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1"/>
  </p:sldMasterIdLst>
  <p:notesMasterIdLst>
    <p:notesMasterId r:id="rId34"/>
  </p:notesMasterIdLst>
  <p:handoutMasterIdLst>
    <p:handoutMasterId r:id="rId35"/>
  </p:handoutMasterIdLst>
  <p:sldIdLst>
    <p:sldId id="424" r:id="rId2"/>
    <p:sldId id="256" r:id="rId3"/>
    <p:sldId id="389" r:id="rId4"/>
    <p:sldId id="404" r:id="rId5"/>
    <p:sldId id="405" r:id="rId6"/>
    <p:sldId id="406" r:id="rId7"/>
    <p:sldId id="407" r:id="rId8"/>
    <p:sldId id="408" r:id="rId9"/>
    <p:sldId id="409" r:id="rId10"/>
    <p:sldId id="410" r:id="rId11"/>
    <p:sldId id="411" r:id="rId12"/>
    <p:sldId id="412" r:id="rId13"/>
    <p:sldId id="413" r:id="rId14"/>
    <p:sldId id="414" r:id="rId15"/>
    <p:sldId id="415" r:id="rId16"/>
    <p:sldId id="390" r:id="rId17"/>
    <p:sldId id="392" r:id="rId18"/>
    <p:sldId id="395" r:id="rId19"/>
    <p:sldId id="396" r:id="rId20"/>
    <p:sldId id="397" r:id="rId21"/>
    <p:sldId id="398" r:id="rId22"/>
    <p:sldId id="393" r:id="rId23"/>
    <p:sldId id="394" r:id="rId24"/>
    <p:sldId id="416" r:id="rId25"/>
    <p:sldId id="399" r:id="rId26"/>
    <p:sldId id="400" r:id="rId27"/>
    <p:sldId id="402" r:id="rId28"/>
    <p:sldId id="403" r:id="rId29"/>
    <p:sldId id="419" r:id="rId30"/>
    <p:sldId id="422" r:id="rId31"/>
    <p:sldId id="423" r:id="rId32"/>
    <p:sldId id="425" r:id="rId33"/>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D2FF"/>
    <a:srgbClr val="FFFF00"/>
    <a:srgbClr val="A40000"/>
    <a:srgbClr val="FF99FF"/>
    <a:srgbClr val="FFFFB9"/>
    <a:srgbClr val="FF0066"/>
    <a:srgbClr val="B48B52"/>
    <a:srgbClr val="866E1C"/>
    <a:srgbClr val="9E8123"/>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95204" autoAdjust="0"/>
  </p:normalViewPr>
  <p:slideViewPr>
    <p:cSldViewPr>
      <p:cViewPr>
        <p:scale>
          <a:sx n="80" d="100"/>
          <a:sy n="80" d="100"/>
        </p:scale>
        <p:origin x="-852" y="-72"/>
      </p:cViewPr>
      <p:guideLst>
        <p:guide orient="horz" pos="2160"/>
        <p:guide pos="2880"/>
      </p:guideLst>
    </p:cSldViewPr>
  </p:slideViewPr>
  <p:outlineViewPr>
    <p:cViewPr>
      <p:scale>
        <a:sx n="33" d="100"/>
        <a:sy n="33" d="100"/>
      </p:scale>
      <p:origin x="240" y="0"/>
    </p:cViewPr>
  </p:outlineViewPr>
  <p:notesTextViewPr>
    <p:cViewPr>
      <p:scale>
        <a:sx n="100" d="100"/>
        <a:sy n="100" d="100"/>
      </p:scale>
      <p:origin x="0" y="0"/>
    </p:cViewPr>
  </p:notesTextViewPr>
  <p:sorterViewPr>
    <p:cViewPr>
      <p:scale>
        <a:sx n="200" d="100"/>
        <a:sy n="200" d="100"/>
      </p:scale>
      <p:origin x="0" y="-128506"/>
    </p:cViewPr>
  </p:sorterViewPr>
  <p:notesViewPr>
    <p:cSldViewPr>
      <p:cViewPr>
        <p:scale>
          <a:sx n="75" d="100"/>
          <a:sy n="75" d="100"/>
        </p:scale>
        <p:origin x="-1194" y="96"/>
      </p:cViewPr>
      <p:guideLst>
        <p:guide orient="horz" pos="3024"/>
        <p:guide pos="2304"/>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7" name="Rectangle 5"/>
          <p:cNvSpPr>
            <a:spLocks noGrp="1" noChangeArrowheads="1"/>
          </p:cNvSpPr>
          <p:nvPr>
            <p:ph type="sldNum" sz="quarter" idx="3"/>
          </p:nvPr>
        </p:nvSpPr>
        <p:spPr bwMode="auto">
          <a:xfrm>
            <a:off x="4143587"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atin typeface="Arial" charset="0"/>
                <a:ea typeface="ＭＳ Ｐゴシック" charset="0"/>
                <a:cs typeface="Arial" charset="0"/>
              </a:defRPr>
            </a:lvl1pPr>
          </a:lstStyle>
          <a:p>
            <a:pPr>
              <a:defRPr/>
            </a:pPr>
            <a:fld id="{88D5ADF2-BC4F-4214-A890-E09782D22BB5}" type="slidenum">
              <a:rPr lang="en-US"/>
              <a:pPr>
                <a:defRPr/>
              </a:pPr>
              <a:t>‹#›</a:t>
            </a:fld>
            <a:endParaRPr lang="en-US" dirty="0"/>
          </a:p>
        </p:txBody>
      </p:sp>
    </p:spTree>
    <p:extLst>
      <p:ext uri="{BB962C8B-B14F-4D97-AF65-F5344CB8AC3E}">
        <p14:creationId xmlns:p14="http://schemas.microsoft.com/office/powerpoint/2010/main" val="42483187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Arial" panose="020B0604020202020204" pitchFamily="34" charset="0"/>
                <a:ea typeface="ＭＳ Ｐゴシック" panose="020B0600070205080204" pitchFamily="34" charset="-128"/>
                <a:cs typeface="Arial" panose="020B0604020202020204" pitchFamily="34" charset="0"/>
              </a:defRPr>
            </a:lvl1pPr>
          </a:lstStyle>
          <a:p>
            <a:pPr>
              <a:defRPr/>
            </a:pPr>
            <a:endParaRPr lang="en-US" dirty="0"/>
          </a:p>
        </p:txBody>
      </p:sp>
      <p:sp>
        <p:nvSpPr>
          <p:cNvPr id="43011" name="Rectangle 3"/>
          <p:cNvSpPr>
            <a:spLocks noGrp="1" noChangeArrowheads="1"/>
          </p:cNvSpPr>
          <p:nvPr>
            <p:ph type="dt" idx="1"/>
          </p:nvPr>
        </p:nvSpPr>
        <p:spPr bwMode="auto">
          <a:xfrm>
            <a:off x="4143587"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Arial" panose="020B0604020202020204" pitchFamily="34" charset="0"/>
                <a:ea typeface="ＭＳ Ｐゴシック" panose="020B0600070205080204" pitchFamily="34" charset="-128"/>
                <a:cs typeface="Arial" panose="020B0604020202020204" pitchFamily="34" charset="0"/>
              </a:defRPr>
            </a:lvl1pPr>
          </a:lstStyle>
          <a:p>
            <a:pPr>
              <a:defRPr/>
            </a:pPr>
            <a:endParaRPr lang="en-US" dirty="0"/>
          </a:p>
        </p:txBody>
      </p:sp>
      <p:sp>
        <p:nvSpPr>
          <p:cNvPr id="5120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43013" name="Rectangle 5"/>
          <p:cNvSpPr>
            <a:spLocks noGrp="1" noChangeArrowheads="1"/>
          </p:cNvSpPr>
          <p:nvPr>
            <p:ph type="body" sz="quarter" idx="3"/>
          </p:nvPr>
        </p:nvSpPr>
        <p:spPr bwMode="auto">
          <a:xfrm>
            <a:off x="731520" y="4560570"/>
            <a:ext cx="5852160" cy="43205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3014" name="Rectangle 6"/>
          <p:cNvSpPr>
            <a:spLocks noGrp="1" noChangeArrowheads="1"/>
          </p:cNvSpPr>
          <p:nvPr>
            <p:ph type="ftr" sz="quarter" idx="4"/>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Arial" panose="020B0604020202020204" pitchFamily="34" charset="0"/>
                <a:ea typeface="ＭＳ Ｐゴシック" panose="020B0600070205080204" pitchFamily="34" charset="-128"/>
                <a:cs typeface="Arial" panose="020B0604020202020204" pitchFamily="34" charset="0"/>
              </a:defRPr>
            </a:lvl1pPr>
          </a:lstStyle>
          <a:p>
            <a:pPr>
              <a:defRPr/>
            </a:pPr>
            <a:endParaRPr lang="en-US" dirty="0"/>
          </a:p>
        </p:txBody>
      </p:sp>
      <p:sp>
        <p:nvSpPr>
          <p:cNvPr id="43015" name="Rectangle 7"/>
          <p:cNvSpPr>
            <a:spLocks noGrp="1" noChangeArrowheads="1"/>
          </p:cNvSpPr>
          <p:nvPr>
            <p:ph type="sldNum" sz="quarter" idx="5"/>
          </p:nvPr>
        </p:nvSpPr>
        <p:spPr bwMode="auto">
          <a:xfrm>
            <a:off x="4143587"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atin typeface="Arial" charset="0"/>
                <a:ea typeface="ＭＳ Ｐゴシック" charset="0"/>
                <a:cs typeface="Arial" charset="0"/>
              </a:defRPr>
            </a:lvl1pPr>
          </a:lstStyle>
          <a:p>
            <a:pPr>
              <a:defRPr/>
            </a:pPr>
            <a:fld id="{D8C17D5F-38E2-4AAF-A532-EFE9FE88F389}" type="slidenum">
              <a:rPr lang="en-US"/>
              <a:pPr>
                <a:defRPr/>
              </a:pPr>
              <a:t>‹#›</a:t>
            </a:fld>
            <a:endParaRPr lang="en-US" dirty="0"/>
          </a:p>
        </p:txBody>
      </p:sp>
    </p:spTree>
    <p:extLst>
      <p:ext uri="{BB962C8B-B14F-4D97-AF65-F5344CB8AC3E}">
        <p14:creationId xmlns:p14="http://schemas.microsoft.com/office/powerpoint/2010/main" val="16053592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6" charset="0"/>
        <a:ea typeface="ＭＳ Ｐゴシック" charset="0"/>
        <a:cs typeface="Arial" pitchFamily="36" charset="0"/>
      </a:defRPr>
    </a:lvl1pPr>
    <a:lvl2pPr marL="457200" algn="l" rtl="0" eaLnBrk="0" fontAlgn="base" hangingPunct="0">
      <a:spcBef>
        <a:spcPct val="30000"/>
      </a:spcBef>
      <a:spcAft>
        <a:spcPct val="0"/>
      </a:spcAft>
      <a:defRPr sz="1200" kern="1200">
        <a:solidFill>
          <a:schemeClr val="tx1"/>
        </a:solidFill>
        <a:latin typeface="Arial" pitchFamily="36" charset="0"/>
        <a:ea typeface="Arial" pitchFamily="36" charset="0"/>
        <a:cs typeface="Arial" pitchFamily="36" charset="0"/>
      </a:defRPr>
    </a:lvl2pPr>
    <a:lvl3pPr marL="914400" algn="l" rtl="0" eaLnBrk="0" fontAlgn="base" hangingPunct="0">
      <a:spcBef>
        <a:spcPct val="30000"/>
      </a:spcBef>
      <a:spcAft>
        <a:spcPct val="0"/>
      </a:spcAft>
      <a:defRPr sz="1200" kern="1200">
        <a:solidFill>
          <a:schemeClr val="tx1"/>
        </a:solidFill>
        <a:latin typeface="Arial" pitchFamily="36" charset="0"/>
        <a:ea typeface="Arial" pitchFamily="36" charset="0"/>
        <a:cs typeface="Arial" pitchFamily="36" charset="0"/>
      </a:defRPr>
    </a:lvl3pPr>
    <a:lvl4pPr marL="1371600" algn="l" rtl="0" eaLnBrk="0" fontAlgn="base" hangingPunct="0">
      <a:spcBef>
        <a:spcPct val="30000"/>
      </a:spcBef>
      <a:spcAft>
        <a:spcPct val="0"/>
      </a:spcAft>
      <a:defRPr sz="1200" kern="1200">
        <a:solidFill>
          <a:schemeClr val="tx1"/>
        </a:solidFill>
        <a:latin typeface="Arial" pitchFamily="36" charset="0"/>
        <a:ea typeface="Arial" pitchFamily="36" charset="0"/>
        <a:cs typeface="Arial" pitchFamily="36" charset="0"/>
      </a:defRPr>
    </a:lvl4pPr>
    <a:lvl5pPr marL="1828800" algn="l" rtl="0" eaLnBrk="0" fontAlgn="base" hangingPunct="0">
      <a:spcBef>
        <a:spcPct val="30000"/>
      </a:spcBef>
      <a:spcAft>
        <a:spcPct val="0"/>
      </a:spcAft>
      <a:defRPr sz="1200" kern="1200">
        <a:solidFill>
          <a:schemeClr val="tx1"/>
        </a:solidFill>
        <a:latin typeface="Arial" pitchFamily="36" charset="0"/>
        <a:ea typeface="Arial" pitchFamily="36" charset="0"/>
        <a:cs typeface="Arial" pitchFamily="36"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txBox="1">
            <a:spLocks noGrp="1" noChangeArrowheads="1"/>
          </p:cNvSpPr>
          <p:nvPr/>
        </p:nvSpPr>
        <p:spPr bwMode="auto">
          <a:xfrm>
            <a:off x="4143587" y="9119474"/>
            <a:ext cx="3169920" cy="480060"/>
          </a:xfrm>
          <a:prstGeom prst="rect">
            <a:avLst/>
          </a:prstGeom>
          <a:noFill/>
          <a:ln w="9525">
            <a:noFill/>
            <a:miter lim="800000"/>
            <a:headEnd/>
            <a:tailEnd/>
          </a:ln>
        </p:spPr>
        <p:txBody>
          <a:bodyPr lIns="96661" tIns="48331" rIns="96661" bIns="48331" anchor="b"/>
          <a:lstStyle/>
          <a:p>
            <a:pPr eaLnBrk="0" hangingPunct="0"/>
            <a:endParaRPr lang="en-US" altLang="en-US" dirty="0">
              <a:cs typeface="Arial" pitchFamily="34" charset="0"/>
            </a:endParaRPr>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endParaRPr lang="en-US" altLang="en-US" dirty="0" smtClean="0">
              <a:latin typeface="Arial" pitchFamily="34" charset="0"/>
              <a:ea typeface="ＭＳ Ｐゴシック" pitchFamily="34" charset="-128"/>
              <a:cs typeface="Arial" pitchFamily="34" charset="0"/>
            </a:endParaRPr>
          </a:p>
        </p:txBody>
      </p:sp>
    </p:spTree>
    <p:extLst>
      <p:ext uri="{BB962C8B-B14F-4D97-AF65-F5344CB8AC3E}">
        <p14:creationId xmlns:p14="http://schemas.microsoft.com/office/powerpoint/2010/main" val="30010282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2" descr="mcandrews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75" y="109538"/>
            <a:ext cx="1527175"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mcandrews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4275" y="109538"/>
            <a:ext cx="1527175"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63" name="Rectangle 3"/>
          <p:cNvSpPr>
            <a:spLocks noGrp="1" noChangeArrowheads="1"/>
          </p:cNvSpPr>
          <p:nvPr>
            <p:ph type="ctrTitle"/>
          </p:nvPr>
        </p:nvSpPr>
        <p:spPr>
          <a:xfrm>
            <a:off x="558800" y="1928813"/>
            <a:ext cx="7986713" cy="1012825"/>
          </a:xfrm>
          <a:extLst>
            <a:ext uri="{AF507438-7753-43E0-B8FC-AC1667EBCBE1}">
              <a14:hiddenEffects xmlns:a14="http://schemas.microsoft.com/office/drawing/2010/main">
                <a:effectLst>
                  <a:outerShdw dist="17961" dir="2700000" algn="ctr" rotWithShape="0">
                    <a:schemeClr val="tx1"/>
                  </a:outerShdw>
                </a:effectLst>
              </a14:hiddenEffects>
            </a:ext>
          </a:extLst>
        </p:spPr>
        <p:txBody>
          <a:bodyPr/>
          <a:lstStyle>
            <a:lvl1pPr>
              <a:defRPr b="1">
                <a:solidFill>
                  <a:schemeClr val="tx1"/>
                </a:solidFill>
              </a:defRPr>
            </a:lvl1pPr>
          </a:lstStyle>
          <a:p>
            <a:pPr lvl="0"/>
            <a:r>
              <a:rPr lang="en-US" noProof="0" smtClean="0"/>
              <a:t>Click to edit Master title style</a:t>
            </a:r>
          </a:p>
        </p:txBody>
      </p:sp>
      <p:sp>
        <p:nvSpPr>
          <p:cNvPr id="194564" name="Rectangle 4"/>
          <p:cNvSpPr>
            <a:spLocks noGrp="1" noChangeArrowheads="1"/>
          </p:cNvSpPr>
          <p:nvPr>
            <p:ph type="subTitle" idx="1"/>
          </p:nvPr>
        </p:nvSpPr>
        <p:spPr>
          <a:xfrm>
            <a:off x="531813" y="2935288"/>
            <a:ext cx="8059737" cy="952500"/>
          </a:xfrm>
        </p:spPr>
        <p:txBody>
          <a:bodyPr/>
          <a:lstStyle>
            <a:lvl1pPr marL="0" indent="0">
              <a:buFont typeface="Wingdings" pitchFamily="2" charset="2"/>
              <a:buNone/>
              <a:defRPr sz="2600" i="1">
                <a:solidFill>
                  <a:schemeClr val="accent1"/>
                </a:solidFill>
              </a:defRPr>
            </a:lvl1pPr>
          </a:lstStyle>
          <a:p>
            <a:pPr lvl="0"/>
            <a:r>
              <a:rPr lang="en-US" noProof="0" smtClean="0"/>
              <a:t>Click to edit Master subtitle style</a:t>
            </a:r>
          </a:p>
        </p:txBody>
      </p:sp>
    </p:spTree>
    <p:extLst>
      <p:ext uri="{BB962C8B-B14F-4D97-AF65-F5344CB8AC3E}">
        <p14:creationId xmlns:p14="http://schemas.microsoft.com/office/powerpoint/2010/main" val="1028943885"/>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sldNum" sz="quarter" idx="10"/>
          </p:nvPr>
        </p:nvSpPr>
        <p:spPr>
          <a:xfrm>
            <a:off x="6985000" y="6381750"/>
            <a:ext cx="2133600" cy="476250"/>
          </a:xfrm>
          <a:ln/>
        </p:spPr>
        <p:txBody>
          <a:bodyPr/>
          <a:lstStyle>
            <a:lvl1pPr>
              <a:defRPr sz="1800"/>
            </a:lvl1pPr>
          </a:lstStyle>
          <a:p>
            <a:pPr>
              <a:defRPr/>
            </a:pPr>
            <a:fld id="{858246E0-5D02-452F-A1A4-F30200C5245F}" type="slidenum">
              <a:rPr lang="en-US" smtClean="0"/>
              <a:pPr>
                <a:defRPr/>
              </a:pPr>
              <a:t>‹#›</a:t>
            </a:fld>
            <a:endParaRPr lang="en-US" dirty="0"/>
          </a:p>
        </p:txBody>
      </p:sp>
    </p:spTree>
    <p:extLst>
      <p:ext uri="{BB962C8B-B14F-4D97-AF65-F5344CB8AC3E}">
        <p14:creationId xmlns:p14="http://schemas.microsoft.com/office/powerpoint/2010/main" val="173113302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6"/>
          <p:cNvSpPr>
            <a:spLocks noGrp="1" noChangeArrowheads="1"/>
          </p:cNvSpPr>
          <p:nvPr>
            <p:ph type="sldNum" sz="quarter" idx="10"/>
          </p:nvPr>
        </p:nvSpPr>
        <p:spPr>
          <a:ln/>
        </p:spPr>
        <p:txBody>
          <a:bodyPr/>
          <a:lstStyle>
            <a:lvl1pPr>
              <a:defRPr/>
            </a:lvl1pPr>
          </a:lstStyle>
          <a:p>
            <a:pPr>
              <a:defRPr/>
            </a:pPr>
            <a:fld id="{6EDA2AC6-4719-4317-B6F2-EC8406752A30}" type="slidenum">
              <a:rPr lang="en-US" smtClean="0"/>
              <a:pPr>
                <a:defRPr/>
              </a:pPr>
              <a:t>‹#›</a:t>
            </a:fld>
            <a:endParaRPr lang="en-US" dirty="0"/>
          </a:p>
        </p:txBody>
      </p:sp>
    </p:spTree>
    <p:extLst>
      <p:ext uri="{BB962C8B-B14F-4D97-AF65-F5344CB8AC3E}">
        <p14:creationId xmlns:p14="http://schemas.microsoft.com/office/powerpoint/2010/main" val="277855714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44513" y="1298575"/>
            <a:ext cx="3962400" cy="5273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9313" y="1298575"/>
            <a:ext cx="3963987" cy="5273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sldNum" sz="quarter" idx="10"/>
          </p:nvPr>
        </p:nvSpPr>
        <p:spPr>
          <a:ln/>
        </p:spPr>
        <p:txBody>
          <a:bodyPr/>
          <a:lstStyle>
            <a:lvl1pPr>
              <a:defRPr/>
            </a:lvl1pPr>
          </a:lstStyle>
          <a:p>
            <a:pPr>
              <a:defRPr/>
            </a:pPr>
            <a:fld id="{18ADCF4C-B793-41E9-9701-28EEB4847018}" type="slidenum">
              <a:rPr lang="en-US" smtClean="0"/>
              <a:pPr>
                <a:defRPr/>
              </a:pPr>
              <a:t>‹#›</a:t>
            </a:fld>
            <a:endParaRPr lang="en-US" dirty="0"/>
          </a:p>
        </p:txBody>
      </p:sp>
    </p:spTree>
    <p:extLst>
      <p:ext uri="{BB962C8B-B14F-4D97-AF65-F5344CB8AC3E}">
        <p14:creationId xmlns:p14="http://schemas.microsoft.com/office/powerpoint/2010/main" val="1306640724"/>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6"/>
          <p:cNvSpPr>
            <a:spLocks noGrp="1" noChangeArrowheads="1"/>
          </p:cNvSpPr>
          <p:nvPr>
            <p:ph type="sldNum" sz="quarter" idx="10"/>
          </p:nvPr>
        </p:nvSpPr>
        <p:spPr>
          <a:ln/>
        </p:spPr>
        <p:txBody>
          <a:bodyPr/>
          <a:lstStyle>
            <a:lvl1pPr>
              <a:defRPr/>
            </a:lvl1pPr>
          </a:lstStyle>
          <a:p>
            <a:pPr>
              <a:defRPr/>
            </a:pPr>
            <a:fld id="{0EA3690C-74E4-4D44-8D3E-E341AB98C90F}" type="slidenum">
              <a:rPr lang="en-US" smtClean="0"/>
              <a:pPr>
                <a:defRPr/>
              </a:pPr>
              <a:t>‹#›</a:t>
            </a:fld>
            <a:endParaRPr lang="en-US" dirty="0"/>
          </a:p>
        </p:txBody>
      </p:sp>
    </p:spTree>
    <p:extLst>
      <p:ext uri="{BB962C8B-B14F-4D97-AF65-F5344CB8AC3E}">
        <p14:creationId xmlns:p14="http://schemas.microsoft.com/office/powerpoint/2010/main" val="379498863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6"/>
          <p:cNvSpPr>
            <a:spLocks noGrp="1" noChangeArrowheads="1"/>
          </p:cNvSpPr>
          <p:nvPr>
            <p:ph type="sldNum" sz="quarter" idx="10"/>
          </p:nvPr>
        </p:nvSpPr>
        <p:spPr>
          <a:xfrm>
            <a:off x="6985000" y="6381750"/>
            <a:ext cx="2133600" cy="476250"/>
          </a:xfrm>
        </p:spPr>
        <p:txBody>
          <a:bodyPr/>
          <a:lstStyle>
            <a:lvl1pPr>
              <a:defRPr/>
            </a:lvl1pPr>
          </a:lstStyle>
          <a:p>
            <a:pPr>
              <a:defRPr/>
            </a:pPr>
            <a:fld id="{E24D6F84-85EA-4B68-85E4-7C8098E676AD}" type="slidenum">
              <a:rPr lang="en-US" smtClean="0"/>
              <a:pPr>
                <a:defRPr/>
              </a:pPr>
              <a:t>‹#›</a:t>
            </a:fld>
            <a:endParaRPr lang="en-US" dirty="0"/>
          </a:p>
        </p:txBody>
      </p:sp>
    </p:spTree>
    <p:extLst>
      <p:ext uri="{BB962C8B-B14F-4D97-AF65-F5344CB8AC3E}">
        <p14:creationId xmlns:p14="http://schemas.microsoft.com/office/powerpoint/2010/main" val="61203910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6"/>
          <p:cNvSpPr>
            <a:spLocks noGrp="1" noChangeArrowheads="1"/>
          </p:cNvSpPr>
          <p:nvPr>
            <p:ph type="sldNum" sz="quarter" idx="10"/>
          </p:nvPr>
        </p:nvSpPr>
        <p:spPr>
          <a:ln/>
        </p:spPr>
        <p:txBody>
          <a:bodyPr/>
          <a:lstStyle>
            <a:lvl1pPr>
              <a:defRPr/>
            </a:lvl1pPr>
          </a:lstStyle>
          <a:p>
            <a:pPr>
              <a:defRPr/>
            </a:pPr>
            <a:fld id="{D7DFA484-DD9E-42FE-BA68-23799D6A5B39}" type="slidenum">
              <a:rPr lang="en-US" smtClean="0"/>
              <a:pPr>
                <a:defRPr/>
              </a:pPr>
              <a:t>‹#›</a:t>
            </a:fld>
            <a:endParaRPr lang="en-US" dirty="0"/>
          </a:p>
        </p:txBody>
      </p:sp>
    </p:spTree>
    <p:extLst>
      <p:ext uri="{BB962C8B-B14F-4D97-AF65-F5344CB8AC3E}">
        <p14:creationId xmlns:p14="http://schemas.microsoft.com/office/powerpoint/2010/main" val="1375242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6"/>
          <p:cNvSpPr>
            <a:spLocks noGrp="1" noChangeArrowheads="1"/>
          </p:cNvSpPr>
          <p:nvPr>
            <p:ph type="sldNum" sz="quarter" idx="10"/>
          </p:nvPr>
        </p:nvSpPr>
        <p:spPr>
          <a:ln/>
        </p:spPr>
        <p:txBody>
          <a:bodyPr/>
          <a:lstStyle>
            <a:lvl1pPr>
              <a:defRPr/>
            </a:lvl1pPr>
          </a:lstStyle>
          <a:p>
            <a:pPr>
              <a:defRPr/>
            </a:pPr>
            <a:fld id="{E26774AD-7592-44D8-A0F8-0B10A0FB008F}" type="slidenum">
              <a:rPr lang="en-US" smtClean="0"/>
              <a:pPr>
                <a:defRPr/>
              </a:pPr>
              <a:t>‹#›</a:t>
            </a:fld>
            <a:endParaRPr lang="en-US" dirty="0"/>
          </a:p>
        </p:txBody>
      </p:sp>
    </p:spTree>
    <p:extLst>
      <p:ext uri="{BB962C8B-B14F-4D97-AF65-F5344CB8AC3E}">
        <p14:creationId xmlns:p14="http://schemas.microsoft.com/office/powerpoint/2010/main" val="315201595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6"/>
          <p:cNvSpPr>
            <a:spLocks noGrp="1" noChangeArrowheads="1"/>
          </p:cNvSpPr>
          <p:nvPr>
            <p:ph type="sldNum" sz="quarter" idx="10"/>
          </p:nvPr>
        </p:nvSpPr>
        <p:spPr>
          <a:ln/>
        </p:spPr>
        <p:txBody>
          <a:bodyPr/>
          <a:lstStyle>
            <a:lvl1pPr>
              <a:defRPr/>
            </a:lvl1pPr>
          </a:lstStyle>
          <a:p>
            <a:pPr>
              <a:defRPr/>
            </a:pPr>
            <a:fld id="{BBFA8B86-F99A-49D1-B90A-B347AF99C52D}" type="slidenum">
              <a:rPr lang="en-US" smtClean="0"/>
              <a:pPr>
                <a:defRPr/>
              </a:pPr>
              <a:t>‹#›</a:t>
            </a:fld>
            <a:endParaRPr lang="en-US" dirty="0"/>
          </a:p>
        </p:txBody>
      </p:sp>
    </p:spTree>
    <p:extLst>
      <p:ext uri="{BB962C8B-B14F-4D97-AF65-F5344CB8AC3E}">
        <p14:creationId xmlns:p14="http://schemas.microsoft.com/office/powerpoint/2010/main" val="241588446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sldNum" sz="quarter" idx="10"/>
          </p:nvPr>
        </p:nvSpPr>
        <p:spPr>
          <a:ln/>
        </p:spPr>
        <p:txBody>
          <a:bodyPr/>
          <a:lstStyle>
            <a:lvl1pPr>
              <a:defRPr/>
            </a:lvl1pPr>
          </a:lstStyle>
          <a:p>
            <a:pPr>
              <a:defRPr/>
            </a:pPr>
            <a:fld id="{8F338171-F953-450E-A82F-A8F05C0EEA6E}" type="slidenum">
              <a:rPr lang="en-US" smtClean="0"/>
              <a:pPr>
                <a:defRPr/>
              </a:pPr>
              <a:t>‹#›</a:t>
            </a:fld>
            <a:endParaRPr lang="en-US" dirty="0"/>
          </a:p>
        </p:txBody>
      </p:sp>
    </p:spTree>
    <p:extLst>
      <p:ext uri="{BB962C8B-B14F-4D97-AF65-F5344CB8AC3E}">
        <p14:creationId xmlns:p14="http://schemas.microsoft.com/office/powerpoint/2010/main" val="236375259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04000" y="28575"/>
            <a:ext cx="2019300" cy="65436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44513" y="28575"/>
            <a:ext cx="5907087" cy="6543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sldNum" sz="quarter" idx="10"/>
          </p:nvPr>
        </p:nvSpPr>
        <p:spPr>
          <a:ln/>
        </p:spPr>
        <p:txBody>
          <a:bodyPr/>
          <a:lstStyle>
            <a:lvl1pPr>
              <a:defRPr/>
            </a:lvl1pPr>
          </a:lstStyle>
          <a:p>
            <a:pPr>
              <a:defRPr/>
            </a:pPr>
            <a:fld id="{FFE97E72-D2D4-4C5C-BD2F-2C07116F8016}" type="slidenum">
              <a:rPr lang="en-US" smtClean="0"/>
              <a:pPr>
                <a:defRPr/>
              </a:pPr>
              <a:t>‹#›</a:t>
            </a:fld>
            <a:endParaRPr lang="en-US" dirty="0"/>
          </a:p>
        </p:txBody>
      </p:sp>
    </p:spTree>
    <p:extLst>
      <p:ext uri="{BB962C8B-B14F-4D97-AF65-F5344CB8AC3E}">
        <p14:creationId xmlns:p14="http://schemas.microsoft.com/office/powerpoint/2010/main" val="70101465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3"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2438" y="6210300"/>
            <a:ext cx="995362"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Connector 3"/>
          <p:cNvCxnSpPr/>
          <p:nvPr userDrawn="1"/>
        </p:nvCxnSpPr>
        <p:spPr>
          <a:xfrm>
            <a:off x="441325" y="6172200"/>
            <a:ext cx="8702675" cy="0"/>
          </a:xfrm>
          <a:prstGeom prst="line">
            <a:avLst/>
          </a:prstGeom>
          <a:ln w="12700">
            <a:solidFill>
              <a:srgbClr val="2A8DBA"/>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userDrawn="1"/>
        </p:nvCxnSpPr>
        <p:spPr>
          <a:xfrm>
            <a:off x="441325" y="1054894"/>
            <a:ext cx="8702675" cy="0"/>
          </a:xfrm>
          <a:prstGeom prst="line">
            <a:avLst/>
          </a:prstGeom>
          <a:ln w="63500">
            <a:gradFill flip="none" rotWithShape="1">
              <a:gsLst>
                <a:gs pos="0">
                  <a:srgbClr val="0070C0"/>
                </a:gs>
                <a:gs pos="100000">
                  <a:schemeClr val="accent1">
                    <a:lumMod val="20000"/>
                    <a:lumOff val="80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a:p>
        </p:txBody>
      </p:sp>
      <p:sp>
        <p:nvSpPr>
          <p:cNvPr id="6" name="Footer Placeholder 4"/>
          <p:cNvSpPr>
            <a:spLocks noGrp="1"/>
          </p:cNvSpPr>
          <p:nvPr>
            <p:ph type="ftr" sz="quarter" idx="10"/>
          </p:nvPr>
        </p:nvSpPr>
        <p:spPr>
          <a:xfrm>
            <a:off x="3124200" y="6356350"/>
            <a:ext cx="2895600" cy="365125"/>
          </a:xfrm>
          <a:prstGeom prst="rect">
            <a:avLst/>
          </a:prstGeom>
        </p:spPr>
        <p:txBody>
          <a:bodyPr/>
          <a:lstStyle>
            <a:lvl1pPr>
              <a:defRPr>
                <a:solidFill>
                  <a:prstClr val="black">
                    <a:tint val="75000"/>
                  </a:prstClr>
                </a:solidFill>
                <a:cs typeface="Arial" pitchFamily="34" charset="0"/>
              </a:defRPr>
            </a:lvl1pPr>
          </a:lstStyle>
          <a:p>
            <a:pPr>
              <a:defRPr/>
            </a:pPr>
            <a:r>
              <a:rPr lang="en-US"/>
              <a:t>Attorney – Client Privileged and Confidential © 2014</a:t>
            </a:r>
            <a:endParaRPr dirty="0"/>
          </a:p>
        </p:txBody>
      </p:sp>
      <p:sp>
        <p:nvSpPr>
          <p:cNvPr id="7" name="Slide Number Placeholder 5"/>
          <p:cNvSpPr>
            <a:spLocks noGrp="1"/>
          </p:cNvSpPr>
          <p:nvPr>
            <p:ph type="sldNum" sz="quarter" idx="11"/>
          </p:nvPr>
        </p:nvSpPr>
        <p:spPr/>
        <p:txBody>
          <a:bodyPr/>
          <a:lstStyle>
            <a:lvl1pPr>
              <a:defRPr>
                <a:solidFill>
                  <a:prstClr val="black">
                    <a:tint val="75000"/>
                  </a:prstClr>
                </a:solidFill>
              </a:defRPr>
            </a:lvl1pPr>
          </a:lstStyle>
          <a:p>
            <a:pPr>
              <a:defRPr/>
            </a:pPr>
            <a:fld id="{CAC99C36-454A-42B6-8BED-239C344EA56F}" type="slidenum">
              <a:rPr lang="en-US"/>
              <a:pPr>
                <a:defRPr/>
              </a:pPr>
              <a:t>‹#›</a:t>
            </a:fld>
            <a:endParaRPr lang="en-US"/>
          </a:p>
        </p:txBody>
      </p:sp>
    </p:spTree>
    <p:extLst>
      <p:ext uri="{BB962C8B-B14F-4D97-AF65-F5344CB8AC3E}">
        <p14:creationId xmlns:p14="http://schemas.microsoft.com/office/powerpoint/2010/main" val="1849544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49275" y="28575"/>
            <a:ext cx="7110413" cy="99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544513" y="1298575"/>
            <a:ext cx="8078787" cy="527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pic>
        <p:nvPicPr>
          <p:cNvPr id="1028" name="Picture 4" descr="mcandrews_logo_whit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564438" y="128588"/>
            <a:ext cx="1473200" cy="768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9" name="Picture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4000" y="1397000"/>
            <a:ext cx="608965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0" name="Line 7"/>
          <p:cNvSpPr>
            <a:spLocks noChangeShapeType="1"/>
          </p:cNvSpPr>
          <p:nvPr/>
        </p:nvSpPr>
        <p:spPr bwMode="auto">
          <a:xfrm>
            <a:off x="114300" y="1039813"/>
            <a:ext cx="0" cy="5827712"/>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pic>
        <p:nvPicPr>
          <p:cNvPr id="1031" name="Picture 8" descr="mcandrews_logo_whit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564438" y="128588"/>
            <a:ext cx="1473200" cy="768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32" name="Line 9"/>
          <p:cNvSpPr>
            <a:spLocks noChangeShapeType="1"/>
          </p:cNvSpPr>
          <p:nvPr/>
        </p:nvSpPr>
        <p:spPr bwMode="auto">
          <a:xfrm flipH="1">
            <a:off x="0" y="6561138"/>
            <a:ext cx="9144000" cy="0"/>
          </a:xfrm>
          <a:prstGeom prst="line">
            <a:avLst/>
          </a:prstGeom>
          <a:noFill/>
          <a:ln w="952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pic>
        <p:nvPicPr>
          <p:cNvPr id="1033" name="Picture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4000" y="1397000"/>
            <a:ext cx="608965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34" name="Line 11"/>
          <p:cNvSpPr>
            <a:spLocks noChangeShapeType="1"/>
          </p:cNvSpPr>
          <p:nvPr/>
        </p:nvSpPr>
        <p:spPr bwMode="auto">
          <a:xfrm>
            <a:off x="114300" y="1039813"/>
            <a:ext cx="0" cy="5827712"/>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93552" name="Rectangle 16"/>
          <p:cNvSpPr>
            <a:spLocks noGrp="1" noChangeArrowheads="1"/>
          </p:cNvSpPr>
          <p:nvPr>
            <p:ph type="sldNum" sz="quarter" idx="4"/>
          </p:nvPr>
        </p:nvSpPr>
        <p:spPr bwMode="auto">
          <a:xfrm>
            <a:off x="6985000" y="61087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800">
                <a:solidFill>
                  <a:schemeClr val="accent2"/>
                </a:solidFill>
                <a:cs typeface="Arial" charset="0"/>
              </a:defRPr>
            </a:lvl1pPr>
          </a:lstStyle>
          <a:p>
            <a:fld id="{80A3E31E-E45D-4FF2-A025-26DD43011567}"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Lst>
  <p:transition>
    <p:fade/>
  </p:transition>
  <p:timing>
    <p:tnLst>
      <p:par>
        <p:cTn id="1" dur="indefinite" restart="never" nodeType="tmRoot"/>
      </p:par>
    </p:tnLst>
  </p:timing>
  <p:hf hdr="0" dt="0"/>
  <p:txStyles>
    <p:titleStyle>
      <a:lvl1pPr algn="l" rtl="0" eaLnBrk="1" fontAlgn="base" hangingPunct="1">
        <a:spcBef>
          <a:spcPct val="0"/>
        </a:spcBef>
        <a:spcAft>
          <a:spcPct val="0"/>
        </a:spcAft>
        <a:defRPr sz="2600">
          <a:solidFill>
            <a:schemeClr val="bg1"/>
          </a:solidFill>
          <a:latin typeface="+mj-lt"/>
          <a:ea typeface="+mj-ea"/>
          <a:cs typeface="+mj-cs"/>
        </a:defRPr>
      </a:lvl1pPr>
      <a:lvl2pPr algn="l" rtl="0" eaLnBrk="1" fontAlgn="base" hangingPunct="1">
        <a:spcBef>
          <a:spcPct val="0"/>
        </a:spcBef>
        <a:spcAft>
          <a:spcPct val="0"/>
        </a:spcAft>
        <a:defRPr sz="2600">
          <a:solidFill>
            <a:schemeClr val="bg1"/>
          </a:solidFill>
          <a:latin typeface="Arial" charset="0"/>
        </a:defRPr>
      </a:lvl2pPr>
      <a:lvl3pPr algn="l" rtl="0" eaLnBrk="1" fontAlgn="base" hangingPunct="1">
        <a:spcBef>
          <a:spcPct val="0"/>
        </a:spcBef>
        <a:spcAft>
          <a:spcPct val="0"/>
        </a:spcAft>
        <a:defRPr sz="2600">
          <a:solidFill>
            <a:schemeClr val="bg1"/>
          </a:solidFill>
          <a:latin typeface="Arial" charset="0"/>
        </a:defRPr>
      </a:lvl3pPr>
      <a:lvl4pPr algn="l" rtl="0" eaLnBrk="1" fontAlgn="base" hangingPunct="1">
        <a:spcBef>
          <a:spcPct val="0"/>
        </a:spcBef>
        <a:spcAft>
          <a:spcPct val="0"/>
        </a:spcAft>
        <a:defRPr sz="2600">
          <a:solidFill>
            <a:schemeClr val="bg1"/>
          </a:solidFill>
          <a:latin typeface="Arial" charset="0"/>
        </a:defRPr>
      </a:lvl4pPr>
      <a:lvl5pPr algn="l" rtl="0" eaLnBrk="1" fontAlgn="base" hangingPunct="1">
        <a:spcBef>
          <a:spcPct val="0"/>
        </a:spcBef>
        <a:spcAft>
          <a:spcPct val="0"/>
        </a:spcAft>
        <a:defRPr sz="2600">
          <a:solidFill>
            <a:schemeClr val="bg1"/>
          </a:solidFill>
          <a:latin typeface="Arial" charset="0"/>
        </a:defRPr>
      </a:lvl5pPr>
      <a:lvl6pPr marL="457200" algn="l" rtl="0" eaLnBrk="1" fontAlgn="base" hangingPunct="1">
        <a:spcBef>
          <a:spcPct val="0"/>
        </a:spcBef>
        <a:spcAft>
          <a:spcPct val="0"/>
        </a:spcAft>
        <a:defRPr sz="2600">
          <a:solidFill>
            <a:schemeClr val="bg1"/>
          </a:solidFill>
          <a:latin typeface="Arial" charset="0"/>
        </a:defRPr>
      </a:lvl6pPr>
      <a:lvl7pPr marL="914400" algn="l" rtl="0" eaLnBrk="1" fontAlgn="base" hangingPunct="1">
        <a:spcBef>
          <a:spcPct val="0"/>
        </a:spcBef>
        <a:spcAft>
          <a:spcPct val="0"/>
        </a:spcAft>
        <a:defRPr sz="2600">
          <a:solidFill>
            <a:schemeClr val="bg1"/>
          </a:solidFill>
          <a:latin typeface="Arial" charset="0"/>
        </a:defRPr>
      </a:lvl7pPr>
      <a:lvl8pPr marL="1371600" algn="l" rtl="0" eaLnBrk="1" fontAlgn="base" hangingPunct="1">
        <a:spcBef>
          <a:spcPct val="0"/>
        </a:spcBef>
        <a:spcAft>
          <a:spcPct val="0"/>
        </a:spcAft>
        <a:defRPr sz="2600">
          <a:solidFill>
            <a:schemeClr val="bg1"/>
          </a:solidFill>
          <a:latin typeface="Arial" charset="0"/>
        </a:defRPr>
      </a:lvl8pPr>
      <a:lvl9pPr marL="1828800" algn="l" rtl="0" eaLnBrk="1" fontAlgn="base" hangingPunct="1">
        <a:spcBef>
          <a:spcPct val="0"/>
        </a:spcBef>
        <a:spcAft>
          <a:spcPct val="0"/>
        </a:spcAft>
        <a:defRPr sz="2600">
          <a:solidFill>
            <a:schemeClr val="bg1"/>
          </a:solidFill>
          <a:latin typeface="Arial" charset="0"/>
        </a:defRPr>
      </a:lvl9pPr>
    </p:titleStyle>
    <p:bodyStyle>
      <a:lvl1pPr marL="342900" indent="-342900" algn="l" rtl="0" eaLnBrk="1" fontAlgn="base" hangingPunct="1">
        <a:spcBef>
          <a:spcPct val="50000"/>
        </a:spcBef>
        <a:spcAft>
          <a:spcPct val="0"/>
        </a:spcAft>
        <a:buClr>
          <a:schemeClr val="accent1"/>
        </a:buClr>
        <a:buFont typeface="Wingdings" pitchFamily="2" charset="2"/>
        <a:buChar char="§"/>
        <a:defRPr sz="2500">
          <a:solidFill>
            <a:schemeClr val="tx1"/>
          </a:solidFill>
          <a:latin typeface="+mn-lt"/>
          <a:ea typeface="+mn-ea"/>
          <a:cs typeface="+mn-cs"/>
        </a:defRPr>
      </a:lvl1pPr>
      <a:lvl2pPr marL="742950" indent="-285750" algn="l" rtl="0" eaLnBrk="1" fontAlgn="base" hangingPunct="1">
        <a:spcBef>
          <a:spcPct val="50000"/>
        </a:spcBef>
        <a:spcAft>
          <a:spcPct val="0"/>
        </a:spcAft>
        <a:buChar char="–"/>
        <a:defRPr sz="2000">
          <a:solidFill>
            <a:schemeClr val="tx1"/>
          </a:solidFill>
          <a:latin typeface="+mn-lt"/>
        </a:defRPr>
      </a:lvl2pPr>
      <a:lvl3pPr marL="1143000" indent="-228600" algn="l" rtl="0" eaLnBrk="1" fontAlgn="base" hangingPunct="1">
        <a:spcBef>
          <a:spcPct val="5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1600">
          <a:solidFill>
            <a:schemeClr val="tx1"/>
          </a:solidFill>
          <a:latin typeface="+mn-lt"/>
        </a:defRPr>
      </a:lvl4pPr>
      <a:lvl5pPr marL="2057400" indent="-228600" algn="l" rtl="0" eaLnBrk="1" fontAlgn="base" hangingPunct="1">
        <a:spcBef>
          <a:spcPct val="20000"/>
        </a:spcBef>
        <a:spcAft>
          <a:spcPct val="0"/>
        </a:spcAft>
        <a:buChar char="»"/>
        <a:defRPr sz="1600">
          <a:solidFill>
            <a:schemeClr val="tx1"/>
          </a:solidFill>
          <a:latin typeface="+mn-lt"/>
        </a:defRPr>
      </a:lvl5pPr>
      <a:lvl6pPr marL="2514600" indent="-228600" algn="l" rtl="0" eaLnBrk="1" fontAlgn="base" hangingPunct="1">
        <a:spcBef>
          <a:spcPct val="20000"/>
        </a:spcBef>
        <a:spcAft>
          <a:spcPct val="0"/>
        </a:spcAft>
        <a:buChar char="»"/>
        <a:defRPr sz="1600">
          <a:solidFill>
            <a:schemeClr val="tx1"/>
          </a:solidFill>
          <a:latin typeface="+mn-lt"/>
        </a:defRPr>
      </a:lvl6pPr>
      <a:lvl7pPr marL="2971800" indent="-228600" algn="l" rtl="0" eaLnBrk="1" fontAlgn="base" hangingPunct="1">
        <a:spcBef>
          <a:spcPct val="20000"/>
        </a:spcBef>
        <a:spcAft>
          <a:spcPct val="0"/>
        </a:spcAft>
        <a:buChar char="»"/>
        <a:defRPr sz="1600">
          <a:solidFill>
            <a:schemeClr val="tx1"/>
          </a:solidFill>
          <a:latin typeface="+mn-lt"/>
        </a:defRPr>
      </a:lvl7pPr>
      <a:lvl8pPr marL="3429000" indent="-228600" algn="l" rtl="0" eaLnBrk="1" fontAlgn="base" hangingPunct="1">
        <a:spcBef>
          <a:spcPct val="20000"/>
        </a:spcBef>
        <a:spcAft>
          <a:spcPct val="0"/>
        </a:spcAft>
        <a:buChar char="»"/>
        <a:defRPr sz="1600">
          <a:solidFill>
            <a:schemeClr val="tx1"/>
          </a:solidFill>
          <a:latin typeface="+mn-lt"/>
        </a:defRPr>
      </a:lvl8pPr>
      <a:lvl9pPr marL="3886200" indent="-228600"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457200" y="1935165"/>
            <a:ext cx="8229600" cy="4465637"/>
          </a:xfrm>
        </p:spPr>
        <p:txBody>
          <a:bodyPr>
            <a:normAutofit fontScale="92500" lnSpcReduction="20000"/>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74469767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ctrTitle"/>
          </p:nvPr>
        </p:nvSpPr>
        <p:spPr>
          <a:xfrm>
            <a:off x="539552" y="1880828"/>
            <a:ext cx="7986713" cy="1012825"/>
          </a:xfrm>
        </p:spPr>
        <p:txBody>
          <a:bodyPr/>
          <a:lstStyle/>
          <a:p>
            <a:r>
              <a:rPr lang="en-US" sz="3600" b="0" dirty="0"/>
              <a:t/>
            </a:r>
            <a:br>
              <a:rPr lang="en-US" sz="3600" b="0" dirty="0"/>
            </a:br>
            <a:r>
              <a:rPr lang="en-US" sz="3600" dirty="0" smtClean="0"/>
              <a:t>Double Patenting, </a:t>
            </a:r>
            <a:r>
              <a:rPr lang="en-US" sz="3600" dirty="0"/>
              <a:t>Dosing, </a:t>
            </a:r>
            <a:r>
              <a:rPr lang="en-US" sz="3600" dirty="0" smtClean="0"/>
              <a:t>and </a:t>
            </a:r>
            <a:r>
              <a:rPr lang="en-US" sz="3600" dirty="0"/>
              <a:t>the US </a:t>
            </a:r>
            <a:r>
              <a:rPr lang="en-US" sz="3600" dirty="0" err="1" smtClean="0"/>
              <a:t>Biosimilars</a:t>
            </a:r>
            <a:r>
              <a:rPr lang="en-US" sz="3600" dirty="0" smtClean="0"/>
              <a:t> Landscape </a:t>
            </a:r>
            <a:r>
              <a:rPr lang="en-US" sz="3600" b="0" dirty="0"/>
              <a:t>	</a:t>
            </a:r>
          </a:p>
        </p:txBody>
      </p:sp>
      <p:sp>
        <p:nvSpPr>
          <p:cNvPr id="14339" name="Rectangle 3"/>
          <p:cNvSpPr>
            <a:spLocks noGrp="1" noChangeArrowheads="1"/>
          </p:cNvSpPr>
          <p:nvPr>
            <p:ph type="subTitle" idx="1"/>
          </p:nvPr>
        </p:nvSpPr>
        <p:spPr>
          <a:xfrm>
            <a:off x="539552" y="3645024"/>
            <a:ext cx="8059737" cy="952500"/>
          </a:xfrm>
        </p:spPr>
        <p:txBody>
          <a:bodyPr/>
          <a:lstStyle/>
          <a:p>
            <a:r>
              <a:rPr lang="en-US" altLang="en-US" sz="2800" dirty="0" smtClean="0"/>
              <a:t>Nabeela Rasheed</a:t>
            </a:r>
          </a:p>
          <a:p>
            <a:r>
              <a:rPr lang="en-US" altLang="en-US" sz="2800" dirty="0" smtClean="0"/>
              <a:t>McAndrews, Held &amp; Malloy Ltd., Chicago IL</a:t>
            </a:r>
          </a:p>
          <a:p>
            <a:r>
              <a:rPr lang="en-US" altLang="en-US" sz="2800" dirty="0" smtClean="0"/>
              <a:t>nrasheed@mcandrews-ip.com </a:t>
            </a:r>
          </a:p>
          <a:p>
            <a:endParaRPr lang="en-US" altLang="en-US" dirty="0" smtClean="0"/>
          </a:p>
          <a:p>
            <a:endParaRPr lang="en-US" altLang="en-US" dirty="0" smtClean="0"/>
          </a:p>
        </p:txBody>
      </p:sp>
      <p:sp>
        <p:nvSpPr>
          <p:cNvPr id="4" name="Slide Number Placeholder 3"/>
          <p:cNvSpPr>
            <a:spLocks noGrp="1"/>
          </p:cNvSpPr>
          <p:nvPr>
            <p:ph type="sldNum" sz="quarter" idx="4294967295"/>
          </p:nvPr>
        </p:nvSpPr>
        <p:spPr>
          <a:xfrm>
            <a:off x="8382000" y="6416675"/>
            <a:ext cx="762000" cy="365125"/>
          </a:xfrm>
        </p:spPr>
        <p:txBody>
          <a:bodyPr/>
          <a:lstStyle/>
          <a:p>
            <a:pPr>
              <a:defRPr/>
            </a:pPr>
            <a:fld id="{32DAD790-C0E6-4A10-A9DF-FB7AE9B02DF8}" type="slidenum">
              <a:rPr lang="en-US" smtClean="0"/>
              <a:pPr>
                <a:defRPr/>
              </a:pPr>
              <a:t>2</a:t>
            </a:fld>
            <a:endParaRPr lang="en-US"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b="1" dirty="0" smtClean="0">
                <a:effectLst>
                  <a:outerShdw blurRad="38100" dist="38100" dir="2700000" algn="tl">
                    <a:srgbClr val="000000">
                      <a:alpha val="43137"/>
                    </a:srgbClr>
                  </a:outerShdw>
                </a:effectLst>
              </a:rPr>
              <a:t>Where is all the interest coming from?</a:t>
            </a:r>
          </a:p>
        </p:txBody>
      </p:sp>
      <p:sp>
        <p:nvSpPr>
          <p:cNvPr id="4" name="Slide Number Placeholder 3"/>
          <p:cNvSpPr>
            <a:spLocks noGrp="1"/>
          </p:cNvSpPr>
          <p:nvPr>
            <p:ph type="sldNum" sz="quarter" idx="10"/>
          </p:nvPr>
        </p:nvSpPr>
        <p:spPr/>
        <p:txBody>
          <a:bodyPr/>
          <a:lstStyle/>
          <a:p>
            <a:fld id="{858246E0-5D02-452F-A1A4-F30200C5245F}" type="slidenum">
              <a:rPr lang="en-US" sz="800" smtClean="0"/>
              <a:pPr/>
              <a:t>3</a:t>
            </a:fld>
            <a:endParaRPr lang="en-US" sz="8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285207474"/>
              </p:ext>
            </p:extLst>
          </p:nvPr>
        </p:nvGraphicFramePr>
        <p:xfrm>
          <a:off x="544513" y="1298575"/>
          <a:ext cx="8078785" cy="4267200"/>
        </p:xfrm>
        <a:graphic>
          <a:graphicData uri="http://schemas.openxmlformats.org/drawingml/2006/table">
            <a:tbl>
              <a:tblPr firstRow="1" bandRow="1">
                <a:tableStyleId>{5C22544A-7EE6-4342-B048-85BDC9FD1C3A}</a:tableStyleId>
              </a:tblPr>
              <a:tblGrid>
                <a:gridCol w="1615757"/>
                <a:gridCol w="1615757"/>
                <a:gridCol w="1615757"/>
                <a:gridCol w="1615757"/>
                <a:gridCol w="1615757"/>
              </a:tblGrid>
              <a:tr h="370840">
                <a:tc>
                  <a:txBody>
                    <a:bodyPr/>
                    <a:lstStyle/>
                    <a:p>
                      <a:r>
                        <a:rPr lang="en-US" sz="2000" dirty="0" smtClean="0">
                          <a:latin typeface="Calibri" panose="020F0502020204030204" pitchFamily="34" charset="0"/>
                        </a:rPr>
                        <a:t>Product</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Price ($)</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Price/g ($)</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Manufacture</a:t>
                      </a:r>
                    </a:p>
                    <a:p>
                      <a:r>
                        <a:rPr lang="en-US" sz="2000" dirty="0" smtClean="0">
                          <a:latin typeface="Calibri" panose="020F0502020204030204" pitchFamily="34" charset="0"/>
                        </a:rPr>
                        <a:t>Cost ($/g)</a:t>
                      </a:r>
                      <a:endParaRPr lang="en-US" sz="2000" dirty="0">
                        <a:latin typeface="Calibri" panose="020F0502020204030204" pitchFamily="34" charset="0"/>
                      </a:endParaRPr>
                    </a:p>
                  </a:txBody>
                  <a:tcPr/>
                </a:tc>
                <a:tc>
                  <a:txBody>
                    <a:bodyPr/>
                    <a:lstStyle/>
                    <a:p>
                      <a:r>
                        <a:rPr lang="en-US" sz="2000" dirty="0" err="1" smtClean="0">
                          <a:latin typeface="Calibri" panose="020F0502020204030204" pitchFamily="34" charset="0"/>
                        </a:rPr>
                        <a:t>Cost:Price</a:t>
                      </a:r>
                      <a:endParaRPr lang="en-US" sz="2000" dirty="0">
                        <a:latin typeface="Calibri" panose="020F0502020204030204" pitchFamily="34" charset="0"/>
                      </a:endParaRPr>
                    </a:p>
                  </a:txBody>
                  <a:tcPr/>
                </a:tc>
              </a:tr>
              <a:tr h="370840">
                <a:tc>
                  <a:txBody>
                    <a:bodyPr/>
                    <a:lstStyle/>
                    <a:p>
                      <a:r>
                        <a:rPr lang="en-US" sz="2000" dirty="0" err="1" smtClean="0">
                          <a:latin typeface="Calibri" panose="020F0502020204030204" pitchFamily="34" charset="0"/>
                        </a:rPr>
                        <a:t>Avastin</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687/100mg</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6,875</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188</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2.7%</a:t>
                      </a:r>
                      <a:endParaRPr lang="en-US" sz="2000" dirty="0">
                        <a:latin typeface="Calibri" panose="020F0502020204030204" pitchFamily="34" charset="0"/>
                      </a:endParaRPr>
                    </a:p>
                  </a:txBody>
                  <a:tcPr/>
                </a:tc>
              </a:tr>
              <a:tr h="370840">
                <a:tc>
                  <a:txBody>
                    <a:bodyPr/>
                    <a:lstStyle/>
                    <a:p>
                      <a:r>
                        <a:rPr lang="en-US" sz="2000" dirty="0" smtClean="0">
                          <a:solidFill>
                            <a:srgbClr val="FF0000"/>
                          </a:solidFill>
                          <a:latin typeface="Calibri" panose="020F0502020204030204" pitchFamily="34" charset="0"/>
                        </a:rPr>
                        <a:t>Enbrel</a:t>
                      </a:r>
                      <a:endParaRPr lang="en-US" sz="2000" dirty="0">
                        <a:solidFill>
                          <a:srgbClr val="FF0000"/>
                        </a:solidFill>
                        <a:latin typeface="Calibri" panose="020F0502020204030204" pitchFamily="34" charset="0"/>
                      </a:endParaRPr>
                    </a:p>
                  </a:txBody>
                  <a:tcPr/>
                </a:tc>
                <a:tc>
                  <a:txBody>
                    <a:bodyPr/>
                    <a:lstStyle/>
                    <a:p>
                      <a:r>
                        <a:rPr lang="en-US" sz="2000" dirty="0" smtClean="0">
                          <a:solidFill>
                            <a:srgbClr val="FF0000"/>
                          </a:solidFill>
                          <a:latin typeface="Calibri" panose="020F0502020204030204" pitchFamily="34" charset="0"/>
                        </a:rPr>
                        <a:t>243/25mg</a:t>
                      </a:r>
                      <a:endParaRPr lang="en-US" sz="2000" dirty="0">
                        <a:solidFill>
                          <a:srgbClr val="FF0000"/>
                        </a:solidFill>
                        <a:latin typeface="Calibri" panose="020F0502020204030204" pitchFamily="34" charset="0"/>
                      </a:endParaRPr>
                    </a:p>
                  </a:txBody>
                  <a:tcPr/>
                </a:tc>
                <a:tc>
                  <a:txBody>
                    <a:bodyPr/>
                    <a:lstStyle/>
                    <a:p>
                      <a:r>
                        <a:rPr lang="en-US" sz="2000" dirty="0" smtClean="0">
                          <a:solidFill>
                            <a:srgbClr val="FF0000"/>
                          </a:solidFill>
                          <a:latin typeface="Calibri" panose="020F0502020204030204" pitchFamily="34" charset="0"/>
                        </a:rPr>
                        <a:t>9706</a:t>
                      </a:r>
                      <a:endParaRPr lang="en-US" sz="2000" dirty="0">
                        <a:solidFill>
                          <a:srgbClr val="FF0000"/>
                        </a:solidFill>
                        <a:latin typeface="Calibri" panose="020F0502020204030204" pitchFamily="34" charset="0"/>
                      </a:endParaRPr>
                    </a:p>
                  </a:txBody>
                  <a:tcPr/>
                </a:tc>
                <a:tc>
                  <a:txBody>
                    <a:bodyPr/>
                    <a:lstStyle/>
                    <a:p>
                      <a:r>
                        <a:rPr lang="en-US" sz="2000" dirty="0" smtClean="0">
                          <a:solidFill>
                            <a:srgbClr val="FF0000"/>
                          </a:solidFill>
                          <a:latin typeface="Calibri" panose="020F0502020204030204" pitchFamily="34" charset="0"/>
                        </a:rPr>
                        <a:t>428</a:t>
                      </a:r>
                      <a:endParaRPr lang="en-US" sz="2000" dirty="0">
                        <a:solidFill>
                          <a:srgbClr val="FF0000"/>
                        </a:solidFill>
                        <a:latin typeface="Calibri" panose="020F0502020204030204" pitchFamily="34" charset="0"/>
                      </a:endParaRPr>
                    </a:p>
                  </a:txBody>
                  <a:tcPr/>
                </a:tc>
                <a:tc>
                  <a:txBody>
                    <a:bodyPr/>
                    <a:lstStyle/>
                    <a:p>
                      <a:r>
                        <a:rPr lang="en-US" sz="2000" dirty="0" smtClean="0">
                          <a:solidFill>
                            <a:srgbClr val="FF0000"/>
                          </a:solidFill>
                          <a:latin typeface="Calibri" panose="020F0502020204030204" pitchFamily="34" charset="0"/>
                        </a:rPr>
                        <a:t>4.4%</a:t>
                      </a:r>
                      <a:endParaRPr lang="en-US" sz="2000" dirty="0">
                        <a:solidFill>
                          <a:srgbClr val="FF0000"/>
                        </a:solidFill>
                        <a:latin typeface="Calibri" panose="020F0502020204030204" pitchFamily="34" charset="0"/>
                      </a:endParaRPr>
                    </a:p>
                  </a:txBody>
                  <a:tcPr/>
                </a:tc>
              </a:tr>
              <a:tr h="370840">
                <a:tc>
                  <a:txBody>
                    <a:bodyPr/>
                    <a:lstStyle/>
                    <a:p>
                      <a:r>
                        <a:rPr lang="en-US" sz="2000" dirty="0" err="1" smtClean="0">
                          <a:solidFill>
                            <a:srgbClr val="FF0000"/>
                          </a:solidFill>
                          <a:latin typeface="Calibri" panose="020F0502020204030204" pitchFamily="34" charset="0"/>
                        </a:rPr>
                        <a:t>Remicade</a:t>
                      </a:r>
                      <a:endParaRPr lang="en-US" sz="2000" dirty="0">
                        <a:solidFill>
                          <a:srgbClr val="FF0000"/>
                        </a:solidFill>
                        <a:latin typeface="Calibri" panose="020F0502020204030204" pitchFamily="34" charset="0"/>
                      </a:endParaRPr>
                    </a:p>
                  </a:txBody>
                  <a:tcPr/>
                </a:tc>
                <a:tc>
                  <a:txBody>
                    <a:bodyPr/>
                    <a:lstStyle/>
                    <a:p>
                      <a:r>
                        <a:rPr lang="en-US" sz="2000" dirty="0" smtClean="0">
                          <a:solidFill>
                            <a:srgbClr val="FF0000"/>
                          </a:solidFill>
                          <a:latin typeface="Calibri" panose="020F0502020204030204" pitchFamily="34" charset="0"/>
                        </a:rPr>
                        <a:t>784/100mg</a:t>
                      </a:r>
                      <a:endParaRPr lang="en-US" sz="2000" dirty="0">
                        <a:solidFill>
                          <a:srgbClr val="FF0000"/>
                        </a:solidFill>
                        <a:latin typeface="Calibri" panose="020F0502020204030204" pitchFamily="34" charset="0"/>
                      </a:endParaRPr>
                    </a:p>
                  </a:txBody>
                  <a:tcPr/>
                </a:tc>
                <a:tc>
                  <a:txBody>
                    <a:bodyPr/>
                    <a:lstStyle/>
                    <a:p>
                      <a:r>
                        <a:rPr lang="en-US" sz="2000" dirty="0" smtClean="0">
                          <a:solidFill>
                            <a:srgbClr val="FF0000"/>
                          </a:solidFill>
                          <a:latin typeface="Calibri" panose="020F0502020204030204" pitchFamily="34" charset="0"/>
                        </a:rPr>
                        <a:t>7839</a:t>
                      </a:r>
                      <a:endParaRPr lang="en-US" sz="2000" dirty="0">
                        <a:solidFill>
                          <a:srgbClr val="FF0000"/>
                        </a:solidFill>
                        <a:latin typeface="Calibri" panose="020F0502020204030204" pitchFamily="34" charset="0"/>
                      </a:endParaRPr>
                    </a:p>
                  </a:txBody>
                  <a:tcPr/>
                </a:tc>
                <a:tc>
                  <a:txBody>
                    <a:bodyPr/>
                    <a:lstStyle/>
                    <a:p>
                      <a:r>
                        <a:rPr lang="en-US" sz="2000" dirty="0" smtClean="0">
                          <a:solidFill>
                            <a:srgbClr val="FF0000"/>
                          </a:solidFill>
                          <a:latin typeface="Calibri" panose="020F0502020204030204" pitchFamily="34" charset="0"/>
                        </a:rPr>
                        <a:t>188</a:t>
                      </a:r>
                      <a:endParaRPr lang="en-US" sz="2000" dirty="0">
                        <a:solidFill>
                          <a:srgbClr val="FF0000"/>
                        </a:solidFill>
                        <a:latin typeface="Calibri" panose="020F0502020204030204" pitchFamily="34" charset="0"/>
                      </a:endParaRPr>
                    </a:p>
                  </a:txBody>
                  <a:tcPr/>
                </a:tc>
                <a:tc>
                  <a:txBody>
                    <a:bodyPr/>
                    <a:lstStyle/>
                    <a:p>
                      <a:r>
                        <a:rPr lang="en-US" sz="2000" dirty="0" smtClean="0">
                          <a:solidFill>
                            <a:srgbClr val="FF0000"/>
                          </a:solidFill>
                          <a:latin typeface="Calibri" panose="020F0502020204030204" pitchFamily="34" charset="0"/>
                        </a:rPr>
                        <a:t>2.4%</a:t>
                      </a:r>
                      <a:endParaRPr lang="en-US" sz="2000" dirty="0">
                        <a:solidFill>
                          <a:srgbClr val="FF0000"/>
                        </a:solidFill>
                        <a:latin typeface="Calibri" panose="020F0502020204030204" pitchFamily="34" charset="0"/>
                      </a:endParaRPr>
                    </a:p>
                  </a:txBody>
                  <a:tcPr/>
                </a:tc>
              </a:tr>
              <a:tr h="370840">
                <a:tc>
                  <a:txBody>
                    <a:bodyPr/>
                    <a:lstStyle/>
                    <a:p>
                      <a:r>
                        <a:rPr lang="en-US" sz="2000" dirty="0" err="1" smtClean="0">
                          <a:latin typeface="Calibri" panose="020F0502020204030204" pitchFamily="34" charset="0"/>
                        </a:rPr>
                        <a:t>Humira</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1816/40mg</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45400</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308</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0.7%</a:t>
                      </a:r>
                      <a:endParaRPr lang="en-US" sz="2000" dirty="0">
                        <a:latin typeface="Calibri" panose="020F0502020204030204" pitchFamily="34" charset="0"/>
                      </a:endParaRPr>
                    </a:p>
                  </a:txBody>
                  <a:tcPr/>
                </a:tc>
              </a:tr>
              <a:tr h="370840">
                <a:tc>
                  <a:txBody>
                    <a:bodyPr/>
                    <a:lstStyle/>
                    <a:p>
                      <a:r>
                        <a:rPr lang="en-US" sz="2000" dirty="0" err="1" smtClean="0">
                          <a:latin typeface="Calibri" panose="020F0502020204030204" pitchFamily="34" charset="0"/>
                        </a:rPr>
                        <a:t>Rituxan</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675/100mg</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6751</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188</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2.8%</a:t>
                      </a:r>
                      <a:endParaRPr lang="en-US" sz="2000" dirty="0">
                        <a:latin typeface="Calibri" panose="020F0502020204030204" pitchFamily="34" charset="0"/>
                      </a:endParaRPr>
                    </a:p>
                  </a:txBody>
                  <a:tcPr/>
                </a:tc>
              </a:tr>
              <a:tr h="370840">
                <a:tc>
                  <a:txBody>
                    <a:bodyPr/>
                    <a:lstStyle/>
                    <a:p>
                      <a:r>
                        <a:rPr lang="en-US" sz="2000" dirty="0" smtClean="0">
                          <a:latin typeface="Calibri" panose="020F0502020204030204" pitchFamily="34" charset="0"/>
                        </a:rPr>
                        <a:t>Herceptin</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3331/440</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7570</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126</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1.7%</a:t>
                      </a:r>
                      <a:endParaRPr lang="en-US" sz="2000" dirty="0">
                        <a:latin typeface="Calibri" panose="020F0502020204030204" pitchFamily="34" charset="0"/>
                      </a:endParaRPr>
                    </a:p>
                  </a:txBody>
                  <a:tcPr/>
                </a:tc>
              </a:tr>
              <a:tr h="370840">
                <a:tc>
                  <a:txBody>
                    <a:bodyPr/>
                    <a:lstStyle/>
                    <a:p>
                      <a:r>
                        <a:rPr lang="en-US" sz="2000" dirty="0" smtClean="0">
                          <a:latin typeface="Calibri" panose="020F0502020204030204" pitchFamily="34" charset="0"/>
                        </a:rPr>
                        <a:t>Erbitux</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600/100</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6000</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188</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3.1%</a:t>
                      </a:r>
                      <a:endParaRPr lang="en-US" sz="2000" dirty="0">
                        <a:latin typeface="Calibri" panose="020F0502020204030204" pitchFamily="34" charset="0"/>
                      </a:endParaRPr>
                    </a:p>
                  </a:txBody>
                  <a:tcPr/>
                </a:tc>
              </a:tr>
              <a:tr h="370840">
                <a:tc>
                  <a:txBody>
                    <a:bodyPr/>
                    <a:lstStyle/>
                    <a:p>
                      <a:r>
                        <a:rPr lang="en-US" sz="2000" dirty="0" err="1" smtClean="0">
                          <a:latin typeface="Calibri" panose="020F0502020204030204" pitchFamily="34" charset="0"/>
                        </a:rPr>
                        <a:t>Soliris</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5122/300</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17073</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135</a:t>
                      </a:r>
                      <a:endParaRPr lang="en-US" sz="2000" dirty="0">
                        <a:latin typeface="Calibri" panose="020F0502020204030204" pitchFamily="34" charset="0"/>
                      </a:endParaRPr>
                    </a:p>
                  </a:txBody>
                  <a:tcPr/>
                </a:tc>
                <a:tc>
                  <a:txBody>
                    <a:bodyPr/>
                    <a:lstStyle/>
                    <a:p>
                      <a:r>
                        <a:rPr lang="en-US" sz="2000" dirty="0" smtClean="0">
                          <a:latin typeface="Calibri" panose="020F0502020204030204" pitchFamily="34" charset="0"/>
                        </a:rPr>
                        <a:t>0.8%</a:t>
                      </a:r>
                      <a:endParaRPr lang="en-US" sz="2000" dirty="0">
                        <a:latin typeface="Calibri" panose="020F0502020204030204" pitchFamily="34" charset="0"/>
                      </a:endParaRPr>
                    </a:p>
                  </a:txBody>
                  <a:tcPr/>
                </a:tc>
              </a:tr>
              <a:tr h="370840">
                <a:tc>
                  <a:txBody>
                    <a:bodyPr/>
                    <a:lstStyle/>
                    <a:p>
                      <a:r>
                        <a:rPr lang="en-US" sz="2000" b="1" dirty="0" smtClean="0">
                          <a:latin typeface="Calibri" panose="020F0502020204030204" pitchFamily="34" charset="0"/>
                        </a:rPr>
                        <a:t>AVERAGE</a:t>
                      </a:r>
                      <a:endParaRPr lang="en-US" sz="2000" b="1" dirty="0">
                        <a:latin typeface="Calibri" panose="020F0502020204030204" pitchFamily="34" charset="0"/>
                      </a:endParaRPr>
                    </a:p>
                  </a:txBody>
                  <a:tcPr/>
                </a:tc>
                <a:tc>
                  <a:txBody>
                    <a:bodyPr/>
                    <a:lstStyle/>
                    <a:p>
                      <a:r>
                        <a:rPr lang="en-US" sz="2000" b="1" dirty="0" smtClean="0">
                          <a:latin typeface="Calibri" panose="020F0502020204030204" pitchFamily="34" charset="0"/>
                        </a:rPr>
                        <a:t>1658</a:t>
                      </a:r>
                      <a:endParaRPr lang="en-US" sz="2000" b="1" dirty="0">
                        <a:latin typeface="Calibri" panose="020F0502020204030204" pitchFamily="34" charset="0"/>
                      </a:endParaRPr>
                    </a:p>
                  </a:txBody>
                  <a:tcPr/>
                </a:tc>
                <a:tc>
                  <a:txBody>
                    <a:bodyPr/>
                    <a:lstStyle/>
                    <a:p>
                      <a:r>
                        <a:rPr lang="en-US" sz="2000" b="1" dirty="0" smtClean="0">
                          <a:latin typeface="Calibri" panose="020F0502020204030204" pitchFamily="34" charset="0"/>
                        </a:rPr>
                        <a:t>13400</a:t>
                      </a:r>
                      <a:endParaRPr lang="en-US" sz="2000" b="1" dirty="0">
                        <a:latin typeface="Calibri" panose="020F0502020204030204" pitchFamily="34" charset="0"/>
                      </a:endParaRPr>
                    </a:p>
                  </a:txBody>
                  <a:tcPr/>
                </a:tc>
                <a:tc>
                  <a:txBody>
                    <a:bodyPr/>
                    <a:lstStyle/>
                    <a:p>
                      <a:r>
                        <a:rPr lang="en-US" sz="2000" b="1" dirty="0" smtClean="0">
                          <a:latin typeface="Calibri" panose="020F0502020204030204" pitchFamily="34" charset="0"/>
                        </a:rPr>
                        <a:t>231</a:t>
                      </a:r>
                      <a:endParaRPr lang="en-US" sz="2000" b="1" dirty="0">
                        <a:latin typeface="Calibri" panose="020F0502020204030204" pitchFamily="34" charset="0"/>
                      </a:endParaRPr>
                    </a:p>
                  </a:txBody>
                  <a:tcPr/>
                </a:tc>
                <a:tc>
                  <a:txBody>
                    <a:bodyPr/>
                    <a:lstStyle/>
                    <a:p>
                      <a:r>
                        <a:rPr lang="en-US" sz="2000" b="1" dirty="0" smtClean="0">
                          <a:latin typeface="Calibri" panose="020F0502020204030204" pitchFamily="34" charset="0"/>
                        </a:rPr>
                        <a:t>2.3%</a:t>
                      </a:r>
                      <a:endParaRPr lang="en-US" sz="2000" b="1" dirty="0">
                        <a:latin typeface="Calibri" panose="020F0502020204030204" pitchFamily="34" charset="0"/>
                      </a:endParaRPr>
                    </a:p>
                  </a:txBody>
                  <a:tcPr/>
                </a:tc>
              </a:tr>
            </a:tbl>
          </a:graphicData>
        </a:graphic>
      </p:graphicFrame>
    </p:spTree>
    <p:extLst>
      <p:ext uri="{BB962C8B-B14F-4D97-AF65-F5344CB8AC3E}">
        <p14:creationId xmlns:p14="http://schemas.microsoft.com/office/powerpoint/2010/main" val="241981861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Box 2"/>
          <p:cNvSpPr txBox="1">
            <a:spLocks noChangeArrowheads="1"/>
          </p:cNvSpPr>
          <p:nvPr/>
        </p:nvSpPr>
        <p:spPr bwMode="auto">
          <a:xfrm>
            <a:off x="533400" y="260648"/>
            <a:ext cx="57625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Double </a:t>
            </a:r>
            <a:r>
              <a:rPr lang="en-US" altLang="en-US" sz="3200" b="1" dirty="0" smtClean="0">
                <a:solidFill>
                  <a:schemeClr val="bg1"/>
                </a:solidFill>
              </a:rPr>
              <a:t>Patenting – Unique to US</a:t>
            </a:r>
            <a:endParaRPr lang="en-US" altLang="en-US" sz="3200" b="1" dirty="0">
              <a:solidFill>
                <a:schemeClr val="bg1"/>
              </a:solidFill>
            </a:endParaRPr>
          </a:p>
        </p:txBody>
      </p:sp>
      <p:sp>
        <p:nvSpPr>
          <p:cNvPr id="67" name="Content Placeholder 2"/>
          <p:cNvSpPr txBox="1">
            <a:spLocks/>
          </p:cNvSpPr>
          <p:nvPr/>
        </p:nvSpPr>
        <p:spPr>
          <a:xfrm>
            <a:off x="541338" y="1143000"/>
            <a:ext cx="6799262" cy="52736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Font typeface="Wingdings" pitchFamily="2" charset="2"/>
              <a:buNone/>
              <a:defRPr/>
            </a:pPr>
            <a:r>
              <a:rPr lang="en-US" b="1" dirty="0" smtClean="0">
                <a:solidFill>
                  <a:schemeClr val="accent1">
                    <a:lumMod val="75000"/>
                  </a:schemeClr>
                </a:solidFill>
                <a:latin typeface="Calibri" panose="020F0502020204030204" pitchFamily="34" charset="0"/>
              </a:rPr>
              <a:t>Two types of Double Patenting</a:t>
            </a:r>
          </a:p>
          <a:p>
            <a:pPr>
              <a:spcBef>
                <a:spcPts val="600"/>
              </a:spcBef>
              <a:spcAft>
                <a:spcPts val="600"/>
              </a:spcAft>
              <a:defRPr/>
            </a:pPr>
            <a:r>
              <a:rPr lang="en-US" sz="2800" dirty="0" smtClean="0">
                <a:latin typeface="Calibri" panose="020F0502020204030204" pitchFamily="34" charset="0"/>
              </a:rPr>
              <a:t>“Statutory” or same-invention type</a:t>
            </a:r>
          </a:p>
          <a:p>
            <a:pPr>
              <a:spcBef>
                <a:spcPts val="600"/>
              </a:spcBef>
              <a:spcAft>
                <a:spcPts val="600"/>
              </a:spcAft>
              <a:defRPr/>
            </a:pPr>
            <a:r>
              <a:rPr lang="en-US" sz="2800" dirty="0" smtClean="0">
                <a:latin typeface="Calibri" panose="020F0502020204030204" pitchFamily="34" charset="0"/>
              </a:rPr>
              <a:t>“</a:t>
            </a:r>
            <a:r>
              <a:rPr lang="en-US" sz="2800" dirty="0" err="1" smtClean="0">
                <a:latin typeface="Calibri" panose="020F0502020204030204" pitchFamily="34" charset="0"/>
              </a:rPr>
              <a:t>Nonstatutory</a:t>
            </a:r>
            <a:r>
              <a:rPr lang="en-US" sz="2800" dirty="0" smtClean="0">
                <a:latin typeface="Calibri" panose="020F0502020204030204" pitchFamily="34" charset="0"/>
              </a:rPr>
              <a:t>” or obviousness-type</a:t>
            </a:r>
            <a:endParaRPr lang="en-US" dirty="0">
              <a:latin typeface="Calibri" panose="020F0502020204030204" pitchFamily="34" charset="0"/>
            </a:endParaRPr>
          </a:p>
        </p:txBody>
      </p:sp>
      <p:grpSp>
        <p:nvGrpSpPr>
          <p:cNvPr id="73732" name="Group 67"/>
          <p:cNvGrpSpPr>
            <a:grpSpLocks/>
          </p:cNvGrpSpPr>
          <p:nvPr/>
        </p:nvGrpSpPr>
        <p:grpSpPr bwMode="auto">
          <a:xfrm>
            <a:off x="6592888" y="1295400"/>
            <a:ext cx="2389187" cy="1524000"/>
            <a:chOff x="7339964" y="1295400"/>
            <a:chExt cx="1284229" cy="818958"/>
          </a:xfrm>
        </p:grpSpPr>
        <p:grpSp>
          <p:nvGrpSpPr>
            <p:cNvPr id="73738" name="Group 6"/>
            <p:cNvGrpSpPr>
              <a:grpSpLocks/>
            </p:cNvGrpSpPr>
            <p:nvPr/>
          </p:nvGrpSpPr>
          <p:grpSpPr bwMode="auto">
            <a:xfrm>
              <a:off x="7339964" y="1295400"/>
              <a:ext cx="616309" cy="818958"/>
              <a:chOff x="381000" y="828674"/>
              <a:chExt cx="4791075" cy="6262890"/>
            </a:xfrm>
          </p:grpSpPr>
          <p:pic>
            <p:nvPicPr>
              <p:cNvPr id="73743" name="Picture 7" descr="PATENTCOV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5" y="828674"/>
                <a:ext cx="4038600" cy="594856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3744" name="Picture 8" descr="PATENTCOV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238" y="985837"/>
                <a:ext cx="4038600" cy="594856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3745" name="Picture 9" descr="PATENTCOV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42999"/>
                <a:ext cx="4038600" cy="594856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73739" name="Group 6"/>
            <p:cNvGrpSpPr>
              <a:grpSpLocks/>
            </p:cNvGrpSpPr>
            <p:nvPr/>
          </p:nvGrpSpPr>
          <p:grpSpPr bwMode="auto">
            <a:xfrm>
              <a:off x="8007884" y="1295400"/>
              <a:ext cx="616309" cy="818958"/>
              <a:chOff x="381000" y="828674"/>
              <a:chExt cx="4791075" cy="6262890"/>
            </a:xfrm>
          </p:grpSpPr>
          <p:pic>
            <p:nvPicPr>
              <p:cNvPr id="73740" name="Picture 7" descr="PATENTCOV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5" y="828674"/>
                <a:ext cx="4038600" cy="594856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3741" name="Picture 8" descr="PATENTCOV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238" y="985837"/>
                <a:ext cx="4038600" cy="594856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3742" name="Picture 9" descr="PATENTCOVER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42999"/>
                <a:ext cx="4038600" cy="594856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grpSp>
        <p:nvGrpSpPr>
          <p:cNvPr id="73733" name="Group 2"/>
          <p:cNvGrpSpPr>
            <a:grpSpLocks/>
          </p:cNvGrpSpPr>
          <p:nvPr/>
        </p:nvGrpSpPr>
        <p:grpSpPr bwMode="auto">
          <a:xfrm>
            <a:off x="639763" y="3327400"/>
            <a:ext cx="7696200" cy="2743200"/>
            <a:chOff x="774" y="1389"/>
            <a:chExt cx="4926" cy="1852"/>
          </a:xfrm>
        </p:grpSpPr>
        <p:sp>
          <p:nvSpPr>
            <p:cNvPr id="78" name="Freeform 3"/>
            <p:cNvSpPr>
              <a:spLocks/>
            </p:cNvSpPr>
            <p:nvPr/>
          </p:nvSpPr>
          <p:spPr bwMode="auto">
            <a:xfrm>
              <a:off x="828" y="1389"/>
              <a:ext cx="4872" cy="1827"/>
            </a:xfrm>
            <a:custGeom>
              <a:avLst/>
              <a:gdLst>
                <a:gd name="T0" fmla="*/ 0 w 4368"/>
                <a:gd name="T1" fmla="*/ 1 h 3320"/>
                <a:gd name="T2" fmla="*/ 2989 w 4368"/>
                <a:gd name="T3" fmla="*/ 1 h 3320"/>
                <a:gd name="T4" fmla="*/ 5625 w 4368"/>
                <a:gd name="T5" fmla="*/ 1 h 3320"/>
                <a:gd name="T6" fmla="*/ 8220 w 4368"/>
                <a:gd name="T7" fmla="*/ 0 h 3320"/>
                <a:gd name="T8" fmla="*/ 10596 w 4368"/>
                <a:gd name="T9" fmla="*/ 1 h 3320"/>
                <a:gd name="T10" fmla="*/ 13377 w 4368"/>
                <a:gd name="T11" fmla="*/ 1 h 3320"/>
                <a:gd name="T12" fmla="*/ 16624 w 4368"/>
                <a:gd name="T13" fmla="*/ 1 h 3320"/>
                <a:gd name="T14" fmla="*/ 20591 w 4368"/>
                <a:gd name="T15" fmla="*/ 1 h 3320"/>
                <a:gd name="T16" fmla="*/ 22377 w 4368"/>
                <a:gd name="T17" fmla="*/ 1 h 3320"/>
                <a:gd name="T18" fmla="*/ 25060 w 4368"/>
                <a:gd name="T19" fmla="*/ 1 h 3320"/>
                <a:gd name="T20" fmla="*/ 25060 w 4368"/>
                <a:gd name="T21" fmla="*/ 1 h 3320"/>
                <a:gd name="T22" fmla="*/ 22909 w 4368"/>
                <a:gd name="T23" fmla="*/ 1 h 3320"/>
                <a:gd name="T24" fmla="*/ 20487 w 4368"/>
                <a:gd name="T25" fmla="*/ 1 h 3320"/>
                <a:gd name="T26" fmla="*/ 18203 w 4368"/>
                <a:gd name="T27" fmla="*/ 1 h 3320"/>
                <a:gd name="T28" fmla="*/ 15517 w 4368"/>
                <a:gd name="T29" fmla="*/ 1 h 3320"/>
                <a:gd name="T30" fmla="*/ 13123 w 4368"/>
                <a:gd name="T31" fmla="*/ 1 h 3320"/>
                <a:gd name="T32" fmla="*/ 9824 w 4368"/>
                <a:gd name="T33" fmla="*/ 1 h 3320"/>
                <a:gd name="T34" fmla="*/ 7755 w 4368"/>
                <a:gd name="T35" fmla="*/ 1 h 3320"/>
                <a:gd name="T36" fmla="*/ 4775 w 4368"/>
                <a:gd name="T37" fmla="*/ 1 h 3320"/>
                <a:gd name="T38" fmla="*/ 2136 w 4368"/>
                <a:gd name="T39" fmla="*/ 1 h 3320"/>
                <a:gd name="T40" fmla="*/ 0 w 4368"/>
                <a:gd name="T41" fmla="*/ 1 h 3320"/>
                <a:gd name="T42" fmla="*/ 0 w 4368"/>
                <a:gd name="T43" fmla="*/ 1 h 332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368" h="3320">
                  <a:moveTo>
                    <a:pt x="0" y="172"/>
                  </a:moveTo>
                  <a:lnTo>
                    <a:pt x="520" y="46"/>
                  </a:lnTo>
                  <a:lnTo>
                    <a:pt x="980" y="129"/>
                  </a:lnTo>
                  <a:lnTo>
                    <a:pt x="1433" y="0"/>
                  </a:lnTo>
                  <a:lnTo>
                    <a:pt x="1846" y="46"/>
                  </a:lnTo>
                  <a:lnTo>
                    <a:pt x="2331" y="63"/>
                  </a:lnTo>
                  <a:lnTo>
                    <a:pt x="2897" y="109"/>
                  </a:lnTo>
                  <a:lnTo>
                    <a:pt x="3588" y="46"/>
                  </a:lnTo>
                  <a:lnTo>
                    <a:pt x="3900" y="46"/>
                  </a:lnTo>
                  <a:lnTo>
                    <a:pt x="4368" y="299"/>
                  </a:lnTo>
                  <a:lnTo>
                    <a:pt x="4368" y="2962"/>
                  </a:lnTo>
                  <a:lnTo>
                    <a:pt x="3992" y="3160"/>
                  </a:lnTo>
                  <a:lnTo>
                    <a:pt x="3570" y="3080"/>
                  </a:lnTo>
                  <a:lnTo>
                    <a:pt x="3172" y="3216"/>
                  </a:lnTo>
                  <a:lnTo>
                    <a:pt x="2704" y="3216"/>
                  </a:lnTo>
                  <a:lnTo>
                    <a:pt x="2288" y="3320"/>
                  </a:lnTo>
                  <a:lnTo>
                    <a:pt x="1712" y="3256"/>
                  </a:lnTo>
                  <a:lnTo>
                    <a:pt x="1352" y="3216"/>
                  </a:lnTo>
                  <a:lnTo>
                    <a:pt x="832" y="3216"/>
                  </a:lnTo>
                  <a:lnTo>
                    <a:pt x="372" y="3171"/>
                  </a:lnTo>
                  <a:lnTo>
                    <a:pt x="0" y="3216"/>
                  </a:lnTo>
                  <a:lnTo>
                    <a:pt x="0" y="172"/>
                  </a:lnTo>
                  <a:close/>
                </a:path>
              </a:pathLst>
            </a:custGeom>
            <a:solidFill>
              <a:srgbClr val="B2B2B2"/>
            </a:solidFill>
            <a:ln>
              <a:noFill/>
            </a:ln>
            <a:effectLst/>
            <a:extLst/>
          </p:spPr>
          <p:txBody>
            <a:bodyPr wrap="none" anchor="ctr"/>
            <a:lstStyle/>
            <a:p>
              <a:pPr fontAlgn="auto">
                <a:spcBef>
                  <a:spcPts val="0"/>
                </a:spcBef>
                <a:spcAft>
                  <a:spcPts val="0"/>
                </a:spcAft>
                <a:defRPr/>
              </a:pPr>
              <a:endParaRPr lang="en-US" kern="0" dirty="0">
                <a:solidFill>
                  <a:sysClr val="windowText" lastClr="000000"/>
                </a:solidFill>
              </a:endParaRPr>
            </a:p>
          </p:txBody>
        </p:sp>
        <p:sp>
          <p:nvSpPr>
            <p:cNvPr id="79" name="Freeform 4"/>
            <p:cNvSpPr>
              <a:spLocks/>
            </p:cNvSpPr>
            <p:nvPr/>
          </p:nvSpPr>
          <p:spPr bwMode="auto">
            <a:xfrm>
              <a:off x="774" y="1414"/>
              <a:ext cx="4915" cy="1827"/>
            </a:xfrm>
            <a:custGeom>
              <a:avLst/>
              <a:gdLst>
                <a:gd name="T0" fmla="*/ 0 w 4368"/>
                <a:gd name="T1" fmla="*/ 1 h 3320"/>
                <a:gd name="T2" fmla="*/ 2989 w 4368"/>
                <a:gd name="T3" fmla="*/ 1 h 3320"/>
                <a:gd name="T4" fmla="*/ 5625 w 4368"/>
                <a:gd name="T5" fmla="*/ 1 h 3320"/>
                <a:gd name="T6" fmla="*/ 8220 w 4368"/>
                <a:gd name="T7" fmla="*/ 0 h 3320"/>
                <a:gd name="T8" fmla="*/ 10596 w 4368"/>
                <a:gd name="T9" fmla="*/ 1 h 3320"/>
                <a:gd name="T10" fmla="*/ 13377 w 4368"/>
                <a:gd name="T11" fmla="*/ 1 h 3320"/>
                <a:gd name="T12" fmla="*/ 16624 w 4368"/>
                <a:gd name="T13" fmla="*/ 1 h 3320"/>
                <a:gd name="T14" fmla="*/ 20591 w 4368"/>
                <a:gd name="T15" fmla="*/ 1 h 3320"/>
                <a:gd name="T16" fmla="*/ 22377 w 4368"/>
                <a:gd name="T17" fmla="*/ 1 h 3320"/>
                <a:gd name="T18" fmla="*/ 25060 w 4368"/>
                <a:gd name="T19" fmla="*/ 1 h 3320"/>
                <a:gd name="T20" fmla="*/ 25060 w 4368"/>
                <a:gd name="T21" fmla="*/ 1 h 3320"/>
                <a:gd name="T22" fmla="*/ 22909 w 4368"/>
                <a:gd name="T23" fmla="*/ 1 h 3320"/>
                <a:gd name="T24" fmla="*/ 20487 w 4368"/>
                <a:gd name="T25" fmla="*/ 1 h 3320"/>
                <a:gd name="T26" fmla="*/ 18203 w 4368"/>
                <a:gd name="T27" fmla="*/ 1 h 3320"/>
                <a:gd name="T28" fmla="*/ 15517 w 4368"/>
                <a:gd name="T29" fmla="*/ 1 h 3320"/>
                <a:gd name="T30" fmla="*/ 13123 w 4368"/>
                <a:gd name="T31" fmla="*/ 1 h 3320"/>
                <a:gd name="T32" fmla="*/ 9824 w 4368"/>
                <a:gd name="T33" fmla="*/ 1 h 3320"/>
                <a:gd name="T34" fmla="*/ 7755 w 4368"/>
                <a:gd name="T35" fmla="*/ 1 h 3320"/>
                <a:gd name="T36" fmla="*/ 4775 w 4368"/>
                <a:gd name="T37" fmla="*/ 1 h 3320"/>
                <a:gd name="T38" fmla="*/ 2136 w 4368"/>
                <a:gd name="T39" fmla="*/ 1 h 3320"/>
                <a:gd name="T40" fmla="*/ 0 w 4368"/>
                <a:gd name="T41" fmla="*/ 1 h 3320"/>
                <a:gd name="T42" fmla="*/ 0 w 4368"/>
                <a:gd name="T43" fmla="*/ 1 h 332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368" h="3320">
                  <a:moveTo>
                    <a:pt x="0" y="172"/>
                  </a:moveTo>
                  <a:lnTo>
                    <a:pt x="520" y="46"/>
                  </a:lnTo>
                  <a:lnTo>
                    <a:pt x="980" y="129"/>
                  </a:lnTo>
                  <a:lnTo>
                    <a:pt x="1433" y="0"/>
                  </a:lnTo>
                  <a:lnTo>
                    <a:pt x="1846" y="46"/>
                  </a:lnTo>
                  <a:lnTo>
                    <a:pt x="2331" y="63"/>
                  </a:lnTo>
                  <a:lnTo>
                    <a:pt x="2897" y="109"/>
                  </a:lnTo>
                  <a:lnTo>
                    <a:pt x="3588" y="46"/>
                  </a:lnTo>
                  <a:lnTo>
                    <a:pt x="3900" y="46"/>
                  </a:lnTo>
                  <a:lnTo>
                    <a:pt x="4368" y="299"/>
                  </a:lnTo>
                  <a:lnTo>
                    <a:pt x="4368" y="2962"/>
                  </a:lnTo>
                  <a:lnTo>
                    <a:pt x="3992" y="3160"/>
                  </a:lnTo>
                  <a:lnTo>
                    <a:pt x="3570" y="3080"/>
                  </a:lnTo>
                  <a:lnTo>
                    <a:pt x="3172" y="3216"/>
                  </a:lnTo>
                  <a:lnTo>
                    <a:pt x="2704" y="3216"/>
                  </a:lnTo>
                  <a:lnTo>
                    <a:pt x="2288" y="3320"/>
                  </a:lnTo>
                  <a:lnTo>
                    <a:pt x="1712" y="3256"/>
                  </a:lnTo>
                  <a:lnTo>
                    <a:pt x="1352" y="3216"/>
                  </a:lnTo>
                  <a:lnTo>
                    <a:pt x="832" y="3216"/>
                  </a:lnTo>
                  <a:lnTo>
                    <a:pt x="372" y="3171"/>
                  </a:lnTo>
                  <a:lnTo>
                    <a:pt x="0" y="3216"/>
                  </a:lnTo>
                  <a:lnTo>
                    <a:pt x="0" y="172"/>
                  </a:lnTo>
                  <a:close/>
                </a:path>
              </a:pathLst>
            </a:custGeom>
            <a:solidFill>
              <a:srgbClr val="FFFFFF"/>
            </a:solidFill>
            <a:ln w="12700" cap="flat" cmpd="sng">
              <a:solidFill>
                <a:srgbClr val="969696"/>
              </a:solidFill>
              <a:prstDash val="solid"/>
              <a:round/>
              <a:headEnd/>
              <a:tailEnd/>
            </a:ln>
            <a:effectLst/>
            <a:extLst/>
          </p:spPr>
          <p:txBody>
            <a:bodyPr/>
            <a:lstStyle/>
            <a:p>
              <a:pPr fontAlgn="auto">
                <a:spcBef>
                  <a:spcPts val="0"/>
                </a:spcBef>
                <a:spcAft>
                  <a:spcPts val="0"/>
                </a:spcAft>
                <a:defRPr/>
              </a:pPr>
              <a:endParaRPr lang="en-US" kern="0" dirty="0">
                <a:solidFill>
                  <a:sysClr val="windowText" lastClr="000000"/>
                </a:solidFill>
              </a:endParaRPr>
            </a:p>
          </p:txBody>
        </p:sp>
      </p:grpSp>
      <p:sp>
        <p:nvSpPr>
          <p:cNvPr id="80" name="Rectangle 18"/>
          <p:cNvSpPr>
            <a:spLocks noChangeArrowheads="1"/>
          </p:cNvSpPr>
          <p:nvPr/>
        </p:nvSpPr>
        <p:spPr bwMode="auto">
          <a:xfrm>
            <a:off x="1084263" y="3501008"/>
            <a:ext cx="6772275" cy="1473200"/>
          </a:xfrm>
          <a:prstGeom prst="rect">
            <a:avLst/>
          </a:prstGeom>
          <a:noFill/>
          <a:ln>
            <a:noFill/>
          </a:ln>
          <a:extLst/>
        </p:spPr>
        <p:txBody>
          <a:bodyPr/>
          <a:lstStyle/>
          <a:p>
            <a:pPr algn="just" fontAlgn="auto">
              <a:spcBef>
                <a:spcPts val="0"/>
              </a:spcBef>
              <a:spcAft>
                <a:spcPts val="0"/>
              </a:spcAft>
              <a:buClr>
                <a:srgbClr val="006699"/>
              </a:buClr>
              <a:buFont typeface="Wingdings 3" pitchFamily="18" charset="2"/>
              <a:buNone/>
              <a:defRPr/>
            </a:pPr>
            <a:r>
              <a:rPr lang="en-US" sz="2400" kern="0" dirty="0">
                <a:solidFill>
                  <a:schemeClr val="tx1">
                    <a:lumMod val="65000"/>
                    <a:lumOff val="35000"/>
                  </a:schemeClr>
                </a:solidFill>
                <a:latin typeface="Calibri" panose="020F0502020204030204" pitchFamily="34" charset="0"/>
              </a:rPr>
              <a:t>“The public…should be able to act on the assumption that upon the </a:t>
            </a:r>
            <a:r>
              <a:rPr lang="en-US" sz="2400" i="1" kern="0" dirty="0">
                <a:solidFill>
                  <a:schemeClr val="tx1">
                    <a:lumMod val="65000"/>
                    <a:lumOff val="35000"/>
                  </a:schemeClr>
                </a:solidFill>
                <a:latin typeface="Calibri" panose="020F0502020204030204" pitchFamily="34" charset="0"/>
              </a:rPr>
              <a:t>expiration </a:t>
            </a:r>
            <a:r>
              <a:rPr lang="en-US" sz="2400" kern="0" dirty="0">
                <a:solidFill>
                  <a:schemeClr val="tx1">
                    <a:lumMod val="65000"/>
                    <a:lumOff val="35000"/>
                  </a:schemeClr>
                </a:solidFill>
                <a:latin typeface="Calibri" panose="020F0502020204030204" pitchFamily="34" charset="0"/>
              </a:rPr>
              <a:t>of the patent it will be free to use not only the invention claimed in the patent but also modifications or variants which would have been </a:t>
            </a:r>
            <a:r>
              <a:rPr lang="en-US" sz="2400" i="1" kern="0" dirty="0">
                <a:solidFill>
                  <a:schemeClr val="tx1">
                    <a:lumMod val="65000"/>
                    <a:lumOff val="35000"/>
                  </a:schemeClr>
                </a:solidFill>
                <a:latin typeface="Calibri" panose="020F0502020204030204" pitchFamily="34" charset="0"/>
              </a:rPr>
              <a:t>obvious </a:t>
            </a:r>
            <a:r>
              <a:rPr lang="en-US" sz="2400" kern="0" dirty="0">
                <a:solidFill>
                  <a:schemeClr val="tx1">
                    <a:lumMod val="65000"/>
                    <a:lumOff val="35000"/>
                  </a:schemeClr>
                </a:solidFill>
                <a:latin typeface="Calibri" panose="020F0502020204030204" pitchFamily="34" charset="0"/>
              </a:rPr>
              <a:t>to those of ordinary skill in the art….”  </a:t>
            </a:r>
            <a:r>
              <a:rPr lang="en-US" sz="1400" i="1" kern="0" dirty="0">
                <a:solidFill>
                  <a:schemeClr val="tx1">
                    <a:lumMod val="65000"/>
                    <a:lumOff val="35000"/>
                  </a:schemeClr>
                </a:solidFill>
                <a:latin typeface="Calibri" panose="020F0502020204030204" pitchFamily="34" charset="0"/>
              </a:rPr>
              <a:t>In Re Longi, </a:t>
            </a:r>
            <a:r>
              <a:rPr lang="en-US" sz="1400" kern="0" dirty="0">
                <a:solidFill>
                  <a:schemeClr val="tx1">
                    <a:lumMod val="65000"/>
                    <a:lumOff val="35000"/>
                  </a:schemeClr>
                </a:solidFill>
                <a:latin typeface="Calibri" panose="020F0502020204030204" pitchFamily="34" charset="0"/>
              </a:rPr>
              <a:t>759 F.2d 887 (Fed. Cir. 1985)</a:t>
            </a:r>
          </a:p>
        </p:txBody>
      </p:sp>
      <p:sp>
        <p:nvSpPr>
          <p:cNvPr id="2" name="Slide Number Placeholder 1"/>
          <p:cNvSpPr>
            <a:spLocks noGrp="1"/>
          </p:cNvSpPr>
          <p:nvPr>
            <p:ph type="sldNum" sz="quarter" idx="11"/>
          </p:nvPr>
        </p:nvSpPr>
        <p:spPr/>
        <p:txBody>
          <a:bodyPr/>
          <a:lstStyle/>
          <a:p>
            <a:pPr>
              <a:defRPr/>
            </a:pPr>
            <a:fld id="{C686B372-E327-4E2A-936C-F5280D20F645}" type="slidenum">
              <a:rPr lang="en-US"/>
              <a:pPr>
                <a:defRPr/>
              </a:pPr>
              <a:t>4</a:t>
            </a:fld>
            <a:endParaRPr lang="en-US" dirty="0"/>
          </a:p>
        </p:txBody>
      </p:sp>
    </p:spTree>
    <p:extLst>
      <p:ext uri="{BB962C8B-B14F-4D97-AF65-F5344CB8AC3E}">
        <p14:creationId xmlns:p14="http://schemas.microsoft.com/office/powerpoint/2010/main" val="3928213261"/>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2"/>
          <p:cNvSpPr txBox="1">
            <a:spLocks/>
          </p:cNvSpPr>
          <p:nvPr/>
        </p:nvSpPr>
        <p:spPr bwMode="auto">
          <a:xfrm>
            <a:off x="541338" y="1200150"/>
            <a:ext cx="8078787"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20000"/>
              </a:spcBef>
              <a:spcAft>
                <a:spcPts val="600"/>
              </a:spcAft>
              <a:buClrTx/>
              <a:buFont typeface="Wingdings" pitchFamily="2" charset="2"/>
              <a:buNone/>
            </a:pPr>
            <a:r>
              <a:rPr lang="en-US" altLang="en-US" sz="2800" b="1" dirty="0" err="1">
                <a:solidFill>
                  <a:srgbClr val="005E6D"/>
                </a:solidFill>
              </a:rPr>
              <a:t>Nonstatutory</a:t>
            </a:r>
            <a:r>
              <a:rPr lang="en-US" altLang="en-US" sz="2800" b="1" dirty="0">
                <a:solidFill>
                  <a:srgbClr val="005E6D"/>
                </a:solidFill>
              </a:rPr>
              <a:t> / Obviousness-Type Double Patenting</a:t>
            </a:r>
          </a:p>
          <a:p>
            <a:pPr eaLnBrk="1" hangingPunct="1">
              <a:spcBef>
                <a:spcPts val="600"/>
              </a:spcBef>
              <a:spcAft>
                <a:spcPts val="600"/>
              </a:spcAft>
              <a:buClrTx/>
              <a:buFont typeface="Arial" charset="0"/>
              <a:buChar char="•"/>
            </a:pPr>
            <a:r>
              <a:rPr lang="en-US" altLang="en-US" sz="2300" dirty="0"/>
              <a:t>Judicially-created doctrine to prevent improper extension of rights</a:t>
            </a:r>
          </a:p>
          <a:p>
            <a:pPr eaLnBrk="1" hangingPunct="1">
              <a:spcBef>
                <a:spcPts val="600"/>
              </a:spcBef>
              <a:spcAft>
                <a:spcPts val="600"/>
              </a:spcAft>
              <a:buClrTx/>
              <a:buFont typeface="Arial" charset="0"/>
              <a:buChar char="•"/>
            </a:pPr>
            <a:r>
              <a:rPr lang="en-US" altLang="en-US" sz="2300" dirty="0"/>
              <a:t>Cannot obtain claims on obvious variations </a:t>
            </a:r>
          </a:p>
          <a:p>
            <a:pPr eaLnBrk="1" hangingPunct="1">
              <a:spcBef>
                <a:spcPts val="600"/>
              </a:spcBef>
              <a:spcAft>
                <a:spcPts val="600"/>
              </a:spcAft>
              <a:buClrTx/>
              <a:buFont typeface="Arial" charset="0"/>
              <a:buChar char="•"/>
            </a:pPr>
            <a:r>
              <a:rPr lang="en-US" altLang="en-US" sz="2300" dirty="0"/>
              <a:t>Claim-to-claim comparison – one way and two way tests</a:t>
            </a:r>
          </a:p>
          <a:p>
            <a:pPr eaLnBrk="1" hangingPunct="1">
              <a:spcBef>
                <a:spcPts val="600"/>
              </a:spcBef>
              <a:spcAft>
                <a:spcPts val="600"/>
              </a:spcAft>
              <a:buClrTx/>
              <a:buFont typeface="Arial" charset="0"/>
              <a:buChar char="•"/>
            </a:pPr>
            <a:endParaRPr lang="en-US" altLang="en-US" sz="2300" dirty="0"/>
          </a:p>
          <a:p>
            <a:pPr eaLnBrk="1" hangingPunct="1">
              <a:spcBef>
                <a:spcPts val="600"/>
              </a:spcBef>
              <a:spcAft>
                <a:spcPts val="600"/>
              </a:spcAft>
              <a:buClrTx/>
              <a:buFont typeface="Arial" charset="0"/>
              <a:buChar char="•"/>
            </a:pPr>
            <a:endParaRPr lang="en-US" altLang="en-US" sz="2300" dirty="0"/>
          </a:p>
          <a:p>
            <a:pPr eaLnBrk="1" hangingPunct="1">
              <a:spcBef>
                <a:spcPts val="600"/>
              </a:spcBef>
              <a:spcAft>
                <a:spcPts val="600"/>
              </a:spcAft>
              <a:buClrTx/>
              <a:buFont typeface="Arial" charset="0"/>
              <a:buChar char="•"/>
            </a:pPr>
            <a:endParaRPr lang="en-US" altLang="en-US" sz="2300" dirty="0"/>
          </a:p>
          <a:p>
            <a:pPr eaLnBrk="1" hangingPunct="1">
              <a:spcBef>
                <a:spcPts val="600"/>
              </a:spcBef>
              <a:spcAft>
                <a:spcPts val="600"/>
              </a:spcAft>
              <a:buClrTx/>
              <a:buFont typeface="Arial" charset="0"/>
              <a:buChar char="•"/>
            </a:pPr>
            <a:r>
              <a:rPr lang="en-US" altLang="en-US" sz="2800" b="1" dirty="0" smtClean="0">
                <a:solidFill>
                  <a:srgbClr val="C00000"/>
                </a:solidFill>
              </a:rPr>
              <a:t>But </a:t>
            </a:r>
            <a:r>
              <a:rPr lang="en-US" altLang="en-US" sz="2300" dirty="0" smtClean="0"/>
              <a:t>applicant can shorten term with terminal disclaimer</a:t>
            </a:r>
            <a:endParaRPr lang="en-US" altLang="en-US" sz="2300" dirty="0"/>
          </a:p>
          <a:p>
            <a:pPr lvl="1" eaLnBrk="1" hangingPunct="1">
              <a:spcBef>
                <a:spcPts val="600"/>
              </a:spcBef>
              <a:spcAft>
                <a:spcPts val="600"/>
              </a:spcAft>
            </a:pPr>
            <a:r>
              <a:rPr lang="en-US" altLang="en-US" sz="1800" b="1" i="1" dirty="0">
                <a:solidFill>
                  <a:srgbClr val="FF0000"/>
                </a:solidFill>
              </a:rPr>
              <a:t>Even if different inventive entities</a:t>
            </a:r>
          </a:p>
          <a:p>
            <a:pPr eaLnBrk="1" hangingPunct="1">
              <a:spcBef>
                <a:spcPct val="20000"/>
              </a:spcBef>
              <a:spcAft>
                <a:spcPts val="600"/>
              </a:spcAft>
              <a:buClrTx/>
              <a:buFont typeface="Arial" charset="0"/>
              <a:buChar char="•"/>
            </a:pPr>
            <a:endParaRPr lang="en-US" altLang="en-US" sz="2300" dirty="0"/>
          </a:p>
          <a:p>
            <a:pPr eaLnBrk="1" hangingPunct="1">
              <a:spcBef>
                <a:spcPct val="20000"/>
              </a:spcBef>
              <a:spcAft>
                <a:spcPts val="600"/>
              </a:spcAft>
              <a:buClrTx/>
              <a:buFont typeface="Arial" charset="0"/>
              <a:buChar char="•"/>
            </a:pPr>
            <a:endParaRPr lang="en-US" altLang="en-US" sz="3200" dirty="0"/>
          </a:p>
          <a:p>
            <a:pPr eaLnBrk="1" hangingPunct="1">
              <a:spcBef>
                <a:spcPct val="20000"/>
              </a:spcBef>
              <a:buClrTx/>
              <a:buFont typeface="Wingdings" pitchFamily="2" charset="2"/>
              <a:buNone/>
            </a:pPr>
            <a:endParaRPr lang="en-US" altLang="en-US" sz="3200" dirty="0"/>
          </a:p>
        </p:txBody>
      </p:sp>
      <p:sp>
        <p:nvSpPr>
          <p:cNvPr id="74755" name="TextBox 5"/>
          <p:cNvSpPr txBox="1">
            <a:spLocks noChangeArrowheads="1"/>
          </p:cNvSpPr>
          <p:nvPr/>
        </p:nvSpPr>
        <p:spPr bwMode="auto">
          <a:xfrm>
            <a:off x="533400" y="296652"/>
            <a:ext cx="63071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Obviousness-Type Double Patenting</a:t>
            </a:r>
          </a:p>
        </p:txBody>
      </p:sp>
      <p:grpSp>
        <p:nvGrpSpPr>
          <p:cNvPr id="74756" name="Group 2"/>
          <p:cNvGrpSpPr>
            <a:grpSpLocks/>
          </p:cNvGrpSpPr>
          <p:nvPr/>
        </p:nvGrpSpPr>
        <p:grpSpPr bwMode="auto">
          <a:xfrm>
            <a:off x="669925" y="3619500"/>
            <a:ext cx="7696200" cy="1500188"/>
            <a:chOff x="774" y="1389"/>
            <a:chExt cx="4926" cy="1852"/>
          </a:xfrm>
        </p:grpSpPr>
        <p:sp>
          <p:nvSpPr>
            <p:cNvPr id="8" name="Freeform 3"/>
            <p:cNvSpPr>
              <a:spLocks/>
            </p:cNvSpPr>
            <p:nvPr/>
          </p:nvSpPr>
          <p:spPr bwMode="auto">
            <a:xfrm>
              <a:off x="828" y="1389"/>
              <a:ext cx="4872" cy="1827"/>
            </a:xfrm>
            <a:custGeom>
              <a:avLst/>
              <a:gdLst>
                <a:gd name="T0" fmla="*/ 0 w 4368"/>
                <a:gd name="T1" fmla="*/ 1 h 3320"/>
                <a:gd name="T2" fmla="*/ 2989 w 4368"/>
                <a:gd name="T3" fmla="*/ 1 h 3320"/>
                <a:gd name="T4" fmla="*/ 5625 w 4368"/>
                <a:gd name="T5" fmla="*/ 1 h 3320"/>
                <a:gd name="T6" fmla="*/ 8220 w 4368"/>
                <a:gd name="T7" fmla="*/ 0 h 3320"/>
                <a:gd name="T8" fmla="*/ 10596 w 4368"/>
                <a:gd name="T9" fmla="*/ 1 h 3320"/>
                <a:gd name="T10" fmla="*/ 13377 w 4368"/>
                <a:gd name="T11" fmla="*/ 1 h 3320"/>
                <a:gd name="T12" fmla="*/ 16624 w 4368"/>
                <a:gd name="T13" fmla="*/ 1 h 3320"/>
                <a:gd name="T14" fmla="*/ 20591 w 4368"/>
                <a:gd name="T15" fmla="*/ 1 h 3320"/>
                <a:gd name="T16" fmla="*/ 22377 w 4368"/>
                <a:gd name="T17" fmla="*/ 1 h 3320"/>
                <a:gd name="T18" fmla="*/ 25060 w 4368"/>
                <a:gd name="T19" fmla="*/ 1 h 3320"/>
                <a:gd name="T20" fmla="*/ 25060 w 4368"/>
                <a:gd name="T21" fmla="*/ 1 h 3320"/>
                <a:gd name="T22" fmla="*/ 22909 w 4368"/>
                <a:gd name="T23" fmla="*/ 1 h 3320"/>
                <a:gd name="T24" fmla="*/ 20487 w 4368"/>
                <a:gd name="T25" fmla="*/ 1 h 3320"/>
                <a:gd name="T26" fmla="*/ 18203 w 4368"/>
                <a:gd name="T27" fmla="*/ 1 h 3320"/>
                <a:gd name="T28" fmla="*/ 15517 w 4368"/>
                <a:gd name="T29" fmla="*/ 1 h 3320"/>
                <a:gd name="T30" fmla="*/ 13123 w 4368"/>
                <a:gd name="T31" fmla="*/ 1 h 3320"/>
                <a:gd name="T32" fmla="*/ 9824 w 4368"/>
                <a:gd name="T33" fmla="*/ 1 h 3320"/>
                <a:gd name="T34" fmla="*/ 7755 w 4368"/>
                <a:gd name="T35" fmla="*/ 1 h 3320"/>
                <a:gd name="T36" fmla="*/ 4775 w 4368"/>
                <a:gd name="T37" fmla="*/ 1 h 3320"/>
                <a:gd name="T38" fmla="*/ 2136 w 4368"/>
                <a:gd name="T39" fmla="*/ 1 h 3320"/>
                <a:gd name="T40" fmla="*/ 0 w 4368"/>
                <a:gd name="T41" fmla="*/ 1 h 3320"/>
                <a:gd name="T42" fmla="*/ 0 w 4368"/>
                <a:gd name="T43" fmla="*/ 1 h 332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368" h="3320">
                  <a:moveTo>
                    <a:pt x="0" y="172"/>
                  </a:moveTo>
                  <a:lnTo>
                    <a:pt x="520" y="46"/>
                  </a:lnTo>
                  <a:lnTo>
                    <a:pt x="980" y="129"/>
                  </a:lnTo>
                  <a:lnTo>
                    <a:pt x="1433" y="0"/>
                  </a:lnTo>
                  <a:lnTo>
                    <a:pt x="1846" y="46"/>
                  </a:lnTo>
                  <a:lnTo>
                    <a:pt x="2331" y="63"/>
                  </a:lnTo>
                  <a:lnTo>
                    <a:pt x="2897" y="109"/>
                  </a:lnTo>
                  <a:lnTo>
                    <a:pt x="3588" y="46"/>
                  </a:lnTo>
                  <a:lnTo>
                    <a:pt x="3900" y="46"/>
                  </a:lnTo>
                  <a:lnTo>
                    <a:pt x="4368" y="299"/>
                  </a:lnTo>
                  <a:lnTo>
                    <a:pt x="4368" y="2962"/>
                  </a:lnTo>
                  <a:lnTo>
                    <a:pt x="3992" y="3160"/>
                  </a:lnTo>
                  <a:lnTo>
                    <a:pt x="3570" y="3080"/>
                  </a:lnTo>
                  <a:lnTo>
                    <a:pt x="3172" y="3216"/>
                  </a:lnTo>
                  <a:lnTo>
                    <a:pt x="2704" y="3216"/>
                  </a:lnTo>
                  <a:lnTo>
                    <a:pt x="2288" y="3320"/>
                  </a:lnTo>
                  <a:lnTo>
                    <a:pt x="1712" y="3256"/>
                  </a:lnTo>
                  <a:lnTo>
                    <a:pt x="1352" y="3216"/>
                  </a:lnTo>
                  <a:lnTo>
                    <a:pt x="832" y="3216"/>
                  </a:lnTo>
                  <a:lnTo>
                    <a:pt x="372" y="3171"/>
                  </a:lnTo>
                  <a:lnTo>
                    <a:pt x="0" y="3216"/>
                  </a:lnTo>
                  <a:lnTo>
                    <a:pt x="0" y="172"/>
                  </a:lnTo>
                  <a:close/>
                </a:path>
              </a:pathLst>
            </a:custGeom>
            <a:solidFill>
              <a:srgbClr val="B2B2B2"/>
            </a:solidFill>
            <a:ln>
              <a:noFill/>
            </a:ln>
            <a:effectLst/>
            <a:extLst/>
          </p:spPr>
          <p:txBody>
            <a:bodyPr wrap="none" anchor="ctr"/>
            <a:lstStyle/>
            <a:p>
              <a:pPr fontAlgn="auto">
                <a:spcBef>
                  <a:spcPts val="0"/>
                </a:spcBef>
                <a:spcAft>
                  <a:spcPts val="0"/>
                </a:spcAft>
                <a:defRPr/>
              </a:pPr>
              <a:endParaRPr lang="en-US" kern="0" dirty="0">
                <a:solidFill>
                  <a:sysClr val="windowText" lastClr="000000"/>
                </a:solidFill>
              </a:endParaRPr>
            </a:p>
          </p:txBody>
        </p:sp>
        <p:sp>
          <p:nvSpPr>
            <p:cNvPr id="9" name="Freeform 4"/>
            <p:cNvSpPr>
              <a:spLocks/>
            </p:cNvSpPr>
            <p:nvPr/>
          </p:nvSpPr>
          <p:spPr bwMode="auto">
            <a:xfrm>
              <a:off x="774" y="1414"/>
              <a:ext cx="4872" cy="1827"/>
            </a:xfrm>
            <a:custGeom>
              <a:avLst/>
              <a:gdLst>
                <a:gd name="T0" fmla="*/ 0 w 4368"/>
                <a:gd name="T1" fmla="*/ 1 h 3320"/>
                <a:gd name="T2" fmla="*/ 2989 w 4368"/>
                <a:gd name="T3" fmla="*/ 1 h 3320"/>
                <a:gd name="T4" fmla="*/ 5625 w 4368"/>
                <a:gd name="T5" fmla="*/ 1 h 3320"/>
                <a:gd name="T6" fmla="*/ 8220 w 4368"/>
                <a:gd name="T7" fmla="*/ 0 h 3320"/>
                <a:gd name="T8" fmla="*/ 10596 w 4368"/>
                <a:gd name="T9" fmla="*/ 1 h 3320"/>
                <a:gd name="T10" fmla="*/ 13377 w 4368"/>
                <a:gd name="T11" fmla="*/ 1 h 3320"/>
                <a:gd name="T12" fmla="*/ 16624 w 4368"/>
                <a:gd name="T13" fmla="*/ 1 h 3320"/>
                <a:gd name="T14" fmla="*/ 20591 w 4368"/>
                <a:gd name="T15" fmla="*/ 1 h 3320"/>
                <a:gd name="T16" fmla="*/ 22377 w 4368"/>
                <a:gd name="T17" fmla="*/ 1 h 3320"/>
                <a:gd name="T18" fmla="*/ 25060 w 4368"/>
                <a:gd name="T19" fmla="*/ 1 h 3320"/>
                <a:gd name="T20" fmla="*/ 25060 w 4368"/>
                <a:gd name="T21" fmla="*/ 1 h 3320"/>
                <a:gd name="T22" fmla="*/ 22909 w 4368"/>
                <a:gd name="T23" fmla="*/ 1 h 3320"/>
                <a:gd name="T24" fmla="*/ 20487 w 4368"/>
                <a:gd name="T25" fmla="*/ 1 h 3320"/>
                <a:gd name="T26" fmla="*/ 18203 w 4368"/>
                <a:gd name="T27" fmla="*/ 1 h 3320"/>
                <a:gd name="T28" fmla="*/ 15517 w 4368"/>
                <a:gd name="T29" fmla="*/ 1 h 3320"/>
                <a:gd name="T30" fmla="*/ 13123 w 4368"/>
                <a:gd name="T31" fmla="*/ 1 h 3320"/>
                <a:gd name="T32" fmla="*/ 9824 w 4368"/>
                <a:gd name="T33" fmla="*/ 1 h 3320"/>
                <a:gd name="T34" fmla="*/ 7755 w 4368"/>
                <a:gd name="T35" fmla="*/ 1 h 3320"/>
                <a:gd name="T36" fmla="*/ 4775 w 4368"/>
                <a:gd name="T37" fmla="*/ 1 h 3320"/>
                <a:gd name="T38" fmla="*/ 2136 w 4368"/>
                <a:gd name="T39" fmla="*/ 1 h 3320"/>
                <a:gd name="T40" fmla="*/ 0 w 4368"/>
                <a:gd name="T41" fmla="*/ 1 h 3320"/>
                <a:gd name="T42" fmla="*/ 0 w 4368"/>
                <a:gd name="T43" fmla="*/ 1 h 332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368" h="3320">
                  <a:moveTo>
                    <a:pt x="0" y="172"/>
                  </a:moveTo>
                  <a:lnTo>
                    <a:pt x="520" y="46"/>
                  </a:lnTo>
                  <a:lnTo>
                    <a:pt x="980" y="129"/>
                  </a:lnTo>
                  <a:lnTo>
                    <a:pt x="1433" y="0"/>
                  </a:lnTo>
                  <a:lnTo>
                    <a:pt x="1846" y="46"/>
                  </a:lnTo>
                  <a:lnTo>
                    <a:pt x="2331" y="63"/>
                  </a:lnTo>
                  <a:lnTo>
                    <a:pt x="2897" y="109"/>
                  </a:lnTo>
                  <a:lnTo>
                    <a:pt x="3588" y="46"/>
                  </a:lnTo>
                  <a:lnTo>
                    <a:pt x="3900" y="46"/>
                  </a:lnTo>
                  <a:lnTo>
                    <a:pt x="4368" y="299"/>
                  </a:lnTo>
                  <a:lnTo>
                    <a:pt x="4368" y="2962"/>
                  </a:lnTo>
                  <a:lnTo>
                    <a:pt x="3992" y="3160"/>
                  </a:lnTo>
                  <a:lnTo>
                    <a:pt x="3570" y="3080"/>
                  </a:lnTo>
                  <a:lnTo>
                    <a:pt x="3172" y="3216"/>
                  </a:lnTo>
                  <a:lnTo>
                    <a:pt x="2704" y="3216"/>
                  </a:lnTo>
                  <a:lnTo>
                    <a:pt x="2288" y="3320"/>
                  </a:lnTo>
                  <a:lnTo>
                    <a:pt x="1712" y="3256"/>
                  </a:lnTo>
                  <a:lnTo>
                    <a:pt x="1352" y="3216"/>
                  </a:lnTo>
                  <a:lnTo>
                    <a:pt x="832" y="3216"/>
                  </a:lnTo>
                  <a:lnTo>
                    <a:pt x="372" y="3171"/>
                  </a:lnTo>
                  <a:lnTo>
                    <a:pt x="0" y="3216"/>
                  </a:lnTo>
                  <a:lnTo>
                    <a:pt x="0" y="172"/>
                  </a:lnTo>
                  <a:close/>
                </a:path>
              </a:pathLst>
            </a:custGeom>
            <a:solidFill>
              <a:srgbClr val="FFFFFF"/>
            </a:solidFill>
            <a:ln w="12700" cap="flat" cmpd="sng">
              <a:solidFill>
                <a:srgbClr val="969696"/>
              </a:solidFill>
              <a:prstDash val="solid"/>
              <a:round/>
              <a:headEnd/>
              <a:tailEnd/>
            </a:ln>
            <a:effectLst/>
            <a:extLst/>
          </p:spPr>
          <p:txBody>
            <a:bodyPr/>
            <a:lstStyle/>
            <a:p>
              <a:pPr fontAlgn="auto">
                <a:spcBef>
                  <a:spcPts val="0"/>
                </a:spcBef>
                <a:spcAft>
                  <a:spcPts val="0"/>
                </a:spcAft>
                <a:defRPr/>
              </a:pPr>
              <a:endParaRPr lang="en-US" kern="0" dirty="0">
                <a:solidFill>
                  <a:sysClr val="windowText" lastClr="000000"/>
                </a:solidFill>
              </a:endParaRPr>
            </a:p>
          </p:txBody>
        </p:sp>
      </p:grpSp>
      <p:sp>
        <p:nvSpPr>
          <p:cNvPr id="10" name="Rectangle 18"/>
          <p:cNvSpPr>
            <a:spLocks noChangeArrowheads="1"/>
          </p:cNvSpPr>
          <p:nvPr/>
        </p:nvSpPr>
        <p:spPr bwMode="auto">
          <a:xfrm>
            <a:off x="1008063" y="3633788"/>
            <a:ext cx="6772275" cy="1473200"/>
          </a:xfrm>
          <a:prstGeom prst="rect">
            <a:avLst/>
          </a:prstGeom>
          <a:noFill/>
          <a:ln>
            <a:noFill/>
          </a:ln>
          <a:extLst/>
        </p:spPr>
        <p:txBody>
          <a:bodyPr/>
          <a:lstStyle/>
          <a:p>
            <a:pPr algn="just" fontAlgn="auto">
              <a:spcBef>
                <a:spcPts val="0"/>
              </a:spcBef>
              <a:spcAft>
                <a:spcPts val="0"/>
              </a:spcAft>
              <a:buClr>
                <a:srgbClr val="006699"/>
              </a:buClr>
              <a:buFont typeface="Wingdings 3" pitchFamily="18" charset="2"/>
              <a:buNone/>
              <a:defRPr/>
            </a:pPr>
            <a:r>
              <a:rPr lang="en-US" sz="2400" kern="0" dirty="0">
                <a:solidFill>
                  <a:schemeClr val="tx1">
                    <a:lumMod val="65000"/>
                    <a:lumOff val="35000"/>
                  </a:schemeClr>
                </a:solidFill>
                <a:latin typeface="Calibri" panose="020F0502020204030204" pitchFamily="34" charset="0"/>
              </a:rPr>
              <a:t>“Does any claim in the application define merely an obvious variation of an invention disclosed and claimed in the [other] patent?”  </a:t>
            </a:r>
            <a:r>
              <a:rPr lang="en-US" sz="1400" i="1" kern="0" dirty="0">
                <a:solidFill>
                  <a:schemeClr val="tx1">
                    <a:lumMod val="65000"/>
                    <a:lumOff val="35000"/>
                  </a:schemeClr>
                </a:solidFill>
                <a:latin typeface="Calibri" panose="020F0502020204030204" pitchFamily="34" charset="0"/>
              </a:rPr>
              <a:t>In Re Vogel</a:t>
            </a:r>
            <a:r>
              <a:rPr lang="en-US" sz="1400" kern="0" dirty="0">
                <a:solidFill>
                  <a:schemeClr val="tx1">
                    <a:lumMod val="65000"/>
                    <a:lumOff val="35000"/>
                  </a:schemeClr>
                </a:solidFill>
                <a:latin typeface="Calibri" panose="020F0502020204030204" pitchFamily="34" charset="0"/>
              </a:rPr>
              <a:t>, 422 F.2d 438, 441 (CCPA 1970)</a:t>
            </a:r>
          </a:p>
        </p:txBody>
      </p:sp>
      <p:sp>
        <p:nvSpPr>
          <p:cNvPr id="2" name="Slide Number Placeholder 1"/>
          <p:cNvSpPr>
            <a:spLocks noGrp="1"/>
          </p:cNvSpPr>
          <p:nvPr>
            <p:ph type="sldNum" sz="quarter" idx="11"/>
          </p:nvPr>
        </p:nvSpPr>
        <p:spPr/>
        <p:txBody>
          <a:bodyPr/>
          <a:lstStyle/>
          <a:p>
            <a:pPr>
              <a:defRPr/>
            </a:pPr>
            <a:fld id="{26A38352-BF53-403B-962C-5387B2895026}" type="slidenum">
              <a:rPr lang="en-US"/>
              <a:pPr>
                <a:defRPr/>
              </a:pPr>
              <a:t>5</a:t>
            </a:fld>
            <a:endParaRPr lang="en-US" dirty="0"/>
          </a:p>
        </p:txBody>
      </p:sp>
    </p:spTree>
    <p:extLst>
      <p:ext uri="{BB962C8B-B14F-4D97-AF65-F5344CB8AC3E}">
        <p14:creationId xmlns:p14="http://schemas.microsoft.com/office/powerpoint/2010/main" val="781704791"/>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Box 1"/>
          <p:cNvSpPr txBox="1">
            <a:spLocks noChangeArrowheads="1"/>
          </p:cNvSpPr>
          <p:nvPr/>
        </p:nvSpPr>
        <p:spPr bwMode="auto">
          <a:xfrm>
            <a:off x="533400" y="260648"/>
            <a:ext cx="1184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Policy</a:t>
            </a:r>
          </a:p>
        </p:txBody>
      </p:sp>
      <p:sp>
        <p:nvSpPr>
          <p:cNvPr id="4" name="Content Placeholder 2"/>
          <p:cNvSpPr txBox="1">
            <a:spLocks/>
          </p:cNvSpPr>
          <p:nvPr/>
        </p:nvSpPr>
        <p:spPr>
          <a:xfrm>
            <a:off x="541338" y="1200150"/>
            <a:ext cx="8078787" cy="52736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Font typeface="Wingdings" pitchFamily="2" charset="2"/>
              <a:buNone/>
              <a:defRPr/>
            </a:pPr>
            <a:r>
              <a:rPr lang="en-US" sz="2800" b="1" dirty="0" smtClean="0">
                <a:solidFill>
                  <a:schemeClr val="accent1">
                    <a:lumMod val="75000"/>
                  </a:schemeClr>
                </a:solidFill>
              </a:rPr>
              <a:t>Two Fundamental Purposes</a:t>
            </a:r>
          </a:p>
          <a:p>
            <a:pPr>
              <a:spcAft>
                <a:spcPts val="600"/>
              </a:spcAft>
              <a:defRPr/>
            </a:pPr>
            <a:r>
              <a:rPr lang="en-US" sz="2800" dirty="0" smtClean="0">
                <a:solidFill>
                  <a:srgbClr val="C00000"/>
                </a:solidFill>
              </a:rPr>
              <a:t>Prevents </a:t>
            </a:r>
            <a:r>
              <a:rPr lang="en-US" sz="2800" b="1" i="1" dirty="0" smtClean="0">
                <a:solidFill>
                  <a:srgbClr val="C00000"/>
                </a:solidFill>
              </a:rPr>
              <a:t>improper timewise extension </a:t>
            </a:r>
            <a:r>
              <a:rPr lang="en-US" sz="2800" dirty="0" smtClean="0">
                <a:solidFill>
                  <a:srgbClr val="C00000"/>
                </a:solidFill>
              </a:rPr>
              <a:t>of exclusionary rights</a:t>
            </a:r>
          </a:p>
          <a:p>
            <a:pPr>
              <a:spcAft>
                <a:spcPts val="600"/>
              </a:spcAft>
              <a:defRPr/>
            </a:pPr>
            <a:endParaRPr lang="en-US" sz="2800" dirty="0" smtClean="0"/>
          </a:p>
          <a:p>
            <a:pPr>
              <a:spcAft>
                <a:spcPts val="600"/>
              </a:spcAft>
              <a:defRPr/>
            </a:pPr>
            <a:endParaRPr lang="en-US" sz="2800" dirty="0" smtClean="0"/>
          </a:p>
          <a:p>
            <a:pPr>
              <a:spcAft>
                <a:spcPts val="600"/>
              </a:spcAft>
              <a:defRPr/>
            </a:pPr>
            <a:endParaRPr lang="en-US" sz="2800" dirty="0" smtClean="0"/>
          </a:p>
          <a:p>
            <a:pPr>
              <a:spcBef>
                <a:spcPts val="0"/>
              </a:spcBef>
              <a:spcAft>
                <a:spcPts val="600"/>
              </a:spcAft>
              <a:defRPr/>
            </a:pPr>
            <a:r>
              <a:rPr lang="en-US" sz="2800" dirty="0" smtClean="0">
                <a:solidFill>
                  <a:srgbClr val="C00000"/>
                </a:solidFill>
              </a:rPr>
              <a:t>Prevents </a:t>
            </a:r>
            <a:r>
              <a:rPr lang="en-US" sz="2800" b="1" i="1" dirty="0" smtClean="0">
                <a:solidFill>
                  <a:srgbClr val="C00000"/>
                </a:solidFill>
              </a:rPr>
              <a:t>harassment</a:t>
            </a:r>
            <a:r>
              <a:rPr lang="en-US" sz="2800" dirty="0" smtClean="0">
                <a:solidFill>
                  <a:srgbClr val="C00000"/>
                </a:solidFill>
              </a:rPr>
              <a:t> by multiple patentees</a:t>
            </a:r>
          </a:p>
        </p:txBody>
      </p:sp>
      <p:sp>
        <p:nvSpPr>
          <p:cNvPr id="75780" name="Slide Number Placeholder 3"/>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fld id="{899CA9E6-4E17-4485-8A4A-2D3CEF313BFD}" type="slidenum">
              <a:rPr lang="en-US" altLang="en-US" sz="1200" smtClean="0">
                <a:solidFill>
                  <a:schemeClr val="accent2"/>
                </a:solidFill>
                <a:latin typeface="Arial" charset="0"/>
                <a:ea typeface="ＭＳ Ｐゴシック" pitchFamily="34" charset="-128"/>
              </a:rPr>
              <a:pPr eaLnBrk="1" hangingPunct="1">
                <a:spcBef>
                  <a:spcPct val="0"/>
                </a:spcBef>
                <a:buClrTx/>
                <a:buFontTx/>
                <a:buNone/>
              </a:pPr>
              <a:t>6</a:t>
            </a:fld>
            <a:endParaRPr lang="en-US" altLang="en-US" sz="1200" smtClean="0">
              <a:solidFill>
                <a:schemeClr val="accent2"/>
              </a:solidFill>
              <a:latin typeface="Arial" charset="0"/>
              <a:ea typeface="ＭＳ Ｐゴシック" pitchFamily="34" charset="-128"/>
            </a:endParaRPr>
          </a:p>
        </p:txBody>
      </p:sp>
      <p:sp>
        <p:nvSpPr>
          <p:cNvPr id="75781" name="Rectangle 13"/>
          <p:cNvSpPr>
            <a:spLocks noChangeArrowheads="1"/>
          </p:cNvSpPr>
          <p:nvPr/>
        </p:nvSpPr>
        <p:spPr bwMode="auto">
          <a:xfrm>
            <a:off x="469900" y="2924944"/>
            <a:ext cx="8388350" cy="1476375"/>
          </a:xfrm>
          <a:prstGeom prst="rect">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endParaRPr lang="en-US" altLang="en-US" sz="2000" dirty="0">
              <a:latin typeface="Arial" charset="0"/>
              <a:ea typeface="ＭＳ Ｐゴシック" pitchFamily="34" charset="-128"/>
            </a:endParaRPr>
          </a:p>
        </p:txBody>
      </p:sp>
      <p:sp>
        <p:nvSpPr>
          <p:cNvPr id="75782" name="Rectangle 14"/>
          <p:cNvSpPr>
            <a:spLocks noChangeArrowheads="1"/>
          </p:cNvSpPr>
          <p:nvPr/>
        </p:nvSpPr>
        <p:spPr bwMode="auto">
          <a:xfrm>
            <a:off x="412750" y="2897237"/>
            <a:ext cx="8388350" cy="1539875"/>
          </a:xfrm>
          <a:prstGeom prst="rect">
            <a:avLst/>
          </a:prstGeom>
          <a:solidFill>
            <a:schemeClr val="bg1"/>
          </a:solidFill>
          <a:ln w="12700">
            <a:solidFill>
              <a:srgbClr val="00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endParaRPr lang="en-US" altLang="en-US" sz="2000">
              <a:latin typeface="Arial" charset="0"/>
              <a:ea typeface="ＭＳ Ｐゴシック" pitchFamily="34" charset="-128"/>
            </a:endParaRPr>
          </a:p>
        </p:txBody>
      </p:sp>
      <p:sp>
        <p:nvSpPr>
          <p:cNvPr id="75783" name="Rectangle 15"/>
          <p:cNvSpPr>
            <a:spLocks noChangeArrowheads="1"/>
          </p:cNvSpPr>
          <p:nvPr/>
        </p:nvSpPr>
        <p:spPr bwMode="auto">
          <a:xfrm>
            <a:off x="412750" y="2903922"/>
            <a:ext cx="914400" cy="273050"/>
          </a:xfrm>
          <a:prstGeom prst="rect">
            <a:avLst/>
          </a:prstGeom>
          <a:solidFill>
            <a:srgbClr val="006699"/>
          </a:solidFill>
          <a:ln>
            <a:noFill/>
          </a:ln>
          <a:effectLst/>
          <a:extLs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2000" dirty="0">
                <a:solidFill>
                  <a:schemeClr val="bg1"/>
                </a:solidFill>
                <a:latin typeface="Arial" charset="0"/>
                <a:ea typeface="ＭＳ Ｐゴシック" pitchFamily="34" charset="-128"/>
              </a:rPr>
              <a:t>Law</a:t>
            </a:r>
          </a:p>
        </p:txBody>
      </p:sp>
      <p:sp>
        <p:nvSpPr>
          <p:cNvPr id="75784" name="Rectangle 16"/>
          <p:cNvSpPr>
            <a:spLocks noChangeArrowheads="1"/>
          </p:cNvSpPr>
          <p:nvPr/>
        </p:nvSpPr>
        <p:spPr bwMode="auto">
          <a:xfrm>
            <a:off x="457200" y="3032956"/>
            <a:ext cx="8312150" cy="12954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indent="860425"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2000" dirty="0">
                <a:solidFill>
                  <a:srgbClr val="000000"/>
                </a:solidFill>
                <a:latin typeface="Arial" charset="0"/>
                <a:ea typeface="ＭＳ Ｐゴシック" pitchFamily="34" charset="-128"/>
              </a:rPr>
              <a:t>“Obviousness-type double patenting is a judicially created doctrine intended to prevent improper timewise extension of the patent right by prohibiting the issuance of claims in a second patent which are not ‘</a:t>
            </a:r>
            <a:r>
              <a:rPr lang="en-US" altLang="en-US" sz="2000" dirty="0" err="1">
                <a:solidFill>
                  <a:srgbClr val="000000"/>
                </a:solidFill>
                <a:latin typeface="Arial" charset="0"/>
                <a:ea typeface="ＭＳ Ｐゴシック" pitchFamily="34" charset="-128"/>
              </a:rPr>
              <a:t>patentably</a:t>
            </a:r>
            <a:r>
              <a:rPr lang="en-US" altLang="en-US" sz="2000" dirty="0">
                <a:solidFill>
                  <a:srgbClr val="000000"/>
                </a:solidFill>
                <a:latin typeface="Arial" charset="0"/>
                <a:ea typeface="ＭＳ Ｐゴシック" pitchFamily="34" charset="-128"/>
              </a:rPr>
              <a:t> distinct’ from the claims of a first patent.’”  </a:t>
            </a:r>
            <a:r>
              <a:rPr lang="en-US" altLang="en-US" sz="900" i="1" dirty="0">
                <a:solidFill>
                  <a:srgbClr val="000000"/>
                </a:solidFill>
                <a:latin typeface="Arial" charset="0"/>
                <a:ea typeface="ＭＳ Ｐゴシック" pitchFamily="34" charset="-128"/>
              </a:rPr>
              <a:t>In Re </a:t>
            </a:r>
            <a:r>
              <a:rPr lang="en-US" altLang="en-US" sz="900" i="1" dirty="0" err="1">
                <a:solidFill>
                  <a:srgbClr val="000000"/>
                </a:solidFill>
                <a:latin typeface="Arial" charset="0"/>
                <a:ea typeface="ＭＳ Ｐゴシック" pitchFamily="34" charset="-128"/>
              </a:rPr>
              <a:t>Braat</a:t>
            </a:r>
            <a:r>
              <a:rPr lang="en-US" altLang="en-US" sz="900" i="1" dirty="0">
                <a:solidFill>
                  <a:srgbClr val="000000"/>
                </a:solidFill>
                <a:latin typeface="Arial" charset="0"/>
                <a:ea typeface="ＭＳ Ｐゴシック" pitchFamily="34" charset="-128"/>
              </a:rPr>
              <a:t>, </a:t>
            </a:r>
            <a:r>
              <a:rPr lang="en-US" altLang="en-US" sz="900" dirty="0">
                <a:solidFill>
                  <a:srgbClr val="000000"/>
                </a:solidFill>
                <a:latin typeface="Arial" charset="0"/>
                <a:ea typeface="ＭＳ Ｐゴシック" pitchFamily="34" charset="-128"/>
              </a:rPr>
              <a:t>937 F.2d 589 (Fed. Cir. 1991).</a:t>
            </a:r>
          </a:p>
        </p:txBody>
      </p:sp>
      <p:sp>
        <p:nvSpPr>
          <p:cNvPr id="75785" name="Rectangle 13"/>
          <p:cNvSpPr>
            <a:spLocks noChangeArrowheads="1"/>
          </p:cNvSpPr>
          <p:nvPr/>
        </p:nvSpPr>
        <p:spPr bwMode="auto">
          <a:xfrm>
            <a:off x="450850" y="5397500"/>
            <a:ext cx="8388350" cy="1079500"/>
          </a:xfrm>
          <a:prstGeom prst="rect">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endParaRPr lang="en-US" altLang="en-US" sz="2000">
              <a:latin typeface="Arial" charset="0"/>
              <a:ea typeface="ＭＳ Ｐゴシック" pitchFamily="34" charset="-128"/>
            </a:endParaRPr>
          </a:p>
        </p:txBody>
      </p:sp>
      <p:sp>
        <p:nvSpPr>
          <p:cNvPr id="75786" name="Rectangle 14"/>
          <p:cNvSpPr>
            <a:spLocks noChangeArrowheads="1"/>
          </p:cNvSpPr>
          <p:nvPr/>
        </p:nvSpPr>
        <p:spPr bwMode="auto">
          <a:xfrm>
            <a:off x="393700" y="5029200"/>
            <a:ext cx="8388350" cy="1143000"/>
          </a:xfrm>
          <a:prstGeom prst="rect">
            <a:avLst/>
          </a:prstGeom>
          <a:solidFill>
            <a:schemeClr val="bg1"/>
          </a:solidFill>
          <a:ln w="12700">
            <a:solidFill>
              <a:srgbClr val="00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endParaRPr lang="en-US" altLang="en-US" sz="2000">
              <a:latin typeface="Arial" charset="0"/>
              <a:ea typeface="ＭＳ Ｐゴシック" pitchFamily="34" charset="-128"/>
            </a:endParaRPr>
          </a:p>
        </p:txBody>
      </p:sp>
      <p:sp>
        <p:nvSpPr>
          <p:cNvPr id="75787" name="Rectangle 15"/>
          <p:cNvSpPr>
            <a:spLocks noChangeArrowheads="1"/>
          </p:cNvSpPr>
          <p:nvPr/>
        </p:nvSpPr>
        <p:spPr bwMode="auto">
          <a:xfrm>
            <a:off x="393700" y="5028158"/>
            <a:ext cx="914400" cy="273050"/>
          </a:xfrm>
          <a:prstGeom prst="rect">
            <a:avLst/>
          </a:prstGeom>
          <a:solidFill>
            <a:srgbClr val="006699"/>
          </a:solidFill>
          <a:ln>
            <a:noFill/>
          </a:ln>
          <a:effectLst/>
          <a:extLst>
            <a:ext uri="{91240B29-F687-4F45-9708-019B960494DF}">
              <a14:hiddenLine xmlns:a14="http://schemas.microsoft.com/office/drawing/2010/main" w="254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2000" dirty="0">
                <a:solidFill>
                  <a:schemeClr val="bg1"/>
                </a:solidFill>
                <a:latin typeface="Arial" charset="0"/>
                <a:ea typeface="ＭＳ Ｐゴシック" pitchFamily="34" charset="-128"/>
              </a:rPr>
              <a:t>Law</a:t>
            </a:r>
          </a:p>
        </p:txBody>
      </p:sp>
      <p:sp>
        <p:nvSpPr>
          <p:cNvPr id="75788" name="Rectangle 16"/>
          <p:cNvSpPr>
            <a:spLocks noChangeArrowheads="1"/>
          </p:cNvSpPr>
          <p:nvPr/>
        </p:nvSpPr>
        <p:spPr bwMode="auto">
          <a:xfrm>
            <a:off x="457200" y="5105400"/>
            <a:ext cx="8312150" cy="9128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rgbClr val="A5002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indent="860425"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2000" dirty="0">
                <a:solidFill>
                  <a:srgbClr val="000000"/>
                </a:solidFill>
                <a:latin typeface="Arial" charset="0"/>
                <a:ea typeface="ＭＳ Ｐゴシック" pitchFamily="34" charset="-128"/>
              </a:rPr>
              <a:t>“The possibility of multiple suits against an infringer by assignees of related patents has long been recognized as one of the concerns behind the doctrine of double patenting.’”  </a:t>
            </a:r>
            <a:r>
              <a:rPr lang="en-US" altLang="en-US" sz="900" i="1" dirty="0">
                <a:solidFill>
                  <a:srgbClr val="000000"/>
                </a:solidFill>
                <a:latin typeface="Arial" charset="0"/>
                <a:ea typeface="ＭＳ Ｐゴシック" pitchFamily="34" charset="-128"/>
              </a:rPr>
              <a:t>In Re Van </a:t>
            </a:r>
            <a:r>
              <a:rPr lang="en-US" altLang="en-US" sz="900" i="1" dirty="0" err="1">
                <a:solidFill>
                  <a:srgbClr val="000000"/>
                </a:solidFill>
                <a:latin typeface="Arial" charset="0"/>
                <a:ea typeface="ＭＳ Ｐゴシック" pitchFamily="34" charset="-128"/>
              </a:rPr>
              <a:t>Ornum</a:t>
            </a:r>
            <a:r>
              <a:rPr lang="en-US" altLang="en-US" sz="900" i="1" dirty="0">
                <a:solidFill>
                  <a:srgbClr val="000000"/>
                </a:solidFill>
                <a:latin typeface="Arial" charset="0"/>
                <a:ea typeface="ＭＳ Ｐゴシック" pitchFamily="34" charset="-128"/>
              </a:rPr>
              <a:t>, </a:t>
            </a:r>
            <a:r>
              <a:rPr lang="en-US" altLang="en-US" sz="900" dirty="0">
                <a:solidFill>
                  <a:srgbClr val="000000"/>
                </a:solidFill>
                <a:latin typeface="Arial" charset="0"/>
                <a:ea typeface="ＭＳ Ｐゴシック" pitchFamily="34" charset="-128"/>
              </a:rPr>
              <a:t>686 F.2d 937 (CCPA 1982).</a:t>
            </a:r>
          </a:p>
        </p:txBody>
      </p:sp>
    </p:spTree>
    <p:extLst>
      <p:ext uri="{BB962C8B-B14F-4D97-AF65-F5344CB8AC3E}">
        <p14:creationId xmlns:p14="http://schemas.microsoft.com/office/powerpoint/2010/main" val="783804175"/>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ontent Placeholder 2"/>
          <p:cNvSpPr txBox="1">
            <a:spLocks/>
          </p:cNvSpPr>
          <p:nvPr/>
        </p:nvSpPr>
        <p:spPr bwMode="auto">
          <a:xfrm>
            <a:off x="541338" y="1200150"/>
            <a:ext cx="8078787"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20000"/>
              </a:spcBef>
              <a:buClrTx/>
              <a:buFont typeface="Arial" charset="0"/>
              <a:buNone/>
            </a:pPr>
            <a:endParaRPr lang="en-US" altLang="en-US" sz="2800" b="1">
              <a:solidFill>
                <a:srgbClr val="0070C0"/>
              </a:solidFill>
            </a:endParaRPr>
          </a:p>
        </p:txBody>
      </p:sp>
      <p:grpSp>
        <p:nvGrpSpPr>
          <p:cNvPr id="76803" name="Group 2"/>
          <p:cNvGrpSpPr>
            <a:grpSpLocks/>
          </p:cNvGrpSpPr>
          <p:nvPr/>
        </p:nvGrpSpPr>
        <p:grpSpPr bwMode="auto">
          <a:xfrm>
            <a:off x="639763" y="1524000"/>
            <a:ext cx="7696200" cy="4737100"/>
            <a:chOff x="774" y="1389"/>
            <a:chExt cx="4926" cy="1852"/>
          </a:xfrm>
        </p:grpSpPr>
        <p:sp>
          <p:nvSpPr>
            <p:cNvPr id="4" name="Freeform 3"/>
            <p:cNvSpPr>
              <a:spLocks/>
            </p:cNvSpPr>
            <p:nvPr/>
          </p:nvSpPr>
          <p:spPr bwMode="auto">
            <a:xfrm>
              <a:off x="828" y="1389"/>
              <a:ext cx="4872" cy="1827"/>
            </a:xfrm>
            <a:custGeom>
              <a:avLst/>
              <a:gdLst>
                <a:gd name="T0" fmla="*/ 0 w 4368"/>
                <a:gd name="T1" fmla="*/ 1 h 3320"/>
                <a:gd name="T2" fmla="*/ 2989 w 4368"/>
                <a:gd name="T3" fmla="*/ 1 h 3320"/>
                <a:gd name="T4" fmla="*/ 5625 w 4368"/>
                <a:gd name="T5" fmla="*/ 1 h 3320"/>
                <a:gd name="T6" fmla="*/ 8220 w 4368"/>
                <a:gd name="T7" fmla="*/ 0 h 3320"/>
                <a:gd name="T8" fmla="*/ 10596 w 4368"/>
                <a:gd name="T9" fmla="*/ 1 h 3320"/>
                <a:gd name="T10" fmla="*/ 13377 w 4368"/>
                <a:gd name="T11" fmla="*/ 1 h 3320"/>
                <a:gd name="T12" fmla="*/ 16624 w 4368"/>
                <a:gd name="T13" fmla="*/ 1 h 3320"/>
                <a:gd name="T14" fmla="*/ 20591 w 4368"/>
                <a:gd name="T15" fmla="*/ 1 h 3320"/>
                <a:gd name="T16" fmla="*/ 22377 w 4368"/>
                <a:gd name="T17" fmla="*/ 1 h 3320"/>
                <a:gd name="T18" fmla="*/ 25060 w 4368"/>
                <a:gd name="T19" fmla="*/ 1 h 3320"/>
                <a:gd name="T20" fmla="*/ 25060 w 4368"/>
                <a:gd name="T21" fmla="*/ 1 h 3320"/>
                <a:gd name="T22" fmla="*/ 22909 w 4368"/>
                <a:gd name="T23" fmla="*/ 1 h 3320"/>
                <a:gd name="T24" fmla="*/ 20487 w 4368"/>
                <a:gd name="T25" fmla="*/ 1 h 3320"/>
                <a:gd name="T26" fmla="*/ 18203 w 4368"/>
                <a:gd name="T27" fmla="*/ 1 h 3320"/>
                <a:gd name="T28" fmla="*/ 15517 w 4368"/>
                <a:gd name="T29" fmla="*/ 1 h 3320"/>
                <a:gd name="T30" fmla="*/ 13123 w 4368"/>
                <a:gd name="T31" fmla="*/ 1 h 3320"/>
                <a:gd name="T32" fmla="*/ 9824 w 4368"/>
                <a:gd name="T33" fmla="*/ 1 h 3320"/>
                <a:gd name="T34" fmla="*/ 7755 w 4368"/>
                <a:gd name="T35" fmla="*/ 1 h 3320"/>
                <a:gd name="T36" fmla="*/ 4775 w 4368"/>
                <a:gd name="T37" fmla="*/ 1 h 3320"/>
                <a:gd name="T38" fmla="*/ 2136 w 4368"/>
                <a:gd name="T39" fmla="*/ 1 h 3320"/>
                <a:gd name="T40" fmla="*/ 0 w 4368"/>
                <a:gd name="T41" fmla="*/ 1 h 3320"/>
                <a:gd name="T42" fmla="*/ 0 w 4368"/>
                <a:gd name="T43" fmla="*/ 1 h 332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368" h="3320">
                  <a:moveTo>
                    <a:pt x="0" y="172"/>
                  </a:moveTo>
                  <a:lnTo>
                    <a:pt x="520" y="46"/>
                  </a:lnTo>
                  <a:lnTo>
                    <a:pt x="980" y="129"/>
                  </a:lnTo>
                  <a:lnTo>
                    <a:pt x="1433" y="0"/>
                  </a:lnTo>
                  <a:lnTo>
                    <a:pt x="1846" y="46"/>
                  </a:lnTo>
                  <a:lnTo>
                    <a:pt x="2331" y="63"/>
                  </a:lnTo>
                  <a:lnTo>
                    <a:pt x="2897" y="109"/>
                  </a:lnTo>
                  <a:lnTo>
                    <a:pt x="3588" y="46"/>
                  </a:lnTo>
                  <a:lnTo>
                    <a:pt x="3900" y="46"/>
                  </a:lnTo>
                  <a:lnTo>
                    <a:pt x="4368" y="299"/>
                  </a:lnTo>
                  <a:lnTo>
                    <a:pt x="4368" y="2962"/>
                  </a:lnTo>
                  <a:lnTo>
                    <a:pt x="3992" y="3160"/>
                  </a:lnTo>
                  <a:lnTo>
                    <a:pt x="3570" y="3080"/>
                  </a:lnTo>
                  <a:lnTo>
                    <a:pt x="3172" y="3216"/>
                  </a:lnTo>
                  <a:lnTo>
                    <a:pt x="2704" y="3216"/>
                  </a:lnTo>
                  <a:lnTo>
                    <a:pt x="2288" y="3320"/>
                  </a:lnTo>
                  <a:lnTo>
                    <a:pt x="1712" y="3256"/>
                  </a:lnTo>
                  <a:lnTo>
                    <a:pt x="1352" y="3216"/>
                  </a:lnTo>
                  <a:lnTo>
                    <a:pt x="832" y="3216"/>
                  </a:lnTo>
                  <a:lnTo>
                    <a:pt x="372" y="3171"/>
                  </a:lnTo>
                  <a:lnTo>
                    <a:pt x="0" y="3216"/>
                  </a:lnTo>
                  <a:lnTo>
                    <a:pt x="0" y="172"/>
                  </a:lnTo>
                  <a:close/>
                </a:path>
              </a:pathLst>
            </a:custGeom>
            <a:solidFill>
              <a:srgbClr val="B2B2B2"/>
            </a:solidFill>
            <a:ln>
              <a:noFill/>
            </a:ln>
            <a:effectLst/>
            <a:extLst/>
          </p:spPr>
          <p:txBody>
            <a:bodyPr wrap="none" anchor="ctr"/>
            <a:lstStyle/>
            <a:p>
              <a:pPr fontAlgn="auto">
                <a:spcBef>
                  <a:spcPts val="0"/>
                </a:spcBef>
                <a:spcAft>
                  <a:spcPts val="0"/>
                </a:spcAft>
                <a:defRPr/>
              </a:pPr>
              <a:endParaRPr lang="en-US" kern="0" dirty="0">
                <a:solidFill>
                  <a:sysClr val="windowText" lastClr="000000"/>
                </a:solidFill>
              </a:endParaRPr>
            </a:p>
          </p:txBody>
        </p:sp>
        <p:sp>
          <p:nvSpPr>
            <p:cNvPr id="5" name="Freeform 4"/>
            <p:cNvSpPr>
              <a:spLocks/>
            </p:cNvSpPr>
            <p:nvPr/>
          </p:nvSpPr>
          <p:spPr bwMode="auto">
            <a:xfrm>
              <a:off x="774" y="1414"/>
              <a:ext cx="4872" cy="1827"/>
            </a:xfrm>
            <a:custGeom>
              <a:avLst/>
              <a:gdLst>
                <a:gd name="T0" fmla="*/ 0 w 4368"/>
                <a:gd name="T1" fmla="*/ 1 h 3320"/>
                <a:gd name="T2" fmla="*/ 2989 w 4368"/>
                <a:gd name="T3" fmla="*/ 1 h 3320"/>
                <a:gd name="T4" fmla="*/ 5625 w 4368"/>
                <a:gd name="T5" fmla="*/ 1 h 3320"/>
                <a:gd name="T6" fmla="*/ 8220 w 4368"/>
                <a:gd name="T7" fmla="*/ 0 h 3320"/>
                <a:gd name="T8" fmla="*/ 10596 w 4368"/>
                <a:gd name="T9" fmla="*/ 1 h 3320"/>
                <a:gd name="T10" fmla="*/ 13377 w 4368"/>
                <a:gd name="T11" fmla="*/ 1 h 3320"/>
                <a:gd name="T12" fmla="*/ 16624 w 4368"/>
                <a:gd name="T13" fmla="*/ 1 h 3320"/>
                <a:gd name="T14" fmla="*/ 20591 w 4368"/>
                <a:gd name="T15" fmla="*/ 1 h 3320"/>
                <a:gd name="T16" fmla="*/ 22377 w 4368"/>
                <a:gd name="T17" fmla="*/ 1 h 3320"/>
                <a:gd name="T18" fmla="*/ 25060 w 4368"/>
                <a:gd name="T19" fmla="*/ 1 h 3320"/>
                <a:gd name="T20" fmla="*/ 25060 w 4368"/>
                <a:gd name="T21" fmla="*/ 1 h 3320"/>
                <a:gd name="T22" fmla="*/ 22909 w 4368"/>
                <a:gd name="T23" fmla="*/ 1 h 3320"/>
                <a:gd name="T24" fmla="*/ 20487 w 4368"/>
                <a:gd name="T25" fmla="*/ 1 h 3320"/>
                <a:gd name="T26" fmla="*/ 18203 w 4368"/>
                <a:gd name="T27" fmla="*/ 1 h 3320"/>
                <a:gd name="T28" fmla="*/ 15517 w 4368"/>
                <a:gd name="T29" fmla="*/ 1 h 3320"/>
                <a:gd name="T30" fmla="*/ 13123 w 4368"/>
                <a:gd name="T31" fmla="*/ 1 h 3320"/>
                <a:gd name="T32" fmla="*/ 9824 w 4368"/>
                <a:gd name="T33" fmla="*/ 1 h 3320"/>
                <a:gd name="T34" fmla="*/ 7755 w 4368"/>
                <a:gd name="T35" fmla="*/ 1 h 3320"/>
                <a:gd name="T36" fmla="*/ 4775 w 4368"/>
                <a:gd name="T37" fmla="*/ 1 h 3320"/>
                <a:gd name="T38" fmla="*/ 2136 w 4368"/>
                <a:gd name="T39" fmla="*/ 1 h 3320"/>
                <a:gd name="T40" fmla="*/ 0 w 4368"/>
                <a:gd name="T41" fmla="*/ 1 h 3320"/>
                <a:gd name="T42" fmla="*/ 0 w 4368"/>
                <a:gd name="T43" fmla="*/ 1 h 332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368" h="3320">
                  <a:moveTo>
                    <a:pt x="0" y="172"/>
                  </a:moveTo>
                  <a:lnTo>
                    <a:pt x="520" y="46"/>
                  </a:lnTo>
                  <a:lnTo>
                    <a:pt x="980" y="129"/>
                  </a:lnTo>
                  <a:lnTo>
                    <a:pt x="1433" y="0"/>
                  </a:lnTo>
                  <a:lnTo>
                    <a:pt x="1846" y="46"/>
                  </a:lnTo>
                  <a:lnTo>
                    <a:pt x="2331" y="63"/>
                  </a:lnTo>
                  <a:lnTo>
                    <a:pt x="2897" y="109"/>
                  </a:lnTo>
                  <a:lnTo>
                    <a:pt x="3588" y="46"/>
                  </a:lnTo>
                  <a:lnTo>
                    <a:pt x="3900" y="46"/>
                  </a:lnTo>
                  <a:lnTo>
                    <a:pt x="4368" y="299"/>
                  </a:lnTo>
                  <a:lnTo>
                    <a:pt x="4368" y="2962"/>
                  </a:lnTo>
                  <a:lnTo>
                    <a:pt x="3992" y="3160"/>
                  </a:lnTo>
                  <a:lnTo>
                    <a:pt x="3570" y="3080"/>
                  </a:lnTo>
                  <a:lnTo>
                    <a:pt x="3172" y="3216"/>
                  </a:lnTo>
                  <a:lnTo>
                    <a:pt x="2704" y="3216"/>
                  </a:lnTo>
                  <a:lnTo>
                    <a:pt x="2288" y="3320"/>
                  </a:lnTo>
                  <a:lnTo>
                    <a:pt x="1712" y="3256"/>
                  </a:lnTo>
                  <a:lnTo>
                    <a:pt x="1352" y="3216"/>
                  </a:lnTo>
                  <a:lnTo>
                    <a:pt x="832" y="3216"/>
                  </a:lnTo>
                  <a:lnTo>
                    <a:pt x="372" y="3171"/>
                  </a:lnTo>
                  <a:lnTo>
                    <a:pt x="0" y="3216"/>
                  </a:lnTo>
                  <a:lnTo>
                    <a:pt x="0" y="172"/>
                  </a:lnTo>
                  <a:close/>
                </a:path>
              </a:pathLst>
            </a:custGeom>
            <a:solidFill>
              <a:srgbClr val="FFFFFF"/>
            </a:solidFill>
            <a:ln w="12700" cap="flat" cmpd="sng">
              <a:solidFill>
                <a:srgbClr val="969696"/>
              </a:solidFill>
              <a:prstDash val="solid"/>
              <a:round/>
              <a:headEnd/>
              <a:tailEnd/>
            </a:ln>
            <a:effectLst/>
            <a:extLst/>
          </p:spPr>
          <p:txBody>
            <a:bodyPr/>
            <a:lstStyle/>
            <a:p>
              <a:pPr fontAlgn="auto">
                <a:spcBef>
                  <a:spcPts val="0"/>
                </a:spcBef>
                <a:spcAft>
                  <a:spcPts val="0"/>
                </a:spcAft>
                <a:defRPr/>
              </a:pPr>
              <a:endParaRPr lang="en-US" kern="0" dirty="0">
                <a:solidFill>
                  <a:sysClr val="windowText" lastClr="000000"/>
                </a:solidFill>
              </a:endParaRPr>
            </a:p>
          </p:txBody>
        </p:sp>
      </p:grpSp>
      <p:sp>
        <p:nvSpPr>
          <p:cNvPr id="6" name="Rectangle 18"/>
          <p:cNvSpPr>
            <a:spLocks noChangeArrowheads="1"/>
          </p:cNvSpPr>
          <p:nvPr/>
        </p:nvSpPr>
        <p:spPr bwMode="auto">
          <a:xfrm>
            <a:off x="838200" y="1905000"/>
            <a:ext cx="7162800" cy="1473200"/>
          </a:xfrm>
          <a:prstGeom prst="rect">
            <a:avLst/>
          </a:prstGeom>
          <a:noFill/>
          <a:ln>
            <a:noFill/>
          </a:ln>
          <a:extLst/>
        </p:spPr>
        <p:txBody>
          <a:bodyPr/>
          <a:lstStyle/>
          <a:p>
            <a:pPr algn="just" fontAlgn="auto">
              <a:spcBef>
                <a:spcPts val="0"/>
              </a:spcBef>
              <a:spcAft>
                <a:spcPts val="0"/>
              </a:spcAft>
              <a:buClr>
                <a:srgbClr val="006699"/>
              </a:buClr>
              <a:buFont typeface="Wingdings 3" pitchFamily="18" charset="2"/>
              <a:buNone/>
              <a:defRPr/>
            </a:pPr>
            <a:r>
              <a:rPr lang="en-US" sz="2200" kern="0" dirty="0">
                <a:solidFill>
                  <a:schemeClr val="tx1">
                    <a:lumMod val="65000"/>
                    <a:lumOff val="35000"/>
                  </a:schemeClr>
                </a:solidFill>
                <a:latin typeface="Calibri" panose="020F0502020204030204" pitchFamily="34" charset="0"/>
              </a:rPr>
              <a:t>“If two or more independent and distinct inventions are claimed in one application, the Director may require the application to be restricted to one of the inventions….</a:t>
            </a:r>
            <a:r>
              <a:rPr lang="en-US" sz="2200" b="1" i="1" kern="0" dirty="0">
                <a:solidFill>
                  <a:schemeClr val="tx1">
                    <a:lumMod val="65000"/>
                    <a:lumOff val="35000"/>
                  </a:schemeClr>
                </a:solidFill>
                <a:latin typeface="Calibri" panose="020F0502020204030204" pitchFamily="34" charset="0"/>
              </a:rPr>
              <a:t>A patent issuing on an application with respect to which a requirement for restriction under this section has been made, or on an application filed as a result of such a requirement</a:t>
            </a:r>
            <a:r>
              <a:rPr lang="en-US" sz="2200" kern="0" dirty="0">
                <a:solidFill>
                  <a:schemeClr val="tx1">
                    <a:lumMod val="65000"/>
                    <a:lumOff val="35000"/>
                  </a:schemeClr>
                </a:solidFill>
                <a:latin typeface="Calibri" panose="020F0502020204030204" pitchFamily="34" charset="0"/>
              </a:rPr>
              <a:t>, </a:t>
            </a:r>
            <a:r>
              <a:rPr lang="en-US" sz="2200" b="1" i="1" kern="0" dirty="0">
                <a:solidFill>
                  <a:srgbClr val="C00000"/>
                </a:solidFill>
                <a:latin typeface="Calibri" panose="020F0502020204030204" pitchFamily="34" charset="0"/>
              </a:rPr>
              <a:t>shall not be used as a reference </a:t>
            </a:r>
            <a:r>
              <a:rPr lang="en-US" sz="2200" kern="0" dirty="0">
                <a:solidFill>
                  <a:schemeClr val="tx1">
                    <a:lumMod val="65000"/>
                    <a:lumOff val="35000"/>
                  </a:schemeClr>
                </a:solidFill>
                <a:latin typeface="Calibri" panose="020F0502020204030204" pitchFamily="34" charset="0"/>
              </a:rPr>
              <a:t>either in the Patent and Trademark Office or in the courts against a divisional application or against the original application or any patent issued on either of them, if the divisional application is filed before the issuance of the patent on the other application.”</a:t>
            </a:r>
          </a:p>
        </p:txBody>
      </p:sp>
      <p:sp>
        <p:nvSpPr>
          <p:cNvPr id="76805" name="TextBox 6"/>
          <p:cNvSpPr txBox="1">
            <a:spLocks noChangeArrowheads="1"/>
          </p:cNvSpPr>
          <p:nvPr/>
        </p:nvSpPr>
        <p:spPr bwMode="auto">
          <a:xfrm>
            <a:off x="533400" y="296652"/>
            <a:ext cx="53984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35 U.S.C. §121 – “Safe Harbor</a:t>
            </a:r>
          </a:p>
        </p:txBody>
      </p:sp>
      <p:sp>
        <p:nvSpPr>
          <p:cNvPr id="76806" name="TextBox 7"/>
          <p:cNvSpPr txBox="1">
            <a:spLocks noChangeArrowheads="1"/>
          </p:cNvSpPr>
          <p:nvPr/>
        </p:nvSpPr>
        <p:spPr bwMode="auto">
          <a:xfrm>
            <a:off x="7239000" y="228600"/>
            <a:ext cx="1646238"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1100" b="1"/>
              <a:t>Privileged &amp; Confidential</a:t>
            </a:r>
          </a:p>
        </p:txBody>
      </p:sp>
      <p:sp>
        <p:nvSpPr>
          <p:cNvPr id="9" name="Slide Number Placeholder 8"/>
          <p:cNvSpPr>
            <a:spLocks noGrp="1"/>
          </p:cNvSpPr>
          <p:nvPr>
            <p:ph type="sldNum" sz="quarter" idx="11"/>
          </p:nvPr>
        </p:nvSpPr>
        <p:spPr/>
        <p:txBody>
          <a:bodyPr/>
          <a:lstStyle/>
          <a:p>
            <a:pPr>
              <a:defRPr/>
            </a:pPr>
            <a:fld id="{B61D98CB-401A-44B9-A113-AE1C2F42B89F}" type="slidenum">
              <a:rPr lang="en-US"/>
              <a:pPr>
                <a:defRPr/>
              </a:pPr>
              <a:t>7</a:t>
            </a:fld>
            <a:endParaRPr lang="en-US" dirty="0"/>
          </a:p>
        </p:txBody>
      </p:sp>
    </p:spTree>
    <p:extLst>
      <p:ext uri="{BB962C8B-B14F-4D97-AF65-F5344CB8AC3E}">
        <p14:creationId xmlns:p14="http://schemas.microsoft.com/office/powerpoint/2010/main" val="4023957032"/>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Box 3"/>
          <p:cNvSpPr txBox="1">
            <a:spLocks noChangeArrowheads="1"/>
          </p:cNvSpPr>
          <p:nvPr/>
        </p:nvSpPr>
        <p:spPr bwMode="auto">
          <a:xfrm>
            <a:off x="533400" y="296652"/>
            <a:ext cx="8534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Safe Harbor Requires Consonance</a:t>
            </a:r>
          </a:p>
        </p:txBody>
      </p:sp>
      <p:sp>
        <p:nvSpPr>
          <p:cNvPr id="5" name="Content Placeholder 2"/>
          <p:cNvSpPr txBox="1">
            <a:spLocks/>
          </p:cNvSpPr>
          <p:nvPr/>
        </p:nvSpPr>
        <p:spPr>
          <a:xfrm>
            <a:off x="544513" y="1298575"/>
            <a:ext cx="8523287" cy="52736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Font typeface="Wingdings" pitchFamily="2" charset="2"/>
              <a:buNone/>
              <a:defRPr/>
            </a:pPr>
            <a:r>
              <a:rPr lang="en-US" sz="2800" b="1" i="1" dirty="0" smtClean="0">
                <a:solidFill>
                  <a:srgbClr val="6FB46C"/>
                </a:solidFill>
              </a:rPr>
              <a:t>Gerber Garment v. </a:t>
            </a:r>
            <a:r>
              <a:rPr lang="en-US" sz="2800" b="1" i="1" dirty="0" err="1" smtClean="0">
                <a:solidFill>
                  <a:srgbClr val="6FB46C"/>
                </a:solidFill>
              </a:rPr>
              <a:t>Lectra</a:t>
            </a:r>
            <a:r>
              <a:rPr lang="en-US" sz="2800" b="1" i="1" dirty="0" smtClean="0">
                <a:solidFill>
                  <a:srgbClr val="6FB46C"/>
                </a:solidFill>
              </a:rPr>
              <a:t> Systems </a:t>
            </a:r>
            <a:r>
              <a:rPr lang="en-US" sz="2800" b="1" dirty="0" smtClean="0">
                <a:solidFill>
                  <a:srgbClr val="6FB46C"/>
                </a:solidFill>
              </a:rPr>
              <a:t>(Fed. Cir. 1990)</a:t>
            </a:r>
          </a:p>
          <a:p>
            <a:pPr marL="342900" lvl="1" indent="-342900">
              <a:spcAft>
                <a:spcPts val="600"/>
              </a:spcAft>
              <a:buClr>
                <a:schemeClr val="accent1"/>
              </a:buClr>
              <a:buFont typeface="Wingdings" pitchFamily="2" charset="2"/>
              <a:buChar char="§"/>
              <a:defRPr/>
            </a:pPr>
            <a:r>
              <a:rPr lang="en-US" sz="2000" dirty="0" smtClean="0"/>
              <a:t>“As a result of” requires clear demarcation:</a:t>
            </a:r>
          </a:p>
          <a:p>
            <a:pPr marL="342900" lvl="1" indent="-342900">
              <a:spcAft>
                <a:spcPts val="600"/>
              </a:spcAft>
              <a:buClr>
                <a:schemeClr val="accent1"/>
              </a:buClr>
              <a:buFont typeface="Wingdings" pitchFamily="2" charset="2"/>
              <a:buChar char="§"/>
              <a:defRPr/>
            </a:pPr>
            <a:endParaRPr lang="en-US" sz="2400" dirty="0"/>
          </a:p>
          <a:p>
            <a:pPr marL="0" lvl="1" indent="0">
              <a:spcAft>
                <a:spcPts val="600"/>
              </a:spcAft>
              <a:buClr>
                <a:schemeClr val="accent1"/>
              </a:buClr>
              <a:buNone/>
              <a:defRPr/>
            </a:pPr>
            <a:endParaRPr lang="en-US" sz="2400" dirty="0"/>
          </a:p>
          <a:p>
            <a:pPr marL="0" lvl="1" indent="0">
              <a:spcAft>
                <a:spcPts val="600"/>
              </a:spcAft>
              <a:buClr>
                <a:schemeClr val="accent1"/>
              </a:buClr>
              <a:buNone/>
              <a:defRPr/>
            </a:pPr>
            <a:endParaRPr lang="en-US" sz="2400" dirty="0"/>
          </a:p>
          <a:p>
            <a:pPr marL="342900" lvl="1" indent="-342900">
              <a:spcAft>
                <a:spcPts val="600"/>
              </a:spcAft>
              <a:buClr>
                <a:schemeClr val="accent1"/>
              </a:buClr>
              <a:buFont typeface="Wingdings" pitchFamily="2" charset="2"/>
              <a:buChar char="§"/>
              <a:defRPr/>
            </a:pPr>
            <a:r>
              <a:rPr lang="en-US" sz="2000" dirty="0" smtClean="0"/>
              <a:t>A divisional application cannot contain claims drawn to the invention set forth in the claims elected and patented in parent application</a:t>
            </a:r>
          </a:p>
          <a:p>
            <a:pPr marL="0" lvl="1" indent="0">
              <a:spcAft>
                <a:spcPts val="600"/>
              </a:spcAft>
              <a:buClr>
                <a:schemeClr val="accent1"/>
              </a:buClr>
              <a:buNone/>
              <a:defRPr/>
            </a:pPr>
            <a:endParaRPr lang="en-US" sz="2000" dirty="0" smtClean="0"/>
          </a:p>
          <a:p>
            <a:pPr marL="342900" lvl="1" indent="-342900">
              <a:spcAft>
                <a:spcPts val="600"/>
              </a:spcAft>
              <a:buClr>
                <a:schemeClr val="accent1"/>
              </a:buClr>
              <a:buFont typeface="Wingdings" pitchFamily="2" charset="2"/>
              <a:buChar char="§"/>
              <a:defRPr/>
            </a:pPr>
            <a:r>
              <a:rPr lang="en-US" sz="2000" dirty="0" smtClean="0"/>
              <a:t>Challenged patent, reference patent and patent in which restriction was imposed </a:t>
            </a:r>
            <a:r>
              <a:rPr lang="en-US" sz="2000" i="1" u="sng" dirty="0" smtClean="0"/>
              <a:t>cannot </a:t>
            </a:r>
            <a:r>
              <a:rPr lang="en-US" sz="2000" dirty="0" smtClean="0"/>
              <a:t>claim any of same inventions</a:t>
            </a:r>
          </a:p>
          <a:p>
            <a:pPr marL="0" lvl="1" indent="0">
              <a:spcAft>
                <a:spcPts val="600"/>
              </a:spcAft>
              <a:buClr>
                <a:schemeClr val="accent1"/>
              </a:buClr>
              <a:buFont typeface="Arial" panose="020B0604020202020204" pitchFamily="34" charset="0"/>
              <a:buNone/>
              <a:defRPr/>
            </a:pPr>
            <a:endParaRPr lang="en-US" sz="2400" dirty="0" smtClean="0"/>
          </a:p>
        </p:txBody>
      </p:sp>
      <p:sp>
        <p:nvSpPr>
          <p:cNvPr id="77828" name="Rectangle 3"/>
          <p:cNvSpPr>
            <a:spLocks noChangeArrowheads="1"/>
          </p:cNvSpPr>
          <p:nvPr/>
        </p:nvSpPr>
        <p:spPr bwMode="auto">
          <a:xfrm>
            <a:off x="935596" y="2708920"/>
            <a:ext cx="7272808" cy="1404938"/>
          </a:xfrm>
          <a:prstGeom prst="rect">
            <a:avLst/>
          </a:prstGeom>
          <a:solidFill>
            <a:schemeClr val="accent1">
              <a:alpha val="7607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algn="ctr" eaLnBrk="1" hangingPunct="1">
              <a:spcBef>
                <a:spcPct val="0"/>
              </a:spcBef>
              <a:spcAft>
                <a:spcPts val="600"/>
              </a:spcAft>
              <a:buClrTx/>
              <a:buFontTx/>
              <a:buNone/>
            </a:pPr>
            <a:r>
              <a:rPr lang="en-US" altLang="en-US" sz="2100" dirty="0">
                <a:solidFill>
                  <a:schemeClr val="bg1"/>
                </a:solidFill>
                <a:ea typeface="ＭＳ Ｐゴシック" pitchFamily="34" charset="-128"/>
              </a:rPr>
              <a:t>“the line of demarcation between the ‘independent and distinct inventions’ that prompted the restriction requirement [must] be maintained”</a:t>
            </a:r>
          </a:p>
        </p:txBody>
      </p:sp>
      <p:sp>
        <p:nvSpPr>
          <p:cNvPr id="6" name="Slide Number Placeholder 8"/>
          <p:cNvSpPr>
            <a:spLocks noGrp="1"/>
          </p:cNvSpPr>
          <p:nvPr>
            <p:ph type="sldNum" sz="quarter" idx="11"/>
          </p:nvPr>
        </p:nvSpPr>
        <p:spPr>
          <a:xfrm>
            <a:off x="6985000" y="6108700"/>
            <a:ext cx="2133600" cy="476250"/>
          </a:xfrm>
        </p:spPr>
        <p:txBody>
          <a:bodyPr/>
          <a:lstStyle/>
          <a:p>
            <a:pPr>
              <a:defRPr/>
            </a:pPr>
            <a:fld id="{B61D98CB-401A-44B9-A113-AE1C2F42B89F}" type="slidenum">
              <a:rPr lang="en-US"/>
              <a:pPr>
                <a:defRPr/>
              </a:pPr>
              <a:t>8</a:t>
            </a:fld>
            <a:endParaRPr lang="en-US" dirty="0"/>
          </a:p>
        </p:txBody>
      </p:sp>
    </p:spTree>
    <p:extLst>
      <p:ext uri="{BB962C8B-B14F-4D97-AF65-F5344CB8AC3E}">
        <p14:creationId xmlns:p14="http://schemas.microsoft.com/office/powerpoint/2010/main" val="1094281444"/>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Content Placeholder 2"/>
          <p:cNvSpPr txBox="1">
            <a:spLocks/>
          </p:cNvSpPr>
          <p:nvPr/>
        </p:nvSpPr>
        <p:spPr bwMode="auto">
          <a:xfrm>
            <a:off x="541338" y="1200150"/>
            <a:ext cx="8078787"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ts val="600"/>
              </a:spcBef>
              <a:buClrTx/>
              <a:buFont typeface="Arial" charset="0"/>
              <a:buChar char="•"/>
            </a:pPr>
            <a:r>
              <a:rPr lang="en-US" altLang="en-US" sz="2400" b="1" dirty="0">
                <a:solidFill>
                  <a:srgbClr val="0070C0"/>
                </a:solidFill>
              </a:rPr>
              <a:t>Section 253(b)</a:t>
            </a:r>
            <a:r>
              <a:rPr lang="en-US" altLang="en-US" sz="2400" dirty="0"/>
              <a:t> – “any patentee or applicant may disclaim or dedicate to the public the entire term, or any terminal part of the term, of the patent granted or to be granted</a:t>
            </a:r>
            <a:r>
              <a:rPr lang="en-US" altLang="en-US" sz="2400" dirty="0" smtClean="0"/>
              <a:t>”</a:t>
            </a:r>
          </a:p>
          <a:p>
            <a:pPr marL="0" indent="0" eaLnBrk="1" hangingPunct="1">
              <a:spcBef>
                <a:spcPts val="600"/>
              </a:spcBef>
              <a:buClrTx/>
              <a:buNone/>
            </a:pPr>
            <a:endParaRPr lang="en-US" altLang="en-US" sz="2400" dirty="0"/>
          </a:p>
          <a:p>
            <a:pPr eaLnBrk="1" hangingPunct="1">
              <a:spcBef>
                <a:spcPts val="600"/>
              </a:spcBef>
              <a:buClrTx/>
              <a:buFont typeface="Arial" charset="0"/>
              <a:buChar char="•"/>
            </a:pPr>
            <a:r>
              <a:rPr lang="en-US" altLang="en-US" sz="2400" dirty="0"/>
              <a:t>Terminal disclaimer may be filed after issuance and “even after a finding that the challenged patent is invalid for OTDP.” </a:t>
            </a:r>
            <a:r>
              <a:rPr lang="en-US" altLang="en-US" sz="1800" i="1" dirty="0" err="1"/>
              <a:t>Boehringer</a:t>
            </a:r>
            <a:r>
              <a:rPr lang="en-US" altLang="en-US" sz="1800" i="1" dirty="0"/>
              <a:t> </a:t>
            </a:r>
            <a:r>
              <a:rPr lang="en-US" altLang="en-US" sz="1800" i="1" dirty="0" err="1"/>
              <a:t>Ingelheim</a:t>
            </a:r>
            <a:r>
              <a:rPr lang="en-US" altLang="en-US" sz="1800" i="1" dirty="0"/>
              <a:t> v. Barr Labs.</a:t>
            </a:r>
            <a:r>
              <a:rPr lang="en-US" altLang="en-US" sz="1800" dirty="0"/>
              <a:t>, 592 F.3d 1340, 1347-1349 (Fed. Cir. 2010</a:t>
            </a:r>
            <a:r>
              <a:rPr lang="en-US" altLang="en-US" sz="1800" dirty="0" smtClean="0"/>
              <a:t>)</a:t>
            </a:r>
          </a:p>
          <a:p>
            <a:pPr eaLnBrk="1" hangingPunct="1">
              <a:spcBef>
                <a:spcPts val="600"/>
              </a:spcBef>
              <a:buClrTx/>
              <a:buFont typeface="Arial" charset="0"/>
              <a:buChar char="•"/>
            </a:pPr>
            <a:endParaRPr lang="en-US" altLang="en-US" sz="1800" dirty="0"/>
          </a:p>
          <a:p>
            <a:pPr lvl="1" eaLnBrk="1" hangingPunct="1">
              <a:spcBef>
                <a:spcPts val="600"/>
              </a:spcBef>
            </a:pPr>
            <a:r>
              <a:rPr lang="en-US" altLang="en-US" sz="2400" dirty="0"/>
              <a:t>However, TD must be filed before the expiration of earlier-expiring </a:t>
            </a:r>
            <a:r>
              <a:rPr lang="en-US" altLang="en-US" sz="2400" dirty="0" smtClean="0"/>
              <a:t>patent</a:t>
            </a:r>
          </a:p>
          <a:p>
            <a:pPr lvl="1" eaLnBrk="1" hangingPunct="1">
              <a:spcBef>
                <a:spcPts val="600"/>
              </a:spcBef>
            </a:pPr>
            <a:endParaRPr lang="en-US" altLang="en-US" sz="1800" dirty="0"/>
          </a:p>
          <a:p>
            <a:pPr eaLnBrk="1" hangingPunct="1">
              <a:spcBef>
                <a:spcPts val="600"/>
              </a:spcBef>
              <a:buClrTx/>
              <a:buFont typeface="Arial" charset="0"/>
              <a:buChar char="•"/>
            </a:pPr>
            <a:r>
              <a:rPr lang="en-US" altLang="en-US" sz="2400" dirty="0"/>
              <a:t>Disclaimer is binding upon the patentee and its successors or assignees</a:t>
            </a:r>
          </a:p>
        </p:txBody>
      </p:sp>
      <p:sp>
        <p:nvSpPr>
          <p:cNvPr id="78851" name="TextBox 2"/>
          <p:cNvSpPr txBox="1">
            <a:spLocks noChangeArrowheads="1"/>
          </p:cNvSpPr>
          <p:nvPr/>
        </p:nvSpPr>
        <p:spPr bwMode="auto">
          <a:xfrm>
            <a:off x="533400" y="260648"/>
            <a:ext cx="36972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Terminal Disclaimers</a:t>
            </a:r>
          </a:p>
        </p:txBody>
      </p:sp>
      <p:sp>
        <p:nvSpPr>
          <p:cNvPr id="5" name="Slide Number Placeholder 4"/>
          <p:cNvSpPr>
            <a:spLocks noGrp="1"/>
          </p:cNvSpPr>
          <p:nvPr>
            <p:ph type="sldNum" sz="quarter" idx="11"/>
          </p:nvPr>
        </p:nvSpPr>
        <p:spPr/>
        <p:txBody>
          <a:bodyPr/>
          <a:lstStyle/>
          <a:p>
            <a:pPr>
              <a:defRPr/>
            </a:pPr>
            <a:fld id="{968846D2-B704-483A-ABCD-F5ED6F7A37C6}" type="slidenum">
              <a:rPr lang="en-US"/>
              <a:pPr>
                <a:defRPr/>
              </a:pPr>
              <a:t>9</a:t>
            </a:fld>
            <a:endParaRPr lang="en-US"/>
          </a:p>
        </p:txBody>
      </p:sp>
    </p:spTree>
    <p:extLst>
      <p:ext uri="{BB962C8B-B14F-4D97-AF65-F5344CB8AC3E}">
        <p14:creationId xmlns:p14="http://schemas.microsoft.com/office/powerpoint/2010/main" val="361206226"/>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44513" y="1298575"/>
            <a:ext cx="8066087" cy="52736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Font typeface="Wingdings" pitchFamily="2" charset="2"/>
              <a:buNone/>
              <a:defRPr/>
            </a:pPr>
            <a:r>
              <a:rPr lang="en-US" sz="2800" b="1" i="1" dirty="0" smtClean="0">
                <a:solidFill>
                  <a:srgbClr val="6FB46C"/>
                </a:solidFill>
              </a:rPr>
              <a:t>Gilead Sciences v. </a:t>
            </a:r>
            <a:r>
              <a:rPr lang="en-US" sz="2800" b="1" i="1" dirty="0" err="1" smtClean="0">
                <a:solidFill>
                  <a:srgbClr val="6FB46C"/>
                </a:solidFill>
              </a:rPr>
              <a:t>Natco</a:t>
            </a:r>
            <a:r>
              <a:rPr lang="en-US" sz="2800" b="1" i="1" dirty="0" smtClean="0">
                <a:solidFill>
                  <a:srgbClr val="6FB46C"/>
                </a:solidFill>
              </a:rPr>
              <a:t> Pharma</a:t>
            </a:r>
            <a:r>
              <a:rPr lang="en-US" sz="2800" b="1" dirty="0" smtClean="0">
                <a:solidFill>
                  <a:srgbClr val="6FB46C"/>
                </a:solidFill>
              </a:rPr>
              <a:t>, 753 F.3d 1208 (Fed. Cir. 2014)</a:t>
            </a:r>
          </a:p>
          <a:p>
            <a:pPr>
              <a:spcAft>
                <a:spcPts val="600"/>
              </a:spcAft>
              <a:defRPr/>
            </a:pPr>
            <a:r>
              <a:rPr lang="en-US" sz="2600" b="1" dirty="0" smtClean="0">
                <a:solidFill>
                  <a:srgbClr val="C00000"/>
                </a:solidFill>
              </a:rPr>
              <a:t>Invalid for DP </a:t>
            </a:r>
            <a:r>
              <a:rPr lang="en-US" sz="2600" dirty="0" smtClean="0"/>
              <a:t>– A later-issued patent may serve as a DP reference for an earlier-issued patent if later issued patent expires first </a:t>
            </a:r>
          </a:p>
          <a:p>
            <a:pPr marL="342900" lvl="1" indent="-342900">
              <a:spcAft>
                <a:spcPts val="600"/>
              </a:spcAft>
              <a:buClr>
                <a:schemeClr val="accent1"/>
              </a:buClr>
              <a:buFont typeface="Wingdings" pitchFamily="2" charset="2"/>
              <a:buChar char="§"/>
              <a:defRPr/>
            </a:pPr>
            <a:endParaRPr lang="en-US" sz="2400" dirty="0" smtClean="0"/>
          </a:p>
          <a:p>
            <a:pPr marL="342900" lvl="1" indent="-342900">
              <a:spcAft>
                <a:spcPts val="600"/>
              </a:spcAft>
              <a:buClr>
                <a:schemeClr val="accent1"/>
              </a:buClr>
              <a:buFont typeface="Wingdings" pitchFamily="2" charset="2"/>
              <a:buChar char="§"/>
              <a:defRPr/>
            </a:pPr>
            <a:endParaRPr lang="en-US" sz="2400" dirty="0" smtClean="0"/>
          </a:p>
          <a:p>
            <a:pPr marL="342900" lvl="1" indent="-342900">
              <a:spcAft>
                <a:spcPts val="600"/>
              </a:spcAft>
              <a:buClr>
                <a:schemeClr val="accent1"/>
              </a:buClr>
              <a:buFont typeface="Wingdings" pitchFamily="2" charset="2"/>
              <a:buChar char="§"/>
              <a:defRPr/>
            </a:pPr>
            <a:endParaRPr lang="en-US" sz="2400" b="1" dirty="0" smtClean="0">
              <a:solidFill>
                <a:srgbClr val="C00000"/>
              </a:solidFill>
            </a:endParaRPr>
          </a:p>
          <a:p>
            <a:pPr marL="342900" lvl="1" indent="-342900">
              <a:spcAft>
                <a:spcPts val="600"/>
              </a:spcAft>
              <a:buClr>
                <a:schemeClr val="accent1"/>
              </a:buClr>
              <a:buFont typeface="Wingdings" pitchFamily="2" charset="2"/>
              <a:buChar char="§"/>
              <a:defRPr/>
            </a:pPr>
            <a:r>
              <a:rPr lang="en-US" sz="2400" b="1" dirty="0" smtClean="0">
                <a:solidFill>
                  <a:srgbClr val="C00000"/>
                </a:solidFill>
              </a:rPr>
              <a:t>TAKEAWAY:</a:t>
            </a:r>
            <a:r>
              <a:rPr lang="en-US" sz="2400" dirty="0" smtClean="0"/>
              <a:t>  “It is the comparison of…expiration dates that should control, not merely the issuance dates.”</a:t>
            </a:r>
          </a:p>
          <a:p>
            <a:pPr>
              <a:spcAft>
                <a:spcPts val="600"/>
              </a:spcAft>
              <a:defRPr/>
            </a:pPr>
            <a:endParaRPr lang="en-US" sz="2600" dirty="0" smtClean="0"/>
          </a:p>
          <a:p>
            <a:pPr>
              <a:defRPr/>
            </a:pPr>
            <a:endParaRPr lang="en-US" dirty="0"/>
          </a:p>
        </p:txBody>
      </p:sp>
      <p:sp>
        <p:nvSpPr>
          <p:cNvPr id="79875" name="TextBox 3"/>
          <p:cNvSpPr txBox="1">
            <a:spLocks noChangeArrowheads="1"/>
          </p:cNvSpPr>
          <p:nvPr/>
        </p:nvSpPr>
        <p:spPr bwMode="auto">
          <a:xfrm>
            <a:off x="533400" y="76200"/>
            <a:ext cx="8534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Later-filed but Earlier Issuing Patent </a:t>
            </a:r>
          </a:p>
          <a:p>
            <a:pPr eaLnBrk="1" hangingPunct="1">
              <a:spcBef>
                <a:spcPct val="0"/>
              </a:spcBef>
              <a:buClrTx/>
              <a:buFontTx/>
              <a:buNone/>
            </a:pPr>
            <a:r>
              <a:rPr lang="en-US" altLang="en-US" sz="3200" b="1" dirty="0">
                <a:solidFill>
                  <a:schemeClr val="bg1"/>
                </a:solidFill>
              </a:rPr>
              <a:t>As Reference</a:t>
            </a:r>
          </a:p>
        </p:txBody>
      </p:sp>
      <p:sp>
        <p:nvSpPr>
          <p:cNvPr id="79876" name="Rectangle 3"/>
          <p:cNvSpPr>
            <a:spLocks noChangeArrowheads="1"/>
          </p:cNvSpPr>
          <p:nvPr/>
        </p:nvSpPr>
        <p:spPr bwMode="auto">
          <a:xfrm>
            <a:off x="1123950" y="3644242"/>
            <a:ext cx="6934200" cy="1404938"/>
          </a:xfrm>
          <a:prstGeom prst="rect">
            <a:avLst/>
          </a:prstGeom>
          <a:solidFill>
            <a:schemeClr val="accent1">
              <a:alpha val="7607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algn="ctr" eaLnBrk="1" hangingPunct="1">
              <a:spcBef>
                <a:spcPct val="0"/>
              </a:spcBef>
              <a:spcAft>
                <a:spcPts val="600"/>
              </a:spcAft>
              <a:buClrTx/>
              <a:buFontTx/>
              <a:buNone/>
            </a:pPr>
            <a:r>
              <a:rPr lang="en-US" altLang="en-US" sz="2100">
                <a:solidFill>
                  <a:schemeClr val="bg1"/>
                </a:solidFill>
                <a:ea typeface="ＭＳ Ｐゴシック" pitchFamily="34" charset="-128"/>
              </a:rPr>
              <a:t>“[I]t is a bedrock principle of our patent system that when a patent expires, the public is free to use not only the same invention claimed in the expired patent but also obvious or patentably indistinct modifications of that invention.”</a:t>
            </a:r>
          </a:p>
        </p:txBody>
      </p:sp>
      <p:sp>
        <p:nvSpPr>
          <p:cNvPr id="3" name="Slide Number Placeholder 2"/>
          <p:cNvSpPr>
            <a:spLocks noGrp="1"/>
          </p:cNvSpPr>
          <p:nvPr>
            <p:ph type="sldNum" sz="quarter" idx="11"/>
          </p:nvPr>
        </p:nvSpPr>
        <p:spPr/>
        <p:txBody>
          <a:bodyPr/>
          <a:lstStyle/>
          <a:p>
            <a:pPr>
              <a:defRPr/>
            </a:pPr>
            <a:fld id="{446099CD-4406-4FF1-ACEA-B3BBF74B93A7}" type="slidenum">
              <a:rPr lang="en-US"/>
              <a:pPr>
                <a:defRPr/>
              </a:pPr>
              <a:t>10</a:t>
            </a:fld>
            <a:endParaRPr lang="en-US"/>
          </a:p>
        </p:txBody>
      </p:sp>
    </p:spTree>
    <p:extLst>
      <p:ext uri="{BB962C8B-B14F-4D97-AF65-F5344CB8AC3E}">
        <p14:creationId xmlns:p14="http://schemas.microsoft.com/office/powerpoint/2010/main" val="1010315306"/>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44513" y="1298575"/>
            <a:ext cx="8066087" cy="52736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Font typeface="Wingdings" pitchFamily="2" charset="2"/>
              <a:buNone/>
              <a:defRPr/>
            </a:pPr>
            <a:r>
              <a:rPr lang="en-US" sz="2800" b="1" i="1" dirty="0" err="1" smtClean="0">
                <a:solidFill>
                  <a:srgbClr val="6FB46C"/>
                </a:solidFill>
              </a:rPr>
              <a:t>AbbVie</a:t>
            </a:r>
            <a:r>
              <a:rPr lang="en-US" sz="2800" b="1" i="1" dirty="0" smtClean="0">
                <a:solidFill>
                  <a:srgbClr val="6FB46C"/>
                </a:solidFill>
              </a:rPr>
              <a:t> v. Kennedy Trust</a:t>
            </a:r>
            <a:r>
              <a:rPr lang="en-US" sz="2800" b="1" dirty="0" smtClean="0">
                <a:solidFill>
                  <a:srgbClr val="6FB46C"/>
                </a:solidFill>
              </a:rPr>
              <a:t>, 2014 WL 4100584 (Fed. Cir. 2014)</a:t>
            </a:r>
          </a:p>
          <a:p>
            <a:pPr>
              <a:spcAft>
                <a:spcPts val="600"/>
              </a:spcAft>
              <a:defRPr/>
            </a:pPr>
            <a:r>
              <a:rPr lang="en-US" sz="2600" b="1" dirty="0" smtClean="0">
                <a:solidFill>
                  <a:srgbClr val="C00000"/>
                </a:solidFill>
              </a:rPr>
              <a:t>Invalid for DP </a:t>
            </a:r>
            <a:r>
              <a:rPr lang="en-US" sz="2600" dirty="0" smtClean="0"/>
              <a:t>– Even though “adjunctively administering” was a species of co-administration, it was not </a:t>
            </a:r>
            <a:r>
              <a:rPr lang="en-US" sz="2600" dirty="0" err="1" smtClean="0"/>
              <a:t>patentably</a:t>
            </a:r>
            <a:r>
              <a:rPr lang="en-US" sz="2600" dirty="0" smtClean="0"/>
              <a:t> distinct over the genus</a:t>
            </a:r>
          </a:p>
          <a:p>
            <a:pPr marL="342900" lvl="1" indent="-342900">
              <a:spcAft>
                <a:spcPts val="600"/>
              </a:spcAft>
              <a:buClr>
                <a:schemeClr val="accent1"/>
              </a:buClr>
              <a:buFont typeface="Wingdings" pitchFamily="2" charset="2"/>
              <a:buChar char="§"/>
              <a:defRPr/>
            </a:pPr>
            <a:endParaRPr lang="en-US" sz="2400" dirty="0" smtClean="0"/>
          </a:p>
          <a:p>
            <a:pPr marL="342900" lvl="1" indent="-342900">
              <a:spcAft>
                <a:spcPts val="600"/>
              </a:spcAft>
              <a:buClr>
                <a:schemeClr val="accent1"/>
              </a:buClr>
              <a:buFont typeface="Wingdings" pitchFamily="2" charset="2"/>
              <a:buChar char="§"/>
              <a:defRPr/>
            </a:pPr>
            <a:endParaRPr lang="en-US" sz="2400" dirty="0" smtClean="0"/>
          </a:p>
          <a:p>
            <a:pPr marL="0" lvl="1" indent="0">
              <a:spcAft>
                <a:spcPts val="600"/>
              </a:spcAft>
              <a:buClr>
                <a:schemeClr val="accent1"/>
              </a:buClr>
              <a:buFont typeface="Arial" panose="020B0604020202020204" pitchFamily="34" charset="0"/>
              <a:buNone/>
              <a:defRPr/>
            </a:pPr>
            <a:endParaRPr lang="en-US" sz="2400" dirty="0" smtClean="0"/>
          </a:p>
          <a:p>
            <a:pPr marL="0" lvl="1" indent="0">
              <a:spcAft>
                <a:spcPts val="600"/>
              </a:spcAft>
              <a:buClr>
                <a:schemeClr val="accent1"/>
              </a:buClr>
              <a:buFont typeface="Arial" panose="020B0604020202020204" pitchFamily="34" charset="0"/>
              <a:buNone/>
              <a:defRPr/>
            </a:pPr>
            <a:endParaRPr lang="en-US" sz="2400" b="1" dirty="0" smtClean="0">
              <a:solidFill>
                <a:srgbClr val="C00000"/>
              </a:solidFill>
            </a:endParaRPr>
          </a:p>
          <a:p>
            <a:pPr marL="0" indent="0">
              <a:buFont typeface="Arial" panose="020B0604020202020204" pitchFamily="34" charset="0"/>
              <a:buNone/>
              <a:defRPr/>
            </a:pPr>
            <a:endParaRPr lang="en-US" dirty="0"/>
          </a:p>
        </p:txBody>
      </p:sp>
      <p:sp>
        <p:nvSpPr>
          <p:cNvPr id="80899" name="Rectangle 3"/>
          <p:cNvSpPr>
            <a:spLocks noChangeArrowheads="1"/>
          </p:cNvSpPr>
          <p:nvPr/>
        </p:nvSpPr>
        <p:spPr bwMode="auto">
          <a:xfrm>
            <a:off x="403225" y="3962400"/>
            <a:ext cx="8470900" cy="2139950"/>
          </a:xfrm>
          <a:prstGeom prst="rect">
            <a:avLst/>
          </a:prstGeom>
          <a:solidFill>
            <a:schemeClr val="accent1">
              <a:alpha val="7607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algn="ctr" eaLnBrk="1" hangingPunct="1">
              <a:spcBef>
                <a:spcPct val="0"/>
              </a:spcBef>
              <a:spcAft>
                <a:spcPts val="600"/>
              </a:spcAft>
              <a:buClrTx/>
              <a:buFontTx/>
              <a:buNone/>
            </a:pPr>
            <a:r>
              <a:rPr lang="en-US" altLang="en-US" sz="2100">
                <a:solidFill>
                  <a:schemeClr val="bg1"/>
                </a:solidFill>
                <a:ea typeface="ＭＳ Ｐゴシック" pitchFamily="34" charset="-128"/>
              </a:rPr>
              <a:t>“[N]ot every species of a patented genus is separately patentable. …[S]pecies are unpatentable when prior art disclosures describe the genus containing those species such that a person of ordinary skill in the art would be able to envision every member of the class….A species contained in a previously patented genus may be patentable if the species manifests unexpected properties or produces unexpected results.”   </a:t>
            </a:r>
          </a:p>
        </p:txBody>
      </p:sp>
      <p:sp>
        <p:nvSpPr>
          <p:cNvPr id="80900" name="TextBox 3"/>
          <p:cNvSpPr txBox="1">
            <a:spLocks noChangeArrowheads="1"/>
          </p:cNvSpPr>
          <p:nvPr/>
        </p:nvSpPr>
        <p:spPr bwMode="auto">
          <a:xfrm>
            <a:off x="533400" y="0"/>
            <a:ext cx="85344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Later Species Claim not Distinct </a:t>
            </a:r>
          </a:p>
          <a:p>
            <a:pPr eaLnBrk="1" hangingPunct="1">
              <a:spcBef>
                <a:spcPct val="0"/>
              </a:spcBef>
              <a:buClrTx/>
              <a:buFontTx/>
              <a:buNone/>
            </a:pPr>
            <a:r>
              <a:rPr lang="en-US" altLang="en-US" sz="3200" b="1" dirty="0">
                <a:solidFill>
                  <a:schemeClr val="bg1"/>
                </a:solidFill>
              </a:rPr>
              <a:t>from Genus</a:t>
            </a:r>
          </a:p>
        </p:txBody>
      </p:sp>
      <p:sp>
        <p:nvSpPr>
          <p:cNvPr id="6" name="Slide Number Placeholder 5"/>
          <p:cNvSpPr>
            <a:spLocks noGrp="1"/>
          </p:cNvSpPr>
          <p:nvPr>
            <p:ph type="sldNum" sz="quarter" idx="11"/>
          </p:nvPr>
        </p:nvSpPr>
        <p:spPr/>
        <p:txBody>
          <a:bodyPr/>
          <a:lstStyle/>
          <a:p>
            <a:pPr>
              <a:defRPr/>
            </a:pPr>
            <a:fld id="{3D4BE4B4-02B8-4254-A0C5-0F4907273D38}" type="slidenum">
              <a:rPr lang="en-US"/>
              <a:pPr>
                <a:defRPr/>
              </a:pPr>
              <a:t>11</a:t>
            </a:fld>
            <a:endParaRPr lang="en-US"/>
          </a:p>
        </p:txBody>
      </p:sp>
    </p:spTree>
    <p:extLst>
      <p:ext uri="{BB962C8B-B14F-4D97-AF65-F5344CB8AC3E}">
        <p14:creationId xmlns:p14="http://schemas.microsoft.com/office/powerpoint/2010/main" val="762605725"/>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Box 1"/>
          <p:cNvSpPr txBox="1">
            <a:spLocks noChangeArrowheads="1"/>
          </p:cNvSpPr>
          <p:nvPr/>
        </p:nvSpPr>
        <p:spPr bwMode="auto">
          <a:xfrm>
            <a:off x="533400" y="188640"/>
            <a:ext cx="6037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Continuations-in-Part Applications</a:t>
            </a:r>
          </a:p>
        </p:txBody>
      </p:sp>
      <p:sp>
        <p:nvSpPr>
          <p:cNvPr id="3" name="Content Placeholder 2"/>
          <p:cNvSpPr txBox="1">
            <a:spLocks/>
          </p:cNvSpPr>
          <p:nvPr/>
        </p:nvSpPr>
        <p:spPr>
          <a:xfrm>
            <a:off x="544513" y="1143000"/>
            <a:ext cx="8066087" cy="52736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800"/>
              </a:spcBef>
              <a:spcAft>
                <a:spcPts val="800"/>
              </a:spcAft>
              <a:buFont typeface="Wingdings" pitchFamily="2" charset="2"/>
              <a:buNone/>
              <a:defRPr/>
            </a:pPr>
            <a:r>
              <a:rPr lang="en-US" sz="2800" b="1" i="1" dirty="0" smtClean="0">
                <a:solidFill>
                  <a:srgbClr val="6FB46C"/>
                </a:solidFill>
              </a:rPr>
              <a:t>Pfizer Inc. v. </a:t>
            </a:r>
            <a:r>
              <a:rPr lang="en-US" sz="2800" b="1" i="1" dirty="0" err="1" smtClean="0">
                <a:solidFill>
                  <a:srgbClr val="6FB46C"/>
                </a:solidFill>
              </a:rPr>
              <a:t>Teva</a:t>
            </a:r>
            <a:r>
              <a:rPr lang="en-US" sz="2800" b="1" i="1" dirty="0" smtClean="0">
                <a:solidFill>
                  <a:srgbClr val="6FB46C"/>
                </a:solidFill>
              </a:rPr>
              <a:t> </a:t>
            </a:r>
            <a:r>
              <a:rPr lang="en-US" sz="2800" b="1" dirty="0" smtClean="0">
                <a:solidFill>
                  <a:srgbClr val="6FB46C"/>
                </a:solidFill>
              </a:rPr>
              <a:t>(Fed. Cir. 2008)</a:t>
            </a:r>
          </a:p>
          <a:p>
            <a:pPr>
              <a:spcBef>
                <a:spcPts val="800"/>
              </a:spcBef>
              <a:spcAft>
                <a:spcPts val="800"/>
              </a:spcAft>
              <a:defRPr/>
            </a:pPr>
            <a:r>
              <a:rPr lang="en-US" sz="2600" dirty="0" smtClean="0"/>
              <a:t>§121 explicitly refers to “divisional applications”</a:t>
            </a:r>
          </a:p>
          <a:p>
            <a:pPr>
              <a:spcBef>
                <a:spcPts val="800"/>
              </a:spcBef>
              <a:spcAft>
                <a:spcPts val="800"/>
              </a:spcAft>
              <a:defRPr/>
            </a:pPr>
            <a:endParaRPr lang="en-US" sz="2600" dirty="0" smtClean="0"/>
          </a:p>
          <a:p>
            <a:pPr>
              <a:spcBef>
                <a:spcPts val="800"/>
              </a:spcBef>
              <a:spcAft>
                <a:spcPts val="800"/>
              </a:spcAft>
              <a:defRPr/>
            </a:pPr>
            <a:endParaRPr lang="en-US" sz="2600" dirty="0" smtClean="0"/>
          </a:p>
          <a:p>
            <a:pPr>
              <a:spcBef>
                <a:spcPts val="800"/>
              </a:spcBef>
              <a:spcAft>
                <a:spcPts val="800"/>
              </a:spcAft>
              <a:defRPr/>
            </a:pPr>
            <a:endParaRPr lang="en-US" sz="2600" b="1" dirty="0" smtClean="0">
              <a:solidFill>
                <a:srgbClr val="FF0000"/>
              </a:solidFill>
            </a:endParaRPr>
          </a:p>
          <a:p>
            <a:pPr>
              <a:spcBef>
                <a:spcPts val="800"/>
              </a:spcBef>
              <a:spcAft>
                <a:spcPts val="800"/>
              </a:spcAft>
              <a:defRPr/>
            </a:pPr>
            <a:r>
              <a:rPr lang="en-US" sz="2600" b="1" dirty="0" smtClean="0">
                <a:solidFill>
                  <a:srgbClr val="FF0000"/>
                </a:solidFill>
              </a:rPr>
              <a:t>TAKEAWAY:</a:t>
            </a:r>
            <a:r>
              <a:rPr lang="en-US" sz="2600" dirty="0" smtClean="0"/>
              <a:t> where there is a continuation-in-part application in the chain, the protection of the safe harbor is lost</a:t>
            </a:r>
            <a:endParaRPr lang="en-US" dirty="0"/>
          </a:p>
        </p:txBody>
      </p:sp>
      <p:sp>
        <p:nvSpPr>
          <p:cNvPr id="81924" name="Rectangle 3"/>
          <p:cNvSpPr>
            <a:spLocks noChangeArrowheads="1"/>
          </p:cNvSpPr>
          <p:nvPr/>
        </p:nvSpPr>
        <p:spPr bwMode="auto">
          <a:xfrm>
            <a:off x="722313" y="2438400"/>
            <a:ext cx="7699375" cy="1295400"/>
          </a:xfrm>
          <a:prstGeom prst="rect">
            <a:avLst/>
          </a:prstGeom>
          <a:solidFill>
            <a:schemeClr val="accent1">
              <a:alpha val="7607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algn="ctr" eaLnBrk="1" hangingPunct="1">
              <a:spcBef>
                <a:spcPct val="0"/>
              </a:spcBef>
              <a:spcAft>
                <a:spcPts val="600"/>
              </a:spcAft>
              <a:buClrTx/>
              <a:buFontTx/>
              <a:buNone/>
            </a:pPr>
            <a:r>
              <a:rPr lang="en-US" altLang="en-US" sz="2100">
                <a:solidFill>
                  <a:schemeClr val="bg1"/>
                </a:solidFill>
                <a:ea typeface="ＭＳ Ｐゴシック" pitchFamily="34" charset="-128"/>
              </a:rPr>
              <a:t>“That safe harbor, by its literal terms, protects only ‘divisional application[s]” (or the original application) and patents issued on such applications. “</a:t>
            </a:r>
          </a:p>
        </p:txBody>
      </p:sp>
      <p:sp>
        <p:nvSpPr>
          <p:cNvPr id="6" name="Slide Number Placeholder 5"/>
          <p:cNvSpPr>
            <a:spLocks noGrp="1"/>
          </p:cNvSpPr>
          <p:nvPr>
            <p:ph type="sldNum" sz="quarter" idx="11"/>
          </p:nvPr>
        </p:nvSpPr>
        <p:spPr/>
        <p:txBody>
          <a:bodyPr/>
          <a:lstStyle/>
          <a:p>
            <a:pPr>
              <a:defRPr/>
            </a:pPr>
            <a:fld id="{9FF28092-4B33-46D7-B811-6DFE607103D7}" type="slidenum">
              <a:rPr lang="en-US"/>
              <a:pPr>
                <a:defRPr/>
              </a:pPr>
              <a:t>12</a:t>
            </a:fld>
            <a:endParaRPr lang="en-US"/>
          </a:p>
        </p:txBody>
      </p:sp>
    </p:spTree>
    <p:extLst>
      <p:ext uri="{BB962C8B-B14F-4D97-AF65-F5344CB8AC3E}">
        <p14:creationId xmlns:p14="http://schemas.microsoft.com/office/powerpoint/2010/main" val="382985518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Box 1"/>
          <p:cNvSpPr txBox="1">
            <a:spLocks noChangeArrowheads="1"/>
          </p:cNvSpPr>
          <p:nvPr/>
        </p:nvSpPr>
        <p:spPr bwMode="auto">
          <a:xfrm>
            <a:off x="533400" y="224644"/>
            <a:ext cx="6896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Continuations: Later-filed Genus Claims</a:t>
            </a:r>
          </a:p>
        </p:txBody>
      </p:sp>
      <p:sp>
        <p:nvSpPr>
          <p:cNvPr id="82947" name="Content Placeholder 2"/>
          <p:cNvSpPr txBox="1">
            <a:spLocks/>
          </p:cNvSpPr>
          <p:nvPr/>
        </p:nvSpPr>
        <p:spPr bwMode="auto">
          <a:xfrm>
            <a:off x="544513" y="1143000"/>
            <a:ext cx="8066087"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ts val="800"/>
              </a:spcBef>
              <a:spcAft>
                <a:spcPts val="800"/>
              </a:spcAft>
              <a:buClrTx/>
              <a:buFont typeface="Wingdings" pitchFamily="2" charset="2"/>
              <a:buNone/>
            </a:pPr>
            <a:r>
              <a:rPr lang="en-US" altLang="en-US" sz="2800" b="1" i="1">
                <a:solidFill>
                  <a:srgbClr val="6FB46C"/>
                </a:solidFill>
              </a:rPr>
              <a:t>In Re Goodman</a:t>
            </a:r>
            <a:r>
              <a:rPr lang="en-US" altLang="en-US" sz="2800" b="1">
                <a:solidFill>
                  <a:srgbClr val="6FB46C"/>
                </a:solidFill>
              </a:rPr>
              <a:t>, 11 F.3d 1046 (Fed. Cir. 1993)</a:t>
            </a:r>
          </a:p>
          <a:p>
            <a:pPr eaLnBrk="1" hangingPunct="1">
              <a:spcBef>
                <a:spcPts val="800"/>
              </a:spcBef>
              <a:spcAft>
                <a:spcPts val="800"/>
              </a:spcAft>
              <a:buClrTx/>
              <a:buFont typeface="Arial" charset="0"/>
              <a:buChar char="•"/>
            </a:pPr>
            <a:r>
              <a:rPr lang="en-US" altLang="en-US" sz="2600"/>
              <a:t>Same rule applies in continuation practice!</a:t>
            </a:r>
          </a:p>
          <a:p>
            <a:pPr lvl="1" eaLnBrk="1" hangingPunct="1">
              <a:spcBef>
                <a:spcPts val="800"/>
              </a:spcBef>
              <a:spcAft>
                <a:spcPts val="800"/>
              </a:spcAft>
            </a:pPr>
            <a:r>
              <a:rPr lang="en-US" altLang="en-US" sz="2300"/>
              <a:t>Original case claimed a method for producing an interferon in a certain type of plant cells </a:t>
            </a:r>
          </a:p>
          <a:p>
            <a:pPr lvl="1" eaLnBrk="1" hangingPunct="1">
              <a:spcBef>
                <a:spcPts val="800"/>
              </a:spcBef>
              <a:spcAft>
                <a:spcPts val="800"/>
              </a:spcAft>
            </a:pPr>
            <a:r>
              <a:rPr lang="en-US" altLang="en-US" sz="2300"/>
              <a:t>Patentee later filed a continuation, broadening claims to cover any plant cell</a:t>
            </a:r>
          </a:p>
          <a:p>
            <a:pPr eaLnBrk="1" hangingPunct="1">
              <a:spcBef>
                <a:spcPts val="800"/>
              </a:spcBef>
              <a:spcAft>
                <a:spcPts val="800"/>
              </a:spcAft>
              <a:buClrTx/>
              <a:buFont typeface="Arial" charset="0"/>
              <a:buChar char="•"/>
            </a:pPr>
            <a:endParaRPr lang="en-US" altLang="en-US" sz="2600"/>
          </a:p>
          <a:p>
            <a:pPr eaLnBrk="1" hangingPunct="1">
              <a:spcBef>
                <a:spcPts val="800"/>
              </a:spcBef>
              <a:spcAft>
                <a:spcPts val="800"/>
              </a:spcAft>
              <a:buClrTx/>
              <a:buFont typeface="Arial" charset="0"/>
              <a:buChar char="•"/>
            </a:pPr>
            <a:endParaRPr lang="en-US" altLang="en-US" sz="2600"/>
          </a:p>
          <a:p>
            <a:pPr eaLnBrk="1" hangingPunct="1">
              <a:spcBef>
                <a:spcPts val="800"/>
              </a:spcBef>
              <a:spcAft>
                <a:spcPts val="800"/>
              </a:spcAft>
              <a:buClrTx/>
              <a:buFont typeface="Arial" charset="0"/>
              <a:buChar char="•"/>
            </a:pPr>
            <a:r>
              <a:rPr lang="en-US" altLang="en-US" sz="2600" b="1">
                <a:solidFill>
                  <a:srgbClr val="FF0000"/>
                </a:solidFill>
              </a:rPr>
              <a:t>TAKEAWAY:</a:t>
            </a:r>
            <a:r>
              <a:rPr lang="en-US" altLang="en-US" sz="2600"/>
              <a:t> Terminal disclaimer was needed for later-filed genus claims even for continuation applications</a:t>
            </a:r>
            <a:endParaRPr lang="en-US" altLang="en-US" sz="3200"/>
          </a:p>
        </p:txBody>
      </p:sp>
      <p:sp>
        <p:nvSpPr>
          <p:cNvPr id="82948" name="Rectangle 3"/>
          <p:cNvSpPr>
            <a:spLocks noChangeArrowheads="1"/>
          </p:cNvSpPr>
          <p:nvPr/>
        </p:nvSpPr>
        <p:spPr bwMode="auto">
          <a:xfrm>
            <a:off x="722313" y="4114800"/>
            <a:ext cx="7699375" cy="1295400"/>
          </a:xfrm>
          <a:prstGeom prst="rect">
            <a:avLst/>
          </a:prstGeom>
          <a:solidFill>
            <a:schemeClr val="accent1">
              <a:alpha val="7607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algn="ctr" eaLnBrk="1" hangingPunct="1">
              <a:spcBef>
                <a:spcPct val="0"/>
              </a:spcBef>
              <a:spcAft>
                <a:spcPts val="600"/>
              </a:spcAft>
              <a:buClrTx/>
              <a:buFontTx/>
              <a:buNone/>
            </a:pPr>
            <a:r>
              <a:rPr lang="en-US" altLang="en-US" sz="2100">
                <a:solidFill>
                  <a:schemeClr val="bg1"/>
                </a:solidFill>
                <a:ea typeface="ＭＳ Ｐゴシック" pitchFamily="34" charset="-128"/>
              </a:rPr>
              <a:t>“A second application – ‘containing a broader claim, more generical in its character than the specific claim in the prior patent’ – typically cannot support an independent valid patent. “</a:t>
            </a:r>
          </a:p>
        </p:txBody>
      </p:sp>
      <p:sp>
        <p:nvSpPr>
          <p:cNvPr id="6" name="Slide Number Placeholder 5"/>
          <p:cNvSpPr>
            <a:spLocks noGrp="1"/>
          </p:cNvSpPr>
          <p:nvPr>
            <p:ph type="sldNum" sz="quarter" idx="11"/>
          </p:nvPr>
        </p:nvSpPr>
        <p:spPr/>
        <p:txBody>
          <a:bodyPr/>
          <a:lstStyle/>
          <a:p>
            <a:pPr>
              <a:defRPr/>
            </a:pPr>
            <a:fld id="{A4B29E93-2A1A-4D75-B5C1-1F017FB9D99A}" type="slidenum">
              <a:rPr lang="en-US"/>
              <a:pPr>
                <a:defRPr/>
              </a:pPr>
              <a:t>13</a:t>
            </a:fld>
            <a:endParaRPr lang="en-US"/>
          </a:p>
        </p:txBody>
      </p:sp>
    </p:spTree>
    <p:extLst>
      <p:ext uri="{BB962C8B-B14F-4D97-AF65-F5344CB8AC3E}">
        <p14:creationId xmlns:p14="http://schemas.microsoft.com/office/powerpoint/2010/main" val="467322267"/>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544513" y="1298575"/>
            <a:ext cx="8294687" cy="52736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Aft>
                <a:spcPts val="600"/>
              </a:spcAft>
              <a:buFont typeface="Wingdings" pitchFamily="2" charset="2"/>
              <a:buNone/>
              <a:defRPr/>
            </a:pPr>
            <a:r>
              <a:rPr lang="en-US" sz="2800" b="1" i="1" dirty="0" smtClean="0">
                <a:solidFill>
                  <a:srgbClr val="6FB46C"/>
                </a:solidFill>
              </a:rPr>
              <a:t>Takeda Pharm. v. Doll, </a:t>
            </a:r>
            <a:r>
              <a:rPr lang="en-US" sz="2800" b="1" dirty="0" smtClean="0">
                <a:solidFill>
                  <a:srgbClr val="6FB46C"/>
                </a:solidFill>
              </a:rPr>
              <a:t>561 F.3d 1372 (Fed. Cir. 2009)</a:t>
            </a:r>
          </a:p>
          <a:p>
            <a:pPr>
              <a:spcBef>
                <a:spcPts val="0"/>
              </a:spcBef>
              <a:spcAft>
                <a:spcPts val="600"/>
              </a:spcAft>
              <a:defRPr/>
            </a:pPr>
            <a:r>
              <a:rPr lang="en-US" sz="2600" b="1" dirty="0" smtClean="0">
                <a:solidFill>
                  <a:srgbClr val="C00000"/>
                </a:solidFill>
              </a:rPr>
              <a:t>IT DEPENDS</a:t>
            </a:r>
          </a:p>
          <a:p>
            <a:pPr marL="342900" lvl="1" indent="-342900">
              <a:spcAft>
                <a:spcPts val="600"/>
              </a:spcAft>
              <a:buClr>
                <a:schemeClr val="accent1"/>
              </a:buClr>
              <a:buFont typeface="Wingdings" pitchFamily="2" charset="2"/>
              <a:buChar char="§"/>
              <a:defRPr/>
            </a:pPr>
            <a:endParaRPr lang="en-US" sz="2400" dirty="0" smtClean="0"/>
          </a:p>
          <a:p>
            <a:pPr marL="342900" lvl="1" indent="-342900">
              <a:spcAft>
                <a:spcPts val="600"/>
              </a:spcAft>
              <a:buClr>
                <a:schemeClr val="accent1"/>
              </a:buClr>
              <a:buFont typeface="Wingdings" pitchFamily="2" charset="2"/>
              <a:buChar char="§"/>
              <a:defRPr/>
            </a:pPr>
            <a:endParaRPr lang="en-US" sz="2400" dirty="0" smtClean="0"/>
          </a:p>
          <a:p>
            <a:pPr marL="342900" lvl="1" indent="-342900">
              <a:spcAft>
                <a:spcPts val="600"/>
              </a:spcAft>
              <a:buClr>
                <a:schemeClr val="accent1"/>
              </a:buClr>
              <a:buFont typeface="Wingdings" pitchFamily="2" charset="2"/>
              <a:buChar char="§"/>
              <a:defRPr/>
            </a:pPr>
            <a:r>
              <a:rPr lang="en-US" sz="2400" dirty="0" smtClean="0"/>
              <a:t>Court rejected reliance on new methods to show patentability</a:t>
            </a:r>
          </a:p>
          <a:p>
            <a:pPr marL="0" lvl="1" indent="0">
              <a:spcAft>
                <a:spcPts val="600"/>
              </a:spcAft>
              <a:buClr>
                <a:schemeClr val="accent1"/>
              </a:buClr>
              <a:buFont typeface="Arial" panose="020B0604020202020204" pitchFamily="34" charset="0"/>
              <a:buNone/>
              <a:defRPr/>
            </a:pPr>
            <a:r>
              <a:rPr lang="en-US" sz="2400" dirty="0" smtClean="0"/>
              <a:t>  </a:t>
            </a:r>
          </a:p>
          <a:p>
            <a:pPr marL="0" lvl="1" indent="0">
              <a:spcAft>
                <a:spcPts val="600"/>
              </a:spcAft>
              <a:buClr>
                <a:schemeClr val="accent1"/>
              </a:buClr>
              <a:buFont typeface="Arial" panose="020B0604020202020204" pitchFamily="34" charset="0"/>
              <a:buNone/>
              <a:defRPr/>
            </a:pPr>
            <a:r>
              <a:rPr lang="en-US" sz="2400" dirty="0" smtClean="0"/>
              <a:t> </a:t>
            </a:r>
            <a:endParaRPr lang="en-US" sz="2400" b="1" dirty="0" smtClean="0">
              <a:solidFill>
                <a:srgbClr val="C00000"/>
              </a:solidFill>
            </a:endParaRPr>
          </a:p>
          <a:p>
            <a:pPr marL="0" indent="0">
              <a:spcAft>
                <a:spcPts val="600"/>
              </a:spcAft>
              <a:buNone/>
              <a:defRPr/>
            </a:pPr>
            <a:endParaRPr lang="en-US" sz="2600" dirty="0" smtClean="0"/>
          </a:p>
          <a:p>
            <a:pPr>
              <a:defRPr/>
            </a:pPr>
            <a:endParaRPr lang="en-US" dirty="0"/>
          </a:p>
        </p:txBody>
      </p:sp>
      <p:sp>
        <p:nvSpPr>
          <p:cNvPr id="83971" name="TextBox 2"/>
          <p:cNvSpPr txBox="1">
            <a:spLocks noChangeArrowheads="1"/>
          </p:cNvSpPr>
          <p:nvPr/>
        </p:nvSpPr>
        <p:spPr bwMode="auto">
          <a:xfrm>
            <a:off x="533400" y="224644"/>
            <a:ext cx="4667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Product vs. Process Claims</a:t>
            </a:r>
          </a:p>
        </p:txBody>
      </p:sp>
      <p:sp>
        <p:nvSpPr>
          <p:cNvPr id="83972" name="Rectangle 3"/>
          <p:cNvSpPr>
            <a:spLocks noChangeArrowheads="1"/>
          </p:cNvSpPr>
          <p:nvPr/>
        </p:nvSpPr>
        <p:spPr bwMode="auto">
          <a:xfrm>
            <a:off x="1119188" y="2690428"/>
            <a:ext cx="6934200" cy="990600"/>
          </a:xfrm>
          <a:prstGeom prst="rect">
            <a:avLst/>
          </a:prstGeom>
          <a:solidFill>
            <a:schemeClr val="accent1">
              <a:alpha val="7607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algn="ctr" eaLnBrk="1" hangingPunct="1">
              <a:spcBef>
                <a:spcPct val="0"/>
              </a:spcBef>
              <a:spcAft>
                <a:spcPts val="600"/>
              </a:spcAft>
              <a:buClrTx/>
              <a:buFontTx/>
              <a:buNone/>
            </a:pPr>
            <a:r>
              <a:rPr lang="en-US" altLang="en-US" sz="2100" dirty="0">
                <a:solidFill>
                  <a:schemeClr val="bg1"/>
                </a:solidFill>
                <a:ea typeface="ＭＳ Ｐゴシック" pitchFamily="34" charset="-128"/>
              </a:rPr>
              <a:t>“[A] product and its process are </a:t>
            </a:r>
            <a:r>
              <a:rPr lang="en-US" altLang="en-US" sz="2100" dirty="0" err="1">
                <a:solidFill>
                  <a:schemeClr val="bg1"/>
                </a:solidFill>
                <a:ea typeface="ＭＳ Ｐゴシック" pitchFamily="34" charset="-128"/>
              </a:rPr>
              <a:t>patentably</a:t>
            </a:r>
            <a:r>
              <a:rPr lang="en-US" altLang="en-US" sz="2100" dirty="0">
                <a:solidFill>
                  <a:schemeClr val="bg1"/>
                </a:solidFill>
                <a:ea typeface="ＭＳ Ｐゴシック" pitchFamily="34" charset="-128"/>
              </a:rPr>
              <a:t> distinct if ‘the product as claimed can be made by another materially different process.’”   </a:t>
            </a:r>
          </a:p>
        </p:txBody>
      </p:sp>
      <p:sp>
        <p:nvSpPr>
          <p:cNvPr id="83973" name="Rectangle 3"/>
          <p:cNvSpPr>
            <a:spLocks noChangeArrowheads="1"/>
          </p:cNvSpPr>
          <p:nvPr/>
        </p:nvSpPr>
        <p:spPr bwMode="auto">
          <a:xfrm>
            <a:off x="1136650" y="4653880"/>
            <a:ext cx="6934200" cy="1295400"/>
          </a:xfrm>
          <a:prstGeom prst="rect">
            <a:avLst/>
          </a:prstGeom>
          <a:solidFill>
            <a:schemeClr val="accent1">
              <a:alpha val="7607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algn="ctr" eaLnBrk="1" hangingPunct="1">
              <a:spcBef>
                <a:spcPct val="0"/>
              </a:spcBef>
              <a:spcAft>
                <a:spcPts val="600"/>
              </a:spcAft>
              <a:buClrTx/>
              <a:buFontTx/>
              <a:buNone/>
            </a:pPr>
            <a:r>
              <a:rPr lang="en-US" altLang="en-US" sz="2100">
                <a:solidFill>
                  <a:schemeClr val="bg1"/>
                </a:solidFill>
                <a:ea typeface="ＭＳ Ｐゴシック" pitchFamily="34" charset="-128"/>
              </a:rPr>
              <a:t>“[T]he relevant time frame for determining whether a product and process are ‘patentably distinct’ should be at the filing date of the secondary application.”</a:t>
            </a:r>
          </a:p>
        </p:txBody>
      </p:sp>
      <p:sp>
        <p:nvSpPr>
          <p:cNvPr id="7" name="Slide Number Placeholder 6"/>
          <p:cNvSpPr>
            <a:spLocks noGrp="1"/>
          </p:cNvSpPr>
          <p:nvPr>
            <p:ph type="sldNum" sz="quarter" idx="11"/>
          </p:nvPr>
        </p:nvSpPr>
        <p:spPr/>
        <p:txBody>
          <a:bodyPr/>
          <a:lstStyle/>
          <a:p>
            <a:pPr>
              <a:defRPr/>
            </a:pPr>
            <a:fld id="{13512EC1-7FA5-41E0-BD6D-B5FC00B87BD9}" type="slidenum">
              <a:rPr lang="en-US"/>
              <a:pPr>
                <a:defRPr/>
              </a:pPr>
              <a:t>14</a:t>
            </a:fld>
            <a:endParaRPr lang="en-US"/>
          </a:p>
        </p:txBody>
      </p:sp>
    </p:spTree>
    <p:extLst>
      <p:ext uri="{BB962C8B-B14F-4D97-AF65-F5344CB8AC3E}">
        <p14:creationId xmlns:p14="http://schemas.microsoft.com/office/powerpoint/2010/main" val="3968871372"/>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Content Placeholder 2"/>
          <p:cNvSpPr txBox="1">
            <a:spLocks/>
          </p:cNvSpPr>
          <p:nvPr/>
        </p:nvSpPr>
        <p:spPr bwMode="auto">
          <a:xfrm>
            <a:off x="541338" y="1066800"/>
            <a:ext cx="8078787"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20000"/>
              </a:spcBef>
              <a:spcAft>
                <a:spcPts val="600"/>
              </a:spcAft>
              <a:buClrTx/>
              <a:buFont typeface="Arial" charset="0"/>
              <a:buNone/>
            </a:pPr>
            <a:r>
              <a:rPr lang="en-US" altLang="en-US" sz="2000" b="1" i="1">
                <a:solidFill>
                  <a:srgbClr val="6FB46C"/>
                </a:solidFill>
              </a:rPr>
              <a:t>In Re Hubbell</a:t>
            </a:r>
            <a:r>
              <a:rPr lang="en-US" altLang="en-US" sz="2000" b="1">
                <a:solidFill>
                  <a:srgbClr val="6FB46C"/>
                </a:solidFill>
              </a:rPr>
              <a:t>, 709 F.3d 1140 (Fed. Cir. 2013)</a:t>
            </a:r>
          </a:p>
          <a:p>
            <a:pPr eaLnBrk="1" hangingPunct="1">
              <a:spcBef>
                <a:spcPts val="600"/>
              </a:spcBef>
              <a:spcAft>
                <a:spcPts val="600"/>
              </a:spcAft>
              <a:buClrTx/>
              <a:buFont typeface="Arial" charset="0"/>
              <a:buChar char="•"/>
            </a:pPr>
            <a:r>
              <a:rPr lang="en-US" altLang="en-US" sz="2400"/>
              <a:t>Double patenting may exist between a patent and an application/patent filed by:</a:t>
            </a:r>
          </a:p>
          <a:p>
            <a:pPr lvl="1" eaLnBrk="1" hangingPunct="1">
              <a:spcBef>
                <a:spcPts val="600"/>
              </a:spcBef>
              <a:spcAft>
                <a:spcPts val="600"/>
              </a:spcAft>
            </a:pPr>
            <a:r>
              <a:rPr lang="en-US" altLang="en-US"/>
              <a:t>The same inventive entity  </a:t>
            </a:r>
            <a:r>
              <a:rPr lang="en-US" altLang="en-US" b="1">
                <a:solidFill>
                  <a:srgbClr val="C00000"/>
                </a:solidFill>
              </a:rPr>
              <a:t>OR</a:t>
            </a:r>
          </a:p>
          <a:p>
            <a:pPr lvl="1" eaLnBrk="1" hangingPunct="1">
              <a:spcBef>
                <a:spcPts val="600"/>
              </a:spcBef>
              <a:spcAft>
                <a:spcPts val="600"/>
              </a:spcAft>
            </a:pPr>
            <a:r>
              <a:rPr lang="en-US" altLang="en-US"/>
              <a:t>A common assignee / owner </a:t>
            </a:r>
            <a:r>
              <a:rPr lang="en-US" altLang="en-US" b="1">
                <a:solidFill>
                  <a:srgbClr val="C00000"/>
                </a:solidFill>
              </a:rPr>
              <a:t>OR</a:t>
            </a:r>
            <a:r>
              <a:rPr lang="en-US" altLang="en-US"/>
              <a:t> </a:t>
            </a:r>
          </a:p>
          <a:p>
            <a:pPr lvl="1" eaLnBrk="1" hangingPunct="1">
              <a:spcBef>
                <a:spcPts val="600"/>
              </a:spcBef>
              <a:spcAft>
                <a:spcPts val="600"/>
              </a:spcAft>
            </a:pPr>
            <a:r>
              <a:rPr lang="en-US" altLang="en-US" b="1">
                <a:solidFill>
                  <a:srgbClr val="002060"/>
                </a:solidFill>
              </a:rPr>
              <a:t>A different inventive entity having a common inventor</a:t>
            </a:r>
          </a:p>
          <a:p>
            <a:pPr eaLnBrk="1" hangingPunct="1">
              <a:spcBef>
                <a:spcPts val="600"/>
              </a:spcBef>
              <a:spcAft>
                <a:spcPts val="600"/>
              </a:spcAft>
              <a:buClrTx/>
              <a:buFont typeface="Arial" charset="0"/>
              <a:buChar char="•"/>
            </a:pPr>
            <a:r>
              <a:rPr lang="en-US" altLang="en-US" sz="2400"/>
              <a:t>Simply put, common ownership or common inventorship is </a:t>
            </a:r>
            <a:r>
              <a:rPr lang="en-US" altLang="en-US" sz="2400" u="sng"/>
              <a:t>not a requirement</a:t>
            </a:r>
            <a:r>
              <a:rPr lang="en-US" altLang="en-US" sz="2400"/>
              <a:t> for a DP rejection</a:t>
            </a:r>
          </a:p>
          <a:p>
            <a:pPr lvl="1" eaLnBrk="1" hangingPunct="1">
              <a:spcBef>
                <a:spcPts val="600"/>
              </a:spcBef>
              <a:spcAft>
                <a:spcPts val="600"/>
              </a:spcAft>
            </a:pPr>
            <a:r>
              <a:rPr lang="en-US" altLang="en-US"/>
              <a:t>Policy concern with harassment by multiple patent owners</a:t>
            </a:r>
          </a:p>
          <a:p>
            <a:pPr eaLnBrk="1" hangingPunct="1">
              <a:spcBef>
                <a:spcPts val="600"/>
              </a:spcBef>
              <a:spcAft>
                <a:spcPts val="600"/>
              </a:spcAft>
              <a:buClrTx/>
              <a:buFont typeface="Arial" charset="0"/>
              <a:buChar char="•"/>
            </a:pPr>
            <a:r>
              <a:rPr lang="en-US" altLang="en-US" sz="2400"/>
              <a:t>Terminal disclaimer </a:t>
            </a:r>
            <a:r>
              <a:rPr lang="en-US" altLang="en-US" sz="2400" u="sng"/>
              <a:t>not available</a:t>
            </a:r>
            <a:r>
              <a:rPr lang="en-US" altLang="en-US" sz="2400"/>
              <a:t> if no common ownership</a:t>
            </a:r>
          </a:p>
          <a:p>
            <a:pPr eaLnBrk="1" hangingPunct="1">
              <a:spcBef>
                <a:spcPts val="600"/>
              </a:spcBef>
              <a:spcAft>
                <a:spcPts val="600"/>
              </a:spcAft>
              <a:buClrTx/>
              <a:buFont typeface="Arial" charset="0"/>
              <a:buChar char="•"/>
            </a:pPr>
            <a:r>
              <a:rPr lang="en-US" altLang="en-US" sz="2400"/>
              <a:t>Newman dissent – need common owner / inventor</a:t>
            </a:r>
          </a:p>
          <a:p>
            <a:pPr eaLnBrk="1" hangingPunct="1">
              <a:spcBef>
                <a:spcPct val="20000"/>
              </a:spcBef>
              <a:spcAft>
                <a:spcPts val="600"/>
              </a:spcAft>
              <a:buClrTx/>
              <a:buFont typeface="Arial" charset="0"/>
              <a:buNone/>
            </a:pPr>
            <a:endParaRPr lang="en-US" altLang="en-US" sz="2400"/>
          </a:p>
        </p:txBody>
      </p:sp>
      <p:sp>
        <p:nvSpPr>
          <p:cNvPr id="84995" name="TextBox 2"/>
          <p:cNvSpPr txBox="1">
            <a:spLocks noChangeArrowheads="1"/>
          </p:cNvSpPr>
          <p:nvPr/>
        </p:nvSpPr>
        <p:spPr bwMode="auto">
          <a:xfrm>
            <a:off x="533400" y="224644"/>
            <a:ext cx="33956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50000"/>
              </a:spcBef>
              <a:buClr>
                <a:schemeClr val="accent1"/>
              </a:buClr>
              <a:buFont typeface="Wingdings" pitchFamily="2" charset="2"/>
              <a:buChar char="§"/>
              <a:defRPr sz="2500">
                <a:solidFill>
                  <a:schemeClr val="tx1"/>
                </a:solidFill>
                <a:latin typeface="Calibri" pitchFamily="34" charset="0"/>
              </a:defRPr>
            </a:lvl1pPr>
            <a:lvl2pPr marL="742950" indent="-285750" eaLnBrk="0" hangingPunct="0">
              <a:spcBef>
                <a:spcPct val="50000"/>
              </a:spcBef>
              <a:buChar char="–"/>
              <a:defRPr sz="2000">
                <a:solidFill>
                  <a:schemeClr val="tx1"/>
                </a:solidFill>
                <a:latin typeface="Calibri" pitchFamily="34" charset="0"/>
              </a:defRPr>
            </a:lvl2pPr>
            <a:lvl3pPr marL="1143000" indent="-228600" eaLnBrk="0" hangingPunct="0">
              <a:spcBef>
                <a:spcPct val="50000"/>
              </a:spcBef>
              <a:buChar char="•"/>
              <a:defRPr sz="2000">
                <a:solidFill>
                  <a:schemeClr val="tx1"/>
                </a:solidFill>
                <a:latin typeface="Calibri" pitchFamily="34" charset="0"/>
              </a:defRPr>
            </a:lvl3pPr>
            <a:lvl4pPr marL="1600200" indent="-228600" eaLnBrk="0" hangingPunct="0">
              <a:spcBef>
                <a:spcPct val="20000"/>
              </a:spcBef>
              <a:buChar char="–"/>
              <a:defRPr sz="1600">
                <a:solidFill>
                  <a:schemeClr val="tx1"/>
                </a:solidFill>
                <a:latin typeface="Calibri" pitchFamily="34" charset="0"/>
              </a:defRPr>
            </a:lvl4pPr>
            <a:lvl5pPr marL="2057400" indent="-228600" eaLnBrk="0" hangingPunct="0">
              <a:spcBef>
                <a:spcPct val="20000"/>
              </a:spcBef>
              <a:buChar char="»"/>
              <a:defRPr sz="1600">
                <a:solidFill>
                  <a:schemeClr val="tx1"/>
                </a:solidFill>
                <a:latin typeface="Calibri" pitchFamily="34" charset="0"/>
              </a:defRPr>
            </a:lvl5pPr>
            <a:lvl6pPr marL="2514600" indent="-228600" eaLnBrk="0" fontAlgn="base" hangingPunct="0">
              <a:spcBef>
                <a:spcPct val="20000"/>
              </a:spcBef>
              <a:spcAft>
                <a:spcPct val="0"/>
              </a:spcAft>
              <a:buChar char="»"/>
              <a:defRPr sz="1600">
                <a:solidFill>
                  <a:schemeClr val="tx1"/>
                </a:solidFill>
                <a:latin typeface="Calibri" pitchFamily="34" charset="0"/>
              </a:defRPr>
            </a:lvl6pPr>
            <a:lvl7pPr marL="2971800" indent="-228600" eaLnBrk="0" fontAlgn="base" hangingPunct="0">
              <a:spcBef>
                <a:spcPct val="20000"/>
              </a:spcBef>
              <a:spcAft>
                <a:spcPct val="0"/>
              </a:spcAft>
              <a:buChar char="»"/>
              <a:defRPr sz="1600">
                <a:solidFill>
                  <a:schemeClr val="tx1"/>
                </a:solidFill>
                <a:latin typeface="Calibri" pitchFamily="34" charset="0"/>
              </a:defRPr>
            </a:lvl7pPr>
            <a:lvl8pPr marL="3429000" indent="-228600" eaLnBrk="0" fontAlgn="base" hangingPunct="0">
              <a:spcBef>
                <a:spcPct val="20000"/>
              </a:spcBef>
              <a:spcAft>
                <a:spcPct val="0"/>
              </a:spcAft>
              <a:buChar char="»"/>
              <a:defRPr sz="1600">
                <a:solidFill>
                  <a:schemeClr val="tx1"/>
                </a:solidFill>
                <a:latin typeface="Calibri" pitchFamily="34" charset="0"/>
              </a:defRPr>
            </a:lvl8pPr>
            <a:lvl9pPr marL="3886200" indent="-228600" eaLnBrk="0" fontAlgn="base" hangingPunct="0">
              <a:spcBef>
                <a:spcPct val="20000"/>
              </a:spcBef>
              <a:spcAft>
                <a:spcPct val="0"/>
              </a:spcAft>
              <a:buChar char="»"/>
              <a:defRPr sz="1600">
                <a:solidFill>
                  <a:schemeClr val="tx1"/>
                </a:solidFill>
                <a:latin typeface="Calibri" pitchFamily="34" charset="0"/>
              </a:defRPr>
            </a:lvl9pPr>
          </a:lstStyle>
          <a:p>
            <a:pPr eaLnBrk="1" hangingPunct="1">
              <a:spcBef>
                <a:spcPct val="0"/>
              </a:spcBef>
              <a:buClrTx/>
              <a:buFontTx/>
              <a:buNone/>
            </a:pPr>
            <a:r>
              <a:rPr lang="en-US" altLang="en-US" sz="3200" b="1" dirty="0">
                <a:solidFill>
                  <a:schemeClr val="bg1"/>
                </a:solidFill>
              </a:rPr>
              <a:t>Multiple Assignees</a:t>
            </a:r>
          </a:p>
        </p:txBody>
      </p:sp>
      <p:sp>
        <p:nvSpPr>
          <p:cNvPr id="5" name="Slide Number Placeholder 4"/>
          <p:cNvSpPr>
            <a:spLocks noGrp="1"/>
          </p:cNvSpPr>
          <p:nvPr>
            <p:ph type="sldNum" sz="quarter" idx="11"/>
          </p:nvPr>
        </p:nvSpPr>
        <p:spPr/>
        <p:txBody>
          <a:bodyPr/>
          <a:lstStyle/>
          <a:p>
            <a:pPr>
              <a:defRPr/>
            </a:pPr>
            <a:fld id="{633B8849-EFA9-4758-B86C-6B7BE1F5F95F}" type="slidenum">
              <a:rPr lang="en-US"/>
              <a:pPr>
                <a:defRPr/>
              </a:pPr>
              <a:t>15</a:t>
            </a:fld>
            <a:endParaRPr lang="en-US"/>
          </a:p>
        </p:txBody>
      </p:sp>
    </p:spTree>
    <p:extLst>
      <p:ext uri="{BB962C8B-B14F-4D97-AF65-F5344CB8AC3E}">
        <p14:creationId xmlns:p14="http://schemas.microsoft.com/office/powerpoint/2010/main" val="4288463738"/>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smtClean="0"/>
              <a:t>Enbrel: Double Patenting </a:t>
            </a:r>
          </a:p>
        </p:txBody>
      </p:sp>
      <p:sp>
        <p:nvSpPr>
          <p:cNvPr id="4" name="Slide Number Placeholder 3"/>
          <p:cNvSpPr>
            <a:spLocks noGrp="1"/>
          </p:cNvSpPr>
          <p:nvPr>
            <p:ph type="sldNum" sz="quarter" idx="10"/>
          </p:nvPr>
        </p:nvSpPr>
        <p:spPr/>
        <p:txBody>
          <a:bodyPr/>
          <a:lstStyle/>
          <a:p>
            <a:fld id="{858246E0-5D02-452F-A1A4-F30200C5245F}" type="slidenum">
              <a:rPr lang="en-US" sz="800" smtClean="0"/>
              <a:pPr/>
              <a:t>16</a:t>
            </a:fld>
            <a:endParaRPr lang="en-US" sz="800" dirty="0"/>
          </a:p>
        </p:txBody>
      </p:sp>
      <p:sp>
        <p:nvSpPr>
          <p:cNvPr id="6" name="Content Placeholder 3"/>
          <p:cNvSpPr>
            <a:spLocks noGrp="1"/>
          </p:cNvSpPr>
          <p:nvPr>
            <p:ph idx="1"/>
          </p:nvPr>
        </p:nvSpPr>
        <p:spPr/>
        <p:txBody>
          <a:bodyPr/>
          <a:lstStyle/>
          <a:p>
            <a:r>
              <a:rPr lang="en-US" altLang="en-US" sz="1800" b="1" dirty="0" smtClean="0"/>
              <a:t>Activity</a:t>
            </a:r>
            <a:r>
              <a:rPr lang="en-US" altLang="en-US" sz="1800" dirty="0"/>
              <a:t>:</a:t>
            </a:r>
            <a:r>
              <a:rPr lang="en-US" altLang="en-US" sz="1800" dirty="0" smtClean="0"/>
              <a:t> </a:t>
            </a:r>
            <a:r>
              <a:rPr lang="en-US" altLang="en-US" sz="1800" dirty="0"/>
              <a:t>Enbrel (</a:t>
            </a:r>
            <a:r>
              <a:rPr lang="en-US" altLang="en-US" sz="1800" dirty="0" err="1"/>
              <a:t>etanercept</a:t>
            </a:r>
            <a:r>
              <a:rPr lang="en-US" altLang="en-US" sz="1800" dirty="0"/>
              <a:t>) is a </a:t>
            </a:r>
            <a:r>
              <a:rPr lang="en-US" altLang="en-US" sz="1800" dirty="0" smtClean="0"/>
              <a:t>“Tumor </a:t>
            </a:r>
            <a:r>
              <a:rPr lang="en-US" altLang="en-US" sz="1800" dirty="0"/>
              <a:t>Necrosis Factor (TNF) </a:t>
            </a:r>
            <a:r>
              <a:rPr lang="en-US" altLang="en-US" sz="1800" dirty="0" smtClean="0"/>
              <a:t>inhibitor”; </a:t>
            </a:r>
            <a:r>
              <a:rPr lang="en-US" altLang="en-US" sz="1800" dirty="0"/>
              <a:t>it binds to and inhibits TNF</a:t>
            </a:r>
            <a:r>
              <a:rPr lang="el-GR" altLang="en-US" sz="1800" dirty="0"/>
              <a:t>α</a:t>
            </a:r>
            <a:r>
              <a:rPr lang="en-US" altLang="en-US" sz="1800" dirty="0"/>
              <a:t> to treat autoimmune </a:t>
            </a:r>
            <a:r>
              <a:rPr lang="en-US" altLang="en-US" sz="1800" dirty="0" smtClean="0"/>
              <a:t>diseases</a:t>
            </a:r>
            <a:endParaRPr lang="en-US" altLang="en-US" sz="1800" dirty="0"/>
          </a:p>
          <a:p>
            <a:pPr marL="342900" lvl="1" indent="-342900">
              <a:buClr>
                <a:schemeClr val="accent1"/>
              </a:buClr>
              <a:buFont typeface="Wingdings" pitchFamily="2" charset="2"/>
              <a:buChar char="§"/>
            </a:pPr>
            <a:r>
              <a:rPr lang="en-US" sz="1800" b="1" dirty="0" smtClean="0"/>
              <a:t>Structure</a:t>
            </a:r>
            <a:r>
              <a:rPr lang="en-US" sz="1800" dirty="0" smtClean="0"/>
              <a:t>: Fusion </a:t>
            </a:r>
            <a:r>
              <a:rPr lang="en-US" sz="1800" dirty="0"/>
              <a:t>protein having two </a:t>
            </a:r>
            <a:r>
              <a:rPr lang="en-US" sz="1800" dirty="0" smtClean="0"/>
              <a:t>portions </a:t>
            </a:r>
          </a:p>
          <a:p>
            <a:pPr marL="400050" lvl="2" indent="0">
              <a:buClr>
                <a:schemeClr val="accent1"/>
              </a:buClr>
              <a:buNone/>
            </a:pPr>
            <a:r>
              <a:rPr lang="en-US" sz="1400" dirty="0" smtClean="0"/>
              <a:t>(1) </a:t>
            </a:r>
            <a:r>
              <a:rPr lang="en-US" altLang="en-US" sz="1400" dirty="0" smtClean="0"/>
              <a:t>a </a:t>
            </a:r>
            <a:r>
              <a:rPr lang="en-US" altLang="en-US" sz="1400" dirty="0"/>
              <a:t>soluble portion of a human TNF receptor </a:t>
            </a:r>
            <a:r>
              <a:rPr lang="en-US" altLang="en-US" sz="1400" dirty="0" smtClean="0"/>
              <a:t>(“TNFR”)</a:t>
            </a:r>
            <a:r>
              <a:rPr lang="en-US" altLang="en-US" sz="1400" b="1" dirty="0" smtClean="0"/>
              <a:t>*</a:t>
            </a:r>
          </a:p>
          <a:p>
            <a:pPr marL="1200150" lvl="3" indent="-342900">
              <a:buClr>
                <a:schemeClr val="accent1"/>
              </a:buClr>
              <a:buFont typeface="Wingdings" pitchFamily="2" charset="2"/>
              <a:buChar char="§"/>
            </a:pPr>
            <a:r>
              <a:rPr lang="en-US" altLang="en-US" sz="1200" dirty="0" smtClean="0"/>
              <a:t>Soluble portion of the 75kDa TNFR (i.e., soluble portion of TNFR2)</a:t>
            </a:r>
          </a:p>
          <a:p>
            <a:pPr marL="1200150" lvl="3" indent="-342900">
              <a:buClr>
                <a:schemeClr val="accent1"/>
              </a:buClr>
              <a:buFont typeface="Wingdings" pitchFamily="2" charset="2"/>
              <a:buChar char="§"/>
            </a:pPr>
            <a:endParaRPr lang="en-US" altLang="en-US" sz="1200" dirty="0" smtClean="0"/>
          </a:p>
          <a:p>
            <a:pPr marL="400050" lvl="2" indent="0">
              <a:buClr>
                <a:schemeClr val="accent1"/>
              </a:buClr>
              <a:buNone/>
            </a:pPr>
            <a:r>
              <a:rPr lang="en-US" altLang="en-US" sz="1400" dirty="0" smtClean="0"/>
              <a:t>(2) a </a:t>
            </a:r>
            <a:r>
              <a:rPr lang="en-US" altLang="en-US" sz="1400" dirty="0"/>
              <a:t>Fc </a:t>
            </a:r>
            <a:r>
              <a:rPr lang="en-US" altLang="en-US" sz="1400" dirty="0" smtClean="0"/>
              <a:t>fragment of </a:t>
            </a:r>
            <a:r>
              <a:rPr lang="en-US" altLang="en-US" sz="1400" dirty="0"/>
              <a:t>a human </a:t>
            </a:r>
            <a:r>
              <a:rPr lang="en-US" altLang="en-US" sz="1400" dirty="0" smtClean="0"/>
              <a:t>antibody</a:t>
            </a:r>
          </a:p>
          <a:p>
            <a:pPr marL="1143000" lvl="3" indent="-285750">
              <a:buClr>
                <a:schemeClr val="accent1"/>
              </a:buClr>
              <a:buFont typeface="Wingdings" panose="05000000000000000000" pitchFamily="2" charset="2"/>
              <a:buChar char="§"/>
            </a:pPr>
            <a:r>
              <a:rPr lang="en-US" altLang="en-US" sz="1200" dirty="0" smtClean="0"/>
              <a:t>CH2; CH3 and </a:t>
            </a:r>
            <a:r>
              <a:rPr lang="en-US" altLang="en-US" sz="1200" dirty="0"/>
              <a:t>the hinge </a:t>
            </a:r>
            <a:r>
              <a:rPr lang="en-US" altLang="en-US" sz="1200" dirty="0" smtClean="0"/>
              <a:t>region; </a:t>
            </a:r>
            <a:r>
              <a:rPr lang="en-US" altLang="en-US" sz="1200" dirty="0"/>
              <a:t>but </a:t>
            </a:r>
            <a:r>
              <a:rPr lang="en-US" altLang="en-US" sz="1200" u="sng" dirty="0"/>
              <a:t>not</a:t>
            </a:r>
            <a:r>
              <a:rPr lang="en-US" altLang="en-US" sz="1200" dirty="0"/>
              <a:t> </a:t>
            </a:r>
            <a:r>
              <a:rPr lang="en-US" altLang="en-US" sz="1200" dirty="0" smtClean="0"/>
              <a:t>CH1</a:t>
            </a:r>
          </a:p>
          <a:p>
            <a:pPr marL="0" indent="0">
              <a:buNone/>
            </a:pPr>
            <a:endParaRPr lang="en-US" sz="1600" b="1" dirty="0" smtClean="0"/>
          </a:p>
          <a:p>
            <a:pPr marL="0" indent="0">
              <a:buNone/>
            </a:pPr>
            <a:endParaRPr lang="en-US" sz="1100" b="1" u="sng" dirty="0" smtClean="0">
              <a:solidFill>
                <a:srgbClr val="FF0000"/>
              </a:solidFill>
              <a:latin typeface="Courier New" panose="02070309020205020404" pitchFamily="49" charset="0"/>
              <a:cs typeface="Courier New" panose="02070309020205020404" pitchFamily="49" charset="0"/>
            </a:endParaRPr>
          </a:p>
          <a:p>
            <a:pPr marL="0" indent="0">
              <a:buNone/>
            </a:pPr>
            <a:r>
              <a:rPr lang="en-US" sz="1100" b="1" u="sng" dirty="0" smtClean="0">
                <a:solidFill>
                  <a:srgbClr val="FF0000"/>
                </a:solidFill>
                <a:latin typeface="Courier New" panose="02070309020205020404" pitchFamily="49" charset="0"/>
                <a:cs typeface="Courier New" panose="02070309020205020404" pitchFamily="49" charset="0"/>
              </a:rPr>
              <a:t>LPAQVAFTPY </a:t>
            </a:r>
            <a:r>
              <a:rPr lang="en-US" sz="1100" b="1" u="sng" dirty="0">
                <a:solidFill>
                  <a:srgbClr val="FF0000"/>
                </a:solidFill>
                <a:latin typeface="Courier New" panose="02070309020205020404" pitchFamily="49" charset="0"/>
                <a:cs typeface="Courier New" panose="02070309020205020404" pitchFamily="49" charset="0"/>
              </a:rPr>
              <a:t>APEPGSTC</a:t>
            </a:r>
            <a:r>
              <a:rPr lang="en-US" sz="1100" u="sng" dirty="0">
                <a:latin typeface="Courier New" panose="02070309020205020404" pitchFamily="49" charset="0"/>
                <a:cs typeface="Courier New" panose="02070309020205020404" pitchFamily="49" charset="0"/>
              </a:rPr>
              <a:t>RL REYYDQTAQM CCSKCSPGQH </a:t>
            </a:r>
            <a:r>
              <a:rPr lang="en-US" sz="1100" u="sng" dirty="0" smtClean="0">
                <a:latin typeface="Courier New" panose="02070309020205020404" pitchFamily="49" charset="0"/>
                <a:cs typeface="Courier New" panose="02070309020205020404" pitchFamily="49" charset="0"/>
              </a:rPr>
              <a:t>AKVFCTKTSD TVCDSCEDST </a:t>
            </a:r>
            <a:r>
              <a:rPr lang="en-US" sz="1100" u="sng" dirty="0">
                <a:latin typeface="Courier New" panose="02070309020205020404" pitchFamily="49" charset="0"/>
                <a:cs typeface="Courier New" panose="02070309020205020404" pitchFamily="49" charset="0"/>
              </a:rPr>
              <a:t>YTQLWNWVPE </a:t>
            </a:r>
            <a:r>
              <a:rPr lang="en-US" sz="1100" u="sng" dirty="0" smtClean="0">
                <a:latin typeface="Courier New" panose="02070309020205020404" pitchFamily="49" charset="0"/>
                <a:cs typeface="Courier New" panose="02070309020205020404" pitchFamily="49" charset="0"/>
              </a:rPr>
              <a:t>LSCGSRCSS </a:t>
            </a:r>
            <a:r>
              <a:rPr lang="en-US" sz="1100" u="sng" dirty="0">
                <a:latin typeface="Courier New" panose="02070309020205020404" pitchFamily="49" charset="0"/>
                <a:cs typeface="Courier New" panose="02070309020205020404" pitchFamily="49" charset="0"/>
              </a:rPr>
              <a:t>DQVETQACTR </a:t>
            </a:r>
            <a:r>
              <a:rPr lang="en-US" sz="1100" u="sng" dirty="0" smtClean="0">
                <a:latin typeface="Courier New" panose="02070309020205020404" pitchFamily="49" charset="0"/>
                <a:cs typeface="Courier New" panose="02070309020205020404" pitchFamily="49" charset="0"/>
              </a:rPr>
              <a:t>EQNRICTCRP GWYCALSKQE </a:t>
            </a:r>
            <a:r>
              <a:rPr lang="en-US" sz="1100" u="sng" dirty="0">
                <a:latin typeface="Courier New" panose="02070309020205020404" pitchFamily="49" charset="0"/>
                <a:cs typeface="Courier New" panose="02070309020205020404" pitchFamily="49" charset="0"/>
              </a:rPr>
              <a:t>GCRLCAPLRK CRPGFGVARP GTETSDVVCK </a:t>
            </a:r>
            <a:r>
              <a:rPr lang="en-US" sz="1100" u="sng" dirty="0" smtClean="0">
                <a:latin typeface="Courier New" panose="02070309020205020404" pitchFamily="49" charset="0"/>
                <a:cs typeface="Courier New" panose="02070309020205020404" pitchFamily="49" charset="0"/>
              </a:rPr>
              <a:t>PCAPGTFSNT TSSTDICRPH </a:t>
            </a:r>
            <a:r>
              <a:rPr lang="en-US" sz="1100" u="sng" dirty="0">
                <a:latin typeface="Courier New" panose="02070309020205020404" pitchFamily="49" charset="0"/>
                <a:cs typeface="Courier New" panose="02070309020205020404" pitchFamily="49" charset="0"/>
              </a:rPr>
              <a:t>QICNVVAIPG NASMDAVCTS TSPTRSMAPG </a:t>
            </a:r>
            <a:r>
              <a:rPr lang="en-US" sz="1100" u="sng" dirty="0" smtClean="0">
                <a:latin typeface="Courier New" panose="02070309020205020404" pitchFamily="49" charset="0"/>
                <a:cs typeface="Courier New" panose="02070309020205020404" pitchFamily="49" charset="0"/>
              </a:rPr>
              <a:t>AVHLPQPVST RSQHTQPTPE </a:t>
            </a:r>
            <a:r>
              <a:rPr lang="en-US" sz="1100" u="sng" dirty="0">
                <a:latin typeface="Courier New" panose="02070309020205020404" pitchFamily="49" charset="0"/>
                <a:cs typeface="Courier New" panose="02070309020205020404" pitchFamily="49" charset="0"/>
              </a:rPr>
              <a:t>PSTAPSTSFL LPMGPSPPAE GSTGD</a:t>
            </a:r>
            <a:r>
              <a:rPr lang="en-US" sz="1100" b="1" dirty="0">
                <a:solidFill>
                  <a:srgbClr val="0070C0"/>
                </a:solidFill>
                <a:latin typeface="Courier New" panose="02070309020205020404" pitchFamily="49" charset="0"/>
                <a:cs typeface="Courier New" panose="02070309020205020404" pitchFamily="49" charset="0"/>
              </a:rPr>
              <a:t>EPKSC </a:t>
            </a:r>
            <a:r>
              <a:rPr lang="en-US" sz="1100" b="1" dirty="0" smtClean="0">
                <a:solidFill>
                  <a:srgbClr val="0070C0"/>
                </a:solidFill>
                <a:latin typeface="Courier New" panose="02070309020205020404" pitchFamily="49" charset="0"/>
                <a:cs typeface="Courier New" panose="02070309020205020404" pitchFamily="49" charset="0"/>
              </a:rPr>
              <a:t>DKTHTCPPCP APELLGGPSV </a:t>
            </a:r>
            <a:r>
              <a:rPr lang="en-US" sz="1100" b="1" dirty="0">
                <a:solidFill>
                  <a:srgbClr val="0070C0"/>
                </a:solidFill>
                <a:latin typeface="Courier New" panose="02070309020205020404" pitchFamily="49" charset="0"/>
                <a:cs typeface="Courier New" panose="02070309020205020404" pitchFamily="49" charset="0"/>
              </a:rPr>
              <a:t>FLFPPKPKDT LMISRTPEVT CVVVDVSHED </a:t>
            </a:r>
            <a:r>
              <a:rPr lang="en-US" sz="1100" b="1" dirty="0" smtClean="0">
                <a:solidFill>
                  <a:srgbClr val="0070C0"/>
                </a:solidFill>
                <a:latin typeface="Courier New" panose="02070309020205020404" pitchFamily="49" charset="0"/>
                <a:cs typeface="Courier New" panose="02070309020205020404" pitchFamily="49" charset="0"/>
              </a:rPr>
              <a:t>PEVKFNWYVD GVEVHNAKTK </a:t>
            </a:r>
            <a:r>
              <a:rPr lang="en-US" sz="1100" b="1" dirty="0">
                <a:solidFill>
                  <a:srgbClr val="0070C0"/>
                </a:solidFill>
                <a:latin typeface="Courier New" panose="02070309020205020404" pitchFamily="49" charset="0"/>
                <a:cs typeface="Courier New" panose="02070309020205020404" pitchFamily="49" charset="0"/>
              </a:rPr>
              <a:t>PREEQYNSTY RVVSVLTVLH QDWLNGKEYK </a:t>
            </a:r>
            <a:r>
              <a:rPr lang="en-US" sz="1100" b="1" dirty="0" smtClean="0">
                <a:solidFill>
                  <a:srgbClr val="0070C0"/>
                </a:solidFill>
                <a:latin typeface="Courier New" panose="02070309020205020404" pitchFamily="49" charset="0"/>
                <a:cs typeface="Courier New" panose="02070309020205020404" pitchFamily="49" charset="0"/>
              </a:rPr>
              <a:t>CKVSNKALPA PIEKTISKAK </a:t>
            </a:r>
            <a:r>
              <a:rPr lang="en-US" sz="1100" b="1" dirty="0">
                <a:solidFill>
                  <a:srgbClr val="0070C0"/>
                </a:solidFill>
                <a:latin typeface="Courier New" panose="02070309020205020404" pitchFamily="49" charset="0"/>
                <a:cs typeface="Courier New" panose="02070309020205020404" pitchFamily="49" charset="0"/>
              </a:rPr>
              <a:t>GQPREPQVYT LPPSREEMTK NQVSLTCLVK </a:t>
            </a:r>
            <a:r>
              <a:rPr lang="en-US" sz="1100" b="1" dirty="0" smtClean="0">
                <a:solidFill>
                  <a:srgbClr val="0070C0"/>
                </a:solidFill>
                <a:latin typeface="Courier New" panose="02070309020205020404" pitchFamily="49" charset="0"/>
                <a:cs typeface="Courier New" panose="02070309020205020404" pitchFamily="49" charset="0"/>
              </a:rPr>
              <a:t>GFYPSDIAVE WESNGQPENN </a:t>
            </a:r>
            <a:r>
              <a:rPr lang="en-US" sz="1100" b="1" dirty="0">
                <a:solidFill>
                  <a:srgbClr val="0070C0"/>
                </a:solidFill>
                <a:latin typeface="Courier New" panose="02070309020205020404" pitchFamily="49" charset="0"/>
                <a:cs typeface="Courier New" panose="02070309020205020404" pitchFamily="49" charset="0"/>
              </a:rPr>
              <a:t>YKTTPPVLDS DGSFFLYSKL TVDKSRWQQG </a:t>
            </a:r>
            <a:r>
              <a:rPr lang="en-US" sz="1100" b="1" dirty="0" smtClean="0">
                <a:solidFill>
                  <a:srgbClr val="0070C0"/>
                </a:solidFill>
                <a:latin typeface="Courier New" panose="02070309020205020404" pitchFamily="49" charset="0"/>
                <a:cs typeface="Courier New" panose="02070309020205020404" pitchFamily="49" charset="0"/>
              </a:rPr>
              <a:t>NVFSCSVMHE ALHNHYTQKS </a:t>
            </a:r>
            <a:r>
              <a:rPr lang="en-US" sz="1100" b="1" dirty="0">
                <a:solidFill>
                  <a:srgbClr val="0070C0"/>
                </a:solidFill>
                <a:latin typeface="Courier New" panose="02070309020205020404" pitchFamily="49" charset="0"/>
                <a:cs typeface="Courier New" panose="02070309020205020404" pitchFamily="49" charset="0"/>
              </a:rPr>
              <a:t>LSLSPGK </a:t>
            </a:r>
          </a:p>
          <a:p>
            <a:pPr marL="400050" lvl="2" indent="0">
              <a:buClr>
                <a:schemeClr val="accent1"/>
              </a:buClr>
              <a:buNone/>
            </a:pPr>
            <a:endParaRPr lang="en-US" altLang="en-US" sz="1800" b="1" dirty="0"/>
          </a:p>
          <a:p>
            <a:pPr marL="0" indent="0">
              <a:buNone/>
            </a:pPr>
            <a:r>
              <a:rPr lang="en-US" sz="1800" i="1" dirty="0" smtClean="0"/>
              <a:t>*</a:t>
            </a:r>
            <a:r>
              <a:rPr lang="en-US" sz="1050" i="1" dirty="0" smtClean="0"/>
              <a:t> notably, there are two TNFR — the 75kDa and the 55kDa receptor; Enbrel utilizes the former</a:t>
            </a:r>
            <a:endParaRPr lang="en-US" sz="1050" i="1" dirty="0"/>
          </a:p>
        </p:txBody>
      </p:sp>
    </p:spTree>
    <p:extLst>
      <p:ext uri="{BB962C8B-B14F-4D97-AF65-F5344CB8AC3E}">
        <p14:creationId xmlns:p14="http://schemas.microsoft.com/office/powerpoint/2010/main" val="1951082814"/>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dirty="0" smtClean="0"/>
              <a:t>Enbrel: Double Patenting </a:t>
            </a:r>
          </a:p>
        </p:txBody>
      </p:sp>
      <p:sp>
        <p:nvSpPr>
          <p:cNvPr id="4" name="Slide Number Placeholder 3"/>
          <p:cNvSpPr>
            <a:spLocks noGrp="1"/>
          </p:cNvSpPr>
          <p:nvPr>
            <p:ph type="sldNum" sz="quarter" idx="10"/>
          </p:nvPr>
        </p:nvSpPr>
        <p:spPr/>
        <p:txBody>
          <a:bodyPr/>
          <a:lstStyle/>
          <a:p>
            <a:fld id="{858246E0-5D02-452F-A1A4-F30200C5245F}" type="slidenum">
              <a:rPr lang="en-US" sz="800" smtClean="0"/>
              <a:pPr/>
              <a:t>17</a:t>
            </a:fld>
            <a:endParaRPr lang="en-US" sz="800" dirty="0"/>
          </a:p>
        </p:txBody>
      </p:sp>
      <p:sp>
        <p:nvSpPr>
          <p:cNvPr id="5" name="TextBox 4"/>
          <p:cNvSpPr txBox="1"/>
          <p:nvPr/>
        </p:nvSpPr>
        <p:spPr>
          <a:xfrm>
            <a:off x="4022446" y="1219200"/>
            <a:ext cx="1099980" cy="600164"/>
          </a:xfrm>
          <a:prstGeom prst="rect">
            <a:avLst/>
          </a:prstGeom>
          <a:noFill/>
        </p:spPr>
        <p:txBody>
          <a:bodyPr wrap="none" rtlCol="0">
            <a:spAutoFit/>
          </a:bodyPr>
          <a:lstStyle/>
          <a:p>
            <a:pPr algn="ctr"/>
            <a:r>
              <a:rPr lang="en-US" sz="1100" b="1" dirty="0" smtClean="0">
                <a:latin typeface="+mj-lt"/>
              </a:rPr>
              <a:t>07/580013</a:t>
            </a:r>
          </a:p>
          <a:p>
            <a:pPr algn="ctr"/>
            <a:r>
              <a:rPr lang="en-US" sz="1100" dirty="0" smtClean="0">
                <a:latin typeface="+mj-lt"/>
              </a:rPr>
              <a:t>Sept. 10, 1990</a:t>
            </a:r>
          </a:p>
          <a:p>
            <a:pPr algn="ctr"/>
            <a:r>
              <a:rPr lang="en-US" sz="1100" dirty="0" smtClean="0">
                <a:latin typeface="+mj-lt"/>
              </a:rPr>
              <a:t>Abandoned</a:t>
            </a:r>
            <a:endParaRPr lang="en-US" sz="1100" dirty="0">
              <a:latin typeface="+mj-lt"/>
            </a:endParaRPr>
          </a:p>
        </p:txBody>
      </p:sp>
      <p:sp>
        <p:nvSpPr>
          <p:cNvPr id="6" name="TextBox 5"/>
          <p:cNvSpPr txBox="1"/>
          <p:nvPr/>
        </p:nvSpPr>
        <p:spPr>
          <a:xfrm>
            <a:off x="3738714" y="2705100"/>
            <a:ext cx="1667444" cy="1277273"/>
          </a:xfrm>
          <a:prstGeom prst="rect">
            <a:avLst/>
          </a:prstGeom>
          <a:noFill/>
        </p:spPr>
        <p:txBody>
          <a:bodyPr wrap="none" rtlCol="0">
            <a:spAutoFit/>
          </a:bodyPr>
          <a:lstStyle/>
          <a:p>
            <a:pPr algn="ctr"/>
            <a:r>
              <a:rPr lang="en-US" sz="1100" b="1" dirty="0" smtClean="0">
                <a:latin typeface="+mj-lt"/>
              </a:rPr>
              <a:t>08/095640</a:t>
            </a:r>
          </a:p>
          <a:p>
            <a:pPr algn="ctr"/>
            <a:r>
              <a:rPr lang="en-US" sz="1100" dirty="0" smtClean="0">
                <a:latin typeface="+mj-lt"/>
              </a:rPr>
              <a:t>July 21, 1993</a:t>
            </a:r>
          </a:p>
          <a:p>
            <a:pPr algn="ctr"/>
            <a:r>
              <a:rPr lang="en-US" sz="1100" b="1" dirty="0" smtClean="0">
                <a:latin typeface="+mj-lt"/>
              </a:rPr>
              <a:t>5,610,279</a:t>
            </a:r>
          </a:p>
          <a:p>
            <a:pPr algn="ctr"/>
            <a:r>
              <a:rPr lang="en-US" sz="1100" dirty="0" smtClean="0">
                <a:latin typeface="+mj-lt"/>
              </a:rPr>
              <a:t>6 claims: fusion of </a:t>
            </a:r>
            <a:r>
              <a:rPr lang="en-US" sz="1100" b="1" u="sng" dirty="0" smtClean="0">
                <a:solidFill>
                  <a:srgbClr val="C00000"/>
                </a:solidFill>
                <a:latin typeface="+mj-lt"/>
              </a:rPr>
              <a:t>55kd</a:t>
            </a:r>
          </a:p>
          <a:p>
            <a:pPr algn="ctr"/>
            <a:r>
              <a:rPr lang="en-US" sz="1100" dirty="0">
                <a:latin typeface="+mj-lt"/>
              </a:rPr>
              <a:t>s</a:t>
            </a:r>
            <a:r>
              <a:rPr lang="en-US" sz="1100" dirty="0" smtClean="0">
                <a:latin typeface="+mj-lt"/>
              </a:rPr>
              <a:t>oluble domain</a:t>
            </a:r>
          </a:p>
          <a:p>
            <a:pPr algn="ctr"/>
            <a:r>
              <a:rPr lang="en-US" sz="1100" dirty="0" smtClean="0">
                <a:latin typeface="+mj-lt"/>
              </a:rPr>
              <a:t>+ Fc region of human </a:t>
            </a:r>
            <a:r>
              <a:rPr lang="en-US" sz="1100" dirty="0" err="1" smtClean="0">
                <a:latin typeface="+mj-lt"/>
              </a:rPr>
              <a:t>lg</a:t>
            </a:r>
            <a:endParaRPr lang="en-US" sz="1100" dirty="0" smtClean="0">
              <a:latin typeface="+mj-lt"/>
            </a:endParaRPr>
          </a:p>
          <a:p>
            <a:pPr algn="ctr"/>
            <a:r>
              <a:rPr lang="en-US" sz="1100" dirty="0">
                <a:latin typeface="+mj-lt"/>
              </a:rPr>
              <a:t>h</a:t>
            </a:r>
            <a:r>
              <a:rPr lang="en-US" sz="1100" dirty="0" smtClean="0">
                <a:latin typeface="+mj-lt"/>
              </a:rPr>
              <a:t>eavy chain</a:t>
            </a:r>
            <a:endParaRPr lang="en-US" sz="1100" dirty="0">
              <a:latin typeface="+mj-lt"/>
            </a:endParaRPr>
          </a:p>
        </p:txBody>
      </p:sp>
      <p:sp>
        <p:nvSpPr>
          <p:cNvPr id="7" name="TextBox 6"/>
          <p:cNvSpPr txBox="1"/>
          <p:nvPr/>
        </p:nvSpPr>
        <p:spPr>
          <a:xfrm>
            <a:off x="3505200" y="4953000"/>
            <a:ext cx="2133599" cy="1446550"/>
          </a:xfrm>
          <a:prstGeom prst="rect">
            <a:avLst/>
          </a:prstGeom>
          <a:noFill/>
        </p:spPr>
        <p:txBody>
          <a:bodyPr wrap="square" rtlCol="0">
            <a:spAutoFit/>
          </a:bodyPr>
          <a:lstStyle/>
          <a:p>
            <a:pPr algn="ctr"/>
            <a:r>
              <a:rPr lang="en-US" sz="1100" b="1" dirty="0" smtClean="0">
                <a:latin typeface="+mj-lt"/>
              </a:rPr>
              <a:t>08/444790</a:t>
            </a:r>
          </a:p>
          <a:p>
            <a:pPr algn="ctr"/>
            <a:r>
              <a:rPr lang="en-US" sz="1100" dirty="0" smtClean="0">
                <a:latin typeface="+mj-lt"/>
              </a:rPr>
              <a:t>May 19, 1995</a:t>
            </a:r>
          </a:p>
          <a:p>
            <a:pPr algn="ctr"/>
            <a:r>
              <a:rPr lang="en-US" sz="1100" b="1" dirty="0" smtClean="0">
                <a:latin typeface="+mj-lt"/>
              </a:rPr>
              <a:t>8,063,182</a:t>
            </a:r>
          </a:p>
          <a:p>
            <a:pPr algn="ctr"/>
            <a:r>
              <a:rPr lang="en-US" sz="1100" dirty="0" smtClean="0">
                <a:latin typeface="+mj-lt"/>
              </a:rPr>
              <a:t>36 protein claims: </a:t>
            </a:r>
            <a:endParaRPr lang="en-US" sz="1100" dirty="0">
              <a:latin typeface="+mj-lt"/>
            </a:endParaRPr>
          </a:p>
          <a:p>
            <a:pPr algn="ctr"/>
            <a:r>
              <a:rPr lang="en-US" sz="1100" dirty="0" smtClean="0">
                <a:latin typeface="+mj-lt"/>
              </a:rPr>
              <a:t>soluble fragment of </a:t>
            </a:r>
            <a:r>
              <a:rPr lang="en-US" sz="1100" b="1" u="sng" dirty="0" smtClean="0">
                <a:solidFill>
                  <a:srgbClr val="0070C0"/>
                </a:solidFill>
                <a:latin typeface="+mj-lt"/>
              </a:rPr>
              <a:t>75kd</a:t>
            </a:r>
            <a:r>
              <a:rPr lang="en-US" sz="1100" dirty="0" smtClean="0">
                <a:latin typeface="+mj-lt"/>
              </a:rPr>
              <a:t> TNF</a:t>
            </a:r>
          </a:p>
          <a:p>
            <a:pPr algn="ctr"/>
            <a:r>
              <a:rPr lang="en-US" sz="1100" dirty="0">
                <a:latin typeface="+mj-lt"/>
              </a:rPr>
              <a:t>r</a:t>
            </a:r>
            <a:r>
              <a:rPr lang="en-US" sz="1100" dirty="0" smtClean="0">
                <a:latin typeface="+mj-lt"/>
              </a:rPr>
              <a:t>eceptor that comprises</a:t>
            </a:r>
          </a:p>
          <a:p>
            <a:pPr algn="ctr"/>
            <a:r>
              <a:rPr lang="en-US" sz="1100" dirty="0" smtClean="0">
                <a:latin typeface="+mj-lt"/>
              </a:rPr>
              <a:t>SEQ ID NO: 10 + Fc region</a:t>
            </a:r>
          </a:p>
          <a:p>
            <a:pPr algn="ctr"/>
            <a:r>
              <a:rPr lang="en-US" sz="1100" dirty="0" smtClean="0">
                <a:latin typeface="+mj-lt"/>
              </a:rPr>
              <a:t>of human </a:t>
            </a:r>
            <a:r>
              <a:rPr lang="en-US" sz="1100" dirty="0" err="1" smtClean="0">
                <a:latin typeface="+mj-lt"/>
              </a:rPr>
              <a:t>lg</a:t>
            </a:r>
            <a:r>
              <a:rPr lang="en-US" sz="1100" dirty="0" smtClean="0">
                <a:latin typeface="+mj-lt"/>
              </a:rPr>
              <a:t> heavy chain</a:t>
            </a:r>
            <a:endParaRPr lang="en-US" sz="1100" dirty="0">
              <a:latin typeface="+mj-lt"/>
            </a:endParaRPr>
          </a:p>
        </p:txBody>
      </p:sp>
      <p:sp>
        <p:nvSpPr>
          <p:cNvPr id="8" name="TextBox 7"/>
          <p:cNvSpPr txBox="1"/>
          <p:nvPr/>
        </p:nvSpPr>
        <p:spPr>
          <a:xfrm>
            <a:off x="5906388" y="4953000"/>
            <a:ext cx="1866012" cy="1446550"/>
          </a:xfrm>
          <a:prstGeom prst="rect">
            <a:avLst/>
          </a:prstGeom>
          <a:noFill/>
        </p:spPr>
        <p:txBody>
          <a:bodyPr wrap="square" rtlCol="0">
            <a:spAutoFit/>
          </a:bodyPr>
          <a:lstStyle/>
          <a:p>
            <a:pPr algn="ctr"/>
            <a:r>
              <a:rPr lang="en-US" sz="1100" b="1" dirty="0" smtClean="0">
                <a:latin typeface="+mj-lt"/>
              </a:rPr>
              <a:t>08/444793</a:t>
            </a:r>
          </a:p>
          <a:p>
            <a:pPr algn="ctr"/>
            <a:r>
              <a:rPr lang="en-US" sz="1100" dirty="0" smtClean="0">
                <a:latin typeface="+mj-lt"/>
              </a:rPr>
              <a:t>May 19, 1995</a:t>
            </a:r>
          </a:p>
          <a:p>
            <a:pPr algn="ctr"/>
            <a:r>
              <a:rPr lang="en-US" sz="1100" b="1" dirty="0" smtClean="0">
                <a:latin typeface="+mj-lt"/>
              </a:rPr>
              <a:t>5,808,029</a:t>
            </a:r>
          </a:p>
          <a:p>
            <a:pPr algn="ctr"/>
            <a:r>
              <a:rPr lang="en-US" sz="1100" dirty="0" smtClean="0">
                <a:latin typeface="+mj-lt"/>
              </a:rPr>
              <a:t>1 claim: polynucleotide</a:t>
            </a:r>
          </a:p>
          <a:p>
            <a:pPr algn="ctr"/>
            <a:r>
              <a:rPr lang="en-US" sz="1100" dirty="0" smtClean="0">
                <a:latin typeface="+mj-lt"/>
              </a:rPr>
              <a:t>which </a:t>
            </a:r>
            <a:r>
              <a:rPr lang="en-US" sz="1100" b="1" i="1" dirty="0" smtClean="0">
                <a:latin typeface="+mj-lt"/>
              </a:rPr>
              <a:t>consists</a:t>
            </a:r>
            <a:r>
              <a:rPr lang="en-US" sz="1100" dirty="0" smtClean="0">
                <a:latin typeface="+mj-lt"/>
              </a:rPr>
              <a:t> of DNA</a:t>
            </a:r>
          </a:p>
          <a:p>
            <a:pPr algn="ctr"/>
            <a:r>
              <a:rPr lang="en-US" sz="1100" dirty="0" smtClean="0">
                <a:latin typeface="+mj-lt"/>
              </a:rPr>
              <a:t>sequence of Fig. 4</a:t>
            </a:r>
          </a:p>
          <a:p>
            <a:pPr algn="ctr"/>
            <a:r>
              <a:rPr lang="en-US" sz="1100" dirty="0" smtClean="0">
                <a:latin typeface="+mj-lt"/>
              </a:rPr>
              <a:t>(polynucleotide sequence encoding </a:t>
            </a:r>
            <a:r>
              <a:rPr lang="en-US" sz="1100" b="1" u="sng" dirty="0" smtClean="0">
                <a:solidFill>
                  <a:srgbClr val="0070C0"/>
                </a:solidFill>
                <a:latin typeface="+mj-lt"/>
              </a:rPr>
              <a:t>75kd</a:t>
            </a:r>
            <a:r>
              <a:rPr lang="en-US" sz="1100" dirty="0" smtClean="0">
                <a:latin typeface="+mj-lt"/>
              </a:rPr>
              <a:t> protein)</a:t>
            </a:r>
            <a:endParaRPr lang="en-US" sz="1100" dirty="0">
              <a:latin typeface="+mj-lt"/>
            </a:endParaRPr>
          </a:p>
        </p:txBody>
      </p:sp>
      <p:sp>
        <p:nvSpPr>
          <p:cNvPr id="9" name="TextBox 8"/>
          <p:cNvSpPr txBox="1"/>
          <p:nvPr/>
        </p:nvSpPr>
        <p:spPr>
          <a:xfrm>
            <a:off x="914400" y="4937373"/>
            <a:ext cx="2245613" cy="1615827"/>
          </a:xfrm>
          <a:prstGeom prst="rect">
            <a:avLst/>
          </a:prstGeom>
          <a:noFill/>
        </p:spPr>
        <p:txBody>
          <a:bodyPr wrap="square" rtlCol="0">
            <a:spAutoFit/>
          </a:bodyPr>
          <a:lstStyle/>
          <a:p>
            <a:pPr algn="ctr"/>
            <a:r>
              <a:rPr lang="en-US" sz="1100" b="1" dirty="0" smtClean="0">
                <a:latin typeface="+mj-lt"/>
              </a:rPr>
              <a:t>08/444791</a:t>
            </a:r>
          </a:p>
          <a:p>
            <a:pPr algn="ctr"/>
            <a:r>
              <a:rPr lang="en-US" sz="1100" dirty="0" smtClean="0">
                <a:latin typeface="+mj-lt"/>
              </a:rPr>
              <a:t>May 19, 1995</a:t>
            </a:r>
          </a:p>
          <a:p>
            <a:pPr algn="ctr"/>
            <a:r>
              <a:rPr lang="en-US" sz="1100" b="1" dirty="0" smtClean="0">
                <a:latin typeface="+mj-lt"/>
              </a:rPr>
              <a:t>8,163,522</a:t>
            </a:r>
          </a:p>
          <a:p>
            <a:pPr algn="ctr"/>
            <a:r>
              <a:rPr lang="en-US" sz="1100" i="1" dirty="0" smtClean="0">
                <a:latin typeface="+mj-lt"/>
              </a:rPr>
              <a:t>10 production related claims</a:t>
            </a:r>
            <a:r>
              <a:rPr lang="en-US" sz="1100" dirty="0" smtClean="0">
                <a:latin typeface="+mj-lt"/>
              </a:rPr>
              <a:t>: recombinant method of production of fusion of </a:t>
            </a:r>
            <a:r>
              <a:rPr lang="en-US" sz="1100" b="1" u="sng" dirty="0" smtClean="0">
                <a:solidFill>
                  <a:srgbClr val="0070C0"/>
                </a:solidFill>
                <a:latin typeface="+mj-lt"/>
              </a:rPr>
              <a:t>75kd</a:t>
            </a:r>
            <a:r>
              <a:rPr lang="en-US" sz="1100" dirty="0" smtClean="0">
                <a:latin typeface="+mj-lt"/>
              </a:rPr>
              <a:t> soluble domain + Fc region of human </a:t>
            </a:r>
            <a:r>
              <a:rPr lang="en-US" sz="1100" dirty="0" err="1" smtClean="0">
                <a:latin typeface="+mj-lt"/>
              </a:rPr>
              <a:t>lg</a:t>
            </a:r>
            <a:r>
              <a:rPr lang="en-US" sz="1100" dirty="0" smtClean="0">
                <a:latin typeface="+mj-lt"/>
              </a:rPr>
              <a:t> heavy chain</a:t>
            </a:r>
          </a:p>
          <a:p>
            <a:pPr algn="ctr"/>
            <a:r>
              <a:rPr lang="en-US" sz="1100" dirty="0" smtClean="0">
                <a:latin typeface="+mj-lt"/>
              </a:rPr>
              <a:t>Vectors; and polynucleotides</a:t>
            </a:r>
            <a:endParaRPr lang="en-US" sz="1100" dirty="0">
              <a:latin typeface="+mj-lt"/>
            </a:endParaRPr>
          </a:p>
        </p:txBody>
      </p:sp>
      <p:cxnSp>
        <p:nvCxnSpPr>
          <p:cNvPr id="10" name="Straight Arrow Connector 9"/>
          <p:cNvCxnSpPr>
            <a:stCxn id="5" idx="2"/>
            <a:endCxn id="6" idx="0"/>
          </p:cNvCxnSpPr>
          <p:nvPr/>
        </p:nvCxnSpPr>
        <p:spPr bwMode="auto">
          <a:xfrm>
            <a:off x="4572436" y="1819364"/>
            <a:ext cx="0" cy="885736"/>
          </a:xfrm>
          <a:prstGeom prst="straightConnector1">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Arrow Connector 10"/>
          <p:cNvCxnSpPr>
            <a:stCxn id="6" idx="2"/>
            <a:endCxn id="7" idx="0"/>
          </p:cNvCxnSpPr>
          <p:nvPr/>
        </p:nvCxnSpPr>
        <p:spPr bwMode="auto">
          <a:xfrm flipH="1">
            <a:off x="4572000" y="3982373"/>
            <a:ext cx="436" cy="970627"/>
          </a:xfrm>
          <a:prstGeom prst="straightConnector1">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p:cNvSpPr txBox="1"/>
          <p:nvPr/>
        </p:nvSpPr>
        <p:spPr>
          <a:xfrm>
            <a:off x="4214007" y="4348519"/>
            <a:ext cx="716863" cy="230832"/>
          </a:xfrm>
          <a:prstGeom prst="rect">
            <a:avLst/>
          </a:prstGeom>
          <a:solidFill>
            <a:schemeClr val="bg1"/>
          </a:solidFill>
        </p:spPr>
        <p:txBody>
          <a:bodyPr wrap="none" rtlCol="0">
            <a:spAutoFit/>
          </a:bodyPr>
          <a:lstStyle/>
          <a:p>
            <a:pPr algn="ctr"/>
            <a:r>
              <a:rPr lang="en-US" sz="900" b="1" dirty="0">
                <a:latin typeface="+mj-lt"/>
              </a:rPr>
              <a:t>d</a:t>
            </a:r>
            <a:r>
              <a:rPr lang="en-US" sz="900" b="1" dirty="0" smtClean="0">
                <a:latin typeface="+mj-lt"/>
              </a:rPr>
              <a:t>ivisional</a:t>
            </a:r>
            <a:endParaRPr lang="en-US" sz="900" b="1" dirty="0">
              <a:latin typeface="+mj-lt"/>
            </a:endParaRPr>
          </a:p>
        </p:txBody>
      </p:sp>
      <p:sp>
        <p:nvSpPr>
          <p:cNvPr id="13" name="TextBox 12"/>
          <p:cNvSpPr txBox="1"/>
          <p:nvPr/>
        </p:nvSpPr>
        <p:spPr>
          <a:xfrm>
            <a:off x="4133858" y="2024419"/>
            <a:ext cx="877163" cy="230832"/>
          </a:xfrm>
          <a:prstGeom prst="rect">
            <a:avLst/>
          </a:prstGeom>
          <a:solidFill>
            <a:schemeClr val="bg1"/>
          </a:solidFill>
        </p:spPr>
        <p:txBody>
          <a:bodyPr wrap="none" rtlCol="0">
            <a:spAutoFit/>
          </a:bodyPr>
          <a:lstStyle/>
          <a:p>
            <a:pPr algn="ctr"/>
            <a:r>
              <a:rPr lang="en-US" sz="900" b="1" dirty="0" smtClean="0">
                <a:latin typeface="+mj-lt"/>
              </a:rPr>
              <a:t>continuation</a:t>
            </a:r>
            <a:endParaRPr lang="en-US" sz="900" b="1" dirty="0">
              <a:latin typeface="+mj-lt"/>
            </a:endParaRPr>
          </a:p>
        </p:txBody>
      </p:sp>
      <p:cxnSp>
        <p:nvCxnSpPr>
          <p:cNvPr id="14" name="Straight Arrow Connector 19"/>
          <p:cNvCxnSpPr>
            <a:stCxn id="6" idx="1"/>
            <a:endCxn id="9" idx="0"/>
          </p:cNvCxnSpPr>
          <p:nvPr/>
        </p:nvCxnSpPr>
        <p:spPr bwMode="auto">
          <a:xfrm rot="10800000" flipV="1">
            <a:off x="2037208" y="3343737"/>
            <a:ext cx="1701507" cy="1593636"/>
          </a:xfrm>
          <a:prstGeom prst="bentConnector2">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Arrow Connector 19"/>
          <p:cNvCxnSpPr>
            <a:stCxn id="6" idx="3"/>
            <a:endCxn id="8" idx="0"/>
          </p:cNvCxnSpPr>
          <p:nvPr/>
        </p:nvCxnSpPr>
        <p:spPr bwMode="auto">
          <a:xfrm>
            <a:off x="5406158" y="3343737"/>
            <a:ext cx="1433236" cy="1609263"/>
          </a:xfrm>
          <a:prstGeom prst="bentConnector2">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TextBox 15"/>
          <p:cNvSpPr txBox="1"/>
          <p:nvPr/>
        </p:nvSpPr>
        <p:spPr>
          <a:xfrm>
            <a:off x="1864513" y="3686175"/>
            <a:ext cx="716863" cy="230832"/>
          </a:xfrm>
          <a:prstGeom prst="rect">
            <a:avLst/>
          </a:prstGeom>
          <a:solidFill>
            <a:schemeClr val="bg1"/>
          </a:solidFill>
        </p:spPr>
        <p:txBody>
          <a:bodyPr wrap="none" rtlCol="0">
            <a:spAutoFit/>
          </a:bodyPr>
          <a:lstStyle/>
          <a:p>
            <a:pPr algn="ctr"/>
            <a:r>
              <a:rPr lang="en-US" sz="900" b="1" dirty="0">
                <a:latin typeface="+mj-lt"/>
              </a:rPr>
              <a:t>d</a:t>
            </a:r>
            <a:r>
              <a:rPr lang="en-US" sz="900" b="1" dirty="0" smtClean="0">
                <a:latin typeface="+mj-lt"/>
              </a:rPr>
              <a:t>ivisional</a:t>
            </a:r>
            <a:endParaRPr lang="en-US" sz="900" b="1" dirty="0">
              <a:latin typeface="+mj-lt"/>
            </a:endParaRPr>
          </a:p>
        </p:txBody>
      </p:sp>
      <p:sp>
        <p:nvSpPr>
          <p:cNvPr id="17" name="TextBox 16"/>
          <p:cNvSpPr txBox="1"/>
          <p:nvPr/>
        </p:nvSpPr>
        <p:spPr>
          <a:xfrm>
            <a:off x="6423813" y="3686175"/>
            <a:ext cx="716863" cy="230832"/>
          </a:xfrm>
          <a:prstGeom prst="rect">
            <a:avLst/>
          </a:prstGeom>
          <a:solidFill>
            <a:schemeClr val="bg1"/>
          </a:solidFill>
        </p:spPr>
        <p:txBody>
          <a:bodyPr wrap="none" rtlCol="0">
            <a:spAutoFit/>
          </a:bodyPr>
          <a:lstStyle/>
          <a:p>
            <a:pPr algn="ctr"/>
            <a:r>
              <a:rPr lang="en-US" sz="900" b="1" dirty="0">
                <a:latin typeface="+mj-lt"/>
              </a:rPr>
              <a:t>d</a:t>
            </a:r>
            <a:r>
              <a:rPr lang="en-US" sz="900" b="1" dirty="0" smtClean="0">
                <a:latin typeface="+mj-lt"/>
              </a:rPr>
              <a:t>ivisional</a:t>
            </a:r>
            <a:endParaRPr lang="en-US" sz="900" b="1" dirty="0">
              <a:latin typeface="+mj-lt"/>
            </a:endParaRPr>
          </a:p>
        </p:txBody>
      </p:sp>
    </p:spTree>
    <p:extLst>
      <p:ext uri="{BB962C8B-B14F-4D97-AF65-F5344CB8AC3E}">
        <p14:creationId xmlns:p14="http://schemas.microsoft.com/office/powerpoint/2010/main" val="4113496907"/>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smtClean="0"/>
              <a:t>Enbrel: Double Patenting </a:t>
            </a:r>
          </a:p>
        </p:txBody>
      </p:sp>
      <p:sp>
        <p:nvSpPr>
          <p:cNvPr id="4" name="Slide Number Placeholder 3"/>
          <p:cNvSpPr>
            <a:spLocks noGrp="1"/>
          </p:cNvSpPr>
          <p:nvPr>
            <p:ph type="sldNum" sz="quarter" idx="10"/>
          </p:nvPr>
        </p:nvSpPr>
        <p:spPr/>
        <p:txBody>
          <a:bodyPr/>
          <a:lstStyle/>
          <a:p>
            <a:fld id="{858246E0-5D02-452F-A1A4-F30200C5245F}" type="slidenum">
              <a:rPr lang="en-US" sz="800" smtClean="0"/>
              <a:pPr/>
              <a:t>18</a:t>
            </a:fld>
            <a:endParaRPr lang="en-US" sz="800" dirty="0"/>
          </a:p>
        </p:txBody>
      </p:sp>
      <p:sp>
        <p:nvSpPr>
          <p:cNvPr id="5" name="Content Placeholder 3"/>
          <p:cNvSpPr>
            <a:spLocks noGrp="1"/>
          </p:cNvSpPr>
          <p:nvPr>
            <p:ph idx="1"/>
          </p:nvPr>
        </p:nvSpPr>
        <p:spPr>
          <a:xfrm>
            <a:off x="544513" y="1219200"/>
            <a:ext cx="8294687" cy="5273675"/>
          </a:xfrm>
        </p:spPr>
        <p:txBody>
          <a:bodyPr/>
          <a:lstStyle/>
          <a:p>
            <a:pPr>
              <a:spcBef>
                <a:spcPts val="600"/>
              </a:spcBef>
            </a:pPr>
            <a:r>
              <a:rPr lang="en-US" altLang="en-US" sz="1800" b="1" dirty="0" smtClean="0"/>
              <a:t>US Patent 5,610,279</a:t>
            </a:r>
          </a:p>
          <a:p>
            <a:pPr lvl="1">
              <a:spcBef>
                <a:spcPts val="600"/>
              </a:spcBef>
            </a:pPr>
            <a:r>
              <a:rPr lang="en-US" altLang="en-US" sz="1400" dirty="0" smtClean="0"/>
              <a:t>Filed: </a:t>
            </a:r>
            <a:r>
              <a:rPr lang="en-US" altLang="en-US" sz="1400" b="1" dirty="0" smtClean="0">
                <a:solidFill>
                  <a:srgbClr val="0066FF"/>
                </a:solidFill>
              </a:rPr>
              <a:t>July 21, 1993</a:t>
            </a:r>
            <a:r>
              <a:rPr lang="en-US" altLang="en-US" sz="1400" dirty="0" smtClean="0"/>
              <a:t>; Issued: </a:t>
            </a:r>
            <a:r>
              <a:rPr lang="en-US" altLang="en-US" sz="1400" b="1" dirty="0" smtClean="0">
                <a:solidFill>
                  <a:srgbClr val="00B050"/>
                </a:solidFill>
              </a:rPr>
              <a:t>March 11, 1997</a:t>
            </a:r>
            <a:r>
              <a:rPr lang="en-US" altLang="en-US" sz="1400" dirty="0" smtClean="0"/>
              <a:t>; Expires: </a:t>
            </a:r>
            <a:r>
              <a:rPr lang="en-US" altLang="en-US" sz="1400" b="1" dirty="0">
                <a:solidFill>
                  <a:srgbClr val="FF0000"/>
                </a:solidFill>
              </a:rPr>
              <a:t>March 11, </a:t>
            </a:r>
            <a:r>
              <a:rPr lang="en-US" altLang="en-US" sz="1400" b="1" dirty="0" smtClean="0">
                <a:solidFill>
                  <a:srgbClr val="FF0000"/>
                </a:solidFill>
              </a:rPr>
              <a:t>2014</a:t>
            </a:r>
            <a:endParaRPr lang="en-US" altLang="en-US" sz="1400" dirty="0" smtClean="0"/>
          </a:p>
          <a:p>
            <a:pPr lvl="1">
              <a:spcBef>
                <a:spcPts val="600"/>
              </a:spcBef>
            </a:pPr>
            <a:r>
              <a:rPr lang="en-US" altLang="en-US" sz="1400" dirty="0" smtClean="0"/>
              <a:t>Included disclosure of 55kDa TNFR (as Fig.1) and a 75kDa TNFR</a:t>
            </a:r>
          </a:p>
          <a:p>
            <a:pPr lvl="1">
              <a:spcBef>
                <a:spcPts val="600"/>
              </a:spcBef>
            </a:pPr>
            <a:r>
              <a:rPr lang="en-US" altLang="en-US" sz="1400" dirty="0" smtClean="0"/>
              <a:t>Claims included </a:t>
            </a:r>
          </a:p>
          <a:p>
            <a:pPr lvl="2">
              <a:spcBef>
                <a:spcPts val="600"/>
              </a:spcBef>
            </a:pPr>
            <a:r>
              <a:rPr lang="en-US" altLang="en-US" sz="1200" dirty="0" smtClean="0"/>
              <a:t>Generic protein claims to embrace both TNFR species</a:t>
            </a:r>
          </a:p>
          <a:p>
            <a:pPr lvl="2">
              <a:spcBef>
                <a:spcPts val="600"/>
              </a:spcBef>
            </a:pPr>
            <a:r>
              <a:rPr lang="en-US" altLang="en-US" sz="1200" dirty="0" smtClean="0"/>
              <a:t>Species claims for each of the two species</a:t>
            </a:r>
          </a:p>
          <a:p>
            <a:pPr lvl="2">
              <a:spcBef>
                <a:spcPts val="600"/>
              </a:spcBef>
            </a:pPr>
            <a:r>
              <a:rPr lang="en-US" altLang="en-US" sz="1200" dirty="0" smtClean="0"/>
              <a:t>Fusion protein claims comprising soluble portion of one or other of the two TNFRs</a:t>
            </a:r>
          </a:p>
          <a:p>
            <a:pPr lvl="1">
              <a:spcBef>
                <a:spcPts val="600"/>
              </a:spcBef>
            </a:pPr>
            <a:r>
              <a:rPr lang="en-US" altLang="en-US" sz="1400" dirty="0" smtClean="0"/>
              <a:t>Initial restriction </a:t>
            </a:r>
            <a:r>
              <a:rPr lang="en-US" altLang="en-US" sz="1400" dirty="0"/>
              <a:t>r</a:t>
            </a:r>
            <a:r>
              <a:rPr lang="en-US" altLang="en-US" sz="1400" dirty="0" smtClean="0"/>
              <a:t>equirement:</a:t>
            </a:r>
          </a:p>
          <a:p>
            <a:pPr lvl="2">
              <a:spcBef>
                <a:spcPts val="600"/>
              </a:spcBef>
            </a:pPr>
            <a:r>
              <a:rPr lang="en-US" altLang="en-US" sz="1200" dirty="0" smtClean="0"/>
              <a:t>Proteins (Group I); DNA, host cells, and vectors (Group II); and production methods (Group III)</a:t>
            </a:r>
          </a:p>
          <a:p>
            <a:pPr lvl="2">
              <a:spcBef>
                <a:spcPts val="600"/>
              </a:spcBef>
            </a:pPr>
            <a:r>
              <a:rPr lang="en-US" altLang="en-US" sz="1200" dirty="0" smtClean="0"/>
              <a:t>Species election requirement: required to elect either 55kDa or 75kDa protein</a:t>
            </a:r>
          </a:p>
          <a:p>
            <a:pPr lvl="1">
              <a:spcBef>
                <a:spcPts val="600"/>
              </a:spcBef>
            </a:pPr>
            <a:r>
              <a:rPr lang="en-US" altLang="en-US" sz="1400" dirty="0" smtClean="0"/>
              <a:t>Election:</a:t>
            </a:r>
          </a:p>
          <a:p>
            <a:pPr lvl="2">
              <a:spcBef>
                <a:spcPts val="600"/>
              </a:spcBef>
            </a:pPr>
            <a:r>
              <a:rPr lang="en-US" altLang="en-US" sz="1200" dirty="0" smtClean="0"/>
              <a:t>Group I, but with traversal of species restriction</a:t>
            </a:r>
            <a:endParaRPr lang="en-US" altLang="en-US" sz="1200" b="1" dirty="0" smtClean="0"/>
          </a:p>
          <a:p>
            <a:pPr lvl="2">
              <a:spcBef>
                <a:spcPts val="600"/>
              </a:spcBef>
            </a:pPr>
            <a:r>
              <a:rPr lang="en-US" altLang="en-US" sz="1200" b="1" dirty="0" smtClean="0"/>
              <a:t>Provisionally elected 55 </a:t>
            </a:r>
            <a:r>
              <a:rPr lang="en-US" altLang="en-US" sz="1200" b="1" dirty="0" err="1" smtClean="0"/>
              <a:t>kDa</a:t>
            </a:r>
            <a:endParaRPr lang="en-US" altLang="en-US" sz="1200" b="1" dirty="0" smtClean="0"/>
          </a:p>
          <a:p>
            <a:pPr lvl="2">
              <a:spcBef>
                <a:spcPts val="600"/>
              </a:spcBef>
            </a:pPr>
            <a:r>
              <a:rPr lang="en-US" altLang="en-US" sz="1200" dirty="0" smtClean="0"/>
              <a:t>Argument presented: “the fact that these species may be separately patentable” does not provide basis for restriction because they are separate members of genus covered by generic claim</a:t>
            </a:r>
          </a:p>
          <a:p>
            <a:pPr lvl="1">
              <a:spcBef>
                <a:spcPts val="600"/>
              </a:spcBef>
            </a:pPr>
            <a:r>
              <a:rPr lang="en-US" altLang="en-US" sz="1400" dirty="0" smtClean="0"/>
              <a:t>Remainder of prosecution focused on art based rejections in which patentee asserted that the 55 </a:t>
            </a:r>
            <a:r>
              <a:rPr lang="en-US" altLang="en-US" sz="1400" dirty="0" err="1" smtClean="0"/>
              <a:t>kDa</a:t>
            </a:r>
            <a:r>
              <a:rPr lang="en-US" altLang="en-US" sz="1400" dirty="0" smtClean="0"/>
              <a:t> protein was not disclosed</a:t>
            </a:r>
          </a:p>
          <a:p>
            <a:pPr lvl="2">
              <a:spcBef>
                <a:spcPts val="600"/>
              </a:spcBef>
            </a:pPr>
            <a:r>
              <a:rPr lang="en-US" altLang="en-US" sz="1200" dirty="0" smtClean="0"/>
              <a:t>Presented two declarations showing alleged unexpected results of the fusion of the soluble fragment of the 55 </a:t>
            </a:r>
            <a:r>
              <a:rPr lang="en-US" altLang="en-US" sz="1200" dirty="0" err="1" smtClean="0"/>
              <a:t>kDa</a:t>
            </a:r>
            <a:r>
              <a:rPr lang="en-US" altLang="en-US" sz="1200" dirty="0" smtClean="0"/>
              <a:t> protein with an immunoglobulin constant region</a:t>
            </a:r>
          </a:p>
          <a:p>
            <a:pPr marL="0" indent="0">
              <a:spcBef>
                <a:spcPts val="600"/>
              </a:spcBef>
              <a:buNone/>
            </a:pPr>
            <a:endParaRPr lang="en-US" dirty="0"/>
          </a:p>
        </p:txBody>
      </p:sp>
    </p:spTree>
    <p:extLst>
      <p:ext uri="{BB962C8B-B14F-4D97-AF65-F5344CB8AC3E}">
        <p14:creationId xmlns:p14="http://schemas.microsoft.com/office/powerpoint/2010/main" val="2471940848"/>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smtClean="0"/>
              <a:t>Enbrel: Double Patenting </a:t>
            </a:r>
          </a:p>
        </p:txBody>
      </p:sp>
      <p:sp>
        <p:nvSpPr>
          <p:cNvPr id="4" name="Slide Number Placeholder 3"/>
          <p:cNvSpPr>
            <a:spLocks noGrp="1"/>
          </p:cNvSpPr>
          <p:nvPr>
            <p:ph type="sldNum" sz="quarter" idx="10"/>
          </p:nvPr>
        </p:nvSpPr>
        <p:spPr/>
        <p:txBody>
          <a:bodyPr/>
          <a:lstStyle/>
          <a:p>
            <a:fld id="{858246E0-5D02-452F-A1A4-F30200C5245F}" type="slidenum">
              <a:rPr lang="en-US" sz="800" smtClean="0"/>
              <a:pPr/>
              <a:t>19</a:t>
            </a:fld>
            <a:endParaRPr lang="en-US" sz="800" dirty="0"/>
          </a:p>
        </p:txBody>
      </p:sp>
      <p:sp>
        <p:nvSpPr>
          <p:cNvPr id="5" name="Content Placeholder 3"/>
          <p:cNvSpPr>
            <a:spLocks noGrp="1"/>
          </p:cNvSpPr>
          <p:nvPr>
            <p:ph idx="1"/>
          </p:nvPr>
        </p:nvSpPr>
        <p:spPr>
          <a:xfrm>
            <a:off x="544513" y="1219200"/>
            <a:ext cx="8078787" cy="5273675"/>
          </a:xfrm>
        </p:spPr>
        <p:txBody>
          <a:bodyPr/>
          <a:lstStyle/>
          <a:p>
            <a:r>
              <a:rPr lang="en-US" altLang="en-US" sz="1800" b="1" dirty="0" smtClean="0"/>
              <a:t>US Patent 8,063,182</a:t>
            </a:r>
          </a:p>
          <a:p>
            <a:pPr lvl="1"/>
            <a:r>
              <a:rPr lang="en-US" altLang="en-US" sz="1400" dirty="0" smtClean="0"/>
              <a:t>Filed: </a:t>
            </a:r>
            <a:r>
              <a:rPr lang="en-US" altLang="en-US" sz="1400" b="1" dirty="0" smtClean="0">
                <a:solidFill>
                  <a:srgbClr val="0066FF"/>
                </a:solidFill>
              </a:rPr>
              <a:t>May 19, 1995</a:t>
            </a:r>
            <a:r>
              <a:rPr lang="en-US" altLang="en-US" sz="1400" dirty="0" smtClean="0"/>
              <a:t>; Issued: </a:t>
            </a:r>
            <a:r>
              <a:rPr lang="en-US" altLang="en-US" sz="1400" b="1" dirty="0" smtClean="0">
                <a:solidFill>
                  <a:srgbClr val="00B050"/>
                </a:solidFill>
              </a:rPr>
              <a:t>November 22, 2011</a:t>
            </a:r>
            <a:r>
              <a:rPr lang="en-US" altLang="en-US" sz="1400" dirty="0" smtClean="0"/>
              <a:t>; Expires: </a:t>
            </a:r>
            <a:r>
              <a:rPr lang="en-US" altLang="en-US" sz="1400" b="1" dirty="0" smtClean="0">
                <a:solidFill>
                  <a:srgbClr val="FF0000"/>
                </a:solidFill>
              </a:rPr>
              <a:t>November 22, 2028</a:t>
            </a:r>
            <a:endParaRPr lang="en-US" altLang="en-US" sz="1400" b="1" dirty="0" smtClean="0"/>
          </a:p>
          <a:p>
            <a:pPr lvl="1"/>
            <a:r>
              <a:rPr lang="en-US" altLang="en-US" sz="1400" dirty="0" smtClean="0"/>
              <a:t>Initially filed as a “divisional” of ‘279 patent</a:t>
            </a:r>
          </a:p>
          <a:p>
            <a:pPr lvl="2"/>
            <a:r>
              <a:rPr lang="en-US" altLang="en-US" sz="1200" dirty="0" smtClean="0"/>
              <a:t>Claims directed </a:t>
            </a:r>
            <a:r>
              <a:rPr lang="en-US" altLang="en-US" sz="1200" b="1" u="sng" dirty="0" smtClean="0"/>
              <a:t>only</a:t>
            </a:r>
            <a:r>
              <a:rPr lang="en-US" altLang="en-US" sz="1200" b="1" dirty="0" smtClean="0"/>
              <a:t> </a:t>
            </a:r>
            <a:r>
              <a:rPr lang="en-US" altLang="en-US" sz="1200" dirty="0" smtClean="0"/>
              <a:t>to 55 </a:t>
            </a:r>
            <a:r>
              <a:rPr lang="en-US" altLang="en-US" sz="1200" dirty="0" err="1" smtClean="0"/>
              <a:t>kDa</a:t>
            </a:r>
            <a:r>
              <a:rPr lang="en-US" altLang="en-US" sz="1200" dirty="0" smtClean="0"/>
              <a:t> protein and its fusions with </a:t>
            </a:r>
            <a:r>
              <a:rPr lang="en-US" altLang="en-US" sz="1200" dirty="0" err="1" smtClean="0"/>
              <a:t>Ig</a:t>
            </a:r>
            <a:r>
              <a:rPr lang="en-US" altLang="en-US" sz="1200" dirty="0" smtClean="0"/>
              <a:t> constant regions</a:t>
            </a:r>
          </a:p>
          <a:p>
            <a:pPr lvl="2"/>
            <a:r>
              <a:rPr lang="en-US" altLang="en-US" sz="1200" dirty="0" smtClean="0"/>
              <a:t>Prosecuted this subject matter for 10 years</a:t>
            </a:r>
          </a:p>
          <a:p>
            <a:pPr lvl="2"/>
            <a:endParaRPr lang="en-US" altLang="en-US" sz="1200" dirty="0" smtClean="0"/>
          </a:p>
          <a:p>
            <a:pPr lvl="1"/>
            <a:r>
              <a:rPr lang="en-US" altLang="en-US" sz="1400" dirty="0" smtClean="0"/>
              <a:t>10 years into prosecution:</a:t>
            </a:r>
          </a:p>
          <a:p>
            <a:pPr lvl="2"/>
            <a:r>
              <a:rPr lang="en-US" altLang="en-US" sz="1200" dirty="0" smtClean="0"/>
              <a:t>Claims amended to recite </a:t>
            </a:r>
            <a:r>
              <a:rPr lang="en-US" altLang="en-US" sz="1200" b="1" dirty="0" smtClean="0"/>
              <a:t>both </a:t>
            </a:r>
            <a:r>
              <a:rPr lang="en-US" altLang="en-US" sz="1200" dirty="0" smtClean="0"/>
              <a:t>55 </a:t>
            </a:r>
            <a:r>
              <a:rPr lang="en-US" altLang="en-US" sz="1200" dirty="0" err="1" smtClean="0"/>
              <a:t>kDa</a:t>
            </a:r>
            <a:r>
              <a:rPr lang="en-US" altLang="en-US" sz="1200" dirty="0" smtClean="0"/>
              <a:t> and 75 </a:t>
            </a:r>
            <a:r>
              <a:rPr lang="en-US" altLang="en-US" sz="1200" dirty="0" err="1" smtClean="0"/>
              <a:t>kDa</a:t>
            </a:r>
            <a:r>
              <a:rPr lang="en-US" altLang="en-US" sz="1200" dirty="0" smtClean="0"/>
              <a:t> fusions</a:t>
            </a:r>
          </a:p>
          <a:p>
            <a:pPr lvl="2"/>
            <a:r>
              <a:rPr lang="en-US" altLang="en-US" sz="1200" b="1" dirty="0" smtClean="0"/>
              <a:t>Immediately </a:t>
            </a:r>
            <a:r>
              <a:rPr lang="en-US" altLang="en-US" sz="1200" dirty="0" smtClean="0"/>
              <a:t>resulted in obviousness type double patenting rejection over ‘279 patent</a:t>
            </a:r>
          </a:p>
          <a:p>
            <a:pPr lvl="2"/>
            <a:r>
              <a:rPr lang="en-US" altLang="en-US" sz="1200" dirty="0" smtClean="0"/>
              <a:t>Cancelled/amended claims to remove 55 </a:t>
            </a:r>
            <a:r>
              <a:rPr lang="en-US" altLang="en-US" sz="1200" dirty="0" err="1" smtClean="0"/>
              <a:t>kDa</a:t>
            </a:r>
            <a:r>
              <a:rPr lang="en-US" altLang="en-US" sz="1200" dirty="0" smtClean="0"/>
              <a:t> subject matter</a:t>
            </a:r>
          </a:p>
          <a:p>
            <a:pPr lvl="2"/>
            <a:endParaRPr lang="en-US" altLang="en-US" sz="1200" dirty="0" smtClean="0"/>
          </a:p>
          <a:p>
            <a:pPr lvl="1"/>
            <a:r>
              <a:rPr lang="en-US" altLang="en-US" sz="1400" dirty="0" smtClean="0"/>
              <a:t>Further 5 years of prosecution focusing on 75 </a:t>
            </a:r>
            <a:r>
              <a:rPr lang="en-US" altLang="en-US" sz="1400" dirty="0" err="1" smtClean="0"/>
              <a:t>kDa</a:t>
            </a:r>
            <a:r>
              <a:rPr lang="en-US" altLang="en-US" sz="1400" dirty="0" smtClean="0"/>
              <a:t> fusions:</a:t>
            </a:r>
          </a:p>
          <a:p>
            <a:pPr lvl="2"/>
            <a:r>
              <a:rPr lang="en-US" altLang="en-US" sz="1200" dirty="0" smtClean="0"/>
              <a:t>Main point of contention was whether 75kDa was obvious over Wallach [disclosed TNFR from urine; showed broad molecular weight range and only fragment of protein sequence] in view of Capon [disclosed immunoglobulin fusion proteins]</a:t>
            </a:r>
          </a:p>
          <a:p>
            <a:pPr lvl="2"/>
            <a:r>
              <a:rPr lang="en-US" altLang="en-US" sz="1200" dirty="0" smtClean="0"/>
              <a:t>Overcame prior art [after appeal to Board] by showing evidence [some based on </a:t>
            </a:r>
            <a:r>
              <a:rPr lang="en-US" altLang="en-US" sz="1200" dirty="0" err="1" smtClean="0"/>
              <a:t>etanercept</a:t>
            </a:r>
            <a:r>
              <a:rPr lang="en-US" altLang="en-US" sz="1200" dirty="0" smtClean="0"/>
              <a:t> studies] showing alleged unexpected results of the fusion protein</a:t>
            </a:r>
            <a:endParaRPr lang="en-US" dirty="0"/>
          </a:p>
        </p:txBody>
      </p:sp>
    </p:spTree>
    <p:extLst>
      <p:ext uri="{BB962C8B-B14F-4D97-AF65-F5344CB8AC3E}">
        <p14:creationId xmlns:p14="http://schemas.microsoft.com/office/powerpoint/2010/main" val="686511062"/>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smtClean="0"/>
              <a:t>Enbrel: Double Patenting </a:t>
            </a:r>
          </a:p>
        </p:txBody>
      </p:sp>
      <p:sp>
        <p:nvSpPr>
          <p:cNvPr id="4" name="Slide Number Placeholder 3"/>
          <p:cNvSpPr>
            <a:spLocks noGrp="1"/>
          </p:cNvSpPr>
          <p:nvPr>
            <p:ph type="sldNum" sz="quarter" idx="10"/>
          </p:nvPr>
        </p:nvSpPr>
        <p:spPr/>
        <p:txBody>
          <a:bodyPr/>
          <a:lstStyle/>
          <a:p>
            <a:fld id="{858246E0-5D02-452F-A1A4-F30200C5245F}" type="slidenum">
              <a:rPr lang="en-US" sz="800" smtClean="0"/>
              <a:pPr/>
              <a:t>20</a:t>
            </a:fld>
            <a:endParaRPr lang="en-US" sz="800" dirty="0"/>
          </a:p>
        </p:txBody>
      </p:sp>
      <p:sp>
        <p:nvSpPr>
          <p:cNvPr id="5" name="Content Placeholder 3"/>
          <p:cNvSpPr>
            <a:spLocks noGrp="1"/>
          </p:cNvSpPr>
          <p:nvPr>
            <p:ph idx="1"/>
          </p:nvPr>
        </p:nvSpPr>
        <p:spPr>
          <a:xfrm>
            <a:off x="544513" y="1219200"/>
            <a:ext cx="7685087" cy="5273675"/>
          </a:xfrm>
        </p:spPr>
        <p:txBody>
          <a:bodyPr/>
          <a:lstStyle/>
          <a:p>
            <a:r>
              <a:rPr lang="en-US" altLang="en-US" sz="1800" b="1" dirty="0" smtClean="0"/>
              <a:t>Double Patenting Analysis of ‘182 claims using ‘279 as prior art</a:t>
            </a:r>
          </a:p>
          <a:p>
            <a:pPr lvl="1"/>
            <a:r>
              <a:rPr lang="en-US" altLang="en-US" sz="1400" dirty="0" smtClean="0"/>
              <a:t>Claims of ‘182 patent:</a:t>
            </a:r>
          </a:p>
          <a:p>
            <a:pPr lvl="2"/>
            <a:r>
              <a:rPr lang="en-US" altLang="en-US" sz="1200" dirty="0" smtClean="0"/>
              <a:t>Specifically recite protein that comprises a soluble fragment from </a:t>
            </a:r>
            <a:r>
              <a:rPr lang="en-US" altLang="en-US" sz="1200" b="1" dirty="0" smtClean="0">
                <a:solidFill>
                  <a:srgbClr val="0066FF"/>
                </a:solidFill>
              </a:rPr>
              <a:t>75 </a:t>
            </a:r>
            <a:r>
              <a:rPr lang="en-US" altLang="en-US" sz="1200" b="1" dirty="0" err="1" smtClean="0">
                <a:solidFill>
                  <a:srgbClr val="0066FF"/>
                </a:solidFill>
              </a:rPr>
              <a:t>kDa</a:t>
            </a:r>
            <a:r>
              <a:rPr lang="en-US" altLang="en-US" sz="1200" b="1" dirty="0" smtClean="0">
                <a:solidFill>
                  <a:srgbClr val="0066FF"/>
                </a:solidFill>
              </a:rPr>
              <a:t> </a:t>
            </a:r>
            <a:r>
              <a:rPr lang="en-US" altLang="en-US" sz="1200" dirty="0" smtClean="0"/>
              <a:t>protein</a:t>
            </a:r>
          </a:p>
          <a:p>
            <a:pPr lvl="2"/>
            <a:r>
              <a:rPr lang="en-US" altLang="en-US" sz="1200" dirty="0" smtClean="0"/>
              <a:t>The insoluble TNFR must comprise SEQ ID NO: 10</a:t>
            </a:r>
          </a:p>
          <a:p>
            <a:pPr marL="914400" lvl="2" indent="0">
              <a:buNone/>
            </a:pPr>
            <a:endParaRPr lang="en-US" altLang="en-US" sz="1200" dirty="0" smtClean="0"/>
          </a:p>
          <a:p>
            <a:pPr lvl="1"/>
            <a:r>
              <a:rPr lang="en-US" altLang="en-US" sz="1400" dirty="0" smtClean="0"/>
              <a:t>Claims of ‘279 patent:</a:t>
            </a:r>
          </a:p>
          <a:p>
            <a:pPr lvl="2"/>
            <a:r>
              <a:rPr lang="en-US" altLang="en-US" sz="1200" dirty="0" smtClean="0"/>
              <a:t>Specifically recite protein that comprises a soluble fragment from </a:t>
            </a:r>
            <a:r>
              <a:rPr lang="en-US" altLang="en-US" sz="1200" b="1" dirty="0" smtClean="0">
                <a:solidFill>
                  <a:srgbClr val="FF0000"/>
                </a:solidFill>
              </a:rPr>
              <a:t>55 </a:t>
            </a:r>
            <a:r>
              <a:rPr lang="en-US" altLang="en-US" sz="1200" b="1" dirty="0" err="1" smtClean="0">
                <a:solidFill>
                  <a:srgbClr val="FF0000"/>
                </a:solidFill>
              </a:rPr>
              <a:t>kDa</a:t>
            </a:r>
            <a:r>
              <a:rPr lang="en-US" altLang="en-US" sz="1200" b="1" dirty="0" smtClean="0">
                <a:solidFill>
                  <a:srgbClr val="FF0000"/>
                </a:solidFill>
              </a:rPr>
              <a:t> </a:t>
            </a:r>
            <a:r>
              <a:rPr lang="en-US" altLang="en-US" sz="1200" dirty="0" smtClean="0"/>
              <a:t>protein</a:t>
            </a:r>
          </a:p>
          <a:p>
            <a:pPr lvl="2"/>
            <a:r>
              <a:rPr lang="en-US" altLang="en-US" sz="1200" dirty="0" smtClean="0"/>
              <a:t>From prior art it can be seen that insoluble 55 </a:t>
            </a:r>
            <a:r>
              <a:rPr lang="en-US" altLang="en-US" sz="1200" dirty="0" err="1" smtClean="0"/>
              <a:t>kDa</a:t>
            </a:r>
            <a:r>
              <a:rPr lang="en-US" altLang="en-US" sz="1200" dirty="0" smtClean="0"/>
              <a:t> protein </a:t>
            </a:r>
            <a:r>
              <a:rPr lang="en-US" altLang="en-US" sz="1200" b="1" u="sng" dirty="0" smtClean="0"/>
              <a:t>does not</a:t>
            </a:r>
            <a:r>
              <a:rPr lang="en-US" altLang="en-US" sz="1200" dirty="0" smtClean="0"/>
              <a:t> include SEQ ID NO: 10</a:t>
            </a:r>
          </a:p>
          <a:p>
            <a:pPr marL="914400" lvl="2" indent="0">
              <a:buNone/>
            </a:pPr>
            <a:endParaRPr lang="en-US" altLang="en-US" sz="1200" dirty="0" smtClean="0"/>
          </a:p>
        </p:txBody>
      </p:sp>
    </p:spTree>
    <p:extLst>
      <p:ext uri="{BB962C8B-B14F-4D97-AF65-F5344CB8AC3E}">
        <p14:creationId xmlns:p14="http://schemas.microsoft.com/office/powerpoint/2010/main" val="4006523149"/>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smtClean="0"/>
              <a:t>Enbrel: Double Patenting </a:t>
            </a:r>
          </a:p>
        </p:txBody>
      </p:sp>
      <p:sp>
        <p:nvSpPr>
          <p:cNvPr id="4" name="Slide Number Placeholder 3"/>
          <p:cNvSpPr>
            <a:spLocks noGrp="1"/>
          </p:cNvSpPr>
          <p:nvPr>
            <p:ph type="sldNum" sz="quarter" idx="10"/>
          </p:nvPr>
        </p:nvSpPr>
        <p:spPr/>
        <p:txBody>
          <a:bodyPr/>
          <a:lstStyle/>
          <a:p>
            <a:fld id="{858246E0-5D02-452F-A1A4-F30200C5245F}" type="slidenum">
              <a:rPr lang="en-US" sz="800" smtClean="0"/>
              <a:pPr/>
              <a:t>21</a:t>
            </a:fld>
            <a:endParaRPr lang="en-US" sz="800" dirty="0"/>
          </a:p>
        </p:txBody>
      </p:sp>
      <p:graphicFrame>
        <p:nvGraphicFramePr>
          <p:cNvPr id="5" name="Table 4"/>
          <p:cNvGraphicFramePr>
            <a:graphicFrameLocks noGrp="1"/>
          </p:cNvGraphicFramePr>
          <p:nvPr>
            <p:extLst>
              <p:ext uri="{D42A27DB-BD31-4B8C-83A1-F6EECF244321}">
                <p14:modId xmlns:p14="http://schemas.microsoft.com/office/powerpoint/2010/main" val="2447779815"/>
              </p:ext>
            </p:extLst>
          </p:nvPr>
        </p:nvGraphicFramePr>
        <p:xfrm>
          <a:off x="304800" y="1268760"/>
          <a:ext cx="8686800" cy="4995446"/>
        </p:xfrm>
        <a:graphic>
          <a:graphicData uri="http://schemas.openxmlformats.org/drawingml/2006/table">
            <a:tbl>
              <a:tblPr firstRow="1" firstCol="1" bandRow="1">
                <a:tableStyleId>{5C22544A-7EE6-4342-B048-85BDC9FD1C3A}</a:tableStyleId>
              </a:tblPr>
              <a:tblGrid>
                <a:gridCol w="4343400"/>
                <a:gridCol w="4343400"/>
              </a:tblGrid>
              <a:tr h="307337">
                <a:tc>
                  <a:txBody>
                    <a:bodyPr/>
                    <a:lstStyle/>
                    <a:p>
                      <a:pPr marL="0" marR="0">
                        <a:lnSpc>
                          <a:spcPct val="115000"/>
                        </a:lnSpc>
                        <a:spcBef>
                          <a:spcPts val="300"/>
                        </a:spcBef>
                        <a:spcAft>
                          <a:spcPts val="0"/>
                        </a:spcAft>
                      </a:pPr>
                      <a:r>
                        <a:rPr lang="en-US" sz="1200" dirty="0">
                          <a:effectLst/>
                        </a:rPr>
                        <a:t>‘182 Patent Claim Language </a:t>
                      </a:r>
                      <a:endParaRPr lang="en-US" sz="1200" dirty="0">
                        <a:effectLst/>
                        <a:latin typeface="Calibri"/>
                        <a:ea typeface="Calibri"/>
                        <a:cs typeface="Times New Roman"/>
                      </a:endParaRPr>
                    </a:p>
                  </a:txBody>
                  <a:tcPr marL="50579" marR="50579" marT="0" marB="0"/>
                </a:tc>
                <a:tc>
                  <a:txBody>
                    <a:bodyPr/>
                    <a:lstStyle/>
                    <a:p>
                      <a:pPr marL="0" marR="0">
                        <a:lnSpc>
                          <a:spcPct val="115000"/>
                        </a:lnSpc>
                        <a:spcBef>
                          <a:spcPts val="300"/>
                        </a:spcBef>
                        <a:spcAft>
                          <a:spcPts val="0"/>
                        </a:spcAft>
                      </a:pPr>
                      <a:r>
                        <a:rPr lang="en-US" sz="1200" dirty="0">
                          <a:effectLst/>
                        </a:rPr>
                        <a:t>Corresponding ‘279 Patent Claim Language</a:t>
                      </a:r>
                      <a:endParaRPr lang="en-US" sz="1200" dirty="0">
                        <a:effectLst/>
                        <a:latin typeface="Calibri"/>
                        <a:ea typeface="Calibri"/>
                        <a:cs typeface="Times New Roman"/>
                      </a:endParaRPr>
                    </a:p>
                  </a:txBody>
                  <a:tcPr marL="50579" marR="50579" marT="0" marB="0"/>
                </a:tc>
              </a:tr>
              <a:tr h="487463">
                <a:tc>
                  <a:txBody>
                    <a:bodyPr/>
                    <a:lstStyle/>
                    <a:p>
                      <a:pPr marL="0" marR="0">
                        <a:lnSpc>
                          <a:spcPct val="115000"/>
                        </a:lnSpc>
                        <a:spcBef>
                          <a:spcPts val="300"/>
                        </a:spcBef>
                        <a:spcAft>
                          <a:spcPts val="0"/>
                        </a:spcAft>
                      </a:pPr>
                      <a:r>
                        <a:rPr lang="en-US" sz="1200" dirty="0">
                          <a:effectLst/>
                        </a:rPr>
                        <a:t>1. A protein comprising </a:t>
                      </a:r>
                    </a:p>
                  </a:txBody>
                  <a:tcPr marL="50579" marR="50579" marT="0" marB="0"/>
                </a:tc>
                <a:tc>
                  <a:txBody>
                    <a:bodyPr/>
                    <a:lstStyle/>
                    <a:p>
                      <a:pPr marL="228600" marR="0" indent="-228600">
                        <a:lnSpc>
                          <a:spcPct val="115000"/>
                        </a:lnSpc>
                        <a:spcBef>
                          <a:spcPts val="300"/>
                        </a:spcBef>
                        <a:spcAft>
                          <a:spcPts val="0"/>
                        </a:spcAft>
                        <a:buAutoNum type="arabicPeriod"/>
                      </a:pPr>
                      <a:r>
                        <a:rPr lang="en-US" sz="1200" dirty="0" smtClean="0">
                          <a:effectLst/>
                        </a:rPr>
                        <a:t>A </a:t>
                      </a:r>
                      <a:r>
                        <a:rPr lang="en-US" sz="1200" dirty="0">
                          <a:effectLst/>
                        </a:rPr>
                        <a:t>recombinant protein encoded by a </a:t>
                      </a:r>
                      <a:r>
                        <a:rPr lang="en-US" sz="1200" dirty="0" smtClean="0">
                          <a:effectLst/>
                        </a:rPr>
                        <a:t>polynucleotide</a:t>
                      </a:r>
                    </a:p>
                    <a:p>
                      <a:pPr marL="0" marR="0" indent="0">
                        <a:lnSpc>
                          <a:spcPct val="115000"/>
                        </a:lnSpc>
                        <a:spcBef>
                          <a:spcPts val="300"/>
                        </a:spcBef>
                        <a:spcAft>
                          <a:spcPts val="0"/>
                        </a:spcAft>
                        <a:buNone/>
                      </a:pPr>
                      <a:r>
                        <a:rPr lang="en-US" sz="1200" dirty="0" smtClean="0">
                          <a:effectLst/>
                        </a:rPr>
                        <a:t>which </a:t>
                      </a:r>
                      <a:r>
                        <a:rPr lang="en-US" sz="1200" dirty="0">
                          <a:effectLst/>
                        </a:rPr>
                        <a:t>comprises two DNA subsequences, wherein </a:t>
                      </a:r>
                      <a:endParaRPr lang="en-US" sz="1200" dirty="0" smtClean="0">
                        <a:effectLst/>
                      </a:endParaRPr>
                    </a:p>
                  </a:txBody>
                  <a:tcPr marL="50579" marR="50579" marT="0" marB="0"/>
                </a:tc>
              </a:tr>
              <a:tr h="1272644">
                <a:tc>
                  <a:txBody>
                    <a:bodyPr/>
                    <a:lstStyle/>
                    <a:p>
                      <a:pPr marL="0" marR="0">
                        <a:lnSpc>
                          <a:spcPct val="115000"/>
                        </a:lnSpc>
                        <a:spcBef>
                          <a:spcPts val="300"/>
                        </a:spcBef>
                        <a:spcAft>
                          <a:spcPts val="0"/>
                        </a:spcAft>
                      </a:pPr>
                      <a:r>
                        <a:rPr lang="en-US" sz="1200" dirty="0">
                          <a:effectLst/>
                        </a:rPr>
                        <a:t>(a) a human tumor necrosis factor (TNF)-binding soluble fragment of an insoluble human TNF receptor, wherein the insoluble human TNF receptor </a:t>
                      </a:r>
                    </a:p>
                    <a:p>
                      <a:pPr marL="0" marR="0">
                        <a:lnSpc>
                          <a:spcPct val="115000"/>
                        </a:lnSpc>
                        <a:spcBef>
                          <a:spcPts val="300"/>
                        </a:spcBef>
                        <a:spcAft>
                          <a:spcPts val="0"/>
                        </a:spcAft>
                      </a:pPr>
                      <a:r>
                        <a:rPr lang="en-US" sz="1200" dirty="0">
                          <a:effectLst/>
                        </a:rPr>
                        <a:t> </a:t>
                      </a:r>
                    </a:p>
                    <a:p>
                      <a:pPr marL="0" marR="0">
                        <a:lnSpc>
                          <a:spcPct val="115000"/>
                        </a:lnSpc>
                        <a:spcBef>
                          <a:spcPts val="300"/>
                        </a:spcBef>
                        <a:spcAft>
                          <a:spcPts val="0"/>
                        </a:spcAft>
                      </a:pPr>
                      <a:r>
                        <a:rPr lang="en-US" sz="1200" dirty="0">
                          <a:effectLst/>
                        </a:rPr>
                        <a:t>(</a:t>
                      </a:r>
                      <a:r>
                        <a:rPr lang="en-US" sz="1200" dirty="0" err="1">
                          <a:effectLst/>
                        </a:rPr>
                        <a:t>i</a:t>
                      </a:r>
                      <a:r>
                        <a:rPr lang="en-US" sz="1200" dirty="0">
                          <a:effectLst/>
                        </a:rPr>
                        <a:t>) specifically binds human TNF, </a:t>
                      </a:r>
                    </a:p>
                  </a:txBody>
                  <a:tcPr marL="50579" marR="50579" marT="0" marB="0"/>
                </a:tc>
                <a:tc>
                  <a:txBody>
                    <a:bodyPr/>
                    <a:lstStyle/>
                    <a:p>
                      <a:pPr marL="0" marR="0">
                        <a:lnSpc>
                          <a:spcPct val="115000"/>
                        </a:lnSpc>
                        <a:spcBef>
                          <a:spcPts val="300"/>
                        </a:spcBef>
                        <a:spcAft>
                          <a:spcPts val="0"/>
                        </a:spcAft>
                      </a:pPr>
                      <a:r>
                        <a:rPr lang="en-US" sz="1200" dirty="0">
                          <a:effectLst/>
                        </a:rPr>
                        <a:t>the first subsequence encodes a soluble fragment of the insoluble TNF receptor protein, wherein said insoluble TNF receptor protein </a:t>
                      </a:r>
                    </a:p>
                  </a:txBody>
                  <a:tcPr marL="50579" marR="50579" marT="0" marB="0"/>
                </a:tc>
              </a:tr>
              <a:tr h="763586">
                <a:tc>
                  <a:txBody>
                    <a:bodyPr/>
                    <a:lstStyle/>
                    <a:p>
                      <a:pPr marL="0" marR="0">
                        <a:lnSpc>
                          <a:spcPct val="115000"/>
                        </a:lnSpc>
                        <a:spcBef>
                          <a:spcPts val="300"/>
                        </a:spcBef>
                        <a:spcAft>
                          <a:spcPts val="0"/>
                        </a:spcAft>
                      </a:pPr>
                      <a:r>
                        <a:rPr lang="en-US" sz="1200" dirty="0">
                          <a:effectLst/>
                        </a:rPr>
                        <a:t>(ii) has an apparent molecular weight of about </a:t>
                      </a:r>
                      <a:r>
                        <a:rPr lang="en-US" sz="1200" u="none" dirty="0">
                          <a:solidFill>
                            <a:srgbClr val="FFFF00"/>
                          </a:solidFill>
                          <a:effectLst/>
                        </a:rPr>
                        <a:t>75 </a:t>
                      </a:r>
                      <a:r>
                        <a:rPr lang="en-US" sz="1200" u="none" dirty="0" err="1">
                          <a:solidFill>
                            <a:srgbClr val="FFFF00"/>
                          </a:solidFill>
                          <a:effectLst/>
                        </a:rPr>
                        <a:t>kilodaltons</a:t>
                      </a:r>
                      <a:r>
                        <a:rPr lang="en-US" sz="1200" u="none" dirty="0">
                          <a:solidFill>
                            <a:srgbClr val="FFFF00"/>
                          </a:solidFill>
                          <a:effectLst/>
                        </a:rPr>
                        <a:t> </a:t>
                      </a:r>
                      <a:r>
                        <a:rPr lang="en-US" sz="1200" dirty="0">
                          <a:effectLst/>
                        </a:rPr>
                        <a:t>on a non-reducing SDS-polyacrylamide gel, </a:t>
                      </a:r>
                      <a:r>
                        <a:rPr lang="en-US" sz="1200" dirty="0" smtClean="0">
                          <a:effectLst/>
                        </a:rPr>
                        <a:t>and</a:t>
                      </a:r>
                      <a:endParaRPr lang="en-US" sz="1200" dirty="0">
                        <a:effectLst/>
                      </a:endParaRPr>
                    </a:p>
                  </a:txBody>
                  <a:tcPr marL="50579" marR="50579" marT="0" marB="0"/>
                </a:tc>
                <a:tc>
                  <a:txBody>
                    <a:bodyPr/>
                    <a:lstStyle/>
                    <a:p>
                      <a:pPr marL="0" marR="0">
                        <a:lnSpc>
                          <a:spcPct val="115000"/>
                        </a:lnSpc>
                        <a:spcBef>
                          <a:spcPts val="300"/>
                        </a:spcBef>
                        <a:spcAft>
                          <a:spcPts val="0"/>
                        </a:spcAft>
                      </a:pPr>
                      <a:r>
                        <a:rPr lang="en-US" sz="1200" dirty="0" smtClean="0">
                          <a:effectLst/>
                        </a:rPr>
                        <a:t>has </a:t>
                      </a:r>
                      <a:r>
                        <a:rPr lang="en-US" sz="1200" dirty="0">
                          <a:effectLst/>
                        </a:rPr>
                        <a:t>a apparent molecular weight of about </a:t>
                      </a:r>
                      <a:r>
                        <a:rPr lang="en-US" sz="1200" b="1" dirty="0">
                          <a:solidFill>
                            <a:srgbClr val="FF0000"/>
                          </a:solidFill>
                          <a:effectLst/>
                        </a:rPr>
                        <a:t>55 </a:t>
                      </a:r>
                      <a:r>
                        <a:rPr lang="en-US" sz="1200" b="1" dirty="0" err="1">
                          <a:solidFill>
                            <a:srgbClr val="FF0000"/>
                          </a:solidFill>
                          <a:effectLst/>
                        </a:rPr>
                        <a:t>kilodaltons</a:t>
                      </a:r>
                      <a:r>
                        <a:rPr lang="en-US" sz="1200" b="1" dirty="0">
                          <a:solidFill>
                            <a:srgbClr val="FF0000"/>
                          </a:solidFill>
                          <a:effectLst/>
                        </a:rPr>
                        <a:t> </a:t>
                      </a:r>
                      <a:r>
                        <a:rPr lang="en-US" sz="1200" dirty="0">
                          <a:effectLst/>
                        </a:rPr>
                        <a:t>as determined on a non-reducing SDS-polyacrylamide gel, </a:t>
                      </a:r>
                    </a:p>
                  </a:txBody>
                  <a:tcPr marL="50579" marR="50579" marT="0" marB="0"/>
                </a:tc>
              </a:tr>
              <a:tr h="637244">
                <a:tc>
                  <a:txBody>
                    <a:bodyPr/>
                    <a:lstStyle/>
                    <a:p>
                      <a:pPr marL="0" marR="0">
                        <a:lnSpc>
                          <a:spcPct val="115000"/>
                        </a:lnSpc>
                        <a:spcBef>
                          <a:spcPts val="300"/>
                        </a:spcBef>
                        <a:spcAft>
                          <a:spcPts val="0"/>
                        </a:spcAft>
                      </a:pPr>
                      <a:r>
                        <a:rPr lang="en-US" sz="1200" dirty="0">
                          <a:solidFill>
                            <a:srgbClr val="FFFF00"/>
                          </a:solidFill>
                          <a:effectLst/>
                        </a:rPr>
                        <a:t>(iii) comprises the amino acid sequence LPAQVAFXPYAPEPGSTC (SEQ ID NO: 10); </a:t>
                      </a:r>
                    </a:p>
                  </a:txBody>
                  <a:tcPr marL="50579" marR="50579" marT="0" marB="0"/>
                </a:tc>
                <a:tc>
                  <a:txBody>
                    <a:bodyPr/>
                    <a:lstStyle/>
                    <a:p>
                      <a:pPr marL="0" marR="0">
                        <a:lnSpc>
                          <a:spcPct val="115000"/>
                        </a:lnSpc>
                        <a:spcBef>
                          <a:spcPts val="300"/>
                        </a:spcBef>
                        <a:spcAft>
                          <a:spcPts val="0"/>
                        </a:spcAft>
                      </a:pPr>
                      <a:r>
                        <a:rPr lang="en-US" sz="1200" b="1" dirty="0">
                          <a:solidFill>
                            <a:srgbClr val="FF0000"/>
                          </a:solidFill>
                          <a:effectLst/>
                        </a:rPr>
                        <a:t>[</a:t>
                      </a:r>
                      <a:r>
                        <a:rPr lang="en-US" sz="1200" b="1" i="1" dirty="0">
                          <a:solidFill>
                            <a:srgbClr val="FF0000"/>
                          </a:solidFill>
                          <a:effectLst/>
                        </a:rPr>
                        <a:t>none</a:t>
                      </a:r>
                      <a:r>
                        <a:rPr lang="en-US" sz="1200" b="1" dirty="0">
                          <a:solidFill>
                            <a:srgbClr val="FF0000"/>
                          </a:solidFill>
                          <a:effectLst/>
                        </a:rPr>
                        <a:t>]</a:t>
                      </a:r>
                      <a:endParaRPr lang="en-US" sz="1200" b="1" dirty="0">
                        <a:solidFill>
                          <a:srgbClr val="FF0000"/>
                        </a:solidFill>
                        <a:effectLst/>
                        <a:latin typeface="Calibri"/>
                        <a:ea typeface="Calibri"/>
                        <a:cs typeface="Times New Roman"/>
                      </a:endParaRPr>
                    </a:p>
                  </a:txBody>
                  <a:tcPr marL="50579" marR="50579" marT="0" marB="0"/>
                </a:tc>
              </a:tr>
              <a:tr h="1527172">
                <a:tc>
                  <a:txBody>
                    <a:bodyPr/>
                    <a:lstStyle/>
                    <a:p>
                      <a:pPr marL="0" marR="0">
                        <a:lnSpc>
                          <a:spcPct val="115000"/>
                        </a:lnSpc>
                        <a:spcBef>
                          <a:spcPts val="300"/>
                        </a:spcBef>
                        <a:spcAft>
                          <a:spcPts val="0"/>
                        </a:spcAft>
                      </a:pPr>
                      <a:r>
                        <a:rPr lang="en-US" sz="1200" dirty="0">
                          <a:effectLst/>
                        </a:rPr>
                        <a:t>and </a:t>
                      </a:r>
                    </a:p>
                    <a:p>
                      <a:pPr marL="0" marR="0">
                        <a:lnSpc>
                          <a:spcPct val="115000"/>
                        </a:lnSpc>
                        <a:spcBef>
                          <a:spcPts val="300"/>
                        </a:spcBef>
                        <a:spcAft>
                          <a:spcPts val="0"/>
                        </a:spcAft>
                      </a:pPr>
                      <a:r>
                        <a:rPr lang="en-US" sz="1200" dirty="0">
                          <a:effectLst/>
                        </a:rPr>
                        <a:t> </a:t>
                      </a:r>
                    </a:p>
                    <a:p>
                      <a:pPr marL="0" marR="0">
                        <a:lnSpc>
                          <a:spcPct val="115000"/>
                        </a:lnSpc>
                        <a:spcBef>
                          <a:spcPts val="300"/>
                        </a:spcBef>
                        <a:spcAft>
                          <a:spcPts val="0"/>
                        </a:spcAft>
                      </a:pPr>
                      <a:r>
                        <a:rPr lang="en-US" sz="1200" dirty="0">
                          <a:effectLst/>
                        </a:rPr>
                        <a:t>(b) all of the domains of the constant region of a human immunoglobulin </a:t>
                      </a:r>
                      <a:r>
                        <a:rPr lang="en-US" sz="1200" dirty="0" err="1">
                          <a:effectLst/>
                        </a:rPr>
                        <a:t>IgG</a:t>
                      </a:r>
                      <a:r>
                        <a:rPr lang="en-US" sz="1200" dirty="0">
                          <a:effectLst/>
                        </a:rPr>
                        <a:t> heavy chain other than the first domain of said constant region; </a:t>
                      </a:r>
                    </a:p>
                    <a:p>
                      <a:pPr marL="0" marR="0">
                        <a:lnSpc>
                          <a:spcPct val="115000"/>
                        </a:lnSpc>
                        <a:spcBef>
                          <a:spcPts val="300"/>
                        </a:spcBef>
                        <a:spcAft>
                          <a:spcPts val="0"/>
                        </a:spcAft>
                      </a:pPr>
                      <a:r>
                        <a:rPr lang="en-US" sz="1200" dirty="0">
                          <a:effectLst/>
                        </a:rPr>
                        <a:t>wherein said protein specifically binds human TNF. </a:t>
                      </a:r>
                    </a:p>
                  </a:txBody>
                  <a:tcPr marL="50579" marR="50579" marT="0" marB="0"/>
                </a:tc>
                <a:tc>
                  <a:txBody>
                    <a:bodyPr/>
                    <a:lstStyle/>
                    <a:p>
                      <a:pPr marL="0" marR="0">
                        <a:lnSpc>
                          <a:spcPct val="115000"/>
                        </a:lnSpc>
                        <a:spcBef>
                          <a:spcPts val="300"/>
                        </a:spcBef>
                        <a:spcAft>
                          <a:spcPts val="0"/>
                        </a:spcAft>
                      </a:pPr>
                      <a:r>
                        <a:rPr lang="en-US" sz="1200" dirty="0">
                          <a:effectLst/>
                        </a:rPr>
                        <a:t>and </a:t>
                      </a:r>
                    </a:p>
                    <a:p>
                      <a:pPr marL="0" marR="0">
                        <a:lnSpc>
                          <a:spcPct val="115000"/>
                        </a:lnSpc>
                        <a:spcBef>
                          <a:spcPts val="300"/>
                        </a:spcBef>
                        <a:spcAft>
                          <a:spcPts val="0"/>
                        </a:spcAft>
                      </a:pPr>
                      <a:r>
                        <a:rPr lang="en-US" sz="1200" dirty="0">
                          <a:effectLst/>
                        </a:rPr>
                        <a:t> </a:t>
                      </a:r>
                    </a:p>
                    <a:p>
                      <a:pPr marL="0" marR="0">
                        <a:lnSpc>
                          <a:spcPct val="115000"/>
                        </a:lnSpc>
                        <a:spcBef>
                          <a:spcPts val="300"/>
                        </a:spcBef>
                        <a:spcAft>
                          <a:spcPts val="0"/>
                        </a:spcAft>
                      </a:pPr>
                      <a:r>
                        <a:rPr lang="en-US" sz="1200" dirty="0">
                          <a:effectLst/>
                        </a:rPr>
                        <a:t>the second subsequence encodes all of the domains of the constant region of a human immunoglobulin heavy chain other than the first domain of said constant region. </a:t>
                      </a:r>
                      <a:endParaRPr lang="en-US" sz="1200" dirty="0">
                        <a:effectLst/>
                        <a:latin typeface="Calibri"/>
                        <a:ea typeface="Calibri"/>
                        <a:cs typeface="Times New Roman"/>
                      </a:endParaRPr>
                    </a:p>
                  </a:txBody>
                  <a:tcPr marL="50579" marR="50579" marT="0" marB="0"/>
                </a:tc>
              </a:tr>
            </a:tbl>
          </a:graphicData>
        </a:graphic>
      </p:graphicFrame>
    </p:spTree>
    <p:extLst>
      <p:ext uri="{BB962C8B-B14F-4D97-AF65-F5344CB8AC3E}">
        <p14:creationId xmlns:p14="http://schemas.microsoft.com/office/powerpoint/2010/main" val="2473580724"/>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smtClean="0"/>
              <a:t>Enbrel: Double Patenting </a:t>
            </a:r>
          </a:p>
        </p:txBody>
      </p:sp>
      <p:sp>
        <p:nvSpPr>
          <p:cNvPr id="4" name="Slide Number Placeholder 3"/>
          <p:cNvSpPr>
            <a:spLocks noGrp="1"/>
          </p:cNvSpPr>
          <p:nvPr>
            <p:ph type="sldNum" sz="quarter" idx="10"/>
          </p:nvPr>
        </p:nvSpPr>
        <p:spPr/>
        <p:txBody>
          <a:bodyPr/>
          <a:lstStyle/>
          <a:p>
            <a:fld id="{858246E0-5D02-452F-A1A4-F30200C5245F}" type="slidenum">
              <a:rPr lang="en-US" sz="800" smtClean="0"/>
              <a:pPr/>
              <a:t>22</a:t>
            </a:fld>
            <a:endParaRPr lang="en-US" sz="800" dirty="0"/>
          </a:p>
        </p:txBody>
      </p:sp>
      <p:sp>
        <p:nvSpPr>
          <p:cNvPr id="5" name="Content Placeholder 3"/>
          <p:cNvSpPr>
            <a:spLocks noGrp="1"/>
          </p:cNvSpPr>
          <p:nvPr>
            <p:ph idx="1"/>
          </p:nvPr>
        </p:nvSpPr>
        <p:spPr/>
        <p:txBody>
          <a:bodyPr/>
          <a:lstStyle/>
          <a:p>
            <a:r>
              <a:rPr lang="en-US" altLang="en-US" sz="1800" b="1" dirty="0" smtClean="0"/>
              <a:t>Arguments </a:t>
            </a:r>
            <a:r>
              <a:rPr lang="en-US" altLang="en-US" sz="1800" b="1" dirty="0" smtClean="0">
                <a:solidFill>
                  <a:srgbClr val="C00000"/>
                </a:solidFill>
              </a:rPr>
              <a:t>Against </a:t>
            </a:r>
            <a:r>
              <a:rPr lang="en-US" altLang="en-US" sz="1800" b="1" dirty="0" smtClean="0"/>
              <a:t>OTDP in ‘182 claims </a:t>
            </a:r>
            <a:r>
              <a:rPr lang="en-US" altLang="en-US" sz="1800" b="1" dirty="0" err="1" smtClean="0"/>
              <a:t>vis</a:t>
            </a:r>
            <a:r>
              <a:rPr lang="en-US" altLang="en-US" sz="1800" b="1" dirty="0" smtClean="0"/>
              <a:t> a </a:t>
            </a:r>
            <a:r>
              <a:rPr lang="en-US" altLang="en-US" sz="1800" b="1" dirty="0" err="1" smtClean="0"/>
              <a:t>vis</a:t>
            </a:r>
            <a:r>
              <a:rPr lang="en-US" altLang="en-US" sz="1800" b="1" dirty="0" smtClean="0"/>
              <a:t> ‘279 claims</a:t>
            </a:r>
          </a:p>
          <a:p>
            <a:pPr lvl="1"/>
            <a:r>
              <a:rPr lang="en-US" altLang="en-US" sz="1400" dirty="0"/>
              <a:t>PTO </a:t>
            </a:r>
            <a:r>
              <a:rPr lang="en-US" altLang="en-US" sz="1400" dirty="0" smtClean="0"/>
              <a:t>determination: 75 </a:t>
            </a:r>
            <a:r>
              <a:rPr lang="en-US" altLang="en-US" sz="1400" dirty="0" err="1"/>
              <a:t>kDa</a:t>
            </a:r>
            <a:r>
              <a:rPr lang="en-US" altLang="en-US" sz="1400" dirty="0"/>
              <a:t> species was </a:t>
            </a:r>
            <a:r>
              <a:rPr lang="en-US" altLang="en-US" sz="1400" dirty="0" smtClean="0"/>
              <a:t>separately patentable from </a:t>
            </a:r>
            <a:r>
              <a:rPr lang="en-US" altLang="en-US" sz="1400" dirty="0"/>
              <a:t>55 </a:t>
            </a:r>
            <a:r>
              <a:rPr lang="en-US" altLang="en-US" sz="1400" dirty="0" err="1"/>
              <a:t>kDa</a:t>
            </a:r>
            <a:r>
              <a:rPr lang="en-US" altLang="en-US" sz="1400" dirty="0"/>
              <a:t> species</a:t>
            </a:r>
          </a:p>
          <a:p>
            <a:pPr lvl="1"/>
            <a:r>
              <a:rPr lang="en-US" altLang="en-US" sz="1400" dirty="0" smtClean="0"/>
              <a:t>Amino acid sequences of the two receptors are different</a:t>
            </a:r>
          </a:p>
          <a:p>
            <a:pPr lvl="1"/>
            <a:r>
              <a:rPr lang="en-US" altLang="en-US" sz="1400" dirty="0" smtClean="0"/>
              <a:t>Claims of ‘182 specifically recite that the receptor be one that includes </a:t>
            </a:r>
            <a:br>
              <a:rPr lang="en-US" altLang="en-US" sz="1400" dirty="0" smtClean="0"/>
            </a:br>
            <a:r>
              <a:rPr lang="en-US" altLang="en-US" sz="1400" dirty="0" smtClean="0"/>
              <a:t>SEQ ID NO:10; not so in claims of ‘279</a:t>
            </a:r>
          </a:p>
          <a:p>
            <a:pPr lvl="1"/>
            <a:r>
              <a:rPr lang="en-US" altLang="en-US" sz="1400" dirty="0" smtClean="0"/>
              <a:t>‘279 claims cannot be construed as including SEQ ID NO: 10 because prior art shows that the sequence of 55 </a:t>
            </a:r>
            <a:r>
              <a:rPr lang="en-US" altLang="en-US" sz="1400" dirty="0" err="1" smtClean="0"/>
              <a:t>kDa</a:t>
            </a:r>
            <a:r>
              <a:rPr lang="en-US" altLang="en-US" sz="1400" dirty="0" smtClean="0"/>
              <a:t> receptor does not include SEQ ID NO: 10</a:t>
            </a:r>
          </a:p>
          <a:p>
            <a:pPr lvl="1"/>
            <a:endParaRPr lang="en-US" altLang="en-US" sz="1400" dirty="0" smtClean="0"/>
          </a:p>
          <a:p>
            <a:r>
              <a:rPr lang="en-US" altLang="en-US" sz="1800" b="1" dirty="0"/>
              <a:t>Arguments </a:t>
            </a:r>
            <a:r>
              <a:rPr lang="en-US" altLang="en-US" sz="1800" b="1" dirty="0" smtClean="0">
                <a:solidFill>
                  <a:srgbClr val="C00000"/>
                </a:solidFill>
              </a:rPr>
              <a:t>For </a:t>
            </a:r>
            <a:r>
              <a:rPr lang="en-US" altLang="en-US" sz="1800" b="1" dirty="0" smtClean="0"/>
              <a:t>OTDP </a:t>
            </a:r>
            <a:r>
              <a:rPr lang="en-US" altLang="en-US" sz="1800" b="1" dirty="0"/>
              <a:t>in ‘182 claims </a:t>
            </a:r>
            <a:r>
              <a:rPr lang="en-US" altLang="en-US" sz="1800" b="1" dirty="0" err="1"/>
              <a:t>vis</a:t>
            </a:r>
            <a:r>
              <a:rPr lang="en-US" altLang="en-US" sz="1800" b="1" dirty="0"/>
              <a:t> a </a:t>
            </a:r>
            <a:r>
              <a:rPr lang="en-US" altLang="en-US" sz="1800" b="1" dirty="0" err="1"/>
              <a:t>vis</a:t>
            </a:r>
            <a:r>
              <a:rPr lang="en-US" altLang="en-US" sz="1800" b="1" dirty="0"/>
              <a:t> ‘</a:t>
            </a:r>
            <a:r>
              <a:rPr lang="en-US" altLang="en-US" sz="1800" b="1" dirty="0" smtClean="0"/>
              <a:t>279 claims</a:t>
            </a:r>
          </a:p>
          <a:p>
            <a:pPr lvl="1"/>
            <a:r>
              <a:rPr lang="en-US" altLang="en-US" sz="1400" dirty="0" smtClean="0"/>
              <a:t>‘182 patent is not a proper divisional application of ‘279</a:t>
            </a:r>
          </a:p>
          <a:p>
            <a:pPr lvl="2"/>
            <a:r>
              <a:rPr lang="en-US" altLang="en-US" sz="1200" dirty="0" smtClean="0"/>
              <a:t>Initially claimed 55 </a:t>
            </a:r>
            <a:r>
              <a:rPr lang="en-US" altLang="en-US" sz="1200" dirty="0" err="1" smtClean="0"/>
              <a:t>kDa</a:t>
            </a:r>
            <a:r>
              <a:rPr lang="en-US" altLang="en-US" sz="1200" dirty="0" smtClean="0"/>
              <a:t> subject matter with no mention of 75 </a:t>
            </a:r>
            <a:r>
              <a:rPr lang="en-US" altLang="en-US" sz="1200" dirty="0" err="1" smtClean="0"/>
              <a:t>kDa</a:t>
            </a:r>
            <a:r>
              <a:rPr lang="en-US" altLang="en-US" sz="1200" dirty="0" smtClean="0"/>
              <a:t> subject matter</a:t>
            </a:r>
          </a:p>
          <a:p>
            <a:pPr lvl="2"/>
            <a:r>
              <a:rPr lang="en-US" altLang="en-US" sz="1200" dirty="0" smtClean="0"/>
              <a:t>If this argument prevails, then safe harbor under 35 USC </a:t>
            </a:r>
            <a:r>
              <a:rPr lang="en-US" altLang="en-US" sz="1200" dirty="0" smtClean="0">
                <a:latin typeface="Arial"/>
                <a:cs typeface="Arial"/>
              </a:rPr>
              <a:t>§</a:t>
            </a:r>
            <a:r>
              <a:rPr lang="en-US" altLang="en-US" sz="1200" dirty="0" smtClean="0"/>
              <a:t>121 does not apply</a:t>
            </a:r>
          </a:p>
          <a:p>
            <a:pPr marL="914400" lvl="2" indent="0">
              <a:buNone/>
            </a:pPr>
            <a:endParaRPr lang="en-US" altLang="en-US" sz="1200" dirty="0" smtClean="0"/>
          </a:p>
          <a:p>
            <a:pPr lvl="1"/>
            <a:r>
              <a:rPr lang="en-US" altLang="en-US" sz="1400" dirty="0" smtClean="0"/>
              <a:t>During prosecution Applicant tried to obtain examination of 75 </a:t>
            </a:r>
            <a:r>
              <a:rPr lang="en-US" altLang="en-US" sz="1400" dirty="0" err="1" smtClean="0"/>
              <a:t>kDa</a:t>
            </a:r>
            <a:r>
              <a:rPr lang="en-US" altLang="en-US" sz="1400" dirty="0" smtClean="0"/>
              <a:t> protein in same application as 55 </a:t>
            </a:r>
            <a:r>
              <a:rPr lang="en-US" altLang="en-US" sz="1400" dirty="0" err="1" smtClean="0"/>
              <a:t>kDa</a:t>
            </a:r>
            <a:endParaRPr lang="en-US" altLang="en-US" sz="1400" dirty="0" smtClean="0"/>
          </a:p>
          <a:p>
            <a:pPr lvl="2"/>
            <a:r>
              <a:rPr lang="en-US" altLang="en-US" sz="1200" dirty="0" smtClean="0"/>
              <a:t>Argued that they should be examined as a single invention</a:t>
            </a:r>
          </a:p>
          <a:p>
            <a:pPr lvl="2"/>
            <a:r>
              <a:rPr lang="en-US" altLang="en-US" sz="1200" dirty="0" smtClean="0"/>
              <a:t>Made similar arguments in a related </a:t>
            </a:r>
            <a:r>
              <a:rPr lang="en-US" altLang="en-US" sz="1200" dirty="0"/>
              <a:t>patent (‘</a:t>
            </a:r>
            <a:r>
              <a:rPr lang="en-US" altLang="en-US" sz="1200" dirty="0" smtClean="0"/>
              <a:t>522) to successfully withdraw restriction requirement</a:t>
            </a:r>
          </a:p>
          <a:p>
            <a:pPr lvl="1"/>
            <a:endParaRPr lang="en-US" altLang="en-US" sz="1400" dirty="0" smtClean="0"/>
          </a:p>
          <a:p>
            <a:pPr lvl="1"/>
            <a:endParaRPr lang="en-US" altLang="en-US" sz="1400" dirty="0" smtClean="0"/>
          </a:p>
        </p:txBody>
      </p:sp>
    </p:spTree>
    <p:extLst>
      <p:ext uri="{BB962C8B-B14F-4D97-AF65-F5344CB8AC3E}">
        <p14:creationId xmlns:p14="http://schemas.microsoft.com/office/powerpoint/2010/main" val="599683189"/>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smtClean="0"/>
              <a:t>Enbrel: Double Patenting </a:t>
            </a:r>
          </a:p>
        </p:txBody>
      </p:sp>
      <p:sp>
        <p:nvSpPr>
          <p:cNvPr id="4" name="Slide Number Placeholder 3"/>
          <p:cNvSpPr>
            <a:spLocks noGrp="1"/>
          </p:cNvSpPr>
          <p:nvPr>
            <p:ph type="sldNum" sz="quarter" idx="10"/>
          </p:nvPr>
        </p:nvSpPr>
        <p:spPr/>
        <p:txBody>
          <a:bodyPr/>
          <a:lstStyle/>
          <a:p>
            <a:fld id="{858246E0-5D02-452F-A1A4-F30200C5245F}" type="slidenum">
              <a:rPr lang="en-US" sz="800" smtClean="0"/>
              <a:pPr/>
              <a:t>23</a:t>
            </a:fld>
            <a:endParaRPr lang="en-US" sz="800" dirty="0"/>
          </a:p>
        </p:txBody>
      </p:sp>
      <p:sp>
        <p:nvSpPr>
          <p:cNvPr id="5" name="Content Placeholder 3"/>
          <p:cNvSpPr>
            <a:spLocks noGrp="1"/>
          </p:cNvSpPr>
          <p:nvPr>
            <p:ph idx="1"/>
          </p:nvPr>
        </p:nvSpPr>
        <p:spPr>
          <a:xfrm>
            <a:off x="544513" y="1219200"/>
            <a:ext cx="8078787" cy="5273675"/>
          </a:xfrm>
        </p:spPr>
        <p:txBody>
          <a:bodyPr/>
          <a:lstStyle/>
          <a:p>
            <a:pPr>
              <a:spcBef>
                <a:spcPts val="700"/>
              </a:spcBef>
              <a:spcAft>
                <a:spcPts val="700"/>
              </a:spcAft>
            </a:pPr>
            <a:r>
              <a:rPr lang="en-US" altLang="en-US" sz="1800" b="1" dirty="0" smtClean="0"/>
              <a:t>Comparison of ‘182 claims with ‘029 claims</a:t>
            </a:r>
          </a:p>
          <a:p>
            <a:pPr lvl="1">
              <a:spcBef>
                <a:spcPts val="700"/>
              </a:spcBef>
              <a:spcAft>
                <a:spcPts val="700"/>
              </a:spcAft>
            </a:pPr>
            <a:r>
              <a:rPr lang="en-US" altLang="en-US" sz="1400" dirty="0" smtClean="0"/>
              <a:t>US 5,808,029 contains sole claim:</a:t>
            </a:r>
          </a:p>
          <a:p>
            <a:pPr lvl="2">
              <a:spcBef>
                <a:spcPts val="700"/>
              </a:spcBef>
              <a:spcAft>
                <a:spcPts val="700"/>
              </a:spcAft>
            </a:pPr>
            <a:r>
              <a:rPr lang="en-US" altLang="en-US" sz="1200" i="1" dirty="0" smtClean="0"/>
              <a:t>A polynucleotide which </a:t>
            </a:r>
            <a:r>
              <a:rPr lang="en-US" altLang="en-US" sz="1200" b="1" i="1" u="sng" dirty="0" smtClean="0"/>
              <a:t>consist</a:t>
            </a:r>
            <a:r>
              <a:rPr lang="en-US" altLang="en-US" sz="1200" b="1" i="1" dirty="0" smtClean="0"/>
              <a:t> </a:t>
            </a:r>
            <a:r>
              <a:rPr lang="en-US" altLang="en-US" sz="1200" i="1" dirty="0" smtClean="0"/>
              <a:t>of DNA sequence of Figure 4</a:t>
            </a:r>
          </a:p>
          <a:p>
            <a:pPr lvl="1">
              <a:spcBef>
                <a:spcPts val="700"/>
              </a:spcBef>
              <a:spcAft>
                <a:spcPts val="700"/>
              </a:spcAft>
            </a:pPr>
            <a:r>
              <a:rPr lang="en-US" altLang="en-US" sz="1400" dirty="0" smtClean="0"/>
              <a:t>Figure 4 shows DNA sequence of 75 </a:t>
            </a:r>
            <a:r>
              <a:rPr lang="en-US" altLang="en-US" sz="1400" dirty="0" err="1" smtClean="0"/>
              <a:t>kDa</a:t>
            </a:r>
            <a:r>
              <a:rPr lang="en-US" altLang="en-US" sz="1400" dirty="0" smtClean="0"/>
              <a:t> TNFR</a:t>
            </a:r>
          </a:p>
          <a:p>
            <a:pPr lvl="1">
              <a:spcBef>
                <a:spcPts val="700"/>
              </a:spcBef>
              <a:spcAft>
                <a:spcPts val="700"/>
              </a:spcAft>
            </a:pPr>
            <a:r>
              <a:rPr lang="en-US" altLang="en-US" sz="1400" dirty="0" smtClean="0"/>
              <a:t>Subject matter </a:t>
            </a:r>
            <a:r>
              <a:rPr lang="en-US" altLang="en-US" sz="1400" dirty="0" err="1" smtClean="0"/>
              <a:t>vis</a:t>
            </a:r>
            <a:r>
              <a:rPr lang="en-US" altLang="en-US" sz="1400" dirty="0" smtClean="0"/>
              <a:t> a </a:t>
            </a:r>
            <a:r>
              <a:rPr lang="en-US" altLang="en-US" sz="1400" dirty="0" err="1" smtClean="0"/>
              <a:t>vis</a:t>
            </a:r>
            <a:r>
              <a:rPr lang="en-US" altLang="en-US" sz="1400" dirty="0" smtClean="0"/>
              <a:t> original restriction requirement</a:t>
            </a:r>
          </a:p>
          <a:p>
            <a:pPr lvl="2">
              <a:spcBef>
                <a:spcPts val="700"/>
              </a:spcBef>
              <a:spcAft>
                <a:spcPts val="700"/>
              </a:spcAft>
            </a:pPr>
            <a:r>
              <a:rPr lang="en-US" altLang="en-US" sz="1200" dirty="0" smtClean="0"/>
              <a:t>‘182: Group I </a:t>
            </a:r>
          </a:p>
          <a:p>
            <a:pPr lvl="2">
              <a:spcBef>
                <a:spcPts val="700"/>
              </a:spcBef>
              <a:spcAft>
                <a:spcPts val="700"/>
              </a:spcAft>
            </a:pPr>
            <a:r>
              <a:rPr lang="en-US" altLang="en-US" sz="1200" dirty="0" smtClean="0"/>
              <a:t> ‘029:Group II</a:t>
            </a:r>
          </a:p>
          <a:p>
            <a:pPr lvl="1">
              <a:spcBef>
                <a:spcPts val="700"/>
              </a:spcBef>
              <a:spcAft>
                <a:spcPts val="700"/>
              </a:spcAft>
            </a:pPr>
            <a:r>
              <a:rPr lang="en-US" altLang="en-US" sz="1400" dirty="0" smtClean="0"/>
              <a:t>‘182 claims include additional feature of Ig constant region </a:t>
            </a:r>
            <a:endParaRPr lang="en-US" altLang="en-US" sz="1400" dirty="0"/>
          </a:p>
          <a:p>
            <a:pPr>
              <a:spcBef>
                <a:spcPts val="700"/>
              </a:spcBef>
              <a:spcAft>
                <a:spcPts val="700"/>
              </a:spcAft>
            </a:pPr>
            <a:r>
              <a:rPr lang="en-US" altLang="en-US" sz="1800" b="1" dirty="0"/>
              <a:t>Comparison of ‘182 claims with </a:t>
            </a:r>
            <a:r>
              <a:rPr lang="en-US" altLang="en-US" sz="1800" b="1" dirty="0" smtClean="0"/>
              <a:t>‘522 </a:t>
            </a:r>
            <a:r>
              <a:rPr lang="en-US" altLang="en-US" sz="1800" b="1" dirty="0"/>
              <a:t>claims</a:t>
            </a:r>
          </a:p>
          <a:p>
            <a:pPr lvl="1">
              <a:spcBef>
                <a:spcPts val="700"/>
              </a:spcBef>
              <a:spcAft>
                <a:spcPts val="700"/>
              </a:spcAft>
            </a:pPr>
            <a:r>
              <a:rPr lang="en-US" altLang="en-US" sz="1400" dirty="0"/>
              <a:t>Subject matter vis a vis original restriction requirement</a:t>
            </a:r>
          </a:p>
          <a:p>
            <a:pPr lvl="2">
              <a:spcBef>
                <a:spcPts val="700"/>
              </a:spcBef>
              <a:spcAft>
                <a:spcPts val="700"/>
              </a:spcAft>
            </a:pPr>
            <a:r>
              <a:rPr lang="en-US" altLang="en-US" sz="1200" dirty="0" smtClean="0"/>
              <a:t>‘182 claims are with Group I </a:t>
            </a:r>
          </a:p>
          <a:p>
            <a:pPr lvl="2">
              <a:spcBef>
                <a:spcPts val="700"/>
              </a:spcBef>
              <a:spcAft>
                <a:spcPts val="700"/>
              </a:spcAft>
            </a:pPr>
            <a:r>
              <a:rPr lang="en-US" altLang="en-US" sz="1200" dirty="0" smtClean="0"/>
              <a:t>‘522 claims are with Group II and III </a:t>
            </a:r>
          </a:p>
          <a:p>
            <a:pPr lvl="1">
              <a:spcBef>
                <a:spcPts val="700"/>
              </a:spcBef>
              <a:spcAft>
                <a:spcPts val="700"/>
              </a:spcAft>
            </a:pPr>
            <a:r>
              <a:rPr lang="en-US" altLang="en-US" sz="1400" dirty="0" smtClean="0"/>
              <a:t>Comparison would be somewhat moot as ‘522 expires later than ‘182 patent</a:t>
            </a:r>
          </a:p>
          <a:p>
            <a:pPr lvl="1"/>
            <a:endParaRPr lang="en-US" altLang="en-US" sz="1400" dirty="0"/>
          </a:p>
          <a:p>
            <a:pPr marL="457200" lvl="1" indent="0">
              <a:buNone/>
            </a:pPr>
            <a:endParaRPr lang="en-US" altLang="en-US" sz="1400" dirty="0"/>
          </a:p>
        </p:txBody>
      </p:sp>
      <p:sp>
        <p:nvSpPr>
          <p:cNvPr id="3" name="Rounded Rectangle 2"/>
          <p:cNvSpPr/>
          <p:nvPr/>
        </p:nvSpPr>
        <p:spPr bwMode="auto">
          <a:xfrm>
            <a:off x="6084168" y="2744924"/>
            <a:ext cx="2952328" cy="1512168"/>
          </a:xfrm>
          <a:prstGeom prst="roundRect">
            <a:avLst/>
          </a:pr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bg1"/>
                </a:solidFill>
                <a:effectLst/>
                <a:latin typeface="Arial" charset="0"/>
              </a:rPr>
              <a:t>Overall prediction:</a:t>
            </a:r>
          </a:p>
          <a:p>
            <a:pPr marL="0" marR="0" indent="0" algn="l" defTabSz="914400" rtl="0" eaLnBrk="1" fontAlgn="base" latinLnBrk="0" hangingPunct="1">
              <a:lnSpc>
                <a:spcPct val="100000"/>
              </a:lnSpc>
              <a:spcBef>
                <a:spcPct val="0"/>
              </a:spcBef>
              <a:spcAft>
                <a:spcPct val="0"/>
              </a:spcAft>
              <a:buClrTx/>
              <a:buSzTx/>
              <a:buFontTx/>
              <a:buNone/>
              <a:tabLst/>
            </a:pPr>
            <a:r>
              <a:rPr lang="en-US" sz="2200" dirty="0" smtClean="0">
                <a:solidFill>
                  <a:schemeClr val="bg1"/>
                </a:solidFill>
                <a:latin typeface="Arial" charset="0"/>
              </a:rPr>
              <a:t>Amgen should most likely prevail with this type of challenge</a:t>
            </a:r>
            <a:endParaRPr kumimoji="0" lang="en-US" sz="2200" b="0" i="0" u="none" strike="noStrike" cap="none" normalizeH="0" baseline="0" dirty="0" smtClean="0">
              <a:ln>
                <a:noFill/>
              </a:ln>
              <a:solidFill>
                <a:schemeClr val="bg1"/>
              </a:solidFill>
              <a:effectLst/>
              <a:latin typeface="Arial" charset="0"/>
            </a:endParaRPr>
          </a:p>
        </p:txBody>
      </p:sp>
    </p:spTree>
    <p:extLst>
      <p:ext uri="{BB962C8B-B14F-4D97-AF65-F5344CB8AC3E}">
        <p14:creationId xmlns:p14="http://schemas.microsoft.com/office/powerpoint/2010/main" val="554874074"/>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err="1" smtClean="0"/>
              <a:t>Remicade</a:t>
            </a:r>
            <a:r>
              <a:rPr lang="en-US" sz="3200" b="1" dirty="0" smtClean="0"/>
              <a:t>: Double Patenting </a:t>
            </a:r>
          </a:p>
        </p:txBody>
      </p:sp>
      <p:sp>
        <p:nvSpPr>
          <p:cNvPr id="4" name="Slide Number Placeholder 3"/>
          <p:cNvSpPr>
            <a:spLocks noGrp="1"/>
          </p:cNvSpPr>
          <p:nvPr>
            <p:ph type="sldNum" sz="quarter" idx="10"/>
          </p:nvPr>
        </p:nvSpPr>
        <p:spPr/>
        <p:txBody>
          <a:bodyPr/>
          <a:lstStyle/>
          <a:p>
            <a:fld id="{858246E0-5D02-452F-A1A4-F30200C5245F}" type="slidenum">
              <a:rPr lang="en-US" smtClean="0"/>
              <a:pPr/>
              <a:t>24</a:t>
            </a:fld>
            <a:endParaRPr lang="en-US" dirty="0"/>
          </a:p>
        </p:txBody>
      </p:sp>
      <p:sp>
        <p:nvSpPr>
          <p:cNvPr id="2" name="Content Placeholder 1"/>
          <p:cNvSpPr>
            <a:spLocks noGrp="1"/>
          </p:cNvSpPr>
          <p:nvPr>
            <p:ph idx="1"/>
          </p:nvPr>
        </p:nvSpPr>
        <p:spPr/>
        <p:txBody>
          <a:bodyPr/>
          <a:lstStyle/>
          <a:p>
            <a:r>
              <a:rPr lang="en-US" dirty="0" smtClean="0"/>
              <a:t>Activity: </a:t>
            </a:r>
            <a:r>
              <a:rPr lang="en-US" dirty="0" err="1" smtClean="0"/>
              <a:t>Remicade</a:t>
            </a:r>
            <a:r>
              <a:rPr lang="en-US" dirty="0" smtClean="0"/>
              <a:t> (infliximab) is an antibody that works against </a:t>
            </a:r>
            <a:r>
              <a:rPr lang="en-US" dirty="0" err="1" smtClean="0"/>
              <a:t>TNFa</a:t>
            </a:r>
            <a:endParaRPr lang="en-US" dirty="0" smtClean="0"/>
          </a:p>
          <a:p>
            <a:r>
              <a:rPr lang="en-US" dirty="0" smtClean="0"/>
              <a:t>Structure: chimeric mouse/human monoclonal antibody</a:t>
            </a:r>
          </a:p>
          <a:p>
            <a:pPr marL="0" indent="0">
              <a:buNone/>
            </a:pPr>
            <a:endParaRPr lang="en-US" dirty="0" smtClean="0"/>
          </a:p>
        </p:txBody>
      </p:sp>
      <p:pic>
        <p:nvPicPr>
          <p:cNvPr id="1026" name="Picture 2" descr="C:\Users\nrasheed.MHMDOMAIN\AppData\Local\Microsoft\Windows\Temporary Internet Files\Content.IE5\8WR89QEQ\Infliximab_structur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032956"/>
            <a:ext cx="4676948" cy="3322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736673"/>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err="1"/>
              <a:t>Remicade</a:t>
            </a:r>
            <a:r>
              <a:rPr lang="en-US" sz="3200" b="1" dirty="0"/>
              <a:t> </a:t>
            </a:r>
            <a:r>
              <a:rPr lang="en-US" sz="3200" b="1" dirty="0" smtClean="0"/>
              <a:t>– Double Patenting</a:t>
            </a:r>
            <a:r>
              <a:rPr lang="en-US" sz="2800" dirty="0"/>
              <a:t/>
            </a:r>
            <a:br>
              <a:rPr lang="en-US" sz="2800" dirty="0"/>
            </a:br>
            <a:r>
              <a:rPr lang="en-US" sz="2000" dirty="0"/>
              <a:t>[</a:t>
            </a:r>
            <a:r>
              <a:rPr lang="en-US" sz="2000" b="1" dirty="0">
                <a:solidFill>
                  <a:srgbClr val="00B0F0"/>
                </a:solidFill>
              </a:rPr>
              <a:t>blue</a:t>
            </a:r>
            <a:r>
              <a:rPr lang="en-US" sz="2000" b="1" dirty="0"/>
              <a:t>: current reexamination; </a:t>
            </a:r>
            <a:r>
              <a:rPr lang="en-US" sz="2000" b="1" dirty="0">
                <a:solidFill>
                  <a:srgbClr val="FFFF00"/>
                </a:solidFill>
              </a:rPr>
              <a:t>yellow</a:t>
            </a:r>
            <a:r>
              <a:rPr lang="en-US" sz="2000" b="1" dirty="0"/>
              <a:t>: potential</a:t>
            </a:r>
            <a:r>
              <a:rPr lang="en-US" sz="2000" dirty="0"/>
              <a:t>]</a:t>
            </a:r>
            <a:endParaRPr lang="en-US" sz="2000" dirty="0" smtClean="0"/>
          </a:p>
        </p:txBody>
      </p:sp>
      <p:sp>
        <p:nvSpPr>
          <p:cNvPr id="4" name="Slide Number Placeholder 3"/>
          <p:cNvSpPr>
            <a:spLocks noGrp="1"/>
          </p:cNvSpPr>
          <p:nvPr>
            <p:ph type="sldNum" sz="quarter" idx="10"/>
          </p:nvPr>
        </p:nvSpPr>
        <p:spPr/>
        <p:txBody>
          <a:bodyPr/>
          <a:lstStyle/>
          <a:p>
            <a:fld id="{858246E0-5D02-452F-A1A4-F30200C5245F}" type="slidenum">
              <a:rPr lang="en-US" smtClean="0"/>
              <a:pPr/>
              <a:t>25</a:t>
            </a:fld>
            <a:endParaRPr lang="en-US" dirty="0"/>
          </a:p>
        </p:txBody>
      </p:sp>
      <p:grpSp>
        <p:nvGrpSpPr>
          <p:cNvPr id="44" name="Group 43"/>
          <p:cNvGrpSpPr/>
          <p:nvPr/>
        </p:nvGrpSpPr>
        <p:grpSpPr>
          <a:xfrm>
            <a:off x="503548" y="1347148"/>
            <a:ext cx="6742567" cy="3602520"/>
            <a:chOff x="1143000" y="1523344"/>
            <a:chExt cx="6014707" cy="3271496"/>
          </a:xfrm>
        </p:grpSpPr>
        <p:sp>
          <p:nvSpPr>
            <p:cNvPr id="45" name="Rectangle 44"/>
            <p:cNvSpPr/>
            <p:nvPr/>
          </p:nvSpPr>
          <p:spPr bwMode="auto">
            <a:xfrm>
              <a:off x="3276601" y="1523344"/>
              <a:ext cx="1483020" cy="550560"/>
            </a:xfrm>
            <a:prstGeom prst="rect">
              <a:avLst/>
            </a:prstGeom>
            <a:solidFill>
              <a:schemeClr val="bg1"/>
            </a:solidFill>
            <a:ln w="28575">
              <a:solidFill>
                <a:schemeClr val="accent1"/>
              </a:solidFill>
              <a:prstDash val="dash"/>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dirty="0" smtClean="0">
                  <a:solidFill>
                    <a:srgbClr val="000000"/>
                  </a:solidFill>
                </a:rPr>
                <a:t>Parent Applications</a:t>
              </a:r>
            </a:p>
            <a:p>
              <a:pPr algn="ctr" fontAlgn="base">
                <a:spcBef>
                  <a:spcPct val="0"/>
                </a:spcBef>
                <a:spcAft>
                  <a:spcPct val="0"/>
                </a:spcAft>
              </a:pPr>
              <a:r>
                <a:rPr lang="en-US" sz="800" dirty="0" smtClean="0">
                  <a:solidFill>
                    <a:srgbClr val="000000"/>
                  </a:solidFill>
                </a:rPr>
                <a:t>Earliest of which has date of Mar. 18 1991 </a:t>
              </a:r>
            </a:p>
          </p:txBody>
        </p:sp>
        <p:cxnSp>
          <p:nvCxnSpPr>
            <p:cNvPr id="46" name="Straight Arrow Connector 45"/>
            <p:cNvCxnSpPr>
              <a:stCxn id="45" idx="2"/>
              <a:endCxn id="47" idx="0"/>
            </p:cNvCxnSpPr>
            <p:nvPr/>
          </p:nvCxnSpPr>
          <p:spPr bwMode="auto">
            <a:xfrm>
              <a:off x="4018111" y="2073904"/>
              <a:ext cx="3264" cy="500872"/>
            </a:xfrm>
            <a:prstGeom prst="straightConnector1">
              <a:avLst/>
            </a:prstGeom>
            <a:solidFill>
              <a:schemeClr val="bg1"/>
            </a:solidFill>
            <a:ln w="28575">
              <a:solidFill>
                <a:schemeClr val="accent1"/>
              </a:solidFill>
              <a:prstDash val="dash"/>
              <a:headEnd type="none" w="med" len="med"/>
              <a:tailEnd type="triangle" w="med" len="med"/>
            </a:ln>
            <a:effectLst/>
            <a:extLst/>
          </p:spPr>
        </p:cxnSp>
        <p:sp>
          <p:nvSpPr>
            <p:cNvPr id="47" name="Rectangle 46"/>
            <p:cNvSpPr/>
            <p:nvPr/>
          </p:nvSpPr>
          <p:spPr bwMode="auto">
            <a:xfrm>
              <a:off x="3279865" y="2574776"/>
              <a:ext cx="1483020" cy="550560"/>
            </a:xfrm>
            <a:prstGeom prst="rect">
              <a:avLst/>
            </a:prstGeom>
            <a:solidFill>
              <a:schemeClr val="bg1">
                <a:lumMod val="75000"/>
              </a:schemeClr>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dirty="0" smtClean="0">
                  <a:solidFill>
                    <a:srgbClr val="000000"/>
                  </a:solidFill>
                </a:rPr>
                <a:t>Application 08/013,413</a:t>
              </a:r>
            </a:p>
            <a:p>
              <a:pPr algn="ctr" fontAlgn="base">
                <a:spcBef>
                  <a:spcPct val="0"/>
                </a:spcBef>
                <a:spcAft>
                  <a:spcPct val="0"/>
                </a:spcAft>
              </a:pPr>
              <a:r>
                <a:rPr lang="en-US" sz="800" dirty="0" smtClean="0">
                  <a:solidFill>
                    <a:srgbClr val="000000"/>
                  </a:solidFill>
                </a:rPr>
                <a:t>Filed: 02/02/93</a:t>
              </a:r>
            </a:p>
            <a:p>
              <a:pPr algn="ctr" fontAlgn="base">
                <a:spcBef>
                  <a:spcPct val="0"/>
                </a:spcBef>
                <a:spcAft>
                  <a:spcPct val="0"/>
                </a:spcAft>
              </a:pPr>
              <a:r>
                <a:rPr lang="en-US" sz="800" dirty="0" smtClean="0">
                  <a:solidFill>
                    <a:srgbClr val="000000"/>
                  </a:solidFill>
                </a:rPr>
                <a:t>Abandoned 02/27/94</a:t>
              </a:r>
            </a:p>
          </p:txBody>
        </p:sp>
        <p:sp>
          <p:nvSpPr>
            <p:cNvPr id="48" name="Rectangle 47"/>
            <p:cNvSpPr/>
            <p:nvPr/>
          </p:nvSpPr>
          <p:spPr bwMode="auto">
            <a:xfrm>
              <a:off x="2570458" y="3493826"/>
              <a:ext cx="1125421" cy="542858"/>
            </a:xfrm>
            <a:prstGeom prst="rect">
              <a:avLst/>
            </a:prstGeom>
            <a:solidFill>
              <a:srgbClr val="53D2FF"/>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5,656,272</a:t>
              </a:r>
              <a:endParaRPr lang="en-US" sz="800" dirty="0" smtClean="0">
                <a:solidFill>
                  <a:srgbClr val="000000"/>
                </a:solidFill>
              </a:endParaRPr>
            </a:p>
            <a:p>
              <a:pPr algn="ctr" fontAlgn="base">
                <a:spcBef>
                  <a:spcPct val="0"/>
                </a:spcBef>
                <a:spcAft>
                  <a:spcPct val="0"/>
                </a:spcAft>
              </a:pPr>
              <a:r>
                <a:rPr lang="en-US" sz="800" dirty="0" smtClean="0">
                  <a:solidFill>
                    <a:srgbClr val="000000"/>
                  </a:solidFill>
                </a:rPr>
                <a:t>Application 08/192,102</a:t>
              </a:r>
            </a:p>
            <a:p>
              <a:pPr algn="ctr" fontAlgn="base">
                <a:spcBef>
                  <a:spcPct val="0"/>
                </a:spcBef>
                <a:spcAft>
                  <a:spcPct val="0"/>
                </a:spcAft>
              </a:pPr>
              <a:r>
                <a:rPr lang="en-US" sz="800" dirty="0" smtClean="0">
                  <a:solidFill>
                    <a:srgbClr val="000000"/>
                  </a:solidFill>
                </a:rPr>
                <a:t>Filed: 11/03/11</a:t>
              </a:r>
            </a:p>
            <a:p>
              <a:pPr algn="ctr" fontAlgn="base">
                <a:spcBef>
                  <a:spcPct val="0"/>
                </a:spcBef>
                <a:spcAft>
                  <a:spcPct val="0"/>
                </a:spcAft>
              </a:pPr>
              <a:r>
                <a:rPr lang="en-US" sz="800" dirty="0" smtClean="0">
                  <a:solidFill>
                    <a:srgbClr val="000000"/>
                  </a:solidFill>
                </a:rPr>
                <a:t>[Group IV]</a:t>
              </a:r>
            </a:p>
          </p:txBody>
        </p:sp>
        <p:sp>
          <p:nvSpPr>
            <p:cNvPr id="49" name="TextBox 25"/>
            <p:cNvSpPr txBox="1"/>
            <p:nvPr/>
          </p:nvSpPr>
          <p:spPr>
            <a:xfrm>
              <a:off x="3318175" y="3150398"/>
              <a:ext cx="397866" cy="2462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solidFill>
                    <a:srgbClr val="000000"/>
                  </a:solidFill>
                </a:rPr>
                <a:t>CIP</a:t>
              </a:r>
              <a:endParaRPr lang="en-US" sz="1000" b="1" dirty="0">
                <a:solidFill>
                  <a:srgbClr val="000000"/>
                </a:solidFill>
              </a:endParaRPr>
            </a:p>
          </p:txBody>
        </p:sp>
        <p:sp>
          <p:nvSpPr>
            <p:cNvPr id="50" name="Rectangle 49"/>
            <p:cNvSpPr/>
            <p:nvPr/>
          </p:nvSpPr>
          <p:spPr bwMode="auto">
            <a:xfrm>
              <a:off x="1143000" y="4244280"/>
              <a:ext cx="1483020" cy="550560"/>
            </a:xfrm>
            <a:prstGeom prst="rect">
              <a:avLst/>
            </a:prstGeom>
            <a:solidFill>
              <a:srgbClr val="53D2FF"/>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5,698,195</a:t>
              </a:r>
              <a:endParaRPr lang="en-US" sz="800" dirty="0" smtClean="0">
                <a:solidFill>
                  <a:srgbClr val="000000"/>
                </a:solidFill>
              </a:endParaRPr>
            </a:p>
            <a:p>
              <a:pPr algn="ctr" fontAlgn="base">
                <a:spcBef>
                  <a:spcPct val="0"/>
                </a:spcBef>
                <a:spcAft>
                  <a:spcPct val="0"/>
                </a:spcAft>
              </a:pPr>
              <a:r>
                <a:rPr lang="en-US" sz="800" dirty="0" smtClean="0">
                  <a:solidFill>
                    <a:srgbClr val="000000"/>
                  </a:solidFill>
                </a:rPr>
                <a:t>Application 08/324,799</a:t>
              </a:r>
            </a:p>
            <a:p>
              <a:pPr algn="ctr" fontAlgn="base">
                <a:spcBef>
                  <a:spcPct val="0"/>
                </a:spcBef>
                <a:spcAft>
                  <a:spcPct val="0"/>
                </a:spcAft>
              </a:pPr>
              <a:r>
                <a:rPr lang="en-US" sz="800" dirty="0" smtClean="0">
                  <a:solidFill>
                    <a:srgbClr val="000000"/>
                  </a:solidFill>
                </a:rPr>
                <a:t>Filed: 10/18/94</a:t>
              </a:r>
            </a:p>
            <a:p>
              <a:pPr algn="ctr" fontAlgn="base">
                <a:spcBef>
                  <a:spcPct val="0"/>
                </a:spcBef>
                <a:spcAft>
                  <a:spcPct val="0"/>
                </a:spcAft>
              </a:pPr>
              <a:r>
                <a:rPr lang="en-US" sz="800" dirty="0" smtClean="0">
                  <a:solidFill>
                    <a:srgbClr val="000000"/>
                  </a:solidFill>
                </a:rPr>
                <a:t>[Group IV]</a:t>
              </a:r>
            </a:p>
          </p:txBody>
        </p:sp>
        <p:sp>
          <p:nvSpPr>
            <p:cNvPr id="51" name="TextBox 28"/>
            <p:cNvSpPr txBox="1"/>
            <p:nvPr/>
          </p:nvSpPr>
          <p:spPr>
            <a:xfrm>
              <a:off x="2366536" y="3184101"/>
              <a:ext cx="397866" cy="2462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solidFill>
                    <a:srgbClr val="000000"/>
                  </a:solidFill>
                </a:rPr>
                <a:t>CIP</a:t>
              </a:r>
              <a:endParaRPr lang="en-US" sz="1000" b="1" dirty="0">
                <a:solidFill>
                  <a:srgbClr val="000000"/>
                </a:solidFill>
              </a:endParaRPr>
            </a:p>
          </p:txBody>
        </p:sp>
        <p:sp>
          <p:nvSpPr>
            <p:cNvPr id="52" name="Rectangle 51"/>
            <p:cNvSpPr/>
            <p:nvPr/>
          </p:nvSpPr>
          <p:spPr bwMode="auto">
            <a:xfrm>
              <a:off x="1275323" y="3483100"/>
              <a:ext cx="1159187" cy="525385"/>
            </a:xfrm>
            <a:prstGeom prst="rect">
              <a:avLst/>
            </a:prstGeom>
            <a:solidFill>
              <a:schemeClr val="bg1"/>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5,919,452</a:t>
              </a:r>
            </a:p>
            <a:p>
              <a:pPr algn="ctr" fontAlgn="base">
                <a:spcBef>
                  <a:spcPct val="0"/>
                </a:spcBef>
                <a:spcAft>
                  <a:spcPct val="0"/>
                </a:spcAft>
              </a:pPr>
              <a:r>
                <a:rPr lang="en-US" sz="800" dirty="0" smtClean="0">
                  <a:solidFill>
                    <a:srgbClr val="000000"/>
                  </a:solidFill>
                </a:rPr>
                <a:t>Application 08/192,861</a:t>
              </a:r>
            </a:p>
            <a:p>
              <a:pPr algn="ctr" fontAlgn="base">
                <a:spcBef>
                  <a:spcPct val="0"/>
                </a:spcBef>
                <a:spcAft>
                  <a:spcPct val="0"/>
                </a:spcAft>
              </a:pPr>
              <a:r>
                <a:rPr lang="en-US" sz="800" dirty="0" smtClean="0">
                  <a:solidFill>
                    <a:srgbClr val="000000"/>
                  </a:solidFill>
                </a:rPr>
                <a:t>Filed: 02/04/94</a:t>
              </a:r>
            </a:p>
            <a:p>
              <a:pPr algn="ctr" fontAlgn="base">
                <a:spcBef>
                  <a:spcPct val="0"/>
                </a:spcBef>
                <a:spcAft>
                  <a:spcPct val="0"/>
                </a:spcAft>
              </a:pPr>
              <a:r>
                <a:rPr lang="en-US" sz="800" dirty="0" smtClean="0">
                  <a:solidFill>
                    <a:srgbClr val="000000"/>
                  </a:solidFill>
                </a:rPr>
                <a:t>[Group IV]</a:t>
              </a:r>
            </a:p>
          </p:txBody>
        </p:sp>
        <p:sp>
          <p:nvSpPr>
            <p:cNvPr id="53" name="TextBox 25"/>
            <p:cNvSpPr txBox="1"/>
            <p:nvPr/>
          </p:nvSpPr>
          <p:spPr>
            <a:xfrm>
              <a:off x="4075870" y="3967487"/>
              <a:ext cx="397866" cy="2462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solidFill>
                    <a:srgbClr val="000000"/>
                  </a:solidFill>
                </a:rPr>
                <a:t>CIP</a:t>
              </a:r>
              <a:endParaRPr lang="en-US" sz="1000" b="1" dirty="0">
                <a:solidFill>
                  <a:srgbClr val="000000"/>
                </a:solidFill>
              </a:endParaRPr>
            </a:p>
          </p:txBody>
        </p:sp>
        <p:sp>
          <p:nvSpPr>
            <p:cNvPr id="54" name="Rectangle 53"/>
            <p:cNvSpPr/>
            <p:nvPr/>
          </p:nvSpPr>
          <p:spPr bwMode="auto">
            <a:xfrm>
              <a:off x="5642209" y="2601651"/>
              <a:ext cx="1515498" cy="795748"/>
            </a:xfrm>
            <a:prstGeom prst="rect">
              <a:avLst/>
            </a:prstGeom>
            <a:solidFill>
              <a:srgbClr val="FF0000"/>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1100" b="1" dirty="0" smtClean="0">
                  <a:solidFill>
                    <a:srgbClr val="FFFF00"/>
                  </a:solidFill>
                </a:rPr>
                <a:t>6,284,471</a:t>
              </a:r>
            </a:p>
            <a:p>
              <a:pPr algn="ctr" fontAlgn="base">
                <a:spcBef>
                  <a:spcPct val="0"/>
                </a:spcBef>
                <a:spcAft>
                  <a:spcPct val="0"/>
                </a:spcAft>
              </a:pPr>
              <a:r>
                <a:rPr lang="en-US" sz="1100" dirty="0" smtClean="0">
                  <a:solidFill>
                    <a:srgbClr val="FFFF00"/>
                  </a:solidFill>
                </a:rPr>
                <a:t>Application 08/192,093</a:t>
              </a:r>
            </a:p>
            <a:p>
              <a:pPr algn="ctr" fontAlgn="base">
                <a:spcBef>
                  <a:spcPct val="0"/>
                </a:spcBef>
                <a:spcAft>
                  <a:spcPct val="0"/>
                </a:spcAft>
              </a:pPr>
              <a:r>
                <a:rPr lang="en-US" sz="1100" dirty="0" smtClean="0">
                  <a:solidFill>
                    <a:srgbClr val="FFFF00"/>
                  </a:solidFill>
                </a:rPr>
                <a:t>Filed: 02/04/94</a:t>
              </a:r>
            </a:p>
            <a:p>
              <a:pPr algn="ctr" fontAlgn="base">
                <a:spcBef>
                  <a:spcPct val="0"/>
                </a:spcBef>
                <a:spcAft>
                  <a:spcPct val="0"/>
                </a:spcAft>
              </a:pPr>
              <a:r>
                <a:rPr lang="en-US" sz="1100" dirty="0" smtClean="0">
                  <a:solidFill>
                    <a:srgbClr val="FFFF00"/>
                  </a:solidFill>
                </a:rPr>
                <a:t>Issued: Sept. 4. 2001</a:t>
              </a:r>
            </a:p>
            <a:p>
              <a:pPr algn="ctr" fontAlgn="base">
                <a:spcBef>
                  <a:spcPct val="0"/>
                </a:spcBef>
                <a:spcAft>
                  <a:spcPct val="0"/>
                </a:spcAft>
              </a:pPr>
              <a:r>
                <a:rPr lang="en-US" sz="1100" dirty="0" smtClean="0">
                  <a:solidFill>
                    <a:srgbClr val="FFFF00"/>
                  </a:solidFill>
                </a:rPr>
                <a:t>[Group I]</a:t>
              </a:r>
            </a:p>
          </p:txBody>
        </p:sp>
        <p:cxnSp>
          <p:nvCxnSpPr>
            <p:cNvPr id="55" name="Straight Arrow Connector 53"/>
            <p:cNvCxnSpPr/>
            <p:nvPr/>
          </p:nvCxnSpPr>
          <p:spPr bwMode="auto">
            <a:xfrm>
              <a:off x="4774556" y="2752244"/>
              <a:ext cx="900130" cy="311071"/>
            </a:xfrm>
            <a:prstGeom prst="bentConnector3">
              <a:avLst>
                <a:gd name="adj1" fmla="val 50000"/>
              </a:avLst>
            </a:prstGeom>
            <a:solidFill>
              <a:schemeClr val="bg1"/>
            </a:solidFill>
            <a:ln w="28575">
              <a:solidFill>
                <a:schemeClr val="accent1"/>
              </a:solidFill>
              <a:headEnd type="none" w="med" len="med"/>
              <a:tailEnd type="triangle" w="med" len="med"/>
            </a:ln>
            <a:effectLst/>
            <a:extLst/>
          </p:spPr>
        </p:cxnSp>
        <p:cxnSp>
          <p:nvCxnSpPr>
            <p:cNvPr id="56" name="Straight Arrow Connector 53"/>
            <p:cNvCxnSpPr/>
            <p:nvPr/>
          </p:nvCxnSpPr>
          <p:spPr bwMode="auto">
            <a:xfrm rot="5400000">
              <a:off x="1852985" y="2899270"/>
              <a:ext cx="542566" cy="603052"/>
            </a:xfrm>
            <a:prstGeom prst="bentConnector3">
              <a:avLst>
                <a:gd name="adj1" fmla="val 50000"/>
              </a:avLst>
            </a:prstGeom>
            <a:solidFill>
              <a:schemeClr val="bg1"/>
            </a:solidFill>
            <a:ln w="28575">
              <a:solidFill>
                <a:schemeClr val="accent1"/>
              </a:solidFill>
              <a:headEnd type="none" w="med" len="med"/>
              <a:tailEnd type="triangle" w="med" len="med"/>
            </a:ln>
            <a:effectLst/>
            <a:extLst/>
          </p:spPr>
        </p:cxnSp>
        <p:cxnSp>
          <p:nvCxnSpPr>
            <p:cNvPr id="57" name="Straight Arrow Connector 53"/>
            <p:cNvCxnSpPr>
              <a:endCxn id="50" idx="3"/>
            </p:cNvCxnSpPr>
            <p:nvPr/>
          </p:nvCxnSpPr>
          <p:spPr bwMode="auto">
            <a:xfrm rot="10800000" flipV="1">
              <a:off x="2626020" y="3224752"/>
              <a:ext cx="3009889" cy="1294807"/>
            </a:xfrm>
            <a:prstGeom prst="bentConnector3">
              <a:avLst>
                <a:gd name="adj1" fmla="val 50000"/>
              </a:avLst>
            </a:prstGeom>
            <a:solidFill>
              <a:schemeClr val="bg1"/>
            </a:solidFill>
            <a:ln w="28575">
              <a:solidFill>
                <a:schemeClr val="accent1"/>
              </a:solidFill>
              <a:headEnd type="none" w="med" len="med"/>
              <a:tailEnd type="triangle" w="med" len="med"/>
            </a:ln>
            <a:effectLst/>
            <a:extLst/>
          </p:spPr>
        </p:cxnSp>
        <p:sp>
          <p:nvSpPr>
            <p:cNvPr id="58" name="TextBox 25"/>
            <p:cNvSpPr txBox="1"/>
            <p:nvPr/>
          </p:nvSpPr>
          <p:spPr>
            <a:xfrm>
              <a:off x="2774381" y="4067256"/>
              <a:ext cx="397866" cy="2462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solidFill>
                    <a:srgbClr val="000000"/>
                  </a:solidFill>
                </a:rPr>
                <a:t>CIP</a:t>
              </a:r>
              <a:endParaRPr lang="en-US" sz="1000" b="1" dirty="0">
                <a:solidFill>
                  <a:srgbClr val="000000"/>
                </a:solidFill>
              </a:endParaRPr>
            </a:p>
          </p:txBody>
        </p:sp>
        <p:cxnSp>
          <p:nvCxnSpPr>
            <p:cNvPr id="59" name="Straight Arrow Connector 58"/>
            <p:cNvCxnSpPr/>
            <p:nvPr/>
          </p:nvCxnSpPr>
          <p:spPr bwMode="auto">
            <a:xfrm flipH="1">
              <a:off x="2626020" y="4026596"/>
              <a:ext cx="220693" cy="234907"/>
            </a:xfrm>
            <a:prstGeom prst="straightConnector1">
              <a:avLst/>
            </a:prstGeom>
            <a:solidFill>
              <a:schemeClr val="bg1"/>
            </a:solidFill>
            <a:ln w="28575">
              <a:solidFill>
                <a:schemeClr val="accent1"/>
              </a:solidFill>
              <a:prstDash val="solid"/>
              <a:headEnd type="none" w="med" len="med"/>
              <a:tailEnd type="triangle" w="med" len="med"/>
            </a:ln>
            <a:effectLst/>
            <a:extLst/>
          </p:spPr>
        </p:cxnSp>
        <p:sp>
          <p:nvSpPr>
            <p:cNvPr id="60" name="TextBox 25"/>
            <p:cNvSpPr txBox="1"/>
            <p:nvPr/>
          </p:nvSpPr>
          <p:spPr>
            <a:xfrm>
              <a:off x="5289427" y="2860315"/>
              <a:ext cx="397866" cy="2462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solidFill>
                    <a:srgbClr val="000000"/>
                  </a:solidFill>
                </a:rPr>
                <a:t>CIP</a:t>
              </a:r>
              <a:endParaRPr lang="en-US" sz="1000" b="1" dirty="0">
                <a:solidFill>
                  <a:srgbClr val="000000"/>
                </a:solidFill>
              </a:endParaRPr>
            </a:p>
          </p:txBody>
        </p:sp>
        <p:cxnSp>
          <p:nvCxnSpPr>
            <p:cNvPr id="61" name="Straight Arrow Connector 60"/>
            <p:cNvCxnSpPr>
              <a:endCxn id="47" idx="1"/>
            </p:cNvCxnSpPr>
            <p:nvPr/>
          </p:nvCxnSpPr>
          <p:spPr bwMode="auto">
            <a:xfrm>
              <a:off x="2092200" y="2850056"/>
              <a:ext cx="1187665" cy="0"/>
            </a:xfrm>
            <a:prstGeom prst="straightConnector1">
              <a:avLst/>
            </a:prstGeom>
            <a:solidFill>
              <a:schemeClr val="bg1"/>
            </a:solidFill>
            <a:ln w="28575">
              <a:solidFill>
                <a:schemeClr val="accent1"/>
              </a:solidFill>
              <a:prstDash val="sysDot"/>
              <a:headEnd type="none" w="med" len="med"/>
              <a:tailEnd type="triangle" w="med" len="med"/>
            </a:ln>
            <a:effectLst/>
            <a:extLst/>
          </p:spPr>
        </p:cxnSp>
        <p:sp>
          <p:nvSpPr>
            <p:cNvPr id="62" name="TextBox 61"/>
            <p:cNvSpPr txBox="1"/>
            <p:nvPr/>
          </p:nvSpPr>
          <p:spPr>
            <a:xfrm>
              <a:off x="1143000" y="2601651"/>
              <a:ext cx="1095172" cy="461665"/>
            </a:xfrm>
            <a:prstGeom prst="rect">
              <a:avLst/>
            </a:prstGeom>
            <a:noFill/>
          </p:spPr>
          <p:txBody>
            <a:bodyPr wrap="none" rtlCol="0">
              <a:spAutoFit/>
            </a:bodyPr>
            <a:lstStyle/>
            <a:p>
              <a:r>
                <a:rPr lang="en-US" sz="800" dirty="0" smtClean="0"/>
                <a:t>Restriction Imposed</a:t>
              </a:r>
            </a:p>
            <a:p>
              <a:r>
                <a:rPr lang="en-US" sz="800" dirty="0" smtClean="0"/>
                <a:t>09/27/1994</a:t>
              </a:r>
            </a:p>
            <a:p>
              <a:r>
                <a:rPr lang="en-US" sz="800" dirty="0" smtClean="0"/>
                <a:t>Group IV elected</a:t>
              </a:r>
              <a:endParaRPr lang="en-US" sz="800" dirty="0"/>
            </a:p>
          </p:txBody>
        </p:sp>
      </p:grpSp>
      <p:cxnSp>
        <p:nvCxnSpPr>
          <p:cNvPr id="63" name="Straight Connector 62"/>
          <p:cNvCxnSpPr/>
          <p:nvPr/>
        </p:nvCxnSpPr>
        <p:spPr bwMode="auto">
          <a:xfrm flipV="1">
            <a:off x="1798948" y="2838793"/>
            <a:ext cx="1076571" cy="95894"/>
          </a:xfrm>
          <a:prstGeom prst="line">
            <a:avLst/>
          </a:pr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 name="TextBox 25"/>
          <p:cNvSpPr txBox="1"/>
          <p:nvPr/>
        </p:nvSpPr>
        <p:spPr>
          <a:xfrm>
            <a:off x="808348" y="4083374"/>
            <a:ext cx="446013" cy="27113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solidFill>
                  <a:srgbClr val="000000"/>
                </a:solidFill>
              </a:rPr>
              <a:t>CIP</a:t>
            </a:r>
            <a:endParaRPr lang="en-US" sz="1000" b="1" dirty="0">
              <a:solidFill>
                <a:srgbClr val="000000"/>
              </a:solidFill>
            </a:endParaRPr>
          </a:p>
        </p:txBody>
      </p:sp>
      <p:cxnSp>
        <p:nvCxnSpPr>
          <p:cNvPr id="65" name="Straight Arrow Connector 64"/>
          <p:cNvCxnSpPr/>
          <p:nvPr/>
        </p:nvCxnSpPr>
        <p:spPr bwMode="auto">
          <a:xfrm>
            <a:off x="888207" y="4103690"/>
            <a:ext cx="0" cy="258676"/>
          </a:xfrm>
          <a:prstGeom prst="straightConnector1">
            <a:avLst/>
          </a:prstGeom>
          <a:solidFill>
            <a:schemeClr val="bg1"/>
          </a:solidFill>
          <a:ln w="28575">
            <a:solidFill>
              <a:schemeClr val="accent1"/>
            </a:solidFill>
            <a:prstDash val="solid"/>
            <a:headEnd type="none" w="med" len="med"/>
            <a:tailEnd type="triangle" w="med" len="med"/>
          </a:ln>
          <a:effectLst/>
          <a:extLst/>
        </p:spPr>
      </p:cxnSp>
      <p:cxnSp>
        <p:nvCxnSpPr>
          <p:cNvPr id="66" name="Straight Arrow Connector 65"/>
          <p:cNvCxnSpPr/>
          <p:nvPr/>
        </p:nvCxnSpPr>
        <p:spPr bwMode="auto">
          <a:xfrm>
            <a:off x="3015696" y="3111236"/>
            <a:ext cx="0" cy="405776"/>
          </a:xfrm>
          <a:prstGeom prst="straightConnector1">
            <a:avLst/>
          </a:prstGeom>
          <a:solidFill>
            <a:schemeClr val="bg1"/>
          </a:solidFill>
          <a:ln w="28575">
            <a:solidFill>
              <a:schemeClr val="accent1"/>
            </a:solidFill>
            <a:prstDash val="solid"/>
            <a:headEnd type="none" w="med" len="med"/>
            <a:tailEnd type="triangle" w="med" len="med"/>
          </a:ln>
          <a:effectLst/>
          <a:extLst/>
        </p:spPr>
      </p:cxnSp>
      <p:sp>
        <p:nvSpPr>
          <p:cNvPr id="69" name="Rectangle 68"/>
          <p:cNvSpPr/>
          <p:nvPr/>
        </p:nvSpPr>
        <p:spPr bwMode="auto">
          <a:xfrm>
            <a:off x="4389748" y="4572000"/>
            <a:ext cx="914400" cy="383287"/>
          </a:xfrm>
          <a:prstGeom prst="rect">
            <a:avLst/>
          </a:prstGeom>
          <a:solidFill>
            <a:schemeClr val="bg1"/>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08/570,674</a:t>
            </a:r>
          </a:p>
          <a:p>
            <a:pPr algn="ctr" fontAlgn="base">
              <a:spcBef>
                <a:spcPct val="0"/>
              </a:spcBef>
              <a:spcAft>
                <a:spcPct val="0"/>
              </a:spcAft>
            </a:pPr>
            <a:r>
              <a:rPr lang="en-US" sz="800" b="1" dirty="0" smtClean="0">
                <a:solidFill>
                  <a:srgbClr val="000000"/>
                </a:solidFill>
              </a:rPr>
              <a:t>Filed 12/11/95</a:t>
            </a:r>
            <a:endParaRPr lang="en-US" sz="800" dirty="0" smtClean="0">
              <a:solidFill>
                <a:srgbClr val="000000"/>
              </a:solidFill>
            </a:endParaRPr>
          </a:p>
        </p:txBody>
      </p:sp>
      <p:sp>
        <p:nvSpPr>
          <p:cNvPr id="70" name="Rectangle 69"/>
          <p:cNvSpPr/>
          <p:nvPr/>
        </p:nvSpPr>
        <p:spPr bwMode="auto">
          <a:xfrm>
            <a:off x="4297986" y="5181600"/>
            <a:ext cx="1086118" cy="533400"/>
          </a:xfrm>
          <a:prstGeom prst="rect">
            <a:avLst/>
          </a:prstGeom>
          <a:solidFill>
            <a:schemeClr val="bg1"/>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6,277,969</a:t>
            </a:r>
          </a:p>
          <a:p>
            <a:pPr algn="ctr" fontAlgn="base">
              <a:spcBef>
                <a:spcPct val="0"/>
              </a:spcBef>
              <a:spcAft>
                <a:spcPct val="0"/>
              </a:spcAft>
            </a:pPr>
            <a:r>
              <a:rPr lang="en-US" sz="800" dirty="0" smtClean="0">
                <a:solidFill>
                  <a:srgbClr val="000000"/>
                </a:solidFill>
              </a:rPr>
              <a:t>09/133,119</a:t>
            </a:r>
          </a:p>
          <a:p>
            <a:pPr algn="ctr" fontAlgn="base">
              <a:spcBef>
                <a:spcPct val="0"/>
              </a:spcBef>
              <a:spcAft>
                <a:spcPct val="0"/>
              </a:spcAft>
            </a:pPr>
            <a:r>
              <a:rPr lang="en-US" sz="800" dirty="0" smtClean="0">
                <a:solidFill>
                  <a:srgbClr val="000000"/>
                </a:solidFill>
              </a:rPr>
              <a:t>Filed 08/12/9</a:t>
            </a:r>
            <a:r>
              <a:rPr lang="en-US" sz="800" b="1" dirty="0" smtClean="0">
                <a:solidFill>
                  <a:srgbClr val="000000"/>
                </a:solidFill>
              </a:rPr>
              <a:t>8</a:t>
            </a:r>
          </a:p>
          <a:p>
            <a:pPr algn="ctr" fontAlgn="base">
              <a:spcBef>
                <a:spcPct val="0"/>
              </a:spcBef>
              <a:spcAft>
                <a:spcPct val="0"/>
              </a:spcAft>
            </a:pPr>
            <a:r>
              <a:rPr lang="en-US" sz="800" b="1" dirty="0" smtClean="0">
                <a:solidFill>
                  <a:srgbClr val="000000"/>
                </a:solidFill>
              </a:rPr>
              <a:t>Issued: 08/21/01</a:t>
            </a:r>
            <a:endParaRPr lang="en-US" sz="800" dirty="0" smtClean="0">
              <a:solidFill>
                <a:srgbClr val="000000"/>
              </a:solidFill>
            </a:endParaRPr>
          </a:p>
        </p:txBody>
      </p:sp>
      <p:cxnSp>
        <p:nvCxnSpPr>
          <p:cNvPr id="71" name="Straight Connector 70"/>
          <p:cNvCxnSpPr>
            <a:stCxn id="69" idx="2"/>
            <a:endCxn id="70" idx="0"/>
          </p:cNvCxnSpPr>
          <p:nvPr/>
        </p:nvCxnSpPr>
        <p:spPr bwMode="auto">
          <a:xfrm flipH="1">
            <a:off x="4841045" y="4955287"/>
            <a:ext cx="5903" cy="226313"/>
          </a:xfrm>
          <a:prstGeom prst="line">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 name="Rectangle 71"/>
          <p:cNvSpPr/>
          <p:nvPr/>
        </p:nvSpPr>
        <p:spPr bwMode="auto">
          <a:xfrm>
            <a:off x="4313548" y="5943600"/>
            <a:ext cx="1066800" cy="606268"/>
          </a:xfrm>
          <a:prstGeom prst="rect">
            <a:avLst/>
          </a:prstGeom>
          <a:solidFill>
            <a:srgbClr val="FFFF00"/>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7,252,823</a:t>
            </a:r>
          </a:p>
          <a:p>
            <a:pPr algn="ctr" fontAlgn="base">
              <a:spcBef>
                <a:spcPct val="0"/>
              </a:spcBef>
              <a:spcAft>
                <a:spcPct val="0"/>
              </a:spcAft>
            </a:pPr>
            <a:r>
              <a:rPr lang="en-US" sz="800" dirty="0" smtClean="0">
                <a:solidFill>
                  <a:srgbClr val="000000"/>
                </a:solidFill>
              </a:rPr>
              <a:t>Application </a:t>
            </a:r>
          </a:p>
          <a:p>
            <a:pPr algn="ctr" fontAlgn="base">
              <a:spcBef>
                <a:spcPct val="0"/>
              </a:spcBef>
              <a:spcAft>
                <a:spcPct val="0"/>
              </a:spcAft>
            </a:pPr>
            <a:r>
              <a:rPr lang="en-US" sz="800" dirty="0" smtClean="0">
                <a:solidFill>
                  <a:srgbClr val="000000"/>
                </a:solidFill>
              </a:rPr>
              <a:t>Filed: 04/06/04</a:t>
            </a:r>
          </a:p>
          <a:p>
            <a:pPr algn="ctr" fontAlgn="base">
              <a:spcBef>
                <a:spcPct val="0"/>
              </a:spcBef>
              <a:spcAft>
                <a:spcPct val="0"/>
              </a:spcAft>
            </a:pPr>
            <a:r>
              <a:rPr lang="en-US" sz="800" dirty="0" smtClean="0">
                <a:solidFill>
                  <a:srgbClr val="000000"/>
                </a:solidFill>
              </a:rPr>
              <a:t>Issued 08/07/07</a:t>
            </a:r>
          </a:p>
        </p:txBody>
      </p:sp>
      <p:cxnSp>
        <p:nvCxnSpPr>
          <p:cNvPr id="73" name="Straight Connector 72"/>
          <p:cNvCxnSpPr>
            <a:stCxn id="70" idx="2"/>
          </p:cNvCxnSpPr>
          <p:nvPr/>
        </p:nvCxnSpPr>
        <p:spPr bwMode="auto">
          <a:xfrm>
            <a:off x="4841045" y="5715000"/>
            <a:ext cx="5903" cy="224026"/>
          </a:xfrm>
          <a:prstGeom prst="line">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 name="Straight Connector 73"/>
          <p:cNvCxnSpPr/>
          <p:nvPr/>
        </p:nvCxnSpPr>
        <p:spPr bwMode="auto">
          <a:xfrm flipV="1">
            <a:off x="5414610" y="4931088"/>
            <a:ext cx="1284213" cy="324424"/>
          </a:xfrm>
          <a:prstGeom prst="line">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5" name="Rectangle 74"/>
          <p:cNvSpPr/>
          <p:nvPr/>
        </p:nvSpPr>
        <p:spPr bwMode="auto">
          <a:xfrm>
            <a:off x="6675748" y="4382646"/>
            <a:ext cx="1143000" cy="570354"/>
          </a:xfrm>
          <a:prstGeom prst="rect">
            <a:avLst/>
          </a:prstGeom>
          <a:solidFill>
            <a:srgbClr val="FFFF00"/>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6,790,444</a:t>
            </a:r>
          </a:p>
          <a:p>
            <a:pPr algn="ctr" fontAlgn="base">
              <a:spcBef>
                <a:spcPct val="0"/>
              </a:spcBef>
              <a:spcAft>
                <a:spcPct val="0"/>
              </a:spcAft>
            </a:pPr>
            <a:r>
              <a:rPr lang="en-US" sz="800" dirty="0" smtClean="0">
                <a:solidFill>
                  <a:srgbClr val="000000"/>
                </a:solidFill>
              </a:rPr>
              <a:t>Appl. 09/756,301</a:t>
            </a:r>
          </a:p>
          <a:p>
            <a:pPr algn="ctr" fontAlgn="base">
              <a:spcBef>
                <a:spcPct val="0"/>
              </a:spcBef>
              <a:spcAft>
                <a:spcPct val="0"/>
              </a:spcAft>
            </a:pPr>
            <a:r>
              <a:rPr lang="en-US" sz="800" dirty="0" smtClean="0">
                <a:solidFill>
                  <a:srgbClr val="000000"/>
                </a:solidFill>
              </a:rPr>
              <a:t>Filed 01/08/01</a:t>
            </a:r>
          </a:p>
          <a:p>
            <a:pPr algn="ctr" fontAlgn="base">
              <a:spcBef>
                <a:spcPct val="0"/>
              </a:spcBef>
              <a:spcAft>
                <a:spcPct val="0"/>
              </a:spcAft>
            </a:pPr>
            <a:r>
              <a:rPr lang="en-US" sz="800" dirty="0" smtClean="0">
                <a:solidFill>
                  <a:srgbClr val="000000"/>
                </a:solidFill>
              </a:rPr>
              <a:t>Issued: 09/14/04</a:t>
            </a:r>
          </a:p>
        </p:txBody>
      </p:sp>
      <p:sp>
        <p:nvSpPr>
          <p:cNvPr id="76" name="TextBox 75"/>
          <p:cNvSpPr txBox="1"/>
          <p:nvPr/>
        </p:nvSpPr>
        <p:spPr>
          <a:xfrm>
            <a:off x="5829928" y="4854041"/>
            <a:ext cx="356188" cy="215444"/>
          </a:xfrm>
          <a:prstGeom prst="rect">
            <a:avLst/>
          </a:prstGeom>
          <a:noFill/>
        </p:spPr>
        <p:txBody>
          <a:bodyPr wrap="none" rtlCol="0">
            <a:spAutoFit/>
          </a:bodyPr>
          <a:lstStyle/>
          <a:p>
            <a:r>
              <a:rPr lang="en-US" sz="800" b="1" dirty="0" smtClean="0">
                <a:solidFill>
                  <a:srgbClr val="000000"/>
                </a:solidFill>
              </a:rPr>
              <a:t>DIV</a:t>
            </a:r>
            <a:endParaRPr lang="en-US" sz="800" b="1" dirty="0">
              <a:solidFill>
                <a:srgbClr val="000000"/>
              </a:solidFill>
            </a:endParaRPr>
          </a:p>
        </p:txBody>
      </p:sp>
      <p:sp>
        <p:nvSpPr>
          <p:cNvPr id="77" name="TextBox 76"/>
          <p:cNvSpPr txBox="1"/>
          <p:nvPr/>
        </p:nvSpPr>
        <p:spPr>
          <a:xfrm>
            <a:off x="4871760" y="4966156"/>
            <a:ext cx="356188" cy="215444"/>
          </a:xfrm>
          <a:prstGeom prst="rect">
            <a:avLst/>
          </a:prstGeom>
          <a:noFill/>
        </p:spPr>
        <p:txBody>
          <a:bodyPr wrap="none" rtlCol="0">
            <a:spAutoFit/>
          </a:bodyPr>
          <a:lstStyle/>
          <a:p>
            <a:r>
              <a:rPr lang="en-US" sz="800" b="1" dirty="0">
                <a:solidFill>
                  <a:srgbClr val="000000"/>
                </a:solidFill>
              </a:rPr>
              <a:t>DIV</a:t>
            </a:r>
          </a:p>
        </p:txBody>
      </p:sp>
      <p:cxnSp>
        <p:nvCxnSpPr>
          <p:cNvPr id="78" name="Straight Connector 77"/>
          <p:cNvCxnSpPr/>
          <p:nvPr/>
        </p:nvCxnSpPr>
        <p:spPr bwMode="auto">
          <a:xfrm>
            <a:off x="5399520" y="5423360"/>
            <a:ext cx="368220" cy="23795"/>
          </a:xfrm>
          <a:prstGeom prst="line">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9" name="Rectangle 78"/>
          <p:cNvSpPr/>
          <p:nvPr/>
        </p:nvSpPr>
        <p:spPr bwMode="auto">
          <a:xfrm>
            <a:off x="5761348" y="5257800"/>
            <a:ext cx="914400" cy="457200"/>
          </a:xfrm>
          <a:prstGeom prst="rect">
            <a:avLst/>
          </a:prstGeom>
          <a:no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700" b="1" dirty="0" smtClean="0">
                <a:solidFill>
                  <a:srgbClr val="000000"/>
                </a:solidFill>
              </a:rPr>
              <a:t>6,835,823</a:t>
            </a:r>
          </a:p>
          <a:p>
            <a:pPr algn="ctr" fontAlgn="base">
              <a:spcBef>
                <a:spcPct val="0"/>
              </a:spcBef>
              <a:spcAft>
                <a:spcPct val="0"/>
              </a:spcAft>
            </a:pPr>
            <a:r>
              <a:rPr lang="en-US" sz="700" dirty="0" smtClean="0">
                <a:solidFill>
                  <a:srgbClr val="000000"/>
                </a:solidFill>
              </a:rPr>
              <a:t>Appl. 09/756,301</a:t>
            </a:r>
          </a:p>
          <a:p>
            <a:pPr algn="ctr" fontAlgn="base">
              <a:spcBef>
                <a:spcPct val="0"/>
              </a:spcBef>
              <a:spcAft>
                <a:spcPct val="0"/>
              </a:spcAft>
            </a:pPr>
            <a:r>
              <a:rPr lang="en-US" sz="700" dirty="0" smtClean="0">
                <a:solidFill>
                  <a:srgbClr val="000000"/>
                </a:solidFill>
              </a:rPr>
              <a:t>Filed 01/08/01</a:t>
            </a:r>
          </a:p>
          <a:p>
            <a:pPr algn="ctr" fontAlgn="base">
              <a:spcBef>
                <a:spcPct val="0"/>
              </a:spcBef>
              <a:spcAft>
                <a:spcPct val="0"/>
              </a:spcAft>
            </a:pPr>
            <a:r>
              <a:rPr lang="en-US" sz="700" dirty="0" smtClean="0">
                <a:solidFill>
                  <a:srgbClr val="000000"/>
                </a:solidFill>
              </a:rPr>
              <a:t>Issued: 09/14/04</a:t>
            </a:r>
          </a:p>
        </p:txBody>
      </p:sp>
      <p:sp>
        <p:nvSpPr>
          <p:cNvPr id="80" name="Rectangle 79"/>
          <p:cNvSpPr/>
          <p:nvPr/>
        </p:nvSpPr>
        <p:spPr bwMode="auto">
          <a:xfrm>
            <a:off x="7437748" y="5068446"/>
            <a:ext cx="990600" cy="570354"/>
          </a:xfrm>
          <a:prstGeom prst="rect">
            <a:avLst/>
          </a:prstGeom>
          <a:solidFill>
            <a:srgbClr val="FFFF00"/>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7,070,775</a:t>
            </a:r>
          </a:p>
          <a:p>
            <a:pPr algn="ctr" fontAlgn="base">
              <a:spcBef>
                <a:spcPct val="0"/>
              </a:spcBef>
              <a:spcAft>
                <a:spcPct val="0"/>
              </a:spcAft>
            </a:pPr>
            <a:r>
              <a:rPr lang="en-US" sz="800" dirty="0" smtClean="0">
                <a:solidFill>
                  <a:srgbClr val="000000"/>
                </a:solidFill>
              </a:rPr>
              <a:t>Appl. 10/198,845</a:t>
            </a:r>
          </a:p>
          <a:p>
            <a:pPr algn="ctr" fontAlgn="base">
              <a:spcBef>
                <a:spcPct val="0"/>
              </a:spcBef>
              <a:spcAft>
                <a:spcPct val="0"/>
              </a:spcAft>
            </a:pPr>
            <a:r>
              <a:rPr lang="en-US" sz="800" dirty="0" smtClean="0">
                <a:solidFill>
                  <a:srgbClr val="000000"/>
                </a:solidFill>
              </a:rPr>
              <a:t>Filed 07/18/02</a:t>
            </a:r>
          </a:p>
          <a:p>
            <a:pPr algn="ctr" fontAlgn="base">
              <a:spcBef>
                <a:spcPct val="0"/>
              </a:spcBef>
              <a:spcAft>
                <a:spcPct val="0"/>
              </a:spcAft>
            </a:pPr>
            <a:r>
              <a:rPr lang="en-US" sz="800" dirty="0" smtClean="0">
                <a:solidFill>
                  <a:srgbClr val="000000"/>
                </a:solidFill>
              </a:rPr>
              <a:t>Issued: 07/4/06</a:t>
            </a:r>
          </a:p>
        </p:txBody>
      </p:sp>
      <p:sp>
        <p:nvSpPr>
          <p:cNvPr id="81" name="Rectangle 80"/>
          <p:cNvSpPr/>
          <p:nvPr/>
        </p:nvSpPr>
        <p:spPr bwMode="auto">
          <a:xfrm>
            <a:off x="6066148" y="5982846"/>
            <a:ext cx="1143000" cy="570354"/>
          </a:xfrm>
          <a:prstGeom prst="rect">
            <a:avLst/>
          </a:prstGeom>
          <a:solidFill>
            <a:srgbClr val="FFFF00"/>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7,276,239</a:t>
            </a:r>
          </a:p>
          <a:p>
            <a:pPr algn="ctr" fontAlgn="base">
              <a:spcBef>
                <a:spcPct val="0"/>
              </a:spcBef>
              <a:spcAft>
                <a:spcPct val="0"/>
              </a:spcAft>
            </a:pPr>
            <a:r>
              <a:rPr lang="en-US" sz="800" dirty="0" smtClean="0">
                <a:solidFill>
                  <a:srgbClr val="000000"/>
                </a:solidFill>
              </a:rPr>
              <a:t>Appl. 11/314,941</a:t>
            </a:r>
          </a:p>
          <a:p>
            <a:pPr algn="ctr" fontAlgn="base">
              <a:spcBef>
                <a:spcPct val="0"/>
              </a:spcBef>
              <a:spcAft>
                <a:spcPct val="0"/>
              </a:spcAft>
            </a:pPr>
            <a:r>
              <a:rPr lang="en-US" sz="800" dirty="0" smtClean="0">
                <a:solidFill>
                  <a:srgbClr val="000000"/>
                </a:solidFill>
              </a:rPr>
              <a:t>Filed 12/20/05</a:t>
            </a:r>
          </a:p>
          <a:p>
            <a:pPr algn="ctr" fontAlgn="base">
              <a:spcBef>
                <a:spcPct val="0"/>
              </a:spcBef>
              <a:spcAft>
                <a:spcPct val="0"/>
              </a:spcAft>
            </a:pPr>
            <a:r>
              <a:rPr lang="en-US" sz="800" dirty="0" smtClean="0">
                <a:solidFill>
                  <a:srgbClr val="000000"/>
                </a:solidFill>
              </a:rPr>
              <a:t>Issued: 10/02/07</a:t>
            </a:r>
          </a:p>
        </p:txBody>
      </p:sp>
      <p:sp>
        <p:nvSpPr>
          <p:cNvPr id="82" name="TextBox 81"/>
          <p:cNvSpPr txBox="1"/>
          <p:nvPr/>
        </p:nvSpPr>
        <p:spPr>
          <a:xfrm>
            <a:off x="5380348" y="5410200"/>
            <a:ext cx="412292" cy="215444"/>
          </a:xfrm>
          <a:prstGeom prst="rect">
            <a:avLst/>
          </a:prstGeom>
          <a:noFill/>
        </p:spPr>
        <p:txBody>
          <a:bodyPr wrap="none" rtlCol="0">
            <a:spAutoFit/>
          </a:bodyPr>
          <a:lstStyle/>
          <a:p>
            <a:r>
              <a:rPr lang="en-US" sz="800" b="1" dirty="0" smtClean="0">
                <a:solidFill>
                  <a:srgbClr val="000000"/>
                </a:solidFill>
              </a:rPr>
              <a:t>CON</a:t>
            </a:r>
            <a:endParaRPr lang="en-US" sz="800" b="1" dirty="0">
              <a:solidFill>
                <a:srgbClr val="000000"/>
              </a:solidFill>
            </a:endParaRPr>
          </a:p>
        </p:txBody>
      </p:sp>
      <p:cxnSp>
        <p:nvCxnSpPr>
          <p:cNvPr id="83" name="Straight Connector 82"/>
          <p:cNvCxnSpPr>
            <a:stCxn id="79" idx="3"/>
            <a:endCxn id="80" idx="1"/>
          </p:cNvCxnSpPr>
          <p:nvPr/>
        </p:nvCxnSpPr>
        <p:spPr bwMode="auto">
          <a:xfrm flipV="1">
            <a:off x="6675748" y="5353623"/>
            <a:ext cx="762000" cy="132777"/>
          </a:xfrm>
          <a:prstGeom prst="line">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Straight Connector 83"/>
          <p:cNvCxnSpPr>
            <a:stCxn id="80" idx="2"/>
            <a:endCxn id="81" idx="0"/>
          </p:cNvCxnSpPr>
          <p:nvPr/>
        </p:nvCxnSpPr>
        <p:spPr bwMode="auto">
          <a:xfrm flipH="1">
            <a:off x="6637648" y="5638800"/>
            <a:ext cx="1295400" cy="344046"/>
          </a:xfrm>
          <a:prstGeom prst="line">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5" name="Straight Connector 84"/>
          <p:cNvCxnSpPr>
            <a:stCxn id="81" idx="3"/>
            <a:endCxn id="86" idx="1"/>
          </p:cNvCxnSpPr>
          <p:nvPr/>
        </p:nvCxnSpPr>
        <p:spPr bwMode="auto">
          <a:xfrm>
            <a:off x="7209148" y="6268023"/>
            <a:ext cx="609600" cy="0"/>
          </a:xfrm>
          <a:prstGeom prst="line">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6" name="Rectangle 85"/>
          <p:cNvSpPr/>
          <p:nvPr/>
        </p:nvSpPr>
        <p:spPr bwMode="auto">
          <a:xfrm>
            <a:off x="7818748" y="5982846"/>
            <a:ext cx="1143000" cy="570354"/>
          </a:xfrm>
          <a:prstGeom prst="rect">
            <a:avLst/>
          </a:prstGeom>
          <a:solidFill>
            <a:srgbClr val="FFFF00"/>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7,373,761</a:t>
            </a:r>
          </a:p>
          <a:p>
            <a:pPr algn="ctr" fontAlgn="base">
              <a:spcBef>
                <a:spcPct val="0"/>
              </a:spcBef>
              <a:spcAft>
                <a:spcPct val="0"/>
              </a:spcAft>
            </a:pPr>
            <a:r>
              <a:rPr lang="en-US" sz="800" dirty="0" smtClean="0">
                <a:solidFill>
                  <a:srgbClr val="000000"/>
                </a:solidFill>
              </a:rPr>
              <a:t>Appl. 11/891,036</a:t>
            </a:r>
          </a:p>
          <a:p>
            <a:pPr algn="ctr" fontAlgn="base">
              <a:spcBef>
                <a:spcPct val="0"/>
              </a:spcBef>
              <a:spcAft>
                <a:spcPct val="0"/>
              </a:spcAft>
            </a:pPr>
            <a:r>
              <a:rPr lang="en-US" sz="800" dirty="0" smtClean="0">
                <a:solidFill>
                  <a:srgbClr val="000000"/>
                </a:solidFill>
              </a:rPr>
              <a:t>Filed 08/08/07</a:t>
            </a:r>
          </a:p>
          <a:p>
            <a:pPr algn="ctr" fontAlgn="base">
              <a:spcBef>
                <a:spcPct val="0"/>
              </a:spcBef>
              <a:spcAft>
                <a:spcPct val="0"/>
              </a:spcAft>
            </a:pPr>
            <a:r>
              <a:rPr lang="en-US" sz="800" dirty="0" smtClean="0">
                <a:solidFill>
                  <a:srgbClr val="000000"/>
                </a:solidFill>
              </a:rPr>
              <a:t>Issued: 05/20/08</a:t>
            </a:r>
          </a:p>
        </p:txBody>
      </p:sp>
      <p:cxnSp>
        <p:nvCxnSpPr>
          <p:cNvPr id="87" name="Straight Connector 86"/>
          <p:cNvCxnSpPr/>
          <p:nvPr/>
        </p:nvCxnSpPr>
        <p:spPr bwMode="auto">
          <a:xfrm>
            <a:off x="1921753" y="2895600"/>
            <a:ext cx="943995" cy="0"/>
          </a:xfrm>
          <a:prstGeom prst="line">
            <a:avLst/>
          </a:prstGeom>
          <a:solidFill>
            <a:schemeClr val="accent1"/>
          </a:solidFill>
          <a:ln w="28575"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8" name="TextBox 25"/>
          <p:cNvSpPr txBox="1"/>
          <p:nvPr/>
        </p:nvSpPr>
        <p:spPr>
          <a:xfrm>
            <a:off x="5467735" y="3462665"/>
            <a:ext cx="446013" cy="27113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solidFill>
                  <a:srgbClr val="000000"/>
                </a:solidFill>
              </a:rPr>
              <a:t>CIP</a:t>
            </a:r>
            <a:endParaRPr lang="en-US" sz="1000" b="1" dirty="0">
              <a:solidFill>
                <a:srgbClr val="000000"/>
              </a:solidFill>
            </a:endParaRPr>
          </a:p>
        </p:txBody>
      </p:sp>
      <p:cxnSp>
        <p:nvCxnSpPr>
          <p:cNvPr id="89" name="Straight Connector 88"/>
          <p:cNvCxnSpPr>
            <a:endCxn id="69" idx="1"/>
          </p:cNvCxnSpPr>
          <p:nvPr/>
        </p:nvCxnSpPr>
        <p:spPr bwMode="auto">
          <a:xfrm>
            <a:off x="2179948" y="4759690"/>
            <a:ext cx="2209800" cy="3954"/>
          </a:xfrm>
          <a:prstGeom prst="line">
            <a:avLst/>
          </a:prstGeom>
          <a:solidFill>
            <a:schemeClr val="accent1"/>
          </a:solidFill>
          <a:ln w="28575" cap="flat" cmpd="sng" algn="ctr">
            <a:solidFill>
              <a:srgbClr val="0070C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0" name="Straight Arrow Connector 89"/>
          <p:cNvCxnSpPr/>
          <p:nvPr/>
        </p:nvCxnSpPr>
        <p:spPr bwMode="auto">
          <a:xfrm>
            <a:off x="4014341" y="5314377"/>
            <a:ext cx="914400" cy="914400"/>
          </a:xfrm>
          <a:prstGeom prst="straightConnector1">
            <a:avLst/>
          </a:prstGeom>
          <a:solidFill>
            <a:schemeClr val="accent1"/>
          </a:solidFill>
          <a:ln>
            <a:noFill/>
            <a:tailEnd type="arrow"/>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1" name="TextBox 25"/>
          <p:cNvSpPr txBox="1"/>
          <p:nvPr/>
        </p:nvSpPr>
        <p:spPr>
          <a:xfrm>
            <a:off x="3246748" y="4758065"/>
            <a:ext cx="397866" cy="24622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b="1" dirty="0" smtClean="0">
                <a:solidFill>
                  <a:srgbClr val="000000"/>
                </a:solidFill>
              </a:rPr>
              <a:t>DIV</a:t>
            </a:r>
            <a:endParaRPr lang="en-US" sz="1000" b="1" dirty="0">
              <a:solidFill>
                <a:srgbClr val="000000"/>
              </a:solidFill>
            </a:endParaRPr>
          </a:p>
        </p:txBody>
      </p:sp>
      <p:sp>
        <p:nvSpPr>
          <p:cNvPr id="92" name="TextBox 91"/>
          <p:cNvSpPr txBox="1"/>
          <p:nvPr/>
        </p:nvSpPr>
        <p:spPr>
          <a:xfrm>
            <a:off x="4795560" y="5715000"/>
            <a:ext cx="356188" cy="215444"/>
          </a:xfrm>
          <a:prstGeom prst="rect">
            <a:avLst/>
          </a:prstGeom>
          <a:noFill/>
        </p:spPr>
        <p:txBody>
          <a:bodyPr wrap="none" rtlCol="0">
            <a:spAutoFit/>
          </a:bodyPr>
          <a:lstStyle/>
          <a:p>
            <a:r>
              <a:rPr lang="en-US" sz="800" b="1" dirty="0">
                <a:solidFill>
                  <a:srgbClr val="000000"/>
                </a:solidFill>
              </a:rPr>
              <a:t>DIV</a:t>
            </a:r>
          </a:p>
        </p:txBody>
      </p:sp>
      <p:sp>
        <p:nvSpPr>
          <p:cNvPr id="93" name="TextBox 92"/>
          <p:cNvSpPr txBox="1"/>
          <p:nvPr/>
        </p:nvSpPr>
        <p:spPr>
          <a:xfrm>
            <a:off x="6873056" y="5181600"/>
            <a:ext cx="412292" cy="215444"/>
          </a:xfrm>
          <a:prstGeom prst="rect">
            <a:avLst/>
          </a:prstGeom>
          <a:noFill/>
        </p:spPr>
        <p:txBody>
          <a:bodyPr wrap="none" rtlCol="0">
            <a:spAutoFit/>
          </a:bodyPr>
          <a:lstStyle/>
          <a:p>
            <a:r>
              <a:rPr lang="en-US" sz="800" b="1" dirty="0" smtClean="0">
                <a:solidFill>
                  <a:srgbClr val="000000"/>
                </a:solidFill>
              </a:rPr>
              <a:t>CON</a:t>
            </a:r>
            <a:endParaRPr lang="en-US" sz="800" b="1" dirty="0">
              <a:solidFill>
                <a:srgbClr val="000000"/>
              </a:solidFill>
            </a:endParaRPr>
          </a:p>
        </p:txBody>
      </p:sp>
      <p:sp>
        <p:nvSpPr>
          <p:cNvPr id="94" name="TextBox 93"/>
          <p:cNvSpPr txBox="1"/>
          <p:nvPr/>
        </p:nvSpPr>
        <p:spPr>
          <a:xfrm>
            <a:off x="7005360" y="5638800"/>
            <a:ext cx="356188" cy="215444"/>
          </a:xfrm>
          <a:prstGeom prst="rect">
            <a:avLst/>
          </a:prstGeom>
          <a:noFill/>
        </p:spPr>
        <p:txBody>
          <a:bodyPr wrap="none" rtlCol="0">
            <a:spAutoFit/>
          </a:bodyPr>
          <a:lstStyle/>
          <a:p>
            <a:r>
              <a:rPr lang="en-US" sz="800" b="1" dirty="0" smtClean="0">
                <a:solidFill>
                  <a:srgbClr val="000000"/>
                </a:solidFill>
              </a:rPr>
              <a:t>DIV</a:t>
            </a:r>
            <a:endParaRPr lang="en-US" sz="800" b="1" dirty="0">
              <a:solidFill>
                <a:srgbClr val="000000"/>
              </a:solidFill>
            </a:endParaRPr>
          </a:p>
        </p:txBody>
      </p:sp>
      <p:sp>
        <p:nvSpPr>
          <p:cNvPr id="95" name="TextBox 94"/>
          <p:cNvSpPr txBox="1"/>
          <p:nvPr/>
        </p:nvSpPr>
        <p:spPr>
          <a:xfrm>
            <a:off x="7330256" y="6096000"/>
            <a:ext cx="412292" cy="215444"/>
          </a:xfrm>
          <a:prstGeom prst="rect">
            <a:avLst/>
          </a:prstGeom>
          <a:noFill/>
        </p:spPr>
        <p:txBody>
          <a:bodyPr wrap="none" rtlCol="0">
            <a:spAutoFit/>
          </a:bodyPr>
          <a:lstStyle/>
          <a:p>
            <a:r>
              <a:rPr lang="en-US" sz="800" b="1" dirty="0" smtClean="0">
                <a:solidFill>
                  <a:srgbClr val="000000"/>
                </a:solidFill>
              </a:rPr>
              <a:t>CON</a:t>
            </a:r>
            <a:endParaRPr lang="en-US" sz="800" b="1" dirty="0">
              <a:solidFill>
                <a:srgbClr val="000000"/>
              </a:solidFill>
            </a:endParaRPr>
          </a:p>
        </p:txBody>
      </p:sp>
      <p:sp>
        <p:nvSpPr>
          <p:cNvPr id="96" name="TextBox 95"/>
          <p:cNvSpPr txBox="1"/>
          <p:nvPr/>
        </p:nvSpPr>
        <p:spPr>
          <a:xfrm>
            <a:off x="2857246" y="5206622"/>
            <a:ext cx="1227702" cy="508378"/>
          </a:xfrm>
          <a:prstGeom prst="rect">
            <a:avLst/>
          </a:prstGeom>
          <a:noFill/>
          <a:ln>
            <a:solidFill>
              <a:srgbClr val="FFC000"/>
            </a:solidFill>
            <a:prstDash val="sysDash"/>
          </a:ln>
        </p:spPr>
        <p:txBody>
          <a:bodyPr wrap="none" rtlCol="0">
            <a:spAutoFit/>
          </a:bodyPr>
          <a:lstStyle/>
          <a:p>
            <a:r>
              <a:rPr lang="en-US" sz="800" dirty="0" smtClean="0"/>
              <a:t>Restriction Imposed</a:t>
            </a:r>
          </a:p>
          <a:p>
            <a:r>
              <a:rPr lang="en-US" sz="800" dirty="0" smtClean="0"/>
              <a:t>09/27/1994</a:t>
            </a:r>
          </a:p>
          <a:p>
            <a:r>
              <a:rPr lang="en-US" sz="800" dirty="0" smtClean="0"/>
              <a:t>Group IV elected</a:t>
            </a:r>
            <a:endParaRPr lang="en-US" sz="800" dirty="0"/>
          </a:p>
        </p:txBody>
      </p:sp>
      <p:cxnSp>
        <p:nvCxnSpPr>
          <p:cNvPr id="97" name="Straight Connector 96"/>
          <p:cNvCxnSpPr/>
          <p:nvPr/>
        </p:nvCxnSpPr>
        <p:spPr bwMode="auto">
          <a:xfrm flipV="1">
            <a:off x="4093450" y="4966156"/>
            <a:ext cx="296298" cy="215444"/>
          </a:xfrm>
          <a:prstGeom prst="line">
            <a:avLst/>
          </a:prstGeom>
          <a:solidFill>
            <a:schemeClr val="accent1"/>
          </a:solidFill>
          <a:ln w="28575" cap="flat" cmpd="sng" algn="ctr">
            <a:solidFill>
              <a:schemeClr val="tx1"/>
            </a:solidFill>
            <a:prstDash val="sysDash"/>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910339966"/>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err="1" smtClean="0"/>
              <a:t>Remicade</a:t>
            </a:r>
            <a:r>
              <a:rPr lang="en-US" sz="3200" b="1" dirty="0" smtClean="0"/>
              <a:t>: </a:t>
            </a:r>
            <a:r>
              <a:rPr lang="en-US" sz="3200" b="1" dirty="0"/>
              <a:t>US Patent </a:t>
            </a:r>
            <a:r>
              <a:rPr lang="en-US" sz="3200" b="1" dirty="0" smtClean="0"/>
              <a:t>6284471</a:t>
            </a:r>
          </a:p>
        </p:txBody>
      </p:sp>
      <p:sp>
        <p:nvSpPr>
          <p:cNvPr id="4" name="Slide Number Placeholder 3"/>
          <p:cNvSpPr>
            <a:spLocks noGrp="1"/>
          </p:cNvSpPr>
          <p:nvPr>
            <p:ph type="sldNum" sz="quarter" idx="10"/>
          </p:nvPr>
        </p:nvSpPr>
        <p:spPr/>
        <p:txBody>
          <a:bodyPr/>
          <a:lstStyle/>
          <a:p>
            <a:fld id="{858246E0-5D02-452F-A1A4-F30200C5245F}" type="slidenum">
              <a:rPr lang="en-US" smtClean="0"/>
              <a:pPr/>
              <a:t>26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502318983"/>
              </p:ext>
            </p:extLst>
          </p:nvPr>
        </p:nvGraphicFramePr>
        <p:xfrm>
          <a:off x="533400" y="1219200"/>
          <a:ext cx="8394700" cy="5141654"/>
        </p:xfrm>
        <a:graphic>
          <a:graphicData uri="http://schemas.openxmlformats.org/drawingml/2006/table">
            <a:tbl>
              <a:tblPr firstRow="1" firstCol="1" bandRow="1">
                <a:tableStyleId>{5C22544A-7EE6-4342-B048-85BDC9FD1C3A}</a:tableStyleId>
              </a:tblPr>
              <a:tblGrid>
                <a:gridCol w="1025248"/>
                <a:gridCol w="1025248"/>
                <a:gridCol w="1025248"/>
                <a:gridCol w="1025248"/>
                <a:gridCol w="2063480"/>
                <a:gridCol w="2230228"/>
              </a:tblGrid>
              <a:tr h="180535">
                <a:tc>
                  <a:txBody>
                    <a:bodyPr/>
                    <a:lstStyle/>
                    <a:p>
                      <a:pPr marL="0" marR="0">
                        <a:lnSpc>
                          <a:spcPct val="115000"/>
                        </a:lnSpc>
                        <a:spcBef>
                          <a:spcPts val="0"/>
                        </a:spcBef>
                        <a:spcAft>
                          <a:spcPts val="0"/>
                        </a:spcAft>
                      </a:pPr>
                      <a:r>
                        <a:rPr lang="en-US" sz="1100" dirty="0">
                          <a:effectLst/>
                        </a:rPr>
                        <a:t>Paten No</a:t>
                      </a:r>
                      <a:endParaRPr lang="en-US" sz="1100" dirty="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Filed</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Issued</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PTA</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smtClean="0">
                          <a:effectLst/>
                        </a:rPr>
                        <a:t>Terminal Disclaimers</a:t>
                      </a:r>
                      <a:endParaRPr lang="en-US" sz="1100" dirty="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Expiration and comments</a:t>
                      </a:r>
                      <a:endParaRPr lang="en-US" sz="1100">
                        <a:effectLst/>
                        <a:latin typeface="Calibri"/>
                        <a:ea typeface="Calibri"/>
                        <a:cs typeface="Times New Roman"/>
                      </a:endParaRPr>
                    </a:p>
                  </a:txBody>
                  <a:tcPr marL="66767" marR="66767" marT="0" marB="0"/>
                </a:tc>
              </a:tr>
              <a:tr h="554110">
                <a:tc>
                  <a:txBody>
                    <a:bodyPr/>
                    <a:lstStyle/>
                    <a:p>
                      <a:pPr marL="0" marR="0">
                        <a:lnSpc>
                          <a:spcPct val="115000"/>
                        </a:lnSpc>
                        <a:spcBef>
                          <a:spcPts val="0"/>
                        </a:spcBef>
                        <a:spcAft>
                          <a:spcPts val="0"/>
                        </a:spcAft>
                      </a:pPr>
                      <a:r>
                        <a:rPr lang="en-US" sz="1100">
                          <a:effectLst/>
                        </a:rPr>
                        <a:t>6284471</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April 2 1994</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Sept 4 2001</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n/a</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a:effectLst/>
                        </a:rPr>
                        <a:t>None</a:t>
                      </a:r>
                      <a:endParaRPr lang="en-US" sz="1100" dirty="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a:effectLst/>
                        </a:rPr>
                        <a:t>Sept. 4 </a:t>
                      </a:r>
                      <a:r>
                        <a:rPr lang="en-US" sz="1100" dirty="0" smtClean="0">
                          <a:effectLst/>
                        </a:rPr>
                        <a:t>2018, but invalid for</a:t>
                      </a:r>
                      <a:r>
                        <a:rPr lang="en-US" sz="1100" baseline="0" dirty="0" smtClean="0">
                          <a:effectLst/>
                        </a:rPr>
                        <a:t> OTDP</a:t>
                      </a:r>
                    </a:p>
                    <a:p>
                      <a:pPr marL="0" marR="0">
                        <a:lnSpc>
                          <a:spcPct val="115000"/>
                        </a:lnSpc>
                        <a:spcBef>
                          <a:spcPts val="0"/>
                        </a:spcBef>
                        <a:spcAft>
                          <a:spcPts val="0"/>
                        </a:spcAft>
                      </a:pPr>
                      <a:endParaRPr lang="en-US" sz="1100" dirty="0">
                        <a:effectLst/>
                        <a:latin typeface="Calibri"/>
                        <a:ea typeface="Calibri"/>
                        <a:cs typeface="Times New Roman"/>
                      </a:endParaRPr>
                    </a:p>
                  </a:txBody>
                  <a:tcPr marL="66767" marR="66767" marT="0" marB="0"/>
                </a:tc>
              </a:tr>
              <a:tr h="754564">
                <a:tc>
                  <a:txBody>
                    <a:bodyPr/>
                    <a:lstStyle/>
                    <a:p>
                      <a:pPr marL="0" marR="0">
                        <a:lnSpc>
                          <a:spcPct val="115000"/>
                        </a:lnSpc>
                        <a:spcBef>
                          <a:spcPts val="0"/>
                        </a:spcBef>
                        <a:spcAft>
                          <a:spcPts val="0"/>
                        </a:spcAft>
                      </a:pPr>
                      <a:r>
                        <a:rPr lang="en-US" sz="1100">
                          <a:effectLst/>
                        </a:rPr>
                        <a:t>7070775</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July 18 2002</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July 4 2006</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+773 days</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a:effectLst/>
                        </a:rPr>
                        <a:t>6284471</a:t>
                      </a:r>
                    </a:p>
                    <a:p>
                      <a:pPr marL="0" marR="0">
                        <a:lnSpc>
                          <a:spcPct val="115000"/>
                        </a:lnSpc>
                        <a:spcBef>
                          <a:spcPts val="0"/>
                        </a:spcBef>
                        <a:spcAft>
                          <a:spcPts val="0"/>
                        </a:spcAft>
                      </a:pPr>
                      <a:r>
                        <a:rPr lang="en-US" sz="1100" dirty="0">
                          <a:effectLst/>
                        </a:rPr>
                        <a:t>6790444 (7.11.11)</a:t>
                      </a:r>
                    </a:p>
                    <a:p>
                      <a:pPr marL="0" marR="0">
                        <a:lnSpc>
                          <a:spcPct val="115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a:effectLst/>
                        </a:rPr>
                        <a:t> </a:t>
                      </a:r>
                      <a:r>
                        <a:rPr lang="en-US" sz="1100" dirty="0" smtClean="0">
                          <a:effectLst/>
                        </a:rPr>
                        <a:t>Calculated: April 29, 2013</a:t>
                      </a:r>
                    </a:p>
                    <a:p>
                      <a:pPr marL="0" marR="0">
                        <a:lnSpc>
                          <a:spcPct val="115000"/>
                        </a:lnSpc>
                        <a:spcBef>
                          <a:spcPts val="0"/>
                        </a:spcBef>
                        <a:spcAft>
                          <a:spcPts val="0"/>
                        </a:spcAft>
                      </a:pPr>
                      <a:r>
                        <a:rPr lang="en-US" sz="1100" dirty="0" smtClean="0">
                          <a:effectLst/>
                        </a:rPr>
                        <a:t>Actual July .11. 2011</a:t>
                      </a:r>
                    </a:p>
                    <a:p>
                      <a:pPr marL="0" marR="0" indent="0" algn="l" defTabSz="914400" rtl="0" eaLnBrk="1" fontAlgn="auto" latinLnBrk="0" hangingPunct="1">
                        <a:lnSpc>
                          <a:spcPct val="115000"/>
                        </a:lnSpc>
                        <a:spcBef>
                          <a:spcPts val="0"/>
                        </a:spcBef>
                        <a:spcAft>
                          <a:spcPts val="0"/>
                        </a:spcAft>
                        <a:buClrTx/>
                        <a:buSzTx/>
                        <a:buFontTx/>
                        <a:buNone/>
                        <a:tabLst/>
                        <a:defRPr/>
                      </a:pPr>
                      <a:endParaRPr lang="en-US" sz="1000" dirty="0" smtClean="0">
                        <a:effectLst/>
                      </a:endParaRPr>
                    </a:p>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smtClean="0">
                          <a:effectLst/>
                        </a:rPr>
                        <a:t>(Shortened due to TD over ‘444</a:t>
                      </a:r>
                      <a:r>
                        <a:rPr lang="en-US" sz="1100" dirty="0" smtClean="0">
                          <a:effectLst/>
                        </a:rPr>
                        <a:t>) </a:t>
                      </a:r>
                      <a:endParaRPr lang="en-US" sz="1100" dirty="0">
                        <a:effectLst/>
                        <a:latin typeface="Calibri"/>
                        <a:ea typeface="Calibri"/>
                        <a:cs typeface="Times New Roman"/>
                      </a:endParaRPr>
                    </a:p>
                  </a:txBody>
                  <a:tcPr marL="66767" marR="66767" marT="0" marB="0"/>
                </a:tc>
              </a:tr>
              <a:tr h="819065">
                <a:tc>
                  <a:txBody>
                    <a:bodyPr/>
                    <a:lstStyle/>
                    <a:p>
                      <a:pPr marL="0" marR="0">
                        <a:lnSpc>
                          <a:spcPct val="115000"/>
                        </a:lnSpc>
                        <a:spcBef>
                          <a:spcPts val="0"/>
                        </a:spcBef>
                        <a:spcAft>
                          <a:spcPts val="0"/>
                        </a:spcAft>
                      </a:pPr>
                      <a:r>
                        <a:rPr lang="en-US" sz="1100">
                          <a:effectLst/>
                        </a:rPr>
                        <a:t>7252823</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Feb. 6. 2002</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Aug, 7. 2007</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a:effectLst/>
                        </a:rPr>
                        <a:t>+486 days</a:t>
                      </a:r>
                      <a:endParaRPr lang="en-US" sz="1100" dirty="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a:effectLst/>
                        </a:rPr>
                        <a:t>6284471</a:t>
                      </a:r>
                    </a:p>
                    <a:p>
                      <a:pPr marL="0" marR="0">
                        <a:lnSpc>
                          <a:spcPct val="115000"/>
                        </a:lnSpc>
                        <a:spcBef>
                          <a:spcPts val="0"/>
                        </a:spcBef>
                        <a:spcAft>
                          <a:spcPts val="0"/>
                        </a:spcAft>
                      </a:pPr>
                      <a:r>
                        <a:rPr lang="en-US" sz="1100" dirty="0">
                          <a:effectLst/>
                        </a:rPr>
                        <a:t>6790444 (7.11.11)</a:t>
                      </a:r>
                    </a:p>
                    <a:p>
                      <a:pPr marL="0" marR="0">
                        <a:lnSpc>
                          <a:spcPct val="115000"/>
                        </a:lnSpc>
                        <a:spcBef>
                          <a:spcPts val="0"/>
                        </a:spcBef>
                        <a:spcAft>
                          <a:spcPts val="0"/>
                        </a:spcAft>
                      </a:pPr>
                      <a:r>
                        <a:rPr lang="en-US" sz="1100" dirty="0">
                          <a:effectLst/>
                        </a:rPr>
                        <a:t>7070775</a:t>
                      </a:r>
                    </a:p>
                    <a:p>
                      <a:pPr marL="0" marR="0">
                        <a:lnSpc>
                          <a:spcPct val="115000"/>
                        </a:lnSpc>
                        <a:spcBef>
                          <a:spcPts val="0"/>
                        </a:spcBef>
                        <a:spcAft>
                          <a:spcPts val="0"/>
                        </a:spcAft>
                      </a:pPr>
                      <a:r>
                        <a:rPr lang="en-US" sz="1100" dirty="0" smtClean="0">
                          <a:effectLst/>
                        </a:rPr>
                        <a:t>7276239</a:t>
                      </a:r>
                      <a:endParaRPr lang="en-US" sz="1100" dirty="0">
                        <a:effectLst/>
                      </a:endParaRPr>
                    </a:p>
                  </a:txBody>
                  <a:tcPr marL="66767" marR="66767" marT="0" marB="0"/>
                </a:tc>
                <a:tc>
                  <a:txBody>
                    <a:bodyPr/>
                    <a:lstStyle/>
                    <a:p>
                      <a:pPr marL="0" marR="0">
                        <a:lnSpc>
                          <a:spcPct val="115000"/>
                        </a:lnSpc>
                        <a:spcBef>
                          <a:spcPts val="0"/>
                        </a:spcBef>
                        <a:spcAft>
                          <a:spcPts val="0"/>
                        </a:spcAft>
                      </a:pPr>
                      <a:r>
                        <a:rPr lang="en-US" sz="1100" dirty="0" smtClean="0">
                          <a:effectLst/>
                        </a:rPr>
                        <a:t>Calculated</a:t>
                      </a:r>
                      <a:r>
                        <a:rPr lang="en-US" sz="1100" dirty="0">
                          <a:effectLst/>
                        </a:rPr>
                        <a:t>: </a:t>
                      </a:r>
                      <a:r>
                        <a:rPr lang="en-US" sz="1100" dirty="0" smtClean="0">
                          <a:effectLst/>
                        </a:rPr>
                        <a:t>July 16, 2012</a:t>
                      </a:r>
                      <a:endParaRPr lang="en-US" sz="1100" dirty="0">
                        <a:effectLst/>
                      </a:endParaRPr>
                    </a:p>
                    <a:p>
                      <a:pPr marL="0" marR="0">
                        <a:lnSpc>
                          <a:spcPct val="115000"/>
                        </a:lnSpc>
                        <a:spcBef>
                          <a:spcPts val="0"/>
                        </a:spcBef>
                        <a:spcAft>
                          <a:spcPts val="0"/>
                        </a:spcAft>
                      </a:pPr>
                      <a:r>
                        <a:rPr lang="en-US" sz="1100" dirty="0" smtClean="0">
                          <a:effectLst/>
                        </a:rPr>
                        <a:t>Actual </a:t>
                      </a:r>
                      <a:r>
                        <a:rPr lang="en-US" sz="1100" dirty="0">
                          <a:effectLst/>
                        </a:rPr>
                        <a:t>July .11. 2011</a:t>
                      </a:r>
                    </a:p>
                    <a:p>
                      <a:pPr marL="0" marR="0" indent="0" algn="l" defTabSz="914400" rtl="0" eaLnBrk="1" fontAlgn="auto" latinLnBrk="0" hangingPunct="1">
                        <a:lnSpc>
                          <a:spcPct val="115000"/>
                        </a:lnSpc>
                        <a:spcBef>
                          <a:spcPts val="0"/>
                        </a:spcBef>
                        <a:spcAft>
                          <a:spcPts val="0"/>
                        </a:spcAft>
                        <a:buClrTx/>
                        <a:buSzTx/>
                        <a:buFontTx/>
                        <a:buNone/>
                        <a:tabLst/>
                        <a:defRPr/>
                      </a:pPr>
                      <a:endParaRPr lang="en-US" sz="1000" dirty="0" smtClean="0">
                        <a:effectLst/>
                      </a:endParaRPr>
                    </a:p>
                    <a:p>
                      <a:pPr marL="0" marR="0" indent="0" algn="l" defTabSz="914400" rtl="0" eaLnBrk="1" fontAlgn="auto" latinLnBrk="0" hangingPunct="1">
                        <a:lnSpc>
                          <a:spcPct val="115000"/>
                        </a:lnSpc>
                        <a:spcBef>
                          <a:spcPts val="0"/>
                        </a:spcBef>
                        <a:spcAft>
                          <a:spcPts val="0"/>
                        </a:spcAft>
                        <a:buClrTx/>
                        <a:buSzTx/>
                        <a:buFontTx/>
                        <a:buNone/>
                        <a:tabLst/>
                        <a:defRPr/>
                      </a:pPr>
                      <a:r>
                        <a:rPr lang="en-US" sz="1000" dirty="0" smtClean="0">
                          <a:effectLst/>
                        </a:rPr>
                        <a:t>(Shortened due to TD over ‘444</a:t>
                      </a:r>
                      <a:r>
                        <a:rPr lang="en-US" sz="1100" dirty="0" smtClean="0">
                          <a:effectLst/>
                        </a:rPr>
                        <a:t>) </a:t>
                      </a:r>
                      <a:endParaRPr lang="en-US" sz="1100" dirty="0">
                        <a:effectLst/>
                        <a:latin typeface="Calibri"/>
                        <a:ea typeface="Calibri"/>
                        <a:cs typeface="Times New Roman"/>
                      </a:endParaRPr>
                    </a:p>
                  </a:txBody>
                  <a:tcPr marL="66767" marR="66767" marT="0" marB="0"/>
                </a:tc>
              </a:tr>
              <a:tr h="930880">
                <a:tc>
                  <a:txBody>
                    <a:bodyPr/>
                    <a:lstStyle/>
                    <a:p>
                      <a:pPr marL="0" marR="0">
                        <a:lnSpc>
                          <a:spcPct val="115000"/>
                        </a:lnSpc>
                        <a:spcBef>
                          <a:spcPts val="0"/>
                        </a:spcBef>
                        <a:spcAft>
                          <a:spcPts val="0"/>
                        </a:spcAft>
                      </a:pPr>
                      <a:r>
                        <a:rPr lang="en-US" sz="1100">
                          <a:effectLst/>
                        </a:rPr>
                        <a:t>7276239</a:t>
                      </a:r>
                    </a:p>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Dec. 20, 2005</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a:effectLst/>
                        </a:rPr>
                        <a:t>Oct. 2, 2007</a:t>
                      </a:r>
                      <a:endParaRPr lang="en-US" sz="1100" dirty="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+126 days</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a:effectLst/>
                        </a:rPr>
                        <a:t>6284471</a:t>
                      </a:r>
                    </a:p>
                    <a:p>
                      <a:pPr marL="0" marR="0">
                        <a:lnSpc>
                          <a:spcPct val="115000"/>
                        </a:lnSpc>
                        <a:spcBef>
                          <a:spcPts val="0"/>
                        </a:spcBef>
                        <a:spcAft>
                          <a:spcPts val="0"/>
                        </a:spcAft>
                      </a:pPr>
                      <a:r>
                        <a:rPr lang="en-US" sz="1100" dirty="0">
                          <a:effectLst/>
                        </a:rPr>
                        <a:t>6790444 (7.11.11)</a:t>
                      </a:r>
                    </a:p>
                    <a:p>
                      <a:pPr marL="0" marR="0">
                        <a:lnSpc>
                          <a:spcPct val="115000"/>
                        </a:lnSpc>
                        <a:spcBef>
                          <a:spcPts val="0"/>
                        </a:spcBef>
                        <a:spcAft>
                          <a:spcPts val="0"/>
                        </a:spcAft>
                      </a:pPr>
                      <a:r>
                        <a:rPr lang="en-US" sz="1100" dirty="0">
                          <a:effectLst/>
                        </a:rPr>
                        <a:t>7070775 (7.11.11)</a:t>
                      </a:r>
                    </a:p>
                    <a:p>
                      <a:pPr marL="0" marR="0">
                        <a:lnSpc>
                          <a:spcPct val="115000"/>
                        </a:lnSpc>
                        <a:spcBef>
                          <a:spcPts val="0"/>
                        </a:spcBef>
                        <a:spcAft>
                          <a:spcPts val="0"/>
                        </a:spcAft>
                      </a:pPr>
                      <a:r>
                        <a:rPr lang="en-US" sz="1100" dirty="0">
                          <a:effectLst/>
                        </a:rPr>
                        <a:t>7227003 (7.11.11)</a:t>
                      </a:r>
                    </a:p>
                    <a:p>
                      <a:pPr marL="0" marR="0">
                        <a:lnSpc>
                          <a:spcPct val="115000"/>
                        </a:lnSpc>
                        <a:spcBef>
                          <a:spcPts val="0"/>
                        </a:spcBef>
                        <a:spcAft>
                          <a:spcPts val="0"/>
                        </a:spcAft>
                      </a:pPr>
                      <a:r>
                        <a:rPr lang="en-US" sz="1100" dirty="0">
                          <a:effectLst/>
                        </a:rPr>
                        <a:t>7252823 (7.11.11)</a:t>
                      </a:r>
                      <a:endParaRPr lang="en-US" sz="1100" dirty="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smtClean="0">
                          <a:effectLst/>
                        </a:rPr>
                        <a:t>Calculated: July 22, 2011</a:t>
                      </a:r>
                    </a:p>
                    <a:p>
                      <a:pPr marL="0" marR="0">
                        <a:lnSpc>
                          <a:spcPct val="115000"/>
                        </a:lnSpc>
                        <a:spcBef>
                          <a:spcPts val="0"/>
                        </a:spcBef>
                        <a:spcAft>
                          <a:spcPts val="0"/>
                        </a:spcAft>
                      </a:pPr>
                      <a:r>
                        <a:rPr lang="en-US" sz="1100" dirty="0" smtClean="0">
                          <a:effectLst/>
                        </a:rPr>
                        <a:t>Actual July .11. 2011</a:t>
                      </a:r>
                    </a:p>
                    <a:p>
                      <a:pPr marL="0" marR="0">
                        <a:lnSpc>
                          <a:spcPct val="115000"/>
                        </a:lnSpc>
                        <a:spcBef>
                          <a:spcPts val="0"/>
                        </a:spcBef>
                        <a:spcAft>
                          <a:spcPts val="0"/>
                        </a:spcAft>
                      </a:pPr>
                      <a:endParaRPr lang="en-US" sz="1100" dirty="0" smtClean="0">
                        <a:effectLst/>
                        <a:latin typeface="Calibri"/>
                        <a:ea typeface="Calibri"/>
                        <a:cs typeface="Times New Roman"/>
                      </a:endParaRPr>
                    </a:p>
                    <a:p>
                      <a:pPr marL="0" marR="0">
                        <a:lnSpc>
                          <a:spcPct val="115000"/>
                        </a:lnSpc>
                        <a:spcBef>
                          <a:spcPts val="0"/>
                        </a:spcBef>
                        <a:spcAft>
                          <a:spcPts val="0"/>
                        </a:spcAft>
                      </a:pPr>
                      <a:r>
                        <a:rPr lang="en-US" sz="1100" dirty="0" smtClean="0">
                          <a:effectLst/>
                          <a:latin typeface="Calibri"/>
                          <a:ea typeface="Calibri"/>
                          <a:cs typeface="Times New Roman"/>
                        </a:rPr>
                        <a:t>(Shortened due to TD over ‘444) </a:t>
                      </a:r>
                    </a:p>
                    <a:p>
                      <a:pPr marL="0" marR="0">
                        <a:lnSpc>
                          <a:spcPct val="115000"/>
                        </a:lnSpc>
                        <a:spcBef>
                          <a:spcPts val="0"/>
                        </a:spcBef>
                        <a:spcAft>
                          <a:spcPts val="0"/>
                        </a:spcAft>
                      </a:pPr>
                      <a:endParaRPr lang="en-US" sz="1100" dirty="0">
                        <a:effectLst/>
                        <a:latin typeface="Calibri"/>
                        <a:ea typeface="Calibri"/>
                        <a:cs typeface="Times New Roman"/>
                      </a:endParaRPr>
                    </a:p>
                  </a:txBody>
                  <a:tcPr marL="66767" marR="66767" marT="0" marB="0"/>
                </a:tc>
              </a:tr>
              <a:tr h="1306596">
                <a:tc>
                  <a:txBody>
                    <a:bodyPr/>
                    <a:lstStyle/>
                    <a:p>
                      <a:pPr marL="0" marR="0">
                        <a:lnSpc>
                          <a:spcPct val="115000"/>
                        </a:lnSpc>
                        <a:spcBef>
                          <a:spcPts val="0"/>
                        </a:spcBef>
                        <a:spcAft>
                          <a:spcPts val="0"/>
                        </a:spcAft>
                      </a:pPr>
                      <a:r>
                        <a:rPr lang="en-US" sz="1100">
                          <a:effectLst/>
                        </a:rPr>
                        <a:t>7374761</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Aug. 8. 20017</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May 20 2008</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0</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smtClean="0">
                          <a:effectLst/>
                        </a:rPr>
                        <a:t>6284471</a:t>
                      </a:r>
                    </a:p>
                    <a:p>
                      <a:pPr marL="0" marR="0">
                        <a:lnSpc>
                          <a:spcPct val="115000"/>
                        </a:lnSpc>
                        <a:spcBef>
                          <a:spcPts val="0"/>
                        </a:spcBef>
                        <a:spcAft>
                          <a:spcPts val="0"/>
                        </a:spcAft>
                      </a:pPr>
                      <a:r>
                        <a:rPr lang="en-US" sz="1100" dirty="0" smtClean="0">
                          <a:effectLst/>
                        </a:rPr>
                        <a:t>6790444 (7.11.11)</a:t>
                      </a:r>
                    </a:p>
                    <a:p>
                      <a:pPr marL="0" marR="0">
                        <a:lnSpc>
                          <a:spcPct val="115000"/>
                        </a:lnSpc>
                        <a:spcBef>
                          <a:spcPts val="0"/>
                        </a:spcBef>
                        <a:spcAft>
                          <a:spcPts val="0"/>
                        </a:spcAft>
                      </a:pPr>
                      <a:r>
                        <a:rPr lang="en-US" sz="1100" dirty="0" smtClean="0">
                          <a:effectLst/>
                        </a:rPr>
                        <a:t>7070775</a:t>
                      </a:r>
                      <a:endParaRPr lang="en-US" sz="1100" dirty="0">
                        <a:effectLst/>
                      </a:endParaRPr>
                    </a:p>
                    <a:p>
                      <a:pPr marL="0" marR="0">
                        <a:lnSpc>
                          <a:spcPct val="115000"/>
                        </a:lnSpc>
                        <a:spcBef>
                          <a:spcPts val="0"/>
                        </a:spcBef>
                        <a:spcAft>
                          <a:spcPts val="0"/>
                        </a:spcAft>
                      </a:pPr>
                      <a:r>
                        <a:rPr lang="en-US" sz="1100" dirty="0">
                          <a:effectLst/>
                        </a:rPr>
                        <a:t>7252823</a:t>
                      </a:r>
                    </a:p>
                    <a:p>
                      <a:pPr marL="0" marR="0">
                        <a:lnSpc>
                          <a:spcPct val="115000"/>
                        </a:lnSpc>
                        <a:spcBef>
                          <a:spcPts val="0"/>
                        </a:spcBef>
                        <a:spcAft>
                          <a:spcPts val="0"/>
                        </a:spcAft>
                      </a:pPr>
                      <a:r>
                        <a:rPr lang="en-US" sz="1100" dirty="0">
                          <a:effectLst/>
                        </a:rPr>
                        <a:t>7227003</a:t>
                      </a:r>
                    </a:p>
                    <a:p>
                      <a:pPr marL="0" marR="0">
                        <a:lnSpc>
                          <a:spcPct val="115000"/>
                        </a:lnSpc>
                        <a:spcBef>
                          <a:spcPts val="0"/>
                        </a:spcBef>
                        <a:spcAft>
                          <a:spcPts val="0"/>
                        </a:spcAft>
                      </a:pPr>
                      <a:r>
                        <a:rPr lang="en-US" sz="1100" dirty="0">
                          <a:effectLst/>
                        </a:rPr>
                        <a:t>7276239</a:t>
                      </a:r>
                    </a:p>
                    <a:p>
                      <a:pPr marL="0" marR="0">
                        <a:lnSpc>
                          <a:spcPct val="115000"/>
                        </a:lnSpc>
                        <a:spcBef>
                          <a:spcPts val="0"/>
                        </a:spcBef>
                        <a:spcAft>
                          <a:spcPts val="0"/>
                        </a:spcAft>
                      </a:pPr>
                      <a:r>
                        <a:rPr lang="en-US" sz="1100" dirty="0">
                          <a:effectLst/>
                        </a:rPr>
                        <a:t>7179839</a:t>
                      </a:r>
                      <a:endParaRPr lang="en-US" sz="1100" dirty="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a:effectLst/>
                        </a:rPr>
                        <a:t>Mar. 18 2011</a:t>
                      </a:r>
                    </a:p>
                    <a:p>
                      <a:pPr marL="0" marR="0">
                        <a:lnSpc>
                          <a:spcPct val="115000"/>
                        </a:lnSpc>
                        <a:spcBef>
                          <a:spcPts val="0"/>
                        </a:spcBef>
                        <a:spcAft>
                          <a:spcPts val="0"/>
                        </a:spcAft>
                      </a:pPr>
                      <a:r>
                        <a:rPr lang="en-US" sz="1100" dirty="0">
                          <a:effectLst/>
                        </a:rPr>
                        <a:t> </a:t>
                      </a:r>
                    </a:p>
                    <a:p>
                      <a:pPr marL="0" marR="0">
                        <a:lnSpc>
                          <a:spcPct val="115000"/>
                        </a:lnSpc>
                        <a:spcBef>
                          <a:spcPts val="0"/>
                        </a:spcBef>
                        <a:spcAft>
                          <a:spcPts val="0"/>
                        </a:spcAft>
                      </a:pPr>
                      <a:r>
                        <a:rPr lang="en-US" sz="1100" dirty="0">
                          <a:effectLst/>
                        </a:rPr>
                        <a:t>But Exp. Due to non-payment of MF</a:t>
                      </a:r>
                      <a:endParaRPr lang="en-US" sz="1100" dirty="0">
                        <a:effectLst/>
                        <a:latin typeface="Calibri"/>
                        <a:ea typeface="Calibri"/>
                        <a:cs typeface="Times New Roman"/>
                      </a:endParaRPr>
                    </a:p>
                  </a:txBody>
                  <a:tcPr marL="66767" marR="66767" marT="0" marB="0"/>
                </a:tc>
              </a:tr>
              <a:tr h="483449">
                <a:tc>
                  <a:txBody>
                    <a:bodyPr/>
                    <a:lstStyle/>
                    <a:p>
                      <a:pPr marL="0" marR="0">
                        <a:lnSpc>
                          <a:spcPct val="115000"/>
                        </a:lnSpc>
                        <a:spcBef>
                          <a:spcPts val="0"/>
                        </a:spcBef>
                        <a:spcAft>
                          <a:spcPts val="0"/>
                        </a:spcAft>
                      </a:pPr>
                      <a:r>
                        <a:rPr lang="en-US" sz="1100">
                          <a:effectLst/>
                        </a:rPr>
                        <a:t>6790444</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Jan 8 2001</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Sept 14 2004</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a:effectLst/>
                        </a:rPr>
                        <a:t>+115 days</a:t>
                      </a:r>
                      <a:endParaRPr lang="en-US" sz="110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smtClean="0">
                          <a:effectLst/>
                        </a:rPr>
                        <a:t>6284471 </a:t>
                      </a:r>
                      <a:endParaRPr lang="en-US" sz="1100" dirty="0">
                        <a:effectLst/>
                        <a:latin typeface="Calibri"/>
                        <a:ea typeface="Calibri"/>
                        <a:cs typeface="Times New Roman"/>
                      </a:endParaRPr>
                    </a:p>
                  </a:txBody>
                  <a:tcPr marL="66767" marR="66767" marT="0" marB="0"/>
                </a:tc>
                <a:tc>
                  <a:txBody>
                    <a:bodyPr/>
                    <a:lstStyle/>
                    <a:p>
                      <a:pPr marL="0" marR="0">
                        <a:lnSpc>
                          <a:spcPct val="115000"/>
                        </a:lnSpc>
                        <a:spcBef>
                          <a:spcPts val="0"/>
                        </a:spcBef>
                        <a:spcAft>
                          <a:spcPts val="0"/>
                        </a:spcAft>
                      </a:pPr>
                      <a:r>
                        <a:rPr lang="en-US" sz="1100" dirty="0">
                          <a:effectLst/>
                        </a:rPr>
                        <a:t>July 11, 2011 (</a:t>
                      </a:r>
                      <a:r>
                        <a:rPr lang="en-US" sz="1100" dirty="0" err="1">
                          <a:effectLst/>
                        </a:rPr>
                        <a:t>inc.</a:t>
                      </a:r>
                      <a:r>
                        <a:rPr lang="en-US" sz="1100" dirty="0">
                          <a:effectLst/>
                        </a:rPr>
                        <a:t> PTA</a:t>
                      </a:r>
                      <a:r>
                        <a:rPr lang="en-US" sz="1100" dirty="0" smtClean="0">
                          <a:effectLst/>
                        </a:rPr>
                        <a:t>) (But </a:t>
                      </a:r>
                      <a:r>
                        <a:rPr lang="en-US" sz="1100" dirty="0">
                          <a:effectLst/>
                        </a:rPr>
                        <a:t>Exp. Due to non-payment of MF</a:t>
                      </a:r>
                      <a:endParaRPr lang="en-US" sz="1100" dirty="0">
                        <a:effectLst/>
                        <a:latin typeface="Calibri"/>
                        <a:ea typeface="Calibri"/>
                        <a:cs typeface="Times New Roman"/>
                      </a:endParaRPr>
                    </a:p>
                  </a:txBody>
                  <a:tcPr marL="66767" marR="66767" marT="0" marB="0"/>
                </a:tc>
              </a:tr>
            </a:tbl>
          </a:graphicData>
        </a:graphic>
      </p:graphicFrame>
    </p:spTree>
    <p:extLst>
      <p:ext uri="{BB962C8B-B14F-4D97-AF65-F5344CB8AC3E}">
        <p14:creationId xmlns:p14="http://schemas.microsoft.com/office/powerpoint/2010/main" val="2057619413"/>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err="1" smtClean="0"/>
              <a:t>Remicade</a:t>
            </a:r>
            <a:r>
              <a:rPr lang="en-US" sz="3200" b="1" dirty="0" smtClean="0"/>
              <a:t>: </a:t>
            </a:r>
            <a:r>
              <a:rPr lang="en-US" sz="3200" b="1" dirty="0"/>
              <a:t>US Patent </a:t>
            </a:r>
            <a:r>
              <a:rPr lang="en-US" sz="3200" b="1" dirty="0" smtClean="0"/>
              <a:t>6284471</a:t>
            </a:r>
          </a:p>
        </p:txBody>
      </p:sp>
      <p:sp>
        <p:nvSpPr>
          <p:cNvPr id="4" name="Slide Number Placeholder 3"/>
          <p:cNvSpPr>
            <a:spLocks noGrp="1"/>
          </p:cNvSpPr>
          <p:nvPr>
            <p:ph type="sldNum" sz="quarter" idx="10"/>
          </p:nvPr>
        </p:nvSpPr>
        <p:spPr/>
        <p:txBody>
          <a:bodyPr/>
          <a:lstStyle/>
          <a:p>
            <a:fld id="{858246E0-5D02-452F-A1A4-F30200C5245F}" type="slidenum">
              <a:rPr lang="en-US" smtClean="0"/>
              <a:pPr/>
              <a:t>27</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484906264"/>
              </p:ext>
            </p:extLst>
          </p:nvPr>
        </p:nvGraphicFramePr>
        <p:xfrm>
          <a:off x="152398" y="1112266"/>
          <a:ext cx="8839202" cy="5187696"/>
        </p:xfrm>
        <a:graphic>
          <a:graphicData uri="http://schemas.openxmlformats.org/drawingml/2006/table">
            <a:tbl>
              <a:tblPr firstRow="1" firstCol="1" bandRow="1">
                <a:tableStyleId>{5C22544A-7EE6-4342-B048-85BDC9FD1C3A}</a:tableStyleId>
              </a:tblPr>
              <a:tblGrid>
                <a:gridCol w="1143002"/>
                <a:gridCol w="1600200"/>
                <a:gridCol w="1439635"/>
                <a:gridCol w="1608365"/>
                <a:gridCol w="1676400"/>
                <a:gridCol w="1371600"/>
              </a:tblGrid>
              <a:tr h="78874">
                <a:tc>
                  <a:txBody>
                    <a:bodyPr/>
                    <a:lstStyle/>
                    <a:p>
                      <a:pPr marL="0" marR="0" algn="ctr">
                        <a:lnSpc>
                          <a:spcPct val="115000"/>
                        </a:lnSpc>
                        <a:spcBef>
                          <a:spcPts val="0"/>
                        </a:spcBef>
                        <a:spcAft>
                          <a:spcPts val="0"/>
                        </a:spcAft>
                      </a:pPr>
                      <a:r>
                        <a:rPr lang="en-US" sz="800" dirty="0">
                          <a:solidFill>
                            <a:schemeClr val="bg1"/>
                          </a:solidFill>
                          <a:effectLst/>
                        </a:rPr>
                        <a:t>6284471</a:t>
                      </a:r>
                      <a:endParaRPr lang="en-US" sz="800" dirty="0">
                        <a:solidFill>
                          <a:schemeClr val="bg1"/>
                        </a:solidFill>
                        <a:effectLst/>
                        <a:latin typeface="Calibri"/>
                        <a:ea typeface="Calibri"/>
                        <a:cs typeface="Times New Roman"/>
                      </a:endParaRPr>
                    </a:p>
                  </a:txBody>
                  <a:tcPr marL="32912" marR="32912" marT="0" marB="0"/>
                </a:tc>
                <a:tc>
                  <a:txBody>
                    <a:bodyPr/>
                    <a:lstStyle/>
                    <a:p>
                      <a:pPr marL="0" marR="0" algn="ctr">
                        <a:lnSpc>
                          <a:spcPct val="115000"/>
                        </a:lnSpc>
                        <a:spcBef>
                          <a:spcPts val="0"/>
                        </a:spcBef>
                        <a:spcAft>
                          <a:spcPts val="0"/>
                        </a:spcAft>
                      </a:pPr>
                      <a:r>
                        <a:rPr lang="en-US" sz="800" dirty="0">
                          <a:solidFill>
                            <a:srgbClr val="FFFF00"/>
                          </a:solidFill>
                          <a:effectLst/>
                        </a:rPr>
                        <a:t>7070775</a:t>
                      </a:r>
                      <a:endParaRPr lang="en-US" sz="800" dirty="0">
                        <a:solidFill>
                          <a:srgbClr val="FFFF00"/>
                        </a:solidFill>
                        <a:effectLst/>
                        <a:latin typeface="Calibri"/>
                        <a:ea typeface="Calibri"/>
                        <a:cs typeface="Times New Roman"/>
                      </a:endParaRPr>
                    </a:p>
                  </a:txBody>
                  <a:tcPr marL="32912" marR="32912" marT="0" marB="0"/>
                </a:tc>
                <a:tc>
                  <a:txBody>
                    <a:bodyPr/>
                    <a:lstStyle/>
                    <a:p>
                      <a:pPr marL="0" marR="0" algn="ctr">
                        <a:lnSpc>
                          <a:spcPct val="115000"/>
                        </a:lnSpc>
                        <a:spcBef>
                          <a:spcPts val="0"/>
                        </a:spcBef>
                        <a:spcAft>
                          <a:spcPts val="0"/>
                        </a:spcAft>
                      </a:pPr>
                      <a:r>
                        <a:rPr lang="en-US" sz="800" dirty="0">
                          <a:solidFill>
                            <a:srgbClr val="FFFF00"/>
                          </a:solidFill>
                          <a:effectLst/>
                        </a:rPr>
                        <a:t>7252823</a:t>
                      </a:r>
                      <a:endParaRPr lang="en-US" sz="800" dirty="0">
                        <a:solidFill>
                          <a:srgbClr val="FFFF00"/>
                        </a:solidFill>
                        <a:effectLst/>
                        <a:latin typeface="Calibri"/>
                        <a:ea typeface="Calibri"/>
                        <a:cs typeface="Times New Roman"/>
                      </a:endParaRPr>
                    </a:p>
                  </a:txBody>
                  <a:tcPr marL="32912" marR="32912" marT="0" marB="0"/>
                </a:tc>
                <a:tc>
                  <a:txBody>
                    <a:bodyPr/>
                    <a:lstStyle/>
                    <a:p>
                      <a:pPr marL="0" marR="0" algn="ctr">
                        <a:lnSpc>
                          <a:spcPct val="115000"/>
                        </a:lnSpc>
                        <a:spcBef>
                          <a:spcPts val="0"/>
                        </a:spcBef>
                        <a:spcAft>
                          <a:spcPts val="0"/>
                        </a:spcAft>
                      </a:pPr>
                      <a:r>
                        <a:rPr lang="en-US" sz="800">
                          <a:solidFill>
                            <a:srgbClr val="FFFF00"/>
                          </a:solidFill>
                          <a:effectLst/>
                        </a:rPr>
                        <a:t>7276239</a:t>
                      </a:r>
                      <a:endParaRPr lang="en-US" sz="800">
                        <a:solidFill>
                          <a:srgbClr val="FFFF00"/>
                        </a:solidFill>
                        <a:effectLst/>
                        <a:latin typeface="Calibri"/>
                        <a:ea typeface="Calibri"/>
                        <a:cs typeface="Times New Roman"/>
                      </a:endParaRPr>
                    </a:p>
                  </a:txBody>
                  <a:tcPr marL="32912" marR="32912" marT="0" marB="0"/>
                </a:tc>
                <a:tc>
                  <a:txBody>
                    <a:bodyPr/>
                    <a:lstStyle/>
                    <a:p>
                      <a:pPr marL="0" marR="0" algn="ctr">
                        <a:lnSpc>
                          <a:spcPct val="115000"/>
                        </a:lnSpc>
                        <a:spcBef>
                          <a:spcPts val="0"/>
                        </a:spcBef>
                        <a:spcAft>
                          <a:spcPts val="0"/>
                        </a:spcAft>
                      </a:pPr>
                      <a:r>
                        <a:rPr lang="en-US" sz="800" dirty="0">
                          <a:solidFill>
                            <a:srgbClr val="FFFF00"/>
                          </a:solidFill>
                          <a:effectLst/>
                        </a:rPr>
                        <a:t>7374761</a:t>
                      </a:r>
                      <a:endParaRPr lang="en-US" sz="800" dirty="0">
                        <a:solidFill>
                          <a:srgbClr val="FFFF00"/>
                        </a:solidFill>
                        <a:effectLst/>
                        <a:latin typeface="Calibri"/>
                        <a:ea typeface="Calibri"/>
                        <a:cs typeface="Times New Roman"/>
                      </a:endParaRPr>
                    </a:p>
                  </a:txBody>
                  <a:tcPr marL="32912" marR="32912" marT="0" marB="0"/>
                </a:tc>
                <a:tc>
                  <a:txBody>
                    <a:bodyPr/>
                    <a:lstStyle/>
                    <a:p>
                      <a:pPr marL="0" marR="0" algn="ctr">
                        <a:lnSpc>
                          <a:spcPct val="115000"/>
                        </a:lnSpc>
                        <a:spcBef>
                          <a:spcPts val="0"/>
                        </a:spcBef>
                        <a:spcAft>
                          <a:spcPts val="0"/>
                        </a:spcAft>
                      </a:pPr>
                      <a:r>
                        <a:rPr lang="en-US" sz="800" dirty="0" smtClean="0">
                          <a:solidFill>
                            <a:srgbClr val="FFFF00"/>
                          </a:solidFill>
                          <a:effectLst/>
                        </a:rPr>
                        <a:t>6790444</a:t>
                      </a:r>
                    </a:p>
                    <a:p>
                      <a:pPr marL="0" marR="0" algn="ctr">
                        <a:lnSpc>
                          <a:spcPct val="115000"/>
                        </a:lnSpc>
                        <a:spcBef>
                          <a:spcPts val="0"/>
                        </a:spcBef>
                        <a:spcAft>
                          <a:spcPts val="0"/>
                        </a:spcAft>
                      </a:pPr>
                      <a:endParaRPr lang="en-US" sz="800" dirty="0">
                        <a:solidFill>
                          <a:srgbClr val="FFFF00"/>
                        </a:solidFill>
                        <a:effectLst/>
                        <a:latin typeface="Calibri"/>
                        <a:ea typeface="Calibri"/>
                        <a:cs typeface="Times New Roman"/>
                      </a:endParaRPr>
                    </a:p>
                  </a:txBody>
                  <a:tcPr marL="32912" marR="32912" marT="0" marB="0"/>
                </a:tc>
              </a:tr>
              <a:tr h="4416926">
                <a:tc>
                  <a:txBody>
                    <a:bodyPr/>
                    <a:lstStyle/>
                    <a:p>
                      <a:pPr marL="0" marR="0">
                        <a:lnSpc>
                          <a:spcPct val="115000"/>
                        </a:lnSpc>
                        <a:spcBef>
                          <a:spcPts val="0"/>
                        </a:spcBef>
                        <a:spcAft>
                          <a:spcPts val="0"/>
                        </a:spcAft>
                      </a:pPr>
                      <a:r>
                        <a:rPr lang="en-US" sz="900">
                          <a:effectLst/>
                        </a:rPr>
                        <a:t>A chimeric antibody comprising at least part of a human immunoglobulin constant region and at least part of a non-human immunoglobulin variable region,</a:t>
                      </a:r>
                      <a:endParaRPr lang="en-US" sz="800">
                        <a:effectLst/>
                      </a:endParaRPr>
                    </a:p>
                    <a:p>
                      <a:pPr marL="0" marR="0">
                        <a:lnSpc>
                          <a:spcPct val="115000"/>
                        </a:lnSpc>
                        <a:spcBef>
                          <a:spcPts val="0"/>
                        </a:spcBef>
                        <a:spcAft>
                          <a:spcPts val="0"/>
                        </a:spcAft>
                      </a:pPr>
                      <a:r>
                        <a:rPr lang="en-US" sz="900">
                          <a:effectLst/>
                        </a:rPr>
                        <a:t>said antibody capable of binding an epitope specific for human tumor necrosis factor TNFalpha, </a:t>
                      </a:r>
                      <a:endParaRPr lang="en-US" sz="800">
                        <a:effectLst/>
                      </a:endParaRPr>
                    </a:p>
                    <a:p>
                      <a:pPr marL="0" marR="0">
                        <a:lnSpc>
                          <a:spcPct val="115000"/>
                        </a:lnSpc>
                        <a:spcBef>
                          <a:spcPts val="0"/>
                        </a:spcBef>
                        <a:spcAft>
                          <a:spcPts val="0"/>
                        </a:spcAft>
                      </a:pPr>
                      <a:r>
                        <a:rPr lang="en-US" sz="900">
                          <a:effectLst/>
                        </a:rPr>
                        <a:t>wherein the non-human immunoglobulin variable region comprises an amino acid sequence selected from the group consisting of SEQ ID NO: 3 and SEQ ID NO: 5.</a:t>
                      </a:r>
                      <a:endParaRPr lang="en-US" sz="800">
                        <a:effectLst/>
                        <a:latin typeface="Calibri"/>
                        <a:ea typeface="Calibri"/>
                        <a:cs typeface="Times New Roman"/>
                      </a:endParaRPr>
                    </a:p>
                  </a:txBody>
                  <a:tcPr marL="32912" marR="32912" marT="0" marB="0"/>
                </a:tc>
                <a:tc>
                  <a:txBody>
                    <a:bodyPr/>
                    <a:lstStyle/>
                    <a:p>
                      <a:pPr marL="0" marR="0">
                        <a:lnSpc>
                          <a:spcPct val="115000"/>
                        </a:lnSpc>
                        <a:spcBef>
                          <a:spcPts val="0"/>
                        </a:spcBef>
                        <a:spcAft>
                          <a:spcPts val="0"/>
                        </a:spcAft>
                      </a:pPr>
                      <a:r>
                        <a:rPr lang="en-US" sz="800" dirty="0">
                          <a:effectLst/>
                        </a:rPr>
                        <a:t>19. An isolated recombinant </a:t>
                      </a:r>
                      <a:r>
                        <a:rPr lang="en-US" sz="800" dirty="0" smtClean="0">
                          <a:effectLst/>
                        </a:rPr>
                        <a:t>anti-TNF-a </a:t>
                      </a:r>
                      <a:r>
                        <a:rPr lang="en-US" sz="800" dirty="0">
                          <a:effectLst/>
                        </a:rPr>
                        <a:t>antibody or antigen-binding fragment thereof, said antibody comprising a human </a:t>
                      </a:r>
                      <a:r>
                        <a:rPr lang="en-US" sz="800" dirty="0" err="1" smtClean="0">
                          <a:effectLst/>
                        </a:rPr>
                        <a:t>IgGi</a:t>
                      </a:r>
                      <a:r>
                        <a:rPr lang="en-US" sz="800" dirty="0" smtClean="0">
                          <a:effectLst/>
                        </a:rPr>
                        <a:t> </a:t>
                      </a:r>
                      <a:r>
                        <a:rPr lang="en-US" sz="800" dirty="0">
                          <a:effectLst/>
                        </a:rPr>
                        <a:t>constant region, wherein said antibody or antigen-binding fragment (</a:t>
                      </a:r>
                      <a:r>
                        <a:rPr lang="en-US" sz="800" dirty="0" err="1">
                          <a:effectLst/>
                        </a:rPr>
                        <a:t>i</a:t>
                      </a:r>
                      <a:r>
                        <a:rPr lang="en-US" sz="800" dirty="0">
                          <a:effectLst/>
                        </a:rPr>
                        <a:t>) comprises the antigen-binding regions of A2 (ATCC Accession No. PTA-7045), and (ii) binds to a neutralizing epitope of human </a:t>
                      </a:r>
                      <a:r>
                        <a:rPr lang="en-US" sz="800" dirty="0" smtClean="0">
                          <a:effectLst/>
                        </a:rPr>
                        <a:t>TNF-a. </a:t>
                      </a:r>
                      <a:r>
                        <a:rPr lang="en-US" sz="800" dirty="0">
                          <a:effectLst/>
                        </a:rPr>
                        <a:t>in vivo with an affinity of at least </a:t>
                      </a:r>
                      <a:r>
                        <a:rPr lang="en-US" sz="800" dirty="0" smtClean="0">
                          <a:effectLst/>
                        </a:rPr>
                        <a:t>1x10</a:t>
                      </a:r>
                      <a:r>
                        <a:rPr lang="en-US" sz="800" baseline="30000" dirty="0" smtClean="0">
                          <a:effectLst/>
                        </a:rPr>
                        <a:t>8</a:t>
                      </a:r>
                      <a:r>
                        <a:rPr lang="en-US" sz="800" dirty="0" smtClean="0">
                          <a:effectLst/>
                        </a:rPr>
                        <a:t> </a:t>
                      </a:r>
                      <a:r>
                        <a:rPr lang="en-US" sz="800" dirty="0">
                          <a:effectLst/>
                        </a:rPr>
                        <a:t>liter/mole, measured as an association constant (</a:t>
                      </a:r>
                      <a:r>
                        <a:rPr lang="en-US" sz="800" dirty="0" err="1">
                          <a:effectLst/>
                        </a:rPr>
                        <a:t>Ka</a:t>
                      </a:r>
                      <a:r>
                        <a:rPr lang="en-US" sz="800" dirty="0">
                          <a:effectLst/>
                        </a:rPr>
                        <a:t>), as determined by </a:t>
                      </a:r>
                      <a:r>
                        <a:rPr lang="en-US" sz="800" dirty="0" err="1">
                          <a:effectLst/>
                        </a:rPr>
                        <a:t>Scatchard</a:t>
                      </a:r>
                      <a:r>
                        <a:rPr lang="en-US" sz="800" dirty="0">
                          <a:effectLst/>
                        </a:rPr>
                        <a:t> analysis</a:t>
                      </a:r>
                    </a:p>
                    <a:p>
                      <a:pPr marL="0" marR="0">
                        <a:lnSpc>
                          <a:spcPct val="115000"/>
                        </a:lnSpc>
                        <a:spcBef>
                          <a:spcPts val="0"/>
                        </a:spcBef>
                        <a:spcAft>
                          <a:spcPts val="0"/>
                        </a:spcAft>
                      </a:pPr>
                      <a:r>
                        <a:rPr lang="en-US" sz="800" dirty="0">
                          <a:effectLst/>
                        </a:rPr>
                        <a:t> </a:t>
                      </a:r>
                    </a:p>
                    <a:p>
                      <a:pPr marL="0" marR="0">
                        <a:lnSpc>
                          <a:spcPct val="115000"/>
                        </a:lnSpc>
                        <a:spcBef>
                          <a:spcPts val="0"/>
                        </a:spcBef>
                        <a:spcAft>
                          <a:spcPts val="0"/>
                        </a:spcAft>
                      </a:pPr>
                      <a:r>
                        <a:rPr lang="en-US" sz="800" dirty="0">
                          <a:effectLst/>
                        </a:rPr>
                        <a:t> </a:t>
                      </a:r>
                    </a:p>
                    <a:p>
                      <a:pPr marL="0" marR="0">
                        <a:lnSpc>
                          <a:spcPct val="115000"/>
                        </a:lnSpc>
                        <a:spcBef>
                          <a:spcPts val="0"/>
                        </a:spcBef>
                        <a:spcAft>
                          <a:spcPts val="0"/>
                        </a:spcAft>
                      </a:pPr>
                      <a:r>
                        <a:rPr lang="en-US" sz="800" dirty="0">
                          <a:effectLst/>
                        </a:rPr>
                        <a:t>7. An isolated recombinant </a:t>
                      </a:r>
                      <a:r>
                        <a:rPr lang="en-US" sz="800" dirty="0" smtClean="0">
                          <a:effectLst/>
                        </a:rPr>
                        <a:t>anti-TNF-a </a:t>
                      </a:r>
                      <a:r>
                        <a:rPr lang="en-US" sz="800" dirty="0">
                          <a:effectLst/>
                        </a:rPr>
                        <a:t>antibody or antigen-binding fragment thereof, said antibody comprising a human constant region, wherein said antibody or antigen-binding fragment (</a:t>
                      </a:r>
                      <a:r>
                        <a:rPr lang="en-US" sz="800" dirty="0" err="1">
                          <a:effectLst/>
                        </a:rPr>
                        <a:t>i</a:t>
                      </a:r>
                      <a:r>
                        <a:rPr lang="en-US" sz="800" dirty="0">
                          <a:effectLst/>
                        </a:rPr>
                        <a:t>) comprises the antigen-binding regions of A2 (ATCC Accession No. PTA-7045), and (ii) binds to a neutralizing epitope of human </a:t>
                      </a:r>
                      <a:r>
                        <a:rPr lang="en-US" sz="800" dirty="0" smtClean="0">
                          <a:effectLst/>
                        </a:rPr>
                        <a:t>TNF-a </a:t>
                      </a:r>
                      <a:r>
                        <a:rPr lang="en-US" sz="800" dirty="0">
                          <a:effectLst/>
                        </a:rPr>
                        <a:t>in vivo with an affinity of at least </a:t>
                      </a:r>
                      <a:r>
                        <a:rPr lang="en-US" sz="800" dirty="0" smtClean="0">
                          <a:effectLst/>
                        </a:rPr>
                        <a:t>1x10</a:t>
                      </a:r>
                      <a:r>
                        <a:rPr lang="en-US" sz="800" baseline="30000" dirty="0" smtClean="0">
                          <a:effectLst/>
                        </a:rPr>
                        <a:t>8</a:t>
                      </a:r>
                      <a:r>
                        <a:rPr lang="en-US" sz="800" dirty="0" smtClean="0">
                          <a:effectLst/>
                        </a:rPr>
                        <a:t> liter/mole, </a:t>
                      </a:r>
                      <a:r>
                        <a:rPr lang="en-US" sz="800" dirty="0">
                          <a:effectLst/>
                        </a:rPr>
                        <a:t>measured as an association constant (</a:t>
                      </a:r>
                      <a:r>
                        <a:rPr lang="en-US" sz="800" dirty="0" err="1">
                          <a:effectLst/>
                        </a:rPr>
                        <a:t>Ka</a:t>
                      </a:r>
                      <a:r>
                        <a:rPr lang="en-US" sz="800" dirty="0">
                          <a:effectLst/>
                        </a:rPr>
                        <a:t>), as determined by </a:t>
                      </a:r>
                      <a:r>
                        <a:rPr lang="en-US" sz="800" dirty="0" err="1">
                          <a:effectLst/>
                        </a:rPr>
                        <a:t>Scatchard</a:t>
                      </a:r>
                      <a:r>
                        <a:rPr lang="en-US" sz="800" dirty="0">
                          <a:effectLst/>
                        </a:rPr>
                        <a:t> analysis.</a:t>
                      </a:r>
                      <a:endParaRPr lang="en-US" sz="800" dirty="0">
                        <a:effectLst/>
                        <a:latin typeface="Calibri"/>
                        <a:ea typeface="Calibri"/>
                        <a:cs typeface="Times New Roman"/>
                      </a:endParaRPr>
                    </a:p>
                  </a:txBody>
                  <a:tcPr marL="32912" marR="32912" marT="0" marB="0"/>
                </a:tc>
                <a:tc>
                  <a:txBody>
                    <a:bodyPr/>
                    <a:lstStyle/>
                    <a:p>
                      <a:pPr marL="0" marR="0">
                        <a:lnSpc>
                          <a:spcPct val="115000"/>
                        </a:lnSpc>
                        <a:spcBef>
                          <a:spcPts val="0"/>
                        </a:spcBef>
                        <a:spcAft>
                          <a:spcPts val="0"/>
                        </a:spcAft>
                      </a:pPr>
                      <a:r>
                        <a:rPr lang="en-US" sz="800" dirty="0">
                          <a:effectLst/>
                        </a:rPr>
                        <a:t>9. An isolated recombinant anti-TNF-.alpha. antibody or antigen-binding fragment thereof, said antibody comprising a human constant region, wherein said antibody or antigen-binding fragment (</a:t>
                      </a:r>
                      <a:r>
                        <a:rPr lang="en-US" sz="800" dirty="0" err="1">
                          <a:effectLst/>
                        </a:rPr>
                        <a:t>i</a:t>
                      </a:r>
                      <a:r>
                        <a:rPr lang="en-US" sz="800" dirty="0">
                          <a:effectLst/>
                        </a:rPr>
                        <a:t>) comprises the antigen-binding regions of A2 (ATCC Accession No. PTA-7045), and (ii) binds to human TNF-.alpha. with an affinity of at least </a:t>
                      </a:r>
                      <a:r>
                        <a:rPr lang="en-US" sz="800" dirty="0" smtClean="0">
                          <a:effectLst/>
                        </a:rPr>
                        <a:t>1x10</a:t>
                      </a:r>
                      <a:r>
                        <a:rPr lang="en-US" sz="800" baseline="30000" dirty="0" smtClean="0">
                          <a:effectLst/>
                        </a:rPr>
                        <a:t>8</a:t>
                      </a:r>
                      <a:r>
                        <a:rPr lang="en-US" sz="800" dirty="0" smtClean="0">
                          <a:effectLst/>
                        </a:rPr>
                        <a:t> liter/mole, </a:t>
                      </a:r>
                      <a:r>
                        <a:rPr lang="en-US" sz="800" dirty="0">
                          <a:effectLst/>
                        </a:rPr>
                        <a:t>measured as an association constant (</a:t>
                      </a:r>
                      <a:r>
                        <a:rPr lang="en-US" sz="800" dirty="0" err="1">
                          <a:effectLst/>
                        </a:rPr>
                        <a:t>Ka</a:t>
                      </a:r>
                      <a:r>
                        <a:rPr lang="en-US" sz="800" dirty="0">
                          <a:effectLst/>
                        </a:rPr>
                        <a:t>).</a:t>
                      </a:r>
                    </a:p>
                    <a:p>
                      <a:pPr marL="0" marR="0">
                        <a:lnSpc>
                          <a:spcPct val="115000"/>
                        </a:lnSpc>
                        <a:spcBef>
                          <a:spcPts val="0"/>
                        </a:spcBef>
                        <a:spcAft>
                          <a:spcPts val="0"/>
                        </a:spcAft>
                      </a:pPr>
                      <a:r>
                        <a:rPr lang="en-US" sz="800" dirty="0">
                          <a:effectLst/>
                        </a:rPr>
                        <a:t> </a:t>
                      </a:r>
                    </a:p>
                    <a:p>
                      <a:pPr marL="0" marR="0">
                        <a:lnSpc>
                          <a:spcPct val="115000"/>
                        </a:lnSpc>
                        <a:spcBef>
                          <a:spcPts val="0"/>
                        </a:spcBef>
                        <a:spcAft>
                          <a:spcPts val="0"/>
                        </a:spcAft>
                      </a:pPr>
                      <a:r>
                        <a:rPr lang="en-US" sz="800" dirty="0">
                          <a:effectLst/>
                        </a:rPr>
                        <a:t>17. An isolated recombinant anti-TNF-.alpha. antibody or antigen-binding fragment thereof, said antibody comprising a human IgG1 constant region, wherein said antibody or antigen-binding fragment (</a:t>
                      </a:r>
                      <a:r>
                        <a:rPr lang="en-US" sz="800" dirty="0" err="1">
                          <a:effectLst/>
                        </a:rPr>
                        <a:t>i</a:t>
                      </a:r>
                      <a:r>
                        <a:rPr lang="en-US" sz="800" dirty="0">
                          <a:effectLst/>
                        </a:rPr>
                        <a:t>) comprises the antigen-binding regions of A2 (ATCC Accession No. PTA-7045), and (ii) binds to human TNF-.alpha. with an affinity of at least </a:t>
                      </a:r>
                      <a:r>
                        <a:rPr lang="en-US" sz="800" dirty="0" smtClean="0">
                          <a:effectLst/>
                        </a:rPr>
                        <a:t>1x10</a:t>
                      </a:r>
                      <a:r>
                        <a:rPr lang="en-US" sz="800" baseline="30000" dirty="0" smtClean="0">
                          <a:effectLst/>
                        </a:rPr>
                        <a:t>8</a:t>
                      </a:r>
                      <a:r>
                        <a:rPr lang="en-US" sz="800" dirty="0" smtClean="0">
                          <a:effectLst/>
                        </a:rPr>
                        <a:t> liter/mole, </a:t>
                      </a:r>
                      <a:r>
                        <a:rPr lang="en-US" sz="800" dirty="0">
                          <a:effectLst/>
                        </a:rPr>
                        <a:t>measured as an association constant (</a:t>
                      </a:r>
                      <a:r>
                        <a:rPr lang="en-US" sz="800" dirty="0" err="1">
                          <a:effectLst/>
                        </a:rPr>
                        <a:t>Ka</a:t>
                      </a:r>
                      <a:r>
                        <a:rPr lang="en-US" sz="800" dirty="0">
                          <a:effectLst/>
                        </a:rPr>
                        <a:t>).</a:t>
                      </a:r>
                      <a:endParaRPr lang="en-US" sz="800" dirty="0">
                        <a:effectLst/>
                        <a:latin typeface="Calibri"/>
                        <a:ea typeface="Calibri"/>
                        <a:cs typeface="Times New Roman"/>
                      </a:endParaRPr>
                    </a:p>
                  </a:txBody>
                  <a:tcPr marL="32912" marR="32912" marT="0" marB="0"/>
                </a:tc>
                <a:tc>
                  <a:txBody>
                    <a:bodyPr/>
                    <a:lstStyle/>
                    <a:p>
                      <a:pPr marL="0" marR="0">
                        <a:lnSpc>
                          <a:spcPct val="115000"/>
                        </a:lnSpc>
                        <a:spcBef>
                          <a:spcPts val="0"/>
                        </a:spcBef>
                        <a:spcAft>
                          <a:spcPts val="0"/>
                        </a:spcAft>
                      </a:pPr>
                      <a:r>
                        <a:rPr lang="en-US" sz="800" dirty="0">
                          <a:effectLst/>
                        </a:rPr>
                        <a:t>9. An isolated recombinant </a:t>
                      </a:r>
                      <a:r>
                        <a:rPr lang="en-US" sz="800" dirty="0" smtClean="0">
                          <a:effectLst/>
                        </a:rPr>
                        <a:t>anti-TNF-a </a:t>
                      </a:r>
                      <a:r>
                        <a:rPr lang="en-US" sz="800" dirty="0">
                          <a:effectLst/>
                        </a:rPr>
                        <a:t>antibody or antigen-binding fragment thereof, said antibody comprising a human constant region, </a:t>
                      </a:r>
                      <a:br>
                        <a:rPr lang="en-US" sz="800" dirty="0">
                          <a:effectLst/>
                        </a:rPr>
                      </a:br>
                      <a:r>
                        <a:rPr lang="en-US" sz="800" dirty="0">
                          <a:effectLst/>
                        </a:rPr>
                        <a:t>wherein said antibody or antigen binding fragment competitively inhibits binding of A2 (ATCC Accession No. PTA-7045) to human </a:t>
                      </a:r>
                      <a:r>
                        <a:rPr lang="en-US" sz="800" dirty="0" err="1">
                          <a:effectLst/>
                        </a:rPr>
                        <a:t>TNFa</a:t>
                      </a:r>
                      <a:r>
                        <a:rPr lang="en-US" sz="800" dirty="0">
                          <a:effectLst/>
                        </a:rPr>
                        <a:t>.</a:t>
                      </a:r>
                    </a:p>
                    <a:p>
                      <a:pPr marL="0" marR="0">
                        <a:lnSpc>
                          <a:spcPct val="115000"/>
                        </a:lnSpc>
                        <a:spcBef>
                          <a:spcPts val="0"/>
                        </a:spcBef>
                        <a:spcAft>
                          <a:spcPts val="0"/>
                        </a:spcAft>
                      </a:pPr>
                      <a:r>
                        <a:rPr lang="en-US" sz="800" dirty="0">
                          <a:effectLst/>
                        </a:rPr>
                        <a:t> </a:t>
                      </a:r>
                    </a:p>
                    <a:p>
                      <a:pPr marL="0" marR="0">
                        <a:lnSpc>
                          <a:spcPct val="115000"/>
                        </a:lnSpc>
                        <a:spcBef>
                          <a:spcPts val="0"/>
                        </a:spcBef>
                        <a:spcAft>
                          <a:spcPts val="0"/>
                        </a:spcAft>
                      </a:pPr>
                      <a:r>
                        <a:rPr lang="en-US" sz="800" dirty="0">
                          <a:effectLst/>
                        </a:rPr>
                        <a:t>17. An isolated recombinant </a:t>
                      </a:r>
                      <a:r>
                        <a:rPr lang="en-US" sz="800" dirty="0" smtClean="0">
                          <a:effectLst/>
                        </a:rPr>
                        <a:t>anti-TNF-a </a:t>
                      </a:r>
                      <a:r>
                        <a:rPr lang="en-US" sz="800" dirty="0">
                          <a:effectLst/>
                        </a:rPr>
                        <a:t>antibody or antigen-binding fragment thereof, said antibody comprising a human constant region, </a:t>
                      </a:r>
                      <a:br>
                        <a:rPr lang="en-US" sz="800" dirty="0">
                          <a:effectLst/>
                        </a:rPr>
                      </a:br>
                      <a:r>
                        <a:rPr lang="en-US" sz="800" dirty="0">
                          <a:effectLst/>
                        </a:rPr>
                        <a:t>wherein said antibody or antigen binding fragment comprises the antigen-binding regions of A2 (ATCC Accession No. PTA-7045).</a:t>
                      </a:r>
                    </a:p>
                    <a:p>
                      <a:pPr marL="0" marR="0">
                        <a:lnSpc>
                          <a:spcPct val="115000"/>
                        </a:lnSpc>
                        <a:spcBef>
                          <a:spcPts val="0"/>
                        </a:spcBef>
                        <a:spcAft>
                          <a:spcPts val="0"/>
                        </a:spcAft>
                      </a:pPr>
                      <a:r>
                        <a:rPr lang="en-US" sz="900" dirty="0">
                          <a:effectLst/>
                        </a:rPr>
                        <a:t> </a:t>
                      </a:r>
                      <a:endParaRPr lang="en-US" sz="800" dirty="0">
                        <a:effectLst/>
                        <a:latin typeface="Calibri"/>
                        <a:ea typeface="Calibri"/>
                        <a:cs typeface="Times New Roman"/>
                      </a:endParaRPr>
                    </a:p>
                  </a:txBody>
                  <a:tcPr marL="32912" marR="32912" marT="0" marB="0"/>
                </a:tc>
                <a:tc>
                  <a:txBody>
                    <a:bodyPr/>
                    <a:lstStyle/>
                    <a:p>
                      <a:pPr marL="0" marR="0">
                        <a:lnSpc>
                          <a:spcPct val="115000"/>
                        </a:lnSpc>
                        <a:spcBef>
                          <a:spcPts val="0"/>
                        </a:spcBef>
                        <a:spcAft>
                          <a:spcPts val="0"/>
                        </a:spcAft>
                      </a:pPr>
                      <a:r>
                        <a:rPr lang="en-US" sz="800" dirty="0">
                          <a:effectLst/>
                        </a:rPr>
                        <a:t>9. An isolated recombinant anti-</a:t>
                      </a:r>
                      <a:r>
                        <a:rPr lang="en-US" sz="800" dirty="0" err="1">
                          <a:effectLst/>
                        </a:rPr>
                        <a:t>TNF.alpha</a:t>
                      </a:r>
                      <a:r>
                        <a:rPr lang="en-US" sz="800" dirty="0">
                          <a:effectLst/>
                        </a:rPr>
                        <a:t>. antibody or antigen-binding fragment thereof, comprising a human constant region, wherein said antibody or antigen-binding fragment comprises A2 (ATCC Accession No.: PTA-7145), and wherein said binding of the antibody or antigen-binding fragment to human TNF-.alpha. inhibits a pathological activity of human </a:t>
                      </a:r>
                      <a:r>
                        <a:rPr lang="en-US" sz="800" dirty="0" smtClean="0">
                          <a:effectLst/>
                        </a:rPr>
                        <a:t>TNF-a </a:t>
                      </a:r>
                      <a:r>
                        <a:rPr lang="en-US" sz="800" dirty="0">
                          <a:effectLst/>
                        </a:rPr>
                        <a:t>[</a:t>
                      </a:r>
                      <a:r>
                        <a:rPr lang="en-US" sz="700" b="1" i="1" dirty="0">
                          <a:solidFill>
                            <a:srgbClr val="00B050"/>
                          </a:solidFill>
                          <a:effectLst/>
                        </a:rPr>
                        <a:t>note typo in </a:t>
                      </a:r>
                      <a:r>
                        <a:rPr lang="en-US" sz="700" b="1" i="1" dirty="0" smtClean="0">
                          <a:solidFill>
                            <a:srgbClr val="00B050"/>
                          </a:solidFill>
                          <a:effectLst/>
                        </a:rPr>
                        <a:t>antibody deposit number</a:t>
                      </a:r>
                      <a:r>
                        <a:rPr lang="en-US" sz="800" dirty="0">
                          <a:effectLst/>
                        </a:rPr>
                        <a:t>]</a:t>
                      </a:r>
                    </a:p>
                    <a:p>
                      <a:pPr marL="0" marR="0">
                        <a:lnSpc>
                          <a:spcPct val="115000"/>
                        </a:lnSpc>
                        <a:spcBef>
                          <a:spcPts val="0"/>
                        </a:spcBef>
                        <a:spcAft>
                          <a:spcPts val="0"/>
                        </a:spcAft>
                      </a:pPr>
                      <a:r>
                        <a:rPr lang="en-US" sz="800" dirty="0">
                          <a:effectLst/>
                        </a:rPr>
                        <a:t> </a:t>
                      </a:r>
                    </a:p>
                    <a:p>
                      <a:pPr marL="0" marR="0">
                        <a:lnSpc>
                          <a:spcPct val="115000"/>
                        </a:lnSpc>
                        <a:spcBef>
                          <a:spcPts val="0"/>
                        </a:spcBef>
                        <a:spcAft>
                          <a:spcPts val="0"/>
                        </a:spcAft>
                      </a:pPr>
                      <a:r>
                        <a:rPr lang="en-US" sz="800" dirty="0">
                          <a:effectLst/>
                        </a:rPr>
                        <a:t>10. An isolated recombinant </a:t>
                      </a:r>
                      <a:r>
                        <a:rPr lang="en-US" sz="800" dirty="0" smtClean="0">
                          <a:effectLst/>
                        </a:rPr>
                        <a:t>anti-TNF-a </a:t>
                      </a:r>
                      <a:r>
                        <a:rPr lang="en-US" sz="800" dirty="0">
                          <a:effectLst/>
                        </a:rPr>
                        <a:t>antibody or antigen-binding fragment thereof, comprising a human constant region, wherein said antibody or antigen-binding fragment comprises A2 (ATCC Accession No.: PTA-7145), and which is of immunoglobulin class IgG1, IgG2, IgG3, IgG4, </a:t>
                      </a:r>
                      <a:r>
                        <a:rPr lang="en-US" sz="800" dirty="0" err="1">
                          <a:effectLst/>
                        </a:rPr>
                        <a:t>IgM</a:t>
                      </a:r>
                      <a:r>
                        <a:rPr lang="en-US" sz="800" dirty="0">
                          <a:effectLst/>
                        </a:rPr>
                        <a:t> or IgA. </a:t>
                      </a:r>
                      <a:br>
                        <a:rPr lang="en-US" sz="800" dirty="0">
                          <a:effectLst/>
                        </a:rPr>
                      </a:br>
                      <a:r>
                        <a:rPr lang="en-US" sz="800" dirty="0">
                          <a:effectLst/>
                        </a:rPr>
                        <a:t/>
                      </a:r>
                      <a:br>
                        <a:rPr lang="en-US" sz="800" dirty="0">
                          <a:effectLst/>
                        </a:rPr>
                      </a:br>
                      <a:r>
                        <a:rPr lang="en-US" sz="800" dirty="0">
                          <a:effectLst/>
                        </a:rPr>
                        <a:t>11. An isolated anti-</a:t>
                      </a:r>
                      <a:r>
                        <a:rPr lang="en-US" sz="800" dirty="0" err="1">
                          <a:effectLst/>
                        </a:rPr>
                        <a:t>TNF.alpha</a:t>
                      </a:r>
                      <a:r>
                        <a:rPr lang="en-US" sz="800" dirty="0">
                          <a:effectLst/>
                        </a:rPr>
                        <a:t>. antibody or antigen-binding fragment thereof, comprising a human constant region, wherein said antibody or antigen-binding fragment comprises A2 (ATCC Accession No.: PTA-7145), and wherein said </a:t>
                      </a:r>
                      <a:r>
                        <a:rPr lang="en-US" sz="800" dirty="0" smtClean="0">
                          <a:effectLst/>
                        </a:rPr>
                        <a:t>anti-TNF-a </a:t>
                      </a:r>
                      <a:r>
                        <a:rPr lang="en-US" sz="800" dirty="0">
                          <a:effectLst/>
                        </a:rPr>
                        <a:t>antibody or antigen-binding fragment thereof is produced </a:t>
                      </a:r>
                      <a:r>
                        <a:rPr lang="en-US" sz="800" dirty="0" err="1">
                          <a:effectLst/>
                        </a:rPr>
                        <a:t>recombinantly</a:t>
                      </a:r>
                      <a:r>
                        <a:rPr lang="en-US" sz="800" dirty="0">
                          <a:effectLst/>
                        </a:rPr>
                        <a:t>. </a:t>
                      </a:r>
                      <a:endParaRPr lang="en-US" sz="800" dirty="0">
                        <a:effectLst/>
                        <a:latin typeface="Calibri"/>
                        <a:ea typeface="Calibri"/>
                        <a:cs typeface="Times New Roman"/>
                      </a:endParaRPr>
                    </a:p>
                  </a:txBody>
                  <a:tcPr marL="32912" marR="32912" marT="0" marB="0"/>
                </a:tc>
                <a:tc>
                  <a:txBody>
                    <a:bodyPr/>
                    <a:lstStyle/>
                    <a:p>
                      <a:pPr marL="0" marR="0">
                        <a:lnSpc>
                          <a:spcPct val="115000"/>
                        </a:lnSpc>
                        <a:spcBef>
                          <a:spcPts val="0"/>
                        </a:spcBef>
                        <a:spcAft>
                          <a:spcPts val="0"/>
                        </a:spcAft>
                      </a:pPr>
                      <a:r>
                        <a:rPr lang="en-US" sz="800" dirty="0">
                          <a:effectLst/>
                        </a:rPr>
                        <a:t>1.  The chimeric antibody cA2</a:t>
                      </a:r>
                    </a:p>
                    <a:p>
                      <a:pPr marL="0" marR="0">
                        <a:lnSpc>
                          <a:spcPct val="115000"/>
                        </a:lnSpc>
                        <a:spcBef>
                          <a:spcPts val="0"/>
                        </a:spcBef>
                        <a:spcAft>
                          <a:spcPts val="0"/>
                        </a:spcAft>
                      </a:pPr>
                      <a:r>
                        <a:rPr lang="en-US" sz="800" dirty="0">
                          <a:effectLst/>
                        </a:rPr>
                        <a:t> </a:t>
                      </a:r>
                    </a:p>
                    <a:p>
                      <a:pPr marL="0" marR="0">
                        <a:lnSpc>
                          <a:spcPct val="115000"/>
                        </a:lnSpc>
                        <a:spcBef>
                          <a:spcPts val="0"/>
                        </a:spcBef>
                        <a:spcAft>
                          <a:spcPts val="0"/>
                        </a:spcAft>
                      </a:pPr>
                      <a:r>
                        <a:rPr lang="en-US" sz="800" dirty="0">
                          <a:effectLst/>
                        </a:rPr>
                        <a:t>2.  A chimeric antibody comprising at least part of a human IgG1 constant region and at least part of a non-human immunoglobulin variable region, said antibody capable of binding an epitope specific for human </a:t>
                      </a:r>
                      <a:r>
                        <a:rPr lang="en-US" sz="800" dirty="0" smtClean="0">
                          <a:effectLst/>
                        </a:rPr>
                        <a:t>TNF-a, </a:t>
                      </a:r>
                      <a:r>
                        <a:rPr lang="en-US" sz="800" dirty="0">
                          <a:effectLst/>
                        </a:rPr>
                        <a:t>wherein the non-human immunoglobulin variable region comprises an amino acid sequence selected from the group consisting of SEQ ID NO: 3 and SEQ ID NO: 5</a:t>
                      </a:r>
                      <a:endParaRPr lang="en-US" sz="800" dirty="0">
                        <a:effectLst/>
                        <a:latin typeface="Calibri"/>
                        <a:ea typeface="Calibri"/>
                        <a:cs typeface="Times New Roman"/>
                      </a:endParaRPr>
                    </a:p>
                  </a:txBody>
                  <a:tcPr marL="32912" marR="32912" marT="0" marB="0"/>
                </a:tc>
              </a:tr>
            </a:tbl>
          </a:graphicData>
        </a:graphic>
      </p:graphicFrame>
    </p:spTree>
    <p:extLst>
      <p:ext uri="{BB962C8B-B14F-4D97-AF65-F5344CB8AC3E}">
        <p14:creationId xmlns:p14="http://schemas.microsoft.com/office/powerpoint/2010/main" val="2087346117"/>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ounded Rectangle 57"/>
          <p:cNvSpPr/>
          <p:nvPr/>
        </p:nvSpPr>
        <p:spPr bwMode="auto">
          <a:xfrm>
            <a:off x="1835696" y="5013176"/>
            <a:ext cx="720080" cy="523679"/>
          </a:xfrm>
          <a:prstGeom prst="roundRect">
            <a:avLst/>
          </a:pr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dirty="0" err="1" smtClean="0">
                <a:ln>
                  <a:noFill/>
                </a:ln>
                <a:solidFill>
                  <a:schemeClr val="tx1"/>
                </a:solidFill>
                <a:effectLst/>
                <a:latin typeface="Arial" charset="0"/>
              </a:rPr>
              <a:t>Crohns</a:t>
            </a:r>
            <a:endParaRPr kumimoji="0" lang="en-US" sz="1050" b="0" i="0" u="none" strike="noStrike" cap="none" normalizeH="0" baseline="0" dirty="0" smtClean="0">
              <a:ln>
                <a:noFill/>
              </a:ln>
              <a:solidFill>
                <a:schemeClr val="tx1"/>
              </a:solidFill>
              <a:effectLst/>
              <a:latin typeface="Arial" charset="0"/>
            </a:endParaRPr>
          </a:p>
        </p:txBody>
      </p:sp>
      <p:sp>
        <p:nvSpPr>
          <p:cNvPr id="57" name="Rounded Rectangle 56"/>
          <p:cNvSpPr/>
          <p:nvPr/>
        </p:nvSpPr>
        <p:spPr bwMode="auto">
          <a:xfrm>
            <a:off x="359532" y="5600104"/>
            <a:ext cx="576064" cy="523679"/>
          </a:xfrm>
          <a:prstGeom prst="roundRect">
            <a:avLst/>
          </a:pr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dirty="0" smtClean="0">
                <a:ln>
                  <a:noFill/>
                </a:ln>
                <a:solidFill>
                  <a:schemeClr val="tx1"/>
                </a:solidFill>
                <a:effectLst/>
                <a:latin typeface="Arial" charset="0"/>
              </a:rPr>
              <a:t>RA</a:t>
            </a:r>
          </a:p>
        </p:txBody>
      </p:sp>
      <p:sp>
        <p:nvSpPr>
          <p:cNvPr id="281602" name="Rectangle 2"/>
          <p:cNvSpPr>
            <a:spLocks noGrp="1" noChangeArrowheads="1"/>
          </p:cNvSpPr>
          <p:nvPr>
            <p:ph type="title"/>
          </p:nvPr>
        </p:nvSpPr>
        <p:spPr/>
        <p:txBody>
          <a:bodyPr/>
          <a:lstStyle/>
          <a:p>
            <a:r>
              <a:rPr lang="en-US" sz="3200" b="1" dirty="0" err="1" smtClean="0"/>
              <a:t>Remicade</a:t>
            </a:r>
            <a:r>
              <a:rPr lang="en-US" sz="3200" b="1" dirty="0" smtClean="0"/>
              <a:t>: </a:t>
            </a:r>
            <a:r>
              <a:rPr lang="en-US" sz="3200" b="1" dirty="0"/>
              <a:t>US Patent </a:t>
            </a:r>
            <a:r>
              <a:rPr lang="en-US" sz="3200" b="1" dirty="0" smtClean="0"/>
              <a:t>6284471</a:t>
            </a:r>
          </a:p>
        </p:txBody>
      </p:sp>
      <p:sp>
        <p:nvSpPr>
          <p:cNvPr id="4" name="Slide Number Placeholder 3"/>
          <p:cNvSpPr>
            <a:spLocks noGrp="1"/>
          </p:cNvSpPr>
          <p:nvPr>
            <p:ph type="sldNum" sz="quarter" idx="10"/>
          </p:nvPr>
        </p:nvSpPr>
        <p:spPr/>
        <p:txBody>
          <a:bodyPr/>
          <a:lstStyle/>
          <a:p>
            <a:fld id="{858246E0-5D02-452F-A1A4-F30200C5245F}" type="slidenum">
              <a:rPr lang="en-US" smtClean="0"/>
              <a:pPr/>
              <a:t>28</a:t>
            </a:fld>
            <a:endParaRPr lang="en-US" dirty="0"/>
          </a:p>
        </p:txBody>
      </p:sp>
      <p:sp>
        <p:nvSpPr>
          <p:cNvPr id="5" name="Content Placeholder 1"/>
          <p:cNvSpPr>
            <a:spLocks noGrp="1"/>
          </p:cNvSpPr>
          <p:nvPr>
            <p:ph idx="1"/>
          </p:nvPr>
        </p:nvSpPr>
        <p:spPr>
          <a:xfrm>
            <a:off x="544513" y="1298575"/>
            <a:ext cx="8078787" cy="5273675"/>
          </a:xfrm>
        </p:spPr>
        <p:txBody>
          <a:bodyPr/>
          <a:lstStyle/>
          <a:p>
            <a:r>
              <a:rPr lang="en-US" dirty="0" smtClean="0"/>
              <a:t>Only patent with remaining term</a:t>
            </a:r>
          </a:p>
          <a:p>
            <a:r>
              <a:rPr lang="en-US" dirty="0" smtClean="0"/>
              <a:t>Claims a </a:t>
            </a:r>
            <a:r>
              <a:rPr lang="en-US" dirty="0"/>
              <a:t>chimeric antibody, an immunoassay, and </a:t>
            </a:r>
            <a:r>
              <a:rPr lang="en-US" dirty="0" smtClean="0"/>
              <a:t>to </a:t>
            </a:r>
            <a:r>
              <a:rPr lang="en-US" dirty="0"/>
              <a:t>polypeptides encoding the heavy and the light chains of cA2 </a:t>
            </a:r>
            <a:r>
              <a:rPr lang="en-US" dirty="0" smtClean="0"/>
              <a:t>(underlying antibody)</a:t>
            </a:r>
          </a:p>
          <a:p>
            <a:r>
              <a:rPr lang="en-US" dirty="0" smtClean="0"/>
              <a:t>Ex Parte Reexamination:</a:t>
            </a:r>
          </a:p>
          <a:p>
            <a:endParaRPr lang="en-US" dirty="0"/>
          </a:p>
          <a:p>
            <a:endParaRPr lang="en-US" dirty="0" smtClean="0"/>
          </a:p>
        </p:txBody>
      </p:sp>
      <p:sp>
        <p:nvSpPr>
          <p:cNvPr id="2" name="Rounded Rectangle 1"/>
          <p:cNvSpPr/>
          <p:nvPr/>
        </p:nvSpPr>
        <p:spPr bwMode="auto">
          <a:xfrm>
            <a:off x="7056276" y="3832748"/>
            <a:ext cx="1296144" cy="856392"/>
          </a:xfrm>
          <a:prstGeom prst="roundRect">
            <a:avLst/>
          </a:pr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dirty="0" smtClean="0">
                <a:ln>
                  <a:noFill/>
                </a:ln>
                <a:solidFill>
                  <a:schemeClr val="tx1"/>
                </a:solidFill>
                <a:effectLst/>
                <a:latin typeface="Arial" charset="0"/>
              </a:rPr>
              <a:t>Chimeric antibody, immunoassay, polypeptides</a:t>
            </a:r>
          </a:p>
        </p:txBody>
      </p:sp>
      <p:grpSp>
        <p:nvGrpSpPr>
          <p:cNvPr id="26" name="Group 25"/>
          <p:cNvGrpSpPr/>
          <p:nvPr/>
        </p:nvGrpSpPr>
        <p:grpSpPr>
          <a:xfrm>
            <a:off x="497247" y="3645024"/>
            <a:ext cx="6748870" cy="2910525"/>
            <a:chOff x="1137379" y="1520001"/>
            <a:chExt cx="6020328" cy="2643082"/>
          </a:xfrm>
        </p:grpSpPr>
        <p:sp>
          <p:nvSpPr>
            <p:cNvPr id="27" name="Rectangle 26"/>
            <p:cNvSpPr/>
            <p:nvPr/>
          </p:nvSpPr>
          <p:spPr bwMode="auto">
            <a:xfrm>
              <a:off x="3276601" y="1520001"/>
              <a:ext cx="1483020" cy="455815"/>
            </a:xfrm>
            <a:prstGeom prst="rect">
              <a:avLst/>
            </a:prstGeom>
            <a:solidFill>
              <a:schemeClr val="bg1"/>
            </a:solidFill>
            <a:ln w="28575">
              <a:solidFill>
                <a:schemeClr val="accent1"/>
              </a:solidFill>
              <a:prstDash val="dash"/>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dirty="0" smtClean="0">
                  <a:solidFill>
                    <a:srgbClr val="000000"/>
                  </a:solidFill>
                </a:rPr>
                <a:t>Parent Applications</a:t>
              </a:r>
            </a:p>
            <a:p>
              <a:pPr algn="ctr" fontAlgn="base">
                <a:spcBef>
                  <a:spcPct val="0"/>
                </a:spcBef>
                <a:spcAft>
                  <a:spcPct val="0"/>
                </a:spcAft>
              </a:pPr>
              <a:r>
                <a:rPr lang="en-US" sz="800" dirty="0" smtClean="0">
                  <a:solidFill>
                    <a:srgbClr val="000000"/>
                  </a:solidFill>
                </a:rPr>
                <a:t>Earliest of which has date of Mar. 18 1991 </a:t>
              </a:r>
            </a:p>
          </p:txBody>
        </p:sp>
        <p:cxnSp>
          <p:nvCxnSpPr>
            <p:cNvPr id="28" name="Straight Arrow Connector 27"/>
            <p:cNvCxnSpPr>
              <a:stCxn id="27" idx="2"/>
            </p:cNvCxnSpPr>
            <p:nvPr/>
          </p:nvCxnSpPr>
          <p:spPr bwMode="auto">
            <a:xfrm>
              <a:off x="4018111" y="1975819"/>
              <a:ext cx="0" cy="250436"/>
            </a:xfrm>
            <a:prstGeom prst="straightConnector1">
              <a:avLst/>
            </a:prstGeom>
            <a:solidFill>
              <a:schemeClr val="bg1"/>
            </a:solidFill>
            <a:ln w="28575">
              <a:solidFill>
                <a:schemeClr val="accent1"/>
              </a:solidFill>
              <a:prstDash val="dash"/>
              <a:headEnd type="none" w="med" len="med"/>
              <a:tailEnd type="triangle" w="med" len="med"/>
            </a:ln>
            <a:effectLst/>
            <a:extLst/>
          </p:spPr>
        </p:cxnSp>
        <p:sp>
          <p:nvSpPr>
            <p:cNvPr id="29" name="Rectangle 28"/>
            <p:cNvSpPr/>
            <p:nvPr/>
          </p:nvSpPr>
          <p:spPr bwMode="auto">
            <a:xfrm>
              <a:off x="3279865" y="2239307"/>
              <a:ext cx="1483020" cy="550560"/>
            </a:xfrm>
            <a:prstGeom prst="rect">
              <a:avLst/>
            </a:prstGeom>
            <a:solidFill>
              <a:schemeClr val="bg1">
                <a:lumMod val="75000"/>
              </a:schemeClr>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dirty="0" smtClean="0">
                  <a:solidFill>
                    <a:srgbClr val="000000"/>
                  </a:solidFill>
                </a:rPr>
                <a:t>Application 08/013,413</a:t>
              </a:r>
            </a:p>
            <a:p>
              <a:pPr algn="ctr" fontAlgn="base">
                <a:spcBef>
                  <a:spcPct val="0"/>
                </a:spcBef>
                <a:spcAft>
                  <a:spcPct val="0"/>
                </a:spcAft>
              </a:pPr>
              <a:r>
                <a:rPr lang="en-US" sz="800" dirty="0" smtClean="0">
                  <a:solidFill>
                    <a:srgbClr val="000000"/>
                  </a:solidFill>
                </a:rPr>
                <a:t>Filed: 02/02/93</a:t>
              </a:r>
            </a:p>
            <a:p>
              <a:pPr algn="ctr" fontAlgn="base">
                <a:spcBef>
                  <a:spcPct val="0"/>
                </a:spcBef>
                <a:spcAft>
                  <a:spcPct val="0"/>
                </a:spcAft>
              </a:pPr>
              <a:r>
                <a:rPr lang="en-US" sz="800" dirty="0" smtClean="0">
                  <a:solidFill>
                    <a:srgbClr val="000000"/>
                  </a:solidFill>
                </a:rPr>
                <a:t>Abandoned 02/27/94</a:t>
              </a:r>
            </a:p>
          </p:txBody>
        </p:sp>
        <p:sp>
          <p:nvSpPr>
            <p:cNvPr id="30" name="Rectangle 29"/>
            <p:cNvSpPr/>
            <p:nvPr/>
          </p:nvSpPr>
          <p:spPr bwMode="auto">
            <a:xfrm>
              <a:off x="2779673" y="3024004"/>
              <a:ext cx="1125421" cy="542858"/>
            </a:xfrm>
            <a:prstGeom prst="rect">
              <a:avLst/>
            </a:prstGeom>
            <a:solidFill>
              <a:srgbClr val="FFFF00"/>
            </a:solidFill>
            <a:ln w="28575">
              <a:solidFill>
                <a:srgbClr val="FFFF00"/>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5,656,272</a:t>
              </a:r>
              <a:endParaRPr lang="en-US" sz="800" dirty="0" smtClean="0">
                <a:solidFill>
                  <a:srgbClr val="000000"/>
                </a:solidFill>
              </a:endParaRPr>
            </a:p>
            <a:p>
              <a:pPr algn="ctr" fontAlgn="base">
                <a:spcBef>
                  <a:spcPct val="0"/>
                </a:spcBef>
                <a:spcAft>
                  <a:spcPct val="0"/>
                </a:spcAft>
              </a:pPr>
              <a:r>
                <a:rPr lang="en-US" sz="800" dirty="0" smtClean="0">
                  <a:solidFill>
                    <a:srgbClr val="000000"/>
                  </a:solidFill>
                </a:rPr>
                <a:t>Application 08/192,102</a:t>
              </a:r>
            </a:p>
            <a:p>
              <a:pPr algn="ctr" fontAlgn="base">
                <a:spcBef>
                  <a:spcPct val="0"/>
                </a:spcBef>
                <a:spcAft>
                  <a:spcPct val="0"/>
                </a:spcAft>
              </a:pPr>
              <a:r>
                <a:rPr lang="en-US" sz="800" dirty="0" smtClean="0">
                  <a:solidFill>
                    <a:srgbClr val="000000"/>
                  </a:solidFill>
                </a:rPr>
                <a:t>Filed: 11/03/11</a:t>
              </a:r>
            </a:p>
            <a:p>
              <a:pPr algn="ctr" fontAlgn="base">
                <a:spcBef>
                  <a:spcPct val="0"/>
                </a:spcBef>
                <a:spcAft>
                  <a:spcPct val="0"/>
                </a:spcAft>
              </a:pPr>
              <a:r>
                <a:rPr lang="en-US" sz="800" dirty="0" smtClean="0">
                  <a:solidFill>
                    <a:srgbClr val="000000"/>
                  </a:solidFill>
                </a:rPr>
                <a:t>[Group IV]</a:t>
              </a:r>
            </a:p>
          </p:txBody>
        </p:sp>
        <p:sp>
          <p:nvSpPr>
            <p:cNvPr id="31" name="TextBox 25"/>
            <p:cNvSpPr txBox="1"/>
            <p:nvPr/>
          </p:nvSpPr>
          <p:spPr>
            <a:xfrm>
              <a:off x="3346641" y="2795134"/>
              <a:ext cx="393524" cy="25154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rgbClr val="000000"/>
                  </a:solidFill>
                </a:rPr>
                <a:t>CIP</a:t>
              </a:r>
              <a:endParaRPr lang="en-US" sz="1000" b="1" dirty="0">
                <a:solidFill>
                  <a:srgbClr val="000000"/>
                </a:solidFill>
              </a:endParaRPr>
            </a:p>
          </p:txBody>
        </p:sp>
        <p:sp>
          <p:nvSpPr>
            <p:cNvPr id="32" name="Rectangle 31"/>
            <p:cNvSpPr/>
            <p:nvPr/>
          </p:nvSpPr>
          <p:spPr bwMode="auto">
            <a:xfrm>
              <a:off x="1137379" y="3612523"/>
              <a:ext cx="1483020" cy="550560"/>
            </a:xfrm>
            <a:prstGeom prst="rect">
              <a:avLst/>
            </a:prstGeom>
            <a:solidFill>
              <a:srgbClr val="FFFF00"/>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800" b="1" dirty="0" smtClean="0">
                  <a:solidFill>
                    <a:srgbClr val="000000"/>
                  </a:solidFill>
                </a:rPr>
                <a:t>5,698,195</a:t>
              </a:r>
              <a:endParaRPr lang="en-US" sz="800" dirty="0" smtClean="0">
                <a:solidFill>
                  <a:srgbClr val="000000"/>
                </a:solidFill>
              </a:endParaRPr>
            </a:p>
            <a:p>
              <a:pPr algn="ctr" fontAlgn="base">
                <a:spcBef>
                  <a:spcPct val="0"/>
                </a:spcBef>
                <a:spcAft>
                  <a:spcPct val="0"/>
                </a:spcAft>
              </a:pPr>
              <a:r>
                <a:rPr lang="en-US" sz="800" dirty="0" smtClean="0">
                  <a:solidFill>
                    <a:srgbClr val="000000"/>
                  </a:solidFill>
                </a:rPr>
                <a:t>Application 08/324,799</a:t>
              </a:r>
            </a:p>
            <a:p>
              <a:pPr algn="ctr" fontAlgn="base">
                <a:spcBef>
                  <a:spcPct val="0"/>
                </a:spcBef>
                <a:spcAft>
                  <a:spcPct val="0"/>
                </a:spcAft>
              </a:pPr>
              <a:r>
                <a:rPr lang="en-US" sz="800" dirty="0" smtClean="0">
                  <a:solidFill>
                    <a:srgbClr val="000000"/>
                  </a:solidFill>
                </a:rPr>
                <a:t>Filed: 10/18/94</a:t>
              </a:r>
            </a:p>
            <a:p>
              <a:pPr algn="ctr" fontAlgn="base">
                <a:spcBef>
                  <a:spcPct val="0"/>
                </a:spcBef>
                <a:spcAft>
                  <a:spcPct val="0"/>
                </a:spcAft>
              </a:pPr>
              <a:r>
                <a:rPr lang="en-US" sz="800" dirty="0" smtClean="0">
                  <a:solidFill>
                    <a:srgbClr val="000000"/>
                  </a:solidFill>
                </a:rPr>
                <a:t>[Group IV]</a:t>
              </a:r>
            </a:p>
          </p:txBody>
        </p:sp>
        <p:sp>
          <p:nvSpPr>
            <p:cNvPr id="36" name="Rectangle 35"/>
            <p:cNvSpPr/>
            <p:nvPr/>
          </p:nvSpPr>
          <p:spPr bwMode="auto">
            <a:xfrm>
              <a:off x="5642209" y="2337394"/>
              <a:ext cx="1515498" cy="795748"/>
            </a:xfrm>
            <a:prstGeom prst="rect">
              <a:avLst/>
            </a:prstGeom>
            <a:solidFill>
              <a:srgbClr val="FF0000"/>
            </a:solidFill>
            <a:ln w="28575">
              <a:solidFill>
                <a:schemeClr val="accent1"/>
              </a:solidFill>
            </a:ln>
            <a:effectLst/>
            <a:extLst/>
          </p:spPr>
          <p:txBody>
            <a:bodyPr vert="horz" wrap="square" lIns="91440" tIns="45720" rIns="91440" bIns="45720" numCol="1" rtlCol="0"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1100" b="1" dirty="0" smtClean="0">
                  <a:solidFill>
                    <a:srgbClr val="FFFF00"/>
                  </a:solidFill>
                </a:rPr>
                <a:t>6,284,471</a:t>
              </a:r>
            </a:p>
            <a:p>
              <a:pPr algn="ctr" fontAlgn="base">
                <a:spcBef>
                  <a:spcPct val="0"/>
                </a:spcBef>
                <a:spcAft>
                  <a:spcPct val="0"/>
                </a:spcAft>
              </a:pPr>
              <a:r>
                <a:rPr lang="en-US" sz="1100" dirty="0" smtClean="0">
                  <a:solidFill>
                    <a:srgbClr val="FFFF00"/>
                  </a:solidFill>
                </a:rPr>
                <a:t>Application 08/192,093</a:t>
              </a:r>
            </a:p>
            <a:p>
              <a:pPr algn="ctr" fontAlgn="base">
                <a:spcBef>
                  <a:spcPct val="0"/>
                </a:spcBef>
                <a:spcAft>
                  <a:spcPct val="0"/>
                </a:spcAft>
              </a:pPr>
              <a:r>
                <a:rPr lang="en-US" sz="1100" dirty="0" smtClean="0">
                  <a:solidFill>
                    <a:srgbClr val="FFFF00"/>
                  </a:solidFill>
                </a:rPr>
                <a:t>Filed: 02/04/94</a:t>
              </a:r>
            </a:p>
            <a:p>
              <a:pPr algn="ctr" fontAlgn="base">
                <a:spcBef>
                  <a:spcPct val="0"/>
                </a:spcBef>
                <a:spcAft>
                  <a:spcPct val="0"/>
                </a:spcAft>
              </a:pPr>
              <a:r>
                <a:rPr lang="en-US" sz="1100" dirty="0" smtClean="0">
                  <a:solidFill>
                    <a:srgbClr val="FFFF00"/>
                  </a:solidFill>
                </a:rPr>
                <a:t>Issued: Sept. 4. 2001</a:t>
              </a:r>
            </a:p>
            <a:p>
              <a:pPr algn="ctr" fontAlgn="base">
                <a:spcBef>
                  <a:spcPct val="0"/>
                </a:spcBef>
                <a:spcAft>
                  <a:spcPct val="0"/>
                </a:spcAft>
              </a:pPr>
              <a:r>
                <a:rPr lang="en-US" sz="1100" dirty="0" smtClean="0">
                  <a:solidFill>
                    <a:srgbClr val="FFFF00"/>
                  </a:solidFill>
                </a:rPr>
                <a:t>[Group I]</a:t>
              </a:r>
            </a:p>
          </p:txBody>
        </p:sp>
        <p:cxnSp>
          <p:nvCxnSpPr>
            <p:cNvPr id="37" name="Straight Arrow Connector 53"/>
            <p:cNvCxnSpPr/>
            <p:nvPr/>
          </p:nvCxnSpPr>
          <p:spPr bwMode="auto">
            <a:xfrm>
              <a:off x="4774556" y="2500873"/>
              <a:ext cx="900130" cy="311071"/>
            </a:xfrm>
            <a:prstGeom prst="bentConnector3">
              <a:avLst>
                <a:gd name="adj1" fmla="val 50000"/>
              </a:avLst>
            </a:prstGeom>
            <a:solidFill>
              <a:schemeClr val="bg1"/>
            </a:solidFill>
            <a:ln w="28575">
              <a:solidFill>
                <a:schemeClr val="accent1"/>
              </a:solidFill>
              <a:headEnd type="none" w="med" len="med"/>
              <a:tailEnd type="triangle" w="med" len="med"/>
            </a:ln>
            <a:effectLst/>
            <a:extLst/>
          </p:spPr>
        </p:cxnSp>
        <p:sp>
          <p:nvSpPr>
            <p:cNvPr id="40" name="TextBox 25"/>
            <p:cNvSpPr txBox="1"/>
            <p:nvPr/>
          </p:nvSpPr>
          <p:spPr>
            <a:xfrm>
              <a:off x="4342278" y="3481740"/>
              <a:ext cx="393524" cy="25154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rgbClr val="000000"/>
                  </a:solidFill>
                </a:rPr>
                <a:t>CIP</a:t>
              </a:r>
              <a:endParaRPr lang="en-US" sz="1200" b="1" dirty="0">
                <a:solidFill>
                  <a:srgbClr val="000000"/>
                </a:solidFill>
              </a:endParaRPr>
            </a:p>
          </p:txBody>
        </p:sp>
        <p:cxnSp>
          <p:nvCxnSpPr>
            <p:cNvPr id="41" name="Straight Arrow Connector 40"/>
            <p:cNvCxnSpPr/>
            <p:nvPr/>
          </p:nvCxnSpPr>
          <p:spPr bwMode="auto">
            <a:xfrm flipH="1">
              <a:off x="2626020" y="3579831"/>
              <a:ext cx="220693" cy="234907"/>
            </a:xfrm>
            <a:prstGeom prst="straightConnector1">
              <a:avLst/>
            </a:prstGeom>
            <a:solidFill>
              <a:schemeClr val="bg1"/>
            </a:solidFill>
            <a:ln w="28575">
              <a:solidFill>
                <a:schemeClr val="accent1"/>
              </a:solidFill>
              <a:prstDash val="solid"/>
              <a:headEnd type="none" w="med" len="med"/>
              <a:tailEnd type="triangle" w="med" len="med"/>
            </a:ln>
            <a:effectLst/>
            <a:extLst/>
          </p:spPr>
        </p:cxnSp>
        <p:sp>
          <p:nvSpPr>
            <p:cNvPr id="42" name="TextBox 25"/>
            <p:cNvSpPr txBox="1"/>
            <p:nvPr/>
          </p:nvSpPr>
          <p:spPr>
            <a:xfrm>
              <a:off x="5254022" y="2598958"/>
              <a:ext cx="393524" cy="25154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rgbClr val="000000"/>
                  </a:solidFill>
                </a:rPr>
                <a:t>CIP</a:t>
              </a:r>
              <a:endParaRPr lang="en-US" sz="1000" b="1" dirty="0">
                <a:solidFill>
                  <a:srgbClr val="000000"/>
                </a:solidFill>
              </a:endParaRPr>
            </a:p>
          </p:txBody>
        </p:sp>
      </p:grpSp>
      <p:cxnSp>
        <p:nvCxnSpPr>
          <p:cNvPr id="47" name="Straight Arrow Connector 46"/>
          <p:cNvCxnSpPr/>
          <p:nvPr/>
        </p:nvCxnSpPr>
        <p:spPr bwMode="auto">
          <a:xfrm flipH="1">
            <a:off x="2973859" y="5047896"/>
            <a:ext cx="41837" cy="217308"/>
          </a:xfrm>
          <a:prstGeom prst="straightConnector1">
            <a:avLst/>
          </a:prstGeom>
          <a:solidFill>
            <a:schemeClr val="bg1"/>
          </a:solidFill>
          <a:ln w="28575">
            <a:solidFill>
              <a:schemeClr val="accent1"/>
            </a:solidFill>
            <a:prstDash val="solid"/>
            <a:headEnd type="none" w="med" len="med"/>
            <a:tailEnd type="triangle" w="med" len="med"/>
          </a:ln>
          <a:effectLst/>
          <a:extLst/>
        </p:spPr>
      </p:cxnSp>
      <p:cxnSp>
        <p:nvCxnSpPr>
          <p:cNvPr id="281604" name="Straight Arrow Connector 281603"/>
          <p:cNvCxnSpPr>
            <a:endCxn id="32" idx="3"/>
          </p:cNvCxnSpPr>
          <p:nvPr/>
        </p:nvCxnSpPr>
        <p:spPr bwMode="auto">
          <a:xfrm flipH="1">
            <a:off x="2159733" y="5307010"/>
            <a:ext cx="3387490" cy="945405"/>
          </a:xfrm>
          <a:prstGeom prst="straightConnector1">
            <a:avLst/>
          </a:prstGeom>
          <a:solidFill>
            <a:schemeClr val="accent1"/>
          </a:solidFill>
          <a:ln>
            <a:noFill/>
            <a:tailEnd type="arrow"/>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1606" name="Straight Arrow Connector 281605"/>
          <p:cNvCxnSpPr>
            <a:endCxn id="32" idx="3"/>
          </p:cNvCxnSpPr>
          <p:nvPr/>
        </p:nvCxnSpPr>
        <p:spPr bwMode="auto">
          <a:xfrm flipH="1">
            <a:off x="2159733" y="5307010"/>
            <a:ext cx="3387490" cy="945405"/>
          </a:xfrm>
          <a:prstGeom prst="straightConnector1">
            <a:avLst/>
          </a:prstGeom>
          <a:solidFill>
            <a:schemeClr val="accent1"/>
          </a:solidFill>
          <a:ln>
            <a:noFill/>
            <a:tailEnd type="arrow"/>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Straight Arrow Connector 52"/>
          <p:cNvCxnSpPr/>
          <p:nvPr/>
        </p:nvCxnSpPr>
        <p:spPr bwMode="auto">
          <a:xfrm flipH="1">
            <a:off x="2231741" y="5421393"/>
            <a:ext cx="3315482" cy="930302"/>
          </a:xfrm>
          <a:prstGeom prst="straightConnector1">
            <a:avLst/>
          </a:prstGeom>
          <a:solidFill>
            <a:schemeClr val="bg1"/>
          </a:solidFill>
          <a:ln w="28575">
            <a:solidFill>
              <a:schemeClr val="accent1"/>
            </a:solidFill>
            <a:prstDash val="solid"/>
            <a:headEnd type="none" w="med" len="med"/>
            <a:tailEnd type="triangle" w="med" len="med"/>
          </a:ln>
          <a:effectLst/>
          <a:extLst/>
        </p:spPr>
      </p:cxnSp>
      <p:sp>
        <p:nvSpPr>
          <p:cNvPr id="56" name="TextBox 25"/>
          <p:cNvSpPr txBox="1"/>
          <p:nvPr/>
        </p:nvSpPr>
        <p:spPr>
          <a:xfrm>
            <a:off x="2267744" y="5985284"/>
            <a:ext cx="441146"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rgbClr val="000000"/>
                </a:solidFill>
              </a:rPr>
              <a:t>CIP</a:t>
            </a:r>
            <a:endParaRPr lang="en-US" sz="1000" b="1" dirty="0">
              <a:solidFill>
                <a:srgbClr val="000000"/>
              </a:solidFill>
            </a:endParaRPr>
          </a:p>
        </p:txBody>
      </p:sp>
    </p:spTree>
    <p:extLst>
      <p:ext uri="{BB962C8B-B14F-4D97-AF65-F5344CB8AC3E}">
        <p14:creationId xmlns:p14="http://schemas.microsoft.com/office/powerpoint/2010/main" val="943078918"/>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err="1" smtClean="0"/>
              <a:t>Remicade</a:t>
            </a:r>
            <a:r>
              <a:rPr lang="en-US" sz="3200" b="1" dirty="0" smtClean="0"/>
              <a:t>: </a:t>
            </a:r>
            <a:r>
              <a:rPr lang="en-US" sz="3200" b="1" dirty="0"/>
              <a:t>US Patent </a:t>
            </a:r>
            <a:r>
              <a:rPr lang="en-US" sz="3200" b="1" dirty="0" smtClean="0"/>
              <a:t>6284471</a:t>
            </a:r>
          </a:p>
        </p:txBody>
      </p:sp>
      <p:sp>
        <p:nvSpPr>
          <p:cNvPr id="4" name="Slide Number Placeholder 3"/>
          <p:cNvSpPr>
            <a:spLocks noGrp="1"/>
          </p:cNvSpPr>
          <p:nvPr>
            <p:ph type="sldNum" sz="quarter" idx="10"/>
          </p:nvPr>
        </p:nvSpPr>
        <p:spPr/>
        <p:txBody>
          <a:bodyPr/>
          <a:lstStyle/>
          <a:p>
            <a:fld id="{858246E0-5D02-452F-A1A4-F30200C5245F}" type="slidenum">
              <a:rPr lang="en-US" smtClean="0"/>
              <a:pPr/>
              <a:t>29</a:t>
            </a:fld>
            <a:endParaRPr lang="en-US" dirty="0"/>
          </a:p>
        </p:txBody>
      </p:sp>
      <p:sp>
        <p:nvSpPr>
          <p:cNvPr id="5" name="Content Placeholder 1"/>
          <p:cNvSpPr>
            <a:spLocks noGrp="1"/>
          </p:cNvSpPr>
          <p:nvPr>
            <p:ph idx="1"/>
          </p:nvPr>
        </p:nvSpPr>
        <p:spPr>
          <a:xfrm>
            <a:off x="544513" y="1298575"/>
            <a:ext cx="8078787" cy="5273675"/>
          </a:xfrm>
        </p:spPr>
        <p:txBody>
          <a:bodyPr/>
          <a:lstStyle/>
          <a:p>
            <a:r>
              <a:rPr lang="en-US" dirty="0" smtClean="0"/>
              <a:t>Patentee Arguments:</a:t>
            </a:r>
          </a:p>
          <a:p>
            <a:pPr lvl="1"/>
            <a:r>
              <a:rPr lang="en-US" dirty="0">
                <a:latin typeface="Calibri" panose="020F0502020204030204" pitchFamily="34" charset="0"/>
              </a:rPr>
              <a:t>Despite the fact that ‘471 patent was issued as a </a:t>
            </a:r>
            <a:r>
              <a:rPr lang="en-US" b="1" dirty="0">
                <a:latin typeface="Calibri" panose="020F0502020204030204" pitchFamily="34" charset="0"/>
              </a:rPr>
              <a:t>CIP</a:t>
            </a:r>
            <a:r>
              <a:rPr lang="en-US" dirty="0">
                <a:latin typeface="Calibri" panose="020F0502020204030204" pitchFamily="34" charset="0"/>
              </a:rPr>
              <a:t> of a </a:t>
            </a:r>
            <a:br>
              <a:rPr lang="en-US" dirty="0">
                <a:latin typeface="Calibri" panose="020F0502020204030204" pitchFamily="34" charset="0"/>
              </a:rPr>
            </a:br>
            <a:r>
              <a:rPr lang="en-US" dirty="0">
                <a:latin typeface="Calibri" panose="020F0502020204030204" pitchFamily="34" charset="0"/>
              </a:rPr>
              <a:t>parent application 08/013,413, </a:t>
            </a:r>
            <a:r>
              <a:rPr lang="en-US" dirty="0" smtClean="0">
                <a:latin typeface="Calibri" panose="020F0502020204030204" pitchFamily="34" charset="0"/>
              </a:rPr>
              <a:t>PTO should consider it a </a:t>
            </a:r>
            <a:r>
              <a:rPr lang="en-US" b="1" dirty="0">
                <a:latin typeface="Calibri" panose="020F0502020204030204" pitchFamily="34" charset="0"/>
              </a:rPr>
              <a:t>DIVISIONAL </a:t>
            </a:r>
          </a:p>
          <a:p>
            <a:pPr lvl="1"/>
            <a:r>
              <a:rPr lang="en-US" dirty="0" smtClean="0">
                <a:latin typeface="Calibri" panose="020F0502020204030204" pitchFamily="34" charset="0"/>
              </a:rPr>
              <a:t>PTO should let Applicant </a:t>
            </a:r>
            <a:r>
              <a:rPr lang="en-US" b="1" u="sng" dirty="0" smtClean="0">
                <a:latin typeface="Calibri" panose="020F0502020204030204" pitchFamily="34" charset="0"/>
              </a:rPr>
              <a:t>rewrite </a:t>
            </a:r>
            <a:r>
              <a:rPr lang="en-US" dirty="0">
                <a:latin typeface="Calibri" panose="020F0502020204030204" pitchFamily="34" charset="0"/>
              </a:rPr>
              <a:t>the specification to be identical to the </a:t>
            </a:r>
            <a:r>
              <a:rPr lang="en-US" dirty="0" smtClean="0">
                <a:latin typeface="Calibri" panose="020F0502020204030204" pitchFamily="34" charset="0"/>
              </a:rPr>
              <a:t>413 </a:t>
            </a:r>
            <a:r>
              <a:rPr lang="en-US" dirty="0">
                <a:latin typeface="Calibri" panose="020F0502020204030204" pitchFamily="34" charset="0"/>
              </a:rPr>
              <a:t>specification by removing a great deal of </a:t>
            </a:r>
            <a:r>
              <a:rPr lang="en-US" dirty="0" smtClean="0">
                <a:latin typeface="Calibri" panose="020F0502020204030204" pitchFamily="34" charset="0"/>
              </a:rPr>
              <a:t>information</a:t>
            </a:r>
            <a:endParaRPr lang="en-US" dirty="0" smtClean="0"/>
          </a:p>
          <a:p>
            <a:r>
              <a:rPr lang="en-US" dirty="0" smtClean="0"/>
              <a:t>Some success:</a:t>
            </a:r>
          </a:p>
          <a:p>
            <a:pPr lvl="1"/>
            <a:r>
              <a:rPr lang="en-US" dirty="0" smtClean="0"/>
              <a:t>PTO allowed patentee to amend the specification!!</a:t>
            </a:r>
          </a:p>
          <a:p>
            <a:pPr lvl="1"/>
            <a:r>
              <a:rPr lang="en-US" dirty="0" smtClean="0"/>
              <a:t>Now Patentee wants to claim safe harbor because claims of ‘471 are different from those in the reference patents (i.e. composition vs methods of treatment</a:t>
            </a:r>
          </a:p>
          <a:p>
            <a:r>
              <a:rPr lang="en-US" dirty="0" smtClean="0"/>
              <a:t>Current Status:</a:t>
            </a:r>
          </a:p>
          <a:p>
            <a:pPr lvl="1"/>
            <a:r>
              <a:rPr lang="en-US" dirty="0" smtClean="0"/>
              <a:t>On Appeal</a:t>
            </a:r>
          </a:p>
          <a:p>
            <a:endParaRPr lang="en-US" dirty="0"/>
          </a:p>
          <a:p>
            <a:endParaRPr lang="en-US" dirty="0" smtClean="0"/>
          </a:p>
        </p:txBody>
      </p:sp>
      <p:cxnSp>
        <p:nvCxnSpPr>
          <p:cNvPr id="281604" name="Straight Arrow Connector 281603"/>
          <p:cNvCxnSpPr>
            <a:endCxn id="32" idx="3"/>
          </p:cNvCxnSpPr>
          <p:nvPr/>
        </p:nvCxnSpPr>
        <p:spPr bwMode="auto">
          <a:xfrm flipH="1">
            <a:off x="2159733" y="5307010"/>
            <a:ext cx="3387490" cy="945405"/>
          </a:xfrm>
          <a:prstGeom prst="straightConnector1">
            <a:avLst/>
          </a:prstGeom>
          <a:solidFill>
            <a:schemeClr val="accent1"/>
          </a:solidFill>
          <a:ln>
            <a:noFill/>
            <a:tailEnd type="arrow"/>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1606" name="Straight Arrow Connector 281605"/>
          <p:cNvCxnSpPr>
            <a:endCxn id="32" idx="3"/>
          </p:cNvCxnSpPr>
          <p:nvPr/>
        </p:nvCxnSpPr>
        <p:spPr bwMode="auto">
          <a:xfrm flipH="1">
            <a:off x="2159733" y="5307010"/>
            <a:ext cx="3387490" cy="945405"/>
          </a:xfrm>
          <a:prstGeom prst="straightConnector1">
            <a:avLst/>
          </a:prstGeom>
          <a:solidFill>
            <a:schemeClr val="accent1"/>
          </a:solidFill>
          <a:ln>
            <a:noFill/>
            <a:tailEnd type="arrow"/>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96179452"/>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err="1" smtClean="0"/>
              <a:t>Remicade</a:t>
            </a:r>
            <a:r>
              <a:rPr lang="en-US" sz="3200" b="1" dirty="0" smtClean="0"/>
              <a:t>: </a:t>
            </a:r>
            <a:r>
              <a:rPr lang="en-US" sz="3200" b="1" dirty="0"/>
              <a:t>US Patent </a:t>
            </a:r>
            <a:r>
              <a:rPr lang="en-US" sz="3200" b="1" dirty="0" smtClean="0"/>
              <a:t>6284471</a:t>
            </a:r>
          </a:p>
        </p:txBody>
      </p:sp>
      <p:sp>
        <p:nvSpPr>
          <p:cNvPr id="4" name="Slide Number Placeholder 3"/>
          <p:cNvSpPr>
            <a:spLocks noGrp="1"/>
          </p:cNvSpPr>
          <p:nvPr>
            <p:ph type="sldNum" sz="quarter" idx="10"/>
          </p:nvPr>
        </p:nvSpPr>
        <p:spPr/>
        <p:txBody>
          <a:bodyPr/>
          <a:lstStyle/>
          <a:p>
            <a:fld id="{858246E0-5D02-452F-A1A4-F30200C5245F}" type="slidenum">
              <a:rPr lang="en-US" sz="800" smtClean="0"/>
              <a:pPr/>
              <a:t>30</a:t>
            </a:fld>
            <a:endParaRPr lang="en-US" sz="800" dirty="0"/>
          </a:p>
        </p:txBody>
      </p:sp>
      <p:sp>
        <p:nvSpPr>
          <p:cNvPr id="5" name="Content Placeholder 1"/>
          <p:cNvSpPr>
            <a:spLocks noGrp="1"/>
          </p:cNvSpPr>
          <p:nvPr>
            <p:ph idx="1"/>
          </p:nvPr>
        </p:nvSpPr>
        <p:spPr>
          <a:xfrm>
            <a:off x="544513" y="1298575"/>
            <a:ext cx="8078787" cy="5273675"/>
          </a:xfrm>
        </p:spPr>
        <p:txBody>
          <a:bodyPr/>
          <a:lstStyle/>
          <a:p>
            <a:r>
              <a:rPr lang="en-US" dirty="0" smtClean="0"/>
              <a:t>Patent Office Position:</a:t>
            </a:r>
          </a:p>
          <a:p>
            <a:pPr lvl="1"/>
            <a:r>
              <a:rPr lang="en-US" dirty="0" smtClean="0">
                <a:latin typeface="Calibri" panose="020F0502020204030204" pitchFamily="34" charset="0"/>
              </a:rPr>
              <a:t>‘reference patents </a:t>
            </a:r>
            <a:r>
              <a:rPr lang="en-US" dirty="0">
                <a:latin typeface="Calibri" panose="020F0502020204030204" pitchFamily="34" charset="0"/>
              </a:rPr>
              <a:t>and the </a:t>
            </a:r>
            <a:r>
              <a:rPr lang="en-US" dirty="0" smtClean="0">
                <a:latin typeface="Calibri" panose="020F0502020204030204" pitchFamily="34" charset="0"/>
              </a:rPr>
              <a:t>challenged patent are CIPs </a:t>
            </a:r>
            <a:r>
              <a:rPr lang="en-US" dirty="0">
                <a:latin typeface="Calibri" panose="020F0502020204030204" pitchFamily="34" charset="0"/>
              </a:rPr>
              <a:t>of </a:t>
            </a:r>
            <a:r>
              <a:rPr lang="en-US" dirty="0" smtClean="0">
                <a:latin typeface="Calibri" panose="020F0502020204030204" pitchFamily="34" charset="0"/>
              </a:rPr>
              <a:t>another parent application (‘413)</a:t>
            </a:r>
            <a:r>
              <a:rPr lang="en-US" b="1" dirty="0" smtClean="0">
                <a:latin typeface="Calibri" panose="020F0502020204030204" pitchFamily="34" charset="0"/>
              </a:rPr>
              <a:t> </a:t>
            </a:r>
          </a:p>
          <a:p>
            <a:pPr lvl="1"/>
            <a:r>
              <a:rPr lang="en-US" dirty="0" smtClean="0">
                <a:latin typeface="Calibri" panose="020F0502020204030204" pitchFamily="34" charset="0"/>
              </a:rPr>
              <a:t>Hence, even if you can call challenged patent a proper divisional of the parent application, the specification of the reference patent is still a CIP and so still proper rejection.</a:t>
            </a:r>
          </a:p>
          <a:p>
            <a:pPr lvl="1"/>
            <a:r>
              <a:rPr lang="en-US" dirty="0" smtClean="0">
                <a:latin typeface="Calibri" panose="020F0502020204030204" pitchFamily="34" charset="0"/>
              </a:rPr>
              <a:t>In short there are too many CIPs in the chain – they would all have to be changed</a:t>
            </a:r>
            <a:endParaRPr lang="en-US" dirty="0">
              <a:latin typeface="Calibri" panose="020F0502020204030204" pitchFamily="34" charset="0"/>
            </a:endParaRPr>
          </a:p>
          <a:p>
            <a:r>
              <a:rPr lang="en-US" dirty="0" smtClean="0"/>
              <a:t>Likely Outcome of Appeal:</a:t>
            </a:r>
          </a:p>
          <a:p>
            <a:pPr marL="0" indent="0">
              <a:buNone/>
            </a:pPr>
            <a:endParaRPr lang="en-US" dirty="0"/>
          </a:p>
          <a:p>
            <a:endParaRPr lang="en-US" dirty="0" smtClean="0"/>
          </a:p>
        </p:txBody>
      </p:sp>
      <p:cxnSp>
        <p:nvCxnSpPr>
          <p:cNvPr id="281604" name="Straight Arrow Connector 281603"/>
          <p:cNvCxnSpPr/>
          <p:nvPr/>
        </p:nvCxnSpPr>
        <p:spPr bwMode="auto">
          <a:xfrm flipH="1">
            <a:off x="2159733" y="5307010"/>
            <a:ext cx="3387490" cy="945405"/>
          </a:xfrm>
          <a:prstGeom prst="straightConnector1">
            <a:avLst/>
          </a:prstGeom>
          <a:solidFill>
            <a:schemeClr val="accent1"/>
          </a:solidFill>
          <a:ln>
            <a:noFill/>
            <a:tailEnd type="arrow"/>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1606" name="Straight Arrow Connector 281605"/>
          <p:cNvCxnSpPr/>
          <p:nvPr/>
        </p:nvCxnSpPr>
        <p:spPr bwMode="auto">
          <a:xfrm flipH="1">
            <a:off x="2159733" y="5307010"/>
            <a:ext cx="3387490" cy="945405"/>
          </a:xfrm>
          <a:prstGeom prst="straightConnector1">
            <a:avLst/>
          </a:prstGeom>
          <a:solidFill>
            <a:schemeClr val="accent1"/>
          </a:solidFill>
          <a:ln>
            <a:noFill/>
            <a:tailEnd type="arrow"/>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Rounded Rectangle 1"/>
          <p:cNvSpPr/>
          <p:nvPr/>
        </p:nvSpPr>
        <p:spPr bwMode="auto">
          <a:xfrm>
            <a:off x="1511660" y="5307010"/>
            <a:ext cx="5436604" cy="606266"/>
          </a:xfrm>
          <a:prstGeom prst="roundRect">
            <a:avLst/>
          </a:pr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bg1"/>
                </a:solidFill>
                <a:effectLst/>
                <a:latin typeface="Arial" charset="0"/>
              </a:rPr>
              <a:t>Patentee will most likely</a:t>
            </a:r>
            <a:r>
              <a:rPr kumimoji="0" lang="en-US" sz="2200" b="0" i="0" u="none" strike="noStrike" cap="none" normalizeH="0" dirty="0" smtClean="0">
                <a:ln>
                  <a:noFill/>
                </a:ln>
                <a:solidFill>
                  <a:schemeClr val="bg1"/>
                </a:solidFill>
                <a:effectLst/>
                <a:latin typeface="Arial" charset="0"/>
              </a:rPr>
              <a:t> lose this battle</a:t>
            </a:r>
            <a:endParaRPr kumimoji="0" lang="en-US" sz="2200" b="0" i="0" u="none" strike="noStrike" cap="none" normalizeH="0" baseline="0" dirty="0" smtClean="0">
              <a:ln>
                <a:noFill/>
              </a:ln>
              <a:solidFill>
                <a:schemeClr val="bg1"/>
              </a:solidFill>
              <a:effectLst/>
              <a:latin typeface="Arial" charset="0"/>
            </a:endParaRPr>
          </a:p>
        </p:txBody>
      </p:sp>
    </p:spTree>
    <p:extLst>
      <p:ext uri="{BB962C8B-B14F-4D97-AF65-F5344CB8AC3E}">
        <p14:creationId xmlns:p14="http://schemas.microsoft.com/office/powerpoint/2010/main" val="3236611448"/>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US" sz="3200" b="1" dirty="0" smtClean="0"/>
              <a:t>Dosing</a:t>
            </a:r>
          </a:p>
        </p:txBody>
      </p:sp>
      <p:sp>
        <p:nvSpPr>
          <p:cNvPr id="4" name="Slide Number Placeholder 3"/>
          <p:cNvSpPr>
            <a:spLocks noGrp="1"/>
          </p:cNvSpPr>
          <p:nvPr>
            <p:ph type="sldNum" sz="quarter" idx="10"/>
          </p:nvPr>
        </p:nvSpPr>
        <p:spPr/>
        <p:txBody>
          <a:bodyPr/>
          <a:lstStyle/>
          <a:p>
            <a:fld id="{858246E0-5D02-452F-A1A4-F30200C5245F}" type="slidenum">
              <a:rPr lang="en-US" sz="800" smtClean="0"/>
              <a:pPr/>
              <a:t>31</a:t>
            </a:fld>
            <a:endParaRPr lang="en-US" sz="800" dirty="0"/>
          </a:p>
        </p:txBody>
      </p:sp>
      <p:sp>
        <p:nvSpPr>
          <p:cNvPr id="5" name="Content Placeholder 1"/>
          <p:cNvSpPr>
            <a:spLocks noGrp="1"/>
          </p:cNvSpPr>
          <p:nvPr>
            <p:ph idx="1"/>
          </p:nvPr>
        </p:nvSpPr>
        <p:spPr>
          <a:xfrm>
            <a:off x="544513" y="1298575"/>
            <a:ext cx="8078787" cy="5273675"/>
          </a:xfrm>
        </p:spPr>
        <p:txBody>
          <a:bodyPr/>
          <a:lstStyle/>
          <a:p>
            <a:r>
              <a:rPr lang="en-US" dirty="0" smtClean="0"/>
              <a:t>Many follow-on patents have claims to dosing regimens:</a:t>
            </a:r>
          </a:p>
          <a:p>
            <a:pPr lvl="1"/>
            <a:r>
              <a:rPr lang="en-US" dirty="0" smtClean="0">
                <a:latin typeface="Calibri" panose="020F0502020204030204" pitchFamily="34" charset="0"/>
              </a:rPr>
              <a:t>Typically filed long after the initial composition of matter and method of treatment patents </a:t>
            </a:r>
            <a:r>
              <a:rPr lang="en-US" b="1" dirty="0" smtClean="0">
                <a:latin typeface="Calibri" panose="020F0502020204030204" pitchFamily="34" charset="0"/>
              </a:rPr>
              <a:t> </a:t>
            </a:r>
          </a:p>
          <a:p>
            <a:pPr lvl="1"/>
            <a:r>
              <a:rPr lang="en-US" dirty="0" smtClean="0">
                <a:latin typeface="Calibri" panose="020F0502020204030204" pitchFamily="34" charset="0"/>
              </a:rPr>
              <a:t>Usually based on results from clinical testing</a:t>
            </a:r>
          </a:p>
          <a:p>
            <a:pPr lvl="1"/>
            <a:r>
              <a:rPr lang="en-US" dirty="0" smtClean="0">
                <a:latin typeface="Calibri" panose="020F0502020204030204" pitchFamily="34" charset="0"/>
              </a:rPr>
              <a:t>Inter </a:t>
            </a:r>
            <a:r>
              <a:rPr lang="en-US" dirty="0" err="1" smtClean="0">
                <a:latin typeface="Calibri" panose="020F0502020204030204" pitchFamily="34" charset="0"/>
              </a:rPr>
              <a:t>Partes</a:t>
            </a:r>
            <a:r>
              <a:rPr lang="en-US" dirty="0" smtClean="0">
                <a:latin typeface="Calibri" panose="020F0502020204030204" pitchFamily="34" charset="0"/>
              </a:rPr>
              <a:t> Review preferred forum for these arguments </a:t>
            </a:r>
          </a:p>
          <a:p>
            <a:pPr lvl="2"/>
            <a:r>
              <a:rPr lang="en-US" dirty="0" smtClean="0">
                <a:latin typeface="Calibri" panose="020F0502020204030204" pitchFamily="34" charset="0"/>
              </a:rPr>
              <a:t>Typically the arguments are based on obviousness using the publication of composition of matter/method of treatment patents and/or label</a:t>
            </a:r>
          </a:p>
          <a:p>
            <a:pPr lvl="1"/>
            <a:r>
              <a:rPr lang="en-US" dirty="0" smtClean="0">
                <a:latin typeface="Calibri" panose="020F0502020204030204" pitchFamily="34" charset="0"/>
              </a:rPr>
              <a:t>Key battleground for many biologics</a:t>
            </a:r>
          </a:p>
          <a:p>
            <a:pPr marL="0" indent="0">
              <a:buNone/>
            </a:pPr>
            <a:endParaRPr lang="en-US" dirty="0"/>
          </a:p>
          <a:p>
            <a:endParaRPr lang="en-US" dirty="0" smtClean="0"/>
          </a:p>
        </p:txBody>
      </p:sp>
      <p:cxnSp>
        <p:nvCxnSpPr>
          <p:cNvPr id="281604" name="Straight Arrow Connector 281603"/>
          <p:cNvCxnSpPr/>
          <p:nvPr/>
        </p:nvCxnSpPr>
        <p:spPr bwMode="auto">
          <a:xfrm flipH="1">
            <a:off x="2159733" y="5307010"/>
            <a:ext cx="3387490" cy="945405"/>
          </a:xfrm>
          <a:prstGeom prst="straightConnector1">
            <a:avLst/>
          </a:prstGeom>
          <a:solidFill>
            <a:schemeClr val="accent1"/>
          </a:solidFill>
          <a:ln>
            <a:noFill/>
            <a:tailEnd type="arrow"/>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1606" name="Straight Arrow Connector 281605"/>
          <p:cNvCxnSpPr/>
          <p:nvPr/>
        </p:nvCxnSpPr>
        <p:spPr bwMode="auto">
          <a:xfrm flipH="1">
            <a:off x="2159733" y="5307010"/>
            <a:ext cx="3387490" cy="945405"/>
          </a:xfrm>
          <a:prstGeom prst="straightConnector1">
            <a:avLst/>
          </a:prstGeom>
          <a:solidFill>
            <a:schemeClr val="accent1"/>
          </a:solidFill>
          <a:ln>
            <a:noFill/>
            <a:tailEnd type="arrow"/>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476864550"/>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772400" cy="3771900"/>
          </a:xfrm>
        </p:spPr>
        <p:txBody>
          <a:bodyPr>
            <a:normAutofit fontScale="92500" lnSpcReduction="20000"/>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3168868152"/>
      </p:ext>
    </p:extLst>
  </p:cSld>
  <p:clrMapOvr>
    <a:masterClrMapping/>
  </p:clrMapOvr>
  <p:transition/>
</p:sld>
</file>

<file path=ppt/theme/theme1.xml><?xml version="1.0" encoding="utf-8"?>
<a:theme xmlns:a="http://schemas.openxmlformats.org/drawingml/2006/main" name="MHM-template">
  <a:themeElements>
    <a:clrScheme name="MHM-template 15">
      <a:dk1>
        <a:srgbClr val="000000"/>
      </a:dk1>
      <a:lt1>
        <a:srgbClr val="FFFFFF"/>
      </a:lt1>
      <a:dk2>
        <a:srgbClr val="000000"/>
      </a:dk2>
      <a:lt2>
        <a:srgbClr val="808080"/>
      </a:lt2>
      <a:accent1>
        <a:srgbClr val="007D92"/>
      </a:accent1>
      <a:accent2>
        <a:srgbClr val="686767"/>
      </a:accent2>
      <a:accent3>
        <a:srgbClr val="FFFFFF"/>
      </a:accent3>
      <a:accent4>
        <a:srgbClr val="000000"/>
      </a:accent4>
      <a:accent5>
        <a:srgbClr val="AABFC7"/>
      </a:accent5>
      <a:accent6>
        <a:srgbClr val="5E5D5D"/>
      </a:accent6>
      <a:hlink>
        <a:srgbClr val="C9D9AF"/>
      </a:hlink>
      <a:folHlink>
        <a:srgbClr val="CF9217"/>
      </a:folHlink>
    </a:clrScheme>
    <a:fontScheme name="MHM-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chemeClr val="tx1"/>
            </a:solidFill>
            <a:effectLst/>
            <a:latin typeface="Arial" charset="0"/>
          </a:defRPr>
        </a:defPPr>
      </a:lstStyle>
    </a:lnDef>
  </a:objectDefaults>
  <a:extraClrSchemeLst>
    <a:extraClrScheme>
      <a:clrScheme name="MHM-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HM-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HM-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HM-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HM-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HM-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HM-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HM-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HM-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HM-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HM-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HM-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HM-template 13">
        <a:dk1>
          <a:srgbClr val="000000"/>
        </a:dk1>
        <a:lt1>
          <a:srgbClr val="FFFFFF"/>
        </a:lt1>
        <a:dk2>
          <a:srgbClr val="000000"/>
        </a:dk2>
        <a:lt2>
          <a:srgbClr val="808080"/>
        </a:lt2>
        <a:accent1>
          <a:srgbClr val="007D92"/>
        </a:accent1>
        <a:accent2>
          <a:srgbClr val="686767"/>
        </a:accent2>
        <a:accent3>
          <a:srgbClr val="FFFFFF"/>
        </a:accent3>
        <a:accent4>
          <a:srgbClr val="000000"/>
        </a:accent4>
        <a:accent5>
          <a:srgbClr val="AABFC7"/>
        </a:accent5>
        <a:accent6>
          <a:srgbClr val="5E5D5D"/>
        </a:accent6>
        <a:hlink>
          <a:srgbClr val="B3C98E"/>
        </a:hlink>
        <a:folHlink>
          <a:srgbClr val="F0C776"/>
        </a:folHlink>
      </a:clrScheme>
      <a:clrMap bg1="lt1" tx1="dk1" bg2="lt2" tx2="dk2" accent1="accent1" accent2="accent2" accent3="accent3" accent4="accent4" accent5="accent5" accent6="accent6" hlink="hlink" folHlink="folHlink"/>
    </a:extraClrScheme>
    <a:extraClrScheme>
      <a:clrScheme name="MHM-template 14">
        <a:dk1>
          <a:srgbClr val="000000"/>
        </a:dk1>
        <a:lt1>
          <a:srgbClr val="FFFFFF"/>
        </a:lt1>
        <a:dk2>
          <a:srgbClr val="000000"/>
        </a:dk2>
        <a:lt2>
          <a:srgbClr val="808080"/>
        </a:lt2>
        <a:accent1>
          <a:srgbClr val="007D92"/>
        </a:accent1>
        <a:accent2>
          <a:srgbClr val="686767"/>
        </a:accent2>
        <a:accent3>
          <a:srgbClr val="FFFFFF"/>
        </a:accent3>
        <a:accent4>
          <a:srgbClr val="000000"/>
        </a:accent4>
        <a:accent5>
          <a:srgbClr val="AABFC7"/>
        </a:accent5>
        <a:accent6>
          <a:srgbClr val="5E5D5D"/>
        </a:accent6>
        <a:hlink>
          <a:srgbClr val="B3C98E"/>
        </a:hlink>
        <a:folHlink>
          <a:srgbClr val="CF9217"/>
        </a:folHlink>
      </a:clrScheme>
      <a:clrMap bg1="lt1" tx1="dk1" bg2="lt2" tx2="dk2" accent1="accent1" accent2="accent2" accent3="accent3" accent4="accent4" accent5="accent5" accent6="accent6" hlink="hlink" folHlink="folHlink"/>
    </a:extraClrScheme>
    <a:extraClrScheme>
      <a:clrScheme name="MHM-template 15">
        <a:dk1>
          <a:srgbClr val="000000"/>
        </a:dk1>
        <a:lt1>
          <a:srgbClr val="FFFFFF"/>
        </a:lt1>
        <a:dk2>
          <a:srgbClr val="000000"/>
        </a:dk2>
        <a:lt2>
          <a:srgbClr val="808080"/>
        </a:lt2>
        <a:accent1>
          <a:srgbClr val="007D92"/>
        </a:accent1>
        <a:accent2>
          <a:srgbClr val="686767"/>
        </a:accent2>
        <a:accent3>
          <a:srgbClr val="FFFFFF"/>
        </a:accent3>
        <a:accent4>
          <a:srgbClr val="000000"/>
        </a:accent4>
        <a:accent5>
          <a:srgbClr val="AABFC7"/>
        </a:accent5>
        <a:accent6>
          <a:srgbClr val="5E5D5D"/>
        </a:accent6>
        <a:hlink>
          <a:srgbClr val="C9D9AF"/>
        </a:hlink>
        <a:folHlink>
          <a:srgbClr val="CF9217"/>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Axinn2</Template>
  <TotalTime>6836</TotalTime>
  <Words>3495</Words>
  <Application>Microsoft Office PowerPoint</Application>
  <PresentationFormat>On-screen Show (4:3)</PresentationFormat>
  <Paragraphs>571</Paragraphs>
  <Slides>32</Slides>
  <Notes>1</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MHM-template</vt:lpstr>
      <vt:lpstr>Conference Series LLC Conferences</vt:lpstr>
      <vt:lpstr> Double Patenting, Dosing, and the US Biosimilars Landscape  </vt:lpstr>
      <vt:lpstr>Where is all the interest coming from?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Enbrel: Double Patenting </vt:lpstr>
      <vt:lpstr>Enbrel: Double Patenting </vt:lpstr>
      <vt:lpstr>Enbrel: Double Patenting </vt:lpstr>
      <vt:lpstr>Enbrel: Double Patenting </vt:lpstr>
      <vt:lpstr>Enbrel: Double Patenting </vt:lpstr>
      <vt:lpstr>Enbrel: Double Patenting </vt:lpstr>
      <vt:lpstr>Enbrel: Double Patenting </vt:lpstr>
      <vt:lpstr>Enbrel: Double Patenting </vt:lpstr>
      <vt:lpstr>Remicade: Double Patenting </vt:lpstr>
      <vt:lpstr>Remicade – Double Patenting [blue: current reexamination; yellow: potential]</vt:lpstr>
      <vt:lpstr>Remicade: US Patent 6284471</vt:lpstr>
      <vt:lpstr>Remicade: US Patent 6284471</vt:lpstr>
      <vt:lpstr>Remicade: US Patent 6284471</vt:lpstr>
      <vt:lpstr>Remicade: US Patent 6284471</vt:lpstr>
      <vt:lpstr>Remicade: US Patent 6284471</vt:lpstr>
      <vt:lpstr>Dosing</vt:lpstr>
      <vt:lpstr> Let us meet again..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Concurrent Sessions II: Advanced Claim Drafting Issues, Biotechnology PowerPoint slides</dc:title>
  <dc:creator>Michael Davitz</dc:creator>
  <cp:lastModifiedBy>Biosimilars 2015</cp:lastModifiedBy>
  <cp:revision>434</cp:revision>
  <cp:lastPrinted>2016-03-25T20:03:25Z</cp:lastPrinted>
  <dcterms:created xsi:type="dcterms:W3CDTF">2009-02-25T21:59:10Z</dcterms:created>
  <dcterms:modified xsi:type="dcterms:W3CDTF">2016-07-27T09:32:29Z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695245</vt:lpwstr>
  </property>
  <property fmtid="{D5CDD505-2E9C-101B-9397-08002B2CF9AE}" pid="3" name="NXPowerLiteSettings">
    <vt:lpwstr>F7000400038000</vt:lpwstr>
  </property>
  <property fmtid="{D5CDD505-2E9C-101B-9397-08002B2CF9AE}" pid="4" name="NXPowerLiteVersion">
    <vt:lpwstr>D5.0.6</vt:lpwstr>
  </property>
</Properties>
</file>