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9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0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1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2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theme/theme13.xml" ContentType="application/vnd.openxmlformats-officedocument.theme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theme/theme14.xml" ContentType="application/vnd.openxmlformats-officedocument.theme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theme/theme15.xml" ContentType="application/vnd.openxmlformats-officedocument.theme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3" r:id="rId3"/>
    <p:sldMasterId id="2147483686" r:id="rId4"/>
    <p:sldMasterId id="2147483699" r:id="rId5"/>
    <p:sldMasterId id="2147483712" r:id="rId6"/>
    <p:sldMasterId id="2147483725" r:id="rId7"/>
    <p:sldMasterId id="2147483751" r:id="rId8"/>
    <p:sldMasterId id="2147483789" r:id="rId9"/>
    <p:sldMasterId id="2147483801" r:id="rId10"/>
    <p:sldMasterId id="2147483813" r:id="rId11"/>
    <p:sldMasterId id="2147483825" r:id="rId12"/>
    <p:sldMasterId id="2147483837" r:id="rId13"/>
    <p:sldMasterId id="2147483849" r:id="rId14"/>
    <p:sldMasterId id="2147483861" r:id="rId15"/>
    <p:sldMasterId id="2147484685" r:id="rId16"/>
  </p:sldMasterIdLst>
  <p:notesMasterIdLst>
    <p:notesMasterId r:id="rId44"/>
  </p:notesMasterIdLst>
  <p:sldIdLst>
    <p:sldId id="288" r:id="rId17"/>
    <p:sldId id="291" r:id="rId18"/>
    <p:sldId id="289" r:id="rId19"/>
    <p:sldId id="292" r:id="rId20"/>
    <p:sldId id="293" r:id="rId21"/>
    <p:sldId id="266" r:id="rId22"/>
    <p:sldId id="258" r:id="rId23"/>
    <p:sldId id="260" r:id="rId24"/>
    <p:sldId id="261" r:id="rId25"/>
    <p:sldId id="262" r:id="rId26"/>
    <p:sldId id="263" r:id="rId27"/>
    <p:sldId id="264" r:id="rId28"/>
    <p:sldId id="294" r:id="rId29"/>
    <p:sldId id="269" r:id="rId30"/>
    <p:sldId id="270" r:id="rId31"/>
    <p:sldId id="271" r:id="rId32"/>
    <p:sldId id="272" r:id="rId33"/>
    <p:sldId id="273" r:id="rId34"/>
    <p:sldId id="275" r:id="rId35"/>
    <p:sldId id="274" r:id="rId36"/>
    <p:sldId id="285" r:id="rId37"/>
    <p:sldId id="276" r:id="rId38"/>
    <p:sldId id="278" r:id="rId39"/>
    <p:sldId id="277" r:id="rId40"/>
    <p:sldId id="279" r:id="rId41"/>
    <p:sldId id="280" r:id="rId42"/>
    <p:sldId id="290" r:id="rId4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1" autoAdjust="0"/>
    <p:restoredTop sz="86891" autoAdjust="0"/>
  </p:normalViewPr>
  <p:slideViewPr>
    <p:cSldViewPr>
      <p:cViewPr varScale="1">
        <p:scale>
          <a:sx n="70" d="100"/>
          <a:sy n="70" d="100"/>
        </p:scale>
        <p:origin x="845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2.xml"/><Relationship Id="rId26" Type="http://schemas.openxmlformats.org/officeDocument/2006/relationships/slide" Target="slides/slide10.xml"/><Relationship Id="rId39" Type="http://schemas.openxmlformats.org/officeDocument/2006/relationships/slide" Target="slides/slide23.xml"/><Relationship Id="rId21" Type="http://schemas.openxmlformats.org/officeDocument/2006/relationships/slide" Target="slides/slide5.xml"/><Relationship Id="rId34" Type="http://schemas.openxmlformats.org/officeDocument/2006/relationships/slide" Target="slides/slide18.xml"/><Relationship Id="rId42" Type="http://schemas.openxmlformats.org/officeDocument/2006/relationships/slide" Target="slides/slide26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8.xml"/><Relationship Id="rId32" Type="http://schemas.openxmlformats.org/officeDocument/2006/relationships/slide" Target="slides/slide16.xml"/><Relationship Id="rId37" Type="http://schemas.openxmlformats.org/officeDocument/2006/relationships/slide" Target="slides/slide21.xml"/><Relationship Id="rId40" Type="http://schemas.openxmlformats.org/officeDocument/2006/relationships/slide" Target="slides/slide24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7.xml"/><Relationship Id="rId28" Type="http://schemas.openxmlformats.org/officeDocument/2006/relationships/slide" Target="slides/slide12.xml"/><Relationship Id="rId36" Type="http://schemas.openxmlformats.org/officeDocument/2006/relationships/slide" Target="slides/slide20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3.xml"/><Relationship Id="rId31" Type="http://schemas.openxmlformats.org/officeDocument/2006/relationships/slide" Target="slides/slide15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6.xml"/><Relationship Id="rId27" Type="http://schemas.openxmlformats.org/officeDocument/2006/relationships/slide" Target="slides/slide11.xml"/><Relationship Id="rId30" Type="http://schemas.openxmlformats.org/officeDocument/2006/relationships/slide" Target="slides/slide14.xml"/><Relationship Id="rId35" Type="http://schemas.openxmlformats.org/officeDocument/2006/relationships/slide" Target="slides/slide19.xml"/><Relationship Id="rId43" Type="http://schemas.openxmlformats.org/officeDocument/2006/relationships/slide" Target="slides/slide27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33" Type="http://schemas.openxmlformats.org/officeDocument/2006/relationships/slide" Target="slides/slide17.xml"/><Relationship Id="rId38" Type="http://schemas.openxmlformats.org/officeDocument/2006/relationships/slide" Target="slides/slide22.xml"/><Relationship Id="rId46" Type="http://schemas.openxmlformats.org/officeDocument/2006/relationships/viewProps" Target="viewProps.xml"/><Relationship Id="rId20" Type="http://schemas.openxmlformats.org/officeDocument/2006/relationships/slide" Target="slides/slide4.xml"/><Relationship Id="rId41" Type="http://schemas.openxmlformats.org/officeDocument/2006/relationships/slide" Target="slides/slide2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F81CE32-59BE-423A-81CE-4077BBC3C2A6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AA70001-3F81-44C8-897E-A3421E30E5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3285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Image Placeholder 6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Notes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TLRs are pattern recognition receptors of the innate immune system that form the front-line antimicrobial defense</a:t>
            </a:r>
            <a:r>
              <a:rPr lang="en-US" baseline="0" dirty="0" smtClean="0"/>
              <a:t>s of the body. They recognize PAMPs from bacteria, viruses, fungi and parasites. Structurally they comprise a horseshoe-shaped, highly glycosylated exterior domain, a transmembrane region and the intracellular TIR domain (Toll-IL 1 Receptor) which is common to the TLR-IL 1  Receptor superfamily.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7547E60-4BE7-4E4E-9AAA-5EE35AEC995C}" type="datetimeFigureOut">
              <a:rPr lang="en-US" smtClean="0"/>
              <a:pPr/>
              <a:t>8/11/2015</a:t>
            </a:fld>
            <a:endParaRPr lang="en-US" dirty="0" smtClean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2</a:t>
            </a:fld>
            <a:endParaRPr lang="en-US" dirty="0" smtClean="0"/>
          </a:p>
        </p:txBody>
      </p:sp>
      <p:sp>
        <p:nvSpPr>
          <p:cNvPr id="8" name="Header Placeholder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448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549E79-ECDE-4D21-B502-5F60241C7D6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67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6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8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14340" name="Date Placeholder 11"/>
          <p:cNvSpPr>
            <a:spLocks noGrp="1"/>
          </p:cNvSpPr>
          <p:nvPr>
            <p:ph type="dt" sz="quarter" idx="1"/>
          </p:nvPr>
        </p:nvSpPr>
        <p:spPr/>
        <p:txBody>
          <a:bodyPr/>
          <a:lstStyle/>
          <a:p>
            <a:pPr>
              <a:defRPr/>
            </a:pPr>
            <a:fld id="{8814BB67-0789-4D6A-A6F7-EE6F20AE5219}" type="datetime1">
              <a:rPr lang="en-US" smtClean="0">
                <a:latin typeface="Arial" pitchFamily="34" charset="0"/>
              </a:rPr>
              <a:pPr>
                <a:defRPr/>
              </a:pPr>
              <a:t>8/11/2015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4341" name="Footer Placeholder 2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latin typeface="Arial" pitchFamily="34" charset="0"/>
            </a:endParaRPr>
          </a:p>
        </p:txBody>
      </p:sp>
      <p:sp>
        <p:nvSpPr>
          <p:cNvPr id="14342" name="Slide Number Placeholder 9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0BE513-9ACC-45F1-A45C-DBF25AEC7515}" type="slidenum">
              <a:rPr lang="en-US" smtClean="0">
                <a:latin typeface="Arial" pitchFamily="34" charset="0"/>
              </a:rPr>
              <a:pPr>
                <a:defRPr/>
              </a:pPr>
              <a:t>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4343" name="Header Placeholder 7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782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It is Known that Neu1 exists in a tripartite complex that also includes EBP, </a:t>
            </a:r>
            <a:r>
              <a:rPr lang="en-US" altLang="en-US" dirty="0" err="1" smtClean="0"/>
              <a:t>CathA</a:t>
            </a:r>
            <a:r>
              <a:rPr lang="en-US" altLang="en-US" dirty="0" smtClean="0"/>
              <a:t>. Accordingly we propose that MMP’s with </a:t>
            </a:r>
            <a:r>
              <a:rPr lang="en-US" altLang="en-US" dirty="0" err="1" smtClean="0"/>
              <a:t>metallo</a:t>
            </a:r>
            <a:r>
              <a:rPr lang="en-US" altLang="en-US" dirty="0" smtClean="0"/>
              <a:t>-elastase activity are required to remove EBP complexed to Neu1 and </a:t>
            </a:r>
            <a:r>
              <a:rPr lang="en-US" altLang="en-US" dirty="0" err="1" smtClean="0"/>
              <a:t>CathA</a:t>
            </a:r>
            <a:r>
              <a:rPr lang="en-US" altLang="en-US" dirty="0" smtClean="0"/>
              <a:t> to activate Neu1. Indeed exogenous elastase enzyme was able to induce </a:t>
            </a:r>
            <a:r>
              <a:rPr lang="en-US" altLang="en-US" dirty="0" err="1" smtClean="0"/>
              <a:t>sialidase</a:t>
            </a:r>
            <a:r>
              <a:rPr lang="en-US" altLang="en-US" dirty="0" smtClean="0"/>
              <a:t> activity when added to unstimulated DC2.4 dendritic cells cleaving 4MUNANA substrate.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 smtClean="0"/>
              <a:t>exogenous </a:t>
            </a:r>
            <a:r>
              <a:rPr lang="en-US" altLang="en-US" dirty="0" err="1" smtClean="0"/>
              <a:t>sialidase</a:t>
            </a:r>
            <a:r>
              <a:rPr lang="en-US" altLang="en-US" dirty="0" smtClean="0"/>
              <a:t> from </a:t>
            </a:r>
            <a:r>
              <a:rPr lang="en-US" altLang="en-US" dirty="0" err="1" smtClean="0"/>
              <a:t>C.perfringens</a:t>
            </a:r>
            <a:r>
              <a:rPr lang="en-US" altLang="en-US" dirty="0" smtClean="0"/>
              <a:t> was able to cleave 4MUNANA While elastase </a:t>
            </a:r>
            <a:r>
              <a:rPr lang="en-US" altLang="en-US" dirty="0" err="1" smtClean="0"/>
              <a:t>didnot</a:t>
            </a:r>
            <a:r>
              <a:rPr lang="en-US" altLang="en-US" dirty="0" smtClean="0"/>
              <a:t> in the absence of cells. Therefore it is the NEU1 that is induced by the elastase.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2F97472-137A-4EE4-812C-6192EA1ECFC2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6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8110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4646D8-383D-45D0-96AB-EB168C19FD4A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487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94E589-2CBB-4B3B-8256-C07F9C5DA6BA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8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983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822CB3-5FBA-48F8-B025-F35EC57F704D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9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7685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CBAC2C-38CC-42AB-AC7E-CE004B73D690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10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b="1" smtClean="0"/>
              <a:t>Collectively these data validated the predicted alliance between TLR4 and MMP9 on the cell surface</a:t>
            </a:r>
            <a:r>
              <a:rPr lang="en-US" altLang="en-US" smtClean="0"/>
              <a:t>.</a:t>
            </a: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A9339E-E559-4122-9E8C-28578BE4BB5F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260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34F279-04DF-45DA-B934-81212759CDAF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12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5012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fld id="{A7D6A033-1D79-4ACF-AC67-798811B0965B}" type="slidenum">
              <a:rPr lang="en-US" altLang="en-US" smtClean="0"/>
              <a:pPr/>
              <a:t>14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744704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090764C-48D1-4D7F-A75A-89A1385E15C1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17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7262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alt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E7B2A3-2B8C-451A-8323-09EB0A5DFCAA}" type="slidenum">
              <a:rPr lang="en-US" altLang="en-US" smtClean="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21</a:t>
            </a:fld>
            <a:endParaRPr lang="en-US" altLang="en-US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76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37CA1-A357-4D64-BA08-385DBDA55B1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E785C-FA96-4F40-A93F-7AE4DF2EB0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4062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11EE6-7D79-4AA3-8CB5-C8FAD4EC773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7F8E2-C3A7-4CC9-BF7C-82FA6F2AFD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05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8768C-FE74-4E50-81AF-D08FBEC2F4F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F5208-8BFE-42C2-8B8E-215E135CBF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7816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3FA76-599A-4C86-8824-EBF95100C05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8F858-B8B2-4242-A597-D20EBFC13C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3395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59CB6-E7A3-48E3-AA93-6F830942D05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579DE-3D8D-4078-81AE-486853820F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5866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88278-9C19-4F5F-9DE6-1B7C9D085336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8DBA8-3096-4EA6-92B3-A11DAA925E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3904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8130B-8E9F-43DF-9F69-5EABDA79431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D11A4-8EEF-446A-9634-C405C4EA45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9844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84CDD-A8DC-46DE-BA26-0E4D0D312A5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7725D7-92FB-4BC4-B40D-948FB6EEE3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230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C6AF3-92E0-4A13-893C-54394A6ED5D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168006-2DA9-4594-B0BD-8135029972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549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F5B79E-422C-479B-ADC9-7919C86185B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15D64-12E0-403B-ACDD-B353CC736F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8978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52C3D-117E-4AEA-9ED4-C0AC618B458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F9A8-68A8-4F6B-AB87-1450F76885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636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" name="Rectangle 6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C14FD69-4A85-4715-A222-ABB225B63BC6}" type="datetimeFigureOut">
              <a:rPr lang="en-US" sz="1400" smtClean="0"/>
              <a:pPr/>
              <a:t>8/11/2015</a:t>
            </a:fld>
            <a:endParaRPr lang="en-US" dirty="0" smtClean="0"/>
          </a:p>
        </p:txBody>
      </p:sp>
      <p:sp>
        <p:nvSpPr>
          <p:cNvPr id="4" name="Rectangle 20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25" name="Rectangle 2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z="1400" smtClean="0"/>
              <a:pPr algn="r"/>
              <a:t>‹#›</a:t>
            </a:fld>
            <a:endParaRPr lang="en-US" sz="1400" dirty="0" smtClean="0"/>
          </a:p>
        </p:txBody>
      </p:sp>
      <p:sp>
        <p:nvSpPr>
          <p:cNvPr id="8" name="Rectangle 30"/>
          <p:cNvSpPr>
            <a:spLocks noGrp="1"/>
          </p:cNvSpPr>
          <p:nvPr>
            <p:ph type="title"/>
          </p:nvPr>
        </p:nvSpPr>
        <p:spPr/>
        <p:txBody>
          <a:bodyPr anchor="ctr" anchorCtr="0">
            <a:normAutofit/>
          </a:bodyPr>
          <a:lstStyle>
            <a:lvl1pPr algn="l">
              <a:defRPr/>
            </a:lvl1pPr>
          </a:lstStyle>
          <a:p>
            <a:pPr algn="l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5704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AEA07-263A-409C-AE50-8345A526CED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922F34-C1AB-45F4-B89E-591AC2E205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3609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C28A86-FE8A-4D4F-9566-A5E0F804710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4B4EF-EBED-4E81-8334-B53320D31A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442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6E7A2-A87A-4612-8A43-75654BCA505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102FF-AB4C-4F18-8DF6-A8178E9846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1708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9BE23-94AD-4CA3-802C-388E98D49E8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9F25F-7310-4BFF-8EDC-5CB5A4D998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474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D9862B-BB47-4559-BACA-DD39F99C3D1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97BC8-67E7-4096-ADC7-CED66B20D6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36553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5B1EF-4B97-415D-8EED-5F8F4994D2C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9BCDB9-C866-4BD8-BE74-485CF1AF53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88942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8607-8BBF-4B97-B279-1C6DBD0B75D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AE9B60-396E-4138-A7D6-9238699B8A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8371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C0D55-E0F5-4EAD-9E08-3933F1AF903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68CD2-CAA0-4FA5-9348-90311A5487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4573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215A2-D291-499F-8D79-6BD149C857C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86B1F-8F93-48D3-BB99-2A512947EF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2649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A7654-AF5B-404C-B74B-6AD6A646B65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B1DEC-7E6A-4593-8660-834957A04A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057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4D3962-1E7C-4B59-B229-A1006F72B94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17EA3-057B-487E-B18B-F858AF108D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74246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1F851-B424-4E33-944F-54A9A510C1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586415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2446E-51E4-479F-A733-5D3F8D05A4B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DFF10-176D-464A-BAC4-A525EC9AD7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68762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7A5F9-748E-4833-871A-575A9649ED99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E8A1A4-1B59-494C-8325-3046F3B75E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07282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50205-870F-4CFE-A035-559834B04E6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1EF1D-1DF9-42D3-AD35-5EB1CD6471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40904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CF7AA-F3A9-424A-9621-8111CD705F6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75F4E-9025-4B47-B445-9215A4351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7033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CFFF33-5EC9-4289-9DE7-0BC67B4BEDB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FABE03-0406-4364-B3DE-06569C438D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95265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0EC314-0AAD-4E34-B708-E028A1E33C3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D8DBD-B88D-41A4-91AE-B1F0A87F12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5343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3B6B1-567D-42A3-BDFD-A74A32F1A59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D9046-E08B-4683-AF9A-8A93A605CA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35292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CB5D9-AD4D-440D-AA61-12234BD3D289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56BFD-6D2C-43FA-9F6A-EA0E170449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93095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F2A32-C26E-414A-89CC-4F89C0A6AFE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29FB53-22D0-4533-A9F0-C77E4A4D44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3923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95F32C-6B69-478B-A0AF-65AB5AA1D18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8D92F-9AF9-4A8A-8BC7-335AC5E232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0673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D6B656-622F-499F-BF6A-14189E54AC0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990AB-CBE0-450C-AE4C-8E1B87BFDF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65981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6B444-7C61-412E-960D-B3F3DB98E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8010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B169E-D065-46B1-928D-A9755AE5A2F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A916F-31DE-4B4F-BB52-8A20425CB1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73548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5BE2C-CD5A-4C8A-A27F-448D4FC3201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E0D83-BB9D-48EA-81DA-1B1098D534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50176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A8EBD-42C8-48A7-AA47-C6F64F4D5469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B3401-E1E9-4B14-BF4D-FC94476BE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58978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48D2B-B5EF-418A-942A-6CB4DBC865F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D0187-9C1E-4706-8135-6396F02D63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2410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F49EAA-5516-44C9-B681-51F492C6961E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42C5E9-6D15-46C8-89EB-3BD6A24F06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078744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E4E2-14A0-4820-AE5B-1480726144F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9975D-BCC5-463C-AD98-2DEBB84561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82511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CBF23-D607-4259-917B-956E59AA436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B4408B-133D-4D8A-AF4B-48CE05B0180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5045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EE2D0-87DB-4D28-9E6F-9C95D51F54B8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B656D0-1C68-41BC-8147-D80D15827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5007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AFEE63-FDA6-4585-867A-38C9C7D8D7C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5AE99-BA7A-4FAC-867E-13BEB88AD4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4808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880BDD-A765-4451-86D6-61EF89F82AE8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87508-6F79-461C-907C-AB10155CF5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62433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BE666D-D1C1-4B49-9EC7-08BF5FBF3A6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C8A15-0ABC-4711-9877-109D194FC5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350058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87A99-414A-43A0-BBC1-F8DDD7568F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3777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1DB0A-9661-4C2B-91B2-8294356F0A4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1BAD4-90FA-449F-9182-0D46001A04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5026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E7C355-BDE2-4224-9122-00B4BD0EC06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07072-8ECB-46CB-B9D2-4A2B09C99C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83268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2FBA2-3FB5-4DD3-BB48-4EAC9EDAE00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133B75-035E-4B74-88D8-718B5E8620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105596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80DE79-EFCF-43B7-ADF1-F75534A0B40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493E4-C634-42B3-B90C-DEFC1EBB7A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0139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43BEB-4074-4527-B481-C01CB6CD2AA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79609-76B1-4849-8C27-37D5184BD8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93842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520AF-9DEF-4663-9A0A-D27DB3EE3A19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1E68-06B2-467A-BFA0-80C0B65210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68224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8E697-CBFD-4250-999C-0542904F8A2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222B7-DCAF-480F-9196-71B0A84E8C3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565775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75946-B186-48AC-8D43-5CA9EB960358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D2E9C-1C3F-4E7F-AFC1-4D47C29E6E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86968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77D45-3C6F-4DB2-AEC1-6EDA92EE155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C0848-056E-441F-93D7-E7C1510E485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51134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2E318-F7BE-44F9-8511-71AA9EFCBC6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31372B-0B89-4FAB-9D24-1FCD1E53AD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75011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19EEB-912D-45A7-923B-D399FD3702F6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75A06-7692-4806-A914-D4B7E20E8E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36153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0CF1A-293F-462D-BA6E-EBF820C9A6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099171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FB682-1E44-47BD-A7FC-7E8C957E332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81FA9-0F0C-4D4D-BC79-F66ADA470E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06908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C7A65D-B6DB-444A-A2B6-E8528D2F61E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58682-C878-4410-85D4-B1A3516D7B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13047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BA775-C77D-4405-BA59-D40E33554B2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75719-8747-42EA-A1A5-B633E1330C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55741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93894-CDFD-4E60-A3CC-F0AF05D906B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72CA7E-0FDF-49F1-9D9A-71F6469181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6759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611C6-EAEE-4F8E-920C-4BDC9C8B275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00C1A1-862B-42AB-A454-2A55DB2071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543373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F5B44-C799-49D4-9633-B30E64119E9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0D56C-6C68-4BCC-B856-1F9AD49170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63916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85A3CF-AEC7-4599-85D6-D182E053FF7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6E8B8-34CF-4E8C-B7EB-851C32153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213926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F73999-7B41-4C3F-B61C-990D44C1F2F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F24B5-D4D0-4823-AB76-9BCA674B6B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752304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C6661-3376-4735-99EF-07D2543803D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1ED4F-64C0-43F2-94E0-57296B2574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18095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8A307-E8BC-419B-B5CE-792ED93D0778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10E7C-2E8D-46AA-BF91-C19269BFA1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610333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7C632-3352-4DD6-8D5C-B0D44BE632E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71919-0C76-4E3A-A836-007DAC1BAA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439308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512A9-63E9-4D75-96EF-D23F98E840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114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3E9F7E-9409-4935-A8D7-84EEE9AB9BB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F73B9-2D25-4265-81EF-A3C4624E90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227612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F6E584-3A64-464D-A7C6-F2B3E050DD5E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DE8BB-FCED-4D45-8E31-6651618EF1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2313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1FCD4-20E2-47B2-ABE6-997BC60112AE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6B4FB8-CAE6-406D-891C-8B45997C57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43804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53FF1-45E0-40EE-903E-BE1B150C49B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C245DB-2CF1-4A93-BB5C-98DFDBB48E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315172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87AE9-63CF-428D-BF5B-DC207F3773C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7CF5A-4B6B-4725-9883-1341008979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59597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74CDC7-B241-4276-B15E-E5193FA304D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B576A-B2CD-4B13-9E9E-8F7A2388B6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380748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69735-C8A7-463A-B1A1-8F94DA0CD5C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756991-8920-4875-BF2D-9EB90CC4BD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852095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56232-C00B-483F-B8C0-83AE7582C03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E18FAA-E85F-49B6-8486-2A38D91F62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06821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E1C0E-FD4C-4BB5-A17D-C7313950B1D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A7350-BB71-476E-8C9B-196AAB397F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135351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96BA2-D1D9-480C-BDC2-95C037CC675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8A8F1-3C53-474A-A511-51C960CCE3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751542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8BE5D-9C7E-415A-AF4F-BDAA4759D93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5F652-C345-45D6-9738-90C0324159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8707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D2110-A143-467E-B02E-49A8CB0E1C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033696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A1D44-3F75-443E-A87F-A413B41E015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2F275-D850-41F8-B980-C1A92A97DF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9591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95ECB-DB77-44E7-8465-27ED72ED0AB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68122-41FC-483F-A35B-DFB689D533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96439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AED45-EFAA-4D71-B890-03AF591CDC7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EE966-49FB-4EED-B887-03D3B5803D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525691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1DDD0B-75CF-492A-90D6-61F4CD5C3C4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2A4E7-9435-47A5-929B-207A0EDB05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882379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78041-B0D5-47E8-96C1-FE32B512D138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36EF09-D38F-44CE-9BF9-DBFA1D072A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18654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64F51-7664-4823-A330-00986D0DBD9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CD91E-698A-4FBB-948E-9688F642D4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694488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1849B-2710-4187-B91A-0428A96BC436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D97FE-CA13-4BAF-859F-691A093F75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90040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A689B-6765-4EB1-A522-3FCE13FDD3F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4882C-A790-4DE5-A545-BE08629E0D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1344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C83C89-FCB9-4A70-84CC-07BD37BD73F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2ECA6-95C6-448D-9564-12EEA012C4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7994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CF12D-B1C6-4639-A3A7-162B3DEFDB58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5CFB4-9A2F-4A2A-B247-17D36EE332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478235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00E4F-7479-4E39-971E-2BC9CB6F740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15366-CDB8-4E88-B3D8-874F30164A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50059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EC874-45F7-481E-BB3B-079A726866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81599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371A1-6EC7-4DC7-85A6-661C8A1F2EF6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86BCD-DC30-4746-9111-998FA00F9A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250602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ADAEE-1421-420B-B2E6-867DD3D7CBA9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424433-4E95-42D8-9B85-91198D14509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09363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54C77F-FF69-4414-8538-6BFB136C9D7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4CE109-B53D-4D9A-80BD-218392564D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777638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EBE16-42D6-4F8F-BEC9-2D14C90CF13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C9E30-3B49-4FEF-A31B-421F005CD9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739254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FA422-81C4-4657-8B4D-F18B5F4FC5A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6D409D-F77E-4DB8-B47F-B09ECE4C16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683190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9EC42-F48D-4552-9995-F72A4000EF2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CCD02-0C93-4331-AADF-9D236C5F26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339144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512AF-8F57-4C05-AFCF-546CE7F77E2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CE968-0CFE-4175-8FFB-DED3E20563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71165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B3E11-4544-4031-9E01-9595B531D71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1A32C-956C-4445-85B3-B9D45A59DF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06725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594458-DEC8-4EC4-BA48-8DBE4F8AA21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1B5663-2B29-4DCE-AA1E-E5CBB7FEB2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71894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DB495-4985-4CA0-969B-B7DCF19376D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B2CBB-6ECC-4763-B8D6-0637AB1E3A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48495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4758BB-C7C9-48A0-AA52-0C066A12498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8A4DB5-D46D-45FA-8D26-A665DDF9EE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593981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07ED2-BA92-4F3E-BE90-301D6D451AA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D869E-626E-4BB1-AD39-7C1E5F6548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845502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76557C-D463-4441-8D53-45CF378BE34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ED288E-69A9-4E78-BAB7-A95138ECDC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60817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FB236-D257-4B9C-BB06-D104FC53B85E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F3DB1-1AC0-471E-BB08-E18EA52189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457910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FC3C3-5F3B-4A97-9DA5-011837CF989E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37399B-3D9C-46BC-9106-570A90C359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09789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0A343-4215-409C-B2F9-719094F6405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42675-1BA6-4540-B380-227FB9C4FD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00055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508A93-0973-46F6-9B35-3127E70E73A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DAEBEE-0B2C-4E10-9E97-9623676A07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3604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BFBA4-99DA-4F97-BE36-25902430304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8725DE-760D-4B4A-A13B-BD01C615AD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8629802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D5BD3B-E15D-417B-A085-5D01B598876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2526F-236F-43F4-ABDC-ABEF39334EC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7371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872110-C7F9-4023-BF5D-2AE0094A3F6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4C902C-FEF1-46F7-A84E-710A0CAEC12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961169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0C495-5CEA-4C5C-B836-4C4FC9330B3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1FB12-24FC-4FA8-9863-66FF8A7B85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35327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1530C-9BC0-4640-8A16-9D66486649C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515419-348A-44E9-B170-23E182CCF9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639352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D0803-621F-41F6-92E5-36EDC0DC5A8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FA7101-DDDA-48D7-8027-6B946BF78B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67390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A6998-A766-4DA1-9276-EBEC2B1058A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6A2A4-871B-42A3-B8DF-CBFA666C6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344004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63827-0F56-4C5B-ABA3-E5FB8387BF4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E38212-91CD-4295-A8F9-60EF6EC064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870032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0E607-BFDF-4DDA-B962-AE52F3BD389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CB3D04-6CC3-4700-A86A-5D0D644335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807532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CB38C1-7569-4995-A4DF-AB8E25C86BE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F148E-A9D4-4DF0-A333-5A6BCFBA30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8514883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2C704-E01F-4DF1-A232-ECC94A32ADD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99351A-9B56-4835-A4DA-E901A532B6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995088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6B75F-652A-4266-B190-25D8F8B9C21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495B3-762A-4DF8-BCCB-55DB58E955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592868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8A8CE-AA8C-45C4-B8FC-DEA82F3CF15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331DC-FA98-4382-81F1-BC79CC7B92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30782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607A9E-6309-41B0-BAA5-DEEEED7F7E9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E7709-8E4A-4775-BC95-91257995C4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2663706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CE3DC-D585-40E7-AF4B-72C0BC733EA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5FAF7-6C8F-48A1-BA40-CAB5F86EC9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3286233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E3002-52E5-4E9F-9C13-DCEDA7544AA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94BB36-811C-4AD5-B705-1CD8851E15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916899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9C58B-2F6C-4706-9F0E-226404761926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9ABF3-0655-4869-96BC-B38E50D29D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291510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81151-E571-4810-97C1-106493723DE9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83FF7A-5E6B-4C9B-A336-71B329A790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78376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8CF35-DC53-4C14-AA16-AE25833E43C9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05B7D-CD87-438B-B45E-C92753A21F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373624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ECD9C1-6675-4472-92C0-2C54F9551A0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45FCC-588D-48E3-9511-875A5997EC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643299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31BA1-F0FF-4786-B370-89C517FC2BB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DC75A-049D-4F82-A7EF-CFB240BBCB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291810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9706F-B064-408E-A062-0D865EA1A46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A8FF3-45FB-4FC6-AFA9-0B6107D298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517227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5A0C6A-319B-471A-A0B4-9EE32179CBD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CF4F95-3EB1-45CF-945C-690786A5F7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05430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B6ECF-2F3F-4A04-9000-B14F9276689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4D302-164D-4FDA-9C47-99AA97855F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9077216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81A69-DDFD-44FD-8390-6EF4E2D419E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89661-EDED-4AA8-8ACB-DFB5832055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0282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43984-BB34-4F4D-B5B1-393C1E17340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8FEFF-FD5A-43FF-8DBF-CE744660E0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8298165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DDE3BA-62A6-4817-84E5-334BC4D342B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C57AC5-24EB-4939-94D2-5E0E5A78C6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491348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8FC80A-36F0-49F8-81C3-8BF04808F42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62D28D-B64B-4BE8-A26D-81F492126D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705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0A0CF8-2D0E-4392-90C9-63FF8C748FF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389F4-F667-4A2F-A2C8-C60E03126AA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00042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94538-DCE1-4F5D-98C6-B7D76DB44AD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62EC4-310D-4765-8E6C-C4B4315104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44134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39CA8-B477-45AA-A291-5316DD0D86A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72F76-980F-4E5C-A192-4CC265A20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962046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C1A63-2E1A-4A38-AD03-918B8764A94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68436-7DFA-4E1A-ABF2-A6E9180BD4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68768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52439-F661-440F-9373-FEFD06C71C7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A3051-AB85-43B2-9FA5-029C173D97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4800901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D7F7E-D471-45C9-93C1-C62EBBC4FBB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2CD44-BA03-4BAE-8628-ABCD0757F6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217479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847F5-D9AA-4535-99EF-04CC324B595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B1208-4ACC-4C10-A358-EFBA4D880F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72761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D2A72-BD37-4807-B1DA-57522B2493A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0C6A03-9B7F-41A3-86BB-30417226F5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4231866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076405-1324-43C4-96E2-B155D7D3FF7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88478-7BA1-40E6-9DBE-5D79E8D3F5B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613321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B9778-6B14-4DE6-8CCF-03E9A2AA648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DA270-E869-4D10-AD8E-83F385E6E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4270878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91B30E-25C5-4EFC-817A-6100030FF23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842D4-6F7E-4ABD-9363-1FD1A912F1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376942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ADA6AC-7B68-4F64-BC4B-A31F1061827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7AAA8-1A6C-4124-809D-6DCEDBA81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2862873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C8143-E472-471D-AFD0-D646C3AD5A4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B2035-B471-4211-8B13-F7A14B1003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251678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E4476-26E9-4F0D-9B77-8036DA4623B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A8A815-300F-461B-849F-4248C971B3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1618492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6D92A0-F279-4B38-94AC-D9AFD9F256F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858C9-7B9D-4998-9A73-BA3A194C48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30139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F8C90-50E8-433A-8E3B-81BE5AAB066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534BC-A94F-4740-B020-5425DA50CE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307062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66A6D8-C7E6-4C50-AFF9-9B0860C2E06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FB539-E900-4B86-908A-91734A9ADC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063730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687A3-B870-4D7B-87D9-1558C367BF18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48AE6-566A-4AF4-AB5E-0CBD36168F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525235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8A37B-5AEE-44F2-8ADB-73885394018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45013-4BC4-48ED-934B-77E522AE37F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4439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E57B0-71BE-4E4E-AECC-D0A859ACAE0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B3C200-B60F-4F8C-AEAC-214553D71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471710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D3DD4-D642-4E03-93A2-F6558F0EF59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AEF66-7B5A-4552-A695-926ABD7FB3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090374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4B6B05-E210-403B-A9FD-DD0B2A7A778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33764-D937-4F98-B1DE-82C86EB1BB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409416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F48A0-A9A2-4734-AFD9-17A651D6C49B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5FFA60-7D74-480D-908C-B8BE3F91C5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465370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A653A-3D57-4150-8688-A4E31869144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AF35E5-1668-4AC4-9E54-2FA7D6158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5807196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C5D39-CF5C-4EB3-90F8-A6EA2FF1B06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94936-C9E7-4208-9DF4-D8946D8FE0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6720029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FD7CD-55E7-4154-B0F6-7F15A1C643A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B5B52-E9E6-43A9-8AF8-69FB8D53B7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192501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27AD3F-704A-4E17-B41C-DC7E47269B6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4D545-115D-47C2-8AE7-9D773F261F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00064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CE036-DB13-4516-A652-E9F7703160FD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494C5-4820-4CD6-8B05-16674847238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734663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47FC8-6801-4ADE-BD4C-0C4ABEFDD0E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71F3C-C388-46B9-8056-47BB9F3DA2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94338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AFAD8-01DE-4881-932F-CED32FE4DDD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0F389-C2B7-4448-A9DB-BCB6BBD09B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3201239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1012F2-46F8-4F8D-B72A-8D0D7326C06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060B9-49CC-4DD9-A589-EC727AF6A4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0743890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B0788-6963-4AB1-9FD0-A4E5A773C475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CC9872-0FE0-4B99-97AC-EAD1B25610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896492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C72B6E-6626-4A70-8881-68BE78226967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D57DE-B610-4F6A-99C5-69A8BC47FA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606631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92E4B-37E7-4E9A-B7CC-99E52C83DBA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D94BB-F928-48D8-87E6-5B884F26F4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5821316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AA9A9A-22E8-4991-80CD-89EEB89B5F0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6C67A-5DF6-440B-B12C-EC1BBA1766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5314123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F2327-79A1-43DC-9CF4-EA9EAEB0C176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F3B26-4BF3-4DB6-B848-614E9E3560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402257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54E581-C96E-44D6-A99F-DDECBD51AA6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D6DD7D-5045-49C6-B797-DA2F71F239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557183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B3578-A281-47CE-BEC6-EFDA07A979D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C62B2F-429C-4622-92D8-4DD45355EC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9345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C2E3A-E4C0-490D-934F-45C0620FDDB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015906-7283-4D90-8AD2-0C3898D7C8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03949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8FE0D8-AB29-4573-B5B8-D94661C136F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A868B-08E3-45FF-90B4-B491D09C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755087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BF8A0-C3C0-41CB-8BEE-A244C9E7387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A297D-9B9A-427D-8E90-4126682FAB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98914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11966-94EB-4636-AE5C-978790186258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CFCDE5-F344-4F70-962F-2A49953096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641072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73DD3-37FC-45BC-90A5-9CAF8197065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A6D46D-2F5D-4058-9E9F-B436C47BDF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322263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EDA48-5695-42ED-B089-D4C67F9498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3261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99.xml"/><Relationship Id="rId7" Type="http://schemas.openxmlformats.org/officeDocument/2006/relationships/slideLayout" Target="../slideLayouts/slideLayout103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slideLayout" Target="../slideLayouts/slideLayout102.xml"/><Relationship Id="rId11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100.xml"/><Relationship Id="rId9" Type="http://schemas.openxmlformats.org/officeDocument/2006/relationships/slideLayout" Target="../slideLayouts/slideLayout10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125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20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28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9.xml"/><Relationship Id="rId3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8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3.xml"/><Relationship Id="rId1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7.xml"/><Relationship Id="rId11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60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0.xml"/><Relationship Id="rId3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9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8.xml"/><Relationship Id="rId11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71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1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5.xml"/><Relationship Id="rId2" Type="http://schemas.openxmlformats.org/officeDocument/2006/relationships/slideLayout" Target="../slideLayouts/slideLayout175.xml"/><Relationship Id="rId1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9.xml"/><Relationship Id="rId11" Type="http://schemas.openxmlformats.org/officeDocument/2006/relationships/slideLayout" Target="../slideLayouts/slideLayout184.xml"/><Relationship Id="rId5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83.xml"/><Relationship Id="rId4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8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52C299-5550-4AE2-9A57-F4EE79256CA0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730CEE8-B9CD-4963-BF97-529BC40699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87" r:id="rId1"/>
    <p:sldLayoutId id="2147485888" r:id="rId2"/>
    <p:sldLayoutId id="2147485889" r:id="rId3"/>
    <p:sldLayoutId id="2147485890" r:id="rId4"/>
    <p:sldLayoutId id="2147485891" r:id="rId5"/>
    <p:sldLayoutId id="2147485892" r:id="rId6"/>
    <p:sldLayoutId id="2147485893" r:id="rId7"/>
    <p:sldLayoutId id="2147485894" r:id="rId8"/>
    <p:sldLayoutId id="2147485895" r:id="rId9"/>
    <p:sldLayoutId id="2147485896" r:id="rId10"/>
    <p:sldLayoutId id="2147485897" r:id="rId11"/>
    <p:sldLayoutId id="214748609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BD4A175-84C0-4520-8C68-38AFB659EDD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62017CE-4871-4AA5-ADAD-0DEAFF1BC9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898" r:id="rId1"/>
    <p:sldLayoutId id="2147485899" r:id="rId2"/>
    <p:sldLayoutId id="2147485900" r:id="rId3"/>
    <p:sldLayoutId id="2147485901" r:id="rId4"/>
    <p:sldLayoutId id="2147485902" r:id="rId5"/>
    <p:sldLayoutId id="2147485903" r:id="rId6"/>
    <p:sldLayoutId id="2147485904" r:id="rId7"/>
    <p:sldLayoutId id="2147485905" r:id="rId8"/>
    <p:sldLayoutId id="2147485906" r:id="rId9"/>
    <p:sldLayoutId id="2147485907" r:id="rId10"/>
    <p:sldLayoutId id="2147485908" r:id="rId11"/>
    <p:sldLayoutId id="2147486074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B5F09E3-0C8C-4B5E-85B7-F9A7B9FAEFE1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D25EDF0-2771-4412-9B39-F00285DE18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09" r:id="rId1"/>
    <p:sldLayoutId id="2147485910" r:id="rId2"/>
    <p:sldLayoutId id="2147485911" r:id="rId3"/>
    <p:sldLayoutId id="2147485912" r:id="rId4"/>
    <p:sldLayoutId id="2147485913" r:id="rId5"/>
    <p:sldLayoutId id="2147485914" r:id="rId6"/>
    <p:sldLayoutId id="2147485915" r:id="rId7"/>
    <p:sldLayoutId id="2147485916" r:id="rId8"/>
    <p:sldLayoutId id="2147485917" r:id="rId9"/>
    <p:sldLayoutId id="2147485918" r:id="rId10"/>
    <p:sldLayoutId id="2147485919" r:id="rId11"/>
    <p:sldLayoutId id="214748607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F7CE45-713C-42F9-8F55-EF3ED34526B4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061D1CB-A764-44FD-AA6D-017D354732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20" r:id="rId1"/>
    <p:sldLayoutId id="2147485921" r:id="rId2"/>
    <p:sldLayoutId id="2147485922" r:id="rId3"/>
    <p:sldLayoutId id="2147485923" r:id="rId4"/>
    <p:sldLayoutId id="2147485924" r:id="rId5"/>
    <p:sldLayoutId id="2147485925" r:id="rId6"/>
    <p:sldLayoutId id="2147485926" r:id="rId7"/>
    <p:sldLayoutId id="2147485927" r:id="rId8"/>
    <p:sldLayoutId id="2147485928" r:id="rId9"/>
    <p:sldLayoutId id="2147485929" r:id="rId10"/>
    <p:sldLayoutId id="2147485930" r:id="rId11"/>
    <p:sldLayoutId id="214748607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1B4FEF-8661-4DE1-9C91-996BDACE399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1D4E179-61E4-4910-8613-A6E79427CF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31" r:id="rId1"/>
    <p:sldLayoutId id="2147485932" r:id="rId2"/>
    <p:sldLayoutId id="2147485933" r:id="rId3"/>
    <p:sldLayoutId id="2147485934" r:id="rId4"/>
    <p:sldLayoutId id="2147485935" r:id="rId5"/>
    <p:sldLayoutId id="2147485936" r:id="rId6"/>
    <p:sldLayoutId id="2147485937" r:id="rId7"/>
    <p:sldLayoutId id="2147485938" r:id="rId8"/>
    <p:sldLayoutId id="2147485939" r:id="rId9"/>
    <p:sldLayoutId id="2147485940" r:id="rId10"/>
    <p:sldLayoutId id="2147485941" r:id="rId11"/>
    <p:sldLayoutId id="214748607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DAA3F0-2D97-4D38-BAD5-12CAFF3CCAF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368779F-D7C8-497B-B157-A55C868D5C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42" r:id="rId1"/>
    <p:sldLayoutId id="2147485943" r:id="rId2"/>
    <p:sldLayoutId id="2147485944" r:id="rId3"/>
    <p:sldLayoutId id="2147485945" r:id="rId4"/>
    <p:sldLayoutId id="2147485946" r:id="rId5"/>
    <p:sldLayoutId id="2147485947" r:id="rId6"/>
    <p:sldLayoutId id="2147485948" r:id="rId7"/>
    <p:sldLayoutId id="2147485949" r:id="rId8"/>
    <p:sldLayoutId id="2147485950" r:id="rId9"/>
    <p:sldLayoutId id="2147485951" r:id="rId10"/>
    <p:sldLayoutId id="2147485952" r:id="rId11"/>
    <p:sldLayoutId id="2147486078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C022893-EB1F-4DCE-86B9-EBDF9D5F542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5BFF146-439C-4393-B7CA-E053BF12C1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53" r:id="rId1"/>
    <p:sldLayoutId id="2147485954" r:id="rId2"/>
    <p:sldLayoutId id="2147485955" r:id="rId3"/>
    <p:sldLayoutId id="2147485956" r:id="rId4"/>
    <p:sldLayoutId id="2147485957" r:id="rId5"/>
    <p:sldLayoutId id="2147485958" r:id="rId6"/>
    <p:sldLayoutId id="2147485959" r:id="rId7"/>
    <p:sldLayoutId id="2147485960" r:id="rId8"/>
    <p:sldLayoutId id="2147485961" r:id="rId9"/>
    <p:sldLayoutId id="2147485962" r:id="rId10"/>
    <p:sldLayoutId id="2147485963" r:id="rId11"/>
    <p:sldLayoutId id="2147486079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1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3E8505A-547F-47BC-A450-D2DD5C3509CA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4DD9FC1-5BAE-48E6-BD05-F5F5F194BB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75" r:id="rId1"/>
    <p:sldLayoutId id="2147485976" r:id="rId2"/>
    <p:sldLayoutId id="2147485977" r:id="rId3"/>
    <p:sldLayoutId id="2147485978" r:id="rId4"/>
    <p:sldLayoutId id="2147485979" r:id="rId5"/>
    <p:sldLayoutId id="2147485980" r:id="rId6"/>
    <p:sldLayoutId id="2147485981" r:id="rId7"/>
    <p:sldLayoutId id="2147485982" r:id="rId8"/>
    <p:sldLayoutId id="2147485983" r:id="rId9"/>
    <p:sldLayoutId id="2147485984" r:id="rId10"/>
    <p:sldLayoutId id="2147485985" r:id="rId11"/>
    <p:sldLayoutId id="2147486081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4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65C5EE-0855-48C7-81B2-CA93DA29195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A88F279-7168-43D3-AF8B-CE592E547A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86" r:id="rId1"/>
    <p:sldLayoutId id="2147485987" r:id="rId2"/>
    <p:sldLayoutId id="2147485988" r:id="rId3"/>
    <p:sldLayoutId id="2147485989" r:id="rId4"/>
    <p:sldLayoutId id="2147485990" r:id="rId5"/>
    <p:sldLayoutId id="2147485991" r:id="rId6"/>
    <p:sldLayoutId id="2147485992" r:id="rId7"/>
    <p:sldLayoutId id="2147485993" r:id="rId8"/>
    <p:sldLayoutId id="2147485994" r:id="rId9"/>
    <p:sldLayoutId id="2147485995" r:id="rId10"/>
    <p:sldLayoutId id="214748599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126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2434B0-2E2A-47B8-A601-84716F91B4BC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0452224-99CD-4B28-A16B-CEE795FABB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997" r:id="rId1"/>
    <p:sldLayoutId id="2147485998" r:id="rId2"/>
    <p:sldLayoutId id="2147485999" r:id="rId3"/>
    <p:sldLayoutId id="2147486000" r:id="rId4"/>
    <p:sldLayoutId id="2147486001" r:id="rId5"/>
    <p:sldLayoutId id="2147486002" r:id="rId6"/>
    <p:sldLayoutId id="2147486003" r:id="rId7"/>
    <p:sldLayoutId id="2147486004" r:id="rId8"/>
    <p:sldLayoutId id="2147486005" r:id="rId9"/>
    <p:sldLayoutId id="2147486006" r:id="rId10"/>
    <p:sldLayoutId id="21474860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229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1C00FB5-CE03-47C7-BAD1-F960E555F3FF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E96F2A8-4DD1-4F0D-8904-3B0903C03F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08" r:id="rId1"/>
    <p:sldLayoutId id="2147486009" r:id="rId2"/>
    <p:sldLayoutId id="2147486010" r:id="rId3"/>
    <p:sldLayoutId id="2147486011" r:id="rId4"/>
    <p:sldLayoutId id="2147486012" r:id="rId5"/>
    <p:sldLayoutId id="2147486013" r:id="rId6"/>
    <p:sldLayoutId id="2147486014" r:id="rId7"/>
    <p:sldLayoutId id="2147486015" r:id="rId8"/>
    <p:sldLayoutId id="2147486016" r:id="rId9"/>
    <p:sldLayoutId id="2147486017" r:id="rId10"/>
    <p:sldLayoutId id="21474860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33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9BC51B-A729-40BA-9F12-461F897183D9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F2E5EFB-8C52-4E60-B935-7B15E31E69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19" r:id="rId1"/>
    <p:sldLayoutId id="2147486020" r:id="rId2"/>
    <p:sldLayoutId id="2147486021" r:id="rId3"/>
    <p:sldLayoutId id="2147486022" r:id="rId4"/>
    <p:sldLayoutId id="2147486023" r:id="rId5"/>
    <p:sldLayoutId id="2147486024" r:id="rId6"/>
    <p:sldLayoutId id="2147486025" r:id="rId7"/>
    <p:sldLayoutId id="2147486026" r:id="rId8"/>
    <p:sldLayoutId id="2147486027" r:id="rId9"/>
    <p:sldLayoutId id="2147486028" r:id="rId10"/>
    <p:sldLayoutId id="21474860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67A09EC-9E94-4CAF-B81D-CC7CA4B5A8F6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999ADDD-828D-4B88-B61C-E7560A0686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30" r:id="rId1"/>
    <p:sldLayoutId id="2147486031" r:id="rId2"/>
    <p:sldLayoutId id="2147486032" r:id="rId3"/>
    <p:sldLayoutId id="2147486033" r:id="rId4"/>
    <p:sldLayoutId id="2147486034" r:id="rId5"/>
    <p:sldLayoutId id="2147486035" r:id="rId6"/>
    <p:sldLayoutId id="2147486036" r:id="rId7"/>
    <p:sldLayoutId id="2147486037" r:id="rId8"/>
    <p:sldLayoutId id="2147486038" r:id="rId9"/>
    <p:sldLayoutId id="2147486039" r:id="rId10"/>
    <p:sldLayoutId id="21474860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536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9BC3B02-61DC-4BBA-A9E5-E093BB7AF3D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31FE0E7-5787-428F-8EDB-6F8E786EEE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41" r:id="rId1"/>
    <p:sldLayoutId id="2147486042" r:id="rId2"/>
    <p:sldLayoutId id="2147486043" r:id="rId3"/>
    <p:sldLayoutId id="2147486044" r:id="rId4"/>
    <p:sldLayoutId id="2147486045" r:id="rId5"/>
    <p:sldLayoutId id="2147486046" r:id="rId6"/>
    <p:sldLayoutId id="2147486047" r:id="rId7"/>
    <p:sldLayoutId id="2147486048" r:id="rId8"/>
    <p:sldLayoutId id="2147486049" r:id="rId9"/>
    <p:sldLayoutId id="2147486050" r:id="rId10"/>
    <p:sldLayoutId id="21474860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638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7FF5630-C66E-44F4-8507-7A78380BD562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4A20B2D-9CC7-42B7-B0DD-119FEF69A6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52" r:id="rId1"/>
    <p:sldLayoutId id="2147486053" r:id="rId2"/>
    <p:sldLayoutId id="2147486054" r:id="rId3"/>
    <p:sldLayoutId id="2147486055" r:id="rId4"/>
    <p:sldLayoutId id="2147486056" r:id="rId5"/>
    <p:sldLayoutId id="2147486057" r:id="rId6"/>
    <p:sldLayoutId id="2147486058" r:id="rId7"/>
    <p:sldLayoutId id="2147486059" r:id="rId8"/>
    <p:sldLayoutId id="2147486060" r:id="rId9"/>
    <p:sldLayoutId id="2147486061" r:id="rId10"/>
    <p:sldLayoutId id="21474860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D68A5E2-92A3-431C-BAF8-D7B77C7F3CC3}" type="datetimeFigureOut">
              <a:rPr lang="en-US"/>
              <a:pPr>
                <a:defRPr/>
              </a:pPr>
              <a:t>8/11/2015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8D36CD9-AAD4-4128-BA59-F600E71067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63" r:id="rId1"/>
    <p:sldLayoutId id="2147486064" r:id="rId2"/>
    <p:sldLayoutId id="2147486065" r:id="rId3"/>
    <p:sldLayoutId id="2147486066" r:id="rId4"/>
    <p:sldLayoutId id="2147486067" r:id="rId5"/>
    <p:sldLayoutId id="2147486068" r:id="rId6"/>
    <p:sldLayoutId id="2147486069" r:id="rId7"/>
    <p:sldLayoutId id="2147486070" r:id="rId8"/>
    <p:sldLayoutId id="2147486071" r:id="rId9"/>
    <p:sldLayoutId id="2147486072" r:id="rId10"/>
    <p:sldLayoutId id="2147486073" r:id="rId11"/>
    <p:sldLayoutId id="214748608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hyperlink" Target="http://www.nobelprize.org/nobel_prizes/medicine/laureates/2011/beutler-lecture_animation.mpg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9.png"/><Relationship Id="rId7" Type="http://schemas.openxmlformats.org/officeDocument/2006/relationships/hyperlink" Target="http://www.invivogen.com/seap-reporter-gene-system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.jpeg"/><Relationship Id="rId5" Type="http://schemas.openxmlformats.org/officeDocument/2006/relationships/image" Target="../media/image12.jpeg"/><Relationship Id="rId4" Type="http://schemas.openxmlformats.org/officeDocument/2006/relationships/image" Target="../media/image11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3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9.png"/><Relationship Id="rId7" Type="http://schemas.openxmlformats.org/officeDocument/2006/relationships/hyperlink" Target="http://www.invivogen.com/seap-reporter-gene-syste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6.xml"/><Relationship Id="rId6" Type="http://schemas.openxmlformats.org/officeDocument/2006/relationships/image" Target="../media/image4.jpeg"/><Relationship Id="rId5" Type="http://schemas.openxmlformats.org/officeDocument/2006/relationships/image" Target="../media/image12.jpeg"/><Relationship Id="rId10" Type="http://schemas.openxmlformats.org/officeDocument/2006/relationships/image" Target="../media/image34.png"/><Relationship Id="rId4" Type="http://schemas.openxmlformats.org/officeDocument/2006/relationships/image" Target="../media/image11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4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5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0.xml"/><Relationship Id="rId6" Type="http://schemas.openxmlformats.org/officeDocument/2006/relationships/image" Target="../media/image39.png"/><Relationship Id="rId5" Type="http://schemas.openxmlformats.org/officeDocument/2006/relationships/image" Target="../media/image4.jpe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5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5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5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3528" y="476672"/>
            <a:ext cx="8353096" cy="2353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Novel signaling paradigm regulating TOLL-like receptors in innate immune </a:t>
            </a:r>
            <a:r>
              <a:rPr lang="en-US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cells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2800" dirty="0" smtClean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Samar </a:t>
            </a:r>
            <a:r>
              <a:rPr lang="en-US" sz="2800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Abdulkhalek </a:t>
            </a:r>
            <a:r>
              <a:rPr lang="en-US" sz="2100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2100" b="1" u="sng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Myron R. Szewczuk</a:t>
            </a:r>
            <a:r>
              <a:rPr lang="en-US" sz="2100" u="sng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2100" dirty="0"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 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Dept. Biomedical and Molecular Sciences, Queen's University, Kingston, K7L 3N6 Ontario, Canada. </a:t>
            </a:r>
            <a:r>
              <a:rPr lang="en-US" b="1" dirty="0" smtClean="0">
                <a:effectLst/>
                <a:latin typeface="Gill Sans MT" panose="020B05020201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*speaker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7544" y="2852936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2800" b="1" dirty="0"/>
              <a:t>A novel signaling paradigm </a:t>
            </a:r>
            <a:r>
              <a:rPr lang="en-US" sz="2800" b="1" dirty="0" smtClean="0"/>
              <a:t>for cell surface TLR4 and intracellular TLR-7 and TLR-9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2800" b="1" dirty="0"/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2800" b="1" dirty="0"/>
              <a:t>Central to this process is that </a:t>
            </a:r>
            <a:r>
              <a:rPr lang="en-US" sz="2800" b="1" dirty="0" err="1" smtClean="0"/>
              <a:t>neuromedin</a:t>
            </a:r>
            <a:r>
              <a:rPr lang="en-US" sz="2800" b="1" dirty="0" smtClean="0"/>
              <a:t> B (NMBR) GPCR-Neu1-MMP9 </a:t>
            </a:r>
            <a:r>
              <a:rPr lang="en-US" sz="2800" b="1" dirty="0"/>
              <a:t>complex is bound to </a:t>
            </a:r>
            <a:r>
              <a:rPr lang="en-US" sz="2800" b="1" dirty="0" smtClean="0"/>
              <a:t>TLRs </a:t>
            </a:r>
            <a:r>
              <a:rPr lang="en-US" sz="2800" b="1" dirty="0"/>
              <a:t>in naive and ligand stimulated macrophage </a:t>
            </a:r>
            <a:r>
              <a:rPr lang="en-US" sz="2800" b="1" dirty="0" smtClean="0"/>
              <a:t>cells.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444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2"/>
          <p:cNvPicPr>
            <a:picLocks noChangeAspect="1" noChangeArrowheads="1"/>
          </p:cNvPicPr>
          <p:nvPr/>
        </p:nvPicPr>
        <p:blipFill>
          <a:blip r:embed="rId3" cstate="print"/>
          <a:srcRect l="33057" t="30907" r="21400" b="10371"/>
          <a:stretch>
            <a:fillRect/>
          </a:stretch>
        </p:blipFill>
        <p:spPr bwMode="auto">
          <a:xfrm>
            <a:off x="846104" y="1285860"/>
            <a:ext cx="3603629" cy="3236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8"/>
          <p:cNvGrpSpPr/>
          <p:nvPr/>
        </p:nvGrpSpPr>
        <p:grpSpPr>
          <a:xfrm>
            <a:off x="1000100" y="714356"/>
            <a:ext cx="3267100" cy="5635642"/>
            <a:chOff x="508171" y="866756"/>
            <a:chExt cx="3267100" cy="5635642"/>
          </a:xfrm>
        </p:grpSpPr>
        <p:grpSp>
          <p:nvGrpSpPr>
            <p:cNvPr id="4" name="Group 222"/>
            <p:cNvGrpSpPr/>
            <p:nvPr/>
          </p:nvGrpSpPr>
          <p:grpSpPr>
            <a:xfrm>
              <a:off x="574871" y="1779007"/>
              <a:ext cx="3200400" cy="4723391"/>
              <a:chOff x="5612340" y="1828800"/>
              <a:chExt cx="2438400" cy="3850759"/>
            </a:xfrm>
          </p:grpSpPr>
          <p:pic>
            <p:nvPicPr>
              <p:cNvPr id="16" name="Picture 2" descr="http://ccr.cancer.gov/news/frontiers/march2006/images/segal_fig1_big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lum bright="-9000" contrast="26000"/>
              </a:blip>
              <a:srcRect l="38020" t="59981" r="31881"/>
              <a:stretch>
                <a:fillRect/>
              </a:stretch>
            </p:blipFill>
            <p:spPr bwMode="auto">
              <a:xfrm>
                <a:off x="5612340" y="4055327"/>
                <a:ext cx="2438400" cy="1624232"/>
              </a:xfrm>
              <a:prstGeom prst="rect">
                <a:avLst/>
              </a:prstGeom>
              <a:noFill/>
              <a:ln w="28575">
                <a:noFill/>
              </a:ln>
            </p:spPr>
          </p:pic>
          <p:sp>
            <p:nvSpPr>
              <p:cNvPr id="17" name="Rectangle 16"/>
              <p:cNvSpPr/>
              <p:nvPr/>
            </p:nvSpPr>
            <p:spPr>
              <a:xfrm>
                <a:off x="5791200" y="1828800"/>
                <a:ext cx="228600" cy="3810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Calibri" pitchFamily="34" charset="0"/>
                </a:endParaRPr>
              </a:p>
            </p:txBody>
          </p:sp>
        </p:grpSp>
        <p:sp>
          <p:nvSpPr>
            <p:cNvPr id="15" name="TextBox 14"/>
            <p:cNvSpPr txBox="1"/>
            <p:nvPr/>
          </p:nvSpPr>
          <p:spPr>
            <a:xfrm>
              <a:off x="579609" y="5724540"/>
              <a:ext cx="20900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  <a:latin typeface="Calibri" pitchFamily="34" charset="0"/>
                </a:rPr>
                <a:t>TIR </a:t>
              </a:r>
            </a:p>
            <a:p>
              <a:r>
                <a:rPr lang="en-US" sz="2000" b="1" dirty="0" smtClean="0">
                  <a:solidFill>
                    <a:srgbClr val="C00000"/>
                  </a:solidFill>
                  <a:latin typeface="Calibri" pitchFamily="34" charset="0"/>
                </a:rPr>
                <a:t>Domain</a:t>
              </a:r>
              <a:endParaRPr lang="en-US" sz="2000" b="1" dirty="0">
                <a:solidFill>
                  <a:srgbClr val="C00000"/>
                </a:solidFill>
                <a:latin typeface="Calibri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8171" y="866756"/>
              <a:ext cx="29702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solidFill>
                    <a:srgbClr val="002060"/>
                  </a:solidFill>
                  <a:latin typeface="Calibri" pitchFamily="34" charset="0"/>
                </a:rPr>
                <a:t>Ectodomain</a:t>
              </a:r>
              <a:endParaRPr lang="en-US" sz="2000" b="1" dirty="0">
                <a:solidFill>
                  <a:srgbClr val="002060"/>
                </a:solidFill>
                <a:latin typeface="Calibri" pitchFamily="34" charset="0"/>
              </a:endParaRPr>
            </a:p>
          </p:txBody>
        </p:sp>
      </p:grpSp>
      <p:sp>
        <p:nvSpPr>
          <p:cNvPr id="3" name="Rectangle 2"/>
          <p:cNvSpPr>
            <a:spLocks noGrp="1"/>
          </p:cNvSpPr>
          <p:nvPr>
            <p:ph type="body" idx="1"/>
          </p:nvPr>
        </p:nvSpPr>
        <p:spPr>
          <a:xfrm>
            <a:off x="4191000" y="714356"/>
            <a:ext cx="4953000" cy="5429288"/>
          </a:xfrm>
        </p:spPr>
        <p:txBody>
          <a:bodyPr>
            <a:noAutofit/>
          </a:bodyPr>
          <a:lstStyle/>
          <a:p>
            <a:pPr>
              <a:buClr>
                <a:srgbClr val="FF6600"/>
              </a:buClr>
              <a:buNone/>
            </a:pPr>
            <a:r>
              <a:rPr lang="en-US" sz="2500" b="1" dirty="0" smtClean="0">
                <a:solidFill>
                  <a:srgbClr val="C00000"/>
                </a:solidFill>
                <a:latin typeface="Calibri" pitchFamily="34" charset="0"/>
              </a:rPr>
              <a:t>Common Knowledge:</a:t>
            </a:r>
          </a:p>
          <a:p>
            <a:pPr>
              <a:buClr>
                <a:srgbClr val="FF6600"/>
              </a:buClr>
            </a:pPr>
            <a:r>
              <a:rPr lang="en-US" sz="2200" b="1" dirty="0" smtClean="0">
                <a:solidFill>
                  <a:srgbClr val="002060"/>
                </a:solidFill>
                <a:latin typeface="Calibri" pitchFamily="34" charset="0"/>
              </a:rPr>
              <a:t>Front-line Pattern Recognition Receptors of the innate immune system</a:t>
            </a:r>
          </a:p>
          <a:p>
            <a:pPr>
              <a:buClr>
                <a:srgbClr val="FF6600"/>
              </a:buClr>
            </a:pPr>
            <a:r>
              <a:rPr lang="en-US" sz="2200" b="1" dirty="0" smtClean="0">
                <a:solidFill>
                  <a:srgbClr val="002060"/>
                </a:solidFill>
                <a:latin typeface="Calibri" pitchFamily="34" charset="0"/>
              </a:rPr>
              <a:t>TLRs recognize microbial pathogen-associated molecular patterns (PAMPs)</a:t>
            </a:r>
          </a:p>
          <a:p>
            <a:pPr>
              <a:buClr>
                <a:srgbClr val="FF6600"/>
              </a:buClr>
            </a:pPr>
            <a:r>
              <a:rPr lang="en-US" sz="2200" b="1" dirty="0" smtClean="0">
                <a:solidFill>
                  <a:srgbClr val="C00000"/>
                </a:solidFill>
                <a:latin typeface="Calibri" pitchFamily="34" charset="0"/>
              </a:rPr>
              <a:t>Crystal structure reveals highly </a:t>
            </a:r>
            <a:r>
              <a:rPr lang="en-US" sz="2200" b="1" dirty="0" err="1" smtClean="0">
                <a:solidFill>
                  <a:srgbClr val="C00000"/>
                </a:solidFill>
                <a:latin typeface="Calibri" pitchFamily="34" charset="0"/>
              </a:rPr>
              <a:t>glycosylated</a:t>
            </a:r>
            <a:r>
              <a:rPr lang="en-US" sz="2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200" b="1" dirty="0" err="1" smtClean="0">
                <a:solidFill>
                  <a:srgbClr val="C00000"/>
                </a:solidFill>
                <a:latin typeface="Calibri" pitchFamily="34" charset="0"/>
              </a:rPr>
              <a:t>ectodomain</a:t>
            </a:r>
            <a:r>
              <a:rPr lang="en-US" sz="2200" b="1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pPr lvl="1">
              <a:buClr>
                <a:srgbClr val="FF6600"/>
              </a:buClr>
              <a:buFont typeface="Arial" pitchFamily="34" charset="0"/>
              <a:buChar char="•"/>
            </a:pP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</a:rPr>
              <a:t>Potential 15 N-</a:t>
            </a:r>
            <a:r>
              <a:rPr lang="en-US" sz="1800" b="1" dirty="0" err="1" smtClean="0">
                <a:solidFill>
                  <a:srgbClr val="C00000"/>
                </a:solidFill>
                <a:latin typeface="Calibri" pitchFamily="34" charset="0"/>
              </a:rPr>
              <a:t>glycosylation</a:t>
            </a:r>
            <a:r>
              <a:rPr lang="en-US" sz="1800" b="1" dirty="0" smtClean="0">
                <a:solidFill>
                  <a:srgbClr val="C00000"/>
                </a:solidFill>
                <a:latin typeface="Calibri" pitchFamily="34" charset="0"/>
              </a:rPr>
              <a:t> sites depending on TLR</a:t>
            </a:r>
          </a:p>
          <a:p>
            <a:pPr>
              <a:buClr>
                <a:srgbClr val="FF6600"/>
              </a:buClr>
              <a:buNone/>
            </a:pPr>
            <a:r>
              <a:rPr lang="en-US" sz="25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Still a mystery:</a:t>
            </a:r>
          </a:p>
          <a:p>
            <a:pPr>
              <a:buClr>
                <a:srgbClr val="FF6600"/>
              </a:buClr>
            </a:pPr>
            <a:r>
              <a:rPr lang="en-US" sz="2200" b="1" dirty="0" smtClean="0">
                <a:solidFill>
                  <a:srgbClr val="002060"/>
                </a:solidFill>
                <a:latin typeface="Calibri" pitchFamily="34" charset="0"/>
              </a:rPr>
              <a:t>How </a:t>
            </a:r>
            <a:r>
              <a:rPr lang="en-US" sz="2200" b="1" dirty="0">
                <a:solidFill>
                  <a:srgbClr val="002060"/>
                </a:solidFill>
                <a:latin typeface="Calibri" pitchFamily="34" charset="0"/>
              </a:rPr>
              <a:t>TLR activation is </a:t>
            </a:r>
            <a:r>
              <a:rPr lang="en-US" sz="2200" b="1" dirty="0" smtClean="0">
                <a:solidFill>
                  <a:srgbClr val="002060"/>
                </a:solidFill>
                <a:latin typeface="Calibri" pitchFamily="34" charset="0"/>
              </a:rPr>
              <a:t>regulated? </a:t>
            </a:r>
          </a:p>
          <a:p>
            <a:pPr>
              <a:buClr>
                <a:srgbClr val="FF6600"/>
              </a:buClr>
            </a:pPr>
            <a:r>
              <a:rPr lang="en-US" sz="2200" b="1" dirty="0" smtClean="0">
                <a:solidFill>
                  <a:srgbClr val="002060"/>
                </a:solidFill>
                <a:latin typeface="Calibri" pitchFamily="34" charset="0"/>
              </a:rPr>
              <a:t>What Is the role for TLR glycosylation in this ligand–induced TLR activation?</a:t>
            </a:r>
            <a:endParaRPr lang="en-US" sz="25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990600" y="228600"/>
            <a:ext cx="7543800" cy="609600"/>
          </a:xfrm>
          <a:prstGeom prst="rect">
            <a:avLst/>
          </a:prstGeom>
        </p:spPr>
        <p:txBody>
          <a:bodyPr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Toll-Like</a:t>
            </a: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itchFamily="34" charset="0"/>
                <a:ea typeface="+mj-ea"/>
                <a:cs typeface="+mj-cs"/>
              </a:rPr>
              <a:t> Receptors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6104" y="6409490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>
                <a:solidFill>
                  <a:srgbClr val="000066"/>
                </a:solidFill>
                <a:latin typeface="Calibri" pitchFamily="34" charset="0"/>
              </a:rPr>
              <a:t>Crystal Structure of </a:t>
            </a:r>
            <a:r>
              <a:rPr lang="en-CA" b="1" dirty="0" smtClean="0">
                <a:solidFill>
                  <a:srgbClr val="000066"/>
                </a:solidFill>
                <a:latin typeface="Calibri" pitchFamily="34" charset="0"/>
              </a:rPr>
              <a:t>TLR3</a:t>
            </a:r>
            <a:r>
              <a:rPr lang="en-CA" sz="1400" dirty="0" smtClean="0">
                <a:solidFill>
                  <a:srgbClr val="000066"/>
                </a:solidFill>
                <a:latin typeface="Calibri" pitchFamily="34" charset="0"/>
              </a:rPr>
              <a:t>  courtesy of Dr. David Segal, Centre for Cancer Research, NIH</a:t>
            </a:r>
            <a:endParaRPr lang="en-CA" sz="1400" dirty="0">
              <a:solidFill>
                <a:srgbClr val="000066"/>
              </a:solidFill>
              <a:latin typeface="Calibri" pitchFamily="34" charset="0"/>
            </a:endParaRPr>
          </a:p>
        </p:txBody>
      </p:sp>
      <p:grpSp>
        <p:nvGrpSpPr>
          <p:cNvPr id="20" name="Group 56"/>
          <p:cNvGrpSpPr>
            <a:grpSpLocks/>
          </p:cNvGrpSpPr>
          <p:nvPr/>
        </p:nvGrpSpPr>
        <p:grpSpPr bwMode="auto">
          <a:xfrm>
            <a:off x="2462726" y="4538674"/>
            <a:ext cx="895350" cy="533400"/>
            <a:chOff x="2438400" y="3592284"/>
            <a:chExt cx="914400" cy="907146"/>
          </a:xfrm>
        </p:grpSpPr>
        <p:grpSp>
          <p:nvGrpSpPr>
            <p:cNvPr id="21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5472"/>
              <a:chOff x="3200400" y="2362200"/>
              <a:chExt cx="914400" cy="445472"/>
            </a:xfrm>
          </p:grpSpPr>
          <p:grpSp>
            <p:nvGrpSpPr>
              <p:cNvPr id="47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68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9" name="Freeform 5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0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8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65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6" name="Freeform 10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7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9" name="Group 7"/>
              <p:cNvGrpSpPr>
                <a:grpSpLocks/>
              </p:cNvGrpSpPr>
              <p:nvPr/>
            </p:nvGrpSpPr>
            <p:grpSpPr bwMode="auto">
              <a:xfrm>
                <a:off x="3810000" y="2364900"/>
                <a:ext cx="152400" cy="442772"/>
                <a:chOff x="3505200" y="2361270"/>
                <a:chExt cx="152400" cy="442772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3505200" y="236127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3" name="Freeform 62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4" name="Freeform 63"/>
                <p:cNvSpPr/>
                <p:nvPr/>
              </p:nvSpPr>
              <p:spPr>
                <a:xfrm>
                  <a:off x="3595991" y="251246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0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59" name="Oval 58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0" name="Freeform 59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1" name="Freeform 60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1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56" name="Oval 55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7" name="Freeform 56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8" name="Freeform 57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2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53" name="Oval 5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4" name="Freeform 53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5" name="Freeform 54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  <p:grpSp>
          <p:nvGrpSpPr>
            <p:cNvPr id="22" name="Group 29"/>
            <p:cNvGrpSpPr>
              <a:grpSpLocks/>
            </p:cNvGrpSpPr>
            <p:nvPr/>
          </p:nvGrpSpPr>
          <p:grpSpPr bwMode="auto">
            <a:xfrm rot="10800000">
              <a:off x="2428672" y="4062056"/>
              <a:ext cx="914400" cy="445473"/>
              <a:chOff x="3210128" y="2354101"/>
              <a:chExt cx="914400" cy="445473"/>
            </a:xfrm>
          </p:grpSpPr>
          <p:grpSp>
            <p:nvGrpSpPr>
              <p:cNvPr id="23" name="Group 7"/>
              <p:cNvGrpSpPr>
                <a:grpSpLocks/>
              </p:cNvGrpSpPr>
              <p:nvPr/>
            </p:nvGrpSpPr>
            <p:grpSpPr bwMode="auto">
              <a:xfrm>
                <a:off x="35149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44" name="Oval 43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5" name="Freeform 5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6" name="Freeform 6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4" name="Group 7"/>
              <p:cNvGrpSpPr>
                <a:grpSpLocks/>
              </p:cNvGrpSpPr>
              <p:nvPr/>
            </p:nvGrpSpPr>
            <p:grpSpPr bwMode="auto">
              <a:xfrm>
                <a:off x="36673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41" name="Oval 40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2" name="Freeform 41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3" name="Freeform 42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5" name="Group 175"/>
              <p:cNvGrpSpPr>
                <a:grpSpLocks/>
              </p:cNvGrpSpPr>
              <p:nvPr/>
            </p:nvGrpSpPr>
            <p:grpSpPr bwMode="auto">
              <a:xfrm>
                <a:off x="3819728" y="2356801"/>
                <a:ext cx="152400" cy="442773"/>
                <a:chOff x="3514928" y="2353171"/>
                <a:chExt cx="152400" cy="442773"/>
              </a:xfrm>
            </p:grpSpPr>
            <p:sp>
              <p:nvSpPr>
                <p:cNvPr id="38" name="Oval 37"/>
                <p:cNvSpPr/>
                <p:nvPr/>
              </p:nvSpPr>
              <p:spPr>
                <a:xfrm>
                  <a:off x="3514928" y="23531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3550596" y="2501663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0" name="Freeform 39"/>
                <p:cNvSpPr/>
                <p:nvPr/>
              </p:nvSpPr>
              <p:spPr>
                <a:xfrm>
                  <a:off x="3605719" y="25043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6" name="Group 53"/>
              <p:cNvGrpSpPr>
                <a:grpSpLocks/>
              </p:cNvGrpSpPr>
              <p:nvPr/>
            </p:nvGrpSpPr>
            <p:grpSpPr bwMode="auto">
              <a:xfrm>
                <a:off x="39721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6" name="Freeform 35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7" name="Freeform 36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7" name="Group 7"/>
              <p:cNvGrpSpPr>
                <a:grpSpLocks/>
              </p:cNvGrpSpPr>
              <p:nvPr/>
            </p:nvGrpSpPr>
            <p:grpSpPr bwMode="auto">
              <a:xfrm>
                <a:off x="33625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32" name="Oval 31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3" name="Freeform 32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4" name="Freeform 33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8" name="Group 37"/>
              <p:cNvGrpSpPr>
                <a:grpSpLocks/>
              </p:cNvGrpSpPr>
              <p:nvPr/>
            </p:nvGrpSpPr>
            <p:grpSpPr bwMode="auto">
              <a:xfrm>
                <a:off x="32101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0" name="Freeform 29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1" name="Freeform 30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</p:grpSp>
      <p:grpSp>
        <p:nvGrpSpPr>
          <p:cNvPr id="71" name="Group 56"/>
          <p:cNvGrpSpPr>
            <a:grpSpLocks/>
          </p:cNvGrpSpPr>
          <p:nvPr/>
        </p:nvGrpSpPr>
        <p:grpSpPr bwMode="auto">
          <a:xfrm>
            <a:off x="1390634" y="4538674"/>
            <a:ext cx="895350" cy="533400"/>
            <a:chOff x="2438400" y="3592284"/>
            <a:chExt cx="914400" cy="907146"/>
          </a:xfrm>
        </p:grpSpPr>
        <p:grpSp>
          <p:nvGrpSpPr>
            <p:cNvPr id="72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5472"/>
              <a:chOff x="3200400" y="2362200"/>
              <a:chExt cx="914400" cy="445472"/>
            </a:xfrm>
          </p:grpSpPr>
          <p:grpSp>
            <p:nvGrpSpPr>
              <p:cNvPr id="98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119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20" name="Freeform 5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21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99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116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17" name="Freeform 10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18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00" name="Group 7"/>
              <p:cNvGrpSpPr>
                <a:grpSpLocks/>
              </p:cNvGrpSpPr>
              <p:nvPr/>
            </p:nvGrpSpPr>
            <p:grpSpPr bwMode="auto">
              <a:xfrm>
                <a:off x="3810000" y="2364900"/>
                <a:ext cx="152400" cy="442772"/>
                <a:chOff x="3505200" y="2361270"/>
                <a:chExt cx="152400" cy="442772"/>
              </a:xfrm>
            </p:grpSpPr>
            <p:sp>
              <p:nvSpPr>
                <p:cNvPr id="113" name="Oval 112"/>
                <p:cNvSpPr/>
                <p:nvPr/>
              </p:nvSpPr>
              <p:spPr>
                <a:xfrm>
                  <a:off x="3505200" y="236127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14" name="Freeform 113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15" name="Freeform 114"/>
                <p:cNvSpPr/>
                <p:nvPr/>
              </p:nvSpPr>
              <p:spPr>
                <a:xfrm>
                  <a:off x="3595991" y="251246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01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110" name="Oval 10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11" name="Freeform 110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12" name="Freeform 111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02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107" name="Oval 106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8" name="Freeform 107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9" name="Freeform 108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03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773"/>
                <a:chOff x="3505200" y="2362200"/>
                <a:chExt cx="152400" cy="442773"/>
              </a:xfrm>
            </p:grpSpPr>
            <p:sp>
              <p:nvSpPr>
                <p:cNvPr id="104" name="Oval 103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5" name="Freeform 104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106" name="Freeform 105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  <p:grpSp>
          <p:nvGrpSpPr>
            <p:cNvPr id="73" name="Group 29"/>
            <p:cNvGrpSpPr>
              <a:grpSpLocks/>
            </p:cNvGrpSpPr>
            <p:nvPr/>
          </p:nvGrpSpPr>
          <p:grpSpPr bwMode="auto">
            <a:xfrm rot="10800000">
              <a:off x="2428672" y="4062056"/>
              <a:ext cx="914400" cy="445473"/>
              <a:chOff x="3210128" y="2354101"/>
              <a:chExt cx="914400" cy="445473"/>
            </a:xfrm>
          </p:grpSpPr>
          <p:grpSp>
            <p:nvGrpSpPr>
              <p:cNvPr id="74" name="Group 7"/>
              <p:cNvGrpSpPr>
                <a:grpSpLocks/>
              </p:cNvGrpSpPr>
              <p:nvPr/>
            </p:nvGrpSpPr>
            <p:grpSpPr bwMode="auto">
              <a:xfrm>
                <a:off x="35149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95" name="Oval 94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6" name="Freeform 5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7" name="Freeform 6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75" name="Group 7"/>
              <p:cNvGrpSpPr>
                <a:grpSpLocks/>
              </p:cNvGrpSpPr>
              <p:nvPr/>
            </p:nvGrpSpPr>
            <p:grpSpPr bwMode="auto">
              <a:xfrm>
                <a:off x="36673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92" name="Oval 91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3" name="Freeform 92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4" name="Freeform 93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76" name="Group 175"/>
              <p:cNvGrpSpPr>
                <a:grpSpLocks/>
              </p:cNvGrpSpPr>
              <p:nvPr/>
            </p:nvGrpSpPr>
            <p:grpSpPr bwMode="auto">
              <a:xfrm>
                <a:off x="3819728" y="2356801"/>
                <a:ext cx="152400" cy="442773"/>
                <a:chOff x="3514928" y="2353171"/>
                <a:chExt cx="152400" cy="442773"/>
              </a:xfrm>
            </p:grpSpPr>
            <p:sp>
              <p:nvSpPr>
                <p:cNvPr id="89" name="Oval 88"/>
                <p:cNvSpPr/>
                <p:nvPr/>
              </p:nvSpPr>
              <p:spPr>
                <a:xfrm>
                  <a:off x="3514928" y="23531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0" name="Freeform 89"/>
                <p:cNvSpPr/>
                <p:nvPr/>
              </p:nvSpPr>
              <p:spPr>
                <a:xfrm>
                  <a:off x="3550596" y="2501663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91" name="Freeform 90"/>
                <p:cNvSpPr/>
                <p:nvPr/>
              </p:nvSpPr>
              <p:spPr>
                <a:xfrm>
                  <a:off x="3605719" y="25043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77" name="Group 53"/>
              <p:cNvGrpSpPr>
                <a:grpSpLocks/>
              </p:cNvGrpSpPr>
              <p:nvPr/>
            </p:nvGrpSpPr>
            <p:grpSpPr bwMode="auto">
              <a:xfrm>
                <a:off x="39721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86" name="Oval 85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7" name="Freeform 86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8" name="Freeform 87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78" name="Group 7"/>
              <p:cNvGrpSpPr>
                <a:grpSpLocks/>
              </p:cNvGrpSpPr>
              <p:nvPr/>
            </p:nvGrpSpPr>
            <p:grpSpPr bwMode="auto">
              <a:xfrm>
                <a:off x="33625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83" name="Oval 82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4" name="Freeform 83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5" name="Freeform 84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79" name="Group 37"/>
              <p:cNvGrpSpPr>
                <a:grpSpLocks/>
              </p:cNvGrpSpPr>
              <p:nvPr/>
            </p:nvGrpSpPr>
            <p:grpSpPr bwMode="auto">
              <a:xfrm>
                <a:off x="3210128" y="2354101"/>
                <a:ext cx="152400" cy="442773"/>
                <a:chOff x="3514928" y="2354101"/>
                <a:chExt cx="152400" cy="442773"/>
              </a:xfrm>
            </p:grpSpPr>
            <p:sp>
              <p:nvSpPr>
                <p:cNvPr id="80" name="Oval 79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1" name="Freeform 80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82" name="Freeform 81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</p:grpSp>
      <p:sp>
        <p:nvSpPr>
          <p:cNvPr id="5" name="TextBox 4"/>
          <p:cNvSpPr txBox="1"/>
          <p:nvPr/>
        </p:nvSpPr>
        <p:spPr>
          <a:xfrm>
            <a:off x="4360349" y="4025853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TLR3</a:t>
            </a:r>
            <a:endParaRPr lang="en-US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519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6" name="Group 56"/>
          <p:cNvGrpSpPr>
            <a:grpSpLocks/>
          </p:cNvGrpSpPr>
          <p:nvPr/>
        </p:nvGrpSpPr>
        <p:grpSpPr bwMode="auto">
          <a:xfrm>
            <a:off x="5476210" y="1947769"/>
            <a:ext cx="840671" cy="527572"/>
            <a:chOff x="2438400" y="3592284"/>
            <a:chExt cx="914400" cy="907146"/>
          </a:xfrm>
        </p:grpSpPr>
        <p:grpSp>
          <p:nvGrpSpPr>
            <p:cNvPr id="437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531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52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53" name="Freeform 5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54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32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49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50" name="Freeform 1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51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33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546" name="Oval 545"/>
                <p:cNvSpPr/>
                <p:nvPr/>
              </p:nvSpPr>
              <p:spPr>
                <a:xfrm>
                  <a:off x="3505200" y="23612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47" name="Freeform 546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48" name="Freeform 547"/>
                <p:cNvSpPr/>
                <p:nvPr/>
              </p:nvSpPr>
              <p:spPr>
                <a:xfrm>
                  <a:off x="3595991" y="25124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34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43" name="Oval 54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44" name="Freeform 543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45" name="Freeform 544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35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40" name="Oval 53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41" name="Freeform 54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42" name="Freeform 541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36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37" name="Oval 536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38" name="Freeform 537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39" name="Freeform 538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  <p:grpSp>
          <p:nvGrpSpPr>
            <p:cNvPr id="438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439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28" name="Oval 527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29" name="Freeform 5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30" name="Freeform 6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40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25" name="Oval 524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26" name="Freeform 525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27" name="Freeform 526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41" name="Group 175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522" name="Oval 521"/>
                <p:cNvSpPr/>
                <p:nvPr/>
              </p:nvSpPr>
              <p:spPr>
                <a:xfrm>
                  <a:off x="3505200" y="23531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23" name="Freeform 522"/>
                <p:cNvSpPr/>
                <p:nvPr/>
              </p:nvSpPr>
              <p:spPr>
                <a:xfrm>
                  <a:off x="3540868" y="25016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24" name="Freeform 523"/>
                <p:cNvSpPr/>
                <p:nvPr/>
              </p:nvSpPr>
              <p:spPr>
                <a:xfrm>
                  <a:off x="3595991" y="25043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42" name="Group 53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10" name="Oval 509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14" name="Freeform 513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17" name="Freeform 516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72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97" name="Oval 496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99" name="Freeform 498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08" name="Freeform 507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73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74" name="Oval 473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75" name="Freeform 474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76" name="Freeform 475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</p:grpSp>
      <p:grpSp>
        <p:nvGrpSpPr>
          <p:cNvPr id="555" name="Group 56"/>
          <p:cNvGrpSpPr>
            <a:grpSpLocks/>
          </p:cNvGrpSpPr>
          <p:nvPr/>
        </p:nvGrpSpPr>
        <p:grpSpPr bwMode="auto">
          <a:xfrm>
            <a:off x="6313584" y="1962212"/>
            <a:ext cx="840671" cy="527572"/>
            <a:chOff x="2438400" y="3592284"/>
            <a:chExt cx="914400" cy="907146"/>
          </a:xfrm>
        </p:grpSpPr>
        <p:grpSp>
          <p:nvGrpSpPr>
            <p:cNvPr id="556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582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03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04" name="Freeform 5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05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83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00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01" name="Freeform 1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02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84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597" name="Oval 596"/>
                <p:cNvSpPr/>
                <p:nvPr/>
              </p:nvSpPr>
              <p:spPr>
                <a:xfrm>
                  <a:off x="3505200" y="23612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98" name="Freeform 597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99" name="Freeform 598"/>
                <p:cNvSpPr/>
                <p:nvPr/>
              </p:nvSpPr>
              <p:spPr>
                <a:xfrm>
                  <a:off x="3595991" y="25124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85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94" name="Oval 593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95" name="Freeform 594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96" name="Freeform 595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86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91" name="Oval 590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92" name="Freeform 591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93" name="Freeform 59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87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88" name="Oval 587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89" name="Freeform 588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90" name="Freeform 589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  <p:grpSp>
          <p:nvGrpSpPr>
            <p:cNvPr id="557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558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79" name="Oval 578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80" name="Freeform 5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81" name="Freeform 6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59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76" name="Oval 575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77" name="Freeform 576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78" name="Freeform 577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60" name="Group 175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573" name="Oval 572"/>
                <p:cNvSpPr/>
                <p:nvPr/>
              </p:nvSpPr>
              <p:spPr>
                <a:xfrm>
                  <a:off x="3505200" y="23531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74" name="Freeform 573"/>
                <p:cNvSpPr/>
                <p:nvPr/>
              </p:nvSpPr>
              <p:spPr>
                <a:xfrm>
                  <a:off x="3540868" y="25016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75" name="Freeform 574"/>
                <p:cNvSpPr/>
                <p:nvPr/>
              </p:nvSpPr>
              <p:spPr>
                <a:xfrm>
                  <a:off x="3595991" y="25043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61" name="Group 53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70" name="Oval 569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71" name="Freeform 570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72" name="Freeform 571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62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67" name="Oval 566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68" name="Freeform 567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69" name="Freeform 568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63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64" name="Oval 563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65" name="Freeform 564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566" name="Freeform 565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</p:grpSp>
      <p:grpSp>
        <p:nvGrpSpPr>
          <p:cNvPr id="657" name="Group 56"/>
          <p:cNvGrpSpPr>
            <a:grpSpLocks/>
          </p:cNvGrpSpPr>
          <p:nvPr/>
        </p:nvGrpSpPr>
        <p:grpSpPr bwMode="auto">
          <a:xfrm>
            <a:off x="6685099" y="1967720"/>
            <a:ext cx="840671" cy="527572"/>
            <a:chOff x="2438400" y="3592284"/>
            <a:chExt cx="914400" cy="907146"/>
          </a:xfrm>
        </p:grpSpPr>
        <p:grpSp>
          <p:nvGrpSpPr>
            <p:cNvPr id="658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684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705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06" name="Freeform 5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07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85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702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03" name="Freeform 1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04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86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699" name="Oval 698"/>
                <p:cNvSpPr/>
                <p:nvPr/>
              </p:nvSpPr>
              <p:spPr>
                <a:xfrm>
                  <a:off x="3505200" y="23612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00" name="Freeform 699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701" name="Freeform 700"/>
                <p:cNvSpPr/>
                <p:nvPr/>
              </p:nvSpPr>
              <p:spPr>
                <a:xfrm>
                  <a:off x="3595991" y="25124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87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96" name="Oval 695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97" name="Freeform 696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98" name="Freeform 697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88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93" name="Oval 69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94" name="Freeform 693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95" name="Freeform 694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89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90" name="Oval 68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91" name="Freeform 69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92" name="Freeform 691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  <p:grpSp>
          <p:nvGrpSpPr>
            <p:cNvPr id="659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660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81" name="Oval 680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82" name="Freeform 5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83" name="Freeform 6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61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78" name="Oval 677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79" name="Freeform 678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80" name="Freeform 679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62" name="Group 175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675" name="Oval 674"/>
                <p:cNvSpPr/>
                <p:nvPr/>
              </p:nvSpPr>
              <p:spPr>
                <a:xfrm>
                  <a:off x="3505200" y="23531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76" name="Freeform 675"/>
                <p:cNvSpPr/>
                <p:nvPr/>
              </p:nvSpPr>
              <p:spPr>
                <a:xfrm>
                  <a:off x="3540868" y="25016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77" name="Freeform 676"/>
                <p:cNvSpPr/>
                <p:nvPr/>
              </p:nvSpPr>
              <p:spPr>
                <a:xfrm>
                  <a:off x="3595991" y="25043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63" name="Group 53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72" name="Oval 671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73" name="Freeform 672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74" name="Freeform 673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64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69" name="Oval 668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70" name="Freeform 669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71" name="Freeform 670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65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66" name="Oval 665"/>
                <p:cNvSpPr/>
                <p:nvPr/>
              </p:nvSpPr>
              <p:spPr>
                <a:xfrm>
                  <a:off x="3505200" y="23541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67" name="Freeform 666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668" name="Freeform 667"/>
                <p:cNvSpPr/>
                <p:nvPr/>
              </p:nvSpPr>
              <p:spPr>
                <a:xfrm>
                  <a:off x="3595991" y="25052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</p:grpSp>
      <p:sp>
        <p:nvSpPr>
          <p:cNvPr id="775" name="Punched Tape 246"/>
          <p:cNvSpPr/>
          <p:nvPr/>
        </p:nvSpPr>
        <p:spPr bwMode="auto">
          <a:xfrm rot="16200000">
            <a:off x="6075663" y="2082746"/>
            <a:ext cx="323452" cy="135641"/>
          </a:xfrm>
          <a:prstGeom prst="flowChartPunchedTape">
            <a:avLst/>
          </a:prstGeom>
          <a:solidFill>
            <a:srgbClr val="00B05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4765446">
              <a:defRPr/>
            </a:pPr>
            <a:endParaRPr lang="en-US" kern="0" dirty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776" name="Teardrop 775"/>
          <p:cNvSpPr/>
          <p:nvPr/>
        </p:nvSpPr>
        <p:spPr bwMode="auto">
          <a:xfrm rot="3000000">
            <a:off x="6021948" y="2405641"/>
            <a:ext cx="383118" cy="503805"/>
          </a:xfrm>
          <a:prstGeom prst="teardrop">
            <a:avLst/>
          </a:prstGeom>
          <a:solidFill>
            <a:srgbClr val="00B05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4765446">
              <a:defRPr/>
            </a:pPr>
            <a:endParaRPr lang="en-US" kern="0" dirty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777" name="Oval 776"/>
          <p:cNvSpPr/>
          <p:nvPr/>
        </p:nvSpPr>
        <p:spPr bwMode="auto">
          <a:xfrm>
            <a:off x="6313584" y="2689211"/>
            <a:ext cx="225073" cy="19784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4765446">
              <a:defRPr/>
            </a:pPr>
            <a:endParaRPr lang="en-US" kern="0" dirty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pic>
        <p:nvPicPr>
          <p:cNvPr id="778" name="Picture 2"/>
          <p:cNvPicPr>
            <a:picLocks noChangeAspect="1" noChangeArrowheads="1"/>
          </p:cNvPicPr>
          <p:nvPr/>
        </p:nvPicPr>
        <p:blipFill>
          <a:blip r:embed="rId3" cstate="print"/>
          <a:srcRect l="11079" t="27084" r="59958" b="28822"/>
          <a:stretch>
            <a:fillRect/>
          </a:stretch>
        </p:blipFill>
        <p:spPr bwMode="auto">
          <a:xfrm rot="-2746206">
            <a:off x="5632293" y="349480"/>
            <a:ext cx="1043424" cy="115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9" name="Punched Tape 246"/>
          <p:cNvSpPr/>
          <p:nvPr/>
        </p:nvSpPr>
        <p:spPr bwMode="auto">
          <a:xfrm rot="16200000">
            <a:off x="6073656" y="1517891"/>
            <a:ext cx="415472" cy="163706"/>
          </a:xfrm>
          <a:prstGeom prst="flowChartPunchedTape">
            <a:avLst/>
          </a:prstGeom>
          <a:solidFill>
            <a:srgbClr val="00B05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4765446">
              <a:defRPr/>
            </a:pPr>
            <a:endParaRPr lang="en-US" kern="0" dirty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781" name="Punched Tape 246"/>
          <p:cNvSpPr/>
          <p:nvPr/>
        </p:nvSpPr>
        <p:spPr bwMode="auto">
          <a:xfrm rot="16200000">
            <a:off x="6089429" y="1888694"/>
            <a:ext cx="415472" cy="163706"/>
          </a:xfrm>
          <a:prstGeom prst="flowChartPunchedTape">
            <a:avLst/>
          </a:prstGeom>
          <a:solidFill>
            <a:srgbClr val="00B05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4765446">
              <a:defRPr/>
            </a:pPr>
            <a:endParaRPr lang="en-US" kern="0" dirty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sp>
        <p:nvSpPr>
          <p:cNvPr id="795" name="Punched Tape 246"/>
          <p:cNvSpPr/>
          <p:nvPr/>
        </p:nvSpPr>
        <p:spPr bwMode="auto">
          <a:xfrm rot="16200000">
            <a:off x="6142811" y="2245660"/>
            <a:ext cx="323452" cy="135641"/>
          </a:xfrm>
          <a:prstGeom prst="flowChartPunchedTape">
            <a:avLst/>
          </a:prstGeom>
          <a:solidFill>
            <a:srgbClr val="00B050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4765446">
              <a:defRPr/>
            </a:pPr>
            <a:endParaRPr lang="en-US" kern="0" dirty="0">
              <a:solidFill>
                <a:sysClr val="window" lastClr="FFFFFF"/>
              </a:solidFill>
              <a:latin typeface="Calibri"/>
              <a:cs typeface="+mn-cs"/>
            </a:endParaRPr>
          </a:p>
        </p:txBody>
      </p:sp>
      <p:pic>
        <p:nvPicPr>
          <p:cNvPr id="783" name="sialic acid-01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4081571">
            <a:off x="6414471" y="773445"/>
            <a:ext cx="526674" cy="422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999744" y="397446"/>
            <a:ext cx="267152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Cell surface </a:t>
            </a:r>
            <a:r>
              <a:rPr lang="en-US" sz="2400" b="1" dirty="0"/>
              <a:t>and intracellular </a:t>
            </a:r>
            <a:endParaRPr lang="en-US" sz="2400" b="1" dirty="0" smtClean="0"/>
          </a:p>
          <a:p>
            <a:r>
              <a:rPr lang="en-US" sz="2400" b="1" dirty="0" smtClean="0"/>
              <a:t>TOLL-like receptors</a:t>
            </a:r>
          </a:p>
          <a:p>
            <a:endParaRPr lang="en-US" sz="2400" b="1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b="1" dirty="0" smtClean="0"/>
              <a:t>highly glycosylated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6787212" y="625413"/>
            <a:ext cx="13131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Sialic acid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2123728" y="3717032"/>
            <a:ext cx="3352482" cy="201622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4531" y="4194690"/>
            <a:ext cx="183896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Endoplasmic </a:t>
            </a:r>
          </a:p>
          <a:p>
            <a:r>
              <a:rPr lang="en-US" b="1" dirty="0" smtClean="0"/>
              <a:t>Reticulum (ER)</a:t>
            </a:r>
            <a:endParaRPr lang="en-US" b="1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9912" y="3878928"/>
            <a:ext cx="1629068" cy="1542950"/>
          </a:xfrm>
          <a:prstGeom prst="rect">
            <a:avLst/>
          </a:prstGeom>
        </p:spPr>
      </p:pic>
      <p:sp>
        <p:nvSpPr>
          <p:cNvPr id="19" name="Teardrop 18"/>
          <p:cNvSpPr/>
          <p:nvPr/>
        </p:nvSpPr>
        <p:spPr>
          <a:xfrm>
            <a:off x="2195736" y="4844735"/>
            <a:ext cx="1152128" cy="672497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Gp96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249912" y="4694932"/>
            <a:ext cx="562882" cy="2996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FFFF00"/>
                </a:solidFill>
              </a:rPr>
              <a:t>MD2</a:t>
            </a:r>
            <a:endParaRPr lang="en-US" sz="1200" b="1" dirty="0">
              <a:solidFill>
                <a:srgbClr val="FFFF00"/>
              </a:solidFill>
            </a:endParaRPr>
          </a:p>
        </p:txBody>
      </p:sp>
      <p:sp>
        <p:nvSpPr>
          <p:cNvPr id="21" name="Curved Up Arrow 20"/>
          <p:cNvSpPr/>
          <p:nvPr/>
        </p:nvSpPr>
        <p:spPr>
          <a:xfrm rot="18884432">
            <a:off x="3834158" y="4636596"/>
            <a:ext cx="438495" cy="190852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Right Arrow 21"/>
          <p:cNvSpPr/>
          <p:nvPr/>
        </p:nvSpPr>
        <p:spPr>
          <a:xfrm rot="17995692">
            <a:off x="4932040" y="2966207"/>
            <a:ext cx="1021146" cy="4627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534288" y="3353858"/>
            <a:ext cx="343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/>
              <a:t>PRAT4A</a:t>
            </a:r>
            <a:r>
              <a:rPr lang="en-CA" b="1" dirty="0" smtClean="0"/>
              <a:t> (protein associated with Toll-like receptor 4)</a:t>
            </a:r>
            <a:endParaRPr lang="en-US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4027184" y="4690014"/>
            <a:ext cx="14959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glycosylation</a:t>
            </a:r>
            <a:endParaRPr lang="en-US" sz="1600" b="1" dirty="0"/>
          </a:p>
        </p:txBody>
      </p:sp>
      <p:sp>
        <p:nvSpPr>
          <p:cNvPr id="25" name="Rectangle 24"/>
          <p:cNvSpPr/>
          <p:nvPr/>
        </p:nvSpPr>
        <p:spPr>
          <a:xfrm>
            <a:off x="5488769" y="4289904"/>
            <a:ext cx="34697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MD-2:</a:t>
            </a:r>
            <a:r>
              <a:rPr lang="en-CA" dirty="0" smtClean="0"/>
              <a:t> 2 N-glycosylation sites</a:t>
            </a:r>
          </a:p>
          <a:p>
            <a:endParaRPr lang="en-CA" dirty="0" smtClean="0"/>
          </a:p>
          <a:p>
            <a:r>
              <a:rPr lang="en-C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TLR4:</a:t>
            </a:r>
            <a:r>
              <a:rPr lang="en-CA" dirty="0" smtClean="0"/>
              <a:t> 9 N-glycosylation sites at the </a:t>
            </a:r>
            <a:r>
              <a:rPr lang="en-CA" dirty="0"/>
              <a:t>amino terminal </a:t>
            </a:r>
            <a:r>
              <a:rPr lang="en-CA" dirty="0" err="1" smtClean="0"/>
              <a:t>ectodomain</a:t>
            </a:r>
            <a:r>
              <a:rPr lang="en-CA" dirty="0" smtClean="0"/>
              <a:t> </a:t>
            </a:r>
            <a:endParaRPr lang="en-US" dirty="0"/>
          </a:p>
        </p:txBody>
      </p:sp>
      <p:sp>
        <p:nvSpPr>
          <p:cNvPr id="175" name="Rounded Rectangle 174"/>
          <p:cNvSpPr/>
          <p:nvPr/>
        </p:nvSpPr>
        <p:spPr>
          <a:xfrm>
            <a:off x="5709426" y="1520140"/>
            <a:ext cx="562882" cy="2996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rgbClr val="FFFF00"/>
                </a:solidFill>
              </a:rPr>
              <a:t>MD2</a:t>
            </a:r>
            <a:endParaRPr lang="en-US" sz="12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09855" y="89943"/>
            <a:ext cx="694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TLR4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6234865" y="1467895"/>
            <a:ext cx="1040492" cy="42762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CD14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02145" y="3353858"/>
            <a:ext cx="9733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TLR4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22764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0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2543962"/>
            <a:ext cx="4392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itchFamily="34" charset="0"/>
              </a:rPr>
              <a:t> "Bruce A. </a:t>
            </a:r>
            <a:r>
              <a:rPr lang="en-US" sz="1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itchFamily="34" charset="0"/>
              </a:rPr>
              <a:t>Beutler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itchFamily="34" charset="0"/>
              </a:rPr>
              <a:t> - Nobel Lecture: How Mammals Sense Infection: From Endotoxin to the Toll-like Receptors".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nobelprize.org/nobel_prizes/medicine/laureates/2011/beutler_lecture_videoteas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2354020" cy="176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967536" y="2563516"/>
            <a:ext cx="41728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itchFamily="34" charset="0"/>
              </a:rPr>
              <a:t> "Jules A. Hoffmann - Nobel Lecture: The Host Defense of Insects: A Paradigm for Innate Immunity". 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://www.nobelprize.org/nobel_prizes/medicine/laureates/2011/hoffmann_lecture_videoteaser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744468"/>
            <a:ext cx="2354020" cy="176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nobelprize.org/nobel_prizes/medicine/laureates/2011/steinman_lecture_videoteaser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30" y="4077071"/>
            <a:ext cx="2576181" cy="1932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145934" y="4119809"/>
            <a:ext cx="24579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itchFamily="34" charset="0"/>
              </a:rPr>
              <a:t>"Ralph M. Steinman - Nobel Lecture</a:t>
            </a:r>
            <a:r>
              <a:rPr lang="en-US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itchFamily="34" charset="0"/>
              </a:rPr>
              <a:t>:</a:t>
            </a:r>
          </a:p>
          <a:p>
            <a:pPr eaLnBrk="1" hangingPunct="1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itchFamily="34" charset="0"/>
              </a:rPr>
              <a:t>the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itchFamily="34" charset="0"/>
              </a:rPr>
              <a:t>Discovery of Dendritic Cells</a:t>
            </a: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/>
                <a:cs typeface="Arial" pitchFamily="34" charset="0"/>
              </a:rPr>
              <a:t>".</a:t>
            </a:r>
            <a:endParaRPr lang="en-US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5536" y="86998"/>
            <a:ext cx="84436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2800" b="1" dirty="0">
                <a:latin typeface="Libre Baskerville"/>
                <a:cs typeface="Arial" pitchFamily="34" charset="0"/>
              </a:rPr>
              <a:t>The Nobel Prize in Physiology or Medicine 2011</a:t>
            </a:r>
          </a:p>
        </p:txBody>
      </p:sp>
      <p:pic>
        <p:nvPicPr>
          <p:cNvPr id="11" name="Picture 10">
            <a:hlinkClick r:id="rId7"/>
          </p:cNvPr>
          <p:cNvPicPr>
            <a:picLocks noChangeAspect="1"/>
          </p:cNvPicPr>
          <p:nvPr/>
        </p:nvPicPr>
        <p:blipFill rotWithShape="1">
          <a:blip r:embed="rId8"/>
          <a:srcRect l="26755" t="23422" r="23989" b="11610"/>
          <a:stretch/>
        </p:blipFill>
        <p:spPr>
          <a:xfrm>
            <a:off x="5625634" y="3738943"/>
            <a:ext cx="3501291" cy="259646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89611" y="6356670"/>
            <a:ext cx="2596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TLR-4 receptor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22183" y="912558"/>
            <a:ext cx="25969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TLR-4 receptor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065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sialic acid-01.jpg"/>
          <p:cNvPicPr>
            <a:picLocks noChangeAspect="1"/>
          </p:cNvPicPr>
          <p:nvPr/>
        </p:nvPicPr>
        <p:blipFill>
          <a:blip r:embed="rId3" cstate="print"/>
          <a:srcRect l="64102" b="19872"/>
          <a:stretch>
            <a:fillRect/>
          </a:stretch>
        </p:blipFill>
        <p:spPr bwMode="auto">
          <a:xfrm>
            <a:off x="2952750" y="3049588"/>
            <a:ext cx="21272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Oval 24"/>
          <p:cNvSpPr/>
          <p:nvPr/>
        </p:nvSpPr>
        <p:spPr>
          <a:xfrm>
            <a:off x="1500401" y="2676524"/>
            <a:ext cx="457200" cy="1143000"/>
          </a:xfrm>
          <a:prstGeom prst="ellipse">
            <a:avLst/>
          </a:prstGeom>
          <a:solidFill>
            <a:srgbClr val="FF0000"/>
          </a:solidFill>
          <a:ln w="25400" cap="rnd" cmpd="sng" algn="ctr">
            <a:solidFill>
              <a:srgbClr val="FF0000"/>
            </a:solidFill>
            <a:prstDash val="solid"/>
          </a:ln>
          <a:effectLst>
            <a:glow rad="254000">
              <a:srgbClr val="FFC000">
                <a:alpha val="95000"/>
              </a:srgbClr>
            </a:glo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>
                <a:solidFill>
                  <a:srgbClr val="FFFF00"/>
                </a:solidFill>
                <a:latin typeface="Arial Rounded MT Bold" pitchFamily="34" charset="0"/>
              </a:rPr>
              <a:t>Neu1</a:t>
            </a:r>
          </a:p>
        </p:txBody>
      </p:sp>
      <p:grpSp>
        <p:nvGrpSpPr>
          <p:cNvPr id="2" name="Group 67"/>
          <p:cNvGrpSpPr>
            <a:grpSpLocks/>
          </p:cNvGrpSpPr>
          <p:nvPr/>
        </p:nvGrpSpPr>
        <p:grpSpPr bwMode="auto">
          <a:xfrm>
            <a:off x="1897063" y="1547813"/>
            <a:ext cx="1025525" cy="723900"/>
            <a:chOff x="5233061" y="1197450"/>
            <a:chExt cx="1026190" cy="722734"/>
          </a:xfrm>
        </p:grpSpPr>
        <p:sp>
          <p:nvSpPr>
            <p:cNvPr id="32" name="Right Arrow 31"/>
            <p:cNvSpPr/>
            <p:nvPr/>
          </p:nvSpPr>
          <p:spPr>
            <a:xfrm rot="1766578">
              <a:off x="5233061" y="1750595"/>
              <a:ext cx="1026190" cy="169589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0000"/>
            </a:solidFill>
            <a:ln w="25400" cap="rnd" cmpd="sng" algn="ctr">
              <a:solidFill>
                <a:srgbClr val="FF0000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33" name="Oval 32"/>
            <p:cNvSpPr/>
            <p:nvPr/>
          </p:nvSpPr>
          <p:spPr>
            <a:xfrm>
              <a:off x="5622250" y="1259262"/>
              <a:ext cx="425726" cy="391481"/>
            </a:xfrm>
            <a:prstGeom prst="ellipse">
              <a:avLst/>
            </a:prstGeom>
            <a:noFill/>
            <a:ln w="25400" cap="rnd" cmpd="sng" algn="ctr">
              <a:solidFill>
                <a:srgbClr val="FF0000"/>
              </a:solidFill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4295" name="Rectangle 22"/>
            <p:cNvSpPr txBox="1">
              <a:spLocks noChangeArrowheads="1"/>
            </p:cNvSpPr>
            <p:nvPr/>
          </p:nvSpPr>
          <p:spPr bwMode="auto">
            <a:xfrm>
              <a:off x="5631212" y="1197450"/>
              <a:ext cx="263856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800" b="1">
                  <a:solidFill>
                    <a:srgbClr val="FF0000"/>
                  </a:solidFill>
                  <a:latin typeface="Arial Rounded MT Bold" pitchFamily="34" charset="0"/>
                </a:rPr>
                <a:t>1</a:t>
              </a:r>
            </a:p>
          </p:txBody>
        </p:sp>
      </p:grpSp>
      <p:sp>
        <p:nvSpPr>
          <p:cNvPr id="48" name="Right Arrow 47"/>
          <p:cNvSpPr/>
          <p:nvPr/>
        </p:nvSpPr>
        <p:spPr>
          <a:xfrm>
            <a:off x="2143125" y="3368675"/>
            <a:ext cx="412750" cy="203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rnd" cmpd="sng" algn="ctr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4104" name="sialic acid-01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2889250"/>
            <a:ext cx="5937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" name="Rectangle 58"/>
          <p:cNvSpPr/>
          <p:nvPr/>
        </p:nvSpPr>
        <p:spPr>
          <a:xfrm>
            <a:off x="3500665" y="2349274"/>
            <a:ext cx="1428760" cy="7848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45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Arial Rounded MT Bold" pitchFamily="34" charset="0"/>
                <a:cs typeface="+mn-cs"/>
              </a:rPr>
              <a:t>TLR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57188" y="1571625"/>
            <a:ext cx="1287462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Ligand</a:t>
            </a:r>
            <a:endParaRPr lang="en-US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74" name="Right Arrow 73"/>
          <p:cNvSpPr/>
          <p:nvPr/>
        </p:nvSpPr>
        <p:spPr>
          <a:xfrm>
            <a:off x="5072063" y="3333750"/>
            <a:ext cx="1447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5" name="TextBox 74"/>
          <p:cNvSpPr txBox="1"/>
          <p:nvPr/>
        </p:nvSpPr>
        <p:spPr>
          <a:xfrm>
            <a:off x="4857750" y="2566988"/>
            <a:ext cx="2032000" cy="8302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2400" b="1" i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Receptor</a:t>
            </a:r>
          </a:p>
          <a:p>
            <a:pPr algn="ctr">
              <a:defRPr/>
            </a:pPr>
            <a:r>
              <a:rPr lang="en-US" sz="2400" b="1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Dimerization</a:t>
            </a:r>
            <a:endParaRPr lang="en-US" sz="24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4429125" y="785813"/>
            <a:ext cx="2714625" cy="769937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Hydrolyzes of </a:t>
            </a:r>
          </a:p>
          <a:p>
            <a:pPr algn="ctr">
              <a:defRPr/>
            </a:pPr>
            <a:r>
              <a:rPr lang="el-G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α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-2,3 </a:t>
            </a:r>
            <a:r>
              <a:rPr lang="en-US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sialyl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 residue 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</a:p>
        </p:txBody>
      </p:sp>
      <p:sp>
        <p:nvSpPr>
          <p:cNvPr id="170" name="Down Arrow 169"/>
          <p:cNvSpPr/>
          <p:nvPr/>
        </p:nvSpPr>
        <p:spPr>
          <a:xfrm>
            <a:off x="5643563" y="2476500"/>
            <a:ext cx="285750" cy="2143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111" name="Picture 2"/>
          <p:cNvPicPr>
            <a:picLocks noChangeAspect="1" noChangeArrowheads="1"/>
          </p:cNvPicPr>
          <p:nvPr/>
        </p:nvPicPr>
        <p:blipFill>
          <a:blip r:embed="rId4" cstate="print"/>
          <a:srcRect l="11079" t="27084" r="59958" b="28822"/>
          <a:stretch>
            <a:fillRect/>
          </a:stretch>
        </p:blipFill>
        <p:spPr bwMode="auto">
          <a:xfrm rot="-2746206">
            <a:off x="2759075" y="2432051"/>
            <a:ext cx="765175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3" name="Oval 222"/>
          <p:cNvSpPr/>
          <p:nvPr/>
        </p:nvSpPr>
        <p:spPr>
          <a:xfrm>
            <a:off x="3143250" y="3119438"/>
            <a:ext cx="71438" cy="1166812"/>
          </a:xfrm>
          <a:prstGeom prst="ellipse">
            <a:avLst/>
          </a:prstGeom>
          <a:solidFill>
            <a:srgbClr val="009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3" name="Group 56"/>
          <p:cNvGrpSpPr>
            <a:grpSpLocks/>
          </p:cNvGrpSpPr>
          <p:nvPr/>
        </p:nvGrpSpPr>
        <p:grpSpPr bwMode="auto">
          <a:xfrm>
            <a:off x="2676525" y="3509963"/>
            <a:ext cx="895350" cy="533400"/>
            <a:chOff x="2438400" y="3592284"/>
            <a:chExt cx="914400" cy="907146"/>
          </a:xfrm>
        </p:grpSpPr>
        <p:grpSp>
          <p:nvGrpSpPr>
            <p:cNvPr id="4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5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97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98" name="Freeform 5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99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6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94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95" name="Freeform 10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96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7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291" name="Oval 290"/>
                <p:cNvSpPr/>
                <p:nvPr/>
              </p:nvSpPr>
              <p:spPr>
                <a:xfrm>
                  <a:off x="3505200" y="236127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92" name="Freeform 291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93" name="Freeform 292"/>
                <p:cNvSpPr/>
                <p:nvPr/>
              </p:nvSpPr>
              <p:spPr>
                <a:xfrm>
                  <a:off x="3595991" y="251246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88" name="Oval 287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89" name="Freeform 288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90" name="Freeform 289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9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85" name="Oval 284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86" name="Freeform 285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87" name="Freeform 28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0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82" name="Oval 281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83" name="Freeform 282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84" name="Freeform 283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  <p:grpSp>
          <p:nvGrpSpPr>
            <p:cNvPr id="11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12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73" name="Oval 272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74" name="Freeform 5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75" name="Freeform 6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3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70" name="Oval 269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71" name="Freeform 270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72" name="Freeform 271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4" name="Group 175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267" name="Oval 266"/>
                <p:cNvSpPr/>
                <p:nvPr/>
              </p:nvSpPr>
              <p:spPr>
                <a:xfrm>
                  <a:off x="3514928" y="23531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68" name="Freeform 267"/>
                <p:cNvSpPr/>
                <p:nvPr/>
              </p:nvSpPr>
              <p:spPr>
                <a:xfrm>
                  <a:off x="3550596" y="2501663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69" name="Freeform 268"/>
                <p:cNvSpPr/>
                <p:nvPr/>
              </p:nvSpPr>
              <p:spPr>
                <a:xfrm>
                  <a:off x="3605719" y="25043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5" name="Group 53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64" name="Oval 263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65" name="Freeform 264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66" name="Freeform 265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6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61" name="Oval 260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62" name="Freeform 261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63" name="Freeform 262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17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58" name="Oval 257"/>
                <p:cNvSpPr/>
                <p:nvPr/>
              </p:nvSpPr>
              <p:spPr>
                <a:xfrm>
                  <a:off x="3514928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59" name="Freeform 258"/>
                <p:cNvSpPr/>
                <p:nvPr/>
              </p:nvSpPr>
              <p:spPr>
                <a:xfrm>
                  <a:off x="3550596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260" name="Freeform 259"/>
                <p:cNvSpPr/>
                <p:nvPr/>
              </p:nvSpPr>
              <p:spPr>
                <a:xfrm>
                  <a:off x="3605719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</p:grpSp>
      <p:grpSp>
        <p:nvGrpSpPr>
          <p:cNvPr id="18" name="Group 56"/>
          <p:cNvGrpSpPr>
            <a:grpSpLocks/>
          </p:cNvGrpSpPr>
          <p:nvPr/>
        </p:nvGrpSpPr>
        <p:grpSpPr bwMode="auto">
          <a:xfrm>
            <a:off x="7929563" y="3484563"/>
            <a:ext cx="895350" cy="533400"/>
            <a:chOff x="2438400" y="3592284"/>
            <a:chExt cx="914400" cy="907146"/>
          </a:xfrm>
        </p:grpSpPr>
        <p:grpSp>
          <p:nvGrpSpPr>
            <p:cNvPr id="19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20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52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53" name="Freeform 5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54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1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49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50" name="Freeform 10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51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2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346" name="Oval 345"/>
                <p:cNvSpPr/>
                <p:nvPr/>
              </p:nvSpPr>
              <p:spPr>
                <a:xfrm>
                  <a:off x="3505200" y="236127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47" name="Freeform 346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48" name="Freeform 347"/>
                <p:cNvSpPr/>
                <p:nvPr/>
              </p:nvSpPr>
              <p:spPr>
                <a:xfrm>
                  <a:off x="3595991" y="251246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3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43" name="Oval 34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44" name="Freeform 343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45" name="Freeform 344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4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40" name="Oval 33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41" name="Freeform 340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42" name="Freeform 341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6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37" name="Oval 336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38" name="Freeform 337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39" name="Freeform 338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  <p:grpSp>
          <p:nvGrpSpPr>
            <p:cNvPr id="27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28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28" name="Oval 327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29" name="Freeform 5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30" name="Freeform 6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29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25" name="Oval 324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26" name="Freeform 325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27" name="Freeform 326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0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322" name="Oval 321"/>
                <p:cNvSpPr/>
                <p:nvPr/>
              </p:nvSpPr>
              <p:spPr>
                <a:xfrm>
                  <a:off x="3505200" y="23531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23" name="Freeform 322"/>
                <p:cNvSpPr/>
                <p:nvPr/>
              </p:nvSpPr>
              <p:spPr>
                <a:xfrm>
                  <a:off x="3540868" y="2501663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24" name="Freeform 323"/>
                <p:cNvSpPr/>
                <p:nvPr/>
              </p:nvSpPr>
              <p:spPr>
                <a:xfrm>
                  <a:off x="3595991" y="25043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1" name="Group 115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19" name="Oval 318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20" name="Freeform 319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21" name="Freeform 320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4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16" name="Oval 315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17" name="Freeform 316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18" name="Freeform 317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5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13" name="Oval 312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14" name="Freeform 313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15" name="Freeform 314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</p:grpSp>
      <p:grpSp>
        <p:nvGrpSpPr>
          <p:cNvPr id="36" name="Group 56"/>
          <p:cNvGrpSpPr>
            <a:grpSpLocks/>
          </p:cNvGrpSpPr>
          <p:nvPr/>
        </p:nvGrpSpPr>
        <p:grpSpPr bwMode="auto">
          <a:xfrm>
            <a:off x="7034213" y="3484563"/>
            <a:ext cx="895350" cy="533400"/>
            <a:chOff x="2438400" y="3592284"/>
            <a:chExt cx="914400" cy="907146"/>
          </a:xfrm>
        </p:grpSpPr>
        <p:grpSp>
          <p:nvGrpSpPr>
            <p:cNvPr id="37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38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03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04" name="Freeform 5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05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39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00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01" name="Freeform 10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402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0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397" name="Oval 396"/>
                <p:cNvSpPr/>
                <p:nvPr/>
              </p:nvSpPr>
              <p:spPr>
                <a:xfrm>
                  <a:off x="3505200" y="236127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8" name="Freeform 397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9" name="Freeform 398"/>
                <p:cNvSpPr/>
                <p:nvPr/>
              </p:nvSpPr>
              <p:spPr>
                <a:xfrm>
                  <a:off x="3595991" y="251246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1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94" name="Oval 393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5" name="Freeform 394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6" name="Freeform 395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2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91" name="Oval 390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2" name="Freeform 391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3" name="Freeform 39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3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88" name="Oval 387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89" name="Freeform 388"/>
                <p:cNvSpPr/>
                <p:nvPr/>
              </p:nvSpPr>
              <p:spPr>
                <a:xfrm>
                  <a:off x="3540868" y="2510690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90" name="Freeform 389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  <p:grpSp>
          <p:nvGrpSpPr>
            <p:cNvPr id="44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45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79" name="Oval 378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80" name="Freeform 5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81" name="Freeform 6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6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76" name="Oval 375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77" name="Freeform 376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78" name="Freeform 377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7" name="Group 359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373" name="Oval 372"/>
                <p:cNvSpPr/>
                <p:nvPr/>
              </p:nvSpPr>
              <p:spPr>
                <a:xfrm>
                  <a:off x="3505200" y="23531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74" name="Freeform 373"/>
                <p:cNvSpPr/>
                <p:nvPr/>
              </p:nvSpPr>
              <p:spPr>
                <a:xfrm>
                  <a:off x="3540868" y="2501663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75" name="Freeform 374"/>
                <p:cNvSpPr/>
                <p:nvPr/>
              </p:nvSpPr>
              <p:spPr>
                <a:xfrm>
                  <a:off x="3595991" y="25043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49" name="Group 53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70" name="Oval 369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71" name="Freeform 370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72" name="Freeform 371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0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67" name="Oval 366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68" name="Freeform 367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69" name="Freeform 368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  <p:grpSp>
            <p:nvGrpSpPr>
              <p:cNvPr id="51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64" name="Oval 363"/>
                <p:cNvSpPr/>
                <p:nvPr/>
              </p:nvSpPr>
              <p:spPr>
                <a:xfrm>
                  <a:off x="3505200" y="235410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65" name="Freeform 364"/>
                <p:cNvSpPr/>
                <p:nvPr/>
              </p:nvSpPr>
              <p:spPr>
                <a:xfrm>
                  <a:off x="3540868" y="25025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  <p:sp>
              <p:nvSpPr>
                <p:cNvPr id="366" name="Freeform 365"/>
                <p:cNvSpPr/>
                <p:nvPr/>
              </p:nvSpPr>
              <p:spPr>
                <a:xfrm>
                  <a:off x="3595991" y="25052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/>
                </a:p>
              </p:txBody>
            </p:sp>
          </p:grpSp>
        </p:grpSp>
      </p:grpSp>
      <p:sp>
        <p:nvSpPr>
          <p:cNvPr id="229" name="Oval 228"/>
          <p:cNvSpPr/>
          <p:nvPr/>
        </p:nvSpPr>
        <p:spPr>
          <a:xfrm>
            <a:off x="1285875" y="3143250"/>
            <a:ext cx="285750" cy="785813"/>
          </a:xfrm>
          <a:prstGeom prst="ellipse">
            <a:avLst/>
          </a:prstGeom>
          <a:solidFill>
            <a:srgbClr val="00B0F0"/>
          </a:solidFill>
          <a:ln w="6350" cap="rnd" cmpd="sng" algn="ctr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000" b="1" dirty="0"/>
              <a:t>PPCA</a:t>
            </a:r>
          </a:p>
        </p:txBody>
      </p:sp>
      <p:sp>
        <p:nvSpPr>
          <p:cNvPr id="230" name="Oval 229"/>
          <p:cNvSpPr/>
          <p:nvPr/>
        </p:nvSpPr>
        <p:spPr>
          <a:xfrm>
            <a:off x="928688" y="2357438"/>
            <a:ext cx="304800" cy="609600"/>
          </a:xfrm>
          <a:prstGeom prst="ellipse">
            <a:avLst/>
          </a:prstGeom>
          <a:solidFill>
            <a:srgbClr val="FF3399"/>
          </a:solidFill>
          <a:ln w="6350" cap="rnd" cmpd="sng" algn="ctr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/>
              <a:t>EBP</a:t>
            </a:r>
          </a:p>
        </p:txBody>
      </p:sp>
      <p:pic>
        <p:nvPicPr>
          <p:cNvPr id="4118" name="Picture 2"/>
          <p:cNvPicPr>
            <a:picLocks noChangeAspect="1" noChangeArrowheads="1"/>
          </p:cNvPicPr>
          <p:nvPr/>
        </p:nvPicPr>
        <p:blipFill>
          <a:blip r:embed="rId5" cstate="print"/>
          <a:srcRect l="34285" t="12566" r="27084" b="59958"/>
          <a:stretch>
            <a:fillRect/>
          </a:stretch>
        </p:blipFill>
        <p:spPr bwMode="auto">
          <a:xfrm>
            <a:off x="7945438" y="2649538"/>
            <a:ext cx="739775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" name="Oval 206"/>
          <p:cNvSpPr/>
          <p:nvPr/>
        </p:nvSpPr>
        <p:spPr>
          <a:xfrm>
            <a:off x="8072438" y="3262313"/>
            <a:ext cx="71437" cy="1166812"/>
          </a:xfrm>
          <a:prstGeom prst="ellipse">
            <a:avLst/>
          </a:prstGeom>
          <a:solidFill>
            <a:srgbClr val="009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120" name="Picture 2"/>
          <p:cNvPicPr>
            <a:picLocks noChangeAspect="1" noChangeArrowheads="1"/>
          </p:cNvPicPr>
          <p:nvPr/>
        </p:nvPicPr>
        <p:blipFill>
          <a:blip r:embed="rId6" cstate="print"/>
          <a:srcRect l="27084" t="61591" r="37804" b="11079"/>
          <a:stretch>
            <a:fillRect/>
          </a:stretch>
        </p:blipFill>
        <p:spPr bwMode="auto">
          <a:xfrm>
            <a:off x="7285038" y="2641600"/>
            <a:ext cx="673100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9" name="Oval 208"/>
          <p:cNvSpPr/>
          <p:nvPr/>
        </p:nvSpPr>
        <p:spPr>
          <a:xfrm>
            <a:off x="7720013" y="3271838"/>
            <a:ext cx="71437" cy="1166812"/>
          </a:xfrm>
          <a:prstGeom prst="ellipse">
            <a:avLst/>
          </a:prstGeom>
          <a:solidFill>
            <a:srgbClr val="009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122" name="sialic acid-01.jpg"/>
          <p:cNvPicPr>
            <a:picLocks noChangeAspect="1"/>
          </p:cNvPicPr>
          <p:nvPr/>
        </p:nvPicPr>
        <p:blipFill>
          <a:blip r:embed="rId7" cstate="print"/>
          <a:srcRect l="15150" t="51160"/>
          <a:stretch>
            <a:fillRect/>
          </a:stretch>
        </p:blipFill>
        <p:spPr bwMode="auto">
          <a:xfrm rot="3263995">
            <a:off x="8532813" y="3005138"/>
            <a:ext cx="404812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23" name="sialic acid-01.jpg"/>
          <p:cNvPicPr>
            <a:picLocks noChangeAspect="1"/>
          </p:cNvPicPr>
          <p:nvPr/>
        </p:nvPicPr>
        <p:blipFill>
          <a:blip r:embed="rId3" cstate="print"/>
          <a:srcRect l="51160" b="15150"/>
          <a:stretch>
            <a:fillRect/>
          </a:stretch>
        </p:blipFill>
        <p:spPr bwMode="auto">
          <a:xfrm>
            <a:off x="7116763" y="2897188"/>
            <a:ext cx="288925" cy="40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7" name="TextBox 186"/>
          <p:cNvSpPr txBox="1"/>
          <p:nvPr/>
        </p:nvSpPr>
        <p:spPr>
          <a:xfrm>
            <a:off x="285750" y="823913"/>
            <a:ext cx="358616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T. </a:t>
            </a:r>
            <a:r>
              <a:rPr lang="en-US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cruzi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Trans-</a:t>
            </a:r>
            <a:r>
              <a:rPr lang="en-US" sz="24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sialidase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88" name="Right Arrow 187"/>
          <p:cNvSpPr/>
          <p:nvPr/>
        </p:nvSpPr>
        <p:spPr>
          <a:xfrm rot="5400000">
            <a:off x="2572544" y="1688306"/>
            <a:ext cx="1025525" cy="169863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rnd" cmpd="sng" algn="ctr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89" name="TextBox 188"/>
          <p:cNvSpPr txBox="1"/>
          <p:nvPr/>
        </p:nvSpPr>
        <p:spPr>
          <a:xfrm>
            <a:off x="1500188" y="285750"/>
            <a:ext cx="5414962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Strept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. </a:t>
            </a:r>
            <a:r>
              <a:rPr lang="en-US" sz="24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pneumoniae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  <a:r>
              <a:rPr 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neuraminidase</a:t>
            </a:r>
            <a:r>
              <a:rPr lang="en-US" sz="24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 </a:t>
            </a:r>
            <a:endParaRPr lang="en-U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90" name="Right Arrow 189"/>
          <p:cNvSpPr/>
          <p:nvPr/>
        </p:nvSpPr>
        <p:spPr>
          <a:xfrm rot="6400586" flipV="1">
            <a:off x="3013075" y="1438275"/>
            <a:ext cx="1627188" cy="192088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25400" cap="rnd" cmpd="sng" algn="ctr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91" name="Oval 190"/>
          <p:cNvSpPr/>
          <p:nvPr/>
        </p:nvSpPr>
        <p:spPr>
          <a:xfrm>
            <a:off x="3135313" y="1490663"/>
            <a:ext cx="423862" cy="392112"/>
          </a:xfrm>
          <a:prstGeom prst="ellipse">
            <a:avLst/>
          </a:prstGeom>
          <a:noFill/>
          <a:ln w="25400" cap="rnd" cmpd="sng" algn="ctr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30" name="Rectangle 22"/>
          <p:cNvSpPr txBox="1">
            <a:spLocks noChangeArrowheads="1"/>
          </p:cNvSpPr>
          <p:nvPr/>
        </p:nvSpPr>
        <p:spPr bwMode="auto">
          <a:xfrm>
            <a:off x="3143250" y="1428750"/>
            <a:ext cx="2635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Arial Rounded MT Bold" pitchFamily="34" charset="0"/>
              </a:rPr>
              <a:t>2</a:t>
            </a:r>
          </a:p>
        </p:txBody>
      </p:sp>
      <p:sp>
        <p:nvSpPr>
          <p:cNvPr id="193" name="Oval 192"/>
          <p:cNvSpPr/>
          <p:nvPr/>
        </p:nvSpPr>
        <p:spPr>
          <a:xfrm>
            <a:off x="3857625" y="1571625"/>
            <a:ext cx="425450" cy="390525"/>
          </a:xfrm>
          <a:prstGeom prst="ellipse">
            <a:avLst/>
          </a:prstGeom>
          <a:noFill/>
          <a:ln w="25400" cap="rnd" cmpd="sng" algn="ctr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4132" name="Rectangle 22"/>
          <p:cNvSpPr txBox="1">
            <a:spLocks noChangeArrowheads="1"/>
          </p:cNvSpPr>
          <p:nvPr/>
        </p:nvSpPr>
        <p:spPr bwMode="auto">
          <a:xfrm>
            <a:off x="3865563" y="1509713"/>
            <a:ext cx="2651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Arial Rounded MT Bold" pitchFamily="34" charset="0"/>
              </a:rPr>
              <a:t>3</a:t>
            </a:r>
          </a:p>
        </p:txBody>
      </p:sp>
      <p:sp>
        <p:nvSpPr>
          <p:cNvPr id="195" name="TextBox 194"/>
          <p:cNvSpPr txBox="1"/>
          <p:nvPr/>
        </p:nvSpPr>
        <p:spPr>
          <a:xfrm>
            <a:off x="4429125" y="1714500"/>
            <a:ext cx="2714625" cy="70802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Enables removal of steric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hindrance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</p:txBody>
      </p:sp>
      <p:sp>
        <p:nvSpPr>
          <p:cNvPr id="196" name="Down Arrow 195"/>
          <p:cNvSpPr/>
          <p:nvPr/>
        </p:nvSpPr>
        <p:spPr>
          <a:xfrm>
            <a:off x="5643563" y="1571625"/>
            <a:ext cx="285750" cy="2143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7" name="Oval 196"/>
          <p:cNvSpPr/>
          <p:nvPr/>
        </p:nvSpPr>
        <p:spPr>
          <a:xfrm>
            <a:off x="7801459" y="4171276"/>
            <a:ext cx="256724" cy="600532"/>
          </a:xfrm>
          <a:prstGeom prst="ellipse">
            <a:avLst/>
          </a:prstGeom>
          <a:gradFill flip="none" rotWithShape="1">
            <a:gsLst>
              <a:gs pos="0">
                <a:srgbClr val="CC3300">
                  <a:shade val="30000"/>
                  <a:satMod val="115000"/>
                </a:srgbClr>
              </a:gs>
              <a:gs pos="50000">
                <a:srgbClr val="CC3300">
                  <a:shade val="67500"/>
                  <a:satMod val="115000"/>
                </a:srgbClr>
              </a:gs>
              <a:gs pos="100000">
                <a:srgbClr val="CC33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8" name="TextBox 197"/>
          <p:cNvSpPr txBox="1">
            <a:spLocks noChangeArrowheads="1"/>
          </p:cNvSpPr>
          <p:nvPr/>
        </p:nvSpPr>
        <p:spPr bwMode="auto">
          <a:xfrm>
            <a:off x="8143875" y="4357688"/>
            <a:ext cx="928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C00000"/>
                </a:solidFill>
              </a:rPr>
              <a:t>MyD88</a:t>
            </a:r>
          </a:p>
        </p:txBody>
      </p:sp>
      <p:pic>
        <p:nvPicPr>
          <p:cNvPr id="205" name="Picture 2" descr="D:\Grant Applications 2003\CIHR Fall 2006\TLR activation model 2006-02.tif"/>
          <p:cNvPicPr>
            <a:picLocks noChangeAspect="1" noChangeArrowheads="1"/>
          </p:cNvPicPr>
          <p:nvPr/>
        </p:nvPicPr>
        <p:blipFill>
          <a:blip r:embed="rId8" cstate="print"/>
          <a:srcRect l="27080" t="64789" r="58440" b="21420"/>
          <a:stretch>
            <a:fillRect/>
          </a:stretch>
        </p:blipFill>
        <p:spPr bwMode="auto">
          <a:xfrm>
            <a:off x="7143750" y="5357813"/>
            <a:ext cx="1500188" cy="107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2" name="Down Arrow 211"/>
          <p:cNvSpPr/>
          <p:nvPr/>
        </p:nvSpPr>
        <p:spPr>
          <a:xfrm>
            <a:off x="7786688" y="4929188"/>
            <a:ext cx="285750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4141" name="Picture 3" descr="D:\Science - TLR and sialidase 2006\TIFF Cellular Signalling\Amith, Jyanth et al 2009 Cell. Signal. doi.org10.1016j.cellsig.2009.09.038_Page_01.tiff"/>
          <p:cNvPicPr>
            <a:picLocks noChangeAspect="1" noChangeArrowheads="1"/>
          </p:cNvPicPr>
          <p:nvPr/>
        </p:nvPicPr>
        <p:blipFill rotWithShape="1">
          <a:blip r:embed="rId9" cstate="print">
            <a:lum bright="-10000" contrast="14000"/>
          </a:blip>
          <a:srcRect l="5540" t="20042" r="3777" b="70186"/>
          <a:stretch/>
        </p:blipFill>
        <p:spPr bwMode="auto">
          <a:xfrm>
            <a:off x="96107" y="4938929"/>
            <a:ext cx="701045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9" name="Rectangle 198"/>
          <p:cNvSpPr/>
          <p:nvPr/>
        </p:nvSpPr>
        <p:spPr>
          <a:xfrm>
            <a:off x="241209" y="4438650"/>
            <a:ext cx="408958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b="1" dirty="0" smtClean="0">
                <a:solidFill>
                  <a:schemeClr val="tx2"/>
                </a:solidFill>
              </a:rPr>
              <a:t>Cellular Signalling 22 (2010) 314–324</a:t>
            </a:r>
            <a:endParaRPr lang="en-C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8659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" grpId="0" animBg="1"/>
      <p:bldP spid="230" grpId="0" animBg="1"/>
      <p:bldP spid="19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6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87" t="61746" b="15665"/>
          <a:stretch>
            <a:fillRect/>
          </a:stretch>
        </p:blipFill>
        <p:spPr bwMode="auto">
          <a:xfrm>
            <a:off x="5816600" y="4297363"/>
            <a:ext cx="2427288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5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628" t="15356" r="607" b="58240"/>
          <a:stretch>
            <a:fillRect/>
          </a:stretch>
        </p:blipFill>
        <p:spPr bwMode="auto">
          <a:xfrm>
            <a:off x="2882900" y="4289425"/>
            <a:ext cx="12573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4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9" t="15172" r="63298" b="58537"/>
          <a:stretch>
            <a:fillRect/>
          </a:stretch>
        </p:blipFill>
        <p:spPr bwMode="auto">
          <a:xfrm>
            <a:off x="1581150" y="4297363"/>
            <a:ext cx="1123950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Box 4"/>
          <p:cNvSpPr txBox="1">
            <a:spLocks noChangeArrowheads="1"/>
          </p:cNvSpPr>
          <p:nvPr/>
        </p:nvSpPr>
        <p:spPr bwMode="auto">
          <a:xfrm>
            <a:off x="4495800" y="4391025"/>
            <a:ext cx="13081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4-MUNANA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substrate</a:t>
            </a:r>
          </a:p>
        </p:txBody>
      </p:sp>
      <p:sp>
        <p:nvSpPr>
          <p:cNvPr id="45062" name="TextBox 5"/>
          <p:cNvSpPr txBox="1">
            <a:spLocks noChangeArrowheads="1"/>
          </p:cNvSpPr>
          <p:nvPr/>
        </p:nvSpPr>
        <p:spPr bwMode="auto">
          <a:xfrm>
            <a:off x="463550" y="4389438"/>
            <a:ext cx="10207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Sialidase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activity</a:t>
            </a:r>
          </a:p>
        </p:txBody>
      </p:sp>
      <p:sp>
        <p:nvSpPr>
          <p:cNvPr id="45063" name="TextBox 6"/>
          <p:cNvSpPr txBox="1">
            <a:spLocks noChangeArrowheads="1"/>
          </p:cNvSpPr>
          <p:nvPr/>
        </p:nvSpPr>
        <p:spPr bwMode="auto">
          <a:xfrm>
            <a:off x="5486400" y="3681413"/>
            <a:ext cx="14986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  <a:latin typeface="Arial" panose="020B0604020202020204" pitchFamily="34" charset="0"/>
              </a:rPr>
              <a:t>Neuraminidase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  <a:latin typeface="Arial" panose="020B0604020202020204" pitchFamily="34" charset="0"/>
              </a:rPr>
              <a:t>(</a:t>
            </a:r>
            <a:r>
              <a:rPr lang="en-CA" altLang="en-US" sz="1600" b="1" i="1">
                <a:solidFill>
                  <a:srgbClr val="000000"/>
                </a:solidFill>
                <a:latin typeface="Arial" panose="020B0604020202020204" pitchFamily="34" charset="0"/>
              </a:rPr>
              <a:t>C. perfringens</a:t>
            </a:r>
            <a:r>
              <a:rPr lang="en-CA" altLang="en-US" sz="1600" b="1">
                <a:solidFill>
                  <a:srgbClr val="000000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45064" name="TextBox 7"/>
          <p:cNvSpPr txBox="1">
            <a:spLocks noChangeArrowheads="1"/>
          </p:cNvSpPr>
          <p:nvPr/>
        </p:nvSpPr>
        <p:spPr bwMode="auto">
          <a:xfrm>
            <a:off x="7110413" y="3932238"/>
            <a:ext cx="9667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Elastase</a:t>
            </a:r>
          </a:p>
        </p:txBody>
      </p:sp>
      <p:sp>
        <p:nvSpPr>
          <p:cNvPr id="45065" name="TextBox 8"/>
          <p:cNvSpPr txBox="1">
            <a:spLocks noChangeArrowheads="1"/>
          </p:cNvSpPr>
          <p:nvPr/>
        </p:nvSpPr>
        <p:spPr bwMode="auto">
          <a:xfrm>
            <a:off x="1422400" y="3621088"/>
            <a:ext cx="14525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Control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(4-MUNANA)</a:t>
            </a:r>
          </a:p>
        </p:txBody>
      </p:sp>
      <p:sp>
        <p:nvSpPr>
          <p:cNvPr id="45066" name="TextBox 9"/>
          <p:cNvSpPr txBox="1">
            <a:spLocks noChangeArrowheads="1"/>
          </p:cNvSpPr>
          <p:nvPr/>
        </p:nvSpPr>
        <p:spPr bwMode="auto">
          <a:xfrm>
            <a:off x="2955925" y="3895725"/>
            <a:ext cx="9667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Elastase</a:t>
            </a:r>
          </a:p>
        </p:txBody>
      </p:sp>
      <p:sp>
        <p:nvSpPr>
          <p:cNvPr id="11" name="Oval 10"/>
          <p:cNvSpPr/>
          <p:nvPr/>
        </p:nvSpPr>
        <p:spPr>
          <a:xfrm>
            <a:off x="3965575" y="962025"/>
            <a:ext cx="682625" cy="181133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002060"/>
                </a:solidFill>
                <a:latin typeface="Arial Black" pitchFamily="34" charset="0"/>
              </a:rPr>
              <a:t>N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002060"/>
                </a:solidFill>
                <a:latin typeface="Arial Black" pitchFamily="34" charset="0"/>
              </a:rPr>
              <a:t>e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002060"/>
                </a:solidFill>
                <a:latin typeface="Arial Black" pitchFamily="34" charset="0"/>
              </a:rPr>
              <a:t>u</a:t>
            </a:r>
          </a:p>
          <a:p>
            <a:pPr algn="ctr" eaLnBrk="1" hangingPunct="1">
              <a:defRPr/>
            </a:pPr>
            <a:r>
              <a:rPr lang="en-US" b="1" dirty="0">
                <a:solidFill>
                  <a:srgbClr val="00206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12" name="Oval 11"/>
          <p:cNvSpPr/>
          <p:nvPr/>
        </p:nvSpPr>
        <p:spPr>
          <a:xfrm>
            <a:off x="3660775" y="1173163"/>
            <a:ext cx="341313" cy="735012"/>
          </a:xfrm>
          <a:prstGeom prst="ellipse">
            <a:avLst/>
          </a:prstGeom>
          <a:solidFill>
            <a:srgbClr val="BD03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3584575" y="2028825"/>
            <a:ext cx="477838" cy="101917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242412" y="876724"/>
            <a:ext cx="682388" cy="1811114"/>
          </a:xfrm>
          <a:prstGeom prst="ellipse">
            <a:avLst/>
          </a:prstGeom>
          <a:solidFill>
            <a:srgbClr val="FFFF00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solidFill>
                  <a:srgbClr val="002060"/>
                </a:solidFill>
                <a:latin typeface="Arial Black" pitchFamily="34" charset="0"/>
              </a:rPr>
              <a:t>N</a:t>
            </a:r>
          </a:p>
          <a:p>
            <a:pPr algn="ctr" eaLnBrk="1" hangingPunct="1">
              <a:defRPr/>
            </a:pPr>
            <a:r>
              <a:rPr lang="en-US" sz="2000" b="1" dirty="0">
                <a:solidFill>
                  <a:srgbClr val="002060"/>
                </a:solidFill>
                <a:latin typeface="Arial Black" pitchFamily="34" charset="0"/>
              </a:rPr>
              <a:t>e</a:t>
            </a:r>
          </a:p>
          <a:p>
            <a:pPr algn="ctr" eaLnBrk="1" hangingPunct="1">
              <a:defRPr/>
            </a:pPr>
            <a:r>
              <a:rPr lang="en-US" sz="2000" b="1" dirty="0">
                <a:solidFill>
                  <a:srgbClr val="002060"/>
                </a:solidFill>
                <a:latin typeface="Arial Black" pitchFamily="34" charset="0"/>
              </a:rPr>
              <a:t>u</a:t>
            </a:r>
          </a:p>
          <a:p>
            <a:pPr algn="ctr" eaLnBrk="1" hangingPunct="1">
              <a:defRPr/>
            </a:pPr>
            <a:r>
              <a:rPr lang="en-US" sz="2000" b="1" dirty="0">
                <a:solidFill>
                  <a:srgbClr val="002060"/>
                </a:solidFill>
                <a:latin typeface="Arial Black" pitchFamily="34" charset="0"/>
              </a:rPr>
              <a:t>1</a:t>
            </a:r>
          </a:p>
        </p:txBody>
      </p:sp>
      <p:sp>
        <p:nvSpPr>
          <p:cNvPr id="15" name="Left Arrow 14"/>
          <p:cNvSpPr/>
          <p:nvPr/>
        </p:nvSpPr>
        <p:spPr>
          <a:xfrm rot="10800000">
            <a:off x="5124450" y="1874838"/>
            <a:ext cx="995363" cy="1746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5074" name="TextBox 15"/>
          <p:cNvSpPr txBox="1">
            <a:spLocks noChangeArrowheads="1"/>
          </p:cNvSpPr>
          <p:nvPr/>
        </p:nvSpPr>
        <p:spPr bwMode="auto">
          <a:xfrm>
            <a:off x="3508375" y="2287588"/>
            <a:ext cx="6826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rgbClr val="002060"/>
                </a:solidFill>
                <a:latin typeface="Arial" panose="020B0604020202020204" pitchFamily="34" charset="0"/>
              </a:rPr>
              <a:t>Cath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2060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45075" name="TextBox 16"/>
          <p:cNvSpPr txBox="1">
            <a:spLocks noChangeArrowheads="1"/>
          </p:cNvSpPr>
          <p:nvPr/>
        </p:nvSpPr>
        <p:spPr bwMode="auto">
          <a:xfrm>
            <a:off x="3660775" y="1219200"/>
            <a:ext cx="2047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FFFF00"/>
                </a:solidFill>
                <a:latin typeface="Arial" panose="020B0604020202020204" pitchFamily="34" charset="0"/>
              </a:rPr>
              <a:t>P</a:t>
            </a:r>
          </a:p>
        </p:txBody>
      </p:sp>
      <p:sp>
        <p:nvSpPr>
          <p:cNvPr id="18" name="Oval 17"/>
          <p:cNvSpPr/>
          <p:nvPr/>
        </p:nvSpPr>
        <p:spPr>
          <a:xfrm>
            <a:off x="6837363" y="2019300"/>
            <a:ext cx="477837" cy="101917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45077" name="TextBox 18"/>
          <p:cNvSpPr txBox="1">
            <a:spLocks noChangeArrowheads="1"/>
          </p:cNvSpPr>
          <p:nvPr/>
        </p:nvSpPr>
        <p:spPr bwMode="auto">
          <a:xfrm>
            <a:off x="6734968" y="2287588"/>
            <a:ext cx="6826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2060"/>
                </a:solidFill>
                <a:latin typeface="Arial" panose="020B0604020202020204" pitchFamily="34" charset="0"/>
              </a:rPr>
              <a:t>Cath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solidFill>
                  <a:srgbClr val="002060"/>
                </a:solidFill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45078" name="TextBox 19"/>
          <p:cNvSpPr txBox="1">
            <a:spLocks noChangeArrowheads="1"/>
          </p:cNvSpPr>
          <p:nvPr/>
        </p:nvSpPr>
        <p:spPr bwMode="auto">
          <a:xfrm>
            <a:off x="2514600" y="838200"/>
            <a:ext cx="10239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MMP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400" b="1">
                <a:solidFill>
                  <a:srgbClr val="000000"/>
                </a:solidFill>
                <a:latin typeface="Arial" panose="020B0604020202020204" pitchFamily="34" charset="0"/>
              </a:rPr>
              <a:t>Elastase</a:t>
            </a:r>
          </a:p>
        </p:txBody>
      </p:sp>
      <p:cxnSp>
        <p:nvCxnSpPr>
          <p:cNvPr id="21" name="Straight Arrow Connector 20"/>
          <p:cNvCxnSpPr>
            <a:stCxn id="45078" idx="2"/>
          </p:cNvCxnSpPr>
          <p:nvPr/>
        </p:nvCxnSpPr>
        <p:spPr>
          <a:xfrm>
            <a:off x="3027363" y="1360488"/>
            <a:ext cx="477837" cy="3730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80" name="TextBox 21"/>
          <p:cNvSpPr txBox="1">
            <a:spLocks noChangeArrowheads="1"/>
          </p:cNvSpPr>
          <p:nvPr/>
        </p:nvSpPr>
        <p:spPr bwMode="auto">
          <a:xfrm>
            <a:off x="152400" y="1847850"/>
            <a:ext cx="2592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</a:rPr>
              <a:t>Cath A- </a:t>
            </a:r>
            <a:r>
              <a:rPr lang="en-US" altLang="en-US" sz="2000">
                <a:solidFill>
                  <a:srgbClr val="000000"/>
                </a:solidFill>
              </a:rPr>
              <a:t>Cathepsin A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45081" name="TextBox 22"/>
          <p:cNvSpPr txBox="1">
            <a:spLocks noChangeArrowheads="1"/>
          </p:cNvSpPr>
          <p:nvPr/>
        </p:nvSpPr>
        <p:spPr bwMode="auto">
          <a:xfrm>
            <a:off x="152400" y="2301875"/>
            <a:ext cx="28654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000000"/>
                </a:solidFill>
              </a:rPr>
              <a:t>EBP- </a:t>
            </a:r>
            <a:r>
              <a:rPr lang="en-US" altLang="en-US" sz="2000">
                <a:solidFill>
                  <a:srgbClr val="000000"/>
                </a:solidFill>
              </a:rPr>
              <a:t>Elastin binding protein</a:t>
            </a:r>
            <a:endParaRPr lang="en-US" altLang="en-US" sz="1800">
              <a:solidFill>
                <a:srgbClr val="000000"/>
              </a:solidFill>
            </a:endParaRPr>
          </a:p>
        </p:txBody>
      </p:sp>
      <p:sp>
        <p:nvSpPr>
          <p:cNvPr id="16410" name="TextBox 23"/>
          <p:cNvSpPr txBox="1">
            <a:spLocks noChangeArrowheads="1"/>
          </p:cNvSpPr>
          <p:nvPr/>
        </p:nvSpPr>
        <p:spPr bwMode="auto">
          <a:xfrm>
            <a:off x="227013" y="152400"/>
            <a:ext cx="86883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2800" b="1" dirty="0">
                <a:latin typeface="+mj-lt"/>
              </a:rPr>
              <a:t>MMP with </a:t>
            </a:r>
            <a:r>
              <a:rPr lang="en-US" sz="2800" b="1" dirty="0" err="1">
                <a:latin typeface="+mj-lt"/>
              </a:rPr>
              <a:t>elastase</a:t>
            </a:r>
            <a:r>
              <a:rPr lang="en-US" sz="2800" b="1" dirty="0">
                <a:latin typeface="+mj-lt"/>
              </a:rPr>
              <a:t> activity is required to induce NEU1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7" r="11807" b="25859"/>
          <a:stretch>
            <a:fillRect/>
          </a:stretch>
        </p:blipFill>
        <p:spPr bwMode="auto">
          <a:xfrm>
            <a:off x="152400" y="1295400"/>
            <a:ext cx="5316537" cy="391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1"/>
          <a:stretch>
            <a:fillRect/>
          </a:stretch>
        </p:blipFill>
        <p:spPr bwMode="auto">
          <a:xfrm>
            <a:off x="5594598" y="2057400"/>
            <a:ext cx="3549402" cy="298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447800" y="152400"/>
            <a:ext cx="4953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600" b="1" dirty="0">
                <a:latin typeface="+mj-lt"/>
              </a:rPr>
              <a:t>MMP9i inhibits </a:t>
            </a:r>
            <a:r>
              <a:rPr lang="en-US" sz="2600" b="1" dirty="0" err="1">
                <a:latin typeface="+mj-lt"/>
              </a:rPr>
              <a:t>sialidase</a:t>
            </a:r>
            <a:r>
              <a:rPr lang="en-US" sz="2600" b="1" dirty="0">
                <a:latin typeface="+mj-lt"/>
              </a:rPr>
              <a:t> </a:t>
            </a:r>
            <a:r>
              <a:rPr lang="en-US" sz="2600" b="1" dirty="0" smtClean="0">
                <a:latin typeface="+mj-lt"/>
              </a:rPr>
              <a:t>activity –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live cell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sialidase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assay</a:t>
            </a:r>
            <a:endParaRPr lang="en-US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E:\files to upload online publication\Abdulkhalek- JBC-2011-237578_Page_04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91" t="45555" r="32822" b="23087"/>
          <a:stretch>
            <a:fillRect/>
          </a:stretch>
        </p:blipFill>
        <p:spPr bwMode="auto">
          <a:xfrm>
            <a:off x="6324600" y="1177925"/>
            <a:ext cx="26670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 descr="E:\files to upload online publication\Abdulkhalek- JBC-2011-237578_Page_04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70" t="45555" r="5168" b="23087"/>
          <a:stretch>
            <a:fillRect/>
          </a:stretch>
        </p:blipFill>
        <p:spPr bwMode="auto">
          <a:xfrm>
            <a:off x="6142038" y="3903663"/>
            <a:ext cx="2892425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2" descr="E:\files to upload online publication\Abdulkhalek- JBC-2011-237578_Page_04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1" t="40741" r="57964" b="18518"/>
          <a:stretch>
            <a:fillRect/>
          </a:stretch>
        </p:blipFill>
        <p:spPr bwMode="auto">
          <a:xfrm>
            <a:off x="0" y="1211263"/>
            <a:ext cx="6400800" cy="534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19200" y="236538"/>
            <a:ext cx="60198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CA" sz="2800" b="1" dirty="0">
                <a:latin typeface="+mj-lt"/>
              </a:rPr>
              <a:t>MMP9i inhibits LPS-induced </a:t>
            </a:r>
            <a:r>
              <a:rPr lang="en-CA" sz="2800" b="1" dirty="0" err="1">
                <a:latin typeface="+mj-lt"/>
              </a:rPr>
              <a:t>pNF</a:t>
            </a:r>
            <a:r>
              <a:rPr lang="el-GR" sz="2800" b="1" dirty="0">
                <a:latin typeface="+mj-lt"/>
              </a:rPr>
              <a:t>κ</a:t>
            </a:r>
            <a:r>
              <a:rPr lang="en-CA" sz="2800" b="1" dirty="0">
                <a:latin typeface="+mj-lt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56"/>
          <p:cNvGrpSpPr>
            <a:grpSpLocks/>
          </p:cNvGrpSpPr>
          <p:nvPr/>
        </p:nvGrpSpPr>
        <p:grpSpPr bwMode="auto">
          <a:xfrm>
            <a:off x="1652588" y="1647825"/>
            <a:ext cx="895350" cy="533400"/>
            <a:chOff x="2438400" y="3592284"/>
            <a:chExt cx="914400" cy="907146"/>
          </a:xfrm>
        </p:grpSpPr>
        <p:grpSp>
          <p:nvGrpSpPr>
            <p:cNvPr id="51296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51322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2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Freeform 5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323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9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Freeform 1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324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3505200" y="23612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3595991" y="25124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325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3" name="Oval 4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Freeform 43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326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0" name="Oval 3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Freeform 4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" name="Freeform 41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327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7" name="Oval 36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Freeform 37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51297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51298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8" name="Oval 27"/>
                <p:cNvSpPr/>
                <p:nvPr/>
              </p:nvSpPr>
              <p:spPr>
                <a:xfrm>
                  <a:off x="3579779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Freeform 5"/>
                <p:cNvSpPr/>
                <p:nvPr/>
              </p:nvSpPr>
              <p:spPr>
                <a:xfrm>
                  <a:off x="3615447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" name="Freeform 6"/>
                <p:cNvSpPr/>
                <p:nvPr/>
              </p:nvSpPr>
              <p:spPr>
                <a:xfrm>
                  <a:off x="3670570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99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5" name="Oval 24"/>
                <p:cNvSpPr/>
                <p:nvPr/>
              </p:nvSpPr>
              <p:spPr>
                <a:xfrm>
                  <a:off x="3579779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Freeform 25"/>
                <p:cNvSpPr/>
                <p:nvPr/>
              </p:nvSpPr>
              <p:spPr>
                <a:xfrm>
                  <a:off x="3615447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" name="Freeform 26"/>
                <p:cNvSpPr/>
                <p:nvPr/>
              </p:nvSpPr>
              <p:spPr>
                <a:xfrm>
                  <a:off x="3670570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300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22" name="Oval 21"/>
                <p:cNvSpPr/>
                <p:nvPr/>
              </p:nvSpPr>
              <p:spPr>
                <a:xfrm>
                  <a:off x="3579779" y="223167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Freeform 22"/>
                <p:cNvSpPr/>
                <p:nvPr/>
              </p:nvSpPr>
              <p:spPr>
                <a:xfrm>
                  <a:off x="3615447" y="238016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" name="Freeform 23"/>
                <p:cNvSpPr/>
                <p:nvPr/>
              </p:nvSpPr>
              <p:spPr>
                <a:xfrm>
                  <a:off x="3670570" y="238286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301" name="Group 115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9" name="Oval 18"/>
                <p:cNvSpPr/>
                <p:nvPr/>
              </p:nvSpPr>
              <p:spPr>
                <a:xfrm>
                  <a:off x="3579779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Freeform 19"/>
                <p:cNvSpPr/>
                <p:nvPr/>
              </p:nvSpPr>
              <p:spPr>
                <a:xfrm>
                  <a:off x="3615447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" name="Freeform 20"/>
                <p:cNvSpPr/>
                <p:nvPr/>
              </p:nvSpPr>
              <p:spPr>
                <a:xfrm>
                  <a:off x="3672192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302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6" name="Oval 15"/>
                <p:cNvSpPr/>
                <p:nvPr/>
              </p:nvSpPr>
              <p:spPr>
                <a:xfrm>
                  <a:off x="3579779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" name="Freeform 16"/>
                <p:cNvSpPr/>
                <p:nvPr/>
              </p:nvSpPr>
              <p:spPr>
                <a:xfrm>
                  <a:off x="3615447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3670570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303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3" name="Oval 12"/>
                <p:cNvSpPr/>
                <p:nvPr/>
              </p:nvSpPr>
              <p:spPr>
                <a:xfrm>
                  <a:off x="3579779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Freeform 13"/>
                <p:cNvSpPr/>
                <p:nvPr/>
              </p:nvSpPr>
              <p:spPr>
                <a:xfrm>
                  <a:off x="3615447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14"/>
                <p:cNvSpPr/>
                <p:nvPr/>
              </p:nvSpPr>
              <p:spPr>
                <a:xfrm>
                  <a:off x="3670570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grpSp>
        <p:nvGrpSpPr>
          <p:cNvPr id="51203" name="Group 56"/>
          <p:cNvGrpSpPr>
            <a:grpSpLocks/>
          </p:cNvGrpSpPr>
          <p:nvPr/>
        </p:nvGrpSpPr>
        <p:grpSpPr bwMode="auto">
          <a:xfrm>
            <a:off x="757238" y="1647825"/>
            <a:ext cx="895350" cy="533400"/>
            <a:chOff x="2438400" y="3592284"/>
            <a:chExt cx="914400" cy="907146"/>
          </a:xfrm>
        </p:grpSpPr>
        <p:grpSp>
          <p:nvGrpSpPr>
            <p:cNvPr id="51246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51272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03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4" name="Freeform 5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5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73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00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1" name="Freeform 1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2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74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97" name="Oval 96"/>
                <p:cNvSpPr/>
                <p:nvPr/>
              </p:nvSpPr>
              <p:spPr>
                <a:xfrm>
                  <a:off x="3505200" y="23612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8" name="Freeform 97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9" name="Freeform 98"/>
                <p:cNvSpPr/>
                <p:nvPr/>
              </p:nvSpPr>
              <p:spPr>
                <a:xfrm>
                  <a:off x="3595991" y="25124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75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94" name="Oval 93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5" name="Freeform 94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6" name="Freeform 95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76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91" name="Oval 90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92" name="Freeform 91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3" name="Freeform 9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77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88" name="Oval 87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Freeform 88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90" name="Freeform 89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51247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51248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79" name="Oval 78"/>
                <p:cNvSpPr/>
                <p:nvPr/>
              </p:nvSpPr>
              <p:spPr>
                <a:xfrm>
                  <a:off x="3583021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Freeform 5"/>
                <p:cNvSpPr/>
                <p:nvPr/>
              </p:nvSpPr>
              <p:spPr>
                <a:xfrm>
                  <a:off x="3618689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81" name="Freeform 6"/>
                <p:cNvSpPr/>
                <p:nvPr/>
              </p:nvSpPr>
              <p:spPr>
                <a:xfrm>
                  <a:off x="3673813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49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76" name="Oval 75"/>
                <p:cNvSpPr/>
                <p:nvPr/>
              </p:nvSpPr>
              <p:spPr>
                <a:xfrm>
                  <a:off x="3583021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7" name="Freeform 76"/>
                <p:cNvSpPr/>
                <p:nvPr/>
              </p:nvSpPr>
              <p:spPr>
                <a:xfrm>
                  <a:off x="3618689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8" name="Freeform 77"/>
                <p:cNvSpPr/>
                <p:nvPr/>
              </p:nvSpPr>
              <p:spPr>
                <a:xfrm>
                  <a:off x="3673813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50" name="Group 359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3583021" y="223167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4" name="Freeform 73"/>
                <p:cNvSpPr/>
                <p:nvPr/>
              </p:nvSpPr>
              <p:spPr>
                <a:xfrm>
                  <a:off x="3618689" y="238016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5" name="Freeform 74"/>
                <p:cNvSpPr/>
                <p:nvPr/>
              </p:nvSpPr>
              <p:spPr>
                <a:xfrm>
                  <a:off x="3673813" y="238286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51" name="Group 53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70" name="Oval 69"/>
                <p:cNvSpPr/>
                <p:nvPr/>
              </p:nvSpPr>
              <p:spPr>
                <a:xfrm>
                  <a:off x="3583021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" name="Freeform 70"/>
                <p:cNvSpPr/>
                <p:nvPr/>
              </p:nvSpPr>
              <p:spPr>
                <a:xfrm>
                  <a:off x="3618689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72" name="Freeform 71"/>
                <p:cNvSpPr/>
                <p:nvPr/>
              </p:nvSpPr>
              <p:spPr>
                <a:xfrm>
                  <a:off x="3673813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52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7" name="Oval 66"/>
                <p:cNvSpPr/>
                <p:nvPr/>
              </p:nvSpPr>
              <p:spPr>
                <a:xfrm>
                  <a:off x="3583021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8" name="Freeform 67"/>
                <p:cNvSpPr/>
                <p:nvPr/>
              </p:nvSpPr>
              <p:spPr>
                <a:xfrm>
                  <a:off x="3618689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9" name="Freeform 68"/>
                <p:cNvSpPr/>
                <p:nvPr/>
              </p:nvSpPr>
              <p:spPr>
                <a:xfrm>
                  <a:off x="3673813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51253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64" name="Oval 63"/>
                <p:cNvSpPr/>
                <p:nvPr/>
              </p:nvSpPr>
              <p:spPr>
                <a:xfrm>
                  <a:off x="3583021" y="2232608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5" name="Freeform 64"/>
                <p:cNvSpPr/>
                <p:nvPr/>
              </p:nvSpPr>
              <p:spPr>
                <a:xfrm>
                  <a:off x="3618689" y="23810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66" name="Freeform 65"/>
                <p:cNvSpPr/>
                <p:nvPr/>
              </p:nvSpPr>
              <p:spPr>
                <a:xfrm>
                  <a:off x="3673813" y="2383799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5" t="12566" r="27084" b="59958"/>
          <a:stretch>
            <a:fillRect/>
          </a:stretch>
        </p:blipFill>
        <p:spPr bwMode="auto">
          <a:xfrm>
            <a:off x="1668463" y="812800"/>
            <a:ext cx="739775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" name="Oval 106"/>
          <p:cNvSpPr/>
          <p:nvPr/>
        </p:nvSpPr>
        <p:spPr>
          <a:xfrm>
            <a:off x="1795463" y="1425575"/>
            <a:ext cx="71437" cy="1166813"/>
          </a:xfrm>
          <a:prstGeom prst="ellipse">
            <a:avLst/>
          </a:prstGeom>
          <a:solidFill>
            <a:srgbClr val="009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5120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4" t="61591" r="37804" b="11079"/>
          <a:stretch>
            <a:fillRect/>
          </a:stretch>
        </p:blipFill>
        <p:spPr bwMode="auto">
          <a:xfrm>
            <a:off x="1008063" y="804863"/>
            <a:ext cx="6731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Oval 108"/>
          <p:cNvSpPr/>
          <p:nvPr/>
        </p:nvSpPr>
        <p:spPr>
          <a:xfrm>
            <a:off x="1443038" y="1435100"/>
            <a:ext cx="71437" cy="1166813"/>
          </a:xfrm>
          <a:prstGeom prst="ellipse">
            <a:avLst/>
          </a:prstGeom>
          <a:solidFill>
            <a:srgbClr val="009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51208" name="sialic acid-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0" t="51160"/>
          <a:stretch>
            <a:fillRect/>
          </a:stretch>
        </p:blipFill>
        <p:spPr bwMode="auto">
          <a:xfrm rot="3263995">
            <a:off x="2255837" y="1168401"/>
            <a:ext cx="404813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9" name="sialic acid-0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0" b="15150"/>
          <a:stretch>
            <a:fillRect/>
          </a:stretch>
        </p:blipFill>
        <p:spPr bwMode="auto">
          <a:xfrm>
            <a:off x="839788" y="1060450"/>
            <a:ext cx="2889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" name="Oval 111"/>
          <p:cNvSpPr/>
          <p:nvPr/>
        </p:nvSpPr>
        <p:spPr>
          <a:xfrm>
            <a:off x="1524483" y="2335132"/>
            <a:ext cx="256724" cy="600532"/>
          </a:xfrm>
          <a:prstGeom prst="ellipse">
            <a:avLst/>
          </a:prstGeom>
          <a:gradFill flip="none" rotWithShape="1">
            <a:gsLst>
              <a:gs pos="0">
                <a:srgbClr val="CC3300">
                  <a:shade val="30000"/>
                  <a:satMod val="115000"/>
                </a:srgbClr>
              </a:gs>
              <a:gs pos="50000">
                <a:srgbClr val="CC3300">
                  <a:shade val="67500"/>
                  <a:satMod val="115000"/>
                </a:srgbClr>
              </a:gs>
              <a:gs pos="100000">
                <a:srgbClr val="CC33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3" name="Down Arrow 112"/>
          <p:cNvSpPr/>
          <p:nvPr/>
        </p:nvSpPr>
        <p:spPr>
          <a:xfrm>
            <a:off x="1509713" y="2938463"/>
            <a:ext cx="285750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4" name="Oval 113"/>
          <p:cNvSpPr>
            <a:spLocks noChangeAspect="1"/>
          </p:cNvSpPr>
          <p:nvPr/>
        </p:nvSpPr>
        <p:spPr bwMode="auto">
          <a:xfrm>
            <a:off x="1600200" y="3617913"/>
            <a:ext cx="1062038" cy="496887"/>
          </a:xfrm>
          <a:prstGeom prst="ellipse">
            <a:avLst/>
          </a:prstGeom>
          <a:gradFill flip="none" rotWithShape="1">
            <a:gsLst>
              <a:gs pos="0">
                <a:srgbClr val="E2BCCA">
                  <a:shade val="30000"/>
                  <a:satMod val="115000"/>
                </a:srgbClr>
              </a:gs>
              <a:gs pos="50000">
                <a:srgbClr val="E2BCCA">
                  <a:shade val="67500"/>
                  <a:satMod val="115000"/>
                </a:srgbClr>
              </a:gs>
              <a:gs pos="100000">
                <a:srgbClr val="E2BCCA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E2B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CA" sz="1400" b="1" dirty="0">
                <a:solidFill>
                  <a:prstClr val="black"/>
                </a:solidFill>
              </a:rPr>
              <a:t>TRAF6</a:t>
            </a:r>
          </a:p>
        </p:txBody>
      </p:sp>
      <p:sp>
        <p:nvSpPr>
          <p:cNvPr id="115" name="Oval 114"/>
          <p:cNvSpPr>
            <a:spLocks noChangeAspect="1"/>
          </p:cNvSpPr>
          <p:nvPr/>
        </p:nvSpPr>
        <p:spPr bwMode="auto">
          <a:xfrm>
            <a:off x="609600" y="3471863"/>
            <a:ext cx="1062038" cy="496887"/>
          </a:xfrm>
          <a:prstGeom prst="ellipse">
            <a:avLst/>
          </a:prstGeom>
          <a:gradFill flip="none" rotWithShape="1">
            <a:gsLst>
              <a:gs pos="0">
                <a:srgbClr val="E2BCCA">
                  <a:shade val="30000"/>
                  <a:satMod val="115000"/>
                </a:srgbClr>
              </a:gs>
              <a:gs pos="50000">
                <a:srgbClr val="E2BCCA">
                  <a:shade val="67500"/>
                  <a:satMod val="115000"/>
                </a:srgbClr>
              </a:gs>
              <a:gs pos="100000">
                <a:srgbClr val="E2BCCA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E2B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CA" sz="1400" b="1" dirty="0">
                <a:solidFill>
                  <a:prstClr val="black"/>
                </a:solidFill>
              </a:rPr>
              <a:t>IRAK 1/4</a:t>
            </a:r>
          </a:p>
        </p:txBody>
      </p:sp>
      <p:sp>
        <p:nvSpPr>
          <p:cNvPr id="116" name="Oval 115"/>
          <p:cNvSpPr>
            <a:spLocks noChangeAspect="1"/>
          </p:cNvSpPr>
          <p:nvPr/>
        </p:nvSpPr>
        <p:spPr bwMode="auto">
          <a:xfrm>
            <a:off x="1066800" y="4386263"/>
            <a:ext cx="1062038" cy="496887"/>
          </a:xfrm>
          <a:prstGeom prst="ellipse">
            <a:avLst/>
          </a:prstGeom>
          <a:gradFill flip="none" rotWithShape="1">
            <a:gsLst>
              <a:gs pos="0">
                <a:srgbClr val="E2BCCA">
                  <a:shade val="30000"/>
                  <a:satMod val="115000"/>
                </a:srgbClr>
              </a:gs>
              <a:gs pos="50000">
                <a:srgbClr val="E2BCCA">
                  <a:shade val="67500"/>
                  <a:satMod val="115000"/>
                </a:srgbClr>
              </a:gs>
              <a:gs pos="100000">
                <a:srgbClr val="E2BCCA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E2B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CA" sz="1400" b="1" dirty="0">
                <a:solidFill>
                  <a:prstClr val="black"/>
                </a:solidFill>
              </a:rPr>
              <a:t>IKK</a:t>
            </a:r>
          </a:p>
        </p:txBody>
      </p:sp>
      <p:sp>
        <p:nvSpPr>
          <p:cNvPr id="117" name="Down Arrow 116"/>
          <p:cNvSpPr/>
          <p:nvPr/>
        </p:nvSpPr>
        <p:spPr>
          <a:xfrm>
            <a:off x="1519238" y="3952875"/>
            <a:ext cx="285750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51218" name="Group 122"/>
          <p:cNvGrpSpPr>
            <a:grpSpLocks/>
          </p:cNvGrpSpPr>
          <p:nvPr/>
        </p:nvGrpSpPr>
        <p:grpSpPr bwMode="auto">
          <a:xfrm>
            <a:off x="1198563" y="5351463"/>
            <a:ext cx="1463675" cy="863600"/>
            <a:chOff x="2727631" y="5079773"/>
            <a:chExt cx="1463369" cy="863827"/>
          </a:xfrm>
        </p:grpSpPr>
        <p:sp>
          <p:nvSpPr>
            <p:cNvPr id="118" name="Rectangle 117"/>
            <p:cNvSpPr/>
            <p:nvPr/>
          </p:nvSpPr>
          <p:spPr bwMode="auto">
            <a:xfrm>
              <a:off x="2727631" y="5626017"/>
              <a:ext cx="453930" cy="2493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119" name="Oval 118"/>
            <p:cNvSpPr/>
            <p:nvPr/>
          </p:nvSpPr>
          <p:spPr bwMode="auto">
            <a:xfrm>
              <a:off x="2846668" y="5357658"/>
              <a:ext cx="382508" cy="241363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3002234" y="5618038"/>
              <a:ext cx="453290" cy="26547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51244" name="TextBox 995"/>
            <p:cNvSpPr txBox="1">
              <a:spLocks noChangeArrowheads="1"/>
            </p:cNvSpPr>
            <p:nvPr/>
          </p:nvSpPr>
          <p:spPr bwMode="auto">
            <a:xfrm>
              <a:off x="2765758" y="5079773"/>
              <a:ext cx="517731" cy="340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I</a:t>
              </a:r>
              <a:r>
                <a:rPr lang="el-GR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κ</a:t>
              </a:r>
              <a:r>
                <a:rPr lang="en-CA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B</a:t>
              </a:r>
            </a:p>
          </p:txBody>
        </p:sp>
        <p:sp>
          <p:nvSpPr>
            <p:cNvPr id="51245" name="TextBox 997"/>
            <p:cNvSpPr txBox="1">
              <a:spLocks noChangeArrowheads="1"/>
            </p:cNvSpPr>
            <p:nvPr/>
          </p:nvSpPr>
          <p:spPr bwMode="auto">
            <a:xfrm>
              <a:off x="3441268" y="5603186"/>
              <a:ext cx="749732" cy="340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NF</a:t>
              </a:r>
              <a:r>
                <a:rPr lang="el-GR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κ</a:t>
              </a:r>
              <a:r>
                <a:rPr lang="en-CA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124" name="Down Arrow 123"/>
          <p:cNvSpPr/>
          <p:nvPr/>
        </p:nvSpPr>
        <p:spPr>
          <a:xfrm>
            <a:off x="1443038" y="4919663"/>
            <a:ext cx="285750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25" name="Straight Arrow Connector 124"/>
          <p:cNvCxnSpPr/>
          <p:nvPr/>
        </p:nvCxnSpPr>
        <p:spPr bwMode="auto">
          <a:xfrm>
            <a:off x="5029200" y="6186488"/>
            <a:ext cx="68103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 bwMode="auto">
          <a:xfrm>
            <a:off x="5038725" y="6186488"/>
            <a:ext cx="0" cy="296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Arc 126"/>
          <p:cNvSpPr/>
          <p:nvPr/>
        </p:nvSpPr>
        <p:spPr bwMode="auto">
          <a:xfrm rot="20660586">
            <a:off x="3109913" y="5911850"/>
            <a:ext cx="1820862" cy="868363"/>
          </a:xfrm>
          <a:prstGeom prst="arc">
            <a:avLst>
              <a:gd name="adj1" fmla="val 10511165"/>
              <a:gd name="adj2" fmla="val 19894114"/>
            </a:avLst>
          </a:prstGeom>
          <a:ln w="38100">
            <a:solidFill>
              <a:srgbClr val="DE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>
              <a:solidFill>
                <a:prstClr val="black"/>
              </a:solidFill>
            </a:endParaRPr>
          </a:p>
        </p:txBody>
      </p:sp>
      <p:cxnSp>
        <p:nvCxnSpPr>
          <p:cNvPr id="128" name="Straight Arrow Connector 127"/>
          <p:cNvCxnSpPr/>
          <p:nvPr/>
        </p:nvCxnSpPr>
        <p:spPr bwMode="auto">
          <a:xfrm>
            <a:off x="2662238" y="6103938"/>
            <a:ext cx="803275" cy="3397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 bwMode="auto">
          <a:xfrm>
            <a:off x="3892550" y="6262688"/>
            <a:ext cx="454025" cy="24765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4167113" y="6254276"/>
            <a:ext cx="453290" cy="265479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51228" name="TextBox 1000"/>
          <p:cNvSpPr txBox="1">
            <a:spLocks noChangeArrowheads="1"/>
          </p:cNvSpPr>
          <p:nvPr/>
        </p:nvSpPr>
        <p:spPr bwMode="auto">
          <a:xfrm>
            <a:off x="4052888" y="5973763"/>
            <a:ext cx="749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NF</a:t>
            </a:r>
            <a:r>
              <a:rPr lang="el-GR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κ</a:t>
            </a: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B</a:t>
            </a:r>
          </a:p>
        </p:txBody>
      </p:sp>
      <p:cxnSp>
        <p:nvCxnSpPr>
          <p:cNvPr id="132" name="Straight Connector 131"/>
          <p:cNvCxnSpPr/>
          <p:nvPr/>
        </p:nvCxnSpPr>
        <p:spPr bwMode="auto">
          <a:xfrm>
            <a:off x="3500438" y="6519863"/>
            <a:ext cx="23241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5-Point Star 133"/>
          <p:cNvSpPr/>
          <p:nvPr/>
        </p:nvSpPr>
        <p:spPr>
          <a:xfrm>
            <a:off x="6015038" y="5605463"/>
            <a:ext cx="533400" cy="533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51231" name="TextBox 134"/>
          <p:cNvSpPr txBox="1">
            <a:spLocks noChangeArrowheads="1"/>
          </p:cNvSpPr>
          <p:nvPr/>
        </p:nvSpPr>
        <p:spPr bwMode="auto">
          <a:xfrm>
            <a:off x="4948238" y="5834063"/>
            <a:ext cx="812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70C0"/>
                </a:solidFill>
                <a:latin typeface="Arial" panose="020B0604020202020204" pitchFamily="34" charset="0"/>
              </a:rPr>
              <a:t>SEAP</a:t>
            </a:r>
          </a:p>
        </p:txBody>
      </p:sp>
      <p:sp>
        <p:nvSpPr>
          <p:cNvPr id="136" name="5-Point Star 135"/>
          <p:cNvSpPr/>
          <p:nvPr/>
        </p:nvSpPr>
        <p:spPr>
          <a:xfrm>
            <a:off x="6472238" y="5300663"/>
            <a:ext cx="533400" cy="533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1519238" y="3319463"/>
            <a:ext cx="381000" cy="381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prstClr val="black"/>
                </a:solidFill>
              </a:rPr>
              <a:t>P</a:t>
            </a:r>
          </a:p>
        </p:txBody>
      </p:sp>
      <p:sp>
        <p:nvSpPr>
          <p:cNvPr id="139" name="Oval 138"/>
          <p:cNvSpPr/>
          <p:nvPr/>
        </p:nvSpPr>
        <p:spPr>
          <a:xfrm>
            <a:off x="1676400" y="5453063"/>
            <a:ext cx="228600" cy="2286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prstClr val="black"/>
                </a:solidFill>
              </a:rPr>
              <a:t>P</a:t>
            </a:r>
          </a:p>
        </p:txBody>
      </p:sp>
      <p:pic>
        <p:nvPicPr>
          <p:cNvPr id="137" name="Picture 5" descr="SEAP Reporter Gene System">
            <a:hlinkClick r:id="rId7" tooltip="SEAP Reporter Gene System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1" r="14108"/>
          <a:stretch>
            <a:fillRect/>
          </a:stretch>
        </p:blipFill>
        <p:spPr bwMode="auto">
          <a:xfrm>
            <a:off x="3578225" y="2952750"/>
            <a:ext cx="3508375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6" name="TextBox 139"/>
          <p:cNvSpPr txBox="1">
            <a:spLocks noChangeArrowheads="1"/>
          </p:cNvSpPr>
          <p:nvPr/>
        </p:nvSpPr>
        <p:spPr bwMode="auto">
          <a:xfrm>
            <a:off x="1747838" y="2557463"/>
            <a:ext cx="6778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MyD88</a:t>
            </a:r>
          </a:p>
        </p:txBody>
      </p:sp>
      <p:pic>
        <p:nvPicPr>
          <p:cNvPr id="141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033463"/>
            <a:ext cx="423862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8" name="TextBox 139"/>
          <p:cNvSpPr txBox="1">
            <a:spLocks noChangeArrowheads="1"/>
          </p:cNvSpPr>
          <p:nvPr/>
        </p:nvSpPr>
        <p:spPr bwMode="auto">
          <a:xfrm>
            <a:off x="486258" y="15271"/>
            <a:ext cx="826828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NF</a:t>
            </a:r>
            <a:r>
              <a:rPr lang="el-GR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κ</a:t>
            </a:r>
            <a:r>
              <a:rPr lang="en-US" altLang="en-US" sz="2800" b="1" dirty="0">
                <a:solidFill>
                  <a:srgbClr val="000000"/>
                </a:solidFill>
                <a:latin typeface="Arial" panose="020B0604020202020204" pitchFamily="34" charset="0"/>
              </a:rPr>
              <a:t>B-dependent SEAP </a:t>
            </a:r>
            <a:r>
              <a:rPr lang="en-US" altLang="en-US" sz="2800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Assay – RAW-blue cells</a:t>
            </a:r>
            <a:endParaRPr lang="en-US" altLang="en-US" sz="2800" b="1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259060" y="1647825"/>
            <a:ext cx="301715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600" b="1" dirty="0" err="1" smtClean="0"/>
              <a:t>Caffeic</a:t>
            </a:r>
            <a:r>
              <a:rPr lang="en-CA" sz="1600" b="1" dirty="0" smtClean="0"/>
              <a:t> acid </a:t>
            </a:r>
            <a:r>
              <a:rPr lang="en-CA" sz="1600" b="1" dirty="0" err="1" smtClean="0"/>
              <a:t>phenethyl</a:t>
            </a:r>
            <a:r>
              <a:rPr lang="en-CA" sz="1600" b="1" dirty="0" smtClean="0"/>
              <a:t> ester is a potent and specific inhibitor of activation of nuclear transcription factor NF-kappa B.</a:t>
            </a:r>
            <a:endParaRPr lang="en-US" sz="1600" b="1" dirty="0"/>
          </a:p>
        </p:txBody>
      </p:sp>
      <p:sp>
        <p:nvSpPr>
          <p:cNvPr id="3" name="Rectangle 2"/>
          <p:cNvSpPr/>
          <p:nvPr/>
        </p:nvSpPr>
        <p:spPr>
          <a:xfrm>
            <a:off x="22489" y="3544798"/>
            <a:ext cx="113136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IL-1 receptor-associated kinase-</a:t>
            </a:r>
            <a:r>
              <a:rPr lang="en-US" sz="1600" i="1" dirty="0" smtClean="0"/>
              <a:t>4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812800"/>
            <a:ext cx="6238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LPS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75" y="1036638"/>
            <a:ext cx="6946900" cy="559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228600" y="152400"/>
            <a:ext cx="8991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MMP9-siRNA inhibits LPS-induced NF</a:t>
            </a:r>
            <a:r>
              <a:rPr lang="el-GR" sz="2800" b="1" dirty="0" smtClean="0">
                <a:solidFill>
                  <a:srgbClr val="000000"/>
                </a:solidFill>
                <a:latin typeface="+mj-lt"/>
              </a:rPr>
              <a:t>κ</a:t>
            </a: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B in RAW-blue macrophages</a:t>
            </a:r>
            <a:endParaRPr lang="en-US" sz="2800" dirty="0" smtClean="0">
              <a:solidFill>
                <a:srgbClr val="00000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19" descr="E:\files to upload online publication\Abdulkhalek- JBC-2011-237578_Page_09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17" r="10909" b="77576"/>
          <a:stretch>
            <a:fillRect/>
          </a:stretch>
        </p:blipFill>
        <p:spPr bwMode="auto">
          <a:xfrm>
            <a:off x="4751388" y="1001713"/>
            <a:ext cx="4365625" cy="197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19" descr="E:\files to upload online publication\Abdulkhalek- JBC-2011-237578_Page_09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1" t="56364"/>
          <a:stretch>
            <a:fillRect/>
          </a:stretch>
        </p:blipFill>
        <p:spPr bwMode="auto">
          <a:xfrm>
            <a:off x="4681538" y="3200400"/>
            <a:ext cx="4386262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300" name="Picture 19" descr="E:\files to upload online publication\Abdulkhalek- JBC-2011-237578_Page_09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0" r="50909" b="26666"/>
          <a:stretch>
            <a:fillRect/>
          </a:stretch>
        </p:blipFill>
        <p:spPr bwMode="auto">
          <a:xfrm>
            <a:off x="47625" y="1143000"/>
            <a:ext cx="475297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TextBox 4"/>
          <p:cNvSpPr txBox="1">
            <a:spLocks noChangeArrowheads="1"/>
          </p:cNvSpPr>
          <p:nvPr/>
        </p:nvSpPr>
        <p:spPr bwMode="auto">
          <a:xfrm>
            <a:off x="-17463" y="84138"/>
            <a:ext cx="91614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MMP-9 forms a complex with TLR4  in naïve and LPS treated BMA macrophage cells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Box 16"/>
          <p:cNvSpPr txBox="1">
            <a:spLocks noChangeArrowheads="1"/>
          </p:cNvSpPr>
          <p:nvPr/>
        </p:nvSpPr>
        <p:spPr bwMode="auto">
          <a:xfrm>
            <a:off x="1752600" y="76200"/>
            <a:ext cx="5399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US" sz="2800" b="1" dirty="0" smtClean="0">
                <a:solidFill>
                  <a:srgbClr val="000000"/>
                </a:solidFill>
                <a:latin typeface="+mj-lt"/>
              </a:rPr>
              <a:t>MMP9 forms a Complex with NEU1</a:t>
            </a:r>
          </a:p>
        </p:txBody>
      </p:sp>
      <p:pic>
        <p:nvPicPr>
          <p:cNvPr id="57347" name="Picture 18" descr="E:\files to upload online publication\Abdulkhalek- JBC-2011-237578_Page_10.tif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7"/>
          <a:stretch>
            <a:fillRect/>
          </a:stretch>
        </p:blipFill>
        <p:spPr bwMode="auto">
          <a:xfrm>
            <a:off x="228600" y="609600"/>
            <a:ext cx="8686800" cy="608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1667" t="21657" r="4443" b="27936"/>
          <a:stretch/>
        </p:blipFill>
        <p:spPr>
          <a:xfrm>
            <a:off x="21771" y="0"/>
            <a:ext cx="8991600" cy="3833736"/>
          </a:xfrm>
          <a:prstGeom prst="rect">
            <a:avLst/>
          </a:prstGeom>
        </p:spPr>
      </p:pic>
      <p:pic>
        <p:nvPicPr>
          <p:cNvPr id="810" name="Picture 809"/>
          <p:cNvPicPr>
            <a:picLocks noChangeAspect="1"/>
          </p:cNvPicPr>
          <p:nvPr/>
        </p:nvPicPr>
        <p:blipFill rotWithShape="1">
          <a:blip r:embed="rId3"/>
          <a:srcRect b="24269"/>
          <a:stretch/>
        </p:blipFill>
        <p:spPr>
          <a:xfrm>
            <a:off x="1219200" y="3743132"/>
            <a:ext cx="6508369" cy="310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675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2" t="7664" r="22208" b="52661"/>
          <a:stretch>
            <a:fillRect/>
          </a:stretch>
        </p:blipFill>
        <p:spPr bwMode="auto">
          <a:xfrm>
            <a:off x="1099457" y="990600"/>
            <a:ext cx="67183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19" name="TextBox 2"/>
          <p:cNvSpPr txBox="1">
            <a:spLocks noChangeArrowheads="1"/>
          </p:cNvSpPr>
          <p:nvPr/>
        </p:nvSpPr>
        <p:spPr bwMode="auto">
          <a:xfrm>
            <a:off x="26988" y="1905000"/>
            <a:ext cx="103981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</a:rPr>
              <a:t>RAW-blue</a:t>
            </a:r>
          </a:p>
        </p:txBody>
      </p:sp>
      <p:pic>
        <p:nvPicPr>
          <p:cNvPr id="6042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95" r="4810" b="8228"/>
          <a:stretch>
            <a:fillRect/>
          </a:stretch>
        </p:blipFill>
        <p:spPr bwMode="auto">
          <a:xfrm>
            <a:off x="3962400" y="3962400"/>
            <a:ext cx="5133975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421" name="Rectangle 4"/>
          <p:cNvSpPr>
            <a:spLocks noChangeArrowheads="1"/>
          </p:cNvSpPr>
          <p:nvPr/>
        </p:nvSpPr>
        <p:spPr bwMode="auto">
          <a:xfrm>
            <a:off x="260350" y="-39707"/>
            <a:ext cx="86106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000000"/>
                </a:solidFill>
              </a:rPr>
              <a:t>GPCR agonists induced </a:t>
            </a:r>
            <a:r>
              <a:rPr lang="en-US" altLang="en-US" sz="2800" b="1" dirty="0" err="1">
                <a:solidFill>
                  <a:srgbClr val="000000"/>
                </a:solidFill>
              </a:rPr>
              <a:t>sialidase</a:t>
            </a:r>
            <a:r>
              <a:rPr lang="en-US" altLang="en-US" sz="2800" b="1" dirty="0">
                <a:solidFill>
                  <a:srgbClr val="000000"/>
                </a:solidFill>
              </a:rPr>
              <a:t> activity is inhibited by </a:t>
            </a:r>
            <a:r>
              <a:rPr lang="en-US" altLang="en-US" sz="2800" b="1" dirty="0" err="1" smtClean="0">
                <a:solidFill>
                  <a:srgbClr val="000000"/>
                </a:solidFill>
              </a:rPr>
              <a:t>oseltamivir</a:t>
            </a:r>
            <a:r>
              <a:rPr lang="en-US" altLang="en-US" sz="2800" b="1" dirty="0" smtClean="0">
                <a:solidFill>
                  <a:srgbClr val="000000"/>
                </a:solidFill>
              </a:rPr>
              <a:t> phosphate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60422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r="56667" b="30556"/>
          <a:stretch>
            <a:fillRect/>
          </a:stretch>
        </p:blipFill>
        <p:spPr bwMode="auto">
          <a:xfrm>
            <a:off x="271463" y="3733800"/>
            <a:ext cx="3276600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988" y="2518411"/>
            <a:ext cx="14573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Lysophosphatidic acid (LPA)</a:t>
            </a:r>
            <a:endParaRPr lang="en-US" sz="1400" dirty="0"/>
          </a:p>
        </p:txBody>
      </p:sp>
      <p:sp>
        <p:nvSpPr>
          <p:cNvPr id="3" name="Rectangle 2"/>
          <p:cNvSpPr/>
          <p:nvPr/>
        </p:nvSpPr>
        <p:spPr>
          <a:xfrm>
            <a:off x="5333093" y="543580"/>
            <a:ext cx="35705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400" dirty="0"/>
              <a:t>a potent endothelium-dependent vasodilator, leading to a drop in blood </a:t>
            </a:r>
            <a:r>
              <a:rPr lang="en-CA" sz="1400" dirty="0" smtClean="0"/>
              <a:t>pressure</a:t>
            </a:r>
            <a:endParaRPr lang="en-US" sz="1400" dirty="0"/>
          </a:p>
        </p:txBody>
      </p:sp>
      <p:sp>
        <p:nvSpPr>
          <p:cNvPr id="4" name="Down Arrow 3"/>
          <p:cNvSpPr/>
          <p:nvPr/>
        </p:nvSpPr>
        <p:spPr>
          <a:xfrm>
            <a:off x="381000" y="3041631"/>
            <a:ext cx="165894" cy="2349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4139" y="3280334"/>
            <a:ext cx="14573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/>
              <a:t>Lipid signaling</a:t>
            </a:r>
            <a:endParaRPr lang="en-US" sz="1400" dirty="0"/>
          </a:p>
        </p:txBody>
      </p:sp>
      <p:sp>
        <p:nvSpPr>
          <p:cNvPr id="5" name="Rectangle 4"/>
          <p:cNvSpPr/>
          <p:nvPr/>
        </p:nvSpPr>
        <p:spPr>
          <a:xfrm>
            <a:off x="3244043" y="3588111"/>
            <a:ext cx="29538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Angiotensin -vasoconstriction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Box 2"/>
          <p:cNvSpPr txBox="1">
            <a:spLocks noChangeArrowheads="1"/>
          </p:cNvSpPr>
          <p:nvPr/>
        </p:nvSpPr>
        <p:spPr bwMode="auto">
          <a:xfrm>
            <a:off x="534988" y="2057400"/>
            <a:ext cx="1190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</a:rPr>
              <a:t>Primary WT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</a:rPr>
              <a:t>MØ</a:t>
            </a:r>
          </a:p>
        </p:txBody>
      </p:sp>
      <p:sp>
        <p:nvSpPr>
          <p:cNvPr id="62467" name="TextBox 3"/>
          <p:cNvSpPr txBox="1">
            <a:spLocks noChangeArrowheads="1"/>
          </p:cNvSpPr>
          <p:nvPr/>
        </p:nvSpPr>
        <p:spPr bwMode="auto">
          <a:xfrm>
            <a:off x="439738" y="3514725"/>
            <a:ext cx="12144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</a:rPr>
              <a:t>Neu1-CathA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</a:rPr>
              <a:t>MØ</a:t>
            </a:r>
          </a:p>
        </p:txBody>
      </p:sp>
      <p:sp>
        <p:nvSpPr>
          <p:cNvPr id="62468" name="TextBox 4"/>
          <p:cNvSpPr txBox="1">
            <a:spLocks noChangeArrowheads="1"/>
          </p:cNvSpPr>
          <p:nvPr/>
        </p:nvSpPr>
        <p:spPr bwMode="auto">
          <a:xfrm>
            <a:off x="485775" y="4886325"/>
            <a:ext cx="9874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</a:rPr>
              <a:t>CathA KD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600" b="1">
                <a:solidFill>
                  <a:srgbClr val="000000"/>
                </a:solidFill>
              </a:rPr>
              <a:t>MØ</a:t>
            </a:r>
          </a:p>
        </p:txBody>
      </p:sp>
      <p:sp>
        <p:nvSpPr>
          <p:cNvPr id="62469" name="TextBox 5"/>
          <p:cNvSpPr txBox="1">
            <a:spLocks noChangeArrowheads="1"/>
          </p:cNvSpPr>
          <p:nvPr/>
        </p:nvSpPr>
        <p:spPr bwMode="auto">
          <a:xfrm>
            <a:off x="381000" y="119743"/>
            <a:ext cx="8534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err="1">
                <a:solidFill>
                  <a:srgbClr val="000000"/>
                </a:solidFill>
              </a:rPr>
              <a:t>Sialidase</a:t>
            </a:r>
            <a:r>
              <a:rPr lang="en-US" altLang="en-US" sz="2800" b="1" dirty="0">
                <a:solidFill>
                  <a:srgbClr val="000000"/>
                </a:solidFill>
              </a:rPr>
              <a:t> activity is </a:t>
            </a:r>
            <a:r>
              <a:rPr lang="en-US" altLang="en-US" sz="2800" b="1" dirty="0" err="1">
                <a:solidFill>
                  <a:srgbClr val="000000"/>
                </a:solidFill>
              </a:rPr>
              <a:t>abscent</a:t>
            </a:r>
            <a:r>
              <a:rPr lang="en-US" altLang="en-US" sz="2800" b="1" dirty="0">
                <a:solidFill>
                  <a:srgbClr val="000000"/>
                </a:solidFill>
              </a:rPr>
              <a:t> in Neu1 deficient primary </a:t>
            </a:r>
            <a:r>
              <a:rPr lang="en-US" altLang="en-US" sz="2800" b="1" dirty="0" smtClean="0">
                <a:solidFill>
                  <a:srgbClr val="000000"/>
                </a:solidFill>
              </a:rPr>
              <a:t>macrophages derived from genetically engineered mice</a:t>
            </a:r>
            <a:endParaRPr lang="en-US" altLang="en-US" sz="2800" b="1" dirty="0">
              <a:solidFill>
                <a:srgbClr val="000000"/>
              </a:solidFill>
            </a:endParaRPr>
          </a:p>
        </p:txBody>
      </p:sp>
      <p:grpSp>
        <p:nvGrpSpPr>
          <p:cNvPr id="62470" name="Group 8"/>
          <p:cNvGrpSpPr>
            <a:grpSpLocks/>
          </p:cNvGrpSpPr>
          <p:nvPr/>
        </p:nvGrpSpPr>
        <p:grpSpPr bwMode="auto">
          <a:xfrm>
            <a:off x="1890713" y="1099457"/>
            <a:ext cx="6872287" cy="4648200"/>
            <a:chOff x="1762347" y="1593681"/>
            <a:chExt cx="6262461" cy="4121319"/>
          </a:xfrm>
        </p:grpSpPr>
        <p:pic>
          <p:nvPicPr>
            <p:cNvPr id="62471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49" t="14841" r="27942" b="33731"/>
            <a:stretch>
              <a:fillRect/>
            </a:stretch>
          </p:blipFill>
          <p:spPr bwMode="auto">
            <a:xfrm>
              <a:off x="1762347" y="1593681"/>
              <a:ext cx="6262461" cy="4121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6934049" y="4496058"/>
              <a:ext cx="914270" cy="304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473" name="TextBox 6"/>
            <p:cNvSpPr txBox="1">
              <a:spLocks noChangeArrowheads="1"/>
            </p:cNvSpPr>
            <p:nvPr/>
          </p:nvSpPr>
          <p:spPr bwMode="auto">
            <a:xfrm>
              <a:off x="6810392" y="4477435"/>
              <a:ext cx="1114408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500" b="1">
                  <a:solidFill>
                    <a:srgbClr val="000000"/>
                  </a:solidFill>
                  <a:latin typeface="Arial" panose="020B0604020202020204" pitchFamily="34" charset="0"/>
                </a:rPr>
                <a:t>Bombesin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324600" y="1011617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TLR3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984750" y="1018648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TLR4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9" r="31642" b="50000"/>
          <a:stretch>
            <a:fillRect/>
          </a:stretch>
        </p:blipFill>
        <p:spPr bwMode="auto">
          <a:xfrm>
            <a:off x="2393846" y="1143000"/>
            <a:ext cx="6750154" cy="363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35" r="56667" b="30556"/>
          <a:stretch>
            <a:fillRect/>
          </a:stretch>
        </p:blipFill>
        <p:spPr bwMode="auto">
          <a:xfrm>
            <a:off x="21771" y="1600200"/>
            <a:ext cx="24781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4" name="Group 56"/>
          <p:cNvGrpSpPr>
            <a:grpSpLocks/>
          </p:cNvGrpSpPr>
          <p:nvPr/>
        </p:nvGrpSpPr>
        <p:grpSpPr bwMode="auto">
          <a:xfrm>
            <a:off x="1371600" y="1647825"/>
            <a:ext cx="895350" cy="533400"/>
            <a:chOff x="2438400" y="3592284"/>
            <a:chExt cx="914400" cy="907146"/>
          </a:xfrm>
        </p:grpSpPr>
        <p:grpSp>
          <p:nvGrpSpPr>
            <p:cNvPr id="64609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64635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52" name="Oval 3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Freeform 5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4" name="Freeform 6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36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9" name="Oval 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0" name="Freeform 1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51" name="Freeform 12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37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46" name="Oval 45"/>
                <p:cNvSpPr/>
                <p:nvPr/>
              </p:nvSpPr>
              <p:spPr>
                <a:xfrm>
                  <a:off x="3505200" y="2361271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7" name="Freeform 46"/>
                <p:cNvSpPr/>
                <p:nvPr/>
              </p:nvSpPr>
              <p:spPr>
                <a:xfrm>
                  <a:off x="3540868" y="250976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8" name="Freeform 47"/>
                <p:cNvSpPr/>
                <p:nvPr/>
              </p:nvSpPr>
              <p:spPr>
                <a:xfrm>
                  <a:off x="3595991" y="251246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38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3" name="Oval 42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4" name="Freeform 43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5" name="Freeform 44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39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40" name="Oval 39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41" name="Freeform 40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42" name="Freeform 41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40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37" name="Oval 36"/>
                <p:cNvSpPr/>
                <p:nvPr/>
              </p:nvSpPr>
              <p:spPr>
                <a:xfrm>
                  <a:off x="3505200" y="2362200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8" name="Freeform 37"/>
                <p:cNvSpPr/>
                <p:nvPr/>
              </p:nvSpPr>
              <p:spPr>
                <a:xfrm>
                  <a:off x="3540868" y="2510692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9" name="Freeform 38"/>
                <p:cNvSpPr/>
                <p:nvPr/>
              </p:nvSpPr>
              <p:spPr>
                <a:xfrm>
                  <a:off x="3595991" y="2513391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64610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64611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8" name="Oval 27"/>
                <p:cNvSpPr/>
                <p:nvPr/>
              </p:nvSpPr>
              <p:spPr>
                <a:xfrm>
                  <a:off x="3560323" y="2248807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Freeform 5"/>
                <p:cNvSpPr/>
                <p:nvPr/>
              </p:nvSpPr>
              <p:spPr>
                <a:xfrm>
                  <a:off x="3595991" y="2397297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" name="Freeform 6"/>
                <p:cNvSpPr/>
                <p:nvPr/>
              </p:nvSpPr>
              <p:spPr>
                <a:xfrm>
                  <a:off x="3651115" y="23999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12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25" name="Oval 24"/>
                <p:cNvSpPr/>
                <p:nvPr/>
              </p:nvSpPr>
              <p:spPr>
                <a:xfrm>
                  <a:off x="3560323" y="2248807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6" name="Freeform 25"/>
                <p:cNvSpPr/>
                <p:nvPr/>
              </p:nvSpPr>
              <p:spPr>
                <a:xfrm>
                  <a:off x="3595991" y="2397297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" name="Freeform 26"/>
                <p:cNvSpPr/>
                <p:nvPr/>
              </p:nvSpPr>
              <p:spPr>
                <a:xfrm>
                  <a:off x="3651115" y="23999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13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22" name="Oval 21"/>
                <p:cNvSpPr/>
                <p:nvPr/>
              </p:nvSpPr>
              <p:spPr>
                <a:xfrm>
                  <a:off x="3560323" y="2247877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3" name="Freeform 22"/>
                <p:cNvSpPr/>
                <p:nvPr/>
              </p:nvSpPr>
              <p:spPr>
                <a:xfrm>
                  <a:off x="3595991" y="239636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" name="Freeform 23"/>
                <p:cNvSpPr/>
                <p:nvPr/>
              </p:nvSpPr>
              <p:spPr>
                <a:xfrm>
                  <a:off x="3651115" y="2399067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14" name="Group 115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9" name="Oval 18"/>
                <p:cNvSpPr/>
                <p:nvPr/>
              </p:nvSpPr>
              <p:spPr>
                <a:xfrm>
                  <a:off x="3560323" y="2248807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0" name="Freeform 19"/>
                <p:cNvSpPr/>
                <p:nvPr/>
              </p:nvSpPr>
              <p:spPr>
                <a:xfrm>
                  <a:off x="3595991" y="2397297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" name="Freeform 20"/>
                <p:cNvSpPr/>
                <p:nvPr/>
              </p:nvSpPr>
              <p:spPr>
                <a:xfrm>
                  <a:off x="3652736" y="23999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15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6" name="Oval 15"/>
                <p:cNvSpPr/>
                <p:nvPr/>
              </p:nvSpPr>
              <p:spPr>
                <a:xfrm>
                  <a:off x="3553838" y="2248807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" name="Freeform 16"/>
                <p:cNvSpPr/>
                <p:nvPr/>
              </p:nvSpPr>
              <p:spPr>
                <a:xfrm>
                  <a:off x="3589506" y="2397297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Freeform 17"/>
                <p:cNvSpPr/>
                <p:nvPr/>
              </p:nvSpPr>
              <p:spPr>
                <a:xfrm>
                  <a:off x="3644630" y="23999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64616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3" name="Oval 12"/>
                <p:cNvSpPr/>
                <p:nvPr/>
              </p:nvSpPr>
              <p:spPr>
                <a:xfrm>
                  <a:off x="3553838" y="2248807"/>
                  <a:ext cx="152400" cy="151191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Freeform 13"/>
                <p:cNvSpPr/>
                <p:nvPr/>
              </p:nvSpPr>
              <p:spPr>
                <a:xfrm>
                  <a:off x="3589506" y="2397297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14"/>
                <p:cNvSpPr/>
                <p:nvPr/>
              </p:nvSpPr>
              <p:spPr>
                <a:xfrm>
                  <a:off x="3644630" y="2399998"/>
                  <a:ext cx="29183" cy="29158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dirty="0">
                    <a:solidFill>
                      <a:prstClr val="black"/>
                    </a:solidFill>
                  </a:endParaRPr>
                </a:p>
              </p:txBody>
            </p:sp>
          </p:grpSp>
        </p:grpSp>
      </p:grp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85" t="12566" r="27084" b="59958"/>
          <a:stretch>
            <a:fillRect/>
          </a:stretch>
        </p:blipFill>
        <p:spPr bwMode="auto">
          <a:xfrm>
            <a:off x="1668463" y="812800"/>
            <a:ext cx="739775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7" name="Oval 106"/>
          <p:cNvSpPr/>
          <p:nvPr/>
        </p:nvSpPr>
        <p:spPr>
          <a:xfrm>
            <a:off x="1795463" y="1425575"/>
            <a:ext cx="71437" cy="1166813"/>
          </a:xfrm>
          <a:prstGeom prst="ellipse">
            <a:avLst/>
          </a:prstGeom>
          <a:solidFill>
            <a:srgbClr val="009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451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4" t="61591" r="37804" b="11079"/>
          <a:stretch>
            <a:fillRect/>
          </a:stretch>
        </p:blipFill>
        <p:spPr bwMode="auto">
          <a:xfrm>
            <a:off x="1008063" y="804863"/>
            <a:ext cx="673100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8" name="sialic acid-0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0" t="51160"/>
          <a:stretch>
            <a:fillRect/>
          </a:stretch>
        </p:blipFill>
        <p:spPr bwMode="auto">
          <a:xfrm rot="3263995">
            <a:off x="2255837" y="1168401"/>
            <a:ext cx="404813" cy="290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9" name="sialic acid-01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60" b="15150"/>
          <a:stretch>
            <a:fillRect/>
          </a:stretch>
        </p:blipFill>
        <p:spPr bwMode="auto">
          <a:xfrm>
            <a:off x="839788" y="1060450"/>
            <a:ext cx="28892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9" name="Oval 108"/>
          <p:cNvSpPr/>
          <p:nvPr/>
        </p:nvSpPr>
        <p:spPr>
          <a:xfrm>
            <a:off x="1443038" y="1435100"/>
            <a:ext cx="71437" cy="1166813"/>
          </a:xfrm>
          <a:prstGeom prst="ellipse">
            <a:avLst/>
          </a:prstGeom>
          <a:solidFill>
            <a:srgbClr val="009E4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1524483" y="2335132"/>
            <a:ext cx="256724" cy="600532"/>
          </a:xfrm>
          <a:prstGeom prst="ellipse">
            <a:avLst/>
          </a:prstGeom>
          <a:gradFill flip="none" rotWithShape="1">
            <a:gsLst>
              <a:gs pos="0">
                <a:srgbClr val="CC3300">
                  <a:shade val="30000"/>
                  <a:satMod val="115000"/>
                </a:srgbClr>
              </a:gs>
              <a:gs pos="50000">
                <a:srgbClr val="CC3300">
                  <a:shade val="67500"/>
                  <a:satMod val="115000"/>
                </a:srgbClr>
              </a:gs>
              <a:gs pos="100000">
                <a:srgbClr val="CC33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3" name="Down Arrow 112"/>
          <p:cNvSpPr/>
          <p:nvPr/>
        </p:nvSpPr>
        <p:spPr>
          <a:xfrm>
            <a:off x="1509713" y="2938463"/>
            <a:ext cx="285750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14" name="Oval 113"/>
          <p:cNvSpPr>
            <a:spLocks noChangeAspect="1"/>
          </p:cNvSpPr>
          <p:nvPr/>
        </p:nvSpPr>
        <p:spPr bwMode="auto">
          <a:xfrm>
            <a:off x="1600200" y="3548063"/>
            <a:ext cx="1062038" cy="496887"/>
          </a:xfrm>
          <a:prstGeom prst="ellipse">
            <a:avLst/>
          </a:prstGeom>
          <a:gradFill flip="none" rotWithShape="1">
            <a:gsLst>
              <a:gs pos="0">
                <a:srgbClr val="E2BCCA">
                  <a:shade val="30000"/>
                  <a:satMod val="115000"/>
                </a:srgbClr>
              </a:gs>
              <a:gs pos="50000">
                <a:srgbClr val="E2BCCA">
                  <a:shade val="67500"/>
                  <a:satMod val="115000"/>
                </a:srgbClr>
              </a:gs>
              <a:gs pos="100000">
                <a:srgbClr val="E2BCCA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E2B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b="1" dirty="0">
                <a:solidFill>
                  <a:prstClr val="black"/>
                </a:solidFill>
              </a:rPr>
              <a:t>TRAF6</a:t>
            </a:r>
          </a:p>
        </p:txBody>
      </p:sp>
      <p:sp>
        <p:nvSpPr>
          <p:cNvPr id="115" name="Oval 114"/>
          <p:cNvSpPr>
            <a:spLocks noChangeAspect="1"/>
          </p:cNvSpPr>
          <p:nvPr/>
        </p:nvSpPr>
        <p:spPr bwMode="auto">
          <a:xfrm>
            <a:off x="609600" y="3471863"/>
            <a:ext cx="1062038" cy="496887"/>
          </a:xfrm>
          <a:prstGeom prst="ellipse">
            <a:avLst/>
          </a:prstGeom>
          <a:gradFill flip="none" rotWithShape="1">
            <a:gsLst>
              <a:gs pos="0">
                <a:srgbClr val="E2BCCA">
                  <a:shade val="30000"/>
                  <a:satMod val="115000"/>
                </a:srgbClr>
              </a:gs>
              <a:gs pos="50000">
                <a:srgbClr val="E2BCCA">
                  <a:shade val="67500"/>
                  <a:satMod val="115000"/>
                </a:srgbClr>
              </a:gs>
              <a:gs pos="100000">
                <a:srgbClr val="E2BCCA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E2B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b="1" dirty="0">
                <a:solidFill>
                  <a:prstClr val="black"/>
                </a:solidFill>
              </a:rPr>
              <a:t>IRAK 1/4</a:t>
            </a:r>
          </a:p>
        </p:txBody>
      </p:sp>
      <p:sp>
        <p:nvSpPr>
          <p:cNvPr id="116" name="Oval 115"/>
          <p:cNvSpPr>
            <a:spLocks noChangeAspect="1"/>
          </p:cNvSpPr>
          <p:nvPr/>
        </p:nvSpPr>
        <p:spPr bwMode="auto">
          <a:xfrm>
            <a:off x="1066800" y="4386263"/>
            <a:ext cx="1062038" cy="496887"/>
          </a:xfrm>
          <a:prstGeom prst="ellipse">
            <a:avLst/>
          </a:prstGeom>
          <a:gradFill flip="none" rotWithShape="1">
            <a:gsLst>
              <a:gs pos="0">
                <a:srgbClr val="E2BCCA">
                  <a:shade val="30000"/>
                  <a:satMod val="115000"/>
                </a:srgbClr>
              </a:gs>
              <a:gs pos="50000">
                <a:srgbClr val="E2BCCA">
                  <a:shade val="67500"/>
                  <a:satMod val="115000"/>
                </a:srgbClr>
              </a:gs>
              <a:gs pos="100000">
                <a:srgbClr val="E2BCCA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E2BC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1400" b="1" dirty="0">
                <a:solidFill>
                  <a:prstClr val="black"/>
                </a:solidFill>
              </a:rPr>
              <a:t>IKK</a:t>
            </a:r>
          </a:p>
        </p:txBody>
      </p:sp>
      <p:sp>
        <p:nvSpPr>
          <p:cNvPr id="117" name="Down Arrow 116"/>
          <p:cNvSpPr/>
          <p:nvPr/>
        </p:nvSpPr>
        <p:spPr>
          <a:xfrm>
            <a:off x="1519238" y="3952875"/>
            <a:ext cx="285750" cy="3571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4529" name="Group 122"/>
          <p:cNvGrpSpPr>
            <a:grpSpLocks/>
          </p:cNvGrpSpPr>
          <p:nvPr/>
        </p:nvGrpSpPr>
        <p:grpSpPr bwMode="auto">
          <a:xfrm>
            <a:off x="1198563" y="5351463"/>
            <a:ext cx="1463675" cy="863600"/>
            <a:chOff x="2727631" y="5079773"/>
            <a:chExt cx="1463369" cy="863827"/>
          </a:xfrm>
        </p:grpSpPr>
        <p:sp>
          <p:nvSpPr>
            <p:cNvPr id="118" name="Rectangle 117"/>
            <p:cNvSpPr/>
            <p:nvPr/>
          </p:nvSpPr>
          <p:spPr bwMode="auto">
            <a:xfrm>
              <a:off x="2727631" y="5626017"/>
              <a:ext cx="453930" cy="24930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119" name="Oval 118"/>
            <p:cNvSpPr/>
            <p:nvPr/>
          </p:nvSpPr>
          <p:spPr bwMode="auto">
            <a:xfrm>
              <a:off x="2846668" y="5357658"/>
              <a:ext cx="382508" cy="241363"/>
            </a:xfrm>
            <a:prstGeom prst="ellips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3002234" y="5618038"/>
              <a:ext cx="453290" cy="265479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64607" name="TextBox 995"/>
            <p:cNvSpPr txBox="1">
              <a:spLocks noChangeArrowheads="1"/>
            </p:cNvSpPr>
            <p:nvPr/>
          </p:nvSpPr>
          <p:spPr bwMode="auto">
            <a:xfrm>
              <a:off x="2765758" y="5079773"/>
              <a:ext cx="517731" cy="340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I</a:t>
              </a:r>
              <a:r>
                <a:rPr lang="el-GR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κ</a:t>
              </a:r>
              <a:r>
                <a:rPr lang="en-CA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B</a:t>
              </a:r>
            </a:p>
          </p:txBody>
        </p:sp>
        <p:sp>
          <p:nvSpPr>
            <p:cNvPr id="64608" name="TextBox 997"/>
            <p:cNvSpPr txBox="1">
              <a:spLocks noChangeArrowheads="1"/>
            </p:cNvSpPr>
            <p:nvPr/>
          </p:nvSpPr>
          <p:spPr bwMode="auto">
            <a:xfrm>
              <a:off x="3441268" y="5603186"/>
              <a:ext cx="749732" cy="340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NF</a:t>
              </a:r>
              <a:r>
                <a:rPr lang="el-GR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κ</a:t>
              </a:r>
              <a:r>
                <a:rPr lang="en-CA" altLang="en-US" sz="1800" b="1">
                  <a:solidFill>
                    <a:srgbClr val="000000"/>
                  </a:solidFill>
                  <a:latin typeface="Arial" panose="020B0604020202020204" pitchFamily="34" charset="0"/>
                </a:rPr>
                <a:t>B</a:t>
              </a:r>
            </a:p>
          </p:txBody>
        </p:sp>
      </p:grpSp>
      <p:sp>
        <p:nvSpPr>
          <p:cNvPr id="124" name="Down Arrow 123"/>
          <p:cNvSpPr/>
          <p:nvPr/>
        </p:nvSpPr>
        <p:spPr>
          <a:xfrm>
            <a:off x="1443038" y="4919663"/>
            <a:ext cx="285750" cy="35718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125" name="Straight Arrow Connector 124"/>
          <p:cNvCxnSpPr/>
          <p:nvPr/>
        </p:nvCxnSpPr>
        <p:spPr bwMode="auto">
          <a:xfrm>
            <a:off x="5029200" y="6186488"/>
            <a:ext cx="68103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/>
          <p:cNvCxnSpPr/>
          <p:nvPr/>
        </p:nvCxnSpPr>
        <p:spPr bwMode="auto">
          <a:xfrm>
            <a:off x="5038725" y="6186488"/>
            <a:ext cx="0" cy="29686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Arc 126"/>
          <p:cNvSpPr/>
          <p:nvPr/>
        </p:nvSpPr>
        <p:spPr bwMode="auto">
          <a:xfrm rot="20660586">
            <a:off x="3109913" y="5911850"/>
            <a:ext cx="1820862" cy="868363"/>
          </a:xfrm>
          <a:prstGeom prst="arc">
            <a:avLst>
              <a:gd name="adj1" fmla="val 10511165"/>
              <a:gd name="adj2" fmla="val 19894114"/>
            </a:avLst>
          </a:prstGeom>
          <a:ln w="38100">
            <a:solidFill>
              <a:srgbClr val="DEA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>
              <a:solidFill>
                <a:prstClr val="black"/>
              </a:solidFill>
            </a:endParaRPr>
          </a:p>
        </p:txBody>
      </p:sp>
      <p:cxnSp>
        <p:nvCxnSpPr>
          <p:cNvPr id="128" name="Straight Arrow Connector 127"/>
          <p:cNvCxnSpPr/>
          <p:nvPr/>
        </p:nvCxnSpPr>
        <p:spPr bwMode="auto">
          <a:xfrm>
            <a:off x="2662238" y="6103938"/>
            <a:ext cx="803275" cy="3397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9" name="Rectangle 128"/>
          <p:cNvSpPr/>
          <p:nvPr/>
        </p:nvSpPr>
        <p:spPr bwMode="auto">
          <a:xfrm>
            <a:off x="3892550" y="6262688"/>
            <a:ext cx="454025" cy="24765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130" name="Rectangle 129"/>
          <p:cNvSpPr/>
          <p:nvPr/>
        </p:nvSpPr>
        <p:spPr bwMode="auto">
          <a:xfrm>
            <a:off x="4167113" y="6254276"/>
            <a:ext cx="453290" cy="265479"/>
          </a:xfrm>
          <a:prstGeom prst="rect">
            <a:avLst/>
          </a:prstGeom>
          <a:solidFill>
            <a:schemeClr val="accent2">
              <a:lumMod val="75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>
              <a:solidFill>
                <a:prstClr val="white"/>
              </a:solidFill>
            </a:endParaRPr>
          </a:p>
        </p:txBody>
      </p:sp>
      <p:sp>
        <p:nvSpPr>
          <p:cNvPr id="64539" name="TextBox 1000"/>
          <p:cNvSpPr txBox="1">
            <a:spLocks noChangeArrowheads="1"/>
          </p:cNvSpPr>
          <p:nvPr/>
        </p:nvSpPr>
        <p:spPr bwMode="auto">
          <a:xfrm>
            <a:off x="4052888" y="5973763"/>
            <a:ext cx="7493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NF</a:t>
            </a:r>
            <a:r>
              <a:rPr lang="el-GR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κ</a:t>
            </a:r>
            <a:r>
              <a:rPr lang="en-CA" altLang="en-US" sz="1800" b="1">
                <a:solidFill>
                  <a:srgbClr val="000000"/>
                </a:solidFill>
                <a:latin typeface="Arial" panose="020B0604020202020204" pitchFamily="34" charset="0"/>
              </a:rPr>
              <a:t>B</a:t>
            </a:r>
          </a:p>
        </p:txBody>
      </p:sp>
      <p:cxnSp>
        <p:nvCxnSpPr>
          <p:cNvPr id="132" name="Straight Connector 131"/>
          <p:cNvCxnSpPr/>
          <p:nvPr/>
        </p:nvCxnSpPr>
        <p:spPr bwMode="auto">
          <a:xfrm>
            <a:off x="3500438" y="6519863"/>
            <a:ext cx="23241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5-Point Star 133"/>
          <p:cNvSpPr/>
          <p:nvPr/>
        </p:nvSpPr>
        <p:spPr>
          <a:xfrm>
            <a:off x="6015038" y="5605463"/>
            <a:ext cx="533400" cy="533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64542" name="TextBox 134"/>
          <p:cNvSpPr txBox="1">
            <a:spLocks noChangeArrowheads="1"/>
          </p:cNvSpPr>
          <p:nvPr/>
        </p:nvSpPr>
        <p:spPr bwMode="auto">
          <a:xfrm>
            <a:off x="4948238" y="5834063"/>
            <a:ext cx="812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>
                <a:solidFill>
                  <a:srgbClr val="0070C0"/>
                </a:solidFill>
                <a:latin typeface="Arial" panose="020B0604020202020204" pitchFamily="34" charset="0"/>
              </a:rPr>
              <a:t>SEAP</a:t>
            </a:r>
          </a:p>
        </p:txBody>
      </p:sp>
      <p:sp>
        <p:nvSpPr>
          <p:cNvPr id="136" name="5-Point Star 135"/>
          <p:cNvSpPr/>
          <p:nvPr/>
        </p:nvSpPr>
        <p:spPr>
          <a:xfrm>
            <a:off x="6472238" y="5300663"/>
            <a:ext cx="533400" cy="533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600">
              <a:solidFill>
                <a:prstClr val="white"/>
              </a:solidFill>
            </a:endParaRPr>
          </a:p>
        </p:txBody>
      </p:sp>
      <p:sp>
        <p:nvSpPr>
          <p:cNvPr id="138" name="Oval 137"/>
          <p:cNvSpPr/>
          <p:nvPr/>
        </p:nvSpPr>
        <p:spPr>
          <a:xfrm>
            <a:off x="1519238" y="3319463"/>
            <a:ext cx="381000" cy="381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P</a:t>
            </a:r>
          </a:p>
        </p:txBody>
      </p:sp>
      <p:sp>
        <p:nvSpPr>
          <p:cNvPr id="139" name="Oval 138"/>
          <p:cNvSpPr/>
          <p:nvPr/>
        </p:nvSpPr>
        <p:spPr>
          <a:xfrm>
            <a:off x="1671638" y="5453063"/>
            <a:ext cx="228600" cy="2286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P</a:t>
            </a:r>
          </a:p>
        </p:txBody>
      </p:sp>
      <p:pic>
        <p:nvPicPr>
          <p:cNvPr id="137" name="Picture 5" descr="SEAP Reporter Gene System">
            <a:hlinkClick r:id="rId7" tooltip="SEAP Reporter Gene System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1" r="14108"/>
          <a:stretch>
            <a:fillRect/>
          </a:stretch>
        </p:blipFill>
        <p:spPr bwMode="auto">
          <a:xfrm>
            <a:off x="3578225" y="2952750"/>
            <a:ext cx="3508375" cy="211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47" name="Picture 37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7" r="59763" b="65649"/>
          <a:stretch>
            <a:fillRect/>
          </a:stretch>
        </p:blipFill>
        <p:spPr bwMode="auto">
          <a:xfrm>
            <a:off x="169863" y="1371600"/>
            <a:ext cx="1201737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48" name="TextBox 139"/>
          <p:cNvSpPr txBox="1">
            <a:spLocks noChangeArrowheads="1"/>
          </p:cNvSpPr>
          <p:nvPr/>
        </p:nvSpPr>
        <p:spPr bwMode="auto">
          <a:xfrm>
            <a:off x="1747838" y="2557463"/>
            <a:ext cx="6778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>
                <a:solidFill>
                  <a:srgbClr val="000000"/>
                </a:solidFill>
                <a:latin typeface="Arial" panose="020B0604020202020204" pitchFamily="34" charset="0"/>
              </a:rPr>
              <a:t>MyD88</a:t>
            </a:r>
          </a:p>
        </p:txBody>
      </p:sp>
      <p:pic>
        <p:nvPicPr>
          <p:cNvPr id="142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495300"/>
            <a:ext cx="4876800" cy="643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50" name="Rectangle 139"/>
          <p:cNvSpPr>
            <a:spLocks noChangeArrowheads="1"/>
          </p:cNvSpPr>
          <p:nvPr/>
        </p:nvSpPr>
        <p:spPr bwMode="auto">
          <a:xfrm>
            <a:off x="85725" y="41275"/>
            <a:ext cx="9067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</a:rPr>
              <a:t>Bombesin induces NFκB activation in Raw-blue cells</a:t>
            </a:r>
          </a:p>
        </p:txBody>
      </p:sp>
      <p:grpSp>
        <p:nvGrpSpPr>
          <p:cNvPr id="64551" name="Group 56"/>
          <p:cNvGrpSpPr>
            <a:grpSpLocks/>
          </p:cNvGrpSpPr>
          <p:nvPr/>
        </p:nvGrpSpPr>
        <p:grpSpPr bwMode="auto">
          <a:xfrm>
            <a:off x="533400" y="1676400"/>
            <a:ext cx="839788" cy="527050"/>
            <a:chOff x="2438400" y="3592284"/>
            <a:chExt cx="914400" cy="907146"/>
          </a:xfrm>
        </p:grpSpPr>
        <p:grpSp>
          <p:nvGrpSpPr>
            <p:cNvPr id="64552" name="Group 29"/>
            <p:cNvGrpSpPr>
              <a:grpSpLocks/>
            </p:cNvGrpSpPr>
            <p:nvPr/>
          </p:nvGrpSpPr>
          <p:grpSpPr bwMode="auto">
            <a:xfrm>
              <a:off x="2438400" y="3592284"/>
              <a:ext cx="914400" cy="446316"/>
              <a:chOff x="3200400" y="2362200"/>
              <a:chExt cx="914400" cy="446316"/>
            </a:xfrm>
          </p:grpSpPr>
          <p:grpSp>
            <p:nvGrpSpPr>
              <p:cNvPr id="64578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91" name="Oval 32"/>
                <p:cNvSpPr/>
                <p:nvPr/>
              </p:nvSpPr>
              <p:spPr>
                <a:xfrm>
                  <a:off x="3504624" y="2362200"/>
                  <a:ext cx="183225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92" name="Freeform 5"/>
                <p:cNvSpPr/>
                <p:nvPr/>
              </p:nvSpPr>
              <p:spPr>
                <a:xfrm>
                  <a:off x="3540924" y="2509748"/>
                  <a:ext cx="29385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93" name="Freeform 6"/>
                <p:cNvSpPr/>
                <p:nvPr/>
              </p:nvSpPr>
              <p:spPr>
                <a:xfrm>
                  <a:off x="3596237" y="2512481"/>
                  <a:ext cx="29385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79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88" name="Oval 9"/>
                <p:cNvSpPr/>
                <p:nvPr/>
              </p:nvSpPr>
              <p:spPr>
                <a:xfrm>
                  <a:off x="3506065" y="2362200"/>
                  <a:ext cx="152111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89" name="Freeform 10"/>
                <p:cNvSpPr/>
                <p:nvPr/>
              </p:nvSpPr>
              <p:spPr>
                <a:xfrm>
                  <a:off x="3542363" y="2509748"/>
                  <a:ext cx="27657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90" name="Freeform 12"/>
                <p:cNvSpPr/>
                <p:nvPr/>
              </p:nvSpPr>
              <p:spPr>
                <a:xfrm>
                  <a:off x="3595949" y="2512481"/>
                  <a:ext cx="29385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80" name="Group 7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185" name="Oval 184"/>
                <p:cNvSpPr/>
                <p:nvPr/>
              </p:nvSpPr>
              <p:spPr>
                <a:xfrm>
                  <a:off x="3505776" y="2361303"/>
                  <a:ext cx="152111" cy="15027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86" name="Freeform 185"/>
                <p:cNvSpPr/>
                <p:nvPr/>
              </p:nvSpPr>
              <p:spPr>
                <a:xfrm>
                  <a:off x="3542075" y="2508851"/>
                  <a:ext cx="27657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87" name="Freeform 186"/>
                <p:cNvSpPr/>
                <p:nvPr/>
              </p:nvSpPr>
              <p:spPr>
                <a:xfrm>
                  <a:off x="3595660" y="2511582"/>
                  <a:ext cx="29385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81" name="Group 7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82" name="Oval 181"/>
                <p:cNvSpPr/>
                <p:nvPr/>
              </p:nvSpPr>
              <p:spPr>
                <a:xfrm>
                  <a:off x="3505489" y="2362200"/>
                  <a:ext cx="152111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83" name="Freeform 182"/>
                <p:cNvSpPr/>
                <p:nvPr/>
              </p:nvSpPr>
              <p:spPr>
                <a:xfrm>
                  <a:off x="3541787" y="2509748"/>
                  <a:ext cx="27657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84" name="Freeform 183"/>
                <p:cNvSpPr/>
                <p:nvPr/>
              </p:nvSpPr>
              <p:spPr>
                <a:xfrm>
                  <a:off x="3595373" y="2512481"/>
                  <a:ext cx="29385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82" name="Group 409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79" name="Oval 178"/>
                <p:cNvSpPr/>
                <p:nvPr/>
              </p:nvSpPr>
              <p:spPr>
                <a:xfrm>
                  <a:off x="3504911" y="2362200"/>
                  <a:ext cx="152111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80" name="Freeform 179"/>
                <p:cNvSpPr/>
                <p:nvPr/>
              </p:nvSpPr>
              <p:spPr>
                <a:xfrm>
                  <a:off x="3541211" y="2509748"/>
                  <a:ext cx="27657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81" name="Freeform 180"/>
                <p:cNvSpPr/>
                <p:nvPr/>
              </p:nvSpPr>
              <p:spPr>
                <a:xfrm>
                  <a:off x="3594795" y="2512481"/>
                  <a:ext cx="29386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83" name="Group 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3505200" y="2362200"/>
                  <a:ext cx="152111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77" name="Freeform 176"/>
                <p:cNvSpPr/>
                <p:nvPr/>
              </p:nvSpPr>
              <p:spPr>
                <a:xfrm>
                  <a:off x="3541500" y="2509748"/>
                  <a:ext cx="27657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78" name="Freeform 177"/>
                <p:cNvSpPr/>
                <p:nvPr/>
              </p:nvSpPr>
              <p:spPr>
                <a:xfrm>
                  <a:off x="3595084" y="2512481"/>
                  <a:ext cx="29386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</p:grpSp>
        <p:grpSp>
          <p:nvGrpSpPr>
            <p:cNvPr id="64553" name="Group 29"/>
            <p:cNvGrpSpPr>
              <a:grpSpLocks/>
            </p:cNvGrpSpPr>
            <p:nvPr/>
          </p:nvGrpSpPr>
          <p:grpSpPr bwMode="auto">
            <a:xfrm rot="10800000">
              <a:off x="2438400" y="4053114"/>
              <a:ext cx="914400" cy="446316"/>
              <a:chOff x="3200400" y="2362200"/>
              <a:chExt cx="914400" cy="446316"/>
            </a:xfrm>
          </p:grpSpPr>
          <p:grpSp>
            <p:nvGrpSpPr>
              <p:cNvPr id="64554" name="Group 7"/>
              <p:cNvGrpSpPr>
                <a:grpSpLocks/>
              </p:cNvGrpSpPr>
              <p:nvPr/>
            </p:nvGrpSpPr>
            <p:grpSpPr bwMode="auto">
              <a:xfrm>
                <a:off x="35052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67" name="Oval 166"/>
                <p:cNvSpPr/>
                <p:nvPr/>
              </p:nvSpPr>
              <p:spPr>
                <a:xfrm>
                  <a:off x="3551295" y="2354002"/>
                  <a:ext cx="183225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68" name="Freeform 5"/>
                <p:cNvSpPr/>
                <p:nvPr/>
              </p:nvSpPr>
              <p:spPr>
                <a:xfrm>
                  <a:off x="3603151" y="2501550"/>
                  <a:ext cx="29385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69" name="Freeform 6"/>
                <p:cNvSpPr/>
                <p:nvPr/>
              </p:nvSpPr>
              <p:spPr>
                <a:xfrm>
                  <a:off x="3651550" y="2504283"/>
                  <a:ext cx="43213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55" name="Group 7"/>
              <p:cNvGrpSpPr>
                <a:grpSpLocks/>
              </p:cNvGrpSpPr>
              <p:nvPr/>
            </p:nvGrpSpPr>
            <p:grpSpPr bwMode="auto">
              <a:xfrm>
                <a:off x="36576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537178" y="2354002"/>
                  <a:ext cx="152111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65" name="Freeform 164"/>
                <p:cNvSpPr/>
                <p:nvPr/>
              </p:nvSpPr>
              <p:spPr>
                <a:xfrm>
                  <a:off x="3573477" y="2501550"/>
                  <a:ext cx="27657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66" name="Freeform 165"/>
                <p:cNvSpPr/>
                <p:nvPr/>
              </p:nvSpPr>
              <p:spPr>
                <a:xfrm>
                  <a:off x="3658176" y="2504283"/>
                  <a:ext cx="29385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56" name="Group 175"/>
              <p:cNvGrpSpPr>
                <a:grpSpLocks/>
              </p:cNvGrpSpPr>
              <p:nvPr/>
            </p:nvGrpSpPr>
            <p:grpSpPr bwMode="auto">
              <a:xfrm>
                <a:off x="3810000" y="2365830"/>
                <a:ext cx="152400" cy="442686"/>
                <a:chOff x="3505200" y="2362200"/>
                <a:chExt cx="152400" cy="442686"/>
              </a:xfrm>
            </p:grpSpPr>
            <p:sp>
              <p:nvSpPr>
                <p:cNvPr id="161" name="Oval 160"/>
                <p:cNvSpPr/>
                <p:nvPr/>
              </p:nvSpPr>
              <p:spPr>
                <a:xfrm>
                  <a:off x="3519605" y="2353105"/>
                  <a:ext cx="152111" cy="150279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62" name="Freeform 161"/>
                <p:cNvSpPr/>
                <p:nvPr/>
              </p:nvSpPr>
              <p:spPr>
                <a:xfrm>
                  <a:off x="3555904" y="2500653"/>
                  <a:ext cx="27657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63" name="Freeform 162"/>
                <p:cNvSpPr/>
                <p:nvPr/>
              </p:nvSpPr>
              <p:spPr>
                <a:xfrm>
                  <a:off x="3640603" y="2503384"/>
                  <a:ext cx="29385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57" name="Group 53"/>
              <p:cNvGrpSpPr>
                <a:grpSpLocks/>
              </p:cNvGrpSpPr>
              <p:nvPr/>
            </p:nvGrpSpPr>
            <p:grpSpPr bwMode="auto">
              <a:xfrm>
                <a:off x="3962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58" name="Oval 157"/>
                <p:cNvSpPr/>
                <p:nvPr/>
              </p:nvSpPr>
              <p:spPr>
                <a:xfrm>
                  <a:off x="3519317" y="2354002"/>
                  <a:ext cx="152111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59" name="Freeform 158"/>
                <p:cNvSpPr/>
                <p:nvPr/>
              </p:nvSpPr>
              <p:spPr>
                <a:xfrm>
                  <a:off x="3555616" y="2501550"/>
                  <a:ext cx="27657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60" name="Freeform 159"/>
                <p:cNvSpPr/>
                <p:nvPr/>
              </p:nvSpPr>
              <p:spPr>
                <a:xfrm>
                  <a:off x="3640315" y="2504283"/>
                  <a:ext cx="29385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58" name="Group 7"/>
              <p:cNvGrpSpPr>
                <a:grpSpLocks/>
              </p:cNvGrpSpPr>
              <p:nvPr/>
            </p:nvGrpSpPr>
            <p:grpSpPr bwMode="auto">
              <a:xfrm>
                <a:off x="33528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55" name="Oval 154"/>
                <p:cNvSpPr/>
                <p:nvPr/>
              </p:nvSpPr>
              <p:spPr>
                <a:xfrm>
                  <a:off x="3536026" y="2354002"/>
                  <a:ext cx="152111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56" name="Freeform 155"/>
                <p:cNvSpPr/>
                <p:nvPr/>
              </p:nvSpPr>
              <p:spPr>
                <a:xfrm>
                  <a:off x="3572326" y="2501550"/>
                  <a:ext cx="27657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57" name="Freeform 156"/>
                <p:cNvSpPr/>
                <p:nvPr/>
              </p:nvSpPr>
              <p:spPr>
                <a:xfrm>
                  <a:off x="3657024" y="2504283"/>
                  <a:ext cx="29386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  <p:grpSp>
            <p:nvGrpSpPr>
              <p:cNvPr id="64559" name="Group 37"/>
              <p:cNvGrpSpPr>
                <a:grpSpLocks/>
              </p:cNvGrpSpPr>
              <p:nvPr/>
            </p:nvGrpSpPr>
            <p:grpSpPr bwMode="auto">
              <a:xfrm>
                <a:off x="3200400" y="2362200"/>
                <a:ext cx="152400" cy="442686"/>
                <a:chOff x="3505200" y="2362200"/>
                <a:chExt cx="152400" cy="442686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3536314" y="2354002"/>
                  <a:ext cx="152111" cy="150281"/>
                </a:xfrm>
                <a:prstGeom prst="ellipse">
                  <a:avLst/>
                </a:prstGeom>
                <a:solidFill>
                  <a:srgbClr val="4F81BD"/>
                </a:solidFill>
                <a:ln w="25400" cap="flat" cmpd="sng" algn="ctr">
                  <a:solidFill>
                    <a:srgbClr val="4F81BD">
                      <a:shade val="50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" lastClr="FFFFFF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53" name="Freeform 152"/>
                <p:cNvSpPr/>
                <p:nvPr/>
              </p:nvSpPr>
              <p:spPr>
                <a:xfrm>
                  <a:off x="3572614" y="2501550"/>
                  <a:ext cx="27657" cy="292364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  <p:sp>
              <p:nvSpPr>
                <p:cNvPr id="154" name="Freeform 153"/>
                <p:cNvSpPr/>
                <p:nvPr/>
              </p:nvSpPr>
              <p:spPr>
                <a:xfrm>
                  <a:off x="3657311" y="2504283"/>
                  <a:ext cx="29386" cy="292362"/>
                </a:xfrm>
                <a:custGeom>
                  <a:avLst/>
                  <a:gdLst>
                    <a:gd name="connsiteX0" fmla="*/ 14514 w 29028"/>
                    <a:gd name="connsiteY0" fmla="*/ 0 h 290286"/>
                    <a:gd name="connsiteX1" fmla="*/ 0 w 29028"/>
                    <a:gd name="connsiteY1" fmla="*/ 58058 h 290286"/>
                    <a:gd name="connsiteX2" fmla="*/ 29028 w 29028"/>
                    <a:gd name="connsiteY2" fmla="*/ 174172 h 290286"/>
                    <a:gd name="connsiteX3" fmla="*/ 0 w 29028"/>
                    <a:gd name="connsiteY3" fmla="*/ 290286 h 2902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028" h="290286">
                      <a:moveTo>
                        <a:pt x="14514" y="0"/>
                      </a:moveTo>
                      <a:cubicBezTo>
                        <a:pt x="9676" y="19353"/>
                        <a:pt x="0" y="38110"/>
                        <a:pt x="0" y="58058"/>
                      </a:cubicBezTo>
                      <a:cubicBezTo>
                        <a:pt x="0" y="93087"/>
                        <a:pt x="17575" y="139812"/>
                        <a:pt x="29028" y="174172"/>
                      </a:cubicBezTo>
                      <a:cubicBezTo>
                        <a:pt x="12736" y="271929"/>
                        <a:pt x="27675" y="234936"/>
                        <a:pt x="0" y="290286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4F81BD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kern="0" dirty="0">
                    <a:solidFill>
                      <a:sysClr val="windowText" lastClr="000000"/>
                    </a:solidFill>
                    <a:latin typeface="+mn-lt"/>
                    <a:cs typeface="+mn-cs"/>
                  </a:endParaRPr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1"/>
          <p:cNvSpPr>
            <a:spLocks noChangeArrowheads="1"/>
          </p:cNvSpPr>
          <p:nvPr/>
        </p:nvSpPr>
        <p:spPr bwMode="auto">
          <a:xfrm>
            <a:off x="381000" y="228600"/>
            <a:ext cx="8229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 err="1">
                <a:solidFill>
                  <a:srgbClr val="000000"/>
                </a:solidFill>
              </a:rPr>
              <a:t>Bombesin</a:t>
            </a:r>
            <a:r>
              <a:rPr lang="en-US" altLang="en-US" sz="2800" b="1" dirty="0">
                <a:solidFill>
                  <a:srgbClr val="000000"/>
                </a:solidFill>
              </a:rPr>
              <a:t> receptor </a:t>
            </a:r>
            <a:r>
              <a:rPr lang="en-US" altLang="en-US" sz="2800" b="1" dirty="0" err="1" smtClean="0">
                <a:solidFill>
                  <a:srgbClr val="000000"/>
                </a:solidFill>
              </a:rPr>
              <a:t>neuromedin</a:t>
            </a:r>
            <a:r>
              <a:rPr lang="en-US" altLang="en-US" sz="2800" b="1" dirty="0" smtClean="0">
                <a:solidFill>
                  <a:srgbClr val="000000"/>
                </a:solidFill>
              </a:rPr>
              <a:t> B (NMBR) </a:t>
            </a:r>
            <a:r>
              <a:rPr lang="en-US" altLang="en-US" sz="2800" b="1" dirty="0">
                <a:solidFill>
                  <a:srgbClr val="000000"/>
                </a:solidFill>
              </a:rPr>
              <a:t>co-IP’s with TLR4 in BMA MØ cell lysates</a:t>
            </a:r>
            <a:endParaRPr lang="en-US" altLang="en-US" sz="2800" dirty="0">
              <a:solidFill>
                <a:srgbClr val="000000"/>
              </a:solidFill>
            </a:endParaRPr>
          </a:p>
        </p:txBody>
      </p:sp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3" y="1600200"/>
            <a:ext cx="7534275" cy="3919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"/>
          <p:cNvSpPr>
            <a:spLocks noChangeArrowheads="1"/>
          </p:cNvSpPr>
          <p:nvPr/>
        </p:nvSpPr>
        <p:spPr bwMode="auto">
          <a:xfrm>
            <a:off x="304800" y="228600"/>
            <a:ext cx="5486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</a:rPr>
              <a:t>Bombesin receptor NMBR co-IP’s with MMP-9 in RAW-blue MØ cell lysates</a:t>
            </a:r>
            <a:endParaRPr lang="en-US" altLang="en-US" sz="2800">
              <a:solidFill>
                <a:srgbClr val="000000"/>
              </a:solidFill>
            </a:endParaRPr>
          </a:p>
        </p:txBody>
      </p:sp>
      <p:pic>
        <p:nvPicPr>
          <p:cNvPr id="6758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14538"/>
            <a:ext cx="8153400" cy="46148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88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24" r="56667" b="29826"/>
          <a:stretch>
            <a:fillRect/>
          </a:stretch>
        </p:blipFill>
        <p:spPr bwMode="auto">
          <a:xfrm>
            <a:off x="5943600" y="76200"/>
            <a:ext cx="3124200" cy="298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"/>
          <p:cNvSpPr>
            <a:spLocks noChangeArrowheads="1"/>
          </p:cNvSpPr>
          <p:nvPr/>
        </p:nvSpPr>
        <p:spPr bwMode="auto">
          <a:xfrm>
            <a:off x="215900" y="0"/>
            <a:ext cx="8763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000000"/>
                </a:solidFill>
              </a:rPr>
              <a:t>LPS and Bombesin agonists induced SEAP activity in RAW-blue cells is blocked by MyD88 specific inhibitor</a:t>
            </a:r>
            <a:endParaRPr lang="en-US" altLang="en-US" sz="2800">
              <a:solidFill>
                <a:srgbClr val="000000"/>
              </a:solidFill>
            </a:endParaRPr>
          </a:p>
        </p:txBody>
      </p:sp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1143000"/>
            <a:ext cx="4641850" cy="567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8612" name="Group 8"/>
          <p:cNvGrpSpPr>
            <a:grpSpLocks/>
          </p:cNvGrpSpPr>
          <p:nvPr/>
        </p:nvGrpSpPr>
        <p:grpSpPr bwMode="auto">
          <a:xfrm>
            <a:off x="58738" y="1420813"/>
            <a:ext cx="4291012" cy="4799012"/>
            <a:chOff x="58954" y="1420773"/>
            <a:chExt cx="4290578" cy="4798648"/>
          </a:xfrm>
        </p:grpSpPr>
        <p:pic>
          <p:nvPicPr>
            <p:cNvPr id="6861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54" y="1420773"/>
              <a:ext cx="4290578" cy="47986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2514568" y="1828729"/>
              <a:ext cx="431756" cy="1066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6861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508" t="42458" r="28499" b="50000"/>
            <a:stretch>
              <a:fillRect/>
            </a:stretch>
          </p:blipFill>
          <p:spPr bwMode="auto">
            <a:xfrm>
              <a:off x="2640874" y="2550606"/>
              <a:ext cx="274321" cy="4220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4" name="Group 1"/>
          <p:cNvGrpSpPr>
            <a:grpSpLocks/>
          </p:cNvGrpSpPr>
          <p:nvPr/>
        </p:nvGrpSpPr>
        <p:grpSpPr bwMode="auto">
          <a:xfrm>
            <a:off x="381000" y="3073844"/>
            <a:ext cx="8856663" cy="3881438"/>
            <a:chOff x="0" y="1820200"/>
            <a:chExt cx="9161463" cy="4144184"/>
          </a:xfrm>
        </p:grpSpPr>
        <p:pic>
          <p:nvPicPr>
            <p:cNvPr id="6963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9" t="27084" r="59958" b="28822"/>
            <a:stretch>
              <a:fillRect/>
            </a:stretch>
          </p:blipFill>
          <p:spPr bwMode="auto">
            <a:xfrm rot="-2746206">
              <a:off x="7849394" y="2259953"/>
              <a:ext cx="890588" cy="984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6" name="Diamond 375"/>
            <p:cNvSpPr/>
            <p:nvPr/>
          </p:nvSpPr>
          <p:spPr>
            <a:xfrm>
              <a:off x="2327275" y="3326455"/>
              <a:ext cx="687388" cy="1214209"/>
            </a:xfrm>
            <a:prstGeom prst="diamond">
              <a:avLst/>
            </a:prstGeom>
            <a:solidFill>
              <a:srgbClr val="FE410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69638" name="Picture 37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47" r="16307" b="48453"/>
            <a:stretch>
              <a:fillRect/>
            </a:stretch>
          </p:blipFill>
          <p:spPr bwMode="auto">
            <a:xfrm>
              <a:off x="587375" y="3240234"/>
              <a:ext cx="4489450" cy="2071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9639" name="Group 56"/>
            <p:cNvGrpSpPr>
              <a:grpSpLocks/>
            </p:cNvGrpSpPr>
            <p:nvPr/>
          </p:nvGrpSpPr>
          <p:grpSpPr bwMode="auto">
            <a:xfrm>
              <a:off x="1568450" y="3875234"/>
              <a:ext cx="839788" cy="527050"/>
              <a:chOff x="2438400" y="3592284"/>
              <a:chExt cx="914400" cy="907146"/>
            </a:xfrm>
          </p:grpSpPr>
          <p:grpSp>
            <p:nvGrpSpPr>
              <p:cNvPr id="70275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301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433" name="Oval 32"/>
                  <p:cNvSpPr/>
                  <p:nvPr/>
                </p:nvSpPr>
                <p:spPr>
                  <a:xfrm>
                    <a:off x="3504624" y="2362876"/>
                    <a:ext cx="191868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34" name="Freeform 5"/>
                  <p:cNvSpPr/>
                  <p:nvPr/>
                </p:nvSpPr>
                <p:spPr>
                  <a:xfrm>
                    <a:off x="3540924" y="2510396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35" name="Freeform 6"/>
                  <p:cNvSpPr/>
                  <p:nvPr/>
                </p:nvSpPr>
                <p:spPr>
                  <a:xfrm>
                    <a:off x="3596237" y="2513127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302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424" name="Oval 9"/>
                  <p:cNvSpPr/>
                  <p:nvPr/>
                </p:nvSpPr>
                <p:spPr>
                  <a:xfrm>
                    <a:off x="3506065" y="2362876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5" name="Freeform 10"/>
                  <p:cNvSpPr/>
                  <p:nvPr/>
                </p:nvSpPr>
                <p:spPr>
                  <a:xfrm>
                    <a:off x="3542363" y="2510396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26" name="Freeform 12"/>
                  <p:cNvSpPr/>
                  <p:nvPr/>
                </p:nvSpPr>
                <p:spPr>
                  <a:xfrm>
                    <a:off x="3595949" y="2513127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303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421" name="Oval 420"/>
                  <p:cNvSpPr/>
                  <p:nvPr/>
                </p:nvSpPr>
                <p:spPr>
                  <a:xfrm>
                    <a:off x="3505776" y="2361978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22" name="Freeform 421"/>
                  <p:cNvSpPr/>
                  <p:nvPr/>
                </p:nvSpPr>
                <p:spPr>
                  <a:xfrm>
                    <a:off x="3542075" y="2509498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23" name="Freeform 422"/>
                  <p:cNvSpPr/>
                  <p:nvPr/>
                </p:nvSpPr>
                <p:spPr>
                  <a:xfrm>
                    <a:off x="3595660" y="2512231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304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418" name="Oval 417"/>
                  <p:cNvSpPr/>
                  <p:nvPr/>
                </p:nvSpPr>
                <p:spPr>
                  <a:xfrm>
                    <a:off x="3505489" y="2362876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9" name="Freeform 418"/>
                  <p:cNvSpPr/>
                  <p:nvPr/>
                </p:nvSpPr>
                <p:spPr>
                  <a:xfrm>
                    <a:off x="3541787" y="2510396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20" name="Freeform 419"/>
                  <p:cNvSpPr/>
                  <p:nvPr/>
                </p:nvSpPr>
                <p:spPr>
                  <a:xfrm>
                    <a:off x="3595373" y="2513127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305" name="Group 409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415" name="Oval 414"/>
                  <p:cNvSpPr/>
                  <p:nvPr/>
                </p:nvSpPr>
                <p:spPr>
                  <a:xfrm>
                    <a:off x="3504911" y="2362876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6" name="Freeform 415"/>
                  <p:cNvSpPr/>
                  <p:nvPr/>
                </p:nvSpPr>
                <p:spPr>
                  <a:xfrm>
                    <a:off x="3541211" y="2510396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17" name="Freeform 416"/>
                  <p:cNvSpPr/>
                  <p:nvPr/>
                </p:nvSpPr>
                <p:spPr>
                  <a:xfrm>
                    <a:off x="3594795" y="2513127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306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412" name="Oval 411"/>
                  <p:cNvSpPr/>
                  <p:nvPr/>
                </p:nvSpPr>
                <p:spPr>
                  <a:xfrm>
                    <a:off x="3505200" y="2362876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13" name="Freeform 412"/>
                  <p:cNvSpPr/>
                  <p:nvPr/>
                </p:nvSpPr>
                <p:spPr>
                  <a:xfrm>
                    <a:off x="3541500" y="2510396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14" name="Freeform 413"/>
                  <p:cNvSpPr/>
                  <p:nvPr/>
                </p:nvSpPr>
                <p:spPr>
                  <a:xfrm>
                    <a:off x="3595084" y="2513127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70276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277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403" name="Oval 402"/>
                  <p:cNvSpPr/>
                  <p:nvPr/>
                </p:nvSpPr>
                <p:spPr>
                  <a:xfrm>
                    <a:off x="3565123" y="2353499"/>
                    <a:ext cx="191867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4" name="Freeform 5"/>
                  <p:cNvSpPr/>
                  <p:nvPr/>
                </p:nvSpPr>
                <p:spPr>
                  <a:xfrm>
                    <a:off x="3620437" y="2501019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05" name="Freeform 6"/>
                  <p:cNvSpPr/>
                  <p:nvPr/>
                </p:nvSpPr>
                <p:spPr>
                  <a:xfrm>
                    <a:off x="3665379" y="2503750"/>
                    <a:ext cx="4839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78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400" name="Oval 399"/>
                  <p:cNvSpPr/>
                  <p:nvPr/>
                </p:nvSpPr>
                <p:spPr>
                  <a:xfrm>
                    <a:off x="3545820" y="2353499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401" name="Freeform 400"/>
                  <p:cNvSpPr/>
                  <p:nvPr/>
                </p:nvSpPr>
                <p:spPr>
                  <a:xfrm>
                    <a:off x="3582120" y="2501019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402" name="Freeform 401"/>
                  <p:cNvSpPr/>
                  <p:nvPr/>
                </p:nvSpPr>
                <p:spPr>
                  <a:xfrm>
                    <a:off x="3675461" y="2503750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79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397" name="Oval 396"/>
                  <p:cNvSpPr/>
                  <p:nvPr/>
                </p:nvSpPr>
                <p:spPr>
                  <a:xfrm>
                    <a:off x="3545533" y="2352601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8" name="Freeform 397"/>
                  <p:cNvSpPr/>
                  <p:nvPr/>
                </p:nvSpPr>
                <p:spPr>
                  <a:xfrm>
                    <a:off x="3581833" y="2500121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9" name="Freeform 398"/>
                  <p:cNvSpPr/>
                  <p:nvPr/>
                </p:nvSpPr>
                <p:spPr>
                  <a:xfrm>
                    <a:off x="3675174" y="2502854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80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394" name="Oval 393"/>
                  <p:cNvSpPr/>
                  <p:nvPr/>
                </p:nvSpPr>
                <p:spPr>
                  <a:xfrm>
                    <a:off x="3545244" y="2353499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5" name="Freeform 394"/>
                  <p:cNvSpPr/>
                  <p:nvPr/>
                </p:nvSpPr>
                <p:spPr>
                  <a:xfrm>
                    <a:off x="3581544" y="2501019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6" name="Freeform 395"/>
                  <p:cNvSpPr/>
                  <p:nvPr/>
                </p:nvSpPr>
                <p:spPr>
                  <a:xfrm>
                    <a:off x="3674885" y="2503750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81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390" name="Oval 389"/>
                  <p:cNvSpPr/>
                  <p:nvPr/>
                </p:nvSpPr>
                <p:spPr>
                  <a:xfrm>
                    <a:off x="3544669" y="2353499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91" name="Freeform 390"/>
                  <p:cNvSpPr/>
                  <p:nvPr/>
                </p:nvSpPr>
                <p:spPr>
                  <a:xfrm>
                    <a:off x="3580968" y="2501019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93" name="Freeform 392"/>
                  <p:cNvSpPr/>
                  <p:nvPr/>
                </p:nvSpPr>
                <p:spPr>
                  <a:xfrm>
                    <a:off x="3674309" y="2503750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82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387" name="Oval 386"/>
                  <p:cNvSpPr/>
                  <p:nvPr/>
                </p:nvSpPr>
                <p:spPr>
                  <a:xfrm>
                    <a:off x="3544957" y="2353499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388" name="Freeform 387"/>
                  <p:cNvSpPr/>
                  <p:nvPr/>
                </p:nvSpPr>
                <p:spPr>
                  <a:xfrm>
                    <a:off x="3581256" y="2501019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389" name="Freeform 388"/>
                  <p:cNvSpPr/>
                  <p:nvPr/>
                </p:nvSpPr>
                <p:spPr>
                  <a:xfrm>
                    <a:off x="3674597" y="2503750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9640" name="Group 56"/>
            <p:cNvGrpSpPr>
              <a:grpSpLocks/>
            </p:cNvGrpSpPr>
            <p:nvPr/>
          </p:nvGrpSpPr>
          <p:grpSpPr bwMode="auto">
            <a:xfrm>
              <a:off x="3049588" y="3894284"/>
              <a:ext cx="841375" cy="527050"/>
              <a:chOff x="2438400" y="3592284"/>
              <a:chExt cx="914400" cy="907146"/>
            </a:xfrm>
          </p:grpSpPr>
          <p:grpSp>
            <p:nvGrpSpPr>
              <p:cNvPr id="70225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251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03" name="Oval 32"/>
                  <p:cNvSpPr/>
                  <p:nvPr/>
                </p:nvSpPr>
                <p:spPr>
                  <a:xfrm>
                    <a:off x="3505775" y="2362869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04" name="Freeform 5"/>
                  <p:cNvSpPr/>
                  <p:nvPr/>
                </p:nvSpPr>
                <p:spPr>
                  <a:xfrm>
                    <a:off x="3542006" y="2510390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05" name="Freeform 6"/>
                  <p:cNvSpPr/>
                  <p:nvPr/>
                </p:nvSpPr>
                <p:spPr>
                  <a:xfrm>
                    <a:off x="3595490" y="2513121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52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00" name="Oval 9"/>
                  <p:cNvSpPr/>
                  <p:nvPr/>
                </p:nvSpPr>
                <p:spPr>
                  <a:xfrm>
                    <a:off x="3505200" y="2362869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01" name="Freeform 10"/>
                  <p:cNvSpPr/>
                  <p:nvPr/>
                </p:nvSpPr>
                <p:spPr>
                  <a:xfrm>
                    <a:off x="3541432" y="2510390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02" name="Freeform 12"/>
                  <p:cNvSpPr/>
                  <p:nvPr/>
                </p:nvSpPr>
                <p:spPr>
                  <a:xfrm>
                    <a:off x="3594915" y="2513121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53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97" name="Oval 596"/>
                  <p:cNvSpPr/>
                  <p:nvPr/>
                </p:nvSpPr>
                <p:spPr>
                  <a:xfrm>
                    <a:off x="3504624" y="2361971"/>
                    <a:ext cx="15355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98" name="Freeform 597"/>
                  <p:cNvSpPr/>
                  <p:nvPr/>
                </p:nvSpPr>
                <p:spPr>
                  <a:xfrm>
                    <a:off x="3540856" y="2509491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99" name="Freeform 598"/>
                  <p:cNvSpPr/>
                  <p:nvPr/>
                </p:nvSpPr>
                <p:spPr>
                  <a:xfrm>
                    <a:off x="3596065" y="2512224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54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94" name="Oval 593"/>
                  <p:cNvSpPr/>
                  <p:nvPr/>
                </p:nvSpPr>
                <p:spPr>
                  <a:xfrm>
                    <a:off x="3505775" y="2362869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95" name="Freeform 594"/>
                  <p:cNvSpPr/>
                  <p:nvPr/>
                </p:nvSpPr>
                <p:spPr>
                  <a:xfrm>
                    <a:off x="3542005" y="2510390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96" name="Freeform 595"/>
                  <p:cNvSpPr/>
                  <p:nvPr/>
                </p:nvSpPr>
                <p:spPr>
                  <a:xfrm>
                    <a:off x="3595490" y="2513121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55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91" name="Oval 590"/>
                  <p:cNvSpPr/>
                  <p:nvPr/>
                </p:nvSpPr>
                <p:spPr>
                  <a:xfrm>
                    <a:off x="3504625" y="2362869"/>
                    <a:ext cx="153550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92" name="Freeform 591"/>
                  <p:cNvSpPr/>
                  <p:nvPr/>
                </p:nvSpPr>
                <p:spPr>
                  <a:xfrm>
                    <a:off x="3540856" y="2510390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93" name="Freeform 592"/>
                  <p:cNvSpPr/>
                  <p:nvPr/>
                </p:nvSpPr>
                <p:spPr>
                  <a:xfrm>
                    <a:off x="3596065" y="2513121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56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88" name="Oval 587"/>
                  <p:cNvSpPr/>
                  <p:nvPr/>
                </p:nvSpPr>
                <p:spPr>
                  <a:xfrm>
                    <a:off x="3505200" y="2362869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89" name="Freeform 588"/>
                  <p:cNvSpPr/>
                  <p:nvPr/>
                </p:nvSpPr>
                <p:spPr>
                  <a:xfrm>
                    <a:off x="3541430" y="2510390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90" name="Freeform 589"/>
                  <p:cNvSpPr/>
                  <p:nvPr/>
                </p:nvSpPr>
                <p:spPr>
                  <a:xfrm>
                    <a:off x="3594915" y="2513121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70226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227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79" name="Oval 578"/>
                  <p:cNvSpPr/>
                  <p:nvPr/>
                </p:nvSpPr>
                <p:spPr>
                  <a:xfrm>
                    <a:off x="3526479" y="2353506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80" name="Freeform 5"/>
                  <p:cNvSpPr/>
                  <p:nvPr/>
                </p:nvSpPr>
                <p:spPr>
                  <a:xfrm>
                    <a:off x="3562710" y="2501026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81" name="Freeform 6"/>
                  <p:cNvSpPr/>
                  <p:nvPr/>
                </p:nvSpPr>
                <p:spPr>
                  <a:xfrm>
                    <a:off x="3655875" y="2503757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28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76" name="Oval 575"/>
                  <p:cNvSpPr/>
                  <p:nvPr/>
                </p:nvSpPr>
                <p:spPr>
                  <a:xfrm>
                    <a:off x="3525903" y="2353506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77" name="Freeform 576"/>
                  <p:cNvSpPr/>
                  <p:nvPr/>
                </p:nvSpPr>
                <p:spPr>
                  <a:xfrm>
                    <a:off x="3562134" y="2501026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78" name="Freeform 577"/>
                  <p:cNvSpPr/>
                  <p:nvPr/>
                </p:nvSpPr>
                <p:spPr>
                  <a:xfrm>
                    <a:off x="3655299" y="2503757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29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73" name="Oval 572"/>
                  <p:cNvSpPr/>
                  <p:nvPr/>
                </p:nvSpPr>
                <p:spPr>
                  <a:xfrm>
                    <a:off x="3577087" y="2352608"/>
                    <a:ext cx="169078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74" name="Freeform 573"/>
                  <p:cNvSpPr/>
                  <p:nvPr/>
                </p:nvSpPr>
                <p:spPr>
                  <a:xfrm>
                    <a:off x="3601241" y="2500128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75" name="Freeform 574"/>
                  <p:cNvSpPr/>
                  <p:nvPr/>
                </p:nvSpPr>
                <p:spPr>
                  <a:xfrm>
                    <a:off x="3682329" y="2502861"/>
                    <a:ext cx="34506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30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70" name="Oval 569"/>
                  <p:cNvSpPr/>
                  <p:nvPr/>
                </p:nvSpPr>
                <p:spPr>
                  <a:xfrm>
                    <a:off x="3585138" y="2353506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71" name="Freeform 570"/>
                  <p:cNvSpPr/>
                  <p:nvPr/>
                </p:nvSpPr>
                <p:spPr>
                  <a:xfrm>
                    <a:off x="3621370" y="2501026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72" name="Freeform 571"/>
                  <p:cNvSpPr/>
                  <p:nvPr/>
                </p:nvSpPr>
                <p:spPr>
                  <a:xfrm>
                    <a:off x="3714535" y="2503757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31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67" name="Oval 566"/>
                  <p:cNvSpPr/>
                  <p:nvPr/>
                </p:nvSpPr>
                <p:spPr>
                  <a:xfrm>
                    <a:off x="3561560" y="2353506"/>
                    <a:ext cx="16045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68" name="Freeform 567"/>
                  <p:cNvSpPr/>
                  <p:nvPr/>
                </p:nvSpPr>
                <p:spPr>
                  <a:xfrm>
                    <a:off x="3601241" y="2501026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69" name="Freeform 568"/>
                  <p:cNvSpPr/>
                  <p:nvPr/>
                </p:nvSpPr>
                <p:spPr>
                  <a:xfrm>
                    <a:off x="3656450" y="2503757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32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564" name="Oval 563"/>
                  <p:cNvSpPr/>
                  <p:nvPr/>
                </p:nvSpPr>
                <p:spPr>
                  <a:xfrm>
                    <a:off x="3519002" y="2353506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565" name="Freeform 564"/>
                  <p:cNvSpPr/>
                  <p:nvPr/>
                </p:nvSpPr>
                <p:spPr>
                  <a:xfrm>
                    <a:off x="3555234" y="2501026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566" name="Freeform 565"/>
                  <p:cNvSpPr/>
                  <p:nvPr/>
                </p:nvSpPr>
                <p:spPr>
                  <a:xfrm>
                    <a:off x="3648399" y="2503757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9641" name="Group 56"/>
            <p:cNvGrpSpPr>
              <a:grpSpLocks/>
            </p:cNvGrpSpPr>
            <p:nvPr/>
          </p:nvGrpSpPr>
          <p:grpSpPr bwMode="auto">
            <a:xfrm>
              <a:off x="3214688" y="3900634"/>
              <a:ext cx="841375" cy="527050"/>
              <a:chOff x="2438400" y="3592284"/>
              <a:chExt cx="914400" cy="907146"/>
            </a:xfrm>
          </p:grpSpPr>
          <p:grpSp>
            <p:nvGrpSpPr>
              <p:cNvPr id="70175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201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05" name="Oval 32"/>
                  <p:cNvSpPr/>
                  <p:nvPr/>
                </p:nvSpPr>
                <p:spPr>
                  <a:xfrm>
                    <a:off x="3505775" y="236286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06" name="Freeform 5"/>
                  <p:cNvSpPr/>
                  <p:nvPr/>
                </p:nvSpPr>
                <p:spPr>
                  <a:xfrm>
                    <a:off x="3542006" y="251038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07" name="Freeform 6"/>
                  <p:cNvSpPr/>
                  <p:nvPr/>
                </p:nvSpPr>
                <p:spPr>
                  <a:xfrm>
                    <a:off x="3595490" y="251311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02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02" name="Oval 9"/>
                  <p:cNvSpPr/>
                  <p:nvPr/>
                </p:nvSpPr>
                <p:spPr>
                  <a:xfrm>
                    <a:off x="3505200" y="236286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03" name="Freeform 10"/>
                  <p:cNvSpPr/>
                  <p:nvPr/>
                </p:nvSpPr>
                <p:spPr>
                  <a:xfrm>
                    <a:off x="3541432" y="251038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04" name="Freeform 12"/>
                  <p:cNvSpPr/>
                  <p:nvPr/>
                </p:nvSpPr>
                <p:spPr>
                  <a:xfrm>
                    <a:off x="3594915" y="251311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03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99" name="Oval 698"/>
                  <p:cNvSpPr/>
                  <p:nvPr/>
                </p:nvSpPr>
                <p:spPr>
                  <a:xfrm>
                    <a:off x="3504624" y="2361969"/>
                    <a:ext cx="15355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00" name="Freeform 699"/>
                  <p:cNvSpPr/>
                  <p:nvPr/>
                </p:nvSpPr>
                <p:spPr>
                  <a:xfrm>
                    <a:off x="3540856" y="2509490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01" name="Freeform 700"/>
                  <p:cNvSpPr/>
                  <p:nvPr/>
                </p:nvSpPr>
                <p:spPr>
                  <a:xfrm>
                    <a:off x="3596065" y="2512222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04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96" name="Oval 695"/>
                  <p:cNvSpPr/>
                  <p:nvPr/>
                </p:nvSpPr>
                <p:spPr>
                  <a:xfrm>
                    <a:off x="3505775" y="236286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97" name="Freeform 696"/>
                  <p:cNvSpPr/>
                  <p:nvPr/>
                </p:nvSpPr>
                <p:spPr>
                  <a:xfrm>
                    <a:off x="3542005" y="251038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98" name="Freeform 697"/>
                  <p:cNvSpPr/>
                  <p:nvPr/>
                </p:nvSpPr>
                <p:spPr>
                  <a:xfrm>
                    <a:off x="3595490" y="2513119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05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93" name="Oval 692"/>
                  <p:cNvSpPr/>
                  <p:nvPr/>
                </p:nvSpPr>
                <p:spPr>
                  <a:xfrm>
                    <a:off x="3504625" y="2362868"/>
                    <a:ext cx="153550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94" name="Freeform 693"/>
                  <p:cNvSpPr/>
                  <p:nvPr/>
                </p:nvSpPr>
                <p:spPr>
                  <a:xfrm>
                    <a:off x="3540856" y="2510388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95" name="Freeform 694"/>
                  <p:cNvSpPr/>
                  <p:nvPr/>
                </p:nvSpPr>
                <p:spPr>
                  <a:xfrm>
                    <a:off x="3596065" y="251311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206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90" name="Oval 689"/>
                  <p:cNvSpPr/>
                  <p:nvPr/>
                </p:nvSpPr>
                <p:spPr>
                  <a:xfrm>
                    <a:off x="3505200" y="236286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91" name="Freeform 690"/>
                  <p:cNvSpPr/>
                  <p:nvPr/>
                </p:nvSpPr>
                <p:spPr>
                  <a:xfrm>
                    <a:off x="3541430" y="251038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92" name="Freeform 691"/>
                  <p:cNvSpPr/>
                  <p:nvPr/>
                </p:nvSpPr>
                <p:spPr>
                  <a:xfrm>
                    <a:off x="3594915" y="2513119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70176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177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81" name="Oval 680"/>
                  <p:cNvSpPr/>
                  <p:nvPr/>
                </p:nvSpPr>
                <p:spPr>
                  <a:xfrm>
                    <a:off x="3526479" y="235350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82" name="Freeform 5"/>
                  <p:cNvSpPr/>
                  <p:nvPr/>
                </p:nvSpPr>
                <p:spPr>
                  <a:xfrm>
                    <a:off x="3562710" y="250102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83" name="Freeform 6"/>
                  <p:cNvSpPr/>
                  <p:nvPr/>
                </p:nvSpPr>
                <p:spPr>
                  <a:xfrm>
                    <a:off x="3655875" y="250375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78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78" name="Oval 677"/>
                  <p:cNvSpPr/>
                  <p:nvPr/>
                </p:nvSpPr>
                <p:spPr>
                  <a:xfrm>
                    <a:off x="3525903" y="235350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79" name="Freeform 678"/>
                  <p:cNvSpPr/>
                  <p:nvPr/>
                </p:nvSpPr>
                <p:spPr>
                  <a:xfrm>
                    <a:off x="3562134" y="250102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80" name="Freeform 679"/>
                  <p:cNvSpPr/>
                  <p:nvPr/>
                </p:nvSpPr>
                <p:spPr>
                  <a:xfrm>
                    <a:off x="3655299" y="250375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79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75" name="Oval 674"/>
                  <p:cNvSpPr/>
                  <p:nvPr/>
                </p:nvSpPr>
                <p:spPr>
                  <a:xfrm>
                    <a:off x="3561559" y="2352610"/>
                    <a:ext cx="160452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76" name="Freeform 675"/>
                  <p:cNvSpPr/>
                  <p:nvPr/>
                </p:nvSpPr>
                <p:spPr>
                  <a:xfrm>
                    <a:off x="3601241" y="2500130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77" name="Freeform 676"/>
                  <p:cNvSpPr/>
                  <p:nvPr/>
                </p:nvSpPr>
                <p:spPr>
                  <a:xfrm>
                    <a:off x="3656450" y="2502863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80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72" name="Oval 671"/>
                  <p:cNvSpPr/>
                  <p:nvPr/>
                </p:nvSpPr>
                <p:spPr>
                  <a:xfrm>
                    <a:off x="3526478" y="235350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73" name="Freeform 672"/>
                  <p:cNvSpPr/>
                  <p:nvPr/>
                </p:nvSpPr>
                <p:spPr>
                  <a:xfrm>
                    <a:off x="3562710" y="250102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74" name="Freeform 673"/>
                  <p:cNvSpPr/>
                  <p:nvPr/>
                </p:nvSpPr>
                <p:spPr>
                  <a:xfrm>
                    <a:off x="3678303" y="250375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81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69" name="Oval 668"/>
                  <p:cNvSpPr/>
                  <p:nvPr/>
                </p:nvSpPr>
                <p:spPr>
                  <a:xfrm>
                    <a:off x="3561560" y="2353508"/>
                    <a:ext cx="16045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70" name="Freeform 669"/>
                  <p:cNvSpPr/>
                  <p:nvPr/>
                </p:nvSpPr>
                <p:spPr>
                  <a:xfrm>
                    <a:off x="3601241" y="2501028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71" name="Freeform 670"/>
                  <p:cNvSpPr/>
                  <p:nvPr/>
                </p:nvSpPr>
                <p:spPr>
                  <a:xfrm>
                    <a:off x="3656450" y="250375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82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666" name="Oval 665"/>
                  <p:cNvSpPr/>
                  <p:nvPr/>
                </p:nvSpPr>
                <p:spPr>
                  <a:xfrm>
                    <a:off x="3525903" y="235350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667" name="Freeform 666"/>
                  <p:cNvSpPr/>
                  <p:nvPr/>
                </p:nvSpPr>
                <p:spPr>
                  <a:xfrm>
                    <a:off x="3562135" y="250102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668" name="Freeform 667"/>
                  <p:cNvSpPr/>
                  <p:nvPr/>
                </p:nvSpPr>
                <p:spPr>
                  <a:xfrm>
                    <a:off x="3655300" y="2503759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708" name="Teardrop 37"/>
            <p:cNvSpPr/>
            <p:nvPr/>
          </p:nvSpPr>
          <p:spPr bwMode="auto">
            <a:xfrm>
              <a:off x="3946525" y="2755062"/>
              <a:ext cx="481013" cy="406324"/>
            </a:xfrm>
            <a:prstGeom prst="teardrop">
              <a:avLst/>
            </a:prstGeom>
            <a:solidFill>
              <a:srgbClr val="FFFF0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238272" rIns="0" bIns="238272"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500" b="1" kern="0" dirty="0">
                  <a:solidFill>
                    <a:prstClr val="black"/>
                  </a:solidFill>
                  <a:latin typeface="Calibri"/>
                </a:rPr>
                <a:t>EBP</a:t>
              </a:r>
            </a:p>
          </p:txBody>
        </p:sp>
        <p:grpSp>
          <p:nvGrpSpPr>
            <p:cNvPr id="69643" name="Group 56"/>
            <p:cNvGrpSpPr>
              <a:grpSpLocks/>
            </p:cNvGrpSpPr>
            <p:nvPr/>
          </p:nvGrpSpPr>
          <p:grpSpPr bwMode="auto">
            <a:xfrm>
              <a:off x="673100" y="3873647"/>
              <a:ext cx="839788" cy="527050"/>
              <a:chOff x="2438400" y="3592284"/>
              <a:chExt cx="914400" cy="907146"/>
            </a:xfrm>
          </p:grpSpPr>
          <p:grpSp>
            <p:nvGrpSpPr>
              <p:cNvPr id="70125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151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57" name="Oval 32"/>
                  <p:cNvSpPr/>
                  <p:nvPr/>
                </p:nvSpPr>
                <p:spPr>
                  <a:xfrm>
                    <a:off x="3504624" y="2362875"/>
                    <a:ext cx="191868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58" name="Freeform 5"/>
                  <p:cNvSpPr/>
                  <p:nvPr/>
                </p:nvSpPr>
                <p:spPr>
                  <a:xfrm>
                    <a:off x="3540924" y="2510395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59" name="Freeform 6"/>
                  <p:cNvSpPr/>
                  <p:nvPr/>
                </p:nvSpPr>
                <p:spPr>
                  <a:xfrm>
                    <a:off x="3596237" y="2513127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52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54" name="Oval 9"/>
                  <p:cNvSpPr/>
                  <p:nvPr/>
                </p:nvSpPr>
                <p:spPr>
                  <a:xfrm>
                    <a:off x="3506065" y="2362875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55" name="Freeform 10"/>
                  <p:cNvSpPr/>
                  <p:nvPr/>
                </p:nvSpPr>
                <p:spPr>
                  <a:xfrm>
                    <a:off x="3542363" y="2510395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56" name="Freeform 12"/>
                  <p:cNvSpPr/>
                  <p:nvPr/>
                </p:nvSpPr>
                <p:spPr>
                  <a:xfrm>
                    <a:off x="3595949" y="2513127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53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51" name="Oval 750"/>
                  <p:cNvSpPr/>
                  <p:nvPr/>
                </p:nvSpPr>
                <p:spPr>
                  <a:xfrm>
                    <a:off x="3505776" y="2361978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52" name="Freeform 751"/>
                  <p:cNvSpPr/>
                  <p:nvPr/>
                </p:nvSpPr>
                <p:spPr>
                  <a:xfrm>
                    <a:off x="3542075" y="2509498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53" name="Freeform 752"/>
                  <p:cNvSpPr/>
                  <p:nvPr/>
                </p:nvSpPr>
                <p:spPr>
                  <a:xfrm>
                    <a:off x="3595660" y="2512229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54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48" name="Oval 747"/>
                  <p:cNvSpPr/>
                  <p:nvPr/>
                </p:nvSpPr>
                <p:spPr>
                  <a:xfrm>
                    <a:off x="3505489" y="2362875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49" name="Freeform 748"/>
                  <p:cNvSpPr/>
                  <p:nvPr/>
                </p:nvSpPr>
                <p:spPr>
                  <a:xfrm>
                    <a:off x="3541787" y="2510395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50" name="Freeform 749"/>
                  <p:cNvSpPr/>
                  <p:nvPr/>
                </p:nvSpPr>
                <p:spPr>
                  <a:xfrm>
                    <a:off x="3595373" y="2513127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55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45" name="Oval 744"/>
                  <p:cNvSpPr/>
                  <p:nvPr/>
                </p:nvSpPr>
                <p:spPr>
                  <a:xfrm>
                    <a:off x="3504911" y="2362875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46" name="Freeform 745"/>
                  <p:cNvSpPr/>
                  <p:nvPr/>
                </p:nvSpPr>
                <p:spPr>
                  <a:xfrm>
                    <a:off x="3541211" y="2510395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47" name="Freeform 746"/>
                  <p:cNvSpPr/>
                  <p:nvPr/>
                </p:nvSpPr>
                <p:spPr>
                  <a:xfrm>
                    <a:off x="3594795" y="2513127"/>
                    <a:ext cx="29386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56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42" name="Oval 741"/>
                  <p:cNvSpPr/>
                  <p:nvPr/>
                </p:nvSpPr>
                <p:spPr>
                  <a:xfrm>
                    <a:off x="3505200" y="2362875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43" name="Freeform 742"/>
                  <p:cNvSpPr/>
                  <p:nvPr/>
                </p:nvSpPr>
                <p:spPr>
                  <a:xfrm>
                    <a:off x="3541500" y="2510395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44" name="Freeform 743"/>
                  <p:cNvSpPr/>
                  <p:nvPr/>
                </p:nvSpPr>
                <p:spPr>
                  <a:xfrm>
                    <a:off x="3595084" y="2513127"/>
                    <a:ext cx="29386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70126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127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33" name="Oval 732"/>
                  <p:cNvSpPr/>
                  <p:nvPr/>
                </p:nvSpPr>
                <p:spPr>
                  <a:xfrm>
                    <a:off x="3485611" y="2353499"/>
                    <a:ext cx="191867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34" name="Freeform 5"/>
                  <p:cNvSpPr/>
                  <p:nvPr/>
                </p:nvSpPr>
                <p:spPr>
                  <a:xfrm>
                    <a:off x="3540924" y="2501019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35" name="Freeform 6"/>
                  <p:cNvSpPr/>
                  <p:nvPr/>
                </p:nvSpPr>
                <p:spPr>
                  <a:xfrm>
                    <a:off x="3596237" y="2503752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28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30" name="Oval 729"/>
                  <p:cNvSpPr/>
                  <p:nvPr/>
                </p:nvSpPr>
                <p:spPr>
                  <a:xfrm>
                    <a:off x="3506065" y="2353499"/>
                    <a:ext cx="150382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31" name="Freeform 730"/>
                  <p:cNvSpPr/>
                  <p:nvPr/>
                </p:nvSpPr>
                <p:spPr>
                  <a:xfrm>
                    <a:off x="3506065" y="2501019"/>
                    <a:ext cx="25928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32" name="Freeform 731"/>
                  <p:cNvSpPr/>
                  <p:nvPr/>
                </p:nvSpPr>
                <p:spPr>
                  <a:xfrm>
                    <a:off x="3595949" y="2503752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29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27" name="Oval 726"/>
                  <p:cNvSpPr/>
                  <p:nvPr/>
                </p:nvSpPr>
                <p:spPr>
                  <a:xfrm>
                    <a:off x="3466020" y="2352603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28" name="Freeform 727"/>
                  <p:cNvSpPr/>
                  <p:nvPr/>
                </p:nvSpPr>
                <p:spPr>
                  <a:xfrm>
                    <a:off x="3502320" y="2500123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29" name="Freeform 728"/>
                  <p:cNvSpPr/>
                  <p:nvPr/>
                </p:nvSpPr>
                <p:spPr>
                  <a:xfrm>
                    <a:off x="3595661" y="2502854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30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24" name="Oval 723"/>
                  <p:cNvSpPr/>
                  <p:nvPr/>
                </p:nvSpPr>
                <p:spPr>
                  <a:xfrm>
                    <a:off x="3465732" y="2353499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25" name="Freeform 724"/>
                  <p:cNvSpPr/>
                  <p:nvPr/>
                </p:nvSpPr>
                <p:spPr>
                  <a:xfrm>
                    <a:off x="3502031" y="2501019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26" name="Freeform 725"/>
                  <p:cNvSpPr/>
                  <p:nvPr/>
                </p:nvSpPr>
                <p:spPr>
                  <a:xfrm>
                    <a:off x="3595373" y="2503752"/>
                    <a:ext cx="2938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31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21" name="Oval 720"/>
                  <p:cNvSpPr/>
                  <p:nvPr/>
                </p:nvSpPr>
                <p:spPr>
                  <a:xfrm>
                    <a:off x="3465157" y="2353499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22" name="Freeform 721"/>
                  <p:cNvSpPr/>
                  <p:nvPr/>
                </p:nvSpPr>
                <p:spPr>
                  <a:xfrm>
                    <a:off x="3501455" y="2501019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23" name="Freeform 722"/>
                  <p:cNvSpPr/>
                  <p:nvPr/>
                </p:nvSpPr>
                <p:spPr>
                  <a:xfrm>
                    <a:off x="3594797" y="2503752"/>
                    <a:ext cx="29386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32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718" name="Oval 717"/>
                  <p:cNvSpPr/>
                  <p:nvPr/>
                </p:nvSpPr>
                <p:spPr>
                  <a:xfrm>
                    <a:off x="3465444" y="2353499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719" name="Freeform 718"/>
                  <p:cNvSpPr/>
                  <p:nvPr/>
                </p:nvSpPr>
                <p:spPr>
                  <a:xfrm>
                    <a:off x="3501743" y="2501019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720" name="Freeform 719"/>
                  <p:cNvSpPr/>
                  <p:nvPr/>
                </p:nvSpPr>
                <p:spPr>
                  <a:xfrm>
                    <a:off x="3595084" y="2503752"/>
                    <a:ext cx="29386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69644" name="TextBox 759"/>
            <p:cNvSpPr txBox="1">
              <a:spLocks noChangeArrowheads="1"/>
            </p:cNvSpPr>
            <p:nvPr/>
          </p:nvSpPr>
          <p:spPr bwMode="auto">
            <a:xfrm>
              <a:off x="2349500" y="3726009"/>
              <a:ext cx="771525" cy="30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400" b="1">
                <a:solidFill>
                  <a:srgbClr val="000000"/>
                </a:solidFill>
              </a:endParaRPr>
            </a:p>
          </p:txBody>
        </p:sp>
        <p:sp>
          <p:nvSpPr>
            <p:cNvPr id="767" name="Oval 766"/>
            <p:cNvSpPr/>
            <p:nvPr/>
          </p:nvSpPr>
          <p:spPr>
            <a:xfrm>
              <a:off x="2363788" y="4700971"/>
              <a:ext cx="250825" cy="190464"/>
            </a:xfrm>
            <a:prstGeom prst="ellipse">
              <a:avLst/>
            </a:prstGeom>
            <a:gradFill flip="none" rotWithShape="1">
              <a:gsLst>
                <a:gs pos="0">
                  <a:srgbClr val="FFCCFF">
                    <a:shade val="30000"/>
                    <a:satMod val="115000"/>
                  </a:srgbClr>
                </a:gs>
                <a:gs pos="50000">
                  <a:srgbClr val="FFCCFF">
                    <a:shade val="67500"/>
                    <a:satMod val="115000"/>
                  </a:srgbClr>
                </a:gs>
                <a:gs pos="100000">
                  <a:srgbClr val="FFCCFF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0" name="Flowchart: Preparation 769"/>
            <p:cNvSpPr/>
            <p:nvPr/>
          </p:nvSpPr>
          <p:spPr>
            <a:xfrm>
              <a:off x="1749425" y="4700971"/>
              <a:ext cx="390525" cy="263475"/>
            </a:xfrm>
            <a:prstGeom prst="flowChartPreparation">
              <a:avLst/>
            </a:prstGeom>
            <a:gradFill flip="none" rotWithShape="1">
              <a:gsLst>
                <a:gs pos="0">
                  <a:srgbClr val="FFCCFF">
                    <a:shade val="30000"/>
                    <a:satMod val="115000"/>
                  </a:srgbClr>
                </a:gs>
                <a:gs pos="50000">
                  <a:srgbClr val="FFCCFF">
                    <a:shade val="67500"/>
                    <a:satMod val="115000"/>
                  </a:srgbClr>
                </a:gs>
                <a:gs pos="100000">
                  <a:srgbClr val="FFCCFF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1" name="Oval 770"/>
            <p:cNvSpPr/>
            <p:nvPr/>
          </p:nvSpPr>
          <p:spPr>
            <a:xfrm>
              <a:off x="1957388" y="4405752"/>
              <a:ext cx="306387" cy="388864"/>
            </a:xfrm>
            <a:prstGeom prst="ellipse">
              <a:avLst/>
            </a:prstGeom>
            <a:gradFill flip="none" rotWithShape="1">
              <a:gsLst>
                <a:gs pos="0">
                  <a:srgbClr val="FF99CC">
                    <a:shade val="30000"/>
                    <a:satMod val="115000"/>
                  </a:srgbClr>
                </a:gs>
                <a:gs pos="50000">
                  <a:srgbClr val="FF99CC">
                    <a:shade val="67500"/>
                    <a:satMod val="115000"/>
                  </a:srgbClr>
                </a:gs>
                <a:gs pos="100000">
                  <a:srgbClr val="FF99CC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solidFill>
                <a:srgbClr val="FF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2" name="Oval 771"/>
            <p:cNvSpPr/>
            <p:nvPr/>
          </p:nvSpPr>
          <p:spPr>
            <a:xfrm>
              <a:off x="2078038" y="4700971"/>
              <a:ext cx="211137" cy="190464"/>
            </a:xfrm>
            <a:prstGeom prst="ellipse">
              <a:avLst/>
            </a:prstGeom>
            <a:gradFill flip="none" rotWithShape="1">
              <a:gsLst>
                <a:gs pos="0">
                  <a:srgbClr val="FF99CC">
                    <a:shade val="30000"/>
                    <a:satMod val="115000"/>
                  </a:srgbClr>
                </a:gs>
                <a:gs pos="50000">
                  <a:srgbClr val="FF99CC">
                    <a:shade val="67500"/>
                    <a:satMod val="115000"/>
                  </a:srgbClr>
                </a:gs>
                <a:gs pos="100000">
                  <a:srgbClr val="FF99CC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solidFill>
                <a:srgbClr val="FF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75" name="Punched Tape 246"/>
            <p:cNvSpPr/>
            <p:nvPr/>
          </p:nvSpPr>
          <p:spPr bwMode="auto">
            <a:xfrm rot="16200000">
              <a:off x="3004374" y="4450974"/>
              <a:ext cx="323789" cy="134938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776" name="Teardrop 775"/>
            <p:cNvSpPr/>
            <p:nvPr/>
          </p:nvSpPr>
          <p:spPr bwMode="auto">
            <a:xfrm rot="3000000">
              <a:off x="3141699" y="4486651"/>
              <a:ext cx="382516" cy="503237"/>
            </a:xfrm>
            <a:prstGeom prst="teardrop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777" name="Oval 776"/>
            <p:cNvSpPr/>
            <p:nvPr/>
          </p:nvSpPr>
          <p:spPr bwMode="auto">
            <a:xfrm>
              <a:off x="3400425" y="4621611"/>
              <a:ext cx="225425" cy="1984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pic>
          <p:nvPicPr>
            <p:cNvPr id="6965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079" t="27084" r="59958" b="28822"/>
            <a:stretch>
              <a:fillRect/>
            </a:stretch>
          </p:blipFill>
          <p:spPr bwMode="auto">
            <a:xfrm rot="-2746206">
              <a:off x="2599532" y="2104378"/>
              <a:ext cx="1042987" cy="1152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79" name="Punched Tape 246"/>
            <p:cNvSpPr/>
            <p:nvPr/>
          </p:nvSpPr>
          <p:spPr bwMode="auto">
            <a:xfrm rot="16200000">
              <a:off x="2917070" y="3439925"/>
              <a:ext cx="415847" cy="163512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69654" name="TextBox 779"/>
            <p:cNvSpPr txBox="1">
              <a:spLocks noChangeArrowheads="1"/>
            </p:cNvSpPr>
            <p:nvPr/>
          </p:nvSpPr>
          <p:spPr bwMode="auto">
            <a:xfrm>
              <a:off x="949325" y="3960959"/>
              <a:ext cx="1020763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2000" b="1">
                  <a:solidFill>
                    <a:srgbClr val="000000"/>
                  </a:solidFill>
                </a:rPr>
                <a:t>GPCR</a:t>
              </a:r>
            </a:p>
          </p:txBody>
        </p:sp>
        <p:sp>
          <p:nvSpPr>
            <p:cNvPr id="781" name="Punched Tape 246"/>
            <p:cNvSpPr/>
            <p:nvPr/>
          </p:nvSpPr>
          <p:spPr bwMode="auto">
            <a:xfrm rot="16200000">
              <a:off x="2810708" y="3843073"/>
              <a:ext cx="415847" cy="163513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69656" name="TextBox 783"/>
            <p:cNvSpPr txBox="1">
              <a:spLocks noChangeArrowheads="1"/>
            </p:cNvSpPr>
            <p:nvPr/>
          </p:nvSpPr>
          <p:spPr bwMode="auto">
            <a:xfrm>
              <a:off x="2849336" y="1820200"/>
              <a:ext cx="863600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000000"/>
                  </a:solidFill>
                </a:rPr>
                <a:t>TLR7</a:t>
              </a:r>
            </a:p>
          </p:txBody>
        </p:sp>
        <p:sp>
          <p:nvSpPr>
            <p:cNvPr id="787" name="Isosceles Triangle 786"/>
            <p:cNvSpPr/>
            <p:nvPr/>
          </p:nvSpPr>
          <p:spPr bwMode="auto">
            <a:xfrm rot="10800000">
              <a:off x="2427288" y="2697923"/>
              <a:ext cx="273050" cy="282522"/>
            </a:xfrm>
            <a:prstGeom prst="triangle">
              <a:avLst/>
            </a:prstGeom>
            <a:solidFill>
              <a:srgbClr val="C00000"/>
            </a:solidFill>
            <a:ln w="9525" cap="flat" cmpd="sng" algn="ctr">
              <a:solidFill>
                <a:srgbClr val="C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76545" tIns="238272" rIns="476545" bIns="238272"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793" name="Oval 792"/>
            <p:cNvSpPr/>
            <p:nvPr/>
          </p:nvSpPr>
          <p:spPr>
            <a:xfrm>
              <a:off x="2268538" y="4232747"/>
              <a:ext cx="350837" cy="536474"/>
            </a:xfrm>
            <a:prstGeom prst="ellipse">
              <a:avLst/>
            </a:prstGeom>
            <a:gradFill flip="none" rotWithShape="1">
              <a:gsLst>
                <a:gs pos="0">
                  <a:srgbClr val="FF99CC">
                    <a:shade val="30000"/>
                    <a:satMod val="115000"/>
                  </a:srgbClr>
                </a:gs>
                <a:gs pos="50000">
                  <a:srgbClr val="FF99CC">
                    <a:shade val="67500"/>
                    <a:satMod val="115000"/>
                  </a:srgbClr>
                </a:gs>
                <a:gs pos="100000">
                  <a:srgbClr val="FF99CC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solidFill>
                <a:srgbClr val="FF99C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94" name="Punched Tape 246"/>
            <p:cNvSpPr/>
            <p:nvPr/>
          </p:nvSpPr>
          <p:spPr bwMode="auto">
            <a:xfrm rot="16200000">
              <a:off x="2959933" y="3863707"/>
              <a:ext cx="415847" cy="163513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795" name="Punched Tape 246"/>
            <p:cNvSpPr/>
            <p:nvPr/>
          </p:nvSpPr>
          <p:spPr bwMode="auto">
            <a:xfrm rot="16200000">
              <a:off x="2986912" y="4168452"/>
              <a:ext cx="323789" cy="134937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796" name="Oval 47"/>
            <p:cNvSpPr/>
            <p:nvPr/>
          </p:nvSpPr>
          <p:spPr bwMode="auto">
            <a:xfrm>
              <a:off x="3152775" y="4074026"/>
              <a:ext cx="769938" cy="412672"/>
            </a:xfrm>
            <a:prstGeom prst="ellipse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kern="0" dirty="0">
                  <a:solidFill>
                    <a:prstClr val="black"/>
                  </a:solidFill>
                  <a:latin typeface="Calibri"/>
                </a:rPr>
                <a:t>PPCA</a:t>
              </a:r>
              <a:endParaRPr lang="en-US" sz="1500" b="1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97" name="Oval 38"/>
            <p:cNvSpPr/>
            <p:nvPr/>
          </p:nvSpPr>
          <p:spPr bwMode="auto">
            <a:xfrm>
              <a:off x="3152863" y="3425580"/>
              <a:ext cx="739314" cy="648473"/>
            </a:xfrm>
            <a:prstGeom prst="ellipse">
              <a:avLst/>
            </a:prstGeom>
            <a:solidFill>
              <a:srgbClr val="A4FF17"/>
            </a:solidFill>
            <a:ln w="15875" cap="flat" cmpd="sng" algn="ctr">
              <a:solidFill>
                <a:sysClr val="windowText" lastClr="000000"/>
              </a:solidFill>
              <a:prstDash val="solid"/>
            </a:ln>
            <a:effectLst>
              <a:glow rad="228600">
                <a:srgbClr val="10F65D">
                  <a:alpha val="40000"/>
                </a:srgbClr>
              </a:glow>
            </a:effectLst>
          </p:spPr>
          <p:txBody>
            <a:bodyPr lIns="0" tIns="238272" rIns="0" bIns="238272"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500" b="1" kern="0" dirty="0">
                  <a:solidFill>
                    <a:sysClr val="windowText" lastClr="000000"/>
                  </a:solidFill>
                  <a:latin typeface="Calibri"/>
                </a:rPr>
                <a:t>Neu 1</a:t>
              </a:r>
            </a:p>
          </p:txBody>
        </p:sp>
        <p:sp>
          <p:nvSpPr>
            <p:cNvPr id="798" name="Flowchart: Decision 797"/>
            <p:cNvSpPr/>
            <p:nvPr/>
          </p:nvSpPr>
          <p:spPr>
            <a:xfrm>
              <a:off x="2448964" y="3353572"/>
              <a:ext cx="703899" cy="1321994"/>
            </a:xfrm>
            <a:prstGeom prst="flowChartDecisio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glow rad="228600">
                <a:srgbClr val="FF0000">
                  <a:alpha val="40000"/>
                </a:srgbClr>
              </a:glow>
              <a:outerShdw blurRad="50800" dist="50800" dir="5400000" algn="ctr" rotWithShape="0">
                <a:srgbClr val="FFFF66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black"/>
                  </a:solidFill>
                </a:rPr>
                <a:t>MMP9</a:t>
              </a:r>
            </a:p>
          </p:txBody>
        </p:sp>
        <p:sp>
          <p:nvSpPr>
            <p:cNvPr id="188" name="Curved Up Arrow 187"/>
            <p:cNvSpPr/>
            <p:nvPr/>
          </p:nvSpPr>
          <p:spPr>
            <a:xfrm rot="17092721">
              <a:off x="3524292" y="3250249"/>
              <a:ext cx="431719" cy="200025"/>
            </a:xfrm>
            <a:prstGeom prst="curvedUpArrow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>
                <a:solidFill>
                  <a:prstClr val="black"/>
                </a:solidFill>
              </a:endParaRPr>
            </a:p>
          </p:txBody>
        </p:sp>
        <p:grpSp>
          <p:nvGrpSpPr>
            <p:cNvPr id="69669" name="Group 56"/>
            <p:cNvGrpSpPr>
              <a:grpSpLocks/>
            </p:cNvGrpSpPr>
            <p:nvPr/>
          </p:nvGrpSpPr>
          <p:grpSpPr bwMode="auto">
            <a:xfrm>
              <a:off x="4645025" y="3899047"/>
              <a:ext cx="841375" cy="527050"/>
              <a:chOff x="2438400" y="3592284"/>
              <a:chExt cx="914400" cy="907146"/>
            </a:xfrm>
          </p:grpSpPr>
          <p:grpSp>
            <p:nvGrpSpPr>
              <p:cNvPr id="70076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102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62" name="Oval 32"/>
                  <p:cNvSpPr/>
                  <p:nvPr/>
                </p:nvSpPr>
                <p:spPr>
                  <a:xfrm>
                    <a:off x="3505776" y="2362866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63" name="Freeform 5"/>
                  <p:cNvSpPr/>
                  <p:nvPr/>
                </p:nvSpPr>
                <p:spPr>
                  <a:xfrm>
                    <a:off x="3542006" y="2510386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64" name="Freeform 6"/>
                  <p:cNvSpPr/>
                  <p:nvPr/>
                </p:nvSpPr>
                <p:spPr>
                  <a:xfrm>
                    <a:off x="3595491" y="2513119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03" name="Group 7"/>
                <p:cNvGrpSpPr>
                  <a:grpSpLocks/>
                </p:cNvGrpSpPr>
                <p:nvPr/>
              </p:nvGrpSpPr>
              <p:grpSpPr bwMode="auto">
                <a:xfrm>
                  <a:off x="3693830" y="2509748"/>
                  <a:ext cx="82814" cy="295095"/>
                  <a:chOff x="3541430" y="2509748"/>
                  <a:chExt cx="82814" cy="295095"/>
                </a:xfrm>
              </p:grpSpPr>
              <p:sp>
                <p:nvSpPr>
                  <p:cNvPr id="860" name="Freeform 10"/>
                  <p:cNvSpPr/>
                  <p:nvPr/>
                </p:nvSpPr>
                <p:spPr>
                  <a:xfrm>
                    <a:off x="3541431" y="2510386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61" name="Freeform 12"/>
                  <p:cNvSpPr/>
                  <p:nvPr/>
                </p:nvSpPr>
                <p:spPr>
                  <a:xfrm>
                    <a:off x="3594916" y="2513119"/>
                    <a:ext cx="29329" cy="292307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04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56" name="Oval 855"/>
                  <p:cNvSpPr/>
                  <p:nvPr/>
                </p:nvSpPr>
                <p:spPr>
                  <a:xfrm>
                    <a:off x="3504625" y="2361969"/>
                    <a:ext cx="153550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57" name="Freeform 856"/>
                  <p:cNvSpPr/>
                  <p:nvPr/>
                </p:nvSpPr>
                <p:spPr>
                  <a:xfrm>
                    <a:off x="3540856" y="2509490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58" name="Freeform 857"/>
                  <p:cNvSpPr/>
                  <p:nvPr/>
                </p:nvSpPr>
                <p:spPr>
                  <a:xfrm>
                    <a:off x="3596065" y="2512221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05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53" name="Oval 852"/>
                  <p:cNvSpPr/>
                  <p:nvPr/>
                </p:nvSpPr>
                <p:spPr>
                  <a:xfrm>
                    <a:off x="3505775" y="2362866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54" name="Freeform 853"/>
                  <p:cNvSpPr/>
                  <p:nvPr/>
                </p:nvSpPr>
                <p:spPr>
                  <a:xfrm>
                    <a:off x="3542006" y="2510386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55" name="Freeform 854"/>
                  <p:cNvSpPr/>
                  <p:nvPr/>
                </p:nvSpPr>
                <p:spPr>
                  <a:xfrm>
                    <a:off x="3595490" y="2513119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06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50" name="Oval 849"/>
                  <p:cNvSpPr/>
                  <p:nvPr/>
                </p:nvSpPr>
                <p:spPr>
                  <a:xfrm>
                    <a:off x="3504625" y="2362866"/>
                    <a:ext cx="15355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51" name="Freeform 850"/>
                  <p:cNvSpPr/>
                  <p:nvPr/>
                </p:nvSpPr>
                <p:spPr>
                  <a:xfrm>
                    <a:off x="3540857" y="2510386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52" name="Freeform 851"/>
                  <p:cNvSpPr/>
                  <p:nvPr/>
                </p:nvSpPr>
                <p:spPr>
                  <a:xfrm>
                    <a:off x="3596066" y="2513119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107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47" name="Oval 846"/>
                  <p:cNvSpPr/>
                  <p:nvPr/>
                </p:nvSpPr>
                <p:spPr>
                  <a:xfrm>
                    <a:off x="3505200" y="2362866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48" name="Freeform 847"/>
                  <p:cNvSpPr/>
                  <p:nvPr/>
                </p:nvSpPr>
                <p:spPr>
                  <a:xfrm>
                    <a:off x="3541432" y="2510386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49" name="Freeform 848"/>
                  <p:cNvSpPr/>
                  <p:nvPr/>
                </p:nvSpPr>
                <p:spPr>
                  <a:xfrm>
                    <a:off x="3594915" y="2513119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70077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078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38" name="Oval 837"/>
                  <p:cNvSpPr/>
                  <p:nvPr/>
                </p:nvSpPr>
                <p:spPr>
                  <a:xfrm>
                    <a:off x="3526478" y="2353508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39" name="Freeform 5"/>
                  <p:cNvSpPr/>
                  <p:nvPr/>
                </p:nvSpPr>
                <p:spPr>
                  <a:xfrm>
                    <a:off x="3562710" y="2501028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40" name="Freeform 6"/>
                  <p:cNvSpPr/>
                  <p:nvPr/>
                </p:nvSpPr>
                <p:spPr>
                  <a:xfrm>
                    <a:off x="3655875" y="2503761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79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35" name="Oval 834"/>
                  <p:cNvSpPr/>
                  <p:nvPr/>
                </p:nvSpPr>
                <p:spPr>
                  <a:xfrm>
                    <a:off x="3525902" y="2353508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36" name="Freeform 835"/>
                  <p:cNvSpPr/>
                  <p:nvPr/>
                </p:nvSpPr>
                <p:spPr>
                  <a:xfrm>
                    <a:off x="3562134" y="2501028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37" name="Freeform 836"/>
                  <p:cNvSpPr/>
                  <p:nvPr/>
                </p:nvSpPr>
                <p:spPr>
                  <a:xfrm>
                    <a:off x="3655299" y="2503761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80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32" name="Oval 831"/>
                  <p:cNvSpPr/>
                  <p:nvPr/>
                </p:nvSpPr>
                <p:spPr>
                  <a:xfrm>
                    <a:off x="3561559" y="2352611"/>
                    <a:ext cx="16045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33" name="Freeform 832"/>
                  <p:cNvSpPr/>
                  <p:nvPr/>
                </p:nvSpPr>
                <p:spPr>
                  <a:xfrm>
                    <a:off x="3601240" y="2500132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34" name="Freeform 833"/>
                  <p:cNvSpPr/>
                  <p:nvPr/>
                </p:nvSpPr>
                <p:spPr>
                  <a:xfrm>
                    <a:off x="3656449" y="2502863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81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29" name="Oval 828"/>
                  <p:cNvSpPr/>
                  <p:nvPr/>
                </p:nvSpPr>
                <p:spPr>
                  <a:xfrm>
                    <a:off x="3526478" y="2353508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30" name="Freeform 829"/>
                  <p:cNvSpPr/>
                  <p:nvPr/>
                </p:nvSpPr>
                <p:spPr>
                  <a:xfrm>
                    <a:off x="3562709" y="2501028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31" name="Freeform 830"/>
                  <p:cNvSpPr/>
                  <p:nvPr/>
                </p:nvSpPr>
                <p:spPr>
                  <a:xfrm>
                    <a:off x="3655874" y="2503761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82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26" name="Oval 825"/>
                  <p:cNvSpPr/>
                  <p:nvPr/>
                </p:nvSpPr>
                <p:spPr>
                  <a:xfrm>
                    <a:off x="3561559" y="2353508"/>
                    <a:ext cx="160452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27" name="Freeform 826"/>
                  <p:cNvSpPr/>
                  <p:nvPr/>
                </p:nvSpPr>
                <p:spPr>
                  <a:xfrm>
                    <a:off x="3601241" y="2501028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28" name="Freeform 827"/>
                  <p:cNvSpPr/>
                  <p:nvPr/>
                </p:nvSpPr>
                <p:spPr>
                  <a:xfrm>
                    <a:off x="3656450" y="2503761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83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23" name="Oval 822"/>
                  <p:cNvSpPr/>
                  <p:nvPr/>
                </p:nvSpPr>
                <p:spPr>
                  <a:xfrm>
                    <a:off x="3525903" y="2353508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24" name="Freeform 823"/>
                  <p:cNvSpPr/>
                  <p:nvPr/>
                </p:nvSpPr>
                <p:spPr>
                  <a:xfrm>
                    <a:off x="3562134" y="2501028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25" name="Freeform 824"/>
                  <p:cNvSpPr/>
                  <p:nvPr/>
                </p:nvSpPr>
                <p:spPr>
                  <a:xfrm>
                    <a:off x="3655299" y="2503761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9670" name="Group 56"/>
            <p:cNvGrpSpPr>
              <a:grpSpLocks/>
            </p:cNvGrpSpPr>
            <p:nvPr/>
          </p:nvGrpSpPr>
          <p:grpSpPr bwMode="auto">
            <a:xfrm>
              <a:off x="5688013" y="3913334"/>
              <a:ext cx="841375" cy="527050"/>
              <a:chOff x="2438400" y="3592284"/>
              <a:chExt cx="914400" cy="907146"/>
            </a:xfrm>
          </p:grpSpPr>
          <p:grpSp>
            <p:nvGrpSpPr>
              <p:cNvPr id="70026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052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13" name="Oval 32"/>
                  <p:cNvSpPr/>
                  <p:nvPr/>
                </p:nvSpPr>
                <p:spPr>
                  <a:xfrm>
                    <a:off x="3505775" y="2362864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14" name="Freeform 5"/>
                  <p:cNvSpPr/>
                  <p:nvPr/>
                </p:nvSpPr>
                <p:spPr>
                  <a:xfrm>
                    <a:off x="3542006" y="2510384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15" name="Freeform 6"/>
                  <p:cNvSpPr/>
                  <p:nvPr/>
                </p:nvSpPr>
                <p:spPr>
                  <a:xfrm>
                    <a:off x="3595490" y="2513115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53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10" name="Oval 9"/>
                  <p:cNvSpPr/>
                  <p:nvPr/>
                </p:nvSpPr>
                <p:spPr>
                  <a:xfrm>
                    <a:off x="3505199" y="2362864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11" name="Freeform 10"/>
                  <p:cNvSpPr/>
                  <p:nvPr/>
                </p:nvSpPr>
                <p:spPr>
                  <a:xfrm>
                    <a:off x="3541430" y="2510384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12" name="Freeform 12"/>
                  <p:cNvSpPr/>
                  <p:nvPr/>
                </p:nvSpPr>
                <p:spPr>
                  <a:xfrm>
                    <a:off x="3594914" y="2513115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54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07" name="Oval 906"/>
                  <p:cNvSpPr/>
                  <p:nvPr/>
                </p:nvSpPr>
                <p:spPr>
                  <a:xfrm>
                    <a:off x="3504624" y="2361966"/>
                    <a:ext cx="15355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08" name="Freeform 907"/>
                  <p:cNvSpPr/>
                  <p:nvPr/>
                </p:nvSpPr>
                <p:spPr>
                  <a:xfrm>
                    <a:off x="3540856" y="2509486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09" name="Freeform 908"/>
                  <p:cNvSpPr/>
                  <p:nvPr/>
                </p:nvSpPr>
                <p:spPr>
                  <a:xfrm>
                    <a:off x="3596065" y="2512219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55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04" name="Oval 903"/>
                  <p:cNvSpPr/>
                  <p:nvPr/>
                </p:nvSpPr>
                <p:spPr>
                  <a:xfrm>
                    <a:off x="3505775" y="2362864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05" name="Freeform 904"/>
                  <p:cNvSpPr/>
                  <p:nvPr/>
                </p:nvSpPr>
                <p:spPr>
                  <a:xfrm>
                    <a:off x="3542005" y="2510384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06" name="Freeform 905"/>
                  <p:cNvSpPr/>
                  <p:nvPr/>
                </p:nvSpPr>
                <p:spPr>
                  <a:xfrm>
                    <a:off x="3595490" y="2513115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56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01" name="Oval 900"/>
                  <p:cNvSpPr/>
                  <p:nvPr/>
                </p:nvSpPr>
                <p:spPr>
                  <a:xfrm>
                    <a:off x="3504625" y="2362864"/>
                    <a:ext cx="153550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02" name="Freeform 901"/>
                  <p:cNvSpPr/>
                  <p:nvPr/>
                </p:nvSpPr>
                <p:spPr>
                  <a:xfrm>
                    <a:off x="3540856" y="2510384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03" name="Freeform 902"/>
                  <p:cNvSpPr/>
                  <p:nvPr/>
                </p:nvSpPr>
                <p:spPr>
                  <a:xfrm>
                    <a:off x="3596065" y="2513115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57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98" name="Oval 897"/>
                  <p:cNvSpPr/>
                  <p:nvPr/>
                </p:nvSpPr>
                <p:spPr>
                  <a:xfrm>
                    <a:off x="3505200" y="2362864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99" name="Freeform 898"/>
                  <p:cNvSpPr/>
                  <p:nvPr/>
                </p:nvSpPr>
                <p:spPr>
                  <a:xfrm>
                    <a:off x="3541430" y="2510384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00" name="Freeform 899"/>
                  <p:cNvSpPr/>
                  <p:nvPr/>
                </p:nvSpPr>
                <p:spPr>
                  <a:xfrm>
                    <a:off x="3594915" y="2513115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70027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028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89" name="Oval 888"/>
                  <p:cNvSpPr/>
                  <p:nvPr/>
                </p:nvSpPr>
                <p:spPr>
                  <a:xfrm>
                    <a:off x="3526479" y="2353511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90" name="Freeform 5"/>
                  <p:cNvSpPr/>
                  <p:nvPr/>
                </p:nvSpPr>
                <p:spPr>
                  <a:xfrm>
                    <a:off x="3562710" y="2501032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91" name="Freeform 6"/>
                  <p:cNvSpPr/>
                  <p:nvPr/>
                </p:nvSpPr>
                <p:spPr>
                  <a:xfrm>
                    <a:off x="3655875" y="2503763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29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86" name="Oval 885"/>
                  <p:cNvSpPr/>
                  <p:nvPr/>
                </p:nvSpPr>
                <p:spPr>
                  <a:xfrm>
                    <a:off x="3525903" y="2353511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87" name="Freeform 886"/>
                  <p:cNvSpPr/>
                  <p:nvPr/>
                </p:nvSpPr>
                <p:spPr>
                  <a:xfrm>
                    <a:off x="3562134" y="2501032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88" name="Freeform 887"/>
                  <p:cNvSpPr/>
                  <p:nvPr/>
                </p:nvSpPr>
                <p:spPr>
                  <a:xfrm>
                    <a:off x="3655299" y="2503763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30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83" name="Oval 882"/>
                  <p:cNvSpPr/>
                  <p:nvPr/>
                </p:nvSpPr>
                <p:spPr>
                  <a:xfrm>
                    <a:off x="3561559" y="2352613"/>
                    <a:ext cx="160452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84" name="Freeform 883"/>
                  <p:cNvSpPr/>
                  <p:nvPr/>
                </p:nvSpPr>
                <p:spPr>
                  <a:xfrm>
                    <a:off x="3601241" y="2500133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85" name="Freeform 884"/>
                  <p:cNvSpPr/>
                  <p:nvPr/>
                </p:nvSpPr>
                <p:spPr>
                  <a:xfrm>
                    <a:off x="3656450" y="2502866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31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80" name="Oval 879"/>
                  <p:cNvSpPr/>
                  <p:nvPr/>
                </p:nvSpPr>
                <p:spPr>
                  <a:xfrm>
                    <a:off x="3526478" y="2353511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81" name="Freeform 880"/>
                  <p:cNvSpPr/>
                  <p:nvPr/>
                </p:nvSpPr>
                <p:spPr>
                  <a:xfrm>
                    <a:off x="3562710" y="2501032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82" name="Freeform 881"/>
                  <p:cNvSpPr/>
                  <p:nvPr/>
                </p:nvSpPr>
                <p:spPr>
                  <a:xfrm>
                    <a:off x="3655875" y="2503763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32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77" name="Oval 876"/>
                  <p:cNvSpPr/>
                  <p:nvPr/>
                </p:nvSpPr>
                <p:spPr>
                  <a:xfrm>
                    <a:off x="3561560" y="2353511"/>
                    <a:ext cx="16045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78" name="Freeform 877"/>
                  <p:cNvSpPr/>
                  <p:nvPr/>
                </p:nvSpPr>
                <p:spPr>
                  <a:xfrm>
                    <a:off x="3601241" y="2501032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79" name="Freeform 878"/>
                  <p:cNvSpPr/>
                  <p:nvPr/>
                </p:nvSpPr>
                <p:spPr>
                  <a:xfrm>
                    <a:off x="3656450" y="2503763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33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874" name="Oval 873"/>
                  <p:cNvSpPr/>
                  <p:nvPr/>
                </p:nvSpPr>
                <p:spPr>
                  <a:xfrm>
                    <a:off x="3525903" y="2353511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875" name="Freeform 874"/>
                  <p:cNvSpPr/>
                  <p:nvPr/>
                </p:nvSpPr>
                <p:spPr>
                  <a:xfrm>
                    <a:off x="3562135" y="2501032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876" name="Freeform 875"/>
                  <p:cNvSpPr/>
                  <p:nvPr/>
                </p:nvSpPr>
                <p:spPr>
                  <a:xfrm>
                    <a:off x="3648399" y="2503763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9671" name="Group 56"/>
            <p:cNvGrpSpPr>
              <a:grpSpLocks/>
            </p:cNvGrpSpPr>
            <p:nvPr/>
          </p:nvGrpSpPr>
          <p:grpSpPr bwMode="auto">
            <a:xfrm>
              <a:off x="5853113" y="3919684"/>
              <a:ext cx="841375" cy="527050"/>
              <a:chOff x="2438400" y="3592284"/>
              <a:chExt cx="914400" cy="907146"/>
            </a:xfrm>
          </p:grpSpPr>
          <p:grpSp>
            <p:nvGrpSpPr>
              <p:cNvPr id="69976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70002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64" name="Oval 32"/>
                  <p:cNvSpPr/>
                  <p:nvPr/>
                </p:nvSpPr>
                <p:spPr>
                  <a:xfrm>
                    <a:off x="3505775" y="2362861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65" name="Freeform 5"/>
                  <p:cNvSpPr/>
                  <p:nvPr/>
                </p:nvSpPr>
                <p:spPr>
                  <a:xfrm>
                    <a:off x="3542006" y="2510381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66" name="Freeform 6"/>
                  <p:cNvSpPr/>
                  <p:nvPr/>
                </p:nvSpPr>
                <p:spPr>
                  <a:xfrm>
                    <a:off x="3595490" y="2513112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03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61" name="Oval 9"/>
                  <p:cNvSpPr/>
                  <p:nvPr/>
                </p:nvSpPr>
                <p:spPr>
                  <a:xfrm>
                    <a:off x="3505199" y="2362861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62" name="Freeform 10"/>
                  <p:cNvSpPr/>
                  <p:nvPr/>
                </p:nvSpPr>
                <p:spPr>
                  <a:xfrm>
                    <a:off x="3541430" y="2510381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63" name="Freeform 12"/>
                  <p:cNvSpPr/>
                  <p:nvPr/>
                </p:nvSpPr>
                <p:spPr>
                  <a:xfrm>
                    <a:off x="3594914" y="2513112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04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58" name="Oval 957"/>
                  <p:cNvSpPr/>
                  <p:nvPr/>
                </p:nvSpPr>
                <p:spPr>
                  <a:xfrm>
                    <a:off x="3504624" y="2361963"/>
                    <a:ext cx="15355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59" name="Freeform 958"/>
                  <p:cNvSpPr/>
                  <p:nvPr/>
                </p:nvSpPr>
                <p:spPr>
                  <a:xfrm>
                    <a:off x="3540856" y="2509483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60" name="Freeform 959"/>
                  <p:cNvSpPr/>
                  <p:nvPr/>
                </p:nvSpPr>
                <p:spPr>
                  <a:xfrm>
                    <a:off x="3596065" y="2512215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05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55" name="Oval 954"/>
                  <p:cNvSpPr/>
                  <p:nvPr/>
                </p:nvSpPr>
                <p:spPr>
                  <a:xfrm>
                    <a:off x="3505775" y="2362861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56" name="Freeform 955"/>
                  <p:cNvSpPr/>
                  <p:nvPr/>
                </p:nvSpPr>
                <p:spPr>
                  <a:xfrm>
                    <a:off x="3542005" y="2510381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57" name="Freeform 956"/>
                  <p:cNvSpPr/>
                  <p:nvPr/>
                </p:nvSpPr>
                <p:spPr>
                  <a:xfrm>
                    <a:off x="3595490" y="2513112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06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52" name="Oval 951"/>
                  <p:cNvSpPr/>
                  <p:nvPr/>
                </p:nvSpPr>
                <p:spPr>
                  <a:xfrm>
                    <a:off x="3504625" y="2362861"/>
                    <a:ext cx="153550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53" name="Freeform 952"/>
                  <p:cNvSpPr/>
                  <p:nvPr/>
                </p:nvSpPr>
                <p:spPr>
                  <a:xfrm>
                    <a:off x="3540856" y="2510381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54" name="Freeform 953"/>
                  <p:cNvSpPr/>
                  <p:nvPr/>
                </p:nvSpPr>
                <p:spPr>
                  <a:xfrm>
                    <a:off x="3596065" y="2513112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70007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49" name="Oval 948"/>
                  <p:cNvSpPr/>
                  <p:nvPr/>
                </p:nvSpPr>
                <p:spPr>
                  <a:xfrm>
                    <a:off x="3505200" y="2362861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50" name="Freeform 949"/>
                  <p:cNvSpPr/>
                  <p:nvPr/>
                </p:nvSpPr>
                <p:spPr>
                  <a:xfrm>
                    <a:off x="3541430" y="2510381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51" name="Freeform 950"/>
                  <p:cNvSpPr/>
                  <p:nvPr/>
                </p:nvSpPr>
                <p:spPr>
                  <a:xfrm>
                    <a:off x="3594915" y="2513112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69977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978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40" name="Oval 939"/>
                  <p:cNvSpPr/>
                  <p:nvPr/>
                </p:nvSpPr>
                <p:spPr>
                  <a:xfrm>
                    <a:off x="3526479" y="2353515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41" name="Freeform 5"/>
                  <p:cNvSpPr/>
                  <p:nvPr/>
                </p:nvSpPr>
                <p:spPr>
                  <a:xfrm>
                    <a:off x="3562710" y="2501035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42" name="Freeform 6"/>
                  <p:cNvSpPr/>
                  <p:nvPr/>
                </p:nvSpPr>
                <p:spPr>
                  <a:xfrm>
                    <a:off x="3655875" y="2503766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79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37" name="Oval 936"/>
                  <p:cNvSpPr/>
                  <p:nvPr/>
                </p:nvSpPr>
                <p:spPr>
                  <a:xfrm>
                    <a:off x="3525903" y="2353515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38" name="Freeform 937"/>
                  <p:cNvSpPr/>
                  <p:nvPr/>
                </p:nvSpPr>
                <p:spPr>
                  <a:xfrm>
                    <a:off x="3562134" y="2501035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39" name="Freeform 938"/>
                  <p:cNvSpPr/>
                  <p:nvPr/>
                </p:nvSpPr>
                <p:spPr>
                  <a:xfrm>
                    <a:off x="3655299" y="2503766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80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34" name="Oval 933"/>
                  <p:cNvSpPr/>
                  <p:nvPr/>
                </p:nvSpPr>
                <p:spPr>
                  <a:xfrm>
                    <a:off x="3561559" y="2352617"/>
                    <a:ext cx="160452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35" name="Freeform 934"/>
                  <p:cNvSpPr/>
                  <p:nvPr/>
                </p:nvSpPr>
                <p:spPr>
                  <a:xfrm>
                    <a:off x="3601241" y="2500137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36" name="Freeform 935"/>
                  <p:cNvSpPr/>
                  <p:nvPr/>
                </p:nvSpPr>
                <p:spPr>
                  <a:xfrm>
                    <a:off x="3656450" y="2502869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81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31" name="Oval 930"/>
                  <p:cNvSpPr/>
                  <p:nvPr/>
                </p:nvSpPr>
                <p:spPr>
                  <a:xfrm>
                    <a:off x="3519577" y="2353515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32" name="Freeform 931"/>
                  <p:cNvSpPr/>
                  <p:nvPr/>
                </p:nvSpPr>
                <p:spPr>
                  <a:xfrm>
                    <a:off x="3555809" y="2501035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33" name="Freeform 932"/>
                  <p:cNvSpPr/>
                  <p:nvPr/>
                </p:nvSpPr>
                <p:spPr>
                  <a:xfrm>
                    <a:off x="3648974" y="2503766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82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28" name="Oval 927"/>
                  <p:cNvSpPr/>
                  <p:nvPr/>
                </p:nvSpPr>
                <p:spPr>
                  <a:xfrm>
                    <a:off x="3554659" y="2353515"/>
                    <a:ext cx="16045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29" name="Freeform 928"/>
                  <p:cNvSpPr/>
                  <p:nvPr/>
                </p:nvSpPr>
                <p:spPr>
                  <a:xfrm>
                    <a:off x="3597790" y="2501035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30" name="Freeform 929"/>
                  <p:cNvSpPr/>
                  <p:nvPr/>
                </p:nvSpPr>
                <p:spPr>
                  <a:xfrm>
                    <a:off x="3649549" y="2503766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83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925" name="Oval 924"/>
                  <p:cNvSpPr/>
                  <p:nvPr/>
                </p:nvSpPr>
                <p:spPr>
                  <a:xfrm>
                    <a:off x="3505200" y="2353515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926" name="Freeform 925"/>
                  <p:cNvSpPr/>
                  <p:nvPr/>
                </p:nvSpPr>
                <p:spPr>
                  <a:xfrm>
                    <a:off x="3541432" y="2501035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927" name="Freeform 926"/>
                  <p:cNvSpPr/>
                  <p:nvPr/>
                </p:nvSpPr>
                <p:spPr>
                  <a:xfrm>
                    <a:off x="3634597" y="2503766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1024" name="Punched Tape 246"/>
            <p:cNvSpPr/>
            <p:nvPr/>
          </p:nvSpPr>
          <p:spPr bwMode="auto">
            <a:xfrm rot="16200000">
              <a:off x="5642799" y="4470020"/>
              <a:ext cx="323789" cy="134938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25" name="Teardrop 1024"/>
            <p:cNvSpPr/>
            <p:nvPr/>
          </p:nvSpPr>
          <p:spPr bwMode="auto">
            <a:xfrm rot="3000000">
              <a:off x="5780124" y="4505698"/>
              <a:ext cx="382516" cy="503237"/>
            </a:xfrm>
            <a:prstGeom prst="teardrop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26" name="Oval 1025"/>
            <p:cNvSpPr/>
            <p:nvPr/>
          </p:nvSpPr>
          <p:spPr bwMode="auto">
            <a:xfrm>
              <a:off x="6038850" y="4640658"/>
              <a:ext cx="225425" cy="198400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pic>
          <p:nvPicPr>
            <p:cNvPr id="69675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18" t="32472" r="59958" b="28822"/>
            <a:stretch>
              <a:fillRect/>
            </a:stretch>
          </p:blipFill>
          <p:spPr bwMode="auto">
            <a:xfrm rot="-2746206">
              <a:off x="5292725" y="2241697"/>
              <a:ext cx="1038225" cy="100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" name="Punched Tape 246"/>
            <p:cNvSpPr/>
            <p:nvPr/>
          </p:nvSpPr>
          <p:spPr bwMode="auto">
            <a:xfrm rot="16200000">
              <a:off x="5555495" y="3458972"/>
              <a:ext cx="415847" cy="163512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30" name="Punched Tape 246"/>
            <p:cNvSpPr/>
            <p:nvPr/>
          </p:nvSpPr>
          <p:spPr bwMode="auto">
            <a:xfrm rot="16200000">
              <a:off x="5449133" y="3862120"/>
              <a:ext cx="415847" cy="163513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35" name="Isosceles Triangle 1034"/>
            <p:cNvSpPr/>
            <p:nvPr/>
          </p:nvSpPr>
          <p:spPr bwMode="auto">
            <a:xfrm rot="10800000">
              <a:off x="5162550" y="2624912"/>
              <a:ext cx="273050" cy="282522"/>
            </a:xfrm>
            <a:prstGeom prst="triangle">
              <a:avLst/>
            </a:prstGeom>
            <a:solidFill>
              <a:srgbClr val="C00000"/>
            </a:solidFill>
            <a:ln w="9525" cap="flat" cmpd="sng" algn="ctr">
              <a:solidFill>
                <a:srgbClr val="C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76545" tIns="238272" rIns="476545" bIns="238272"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38" name="Punched Tape 246"/>
            <p:cNvSpPr/>
            <p:nvPr/>
          </p:nvSpPr>
          <p:spPr bwMode="auto">
            <a:xfrm rot="16200000">
              <a:off x="5598358" y="3882753"/>
              <a:ext cx="415847" cy="163513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39" name="Punched Tape 246"/>
            <p:cNvSpPr/>
            <p:nvPr/>
          </p:nvSpPr>
          <p:spPr bwMode="auto">
            <a:xfrm rot="16200000">
              <a:off x="5625337" y="4187498"/>
              <a:ext cx="323789" cy="134937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040" name="Oval 47"/>
            <p:cNvSpPr/>
            <p:nvPr/>
          </p:nvSpPr>
          <p:spPr bwMode="auto">
            <a:xfrm>
              <a:off x="5791200" y="4093073"/>
              <a:ext cx="769938" cy="412672"/>
            </a:xfrm>
            <a:prstGeom prst="ellipse">
              <a:avLst/>
            </a:prstGeom>
            <a:solidFill>
              <a:srgbClr val="92D05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0" tIns="0" rIns="0" bIns="0"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kern="0" dirty="0">
                  <a:solidFill>
                    <a:prstClr val="black"/>
                  </a:solidFill>
                  <a:latin typeface="Calibri"/>
                </a:rPr>
                <a:t>PPCA</a:t>
              </a:r>
              <a:endParaRPr lang="en-US" sz="1500" b="1" kern="0" dirty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41" name="Oval 38"/>
            <p:cNvSpPr/>
            <p:nvPr/>
          </p:nvSpPr>
          <p:spPr bwMode="auto">
            <a:xfrm>
              <a:off x="5791436" y="3444732"/>
              <a:ext cx="739314" cy="648473"/>
            </a:xfrm>
            <a:prstGeom prst="ellipse">
              <a:avLst/>
            </a:prstGeom>
            <a:solidFill>
              <a:srgbClr val="A4FF17"/>
            </a:solidFill>
            <a:ln w="15875" cap="flat" cmpd="sng" algn="ctr">
              <a:solidFill>
                <a:sysClr val="windowText" lastClr="000000"/>
              </a:solidFill>
              <a:prstDash val="solid"/>
            </a:ln>
            <a:effectLst>
              <a:glow rad="228600">
                <a:srgbClr val="10F65D">
                  <a:alpha val="40000"/>
                </a:srgbClr>
              </a:glow>
            </a:effectLst>
          </p:spPr>
          <p:txBody>
            <a:bodyPr lIns="0" tIns="238272" rIns="0" bIns="238272"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500" b="1" kern="0" dirty="0">
                  <a:solidFill>
                    <a:sysClr val="windowText" lastClr="000000"/>
                  </a:solidFill>
                  <a:latin typeface="Calibri"/>
                </a:rPr>
                <a:t>Neu 1</a:t>
              </a:r>
            </a:p>
          </p:txBody>
        </p:sp>
        <p:sp>
          <p:nvSpPr>
            <p:cNvPr id="1042" name="Flowchart: Decision 1041"/>
            <p:cNvSpPr/>
            <p:nvPr/>
          </p:nvSpPr>
          <p:spPr>
            <a:xfrm>
              <a:off x="5087537" y="3372724"/>
              <a:ext cx="703899" cy="1321994"/>
            </a:xfrm>
            <a:prstGeom prst="flowChartDecisio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glow rad="228600">
                <a:srgbClr val="FF0000">
                  <a:alpha val="40000"/>
                </a:srgbClr>
              </a:glow>
              <a:outerShdw blurRad="50800" dist="50800" dir="5400000" algn="ctr" rotWithShape="0">
                <a:srgbClr val="FFFF66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black"/>
                  </a:solidFill>
                </a:rPr>
                <a:t>MMP9</a:t>
              </a:r>
            </a:p>
          </p:txBody>
        </p:sp>
        <p:pic>
          <p:nvPicPr>
            <p:cNvPr id="69688" name="sialic acid-01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7518429">
              <a:off x="3233737" y="2683022"/>
              <a:ext cx="587375" cy="469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9689" name="sialic acid-01.jp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13" b="-58"/>
            <a:stretch>
              <a:fillRect/>
            </a:stretch>
          </p:blipFill>
          <p:spPr bwMode="auto">
            <a:xfrm rot="-7518429">
              <a:off x="6003131" y="2745728"/>
              <a:ext cx="269875" cy="471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69690" name="Group 56"/>
            <p:cNvGrpSpPr>
              <a:grpSpLocks/>
            </p:cNvGrpSpPr>
            <p:nvPr/>
          </p:nvGrpSpPr>
          <p:grpSpPr bwMode="auto">
            <a:xfrm>
              <a:off x="6821488" y="3924447"/>
              <a:ext cx="841375" cy="527050"/>
              <a:chOff x="2438400" y="3592284"/>
              <a:chExt cx="914400" cy="907146"/>
            </a:xfrm>
          </p:grpSpPr>
          <p:grpSp>
            <p:nvGrpSpPr>
              <p:cNvPr id="69926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952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93" name="Oval 32"/>
                  <p:cNvSpPr/>
                  <p:nvPr/>
                </p:nvSpPr>
                <p:spPr>
                  <a:xfrm>
                    <a:off x="3505775" y="2362857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94" name="Freeform 5"/>
                  <p:cNvSpPr/>
                  <p:nvPr/>
                </p:nvSpPr>
                <p:spPr>
                  <a:xfrm>
                    <a:off x="3542006" y="2510377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95" name="Freeform 6"/>
                  <p:cNvSpPr/>
                  <p:nvPr/>
                </p:nvSpPr>
                <p:spPr>
                  <a:xfrm>
                    <a:off x="3595490" y="2513110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53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90" name="Oval 9"/>
                  <p:cNvSpPr/>
                  <p:nvPr/>
                </p:nvSpPr>
                <p:spPr>
                  <a:xfrm>
                    <a:off x="3505199" y="2362857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91" name="Freeform 10"/>
                  <p:cNvSpPr/>
                  <p:nvPr/>
                </p:nvSpPr>
                <p:spPr>
                  <a:xfrm>
                    <a:off x="3541430" y="2510377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92" name="Freeform 12"/>
                  <p:cNvSpPr/>
                  <p:nvPr/>
                </p:nvSpPr>
                <p:spPr>
                  <a:xfrm>
                    <a:off x="3594914" y="2513110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54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87" name="Oval 1086"/>
                  <p:cNvSpPr/>
                  <p:nvPr/>
                </p:nvSpPr>
                <p:spPr>
                  <a:xfrm>
                    <a:off x="3504624" y="2361961"/>
                    <a:ext cx="15355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88" name="Freeform 1087"/>
                  <p:cNvSpPr/>
                  <p:nvPr/>
                </p:nvSpPr>
                <p:spPr>
                  <a:xfrm>
                    <a:off x="3540856" y="2509481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89" name="Freeform 1088"/>
                  <p:cNvSpPr/>
                  <p:nvPr/>
                </p:nvSpPr>
                <p:spPr>
                  <a:xfrm>
                    <a:off x="3596065" y="2512212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55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84" name="Oval 1083"/>
                  <p:cNvSpPr/>
                  <p:nvPr/>
                </p:nvSpPr>
                <p:spPr>
                  <a:xfrm>
                    <a:off x="3505775" y="2362857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85" name="Freeform 1084"/>
                  <p:cNvSpPr/>
                  <p:nvPr/>
                </p:nvSpPr>
                <p:spPr>
                  <a:xfrm>
                    <a:off x="3542005" y="2510377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86" name="Freeform 1085"/>
                  <p:cNvSpPr/>
                  <p:nvPr/>
                </p:nvSpPr>
                <p:spPr>
                  <a:xfrm>
                    <a:off x="3595490" y="2513110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56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81" name="Oval 1080"/>
                  <p:cNvSpPr/>
                  <p:nvPr/>
                </p:nvSpPr>
                <p:spPr>
                  <a:xfrm>
                    <a:off x="3504625" y="2362857"/>
                    <a:ext cx="153550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82" name="Freeform 1081"/>
                  <p:cNvSpPr/>
                  <p:nvPr/>
                </p:nvSpPr>
                <p:spPr>
                  <a:xfrm>
                    <a:off x="3540856" y="2510377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83" name="Freeform 1082"/>
                  <p:cNvSpPr/>
                  <p:nvPr/>
                </p:nvSpPr>
                <p:spPr>
                  <a:xfrm>
                    <a:off x="3596065" y="2513110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57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78" name="Oval 1077"/>
                  <p:cNvSpPr/>
                  <p:nvPr/>
                </p:nvSpPr>
                <p:spPr>
                  <a:xfrm>
                    <a:off x="3505200" y="2362857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79" name="Freeform 1078"/>
                  <p:cNvSpPr/>
                  <p:nvPr/>
                </p:nvSpPr>
                <p:spPr>
                  <a:xfrm>
                    <a:off x="3541430" y="2510377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80" name="Freeform 1079"/>
                  <p:cNvSpPr/>
                  <p:nvPr/>
                </p:nvSpPr>
                <p:spPr>
                  <a:xfrm>
                    <a:off x="3594915" y="2513110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69927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928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69" name="Oval 1068"/>
                  <p:cNvSpPr/>
                  <p:nvPr/>
                </p:nvSpPr>
                <p:spPr>
                  <a:xfrm>
                    <a:off x="3505776" y="2353517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70" name="Freeform 5"/>
                  <p:cNvSpPr/>
                  <p:nvPr/>
                </p:nvSpPr>
                <p:spPr>
                  <a:xfrm>
                    <a:off x="3542006" y="2501037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71" name="Freeform 6"/>
                  <p:cNvSpPr/>
                  <p:nvPr/>
                </p:nvSpPr>
                <p:spPr>
                  <a:xfrm>
                    <a:off x="3635172" y="2503769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29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66" name="Oval 1065"/>
                  <p:cNvSpPr/>
                  <p:nvPr/>
                </p:nvSpPr>
                <p:spPr>
                  <a:xfrm>
                    <a:off x="3505200" y="2353517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67" name="Freeform 1066"/>
                  <p:cNvSpPr/>
                  <p:nvPr/>
                </p:nvSpPr>
                <p:spPr>
                  <a:xfrm>
                    <a:off x="3541430" y="2501037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68" name="Freeform 1067"/>
                  <p:cNvSpPr/>
                  <p:nvPr/>
                </p:nvSpPr>
                <p:spPr>
                  <a:xfrm>
                    <a:off x="3634596" y="2503769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30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63" name="Oval 1062"/>
                  <p:cNvSpPr/>
                  <p:nvPr/>
                </p:nvSpPr>
                <p:spPr>
                  <a:xfrm>
                    <a:off x="3542581" y="2352620"/>
                    <a:ext cx="155276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64" name="Freeform 1063"/>
                  <p:cNvSpPr/>
                  <p:nvPr/>
                </p:nvSpPr>
                <p:spPr>
                  <a:xfrm>
                    <a:off x="3580538" y="2500140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65" name="Freeform 1064"/>
                  <p:cNvSpPr/>
                  <p:nvPr/>
                </p:nvSpPr>
                <p:spPr>
                  <a:xfrm>
                    <a:off x="3635747" y="2502871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31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60" name="Oval 1059"/>
                  <p:cNvSpPr/>
                  <p:nvPr/>
                </p:nvSpPr>
                <p:spPr>
                  <a:xfrm>
                    <a:off x="3505775" y="2353517"/>
                    <a:ext cx="151825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61" name="Freeform 1060"/>
                  <p:cNvSpPr/>
                  <p:nvPr/>
                </p:nvSpPr>
                <p:spPr>
                  <a:xfrm>
                    <a:off x="3542006" y="2501037"/>
                    <a:ext cx="2760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62" name="Freeform 1061"/>
                  <p:cNvSpPr/>
                  <p:nvPr/>
                </p:nvSpPr>
                <p:spPr>
                  <a:xfrm>
                    <a:off x="3635172" y="2503769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32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57" name="Oval 1056"/>
                  <p:cNvSpPr/>
                  <p:nvPr/>
                </p:nvSpPr>
                <p:spPr>
                  <a:xfrm>
                    <a:off x="3542581" y="2399959"/>
                    <a:ext cx="155276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58" name="Freeform 1057"/>
                  <p:cNvSpPr/>
                  <p:nvPr/>
                </p:nvSpPr>
                <p:spPr>
                  <a:xfrm>
                    <a:off x="3580538" y="2547479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59" name="Freeform 1058"/>
                  <p:cNvSpPr/>
                  <p:nvPr/>
                </p:nvSpPr>
                <p:spPr>
                  <a:xfrm>
                    <a:off x="3635747" y="2550210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33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054" name="Oval 1053"/>
                  <p:cNvSpPr/>
                  <p:nvPr/>
                </p:nvSpPr>
                <p:spPr>
                  <a:xfrm>
                    <a:off x="3505200" y="2399959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055" name="Freeform 1054"/>
                  <p:cNvSpPr/>
                  <p:nvPr/>
                </p:nvSpPr>
                <p:spPr>
                  <a:xfrm>
                    <a:off x="3541432" y="2547479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056" name="Freeform 1055"/>
                  <p:cNvSpPr/>
                  <p:nvPr/>
                </p:nvSpPr>
                <p:spPr>
                  <a:xfrm>
                    <a:off x="3634597" y="2550210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9691" name="Group 56"/>
            <p:cNvGrpSpPr>
              <a:grpSpLocks/>
            </p:cNvGrpSpPr>
            <p:nvPr/>
          </p:nvGrpSpPr>
          <p:grpSpPr bwMode="auto">
            <a:xfrm>
              <a:off x="7542213" y="3954609"/>
              <a:ext cx="841375" cy="527050"/>
              <a:chOff x="2438400" y="3592284"/>
              <a:chExt cx="914400" cy="907146"/>
            </a:xfrm>
          </p:grpSpPr>
          <p:grpSp>
            <p:nvGrpSpPr>
              <p:cNvPr id="69876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902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44" name="Oval 32"/>
                  <p:cNvSpPr/>
                  <p:nvPr/>
                </p:nvSpPr>
                <p:spPr>
                  <a:xfrm>
                    <a:off x="3505775" y="2362850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45" name="Freeform 5"/>
                  <p:cNvSpPr/>
                  <p:nvPr/>
                </p:nvSpPr>
                <p:spPr>
                  <a:xfrm>
                    <a:off x="3542006" y="2510371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46" name="Freeform 6"/>
                  <p:cNvSpPr/>
                  <p:nvPr/>
                </p:nvSpPr>
                <p:spPr>
                  <a:xfrm>
                    <a:off x="3595490" y="2513102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03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41" name="Oval 9"/>
                  <p:cNvSpPr/>
                  <p:nvPr/>
                </p:nvSpPr>
                <p:spPr>
                  <a:xfrm>
                    <a:off x="3505199" y="2362850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42" name="Freeform 10"/>
                  <p:cNvSpPr/>
                  <p:nvPr/>
                </p:nvSpPr>
                <p:spPr>
                  <a:xfrm>
                    <a:off x="3541430" y="2510371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43" name="Freeform 12"/>
                  <p:cNvSpPr/>
                  <p:nvPr/>
                </p:nvSpPr>
                <p:spPr>
                  <a:xfrm>
                    <a:off x="3594914" y="2513102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04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38" name="Oval 1137"/>
                  <p:cNvSpPr/>
                  <p:nvPr/>
                </p:nvSpPr>
                <p:spPr>
                  <a:xfrm>
                    <a:off x="3504624" y="2361952"/>
                    <a:ext cx="15355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39" name="Freeform 1138"/>
                  <p:cNvSpPr/>
                  <p:nvPr/>
                </p:nvSpPr>
                <p:spPr>
                  <a:xfrm>
                    <a:off x="3540856" y="2509472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40" name="Freeform 1139"/>
                  <p:cNvSpPr/>
                  <p:nvPr/>
                </p:nvSpPr>
                <p:spPr>
                  <a:xfrm>
                    <a:off x="3596065" y="2512205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05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35" name="Oval 1134"/>
                  <p:cNvSpPr/>
                  <p:nvPr/>
                </p:nvSpPr>
                <p:spPr>
                  <a:xfrm>
                    <a:off x="3505775" y="2362850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36" name="Freeform 1135"/>
                  <p:cNvSpPr/>
                  <p:nvPr/>
                </p:nvSpPr>
                <p:spPr>
                  <a:xfrm>
                    <a:off x="3542005" y="2510371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37" name="Freeform 1136"/>
                  <p:cNvSpPr/>
                  <p:nvPr/>
                </p:nvSpPr>
                <p:spPr>
                  <a:xfrm>
                    <a:off x="3595490" y="2513102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06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32" name="Oval 1131"/>
                  <p:cNvSpPr/>
                  <p:nvPr/>
                </p:nvSpPr>
                <p:spPr>
                  <a:xfrm>
                    <a:off x="3504625" y="2362850"/>
                    <a:ext cx="153550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33" name="Freeform 1132"/>
                  <p:cNvSpPr/>
                  <p:nvPr/>
                </p:nvSpPr>
                <p:spPr>
                  <a:xfrm>
                    <a:off x="3540856" y="2510371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34" name="Freeform 1133"/>
                  <p:cNvSpPr/>
                  <p:nvPr/>
                </p:nvSpPr>
                <p:spPr>
                  <a:xfrm>
                    <a:off x="3596065" y="2513102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907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29" name="Oval 1128"/>
                  <p:cNvSpPr/>
                  <p:nvPr/>
                </p:nvSpPr>
                <p:spPr>
                  <a:xfrm>
                    <a:off x="3505200" y="2362850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30" name="Freeform 1129"/>
                  <p:cNvSpPr/>
                  <p:nvPr/>
                </p:nvSpPr>
                <p:spPr>
                  <a:xfrm>
                    <a:off x="3541430" y="2510371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31" name="Freeform 1130"/>
                  <p:cNvSpPr/>
                  <p:nvPr/>
                </p:nvSpPr>
                <p:spPr>
                  <a:xfrm>
                    <a:off x="3594915" y="2513102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69877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878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20" name="Oval 1119"/>
                  <p:cNvSpPr/>
                  <p:nvPr/>
                </p:nvSpPr>
                <p:spPr>
                  <a:xfrm>
                    <a:off x="3505776" y="244640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21" name="Freeform 5"/>
                  <p:cNvSpPr/>
                  <p:nvPr/>
                </p:nvSpPr>
                <p:spPr>
                  <a:xfrm>
                    <a:off x="3542006" y="259392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22" name="Freeform 6"/>
                  <p:cNvSpPr/>
                  <p:nvPr/>
                </p:nvSpPr>
                <p:spPr>
                  <a:xfrm>
                    <a:off x="3635172" y="259665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79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17" name="Oval 1116"/>
                  <p:cNvSpPr/>
                  <p:nvPr/>
                </p:nvSpPr>
                <p:spPr>
                  <a:xfrm>
                    <a:off x="3505200" y="244640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18" name="Freeform 1117"/>
                  <p:cNvSpPr/>
                  <p:nvPr/>
                </p:nvSpPr>
                <p:spPr>
                  <a:xfrm>
                    <a:off x="3541430" y="259392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19" name="Freeform 1118"/>
                  <p:cNvSpPr/>
                  <p:nvPr/>
                </p:nvSpPr>
                <p:spPr>
                  <a:xfrm>
                    <a:off x="3634596" y="259665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80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14" name="Oval 1113"/>
                  <p:cNvSpPr/>
                  <p:nvPr/>
                </p:nvSpPr>
                <p:spPr>
                  <a:xfrm>
                    <a:off x="3542581" y="2445510"/>
                    <a:ext cx="155276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15" name="Freeform 1114"/>
                  <p:cNvSpPr/>
                  <p:nvPr/>
                </p:nvSpPr>
                <p:spPr>
                  <a:xfrm>
                    <a:off x="3580538" y="2593030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16" name="Freeform 1115"/>
                  <p:cNvSpPr/>
                  <p:nvPr/>
                </p:nvSpPr>
                <p:spPr>
                  <a:xfrm>
                    <a:off x="3635747" y="2595763"/>
                    <a:ext cx="293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81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11" name="Oval 1110"/>
                  <p:cNvSpPr/>
                  <p:nvPr/>
                </p:nvSpPr>
                <p:spPr>
                  <a:xfrm>
                    <a:off x="3505775" y="244640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12" name="Freeform 1111"/>
                  <p:cNvSpPr/>
                  <p:nvPr/>
                </p:nvSpPr>
                <p:spPr>
                  <a:xfrm>
                    <a:off x="3542006" y="259392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13" name="Freeform 1112"/>
                  <p:cNvSpPr/>
                  <p:nvPr/>
                </p:nvSpPr>
                <p:spPr>
                  <a:xfrm>
                    <a:off x="3635172" y="2596659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82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08" name="Oval 1107"/>
                  <p:cNvSpPr/>
                  <p:nvPr/>
                </p:nvSpPr>
                <p:spPr>
                  <a:xfrm>
                    <a:off x="3542581" y="2446408"/>
                    <a:ext cx="155276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09" name="Freeform 1108"/>
                  <p:cNvSpPr/>
                  <p:nvPr/>
                </p:nvSpPr>
                <p:spPr>
                  <a:xfrm>
                    <a:off x="3580538" y="2593928"/>
                    <a:ext cx="29330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10" name="Freeform 1109"/>
                  <p:cNvSpPr/>
                  <p:nvPr/>
                </p:nvSpPr>
                <p:spPr>
                  <a:xfrm>
                    <a:off x="3635747" y="2596659"/>
                    <a:ext cx="29330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83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05" name="Oval 1104"/>
                  <p:cNvSpPr/>
                  <p:nvPr/>
                </p:nvSpPr>
                <p:spPr>
                  <a:xfrm>
                    <a:off x="3505200" y="2446408"/>
                    <a:ext cx="151825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06" name="Freeform 1105"/>
                  <p:cNvSpPr/>
                  <p:nvPr/>
                </p:nvSpPr>
                <p:spPr>
                  <a:xfrm>
                    <a:off x="3541432" y="2593928"/>
                    <a:ext cx="27605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07" name="Freeform 1106"/>
                  <p:cNvSpPr/>
                  <p:nvPr/>
                </p:nvSpPr>
                <p:spPr>
                  <a:xfrm>
                    <a:off x="3634597" y="2596659"/>
                    <a:ext cx="29329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9692" name="Group 56"/>
            <p:cNvGrpSpPr>
              <a:grpSpLocks/>
            </p:cNvGrpSpPr>
            <p:nvPr/>
          </p:nvGrpSpPr>
          <p:grpSpPr bwMode="auto">
            <a:xfrm>
              <a:off x="7707313" y="3959372"/>
              <a:ext cx="841375" cy="528637"/>
              <a:chOff x="2438400" y="3592284"/>
              <a:chExt cx="914400" cy="907146"/>
            </a:xfrm>
          </p:grpSpPr>
          <p:grpSp>
            <p:nvGrpSpPr>
              <p:cNvPr id="69826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852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95" name="Oval 32"/>
                  <p:cNvSpPr/>
                  <p:nvPr/>
                </p:nvSpPr>
                <p:spPr>
                  <a:xfrm>
                    <a:off x="3505775" y="2362845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96" name="Freeform 5"/>
                  <p:cNvSpPr/>
                  <p:nvPr/>
                </p:nvSpPr>
                <p:spPr>
                  <a:xfrm>
                    <a:off x="3542006" y="2512647"/>
                    <a:ext cx="27605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97" name="Freeform 6"/>
                  <p:cNvSpPr/>
                  <p:nvPr/>
                </p:nvSpPr>
                <p:spPr>
                  <a:xfrm>
                    <a:off x="3595490" y="2515370"/>
                    <a:ext cx="29330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53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92" name="Oval 9"/>
                  <p:cNvSpPr/>
                  <p:nvPr/>
                </p:nvSpPr>
                <p:spPr>
                  <a:xfrm>
                    <a:off x="3505199" y="2362845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93" name="Freeform 10"/>
                  <p:cNvSpPr/>
                  <p:nvPr/>
                </p:nvSpPr>
                <p:spPr>
                  <a:xfrm>
                    <a:off x="3541430" y="2512647"/>
                    <a:ext cx="27605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94" name="Freeform 12"/>
                  <p:cNvSpPr/>
                  <p:nvPr/>
                </p:nvSpPr>
                <p:spPr>
                  <a:xfrm>
                    <a:off x="3594914" y="2515370"/>
                    <a:ext cx="29330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54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89" name="Oval 1188"/>
                  <p:cNvSpPr/>
                  <p:nvPr/>
                </p:nvSpPr>
                <p:spPr>
                  <a:xfrm>
                    <a:off x="3504624" y="2361939"/>
                    <a:ext cx="153551" cy="14980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90" name="Freeform 1189"/>
                  <p:cNvSpPr/>
                  <p:nvPr/>
                </p:nvSpPr>
                <p:spPr>
                  <a:xfrm>
                    <a:off x="3540856" y="2509017"/>
                    <a:ext cx="29329" cy="294155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91" name="Freeform 1190"/>
                  <p:cNvSpPr/>
                  <p:nvPr/>
                </p:nvSpPr>
                <p:spPr>
                  <a:xfrm>
                    <a:off x="3596065" y="2511740"/>
                    <a:ext cx="29329" cy="294155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55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86" name="Oval 1185"/>
                  <p:cNvSpPr/>
                  <p:nvPr/>
                </p:nvSpPr>
                <p:spPr>
                  <a:xfrm>
                    <a:off x="3505775" y="2362845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87" name="Freeform 1186"/>
                  <p:cNvSpPr/>
                  <p:nvPr/>
                </p:nvSpPr>
                <p:spPr>
                  <a:xfrm>
                    <a:off x="3542005" y="2512647"/>
                    <a:ext cx="27605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88" name="Freeform 1187"/>
                  <p:cNvSpPr/>
                  <p:nvPr/>
                </p:nvSpPr>
                <p:spPr>
                  <a:xfrm>
                    <a:off x="3595490" y="2515370"/>
                    <a:ext cx="29329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56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83" name="Oval 1182"/>
                  <p:cNvSpPr/>
                  <p:nvPr/>
                </p:nvSpPr>
                <p:spPr>
                  <a:xfrm>
                    <a:off x="3504625" y="2362845"/>
                    <a:ext cx="153550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84" name="Freeform 1183"/>
                  <p:cNvSpPr/>
                  <p:nvPr/>
                </p:nvSpPr>
                <p:spPr>
                  <a:xfrm>
                    <a:off x="3540856" y="2512647"/>
                    <a:ext cx="29330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85" name="Freeform 1184"/>
                  <p:cNvSpPr/>
                  <p:nvPr/>
                </p:nvSpPr>
                <p:spPr>
                  <a:xfrm>
                    <a:off x="3596065" y="2515370"/>
                    <a:ext cx="29330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57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80" name="Oval 1179"/>
                  <p:cNvSpPr/>
                  <p:nvPr/>
                </p:nvSpPr>
                <p:spPr>
                  <a:xfrm>
                    <a:off x="3505200" y="2362845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81" name="Freeform 1180"/>
                  <p:cNvSpPr/>
                  <p:nvPr/>
                </p:nvSpPr>
                <p:spPr>
                  <a:xfrm>
                    <a:off x="3541430" y="2512647"/>
                    <a:ext cx="27605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82" name="Freeform 1181"/>
                  <p:cNvSpPr/>
                  <p:nvPr/>
                </p:nvSpPr>
                <p:spPr>
                  <a:xfrm>
                    <a:off x="3594915" y="2515370"/>
                    <a:ext cx="29329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69827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828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71" name="Oval 1170"/>
                  <p:cNvSpPr/>
                  <p:nvPr/>
                </p:nvSpPr>
                <p:spPr>
                  <a:xfrm>
                    <a:off x="3505776" y="2446157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72" name="Freeform 5"/>
                  <p:cNvSpPr/>
                  <p:nvPr/>
                </p:nvSpPr>
                <p:spPr>
                  <a:xfrm>
                    <a:off x="3542006" y="2628642"/>
                    <a:ext cx="27605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73" name="Freeform 6"/>
                  <p:cNvSpPr/>
                  <p:nvPr/>
                </p:nvSpPr>
                <p:spPr>
                  <a:xfrm>
                    <a:off x="3635172" y="2631366"/>
                    <a:ext cx="29330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29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68" name="Oval 1167"/>
                  <p:cNvSpPr/>
                  <p:nvPr/>
                </p:nvSpPr>
                <p:spPr>
                  <a:xfrm>
                    <a:off x="3505200" y="2446157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69" name="Freeform 1168"/>
                  <p:cNvSpPr/>
                  <p:nvPr/>
                </p:nvSpPr>
                <p:spPr>
                  <a:xfrm>
                    <a:off x="3541430" y="2628642"/>
                    <a:ext cx="27605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70" name="Freeform 1169"/>
                  <p:cNvSpPr/>
                  <p:nvPr/>
                </p:nvSpPr>
                <p:spPr>
                  <a:xfrm>
                    <a:off x="3634596" y="2631366"/>
                    <a:ext cx="29330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30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65" name="Oval 1164"/>
                  <p:cNvSpPr/>
                  <p:nvPr/>
                </p:nvSpPr>
                <p:spPr>
                  <a:xfrm>
                    <a:off x="3542581" y="2507895"/>
                    <a:ext cx="155276" cy="14980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66" name="Freeform 1165"/>
                  <p:cNvSpPr/>
                  <p:nvPr/>
                </p:nvSpPr>
                <p:spPr>
                  <a:xfrm>
                    <a:off x="3580538" y="2592327"/>
                    <a:ext cx="29329" cy="294155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67" name="Freeform 1166"/>
                  <p:cNvSpPr/>
                  <p:nvPr/>
                </p:nvSpPr>
                <p:spPr>
                  <a:xfrm>
                    <a:off x="3635747" y="2595052"/>
                    <a:ext cx="29329" cy="294155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31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62" name="Oval 1161"/>
                  <p:cNvSpPr/>
                  <p:nvPr/>
                </p:nvSpPr>
                <p:spPr>
                  <a:xfrm>
                    <a:off x="3505775" y="2446157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63" name="Freeform 1162"/>
                  <p:cNvSpPr/>
                  <p:nvPr/>
                </p:nvSpPr>
                <p:spPr>
                  <a:xfrm>
                    <a:off x="3542006" y="2628642"/>
                    <a:ext cx="27605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64" name="Freeform 1163"/>
                  <p:cNvSpPr/>
                  <p:nvPr/>
                </p:nvSpPr>
                <p:spPr>
                  <a:xfrm>
                    <a:off x="3635172" y="2631366"/>
                    <a:ext cx="29329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32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59" name="Oval 1158"/>
                  <p:cNvSpPr/>
                  <p:nvPr/>
                </p:nvSpPr>
                <p:spPr>
                  <a:xfrm>
                    <a:off x="3542581" y="2446157"/>
                    <a:ext cx="155276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60" name="Freeform 1159"/>
                  <p:cNvSpPr/>
                  <p:nvPr/>
                </p:nvSpPr>
                <p:spPr>
                  <a:xfrm>
                    <a:off x="3580538" y="2628642"/>
                    <a:ext cx="29330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61" name="Freeform 1160"/>
                  <p:cNvSpPr/>
                  <p:nvPr/>
                </p:nvSpPr>
                <p:spPr>
                  <a:xfrm>
                    <a:off x="3635747" y="2631366"/>
                    <a:ext cx="29330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33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156" name="Oval 1155"/>
                  <p:cNvSpPr/>
                  <p:nvPr/>
                </p:nvSpPr>
                <p:spPr>
                  <a:xfrm>
                    <a:off x="3505200" y="2446157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157" name="Freeform 1156"/>
                  <p:cNvSpPr/>
                  <p:nvPr/>
                </p:nvSpPr>
                <p:spPr>
                  <a:xfrm>
                    <a:off x="3541432" y="2628642"/>
                    <a:ext cx="27605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158" name="Freeform 1157"/>
                  <p:cNvSpPr/>
                  <p:nvPr/>
                </p:nvSpPr>
                <p:spPr>
                  <a:xfrm>
                    <a:off x="3634597" y="2631366"/>
                    <a:ext cx="29329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1199" name="Punched Tape 246"/>
            <p:cNvSpPr/>
            <p:nvPr/>
          </p:nvSpPr>
          <p:spPr bwMode="auto">
            <a:xfrm rot="16200000">
              <a:off x="7497792" y="4510495"/>
              <a:ext cx="322202" cy="134938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200" name="Teardrop 1199"/>
            <p:cNvSpPr/>
            <p:nvPr/>
          </p:nvSpPr>
          <p:spPr bwMode="auto">
            <a:xfrm rot="3000000">
              <a:off x="7634324" y="4546965"/>
              <a:ext cx="382516" cy="503237"/>
            </a:xfrm>
            <a:prstGeom prst="teardrop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201" name="Oval 1200"/>
            <p:cNvSpPr/>
            <p:nvPr/>
          </p:nvSpPr>
          <p:spPr bwMode="auto">
            <a:xfrm>
              <a:off x="7893050" y="4681925"/>
              <a:ext cx="225425" cy="196813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pic>
          <p:nvPicPr>
            <p:cNvPr id="6969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59" t="29263" r="62360" b="33754"/>
            <a:stretch>
              <a:fillRect/>
            </a:stretch>
          </p:blipFill>
          <p:spPr bwMode="auto">
            <a:xfrm rot="-2746206">
              <a:off x="7149306" y="2342503"/>
              <a:ext cx="782638" cy="8509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03" name="Punched Tape 246"/>
            <p:cNvSpPr/>
            <p:nvPr/>
          </p:nvSpPr>
          <p:spPr bwMode="auto">
            <a:xfrm rot="16200000">
              <a:off x="7409695" y="3500239"/>
              <a:ext cx="415847" cy="163512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204" name="Punched Tape 246"/>
            <p:cNvSpPr/>
            <p:nvPr/>
          </p:nvSpPr>
          <p:spPr bwMode="auto">
            <a:xfrm rot="16200000">
              <a:off x="7303333" y="3903387"/>
              <a:ext cx="415847" cy="163513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210" name="Punched Tape 246"/>
            <p:cNvSpPr/>
            <p:nvPr/>
          </p:nvSpPr>
          <p:spPr bwMode="auto">
            <a:xfrm rot="16200000">
              <a:off x="7453352" y="3923226"/>
              <a:ext cx="414260" cy="163513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211" name="Punched Tape 246"/>
            <p:cNvSpPr/>
            <p:nvPr/>
          </p:nvSpPr>
          <p:spPr bwMode="auto">
            <a:xfrm rot="16200000">
              <a:off x="7480330" y="4227973"/>
              <a:ext cx="322202" cy="134937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214" name="Flowchart: Decision 1213"/>
            <p:cNvSpPr/>
            <p:nvPr/>
          </p:nvSpPr>
          <p:spPr>
            <a:xfrm>
              <a:off x="7180469" y="3413494"/>
              <a:ext cx="703899" cy="1321994"/>
            </a:xfrm>
            <a:prstGeom prst="flowChartDecisio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glow rad="228600">
                <a:srgbClr val="FF0000">
                  <a:alpha val="40000"/>
                </a:srgbClr>
              </a:glow>
              <a:outerShdw blurRad="50800" dist="50800" dir="5400000" algn="ctr" rotWithShape="0">
                <a:srgbClr val="FFFF66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black"/>
                  </a:solidFill>
                </a:rPr>
                <a:t>MMP9</a:t>
              </a:r>
            </a:p>
          </p:txBody>
        </p:sp>
        <p:grpSp>
          <p:nvGrpSpPr>
            <p:cNvPr id="69704" name="Group 56"/>
            <p:cNvGrpSpPr>
              <a:grpSpLocks/>
            </p:cNvGrpSpPr>
            <p:nvPr/>
          </p:nvGrpSpPr>
          <p:grpSpPr bwMode="auto">
            <a:xfrm>
              <a:off x="8266113" y="3922859"/>
              <a:ext cx="839787" cy="527050"/>
              <a:chOff x="2438400" y="3592284"/>
              <a:chExt cx="914400" cy="907146"/>
            </a:xfrm>
          </p:grpSpPr>
          <p:grpSp>
            <p:nvGrpSpPr>
              <p:cNvPr id="69776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802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65" name="Oval 32"/>
                  <p:cNvSpPr/>
                  <p:nvPr/>
                </p:nvSpPr>
                <p:spPr>
                  <a:xfrm>
                    <a:off x="3504624" y="2362861"/>
                    <a:ext cx="191867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66" name="Freeform 5"/>
                  <p:cNvSpPr/>
                  <p:nvPr/>
                </p:nvSpPr>
                <p:spPr>
                  <a:xfrm>
                    <a:off x="3540923" y="2510381"/>
                    <a:ext cx="29386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67" name="Freeform 6"/>
                  <p:cNvSpPr/>
                  <p:nvPr/>
                </p:nvSpPr>
                <p:spPr>
                  <a:xfrm>
                    <a:off x="3596236" y="2513112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03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62" name="Oval 9"/>
                  <p:cNvSpPr/>
                  <p:nvPr/>
                </p:nvSpPr>
                <p:spPr>
                  <a:xfrm>
                    <a:off x="3506063" y="2362861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63" name="Freeform 10"/>
                  <p:cNvSpPr/>
                  <p:nvPr/>
                </p:nvSpPr>
                <p:spPr>
                  <a:xfrm>
                    <a:off x="3542363" y="2510381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64" name="Freeform 12"/>
                  <p:cNvSpPr/>
                  <p:nvPr/>
                </p:nvSpPr>
                <p:spPr>
                  <a:xfrm>
                    <a:off x="3595947" y="2513112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04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59" name="Oval 1258"/>
                  <p:cNvSpPr/>
                  <p:nvPr/>
                </p:nvSpPr>
                <p:spPr>
                  <a:xfrm>
                    <a:off x="3505776" y="2361963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60" name="Freeform 1259"/>
                  <p:cNvSpPr/>
                  <p:nvPr/>
                </p:nvSpPr>
                <p:spPr>
                  <a:xfrm>
                    <a:off x="3542076" y="2509483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61" name="Freeform 1260"/>
                  <p:cNvSpPr/>
                  <p:nvPr/>
                </p:nvSpPr>
                <p:spPr>
                  <a:xfrm>
                    <a:off x="3595660" y="2512215"/>
                    <a:ext cx="29386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05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56" name="Oval 1255"/>
                  <p:cNvSpPr/>
                  <p:nvPr/>
                </p:nvSpPr>
                <p:spPr>
                  <a:xfrm>
                    <a:off x="3505487" y="2362861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57" name="Freeform 1256"/>
                  <p:cNvSpPr/>
                  <p:nvPr/>
                </p:nvSpPr>
                <p:spPr>
                  <a:xfrm>
                    <a:off x="3541787" y="2510381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58" name="Freeform 1257"/>
                  <p:cNvSpPr/>
                  <p:nvPr/>
                </p:nvSpPr>
                <p:spPr>
                  <a:xfrm>
                    <a:off x="3595371" y="2513112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06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53" name="Oval 1252"/>
                  <p:cNvSpPr/>
                  <p:nvPr/>
                </p:nvSpPr>
                <p:spPr>
                  <a:xfrm>
                    <a:off x="3504911" y="2362861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54" name="Freeform 1253"/>
                  <p:cNvSpPr/>
                  <p:nvPr/>
                </p:nvSpPr>
                <p:spPr>
                  <a:xfrm>
                    <a:off x="3541210" y="2510381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55" name="Freeform 1254"/>
                  <p:cNvSpPr/>
                  <p:nvPr/>
                </p:nvSpPr>
                <p:spPr>
                  <a:xfrm>
                    <a:off x="3594795" y="2513112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807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50" name="Oval 1249"/>
                  <p:cNvSpPr/>
                  <p:nvPr/>
                </p:nvSpPr>
                <p:spPr>
                  <a:xfrm>
                    <a:off x="3505200" y="2362861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51" name="Freeform 1250"/>
                  <p:cNvSpPr/>
                  <p:nvPr/>
                </p:nvSpPr>
                <p:spPr>
                  <a:xfrm>
                    <a:off x="3541499" y="2510381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52" name="Freeform 1251"/>
                  <p:cNvSpPr/>
                  <p:nvPr/>
                </p:nvSpPr>
                <p:spPr>
                  <a:xfrm>
                    <a:off x="3595084" y="2513112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69777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778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41" name="Oval 1240"/>
                  <p:cNvSpPr/>
                  <p:nvPr/>
                </p:nvSpPr>
                <p:spPr>
                  <a:xfrm>
                    <a:off x="3485611" y="2446398"/>
                    <a:ext cx="191868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42" name="Freeform 5"/>
                  <p:cNvSpPr/>
                  <p:nvPr/>
                </p:nvSpPr>
                <p:spPr>
                  <a:xfrm>
                    <a:off x="3540924" y="2593918"/>
                    <a:ext cx="29386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43" name="Freeform 6"/>
                  <p:cNvSpPr/>
                  <p:nvPr/>
                </p:nvSpPr>
                <p:spPr>
                  <a:xfrm>
                    <a:off x="3596237" y="2596649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79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38" name="Oval 1237"/>
                  <p:cNvSpPr/>
                  <p:nvPr/>
                </p:nvSpPr>
                <p:spPr>
                  <a:xfrm>
                    <a:off x="3506065" y="2446398"/>
                    <a:ext cx="150383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39" name="Freeform 1238"/>
                  <p:cNvSpPr/>
                  <p:nvPr/>
                </p:nvSpPr>
                <p:spPr>
                  <a:xfrm>
                    <a:off x="3506065" y="2593918"/>
                    <a:ext cx="25929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40" name="Freeform 1239"/>
                  <p:cNvSpPr/>
                  <p:nvPr/>
                </p:nvSpPr>
                <p:spPr>
                  <a:xfrm>
                    <a:off x="3595949" y="2596649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80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35" name="Oval 1234"/>
                  <p:cNvSpPr/>
                  <p:nvPr/>
                </p:nvSpPr>
                <p:spPr>
                  <a:xfrm>
                    <a:off x="3466021" y="2445500"/>
                    <a:ext cx="152111" cy="150253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36" name="Freeform 1235"/>
                  <p:cNvSpPr/>
                  <p:nvPr/>
                </p:nvSpPr>
                <p:spPr>
                  <a:xfrm>
                    <a:off x="3502320" y="2593020"/>
                    <a:ext cx="27657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37" name="Freeform 1236"/>
                  <p:cNvSpPr/>
                  <p:nvPr/>
                </p:nvSpPr>
                <p:spPr>
                  <a:xfrm>
                    <a:off x="3595661" y="2595752"/>
                    <a:ext cx="29386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81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32" name="Oval 1231"/>
                  <p:cNvSpPr/>
                  <p:nvPr/>
                </p:nvSpPr>
                <p:spPr>
                  <a:xfrm>
                    <a:off x="3465733" y="2446398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33" name="Freeform 1232"/>
                  <p:cNvSpPr/>
                  <p:nvPr/>
                </p:nvSpPr>
                <p:spPr>
                  <a:xfrm>
                    <a:off x="3502031" y="2593918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34" name="Freeform 1233"/>
                  <p:cNvSpPr/>
                  <p:nvPr/>
                </p:nvSpPr>
                <p:spPr>
                  <a:xfrm>
                    <a:off x="3595373" y="2596649"/>
                    <a:ext cx="29386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82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29" name="Oval 1228"/>
                  <p:cNvSpPr/>
                  <p:nvPr/>
                </p:nvSpPr>
                <p:spPr>
                  <a:xfrm>
                    <a:off x="3465156" y="2446398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30" name="Freeform 1229"/>
                  <p:cNvSpPr/>
                  <p:nvPr/>
                </p:nvSpPr>
                <p:spPr>
                  <a:xfrm>
                    <a:off x="3501455" y="2599382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31" name="Freeform 1230"/>
                  <p:cNvSpPr/>
                  <p:nvPr/>
                </p:nvSpPr>
                <p:spPr>
                  <a:xfrm>
                    <a:off x="3594797" y="2596649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83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26" name="Oval 1225"/>
                  <p:cNvSpPr/>
                  <p:nvPr/>
                </p:nvSpPr>
                <p:spPr>
                  <a:xfrm>
                    <a:off x="3465444" y="2446398"/>
                    <a:ext cx="152111" cy="150251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27" name="Freeform 1226"/>
                  <p:cNvSpPr/>
                  <p:nvPr/>
                </p:nvSpPr>
                <p:spPr>
                  <a:xfrm>
                    <a:off x="3501744" y="2593918"/>
                    <a:ext cx="27657" cy="29230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28" name="Freeform 1227"/>
                  <p:cNvSpPr/>
                  <p:nvPr/>
                </p:nvSpPr>
                <p:spPr>
                  <a:xfrm>
                    <a:off x="3595085" y="2596649"/>
                    <a:ext cx="29385" cy="292309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grpSp>
          <p:nvGrpSpPr>
            <p:cNvPr id="69705" name="Group 56"/>
            <p:cNvGrpSpPr>
              <a:grpSpLocks/>
            </p:cNvGrpSpPr>
            <p:nvPr/>
          </p:nvGrpSpPr>
          <p:grpSpPr bwMode="auto">
            <a:xfrm>
              <a:off x="8320088" y="3927622"/>
              <a:ext cx="841375" cy="528637"/>
              <a:chOff x="2438400" y="3592284"/>
              <a:chExt cx="914400" cy="907146"/>
            </a:xfrm>
          </p:grpSpPr>
          <p:grpSp>
            <p:nvGrpSpPr>
              <p:cNvPr id="69726" name="Group 29"/>
              <p:cNvGrpSpPr>
                <a:grpSpLocks/>
              </p:cNvGrpSpPr>
              <p:nvPr/>
            </p:nvGrpSpPr>
            <p:grpSpPr bwMode="auto">
              <a:xfrm>
                <a:off x="2438400" y="359228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752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316" name="Oval 32"/>
                  <p:cNvSpPr/>
                  <p:nvPr/>
                </p:nvSpPr>
                <p:spPr>
                  <a:xfrm>
                    <a:off x="3505775" y="2362855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17" name="Freeform 5"/>
                  <p:cNvSpPr/>
                  <p:nvPr/>
                </p:nvSpPr>
                <p:spPr>
                  <a:xfrm>
                    <a:off x="3542006" y="2512658"/>
                    <a:ext cx="27605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318" name="Freeform 6"/>
                  <p:cNvSpPr/>
                  <p:nvPr/>
                </p:nvSpPr>
                <p:spPr>
                  <a:xfrm>
                    <a:off x="3595490" y="2515380"/>
                    <a:ext cx="29330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53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313" name="Oval 9"/>
                  <p:cNvSpPr/>
                  <p:nvPr/>
                </p:nvSpPr>
                <p:spPr>
                  <a:xfrm>
                    <a:off x="3505200" y="2362855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14" name="Freeform 10"/>
                  <p:cNvSpPr/>
                  <p:nvPr/>
                </p:nvSpPr>
                <p:spPr>
                  <a:xfrm>
                    <a:off x="3541432" y="2512658"/>
                    <a:ext cx="27605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315" name="Freeform 12"/>
                  <p:cNvSpPr/>
                  <p:nvPr/>
                </p:nvSpPr>
                <p:spPr>
                  <a:xfrm>
                    <a:off x="3594915" y="2515380"/>
                    <a:ext cx="29330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54" name="Group 7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310" name="Oval 1309"/>
                  <p:cNvSpPr/>
                  <p:nvPr/>
                </p:nvSpPr>
                <p:spPr>
                  <a:xfrm>
                    <a:off x="3504624" y="2361950"/>
                    <a:ext cx="153551" cy="14980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11" name="Freeform 1310"/>
                  <p:cNvSpPr/>
                  <p:nvPr/>
                </p:nvSpPr>
                <p:spPr>
                  <a:xfrm>
                    <a:off x="3540856" y="2509027"/>
                    <a:ext cx="29329" cy="294155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312" name="Freeform 1311"/>
                  <p:cNvSpPr/>
                  <p:nvPr/>
                </p:nvSpPr>
                <p:spPr>
                  <a:xfrm>
                    <a:off x="3596065" y="2511750"/>
                    <a:ext cx="29329" cy="294155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55" name="Group 7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307" name="Oval 1306"/>
                  <p:cNvSpPr/>
                  <p:nvPr/>
                </p:nvSpPr>
                <p:spPr>
                  <a:xfrm>
                    <a:off x="3505775" y="2362855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08" name="Freeform 1307"/>
                  <p:cNvSpPr/>
                  <p:nvPr/>
                </p:nvSpPr>
                <p:spPr>
                  <a:xfrm>
                    <a:off x="3542005" y="2512658"/>
                    <a:ext cx="27605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309" name="Freeform 1308"/>
                  <p:cNvSpPr/>
                  <p:nvPr/>
                </p:nvSpPr>
                <p:spPr>
                  <a:xfrm>
                    <a:off x="3595490" y="2515380"/>
                    <a:ext cx="29329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56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304" name="Oval 1303"/>
                  <p:cNvSpPr/>
                  <p:nvPr/>
                </p:nvSpPr>
                <p:spPr>
                  <a:xfrm>
                    <a:off x="3504625" y="2362855"/>
                    <a:ext cx="153550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05" name="Freeform 1304"/>
                  <p:cNvSpPr/>
                  <p:nvPr/>
                </p:nvSpPr>
                <p:spPr>
                  <a:xfrm>
                    <a:off x="3540856" y="2512658"/>
                    <a:ext cx="29330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306" name="Freeform 1305"/>
                  <p:cNvSpPr/>
                  <p:nvPr/>
                </p:nvSpPr>
                <p:spPr>
                  <a:xfrm>
                    <a:off x="3596065" y="2515380"/>
                    <a:ext cx="29330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57" name="Group 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301" name="Oval 1300"/>
                  <p:cNvSpPr/>
                  <p:nvPr/>
                </p:nvSpPr>
                <p:spPr>
                  <a:xfrm>
                    <a:off x="3505200" y="2362855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302" name="Freeform 1301"/>
                  <p:cNvSpPr/>
                  <p:nvPr/>
                </p:nvSpPr>
                <p:spPr>
                  <a:xfrm>
                    <a:off x="3541430" y="2512658"/>
                    <a:ext cx="27605" cy="291431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303" name="Freeform 1302"/>
                  <p:cNvSpPr/>
                  <p:nvPr/>
                </p:nvSpPr>
                <p:spPr>
                  <a:xfrm>
                    <a:off x="3594915" y="2515380"/>
                    <a:ext cx="29329" cy="291432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  <p:grpSp>
            <p:nvGrpSpPr>
              <p:cNvPr id="69727" name="Group 29"/>
              <p:cNvGrpSpPr>
                <a:grpSpLocks/>
              </p:cNvGrpSpPr>
              <p:nvPr/>
            </p:nvGrpSpPr>
            <p:grpSpPr bwMode="auto">
              <a:xfrm rot="10800000">
                <a:off x="2438400" y="4053114"/>
                <a:ext cx="914400" cy="446316"/>
                <a:chOff x="3200400" y="2362200"/>
                <a:chExt cx="914400" cy="446316"/>
              </a:xfrm>
            </p:grpSpPr>
            <p:grpSp>
              <p:nvGrpSpPr>
                <p:cNvPr id="69728" name="Group 7"/>
                <p:cNvGrpSpPr>
                  <a:grpSpLocks/>
                </p:cNvGrpSpPr>
                <p:nvPr/>
              </p:nvGrpSpPr>
              <p:grpSpPr bwMode="auto">
                <a:xfrm>
                  <a:off x="35052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92" name="Oval 1291"/>
                  <p:cNvSpPr/>
                  <p:nvPr/>
                </p:nvSpPr>
                <p:spPr>
                  <a:xfrm>
                    <a:off x="3505776" y="2446147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93" name="Freeform 5"/>
                  <p:cNvSpPr/>
                  <p:nvPr/>
                </p:nvSpPr>
                <p:spPr>
                  <a:xfrm>
                    <a:off x="3542006" y="2628631"/>
                    <a:ext cx="27605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94" name="Freeform 6"/>
                  <p:cNvSpPr/>
                  <p:nvPr/>
                </p:nvSpPr>
                <p:spPr>
                  <a:xfrm>
                    <a:off x="3635172" y="2631356"/>
                    <a:ext cx="29330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29" name="Group 7"/>
                <p:cNvGrpSpPr>
                  <a:grpSpLocks/>
                </p:cNvGrpSpPr>
                <p:nvPr/>
              </p:nvGrpSpPr>
              <p:grpSpPr bwMode="auto">
                <a:xfrm>
                  <a:off x="36576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89" name="Oval 1288"/>
                  <p:cNvSpPr/>
                  <p:nvPr/>
                </p:nvSpPr>
                <p:spPr>
                  <a:xfrm>
                    <a:off x="3505200" y="2446147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90" name="Freeform 1289"/>
                  <p:cNvSpPr/>
                  <p:nvPr/>
                </p:nvSpPr>
                <p:spPr>
                  <a:xfrm>
                    <a:off x="3541430" y="2628631"/>
                    <a:ext cx="27605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91" name="Freeform 1290"/>
                  <p:cNvSpPr/>
                  <p:nvPr/>
                </p:nvSpPr>
                <p:spPr>
                  <a:xfrm>
                    <a:off x="3634596" y="2631356"/>
                    <a:ext cx="29330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30" name="Group 175"/>
                <p:cNvGrpSpPr>
                  <a:grpSpLocks/>
                </p:cNvGrpSpPr>
                <p:nvPr/>
              </p:nvGrpSpPr>
              <p:grpSpPr bwMode="auto">
                <a:xfrm>
                  <a:off x="3810000" y="236583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86" name="Oval 1285"/>
                  <p:cNvSpPr/>
                  <p:nvPr/>
                </p:nvSpPr>
                <p:spPr>
                  <a:xfrm>
                    <a:off x="3542581" y="2507884"/>
                    <a:ext cx="155276" cy="149800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87" name="Freeform 1286"/>
                  <p:cNvSpPr/>
                  <p:nvPr/>
                </p:nvSpPr>
                <p:spPr>
                  <a:xfrm>
                    <a:off x="3580538" y="2592317"/>
                    <a:ext cx="29329" cy="294155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88" name="Freeform 1287"/>
                  <p:cNvSpPr/>
                  <p:nvPr/>
                </p:nvSpPr>
                <p:spPr>
                  <a:xfrm>
                    <a:off x="3635747" y="2595042"/>
                    <a:ext cx="29329" cy="294155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31" name="Group 53"/>
                <p:cNvGrpSpPr>
                  <a:grpSpLocks/>
                </p:cNvGrpSpPr>
                <p:nvPr/>
              </p:nvGrpSpPr>
              <p:grpSpPr bwMode="auto">
                <a:xfrm>
                  <a:off x="3962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83" name="Oval 1282"/>
                  <p:cNvSpPr/>
                  <p:nvPr/>
                </p:nvSpPr>
                <p:spPr>
                  <a:xfrm>
                    <a:off x="3505775" y="2446147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84" name="Freeform 1283"/>
                  <p:cNvSpPr/>
                  <p:nvPr/>
                </p:nvSpPr>
                <p:spPr>
                  <a:xfrm>
                    <a:off x="3542006" y="2628631"/>
                    <a:ext cx="27605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85" name="Freeform 1284"/>
                  <p:cNvSpPr/>
                  <p:nvPr/>
                </p:nvSpPr>
                <p:spPr>
                  <a:xfrm>
                    <a:off x="3635172" y="2631356"/>
                    <a:ext cx="29329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32" name="Group 7"/>
                <p:cNvGrpSpPr>
                  <a:grpSpLocks/>
                </p:cNvGrpSpPr>
                <p:nvPr/>
              </p:nvGrpSpPr>
              <p:grpSpPr bwMode="auto">
                <a:xfrm>
                  <a:off x="33528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80" name="Oval 1279"/>
                  <p:cNvSpPr/>
                  <p:nvPr/>
                </p:nvSpPr>
                <p:spPr>
                  <a:xfrm>
                    <a:off x="3542581" y="2446147"/>
                    <a:ext cx="155276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81" name="Freeform 1280"/>
                  <p:cNvSpPr/>
                  <p:nvPr/>
                </p:nvSpPr>
                <p:spPr>
                  <a:xfrm>
                    <a:off x="3580538" y="2628631"/>
                    <a:ext cx="29330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82" name="Freeform 1281"/>
                  <p:cNvSpPr/>
                  <p:nvPr/>
                </p:nvSpPr>
                <p:spPr>
                  <a:xfrm>
                    <a:off x="3635747" y="2631356"/>
                    <a:ext cx="29330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  <p:grpSp>
              <p:nvGrpSpPr>
                <p:cNvPr id="69733" name="Group 37"/>
                <p:cNvGrpSpPr>
                  <a:grpSpLocks/>
                </p:cNvGrpSpPr>
                <p:nvPr/>
              </p:nvGrpSpPr>
              <p:grpSpPr bwMode="auto">
                <a:xfrm>
                  <a:off x="3200400" y="2362200"/>
                  <a:ext cx="152400" cy="442686"/>
                  <a:chOff x="3505200" y="2362200"/>
                  <a:chExt cx="152400" cy="442686"/>
                </a:xfrm>
              </p:grpSpPr>
              <p:sp>
                <p:nvSpPr>
                  <p:cNvPr id="1277" name="Oval 1276"/>
                  <p:cNvSpPr/>
                  <p:nvPr/>
                </p:nvSpPr>
                <p:spPr>
                  <a:xfrm>
                    <a:off x="3505200" y="2446147"/>
                    <a:ext cx="151825" cy="152525"/>
                  </a:xfrm>
                  <a:prstGeom prst="ellipse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white"/>
                      </a:solidFill>
                    </a:endParaRPr>
                  </a:p>
                </p:txBody>
              </p:sp>
              <p:sp>
                <p:nvSpPr>
                  <p:cNvPr id="1278" name="Freeform 1277"/>
                  <p:cNvSpPr/>
                  <p:nvPr/>
                </p:nvSpPr>
                <p:spPr>
                  <a:xfrm>
                    <a:off x="3541432" y="2628631"/>
                    <a:ext cx="27605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  <p:sp>
                <p:nvSpPr>
                  <p:cNvPr id="1279" name="Freeform 1278"/>
                  <p:cNvSpPr/>
                  <p:nvPr/>
                </p:nvSpPr>
                <p:spPr>
                  <a:xfrm>
                    <a:off x="3634597" y="2631356"/>
                    <a:ext cx="29329" cy="348628"/>
                  </a:xfrm>
                  <a:custGeom>
                    <a:avLst/>
                    <a:gdLst>
                      <a:gd name="connsiteX0" fmla="*/ 14514 w 29028"/>
                      <a:gd name="connsiteY0" fmla="*/ 0 h 290286"/>
                      <a:gd name="connsiteX1" fmla="*/ 0 w 29028"/>
                      <a:gd name="connsiteY1" fmla="*/ 58058 h 290286"/>
                      <a:gd name="connsiteX2" fmla="*/ 29028 w 29028"/>
                      <a:gd name="connsiteY2" fmla="*/ 174172 h 290286"/>
                      <a:gd name="connsiteX3" fmla="*/ 0 w 29028"/>
                      <a:gd name="connsiteY3" fmla="*/ 290286 h 290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028" h="290286">
                        <a:moveTo>
                          <a:pt x="14514" y="0"/>
                        </a:moveTo>
                        <a:cubicBezTo>
                          <a:pt x="9676" y="19353"/>
                          <a:pt x="0" y="38110"/>
                          <a:pt x="0" y="58058"/>
                        </a:cubicBezTo>
                        <a:cubicBezTo>
                          <a:pt x="0" y="93087"/>
                          <a:pt x="17575" y="139812"/>
                          <a:pt x="29028" y="174172"/>
                        </a:cubicBezTo>
                        <a:cubicBezTo>
                          <a:pt x="12736" y="271929"/>
                          <a:pt x="27675" y="234936"/>
                          <a:pt x="0" y="290286"/>
                        </a:cubicBezTo>
                      </a:path>
                    </a:pathLst>
                  </a:cu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 eaLnBrk="1" fontAlgn="auto" hangingPunct="1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en-US" dirty="0">
                      <a:solidFill>
                        <a:prstClr val="black"/>
                      </a:solidFill>
                    </a:endParaRPr>
                  </a:p>
                </p:txBody>
              </p:sp>
            </p:grpSp>
          </p:grpSp>
        </p:grpSp>
        <p:sp>
          <p:nvSpPr>
            <p:cNvPr id="1320" name="Punched Tape 246"/>
            <p:cNvSpPr/>
            <p:nvPr/>
          </p:nvSpPr>
          <p:spPr bwMode="auto">
            <a:xfrm rot="16200000">
              <a:off x="8220106" y="4478749"/>
              <a:ext cx="323789" cy="136525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321" name="Teardrop 1320"/>
            <p:cNvSpPr/>
            <p:nvPr/>
          </p:nvSpPr>
          <p:spPr bwMode="auto">
            <a:xfrm rot="3000000">
              <a:off x="8153436" y="4515221"/>
              <a:ext cx="382516" cy="503238"/>
            </a:xfrm>
            <a:prstGeom prst="teardrop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322" name="Oval 1321"/>
            <p:cNvSpPr/>
            <p:nvPr/>
          </p:nvSpPr>
          <p:spPr bwMode="auto">
            <a:xfrm>
              <a:off x="8616950" y="4650181"/>
              <a:ext cx="225425" cy="196813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327" name="Punched Tape 246"/>
            <p:cNvSpPr/>
            <p:nvPr/>
          </p:nvSpPr>
          <p:spPr bwMode="auto">
            <a:xfrm rot="16200000">
              <a:off x="8159789" y="3891483"/>
              <a:ext cx="415847" cy="165100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328" name="Punched Tape 246"/>
            <p:cNvSpPr/>
            <p:nvPr/>
          </p:nvSpPr>
          <p:spPr bwMode="auto">
            <a:xfrm rot="16200000">
              <a:off x="8202643" y="4196228"/>
              <a:ext cx="323789" cy="136525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324" name="Punched Tape 246"/>
            <p:cNvSpPr/>
            <p:nvPr/>
          </p:nvSpPr>
          <p:spPr bwMode="auto">
            <a:xfrm rot="16200000">
              <a:off x="8133595" y="3468495"/>
              <a:ext cx="415847" cy="163512"/>
            </a:xfrm>
            <a:prstGeom prst="flowChartPunchedTape">
              <a:avLst/>
            </a:prstGeom>
            <a:solidFill>
              <a:srgbClr val="00B050"/>
            </a:solidFill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anchor="ctr"/>
            <a:lstStyle/>
            <a:p>
              <a:pPr algn="ctr" defTabSz="476544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 dirty="0">
                <a:solidFill>
                  <a:sysClr val="window" lastClr="FFFFFF"/>
                </a:solidFill>
                <a:latin typeface="Calibri"/>
              </a:endParaRPr>
            </a:p>
          </p:txBody>
        </p:sp>
        <p:sp>
          <p:nvSpPr>
            <p:cNvPr id="1331" name="Right Arrow 1330"/>
            <p:cNvSpPr/>
            <p:nvPr/>
          </p:nvSpPr>
          <p:spPr>
            <a:xfrm>
              <a:off x="3995738" y="4002603"/>
              <a:ext cx="417512" cy="296806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1332" name="Right Arrow 1331"/>
            <p:cNvSpPr/>
            <p:nvPr/>
          </p:nvSpPr>
          <p:spPr>
            <a:xfrm>
              <a:off x="6602413" y="4002603"/>
              <a:ext cx="417512" cy="296806"/>
            </a:xfrm>
            <a:prstGeom prst="right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1329" name="Flowchart: Decision 1328"/>
            <p:cNvSpPr/>
            <p:nvPr/>
          </p:nvSpPr>
          <p:spPr>
            <a:xfrm>
              <a:off x="8100392" y="3381962"/>
              <a:ext cx="703899" cy="1321994"/>
            </a:xfrm>
            <a:prstGeom prst="flowChartDecision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>
              <a:glow rad="228600">
                <a:srgbClr val="FF0000">
                  <a:alpha val="40000"/>
                </a:srgbClr>
              </a:glow>
              <a:outerShdw blurRad="50800" dist="50800" dir="5400000" algn="ctr" rotWithShape="0">
                <a:srgbClr val="FFFF66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prstClr val="black"/>
                  </a:solidFill>
                </a:rPr>
                <a:t>MMP9</a:t>
              </a:r>
            </a:p>
          </p:txBody>
        </p:sp>
        <p:grpSp>
          <p:nvGrpSpPr>
            <p:cNvPr id="69717" name="Group 782"/>
            <p:cNvGrpSpPr>
              <a:grpSpLocks/>
            </p:cNvGrpSpPr>
            <p:nvPr/>
          </p:nvGrpSpPr>
          <p:grpSpPr bwMode="auto">
            <a:xfrm>
              <a:off x="7734300" y="4784872"/>
              <a:ext cx="614363" cy="576262"/>
              <a:chOff x="7734300" y="2852738"/>
              <a:chExt cx="614363" cy="760412"/>
            </a:xfrm>
          </p:grpSpPr>
          <p:sp>
            <p:nvSpPr>
              <p:cNvPr id="3" name="Oval 2"/>
              <p:cNvSpPr/>
              <p:nvPr/>
            </p:nvSpPr>
            <p:spPr>
              <a:xfrm>
                <a:off x="7734300" y="2857218"/>
                <a:ext cx="300038" cy="75608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>
                  <a:solidFill>
                    <a:prstClr val="white"/>
                  </a:solidFill>
                </a:endParaRPr>
              </a:p>
            </p:txBody>
          </p:sp>
          <p:sp>
            <p:nvSpPr>
              <p:cNvPr id="761" name="Oval 760"/>
              <p:cNvSpPr/>
              <p:nvPr/>
            </p:nvSpPr>
            <p:spPr>
              <a:xfrm>
                <a:off x="8047038" y="2853030"/>
                <a:ext cx="301625" cy="756082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CA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763" name="Oval 762"/>
            <p:cNvSpPr/>
            <p:nvPr/>
          </p:nvSpPr>
          <p:spPr>
            <a:xfrm>
              <a:off x="7848600" y="5208876"/>
              <a:ext cx="381000" cy="755508"/>
            </a:xfrm>
            <a:prstGeom prst="ellipse">
              <a:avLst/>
            </a:prstGeom>
            <a:gradFill flip="none" rotWithShape="1">
              <a:gsLst>
                <a:gs pos="0">
                  <a:srgbClr val="E2BCCA">
                    <a:shade val="30000"/>
                    <a:satMod val="115000"/>
                  </a:srgbClr>
                </a:gs>
                <a:gs pos="50000">
                  <a:srgbClr val="E2BCCA">
                    <a:shade val="67500"/>
                    <a:satMod val="115000"/>
                  </a:srgbClr>
                </a:gs>
                <a:gs pos="100000">
                  <a:srgbClr val="E2BCCA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  <a:ln>
              <a:solidFill>
                <a:srgbClr val="E2BCC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CA">
                <a:solidFill>
                  <a:prstClr val="white"/>
                </a:solidFill>
              </a:endParaRPr>
            </a:p>
          </p:txBody>
        </p:sp>
        <p:sp>
          <p:nvSpPr>
            <p:cNvPr id="69719" name="TextBox 1"/>
            <p:cNvSpPr txBox="1">
              <a:spLocks noChangeArrowheads="1"/>
            </p:cNvSpPr>
            <p:nvPr/>
          </p:nvSpPr>
          <p:spPr bwMode="auto">
            <a:xfrm>
              <a:off x="1573213" y="2400447"/>
              <a:ext cx="941387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800" b="1">
                  <a:solidFill>
                    <a:srgbClr val="000000"/>
                  </a:solidFill>
                </a:rPr>
                <a:t>Ligand</a:t>
              </a:r>
            </a:p>
          </p:txBody>
        </p:sp>
        <p:cxnSp>
          <p:nvCxnSpPr>
            <p:cNvPr id="766" name="Straight Connector 765"/>
            <p:cNvCxnSpPr/>
            <p:nvPr/>
          </p:nvCxnSpPr>
          <p:spPr>
            <a:xfrm>
              <a:off x="0" y="4370534"/>
              <a:ext cx="9144000" cy="76200"/>
            </a:xfrm>
            <a:prstGeom prst="line">
              <a:avLst/>
            </a:prstGeom>
            <a:ln>
              <a:solidFill>
                <a:schemeClr val="accent1">
                  <a:lumMod val="75000"/>
                </a:schemeClr>
              </a:solidFill>
            </a:ln>
            <a:effectLst>
              <a:glow rad="101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9" name="TextBox 768"/>
            <p:cNvSpPr txBox="1"/>
            <p:nvPr/>
          </p:nvSpPr>
          <p:spPr>
            <a:xfrm>
              <a:off x="0" y="2694134"/>
              <a:ext cx="1335622" cy="369332"/>
            </a:xfrm>
            <a:prstGeom prst="rect">
              <a:avLst/>
            </a:prstGeom>
            <a:noFill/>
            <a:effectLst>
              <a:glow rad="139700">
                <a:schemeClr val="accent5">
                  <a:satMod val="175000"/>
                  <a:alpha val="40000"/>
                </a:schemeClr>
              </a:glow>
            </a:effectLst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dirty="0" err="1">
                  <a:latin typeface="Algerian" pitchFamily="82" charset="0"/>
                </a:rPr>
                <a:t>Endosome</a:t>
              </a:r>
              <a:endParaRPr lang="en-US" dirty="0">
                <a:latin typeface="Algerian" pitchFamily="8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/>
          <a:srcRect l="22409" t="21369" r="3147" b="28907"/>
          <a:stretch/>
        </p:blipFill>
        <p:spPr>
          <a:xfrm>
            <a:off x="864191" y="25157"/>
            <a:ext cx="7354975" cy="30704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0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3" t="5907" r="920" b="888"/>
          <a:stretch>
            <a:fillRect/>
          </a:stretch>
        </p:blipFill>
        <p:spPr bwMode="auto">
          <a:xfrm>
            <a:off x="0" y="1473200"/>
            <a:ext cx="9085263" cy="218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45"/>
          <a:stretch>
            <a:fillRect/>
          </a:stretch>
        </p:blipFill>
        <p:spPr bwMode="auto">
          <a:xfrm>
            <a:off x="914400" y="3733800"/>
            <a:ext cx="745807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Box 1"/>
          <p:cNvSpPr txBox="1">
            <a:spLocks noChangeArrowheads="1"/>
          </p:cNvSpPr>
          <p:nvPr/>
        </p:nvSpPr>
        <p:spPr bwMode="auto">
          <a:xfrm>
            <a:off x="152400" y="152400"/>
            <a:ext cx="8763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NEU1 and MMP-9 form a complex with TLR7 in naïve and ligand-stimulated macrophage cells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038225"/>
            <a:ext cx="8272463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707" name="TextBox 1"/>
          <p:cNvSpPr txBox="1">
            <a:spLocks noChangeArrowheads="1"/>
          </p:cNvSpPr>
          <p:nvPr/>
        </p:nvSpPr>
        <p:spPr bwMode="auto">
          <a:xfrm>
            <a:off x="609600" y="188913"/>
            <a:ext cx="86868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Tamiflu, MMP9i and BIM46174 inhibit TLR7 ligand-induced NF</a:t>
            </a:r>
            <a:r>
              <a:rPr lang="el-GR" altLang="en-US" sz="2800" b="1"/>
              <a:t>κ</a:t>
            </a:r>
            <a:r>
              <a:rPr lang="en-US" altLang="en-US" sz="2800" b="1"/>
              <a:t>B activation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33"/>
          <a:stretch>
            <a:fillRect/>
          </a:stretch>
        </p:blipFill>
        <p:spPr bwMode="auto">
          <a:xfrm>
            <a:off x="914400" y="604838"/>
            <a:ext cx="670560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1" name="TextBox 1"/>
          <p:cNvSpPr txBox="1">
            <a:spLocks noChangeArrowheads="1"/>
          </p:cNvSpPr>
          <p:nvPr/>
        </p:nvSpPr>
        <p:spPr bwMode="auto">
          <a:xfrm>
            <a:off x="76200" y="80963"/>
            <a:ext cx="87312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NEU1, MMP-9 and NMBR are essential for TLR7 activation</a:t>
            </a:r>
          </a:p>
        </p:txBody>
      </p:sp>
      <p:pic>
        <p:nvPicPr>
          <p:cNvPr id="7373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7"/>
          <a:stretch>
            <a:fillRect/>
          </a:stretch>
        </p:blipFill>
        <p:spPr bwMode="auto">
          <a:xfrm>
            <a:off x="1066800" y="3573463"/>
            <a:ext cx="5715000" cy="317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73" t="50858"/>
          <a:stretch>
            <a:fillRect/>
          </a:stretch>
        </p:blipFill>
        <p:spPr bwMode="auto">
          <a:xfrm>
            <a:off x="1981200" y="3048000"/>
            <a:ext cx="34544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5" name="TextBox 2"/>
          <p:cNvSpPr txBox="1">
            <a:spLocks noChangeArrowheads="1"/>
          </p:cNvSpPr>
          <p:nvPr/>
        </p:nvSpPr>
        <p:spPr bwMode="auto">
          <a:xfrm>
            <a:off x="1066800" y="228600"/>
            <a:ext cx="7185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NMBR is involved in intracellular TLRs signaling</a:t>
            </a:r>
          </a:p>
        </p:txBody>
      </p:sp>
      <p:grpSp>
        <p:nvGrpSpPr>
          <p:cNvPr id="74756" name="Group 4"/>
          <p:cNvGrpSpPr>
            <a:grpSpLocks/>
          </p:cNvGrpSpPr>
          <p:nvPr/>
        </p:nvGrpSpPr>
        <p:grpSpPr bwMode="auto">
          <a:xfrm>
            <a:off x="381000" y="685800"/>
            <a:ext cx="6248400" cy="2362200"/>
            <a:chOff x="381000" y="685800"/>
            <a:chExt cx="6248400" cy="2362200"/>
          </a:xfrm>
        </p:grpSpPr>
        <p:pic>
          <p:nvPicPr>
            <p:cNvPr id="7475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524" r="37666" b="26317"/>
            <a:stretch>
              <a:fillRect/>
            </a:stretch>
          </p:blipFill>
          <p:spPr bwMode="auto">
            <a:xfrm>
              <a:off x="381000" y="685800"/>
              <a:ext cx="6105325" cy="2362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5638800" y="685800"/>
              <a:ext cx="990600" cy="685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2" r="14714" b="48381"/>
          <a:stretch>
            <a:fillRect/>
          </a:stretch>
        </p:blipFill>
        <p:spPr bwMode="auto">
          <a:xfrm>
            <a:off x="76200" y="1438275"/>
            <a:ext cx="8936038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79" name="TextBox 1"/>
          <p:cNvSpPr txBox="1">
            <a:spLocks noChangeArrowheads="1"/>
          </p:cNvSpPr>
          <p:nvPr/>
        </p:nvSpPr>
        <p:spPr bwMode="auto">
          <a:xfrm>
            <a:off x="304800" y="152400"/>
            <a:ext cx="8707438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/>
              <a:t>Tamiflu, MMP9i and BIM46174 abrogates TLR7 ligand-induced inflammatory cytokines production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CONCLUSIONS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>
                <a:solidFill>
                  <a:schemeClr val="tx1"/>
                </a:solidFill>
              </a:rPr>
              <a:t>Neu1 </a:t>
            </a:r>
            <a:r>
              <a:rPr lang="en-US" sz="3200" dirty="0" smtClean="0">
                <a:solidFill>
                  <a:schemeClr val="tx1"/>
                </a:solidFill>
              </a:rPr>
              <a:t>plays </a:t>
            </a:r>
            <a:r>
              <a:rPr lang="en-US" sz="3200" dirty="0">
                <a:solidFill>
                  <a:schemeClr val="tx1"/>
                </a:solidFill>
              </a:rPr>
              <a:t>a central role in mediating nucleic acid-induced intracellular TLR activation, </a:t>
            </a:r>
            <a:endParaRPr lang="en-US" sz="3200" dirty="0" smtClean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 smtClean="0">
                <a:solidFill>
                  <a:schemeClr val="tx1"/>
                </a:solidFill>
              </a:rPr>
              <a:t>GPCR NMBR–MMP9–Neu1 </a:t>
            </a:r>
            <a:r>
              <a:rPr lang="en-US" sz="3200" dirty="0">
                <a:solidFill>
                  <a:schemeClr val="tx1"/>
                </a:solidFill>
              </a:rPr>
              <a:t>cross-talk </a:t>
            </a:r>
            <a:r>
              <a:rPr lang="en-US" sz="3200" dirty="0" smtClean="0">
                <a:solidFill>
                  <a:schemeClr val="tx1"/>
                </a:solidFill>
              </a:rPr>
              <a:t>constitutes </a:t>
            </a:r>
            <a:r>
              <a:rPr lang="en-US" sz="3200" dirty="0">
                <a:solidFill>
                  <a:schemeClr val="tx1"/>
                </a:solidFill>
              </a:rPr>
              <a:t>a novel intracellular TLR signaling platform that is essential for NF-</a:t>
            </a:r>
            <a:r>
              <a:rPr lang="el-GR" sz="3200" dirty="0">
                <a:solidFill>
                  <a:schemeClr val="tx1"/>
                </a:solidFill>
              </a:rPr>
              <a:t>κ</a:t>
            </a:r>
            <a:r>
              <a:rPr lang="en-US" sz="3200" dirty="0">
                <a:solidFill>
                  <a:schemeClr val="tx1"/>
                </a:solidFill>
              </a:rPr>
              <a:t>B activation and </a:t>
            </a:r>
            <a:r>
              <a:rPr lang="en-US" sz="3200" dirty="0" smtClean="0">
                <a:solidFill>
                  <a:schemeClr val="tx1"/>
                </a:solidFill>
              </a:rPr>
              <a:t>pro-inﬂammatory </a:t>
            </a:r>
            <a:r>
              <a:rPr lang="en-US" sz="3200" dirty="0">
                <a:solidFill>
                  <a:schemeClr val="tx1"/>
                </a:solidFill>
              </a:rPr>
              <a:t>responses.</a:t>
            </a:r>
          </a:p>
        </p:txBody>
      </p:sp>
    </p:spTree>
    <p:extLst>
      <p:ext uri="{BB962C8B-B14F-4D97-AF65-F5344CB8AC3E}">
        <p14:creationId xmlns:p14="http://schemas.microsoft.com/office/powerpoint/2010/main" val="727005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</TotalTime>
  <Words>824</Words>
  <Application>Microsoft Office PowerPoint</Application>
  <PresentationFormat>On-screen Show (4:3)</PresentationFormat>
  <Paragraphs>181</Paragraphs>
  <Slides>27</Slides>
  <Notes>13</Notes>
  <HiddenSlides>3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27</vt:i4>
      </vt:variant>
    </vt:vector>
  </HeadingPairs>
  <TitlesOfParts>
    <vt:vector size="53" baseType="lpstr">
      <vt:lpstr>Algerian</vt:lpstr>
      <vt:lpstr>Arial</vt:lpstr>
      <vt:lpstr>Arial Black</vt:lpstr>
      <vt:lpstr>Arial Rounded MT Bold</vt:lpstr>
      <vt:lpstr>Calibri</vt:lpstr>
      <vt:lpstr>Gill Sans MT</vt:lpstr>
      <vt:lpstr>Libre Baskerville</vt:lpstr>
      <vt:lpstr>Open Sans</vt:lpstr>
      <vt:lpstr>Times New Roman</vt:lpstr>
      <vt:lpstr>Wingdings</vt:lpstr>
      <vt:lpstr>Office Theme</vt:lpstr>
      <vt:lpstr>1_Office Theme</vt:lpstr>
      <vt:lpstr>2_Office Theme</vt:lpstr>
      <vt:lpstr>3_Office Theme</vt:lpstr>
      <vt:lpstr>4_Office Theme</vt:lpstr>
      <vt:lpstr>5_Office Theme</vt:lpstr>
      <vt:lpstr>6_Office Theme</vt:lpstr>
      <vt:lpstr>8_Office Theme</vt:lpstr>
      <vt:lpstr>9_Office Theme</vt:lpstr>
      <vt:lpstr>11_Office Theme</vt:lpstr>
      <vt:lpstr>12_Office Theme</vt:lpstr>
      <vt:lpstr>13_Office Theme</vt:lpstr>
      <vt:lpstr>14_Office Theme</vt:lpstr>
      <vt:lpstr>15_Office Theme</vt:lpstr>
      <vt:lpstr>16_Office Theme</vt:lpstr>
      <vt:lpstr>17_Office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Samar</dc:creator>
  <cp:lastModifiedBy>Myron Szewczuk</cp:lastModifiedBy>
  <cp:revision>67</cp:revision>
  <dcterms:created xsi:type="dcterms:W3CDTF">2013-04-15T14:10:17Z</dcterms:created>
  <dcterms:modified xsi:type="dcterms:W3CDTF">2015-08-11T13:36:05Z</dcterms:modified>
</cp:coreProperties>
</file>