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" ContentType="image/tif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3"/>
  </p:notesMasterIdLst>
  <p:sldIdLst>
    <p:sldId id="290" r:id="rId2"/>
    <p:sldId id="257" r:id="rId3"/>
    <p:sldId id="264" r:id="rId4"/>
    <p:sldId id="258" r:id="rId5"/>
    <p:sldId id="259" r:id="rId6"/>
    <p:sldId id="285" r:id="rId7"/>
    <p:sldId id="260" r:id="rId8"/>
    <p:sldId id="261" r:id="rId9"/>
    <p:sldId id="263" r:id="rId10"/>
    <p:sldId id="262" r:id="rId11"/>
    <p:sldId id="279" r:id="rId12"/>
    <p:sldId id="280" r:id="rId13"/>
    <p:sldId id="281" r:id="rId14"/>
    <p:sldId id="282" r:id="rId15"/>
    <p:sldId id="283" r:id="rId16"/>
    <p:sldId id="284" r:id="rId17"/>
    <p:sldId id="265" r:id="rId18"/>
    <p:sldId id="266" r:id="rId19"/>
    <p:sldId id="267" r:id="rId20"/>
    <p:sldId id="268" r:id="rId21"/>
    <p:sldId id="270" r:id="rId22"/>
    <p:sldId id="271" r:id="rId23"/>
    <p:sldId id="287" r:id="rId24"/>
    <p:sldId id="272" r:id="rId25"/>
    <p:sldId id="289" r:id="rId26"/>
    <p:sldId id="291" r:id="rId27"/>
    <p:sldId id="288" r:id="rId28"/>
    <p:sldId id="273" r:id="rId29"/>
    <p:sldId id="275" r:id="rId30"/>
    <p:sldId id="276" r:id="rId31"/>
    <p:sldId id="278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782" autoAdjust="0"/>
    <p:restoredTop sz="94660"/>
  </p:normalViewPr>
  <p:slideViewPr>
    <p:cSldViewPr snapToGrid="0">
      <p:cViewPr varScale="1">
        <p:scale>
          <a:sx n="81" d="100"/>
          <a:sy n="81" d="100"/>
        </p:scale>
        <p:origin x="45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ED72DE-FDC4-4ACC-A19C-894C1A672542}" type="datetimeFigureOut">
              <a:rPr lang="en-US" smtClean="0"/>
              <a:t>8/10/2015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54E50E-C104-43CB-9D9F-079CCF0C5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174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CDH1_(gene)" TargetMode="External"/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://en.wikipedia.org/wiki/SNAI1#cite_note-pmid16169460-3" TargetMode="External"/><Relationship Id="rId4" Type="http://schemas.openxmlformats.org/officeDocument/2006/relationships/hyperlink" Target="http://en.wikipedia.org/wiki/Epithelial%E2%80%93mesenchymal_transition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549E79-ECDE-4D21-B502-5F60241C7D60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7212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C9B07D-4839-4A55-8989-06F7DE904406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529998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C9B07D-4839-4A55-8989-06F7DE904406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366371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SNAIL gene may show a role in recurrence of breast cancer by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downregulating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CDH1 (gene)"/>
              </a:rPr>
              <a:t>E-cadherin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and inducing an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 tooltip="Epithelial–mesenchymal transition"/>
              </a:rPr>
              <a:t>epithelial to 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 tooltip="Epithelial–mesenchymal transition"/>
              </a:rPr>
              <a:t>mesenchymal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 tooltip="Epithelial–mesenchymal transition"/>
              </a:rPr>
              <a:t> transition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b="0" i="0" u="none" strike="noStrike" kern="1200" baseline="30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[3]</a:t>
            </a:r>
            <a:endParaRPr lang="en-US" sz="1200" b="0" i="0" u="none" strike="noStrike" kern="1200" baseline="300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Snail genes act primarily as survival factors and inducers of cell movement, rather than as inducers of EMT or cell fate. One of their best-known functions is to induce epithelial to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mesenchymal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transitions (EMTs), which convert epithelial cells into migratory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mesenchymal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cells.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C9B07D-4839-4A55-8989-06F7DE904406}" type="slidenum">
              <a:rPr lang="en-CA" smtClean="0"/>
              <a:t>24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676433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E4870-BB99-47A9-98E6-4CA856610CD0}" type="datetimeFigureOut">
              <a:rPr lang="en-US" smtClean="0"/>
              <a:t>8/10/2015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56E36-2DBA-4673-A847-9B9DBDAAF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126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E4870-BB99-47A9-98E6-4CA856610CD0}" type="datetimeFigureOut">
              <a:rPr lang="en-US" smtClean="0"/>
              <a:t>8/10/2015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56E36-2DBA-4673-A847-9B9DBDAAF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009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E4870-BB99-47A9-98E6-4CA856610CD0}" type="datetimeFigureOut">
              <a:rPr lang="en-US" smtClean="0"/>
              <a:t>8/10/2015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56E36-2DBA-4673-A847-9B9DBDAAF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550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E4870-BB99-47A9-98E6-4CA856610CD0}" type="datetimeFigureOut">
              <a:rPr lang="en-US" smtClean="0"/>
              <a:t>8/10/2015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56E36-2DBA-4673-A847-9B9DBDAAF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413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E4870-BB99-47A9-98E6-4CA856610CD0}" type="datetimeFigureOut">
              <a:rPr lang="en-US" smtClean="0"/>
              <a:t>8/10/2015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56E36-2DBA-4673-A847-9B9DBDAAF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561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E4870-BB99-47A9-98E6-4CA856610CD0}" type="datetimeFigureOut">
              <a:rPr lang="en-US" smtClean="0"/>
              <a:t>8/10/2015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56E36-2DBA-4673-A847-9B9DBDAAF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1810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E4870-BB99-47A9-98E6-4CA856610CD0}" type="datetimeFigureOut">
              <a:rPr lang="en-US" smtClean="0"/>
              <a:t>8/10/2015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56E36-2DBA-4673-A847-9B9DBDAAF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169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E4870-BB99-47A9-98E6-4CA856610CD0}" type="datetimeFigureOut">
              <a:rPr lang="en-US" smtClean="0"/>
              <a:t>8/10/2015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56E36-2DBA-4673-A847-9B9DBDAAF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167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E4870-BB99-47A9-98E6-4CA856610CD0}" type="datetimeFigureOut">
              <a:rPr lang="en-US" smtClean="0"/>
              <a:t>8/10/2015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56E36-2DBA-4673-A847-9B9DBDAAF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900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E4870-BB99-47A9-98E6-4CA856610CD0}" type="datetimeFigureOut">
              <a:rPr lang="en-US" smtClean="0"/>
              <a:t>8/10/2015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56E36-2DBA-4673-A847-9B9DBDAAF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116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E4870-BB99-47A9-98E6-4CA856610CD0}" type="datetimeFigureOut">
              <a:rPr lang="en-US" smtClean="0"/>
              <a:t>8/10/2015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56E36-2DBA-4673-A847-9B9DBDAAF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346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9E4870-BB99-47A9-98E6-4CA856610CD0}" type="datetimeFigureOut">
              <a:rPr lang="en-US" smtClean="0"/>
              <a:t>8/10/2015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256E36-2DBA-4673-A847-9B9DBDAAF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199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"/><Relationship Id="rId2" Type="http://schemas.openxmlformats.org/officeDocument/2006/relationships/image" Target="../media/image4.T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t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emf"/><Relationship Id="rId4" Type="http://schemas.openxmlformats.org/officeDocument/2006/relationships/image" Target="../media/image17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5.t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emf"/><Relationship Id="rId4" Type="http://schemas.openxmlformats.org/officeDocument/2006/relationships/image" Target="../media/image20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t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t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tif"/><Relationship Id="rId2" Type="http://schemas.openxmlformats.org/officeDocument/2006/relationships/image" Target="../media/image29.ti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emf"/><Relationship Id="rId5" Type="http://schemas.openxmlformats.org/officeDocument/2006/relationships/image" Target="../media/image34.emf"/><Relationship Id="rId4" Type="http://schemas.openxmlformats.org/officeDocument/2006/relationships/image" Target="../media/image33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t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emf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42.emf"/><Relationship Id="rId7" Type="http://schemas.openxmlformats.org/officeDocument/2006/relationships/image" Target="../media/image45.png"/><Relationship Id="rId2" Type="http://schemas.openxmlformats.org/officeDocument/2006/relationships/image" Target="../media/image41.t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emf"/><Relationship Id="rId5" Type="http://schemas.microsoft.com/office/2007/relationships/hdphoto" Target="../media/hdphoto1.wdp"/><Relationship Id="rId10" Type="http://schemas.microsoft.com/office/2007/relationships/hdphoto" Target="../media/hdphoto3.wdp"/><Relationship Id="rId4" Type="http://schemas.openxmlformats.org/officeDocument/2006/relationships/image" Target="../media/image43.png"/><Relationship Id="rId9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tiff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emf"/><Relationship Id="rId3" Type="http://schemas.microsoft.com/office/2007/relationships/hdphoto" Target="../media/hdphoto5.wdp"/><Relationship Id="rId7" Type="http://schemas.microsoft.com/office/2007/relationships/hdphoto" Target="../media/hdphoto7.wdp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microsoft.com/office/2007/relationships/hdphoto" Target="../media/hdphoto6.wdp"/><Relationship Id="rId4" Type="http://schemas.openxmlformats.org/officeDocument/2006/relationships/image" Target="../media/image50.png"/><Relationship Id="rId9" Type="http://schemas.openxmlformats.org/officeDocument/2006/relationships/image" Target="../media/image53.tif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TIF"/><Relationship Id="rId7" Type="http://schemas.openxmlformats.org/officeDocument/2006/relationships/image" Target="../media/image60.png"/><Relationship Id="rId2" Type="http://schemas.openxmlformats.org/officeDocument/2006/relationships/image" Target="../media/image55.T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10" Type="http://schemas.openxmlformats.org/officeDocument/2006/relationships/image" Target="../media/image63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emf"/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7.tiff"/><Relationship Id="rId7" Type="http://schemas.openxmlformats.org/officeDocument/2006/relationships/image" Target="../media/image71.png"/><Relationship Id="rId2" Type="http://schemas.openxmlformats.org/officeDocument/2006/relationships/image" Target="../media/image66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Relationship Id="rId5" Type="http://schemas.openxmlformats.org/officeDocument/2006/relationships/image" Target="../media/image69.emf"/><Relationship Id="rId4" Type="http://schemas.openxmlformats.org/officeDocument/2006/relationships/image" Target="../media/image68.tif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tif"/><Relationship Id="rId2" Type="http://schemas.openxmlformats.org/officeDocument/2006/relationships/image" Target="../media/image73.t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6.emf"/><Relationship Id="rId4" Type="http://schemas.openxmlformats.org/officeDocument/2006/relationships/image" Target="../media/image7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528" y="476672"/>
            <a:ext cx="8353096" cy="2287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600"/>
              </a:spcAft>
            </a:pPr>
            <a:r>
              <a:rPr lang="en-CA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Therapeutic targeting neuraminidase-1 in multi-stage of </a:t>
            </a:r>
            <a:r>
              <a:rPr lang="en-CA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tumorigenesis</a:t>
            </a:r>
          </a:p>
          <a:p>
            <a:pPr algn="ctr">
              <a:lnSpc>
                <a:spcPct val="107000"/>
              </a:lnSpc>
              <a:spcAft>
                <a:spcPts val="600"/>
              </a:spcAft>
            </a:pPr>
            <a:r>
              <a:rPr lang="en-US" sz="2400" b="1" u="sng" dirty="0" smtClean="0">
                <a:latin typeface="Gill Sans MT" panose="020B05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Myron </a:t>
            </a:r>
            <a:r>
              <a:rPr lang="en-US" sz="2400" b="1" u="sng" dirty="0">
                <a:latin typeface="Gill Sans MT" panose="020B05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R. </a:t>
            </a:r>
            <a:r>
              <a:rPr lang="en-US" sz="2400" b="1" u="sng" dirty="0" smtClean="0">
                <a:latin typeface="Gill Sans MT" panose="020B05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Szewczuk</a:t>
            </a:r>
            <a:r>
              <a:rPr lang="en-US" sz="2400" dirty="0" smtClean="0">
                <a:latin typeface="Gill Sans MT" panose="020B05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lang="en-US" sz="2400" dirty="0">
              <a:latin typeface="Gill Sans MT" panose="020B05020201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600"/>
              </a:spcAft>
            </a:pPr>
            <a:r>
              <a:rPr lang="en-US" dirty="0" smtClean="0">
                <a:effectLst/>
                <a:latin typeface="Gill Sans MT" panose="020B05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Dept. Biomedical and Molecular Sciences, Queen's University, Kingston, K7L 3N6 Ontario, Canada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3696" y="2681786"/>
            <a:ext cx="8352928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HIGHLIGHTS….</a:t>
            </a:r>
            <a:endParaRPr lang="en-US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14313" indent="-214313">
              <a:buFont typeface="Wingdings" panose="05000000000000000000" pitchFamily="2" charset="2"/>
              <a:buChar char="Ø"/>
            </a:pPr>
            <a:r>
              <a:rPr lang="en-US" sz="2000" b="1" dirty="0" smtClean="0"/>
              <a:t>An </a:t>
            </a:r>
            <a:r>
              <a:rPr lang="en-US" sz="2000" b="1" dirty="0"/>
              <a:t>innovative and promising entirely new targeted therapy for cancer. </a:t>
            </a:r>
          </a:p>
          <a:p>
            <a:pPr marL="214313" indent="-214313">
              <a:buFont typeface="Wingdings" panose="05000000000000000000" pitchFamily="2" charset="2"/>
              <a:buChar char="Ø"/>
            </a:pPr>
            <a:endParaRPr lang="en-US" sz="2000" b="1" dirty="0" smtClean="0"/>
          </a:p>
          <a:p>
            <a:pPr marL="214313" indent="-214313">
              <a:buFont typeface="Wingdings" panose="05000000000000000000" pitchFamily="2" charset="2"/>
              <a:buChar char="Ø"/>
            </a:pPr>
            <a:r>
              <a:rPr lang="en-US" sz="2000" b="1" dirty="0" smtClean="0"/>
              <a:t>Mammalian </a:t>
            </a:r>
            <a:r>
              <a:rPr lang="en-US" sz="2000" b="1" dirty="0"/>
              <a:t>neuraminidase-1 (Neu1) in complex with matrix metalloproteinase-9 and G-protein coupled receptor tethered to RTKs and TLRs is identified as a major target in the multi-stage of </a:t>
            </a:r>
            <a:r>
              <a:rPr lang="en-US" sz="2000" b="1" dirty="0" smtClean="0"/>
              <a:t>tumorigenesis.</a:t>
            </a:r>
          </a:p>
          <a:p>
            <a:pPr marL="214313" indent="-214313">
              <a:buFont typeface="Wingdings" panose="05000000000000000000" pitchFamily="2" charset="2"/>
              <a:buChar char="Ø"/>
            </a:pPr>
            <a:endParaRPr lang="en-US" sz="2000" b="1" dirty="0" smtClean="0"/>
          </a:p>
          <a:p>
            <a:pPr marL="214313" indent="-214313">
              <a:buFont typeface="Wingdings" panose="05000000000000000000" pitchFamily="2" charset="2"/>
              <a:buChar char="Ø"/>
            </a:pPr>
            <a:r>
              <a:rPr lang="en-US" sz="2000" b="1" dirty="0" smtClean="0"/>
              <a:t>Preclinical </a:t>
            </a:r>
            <a:r>
              <a:rPr lang="en-US" sz="2000" b="1" dirty="0"/>
              <a:t>studies support an entirely new cancer targeted therapy:</a:t>
            </a:r>
          </a:p>
          <a:p>
            <a:pPr marL="671513" lvl="1" indent="-214313">
              <a:buFont typeface="Wingdings" panose="05000000000000000000" pitchFamily="2" charset="2"/>
              <a:buChar char="Ø"/>
            </a:pPr>
            <a:r>
              <a:rPr lang="en-US" sz="2000" b="1" dirty="0" smtClean="0"/>
              <a:t>unaffected </a:t>
            </a:r>
            <a:r>
              <a:rPr lang="en-US" sz="2000" b="1" dirty="0"/>
              <a:t>by mutations of growth factor receptors, </a:t>
            </a:r>
          </a:p>
          <a:p>
            <a:pPr marL="671513" lvl="1" indent="-214313">
              <a:buFont typeface="Wingdings" panose="05000000000000000000" pitchFamily="2" charset="2"/>
              <a:buChar char="Ø"/>
            </a:pPr>
            <a:r>
              <a:rPr lang="en-US" sz="2000" b="1" dirty="0" smtClean="0"/>
              <a:t>blocks tumor </a:t>
            </a:r>
            <a:r>
              <a:rPr lang="en-US" sz="2000" b="1" dirty="0"/>
              <a:t>neovascularization, </a:t>
            </a:r>
          </a:p>
          <a:p>
            <a:pPr marL="671513" lvl="1" indent="-214313">
              <a:buFont typeface="Wingdings" panose="05000000000000000000" pitchFamily="2" charset="2"/>
              <a:buChar char="Ø"/>
            </a:pPr>
            <a:r>
              <a:rPr lang="en-US" sz="2000" b="1" dirty="0" smtClean="0"/>
              <a:t>overcomes chemo-resistance </a:t>
            </a:r>
            <a:r>
              <a:rPr lang="en-US" sz="2000" b="1" dirty="0"/>
              <a:t>of tumors, </a:t>
            </a:r>
          </a:p>
          <a:p>
            <a:pPr marL="671513" lvl="1" indent="-214313">
              <a:buFont typeface="Wingdings" panose="05000000000000000000" pitchFamily="2" charset="2"/>
              <a:buChar char="Ø"/>
            </a:pPr>
            <a:r>
              <a:rPr lang="en-US" sz="2000" b="1" dirty="0" smtClean="0"/>
              <a:t>blocks immune-mediated </a:t>
            </a:r>
            <a:r>
              <a:rPr lang="en-US" sz="2000" b="1" dirty="0"/>
              <a:t>tumorigenesis, </a:t>
            </a:r>
            <a:r>
              <a:rPr lang="en-US" sz="2000" b="1" dirty="0" smtClean="0"/>
              <a:t> </a:t>
            </a:r>
            <a:endParaRPr lang="en-US" sz="2000" b="1" dirty="0"/>
          </a:p>
          <a:p>
            <a:pPr marL="671513" lvl="1" indent="-214313">
              <a:buFont typeface="Wingdings" panose="05000000000000000000" pitchFamily="2" charset="2"/>
              <a:buChar char="Ø"/>
            </a:pPr>
            <a:r>
              <a:rPr lang="en-US" sz="2000" b="1" dirty="0" smtClean="0"/>
              <a:t>blocks tissue </a:t>
            </a:r>
            <a:r>
              <a:rPr lang="en-US" sz="2000" b="1" dirty="0"/>
              <a:t>invasion and metastasis.</a:t>
            </a:r>
          </a:p>
        </p:txBody>
      </p:sp>
    </p:spTree>
    <p:extLst>
      <p:ext uri="{BB962C8B-B14F-4D97-AF65-F5344CB8AC3E}">
        <p14:creationId xmlns:p14="http://schemas.microsoft.com/office/powerpoint/2010/main" val="2552799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03" t="25747" r="39200" b="8046"/>
          <a:stretch/>
        </p:blipFill>
        <p:spPr>
          <a:xfrm>
            <a:off x="204228" y="2310410"/>
            <a:ext cx="4432167" cy="4176464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736873" y="935305"/>
            <a:ext cx="4371172" cy="4910446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en-CA" sz="2400" dirty="0" smtClean="0"/>
              <a:t>Therapeutic </a:t>
            </a:r>
            <a:r>
              <a:rPr lang="en-CA" sz="2400" dirty="0"/>
              <a:t>efficacy of </a:t>
            </a:r>
            <a:r>
              <a:rPr lang="en-CA" sz="2400" dirty="0" err="1"/>
              <a:t>oseltamivir</a:t>
            </a:r>
            <a:r>
              <a:rPr lang="en-CA" sz="2400" dirty="0"/>
              <a:t> phosphate alone or in combination with chemotherapeutics </a:t>
            </a:r>
            <a:endParaRPr lang="en-CA" sz="2400" dirty="0" smtClean="0"/>
          </a:p>
          <a:p>
            <a:pPr>
              <a:buFont typeface="Wingdings" pitchFamily="2" charset="2"/>
              <a:buChar char="Ø"/>
            </a:pPr>
            <a:r>
              <a:rPr lang="en-CA" sz="2400" dirty="0" smtClean="0"/>
              <a:t>tumor </a:t>
            </a:r>
            <a:r>
              <a:rPr lang="en-CA" sz="2400" b="1" i="1" u="sng" dirty="0"/>
              <a:t>growth</a:t>
            </a:r>
            <a:r>
              <a:rPr lang="en-CA" sz="2400" dirty="0"/>
              <a:t> and </a:t>
            </a:r>
            <a:r>
              <a:rPr lang="en-CA" sz="2400" b="1" i="1" u="sng" dirty="0"/>
              <a:t>metastatic spread</a:t>
            </a:r>
            <a:r>
              <a:rPr lang="en-CA" sz="2400" dirty="0"/>
              <a:t>, </a:t>
            </a:r>
            <a:r>
              <a:rPr lang="en-CA" sz="2400" b="1" i="1" u="sng" dirty="0"/>
              <a:t>tumour neovascularization</a:t>
            </a:r>
            <a:r>
              <a:rPr lang="en-CA" sz="2400" b="1" i="1" dirty="0"/>
              <a:t> </a:t>
            </a:r>
            <a:r>
              <a:rPr lang="en-CA" sz="2400" dirty="0"/>
              <a:t>and </a:t>
            </a:r>
            <a:r>
              <a:rPr lang="en-CA" sz="2400" b="1" i="1" u="sng" dirty="0"/>
              <a:t>chemo-resistance</a:t>
            </a:r>
            <a:r>
              <a:rPr lang="en-CA" sz="2400" dirty="0"/>
              <a:t> </a:t>
            </a:r>
            <a:r>
              <a:rPr lang="en-CA" sz="2400" dirty="0" smtClean="0"/>
              <a:t> </a:t>
            </a:r>
          </a:p>
          <a:p>
            <a:pPr>
              <a:buFont typeface="Wingdings" pitchFamily="2" charset="2"/>
              <a:buChar char="Ø"/>
            </a:pPr>
            <a:r>
              <a:rPr lang="en-CA" sz="2400" b="1" dirty="0"/>
              <a:t>pancreatic, breast and ovarian cancers</a:t>
            </a:r>
          </a:p>
          <a:p>
            <a:pPr>
              <a:buFont typeface="Wingdings" pitchFamily="2" charset="2"/>
              <a:buChar char="Ø"/>
            </a:pPr>
            <a:r>
              <a:rPr lang="en-CA" sz="2400" dirty="0" smtClean="0"/>
              <a:t>heterotopic </a:t>
            </a:r>
            <a:r>
              <a:rPr lang="en-CA" sz="2400" dirty="0"/>
              <a:t>xenograft of tumors growing in </a:t>
            </a:r>
            <a:r>
              <a:rPr lang="en-CA" sz="2400" dirty="0" err="1"/>
              <a:t>RAGxCγ</a:t>
            </a:r>
            <a:r>
              <a:rPr lang="en-CA" sz="2400" dirty="0"/>
              <a:t> double mutant </a:t>
            </a:r>
            <a:r>
              <a:rPr lang="en-CA" sz="2400" dirty="0" smtClean="0"/>
              <a:t>mice</a:t>
            </a:r>
            <a:endParaRPr lang="en-CA" sz="24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08" t="42764" r="47950" b="35984"/>
          <a:stretch/>
        </p:blipFill>
        <p:spPr bwMode="auto">
          <a:xfrm>
            <a:off x="2149398" y="690329"/>
            <a:ext cx="2100263" cy="1554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62494" y="724757"/>
            <a:ext cx="14693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/>
              <a:t>Oseltamivir</a:t>
            </a:r>
            <a:r>
              <a:rPr lang="en-US" sz="2000" b="1" dirty="0"/>
              <a:t> </a:t>
            </a:r>
          </a:p>
          <a:p>
            <a:r>
              <a:rPr lang="en-US" sz="2000" b="1" dirty="0"/>
              <a:t>phosphate</a:t>
            </a:r>
          </a:p>
        </p:txBody>
      </p:sp>
      <p:sp>
        <p:nvSpPr>
          <p:cNvPr id="6" name="Curved Left Arrow 5"/>
          <p:cNvSpPr/>
          <p:nvPr/>
        </p:nvSpPr>
        <p:spPr>
          <a:xfrm rot="822462">
            <a:off x="3220371" y="2295490"/>
            <a:ext cx="504056" cy="1415515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 flipH="1">
            <a:off x="103750" y="2265593"/>
            <a:ext cx="12331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44" indent="-285744"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EGFR</a:t>
            </a:r>
          </a:p>
          <a:p>
            <a:pPr marL="285744" indent="-285744">
              <a:buFont typeface="Wingdings" panose="05000000000000000000" pitchFamily="2" charset="2"/>
              <a:buChar char="ü"/>
            </a:pPr>
            <a:r>
              <a:rPr lang="en-US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Trk</a:t>
            </a:r>
            <a:endParaRPr lang="en-US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44" indent="-285744"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insulin</a:t>
            </a:r>
          </a:p>
        </p:txBody>
      </p:sp>
      <p:sp>
        <p:nvSpPr>
          <p:cNvPr id="9" name="Right Arrow 8"/>
          <p:cNvSpPr/>
          <p:nvPr/>
        </p:nvSpPr>
        <p:spPr>
          <a:xfrm>
            <a:off x="1403650" y="2677243"/>
            <a:ext cx="193531" cy="1800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2987825" y="3390528"/>
            <a:ext cx="182980" cy="36004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86118" y="1847494"/>
            <a:ext cx="1821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44" indent="-285744"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TLR-4, -7 &amp; -9</a:t>
            </a:r>
          </a:p>
        </p:txBody>
      </p:sp>
      <p:sp>
        <p:nvSpPr>
          <p:cNvPr id="10" name="Right Brace 9"/>
          <p:cNvSpPr/>
          <p:nvPr/>
        </p:nvSpPr>
        <p:spPr>
          <a:xfrm>
            <a:off x="1083602" y="2310410"/>
            <a:ext cx="253331" cy="87851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6559" y="1523325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Published: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101007"/>
            <a:ext cx="92099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Therapeutic targeting neuraminidase-1 in multi-stage of tumorigenesis</a:t>
            </a:r>
          </a:p>
        </p:txBody>
      </p:sp>
    </p:spTree>
    <p:extLst>
      <p:ext uri="{BB962C8B-B14F-4D97-AF65-F5344CB8AC3E}">
        <p14:creationId xmlns:p14="http://schemas.microsoft.com/office/powerpoint/2010/main" val="2281903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t="20397" r="3771" b="67024"/>
          <a:stretch/>
        </p:blipFill>
        <p:spPr>
          <a:xfrm>
            <a:off x="385405" y="876693"/>
            <a:ext cx="8376206" cy="154968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48113" y="2535126"/>
            <a:ext cx="8650790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Highlights …..</a:t>
            </a:r>
            <a:endParaRPr lang="en-US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CA" sz="2000" b="1" dirty="0">
                <a:solidFill>
                  <a:schemeClr val="tx2"/>
                </a:solidFill>
              </a:rPr>
              <a:t>EGFR is fully glycosylated on 8 of the 11 </a:t>
            </a:r>
            <a:r>
              <a:rPr lang="en-CA" sz="2000" b="1" dirty="0" err="1">
                <a:solidFill>
                  <a:schemeClr val="tx2"/>
                </a:solidFill>
              </a:rPr>
              <a:t>Asn</a:t>
            </a:r>
            <a:r>
              <a:rPr lang="en-CA" sz="2000" b="1" dirty="0">
                <a:solidFill>
                  <a:schemeClr val="tx2"/>
                </a:solidFill>
              </a:rPr>
              <a:t>-X-</a:t>
            </a:r>
            <a:r>
              <a:rPr lang="en-CA" sz="2000" b="1" dirty="0" err="1">
                <a:solidFill>
                  <a:schemeClr val="tx2"/>
                </a:solidFill>
              </a:rPr>
              <a:t>Ser</a:t>
            </a:r>
            <a:r>
              <a:rPr lang="en-CA" sz="2000" b="1" dirty="0">
                <a:solidFill>
                  <a:schemeClr val="tx2"/>
                </a:solidFill>
              </a:rPr>
              <a:t>/</a:t>
            </a:r>
            <a:r>
              <a:rPr lang="en-CA" sz="2000" b="1" dirty="0" err="1">
                <a:solidFill>
                  <a:schemeClr val="tx2"/>
                </a:solidFill>
              </a:rPr>
              <a:t>Thr</a:t>
            </a:r>
            <a:r>
              <a:rPr lang="en-CA" sz="2000" b="1" dirty="0">
                <a:solidFill>
                  <a:schemeClr val="tx2"/>
                </a:solidFill>
              </a:rPr>
              <a:t> (X ≠ Pro) canonical </a:t>
            </a:r>
            <a:r>
              <a:rPr lang="en-CA" sz="2000" b="1" dirty="0" smtClean="0">
                <a:solidFill>
                  <a:schemeClr val="tx2"/>
                </a:solidFill>
              </a:rPr>
              <a:t>N-glycosylation sites</a:t>
            </a:r>
            <a:r>
              <a:rPr lang="en-CA" sz="2000" b="1" dirty="0">
                <a:solidFill>
                  <a:schemeClr val="tx2"/>
                </a:solidFill>
              </a:rPr>
              <a:t>; two of the sites are not glycosylated, and one is partially </a:t>
            </a:r>
            <a:r>
              <a:rPr lang="en-CA" sz="2000" b="1" dirty="0" smtClean="0">
                <a:solidFill>
                  <a:schemeClr val="tx2"/>
                </a:solidFill>
              </a:rPr>
              <a:t>glycosylated.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2000" b="1" dirty="0">
              <a:solidFill>
                <a:schemeClr val="tx2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b="1" dirty="0" smtClean="0">
                <a:solidFill>
                  <a:schemeClr val="tx2"/>
                </a:solidFill>
              </a:rPr>
              <a:t>The </a:t>
            </a:r>
            <a:r>
              <a:rPr lang="en-US" sz="2000" b="1" dirty="0">
                <a:solidFill>
                  <a:schemeClr val="tx2"/>
                </a:solidFill>
              </a:rPr>
              <a:t>mechanism(s) behind epidermal growth </a:t>
            </a:r>
            <a:r>
              <a:rPr lang="en-US" sz="2000" b="1" dirty="0" smtClean="0">
                <a:solidFill>
                  <a:schemeClr val="tx2"/>
                </a:solidFill>
              </a:rPr>
              <a:t>factor (EGF)-induced </a:t>
            </a:r>
            <a:r>
              <a:rPr lang="en-US" sz="2000" b="1" dirty="0">
                <a:solidFill>
                  <a:schemeClr val="tx2"/>
                </a:solidFill>
              </a:rPr>
              <a:t>receptors is unknown</a:t>
            </a:r>
            <a:r>
              <a:rPr lang="en-US" sz="2000" b="1" dirty="0" smtClean="0">
                <a:solidFill>
                  <a:schemeClr val="tx2"/>
                </a:solidFill>
              </a:rPr>
              <a:t>.</a:t>
            </a:r>
            <a:r>
              <a:rPr lang="en-CA" sz="2000" b="1" dirty="0">
                <a:solidFill>
                  <a:schemeClr val="tx2"/>
                </a:solidFill>
              </a:rPr>
              <a:t> </a:t>
            </a:r>
            <a:endParaRPr lang="en-CA" sz="2000" b="1" dirty="0" smtClean="0">
              <a:solidFill>
                <a:schemeClr val="tx2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CA" sz="2000" b="1" dirty="0" smtClean="0">
              <a:solidFill>
                <a:schemeClr val="tx2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CA" sz="2000" b="1" dirty="0" smtClean="0">
                <a:solidFill>
                  <a:schemeClr val="tx2"/>
                </a:solidFill>
              </a:rPr>
              <a:t>The </a:t>
            </a:r>
            <a:r>
              <a:rPr lang="en-CA" sz="2000" b="1" dirty="0">
                <a:solidFill>
                  <a:schemeClr val="tx2"/>
                </a:solidFill>
              </a:rPr>
              <a:t>modification of glycosylation on EGF receptors involves the activation of Neu1</a:t>
            </a:r>
            <a:r>
              <a:rPr lang="en-CA" sz="2000" b="1" dirty="0" smtClean="0">
                <a:solidFill>
                  <a:schemeClr val="tx2"/>
                </a:solidFill>
              </a:rPr>
              <a:t>.</a:t>
            </a:r>
            <a:endParaRPr lang="en-US" sz="2000" b="1" dirty="0" smtClean="0">
              <a:solidFill>
                <a:schemeClr val="tx2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2000" b="1" dirty="0">
              <a:solidFill>
                <a:schemeClr val="tx2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chemeClr val="tx2"/>
                </a:solidFill>
              </a:rPr>
              <a:t>EGF binding receptor </a:t>
            </a:r>
            <a:r>
              <a:rPr lang="en-US" sz="2000" b="1" dirty="0" smtClean="0">
                <a:solidFill>
                  <a:schemeClr val="tx2"/>
                </a:solidFill>
              </a:rPr>
              <a:t>activates </a:t>
            </a:r>
            <a:r>
              <a:rPr lang="en-US" sz="2000" b="1" dirty="0" err="1" smtClean="0">
                <a:solidFill>
                  <a:schemeClr val="tx2"/>
                </a:solidFill>
              </a:rPr>
              <a:t>neuromedin</a:t>
            </a:r>
            <a:r>
              <a:rPr lang="en-US" sz="2000" b="1" dirty="0" smtClean="0">
                <a:solidFill>
                  <a:schemeClr val="tx2"/>
                </a:solidFill>
              </a:rPr>
              <a:t> </a:t>
            </a:r>
            <a:r>
              <a:rPr lang="en-US" sz="2000" b="1" dirty="0">
                <a:solidFill>
                  <a:schemeClr val="tx2"/>
                </a:solidFill>
              </a:rPr>
              <a:t>B receptor (</a:t>
            </a:r>
            <a:r>
              <a:rPr lang="en-US" sz="2000" b="1" dirty="0" smtClean="0">
                <a:solidFill>
                  <a:schemeClr val="tx2"/>
                </a:solidFill>
              </a:rPr>
              <a:t>NMBR or BB1) GPCR–Neu1–MMP-9 </a:t>
            </a:r>
            <a:r>
              <a:rPr lang="en-US" sz="2000" b="1" dirty="0">
                <a:solidFill>
                  <a:schemeClr val="tx2"/>
                </a:solidFill>
              </a:rPr>
              <a:t>crosstalk tethered to </a:t>
            </a:r>
            <a:r>
              <a:rPr lang="en-US" sz="2000" b="1" dirty="0" smtClean="0">
                <a:solidFill>
                  <a:schemeClr val="tx2"/>
                </a:solidFill>
              </a:rPr>
              <a:t>EGFR at the </a:t>
            </a:r>
            <a:r>
              <a:rPr lang="en-US" sz="2000" b="1" dirty="0" err="1" smtClean="0">
                <a:solidFill>
                  <a:schemeClr val="tx2"/>
                </a:solidFill>
              </a:rPr>
              <a:t>ectodomain</a:t>
            </a:r>
            <a:r>
              <a:rPr lang="en-US" sz="2000" b="1" dirty="0" smtClean="0">
                <a:solidFill>
                  <a:schemeClr val="tx2"/>
                </a:solidFill>
              </a:rPr>
              <a:t> on the cell surface.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2000" b="1" dirty="0">
              <a:solidFill>
                <a:schemeClr val="tx2"/>
              </a:solidFill>
            </a:endParaRPr>
          </a:p>
          <a:p>
            <a:r>
              <a:rPr lang="en-US" sz="2000" dirty="0" smtClean="0"/>
              <a:t> </a:t>
            </a:r>
            <a:endParaRPr lang="en-US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385405" y="306281"/>
            <a:ext cx="51171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Cellular </a:t>
            </a:r>
            <a:r>
              <a:rPr lang="en-US" sz="2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Signalling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25 (2013) 2587-2603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78083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1" r="31100" b="44750"/>
          <a:stretch/>
        </p:blipFill>
        <p:spPr>
          <a:xfrm>
            <a:off x="76473" y="1958073"/>
            <a:ext cx="6834676" cy="4561373"/>
          </a:xfrm>
          <a:prstGeom prst="rect">
            <a:avLst/>
          </a:prstGeom>
        </p:spPr>
      </p:pic>
      <p:sp>
        <p:nvSpPr>
          <p:cNvPr id="190" name="TextBox 189"/>
          <p:cNvSpPr txBox="1"/>
          <p:nvPr/>
        </p:nvSpPr>
        <p:spPr>
          <a:xfrm flipH="1">
            <a:off x="1198262" y="6519446"/>
            <a:ext cx="64343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C00000"/>
                </a:solidFill>
              </a:rPr>
              <a:t>Gilmour, Abdulkhalek </a:t>
            </a:r>
            <a:r>
              <a:rPr lang="en-US" sz="1600" b="1" i="1" dirty="0" smtClean="0">
                <a:solidFill>
                  <a:srgbClr val="C00000"/>
                </a:solidFill>
              </a:rPr>
              <a:t>et al </a:t>
            </a:r>
            <a:r>
              <a:rPr lang="en-US" sz="1600" b="1" dirty="0" smtClean="0">
                <a:solidFill>
                  <a:srgbClr val="C00000"/>
                </a:solidFill>
              </a:rPr>
              <a:t> 2013 Cellular </a:t>
            </a:r>
            <a:r>
              <a:rPr lang="en-US" sz="1600" b="1" dirty="0" err="1" smtClean="0">
                <a:solidFill>
                  <a:srgbClr val="C00000"/>
                </a:solidFill>
              </a:rPr>
              <a:t>Signalling</a:t>
            </a:r>
            <a:r>
              <a:rPr lang="en-US" sz="1600" b="1" dirty="0" smtClean="0">
                <a:solidFill>
                  <a:srgbClr val="C00000"/>
                </a:solidFill>
              </a:rPr>
              <a:t> 25: 2587 (open access)</a:t>
            </a: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789011" y="156519"/>
            <a:ext cx="1005411" cy="2718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995444" y="59036"/>
            <a:ext cx="545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EGF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7" name="Title 1"/>
          <p:cNvSpPr txBox="1">
            <a:spLocks/>
          </p:cNvSpPr>
          <p:nvPr/>
        </p:nvSpPr>
        <p:spPr>
          <a:xfrm>
            <a:off x="6361" y="657150"/>
            <a:ext cx="4081014" cy="660304"/>
          </a:xfrm>
          <a:prstGeom prst="rect">
            <a:avLst/>
          </a:prstGeom>
        </p:spPr>
        <p:txBody>
          <a:bodyPr anchor="ctr"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500" b="1" i="0" u="none" strike="noStrike" kern="1200" cap="none" spc="0" normalizeH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Sialidase</a:t>
            </a:r>
            <a:r>
              <a:rPr kumimoji="0" lang="en-US" sz="35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Assay on Live Pancreatic Cancer Cells</a:t>
            </a:r>
            <a:endParaRPr kumimoji="0" lang="en-US" sz="35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189" name="Picture 18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31" t="34639" b="31762"/>
          <a:stretch/>
        </p:blipFill>
        <p:spPr>
          <a:xfrm>
            <a:off x="4147795" y="0"/>
            <a:ext cx="3224106" cy="209018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087375" y="243702"/>
            <a:ext cx="528225" cy="1846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911149" y="1958073"/>
            <a:ext cx="215743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err="1" smtClean="0"/>
              <a:t>Fluorogenic</a:t>
            </a:r>
            <a:r>
              <a:rPr lang="en-US" b="1" dirty="0" smtClean="0"/>
              <a:t> </a:t>
            </a:r>
            <a:r>
              <a:rPr lang="en-US" b="1" dirty="0" err="1"/>
              <a:t>sialidase</a:t>
            </a:r>
            <a:r>
              <a:rPr lang="en-US" b="1" dirty="0"/>
              <a:t> </a:t>
            </a:r>
            <a:r>
              <a:rPr lang="en-US" b="1" dirty="0" smtClean="0"/>
              <a:t>speciﬁc substrate,</a:t>
            </a:r>
          </a:p>
          <a:p>
            <a:pPr algn="ctr"/>
            <a:r>
              <a:rPr lang="en-US" b="1" dirty="0" smtClean="0"/>
              <a:t>4-MUNANA</a:t>
            </a:r>
            <a:endParaRPr lang="en-US" b="1" dirty="0"/>
          </a:p>
        </p:txBody>
      </p:sp>
      <p:sp>
        <p:nvSpPr>
          <p:cNvPr id="8" name="Down Arrow 7"/>
          <p:cNvSpPr/>
          <p:nvPr/>
        </p:nvSpPr>
        <p:spPr>
          <a:xfrm>
            <a:off x="7632581" y="2960016"/>
            <a:ext cx="238800" cy="26395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817970" y="2866423"/>
            <a:ext cx="8947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450 nm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79935" y="3410986"/>
            <a:ext cx="21950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methylumbelliferone</a:t>
            </a:r>
            <a:endParaRPr lang="en-US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46673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24"/>
          <a:stretch/>
        </p:blipFill>
        <p:spPr>
          <a:xfrm>
            <a:off x="98436" y="296942"/>
            <a:ext cx="8794044" cy="634327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flipH="1">
            <a:off x="539552" y="112276"/>
            <a:ext cx="8352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Gilmour, </a:t>
            </a:r>
            <a:r>
              <a:rPr lang="en-US" b="1" dirty="0" err="1">
                <a:solidFill>
                  <a:srgbClr val="C00000"/>
                </a:solidFill>
              </a:rPr>
              <a:t>Abdulkhalek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etal</a:t>
            </a:r>
            <a:r>
              <a:rPr lang="en-US" b="1" dirty="0">
                <a:solidFill>
                  <a:srgbClr val="C00000"/>
                </a:solidFill>
              </a:rPr>
              <a:t>. 2013 Cellular </a:t>
            </a:r>
            <a:r>
              <a:rPr lang="en-US" b="1" dirty="0" err="1">
                <a:solidFill>
                  <a:srgbClr val="C00000"/>
                </a:solidFill>
              </a:rPr>
              <a:t>Signalling</a:t>
            </a:r>
            <a:r>
              <a:rPr lang="en-US" b="1" dirty="0">
                <a:solidFill>
                  <a:srgbClr val="C00000"/>
                </a:solidFill>
              </a:rPr>
              <a:t> 25 (2013) 2587–2603 (</a:t>
            </a:r>
            <a:r>
              <a:rPr lang="en-US" b="1" dirty="0" smtClean="0">
                <a:solidFill>
                  <a:srgbClr val="C00000"/>
                </a:solidFill>
              </a:rPr>
              <a:t>open access)</a:t>
            </a:r>
            <a:endParaRPr 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4831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7100" r="37897" b="53313"/>
          <a:stretch/>
        </p:blipFill>
        <p:spPr>
          <a:xfrm>
            <a:off x="192416" y="160255"/>
            <a:ext cx="4643535" cy="222472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62580"/>
          <a:stretch/>
        </p:blipFill>
        <p:spPr>
          <a:xfrm>
            <a:off x="4801033" y="160255"/>
            <a:ext cx="4275924" cy="461913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90494" y="2546232"/>
            <a:ext cx="4610539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Highlights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b="1" dirty="0"/>
              <a:t>Individual </a:t>
            </a:r>
            <a:r>
              <a:rPr lang="en-US" b="1" dirty="0" smtClean="0"/>
              <a:t>necropsied </a:t>
            </a:r>
            <a:r>
              <a:rPr lang="en-US" b="1" dirty="0"/>
              <a:t>tumors were taken from untreated and 100 mg/kg </a:t>
            </a:r>
            <a:r>
              <a:rPr lang="en-US" b="1" dirty="0" smtClean="0"/>
              <a:t>OP </a:t>
            </a:r>
            <a:r>
              <a:rPr lang="en-US" b="1" dirty="0"/>
              <a:t>treated cohorts. </a:t>
            </a:r>
            <a:endParaRPr lang="en-US" b="1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b="1" dirty="0" smtClean="0"/>
              <a:t>Freshly </a:t>
            </a:r>
            <a:r>
              <a:rPr lang="en-US" b="1" dirty="0"/>
              <a:t>frozen tumors were thawed on ice, and lysed in lysis buffer containing proteinase and phosphatase inhibitors</a:t>
            </a:r>
            <a:r>
              <a:rPr lang="en-US" b="1" dirty="0" smtClean="0"/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b="1" dirty="0" smtClean="0"/>
              <a:t>Tamiflu </a:t>
            </a:r>
            <a:r>
              <a:rPr lang="en-US" b="1" dirty="0"/>
              <a:t>treatment at 100 mg/kg (</a:t>
            </a:r>
            <a:r>
              <a:rPr lang="en-US" b="1" dirty="0" err="1"/>
              <a:t>i.p</a:t>
            </a:r>
            <a:r>
              <a:rPr lang="en-US" b="1" dirty="0"/>
              <a:t>.) </a:t>
            </a:r>
            <a:r>
              <a:rPr lang="en-US" b="1" dirty="0" smtClean="0"/>
              <a:t>attenuated </a:t>
            </a:r>
            <a:r>
              <a:rPr lang="en-US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pEGFR</a:t>
            </a:r>
            <a:r>
              <a:rPr lang="en-US" b="1" dirty="0" smtClean="0"/>
              <a:t>, 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pSTAT1</a:t>
            </a:r>
            <a:r>
              <a:rPr lang="en-US" b="1" dirty="0" smtClean="0"/>
              <a:t> </a:t>
            </a:r>
            <a:r>
              <a:rPr lang="en-US" b="1" dirty="0"/>
              <a:t>and </a:t>
            </a:r>
            <a:r>
              <a:rPr lang="en-US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pNF</a:t>
            </a:r>
            <a:r>
              <a:rPr lang="el-GR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κ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 </a:t>
            </a:r>
            <a:r>
              <a:rPr lang="en-US" b="1" dirty="0"/>
              <a:t>activity in heterotopic xenografts of MiaPaCa-2-eGFP tumors growing in </a:t>
            </a:r>
            <a:r>
              <a:rPr lang="en-US" b="1" dirty="0" err="1" smtClean="0"/>
              <a:t>RAGxC</a:t>
            </a:r>
            <a:r>
              <a:rPr lang="el-GR" b="1" dirty="0" smtClean="0"/>
              <a:t>γ </a:t>
            </a:r>
            <a:r>
              <a:rPr lang="en-US" b="1" dirty="0"/>
              <a:t>double mutant mice. </a:t>
            </a:r>
            <a:endParaRPr lang="en-US" b="1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b="1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b="1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6146277" y="160255"/>
            <a:ext cx="7927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pEGFR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161811" y="160255"/>
            <a:ext cx="8628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pSTAT1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49822" y="2285156"/>
            <a:ext cx="806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pNF</a:t>
            </a:r>
            <a:r>
              <a:rPr lang="el-GR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κ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01033" y="4919133"/>
            <a:ext cx="42235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Oseltamivir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phosphate targets xenografts of MiaPaCa-2 tumors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growing in </a:t>
            </a:r>
            <a:r>
              <a:rPr lang="en-US" sz="24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RAGxC</a:t>
            </a:r>
            <a:r>
              <a:rPr lang="el-GR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γ 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double mutant mice. </a:t>
            </a:r>
          </a:p>
        </p:txBody>
      </p:sp>
    </p:spTree>
    <p:extLst>
      <p:ext uri="{BB962C8B-B14F-4D97-AF65-F5344CB8AC3E}">
        <p14:creationId xmlns:p14="http://schemas.microsoft.com/office/powerpoint/2010/main" val="31485930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78" y="0"/>
            <a:ext cx="9070622" cy="680296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92431" y="70138"/>
            <a:ext cx="4448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 err="1" smtClean="0">
                <a:solidFill>
                  <a:srgbClr val="C00000"/>
                </a:solidFill>
              </a:rPr>
              <a:t>Biophotonic</a:t>
            </a:r>
            <a:r>
              <a:rPr lang="en-US" b="1" u="sng" dirty="0" smtClean="0">
                <a:solidFill>
                  <a:srgbClr val="C00000"/>
                </a:solidFill>
              </a:rPr>
              <a:t> imaging of live necropsy tissues</a:t>
            </a:r>
            <a:endParaRPr lang="en-US" b="1" u="sng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20072" y="439470"/>
            <a:ext cx="19525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eGFP-MiaPaCa-2</a:t>
            </a:r>
            <a:endParaRPr lang="en-US" sz="20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154186" y="6419654"/>
            <a:ext cx="876692" cy="3110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126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66" y="0"/>
            <a:ext cx="9008533" cy="6756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64573" y="116632"/>
            <a:ext cx="23074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eGFP-MiaPaCa-2</a:t>
            </a:r>
            <a:endParaRPr lang="en-US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 flipH="1">
            <a:off x="0" y="6347538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Gilmour, Abdulkhalek </a:t>
            </a:r>
            <a:r>
              <a:rPr lang="en-US" b="1" i="1" dirty="0" smtClean="0">
                <a:solidFill>
                  <a:srgbClr val="C00000"/>
                </a:solidFill>
              </a:rPr>
              <a:t>et al </a:t>
            </a:r>
            <a:r>
              <a:rPr lang="en-US" b="1" dirty="0" smtClean="0">
                <a:solidFill>
                  <a:srgbClr val="C00000"/>
                </a:solidFill>
              </a:rPr>
              <a:t>Cellular </a:t>
            </a:r>
            <a:r>
              <a:rPr lang="en-US" b="1" dirty="0" err="1" smtClean="0">
                <a:solidFill>
                  <a:srgbClr val="C00000"/>
                </a:solidFill>
              </a:rPr>
              <a:t>Signalling</a:t>
            </a:r>
            <a:r>
              <a:rPr lang="en-US" b="1" dirty="0" smtClean="0">
                <a:solidFill>
                  <a:srgbClr val="C00000"/>
                </a:solidFill>
              </a:rPr>
              <a:t> (open access)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154186" y="6419654"/>
            <a:ext cx="876692" cy="3110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259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4351" t="18456" r="24733" b="52063"/>
          <a:stretch/>
        </p:blipFill>
        <p:spPr>
          <a:xfrm>
            <a:off x="216816" y="90858"/>
            <a:ext cx="8785782" cy="255506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2950" t="53079" r="71729" b="17938"/>
          <a:stretch/>
        </p:blipFill>
        <p:spPr>
          <a:xfrm>
            <a:off x="116079" y="2731809"/>
            <a:ext cx="2391451" cy="226763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422689" y="2865748"/>
            <a:ext cx="6579909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Clinical problem...</a:t>
            </a:r>
            <a:endParaRPr lang="en-US" sz="4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chemeClr val="tx2"/>
                </a:solidFill>
              </a:rPr>
              <a:t>Resistance to drug therapy, along with high rates of metastasis, contributes to the low survival rate in patients diagnosed with pancreatic cancer. </a:t>
            </a:r>
            <a:endParaRPr lang="en-US" sz="3200" b="1" dirty="0" smtClean="0">
              <a:solidFill>
                <a:schemeClr val="tx2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3200" b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1007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4842" t="15309" r="24037" b="17792"/>
          <a:stretch/>
        </p:blipFill>
        <p:spPr>
          <a:xfrm>
            <a:off x="198111" y="188537"/>
            <a:ext cx="8705062" cy="6404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31417" y="2380271"/>
            <a:ext cx="5238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Established chemo-resistant PANC1 against 0.01</a:t>
            </a:r>
            <a:r>
              <a:rPr lang="el-GR" b="1" dirty="0" smtClean="0">
                <a:solidFill>
                  <a:srgbClr val="C00000"/>
                </a:solidFill>
              </a:rPr>
              <a:t>μ</a:t>
            </a:r>
            <a:r>
              <a:rPr lang="en-US" b="1" dirty="0" smtClean="0">
                <a:solidFill>
                  <a:srgbClr val="C00000"/>
                </a:solidFill>
              </a:rPr>
              <a:t>M gemcitabine for over 1 </a:t>
            </a:r>
            <a:r>
              <a:rPr lang="en-US" b="1" dirty="0" err="1" smtClean="0">
                <a:solidFill>
                  <a:srgbClr val="C00000"/>
                </a:solidFill>
              </a:rPr>
              <a:t>yr</a:t>
            </a:r>
            <a:endParaRPr 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147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707904" y="620688"/>
            <a:ext cx="172819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Established chemo-resistant PANC1 against </a:t>
            </a:r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80</a:t>
            </a:r>
            <a:r>
              <a:rPr lang="el-GR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</a:t>
            </a:r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 Cisplatin </a:t>
            </a:r>
          </a:p>
          <a:p>
            <a:r>
              <a:rPr lang="en-US" b="1" dirty="0" smtClean="0">
                <a:solidFill>
                  <a:srgbClr val="C00000"/>
                </a:solidFill>
              </a:rPr>
              <a:t>for over 1 </a:t>
            </a:r>
            <a:r>
              <a:rPr lang="en-US" b="1" dirty="0" err="1" smtClean="0">
                <a:solidFill>
                  <a:srgbClr val="C00000"/>
                </a:solidFill>
              </a:rPr>
              <a:t>yr</a:t>
            </a:r>
            <a:endParaRPr 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9887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19872" y="620688"/>
            <a:ext cx="172819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Established chemo-resistant PANC1 against </a:t>
            </a:r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80</a:t>
            </a:r>
            <a:r>
              <a:rPr lang="el-GR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</a:t>
            </a:r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 </a:t>
            </a:r>
            <a:r>
              <a:rPr lang="en-US" sz="2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Cisplatin</a:t>
            </a:r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+ 0.01</a:t>
            </a:r>
            <a:r>
              <a:rPr lang="el-GR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</a:t>
            </a:r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 Gem </a:t>
            </a:r>
            <a:r>
              <a:rPr lang="en-US" b="1" dirty="0" smtClean="0">
                <a:solidFill>
                  <a:srgbClr val="C00000"/>
                </a:solidFill>
              </a:rPr>
              <a:t>for over 1 </a:t>
            </a:r>
            <a:r>
              <a:rPr lang="en-US" b="1" dirty="0" err="1" smtClean="0">
                <a:solidFill>
                  <a:srgbClr val="C00000"/>
                </a:solidFill>
              </a:rPr>
              <a:t>yr</a:t>
            </a:r>
            <a:endParaRPr 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7919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47" t="9091" b="47934"/>
          <a:stretch/>
        </p:blipFill>
        <p:spPr>
          <a:xfrm>
            <a:off x="1904344" y="849228"/>
            <a:ext cx="7126242" cy="257635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66518" y="395801"/>
            <a:ext cx="10341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PANC1</a:t>
            </a:r>
            <a:endParaRPr lang="en-US" sz="2400" b="1" dirty="0"/>
          </a:p>
        </p:txBody>
      </p:sp>
      <p:sp>
        <p:nvSpPr>
          <p:cNvPr id="14" name="TextBox 13"/>
          <p:cNvSpPr txBox="1"/>
          <p:nvPr/>
        </p:nvSpPr>
        <p:spPr>
          <a:xfrm rot="19692587">
            <a:off x="2125062" y="295836"/>
            <a:ext cx="7521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</a:t>
            </a:r>
            <a:r>
              <a:rPr lang="en-US" b="1" dirty="0" smtClean="0"/>
              <a:t>hase</a:t>
            </a:r>
            <a:endParaRPr lang="en-US" b="1" dirty="0"/>
          </a:p>
        </p:txBody>
      </p:sp>
      <p:sp>
        <p:nvSpPr>
          <p:cNvPr id="15" name="TextBox 14"/>
          <p:cNvSpPr txBox="1"/>
          <p:nvPr/>
        </p:nvSpPr>
        <p:spPr>
          <a:xfrm rot="19411651">
            <a:off x="3384342" y="295495"/>
            <a:ext cx="699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E-cad</a:t>
            </a:r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 rot="19273455">
            <a:off x="4630659" y="248021"/>
            <a:ext cx="7521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</a:t>
            </a:r>
            <a:r>
              <a:rPr lang="en-US" b="1" dirty="0" smtClean="0"/>
              <a:t>hase</a:t>
            </a:r>
            <a:endParaRPr lang="en-US" b="1" dirty="0"/>
          </a:p>
        </p:txBody>
      </p:sp>
      <p:sp>
        <p:nvSpPr>
          <p:cNvPr id="17" name="TextBox 16"/>
          <p:cNvSpPr txBox="1"/>
          <p:nvPr/>
        </p:nvSpPr>
        <p:spPr>
          <a:xfrm rot="19485816">
            <a:off x="6860858" y="296762"/>
            <a:ext cx="7521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</a:t>
            </a:r>
            <a:r>
              <a:rPr lang="en-US" b="1" dirty="0" smtClean="0"/>
              <a:t>hase</a:t>
            </a:r>
            <a:endParaRPr lang="en-US" b="1" dirty="0"/>
          </a:p>
        </p:txBody>
      </p:sp>
      <p:sp>
        <p:nvSpPr>
          <p:cNvPr id="18" name="TextBox 17"/>
          <p:cNvSpPr txBox="1"/>
          <p:nvPr/>
        </p:nvSpPr>
        <p:spPr>
          <a:xfrm rot="19500879">
            <a:off x="5701785" y="309483"/>
            <a:ext cx="7395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N-cad</a:t>
            </a:r>
            <a:endParaRPr lang="en-US" b="1" dirty="0"/>
          </a:p>
        </p:txBody>
      </p:sp>
      <p:sp>
        <p:nvSpPr>
          <p:cNvPr id="19" name="TextBox 18"/>
          <p:cNvSpPr txBox="1"/>
          <p:nvPr/>
        </p:nvSpPr>
        <p:spPr>
          <a:xfrm rot="19342991">
            <a:off x="8043874" y="263227"/>
            <a:ext cx="835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VE-cad</a:t>
            </a:r>
            <a:endParaRPr lang="en-US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475980" y="1096977"/>
            <a:ext cx="12414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untreated</a:t>
            </a:r>
            <a:endParaRPr lang="en-US" sz="20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466518" y="1919975"/>
            <a:ext cx="9715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Tamiflu</a:t>
            </a:r>
            <a:endParaRPr lang="en-US" sz="20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475980" y="2857198"/>
            <a:ext cx="10855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no 1</a:t>
            </a:r>
            <a:r>
              <a:rPr lang="en-US" sz="2000" b="1" baseline="30000" dirty="0" smtClean="0"/>
              <a:t>0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Ab</a:t>
            </a:r>
            <a:endParaRPr lang="en-US" sz="20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4505" y="3600513"/>
            <a:ext cx="2664442" cy="328496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8454" y="3600513"/>
            <a:ext cx="2590476" cy="322865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6530" y="3598328"/>
            <a:ext cx="2367535" cy="323099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18146" y="2219309"/>
            <a:ext cx="7593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24 </a:t>
            </a:r>
            <a:r>
              <a:rPr lang="en-US" b="1" dirty="0" err="1" smtClean="0"/>
              <a:t>hrs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06518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74792" y="133849"/>
            <a:ext cx="177324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PANC1 </a:t>
            </a:r>
          </a:p>
          <a:p>
            <a:r>
              <a:rPr lang="en-US" sz="2000" b="1" dirty="0" err="1" smtClean="0"/>
              <a:t>GemR</a:t>
            </a:r>
            <a:r>
              <a:rPr lang="en-US" sz="2000" b="1" dirty="0" smtClean="0"/>
              <a:t> 0.01</a:t>
            </a:r>
            <a:r>
              <a:rPr lang="el-GR" sz="2000" b="1" dirty="0" smtClean="0"/>
              <a:t>μ</a:t>
            </a:r>
            <a:r>
              <a:rPr lang="en-US" sz="2000" b="1" dirty="0" smtClean="0"/>
              <a:t>M</a:t>
            </a:r>
            <a:endParaRPr lang="en-US" sz="2000" b="1" dirty="0"/>
          </a:p>
        </p:txBody>
      </p:sp>
      <p:sp>
        <p:nvSpPr>
          <p:cNvPr id="14" name="TextBox 13"/>
          <p:cNvSpPr txBox="1"/>
          <p:nvPr/>
        </p:nvSpPr>
        <p:spPr>
          <a:xfrm rot="19692587">
            <a:off x="2013451" y="309194"/>
            <a:ext cx="7521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</a:t>
            </a:r>
            <a:r>
              <a:rPr lang="en-US" b="1" dirty="0" smtClean="0"/>
              <a:t>hase</a:t>
            </a:r>
            <a:endParaRPr lang="en-US" b="1" dirty="0"/>
          </a:p>
        </p:txBody>
      </p:sp>
      <p:sp>
        <p:nvSpPr>
          <p:cNvPr id="15" name="TextBox 14"/>
          <p:cNvSpPr txBox="1"/>
          <p:nvPr/>
        </p:nvSpPr>
        <p:spPr>
          <a:xfrm rot="19411651">
            <a:off x="3178224" y="293947"/>
            <a:ext cx="699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E-cad</a:t>
            </a:r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 rot="19273455">
            <a:off x="4482277" y="278345"/>
            <a:ext cx="7521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</a:t>
            </a:r>
            <a:r>
              <a:rPr lang="en-US" b="1" dirty="0" smtClean="0"/>
              <a:t>hase</a:t>
            </a:r>
            <a:endParaRPr lang="en-US" b="1" dirty="0"/>
          </a:p>
        </p:txBody>
      </p:sp>
      <p:sp>
        <p:nvSpPr>
          <p:cNvPr id="17" name="TextBox 16"/>
          <p:cNvSpPr txBox="1"/>
          <p:nvPr/>
        </p:nvSpPr>
        <p:spPr>
          <a:xfrm rot="19485816">
            <a:off x="6930358" y="306206"/>
            <a:ext cx="7521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</a:t>
            </a:r>
            <a:r>
              <a:rPr lang="en-US" b="1" dirty="0" smtClean="0"/>
              <a:t>hase</a:t>
            </a:r>
            <a:endParaRPr lang="en-US" b="1" dirty="0"/>
          </a:p>
        </p:txBody>
      </p:sp>
      <p:sp>
        <p:nvSpPr>
          <p:cNvPr id="18" name="TextBox 17"/>
          <p:cNvSpPr txBox="1"/>
          <p:nvPr/>
        </p:nvSpPr>
        <p:spPr>
          <a:xfrm rot="19500879">
            <a:off x="5664392" y="281070"/>
            <a:ext cx="7395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N-cad</a:t>
            </a:r>
            <a:endParaRPr lang="en-US" b="1" dirty="0"/>
          </a:p>
        </p:txBody>
      </p:sp>
      <p:sp>
        <p:nvSpPr>
          <p:cNvPr id="19" name="TextBox 18"/>
          <p:cNvSpPr txBox="1"/>
          <p:nvPr/>
        </p:nvSpPr>
        <p:spPr>
          <a:xfrm rot="19342991">
            <a:off x="8019220" y="223287"/>
            <a:ext cx="835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VE-cad</a:t>
            </a:r>
            <a:endParaRPr lang="en-US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416866" y="996416"/>
            <a:ext cx="12414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untreated</a:t>
            </a:r>
            <a:endParaRPr lang="en-US" sz="20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475639" y="1866462"/>
            <a:ext cx="9715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Tamiflu</a:t>
            </a:r>
            <a:endParaRPr lang="en-US" sz="20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495777" y="2736509"/>
            <a:ext cx="10855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no 1</a:t>
            </a:r>
            <a:r>
              <a:rPr lang="en-US" sz="2000" b="1" baseline="30000" dirty="0" smtClean="0"/>
              <a:t>0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Ab</a:t>
            </a:r>
            <a:endParaRPr lang="en-US" sz="2000" b="1" dirty="0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47" t="57025" r="1008"/>
          <a:stretch/>
        </p:blipFill>
        <p:spPr>
          <a:xfrm>
            <a:off x="1733175" y="809289"/>
            <a:ext cx="7126242" cy="260724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8891" y="3570503"/>
            <a:ext cx="2457380" cy="294323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5166" y="3570502"/>
            <a:ext cx="2529906" cy="294323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6446" y="3570503"/>
            <a:ext cx="2622538" cy="294323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518146" y="2219309"/>
            <a:ext cx="7593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24 </a:t>
            </a:r>
            <a:r>
              <a:rPr lang="en-US" b="1" dirty="0" err="1" smtClean="0"/>
              <a:t>hrs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713053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95112" y="-22610"/>
            <a:ext cx="13163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PANC1 </a:t>
            </a:r>
          </a:p>
          <a:p>
            <a:r>
              <a:rPr lang="en-US" sz="2000" b="1" dirty="0" err="1" smtClean="0"/>
              <a:t>CisR</a:t>
            </a:r>
            <a:r>
              <a:rPr lang="en-US" sz="2000" b="1" dirty="0" smtClean="0"/>
              <a:t> 80</a:t>
            </a:r>
            <a:r>
              <a:rPr lang="el-GR" sz="2000" b="1" dirty="0" smtClean="0"/>
              <a:t>μ</a:t>
            </a:r>
            <a:r>
              <a:rPr lang="en-US" sz="2000" b="1" dirty="0" smtClean="0"/>
              <a:t>M</a:t>
            </a:r>
            <a:endParaRPr lang="en-US" sz="2000" b="1" dirty="0"/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47" t="9711" b="48140"/>
          <a:stretch/>
        </p:blipFill>
        <p:spPr>
          <a:xfrm>
            <a:off x="1850102" y="877527"/>
            <a:ext cx="7126242" cy="2607242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 rot="19692587">
            <a:off x="2108987" y="377432"/>
            <a:ext cx="7521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</a:t>
            </a:r>
            <a:r>
              <a:rPr lang="en-US" b="1" dirty="0" smtClean="0"/>
              <a:t>hase</a:t>
            </a:r>
            <a:endParaRPr lang="en-US" b="1" dirty="0"/>
          </a:p>
        </p:txBody>
      </p:sp>
      <p:sp>
        <p:nvSpPr>
          <p:cNvPr id="38" name="TextBox 37"/>
          <p:cNvSpPr txBox="1"/>
          <p:nvPr/>
        </p:nvSpPr>
        <p:spPr>
          <a:xfrm rot="19411651">
            <a:off x="3273760" y="362185"/>
            <a:ext cx="699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E-cad</a:t>
            </a:r>
            <a:endParaRPr lang="en-US" b="1" dirty="0"/>
          </a:p>
        </p:txBody>
      </p:sp>
      <p:sp>
        <p:nvSpPr>
          <p:cNvPr id="39" name="TextBox 38"/>
          <p:cNvSpPr txBox="1"/>
          <p:nvPr/>
        </p:nvSpPr>
        <p:spPr>
          <a:xfrm rot="19273455">
            <a:off x="4577813" y="346583"/>
            <a:ext cx="7521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</a:t>
            </a:r>
            <a:r>
              <a:rPr lang="en-US" b="1" dirty="0" smtClean="0"/>
              <a:t>hase</a:t>
            </a:r>
            <a:endParaRPr lang="en-US" b="1" dirty="0"/>
          </a:p>
        </p:txBody>
      </p:sp>
      <p:sp>
        <p:nvSpPr>
          <p:cNvPr id="40" name="TextBox 39"/>
          <p:cNvSpPr txBox="1"/>
          <p:nvPr/>
        </p:nvSpPr>
        <p:spPr>
          <a:xfrm rot="19485816">
            <a:off x="7025894" y="374444"/>
            <a:ext cx="7521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</a:t>
            </a:r>
            <a:r>
              <a:rPr lang="en-US" b="1" dirty="0" smtClean="0"/>
              <a:t>hase</a:t>
            </a:r>
            <a:endParaRPr lang="en-US" b="1" dirty="0"/>
          </a:p>
        </p:txBody>
      </p:sp>
      <p:sp>
        <p:nvSpPr>
          <p:cNvPr id="41" name="TextBox 40"/>
          <p:cNvSpPr txBox="1"/>
          <p:nvPr/>
        </p:nvSpPr>
        <p:spPr>
          <a:xfrm rot="19500879">
            <a:off x="5759928" y="349308"/>
            <a:ext cx="7395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N-cad</a:t>
            </a:r>
            <a:endParaRPr lang="en-US" b="1" dirty="0"/>
          </a:p>
        </p:txBody>
      </p:sp>
      <p:sp>
        <p:nvSpPr>
          <p:cNvPr id="42" name="TextBox 41"/>
          <p:cNvSpPr txBox="1"/>
          <p:nvPr/>
        </p:nvSpPr>
        <p:spPr>
          <a:xfrm rot="19342991">
            <a:off x="8114756" y="291525"/>
            <a:ext cx="835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VE-cad</a:t>
            </a:r>
            <a:endParaRPr lang="en-US" b="1" dirty="0"/>
          </a:p>
        </p:txBody>
      </p:sp>
      <p:sp>
        <p:nvSpPr>
          <p:cNvPr id="43" name="TextBox 42"/>
          <p:cNvSpPr txBox="1"/>
          <p:nvPr/>
        </p:nvSpPr>
        <p:spPr>
          <a:xfrm>
            <a:off x="512402" y="1064654"/>
            <a:ext cx="12414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untreated</a:t>
            </a:r>
            <a:endParaRPr lang="en-US" sz="2000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571175" y="1934700"/>
            <a:ext cx="9715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Tamiflu</a:t>
            </a:r>
            <a:endParaRPr lang="en-US" sz="2000" b="1" dirty="0"/>
          </a:p>
        </p:txBody>
      </p:sp>
      <p:sp>
        <p:nvSpPr>
          <p:cNvPr id="45" name="TextBox 44"/>
          <p:cNvSpPr txBox="1"/>
          <p:nvPr/>
        </p:nvSpPr>
        <p:spPr>
          <a:xfrm>
            <a:off x="591313" y="2804747"/>
            <a:ext cx="10855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no 1</a:t>
            </a:r>
            <a:r>
              <a:rPr lang="en-US" sz="2000" b="1" baseline="30000" dirty="0" smtClean="0"/>
              <a:t>0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Ab</a:t>
            </a:r>
            <a:endParaRPr lang="en-US" sz="20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6963" y="3619850"/>
            <a:ext cx="2500900" cy="290196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6092" y="3624440"/>
            <a:ext cx="2516849" cy="293052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2990" y="3619850"/>
            <a:ext cx="2495818" cy="3122143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83199" y="2200446"/>
            <a:ext cx="7593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24 </a:t>
            </a:r>
            <a:r>
              <a:rPr lang="en-US" b="1" dirty="0" err="1" smtClean="0"/>
              <a:t>hrs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487177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214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flipH="1">
            <a:off x="107504" y="2636912"/>
            <a:ext cx="158417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Paraffin-embedded tumor staining:</a:t>
            </a:r>
          </a:p>
          <a:p>
            <a:r>
              <a:rPr lang="en-US" sz="2000" b="1" dirty="0" smtClean="0"/>
              <a:t>Fluorescence microscopic analyses </a:t>
            </a:r>
            <a:endParaRPr lang="en-US" sz="2000" b="1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612980" y="2625308"/>
            <a:ext cx="0" cy="20882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6579908" y="1232746"/>
            <a:ext cx="2432117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Findings </a:t>
            </a:r>
            <a:r>
              <a:rPr lang="en-US" dirty="0"/>
              <a:t>indicate a reversal of EMT following treatment with </a:t>
            </a:r>
            <a:r>
              <a:rPr lang="en-US" dirty="0" err="1"/>
              <a:t>oseltamivir</a:t>
            </a:r>
            <a:r>
              <a:rPr lang="en-US" dirty="0"/>
              <a:t> phosphate, as demonstrated by expression of N-cadherin, VE-cadherin, and E-cadherin as characteristic markers of EMT, and an increase in the sensitivity of </a:t>
            </a:r>
            <a:r>
              <a:rPr lang="en-US" dirty="0" err="1"/>
              <a:t>chemoresistant</a:t>
            </a:r>
            <a:r>
              <a:rPr lang="en-US" dirty="0"/>
              <a:t> pancreatic cancer cells to drug therapy.</a:t>
            </a:r>
          </a:p>
        </p:txBody>
      </p:sp>
      <p:sp>
        <p:nvSpPr>
          <p:cNvPr id="4" name="Rectangle 3"/>
          <p:cNvSpPr/>
          <p:nvPr/>
        </p:nvSpPr>
        <p:spPr>
          <a:xfrm>
            <a:off x="2083324" y="3044858"/>
            <a:ext cx="603315" cy="471340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677266" y="3669424"/>
            <a:ext cx="907683" cy="742320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752681" y="113122"/>
            <a:ext cx="832268" cy="567180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584949" y="2941162"/>
            <a:ext cx="994959" cy="728261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657654" y="113122"/>
            <a:ext cx="1176779" cy="567180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248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25390" t="15106" r="20720" b="56290"/>
          <a:stretch/>
        </p:blipFill>
        <p:spPr>
          <a:xfrm>
            <a:off x="230856" y="174385"/>
            <a:ext cx="7391618" cy="245208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52252" r="71178"/>
          <a:stretch/>
        </p:blipFill>
        <p:spPr>
          <a:xfrm>
            <a:off x="0" y="2799761"/>
            <a:ext cx="2502917" cy="358196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502917" y="2626468"/>
            <a:ext cx="666936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Highlights …..</a:t>
            </a:r>
            <a:endParaRPr lang="en-US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002060"/>
                </a:solidFill>
              </a:rPr>
              <a:t>Triple-negative breast cancers (TNBCs) lack the estrogen, progesterone, and epidermal growth factor (EGF) receptor-2 (HER2/</a:t>
            </a:r>
            <a:r>
              <a:rPr lang="en-US" sz="2000" b="1" dirty="0" err="1">
                <a:solidFill>
                  <a:srgbClr val="002060"/>
                </a:solidFill>
              </a:rPr>
              <a:t>neu</a:t>
            </a:r>
            <a:r>
              <a:rPr lang="en-US" sz="2000" b="1" dirty="0">
                <a:solidFill>
                  <a:srgbClr val="002060"/>
                </a:solidFill>
              </a:rPr>
              <a:t>) receptors. </a:t>
            </a:r>
            <a:endParaRPr lang="en-US" sz="2000" b="1" dirty="0" smtClean="0">
              <a:solidFill>
                <a:srgbClr val="00206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2000" b="1" dirty="0" smtClean="0">
              <a:solidFill>
                <a:srgbClr val="00206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b="1" dirty="0" smtClean="0">
                <a:solidFill>
                  <a:srgbClr val="002060"/>
                </a:solidFill>
              </a:rPr>
              <a:t>Patients </a:t>
            </a:r>
            <a:r>
              <a:rPr lang="en-US" sz="2000" b="1" dirty="0">
                <a:solidFill>
                  <a:srgbClr val="002060"/>
                </a:solidFill>
              </a:rPr>
              <a:t>with TNBC have typical high grading, more frequent relapses, and exhibit poorer outcomes or prognosis compared with the other subtypes of breast cancers</a:t>
            </a:r>
            <a:r>
              <a:rPr lang="en-US" sz="2000" b="1" dirty="0" smtClean="0">
                <a:solidFill>
                  <a:srgbClr val="002060"/>
                </a:solidFill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2000" b="1" dirty="0" smtClean="0">
              <a:solidFill>
                <a:srgbClr val="00206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Currently, there are no targeted therapies that are effective for TNBC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2000" b="1" dirty="0" smtClean="0">
              <a:solidFill>
                <a:srgbClr val="00206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2000" b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1202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09" b="21396"/>
          <a:stretch/>
        </p:blipFill>
        <p:spPr>
          <a:xfrm>
            <a:off x="166065" y="116632"/>
            <a:ext cx="8776566" cy="331236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55" b="31680"/>
          <a:stretch/>
        </p:blipFill>
        <p:spPr>
          <a:xfrm>
            <a:off x="179512" y="3871126"/>
            <a:ext cx="8599813" cy="273630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26053" y="904009"/>
            <a:ext cx="2337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/>
              <a:t>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61360" y="904009"/>
            <a:ext cx="2337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831517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487167" y="260648"/>
            <a:ext cx="86932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/>
              <a:t>5-FU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98879" y="260648"/>
            <a:ext cx="86932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/>
              <a:t>Cisplatin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7103" y="270306"/>
            <a:ext cx="102547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/>
              <a:t>Paclitaxel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98879" y="3453360"/>
            <a:ext cx="120255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/>
              <a:t>Gemcitabine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17863" y="3453360"/>
            <a:ext cx="120255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 err="1"/>
              <a:t>Tamoxifen</a:t>
            </a:r>
            <a:endParaRPr lang="en-US" sz="15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t="15128" r="20287"/>
          <a:stretch/>
        </p:blipFill>
        <p:spPr>
          <a:xfrm>
            <a:off x="3970562" y="4094188"/>
            <a:ext cx="2689669" cy="269536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/>
          <a:srcRect t="10778"/>
          <a:stretch/>
        </p:blipFill>
        <p:spPr>
          <a:xfrm>
            <a:off x="1333974" y="4077072"/>
            <a:ext cx="2724664" cy="271540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/>
          <a:srcRect t="10756" r="21830"/>
          <a:stretch/>
        </p:blipFill>
        <p:spPr>
          <a:xfrm>
            <a:off x="6481755" y="620690"/>
            <a:ext cx="2584255" cy="264387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5"/>
          <a:srcRect l="7972" t="10200" r="20136"/>
          <a:stretch/>
        </p:blipFill>
        <p:spPr>
          <a:xfrm>
            <a:off x="1187623" y="620689"/>
            <a:ext cx="2658671" cy="264387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6"/>
          <a:srcRect l="9264" t="8191" r="22248"/>
          <a:stretch/>
        </p:blipFill>
        <p:spPr>
          <a:xfrm>
            <a:off x="3970563" y="620688"/>
            <a:ext cx="2638023" cy="264387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9956" y="912351"/>
            <a:ext cx="127401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/>
              <a:t>MDA-MB-231</a:t>
            </a:r>
          </a:p>
        </p:txBody>
      </p:sp>
    </p:spTree>
    <p:extLst>
      <p:ext uri="{BB962C8B-B14F-4D97-AF65-F5344CB8AC3E}">
        <p14:creationId xmlns:p14="http://schemas.microsoft.com/office/powerpoint/2010/main" val="16124770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5" t="45575" r="2136" b="1317"/>
          <a:stretch/>
        </p:blipFill>
        <p:spPr>
          <a:xfrm>
            <a:off x="0" y="3687452"/>
            <a:ext cx="7935845" cy="247206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lum bright="12000"/>
          </a:blip>
          <a:srcRect l="20278" t="589" r="28323" b="49081"/>
          <a:stretch/>
        </p:blipFill>
        <p:spPr>
          <a:xfrm>
            <a:off x="353291" y="703938"/>
            <a:ext cx="2071254" cy="152209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>
            <a:lum bright="5000"/>
          </a:blip>
          <a:srcRect l="21976" r="12197" b="19715"/>
          <a:stretch/>
        </p:blipFill>
        <p:spPr>
          <a:xfrm>
            <a:off x="4447095" y="703938"/>
            <a:ext cx="1733066" cy="152209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1556" y="707273"/>
            <a:ext cx="1791547" cy="151876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9348" y="-37707"/>
            <a:ext cx="2392870" cy="428133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7322" y="3120272"/>
            <a:ext cx="1263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untreated</a:t>
            </a:r>
            <a:endParaRPr lang="en-US" sz="2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2598079" y="263950"/>
            <a:ext cx="1735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OP 30mg/kg</a:t>
            </a:r>
            <a:endParaRPr lang="en-US" sz="20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4528713" y="263950"/>
            <a:ext cx="1735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OP 50mg/kg</a:t>
            </a:r>
            <a:endParaRPr lang="en-US" sz="20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802850" y="416350"/>
            <a:ext cx="1263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untreated</a:t>
            </a:r>
            <a:endParaRPr lang="en-US" sz="20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838182" y="3120272"/>
            <a:ext cx="1735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OP 30mg/kg</a:t>
            </a:r>
            <a:endParaRPr lang="en-US" sz="20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4852393" y="3120272"/>
            <a:ext cx="1735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OP 50mg/kg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171788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576" y="857251"/>
            <a:ext cx="5742362" cy="323007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6491"/>
          <a:stretch/>
        </p:blipFill>
        <p:spPr>
          <a:xfrm>
            <a:off x="6691747" y="3395165"/>
            <a:ext cx="2104365" cy="317370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lum bright="14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3000" contras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170" y="4593178"/>
            <a:ext cx="2011979" cy="150753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/>
          <a:srcRect t="7377"/>
          <a:stretch/>
        </p:blipFill>
        <p:spPr>
          <a:xfrm>
            <a:off x="6351445" y="290116"/>
            <a:ext cx="2296098" cy="300642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5000"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0436" y="4593178"/>
            <a:ext cx="1959977" cy="150753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6000" contras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506" y="4593178"/>
            <a:ext cx="2011979" cy="150753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79170" y="4293096"/>
            <a:ext cx="6134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/>
              <a:t>A4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99427" y="4324587"/>
            <a:ext cx="52633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/>
              <a:t>B2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66126" y="4324587"/>
            <a:ext cx="53792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/>
              <a:t>C3</a:t>
            </a:r>
          </a:p>
        </p:txBody>
      </p:sp>
      <p:sp>
        <p:nvSpPr>
          <p:cNvPr id="3" name="TextBox 2"/>
          <p:cNvSpPr txBox="1"/>
          <p:nvPr/>
        </p:nvSpPr>
        <p:spPr>
          <a:xfrm rot="19803168">
            <a:off x="7510924" y="1275964"/>
            <a:ext cx="95076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i="1" dirty="0"/>
              <a:t>p</a:t>
            </a:r>
            <a:r>
              <a:rPr lang="en-US" sz="1350" b="1" dirty="0"/>
              <a:t> &lt; 0.0009</a:t>
            </a:r>
          </a:p>
        </p:txBody>
      </p:sp>
      <p:sp>
        <p:nvSpPr>
          <p:cNvPr id="13" name="TextBox 12"/>
          <p:cNvSpPr txBox="1"/>
          <p:nvPr/>
        </p:nvSpPr>
        <p:spPr>
          <a:xfrm rot="19803168">
            <a:off x="8051334" y="1643285"/>
            <a:ext cx="95076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i="1" dirty="0"/>
              <a:t>p</a:t>
            </a:r>
            <a:r>
              <a:rPr lang="en-US" sz="1350" b="1" dirty="0"/>
              <a:t> &lt; 0.002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8403" y="960125"/>
            <a:ext cx="2337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/>
              <a:t>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51445" y="960125"/>
            <a:ext cx="2337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/>
              <a:t>B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51445" y="3407755"/>
            <a:ext cx="2337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/>
              <a:t>C</a:t>
            </a:r>
            <a:endParaRPr lang="en-US" sz="135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854778" y="4220631"/>
            <a:ext cx="11320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untreated</a:t>
            </a:r>
            <a:endParaRPr lang="en-US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2874099" y="4220631"/>
            <a:ext cx="13728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OP 30mg/kg</a:t>
            </a:r>
            <a:endParaRPr lang="en-US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4872126" y="4220631"/>
            <a:ext cx="13728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OP 50mg/kg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785572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0" t="3793" r="8487" b="92903"/>
          <a:stretch/>
        </p:blipFill>
        <p:spPr>
          <a:xfrm>
            <a:off x="179109" y="103694"/>
            <a:ext cx="8864186" cy="47134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3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680" t="11183" r="8487" b="69974"/>
          <a:stretch/>
        </p:blipFill>
        <p:spPr>
          <a:xfrm>
            <a:off x="179109" y="669303"/>
            <a:ext cx="8864186" cy="268820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79109" y="3357512"/>
            <a:ext cx="8578391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Highlights …..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2060"/>
                </a:solidFill>
              </a:rPr>
              <a:t>Snail, a transcriptional factor and repressor of E-cadherin is well known for its role in cellular </a:t>
            </a:r>
            <a:r>
              <a:rPr lang="en-US" b="1" dirty="0" smtClean="0">
                <a:solidFill>
                  <a:srgbClr val="002060"/>
                </a:solidFill>
              </a:rPr>
              <a:t>invasion.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b="1" dirty="0" smtClean="0">
              <a:solidFill>
                <a:srgbClr val="00206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002060"/>
                </a:solidFill>
              </a:rPr>
              <a:t>It </a:t>
            </a:r>
            <a:r>
              <a:rPr lang="en-US" b="1" dirty="0">
                <a:solidFill>
                  <a:srgbClr val="002060"/>
                </a:solidFill>
              </a:rPr>
              <a:t>can regulate epithelial to mesenchymal transition (EMT) during embryonic development and in epithelial cells. </a:t>
            </a:r>
            <a:endParaRPr lang="en-US" b="1" dirty="0" smtClean="0">
              <a:solidFill>
                <a:srgbClr val="00206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b="1" dirty="0" smtClean="0">
              <a:solidFill>
                <a:srgbClr val="00206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002060"/>
                </a:solidFill>
              </a:rPr>
              <a:t>Snail </a:t>
            </a:r>
            <a:r>
              <a:rPr lang="en-US" b="1" dirty="0">
                <a:solidFill>
                  <a:srgbClr val="002060"/>
                </a:solidFill>
              </a:rPr>
              <a:t>also mediates tumor progression and metastases. </a:t>
            </a:r>
            <a:endParaRPr lang="en-US" b="1" dirty="0" smtClean="0">
              <a:solidFill>
                <a:srgbClr val="00206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b="1" dirty="0" smtClean="0">
              <a:solidFill>
                <a:srgbClr val="00206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002060"/>
                </a:solidFill>
              </a:rPr>
              <a:t>Silencing </a:t>
            </a:r>
            <a:r>
              <a:rPr lang="en-US" b="1" dirty="0">
                <a:solidFill>
                  <a:srgbClr val="002060"/>
                </a:solidFill>
              </a:rPr>
              <a:t>of Snail and its associate member Slug in human A2780 ovarian epithelial carcinoma cell line was investigated to identify its role in tumor neovascularization. </a:t>
            </a:r>
          </a:p>
        </p:txBody>
      </p:sp>
    </p:spTree>
    <p:extLst>
      <p:ext uri="{BB962C8B-B14F-4D97-AF65-F5344CB8AC3E}">
        <p14:creationId xmlns:p14="http://schemas.microsoft.com/office/powerpoint/2010/main" val="4117542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14" descr="F:\Ovarian A2780 - Complete\Ovarian Experiment 2\Pictures\Brightfield\Day 26\Snail\IMG_399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4750"/>
                    </a14:imgEffect>
                    <a14:imgEffect>
                      <a14:brightnessContrast bright="2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243" t="20572" r="53429" b="37333"/>
          <a:stretch/>
        </p:blipFill>
        <p:spPr bwMode="auto">
          <a:xfrm>
            <a:off x="7241887" y="4167830"/>
            <a:ext cx="1744087" cy="178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616837" y="3847559"/>
            <a:ext cx="36398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/>
              <a:t>C4</a:t>
            </a:r>
          </a:p>
        </p:txBody>
      </p:sp>
      <p:pic>
        <p:nvPicPr>
          <p:cNvPr id="28" name="Picture 10" descr="F:\Ovarian A2780 - Complete\Ovarian Experiment 2\Pictures\Brightfield\Day 26\Slug\IMG_398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colorTemperature colorTemp="4750"/>
                    </a14:imgEffect>
                    <a14:imgEffect>
                      <a14:brightnessContrast bright="4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911" t="12054" r="58380" b="60953"/>
          <a:stretch/>
        </p:blipFill>
        <p:spPr bwMode="auto">
          <a:xfrm>
            <a:off x="5487025" y="4167830"/>
            <a:ext cx="1702344" cy="178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6059202" y="3847559"/>
            <a:ext cx="46177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/>
              <a:t>B4</a:t>
            </a:r>
          </a:p>
        </p:txBody>
      </p:sp>
      <p:pic>
        <p:nvPicPr>
          <p:cNvPr id="30" name="Picture 5" descr="F:\Ovarian A2780 - Complete\Ovarian Experiment 2\Pictures\Brightfield\Day 26\Control\IMG_3965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49000"/>
                    </a14:imgEffect>
                    <a14:imgEffect>
                      <a14:colorTemperature colorTemp="4750"/>
                    </a14:imgEffect>
                    <a14:imgEffect>
                      <a14:brightnessContrast bright="4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429" t="7823" r="51667" b="64952"/>
          <a:stretch/>
        </p:blipFill>
        <p:spPr bwMode="auto">
          <a:xfrm>
            <a:off x="3684598" y="4191648"/>
            <a:ext cx="1749909" cy="178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4217751" y="3885742"/>
            <a:ext cx="53456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/>
              <a:t>A4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8"/>
          <a:srcRect r="7425"/>
          <a:stretch/>
        </p:blipFill>
        <p:spPr>
          <a:xfrm>
            <a:off x="109421" y="1318842"/>
            <a:ext cx="3142758" cy="302114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289"/>
          <a:stretch/>
        </p:blipFill>
        <p:spPr>
          <a:xfrm>
            <a:off x="3290241" y="1299536"/>
            <a:ext cx="5853759" cy="252588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7614" y="967896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03241" y="967896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560838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03" t="25747" b="8046"/>
          <a:stretch/>
        </p:blipFill>
        <p:spPr>
          <a:xfrm>
            <a:off x="116013" y="620688"/>
            <a:ext cx="8928742" cy="4824536"/>
          </a:xfrm>
          <a:prstGeom prst="rect">
            <a:avLst/>
          </a:prstGeom>
        </p:spPr>
      </p:pic>
      <p:sp>
        <p:nvSpPr>
          <p:cNvPr id="3" name="Down Arrow 2"/>
          <p:cNvSpPr/>
          <p:nvPr/>
        </p:nvSpPr>
        <p:spPr>
          <a:xfrm>
            <a:off x="7380312" y="3885942"/>
            <a:ext cx="360040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TextBox 3"/>
          <p:cNvSpPr txBox="1"/>
          <p:nvPr/>
        </p:nvSpPr>
        <p:spPr>
          <a:xfrm>
            <a:off x="6552876" y="4479503"/>
            <a:ext cx="24765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b="1" dirty="0" smtClean="0">
                <a:solidFill>
                  <a:srgbClr val="C00000"/>
                </a:solidFill>
              </a:rPr>
              <a:t>Signaling cascade</a:t>
            </a:r>
            <a:endParaRPr lang="en-CA" sz="2400" b="1" dirty="0">
              <a:solidFill>
                <a:srgbClr val="C00000"/>
              </a:solidFill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7380312" y="4979883"/>
            <a:ext cx="360040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TextBox 5"/>
          <p:cNvSpPr txBox="1"/>
          <p:nvPr/>
        </p:nvSpPr>
        <p:spPr>
          <a:xfrm>
            <a:off x="6372200" y="5529425"/>
            <a:ext cx="2735140" cy="830997"/>
          </a:xfrm>
          <a:prstGeom prst="rect">
            <a:avLst/>
          </a:prstGeom>
          <a:noFill/>
          <a:ln>
            <a:solidFill>
              <a:srgbClr val="C0000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n-CA" sz="2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Tumor</a:t>
            </a:r>
            <a:r>
              <a:rPr lang="en-CA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vasculature</a:t>
            </a:r>
          </a:p>
          <a:p>
            <a:r>
              <a:rPr lang="en-CA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secreted cytokines</a:t>
            </a:r>
            <a:endParaRPr lang="en-CA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82904" y="5605451"/>
            <a:ext cx="10093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>
                <a:solidFill>
                  <a:srgbClr val="C00000"/>
                </a:solidFill>
              </a:rPr>
              <a:t>SLUG KD</a:t>
            </a:r>
            <a:endParaRPr lang="en-CA" b="1" dirty="0">
              <a:solidFill>
                <a:srgbClr val="C00000"/>
              </a:solidFill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5489774" y="5816958"/>
            <a:ext cx="828748" cy="230833"/>
          </a:xfrm>
          <a:prstGeom prst="rightArrow">
            <a:avLst/>
          </a:prstGeom>
          <a:pattFill prst="wave">
            <a:fgClr>
              <a:schemeClr val="accent1"/>
            </a:fgClr>
            <a:bgClr>
              <a:schemeClr val="bg1"/>
            </a:bgClr>
          </a:pattFill>
          <a:ln w="22225"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0" name="Straight Connector 9"/>
          <p:cNvCxnSpPr/>
          <p:nvPr/>
        </p:nvCxnSpPr>
        <p:spPr>
          <a:xfrm>
            <a:off x="5580112" y="5483939"/>
            <a:ext cx="648072" cy="830997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707904" y="4149080"/>
            <a:ext cx="1755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3200" b="1" dirty="0" smtClean="0">
                <a:solidFill>
                  <a:srgbClr val="C00000"/>
                </a:solidFill>
              </a:rPr>
              <a:t>SNAIL KD</a:t>
            </a:r>
            <a:endParaRPr lang="en-CA" sz="3200" b="1" dirty="0">
              <a:solidFill>
                <a:srgbClr val="C00000"/>
              </a:solidFill>
            </a:endParaRPr>
          </a:p>
        </p:txBody>
      </p:sp>
      <p:sp>
        <p:nvSpPr>
          <p:cNvPr id="12" name="Curved Right Arrow 11"/>
          <p:cNvSpPr/>
          <p:nvPr/>
        </p:nvSpPr>
        <p:spPr>
          <a:xfrm>
            <a:off x="4043234" y="4721745"/>
            <a:ext cx="432048" cy="955269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14" name="Curved Right Arrow 13"/>
          <p:cNvSpPr/>
          <p:nvPr/>
        </p:nvSpPr>
        <p:spPr>
          <a:xfrm flipH="1" flipV="1">
            <a:off x="4580384" y="4701391"/>
            <a:ext cx="423664" cy="94721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044295" y="44624"/>
            <a:ext cx="50004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Abdulkhalek et al. Clinical and Translational Medicine 2014, 3:28</a:t>
            </a:r>
            <a:endParaRPr lang="en-CA" sz="2400" b="1" dirty="0">
              <a:solidFill>
                <a:schemeClr val="tx2"/>
              </a:solidFill>
            </a:endParaRPr>
          </a:p>
        </p:txBody>
      </p:sp>
      <p:sp>
        <p:nvSpPr>
          <p:cNvPr id="17" name="Bent-Up Arrow 16"/>
          <p:cNvSpPr/>
          <p:nvPr/>
        </p:nvSpPr>
        <p:spPr>
          <a:xfrm rot="16200000">
            <a:off x="3684309" y="2737079"/>
            <a:ext cx="636962" cy="1165835"/>
          </a:xfrm>
          <a:prstGeom prst="bent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8" name="Straight Connector 17"/>
          <p:cNvCxnSpPr/>
          <p:nvPr/>
        </p:nvCxnSpPr>
        <p:spPr>
          <a:xfrm flipH="1">
            <a:off x="4020645" y="2780928"/>
            <a:ext cx="335331" cy="79208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ight Brace 12"/>
          <p:cNvSpPr/>
          <p:nvPr/>
        </p:nvSpPr>
        <p:spPr>
          <a:xfrm rot="16200000">
            <a:off x="4205471" y="3404497"/>
            <a:ext cx="600649" cy="1145846"/>
          </a:xfrm>
          <a:prstGeom prst="rightBrace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6" name="TextBox 15"/>
          <p:cNvSpPr txBox="1"/>
          <p:nvPr/>
        </p:nvSpPr>
        <p:spPr>
          <a:xfrm>
            <a:off x="234586" y="133537"/>
            <a:ext cx="16746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3600" b="1" u="sng" dirty="0" smtClean="0">
                <a:solidFill>
                  <a:srgbClr val="C00000"/>
                </a:solidFill>
              </a:rPr>
              <a:t>Novelty</a:t>
            </a:r>
            <a:endParaRPr lang="en-CA" sz="3600" b="1" u="sng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45656" y="5212825"/>
            <a:ext cx="2617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en-US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173656" y="613501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Snail genes act primarily as survival factors and inducers of cell movement</a:t>
            </a:r>
          </a:p>
        </p:txBody>
      </p:sp>
      <p:sp>
        <p:nvSpPr>
          <p:cNvPr id="20" name="Oval 19"/>
          <p:cNvSpPr/>
          <p:nvPr/>
        </p:nvSpPr>
        <p:spPr>
          <a:xfrm>
            <a:off x="7812360" y="1772816"/>
            <a:ext cx="216024" cy="14401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03804" y="5496490"/>
            <a:ext cx="32320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>
                <a:solidFill>
                  <a:schemeClr val="tx2"/>
                </a:solidFill>
                <a:latin typeface="Arial" panose="020B0604020202020204" pitchFamily="34" charset="0"/>
              </a:rPr>
              <a:t>SNAIL: a </a:t>
            </a:r>
            <a:r>
              <a:rPr lang="fr-FR" b="1" dirty="0">
                <a:solidFill>
                  <a:schemeClr val="tx2"/>
                </a:solidFill>
                <a:latin typeface="Arial" panose="020B0604020202020204" pitchFamily="34" charset="0"/>
              </a:rPr>
              <a:t>zinc </a:t>
            </a:r>
            <a:r>
              <a:rPr lang="fr-FR" b="1" dirty="0" err="1">
                <a:solidFill>
                  <a:schemeClr val="tx2"/>
                </a:solidFill>
                <a:latin typeface="Arial" panose="020B0604020202020204" pitchFamily="34" charset="0"/>
              </a:rPr>
              <a:t>finger</a:t>
            </a:r>
            <a:r>
              <a:rPr lang="fr-FR" b="1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fr-FR" b="1" dirty="0" err="1">
                <a:solidFill>
                  <a:schemeClr val="tx2"/>
                </a:solidFill>
                <a:latin typeface="Arial" panose="020B0604020202020204" pitchFamily="34" charset="0"/>
              </a:rPr>
              <a:t>transcriptional</a:t>
            </a:r>
            <a:r>
              <a:rPr lang="fr-FR" b="1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fr-FR" b="1" dirty="0" err="1">
                <a:solidFill>
                  <a:schemeClr val="tx2"/>
                </a:solidFill>
                <a:latin typeface="Arial" panose="020B0604020202020204" pitchFamily="34" charset="0"/>
              </a:rPr>
              <a:t>repressor</a:t>
            </a:r>
            <a:endParaRPr lang="en-US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913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44" y="644893"/>
            <a:ext cx="8983744" cy="569379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-28278" y="136094"/>
            <a:ext cx="92099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Therapeutic targeting neuraminidase-1 in multi-stage of tumorigenesis</a:t>
            </a:r>
          </a:p>
        </p:txBody>
      </p:sp>
      <p:sp>
        <p:nvSpPr>
          <p:cNvPr id="4" name="Oval 3"/>
          <p:cNvSpPr/>
          <p:nvPr/>
        </p:nvSpPr>
        <p:spPr>
          <a:xfrm>
            <a:off x="4581427" y="2479249"/>
            <a:ext cx="593888" cy="622170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3393648" y="867266"/>
            <a:ext cx="782425" cy="725864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896357" y="3491788"/>
            <a:ext cx="782425" cy="725864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725915" y="4639559"/>
            <a:ext cx="782425" cy="725864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1883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2925" y="333375"/>
            <a:ext cx="7772400" cy="947738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2474" y="1601788"/>
            <a:ext cx="8162926" cy="2865437"/>
          </a:xfrm>
        </p:spPr>
        <p:txBody>
          <a:bodyPr>
            <a:noAutofit/>
          </a:bodyPr>
          <a:lstStyle/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C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role of mammalian neuraminidase-1 (Neu1) </a:t>
            </a:r>
            <a:r>
              <a:rPr lang="en-C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</a:t>
            </a:r>
            <a:r>
              <a:rPr lang="en-C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identified as a major target in the multi-stage of tumorigenesis</a:t>
            </a:r>
            <a:r>
              <a:rPr lang="en-C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endParaRPr lang="en-CA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C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innovative and promising entirely new targeted therapy for cancer. 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794637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15" y="631596"/>
            <a:ext cx="8983744" cy="569379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320275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5" t="5792" r="50841" b="42788"/>
          <a:stretch/>
        </p:blipFill>
        <p:spPr>
          <a:xfrm>
            <a:off x="68754" y="1336987"/>
            <a:ext cx="2944777" cy="18062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74" t="48086" r="35952" b="10477"/>
          <a:stretch/>
        </p:blipFill>
        <p:spPr>
          <a:xfrm>
            <a:off x="7286130" y="2528250"/>
            <a:ext cx="1782113" cy="144361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2" t="5397" r="65208" b="53684"/>
          <a:stretch/>
        </p:blipFill>
        <p:spPr>
          <a:xfrm>
            <a:off x="5474149" y="1007101"/>
            <a:ext cx="1861760" cy="142557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74" t="5397" r="35470" b="53057"/>
          <a:stretch/>
        </p:blipFill>
        <p:spPr>
          <a:xfrm>
            <a:off x="5474149" y="2524427"/>
            <a:ext cx="1811981" cy="144743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12" t="5397" r="8304" b="52891"/>
          <a:stretch/>
        </p:blipFill>
        <p:spPr>
          <a:xfrm>
            <a:off x="5474150" y="4015587"/>
            <a:ext cx="1811981" cy="159327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2" t="48086" r="65851" b="10477"/>
          <a:stretch/>
        </p:blipFill>
        <p:spPr>
          <a:xfrm>
            <a:off x="7323521" y="1010923"/>
            <a:ext cx="1821936" cy="1443611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264331" y="3844514"/>
            <a:ext cx="99899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/>
              <a:t>10G needle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4"/>
          <a:srcRect l="3628" t="15390" b="24424"/>
          <a:stretch/>
        </p:blipFill>
        <p:spPr>
          <a:xfrm>
            <a:off x="1381705" y="5027415"/>
            <a:ext cx="1882626" cy="63788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9508" y="5027415"/>
            <a:ext cx="1882626" cy="637889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807948" y="5671058"/>
            <a:ext cx="107503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/>
              <a:t>PLGA-empty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39168" y="5671058"/>
            <a:ext cx="126008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/>
              <a:t>PLGA-OP 20mg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07169" y="1151658"/>
            <a:ext cx="30168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/>
              <a:t>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53020" y="5027415"/>
            <a:ext cx="29206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/>
              <a:t>B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97625" y="1001617"/>
            <a:ext cx="28725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/>
              <a:t>C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36" y="3117901"/>
            <a:ext cx="1411196" cy="155991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02531" y="4291187"/>
            <a:ext cx="1725458" cy="37428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89902" y="1710791"/>
            <a:ext cx="2107875" cy="576122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4034" y="2432672"/>
            <a:ext cx="2080440" cy="1390009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59081" y="4217378"/>
            <a:ext cx="1769517" cy="44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3118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29" y="905505"/>
            <a:ext cx="5116949" cy="487481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-515" t="-371" r="43820" b="371"/>
          <a:stretch/>
        </p:blipFill>
        <p:spPr>
          <a:xfrm>
            <a:off x="5085465" y="1507957"/>
            <a:ext cx="3420039" cy="4177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560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201060"/>
            <a:ext cx="30168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/>
              <a:t>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9" t="9427" b="9225"/>
          <a:stretch/>
        </p:blipFill>
        <p:spPr>
          <a:xfrm>
            <a:off x="239849" y="201060"/>
            <a:ext cx="4412623" cy="210191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6"/>
          <a:stretch/>
        </p:blipFill>
        <p:spPr>
          <a:xfrm>
            <a:off x="169550" y="2377993"/>
            <a:ext cx="4482922" cy="266646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27" t="8620" b="10572"/>
          <a:stretch/>
        </p:blipFill>
        <p:spPr>
          <a:xfrm>
            <a:off x="4731067" y="201060"/>
            <a:ext cx="4316514" cy="210191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731066" y="201060"/>
            <a:ext cx="28725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/>
              <a:t>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94463" y="2377993"/>
            <a:ext cx="30649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/>
              <a:t>D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7710" y="1988247"/>
            <a:ext cx="4225559" cy="299033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0" y="2377993"/>
            <a:ext cx="29206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/>
              <a:t>B</a:t>
            </a:r>
          </a:p>
        </p:txBody>
      </p:sp>
      <p:pic>
        <p:nvPicPr>
          <p:cNvPr id="14" name="Picture 3" descr="D:\Experiments RAG 1\Panc-1\Cylinder\Cylinder Experiment 1 20-Dec-11\Pictures\Brightfield\Control\IMG_3546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65" t="135" r="47561" b="53733"/>
          <a:stretch/>
        </p:blipFill>
        <p:spPr bwMode="auto">
          <a:xfrm>
            <a:off x="4180876" y="4901695"/>
            <a:ext cx="2150089" cy="1864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D:\Experiments RAG 1\Panc-1\Cylinder\Cylinder Experiment 1 20-Dec-11\Pictures\Brightfield\Tamiflu\IMG_3533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55" t="16151" r="39128" b="21140"/>
          <a:stretch/>
        </p:blipFill>
        <p:spPr bwMode="auto">
          <a:xfrm>
            <a:off x="6485537" y="4901696"/>
            <a:ext cx="1767651" cy="1864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13" t="5024" r="45367" b="51507"/>
          <a:stretch/>
        </p:blipFill>
        <p:spPr>
          <a:xfrm>
            <a:off x="2079826" y="4901696"/>
            <a:ext cx="1947803" cy="186407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514672" y="4934814"/>
            <a:ext cx="1275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Blank PLGA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562748" y="4916954"/>
            <a:ext cx="1603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PLGA 20mg OP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17644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5" t="7311" r="2165" b="14382"/>
          <a:stretch/>
        </p:blipFill>
        <p:spPr>
          <a:xfrm>
            <a:off x="269422" y="931047"/>
            <a:ext cx="5070022" cy="236368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5" t="13468" r="2489" b="6686"/>
          <a:stretch/>
        </p:blipFill>
        <p:spPr>
          <a:xfrm>
            <a:off x="334737" y="3531805"/>
            <a:ext cx="5004707" cy="238730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7725" y="3466548"/>
            <a:ext cx="1827827" cy="251038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7725" y="904135"/>
            <a:ext cx="1964987" cy="262767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1862" y="931047"/>
            <a:ext cx="30168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/>
              <a:t>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6356" y="3531805"/>
            <a:ext cx="29206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13566656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2077</TotalTime>
  <Words>883</Words>
  <Application>Microsoft Office PowerPoint</Application>
  <PresentationFormat>On-screen Show (4:3)</PresentationFormat>
  <Paragraphs>182</Paragraphs>
  <Slides>31</Slides>
  <Notes>4</Notes>
  <HiddenSlides>2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Arial</vt:lpstr>
      <vt:lpstr>Calibri</vt:lpstr>
      <vt:lpstr>Calibri Light</vt:lpstr>
      <vt:lpstr>Gill Sans MT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Conclusions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Myron Szewczuk</dc:creator>
  <cp:lastModifiedBy>Myron Szewczuk</cp:lastModifiedBy>
  <cp:revision>45</cp:revision>
  <dcterms:created xsi:type="dcterms:W3CDTF">2014-12-04T13:40:33Z</dcterms:created>
  <dcterms:modified xsi:type="dcterms:W3CDTF">2015-08-10T11:39:41Z</dcterms:modified>
</cp:coreProperties>
</file>