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88" r:id="rId4"/>
    <p:sldId id="289" r:id="rId5"/>
    <p:sldId id="290" r:id="rId6"/>
    <p:sldId id="264" r:id="rId7"/>
    <p:sldId id="260" r:id="rId8"/>
    <p:sldId id="262" r:id="rId9"/>
    <p:sldId id="263" r:id="rId10"/>
    <p:sldId id="265" r:id="rId11"/>
    <p:sldId id="266" r:id="rId12"/>
    <p:sldId id="267" r:id="rId13"/>
    <p:sldId id="270" r:id="rId14"/>
    <p:sldId id="277" r:id="rId15"/>
    <p:sldId id="271" r:id="rId16"/>
    <p:sldId id="285" r:id="rId17"/>
    <p:sldId id="283" r:id="rId18"/>
    <p:sldId id="281" r:id="rId19"/>
    <p:sldId id="280" r:id="rId20"/>
    <p:sldId id="282" r:id="rId21"/>
    <p:sldId id="284" r:id="rId22"/>
    <p:sldId id="286" r:id="rId23"/>
    <p:sldId id="275" r:id="rId24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uscolo Adele" initials="MA" lastIdx="0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84" autoAdjust="0"/>
    <p:restoredTop sz="94660"/>
  </p:normalViewPr>
  <p:slideViewPr>
    <p:cSldViewPr>
      <p:cViewPr varScale="1">
        <p:scale>
          <a:sx n="84" d="100"/>
          <a:sy n="84" d="100"/>
        </p:scale>
        <p:origin x="1454" y="7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 txBox="1">
            <a:spLocks noGrp="1"/>
          </p:cNvSpPr>
          <p:nvPr>
            <p:ph type="ctrTitle"/>
          </p:nvPr>
        </p:nvSpPr>
        <p:spPr>
          <a:xfrm>
            <a:off x="685800" y="2130423"/>
            <a:ext cx="7772400" cy="1470026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it-IT"/>
              <a:t>Fare clic per modificare lo stile del titolo</a:t>
            </a:r>
          </a:p>
        </p:txBody>
      </p:sp>
      <p:sp>
        <p:nvSpPr>
          <p:cNvPr id="3" name="Sottotitolo 2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3"/>
          </a:xfrm>
        </p:spPr>
        <p:txBody>
          <a:bodyPr anchorCtr="1"/>
          <a:lstStyle>
            <a:lvl1pPr marL="0" indent="0" algn="ctr">
              <a:buNone/>
              <a:defRPr>
                <a:solidFill>
                  <a:srgbClr val="898989"/>
                </a:solidFill>
              </a:defRPr>
            </a:lvl1pPr>
          </a:lstStyle>
          <a:p>
            <a:pPr lvl="0"/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4EE2AEB2-06CA-4D82-8DE3-7F7A4A2582AF}" type="datetime1">
              <a:rPr lang="it-IT"/>
              <a:pPr lvl="0"/>
              <a:t>24/07/2016</a:t>
            </a:fld>
            <a:endParaRPr lang="it-IT"/>
          </a:p>
        </p:txBody>
      </p:sp>
      <p:sp>
        <p:nvSpPr>
          <p:cNvPr id="5" name="Segnaposto piè di pagina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it-IT"/>
          </a:p>
        </p:txBody>
      </p:sp>
      <p:sp>
        <p:nvSpPr>
          <p:cNvPr id="6" name="Segnaposto numero diapositiva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04A8F0D8-A954-4DE3-AB53-7F072FF1F445}" type="slidenum"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44298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 txBox="1"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26738660-A97E-4897-9650-6877F7DFBF81}" type="datetime1">
              <a:rPr lang="it-IT"/>
              <a:pPr lvl="0"/>
              <a:t>24/07/2016</a:t>
            </a:fld>
            <a:endParaRPr lang="it-IT"/>
          </a:p>
        </p:txBody>
      </p:sp>
      <p:sp>
        <p:nvSpPr>
          <p:cNvPr id="5" name="Segnaposto piè di pagina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it-IT"/>
          </a:p>
        </p:txBody>
      </p:sp>
      <p:sp>
        <p:nvSpPr>
          <p:cNvPr id="6" name="Segnaposto numero diapositiva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81573639-BE09-49DA-AB25-FF543A6A9BB4}" type="slidenum"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36498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 txBox="1">
            <a:spLocks noGrp="1"/>
          </p:cNvSpPr>
          <p:nvPr>
            <p:ph type="title"/>
          </p:nvPr>
        </p:nvSpPr>
        <p:spPr>
          <a:xfrm>
            <a:off x="722311" y="4406895"/>
            <a:ext cx="7772400" cy="1362071"/>
          </a:xfrm>
        </p:spPr>
        <p:txBody>
          <a:bodyPr anchor="t" anchorCtr="0"/>
          <a:lstStyle>
            <a:lvl1pPr algn="l">
              <a:defRPr sz="4000" b="1" cap="all"/>
            </a:lvl1pPr>
          </a:lstStyle>
          <a:p>
            <a:pPr lvl="0"/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 txBox="1">
            <a:spLocks noGrp="1"/>
          </p:cNvSpPr>
          <p:nvPr>
            <p:ph type="body" idx="1"/>
          </p:nvPr>
        </p:nvSpPr>
        <p:spPr>
          <a:xfrm>
            <a:off x="722311" y="2906713"/>
            <a:ext cx="7772400" cy="1500182"/>
          </a:xfrm>
        </p:spPr>
        <p:txBody>
          <a:bodyPr anchor="b"/>
          <a:lstStyle>
            <a:lvl1pPr marL="0" indent="0">
              <a:spcBef>
                <a:spcPts val="500"/>
              </a:spcBef>
              <a:buNone/>
              <a:defRPr sz="2000">
                <a:solidFill>
                  <a:srgbClr val="898989"/>
                </a:solidFill>
              </a:defRPr>
            </a:lvl1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data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08790F65-4A61-481F-BE0C-C4E3D043D06E}" type="datetime1">
              <a:rPr lang="it-IT"/>
              <a:pPr lvl="0"/>
              <a:t>24/07/2016</a:t>
            </a:fld>
            <a:endParaRPr lang="it-IT"/>
          </a:p>
        </p:txBody>
      </p:sp>
      <p:sp>
        <p:nvSpPr>
          <p:cNvPr id="5" name="Segnaposto piè di pagina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it-IT"/>
          </a:p>
        </p:txBody>
      </p:sp>
      <p:sp>
        <p:nvSpPr>
          <p:cNvPr id="6" name="Segnaposto numero diapositiva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89E1CB92-79A9-4AB6-87BE-8CD24073D160}" type="slidenum"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77647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 txBox="1">
            <a:spLocks noGrp="1"/>
          </p:cNvSpPr>
          <p:nvPr>
            <p:ph idx="1"/>
          </p:nvPr>
        </p:nvSpPr>
        <p:spPr>
          <a:xfrm>
            <a:off x="457200" y="1600200"/>
            <a:ext cx="4038603" cy="4525959"/>
          </a:xfrm>
        </p:spPr>
        <p:txBody>
          <a:bodyPr/>
          <a:lstStyle>
            <a:lvl1pPr>
              <a:spcBef>
                <a:spcPts val="700"/>
              </a:spcBef>
              <a:defRPr sz="2800"/>
            </a:lvl1pPr>
            <a:lvl2pPr>
              <a:spcBef>
                <a:spcPts val="600"/>
              </a:spcBef>
              <a:defRPr sz="2400"/>
            </a:lvl2pPr>
            <a:lvl3pPr>
              <a:spcBef>
                <a:spcPts val="500"/>
              </a:spcBef>
              <a:defRPr sz="2000"/>
            </a:lvl3pPr>
            <a:lvl4pPr>
              <a:spcBef>
                <a:spcPts val="400"/>
              </a:spcBef>
              <a:defRPr sz="1800"/>
            </a:lvl4pPr>
            <a:lvl5pPr>
              <a:spcBef>
                <a:spcPts val="400"/>
              </a:spcBef>
              <a:defRPr sz="1800"/>
            </a:lvl5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 txBox="1">
            <a:spLocks noGrp="1"/>
          </p:cNvSpPr>
          <p:nvPr>
            <p:ph idx="2"/>
          </p:nvPr>
        </p:nvSpPr>
        <p:spPr>
          <a:xfrm>
            <a:off x="4648196" y="1600200"/>
            <a:ext cx="4038603" cy="4525959"/>
          </a:xfrm>
        </p:spPr>
        <p:txBody>
          <a:bodyPr/>
          <a:lstStyle>
            <a:lvl1pPr>
              <a:spcBef>
                <a:spcPts val="700"/>
              </a:spcBef>
              <a:defRPr sz="2800"/>
            </a:lvl1pPr>
            <a:lvl2pPr>
              <a:spcBef>
                <a:spcPts val="600"/>
              </a:spcBef>
              <a:defRPr sz="2400"/>
            </a:lvl2pPr>
            <a:lvl3pPr>
              <a:spcBef>
                <a:spcPts val="500"/>
              </a:spcBef>
              <a:defRPr sz="2000"/>
            </a:lvl3pPr>
            <a:lvl4pPr>
              <a:spcBef>
                <a:spcPts val="400"/>
              </a:spcBef>
              <a:defRPr sz="1800"/>
            </a:lvl4pPr>
            <a:lvl5pPr>
              <a:spcBef>
                <a:spcPts val="400"/>
              </a:spcBef>
              <a:defRPr sz="1800"/>
            </a:lvl5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7B535234-D41A-4CB8-A38A-1B52CB0B3E94}" type="datetime1">
              <a:rPr lang="it-IT"/>
              <a:pPr lvl="0"/>
              <a:t>24/07/2016</a:t>
            </a:fld>
            <a:endParaRPr lang="it-IT"/>
          </a:p>
        </p:txBody>
      </p:sp>
      <p:sp>
        <p:nvSpPr>
          <p:cNvPr id="6" name="Segnaposto piè di pagina 5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it-IT"/>
          </a:p>
        </p:txBody>
      </p:sp>
      <p:sp>
        <p:nvSpPr>
          <p:cNvPr id="7" name="Segnaposto numero diapositiva 6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2C5795A0-29E3-4CFD-9234-494D6C081CEB}" type="slidenum"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28085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4" cy="639759"/>
          </a:xfrm>
        </p:spPr>
        <p:txBody>
          <a:bodyPr anchor="b"/>
          <a:lstStyle>
            <a:lvl1pPr marL="0" indent="0">
              <a:spcBef>
                <a:spcPts val="600"/>
              </a:spcBef>
              <a:buNone/>
              <a:defRPr sz="2400" b="1"/>
            </a:lvl1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contenuto 3"/>
          <p:cNvSpPr txBox="1">
            <a:spLocks noGrp="1"/>
          </p:cNvSpPr>
          <p:nvPr>
            <p:ph idx="2"/>
          </p:nvPr>
        </p:nvSpPr>
        <p:spPr>
          <a:xfrm>
            <a:off x="457200" y="2174872"/>
            <a:ext cx="4040184" cy="3951286"/>
          </a:xfrm>
        </p:spPr>
        <p:txBody>
          <a:bodyPr/>
          <a:lstStyle>
            <a:lvl1pPr>
              <a:spcBef>
                <a:spcPts val="600"/>
              </a:spcBef>
              <a:defRPr sz="2400"/>
            </a:lvl1pPr>
            <a:lvl2pPr>
              <a:spcBef>
                <a:spcPts val="500"/>
              </a:spcBef>
              <a:defRPr sz="2000"/>
            </a:lvl2pPr>
            <a:lvl3pPr>
              <a:spcBef>
                <a:spcPts val="400"/>
              </a:spcBef>
              <a:defRPr sz="1800"/>
            </a:lvl3pPr>
            <a:lvl4pPr>
              <a:spcBef>
                <a:spcPts val="400"/>
              </a:spcBef>
              <a:defRPr sz="1600"/>
            </a:lvl4pPr>
            <a:lvl5pPr>
              <a:spcBef>
                <a:spcPts val="400"/>
              </a:spcBef>
              <a:defRPr sz="1600"/>
            </a:lvl5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 txBox="1">
            <a:spLocks noGrp="1"/>
          </p:cNvSpPr>
          <p:nvPr>
            <p:ph type="body" idx="3"/>
          </p:nvPr>
        </p:nvSpPr>
        <p:spPr>
          <a:xfrm>
            <a:off x="4645023" y="1535113"/>
            <a:ext cx="4041776" cy="639759"/>
          </a:xfrm>
        </p:spPr>
        <p:txBody>
          <a:bodyPr anchor="b"/>
          <a:lstStyle>
            <a:lvl1pPr marL="0" indent="0">
              <a:spcBef>
                <a:spcPts val="600"/>
              </a:spcBef>
              <a:buNone/>
              <a:defRPr sz="2400" b="1"/>
            </a:lvl1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Segnaposto contenuto 5"/>
          <p:cNvSpPr txBox="1">
            <a:spLocks noGrp="1"/>
          </p:cNvSpPr>
          <p:nvPr>
            <p:ph idx="4"/>
          </p:nvPr>
        </p:nvSpPr>
        <p:spPr>
          <a:xfrm>
            <a:off x="4645023" y="2174872"/>
            <a:ext cx="4041776" cy="3951286"/>
          </a:xfrm>
        </p:spPr>
        <p:txBody>
          <a:bodyPr/>
          <a:lstStyle>
            <a:lvl1pPr>
              <a:spcBef>
                <a:spcPts val="600"/>
              </a:spcBef>
              <a:defRPr sz="2400"/>
            </a:lvl1pPr>
            <a:lvl2pPr>
              <a:spcBef>
                <a:spcPts val="500"/>
              </a:spcBef>
              <a:defRPr sz="2000"/>
            </a:lvl2pPr>
            <a:lvl3pPr>
              <a:spcBef>
                <a:spcPts val="400"/>
              </a:spcBef>
              <a:defRPr sz="1800"/>
            </a:lvl3pPr>
            <a:lvl4pPr>
              <a:spcBef>
                <a:spcPts val="400"/>
              </a:spcBef>
              <a:defRPr sz="1600"/>
            </a:lvl4pPr>
            <a:lvl5pPr>
              <a:spcBef>
                <a:spcPts val="400"/>
              </a:spcBef>
              <a:defRPr sz="1600"/>
            </a:lvl5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E27A5EC8-63A3-48BF-A129-2E7BA9A75440}" type="datetime1">
              <a:rPr lang="it-IT"/>
              <a:pPr lvl="0"/>
              <a:t>24/07/2016</a:t>
            </a:fld>
            <a:endParaRPr lang="it-IT"/>
          </a:p>
        </p:txBody>
      </p:sp>
      <p:sp>
        <p:nvSpPr>
          <p:cNvPr id="8" name="Segnaposto piè di pagina 7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it-IT"/>
          </a:p>
        </p:txBody>
      </p:sp>
      <p:sp>
        <p:nvSpPr>
          <p:cNvPr id="9" name="Segnaposto numero diapositiva 8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F9B4235B-85DB-4F63-80A0-546020B63912}" type="slidenum"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03809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it-IT"/>
              <a:t>Fare clic per modificare lo stile del titolo</a:t>
            </a:r>
          </a:p>
        </p:txBody>
      </p:sp>
      <p:sp>
        <p:nvSpPr>
          <p:cNvPr id="3" name="Segnaposto data 2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40CA1876-CAAF-476F-93D3-8D479BDA110A}" type="datetime1">
              <a:rPr lang="it-IT"/>
              <a:pPr lvl="0"/>
              <a:t>24/07/2016</a:t>
            </a:fld>
            <a:endParaRPr lang="it-IT"/>
          </a:p>
        </p:txBody>
      </p:sp>
      <p:sp>
        <p:nvSpPr>
          <p:cNvPr id="4" name="Segnaposto piè di pagina 3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it-IT"/>
          </a:p>
        </p:txBody>
      </p:sp>
      <p:sp>
        <p:nvSpPr>
          <p:cNvPr id="5" name="Segnaposto numero diapositiva 4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D11171AB-2961-481D-BF96-5AFC3DD1A264}" type="slidenum"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97814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526FC00C-F31C-4DA5-AD0A-BB71FF5DAF38}" type="datetime1">
              <a:rPr lang="it-IT"/>
              <a:pPr lvl="0"/>
              <a:t>24/07/2016</a:t>
            </a:fld>
            <a:endParaRPr lang="it-IT"/>
          </a:p>
        </p:txBody>
      </p:sp>
      <p:sp>
        <p:nvSpPr>
          <p:cNvPr id="3" name="Segnaposto piè di pagina 2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it-IT"/>
          </a:p>
        </p:txBody>
      </p:sp>
      <p:sp>
        <p:nvSpPr>
          <p:cNvPr id="4" name="Segnaposto numero diapositiva 3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8F327742-FF3D-4C07-BE60-8A2C468437D7}" type="slidenum"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21989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 txBox="1">
            <a:spLocks noGrp="1"/>
          </p:cNvSpPr>
          <p:nvPr>
            <p:ph type="title"/>
          </p:nvPr>
        </p:nvSpPr>
        <p:spPr>
          <a:xfrm>
            <a:off x="457200" y="273048"/>
            <a:ext cx="3008311" cy="1162046"/>
          </a:xfrm>
        </p:spPr>
        <p:txBody>
          <a:bodyPr anchor="b" anchorCtr="0"/>
          <a:lstStyle>
            <a:lvl1pPr algn="l">
              <a:defRPr sz="2000" b="1"/>
            </a:lvl1pPr>
          </a:lstStyle>
          <a:p>
            <a:pPr lvl="0"/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 txBox="1">
            <a:spLocks noGrp="1"/>
          </p:cNvSpPr>
          <p:nvPr>
            <p:ph idx="1"/>
          </p:nvPr>
        </p:nvSpPr>
        <p:spPr>
          <a:xfrm>
            <a:off x="3575047" y="273048"/>
            <a:ext cx="5111752" cy="585311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 txBox="1">
            <a:spLocks noGrp="1"/>
          </p:cNvSpPr>
          <p:nvPr>
            <p:ph type="body" idx="2"/>
          </p:nvPr>
        </p:nvSpPr>
        <p:spPr>
          <a:xfrm>
            <a:off x="457200" y="1435095"/>
            <a:ext cx="3008311" cy="4691064"/>
          </a:xfrm>
        </p:spPr>
        <p:txBody>
          <a:bodyPr/>
          <a:lstStyle>
            <a:lvl1pPr marL="0" indent="0">
              <a:spcBef>
                <a:spcPts val="300"/>
              </a:spcBef>
              <a:buNone/>
              <a:defRPr sz="1400"/>
            </a:lvl1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4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AA4563BA-805A-4CC9-B67B-72321D475E22}" type="datetime1">
              <a:rPr lang="it-IT"/>
              <a:pPr lvl="0"/>
              <a:t>24/07/2016</a:t>
            </a:fld>
            <a:endParaRPr lang="it-IT"/>
          </a:p>
        </p:txBody>
      </p:sp>
      <p:sp>
        <p:nvSpPr>
          <p:cNvPr id="6" name="Segnaposto piè di pagina 5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it-IT"/>
          </a:p>
        </p:txBody>
      </p:sp>
      <p:sp>
        <p:nvSpPr>
          <p:cNvPr id="7" name="Segnaposto numero diapositiva 6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A7A758DF-4EDB-488A-ACD5-41965BB6B78C}" type="slidenum"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05219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5"/>
          </a:xfrm>
        </p:spPr>
        <p:txBody>
          <a:bodyPr anchor="b" anchorCtr="0"/>
          <a:lstStyle>
            <a:lvl1pPr algn="l">
              <a:defRPr sz="2000" b="1"/>
            </a:lvl1pPr>
          </a:lstStyle>
          <a:p>
            <a:pPr lvl="0"/>
            <a:r>
              <a:rPr lang="it-IT"/>
              <a:t>Fare clic per modificare lo stile del titolo</a:t>
            </a:r>
          </a:p>
        </p:txBody>
      </p:sp>
      <p:sp>
        <p:nvSpPr>
          <p:cNvPr id="3" name="Segnaposto immagine 2"/>
          <p:cNvSpPr txBox="1">
            <a:spLocks noGrp="1"/>
          </p:cNvSpPr>
          <p:nvPr>
            <p:ph type="pic" idx="1"/>
          </p:nvPr>
        </p:nvSpPr>
        <p:spPr>
          <a:xfrm>
            <a:off x="1792288" y="612776"/>
            <a:ext cx="5486400" cy="41148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endParaRPr lang="it-IT"/>
          </a:p>
        </p:txBody>
      </p:sp>
      <p:sp>
        <p:nvSpPr>
          <p:cNvPr id="4" name="Segnaposto testo 3"/>
          <p:cNvSpPr txBox="1">
            <a:spLocks noGrp="1"/>
          </p:cNvSpPr>
          <p:nvPr>
            <p:ph type="body" idx="2"/>
          </p:nvPr>
        </p:nvSpPr>
        <p:spPr>
          <a:xfrm>
            <a:off x="1792288" y="5367335"/>
            <a:ext cx="5486400" cy="804864"/>
          </a:xfrm>
        </p:spPr>
        <p:txBody>
          <a:bodyPr/>
          <a:lstStyle>
            <a:lvl1pPr marL="0" indent="0">
              <a:spcBef>
                <a:spcPts val="300"/>
              </a:spcBef>
              <a:buNone/>
              <a:defRPr sz="1400"/>
            </a:lvl1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4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3372EA9F-D4B4-4E1B-AC8D-5ADD3CB8B830}" type="datetime1">
              <a:rPr lang="it-IT"/>
              <a:pPr lvl="0"/>
              <a:t>24/07/2016</a:t>
            </a:fld>
            <a:endParaRPr lang="it-IT"/>
          </a:p>
        </p:txBody>
      </p:sp>
      <p:sp>
        <p:nvSpPr>
          <p:cNvPr id="6" name="Segnaposto piè di pagina 5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it-IT"/>
          </a:p>
        </p:txBody>
      </p:sp>
      <p:sp>
        <p:nvSpPr>
          <p:cNvPr id="7" name="Segnaposto numero diapositiva 6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0F83B13C-0C0D-4F67-BB30-8CD86851B8BB}" type="slidenum"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12301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 txBox="1"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7EA9535F-3AA4-4C4E-B56D-17CD1643B764}" type="datetime1">
              <a:rPr lang="it-IT"/>
              <a:pPr lvl="0"/>
              <a:t>24/07/2016</a:t>
            </a:fld>
            <a:endParaRPr lang="it-IT"/>
          </a:p>
        </p:txBody>
      </p:sp>
      <p:sp>
        <p:nvSpPr>
          <p:cNvPr id="5" name="Segnaposto piè di pagina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it-IT"/>
          </a:p>
        </p:txBody>
      </p:sp>
      <p:sp>
        <p:nvSpPr>
          <p:cNvPr id="6" name="Segnaposto numero diapositiva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4D8F42B5-6F33-42A6-8E28-0E309CC83456}" type="slidenum"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83047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 txBox="1"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9"/>
          </a:xfrm>
        </p:spPr>
        <p:txBody>
          <a:bodyPr vert="eaVert"/>
          <a:lstStyle>
            <a:lvl1pPr>
              <a:defRPr/>
            </a:lvl1pPr>
          </a:lstStyle>
          <a:p>
            <a:pPr lvl="0"/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 txBox="1">
            <a:spLocks noGrp="1"/>
          </p:cNvSpPr>
          <p:nvPr>
            <p:ph type="body" orient="vert" idx="1"/>
          </p:nvPr>
        </p:nvSpPr>
        <p:spPr>
          <a:xfrm>
            <a:off x="457200" y="274640"/>
            <a:ext cx="6019796" cy="5851529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5083CE54-7F73-4CF9-B3B7-0D10A5DDC631}" type="datetime1">
              <a:rPr lang="it-IT"/>
              <a:pPr lvl="0"/>
              <a:t>24/07/2016</a:t>
            </a:fld>
            <a:endParaRPr lang="it-IT"/>
          </a:p>
        </p:txBody>
      </p:sp>
      <p:sp>
        <p:nvSpPr>
          <p:cNvPr id="5" name="Segnaposto piè di pagina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it-IT"/>
          </a:p>
        </p:txBody>
      </p:sp>
      <p:sp>
        <p:nvSpPr>
          <p:cNvPr id="6" name="Segnaposto numero diapositiva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5DAC5E97-6108-4248-98E3-DD63F4B52E6C}" type="slidenum"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22593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E2E5FA"/>
            </a:gs>
            <a:gs pos="100000">
              <a:srgbClr val="C0C7F2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 txBox="1">
            <a:spLocks noGrp="1"/>
          </p:cNvSpPr>
          <p:nvPr>
            <p:ph type="title"/>
          </p:nvPr>
        </p:nvSpPr>
        <p:spPr>
          <a:xfrm>
            <a:off x="457200" y="27464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1" compatLnSpc="1"/>
          <a:lstStyle/>
          <a:p>
            <a:pPr lvl="0"/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5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 txBox="1">
            <a:spLocks noGrp="1"/>
          </p:cNvSpPr>
          <p:nvPr>
            <p:ph type="dt" sz="half" idx="2"/>
          </p:nvPr>
        </p:nvSpPr>
        <p:spPr>
          <a:xfrm>
            <a:off x="457200" y="6356351"/>
            <a:ext cx="2133596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/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it-IT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</a:defRPr>
            </a:lvl1pPr>
          </a:lstStyle>
          <a:p>
            <a:pPr lvl="0"/>
            <a:fld id="{324985CB-E393-40DB-81AF-E420462629C8}" type="datetime1">
              <a:rPr lang="it-IT"/>
              <a:pPr lvl="0"/>
              <a:t>24/07/2016</a:t>
            </a:fld>
            <a:endParaRPr lang="it-IT"/>
          </a:p>
        </p:txBody>
      </p:sp>
      <p:sp>
        <p:nvSpPr>
          <p:cNvPr id="5" name="Segnaposto piè di pagina 4"/>
          <p:cNvSpPr txBox="1">
            <a:spLocks noGrp="1"/>
          </p:cNvSpPr>
          <p:nvPr>
            <p:ph type="ftr" sz="quarter" idx="3"/>
          </p:nvPr>
        </p:nvSpPr>
        <p:spPr>
          <a:xfrm>
            <a:off x="3124203" y="6356351"/>
            <a:ext cx="2895603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1" compatLnSpc="1"/>
          <a:lstStyle>
            <a:lvl1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it-IT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</a:defRPr>
            </a:lvl1pPr>
          </a:lstStyle>
          <a:p>
            <a:pPr lvl="0"/>
            <a:endParaRPr lang="it-IT"/>
          </a:p>
        </p:txBody>
      </p:sp>
      <p:sp>
        <p:nvSpPr>
          <p:cNvPr id="6" name="Segnaposto numero diapositiva 5"/>
          <p:cNvSpPr txBox="1">
            <a:spLocks noGrp="1"/>
          </p:cNvSpPr>
          <p:nvPr>
            <p:ph type="sldNum" sz="quarter" idx="4"/>
          </p:nvPr>
        </p:nvSpPr>
        <p:spPr>
          <a:xfrm>
            <a:off x="6553203" y="6356351"/>
            <a:ext cx="2133596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/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it-IT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</a:defRPr>
            </a:lvl1pPr>
          </a:lstStyle>
          <a:p>
            <a:pPr lvl="0"/>
            <a:fld id="{AF33E54D-55AE-4B5F-90F3-45150A705318}" type="slidenum"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xStyles>
    <p:titleStyle>
      <a:lvl1pPr marL="0" marR="0" lvl="0" indent="0" algn="ctr" defTabSz="914400" rtl="0" fontAlgn="auto" hangingPunct="1">
        <a:lnSpc>
          <a:spcPct val="100000"/>
        </a:lnSpc>
        <a:spcBef>
          <a:spcPts val="0"/>
        </a:spcBef>
        <a:spcAft>
          <a:spcPts val="0"/>
        </a:spcAft>
        <a:buNone/>
        <a:tabLst/>
        <a:defRPr lang="it-IT" sz="4400" b="0" i="0" u="none" strike="noStrike" kern="1200" cap="none" spc="0" baseline="0">
          <a:solidFill>
            <a:srgbClr val="000000"/>
          </a:solidFill>
          <a:uFillTx/>
          <a:latin typeface="Calibri"/>
        </a:defRPr>
      </a:lvl1pPr>
    </p:titleStyle>
    <p:bodyStyle>
      <a:lvl1pPr marL="342900" marR="0" lvl="0" indent="-342900" algn="l" defTabSz="914400" rtl="0" fontAlgn="auto" hangingPunct="1">
        <a:lnSpc>
          <a:spcPct val="100000"/>
        </a:lnSpc>
        <a:spcBef>
          <a:spcPts val="800"/>
        </a:spcBef>
        <a:spcAft>
          <a:spcPts val="0"/>
        </a:spcAft>
        <a:buSzPct val="100000"/>
        <a:buFont typeface="Arial" pitchFamily="34"/>
        <a:buChar char="•"/>
        <a:tabLst/>
        <a:defRPr lang="it-IT" sz="3200" b="0" i="0" u="none" strike="noStrike" kern="1200" cap="none" spc="0" baseline="0">
          <a:solidFill>
            <a:srgbClr val="000000"/>
          </a:solidFill>
          <a:uFillTx/>
          <a:latin typeface="Calibri"/>
        </a:defRPr>
      </a:lvl1pPr>
      <a:lvl2pPr marL="742950" marR="0" lvl="1" indent="-285750" algn="l" defTabSz="914400" rtl="0" fontAlgn="auto" hangingPunct="1">
        <a:lnSpc>
          <a:spcPct val="100000"/>
        </a:lnSpc>
        <a:spcBef>
          <a:spcPts val="700"/>
        </a:spcBef>
        <a:spcAft>
          <a:spcPts val="0"/>
        </a:spcAft>
        <a:buSzPct val="100000"/>
        <a:buFont typeface="Arial" pitchFamily="34"/>
        <a:buChar char="–"/>
        <a:tabLst/>
        <a:defRPr lang="it-IT" sz="2800" b="0" i="0" u="none" strike="noStrike" kern="1200" cap="none" spc="0" baseline="0">
          <a:solidFill>
            <a:srgbClr val="000000"/>
          </a:solidFill>
          <a:uFillTx/>
          <a:latin typeface="Calibri"/>
        </a:defRPr>
      </a:lvl2pPr>
      <a:lvl3pPr marL="1143000" marR="0" lvl="2" indent="-228600" algn="l" defTabSz="914400" rtl="0" fontAlgn="auto" hangingPunct="1">
        <a:lnSpc>
          <a:spcPct val="100000"/>
        </a:lnSpc>
        <a:spcBef>
          <a:spcPts val="600"/>
        </a:spcBef>
        <a:spcAft>
          <a:spcPts val="0"/>
        </a:spcAft>
        <a:buSzPct val="100000"/>
        <a:buFont typeface="Arial" pitchFamily="34"/>
        <a:buChar char="•"/>
        <a:tabLst/>
        <a:defRPr lang="it-IT" sz="2400" b="0" i="0" u="none" strike="noStrike" kern="1200" cap="none" spc="0" baseline="0">
          <a:solidFill>
            <a:srgbClr val="000000"/>
          </a:solidFill>
          <a:uFillTx/>
          <a:latin typeface="Calibri"/>
        </a:defRPr>
      </a:lvl3pPr>
      <a:lvl4pPr marL="1600200" marR="0" lvl="3" indent="-228600" algn="l" defTabSz="914400" rtl="0" fontAlgn="auto" hangingPunct="1">
        <a:lnSpc>
          <a:spcPct val="10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–"/>
        <a:tabLst/>
        <a:defRPr lang="it-IT" sz="2000" b="0" i="0" u="none" strike="noStrike" kern="1200" cap="none" spc="0" baseline="0">
          <a:solidFill>
            <a:srgbClr val="000000"/>
          </a:solidFill>
          <a:uFillTx/>
          <a:latin typeface="Calibri"/>
        </a:defRPr>
      </a:lvl4pPr>
      <a:lvl5pPr marL="2057400" marR="0" lvl="4" indent="-228600" algn="l" defTabSz="914400" rtl="0" fontAlgn="auto" hangingPunct="1">
        <a:lnSpc>
          <a:spcPct val="100000"/>
        </a:lnSpc>
        <a:spcBef>
          <a:spcPts val="500"/>
        </a:spcBef>
        <a:spcAft>
          <a:spcPts val="0"/>
        </a:spcAft>
        <a:buSzPct val="100000"/>
        <a:buFont typeface="Arial" pitchFamily="34"/>
        <a:buChar char="»"/>
        <a:tabLst/>
        <a:defRPr lang="it-IT" sz="2000" b="0" i="0" u="none" strike="noStrike" kern="1200" cap="none" spc="0" baseline="0">
          <a:solidFill>
            <a:srgbClr val="000000"/>
          </a:solidFill>
          <a:uFillTx/>
          <a:latin typeface="Calibri"/>
        </a:defRPr>
      </a:lvl5pPr>
    </p:bodyStyle>
    <p:otherStyle/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gif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gif"/><Relationship Id="rId2" Type="http://schemas.openxmlformats.org/officeDocument/2006/relationships/image" Target="../media/image32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5"/>
          <p:cNvSpPr txBox="1">
            <a:spLocks noGrp="1"/>
          </p:cNvSpPr>
          <p:nvPr>
            <p:ph type="title"/>
          </p:nvPr>
        </p:nvSpPr>
        <p:spPr>
          <a:xfrm>
            <a:off x="4788027" y="6525341"/>
            <a:ext cx="4350431" cy="216027"/>
          </a:xfrm>
        </p:spPr>
        <p:txBody>
          <a:bodyPr/>
          <a:lstStyle/>
          <a:p>
            <a:pPr lvl="0"/>
            <a:r>
              <a:rPr lang="en-US" sz="1400" b="1"/>
              <a:t>2nd World Congress and Expo on Recycling July 25-27, 2016 Berlin, Germany</a:t>
            </a:r>
            <a:endParaRPr lang="it-IT" sz="1400" b="1"/>
          </a:p>
        </p:txBody>
      </p:sp>
      <p:sp>
        <p:nvSpPr>
          <p:cNvPr id="3" name="Rettangolo 7"/>
          <p:cNvSpPr/>
          <p:nvPr/>
        </p:nvSpPr>
        <p:spPr>
          <a:xfrm>
            <a:off x="467541" y="1412775"/>
            <a:ext cx="7920880" cy="4370429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2000" b="1" i="0" u="none" strike="noStrike" kern="1200" cap="none" spc="0" baseline="0">
              <a:solidFill>
                <a:srgbClr val="000000"/>
              </a:solidFill>
              <a:uFillTx/>
              <a:latin typeface="Berlin Sans FB Demi" pitchFamily="34"/>
            </a:endParaRP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2000" b="1" i="0" u="none" strike="noStrike" kern="1200" cap="none" spc="0" baseline="0">
              <a:solidFill>
                <a:srgbClr val="000000"/>
              </a:solidFill>
              <a:uFillTx/>
              <a:latin typeface="Berlin Sans FB Demi" pitchFamily="34"/>
            </a:endParaRP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3200" b="1" i="0" u="none" strike="noStrike" kern="1200" cap="none" spc="0" baseline="0">
                <a:solidFill>
                  <a:srgbClr val="000000"/>
                </a:solidFill>
                <a:uFillTx/>
                <a:latin typeface="Berlin Sans FB Demi" pitchFamily="34"/>
              </a:rPr>
              <a:t>Recalcitrant agriculture wastes to produce biogas and amendments. </a:t>
            </a:r>
            <a:endParaRPr lang="it-IT" sz="3200" b="0" i="0" u="none" strike="noStrike" kern="1200" cap="none" spc="0" baseline="0">
              <a:solidFill>
                <a:srgbClr val="000000"/>
              </a:solidFill>
              <a:uFillTx/>
              <a:latin typeface="Berlin Sans FB Demi" pitchFamily="34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it-IT" sz="18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  <a:cs typeface="Arial" pitchFamily="34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it-IT" sz="18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  <a:cs typeface="Arial" pitchFamily="34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it-IT" sz="18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  <a:cs typeface="Arial" pitchFamily="34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it-IT" sz="2400" b="0" i="1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Muscolo  et al.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it-IT" sz="2400" b="0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 </a:t>
            </a:r>
          </a:p>
          <a:p>
            <a:pPr marL="0" marR="0" lvl="0" indent="0" algn="l" defTabSz="914400" rtl="0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it-IT" sz="2400" b="0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Department of Agriculture, “Mediterranea” University, Reggio Calabria Italy. </a:t>
            </a:r>
          </a:p>
        </p:txBody>
      </p:sp>
      <p:pic>
        <p:nvPicPr>
          <p:cNvPr id="4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7631289" y="253425"/>
            <a:ext cx="1366589" cy="1519394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Rettangolo 8"/>
          <p:cNvSpPr/>
          <p:nvPr/>
        </p:nvSpPr>
        <p:spPr>
          <a:xfrm>
            <a:off x="2286000" y="3152000"/>
            <a:ext cx="4572000" cy="553998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it-IT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it-IT" sz="1800" b="0" i="0" u="none" strike="noStrike" kern="1200" cap="none" spc="0" baseline="-25000">
              <a:solidFill>
                <a:srgbClr val="000000"/>
              </a:solidFill>
              <a:uFillTx/>
              <a:latin typeface="Calibri"/>
            </a:endParaRPr>
          </a:p>
        </p:txBody>
      </p:sp>
      <p:pic>
        <p:nvPicPr>
          <p:cNvPr id="6" name="Picture 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251524" y="199421"/>
            <a:ext cx="2500618" cy="1213353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itolo 5"/>
          <p:cNvSpPr txBox="1"/>
          <p:nvPr/>
        </p:nvSpPr>
        <p:spPr>
          <a:xfrm>
            <a:off x="4793568" y="6525341"/>
            <a:ext cx="4350431" cy="21602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1" compatLnSpc="1"/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400" b="1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2nd World Congress and Expo on Recycling July 25-27, 2016 Berlin, Germany</a:t>
            </a:r>
            <a:endParaRPr lang="it-IT" sz="1400" b="1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2"/>
          <p:cNvSpPr txBox="1"/>
          <p:nvPr/>
        </p:nvSpPr>
        <p:spPr>
          <a:xfrm>
            <a:off x="631804" y="620685"/>
            <a:ext cx="7560844" cy="3785652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just" defTabSz="914400" rtl="0" fontAlgn="auto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Biogas technology, is a competitive process for reducing the rate of climate change and global warming managing biodegradable waste streams to produce renewable energy </a:t>
            </a:r>
            <a:r>
              <a:rPr lang="en-US" sz="2400" b="1" i="0" u="none" strike="noStrike" kern="0" cap="none" spc="0" baseline="0" dirty="0">
                <a:solidFill>
                  <a:srgbClr val="000000"/>
                </a:solidFill>
                <a:uFillTx/>
                <a:latin typeface="Calibri"/>
              </a:rPr>
              <a:t>in a sustainable way </a:t>
            </a:r>
            <a:r>
              <a:rPr lang="en-US" sz="2400" b="1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and a nearly stable residue (</a:t>
            </a:r>
            <a:r>
              <a:rPr lang="en-US" sz="2400" b="1" i="0" u="none" strike="noStrike" kern="1200" cap="none" spc="0" baseline="0" dirty="0" err="1">
                <a:solidFill>
                  <a:srgbClr val="000000"/>
                </a:solidFill>
                <a:uFillTx/>
                <a:latin typeface="Calibri"/>
              </a:rPr>
              <a:t>digestate</a:t>
            </a:r>
            <a:r>
              <a:rPr lang="en-US" sz="2400" b="1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)</a:t>
            </a:r>
            <a:r>
              <a:rPr lang="en-US" sz="1800" b="1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.</a:t>
            </a:r>
            <a:endParaRPr lang="it-IT" sz="1800" b="1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4644009" y="3740590"/>
            <a:ext cx="4043796" cy="2711717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ttangolo 7"/>
          <p:cNvSpPr/>
          <p:nvPr/>
        </p:nvSpPr>
        <p:spPr>
          <a:xfrm>
            <a:off x="107231" y="6313291"/>
            <a:ext cx="4536502" cy="523219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400" b="1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2nd World Congress and Expo on Recycling July 25-27, 2016 Berlin, Germany</a:t>
            </a:r>
            <a:endParaRPr lang="it-IT" sz="1400" b="1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179511" y="1196752"/>
            <a:ext cx="8784977" cy="4251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300000"/>
              </a:lnSpc>
            </a:pPr>
            <a:r>
              <a:rPr lang="it-IT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This</a:t>
            </a:r>
            <a:r>
              <a:rPr lang="it-IT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research</a:t>
            </a:r>
            <a:r>
              <a:rPr lang="it-IT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is</a:t>
            </a:r>
            <a:r>
              <a:rPr lang="it-IT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it-IT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cooperation</a:t>
            </a:r>
            <a:r>
              <a:rPr lang="it-IT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with Fattoria della Piana  </a:t>
            </a:r>
            <a:r>
              <a:rPr lang="it-IT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owners</a:t>
            </a:r>
            <a:r>
              <a:rPr lang="it-IT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of </a:t>
            </a:r>
            <a:r>
              <a:rPr lang="it-IT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two</a:t>
            </a:r>
            <a:r>
              <a:rPr lang="it-IT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biogas </a:t>
            </a:r>
            <a:r>
              <a:rPr lang="it-IT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plants</a:t>
            </a:r>
            <a:r>
              <a:rPr lang="it-IT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each</a:t>
            </a:r>
            <a:r>
              <a:rPr lang="it-IT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with 998 kW of </a:t>
            </a:r>
            <a:r>
              <a:rPr lang="it-IT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installed</a:t>
            </a:r>
            <a:r>
              <a:rPr lang="it-IT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power</a:t>
            </a:r>
            <a:r>
              <a:rPr lang="it-IT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it-IT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9657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2195739" y="5733260"/>
            <a:ext cx="4524378" cy="390521"/>
          </a:xfrm>
          <a:prstGeom prst="rect">
            <a:avLst/>
          </a:prstGeom>
          <a:solidFill>
            <a:srgbClr val="00B0F0"/>
          </a:solidFill>
          <a:ln w="38103">
            <a:solidFill>
              <a:srgbClr val="7030A0"/>
            </a:solidFill>
            <a:prstDash val="solid"/>
            <a:miter/>
          </a:ln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539552" y="836717"/>
            <a:ext cx="8286750" cy="4476746"/>
          </a:xfrm>
          <a:prstGeom prst="rect">
            <a:avLst/>
          </a:prstGeom>
          <a:noFill/>
          <a:ln w="38103">
            <a:solidFill>
              <a:srgbClr val="000000"/>
            </a:solidFill>
            <a:prstDash val="solid"/>
            <a:miter/>
          </a:ln>
        </p:spPr>
      </p:pic>
      <p:sp>
        <p:nvSpPr>
          <p:cNvPr id="4" name="CasellaDiTesto 2"/>
          <p:cNvSpPr txBox="1"/>
          <p:nvPr/>
        </p:nvSpPr>
        <p:spPr>
          <a:xfrm>
            <a:off x="2627784" y="3075090"/>
            <a:ext cx="1224134" cy="28190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it-IT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cxnSp>
        <p:nvCxnSpPr>
          <p:cNvPr id="5" name="Connettore 2 7"/>
          <p:cNvCxnSpPr/>
          <p:nvPr/>
        </p:nvCxnSpPr>
        <p:spPr>
          <a:xfrm>
            <a:off x="3239856" y="2780928"/>
            <a:ext cx="0" cy="0"/>
          </a:xfrm>
          <a:prstGeom prst="straightConnector1">
            <a:avLst/>
          </a:prstGeom>
          <a:noFill/>
          <a:ln w="9528">
            <a:solidFill>
              <a:srgbClr val="4963C6"/>
            </a:solidFill>
            <a:prstDash val="solid"/>
            <a:miter/>
            <a:tailEnd type="arrow"/>
          </a:ln>
        </p:spPr>
      </p:cxnSp>
      <p:cxnSp>
        <p:nvCxnSpPr>
          <p:cNvPr id="6" name="Connettore 2 9"/>
          <p:cNvCxnSpPr/>
          <p:nvPr/>
        </p:nvCxnSpPr>
        <p:spPr>
          <a:xfrm>
            <a:off x="3275856" y="2780928"/>
            <a:ext cx="936108" cy="648072"/>
          </a:xfrm>
          <a:prstGeom prst="straightConnector1">
            <a:avLst/>
          </a:prstGeom>
          <a:noFill/>
          <a:ln w="38103">
            <a:solidFill>
              <a:srgbClr val="000000"/>
            </a:solidFill>
            <a:prstDash val="solid"/>
            <a:miter/>
            <a:tailEnd type="arrow"/>
          </a:ln>
          <a:effectLst>
            <a:outerShdw dist="22997" dir="5400000" algn="tl">
              <a:srgbClr val="000000">
                <a:alpha val="35000"/>
              </a:srgbClr>
            </a:outerShdw>
          </a:effectLst>
        </p:spPr>
      </p:cxnSp>
      <p:cxnSp>
        <p:nvCxnSpPr>
          <p:cNvPr id="7" name="Connettore 2 14"/>
          <p:cNvCxnSpPr/>
          <p:nvPr/>
        </p:nvCxnSpPr>
        <p:spPr>
          <a:xfrm flipV="1">
            <a:off x="2960205" y="3429000"/>
            <a:ext cx="1251759" cy="216026"/>
          </a:xfrm>
          <a:prstGeom prst="straightConnector1">
            <a:avLst/>
          </a:prstGeom>
          <a:noFill/>
          <a:ln w="38103">
            <a:solidFill>
              <a:srgbClr val="000000"/>
            </a:solidFill>
            <a:prstDash val="solid"/>
            <a:miter/>
            <a:tailEnd type="arrow"/>
          </a:ln>
          <a:effectLst>
            <a:outerShdw dist="22997" dir="5400000" algn="tl">
              <a:srgbClr val="000000">
                <a:alpha val="35000"/>
              </a:srgbClr>
            </a:outerShdw>
          </a:effectLst>
        </p:spPr>
      </p:cxnSp>
      <p:pic>
        <p:nvPicPr>
          <p:cNvPr id="8" name="Picture 6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 rot="18778726">
            <a:off x="3357986" y="3597347"/>
            <a:ext cx="1121081" cy="481010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Rettangolo 13"/>
          <p:cNvSpPr/>
          <p:nvPr/>
        </p:nvSpPr>
        <p:spPr>
          <a:xfrm>
            <a:off x="4489786" y="6334780"/>
            <a:ext cx="4572000" cy="523219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400" b="1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2nd World Congress and Expo on Recycling July 25-27, 2016 Berlin, Germany</a:t>
            </a:r>
            <a:endParaRPr lang="it-IT" sz="1400" b="1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347779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503546" y="193889"/>
            <a:ext cx="8136907" cy="2932341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just" defTabSz="914400" rtl="0" fontAlgn="auto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0" i="0" u="none" strike="noStrike" kern="1200" cap="none" spc="0" baseline="0" dirty="0">
                <a:solidFill>
                  <a:srgbClr val="000000"/>
                </a:solidFill>
                <a:uFillTx/>
                <a:latin typeface="Arial" panose="020B0604020202020204" pitchFamily="34" charset="0"/>
                <a:cs typeface="Arial" panose="020B0604020202020204" pitchFamily="34" charset="0"/>
              </a:rPr>
              <a:t>While biogas represents an ascertained useful source of renewable energy, the </a:t>
            </a:r>
            <a:r>
              <a:rPr lang="en-US" sz="2400" b="0" i="0" u="none" strike="noStrike" kern="1200" cap="none" spc="0" baseline="0" dirty="0" err="1">
                <a:solidFill>
                  <a:srgbClr val="000000"/>
                </a:solidFill>
                <a:uFillTx/>
                <a:latin typeface="Arial" panose="020B0604020202020204" pitchFamily="34" charset="0"/>
                <a:cs typeface="Arial" panose="020B0604020202020204" pitchFamily="34" charset="0"/>
              </a:rPr>
              <a:t>digestate</a:t>
            </a:r>
            <a:r>
              <a:rPr lang="en-US" sz="2400" b="0" i="0" u="none" strike="noStrike" kern="1200" cap="none" spc="0" baseline="0" dirty="0">
                <a:solidFill>
                  <a:srgbClr val="000000"/>
                </a:solidFill>
                <a:uFillTx/>
                <a:latin typeface="Arial" panose="020B0604020202020204" pitchFamily="34" charset="0"/>
                <a:cs typeface="Arial" panose="020B0604020202020204" pitchFamily="34" charset="0"/>
              </a:rPr>
              <a:t> ever-increasing production induces problems related to its sustainable discharge.</a:t>
            </a:r>
            <a:r>
              <a:rPr lang="en-US" sz="2400" b="1" i="0" u="none" strike="noStrike" kern="1200" cap="none" spc="0" baseline="0" dirty="0">
                <a:solidFill>
                  <a:srgbClr val="000000"/>
                </a:solidFill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it-IT" sz="2400" b="1" i="0" u="none" strike="noStrike" kern="1200" cap="none" spc="0" baseline="0" dirty="0">
              <a:solidFill>
                <a:srgbClr val="000000"/>
              </a:solidFill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ttangolo 2"/>
          <p:cNvSpPr/>
          <p:nvPr/>
        </p:nvSpPr>
        <p:spPr>
          <a:xfrm>
            <a:off x="755577" y="3212973"/>
            <a:ext cx="7920880" cy="294119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just" defTabSz="914400" rtl="0" fontAlgn="auto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i="0" u="none" strike="noStrike" kern="1200" cap="none" spc="0" baseline="0" dirty="0">
                <a:solidFill>
                  <a:srgbClr val="000000"/>
                </a:solidFill>
                <a:uFillTx/>
                <a:latin typeface="Arial" panose="020B0604020202020204" pitchFamily="34" charset="0"/>
                <a:cs typeface="Arial" panose="020B0604020202020204" pitchFamily="34" charset="0"/>
              </a:rPr>
              <a:t>Consequently, the production of biogas has to be associated to a sustainable disposal of </a:t>
            </a:r>
            <a:r>
              <a:rPr lang="en-US" sz="2400" b="1" i="0" u="none" strike="noStrike" kern="1200" cap="none" spc="0" baseline="0" dirty="0" err="1">
                <a:solidFill>
                  <a:srgbClr val="000000"/>
                </a:solidFill>
                <a:uFillTx/>
                <a:latin typeface="Arial" panose="020B0604020202020204" pitchFamily="34" charset="0"/>
                <a:cs typeface="Arial" panose="020B0604020202020204" pitchFamily="34" charset="0"/>
              </a:rPr>
              <a:t>digestate</a:t>
            </a:r>
            <a:r>
              <a:rPr lang="en-US" sz="2400" b="1" i="0" u="none" strike="noStrike" kern="1200" cap="none" spc="0" baseline="0" dirty="0">
                <a:solidFill>
                  <a:srgbClr val="000000"/>
                </a:solidFill>
                <a:uFillTx/>
                <a:latin typeface="Arial" panose="020B0604020202020204" pitchFamily="34" charset="0"/>
                <a:cs typeface="Arial" panose="020B0604020202020204" pitchFamily="34" charset="0"/>
              </a:rPr>
              <a:t> for being economically and environmentally competitive with the fossil fuels</a:t>
            </a:r>
            <a:r>
              <a:rPr lang="en-US" sz="2400" b="1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.</a:t>
            </a:r>
            <a:endParaRPr lang="it-IT" sz="2400" b="1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4" name="Rettangolo 3"/>
          <p:cNvSpPr/>
          <p:nvPr/>
        </p:nvSpPr>
        <p:spPr>
          <a:xfrm>
            <a:off x="4572000" y="6327648"/>
            <a:ext cx="4572000" cy="523219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400" b="1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2nd World Congress and Expo on Recycling July 25-27, 2016 Berlin, Germany</a:t>
            </a:r>
            <a:endParaRPr lang="it-IT" sz="1400" b="1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195396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/>
          <p:cNvSpPr txBox="1"/>
          <p:nvPr/>
        </p:nvSpPr>
        <p:spPr>
          <a:xfrm>
            <a:off x="395536" y="1061296"/>
            <a:ext cx="8280916" cy="515955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The two biogas plants were differently supplied:  </a:t>
            </a:r>
          </a:p>
          <a:p>
            <a:pPr marL="0" marR="0" lvl="0" indent="0" algn="l" defTabSz="914400" rtl="0" fontAlgn="auto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the first one named </a:t>
            </a:r>
            <a:r>
              <a:rPr lang="en-US" sz="2400" b="1" i="0" u="none" strike="noStrike" kern="1200" cap="none" spc="0" baseline="0" dirty="0" err="1">
                <a:solidFill>
                  <a:srgbClr val="000000"/>
                </a:solidFill>
                <a:uFillTx/>
                <a:latin typeface="Calibri"/>
              </a:rPr>
              <a:t>Fattoria</a:t>
            </a:r>
            <a:r>
              <a:rPr lang="en-US" sz="2400" b="1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 (F) was powered with animal manures (poultry, cow and sheep), milk serum, maize silage and in minor  amount with olive waste and citrus pulp. </a:t>
            </a:r>
          </a:p>
          <a:p>
            <a:pPr marL="0" marR="0" lvl="0" indent="0" algn="l" defTabSz="914400" rtl="0" fontAlgn="auto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The second one named </a:t>
            </a:r>
            <a:r>
              <a:rPr lang="en-US" sz="2400" b="1" i="0" u="none" strike="noStrike" kern="1200" cap="none" spc="0" baseline="0" dirty="0" err="1">
                <a:solidFill>
                  <a:srgbClr val="000000"/>
                </a:solidFill>
                <a:uFillTx/>
                <a:latin typeface="Calibri"/>
              </a:rPr>
              <a:t>Uliva</a:t>
            </a:r>
            <a:r>
              <a:rPr lang="en-US" sz="2400" b="1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 (U) was mainly powered with olive waste and citrus pulp and in minor amount with animal manure and maize silage. </a:t>
            </a:r>
            <a:endParaRPr lang="it-IT" sz="2400" b="1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427317" y="548676"/>
            <a:ext cx="8136907" cy="5078312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just" defTabSz="914400" rtl="0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The objectives were :</a:t>
            </a:r>
          </a:p>
          <a:p>
            <a:pPr marL="457200" marR="0" lvl="0" indent="-457200" algn="just" defTabSz="914400" rtl="0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AutoNum type="arabicParenR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to evaluate if recalcitrant agriculture wastes (olive wastes and citrus pulps), mixed in different proportions with livestock manures, whey and maize silage produce biogas different in </a:t>
            </a:r>
            <a:r>
              <a:rPr lang="en-US" sz="2400" b="1" i="0" u="none" strike="noStrike" kern="1200" cap="none" spc="0" baseline="0" dirty="0" smtClean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composition</a:t>
            </a:r>
            <a:endParaRPr lang="en-US" sz="2400" b="1" i="0" u="none" strike="noStrike" kern="1200" cap="none" spc="0" baseline="0" dirty="0">
              <a:solidFill>
                <a:srgbClr val="000000"/>
              </a:solidFill>
              <a:uFillTx/>
              <a:latin typeface="Arial" pitchFamily="34"/>
              <a:cs typeface="Arial" pitchFamily="34"/>
            </a:endParaRPr>
          </a:p>
          <a:p>
            <a:pPr marL="0" marR="0" lvl="0" indent="0" algn="just" defTabSz="914400" rtl="0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2400" b="1" i="0" u="none" strike="noStrike" kern="1200" cap="none" spc="0" baseline="0" dirty="0">
              <a:solidFill>
                <a:srgbClr val="000000"/>
              </a:solidFill>
              <a:uFillTx/>
              <a:latin typeface="Arial" pitchFamily="34"/>
              <a:cs typeface="Arial" pitchFamily="34"/>
            </a:endParaRPr>
          </a:p>
          <a:p>
            <a:pPr marR="0" lvl="0" algn="just" defTabSz="914400" rtl="0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i="0" u="none" strike="noStrike" kern="1200" cap="none" spc="0" baseline="0" dirty="0" smtClean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2) </a:t>
            </a:r>
            <a:r>
              <a:rPr lang="en-US" sz="2400" b="1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to characterize the obtained </a:t>
            </a:r>
            <a:r>
              <a:rPr lang="en-US" sz="2400" b="1" i="0" u="none" strike="noStrike" kern="1200" cap="none" spc="0" baseline="0" dirty="0" err="1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digestates</a:t>
            </a:r>
            <a:r>
              <a:rPr lang="en-US" sz="2400" b="1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, each separated in liquid and solid </a:t>
            </a:r>
            <a:r>
              <a:rPr lang="en-US" sz="2400" b="1" i="0" u="none" strike="noStrike" kern="1200" cap="none" spc="0" baseline="0" dirty="0" smtClean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fractions</a:t>
            </a:r>
            <a:endParaRPr lang="en-US" sz="2400" b="1" i="0" u="none" strike="noStrike" kern="1200" cap="none" spc="0" baseline="0" dirty="0">
              <a:solidFill>
                <a:srgbClr val="000000"/>
              </a:solidFill>
              <a:uFillTx/>
              <a:latin typeface="Arial" pitchFamily="34"/>
              <a:cs typeface="Arial" pitchFamily="34"/>
            </a:endParaRPr>
          </a:p>
        </p:txBody>
      </p:sp>
      <p:sp>
        <p:nvSpPr>
          <p:cNvPr id="3" name="Rettangolo 4"/>
          <p:cNvSpPr/>
          <p:nvPr/>
        </p:nvSpPr>
        <p:spPr>
          <a:xfrm>
            <a:off x="4541861" y="6317937"/>
            <a:ext cx="4572000" cy="523219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400" b="1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2nd World Congress and Expo on Recycling July 25-27, 2016 Berlin, Germany</a:t>
            </a:r>
            <a:endParaRPr lang="it-IT" sz="1400" b="1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pic>
        <p:nvPicPr>
          <p:cNvPr id="4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7005611" y="5274945"/>
            <a:ext cx="1095378" cy="1042992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 descr="C:\Users\Asus\Pictures\cacca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6372197" y="3436333"/>
            <a:ext cx="1000125" cy="757242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 descr="C:\Users\Asus\Pictures\maize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4687333" y="3368164"/>
            <a:ext cx="668947" cy="835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7005611" y="404667"/>
            <a:ext cx="1319214" cy="866778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5580107" y="322463"/>
            <a:ext cx="1148998" cy="948973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3203847" y="3501009"/>
            <a:ext cx="1019171" cy="76199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971595" y="476667"/>
            <a:ext cx="7776862" cy="5563831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just" defTabSz="914400" rtl="0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3) to verify the impact of the amendment with liquid (L) and solid fractions (S) of the two </a:t>
            </a:r>
            <a:r>
              <a:rPr lang="en-US" sz="2400" b="1" i="0" u="none" strike="noStrike" kern="1200" cap="none" spc="0" baseline="0" dirty="0" err="1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digestates</a:t>
            </a:r>
            <a:r>
              <a:rPr lang="en-US" sz="2400" b="1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 on soil </a:t>
            </a:r>
            <a:r>
              <a:rPr lang="en-US" sz="2400" b="1" i="0" u="none" strike="noStrike" kern="1200" cap="none" spc="0" baseline="0" dirty="0" smtClean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fertility</a:t>
            </a:r>
            <a:endParaRPr lang="en-US" sz="2400" b="1" i="0" u="none" strike="noStrike" kern="1200" cap="none" spc="0" baseline="0" dirty="0">
              <a:solidFill>
                <a:srgbClr val="000000"/>
              </a:solidFill>
              <a:uFillTx/>
              <a:latin typeface="Arial" pitchFamily="34"/>
              <a:cs typeface="Arial" pitchFamily="34"/>
            </a:endParaRPr>
          </a:p>
          <a:p>
            <a:pPr marL="0" marR="0" lvl="0" indent="0" algn="just" defTabSz="914400" rtl="0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2400" b="1" i="0" u="none" strike="noStrike" kern="1200" cap="none" spc="0" baseline="0" dirty="0">
              <a:solidFill>
                <a:srgbClr val="000000"/>
              </a:solidFill>
              <a:uFillTx/>
              <a:latin typeface="Arial" pitchFamily="34"/>
              <a:cs typeface="Arial" pitchFamily="34"/>
            </a:endParaRPr>
          </a:p>
          <a:p>
            <a:pPr marL="0" marR="0" lvl="0" indent="0" algn="just" defTabSz="914400" rtl="0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2400" b="1" i="0" u="none" strike="noStrike" kern="1200" cap="none" spc="0" baseline="0" dirty="0">
              <a:solidFill>
                <a:srgbClr val="000000"/>
              </a:solidFill>
              <a:uFillTx/>
              <a:latin typeface="Arial" pitchFamily="34"/>
              <a:cs typeface="Arial" pitchFamily="34"/>
            </a:endParaRPr>
          </a:p>
          <a:p>
            <a:pPr marL="0" marR="0" lvl="0" indent="0" algn="just" defTabSz="914400" rtl="0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2400" b="1" i="0" u="none" strike="noStrike" kern="1200" cap="none" spc="0" baseline="0" dirty="0">
              <a:solidFill>
                <a:srgbClr val="000000"/>
              </a:solidFill>
              <a:uFillTx/>
              <a:latin typeface="Arial" pitchFamily="34"/>
              <a:cs typeface="Arial" pitchFamily="34"/>
            </a:endParaRPr>
          </a:p>
          <a:p>
            <a:pPr marL="457200" marR="0" lvl="0" indent="-457200" algn="just" defTabSz="914400" rtl="0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AutoNum type="arabicParenR" startAt="4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To check </a:t>
            </a:r>
            <a:r>
              <a:rPr lang="en-US" sz="2400" b="1" i="1" u="none" strike="noStrike" kern="1200" cap="none" spc="0" baseline="0" dirty="0" err="1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cucumis</a:t>
            </a:r>
            <a:r>
              <a:rPr lang="en-US" sz="2400" b="1" i="1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 </a:t>
            </a:r>
            <a:r>
              <a:rPr lang="en-US" sz="2400" b="1" i="1" u="none" strike="noStrike" kern="1200" cap="none" spc="0" baseline="0" dirty="0" err="1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sativus</a:t>
            </a:r>
            <a:r>
              <a:rPr lang="en-US" sz="2400" b="1" i="1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 </a:t>
            </a:r>
            <a:r>
              <a:rPr lang="en-US" sz="2400" b="1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growth and productivity in field amended with liquid (L) and solid fractions (S) of the two </a:t>
            </a:r>
            <a:r>
              <a:rPr lang="en-US" sz="2400" b="1" i="0" u="none" strike="noStrike" kern="1200" cap="none" spc="0" baseline="0" dirty="0" err="1" smtClean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digestates</a:t>
            </a:r>
            <a:endParaRPr lang="en-US" sz="2400" b="1" i="0" u="none" strike="noStrike" kern="1200" cap="none" spc="0" baseline="0" dirty="0">
              <a:solidFill>
                <a:srgbClr val="000000"/>
              </a:solidFill>
              <a:uFillTx/>
              <a:latin typeface="Arial" pitchFamily="34"/>
              <a:cs typeface="Arial" pitchFamily="34"/>
            </a:endParaRPr>
          </a:p>
          <a:p>
            <a:pPr marL="0" marR="0" lvl="0" indent="0" algn="just" defTabSz="914400" rtl="0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it-IT" sz="2400" b="1" i="0" u="none" strike="noStrike" kern="1200" cap="none" spc="0" baseline="0" dirty="0">
              <a:solidFill>
                <a:srgbClr val="000000"/>
              </a:solidFill>
              <a:uFillTx/>
              <a:latin typeface="Arial" pitchFamily="34"/>
              <a:cs typeface="Arial" pitchFamily="34"/>
            </a:endParaRPr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34485" y="1844820"/>
            <a:ext cx="2189649" cy="1872215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7452323" y="5135636"/>
            <a:ext cx="1617847" cy="1533723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Rettangolo 4"/>
          <p:cNvSpPr/>
          <p:nvPr/>
        </p:nvSpPr>
        <p:spPr>
          <a:xfrm>
            <a:off x="35497" y="6334780"/>
            <a:ext cx="4572000" cy="523219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400" b="1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2nd World Congress and Expo on Recycling July 25-27, 2016 Berlin, Germany</a:t>
            </a:r>
            <a:endParaRPr lang="it-IT" sz="1400" b="1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2"/>
          <p:cNvSpPr txBox="1"/>
          <p:nvPr/>
        </p:nvSpPr>
        <p:spPr>
          <a:xfrm>
            <a:off x="683568" y="548676"/>
            <a:ext cx="7776862" cy="2862322"/>
          </a:xfrm>
          <a:prstGeom prst="rect">
            <a:avLst/>
          </a:prstGeom>
          <a:solidFill>
            <a:srgbClr val="E6E0EC"/>
          </a:solidFill>
          <a:ln w="38103">
            <a:solidFill>
              <a:srgbClr val="632523"/>
            </a:solidFill>
            <a:prstDash val="solid"/>
            <a:miter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just" defTabSz="914400" rtl="0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it-IT" sz="2400" b="1" i="0" u="none" strike="noStrike" kern="1200" cap="none" spc="0" baseline="0" dirty="0" err="1">
                <a:solidFill>
                  <a:srgbClr val="000000"/>
                </a:solidFill>
                <a:uFillTx/>
                <a:latin typeface="Arial" panose="020B0604020202020204" pitchFamily="34" charset="0"/>
                <a:cs typeface="Arial" panose="020B0604020202020204" pitchFamily="34" charset="0"/>
              </a:rPr>
              <a:t>Cucumber</a:t>
            </a:r>
            <a:r>
              <a:rPr lang="it-IT" sz="2400" b="1" i="0" u="none" strike="noStrike" kern="1200" cap="none" spc="0" baseline="0" dirty="0">
                <a:solidFill>
                  <a:srgbClr val="000000"/>
                </a:solidFill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400" b="1" i="1" u="none" strike="noStrike" kern="1200" cap="none" spc="0" baseline="0" dirty="0">
                <a:solidFill>
                  <a:srgbClr val="000000"/>
                </a:solidFill>
                <a:uFillTx/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it-IT" sz="2400" b="1" i="1" u="none" strike="noStrike" kern="1200" cap="none" spc="0" baseline="0" dirty="0" err="1">
                <a:solidFill>
                  <a:srgbClr val="000000"/>
                </a:solidFill>
                <a:uFillTx/>
                <a:latin typeface="Arial" panose="020B0604020202020204" pitchFamily="34" charset="0"/>
                <a:cs typeface="Arial" panose="020B0604020202020204" pitchFamily="34" charset="0"/>
              </a:rPr>
              <a:t>Cucumis</a:t>
            </a:r>
            <a:r>
              <a:rPr lang="it-IT" sz="2400" b="1" i="1" u="none" strike="noStrike" kern="1200" cap="none" spc="0" baseline="0" dirty="0">
                <a:solidFill>
                  <a:srgbClr val="000000"/>
                </a:solidFill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400" b="1" i="1" u="none" strike="noStrike" kern="1200" cap="none" spc="0" baseline="0" dirty="0" err="1">
                <a:solidFill>
                  <a:srgbClr val="000000"/>
                </a:solidFill>
                <a:uFillTx/>
                <a:latin typeface="Arial" panose="020B0604020202020204" pitchFamily="34" charset="0"/>
                <a:cs typeface="Arial" panose="020B0604020202020204" pitchFamily="34" charset="0"/>
              </a:rPr>
              <a:t>sativus</a:t>
            </a:r>
            <a:r>
              <a:rPr lang="it-IT" sz="2400" b="1" i="1" u="none" strike="noStrike" kern="1200" cap="none" spc="0" baseline="0" dirty="0">
                <a:solidFill>
                  <a:srgbClr val="000000"/>
                </a:solidFill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400" b="1" i="0" u="none" strike="noStrike" kern="1200" cap="none" spc="0" baseline="0" dirty="0">
                <a:solidFill>
                  <a:srgbClr val="000000"/>
                </a:solidFill>
                <a:uFillTx/>
                <a:latin typeface="Arial" panose="020B0604020202020204" pitchFamily="34" charset="0"/>
                <a:cs typeface="Arial" panose="020B0604020202020204" pitchFamily="34" charset="0"/>
              </a:rPr>
              <a:t>L.) </a:t>
            </a:r>
            <a:r>
              <a:rPr lang="it-IT" sz="2400" b="1" i="0" u="none" strike="noStrike" kern="1200" cap="none" spc="0" baseline="0" dirty="0" err="1">
                <a:solidFill>
                  <a:srgbClr val="000000"/>
                </a:solidFill>
                <a:uFillTx/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lang="it-IT" sz="2400" b="1" i="0" u="none" strike="noStrike" kern="1200" cap="none" spc="0" baseline="0" dirty="0">
                <a:solidFill>
                  <a:srgbClr val="000000"/>
                </a:solidFill>
                <a:uFillTx/>
                <a:latin typeface="Arial" panose="020B0604020202020204" pitchFamily="34" charset="0"/>
                <a:cs typeface="Arial" panose="020B0604020202020204" pitchFamily="34" charset="0"/>
              </a:rPr>
              <a:t> an </a:t>
            </a:r>
            <a:r>
              <a:rPr lang="it-IT" sz="2400" b="1" i="0" u="none" strike="noStrike" kern="1200" cap="none" spc="0" baseline="0" dirty="0" err="1">
                <a:solidFill>
                  <a:srgbClr val="000000"/>
                </a:solidFill>
                <a:uFillTx/>
                <a:latin typeface="Arial" panose="020B0604020202020204" pitchFamily="34" charset="0"/>
                <a:cs typeface="Arial" panose="020B0604020202020204" pitchFamily="34" charset="0"/>
              </a:rPr>
              <a:t>important</a:t>
            </a:r>
            <a:r>
              <a:rPr lang="it-IT" sz="2400" b="1" i="0" u="none" strike="noStrike" kern="1200" cap="none" spc="0" baseline="0" dirty="0">
                <a:solidFill>
                  <a:srgbClr val="000000"/>
                </a:solidFill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400" b="1" i="0" u="none" strike="noStrike" kern="1200" cap="none" spc="0" baseline="0" dirty="0" err="1">
                <a:solidFill>
                  <a:srgbClr val="000000"/>
                </a:solidFill>
                <a:uFillTx/>
                <a:latin typeface="Arial" panose="020B0604020202020204" pitchFamily="34" charset="0"/>
                <a:cs typeface="Arial" panose="020B0604020202020204" pitchFamily="34" charset="0"/>
              </a:rPr>
              <a:t>vegetable</a:t>
            </a:r>
            <a:r>
              <a:rPr lang="it-IT" sz="2400" b="1" i="0" u="none" strike="noStrike" kern="1200" cap="none" spc="0" baseline="0" dirty="0">
                <a:solidFill>
                  <a:srgbClr val="000000"/>
                </a:solidFill>
                <a:uFillTx/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b="1" i="0" u="none" strike="noStrike" kern="1200" cap="none" spc="0" baseline="0" dirty="0">
                <a:solidFill>
                  <a:srgbClr val="000000"/>
                </a:solidFill>
                <a:uFillTx/>
                <a:latin typeface="Arial" panose="020B0604020202020204" pitchFamily="34" charset="0"/>
                <a:cs typeface="Arial" panose="020B0604020202020204" pitchFamily="34" charset="0"/>
              </a:rPr>
              <a:t>and one of the most popular members of the </a:t>
            </a:r>
            <a:r>
              <a:rPr lang="en-US" sz="2400" b="1" i="0" u="none" strike="noStrike" kern="1200" cap="none" spc="0" baseline="0" dirty="0" err="1">
                <a:solidFill>
                  <a:srgbClr val="000000"/>
                </a:solidFill>
                <a:uFillTx/>
                <a:latin typeface="Arial" panose="020B0604020202020204" pitchFamily="34" charset="0"/>
                <a:cs typeface="Arial" panose="020B0604020202020204" pitchFamily="34" charset="0"/>
              </a:rPr>
              <a:t>Cucurbitaceae</a:t>
            </a:r>
            <a:r>
              <a:rPr lang="en-US" sz="2400" b="1" i="0" u="none" strike="noStrike" kern="1200" cap="none" spc="0" baseline="0" dirty="0">
                <a:solidFill>
                  <a:srgbClr val="000000"/>
                </a:solidFill>
                <a:uFillTx/>
                <a:latin typeface="Arial" panose="020B0604020202020204" pitchFamily="34" charset="0"/>
                <a:cs typeface="Arial" panose="020B0604020202020204" pitchFamily="34" charset="0"/>
              </a:rPr>
              <a:t> family. It is one of the oldest vegetables cultivated by man with historical records dating back 5,000 </a:t>
            </a:r>
            <a:r>
              <a:rPr lang="en-US" sz="2400" b="1" i="0" u="none" strike="noStrike" kern="1200" cap="none" spc="0" baseline="0" dirty="0" smtClean="0">
                <a:solidFill>
                  <a:srgbClr val="000000"/>
                </a:solidFill>
                <a:uFillTx/>
                <a:latin typeface="Arial" panose="020B0604020202020204" pitchFamily="34" charset="0"/>
                <a:cs typeface="Arial" panose="020B0604020202020204" pitchFamily="34" charset="0"/>
              </a:rPr>
              <a:t>years. </a:t>
            </a:r>
            <a:endParaRPr lang="it-IT" sz="2400" b="1" i="0" u="none" strike="noStrike" kern="1200" cap="none" spc="0" baseline="0" dirty="0">
              <a:solidFill>
                <a:srgbClr val="000000"/>
              </a:solidFill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asellaDiTesto 3"/>
          <p:cNvSpPr txBox="1"/>
          <p:nvPr/>
        </p:nvSpPr>
        <p:spPr>
          <a:xfrm>
            <a:off x="611559" y="4077071"/>
            <a:ext cx="8208916" cy="1685846"/>
          </a:xfrm>
          <a:prstGeom prst="rect">
            <a:avLst/>
          </a:prstGeom>
          <a:solidFill>
            <a:srgbClr val="B3A2C7"/>
          </a:solidFill>
          <a:ln w="38103">
            <a:solidFill>
              <a:srgbClr val="E6E0EC"/>
            </a:solidFill>
            <a:prstDash val="solid"/>
            <a:miter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just" defTabSz="914400" rtl="0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i="0" u="none" strike="noStrike" kern="1200" cap="none" spc="0" baseline="0" dirty="0">
                <a:solidFill>
                  <a:srgbClr val="000000"/>
                </a:solidFill>
                <a:uFillTx/>
                <a:latin typeface="Arial" panose="020B0604020202020204" pitchFamily="34" charset="0"/>
                <a:cs typeface="Arial" panose="020B0604020202020204" pitchFamily="34" charset="0"/>
              </a:rPr>
              <a:t>Fertile soils are used for the cultivation of cucumber; infertile soils result in bitter and misshapen fruits which are often rejected by consumers</a:t>
            </a:r>
            <a:r>
              <a:rPr lang="en-US" sz="1800" b="0" i="0" u="none" strike="noStrike" kern="1200" cap="none" spc="0" baseline="0" dirty="0">
                <a:solidFill>
                  <a:srgbClr val="000000"/>
                </a:solidFill>
                <a:uFillTx/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it-IT" sz="1800" b="0" i="0" u="none" strike="noStrike" kern="1200" cap="none" spc="0" baseline="0" dirty="0">
              <a:solidFill>
                <a:srgbClr val="000000"/>
              </a:solidFill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940451" y="1844820"/>
            <a:ext cx="7488835" cy="2862318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342900" marR="0" lvl="0" indent="-342900" algn="l" defTabSz="914400" rtl="0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In both plants, the biogas production reached 440-450 m</a:t>
            </a:r>
            <a:r>
              <a:rPr lang="en-US" sz="2400" b="1" i="0" u="none" strike="noStrike" kern="1200" cap="none" spc="0" baseline="30000">
                <a:solidFill>
                  <a:srgbClr val="000000"/>
                </a:solidFill>
                <a:uFillTx/>
                <a:latin typeface="Calibri"/>
              </a:rPr>
              <a:t>3</a:t>
            </a:r>
            <a:r>
              <a:rPr lang="en-US" sz="2400" b="1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/h with a methane content of ~60% </a:t>
            </a:r>
          </a:p>
          <a:p>
            <a:pPr marL="342900" marR="0" lvl="0" indent="-342900" algn="l" defTabSz="914400" rtl="0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2400" b="1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  <a:p>
            <a:pPr marL="342900" marR="0" lvl="0" indent="-342900" algn="l" defTabSz="914400" rtl="0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The two biogas digestates were chemically and qualitatively different one from the other. </a:t>
            </a:r>
            <a:endParaRPr lang="it-IT" sz="2400" b="1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3" name="CasellaDiTesto 2"/>
          <p:cNvSpPr txBox="1"/>
          <p:nvPr/>
        </p:nvSpPr>
        <p:spPr>
          <a:xfrm>
            <a:off x="3347865" y="1016062"/>
            <a:ext cx="1967011" cy="707882"/>
          </a:xfrm>
          <a:prstGeom prst="rect">
            <a:avLst/>
          </a:prstGeom>
          <a:noFill/>
          <a:ln>
            <a:noFill/>
          </a:ln>
        </p:spPr>
        <p:txBody>
          <a:bodyPr vert="horz" wrap="none" lIns="91440" tIns="45720" rIns="91440" bIns="4572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4000" b="1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RESULTS</a:t>
            </a:r>
            <a:endParaRPr lang="it-IT" sz="4000" b="1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pic>
        <p:nvPicPr>
          <p:cNvPr id="4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043608" y="155447"/>
            <a:ext cx="7895587" cy="653726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CasellaDiTesto 3"/>
          <p:cNvSpPr txBox="1"/>
          <p:nvPr/>
        </p:nvSpPr>
        <p:spPr>
          <a:xfrm>
            <a:off x="4677934" y="1732780"/>
            <a:ext cx="1108764" cy="369335"/>
          </a:xfrm>
          <a:prstGeom prst="rect">
            <a:avLst/>
          </a:prstGeom>
          <a:noFill/>
          <a:ln>
            <a:noFill/>
          </a:ln>
        </p:spPr>
        <p:txBody>
          <a:bodyPr vert="horz" wrap="non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it-IT" sz="1800" b="1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FATTORIA</a:t>
            </a:r>
          </a:p>
        </p:txBody>
      </p:sp>
      <p:sp>
        <p:nvSpPr>
          <p:cNvPr id="6" name="Rettangolo 4"/>
          <p:cNvSpPr/>
          <p:nvPr/>
        </p:nvSpPr>
        <p:spPr>
          <a:xfrm>
            <a:off x="0" y="3091321"/>
            <a:ext cx="1187622" cy="738661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it-IT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Waste Biomass Valor 2016, 267-280</a:t>
            </a:r>
            <a:r>
              <a:rPr lang="it-IT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. </a:t>
            </a:r>
          </a:p>
        </p:txBody>
      </p:sp>
      <p:sp>
        <p:nvSpPr>
          <p:cNvPr id="7" name="Rettangolo arrotondato 6"/>
          <p:cNvSpPr/>
          <p:nvPr/>
        </p:nvSpPr>
        <p:spPr>
          <a:xfrm>
            <a:off x="5940152" y="1732780"/>
            <a:ext cx="1152128" cy="760116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8" name="Rettangolo arrotondato 7"/>
          <p:cNvSpPr/>
          <p:nvPr/>
        </p:nvSpPr>
        <p:spPr>
          <a:xfrm>
            <a:off x="7244680" y="2924944"/>
            <a:ext cx="1287760" cy="499135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" name="Rettangolo arrotondato 8"/>
          <p:cNvSpPr/>
          <p:nvPr/>
        </p:nvSpPr>
        <p:spPr>
          <a:xfrm>
            <a:off x="7092280" y="4457570"/>
            <a:ext cx="1152128" cy="120367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0" name="Rettangolo arrotondato 9"/>
          <p:cNvSpPr/>
          <p:nvPr/>
        </p:nvSpPr>
        <p:spPr>
          <a:xfrm>
            <a:off x="7201605" y="5877272"/>
            <a:ext cx="1152128" cy="499135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5" grpId="0"/>
      <p:bldP spid="7" grpId="0" animBg="1"/>
      <p:bldP spid="8" grpId="0" animBg="1"/>
      <p:bldP spid="9" grpId="0" animBg="1"/>
      <p:bldP spid="1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395532" y="151762"/>
            <a:ext cx="8424934" cy="6586121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asellaDiTesto 1"/>
          <p:cNvSpPr txBox="1"/>
          <p:nvPr/>
        </p:nvSpPr>
        <p:spPr>
          <a:xfrm>
            <a:off x="4403850" y="1732166"/>
            <a:ext cx="757451" cy="369332"/>
          </a:xfrm>
          <a:prstGeom prst="rect">
            <a:avLst/>
          </a:prstGeom>
          <a:noFill/>
          <a:ln>
            <a:noFill/>
          </a:ln>
        </p:spPr>
        <p:txBody>
          <a:bodyPr vert="horz" wrap="non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it-IT" sz="1800" b="1" i="0" u="none" strike="noStrike" kern="1200" cap="none" spc="0" baseline="0" dirty="0" smtClean="0">
                <a:solidFill>
                  <a:srgbClr val="000000"/>
                </a:solidFill>
                <a:uFillTx/>
                <a:latin typeface="Calibri"/>
              </a:rPr>
              <a:t>ULIVA</a:t>
            </a:r>
            <a:endParaRPr lang="it-IT" sz="1800" b="1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4" name="Ovale 3"/>
          <p:cNvSpPr/>
          <p:nvPr/>
        </p:nvSpPr>
        <p:spPr>
          <a:xfrm>
            <a:off x="5796136" y="1732166"/>
            <a:ext cx="1368152" cy="97675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" name="Rettangolo arrotondato 4"/>
          <p:cNvSpPr/>
          <p:nvPr/>
        </p:nvSpPr>
        <p:spPr>
          <a:xfrm>
            <a:off x="7308304" y="2996952"/>
            <a:ext cx="1224136" cy="44787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" name="Rettangolo arrotondato 5"/>
          <p:cNvSpPr/>
          <p:nvPr/>
        </p:nvSpPr>
        <p:spPr>
          <a:xfrm>
            <a:off x="6084168" y="4581128"/>
            <a:ext cx="864096" cy="432048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7" name="Rettangolo arrotondato 6"/>
          <p:cNvSpPr/>
          <p:nvPr/>
        </p:nvSpPr>
        <p:spPr>
          <a:xfrm>
            <a:off x="7236296" y="5013176"/>
            <a:ext cx="1296144" cy="72008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8" name="Rettangolo arrotondato 7"/>
          <p:cNvSpPr/>
          <p:nvPr/>
        </p:nvSpPr>
        <p:spPr>
          <a:xfrm>
            <a:off x="7308304" y="5949280"/>
            <a:ext cx="1008112" cy="216024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  <p:bldP spid="5" grpId="0" animBg="1"/>
      <p:bldP spid="6" grpId="0" animBg="1"/>
      <p:bldP spid="7" grpId="0" animBg="1"/>
      <p:bldP spid="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539550" y="1772820"/>
            <a:ext cx="8064898" cy="4409669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just" defTabSz="914400" rtl="0" fontAlgn="auto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400" b="1" i="0" u="none" strike="noStrike" kern="1200" cap="none" spc="0" baseline="0" dirty="0">
                <a:solidFill>
                  <a:srgbClr val="000000"/>
                </a:solidFill>
                <a:uFillTx/>
                <a:latin typeface="Arial" panose="020B0604020202020204" pitchFamily="34" charset="0"/>
                <a:cs typeface="Arial" panose="020B0604020202020204" pitchFamily="34" charset="0"/>
              </a:rPr>
              <a:t>The observed changes in soil chemical characteristics depended on the source of </a:t>
            </a:r>
            <a:r>
              <a:rPr lang="en-GB" sz="2400" b="1" i="0" u="none" strike="noStrike" kern="1200" cap="none" spc="0" baseline="0" dirty="0" err="1">
                <a:solidFill>
                  <a:srgbClr val="000000"/>
                </a:solidFill>
                <a:uFillTx/>
                <a:latin typeface="Arial" panose="020B0604020202020204" pitchFamily="34" charset="0"/>
                <a:cs typeface="Arial" panose="020B0604020202020204" pitchFamily="34" charset="0"/>
              </a:rPr>
              <a:t>digestate</a:t>
            </a:r>
            <a:r>
              <a:rPr lang="en-GB" sz="2400" b="1" i="0" u="none" strike="noStrike" kern="1200" cap="none" spc="0" baseline="0" dirty="0">
                <a:solidFill>
                  <a:srgbClr val="000000"/>
                </a:solidFill>
                <a:uFillTx/>
                <a:latin typeface="Arial" panose="020B0604020202020204" pitchFamily="34" charset="0"/>
                <a:cs typeface="Arial" panose="020B0604020202020204" pitchFamily="34" charset="0"/>
              </a:rPr>
              <a:t>, the type of fraction, and the concentration used. </a:t>
            </a:r>
            <a:r>
              <a:rPr lang="en-US" sz="2400" b="1" i="0" u="none" strike="noStrike" kern="1200" cap="none" spc="0" baseline="0" dirty="0">
                <a:solidFill>
                  <a:srgbClr val="000000"/>
                </a:solidFill>
                <a:uFillTx/>
                <a:latin typeface="Arial" panose="020B0604020202020204" pitchFamily="34" charset="0"/>
                <a:cs typeface="Arial" panose="020B0604020202020204" pitchFamily="34" charset="0"/>
              </a:rPr>
              <a:t>The improvement of </a:t>
            </a:r>
            <a:r>
              <a:rPr lang="en-GB" sz="2400" b="1" i="0" u="none" strike="noStrike" kern="1200" cap="none" spc="0" baseline="0" dirty="0">
                <a:solidFill>
                  <a:srgbClr val="000000"/>
                </a:solidFill>
                <a:uFillTx/>
                <a:latin typeface="Arial" panose="020B0604020202020204" pitchFamily="34" charset="0"/>
                <a:cs typeface="Arial" panose="020B0604020202020204" pitchFamily="34" charset="0"/>
              </a:rPr>
              <a:t>soil chemical and biological properties </a:t>
            </a:r>
            <a:r>
              <a:rPr lang="en-US" sz="2400" b="1" i="0" u="none" strike="noStrike" kern="1200" cap="none" spc="0" baseline="0" dirty="0">
                <a:solidFill>
                  <a:srgbClr val="000000"/>
                </a:solidFill>
                <a:uFillTx/>
                <a:latin typeface="Arial" panose="020B0604020202020204" pitchFamily="34" charset="0"/>
                <a:cs typeface="Arial" panose="020B0604020202020204" pitchFamily="34" charset="0"/>
              </a:rPr>
              <a:t>was greater with both fractions of the d</a:t>
            </a:r>
            <a:r>
              <a:rPr lang="en-GB" sz="2400" b="1" i="0" u="none" strike="noStrike" kern="1200" cap="none" spc="0" baseline="0" dirty="0" err="1">
                <a:solidFill>
                  <a:srgbClr val="000000"/>
                </a:solidFill>
                <a:uFillTx/>
                <a:latin typeface="Arial" panose="020B0604020202020204" pitchFamily="34" charset="0"/>
                <a:cs typeface="Arial" panose="020B0604020202020204" pitchFamily="34" charset="0"/>
              </a:rPr>
              <a:t>igestate</a:t>
            </a:r>
            <a:r>
              <a:rPr lang="en-GB" sz="2400" b="1" i="0" u="none" strike="noStrike" kern="1200" cap="none" spc="0" baseline="0" dirty="0">
                <a:solidFill>
                  <a:srgbClr val="000000"/>
                </a:solidFill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400" b="1" i="0" u="none" strike="noStrike" kern="1200" cap="none" spc="0" baseline="0" dirty="0" err="1">
                <a:solidFill>
                  <a:srgbClr val="000000"/>
                </a:solidFill>
                <a:uFillTx/>
                <a:latin typeface="Arial" panose="020B0604020202020204" pitchFamily="34" charset="0"/>
                <a:cs typeface="Arial" panose="020B0604020202020204" pitchFamily="34" charset="0"/>
              </a:rPr>
              <a:t>Fattoria</a:t>
            </a:r>
            <a:r>
              <a:rPr lang="en-GB" sz="2400" b="1" i="0" u="none" strike="noStrike" kern="1200" cap="none" spc="0" baseline="0" dirty="0">
                <a:solidFill>
                  <a:srgbClr val="000000"/>
                </a:solidFill>
                <a:uFillTx/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it-IT" sz="2400" b="1" i="0" u="none" strike="noStrike" kern="1200" cap="none" spc="0" baseline="0" dirty="0">
              <a:solidFill>
                <a:srgbClr val="000000"/>
              </a:solidFill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asellaDiTesto 2"/>
          <p:cNvSpPr txBox="1"/>
          <p:nvPr/>
        </p:nvSpPr>
        <p:spPr>
          <a:xfrm>
            <a:off x="3486205" y="836712"/>
            <a:ext cx="2002215" cy="461665"/>
          </a:xfrm>
          <a:prstGeom prst="rect">
            <a:avLst/>
          </a:prstGeom>
          <a:noFill/>
          <a:ln>
            <a:noFill/>
          </a:ln>
        </p:spPr>
        <p:txBody>
          <a:bodyPr vert="horz" wrap="none" lIns="91440" tIns="45720" rIns="91440" bIns="4572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it-IT" sz="2400" b="1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SOIL  </a:t>
            </a:r>
            <a:r>
              <a:rPr lang="it-IT" sz="2400" b="1" i="0" u="none" strike="noStrike" kern="1200" cap="none" spc="0" baseline="0" dirty="0" smtClean="0">
                <a:solidFill>
                  <a:srgbClr val="000000"/>
                </a:solidFill>
                <a:uFillTx/>
                <a:latin typeface="Calibri"/>
              </a:rPr>
              <a:t>QUALITY</a:t>
            </a:r>
            <a:endParaRPr lang="it-IT" sz="2400" b="1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/>
          <p:nvPr/>
        </p:nvSpPr>
        <p:spPr>
          <a:xfrm>
            <a:off x="101873" y="908720"/>
            <a:ext cx="8568952" cy="4401205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square" lIns="91440" tIns="45720" rIns="91440" bIns="45720" anchor="ctr" anchorCtr="0" compatLnSpc="1">
            <a:spAutoFit/>
          </a:bodyPr>
          <a:lstStyle/>
          <a:p>
            <a:pPr marL="0" marR="0" lvl="0" indent="0" algn="just" defTabSz="914400" rtl="0" fontAlgn="auto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800" b="1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  <a:ea typeface="Times New Roman" pitchFamily="18"/>
                <a:cs typeface="Times New Roman" pitchFamily="18"/>
              </a:rPr>
              <a:t>Analysis of variance of  </a:t>
            </a:r>
            <a:r>
              <a:rPr lang="en-GB" sz="2800" b="1" i="0" u="none" strike="noStrike" kern="1200" cap="none" spc="0" baseline="0" dirty="0" err="1">
                <a:solidFill>
                  <a:srgbClr val="000000"/>
                </a:solidFill>
                <a:uFillTx/>
                <a:latin typeface="Calibri"/>
                <a:ea typeface="Times New Roman" pitchFamily="18"/>
                <a:cs typeface="Times New Roman" pitchFamily="18"/>
              </a:rPr>
              <a:t>fattoria</a:t>
            </a:r>
            <a:r>
              <a:rPr lang="en-GB" sz="2800" b="1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  <a:ea typeface="Times New Roman" pitchFamily="18"/>
                <a:cs typeface="Times New Roman" pitchFamily="18"/>
              </a:rPr>
              <a:t> and </a:t>
            </a:r>
            <a:r>
              <a:rPr lang="en-GB" sz="2800" b="1" i="0" u="none" strike="noStrike" kern="1200" cap="none" spc="0" baseline="0" dirty="0" err="1" smtClean="0">
                <a:solidFill>
                  <a:srgbClr val="000000"/>
                </a:solidFill>
                <a:uFillTx/>
                <a:latin typeface="Calibri"/>
                <a:ea typeface="Times New Roman" pitchFamily="18"/>
                <a:cs typeface="Times New Roman" pitchFamily="18"/>
              </a:rPr>
              <a:t>uliva</a:t>
            </a:r>
            <a:r>
              <a:rPr lang="en-GB" sz="2800" b="1" i="0" u="none" strike="noStrike" kern="1200" cap="none" spc="0" baseline="0" dirty="0" smtClean="0">
                <a:solidFill>
                  <a:srgbClr val="000000"/>
                </a:solidFill>
                <a:uFillTx/>
                <a:latin typeface="Calibri"/>
                <a:ea typeface="Times New Roman" pitchFamily="18"/>
                <a:cs typeface="Times New Roman" pitchFamily="18"/>
              </a:rPr>
              <a:t> </a:t>
            </a:r>
            <a:r>
              <a:rPr lang="en-GB" sz="2800" b="1" i="0" u="none" strike="noStrike" kern="1200" cap="none" spc="0" baseline="0" dirty="0" err="1">
                <a:solidFill>
                  <a:srgbClr val="000000"/>
                </a:solidFill>
                <a:uFillTx/>
                <a:latin typeface="Calibri"/>
                <a:ea typeface="Times New Roman" pitchFamily="18"/>
                <a:cs typeface="Times New Roman" pitchFamily="18"/>
              </a:rPr>
              <a:t>digestate</a:t>
            </a:r>
            <a:r>
              <a:rPr lang="en-GB" sz="2800" b="1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  <a:ea typeface="Times New Roman" pitchFamily="18"/>
                <a:cs typeface="Times New Roman" pitchFamily="18"/>
              </a:rPr>
              <a:t> fractions (solid and liquid) on soil organic matter (SOM), total phenols (WSP), </a:t>
            </a:r>
            <a:r>
              <a:rPr lang="en-US" sz="2800" b="1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  <a:ea typeface="Times New Roman" pitchFamily="18"/>
                <a:cs typeface="Times New Roman" pitchFamily="18"/>
              </a:rPr>
              <a:t>fluorescein diacetate (FDA), microbial biomass C (MBC) and catalase (CAT) indices.  F-ratio and R</a:t>
            </a:r>
            <a:r>
              <a:rPr lang="en-US" sz="2800" b="1" i="0" u="none" strike="noStrike" kern="1200" cap="none" spc="0" baseline="30000" dirty="0">
                <a:solidFill>
                  <a:srgbClr val="000000"/>
                </a:solidFill>
                <a:uFillTx/>
                <a:latin typeface="Calibri"/>
                <a:ea typeface="Times New Roman" pitchFamily="18"/>
                <a:cs typeface="Times New Roman" pitchFamily="18"/>
              </a:rPr>
              <a:t>2</a:t>
            </a:r>
            <a:r>
              <a:rPr lang="en-US" sz="2800" b="1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  <a:ea typeface="Times New Roman" pitchFamily="18"/>
                <a:cs typeface="Times New Roman" pitchFamily="18"/>
              </a:rPr>
              <a:t> are shown</a:t>
            </a:r>
            <a:endParaRPr lang="it-IT" sz="28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  <a:cs typeface="Arial" pitchFamily="34"/>
            </a:endParaRPr>
          </a:p>
        </p:txBody>
      </p:sp>
      <p:graphicFrame>
        <p:nvGraphicFramePr>
          <p:cNvPr id="13" name="Tabella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02895116"/>
              </p:ext>
            </p:extLst>
          </p:nvPr>
        </p:nvGraphicFramePr>
        <p:xfrm>
          <a:off x="179511" y="228719"/>
          <a:ext cx="8784977" cy="651264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319212"/>
                <a:gridCol w="1118889"/>
                <a:gridCol w="1070028"/>
                <a:gridCol w="1319212"/>
                <a:gridCol w="1319212"/>
                <a:gridCol w="1319212"/>
                <a:gridCol w="1319212"/>
              </a:tblGrid>
              <a:tr h="43277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it-IT" sz="16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6764" marR="5676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it-IT" sz="16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6764" marR="5676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it-IT" sz="16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6764" marR="5676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FATTORIA</a:t>
                      </a:r>
                      <a:endParaRPr lang="it-IT" sz="16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6764" marR="5676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it-IT" sz="16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6764" marR="5676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it-IT" sz="16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6764" marR="5676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it-IT" sz="16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6764" marR="56764" marT="0" marB="0"/>
                </a:tc>
              </a:tr>
              <a:tr h="21638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it-IT" sz="16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6764" marR="5676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it-IT" sz="16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6764" marR="5676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OM</a:t>
                      </a:r>
                      <a:endParaRPr lang="it-IT" sz="16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6764" marR="5676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WSP</a:t>
                      </a:r>
                      <a:endParaRPr lang="it-IT" sz="16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6764" marR="5676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FDA.</a:t>
                      </a:r>
                      <a:endParaRPr lang="it-IT" sz="16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6764" marR="5676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MBC</a:t>
                      </a:r>
                      <a:endParaRPr lang="it-IT" sz="16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6764" marR="5676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CAT</a:t>
                      </a:r>
                      <a:endParaRPr lang="it-IT" sz="16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6764" marR="56764" marT="0" marB="0"/>
                </a:tc>
              </a:tr>
              <a:tr h="21638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SOLID </a:t>
                      </a:r>
                      <a:endParaRPr lang="it-IT" sz="16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6764" marR="5676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it-IT" sz="16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6764" marR="5676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it-IT" sz="16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6764" marR="5676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it-IT" sz="16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6764" marR="5676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it-IT" sz="16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6764" marR="5676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it-IT" sz="16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6764" marR="5676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it-IT" sz="16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6764" marR="56764" marT="0" marB="0"/>
                </a:tc>
              </a:tr>
              <a:tr h="42293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it-IT" sz="16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6764" marR="5676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F-ratio</a:t>
                      </a:r>
                      <a:endParaRPr lang="it-IT" sz="16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6764" marR="5676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32.598</a:t>
                      </a:r>
                      <a:endParaRPr lang="it-IT" sz="16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6764" marR="5676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191.81</a:t>
                      </a:r>
                      <a:endParaRPr lang="it-IT" sz="16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6764" marR="5676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128.99</a:t>
                      </a:r>
                      <a:endParaRPr lang="it-IT" sz="16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6764" marR="5676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1062.31</a:t>
                      </a:r>
                      <a:endParaRPr lang="it-IT" sz="16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6764" marR="5676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118.88</a:t>
                      </a:r>
                      <a:endParaRPr lang="it-IT" sz="16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6764" marR="56764" marT="0" marB="0"/>
                </a:tc>
              </a:tr>
              <a:tr h="43277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it-IT" sz="16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6764" marR="5676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 value</a:t>
                      </a:r>
                      <a:endParaRPr lang="it-IT" sz="16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6764" marR="5676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0.000</a:t>
                      </a:r>
                      <a:endParaRPr lang="it-IT" sz="16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6764" marR="5676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0.000</a:t>
                      </a:r>
                      <a:endParaRPr lang="it-IT" sz="16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6764" marR="5676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0.000</a:t>
                      </a:r>
                      <a:endParaRPr lang="it-IT" sz="16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6764" marR="5676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0.000</a:t>
                      </a:r>
                      <a:endParaRPr lang="it-IT" sz="16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6764" marR="5676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0.000</a:t>
                      </a:r>
                      <a:endParaRPr lang="it-IT" sz="16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6764" marR="56764" marT="0" marB="0"/>
                </a:tc>
              </a:tr>
              <a:tr h="21638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it-IT" sz="16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6764" marR="5676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</a:t>
                      </a:r>
                      <a:r>
                        <a:rPr lang="en-US" sz="1600" baseline="30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it-IT" sz="16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6764" marR="5676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0.924</a:t>
                      </a:r>
                      <a:endParaRPr lang="it-IT" sz="16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6764" marR="5676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0.986</a:t>
                      </a:r>
                      <a:endParaRPr lang="it-IT" sz="16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6764" marR="5676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0.980</a:t>
                      </a:r>
                      <a:endParaRPr lang="it-IT" sz="16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6764" marR="5676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0.997</a:t>
                      </a:r>
                      <a:endParaRPr lang="it-IT" sz="16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6764" marR="5676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0.978</a:t>
                      </a:r>
                      <a:endParaRPr lang="it-IT" sz="16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6764" marR="56764" marT="0" marB="0"/>
                </a:tc>
              </a:tr>
              <a:tr h="21638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LIQUID </a:t>
                      </a:r>
                      <a:endParaRPr lang="it-IT" sz="16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6764" marR="5676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it-IT" sz="16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6764" marR="5676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it-IT" sz="16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6764" marR="5676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it-IT" sz="16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6764" marR="5676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it-IT" sz="16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6764" marR="5676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it-IT" sz="16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6764" marR="5676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it-IT" sz="16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6764" marR="56764" marT="0" marB="0"/>
                </a:tc>
              </a:tr>
              <a:tr h="21638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it-IT" sz="16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6764" marR="5676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F-ratio</a:t>
                      </a:r>
                      <a:endParaRPr lang="it-IT" sz="16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6764" marR="5676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0.067</a:t>
                      </a:r>
                      <a:endParaRPr lang="it-IT" sz="16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6764" marR="5676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40.43</a:t>
                      </a:r>
                      <a:endParaRPr lang="it-IT" sz="16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6764" marR="5676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270.77</a:t>
                      </a:r>
                      <a:endParaRPr lang="it-IT" sz="16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6764" marR="5676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518.56</a:t>
                      </a:r>
                      <a:endParaRPr lang="it-IT" sz="16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6764" marR="5676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336.70</a:t>
                      </a:r>
                      <a:endParaRPr lang="it-IT" sz="16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6764" marR="56764" marT="0" marB="0"/>
                </a:tc>
              </a:tr>
              <a:tr h="43277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it-IT" sz="16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6764" marR="5676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 value</a:t>
                      </a:r>
                      <a:endParaRPr lang="it-IT" sz="16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6764" marR="5676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0.024</a:t>
                      </a:r>
                      <a:endParaRPr lang="it-IT" sz="16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6764" marR="5676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0.000</a:t>
                      </a:r>
                      <a:endParaRPr lang="it-IT" sz="16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6764" marR="5676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0.000</a:t>
                      </a:r>
                      <a:endParaRPr lang="it-IT" sz="16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6764" marR="5676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0.000</a:t>
                      </a:r>
                      <a:endParaRPr lang="it-IT" sz="16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6764" marR="5676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0.000</a:t>
                      </a:r>
                      <a:endParaRPr lang="it-IT" sz="16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6764" marR="56764" marT="0" marB="0"/>
                </a:tc>
              </a:tr>
              <a:tr h="21638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it-IT" sz="16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6764" marR="5676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</a:t>
                      </a:r>
                      <a:r>
                        <a:rPr lang="en-US" sz="1600" baseline="30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it-IT" sz="16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6764" marR="5676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0.976</a:t>
                      </a:r>
                      <a:endParaRPr lang="it-IT" sz="16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6764" marR="5676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0.969</a:t>
                      </a:r>
                      <a:endParaRPr lang="it-IT" sz="16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6764" marR="5676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0.990</a:t>
                      </a:r>
                      <a:endParaRPr lang="it-IT" sz="16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6764" marR="5676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0.995</a:t>
                      </a:r>
                      <a:endParaRPr lang="it-IT" sz="16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6764" marR="5676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0.992</a:t>
                      </a:r>
                      <a:endParaRPr lang="it-IT" sz="16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6764" marR="56764" marT="0" marB="0"/>
                </a:tc>
              </a:tr>
              <a:tr h="18749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it-IT" sz="16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6764" marR="5676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it-IT" sz="16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6764" marR="5676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it-IT" sz="16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6764" marR="5676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ULIVA</a:t>
                      </a:r>
                      <a:endParaRPr lang="it-IT" sz="1600" b="1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6764" marR="5676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it-IT" sz="16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6764" marR="5676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it-IT" sz="16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6764" marR="5676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it-IT" sz="16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6764" marR="56764" marT="0" marB="0"/>
                </a:tc>
              </a:tr>
              <a:tr h="21638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</a:t>
                      </a:r>
                      <a:endParaRPr lang="it-IT" sz="16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6764" marR="5676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it-IT" sz="16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6764" marR="5676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OM</a:t>
                      </a:r>
                      <a:endParaRPr lang="it-IT" sz="16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6764" marR="5676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WSP</a:t>
                      </a:r>
                      <a:endParaRPr lang="it-IT" sz="16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6764" marR="5676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FDA</a:t>
                      </a:r>
                      <a:endParaRPr lang="it-IT" sz="16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6764" marR="5676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MBC</a:t>
                      </a:r>
                      <a:endParaRPr lang="it-IT" sz="16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6764" marR="5676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CAT</a:t>
                      </a:r>
                      <a:endParaRPr lang="it-IT" sz="16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6764" marR="56764" marT="0" marB="0"/>
                </a:tc>
              </a:tr>
              <a:tr h="21638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SOLID </a:t>
                      </a:r>
                      <a:endParaRPr lang="it-IT" sz="16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6764" marR="5676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it-IT" sz="16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6764" marR="5676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it-IT" sz="16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6764" marR="5676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it-IT" sz="16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6764" marR="5676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it-IT" sz="16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6764" marR="5676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it-IT" sz="16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6764" marR="5676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it-IT" sz="16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6764" marR="56764" marT="0" marB="0"/>
                </a:tc>
              </a:tr>
              <a:tr h="21638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it-IT" sz="16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6764" marR="5676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F-ratio</a:t>
                      </a:r>
                      <a:endParaRPr lang="it-IT" sz="16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6764" marR="5676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12.72</a:t>
                      </a:r>
                      <a:endParaRPr lang="it-IT" sz="16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6764" marR="5676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1104.33</a:t>
                      </a:r>
                      <a:endParaRPr lang="it-IT" sz="16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6764" marR="5676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1.33 </a:t>
                      </a:r>
                      <a:endParaRPr lang="it-IT" sz="16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6764" marR="5676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98.97</a:t>
                      </a:r>
                      <a:endParaRPr lang="it-IT" sz="16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6764" marR="5676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18.42</a:t>
                      </a:r>
                      <a:endParaRPr lang="it-IT" sz="16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6764" marR="56764" marT="0" marB="0"/>
                </a:tc>
              </a:tr>
              <a:tr h="43277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it-IT" sz="16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6764" marR="5676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 value</a:t>
                      </a:r>
                      <a:endParaRPr lang="it-IT" sz="16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6764" marR="5676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0.002</a:t>
                      </a:r>
                      <a:endParaRPr lang="it-IT" sz="16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6764" marR="5676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0.000</a:t>
                      </a:r>
                      <a:endParaRPr lang="it-IT" sz="16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6764" marR="5676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ns</a:t>
                      </a:r>
                      <a:endParaRPr lang="it-IT" sz="16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6764" marR="5676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0.000</a:t>
                      </a:r>
                      <a:endParaRPr lang="it-IT" sz="16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6764" marR="5676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0.001</a:t>
                      </a:r>
                      <a:endParaRPr lang="it-IT" sz="16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6764" marR="56764" marT="0" marB="0"/>
                </a:tc>
              </a:tr>
              <a:tr h="21638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it-IT" sz="16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6764" marR="5676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</a:t>
                      </a:r>
                      <a:r>
                        <a:rPr lang="en-US" sz="1600" baseline="30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it-IT" sz="16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6764" marR="5676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0.827</a:t>
                      </a:r>
                      <a:endParaRPr lang="it-IT" sz="16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6764" marR="5676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0.998</a:t>
                      </a:r>
                      <a:endParaRPr lang="it-IT" sz="16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6764" marR="5676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0.34</a:t>
                      </a:r>
                      <a:endParaRPr lang="it-IT" sz="16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6764" marR="5676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0.974</a:t>
                      </a:r>
                      <a:endParaRPr lang="it-IT" sz="16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6764" marR="5676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0.874</a:t>
                      </a:r>
                      <a:endParaRPr lang="it-IT" sz="16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6764" marR="56764" marT="0" marB="0"/>
                </a:tc>
              </a:tr>
              <a:tr h="27284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LIQUID </a:t>
                      </a:r>
                      <a:endParaRPr lang="it-IT" sz="16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6764" marR="5676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it-IT" sz="16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6764" marR="5676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it-IT" sz="16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6764" marR="5676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it-IT" sz="16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6764" marR="5676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it-IT" sz="16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6764" marR="5676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it-IT" sz="16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6764" marR="5676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it-IT" sz="16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6764" marR="56764" marT="0" marB="0"/>
                </a:tc>
              </a:tr>
              <a:tr h="21638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it-IT" sz="16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6764" marR="5676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F-ratio</a:t>
                      </a:r>
                      <a:endParaRPr lang="it-IT" sz="16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6764" marR="5676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0.067</a:t>
                      </a:r>
                      <a:endParaRPr lang="it-IT" sz="16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6764" marR="5676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247.79</a:t>
                      </a:r>
                      <a:endParaRPr lang="it-IT" sz="16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6764" marR="5676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0.82</a:t>
                      </a:r>
                      <a:endParaRPr lang="it-IT" sz="16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6764" marR="5676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3.13</a:t>
                      </a:r>
                      <a:endParaRPr lang="it-IT" sz="16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6764" marR="5676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28.73</a:t>
                      </a:r>
                      <a:endParaRPr lang="it-IT" sz="16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6764" marR="56764" marT="0" marB="0"/>
                </a:tc>
              </a:tr>
              <a:tr h="43277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it-IT" sz="16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6764" marR="5676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 value</a:t>
                      </a:r>
                      <a:endParaRPr lang="it-IT" sz="16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6764" marR="5676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0.024</a:t>
                      </a:r>
                      <a:endParaRPr lang="it-IT" sz="16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6764" marR="5676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0.000</a:t>
                      </a:r>
                      <a:endParaRPr lang="it-IT" sz="16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6764" marR="5676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ns</a:t>
                      </a:r>
                      <a:endParaRPr lang="it-IT" sz="16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6764" marR="5676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ns</a:t>
                      </a:r>
                      <a:endParaRPr lang="it-IT" sz="16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6764" marR="5676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0.000</a:t>
                      </a:r>
                      <a:endParaRPr lang="it-IT" sz="16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6764" marR="56764" marT="0" marB="0"/>
                </a:tc>
              </a:tr>
              <a:tr h="21638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it-IT" sz="16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6764" marR="5676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</a:t>
                      </a:r>
                      <a:r>
                        <a:rPr lang="en-US" sz="1600" baseline="30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it-IT" sz="16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6764" marR="5676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0.976</a:t>
                      </a:r>
                      <a:endParaRPr lang="it-IT" sz="16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6764" marR="5676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0.989</a:t>
                      </a:r>
                      <a:endParaRPr lang="it-IT" sz="16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6764" marR="5676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0.52</a:t>
                      </a:r>
                      <a:endParaRPr lang="it-IT" sz="16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6764" marR="5676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0.540</a:t>
                      </a:r>
                      <a:endParaRPr lang="it-IT" sz="16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6764" marR="5676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0.915</a:t>
                      </a:r>
                      <a:endParaRPr lang="it-IT" sz="16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6764" marR="56764" marT="0" marB="0"/>
                </a:tc>
              </a:tr>
            </a:tbl>
          </a:graphicData>
        </a:graphic>
      </p:graphicFrame>
      <p:sp>
        <p:nvSpPr>
          <p:cNvPr id="14" name="Rettangolo arrotondato 13"/>
          <p:cNvSpPr/>
          <p:nvPr/>
        </p:nvSpPr>
        <p:spPr>
          <a:xfrm>
            <a:off x="3738276" y="253371"/>
            <a:ext cx="1296145" cy="367317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5" name="Rettangolo arrotondato 14"/>
          <p:cNvSpPr/>
          <p:nvPr/>
        </p:nvSpPr>
        <p:spPr>
          <a:xfrm>
            <a:off x="4991742" y="1196752"/>
            <a:ext cx="3756722" cy="360040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6" name="Rettangolo arrotondato 15"/>
          <p:cNvSpPr/>
          <p:nvPr/>
        </p:nvSpPr>
        <p:spPr>
          <a:xfrm>
            <a:off x="4991742" y="2636912"/>
            <a:ext cx="3756722" cy="288032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7" name="Rettangolo arrotondato 16"/>
          <p:cNvSpPr/>
          <p:nvPr/>
        </p:nvSpPr>
        <p:spPr>
          <a:xfrm>
            <a:off x="2627784" y="1196752"/>
            <a:ext cx="1110492" cy="288035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8" name="Rettangolo arrotondato 17"/>
          <p:cNvSpPr/>
          <p:nvPr/>
        </p:nvSpPr>
        <p:spPr>
          <a:xfrm>
            <a:off x="3780953" y="4437109"/>
            <a:ext cx="1210790" cy="288035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9" name="Rettangolo arrotondato 18"/>
          <p:cNvSpPr/>
          <p:nvPr/>
        </p:nvSpPr>
        <p:spPr>
          <a:xfrm>
            <a:off x="3769642" y="3642983"/>
            <a:ext cx="1222101" cy="290073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0" name="Rettangolo arrotondato 19"/>
          <p:cNvSpPr/>
          <p:nvPr/>
        </p:nvSpPr>
        <p:spPr>
          <a:xfrm>
            <a:off x="3738275" y="5733257"/>
            <a:ext cx="1253467" cy="288032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971595" y="2132856"/>
            <a:ext cx="3384377" cy="4134605"/>
          </a:xfrm>
          <a:prstGeom prst="rect">
            <a:avLst/>
          </a:prstGeom>
          <a:noFill/>
          <a:ln w="38103">
            <a:solidFill>
              <a:srgbClr val="000000"/>
            </a:solidFill>
            <a:prstDash val="solid"/>
            <a:miter/>
          </a:ln>
        </p:spPr>
      </p:pic>
      <p:pic>
        <p:nvPicPr>
          <p:cNvPr id="3" name="Picture 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6476695" y="2060847"/>
            <a:ext cx="2088233" cy="2748796"/>
          </a:xfrm>
          <a:prstGeom prst="rect">
            <a:avLst/>
          </a:prstGeom>
          <a:noFill/>
          <a:ln w="38103">
            <a:solidFill>
              <a:srgbClr val="00B050"/>
            </a:solidFill>
            <a:prstDash val="solid"/>
            <a:miter/>
          </a:ln>
        </p:spPr>
      </p:pic>
      <p:sp>
        <p:nvSpPr>
          <p:cNvPr id="4" name="CasellaDiTesto 1"/>
          <p:cNvSpPr txBox="1"/>
          <p:nvPr/>
        </p:nvSpPr>
        <p:spPr>
          <a:xfrm>
            <a:off x="2483766" y="837654"/>
            <a:ext cx="4562462" cy="584777"/>
          </a:xfrm>
          <a:prstGeom prst="rect">
            <a:avLst/>
          </a:prstGeom>
          <a:solidFill>
            <a:srgbClr val="92D050"/>
          </a:solidFill>
          <a:ln w="57150">
            <a:solidFill>
              <a:srgbClr val="77933C"/>
            </a:solidFill>
            <a:prstDash val="solid"/>
            <a:miter/>
          </a:ln>
        </p:spPr>
        <p:txBody>
          <a:bodyPr vert="horz" wrap="non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it-IT" sz="3200" b="1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CUCUMBER GROWTH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251524" y="66796"/>
            <a:ext cx="9361041" cy="3362203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6075" y="3546116"/>
            <a:ext cx="9740499" cy="330359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35497" y="3468758"/>
            <a:ext cx="8948409" cy="3458306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CasellaDiTesto 1"/>
          <p:cNvSpPr txBox="1"/>
          <p:nvPr/>
        </p:nvSpPr>
        <p:spPr>
          <a:xfrm>
            <a:off x="2555775" y="-21387"/>
            <a:ext cx="1080116" cy="400110"/>
          </a:xfrm>
          <a:prstGeom prst="rect">
            <a:avLst/>
          </a:prstGeom>
          <a:solidFill>
            <a:srgbClr val="E6E0EC"/>
          </a:solidFill>
          <a:ln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it-IT" sz="2000" b="1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Solid</a:t>
            </a:r>
          </a:p>
        </p:txBody>
      </p:sp>
      <p:sp>
        <p:nvSpPr>
          <p:cNvPr id="6" name="CasellaDiTesto 5"/>
          <p:cNvSpPr txBox="1"/>
          <p:nvPr/>
        </p:nvSpPr>
        <p:spPr>
          <a:xfrm>
            <a:off x="6444206" y="10241"/>
            <a:ext cx="1080116" cy="369335"/>
          </a:xfrm>
          <a:prstGeom prst="rect">
            <a:avLst/>
          </a:prstGeom>
          <a:solidFill>
            <a:srgbClr val="E6E0EC"/>
          </a:solidFill>
          <a:ln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it-IT" sz="1800" b="1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Liquid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0" y="990861"/>
            <a:ext cx="9166347" cy="4133481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-17892" y="764704"/>
            <a:ext cx="9558444" cy="44926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980728"/>
            <a:ext cx="9468544" cy="4243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CasellaDiTesto 3"/>
          <p:cNvSpPr txBox="1"/>
          <p:nvPr/>
        </p:nvSpPr>
        <p:spPr>
          <a:xfrm>
            <a:off x="1907704" y="188640"/>
            <a:ext cx="107112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800" b="1" dirty="0" smtClean="0"/>
              <a:t>SOLID</a:t>
            </a:r>
            <a:endParaRPr lang="it-IT" sz="2800" b="1" dirty="0"/>
          </a:p>
        </p:txBody>
      </p:sp>
      <p:sp>
        <p:nvSpPr>
          <p:cNvPr id="7" name="Rettangolo 6"/>
          <p:cNvSpPr/>
          <p:nvPr/>
        </p:nvSpPr>
        <p:spPr>
          <a:xfrm>
            <a:off x="6516216" y="218360"/>
            <a:ext cx="122661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LIQUID</a:t>
            </a:r>
            <a:endParaRPr lang="it-IT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72456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2881759" y="2188460"/>
            <a:ext cx="5309289" cy="3976844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asellaDiTesto 1"/>
          <p:cNvSpPr txBox="1"/>
          <p:nvPr/>
        </p:nvSpPr>
        <p:spPr>
          <a:xfrm>
            <a:off x="755577" y="908721"/>
            <a:ext cx="7272808" cy="584777"/>
          </a:xfrm>
          <a:prstGeom prst="rect">
            <a:avLst/>
          </a:prstGeom>
          <a:solidFill>
            <a:srgbClr val="92D050"/>
          </a:solidFill>
          <a:ln w="38103">
            <a:solidFill>
              <a:srgbClr val="77933C"/>
            </a:solidFill>
            <a:prstDash val="solid"/>
            <a:miter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it-IT" sz="3200" b="1" i="0" u="none" strike="noStrike" kern="1200" cap="none" spc="0" baseline="0" dirty="0" err="1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Cucumber</a:t>
            </a:r>
            <a:r>
              <a:rPr lang="it-IT" sz="3200" b="1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 </a:t>
            </a:r>
            <a:r>
              <a:rPr lang="it-IT" sz="3200" b="1" i="0" u="none" strike="noStrike" kern="1200" cap="none" spc="0" baseline="0" dirty="0" err="1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Nutraceutical</a:t>
            </a:r>
            <a:r>
              <a:rPr lang="it-IT" sz="3200" b="1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 </a:t>
            </a:r>
            <a:r>
              <a:rPr lang="it-IT" sz="3200" b="1" i="0" u="none" strike="noStrike" kern="1200" cap="none" spc="0" baseline="0" dirty="0" err="1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Properties</a:t>
            </a:r>
            <a:r>
              <a:rPr lang="it-IT" sz="3200" b="1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 </a:t>
            </a:r>
            <a:endParaRPr lang="it-IT" sz="18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el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25117552"/>
              </p:ext>
            </p:extLst>
          </p:nvPr>
        </p:nvGraphicFramePr>
        <p:xfrm>
          <a:off x="539552" y="109353"/>
          <a:ext cx="7848872" cy="678410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37882"/>
                <a:gridCol w="927174"/>
                <a:gridCol w="927174"/>
                <a:gridCol w="955477"/>
                <a:gridCol w="747400"/>
                <a:gridCol w="113218"/>
                <a:gridCol w="888160"/>
                <a:gridCol w="823899"/>
                <a:gridCol w="828488"/>
              </a:tblGrid>
              <a:tr h="542734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it-IT" sz="1600" b="1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1463" marR="4146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600" b="1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Chroma</a:t>
                      </a:r>
                      <a:r>
                        <a:rPr lang="it-IT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it-IT" sz="1600" b="1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Peel</a:t>
                      </a:r>
                      <a:endParaRPr lang="it-IT" sz="1600" b="1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1463" marR="4146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600" b="1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Chroma</a:t>
                      </a:r>
                      <a:r>
                        <a:rPr lang="it-IT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Pulp</a:t>
                      </a:r>
                      <a:endParaRPr lang="it-IT" sz="1600" b="1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1463" marR="4146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BRIX</a:t>
                      </a:r>
                      <a:endParaRPr lang="it-IT" sz="1600" b="1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1463" marR="4146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6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pH</a:t>
                      </a:r>
                      <a:endParaRPr lang="it-IT" sz="1600" b="1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1463" marR="41463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6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Tritabile acidity </a:t>
                      </a:r>
                      <a:endParaRPr lang="it-IT" sz="1600" b="1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1463" marR="41463" marT="0" marB="0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6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Dry matter</a:t>
                      </a:r>
                      <a:endParaRPr lang="it-IT" sz="1600" b="1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1463" marR="4146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6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DPPH %</a:t>
                      </a:r>
                      <a:endParaRPr lang="it-IT" sz="1600" b="1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839" marR="3839" marT="0" marB="0"/>
                </a:tc>
              </a:tr>
              <a:tr h="353957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Control</a:t>
                      </a:r>
                      <a:endParaRPr lang="it-IT" sz="1600" b="1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1463" marR="4146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6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</a:t>
                      </a:r>
                      <a:r>
                        <a:rPr lang="it-IT" sz="1600" b="1" baseline="30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c</a:t>
                      </a:r>
                      <a:endParaRPr lang="it-IT" sz="1600" b="1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1463" marR="4146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97</a:t>
                      </a:r>
                      <a:r>
                        <a:rPr lang="it-IT" sz="1600" b="1" baseline="30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a</a:t>
                      </a:r>
                      <a:endParaRPr lang="it-IT" sz="1600" b="1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1463" marR="4146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4.05</a:t>
                      </a:r>
                      <a:r>
                        <a:rPr lang="it-IT" sz="1600" b="1" baseline="30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a</a:t>
                      </a:r>
                      <a:endParaRPr lang="it-IT" sz="1600" b="1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1463" marR="4146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6.7</a:t>
                      </a:r>
                      <a:r>
                        <a:rPr lang="it-IT" sz="1600" b="1" baseline="30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</a:t>
                      </a:r>
                      <a:endParaRPr lang="it-IT" sz="1600" b="1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1463" marR="41463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6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0.70</a:t>
                      </a:r>
                      <a:r>
                        <a:rPr lang="it-IT" sz="1600" b="1" baseline="30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</a:t>
                      </a:r>
                      <a:endParaRPr lang="it-IT" sz="1600" b="1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1463" marR="41463" marT="0" marB="0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6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3.7</a:t>
                      </a:r>
                      <a:r>
                        <a:rPr lang="it-IT" sz="1600" b="1" baseline="30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</a:t>
                      </a:r>
                      <a:endParaRPr lang="it-IT" sz="1600" b="1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1463" marR="4146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6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13.2</a:t>
                      </a:r>
                      <a:r>
                        <a:rPr lang="it-IT" sz="1600" b="1" baseline="30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</a:t>
                      </a:r>
                      <a:endParaRPr lang="it-IT" sz="1600" b="1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839" marR="3839" marT="0" marB="0"/>
                </a:tc>
              </a:tr>
              <a:tr h="353957">
                <a:tc gridSpan="9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Solid Fattoria</a:t>
                      </a:r>
                      <a:endParaRPr lang="it-IT" sz="1600" b="1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1463" marR="41463" marT="0" marB="0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</a:tr>
              <a:tr h="371111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25%</a:t>
                      </a:r>
                      <a:endParaRPr lang="it-IT" sz="1600" b="1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1463" marR="4146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</a:t>
                      </a:r>
                      <a:r>
                        <a:rPr lang="it-IT" sz="1600" b="1" baseline="30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</a:t>
                      </a:r>
                      <a:endParaRPr lang="it-IT" sz="1600" b="1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1463" marR="4146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</a:t>
                      </a:r>
                      <a:r>
                        <a:rPr lang="it-IT" sz="1600" b="1" baseline="30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  <a:endParaRPr lang="it-IT" sz="1600" b="1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1463" marR="4146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6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3.25</a:t>
                      </a:r>
                      <a:r>
                        <a:rPr lang="it-IT" sz="1600" b="1" baseline="30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</a:t>
                      </a:r>
                      <a:endParaRPr lang="it-IT" sz="1600" b="1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1463" marR="41463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6.78</a:t>
                      </a:r>
                      <a:r>
                        <a:rPr lang="it-IT" sz="1600" b="1" baseline="30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ab</a:t>
                      </a:r>
                      <a:endParaRPr lang="it-IT" sz="1600" b="1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1463" marR="41463" marT="0" marB="0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6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0.72</a:t>
                      </a:r>
                      <a:r>
                        <a:rPr lang="it-IT" sz="1600" b="1" baseline="30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</a:t>
                      </a:r>
                      <a:endParaRPr lang="it-IT" sz="1600" b="1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1463" marR="4146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6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3.3</a:t>
                      </a:r>
                      <a:r>
                        <a:rPr lang="it-IT" sz="1600" b="1" baseline="30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b</a:t>
                      </a:r>
                      <a:endParaRPr lang="it-IT" sz="1600" b="1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1463" marR="4146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22.5</a:t>
                      </a:r>
                      <a:r>
                        <a:rPr lang="it-IT" sz="1600" b="1" baseline="30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</a:t>
                      </a:r>
                      <a:endParaRPr lang="it-IT" sz="1600" b="1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839" marR="3839" marT="0" marB="0"/>
                </a:tc>
              </a:tr>
              <a:tr h="353957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50%</a:t>
                      </a:r>
                      <a:endParaRPr lang="it-IT" sz="1600" b="1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1463" marR="4146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6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</a:t>
                      </a:r>
                      <a:r>
                        <a:rPr lang="it-IT" sz="1600" b="1" baseline="30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  <a:endParaRPr lang="it-IT" sz="1600" b="1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1463" marR="4146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101</a:t>
                      </a:r>
                      <a:r>
                        <a:rPr lang="it-IT" sz="1600" b="1" baseline="30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  <a:endParaRPr lang="it-IT" sz="1600" b="1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1463" marR="4146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3.80</a:t>
                      </a:r>
                      <a:r>
                        <a:rPr lang="it-IT" sz="1600" b="1" baseline="30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a</a:t>
                      </a:r>
                      <a:endParaRPr lang="it-IT" sz="1600" b="1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1463" marR="41463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6.70</a:t>
                      </a:r>
                      <a:r>
                        <a:rPr lang="it-IT" sz="1600" b="1" baseline="30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</a:t>
                      </a:r>
                      <a:endParaRPr lang="it-IT" sz="1600" b="1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1463" marR="41463" marT="0" marB="0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6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0.70</a:t>
                      </a:r>
                      <a:r>
                        <a:rPr lang="it-IT" sz="1600" b="1" baseline="30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</a:t>
                      </a:r>
                      <a:endParaRPr lang="it-IT" sz="1600" b="1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1463" marR="4146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6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3.3</a:t>
                      </a:r>
                      <a:r>
                        <a:rPr lang="it-IT" sz="1600" b="1" baseline="30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b</a:t>
                      </a:r>
                      <a:endParaRPr lang="it-IT" sz="1600" b="1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1463" marR="4146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6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21.2</a:t>
                      </a:r>
                      <a:r>
                        <a:rPr lang="it-IT" sz="1600" b="1" baseline="30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</a:t>
                      </a:r>
                      <a:endParaRPr lang="it-IT" sz="1600" b="1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839" marR="3839" marT="0" marB="0"/>
                </a:tc>
              </a:tr>
              <a:tr h="353957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75%</a:t>
                      </a:r>
                      <a:endParaRPr lang="it-IT" sz="1600" b="1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1463" marR="4146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6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</a:t>
                      </a:r>
                      <a:r>
                        <a:rPr lang="it-IT" sz="1600" b="1" baseline="30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</a:t>
                      </a:r>
                      <a:endParaRPr lang="it-IT" sz="1600" b="1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1463" marR="4146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6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</a:t>
                      </a:r>
                      <a:r>
                        <a:rPr lang="it-IT" sz="1600" b="1" baseline="30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  <a:endParaRPr lang="it-IT" sz="1600" b="1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1463" marR="4146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3.85</a:t>
                      </a:r>
                      <a:r>
                        <a:rPr lang="it-IT" sz="1600" b="1" baseline="30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a</a:t>
                      </a:r>
                      <a:endParaRPr lang="it-IT" sz="1600" b="1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1463" marR="41463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6.81</a:t>
                      </a:r>
                      <a:r>
                        <a:rPr lang="it-IT" sz="1600" b="1" baseline="30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  <a:endParaRPr lang="it-IT" sz="1600" b="1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1463" marR="41463" marT="0" marB="0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6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0.50</a:t>
                      </a:r>
                      <a:r>
                        <a:rPr lang="it-IT" sz="1600" b="1" baseline="30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</a:t>
                      </a:r>
                      <a:endParaRPr lang="it-IT" sz="1600" b="1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1463" marR="4146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6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3.4</a:t>
                      </a:r>
                      <a:r>
                        <a:rPr lang="it-IT" sz="1600" b="1" baseline="30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b</a:t>
                      </a:r>
                      <a:endParaRPr lang="it-IT" sz="1600" b="1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1463" marR="4146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6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13.5</a:t>
                      </a:r>
                      <a:r>
                        <a:rPr lang="it-IT" sz="1600" b="1" baseline="30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</a:t>
                      </a:r>
                      <a:endParaRPr lang="it-IT" sz="1600" b="1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839" marR="3839" marT="0" marB="0"/>
                </a:tc>
              </a:tr>
              <a:tr h="353957">
                <a:tc gridSpan="9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Liquid Fattoria</a:t>
                      </a:r>
                      <a:endParaRPr lang="it-IT" sz="1600" b="1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1463" marR="41463" marT="0" marB="0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</a:tr>
              <a:tr h="353957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10%</a:t>
                      </a:r>
                      <a:endParaRPr lang="it-IT" sz="1600" b="1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1463" marR="4146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6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r>
                        <a:rPr lang="it-IT" sz="1600" b="1" baseline="30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</a:t>
                      </a:r>
                      <a:endParaRPr lang="it-IT" sz="1600" b="1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1463" marR="4146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6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</a:t>
                      </a:r>
                      <a:r>
                        <a:rPr lang="it-IT" sz="1600" b="1" baseline="30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  <a:endParaRPr lang="it-IT" sz="1600" b="1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1463" marR="4146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6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3.70</a:t>
                      </a:r>
                      <a:r>
                        <a:rPr lang="it-IT" sz="1600" b="1" baseline="30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ab</a:t>
                      </a:r>
                      <a:endParaRPr lang="it-IT" sz="1600" b="1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1463" marR="41463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6.80</a:t>
                      </a:r>
                      <a:r>
                        <a:rPr lang="it-IT" sz="1600" b="1" baseline="30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  <a:endParaRPr lang="it-IT" sz="1600" b="1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1463" marR="41463" marT="0" marB="0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6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0.55</a:t>
                      </a:r>
                      <a:r>
                        <a:rPr lang="it-IT" sz="1600" b="1" baseline="30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</a:t>
                      </a:r>
                      <a:endParaRPr lang="it-IT" sz="1600" b="1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1463" marR="4146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6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3.6</a:t>
                      </a:r>
                      <a:r>
                        <a:rPr lang="it-IT" sz="1600" b="1" baseline="30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b</a:t>
                      </a:r>
                      <a:endParaRPr lang="it-IT" sz="1600" b="1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1463" marR="4146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13.1</a:t>
                      </a:r>
                      <a:endParaRPr lang="it-IT" sz="1600" b="1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839" marR="3839" marT="0" marB="0"/>
                </a:tc>
              </a:tr>
              <a:tr h="353957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20%</a:t>
                      </a:r>
                      <a:endParaRPr lang="it-IT" sz="1600" b="1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1463" marR="4146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6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  <a:r>
                        <a:rPr lang="it-IT" sz="1600" b="1" baseline="30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</a:t>
                      </a:r>
                      <a:endParaRPr lang="it-IT" sz="1600" b="1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1463" marR="4146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6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86</a:t>
                      </a:r>
                      <a:r>
                        <a:rPr lang="it-IT" sz="1600" b="1" baseline="30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</a:t>
                      </a:r>
                      <a:endParaRPr lang="it-IT" sz="1600" b="1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1463" marR="4146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6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3.73</a:t>
                      </a:r>
                      <a:r>
                        <a:rPr lang="it-IT" sz="1600" b="1" baseline="30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ab</a:t>
                      </a:r>
                      <a:endParaRPr lang="it-IT" sz="1600" b="1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1463" marR="41463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6.75</a:t>
                      </a:r>
                      <a:r>
                        <a:rPr lang="it-IT" sz="1600" b="1" baseline="30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ab</a:t>
                      </a:r>
                      <a:endParaRPr lang="it-IT" sz="1600" b="1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1463" marR="41463" marT="0" marB="0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0.76</a:t>
                      </a:r>
                      <a:r>
                        <a:rPr lang="it-IT" sz="1600" b="1" baseline="30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</a:t>
                      </a:r>
                      <a:endParaRPr lang="it-IT" sz="1600" b="1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1463" marR="4146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6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3.9</a:t>
                      </a:r>
                      <a:r>
                        <a:rPr lang="it-IT" sz="1600" b="1" baseline="30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b</a:t>
                      </a:r>
                      <a:endParaRPr lang="it-IT" sz="1600" b="1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1463" marR="4146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17.8</a:t>
                      </a:r>
                      <a:r>
                        <a:rPr lang="it-IT" sz="1600" b="1" baseline="30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</a:t>
                      </a:r>
                      <a:endParaRPr lang="it-IT" sz="1600" b="1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839" marR="3839" marT="0" marB="0"/>
                </a:tc>
              </a:tr>
              <a:tr h="353957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30%</a:t>
                      </a:r>
                      <a:endParaRPr lang="it-IT" sz="1600" b="1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1463" marR="4146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6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  <a:r>
                        <a:rPr lang="it-IT" sz="1600" b="1" baseline="30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</a:t>
                      </a:r>
                      <a:endParaRPr lang="it-IT" sz="1600" b="1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1463" marR="4146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6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85</a:t>
                      </a:r>
                      <a:r>
                        <a:rPr lang="it-IT" sz="1600" b="1" baseline="30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</a:t>
                      </a:r>
                      <a:endParaRPr lang="it-IT" sz="1600" b="1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1463" marR="4146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6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3.81</a:t>
                      </a:r>
                      <a:r>
                        <a:rPr lang="it-IT" sz="1600" b="1" baseline="30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  <a:endParaRPr lang="it-IT" sz="1600" b="1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1463" marR="41463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6.90</a:t>
                      </a:r>
                      <a:r>
                        <a:rPr lang="it-IT" sz="1600" b="1" baseline="30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  <a:endParaRPr lang="it-IT" sz="1600" b="1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1463" marR="41463" marT="0" marB="0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0.78</a:t>
                      </a:r>
                      <a:r>
                        <a:rPr lang="it-IT" sz="1600" b="1" baseline="30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</a:t>
                      </a:r>
                      <a:endParaRPr lang="it-IT" sz="1600" b="1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1463" marR="4146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6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4.8</a:t>
                      </a:r>
                      <a:r>
                        <a:rPr lang="it-IT" sz="1600" b="1" baseline="30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a</a:t>
                      </a:r>
                      <a:endParaRPr lang="it-IT" sz="1600" b="1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1463" marR="4146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31.2</a:t>
                      </a:r>
                      <a:r>
                        <a:rPr lang="it-IT" sz="1600" b="1" baseline="30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  <a:endParaRPr lang="it-IT" sz="1600" b="1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839" marR="3839" marT="0" marB="0"/>
                </a:tc>
              </a:tr>
              <a:tr h="353957">
                <a:tc gridSpan="9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Solid Ulivo</a:t>
                      </a:r>
                      <a:endParaRPr lang="it-IT" sz="1600" b="1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1463" marR="41463" marT="0" marB="0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</a:tr>
              <a:tr h="353957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25%</a:t>
                      </a:r>
                      <a:endParaRPr lang="it-IT" sz="1600" b="1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1463" marR="4146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6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</a:t>
                      </a:r>
                      <a:r>
                        <a:rPr lang="it-IT" sz="1600" b="1" baseline="30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</a:t>
                      </a:r>
                      <a:endParaRPr lang="it-IT" sz="1600" b="1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1463" marR="4146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6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97</a:t>
                      </a:r>
                      <a:r>
                        <a:rPr lang="it-IT" sz="1600" b="1" baseline="30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a </a:t>
                      </a:r>
                      <a:endParaRPr lang="it-IT" sz="1600" b="1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1463" marR="4146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6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3.35</a:t>
                      </a:r>
                      <a:r>
                        <a:rPr lang="it-IT" sz="1600" b="1" baseline="30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</a:t>
                      </a:r>
                      <a:endParaRPr lang="it-IT" sz="1600" b="1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1463" marR="4146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6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6.70</a:t>
                      </a:r>
                      <a:r>
                        <a:rPr lang="it-IT" sz="1600" b="1" baseline="30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</a:t>
                      </a:r>
                      <a:endParaRPr lang="it-IT" sz="1600" b="1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1463" marR="41463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0.84</a:t>
                      </a:r>
                      <a:r>
                        <a:rPr lang="it-IT" sz="1600" b="1" baseline="30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ab</a:t>
                      </a:r>
                      <a:endParaRPr lang="it-IT" sz="1600" b="1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1463" marR="41463" marT="0" marB="0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6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3.5</a:t>
                      </a:r>
                      <a:r>
                        <a:rPr lang="it-IT" sz="1600" b="1" baseline="30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b</a:t>
                      </a:r>
                      <a:endParaRPr lang="it-IT" sz="1600" b="1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1463" marR="4146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19.1</a:t>
                      </a:r>
                      <a:r>
                        <a:rPr lang="it-IT" sz="1600" b="1" baseline="30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</a:t>
                      </a:r>
                      <a:endParaRPr lang="it-IT" sz="1600" b="1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839" marR="3839" marT="0" marB="0"/>
                </a:tc>
              </a:tr>
              <a:tr h="353957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50%</a:t>
                      </a:r>
                      <a:endParaRPr lang="it-IT" sz="1600" b="1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1463" marR="4146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6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</a:t>
                      </a:r>
                      <a:r>
                        <a:rPr lang="it-IT" sz="1600" b="1" baseline="30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</a:t>
                      </a:r>
                      <a:endParaRPr lang="it-IT" sz="1600" b="1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1463" marR="4146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6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96</a:t>
                      </a:r>
                      <a:r>
                        <a:rPr lang="it-IT" sz="1600" b="1" baseline="30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a</a:t>
                      </a:r>
                      <a:endParaRPr lang="it-IT" sz="1600" b="1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1463" marR="4146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6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3.21</a:t>
                      </a:r>
                      <a:r>
                        <a:rPr lang="it-IT" sz="1600" b="1" baseline="30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</a:t>
                      </a:r>
                      <a:endParaRPr lang="it-IT" sz="1600" b="1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1463" marR="4146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6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6.71</a:t>
                      </a:r>
                      <a:r>
                        <a:rPr lang="it-IT" sz="1600" b="1" baseline="30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</a:t>
                      </a:r>
                      <a:endParaRPr lang="it-IT" sz="1600" b="1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1463" marR="41463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0.80</a:t>
                      </a:r>
                      <a:r>
                        <a:rPr lang="it-IT" sz="1600" b="1" baseline="30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</a:t>
                      </a:r>
                      <a:endParaRPr lang="it-IT" sz="1600" b="1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1463" marR="41463" marT="0" marB="0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6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3.7</a:t>
                      </a:r>
                      <a:r>
                        <a:rPr lang="it-IT" sz="1600" b="1" baseline="30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b</a:t>
                      </a:r>
                      <a:endParaRPr lang="it-IT" sz="1600" b="1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1463" marR="4146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6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20.3</a:t>
                      </a:r>
                      <a:r>
                        <a:rPr lang="it-IT" sz="1600" b="1" baseline="30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</a:t>
                      </a:r>
                      <a:endParaRPr lang="it-IT" sz="1600" b="1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839" marR="3839" marT="0" marB="0"/>
                </a:tc>
              </a:tr>
              <a:tr h="353957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75%</a:t>
                      </a:r>
                      <a:endParaRPr lang="it-IT" sz="1600" b="1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1463" marR="4146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6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</a:t>
                      </a:r>
                      <a:r>
                        <a:rPr lang="it-IT" sz="1600" b="1" baseline="30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</a:t>
                      </a:r>
                      <a:endParaRPr lang="it-IT" sz="1600" b="1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1463" marR="4146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6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96</a:t>
                      </a:r>
                      <a:r>
                        <a:rPr lang="it-IT" sz="1600" b="1" baseline="30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a</a:t>
                      </a:r>
                      <a:endParaRPr lang="it-IT" sz="1600" b="1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1463" marR="4146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6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3.30</a:t>
                      </a:r>
                      <a:r>
                        <a:rPr lang="it-IT" sz="1600" b="1" baseline="30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bc</a:t>
                      </a:r>
                      <a:endParaRPr lang="it-IT" sz="1600" b="1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1463" marR="4146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6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6.80</a:t>
                      </a:r>
                      <a:r>
                        <a:rPr lang="it-IT" sz="1600" b="1" baseline="30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  <a:endParaRPr lang="it-IT" sz="1600" b="1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1463" marR="41463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0.89</a:t>
                      </a:r>
                      <a:r>
                        <a:rPr lang="it-IT" sz="1600" b="1" baseline="30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  <a:endParaRPr lang="it-IT" sz="1600" b="1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1463" marR="41463" marT="0" marB="0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3.8</a:t>
                      </a:r>
                      <a:r>
                        <a:rPr lang="it-IT" sz="1600" b="1" baseline="30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b</a:t>
                      </a:r>
                      <a:endParaRPr lang="it-IT" sz="1600" b="1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1463" marR="4146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6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13.9</a:t>
                      </a:r>
                      <a:r>
                        <a:rPr lang="it-IT" sz="1600" b="1" baseline="30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</a:t>
                      </a:r>
                      <a:endParaRPr lang="it-IT" sz="1600" b="1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839" marR="3839" marT="0" marB="0"/>
                </a:tc>
              </a:tr>
              <a:tr h="353957">
                <a:tc gridSpan="9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Liquid Ulivo</a:t>
                      </a:r>
                      <a:endParaRPr lang="it-IT" sz="1600" b="1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1463" marR="41463" marT="0" marB="0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</a:tr>
              <a:tr h="353957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10%</a:t>
                      </a:r>
                      <a:endParaRPr lang="it-IT" sz="1600" b="1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1463" marR="4146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6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</a:t>
                      </a:r>
                      <a:r>
                        <a:rPr lang="it-IT" sz="1600" b="1" baseline="30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</a:t>
                      </a:r>
                      <a:endParaRPr lang="it-IT" sz="1600" b="1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1463" marR="4146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6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</a:t>
                      </a:r>
                      <a:r>
                        <a:rPr lang="it-IT" sz="1600" b="1" baseline="30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a</a:t>
                      </a:r>
                      <a:endParaRPr lang="it-IT" sz="1600" b="1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1463" marR="4146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6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3.41</a:t>
                      </a:r>
                      <a:r>
                        <a:rPr lang="it-IT" sz="1600" b="1" baseline="30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bc</a:t>
                      </a:r>
                      <a:endParaRPr lang="it-IT" sz="1600" b="1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1463" marR="4146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6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6.14</a:t>
                      </a:r>
                      <a:r>
                        <a:rPr lang="it-IT" sz="1600" b="1" baseline="30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</a:t>
                      </a:r>
                      <a:endParaRPr lang="it-IT" sz="1600" b="1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1463" marR="41463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0.73</a:t>
                      </a:r>
                      <a:r>
                        <a:rPr lang="it-IT" sz="1600" b="1" baseline="30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</a:t>
                      </a:r>
                      <a:endParaRPr lang="it-IT" sz="1600" b="1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1463" marR="41463" marT="0" marB="0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4.7</a:t>
                      </a:r>
                      <a:r>
                        <a:rPr lang="it-IT" sz="1600" b="1" baseline="30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a</a:t>
                      </a:r>
                      <a:endParaRPr lang="it-IT" sz="1600" b="1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1463" marR="4146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6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24.5</a:t>
                      </a:r>
                      <a:r>
                        <a:rPr lang="it-IT" sz="1600" b="1" baseline="30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</a:t>
                      </a:r>
                      <a:endParaRPr lang="it-IT" sz="1600" b="1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839" marR="3839" marT="0" marB="0"/>
                </a:tc>
              </a:tr>
              <a:tr h="353957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20%</a:t>
                      </a:r>
                      <a:endParaRPr lang="it-IT" sz="1600" b="1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1463" marR="4146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6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</a:t>
                      </a:r>
                      <a:r>
                        <a:rPr lang="it-IT" sz="1600" b="1" baseline="30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</a:t>
                      </a:r>
                      <a:endParaRPr lang="it-IT" sz="1600" b="1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1463" marR="4146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6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</a:t>
                      </a:r>
                      <a:r>
                        <a:rPr lang="it-IT" sz="1600" b="1" baseline="30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a</a:t>
                      </a:r>
                      <a:endParaRPr lang="it-IT" sz="1600" b="1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1463" marR="4146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6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3.44</a:t>
                      </a:r>
                      <a:r>
                        <a:rPr lang="it-IT" sz="1600" b="1" baseline="30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bc</a:t>
                      </a:r>
                      <a:endParaRPr lang="it-IT" sz="1600" b="1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1463" marR="4146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6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6.32</a:t>
                      </a:r>
                      <a:r>
                        <a:rPr lang="it-IT" sz="1600" b="1" baseline="30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</a:t>
                      </a:r>
                      <a:endParaRPr lang="it-IT" sz="1600" b="1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1463" marR="41463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6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0.76</a:t>
                      </a:r>
                      <a:r>
                        <a:rPr lang="it-IT" sz="1600" b="1" baseline="30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</a:t>
                      </a:r>
                      <a:endParaRPr lang="it-IT" sz="1600" b="1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1463" marR="41463" marT="0" marB="0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4.9</a:t>
                      </a:r>
                      <a:r>
                        <a:rPr lang="it-IT" sz="1600" b="1" baseline="30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a</a:t>
                      </a:r>
                      <a:endParaRPr lang="it-IT" sz="1600" b="1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1463" marR="4146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14.2</a:t>
                      </a:r>
                      <a:r>
                        <a:rPr lang="it-IT" sz="1600" b="1" baseline="30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</a:t>
                      </a:r>
                      <a:endParaRPr lang="it-IT" sz="1600" b="1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839" marR="3839" marT="0" marB="0"/>
                </a:tc>
              </a:tr>
              <a:tr h="353957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30%</a:t>
                      </a:r>
                      <a:endParaRPr lang="it-IT" sz="1600" b="1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1463" marR="4146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6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</a:t>
                      </a:r>
                      <a:r>
                        <a:rPr lang="it-IT" sz="1600" b="1" baseline="30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</a:t>
                      </a:r>
                      <a:endParaRPr lang="it-IT" sz="1600" b="1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1463" marR="4146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6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96</a:t>
                      </a:r>
                      <a:r>
                        <a:rPr lang="it-IT" sz="1600" b="1" baseline="30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a</a:t>
                      </a:r>
                      <a:endParaRPr lang="it-IT" sz="1600" b="1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1463" marR="4146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6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3.55</a:t>
                      </a:r>
                      <a:r>
                        <a:rPr lang="it-IT" sz="1600" b="1" baseline="30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b</a:t>
                      </a:r>
                      <a:endParaRPr lang="it-IT" sz="1600" b="1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1463" marR="4146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6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6.46</a:t>
                      </a:r>
                      <a:r>
                        <a:rPr lang="it-IT" sz="1600" b="1" baseline="30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</a:t>
                      </a:r>
                      <a:endParaRPr lang="it-IT" sz="1600" b="1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1463" marR="41463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6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0.78</a:t>
                      </a:r>
                      <a:r>
                        <a:rPr lang="it-IT" sz="1600" b="1" baseline="30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</a:t>
                      </a:r>
                      <a:endParaRPr lang="it-IT" sz="1600" b="1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1463" marR="41463" marT="0" marB="0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4.8</a:t>
                      </a:r>
                      <a:r>
                        <a:rPr lang="it-IT" sz="1600" b="1" baseline="30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a</a:t>
                      </a:r>
                      <a:endParaRPr lang="it-IT" sz="1600" b="1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1463" marR="4146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13.8</a:t>
                      </a:r>
                      <a:r>
                        <a:rPr lang="it-IT" sz="1600" b="1" baseline="30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</a:t>
                      </a:r>
                      <a:endParaRPr lang="it-IT" sz="1600" b="1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3839" marR="3839" marT="0" marB="0"/>
                </a:tc>
              </a:tr>
            </a:tbl>
          </a:graphicData>
        </a:graphic>
      </p:graphicFrame>
      <p:sp>
        <p:nvSpPr>
          <p:cNvPr id="2" name="Rettangolo 1"/>
          <p:cNvSpPr/>
          <p:nvPr/>
        </p:nvSpPr>
        <p:spPr>
          <a:xfrm>
            <a:off x="7596336" y="1484784"/>
            <a:ext cx="648072" cy="64807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" name="Rettangolo 3"/>
          <p:cNvSpPr/>
          <p:nvPr/>
        </p:nvSpPr>
        <p:spPr>
          <a:xfrm>
            <a:off x="7729038" y="3284984"/>
            <a:ext cx="648072" cy="64807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" name="Rettangolo 4"/>
          <p:cNvSpPr/>
          <p:nvPr/>
        </p:nvSpPr>
        <p:spPr>
          <a:xfrm>
            <a:off x="7619770" y="4365104"/>
            <a:ext cx="648072" cy="100811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" name="Rettangolo 5"/>
          <p:cNvSpPr/>
          <p:nvPr/>
        </p:nvSpPr>
        <p:spPr>
          <a:xfrm>
            <a:off x="7707818" y="5733256"/>
            <a:ext cx="669291" cy="112474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7" name="Rettangolo 6"/>
          <p:cNvSpPr/>
          <p:nvPr/>
        </p:nvSpPr>
        <p:spPr>
          <a:xfrm>
            <a:off x="6917495" y="5805264"/>
            <a:ext cx="648072" cy="100811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5" grpId="0" animBg="1"/>
      <p:bldP spid="6" grpId="0" animBg="1"/>
      <p:bldP spid="7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-2935" y="-1"/>
            <a:ext cx="9148279" cy="6813377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CasellaDiTesto 8"/>
          <p:cNvSpPr txBox="1"/>
          <p:nvPr/>
        </p:nvSpPr>
        <p:spPr>
          <a:xfrm>
            <a:off x="7380312" y="2888070"/>
            <a:ext cx="64807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it-IT" dirty="0"/>
          </a:p>
        </p:txBody>
      </p:sp>
      <p:sp>
        <p:nvSpPr>
          <p:cNvPr id="6" name="CasellaDiTesto 5"/>
          <p:cNvSpPr txBox="1"/>
          <p:nvPr/>
        </p:nvSpPr>
        <p:spPr>
          <a:xfrm>
            <a:off x="7252599" y="2780928"/>
            <a:ext cx="13525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  </a:t>
            </a:r>
            <a:r>
              <a:rPr lang="it-IT" dirty="0" err="1" smtClean="0"/>
              <a:t>Flavonoids</a:t>
            </a:r>
            <a:endParaRPr lang="it-IT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6" y="44622"/>
            <a:ext cx="9000996" cy="6749479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ttangolo arrotondato 3"/>
          <p:cNvSpPr/>
          <p:nvPr/>
        </p:nvSpPr>
        <p:spPr>
          <a:xfrm>
            <a:off x="6876256" y="44622"/>
            <a:ext cx="360040" cy="986410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noFill/>
            </a:endParaRPr>
          </a:p>
        </p:txBody>
      </p:sp>
      <p:sp>
        <p:nvSpPr>
          <p:cNvPr id="5" name="Rettangolo arrotondato 4"/>
          <p:cNvSpPr/>
          <p:nvPr/>
        </p:nvSpPr>
        <p:spPr>
          <a:xfrm>
            <a:off x="6156176" y="44622"/>
            <a:ext cx="432048" cy="986410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noFill/>
            </a:endParaRPr>
          </a:p>
        </p:txBody>
      </p:sp>
      <p:sp>
        <p:nvSpPr>
          <p:cNvPr id="6" name="Rettangolo arrotondato 5"/>
          <p:cNvSpPr/>
          <p:nvPr/>
        </p:nvSpPr>
        <p:spPr>
          <a:xfrm>
            <a:off x="5004048" y="75353"/>
            <a:ext cx="432048" cy="986410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noFill/>
            </a:endParaRPr>
          </a:p>
        </p:txBody>
      </p:sp>
      <p:sp>
        <p:nvSpPr>
          <p:cNvPr id="7" name="CasellaDiTesto 6"/>
          <p:cNvSpPr txBox="1"/>
          <p:nvPr/>
        </p:nvSpPr>
        <p:spPr>
          <a:xfrm>
            <a:off x="1259632" y="877097"/>
            <a:ext cx="1944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 smtClean="0">
                <a:solidFill>
                  <a:srgbClr val="FFFF00"/>
                </a:solidFill>
                <a:latin typeface="Arial Black" panose="020B0A04020102020204" pitchFamily="34" charset="0"/>
              </a:rPr>
              <a:t>    PHENOLS</a:t>
            </a:r>
            <a:endParaRPr lang="it-IT" b="1" dirty="0">
              <a:solidFill>
                <a:srgbClr val="FFFF00"/>
              </a:solidFill>
              <a:latin typeface="Arial Black" panose="020B0A04020102020204" pitchFamily="34" charset="0"/>
            </a:endParaRPr>
          </a:p>
        </p:txBody>
      </p:sp>
      <p:sp>
        <p:nvSpPr>
          <p:cNvPr id="8" name="Rettangolo 7"/>
          <p:cNvSpPr/>
          <p:nvPr/>
        </p:nvSpPr>
        <p:spPr>
          <a:xfrm>
            <a:off x="3275856" y="915977"/>
            <a:ext cx="518457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b="1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FLAVONOIDS</a:t>
            </a:r>
            <a:endParaRPr lang="it-IT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cxnSp>
        <p:nvCxnSpPr>
          <p:cNvPr id="10" name="Connettore 1 9"/>
          <p:cNvCxnSpPr/>
          <p:nvPr/>
        </p:nvCxnSpPr>
        <p:spPr>
          <a:xfrm>
            <a:off x="3275856" y="75353"/>
            <a:ext cx="0" cy="986410"/>
          </a:xfrm>
          <a:prstGeom prst="line">
            <a:avLst/>
          </a:prstGeom>
          <a:ln w="5715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8408" y="44624"/>
            <a:ext cx="55563" cy="993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Freccia a destra 2"/>
          <p:cNvSpPr/>
          <p:nvPr/>
        </p:nvSpPr>
        <p:spPr>
          <a:xfrm>
            <a:off x="80163" y="396036"/>
            <a:ext cx="978408" cy="484632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3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3005668" y="298123"/>
            <a:ext cx="304282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sz="3600" dirty="0" smtClean="0">
                <a:latin typeface="Algerian" panose="04020705040A02060702" pitchFamily="82" charset="0"/>
              </a:rPr>
              <a:t>CONCLUSIONS</a:t>
            </a:r>
            <a:endParaRPr lang="it-IT" sz="3600" dirty="0">
              <a:latin typeface="Algerian" panose="04020705040A02060702" pitchFamily="82" charset="0"/>
            </a:endParaRPr>
          </a:p>
        </p:txBody>
      </p:sp>
      <p:pic>
        <p:nvPicPr>
          <p:cNvPr id="1026" name="Picture 2" descr="http://content.mycutegraphics.com/graphics/science/science-kids-examining-plants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1916832"/>
            <a:ext cx="5238750" cy="4038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s://inspiredideasblogging.files.wordpress.com/2014/04/ideas.gif"/>
          <p:cNvPicPr>
            <a:picLocks noChangeAspect="1" noChangeArrowheads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1268580"/>
            <a:ext cx="1471539" cy="11809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asellaDiTesto 2"/>
          <p:cNvSpPr txBox="1"/>
          <p:nvPr/>
        </p:nvSpPr>
        <p:spPr>
          <a:xfrm>
            <a:off x="915281" y="1124744"/>
            <a:ext cx="7632848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lnSpc>
                <a:spcPct val="150000"/>
              </a:lnSpc>
              <a:buFont typeface="+mj-lt"/>
              <a:buAutoNum type="arabicPeriod"/>
            </a:pPr>
            <a:r>
              <a:rPr lang="en-US" sz="2400" b="1" dirty="0" smtClean="0"/>
              <a:t>Animal and recalcitrant agriculture wastes produce biogas with high methane percentage. </a:t>
            </a:r>
          </a:p>
          <a:p>
            <a:pPr marL="342900" indent="-342900" algn="just">
              <a:lnSpc>
                <a:spcPct val="150000"/>
              </a:lnSpc>
              <a:buFont typeface="+mj-lt"/>
              <a:buAutoNum type="arabicPeriod"/>
            </a:pPr>
            <a:r>
              <a:rPr lang="en-US" sz="2400" b="1" dirty="0" err="1" smtClean="0"/>
              <a:t>Digestate</a:t>
            </a:r>
            <a:r>
              <a:rPr lang="en-US" sz="2400" b="1" dirty="0" smtClean="0"/>
              <a:t> composition is strictly dependent on the amount, kind and ratio in which they are mixed.  </a:t>
            </a:r>
          </a:p>
          <a:p>
            <a:pPr marL="342900" indent="-342900" algn="just">
              <a:lnSpc>
                <a:spcPct val="150000"/>
              </a:lnSpc>
              <a:buFont typeface="+mj-lt"/>
              <a:buAutoNum type="arabicPeriod"/>
            </a:pPr>
            <a:r>
              <a:rPr lang="en-US" sz="2400" b="1" dirty="0" err="1" smtClean="0"/>
              <a:t>Digestate</a:t>
            </a:r>
            <a:r>
              <a:rPr lang="en-US" sz="2400" b="1" dirty="0" smtClean="0"/>
              <a:t>, independently from its source, enhanced SOM with positive consequence for long term fertility</a:t>
            </a:r>
          </a:p>
          <a:p>
            <a:pPr marL="342900" indent="-342900" algn="just">
              <a:lnSpc>
                <a:spcPct val="150000"/>
              </a:lnSpc>
              <a:buFont typeface="+mj-lt"/>
              <a:buAutoNum type="arabicPeriod"/>
            </a:pPr>
            <a:r>
              <a:rPr lang="en-US" sz="2400" b="1" dirty="0" err="1" smtClean="0"/>
              <a:t>Digestate</a:t>
            </a:r>
            <a:r>
              <a:rPr lang="en-US" sz="2400" b="1" dirty="0" smtClean="0"/>
              <a:t> increased phytochemicals, in </a:t>
            </a:r>
            <a:r>
              <a:rPr lang="en-US" sz="2400" b="1" i="1" dirty="0" err="1" smtClean="0"/>
              <a:t>cucumis</a:t>
            </a:r>
            <a:r>
              <a:rPr lang="en-US" sz="2400" b="1" dirty="0" smtClean="0"/>
              <a:t> </a:t>
            </a:r>
            <a:r>
              <a:rPr lang="en-US" sz="2400" b="1" i="1" dirty="0" err="1" smtClean="0"/>
              <a:t>sativus</a:t>
            </a:r>
            <a:r>
              <a:rPr lang="en-US" sz="2400" b="1" dirty="0" smtClean="0"/>
              <a:t>, with high </a:t>
            </a:r>
            <a:r>
              <a:rPr lang="en-US" sz="2400" b="1" dirty="0"/>
              <a:t>medicinal value for </a:t>
            </a:r>
            <a:r>
              <a:rPr lang="en-US" sz="2400" b="1" dirty="0" smtClean="0"/>
              <a:t>human.  </a:t>
            </a:r>
          </a:p>
          <a:p>
            <a:pPr marL="342900" indent="-342900" algn="just">
              <a:lnSpc>
                <a:spcPct val="150000"/>
              </a:lnSpc>
              <a:buFont typeface="+mj-lt"/>
              <a:buAutoNum type="arabicPeriod"/>
            </a:pPr>
            <a:endParaRPr lang="it-IT" sz="2400" b="1" dirty="0"/>
          </a:p>
        </p:txBody>
      </p:sp>
    </p:spTree>
    <p:extLst>
      <p:ext uri="{BB962C8B-B14F-4D97-AF65-F5344CB8AC3E}">
        <p14:creationId xmlns:p14="http://schemas.microsoft.com/office/powerpoint/2010/main" val="3872312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395536" y="429627"/>
            <a:ext cx="8496944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accent2">
                    <a:lumMod val="75000"/>
                  </a:schemeClr>
                </a:solidFill>
                <a:latin typeface="Arial Black" panose="020B0A04020102020204" pitchFamily="34" charset="0"/>
              </a:rPr>
              <a:t>Other possible use of solid </a:t>
            </a:r>
            <a:r>
              <a:rPr lang="en-US" sz="2400" b="1" dirty="0" err="1" smtClean="0">
                <a:solidFill>
                  <a:schemeClr val="accent2">
                    <a:lumMod val="75000"/>
                  </a:schemeClr>
                </a:solidFill>
                <a:latin typeface="Arial Black" panose="020B0A04020102020204" pitchFamily="34" charset="0"/>
              </a:rPr>
              <a:t>digestate</a:t>
            </a:r>
            <a:endParaRPr lang="en-US" sz="2400" b="1" dirty="0" smtClean="0">
              <a:solidFill>
                <a:schemeClr val="accent2">
                  <a:lumMod val="75000"/>
                </a:schemeClr>
              </a:solidFill>
              <a:latin typeface="Arial Black" panose="020B0A04020102020204" pitchFamily="34" charset="0"/>
            </a:endParaRPr>
          </a:p>
          <a:p>
            <a:endParaRPr lang="en-US" dirty="0" smtClean="0"/>
          </a:p>
          <a:p>
            <a:endParaRPr lang="en-US" dirty="0"/>
          </a:p>
          <a:p>
            <a:pPr marL="285750" indent="-285750" algn="just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Dried </a:t>
            </a:r>
            <a:r>
              <a:rPr lang="en-US" b="1" dirty="0">
                <a:solidFill>
                  <a:srgbClr val="0070C0"/>
                </a:solidFill>
                <a:latin typeface="Arial Black" panose="020B0A04020102020204" pitchFamily="34" charset="0"/>
              </a:rPr>
              <a:t>and pelletized </a:t>
            </a:r>
            <a:r>
              <a:rPr lang="en-US" b="1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S.D.  is under evaluation as fuel</a:t>
            </a:r>
            <a:r>
              <a:rPr lang="en-US" b="1" dirty="0">
                <a:solidFill>
                  <a:srgbClr val="0070C0"/>
                </a:solidFill>
                <a:latin typeface="Arial Black" panose="020B0A04020102020204" pitchFamily="34" charset="0"/>
              </a:rPr>
              <a:t>. The maximum energy content </a:t>
            </a:r>
            <a:r>
              <a:rPr lang="en-US" b="1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is at </a:t>
            </a:r>
            <a:r>
              <a:rPr lang="en-US" b="1" dirty="0">
                <a:solidFill>
                  <a:srgbClr val="0070C0"/>
                </a:solidFill>
                <a:latin typeface="Arial Black" panose="020B0A04020102020204" pitchFamily="34" charset="0"/>
              </a:rPr>
              <a:t>about  15,0 </a:t>
            </a:r>
            <a:r>
              <a:rPr lang="en-US" b="1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MJ/kg; </a:t>
            </a:r>
            <a:r>
              <a:rPr lang="en-US" b="1" dirty="0">
                <a:solidFill>
                  <a:srgbClr val="0070C0"/>
                </a:solidFill>
                <a:latin typeface="Arial Black" panose="020B0A04020102020204" pitchFamily="34" charset="0"/>
              </a:rPr>
              <a:t>however ash and moisture content </a:t>
            </a:r>
            <a:r>
              <a:rPr lang="en-US" b="1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could reduce </a:t>
            </a:r>
            <a:r>
              <a:rPr lang="en-US" b="1" dirty="0">
                <a:solidFill>
                  <a:srgbClr val="0070C0"/>
                </a:solidFill>
                <a:latin typeface="Arial Black" panose="020B0A04020102020204" pitchFamily="34" charset="0"/>
              </a:rPr>
              <a:t>the energy potential</a:t>
            </a:r>
            <a:r>
              <a:rPr lang="en-US" b="1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.</a:t>
            </a:r>
            <a:endParaRPr lang="en-US" b="1" dirty="0">
              <a:solidFill>
                <a:srgbClr val="0070C0"/>
              </a:solidFill>
              <a:latin typeface="Arial Black" panose="020B0A04020102020204" pitchFamily="34" charset="0"/>
            </a:endParaRPr>
          </a:p>
          <a:p>
            <a:pPr marL="342900" indent="-342900" algn="just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chemeClr val="accent3">
                    <a:lumMod val="50000"/>
                  </a:schemeClr>
                </a:solidFill>
                <a:latin typeface="Arial Black" panose="020B0A04020102020204" pitchFamily="34" charset="0"/>
              </a:rPr>
              <a:t>Another </a:t>
            </a:r>
            <a:r>
              <a:rPr lang="en-US" b="1" dirty="0">
                <a:solidFill>
                  <a:schemeClr val="accent3">
                    <a:lumMod val="50000"/>
                  </a:schemeClr>
                </a:solidFill>
                <a:latin typeface="Arial Black" panose="020B0A04020102020204" pitchFamily="34" charset="0"/>
              </a:rPr>
              <a:t>developing opportunity for </a:t>
            </a:r>
            <a:r>
              <a:rPr lang="en-US" b="1" dirty="0" err="1">
                <a:solidFill>
                  <a:schemeClr val="accent3">
                    <a:lumMod val="50000"/>
                  </a:schemeClr>
                </a:solidFill>
                <a:latin typeface="Arial Black" panose="020B0A04020102020204" pitchFamily="34" charset="0"/>
              </a:rPr>
              <a:t>digestate</a:t>
            </a:r>
            <a:r>
              <a:rPr lang="en-US" b="1" dirty="0">
                <a:solidFill>
                  <a:schemeClr val="accent3">
                    <a:lumMod val="50000"/>
                  </a:schemeClr>
                </a:solidFill>
                <a:latin typeface="Arial Black" panose="020B0A04020102020204" pitchFamily="34" charset="0"/>
              </a:rPr>
              <a:t> solids is as a renewable construction material. Medium-density fiberboard and </a:t>
            </a:r>
            <a:r>
              <a:rPr lang="en-US" b="1" dirty="0" smtClean="0">
                <a:solidFill>
                  <a:schemeClr val="accent3">
                    <a:lumMod val="50000"/>
                  </a:schemeClr>
                </a:solidFill>
                <a:latin typeface="Arial Black" panose="020B0A04020102020204" pitchFamily="34" charset="0"/>
              </a:rPr>
              <a:t>wood composite </a:t>
            </a:r>
            <a:r>
              <a:rPr lang="en-US" b="1" dirty="0">
                <a:solidFill>
                  <a:schemeClr val="accent3">
                    <a:lumMod val="50000"/>
                  </a:schemeClr>
                </a:solidFill>
                <a:latin typeface="Arial Black" panose="020B0A04020102020204" pitchFamily="34" charset="0"/>
              </a:rPr>
              <a:t>material have emerged as important engineered construction materials. </a:t>
            </a:r>
            <a:endParaRPr lang="en-US" b="1" dirty="0" smtClean="0">
              <a:solidFill>
                <a:schemeClr val="accent3">
                  <a:lumMod val="50000"/>
                </a:schemeClr>
              </a:solidFill>
              <a:latin typeface="Arial Black" panose="020B0A04020102020204" pitchFamily="34" charset="0"/>
            </a:endParaRPr>
          </a:p>
          <a:p>
            <a:pPr marL="342900" indent="-342900" algn="just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accent6">
                    <a:lumMod val="50000"/>
                  </a:schemeClr>
                </a:solidFill>
                <a:latin typeface="Arial Black" panose="020B0A04020102020204" pitchFamily="34" charset="0"/>
              </a:rPr>
              <a:t>Composted </a:t>
            </a:r>
            <a:r>
              <a:rPr lang="en-US" b="1" dirty="0" err="1" smtClean="0">
                <a:solidFill>
                  <a:schemeClr val="accent6">
                    <a:lumMod val="50000"/>
                  </a:schemeClr>
                </a:solidFill>
                <a:latin typeface="Arial Black" panose="020B0A04020102020204" pitchFamily="34" charset="0"/>
              </a:rPr>
              <a:t>digestate</a:t>
            </a:r>
            <a:r>
              <a:rPr lang="en-US" b="1" dirty="0" smtClean="0">
                <a:solidFill>
                  <a:schemeClr val="accent6">
                    <a:lumMod val="50000"/>
                  </a:schemeClr>
                </a:solidFill>
                <a:latin typeface="Arial Black" panose="020B0A04020102020204" pitchFamily="34" charset="0"/>
              </a:rPr>
              <a:t> as </a:t>
            </a:r>
            <a:r>
              <a:rPr lang="en-US" b="1" dirty="0">
                <a:solidFill>
                  <a:schemeClr val="accent6">
                    <a:lumMod val="50000"/>
                  </a:schemeClr>
                </a:solidFill>
                <a:latin typeface="Arial Black" panose="020B0A04020102020204" pitchFamily="34" charset="0"/>
              </a:rPr>
              <a:t>an alternative method for </a:t>
            </a:r>
            <a:r>
              <a:rPr lang="en-US" b="1" dirty="0" smtClean="0">
                <a:solidFill>
                  <a:schemeClr val="accent6">
                    <a:lumMod val="50000"/>
                  </a:schemeClr>
                </a:solidFill>
                <a:latin typeface="Arial Black" panose="020B0A04020102020204" pitchFamily="34" charset="0"/>
              </a:rPr>
              <a:t>animal </a:t>
            </a:r>
            <a:r>
              <a:rPr lang="en-US" b="1" dirty="0">
                <a:solidFill>
                  <a:schemeClr val="accent6">
                    <a:lumMod val="50000"/>
                  </a:schemeClr>
                </a:solidFill>
                <a:latin typeface="Arial Black" panose="020B0A04020102020204" pitchFamily="34" charset="0"/>
              </a:rPr>
              <a:t>feeding</a:t>
            </a:r>
            <a:endParaRPr lang="it-IT" b="1" dirty="0">
              <a:solidFill>
                <a:schemeClr val="accent6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557" y="1480634"/>
            <a:ext cx="7584843" cy="4396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49261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animated-cow-image-0040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835694" y="1364330"/>
            <a:ext cx="4494120" cy="494352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4" descr="animated-thank-you-image-002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2267739" y="332658"/>
            <a:ext cx="4241124" cy="18722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1184</TotalTime>
  <Words>1013</Words>
  <Application>Microsoft Office PowerPoint</Application>
  <PresentationFormat>Presentazione su schermo (4:3)</PresentationFormat>
  <Paragraphs>320</Paragraphs>
  <Slides>23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6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23</vt:i4>
      </vt:variant>
    </vt:vector>
  </HeadingPairs>
  <TitlesOfParts>
    <vt:vector size="30" baseType="lpstr">
      <vt:lpstr>Algerian</vt:lpstr>
      <vt:lpstr>Arial</vt:lpstr>
      <vt:lpstr>Arial Black</vt:lpstr>
      <vt:lpstr>Berlin Sans FB Demi</vt:lpstr>
      <vt:lpstr>Calibri</vt:lpstr>
      <vt:lpstr>Times New Roman</vt:lpstr>
      <vt:lpstr>Tema di Office</vt:lpstr>
      <vt:lpstr>2nd World Congress and Expo on Recycling July 25-27, 2016 Berlin, Germany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2nd World Congress and Expo on Recycling July 25-27, 2016 Berlin, Germany</dc:title>
  <dc:creator>Asus</dc:creator>
  <cp:lastModifiedBy>Muscolo Adele</cp:lastModifiedBy>
  <cp:revision>74</cp:revision>
  <dcterms:created xsi:type="dcterms:W3CDTF">2016-06-21T07:08:55Z</dcterms:created>
  <dcterms:modified xsi:type="dcterms:W3CDTF">2016-07-24T05:57:09Z</dcterms:modified>
</cp:coreProperties>
</file>