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8" r:id="rId2"/>
    <p:sldMasterId id="2147483679" r:id="rId3"/>
    <p:sldMasterId id="2147483674" r:id="rId4"/>
  </p:sldMasterIdLst>
  <p:notesMasterIdLst>
    <p:notesMasterId r:id="rId28"/>
  </p:notesMasterIdLst>
  <p:handoutMasterIdLst>
    <p:handoutMasterId r:id="rId29"/>
  </p:handoutMasterIdLst>
  <p:sldIdLst>
    <p:sldId id="256" r:id="rId5"/>
    <p:sldId id="296" r:id="rId6"/>
    <p:sldId id="267" r:id="rId7"/>
    <p:sldId id="308" r:id="rId8"/>
    <p:sldId id="270" r:id="rId9"/>
    <p:sldId id="306" r:id="rId10"/>
    <p:sldId id="333" r:id="rId11"/>
    <p:sldId id="321" r:id="rId12"/>
    <p:sldId id="312" r:id="rId13"/>
    <p:sldId id="331" r:id="rId14"/>
    <p:sldId id="319" r:id="rId15"/>
    <p:sldId id="334" r:id="rId16"/>
    <p:sldId id="303" r:id="rId17"/>
    <p:sldId id="272" r:id="rId18"/>
    <p:sldId id="280" r:id="rId19"/>
    <p:sldId id="323" r:id="rId20"/>
    <p:sldId id="325" r:id="rId21"/>
    <p:sldId id="326" r:id="rId22"/>
    <p:sldId id="327" r:id="rId23"/>
    <p:sldId id="328" r:id="rId24"/>
    <p:sldId id="336" r:id="rId25"/>
    <p:sldId id="329" r:id="rId26"/>
    <p:sldId id="332" r:id="rId27"/>
  </p:sldIdLst>
  <p:sldSz cx="13003213" cy="9756775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73">
          <p15:clr>
            <a:srgbClr val="A4A3A4"/>
          </p15:clr>
        </p15:guide>
        <p15:guide id="2" pos="40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3C24"/>
    <a:srgbClr val="BB9D71"/>
    <a:srgbClr val="008CD2"/>
    <a:srgbClr val="00B0F0"/>
    <a:srgbClr val="D718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971" autoAdjust="0"/>
  </p:normalViewPr>
  <p:slideViewPr>
    <p:cSldViewPr>
      <p:cViewPr>
        <p:scale>
          <a:sx n="70" d="100"/>
          <a:sy n="70" d="100"/>
        </p:scale>
        <p:origin x="-1908" y="-348"/>
      </p:cViewPr>
      <p:guideLst>
        <p:guide orient="horz" pos="3073"/>
        <p:guide pos="40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97256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623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l">
              <a:defRPr sz="1200"/>
            </a:lvl1pPr>
          </a:lstStyle>
          <a:p>
            <a:fld id="{3C42E88E-073F-4285-B605-48B36B5902FC}" type="datetime4">
              <a:rPr lang="en-US" smtClean="0"/>
              <a:pPr/>
              <a:t>October 19, 2016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97256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623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l">
              <a:defRPr sz="1200"/>
            </a:lvl1pPr>
          </a:lstStyle>
          <a:p>
            <a:fld id="{AC8CAE48-9E7B-43D9-B2EE-1BDDC48E6560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41384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623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2C7C418A-EC92-43D3-8D03-FD1FA659E81A}" type="datetime4">
              <a:rPr lang="en-US" smtClean="0"/>
              <a:pPr/>
              <a:t>October 19, 2016</a:t>
            </a:fld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50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5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97256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623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DA6F6C09-A73A-4EC5-A654-5F133DEBCCFD}" type="slidenum">
              <a:rPr lang="he-IL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41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Arial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Arial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Arial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Arial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8457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710406" y="611187"/>
            <a:ext cx="11811793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7109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9651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2560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710406" y="611187"/>
            <a:ext cx="11811793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877618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7914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7914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8646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2794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3218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he inner i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862013" y="2973388"/>
            <a:ext cx="115062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1694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9967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" y="-1"/>
            <a:ext cx="13007000" cy="9756775"/>
          </a:xfrm>
          <a:prstGeom prst="rect">
            <a:avLst/>
          </a:prstGeom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2006" y="2592387"/>
            <a:ext cx="891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82006" y="3582987"/>
            <a:ext cx="8915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800" b="0" baseline="0">
          <a:solidFill>
            <a:schemeClr val="tx1">
              <a:lumMod val="65000"/>
              <a:lumOff val="35000"/>
            </a:schemeClr>
          </a:solidFill>
          <a:latin typeface="Arial Narrow" panose="020B0606020202030204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D7181F"/>
        </a:buClr>
        <a:buNone/>
        <a:defRPr sz="3200">
          <a:solidFill>
            <a:schemeClr val="tx1">
              <a:lumMod val="65000"/>
              <a:lumOff val="35000"/>
            </a:schemeClr>
          </a:solidFill>
          <a:latin typeface="Arial Narrow" panose="020B0606020202030204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800">
          <a:solidFill>
            <a:schemeClr val="bg2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400">
          <a:solidFill>
            <a:schemeClr val="bg2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6" y="763587"/>
            <a:ext cx="11480404" cy="1680215"/>
          </a:xfrm>
          <a:prstGeom prst="rect">
            <a:avLst/>
          </a:prstGeom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96206" y="1144587"/>
            <a:ext cx="10515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93763" y="2973386"/>
            <a:ext cx="11215687" cy="594360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93" r:id="rId2"/>
    <p:sldLayoutId id="2147483694" r:id="rId3"/>
    <p:sldLayoutId id="2147483697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400" b="0" baseline="0">
          <a:solidFill>
            <a:schemeClr val="bg1"/>
          </a:solidFill>
          <a:latin typeface="Arial Narrow" panose="020B0606020202030204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524102"/>
        </a:buClr>
        <a:buFont typeface="Arial" pitchFamily="34" charset="0"/>
        <a:buChar char="•"/>
        <a:defRPr sz="3200">
          <a:solidFill>
            <a:schemeClr val="tx1">
              <a:lumMod val="50000"/>
              <a:lumOff val="50000"/>
            </a:schemeClr>
          </a:solidFill>
          <a:latin typeface="Arial Narrow" panose="020B0606020202030204" pitchFamily="34" charset="0"/>
          <a:ea typeface="+mn-ea"/>
          <a:cs typeface="+mj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800">
          <a:solidFill>
            <a:schemeClr val="bg2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400">
          <a:solidFill>
            <a:schemeClr val="bg2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6" y="763587"/>
            <a:ext cx="11480404" cy="1680215"/>
          </a:xfrm>
          <a:prstGeom prst="rect">
            <a:avLst/>
          </a:prstGeom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96206" y="1144587"/>
            <a:ext cx="10515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93763" y="2973386"/>
            <a:ext cx="11215687" cy="594360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713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2" r:id="rId2"/>
    <p:sldLayoutId id="2147483684" r:id="rId3"/>
    <p:sldLayoutId id="2147483685" r:id="rId4"/>
    <p:sldLayoutId id="2147483690" r:id="rId5"/>
    <p:sldLayoutId id="2147483696" r:id="rId6"/>
    <p:sldLayoutId id="2147483698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400" b="0" baseline="0">
          <a:solidFill>
            <a:schemeClr val="bg1"/>
          </a:solidFill>
          <a:latin typeface="Arial Narrow" panose="020B0606020202030204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524102"/>
        </a:buClr>
        <a:buFont typeface="Arial" pitchFamily="34" charset="0"/>
        <a:buChar char="•"/>
        <a:defRPr sz="3200">
          <a:solidFill>
            <a:schemeClr val="tx1">
              <a:lumMod val="50000"/>
              <a:lumOff val="50000"/>
            </a:schemeClr>
          </a:solidFill>
          <a:latin typeface="Arial Narrow" panose="020B0606020202030204" pitchFamily="34" charset="0"/>
          <a:ea typeface="+mn-ea"/>
          <a:cs typeface="+mj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800">
          <a:solidFill>
            <a:schemeClr val="bg2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400">
          <a:solidFill>
            <a:schemeClr val="bg2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7" y="0"/>
            <a:ext cx="13007000" cy="9756774"/>
          </a:xfrm>
          <a:prstGeom prst="rect">
            <a:avLst/>
          </a:prstGeom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35006" y="1220787"/>
            <a:ext cx="4343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93168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6000" b="0" baseline="0">
          <a:solidFill>
            <a:schemeClr val="bg1"/>
          </a:solidFill>
          <a:latin typeface="Arial Narrow" panose="020B0606020202030204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D7181F"/>
        </a:buClr>
        <a:buNone/>
        <a:defRPr sz="3600">
          <a:solidFill>
            <a:schemeClr val="tx1"/>
          </a:solidFill>
          <a:latin typeface="Myriad Pro Cond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800">
          <a:solidFill>
            <a:schemeClr val="bg2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400">
          <a:solidFill>
            <a:schemeClr val="bg2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7181F"/>
        </a:buClr>
        <a:buChar char="•"/>
        <a:defRPr sz="20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243806" y="1449387"/>
            <a:ext cx="10439400" cy="1600200"/>
          </a:xfrm>
        </p:spPr>
        <p:txBody>
          <a:bodyPr/>
          <a:lstStyle/>
          <a:p>
            <a:r>
              <a:rPr lang="en-US" dirty="0"/>
              <a:t>Sequestration of Atmospheric Carbon Dioxide as Inorganic Carbon under Semi-Arid Forests</a:t>
            </a:r>
            <a:br>
              <a:rPr lang="en-US" dirty="0"/>
            </a:br>
            <a:endParaRPr lang="he-IL" dirty="0"/>
          </a:p>
        </p:txBody>
      </p:sp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36328" y="2820987"/>
            <a:ext cx="130032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800">
                <a:solidFill>
                  <a:schemeClr val="bg2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400">
                <a:solidFill>
                  <a:schemeClr val="bg2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000">
                <a:solidFill>
                  <a:schemeClr val="bg2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000">
                <a:solidFill>
                  <a:schemeClr val="bg2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000">
                <a:solidFill>
                  <a:schemeClr val="bg2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000">
                <a:solidFill>
                  <a:schemeClr val="bg2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000">
                <a:solidFill>
                  <a:schemeClr val="bg2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7181F"/>
              </a:buClr>
              <a:buChar char="•"/>
              <a:defRPr sz="2000">
                <a:solidFill>
                  <a:schemeClr val="bg2"/>
                </a:solidFill>
                <a:latin typeface="+mn-lt"/>
                <a:cs typeface="+mn-cs"/>
              </a:defRPr>
            </a:lvl9pPr>
          </a:lstStyle>
          <a:p>
            <a:pPr marL="0" indent="0" algn="ctr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Murray </a:t>
            </a:r>
            <a:r>
              <a:rPr lang="en-US" dirty="0" err="1" smtClean="0"/>
              <a:t>Moinester</a:t>
            </a:r>
            <a:r>
              <a:rPr lang="en-US" dirty="0"/>
              <a:t>,</a:t>
            </a:r>
            <a:r>
              <a:rPr lang="en-US" dirty="0" smtClean="0"/>
              <a:t> Joel </a:t>
            </a:r>
            <a:r>
              <a:rPr lang="en-US" dirty="0" err="1" smtClean="0"/>
              <a:t>Kronfeld</a:t>
            </a:r>
            <a:r>
              <a:rPr lang="en-US" dirty="0" smtClean="0"/>
              <a:t>, Israel Carmi</a:t>
            </a:r>
          </a:p>
          <a:p>
            <a:pPr marL="0" indent="0" algn="ctr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Tel Aviv University</a:t>
            </a:r>
          </a:p>
          <a:p>
            <a:pPr marL="0" indent="0" algn="ctr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  <a:p>
            <a:pPr marL="0" indent="0" algn="ctr" hangingPunct="1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World Conference on Climate Change, October 24-26, 2016,  Valencia, Spain</a:t>
            </a:r>
          </a:p>
          <a:p>
            <a:pPr marL="0" indent="0" algn="ctr" hangingPunct="1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Introductions 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53607" y="3201987"/>
            <a:ext cx="8914606" cy="62484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b="1" dirty="0" smtClean="0"/>
          </a:p>
          <a:p>
            <a:pPr marL="0" lvl="0" indent="0">
              <a:buNone/>
            </a:pPr>
            <a:r>
              <a:rPr lang="en-US" b="1" dirty="0" smtClean="0"/>
              <a:t>Murray </a:t>
            </a:r>
            <a:r>
              <a:rPr lang="en-US" b="1" dirty="0" err="1" smtClean="0"/>
              <a:t>Moinester</a:t>
            </a:r>
            <a:r>
              <a:rPr lang="en-US" b="1" dirty="0" smtClean="0"/>
              <a:t> </a:t>
            </a:r>
            <a:r>
              <a:rPr lang="en-US" dirty="0" smtClean="0"/>
              <a:t>| </a:t>
            </a:r>
            <a:r>
              <a:rPr lang="en-US" dirty="0"/>
              <a:t>Prof. (Emeritus) of Physics, </a:t>
            </a: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Tel </a:t>
            </a:r>
            <a:r>
              <a:rPr lang="en-US" dirty="0"/>
              <a:t>Aviv </a:t>
            </a:r>
            <a:r>
              <a:rPr lang="en-US" dirty="0" smtClean="0"/>
              <a:t>University</a:t>
            </a:r>
            <a:endParaRPr lang="en-US" dirty="0"/>
          </a:p>
          <a:p>
            <a:pPr marL="0" lvl="0" indent="0">
              <a:buNone/>
            </a:pPr>
            <a:endParaRPr lang="en-US" b="1" dirty="0" smtClean="0"/>
          </a:p>
          <a:p>
            <a:pPr marL="0" lvl="0" indent="0">
              <a:buNone/>
            </a:pPr>
            <a:r>
              <a:rPr lang="en-US" b="1" dirty="0" smtClean="0"/>
              <a:t>Joel </a:t>
            </a:r>
            <a:r>
              <a:rPr lang="en-US" b="1" dirty="0" err="1" smtClean="0"/>
              <a:t>Kronfeld</a:t>
            </a:r>
            <a:r>
              <a:rPr lang="en-US" b="1" dirty="0"/>
              <a:t> </a:t>
            </a:r>
            <a:r>
              <a:rPr lang="en-US" dirty="0"/>
              <a:t>| </a:t>
            </a:r>
            <a:r>
              <a:rPr lang="en-US" dirty="0" smtClean="0"/>
              <a:t>Prof</a:t>
            </a:r>
            <a:r>
              <a:rPr lang="en-US" dirty="0"/>
              <a:t>. (Emeritus) Geosciences,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Tel </a:t>
            </a:r>
            <a:r>
              <a:rPr lang="en-US" dirty="0"/>
              <a:t>Aviv University</a:t>
            </a:r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b="1" dirty="0"/>
              <a:t>Israel </a:t>
            </a:r>
            <a:r>
              <a:rPr lang="en-US" b="1" dirty="0" smtClean="0"/>
              <a:t>Carmi</a:t>
            </a:r>
            <a:r>
              <a:rPr lang="en-US" b="1" dirty="0"/>
              <a:t> </a:t>
            </a:r>
            <a:r>
              <a:rPr lang="en-US" dirty="0"/>
              <a:t>| Geosciences Researcher</a:t>
            </a:r>
            <a:r>
              <a:rPr lang="en-US" dirty="0" smtClean="0"/>
              <a:t>,</a:t>
            </a:r>
          </a:p>
          <a:p>
            <a:pPr marL="0" lvl="0" indent="0">
              <a:buNone/>
            </a:pPr>
            <a:r>
              <a:rPr lang="en-US" dirty="0" smtClean="0"/>
              <a:t>Tel </a:t>
            </a:r>
            <a:r>
              <a:rPr lang="en-US" dirty="0"/>
              <a:t>Aviv </a:t>
            </a:r>
            <a:r>
              <a:rPr lang="en-US" dirty="0" smtClean="0"/>
              <a:t>University </a:t>
            </a:r>
            <a:endParaRPr lang="en-US" dirty="0"/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94" y="3013075"/>
            <a:ext cx="1828800" cy="1714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94" y="5106987"/>
            <a:ext cx="1828800" cy="1714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94" y="7200899"/>
            <a:ext cx="18288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2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939006" y="5106987"/>
            <a:ext cx="113538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38213" y="6783387"/>
            <a:ext cx="11353800" cy="213359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939006" y="3278187"/>
            <a:ext cx="113538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reenhouse Gases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62013" y="3430586"/>
            <a:ext cx="11506200" cy="5791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Atmosphere </a:t>
            </a:r>
            <a:r>
              <a:rPr lang="en-US" dirty="0"/>
              <a:t>contains ~320 billion tons CO</a:t>
            </a:r>
            <a:r>
              <a:rPr lang="en-US" baseline="-25000" dirty="0"/>
              <a:t>2</a:t>
            </a:r>
            <a:endParaRPr lang="he-IL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Annual increase </a:t>
            </a:r>
            <a:r>
              <a:rPr lang="en-US" dirty="0"/>
              <a:t>is ~20 billion tons 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</a:p>
          <a:p>
            <a:pPr marL="0" indent="0" algn="ctr">
              <a:buNone/>
            </a:pPr>
            <a:endParaRPr lang="en-US" baseline="-25000" dirty="0"/>
          </a:p>
          <a:p>
            <a:pPr marL="0" indent="0" algn="ctr">
              <a:buNone/>
            </a:pPr>
            <a:endParaRPr lang="en-US" baseline="-25000" dirty="0" smtClean="0"/>
          </a:p>
          <a:p>
            <a:pPr marL="0" indent="0" algn="ctr">
              <a:buNone/>
            </a:pPr>
            <a:endParaRPr lang="en-US" baseline="-25000" dirty="0"/>
          </a:p>
          <a:p>
            <a:pPr marL="0" indent="0" algn="ctr">
              <a:buNone/>
            </a:pPr>
            <a:r>
              <a:rPr lang="en-US" dirty="0" smtClean="0"/>
              <a:t>Excessive CO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g</a:t>
            </a:r>
            <a:r>
              <a:rPr lang="en-US" dirty="0" smtClean="0"/>
              <a:t>reenhouse </a:t>
            </a:r>
            <a:r>
              <a:rPr lang="en-US" dirty="0"/>
              <a:t>gas may cause  global warming,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climate change, rising sea levels</a:t>
            </a:r>
            <a:r>
              <a:rPr lang="en-US" dirty="0"/>
              <a:t>, ocean acidification,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melting </a:t>
            </a:r>
            <a:r>
              <a:rPr lang="en-US" dirty="0"/>
              <a:t>icefields, </a:t>
            </a:r>
            <a:r>
              <a:rPr lang="en-US" dirty="0" smtClean="0"/>
              <a:t>more forest fires, reduced food supply, etc</a:t>
            </a:r>
            <a:r>
              <a:rPr lang="en-US" dirty="0"/>
              <a:t>.         </a:t>
            </a:r>
            <a:endParaRPr lang="he-IL" dirty="0"/>
          </a:p>
          <a:p>
            <a:pPr marL="0" indent="0" algn="ctr">
              <a:buNone/>
            </a:pPr>
            <a:endParaRPr lang="he-IL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he-IL" dirty="0"/>
          </a:p>
        </p:txBody>
      </p:sp>
      <p:sp>
        <p:nvSpPr>
          <p:cNvPr id="4" name="Chevron 3"/>
          <p:cNvSpPr/>
          <p:nvPr/>
        </p:nvSpPr>
        <p:spPr bwMode="auto">
          <a:xfrm rot="5400000">
            <a:off x="6463506" y="4421187"/>
            <a:ext cx="381000" cy="381000"/>
          </a:xfrm>
          <a:prstGeom prst="chevron">
            <a:avLst/>
          </a:prstGeom>
          <a:solidFill>
            <a:srgbClr val="4C3C2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5" name="Chevron 4"/>
          <p:cNvSpPr/>
          <p:nvPr/>
        </p:nvSpPr>
        <p:spPr bwMode="auto">
          <a:xfrm rot="5400000">
            <a:off x="6463506" y="6173787"/>
            <a:ext cx="381000" cy="381000"/>
          </a:xfrm>
          <a:prstGeom prst="chevron">
            <a:avLst/>
          </a:prstGeom>
          <a:solidFill>
            <a:srgbClr val="4C3C2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76083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What can </a:t>
            </a:r>
            <a:r>
              <a:rPr lang="en-US" dirty="0" smtClean="0"/>
              <a:t>be done?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en-US" sz="2700" dirty="0"/>
              <a:t>Burn Less Fossil </a:t>
            </a:r>
            <a:r>
              <a:rPr lang="en-US" sz="2700" dirty="0" smtClean="0"/>
              <a:t>Fuels. (difficult to achieve)</a:t>
            </a:r>
            <a:endParaRPr lang="en-US" sz="2700" dirty="0"/>
          </a:p>
          <a:p>
            <a:pPr marL="0" indent="0">
              <a:buNone/>
            </a:pPr>
            <a:endParaRPr lang="en-US" sz="2700" dirty="0" smtClean="0"/>
          </a:p>
          <a:p>
            <a:pPr marL="0" indent="0">
              <a:buNone/>
            </a:pPr>
            <a:endParaRPr lang="en-US" sz="2700" dirty="0"/>
          </a:p>
          <a:p>
            <a:pPr marL="285750" indent="-285750"/>
            <a:r>
              <a:rPr lang="en-US" sz="2700" dirty="0"/>
              <a:t>Nuclear </a:t>
            </a:r>
            <a:r>
              <a:rPr lang="en-US" sz="2700" dirty="0" smtClean="0"/>
              <a:t>power, </a:t>
            </a:r>
            <a:r>
              <a:rPr lang="en-US" sz="2700" dirty="0"/>
              <a:t>develop safer reactors, deal more effectively with nuclear wastes.  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(“Greens” opposition)</a:t>
            </a:r>
          </a:p>
          <a:p>
            <a:pPr marL="0" indent="0">
              <a:buNone/>
            </a:pPr>
            <a:endParaRPr lang="en-US" sz="2700" dirty="0" smtClean="0"/>
          </a:p>
          <a:p>
            <a:pPr marL="0" indent="0">
              <a:buNone/>
            </a:pPr>
            <a:endParaRPr lang="en-US" sz="2700" dirty="0"/>
          </a:p>
          <a:p>
            <a:r>
              <a:rPr lang="en-US" sz="2700" dirty="0"/>
              <a:t>C</a:t>
            </a:r>
            <a:r>
              <a:rPr lang="en-US" sz="2700" dirty="0" smtClean="0"/>
              <a:t>limate </a:t>
            </a:r>
            <a:r>
              <a:rPr lang="en-US" sz="2700" dirty="0"/>
              <a:t>engineering projects </a:t>
            </a:r>
            <a:r>
              <a:rPr lang="en-US" sz="2700" dirty="0" smtClean="0"/>
              <a:t>proposed </a:t>
            </a:r>
            <a:r>
              <a:rPr lang="en-US" sz="2700" dirty="0"/>
              <a:t>for </a:t>
            </a:r>
            <a:r>
              <a:rPr lang="en-US" sz="2700" i="1" dirty="0"/>
              <a:t>carbon dioxide remova</a:t>
            </a:r>
            <a:r>
              <a:rPr lang="en-US" sz="2700" dirty="0"/>
              <a:t>l (CDR) </a:t>
            </a:r>
            <a:r>
              <a:rPr lang="en-US" sz="2700" dirty="0" smtClean="0"/>
              <a:t>          and</a:t>
            </a:r>
            <a:r>
              <a:rPr lang="en-US" sz="2700" dirty="0"/>
              <a:t> </a:t>
            </a:r>
            <a:r>
              <a:rPr lang="en-US" sz="2700" i="1" dirty="0"/>
              <a:t>solar radiation management</a:t>
            </a:r>
            <a:r>
              <a:rPr lang="en-US" sz="2700" dirty="0"/>
              <a:t> (SRM). </a:t>
            </a:r>
            <a:r>
              <a:rPr lang="en-US" sz="2700" dirty="0" smtClean="0"/>
              <a:t> (large, expensive, controversial)</a:t>
            </a:r>
          </a:p>
          <a:p>
            <a:pPr marL="0" indent="0">
              <a:buNone/>
            </a:pPr>
            <a:endParaRPr lang="en-US" sz="2700" dirty="0"/>
          </a:p>
          <a:p>
            <a:pPr marL="0" indent="0">
              <a:buNone/>
            </a:pPr>
            <a:endParaRPr lang="en-US" sz="2700" dirty="0"/>
          </a:p>
          <a:p>
            <a:pPr marL="285750" indent="-285750"/>
            <a:r>
              <a:rPr lang="en-US" sz="2700" b="1" i="1" dirty="0"/>
              <a:t>Carbon reduction &amp; storage </a:t>
            </a:r>
            <a:r>
              <a:rPr lang="en-US" sz="2700" b="1" i="1" dirty="0" smtClean="0"/>
              <a:t>via forestation.  (low cost &amp; low tech) </a:t>
            </a:r>
            <a:endParaRPr lang="en-US" sz="2700" b="1" i="1" dirty="0"/>
          </a:p>
        </p:txBody>
      </p:sp>
    </p:spTree>
    <p:extLst>
      <p:ext uri="{BB962C8B-B14F-4D97-AF65-F5344CB8AC3E}">
        <p14:creationId xmlns:p14="http://schemas.microsoft.com/office/powerpoint/2010/main" val="41521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62013" y="763586"/>
            <a:ext cx="4050525" cy="8458202"/>
          </a:xfrm>
        </p:spPr>
        <p:txBody>
          <a:bodyPr>
            <a:noAutofit/>
          </a:bodyPr>
          <a:lstStyle/>
          <a:p>
            <a:pPr marL="285750" indent="-285750"/>
            <a:r>
              <a:rPr lang="en-US" sz="2700" dirty="0"/>
              <a:t>Leaves inhale </a:t>
            </a:r>
            <a:r>
              <a:rPr lang="en-US" sz="2700" dirty="0" smtClean="0"/>
              <a:t>CO</a:t>
            </a:r>
            <a:r>
              <a:rPr lang="en-US" sz="2700" baseline="-25000" dirty="0" smtClean="0"/>
              <a:t>2</a:t>
            </a:r>
            <a:r>
              <a:rPr lang="en-US" sz="2700" dirty="0" smtClean="0"/>
              <a:t>. </a:t>
            </a:r>
            <a:r>
              <a:rPr lang="en-US" sz="2700" dirty="0"/>
              <a:t>Roots </a:t>
            </a:r>
            <a:r>
              <a:rPr lang="en-US" sz="2700" dirty="0" smtClean="0"/>
              <a:t>in semi-arid regions are deep. </a:t>
            </a:r>
            <a:r>
              <a:rPr lang="en-US" sz="2700" dirty="0"/>
              <a:t>E</a:t>
            </a:r>
            <a:r>
              <a:rPr lang="en-US" sz="2700" dirty="0" smtClean="0"/>
              <a:t>xhale CO</a:t>
            </a:r>
            <a:r>
              <a:rPr lang="en-US" sz="2700" baseline="-25000" dirty="0" smtClean="0"/>
              <a:t>2</a:t>
            </a:r>
            <a:r>
              <a:rPr lang="en-US" sz="2700" dirty="0" smtClean="0"/>
              <a:t> into USZ at high partial pressure</a:t>
            </a:r>
          </a:p>
          <a:p>
            <a:r>
              <a:rPr lang="en-US" sz="2700" dirty="0" smtClean="0"/>
              <a:t>CO</a:t>
            </a:r>
            <a:r>
              <a:rPr lang="en-US" sz="2700" baseline="-25000" dirty="0" smtClean="0"/>
              <a:t>2</a:t>
            </a:r>
            <a:r>
              <a:rPr lang="en-US" sz="2700" dirty="0" smtClean="0"/>
              <a:t> </a:t>
            </a:r>
            <a:r>
              <a:rPr lang="it-IT" sz="2700" dirty="0"/>
              <a:t>+ H</a:t>
            </a:r>
            <a:r>
              <a:rPr lang="it-IT" sz="2700" baseline="-25000" dirty="0"/>
              <a:t>2</a:t>
            </a:r>
            <a:r>
              <a:rPr lang="it-IT" sz="2700" dirty="0"/>
              <a:t>O → dissolved  </a:t>
            </a:r>
          </a:p>
          <a:p>
            <a:pPr marL="0" indent="0">
              <a:buNone/>
            </a:pPr>
            <a:r>
              <a:rPr lang="it-IT" sz="2700" dirty="0" smtClean="0"/>
              <a:t>     HCO</a:t>
            </a:r>
            <a:r>
              <a:rPr lang="it-IT" sz="2700" baseline="-25000" dirty="0" smtClean="0"/>
              <a:t>3</a:t>
            </a:r>
            <a:r>
              <a:rPr lang="it-IT" sz="2700" baseline="30000" dirty="0" smtClean="0"/>
              <a:t>-</a:t>
            </a:r>
            <a:r>
              <a:rPr lang="it-IT" sz="2700" dirty="0" smtClean="0"/>
              <a:t> bicarbonate,    </a:t>
            </a:r>
          </a:p>
          <a:p>
            <a:pPr marL="0" indent="0">
              <a:buNone/>
            </a:pPr>
            <a:r>
              <a:rPr lang="it-IT" sz="2700" dirty="0"/>
              <a:t> </a:t>
            </a:r>
            <a:r>
              <a:rPr lang="it-IT" sz="2700" dirty="0" smtClean="0"/>
              <a:t>    combines with soil </a:t>
            </a:r>
            <a:r>
              <a:rPr lang="pl-PL" sz="2800" dirty="0" smtClean="0"/>
              <a:t>Ca</a:t>
            </a:r>
            <a:r>
              <a:rPr lang="pl-PL" sz="2800" baseline="30000" dirty="0" smtClean="0"/>
              <a:t>+2</a:t>
            </a:r>
            <a:r>
              <a:rPr lang="it-IT" sz="2700" dirty="0" smtClean="0"/>
              <a:t>,  </a:t>
            </a:r>
          </a:p>
          <a:p>
            <a:pPr marL="0" indent="0">
              <a:buNone/>
            </a:pPr>
            <a:r>
              <a:rPr lang="it-IT" sz="2700" dirty="0"/>
              <a:t> </a:t>
            </a:r>
            <a:r>
              <a:rPr lang="it-IT" sz="2700" dirty="0" smtClean="0"/>
              <a:t>    precipitates </a:t>
            </a:r>
            <a:r>
              <a:rPr lang="en-US" sz="2700" dirty="0" smtClean="0"/>
              <a:t>CaCO</a:t>
            </a:r>
            <a:r>
              <a:rPr lang="en-US" sz="2700" baseline="-25000" dirty="0" smtClean="0"/>
              <a:t>3</a:t>
            </a:r>
            <a:r>
              <a:rPr lang="en-US" sz="2700" dirty="0" smtClean="0"/>
              <a:t> </a:t>
            </a:r>
            <a:r>
              <a:rPr lang="it-IT" sz="2700" dirty="0" smtClean="0"/>
              <a:t>calcite. </a:t>
            </a:r>
            <a:endParaRPr lang="it-IT" sz="2700" dirty="0"/>
          </a:p>
          <a:p>
            <a:pPr marL="285750" indent="-285750"/>
            <a:r>
              <a:rPr lang="en-US" sz="2700" dirty="0"/>
              <a:t>Trees in semi-arid regions  sequester atmospheric CO</a:t>
            </a:r>
            <a:r>
              <a:rPr lang="en-US" sz="2700" baseline="-25000" dirty="0"/>
              <a:t>2</a:t>
            </a:r>
            <a:r>
              <a:rPr lang="en-US" sz="2700" dirty="0"/>
              <a:t> long term </a:t>
            </a:r>
            <a:r>
              <a:rPr lang="en-US" sz="2700" dirty="0" smtClean="0"/>
              <a:t>underground as stable calcite, low rainfall </a:t>
            </a:r>
          </a:p>
          <a:p>
            <a:pPr marL="285750" indent="-285750"/>
            <a:r>
              <a:rPr lang="en-US" sz="2700" dirty="0" smtClean="0"/>
              <a:t>These trees also sequester </a:t>
            </a:r>
            <a:r>
              <a:rPr lang="en-US" sz="2700" dirty="0"/>
              <a:t>atmospheric CO</a:t>
            </a:r>
            <a:r>
              <a:rPr lang="en-US" sz="2700" baseline="-25000" dirty="0"/>
              <a:t>2</a:t>
            </a:r>
            <a:r>
              <a:rPr lang="en-US" sz="2700" dirty="0"/>
              <a:t> short term, as organic </a:t>
            </a:r>
            <a:r>
              <a:rPr lang="en-US" sz="2700" dirty="0" smtClean="0"/>
              <a:t>biomass.</a:t>
            </a:r>
            <a:endParaRPr lang="en-US" sz="2700" dirty="0"/>
          </a:p>
          <a:p>
            <a:pPr marL="285750" indent="-285750"/>
            <a:r>
              <a:rPr lang="en-US" sz="2700" dirty="0" smtClean="0"/>
              <a:t>But burning, decomposition </a:t>
            </a:r>
            <a:r>
              <a:rPr lang="en-US" sz="2700" dirty="0"/>
              <a:t>of </a:t>
            </a:r>
            <a:r>
              <a:rPr lang="en-US" sz="2700" dirty="0" smtClean="0"/>
              <a:t>biomass </a:t>
            </a:r>
            <a:r>
              <a:rPr lang="en-US" sz="2700" dirty="0"/>
              <a:t>reinject CO</a:t>
            </a:r>
            <a:r>
              <a:rPr lang="en-US" sz="2700" baseline="-25000" dirty="0"/>
              <a:t>2</a:t>
            </a:r>
            <a:r>
              <a:rPr lang="en-US" sz="2700" dirty="0"/>
              <a:t> </a:t>
            </a:r>
            <a:r>
              <a:rPr lang="en-US" sz="2700" dirty="0" smtClean="0"/>
              <a:t>into the </a:t>
            </a:r>
            <a:r>
              <a:rPr lang="en-US" sz="2700" dirty="0"/>
              <a:t>atmosphere.</a:t>
            </a:r>
          </a:p>
          <a:p>
            <a:pPr marL="285750" indent="-285750">
              <a:lnSpc>
                <a:spcPts val="2000"/>
              </a:lnSpc>
            </a:pPr>
            <a:endParaRPr lang="en-US" sz="2700" dirty="0"/>
          </a:p>
          <a:p>
            <a:pPr marL="285750" indent="-285750"/>
            <a:endParaRPr lang="en-US" sz="2700" dirty="0"/>
          </a:p>
          <a:p>
            <a:pPr marL="285750" indent="-285750">
              <a:lnSpc>
                <a:spcPts val="2000"/>
              </a:lnSpc>
            </a:pPr>
            <a:endParaRPr lang="en-US" sz="2700" dirty="0"/>
          </a:p>
        </p:txBody>
      </p:sp>
      <p:grpSp>
        <p:nvGrpSpPr>
          <p:cNvPr id="79" name="Group 78"/>
          <p:cNvGrpSpPr/>
          <p:nvPr/>
        </p:nvGrpSpPr>
        <p:grpSpPr>
          <a:xfrm>
            <a:off x="5246423" y="763586"/>
            <a:ext cx="6986437" cy="8153401"/>
            <a:chOff x="4668600" y="13470"/>
            <a:chExt cx="8368734" cy="9766586"/>
          </a:xfrm>
        </p:grpSpPr>
        <p:pic>
          <p:nvPicPr>
            <p:cNvPr id="60" name="Picture 6" descr="https://slwablog.files.wordpress.com/2014/06/istock_000014458292medium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8600" y="13470"/>
              <a:ext cx="8368734" cy="9766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1" name="Straight Arrow Connector 60"/>
            <p:cNvCxnSpPr/>
            <p:nvPr/>
          </p:nvCxnSpPr>
          <p:spPr>
            <a:xfrm>
              <a:off x="5959806" y="1735944"/>
              <a:ext cx="1191961" cy="1191961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5854925" y="7316787"/>
              <a:ext cx="1408681" cy="43344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5114049" y="7547242"/>
              <a:ext cx="73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CO</a:t>
              </a:r>
              <a:r>
                <a:rPr lang="en-US" sz="2800" baseline="-250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1394357" y="3208148"/>
              <a:ext cx="1314784" cy="954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Organic</a:t>
              </a:r>
            </a:p>
            <a:p>
              <a:r>
                <a:rPr lang="en-US" sz="28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Biomass</a:t>
              </a:r>
            </a:p>
          </p:txBody>
        </p:sp>
        <p:cxnSp>
          <p:nvCxnSpPr>
            <p:cNvPr id="65" name="Straight Arrow Connector 64"/>
            <p:cNvCxnSpPr>
              <a:endCxn id="64" idx="1"/>
            </p:cNvCxnSpPr>
            <p:nvPr/>
          </p:nvCxnSpPr>
          <p:spPr>
            <a:xfrm>
              <a:off x="9271218" y="2401331"/>
              <a:ext cx="2123139" cy="1283872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V="1">
              <a:off x="8993888" y="3938360"/>
              <a:ext cx="2315494" cy="1120868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V="1">
              <a:off x="9702006" y="4372453"/>
              <a:ext cx="1648228" cy="202993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114049" y="8490631"/>
              <a:ext cx="139493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Inorganic</a:t>
              </a:r>
            </a:p>
            <a:p>
              <a:r>
                <a:rPr lang="en-US" sz="28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Calcite</a:t>
              </a: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>
              <a:off x="5488181" y="8046948"/>
              <a:ext cx="97860" cy="443683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H="1" flipV="1">
              <a:off x="5526365" y="4713316"/>
              <a:ext cx="216720" cy="1248672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5158315" y="4167033"/>
              <a:ext cx="73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CO</a:t>
              </a:r>
              <a:r>
                <a:rPr lang="en-US" sz="2800" baseline="-250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209503" y="1449372"/>
              <a:ext cx="73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CO</a:t>
              </a:r>
              <a:r>
                <a:rPr lang="en-US" sz="2800" baseline="-250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817069" y="792469"/>
            <a:ext cx="3328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Above Ground ~Organic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67158" y="8406221"/>
            <a:ext cx="3129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Underground  Inorganic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Yatir</a:t>
            </a:r>
            <a:r>
              <a:rPr lang="en-US" dirty="0"/>
              <a:t> F</a:t>
            </a:r>
            <a:r>
              <a:rPr lang="en-US" dirty="0" smtClean="0"/>
              <a:t>orest in Israel → Global Extrapolation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62013" y="7795363"/>
            <a:ext cx="11506200" cy="1754188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/>
              <a:t>Yatir</a:t>
            </a:r>
            <a:r>
              <a:rPr lang="en-US" sz="2800" dirty="0"/>
              <a:t> forest, </a:t>
            </a:r>
            <a:r>
              <a:rPr lang="en-US" sz="2800" dirty="0" smtClean="0"/>
              <a:t>semi-arid, ~world’s driest. </a:t>
            </a:r>
            <a:r>
              <a:rPr lang="en-US" sz="2800" dirty="0"/>
              <a:t>Beginning </a:t>
            </a:r>
            <a:r>
              <a:rPr lang="en-US" sz="2800" dirty="0" smtClean="0"/>
              <a:t>in 1966, </a:t>
            </a:r>
            <a:r>
              <a:rPr lang="en-US" sz="2800" dirty="0"/>
              <a:t>Keren </a:t>
            </a:r>
            <a:r>
              <a:rPr lang="en-US" sz="2800" dirty="0" err="1" smtClean="0"/>
              <a:t>Kayemeth</a:t>
            </a:r>
            <a:r>
              <a:rPr lang="en-US" sz="2800" dirty="0" smtClean="0"/>
              <a:t> </a:t>
            </a:r>
            <a:r>
              <a:rPr lang="en-US" sz="2800" dirty="0" err="1"/>
              <a:t>LeIsrael</a:t>
            </a:r>
            <a:r>
              <a:rPr lang="en-US" sz="2800" dirty="0"/>
              <a:t> – Jewish National Fund  foresters planted four million trees at </a:t>
            </a:r>
            <a:r>
              <a:rPr lang="en-US" sz="2800" dirty="0" err="1"/>
              <a:t>Yatir</a:t>
            </a:r>
            <a:r>
              <a:rPr lang="en-US" sz="2800" dirty="0"/>
              <a:t>. </a:t>
            </a:r>
            <a:r>
              <a:rPr lang="en-US" sz="2800" dirty="0" smtClean="0"/>
              <a:t>It </a:t>
            </a:r>
            <a:r>
              <a:rPr lang="en-US" sz="2800" dirty="0"/>
              <a:t>is now the largest forest in Israel, </a:t>
            </a:r>
            <a:r>
              <a:rPr lang="en-US" sz="2800" dirty="0" smtClean="0"/>
              <a:t>covering 28</a:t>
            </a:r>
            <a:r>
              <a:rPr lang="en-US" sz="2800" dirty="0"/>
              <a:t> km</a:t>
            </a:r>
            <a:r>
              <a:rPr lang="en-US" sz="2800" baseline="30000" dirty="0"/>
              <a:t>2</a:t>
            </a:r>
            <a:r>
              <a:rPr lang="en-US" sz="2800" dirty="0"/>
              <a:t> (</a:t>
            </a:r>
            <a:r>
              <a:rPr lang="en-US" sz="2800" dirty="0" smtClean="0"/>
              <a:t>6920</a:t>
            </a:r>
            <a:r>
              <a:rPr lang="en-US" sz="2800" dirty="0"/>
              <a:t> </a:t>
            </a:r>
            <a:r>
              <a:rPr lang="en-US" sz="2800" dirty="0" smtClean="0"/>
              <a:t>acres or 2,800</a:t>
            </a:r>
            <a:r>
              <a:rPr lang="en-US" sz="2800" dirty="0"/>
              <a:t> hectares</a:t>
            </a:r>
            <a:r>
              <a:rPr lang="en-US" sz="2800" dirty="0" smtClean="0"/>
              <a:t>). </a:t>
            </a:r>
            <a:r>
              <a:rPr lang="en-US" sz="2800" b="1" i="1" dirty="0" smtClean="0"/>
              <a:t>Extrapolation</a:t>
            </a:r>
            <a:r>
              <a:rPr lang="en-US" sz="2800" b="1" i="1" dirty="0"/>
              <a:t>:</a:t>
            </a:r>
            <a:r>
              <a:rPr lang="en-US" sz="2800" b="1" i="1" dirty="0" smtClean="0"/>
              <a:t> </a:t>
            </a:r>
            <a:r>
              <a:rPr lang="en-US" sz="2800" b="1" i="1" dirty="0"/>
              <a:t>G</a:t>
            </a:r>
            <a:r>
              <a:rPr lang="en-US" sz="2800" b="1" i="1" dirty="0" smtClean="0"/>
              <a:t>lobal semi-arid forestation may remove ~2.6 billion tons of atmospheric CO</a:t>
            </a:r>
            <a:r>
              <a:rPr lang="en-US" sz="2800" b="1" i="1" baseline="-25000" dirty="0" smtClean="0"/>
              <a:t>2</a:t>
            </a:r>
            <a:r>
              <a:rPr lang="en-US" sz="2800" b="1" i="1" dirty="0" smtClean="0"/>
              <a:t> per year. </a:t>
            </a:r>
            <a:endParaRPr lang="en-US" sz="28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19" y="2820987"/>
            <a:ext cx="11481594" cy="496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/>
              <a:t>Global </a:t>
            </a:r>
            <a:r>
              <a:rPr lang="en-US" sz="4000" dirty="0"/>
              <a:t>distribution of semi-arid (Steppe, 17.7%) regions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6" y="2592387"/>
            <a:ext cx="11498862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4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Equations </a:t>
            </a:r>
            <a:r>
              <a:rPr lang="en-US" dirty="0"/>
              <a:t>for C</a:t>
            </a:r>
            <a:r>
              <a:rPr lang="en-US" dirty="0" smtClean="0"/>
              <a:t>arbonate </a:t>
            </a:r>
            <a:r>
              <a:rPr lang="en-US" dirty="0"/>
              <a:t>P</a:t>
            </a:r>
            <a:r>
              <a:rPr lang="en-US" dirty="0" smtClean="0"/>
              <a:t>recipitation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62806" y="2516187"/>
            <a:ext cx="11506200" cy="7240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dirty="0"/>
              <a:t>S</a:t>
            </a:r>
            <a:r>
              <a:rPr lang="en-US" dirty="0" smtClean="0"/>
              <a:t>oil </a:t>
            </a:r>
            <a:r>
              <a:rPr lang="en-US" dirty="0"/>
              <a:t>gas </a:t>
            </a:r>
            <a:r>
              <a:rPr lang="en-US" dirty="0" smtClean="0"/>
              <a:t>dissolves into </a:t>
            </a:r>
            <a:r>
              <a:rPr lang="en-US" dirty="0"/>
              <a:t>the soil moisture, </a:t>
            </a:r>
            <a:r>
              <a:rPr lang="en-US" dirty="0" smtClean="0"/>
              <a:t>forms </a:t>
            </a:r>
            <a:r>
              <a:rPr lang="en-US" dirty="0"/>
              <a:t>carbonic </a:t>
            </a:r>
            <a:r>
              <a:rPr lang="en-US" dirty="0" smtClean="0"/>
              <a:t>acid.</a:t>
            </a:r>
            <a:endParaRPr lang="en-US" dirty="0"/>
          </a:p>
          <a:p>
            <a:pPr marL="514350" lvl="0" indent="-514350">
              <a:buAutoNum type="arabicParenBoth"/>
            </a:pPr>
            <a:r>
              <a:rPr lang="pl-PL" dirty="0" smtClean="0"/>
              <a:t>CO</a:t>
            </a:r>
            <a:r>
              <a:rPr lang="pl-PL" baseline="-25000" dirty="0" smtClean="0"/>
              <a:t>2</a:t>
            </a:r>
            <a:r>
              <a:rPr lang="pl-PL" dirty="0" smtClean="0"/>
              <a:t> </a:t>
            </a:r>
            <a:r>
              <a:rPr lang="pl-PL" dirty="0"/>
              <a:t>+ H</a:t>
            </a:r>
            <a:r>
              <a:rPr lang="pl-PL" baseline="-25000" dirty="0"/>
              <a:t>2</a:t>
            </a:r>
            <a:r>
              <a:rPr lang="pl-PL" dirty="0"/>
              <a:t>O </a:t>
            </a:r>
            <a:r>
              <a:rPr lang="pl-PL" dirty="0" smtClean="0"/>
              <a:t>↔</a:t>
            </a:r>
            <a:r>
              <a:rPr lang="en-US" dirty="0" smtClean="0"/>
              <a:t> </a:t>
            </a:r>
            <a:r>
              <a:rPr lang="pl-PL" dirty="0"/>
              <a:t>H</a:t>
            </a:r>
            <a:r>
              <a:rPr lang="pl-PL" baseline="-25000" dirty="0"/>
              <a:t>2</a:t>
            </a:r>
            <a:r>
              <a:rPr lang="pl-PL" dirty="0"/>
              <a:t>CO</a:t>
            </a:r>
            <a:r>
              <a:rPr lang="pl-PL" baseline="-25000" dirty="0"/>
              <a:t>3</a:t>
            </a:r>
            <a:r>
              <a:rPr lang="pl-PL" dirty="0"/>
              <a:t> </a:t>
            </a:r>
            <a:r>
              <a:rPr lang="en-US" dirty="0" smtClean="0"/>
              <a:t> </a:t>
            </a:r>
            <a:r>
              <a:rPr lang="pl-PL" dirty="0" smtClean="0"/>
              <a:t>↔ H</a:t>
            </a:r>
            <a:r>
              <a:rPr lang="pl-PL" baseline="30000" dirty="0"/>
              <a:t>+</a:t>
            </a:r>
            <a:r>
              <a:rPr lang="pl-PL" dirty="0"/>
              <a:t> + HCO</a:t>
            </a:r>
            <a:r>
              <a:rPr lang="pl-PL" baseline="-25000" dirty="0"/>
              <a:t>3</a:t>
            </a:r>
            <a:r>
              <a:rPr lang="pl-PL" baseline="30000" dirty="0"/>
              <a:t>- </a:t>
            </a:r>
            <a:r>
              <a:rPr lang="pl-PL" dirty="0"/>
              <a:t>   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Carbonic </a:t>
            </a:r>
            <a:r>
              <a:rPr lang="en-US" dirty="0"/>
              <a:t>acid </a:t>
            </a:r>
            <a:r>
              <a:rPr lang="en-US" dirty="0" smtClean="0"/>
              <a:t>dissolves pre-existing soil calcite and releases </a:t>
            </a:r>
            <a:r>
              <a:rPr lang="en-US" dirty="0"/>
              <a:t>calcium </a:t>
            </a:r>
            <a:r>
              <a:rPr lang="en-US" dirty="0" smtClean="0"/>
              <a:t>ions</a:t>
            </a:r>
            <a:r>
              <a:rPr lang="en-US" dirty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(2) </a:t>
            </a:r>
            <a:r>
              <a:rPr lang="pl-PL" dirty="0" smtClean="0"/>
              <a:t>CaCO</a:t>
            </a:r>
            <a:r>
              <a:rPr lang="pl-PL" baseline="-25000" dirty="0" smtClean="0"/>
              <a:t>3</a:t>
            </a:r>
            <a:r>
              <a:rPr lang="pl-PL" dirty="0" smtClean="0"/>
              <a:t> </a:t>
            </a:r>
            <a:r>
              <a:rPr lang="pl-PL" dirty="0"/>
              <a:t>+ H</a:t>
            </a:r>
            <a:r>
              <a:rPr lang="pl-PL" baseline="30000" dirty="0"/>
              <a:t>+ </a:t>
            </a:r>
            <a:r>
              <a:rPr lang="pl-PL" dirty="0"/>
              <a:t>↔</a:t>
            </a:r>
            <a:r>
              <a:rPr lang="en-US" dirty="0" smtClean="0"/>
              <a:t> </a:t>
            </a:r>
            <a:r>
              <a:rPr lang="pl-PL" dirty="0"/>
              <a:t>Ca</a:t>
            </a:r>
            <a:r>
              <a:rPr lang="pl-PL" baseline="30000" dirty="0"/>
              <a:t>+2</a:t>
            </a:r>
            <a:r>
              <a:rPr lang="pl-PL" dirty="0"/>
              <a:t> +HCO</a:t>
            </a:r>
            <a:r>
              <a:rPr lang="pl-PL" baseline="-25000" dirty="0"/>
              <a:t>3</a:t>
            </a:r>
            <a:r>
              <a:rPr lang="pl-PL" baseline="30000" dirty="0"/>
              <a:t>- </a:t>
            </a:r>
            <a:r>
              <a:rPr lang="pl-PL" dirty="0"/>
              <a:t>  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Released </a:t>
            </a:r>
            <a:r>
              <a:rPr lang="pl-PL" dirty="0"/>
              <a:t>Ca</a:t>
            </a:r>
            <a:r>
              <a:rPr lang="pl-PL" baseline="30000" dirty="0"/>
              <a:t>+2</a:t>
            </a:r>
            <a:r>
              <a:rPr lang="pl-PL" dirty="0"/>
              <a:t> </a:t>
            </a:r>
            <a:r>
              <a:rPr lang="en-US" dirty="0" smtClean="0"/>
              <a:t>combines </a:t>
            </a:r>
            <a:r>
              <a:rPr lang="en-US" dirty="0"/>
              <a:t>with the </a:t>
            </a:r>
            <a:r>
              <a:rPr lang="en-US" dirty="0" smtClean="0"/>
              <a:t>DIC, and precipitates </a:t>
            </a:r>
            <a:r>
              <a:rPr lang="en-US" dirty="0" smtClean="0"/>
              <a:t>calcite. </a:t>
            </a: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(3) </a:t>
            </a:r>
            <a:r>
              <a:rPr lang="pl-PL" dirty="0"/>
              <a:t>Ca</a:t>
            </a:r>
            <a:r>
              <a:rPr lang="pl-PL" baseline="30000" dirty="0"/>
              <a:t>+2</a:t>
            </a:r>
            <a:r>
              <a:rPr lang="pl-PL" dirty="0"/>
              <a:t> + 2HCO</a:t>
            </a:r>
            <a:r>
              <a:rPr lang="pl-PL" baseline="-25000" dirty="0"/>
              <a:t>3</a:t>
            </a:r>
            <a:r>
              <a:rPr lang="pl-PL" baseline="30000" dirty="0"/>
              <a:t>- </a:t>
            </a:r>
            <a:r>
              <a:rPr lang="en-US" dirty="0"/>
              <a:t> </a:t>
            </a:r>
            <a:r>
              <a:rPr lang="en-US" dirty="0" smtClean="0"/>
              <a:t>→</a:t>
            </a:r>
            <a:r>
              <a:rPr lang="pl-PL" dirty="0" smtClean="0"/>
              <a:t> </a:t>
            </a:r>
            <a:r>
              <a:rPr lang="pl-PL" dirty="0"/>
              <a:t>CaCO</a:t>
            </a:r>
            <a:r>
              <a:rPr lang="pl-PL" baseline="-25000" dirty="0"/>
              <a:t>3↓</a:t>
            </a:r>
            <a:r>
              <a:rPr lang="pl-PL" dirty="0"/>
              <a:t> + CO</a:t>
            </a:r>
            <a:r>
              <a:rPr lang="pl-PL" baseline="-25000" dirty="0"/>
              <a:t>2↑</a:t>
            </a:r>
            <a:r>
              <a:rPr lang="pl-PL" dirty="0"/>
              <a:t>+ H</a:t>
            </a:r>
            <a:r>
              <a:rPr lang="pl-PL" baseline="-25000" dirty="0"/>
              <a:t>2</a:t>
            </a:r>
            <a:r>
              <a:rPr lang="pl-PL" dirty="0"/>
              <a:t>O 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Eq</a:t>
            </a:r>
            <a:r>
              <a:rPr lang="en-US" dirty="0"/>
              <a:t>. 3 </a:t>
            </a:r>
            <a:r>
              <a:rPr lang="en-US" dirty="0" smtClean="0"/>
              <a:t>(idealized) implies </a:t>
            </a:r>
            <a:r>
              <a:rPr lang="en-US" dirty="0" smtClean="0"/>
              <a:t>no net </a:t>
            </a:r>
            <a:r>
              <a:rPr lang="en-US" dirty="0" smtClean="0"/>
              <a:t>sequestration. Our isotopic data show net sequestration because: (a</a:t>
            </a:r>
            <a:r>
              <a:rPr lang="en-US" dirty="0" smtClean="0"/>
              <a:t>) </a:t>
            </a:r>
            <a:r>
              <a:rPr lang="en-US" dirty="0"/>
              <a:t>m</a:t>
            </a:r>
            <a:r>
              <a:rPr lang="en-US" dirty="0" smtClean="0"/>
              <a:t>ost </a:t>
            </a:r>
            <a:r>
              <a:rPr lang="pl-PL" dirty="0" smtClean="0"/>
              <a:t>CO</a:t>
            </a:r>
            <a:r>
              <a:rPr lang="pl-PL" baseline="-25000" dirty="0" smtClean="0"/>
              <a:t>2</a:t>
            </a:r>
            <a:r>
              <a:rPr lang="en-US" baseline="-25000" dirty="0" smtClean="0"/>
              <a:t>  </a:t>
            </a:r>
            <a:r>
              <a:rPr lang="en-US" dirty="0" smtClean="0"/>
              <a:t>from Eq. </a:t>
            </a:r>
            <a:r>
              <a:rPr lang="en-US" dirty="0" smtClean="0"/>
              <a:t>3 </a:t>
            </a:r>
            <a:r>
              <a:rPr lang="en-US" dirty="0" smtClean="0"/>
              <a:t>does not  return to atmosphere</a:t>
            </a:r>
            <a:r>
              <a:rPr lang="en-US" dirty="0"/>
              <a:t>, </a:t>
            </a:r>
            <a:r>
              <a:rPr lang="en-US" dirty="0" smtClean="0"/>
              <a:t>(b) </a:t>
            </a:r>
            <a:r>
              <a:rPr lang="en-US" dirty="0" smtClean="0"/>
              <a:t>many </a:t>
            </a:r>
            <a:r>
              <a:rPr lang="en-US" dirty="0" smtClean="0"/>
              <a:t>other cation sources contribute </a:t>
            </a:r>
            <a:r>
              <a:rPr lang="en-US" dirty="0"/>
              <a:t>to Eq. </a:t>
            </a:r>
            <a:r>
              <a:rPr lang="en-US" dirty="0" smtClean="0"/>
              <a:t>3, from silicate weathering, desorption of Ca</a:t>
            </a:r>
            <a:r>
              <a:rPr lang="en-US" baseline="30000" dirty="0" smtClean="0"/>
              <a:t>+2</a:t>
            </a:r>
            <a:r>
              <a:rPr lang="en-US" dirty="0" smtClean="0"/>
              <a:t> from clay, gypsum</a:t>
            </a:r>
            <a:r>
              <a:rPr lang="en-US" dirty="0" smtClean="0"/>
              <a:t>, sea </a:t>
            </a:r>
            <a:r>
              <a:rPr lang="en-US" dirty="0" smtClean="0"/>
              <a:t>spray, etc.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08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Dissolved </a:t>
            </a:r>
            <a:r>
              <a:rPr lang="en-US" dirty="0"/>
              <a:t>Inorganic Carbon </a:t>
            </a:r>
            <a:r>
              <a:rPr lang="en-US" dirty="0" smtClean="0"/>
              <a:t>(DIC) vs</a:t>
            </a:r>
            <a:r>
              <a:rPr lang="en-US" dirty="0"/>
              <a:t>. </a:t>
            </a:r>
            <a:r>
              <a:rPr lang="en-US" dirty="0" smtClean="0"/>
              <a:t>Depth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                                       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10406" y="2973387"/>
            <a:ext cx="12191999" cy="6629399"/>
          </a:xfrm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CO</a:t>
            </a:r>
            <a:r>
              <a:rPr lang="it-IT" baseline="-25000" dirty="0" smtClean="0"/>
              <a:t>2 </a:t>
            </a:r>
            <a:r>
              <a:rPr lang="it-IT" dirty="0" smtClean="0"/>
              <a:t>from roots combines with soil </a:t>
            </a:r>
            <a:r>
              <a:rPr lang="it-IT" dirty="0"/>
              <a:t>water </a:t>
            </a:r>
            <a:r>
              <a:rPr lang="it-IT" dirty="0" smtClean="0"/>
              <a:t>of                    Nizzanim Plants</a:t>
            </a:r>
          </a:p>
          <a:p>
            <a:pPr marL="0" indent="0">
              <a:buNone/>
            </a:pPr>
            <a:r>
              <a:rPr lang="it-IT" dirty="0" smtClean="0"/>
              <a:t>unsaturated zone (USZ) to form DIC,</a:t>
            </a:r>
          </a:p>
          <a:p>
            <a:pPr marL="0" indent="0">
              <a:buNone/>
            </a:pPr>
            <a:r>
              <a:rPr lang="it-IT" dirty="0" smtClean="0"/>
              <a:t>comprised mainly of HCO</a:t>
            </a:r>
            <a:r>
              <a:rPr lang="it-IT" baseline="-25000" dirty="0" smtClean="0"/>
              <a:t>3</a:t>
            </a:r>
            <a:r>
              <a:rPr lang="it-IT" baseline="30000" dirty="0" smtClean="0"/>
              <a:t>- </a:t>
            </a:r>
            <a:r>
              <a:rPr lang="it-IT" dirty="0" smtClean="0"/>
              <a:t> bicarbonate. </a:t>
            </a:r>
          </a:p>
          <a:p>
            <a:pPr marL="0" indent="0">
              <a:buNone/>
            </a:pPr>
            <a:r>
              <a:rPr lang="it-IT" dirty="0" smtClean="0"/>
              <a:t>DIC </a:t>
            </a:r>
            <a:r>
              <a:rPr lang="it-IT" dirty="0"/>
              <a:t>concentration </a:t>
            </a:r>
            <a:r>
              <a:rPr lang="it-IT" dirty="0" smtClean="0"/>
              <a:t>decreases </a:t>
            </a:r>
            <a:r>
              <a:rPr lang="it-IT" dirty="0"/>
              <a:t>with </a:t>
            </a:r>
            <a:r>
              <a:rPr lang="it-IT" dirty="0" smtClean="0"/>
              <a:t>depth, </a:t>
            </a:r>
          </a:p>
          <a:p>
            <a:pPr marL="0" indent="0">
              <a:buNone/>
            </a:pPr>
            <a:r>
              <a:rPr lang="it-IT" dirty="0" smtClean="0"/>
              <a:t>as water flows down, due to </a:t>
            </a:r>
            <a:r>
              <a:rPr lang="en-US" dirty="0"/>
              <a:t>CaCO</a:t>
            </a:r>
            <a:r>
              <a:rPr lang="en-US" baseline="-25000" dirty="0"/>
              <a:t>3 </a:t>
            </a:r>
            <a:r>
              <a:rPr lang="en-US" baseline="-25000" dirty="0" smtClean="0"/>
              <a:t> </a:t>
            </a:r>
          </a:p>
          <a:p>
            <a:pPr marL="0" indent="0">
              <a:buNone/>
            </a:pPr>
            <a:r>
              <a:rPr lang="it-IT" dirty="0" smtClean="0"/>
              <a:t>precipitation into USZ. Seen easily for </a:t>
            </a:r>
          </a:p>
          <a:p>
            <a:pPr marL="0" indent="0">
              <a:buNone/>
            </a:pPr>
            <a:r>
              <a:rPr lang="it-IT" dirty="0" smtClean="0"/>
              <a:t>plants with shallow roots, not tree roots.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3453122"/>
            <a:ext cx="5791200" cy="627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281958"/>
              </p:ext>
            </p:extLst>
          </p:nvPr>
        </p:nvGraphicFramePr>
        <p:xfrm>
          <a:off x="1015206" y="3659187"/>
          <a:ext cx="5257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Depth (cm)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DIC (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mmol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C L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30-60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60-90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3.4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 flipH="1">
            <a:off x="2539206" y="2991457"/>
            <a:ext cx="1660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Yatir</a:t>
            </a:r>
            <a:r>
              <a:rPr lang="en-US" dirty="0" smtClean="0"/>
              <a:t> Plants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027163" y="2991456"/>
            <a:ext cx="2207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Nizzanim</a:t>
            </a:r>
            <a:r>
              <a:rPr lang="en-US" dirty="0" smtClean="0"/>
              <a:t> Plants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580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Yatir</a:t>
            </a:r>
            <a:r>
              <a:rPr lang="en-US" dirty="0"/>
              <a:t> forest soil cores to </a:t>
            </a:r>
            <a:r>
              <a:rPr lang="en-US" dirty="0" smtClean="0"/>
              <a:t>4.5 </a:t>
            </a:r>
            <a:r>
              <a:rPr lang="en-US" dirty="0"/>
              <a:t>meters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smtClean="0">
                <a:latin typeface="Calibri" pitchFamily="34" charset="0"/>
              </a:rPr>
              <a:t> </a:t>
            </a:r>
            <a:endParaRPr lang="en-US" dirty="0"/>
          </a:p>
          <a:p>
            <a:pPr marL="457200" indent="-457200"/>
            <a:r>
              <a:rPr lang="en-US" dirty="0"/>
              <a:t>Measure CO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smtClean="0"/>
              <a:t>precipitation </a:t>
            </a:r>
            <a:r>
              <a:rPr lang="en-US" dirty="0"/>
              <a:t>rate (</a:t>
            </a:r>
            <a:r>
              <a:rPr lang="en-US" dirty="0" smtClean="0"/>
              <a:t>into </a:t>
            </a:r>
            <a:r>
              <a:rPr lang="en-US" dirty="0"/>
              <a:t>CaCO</a:t>
            </a:r>
            <a:r>
              <a:rPr lang="en-US" baseline="-25000" dirty="0"/>
              <a:t>3</a:t>
            </a:r>
            <a:r>
              <a:rPr lang="en-US" dirty="0"/>
              <a:t>) per cm per Liter of sediment </a:t>
            </a:r>
            <a:r>
              <a:rPr lang="en-US" dirty="0" smtClean="0"/>
              <a:t>(L</a:t>
            </a:r>
            <a:r>
              <a:rPr lang="en-US" baseline="-25000" dirty="0" smtClean="0"/>
              <a:t>s</a:t>
            </a:r>
            <a:r>
              <a:rPr lang="en-US" dirty="0" smtClean="0"/>
              <a:t>) from </a:t>
            </a:r>
            <a:r>
              <a:rPr lang="en-US" dirty="0"/>
              <a:t>decrease per cm of </a:t>
            </a:r>
            <a:r>
              <a:rPr lang="en-US" dirty="0" smtClean="0"/>
              <a:t>DIC (~1.6 </a:t>
            </a:r>
            <a:r>
              <a:rPr lang="en-US" dirty="0"/>
              <a:t>mg </a:t>
            </a:r>
            <a:r>
              <a:rPr lang="en-US" dirty="0" smtClean="0"/>
              <a:t>cm</a:t>
            </a:r>
            <a:r>
              <a:rPr lang="en-US" baseline="30000" dirty="0" smtClean="0"/>
              <a:t>-1</a:t>
            </a:r>
            <a:r>
              <a:rPr lang="en-US" dirty="0" smtClean="0"/>
              <a:t>L</a:t>
            </a:r>
            <a:r>
              <a:rPr lang="en-US" baseline="-25000" dirty="0" smtClean="0"/>
              <a:t>s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r>
              <a:rPr lang="en-US" dirty="0"/>
              <a:t>at </a:t>
            </a:r>
            <a:r>
              <a:rPr lang="en-US" dirty="0" err="1" smtClean="0"/>
              <a:t>Yatir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Measure </a:t>
            </a:r>
            <a:r>
              <a:rPr lang="en-US" dirty="0"/>
              <a:t>flow rate of water (11 cm yr</a:t>
            </a:r>
            <a:r>
              <a:rPr lang="en-US" baseline="30000" dirty="0"/>
              <a:t>-1</a:t>
            </a:r>
            <a:r>
              <a:rPr lang="en-US" dirty="0"/>
              <a:t> at </a:t>
            </a:r>
            <a:r>
              <a:rPr lang="en-US" dirty="0" err="1"/>
              <a:t>Yatir</a:t>
            </a:r>
            <a:r>
              <a:rPr lang="en-US" dirty="0"/>
              <a:t>) using tritium </a:t>
            </a:r>
            <a:r>
              <a:rPr lang="en-US" dirty="0" smtClean="0"/>
              <a:t>in water (HTO</a:t>
            </a:r>
            <a:r>
              <a:rPr lang="en-US" dirty="0"/>
              <a:t>) as tracer.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/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precipitation rate (within calcite CaCO</a:t>
            </a:r>
            <a:r>
              <a:rPr lang="en-US" baseline="-25000" dirty="0"/>
              <a:t>3</a:t>
            </a:r>
            <a:r>
              <a:rPr lang="en-US" dirty="0"/>
              <a:t>) </a:t>
            </a:r>
            <a:r>
              <a:rPr lang="en-US" dirty="0" smtClean="0"/>
              <a:t>at </a:t>
            </a:r>
            <a:r>
              <a:rPr lang="en-US" dirty="0" err="1" smtClean="0"/>
              <a:t>Yatir</a:t>
            </a:r>
            <a:r>
              <a:rPr lang="en-US" dirty="0" smtClean="0"/>
              <a:t> is ~18 </a:t>
            </a:r>
            <a:r>
              <a:rPr lang="en-US" dirty="0"/>
              <a:t>mg yr</a:t>
            </a:r>
            <a:r>
              <a:rPr lang="en-US" baseline="30000" dirty="0"/>
              <a:t>-1 </a:t>
            </a:r>
            <a:r>
              <a:rPr lang="en-US" dirty="0" smtClean="0"/>
              <a:t>L</a:t>
            </a:r>
            <a:r>
              <a:rPr lang="en-US" baseline="-25000" dirty="0" smtClean="0"/>
              <a:t>s</a:t>
            </a:r>
            <a:r>
              <a:rPr lang="en-US" baseline="30000" dirty="0" smtClean="0"/>
              <a:t>-1 </a:t>
            </a:r>
            <a:r>
              <a:rPr lang="en-US" dirty="0" smtClean="0"/>
              <a:t>of CO</a:t>
            </a:r>
            <a:r>
              <a:rPr lang="en-US" baseline="-25000" dirty="0" smtClean="0"/>
              <a:t>2  </a:t>
            </a:r>
            <a:r>
              <a:rPr lang="en-US" dirty="0" smtClean="0"/>
              <a:t>(</a:t>
            </a:r>
            <a:r>
              <a:rPr lang="en-US" dirty="0"/>
              <a:t>11 cm yr</a:t>
            </a:r>
            <a:r>
              <a:rPr lang="en-US" baseline="30000" dirty="0"/>
              <a:t>-1</a:t>
            </a:r>
            <a:r>
              <a:rPr lang="en-US" dirty="0"/>
              <a:t> x </a:t>
            </a:r>
            <a:r>
              <a:rPr lang="en-US" dirty="0" smtClean="0"/>
              <a:t>1.6 </a:t>
            </a:r>
            <a:r>
              <a:rPr lang="en-US" dirty="0"/>
              <a:t>mg </a:t>
            </a:r>
            <a:r>
              <a:rPr lang="en-US" dirty="0" smtClean="0"/>
              <a:t>cm</a:t>
            </a:r>
            <a:r>
              <a:rPr lang="en-US" baseline="30000" dirty="0" smtClean="0"/>
              <a:t>-1</a:t>
            </a:r>
            <a:r>
              <a:rPr lang="en-US" dirty="0" smtClean="0"/>
              <a:t>L</a:t>
            </a:r>
            <a:r>
              <a:rPr lang="en-US" baseline="-25000" dirty="0" smtClean="0"/>
              <a:t>s</a:t>
            </a:r>
            <a:r>
              <a:rPr lang="en-US" baseline="30000" dirty="0" smtClean="0"/>
              <a:t>-1</a:t>
            </a:r>
            <a:r>
              <a:rPr lang="en-US" dirty="0" smtClean="0"/>
              <a:t> ).</a:t>
            </a:r>
            <a:endParaRPr lang="en-US" dirty="0"/>
          </a:p>
          <a:p>
            <a:pPr marL="457200" indent="-457200"/>
            <a:endParaRPr lang="en-US" dirty="0"/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806" y="1144587"/>
            <a:ext cx="11506200" cy="990600"/>
          </a:xfrm>
        </p:spPr>
        <p:txBody>
          <a:bodyPr/>
          <a:lstStyle/>
          <a:p>
            <a:r>
              <a:rPr lang="en-US" sz="4200" dirty="0" smtClean="0"/>
              <a:t>Isotope </a:t>
            </a:r>
            <a:r>
              <a:rPr lang="en-US" sz="4200" dirty="0" smtClean="0"/>
              <a:t>exchange in </a:t>
            </a:r>
            <a:r>
              <a:rPr lang="en-US" sz="4200" dirty="0" err="1" smtClean="0"/>
              <a:t>Yatir</a:t>
            </a:r>
            <a:r>
              <a:rPr lang="en-US" sz="4200" dirty="0" smtClean="0"/>
              <a:t> (and </a:t>
            </a:r>
            <a:r>
              <a:rPr lang="en-US" sz="4200" dirty="0" err="1" smtClean="0"/>
              <a:t>Nizzanim</a:t>
            </a:r>
            <a:r>
              <a:rPr lang="en-US" sz="4200" dirty="0" smtClean="0"/>
              <a:t>) forests</a:t>
            </a:r>
            <a:endParaRPr lang="en-US" sz="4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7006" y="2973387"/>
            <a:ext cx="12572999" cy="6553199"/>
          </a:xfrm>
        </p:spPr>
        <p:txBody>
          <a:bodyPr>
            <a:normAutofit/>
          </a:bodyPr>
          <a:lstStyle/>
          <a:p>
            <a:pPr lvl="0"/>
            <a:r>
              <a:rPr lang="en-US" baseline="30000" dirty="0"/>
              <a:t>13</a:t>
            </a:r>
            <a:r>
              <a:rPr lang="en-US" dirty="0"/>
              <a:t>C and </a:t>
            </a:r>
            <a:r>
              <a:rPr lang="en-US" baseline="30000" dirty="0"/>
              <a:t>14</a:t>
            </a:r>
            <a:r>
              <a:rPr lang="en-US" dirty="0"/>
              <a:t>C are tracers for precipitation </a:t>
            </a:r>
            <a:r>
              <a:rPr lang="en-US" dirty="0" smtClean="0"/>
              <a:t>reaction</a:t>
            </a:r>
          </a:p>
          <a:p>
            <a:pPr lvl="0"/>
            <a:r>
              <a:rPr lang="en-US" dirty="0" smtClean="0"/>
              <a:t>Soil </a:t>
            </a:r>
            <a:r>
              <a:rPr lang="en-US" dirty="0"/>
              <a:t>contains up to 20% relict marine </a:t>
            </a:r>
            <a:r>
              <a:rPr lang="en-US" dirty="0" smtClean="0"/>
              <a:t>calcite.</a:t>
            </a:r>
          </a:p>
          <a:p>
            <a:r>
              <a:rPr lang="en-US" dirty="0"/>
              <a:t>DIC concentration decreases with depth. </a:t>
            </a:r>
            <a:endParaRPr lang="en-US" dirty="0" smtClean="0"/>
          </a:p>
          <a:p>
            <a:r>
              <a:rPr lang="en-US" dirty="0"/>
              <a:t>Relict </a:t>
            </a:r>
            <a:r>
              <a:rPr lang="en-US" dirty="0" smtClean="0"/>
              <a:t>calcite: </a:t>
            </a:r>
            <a:r>
              <a:rPr lang="el-GR" dirty="0" smtClean="0"/>
              <a:t>Δ</a:t>
            </a:r>
            <a:r>
              <a:rPr lang="en-US" baseline="30000" dirty="0"/>
              <a:t>14</a:t>
            </a:r>
            <a:r>
              <a:rPr lang="en-US" dirty="0"/>
              <a:t>C </a:t>
            </a:r>
            <a:r>
              <a:rPr lang="en-US" dirty="0" smtClean="0"/>
              <a:t>= -1000 (</a:t>
            </a:r>
            <a:r>
              <a:rPr lang="en-US" dirty="0"/>
              <a:t>zero </a:t>
            </a:r>
            <a:r>
              <a:rPr lang="en-US" baseline="30000" dirty="0"/>
              <a:t>14</a:t>
            </a:r>
            <a:r>
              <a:rPr lang="en-US" dirty="0"/>
              <a:t>C </a:t>
            </a:r>
            <a:r>
              <a:rPr lang="en-US" dirty="0" smtClean="0"/>
              <a:t>).</a:t>
            </a:r>
          </a:p>
          <a:p>
            <a:r>
              <a:rPr lang="en-US" dirty="0"/>
              <a:t>Relict </a:t>
            </a:r>
            <a:r>
              <a:rPr lang="en-US" dirty="0" smtClean="0"/>
              <a:t>calcite: δ</a:t>
            </a:r>
            <a:r>
              <a:rPr lang="en-US" baseline="30000" dirty="0" smtClean="0"/>
              <a:t>13</a:t>
            </a:r>
            <a:r>
              <a:rPr lang="en-US" dirty="0" smtClean="0"/>
              <a:t>C=0 (same </a:t>
            </a:r>
            <a:r>
              <a:rPr lang="en-US" baseline="30000" dirty="0" smtClean="0"/>
              <a:t>13</a:t>
            </a:r>
            <a:r>
              <a:rPr lang="en-US" dirty="0" smtClean="0"/>
              <a:t>C as standard)</a:t>
            </a:r>
            <a:endParaRPr lang="en-US" baseline="30000" dirty="0" smtClean="0"/>
          </a:p>
          <a:p>
            <a:r>
              <a:rPr lang="en-US" dirty="0" smtClean="0"/>
              <a:t>Continuous </a:t>
            </a:r>
            <a:r>
              <a:rPr lang="en-US" dirty="0" smtClean="0"/>
              <a:t>exchange </a:t>
            </a:r>
            <a:r>
              <a:rPr lang="en-US" dirty="0"/>
              <a:t>between DIC </a:t>
            </a:r>
            <a:r>
              <a:rPr lang="en-US" dirty="0" smtClean="0"/>
              <a:t>and </a:t>
            </a:r>
            <a:r>
              <a:rPr lang="en-US" dirty="0" smtClean="0"/>
              <a:t>marine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calcite in USZ as </a:t>
            </a:r>
            <a:r>
              <a:rPr lang="en-US" dirty="0" smtClean="0"/>
              <a:t>rainwater flows down.</a:t>
            </a:r>
          </a:p>
          <a:p>
            <a:r>
              <a:rPr lang="en-US" dirty="0" smtClean="0"/>
              <a:t>δ</a:t>
            </a:r>
            <a:r>
              <a:rPr lang="en-US" baseline="30000" dirty="0" smtClean="0"/>
              <a:t>13</a:t>
            </a:r>
            <a:r>
              <a:rPr lang="en-US" dirty="0" smtClean="0"/>
              <a:t>C and </a:t>
            </a:r>
            <a:r>
              <a:rPr lang="el-GR" dirty="0"/>
              <a:t>Δ</a:t>
            </a:r>
            <a:r>
              <a:rPr lang="en-US" baseline="30000" dirty="0"/>
              <a:t>14</a:t>
            </a:r>
            <a:r>
              <a:rPr lang="en-US" dirty="0"/>
              <a:t>C </a:t>
            </a:r>
            <a:r>
              <a:rPr lang="en-US" dirty="0" smtClean="0"/>
              <a:t>values in </a:t>
            </a:r>
            <a:r>
              <a:rPr lang="en-US" dirty="0" smtClean="0"/>
              <a:t>solid (nodules) vary </a:t>
            </a:r>
          </a:p>
          <a:p>
            <a:pPr marL="0" indent="0">
              <a:buNone/>
            </a:pPr>
            <a:r>
              <a:rPr lang="en-US" dirty="0" smtClean="0"/>
              <a:t>    due to </a:t>
            </a:r>
            <a:r>
              <a:rPr lang="en-US" dirty="0" smtClean="0"/>
              <a:t>exchange </a:t>
            </a:r>
            <a:r>
              <a:rPr lang="en-US" dirty="0" smtClean="0"/>
              <a:t>between DIC and relict calcite; </a:t>
            </a:r>
          </a:p>
          <a:p>
            <a:pPr marL="0" indent="0">
              <a:buNone/>
            </a:pPr>
            <a:r>
              <a:rPr lang="en-US" dirty="0" smtClean="0"/>
              <a:t>    &amp; precipitation onto nodule surface.</a:t>
            </a:r>
            <a:endParaRPr lang="en-US" baseline="30000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147" y="3389939"/>
            <a:ext cx="5306218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68806" y="322404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solid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65331" y="3268627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82220" y="322404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solid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831585" y="3224043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021719" y="2806962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δ</a:t>
            </a:r>
            <a:r>
              <a:rPr lang="en-US" baseline="30000" dirty="0"/>
              <a:t>13</a:t>
            </a:r>
            <a:r>
              <a:rPr lang="en-US" dirty="0"/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78406" y="2761467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</a:t>
            </a:r>
            <a:r>
              <a:rPr lang="en-US" baseline="30000" dirty="0"/>
              <a:t>14</a:t>
            </a:r>
            <a:r>
              <a:rPr lang="en-US" dirty="0"/>
              <a:t>C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10595819" y="3049587"/>
            <a:ext cx="0" cy="6807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10175249" y="2438301"/>
            <a:ext cx="98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Marine</a:t>
            </a:r>
          </a:p>
          <a:p>
            <a:r>
              <a:rPr lang="en-US" sz="1800" dirty="0" smtClean="0"/>
              <a:t>calcite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5365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Isotopic </a:t>
            </a:r>
            <a:r>
              <a:rPr lang="en-US" dirty="0"/>
              <a:t>evidence </a:t>
            </a:r>
            <a:r>
              <a:rPr lang="en-US" dirty="0" smtClean="0"/>
              <a:t>for CO</a:t>
            </a:r>
            <a:r>
              <a:rPr lang="en-US" baseline="-25000" dirty="0" smtClean="0"/>
              <a:t>2 </a:t>
            </a:r>
            <a:r>
              <a:rPr lang="en-US" dirty="0"/>
              <a:t>incorporation and sequestration  into </a:t>
            </a:r>
            <a:r>
              <a:rPr lang="en-US" dirty="0" err="1"/>
              <a:t>pedogenic</a:t>
            </a:r>
            <a:r>
              <a:rPr lang="en-US" dirty="0"/>
              <a:t> carbonate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δ</a:t>
            </a:r>
            <a:r>
              <a:rPr lang="en-US" baseline="30000" dirty="0" smtClean="0"/>
              <a:t>13</a:t>
            </a:r>
            <a:r>
              <a:rPr lang="en-US" dirty="0" smtClean="0"/>
              <a:t>C  </a:t>
            </a:r>
            <a:r>
              <a:rPr lang="en-US" dirty="0"/>
              <a:t>and Δ</a:t>
            </a:r>
            <a:r>
              <a:rPr lang="en-US" baseline="30000" dirty="0"/>
              <a:t>14</a:t>
            </a:r>
            <a:r>
              <a:rPr lang="en-US" dirty="0"/>
              <a:t>C trace the incorporation of atmospheric CO</a:t>
            </a:r>
            <a:r>
              <a:rPr lang="en-US" baseline="-25000" dirty="0"/>
              <a:t>2</a:t>
            </a:r>
            <a:r>
              <a:rPr lang="en-US" dirty="0"/>
              <a:t>  from DIC into </a:t>
            </a:r>
            <a:r>
              <a:rPr lang="en-US" dirty="0" err="1"/>
              <a:t>pedogenic</a:t>
            </a:r>
            <a:r>
              <a:rPr lang="en-US" dirty="0"/>
              <a:t> </a:t>
            </a:r>
            <a:r>
              <a:rPr lang="en-US" dirty="0" smtClean="0"/>
              <a:t>carbonate, </a:t>
            </a:r>
            <a:r>
              <a:rPr lang="en-US" dirty="0"/>
              <a:t>as DIC descends down profile interacting with relict marine limestone</a:t>
            </a:r>
          </a:p>
          <a:p>
            <a:pPr lvl="0"/>
            <a:r>
              <a:rPr lang="en-US" dirty="0"/>
              <a:t>D</a:t>
            </a:r>
            <a:r>
              <a:rPr lang="en-US" dirty="0" smtClean="0"/>
              <a:t>epleted </a:t>
            </a:r>
            <a:r>
              <a:rPr lang="en-US" dirty="0"/>
              <a:t>δ</a:t>
            </a:r>
            <a:r>
              <a:rPr lang="en-US" baseline="30000" dirty="0"/>
              <a:t>13</a:t>
            </a:r>
            <a:r>
              <a:rPr lang="en-US" dirty="0"/>
              <a:t>C  values </a:t>
            </a:r>
            <a:r>
              <a:rPr lang="en-US" dirty="0" smtClean="0"/>
              <a:t>in </a:t>
            </a:r>
            <a:r>
              <a:rPr lang="en-US" dirty="0"/>
              <a:t>DIC from atmospheric CO</a:t>
            </a:r>
            <a:r>
              <a:rPr lang="en-US" baseline="-25000" dirty="0"/>
              <a:t>2 </a:t>
            </a:r>
            <a:r>
              <a:rPr lang="en-US" dirty="0"/>
              <a:t> </a:t>
            </a:r>
            <a:r>
              <a:rPr lang="en-US" dirty="0" smtClean="0"/>
              <a:t>- exchanges        (continuous </a:t>
            </a:r>
            <a:r>
              <a:rPr lang="en-US" dirty="0"/>
              <a:t>dissolution and precipitation) with δ</a:t>
            </a:r>
            <a:r>
              <a:rPr lang="en-US" baseline="30000" dirty="0"/>
              <a:t>13</a:t>
            </a:r>
            <a:r>
              <a:rPr lang="en-US" dirty="0"/>
              <a:t>C- enriched relict marine  limestone to form </a:t>
            </a:r>
            <a:r>
              <a:rPr lang="en-US" dirty="0" err="1"/>
              <a:t>pedogenic</a:t>
            </a:r>
            <a:r>
              <a:rPr lang="en-US" dirty="0"/>
              <a:t> calcite (</a:t>
            </a:r>
            <a:r>
              <a:rPr lang="en-US" b="1" dirty="0"/>
              <a:t>solid</a:t>
            </a:r>
            <a:r>
              <a:rPr lang="en-US" dirty="0"/>
              <a:t>) of  intermediate </a:t>
            </a:r>
            <a:r>
              <a:rPr lang="en-US" dirty="0"/>
              <a:t>δ</a:t>
            </a:r>
            <a:r>
              <a:rPr lang="en-US" baseline="30000" dirty="0"/>
              <a:t>13</a:t>
            </a:r>
            <a:r>
              <a:rPr lang="en-US" dirty="0"/>
              <a:t>C </a:t>
            </a:r>
            <a:r>
              <a:rPr lang="en-US" dirty="0" smtClean="0"/>
              <a:t>values   </a:t>
            </a:r>
            <a:endParaRPr lang="en-US" dirty="0"/>
          </a:p>
          <a:p>
            <a:pPr lvl="0"/>
            <a:r>
              <a:rPr lang="en-US" dirty="0"/>
              <a:t>A</a:t>
            </a:r>
            <a:r>
              <a:rPr lang="en-US" dirty="0" smtClean="0"/>
              <a:t>tmosphere </a:t>
            </a:r>
            <a:r>
              <a:rPr lang="en-US" dirty="0"/>
              <a:t>is the sole source of </a:t>
            </a:r>
            <a:r>
              <a:rPr lang="en-US" baseline="30000" dirty="0"/>
              <a:t>14</a:t>
            </a:r>
            <a:r>
              <a:rPr lang="en-US" dirty="0"/>
              <a:t>C , introduced into the USZ as </a:t>
            </a:r>
            <a:r>
              <a:rPr lang="en-US" baseline="30000" dirty="0"/>
              <a:t>14</a:t>
            </a: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via roots and decay</a:t>
            </a:r>
          </a:p>
          <a:p>
            <a:pPr lvl="0"/>
            <a:r>
              <a:rPr lang="en-US" dirty="0" err="1" smtClean="0"/>
              <a:t>Pedogenic</a:t>
            </a:r>
            <a:r>
              <a:rPr lang="en-US" dirty="0" smtClean="0"/>
              <a:t> </a:t>
            </a:r>
            <a:r>
              <a:rPr lang="en-US" b="1" dirty="0"/>
              <a:t>solid</a:t>
            </a:r>
            <a:r>
              <a:rPr lang="en-US" dirty="0"/>
              <a:t> in the USZ </a:t>
            </a:r>
            <a:r>
              <a:rPr lang="en-US" dirty="0" smtClean="0"/>
              <a:t>incorporates </a:t>
            </a:r>
            <a:r>
              <a:rPr lang="en-US" baseline="30000" dirty="0" smtClean="0"/>
              <a:t>14</a:t>
            </a:r>
            <a:r>
              <a:rPr lang="en-US" dirty="0" smtClean="0"/>
              <a:t>C, </a:t>
            </a:r>
            <a:r>
              <a:rPr lang="en-US" dirty="0"/>
              <a:t>as DIC exchanges with relict limestone</a:t>
            </a:r>
          </a:p>
          <a:p>
            <a:pPr lvl="0"/>
            <a:r>
              <a:rPr lang="en-US" dirty="0" smtClean="0"/>
              <a:t>Therefore: </a:t>
            </a:r>
            <a:r>
              <a:rPr lang="en-US" dirty="0"/>
              <a:t>atmospheric CO</a:t>
            </a:r>
            <a:r>
              <a:rPr lang="en-US" baseline="-25000" dirty="0"/>
              <a:t>2</a:t>
            </a:r>
            <a:r>
              <a:rPr lang="en-US" dirty="0"/>
              <a:t> tagged by radiocarbon is incorporated into  </a:t>
            </a:r>
            <a:r>
              <a:rPr lang="en-US" dirty="0" err="1"/>
              <a:t>pedogenic</a:t>
            </a:r>
            <a:r>
              <a:rPr lang="en-US" dirty="0"/>
              <a:t> carbonate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877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Yatir</a:t>
            </a:r>
            <a:r>
              <a:rPr lang="en-US" dirty="0" smtClean="0"/>
              <a:t> </a:t>
            </a:r>
            <a:r>
              <a:rPr lang="en-US" dirty="0" smtClean="0"/>
              <a:t>forest </a:t>
            </a:r>
            <a:r>
              <a:rPr lang="en-US" dirty="0" smtClean="0"/>
              <a:t>research implications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Until </a:t>
            </a:r>
            <a:r>
              <a:rPr lang="en-US" dirty="0"/>
              <a:t>now, atmospheric CO</a:t>
            </a:r>
            <a:r>
              <a:rPr lang="en-US" baseline="-25000" dirty="0"/>
              <a:t>2</a:t>
            </a:r>
            <a:r>
              <a:rPr lang="en-US" dirty="0"/>
              <a:t> sequestration by </a:t>
            </a:r>
            <a:r>
              <a:rPr lang="en-US" dirty="0" smtClean="0"/>
              <a:t>forestation </a:t>
            </a:r>
            <a:r>
              <a:rPr lang="en-US" dirty="0"/>
              <a:t>was considered only for short-term organic carbon storage (tree biomass, tree liter, soil organics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r>
              <a:rPr lang="en-US" dirty="0"/>
              <a:t>We </a:t>
            </a:r>
            <a:r>
              <a:rPr lang="en-US" dirty="0" smtClean="0"/>
              <a:t>prove </a:t>
            </a:r>
            <a:r>
              <a:rPr lang="en-US" dirty="0"/>
              <a:t>that </a:t>
            </a:r>
            <a:r>
              <a:rPr lang="en-US" dirty="0" smtClean="0"/>
              <a:t>semi-arid forestation </a:t>
            </a:r>
            <a:r>
              <a:rPr lang="en-US" dirty="0"/>
              <a:t>abstracts more atmospheric CO</a:t>
            </a:r>
            <a:r>
              <a:rPr lang="en-US" baseline="-25000" dirty="0"/>
              <a:t>2</a:t>
            </a:r>
            <a:r>
              <a:rPr lang="en-US" dirty="0"/>
              <a:t> in a manner not previously </a:t>
            </a:r>
            <a:r>
              <a:rPr lang="en-US" dirty="0" smtClean="0"/>
              <a:t>considered. More </a:t>
            </a:r>
            <a:r>
              <a:rPr lang="en-US" dirty="0"/>
              <a:t>importantly, </a:t>
            </a:r>
            <a:r>
              <a:rPr lang="en-US" dirty="0" smtClean="0"/>
              <a:t>forestation </a:t>
            </a:r>
            <a:r>
              <a:rPr lang="en-US" dirty="0"/>
              <a:t>provides for long-term inorganic carbon storage into the </a:t>
            </a:r>
            <a:r>
              <a:rPr lang="en-US" dirty="0" smtClean="0"/>
              <a:t>USZ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Our </a:t>
            </a:r>
            <a:r>
              <a:rPr lang="en-US" dirty="0"/>
              <a:t>research </a:t>
            </a:r>
            <a:r>
              <a:rPr lang="en-US" dirty="0" smtClean="0"/>
              <a:t>quantifies inorganic </a:t>
            </a:r>
            <a:r>
              <a:rPr lang="en-US" dirty="0"/>
              <a:t>carbon sequestration by </a:t>
            </a:r>
            <a:r>
              <a:rPr lang="en-US" dirty="0" smtClean="0"/>
              <a:t>forestation in semi-arid regions. </a:t>
            </a:r>
          </a:p>
        </p:txBody>
      </p:sp>
    </p:spTree>
    <p:extLst>
      <p:ext uri="{BB962C8B-B14F-4D97-AF65-F5344CB8AC3E}">
        <p14:creationId xmlns:p14="http://schemas.microsoft.com/office/powerpoint/2010/main" val="232510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Global </a:t>
            </a:r>
            <a:r>
              <a:rPr lang="en-US" altLang="en-US" dirty="0"/>
              <a:t>Extrapolation </a:t>
            </a:r>
            <a:r>
              <a:rPr lang="en-US" altLang="en-US" dirty="0" smtClean="0"/>
              <a:t>of Inorganic </a:t>
            </a:r>
            <a:r>
              <a:rPr lang="en-US" altLang="en-US" dirty="0"/>
              <a:t>Carbon </a:t>
            </a:r>
            <a:r>
              <a:rPr lang="en-US" altLang="en-US" dirty="0" smtClean="0"/>
              <a:t>Precipitation </a:t>
            </a:r>
            <a:r>
              <a:rPr lang="en-US" altLang="en-US" dirty="0"/>
              <a:t>in </a:t>
            </a:r>
            <a:r>
              <a:rPr lang="en-US" altLang="en-US" dirty="0" smtClean="0"/>
              <a:t>Forest Soil Sediment 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pPr marL="457200" indent="-457200"/>
            <a:r>
              <a:rPr lang="en-US" dirty="0"/>
              <a:t>Consider sediment volume 1 km</a:t>
            </a:r>
            <a:r>
              <a:rPr lang="en-US" baseline="30000" dirty="0"/>
              <a:t>2</a:t>
            </a:r>
            <a:r>
              <a:rPr lang="en-US" dirty="0"/>
              <a:t> &amp; 6 m depth (6x10</a:t>
            </a:r>
            <a:r>
              <a:rPr lang="en-US" baseline="30000" dirty="0"/>
              <a:t>9</a:t>
            </a:r>
            <a:r>
              <a:rPr lang="en-US" dirty="0"/>
              <a:t> L</a:t>
            </a:r>
            <a:r>
              <a:rPr lang="en-US" dirty="0" smtClean="0"/>
              <a:t>), trees above, roots below. Precipitation ~105 </a:t>
            </a:r>
            <a:r>
              <a:rPr lang="en-US" dirty="0"/>
              <a:t>tons of CO</a:t>
            </a:r>
            <a:r>
              <a:rPr lang="en-US" baseline="-25000" dirty="0"/>
              <a:t>2</a:t>
            </a:r>
            <a:r>
              <a:rPr lang="en-US" dirty="0"/>
              <a:t> per year </a:t>
            </a:r>
            <a:r>
              <a:rPr lang="en-US" dirty="0" smtClean="0"/>
              <a:t>(18. </a:t>
            </a:r>
            <a:r>
              <a:rPr lang="en-US" dirty="0"/>
              <a:t>x10</a:t>
            </a:r>
            <a:r>
              <a:rPr lang="en-US" baseline="30000" dirty="0"/>
              <a:t>-3</a:t>
            </a:r>
            <a:r>
              <a:rPr lang="en-US" dirty="0"/>
              <a:t> x 6x10</a:t>
            </a:r>
            <a:r>
              <a:rPr lang="en-US" baseline="30000" dirty="0"/>
              <a:t>9</a:t>
            </a:r>
            <a:r>
              <a:rPr lang="en-US" dirty="0"/>
              <a:t> gm</a:t>
            </a:r>
            <a:r>
              <a:rPr lang="en-US" dirty="0" smtClean="0"/>
              <a:t>).</a:t>
            </a:r>
            <a:endParaRPr lang="en-US" dirty="0"/>
          </a:p>
          <a:p>
            <a:pPr marL="457200" indent="-457200"/>
            <a:endParaRPr lang="it-IT" dirty="0"/>
          </a:p>
          <a:p>
            <a:pPr marL="457200" indent="-457200"/>
            <a:r>
              <a:rPr lang="en-US" dirty="0"/>
              <a:t>More accurate estimates </a:t>
            </a:r>
            <a:r>
              <a:rPr lang="en-US" dirty="0" smtClean="0"/>
              <a:t>require global data on calcite </a:t>
            </a:r>
            <a:r>
              <a:rPr lang="en-US" dirty="0"/>
              <a:t>precipitation rates </a:t>
            </a:r>
            <a:r>
              <a:rPr lang="en-US" dirty="0" smtClean="0"/>
              <a:t>in </a:t>
            </a:r>
            <a:r>
              <a:rPr lang="en-US" dirty="0"/>
              <a:t>semi-arid </a:t>
            </a:r>
            <a:r>
              <a:rPr lang="en-US" dirty="0" smtClean="0"/>
              <a:t>forests.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particular global land management policy is </a:t>
            </a:r>
            <a:r>
              <a:rPr lang="en-US" dirty="0" smtClean="0"/>
              <a:t>tentatively suggested </a:t>
            </a:r>
            <a:r>
              <a:rPr lang="en-US" dirty="0"/>
              <a:t>- widespread tree planting in semi-arid regions.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/>
              <a:t>Extrapolating semi-arid sequestration rate </a:t>
            </a:r>
            <a:r>
              <a:rPr lang="it-IT" b="1" dirty="0" smtClean="0"/>
              <a:t>globally </a:t>
            </a:r>
            <a:r>
              <a:rPr lang="it-IT" dirty="0"/>
              <a:t>yields </a:t>
            </a:r>
            <a:r>
              <a:rPr lang="it-IT" dirty="0" smtClean="0"/>
              <a:t>rate of </a:t>
            </a:r>
            <a:r>
              <a:rPr lang="it-IT" dirty="0"/>
              <a:t>~2.6 billion tons CO</a:t>
            </a:r>
            <a:r>
              <a:rPr lang="it-IT" baseline="-25000" dirty="0"/>
              <a:t>2</a:t>
            </a:r>
            <a:r>
              <a:rPr lang="it-IT" dirty="0"/>
              <a:t>/yr </a:t>
            </a:r>
            <a:r>
              <a:rPr lang="en-US" dirty="0"/>
              <a:t>(~105 tons km</a:t>
            </a:r>
            <a:r>
              <a:rPr lang="en-US" baseline="30000" dirty="0"/>
              <a:t>-2 </a:t>
            </a:r>
            <a:r>
              <a:rPr lang="en-US" dirty="0"/>
              <a:t>x 25 x 10</a:t>
            </a:r>
            <a:r>
              <a:rPr lang="en-US" baseline="30000" dirty="0"/>
              <a:t>6</a:t>
            </a:r>
            <a:r>
              <a:rPr lang="en-US" dirty="0"/>
              <a:t> km</a:t>
            </a:r>
            <a:r>
              <a:rPr lang="en-US" baseline="30000" dirty="0"/>
              <a:t>2</a:t>
            </a:r>
            <a:r>
              <a:rPr lang="en-US" dirty="0"/>
              <a:t> ~ 2.6 </a:t>
            </a:r>
            <a:r>
              <a:rPr lang="en-US" dirty="0" err="1"/>
              <a:t>Pg</a:t>
            </a:r>
            <a:r>
              <a:rPr lang="en-US" dirty="0" smtClean="0"/>
              <a:t>)</a:t>
            </a:r>
            <a:r>
              <a:rPr lang="it-IT" dirty="0" smtClean="0"/>
              <a:t>, ~</a:t>
            </a:r>
            <a:r>
              <a:rPr lang="it-IT" dirty="0" smtClean="0"/>
              <a:t>13% </a:t>
            </a:r>
            <a:r>
              <a:rPr lang="it-IT" dirty="0"/>
              <a:t>of the </a:t>
            </a:r>
            <a:r>
              <a:rPr lang="it-IT" dirty="0" smtClean="0"/>
              <a:t>rate </a:t>
            </a:r>
            <a:r>
              <a:rPr lang="it-IT" dirty="0"/>
              <a:t>by which atmospheric CO</a:t>
            </a:r>
            <a:r>
              <a:rPr lang="it-IT" baseline="-25000" dirty="0"/>
              <a:t>2</a:t>
            </a:r>
            <a:r>
              <a:rPr lang="it-IT" dirty="0"/>
              <a:t> is currently increasing.</a:t>
            </a:r>
          </a:p>
        </p:txBody>
      </p:sp>
    </p:spTree>
    <p:extLst>
      <p:ext uri="{BB962C8B-B14F-4D97-AF65-F5344CB8AC3E}">
        <p14:creationId xmlns:p14="http://schemas.microsoft.com/office/powerpoint/2010/main" val="293246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spcAft>
                <a:spcPts val="0"/>
              </a:spcAft>
              <a:buNone/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>
              <a:buSzPct val="100000"/>
            </a:pPr>
            <a:r>
              <a:rPr lang="en-US" dirty="0"/>
              <a:t>Atmospheric derived CO</a:t>
            </a:r>
            <a:r>
              <a:rPr lang="en-US" baseline="-25000" dirty="0"/>
              <a:t>2</a:t>
            </a:r>
            <a:r>
              <a:rPr lang="en-US" dirty="0"/>
              <a:t>  is sequestered long term as </a:t>
            </a:r>
            <a:r>
              <a:rPr lang="en-US" dirty="0" smtClean="0"/>
              <a:t>calcite </a:t>
            </a:r>
            <a:r>
              <a:rPr lang="en-US" dirty="0"/>
              <a:t>in </a:t>
            </a:r>
            <a:r>
              <a:rPr lang="en-US" dirty="0" smtClean="0"/>
              <a:t>USZ.</a:t>
            </a:r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 err="1"/>
              <a:t>Yatir</a:t>
            </a:r>
            <a:r>
              <a:rPr lang="en-US" dirty="0"/>
              <a:t> forest receives only </a:t>
            </a:r>
            <a:r>
              <a:rPr lang="en-US" dirty="0" smtClean="0"/>
              <a:t>~28 cm/</a:t>
            </a:r>
            <a:r>
              <a:rPr lang="en-US" dirty="0" err="1" smtClean="0"/>
              <a:t>yr</a:t>
            </a:r>
            <a:r>
              <a:rPr lang="en-US" dirty="0" smtClean="0"/>
              <a:t> rainfall. Low </a:t>
            </a:r>
            <a:r>
              <a:rPr lang="en-US" dirty="0"/>
              <a:t>rainfall </a:t>
            </a:r>
            <a:r>
              <a:rPr lang="en-US" dirty="0" smtClean="0"/>
              <a:t>precludes re-solution </a:t>
            </a:r>
            <a:r>
              <a:rPr lang="en-US" dirty="0"/>
              <a:t>of </a:t>
            </a:r>
            <a:r>
              <a:rPr lang="en-US" dirty="0" smtClean="0"/>
              <a:t>calcite. </a:t>
            </a:r>
            <a:r>
              <a:rPr lang="en-US" dirty="0" smtClean="0"/>
              <a:t>Calcite sequestration much </a:t>
            </a:r>
            <a:r>
              <a:rPr lang="en-US" dirty="0" smtClean="0"/>
              <a:t>longer </a:t>
            </a:r>
            <a:r>
              <a:rPr lang="en-US" dirty="0"/>
              <a:t>term than biomass carbon. </a:t>
            </a:r>
            <a:r>
              <a:rPr lang="en-US" dirty="0" smtClean="0"/>
              <a:t>Helped by deep </a:t>
            </a:r>
            <a:r>
              <a:rPr lang="en-US" dirty="0"/>
              <a:t>roots </a:t>
            </a:r>
            <a:r>
              <a:rPr lang="en-US" dirty="0" smtClean="0"/>
              <a:t>compared </a:t>
            </a:r>
            <a:r>
              <a:rPr lang="en-US" dirty="0"/>
              <a:t>to temperate regions</a:t>
            </a:r>
            <a:r>
              <a:rPr lang="en-US" dirty="0" smtClean="0"/>
              <a:t>.</a:t>
            </a:r>
          </a:p>
          <a:p>
            <a:pPr>
              <a:buSzPct val="100000"/>
            </a:pPr>
            <a:endParaRPr lang="en-US" dirty="0" smtClean="0"/>
          </a:p>
          <a:p>
            <a:pPr>
              <a:buSzPct val="100000"/>
            </a:pPr>
            <a:r>
              <a:rPr lang="en-US" dirty="0" smtClean="0"/>
              <a:t>Semi-arid </a:t>
            </a:r>
            <a:r>
              <a:rPr lang="en-US" dirty="0" smtClean="0"/>
              <a:t>forestation </a:t>
            </a:r>
            <a:r>
              <a:rPr lang="en-US" dirty="0"/>
              <a:t>does not </a:t>
            </a:r>
            <a:r>
              <a:rPr lang="en-US" dirty="0" smtClean="0"/>
              <a:t>decrease </a:t>
            </a:r>
            <a:r>
              <a:rPr lang="en-US" dirty="0"/>
              <a:t>productive temperate-region agricultural land. </a:t>
            </a:r>
            <a:r>
              <a:rPr lang="en-US" dirty="0" smtClean="0"/>
              <a:t>Provide </a:t>
            </a:r>
            <a:r>
              <a:rPr lang="en-US" dirty="0"/>
              <a:t>steady employment instead of marginal herding &amp; agriculture, &amp; useful products (lumber, charcoal, off-sets, etc</a:t>
            </a:r>
            <a:r>
              <a:rPr lang="en-US" dirty="0" smtClean="0"/>
              <a:t>.). </a:t>
            </a:r>
            <a:endParaRPr lang="en-US" dirty="0" smtClean="0"/>
          </a:p>
          <a:p>
            <a:pPr marL="0" indent="0">
              <a:buSzPct val="100000"/>
              <a:buNone/>
            </a:pPr>
            <a:endParaRPr lang="en-US" dirty="0" smtClean="0"/>
          </a:p>
          <a:p>
            <a:pPr>
              <a:buSzPct val="100000"/>
            </a:pPr>
            <a:r>
              <a:rPr lang="it-IT" dirty="0"/>
              <a:t>Global extrapolation yields CO</a:t>
            </a:r>
            <a:r>
              <a:rPr lang="it-IT" baseline="-25000" dirty="0"/>
              <a:t>2</a:t>
            </a:r>
            <a:r>
              <a:rPr lang="it-IT" dirty="0"/>
              <a:t> annual semi-arid forest sequestration rate of ~2.6 billion tons CO</a:t>
            </a:r>
            <a:r>
              <a:rPr lang="it-IT" baseline="-25000" dirty="0"/>
              <a:t>2</a:t>
            </a:r>
            <a:r>
              <a:rPr lang="it-IT" dirty="0"/>
              <a:t>/yr, ~13% of rate of atmospheric CO</a:t>
            </a:r>
            <a:r>
              <a:rPr lang="it-IT" baseline="-25000" dirty="0"/>
              <a:t>2</a:t>
            </a:r>
            <a:r>
              <a:rPr lang="it-IT" dirty="0"/>
              <a:t> </a:t>
            </a:r>
            <a:r>
              <a:rPr lang="it-IT" dirty="0" smtClean="0"/>
              <a:t>increase</a:t>
            </a:r>
            <a:r>
              <a:rPr lang="en-US" dirty="0" smtClean="0"/>
              <a:t>. </a:t>
            </a:r>
            <a:endParaRPr lang="en-US" dirty="0"/>
          </a:p>
          <a:p>
            <a:pPr>
              <a:buSzPct val="100000"/>
            </a:pPr>
            <a:endParaRPr lang="en-US" dirty="0"/>
          </a:p>
          <a:p>
            <a:pPr lvl="0">
              <a:buSzPct val="100000"/>
            </a:pPr>
            <a:endParaRPr lang="en-US" dirty="0"/>
          </a:p>
          <a:p>
            <a:pPr marL="0" indent="0">
              <a:buSzPct val="100000"/>
              <a:buNone/>
            </a:pPr>
            <a:endParaRPr lang="en-US" dirty="0"/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60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1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Sequestration </a:t>
            </a:r>
            <a:r>
              <a:rPr lang="en-US" dirty="0"/>
              <a:t>of Atmospheric Carbon Dioxide </a:t>
            </a:r>
            <a:r>
              <a:rPr lang="en-US" dirty="0" smtClean="0"/>
              <a:t>as Inorganic </a:t>
            </a:r>
            <a:r>
              <a:rPr lang="en-US" dirty="0"/>
              <a:t>Carbon under Semi-Arid Forests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06" y="2744787"/>
            <a:ext cx="8762894" cy="681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Paris Climate Agreement, April &amp; Oct. 2016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The Paris Agreement deals with GHG emissions mitigation, adaptation and finance starting in the year 2020, to help stop the gradual warming of the </a:t>
            </a:r>
            <a:r>
              <a:rPr lang="en-US" sz="2700" dirty="0" smtClean="0"/>
              <a:t>Earth.</a:t>
            </a:r>
          </a:p>
          <a:p>
            <a:endParaRPr lang="en-US" sz="2700" dirty="0"/>
          </a:p>
          <a:p>
            <a:r>
              <a:rPr lang="en-US" sz="2700" dirty="0"/>
              <a:t>Main aim is to limit the increase in the global average temperature to well below 2°C above pre-industrial levels, by reducing GHG emissions</a:t>
            </a:r>
            <a:r>
              <a:rPr lang="en-US" sz="2700" dirty="0" smtClean="0"/>
              <a:t>.</a:t>
            </a:r>
          </a:p>
          <a:p>
            <a:endParaRPr lang="en-US" sz="2700" dirty="0"/>
          </a:p>
          <a:p>
            <a:r>
              <a:rPr lang="en-US" sz="2800" dirty="0" smtClean="0"/>
              <a:t>Many researchers now claim that such </a:t>
            </a:r>
            <a:r>
              <a:rPr lang="en-US" sz="2800" dirty="0"/>
              <a:t>targets </a:t>
            </a:r>
            <a:r>
              <a:rPr lang="en-US" sz="2800" dirty="0" smtClean="0"/>
              <a:t>require </a:t>
            </a:r>
            <a:r>
              <a:rPr lang="en-US" sz="2800" dirty="0"/>
              <a:t>"negative emissions", i.e., extraction of CO</a:t>
            </a:r>
            <a:r>
              <a:rPr lang="en-US" sz="2800" baseline="-25000" dirty="0"/>
              <a:t>2</a:t>
            </a:r>
            <a:r>
              <a:rPr lang="en-US" sz="2800" dirty="0"/>
              <a:t> from the atmosphere. 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Paris </a:t>
            </a:r>
            <a:r>
              <a:rPr lang="en-US" sz="2800" dirty="0"/>
              <a:t>Agreement </a:t>
            </a:r>
            <a:r>
              <a:rPr lang="en-US" sz="2800" dirty="0" smtClean="0"/>
              <a:t>opened </a:t>
            </a:r>
            <a:r>
              <a:rPr lang="en-US" sz="2800" dirty="0"/>
              <a:t>for signature on 22 April </a:t>
            </a:r>
            <a:r>
              <a:rPr lang="en-US" sz="2800" dirty="0" smtClean="0"/>
              <a:t>2016.</a:t>
            </a:r>
            <a:r>
              <a:rPr lang="en-US" sz="2800" dirty="0"/>
              <a:t> </a:t>
            </a:r>
            <a:r>
              <a:rPr lang="en-US" sz="2800" dirty="0" smtClean="0"/>
              <a:t>On 5 Oct. 2016, it reached the </a:t>
            </a:r>
            <a:r>
              <a:rPr lang="en-US" sz="2800" dirty="0"/>
              <a:t>required 55 countries representing 55 percent of global emissions for the accord to enter into </a:t>
            </a:r>
            <a:r>
              <a:rPr lang="en-US" sz="2800" dirty="0" smtClean="0"/>
              <a:t>effect. But these agreements need to be followed by actions.</a:t>
            </a:r>
            <a:endParaRPr lang="en-US" sz="2700" dirty="0" smtClean="0"/>
          </a:p>
          <a:p>
            <a:endParaRPr lang="en-US" sz="2700" dirty="0"/>
          </a:p>
          <a:p>
            <a:pPr marL="0" indent="0"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79191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i="1" dirty="0" smtClean="0"/>
              <a:t>carbon </a:t>
            </a:r>
            <a:r>
              <a:rPr lang="en-US" i="1" dirty="0"/>
              <a:t>dioxide remova</a:t>
            </a:r>
            <a:r>
              <a:rPr lang="en-US" dirty="0"/>
              <a:t>l (CDR)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    </a:t>
            </a:r>
            <a:endParaRPr lang="en-US" sz="2700" dirty="0"/>
          </a:p>
          <a:p>
            <a:r>
              <a:rPr lang="en-US" sz="2700" dirty="0"/>
              <a:t>Large </a:t>
            </a:r>
            <a:r>
              <a:rPr lang="en-US" sz="2700" dirty="0" smtClean="0"/>
              <a:t>&amp; </a:t>
            </a:r>
            <a:r>
              <a:rPr lang="en-US" sz="2700" dirty="0"/>
              <a:t>expensive climate engineering projects have been proposed for </a:t>
            </a:r>
            <a:r>
              <a:rPr lang="en-US" sz="2700" i="1" dirty="0"/>
              <a:t>carbon dioxide remova</a:t>
            </a:r>
            <a:r>
              <a:rPr lang="en-US" sz="2700" dirty="0"/>
              <a:t>l (CDR) and </a:t>
            </a:r>
            <a:r>
              <a:rPr lang="en-US" sz="2700" i="1" dirty="0"/>
              <a:t>solar radiation management</a:t>
            </a:r>
            <a:r>
              <a:rPr lang="en-US" sz="2700" dirty="0"/>
              <a:t> (SRM). CDR captures CO</a:t>
            </a:r>
            <a:r>
              <a:rPr lang="en-US" sz="2700" baseline="-25000" dirty="0"/>
              <a:t>2</a:t>
            </a:r>
            <a:r>
              <a:rPr lang="en-US" sz="2700" dirty="0"/>
              <a:t> produced by large industrial plants, compresses it for transportation, and then injects it deep into a rock formation for permanent storage. SRM projects seek to reduce global warming by reflecting sunlight, for example using stratospheric sulfate </a:t>
            </a:r>
            <a:r>
              <a:rPr lang="en-US" sz="2700" dirty="0" smtClean="0"/>
              <a:t>aerosols.</a:t>
            </a:r>
          </a:p>
          <a:p>
            <a:pPr marL="0" indent="0">
              <a:buNone/>
            </a:pPr>
            <a:endParaRPr lang="en-US" sz="2700" dirty="0"/>
          </a:p>
          <a:p>
            <a:pPr marL="285750" indent="-285750"/>
            <a:r>
              <a:rPr lang="en-US" sz="2700" dirty="0"/>
              <a:t>Carbon reduction &amp; storage </a:t>
            </a:r>
            <a:r>
              <a:rPr lang="en-US" sz="2700" dirty="0" smtClean="0"/>
              <a:t>via forestation (our low cost &amp; low tech project). 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1242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7007" y="1830386"/>
            <a:ext cx="4484816" cy="7620001"/>
          </a:xfrm>
        </p:spPr>
        <p:txBody>
          <a:bodyPr>
            <a:noAutofit/>
          </a:bodyPr>
          <a:lstStyle/>
          <a:p>
            <a:r>
              <a:rPr lang="en-US" sz="3000" dirty="0"/>
              <a:t>Burning fossil fuels and decomposition of dead plants and animals inject </a:t>
            </a:r>
            <a:r>
              <a:rPr lang="en-US" sz="3000" dirty="0" smtClean="0"/>
              <a:t>CO</a:t>
            </a:r>
            <a:r>
              <a:rPr lang="en-US" sz="3000" baseline="-25000" dirty="0" smtClean="0"/>
              <a:t>2</a:t>
            </a:r>
            <a:r>
              <a:rPr lang="en-US" sz="3000" dirty="0" smtClean="0"/>
              <a:t> </a:t>
            </a:r>
            <a:r>
              <a:rPr lang="en-US" sz="3000" dirty="0"/>
              <a:t>into </a:t>
            </a:r>
            <a:r>
              <a:rPr lang="en-US" sz="3000" dirty="0" smtClean="0"/>
              <a:t>the atmosphere</a:t>
            </a:r>
            <a:r>
              <a:rPr lang="en-US" sz="3000" dirty="0"/>
              <a:t>. </a:t>
            </a:r>
            <a:endParaRPr lang="en-US" sz="3000" dirty="0" smtClean="0"/>
          </a:p>
          <a:p>
            <a:pPr marL="0" indent="0">
              <a:buNone/>
            </a:pPr>
            <a:endParaRPr lang="en-US" sz="3000" dirty="0" smtClean="0"/>
          </a:p>
          <a:p>
            <a:r>
              <a:rPr lang="en-US" sz="3000" dirty="0" smtClean="0"/>
              <a:t>Organic </a:t>
            </a:r>
            <a:r>
              <a:rPr lang="en-US" sz="3000" dirty="0"/>
              <a:t>carbon production via forestation provides useful short term organic carbon </a:t>
            </a:r>
            <a:r>
              <a:rPr lang="en-US" sz="3000" dirty="0" smtClean="0"/>
              <a:t>sequestration.</a:t>
            </a:r>
          </a:p>
          <a:p>
            <a:pPr marL="0" indent="0">
              <a:buNone/>
            </a:pPr>
            <a:r>
              <a:rPr lang="en-US" sz="3000" dirty="0" smtClean="0"/>
              <a:t> </a:t>
            </a:r>
          </a:p>
          <a:p>
            <a:r>
              <a:rPr lang="en-US" sz="3000" dirty="0" smtClean="0"/>
              <a:t>Semi-arid </a:t>
            </a:r>
            <a:r>
              <a:rPr lang="en-US" sz="3000" dirty="0"/>
              <a:t>forests remove atmospheric carbon dioxide, fixing it underground long term as inorganic carbonate salts.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8006" y="611187"/>
            <a:ext cx="3673411" cy="990600"/>
          </a:xfrm>
        </p:spPr>
        <p:txBody>
          <a:bodyPr/>
          <a:lstStyle/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>
                <a:solidFill>
                  <a:srgbClr val="4C3C24"/>
                </a:solidFill>
              </a:rPr>
              <a:t>The Carbon Cycle</a:t>
            </a:r>
            <a:endParaRPr lang="en-US" sz="4000" dirty="0">
              <a:solidFill>
                <a:srgbClr val="4C3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06" y="759313"/>
            <a:ext cx="7467599" cy="830579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6349206" y="7088187"/>
            <a:ext cx="1524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892006" y="8002587"/>
            <a:ext cx="13572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Inorganic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Carbon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5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806" y="1144587"/>
            <a:ext cx="11506200" cy="990600"/>
          </a:xfrm>
        </p:spPr>
        <p:txBody>
          <a:bodyPr/>
          <a:lstStyle/>
          <a:p>
            <a:r>
              <a:rPr lang="en-US" sz="4200" dirty="0" smtClean="0"/>
              <a:t>Isotope </a:t>
            </a:r>
            <a:r>
              <a:rPr lang="en-US" sz="4200" dirty="0" smtClean="0"/>
              <a:t>exchange in </a:t>
            </a:r>
            <a:r>
              <a:rPr lang="en-US" sz="4200" dirty="0" err="1" smtClean="0"/>
              <a:t>Yatir</a:t>
            </a:r>
            <a:r>
              <a:rPr lang="en-US" sz="4200" dirty="0" smtClean="0"/>
              <a:t> (and </a:t>
            </a:r>
            <a:r>
              <a:rPr lang="en-US" sz="4200" dirty="0" err="1" smtClean="0"/>
              <a:t>Nizzanim</a:t>
            </a:r>
            <a:r>
              <a:rPr lang="en-US" sz="4200" dirty="0" smtClean="0"/>
              <a:t>) forests</a:t>
            </a:r>
            <a:endParaRPr lang="en-US" sz="4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7006" y="2973387"/>
            <a:ext cx="12572999" cy="6553199"/>
          </a:xfrm>
        </p:spPr>
        <p:txBody>
          <a:bodyPr>
            <a:normAutofit fontScale="77500" lnSpcReduction="20000"/>
          </a:bodyPr>
          <a:lstStyle/>
          <a:p>
            <a:endParaRPr lang="en-US" baseline="30000" dirty="0" smtClean="0"/>
          </a:p>
          <a:p>
            <a:r>
              <a:rPr lang="en-US" baseline="30000" dirty="0" smtClean="0"/>
              <a:t>13</a:t>
            </a:r>
            <a:r>
              <a:rPr lang="en-US" dirty="0" smtClean="0"/>
              <a:t>C </a:t>
            </a:r>
            <a:r>
              <a:rPr lang="en-US" dirty="0"/>
              <a:t>and </a:t>
            </a:r>
            <a:r>
              <a:rPr lang="en-US" baseline="30000" dirty="0"/>
              <a:t>14</a:t>
            </a:r>
            <a:r>
              <a:rPr lang="en-US" dirty="0"/>
              <a:t>C are tracers for </a:t>
            </a:r>
            <a:r>
              <a:rPr lang="en-US" dirty="0" smtClean="0"/>
              <a:t>precipitation reaction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smtClean="0"/>
              <a:t>Continuous exchange </a:t>
            </a:r>
            <a:r>
              <a:rPr lang="en-US" dirty="0"/>
              <a:t>between DIC </a:t>
            </a:r>
            <a:r>
              <a:rPr lang="en-US" dirty="0" smtClean="0"/>
              <a:t>and solid </a:t>
            </a:r>
          </a:p>
          <a:p>
            <a:pPr marL="0" indent="0">
              <a:buNone/>
            </a:pPr>
            <a:r>
              <a:rPr lang="en-US" dirty="0" smtClean="0"/>
              <a:t>sediment in USZ as </a:t>
            </a:r>
            <a:r>
              <a:rPr lang="en-US" dirty="0" smtClean="0"/>
              <a:t>rainwater flows down.</a:t>
            </a:r>
          </a:p>
          <a:p>
            <a:pPr marL="0" indent="0">
              <a:buNone/>
            </a:pPr>
            <a:r>
              <a:rPr lang="en-US" dirty="0" smtClean="0"/>
              <a:t>DIC </a:t>
            </a:r>
            <a:r>
              <a:rPr lang="en-US" dirty="0"/>
              <a:t>concentration decreases with depth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δ</a:t>
            </a:r>
            <a:r>
              <a:rPr lang="en-US" baseline="30000" dirty="0" smtClean="0"/>
              <a:t>13</a:t>
            </a:r>
            <a:r>
              <a:rPr lang="en-US" dirty="0" smtClean="0"/>
              <a:t>C </a:t>
            </a:r>
            <a:r>
              <a:rPr lang="en-US" dirty="0" smtClean="0"/>
              <a:t>in solid </a:t>
            </a:r>
            <a:r>
              <a:rPr lang="en-US" dirty="0" smtClean="0"/>
              <a:t>marine calcite is a result </a:t>
            </a:r>
            <a:r>
              <a:rPr lang="en-US" dirty="0" smtClean="0"/>
              <a:t>of </a:t>
            </a:r>
            <a:r>
              <a:rPr lang="en-US" dirty="0" smtClean="0"/>
              <a:t>exchange </a:t>
            </a:r>
          </a:p>
          <a:p>
            <a:pPr marL="0" indent="0">
              <a:buNone/>
            </a:pPr>
            <a:r>
              <a:rPr lang="en-US" dirty="0"/>
              <a:t>b</a:t>
            </a:r>
            <a:r>
              <a:rPr lang="en-US" dirty="0" smtClean="0"/>
              <a:t>etween DIC and relict marine calcite (δ</a:t>
            </a:r>
            <a:r>
              <a:rPr lang="en-US" baseline="30000" dirty="0" smtClean="0"/>
              <a:t>13</a:t>
            </a:r>
            <a:r>
              <a:rPr lang="en-US" dirty="0" smtClean="0"/>
              <a:t>C=</a:t>
            </a:r>
            <a:r>
              <a:rPr lang="en-US" dirty="0" smtClean="0"/>
              <a:t>0), and </a:t>
            </a:r>
          </a:p>
          <a:p>
            <a:pPr marL="0" indent="0">
              <a:buNone/>
            </a:pPr>
            <a:r>
              <a:rPr lang="en-US" dirty="0" smtClean="0"/>
              <a:t>precipitation onto marine calcite surface, </a:t>
            </a:r>
            <a:r>
              <a:rPr lang="en-US" dirty="0" smtClean="0"/>
              <a:t>while </a:t>
            </a:r>
            <a:r>
              <a:rPr lang="en-US" dirty="0" smtClean="0"/>
              <a:t>DIC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enriched </a:t>
            </a:r>
            <a:r>
              <a:rPr lang="en-US" dirty="0" smtClean="0"/>
              <a:t>from </a:t>
            </a:r>
            <a:r>
              <a:rPr lang="en-US" dirty="0" smtClean="0"/>
              <a:t>-20 </a:t>
            </a:r>
            <a:r>
              <a:rPr lang="en-US" dirty="0" smtClean="0"/>
              <a:t>(C3 plants</a:t>
            </a:r>
            <a:r>
              <a:rPr lang="en-US" dirty="0" smtClean="0"/>
              <a:t>).</a:t>
            </a:r>
            <a:r>
              <a:rPr lang="en-US" baseline="30000" dirty="0" smtClean="0"/>
              <a:t> </a:t>
            </a:r>
          </a:p>
          <a:p>
            <a:r>
              <a:rPr lang="en-US" baseline="30000" dirty="0" smtClean="0"/>
              <a:t>13</a:t>
            </a:r>
            <a:r>
              <a:rPr lang="en-US" dirty="0" smtClean="0"/>
              <a:t>C </a:t>
            </a:r>
            <a:r>
              <a:rPr lang="en-US" dirty="0"/>
              <a:t>data </a:t>
            </a:r>
            <a:r>
              <a:rPr lang="en-US" dirty="0" smtClean="0"/>
              <a:t>show </a:t>
            </a:r>
            <a:r>
              <a:rPr lang="en-US" dirty="0"/>
              <a:t>continuous </a:t>
            </a:r>
            <a:r>
              <a:rPr lang="en-US" dirty="0" smtClean="0"/>
              <a:t>exchange and </a:t>
            </a:r>
          </a:p>
          <a:p>
            <a:pPr marL="0" indent="0">
              <a:buNone/>
            </a:pPr>
            <a:r>
              <a:rPr lang="en-US" dirty="0"/>
              <a:t>p</a:t>
            </a:r>
            <a:r>
              <a:rPr lang="en-US" dirty="0" smtClean="0"/>
              <a:t>recipitation along path </a:t>
            </a:r>
            <a:r>
              <a:rPr lang="en-US" dirty="0"/>
              <a:t>from DIC into </a:t>
            </a:r>
            <a:r>
              <a:rPr lang="en-US" dirty="0" smtClean="0"/>
              <a:t>solid sediment. </a:t>
            </a:r>
            <a:endParaRPr lang="en-US" dirty="0" smtClean="0"/>
          </a:p>
          <a:p>
            <a:r>
              <a:rPr lang="el-GR" dirty="0"/>
              <a:t>Δ</a:t>
            </a:r>
            <a:r>
              <a:rPr lang="en-US" baseline="30000" dirty="0" smtClean="0"/>
              <a:t>14</a:t>
            </a:r>
            <a:r>
              <a:rPr lang="en-US" dirty="0" smtClean="0"/>
              <a:t>C </a:t>
            </a:r>
            <a:r>
              <a:rPr lang="en-US" dirty="0"/>
              <a:t>in </a:t>
            </a:r>
            <a:r>
              <a:rPr lang="en-US" dirty="0" smtClean="0"/>
              <a:t>DIC depleted with depth, while solid</a:t>
            </a:r>
          </a:p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nriched from -1000 (no </a:t>
            </a:r>
            <a:r>
              <a:rPr lang="en-US" baseline="30000" dirty="0" smtClean="0"/>
              <a:t>14</a:t>
            </a:r>
            <a:r>
              <a:rPr lang="en-US" dirty="0" smtClean="0"/>
              <a:t>C</a:t>
            </a:r>
            <a:r>
              <a:rPr lang="en-US" dirty="0" smtClean="0"/>
              <a:t>). </a:t>
            </a:r>
            <a:endParaRPr lang="en-US" dirty="0" smtClean="0"/>
          </a:p>
          <a:p>
            <a:r>
              <a:rPr lang="en-US" baseline="30000" dirty="0" smtClean="0"/>
              <a:t>14</a:t>
            </a:r>
            <a:r>
              <a:rPr lang="en-US" dirty="0" smtClean="0"/>
              <a:t>C exchanges demonstrate </a:t>
            </a:r>
            <a:r>
              <a:rPr lang="en-US" dirty="0"/>
              <a:t>that </a:t>
            </a:r>
            <a:r>
              <a:rPr lang="en-US" dirty="0" smtClean="0"/>
              <a:t> CO</a:t>
            </a:r>
            <a:r>
              <a:rPr lang="en-US" baseline="-25000" dirty="0" smtClean="0"/>
              <a:t>2  </a:t>
            </a:r>
          </a:p>
          <a:p>
            <a:pPr marL="0" indent="0">
              <a:buNone/>
            </a:pPr>
            <a:r>
              <a:rPr lang="en-US" dirty="0" smtClean="0"/>
              <a:t>precipitates </a:t>
            </a:r>
            <a:r>
              <a:rPr lang="en-US" dirty="0"/>
              <a:t>out of DIC </a:t>
            </a:r>
            <a:r>
              <a:rPr lang="en-US" dirty="0" smtClean="0"/>
              <a:t>as calcite. Atmospheric</a:t>
            </a:r>
          </a:p>
          <a:p>
            <a:pPr marL="0" indent="0">
              <a:buNone/>
            </a:pPr>
            <a:r>
              <a:rPr lang="en-US" baseline="30000" dirty="0" smtClean="0"/>
              <a:t>14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via roots is </a:t>
            </a:r>
            <a:r>
              <a:rPr lang="en-US" dirty="0"/>
              <a:t>only radiocarbon source.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147" y="3389939"/>
            <a:ext cx="5306218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68806" y="322404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solid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65331" y="3268627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82220" y="322404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solid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831585" y="3224043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021719" y="2806962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δ</a:t>
            </a:r>
            <a:r>
              <a:rPr lang="en-US" baseline="30000" dirty="0"/>
              <a:t>13</a:t>
            </a:r>
            <a:r>
              <a:rPr lang="en-US" dirty="0"/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78406" y="2761467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</a:t>
            </a:r>
            <a:r>
              <a:rPr lang="en-US" baseline="30000" dirty="0"/>
              <a:t>14</a:t>
            </a:r>
            <a:r>
              <a:rPr lang="en-US" dirty="0"/>
              <a:t>C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10595819" y="3049587"/>
            <a:ext cx="0" cy="6807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10175249" y="2438301"/>
            <a:ext cx="98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Marine</a:t>
            </a:r>
          </a:p>
          <a:p>
            <a:r>
              <a:rPr lang="en-US" sz="1800" dirty="0" smtClean="0"/>
              <a:t>calcite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9530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Yatir</a:t>
            </a:r>
            <a:r>
              <a:rPr lang="en-US" dirty="0"/>
              <a:t> forest soil cores to </a:t>
            </a:r>
            <a:r>
              <a:rPr lang="en-US" dirty="0" smtClean="0"/>
              <a:t>4.5 </a:t>
            </a:r>
            <a:r>
              <a:rPr lang="en-US" dirty="0"/>
              <a:t>meters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457200" indent="-457200"/>
            <a:endParaRPr lang="en-US" dirty="0"/>
          </a:p>
          <a:p>
            <a:pPr marL="457200" indent="-457200"/>
            <a:r>
              <a:rPr lang="en-US" dirty="0"/>
              <a:t>Measure </a:t>
            </a:r>
            <a:r>
              <a:rPr lang="en-US" dirty="0" smtClean="0"/>
              <a:t>DIC </a:t>
            </a:r>
            <a:r>
              <a:rPr lang="en-US" dirty="0"/>
              <a:t>(as CO</a:t>
            </a:r>
            <a:r>
              <a:rPr lang="en-US" baseline="-25000" dirty="0"/>
              <a:t>2</a:t>
            </a:r>
            <a:r>
              <a:rPr lang="en-US" dirty="0"/>
              <a:t>) from 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/>
              <a:t> mass </a:t>
            </a:r>
            <a:r>
              <a:rPr lang="en-US" dirty="0" smtClean="0"/>
              <a:t>&amp; liters of water (</a:t>
            </a:r>
            <a:r>
              <a:rPr lang="en-US" dirty="0" err="1" smtClean="0"/>
              <a:t>L</a:t>
            </a:r>
            <a:r>
              <a:rPr lang="en-US" baseline="-25000" dirty="0" err="1" smtClean="0"/>
              <a:t>w</a:t>
            </a:r>
            <a:r>
              <a:rPr lang="en-US" dirty="0" smtClean="0"/>
              <a:t>) extracted </a:t>
            </a:r>
            <a:r>
              <a:rPr lang="en-US" dirty="0"/>
              <a:t>from USZ wet sediment by vacuum distillation </a:t>
            </a:r>
            <a:r>
              <a:rPr lang="en-US" dirty="0" smtClean="0"/>
              <a:t>(~250 </a:t>
            </a:r>
            <a:r>
              <a:rPr lang="en-US" dirty="0"/>
              <a:t>mg CO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smtClean="0"/>
              <a:t>L</a:t>
            </a:r>
            <a:r>
              <a:rPr lang="en-US" baseline="-25000" dirty="0" smtClean="0"/>
              <a:t>w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r>
              <a:rPr lang="en-US" dirty="0"/>
              <a:t>at </a:t>
            </a:r>
            <a:r>
              <a:rPr lang="en-US" dirty="0" err="1" smtClean="0"/>
              <a:t>Yatir</a:t>
            </a:r>
            <a:r>
              <a:rPr lang="en-US" dirty="0" smtClean="0"/>
              <a:t>).</a:t>
            </a:r>
            <a:endParaRPr lang="en-US" altLang="en-US" sz="2400" b="1" dirty="0">
              <a:latin typeface="Calibri" pitchFamily="34" charset="0"/>
            </a:endParaRPr>
          </a:p>
          <a:p>
            <a:endParaRPr lang="en-US" altLang="en-US" sz="2400" dirty="0">
              <a:latin typeface="Calibri" pitchFamily="34" charset="0"/>
            </a:endParaRPr>
          </a:p>
          <a:p>
            <a:r>
              <a:rPr lang="en-US" altLang="en-US" dirty="0"/>
              <a:t>Porosity (~53%), Humidity (~12%),  Dry sediment density (1.24 g cm</a:t>
            </a:r>
            <a:r>
              <a:rPr lang="en-US" altLang="en-US" baseline="30000" dirty="0"/>
              <a:t>-3</a:t>
            </a:r>
            <a:r>
              <a:rPr lang="en-US" altLang="en-US" dirty="0"/>
              <a:t>) </a:t>
            </a:r>
            <a:r>
              <a:rPr lang="en-US" altLang="en-US" dirty="0" smtClean="0">
                <a:latin typeface="Calibri" pitchFamily="34" charset="0"/>
              </a:rPr>
              <a:t>→       A Liter </a:t>
            </a:r>
            <a:r>
              <a:rPr lang="en-US" altLang="en-US" dirty="0">
                <a:latin typeface="Calibri" pitchFamily="34" charset="0"/>
              </a:rPr>
              <a:t>of sediment </a:t>
            </a:r>
            <a:r>
              <a:rPr lang="en-US" altLang="en-US" dirty="0" smtClean="0">
                <a:latin typeface="Calibri" pitchFamily="34" charset="0"/>
              </a:rPr>
              <a:t>has </a:t>
            </a:r>
            <a:r>
              <a:rPr lang="en-US" altLang="en-US" dirty="0">
                <a:latin typeface="Calibri" pitchFamily="34" charset="0"/>
              </a:rPr>
              <a:t>0.47 L solid + 0.12 L water + 0.41 L gas</a:t>
            </a:r>
            <a:r>
              <a:rPr lang="en-US" altLang="en-US" dirty="0" smtClean="0">
                <a:latin typeface="Calibri" pitchFamily="34" charset="0"/>
              </a:rPr>
              <a:t>.</a:t>
            </a:r>
          </a:p>
          <a:p>
            <a:pPr marL="0" indent="0">
              <a:buNone/>
            </a:pPr>
            <a:r>
              <a:rPr lang="en-US" altLang="en-US" dirty="0" smtClean="0">
                <a:latin typeface="Calibri" pitchFamily="34" charset="0"/>
              </a:rPr>
              <a:t> </a:t>
            </a:r>
            <a:endParaRPr lang="en-US" dirty="0"/>
          </a:p>
          <a:p>
            <a:pPr marL="457200" indent="-457200"/>
            <a:endParaRPr lang="en-US" dirty="0"/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00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Forestation Cooling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Green </a:t>
            </a:r>
            <a:r>
              <a:rPr lang="en-US" dirty="0"/>
              <a:t>Walls are being built/proposed over extensive geographical areas (Sahel, China, India, etc.) that have thicker </a:t>
            </a:r>
            <a:r>
              <a:rPr lang="en-US" dirty="0" smtClean="0"/>
              <a:t>USZ’s </a:t>
            </a:r>
            <a:r>
              <a:rPr lang="en-US" dirty="0"/>
              <a:t>than </a:t>
            </a:r>
            <a:r>
              <a:rPr lang="en-US" dirty="0" err="1"/>
              <a:t>Yatir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r>
              <a:rPr lang="en-US" dirty="0" smtClean="0"/>
              <a:t>But forests </a:t>
            </a:r>
            <a:r>
              <a:rPr lang="en-US" dirty="0"/>
              <a:t>have </a:t>
            </a:r>
            <a:r>
              <a:rPr lang="en-US" dirty="0" smtClean="0"/>
              <a:t>reduced albedo; and therefore a warming effect.    Forests can cool by evapotranspiration </a:t>
            </a:r>
            <a:r>
              <a:rPr lang="en-US" dirty="0"/>
              <a:t>(ET), </a:t>
            </a:r>
            <a:r>
              <a:rPr lang="en-US" dirty="0" smtClean="0"/>
              <a:t>but do dry </a:t>
            </a:r>
            <a:r>
              <a:rPr lang="en-US" dirty="0"/>
              <a:t>semi-arid forests </a:t>
            </a:r>
            <a:r>
              <a:rPr lang="en-US" dirty="0" smtClean="0"/>
              <a:t>have sufficient soil moisture?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Further study needed </a:t>
            </a:r>
            <a:r>
              <a:rPr lang="en-US" dirty="0"/>
              <a:t> </a:t>
            </a:r>
            <a:r>
              <a:rPr lang="en-US" dirty="0" smtClean="0"/>
              <a:t>to evaluate possible </a:t>
            </a:r>
            <a:r>
              <a:rPr lang="en-US" dirty="0"/>
              <a:t>net climate benefits of </a:t>
            </a:r>
            <a:r>
              <a:rPr lang="en-US" dirty="0" smtClean="0"/>
              <a:t>semi-arid forestation </a:t>
            </a:r>
            <a:r>
              <a:rPr lang="en-US" dirty="0"/>
              <a:t>due </a:t>
            </a:r>
            <a:r>
              <a:rPr lang="en-US" dirty="0" smtClean="0"/>
              <a:t>to carbon </a:t>
            </a:r>
            <a:r>
              <a:rPr lang="en-US" dirty="0"/>
              <a:t>sequestration. 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84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Page">
  <a:themeElements>
    <a:clrScheme name="Keter - Inner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eter - Inner Pag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Keter - Inner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ner page">
  <a:themeElements>
    <a:clrScheme name="Keter - Inner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eter - Inner Pag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Keter - Inner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inner page">
  <a:themeElements>
    <a:clrScheme name="Keter - Inner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eter - Inner Pag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Keter - Inner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ANK YOU">
  <a:themeElements>
    <a:clrScheme name="Keter - Inner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eter - Inner Pag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Keter - Inner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ter - Inner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ter - Inner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18118</TotalTime>
  <Words>1483</Words>
  <Application>Microsoft Office PowerPoint</Application>
  <PresentationFormat>Custom</PresentationFormat>
  <Paragraphs>211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Cover Page</vt:lpstr>
      <vt:lpstr>inner page</vt:lpstr>
      <vt:lpstr>1_inner page</vt:lpstr>
      <vt:lpstr>tHANK YOU</vt:lpstr>
      <vt:lpstr>Sequestration of Atmospheric Carbon Dioxide as Inorganic Carbon under Semi-Arid Forests </vt:lpstr>
      <vt:lpstr> Introductions </vt:lpstr>
      <vt:lpstr>Greenhouse Gases</vt:lpstr>
      <vt:lpstr>What can be done?</vt:lpstr>
      <vt:lpstr>PowerPoint Presentation</vt:lpstr>
      <vt:lpstr> Yatir Forest in Israel → Global Extrapolation</vt:lpstr>
      <vt:lpstr>Global distribution of semi-arid (Steppe, 17.7%) regions</vt:lpstr>
      <vt:lpstr>Chemical Equations for Carbonate Precipitation </vt:lpstr>
      <vt:lpstr>   Dissolved Inorganic Carbon (DIC) vs. Depth                                                  </vt:lpstr>
      <vt:lpstr>Yatir forest soil cores to 4.5 meters</vt:lpstr>
      <vt:lpstr>Isotope exchange in Yatir (and Nizzanim) forests</vt:lpstr>
      <vt:lpstr> Isotopic evidence for CO2 incorporation and sequestration  into pedogenic carbonate </vt:lpstr>
      <vt:lpstr>Yatir forest research implications</vt:lpstr>
      <vt:lpstr>Global Extrapolation of Inorganic Carbon Precipitation in Forest Soil Sediment </vt:lpstr>
      <vt:lpstr>Summary</vt:lpstr>
      <vt:lpstr>THANK YOU!</vt:lpstr>
      <vt:lpstr>Sequestration of Atmospheric Carbon Dioxide as Inorganic Carbon under Semi-Arid Forests</vt:lpstr>
      <vt:lpstr>Paris Climate Agreement, April &amp; Oct. 2016 </vt:lpstr>
      <vt:lpstr>carbon dioxide removal (CDR) </vt:lpstr>
      <vt:lpstr>The Carbon Cycle</vt:lpstr>
      <vt:lpstr>Isotope exchange in Yatir (and Nizzanim) forests</vt:lpstr>
      <vt:lpstr>Yatir forest soil cores to 4.5 meters</vt:lpstr>
      <vt:lpstr> Forestation Cooling</vt:lpstr>
    </vt:vector>
  </TitlesOfParts>
  <Company>_x0008_᜴]櫤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yael yael</dc:creator>
  <cp:lastModifiedBy>user</cp:lastModifiedBy>
  <cp:revision>339</cp:revision>
  <cp:lastPrinted>2016-10-19T14:00:55Z</cp:lastPrinted>
  <dcterms:created xsi:type="dcterms:W3CDTF">2009-05-13T13:46:19Z</dcterms:created>
  <dcterms:modified xsi:type="dcterms:W3CDTF">2016-10-19T14:58:11Z</dcterms:modified>
</cp:coreProperties>
</file>