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notesMasterIdLst>
    <p:notesMasterId r:id="rId19"/>
  </p:notesMasterIdLst>
  <p:sldIdLst>
    <p:sldId id="256" r:id="rId2"/>
    <p:sldId id="257" r:id="rId3"/>
    <p:sldId id="258" r:id="rId4"/>
    <p:sldId id="277" r:id="rId5"/>
    <p:sldId id="260" r:id="rId6"/>
    <p:sldId id="259" r:id="rId7"/>
    <p:sldId id="261" r:id="rId8"/>
    <p:sldId id="270" r:id="rId9"/>
    <p:sldId id="264" r:id="rId10"/>
    <p:sldId id="273" r:id="rId11"/>
    <p:sldId id="265" r:id="rId12"/>
    <p:sldId id="272" r:id="rId13"/>
    <p:sldId id="267" r:id="rId14"/>
    <p:sldId id="269" r:id="rId15"/>
    <p:sldId id="271" r:id="rId16"/>
    <p:sldId id="276" r:id="rId17"/>
    <p:sldId id="27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10"/>
    <p:restoredTop sz="93976"/>
  </p:normalViewPr>
  <p:slideViewPr>
    <p:cSldViewPr snapToGrid="0" snapToObjects="1">
      <p:cViewPr varScale="1">
        <p:scale>
          <a:sx n="69" d="100"/>
          <a:sy n="69" d="100"/>
        </p:scale>
        <p:origin x="-93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Workbook1"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Sheet1!$A$2</c:f>
              <c:strCache>
                <c:ptCount val="1"/>
                <c:pt idx="0">
                  <c:v>Male</c:v>
                </c:pt>
              </c:strCache>
            </c:strRef>
          </c:tx>
          <c:spPr>
            <a:gradFill flip="none" rotWithShape="1">
              <a:gsLst>
                <a:gs pos="0">
                  <a:schemeClr val="accent1"/>
                </a:gs>
                <a:gs pos="75000">
                  <a:schemeClr val="accent1">
                    <a:lumMod val="60000"/>
                    <a:lumOff val="40000"/>
                  </a:schemeClr>
                </a:gs>
                <a:gs pos="51000">
                  <a:schemeClr val="accent1">
                    <a:alpha val="75000"/>
                  </a:schemeClr>
                </a:gs>
                <a:gs pos="100000">
                  <a:schemeClr val="accent1">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Sheet1!$B$1:$C$1</c:f>
              <c:strCache>
                <c:ptCount val="2"/>
                <c:pt idx="0">
                  <c:v>BMI &lt; 50</c:v>
                </c:pt>
                <c:pt idx="1">
                  <c:v>BMI equal 50 or more</c:v>
                </c:pt>
              </c:strCache>
            </c:strRef>
          </c:cat>
          <c:val>
            <c:numRef>
              <c:f>Sheet1!$B$2:$C$2</c:f>
              <c:numCache>
                <c:formatCode>0.00%</c:formatCode>
                <c:ptCount val="2"/>
                <c:pt idx="0">
                  <c:v>0.37</c:v>
                </c:pt>
                <c:pt idx="1">
                  <c:v>0.63600000000000001</c:v>
                </c:pt>
              </c:numCache>
            </c:numRef>
          </c:val>
        </c:ser>
        <c:ser>
          <c:idx val="1"/>
          <c:order val="1"/>
          <c:tx>
            <c:strRef>
              <c:f>Sheet1!$A$3</c:f>
              <c:strCache>
                <c:ptCount val="1"/>
                <c:pt idx="0">
                  <c:v>Female</c:v>
                </c:pt>
              </c:strCache>
            </c:strRef>
          </c:tx>
          <c:spPr>
            <a:gradFill flip="none" rotWithShape="1">
              <a:gsLst>
                <a:gs pos="0">
                  <a:schemeClr val="accent3"/>
                </a:gs>
                <a:gs pos="75000">
                  <a:schemeClr val="accent3">
                    <a:lumMod val="60000"/>
                    <a:lumOff val="40000"/>
                  </a:schemeClr>
                </a:gs>
                <a:gs pos="51000">
                  <a:schemeClr val="accent3">
                    <a:alpha val="75000"/>
                  </a:schemeClr>
                </a:gs>
                <a:gs pos="100000">
                  <a:schemeClr val="accent3">
                    <a:lumMod val="20000"/>
                    <a:lumOff val="80000"/>
                    <a:alpha val="15000"/>
                  </a:schemeClr>
                </a:gs>
              </a:gsLst>
              <a:lin ang="108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Sheet1!$B$1:$C$1</c:f>
              <c:strCache>
                <c:ptCount val="2"/>
                <c:pt idx="0">
                  <c:v>BMI &lt; 50</c:v>
                </c:pt>
                <c:pt idx="1">
                  <c:v>BMI equal 50 or more</c:v>
                </c:pt>
              </c:strCache>
            </c:strRef>
          </c:cat>
          <c:val>
            <c:numRef>
              <c:f>Sheet1!$B$3:$C$3</c:f>
              <c:numCache>
                <c:formatCode>0.00%</c:formatCode>
                <c:ptCount val="2"/>
                <c:pt idx="0">
                  <c:v>0.63</c:v>
                </c:pt>
                <c:pt idx="1">
                  <c:v>0.36399999999999999</c:v>
                </c:pt>
              </c:numCache>
            </c:numRef>
          </c:val>
        </c:ser>
        <c:dLbls>
          <c:dLblPos val="inEnd"/>
          <c:showLegendKey val="0"/>
          <c:showVal val="1"/>
          <c:showCatName val="0"/>
          <c:showSerName val="0"/>
          <c:showPercent val="0"/>
          <c:showBubbleSize val="0"/>
        </c:dLbls>
        <c:gapWidth val="326"/>
        <c:overlap val="-58"/>
        <c:axId val="75432960"/>
        <c:axId val="662485760"/>
      </c:barChart>
      <c:catAx>
        <c:axId val="75432960"/>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2485760"/>
        <c:crosses val="autoZero"/>
        <c:auto val="1"/>
        <c:lblAlgn val="ctr"/>
        <c:lblOffset val="100"/>
        <c:noMultiLvlLbl val="0"/>
      </c:catAx>
      <c:valAx>
        <c:axId val="662485760"/>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4329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Hypertension</c:v>
                </c:pt>
                <c:pt idx="1">
                  <c:v>Diabetes mellitus</c:v>
                </c:pt>
                <c:pt idx="2">
                  <c:v>Dyslipidemia</c:v>
                </c:pt>
                <c:pt idx="3">
                  <c:v>Sleep apnea</c:v>
                </c:pt>
                <c:pt idx="4">
                  <c:v>Infertility</c:v>
                </c:pt>
              </c:strCache>
            </c:strRef>
          </c:cat>
          <c:val>
            <c:numRef>
              <c:f>Sheet1!$B$2:$B$6</c:f>
              <c:numCache>
                <c:formatCode>0.00%</c:formatCode>
                <c:ptCount val="5"/>
                <c:pt idx="0">
                  <c:v>0.13600000000000001</c:v>
                </c:pt>
                <c:pt idx="1">
                  <c:v>0.13800000000000001</c:v>
                </c:pt>
                <c:pt idx="2">
                  <c:v>7.6999999999999999E-2</c:v>
                </c:pt>
                <c:pt idx="3">
                  <c:v>0.14099999999999999</c:v>
                </c:pt>
                <c:pt idx="4">
                  <c:v>1.2E-2</c:v>
                </c:pt>
              </c:numCache>
            </c:numRef>
          </c:val>
        </c:ser>
        <c:ser>
          <c:idx val="1"/>
          <c:order val="1"/>
          <c:tx>
            <c:strRef>
              <c:f>Sheet1!$C$1</c:f>
              <c:strCache>
                <c:ptCount val="1"/>
                <c:pt idx="0">
                  <c:v>SMO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Hypertension</c:v>
                </c:pt>
                <c:pt idx="1">
                  <c:v>Diabetes mellitus</c:v>
                </c:pt>
                <c:pt idx="2">
                  <c:v>Dyslipidemia</c:v>
                </c:pt>
                <c:pt idx="3">
                  <c:v>Sleep apnea</c:v>
                </c:pt>
                <c:pt idx="4">
                  <c:v>Infertility</c:v>
                </c:pt>
              </c:strCache>
            </c:strRef>
          </c:cat>
          <c:val>
            <c:numRef>
              <c:f>Sheet1!$C$2:$C$6</c:f>
              <c:numCache>
                <c:formatCode>0.00%</c:formatCode>
                <c:ptCount val="5"/>
                <c:pt idx="0">
                  <c:v>0.16600000000000001</c:v>
                </c:pt>
                <c:pt idx="1">
                  <c:v>0.13400000000000001</c:v>
                </c:pt>
                <c:pt idx="2">
                  <c:v>0.111</c:v>
                </c:pt>
                <c:pt idx="3">
                  <c:v>0.21199999999999999</c:v>
                </c:pt>
                <c:pt idx="4">
                  <c:v>8.9999999999999993E-3</c:v>
                </c:pt>
              </c:numCache>
            </c:numRef>
          </c:val>
        </c:ser>
        <c:dLbls>
          <c:dLblPos val="outEnd"/>
          <c:showLegendKey val="0"/>
          <c:showVal val="1"/>
          <c:showCatName val="0"/>
          <c:showSerName val="0"/>
          <c:showPercent val="0"/>
          <c:showBubbleSize val="0"/>
        </c:dLbls>
        <c:gapWidth val="219"/>
        <c:overlap val="-27"/>
        <c:axId val="663825920"/>
        <c:axId val="689998080"/>
      </c:barChart>
      <c:catAx>
        <c:axId val="66382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9998080"/>
        <c:crosses val="autoZero"/>
        <c:auto val="1"/>
        <c:lblAlgn val="ctr"/>
        <c:lblOffset val="100"/>
        <c:noMultiLvlLbl val="0"/>
      </c:catAx>
      <c:valAx>
        <c:axId val="6899980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38259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MO</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With Postoperative complications</c:v>
                </c:pt>
                <c:pt idx="1">
                  <c:v>no Postoperative complications</c:v>
                </c:pt>
              </c:strCache>
            </c:strRef>
          </c:cat>
          <c:val>
            <c:numRef>
              <c:f>Sheet1!$B$2:$B$3</c:f>
              <c:numCache>
                <c:formatCode>0.00%</c:formatCode>
                <c:ptCount val="2"/>
                <c:pt idx="0">
                  <c:v>4.2999999999999997E-2</c:v>
                </c:pt>
                <c:pt idx="1">
                  <c:v>0.95699999999999996</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Sheet1!$C$1</c:f>
              <c:strCache>
                <c:ptCount val="1"/>
                <c:pt idx="0">
                  <c:v>SMO</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Sheet1!$A$2:$A$3</c:f>
              <c:strCache>
                <c:ptCount val="2"/>
                <c:pt idx="0">
                  <c:v>With Postoperative complications</c:v>
                </c:pt>
                <c:pt idx="1">
                  <c:v>no Postoperative complications</c:v>
                </c:pt>
              </c:strCache>
            </c:strRef>
          </c:cat>
          <c:val>
            <c:numRef>
              <c:f>Sheet1!$C$2:$C$3</c:f>
              <c:numCache>
                <c:formatCode>0.00%</c:formatCode>
                <c:ptCount val="2"/>
                <c:pt idx="0" formatCode="0%">
                  <c:v>0.06</c:v>
                </c:pt>
                <c:pt idx="1">
                  <c:v>0.94</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527184-A5B9-B940-9408-57736AE60811}" type="doc">
      <dgm:prSet loTypeId="urn:microsoft.com/office/officeart/2005/8/layout/radial6" loCatId="" qsTypeId="urn:microsoft.com/office/officeart/2005/8/quickstyle/simple1" qsCatId="simple" csTypeId="urn:microsoft.com/office/officeart/2005/8/colors/colorful1" csCatId="colorful" phldr="1"/>
      <dgm:spPr/>
      <dgm:t>
        <a:bodyPr/>
        <a:lstStyle/>
        <a:p>
          <a:endParaRPr lang="en-US"/>
        </a:p>
      </dgm:t>
    </dgm:pt>
    <dgm:pt modelId="{23F4EF51-7846-D44F-8EEB-CA723C2DA267}">
      <dgm:prSet phldrT="[Text]" custT="1"/>
      <dgm:spPr/>
      <dgm:t>
        <a:bodyPr/>
        <a:lstStyle/>
        <a:p>
          <a:r>
            <a:rPr lang="en-US" sz="2400" b="1" dirty="0" smtClean="0"/>
            <a:t>Methodology</a:t>
          </a:r>
          <a:r>
            <a:rPr lang="en-US" sz="1200" dirty="0" smtClean="0"/>
            <a:t>  </a:t>
          </a:r>
          <a:endParaRPr lang="en-US" sz="1200" dirty="0"/>
        </a:p>
      </dgm:t>
    </dgm:pt>
    <dgm:pt modelId="{48FC51C9-1673-3D42-BE32-44D1BF93FDD4}" type="parTrans" cxnId="{A4B84B74-1069-FB45-8561-522A3E435C3E}">
      <dgm:prSet/>
      <dgm:spPr/>
      <dgm:t>
        <a:bodyPr/>
        <a:lstStyle/>
        <a:p>
          <a:endParaRPr lang="en-US"/>
        </a:p>
      </dgm:t>
    </dgm:pt>
    <dgm:pt modelId="{56FB3C1D-C9F6-974A-98D2-AA498E77393B}" type="sibTrans" cxnId="{A4B84B74-1069-FB45-8561-522A3E435C3E}">
      <dgm:prSet/>
      <dgm:spPr/>
      <dgm:t>
        <a:bodyPr/>
        <a:lstStyle/>
        <a:p>
          <a:endParaRPr lang="en-US"/>
        </a:p>
      </dgm:t>
    </dgm:pt>
    <dgm:pt modelId="{0E950F74-423C-1A47-BF38-319E733E385F}">
      <dgm:prSet phldrT="[Text]" custT="1"/>
      <dgm:spPr/>
      <dgm:t>
        <a:bodyPr/>
        <a:lstStyle/>
        <a:p>
          <a:r>
            <a:rPr lang="en-US" sz="1400" b="1" dirty="0" smtClean="0"/>
            <a:t>Sampling method:</a:t>
          </a:r>
        </a:p>
        <a:p>
          <a:r>
            <a:rPr lang="en-US" sz="1400" b="1" dirty="0" smtClean="0"/>
            <a:t>Random Sampling</a:t>
          </a:r>
          <a:endParaRPr lang="en-US" sz="1400" dirty="0"/>
        </a:p>
      </dgm:t>
    </dgm:pt>
    <dgm:pt modelId="{2758F889-AF78-6446-9573-EFD738317A2E}" type="parTrans" cxnId="{D9DD66B9-064E-0641-8FFA-1AE31E82976F}">
      <dgm:prSet/>
      <dgm:spPr/>
      <dgm:t>
        <a:bodyPr/>
        <a:lstStyle/>
        <a:p>
          <a:endParaRPr lang="en-US"/>
        </a:p>
      </dgm:t>
    </dgm:pt>
    <dgm:pt modelId="{04256499-C177-F74B-BF30-618E75353E59}" type="sibTrans" cxnId="{D9DD66B9-064E-0641-8FFA-1AE31E82976F}">
      <dgm:prSet/>
      <dgm:spPr/>
      <dgm:t>
        <a:bodyPr/>
        <a:lstStyle/>
        <a:p>
          <a:endParaRPr lang="en-US"/>
        </a:p>
      </dgm:t>
    </dgm:pt>
    <dgm:pt modelId="{93F02F9D-E6F0-BF48-B22C-3CF74A9698E6}">
      <dgm:prSet custT="1"/>
      <dgm:spPr/>
      <dgm:t>
        <a:bodyPr/>
        <a:lstStyle/>
        <a:p>
          <a:r>
            <a:rPr lang="en-US" sz="1400" b="1" dirty="0" smtClean="0"/>
            <a:t>Design:</a:t>
          </a:r>
        </a:p>
        <a:p>
          <a:r>
            <a:rPr lang="en-US" sz="1600" dirty="0" smtClean="0"/>
            <a:t>Observational analytic retrospective cohort study</a:t>
          </a:r>
          <a:endParaRPr lang="en-US" sz="1600" b="1" dirty="0" smtClean="0"/>
        </a:p>
      </dgm:t>
    </dgm:pt>
    <dgm:pt modelId="{E60CD7BE-DF17-F745-B6CF-6C19997395E5}" type="parTrans" cxnId="{B4F2BEC3-71D7-5D46-9CBE-F56FEF331149}">
      <dgm:prSet/>
      <dgm:spPr/>
      <dgm:t>
        <a:bodyPr/>
        <a:lstStyle/>
        <a:p>
          <a:endParaRPr lang="en-US"/>
        </a:p>
      </dgm:t>
    </dgm:pt>
    <dgm:pt modelId="{849AC034-EDAD-E34E-A0EC-302DA0938877}" type="sibTrans" cxnId="{B4F2BEC3-71D7-5D46-9CBE-F56FEF331149}">
      <dgm:prSet/>
      <dgm:spPr/>
      <dgm:t>
        <a:bodyPr/>
        <a:lstStyle/>
        <a:p>
          <a:endParaRPr lang="en-US"/>
        </a:p>
      </dgm:t>
    </dgm:pt>
    <dgm:pt modelId="{3A4722B2-0391-3941-B696-1428159C356A}">
      <dgm:prSet custT="1"/>
      <dgm:spPr/>
      <dgm:t>
        <a:bodyPr/>
        <a:lstStyle/>
        <a:p>
          <a:endParaRPr lang="en-US"/>
        </a:p>
      </dgm:t>
    </dgm:pt>
    <dgm:pt modelId="{1B425E7E-22A6-B14B-ACBE-C4A90227B131}" type="parTrans" cxnId="{7AC2E681-9666-AE46-BF16-BCC85B57D53C}">
      <dgm:prSet/>
      <dgm:spPr/>
      <dgm:t>
        <a:bodyPr/>
        <a:lstStyle/>
        <a:p>
          <a:endParaRPr lang="en-US"/>
        </a:p>
      </dgm:t>
    </dgm:pt>
    <dgm:pt modelId="{1BDC054C-98DE-4C45-BB9F-DD02A87CCE4A}" type="sibTrans" cxnId="{7AC2E681-9666-AE46-BF16-BCC85B57D53C}">
      <dgm:prSet/>
      <dgm:spPr/>
      <dgm:t>
        <a:bodyPr/>
        <a:lstStyle/>
        <a:p>
          <a:endParaRPr lang="en-US"/>
        </a:p>
      </dgm:t>
    </dgm:pt>
    <dgm:pt modelId="{D8BFA933-9D25-C44E-B65D-71EEF2E52863}">
      <dgm:prSet/>
      <dgm:spPr/>
      <dgm:t>
        <a:bodyPr/>
        <a:lstStyle/>
        <a:p>
          <a:r>
            <a:rPr lang="en-US" dirty="0" smtClean="0">
              <a:solidFill>
                <a:schemeClr val="bg1"/>
              </a:solidFill>
            </a:rPr>
            <a:t>Data collecting </a:t>
          </a:r>
          <a:r>
            <a:rPr lang="en-US" dirty="0" err="1" smtClean="0">
              <a:solidFill>
                <a:schemeClr val="bg1"/>
              </a:solidFill>
            </a:rPr>
            <a:t>tools:</a:t>
          </a:r>
          <a:r>
            <a:rPr lang="en-US" b="1" baseline="0" dirty="0" err="1" smtClean="0">
              <a:solidFill>
                <a:schemeClr val="bg1"/>
              </a:solidFill>
            </a:rPr>
            <a:t>patients</a:t>
          </a:r>
          <a:r>
            <a:rPr lang="en-US" b="1" baseline="0" dirty="0" smtClean="0">
              <a:solidFill>
                <a:schemeClr val="bg1"/>
              </a:solidFill>
            </a:rPr>
            <a:t> medical records retrospectively </a:t>
          </a:r>
          <a:r>
            <a:rPr lang="en-US" dirty="0" smtClean="0">
              <a:solidFill>
                <a:schemeClr val="bg1"/>
              </a:solidFill>
            </a:rPr>
            <a:t> </a:t>
          </a:r>
          <a:endParaRPr lang="en-US" dirty="0">
            <a:solidFill>
              <a:schemeClr val="bg1"/>
            </a:solidFill>
          </a:endParaRPr>
        </a:p>
      </dgm:t>
    </dgm:pt>
    <dgm:pt modelId="{04F6EDE3-6590-0548-99DC-98A092CB8011}" type="parTrans" cxnId="{6884B04D-4C10-CF4A-9041-40360DAAC05D}">
      <dgm:prSet/>
      <dgm:spPr/>
      <dgm:t>
        <a:bodyPr/>
        <a:lstStyle/>
        <a:p>
          <a:endParaRPr lang="en-US"/>
        </a:p>
      </dgm:t>
    </dgm:pt>
    <dgm:pt modelId="{25A60D8E-507D-6F40-8F5D-4ADE4EA03152}" type="sibTrans" cxnId="{6884B04D-4C10-CF4A-9041-40360DAAC05D}">
      <dgm:prSet/>
      <dgm:spPr/>
      <dgm:t>
        <a:bodyPr/>
        <a:lstStyle/>
        <a:p>
          <a:endParaRPr lang="en-US"/>
        </a:p>
      </dgm:t>
    </dgm:pt>
    <dgm:pt modelId="{32E1F1E4-F735-5945-B888-D771E7F2CFD4}">
      <dgm:prSet/>
      <dgm:spPr/>
      <dgm:t>
        <a:bodyPr/>
        <a:lstStyle/>
        <a:p>
          <a:r>
            <a:rPr lang="en-US" dirty="0" smtClean="0"/>
            <a:t>Inclusion /exclusion: BMI&gt;50 &gt;16</a:t>
          </a:r>
          <a:endParaRPr lang="en-US" dirty="0"/>
        </a:p>
      </dgm:t>
    </dgm:pt>
    <dgm:pt modelId="{75CE8C27-5DF0-5D4A-B725-20777A4EBABC}" type="parTrans" cxnId="{E2C18AFE-F8D8-BF49-9280-806B28324B61}">
      <dgm:prSet/>
      <dgm:spPr/>
      <dgm:t>
        <a:bodyPr/>
        <a:lstStyle/>
        <a:p>
          <a:endParaRPr lang="en-US"/>
        </a:p>
      </dgm:t>
    </dgm:pt>
    <dgm:pt modelId="{64A5EC93-133C-B043-B399-94362B15E869}" type="sibTrans" cxnId="{E2C18AFE-F8D8-BF49-9280-806B28324B61}">
      <dgm:prSet/>
      <dgm:spPr/>
      <dgm:t>
        <a:bodyPr/>
        <a:lstStyle/>
        <a:p>
          <a:endParaRPr lang="en-US"/>
        </a:p>
      </dgm:t>
    </dgm:pt>
    <dgm:pt modelId="{4409B5B0-28CA-0E4D-9884-07C5BD68B589}">
      <dgm:prSet/>
      <dgm:spPr/>
      <dgm:t>
        <a:bodyPr/>
        <a:lstStyle/>
        <a:p>
          <a:r>
            <a:rPr lang="en-US" b="1" dirty="0" smtClean="0">
              <a:solidFill>
                <a:srgbClr val="FFFFFF"/>
              </a:solidFill>
            </a:rPr>
            <a:t>Data Analysis and </a:t>
          </a:r>
          <a:r>
            <a:rPr lang="en-US" b="1" dirty="0" err="1" smtClean="0">
              <a:solidFill>
                <a:srgbClr val="FFFFFF"/>
              </a:solidFill>
            </a:rPr>
            <a:t>Management:SPSS</a:t>
          </a:r>
          <a:endParaRPr lang="en-US" dirty="0">
            <a:solidFill>
              <a:srgbClr val="FFFFFF"/>
            </a:solidFill>
          </a:endParaRPr>
        </a:p>
      </dgm:t>
    </dgm:pt>
    <dgm:pt modelId="{7E87E3AC-3325-9F4C-ACB9-9E97EE7D409C}" type="parTrans" cxnId="{EDCDF16B-DA1D-9844-8749-59C002C3FA3D}">
      <dgm:prSet/>
      <dgm:spPr/>
      <dgm:t>
        <a:bodyPr/>
        <a:lstStyle/>
        <a:p>
          <a:endParaRPr lang="en-US"/>
        </a:p>
      </dgm:t>
    </dgm:pt>
    <dgm:pt modelId="{52A4E791-827D-3444-A6F8-71213A5887B5}" type="sibTrans" cxnId="{EDCDF16B-DA1D-9844-8749-59C002C3FA3D}">
      <dgm:prSet/>
      <dgm:spPr/>
      <dgm:t>
        <a:bodyPr/>
        <a:lstStyle/>
        <a:p>
          <a:endParaRPr lang="en-US"/>
        </a:p>
      </dgm:t>
    </dgm:pt>
    <dgm:pt modelId="{84A4E16A-9038-DD40-86BE-B6CFAF146F4C}">
      <dgm:prSet/>
      <dgm:spPr/>
      <dgm:t>
        <a:bodyPr/>
        <a:lstStyle/>
        <a:p>
          <a:r>
            <a:rPr lang="en-US" b="1" dirty="0" smtClean="0"/>
            <a:t>Size:</a:t>
          </a:r>
        </a:p>
        <a:p>
          <a:r>
            <a:rPr lang="en-US" b="1" dirty="0" smtClean="0"/>
            <a:t>708 patients </a:t>
          </a:r>
        </a:p>
        <a:p>
          <a:r>
            <a:rPr lang="en-US" b="1" dirty="0" smtClean="0">
              <a:solidFill>
                <a:schemeClr val="accent6"/>
              </a:solidFill>
            </a:rPr>
            <a:t>217 SMO</a:t>
          </a:r>
        </a:p>
        <a:p>
          <a:r>
            <a:rPr lang="en-US" b="1" dirty="0" smtClean="0">
              <a:solidFill>
                <a:schemeClr val="accent6"/>
              </a:solidFill>
            </a:rPr>
            <a:t>491</a:t>
          </a:r>
          <a:r>
            <a:rPr lang="en-US" b="1" baseline="0" dirty="0" smtClean="0">
              <a:solidFill>
                <a:schemeClr val="accent6"/>
              </a:solidFill>
            </a:rPr>
            <a:t> MO</a:t>
          </a:r>
          <a:endParaRPr lang="en-US" b="1" dirty="0" smtClean="0"/>
        </a:p>
      </dgm:t>
    </dgm:pt>
    <dgm:pt modelId="{150712D5-F751-9848-A69F-E2C5BD05A697}" type="parTrans" cxnId="{BAA5F5F0-076B-D34B-AA43-E96809A05B50}">
      <dgm:prSet/>
      <dgm:spPr/>
      <dgm:t>
        <a:bodyPr/>
        <a:lstStyle/>
        <a:p>
          <a:endParaRPr lang="en-US"/>
        </a:p>
      </dgm:t>
    </dgm:pt>
    <dgm:pt modelId="{3AB692FB-D5F9-454D-9688-9C1E8EFCAA69}" type="sibTrans" cxnId="{BAA5F5F0-076B-D34B-AA43-E96809A05B50}">
      <dgm:prSet/>
      <dgm:spPr/>
      <dgm:t>
        <a:bodyPr/>
        <a:lstStyle/>
        <a:p>
          <a:endParaRPr lang="en-US"/>
        </a:p>
      </dgm:t>
    </dgm:pt>
    <dgm:pt modelId="{DEB318B2-E572-194C-8AA8-0D4F3BBD7A3D}">
      <dgm:prSet custT="1"/>
      <dgm:spPr/>
      <dgm:t>
        <a:bodyPr/>
        <a:lstStyle/>
        <a:p>
          <a:r>
            <a:rPr lang="en-US" sz="1200" dirty="0" err="1" smtClean="0"/>
            <a:t>Setting:king</a:t>
          </a:r>
          <a:r>
            <a:rPr lang="en-US" sz="1200" dirty="0" smtClean="0"/>
            <a:t> </a:t>
          </a:r>
          <a:r>
            <a:rPr lang="en-US" sz="1200" dirty="0" err="1" smtClean="0"/>
            <a:t>khalid</a:t>
          </a:r>
          <a:r>
            <a:rPr lang="en-US" sz="1200" dirty="0" smtClean="0"/>
            <a:t> university hospital 2009 to 2015</a:t>
          </a:r>
          <a:endParaRPr lang="en-US" sz="1200" dirty="0"/>
        </a:p>
      </dgm:t>
    </dgm:pt>
    <dgm:pt modelId="{466AD773-0828-C542-BFB6-6D1EA41C2F8B}" type="parTrans" cxnId="{CD67889B-47D9-8748-941B-E662F45FDB46}">
      <dgm:prSet/>
      <dgm:spPr/>
      <dgm:t>
        <a:bodyPr/>
        <a:lstStyle/>
        <a:p>
          <a:endParaRPr lang="en-US"/>
        </a:p>
      </dgm:t>
    </dgm:pt>
    <dgm:pt modelId="{6BE825F2-093D-0F41-8D95-F1DA72B1EF18}" type="sibTrans" cxnId="{CD67889B-47D9-8748-941B-E662F45FDB46}">
      <dgm:prSet/>
      <dgm:spPr/>
      <dgm:t>
        <a:bodyPr/>
        <a:lstStyle/>
        <a:p>
          <a:endParaRPr lang="en-US"/>
        </a:p>
      </dgm:t>
    </dgm:pt>
    <dgm:pt modelId="{BCF3A15E-1EEE-4944-BC7D-10D54089B6D7}" type="pres">
      <dgm:prSet presAssocID="{3F527184-A5B9-B940-9408-57736AE60811}" presName="Name0" presStyleCnt="0">
        <dgm:presLayoutVars>
          <dgm:chMax val="1"/>
          <dgm:dir/>
          <dgm:animLvl val="ctr"/>
          <dgm:resizeHandles val="exact"/>
        </dgm:presLayoutVars>
      </dgm:prSet>
      <dgm:spPr/>
      <dgm:t>
        <a:bodyPr/>
        <a:lstStyle/>
        <a:p>
          <a:endParaRPr lang="en-US"/>
        </a:p>
      </dgm:t>
    </dgm:pt>
    <dgm:pt modelId="{37BE62C8-2B63-8643-8823-1F8F8BD24AB5}" type="pres">
      <dgm:prSet presAssocID="{23F4EF51-7846-D44F-8EEB-CA723C2DA267}" presName="centerShape" presStyleLbl="node0" presStyleIdx="0" presStyleCnt="1" custScaleX="121869" custScaleY="96823"/>
      <dgm:spPr/>
      <dgm:t>
        <a:bodyPr/>
        <a:lstStyle/>
        <a:p>
          <a:endParaRPr lang="en-US"/>
        </a:p>
      </dgm:t>
    </dgm:pt>
    <dgm:pt modelId="{2D567015-D4F1-9B47-8C44-326254533479}" type="pres">
      <dgm:prSet presAssocID="{93F02F9D-E6F0-BF48-B22C-3CF74A9698E6}" presName="node" presStyleLbl="node1" presStyleIdx="0" presStyleCnt="7">
        <dgm:presLayoutVars>
          <dgm:bulletEnabled val="1"/>
        </dgm:presLayoutVars>
      </dgm:prSet>
      <dgm:spPr/>
      <dgm:t>
        <a:bodyPr/>
        <a:lstStyle/>
        <a:p>
          <a:endParaRPr lang="en-US"/>
        </a:p>
      </dgm:t>
    </dgm:pt>
    <dgm:pt modelId="{2820D4B7-2A86-1E44-A87C-247C35F12F02}" type="pres">
      <dgm:prSet presAssocID="{93F02F9D-E6F0-BF48-B22C-3CF74A9698E6}" presName="dummy" presStyleCnt="0"/>
      <dgm:spPr/>
      <dgm:t>
        <a:bodyPr/>
        <a:lstStyle/>
        <a:p>
          <a:endParaRPr lang="en-US"/>
        </a:p>
      </dgm:t>
    </dgm:pt>
    <dgm:pt modelId="{6C4BF0B4-AA78-8149-813F-99486A43BA96}" type="pres">
      <dgm:prSet presAssocID="{849AC034-EDAD-E34E-A0EC-302DA0938877}" presName="sibTrans" presStyleLbl="sibTrans2D1" presStyleIdx="0" presStyleCnt="7" custScaleX="101249"/>
      <dgm:spPr/>
      <dgm:t>
        <a:bodyPr/>
        <a:lstStyle/>
        <a:p>
          <a:endParaRPr lang="en-US"/>
        </a:p>
      </dgm:t>
    </dgm:pt>
    <dgm:pt modelId="{F6ABE690-E4F9-2940-B0F8-5592C80F0EAA}" type="pres">
      <dgm:prSet presAssocID="{0E950F74-423C-1A47-BF38-319E733E385F}" presName="node" presStyleLbl="node1" presStyleIdx="1" presStyleCnt="7">
        <dgm:presLayoutVars>
          <dgm:bulletEnabled val="1"/>
        </dgm:presLayoutVars>
      </dgm:prSet>
      <dgm:spPr/>
      <dgm:t>
        <a:bodyPr/>
        <a:lstStyle/>
        <a:p>
          <a:endParaRPr lang="en-US"/>
        </a:p>
      </dgm:t>
    </dgm:pt>
    <dgm:pt modelId="{DD927156-B60D-6842-AC5F-0D872E1441EF}" type="pres">
      <dgm:prSet presAssocID="{0E950F74-423C-1A47-BF38-319E733E385F}" presName="dummy" presStyleCnt="0"/>
      <dgm:spPr/>
      <dgm:t>
        <a:bodyPr/>
        <a:lstStyle/>
        <a:p>
          <a:endParaRPr lang="en-US"/>
        </a:p>
      </dgm:t>
    </dgm:pt>
    <dgm:pt modelId="{3FCC8C8D-55F6-0343-B8E8-860E92D84075}" type="pres">
      <dgm:prSet presAssocID="{04256499-C177-F74B-BF30-618E75353E59}" presName="sibTrans" presStyleLbl="sibTrans2D1" presStyleIdx="1" presStyleCnt="7"/>
      <dgm:spPr/>
      <dgm:t>
        <a:bodyPr/>
        <a:lstStyle/>
        <a:p>
          <a:endParaRPr lang="en-US"/>
        </a:p>
      </dgm:t>
    </dgm:pt>
    <dgm:pt modelId="{310BDF67-564A-3041-8F82-9AF773F6B259}" type="pres">
      <dgm:prSet presAssocID="{D8BFA933-9D25-C44E-B65D-71EEF2E52863}" presName="node" presStyleLbl="node1" presStyleIdx="2" presStyleCnt="7">
        <dgm:presLayoutVars>
          <dgm:bulletEnabled val="1"/>
        </dgm:presLayoutVars>
      </dgm:prSet>
      <dgm:spPr/>
      <dgm:t>
        <a:bodyPr/>
        <a:lstStyle/>
        <a:p>
          <a:endParaRPr lang="en-US"/>
        </a:p>
      </dgm:t>
    </dgm:pt>
    <dgm:pt modelId="{53517703-B2B4-5C42-B138-37B49EFA1244}" type="pres">
      <dgm:prSet presAssocID="{D8BFA933-9D25-C44E-B65D-71EEF2E52863}" presName="dummy" presStyleCnt="0"/>
      <dgm:spPr/>
    </dgm:pt>
    <dgm:pt modelId="{7288DDD1-BA34-8042-9448-8C1231F16ACC}" type="pres">
      <dgm:prSet presAssocID="{25A60D8E-507D-6F40-8F5D-4ADE4EA03152}" presName="sibTrans" presStyleLbl="sibTrans2D1" presStyleIdx="2" presStyleCnt="7"/>
      <dgm:spPr/>
      <dgm:t>
        <a:bodyPr/>
        <a:lstStyle/>
        <a:p>
          <a:endParaRPr lang="en-US"/>
        </a:p>
      </dgm:t>
    </dgm:pt>
    <dgm:pt modelId="{EE950FF6-4E90-384E-BB78-F51B0D5BAE42}" type="pres">
      <dgm:prSet presAssocID="{4409B5B0-28CA-0E4D-9884-07C5BD68B589}" presName="node" presStyleLbl="node1" presStyleIdx="3" presStyleCnt="7">
        <dgm:presLayoutVars>
          <dgm:bulletEnabled val="1"/>
        </dgm:presLayoutVars>
      </dgm:prSet>
      <dgm:spPr/>
      <dgm:t>
        <a:bodyPr/>
        <a:lstStyle/>
        <a:p>
          <a:endParaRPr lang="en-US"/>
        </a:p>
      </dgm:t>
    </dgm:pt>
    <dgm:pt modelId="{C89923E5-E962-F24F-B909-C94F89175F38}" type="pres">
      <dgm:prSet presAssocID="{4409B5B0-28CA-0E4D-9884-07C5BD68B589}" presName="dummy" presStyleCnt="0"/>
      <dgm:spPr/>
    </dgm:pt>
    <dgm:pt modelId="{05E9C6F9-BBB6-E140-A217-58BCC0B8DEFC}" type="pres">
      <dgm:prSet presAssocID="{52A4E791-827D-3444-A6F8-71213A5887B5}" presName="sibTrans" presStyleLbl="sibTrans2D1" presStyleIdx="3" presStyleCnt="7"/>
      <dgm:spPr/>
      <dgm:t>
        <a:bodyPr/>
        <a:lstStyle/>
        <a:p>
          <a:endParaRPr lang="en-US"/>
        </a:p>
      </dgm:t>
    </dgm:pt>
    <dgm:pt modelId="{23136891-B72D-E449-B529-B2EB476D80D1}" type="pres">
      <dgm:prSet presAssocID="{32E1F1E4-F735-5945-B888-D771E7F2CFD4}" presName="node" presStyleLbl="node1" presStyleIdx="4" presStyleCnt="7">
        <dgm:presLayoutVars>
          <dgm:bulletEnabled val="1"/>
        </dgm:presLayoutVars>
      </dgm:prSet>
      <dgm:spPr/>
      <dgm:t>
        <a:bodyPr/>
        <a:lstStyle/>
        <a:p>
          <a:endParaRPr lang="en-US"/>
        </a:p>
      </dgm:t>
    </dgm:pt>
    <dgm:pt modelId="{346886FF-CA25-F94B-BC42-024460705DF5}" type="pres">
      <dgm:prSet presAssocID="{32E1F1E4-F735-5945-B888-D771E7F2CFD4}" presName="dummy" presStyleCnt="0"/>
      <dgm:spPr/>
    </dgm:pt>
    <dgm:pt modelId="{61707812-AEAE-9644-85FF-1CB24B421298}" type="pres">
      <dgm:prSet presAssocID="{64A5EC93-133C-B043-B399-94362B15E869}" presName="sibTrans" presStyleLbl="sibTrans2D1" presStyleIdx="4" presStyleCnt="7"/>
      <dgm:spPr/>
      <dgm:t>
        <a:bodyPr/>
        <a:lstStyle/>
        <a:p>
          <a:endParaRPr lang="en-US"/>
        </a:p>
      </dgm:t>
    </dgm:pt>
    <dgm:pt modelId="{76B3AEA9-6E2D-C644-B206-410F89858A46}" type="pres">
      <dgm:prSet presAssocID="{DEB318B2-E572-194C-8AA8-0D4F3BBD7A3D}" presName="node" presStyleLbl="node1" presStyleIdx="5" presStyleCnt="7">
        <dgm:presLayoutVars>
          <dgm:bulletEnabled val="1"/>
        </dgm:presLayoutVars>
      </dgm:prSet>
      <dgm:spPr/>
      <dgm:t>
        <a:bodyPr/>
        <a:lstStyle/>
        <a:p>
          <a:endParaRPr lang="en-US"/>
        </a:p>
      </dgm:t>
    </dgm:pt>
    <dgm:pt modelId="{78FD4B38-9BE0-5F4F-912A-8D1E9360CE27}" type="pres">
      <dgm:prSet presAssocID="{DEB318B2-E572-194C-8AA8-0D4F3BBD7A3D}" presName="dummy" presStyleCnt="0"/>
      <dgm:spPr/>
    </dgm:pt>
    <dgm:pt modelId="{60A2D591-A751-0F41-974C-2C6118DA9438}" type="pres">
      <dgm:prSet presAssocID="{6BE825F2-093D-0F41-8D95-F1DA72B1EF18}" presName="sibTrans" presStyleLbl="sibTrans2D1" presStyleIdx="5" presStyleCnt="7"/>
      <dgm:spPr/>
      <dgm:t>
        <a:bodyPr/>
        <a:lstStyle/>
        <a:p>
          <a:endParaRPr lang="en-US"/>
        </a:p>
      </dgm:t>
    </dgm:pt>
    <dgm:pt modelId="{453BB978-44FF-0246-8691-D2B9DA23983F}" type="pres">
      <dgm:prSet presAssocID="{84A4E16A-9038-DD40-86BE-B6CFAF146F4C}" presName="node" presStyleLbl="node1" presStyleIdx="6" presStyleCnt="7">
        <dgm:presLayoutVars>
          <dgm:bulletEnabled val="1"/>
        </dgm:presLayoutVars>
      </dgm:prSet>
      <dgm:spPr/>
      <dgm:t>
        <a:bodyPr/>
        <a:lstStyle/>
        <a:p>
          <a:endParaRPr lang="en-US"/>
        </a:p>
      </dgm:t>
    </dgm:pt>
    <dgm:pt modelId="{F6A98095-DA4A-BD45-991E-0EF52D97EFA4}" type="pres">
      <dgm:prSet presAssocID="{84A4E16A-9038-DD40-86BE-B6CFAF146F4C}" presName="dummy" presStyleCnt="0"/>
      <dgm:spPr/>
    </dgm:pt>
    <dgm:pt modelId="{459B7210-F8AA-304B-A132-F3C3160DB5C4}" type="pres">
      <dgm:prSet presAssocID="{3AB692FB-D5F9-454D-9688-9C1E8EFCAA69}" presName="sibTrans" presStyleLbl="sibTrans2D1" presStyleIdx="6" presStyleCnt="7"/>
      <dgm:spPr/>
      <dgm:t>
        <a:bodyPr/>
        <a:lstStyle/>
        <a:p>
          <a:endParaRPr lang="en-US"/>
        </a:p>
      </dgm:t>
    </dgm:pt>
  </dgm:ptLst>
  <dgm:cxnLst>
    <dgm:cxn modelId="{86300E08-DBB8-054C-B181-A584E3E0B3DD}" type="presOf" srcId="{3F527184-A5B9-B940-9408-57736AE60811}" destId="{BCF3A15E-1EEE-4944-BC7D-10D54089B6D7}" srcOrd="0" destOrd="0" presId="urn:microsoft.com/office/officeart/2005/8/layout/radial6"/>
    <dgm:cxn modelId="{B4F2BEC3-71D7-5D46-9CBE-F56FEF331149}" srcId="{23F4EF51-7846-D44F-8EEB-CA723C2DA267}" destId="{93F02F9D-E6F0-BF48-B22C-3CF74A9698E6}" srcOrd="0" destOrd="0" parTransId="{E60CD7BE-DF17-F745-B6CF-6C19997395E5}" sibTransId="{849AC034-EDAD-E34E-A0EC-302DA0938877}"/>
    <dgm:cxn modelId="{023E8C04-6F92-F742-AD77-B14626608637}" type="presOf" srcId="{64A5EC93-133C-B043-B399-94362B15E869}" destId="{61707812-AEAE-9644-85FF-1CB24B421298}" srcOrd="0" destOrd="0" presId="urn:microsoft.com/office/officeart/2005/8/layout/radial6"/>
    <dgm:cxn modelId="{D2CC2D78-FC33-EC44-A312-810F7090BB40}" type="presOf" srcId="{3AB692FB-D5F9-454D-9688-9C1E8EFCAA69}" destId="{459B7210-F8AA-304B-A132-F3C3160DB5C4}" srcOrd="0" destOrd="0" presId="urn:microsoft.com/office/officeart/2005/8/layout/radial6"/>
    <dgm:cxn modelId="{E08F5AFF-2AE1-4841-A1E8-974438E0F43F}" type="presOf" srcId="{52A4E791-827D-3444-A6F8-71213A5887B5}" destId="{05E9C6F9-BBB6-E140-A217-58BCC0B8DEFC}" srcOrd="0" destOrd="0" presId="urn:microsoft.com/office/officeart/2005/8/layout/radial6"/>
    <dgm:cxn modelId="{30780776-32E0-FC41-9FAC-8F2274363198}" type="presOf" srcId="{849AC034-EDAD-E34E-A0EC-302DA0938877}" destId="{6C4BF0B4-AA78-8149-813F-99486A43BA96}" srcOrd="0" destOrd="0" presId="urn:microsoft.com/office/officeart/2005/8/layout/radial6"/>
    <dgm:cxn modelId="{6884B04D-4C10-CF4A-9041-40360DAAC05D}" srcId="{23F4EF51-7846-D44F-8EEB-CA723C2DA267}" destId="{D8BFA933-9D25-C44E-B65D-71EEF2E52863}" srcOrd="2" destOrd="0" parTransId="{04F6EDE3-6590-0548-99DC-98A092CB8011}" sibTransId="{25A60D8E-507D-6F40-8F5D-4ADE4EA03152}"/>
    <dgm:cxn modelId="{BE5064DD-852F-B842-8A09-57D1A4A7700E}" type="presOf" srcId="{D8BFA933-9D25-C44E-B65D-71EEF2E52863}" destId="{310BDF67-564A-3041-8F82-9AF773F6B259}" srcOrd="0" destOrd="0" presId="urn:microsoft.com/office/officeart/2005/8/layout/radial6"/>
    <dgm:cxn modelId="{CD67889B-47D9-8748-941B-E662F45FDB46}" srcId="{23F4EF51-7846-D44F-8EEB-CA723C2DA267}" destId="{DEB318B2-E572-194C-8AA8-0D4F3BBD7A3D}" srcOrd="5" destOrd="0" parTransId="{466AD773-0828-C542-BFB6-6D1EA41C2F8B}" sibTransId="{6BE825F2-093D-0F41-8D95-F1DA72B1EF18}"/>
    <dgm:cxn modelId="{088AC7B2-547A-CB42-829A-C6AE1BFB4F1A}" type="presOf" srcId="{32E1F1E4-F735-5945-B888-D771E7F2CFD4}" destId="{23136891-B72D-E449-B529-B2EB476D80D1}" srcOrd="0" destOrd="0" presId="urn:microsoft.com/office/officeart/2005/8/layout/radial6"/>
    <dgm:cxn modelId="{DF58B9F7-D60B-AD41-996A-77B7F965A45E}" type="presOf" srcId="{25A60D8E-507D-6F40-8F5D-4ADE4EA03152}" destId="{7288DDD1-BA34-8042-9448-8C1231F16ACC}" srcOrd="0" destOrd="0" presId="urn:microsoft.com/office/officeart/2005/8/layout/radial6"/>
    <dgm:cxn modelId="{215C9ECF-B587-3643-96D8-AC8E5706C1BA}" type="presOf" srcId="{6BE825F2-093D-0F41-8D95-F1DA72B1EF18}" destId="{60A2D591-A751-0F41-974C-2C6118DA9438}" srcOrd="0" destOrd="0" presId="urn:microsoft.com/office/officeart/2005/8/layout/radial6"/>
    <dgm:cxn modelId="{679CEC39-B21B-5647-BFFF-CAC94376CF2F}" type="presOf" srcId="{04256499-C177-F74B-BF30-618E75353E59}" destId="{3FCC8C8D-55F6-0343-B8E8-860E92D84075}" srcOrd="0" destOrd="0" presId="urn:microsoft.com/office/officeart/2005/8/layout/radial6"/>
    <dgm:cxn modelId="{D60F87E8-A30C-6D49-847F-4A518F7904B6}" type="presOf" srcId="{93F02F9D-E6F0-BF48-B22C-3CF74A9698E6}" destId="{2D567015-D4F1-9B47-8C44-326254533479}" srcOrd="0" destOrd="0" presId="urn:microsoft.com/office/officeart/2005/8/layout/radial6"/>
    <dgm:cxn modelId="{3940E838-4870-6146-BF6B-17F8D0553D55}" type="presOf" srcId="{DEB318B2-E572-194C-8AA8-0D4F3BBD7A3D}" destId="{76B3AEA9-6E2D-C644-B206-410F89858A46}" srcOrd="0" destOrd="0" presId="urn:microsoft.com/office/officeart/2005/8/layout/radial6"/>
    <dgm:cxn modelId="{22324C2F-71E5-C749-B306-92F5620F53AE}" type="presOf" srcId="{84A4E16A-9038-DD40-86BE-B6CFAF146F4C}" destId="{453BB978-44FF-0246-8691-D2B9DA23983F}" srcOrd="0" destOrd="0" presId="urn:microsoft.com/office/officeart/2005/8/layout/radial6"/>
    <dgm:cxn modelId="{BAA5F5F0-076B-D34B-AA43-E96809A05B50}" srcId="{23F4EF51-7846-D44F-8EEB-CA723C2DA267}" destId="{84A4E16A-9038-DD40-86BE-B6CFAF146F4C}" srcOrd="6" destOrd="0" parTransId="{150712D5-F751-9848-A69F-E2C5BD05A697}" sibTransId="{3AB692FB-D5F9-454D-9688-9C1E8EFCAA69}"/>
    <dgm:cxn modelId="{EDCDF16B-DA1D-9844-8749-59C002C3FA3D}" srcId="{23F4EF51-7846-D44F-8EEB-CA723C2DA267}" destId="{4409B5B0-28CA-0E4D-9884-07C5BD68B589}" srcOrd="3" destOrd="0" parTransId="{7E87E3AC-3325-9F4C-ACB9-9E97EE7D409C}" sibTransId="{52A4E791-827D-3444-A6F8-71213A5887B5}"/>
    <dgm:cxn modelId="{4889222A-D17E-CE40-AD66-228052EE0227}" type="presOf" srcId="{0E950F74-423C-1A47-BF38-319E733E385F}" destId="{F6ABE690-E4F9-2940-B0F8-5592C80F0EAA}" srcOrd="0" destOrd="0" presId="urn:microsoft.com/office/officeart/2005/8/layout/radial6"/>
    <dgm:cxn modelId="{A4B84B74-1069-FB45-8561-522A3E435C3E}" srcId="{3F527184-A5B9-B940-9408-57736AE60811}" destId="{23F4EF51-7846-D44F-8EEB-CA723C2DA267}" srcOrd="0" destOrd="0" parTransId="{48FC51C9-1673-3D42-BE32-44D1BF93FDD4}" sibTransId="{56FB3C1D-C9F6-974A-98D2-AA498E77393B}"/>
    <dgm:cxn modelId="{3CAC8092-57C4-C84B-BCDC-F9DA1F15884E}" type="presOf" srcId="{4409B5B0-28CA-0E4D-9884-07C5BD68B589}" destId="{EE950FF6-4E90-384E-BB78-F51B0D5BAE42}" srcOrd="0" destOrd="0" presId="urn:microsoft.com/office/officeart/2005/8/layout/radial6"/>
    <dgm:cxn modelId="{791A9914-B774-F448-B0AC-C0A474079B6B}" type="presOf" srcId="{23F4EF51-7846-D44F-8EEB-CA723C2DA267}" destId="{37BE62C8-2B63-8643-8823-1F8F8BD24AB5}" srcOrd="0" destOrd="0" presId="urn:microsoft.com/office/officeart/2005/8/layout/radial6"/>
    <dgm:cxn modelId="{E2C18AFE-F8D8-BF49-9280-806B28324B61}" srcId="{23F4EF51-7846-D44F-8EEB-CA723C2DA267}" destId="{32E1F1E4-F735-5945-B888-D771E7F2CFD4}" srcOrd="4" destOrd="0" parTransId="{75CE8C27-5DF0-5D4A-B725-20777A4EBABC}" sibTransId="{64A5EC93-133C-B043-B399-94362B15E869}"/>
    <dgm:cxn modelId="{7AC2E681-9666-AE46-BF16-BCC85B57D53C}" srcId="{3F527184-A5B9-B940-9408-57736AE60811}" destId="{3A4722B2-0391-3941-B696-1428159C356A}" srcOrd="1" destOrd="0" parTransId="{1B425E7E-22A6-B14B-ACBE-C4A90227B131}" sibTransId="{1BDC054C-98DE-4C45-BB9F-DD02A87CCE4A}"/>
    <dgm:cxn modelId="{D9DD66B9-064E-0641-8FFA-1AE31E82976F}" srcId="{23F4EF51-7846-D44F-8EEB-CA723C2DA267}" destId="{0E950F74-423C-1A47-BF38-319E733E385F}" srcOrd="1" destOrd="0" parTransId="{2758F889-AF78-6446-9573-EFD738317A2E}" sibTransId="{04256499-C177-F74B-BF30-618E75353E59}"/>
    <dgm:cxn modelId="{391A1324-18F5-1D4D-9251-3678762E8AB2}" type="presParOf" srcId="{BCF3A15E-1EEE-4944-BC7D-10D54089B6D7}" destId="{37BE62C8-2B63-8643-8823-1F8F8BD24AB5}" srcOrd="0" destOrd="0" presId="urn:microsoft.com/office/officeart/2005/8/layout/radial6"/>
    <dgm:cxn modelId="{862056A0-5EBC-074A-A5D7-2D5DF984B8B0}" type="presParOf" srcId="{BCF3A15E-1EEE-4944-BC7D-10D54089B6D7}" destId="{2D567015-D4F1-9B47-8C44-326254533479}" srcOrd="1" destOrd="0" presId="urn:microsoft.com/office/officeart/2005/8/layout/radial6"/>
    <dgm:cxn modelId="{868CBDE7-F40F-9A4F-9C9D-4E6CC22D2981}" type="presParOf" srcId="{BCF3A15E-1EEE-4944-BC7D-10D54089B6D7}" destId="{2820D4B7-2A86-1E44-A87C-247C35F12F02}" srcOrd="2" destOrd="0" presId="urn:microsoft.com/office/officeart/2005/8/layout/radial6"/>
    <dgm:cxn modelId="{A0360E37-1606-FD4B-A760-7AF2330442AA}" type="presParOf" srcId="{BCF3A15E-1EEE-4944-BC7D-10D54089B6D7}" destId="{6C4BF0B4-AA78-8149-813F-99486A43BA96}" srcOrd="3" destOrd="0" presId="urn:microsoft.com/office/officeart/2005/8/layout/radial6"/>
    <dgm:cxn modelId="{B96884C3-0BBB-844D-89E4-E242743847B5}" type="presParOf" srcId="{BCF3A15E-1EEE-4944-BC7D-10D54089B6D7}" destId="{F6ABE690-E4F9-2940-B0F8-5592C80F0EAA}" srcOrd="4" destOrd="0" presId="urn:microsoft.com/office/officeart/2005/8/layout/radial6"/>
    <dgm:cxn modelId="{232C498D-08CD-0447-A0CE-1E8482546A30}" type="presParOf" srcId="{BCF3A15E-1EEE-4944-BC7D-10D54089B6D7}" destId="{DD927156-B60D-6842-AC5F-0D872E1441EF}" srcOrd="5" destOrd="0" presId="urn:microsoft.com/office/officeart/2005/8/layout/radial6"/>
    <dgm:cxn modelId="{1321C29B-4898-E949-8165-ED245BD8D36B}" type="presParOf" srcId="{BCF3A15E-1EEE-4944-BC7D-10D54089B6D7}" destId="{3FCC8C8D-55F6-0343-B8E8-860E92D84075}" srcOrd="6" destOrd="0" presId="urn:microsoft.com/office/officeart/2005/8/layout/radial6"/>
    <dgm:cxn modelId="{2BB0D38C-150F-B444-BFAC-DEDC41076249}" type="presParOf" srcId="{BCF3A15E-1EEE-4944-BC7D-10D54089B6D7}" destId="{310BDF67-564A-3041-8F82-9AF773F6B259}" srcOrd="7" destOrd="0" presId="urn:microsoft.com/office/officeart/2005/8/layout/radial6"/>
    <dgm:cxn modelId="{BD2611FC-5624-E143-9BD4-92F8F3AB641D}" type="presParOf" srcId="{BCF3A15E-1EEE-4944-BC7D-10D54089B6D7}" destId="{53517703-B2B4-5C42-B138-37B49EFA1244}" srcOrd="8" destOrd="0" presId="urn:microsoft.com/office/officeart/2005/8/layout/radial6"/>
    <dgm:cxn modelId="{694E501C-E1D4-B44A-8302-94F143D36FFB}" type="presParOf" srcId="{BCF3A15E-1EEE-4944-BC7D-10D54089B6D7}" destId="{7288DDD1-BA34-8042-9448-8C1231F16ACC}" srcOrd="9" destOrd="0" presId="urn:microsoft.com/office/officeart/2005/8/layout/radial6"/>
    <dgm:cxn modelId="{1EC11EC4-BB0B-1F4E-8FD8-2C90F2A15645}" type="presParOf" srcId="{BCF3A15E-1EEE-4944-BC7D-10D54089B6D7}" destId="{EE950FF6-4E90-384E-BB78-F51B0D5BAE42}" srcOrd="10" destOrd="0" presId="urn:microsoft.com/office/officeart/2005/8/layout/radial6"/>
    <dgm:cxn modelId="{B98B8A23-ED95-1542-8243-A149B2D97766}" type="presParOf" srcId="{BCF3A15E-1EEE-4944-BC7D-10D54089B6D7}" destId="{C89923E5-E962-F24F-B909-C94F89175F38}" srcOrd="11" destOrd="0" presId="urn:microsoft.com/office/officeart/2005/8/layout/radial6"/>
    <dgm:cxn modelId="{1486C51B-E3E7-A746-BA5B-B7731E94645A}" type="presParOf" srcId="{BCF3A15E-1EEE-4944-BC7D-10D54089B6D7}" destId="{05E9C6F9-BBB6-E140-A217-58BCC0B8DEFC}" srcOrd="12" destOrd="0" presId="urn:microsoft.com/office/officeart/2005/8/layout/radial6"/>
    <dgm:cxn modelId="{6EF8B453-B1E5-F648-AC00-AD32EEDC3A9E}" type="presParOf" srcId="{BCF3A15E-1EEE-4944-BC7D-10D54089B6D7}" destId="{23136891-B72D-E449-B529-B2EB476D80D1}" srcOrd="13" destOrd="0" presId="urn:microsoft.com/office/officeart/2005/8/layout/radial6"/>
    <dgm:cxn modelId="{8244C0DB-027D-9444-A8B0-BDEFB1FC387B}" type="presParOf" srcId="{BCF3A15E-1EEE-4944-BC7D-10D54089B6D7}" destId="{346886FF-CA25-F94B-BC42-024460705DF5}" srcOrd="14" destOrd="0" presId="urn:microsoft.com/office/officeart/2005/8/layout/radial6"/>
    <dgm:cxn modelId="{6225CBBA-2928-9145-BA2D-3F2FB224D43D}" type="presParOf" srcId="{BCF3A15E-1EEE-4944-BC7D-10D54089B6D7}" destId="{61707812-AEAE-9644-85FF-1CB24B421298}" srcOrd="15" destOrd="0" presId="urn:microsoft.com/office/officeart/2005/8/layout/radial6"/>
    <dgm:cxn modelId="{BFE3DE92-4B02-8743-938F-D241B0B97AA4}" type="presParOf" srcId="{BCF3A15E-1EEE-4944-BC7D-10D54089B6D7}" destId="{76B3AEA9-6E2D-C644-B206-410F89858A46}" srcOrd="16" destOrd="0" presId="urn:microsoft.com/office/officeart/2005/8/layout/radial6"/>
    <dgm:cxn modelId="{01C8F6CA-6EB2-404A-A332-E8B0E3BC2F82}" type="presParOf" srcId="{BCF3A15E-1EEE-4944-BC7D-10D54089B6D7}" destId="{78FD4B38-9BE0-5F4F-912A-8D1E9360CE27}" srcOrd="17" destOrd="0" presId="urn:microsoft.com/office/officeart/2005/8/layout/radial6"/>
    <dgm:cxn modelId="{E3DE7AFE-53A8-3F44-8A92-23CD52D64ECB}" type="presParOf" srcId="{BCF3A15E-1EEE-4944-BC7D-10D54089B6D7}" destId="{60A2D591-A751-0F41-974C-2C6118DA9438}" srcOrd="18" destOrd="0" presId="urn:microsoft.com/office/officeart/2005/8/layout/radial6"/>
    <dgm:cxn modelId="{20907848-1DEF-8842-BF26-8C233AF74644}" type="presParOf" srcId="{BCF3A15E-1EEE-4944-BC7D-10D54089B6D7}" destId="{453BB978-44FF-0246-8691-D2B9DA23983F}" srcOrd="19" destOrd="0" presId="urn:microsoft.com/office/officeart/2005/8/layout/radial6"/>
    <dgm:cxn modelId="{1EF9DF18-C8FF-2F41-A6D3-79620D5A968C}" type="presParOf" srcId="{BCF3A15E-1EEE-4944-BC7D-10D54089B6D7}" destId="{F6A98095-DA4A-BD45-991E-0EF52D97EFA4}" srcOrd="20" destOrd="0" presId="urn:microsoft.com/office/officeart/2005/8/layout/radial6"/>
    <dgm:cxn modelId="{9D0EA4FF-FD7E-204F-AB80-0C1DBA2B42EB}" type="presParOf" srcId="{BCF3A15E-1EEE-4944-BC7D-10D54089B6D7}" destId="{459B7210-F8AA-304B-A132-F3C3160DB5C4}"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B7210-F8AA-304B-A132-F3C3160DB5C4}">
      <dsp:nvSpPr>
        <dsp:cNvPr id="0" name=""/>
        <dsp:cNvSpPr/>
      </dsp:nvSpPr>
      <dsp:spPr>
        <a:xfrm>
          <a:off x="1409572" y="675307"/>
          <a:ext cx="5348053" cy="5348053"/>
        </a:xfrm>
        <a:prstGeom prst="blockArc">
          <a:avLst>
            <a:gd name="adj1" fmla="val 13114286"/>
            <a:gd name="adj2" fmla="val 16200000"/>
            <a:gd name="adj3" fmla="val 390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A2D591-A751-0F41-974C-2C6118DA9438}">
      <dsp:nvSpPr>
        <dsp:cNvPr id="0" name=""/>
        <dsp:cNvSpPr/>
      </dsp:nvSpPr>
      <dsp:spPr>
        <a:xfrm>
          <a:off x="1409572" y="675307"/>
          <a:ext cx="5348053" cy="5348053"/>
        </a:xfrm>
        <a:prstGeom prst="blockArc">
          <a:avLst>
            <a:gd name="adj1" fmla="val 10028571"/>
            <a:gd name="adj2" fmla="val 13114286"/>
            <a:gd name="adj3" fmla="val 390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1707812-AEAE-9644-85FF-1CB24B421298}">
      <dsp:nvSpPr>
        <dsp:cNvPr id="0" name=""/>
        <dsp:cNvSpPr/>
      </dsp:nvSpPr>
      <dsp:spPr>
        <a:xfrm>
          <a:off x="1409572" y="675307"/>
          <a:ext cx="5348053" cy="5348053"/>
        </a:xfrm>
        <a:prstGeom prst="blockArc">
          <a:avLst>
            <a:gd name="adj1" fmla="val 6942857"/>
            <a:gd name="adj2" fmla="val 10028571"/>
            <a:gd name="adj3" fmla="val 3901"/>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5E9C6F9-BBB6-E140-A217-58BCC0B8DEFC}">
      <dsp:nvSpPr>
        <dsp:cNvPr id="0" name=""/>
        <dsp:cNvSpPr/>
      </dsp:nvSpPr>
      <dsp:spPr>
        <a:xfrm>
          <a:off x="1409572" y="675307"/>
          <a:ext cx="5348053" cy="5348053"/>
        </a:xfrm>
        <a:prstGeom prst="blockArc">
          <a:avLst>
            <a:gd name="adj1" fmla="val 3857143"/>
            <a:gd name="adj2" fmla="val 6942857"/>
            <a:gd name="adj3" fmla="val 390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88DDD1-BA34-8042-9448-8C1231F16ACC}">
      <dsp:nvSpPr>
        <dsp:cNvPr id="0" name=""/>
        <dsp:cNvSpPr/>
      </dsp:nvSpPr>
      <dsp:spPr>
        <a:xfrm>
          <a:off x="1409572" y="675307"/>
          <a:ext cx="5348053" cy="5348053"/>
        </a:xfrm>
        <a:prstGeom prst="blockArc">
          <a:avLst>
            <a:gd name="adj1" fmla="val 771429"/>
            <a:gd name="adj2" fmla="val 3857143"/>
            <a:gd name="adj3" fmla="val 390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FCC8C8D-55F6-0343-B8E8-860E92D84075}">
      <dsp:nvSpPr>
        <dsp:cNvPr id="0" name=""/>
        <dsp:cNvSpPr/>
      </dsp:nvSpPr>
      <dsp:spPr>
        <a:xfrm>
          <a:off x="1409572" y="675307"/>
          <a:ext cx="5348053" cy="5348053"/>
        </a:xfrm>
        <a:prstGeom prst="blockArc">
          <a:avLst>
            <a:gd name="adj1" fmla="val 19285714"/>
            <a:gd name="adj2" fmla="val 771429"/>
            <a:gd name="adj3" fmla="val 390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4BF0B4-AA78-8149-813F-99486A43BA96}">
      <dsp:nvSpPr>
        <dsp:cNvPr id="0" name=""/>
        <dsp:cNvSpPr/>
      </dsp:nvSpPr>
      <dsp:spPr>
        <a:xfrm>
          <a:off x="1376173" y="675307"/>
          <a:ext cx="5414850" cy="5348053"/>
        </a:xfrm>
        <a:prstGeom prst="blockArc">
          <a:avLst>
            <a:gd name="adj1" fmla="val 16200000"/>
            <a:gd name="adj2" fmla="val 19285714"/>
            <a:gd name="adj3" fmla="val 390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BE62C8-2B63-8643-8823-1F8F8BD24AB5}">
      <dsp:nvSpPr>
        <dsp:cNvPr id="0" name=""/>
        <dsp:cNvSpPr/>
      </dsp:nvSpPr>
      <dsp:spPr>
        <a:xfrm>
          <a:off x="2822428" y="2347354"/>
          <a:ext cx="2522340" cy="2003959"/>
        </a:xfrm>
        <a:prstGeom prst="ellips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Methodology</a:t>
          </a:r>
          <a:r>
            <a:rPr lang="en-US" sz="1200" kern="1200" dirty="0" smtClean="0"/>
            <a:t>  </a:t>
          </a:r>
          <a:endParaRPr lang="en-US" sz="1200" kern="1200" dirty="0"/>
        </a:p>
      </dsp:txBody>
      <dsp:txXfrm>
        <a:off x="3191816" y="2640827"/>
        <a:ext cx="1783564" cy="1417013"/>
      </dsp:txXfrm>
    </dsp:sp>
    <dsp:sp modelId="{2D567015-D4F1-9B47-8C44-326254533479}">
      <dsp:nvSpPr>
        <dsp:cNvPr id="0" name=""/>
        <dsp:cNvSpPr/>
      </dsp:nvSpPr>
      <dsp:spPr>
        <a:xfrm>
          <a:off x="3359198" y="3064"/>
          <a:ext cx="1448800" cy="1448800"/>
        </a:xfrm>
        <a:prstGeom prst="ellipse">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Design:</a:t>
          </a:r>
        </a:p>
        <a:p>
          <a:pPr lvl="0" algn="ctr" defTabSz="622300">
            <a:lnSpc>
              <a:spcPct val="90000"/>
            </a:lnSpc>
            <a:spcBef>
              <a:spcPct val="0"/>
            </a:spcBef>
            <a:spcAft>
              <a:spcPct val="35000"/>
            </a:spcAft>
          </a:pPr>
          <a:r>
            <a:rPr lang="en-US" sz="1600" kern="1200" dirty="0" smtClean="0"/>
            <a:t>Observational analytic retrospective cohort study</a:t>
          </a:r>
          <a:endParaRPr lang="en-US" sz="1600" b="1" kern="1200" dirty="0" smtClean="0"/>
        </a:p>
      </dsp:txBody>
      <dsp:txXfrm>
        <a:off x="3571370" y="215236"/>
        <a:ext cx="1024456" cy="1024456"/>
      </dsp:txXfrm>
    </dsp:sp>
    <dsp:sp modelId="{F6ABE690-E4F9-2940-B0F8-5592C80F0EAA}">
      <dsp:nvSpPr>
        <dsp:cNvPr id="0" name=""/>
        <dsp:cNvSpPr/>
      </dsp:nvSpPr>
      <dsp:spPr>
        <a:xfrm>
          <a:off x="5409059" y="990225"/>
          <a:ext cx="1448800" cy="1448800"/>
        </a:xfrm>
        <a:prstGeom prst="ellipse">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t>Sampling method:</a:t>
          </a:r>
        </a:p>
        <a:p>
          <a:pPr lvl="0" algn="ctr" defTabSz="622300">
            <a:lnSpc>
              <a:spcPct val="90000"/>
            </a:lnSpc>
            <a:spcBef>
              <a:spcPct val="0"/>
            </a:spcBef>
            <a:spcAft>
              <a:spcPct val="35000"/>
            </a:spcAft>
          </a:pPr>
          <a:r>
            <a:rPr lang="en-US" sz="1400" b="1" kern="1200" dirty="0" smtClean="0"/>
            <a:t>Random Sampling</a:t>
          </a:r>
          <a:endParaRPr lang="en-US" sz="1400" kern="1200" dirty="0"/>
        </a:p>
      </dsp:txBody>
      <dsp:txXfrm>
        <a:off x="5621231" y="1202397"/>
        <a:ext cx="1024456" cy="1024456"/>
      </dsp:txXfrm>
    </dsp:sp>
    <dsp:sp modelId="{310BDF67-564A-3041-8F82-9AF773F6B259}">
      <dsp:nvSpPr>
        <dsp:cNvPr id="0" name=""/>
        <dsp:cNvSpPr/>
      </dsp:nvSpPr>
      <dsp:spPr>
        <a:xfrm>
          <a:off x="5915332" y="3208355"/>
          <a:ext cx="1448800" cy="1448800"/>
        </a:xfrm>
        <a:prstGeom prst="ellipse">
          <a:avLst/>
        </a:prstGeom>
        <a:solidFill>
          <a:schemeClr val="accent4">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chemeClr val="bg1"/>
              </a:solidFill>
            </a:rPr>
            <a:t>Data collecting </a:t>
          </a:r>
          <a:r>
            <a:rPr lang="en-US" sz="900" kern="1200" dirty="0" err="1" smtClean="0">
              <a:solidFill>
                <a:schemeClr val="bg1"/>
              </a:solidFill>
            </a:rPr>
            <a:t>tools:</a:t>
          </a:r>
          <a:r>
            <a:rPr lang="en-US" sz="900" b="1" kern="1200" baseline="0" dirty="0" err="1" smtClean="0">
              <a:solidFill>
                <a:schemeClr val="bg1"/>
              </a:solidFill>
            </a:rPr>
            <a:t>patients</a:t>
          </a:r>
          <a:r>
            <a:rPr lang="en-US" sz="900" b="1" kern="1200" baseline="0" dirty="0" smtClean="0">
              <a:solidFill>
                <a:schemeClr val="bg1"/>
              </a:solidFill>
            </a:rPr>
            <a:t> medical records retrospectively </a:t>
          </a:r>
          <a:r>
            <a:rPr lang="en-US" sz="900" kern="1200" dirty="0" smtClean="0">
              <a:solidFill>
                <a:schemeClr val="bg1"/>
              </a:solidFill>
            </a:rPr>
            <a:t> </a:t>
          </a:r>
          <a:endParaRPr lang="en-US" sz="900" kern="1200" dirty="0">
            <a:solidFill>
              <a:schemeClr val="bg1"/>
            </a:solidFill>
          </a:endParaRPr>
        </a:p>
      </dsp:txBody>
      <dsp:txXfrm>
        <a:off x="6127504" y="3420527"/>
        <a:ext cx="1024456" cy="1024456"/>
      </dsp:txXfrm>
    </dsp:sp>
    <dsp:sp modelId="{EE950FF6-4E90-384E-BB78-F51B0D5BAE42}">
      <dsp:nvSpPr>
        <dsp:cNvPr id="0" name=""/>
        <dsp:cNvSpPr/>
      </dsp:nvSpPr>
      <dsp:spPr>
        <a:xfrm>
          <a:off x="4496785" y="4987157"/>
          <a:ext cx="1448800" cy="1448800"/>
        </a:xfrm>
        <a:prstGeom prst="ellipse">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solidFill>
                <a:srgbClr val="FFFFFF"/>
              </a:solidFill>
            </a:rPr>
            <a:t>Data Analysis and </a:t>
          </a:r>
          <a:r>
            <a:rPr lang="en-US" sz="900" b="1" kern="1200" dirty="0" err="1" smtClean="0">
              <a:solidFill>
                <a:srgbClr val="FFFFFF"/>
              </a:solidFill>
            </a:rPr>
            <a:t>Management:SPSS</a:t>
          </a:r>
          <a:endParaRPr lang="en-US" sz="900" kern="1200" dirty="0">
            <a:solidFill>
              <a:srgbClr val="FFFFFF"/>
            </a:solidFill>
          </a:endParaRPr>
        </a:p>
      </dsp:txBody>
      <dsp:txXfrm>
        <a:off x="4708957" y="5199329"/>
        <a:ext cx="1024456" cy="1024456"/>
      </dsp:txXfrm>
    </dsp:sp>
    <dsp:sp modelId="{23136891-B72D-E449-B529-B2EB476D80D1}">
      <dsp:nvSpPr>
        <dsp:cNvPr id="0" name=""/>
        <dsp:cNvSpPr/>
      </dsp:nvSpPr>
      <dsp:spPr>
        <a:xfrm>
          <a:off x="2221612" y="4987157"/>
          <a:ext cx="1448800" cy="1448800"/>
        </a:xfrm>
        <a:prstGeom prst="ellipse">
          <a:avLst/>
        </a:prstGeom>
        <a:solidFill>
          <a:schemeClr val="accent6">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Inclusion /exclusion: BMI&gt;50 &gt;16</a:t>
          </a:r>
          <a:endParaRPr lang="en-US" sz="900" kern="1200" dirty="0"/>
        </a:p>
      </dsp:txBody>
      <dsp:txXfrm>
        <a:off x="2433784" y="5199329"/>
        <a:ext cx="1024456" cy="1024456"/>
      </dsp:txXfrm>
    </dsp:sp>
    <dsp:sp modelId="{76B3AEA9-6E2D-C644-B206-410F89858A46}">
      <dsp:nvSpPr>
        <dsp:cNvPr id="0" name=""/>
        <dsp:cNvSpPr/>
      </dsp:nvSpPr>
      <dsp:spPr>
        <a:xfrm>
          <a:off x="803064" y="3208355"/>
          <a:ext cx="1448800" cy="1448800"/>
        </a:xfrm>
        <a:prstGeom prst="ellipse">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err="1" smtClean="0"/>
            <a:t>Setting:king</a:t>
          </a:r>
          <a:r>
            <a:rPr lang="en-US" sz="1200" kern="1200" dirty="0" smtClean="0"/>
            <a:t> </a:t>
          </a:r>
          <a:r>
            <a:rPr lang="en-US" sz="1200" kern="1200" dirty="0" err="1" smtClean="0"/>
            <a:t>khalid</a:t>
          </a:r>
          <a:r>
            <a:rPr lang="en-US" sz="1200" kern="1200" dirty="0" smtClean="0"/>
            <a:t> university hospital 2009 to 2015</a:t>
          </a:r>
          <a:endParaRPr lang="en-US" sz="1200" kern="1200" dirty="0"/>
        </a:p>
      </dsp:txBody>
      <dsp:txXfrm>
        <a:off x="1015236" y="3420527"/>
        <a:ext cx="1024456" cy="1024456"/>
      </dsp:txXfrm>
    </dsp:sp>
    <dsp:sp modelId="{453BB978-44FF-0246-8691-D2B9DA23983F}">
      <dsp:nvSpPr>
        <dsp:cNvPr id="0" name=""/>
        <dsp:cNvSpPr/>
      </dsp:nvSpPr>
      <dsp:spPr>
        <a:xfrm>
          <a:off x="1309338" y="990225"/>
          <a:ext cx="1448800" cy="1448800"/>
        </a:xfrm>
        <a:prstGeom prst="ellipse">
          <a:avLst/>
        </a:prstGeom>
        <a:solidFill>
          <a:schemeClr val="accent3">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b="1" kern="1200" dirty="0" smtClean="0"/>
            <a:t>Size:</a:t>
          </a:r>
        </a:p>
        <a:p>
          <a:pPr lvl="0" algn="ctr" defTabSz="400050">
            <a:lnSpc>
              <a:spcPct val="90000"/>
            </a:lnSpc>
            <a:spcBef>
              <a:spcPct val="0"/>
            </a:spcBef>
            <a:spcAft>
              <a:spcPct val="35000"/>
            </a:spcAft>
          </a:pPr>
          <a:r>
            <a:rPr lang="en-US" sz="900" b="1" kern="1200" dirty="0" smtClean="0"/>
            <a:t>708 patients </a:t>
          </a:r>
        </a:p>
        <a:p>
          <a:pPr lvl="0" algn="ctr" defTabSz="400050">
            <a:lnSpc>
              <a:spcPct val="90000"/>
            </a:lnSpc>
            <a:spcBef>
              <a:spcPct val="0"/>
            </a:spcBef>
            <a:spcAft>
              <a:spcPct val="35000"/>
            </a:spcAft>
          </a:pPr>
          <a:r>
            <a:rPr lang="en-US" sz="900" b="1" kern="1200" dirty="0" smtClean="0">
              <a:solidFill>
                <a:schemeClr val="accent6"/>
              </a:solidFill>
            </a:rPr>
            <a:t>217 SMO</a:t>
          </a:r>
        </a:p>
        <a:p>
          <a:pPr lvl="0" algn="ctr" defTabSz="400050">
            <a:lnSpc>
              <a:spcPct val="90000"/>
            </a:lnSpc>
            <a:spcBef>
              <a:spcPct val="0"/>
            </a:spcBef>
            <a:spcAft>
              <a:spcPct val="35000"/>
            </a:spcAft>
          </a:pPr>
          <a:r>
            <a:rPr lang="en-US" sz="900" b="1" kern="1200" dirty="0" smtClean="0">
              <a:solidFill>
                <a:schemeClr val="accent6"/>
              </a:solidFill>
            </a:rPr>
            <a:t>491</a:t>
          </a:r>
          <a:r>
            <a:rPr lang="en-US" sz="900" b="1" kern="1200" baseline="0" dirty="0" smtClean="0">
              <a:solidFill>
                <a:schemeClr val="accent6"/>
              </a:solidFill>
            </a:rPr>
            <a:t> MO</a:t>
          </a:r>
          <a:endParaRPr lang="en-US" sz="900" b="1" kern="1200" dirty="0" smtClean="0"/>
        </a:p>
      </dsp:txBody>
      <dsp:txXfrm>
        <a:off x="1521510" y="1202397"/>
        <a:ext cx="1024456" cy="102445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5C34A-2118-744F-B008-AC9374A458BD}" type="datetimeFigureOut">
              <a:rPr lang="en-US" smtClean="0"/>
              <a:t>11/16/2016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0E8DD0-D79A-4540-8646-4682906607C7}" type="slidenum">
              <a:rPr lang="en-US" smtClean="0"/>
              <a:t>‹#›</a:t>
            </a:fld>
            <a:endParaRPr lang="en-US"/>
          </a:p>
        </p:txBody>
      </p:sp>
    </p:spTree>
    <p:extLst>
      <p:ext uri="{BB962C8B-B14F-4D97-AF65-F5344CB8AC3E}">
        <p14:creationId xmlns:p14="http://schemas.microsoft.com/office/powerpoint/2010/main" val="86083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0E8DD0-D79A-4540-8646-4682906607C7}" type="slidenum">
              <a:rPr lang="en-US" smtClean="0"/>
              <a:t>1</a:t>
            </a:fld>
            <a:endParaRPr lang="en-US"/>
          </a:p>
        </p:txBody>
      </p:sp>
    </p:spTree>
    <p:extLst>
      <p:ext uri="{BB962C8B-B14F-4D97-AF65-F5344CB8AC3E}">
        <p14:creationId xmlns:p14="http://schemas.microsoft.com/office/powerpoint/2010/main" val="762327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dirty="0" smtClean="0"/>
              <a:t>Sampling method:</a:t>
            </a:r>
          </a:p>
          <a:p>
            <a:pPr lvl="0"/>
            <a:r>
              <a:rPr lang="en-US" sz="1200" dirty="0" smtClean="0"/>
              <a:t>Random Sampling</a:t>
            </a:r>
            <a:endParaRPr lang="en-US" sz="1200" b="1" dirty="0" smtClean="0"/>
          </a:p>
          <a:p>
            <a:endParaRPr lang="en-US" dirty="0"/>
          </a:p>
        </p:txBody>
      </p:sp>
      <p:sp>
        <p:nvSpPr>
          <p:cNvPr id="4" name="Slide Number Placeholder 3"/>
          <p:cNvSpPr>
            <a:spLocks noGrp="1"/>
          </p:cNvSpPr>
          <p:nvPr>
            <p:ph type="sldNum" sz="quarter" idx="10"/>
          </p:nvPr>
        </p:nvSpPr>
        <p:spPr/>
        <p:txBody>
          <a:bodyPr/>
          <a:lstStyle/>
          <a:p>
            <a:fld id="{B70E8DD0-D79A-4540-8646-4682906607C7}" type="slidenum">
              <a:rPr lang="en-US" smtClean="0"/>
              <a:t>7</a:t>
            </a:fld>
            <a:endParaRPr lang="en-US"/>
          </a:p>
        </p:txBody>
      </p:sp>
    </p:spTree>
    <p:extLst>
      <p:ext uri="{BB962C8B-B14F-4D97-AF65-F5344CB8AC3E}">
        <p14:creationId xmlns:p14="http://schemas.microsoft.com/office/powerpoint/2010/main" val="3544958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data were collected by using a predefined checklist and it was being filed by reviewing retrospectively collected data records. It consists of six parts, as follows: These data included patient demographic characteristics, weight and height on admission, and co- morbid conditions. surgery type, surgeon’s name ,operative time, need for an extra-trocars, </a:t>
            </a:r>
            <a:r>
              <a:rPr lang="en-US" dirty="0" err="1" smtClean="0"/>
              <a:t>peri</a:t>
            </a:r>
            <a:r>
              <a:rPr lang="en-US" dirty="0" smtClean="0"/>
              <a:t>-operative complications, conversion to open and recovery room period, need for SICU admission postoperative, length of hospital stay, and 30-days postoperative complications. We included all morbidly obese patients who underwent LSG at KKUH and above 16 years old. </a:t>
            </a:r>
          </a:p>
          <a:p>
            <a:endParaRPr lang="en-US" dirty="0"/>
          </a:p>
        </p:txBody>
      </p:sp>
      <p:sp>
        <p:nvSpPr>
          <p:cNvPr id="4" name="Slide Number Placeholder 3"/>
          <p:cNvSpPr>
            <a:spLocks noGrp="1"/>
          </p:cNvSpPr>
          <p:nvPr>
            <p:ph type="sldNum" sz="quarter" idx="10"/>
          </p:nvPr>
        </p:nvSpPr>
        <p:spPr/>
        <p:txBody>
          <a:bodyPr/>
          <a:lstStyle/>
          <a:p>
            <a:fld id="{B70E8DD0-D79A-4540-8646-4682906607C7}" type="slidenum">
              <a:rPr lang="en-US" smtClean="0"/>
              <a:t>8</a:t>
            </a:fld>
            <a:endParaRPr lang="en-US"/>
          </a:p>
        </p:txBody>
      </p:sp>
    </p:spTree>
    <p:extLst>
      <p:ext uri="{BB962C8B-B14F-4D97-AF65-F5344CB8AC3E}">
        <p14:creationId xmlns:p14="http://schemas.microsoft.com/office/powerpoint/2010/main" val="155055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Postoperative complications:  has developed in 13 (6%) patients of SMO included 3(1.4%) patients developed leakage, and all were treated conservative by early stenting, and keep the abdominal drains till it dries, and 10 patients developed bleeding in the drain that treated by observation. On the other hand, 21 (4.3%)patients of MO had developed complications, includes, 11 (2.2%) patients developed leak that treated conservative by stent and drain, 10 (2%) patients developed bleeding that one(four) patients only needed blood transfusion. There was no surgical mortality. </a:t>
            </a:r>
          </a:p>
        </p:txBody>
      </p:sp>
      <p:sp>
        <p:nvSpPr>
          <p:cNvPr id="4" name="Slide Number Placeholder 3"/>
          <p:cNvSpPr>
            <a:spLocks noGrp="1"/>
          </p:cNvSpPr>
          <p:nvPr>
            <p:ph type="sldNum" sz="quarter" idx="10"/>
          </p:nvPr>
        </p:nvSpPr>
        <p:spPr/>
        <p:txBody>
          <a:bodyPr/>
          <a:lstStyle/>
          <a:p>
            <a:fld id="{B70E8DD0-D79A-4540-8646-4682906607C7}" type="slidenum">
              <a:rPr lang="en-US" smtClean="0"/>
              <a:t>12</a:t>
            </a:fld>
            <a:endParaRPr lang="en-US"/>
          </a:p>
        </p:txBody>
      </p:sp>
    </p:spTree>
    <p:extLst>
      <p:ext uri="{BB962C8B-B14F-4D97-AF65-F5344CB8AC3E}">
        <p14:creationId xmlns:p14="http://schemas.microsoft.com/office/powerpoint/2010/main" val="28111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11/16/2016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www.ncbi.nlm.nih.gov/pubmed/2298668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cbi.nlm.nih.gov/pubmed/?term=Early+Post-operative+Complications:+Incidence,+Management,+and+Impact+on+Length+of+Hospital+Stay.+A+Retrospective+Comparison+Between+Laparoscopic+Gastric+Bypass+and+Sleeve+Gastrectomy" TargetMode="External"/><Relationship Id="rId2" Type="http://schemas.openxmlformats.org/officeDocument/2006/relationships/hyperlink" Target="http://www.ncbi.nlm.nih.gov/m/pubmed/?term=Health%20Quality%20Ontario%5bCorporate%20Author%5d" TargetMode="External"/><Relationship Id="rId1" Type="http://schemas.openxmlformats.org/officeDocument/2006/relationships/slideLayout" Target="../slideLayouts/slideLayout2.xml"/><Relationship Id="rId6" Type="http://schemas.openxmlformats.org/officeDocument/2006/relationships/hyperlink" Target="http://www.ncbi.nlm.nih.gov/pubmed/?term=Demaria%20EJ%5bauth%5d" TargetMode="External"/><Relationship Id="rId5" Type="http://schemas.openxmlformats.org/officeDocument/2006/relationships/hyperlink" Target="http://www.ncbi.nlm.nih.gov/pubmed/?term=Male+gender+is+a+predictor++of+morbidity+and+age+a+predictor+of+mortality+for+patients+undergoing++gastric+bypass+surgery." TargetMode="External"/><Relationship Id="rId4" Type="http://schemas.openxmlformats.org/officeDocument/2006/relationships/hyperlink" Target="http://www.ncbi.nlm.nih.gov/pubmed/19380643"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5725" y="196478"/>
            <a:ext cx="7315200" cy="3255264"/>
          </a:xfrm>
        </p:spPr>
        <p:txBody>
          <a:bodyPr>
            <a:noAutofit/>
          </a:bodyPr>
          <a:lstStyle/>
          <a:p>
            <a:r>
              <a:rPr lang="en-US" sz="3200" b="1" dirty="0">
                <a:solidFill>
                  <a:schemeClr val="bg1"/>
                </a:solidFill>
              </a:rPr>
              <a:t>Is BMI greater than 50 kg/m 2 a predictor of higher morbidity during doing laparoscopic sleeve gastrectomy ? an Observational Study at King Khalid University Hospital Saudi Arabian experience </a:t>
            </a:r>
          </a:p>
        </p:txBody>
      </p:sp>
      <p:sp>
        <p:nvSpPr>
          <p:cNvPr id="5" name="TextBox 4"/>
          <p:cNvSpPr txBox="1"/>
          <p:nvPr/>
        </p:nvSpPr>
        <p:spPr>
          <a:xfrm>
            <a:off x="905725" y="3922979"/>
            <a:ext cx="4427982" cy="1643527"/>
          </a:xfrm>
          <a:prstGeom prst="rect">
            <a:avLst/>
          </a:prstGeom>
          <a:noFill/>
        </p:spPr>
        <p:txBody>
          <a:bodyPr wrap="square">
            <a:spAutoFit/>
          </a:bodyPr>
          <a:lstStyle/>
          <a:p>
            <a:pPr latinLnBrk="1">
              <a:lnSpc>
                <a:spcPct val="120000"/>
              </a:lnSpc>
            </a:pPr>
            <a:r>
              <a:rPr lang="en-US" sz="1200" dirty="0"/>
              <a:t>Supervisor:  Dr. Fahad </a:t>
            </a:r>
            <a:r>
              <a:rPr lang="en-US" sz="1200" dirty="0" err="1"/>
              <a:t>Yaslam</a:t>
            </a:r>
            <a:r>
              <a:rPr lang="en-US" sz="1200" dirty="0"/>
              <a:t> </a:t>
            </a:r>
            <a:r>
              <a:rPr lang="en-US" sz="1200" dirty="0" err="1"/>
              <a:t>Bamehriz</a:t>
            </a:r>
            <a:r>
              <a:rPr lang="en-US" sz="1200" dirty="0"/>
              <a:t>  </a:t>
            </a:r>
          </a:p>
          <a:p>
            <a:pPr latinLnBrk="1">
              <a:lnSpc>
                <a:spcPct val="120000"/>
              </a:lnSpc>
            </a:pPr>
            <a:r>
              <a:rPr lang="en-US" sz="1200" dirty="0" err="1"/>
              <a:t>Yara</a:t>
            </a:r>
            <a:r>
              <a:rPr lang="en-US" sz="1200" dirty="0"/>
              <a:t> Abdullah </a:t>
            </a:r>
            <a:r>
              <a:rPr lang="en-US" sz="1200" dirty="0" err="1"/>
              <a:t>Alanazi</a:t>
            </a:r>
            <a:r>
              <a:rPr lang="en-US" sz="1200" dirty="0"/>
              <a:t>                                </a:t>
            </a:r>
          </a:p>
          <a:p>
            <a:pPr latinLnBrk="1">
              <a:lnSpc>
                <a:spcPct val="120000"/>
              </a:lnSpc>
            </a:pPr>
            <a:r>
              <a:rPr lang="en-US" sz="1200" dirty="0" err="1"/>
              <a:t>Rawan</a:t>
            </a:r>
            <a:r>
              <a:rPr lang="en-US" sz="1200" dirty="0"/>
              <a:t> </a:t>
            </a:r>
            <a:r>
              <a:rPr lang="en-US" sz="1200" dirty="0" err="1"/>
              <a:t>Fawaz</a:t>
            </a:r>
            <a:r>
              <a:rPr lang="en-US" sz="1200" dirty="0"/>
              <a:t> </a:t>
            </a:r>
            <a:r>
              <a:rPr lang="en-US" sz="1200" dirty="0" err="1"/>
              <a:t>Alotaibi</a:t>
            </a:r>
            <a:endParaRPr lang="en-US" sz="1200" dirty="0"/>
          </a:p>
          <a:p>
            <a:pPr>
              <a:lnSpc>
                <a:spcPct val="120000"/>
              </a:lnSpc>
            </a:pPr>
            <a:r>
              <a:rPr lang="en-US" sz="1200" dirty="0" err="1"/>
              <a:t>Nawt</a:t>
            </a:r>
            <a:r>
              <a:rPr lang="en-US" sz="1200" dirty="0"/>
              <a:t> </a:t>
            </a:r>
            <a:r>
              <a:rPr lang="en-US" sz="1200" dirty="0" err="1"/>
              <a:t>Mohammd</a:t>
            </a:r>
            <a:r>
              <a:rPr lang="en-US" sz="1200" dirty="0"/>
              <a:t> </a:t>
            </a:r>
            <a:r>
              <a:rPr lang="en-US" sz="1200" dirty="0" err="1"/>
              <a:t>Alfuweres</a:t>
            </a:r>
            <a:r>
              <a:rPr lang="en-US" sz="1200" dirty="0"/>
              <a:t>                     </a:t>
            </a:r>
          </a:p>
          <a:p>
            <a:pPr>
              <a:lnSpc>
                <a:spcPct val="120000"/>
              </a:lnSpc>
            </a:pPr>
            <a:r>
              <a:rPr lang="en-US" sz="1200" dirty="0" err="1"/>
              <a:t>Najla</a:t>
            </a:r>
            <a:r>
              <a:rPr lang="en-US" sz="1200" dirty="0"/>
              <a:t> </a:t>
            </a:r>
            <a:r>
              <a:rPr lang="en-US" sz="1200" dirty="0" err="1"/>
              <a:t>Musaed</a:t>
            </a:r>
            <a:r>
              <a:rPr lang="en-US" sz="1200" dirty="0"/>
              <a:t> </a:t>
            </a:r>
            <a:r>
              <a:rPr lang="en-US" sz="1200" dirty="0" err="1"/>
              <a:t>Alsaikhan</a:t>
            </a:r>
            <a:r>
              <a:rPr lang="en-US" sz="1200" dirty="0"/>
              <a:t> </a:t>
            </a:r>
          </a:p>
          <a:p>
            <a:pPr>
              <a:lnSpc>
                <a:spcPct val="120000"/>
              </a:lnSpc>
            </a:pPr>
            <a:r>
              <a:rPr lang="en-US" sz="1200" dirty="0" err="1"/>
              <a:t>Waad</a:t>
            </a:r>
            <a:r>
              <a:rPr lang="en-US" sz="1200" dirty="0"/>
              <a:t> Bader </a:t>
            </a:r>
            <a:r>
              <a:rPr lang="en-US" sz="1200" dirty="0" err="1"/>
              <a:t>Almanie</a:t>
            </a:r>
            <a:r>
              <a:rPr lang="en-US" sz="1200" dirty="0"/>
              <a:t>                                   </a:t>
            </a:r>
          </a:p>
          <a:p>
            <a:pPr>
              <a:lnSpc>
                <a:spcPct val="120000"/>
              </a:lnSpc>
            </a:pPr>
            <a:r>
              <a:rPr lang="en-US" sz="1200" dirty="0" err="1"/>
              <a:t>Munira</a:t>
            </a:r>
            <a:r>
              <a:rPr lang="en-US" sz="1200" dirty="0"/>
              <a:t> </a:t>
            </a:r>
            <a:r>
              <a:rPr lang="en-US" sz="1200" dirty="0" err="1"/>
              <a:t>Khalifa</a:t>
            </a:r>
            <a:r>
              <a:rPr lang="en-US" sz="1200" dirty="0"/>
              <a:t> </a:t>
            </a:r>
            <a:r>
              <a:rPr lang="en-US" sz="1200" dirty="0" err="1"/>
              <a:t>Alghafaily</a:t>
            </a:r>
            <a:r>
              <a:rPr lang="en-US" sz="1200" dirty="0"/>
              <a:t> </a:t>
            </a:r>
          </a:p>
        </p:txBody>
      </p:sp>
      <p:sp>
        <p:nvSpPr>
          <p:cNvPr id="3" name="TextBox 2"/>
          <p:cNvSpPr txBox="1"/>
          <p:nvPr/>
        </p:nvSpPr>
        <p:spPr>
          <a:xfrm>
            <a:off x="9204158" y="4744742"/>
            <a:ext cx="1732548" cy="1446550"/>
          </a:xfrm>
          <a:prstGeom prst="rect">
            <a:avLst/>
          </a:prstGeom>
          <a:noFill/>
        </p:spPr>
        <p:txBody>
          <a:bodyPr wrap="square" rtlCol="0">
            <a:spAutoFit/>
          </a:bodyPr>
          <a:lstStyle/>
          <a:p>
            <a:r>
              <a:rPr lang="en-US" sz="8800" b="1" smtClean="0">
                <a:solidFill>
                  <a:schemeClr val="accent2"/>
                </a:solidFill>
              </a:rPr>
              <a:t>F4</a:t>
            </a:r>
            <a:endParaRPr lang="en-US" sz="8800" b="1">
              <a:solidFill>
                <a:schemeClr val="accent2"/>
              </a:solidFill>
            </a:endParaRPr>
          </a:p>
        </p:txBody>
      </p:sp>
    </p:spTree>
    <p:extLst>
      <p:ext uri="{BB962C8B-B14F-4D97-AF65-F5344CB8AC3E}">
        <p14:creationId xmlns:p14="http://schemas.microsoft.com/office/powerpoint/2010/main" val="11126357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cap="all">
                <a:ln w="0"/>
                <a:solidFill>
                  <a:schemeClr val="bg1"/>
                </a:solidFill>
                <a:effectLst>
                  <a:reflection blurRad="12700" stA="50000" endPos="50000" dist="5000" dir="5400000" sy="-100000" rotWithShape="0"/>
                </a:effectLst>
              </a:rPr>
              <a:t>Headlines:</a:t>
            </a:r>
            <a:br>
              <a:rPr lang="en-GB" b="1" cap="all">
                <a:ln w="0"/>
                <a:solidFill>
                  <a:schemeClr val="bg1"/>
                </a:solidFill>
                <a:effectLst>
                  <a:reflection blurRad="12700" stA="50000" endPos="50000" dist="5000" dir="5400000" sy="-100000" rotWithShape="0"/>
                </a:effectLst>
              </a:rPr>
            </a:br>
            <a:endParaRPr lang="en-US" dirty="0">
              <a:solidFill>
                <a:schemeClr val="bg1"/>
              </a:solidFill>
            </a:endParaRPr>
          </a:p>
        </p:txBody>
      </p:sp>
      <p:sp>
        <p:nvSpPr>
          <p:cNvPr id="3" name="Content Placeholder 2"/>
          <p:cNvSpPr>
            <a:spLocks noGrp="1"/>
          </p:cNvSpPr>
          <p:nvPr>
            <p:ph idx="1"/>
          </p:nvPr>
        </p:nvSpPr>
        <p:spPr/>
        <p:txBody>
          <a:bodyPr/>
          <a:lstStyle/>
          <a:p>
            <a:pPr>
              <a:buClr>
                <a:schemeClr val="tx1"/>
              </a:buClr>
            </a:pPr>
            <a:r>
              <a:rPr lang="en-GB" dirty="0" smtClean="0">
                <a:solidFill>
                  <a:schemeClr val="accent2"/>
                </a:solidFill>
              </a:rPr>
              <a:t>Introduction </a:t>
            </a:r>
            <a:endParaRPr lang="en-GB" dirty="0">
              <a:solidFill>
                <a:schemeClr val="accent2"/>
              </a:solidFill>
            </a:endParaRPr>
          </a:p>
          <a:p>
            <a:pPr>
              <a:buClr>
                <a:schemeClr val="tx1"/>
              </a:buClr>
              <a:buFont typeface="Arial" charset="0"/>
              <a:buChar char="•"/>
            </a:pPr>
            <a:r>
              <a:rPr lang="en-GB" dirty="0">
                <a:solidFill>
                  <a:schemeClr val="accent2"/>
                </a:solidFill>
              </a:rPr>
              <a:t>Research question</a:t>
            </a:r>
          </a:p>
          <a:p>
            <a:pPr>
              <a:buClr>
                <a:schemeClr val="tx1"/>
              </a:buClr>
              <a:buFont typeface="Arial" charset="0"/>
              <a:buChar char="•"/>
            </a:pPr>
            <a:r>
              <a:rPr lang="en-GB" dirty="0">
                <a:solidFill>
                  <a:schemeClr val="accent2"/>
                </a:solidFill>
              </a:rPr>
              <a:t>Objectives and Hypothesis</a:t>
            </a:r>
          </a:p>
          <a:p>
            <a:pPr>
              <a:buClr>
                <a:schemeClr val="tx1"/>
              </a:buClr>
              <a:buFont typeface="Arial" charset="0"/>
              <a:buChar char="•"/>
            </a:pPr>
            <a:r>
              <a:rPr lang="en-GB" dirty="0">
                <a:solidFill>
                  <a:schemeClr val="accent2"/>
                </a:solidFill>
              </a:rPr>
              <a:t>Method</a:t>
            </a:r>
          </a:p>
          <a:p>
            <a:pPr>
              <a:buClr>
                <a:schemeClr val="tx1"/>
              </a:buClr>
              <a:buFont typeface="Arial" charset="0"/>
              <a:buChar char="•"/>
            </a:pPr>
            <a:r>
              <a:rPr lang="en-GB" dirty="0">
                <a:solidFill>
                  <a:schemeClr val="accent2"/>
                </a:solidFill>
              </a:rPr>
              <a:t>Results</a:t>
            </a:r>
          </a:p>
          <a:p>
            <a:pPr>
              <a:buClr>
                <a:schemeClr val="tx1"/>
              </a:buClr>
              <a:buFont typeface="Arial" charset="0"/>
              <a:buChar char="•"/>
            </a:pPr>
            <a:r>
              <a:rPr lang="en-GB" dirty="0">
                <a:solidFill>
                  <a:schemeClr val="accent2"/>
                </a:solidFill>
              </a:rPr>
              <a:t>Conclusion</a:t>
            </a:r>
          </a:p>
          <a:p>
            <a:pPr>
              <a:buClr>
                <a:schemeClr val="tx1"/>
              </a:buClr>
              <a:buFont typeface="Arial" charset="0"/>
              <a:buChar char="•"/>
            </a:pPr>
            <a:r>
              <a:rPr lang="en-GB" dirty="0">
                <a:solidFill>
                  <a:schemeClr val="accent2"/>
                </a:solidFill>
              </a:rPr>
              <a:t>Recommendation</a:t>
            </a:r>
          </a:p>
          <a:p>
            <a:pPr>
              <a:buClr>
                <a:schemeClr val="tx1"/>
              </a:buClr>
              <a:buFont typeface="Arial" charset="0"/>
              <a:buChar char="•"/>
            </a:pPr>
            <a:r>
              <a:rPr lang="en-GB" dirty="0">
                <a:solidFill>
                  <a:schemeClr val="accent2"/>
                </a:solidFill>
              </a:rPr>
              <a:t>Acknowledgement</a:t>
            </a:r>
          </a:p>
          <a:p>
            <a:pPr>
              <a:buClr>
                <a:schemeClr val="tx1"/>
              </a:buClr>
              <a:buFont typeface="Arial" charset="0"/>
              <a:buChar char="•"/>
            </a:pPr>
            <a:r>
              <a:rPr lang="en-GB" dirty="0" smtClean="0">
                <a:solidFill>
                  <a:schemeClr val="accent2"/>
                </a:solidFill>
              </a:rPr>
              <a:t>References</a:t>
            </a:r>
            <a:endParaRPr lang="en-GB" dirty="0">
              <a:solidFill>
                <a:schemeClr val="accent2"/>
              </a:solidFill>
            </a:endParaRPr>
          </a:p>
        </p:txBody>
      </p:sp>
    </p:spTree>
    <p:extLst>
      <p:ext uri="{BB962C8B-B14F-4D97-AF65-F5344CB8AC3E}">
        <p14:creationId xmlns:p14="http://schemas.microsoft.com/office/powerpoint/2010/main" val="1049208988"/>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b="1" dirty="0" smtClean="0"/>
              <a:t>Introduction</a:t>
            </a:r>
            <a:br>
              <a:rPr lang="en-US" b="1" dirty="0" smtClean="0"/>
            </a:br>
            <a:r>
              <a:rPr lang="en-US" b="1" dirty="0"/>
              <a:t>and </a:t>
            </a:r>
            <a:br>
              <a:rPr lang="en-US" b="1" dirty="0"/>
            </a:br>
            <a:r>
              <a:rPr lang="en-US" b="1" dirty="0"/>
              <a:t>rationale</a:t>
            </a:r>
          </a:p>
        </p:txBody>
      </p:sp>
      <p:sp>
        <p:nvSpPr>
          <p:cNvPr id="10" name="Content Placeholder 9"/>
          <p:cNvSpPr>
            <a:spLocks noGrp="1"/>
          </p:cNvSpPr>
          <p:nvPr>
            <p:ph sz="half" idx="2"/>
          </p:nvPr>
        </p:nvSpPr>
        <p:spPr>
          <a:xfrm>
            <a:off x="3533503" y="1123837"/>
            <a:ext cx="8234944" cy="4830459"/>
          </a:xfrm>
        </p:spPr>
        <p:txBody>
          <a:bodyPr>
            <a:noAutofit/>
          </a:bodyPr>
          <a:lstStyle/>
          <a:p>
            <a:pPr marL="342900" indent="-342900">
              <a:buFont typeface="+mj-lt"/>
              <a:buAutoNum type="arabicPeriod"/>
            </a:pPr>
            <a:r>
              <a:rPr lang="en-US" sz="2800" dirty="0"/>
              <a:t>Obesity is a </a:t>
            </a:r>
            <a:r>
              <a:rPr lang="en-US" sz="2800" b="1" dirty="0">
                <a:solidFill>
                  <a:schemeClr val="accent6"/>
                </a:solidFill>
              </a:rPr>
              <a:t>major health issue </a:t>
            </a:r>
            <a:r>
              <a:rPr lang="en-US" sz="2800" dirty="0"/>
              <a:t>that is increasing instantly </a:t>
            </a:r>
            <a:r>
              <a:rPr lang="en-US" sz="2800" dirty="0" smtClean="0"/>
              <a:t>worldwide,</a:t>
            </a:r>
            <a:r>
              <a:rPr lang="en-US" sz="2800" dirty="0"/>
              <a:t> the prevalence of </a:t>
            </a:r>
            <a:r>
              <a:rPr lang="en-US" sz="2800" b="1" dirty="0">
                <a:solidFill>
                  <a:schemeClr val="accent6"/>
                </a:solidFill>
              </a:rPr>
              <a:t>super morbid obesity is increasing </a:t>
            </a:r>
            <a:r>
              <a:rPr lang="en-US" sz="2800" dirty="0"/>
              <a:t>among the world population </a:t>
            </a:r>
            <a:endParaRPr lang="en-US" sz="2800" dirty="0" smtClean="0"/>
          </a:p>
          <a:p>
            <a:pPr marL="342900" indent="-342900">
              <a:buFont typeface="+mj-lt"/>
              <a:buAutoNum type="arabicPeriod"/>
            </a:pPr>
            <a:r>
              <a:rPr lang="en-US" sz="2800" dirty="0" smtClean="0"/>
              <a:t>The </a:t>
            </a:r>
            <a:r>
              <a:rPr lang="en-US" sz="2800" dirty="0"/>
              <a:t>bariatric surgery has been established as the most effective long-term treatment for morbid obesity </a:t>
            </a:r>
            <a:endParaRPr lang="en-US" sz="2800" dirty="0" smtClean="0"/>
          </a:p>
          <a:p>
            <a:pPr marL="342900" indent="-342900">
              <a:buFont typeface="+mj-lt"/>
              <a:buAutoNum type="arabicPeriod"/>
            </a:pPr>
            <a:r>
              <a:rPr lang="en-US" sz="2800" dirty="0" smtClean="0"/>
              <a:t>Super </a:t>
            </a:r>
            <a:r>
              <a:rPr lang="en-US" sz="2800" dirty="0"/>
              <a:t>morbid obese [body mass index (BMI) &gt; 50 kg/m2] carries </a:t>
            </a:r>
            <a:r>
              <a:rPr lang="en-US" sz="2800" b="1" dirty="0">
                <a:solidFill>
                  <a:schemeClr val="accent6"/>
                </a:solidFill>
              </a:rPr>
              <a:t>high morbidity/mortality risks</a:t>
            </a:r>
            <a:r>
              <a:rPr lang="en-US" sz="2800" dirty="0"/>
              <a:t> to patients and during doing their bariatric surgery</a:t>
            </a:r>
          </a:p>
          <a:p>
            <a:pPr marL="0" indent="0">
              <a:buNone/>
            </a:pPr>
            <a:endParaRPr lang="en-US" sz="2800" b="1" dirty="0"/>
          </a:p>
        </p:txBody>
      </p:sp>
    </p:spTree>
    <p:extLst>
      <p:ext uri="{BB962C8B-B14F-4D97-AF65-F5344CB8AC3E}">
        <p14:creationId xmlns:p14="http://schemas.microsoft.com/office/powerpoint/2010/main" val="18674660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Introduction</a:t>
            </a:r>
            <a:br>
              <a:rPr lang="en-US" b="1" dirty="0"/>
            </a:br>
            <a:r>
              <a:rPr lang="en-US" b="1" dirty="0"/>
              <a:t>and </a:t>
            </a:r>
            <a:br>
              <a:rPr lang="en-US" b="1" dirty="0"/>
            </a:br>
            <a:r>
              <a:rPr lang="en-US" b="1" dirty="0"/>
              <a:t>rationale</a:t>
            </a:r>
            <a:endParaRPr lang="en-US" dirty="0"/>
          </a:p>
        </p:txBody>
      </p:sp>
      <p:sp>
        <p:nvSpPr>
          <p:cNvPr id="8" name="Content Placeholder 7"/>
          <p:cNvSpPr>
            <a:spLocks noGrp="1"/>
          </p:cNvSpPr>
          <p:nvPr>
            <p:ph idx="1"/>
          </p:nvPr>
        </p:nvSpPr>
        <p:spPr/>
        <p:txBody>
          <a:bodyPr>
            <a:noAutofit/>
          </a:bodyPr>
          <a:lstStyle/>
          <a:p>
            <a:pPr marL="0" indent="0">
              <a:buNone/>
            </a:pPr>
            <a:r>
              <a:rPr lang="en-US" sz="2800" b="1" dirty="0" smtClean="0">
                <a:solidFill>
                  <a:schemeClr val="accent1"/>
                </a:solidFill>
              </a:rPr>
              <a:t>4. </a:t>
            </a:r>
            <a:r>
              <a:rPr lang="en-US" sz="2800" b="1" dirty="0" smtClean="0">
                <a:solidFill>
                  <a:schemeClr val="accent6"/>
                </a:solidFill>
              </a:rPr>
              <a:t>Few </a:t>
            </a:r>
            <a:r>
              <a:rPr lang="en-US" sz="2800" b="1" dirty="0">
                <a:solidFill>
                  <a:schemeClr val="accent6"/>
                </a:solidFill>
              </a:rPr>
              <a:t>studies with small numbers </a:t>
            </a:r>
            <a:r>
              <a:rPr lang="en-US" sz="2800" dirty="0"/>
              <a:t>in the English medical literatures has reported the morbidity/mortality of super morbid obese patients during performing laparoscopic sleeve gastrectomy </a:t>
            </a:r>
            <a:endParaRPr lang="en-US" sz="2800" dirty="0" smtClean="0"/>
          </a:p>
          <a:p>
            <a:pPr marL="0" indent="0">
              <a:buNone/>
            </a:pPr>
            <a:r>
              <a:rPr lang="en-US" sz="2800" dirty="0" smtClean="0">
                <a:solidFill>
                  <a:schemeClr val="accent1"/>
                </a:solidFill>
              </a:rPr>
              <a:t>5. </a:t>
            </a:r>
            <a:r>
              <a:rPr lang="en-US" sz="2800" dirty="0" smtClean="0"/>
              <a:t>The </a:t>
            </a:r>
            <a:r>
              <a:rPr lang="en-US" sz="2800" dirty="0"/>
              <a:t>purpose of this study was to assess operative and post-operative complications, of laparoscopic sleeve gastrectomy, in super-obese and compare it to morbid obese on in King Khalid University Hospital, Saudi Arabia</a:t>
            </a:r>
          </a:p>
        </p:txBody>
      </p:sp>
    </p:spTree>
    <p:extLst>
      <p:ext uri="{BB962C8B-B14F-4D97-AF65-F5344CB8AC3E}">
        <p14:creationId xmlns:p14="http://schemas.microsoft.com/office/powerpoint/2010/main" val="3491545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04857"/>
            <a:ext cx="12192000" cy="43107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7630" y="1689855"/>
            <a:ext cx="5356466" cy="707886"/>
          </a:xfrm>
          <a:prstGeom prst="rect">
            <a:avLst/>
          </a:prstGeom>
        </p:spPr>
        <p:txBody>
          <a:bodyPr wrap="none">
            <a:spAutoFit/>
          </a:bodyPr>
          <a:lstStyle/>
          <a:p>
            <a:pPr marL="45720" indent="0">
              <a:buNone/>
            </a:pPr>
            <a:r>
              <a:rPr lang="en-GB" sz="4000" b="1" cap="all">
                <a:ln w="0"/>
                <a:solidFill>
                  <a:schemeClr val="accent2"/>
                </a:solidFill>
                <a:effectLst>
                  <a:reflection blurRad="12700" stA="50000" endPos="50000" dist="5000" dir="5400000" sy="-100000" rotWithShape="0"/>
                </a:effectLst>
              </a:rPr>
              <a:t>Research question</a:t>
            </a:r>
            <a:endParaRPr lang="en-US" sz="4000" b="1" cap="all" dirty="0">
              <a:ln w="0"/>
              <a:solidFill>
                <a:schemeClr val="accent2"/>
              </a:solidFill>
              <a:effectLst>
                <a:reflection blurRad="12700" stA="50000" endPos="50000" dist="5000" dir="5400000" sy="-100000" rotWithShape="0"/>
              </a:effectLst>
            </a:endParaRPr>
          </a:p>
        </p:txBody>
      </p:sp>
      <p:sp>
        <p:nvSpPr>
          <p:cNvPr id="11" name="Rectangle 10"/>
          <p:cNvSpPr/>
          <p:nvPr/>
        </p:nvSpPr>
        <p:spPr>
          <a:xfrm>
            <a:off x="747630" y="2698208"/>
            <a:ext cx="9389896" cy="1815882"/>
          </a:xfrm>
          <a:prstGeom prst="rect">
            <a:avLst/>
          </a:prstGeom>
        </p:spPr>
        <p:txBody>
          <a:bodyPr wrap="square">
            <a:spAutoFit/>
          </a:bodyPr>
          <a:lstStyle/>
          <a:p>
            <a:r>
              <a:rPr lang="en-US" sz="2800" dirty="0">
                <a:solidFill>
                  <a:schemeClr val="tx1">
                    <a:lumMod val="65000"/>
                    <a:lumOff val="35000"/>
                  </a:schemeClr>
                </a:solidFill>
              </a:rPr>
              <a:t>Does </a:t>
            </a:r>
            <a:r>
              <a:rPr lang="en-US" sz="2800" dirty="0"/>
              <a:t>Super obese patients (BMI ≥50 kg/m</a:t>
            </a:r>
            <a:r>
              <a:rPr lang="en-US" sz="2800" baseline="30000" dirty="0"/>
              <a:t>2</a:t>
            </a:r>
            <a:r>
              <a:rPr lang="en-US" sz="2800" dirty="0"/>
              <a:t>) prone to develop more </a:t>
            </a:r>
            <a:r>
              <a:rPr lang="en-US" sz="2800" dirty="0" smtClean="0"/>
              <a:t>operative </a:t>
            </a:r>
            <a:r>
              <a:rPr lang="en-US" sz="2800" dirty="0"/>
              <a:t>and post-operative complications than morbidly obese </a:t>
            </a:r>
            <a:r>
              <a:rPr lang="en-US" sz="2800" dirty="0" smtClean="0"/>
              <a:t>during and following </a:t>
            </a:r>
            <a:r>
              <a:rPr lang="en-US" sz="2800" dirty="0"/>
              <a:t>laparoscopic sleeve gastrectomy?</a:t>
            </a:r>
          </a:p>
        </p:txBody>
      </p:sp>
      <p:sp>
        <p:nvSpPr>
          <p:cNvPr id="12" name="TextBox 11"/>
          <p:cNvSpPr txBox="1"/>
          <p:nvPr/>
        </p:nvSpPr>
        <p:spPr>
          <a:xfrm>
            <a:off x="10302614" y="2397741"/>
            <a:ext cx="1724298" cy="5386090"/>
          </a:xfrm>
          <a:prstGeom prst="rect">
            <a:avLst/>
          </a:prstGeom>
          <a:noFill/>
        </p:spPr>
        <p:txBody>
          <a:bodyPr wrap="square" rtlCol="0">
            <a:spAutoFit/>
          </a:bodyPr>
          <a:lstStyle/>
          <a:p>
            <a:r>
              <a:rPr lang="en-US" sz="34400" dirty="0" smtClean="0">
                <a:solidFill>
                  <a:schemeClr val="accent2"/>
                </a:solidFill>
              </a:rPr>
              <a:t>?</a:t>
            </a:r>
            <a:endParaRPr lang="en-US" sz="34400" dirty="0">
              <a:solidFill>
                <a:schemeClr val="accent2"/>
              </a:solidFill>
            </a:endParaRPr>
          </a:p>
        </p:txBody>
      </p:sp>
    </p:spTree>
    <p:extLst>
      <p:ext uri="{BB962C8B-B14F-4D97-AF65-F5344CB8AC3E}">
        <p14:creationId xmlns:p14="http://schemas.microsoft.com/office/powerpoint/2010/main" val="5902101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32" y="1704700"/>
            <a:ext cx="2834640" cy="2377440"/>
          </a:xfrm>
        </p:spPr>
        <p:txBody>
          <a:bodyPr/>
          <a:lstStyle/>
          <a:p>
            <a:r>
              <a:rPr lang="en-GB" b="1" dirty="0" smtClean="0">
                <a:ln w="0"/>
                <a:solidFill>
                  <a:schemeClr val="bg1"/>
                </a:solidFill>
                <a:effectLst>
                  <a:reflection blurRad="12700" stA="50000" endPos="50000" dist="5000" dir="5400000" sy="-100000" rotWithShape="0"/>
                </a:effectLst>
              </a:rPr>
              <a:t>Objectives </a:t>
            </a:r>
            <a:r>
              <a:rPr lang="x-none" b="1" dirty="0" smtClean="0">
                <a:ln w="0"/>
                <a:solidFill>
                  <a:schemeClr val="bg1"/>
                </a:solidFill>
                <a:effectLst>
                  <a:reflection blurRad="12700" stA="50000" endPos="50000" dist="5000" dir="5400000" sy="-100000" rotWithShape="0"/>
                </a:effectLst>
              </a:rPr>
              <a:t/>
            </a:r>
            <a:br>
              <a:rPr lang="x-none" b="1" dirty="0" smtClean="0">
                <a:ln w="0"/>
                <a:solidFill>
                  <a:schemeClr val="bg1"/>
                </a:solidFill>
                <a:effectLst>
                  <a:reflection blurRad="12700" stA="50000" endPos="50000" dist="5000" dir="5400000" sy="-100000" rotWithShape="0"/>
                </a:effectLst>
              </a:rPr>
            </a:br>
            <a:endParaRPr lang="en-US" dirty="0">
              <a:solidFill>
                <a:schemeClr val="bg1"/>
              </a:solidFill>
            </a:endParaRPr>
          </a:p>
        </p:txBody>
      </p:sp>
      <p:sp>
        <p:nvSpPr>
          <p:cNvPr id="3" name="Content Placeholder 2"/>
          <p:cNvSpPr>
            <a:spLocks noGrp="1"/>
          </p:cNvSpPr>
          <p:nvPr>
            <p:ph idx="1"/>
          </p:nvPr>
        </p:nvSpPr>
        <p:spPr>
          <a:xfrm>
            <a:off x="3627281" y="868680"/>
            <a:ext cx="8055382" cy="3037114"/>
          </a:xfrm>
        </p:spPr>
        <p:txBody>
          <a:bodyPr>
            <a:noAutofit/>
          </a:bodyPr>
          <a:lstStyle/>
          <a:p>
            <a:pPr marL="0" indent="0">
              <a:buNone/>
            </a:pPr>
            <a:r>
              <a:rPr lang="en-US" sz="2400" dirty="0">
                <a:solidFill>
                  <a:srgbClr val="0D79CA"/>
                </a:solidFill>
              </a:rPr>
              <a:t>1.</a:t>
            </a:r>
            <a:r>
              <a:rPr lang="en-US" sz="2400" dirty="0"/>
              <a:t> To document the complications related to BMI ≥50 kg/m</a:t>
            </a:r>
            <a:r>
              <a:rPr lang="en-US" sz="2400" baseline="30000" dirty="0"/>
              <a:t>2</a:t>
            </a:r>
            <a:r>
              <a:rPr lang="en-US" sz="2400" dirty="0"/>
              <a:t>of the patient who underwent laparoscopic sleeve gastrectomy in KKUH. And compare the rate of these </a:t>
            </a:r>
            <a:r>
              <a:rPr lang="en-US" sz="2400" dirty="0" smtClean="0"/>
              <a:t>to </a:t>
            </a:r>
            <a:r>
              <a:rPr lang="en-US" sz="2400" dirty="0"/>
              <a:t>obese underwent laparoscopic sleeve gastrectomy surgery in KKUH and then to international report.</a:t>
            </a:r>
            <a:br>
              <a:rPr lang="en-US" sz="2400" dirty="0"/>
            </a:br>
            <a:r>
              <a:rPr lang="en-US" sz="2400" dirty="0"/>
              <a:t> </a:t>
            </a:r>
            <a:br>
              <a:rPr lang="en-US" sz="2400" dirty="0"/>
            </a:br>
            <a:r>
              <a:rPr lang="en-US" sz="2400" dirty="0">
                <a:solidFill>
                  <a:srgbClr val="0D79CA"/>
                </a:solidFill>
              </a:rPr>
              <a:t>2</a:t>
            </a:r>
            <a:r>
              <a:rPr lang="en-US" sz="2400" dirty="0"/>
              <a:t>. To determine if BMI ≥50 kg/m</a:t>
            </a:r>
            <a:r>
              <a:rPr lang="en-US" sz="2400" baseline="30000" dirty="0"/>
              <a:t>2 </a:t>
            </a:r>
            <a:r>
              <a:rPr lang="en-US" sz="2400" dirty="0"/>
              <a:t>is a predictor of higher morbidity after laparoscopic sleeve gastrectomy</a:t>
            </a:r>
            <a:br>
              <a:rPr lang="en-US" sz="2400" dirty="0"/>
            </a:br>
            <a:endParaRPr lang="en-US" sz="2400" dirty="0"/>
          </a:p>
        </p:txBody>
      </p:sp>
    </p:spTree>
    <p:extLst>
      <p:ext uri="{BB962C8B-B14F-4D97-AF65-F5344CB8AC3E}">
        <p14:creationId xmlns:p14="http://schemas.microsoft.com/office/powerpoint/2010/main" val="1051887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691597022"/>
              </p:ext>
            </p:extLst>
          </p:nvPr>
        </p:nvGraphicFramePr>
        <p:xfrm>
          <a:off x="3200401" y="204917"/>
          <a:ext cx="8167198" cy="6439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a:xfrm>
            <a:off x="252919" y="1123836"/>
            <a:ext cx="2947482" cy="4601183"/>
          </a:xfrm>
        </p:spPr>
        <p:txBody>
          <a:bodyPr/>
          <a:lstStyle/>
          <a:p>
            <a:pPr lvl="0"/>
            <a:r>
              <a:rPr lang="en-US" dirty="0" smtClean="0"/>
              <a:t>Methodology </a:t>
            </a:r>
            <a:endParaRPr lang="en-US" dirty="0"/>
          </a:p>
        </p:txBody>
      </p:sp>
    </p:spTree>
    <p:extLst>
      <p:ext uri="{BB962C8B-B14F-4D97-AF65-F5344CB8AC3E}">
        <p14:creationId xmlns:p14="http://schemas.microsoft.com/office/powerpoint/2010/main" val="6580959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143000"/>
            <a:ext cx="2835275" cy="2954338"/>
          </a:xfrm>
        </p:spPr>
        <p:txBody>
          <a:bodyPr/>
          <a:lstStyle/>
          <a:p>
            <a:pPr lvl="0"/>
            <a:r>
              <a:rPr lang="en-US" dirty="0"/>
              <a:t/>
            </a:r>
            <a:br>
              <a:rPr lang="en-US" dirty="0"/>
            </a:br>
            <a:endParaRPr lang="en-US" dirty="0"/>
          </a:p>
        </p:txBody>
      </p:sp>
      <p:pic>
        <p:nvPicPr>
          <p:cNvPr id="6" name="Picture 5"/>
          <p:cNvPicPr>
            <a:picLocks noChangeAspect="1"/>
          </p:cNvPicPr>
          <p:nvPr/>
        </p:nvPicPr>
        <p:blipFill rotWithShape="1">
          <a:blip r:embed="rId3"/>
          <a:srcRect l="37627" t="12987" r="32178" b="13939"/>
          <a:stretch/>
        </p:blipFill>
        <p:spPr>
          <a:xfrm>
            <a:off x="1417637" y="-1"/>
            <a:ext cx="4140952" cy="6263377"/>
          </a:xfrm>
          <a:prstGeom prst="rect">
            <a:avLst/>
          </a:prstGeom>
        </p:spPr>
      </p:pic>
      <p:pic>
        <p:nvPicPr>
          <p:cNvPr id="7" name="Picture 6"/>
          <p:cNvPicPr>
            <a:picLocks noChangeAspect="1"/>
          </p:cNvPicPr>
          <p:nvPr/>
        </p:nvPicPr>
        <p:blipFill rotWithShape="1">
          <a:blip r:embed="rId4"/>
          <a:srcRect l="37518" t="12987" r="32178" b="17575"/>
          <a:stretch/>
        </p:blipFill>
        <p:spPr>
          <a:xfrm>
            <a:off x="5558589" y="0"/>
            <a:ext cx="4463716" cy="6392681"/>
          </a:xfrm>
          <a:prstGeom prst="rect">
            <a:avLst/>
          </a:prstGeom>
        </p:spPr>
      </p:pic>
      <p:sp>
        <p:nvSpPr>
          <p:cNvPr id="8" name="Rectangle 7"/>
          <p:cNvSpPr/>
          <p:nvPr/>
        </p:nvSpPr>
        <p:spPr>
          <a:xfrm>
            <a:off x="0" y="6373558"/>
            <a:ext cx="12192000" cy="264748"/>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856211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a:t>
            </a:r>
          </a:p>
        </p:txBody>
      </p:sp>
      <p:sp>
        <p:nvSpPr>
          <p:cNvPr id="3" name="Rectangle 2"/>
          <p:cNvSpPr/>
          <p:nvPr/>
        </p:nvSpPr>
        <p:spPr>
          <a:xfrm>
            <a:off x="3611095" y="754505"/>
            <a:ext cx="7827784" cy="738664"/>
          </a:xfrm>
          <a:prstGeom prst="rect">
            <a:avLst/>
          </a:prstGeom>
        </p:spPr>
        <p:txBody>
          <a:bodyPr wrap="square">
            <a:spAutoFit/>
          </a:bodyPr>
          <a:lstStyle/>
          <a:p>
            <a:pPr>
              <a:buClr>
                <a:srgbClr val="FFFF00"/>
              </a:buClr>
            </a:pPr>
            <a:r>
              <a:rPr lang="en-US" sz="1400" dirty="0"/>
              <a:t>Out Of 708 patients performing LSG, their 217 (31%) patients with BMI ≥ </a:t>
            </a:r>
            <a:r>
              <a:rPr lang="en-US" sz="1400" dirty="0" smtClean="0"/>
              <a:t>50 , </a:t>
            </a:r>
            <a:r>
              <a:rPr lang="en-US" sz="1400" dirty="0" smtClean="0">
                <a:latin typeface="Cambria" charset="0"/>
                <a:ea typeface="ＭＳ 明朝" charset="-128"/>
                <a:cs typeface="Times New Roman" charset="0"/>
              </a:rPr>
              <a:t>with </a:t>
            </a:r>
            <a:r>
              <a:rPr lang="en-US" sz="1400" dirty="0">
                <a:latin typeface="Cambria" charset="0"/>
                <a:ea typeface="ＭＳ 明朝" charset="-128"/>
                <a:cs typeface="Times New Roman" charset="0"/>
              </a:rPr>
              <a:t>comparable BMI (58.3±7.2 kg/m</a:t>
            </a:r>
            <a:r>
              <a:rPr lang="en-US" sz="1400" baseline="30000" dirty="0">
                <a:latin typeface="Cambria" charset="0"/>
                <a:ea typeface="ＭＳ 明朝" charset="-128"/>
                <a:cs typeface="Times New Roman" charset="0"/>
              </a:rPr>
              <a:t>2</a:t>
            </a:r>
            <a:r>
              <a:rPr lang="en-US" sz="1400" dirty="0">
                <a:latin typeface="Cambria" charset="0"/>
                <a:ea typeface="ＭＳ 明朝" charset="-128"/>
                <a:cs typeface="Times New Roman" charset="0"/>
              </a:rPr>
              <a:t> for SMO (BMI </a:t>
            </a:r>
            <a:r>
              <a:rPr lang="en-US" sz="1400" dirty="0">
                <a:latin typeface="Cambria" charset="0"/>
                <a:ea typeface="ＭＳ 明朝" charset="-128"/>
                <a:cs typeface="Arial" charset="0"/>
              </a:rPr>
              <a:t>≥</a:t>
            </a:r>
            <a:r>
              <a:rPr lang="en-US" sz="1400" dirty="0">
                <a:latin typeface="Cambria" charset="0"/>
                <a:ea typeface="ＭＳ 明朝" charset="-128"/>
                <a:cs typeface="Times New Roman" charset="0"/>
              </a:rPr>
              <a:t> 50) group vs. 41.9 ±4.7 kg/m</a:t>
            </a:r>
            <a:r>
              <a:rPr lang="en-US" sz="1400" baseline="30000" dirty="0">
                <a:latin typeface="Cambria" charset="0"/>
                <a:ea typeface="ＭＳ 明朝" charset="-128"/>
                <a:cs typeface="Times New Roman" charset="0"/>
              </a:rPr>
              <a:t>2</a:t>
            </a:r>
            <a:r>
              <a:rPr lang="en-US" sz="1400" dirty="0">
                <a:latin typeface="Cambria" charset="0"/>
                <a:ea typeface="ＭＳ 明朝" charset="-128"/>
                <a:cs typeface="Times New Roman" charset="0"/>
              </a:rPr>
              <a:t> for MO (BMI </a:t>
            </a:r>
            <a:r>
              <a:rPr lang="en-US" sz="1400" dirty="0">
                <a:latin typeface="Cambria" charset="0"/>
                <a:ea typeface="ＭＳ 明朝" charset="-128"/>
                <a:cs typeface="Arial" charset="0"/>
              </a:rPr>
              <a:t>&lt;</a:t>
            </a:r>
            <a:r>
              <a:rPr lang="en-US" sz="1400" dirty="0">
                <a:latin typeface="Cambria" charset="0"/>
                <a:ea typeface="ＭＳ 明朝" charset="-128"/>
                <a:cs typeface="Times New Roman" charset="0"/>
              </a:rPr>
              <a:t> 50) group; P &lt; 0.0001). </a:t>
            </a:r>
          </a:p>
        </p:txBody>
      </p:sp>
      <p:graphicFrame>
        <p:nvGraphicFramePr>
          <p:cNvPr id="7" name="Table 6"/>
          <p:cNvGraphicFramePr>
            <a:graphicFrameLocks noGrp="1"/>
          </p:cNvGraphicFramePr>
          <p:nvPr>
            <p:extLst>
              <p:ext uri="{D42A27DB-BD31-4B8C-83A1-F6EECF244321}">
                <p14:modId xmlns:p14="http://schemas.microsoft.com/office/powerpoint/2010/main" val="441290425"/>
              </p:ext>
            </p:extLst>
          </p:nvPr>
        </p:nvGraphicFramePr>
        <p:xfrm>
          <a:off x="3611095" y="3915559"/>
          <a:ext cx="7827783" cy="2123440"/>
        </p:xfrm>
        <a:graphic>
          <a:graphicData uri="http://schemas.openxmlformats.org/drawingml/2006/table">
            <a:tbl>
              <a:tblPr firstRow="1" bandRow="1">
                <a:tableStyleId>{85BE263C-DBD7-4A20-BB59-AAB30ACAA65A}</a:tableStyleId>
              </a:tblPr>
              <a:tblGrid>
                <a:gridCol w="2213545"/>
                <a:gridCol w="1698172"/>
                <a:gridCol w="2090057"/>
                <a:gridCol w="1826009"/>
              </a:tblGrid>
              <a:tr h="620295">
                <a:tc>
                  <a:txBody>
                    <a:bodyPr/>
                    <a:lstStyle/>
                    <a:p>
                      <a:endParaRPr lang="en-US" dirty="0"/>
                    </a:p>
                  </a:txBody>
                  <a:tcPr/>
                </a:tc>
                <a:tc>
                  <a:txBody>
                    <a:bodyPr/>
                    <a:lstStyle/>
                    <a:p>
                      <a:pPr marL="0" marR="0" algn="l">
                        <a:lnSpc>
                          <a:spcPct val="150000"/>
                        </a:lnSpc>
                        <a:spcBef>
                          <a:spcPts val="0"/>
                        </a:spcBef>
                        <a:spcAft>
                          <a:spcPts val="0"/>
                        </a:spcAft>
                      </a:pPr>
                      <a:r>
                        <a:rPr lang="en-US" sz="1400" dirty="0" smtClean="0">
                          <a:effectLst/>
                        </a:rPr>
                        <a:t>MO</a:t>
                      </a:r>
                    </a:p>
                    <a:p>
                      <a:pPr marL="0" marR="0" algn="l">
                        <a:lnSpc>
                          <a:spcPct val="150000"/>
                        </a:lnSpc>
                        <a:spcBef>
                          <a:spcPts val="0"/>
                        </a:spcBef>
                        <a:spcAft>
                          <a:spcPts val="0"/>
                        </a:spcAft>
                      </a:pPr>
                      <a:r>
                        <a:rPr lang="en-US" sz="1400" kern="1200" dirty="0" smtClean="0">
                          <a:effectLst/>
                        </a:rPr>
                        <a:t>N= 490</a:t>
                      </a:r>
                      <a:r>
                        <a:rPr lang="en-US" sz="1400" dirty="0" smtClean="0">
                          <a:effectLst/>
                        </a:rPr>
                        <a:t> </a:t>
                      </a:r>
                      <a:endParaRPr lang="en-US" sz="1400" dirty="0" smtClean="0">
                        <a:solidFill>
                          <a:schemeClr val="bg1"/>
                        </a:solidFill>
                        <a:effectLst/>
                        <a:latin typeface="Cambria"/>
                        <a:ea typeface="Cambria"/>
                        <a:cs typeface="Cambria"/>
                      </a:endParaRPr>
                    </a:p>
                  </a:txBody>
                  <a:tcPr marL="114300" marR="114300" marT="0" marB="0"/>
                </a:tc>
                <a:tc>
                  <a:txBody>
                    <a:bodyPr/>
                    <a:lstStyle/>
                    <a:p>
                      <a:pPr marL="0" marR="0" algn="l">
                        <a:lnSpc>
                          <a:spcPct val="150000"/>
                        </a:lnSpc>
                        <a:spcBef>
                          <a:spcPts val="0"/>
                        </a:spcBef>
                        <a:spcAft>
                          <a:spcPts val="0"/>
                        </a:spcAft>
                      </a:pPr>
                      <a:r>
                        <a:rPr lang="en-US" sz="1400" dirty="0" smtClean="0">
                          <a:effectLst/>
                        </a:rPr>
                        <a:t>SMO</a:t>
                      </a:r>
                    </a:p>
                    <a:p>
                      <a:pPr marL="0" marR="0" algn="l">
                        <a:lnSpc>
                          <a:spcPct val="150000"/>
                        </a:lnSpc>
                        <a:spcBef>
                          <a:spcPts val="0"/>
                        </a:spcBef>
                        <a:spcAft>
                          <a:spcPts val="0"/>
                        </a:spcAft>
                      </a:pPr>
                      <a:r>
                        <a:rPr lang="en-US" sz="1400" kern="1200" dirty="0" smtClean="0">
                          <a:effectLst/>
                        </a:rPr>
                        <a:t>N= 217</a:t>
                      </a:r>
                      <a:r>
                        <a:rPr lang="en-US" sz="1400" dirty="0" smtClean="0">
                          <a:effectLst/>
                        </a:rPr>
                        <a:t> </a:t>
                      </a:r>
                      <a:endParaRPr lang="en-US" sz="1400" dirty="0" smtClean="0">
                        <a:solidFill>
                          <a:srgbClr val="FFFFFF"/>
                        </a:solidFill>
                        <a:effectLst/>
                        <a:latin typeface="Cambria"/>
                        <a:ea typeface="Cambria"/>
                        <a:cs typeface="Cambria"/>
                      </a:endParaRPr>
                    </a:p>
                  </a:txBody>
                  <a:tcPr marL="114300" marR="114300" marT="0" marB="0"/>
                </a:tc>
                <a:tc>
                  <a:txBody>
                    <a:bodyPr/>
                    <a:lstStyle/>
                    <a:p>
                      <a:r>
                        <a:rPr lang="en-US" sz="1800" kern="1200" dirty="0" smtClean="0">
                          <a:effectLst/>
                        </a:rPr>
                        <a:t>P-value</a:t>
                      </a:r>
                      <a:r>
                        <a:rPr lang="en-US" sz="1800" dirty="0" smtClean="0">
                          <a:effectLst/>
                        </a:rPr>
                        <a:t> </a:t>
                      </a:r>
                      <a:endParaRPr lang="en-US" sz="1800" dirty="0"/>
                    </a:p>
                  </a:txBody>
                  <a:tcPr/>
                </a:tc>
              </a:tr>
              <a:tr h="370840">
                <a:tc>
                  <a:txBody>
                    <a:bodyPr/>
                    <a:lstStyle/>
                    <a:p>
                      <a:pPr marL="0" marR="0" algn="l">
                        <a:lnSpc>
                          <a:spcPct val="150000"/>
                        </a:lnSpc>
                        <a:spcBef>
                          <a:spcPts val="0"/>
                        </a:spcBef>
                        <a:spcAft>
                          <a:spcPts val="0"/>
                        </a:spcAft>
                      </a:pPr>
                      <a:r>
                        <a:rPr lang="en-US" sz="1200" dirty="0">
                          <a:effectLst/>
                        </a:rPr>
                        <a:t>Age, </a:t>
                      </a:r>
                      <a:r>
                        <a:rPr lang="en-US" sz="1200" dirty="0" err="1">
                          <a:effectLst/>
                        </a:rPr>
                        <a:t>mean±SD</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33.46±10.7</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32.21±11</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0.155 </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Height, </a:t>
                      </a:r>
                      <a:r>
                        <a:rPr lang="en-US" sz="1200" dirty="0" err="1">
                          <a:effectLst/>
                        </a:rPr>
                        <a:t>mean±SD</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1.6±0.096</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1.65±0.007</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0.500 </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Admission weight, </a:t>
                      </a:r>
                      <a:r>
                        <a:rPr lang="en-US" sz="1200" dirty="0" err="1">
                          <a:effectLst/>
                        </a:rPr>
                        <a:t>mean±SD</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114.1±19.2</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159.40±26.5</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P &lt; </a:t>
                      </a:r>
                      <a:r>
                        <a:rPr lang="en-US" sz="1200" dirty="0" smtClean="0">
                          <a:effectLst/>
                        </a:rPr>
                        <a:t>0.0001</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Admission BMI, </a:t>
                      </a:r>
                      <a:r>
                        <a:rPr lang="en-US" sz="1200" dirty="0" err="1">
                          <a:effectLst/>
                        </a:rPr>
                        <a:t>mean±SD</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41.9±4.7</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58.27±7.19</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P &lt; </a:t>
                      </a:r>
                      <a:r>
                        <a:rPr lang="en-US" sz="1200" dirty="0" smtClean="0">
                          <a:effectLst/>
                        </a:rPr>
                        <a:t>0.0001</a:t>
                      </a:r>
                      <a:endParaRPr lang="en-US" sz="1200" dirty="0">
                        <a:effectLst/>
                        <a:latin typeface="Cambria"/>
                        <a:ea typeface="ＭＳ 明朝"/>
                        <a:cs typeface="Times New Roman"/>
                      </a:endParaRPr>
                    </a:p>
                  </a:txBody>
                  <a:tcPr marL="68580" marR="68580" marT="0" marB="0"/>
                </a:tc>
              </a:tr>
            </a:tbl>
          </a:graphicData>
        </a:graphic>
      </p:graphicFrame>
      <p:graphicFrame>
        <p:nvGraphicFramePr>
          <p:cNvPr id="12" name="Chart 11"/>
          <p:cNvGraphicFramePr>
            <a:graphicFrameLocks/>
          </p:cNvGraphicFramePr>
          <p:nvPr>
            <p:extLst>
              <p:ext uri="{D42A27DB-BD31-4B8C-83A1-F6EECF244321}">
                <p14:modId xmlns:p14="http://schemas.microsoft.com/office/powerpoint/2010/main" val="1415318497"/>
              </p:ext>
            </p:extLst>
          </p:nvPr>
        </p:nvGraphicFramePr>
        <p:xfrm>
          <a:off x="4308764" y="1615044"/>
          <a:ext cx="5927766" cy="1911928"/>
        </p:xfrm>
        <a:graphic>
          <a:graphicData uri="http://schemas.openxmlformats.org/drawingml/2006/chart">
            <c:chart xmlns:c="http://schemas.openxmlformats.org/drawingml/2006/chart" xmlns:r="http://schemas.openxmlformats.org/officeDocument/2006/relationships" r:id="rId2"/>
          </a:graphicData>
        </a:graphic>
      </p:graphicFrame>
      <p:sp>
        <p:nvSpPr>
          <p:cNvPr id="4" name="Oval 3"/>
          <p:cNvSpPr/>
          <p:nvPr/>
        </p:nvSpPr>
        <p:spPr>
          <a:xfrm>
            <a:off x="8773885" y="1951930"/>
            <a:ext cx="878774" cy="30875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8667008" y="2321625"/>
            <a:ext cx="878774" cy="30875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83040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a:t>
            </a:r>
          </a:p>
        </p:txBody>
      </p:sp>
      <p:grpSp>
        <p:nvGrpSpPr>
          <p:cNvPr id="10" name="Group 9"/>
          <p:cNvGrpSpPr/>
          <p:nvPr/>
        </p:nvGrpSpPr>
        <p:grpSpPr>
          <a:xfrm>
            <a:off x="3611095" y="890485"/>
            <a:ext cx="7827783" cy="2650641"/>
            <a:chOff x="3611095" y="791379"/>
            <a:chExt cx="7827783" cy="2650641"/>
          </a:xfrm>
        </p:grpSpPr>
        <p:graphicFrame>
          <p:nvGraphicFramePr>
            <p:cNvPr id="4" name="Content Placeholder 5"/>
            <p:cNvGraphicFramePr>
              <a:graphicFrameLocks/>
            </p:cNvGraphicFramePr>
            <p:nvPr>
              <p:extLst>
                <p:ext uri="{D42A27DB-BD31-4B8C-83A1-F6EECF244321}">
                  <p14:modId xmlns:p14="http://schemas.microsoft.com/office/powerpoint/2010/main" val="1887723829"/>
                </p:ext>
              </p:extLst>
            </p:nvPr>
          </p:nvGraphicFramePr>
          <p:xfrm>
            <a:off x="3611095" y="791379"/>
            <a:ext cx="7827783" cy="2650641"/>
          </p:xfrm>
          <a:graphic>
            <a:graphicData uri="http://schemas.openxmlformats.org/drawingml/2006/table">
              <a:tbl>
                <a:tblPr firstRow="1" bandRow="1">
                  <a:tableStyleId>{EB344D84-9AFB-497E-A393-DC336BA19D2E}</a:tableStyleId>
                </a:tblPr>
                <a:tblGrid>
                  <a:gridCol w="2213545"/>
                  <a:gridCol w="1698172"/>
                  <a:gridCol w="2090057"/>
                  <a:gridCol w="1826009"/>
                </a:tblGrid>
                <a:tr h="620295">
                  <a:tc>
                    <a:txBody>
                      <a:bodyPr/>
                      <a:lstStyle/>
                      <a:p>
                        <a:endParaRPr lang="en-US" dirty="0"/>
                      </a:p>
                    </a:txBody>
                    <a:tcPr/>
                  </a:tc>
                  <a:tc>
                    <a:txBody>
                      <a:bodyPr/>
                      <a:lstStyle/>
                      <a:p>
                        <a:pPr marL="0" marR="0" algn="l">
                          <a:lnSpc>
                            <a:spcPct val="150000"/>
                          </a:lnSpc>
                          <a:spcBef>
                            <a:spcPts val="0"/>
                          </a:spcBef>
                          <a:spcAft>
                            <a:spcPts val="0"/>
                          </a:spcAft>
                        </a:pPr>
                        <a:r>
                          <a:rPr lang="en-US" sz="1400" dirty="0" smtClean="0">
                            <a:effectLst/>
                          </a:rPr>
                          <a:t>MO</a:t>
                        </a:r>
                      </a:p>
                      <a:p>
                        <a:pPr marL="0" marR="0" algn="l">
                          <a:lnSpc>
                            <a:spcPct val="150000"/>
                          </a:lnSpc>
                          <a:spcBef>
                            <a:spcPts val="0"/>
                          </a:spcBef>
                          <a:spcAft>
                            <a:spcPts val="0"/>
                          </a:spcAft>
                        </a:pPr>
                        <a:r>
                          <a:rPr lang="en-US" sz="1400" kern="1200" dirty="0" smtClean="0">
                            <a:effectLst/>
                          </a:rPr>
                          <a:t>N= 491</a:t>
                        </a:r>
                        <a:r>
                          <a:rPr lang="en-US" sz="1400" dirty="0" smtClean="0">
                            <a:effectLst/>
                          </a:rPr>
                          <a:t> </a:t>
                        </a:r>
                        <a:endParaRPr lang="en-US" sz="1400" dirty="0" smtClean="0">
                          <a:solidFill>
                            <a:schemeClr val="bg1"/>
                          </a:solidFill>
                          <a:effectLst/>
                          <a:latin typeface="Cambria"/>
                          <a:ea typeface="Cambria"/>
                          <a:cs typeface="Cambria"/>
                        </a:endParaRPr>
                      </a:p>
                    </a:txBody>
                    <a:tcPr marL="114300" marR="114300" marT="0" marB="0"/>
                  </a:tc>
                  <a:tc>
                    <a:txBody>
                      <a:bodyPr/>
                      <a:lstStyle/>
                      <a:p>
                        <a:pPr marL="0" marR="0" algn="l">
                          <a:lnSpc>
                            <a:spcPct val="150000"/>
                          </a:lnSpc>
                          <a:spcBef>
                            <a:spcPts val="0"/>
                          </a:spcBef>
                          <a:spcAft>
                            <a:spcPts val="0"/>
                          </a:spcAft>
                        </a:pPr>
                        <a:r>
                          <a:rPr lang="en-US" sz="1400" dirty="0" smtClean="0">
                            <a:effectLst/>
                          </a:rPr>
                          <a:t>SMO</a:t>
                        </a:r>
                      </a:p>
                      <a:p>
                        <a:pPr marL="0" marR="0" algn="l">
                          <a:lnSpc>
                            <a:spcPct val="150000"/>
                          </a:lnSpc>
                          <a:spcBef>
                            <a:spcPts val="0"/>
                          </a:spcBef>
                          <a:spcAft>
                            <a:spcPts val="0"/>
                          </a:spcAft>
                        </a:pPr>
                        <a:r>
                          <a:rPr lang="en-US" sz="1400" kern="1200" dirty="0" smtClean="0">
                            <a:effectLst/>
                          </a:rPr>
                          <a:t>N= 217</a:t>
                        </a:r>
                        <a:r>
                          <a:rPr lang="en-US" sz="1400" dirty="0" smtClean="0">
                            <a:effectLst/>
                          </a:rPr>
                          <a:t> </a:t>
                        </a:r>
                        <a:endParaRPr lang="en-US" sz="1400" dirty="0" smtClean="0">
                          <a:solidFill>
                            <a:srgbClr val="FFFFFF"/>
                          </a:solidFill>
                          <a:effectLst/>
                          <a:latin typeface="Cambria"/>
                          <a:ea typeface="Cambria"/>
                          <a:cs typeface="Cambria"/>
                        </a:endParaRPr>
                      </a:p>
                    </a:txBody>
                    <a:tcPr marL="114300" marR="114300" marT="0" marB="0"/>
                  </a:tc>
                  <a:tc>
                    <a:txBody>
                      <a:bodyPr/>
                      <a:lstStyle/>
                      <a:p>
                        <a:r>
                          <a:rPr lang="en-US" sz="1800" kern="1200" dirty="0" smtClean="0">
                            <a:effectLst/>
                          </a:rPr>
                          <a:t>P-value</a:t>
                        </a:r>
                        <a:r>
                          <a:rPr lang="en-US" sz="1800" dirty="0" smtClean="0">
                            <a:effectLst/>
                          </a:rPr>
                          <a:t> </a:t>
                        </a:r>
                        <a:endParaRPr lang="en-US" sz="1800" dirty="0"/>
                      </a:p>
                    </a:txBody>
                    <a:tcPr/>
                  </a:tc>
                </a:tr>
                <a:tr h="527201">
                  <a:tc>
                    <a:txBody>
                      <a:bodyPr/>
                      <a:lstStyle/>
                      <a:p>
                        <a:pPr marL="0" marR="0" algn="l">
                          <a:lnSpc>
                            <a:spcPct val="150000"/>
                          </a:lnSpc>
                          <a:spcBef>
                            <a:spcPts val="0"/>
                          </a:spcBef>
                          <a:spcAft>
                            <a:spcPts val="0"/>
                          </a:spcAft>
                        </a:pPr>
                        <a:r>
                          <a:rPr lang="en-US" sz="1200" dirty="0">
                            <a:effectLst/>
                          </a:rPr>
                          <a:t>Hypertension, n (%)</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tabLst>
                            <a:tab pos="502285" algn="l"/>
                          </a:tabLst>
                        </a:pPr>
                        <a:r>
                          <a:rPr lang="en-US" sz="1200">
                            <a:effectLst/>
                          </a:rPr>
                          <a:t>67 (13.6%)</a:t>
                        </a:r>
                        <a:endParaRPr lang="en-US" sz="120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36 (16.6%)</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0.306 </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Diabetes mellitus, n (%)</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68 (13.8%)</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29(13.4%)</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0.863 </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Dyslipidemia, n (%)</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a:effectLst/>
                          </a:rPr>
                          <a:t>38 (7.7%)</a:t>
                        </a:r>
                        <a:endParaRPr lang="en-US" sz="120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a:effectLst/>
                          </a:rPr>
                          <a:t>24 (11.1%)</a:t>
                        </a:r>
                        <a:endParaRPr lang="en-US" sz="120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0.150 </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Sleep apnea, n (%)</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69 (14.1%)</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a:effectLst/>
                          </a:rPr>
                          <a:t>48 (21.2%)</a:t>
                        </a:r>
                        <a:endParaRPr lang="en-US" sz="120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0.017 </a:t>
                        </a:r>
                        <a:endParaRPr lang="en-US" sz="1200" dirty="0">
                          <a:effectLst/>
                          <a:latin typeface="Cambria"/>
                          <a:ea typeface="ＭＳ 明朝"/>
                          <a:cs typeface="Times New Roman"/>
                        </a:endParaRPr>
                      </a:p>
                    </a:txBody>
                    <a:tcPr marL="68580" marR="68580" marT="0" marB="0"/>
                  </a:tc>
                </a:tr>
                <a:tr h="370840">
                  <a:tc>
                    <a:txBody>
                      <a:bodyPr/>
                      <a:lstStyle/>
                      <a:p>
                        <a:pPr marL="0" marR="0" algn="l">
                          <a:lnSpc>
                            <a:spcPct val="150000"/>
                          </a:lnSpc>
                          <a:spcBef>
                            <a:spcPts val="0"/>
                          </a:spcBef>
                          <a:spcAft>
                            <a:spcPts val="0"/>
                          </a:spcAft>
                        </a:pPr>
                        <a:r>
                          <a:rPr lang="en-US" sz="1200" dirty="0">
                            <a:effectLst/>
                          </a:rPr>
                          <a:t>Infertility, n (%)</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6 (1.2%)</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2 (0.9%)</a:t>
                        </a:r>
                        <a:endParaRPr lang="en-US" sz="1200" dirty="0">
                          <a:effectLst/>
                          <a:latin typeface="Cambria"/>
                          <a:ea typeface="ＭＳ 明朝"/>
                          <a:cs typeface="Times New Roman"/>
                        </a:endParaRPr>
                      </a:p>
                    </a:txBody>
                    <a:tcPr marL="68580" marR="68580" marT="0" marB="0"/>
                  </a:tc>
                  <a:tc>
                    <a:txBody>
                      <a:bodyPr/>
                      <a:lstStyle/>
                      <a:p>
                        <a:pPr marL="0" marR="0" algn="l">
                          <a:lnSpc>
                            <a:spcPct val="150000"/>
                          </a:lnSpc>
                          <a:spcBef>
                            <a:spcPts val="0"/>
                          </a:spcBef>
                          <a:spcAft>
                            <a:spcPts val="0"/>
                          </a:spcAft>
                        </a:pPr>
                        <a:r>
                          <a:rPr lang="en-US" sz="1200" dirty="0">
                            <a:effectLst/>
                          </a:rPr>
                          <a:t>0.535 </a:t>
                        </a:r>
                        <a:endParaRPr lang="en-US" sz="1200" dirty="0">
                          <a:effectLst/>
                          <a:latin typeface="Cambria"/>
                          <a:ea typeface="ＭＳ 明朝"/>
                          <a:cs typeface="Times New Roman"/>
                        </a:endParaRPr>
                      </a:p>
                    </a:txBody>
                    <a:tcPr marL="68580" marR="68580" marT="0" marB="0"/>
                  </a:tc>
                </a:tr>
              </a:tbl>
            </a:graphicData>
          </a:graphic>
        </p:graphicFrame>
        <p:sp>
          <p:nvSpPr>
            <p:cNvPr id="8" name="Oval 7"/>
            <p:cNvSpPr/>
            <p:nvPr/>
          </p:nvSpPr>
          <p:spPr>
            <a:xfrm>
              <a:off x="5771407" y="2699765"/>
              <a:ext cx="878774" cy="30875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465611" y="2699765"/>
              <a:ext cx="878774" cy="30875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 name="Chart 2"/>
          <p:cNvGraphicFramePr/>
          <p:nvPr>
            <p:extLst>
              <p:ext uri="{D42A27DB-BD31-4B8C-83A1-F6EECF244321}">
                <p14:modId xmlns:p14="http://schemas.microsoft.com/office/powerpoint/2010/main" val="620951903"/>
              </p:ext>
            </p:extLst>
          </p:nvPr>
        </p:nvGraphicFramePr>
        <p:xfrm>
          <a:off x="4114800" y="3363954"/>
          <a:ext cx="7122695" cy="34940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75399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smtClean="0"/>
              <a:t>Result</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836418285"/>
              </p:ext>
            </p:extLst>
          </p:nvPr>
        </p:nvGraphicFramePr>
        <p:xfrm>
          <a:off x="3645723" y="1735465"/>
          <a:ext cx="7520249" cy="2168000"/>
        </p:xfrm>
        <a:graphic>
          <a:graphicData uri="http://schemas.openxmlformats.org/drawingml/2006/table">
            <a:tbl>
              <a:tblPr firstRow="1" firstCol="1" bandRow="1">
                <a:tableStyleId>{0660B408-B3CF-4A94-85FC-2B1E0A45F4A2}</a:tableStyleId>
              </a:tblPr>
              <a:tblGrid>
                <a:gridCol w="2517956"/>
                <a:gridCol w="2031479"/>
                <a:gridCol w="1814848"/>
                <a:gridCol w="1155966"/>
              </a:tblGrid>
              <a:tr h="451258">
                <a:tc>
                  <a:txBody>
                    <a:bodyPr/>
                    <a:lstStyle/>
                    <a:p>
                      <a:pPr>
                        <a:lnSpc>
                          <a:spcPct val="150000"/>
                        </a:lnSpc>
                        <a:spcAft>
                          <a:spcPts val="0"/>
                        </a:spcAft>
                      </a:pPr>
                      <a:r>
                        <a:rPr lang="en-US" sz="1200" b="0" dirty="0"/>
                        <a:t> </a:t>
                      </a:r>
                    </a:p>
                  </a:txBody>
                  <a:tcPr marL="68580" marR="68580" marT="0" marB="0"/>
                </a:tc>
                <a:tc>
                  <a:txBody>
                    <a:bodyPr/>
                    <a:lstStyle/>
                    <a:p>
                      <a:pPr>
                        <a:lnSpc>
                          <a:spcPct val="150000"/>
                        </a:lnSpc>
                        <a:spcAft>
                          <a:spcPts val="0"/>
                        </a:spcAft>
                      </a:pPr>
                      <a:r>
                        <a:rPr lang="en-US" sz="1200" dirty="0"/>
                        <a:t>MO</a:t>
                      </a:r>
                    </a:p>
                    <a:p>
                      <a:pPr>
                        <a:lnSpc>
                          <a:spcPct val="150000"/>
                        </a:lnSpc>
                        <a:spcAft>
                          <a:spcPts val="0"/>
                        </a:spcAft>
                      </a:pPr>
                      <a:r>
                        <a:rPr lang="en-US" sz="1200" dirty="0"/>
                        <a:t>BMI &lt; 50 group</a:t>
                      </a:r>
                    </a:p>
                  </a:txBody>
                  <a:tcPr marL="68580" marR="68580" marT="0" marB="0"/>
                </a:tc>
                <a:tc>
                  <a:txBody>
                    <a:bodyPr/>
                    <a:lstStyle/>
                    <a:p>
                      <a:pPr>
                        <a:lnSpc>
                          <a:spcPct val="150000"/>
                        </a:lnSpc>
                        <a:spcAft>
                          <a:spcPts val="0"/>
                        </a:spcAft>
                      </a:pPr>
                      <a:r>
                        <a:rPr lang="en-US" sz="1200" dirty="0"/>
                        <a:t>SMO</a:t>
                      </a:r>
                    </a:p>
                    <a:p>
                      <a:pPr>
                        <a:lnSpc>
                          <a:spcPct val="150000"/>
                        </a:lnSpc>
                        <a:spcAft>
                          <a:spcPts val="0"/>
                        </a:spcAft>
                      </a:pPr>
                      <a:r>
                        <a:rPr lang="en-US" sz="1200" dirty="0"/>
                        <a:t>BMI ≥ 50 group</a:t>
                      </a:r>
                    </a:p>
                  </a:txBody>
                  <a:tcPr marL="68580" marR="68580" marT="0" marB="0"/>
                </a:tc>
                <a:tc>
                  <a:txBody>
                    <a:bodyPr/>
                    <a:lstStyle/>
                    <a:p>
                      <a:pPr>
                        <a:lnSpc>
                          <a:spcPct val="150000"/>
                        </a:lnSpc>
                        <a:spcAft>
                          <a:spcPts val="0"/>
                        </a:spcAft>
                      </a:pPr>
                      <a:r>
                        <a:rPr lang="en-US" sz="1200"/>
                        <a:t>P-value </a:t>
                      </a:r>
                    </a:p>
                  </a:txBody>
                  <a:tcPr marL="68580" marR="68580" marT="0" marB="0"/>
                </a:tc>
              </a:tr>
              <a:tr h="323872">
                <a:tc>
                  <a:txBody>
                    <a:bodyPr/>
                    <a:lstStyle/>
                    <a:p>
                      <a:pPr>
                        <a:lnSpc>
                          <a:spcPct val="150000"/>
                        </a:lnSpc>
                        <a:spcAft>
                          <a:spcPts val="0"/>
                        </a:spcAft>
                      </a:pPr>
                      <a:r>
                        <a:rPr lang="en-US" sz="1200" b="0" dirty="0"/>
                        <a:t>Duration of operation, </a:t>
                      </a:r>
                      <a:r>
                        <a:rPr lang="en-US" sz="1200" b="0" dirty="0" err="1"/>
                        <a:t>mean±SD</a:t>
                      </a:r>
                      <a:endParaRPr lang="en-US" sz="1200" b="0" dirty="0"/>
                    </a:p>
                  </a:txBody>
                  <a:tcPr marL="68580" marR="68580" marT="0" marB="0"/>
                </a:tc>
                <a:tc>
                  <a:txBody>
                    <a:bodyPr/>
                    <a:lstStyle/>
                    <a:p>
                      <a:pPr rtl="0">
                        <a:lnSpc>
                          <a:spcPct val="150000"/>
                        </a:lnSpc>
                        <a:spcAft>
                          <a:spcPts val="0"/>
                        </a:spcAft>
                      </a:pPr>
                      <a:r>
                        <a:rPr lang="en-US" sz="1200" dirty="0"/>
                        <a:t>90.64±38.3</a:t>
                      </a:r>
                    </a:p>
                  </a:txBody>
                  <a:tcPr marL="68580" marR="68580" marT="0" marB="0"/>
                </a:tc>
                <a:tc>
                  <a:txBody>
                    <a:bodyPr/>
                    <a:lstStyle/>
                    <a:p>
                      <a:pPr>
                        <a:lnSpc>
                          <a:spcPct val="150000"/>
                        </a:lnSpc>
                        <a:spcAft>
                          <a:spcPts val="0"/>
                        </a:spcAft>
                      </a:pPr>
                      <a:r>
                        <a:rPr lang="en-US" sz="1200" dirty="0"/>
                        <a:t>92.74±35</a:t>
                      </a:r>
                    </a:p>
                  </a:txBody>
                  <a:tcPr marL="68580" marR="68580" marT="0" marB="0"/>
                </a:tc>
                <a:tc>
                  <a:txBody>
                    <a:bodyPr/>
                    <a:lstStyle/>
                    <a:p>
                      <a:pPr>
                        <a:lnSpc>
                          <a:spcPct val="150000"/>
                        </a:lnSpc>
                        <a:spcAft>
                          <a:spcPts val="0"/>
                        </a:spcAft>
                      </a:pPr>
                      <a:r>
                        <a:rPr lang="en-US" sz="1200"/>
                        <a:t>0.53*</a:t>
                      </a:r>
                    </a:p>
                  </a:txBody>
                  <a:tcPr marL="68580" marR="68580" marT="0" marB="0"/>
                </a:tc>
              </a:tr>
              <a:tr h="323872">
                <a:tc>
                  <a:txBody>
                    <a:bodyPr/>
                    <a:lstStyle/>
                    <a:p>
                      <a:pPr>
                        <a:lnSpc>
                          <a:spcPct val="150000"/>
                        </a:lnSpc>
                        <a:spcAft>
                          <a:spcPts val="0"/>
                        </a:spcAft>
                      </a:pPr>
                      <a:r>
                        <a:rPr lang="en-US" sz="1200" b="0" dirty="0"/>
                        <a:t>Number of trocars, </a:t>
                      </a:r>
                      <a:r>
                        <a:rPr lang="en-US" sz="1200" b="0" dirty="0" err="1"/>
                        <a:t>mean±SD</a:t>
                      </a:r>
                      <a:endParaRPr lang="en-US" sz="1200" b="0" dirty="0"/>
                    </a:p>
                  </a:txBody>
                  <a:tcPr marL="68580" marR="68580" marT="0" marB="0"/>
                </a:tc>
                <a:tc>
                  <a:txBody>
                    <a:bodyPr/>
                    <a:lstStyle/>
                    <a:p>
                      <a:pPr>
                        <a:lnSpc>
                          <a:spcPct val="150000"/>
                        </a:lnSpc>
                        <a:spcAft>
                          <a:spcPts val="0"/>
                        </a:spcAft>
                      </a:pPr>
                      <a:r>
                        <a:rPr lang="en-US" sz="1200" dirty="0"/>
                        <a:t>4.60±7.23</a:t>
                      </a:r>
                    </a:p>
                  </a:txBody>
                  <a:tcPr marL="68580" marR="68580" marT="0" marB="0"/>
                </a:tc>
                <a:tc>
                  <a:txBody>
                    <a:bodyPr/>
                    <a:lstStyle/>
                    <a:p>
                      <a:pPr>
                        <a:lnSpc>
                          <a:spcPct val="150000"/>
                        </a:lnSpc>
                        <a:spcAft>
                          <a:spcPts val="0"/>
                        </a:spcAft>
                      </a:pPr>
                      <a:r>
                        <a:rPr lang="en-US" sz="1200"/>
                        <a:t>4.30±0.68</a:t>
                      </a:r>
                    </a:p>
                  </a:txBody>
                  <a:tcPr marL="68580" marR="68580" marT="0" marB="0"/>
                </a:tc>
                <a:tc>
                  <a:txBody>
                    <a:bodyPr/>
                    <a:lstStyle/>
                    <a:p>
                      <a:pPr>
                        <a:lnSpc>
                          <a:spcPct val="150000"/>
                        </a:lnSpc>
                        <a:spcAft>
                          <a:spcPts val="0"/>
                        </a:spcAft>
                      </a:pPr>
                      <a:r>
                        <a:rPr lang="en-US" sz="1200"/>
                        <a:t>0.56*</a:t>
                      </a:r>
                    </a:p>
                  </a:txBody>
                  <a:tcPr marL="68580" marR="68580" marT="0" marB="0"/>
                </a:tc>
              </a:tr>
              <a:tr h="323872">
                <a:tc>
                  <a:txBody>
                    <a:bodyPr/>
                    <a:lstStyle/>
                    <a:p>
                      <a:pPr>
                        <a:lnSpc>
                          <a:spcPct val="150000"/>
                        </a:lnSpc>
                        <a:spcAft>
                          <a:spcPts val="0"/>
                        </a:spcAft>
                      </a:pPr>
                      <a:r>
                        <a:rPr lang="en-US" sz="1200" b="0" dirty="0"/>
                        <a:t>length of stay, </a:t>
                      </a:r>
                      <a:r>
                        <a:rPr lang="en-US" sz="1200" b="0" dirty="0" err="1"/>
                        <a:t>mean±SD</a:t>
                      </a:r>
                      <a:endParaRPr lang="en-US" sz="1200" b="0" dirty="0"/>
                    </a:p>
                  </a:txBody>
                  <a:tcPr marL="68580" marR="68580" marT="0" marB="0"/>
                </a:tc>
                <a:tc>
                  <a:txBody>
                    <a:bodyPr/>
                    <a:lstStyle/>
                    <a:p>
                      <a:pPr>
                        <a:lnSpc>
                          <a:spcPct val="150000"/>
                        </a:lnSpc>
                        <a:spcAft>
                          <a:spcPts val="0"/>
                        </a:spcAft>
                      </a:pPr>
                      <a:r>
                        <a:rPr lang="en-US" sz="1200" dirty="0"/>
                        <a:t>3.73±2.54</a:t>
                      </a:r>
                    </a:p>
                  </a:txBody>
                  <a:tcPr marL="68580" marR="68580" marT="0" marB="0"/>
                </a:tc>
                <a:tc>
                  <a:txBody>
                    <a:bodyPr/>
                    <a:lstStyle/>
                    <a:p>
                      <a:pPr>
                        <a:lnSpc>
                          <a:spcPct val="150000"/>
                        </a:lnSpc>
                        <a:spcAft>
                          <a:spcPts val="0"/>
                        </a:spcAft>
                      </a:pPr>
                      <a:r>
                        <a:rPr lang="en-US" sz="1200" dirty="0"/>
                        <a:t>4.47±3.18</a:t>
                      </a:r>
                    </a:p>
                  </a:txBody>
                  <a:tcPr marL="68580" marR="68580" marT="0" marB="0"/>
                </a:tc>
                <a:tc>
                  <a:txBody>
                    <a:bodyPr/>
                    <a:lstStyle/>
                    <a:p>
                      <a:pPr>
                        <a:lnSpc>
                          <a:spcPct val="150000"/>
                        </a:lnSpc>
                        <a:spcAft>
                          <a:spcPts val="0"/>
                        </a:spcAft>
                      </a:pPr>
                      <a:r>
                        <a:rPr lang="en-US" sz="1200"/>
                        <a:t>0.003*</a:t>
                      </a:r>
                    </a:p>
                  </a:txBody>
                  <a:tcPr marL="68580" marR="68580" marT="0" marB="0"/>
                </a:tc>
              </a:tr>
              <a:tr h="323872">
                <a:tc>
                  <a:txBody>
                    <a:bodyPr/>
                    <a:lstStyle/>
                    <a:p>
                      <a:pPr>
                        <a:spcAft>
                          <a:spcPts val="0"/>
                        </a:spcAft>
                      </a:pPr>
                      <a:r>
                        <a:rPr lang="en-US" sz="1200" b="0" dirty="0"/>
                        <a:t>Recovery room time, </a:t>
                      </a:r>
                      <a:r>
                        <a:rPr lang="en-US" sz="1200" b="0" dirty="0" err="1"/>
                        <a:t>mean±SD</a:t>
                      </a:r>
                      <a:endParaRPr lang="en-US" sz="1200" b="0" dirty="0"/>
                    </a:p>
                  </a:txBody>
                  <a:tcPr marL="68580" marR="68580" marT="0" marB="0"/>
                </a:tc>
                <a:tc>
                  <a:txBody>
                    <a:bodyPr/>
                    <a:lstStyle/>
                    <a:p>
                      <a:pPr rtl="0">
                        <a:lnSpc>
                          <a:spcPct val="150000"/>
                        </a:lnSpc>
                        <a:spcAft>
                          <a:spcPts val="0"/>
                        </a:spcAft>
                      </a:pPr>
                      <a:r>
                        <a:rPr lang="en-US" sz="1200" dirty="0"/>
                        <a:t>84.39±28.28</a:t>
                      </a:r>
                    </a:p>
                  </a:txBody>
                  <a:tcPr marL="68580" marR="68580" marT="0" marB="0"/>
                </a:tc>
                <a:tc>
                  <a:txBody>
                    <a:bodyPr/>
                    <a:lstStyle/>
                    <a:p>
                      <a:pPr>
                        <a:lnSpc>
                          <a:spcPct val="150000"/>
                        </a:lnSpc>
                        <a:spcAft>
                          <a:spcPts val="0"/>
                        </a:spcAft>
                      </a:pPr>
                      <a:r>
                        <a:rPr lang="en-US" sz="1200"/>
                        <a:t>87.63±29.11</a:t>
                      </a:r>
                    </a:p>
                  </a:txBody>
                  <a:tcPr marL="68580" marR="68580" marT="0" marB="0"/>
                </a:tc>
                <a:tc>
                  <a:txBody>
                    <a:bodyPr/>
                    <a:lstStyle/>
                    <a:p>
                      <a:pPr>
                        <a:lnSpc>
                          <a:spcPct val="150000"/>
                        </a:lnSpc>
                        <a:spcAft>
                          <a:spcPts val="0"/>
                        </a:spcAft>
                      </a:pPr>
                      <a:r>
                        <a:rPr lang="en-US" sz="1200"/>
                        <a:t>0.301*</a:t>
                      </a:r>
                    </a:p>
                  </a:txBody>
                  <a:tcPr marL="68580" marR="68580" marT="0" marB="0"/>
                </a:tc>
              </a:tr>
              <a:tr h="323872">
                <a:tc>
                  <a:txBody>
                    <a:bodyPr/>
                    <a:lstStyle/>
                    <a:p>
                      <a:pPr>
                        <a:lnSpc>
                          <a:spcPct val="150000"/>
                        </a:lnSpc>
                        <a:spcAft>
                          <a:spcPts val="0"/>
                        </a:spcAft>
                      </a:pPr>
                      <a:r>
                        <a:rPr lang="en-US" sz="1200" b="0" dirty="0"/>
                        <a:t>HDU admission, n (%)</a:t>
                      </a:r>
                    </a:p>
                  </a:txBody>
                  <a:tcPr marL="68580" marR="68580" marT="0" marB="0"/>
                </a:tc>
                <a:tc>
                  <a:txBody>
                    <a:bodyPr/>
                    <a:lstStyle/>
                    <a:p>
                      <a:pPr>
                        <a:lnSpc>
                          <a:spcPct val="150000"/>
                        </a:lnSpc>
                        <a:spcAft>
                          <a:spcPts val="0"/>
                        </a:spcAft>
                      </a:pPr>
                      <a:r>
                        <a:rPr lang="en-US" sz="1200" dirty="0"/>
                        <a:t>32 (6.5%)</a:t>
                      </a:r>
                    </a:p>
                  </a:txBody>
                  <a:tcPr marL="68580" marR="68580" marT="0" marB="0"/>
                </a:tc>
                <a:tc>
                  <a:txBody>
                    <a:bodyPr/>
                    <a:lstStyle/>
                    <a:p>
                      <a:pPr>
                        <a:lnSpc>
                          <a:spcPct val="150000"/>
                        </a:lnSpc>
                        <a:spcAft>
                          <a:spcPts val="0"/>
                        </a:spcAft>
                      </a:pPr>
                      <a:r>
                        <a:rPr lang="en-US" sz="1200"/>
                        <a:t>62 (28.6%)</a:t>
                      </a:r>
                    </a:p>
                  </a:txBody>
                  <a:tcPr marL="68580" marR="68580" marT="0" marB="0"/>
                </a:tc>
                <a:tc>
                  <a:txBody>
                    <a:bodyPr/>
                    <a:lstStyle/>
                    <a:p>
                      <a:pPr>
                        <a:lnSpc>
                          <a:spcPct val="150000"/>
                        </a:lnSpc>
                        <a:spcAft>
                          <a:spcPts val="0"/>
                        </a:spcAft>
                      </a:pPr>
                      <a:r>
                        <a:rPr lang="en-US" sz="1200" dirty="0"/>
                        <a:t>P &lt; 0.0001 **</a:t>
                      </a:r>
                    </a:p>
                  </a:txBody>
                  <a:tcPr marL="68580" marR="68580" marT="0" marB="0"/>
                </a:tc>
              </a:tr>
            </a:tbl>
          </a:graphicData>
        </a:graphic>
      </p:graphicFrame>
      <p:sp>
        <p:nvSpPr>
          <p:cNvPr id="7" name="Rectangle 6"/>
          <p:cNvSpPr/>
          <p:nvPr/>
        </p:nvSpPr>
        <p:spPr>
          <a:xfrm>
            <a:off x="3645723" y="4124582"/>
            <a:ext cx="7520249" cy="738664"/>
          </a:xfrm>
          <a:prstGeom prst="rect">
            <a:avLst/>
          </a:prstGeom>
        </p:spPr>
        <p:txBody>
          <a:bodyPr wrap="square">
            <a:spAutoFit/>
          </a:bodyPr>
          <a:lstStyle/>
          <a:p>
            <a:pPr>
              <a:spcAft>
                <a:spcPts val="0"/>
              </a:spcAft>
            </a:pPr>
            <a:r>
              <a:rPr lang="en-US" sz="1400" dirty="0"/>
              <a:t>There is no significant difference in the duration of operation, length of stay, Number of trocars, and Recovery room time between the two groups</a:t>
            </a:r>
            <a:r>
              <a:rPr lang="en-US" sz="1400" dirty="0" smtClean="0"/>
              <a:t>.</a:t>
            </a:r>
          </a:p>
          <a:p>
            <a:pPr>
              <a:spcAft>
                <a:spcPts val="0"/>
              </a:spcAft>
            </a:pPr>
            <a:endParaRPr lang="en-US" sz="1400" dirty="0"/>
          </a:p>
        </p:txBody>
      </p:sp>
      <p:sp>
        <p:nvSpPr>
          <p:cNvPr id="8" name="Rectangle 7"/>
          <p:cNvSpPr/>
          <p:nvPr/>
        </p:nvSpPr>
        <p:spPr>
          <a:xfrm>
            <a:off x="3645723" y="878234"/>
            <a:ext cx="7671461" cy="646331"/>
          </a:xfrm>
          <a:prstGeom prst="rect">
            <a:avLst/>
          </a:prstGeom>
        </p:spPr>
        <p:txBody>
          <a:bodyPr wrap="square">
            <a:spAutoFit/>
          </a:bodyPr>
          <a:lstStyle/>
          <a:p>
            <a:r>
              <a:rPr lang="en-US" dirty="0"/>
              <a:t>LSG was performed successfully in all patients and </a:t>
            </a:r>
            <a:r>
              <a:rPr lang="en-US" b="1" dirty="0">
                <a:solidFill>
                  <a:schemeClr val="accent6"/>
                </a:solidFill>
              </a:rPr>
              <a:t>no conversion to open or documented intraoperative complications </a:t>
            </a:r>
            <a:r>
              <a:rPr lang="en-US" dirty="0"/>
              <a:t>in both groups. </a:t>
            </a:r>
          </a:p>
        </p:txBody>
      </p:sp>
      <p:sp>
        <p:nvSpPr>
          <p:cNvPr id="13" name="Oval 12"/>
          <p:cNvSpPr/>
          <p:nvPr/>
        </p:nvSpPr>
        <p:spPr>
          <a:xfrm>
            <a:off x="6127666" y="3594707"/>
            <a:ext cx="878774" cy="30875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095909" y="3550887"/>
            <a:ext cx="878774" cy="30875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27040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6"/>
                                        </p:tgtEl>
                                      </p:cBhvr>
                                      <p:by x="150000" y="150000"/>
                                    </p:animScale>
                                  </p:childTnLst>
                                </p:cTn>
                              </p:par>
                              <p:par>
                                <p:cTn id="7" presetID="3" presetClass="exit" presetSubtype="10" fill="hold" grpId="0" nodeType="withEffect">
                                  <p:stCondLst>
                                    <p:cond delay="0"/>
                                  </p:stCondLst>
                                  <p:childTnLst>
                                    <p:animEffect transition="out" filter="blinds(horizontal)">
                                      <p:cBhvr>
                                        <p:cTn id="8" dur="500"/>
                                        <p:tgtEl>
                                          <p:spTgt spid="13"/>
                                        </p:tgtEl>
                                      </p:cBhvr>
                                    </p:animEffect>
                                    <p:set>
                                      <p:cBhvr>
                                        <p:cTn id="9" dur="1" fill="hold">
                                          <p:stCondLst>
                                            <p:cond delay="499"/>
                                          </p:stCondLst>
                                        </p:cTn>
                                        <p:tgtEl>
                                          <p:spTgt spid="13"/>
                                        </p:tgtEl>
                                        <p:attrNameLst>
                                          <p:attrName>style.visibility</p:attrName>
                                        </p:attrNameLst>
                                      </p:cBhvr>
                                      <p:to>
                                        <p:strVal val="hidden"/>
                                      </p:to>
                                    </p:set>
                                  </p:childTnLst>
                                </p:cTn>
                              </p:par>
                              <p:par>
                                <p:cTn id="10" presetID="3" presetClass="exit" presetSubtype="10" fill="hold" grpId="0" nodeType="withEffect">
                                  <p:stCondLst>
                                    <p:cond delay="0"/>
                                  </p:stCondLst>
                                  <p:childTnLst>
                                    <p:animEffect transition="out" filter="blinds(horizontal)">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a:t>
            </a:r>
            <a:r>
              <a:rPr lang="en-US" b="1" dirty="0" smtClean="0"/>
              <a:t> </a:t>
            </a:r>
            <a:endParaRPr lang="en-US" b="1" dirty="0"/>
          </a:p>
        </p:txBody>
      </p:sp>
      <p:graphicFrame>
        <p:nvGraphicFramePr>
          <p:cNvPr id="4" name="Table 3"/>
          <p:cNvGraphicFramePr>
            <a:graphicFrameLocks noGrp="1"/>
          </p:cNvGraphicFramePr>
          <p:nvPr>
            <p:extLst>
              <p:ext uri="{D42A27DB-BD31-4B8C-83A1-F6EECF244321}">
                <p14:modId xmlns:p14="http://schemas.microsoft.com/office/powerpoint/2010/main" val="4216784300"/>
              </p:ext>
            </p:extLst>
          </p:nvPr>
        </p:nvGraphicFramePr>
        <p:xfrm>
          <a:off x="3645724" y="1123837"/>
          <a:ext cx="7520249" cy="1844128"/>
        </p:xfrm>
        <a:graphic>
          <a:graphicData uri="http://schemas.openxmlformats.org/drawingml/2006/table">
            <a:tbl>
              <a:tblPr firstRow="1" firstCol="1" bandRow="1">
                <a:tableStyleId>{EB9631B5-78F2-41C9-869B-9F39066F8104}</a:tableStyleId>
              </a:tblPr>
              <a:tblGrid>
                <a:gridCol w="2517956"/>
                <a:gridCol w="2031479"/>
                <a:gridCol w="1814848"/>
                <a:gridCol w="1155966"/>
              </a:tblGrid>
              <a:tr h="451258">
                <a:tc>
                  <a:txBody>
                    <a:bodyPr/>
                    <a:lstStyle/>
                    <a:p>
                      <a:pPr>
                        <a:lnSpc>
                          <a:spcPct val="150000"/>
                        </a:lnSpc>
                        <a:spcAft>
                          <a:spcPts val="0"/>
                        </a:spcAft>
                      </a:pPr>
                      <a:r>
                        <a:rPr lang="en-US" sz="1200" dirty="0"/>
                        <a:t> </a:t>
                      </a:r>
                    </a:p>
                  </a:txBody>
                  <a:tcPr marL="68580" marR="68580" marT="0" marB="0"/>
                </a:tc>
                <a:tc>
                  <a:txBody>
                    <a:bodyPr/>
                    <a:lstStyle/>
                    <a:p>
                      <a:pPr>
                        <a:lnSpc>
                          <a:spcPct val="150000"/>
                        </a:lnSpc>
                        <a:spcAft>
                          <a:spcPts val="0"/>
                        </a:spcAft>
                      </a:pPr>
                      <a:r>
                        <a:rPr lang="en-US" sz="1200" dirty="0"/>
                        <a:t>MO</a:t>
                      </a:r>
                    </a:p>
                    <a:p>
                      <a:pPr>
                        <a:lnSpc>
                          <a:spcPct val="150000"/>
                        </a:lnSpc>
                        <a:spcAft>
                          <a:spcPts val="0"/>
                        </a:spcAft>
                      </a:pPr>
                      <a:r>
                        <a:rPr lang="en-US" sz="1200" dirty="0"/>
                        <a:t>BMI &lt; 50 </a:t>
                      </a:r>
                      <a:r>
                        <a:rPr lang="en-US" sz="1200" dirty="0" smtClean="0"/>
                        <a:t>group(21)</a:t>
                      </a:r>
                      <a:endParaRPr lang="en-US" sz="1200" dirty="0"/>
                    </a:p>
                  </a:txBody>
                  <a:tcPr marL="68580" marR="68580" marT="0" marB="0"/>
                </a:tc>
                <a:tc>
                  <a:txBody>
                    <a:bodyPr/>
                    <a:lstStyle/>
                    <a:p>
                      <a:pPr>
                        <a:lnSpc>
                          <a:spcPct val="150000"/>
                        </a:lnSpc>
                        <a:spcAft>
                          <a:spcPts val="0"/>
                        </a:spcAft>
                      </a:pPr>
                      <a:r>
                        <a:rPr lang="en-US" sz="1200" dirty="0"/>
                        <a:t>SMO</a:t>
                      </a:r>
                    </a:p>
                    <a:p>
                      <a:pPr>
                        <a:lnSpc>
                          <a:spcPct val="150000"/>
                        </a:lnSpc>
                        <a:spcAft>
                          <a:spcPts val="0"/>
                        </a:spcAft>
                      </a:pPr>
                      <a:r>
                        <a:rPr lang="en-US" sz="1200" dirty="0"/>
                        <a:t>BMI ≥ 50 </a:t>
                      </a:r>
                      <a:r>
                        <a:rPr lang="en-US" sz="1200" dirty="0" smtClean="0"/>
                        <a:t>group(13)</a:t>
                      </a:r>
                      <a:endParaRPr lang="en-US" sz="1200" dirty="0"/>
                    </a:p>
                  </a:txBody>
                  <a:tcPr marL="68580" marR="68580" marT="0" marB="0"/>
                </a:tc>
                <a:tc>
                  <a:txBody>
                    <a:bodyPr/>
                    <a:lstStyle/>
                    <a:p>
                      <a:pPr>
                        <a:lnSpc>
                          <a:spcPct val="150000"/>
                        </a:lnSpc>
                        <a:spcAft>
                          <a:spcPts val="0"/>
                        </a:spcAft>
                      </a:pPr>
                      <a:r>
                        <a:rPr lang="en-US" sz="1200"/>
                        <a:t>P-value </a:t>
                      </a:r>
                    </a:p>
                  </a:txBody>
                  <a:tcPr marL="68580" marR="68580" marT="0" marB="0"/>
                </a:tc>
              </a:tr>
              <a:tr h="323872">
                <a:tc>
                  <a:txBody>
                    <a:bodyPr/>
                    <a:lstStyle/>
                    <a:p>
                      <a:pPr>
                        <a:lnSpc>
                          <a:spcPct val="150000"/>
                        </a:lnSpc>
                        <a:spcAft>
                          <a:spcPts val="0"/>
                        </a:spcAft>
                      </a:pPr>
                      <a:r>
                        <a:rPr lang="en-US" sz="1200" dirty="0"/>
                        <a:t>Blood transfusion, n (%)</a:t>
                      </a:r>
                    </a:p>
                  </a:txBody>
                  <a:tcPr marL="68580" marR="68580" marT="0" marB="0"/>
                </a:tc>
                <a:tc>
                  <a:txBody>
                    <a:bodyPr/>
                    <a:lstStyle/>
                    <a:p>
                      <a:pPr>
                        <a:lnSpc>
                          <a:spcPct val="150000"/>
                        </a:lnSpc>
                        <a:spcAft>
                          <a:spcPts val="0"/>
                        </a:spcAft>
                      </a:pPr>
                      <a:r>
                        <a:rPr lang="en-US" sz="1200" dirty="0"/>
                        <a:t>4 </a:t>
                      </a:r>
                      <a:r>
                        <a:rPr lang="en-US" sz="1200" dirty="0" smtClean="0"/>
                        <a:t>(0.8%)</a:t>
                      </a:r>
                      <a:endParaRPr lang="en-US" sz="1200" dirty="0"/>
                    </a:p>
                  </a:txBody>
                  <a:tcPr marL="68580" marR="68580" marT="0" marB="0"/>
                </a:tc>
                <a:tc>
                  <a:txBody>
                    <a:bodyPr/>
                    <a:lstStyle/>
                    <a:p>
                      <a:pPr>
                        <a:lnSpc>
                          <a:spcPct val="150000"/>
                        </a:lnSpc>
                        <a:spcAft>
                          <a:spcPts val="0"/>
                        </a:spcAft>
                      </a:pPr>
                      <a:r>
                        <a:rPr lang="en-US" sz="1200" dirty="0"/>
                        <a:t>0 (0%)</a:t>
                      </a:r>
                    </a:p>
                  </a:txBody>
                  <a:tcPr marL="68580" marR="68580" marT="0" marB="0"/>
                </a:tc>
                <a:tc>
                  <a:txBody>
                    <a:bodyPr/>
                    <a:lstStyle/>
                    <a:p>
                      <a:pPr>
                        <a:lnSpc>
                          <a:spcPct val="150000"/>
                        </a:lnSpc>
                        <a:spcAft>
                          <a:spcPts val="0"/>
                        </a:spcAft>
                      </a:pPr>
                      <a:r>
                        <a:rPr lang="en-US" sz="1200"/>
                        <a:t>0.230 ***</a:t>
                      </a:r>
                    </a:p>
                  </a:txBody>
                  <a:tcPr marL="68580" marR="68580" marT="0" marB="0"/>
                </a:tc>
              </a:tr>
              <a:tr h="323872">
                <a:tc>
                  <a:txBody>
                    <a:bodyPr/>
                    <a:lstStyle/>
                    <a:p>
                      <a:pPr>
                        <a:lnSpc>
                          <a:spcPct val="150000"/>
                        </a:lnSpc>
                        <a:spcAft>
                          <a:spcPts val="0"/>
                        </a:spcAft>
                      </a:pPr>
                      <a:r>
                        <a:rPr lang="en-US" sz="1200"/>
                        <a:t>Early leak, n (%)</a:t>
                      </a:r>
                    </a:p>
                  </a:txBody>
                  <a:tcPr marL="68580" marR="68580" marT="0" marB="0"/>
                </a:tc>
                <a:tc>
                  <a:txBody>
                    <a:bodyPr/>
                    <a:lstStyle/>
                    <a:p>
                      <a:pPr>
                        <a:lnSpc>
                          <a:spcPct val="150000"/>
                        </a:lnSpc>
                        <a:spcAft>
                          <a:spcPts val="0"/>
                        </a:spcAft>
                      </a:pPr>
                      <a:r>
                        <a:rPr lang="en-US" sz="1200" dirty="0"/>
                        <a:t>4 </a:t>
                      </a:r>
                      <a:r>
                        <a:rPr lang="en-US" sz="1200" dirty="0" smtClean="0"/>
                        <a:t>(0.8%)</a:t>
                      </a:r>
                      <a:endParaRPr lang="en-US" sz="1200" dirty="0"/>
                    </a:p>
                  </a:txBody>
                  <a:tcPr marL="68580" marR="68580" marT="0" marB="0"/>
                </a:tc>
                <a:tc>
                  <a:txBody>
                    <a:bodyPr/>
                    <a:lstStyle/>
                    <a:p>
                      <a:pPr>
                        <a:lnSpc>
                          <a:spcPct val="150000"/>
                        </a:lnSpc>
                        <a:spcAft>
                          <a:spcPts val="0"/>
                        </a:spcAft>
                      </a:pPr>
                      <a:r>
                        <a:rPr lang="en-US" sz="1200" dirty="0"/>
                        <a:t>1 (0.5%)</a:t>
                      </a:r>
                    </a:p>
                  </a:txBody>
                  <a:tcPr marL="68580" marR="68580" marT="0" marB="0"/>
                </a:tc>
                <a:tc>
                  <a:txBody>
                    <a:bodyPr/>
                    <a:lstStyle/>
                    <a:p>
                      <a:pPr>
                        <a:lnSpc>
                          <a:spcPct val="150000"/>
                        </a:lnSpc>
                        <a:spcAft>
                          <a:spcPts val="0"/>
                        </a:spcAft>
                      </a:pPr>
                      <a:r>
                        <a:rPr lang="en-US" sz="1200"/>
                        <a:t>0.515 ***</a:t>
                      </a:r>
                    </a:p>
                  </a:txBody>
                  <a:tcPr marL="68580" marR="68580" marT="0" marB="0"/>
                </a:tc>
              </a:tr>
              <a:tr h="323872">
                <a:tc>
                  <a:txBody>
                    <a:bodyPr/>
                    <a:lstStyle/>
                    <a:p>
                      <a:pPr>
                        <a:lnSpc>
                          <a:spcPct val="150000"/>
                        </a:lnSpc>
                        <a:spcAft>
                          <a:spcPts val="0"/>
                        </a:spcAft>
                      </a:pPr>
                      <a:r>
                        <a:rPr lang="en-US" sz="1200"/>
                        <a:t>Late leak, n (%)</a:t>
                      </a:r>
                    </a:p>
                  </a:txBody>
                  <a:tcPr marL="68580" marR="68580" marT="0" marB="0"/>
                </a:tc>
                <a:tc>
                  <a:txBody>
                    <a:bodyPr/>
                    <a:lstStyle/>
                    <a:p>
                      <a:pPr>
                        <a:lnSpc>
                          <a:spcPct val="150000"/>
                        </a:lnSpc>
                        <a:spcAft>
                          <a:spcPts val="0"/>
                        </a:spcAft>
                      </a:pPr>
                      <a:r>
                        <a:rPr lang="en-US" sz="1200" dirty="0"/>
                        <a:t>7 </a:t>
                      </a:r>
                      <a:r>
                        <a:rPr lang="en-US" sz="1200" dirty="0" smtClean="0"/>
                        <a:t>(1.4%)</a:t>
                      </a:r>
                      <a:endParaRPr lang="en-US" sz="1200" dirty="0"/>
                    </a:p>
                  </a:txBody>
                  <a:tcPr marL="68580" marR="68580" marT="0" marB="0"/>
                </a:tc>
                <a:tc>
                  <a:txBody>
                    <a:bodyPr/>
                    <a:lstStyle/>
                    <a:p>
                      <a:pPr>
                        <a:lnSpc>
                          <a:spcPct val="150000"/>
                        </a:lnSpc>
                        <a:spcAft>
                          <a:spcPts val="0"/>
                        </a:spcAft>
                      </a:pPr>
                      <a:r>
                        <a:rPr lang="en-US" sz="1200" dirty="0"/>
                        <a:t>2 (0.9%)</a:t>
                      </a:r>
                    </a:p>
                  </a:txBody>
                  <a:tcPr marL="68580" marR="68580" marT="0" marB="0"/>
                </a:tc>
                <a:tc>
                  <a:txBody>
                    <a:bodyPr/>
                    <a:lstStyle/>
                    <a:p>
                      <a:pPr>
                        <a:lnSpc>
                          <a:spcPct val="150000"/>
                        </a:lnSpc>
                        <a:spcAft>
                          <a:spcPts val="0"/>
                        </a:spcAft>
                      </a:pPr>
                      <a:r>
                        <a:rPr lang="en-US" sz="1200" dirty="0"/>
                        <a:t>0.445 ***</a:t>
                      </a:r>
                    </a:p>
                  </a:txBody>
                  <a:tcPr marL="68580" marR="68580" marT="0" marB="0"/>
                </a:tc>
              </a:tr>
              <a:tr h="323872">
                <a:tc>
                  <a:txBody>
                    <a:bodyPr/>
                    <a:lstStyle/>
                    <a:p>
                      <a:pPr>
                        <a:lnSpc>
                          <a:spcPct val="150000"/>
                        </a:lnSpc>
                        <a:spcAft>
                          <a:spcPts val="0"/>
                        </a:spcAft>
                      </a:pPr>
                      <a:r>
                        <a:rPr lang="en-US" sz="1200" dirty="0"/>
                        <a:t>Post operative bleeding, n (%)</a:t>
                      </a:r>
                    </a:p>
                  </a:txBody>
                  <a:tcPr marL="68580" marR="68580" marT="0" marB="0"/>
                </a:tc>
                <a:tc>
                  <a:txBody>
                    <a:bodyPr/>
                    <a:lstStyle/>
                    <a:p>
                      <a:pPr>
                        <a:lnSpc>
                          <a:spcPct val="150000"/>
                        </a:lnSpc>
                        <a:spcAft>
                          <a:spcPts val="0"/>
                        </a:spcAft>
                      </a:pPr>
                      <a:r>
                        <a:rPr lang="en-US" sz="1200" dirty="0"/>
                        <a:t>10 </a:t>
                      </a:r>
                      <a:r>
                        <a:rPr lang="en-US" sz="1200" dirty="0" smtClean="0"/>
                        <a:t>(2%)</a:t>
                      </a:r>
                      <a:endParaRPr lang="en-US" sz="1200" dirty="0"/>
                    </a:p>
                  </a:txBody>
                  <a:tcPr marL="68580" marR="68580" marT="0" marB="0"/>
                </a:tc>
                <a:tc>
                  <a:txBody>
                    <a:bodyPr/>
                    <a:lstStyle/>
                    <a:p>
                      <a:pPr>
                        <a:lnSpc>
                          <a:spcPct val="150000"/>
                        </a:lnSpc>
                        <a:spcAft>
                          <a:spcPts val="0"/>
                        </a:spcAft>
                      </a:pPr>
                      <a:r>
                        <a:rPr lang="en-US" sz="1200"/>
                        <a:t>10 (4.6%)</a:t>
                      </a:r>
                    </a:p>
                  </a:txBody>
                  <a:tcPr marL="68580" marR="68580" marT="0" marB="0"/>
                </a:tc>
                <a:tc>
                  <a:txBody>
                    <a:bodyPr/>
                    <a:lstStyle/>
                    <a:p>
                      <a:pPr>
                        <a:lnSpc>
                          <a:spcPct val="150000"/>
                        </a:lnSpc>
                        <a:spcAft>
                          <a:spcPts val="0"/>
                        </a:spcAft>
                      </a:pPr>
                      <a:r>
                        <a:rPr lang="en-US" sz="1200" dirty="0"/>
                        <a:t>0.057 **</a:t>
                      </a:r>
                    </a:p>
                  </a:txBody>
                  <a:tcPr marL="68580" marR="68580" marT="0" marB="0"/>
                </a:tc>
              </a:tr>
            </a:tbl>
          </a:graphicData>
        </a:graphic>
      </p:graphicFrame>
      <p:graphicFrame>
        <p:nvGraphicFramePr>
          <p:cNvPr id="11" name="Chart 10"/>
          <p:cNvGraphicFramePr>
            <a:graphicFrameLocks/>
          </p:cNvGraphicFramePr>
          <p:nvPr>
            <p:extLst>
              <p:ext uri="{D42A27DB-BD31-4B8C-83A1-F6EECF244321}">
                <p14:modId xmlns:p14="http://schemas.microsoft.com/office/powerpoint/2010/main" val="579282283"/>
              </p:ext>
            </p:extLst>
          </p:nvPr>
        </p:nvGraphicFramePr>
        <p:xfrm>
          <a:off x="4032817" y="3184641"/>
          <a:ext cx="3532683"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2022368415"/>
              </p:ext>
            </p:extLst>
          </p:nvPr>
        </p:nvGraphicFramePr>
        <p:xfrm>
          <a:off x="7013297" y="3184641"/>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Oval 4"/>
          <p:cNvSpPr/>
          <p:nvPr/>
        </p:nvSpPr>
        <p:spPr>
          <a:xfrm>
            <a:off x="9123735" y="3904735"/>
            <a:ext cx="546265" cy="494270"/>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615634" y="3711144"/>
            <a:ext cx="546265" cy="494270"/>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788468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05881" y="1458097"/>
            <a:ext cx="7722973" cy="35216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0" y="741405"/>
            <a:ext cx="3400926" cy="5399903"/>
          </a:xfrm>
        </p:spPr>
        <p:txBody>
          <a:bodyPr>
            <a:normAutofit/>
          </a:bodyPr>
          <a:lstStyle/>
          <a:p>
            <a:r>
              <a:rPr lang="en-US" sz="3200" b="1" smtClean="0">
                <a:solidFill>
                  <a:schemeClr val="bg1"/>
                </a:solidFill>
              </a:rPr>
              <a:t>Conclusion </a:t>
            </a:r>
            <a:r>
              <a:rPr lang="en-US" sz="3200" b="1" dirty="0" smtClean="0">
                <a:solidFill>
                  <a:schemeClr val="bg1"/>
                </a:solidFill>
              </a:rPr>
              <a:t/>
            </a:r>
            <a:br>
              <a:rPr lang="en-US" sz="3200" b="1" dirty="0" smtClean="0">
                <a:solidFill>
                  <a:schemeClr val="bg1"/>
                </a:solidFill>
              </a:rPr>
            </a:br>
            <a:endParaRPr lang="en-US" sz="3200" b="1" dirty="0">
              <a:solidFill>
                <a:schemeClr val="bg1"/>
              </a:solidFill>
            </a:endParaRPr>
          </a:p>
        </p:txBody>
      </p:sp>
      <p:sp>
        <p:nvSpPr>
          <p:cNvPr id="4" name="TextBox 3"/>
          <p:cNvSpPr txBox="1"/>
          <p:nvPr/>
        </p:nvSpPr>
        <p:spPr>
          <a:xfrm>
            <a:off x="3904422" y="1663849"/>
            <a:ext cx="7407797" cy="3108543"/>
          </a:xfrm>
          <a:prstGeom prst="rect">
            <a:avLst/>
          </a:prstGeom>
          <a:noFill/>
        </p:spPr>
        <p:txBody>
          <a:bodyPr wrap="square" rtlCol="0">
            <a:spAutoFit/>
          </a:bodyPr>
          <a:lstStyle/>
          <a:p>
            <a:pPr algn="ctr"/>
            <a:r>
              <a:rPr lang="en-US" sz="2800" dirty="0" smtClean="0"/>
              <a:t>To sum up, there’s </a:t>
            </a:r>
            <a:r>
              <a:rPr lang="en-US" sz="2800" dirty="0"/>
              <a:t>no significant difference in the duration of operation , number of trocars and intra operative complication between SMO and MO . The BMI ≥50 is not a predictor of higher morbidity during doing laparoscopic sleeve gastrectomy at King Khalid University Hospital Saudi Arabian </a:t>
            </a:r>
            <a:r>
              <a:rPr lang="en-US" sz="2800" dirty="0" smtClean="0"/>
              <a:t>experience.</a:t>
            </a:r>
            <a:endParaRPr lang="en-US" sz="2800" dirty="0"/>
          </a:p>
        </p:txBody>
      </p:sp>
    </p:spTree>
    <p:extLst>
      <p:ext uri="{BB962C8B-B14F-4D97-AF65-F5344CB8AC3E}">
        <p14:creationId xmlns:p14="http://schemas.microsoft.com/office/powerpoint/2010/main" val="19448813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491" y="1123837"/>
            <a:ext cx="2947482" cy="4601183"/>
          </a:xfrm>
        </p:spPr>
        <p:txBody>
          <a:bodyPr>
            <a:normAutofit/>
          </a:bodyPr>
          <a:lstStyle/>
          <a:p>
            <a:r>
              <a:rPr lang="en-GB" sz="2800" b="1" dirty="0" smtClean="0"/>
              <a:t>Acknowledgment</a:t>
            </a:r>
            <a:endParaRPr lang="en-US" sz="2800" b="1" dirty="0"/>
          </a:p>
        </p:txBody>
      </p:sp>
      <p:sp>
        <p:nvSpPr>
          <p:cNvPr id="3" name="TextBox 2"/>
          <p:cNvSpPr txBox="1"/>
          <p:nvPr/>
        </p:nvSpPr>
        <p:spPr>
          <a:xfrm>
            <a:off x="3763179" y="1531602"/>
            <a:ext cx="7592993" cy="2308324"/>
          </a:xfrm>
          <a:prstGeom prst="rect">
            <a:avLst/>
          </a:prstGeom>
          <a:noFill/>
        </p:spPr>
        <p:txBody>
          <a:bodyPr wrap="square" rtlCol="0">
            <a:spAutoFit/>
          </a:bodyPr>
          <a:lstStyle/>
          <a:p>
            <a:pPr marL="285750" indent="-285750">
              <a:buFont typeface="Arial"/>
              <a:buChar char="•"/>
            </a:pPr>
            <a:r>
              <a:rPr lang="en-US" sz="2400" dirty="0"/>
              <a:t>Special thanks to </a:t>
            </a:r>
            <a:r>
              <a:rPr lang="en-US" sz="2400" b="1" dirty="0" err="1" smtClean="0">
                <a:solidFill>
                  <a:schemeClr val="accent1"/>
                </a:solidFill>
              </a:rPr>
              <a:t>Dr.Fahad</a:t>
            </a:r>
            <a:r>
              <a:rPr lang="en-US" sz="2400" b="1" dirty="0" smtClean="0">
                <a:solidFill>
                  <a:schemeClr val="accent1"/>
                </a:solidFill>
              </a:rPr>
              <a:t> </a:t>
            </a:r>
            <a:r>
              <a:rPr lang="en-US" sz="2400" b="1" dirty="0" err="1" smtClean="0">
                <a:solidFill>
                  <a:schemeClr val="accent1"/>
                </a:solidFill>
              </a:rPr>
              <a:t>Bamehriz</a:t>
            </a:r>
            <a:r>
              <a:rPr lang="en-US" sz="2400" b="1" dirty="0" smtClean="0">
                <a:solidFill>
                  <a:schemeClr val="accent1"/>
                </a:solidFill>
              </a:rPr>
              <a:t> </a:t>
            </a:r>
            <a:r>
              <a:rPr lang="en-US" sz="2400" dirty="0" smtClean="0"/>
              <a:t>who </a:t>
            </a:r>
            <a:r>
              <a:rPr lang="en-US" sz="2400" dirty="0"/>
              <a:t>was guiding and supporting us in every step of the </a:t>
            </a:r>
            <a:r>
              <a:rPr lang="en-US" sz="2400" dirty="0" smtClean="0"/>
              <a:t>research.</a:t>
            </a:r>
            <a:endParaRPr lang="en-US" sz="2400" dirty="0"/>
          </a:p>
          <a:p>
            <a:pPr marL="285750" indent="-285750">
              <a:buFont typeface="Arial"/>
              <a:buChar char="•"/>
            </a:pPr>
            <a:endParaRPr lang="en-US" sz="2400" dirty="0"/>
          </a:p>
          <a:p>
            <a:pPr marL="285750" indent="-285750">
              <a:buFont typeface="Arial"/>
              <a:buChar char="•"/>
            </a:pPr>
            <a:r>
              <a:rPr lang="en-US" sz="2400" dirty="0"/>
              <a:t>Also, we would like to thank </a:t>
            </a:r>
            <a:r>
              <a:rPr lang="en-US" sz="2400" b="1" dirty="0" err="1" smtClean="0">
                <a:solidFill>
                  <a:schemeClr val="accent1"/>
                </a:solidFill>
              </a:rPr>
              <a:t>Miss.Sara</a:t>
            </a:r>
            <a:r>
              <a:rPr lang="en-US" sz="2400" b="1" dirty="0" smtClean="0">
                <a:solidFill>
                  <a:schemeClr val="accent1"/>
                </a:solidFill>
              </a:rPr>
              <a:t> </a:t>
            </a:r>
            <a:r>
              <a:rPr lang="en-US" sz="2400" b="1" dirty="0" err="1" smtClean="0">
                <a:solidFill>
                  <a:schemeClr val="accent1"/>
                </a:solidFill>
              </a:rPr>
              <a:t>ALhezan</a:t>
            </a:r>
            <a:r>
              <a:rPr lang="en-US" sz="2400" b="1" dirty="0" smtClean="0">
                <a:solidFill>
                  <a:schemeClr val="accent1"/>
                </a:solidFill>
              </a:rPr>
              <a:t> from obesity center </a:t>
            </a:r>
            <a:r>
              <a:rPr lang="en-US" sz="2400" b="1" dirty="0">
                <a:solidFill>
                  <a:schemeClr val="accent1"/>
                </a:solidFill>
              </a:rPr>
              <a:t>faculty</a:t>
            </a:r>
            <a:r>
              <a:rPr lang="en-US" sz="2400" b="1" dirty="0" smtClean="0">
                <a:solidFill>
                  <a:schemeClr val="accent1"/>
                </a:solidFill>
              </a:rPr>
              <a:t> </a:t>
            </a:r>
            <a:r>
              <a:rPr lang="en-US" sz="2400" dirty="0"/>
              <a:t>for </a:t>
            </a:r>
            <a:r>
              <a:rPr lang="en-US" sz="2400" dirty="0" smtClean="0"/>
              <a:t>their valuable time.</a:t>
            </a:r>
          </a:p>
          <a:p>
            <a:endParaRPr lang="en-US" sz="2400" dirty="0"/>
          </a:p>
        </p:txBody>
      </p:sp>
    </p:spTree>
    <p:extLst>
      <p:ext uri="{BB962C8B-B14F-4D97-AF65-F5344CB8AC3E}">
        <p14:creationId xmlns:p14="http://schemas.microsoft.com/office/powerpoint/2010/main" val="13865387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a:t>
            </a:r>
            <a:endParaRPr lang="en-US" b="1" dirty="0"/>
          </a:p>
        </p:txBody>
      </p:sp>
      <p:sp>
        <p:nvSpPr>
          <p:cNvPr id="4" name="Content Placeholder 3"/>
          <p:cNvSpPr>
            <a:spLocks noGrp="1"/>
          </p:cNvSpPr>
          <p:nvPr>
            <p:ph idx="1"/>
          </p:nvPr>
        </p:nvSpPr>
        <p:spPr>
          <a:xfrm>
            <a:off x="3548426" y="864108"/>
            <a:ext cx="7315200" cy="5120640"/>
          </a:xfrm>
        </p:spPr>
        <p:txBody>
          <a:bodyPr>
            <a:normAutofit fontScale="62500" lnSpcReduction="20000"/>
          </a:bodyPr>
          <a:lstStyle/>
          <a:p>
            <a:r>
              <a:rPr lang="en-US" dirty="0"/>
              <a:t>1. Sturm R, Hattori A. Morbid obesity rates continue to rise rapidly in the United States. </a:t>
            </a:r>
            <a:r>
              <a:rPr lang="en-US" dirty="0">
                <a:hlinkClick r:id="rId2" tooltip="International journal of obesity (2005)."/>
              </a:rPr>
              <a:t>Int J Obes (Lond).</a:t>
            </a:r>
            <a:r>
              <a:rPr lang="en-US" dirty="0"/>
              <a:t> 2013 Jun;37(6):889-91. </a:t>
            </a:r>
          </a:p>
          <a:p>
            <a:r>
              <a:rPr lang="en-US" dirty="0"/>
              <a:t>2. Serrano O, </a:t>
            </a:r>
            <a:r>
              <a:rPr lang="en-US" dirty="0" err="1"/>
              <a:t>Tannebaum</a:t>
            </a:r>
            <a:r>
              <a:rPr lang="en-US" dirty="0"/>
              <a:t> J,  </a:t>
            </a:r>
            <a:r>
              <a:rPr lang="en-US" dirty="0" err="1"/>
              <a:t>Cumella</a:t>
            </a:r>
            <a:r>
              <a:rPr lang="en-US" dirty="0"/>
              <a:t> L, Choi J, </a:t>
            </a:r>
            <a:r>
              <a:rPr lang="en-US" dirty="0" err="1"/>
              <a:t>Vemulapalli</a:t>
            </a:r>
            <a:r>
              <a:rPr lang="en-US" dirty="0"/>
              <a:t> P, Scott Melvin W et al. Weight loss outcomes and complications from bariatric surgery in the super super obese. Surgical Endoscopy. 2015;. </a:t>
            </a:r>
          </a:p>
          <a:p>
            <a:r>
              <a:rPr lang="en-US" dirty="0"/>
              <a:t>3. </a:t>
            </a:r>
            <a:r>
              <a:rPr lang="en-US" dirty="0" err="1"/>
              <a:t>Zerrweck</a:t>
            </a:r>
            <a:r>
              <a:rPr lang="en-US" dirty="0"/>
              <a:t> C, </a:t>
            </a:r>
            <a:r>
              <a:rPr lang="en-US" dirty="0" err="1"/>
              <a:t>Sepúlveda</a:t>
            </a:r>
            <a:r>
              <a:rPr lang="en-US" dirty="0"/>
              <a:t> E, </a:t>
            </a:r>
            <a:r>
              <a:rPr lang="en-US" dirty="0" err="1"/>
              <a:t>Maydón</a:t>
            </a:r>
            <a:r>
              <a:rPr lang="en-US" dirty="0"/>
              <a:t> H, Campos F, </a:t>
            </a:r>
            <a:r>
              <a:rPr lang="en-US" dirty="0" err="1"/>
              <a:t>Spaventa</a:t>
            </a:r>
            <a:r>
              <a:rPr lang="en-US" dirty="0"/>
              <a:t> A, </a:t>
            </a:r>
            <a:r>
              <a:rPr lang="en-US" dirty="0" err="1"/>
              <a:t>Pratti</a:t>
            </a:r>
            <a:r>
              <a:rPr lang="en-US" dirty="0"/>
              <a:t> V et al. Laparoscopic Gastric Bypass vs. Sleeve Gastrectomy in the Super Obese Patient: Early Outcomes of an Observational Study. Obesity Surgery. 2013;24(5):712-717. </a:t>
            </a:r>
          </a:p>
          <a:p>
            <a:r>
              <a:rPr lang="en-US" dirty="0"/>
              <a:t>4. </a:t>
            </a:r>
            <a:r>
              <a:rPr lang="en-US" dirty="0" err="1"/>
              <a:t>Kushnir</a:t>
            </a:r>
            <a:r>
              <a:rPr lang="en-US" dirty="0"/>
              <a:t> L, </a:t>
            </a:r>
            <a:r>
              <a:rPr lang="en-US" dirty="0" err="1"/>
              <a:t>Dunnican</a:t>
            </a:r>
            <a:r>
              <a:rPr lang="en-US" dirty="0"/>
              <a:t> W, Benedetto B, Wang W, Dolce C, Lopez S et al. Is BMI greater than 60 kg/m2 a predictor of higher morbidity after laparoscopic Roux-en-Y gastric bypass?. Surgical Endoscopy. 2009;24(1):94-97. </a:t>
            </a:r>
          </a:p>
          <a:p>
            <a:r>
              <a:rPr lang="en-US" dirty="0"/>
              <a:t>5. </a:t>
            </a:r>
            <a:r>
              <a:rPr lang="en-US" dirty="0" err="1"/>
              <a:t>Lemanu</a:t>
            </a:r>
            <a:r>
              <a:rPr lang="en-US" dirty="0"/>
              <a:t> D, </a:t>
            </a:r>
            <a:r>
              <a:rPr lang="en-US" dirty="0" err="1"/>
              <a:t>Srinivasa</a:t>
            </a:r>
            <a:r>
              <a:rPr lang="en-US" dirty="0"/>
              <a:t> S, Singh P, </a:t>
            </a:r>
            <a:r>
              <a:rPr lang="en-US" dirty="0" err="1"/>
              <a:t>MacCormick</a:t>
            </a:r>
            <a:r>
              <a:rPr lang="en-US" dirty="0"/>
              <a:t> A, Ulmer S, Morrow J et al. Single-stage laparoscopic sleeve gastrectomy: safety and efficacy in the super-obese. Journal of Surgical Research. 2012;177(1):49-54. </a:t>
            </a:r>
          </a:p>
          <a:p>
            <a:r>
              <a:rPr lang="en-US" dirty="0"/>
              <a:t>  6. Serrano OK1, </a:t>
            </a:r>
            <a:r>
              <a:rPr lang="en-US" dirty="0" err="1"/>
              <a:t>Tannebaum</a:t>
            </a:r>
            <a:r>
              <a:rPr lang="en-US" dirty="0"/>
              <a:t> JE, </a:t>
            </a:r>
            <a:r>
              <a:rPr lang="en-US" dirty="0" err="1"/>
              <a:t>Cumella</a:t>
            </a:r>
            <a:r>
              <a:rPr lang="en-US" dirty="0"/>
              <a:t> L, Choi J, </a:t>
            </a:r>
            <a:r>
              <a:rPr lang="en-US" dirty="0" err="1"/>
              <a:t>Vemulapalli</a:t>
            </a:r>
            <a:r>
              <a:rPr lang="en-US" dirty="0"/>
              <a:t> P, Scott Melvin W et al. Weight loss outcomes and complications from bariatric surgery in the super super obese. </a:t>
            </a:r>
            <a:r>
              <a:rPr lang="en-US" dirty="0" err="1"/>
              <a:t>Surg</a:t>
            </a:r>
            <a:r>
              <a:rPr lang="en-US" dirty="0"/>
              <a:t> </a:t>
            </a:r>
            <a:r>
              <a:rPr lang="en-US" dirty="0" err="1"/>
              <a:t>Endosc</a:t>
            </a:r>
            <a:r>
              <a:rPr lang="en-US" dirty="0"/>
              <a:t>. 2015 Aug 25</a:t>
            </a:r>
            <a:r>
              <a:rPr lang="en-US" dirty="0" smtClean="0"/>
              <a:t>.</a:t>
            </a:r>
            <a:endParaRPr lang="en-US" dirty="0"/>
          </a:p>
          <a:p>
            <a:r>
              <a:rPr lang="en-US" dirty="0"/>
              <a:t>7. </a:t>
            </a:r>
            <a:r>
              <a:rPr lang="en-US" dirty="0" err="1"/>
              <a:t>Tagaya</a:t>
            </a:r>
            <a:r>
              <a:rPr lang="en-US" dirty="0"/>
              <a:t> N1, </a:t>
            </a:r>
            <a:r>
              <a:rPr lang="en-US" dirty="0" err="1"/>
              <a:t>Kasama</a:t>
            </a:r>
            <a:r>
              <a:rPr lang="en-US" dirty="0"/>
              <a:t> K, </a:t>
            </a:r>
            <a:r>
              <a:rPr lang="en-US" dirty="0" err="1"/>
              <a:t>Kikkawa</a:t>
            </a:r>
            <a:r>
              <a:rPr lang="en-US" dirty="0"/>
              <a:t> R, </a:t>
            </a:r>
            <a:r>
              <a:rPr lang="en-US" dirty="0" err="1"/>
              <a:t>Kanahira</a:t>
            </a:r>
            <a:r>
              <a:rPr lang="en-US" dirty="0"/>
              <a:t> E, </a:t>
            </a:r>
            <a:r>
              <a:rPr lang="en-US" dirty="0" err="1"/>
              <a:t>Umezawa</a:t>
            </a:r>
            <a:r>
              <a:rPr lang="en-US" dirty="0"/>
              <a:t> A, Oshiro T et al. Experience with laparoscopic sleeve gastrectomy for morbid versus super morbid obesity. </a:t>
            </a:r>
            <a:r>
              <a:rPr lang="en-US" dirty="0" err="1"/>
              <a:t>Obes</a:t>
            </a:r>
            <a:r>
              <a:rPr lang="en-US" dirty="0"/>
              <a:t> Surg. 2009 Oct;19(10):1371-6</a:t>
            </a:r>
            <a:r>
              <a:rPr lang="en-US" dirty="0" smtClean="0"/>
              <a:t>.</a:t>
            </a:r>
            <a:endParaRPr lang="en-US" b="1" dirty="0"/>
          </a:p>
          <a:p>
            <a:r>
              <a:rPr lang="en-US" dirty="0"/>
              <a:t>8. </a:t>
            </a:r>
            <a:r>
              <a:rPr lang="en-US" dirty="0" err="1"/>
              <a:t>Zerrweck</a:t>
            </a:r>
            <a:r>
              <a:rPr lang="en-US" dirty="0"/>
              <a:t> C1, </a:t>
            </a:r>
            <a:r>
              <a:rPr lang="en-US" dirty="0" err="1"/>
              <a:t>Sepúlveda</a:t>
            </a:r>
            <a:r>
              <a:rPr lang="en-US" dirty="0"/>
              <a:t> EM, </a:t>
            </a:r>
            <a:r>
              <a:rPr lang="en-US" dirty="0" err="1"/>
              <a:t>Maydón</a:t>
            </a:r>
            <a:r>
              <a:rPr lang="en-US" dirty="0"/>
              <a:t> HG, Campos F, </a:t>
            </a:r>
            <a:r>
              <a:rPr lang="en-US" dirty="0" err="1"/>
              <a:t>Spaventa</a:t>
            </a:r>
            <a:r>
              <a:rPr lang="en-US" dirty="0"/>
              <a:t> AG, </a:t>
            </a:r>
            <a:r>
              <a:rPr lang="en-US" dirty="0" err="1"/>
              <a:t>Pratti</a:t>
            </a:r>
            <a:r>
              <a:rPr lang="en-US" dirty="0"/>
              <a:t> V et al. Laparoscopic gastric bypass vs. sleeve gastrectomy in the super obese patient: early outcomes of </a:t>
            </a:r>
            <a:r>
              <a:rPr lang="en-US" dirty="0" err="1"/>
              <a:t>anobservational</a:t>
            </a:r>
            <a:r>
              <a:rPr lang="en-US" dirty="0"/>
              <a:t> study. </a:t>
            </a:r>
            <a:r>
              <a:rPr lang="en-US" dirty="0" err="1"/>
              <a:t>Obes</a:t>
            </a:r>
            <a:r>
              <a:rPr lang="en-US" dirty="0"/>
              <a:t> Surg. 2014 May;24(5):</a:t>
            </a:r>
            <a:r>
              <a:rPr lang="en-US" dirty="0" smtClean="0"/>
              <a:t>712-7</a:t>
            </a:r>
            <a:endParaRPr lang="en-US" b="1" dirty="0"/>
          </a:p>
          <a:p>
            <a:r>
              <a:rPr lang="en-US" dirty="0"/>
              <a:t>9. Eisenberg D1 , </a:t>
            </a:r>
            <a:r>
              <a:rPr lang="en-US" dirty="0" err="1"/>
              <a:t>Bellatorre</a:t>
            </a:r>
            <a:r>
              <a:rPr lang="en-US" dirty="0"/>
              <a:t> A , </a:t>
            </a:r>
            <a:r>
              <a:rPr lang="en-US" dirty="0" err="1"/>
              <a:t>Bellatorre</a:t>
            </a:r>
            <a:r>
              <a:rPr lang="en-US" dirty="0"/>
              <a:t> N. Sleeve gastrectomy as a stand-alone bariatric operation for severe, morbid, and super obesity. JSLS. 2013 Jan-Mar;17(1):</a:t>
            </a:r>
            <a:r>
              <a:rPr lang="en-US" dirty="0" smtClean="0"/>
              <a:t>63-7</a:t>
            </a:r>
            <a:endParaRPr lang="en-US" b="1" dirty="0"/>
          </a:p>
        </p:txBody>
      </p:sp>
    </p:spTree>
    <p:extLst>
      <p:ext uri="{BB962C8B-B14F-4D97-AF65-F5344CB8AC3E}">
        <p14:creationId xmlns:p14="http://schemas.microsoft.com/office/powerpoint/2010/main" val="40880440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a:t>
            </a:r>
            <a:endParaRPr lang="en-US" b="1" dirty="0"/>
          </a:p>
        </p:txBody>
      </p:sp>
      <p:sp>
        <p:nvSpPr>
          <p:cNvPr id="4" name="Content Placeholder 3"/>
          <p:cNvSpPr>
            <a:spLocks noGrp="1"/>
          </p:cNvSpPr>
          <p:nvPr>
            <p:ph idx="1"/>
          </p:nvPr>
        </p:nvSpPr>
        <p:spPr>
          <a:xfrm>
            <a:off x="3548426" y="864108"/>
            <a:ext cx="7315200" cy="5120640"/>
          </a:xfrm>
        </p:spPr>
        <p:txBody>
          <a:bodyPr>
            <a:normAutofit fontScale="70000" lnSpcReduction="20000"/>
          </a:bodyPr>
          <a:lstStyle/>
          <a:p>
            <a:r>
              <a:rPr lang="en-US" dirty="0"/>
              <a:t>10. </a:t>
            </a:r>
            <a:r>
              <a:rPr lang="en-US" dirty="0">
                <a:hlinkClick r:id="rId2" invalidUrl="http://www.ncbi.nlm.nih.gov/m/pubmed/?term=Health Quality Ontario[Corporate Author]"/>
              </a:rPr>
              <a:t>Health Quality Ontario</a:t>
            </a:r>
            <a:r>
              <a:rPr lang="en-US" dirty="0"/>
              <a:t>, Bariatric surgery: an evidence-based analysis. </a:t>
            </a:r>
            <a:r>
              <a:rPr lang="en-US" b="1" dirty="0" err="1"/>
              <a:t>Ont</a:t>
            </a:r>
            <a:r>
              <a:rPr lang="en-US" b="1" dirty="0"/>
              <a:t> Health </a:t>
            </a:r>
            <a:r>
              <a:rPr lang="en-US" b="1" dirty="0" err="1"/>
              <a:t>Technol</a:t>
            </a:r>
            <a:r>
              <a:rPr lang="en-US" b="1" dirty="0"/>
              <a:t> Assess Ser. 2005; 5(1): 1–148. </a:t>
            </a:r>
            <a:endParaRPr lang="en-US" dirty="0"/>
          </a:p>
          <a:p>
            <a:r>
              <a:rPr lang="en-US" dirty="0"/>
              <a:t>11. Ahluwalia JS1, Chang PC2,3, Tai CM4,5, Tsai CC6,7, Sun PL8,9, Huang CK10,11. Comparative Study Between Laparoscopic Adjustable Gastric Banded Plication and Sleeve Gastrectomy in Moderate Obesity-2 Year Results. </a:t>
            </a:r>
            <a:r>
              <a:rPr lang="en-US" dirty="0" err="1"/>
              <a:t>Obes</a:t>
            </a:r>
            <a:r>
              <a:rPr lang="en-US" dirty="0"/>
              <a:t> Surg. 2016 Mar;26(3):552-7</a:t>
            </a:r>
          </a:p>
          <a:p>
            <a:r>
              <a:rPr lang="en-US" dirty="0"/>
              <a:t>12. Park JY1, Kim YJ1. Laparoscopic gastric bypass vs sleeve gastrectomy in obese Korean patients. World J </a:t>
            </a:r>
            <a:r>
              <a:rPr lang="en-US" dirty="0" err="1"/>
              <a:t>Gastroenterol</a:t>
            </a:r>
            <a:r>
              <a:rPr lang="en-US" dirty="0"/>
              <a:t>. 2015 Nov 28;21(44):12612-9.</a:t>
            </a:r>
          </a:p>
          <a:p>
            <a:r>
              <a:rPr lang="en-US" dirty="0"/>
              <a:t>13. Al </a:t>
            </a:r>
            <a:r>
              <a:rPr lang="en-US" dirty="0" err="1"/>
              <a:t>Falah</a:t>
            </a:r>
            <a:r>
              <a:rPr lang="en-US" dirty="0"/>
              <a:t> HM1, </a:t>
            </a:r>
            <a:r>
              <a:rPr lang="en-US" dirty="0" err="1"/>
              <a:t>AlSalamah</a:t>
            </a:r>
            <a:r>
              <a:rPr lang="en-US" dirty="0"/>
              <a:t> SM, Abdullah M, </a:t>
            </a:r>
            <a:r>
              <a:rPr lang="en-US" dirty="0" err="1"/>
              <a:t>AlQahtani</a:t>
            </a:r>
            <a:r>
              <a:rPr lang="en-US" dirty="0"/>
              <a:t> HH, Abbas GS, </a:t>
            </a:r>
            <a:r>
              <a:rPr lang="en-US" dirty="0" err="1"/>
              <a:t>AlSalamah</a:t>
            </a:r>
            <a:r>
              <a:rPr lang="en-US" dirty="0"/>
              <a:t> YA.  An experience of laparoscopic sleeve gastrectomy in obese, morbidly obese, and super morbid obese patients. Saudi Med J. 2013 May;34(5):503-10.</a:t>
            </a:r>
          </a:p>
          <a:p>
            <a:r>
              <a:rPr lang="en-US" dirty="0"/>
              <a:t>14. Weiner RA1, El-</a:t>
            </a:r>
            <a:r>
              <a:rPr lang="en-US" dirty="0" err="1"/>
              <a:t>Sayes</a:t>
            </a:r>
            <a:r>
              <a:rPr lang="en-US" dirty="0"/>
              <a:t> IA, </a:t>
            </a:r>
            <a:r>
              <a:rPr lang="en-US" dirty="0" err="1"/>
              <a:t>Theodoridou</a:t>
            </a:r>
            <a:r>
              <a:rPr lang="en-US" dirty="0"/>
              <a:t> S, Weiner SR, </a:t>
            </a:r>
            <a:r>
              <a:rPr lang="en-US" dirty="0" err="1"/>
              <a:t>Scheffel</a:t>
            </a:r>
            <a:r>
              <a:rPr lang="en-US" dirty="0"/>
              <a:t> O Early post-operative complications: incidence, management, and impact on length of hospital stay. </a:t>
            </a:r>
            <a:r>
              <a:rPr lang="en-US" dirty="0" err="1"/>
              <a:t>Aretrospective</a:t>
            </a:r>
            <a:r>
              <a:rPr lang="en-US" dirty="0"/>
              <a:t> comparison between laparoscopic gastric bypass and sleeve gastrectomy. </a:t>
            </a:r>
            <a:r>
              <a:rPr lang="en-US" dirty="0">
                <a:hlinkClick r:id="rId3" tooltip="Obesity surgery."/>
              </a:rPr>
              <a:t>Obes Surg.</a:t>
            </a:r>
            <a:r>
              <a:rPr lang="en-US" dirty="0"/>
              <a:t> 2013 Dec;23(12):2004-12.</a:t>
            </a:r>
          </a:p>
          <a:p>
            <a:r>
              <a:rPr lang="en-US" dirty="0"/>
              <a:t>15. </a:t>
            </a:r>
            <a:r>
              <a:rPr lang="en-US" dirty="0" err="1"/>
              <a:t>Deitel</a:t>
            </a:r>
            <a:r>
              <a:rPr lang="en-US" dirty="0"/>
              <a:t> M, </a:t>
            </a:r>
            <a:r>
              <a:rPr lang="en-US" dirty="0" err="1"/>
              <a:t>Gagner</a:t>
            </a:r>
            <a:r>
              <a:rPr lang="en-US" dirty="0"/>
              <a:t> M, Erickson AL, et al. Third international </a:t>
            </a:r>
            <a:r>
              <a:rPr lang="en-US" dirty="0" err="1"/>
              <a:t>summit:current</a:t>
            </a:r>
            <a:r>
              <a:rPr lang="en-US" dirty="0"/>
              <a:t> status of sleeve gastrectomy. </a:t>
            </a:r>
            <a:r>
              <a:rPr lang="en-US" dirty="0" err="1"/>
              <a:t>Surg</a:t>
            </a:r>
            <a:r>
              <a:rPr lang="en-US" dirty="0"/>
              <a:t> </a:t>
            </a:r>
            <a:r>
              <a:rPr lang="en-US" dirty="0" err="1"/>
              <a:t>Obes</a:t>
            </a:r>
            <a:r>
              <a:rPr lang="en-US" dirty="0"/>
              <a:t> </a:t>
            </a:r>
            <a:r>
              <a:rPr lang="en-US" dirty="0" err="1"/>
              <a:t>Relat</a:t>
            </a:r>
            <a:r>
              <a:rPr lang="en-US" dirty="0"/>
              <a:t> Dis. 2011;7:749–59.</a:t>
            </a:r>
          </a:p>
          <a:p>
            <a:r>
              <a:rPr lang="en-US" dirty="0"/>
              <a:t>16. </a:t>
            </a:r>
            <a:r>
              <a:rPr lang="en-US" dirty="0" err="1"/>
              <a:t>Suter</a:t>
            </a:r>
            <a:r>
              <a:rPr lang="en-US" dirty="0"/>
              <a:t> M1, </a:t>
            </a:r>
            <a:r>
              <a:rPr lang="en-US" dirty="0" err="1"/>
              <a:t>Calmes</a:t>
            </a:r>
            <a:r>
              <a:rPr lang="en-US" dirty="0"/>
              <a:t> JM, </a:t>
            </a:r>
            <a:r>
              <a:rPr lang="en-US" dirty="0" err="1"/>
              <a:t>Paroz</a:t>
            </a:r>
            <a:r>
              <a:rPr lang="en-US" dirty="0"/>
              <a:t> A, </a:t>
            </a:r>
            <a:r>
              <a:rPr lang="en-US" dirty="0" err="1"/>
              <a:t>Romy</a:t>
            </a:r>
            <a:r>
              <a:rPr lang="en-US" dirty="0"/>
              <a:t> S, </a:t>
            </a:r>
            <a:r>
              <a:rPr lang="en-US" dirty="0" err="1"/>
              <a:t>Giusti</a:t>
            </a:r>
            <a:r>
              <a:rPr lang="en-US" dirty="0"/>
              <a:t> V. Results of Roux-en-Y gastric bypass in morbidly obese vs </a:t>
            </a:r>
            <a:r>
              <a:rPr lang="en-US" dirty="0" err="1"/>
              <a:t>superobese</a:t>
            </a:r>
            <a:r>
              <a:rPr lang="en-US" dirty="0"/>
              <a:t> patients: similar body weight loss, correction of comorbidities, and improvement of quality of life. </a:t>
            </a:r>
            <a:r>
              <a:rPr lang="en-US" dirty="0">
                <a:hlinkClick r:id="rId4" tooltip="Archives of surgery (Chicago, Ill. : 1960)."/>
              </a:rPr>
              <a:t>Arch Surg.</a:t>
            </a:r>
            <a:r>
              <a:rPr lang="en-US" dirty="0"/>
              <a:t> 2009 Apr;144(4):312-8; discussion 318.</a:t>
            </a:r>
          </a:p>
          <a:p>
            <a:r>
              <a:rPr lang="en-US" dirty="0"/>
              <a:t>17. Livingston EH1, Huerta S, Arthur D, Lee S, De Shields S, Heber D. Male gender is a predictor of morbidity and age a predictor of mortality for patients undergoing gastric </a:t>
            </a:r>
            <a:r>
              <a:rPr lang="en-US" dirty="0" err="1"/>
              <a:t>bypasssurgery</a:t>
            </a:r>
            <a:r>
              <a:rPr lang="en-US" dirty="0"/>
              <a:t>. </a:t>
            </a:r>
            <a:r>
              <a:rPr lang="en-US" dirty="0">
                <a:hlinkClick r:id="rId5" tooltip="Annals of surgery."/>
              </a:rPr>
              <a:t>Ann Surg.</a:t>
            </a:r>
            <a:r>
              <a:rPr lang="en-US" dirty="0"/>
              <a:t> 2002 Nov;236(5):576-82.</a:t>
            </a:r>
          </a:p>
          <a:p>
            <a:r>
              <a:rPr lang="en-US" dirty="0"/>
              <a:t>18. Fernandez, Jr </a:t>
            </a:r>
            <a:r>
              <a:rPr lang="en-US" dirty="0">
                <a:hlinkClick r:id="rId6" invalidUrl="http://www.ncbi.nlm.nih.gov/pubmed/?term=Demaria EJ[auth]"/>
              </a:rPr>
              <a:t> J. Demaria</a:t>
            </a:r>
            <a:r>
              <a:rPr lang="en-US" dirty="0"/>
              <a:t>, S. </a:t>
            </a:r>
            <a:r>
              <a:rPr lang="en-US" dirty="0" err="1"/>
              <a:t>Tichansky</a:t>
            </a:r>
            <a:r>
              <a:rPr lang="en-US" dirty="0"/>
              <a:t>, ,M. </a:t>
            </a:r>
            <a:r>
              <a:rPr lang="en-US" dirty="0" err="1"/>
              <a:t>Kellum</a:t>
            </a:r>
            <a:r>
              <a:rPr lang="en-US" dirty="0"/>
              <a:t>, , G. Wolfe, Meador, et al. Multivariate Analysis of Risk Factors for Death Following Gastric Bypass for Treatment of Morbid Obesity. Ann Surg. 2004 May; 239(5): 698–703.</a:t>
            </a:r>
          </a:p>
        </p:txBody>
      </p:sp>
    </p:spTree>
    <p:extLst>
      <p:ext uri="{BB962C8B-B14F-4D97-AF65-F5344CB8AC3E}">
        <p14:creationId xmlns:p14="http://schemas.microsoft.com/office/powerpoint/2010/main" val="187251743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71084" y="1642832"/>
            <a:ext cx="7315200" cy="3255264"/>
          </a:xfrm>
        </p:spPr>
        <p:txBody>
          <a:bodyPr>
            <a:normAutofit/>
          </a:bodyPr>
          <a:lstStyle/>
          <a:p>
            <a:r>
              <a:rPr lang="en-US" dirty="0"/>
              <a:t>Thank </a:t>
            </a:r>
            <a:r>
              <a:rPr lang="en-US" dirty="0" smtClean="0"/>
              <a:t>you, </a:t>
            </a:r>
            <a:r>
              <a:rPr lang="en-US" dirty="0"/>
              <a:t/>
            </a:r>
            <a:br>
              <a:rPr lang="en-US" dirty="0"/>
            </a:br>
            <a:r>
              <a:rPr lang="en-US" dirty="0"/>
              <a:t>Any questions?</a:t>
            </a:r>
            <a:br>
              <a:rPr lang="en-US" dirty="0"/>
            </a:br>
            <a:endParaRPr lang="en-US" dirty="0"/>
          </a:p>
        </p:txBody>
      </p:sp>
    </p:spTree>
    <p:extLst>
      <p:ext uri="{BB962C8B-B14F-4D97-AF65-F5344CB8AC3E}">
        <p14:creationId xmlns:p14="http://schemas.microsoft.com/office/powerpoint/2010/main" val="2364671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2115</TotalTime>
  <Words>1013</Words>
  <Application>Microsoft Office PowerPoint</Application>
  <PresentationFormat>Custom</PresentationFormat>
  <Paragraphs>184</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Frame</vt:lpstr>
      <vt:lpstr>Is BMI greater than 50 kg/m 2 a predictor of higher morbidity during doing laparoscopic sleeve gastrectomy ? an Observational Study at King Khalid University Hospital Saudi Arabian experience </vt:lpstr>
      <vt:lpstr>Headlines: </vt:lpstr>
      <vt:lpstr>Introduction and  rationale</vt:lpstr>
      <vt:lpstr>Introduction and  rationale</vt:lpstr>
      <vt:lpstr>PowerPoint Presentation</vt:lpstr>
      <vt:lpstr>Objectives  </vt:lpstr>
      <vt:lpstr>Methodology </vt:lpstr>
      <vt:lpstr> </vt:lpstr>
      <vt:lpstr>Result</vt:lpstr>
      <vt:lpstr>Result</vt:lpstr>
      <vt:lpstr>Result</vt:lpstr>
      <vt:lpstr>Result </vt:lpstr>
      <vt:lpstr>Conclusion  </vt:lpstr>
      <vt:lpstr>Acknowledgment</vt:lpstr>
      <vt:lpstr>Reference</vt:lpstr>
      <vt:lpstr>Reference</vt:lpstr>
      <vt:lpstr>Thank you,  Any questions?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BMI greater than 50 kg/m 2 a predictor of higher morbidity during doing laparoscopic sleeve gastrectomy ? an Observational Study at King Khalid University Hospital Saudi Arabian experience</dc:title>
  <dc:creator>Microsoft Office User</dc:creator>
  <cp:lastModifiedBy>European Obesity</cp:lastModifiedBy>
  <cp:revision>199</cp:revision>
  <dcterms:created xsi:type="dcterms:W3CDTF">2016-04-15T23:50:14Z</dcterms:created>
  <dcterms:modified xsi:type="dcterms:W3CDTF">2016-11-16T15:53:44Z</dcterms:modified>
</cp:coreProperties>
</file>