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5"/>
  </p:notesMasterIdLst>
  <p:sldIdLst>
    <p:sldId id="395" r:id="rId2"/>
    <p:sldId id="258" r:id="rId3"/>
    <p:sldId id="384" r:id="rId4"/>
    <p:sldId id="386" r:id="rId5"/>
    <p:sldId id="369" r:id="rId6"/>
    <p:sldId id="260" r:id="rId7"/>
    <p:sldId id="261" r:id="rId8"/>
    <p:sldId id="359" r:id="rId9"/>
    <p:sldId id="262" r:id="rId10"/>
    <p:sldId id="366" r:id="rId11"/>
    <p:sldId id="277" r:id="rId12"/>
    <p:sldId id="373" r:id="rId13"/>
    <p:sldId id="279" r:id="rId14"/>
    <p:sldId id="280" r:id="rId15"/>
    <p:sldId id="283" r:id="rId16"/>
    <p:sldId id="375" r:id="rId17"/>
    <p:sldId id="284" r:id="rId18"/>
    <p:sldId id="322" r:id="rId19"/>
    <p:sldId id="289" r:id="rId20"/>
    <p:sldId id="374" r:id="rId21"/>
    <p:sldId id="323" r:id="rId22"/>
    <p:sldId id="288" r:id="rId23"/>
    <p:sldId id="393" r:id="rId24"/>
    <p:sldId id="294" r:id="rId25"/>
    <p:sldId id="348" r:id="rId26"/>
    <p:sldId id="377" r:id="rId27"/>
    <p:sldId id="378" r:id="rId28"/>
    <p:sldId id="388" r:id="rId29"/>
    <p:sldId id="389" r:id="rId30"/>
    <p:sldId id="390" r:id="rId31"/>
    <p:sldId id="391" r:id="rId32"/>
    <p:sldId id="392" r:id="rId33"/>
    <p:sldId id="394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EFFB7D"/>
    <a:srgbClr val="CC3300"/>
    <a:srgbClr val="F0F604"/>
    <a:srgbClr val="FFFFFF"/>
    <a:srgbClr val="DAA4D4"/>
    <a:srgbClr val="949802"/>
    <a:srgbClr val="808080"/>
    <a:srgbClr val="FF5050"/>
    <a:srgbClr val="66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42" autoAdjust="0"/>
    <p:restoredTop sz="94646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EE0754-F922-4877-BEC8-EA774A492478}" type="doc">
      <dgm:prSet loTypeId="urn:microsoft.com/office/officeart/2005/8/layout/radial4" loCatId="relationship" qsTypeId="urn:microsoft.com/office/officeart/2005/8/quickstyle/3d2" qsCatId="3D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ED46D587-768F-414C-A87F-1B2F0E50CFB2}">
      <dgm:prSet phldrT="[Text]"/>
      <dgm:spPr/>
      <dgm:t>
        <a:bodyPr/>
        <a:lstStyle/>
        <a:p>
          <a:pPr rtl="0"/>
          <a:r>
            <a:rPr kumimoji="0" lang="en-US" b="1" i="0" u="none" strike="noStrike" cap="none" spc="0" normalizeH="0" baseline="0" noProof="0" smtClean="0">
              <a:ln/>
              <a:effectLst/>
              <a:uLnTx/>
              <a:uFillTx/>
              <a:latin typeface="Georgia" pitchFamily="18" charset="0"/>
              <a:ea typeface="+mn-ea"/>
              <a:cs typeface="+mn-cs"/>
            </a:rPr>
            <a:t>Study design</a:t>
          </a:r>
          <a:endParaRPr lang="en-US" dirty="0">
            <a:latin typeface="Georgia" pitchFamily="18" charset="0"/>
          </a:endParaRPr>
        </a:p>
      </dgm:t>
    </dgm:pt>
    <dgm:pt modelId="{B4B9A70A-1F31-450D-910A-8864F7C0FF8F}" type="parTrans" cxnId="{DCACC91D-D75C-4FE1-9EE6-BA053C49015D}">
      <dgm:prSet/>
      <dgm:spPr/>
      <dgm:t>
        <a:bodyPr/>
        <a:lstStyle/>
        <a:p>
          <a:endParaRPr lang="en-US"/>
        </a:p>
      </dgm:t>
    </dgm:pt>
    <dgm:pt modelId="{507FB5B3-59C4-469C-A842-C4B1D80E72C7}" type="sibTrans" cxnId="{DCACC91D-D75C-4FE1-9EE6-BA053C49015D}">
      <dgm:prSet/>
      <dgm:spPr/>
      <dgm:t>
        <a:bodyPr/>
        <a:lstStyle/>
        <a:p>
          <a:endParaRPr lang="en-US"/>
        </a:p>
      </dgm:t>
    </dgm:pt>
    <dgm:pt modelId="{CA19E127-AC13-45BA-BA9E-03AD4B13F80C}">
      <dgm:prSet phldrT="[Text]" custT="1"/>
      <dgm:spPr/>
      <dgm:t>
        <a:bodyPr/>
        <a:lstStyle/>
        <a:p>
          <a:r>
            <a:rPr kumimoji="0" lang="en-US" sz="3600" b="1" i="0" u="none" strike="noStrike" cap="none" spc="0" normalizeH="0" baseline="0" noProof="0" dirty="0" smtClean="0">
              <a:ln/>
              <a:solidFill>
                <a:srgbClr val="FFFF00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rPr>
            <a:t>Experiment No.2 </a:t>
          </a:r>
          <a:r>
            <a:rPr kumimoji="0" lang="en-US" sz="3600" b="1" i="0" u="none" strike="noStrike" cap="none" spc="0" normalizeH="0" baseline="0" noProof="0" dirty="0" smtClean="0">
              <a:ln/>
              <a:effectLst/>
              <a:uLnTx/>
              <a:uFillTx/>
              <a:latin typeface="Georgia" pitchFamily="18" charset="0"/>
              <a:ea typeface="+mn-ea"/>
              <a:cs typeface="+mn-cs"/>
            </a:rPr>
            <a:t>clinical and histological effects of local injection of the strontium on  relapsed tooth movement</a:t>
          </a:r>
          <a:r>
            <a:rPr lang="en-US" sz="4900" i="1" dirty="0" smtClean="0"/>
            <a:t>.</a:t>
          </a:r>
          <a:r>
            <a:rPr lang="en-US" sz="4900" dirty="0" smtClean="0"/>
            <a:t> </a:t>
          </a:r>
          <a:endParaRPr lang="en-US" sz="4900" dirty="0"/>
        </a:p>
      </dgm:t>
    </dgm:pt>
    <dgm:pt modelId="{8A810F0D-B9EC-4056-ABF0-98954B5C4B48}" type="parTrans" cxnId="{EFB2F448-62DD-48C8-9105-A69F063374C3}">
      <dgm:prSet/>
      <dgm:spPr/>
      <dgm:t>
        <a:bodyPr/>
        <a:lstStyle/>
        <a:p>
          <a:endParaRPr lang="en-US"/>
        </a:p>
      </dgm:t>
    </dgm:pt>
    <dgm:pt modelId="{74BBF897-5390-4D62-A3FB-594110231ED3}" type="sibTrans" cxnId="{EFB2F448-62DD-48C8-9105-A69F063374C3}">
      <dgm:prSet/>
      <dgm:spPr/>
      <dgm:t>
        <a:bodyPr/>
        <a:lstStyle/>
        <a:p>
          <a:endParaRPr lang="en-US"/>
        </a:p>
      </dgm:t>
    </dgm:pt>
    <dgm:pt modelId="{CE44CAE9-66BE-42FE-B5B4-8EBAAF945997}">
      <dgm:prSet phldrT="[Text]" custT="1"/>
      <dgm:spPr/>
      <dgm:t>
        <a:bodyPr/>
        <a:lstStyle/>
        <a:p>
          <a:r>
            <a:rPr kumimoji="0" lang="en-US" sz="3900" b="0" i="0" u="none" strike="noStrike" cap="none" spc="0" normalizeH="0" baseline="0" noProof="0" dirty="0" smtClean="0">
              <a:ln/>
              <a:solidFill>
                <a:srgbClr val="FFFF00"/>
              </a:solidFill>
              <a:effectLst/>
              <a:uLnTx/>
              <a:uFillTx/>
              <a:latin typeface="Georgia" pitchFamily="18" charset="0"/>
              <a:ea typeface="+mn-ea"/>
              <a:cs typeface="+mn-cs"/>
            </a:rPr>
            <a:t>Experiment No.1 </a:t>
          </a:r>
          <a:r>
            <a:rPr lang="en-US" sz="3900" b="0" i="1" dirty="0" smtClean="0"/>
            <a:t/>
          </a:r>
          <a:br>
            <a:rPr lang="en-US" sz="3900" b="0" i="1" dirty="0" smtClean="0"/>
          </a:br>
          <a:r>
            <a:rPr kumimoji="0" lang="en-US" sz="3600" b="0" i="0" u="none" strike="noStrike" cap="none" spc="0" normalizeH="0" baseline="0" noProof="0" dirty="0" smtClean="0">
              <a:ln/>
              <a:effectLst/>
              <a:uLnTx/>
              <a:uFillTx/>
              <a:latin typeface="Georgia" pitchFamily="18" charset="0"/>
              <a:ea typeface="+mn-ea"/>
              <a:cs typeface="+mn-cs"/>
            </a:rPr>
            <a:t>clinical and histological effects of local injection of the strontium on experimental tooth movement</a:t>
          </a:r>
        </a:p>
      </dgm:t>
    </dgm:pt>
    <dgm:pt modelId="{AC74394F-5542-4BAF-81F5-52CF6B940B87}" type="sibTrans" cxnId="{5B697571-DFB1-43C1-8755-1186A7A39A5A}">
      <dgm:prSet/>
      <dgm:spPr/>
      <dgm:t>
        <a:bodyPr/>
        <a:lstStyle/>
        <a:p>
          <a:endParaRPr lang="en-US"/>
        </a:p>
      </dgm:t>
    </dgm:pt>
    <dgm:pt modelId="{41BBD0B5-BB94-4357-8CF8-A974FF806CA7}" type="parTrans" cxnId="{5B697571-DFB1-43C1-8755-1186A7A39A5A}">
      <dgm:prSet/>
      <dgm:spPr/>
      <dgm:t>
        <a:bodyPr/>
        <a:lstStyle/>
        <a:p>
          <a:endParaRPr lang="en-US"/>
        </a:p>
      </dgm:t>
    </dgm:pt>
    <dgm:pt modelId="{57A0775C-9244-4F45-8356-D4D2F04CDC31}">
      <dgm:prSet/>
      <dgm:spPr/>
      <dgm:t>
        <a:bodyPr/>
        <a:lstStyle/>
        <a:p>
          <a:pPr rtl="1"/>
          <a:endParaRPr lang="ar-IQ"/>
        </a:p>
      </dgm:t>
    </dgm:pt>
    <dgm:pt modelId="{E12DA040-4345-40DA-8444-5F1757764AED}" type="parTrans" cxnId="{D66D70B7-1B54-447E-980B-C69198EE1F6E}">
      <dgm:prSet/>
      <dgm:spPr/>
      <dgm:t>
        <a:bodyPr/>
        <a:lstStyle/>
        <a:p>
          <a:endParaRPr lang="en-US"/>
        </a:p>
      </dgm:t>
    </dgm:pt>
    <dgm:pt modelId="{0B5C7A5F-7307-4286-B56C-ECF054DD099A}" type="sibTrans" cxnId="{D66D70B7-1B54-447E-980B-C69198EE1F6E}">
      <dgm:prSet/>
      <dgm:spPr/>
      <dgm:t>
        <a:bodyPr/>
        <a:lstStyle/>
        <a:p>
          <a:endParaRPr lang="en-US"/>
        </a:p>
      </dgm:t>
    </dgm:pt>
    <dgm:pt modelId="{4C65EEAC-1E86-4F1D-9BDA-40E3A35C4322}" type="pres">
      <dgm:prSet presAssocID="{C7EE0754-F922-4877-BEC8-EA774A49247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rtl="1"/>
          <a:endParaRPr lang="ar-IQ"/>
        </a:p>
      </dgm:t>
    </dgm:pt>
    <dgm:pt modelId="{FE3552B7-AC5F-495A-B368-BBD4F337DCEA}" type="pres">
      <dgm:prSet presAssocID="{ED46D587-768F-414C-A87F-1B2F0E50CFB2}" presName="centerShape" presStyleLbl="node0" presStyleIdx="0" presStyleCnt="1" custScaleX="90735" custScaleY="56993" custLinFactNeighborX="3174" custLinFactNeighborY="-56633"/>
      <dgm:spPr/>
      <dgm:t>
        <a:bodyPr/>
        <a:lstStyle/>
        <a:p>
          <a:endParaRPr lang="en-US"/>
        </a:p>
      </dgm:t>
    </dgm:pt>
    <dgm:pt modelId="{6A7854CE-944C-4B39-80A3-AB0E1C201CE7}" type="pres">
      <dgm:prSet presAssocID="{41BBD0B5-BB94-4357-8CF8-A974FF806CA7}" presName="parTrans" presStyleLbl="bgSibTrans2D1" presStyleIdx="0" presStyleCnt="2" custAng="11106667" custScaleX="42687" custLinFactY="-70055" custLinFactNeighborX="6894" custLinFactNeighborY="-100000"/>
      <dgm:spPr/>
      <dgm:t>
        <a:bodyPr/>
        <a:lstStyle/>
        <a:p>
          <a:pPr rtl="1"/>
          <a:endParaRPr lang="ar-IQ"/>
        </a:p>
      </dgm:t>
    </dgm:pt>
    <dgm:pt modelId="{3F861047-7EF3-4B3D-ABB3-B67CFE432EBF}" type="pres">
      <dgm:prSet presAssocID="{CE44CAE9-66BE-42FE-B5B4-8EBAAF945997}" presName="node" presStyleLbl="node1" presStyleIdx="0" presStyleCnt="2" custScaleX="178832" custScaleY="209790" custRadScaleRad="63683" custRadScaleInc="-197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B3ECA7-45DE-412B-ABDA-0F5155A519ED}" type="pres">
      <dgm:prSet presAssocID="{8A810F0D-B9EC-4056-ABF0-98954B5C4B48}" presName="parTrans" presStyleLbl="bgSibTrans2D1" presStyleIdx="1" presStyleCnt="2" custAng="10193208" custScaleX="45791" custLinFactY="-68283" custLinFactNeighborX="3087" custLinFactNeighborY="-100000" custRadScaleRad="211650"/>
      <dgm:spPr/>
      <dgm:t>
        <a:bodyPr/>
        <a:lstStyle/>
        <a:p>
          <a:pPr rtl="1"/>
          <a:endParaRPr lang="ar-IQ"/>
        </a:p>
      </dgm:t>
    </dgm:pt>
    <dgm:pt modelId="{C025F077-0F96-416A-BEB3-AAA50459B4D1}" type="pres">
      <dgm:prSet presAssocID="{CA19E127-AC13-45BA-BA9E-03AD4B13F80C}" presName="node" presStyleLbl="node1" presStyleIdx="1" presStyleCnt="2" custScaleX="174772" custScaleY="210479" custRadScaleRad="63741" custRadScaleInc="196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CACC91D-D75C-4FE1-9EE6-BA053C49015D}" srcId="{C7EE0754-F922-4877-BEC8-EA774A492478}" destId="{ED46D587-768F-414C-A87F-1B2F0E50CFB2}" srcOrd="0" destOrd="0" parTransId="{B4B9A70A-1F31-450D-910A-8864F7C0FF8F}" sibTransId="{507FB5B3-59C4-469C-A842-C4B1D80E72C7}"/>
    <dgm:cxn modelId="{5B697571-DFB1-43C1-8755-1186A7A39A5A}" srcId="{ED46D587-768F-414C-A87F-1B2F0E50CFB2}" destId="{CE44CAE9-66BE-42FE-B5B4-8EBAAF945997}" srcOrd="0" destOrd="0" parTransId="{41BBD0B5-BB94-4357-8CF8-A974FF806CA7}" sibTransId="{AC74394F-5542-4BAF-81F5-52CF6B940B87}"/>
    <dgm:cxn modelId="{59ED89A1-6A2A-4723-8E9A-B8CA99190CDF}" type="presOf" srcId="{41BBD0B5-BB94-4357-8CF8-A974FF806CA7}" destId="{6A7854CE-944C-4B39-80A3-AB0E1C201CE7}" srcOrd="0" destOrd="0" presId="urn:microsoft.com/office/officeart/2005/8/layout/radial4"/>
    <dgm:cxn modelId="{EFB2F448-62DD-48C8-9105-A69F063374C3}" srcId="{ED46D587-768F-414C-A87F-1B2F0E50CFB2}" destId="{CA19E127-AC13-45BA-BA9E-03AD4B13F80C}" srcOrd="1" destOrd="0" parTransId="{8A810F0D-B9EC-4056-ABF0-98954B5C4B48}" sibTransId="{74BBF897-5390-4D62-A3FB-594110231ED3}"/>
    <dgm:cxn modelId="{8032225B-11F3-49E5-B07F-D8766D2F2B90}" type="presOf" srcId="{C7EE0754-F922-4877-BEC8-EA774A492478}" destId="{4C65EEAC-1E86-4F1D-9BDA-40E3A35C4322}" srcOrd="0" destOrd="0" presId="urn:microsoft.com/office/officeart/2005/8/layout/radial4"/>
    <dgm:cxn modelId="{31D14320-FE6E-4EEA-BB19-0FB0DC9479E6}" type="presOf" srcId="{ED46D587-768F-414C-A87F-1B2F0E50CFB2}" destId="{FE3552B7-AC5F-495A-B368-BBD4F337DCEA}" srcOrd="0" destOrd="0" presId="urn:microsoft.com/office/officeart/2005/8/layout/radial4"/>
    <dgm:cxn modelId="{D66D70B7-1B54-447E-980B-C69198EE1F6E}" srcId="{C7EE0754-F922-4877-BEC8-EA774A492478}" destId="{57A0775C-9244-4F45-8356-D4D2F04CDC31}" srcOrd="1" destOrd="0" parTransId="{E12DA040-4345-40DA-8444-5F1757764AED}" sibTransId="{0B5C7A5F-7307-4286-B56C-ECF054DD099A}"/>
    <dgm:cxn modelId="{8F0521C0-2AB7-4748-AE8D-DF8D7F2CD100}" type="presOf" srcId="{CA19E127-AC13-45BA-BA9E-03AD4B13F80C}" destId="{C025F077-0F96-416A-BEB3-AAA50459B4D1}" srcOrd="0" destOrd="0" presId="urn:microsoft.com/office/officeart/2005/8/layout/radial4"/>
    <dgm:cxn modelId="{85B9835B-CD3A-464B-B1B3-7E2BA969C1B9}" type="presOf" srcId="{CE44CAE9-66BE-42FE-B5B4-8EBAAF945997}" destId="{3F861047-7EF3-4B3D-ABB3-B67CFE432EBF}" srcOrd="0" destOrd="0" presId="urn:microsoft.com/office/officeart/2005/8/layout/radial4"/>
    <dgm:cxn modelId="{3B230B63-B4C1-4D0B-8DF4-7420DFF75346}" type="presOf" srcId="{8A810F0D-B9EC-4056-ABF0-98954B5C4B48}" destId="{2CB3ECA7-45DE-412B-ABDA-0F5155A519ED}" srcOrd="0" destOrd="0" presId="urn:microsoft.com/office/officeart/2005/8/layout/radial4"/>
    <dgm:cxn modelId="{90E88D19-23B5-4F8C-A066-5695F3B1BE6B}" type="presParOf" srcId="{4C65EEAC-1E86-4F1D-9BDA-40E3A35C4322}" destId="{FE3552B7-AC5F-495A-B368-BBD4F337DCEA}" srcOrd="0" destOrd="0" presId="urn:microsoft.com/office/officeart/2005/8/layout/radial4"/>
    <dgm:cxn modelId="{0C57F4D2-9E4A-4550-A1C6-42230B96FC45}" type="presParOf" srcId="{4C65EEAC-1E86-4F1D-9BDA-40E3A35C4322}" destId="{6A7854CE-944C-4B39-80A3-AB0E1C201CE7}" srcOrd="1" destOrd="0" presId="urn:microsoft.com/office/officeart/2005/8/layout/radial4"/>
    <dgm:cxn modelId="{63AD0740-0C50-481C-B959-1B02876BF03B}" type="presParOf" srcId="{4C65EEAC-1E86-4F1D-9BDA-40E3A35C4322}" destId="{3F861047-7EF3-4B3D-ABB3-B67CFE432EBF}" srcOrd="2" destOrd="0" presId="urn:microsoft.com/office/officeart/2005/8/layout/radial4"/>
    <dgm:cxn modelId="{BE8F7FF6-5341-404D-B9D4-52363951CCA6}" type="presParOf" srcId="{4C65EEAC-1E86-4F1D-9BDA-40E3A35C4322}" destId="{2CB3ECA7-45DE-412B-ABDA-0F5155A519ED}" srcOrd="3" destOrd="0" presId="urn:microsoft.com/office/officeart/2005/8/layout/radial4"/>
    <dgm:cxn modelId="{90A93CE9-4878-4073-8F77-289C0335ABE9}" type="presParOf" srcId="{4C65EEAC-1E86-4F1D-9BDA-40E3A35C4322}" destId="{C025F077-0F96-416A-BEB3-AAA50459B4D1}" srcOrd="4" destOrd="0" presId="urn:microsoft.com/office/officeart/2005/8/layout/radial4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493372-B7BD-4C71-AF0D-C86A66F2BF5E}" type="datetimeFigureOut">
              <a:rPr lang="en-US" smtClean="0"/>
              <a:pPr/>
              <a:t>3/8/2015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94A291-8921-4E9D-8BF8-A1BACFEEC57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5C201-B589-48D3-B23E-8FD212BEBD3A}" type="datetimeFigureOut">
              <a:rPr lang="en-US" smtClean="0"/>
              <a:pPr>
                <a:defRPr/>
              </a:pPr>
              <a:t>3/8/2015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BFCAC-06E3-43E2-ADF8-AB5105B4C2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71C6FA-385A-438F-A2F6-07946419ADE0}" type="datetimeFigureOut">
              <a:rPr lang="en-US" smtClean="0"/>
              <a:pPr>
                <a:defRPr/>
              </a:pPr>
              <a:t>3/8/2015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6848EB-C997-4894-A917-90F74E0B96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469C01-9904-4439-B0F4-CCE85354C4CE}" type="datetimeFigureOut">
              <a:rPr lang="en-US" smtClean="0"/>
              <a:pPr>
                <a:defRPr/>
              </a:pPr>
              <a:t>3/8/2015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22CEEB-83E5-4978-B165-BA695795E8D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C20EC4-1242-4C85-A06F-E553A87C8491}" type="datetimeFigureOut">
              <a:rPr lang="en-US" smtClean="0"/>
              <a:pPr>
                <a:defRPr/>
              </a:pPr>
              <a:t>3/8/2015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0D025F-E559-4908-BCE8-BE8F68A0704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37B39-CDA4-42A4-B416-CE8295C89E47}" type="datetimeFigureOut">
              <a:rPr lang="en-US" smtClean="0"/>
              <a:pPr>
                <a:defRPr/>
              </a:pPr>
              <a:t>3/8/2015</a:t>
            </a:fld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E8626-4746-4175-BD66-37142D10EF9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B418C-0FBE-4E24-A577-45D59E97F61F}" type="datetimeFigureOut">
              <a:rPr lang="en-US" smtClean="0"/>
              <a:pPr>
                <a:defRPr/>
              </a:pPr>
              <a:t>3/8/2015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06071C-F8E6-403C-942A-24BEFF6BD6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7E70F-B02D-40E5-8F93-40700D6B9324}" type="datetimeFigureOut">
              <a:rPr lang="en-US" smtClean="0"/>
              <a:pPr>
                <a:defRPr/>
              </a:pPr>
              <a:t>3/8/2015</a:t>
            </a:fld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4393B7-2099-45A4-B523-3F8EAA0B5C9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E44551-324A-45E5-983F-BF2D848D50DC}" type="datetimeFigureOut">
              <a:rPr lang="en-US" smtClean="0"/>
              <a:pPr>
                <a:defRPr/>
              </a:pPr>
              <a:t>3/8/2015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5840E6-AB50-45D2-B28D-E14A8C16DFD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A2B264-FF50-44C1-917C-CE7999AD4AF1}" type="datetimeFigureOut">
              <a:rPr lang="en-US" smtClean="0"/>
              <a:pPr>
                <a:defRPr/>
              </a:pPr>
              <a:t>3/8/2015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7F0277-3290-43C3-A6DC-9019C52D982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4B814-4BA5-403E-BCFC-D23D03FEC947}" type="datetimeFigureOut">
              <a:rPr lang="en-US" smtClean="0"/>
              <a:pPr>
                <a:defRPr/>
              </a:pPr>
              <a:t>3/8/2015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6BB763-3F8C-45CB-B89B-FCB6FF0C8D0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9A0187-2FA7-4FBC-98C2-CEAD3A8E8BB8}" type="datetimeFigureOut">
              <a:rPr lang="en-US" smtClean="0"/>
              <a:pPr>
                <a:defRPr/>
              </a:pPr>
              <a:t>3/8/2015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B046B-A404-4200-AE29-0B545E4201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0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Garamond" pitchFamily="18" charset="0"/>
                  <a:cs typeface="+mn-cs"/>
                </a:endParaRPr>
              </a:p>
            </p:txBody>
          </p:sp>
          <p:sp>
            <p:nvSpPr>
              <p:cNvPr id="21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Garamond" pitchFamily="18" charset="0"/>
                  <a:cs typeface="+mn-cs"/>
                </a:endParaRPr>
              </a:p>
            </p:txBody>
          </p:sp>
          <p:sp>
            <p:nvSpPr>
              <p:cNvPr id="22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Garamond" pitchFamily="18" charset="0"/>
                  <a:cs typeface="+mn-cs"/>
                </a:endParaRPr>
              </a:p>
            </p:txBody>
          </p:sp>
          <p:sp>
            <p:nvSpPr>
              <p:cNvPr id="23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Garamond" pitchFamily="18" charset="0"/>
                  <a:cs typeface="+mn-cs"/>
                </a:endParaRPr>
              </a:p>
            </p:txBody>
          </p:sp>
          <p:sp>
            <p:nvSpPr>
              <p:cNvPr id="24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ctr" eaLnBrk="0" fontAlgn="auto" hangingPunct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Garamond" pitchFamily="18" charset="0"/>
                  <a:cs typeface="+mn-cs"/>
                </a:endParaRPr>
              </a:p>
            </p:txBody>
          </p:sp>
        </p:grpSp>
        <p:sp>
          <p:nvSpPr>
            <p:cNvPr id="18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aramond" pitchFamily="18" charset="0"/>
                <a:cs typeface="+mn-cs"/>
              </a:endParaRPr>
            </a:p>
          </p:txBody>
        </p:sp>
        <p:sp>
          <p:nvSpPr>
            <p:cNvPr id="19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Garamond" pitchFamily="18" charset="0"/>
                <a:cs typeface="+mn-cs"/>
              </a:endParaRPr>
            </a:p>
          </p:txBody>
        </p:sp>
      </p:grpSp>
      <p:sp>
        <p:nvSpPr>
          <p:cNvPr id="1027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Rectangle 13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457200" y="624840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685D920-A9BB-40A5-B762-A930BA02F943}" type="datetimeFigureOut">
              <a:rPr lang="en-US" smtClean="0"/>
              <a:pPr>
                <a:defRPr/>
              </a:pPr>
              <a:t>3/8/2015</a:t>
            </a:fld>
            <a:endParaRPr lang="en-US"/>
          </a:p>
        </p:txBody>
      </p:sp>
      <p:sp>
        <p:nvSpPr>
          <p:cNvPr id="26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51575"/>
            <a:ext cx="2895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5475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AE50B66-DE93-4489-BA32-2E170900D67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Garamond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Garamond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Garamond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Garamond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05000"/>
            <a:ext cx="4038600" cy="1143000"/>
          </a:xfrm>
        </p:spPr>
        <p:txBody>
          <a:bodyPr/>
          <a:lstStyle/>
          <a:p>
            <a:r>
              <a:rPr lang="en-US" sz="4000" dirty="0" smtClean="0">
                <a:solidFill>
                  <a:schemeClr val="tx1"/>
                </a:solidFill>
              </a:rPr>
              <a:t>Dr. Munad Jihad Al-Duliamy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College of Dentistry, AL_Iraqia University, </a:t>
            </a:r>
            <a:endParaRPr lang="ar-IQ" sz="3200" dirty="0"/>
          </a:p>
        </p:txBody>
      </p:sp>
      <p:pic>
        <p:nvPicPr>
          <p:cNvPr id="3" name="Picture 2" descr="http://media.nas.mbc.net/media/images/sharingImages/352111.jpg"/>
          <p:cNvPicPr>
            <a:picLocks noChangeAspect="1" noChangeArrowheads="1"/>
          </p:cNvPicPr>
          <p:nvPr/>
        </p:nvPicPr>
        <p:blipFill>
          <a:blip r:embed="rId2" cstate="print"/>
          <a:srcRect l="3200" r="3200" b="1887"/>
          <a:stretch>
            <a:fillRect/>
          </a:stretch>
        </p:blipFill>
        <p:spPr bwMode="auto">
          <a:xfrm>
            <a:off x="4038600" y="0"/>
            <a:ext cx="5105400" cy="51054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038600" y="4191000"/>
            <a:ext cx="9144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8991600" cy="6705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sz="5400" b="1" i="1" dirty="0" smtClean="0">
              <a:latin typeface="Andalus" pitchFamily="2" charset="-78"/>
              <a:cs typeface="Andalus" pitchFamily="2" charset="-78"/>
            </a:endParaRPr>
          </a:p>
          <a:p>
            <a:pPr>
              <a:buFont typeface="Wingdings" pitchFamily="2" charset="2"/>
              <a:buNone/>
            </a:pPr>
            <a:endParaRPr lang="en-US" sz="5400" dirty="0" smtClean="0">
              <a:latin typeface="Andalus" pitchFamily="2" charset="-78"/>
              <a:cs typeface="Andalus" pitchFamily="2" charset="-78"/>
            </a:endParaRPr>
          </a:p>
          <a:p>
            <a:endParaRPr lang="en-US" sz="5400" dirty="0" smtClean="0">
              <a:latin typeface="Andalus" pitchFamily="2" charset="-78"/>
              <a:cs typeface="Andalus" pitchFamily="2" charset="-7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685800" y="685800"/>
            <a:ext cx="10072826" cy="60016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6600" b="1" i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Andalus" pitchFamily="2" charset="-78"/>
                <a:cs typeface="Andalus" pitchFamily="2" charset="-78"/>
              </a:rPr>
              <a:t>   </a:t>
            </a:r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E</a:t>
            </a:r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nhancement of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  </a:t>
            </a:r>
            <a:r>
              <a:rPr lang="en-US" sz="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Orthodontic </a:t>
            </a:r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Anchorage </a:t>
            </a:r>
            <a:r>
              <a:rPr lang="en-US" sz="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 </a:t>
            </a:r>
            <a:r>
              <a:rPr lang="en-US" sz="6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and Retention </a:t>
            </a:r>
            <a:r>
              <a:rPr lang="en-US" sz="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by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itchFamily="66" charset="0"/>
                <a:cs typeface="Mongolian Baiti" pitchFamily="66" charset="0"/>
              </a:rPr>
              <a:t>Local Injection of         Strontium</a:t>
            </a:r>
            <a:endParaRPr lang="en-US" sz="40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itchFamily="2" charset="-78"/>
              <a:cs typeface="Andalus" pitchFamily="2" charset="-78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Andalus" pitchFamily="2" charset="-78"/>
                <a:cs typeface="Andalus" pitchFamily="2" charset="-78"/>
              </a:rPr>
              <a:t>         </a:t>
            </a:r>
            <a:endParaRPr lang="en-US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FFFF00"/>
              </a:solidFill>
              <a:latin typeface="+mn-lt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0376" y="5715000"/>
            <a:ext cx="90236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i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Andalus" pitchFamily="2" charset="-78"/>
                <a:cs typeface="Andalus" pitchFamily="2" charset="-78"/>
              </a:rPr>
              <a:t> </a:t>
            </a:r>
            <a:r>
              <a:rPr lang="en-US" sz="4000" b="1" i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FFFF00"/>
                </a:solidFill>
                <a:latin typeface="Georgia" pitchFamily="18" charset="0"/>
                <a:cs typeface="Andalus" pitchFamily="2" charset="-78"/>
              </a:rPr>
              <a:t>(An Experimental Study in Rats)</a:t>
            </a:r>
            <a:endParaRPr lang="en-US" sz="4000" dirty="0">
              <a:solidFill>
                <a:srgbClr val="FFFF00"/>
              </a:solidFill>
              <a:latin typeface="Georgia" pitchFamily="18" charset="0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 smtClean="0">
                <a:solidFill>
                  <a:srgbClr val="FFFF00"/>
                </a:solidFill>
                <a:latin typeface="Algerian" pitchFamily="82" charset="0"/>
              </a:rPr>
              <a:t>Contents</a:t>
            </a:r>
            <a:r>
              <a:rPr lang="en-GB" sz="4800" dirty="0" smtClean="0">
                <a:solidFill>
                  <a:srgbClr val="FFFF00"/>
                </a:solidFill>
              </a:rPr>
              <a:t> </a:t>
            </a:r>
            <a:endParaRPr lang="ar-IQ" sz="48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7637"/>
            <a:ext cx="8229600" cy="4525963"/>
          </a:xfrm>
        </p:spPr>
        <p:txBody>
          <a:bodyPr/>
          <a:lstStyle/>
          <a:p>
            <a:r>
              <a:rPr lang="en-GB" sz="4000" dirty="0" smtClean="0"/>
              <a:t>Introduction</a:t>
            </a:r>
          </a:p>
          <a:p>
            <a:pPr lvl="0"/>
            <a:r>
              <a:rPr lang="en-US" sz="4000" dirty="0" smtClean="0"/>
              <a:t>What is Strontium?</a:t>
            </a:r>
          </a:p>
          <a:p>
            <a:pPr lvl="0"/>
            <a:r>
              <a:rPr lang="en-GB" sz="4000" dirty="0" smtClean="0"/>
              <a:t> </a:t>
            </a:r>
            <a:r>
              <a:rPr lang="en-US" sz="4000" dirty="0" smtClean="0"/>
              <a:t>Methodology</a:t>
            </a:r>
            <a:endParaRPr lang="ar-IQ" sz="4000" dirty="0" smtClean="0"/>
          </a:p>
          <a:p>
            <a:pPr lvl="0"/>
            <a:r>
              <a:rPr lang="en-US" sz="4000" dirty="0" smtClean="0"/>
              <a:t>Results</a:t>
            </a:r>
          </a:p>
          <a:p>
            <a:r>
              <a:rPr lang="en-US" sz="4000" dirty="0" smtClean="0"/>
              <a:t>Suggestions</a:t>
            </a:r>
            <a:r>
              <a:rPr lang="en-GB" sz="4000" dirty="0" smtClean="0"/>
              <a:t> </a:t>
            </a:r>
          </a:p>
          <a:p>
            <a:r>
              <a:rPr lang="en-GB" sz="4000" dirty="0" smtClean="0"/>
              <a:t>Conclusion </a:t>
            </a:r>
            <a:r>
              <a:rPr lang="en-US" sz="4000" dirty="0" smtClean="0"/>
              <a:t>                 </a:t>
            </a:r>
            <a:endParaRPr lang="en-GB" sz="4000" dirty="0" smtClean="0"/>
          </a:p>
        </p:txBody>
      </p:sp>
      <p:pic>
        <p:nvPicPr>
          <p:cNvPr id="4" name="Picture 2" descr="http://www.evergreenre.com/Images/LockKey.jpg"/>
          <p:cNvPicPr>
            <a:picLocks noChangeAspect="1" noChangeArrowheads="1"/>
          </p:cNvPicPr>
          <p:nvPr/>
        </p:nvPicPr>
        <p:blipFill>
          <a:blip r:embed="rId2" cstate="print"/>
          <a:srcRect l="40034" r="6203"/>
          <a:stretch>
            <a:fillRect/>
          </a:stretch>
        </p:blipFill>
        <p:spPr bwMode="auto">
          <a:xfrm>
            <a:off x="6248400" y="1752600"/>
            <a:ext cx="2562386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6159028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200150"/>
          </a:xfrm>
        </p:spPr>
        <p:txBody>
          <a:bodyPr/>
          <a:lstStyle/>
          <a:p>
            <a:r>
              <a:rPr lang="en-US" sz="6600" dirty="0" smtClean="0">
                <a:solidFill>
                  <a:srgbClr val="FFFF00"/>
                </a:solidFill>
              </a:rPr>
              <a:t>Introduction </a:t>
            </a:r>
            <a:endParaRPr lang="ar-IQ" sz="6600" dirty="0">
              <a:solidFill>
                <a:srgbClr val="FFFF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28600" y="990600"/>
            <a:ext cx="53827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FFC000"/>
              </a:buClr>
              <a:buSzPct val="134000"/>
              <a:buFont typeface="Wingdings" pitchFamily="2" charset="2"/>
              <a:buChar char="§"/>
            </a:pPr>
            <a:r>
              <a:rPr lang="en-US" sz="3200" b="1" dirty="0" smtClean="0">
                <a:latin typeface="+mn-lt"/>
              </a:rPr>
              <a:t> Ortho</a:t>
            </a:r>
            <a:r>
              <a:rPr lang="en-US" sz="3200" dirty="0" smtClean="0">
                <a:latin typeface="+mn-lt"/>
              </a:rPr>
              <a:t> = </a:t>
            </a:r>
            <a:r>
              <a:rPr lang="en-US" sz="3200" b="1" dirty="0" smtClean="0">
                <a:solidFill>
                  <a:srgbClr val="FFFF00"/>
                </a:solidFill>
                <a:latin typeface="+mn-lt"/>
              </a:rPr>
              <a:t>correct </a:t>
            </a:r>
            <a:r>
              <a:rPr lang="en-US" sz="3200" b="1" dirty="0" smtClean="0">
                <a:latin typeface="+mn-lt"/>
              </a:rPr>
              <a:t>or</a:t>
            </a:r>
            <a:r>
              <a:rPr lang="en-US" sz="3200" b="1" dirty="0" smtClean="0">
                <a:solidFill>
                  <a:srgbClr val="FFFF00"/>
                </a:solidFill>
                <a:latin typeface="+mn-lt"/>
              </a:rPr>
              <a:t> perfect 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8600" y="1600200"/>
            <a:ext cx="45496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FFC000"/>
              </a:buClr>
              <a:buSzPct val="134000"/>
              <a:buFont typeface="Wingdings" pitchFamily="2" charset="2"/>
              <a:buChar char="§"/>
            </a:pPr>
            <a:r>
              <a:rPr lang="en-US" sz="3200" b="1" dirty="0" smtClean="0">
                <a:latin typeface="+mn-lt"/>
              </a:rPr>
              <a:t> </a:t>
            </a:r>
            <a:r>
              <a:rPr lang="en-US" sz="3200" b="1" dirty="0" err="1" smtClean="0">
                <a:latin typeface="+mn-lt"/>
              </a:rPr>
              <a:t>Dontic</a:t>
            </a:r>
            <a:r>
              <a:rPr lang="en-US" sz="3200" dirty="0" smtClean="0">
                <a:latin typeface="+mn-lt"/>
              </a:rPr>
              <a:t> </a:t>
            </a:r>
            <a:r>
              <a:rPr lang="en-US" sz="3200" b="1" dirty="0" smtClean="0">
                <a:latin typeface="+mn-lt"/>
              </a:rPr>
              <a:t>=</a:t>
            </a:r>
            <a:r>
              <a:rPr lang="en-US" sz="3200" b="1" dirty="0" smtClean="0">
                <a:solidFill>
                  <a:srgbClr val="FFFF00"/>
                </a:solidFill>
                <a:latin typeface="+mn-lt"/>
              </a:rPr>
              <a:t> tooth </a:t>
            </a:r>
            <a:r>
              <a:rPr lang="en-US" sz="3200" b="1" dirty="0" smtClean="0">
                <a:latin typeface="+mn-lt"/>
              </a:rPr>
              <a:t>or</a:t>
            </a:r>
            <a:r>
              <a:rPr lang="en-US" sz="3200" b="1" dirty="0" smtClean="0">
                <a:solidFill>
                  <a:srgbClr val="FFFF00"/>
                </a:solidFill>
                <a:latin typeface="+mn-lt"/>
              </a:rPr>
              <a:t> teeth</a:t>
            </a:r>
          </a:p>
        </p:txBody>
      </p:sp>
      <p:pic>
        <p:nvPicPr>
          <p:cNvPr id="23" name="Picture 2" descr="DSC00061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33079" t="28131" r="22840" b="32283"/>
          <a:stretch>
            <a:fillRect/>
          </a:stretch>
        </p:blipFill>
        <p:spPr bwMode="auto">
          <a:xfrm>
            <a:off x="1905000" y="2438400"/>
            <a:ext cx="2921000" cy="1752600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Picture 4" descr="DSC01103"/>
          <p:cNvPicPr>
            <a:picLocks noChangeAspect="1" noChangeArrowheads="1"/>
          </p:cNvPicPr>
          <p:nvPr/>
        </p:nvPicPr>
        <p:blipFill>
          <a:blip r:embed="rId3" cstate="print">
            <a:lum bright="10000" contrast="10000"/>
          </a:blip>
          <a:srcRect l="33265" t="12152" r="16701" b="33594"/>
          <a:stretch>
            <a:fillRect/>
          </a:stretch>
        </p:blipFill>
        <p:spPr bwMode="auto">
          <a:xfrm>
            <a:off x="6397170" y="2438400"/>
            <a:ext cx="2746830" cy="1752600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4" name="Right Arrow 23"/>
          <p:cNvSpPr/>
          <p:nvPr/>
        </p:nvSpPr>
        <p:spPr>
          <a:xfrm>
            <a:off x="4876800" y="3124200"/>
            <a:ext cx="1524000" cy="533400"/>
          </a:xfrm>
          <a:prstGeom prst="rightArrow">
            <a:avLst/>
          </a:prstGeom>
          <a:solidFill>
            <a:schemeClr val="bg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000" dirty="0" smtClean="0"/>
              <a:t>orthodontic</a:t>
            </a:r>
            <a:endParaRPr lang="ar-IQ" sz="2000" dirty="0"/>
          </a:p>
        </p:txBody>
      </p:sp>
      <p:sp>
        <p:nvSpPr>
          <p:cNvPr id="14" name="Rectangle 13"/>
          <p:cNvSpPr/>
          <p:nvPr/>
        </p:nvSpPr>
        <p:spPr>
          <a:xfrm>
            <a:off x="-76200" y="4419600"/>
            <a:ext cx="98403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FFC000"/>
              </a:buClr>
              <a:buSzPct val="134000"/>
              <a:buFont typeface="Wingdings" pitchFamily="2" charset="2"/>
              <a:buChar char="§"/>
            </a:pPr>
            <a:r>
              <a:rPr lang="en-US" sz="3200" b="1" dirty="0" smtClean="0">
                <a:latin typeface="+mn-lt"/>
              </a:rPr>
              <a:t> anchorage</a:t>
            </a:r>
            <a:r>
              <a:rPr lang="en-US" sz="3200" b="1" dirty="0" smtClean="0">
                <a:solidFill>
                  <a:srgbClr val="FFFF00"/>
                </a:solidFill>
                <a:latin typeface="+mn-lt"/>
              </a:rPr>
              <a:t> = The resistance to undesired movements.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510540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0" fontAlgn="auto" hangingPunct="0">
              <a:spcBef>
                <a:spcPct val="20000"/>
              </a:spcBef>
              <a:spcAft>
                <a:spcPts val="0"/>
              </a:spcAft>
              <a:buClr>
                <a:schemeClr val="hlink"/>
              </a:buClr>
              <a:buSzPct val="200000"/>
              <a:buFont typeface="Wingdings" pitchFamily="2" charset="2"/>
              <a:buChar char="§"/>
              <a:defRPr/>
            </a:pPr>
            <a:r>
              <a:rPr lang="en-US" b="1" dirty="0" smtClean="0"/>
              <a:t> </a:t>
            </a:r>
            <a:r>
              <a:rPr lang="en-US" sz="3200" b="1" dirty="0" smtClean="0">
                <a:latin typeface="+mn-lt"/>
              </a:rPr>
              <a:t>retention = </a:t>
            </a:r>
            <a:r>
              <a:rPr lang="en-US" sz="3200" b="1" dirty="0" smtClean="0">
                <a:solidFill>
                  <a:srgbClr val="FFFF00"/>
                </a:solidFill>
                <a:latin typeface="+mn-lt"/>
              </a:rPr>
              <a:t>prevent the teeth from return to origin,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24" grpId="0" animBg="1"/>
      <p:bldP spid="24" grpId="1" animBg="1"/>
      <p:bldP spid="14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>
          <a:blip r:embed="rId2"/>
          <a:srcRect l="4181" r="-348" b="20059"/>
          <a:stretch>
            <a:fillRect/>
          </a:stretch>
        </p:blipFill>
        <p:spPr bwMode="auto">
          <a:xfrm>
            <a:off x="3810000" y="1676400"/>
            <a:ext cx="5334000" cy="5181600"/>
          </a:xfrm>
          <a:prstGeom prst="rect">
            <a:avLst/>
          </a:prstGeom>
          <a:noFill/>
          <a:ln w="28575">
            <a:solidFill>
              <a:schemeClr val="bg2">
                <a:lumMod val="90000"/>
              </a:schemeClr>
            </a:solidFill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914400" y="609600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Georgia" pitchFamily="18" charset="0"/>
              </a:rPr>
              <a:t>Orthodontic Tooth Movement </a:t>
            </a:r>
            <a:endParaRPr lang="en-US" sz="3200" b="1" dirty="0">
              <a:solidFill>
                <a:srgbClr val="FFFF00"/>
              </a:solidFill>
              <a:latin typeface="Georgia" pitchFamily="18" charset="0"/>
            </a:endParaRPr>
          </a:p>
        </p:txBody>
      </p:sp>
      <p:pic>
        <p:nvPicPr>
          <p:cNvPr id="4" name="Picture 2" descr="C:\Users\HP\Desktop\ortho pic\images - Copy - Cop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399"/>
            <a:ext cx="3810000" cy="20873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3429000"/>
            <a:ext cx="4419600" cy="3429000"/>
          </a:xfrm>
          <a:prstGeom prst="rect">
            <a:avLst/>
          </a:prstGeom>
          <a:noFill/>
          <a:ln w="12700" cmpd="sng">
            <a:solidFill>
              <a:schemeClr val="bg2">
                <a:lumMod val="90000"/>
              </a:schemeClr>
            </a:solidFill>
            <a:round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3"/>
          <a:srcRect l="35234" r="38162" b="66092"/>
          <a:stretch>
            <a:fillRect/>
          </a:stretch>
        </p:blipFill>
        <p:spPr bwMode="auto">
          <a:xfrm>
            <a:off x="4724400" y="0"/>
            <a:ext cx="4419600" cy="3505200"/>
          </a:xfrm>
          <a:prstGeom prst="rect">
            <a:avLst/>
          </a:prstGeom>
          <a:noFill/>
          <a:ln w="12700" cmpd="sng">
            <a:solidFill>
              <a:schemeClr val="bg2">
                <a:lumMod val="90000"/>
              </a:schemeClr>
            </a:solidFill>
            <a:round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609600" y="685800"/>
            <a:ext cx="274870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solidFill>
                  <a:srgbClr val="EFFB7D"/>
                </a:solidFill>
                <a:latin typeface="+mn-lt"/>
                <a:cs typeface="+mn-cs"/>
              </a:rPr>
              <a:t>Headgear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EFFB7D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16390" name="Rectangle 10"/>
          <p:cNvSpPr>
            <a:spLocks noChangeArrowheads="1"/>
          </p:cNvSpPr>
          <p:nvPr/>
        </p:nvSpPr>
        <p:spPr bwMode="auto">
          <a:xfrm>
            <a:off x="5365750" y="4038600"/>
            <a:ext cx="31686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Mini screw implant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38800" y="1219200"/>
            <a:ext cx="312938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Transpalatal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bar</a:t>
            </a:r>
            <a:endParaRPr lang="en-US" sz="32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 descr="http://www.nature.com/bdj/journal/v196/n5/images/4811031-f7.jpg"/>
          <p:cNvPicPr>
            <a:picLocks noChangeAspect="1" noChangeArrowheads="1"/>
          </p:cNvPicPr>
          <p:nvPr/>
        </p:nvPicPr>
        <p:blipFill>
          <a:blip r:embed="rId4"/>
          <a:srcRect r="57228" b="26065"/>
          <a:stretch>
            <a:fillRect/>
          </a:stretch>
        </p:blipFill>
        <p:spPr bwMode="auto">
          <a:xfrm>
            <a:off x="685800" y="1600200"/>
            <a:ext cx="2480982" cy="2819400"/>
          </a:xfrm>
          <a:prstGeom prst="rect">
            <a:avLst/>
          </a:prstGeom>
          <a:noFill/>
        </p:spPr>
      </p:pic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/>
      <p:bldP spid="16390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2"/>
          <a:srcRect l="15584" t="44470" r="14429" b="5647"/>
          <a:stretch>
            <a:fillRect/>
          </a:stretch>
        </p:blipFill>
        <p:spPr bwMode="auto">
          <a:xfrm>
            <a:off x="4800600" y="1143000"/>
            <a:ext cx="4343400" cy="2971800"/>
          </a:xfrm>
          <a:prstGeom prst="rect">
            <a:avLst/>
          </a:prstGeom>
          <a:ln w="38100" cap="sq">
            <a:solidFill>
              <a:schemeClr val="bg2">
                <a:lumMod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43000"/>
            <a:ext cx="4800600" cy="2971800"/>
          </a:xfrm>
          <a:prstGeom prst="rect">
            <a:avLst/>
          </a:prstGeom>
          <a:ln w="38100" cap="sq">
            <a:solidFill>
              <a:schemeClr val="bg2">
                <a:lumMod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0" y="1295400"/>
            <a:ext cx="5029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emovable </a:t>
            </a:r>
            <a:r>
              <a:rPr lang="en-US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acrylic retainer</a:t>
            </a:r>
            <a:endParaRPr lang="en-US" sz="32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24400" y="1066800"/>
            <a:ext cx="5102607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FF00"/>
                </a:solidFill>
                <a:latin typeface="+mn-lt"/>
                <a:cs typeface="+mn-cs"/>
              </a:rPr>
              <a:t>F</a:t>
            </a:r>
            <a:r>
              <a:rPr lang="en-US" sz="3200" b="1" dirty="0" smtClean="0">
                <a:solidFill>
                  <a:srgbClr val="FFFF00"/>
                </a:solidFill>
                <a:latin typeface="+mn-lt"/>
                <a:cs typeface="+mn-cs"/>
              </a:rPr>
              <a:t>ixed </a:t>
            </a:r>
            <a:r>
              <a:rPr lang="en-US" sz="3200" b="1" dirty="0">
                <a:solidFill>
                  <a:srgbClr val="FFFF00"/>
                </a:solidFill>
                <a:latin typeface="+mn-lt"/>
                <a:cs typeface="+mn-cs"/>
              </a:rPr>
              <a:t>retainers</a:t>
            </a:r>
            <a:endParaRPr lang="en-US" sz="32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4"/>
          <a:srcRect r="50249"/>
          <a:stretch>
            <a:fillRect/>
          </a:stretch>
        </p:blipFill>
        <p:spPr bwMode="auto">
          <a:xfrm>
            <a:off x="2514600" y="4191000"/>
            <a:ext cx="41148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2514600" y="4191000"/>
            <a:ext cx="424616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FF00"/>
                </a:solidFill>
                <a:latin typeface="+mn-lt"/>
                <a:cs typeface="+mn-cs"/>
              </a:rPr>
              <a:t>Supracrestal Fibrotomy</a:t>
            </a:r>
            <a:endParaRPr lang="en-US" sz="32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cs typeface="+mn-cs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-228600" y="-228600"/>
            <a:ext cx="9525000" cy="5638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en-US" sz="4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lang="en-US" sz="3600" b="1" dirty="0" smtClean="0">
                <a:solidFill>
                  <a:srgbClr val="FFFF00"/>
                </a:solidFill>
                <a:latin typeface="+mj-lt"/>
              </a:rPr>
              <a:t>   </a:t>
            </a:r>
            <a:r>
              <a:rPr lang="en-US" sz="3600" b="1" dirty="0" smtClean="0">
                <a:latin typeface="+mj-lt"/>
              </a:rPr>
              <a:t>All these anchorage and retentive measures have stood the test of time in providing the best possible treatment outcomes except for some cardinal limitations like difficulties in their: </a:t>
            </a:r>
          </a:p>
          <a:p>
            <a:pPr marL="684213" marR="0" lvl="0" indent="393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q"/>
              <a:tabLst/>
              <a:defRPr/>
            </a:pPr>
            <a:r>
              <a:rPr lang="en-US" sz="3600" b="1" dirty="0" smtClean="0">
                <a:solidFill>
                  <a:srgbClr val="FFFF00"/>
                </a:solidFill>
                <a:latin typeface="+mj-lt"/>
              </a:rPr>
              <a:t> manufacture,</a:t>
            </a:r>
          </a:p>
          <a:p>
            <a:pPr marL="1025525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q"/>
              <a:tabLst/>
              <a:defRPr/>
            </a:pPr>
            <a:r>
              <a:rPr lang="en-US" sz="3600" b="1" dirty="0" smtClean="0">
                <a:solidFill>
                  <a:srgbClr val="FFFF00"/>
                </a:solidFill>
                <a:latin typeface="+mj-lt"/>
              </a:rPr>
              <a:t> applications and </a:t>
            </a:r>
          </a:p>
          <a:p>
            <a:pPr marL="1025525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q"/>
              <a:tabLst/>
              <a:defRPr/>
            </a:pPr>
            <a:r>
              <a:rPr lang="en-US" sz="3600" b="1" dirty="0" smtClean="0">
                <a:solidFill>
                  <a:srgbClr val="FFFF00"/>
                </a:solidFill>
                <a:latin typeface="+mj-lt"/>
              </a:rPr>
              <a:t> patient compliance.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76200" y="948691"/>
            <a:ext cx="51054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 smtClean="0">
                <a:latin typeface="+mj-lt"/>
              </a:rPr>
              <a:t>   shed </a:t>
            </a:r>
            <a:r>
              <a:rPr lang="en-US" sz="3600" b="1" dirty="0">
                <a:latin typeface="+mj-lt"/>
              </a:rPr>
              <a:t>light on the use of </a:t>
            </a:r>
            <a:r>
              <a:rPr lang="en-US" sz="3600" b="1" dirty="0" smtClean="0">
                <a:latin typeface="+mj-lt"/>
              </a:rPr>
              <a:t> </a:t>
            </a:r>
            <a:r>
              <a:rPr lang="en-US" sz="3600" b="1" dirty="0" smtClean="0">
                <a:solidFill>
                  <a:srgbClr val="F0F604"/>
                </a:solidFill>
                <a:latin typeface="+mj-lt"/>
              </a:rPr>
              <a:t>drugs</a:t>
            </a:r>
            <a:r>
              <a:rPr lang="en-US" sz="3600" b="1" dirty="0" smtClean="0">
                <a:latin typeface="+mj-lt"/>
              </a:rPr>
              <a:t> </a:t>
            </a:r>
            <a:r>
              <a:rPr lang="en-US" sz="3600" b="1" dirty="0">
                <a:latin typeface="+mj-lt"/>
              </a:rPr>
              <a:t>as </a:t>
            </a:r>
            <a:r>
              <a:rPr lang="en-US" sz="3600" b="1" dirty="0" smtClean="0">
                <a:latin typeface="+mj-lt"/>
              </a:rPr>
              <a:t>an </a:t>
            </a:r>
            <a:r>
              <a:rPr lang="en-US" sz="3600" b="1" dirty="0" smtClean="0">
                <a:solidFill>
                  <a:srgbClr val="F0F604"/>
                </a:solidFill>
                <a:latin typeface="+mj-lt"/>
              </a:rPr>
              <a:t>adjunct </a:t>
            </a:r>
            <a:r>
              <a:rPr lang="en-US" sz="3600" b="1" dirty="0" smtClean="0">
                <a:latin typeface="+mj-lt"/>
              </a:rPr>
              <a:t>for orthodontic treatment </a:t>
            </a:r>
            <a:r>
              <a:rPr lang="en-US" sz="3600" b="1" dirty="0" smtClean="0">
                <a:solidFill>
                  <a:srgbClr val="FF0000"/>
                </a:solidFill>
                <a:latin typeface="+mj-lt"/>
              </a:rPr>
              <a:t>either by</a:t>
            </a:r>
            <a:r>
              <a:rPr lang="en-US" sz="3600" b="1" dirty="0" smtClean="0">
                <a:latin typeface="+mj-lt"/>
              </a:rPr>
              <a:t>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 smtClean="0">
                <a:solidFill>
                  <a:srgbClr val="FF5050"/>
                </a:solidFill>
              </a:rPr>
              <a:t> </a:t>
            </a:r>
            <a:endParaRPr lang="en-US" sz="54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505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5400" b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505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5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endParaRPr lang="en-US" sz="5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505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9469"/>
            <a:ext cx="69585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+mj-lt"/>
              </a:rPr>
              <a:t>It is the thank to pharmacology to </a:t>
            </a:r>
            <a:endParaRPr lang="ar-IQ" sz="3600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43400"/>
            <a:ext cx="88392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+mj-lt"/>
              </a:rPr>
              <a:t>or by</a:t>
            </a:r>
          </a:p>
          <a:p>
            <a:r>
              <a:rPr lang="en-US" sz="36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3200" b="1" dirty="0" smtClean="0">
                <a:solidFill>
                  <a:srgbClr val="FFFF00"/>
                </a:solidFill>
                <a:latin typeface="+mj-lt"/>
              </a:rPr>
              <a:t>retarding the undesired movement </a:t>
            </a:r>
            <a:r>
              <a:rPr lang="en-US" sz="3200" b="1" dirty="0" smtClean="0">
                <a:latin typeface="+mj-lt"/>
              </a:rPr>
              <a:t>of anchor tooth and </a:t>
            </a:r>
            <a:r>
              <a:rPr lang="en-US" sz="3200" b="1" dirty="0" smtClean="0">
                <a:solidFill>
                  <a:srgbClr val="FFFF00"/>
                </a:solidFill>
                <a:latin typeface="+mj-lt"/>
              </a:rPr>
              <a:t>preventing relapse </a:t>
            </a:r>
            <a:r>
              <a:rPr lang="en-US" sz="3200" b="1" dirty="0" smtClean="0">
                <a:latin typeface="+mj-lt"/>
              </a:rPr>
              <a:t>after orthodontic treatment </a:t>
            </a:r>
            <a:endParaRPr lang="ar-IQ" sz="2800" b="1" dirty="0">
              <a:latin typeface="+mj-lt"/>
            </a:endParaRPr>
          </a:p>
        </p:txBody>
      </p:sp>
      <p:pic>
        <p:nvPicPr>
          <p:cNvPr id="18434" name="Picture 2" descr="http://1.bp.blogspot.com/-yQ-r3rfGREU/Uuci-0v8thI/AAAAAAAAtVI/YkpICcvNx30/s1600/pharmacology-for-step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762000"/>
            <a:ext cx="4572000" cy="33153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/>
          <p:nvPr/>
        </p:nvSpPr>
        <p:spPr>
          <a:xfrm>
            <a:off x="0" y="4038600"/>
            <a:ext cx="74849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FF00"/>
                </a:solidFill>
                <a:latin typeface="+mj-lt"/>
              </a:rPr>
              <a:t>accelerating the speed of tooth movement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76200"/>
            <a:ext cx="8991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ea typeface="+mj-ea"/>
                <a:cs typeface="+mj-cs"/>
              </a:rPr>
              <a:t>Recent research advances suggest that 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ea typeface="+mj-ea"/>
                <a:cs typeface="+mj-cs"/>
              </a:rPr>
              <a:t>biological modulators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ea typeface="+mj-ea"/>
                <a:cs typeface="+mj-cs"/>
              </a:rPr>
              <a:t>which</a:t>
            </a:r>
            <a:r>
              <a:rPr lang="en-US" sz="3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ea typeface="+mj-ea"/>
                <a:cs typeface="+mj-cs"/>
              </a:rPr>
              <a:t> 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ea typeface="+mj-ea"/>
                <a:cs typeface="+mj-cs"/>
              </a:rPr>
              <a:t>inhibit </a:t>
            </a:r>
            <a:r>
              <a:rPr lang="en-US" sz="36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ea typeface="+mj-ea"/>
                <a:cs typeface="+mj-cs"/>
              </a:rPr>
              <a:t>osteoclasts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ea typeface="+mj-ea"/>
                <a:cs typeface="+mj-cs"/>
              </a:rPr>
              <a:t>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ea typeface="+mj-ea"/>
                <a:cs typeface="+mj-cs"/>
              </a:rPr>
              <a:t>could be used as new 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ea typeface="+mj-ea"/>
                <a:cs typeface="+mj-cs"/>
              </a:rPr>
              <a:t>adjunctive</a:t>
            </a:r>
            <a:r>
              <a:rPr lang="en-US" sz="3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ea typeface="+mj-ea"/>
                <a:cs typeface="+mj-cs"/>
              </a:rPr>
              <a:t> </a:t>
            </a:r>
            <a:r>
              <a:rPr lang="en-US" sz="36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ea typeface="+mj-ea"/>
                <a:cs typeface="+mj-cs"/>
              </a:rPr>
              <a:t>approach  to orthodontic treatment.</a:t>
            </a:r>
          </a:p>
        </p:txBody>
      </p:sp>
      <p:sp>
        <p:nvSpPr>
          <p:cNvPr id="8" name="Cloud Callout 7"/>
          <p:cNvSpPr/>
          <p:nvPr/>
        </p:nvSpPr>
        <p:spPr bwMode="auto">
          <a:xfrm>
            <a:off x="0" y="2133600"/>
            <a:ext cx="9144000" cy="4114800"/>
          </a:xfrm>
          <a:prstGeom prst="cloudCallou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ea typeface="宋体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90600" y="2808744"/>
            <a:ext cx="76962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Georgia" pitchFamily="18" charset="0"/>
              </a:rPr>
              <a:t> </a:t>
            </a:r>
            <a:r>
              <a:rPr lang="en-US" sz="2800" dirty="0" smtClean="0">
                <a:solidFill>
                  <a:srgbClr val="FFFF00"/>
                </a:solidFill>
                <a:latin typeface="Georgia" pitchFamily="18" charset="0"/>
              </a:rPr>
              <a:t>That’s why</a:t>
            </a:r>
            <a:r>
              <a:rPr lang="en-US" sz="2800" i="1" dirty="0" smtClean="0"/>
              <a:t>…. </a:t>
            </a:r>
            <a:r>
              <a:rPr lang="en-US" sz="2800" dirty="0" smtClean="0">
                <a:latin typeface="Georgia" pitchFamily="18" charset="0"/>
              </a:rPr>
              <a:t>the present experimental study, used for </a:t>
            </a:r>
            <a:r>
              <a:rPr lang="en-US" sz="2800" dirty="0" smtClean="0">
                <a:solidFill>
                  <a:srgbClr val="FF3300"/>
                </a:solidFill>
                <a:latin typeface="Georgia" pitchFamily="18" charset="0"/>
              </a:rPr>
              <a:t>first  time </a:t>
            </a:r>
            <a:r>
              <a:rPr lang="en-US" sz="2800" dirty="0" smtClean="0">
                <a:latin typeface="Georgia" pitchFamily="18" charset="0"/>
              </a:rPr>
              <a:t>one</a:t>
            </a: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eorgia" pitchFamily="18" charset="0"/>
              </a:rPr>
              <a:t> </a:t>
            </a:r>
            <a:r>
              <a:rPr lang="en-US" sz="2800" dirty="0" smtClean="0">
                <a:latin typeface="Georgia" pitchFamily="18" charset="0"/>
              </a:rPr>
              <a:t>of these modulators which is </a:t>
            </a:r>
            <a:r>
              <a:rPr lang="en-US" sz="2800" dirty="0" smtClean="0">
                <a:solidFill>
                  <a:srgbClr val="FFFF00"/>
                </a:solidFill>
                <a:latin typeface="Georgia" pitchFamily="18" charset="0"/>
              </a:rPr>
              <a:t>strontium</a:t>
            </a:r>
            <a:r>
              <a:rPr lang="en-US" sz="2800" dirty="0" smtClean="0">
                <a:latin typeface="Georgia" pitchFamily="18" charset="0"/>
              </a:rPr>
              <a:t>  and aimed to </a:t>
            </a:r>
            <a:r>
              <a:rPr lang="en-US" sz="2800" dirty="0" smtClean="0">
                <a:solidFill>
                  <a:srgbClr val="FFFF00"/>
                </a:solidFill>
                <a:latin typeface="Georgia" pitchFamily="18" charset="0"/>
              </a:rPr>
              <a:t>investigate, clinical and histological effects</a:t>
            </a:r>
            <a:r>
              <a:rPr lang="en-US" sz="2800" dirty="0" smtClean="0">
                <a:latin typeface="Georgia" pitchFamily="18" charset="0"/>
              </a:rPr>
              <a:t> of the local injection of strontium on experimental and relapsed tooth movement in rats.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/>
          <a:srcRect t="14444"/>
          <a:stretch>
            <a:fillRect/>
          </a:stretch>
        </p:blipFill>
        <p:spPr bwMode="auto">
          <a:xfrm>
            <a:off x="0" y="1828800"/>
            <a:ext cx="9144000" cy="5029200"/>
          </a:xfrm>
          <a:prstGeom prst="rect">
            <a:avLst/>
          </a:prstGeom>
          <a:ln w="38100" cap="sq">
            <a:solidFill>
              <a:schemeClr val="bg2">
                <a:lumMod val="9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3962400" y="1828800"/>
            <a:ext cx="1600200" cy="838200"/>
          </a:xfrm>
          <a:prstGeom prst="rect">
            <a:avLst/>
          </a:prstGeom>
          <a:solidFill>
            <a:schemeClr val="bg2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FFFF00"/>
                </a:solidFill>
                <a:latin typeface="Georgia" pitchFamily="18" charset="0"/>
              </a:rPr>
              <a:t>Strontium</a:t>
            </a:r>
            <a:endParaRPr lang="en-US" sz="2000" dirty="0">
              <a:solidFill>
                <a:srgbClr val="FFFF00"/>
              </a:solidFill>
              <a:latin typeface="Georgia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52400"/>
            <a:ext cx="534152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000" b="1" kern="0" dirty="0" smtClean="0"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Georgia" pitchFamily="18" charset="0"/>
                <a:cs typeface="+mn-cs"/>
              </a:rPr>
              <a:t>What is </a:t>
            </a:r>
            <a:r>
              <a:rPr lang="en-US" sz="4000" b="1" kern="0" dirty="0" smtClean="0">
                <a:solidFill>
                  <a:srgbClr val="FFFF00"/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Georgia" pitchFamily="18" charset="0"/>
                <a:cs typeface="+mn-cs"/>
              </a:rPr>
              <a:t>Strontium?</a:t>
            </a:r>
            <a:endParaRPr lang="en-US" sz="4000" b="1" kern="0" dirty="0">
              <a:solidFill>
                <a:srgbClr val="FFFF00"/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latin typeface="Georgia" pitchFamily="18" charset="0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6200" y="762000"/>
            <a:ext cx="9448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" indent="-57150"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en-US" sz="3200" kern="0" dirty="0" smtClean="0">
                <a:latin typeface="Georgia" pitchFamily="18" charset="0"/>
              </a:rPr>
              <a:t>Strontium </a:t>
            </a:r>
            <a:r>
              <a:rPr lang="en-US" sz="3200" kern="0" dirty="0" smtClean="0">
                <a:solidFill>
                  <a:srgbClr val="FFFF00"/>
                </a:solidFill>
                <a:latin typeface="Georgia" pitchFamily="18" charset="0"/>
              </a:rPr>
              <a:t>(</a:t>
            </a:r>
            <a:r>
              <a:rPr lang="en-US" sz="3200" kern="0" dirty="0" err="1" smtClean="0">
                <a:solidFill>
                  <a:srgbClr val="FFFF00"/>
                </a:solidFill>
                <a:latin typeface="Georgia" pitchFamily="18" charset="0"/>
              </a:rPr>
              <a:t>Sr</a:t>
            </a:r>
            <a:r>
              <a:rPr lang="en-US" sz="3200" kern="0" dirty="0" smtClean="0">
                <a:solidFill>
                  <a:srgbClr val="FFFF00"/>
                </a:solidFill>
                <a:latin typeface="Georgia" pitchFamily="18" charset="0"/>
              </a:rPr>
              <a:t>) </a:t>
            </a:r>
            <a:r>
              <a:rPr lang="en-US" sz="3200" kern="0" dirty="0" smtClean="0">
                <a:latin typeface="Georgia" pitchFamily="18" charset="0"/>
              </a:rPr>
              <a:t>is alkaline earth trace metal </a:t>
            </a:r>
            <a:r>
              <a:rPr lang="en-US" sz="3200" kern="0" dirty="0" err="1" smtClean="0">
                <a:latin typeface="Georgia" pitchFamily="18" charset="0"/>
              </a:rPr>
              <a:t>cation</a:t>
            </a:r>
            <a:r>
              <a:rPr lang="en-US" sz="3200" kern="0" dirty="0" smtClean="0">
                <a:latin typeface="Georgia" pitchFamily="18" charset="0"/>
              </a:rPr>
              <a:t> that has a high </a:t>
            </a:r>
            <a:r>
              <a:rPr lang="en-US" sz="3200" kern="0" dirty="0" smtClean="0">
                <a:solidFill>
                  <a:srgbClr val="FFFF00"/>
                </a:solidFill>
                <a:latin typeface="Georgia" pitchFamily="18" charset="0"/>
              </a:rPr>
              <a:t>affinity</a:t>
            </a:r>
            <a:r>
              <a:rPr lang="en-US" sz="3200" kern="0" dirty="0" smtClean="0">
                <a:latin typeface="Georgia" pitchFamily="18" charset="0"/>
              </a:rPr>
              <a:t> for  </a:t>
            </a:r>
            <a:r>
              <a:rPr lang="en-US" sz="3200" kern="0" dirty="0" smtClean="0">
                <a:solidFill>
                  <a:srgbClr val="FFFF00"/>
                </a:solidFill>
                <a:latin typeface="Georgia" pitchFamily="18" charset="0"/>
              </a:rPr>
              <a:t>hydroxyapatite</a:t>
            </a:r>
            <a:r>
              <a:rPr lang="en-US" sz="3200" kern="0" dirty="0" smtClean="0">
                <a:latin typeface="Georgia" pitchFamily="18" charset="0"/>
              </a:rPr>
              <a:t>. </a:t>
            </a:r>
            <a:endParaRPr lang="en-US" sz="3200" kern="0" dirty="0">
              <a:latin typeface="Georg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osion 1 4"/>
          <p:cNvSpPr/>
          <p:nvPr/>
        </p:nvSpPr>
        <p:spPr bwMode="auto">
          <a:xfrm>
            <a:off x="-228600" y="-228600"/>
            <a:ext cx="9753600" cy="7315200"/>
          </a:xfrm>
          <a:prstGeom prst="irregularSeal1">
            <a:avLst/>
          </a:prstGeom>
          <a:solidFill>
            <a:schemeClr val="bg2">
              <a:lumMod val="90000"/>
              <a:lumOff val="1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2400" b="1" kern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Georgia" pitchFamily="18" charset="0"/>
              </a:rPr>
              <a:t>                 </a:t>
            </a:r>
            <a:r>
              <a:rPr lang="en-US" sz="4000" b="1" kern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Georgia" pitchFamily="18" charset="0"/>
              </a:rPr>
              <a:t> </a:t>
            </a:r>
            <a:endParaRPr kumimoji="0" lang="en-US" sz="4000" b="1" i="0" u="none" strike="noStrike" normalizeH="0" baseline="0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charset="0"/>
              <a:ea typeface="宋体" charset="-122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066800" y="2713037"/>
            <a:ext cx="7086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eorgia" pitchFamily="18" charset="0"/>
                <a:ea typeface="+mn-ea"/>
                <a:cs typeface="+mn-cs"/>
              </a:rPr>
              <a:t>is an active ingredient of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eorgia" pitchFamily="18" charset="0"/>
                <a:ea typeface="+mn-ea"/>
                <a:cs typeface="+mn-cs"/>
              </a:rPr>
              <a:t>drugs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eorgia" pitchFamily="18" charset="0"/>
                <a:ea typeface="+mn-ea"/>
                <a:cs typeface="+mn-cs"/>
              </a:rPr>
              <a:t> used as a first line in treatment of 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eorgia" pitchFamily="18" charset="0"/>
                <a:ea typeface="+mn-ea"/>
                <a:cs typeface="+mn-cs"/>
              </a:rPr>
              <a:t>osteoporosis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eorgia" pitchFamily="18" charset="0"/>
                <a:ea typeface="+mn-ea"/>
                <a:cs typeface="+mn-cs"/>
              </a:rPr>
              <a:t>. 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533400" y="1374775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lang="en-US" sz="4400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  <a:ea typeface="+mj-ea"/>
                <a:cs typeface="+mj-cs"/>
              </a:rPr>
              <a:t>Therefore … </a:t>
            </a: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eorgia" pitchFamily="18" charset="0"/>
                <a:ea typeface="+mj-ea"/>
                <a:cs typeface="+mj-cs"/>
              </a:rPr>
              <a:t>Strontium</a:t>
            </a:r>
            <a:endParaRPr kumimoji="0" lang="en-US" sz="5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2" descr="C:\Users\hp\Pictures\imagesCAAFGEJH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0" y="0"/>
            <a:ext cx="4572000" cy="2695575"/>
          </a:xfrm>
        </p:spPr>
      </p:pic>
      <p:sp>
        <p:nvSpPr>
          <p:cNvPr id="5" name="Rectangle 4"/>
          <p:cNvSpPr/>
          <p:nvPr/>
        </p:nvSpPr>
        <p:spPr>
          <a:xfrm>
            <a:off x="-533400" y="1066800"/>
            <a:ext cx="5562600" cy="276998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solidFill>
                  <a:srgbClr val="FFFF00"/>
                </a:solidFill>
                <a:latin typeface="Monotype Corsiva" pitchFamily="66" charset="0"/>
                <a:cs typeface="+mn-cs"/>
              </a:rPr>
              <a:t>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algun Gothic" pitchFamily="34" charset="-127"/>
                <a:ea typeface="Malgun Gothic" pitchFamily="34" charset="-127"/>
                <a:cs typeface="+mn-cs"/>
              </a:rPr>
              <a:t/>
            </a:r>
            <a:br>
              <a:rPr lang="en-US" sz="6600" b="1" dirty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algun Gothic" pitchFamily="34" charset="-127"/>
                <a:ea typeface="Malgun Gothic" pitchFamily="34" charset="-127"/>
                <a:cs typeface="+mn-cs"/>
              </a:rPr>
            </a:br>
            <a:r>
              <a:rPr lang="en-US" sz="5400" b="1" dirty="0" smtClean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Malgun Gothic" pitchFamily="34" charset="-127"/>
                <a:ea typeface="Malgun Gothic" pitchFamily="34" charset="-127"/>
                <a:cs typeface="+mn-cs"/>
              </a:rPr>
              <a:t>Methodology</a:t>
            </a:r>
            <a:endParaRPr lang="en-US" sz="5400" b="1" dirty="0">
              <a:ln/>
              <a:solidFill>
                <a:srgbClr val="FFFF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Malgun Gothic" pitchFamily="34" charset="-127"/>
              <a:ea typeface="Malgun Gothic" pitchFamily="34" charset="-127"/>
              <a:cs typeface="+mn-cs"/>
            </a:endParaRP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8100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-1143000" y="2590800"/>
            <a:ext cx="6172199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bg1">
                    <a:lumMod val="50000"/>
                  </a:schemeClr>
                </a:solidFill>
                <a:latin typeface="Monotype Corsiva" pitchFamily="66" charset="0"/>
                <a:cs typeface="+mn-cs"/>
              </a:rPr>
              <a:t>    </a:t>
            </a:r>
            <a:endParaRPr lang="en-US" sz="6600" b="1" dirty="0">
              <a:ln/>
              <a:solidFill>
                <a:schemeClr val="accent1">
                  <a:lumMod val="60000"/>
                  <a:lumOff val="4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latin typeface="Malgun Gothic" pitchFamily="34" charset="-127"/>
              <a:ea typeface="Malgun Gothic" pitchFamily="34" charset="-127"/>
              <a:cs typeface="+mn-cs"/>
            </a:endParaRPr>
          </a:p>
        </p:txBody>
      </p:sp>
      <p:pic>
        <p:nvPicPr>
          <p:cNvPr id="25605" name="Picture 4" descr="G:\images.jpg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26670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4" descr="G:\images.jpg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01000" y="26670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4" descr="G:\images.jpg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6670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4" descr="G:\images.jpg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0" y="26670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500"/>
                                        <p:tgtEl>
                                          <p:spTgt spid="25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 r="7297" b="7834"/>
          <a:stretch>
            <a:fillRect/>
          </a:stretch>
        </p:blipFill>
        <p:spPr bwMode="auto">
          <a:xfrm>
            <a:off x="0" y="3429000"/>
            <a:ext cx="1981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/>
          <a:srcRect t="14748" r="10730" b="7834"/>
          <a:stretch>
            <a:fillRect/>
          </a:stretch>
        </p:blipFill>
        <p:spPr bwMode="auto">
          <a:xfrm>
            <a:off x="0" y="1295400"/>
            <a:ext cx="19812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/>
          <a:srcRect l="6866" t="14748" r="7297" b="7834"/>
          <a:stretch>
            <a:fillRect/>
          </a:stretch>
        </p:blipFill>
        <p:spPr bwMode="auto">
          <a:xfrm>
            <a:off x="0" y="5257800"/>
            <a:ext cx="1981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2"/>
          <a:srcRect b="7834"/>
          <a:stretch>
            <a:fillRect/>
          </a:stretch>
        </p:blipFill>
        <p:spPr bwMode="auto">
          <a:xfrm>
            <a:off x="1981200" y="1295400"/>
            <a:ext cx="54102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3"/>
          <p:cNvPicPr>
            <a:picLocks noChangeAspect="1" noChangeArrowheads="1"/>
          </p:cNvPicPr>
          <p:nvPr/>
        </p:nvPicPr>
        <p:blipFill>
          <a:blip r:embed="rId2"/>
          <a:srcRect t="14748" r="10730" b="7834"/>
          <a:stretch>
            <a:fillRect/>
          </a:stretch>
        </p:blipFill>
        <p:spPr bwMode="auto">
          <a:xfrm>
            <a:off x="7162800" y="1295400"/>
            <a:ext cx="19812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2"/>
          <p:cNvPicPr>
            <a:picLocks noChangeAspect="1" noChangeArrowheads="1"/>
          </p:cNvPicPr>
          <p:nvPr/>
        </p:nvPicPr>
        <p:blipFill>
          <a:blip r:embed="rId2"/>
          <a:srcRect r="7297" b="7834"/>
          <a:stretch>
            <a:fillRect/>
          </a:stretch>
        </p:blipFill>
        <p:spPr bwMode="auto">
          <a:xfrm>
            <a:off x="7162800" y="3429000"/>
            <a:ext cx="1981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Picture 4"/>
          <p:cNvPicPr>
            <a:picLocks noChangeAspect="1" noChangeArrowheads="1"/>
          </p:cNvPicPr>
          <p:nvPr/>
        </p:nvPicPr>
        <p:blipFill>
          <a:blip r:embed="rId2"/>
          <a:srcRect l="6866" t="14748" r="7297" b="7834"/>
          <a:stretch>
            <a:fillRect/>
          </a:stretch>
        </p:blipFill>
        <p:spPr bwMode="auto">
          <a:xfrm>
            <a:off x="7162800" y="5257800"/>
            <a:ext cx="1981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The sample were </a:t>
            </a:r>
            <a:r>
              <a:rPr lang="en-US" dirty="0" smtClean="0">
                <a:solidFill>
                  <a:srgbClr val="FFFF00"/>
                </a:solidFill>
              </a:rPr>
              <a:t>male </a:t>
            </a:r>
            <a:r>
              <a:rPr lang="en-US" dirty="0" err="1" smtClean="0">
                <a:solidFill>
                  <a:srgbClr val="FFFF00"/>
                </a:solidFill>
              </a:rPr>
              <a:t>wister</a:t>
            </a:r>
            <a:r>
              <a:rPr lang="en-US" dirty="0" smtClean="0">
                <a:solidFill>
                  <a:srgbClr val="FFFF00"/>
                </a:solidFill>
              </a:rPr>
              <a:t> rats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4922350" y="0"/>
            <a:ext cx="4221650" cy="6858000"/>
            <a:chOff x="7329" y="8460"/>
            <a:chExt cx="4356" cy="5370"/>
          </a:xfrm>
          <a:solidFill>
            <a:srgbClr val="003399"/>
          </a:solidFill>
        </p:grpSpPr>
        <p:grpSp>
          <p:nvGrpSpPr>
            <p:cNvPr id="4" name="Group 6"/>
            <p:cNvGrpSpPr>
              <a:grpSpLocks/>
            </p:cNvGrpSpPr>
            <p:nvPr/>
          </p:nvGrpSpPr>
          <p:grpSpPr bwMode="auto">
            <a:xfrm>
              <a:off x="9451" y="8460"/>
              <a:ext cx="2234" cy="5370"/>
              <a:chOff x="4141" y="7965"/>
              <a:chExt cx="2519" cy="5610"/>
            </a:xfrm>
            <a:grpFill/>
          </p:grpSpPr>
          <p:sp>
            <p:nvSpPr>
              <p:cNvPr id="46087" name="AutoShape 7"/>
              <p:cNvSpPr>
                <a:spLocks noChangeArrowheads="1"/>
              </p:cNvSpPr>
              <p:nvPr/>
            </p:nvSpPr>
            <p:spPr bwMode="auto">
              <a:xfrm>
                <a:off x="4141" y="7965"/>
                <a:ext cx="2519" cy="5610"/>
              </a:xfrm>
              <a:prstGeom prst="roundRect">
                <a:avLst>
                  <a:gd name="adj" fmla="val 16667"/>
                </a:avLst>
              </a:prstGeom>
              <a:solidFill>
                <a:schemeClr val="tx1">
                  <a:lumMod val="65000"/>
                </a:schemeClr>
              </a:solidFill>
              <a:ln w="12700">
                <a:solidFill>
                  <a:srgbClr val="9BBB59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4E6128"/>
                </a:outerShdw>
              </a:effec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46088" name="AutoShape 8"/>
              <p:cNvSpPr>
                <a:spLocks noChangeArrowheads="1"/>
              </p:cNvSpPr>
              <p:nvPr/>
            </p:nvSpPr>
            <p:spPr bwMode="auto">
              <a:xfrm>
                <a:off x="4425" y="8235"/>
                <a:ext cx="1978" cy="1577"/>
              </a:xfrm>
              <a:prstGeom prst="roundRect">
                <a:avLst>
                  <a:gd name="adj" fmla="val 16667"/>
                </a:avLst>
              </a:prstGeom>
              <a:grpFill/>
              <a:ln w="12700">
                <a:solidFill>
                  <a:srgbClr val="9BBB59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4E6128"/>
                </a:outerShdw>
              </a:effectLst>
            </p:spPr>
            <p:txBody>
              <a:bodyPr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800" b="1" dirty="0">
                    <a:latin typeface="Times New Roman" pitchFamily="18" charset="0"/>
                    <a:cs typeface="+mn-cs"/>
                  </a:rPr>
                  <a:t>6 Rats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800" b="1" dirty="0">
                    <a:latin typeface="Times New Roman" pitchFamily="18" charset="0"/>
                    <a:cs typeface="+mn-cs"/>
                  </a:rPr>
                  <a:t>1</a:t>
                </a:r>
                <a:r>
                  <a:rPr lang="en-US" sz="2800" b="1" baseline="30000" dirty="0">
                    <a:latin typeface="Times New Roman" pitchFamily="18" charset="0"/>
                    <a:cs typeface="+mn-cs"/>
                  </a:rPr>
                  <a:t>st</a:t>
                </a:r>
                <a:r>
                  <a:rPr lang="en-US" sz="2800" b="1" dirty="0">
                    <a:latin typeface="Times New Roman" pitchFamily="18" charset="0"/>
                    <a:cs typeface="+mn-cs"/>
                  </a:rPr>
                  <a:t> group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800" b="1" dirty="0">
                    <a:solidFill>
                      <a:srgbClr val="FFFF00"/>
                    </a:solidFill>
                    <a:latin typeface="Times New Roman" pitchFamily="18" charset="0"/>
                    <a:cs typeface="+mn-cs"/>
                  </a:rPr>
                  <a:t>T1= one week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46089" name="AutoShape 9"/>
              <p:cNvSpPr>
                <a:spLocks noChangeArrowheads="1"/>
              </p:cNvSpPr>
              <p:nvPr/>
            </p:nvSpPr>
            <p:spPr bwMode="auto">
              <a:xfrm>
                <a:off x="4355" y="10006"/>
                <a:ext cx="2109" cy="1573"/>
              </a:xfrm>
              <a:prstGeom prst="roundRect">
                <a:avLst>
                  <a:gd name="adj" fmla="val 16667"/>
                </a:avLst>
              </a:prstGeom>
              <a:grpFill/>
              <a:ln w="12700">
                <a:solidFill>
                  <a:srgbClr val="9BBB59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4E6128"/>
                </a:outerShdw>
              </a:effectLst>
            </p:spPr>
            <p:txBody>
              <a:bodyPr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800" b="1" dirty="0">
                    <a:latin typeface="Times New Roman" pitchFamily="18" charset="0"/>
                    <a:cs typeface="+mn-cs"/>
                  </a:rPr>
                  <a:t>6 Rats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800" b="1" dirty="0">
                    <a:latin typeface="Times New Roman" pitchFamily="18" charset="0"/>
                    <a:cs typeface="+mn-cs"/>
                  </a:rPr>
                  <a:t>2</a:t>
                </a:r>
                <a:r>
                  <a:rPr lang="en-US" sz="2800" b="1" baseline="30000" dirty="0">
                    <a:latin typeface="Times New Roman" pitchFamily="18" charset="0"/>
                    <a:cs typeface="+mn-cs"/>
                  </a:rPr>
                  <a:t>nd</a:t>
                </a:r>
                <a:r>
                  <a:rPr lang="en-US" sz="2800" b="1" dirty="0">
                    <a:latin typeface="Times New Roman" pitchFamily="18" charset="0"/>
                    <a:cs typeface="+mn-cs"/>
                  </a:rPr>
                  <a:t> group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800" b="1" dirty="0">
                    <a:solidFill>
                      <a:srgbClr val="FFFF00"/>
                    </a:solidFill>
                    <a:latin typeface="Times New Roman" pitchFamily="18" charset="0"/>
                    <a:cs typeface="+mn-cs"/>
                  </a:rPr>
                  <a:t>T2= two weeks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46090" name="AutoShape 10"/>
              <p:cNvSpPr>
                <a:spLocks noChangeArrowheads="1"/>
              </p:cNvSpPr>
              <p:nvPr/>
            </p:nvSpPr>
            <p:spPr bwMode="auto">
              <a:xfrm>
                <a:off x="4486" y="11789"/>
                <a:ext cx="2174" cy="1577"/>
              </a:xfrm>
              <a:prstGeom prst="roundRect">
                <a:avLst>
                  <a:gd name="adj" fmla="val 16667"/>
                </a:avLst>
              </a:prstGeom>
              <a:grpFill/>
              <a:ln w="12700">
                <a:solidFill>
                  <a:srgbClr val="9BBB59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4E6128"/>
                </a:outerShdw>
              </a:effectLst>
            </p:spPr>
            <p:txBody>
              <a:bodyPr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800" b="1" dirty="0">
                    <a:latin typeface="Times New Roman" pitchFamily="18" charset="0"/>
                    <a:cs typeface="+mn-cs"/>
                  </a:rPr>
                  <a:t>6 Rats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800" b="1" dirty="0">
                    <a:latin typeface="Times New Roman" pitchFamily="18" charset="0"/>
                    <a:cs typeface="+mn-cs"/>
                  </a:rPr>
                  <a:t>3</a:t>
                </a:r>
                <a:r>
                  <a:rPr lang="en-US" sz="2800" b="1" baseline="30000" dirty="0">
                    <a:latin typeface="Times New Roman" pitchFamily="18" charset="0"/>
                    <a:cs typeface="+mn-cs"/>
                  </a:rPr>
                  <a:t>rd</a:t>
                </a:r>
                <a:r>
                  <a:rPr lang="en-US" sz="2800" b="1" dirty="0">
                    <a:latin typeface="Times New Roman" pitchFamily="18" charset="0"/>
                    <a:cs typeface="+mn-cs"/>
                  </a:rPr>
                  <a:t> group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800" b="1" dirty="0">
                    <a:solidFill>
                      <a:srgbClr val="FFFF00"/>
                    </a:solidFill>
                    <a:latin typeface="Times New Roman" pitchFamily="18" charset="0"/>
                    <a:cs typeface="+mn-cs"/>
                  </a:rPr>
                  <a:t>T3= three weeks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6000" dirty="0">
                  <a:latin typeface="+mn-lt"/>
                  <a:cs typeface="+mn-cs"/>
                </a:endParaRPr>
              </a:p>
            </p:txBody>
          </p:sp>
        </p:grpSp>
        <p:sp>
          <p:nvSpPr>
            <p:cNvPr id="46093" name="AutoShape 13"/>
            <p:cNvSpPr>
              <a:spLocks noChangeArrowheads="1"/>
            </p:cNvSpPr>
            <p:nvPr/>
          </p:nvSpPr>
          <p:spPr bwMode="auto">
            <a:xfrm>
              <a:off x="7329" y="10983"/>
              <a:ext cx="1732" cy="428"/>
            </a:xfrm>
            <a:prstGeom prst="roundRect">
              <a:avLst>
                <a:gd name="adj" fmla="val 16667"/>
              </a:avLst>
            </a:prstGeom>
            <a:grpFill/>
            <a:ln w="38100">
              <a:solidFill>
                <a:srgbClr val="F2F2F2"/>
              </a:solidFill>
              <a:round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/>
            <a:lstStyle/>
            <a:p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rgbClr val="FFFF00"/>
                  </a:solidFill>
                  <a:latin typeface="Times New Roman" pitchFamily="18" charset="0"/>
                  <a:cs typeface="+mn-cs"/>
                </a:rPr>
                <a:t>18 RATS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grpSp>
          <p:nvGrpSpPr>
            <p:cNvPr id="5" name="Group 14"/>
            <p:cNvGrpSpPr>
              <a:grpSpLocks/>
            </p:cNvGrpSpPr>
            <p:nvPr/>
          </p:nvGrpSpPr>
          <p:grpSpPr bwMode="auto">
            <a:xfrm>
              <a:off x="9045" y="9465"/>
              <a:ext cx="709" cy="3405"/>
              <a:chOff x="3750" y="9435"/>
              <a:chExt cx="709" cy="3405"/>
            </a:xfrm>
            <a:grpFill/>
          </p:grpSpPr>
          <p:cxnSp>
            <p:nvCxnSpPr>
              <p:cNvPr id="33815" name="AutoShape 15"/>
              <p:cNvCxnSpPr>
                <a:cxnSpLocks noChangeShapeType="1"/>
              </p:cNvCxnSpPr>
              <p:nvPr/>
            </p:nvCxnSpPr>
            <p:spPr bwMode="auto">
              <a:xfrm flipH="1">
                <a:off x="3750" y="9435"/>
                <a:ext cx="656" cy="1720"/>
              </a:xfrm>
              <a:prstGeom prst="straightConnector1">
                <a:avLst/>
              </a:prstGeom>
              <a:grpFill/>
              <a:ln w="38100">
                <a:solidFill>
                  <a:srgbClr val="F2F2F2"/>
                </a:solidFill>
                <a:round/>
                <a:headEnd/>
                <a:tailEnd/>
              </a:ln>
            </p:spPr>
          </p:cxnSp>
          <p:cxnSp>
            <p:nvCxnSpPr>
              <p:cNvPr id="33816" name="AutoShape 16"/>
              <p:cNvCxnSpPr>
                <a:cxnSpLocks noChangeShapeType="1"/>
              </p:cNvCxnSpPr>
              <p:nvPr/>
            </p:nvCxnSpPr>
            <p:spPr bwMode="auto">
              <a:xfrm flipH="1" flipV="1">
                <a:off x="3750" y="11155"/>
                <a:ext cx="709" cy="1685"/>
              </a:xfrm>
              <a:prstGeom prst="straightConnector1">
                <a:avLst/>
              </a:prstGeom>
              <a:grpFill/>
              <a:ln w="38100">
                <a:solidFill>
                  <a:srgbClr val="F2F2F2"/>
                </a:solidFill>
                <a:round/>
                <a:headEnd/>
                <a:tailEnd/>
              </a:ln>
            </p:spPr>
          </p:cxnSp>
          <p:cxnSp>
            <p:nvCxnSpPr>
              <p:cNvPr id="33817" name="AutoShape 17"/>
              <p:cNvCxnSpPr>
                <a:cxnSpLocks noChangeShapeType="1"/>
              </p:cNvCxnSpPr>
              <p:nvPr/>
            </p:nvCxnSpPr>
            <p:spPr bwMode="auto">
              <a:xfrm flipH="1">
                <a:off x="3750" y="11155"/>
                <a:ext cx="709" cy="0"/>
              </a:xfrm>
              <a:prstGeom prst="straightConnector1">
                <a:avLst/>
              </a:prstGeom>
              <a:grpFill/>
              <a:ln w="38100">
                <a:solidFill>
                  <a:srgbClr val="F2F2F2"/>
                </a:solidFill>
                <a:round/>
                <a:headEnd/>
                <a:tailEnd/>
              </a:ln>
            </p:spPr>
          </p:cxnSp>
        </p:grpSp>
      </p:grp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0" y="19156"/>
            <a:ext cx="4230372" cy="6838844"/>
            <a:chOff x="315" y="8460"/>
            <a:chExt cx="4365" cy="5355"/>
          </a:xfrm>
          <a:solidFill>
            <a:srgbClr val="003399"/>
          </a:solidFill>
        </p:grpSpPr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315" y="8460"/>
              <a:ext cx="2219" cy="5355"/>
              <a:chOff x="4140" y="7965"/>
              <a:chExt cx="2519" cy="5610"/>
            </a:xfrm>
            <a:grpFill/>
          </p:grpSpPr>
          <p:sp>
            <p:nvSpPr>
              <p:cNvPr id="46100" name="AutoShape 20"/>
              <p:cNvSpPr>
                <a:spLocks noChangeArrowheads="1"/>
              </p:cNvSpPr>
              <p:nvPr/>
            </p:nvSpPr>
            <p:spPr bwMode="auto">
              <a:xfrm>
                <a:off x="4140" y="7965"/>
                <a:ext cx="2519" cy="5610"/>
              </a:xfrm>
              <a:prstGeom prst="roundRect">
                <a:avLst>
                  <a:gd name="adj" fmla="val 16667"/>
                </a:avLst>
              </a:prstGeom>
              <a:solidFill>
                <a:schemeClr val="tx1">
                  <a:lumMod val="65000"/>
                </a:schemeClr>
              </a:solidFill>
              <a:ln w="12700">
                <a:solidFill>
                  <a:srgbClr val="9BBB59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4E6128"/>
                </a:outerShdw>
              </a:effec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46101" name="AutoShape 21"/>
              <p:cNvSpPr>
                <a:spLocks noChangeArrowheads="1"/>
              </p:cNvSpPr>
              <p:nvPr/>
            </p:nvSpPr>
            <p:spPr bwMode="auto">
              <a:xfrm>
                <a:off x="4140" y="8236"/>
                <a:ext cx="2264" cy="1576"/>
              </a:xfrm>
              <a:prstGeom prst="roundRect">
                <a:avLst>
                  <a:gd name="adj" fmla="val 16667"/>
                </a:avLst>
              </a:prstGeom>
              <a:grpFill/>
              <a:ln w="12700">
                <a:solidFill>
                  <a:srgbClr val="9BBB59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4E6128"/>
                </a:outerShdw>
              </a:effectLst>
            </p:spPr>
            <p:txBody>
              <a:bodyPr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800" b="1" dirty="0">
                    <a:latin typeface="Times New Roman" pitchFamily="18" charset="0"/>
                    <a:cs typeface="+mn-cs"/>
                  </a:rPr>
                  <a:t>6 Rats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800" b="1" dirty="0">
                    <a:latin typeface="Times New Roman" pitchFamily="18" charset="0"/>
                    <a:cs typeface="+mn-cs"/>
                  </a:rPr>
                  <a:t>1</a:t>
                </a:r>
                <a:r>
                  <a:rPr lang="en-US" sz="2800" b="1" baseline="30000" dirty="0">
                    <a:latin typeface="Times New Roman" pitchFamily="18" charset="0"/>
                    <a:cs typeface="+mn-cs"/>
                  </a:rPr>
                  <a:t>st</a:t>
                </a:r>
                <a:r>
                  <a:rPr lang="en-US" sz="2800" b="1" dirty="0">
                    <a:latin typeface="Times New Roman" pitchFamily="18" charset="0"/>
                    <a:cs typeface="+mn-cs"/>
                  </a:rPr>
                  <a:t> group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800" b="1" dirty="0">
                    <a:solidFill>
                      <a:srgbClr val="FFFF00"/>
                    </a:solidFill>
                    <a:latin typeface="Times New Roman" pitchFamily="18" charset="0"/>
                    <a:cs typeface="+mn-cs"/>
                  </a:rPr>
                  <a:t>T1= one week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46102" name="AutoShape 22"/>
              <p:cNvSpPr>
                <a:spLocks noChangeArrowheads="1"/>
              </p:cNvSpPr>
              <p:nvPr/>
            </p:nvSpPr>
            <p:spPr bwMode="auto">
              <a:xfrm>
                <a:off x="4140" y="10006"/>
                <a:ext cx="2324" cy="1574"/>
              </a:xfrm>
              <a:prstGeom prst="roundRect">
                <a:avLst>
                  <a:gd name="adj" fmla="val 16667"/>
                </a:avLst>
              </a:prstGeom>
              <a:grpFill/>
              <a:ln w="12700">
                <a:solidFill>
                  <a:srgbClr val="9BBB59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4E6128"/>
                </a:outerShdw>
              </a:effectLst>
            </p:spPr>
            <p:txBody>
              <a:bodyPr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800" b="1" dirty="0">
                    <a:latin typeface="Times New Roman" pitchFamily="18" charset="0"/>
                    <a:cs typeface="+mn-cs"/>
                  </a:rPr>
                  <a:t>6 Rats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800" b="1" dirty="0">
                    <a:latin typeface="Times New Roman" pitchFamily="18" charset="0"/>
                    <a:cs typeface="+mn-cs"/>
                  </a:rPr>
                  <a:t>2</a:t>
                </a:r>
                <a:r>
                  <a:rPr lang="en-US" sz="2800" b="1" baseline="30000" dirty="0">
                    <a:latin typeface="Times New Roman" pitchFamily="18" charset="0"/>
                    <a:cs typeface="+mn-cs"/>
                  </a:rPr>
                  <a:t>nd</a:t>
                </a:r>
                <a:r>
                  <a:rPr lang="en-US" sz="2800" b="1" dirty="0">
                    <a:latin typeface="Times New Roman" pitchFamily="18" charset="0"/>
                    <a:cs typeface="+mn-cs"/>
                  </a:rPr>
                  <a:t> group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800" b="1" dirty="0">
                    <a:solidFill>
                      <a:srgbClr val="FFFF00"/>
                    </a:solidFill>
                    <a:latin typeface="Times New Roman" pitchFamily="18" charset="0"/>
                    <a:cs typeface="+mn-cs"/>
                  </a:rPr>
                  <a:t>T2= two weeks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46103" name="AutoShape 23"/>
              <p:cNvSpPr>
                <a:spLocks noChangeArrowheads="1"/>
              </p:cNvSpPr>
              <p:nvPr/>
            </p:nvSpPr>
            <p:spPr bwMode="auto">
              <a:xfrm>
                <a:off x="4140" y="11790"/>
                <a:ext cx="2410" cy="1576"/>
              </a:xfrm>
              <a:prstGeom prst="roundRect">
                <a:avLst>
                  <a:gd name="adj" fmla="val 16667"/>
                </a:avLst>
              </a:prstGeom>
              <a:grpFill/>
              <a:ln w="12700">
                <a:solidFill>
                  <a:srgbClr val="9BBB59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4E6128"/>
                </a:outerShdw>
              </a:effectLst>
            </p:spPr>
            <p:txBody>
              <a:bodyPr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800" b="1" dirty="0">
                    <a:latin typeface="Times New Roman" pitchFamily="18" charset="0"/>
                    <a:cs typeface="+mn-cs"/>
                  </a:rPr>
                  <a:t>6 Rats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800" b="1" dirty="0">
                    <a:latin typeface="Times New Roman" pitchFamily="18" charset="0"/>
                    <a:cs typeface="+mn-cs"/>
                  </a:rPr>
                  <a:t>3</a:t>
                </a:r>
                <a:r>
                  <a:rPr lang="en-US" sz="2800" b="1" baseline="30000" dirty="0">
                    <a:latin typeface="Times New Roman" pitchFamily="18" charset="0"/>
                    <a:cs typeface="+mn-cs"/>
                  </a:rPr>
                  <a:t>rd</a:t>
                </a:r>
                <a:r>
                  <a:rPr lang="en-US" sz="2800" b="1" dirty="0">
                    <a:latin typeface="Times New Roman" pitchFamily="18" charset="0"/>
                    <a:cs typeface="+mn-cs"/>
                  </a:rPr>
                  <a:t> group</a:t>
                </a: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2800" b="1" dirty="0">
                    <a:solidFill>
                      <a:srgbClr val="FFFF00"/>
                    </a:solidFill>
                    <a:latin typeface="Times New Roman" pitchFamily="18" charset="0"/>
                    <a:cs typeface="+mn-cs"/>
                  </a:rPr>
                  <a:t>T3= three weeks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5400" dirty="0">
                  <a:latin typeface="+mn-lt"/>
                  <a:cs typeface="+mn-cs"/>
                </a:endParaRPr>
              </a:p>
            </p:txBody>
          </p:sp>
        </p:grpSp>
        <p:sp>
          <p:nvSpPr>
            <p:cNvPr id="46106" name="AutoShape 26"/>
            <p:cNvSpPr>
              <a:spLocks noChangeArrowheads="1"/>
            </p:cNvSpPr>
            <p:nvPr/>
          </p:nvSpPr>
          <p:spPr bwMode="auto">
            <a:xfrm>
              <a:off x="2947" y="10968"/>
              <a:ext cx="1733" cy="428"/>
            </a:xfrm>
            <a:prstGeom prst="roundRect">
              <a:avLst>
                <a:gd name="adj" fmla="val 16667"/>
              </a:avLst>
            </a:prstGeom>
            <a:grpFill/>
            <a:ln w="38100">
              <a:solidFill>
                <a:srgbClr val="F2F2F2"/>
              </a:solidFill>
              <a:round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IQ" sz="1200" b="1" dirty="0">
                  <a:latin typeface="Times New Roman" pitchFamily="18" charset="0"/>
                  <a:cs typeface="+mn-cs"/>
                </a:rPr>
                <a:t>  </a:t>
              </a:r>
              <a:r>
                <a:rPr lang="en-US" b="1" dirty="0">
                  <a:solidFill>
                    <a:srgbClr val="FFFF00"/>
                  </a:solidFill>
                  <a:latin typeface="Times New Roman" pitchFamily="18" charset="0"/>
                  <a:cs typeface="+mn-cs"/>
                </a:rPr>
                <a:t>18 RATS</a:t>
              </a:r>
              <a:endParaRPr lang="en-US" sz="1200" b="1" dirty="0">
                <a:solidFill>
                  <a:srgbClr val="FFFF00"/>
                </a:solidFill>
                <a:latin typeface="Times New Roman" pitchFamily="18" charset="0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grpSp>
          <p:nvGrpSpPr>
            <p:cNvPr id="8" name="Group 27"/>
            <p:cNvGrpSpPr>
              <a:grpSpLocks/>
            </p:cNvGrpSpPr>
            <p:nvPr/>
          </p:nvGrpSpPr>
          <p:grpSpPr bwMode="auto">
            <a:xfrm rot="10800000">
              <a:off x="2338" y="9459"/>
              <a:ext cx="646" cy="3391"/>
              <a:chOff x="3687" y="9425"/>
              <a:chExt cx="772" cy="3391"/>
            </a:xfrm>
            <a:grpFill/>
          </p:grpSpPr>
          <p:cxnSp>
            <p:nvCxnSpPr>
              <p:cNvPr id="33803" name="AutoShape 28"/>
              <p:cNvCxnSpPr>
                <a:cxnSpLocks noChangeShapeType="1"/>
              </p:cNvCxnSpPr>
              <p:nvPr/>
            </p:nvCxnSpPr>
            <p:spPr bwMode="auto">
              <a:xfrm flipH="1">
                <a:off x="3687" y="9425"/>
                <a:ext cx="656" cy="1720"/>
              </a:xfrm>
              <a:prstGeom prst="straightConnector1">
                <a:avLst/>
              </a:prstGeom>
              <a:grpFill/>
              <a:ln w="38100">
                <a:solidFill>
                  <a:srgbClr val="F2F2F2"/>
                </a:solidFill>
                <a:round/>
                <a:headEnd/>
                <a:tailEnd/>
              </a:ln>
            </p:spPr>
          </p:cxnSp>
          <p:cxnSp>
            <p:nvCxnSpPr>
              <p:cNvPr id="33804" name="AutoShape 29"/>
              <p:cNvCxnSpPr>
                <a:cxnSpLocks noChangeShapeType="1"/>
              </p:cNvCxnSpPr>
              <p:nvPr/>
            </p:nvCxnSpPr>
            <p:spPr bwMode="auto">
              <a:xfrm flipH="1" flipV="1">
                <a:off x="3728" y="11131"/>
                <a:ext cx="709" cy="1685"/>
              </a:xfrm>
              <a:prstGeom prst="straightConnector1">
                <a:avLst/>
              </a:prstGeom>
              <a:grpFill/>
              <a:ln w="38100">
                <a:solidFill>
                  <a:srgbClr val="F2F2F2"/>
                </a:solidFill>
                <a:round/>
                <a:headEnd/>
                <a:tailEnd/>
              </a:ln>
            </p:spPr>
          </p:cxnSp>
          <p:cxnSp>
            <p:nvCxnSpPr>
              <p:cNvPr id="33805" name="AutoShape 30"/>
              <p:cNvCxnSpPr>
                <a:cxnSpLocks noChangeShapeType="1"/>
              </p:cNvCxnSpPr>
              <p:nvPr/>
            </p:nvCxnSpPr>
            <p:spPr bwMode="auto">
              <a:xfrm flipH="1">
                <a:off x="3750" y="11155"/>
                <a:ext cx="709" cy="0"/>
              </a:xfrm>
              <a:prstGeom prst="straightConnector1">
                <a:avLst/>
              </a:prstGeom>
              <a:grpFill/>
              <a:ln w="38100">
                <a:solidFill>
                  <a:srgbClr val="F2F2F2"/>
                </a:solidFill>
                <a:round/>
                <a:headEnd/>
                <a:tailEnd/>
              </a:ln>
            </p:spPr>
          </p:cxnSp>
        </p:grpSp>
      </p:grpSp>
      <p:sp>
        <p:nvSpPr>
          <p:cNvPr id="46111" name="AutoShape 31"/>
          <p:cNvSpPr>
            <a:spLocks noChangeArrowheads="1"/>
          </p:cNvSpPr>
          <p:nvPr/>
        </p:nvSpPr>
        <p:spPr bwMode="auto">
          <a:xfrm>
            <a:off x="3657600" y="2286000"/>
            <a:ext cx="1524485" cy="2134026"/>
          </a:xfrm>
          <a:prstGeom prst="roundRect">
            <a:avLst>
              <a:gd name="adj" fmla="val 16667"/>
            </a:avLst>
          </a:prstGeom>
          <a:solidFill>
            <a:srgbClr val="003399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IQ" sz="1700" b="1" dirty="0">
                <a:latin typeface="Times New Roman" pitchFamily="18" charset="0"/>
                <a:cs typeface="+mn-cs"/>
              </a:rPr>
              <a:t>  </a:t>
            </a:r>
            <a:r>
              <a:rPr lang="en-US" sz="1700" b="1" dirty="0">
                <a:latin typeface="Times New Roman" pitchFamily="18" charset="0"/>
                <a:cs typeface="+mn-cs"/>
              </a:rPr>
              <a:t> </a:t>
            </a:r>
            <a:r>
              <a:rPr lang="en-US" sz="2400" b="1" dirty="0">
                <a:solidFill>
                  <a:srgbClr val="FFFF00"/>
                </a:solidFill>
                <a:latin typeface="Times New Roman" pitchFamily="18" charset="0"/>
                <a:cs typeface="+mn-cs"/>
              </a:rPr>
              <a:t>36 Rats</a:t>
            </a:r>
            <a:endParaRPr lang="en-US" sz="2800" dirty="0">
              <a:solidFill>
                <a:srgbClr val="FFFF00"/>
              </a:solidFill>
              <a:latin typeface="+mn-lt"/>
              <a:cs typeface="+mn-cs"/>
            </a:endParaRPr>
          </a:p>
        </p:txBody>
      </p:sp>
      <p:pic>
        <p:nvPicPr>
          <p:cNvPr id="29698" name="Picture 3"/>
          <p:cNvPicPr>
            <a:picLocks noChangeAspect="1" noChangeArrowheads="1"/>
          </p:cNvPicPr>
          <p:nvPr/>
        </p:nvPicPr>
        <p:blipFill>
          <a:blip r:embed="rId2"/>
          <a:srcRect t="14748" r="10730" b="7834"/>
          <a:stretch>
            <a:fillRect/>
          </a:stretch>
        </p:blipFill>
        <p:spPr bwMode="auto">
          <a:xfrm>
            <a:off x="3657600" y="27432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/>
          <a:srcRect t="14748" r="10730" b="7834"/>
          <a:stretch>
            <a:fillRect/>
          </a:stretch>
        </p:blipFill>
        <p:spPr bwMode="auto">
          <a:xfrm>
            <a:off x="3657600" y="3276600"/>
            <a:ext cx="609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3"/>
          <p:cNvPicPr>
            <a:picLocks noChangeAspect="1" noChangeArrowheads="1"/>
          </p:cNvPicPr>
          <p:nvPr/>
        </p:nvPicPr>
        <p:blipFill>
          <a:blip r:embed="rId2"/>
          <a:srcRect t="14748" r="10730" b="7834"/>
          <a:stretch>
            <a:fillRect/>
          </a:stretch>
        </p:blipFill>
        <p:spPr bwMode="auto">
          <a:xfrm>
            <a:off x="3657600" y="3810000"/>
            <a:ext cx="60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3"/>
          <p:cNvPicPr>
            <a:picLocks noChangeAspect="1" noChangeArrowheads="1"/>
          </p:cNvPicPr>
          <p:nvPr/>
        </p:nvPicPr>
        <p:blipFill>
          <a:blip r:embed="rId2"/>
          <a:srcRect t="14748" r="10730" b="7834"/>
          <a:stretch>
            <a:fillRect/>
          </a:stretch>
        </p:blipFill>
        <p:spPr bwMode="auto">
          <a:xfrm>
            <a:off x="4267200" y="2743200"/>
            <a:ext cx="457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3"/>
          <p:cNvPicPr>
            <a:picLocks noChangeAspect="1" noChangeArrowheads="1"/>
          </p:cNvPicPr>
          <p:nvPr/>
        </p:nvPicPr>
        <p:blipFill>
          <a:blip r:embed="rId2"/>
          <a:srcRect t="14748" r="10730" b="7834"/>
          <a:stretch>
            <a:fillRect/>
          </a:stretch>
        </p:blipFill>
        <p:spPr bwMode="auto">
          <a:xfrm>
            <a:off x="4267200" y="3200400"/>
            <a:ext cx="457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3"/>
          <p:cNvPicPr>
            <a:picLocks noChangeAspect="1" noChangeArrowheads="1"/>
          </p:cNvPicPr>
          <p:nvPr/>
        </p:nvPicPr>
        <p:blipFill>
          <a:blip r:embed="rId2"/>
          <a:srcRect t="14748" r="10730" b="7834"/>
          <a:stretch>
            <a:fillRect/>
          </a:stretch>
        </p:blipFill>
        <p:spPr bwMode="auto">
          <a:xfrm>
            <a:off x="4267200" y="3733800"/>
            <a:ext cx="457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3"/>
          <p:cNvPicPr>
            <a:picLocks noChangeAspect="1" noChangeArrowheads="1"/>
          </p:cNvPicPr>
          <p:nvPr/>
        </p:nvPicPr>
        <p:blipFill>
          <a:blip r:embed="rId2"/>
          <a:srcRect t="14748" r="10730" b="7834"/>
          <a:stretch>
            <a:fillRect/>
          </a:stretch>
        </p:blipFill>
        <p:spPr bwMode="auto">
          <a:xfrm>
            <a:off x="4724400" y="2743200"/>
            <a:ext cx="457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5" name="Picture 3"/>
          <p:cNvPicPr>
            <a:picLocks noChangeAspect="1" noChangeArrowheads="1"/>
          </p:cNvPicPr>
          <p:nvPr/>
        </p:nvPicPr>
        <p:blipFill>
          <a:blip r:embed="rId2"/>
          <a:srcRect t="14748" r="10730" b="7834"/>
          <a:stretch>
            <a:fillRect/>
          </a:stretch>
        </p:blipFill>
        <p:spPr bwMode="auto">
          <a:xfrm>
            <a:off x="4724400" y="3200400"/>
            <a:ext cx="457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6" name="Picture 3"/>
          <p:cNvPicPr>
            <a:picLocks noChangeAspect="1" noChangeArrowheads="1"/>
          </p:cNvPicPr>
          <p:nvPr/>
        </p:nvPicPr>
        <p:blipFill>
          <a:blip r:embed="rId2"/>
          <a:srcRect t="14748" r="10730" b="7834"/>
          <a:stretch>
            <a:fillRect/>
          </a:stretch>
        </p:blipFill>
        <p:spPr bwMode="auto">
          <a:xfrm>
            <a:off x="4724400" y="3733800"/>
            <a:ext cx="457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7" name="Rectangle 41"/>
          <p:cNvSpPr>
            <a:spLocks noChangeArrowheads="1"/>
          </p:cNvSpPr>
          <p:nvPr/>
        </p:nvSpPr>
        <p:spPr bwMode="auto">
          <a:xfrm>
            <a:off x="2514600" y="2743200"/>
            <a:ext cx="1095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latin typeface="Times New Roman" pitchFamily="18" charset="0"/>
              </a:rPr>
              <a:t>Exp.No.1</a:t>
            </a:r>
          </a:p>
        </p:txBody>
      </p:sp>
      <p:sp>
        <p:nvSpPr>
          <p:cNvPr id="29708" name="Rectangle 42"/>
          <p:cNvSpPr>
            <a:spLocks noChangeArrowheads="1"/>
          </p:cNvSpPr>
          <p:nvPr/>
        </p:nvSpPr>
        <p:spPr bwMode="auto">
          <a:xfrm>
            <a:off x="5334000" y="2743200"/>
            <a:ext cx="1095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latin typeface="Times New Roman" pitchFamily="18" charset="0"/>
              </a:rPr>
              <a:t>Exp.No.2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286000" y="381000"/>
            <a:ext cx="4570482" cy="175432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solidFill>
                  <a:srgbClr val="FFFF00"/>
                </a:solidFill>
                <a:latin typeface="Times New Roman" pitchFamily="18" charset="0"/>
                <a:cs typeface="+mn-cs"/>
              </a:rPr>
              <a:t>Sample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solidFill>
                  <a:srgbClr val="FFFF00"/>
                </a:solidFill>
                <a:latin typeface="Times New Roman" pitchFamily="18" charset="0"/>
                <a:cs typeface="+mn-cs"/>
              </a:rPr>
              <a:t>Categorization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6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3" presetID="24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5" dur="1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8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9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1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11" grpId="0" animBg="1"/>
      <p:bldP spid="29707" grpId="1"/>
      <p:bldP spid="29708" grpId="1"/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45259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b="1" dirty="0" smtClean="0">
                <a:solidFill>
                  <a:srgbClr val="FFFF00"/>
                </a:solidFill>
              </a:rPr>
              <a:t>In both Experiments</a:t>
            </a:r>
          </a:p>
          <a:p>
            <a:pPr>
              <a:buNone/>
            </a:pPr>
            <a:r>
              <a:rPr lang="en-US" b="1" dirty="0" smtClean="0"/>
              <a:t>Uniform standardized expansive springs</a:t>
            </a:r>
            <a:r>
              <a:rPr lang="en-US" dirty="0" smtClean="0"/>
              <a:t> which  manufactured by the Iraqi Ministry of Science and Technology</a:t>
            </a:r>
            <a:r>
              <a:rPr lang="en-US" b="1" dirty="0" smtClean="0"/>
              <a:t> were used for moving the maxillary first molars </a:t>
            </a:r>
            <a:r>
              <a:rPr lang="en-US" b="1" dirty="0" err="1" smtClean="0"/>
              <a:t>buccaly</a:t>
            </a:r>
            <a:r>
              <a:rPr lang="en-US" b="1" dirty="0" smtClean="0"/>
              <a:t>.</a:t>
            </a:r>
          </a:p>
          <a:p>
            <a:endParaRPr lang="en-US" dirty="0" smtClean="0"/>
          </a:p>
        </p:txBody>
      </p:sp>
      <p:pic>
        <p:nvPicPr>
          <p:cNvPr id="30722" name="Picture 3" descr="DSC01185"/>
          <p:cNvPicPr>
            <a:picLocks noChangeAspect="1" noChangeArrowheads="1"/>
          </p:cNvPicPr>
          <p:nvPr/>
        </p:nvPicPr>
        <p:blipFill>
          <a:blip r:embed="rId2">
            <a:lum bright="12000" contrast="42000"/>
          </a:blip>
          <a:srcRect l="23906" t="42857" r="40134" b="13045"/>
          <a:stretch>
            <a:fillRect/>
          </a:stretch>
        </p:blipFill>
        <p:spPr bwMode="auto">
          <a:xfrm>
            <a:off x="3886200" y="2590800"/>
            <a:ext cx="5257800" cy="41148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3794" name="صورة 18" descr="IMG_0764"/>
          <p:cNvPicPr>
            <a:picLocks noGrp="1"/>
          </p:cNvPicPr>
          <p:nvPr>
            <p:ph idx="1"/>
          </p:nvPr>
        </p:nvPicPr>
        <p:blipFill>
          <a:blip r:embed="rId2">
            <a:lum contrast="12000"/>
          </a:blip>
          <a:srcRect l="4167" r="12514" b="10167"/>
          <a:stretch>
            <a:fillRect/>
          </a:stretch>
        </p:blipFill>
        <p:spPr>
          <a:xfrm>
            <a:off x="0" y="0"/>
            <a:ext cx="9144000" cy="6781800"/>
          </a:xfrm>
          <a:ln w="38100">
            <a:solidFill>
              <a:srgbClr val="DDD8C2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0" y="0"/>
            <a:ext cx="2362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b="1" dirty="0" smtClean="0">
                <a:ln/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Experiment</a:t>
            </a:r>
          </a:p>
          <a:p>
            <a:pPr lvl="0"/>
            <a:r>
              <a:rPr lang="en-US" sz="2800" b="1" dirty="0" smtClean="0">
                <a:ln/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       No.1 </a:t>
            </a:r>
            <a:endParaRPr lang="en-US" sz="2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صورة 20" descr="IMG_0814"/>
          <p:cNvPicPr>
            <a:picLocks noChangeAspect="1" noChangeArrowheads="1"/>
          </p:cNvPicPr>
          <p:nvPr/>
        </p:nvPicPr>
        <p:blipFill>
          <a:blip r:embed="rId2">
            <a:lum contrast="36000"/>
          </a:blip>
          <a:srcRect/>
          <a:stretch>
            <a:fillRect/>
          </a:stretch>
        </p:blipFill>
        <p:spPr bwMode="auto">
          <a:xfrm>
            <a:off x="3733800" y="76200"/>
            <a:ext cx="5334000" cy="3886200"/>
          </a:xfrm>
          <a:prstGeom prst="rect">
            <a:avLst/>
          </a:prstGeom>
          <a:noFill/>
          <a:ln w="38100">
            <a:solidFill>
              <a:srgbClr val="DDD8C2"/>
            </a:solidFill>
            <a:miter lim="800000"/>
            <a:headEnd/>
            <a:tailEnd/>
          </a:ln>
        </p:spPr>
      </p:pic>
      <p:pic>
        <p:nvPicPr>
          <p:cNvPr id="34818" name="صورة 19" descr="DSC01164"/>
          <p:cNvPicPr>
            <a:picLocks noChangeAspect="1" noChangeArrowheads="1"/>
          </p:cNvPicPr>
          <p:nvPr/>
        </p:nvPicPr>
        <p:blipFill>
          <a:blip r:embed="rId3">
            <a:lum bright="18000" contrast="18000"/>
          </a:blip>
          <a:srcRect l="43530" t="22575" r="30940" b="26109"/>
          <a:stretch>
            <a:fillRect/>
          </a:stretch>
        </p:blipFill>
        <p:spPr bwMode="auto">
          <a:xfrm>
            <a:off x="76200" y="76200"/>
            <a:ext cx="3505200" cy="3886200"/>
          </a:xfrm>
          <a:prstGeom prst="rect">
            <a:avLst/>
          </a:prstGeom>
          <a:noFill/>
          <a:ln w="38100">
            <a:solidFill>
              <a:srgbClr val="DDD8C2"/>
            </a:solidFill>
            <a:miter lim="800000"/>
            <a:headEnd/>
            <a:tailEnd/>
          </a:ln>
        </p:spPr>
      </p:pic>
      <p:pic>
        <p:nvPicPr>
          <p:cNvPr id="34819" name="صورة 19" descr="DSC01164"/>
          <p:cNvPicPr>
            <a:picLocks noChangeAspect="1" noChangeArrowheads="1"/>
          </p:cNvPicPr>
          <p:nvPr/>
        </p:nvPicPr>
        <p:blipFill>
          <a:blip r:embed="rId3">
            <a:lum bright="18000" contrast="18000"/>
          </a:blip>
          <a:srcRect l="34596" t="34937" r="57745" b="39821"/>
          <a:stretch>
            <a:fillRect/>
          </a:stretch>
        </p:blipFill>
        <p:spPr bwMode="auto">
          <a:xfrm rot="5400000">
            <a:off x="3009898" y="4000498"/>
            <a:ext cx="2057403" cy="2895601"/>
          </a:xfrm>
          <a:prstGeom prst="rect">
            <a:avLst/>
          </a:prstGeom>
          <a:noFill/>
          <a:ln w="38100">
            <a:solidFill>
              <a:srgbClr val="DDD8C2"/>
            </a:solidFill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-381000" y="3124200"/>
            <a:ext cx="3124200" cy="838200"/>
          </a:xfrm>
        </p:spPr>
        <p:txBody>
          <a:bodyPr/>
          <a:lstStyle/>
          <a:p>
            <a:r>
              <a:rPr lang="en-US" sz="2800" dirty="0" smtClean="0">
                <a:solidFill>
                  <a:srgbClr val="FFFF00"/>
                </a:solidFill>
              </a:rPr>
              <a:t>	</a:t>
            </a:r>
            <a:br>
              <a:rPr lang="en-US" sz="2800" dirty="0" smtClean="0">
                <a:solidFill>
                  <a:srgbClr val="FFFF00"/>
                </a:solidFill>
              </a:rPr>
            </a:br>
            <a:r>
              <a:rPr lang="en-US" sz="2800" dirty="0" smtClean="0">
                <a:solidFill>
                  <a:srgbClr val="FFFF00"/>
                </a:solidFill>
              </a:rPr>
              <a:t>          </a:t>
            </a:r>
            <a:br>
              <a:rPr lang="en-US" sz="2800" dirty="0" smtClean="0">
                <a:solidFill>
                  <a:srgbClr val="FFFF00"/>
                </a:solidFill>
              </a:rPr>
            </a:br>
            <a:r>
              <a:rPr lang="en-US" sz="2800" dirty="0" smtClean="0">
                <a:solidFill>
                  <a:srgbClr val="FFFF00"/>
                </a:solidFill>
              </a:rPr>
              <a:t/>
            </a:r>
            <a:br>
              <a:rPr lang="en-US" sz="2800" dirty="0" smtClean="0">
                <a:solidFill>
                  <a:srgbClr val="FFFF00"/>
                </a:solidFill>
              </a:rPr>
            </a:br>
            <a:r>
              <a:rPr lang="en-US" sz="2800" dirty="0" smtClean="0">
                <a:solidFill>
                  <a:srgbClr val="FFFF00"/>
                </a:solidFill>
              </a:rPr>
              <a:t>        </a:t>
            </a:r>
            <a:r>
              <a:rPr lang="en-US" sz="3200" dirty="0" smtClean="0">
                <a:solidFill>
                  <a:srgbClr val="FFFF00"/>
                </a:solidFill>
              </a:rPr>
              <a:t>special tray</a:t>
            </a:r>
            <a:endParaRPr lang="en-US" sz="2800" dirty="0" smtClean="0">
              <a:solidFill>
                <a:srgbClr val="FFFF00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4191000" y="3733800"/>
            <a:ext cx="4267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mpression taking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1371600" y="6248400"/>
            <a:ext cx="4267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study model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7" descr="IMG_083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12000"/>
          </a:blip>
          <a:srcRect l="28586" t="21907" r="31311" b="42422"/>
          <a:stretch>
            <a:fillRect/>
          </a:stretch>
        </p:blipFill>
        <p:spPr>
          <a:xfrm>
            <a:off x="457200" y="685800"/>
            <a:ext cx="8229600" cy="6172200"/>
          </a:xfrm>
          <a:ln w="38100">
            <a:noFill/>
          </a:ln>
        </p:spPr>
      </p:pic>
      <p:sp>
        <p:nvSpPr>
          <p:cNvPr id="4" name="Bent-Up Arrow 3"/>
          <p:cNvSpPr/>
          <p:nvPr/>
        </p:nvSpPr>
        <p:spPr>
          <a:xfrm rot="5400000" flipV="1">
            <a:off x="8276844" y="3564636"/>
            <a:ext cx="850392" cy="731520"/>
          </a:xfrm>
          <a:prstGeom prst="bentUpArrow">
            <a:avLst>
              <a:gd name="adj1" fmla="val 25000"/>
              <a:gd name="adj2" fmla="val 28731"/>
              <a:gd name="adj3" fmla="val 25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Bent-Up Arrow 4"/>
          <p:cNvSpPr/>
          <p:nvPr/>
        </p:nvSpPr>
        <p:spPr>
          <a:xfrm rot="5400000">
            <a:off x="47244" y="3933444"/>
            <a:ext cx="850392" cy="731520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16200000">
            <a:off x="-1669914" y="3813693"/>
            <a:ext cx="510260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Strontium</a:t>
            </a:r>
            <a:endParaRPr lang="en-US" sz="2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 rot="16200000">
            <a:off x="5711307" y="3204094"/>
            <a:ext cx="510260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Distilled water</a:t>
            </a:r>
            <a:endParaRPr lang="en-US" sz="2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>
          <a:xfrm>
            <a:off x="-3048000" y="914400"/>
            <a:ext cx="10287000" cy="1143000"/>
          </a:xfrm>
        </p:spPr>
        <p:txBody>
          <a:bodyPr/>
          <a:lstStyle/>
          <a:p>
            <a:pPr lvl="0"/>
            <a:r>
              <a:rPr lang="en-US" dirty="0" smtClean="0">
                <a:ln/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Experiment</a:t>
            </a:r>
            <a:br>
              <a:rPr lang="en-US" dirty="0" smtClean="0">
                <a:ln/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</a:br>
            <a:r>
              <a:rPr lang="en-US" dirty="0" smtClean="0">
                <a:ln/>
                <a:solidFill>
                  <a:schemeClr val="tx2">
                    <a:lumMod val="75000"/>
                  </a:schemeClr>
                </a:solidFill>
                <a:latin typeface="Georgia" pitchFamily="18" charset="0"/>
              </a:rPr>
              <a:t> No.2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i="1" dirty="0" smtClean="0">
                <a:solidFill>
                  <a:schemeClr val="tx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 </a:t>
            </a:r>
            <a:r>
              <a:rPr lang="en-US" i="1" dirty="0" smtClean="0">
                <a:solidFill>
                  <a:srgbClr val="FFFF00"/>
                </a:solidFill>
              </a:rPr>
              <a:t/>
            </a:r>
            <a:br>
              <a:rPr lang="en-US" i="1" dirty="0" smtClean="0">
                <a:solidFill>
                  <a:srgbClr val="FFFF00"/>
                </a:solidFill>
              </a:rPr>
            </a:br>
            <a:endParaRPr lang="en-US" sz="6000" dirty="0" smtClean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>
          <a:xfrm>
            <a:off x="0" y="3475037"/>
            <a:ext cx="9144000" cy="45259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0">
              <a:buNone/>
            </a:pPr>
            <a:r>
              <a:rPr lang="en-US" dirty="0" smtClean="0">
                <a:solidFill>
                  <a:srgbClr val="FFFF00"/>
                </a:solidFill>
                <a:latin typeface="Georgia" pitchFamily="18" charset="0"/>
              </a:rPr>
              <a:t>An expansive spring was applied to each animal's maxilla for three weeks to move the maxillary first molars bucully.</a:t>
            </a:r>
          </a:p>
        </p:txBody>
      </p:sp>
      <p:pic>
        <p:nvPicPr>
          <p:cNvPr id="4" name="صورة 25" descr="DSC_0009"/>
          <p:cNvPicPr/>
          <p:nvPr/>
        </p:nvPicPr>
        <p:blipFill>
          <a:blip r:embed="rId2" cstate="print"/>
          <a:srcRect l="38125" t="36423" r="49067" b="36117"/>
          <a:stretch>
            <a:fillRect/>
          </a:stretch>
        </p:blipFill>
        <p:spPr bwMode="auto">
          <a:xfrm rot="5400000">
            <a:off x="5653084" y="1385888"/>
            <a:ext cx="2971801" cy="3857625"/>
          </a:xfrm>
          <a:prstGeom prst="rect">
            <a:avLst/>
          </a:prstGeom>
          <a:noFill/>
          <a:ln w="38100">
            <a:solidFill>
              <a:srgbClr val="DDD8C2"/>
            </a:solidFill>
            <a:miter lim="800000"/>
            <a:headEnd/>
            <a:tailEnd/>
          </a:ln>
        </p:spPr>
      </p:pic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6124575" y="2743200"/>
            <a:ext cx="2028825" cy="257175"/>
            <a:chOff x="2730" y="3315"/>
            <a:chExt cx="3195" cy="405"/>
          </a:xfrm>
        </p:grpSpPr>
        <p:sp>
          <p:nvSpPr>
            <p:cNvPr id="1027" name="AutoShape 3"/>
            <p:cNvSpPr>
              <a:spLocks noChangeArrowheads="1"/>
            </p:cNvSpPr>
            <p:nvPr/>
          </p:nvSpPr>
          <p:spPr bwMode="auto">
            <a:xfrm rot="10800000">
              <a:off x="2730" y="3315"/>
              <a:ext cx="585" cy="375"/>
            </a:xfrm>
            <a:prstGeom prst="rightArrow">
              <a:avLst>
                <a:gd name="adj1" fmla="val 50000"/>
                <a:gd name="adj2" fmla="val 39000"/>
              </a:avLst>
            </a:prstGeom>
            <a:solidFill>
              <a:srgbClr val="4F81BD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AutoShape 4"/>
            <p:cNvSpPr>
              <a:spLocks noChangeArrowheads="1"/>
            </p:cNvSpPr>
            <p:nvPr/>
          </p:nvSpPr>
          <p:spPr bwMode="auto">
            <a:xfrm>
              <a:off x="5340" y="3345"/>
              <a:ext cx="585" cy="375"/>
            </a:xfrm>
            <a:prstGeom prst="rightArrow">
              <a:avLst>
                <a:gd name="adj1" fmla="val 50000"/>
                <a:gd name="adj2" fmla="val 39000"/>
              </a:avLst>
            </a:prstGeom>
            <a:solidFill>
              <a:srgbClr val="4F81BD"/>
            </a:solidFill>
            <a:ln w="38100">
              <a:solidFill>
                <a:srgbClr val="F2F2F2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9" name="Picture 8" descr="IMG_0836"/>
          <p:cNvPicPr/>
          <p:nvPr/>
        </p:nvPicPr>
        <p:blipFill>
          <a:blip r:embed="rId3" cstate="print">
            <a:lum bright="20000"/>
          </a:blip>
          <a:srcRect l="28586" t="21907" r="31311" b="42422"/>
          <a:stretch>
            <a:fillRect/>
          </a:stretch>
        </p:blipFill>
        <p:spPr bwMode="auto">
          <a:xfrm>
            <a:off x="0" y="1835785"/>
            <a:ext cx="4115435" cy="2964815"/>
          </a:xfrm>
          <a:prstGeom prst="rect">
            <a:avLst/>
          </a:prstGeom>
          <a:noFill/>
          <a:ln w="38100">
            <a:solidFill>
              <a:srgbClr val="DDD8C2"/>
            </a:solidFill>
            <a:miter lim="800000"/>
            <a:headEnd/>
            <a:tailEnd/>
          </a:ln>
        </p:spPr>
      </p:pic>
      <p:sp>
        <p:nvSpPr>
          <p:cNvPr id="12" name="Striped Right Arrow 11"/>
          <p:cNvSpPr/>
          <p:nvPr/>
        </p:nvSpPr>
        <p:spPr>
          <a:xfrm>
            <a:off x="4191000" y="3020568"/>
            <a:ext cx="1054608" cy="941832"/>
          </a:xfrm>
          <a:prstGeom prst="striped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891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8915" name="Picture 4" descr="DSC_0009"/>
          <p:cNvPicPr>
            <a:picLocks noChangeAspect="1" noChangeArrowheads="1"/>
          </p:cNvPicPr>
          <p:nvPr/>
        </p:nvPicPr>
        <p:blipFill>
          <a:blip r:embed="rId2"/>
          <a:srcRect l="35646" t="37943" r="36560" b="4726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Bent-Up Arrow 5"/>
          <p:cNvSpPr/>
          <p:nvPr/>
        </p:nvSpPr>
        <p:spPr>
          <a:xfrm rot="16200000" flipV="1">
            <a:off x="6219444" y="1659636"/>
            <a:ext cx="850392" cy="731520"/>
          </a:xfrm>
          <a:prstGeom prst="bentUpArrow">
            <a:avLst>
              <a:gd name="adj1" fmla="val 25000"/>
              <a:gd name="adj2" fmla="val 28731"/>
              <a:gd name="adj3" fmla="val 25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16200000">
            <a:off x="3923464" y="1725516"/>
            <a:ext cx="5102607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Strontium</a:t>
            </a:r>
            <a:r>
              <a:rPr lang="en-US" sz="2400" b="1" dirty="0" smtClean="0">
                <a:solidFill>
                  <a:srgbClr val="FFFF00"/>
                </a:solidFill>
                <a:latin typeface="+mn-lt"/>
                <a:cs typeface="+mn-cs"/>
              </a:rPr>
              <a:t> </a:t>
            </a:r>
            <a:endParaRPr lang="en-US" sz="2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Bent-Up Arrow 8"/>
          <p:cNvSpPr/>
          <p:nvPr/>
        </p:nvSpPr>
        <p:spPr>
          <a:xfrm rot="16200000">
            <a:off x="2226564" y="1583437"/>
            <a:ext cx="850392" cy="731520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 rot="16200000">
            <a:off x="349506" y="1326895"/>
            <a:ext cx="5102607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0F604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rgbClr val="F0F604"/>
                </a:solidFill>
                <a:latin typeface="Times New Roman" pitchFamily="18" charset="0"/>
                <a:cs typeface="Times New Roman" pitchFamily="18" charset="0"/>
              </a:rPr>
              <a:t>Distilled water</a:t>
            </a:r>
            <a:endParaRPr lang="en-US" sz="32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0F604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 animBg="1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4495800"/>
            <a:ext cx="8229600" cy="1143000"/>
          </a:xfrm>
        </p:spPr>
        <p:txBody>
          <a:bodyPr/>
          <a:lstStyle/>
          <a:p>
            <a:r>
              <a:rPr lang="en-US" sz="7200" smtClean="0">
                <a:solidFill>
                  <a:srgbClr val="FFFF00"/>
                </a:solidFill>
                <a:latin typeface="Andalus" pitchFamily="2" charset="-78"/>
                <a:cs typeface="Andalus" pitchFamily="2" charset="-78"/>
              </a:rPr>
              <a:t/>
            </a:r>
            <a:br>
              <a:rPr lang="en-US" sz="7200" smtClean="0">
                <a:solidFill>
                  <a:srgbClr val="FFFF00"/>
                </a:solidFill>
                <a:latin typeface="Andalus" pitchFamily="2" charset="-78"/>
                <a:cs typeface="Andalus" pitchFamily="2" charset="-78"/>
              </a:rPr>
            </a:br>
            <a:r>
              <a:rPr lang="en-US" sz="7200" smtClean="0">
                <a:solidFill>
                  <a:srgbClr val="FFFF00"/>
                </a:solidFill>
                <a:latin typeface="Andalus" pitchFamily="2" charset="-78"/>
                <a:cs typeface="Andalus" pitchFamily="2" charset="-78"/>
              </a:rPr>
              <a:t/>
            </a:r>
            <a:br>
              <a:rPr lang="en-US" sz="7200" smtClean="0">
                <a:solidFill>
                  <a:srgbClr val="FFFF00"/>
                </a:solidFill>
                <a:latin typeface="Andalus" pitchFamily="2" charset="-78"/>
                <a:cs typeface="Andalus" pitchFamily="2" charset="-78"/>
              </a:rPr>
            </a:br>
            <a:endParaRPr lang="en-US" sz="7200" smtClean="0">
              <a:solidFill>
                <a:schemeClr val="tx1"/>
              </a:solidFill>
              <a:latin typeface="Andalus" pitchFamily="2" charset="-78"/>
              <a:cs typeface="Andalus" pitchFamily="2" charset="-78"/>
            </a:endParaRPr>
          </a:p>
        </p:txBody>
      </p:sp>
      <p:pic>
        <p:nvPicPr>
          <p:cNvPr id="45058" name="Picture 4" descr="statistics-stats-backgrounds-wallpapers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53261" t="31885" r="2174" b="2899"/>
          <a:stretch>
            <a:fillRect/>
          </a:stretch>
        </p:blipFill>
        <p:spPr>
          <a:xfrm>
            <a:off x="4497492" y="76200"/>
            <a:ext cx="4646507" cy="4267200"/>
          </a:xfrm>
        </p:spPr>
      </p:pic>
      <p:sp>
        <p:nvSpPr>
          <p:cNvPr id="5" name="Rectangle 4"/>
          <p:cNvSpPr/>
          <p:nvPr/>
        </p:nvSpPr>
        <p:spPr>
          <a:xfrm>
            <a:off x="-76200" y="1371600"/>
            <a:ext cx="500095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600" dirty="0">
                <a:latin typeface="Andalus" pitchFamily="2" charset="-78"/>
                <a:cs typeface="Andalus" pitchFamily="2" charset="-78"/>
              </a:rPr>
              <a:t>Results</a:t>
            </a:r>
            <a:endParaRPr lang="en-US" sz="9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n-lt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28800" y="3048000"/>
            <a:ext cx="410689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dirty="0">
                <a:latin typeface="Andalus" pitchFamily="2" charset="-78"/>
                <a:cs typeface="Andalus" pitchFamily="2" charset="-78"/>
              </a:rPr>
              <a:t> </a:t>
            </a:r>
            <a:endParaRPr lang="en-US" sz="72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n-lt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00200" y="533400"/>
            <a:ext cx="5715000" cy="52322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After the whole experimental period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381000" y="1676400"/>
            <a:ext cx="8763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FFFF00"/>
              </a:buClr>
              <a:buFont typeface="Wingdings" pitchFamily="2" charset="2"/>
              <a:buChar char="q"/>
            </a:pPr>
            <a:r>
              <a:rPr lang="en-US" sz="3200" b="1" dirty="0" smtClean="0">
                <a:solidFill>
                  <a:srgbClr val="FFFF00"/>
                </a:solidFill>
                <a:latin typeface="+mn-lt"/>
                <a:cs typeface="Times New Roman" pitchFamily="18" charset="0"/>
              </a:rPr>
              <a:t>Clinically</a:t>
            </a:r>
            <a:endParaRPr lang="en-US" sz="3200" b="1" dirty="0" smtClean="0">
              <a:latin typeface="+mn-lt"/>
              <a:cs typeface="Times New Roman" pitchFamily="18" charset="0"/>
            </a:endParaRPr>
          </a:p>
          <a:p>
            <a:pPr>
              <a:buClr>
                <a:srgbClr val="FFFF00"/>
              </a:buClr>
            </a:pPr>
            <a:r>
              <a:rPr lang="en-US" sz="3200" b="1" kern="0" dirty="0" smtClean="0">
                <a:latin typeface="+mn-lt"/>
                <a:cs typeface="Times New Roman" pitchFamily="18" charset="0"/>
              </a:rPr>
              <a:t>There were significant </a:t>
            </a:r>
            <a:r>
              <a:rPr lang="en-US" sz="3200" b="1" kern="0" dirty="0" smtClean="0">
                <a:solidFill>
                  <a:srgbClr val="FFFF00"/>
                </a:solidFill>
                <a:latin typeface="+mn-lt"/>
                <a:cs typeface="Times New Roman" pitchFamily="18" charset="0"/>
              </a:rPr>
              <a:t>inhibition</a:t>
            </a:r>
            <a:r>
              <a:rPr lang="en-US" sz="3200" b="1" kern="0" dirty="0" smtClean="0">
                <a:solidFill>
                  <a:schemeClr val="tx2"/>
                </a:solidFill>
                <a:latin typeface="+mn-lt"/>
                <a:cs typeface="Times New Roman" pitchFamily="18" charset="0"/>
              </a:rPr>
              <a:t> in both </a:t>
            </a:r>
            <a:r>
              <a:rPr lang="en-US" sz="3200" b="1" kern="0" dirty="0" smtClean="0">
                <a:solidFill>
                  <a:srgbClr val="FFFF00"/>
                </a:solidFill>
                <a:latin typeface="+mn-lt"/>
                <a:cs typeface="Times New Roman" pitchFamily="18" charset="0"/>
              </a:rPr>
              <a:t>experimental</a:t>
            </a:r>
            <a:r>
              <a:rPr lang="en-US" sz="3200" b="1" kern="0" dirty="0" smtClean="0">
                <a:solidFill>
                  <a:schemeClr val="tx2"/>
                </a:solidFill>
                <a:latin typeface="+mn-lt"/>
                <a:cs typeface="Times New Roman" pitchFamily="18" charset="0"/>
              </a:rPr>
              <a:t> and </a:t>
            </a:r>
            <a:r>
              <a:rPr lang="en-US" sz="3200" b="1" kern="0" dirty="0" smtClean="0">
                <a:solidFill>
                  <a:srgbClr val="FFFF00"/>
                </a:solidFill>
                <a:latin typeface="+mn-lt"/>
                <a:cs typeface="Times New Roman" pitchFamily="18" charset="0"/>
              </a:rPr>
              <a:t>relapsed</a:t>
            </a:r>
            <a:r>
              <a:rPr lang="en-US" sz="3200" b="1" kern="0" dirty="0" smtClean="0">
                <a:solidFill>
                  <a:schemeClr val="tx2"/>
                </a:solidFill>
                <a:latin typeface="+mn-lt"/>
                <a:cs typeface="Times New Roman" pitchFamily="18" charset="0"/>
              </a:rPr>
              <a:t> </a:t>
            </a:r>
            <a:r>
              <a:rPr lang="en-US" sz="3200" b="1" kern="0" dirty="0" smtClean="0">
                <a:latin typeface="+mn-lt"/>
                <a:cs typeface="Times New Roman" pitchFamily="18" charset="0"/>
              </a:rPr>
              <a:t>tooth movement of the left maxillary first molar</a:t>
            </a:r>
            <a:endParaRPr lang="ar-IQ" sz="3200" dirty="0">
              <a:latin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1000" y="3962400"/>
            <a:ext cx="8763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q"/>
            </a:pPr>
            <a:r>
              <a:rPr lang="en-US" sz="32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Histologicaly</a:t>
            </a:r>
            <a:r>
              <a:rPr lang="en-US" sz="3200" b="1" kern="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/>
            <a:r>
              <a:rPr lang="en-US" sz="3200" b="1" kern="0" dirty="0" smtClean="0">
                <a:latin typeface="Times New Roman" pitchFamily="18" charset="0"/>
                <a:cs typeface="Times New Roman" pitchFamily="18" charset="0"/>
              </a:rPr>
              <a:t>There were significant </a:t>
            </a:r>
            <a:r>
              <a:rPr lang="en-US" sz="3200" b="1" kern="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enhancement</a:t>
            </a:r>
            <a:r>
              <a:rPr lang="en-US" sz="3200" b="1" kern="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sz="3200" b="1" kern="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osteoblast</a:t>
            </a:r>
            <a:r>
              <a:rPr lang="en-US" sz="3200" b="1" kern="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NO. </a:t>
            </a:r>
            <a:r>
              <a:rPr lang="en-US" sz="3200" b="1" kern="0" dirty="0" smtClean="0">
                <a:latin typeface="Times New Roman" pitchFamily="18" charset="0"/>
                <a:cs typeface="Times New Roman" pitchFamily="18" charset="0"/>
              </a:rPr>
              <a:t>and significant </a:t>
            </a:r>
            <a:r>
              <a:rPr lang="en-US" sz="3200" b="1" kern="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reduction</a:t>
            </a:r>
            <a:r>
              <a:rPr lang="en-US" sz="3200" b="1" kern="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sz="3200" b="1" kern="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osteoclast</a:t>
            </a:r>
            <a:r>
              <a:rPr lang="en-US" sz="3200" b="1" kern="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kern="0" dirty="0" smtClean="0">
                <a:latin typeface="Times New Roman" pitchFamily="18" charset="0"/>
                <a:cs typeface="Times New Roman" pitchFamily="18" charset="0"/>
              </a:rPr>
              <a:t>NO. at the injection site </a:t>
            </a:r>
            <a:endParaRPr lang="ar-IQ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9" grpId="0"/>
      <p:bldP spid="16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685800"/>
            <a:ext cx="5115503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0" b="1" dirty="0" smtClean="0">
                <a:latin typeface="Mongolian Baiti" pitchFamily="66" charset="0"/>
              </a:rPr>
              <a:t>Conclusion </a:t>
            </a:r>
            <a:endParaRPr lang="en-US" sz="8000" b="1" dirty="0">
              <a:latin typeface="Mongolian Baiti" pitchFamily="66" charset="0"/>
            </a:endParaRPr>
          </a:p>
          <a:p>
            <a:endParaRPr lang="en-US" sz="8000" dirty="0">
              <a:latin typeface="Mongolian Baiti" pitchFamily="66" charset="0"/>
            </a:endParaRPr>
          </a:p>
        </p:txBody>
      </p:sp>
      <p:pic>
        <p:nvPicPr>
          <p:cNvPr id="5" name="Picture 3" descr="C:\Users\AHMED\Pictures\47906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0"/>
            <a:ext cx="36576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0" y="3810000"/>
            <a:ext cx="9372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EFFB7D"/>
                </a:solidFill>
                <a:latin typeface="Georgia" pitchFamily="18" charset="0"/>
              </a:rPr>
              <a:t>The local injection of  strontium is a </a:t>
            </a:r>
            <a:r>
              <a:rPr lang="en-US" sz="3200" dirty="0" smtClean="0">
                <a:solidFill>
                  <a:srgbClr val="FFC000"/>
                </a:solidFill>
                <a:latin typeface="Georgia" pitchFamily="18" charset="0"/>
              </a:rPr>
              <a:t>promising  approach </a:t>
            </a:r>
            <a:r>
              <a:rPr lang="en-US" sz="3200" dirty="0" smtClean="0">
                <a:solidFill>
                  <a:srgbClr val="EFFB7D"/>
                </a:solidFill>
                <a:latin typeface="Georgia" pitchFamily="18" charset="0"/>
              </a:rPr>
              <a:t>for enhancing both orthodontic </a:t>
            </a:r>
            <a:r>
              <a:rPr lang="en-US" sz="3200" dirty="0" smtClean="0">
                <a:solidFill>
                  <a:srgbClr val="FFC000"/>
                </a:solidFill>
                <a:latin typeface="Georgia" pitchFamily="18" charset="0"/>
              </a:rPr>
              <a:t>anchorage</a:t>
            </a:r>
            <a:r>
              <a:rPr lang="en-US" sz="3200" dirty="0" smtClean="0">
                <a:solidFill>
                  <a:srgbClr val="EFFB7D"/>
                </a:solidFill>
                <a:latin typeface="Georgia" pitchFamily="18" charset="0"/>
              </a:rPr>
              <a:t> and </a:t>
            </a:r>
            <a:r>
              <a:rPr lang="en-US" sz="3200" dirty="0" smtClean="0">
                <a:solidFill>
                  <a:srgbClr val="FFC000"/>
                </a:solidFill>
                <a:latin typeface="Georgia" pitchFamily="18" charset="0"/>
              </a:rPr>
              <a:t>retention</a:t>
            </a:r>
            <a:r>
              <a:rPr lang="en-US" sz="3200" dirty="0" smtClean="0">
                <a:solidFill>
                  <a:srgbClr val="EFFB7D"/>
                </a:solidFill>
                <a:latin typeface="Georgia" pitchFamily="18" charset="0"/>
              </a:rPr>
              <a:t>.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86868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b="1" i="1" dirty="0" smtClean="0"/>
          </a:p>
          <a:p>
            <a:pPr eaLnBrk="1" hangingPunct="1">
              <a:buFont typeface="Wingdings" pitchFamily="2" charset="2"/>
              <a:buBlip>
                <a:blip r:embed="rId3"/>
              </a:buBlip>
            </a:pPr>
            <a:r>
              <a:rPr lang="en-US" sz="2800" dirty="0" smtClean="0"/>
              <a:t>Evaluate the effect of local injection of strontium on the root resorption induced by orthodontic tooth movements.</a:t>
            </a:r>
          </a:p>
          <a:p>
            <a:pPr eaLnBrk="1" hangingPunct="1">
              <a:buFont typeface="Wingdings" pitchFamily="2" charset="2"/>
              <a:buBlip>
                <a:blip r:embed="rId3"/>
              </a:buBlip>
            </a:pPr>
            <a:r>
              <a:rPr lang="en-US" sz="2800" dirty="0" smtClean="0"/>
              <a:t>Further study is needed to evaluate the effect of systemic administration of strontium for enhancement of post orthodontic retention. </a:t>
            </a:r>
          </a:p>
          <a:p>
            <a:pPr>
              <a:buBlip>
                <a:blip r:embed="rId3"/>
              </a:buBlip>
            </a:pPr>
            <a:r>
              <a:rPr lang="en-US" sz="2800" dirty="0" smtClean="0"/>
              <a:t>Evaluate the ability of strontium in enhancing </a:t>
            </a:r>
            <a:r>
              <a:rPr lang="en-US" sz="2800" dirty="0" err="1" smtClean="0"/>
              <a:t>osseointegration</a:t>
            </a:r>
            <a:r>
              <a:rPr lang="en-US" sz="2800" dirty="0" smtClean="0"/>
              <a:t> of </a:t>
            </a:r>
            <a:r>
              <a:rPr lang="en-US" sz="2800" dirty="0" err="1" smtClean="0"/>
              <a:t>miniscrew</a:t>
            </a:r>
            <a:r>
              <a:rPr lang="en-US" sz="2800" dirty="0" smtClean="0"/>
              <a:t> implant.</a:t>
            </a:r>
          </a:p>
          <a:p>
            <a:pPr eaLnBrk="1" hangingPunct="1">
              <a:buFont typeface="Wingdings" pitchFamily="2" charset="2"/>
              <a:buBlip>
                <a:blip r:embed="rId3"/>
              </a:buBlip>
            </a:pPr>
            <a:endParaRPr lang="en-US" sz="2800" dirty="0" smtClean="0">
              <a:solidFill>
                <a:srgbClr val="FFFF00"/>
              </a:solidFill>
            </a:endParaRPr>
          </a:p>
          <a:p>
            <a:pPr eaLnBrk="1" hangingPunct="1"/>
            <a:endParaRPr lang="en-US" sz="2400" dirty="0" smtClean="0"/>
          </a:p>
        </p:txBody>
      </p:sp>
      <p:graphicFrame>
        <p:nvGraphicFramePr>
          <p:cNvPr id="174086" name="Object 6"/>
          <p:cNvGraphicFramePr>
            <a:graphicFrameLocks noChangeAspect="1"/>
          </p:cNvGraphicFramePr>
          <p:nvPr/>
        </p:nvGraphicFramePr>
        <p:xfrm>
          <a:off x="5257800" y="0"/>
          <a:ext cx="3810000" cy="2514600"/>
        </p:xfrm>
        <a:graphic>
          <a:graphicData uri="http://schemas.openxmlformats.org/presentationml/2006/ole">
            <p:oleObj spid="_x0000_s1026" name="Slide" r:id="rId4" imgW="4572180" imgH="3429001" progId="PowerPoint.Slide.8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>
          <a:xfrm>
            <a:off x="76200" y="609600"/>
            <a:ext cx="514435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sz="8000" b="1" dirty="0" smtClean="0">
                <a:latin typeface="Mongolian Baiti" pitchFamily="66" charset="0"/>
              </a:rPr>
              <a:t>Suggestions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174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7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73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73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uiExpand="1" build="p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Content Placeholder 2"/>
          <p:cNvSpPr>
            <a:spLocks noGrp="1"/>
          </p:cNvSpPr>
          <p:nvPr>
            <p:ph idx="1"/>
          </p:nvPr>
        </p:nvSpPr>
        <p:spPr>
          <a:xfrm>
            <a:off x="457200" y="731837"/>
            <a:ext cx="8382000" cy="4525963"/>
          </a:xfrm>
        </p:spPr>
        <p:txBody>
          <a:bodyPr/>
          <a:lstStyle/>
          <a:p>
            <a:pPr>
              <a:buFont typeface="Wingdings" pitchFamily="2" charset="2"/>
              <a:buBlip>
                <a:blip r:embed="rId2"/>
              </a:buBlip>
            </a:pPr>
            <a:r>
              <a:rPr lang="en-US" dirty="0" smtClean="0"/>
              <a:t>Evaluate the ability of local application of strontium in ridge augmentation at the site of implant placement.</a:t>
            </a:r>
          </a:p>
          <a:p>
            <a:pPr>
              <a:buFont typeface="Wingdings" pitchFamily="2" charset="2"/>
              <a:buBlip>
                <a:blip r:embed="rId2"/>
              </a:buBlip>
            </a:pPr>
            <a:r>
              <a:rPr lang="en-US" dirty="0" smtClean="0"/>
              <a:t>Investigate the effect of local application of strontium in socket healing after tooth extraction.</a:t>
            </a:r>
          </a:p>
          <a:p>
            <a:pPr>
              <a:buFont typeface="Wingdings" pitchFamily="2" charset="2"/>
              <a:buBlip>
                <a:blip r:embed="rId2"/>
              </a:buBlip>
            </a:pPr>
            <a:r>
              <a:rPr lang="en-US" dirty="0" smtClean="0"/>
              <a:t>Evaluate the ability of local application of strontium in bone regeneration after sever periodontitis. </a:t>
            </a:r>
          </a:p>
          <a:p>
            <a:endParaRPr lang="en-US" dirty="0" smtClean="0">
              <a:solidFill>
                <a:srgbClr val="FFFF00"/>
              </a:solidFill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06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06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706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7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lide5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76200" y="1066800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dirty="0" smtClean="0">
                <a:solidFill>
                  <a:srgbClr val="FFFF00"/>
                </a:solidFill>
                <a:effectLst>
                  <a:glow rad="101600">
                    <a:schemeClr val="accent4">
                      <a:lumMod val="50000"/>
                      <a:alpha val="60000"/>
                    </a:schemeClr>
                  </a:glow>
                </a:effectLst>
              </a:rPr>
              <a:t>“If you always put limits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dirty="0" smtClean="0">
                <a:solidFill>
                  <a:srgbClr val="FFFF00"/>
                </a:solidFill>
                <a:effectLst>
                  <a:glow rad="101600">
                    <a:schemeClr val="accent4">
                      <a:lumMod val="50000"/>
                      <a:alpha val="60000"/>
                    </a:schemeClr>
                  </a:glow>
                </a:effectLst>
              </a:rPr>
              <a:t> on everything you do,  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dirty="0" smtClean="0">
                <a:solidFill>
                  <a:srgbClr val="FFFF00"/>
                </a:solidFill>
                <a:effectLst>
                  <a:glow rad="101600">
                    <a:schemeClr val="accent4">
                      <a:lumMod val="50000"/>
                      <a:alpha val="60000"/>
                    </a:schemeClr>
                  </a:glow>
                </a:effectLst>
              </a:rPr>
              <a:t> It will spread into your   work and into your life</a:t>
            </a:r>
            <a:r>
              <a:rPr lang="en-US" sz="4800" dirty="0" smtClean="0">
                <a:solidFill>
                  <a:srgbClr val="FFFF00"/>
                </a:solidFill>
                <a:effectLst>
                  <a:glow rad="101600">
                    <a:schemeClr val="accent4">
                      <a:lumMod val="50000"/>
                      <a:alpha val="60000"/>
                    </a:schemeClr>
                  </a:glow>
                </a:effectLst>
              </a:rPr>
              <a:t>…. </a:t>
            </a:r>
            <a:endParaRPr lang="en-US" sz="4800" dirty="0">
              <a:solidFill>
                <a:srgbClr val="FFFF00"/>
              </a:solidFill>
              <a:effectLst>
                <a:glow rad="101600">
                  <a:schemeClr val="accent4">
                    <a:lumMod val="50000"/>
                    <a:alpha val="60000"/>
                  </a:schemeClr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400" y="304800"/>
            <a:ext cx="77724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Bruce Lee said that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Slide2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200561"/>
            <a:ext cx="9753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800" b="1" dirty="0"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+mn-lt"/>
                <a:cs typeface="+mn-cs"/>
              </a:rPr>
              <a:t>There are no limits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9" name="Picture 2" descr="C:\Users\AHMED\Desktop\النهايه\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+mn-lt"/>
                <a:cs typeface="+mn-cs"/>
              </a:rPr>
              <a:t>There are only plateaus, and you must not stay there, you must </a:t>
            </a:r>
            <a:r>
              <a:rPr lang="en-US" sz="6600" b="1" dirty="0" smtClean="0"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+mn-lt"/>
                <a:cs typeface="+mn-cs"/>
              </a:rPr>
              <a:t>go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b="1" dirty="0" smtClean="0"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+mn-lt"/>
                <a:cs typeface="+mn-cs"/>
              </a:rPr>
              <a:t>          </a:t>
            </a:r>
            <a:endParaRPr lang="en-US" sz="6600" b="1" dirty="0">
              <a:solidFill>
                <a:srgbClr val="FF0000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+mn-lt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048000"/>
            <a:ext cx="580210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+mn-lt"/>
                <a:cs typeface="+mn-cs"/>
              </a:rPr>
              <a:t>Beyond them.”</a:t>
            </a:r>
            <a:endParaRPr lang="ar-IQ" sz="6600" b="1" dirty="0" smtClean="0">
              <a:solidFill>
                <a:srgbClr val="FF0000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1682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71683" name="Picture 2" descr="C:\Users\AHMED\Pictures\8a044db8d0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 rot="335362">
            <a:off x="2722605" y="3704480"/>
            <a:ext cx="4655321" cy="2933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ar-IQ" sz="34400" kern="0" dirty="0">
                <a:solidFill>
                  <a:schemeClr val="bg2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reflection blurRad="6350" stA="55000" endA="50" endPos="85000" dir="5400000" sy="-100000" algn="bl" rotWithShape="0"/>
                </a:effectLst>
                <a:latin typeface="+mn-lt"/>
                <a:cs typeface="+mn-cs"/>
              </a:rPr>
              <a:t>لله</a:t>
            </a:r>
            <a:r>
              <a:rPr lang="ar-IQ" sz="6000" kern="0" dirty="0">
                <a:solidFill>
                  <a:schemeClr val="bg2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reflection blurRad="6350" stA="55000" endA="50" endPos="85000" dir="5400000" sy="-100000" algn="bl" rotWithShape="0"/>
                </a:effectLst>
                <a:latin typeface="+mn-lt"/>
                <a:cs typeface="+mn-cs"/>
              </a:rPr>
              <a:t>       </a:t>
            </a:r>
            <a:endParaRPr lang="en-US" sz="6000" kern="0" dirty="0">
              <a:solidFill>
                <a:schemeClr val="bg2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reflection blurRad="6350" stA="55000" endA="50" endPos="85000" dir="5400000" sy="-100000" algn="bl" rotWithShape="0"/>
              </a:effectLst>
              <a:latin typeface="+mn-lt"/>
              <a:cs typeface="+mn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 rot="295008">
            <a:off x="5130111" y="853083"/>
            <a:ext cx="3962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IQ" sz="9600" b="1" kern="0" cap="all" dirty="0">
                <a:solidFill>
                  <a:schemeClr val="bg2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+mn-lt"/>
                <a:cs typeface="+mn-cs"/>
              </a:rPr>
              <a:t>الحمد</a:t>
            </a:r>
            <a:endParaRPr lang="en-US" sz="13800" b="1" kern="0" cap="all" dirty="0">
              <a:solidFill>
                <a:schemeClr val="bg2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25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`</a:t>
            </a:r>
            <a:endParaRPr lang="en-US" dirty="0"/>
          </a:p>
        </p:txBody>
      </p:sp>
      <p:pic>
        <p:nvPicPr>
          <p:cNvPr id="72706" name="Picture 3" descr="C:\Users\AHMED\Pictures\1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Rectangle 5"/>
          <p:cNvSpPr/>
          <p:nvPr/>
        </p:nvSpPr>
        <p:spPr>
          <a:xfrm>
            <a:off x="1676400" y="457200"/>
            <a:ext cx="5791200" cy="3429000"/>
          </a:xfrm>
          <a:prstGeom prst="rect">
            <a:avLst/>
          </a:prstGeom>
          <a:noFill/>
        </p:spPr>
        <p:txBody>
          <a:bodyPr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800" b="1" spc="50" dirty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glow rad="228600">
                    <a:srgbClr val="FF0000">
                      <a:alpha val="40000"/>
                    </a:srgbClr>
                  </a:glow>
                  <a:outerShdw blurRad="76200" dist="50800" dir="5400000" algn="tl" rotWithShape="0">
                    <a:srgbClr val="FF0000">
                      <a:alpha val="65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+mn-lt"/>
                <a:cs typeface="+mn-cs"/>
              </a:rPr>
              <a:t>Thank you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an_question_mar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828800"/>
            <a:ext cx="4343400" cy="465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66800" y="228600"/>
            <a:ext cx="6745288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8800" dirty="0">
                <a:solidFill>
                  <a:srgbClr val="00B050"/>
                </a:solidFill>
                <a:latin typeface="Georgia" pitchFamily="18" charset="0"/>
              </a:rPr>
              <a:t>Any question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xmlns="" val="13553346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5" grpId="1" build="allAtOnce"/>
    </p:bldLst>
  </p:timing>
</p:sld>
</file>

<file path=ppt/theme/theme1.xml><?xml version="1.0" encoding="utf-8"?>
<a:theme xmlns:a="http://schemas.openxmlformats.org/drawingml/2006/main" name="1_Stream">
  <a:themeElements>
    <a:clrScheme name="Custom 3">
      <a:dk1>
        <a:srgbClr val="000514"/>
      </a:dk1>
      <a:lt1>
        <a:srgbClr val="FFFFFF"/>
      </a:lt1>
      <a:dk2>
        <a:srgbClr val="003399"/>
      </a:dk2>
      <a:lt2>
        <a:srgbClr val="FFE065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1_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1_Stream 1">
    <a:dk1>
      <a:srgbClr val="000514"/>
    </a:dk1>
    <a:lt1>
      <a:srgbClr val="FFFFFF"/>
    </a:lt1>
    <a:dk2>
      <a:srgbClr val="003399"/>
    </a:dk2>
    <a:lt2>
      <a:srgbClr val="E5E5FF"/>
    </a:lt2>
    <a:accent1>
      <a:srgbClr val="0099CC"/>
    </a:accent1>
    <a:accent2>
      <a:srgbClr val="A886E0"/>
    </a:accent2>
    <a:accent3>
      <a:srgbClr val="AAADCA"/>
    </a:accent3>
    <a:accent4>
      <a:srgbClr val="DADADA"/>
    </a:accent4>
    <a:accent5>
      <a:srgbClr val="AACAE2"/>
    </a:accent5>
    <a:accent6>
      <a:srgbClr val="9879CB"/>
    </a:accent6>
    <a:hlink>
      <a:srgbClr val="FFCC00"/>
    </a:hlink>
    <a:folHlink>
      <a:srgbClr val="FFFFC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2707</TotalTime>
  <Words>653</Words>
  <Application>Microsoft Office PowerPoint</Application>
  <PresentationFormat>On-screen Show (4:3)</PresentationFormat>
  <Paragraphs>128</Paragraphs>
  <Slides>33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1_Stream</vt:lpstr>
      <vt:lpstr>Slide</vt:lpstr>
      <vt:lpstr>Dr. Munad Jihad Al-Duliamy   College of Dentistry, AL_Iraqia University, </vt:lpstr>
      <vt:lpstr>Slide 2</vt:lpstr>
      <vt:lpstr>Contents </vt:lpstr>
      <vt:lpstr>Introduction 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The sample were male wister rats</vt:lpstr>
      <vt:lpstr>Slide 15</vt:lpstr>
      <vt:lpstr>Slide 16</vt:lpstr>
      <vt:lpstr>Slide 17</vt:lpstr>
      <vt:lpstr>Slide 18</vt:lpstr>
      <vt:lpstr>                      special tray</vt:lpstr>
      <vt:lpstr>Slide 20</vt:lpstr>
      <vt:lpstr>Experiment  No.2    </vt:lpstr>
      <vt:lpstr>Slide 22</vt:lpstr>
      <vt:lpstr>  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`</vt:lpstr>
      <vt:lpstr>Slide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AHMED</dc:creator>
  <cp:lastModifiedBy>lenovo-E530</cp:lastModifiedBy>
  <cp:revision>256</cp:revision>
  <dcterms:created xsi:type="dcterms:W3CDTF">2011-10-05T16:19:15Z</dcterms:created>
  <dcterms:modified xsi:type="dcterms:W3CDTF">2015-03-08T16:56:47Z</dcterms:modified>
</cp:coreProperties>
</file>