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64" r:id="rId1"/>
  </p:sldMasterIdLst>
  <p:notesMasterIdLst>
    <p:notesMasterId r:id="rId60"/>
  </p:notesMasterIdLst>
  <p:sldIdLst>
    <p:sldId id="256" r:id="rId2"/>
    <p:sldId id="535" r:id="rId3"/>
    <p:sldId id="545" r:id="rId4"/>
    <p:sldId id="536" r:id="rId5"/>
    <p:sldId id="546" r:id="rId6"/>
    <p:sldId id="544" r:id="rId7"/>
    <p:sldId id="537" r:id="rId8"/>
    <p:sldId id="483" r:id="rId9"/>
    <p:sldId id="558" r:id="rId10"/>
    <p:sldId id="490" r:id="rId11"/>
    <p:sldId id="487" r:id="rId12"/>
    <p:sldId id="484" r:id="rId13"/>
    <p:sldId id="486" r:id="rId14"/>
    <p:sldId id="488" r:id="rId15"/>
    <p:sldId id="562" r:id="rId16"/>
    <p:sldId id="489" r:id="rId17"/>
    <p:sldId id="547" r:id="rId18"/>
    <p:sldId id="548" r:id="rId19"/>
    <p:sldId id="557" r:id="rId20"/>
    <p:sldId id="549" r:id="rId21"/>
    <p:sldId id="550" r:id="rId22"/>
    <p:sldId id="551" r:id="rId23"/>
    <p:sldId id="552" r:id="rId24"/>
    <p:sldId id="553" r:id="rId25"/>
    <p:sldId id="554" r:id="rId26"/>
    <p:sldId id="555" r:id="rId27"/>
    <p:sldId id="556" r:id="rId28"/>
    <p:sldId id="505" r:id="rId29"/>
    <p:sldId id="506" r:id="rId30"/>
    <p:sldId id="507" r:id="rId31"/>
    <p:sldId id="518" r:id="rId32"/>
    <p:sldId id="508" r:id="rId33"/>
    <p:sldId id="509" r:id="rId34"/>
    <p:sldId id="513" r:id="rId35"/>
    <p:sldId id="514" r:id="rId36"/>
    <p:sldId id="516" r:id="rId37"/>
    <p:sldId id="515" r:id="rId38"/>
    <p:sldId id="526" r:id="rId39"/>
    <p:sldId id="525" r:id="rId40"/>
    <p:sldId id="510" r:id="rId41"/>
    <p:sldId id="512" r:id="rId42"/>
    <p:sldId id="511" r:id="rId43"/>
    <p:sldId id="517" r:id="rId44"/>
    <p:sldId id="519" r:id="rId45"/>
    <p:sldId id="520" r:id="rId46"/>
    <p:sldId id="521" r:id="rId47"/>
    <p:sldId id="522" r:id="rId48"/>
    <p:sldId id="533" r:id="rId49"/>
    <p:sldId id="560" r:id="rId50"/>
    <p:sldId id="543" r:id="rId51"/>
    <p:sldId id="561" r:id="rId52"/>
    <p:sldId id="540" r:id="rId53"/>
    <p:sldId id="542" r:id="rId54"/>
    <p:sldId id="541" r:id="rId55"/>
    <p:sldId id="529" r:id="rId56"/>
    <p:sldId id="563" r:id="rId57"/>
    <p:sldId id="527" r:id="rId58"/>
    <p:sldId id="528" r:id="rId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3300"/>
    <a:srgbClr val="B4FEB4"/>
    <a:srgbClr val="CC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1121" autoAdjust="0"/>
    <p:restoredTop sz="66723" autoAdjust="0"/>
  </p:normalViewPr>
  <p:slideViewPr>
    <p:cSldViewPr>
      <p:cViewPr>
        <p:scale>
          <a:sx n="50" d="100"/>
          <a:sy n="50" d="100"/>
        </p:scale>
        <p:origin x="-1944" y="-984"/>
      </p:cViewPr>
      <p:guideLst>
        <p:guide orient="horz" pos="2160"/>
        <p:guide pos="2880"/>
      </p:guideLst>
    </p:cSldViewPr>
  </p:slideViewPr>
  <p:outlineViewPr>
    <p:cViewPr>
      <p:scale>
        <a:sx n="33" d="100"/>
        <a:sy n="33" d="100"/>
      </p:scale>
      <p:origin x="0" y="16392"/>
    </p:cViewPr>
  </p:outlineViewPr>
  <p:notesTextViewPr>
    <p:cViewPr>
      <p:scale>
        <a:sx n="100" d="100"/>
        <a:sy n="100" d="100"/>
      </p:scale>
      <p:origin x="0" y="0"/>
    </p:cViewPr>
  </p:notesTextViewPr>
  <p:sorterViewPr>
    <p:cViewPr>
      <p:scale>
        <a:sx n="100" d="100"/>
        <a:sy n="100" d="100"/>
      </p:scale>
      <p:origin x="0" y="201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0E27114-FC4A-4916-A64E-0E0245EAFE06}" type="datetimeFigureOut">
              <a:rPr lang="en-IN"/>
              <a:pPr>
                <a:defRPr/>
              </a:pPr>
              <a:t>15-10-2014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F5B8C1C-0B37-4790-8E7C-3CACA4938BFF}" type="slidenum">
              <a:rPr lang="en-IN"/>
              <a:pPr>
                <a:defRPr/>
              </a:pPr>
              <a:t>‹#›</a:t>
            </a:fld>
            <a:endParaRPr lang="en-IN"/>
          </a:p>
        </p:txBody>
      </p:sp>
    </p:spTree>
    <p:extLst>
      <p:ext uri="{BB962C8B-B14F-4D97-AF65-F5344CB8AC3E}">
        <p14:creationId xmlns:p14="http://schemas.microsoft.com/office/powerpoint/2010/main" xmlns="" val="1387325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N"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8D7D4A-2300-405A-937B-EFFD808A0492}" type="slidenum">
              <a:rPr lang="en-IN" smtClean="0"/>
              <a:pPr fontAlgn="base">
                <a:spcBef>
                  <a:spcPct val="0"/>
                </a:spcBef>
                <a:spcAft>
                  <a:spcPct val="0"/>
                </a:spcAft>
                <a:defRPr/>
              </a:pPr>
              <a:t>1</a:t>
            </a:fld>
            <a:endParaRPr lang="en-I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3"/>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GB" smtClean="0">
                <a:latin typeface="Verdana" pitchFamily="34" charset="0"/>
                <a:ea typeface="ＭＳ Ｐゴシック" pitchFamily="34" charset="-128"/>
              </a:rPr>
              <a:t>Figures given are: number of people with diabetes in 2011 and predicted number of people that will have diabetes in 2030 according to IDF estimates. Percentage is the increase in diabetes from 2011 to 2030. “World” box acts as the legend.</a:t>
            </a:r>
          </a:p>
          <a:p>
            <a:endParaRPr lang="en-GB" smtClean="0">
              <a:latin typeface="Verdana" pitchFamily="34" charset="0"/>
              <a:ea typeface="ＭＳ Ｐゴシック" pitchFamily="34" charset="-128"/>
            </a:endParaRPr>
          </a:p>
          <a:p>
            <a:r>
              <a:rPr lang="en-GB" smtClean="0">
                <a:latin typeface="Verdana" pitchFamily="34" charset="0"/>
                <a:ea typeface="ＭＳ Ｐゴシック" pitchFamily="34" charset="-128"/>
              </a:rPr>
              <a:t>The burden of diabetes is one of the greatest challenges of the 21st century,</a:t>
            </a:r>
            <a:r>
              <a:rPr lang="da-DK" smtClean="0">
                <a:latin typeface="Verdana" pitchFamily="34" charset="0"/>
                <a:ea typeface="ＭＳ Ｐゴシック" pitchFamily="34" charset="-128"/>
              </a:rPr>
              <a:t> </a:t>
            </a:r>
            <a:r>
              <a:rPr lang="en-US" smtClean="0">
                <a:latin typeface="Verdana" pitchFamily="34" charset="0"/>
                <a:ea typeface="ＭＳ Ｐゴシック" pitchFamily="34" charset="-128"/>
              </a:rPr>
              <a:t>as seen in the global incidence and projections of diabetes epidemic worldwide.</a:t>
            </a:r>
          </a:p>
          <a:p>
            <a:endParaRPr lang="en-US" smtClean="0">
              <a:latin typeface="Verdana" pitchFamily="34" charset="0"/>
              <a:ea typeface="ＭＳ Ｐゴシック" pitchFamily="34" charset="-128"/>
            </a:endParaRPr>
          </a:p>
          <a:p>
            <a:r>
              <a:rPr lang="en-US" smtClean="0">
                <a:latin typeface="Verdana" pitchFamily="34" charset="0"/>
                <a:ea typeface="ＭＳ Ｐゴシック" pitchFamily="34" charset="-128"/>
              </a:rPr>
              <a:t>366 million people have diabetes in 2011 and this is predicted to rise to 552 million by 2030.</a:t>
            </a:r>
          </a:p>
          <a:p>
            <a:endParaRPr lang="en-US" smtClean="0">
              <a:latin typeface="Verdana" pitchFamily="34" charset="0"/>
              <a:ea typeface="ＭＳ Ｐゴシック" pitchFamily="34" charset="-128"/>
            </a:endParaRPr>
          </a:p>
          <a:p>
            <a:r>
              <a:rPr lang="en-US" smtClean="0">
                <a:latin typeface="Verdana" pitchFamily="34" charset="0"/>
                <a:ea typeface="ＭＳ Ｐゴシック" pitchFamily="34" charset="-128"/>
              </a:rPr>
              <a:t>Diabetes caused at least $465 billion in healthcare expenditure in 2011 – 11% of the total expenditure, and is expected to exceed $595 billion by 2030.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Goodman</a:t>
            </a:r>
            <a:r>
              <a:rPr lang="en-IN" baseline="0" dirty="0" smtClean="0"/>
              <a:t> &amp; Gilman’s Pharmacological Basis of therapeutics. 12</a:t>
            </a:r>
            <a:r>
              <a:rPr lang="en-IN" baseline="30000" dirty="0" smtClean="0"/>
              <a:t>th</a:t>
            </a:r>
            <a:r>
              <a:rPr lang="en-IN" baseline="0" dirty="0" smtClean="0"/>
              <a:t> edition</a:t>
            </a:r>
            <a:endParaRPr lang="en-IN" dirty="0"/>
          </a:p>
        </p:txBody>
      </p:sp>
      <p:sp>
        <p:nvSpPr>
          <p:cNvPr id="4" name="Slide Number Placeholder 3"/>
          <p:cNvSpPr>
            <a:spLocks noGrp="1"/>
          </p:cNvSpPr>
          <p:nvPr>
            <p:ph type="sldNum" sz="quarter" idx="10"/>
          </p:nvPr>
        </p:nvSpPr>
        <p:spPr/>
        <p:txBody>
          <a:bodyPr/>
          <a:lstStyle/>
          <a:p>
            <a:fld id="{FB111F13-4C7E-464F-BFA9-9AE5E113DACA}" type="slidenum">
              <a:rPr lang="en-US" smtClean="0"/>
              <a:pPr/>
              <a:t>6</a:t>
            </a:fld>
            <a:endParaRPr lang="en-US"/>
          </a:p>
        </p:txBody>
      </p:sp>
    </p:spTree>
    <p:extLst>
      <p:ext uri="{BB962C8B-B14F-4D97-AF65-F5344CB8AC3E}">
        <p14:creationId xmlns:p14="http://schemas.microsoft.com/office/powerpoint/2010/main" xmlns="" val="59165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marL="173038" indent="-173038">
              <a:lnSpc>
                <a:spcPct val="80000"/>
              </a:lnSpc>
              <a:defRPr/>
            </a:pPr>
            <a:r>
              <a:rPr lang="en-US" sz="1600" b="1" dirty="0" smtClean="0"/>
              <a:t>GLP-1: effects in humans</a:t>
            </a:r>
          </a:p>
          <a:p>
            <a:pPr marL="173038" indent="-173038">
              <a:lnSpc>
                <a:spcPct val="80000"/>
              </a:lnSpc>
              <a:buFont typeface="Wingdings" pitchFamily="2" charset="2"/>
              <a:buChar char="Ø"/>
              <a:defRPr/>
            </a:pPr>
            <a:r>
              <a:rPr lang="en-US" dirty="0" smtClean="0"/>
              <a:t>GLP-1 is an incretin secreted from </a:t>
            </a:r>
            <a:r>
              <a:rPr lang="en-US" dirty="0" err="1" smtClean="0"/>
              <a:t>enteroendocrine</a:t>
            </a:r>
            <a:r>
              <a:rPr lang="en-US" dirty="0" smtClean="0"/>
              <a:t> cells in response to nutrient ingestion. GLP-1 is released from gut L-cells, the majority of which are located in the distal ileum and colon. Plasma levels of GLP-1 rise rapidly within minutes of food intake and well before digested nutrients make contact with the distal L-cells; this suggests that nutrient-induced signals from the duodenum and jejunum are relayed to the distal ileum and colon. The release of GLP-1 appears to be biphasic. The first response occurs shortly after food ingestion followed by a second response which is more likely associated with direct contact between nutrients and L-cells [</a:t>
            </a:r>
            <a:r>
              <a:rPr lang="en-US" dirty="0" err="1" smtClean="0"/>
              <a:t>Drucker</a:t>
            </a:r>
            <a:r>
              <a:rPr lang="en-US" dirty="0" smtClean="0"/>
              <a:t>, 2001].   </a:t>
            </a:r>
          </a:p>
          <a:p>
            <a:pPr marL="173038" indent="-173038">
              <a:lnSpc>
                <a:spcPct val="80000"/>
              </a:lnSpc>
              <a:buFont typeface="Wingdings" pitchFamily="2" charset="2"/>
              <a:buChar char="Ø"/>
              <a:defRPr/>
            </a:pPr>
            <a:r>
              <a:rPr lang="en-US" dirty="0" smtClean="0"/>
              <a:t>Starting at the islet cell level, GLP-1 potentiates insulin release from β-cells to promote cellular uptake of glucose; it also inhibits glucagon secretion from α-cells, which, in turn, reduces hepatic glucose output [</a:t>
            </a:r>
            <a:r>
              <a:rPr lang="en-US" dirty="0" err="1" smtClean="0"/>
              <a:t>Drucker</a:t>
            </a:r>
            <a:r>
              <a:rPr lang="en-US" dirty="0" smtClean="0"/>
              <a:t>, 2001]. </a:t>
            </a:r>
          </a:p>
          <a:p>
            <a:pPr marL="173038" indent="-173038">
              <a:lnSpc>
                <a:spcPct val="80000"/>
              </a:lnSpc>
              <a:buFont typeface="Wingdings" pitchFamily="2" charset="2"/>
              <a:buChar char="Ø"/>
              <a:defRPr/>
            </a:pPr>
            <a:r>
              <a:rPr lang="en-US" dirty="0" smtClean="0"/>
              <a:t>Furthermore, GLP-1 acts beyond the pancreas to trigger a cascade of physiological events. By inhibiting gastric emptying (which is postulated to reduce the rate of nutrient absorption), GLP-1 slows the rate of glucose appearance in the blood; this, in turn, appears to reduce insulin secretion requirements.</a:t>
            </a:r>
            <a:r>
              <a:rPr lang="en-US" b="1" dirty="0" smtClean="0"/>
              <a:t> </a:t>
            </a:r>
            <a:r>
              <a:rPr lang="en-US" dirty="0" smtClean="0"/>
              <a:t>The reduction in appetite observed with GLP-1 treatment may also be associated with inhibited gastric emptying [</a:t>
            </a:r>
            <a:r>
              <a:rPr lang="en-US" dirty="0" err="1" smtClean="0"/>
              <a:t>Drucker</a:t>
            </a:r>
            <a:r>
              <a:rPr lang="en-US" dirty="0" smtClean="0"/>
              <a:t>, 2001]. </a:t>
            </a:r>
          </a:p>
          <a:p>
            <a:pPr marL="173038" indent="-173038">
              <a:lnSpc>
                <a:spcPct val="80000"/>
              </a:lnSpc>
              <a:buFont typeface="Wingdings" pitchFamily="2" charset="2"/>
              <a:buChar char="Ø"/>
              <a:defRPr/>
            </a:pPr>
            <a:r>
              <a:rPr lang="en-US" dirty="0" smtClean="0"/>
              <a:t>GLP-1 may also enhance insulin sensitivity and increase glucose uptake by peripheral tissues, independent of insulin secretion [</a:t>
            </a:r>
            <a:r>
              <a:rPr lang="en-US" dirty="0" err="1" smtClean="0"/>
              <a:t>Drucker</a:t>
            </a:r>
            <a:r>
              <a:rPr lang="en-US" dirty="0" smtClean="0"/>
              <a:t>, 2006].</a:t>
            </a:r>
          </a:p>
          <a:p>
            <a:pPr marL="173038" indent="-173038">
              <a:lnSpc>
                <a:spcPct val="80000"/>
              </a:lnSpc>
              <a:buFont typeface="Wingdings" pitchFamily="2" charset="2"/>
              <a:buChar char="Ø"/>
              <a:defRPr/>
            </a:pPr>
            <a:r>
              <a:rPr lang="en-US" dirty="0" smtClean="0"/>
              <a:t>In addition to these short-term metabolic effects, GLP-1 may also trigger long-term changes in β-cell mass and function. Studies in rodent models have demonstrated that GLP-1 stimulates β-cell mass by mechanisms that include increased cellular differentiation, islet cell proliferation, and reduced cellular apoptosis [</a:t>
            </a:r>
            <a:r>
              <a:rPr lang="en-US" dirty="0" err="1" smtClean="0"/>
              <a:t>Drucker</a:t>
            </a:r>
            <a:r>
              <a:rPr lang="en-US" dirty="0" smtClean="0"/>
              <a:t>, 2003].</a:t>
            </a:r>
          </a:p>
          <a:p>
            <a:pPr>
              <a:defRPr/>
            </a:pPr>
            <a:endParaRPr lang="en-IN" dirty="0"/>
          </a:p>
        </p:txBody>
      </p:sp>
      <p:sp>
        <p:nvSpPr>
          <p:cNvPr id="4" name="Slide Number Placeholder 3"/>
          <p:cNvSpPr>
            <a:spLocks noGrp="1"/>
          </p:cNvSpPr>
          <p:nvPr>
            <p:ph type="sldNum" sz="quarter" idx="5"/>
          </p:nvPr>
        </p:nvSpPr>
        <p:spPr/>
        <p:txBody>
          <a:bodyPr/>
          <a:lstStyle/>
          <a:p>
            <a:pPr>
              <a:defRPr/>
            </a:pPr>
            <a:fld id="{D51716E3-0F13-4E52-B66E-656F152FED16}" type="slidenum">
              <a:rPr lang="en-IN" smtClean="0"/>
              <a:pPr>
                <a:defRPr/>
              </a:pPr>
              <a:t>8</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683">
              <a:defRPr sz="1200">
                <a:solidFill>
                  <a:schemeClr val="tx1"/>
                </a:solidFill>
                <a:latin typeface="Times New Roman" pitchFamily="18" charset="0"/>
              </a:defRPr>
            </a:lvl1pPr>
            <a:lvl2pPr defTabSz="914683">
              <a:defRPr sz="1200">
                <a:solidFill>
                  <a:schemeClr val="tx1"/>
                </a:solidFill>
                <a:latin typeface="Times New Roman" pitchFamily="18" charset="0"/>
              </a:defRPr>
            </a:lvl2pPr>
            <a:lvl3pPr defTabSz="914683">
              <a:defRPr sz="1200">
                <a:solidFill>
                  <a:schemeClr val="tx1"/>
                </a:solidFill>
                <a:latin typeface="Times New Roman" pitchFamily="18" charset="0"/>
              </a:defRPr>
            </a:lvl3pPr>
            <a:lvl4pPr defTabSz="914683">
              <a:defRPr sz="1200">
                <a:solidFill>
                  <a:schemeClr val="tx1"/>
                </a:solidFill>
                <a:latin typeface="Times New Roman" pitchFamily="18" charset="0"/>
              </a:defRPr>
            </a:lvl4pPr>
            <a:lvl5pPr defTabSz="914683">
              <a:defRPr sz="1200">
                <a:solidFill>
                  <a:schemeClr val="tx1"/>
                </a:solidFill>
                <a:latin typeface="Times New Roman" pitchFamily="18" charset="0"/>
              </a:defRPr>
            </a:lvl5pPr>
            <a:lvl6pPr marL="2493729"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6pPr>
            <a:lvl7pPr marL="2947134"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7pPr>
            <a:lvl8pPr marL="3400539"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8pPr>
            <a:lvl9pPr marL="3853945"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9pPr>
          </a:lstStyle>
          <a:p>
            <a:fld id="{3A8558C8-81E1-4928-A0FA-A5252AD8EFAC}" type="slidenum">
              <a:rPr lang="en-GB"/>
              <a:pPr/>
              <a:t>9</a:t>
            </a:fld>
            <a:endParaRPr lang="en-GB"/>
          </a:p>
        </p:txBody>
      </p:sp>
      <p:sp>
        <p:nvSpPr>
          <p:cNvPr id="28675" name="Rectangle 4"/>
          <p:cNvSpPr>
            <a:spLocks noGrp="1" noRot="1" noChangeAspect="1" noChangeArrowheads="1" noTextEdit="1"/>
          </p:cNvSpPr>
          <p:nvPr>
            <p:ph type="sldImg"/>
          </p:nvPr>
        </p:nvSpPr>
        <p:spPr>
          <a:ln/>
        </p:spPr>
      </p:sp>
      <p:sp>
        <p:nvSpPr>
          <p:cNvPr id="28676" name="Rectangle 5"/>
          <p:cNvSpPr>
            <a:spLocks noGrp="1" noChangeArrowheads="1"/>
          </p:cNvSpPr>
          <p:nvPr>
            <p:ph type="body" idx="1"/>
          </p:nvPr>
        </p:nvSpPr>
        <p:spPr>
          <a:xfrm>
            <a:off x="602159" y="4343479"/>
            <a:ext cx="5867505" cy="446955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lnSpcReduction="10000"/>
          </a:bodyPr>
          <a:lstStyle/>
          <a:p>
            <a:pPr marL="171602" indent="-171602" eaLnBrk="1" hangingPunct="1">
              <a:lnSpc>
                <a:spcPct val="80000"/>
              </a:lnSpc>
            </a:pPr>
            <a:r>
              <a:rPr lang="en-US" sz="1100" b="1" dirty="0" smtClean="0"/>
              <a:t>GLP-1: effects in humans</a:t>
            </a:r>
          </a:p>
          <a:p>
            <a:pPr marL="171602" indent="-171602" eaLnBrk="1" hangingPunct="1">
              <a:lnSpc>
                <a:spcPct val="80000"/>
              </a:lnSpc>
              <a:buFont typeface="Wingdings" pitchFamily="2" charset="2"/>
              <a:buChar char="Ø"/>
            </a:pPr>
            <a:r>
              <a:rPr lang="en-US" sz="1000" dirty="0" smtClean="0"/>
              <a:t>GLP-1 is an </a:t>
            </a:r>
            <a:r>
              <a:rPr lang="en-US" sz="1000" dirty="0" err="1" smtClean="0"/>
              <a:t>incretin</a:t>
            </a:r>
            <a:r>
              <a:rPr lang="en-US" sz="1000" dirty="0" smtClean="0"/>
              <a:t> secreted from </a:t>
            </a:r>
            <a:r>
              <a:rPr lang="en-US" sz="1000" dirty="0" err="1" smtClean="0"/>
              <a:t>enteroendocrine</a:t>
            </a:r>
            <a:r>
              <a:rPr lang="en-US" sz="1000" dirty="0" smtClean="0"/>
              <a:t> cells in response to nutrient ingestion. GLP-1 is released from gut L-cells, the majority of which are located in the distal ileum and colon. Plasma levels of GLP-1 rise rapidly within minutes of food intake and well before digested nutrients make contact with the distal L-cells; this suggests that nutrient-induced signals from the duodenum and jejunum are relayed to the distal ileum and colon. The release of GLP-1 appears to be biphasic. The first response occurs shortly after food ingestion followed by a second response which is more likely associated with direct contact between nutrients and L-cells [</a:t>
            </a:r>
            <a:r>
              <a:rPr lang="en-US" sz="1000" dirty="0" err="1" smtClean="0"/>
              <a:t>Drucker</a:t>
            </a:r>
            <a:r>
              <a:rPr lang="en-US" sz="1000" dirty="0" smtClean="0"/>
              <a:t>, 2001].   </a:t>
            </a:r>
          </a:p>
          <a:p>
            <a:pPr marL="171602" indent="-171602" eaLnBrk="1" hangingPunct="1">
              <a:lnSpc>
                <a:spcPct val="80000"/>
              </a:lnSpc>
              <a:buFont typeface="Wingdings" pitchFamily="2" charset="2"/>
              <a:buChar char="Ø"/>
            </a:pPr>
            <a:r>
              <a:rPr lang="en-US" sz="1000" dirty="0" smtClean="0"/>
              <a:t>Starting at the islet cell level, GLP-1 potentiates insulin release from β-cells to promote cellular uptake of glucose; it also inhibits glucagon secretion from α-cells, which, in turn, reduces hepatic glucose output [</a:t>
            </a:r>
            <a:r>
              <a:rPr lang="en-US" sz="1000" dirty="0" err="1" smtClean="0"/>
              <a:t>Drucker</a:t>
            </a:r>
            <a:r>
              <a:rPr lang="en-US" sz="1000" dirty="0" smtClean="0"/>
              <a:t>, 2001]. </a:t>
            </a:r>
          </a:p>
          <a:p>
            <a:pPr marL="171602" indent="-171602" eaLnBrk="1" hangingPunct="1">
              <a:lnSpc>
                <a:spcPct val="80000"/>
              </a:lnSpc>
              <a:buFont typeface="Wingdings" pitchFamily="2" charset="2"/>
              <a:buChar char="Ø"/>
            </a:pPr>
            <a:r>
              <a:rPr lang="en-US" sz="1000" dirty="0" smtClean="0"/>
              <a:t>Furthermore, GLP-1 acts beyond the pancreas to trigger a cascade of physiological events. By inhibiting gastric emptying (which is postulated to reduce the rate of nutrient absorption), GLP-1 slows the rate of glucose appearance in the blood; this, in turn, appears to reduce insulin secretion requirements.</a:t>
            </a:r>
            <a:r>
              <a:rPr lang="en-US" sz="1000" b="1" dirty="0" smtClean="0"/>
              <a:t> </a:t>
            </a:r>
            <a:r>
              <a:rPr lang="en-US" sz="1000" dirty="0" smtClean="0"/>
              <a:t>The reduction in appetite observed with GLP-1 treatment may also be associated with inhibited gastric emptying [</a:t>
            </a:r>
            <a:r>
              <a:rPr lang="en-US" sz="1000" dirty="0" err="1" smtClean="0"/>
              <a:t>Drucker</a:t>
            </a:r>
            <a:r>
              <a:rPr lang="en-US" sz="1000" dirty="0" smtClean="0"/>
              <a:t>, 2001]. </a:t>
            </a:r>
          </a:p>
          <a:p>
            <a:pPr marL="171602" indent="-171602" eaLnBrk="1" hangingPunct="1">
              <a:lnSpc>
                <a:spcPct val="80000"/>
              </a:lnSpc>
              <a:buFont typeface="Wingdings" pitchFamily="2" charset="2"/>
              <a:buChar char="Ø"/>
            </a:pPr>
            <a:r>
              <a:rPr lang="en-US" sz="1000" dirty="0" smtClean="0"/>
              <a:t>GLP-1 may also enhance insulin sensitivity and increase glucose uptake by peripheral tissues, independent of insulin secretion [</a:t>
            </a:r>
            <a:r>
              <a:rPr lang="en-US" sz="1000" dirty="0" err="1" smtClean="0"/>
              <a:t>Drucker</a:t>
            </a:r>
            <a:r>
              <a:rPr lang="en-US" sz="1000" dirty="0" smtClean="0"/>
              <a:t>, 2006].</a:t>
            </a:r>
          </a:p>
          <a:p>
            <a:pPr marL="171602" indent="-171602" eaLnBrk="1" hangingPunct="1">
              <a:lnSpc>
                <a:spcPct val="80000"/>
              </a:lnSpc>
              <a:buFont typeface="Wingdings" pitchFamily="2" charset="2"/>
              <a:buChar char="Ø"/>
            </a:pPr>
            <a:r>
              <a:rPr lang="en-US" sz="1000" dirty="0" smtClean="0"/>
              <a:t>In addition to these short-term metabolic effects, GLP-1 may also trigger long-term changes in β-cell mass and function. Studies in rodent models have demonstrated that GLP-1 stimulates β-cell mass by mechanisms that include increased cellular differentiation, islet cell proliferation, and reduced cellular apoptosis [</a:t>
            </a:r>
            <a:r>
              <a:rPr lang="en-US" sz="1000" dirty="0" err="1" smtClean="0"/>
              <a:t>Drucker</a:t>
            </a:r>
            <a:r>
              <a:rPr lang="en-US" sz="1000" dirty="0" smtClean="0"/>
              <a:t>, 2003].</a:t>
            </a:r>
          </a:p>
          <a:p>
            <a:pPr marL="171602" indent="-171602" eaLnBrk="1" hangingPunct="1">
              <a:lnSpc>
                <a:spcPct val="80000"/>
              </a:lnSpc>
            </a:pPr>
            <a:endParaRPr lang="en-US" sz="1000" dirty="0" smtClean="0"/>
          </a:p>
          <a:p>
            <a:pPr marL="171602" indent="-171602" eaLnBrk="1" hangingPunct="1">
              <a:lnSpc>
                <a:spcPct val="80000"/>
              </a:lnSpc>
            </a:pPr>
            <a:endParaRPr lang="en-US" sz="800" b="1" dirty="0" smtClean="0"/>
          </a:p>
          <a:p>
            <a:pPr marL="171602" indent="-171602" eaLnBrk="1" hangingPunct="1">
              <a:lnSpc>
                <a:spcPct val="80000"/>
              </a:lnSpc>
            </a:pPr>
            <a:endParaRPr lang="en-US" sz="800" b="1" dirty="0" smtClean="0"/>
          </a:p>
          <a:p>
            <a:pPr marL="171602" indent="-171602" eaLnBrk="1" hangingPunct="1">
              <a:lnSpc>
                <a:spcPct val="80000"/>
              </a:lnSpc>
            </a:pPr>
            <a:endParaRPr lang="en-US" sz="800" b="1" dirty="0" smtClean="0"/>
          </a:p>
          <a:p>
            <a:pPr marL="171602" indent="-171602" eaLnBrk="1" hangingPunct="1">
              <a:lnSpc>
                <a:spcPct val="80000"/>
              </a:lnSpc>
            </a:pPr>
            <a:r>
              <a:rPr lang="en-US" sz="1000" b="1" dirty="0" smtClean="0"/>
              <a:t>REFERENCES</a:t>
            </a:r>
          </a:p>
          <a:p>
            <a:pPr marL="171602" indent="-171602" eaLnBrk="1" hangingPunct="1">
              <a:lnSpc>
                <a:spcPct val="90000"/>
              </a:lnSpc>
            </a:pPr>
            <a:r>
              <a:rPr lang="en-US" sz="1000" dirty="0" smtClean="0"/>
              <a:t>	</a:t>
            </a:r>
            <a:r>
              <a:rPr lang="en-US" sz="1000" dirty="0" err="1" smtClean="0"/>
              <a:t>Drucker</a:t>
            </a:r>
            <a:r>
              <a:rPr lang="en-US" sz="1000" dirty="0" smtClean="0"/>
              <a:t> DJ. </a:t>
            </a:r>
            <a:r>
              <a:rPr lang="en-US" sz="1000" i="1" dirty="0" smtClean="0"/>
              <a:t>Cell </a:t>
            </a:r>
            <a:r>
              <a:rPr lang="en-US" sz="1000" i="1" dirty="0" err="1" smtClean="0"/>
              <a:t>Metab</a:t>
            </a:r>
            <a:r>
              <a:rPr lang="en-US" sz="1000" dirty="0" smtClean="0"/>
              <a:t>. 2006;3:153-165.</a:t>
            </a:r>
          </a:p>
          <a:p>
            <a:pPr marL="171602" indent="-171602" eaLnBrk="1" hangingPunct="1">
              <a:lnSpc>
                <a:spcPct val="90000"/>
              </a:lnSpc>
            </a:pPr>
            <a:r>
              <a:rPr lang="en-US" sz="1000" dirty="0" smtClean="0"/>
              <a:t>	</a:t>
            </a:r>
            <a:r>
              <a:rPr lang="en-US" sz="1000" dirty="0" err="1" smtClean="0"/>
              <a:t>Drucker</a:t>
            </a:r>
            <a:r>
              <a:rPr lang="en-US" sz="1000" dirty="0" smtClean="0"/>
              <a:t> DJ. </a:t>
            </a:r>
            <a:r>
              <a:rPr lang="en-US" sz="1000" i="1" dirty="0" err="1" smtClean="0"/>
              <a:t>Curr</a:t>
            </a:r>
            <a:r>
              <a:rPr lang="en-US" sz="1000" i="1" dirty="0" smtClean="0"/>
              <a:t> </a:t>
            </a:r>
            <a:r>
              <a:rPr lang="en-US" sz="1000" i="1" dirty="0" err="1" smtClean="0"/>
              <a:t>Pharm</a:t>
            </a:r>
            <a:r>
              <a:rPr lang="en-US" sz="1000" i="1" dirty="0" smtClean="0"/>
              <a:t> Des</a:t>
            </a:r>
            <a:r>
              <a:rPr lang="en-US" sz="1000" dirty="0" smtClean="0"/>
              <a:t>. 2001;7:1399-1412.</a:t>
            </a:r>
          </a:p>
          <a:p>
            <a:pPr marL="171602" indent="-171602" eaLnBrk="1" hangingPunct="1">
              <a:lnSpc>
                <a:spcPct val="90000"/>
              </a:lnSpc>
            </a:pPr>
            <a:r>
              <a:rPr lang="en-US" sz="1000" dirty="0" smtClean="0"/>
              <a:t>	</a:t>
            </a:r>
            <a:r>
              <a:rPr lang="en-US" sz="1000" dirty="0" err="1" smtClean="0"/>
              <a:t>Drucker</a:t>
            </a:r>
            <a:r>
              <a:rPr lang="en-US" sz="1000" dirty="0" smtClean="0"/>
              <a:t> DJ. </a:t>
            </a:r>
            <a:r>
              <a:rPr lang="en-US" sz="1000" i="1" dirty="0" smtClean="0"/>
              <a:t>Mol </a:t>
            </a:r>
            <a:r>
              <a:rPr lang="en-US" sz="1000" i="1" dirty="0" err="1" smtClean="0"/>
              <a:t>Endocrinol</a:t>
            </a:r>
            <a:r>
              <a:rPr lang="en-US" sz="1000" dirty="0" smtClean="0"/>
              <a:t>. 2003;17:161-171.</a:t>
            </a:r>
          </a:p>
          <a:p>
            <a:pPr marL="171602" indent="-171602" eaLnBrk="1" hangingPunct="1">
              <a:lnSpc>
                <a:spcPct val="80000"/>
              </a:lnSpc>
            </a:pPr>
            <a:r>
              <a:rPr lang="en-US" sz="800" dirty="0" smtClean="0"/>
              <a:t/>
            </a:r>
            <a:br>
              <a:rPr lang="en-US" sz="800" dirty="0" smtClean="0"/>
            </a:br>
            <a:endParaRPr lang="en-US" sz="8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dt" sz="quarter" idx="1"/>
          </p:nvPr>
        </p:nvSpPr>
        <p:spPr/>
        <p:txBody>
          <a:bodyPr/>
          <a:lstStyle/>
          <a:p>
            <a:pPr>
              <a:defRPr/>
            </a:pPr>
            <a:fld id="{77B071FA-C575-4E1D-B32E-82D76F433D87}" type="datetime8">
              <a:rPr lang="en-US"/>
              <a:pPr>
                <a:defRPr/>
              </a:pPr>
              <a:t>10/15/2014 9:16 PM</a:t>
            </a:fld>
            <a:endParaRPr lang="en-US"/>
          </a:p>
        </p:txBody>
      </p:sp>
      <p:sp>
        <p:nvSpPr>
          <p:cNvPr id="72707" name="Rectangle 7"/>
          <p:cNvSpPr>
            <a:spLocks noGrp="1" noChangeArrowheads="1"/>
          </p:cNvSpPr>
          <p:nvPr>
            <p:ph type="sldNum" sz="quarter" idx="5"/>
          </p:nvPr>
        </p:nvSpPr>
        <p:spPr/>
        <p:txBody>
          <a:bodyPr/>
          <a:lstStyle/>
          <a:p>
            <a:pPr>
              <a:defRPr/>
            </a:pPr>
            <a:fld id="{BCD0ECB7-64A9-4D67-B263-29143F0597EF}" type="slidenum">
              <a:rPr lang="en-US"/>
              <a:pPr>
                <a:defRPr/>
              </a:pPr>
              <a:t>10</a:t>
            </a:fld>
            <a:endParaRPr lang="en-US"/>
          </a:p>
        </p:txBody>
      </p:sp>
      <p:sp>
        <p:nvSpPr>
          <p:cNvPr id="47108" name="Rectangle 2"/>
          <p:cNvSpPr>
            <a:spLocks noGrp="1" noRot="1" noChangeAspect="1" noChangeArrowheads="1" noTextEdit="1"/>
          </p:cNvSpPr>
          <p:nvPr>
            <p:ph type="sldImg"/>
          </p:nvPr>
        </p:nvSpPr>
        <p:spPr bwMode="auto">
          <a:xfrm>
            <a:off x="1379538" y="312738"/>
            <a:ext cx="4116387" cy="3087687"/>
          </a:xfrm>
          <a:noFill/>
          <a:ln>
            <a:solidFill>
              <a:srgbClr val="000000"/>
            </a:solidFill>
            <a:miter lim="800000"/>
            <a:headEnd/>
            <a:tailEnd/>
          </a:ln>
        </p:spPr>
      </p:sp>
      <p:sp>
        <p:nvSpPr>
          <p:cNvPr id="47109" name="Rectangle 3"/>
          <p:cNvSpPr>
            <a:spLocks noGrp="1" noChangeArrowheads="1"/>
          </p:cNvSpPr>
          <p:nvPr>
            <p:ph type="body" idx="1"/>
          </p:nvPr>
        </p:nvSpPr>
        <p:spPr bwMode="auto">
          <a:xfrm>
            <a:off x="811213" y="3603625"/>
            <a:ext cx="5213350" cy="4487863"/>
          </a:xfrm>
          <a:noFill/>
        </p:spPr>
        <p:txBody>
          <a:bodyPr wrap="square" lIns="91695" tIns="45848" rIns="91695" bIns="45848" numCol="1" anchor="t" anchorCtr="0" compatLnSpc="1">
            <a:prstTxWarp prst="textNoShape">
              <a:avLst/>
            </a:prstTxWarp>
          </a:bodyPr>
          <a:lstStyle/>
          <a:p>
            <a:pPr eaLnBrk="1" hangingPunct="1">
              <a:lnSpc>
                <a:spcPct val="90000"/>
              </a:lnSpc>
            </a:pPr>
            <a:r>
              <a:rPr lang="en-US" dirty="0" smtClean="0"/>
              <a:t>Incretins Play an Important Role in Glucose Homeostasis</a:t>
            </a:r>
          </a:p>
          <a:p>
            <a:pPr marL="292100" lvl="1" indent="-177800" eaLnBrk="1" hangingPunct="1">
              <a:lnSpc>
                <a:spcPct val="90000"/>
              </a:lnSpc>
            </a:pPr>
            <a:endParaRPr lang="en-US" dirty="0" smtClean="0"/>
          </a:p>
          <a:p>
            <a:pPr marL="292100" lvl="1" indent="-177800" eaLnBrk="1" hangingPunct="1">
              <a:lnSpc>
                <a:spcPct val="90000"/>
              </a:lnSpc>
            </a:pPr>
            <a:r>
              <a:rPr lang="en-US" sz="900" dirty="0" smtClean="0"/>
              <a:t>GLP-1 and GIP are the currently identified </a:t>
            </a:r>
            <a:r>
              <a:rPr lang="en-US" sz="900" dirty="0" err="1" smtClean="0"/>
              <a:t>incretin</a:t>
            </a:r>
            <a:r>
              <a:rPr lang="en-US" sz="900" dirty="0" smtClean="0"/>
              <a:t> hormones. An </a:t>
            </a:r>
            <a:r>
              <a:rPr lang="en-US" sz="900" dirty="0" err="1" smtClean="0"/>
              <a:t>incretin</a:t>
            </a:r>
            <a:r>
              <a:rPr lang="en-US" sz="900" dirty="0" smtClean="0"/>
              <a:t> is a hormone with the following characteristics</a:t>
            </a:r>
            <a:r>
              <a:rPr lang="en-US" sz="900" baseline="30000" dirty="0" smtClean="0"/>
              <a:t>1</a:t>
            </a:r>
            <a:r>
              <a:rPr lang="en-US" sz="900" dirty="0" smtClean="0"/>
              <a:t>:</a:t>
            </a:r>
          </a:p>
          <a:p>
            <a:pPr marL="628650" lvl="2" indent="-177800" eaLnBrk="1" hangingPunct="1">
              <a:lnSpc>
                <a:spcPct val="90000"/>
              </a:lnSpc>
            </a:pPr>
            <a:r>
              <a:rPr lang="en-US" sz="900" dirty="0" smtClean="0"/>
              <a:t>It is released from the intestine in response to ingestion of food, particularly glucose.</a:t>
            </a:r>
          </a:p>
          <a:p>
            <a:pPr marL="628650" lvl="2" indent="-177800" eaLnBrk="1" hangingPunct="1">
              <a:lnSpc>
                <a:spcPct val="90000"/>
              </a:lnSpc>
            </a:pPr>
            <a:r>
              <a:rPr lang="en-US" sz="900" dirty="0" smtClean="0"/>
              <a:t>The circulating concentration of the hormone must be sufficiently high </a:t>
            </a:r>
            <a:br>
              <a:rPr lang="en-US" sz="900" dirty="0" smtClean="0"/>
            </a:br>
            <a:r>
              <a:rPr lang="en-US" sz="900" dirty="0" smtClean="0"/>
              <a:t>to stimulate the release of insulin.</a:t>
            </a:r>
          </a:p>
          <a:p>
            <a:pPr marL="628650" lvl="2" indent="-177800" eaLnBrk="1" hangingPunct="1">
              <a:lnSpc>
                <a:spcPct val="90000"/>
              </a:lnSpc>
            </a:pPr>
            <a:r>
              <a:rPr lang="en-US" sz="900" dirty="0" smtClean="0"/>
              <a:t>The release of insulin in response to physiologic levels of the hormone occurs only when glucose levels are elevated (glucose dependent).</a:t>
            </a:r>
          </a:p>
          <a:p>
            <a:pPr marL="292100" lvl="1" indent="-177800" eaLnBrk="1" hangingPunct="1">
              <a:lnSpc>
                <a:spcPct val="90000"/>
              </a:lnSpc>
            </a:pPr>
            <a:r>
              <a:rPr lang="en-US" sz="900" dirty="0" smtClean="0"/>
              <a:t>After food is ingested, GIP is released from K cells in the proximal gut (duodenum), and </a:t>
            </a:r>
            <a:br>
              <a:rPr lang="en-US" sz="900" dirty="0" smtClean="0"/>
            </a:br>
            <a:r>
              <a:rPr lang="en-US" sz="900" dirty="0" smtClean="0"/>
              <a:t>GLP-1 is released from L cells in the distal gut (ileum and colon).</a:t>
            </a:r>
            <a:r>
              <a:rPr lang="en-US" sz="900" baseline="30000" dirty="0" smtClean="0"/>
              <a:t>2–4</a:t>
            </a:r>
            <a:r>
              <a:rPr lang="en-US" sz="900" dirty="0" smtClean="0"/>
              <a:t> Under normal circumstances, DPP-4 (</a:t>
            </a:r>
            <a:r>
              <a:rPr lang="en-US" sz="900" dirty="0" err="1" smtClean="0"/>
              <a:t>dipeptidyl</a:t>
            </a:r>
            <a:r>
              <a:rPr lang="en-US" sz="900" dirty="0" smtClean="0"/>
              <a:t> peptidase-4) rapidly degrades these </a:t>
            </a:r>
            <a:r>
              <a:rPr lang="en-US" sz="900" dirty="0" err="1" smtClean="0"/>
              <a:t>incretins</a:t>
            </a:r>
            <a:r>
              <a:rPr lang="en-US" sz="900" dirty="0" smtClean="0"/>
              <a:t> to their inactive forms after their release into the circulation.</a:t>
            </a:r>
            <a:r>
              <a:rPr lang="en-US" sz="900" baseline="30000" dirty="0" smtClean="0"/>
              <a:t>2,3</a:t>
            </a:r>
          </a:p>
          <a:p>
            <a:pPr marL="292100" lvl="1" indent="-177800" eaLnBrk="1" hangingPunct="1">
              <a:lnSpc>
                <a:spcPct val="90000"/>
              </a:lnSpc>
            </a:pPr>
            <a:r>
              <a:rPr lang="en-US" sz="900" dirty="0" smtClean="0"/>
              <a:t>Actions of GLP-1 and GIP include stimulating insulin response in pancreatic beta cells (GLP-1 and GIP) and suppressing glucagon production (GLP-1) in pancreatic alpha cells when the glucose level is elevated.</a:t>
            </a:r>
            <a:r>
              <a:rPr lang="en-US" sz="900" baseline="30000" dirty="0" smtClean="0"/>
              <a:t>3,4</a:t>
            </a:r>
            <a:r>
              <a:rPr lang="en-US" sz="900" dirty="0" smtClean="0"/>
              <a:t> The subsequent increase in glucose uptake in muscles</a:t>
            </a:r>
            <a:r>
              <a:rPr lang="en-US" sz="900" baseline="30000" dirty="0" smtClean="0"/>
              <a:t>4,5</a:t>
            </a:r>
            <a:r>
              <a:rPr lang="en-US" sz="900" dirty="0" smtClean="0"/>
              <a:t> and reduced glucose output from the liver</a:t>
            </a:r>
            <a:r>
              <a:rPr lang="en-US" sz="900" baseline="30000" dirty="0" smtClean="0"/>
              <a:t>3</a:t>
            </a:r>
            <a:r>
              <a:rPr lang="en-US" sz="900" dirty="0" smtClean="0"/>
              <a:t> help maintain glucose homeostasis.</a:t>
            </a:r>
          </a:p>
          <a:p>
            <a:pPr marL="292100" lvl="1" indent="-177800" eaLnBrk="1" hangingPunct="1">
              <a:lnSpc>
                <a:spcPct val="90000"/>
              </a:lnSpc>
            </a:pPr>
            <a:r>
              <a:rPr lang="en-US" sz="900" dirty="0" smtClean="0"/>
              <a:t>Thus, the </a:t>
            </a:r>
            <a:r>
              <a:rPr lang="en-US" sz="900" dirty="0" err="1" smtClean="0"/>
              <a:t>incretins</a:t>
            </a:r>
            <a:r>
              <a:rPr lang="en-US" sz="900" dirty="0" smtClean="0"/>
              <a:t> GLP-1 and GIP are important </a:t>
            </a:r>
            <a:r>
              <a:rPr lang="en-US" sz="900" dirty="0" err="1" smtClean="0"/>
              <a:t>glucoregulatory</a:t>
            </a:r>
            <a:r>
              <a:rPr lang="en-US" sz="900" dirty="0" smtClean="0"/>
              <a:t> hormones that positively affect glucose homeostasis by physiologically helping to regulate insulin in a glucose-dependent manner.</a:t>
            </a:r>
            <a:r>
              <a:rPr lang="en-US" sz="900" baseline="30000" dirty="0" smtClean="0"/>
              <a:t>3,4</a:t>
            </a:r>
            <a:r>
              <a:rPr lang="en-US" sz="900" dirty="0" smtClean="0"/>
              <a:t> GLP-1 also helps to regulate glucagon secretion in a glucose-dependent manner.</a:t>
            </a:r>
            <a:r>
              <a:rPr lang="en-US" sz="900" baseline="30000" dirty="0" smtClean="0"/>
              <a:t>3,6</a:t>
            </a:r>
          </a:p>
        </p:txBody>
      </p:sp>
      <p:sp>
        <p:nvSpPr>
          <p:cNvPr id="47110" name="Text Box 4"/>
          <p:cNvSpPr txBox="1">
            <a:spLocks noChangeArrowheads="1"/>
          </p:cNvSpPr>
          <p:nvPr/>
        </p:nvSpPr>
        <p:spPr bwMode="auto">
          <a:xfrm>
            <a:off x="746125" y="7548563"/>
            <a:ext cx="5365750" cy="1446212"/>
          </a:xfrm>
          <a:prstGeom prst="rect">
            <a:avLst/>
          </a:prstGeom>
          <a:noFill/>
          <a:ln w="9525" algn="ctr">
            <a:noFill/>
            <a:miter lim="800000"/>
            <a:headEnd/>
            <a:tailEnd type="none" w="lg" len="lg"/>
          </a:ln>
        </p:spPr>
        <p:txBody>
          <a:bodyPr lIns="89992" tIns="44996" rIns="89992" bIns="44996" anchor="b">
            <a:spAutoFit/>
          </a:bodyPr>
          <a:lstStyle/>
          <a:p>
            <a:pPr marL="166688" indent="-166688" defTabSz="895350"/>
            <a:r>
              <a:rPr lang="en-US" sz="800" b="1"/>
              <a:t>References:</a:t>
            </a:r>
          </a:p>
          <a:p>
            <a:pPr marL="166688" indent="-166688" defTabSz="895350"/>
            <a:r>
              <a:rPr lang="en-US" sz="800" b="1">
                <a:ea typeface="MS PGothic" pitchFamily="34" charset="-128"/>
              </a:rPr>
              <a:t>1.	</a:t>
            </a:r>
            <a:r>
              <a:rPr lang="en-US" sz="800">
                <a:ea typeface="MS PGothic" pitchFamily="34" charset="-128"/>
              </a:rPr>
              <a:t>Creutzfeldt W. The incretin concept today. </a:t>
            </a:r>
            <a:r>
              <a:rPr lang="en-US" sz="800" i="1">
                <a:ea typeface="MS PGothic" pitchFamily="34" charset="-128"/>
              </a:rPr>
              <a:t>Diabetologia</a:t>
            </a:r>
            <a:r>
              <a:rPr lang="en-US" sz="800">
                <a:ea typeface="MS PGothic" pitchFamily="34" charset="-128"/>
              </a:rPr>
              <a:t>. 1979;16:75–85. </a:t>
            </a:r>
          </a:p>
          <a:p>
            <a:pPr marL="166688" indent="-166688" defTabSz="895350"/>
            <a:r>
              <a:rPr lang="en-US" sz="800" b="1"/>
              <a:t>2.	</a:t>
            </a:r>
            <a:r>
              <a:rPr lang="en-US" sz="800"/>
              <a:t>Kieffer TJ, Habener JF. The glucagon-like peptides. </a:t>
            </a:r>
            <a:r>
              <a:rPr lang="en-US" sz="800" i="1"/>
              <a:t>Endocr Rev.</a:t>
            </a:r>
            <a:r>
              <a:rPr lang="en-US" sz="800"/>
              <a:t> 1999;20:876–913.</a:t>
            </a:r>
          </a:p>
          <a:p>
            <a:pPr marL="166688" indent="-166688" defTabSz="895350"/>
            <a:r>
              <a:rPr lang="en-US" sz="800" b="1"/>
              <a:t>3.</a:t>
            </a:r>
            <a:r>
              <a:rPr lang="en-US" sz="800"/>
              <a:t>	Ahrén B. Gut peptides and type 2 diabetes mellitus treatment. </a:t>
            </a:r>
            <a:r>
              <a:rPr lang="en-US" sz="800" i="1"/>
              <a:t>Curr Diab Rep.</a:t>
            </a:r>
            <a:r>
              <a:rPr lang="en-US" sz="800"/>
              <a:t> 2003;3:365–372. </a:t>
            </a:r>
          </a:p>
          <a:p>
            <a:pPr marL="166688" indent="-166688" defTabSz="895350"/>
            <a:r>
              <a:rPr lang="en-US" sz="800" b="1"/>
              <a:t>4.</a:t>
            </a:r>
            <a:r>
              <a:rPr lang="en-US" sz="800"/>
              <a:t>	Drucker DJ. Enhancing incretin action for the treatment of type 2 diabetes. </a:t>
            </a:r>
            <a:r>
              <a:rPr lang="en-US" sz="800" i="1"/>
              <a:t>Diabetes Care.</a:t>
            </a:r>
            <a:r>
              <a:rPr lang="en-US" sz="800"/>
              <a:t> 2003;26:2929–2940. </a:t>
            </a:r>
          </a:p>
          <a:p>
            <a:pPr marL="166688" indent="-166688" defTabSz="895350"/>
            <a:r>
              <a:rPr lang="en-US" sz="800" b="1"/>
              <a:t>5.</a:t>
            </a:r>
            <a:r>
              <a:rPr lang="en-US" sz="800"/>
              <a:t>	Holst JJ. Therapy of type 2 diabetes mellitus based on the actions of glucagon-like peptide-1. </a:t>
            </a:r>
            <a:r>
              <a:rPr lang="en-US" sz="800" i="1"/>
              <a:t>Diabetes Metab Res Rev.</a:t>
            </a:r>
            <a:r>
              <a:rPr lang="en-US" sz="800"/>
              <a:t> 2002;18:430–441.</a:t>
            </a:r>
          </a:p>
          <a:p>
            <a:pPr marL="166688" indent="-166688" defTabSz="895350"/>
            <a:r>
              <a:rPr lang="en-US" sz="800" b="1"/>
              <a:t>6.	</a:t>
            </a:r>
            <a:r>
              <a:rPr lang="en-US" sz="800">
                <a:ea typeface="MS PGothic" pitchFamily="34" charset="-128"/>
              </a:rPr>
              <a:t>Nauck MA, Kleine N, Ørskov C, Holst JJ, Wilms B, Creutzfeldt W. Normalization of fasting hyperglycaemia by exogenous glucagon-like peptide 1 (7-36 amide) in type 2 (non-insulin-dependent) diabetic patients. </a:t>
            </a:r>
            <a:r>
              <a:rPr lang="en-US" sz="800" i="1">
                <a:ea typeface="MS PGothic" pitchFamily="34" charset="-128"/>
              </a:rPr>
              <a:t>Diabetologia</a:t>
            </a:r>
            <a:r>
              <a:rPr lang="en-US" sz="800">
                <a:ea typeface="MS PGothic" pitchFamily="34" charset="-128"/>
              </a:rPr>
              <a:t>. 1993;36:741–744.</a:t>
            </a:r>
          </a:p>
        </p:txBody>
      </p:sp>
      <p:sp>
        <p:nvSpPr>
          <p:cNvPr id="47111" name="Rectangle 5"/>
          <p:cNvSpPr>
            <a:spLocks noChangeArrowheads="1"/>
          </p:cNvSpPr>
          <p:nvPr/>
        </p:nvSpPr>
        <p:spPr bwMode="auto">
          <a:xfrm>
            <a:off x="298450" y="3889375"/>
            <a:ext cx="6262688" cy="865188"/>
          </a:xfrm>
          <a:prstGeom prst="rect">
            <a:avLst/>
          </a:prstGeom>
          <a:solidFill>
            <a:srgbClr val="FFFF00"/>
          </a:solidFill>
          <a:ln w="12700" algn="ctr">
            <a:solidFill>
              <a:schemeClr val="tx1"/>
            </a:solidFill>
            <a:miter lim="800000"/>
            <a:headEnd/>
            <a:tailEnd/>
          </a:ln>
        </p:spPr>
        <p:txBody>
          <a:bodyPr lIns="89495" tIns="89998" rIns="89495" bIns="89998" anchor="ctr"/>
          <a:lstStyle/>
          <a:p>
            <a:pPr defTabSz="895350">
              <a:spcBef>
                <a:spcPct val="15000"/>
              </a:spcBef>
              <a:spcAft>
                <a:spcPct val="15000"/>
              </a:spcAft>
            </a:pPr>
            <a:r>
              <a:rPr lang="en-US" sz="900" b="1" dirty="0"/>
              <a:t>Purpose:</a:t>
            </a:r>
          </a:p>
          <a:p>
            <a:pPr defTabSz="895350">
              <a:spcBef>
                <a:spcPct val="15000"/>
              </a:spcBef>
              <a:spcAft>
                <a:spcPct val="15000"/>
              </a:spcAft>
            </a:pPr>
            <a:r>
              <a:rPr lang="en-US" sz="900" dirty="0"/>
              <a:t>To demonstrate how the </a:t>
            </a:r>
            <a:r>
              <a:rPr lang="en-US" sz="900" dirty="0" err="1"/>
              <a:t>incretin</a:t>
            </a:r>
            <a:r>
              <a:rPr lang="en-US" sz="900" dirty="0"/>
              <a:t> pathway is part of the normal physiology of glucose homeostasis.</a:t>
            </a:r>
          </a:p>
          <a:p>
            <a:pPr defTabSz="895350">
              <a:spcBef>
                <a:spcPct val="15000"/>
              </a:spcBef>
              <a:spcAft>
                <a:spcPct val="15000"/>
              </a:spcAft>
            </a:pPr>
            <a:r>
              <a:rPr lang="en-US" sz="900" b="1" dirty="0"/>
              <a:t>Takeaway:</a:t>
            </a:r>
          </a:p>
          <a:p>
            <a:pPr defTabSz="895350">
              <a:spcBef>
                <a:spcPct val="15000"/>
              </a:spcBef>
              <a:spcAft>
                <a:spcPct val="15000"/>
              </a:spcAft>
            </a:pPr>
            <a:r>
              <a:rPr lang="en-US" sz="900" dirty="0"/>
              <a:t>After food ingestion, </a:t>
            </a:r>
            <a:r>
              <a:rPr lang="en-US" sz="900" dirty="0" err="1"/>
              <a:t>incretins</a:t>
            </a:r>
            <a:r>
              <a:rPr lang="en-US" sz="900" dirty="0"/>
              <a:t> stimulate insulin release from beta cells and suppress glucagon release from alpha cells in a glucose-dependent manner, resulting in downstream effects that regulate glucose homeostasis.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algn="just" eaLnBrk="1" hangingPunct="1"/>
            <a:r>
              <a:rPr lang="en-GB" b="1" dirty="0" smtClean="0"/>
              <a:t>The </a:t>
            </a:r>
            <a:r>
              <a:rPr lang="en-GB" b="1" dirty="0" err="1" smtClean="0"/>
              <a:t>incretin</a:t>
            </a:r>
            <a:r>
              <a:rPr lang="en-GB" b="1" dirty="0" smtClean="0"/>
              <a:t> hormones play a crucial role in a healthy insulin response</a:t>
            </a:r>
          </a:p>
          <a:p>
            <a:pPr algn="just" eaLnBrk="1" hangingPunct="1"/>
            <a:r>
              <a:rPr lang="en-US" dirty="0" smtClean="0"/>
              <a:t>The effect of </a:t>
            </a:r>
            <a:r>
              <a:rPr lang="en-US" dirty="0" err="1" smtClean="0"/>
              <a:t>incretins</a:t>
            </a:r>
            <a:r>
              <a:rPr lang="en-US" dirty="0" smtClean="0"/>
              <a:t> on insulin secretion is clearly indicated in this study. Healthy volunteers (n=8) fasted overnight before they received an oral glucose load of 50 g/400 ml or an </a:t>
            </a:r>
            <a:r>
              <a:rPr lang="en-US" dirty="0" err="1" smtClean="0"/>
              <a:t>isoglycaemic</a:t>
            </a:r>
            <a:r>
              <a:rPr lang="en-US" dirty="0" smtClean="0"/>
              <a:t> intravenous glucose infusion for 180 minutes. As can be seen in the left figure, venous plasma glucose concentration was similar with both glucose interventions. However, insulin concentration was greater following oral glucose ingestion than following intravenous glucose infusion, demonstrating the contribution of </a:t>
            </a:r>
            <a:r>
              <a:rPr lang="en-US" dirty="0" err="1" smtClean="0"/>
              <a:t>incretins</a:t>
            </a:r>
            <a:r>
              <a:rPr lang="en-US" dirty="0" smtClean="0"/>
              <a:t> on insulin secretion. </a:t>
            </a:r>
          </a:p>
          <a:p>
            <a:pPr algn="just" eaLnBrk="1" hangingPunct="1"/>
            <a:endParaRPr lang="en-US" dirty="0" smtClean="0"/>
          </a:p>
          <a:p>
            <a:pPr algn="just" eaLnBrk="1" hangingPunct="1">
              <a:spcBef>
                <a:spcPct val="0"/>
              </a:spcBef>
            </a:pPr>
            <a:r>
              <a:rPr lang="en-US" u="sng" dirty="0" smtClean="0"/>
              <a:t>Reference</a:t>
            </a:r>
          </a:p>
          <a:p>
            <a:pPr algn="just" eaLnBrk="1" hangingPunct="1">
              <a:spcBef>
                <a:spcPct val="0"/>
              </a:spcBef>
            </a:pPr>
            <a:r>
              <a:rPr lang="en-US" dirty="0" err="1" smtClean="0"/>
              <a:t>Nauck</a:t>
            </a:r>
            <a:r>
              <a:rPr lang="en-US" dirty="0" smtClean="0"/>
              <a:t> </a:t>
            </a:r>
            <a:r>
              <a:rPr lang="en-US" i="1" dirty="0" smtClean="0"/>
              <a:t>et al. </a:t>
            </a:r>
            <a:r>
              <a:rPr lang="en-US" i="1" dirty="0" err="1" smtClean="0"/>
              <a:t>Diabetologia</a:t>
            </a:r>
            <a:r>
              <a:rPr lang="en-US" i="1" dirty="0" smtClean="0"/>
              <a:t> </a:t>
            </a:r>
            <a:r>
              <a:rPr lang="en-US" dirty="0" smtClean="0"/>
              <a:t>1986;29:46–52</a:t>
            </a:r>
          </a:p>
          <a:p>
            <a:pPr algn="just"/>
            <a:endParaRPr lang="en-IN" dirty="0" smtClean="0"/>
          </a:p>
        </p:txBody>
      </p:sp>
      <p:sp>
        <p:nvSpPr>
          <p:cNvPr id="4" name="Slide Number Placeholder 3"/>
          <p:cNvSpPr>
            <a:spLocks noGrp="1"/>
          </p:cNvSpPr>
          <p:nvPr>
            <p:ph type="sldNum" sz="quarter" idx="5"/>
          </p:nvPr>
        </p:nvSpPr>
        <p:spPr/>
        <p:txBody>
          <a:bodyPr/>
          <a:lstStyle/>
          <a:p>
            <a:pPr>
              <a:defRPr/>
            </a:pPr>
            <a:fld id="{9133C574-E24A-4856-AFEC-1A6D7DB65563}" type="slidenum">
              <a:rPr lang="en-IN" smtClean="0"/>
              <a:pPr>
                <a:defRPr/>
              </a:pPr>
              <a:t>12</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dt" sz="quarter" idx="1"/>
          </p:nvPr>
        </p:nvSpPr>
        <p:spPr/>
        <p:txBody>
          <a:bodyPr/>
          <a:lstStyle/>
          <a:p>
            <a:pPr>
              <a:defRPr/>
            </a:pPr>
            <a:fld id="{4A9FDF7A-0DEF-4247-ACFA-B7876D2D25D3}" type="datetime8">
              <a:rPr lang="en-US"/>
              <a:pPr>
                <a:defRPr/>
              </a:pPr>
              <a:t>10/15/2014 9:16 PM</a:t>
            </a:fld>
            <a:endParaRPr lang="en-US"/>
          </a:p>
        </p:txBody>
      </p:sp>
      <p:sp>
        <p:nvSpPr>
          <p:cNvPr id="70659" name="Rectangle 7"/>
          <p:cNvSpPr>
            <a:spLocks noGrp="1" noChangeArrowheads="1"/>
          </p:cNvSpPr>
          <p:nvPr>
            <p:ph type="sldNum" sz="quarter" idx="5"/>
          </p:nvPr>
        </p:nvSpPr>
        <p:spPr/>
        <p:txBody>
          <a:bodyPr/>
          <a:lstStyle/>
          <a:p>
            <a:pPr>
              <a:defRPr/>
            </a:pPr>
            <a:fld id="{68844AB6-68CF-4F8B-9DC9-82F6A127EF8B}" type="slidenum">
              <a:rPr lang="en-US"/>
              <a:pPr>
                <a:defRPr/>
              </a:pPr>
              <a:t>13</a:t>
            </a:fld>
            <a:endParaRPr lang="en-US"/>
          </a:p>
        </p:txBody>
      </p:sp>
      <p:sp>
        <p:nvSpPr>
          <p:cNvPr id="4915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7" name="Rectangle 3"/>
          <p:cNvSpPr>
            <a:spLocks noGrp="1" noChangeArrowheads="1"/>
          </p:cNvSpPr>
          <p:nvPr>
            <p:ph type="body" idx="1"/>
          </p:nvPr>
        </p:nvSpPr>
        <p:spPr bwMode="auto">
          <a:xfrm>
            <a:off x="811213" y="3597275"/>
            <a:ext cx="5213350" cy="3816350"/>
          </a:xfrm>
          <a:noFill/>
        </p:spPr>
        <p:txBody>
          <a:bodyPr wrap="square" numCol="1" anchor="t" anchorCtr="0" compatLnSpc="1">
            <a:prstTxWarp prst="textNoShape">
              <a:avLst/>
            </a:prstTxWarp>
          </a:bodyPr>
          <a:lstStyle/>
          <a:p>
            <a:pPr eaLnBrk="1" hangingPunct="1">
              <a:lnSpc>
                <a:spcPct val="90000"/>
              </a:lnSpc>
            </a:pPr>
            <a:r>
              <a:rPr lang="en-US" sz="800" dirty="0" smtClean="0"/>
              <a:t>The </a:t>
            </a:r>
            <a:r>
              <a:rPr lang="en-US" sz="800" dirty="0" err="1" smtClean="0"/>
              <a:t>Incretin</a:t>
            </a:r>
            <a:r>
              <a:rPr lang="en-US" sz="800" dirty="0" smtClean="0"/>
              <a:t> Effect Is Diminished in Subjects With Type 2 Diabetes</a:t>
            </a:r>
          </a:p>
          <a:p>
            <a:pPr eaLnBrk="1" hangingPunct="1">
              <a:lnSpc>
                <a:spcPct val="90000"/>
              </a:lnSpc>
            </a:pPr>
            <a:endParaRPr lang="en-US" sz="800" dirty="0" smtClean="0"/>
          </a:p>
          <a:p>
            <a:pPr lvl="1" eaLnBrk="1" hangingPunct="1">
              <a:lnSpc>
                <a:spcPct val="90000"/>
              </a:lnSpc>
              <a:spcBef>
                <a:spcPct val="10000"/>
              </a:spcBef>
              <a:buFont typeface="Wingdings" pitchFamily="2" charset="2"/>
              <a:buChar char="v"/>
            </a:pPr>
            <a:r>
              <a:rPr lang="en-US" sz="800" dirty="0" smtClean="0"/>
              <a:t> In 1964, it was demonstrated that the insulin </a:t>
            </a:r>
            <a:r>
              <a:rPr lang="en-US" sz="800" dirty="0" err="1" smtClean="0"/>
              <a:t>secretory</a:t>
            </a:r>
            <a:r>
              <a:rPr lang="en-US" sz="800" dirty="0" smtClean="0"/>
              <a:t> response was greater when glucose was administered orally through the gastrointestinal tract than when glucose was delivered via IV infusion. The term </a:t>
            </a:r>
            <a:r>
              <a:rPr lang="en-US" sz="800" i="1" dirty="0" err="1" smtClean="0"/>
              <a:t>incretin</a:t>
            </a:r>
            <a:r>
              <a:rPr lang="en-US" sz="800" i="1" dirty="0" smtClean="0"/>
              <a:t> effect</a:t>
            </a:r>
            <a:r>
              <a:rPr lang="en-US" sz="800" dirty="0" smtClean="0"/>
              <a:t> was coined to describe this response involving the stimulatory effect of gut hormones known as </a:t>
            </a:r>
            <a:r>
              <a:rPr lang="en-US" sz="800" dirty="0" err="1" smtClean="0"/>
              <a:t>incretins</a:t>
            </a:r>
            <a:r>
              <a:rPr lang="en-US" sz="800" dirty="0" smtClean="0"/>
              <a:t> on pancreatic secretion.</a:t>
            </a:r>
            <a:r>
              <a:rPr lang="en-US" sz="800" baseline="30000" dirty="0" smtClean="0"/>
              <a:t>1,2</a:t>
            </a:r>
            <a:r>
              <a:rPr lang="en-US" sz="800" dirty="0" smtClean="0"/>
              <a:t> </a:t>
            </a:r>
          </a:p>
          <a:p>
            <a:pPr lvl="2" eaLnBrk="1" hangingPunct="1">
              <a:lnSpc>
                <a:spcPct val="90000"/>
              </a:lnSpc>
              <a:spcBef>
                <a:spcPct val="10000"/>
              </a:spcBef>
            </a:pPr>
            <a:r>
              <a:rPr lang="en-US" sz="800" dirty="0" smtClean="0"/>
              <a:t>The </a:t>
            </a:r>
            <a:r>
              <a:rPr lang="en-US" sz="800" dirty="0" err="1" smtClean="0"/>
              <a:t>incretin</a:t>
            </a:r>
            <a:r>
              <a:rPr lang="en-US" sz="800" dirty="0" smtClean="0"/>
              <a:t> effect implies that nutrient ingestion causes the gut to release substances that enhance insulin secretion beyond the release caused by the rise in glucose secondary to absorption of digested nutrients.</a:t>
            </a:r>
            <a:r>
              <a:rPr lang="en-US" sz="800" baseline="30000" dirty="0" smtClean="0"/>
              <a:t>1</a:t>
            </a:r>
            <a:r>
              <a:rPr lang="en-US" sz="800" dirty="0" smtClean="0"/>
              <a:t> </a:t>
            </a:r>
          </a:p>
          <a:p>
            <a:pPr lvl="2" eaLnBrk="1" hangingPunct="1">
              <a:lnSpc>
                <a:spcPct val="90000"/>
              </a:lnSpc>
              <a:spcBef>
                <a:spcPct val="10000"/>
              </a:spcBef>
            </a:pPr>
            <a:r>
              <a:rPr lang="en-US" sz="800" dirty="0" smtClean="0"/>
              <a:t>Studies in humans and animals have shown that the </a:t>
            </a:r>
            <a:r>
              <a:rPr lang="en-US" sz="800" dirty="0" err="1" smtClean="0"/>
              <a:t>incretin</a:t>
            </a:r>
            <a:r>
              <a:rPr lang="en-US" sz="800" dirty="0" smtClean="0"/>
              <a:t> hormones GLP-1 and GIP account for almost all of the </a:t>
            </a:r>
            <a:r>
              <a:rPr lang="en-US" sz="800" dirty="0" err="1" smtClean="0"/>
              <a:t>incretin</a:t>
            </a:r>
            <a:r>
              <a:rPr lang="en-US" sz="800" dirty="0" smtClean="0"/>
              <a:t> effect,</a:t>
            </a:r>
            <a:r>
              <a:rPr lang="en-US" sz="800" baseline="30000" dirty="0" smtClean="0"/>
              <a:t>3</a:t>
            </a:r>
            <a:r>
              <a:rPr lang="en-US" sz="800" dirty="0" smtClean="0"/>
              <a:t> stimulating insulin release when glucose levels are elevated.</a:t>
            </a:r>
            <a:r>
              <a:rPr lang="en-US" sz="800" baseline="30000" dirty="0" smtClean="0"/>
              <a:t>4,5</a:t>
            </a:r>
          </a:p>
          <a:p>
            <a:pPr lvl="1" eaLnBrk="1" hangingPunct="1">
              <a:lnSpc>
                <a:spcPct val="90000"/>
              </a:lnSpc>
              <a:spcBef>
                <a:spcPct val="10000"/>
              </a:spcBef>
            </a:pPr>
            <a:r>
              <a:rPr lang="en-US" sz="800" dirty="0" smtClean="0"/>
              <a:t>Although the </a:t>
            </a:r>
            <a:r>
              <a:rPr lang="en-US" sz="800" dirty="0" err="1" smtClean="0"/>
              <a:t>incretin</a:t>
            </a:r>
            <a:r>
              <a:rPr lang="en-US" sz="800" dirty="0" smtClean="0"/>
              <a:t> effect is detectable both in healthy subjects and in those with diabetes, it is abnormal in those with diabetes, as demonstrated by the study shown on the slide.</a:t>
            </a:r>
            <a:r>
              <a:rPr lang="en-US" sz="800" baseline="30000" dirty="0" smtClean="0"/>
              <a:t>6</a:t>
            </a:r>
          </a:p>
          <a:p>
            <a:pPr lvl="2" eaLnBrk="1" hangingPunct="1">
              <a:lnSpc>
                <a:spcPct val="90000"/>
              </a:lnSpc>
              <a:spcBef>
                <a:spcPct val="10000"/>
              </a:spcBef>
            </a:pPr>
            <a:r>
              <a:rPr lang="en-US" sz="800" dirty="0" smtClean="0"/>
              <a:t>In this study, patients with type 2 diabetes and weight-matched, metabolically healthy control subjects were given glucose either orally or IV to achieve an </a:t>
            </a:r>
            <a:r>
              <a:rPr lang="en-US" sz="800" dirty="0" err="1" smtClean="0"/>
              <a:t>isoglycemic</a:t>
            </a:r>
            <a:r>
              <a:rPr lang="en-US" sz="800" dirty="0" smtClean="0"/>
              <a:t> load.</a:t>
            </a:r>
            <a:endParaRPr lang="en-US" sz="800" baseline="30000" dirty="0" smtClean="0"/>
          </a:p>
          <a:p>
            <a:pPr lvl="2" eaLnBrk="1" hangingPunct="1">
              <a:lnSpc>
                <a:spcPct val="90000"/>
              </a:lnSpc>
              <a:spcBef>
                <a:spcPct val="10000"/>
              </a:spcBef>
            </a:pPr>
            <a:r>
              <a:rPr lang="en-US" sz="800" dirty="0" smtClean="0"/>
              <a:t>In those individuals without diabetes (shown on the left), the plasma insulin response to an oral glucose load was far greater than the plasma insulin response to an IV glucose load (</a:t>
            </a:r>
            <a:r>
              <a:rPr lang="en-US" sz="800" dirty="0" err="1" smtClean="0"/>
              <a:t>incretin</a:t>
            </a:r>
            <a:r>
              <a:rPr lang="en-US" sz="800" dirty="0" smtClean="0"/>
              <a:t> effect)—that is, the pancreatic beta cells secreted much more insulin when the glucose load was administered through the gastrointestinal tract.</a:t>
            </a:r>
            <a:endParaRPr lang="en-US" sz="800" baseline="30000" dirty="0" smtClean="0"/>
          </a:p>
          <a:p>
            <a:pPr lvl="2" eaLnBrk="1" hangingPunct="1">
              <a:lnSpc>
                <a:spcPct val="90000"/>
              </a:lnSpc>
              <a:spcBef>
                <a:spcPct val="10000"/>
              </a:spcBef>
            </a:pPr>
            <a:r>
              <a:rPr lang="en-US" sz="800" dirty="0" smtClean="0"/>
              <a:t>In patients with type 2 diabetes (shown on the right), the same effect was observed but was diminished in magnitude.</a:t>
            </a:r>
            <a:endParaRPr lang="en-US" sz="800" baseline="30000" dirty="0" smtClean="0"/>
          </a:p>
          <a:p>
            <a:pPr lvl="1" eaLnBrk="1" hangingPunct="1">
              <a:lnSpc>
                <a:spcPct val="90000"/>
              </a:lnSpc>
              <a:spcBef>
                <a:spcPct val="10000"/>
              </a:spcBef>
            </a:pPr>
            <a:r>
              <a:rPr lang="en-US" sz="800" dirty="0" smtClean="0"/>
              <a:t>The diminished </a:t>
            </a:r>
            <a:r>
              <a:rPr lang="en-US" sz="800" dirty="0" err="1" smtClean="0"/>
              <a:t>incretin</a:t>
            </a:r>
            <a:r>
              <a:rPr lang="en-US" sz="800" dirty="0" smtClean="0"/>
              <a:t> effect observed in patients with type 2 diabetes may be due to reduced responsiveness of pancreatic beta cells to GLP-1 and GIP or to impaired secretion of the relevant </a:t>
            </a:r>
            <a:r>
              <a:rPr lang="en-US" sz="800" dirty="0" err="1" smtClean="0"/>
              <a:t>incretin</a:t>
            </a:r>
            <a:r>
              <a:rPr lang="en-US" sz="800" dirty="0" smtClean="0"/>
              <a:t> hormone.</a:t>
            </a:r>
            <a:r>
              <a:rPr lang="en-US" sz="800" baseline="30000" dirty="0" smtClean="0"/>
              <a:t>7,8</a:t>
            </a:r>
          </a:p>
        </p:txBody>
      </p:sp>
      <p:sp>
        <p:nvSpPr>
          <p:cNvPr id="49158" name="Rectangle 4"/>
          <p:cNvSpPr>
            <a:spLocks noChangeArrowheads="1"/>
          </p:cNvSpPr>
          <p:nvPr/>
        </p:nvSpPr>
        <p:spPr bwMode="auto">
          <a:xfrm>
            <a:off x="298450" y="3843338"/>
            <a:ext cx="6262688" cy="809625"/>
          </a:xfrm>
          <a:prstGeom prst="rect">
            <a:avLst/>
          </a:prstGeom>
          <a:solidFill>
            <a:srgbClr val="FFFF00"/>
          </a:solidFill>
          <a:ln w="12700" algn="ctr">
            <a:solidFill>
              <a:schemeClr val="tx1"/>
            </a:solidFill>
            <a:miter lim="800000"/>
            <a:headEnd/>
            <a:tailEnd/>
          </a:ln>
        </p:spPr>
        <p:txBody>
          <a:bodyPr lIns="91006" tIns="90004" rIns="91006" bIns="90004" anchor="ctr"/>
          <a:lstStyle/>
          <a:p>
            <a:pPr defTabSz="911225">
              <a:spcBef>
                <a:spcPct val="10000"/>
              </a:spcBef>
              <a:spcAft>
                <a:spcPct val="10000"/>
              </a:spcAft>
            </a:pPr>
            <a:r>
              <a:rPr lang="en-US" sz="800" b="1" dirty="0"/>
              <a:t>Purpose:</a:t>
            </a:r>
          </a:p>
          <a:p>
            <a:pPr defTabSz="911225">
              <a:spcBef>
                <a:spcPct val="10000"/>
              </a:spcBef>
              <a:spcAft>
                <a:spcPct val="10000"/>
              </a:spcAft>
            </a:pPr>
            <a:r>
              <a:rPr lang="en-US" sz="800" dirty="0"/>
              <a:t>To introduce the concept of the </a:t>
            </a:r>
            <a:r>
              <a:rPr lang="en-US" sz="800" dirty="0" err="1"/>
              <a:t>incretin</a:t>
            </a:r>
            <a:r>
              <a:rPr lang="en-US" sz="800" dirty="0"/>
              <a:t> effect in healthy individuals and the abnormality </a:t>
            </a:r>
            <a:r>
              <a:rPr lang="en-US" sz="800" dirty="0">
                <a:solidFill>
                  <a:srgbClr val="009900"/>
                </a:solidFill>
              </a:rPr>
              <a:t>i</a:t>
            </a:r>
            <a:r>
              <a:rPr lang="en-US" sz="800" dirty="0"/>
              <a:t>n patients with type 2 diabetes.</a:t>
            </a:r>
          </a:p>
          <a:p>
            <a:pPr defTabSz="911225">
              <a:spcBef>
                <a:spcPct val="10000"/>
              </a:spcBef>
              <a:spcAft>
                <a:spcPct val="10000"/>
              </a:spcAft>
            </a:pPr>
            <a:r>
              <a:rPr lang="en-US" sz="800" b="1" dirty="0"/>
              <a:t>Takeaway:</a:t>
            </a:r>
          </a:p>
          <a:p>
            <a:pPr defTabSz="911225">
              <a:spcBef>
                <a:spcPct val="10000"/>
              </a:spcBef>
              <a:spcAft>
                <a:spcPct val="10000"/>
              </a:spcAft>
            </a:pPr>
            <a:r>
              <a:rPr lang="en-US" sz="800" dirty="0"/>
              <a:t>Gastrointestinal ingestion of glucose stimulates a greater insulin response than that seen from IV glucose infusion. This effect is significantly decreased in patients with type 2 diabetes. The response is largely attributed to the effect of </a:t>
            </a:r>
            <a:r>
              <a:rPr lang="en-US" sz="800" dirty="0" err="1"/>
              <a:t>incretins</a:t>
            </a:r>
            <a:r>
              <a:rPr lang="en-US" sz="800" dirty="0"/>
              <a:t>.</a:t>
            </a:r>
          </a:p>
        </p:txBody>
      </p:sp>
      <p:sp>
        <p:nvSpPr>
          <p:cNvPr id="49159" name="Text Box 5"/>
          <p:cNvSpPr txBox="1">
            <a:spLocks noChangeArrowheads="1"/>
          </p:cNvSpPr>
          <p:nvPr/>
        </p:nvSpPr>
        <p:spPr bwMode="auto">
          <a:xfrm>
            <a:off x="746125" y="7380288"/>
            <a:ext cx="5664200" cy="1614487"/>
          </a:xfrm>
          <a:prstGeom prst="rect">
            <a:avLst/>
          </a:prstGeom>
          <a:noFill/>
          <a:ln w="9525" algn="ctr">
            <a:noFill/>
            <a:miter lim="800000"/>
            <a:headEnd/>
            <a:tailEnd type="none" w="lg" len="lg"/>
          </a:ln>
        </p:spPr>
        <p:txBody>
          <a:bodyPr lIns="90025" tIns="45013" rIns="90025" bIns="45013" anchor="b">
            <a:spAutoFit/>
          </a:bodyPr>
          <a:lstStyle/>
          <a:p>
            <a:pPr marL="166688" indent="-166688" defTabSz="915988"/>
            <a:r>
              <a:rPr lang="en-US" sz="800" b="1">
                <a:ea typeface="MS PGothic" pitchFamily="34" charset="-128"/>
              </a:rPr>
              <a:t>References:</a:t>
            </a:r>
          </a:p>
          <a:p>
            <a:pPr marL="166688" indent="-166688" defTabSz="915988"/>
            <a:r>
              <a:rPr lang="en-US" sz="700" b="1">
                <a:ea typeface="MS PGothic" pitchFamily="34" charset="-128"/>
              </a:rPr>
              <a:t>1.	</a:t>
            </a:r>
            <a:r>
              <a:rPr lang="en-US" sz="700">
                <a:ea typeface="MS PGothic" pitchFamily="34" charset="-128"/>
              </a:rPr>
              <a:t>Creutzfeldt W. The incretin concept today. </a:t>
            </a:r>
            <a:r>
              <a:rPr lang="en-US" sz="700" i="1">
                <a:ea typeface="MS PGothic" pitchFamily="34" charset="-128"/>
              </a:rPr>
              <a:t>Diabetologia</a:t>
            </a:r>
            <a:r>
              <a:rPr lang="en-US" sz="700">
                <a:ea typeface="MS PGothic" pitchFamily="34" charset="-128"/>
              </a:rPr>
              <a:t>. 1979;16:75–85. </a:t>
            </a:r>
          </a:p>
          <a:p>
            <a:pPr marL="166688" indent="-166688" defTabSz="915988"/>
            <a:r>
              <a:rPr lang="en-US" sz="700" b="1">
                <a:ea typeface="MS PGothic" pitchFamily="34" charset="-128"/>
              </a:rPr>
              <a:t>2.</a:t>
            </a:r>
            <a:r>
              <a:rPr lang="en-US" sz="700">
                <a:ea typeface="MS PGothic" pitchFamily="34" charset="-128"/>
              </a:rPr>
              <a:t>	Creutzfeldt W. The [pre-] history of the incretin concept. </a:t>
            </a:r>
            <a:r>
              <a:rPr lang="en-US" sz="700" i="1">
                <a:ea typeface="MS PGothic" pitchFamily="34" charset="-128"/>
              </a:rPr>
              <a:t>Regul Pept</a:t>
            </a:r>
            <a:r>
              <a:rPr lang="en-US" sz="700">
                <a:ea typeface="MS PGothic" pitchFamily="34" charset="-128"/>
              </a:rPr>
              <a:t>. 2005;128:87–91.</a:t>
            </a:r>
          </a:p>
          <a:p>
            <a:pPr marL="166688" indent="-166688" defTabSz="915988"/>
            <a:r>
              <a:rPr lang="en-US" sz="700" b="1">
                <a:ea typeface="MS PGothic" pitchFamily="34" charset="-128"/>
              </a:rPr>
              <a:t>3.</a:t>
            </a:r>
            <a:r>
              <a:rPr lang="en-US" sz="700">
                <a:ea typeface="MS PGothic" pitchFamily="34" charset="-128"/>
              </a:rPr>
              <a:t>	Brubaker PL, Drucker DJ. Minireview: glucagon-like peptides regulate cell proliferation and apoptosis in the pancreas, gut, and </a:t>
            </a:r>
            <a:br>
              <a:rPr lang="en-US" sz="700">
                <a:ea typeface="MS PGothic" pitchFamily="34" charset="-128"/>
              </a:rPr>
            </a:br>
            <a:r>
              <a:rPr lang="en-US" sz="700">
                <a:ea typeface="MS PGothic" pitchFamily="34" charset="-128"/>
              </a:rPr>
              <a:t>central nervous system. </a:t>
            </a:r>
            <a:r>
              <a:rPr lang="en-US" sz="700" i="1">
                <a:ea typeface="MS PGothic" pitchFamily="34" charset="-128"/>
              </a:rPr>
              <a:t>Endocrinology</a:t>
            </a:r>
            <a:r>
              <a:rPr lang="en-US" sz="700">
                <a:ea typeface="MS PGothic" pitchFamily="34" charset="-128"/>
              </a:rPr>
              <a:t>. 2004;145:2653–2659.</a:t>
            </a:r>
          </a:p>
          <a:p>
            <a:pPr marL="166688" indent="-166688" defTabSz="915988"/>
            <a:r>
              <a:rPr lang="en-US" sz="700" b="1">
                <a:ea typeface="MS PGothic" pitchFamily="34" charset="-128"/>
              </a:rPr>
              <a:t>4.</a:t>
            </a:r>
            <a:r>
              <a:rPr lang="en-US" sz="700">
                <a:ea typeface="MS PGothic" pitchFamily="34" charset="-128"/>
              </a:rPr>
              <a:t>	Drucker DJ. Biological actions and therapeutic potential of the glucagon-like peptides. </a:t>
            </a:r>
            <a:r>
              <a:rPr lang="en-US" sz="700" i="1">
                <a:ea typeface="MS PGothic" pitchFamily="34" charset="-128"/>
              </a:rPr>
              <a:t>Gastroenterology</a:t>
            </a:r>
            <a:r>
              <a:rPr lang="en-US" sz="700">
                <a:ea typeface="MS PGothic" pitchFamily="34" charset="-128"/>
              </a:rPr>
              <a:t>. 2002;122:531–544.</a:t>
            </a:r>
          </a:p>
          <a:p>
            <a:pPr marL="166688" indent="-166688" defTabSz="915988"/>
            <a:r>
              <a:rPr lang="en-US" sz="700" b="1">
                <a:ea typeface="MS PGothic" pitchFamily="34" charset="-128"/>
              </a:rPr>
              <a:t>5.</a:t>
            </a:r>
            <a:r>
              <a:rPr lang="en-US" sz="700">
                <a:ea typeface="MS PGothic" pitchFamily="34" charset="-128"/>
              </a:rPr>
              <a:t>	Ahrén B. Gut peptides and type 2 diabetes mellitus treatment. </a:t>
            </a:r>
            <a:r>
              <a:rPr lang="en-US" sz="700" i="1">
                <a:ea typeface="MS PGothic" pitchFamily="34" charset="-128"/>
              </a:rPr>
              <a:t>Curr Diab Rep</a:t>
            </a:r>
            <a:r>
              <a:rPr lang="en-US" sz="700">
                <a:ea typeface="MS PGothic" pitchFamily="34" charset="-128"/>
              </a:rPr>
              <a:t>. 2003;3:365–372.</a:t>
            </a:r>
          </a:p>
          <a:p>
            <a:pPr marL="166688" indent="-166688" defTabSz="915988"/>
            <a:r>
              <a:rPr lang="en-US" sz="700" b="1">
                <a:ea typeface="MS PGothic" pitchFamily="34" charset="-128"/>
              </a:rPr>
              <a:t>6.</a:t>
            </a:r>
            <a:r>
              <a:rPr lang="en-US" sz="700">
                <a:ea typeface="MS PGothic" pitchFamily="34" charset="-128"/>
              </a:rPr>
              <a:t>	Nauck M, Stöckmann F, Ebert R, Creutzfeldt W. Reduced incretin effect in type 2 (non-insulin-dependent) diabetes. </a:t>
            </a:r>
            <a:r>
              <a:rPr lang="en-US" sz="700" i="1">
                <a:ea typeface="MS PGothic" pitchFamily="34" charset="-128"/>
              </a:rPr>
              <a:t>Diabetologia</a:t>
            </a:r>
            <a:r>
              <a:rPr lang="en-US" sz="700">
                <a:ea typeface="MS PGothic" pitchFamily="34" charset="-128"/>
              </a:rPr>
              <a:t>. 1986;29:46–52. </a:t>
            </a:r>
          </a:p>
          <a:p>
            <a:pPr marL="166688" indent="-166688" defTabSz="915988"/>
            <a:r>
              <a:rPr lang="en-US" sz="700" b="1">
                <a:ea typeface="MS PGothic" pitchFamily="34" charset="-128"/>
              </a:rPr>
              <a:t>7.</a:t>
            </a:r>
            <a:r>
              <a:rPr lang="en-US" sz="700">
                <a:ea typeface="MS PGothic" pitchFamily="34" charset="-128"/>
              </a:rPr>
              <a:t>	Creutzfeldt W. The entero-insular axis in type 2 diabetes—incretins as therapeutic agents. </a:t>
            </a:r>
            <a:r>
              <a:rPr lang="en-US" sz="700" i="1">
                <a:ea typeface="MS PGothic" pitchFamily="34" charset="-128"/>
              </a:rPr>
              <a:t>Exp Clin Endocrinol Diabetes</a:t>
            </a:r>
            <a:r>
              <a:rPr lang="en-US" sz="700">
                <a:ea typeface="MS PGothic" pitchFamily="34" charset="-128"/>
              </a:rPr>
              <a:t>. 2001;</a:t>
            </a:r>
            <a:br>
              <a:rPr lang="en-US" sz="700">
                <a:ea typeface="MS PGothic" pitchFamily="34" charset="-128"/>
              </a:rPr>
            </a:br>
            <a:r>
              <a:rPr lang="en-US" sz="700">
                <a:ea typeface="MS PGothic" pitchFamily="34" charset="-128"/>
              </a:rPr>
              <a:t>109(suppl 2):S288–S303. </a:t>
            </a:r>
          </a:p>
          <a:p>
            <a:pPr marL="166688" indent="-166688" defTabSz="915988"/>
            <a:r>
              <a:rPr lang="en-US" sz="700" b="1">
                <a:ea typeface="MS PGothic" pitchFamily="34" charset="-128"/>
              </a:rPr>
              <a:t>8.</a:t>
            </a:r>
            <a:r>
              <a:rPr lang="en-US" sz="700">
                <a:ea typeface="MS PGothic" pitchFamily="34" charset="-128"/>
              </a:rPr>
              <a:t>	Nauck MA, Heimesaat MM, Ørskov C, Holst JJ, Ebert R, Creutzfeldt W. Preserved incretin activity of glucagon-like peptide 1</a:t>
            </a:r>
            <a:br>
              <a:rPr lang="en-US" sz="700">
                <a:ea typeface="MS PGothic" pitchFamily="34" charset="-128"/>
              </a:rPr>
            </a:br>
            <a:r>
              <a:rPr lang="en-US" sz="700">
                <a:ea typeface="MS PGothic" pitchFamily="34" charset="-128"/>
              </a:rPr>
              <a:t>[7-36 amide] but not of synthetic human gastric inhibitory polypeptide in patients with type-2 diabetes mellitus. </a:t>
            </a:r>
            <a:r>
              <a:rPr lang="en-US" sz="700" i="1">
                <a:ea typeface="MS PGothic" pitchFamily="34" charset="-128"/>
              </a:rPr>
              <a:t>J Clin Invest</a:t>
            </a:r>
            <a:r>
              <a:rPr lang="en-US" sz="700">
                <a:ea typeface="MS PGothic" pitchFamily="34" charset="-128"/>
              </a:rPr>
              <a:t>. 1993;91:301–307.</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a:ln/>
        </p:spPr>
        <p:txBody>
          <a:bodyPr/>
          <a:lstStyle/>
          <a:p>
            <a:pPr marL="173038" indent="-173038">
              <a:defRPr/>
            </a:pPr>
            <a:r>
              <a:rPr lang="en-US" b="1" dirty="0" smtClean="0"/>
              <a:t>Therapeutic effect of GLP-1 in people with Type 2 diabetes</a:t>
            </a:r>
            <a:endParaRPr lang="en-US" dirty="0" smtClean="0"/>
          </a:p>
          <a:p>
            <a:pPr marL="173038" indent="-173038">
              <a:buFont typeface="Wingdings" pitchFamily="2" charset="2"/>
              <a:buChar char="Ø"/>
              <a:defRPr/>
            </a:pPr>
            <a:r>
              <a:rPr lang="en-US" dirty="0" smtClean="0"/>
              <a:t>This study evaluated the effect of GLP-1 or saline infusion on plasma glucose, C-peptide (a measure of insulin secretion), and glucagon response in individuals with Type 2 diabetes. The study evaluated 10 individuals whose type 2 diabetes was inadequately controlled using diet and medication. All oral glucose-lowering medications were discontinued prior to the test, which was preceded by an overnight fast [</a:t>
            </a:r>
            <a:r>
              <a:rPr lang="en-US" dirty="0" err="1" smtClean="0"/>
              <a:t>Nauck</a:t>
            </a:r>
            <a:r>
              <a:rPr lang="en-US" dirty="0" smtClean="0"/>
              <a:t> et al, 1986; </a:t>
            </a:r>
            <a:r>
              <a:rPr lang="en-US" dirty="0" err="1" smtClean="0"/>
              <a:t>Nauck</a:t>
            </a:r>
            <a:r>
              <a:rPr lang="en-US" dirty="0" smtClean="0"/>
              <a:t> et al, 1993].</a:t>
            </a:r>
          </a:p>
          <a:p>
            <a:pPr marL="173038" indent="-173038">
              <a:buFont typeface="Wingdings" pitchFamily="2" charset="2"/>
              <a:buChar char="Ø"/>
              <a:defRPr/>
            </a:pPr>
            <a:r>
              <a:rPr lang="en-US" dirty="0" smtClean="0"/>
              <a:t>These graphs illustrate the improved glucose, C-peptide, and glucagon response to GLP-1 infusion compared with saline placebo. Plasma glucose decreased sharply in response to GLP-1 infusion (</a:t>
            </a:r>
            <a:r>
              <a:rPr lang="en-US" i="1" dirty="0" smtClean="0"/>
              <a:t>P</a:t>
            </a:r>
            <a:r>
              <a:rPr lang="en-US" dirty="0" smtClean="0"/>
              <a:t>&lt;0.05). As FPG values approached normal, C-peptide, which was higher with GLP-1 compared with saline throughout the infusion (</a:t>
            </a:r>
            <a:r>
              <a:rPr lang="en-US" i="1" dirty="0" smtClean="0"/>
              <a:t>P</a:t>
            </a:r>
            <a:r>
              <a:rPr lang="en-US" dirty="0" smtClean="0"/>
              <a:t>&lt;0.05), began to decrease as well. Plasma glucagon initially decreased (</a:t>
            </a:r>
            <a:r>
              <a:rPr lang="en-US" i="1" dirty="0" smtClean="0"/>
              <a:t>P</a:t>
            </a:r>
            <a:r>
              <a:rPr lang="en-US" dirty="0" smtClean="0"/>
              <a:t>&lt;0.05) in response to GLP-1 but returned to baseline levels as plasma glucose returned to normal fasting levels [</a:t>
            </a:r>
            <a:r>
              <a:rPr lang="en-US" dirty="0" err="1" smtClean="0"/>
              <a:t>Nauck</a:t>
            </a:r>
            <a:r>
              <a:rPr lang="en-US" dirty="0" smtClean="0"/>
              <a:t> et al, 1993].</a:t>
            </a:r>
          </a:p>
          <a:p>
            <a:pPr marL="173038" indent="-173038">
              <a:buFont typeface="Wingdings" pitchFamily="2" charset="2"/>
              <a:buChar char="Ø"/>
              <a:defRPr/>
            </a:pPr>
            <a:r>
              <a:rPr lang="en-US" dirty="0" smtClean="0"/>
              <a:t>These results demonstrate that even in individuals with poorly controlled Type 2 diabetes, GLP-1 replacement can reduce FPG to a near-normal state [</a:t>
            </a:r>
            <a:r>
              <a:rPr lang="en-US" dirty="0" err="1" smtClean="0"/>
              <a:t>Nauck</a:t>
            </a:r>
            <a:r>
              <a:rPr lang="en-US" dirty="0" smtClean="0"/>
              <a:t> et al, 1993]. </a:t>
            </a:r>
          </a:p>
          <a:p>
            <a:pPr marL="173038" indent="-173038">
              <a:defRPr/>
            </a:pPr>
            <a:endParaRPr lang="en-US" sz="1050" dirty="0"/>
          </a:p>
        </p:txBody>
      </p:sp>
      <p:sp>
        <p:nvSpPr>
          <p:cNvPr id="58372" name="Slide Number Placeholder 3"/>
          <p:cNvSpPr>
            <a:spLocks noGrp="1"/>
          </p:cNvSpPr>
          <p:nvPr>
            <p:ph type="sldNum" sz="quarter" idx="5"/>
          </p:nvPr>
        </p:nvSpPr>
        <p:spPr/>
        <p:txBody>
          <a:bodyPr/>
          <a:lstStyle/>
          <a:p>
            <a:pPr>
              <a:defRPr/>
            </a:pPr>
            <a:fld id="{A8D8D7DF-9088-4525-8CBB-E30D854941A6}" type="slidenum">
              <a:rPr lang="en-GB" smtClean="0"/>
              <a:pPr>
                <a:defRPr/>
              </a:pPr>
              <a:t>14</a:t>
            </a:fld>
            <a:endParaRPr lang="en-GB" smtClean="0"/>
          </a:p>
        </p:txBody>
      </p:sp>
      <p:sp>
        <p:nvSpPr>
          <p:cNvPr id="58373" name="Date Placeholder 4"/>
          <p:cNvSpPr>
            <a:spLocks noGrp="1"/>
          </p:cNvSpPr>
          <p:nvPr>
            <p:ph type="dt" sz="quarter" idx="1"/>
          </p:nvPr>
        </p:nvSpPr>
        <p:spPr/>
        <p:txBody>
          <a:bodyPr/>
          <a:lstStyle/>
          <a:p>
            <a:pPr>
              <a:defRPr/>
            </a:pPr>
            <a:fld id="{C3DD02CD-6397-4D04-B78E-85341299FFC1}" type="datetime1">
              <a:rPr lang="en-GB" smtClean="0"/>
              <a:pPr>
                <a:defRPr/>
              </a:pPr>
              <a:t>15/10/2014</a:t>
            </a:fld>
            <a:endParaRPr lang="en-GB" smtClean="0"/>
          </a:p>
        </p:txBody>
      </p:sp>
      <p:sp>
        <p:nvSpPr>
          <p:cNvPr id="58374" name="Footer Placeholder 5"/>
          <p:cNvSpPr>
            <a:spLocks noGrp="1"/>
          </p:cNvSpPr>
          <p:nvPr>
            <p:ph type="ftr" sz="quarter" idx="4"/>
          </p:nvPr>
        </p:nvSpPr>
        <p:spPr/>
        <p:txBody>
          <a:bodyPr/>
          <a:lstStyle/>
          <a:p>
            <a:pPr>
              <a:defRPr/>
            </a:pPr>
            <a:r>
              <a:rPr lang="en-GB" smtClean="0"/>
              <a:t>PCP slide kit Post-Paris Draft 1</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683">
              <a:defRPr sz="1200">
                <a:solidFill>
                  <a:schemeClr val="tx1"/>
                </a:solidFill>
                <a:latin typeface="Times New Roman" pitchFamily="18" charset="0"/>
              </a:defRPr>
            </a:lvl1pPr>
            <a:lvl2pPr defTabSz="914683">
              <a:defRPr sz="1200">
                <a:solidFill>
                  <a:schemeClr val="tx1"/>
                </a:solidFill>
                <a:latin typeface="Times New Roman" pitchFamily="18" charset="0"/>
              </a:defRPr>
            </a:lvl2pPr>
            <a:lvl3pPr defTabSz="914683">
              <a:defRPr sz="1200">
                <a:solidFill>
                  <a:schemeClr val="tx1"/>
                </a:solidFill>
                <a:latin typeface="Times New Roman" pitchFamily="18" charset="0"/>
              </a:defRPr>
            </a:lvl3pPr>
            <a:lvl4pPr defTabSz="914683">
              <a:defRPr sz="1200">
                <a:solidFill>
                  <a:schemeClr val="tx1"/>
                </a:solidFill>
                <a:latin typeface="Times New Roman" pitchFamily="18" charset="0"/>
              </a:defRPr>
            </a:lvl4pPr>
            <a:lvl5pPr defTabSz="914683">
              <a:defRPr sz="1200">
                <a:solidFill>
                  <a:schemeClr val="tx1"/>
                </a:solidFill>
                <a:latin typeface="Times New Roman" pitchFamily="18" charset="0"/>
              </a:defRPr>
            </a:lvl5pPr>
            <a:lvl6pPr marL="2493729"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6pPr>
            <a:lvl7pPr marL="2947134"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7pPr>
            <a:lvl8pPr marL="3400539"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8pPr>
            <a:lvl9pPr marL="3853945" indent="-226703" defTabSz="914683" eaLnBrk="0" fontAlgn="base" hangingPunct="0">
              <a:spcBef>
                <a:spcPct val="30000"/>
              </a:spcBef>
              <a:spcAft>
                <a:spcPct val="0"/>
              </a:spcAft>
              <a:buFont typeface="Wingdings" pitchFamily="2" charset="2"/>
              <a:buChar char="Ø"/>
              <a:defRPr sz="1200">
                <a:solidFill>
                  <a:schemeClr val="tx1"/>
                </a:solidFill>
                <a:latin typeface="Times New Roman" pitchFamily="18" charset="0"/>
              </a:defRPr>
            </a:lvl9pPr>
          </a:lstStyle>
          <a:p>
            <a:fld id="{496D52ED-DD0F-469F-A0C4-21F1F103CF01}" type="slidenum">
              <a:rPr lang="en-GB">
                <a:solidFill>
                  <a:prstClr val="black"/>
                </a:solidFill>
              </a:rPr>
              <a:pPr/>
              <a:t>15</a:t>
            </a:fld>
            <a:endParaRPr lang="en-GB">
              <a:solidFill>
                <a:prstClr val="black"/>
              </a:solidFill>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602159" y="4343479"/>
            <a:ext cx="5867505" cy="442858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602" indent="-171602" eaLnBrk="1" hangingPunct="1"/>
            <a:r>
              <a:rPr lang="en-US" sz="1100" b="1" dirty="0" smtClean="0"/>
              <a:t>GLP-1 preserves human islet morphology and function in cultured islets in vitro</a:t>
            </a:r>
            <a:endParaRPr lang="en-US" sz="1100" dirty="0" smtClean="0"/>
          </a:p>
          <a:p>
            <a:pPr marL="171602" indent="-171602" eaLnBrk="1" hangingPunct="1">
              <a:buFont typeface="Wingdings" pitchFamily="2" charset="2"/>
              <a:buChar char="Ø"/>
            </a:pPr>
            <a:r>
              <a:rPr lang="en-US" sz="1100" dirty="0" smtClean="0"/>
              <a:t>This study investigated the potential mechanisms of possible longer-term effects of GLP-1 by measuring its influence on the viability and function of freshly isolated human islet cells. </a:t>
            </a:r>
          </a:p>
          <a:p>
            <a:pPr marL="171602" indent="-171602" eaLnBrk="1" hangingPunct="1">
              <a:buFont typeface="Wingdings" pitchFamily="2" charset="2"/>
              <a:buChar char="Ø"/>
            </a:pPr>
            <a:r>
              <a:rPr lang="en-US" sz="1100" dirty="0" smtClean="0"/>
              <a:t>This slide shows the morphology of control and GLP-1-treated islet cultures over time. Islets were cultured in a medium containing 6-mmol/l glucose, and at the end of each 1-, 3- and 5-day period, a glucose-induced secretion test was performed by changing the culture medium from 6- to 15-mmol/l glucose. </a:t>
            </a:r>
            <a:endParaRPr lang="en-US" sz="1100" b="1" dirty="0" smtClean="0"/>
          </a:p>
          <a:p>
            <a:pPr marL="171602" indent="-171602" eaLnBrk="1" hangingPunct="1">
              <a:buFont typeface="Wingdings" pitchFamily="2" charset="2"/>
              <a:buChar char="Ø"/>
            </a:pPr>
            <a:r>
              <a:rPr lang="en-US" sz="1100" dirty="0" smtClean="0"/>
              <a:t>Islets cultured for 1 day maintained their spherical 3-dimensional (3-D) structure. As the number of culture days increased, many islets cells lost their 3-D structure; this was attributable to the disappearance of their surrounding </a:t>
            </a:r>
            <a:r>
              <a:rPr lang="en-US" sz="1100" dirty="0" err="1" smtClean="0"/>
              <a:t>acellular</a:t>
            </a:r>
            <a:r>
              <a:rPr lang="en-US" sz="1100" dirty="0" smtClean="0"/>
              <a:t> membrane. Islets treated with GLP-1 maintained their 3-D structure for longer periods of time. By day 5, control cultures had approximately 45% fewer islets with a preserved 3-D structure compared with an approximately 15% reduction for islets in GLP-1-treated cultures (</a:t>
            </a:r>
            <a:r>
              <a:rPr lang="en-US" sz="1100" i="1" dirty="0" smtClean="0"/>
              <a:t>P</a:t>
            </a:r>
            <a:r>
              <a:rPr lang="en-US" sz="1100" dirty="0" smtClean="0"/>
              <a:t>&lt;0.01). Although the data are not shown here, GLP-1 cultures also showed higher insulin secretion responses on all 3 days of the test (</a:t>
            </a:r>
            <a:r>
              <a:rPr lang="en-US" sz="1100" i="1" dirty="0" smtClean="0"/>
              <a:t>P</a:t>
            </a:r>
            <a:r>
              <a:rPr lang="en-US" sz="1100" dirty="0" smtClean="0"/>
              <a:t>&lt;0.05).</a:t>
            </a:r>
          </a:p>
          <a:p>
            <a:pPr marL="171602" indent="-171602" eaLnBrk="1" hangingPunct="1">
              <a:buFont typeface="Wingdings" pitchFamily="2" charset="2"/>
              <a:buChar char="Ø"/>
            </a:pPr>
            <a:r>
              <a:rPr lang="en-US" sz="1100" dirty="0" smtClean="0"/>
              <a:t>These results demonstrate the positive influence of GLP-1 on morphology preservation and insulin secretion of cultured islet cells and suggest a potential mechanism for possible longer-term effects of GLP-1 on islet cell function. </a:t>
            </a:r>
          </a:p>
          <a:p>
            <a:pPr marL="171602" indent="-171602" eaLnBrk="1" hangingPunct="1"/>
            <a:endParaRPr lang="en-US" sz="1000" dirty="0" smtClean="0"/>
          </a:p>
          <a:p>
            <a:pPr marL="171602" indent="-171602" eaLnBrk="1" hangingPunct="1">
              <a:lnSpc>
                <a:spcPct val="90000"/>
              </a:lnSpc>
            </a:pPr>
            <a:endParaRPr lang="en-US" sz="1000" b="1" dirty="0" smtClean="0"/>
          </a:p>
          <a:p>
            <a:pPr marL="171602" indent="-171602" eaLnBrk="1" hangingPunct="1">
              <a:lnSpc>
                <a:spcPct val="90000"/>
              </a:lnSpc>
            </a:pPr>
            <a:endParaRPr lang="en-US" sz="1000" b="1" dirty="0" smtClean="0"/>
          </a:p>
          <a:p>
            <a:pPr marL="171602" indent="-171602" eaLnBrk="1" hangingPunct="1">
              <a:lnSpc>
                <a:spcPct val="90000"/>
              </a:lnSpc>
            </a:pPr>
            <a:endParaRPr lang="en-US" sz="1000" b="1" dirty="0" smtClean="0"/>
          </a:p>
          <a:p>
            <a:pPr marL="171602" indent="-171602" eaLnBrk="1" hangingPunct="1">
              <a:lnSpc>
                <a:spcPct val="90000"/>
              </a:lnSpc>
            </a:pPr>
            <a:r>
              <a:rPr lang="en-US" sz="1000" b="1" dirty="0" smtClean="0"/>
              <a:t>REFERENCE</a:t>
            </a:r>
            <a:endParaRPr lang="it-IT" sz="1000" b="1" dirty="0" smtClean="0"/>
          </a:p>
          <a:p>
            <a:pPr marL="171602" indent="-171602" eaLnBrk="1" hangingPunct="1">
              <a:lnSpc>
                <a:spcPct val="90000"/>
              </a:lnSpc>
            </a:pPr>
            <a:r>
              <a:rPr lang="it-IT" sz="1000" dirty="0" smtClean="0"/>
              <a:t>	Farilla L, Bulotta A, Hirshberg B, et al. </a:t>
            </a:r>
            <a:r>
              <a:rPr lang="en-US" sz="1000" i="1" dirty="0" smtClean="0"/>
              <a:t>Endocrinology</a:t>
            </a:r>
            <a:r>
              <a:rPr lang="en-US" sz="1000" dirty="0" smtClean="0"/>
              <a:t>. 2003;144:5149-5158.</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A2FE69E-6FD6-4770-8E61-301CA5567200}" type="slidenum">
              <a:rPr lang="en-GB"/>
              <a:pPr>
                <a:defRPr/>
              </a:pPr>
              <a:t>16</a:t>
            </a:fld>
            <a:endParaRPr lang="en-GB"/>
          </a:p>
        </p:txBody>
      </p:sp>
      <p:sp>
        <p:nvSpPr>
          <p:cNvPr id="51203" name="Rectangle 2"/>
          <p:cNvSpPr>
            <a:spLocks noGrp="1" noRot="1" noChangeAspect="1" noChangeArrowheads="1" noTextEdit="1"/>
          </p:cNvSpPr>
          <p:nvPr>
            <p:ph type="sldImg"/>
          </p:nvPr>
        </p:nvSpPr>
        <p:spPr bwMode="auto">
          <a:xfrm>
            <a:off x="1146175" y="687388"/>
            <a:ext cx="4568825" cy="3427412"/>
          </a:xfrm>
          <a:noFill/>
          <a:ln>
            <a:solidFill>
              <a:srgbClr val="000000"/>
            </a:solidFill>
            <a:miter lim="800000"/>
            <a:headEnd/>
            <a:tailEnd/>
          </a:ln>
        </p:spPr>
      </p:sp>
      <p:sp>
        <p:nvSpPr>
          <p:cNvPr id="51204" name="Rectangle 3"/>
          <p:cNvSpPr>
            <a:spLocks noGrp="1" noChangeArrowheads="1"/>
          </p:cNvSpPr>
          <p:nvPr>
            <p:ph type="body" idx="1"/>
          </p:nvPr>
        </p:nvSpPr>
        <p:spPr bwMode="auto">
          <a:xfrm>
            <a:off x="603250" y="4343400"/>
            <a:ext cx="5864225" cy="4286250"/>
          </a:xfrm>
          <a:noFill/>
        </p:spPr>
        <p:txBody>
          <a:bodyPr wrap="square" lIns="89271" tIns="44634" rIns="89271" bIns="44634" numCol="1" anchor="t" anchorCtr="0" compatLnSpc="1">
            <a:prstTxWarp prst="textNoShape">
              <a:avLst/>
            </a:prstTxWarp>
          </a:bodyPr>
          <a:lstStyle/>
          <a:p>
            <a:pPr marL="171450" indent="-171450"/>
            <a:r>
              <a:rPr lang="en-US" sz="1100" b="1" dirty="0" smtClean="0"/>
              <a:t>GLP-1 enhancement</a:t>
            </a:r>
            <a:endParaRPr lang="en-US" sz="1100" dirty="0" smtClean="0"/>
          </a:p>
          <a:p>
            <a:pPr marL="171450" indent="-171450" algn="just">
              <a:buFont typeface="Wingdings" pitchFamily="2" charset="2"/>
              <a:buChar char="Ø"/>
            </a:pPr>
            <a:r>
              <a:rPr lang="en-US" sz="1100" dirty="0" smtClean="0"/>
              <a:t>Postprandial plasma levels of GLP-1 are depressed in Type 2 diabetes, indicating an impaired GLP-1 response to nutrient ingestion. For this reason, continuous GLP-1 infusion therapy has proven useful in short-term studies but is not a practical long-term therapy. The effort to identify effective forms of GLP-1 administration is challenged by its extremely short half-life (the enzyme DPP-4 degrades GLP-1 rapidly following its release from gut cells) [</a:t>
            </a:r>
            <a:r>
              <a:rPr lang="en-US" sz="1100" dirty="0" err="1" smtClean="0"/>
              <a:t>Drucker</a:t>
            </a:r>
            <a:r>
              <a:rPr lang="en-US" sz="1100" dirty="0" smtClean="0"/>
              <a:t> 2006; </a:t>
            </a:r>
            <a:r>
              <a:rPr lang="en-US" sz="1100" dirty="0" err="1" smtClean="0"/>
              <a:t>Drucker</a:t>
            </a:r>
            <a:r>
              <a:rPr lang="en-US" sz="1100" dirty="0" smtClean="0"/>
              <a:t> 2001].   </a:t>
            </a:r>
          </a:p>
          <a:p>
            <a:pPr marL="171450" indent="-171450" algn="just">
              <a:buFont typeface="Wingdings" pitchFamily="2" charset="2"/>
              <a:buChar char="Ø"/>
            </a:pPr>
            <a:r>
              <a:rPr lang="en-US" sz="1100" dirty="0" smtClean="0"/>
              <a:t>Much research has focused on compounds with molecular structures and </a:t>
            </a:r>
            <a:r>
              <a:rPr lang="en-US" sz="1100" dirty="0" err="1" smtClean="0"/>
              <a:t>incretin</a:t>
            </a:r>
            <a:r>
              <a:rPr lang="en-US" sz="1100" dirty="0" smtClean="0"/>
              <a:t> activity that are similar to GLP-1, but which have longer half-lives because they are not degraded by DPP-4 or are resistant to DPP-4. These compounds include </a:t>
            </a:r>
            <a:r>
              <a:rPr lang="en-US" sz="1100" dirty="0" err="1" smtClean="0"/>
              <a:t>exenatide</a:t>
            </a:r>
            <a:r>
              <a:rPr lang="en-US" sz="1100" dirty="0" smtClean="0"/>
              <a:t> and </a:t>
            </a:r>
            <a:r>
              <a:rPr lang="en-US" sz="1100" dirty="0" err="1" smtClean="0"/>
              <a:t>liraglutide</a:t>
            </a:r>
            <a:r>
              <a:rPr lang="en-US" sz="1100" dirty="0" smtClean="0"/>
              <a:t>, which are </a:t>
            </a:r>
            <a:r>
              <a:rPr lang="en-US" sz="1100" dirty="0" err="1" smtClean="0"/>
              <a:t>injectable</a:t>
            </a:r>
            <a:r>
              <a:rPr lang="en-US" sz="1100" dirty="0" smtClean="0"/>
              <a:t> treatments. Another approach is to identify compounds that inhibit the activity of DPP-4, thus prolonging the half-life of naturally occurring GLP-1. Two oral agents that act as DPP-4 inhibitors are </a:t>
            </a:r>
            <a:r>
              <a:rPr lang="en-US" sz="1100" dirty="0" err="1" smtClean="0"/>
              <a:t>sitagliptin</a:t>
            </a:r>
            <a:r>
              <a:rPr lang="en-US" sz="1100" dirty="0" smtClean="0"/>
              <a:t> and </a:t>
            </a:r>
            <a:r>
              <a:rPr lang="en-US" sz="1100" dirty="0" err="1" smtClean="0"/>
              <a:t>vildagliptin</a:t>
            </a:r>
            <a:r>
              <a:rPr lang="en-US" sz="1100" dirty="0" smtClean="0"/>
              <a:t> [</a:t>
            </a:r>
            <a:r>
              <a:rPr lang="en-US" sz="1100" dirty="0" err="1" smtClean="0"/>
              <a:t>Gallwitz</a:t>
            </a:r>
            <a:r>
              <a:rPr lang="en-US" sz="1100" dirty="0" smtClean="0"/>
              <a:t>, 2006].</a:t>
            </a:r>
          </a:p>
          <a:p>
            <a:pPr marL="171450" indent="-171450" algn="just">
              <a:buFont typeface="Wingdings" pitchFamily="2" charset="2"/>
              <a:buChar char="Ø"/>
            </a:pPr>
            <a:endParaRPr lang="en-US" sz="1100" dirty="0" smtClean="0"/>
          </a:p>
          <a:p>
            <a:pPr marL="171450" indent="-171450"/>
            <a:endParaRPr lang="en-US" b="1" dirty="0" smtClean="0"/>
          </a:p>
          <a:p>
            <a:pPr marL="171450" indent="-171450"/>
            <a:endParaRPr lang="en-US" sz="1000" b="1" dirty="0" smtClean="0"/>
          </a:p>
          <a:p>
            <a:pPr marL="171450" indent="-171450"/>
            <a:endParaRPr lang="en-US" sz="1000" b="1" dirty="0" smtClean="0"/>
          </a:p>
          <a:p>
            <a:pPr marL="171450" indent="-171450"/>
            <a:endParaRPr lang="en-US" sz="1000" b="1" dirty="0" smtClean="0"/>
          </a:p>
          <a:p>
            <a:pPr marL="171450" indent="-171450"/>
            <a:endParaRPr lang="en-US" sz="1000" b="1" dirty="0" smtClean="0"/>
          </a:p>
          <a:p>
            <a:pPr marL="171450" indent="-171450"/>
            <a:r>
              <a:rPr lang="en-US" sz="1000" b="1" dirty="0" smtClean="0"/>
              <a:t>REFERENCES</a:t>
            </a:r>
          </a:p>
          <a:p>
            <a:pPr marL="171450" indent="-171450"/>
            <a:r>
              <a:rPr lang="en-US" sz="1000" dirty="0" smtClean="0"/>
              <a:t>	</a:t>
            </a:r>
            <a:r>
              <a:rPr lang="en-US" sz="1000" dirty="0" err="1" smtClean="0"/>
              <a:t>Drucker</a:t>
            </a:r>
            <a:r>
              <a:rPr lang="en-US" sz="1000" dirty="0" smtClean="0"/>
              <a:t> DJ. </a:t>
            </a:r>
            <a:r>
              <a:rPr lang="en-US" sz="1000" i="1" dirty="0" smtClean="0"/>
              <a:t>Cell </a:t>
            </a:r>
            <a:r>
              <a:rPr lang="en-US" sz="1000" i="1" dirty="0" err="1" smtClean="0"/>
              <a:t>Metab</a:t>
            </a:r>
            <a:r>
              <a:rPr lang="en-US" sz="1000" dirty="0" smtClean="0"/>
              <a:t>. 2006;3:153-165.</a:t>
            </a:r>
          </a:p>
          <a:p>
            <a:pPr marL="171450" indent="-171450"/>
            <a:r>
              <a:rPr lang="en-US" sz="1000" dirty="0" smtClean="0"/>
              <a:t>	</a:t>
            </a:r>
            <a:r>
              <a:rPr lang="en-US" sz="1000" dirty="0" err="1" smtClean="0"/>
              <a:t>Drucker</a:t>
            </a:r>
            <a:r>
              <a:rPr lang="en-US" sz="1000" dirty="0" smtClean="0"/>
              <a:t> DJ. </a:t>
            </a:r>
            <a:r>
              <a:rPr lang="en-US" sz="1000" i="1" dirty="0" err="1" smtClean="0"/>
              <a:t>Curr</a:t>
            </a:r>
            <a:r>
              <a:rPr lang="en-US" sz="1000" i="1" dirty="0" smtClean="0"/>
              <a:t> </a:t>
            </a:r>
            <a:r>
              <a:rPr lang="en-US" sz="1000" i="1" dirty="0" err="1" smtClean="0"/>
              <a:t>Pharm</a:t>
            </a:r>
            <a:r>
              <a:rPr lang="en-US" sz="1000" i="1" dirty="0" smtClean="0"/>
              <a:t> Des</a:t>
            </a:r>
            <a:r>
              <a:rPr lang="en-US" sz="1000" dirty="0" smtClean="0"/>
              <a:t>. 2001;7:1399-1412.</a:t>
            </a:r>
          </a:p>
          <a:p>
            <a:pPr marL="171450" indent="-171450"/>
            <a:r>
              <a:rPr lang="en-US" sz="1000" dirty="0" smtClean="0"/>
              <a:t>	</a:t>
            </a:r>
            <a:r>
              <a:rPr lang="en-US" sz="1000" dirty="0" err="1" smtClean="0"/>
              <a:t>Gallwitz</a:t>
            </a:r>
            <a:r>
              <a:rPr lang="en-US" sz="1000" dirty="0" smtClean="0"/>
              <a:t> B. </a:t>
            </a:r>
            <a:r>
              <a:rPr lang="en-US" sz="1000" i="1" dirty="0" err="1" smtClean="0"/>
              <a:t>Eur</a:t>
            </a:r>
            <a:r>
              <a:rPr lang="en-US" sz="1000" i="1" dirty="0" smtClean="0"/>
              <a:t> </a:t>
            </a:r>
            <a:r>
              <a:rPr lang="en-US" sz="1000" i="1" dirty="0" err="1" smtClean="0"/>
              <a:t>Endocr</a:t>
            </a:r>
            <a:r>
              <a:rPr lang="en-US" sz="1000" i="1" dirty="0" smtClean="0"/>
              <a:t> Dis</a:t>
            </a:r>
            <a:r>
              <a:rPr lang="en-US" sz="1000" dirty="0" smtClean="0"/>
              <a:t>. June 2006:43-46.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Meier J. </a:t>
            </a:r>
            <a:endParaRPr lang="en-IN" sz="1200" b="0" i="0" u="none" strike="noStrike" kern="1200" baseline="0" dirty="0" smtClean="0">
              <a:solidFill>
                <a:schemeClr val="tx1"/>
              </a:solidFill>
              <a:latin typeface="+mn-lt"/>
              <a:ea typeface="+mn-ea"/>
              <a:cs typeface="+mn-cs"/>
            </a:endParaRPr>
          </a:p>
          <a:p>
            <a:r>
              <a:rPr lang="sv-SE" sz="1200" b="0" i="0" u="none" strike="noStrike" kern="1200" baseline="0" dirty="0" smtClean="0">
                <a:solidFill>
                  <a:schemeClr val="tx1"/>
                </a:solidFill>
                <a:latin typeface="+mn-lt"/>
                <a:ea typeface="+mn-ea"/>
                <a:cs typeface="+mn-cs"/>
              </a:rPr>
              <a:t> </a:t>
            </a:r>
            <a:r>
              <a:rPr lang="sv-SE" sz="1200" b="0" i="1" u="none" strike="noStrike" kern="1200" baseline="0" dirty="0" smtClean="0">
                <a:solidFill>
                  <a:schemeClr val="tx1"/>
                </a:solidFill>
                <a:latin typeface="+mn-lt"/>
                <a:ea typeface="+mn-ea"/>
                <a:cs typeface="+mn-cs"/>
              </a:rPr>
              <a:t>Nat. Rev. Endocrinol</a:t>
            </a:r>
            <a:r>
              <a:rPr lang="sv-SE" sz="1200" b="0" i="0" u="none" strike="noStrike" kern="1200" baseline="0" dirty="0" smtClean="0">
                <a:solidFill>
                  <a:schemeClr val="tx1"/>
                </a:solidFill>
                <a:latin typeface="+mn-lt"/>
                <a:ea typeface="+mn-ea"/>
                <a:cs typeface="+mn-cs"/>
              </a:rPr>
              <a:t>. 8, 728–742 (2012); </a:t>
            </a:r>
            <a:endParaRPr lang="en-IN" dirty="0"/>
          </a:p>
        </p:txBody>
      </p:sp>
      <p:sp>
        <p:nvSpPr>
          <p:cNvPr id="4" name="Slide Number Placeholder 3"/>
          <p:cNvSpPr>
            <a:spLocks noGrp="1"/>
          </p:cNvSpPr>
          <p:nvPr>
            <p:ph type="sldNum" sz="quarter" idx="10"/>
          </p:nvPr>
        </p:nvSpPr>
        <p:spPr/>
        <p:txBody>
          <a:bodyPr/>
          <a:lstStyle/>
          <a:p>
            <a:fld id="{FB111F13-4C7E-464F-BFA9-9AE5E113DACA}" type="slidenum">
              <a:rPr lang="en-US" smtClean="0"/>
              <a:pPr/>
              <a:t>17</a:t>
            </a:fld>
            <a:endParaRPr lang="en-US"/>
          </a:p>
        </p:txBody>
      </p:sp>
    </p:spTree>
    <p:extLst>
      <p:ext uri="{BB962C8B-B14F-4D97-AF65-F5344CB8AC3E}">
        <p14:creationId xmlns:p14="http://schemas.microsoft.com/office/powerpoint/2010/main" xmlns="" val="691372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FB111F13-4C7E-464F-BFA9-9AE5E113DACA}" type="slidenum">
              <a:rPr lang="en-US" smtClean="0"/>
              <a:pPr/>
              <a:t>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A9EB026-AD6C-4620-89AB-0A489719D118}" type="slidenum">
              <a:rPr lang="en-GB"/>
              <a:pPr>
                <a:defRPr/>
              </a:pPr>
              <a:t>30</a:t>
            </a:fld>
            <a:endParaRPr lang="en-GB"/>
          </a:p>
        </p:txBody>
      </p:sp>
      <p:sp>
        <p:nvSpPr>
          <p:cNvPr id="52227" name="Rectangle 4"/>
          <p:cNvSpPr>
            <a:spLocks noGrp="1" noRot="1" noChangeAspect="1" noChangeArrowheads="1" noTextEdit="1"/>
          </p:cNvSpPr>
          <p:nvPr>
            <p:ph type="sldImg"/>
          </p:nvPr>
        </p:nvSpPr>
        <p:spPr bwMode="auto">
          <a:noFill/>
          <a:ln>
            <a:solidFill>
              <a:srgbClr val="000000"/>
            </a:solidFill>
            <a:miter lim="800000"/>
            <a:headEnd/>
            <a:tailEnd/>
          </a:ln>
        </p:spPr>
      </p:sp>
      <p:sp>
        <p:nvSpPr>
          <p:cNvPr id="999430" name="Rectangle 6"/>
          <p:cNvSpPr>
            <a:spLocks noGrp="1" noChangeArrowheads="1"/>
          </p:cNvSpPr>
          <p:nvPr>
            <p:ph type="body" idx="1"/>
          </p:nvPr>
        </p:nvSpPr>
        <p:spPr>
          <a:xfrm>
            <a:off x="601663" y="4343400"/>
            <a:ext cx="5867400" cy="4529138"/>
          </a:xfrm>
        </p:spPr>
        <p:txBody>
          <a:bodyPr>
            <a:normAutofit lnSpcReduction="10000"/>
          </a:bodyPr>
          <a:lstStyle/>
          <a:p>
            <a:pPr algn="just">
              <a:defRPr/>
            </a:pPr>
            <a:r>
              <a:rPr lang="en-IN" dirty="0" smtClean="0"/>
              <a:t>In clinical trials of </a:t>
            </a:r>
            <a:r>
              <a:rPr lang="en-IN" dirty="0" err="1" smtClean="0"/>
              <a:t>sitagliptin</a:t>
            </a:r>
            <a:r>
              <a:rPr lang="en-IN" dirty="0" smtClean="0"/>
              <a:t>, the greatest reductions in A1C were seen when it was introduced as combination therapy with metformin to previously oral antidiabetic drug–naive patients, suggesting that these agents have an additive effect.</a:t>
            </a:r>
            <a:endParaRPr lang="en-US" sz="1100" b="1" dirty="0" smtClean="0"/>
          </a:p>
          <a:p>
            <a:pPr marL="171602" indent="-171602" algn="just">
              <a:defRPr/>
            </a:pPr>
            <a:r>
              <a:rPr lang="en-US" sz="1100" b="1" dirty="0" smtClean="0"/>
              <a:t>Sitagliptin </a:t>
            </a:r>
            <a:r>
              <a:rPr lang="en-US" sz="1100" b="1" dirty="0"/>
              <a:t>once daily lowers HbA</a:t>
            </a:r>
            <a:r>
              <a:rPr lang="en-US" sz="1100" b="1" baseline="-25000" dirty="0"/>
              <a:t>1c</a:t>
            </a:r>
            <a:r>
              <a:rPr lang="en-US" sz="1100" b="1" dirty="0"/>
              <a:t> when added to metformin or </a:t>
            </a:r>
            <a:r>
              <a:rPr lang="en-US" sz="1100" b="1" dirty="0" err="1"/>
              <a:t>pioglitazone</a:t>
            </a:r>
            <a:endParaRPr lang="en-US" sz="1100" dirty="0"/>
          </a:p>
          <a:p>
            <a:pPr marL="171602" indent="-171602" algn="just">
              <a:buFont typeface="Wingdings" pitchFamily="2" charset="2"/>
              <a:buChar char="Ø"/>
              <a:defRPr/>
            </a:pPr>
            <a:r>
              <a:rPr lang="en-US" sz="1100" dirty="0"/>
              <a:t>Metformin and </a:t>
            </a:r>
            <a:r>
              <a:rPr lang="en-US" sz="1100" dirty="0" err="1"/>
              <a:t>pioglitazone</a:t>
            </a:r>
            <a:r>
              <a:rPr lang="en-US" sz="1100" dirty="0"/>
              <a:t> improve </a:t>
            </a:r>
            <a:r>
              <a:rPr lang="en-US" sz="1100" dirty="0" err="1"/>
              <a:t>glycemic</a:t>
            </a:r>
            <a:r>
              <a:rPr lang="en-US" sz="1100" dirty="0"/>
              <a:t> control by increasing insulin sensitivity in peripheral tissues [AHFS Drug Information, 2004; </a:t>
            </a:r>
            <a:r>
              <a:rPr lang="en-US" sz="1100" dirty="0" err="1"/>
              <a:t>Gallwitz</a:t>
            </a:r>
            <a:r>
              <a:rPr lang="en-US" sz="1100" dirty="0"/>
              <a:t>, 2006]. These large-scale efficacy trials tested the effect of </a:t>
            </a:r>
            <a:r>
              <a:rPr lang="en-US" sz="1100" dirty="0" err="1"/>
              <a:t>sitagliptin</a:t>
            </a:r>
            <a:r>
              <a:rPr lang="en-US" sz="1100" dirty="0"/>
              <a:t> 100 mg once daily added to metformin or </a:t>
            </a:r>
            <a:r>
              <a:rPr lang="en-US" sz="1100" dirty="0" err="1"/>
              <a:t>pioglitazone</a:t>
            </a:r>
            <a:r>
              <a:rPr lang="en-US" sz="1100" dirty="0"/>
              <a:t> in individuals with a mean HbA</a:t>
            </a:r>
            <a:r>
              <a:rPr lang="en-US" sz="1100" baseline="-25000" dirty="0"/>
              <a:t>1c</a:t>
            </a:r>
            <a:r>
              <a:rPr lang="en-US" sz="1100" dirty="0"/>
              <a:t> of ~8.0 % [</a:t>
            </a:r>
            <a:r>
              <a:rPr lang="en-US" sz="1100" dirty="0" err="1"/>
              <a:t>Charbonnel</a:t>
            </a:r>
            <a:r>
              <a:rPr lang="en-US" sz="1100" dirty="0"/>
              <a:t> et al, 2006; </a:t>
            </a:r>
            <a:r>
              <a:rPr lang="en-US" sz="1100" dirty="0" err="1"/>
              <a:t>Rosenstock</a:t>
            </a:r>
            <a:r>
              <a:rPr lang="en-US" sz="1100" dirty="0"/>
              <a:t> et al, 2006]. </a:t>
            </a:r>
          </a:p>
          <a:p>
            <a:pPr marL="171602" indent="-171602" algn="just">
              <a:buFont typeface="Wingdings" pitchFamily="2" charset="2"/>
              <a:buChar char="Ø"/>
              <a:defRPr/>
            </a:pPr>
            <a:r>
              <a:rPr lang="en-US" sz="1100" dirty="0"/>
              <a:t>The first graph illustrates the rapid and progressive HbA</a:t>
            </a:r>
            <a:r>
              <a:rPr lang="en-US" sz="1100" baseline="-25000" dirty="0"/>
              <a:t>1c </a:t>
            </a:r>
            <a:r>
              <a:rPr lang="en-US" sz="1100" dirty="0"/>
              <a:t>response to </a:t>
            </a:r>
            <a:r>
              <a:rPr lang="en-US" sz="1100" dirty="0" err="1"/>
              <a:t>sitagliptin</a:t>
            </a:r>
            <a:r>
              <a:rPr lang="en-US" sz="1100" dirty="0"/>
              <a:t> added to metformin. The addition of </a:t>
            </a:r>
            <a:r>
              <a:rPr lang="en-US" sz="1100" dirty="0" err="1"/>
              <a:t>sitagliptin</a:t>
            </a:r>
            <a:r>
              <a:rPr lang="en-US" sz="1100" dirty="0"/>
              <a:t> decreased HbA</a:t>
            </a:r>
            <a:r>
              <a:rPr lang="en-US" sz="1100" baseline="-25000" dirty="0"/>
              <a:t>1c</a:t>
            </a:r>
            <a:r>
              <a:rPr lang="en-US" sz="1100" dirty="0"/>
              <a:t> by -0.65% (</a:t>
            </a:r>
            <a:r>
              <a:rPr lang="en-US" sz="1100" i="1" dirty="0"/>
              <a:t>P</a:t>
            </a:r>
            <a:r>
              <a:rPr lang="en-US" sz="1100" dirty="0"/>
              <a:t>&lt;0.001) over the 24-week treatment period [</a:t>
            </a:r>
            <a:r>
              <a:rPr lang="en-US" sz="1100" dirty="0" err="1"/>
              <a:t>Charbonnel</a:t>
            </a:r>
            <a:r>
              <a:rPr lang="en-US" sz="1100" dirty="0"/>
              <a:t> et al, 2006]. </a:t>
            </a:r>
          </a:p>
          <a:p>
            <a:pPr marL="171602" indent="-171602" algn="just">
              <a:buFont typeface="Wingdings" pitchFamily="2" charset="2"/>
              <a:buChar char="Ø"/>
              <a:defRPr/>
            </a:pPr>
            <a:r>
              <a:rPr lang="en-US" sz="1100" dirty="0"/>
              <a:t>Likewise, the response to </a:t>
            </a:r>
            <a:r>
              <a:rPr lang="en-US" sz="1100" dirty="0" err="1"/>
              <a:t>sitagliptin</a:t>
            </a:r>
            <a:r>
              <a:rPr lang="en-US" sz="1100" dirty="0"/>
              <a:t> when added to </a:t>
            </a:r>
            <a:r>
              <a:rPr lang="en-US" sz="1100" dirty="0" err="1"/>
              <a:t>pioglitazone</a:t>
            </a:r>
            <a:r>
              <a:rPr lang="en-US" sz="1100" dirty="0"/>
              <a:t> monotherapy was rapid and progressive, with a net HbA</a:t>
            </a:r>
            <a:r>
              <a:rPr lang="en-US" sz="1100" baseline="-25000" dirty="0"/>
              <a:t>1c</a:t>
            </a:r>
            <a:r>
              <a:rPr lang="en-US" sz="1100" dirty="0"/>
              <a:t> reduction of -0.70% (</a:t>
            </a:r>
            <a:r>
              <a:rPr lang="en-US" sz="1100" i="1" dirty="0"/>
              <a:t>P</a:t>
            </a:r>
            <a:r>
              <a:rPr lang="en-US" sz="1100" dirty="0"/>
              <a:t>&lt;0.001) over the 24-week treatment period [</a:t>
            </a:r>
            <a:r>
              <a:rPr lang="en-US" sz="1100" dirty="0" err="1"/>
              <a:t>Rosenstock</a:t>
            </a:r>
            <a:r>
              <a:rPr lang="en-US" sz="1100" dirty="0"/>
              <a:t> et al, 2006]. </a:t>
            </a:r>
          </a:p>
          <a:p>
            <a:pPr marL="171602" indent="-171602" algn="just">
              <a:buFont typeface="Wingdings" pitchFamily="2" charset="2"/>
              <a:buChar char="Ø"/>
              <a:defRPr/>
            </a:pPr>
            <a:r>
              <a:rPr lang="en-US" sz="1100" dirty="0"/>
              <a:t>These results indicate that the addition of </a:t>
            </a:r>
            <a:r>
              <a:rPr lang="en-US" sz="1100" dirty="0" err="1"/>
              <a:t>sitagliptin</a:t>
            </a:r>
            <a:r>
              <a:rPr lang="en-US" sz="1100" dirty="0"/>
              <a:t> improves glycaemic control in individuals whose hyperglycaemia is inadequately controlled by metformin or </a:t>
            </a:r>
            <a:r>
              <a:rPr lang="en-US" sz="1100" dirty="0" err="1"/>
              <a:t>pioglitazone</a:t>
            </a:r>
            <a:r>
              <a:rPr lang="en-US" sz="1100" dirty="0"/>
              <a:t> monotherapy.</a:t>
            </a:r>
          </a:p>
          <a:p>
            <a:pPr marL="171602" indent="-171602" algn="just">
              <a:lnSpc>
                <a:spcPct val="90000"/>
              </a:lnSpc>
              <a:defRPr/>
            </a:pPr>
            <a:endParaRPr lang="en-US" sz="1000" b="1" dirty="0"/>
          </a:p>
          <a:p>
            <a:pPr marL="171602" indent="-171602" algn="just">
              <a:lnSpc>
                <a:spcPct val="90000"/>
              </a:lnSpc>
              <a:defRPr/>
            </a:pPr>
            <a:endParaRPr lang="en-US" sz="1000" b="1" dirty="0"/>
          </a:p>
          <a:p>
            <a:pPr marL="171602" indent="-171602" algn="just">
              <a:lnSpc>
                <a:spcPct val="90000"/>
              </a:lnSpc>
              <a:defRPr/>
            </a:pPr>
            <a:endParaRPr lang="en-US" sz="1000" b="1" dirty="0"/>
          </a:p>
          <a:p>
            <a:pPr marL="171602" indent="-171602" algn="just">
              <a:lnSpc>
                <a:spcPct val="90000"/>
              </a:lnSpc>
              <a:defRPr/>
            </a:pPr>
            <a:r>
              <a:rPr lang="en-US" sz="1000" b="1" dirty="0"/>
              <a:t>REFERENCES</a:t>
            </a:r>
          </a:p>
          <a:p>
            <a:pPr marL="171602" indent="-171602" algn="just">
              <a:lnSpc>
                <a:spcPct val="90000"/>
              </a:lnSpc>
              <a:defRPr/>
            </a:pPr>
            <a:r>
              <a:rPr lang="en-US" sz="1000" dirty="0"/>
              <a:t>	American Hospital Formulary Service Drug Information 2004.  Available at http://www.asp.org/ahfs/first_rel/Revised-pioglitazone-may2005.pdf. Accessed December 28, 2006.</a:t>
            </a:r>
          </a:p>
          <a:p>
            <a:pPr marL="171602" indent="-171602" algn="just">
              <a:lnSpc>
                <a:spcPct val="90000"/>
              </a:lnSpc>
              <a:defRPr/>
            </a:pPr>
            <a:r>
              <a:rPr lang="en-US" sz="1000" dirty="0"/>
              <a:t>	</a:t>
            </a:r>
            <a:r>
              <a:rPr lang="en-US" sz="1000" dirty="0" err="1"/>
              <a:t>Gallwitz</a:t>
            </a:r>
            <a:r>
              <a:rPr lang="en-US" sz="1000" dirty="0"/>
              <a:t> B. </a:t>
            </a:r>
            <a:r>
              <a:rPr lang="en-US" sz="1000" i="1" dirty="0" err="1"/>
              <a:t>Eur</a:t>
            </a:r>
            <a:r>
              <a:rPr lang="en-US" sz="1000" i="1" dirty="0"/>
              <a:t> </a:t>
            </a:r>
            <a:r>
              <a:rPr lang="en-US" sz="1000" i="1" dirty="0" err="1"/>
              <a:t>Endocr</a:t>
            </a:r>
            <a:r>
              <a:rPr lang="en-US" sz="1000" i="1" dirty="0"/>
              <a:t> Dis.</a:t>
            </a:r>
            <a:r>
              <a:rPr lang="en-US" sz="1000" dirty="0"/>
              <a:t> June 2006:43-46. </a:t>
            </a:r>
          </a:p>
          <a:p>
            <a:pPr marL="171602" indent="-171602" algn="just">
              <a:lnSpc>
                <a:spcPct val="90000"/>
              </a:lnSpc>
              <a:defRPr/>
            </a:pPr>
            <a:r>
              <a:rPr lang="en-US" sz="1000" dirty="0"/>
              <a:t>	</a:t>
            </a:r>
            <a:r>
              <a:rPr lang="en-US" sz="1000" dirty="0" err="1"/>
              <a:t>Charbonnel</a:t>
            </a:r>
            <a:r>
              <a:rPr lang="en-US" sz="1000" dirty="0"/>
              <a:t> B, </a:t>
            </a:r>
            <a:r>
              <a:rPr lang="en-US" sz="1000" dirty="0" err="1"/>
              <a:t>Karasik</a:t>
            </a:r>
            <a:r>
              <a:rPr lang="en-US" sz="1000" dirty="0"/>
              <a:t> A, Liu J, Wu M, </a:t>
            </a:r>
            <a:r>
              <a:rPr lang="en-US" sz="1000" dirty="0" err="1"/>
              <a:t>Meininger</a:t>
            </a:r>
            <a:r>
              <a:rPr lang="en-US" sz="1000" dirty="0"/>
              <a:t> G, for the Sitagliptin Study 020 Group. </a:t>
            </a:r>
            <a:r>
              <a:rPr lang="en-US" sz="1000" i="1" dirty="0"/>
              <a:t>Diabetes Care.</a:t>
            </a:r>
            <a:r>
              <a:rPr lang="en-US" sz="1000" dirty="0"/>
              <a:t> 2006;29:2638-2643. </a:t>
            </a:r>
          </a:p>
          <a:p>
            <a:pPr marL="171602" indent="-171602" algn="just">
              <a:lnSpc>
                <a:spcPct val="90000"/>
              </a:lnSpc>
              <a:defRPr/>
            </a:pPr>
            <a:r>
              <a:rPr lang="en-US" sz="1000" dirty="0"/>
              <a:t>	</a:t>
            </a:r>
            <a:r>
              <a:rPr lang="en-US" sz="1000" dirty="0" err="1"/>
              <a:t>Rosenstock</a:t>
            </a:r>
            <a:r>
              <a:rPr lang="en-US" sz="1000" dirty="0"/>
              <a:t> J, </a:t>
            </a:r>
            <a:r>
              <a:rPr lang="en-US" sz="1000" dirty="0" err="1"/>
              <a:t>Brazg</a:t>
            </a:r>
            <a:r>
              <a:rPr lang="en-US" sz="1000" dirty="0"/>
              <a:t> R, </a:t>
            </a:r>
            <a:r>
              <a:rPr lang="en-US" sz="1000" dirty="0" err="1"/>
              <a:t>Andryuk</a:t>
            </a:r>
            <a:r>
              <a:rPr lang="en-US" sz="1000" dirty="0"/>
              <a:t> PJ, Lu K, Stein P, for the Sitagliptin Study 019 Group. </a:t>
            </a:r>
            <a:r>
              <a:rPr lang="en-US" sz="1000" i="1" dirty="0"/>
              <a:t>Clin </a:t>
            </a:r>
            <a:r>
              <a:rPr lang="en-US" sz="1000" i="1" dirty="0" err="1"/>
              <a:t>Ther</a:t>
            </a:r>
            <a:r>
              <a:rPr lang="en-US" sz="1000" i="1" dirty="0"/>
              <a:t>.</a:t>
            </a:r>
            <a:r>
              <a:rPr lang="en-US" sz="1000" dirty="0"/>
              <a:t> 2006;28:1556-1568. </a:t>
            </a:r>
          </a:p>
          <a:p>
            <a:pPr marL="171602" indent="-171602" algn="just">
              <a:lnSpc>
                <a:spcPct val="90000"/>
              </a:lnSpc>
              <a:defRPr/>
            </a:pPr>
            <a:r>
              <a:rPr lang="en-US" sz="1000" dirty="0"/>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algn="just"/>
            <a:r>
              <a:rPr lang="en-IN" smtClean="0"/>
              <a:t>Standard breakfast meal tests (500 kcal; 60% carbohydrate, 30% fat, and 10% protein) were performed at weeks 0 and 24 in patients agreeing to participate (30% of patients in each treatment group) for assessment of </a:t>
            </a:r>
            <a:r>
              <a:rPr lang="el-GR" smtClean="0">
                <a:latin typeface="Trebuchet MS" pitchFamily="34" charset="0"/>
              </a:rPr>
              <a:t>β</a:t>
            </a:r>
            <a:r>
              <a:rPr lang="en-IN" smtClean="0"/>
              <a:t>-cell function and prandial glucose control. Insulin secretory rate (ISR) was calculated by deconvolution of plasma C-peptide levels. The 2-h area under the curves (AUCs) for ISR and glucose were calculated with the trapezoidal method, and the ratio of ISR AUC to glucose AUC was used as a measure of </a:t>
            </a:r>
            <a:r>
              <a:rPr lang="el-GR" smtClean="0">
                <a:latin typeface="Trebuchet MS" pitchFamily="34" charset="0"/>
              </a:rPr>
              <a:t>β</a:t>
            </a:r>
            <a:r>
              <a:rPr lang="en-IN" smtClean="0"/>
              <a:t>-cell function.</a:t>
            </a:r>
          </a:p>
          <a:p>
            <a:pPr algn="just"/>
            <a:r>
              <a:rPr lang="en-IN" smtClean="0"/>
              <a:t>While absolute plasma insulin levels were essentially unchanged by vildagliptin treatment , both vildagliptin</a:t>
            </a:r>
          </a:p>
          <a:p>
            <a:pPr algn="just"/>
            <a:r>
              <a:rPr lang="en-IN" smtClean="0"/>
              <a:t>dose regimens elicited similar, approximately threefold increases in </a:t>
            </a:r>
            <a:r>
              <a:rPr lang="el-GR" smtClean="0">
                <a:latin typeface="Trebuchet MS" pitchFamily="34" charset="0"/>
              </a:rPr>
              <a:t>β</a:t>
            </a:r>
            <a:r>
              <a:rPr lang="en-IN" smtClean="0"/>
              <a:t>–cell function relative to placebo when expressed as ISR relative to glucose.</a:t>
            </a:r>
          </a:p>
          <a:p>
            <a:pPr algn="just"/>
            <a:r>
              <a:rPr lang="en-IN" smtClean="0"/>
              <a:t>The between-treatment difference (vildagliptin  -placebo) in adjusted mean change </a:t>
            </a:r>
            <a:r>
              <a:rPr lang="en-IN" smtClean="0">
                <a:latin typeface="Times New Roman" pitchFamily="18" charset="0"/>
                <a:cs typeface="Times New Roman" pitchFamily="18" charset="0"/>
              </a:rPr>
              <a:t>±</a:t>
            </a:r>
            <a:r>
              <a:rPr lang="en-IN" smtClean="0"/>
              <a:t> SE in A1C from baseline to end point was 0.7 </a:t>
            </a:r>
            <a:r>
              <a:rPr lang="en-IN" smtClean="0">
                <a:latin typeface="Times New Roman" pitchFamily="18" charset="0"/>
                <a:cs typeface="Times New Roman" pitchFamily="18" charset="0"/>
              </a:rPr>
              <a:t>±</a:t>
            </a:r>
            <a:r>
              <a:rPr lang="en-IN" smtClean="0"/>
              <a:t> 0.1% (P &lt;0.001) and 1.1</a:t>
            </a:r>
            <a:r>
              <a:rPr lang="en-IN" smtClean="0">
                <a:latin typeface="Times New Roman" pitchFamily="18" charset="0"/>
                <a:cs typeface="Times New Roman" pitchFamily="18" charset="0"/>
              </a:rPr>
              <a:t>±</a:t>
            </a:r>
            <a:r>
              <a:rPr lang="en-IN" smtClean="0"/>
              <a:t> 0.1% (P&lt;0.001) in patients receiving 50 or 100 mg vildagliptin daily, respectively.</a:t>
            </a:r>
          </a:p>
        </p:txBody>
      </p:sp>
      <p:sp>
        <p:nvSpPr>
          <p:cNvPr id="4" name="Slide Number Placeholder 3"/>
          <p:cNvSpPr>
            <a:spLocks noGrp="1"/>
          </p:cNvSpPr>
          <p:nvPr>
            <p:ph type="sldNum" sz="quarter" idx="5"/>
          </p:nvPr>
        </p:nvSpPr>
        <p:spPr/>
        <p:txBody>
          <a:bodyPr/>
          <a:lstStyle/>
          <a:p>
            <a:pPr>
              <a:defRPr/>
            </a:pPr>
            <a:fld id="{318CF681-2542-41E1-828D-41CDA7087FBB}" type="slidenum">
              <a:rPr lang="en-IN" smtClean="0"/>
              <a:pPr>
                <a:defRPr/>
              </a:pPr>
              <a:t>33</a:t>
            </a:fld>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algn="just">
              <a:buFont typeface="Wingdings" pitchFamily="2" charset="2"/>
              <a:buChar char="v"/>
            </a:pPr>
            <a:r>
              <a:rPr lang="en-IN" smtClean="0"/>
              <a:t> A total of 565 patients were randomized and treated with saxagliptin (2.5 or 5 mg) or PBO, once daily, plus stable TZD dose for 24 wk. Saxagliptin added to TZD provided statistically significant improvements in key parameters of glycaemic control vs. TZD monotherapy and was generally well tolerated.</a:t>
            </a:r>
          </a:p>
          <a:p>
            <a:pPr algn="just">
              <a:buFont typeface="Wingdings" pitchFamily="2" charset="2"/>
              <a:buNone/>
            </a:pPr>
            <a:endParaRPr lang="en-IN" smtClean="0"/>
          </a:p>
          <a:p>
            <a:pPr algn="just">
              <a:buFont typeface="Wingdings" pitchFamily="2" charset="2"/>
              <a:buChar char="v"/>
            </a:pPr>
            <a:r>
              <a:rPr lang="en-IN" smtClean="0"/>
              <a:t> Saxagliptin once daily added to metformin therapy was generally well tolerated and led to statistically significant improvements in glycaemic indexes versus placebo added to metformin in patients with type 2 diabetes inadequately controlled with metformin alone. This was a randomized, double-blind, placebo- controlled study of saxagliptin (2.5, 5, or 10 mg once daily) or placebo plus a stable dose of metformin (1,500 –2,500 mg) in 743 patients (A1C ≥7.0 and ≤10.0%).</a:t>
            </a:r>
          </a:p>
        </p:txBody>
      </p:sp>
      <p:sp>
        <p:nvSpPr>
          <p:cNvPr id="4" name="Slide Number Placeholder 3"/>
          <p:cNvSpPr>
            <a:spLocks noGrp="1"/>
          </p:cNvSpPr>
          <p:nvPr>
            <p:ph type="sldNum" sz="quarter" idx="5"/>
          </p:nvPr>
        </p:nvSpPr>
        <p:spPr/>
        <p:txBody>
          <a:bodyPr/>
          <a:lstStyle/>
          <a:p>
            <a:pPr>
              <a:defRPr/>
            </a:pPr>
            <a:fld id="{7C0E4B68-A5BB-4FB4-9FC7-397D9E506644}" type="slidenum">
              <a:rPr lang="en-IN" smtClean="0"/>
              <a:pPr>
                <a:defRPr/>
              </a:pPr>
              <a:t>35</a:t>
            </a:fld>
            <a:endParaRPr lang="en-I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r>
              <a:rPr lang="en-IN" smtClean="0"/>
              <a:t>The treatments arms were: linagliptin 5 mg QD, linagliptin 2.5 BID with metformin 500 mg BID, linagliptin 2.5 mg BID with metformin 1000 mg BID, metformin 500 mg BID, metformin 1000 mg BID, and placebo. Additionally, 66 individuals with type 2 diabetes with an A1c &gt;11% were placed into a separate open-label arm in which they received linagliptin 2.5 mg BID with metformin 1000 mg BID. In the randomized portion of the trial, the arms were largely similar at baseline with an average A1c between 8.5% and 8.7% and a BMI of 29 kg/m2. In the open-label arm, average A1c was 11.8% and BMI was 29 kg/m2.</a:t>
            </a:r>
          </a:p>
        </p:txBody>
      </p:sp>
      <p:sp>
        <p:nvSpPr>
          <p:cNvPr id="4" name="Slide Number Placeholder 3"/>
          <p:cNvSpPr>
            <a:spLocks noGrp="1"/>
          </p:cNvSpPr>
          <p:nvPr>
            <p:ph type="sldNum" sz="quarter" idx="5"/>
          </p:nvPr>
        </p:nvSpPr>
        <p:spPr/>
        <p:txBody>
          <a:bodyPr/>
          <a:lstStyle/>
          <a:p>
            <a:pPr>
              <a:defRPr/>
            </a:pPr>
            <a:fld id="{15EB0E39-8757-42A2-A316-100AE696E489}" type="slidenum">
              <a:rPr lang="en-IN" smtClean="0"/>
              <a:pPr>
                <a:defRPr/>
              </a:pPr>
              <a:t>37</a:t>
            </a:fld>
            <a:endParaRPr lang="en-I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lgn="just">
              <a:defRPr/>
            </a:pPr>
            <a:r>
              <a:rPr lang="en-IN" b="1" dirty="0" smtClean="0"/>
              <a:t>Aims: </a:t>
            </a:r>
            <a:r>
              <a:rPr lang="en-IN" dirty="0" smtClean="0"/>
              <a:t>To evaluate the efficacy and safety of </a:t>
            </a:r>
            <a:r>
              <a:rPr lang="en-IN" dirty="0" err="1" smtClean="0"/>
              <a:t>alogliptin</a:t>
            </a:r>
            <a:r>
              <a:rPr lang="en-IN" dirty="0" smtClean="0"/>
              <a:t>, a new </a:t>
            </a:r>
            <a:r>
              <a:rPr lang="en-IN" dirty="0" err="1" smtClean="0"/>
              <a:t>dipeptidyl</a:t>
            </a:r>
            <a:r>
              <a:rPr lang="en-IN" dirty="0" smtClean="0"/>
              <a:t> peptidase- 4 inhibitor, for 26 weeks at once-daily doses of 12.5 and 25 mg in combination with metformin in patients whose HbA1c levels were inadequately controlled on metformin alone. </a:t>
            </a:r>
          </a:p>
          <a:p>
            <a:pPr algn="just">
              <a:defRPr/>
            </a:pPr>
            <a:r>
              <a:rPr lang="en-IN" b="1" dirty="0" smtClean="0"/>
              <a:t>Methods and patients</a:t>
            </a:r>
            <a:r>
              <a:rPr lang="en-IN" dirty="0" smtClean="0"/>
              <a:t>: Patients with type 2 diabetes and inadequate glycaemic control (HbA1c 7.0-10.0%) were randomised to continue a stable daily metformin dose regimen (≥1500 mg) plus the addition of placebo (n = 104) or </a:t>
            </a:r>
            <a:r>
              <a:rPr lang="en-IN" dirty="0" err="1" smtClean="0"/>
              <a:t>alogliptin</a:t>
            </a:r>
            <a:r>
              <a:rPr lang="en-IN" dirty="0" smtClean="0"/>
              <a:t> at once-daily doses of 12.5 (n = 213) or 25 mg (n = 210). HbA1c, insulin, proinsulin, C-peptide and fasting plasma glucose (FPG) concentrations were determined over a period of 26 weeks. </a:t>
            </a:r>
          </a:p>
          <a:p>
            <a:pPr algn="just">
              <a:defRPr/>
            </a:pPr>
            <a:r>
              <a:rPr lang="en-IN" b="1" dirty="0" smtClean="0"/>
              <a:t>Results: </a:t>
            </a:r>
            <a:r>
              <a:rPr lang="en-IN" dirty="0" err="1" smtClean="0"/>
              <a:t>Alogliptin</a:t>
            </a:r>
            <a:r>
              <a:rPr lang="en-IN" dirty="0" smtClean="0"/>
              <a:t> at either dose produced least squares mean (SE) decreases from baseline in A1c of -0.6 (0.1)% and in FPG of -17.0 (2.5) mg ⁄ dl, decreases that were significantly (p &lt; 0.001) greater than those observed with placebo. The between treatment differences (</a:t>
            </a:r>
            <a:r>
              <a:rPr lang="en-IN" dirty="0" err="1" smtClean="0"/>
              <a:t>alogliptin</a:t>
            </a:r>
            <a:r>
              <a:rPr lang="en-IN" dirty="0" smtClean="0"/>
              <a:t> – placebo) in FPG reached statistical significance (p &lt; 0.001) as early as week 1 and persisted for the duration of the study. Overall,</a:t>
            </a:r>
          </a:p>
          <a:p>
            <a:pPr algn="just">
              <a:defRPr/>
            </a:pPr>
            <a:r>
              <a:rPr lang="en-IN" dirty="0" smtClean="0"/>
              <a:t>adverse events (AEs) observed with </a:t>
            </a:r>
            <a:r>
              <a:rPr lang="en-IN" dirty="0" err="1" smtClean="0"/>
              <a:t>alogliptin</a:t>
            </a:r>
            <a:r>
              <a:rPr lang="en-IN" dirty="0" smtClean="0"/>
              <a:t> were not substantially different from those observed with placebo. This includes low event rates for gastrointestinal side effects and hypoglycaemic episodes. There was no dose-related pattern of AE reporting between </a:t>
            </a:r>
            <a:r>
              <a:rPr lang="en-IN" dirty="0" err="1" smtClean="0"/>
              <a:t>alogliptin</a:t>
            </a:r>
            <a:r>
              <a:rPr lang="en-IN" dirty="0" smtClean="0"/>
              <a:t> groups and few serious AEs were reported.</a:t>
            </a:r>
          </a:p>
          <a:p>
            <a:pPr algn="just">
              <a:defRPr/>
            </a:pPr>
            <a:r>
              <a:rPr lang="en-IN" b="1" dirty="0" smtClean="0"/>
              <a:t>Conclusion:</a:t>
            </a:r>
            <a:r>
              <a:rPr lang="en-IN" dirty="0" smtClean="0"/>
              <a:t> </a:t>
            </a:r>
            <a:r>
              <a:rPr lang="en-IN" dirty="0" err="1" smtClean="0"/>
              <a:t>Alogliptin</a:t>
            </a:r>
            <a:r>
              <a:rPr lang="en-IN" dirty="0" smtClean="0"/>
              <a:t> is an effective and safe treatment for type 2 diabetes when added to metformin for patients not sufficiently controlled on metformin monotherapy.</a:t>
            </a:r>
            <a:endParaRPr lang="en-IN" dirty="0"/>
          </a:p>
        </p:txBody>
      </p:sp>
      <p:sp>
        <p:nvSpPr>
          <p:cNvPr id="4" name="Slide Number Placeholder 3"/>
          <p:cNvSpPr>
            <a:spLocks noGrp="1"/>
          </p:cNvSpPr>
          <p:nvPr>
            <p:ph type="sldNum" sz="quarter" idx="5"/>
          </p:nvPr>
        </p:nvSpPr>
        <p:spPr/>
        <p:txBody>
          <a:bodyPr/>
          <a:lstStyle/>
          <a:p>
            <a:pPr>
              <a:defRPr/>
            </a:pPr>
            <a:fld id="{1D731BCF-41DC-4DE6-8800-FCBC02745111}" type="slidenum">
              <a:rPr lang="en-IN" smtClean="0"/>
              <a:pPr>
                <a:defRPr/>
              </a:pPr>
              <a:t>39</a:t>
            </a:fld>
            <a:endParaRPr lang="en-I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IN" smtClean="0"/>
          </a:p>
        </p:txBody>
      </p:sp>
      <p:sp>
        <p:nvSpPr>
          <p:cNvPr id="4" name="Slide Number Placeholder 3"/>
          <p:cNvSpPr>
            <a:spLocks noGrp="1"/>
          </p:cNvSpPr>
          <p:nvPr>
            <p:ph type="sldNum" sz="quarter" idx="5"/>
          </p:nvPr>
        </p:nvSpPr>
        <p:spPr/>
        <p:txBody>
          <a:bodyPr/>
          <a:lstStyle/>
          <a:p>
            <a:pPr>
              <a:defRPr/>
            </a:pPr>
            <a:fld id="{13BAADD7-764F-4BAD-A1E2-11A8DED96052}" type="slidenum">
              <a:rPr lang="en-IN" smtClean="0"/>
              <a:pPr>
                <a:defRPr/>
              </a:pPr>
              <a:t>40</a:t>
            </a:fld>
            <a:endParaRPr lang="en-I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algn="just">
              <a:defRPr/>
            </a:pPr>
            <a:r>
              <a:rPr lang="en-IN" b="1" dirty="0" smtClean="0"/>
              <a:t>Background:</a:t>
            </a:r>
            <a:r>
              <a:rPr lang="en-IN" dirty="0" smtClean="0"/>
              <a:t> Agonists of the glucagon-like peptide-1 (GLP-1) receptor provide pharmacological levels of GLP-1 activity, whereas </a:t>
            </a:r>
            <a:r>
              <a:rPr lang="en-IN" dirty="0" err="1" smtClean="0"/>
              <a:t>dipeptidyl</a:t>
            </a:r>
            <a:r>
              <a:rPr lang="en-IN" dirty="0" smtClean="0"/>
              <a:t> peptidase-4 (DPP-4) inhibitors increase concentrations of endogenous GLP-1 and </a:t>
            </a:r>
            <a:r>
              <a:rPr lang="en-IN" dirty="0" err="1" smtClean="0"/>
              <a:t>glucosedependent</a:t>
            </a:r>
            <a:r>
              <a:rPr lang="en-IN" dirty="0" smtClean="0"/>
              <a:t> </a:t>
            </a:r>
            <a:r>
              <a:rPr lang="en-IN" dirty="0" err="1" smtClean="0"/>
              <a:t>insulinotropic</a:t>
            </a:r>
            <a:r>
              <a:rPr lang="en-IN" dirty="0" smtClean="0"/>
              <a:t> polypeptide. We aimed to assess the </a:t>
            </a:r>
            <a:r>
              <a:rPr lang="en-IN" dirty="0" err="1" smtClean="0"/>
              <a:t>effi</a:t>
            </a:r>
            <a:r>
              <a:rPr lang="en-IN" dirty="0" smtClean="0"/>
              <a:t> </a:t>
            </a:r>
            <a:r>
              <a:rPr lang="en-IN" dirty="0" err="1" smtClean="0"/>
              <a:t>cacy</a:t>
            </a:r>
            <a:r>
              <a:rPr lang="en-IN" dirty="0" smtClean="0"/>
              <a:t> and safety of the human GLP-1 analogue </a:t>
            </a:r>
            <a:r>
              <a:rPr lang="en-IN" dirty="0" err="1" smtClean="0"/>
              <a:t>liraglutide</a:t>
            </a:r>
            <a:r>
              <a:rPr lang="en-IN" dirty="0" smtClean="0"/>
              <a:t> versus the DPP-4 inhibitor </a:t>
            </a:r>
            <a:r>
              <a:rPr lang="en-IN" dirty="0" err="1" smtClean="0"/>
              <a:t>sitagliptin</a:t>
            </a:r>
            <a:r>
              <a:rPr lang="en-IN" dirty="0" smtClean="0"/>
              <a:t>, as adjunct treatments to metformin, in individuals with type 2 diabetes who did not achieve adequate glycaemic control with metformin alone.</a:t>
            </a:r>
          </a:p>
          <a:p>
            <a:pPr algn="just">
              <a:defRPr/>
            </a:pPr>
            <a:r>
              <a:rPr lang="en-IN" b="1" dirty="0" smtClean="0"/>
              <a:t>Methods</a:t>
            </a:r>
            <a:r>
              <a:rPr lang="en-IN" dirty="0" smtClean="0"/>
              <a:t>: In this parallel-group, open-label trial, participants (aged 18–80 years) with type 2 diabetes mellitus who had inadequate glycaemic control (</a:t>
            </a:r>
            <a:r>
              <a:rPr lang="en-IN" dirty="0" err="1" smtClean="0"/>
              <a:t>glycosylated</a:t>
            </a:r>
            <a:r>
              <a:rPr lang="en-IN" dirty="0" smtClean="0"/>
              <a:t> haemoglobin [HbA1c] 7・5–10・0%) on metformin (≥1500 mg daily for ≥3 months) were enrolled and treated at </a:t>
            </a:r>
            <a:r>
              <a:rPr lang="en-IN" dirty="0" err="1" smtClean="0"/>
              <a:t>offi</a:t>
            </a:r>
            <a:r>
              <a:rPr lang="en-IN" dirty="0" smtClean="0"/>
              <a:t> </a:t>
            </a:r>
            <a:r>
              <a:rPr lang="en-IN" dirty="0" err="1" smtClean="0"/>
              <a:t>ce</a:t>
            </a:r>
            <a:r>
              <a:rPr lang="en-IN" dirty="0" smtClean="0"/>
              <a:t>-based sites in Europe, the USA, and Canada. Participants were randomly allocated to receive 26 weeks’ treatment with 1・2 mg (n=225) or 1・8 mg (n=221) subcutaneous </a:t>
            </a:r>
            <a:r>
              <a:rPr lang="en-IN" dirty="0" err="1" smtClean="0"/>
              <a:t>liraglutide</a:t>
            </a:r>
            <a:r>
              <a:rPr lang="en-IN" dirty="0" smtClean="0"/>
              <a:t> once daily, or 100 mg oral </a:t>
            </a:r>
            <a:r>
              <a:rPr lang="en-IN" dirty="0" err="1" smtClean="0"/>
              <a:t>sitagliptin</a:t>
            </a:r>
            <a:r>
              <a:rPr lang="en-IN" dirty="0" smtClean="0"/>
              <a:t> once daily (n=219). The primary endpoint was change in HbA1c from baseline to week 26. The efficacy of </a:t>
            </a:r>
            <a:r>
              <a:rPr lang="en-IN" dirty="0" err="1" smtClean="0"/>
              <a:t>liraglutide</a:t>
            </a:r>
            <a:r>
              <a:rPr lang="en-IN" dirty="0" smtClean="0"/>
              <a:t> versus </a:t>
            </a:r>
            <a:r>
              <a:rPr lang="en-IN" dirty="0" err="1" smtClean="0"/>
              <a:t>sitagliptin</a:t>
            </a:r>
            <a:r>
              <a:rPr lang="en-IN" dirty="0" smtClean="0"/>
              <a:t> was assessed hierarchically by a non-inferiority comparison, with a margin of 0・4%, followed by a superiority comparison. Analyses were done on the full analysis set with missing values imputed by last observation carried forward; seven patients assigned to </a:t>
            </a:r>
            <a:r>
              <a:rPr lang="en-IN" dirty="0" err="1" smtClean="0"/>
              <a:t>liraglutide</a:t>
            </a:r>
            <a:r>
              <a:rPr lang="en-IN" dirty="0" smtClean="0"/>
              <a:t> did not receive treatment and thus did not meet criteria for inclusion in the full analysis set. </a:t>
            </a:r>
          </a:p>
          <a:p>
            <a:pPr algn="just">
              <a:defRPr/>
            </a:pPr>
            <a:r>
              <a:rPr lang="en-IN" b="1" dirty="0" smtClean="0"/>
              <a:t>Findings: </a:t>
            </a:r>
            <a:r>
              <a:rPr lang="en-IN" dirty="0" smtClean="0"/>
              <a:t>Greater lowering of mean HbA1c (8・5% at baseline) was achieved with 1・8 mg </a:t>
            </a:r>
            <a:r>
              <a:rPr lang="en-IN" dirty="0" err="1" smtClean="0"/>
              <a:t>liraglutide</a:t>
            </a:r>
            <a:r>
              <a:rPr lang="en-IN" dirty="0" smtClean="0"/>
              <a:t> (–1・50%, 95% CI–1・63 to –1・37, n=218) and 1・2 mg </a:t>
            </a:r>
            <a:r>
              <a:rPr lang="en-IN" dirty="0" err="1" smtClean="0"/>
              <a:t>liraglutide</a:t>
            </a:r>
            <a:r>
              <a:rPr lang="en-IN" dirty="0" smtClean="0"/>
              <a:t> (–1・24%, –1・37 to –1・11, n=221) than with </a:t>
            </a:r>
            <a:r>
              <a:rPr lang="en-IN" dirty="0" err="1" smtClean="0"/>
              <a:t>sitagliptin</a:t>
            </a:r>
            <a:r>
              <a:rPr lang="en-IN" dirty="0" smtClean="0"/>
              <a:t> (–0・90%, –1・03 to –0・77, n=219). Estimated mean treatment diff </a:t>
            </a:r>
            <a:r>
              <a:rPr lang="en-IN" dirty="0" err="1" smtClean="0"/>
              <a:t>erences</a:t>
            </a:r>
            <a:r>
              <a:rPr lang="en-IN" dirty="0" smtClean="0"/>
              <a:t> for </a:t>
            </a:r>
            <a:r>
              <a:rPr lang="en-IN" dirty="0" err="1" smtClean="0"/>
              <a:t>liraglutide</a:t>
            </a:r>
            <a:r>
              <a:rPr lang="en-IN" dirty="0" smtClean="0"/>
              <a:t> versus </a:t>
            </a:r>
            <a:r>
              <a:rPr lang="en-IN" dirty="0" err="1" smtClean="0"/>
              <a:t>sitagliptin</a:t>
            </a:r>
            <a:r>
              <a:rPr lang="en-IN" dirty="0" smtClean="0"/>
              <a:t> were –0・60% (95% CI –0・77 to –0・43, p&lt;0・0001) for 1・8 mg and –0・34% (–0・51 to –0・16, p&lt;0・0001) for 1・2 mg </a:t>
            </a:r>
            <a:r>
              <a:rPr lang="en-IN" dirty="0" err="1" smtClean="0"/>
              <a:t>liraglutide</a:t>
            </a:r>
            <a:r>
              <a:rPr lang="en-IN" dirty="0" smtClean="0"/>
              <a:t>. Nausea was more common with </a:t>
            </a:r>
            <a:r>
              <a:rPr lang="en-IN" dirty="0" err="1" smtClean="0"/>
              <a:t>liraglutide</a:t>
            </a:r>
            <a:r>
              <a:rPr lang="en-IN" dirty="0" smtClean="0"/>
              <a:t> (59 [27%] patients on 1・8 mg; 46 [21%] on 1・2 mg) than with </a:t>
            </a:r>
            <a:r>
              <a:rPr lang="en-IN" dirty="0" err="1" smtClean="0"/>
              <a:t>sitagliptin</a:t>
            </a:r>
            <a:r>
              <a:rPr lang="en-IN" dirty="0" smtClean="0"/>
              <a:t> (10 [5%]). Minor hypoglycaemia was recorded in about 5% of participants in each treatment group.</a:t>
            </a:r>
          </a:p>
          <a:p>
            <a:pPr algn="just">
              <a:defRPr/>
            </a:pPr>
            <a:r>
              <a:rPr lang="en-IN" b="1" dirty="0" smtClean="0"/>
              <a:t>Interpretation:</a:t>
            </a:r>
            <a:r>
              <a:rPr lang="en-IN" dirty="0" smtClean="0"/>
              <a:t> Liraglutide was superior to </a:t>
            </a:r>
            <a:r>
              <a:rPr lang="en-IN" dirty="0" err="1" smtClean="0"/>
              <a:t>sitagliptin</a:t>
            </a:r>
            <a:r>
              <a:rPr lang="en-IN" dirty="0" smtClean="0"/>
              <a:t> for reduction of HbA1c, and was well tolerated with minimum risk of hypoglycaemia. These findings support the use of </a:t>
            </a:r>
            <a:r>
              <a:rPr lang="en-IN" dirty="0" err="1" smtClean="0"/>
              <a:t>liraglutide</a:t>
            </a:r>
            <a:r>
              <a:rPr lang="en-IN" dirty="0" smtClean="0"/>
              <a:t> as an effective GLP-1 agent to add to metformin.</a:t>
            </a:r>
            <a:endParaRPr lang="en-IN" dirty="0"/>
          </a:p>
        </p:txBody>
      </p:sp>
      <p:sp>
        <p:nvSpPr>
          <p:cNvPr id="4" name="Slide Number Placeholder 3"/>
          <p:cNvSpPr>
            <a:spLocks noGrp="1"/>
          </p:cNvSpPr>
          <p:nvPr>
            <p:ph type="sldNum" sz="quarter" idx="5"/>
          </p:nvPr>
        </p:nvSpPr>
        <p:spPr/>
        <p:txBody>
          <a:bodyPr/>
          <a:lstStyle/>
          <a:p>
            <a:pPr>
              <a:defRPr/>
            </a:pPr>
            <a:fld id="{F17696A8-226E-41BC-8B38-8180DEBC68AE}" type="slidenum">
              <a:rPr lang="en-IN" smtClean="0"/>
              <a:pPr>
                <a:defRPr/>
              </a:pPr>
              <a:t>41</a:t>
            </a:fld>
            <a:endParaRPr lang="en-I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algn="just">
              <a:defRPr/>
            </a:pPr>
            <a:r>
              <a:rPr lang="en-IN" b="1" dirty="0" smtClean="0"/>
              <a:t>Methods: </a:t>
            </a:r>
            <a:r>
              <a:rPr lang="en-IN" dirty="0" smtClean="0"/>
              <a:t>In this 26-week randomised, double-blind, double-dummy, superiority trial, patients with type 2 diabetes who had been treated with metformin, and at baseline had mean </a:t>
            </a:r>
            <a:r>
              <a:rPr lang="en-IN" dirty="0" err="1" smtClean="0"/>
              <a:t>glycosylated</a:t>
            </a:r>
            <a:r>
              <a:rPr lang="en-IN" dirty="0" smtClean="0"/>
              <a:t> haemoglobin (HbA1c) of 8·5% (SD 1·1), fasting plasma glucose of 9·1 </a:t>
            </a:r>
            <a:r>
              <a:rPr lang="en-IN" dirty="0" err="1" smtClean="0"/>
              <a:t>mmol</a:t>
            </a:r>
            <a:r>
              <a:rPr lang="en-IN" dirty="0" smtClean="0"/>
              <a:t>/L (2·6), and weight of 88·0 kg (20·1), were enrolled and treated at 72 sites in the USA, India, and Mexico. Patients were randomly assigned to receive: 2 mg injected exenatide once weekly plus oral placebo once daily; 100 mg oral </a:t>
            </a:r>
            <a:r>
              <a:rPr lang="en-IN" dirty="0" err="1" smtClean="0"/>
              <a:t>sitagliptin</a:t>
            </a:r>
            <a:r>
              <a:rPr lang="en-IN" dirty="0" smtClean="0"/>
              <a:t> once daily plus injected placebo once weekly; or 45 mg oral </a:t>
            </a:r>
            <a:r>
              <a:rPr lang="en-IN" dirty="0" err="1" smtClean="0"/>
              <a:t>pioglitazone</a:t>
            </a:r>
            <a:r>
              <a:rPr lang="en-IN" dirty="0" smtClean="0"/>
              <a:t> once daily plus injected placebo once weekly. Primary endpoint was change in HbA1c between baseline and week 26. Analysis was by intention to treat, for all patients who received at least one dose of study drug. This trial is registered with ClinicalTrials.gov, number NCT00637273.</a:t>
            </a:r>
          </a:p>
          <a:p>
            <a:pPr algn="just">
              <a:defRPr/>
            </a:pPr>
            <a:r>
              <a:rPr lang="en-IN" b="1" dirty="0" smtClean="0"/>
              <a:t>Findings: </a:t>
            </a:r>
            <a:r>
              <a:rPr lang="en-IN" dirty="0" smtClean="0"/>
              <a:t>170 patients were assigned to receive once weekly exenatide, 172 to receive </a:t>
            </a:r>
            <a:r>
              <a:rPr lang="en-IN" dirty="0" err="1" smtClean="0"/>
              <a:t>sitagliptin</a:t>
            </a:r>
            <a:r>
              <a:rPr lang="en-IN" dirty="0" smtClean="0"/>
              <a:t>, and 172 to receive </a:t>
            </a:r>
            <a:r>
              <a:rPr lang="en-IN" dirty="0" err="1" smtClean="0"/>
              <a:t>pioglitazone</a:t>
            </a:r>
            <a:r>
              <a:rPr lang="en-IN" dirty="0" smtClean="0"/>
              <a:t>. 491 patients received at least one dose of study drug and were included in the intention-to-treat analysis (160 on exenatide, 166 on </a:t>
            </a:r>
            <a:r>
              <a:rPr lang="en-IN" dirty="0" err="1" smtClean="0"/>
              <a:t>sitagliptin</a:t>
            </a:r>
            <a:r>
              <a:rPr lang="en-IN" dirty="0" smtClean="0"/>
              <a:t>, and 165 on </a:t>
            </a:r>
            <a:r>
              <a:rPr lang="en-IN" dirty="0" err="1" smtClean="0"/>
              <a:t>pioglitazone</a:t>
            </a:r>
            <a:r>
              <a:rPr lang="en-IN" dirty="0" smtClean="0"/>
              <a:t>). Treatment with exenatide reduced HbA1c (least square mean –1·5%, 95% CI –1·7 to –1·4) significantly more than did </a:t>
            </a:r>
            <a:r>
              <a:rPr lang="en-IN" dirty="0" err="1" smtClean="0"/>
              <a:t>sitagliptin</a:t>
            </a:r>
            <a:r>
              <a:rPr lang="en-IN" dirty="0" smtClean="0"/>
              <a:t> (–0·9%, –1·1 to –0·7) or </a:t>
            </a:r>
            <a:r>
              <a:rPr lang="en-IN" dirty="0" err="1" smtClean="0"/>
              <a:t>pioglitazone</a:t>
            </a:r>
            <a:r>
              <a:rPr lang="en-IN" dirty="0" smtClean="0"/>
              <a:t> (–1·2%, –1·4 to –1·0). Treatment differences were –0·6% (95% CI –0·9 to –0·4, p&lt;0·0001) for exenatide versus </a:t>
            </a:r>
            <a:r>
              <a:rPr lang="en-IN" dirty="0" err="1" smtClean="0"/>
              <a:t>sitagliptin</a:t>
            </a:r>
            <a:r>
              <a:rPr lang="en-IN" dirty="0" smtClean="0"/>
              <a:t>, and –0·3% (–0·6 to –0·1, p=0·0165) for exenatide versus </a:t>
            </a:r>
            <a:r>
              <a:rPr lang="en-IN" dirty="0" err="1" smtClean="0"/>
              <a:t>pioglitazone</a:t>
            </a:r>
            <a:r>
              <a:rPr lang="en-IN" dirty="0" smtClean="0"/>
              <a:t>. Weight loss with exenatide (–2·3 kg, 95% CI–2·9 to –1·7) was significantly greater than with </a:t>
            </a:r>
            <a:r>
              <a:rPr lang="en-IN" dirty="0" err="1" smtClean="0"/>
              <a:t>sitagliptin</a:t>
            </a:r>
            <a:r>
              <a:rPr lang="en-IN" dirty="0" smtClean="0"/>
              <a:t> (difference –1·5 kg, 95% CI –2·4 to –0·7, p=0·0002) or </a:t>
            </a:r>
            <a:r>
              <a:rPr lang="en-IN" dirty="0" err="1" smtClean="0"/>
              <a:t>pioglitazone</a:t>
            </a:r>
            <a:r>
              <a:rPr lang="en-IN" dirty="0" smtClean="0"/>
              <a:t> (difference –5·1 kg, –5·9 to –4·3, p&lt;0·0001). No episodes of major hypoglycaemia occurred. The most frequent adverse events with exenatide and </a:t>
            </a:r>
            <a:r>
              <a:rPr lang="en-IN" dirty="0" err="1" smtClean="0"/>
              <a:t>sitagliptin</a:t>
            </a:r>
            <a:r>
              <a:rPr lang="en-IN" dirty="0" smtClean="0"/>
              <a:t> were nausea (n=38, 24%, and n=16, 10%, respectively) and diarrhoea (n=29, 18%, and n=16, 10%, respectively); upper-respiratory-tract infection (n=17, 10%) and peripheral oedema (n=13, 8%) were the most frequent events with </a:t>
            </a:r>
            <a:r>
              <a:rPr lang="en-IN" dirty="0" err="1" smtClean="0"/>
              <a:t>pioglitazone</a:t>
            </a:r>
            <a:r>
              <a:rPr lang="en-IN" dirty="0" smtClean="0"/>
              <a:t>.</a:t>
            </a:r>
          </a:p>
          <a:p>
            <a:pPr algn="just">
              <a:defRPr/>
            </a:pPr>
            <a:r>
              <a:rPr lang="en-IN" b="1" dirty="0" smtClean="0"/>
              <a:t>Interpretation:</a:t>
            </a:r>
            <a:r>
              <a:rPr lang="en-IN" dirty="0" smtClean="0"/>
              <a:t> The goal of many clinicians who manage diabetes is to achieve optimum glucose control alongside weight loss and a minimum number of hypoglycaemic episodes. Addition of exenatide once weekly to metformin achieved this goal more often than did addition of maximum daily doses of either </a:t>
            </a:r>
            <a:r>
              <a:rPr lang="en-IN" dirty="0" err="1" smtClean="0"/>
              <a:t>sitagliptin</a:t>
            </a:r>
            <a:r>
              <a:rPr lang="en-IN" dirty="0" smtClean="0"/>
              <a:t> or </a:t>
            </a:r>
            <a:r>
              <a:rPr lang="en-IN" dirty="0" err="1" smtClean="0"/>
              <a:t>pioglitazone</a:t>
            </a:r>
            <a:r>
              <a:rPr lang="en-IN" dirty="0" smtClean="0"/>
              <a:t>.</a:t>
            </a:r>
            <a:endParaRPr lang="en-IN" dirty="0"/>
          </a:p>
        </p:txBody>
      </p:sp>
      <p:sp>
        <p:nvSpPr>
          <p:cNvPr id="4" name="Slide Number Placeholder 3"/>
          <p:cNvSpPr>
            <a:spLocks noGrp="1"/>
          </p:cNvSpPr>
          <p:nvPr>
            <p:ph type="sldNum" sz="quarter" idx="5"/>
          </p:nvPr>
        </p:nvSpPr>
        <p:spPr/>
        <p:txBody>
          <a:bodyPr/>
          <a:lstStyle/>
          <a:p>
            <a:pPr>
              <a:defRPr/>
            </a:pPr>
            <a:fld id="{D5A51FB5-FAD7-4C51-8A19-4E2FDC3C4FF8}" type="slidenum">
              <a:rPr lang="en-IN" smtClean="0"/>
              <a:pPr>
                <a:defRPr/>
              </a:pPr>
              <a:t>42</a:t>
            </a:fld>
            <a:endParaRPr lang="en-I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marL="173038" indent="-173038">
              <a:lnSpc>
                <a:spcPct val="80000"/>
              </a:lnSpc>
              <a:defRPr/>
            </a:pPr>
            <a:r>
              <a:rPr lang="en-US" b="1" dirty="0" smtClean="0"/>
              <a:t>Incretin </a:t>
            </a:r>
            <a:r>
              <a:rPr lang="en-US" b="1" dirty="0" err="1" smtClean="0"/>
              <a:t>mimetics</a:t>
            </a:r>
            <a:r>
              <a:rPr lang="en-US" b="1" dirty="0" smtClean="0"/>
              <a:t> and DPP-4 inhibitors: major differences</a:t>
            </a:r>
            <a:endParaRPr lang="en-US" dirty="0" smtClean="0"/>
          </a:p>
          <a:p>
            <a:pPr marL="173038" indent="-173038">
              <a:lnSpc>
                <a:spcPct val="80000"/>
              </a:lnSpc>
              <a:buFont typeface="Wingdings" pitchFamily="2" charset="2"/>
              <a:buChar char="Ø"/>
              <a:defRPr/>
            </a:pPr>
            <a:r>
              <a:rPr lang="en-US" dirty="0" smtClean="0"/>
              <a:t>Incretin </a:t>
            </a:r>
            <a:r>
              <a:rPr lang="en-US" dirty="0" err="1" smtClean="0"/>
              <a:t>mimetics</a:t>
            </a:r>
            <a:r>
              <a:rPr lang="en-US" dirty="0" smtClean="0"/>
              <a:t> and DPP-4 inhibitors improve glycaemic control in Type 2 diabetes; however, their mechanisms of action and associated side effects are somewhat different [</a:t>
            </a:r>
            <a:r>
              <a:rPr lang="en-US" dirty="0" err="1" smtClean="0"/>
              <a:t>Gallwitz</a:t>
            </a:r>
            <a:r>
              <a:rPr lang="en-US" dirty="0" smtClean="0"/>
              <a:t>, 2006].</a:t>
            </a:r>
          </a:p>
          <a:p>
            <a:pPr marL="173038" indent="-173038">
              <a:lnSpc>
                <a:spcPct val="80000"/>
              </a:lnSpc>
              <a:buFont typeface="Wingdings" pitchFamily="2" charset="2"/>
              <a:buChar char="Ø"/>
              <a:defRPr/>
            </a:pPr>
            <a:r>
              <a:rPr lang="en-US" dirty="0" smtClean="0"/>
              <a:t>Incretin </a:t>
            </a:r>
            <a:r>
              <a:rPr lang="en-US" dirty="0" err="1" smtClean="0"/>
              <a:t>mimetics</a:t>
            </a:r>
            <a:r>
              <a:rPr lang="en-US" dirty="0" smtClean="0"/>
              <a:t> are molecular analogues of GLP-1. Their stimulatory influence on glucose-dependent insulin secretion is exclusively a function of their action on GLP-1 receptors. It has been posited that the effect of DPP-4 inhibitors on insulin secretion may be broader because DPP-4 is involved in the degradation of many peptide hormones, including GIP and pituitary </a:t>
            </a:r>
            <a:r>
              <a:rPr lang="en-US" dirty="0" err="1" smtClean="0"/>
              <a:t>adenylate</a:t>
            </a:r>
            <a:r>
              <a:rPr lang="en-US" dirty="0" smtClean="0"/>
              <a:t> </a:t>
            </a:r>
            <a:r>
              <a:rPr lang="en-US" dirty="0" err="1" smtClean="0"/>
              <a:t>cyclase</a:t>
            </a:r>
            <a:r>
              <a:rPr lang="en-US" dirty="0" smtClean="0"/>
              <a:t>-activating polypeptide (PACAP), which also potentiate glucose-dependent insulin secretion [</a:t>
            </a:r>
            <a:r>
              <a:rPr lang="en-US" dirty="0" err="1" smtClean="0"/>
              <a:t>Ahren</a:t>
            </a:r>
            <a:r>
              <a:rPr lang="en-US" dirty="0" smtClean="0"/>
              <a:t> et al, 2005; </a:t>
            </a:r>
            <a:r>
              <a:rPr lang="en-US" dirty="0" err="1" smtClean="0"/>
              <a:t>Drucker</a:t>
            </a:r>
            <a:r>
              <a:rPr lang="en-US" dirty="0" smtClean="0"/>
              <a:t>, 2006; </a:t>
            </a:r>
            <a:r>
              <a:rPr lang="en-US" dirty="0" err="1" smtClean="0"/>
              <a:t>Gallwitz</a:t>
            </a:r>
            <a:r>
              <a:rPr lang="en-US" dirty="0" smtClean="0"/>
              <a:t>, 2006; </a:t>
            </a:r>
            <a:r>
              <a:rPr lang="en-US" dirty="0" err="1" smtClean="0"/>
              <a:t>Jamen</a:t>
            </a:r>
            <a:r>
              <a:rPr lang="en-US" dirty="0" smtClean="0"/>
              <a:t> et al, 2002].</a:t>
            </a:r>
          </a:p>
          <a:p>
            <a:pPr marL="173038" indent="-173038">
              <a:lnSpc>
                <a:spcPct val="80000"/>
              </a:lnSpc>
              <a:buFont typeface="Wingdings" pitchFamily="2" charset="2"/>
              <a:buChar char="Ø"/>
              <a:defRPr/>
            </a:pPr>
            <a:r>
              <a:rPr lang="en-US" dirty="0" smtClean="0"/>
              <a:t>Restoration of first- and second-phase insulin response has been demonstrated with both exenatide and DPP-4 inhibitors. When used as monotherapy, incretin </a:t>
            </a:r>
            <a:r>
              <a:rPr lang="en-US" dirty="0" err="1" smtClean="0"/>
              <a:t>mimetics</a:t>
            </a:r>
            <a:r>
              <a:rPr lang="en-US" dirty="0" smtClean="0"/>
              <a:t> and DPP-4 inhibitors do not increase the incidence of hypoglycaemia. Counter-regulation of hypoglycaemia by glucagon is maintained with incretin </a:t>
            </a:r>
            <a:r>
              <a:rPr lang="en-US" dirty="0" err="1" smtClean="0"/>
              <a:t>mimetics</a:t>
            </a:r>
            <a:r>
              <a:rPr lang="en-US" dirty="0" smtClean="0"/>
              <a:t>; however, this has not been adequately tested with DPP-4 inhibitors [</a:t>
            </a:r>
            <a:r>
              <a:rPr lang="en-US" dirty="0" err="1" smtClean="0"/>
              <a:t>Gallwitz</a:t>
            </a:r>
            <a:r>
              <a:rPr lang="en-US" dirty="0" smtClean="0"/>
              <a:t>, 2006]. </a:t>
            </a:r>
          </a:p>
          <a:p>
            <a:pPr marL="173038" indent="-173038">
              <a:lnSpc>
                <a:spcPct val="80000"/>
              </a:lnSpc>
              <a:buFont typeface="Wingdings" pitchFamily="2" charset="2"/>
              <a:buChar char="Ø"/>
              <a:defRPr/>
            </a:pPr>
            <a:r>
              <a:rPr lang="en-US" dirty="0" smtClean="0"/>
              <a:t>Incretin </a:t>
            </a:r>
            <a:r>
              <a:rPr lang="en-US" dirty="0" err="1" smtClean="0"/>
              <a:t>mimetics</a:t>
            </a:r>
            <a:r>
              <a:rPr lang="en-US" dirty="0" smtClean="0"/>
              <a:t> may exert a portion of their </a:t>
            </a:r>
            <a:r>
              <a:rPr lang="en-US" dirty="0" err="1" smtClean="0"/>
              <a:t>glucoregulatory</a:t>
            </a:r>
            <a:r>
              <a:rPr lang="en-US" dirty="0" smtClean="0"/>
              <a:t> control through the inhibition of gastric emptying (which slows the rate of nutrient absorption and, thus, the need for insulin secretion). Weight loss has been observed in clinical trials with incretin </a:t>
            </a:r>
            <a:r>
              <a:rPr lang="en-US" dirty="0" err="1" smtClean="0"/>
              <a:t>mimetics</a:t>
            </a:r>
            <a:r>
              <a:rPr lang="en-US" dirty="0" smtClean="0"/>
              <a:t>, while DPP-4 inhibitors have been weight neutral in clinical trials [</a:t>
            </a:r>
            <a:r>
              <a:rPr lang="en-US" dirty="0" err="1" smtClean="0"/>
              <a:t>Drucker</a:t>
            </a:r>
            <a:r>
              <a:rPr lang="en-US" dirty="0" smtClean="0"/>
              <a:t>, 2001; </a:t>
            </a:r>
            <a:r>
              <a:rPr lang="en-US" dirty="0" err="1" smtClean="0"/>
              <a:t>Gallwitz</a:t>
            </a:r>
            <a:r>
              <a:rPr lang="en-US" dirty="0" smtClean="0"/>
              <a:t>, 2006], and some of the effect of incretin </a:t>
            </a:r>
            <a:r>
              <a:rPr lang="en-US" dirty="0" err="1" smtClean="0"/>
              <a:t>mimetics</a:t>
            </a:r>
            <a:r>
              <a:rPr lang="en-US" dirty="0" smtClean="0"/>
              <a:t> on HbA</a:t>
            </a:r>
            <a:r>
              <a:rPr lang="en-US" baseline="-25000" dirty="0" smtClean="0"/>
              <a:t>1c</a:t>
            </a:r>
            <a:r>
              <a:rPr lang="en-US" dirty="0" smtClean="0"/>
              <a:t> levels may be due to the weight loss. </a:t>
            </a:r>
          </a:p>
          <a:p>
            <a:pPr marL="173038" indent="-173038">
              <a:lnSpc>
                <a:spcPct val="80000"/>
              </a:lnSpc>
              <a:buFont typeface="Wingdings" pitchFamily="2" charset="2"/>
              <a:buChar char="Ø"/>
              <a:defRPr/>
            </a:pPr>
            <a:r>
              <a:rPr lang="en-US" dirty="0" smtClean="0"/>
              <a:t>Like GLP-1, incretin </a:t>
            </a:r>
            <a:r>
              <a:rPr lang="en-US" dirty="0" err="1" smtClean="0"/>
              <a:t>mimetics</a:t>
            </a:r>
            <a:r>
              <a:rPr lang="en-US" dirty="0" smtClean="0"/>
              <a:t> are peptides and, thus, must be administered by daily injection (although longer-acting formulations are being developed). DPP-4 inhibitors are orally active [</a:t>
            </a:r>
            <a:r>
              <a:rPr lang="en-US" dirty="0" err="1" smtClean="0"/>
              <a:t>Gallwitz</a:t>
            </a:r>
            <a:r>
              <a:rPr lang="en-US" dirty="0" smtClean="0"/>
              <a:t>, 2006]. </a:t>
            </a:r>
          </a:p>
          <a:p>
            <a:pPr marL="173038" indent="-173038">
              <a:lnSpc>
                <a:spcPct val="80000"/>
              </a:lnSpc>
              <a:buFont typeface="Wingdings" pitchFamily="2" charset="2"/>
              <a:buChar char="Ø"/>
              <a:defRPr/>
            </a:pPr>
            <a:r>
              <a:rPr lang="en-US" dirty="0" smtClean="0"/>
              <a:t>Testing of incretin </a:t>
            </a:r>
            <a:r>
              <a:rPr lang="en-US" dirty="0" err="1" smtClean="0"/>
              <a:t>mimetics</a:t>
            </a:r>
            <a:r>
              <a:rPr lang="en-US" dirty="0" smtClean="0"/>
              <a:t> and DPP-4 inhibitors has been limited to trials that typically lasted 1 year or less. The long term effects of incretin </a:t>
            </a:r>
            <a:r>
              <a:rPr lang="en-US" dirty="0" err="1" smtClean="0"/>
              <a:t>mimetics</a:t>
            </a:r>
            <a:r>
              <a:rPr lang="en-US" dirty="0" smtClean="0"/>
              <a:t> and DPP-4 inhibitors will need to be followed in clinical practice [</a:t>
            </a:r>
            <a:r>
              <a:rPr lang="en-US" dirty="0" err="1" smtClean="0"/>
              <a:t>Gallwitz</a:t>
            </a:r>
            <a:r>
              <a:rPr lang="en-US" dirty="0" smtClean="0"/>
              <a:t>, 2006].</a:t>
            </a:r>
          </a:p>
          <a:p>
            <a:pPr marL="173038" indent="-173038">
              <a:lnSpc>
                <a:spcPct val="80000"/>
              </a:lnSpc>
              <a:defRPr/>
            </a:pPr>
            <a:endParaRPr lang="en-US" dirty="0" smtClean="0"/>
          </a:p>
          <a:p>
            <a:pPr marL="173038" indent="-173038">
              <a:lnSpc>
                <a:spcPct val="80000"/>
              </a:lnSpc>
              <a:defRPr/>
            </a:pPr>
            <a:r>
              <a:rPr lang="en-US" sz="1100" b="1" dirty="0" smtClean="0"/>
              <a:t>REFERENCES</a:t>
            </a:r>
          </a:p>
          <a:p>
            <a:pPr marL="173038" indent="-173038">
              <a:lnSpc>
                <a:spcPct val="80000"/>
              </a:lnSpc>
              <a:defRPr/>
            </a:pPr>
            <a:r>
              <a:rPr lang="en-US" sz="1100" dirty="0" smtClean="0"/>
              <a:t>	</a:t>
            </a:r>
            <a:r>
              <a:rPr lang="en-US" sz="1100" dirty="0" err="1" smtClean="0"/>
              <a:t>Ahrén</a:t>
            </a:r>
            <a:r>
              <a:rPr lang="en-US" sz="1100" dirty="0" smtClean="0"/>
              <a:t> B, Hughes TE. </a:t>
            </a:r>
            <a:r>
              <a:rPr lang="en-US" sz="1100" i="1" dirty="0" smtClean="0"/>
              <a:t>Endocrinology.</a:t>
            </a:r>
            <a:r>
              <a:rPr lang="en-US" sz="1100" dirty="0" smtClean="0"/>
              <a:t> 2005;146:2055-2059.</a:t>
            </a:r>
          </a:p>
          <a:p>
            <a:pPr marL="173038" indent="-173038">
              <a:lnSpc>
                <a:spcPct val="80000"/>
              </a:lnSpc>
              <a:defRPr/>
            </a:pPr>
            <a:r>
              <a:rPr lang="en-US" sz="1100" dirty="0" smtClean="0"/>
              <a:t>	</a:t>
            </a:r>
            <a:r>
              <a:rPr lang="en-US" sz="1100" dirty="0" err="1" smtClean="0"/>
              <a:t>Drucker</a:t>
            </a:r>
            <a:r>
              <a:rPr lang="en-US" sz="1100" dirty="0" smtClean="0"/>
              <a:t> DJ. </a:t>
            </a:r>
            <a:r>
              <a:rPr lang="en-US" sz="1100" i="1" dirty="0" err="1" smtClean="0"/>
              <a:t>Curr</a:t>
            </a:r>
            <a:r>
              <a:rPr lang="en-US" sz="1100" i="1" dirty="0" smtClean="0"/>
              <a:t> </a:t>
            </a:r>
            <a:r>
              <a:rPr lang="en-US" sz="1100" i="1" dirty="0" err="1" smtClean="0"/>
              <a:t>Pharm</a:t>
            </a:r>
            <a:r>
              <a:rPr lang="en-US" sz="1100" i="1" dirty="0" smtClean="0"/>
              <a:t> Des</a:t>
            </a:r>
            <a:r>
              <a:rPr lang="en-US" sz="1100" dirty="0" smtClean="0"/>
              <a:t>. 2001;7:1399-1412.</a:t>
            </a:r>
          </a:p>
          <a:p>
            <a:pPr marL="173038" indent="-173038">
              <a:lnSpc>
                <a:spcPct val="80000"/>
              </a:lnSpc>
              <a:defRPr/>
            </a:pPr>
            <a:r>
              <a:rPr lang="en-US" sz="1100" dirty="0" smtClean="0"/>
              <a:t>	</a:t>
            </a:r>
            <a:r>
              <a:rPr lang="en-US" sz="1100" dirty="0" err="1" smtClean="0"/>
              <a:t>Drucker</a:t>
            </a:r>
            <a:r>
              <a:rPr lang="en-US" sz="1100" dirty="0" smtClean="0"/>
              <a:t> DJ. </a:t>
            </a:r>
            <a:r>
              <a:rPr lang="en-US" sz="1100" i="1" dirty="0" smtClean="0"/>
              <a:t>Cell </a:t>
            </a:r>
            <a:r>
              <a:rPr lang="en-US" sz="1100" i="1" dirty="0" err="1" smtClean="0"/>
              <a:t>Metab</a:t>
            </a:r>
            <a:r>
              <a:rPr lang="en-US" sz="1100" dirty="0" smtClean="0"/>
              <a:t>. 2006;3:153-165.</a:t>
            </a:r>
          </a:p>
          <a:p>
            <a:pPr marL="173038" indent="-173038">
              <a:lnSpc>
                <a:spcPct val="80000"/>
              </a:lnSpc>
              <a:defRPr/>
            </a:pPr>
            <a:r>
              <a:rPr lang="en-US" sz="1100" dirty="0" smtClean="0"/>
              <a:t>	</a:t>
            </a:r>
            <a:r>
              <a:rPr lang="en-US" sz="1100" dirty="0" err="1" smtClean="0"/>
              <a:t>Gallwitz</a:t>
            </a:r>
            <a:r>
              <a:rPr lang="en-US" sz="1100" dirty="0" smtClean="0"/>
              <a:t> B. </a:t>
            </a:r>
            <a:r>
              <a:rPr lang="en-US" sz="1100" i="1" dirty="0" err="1" smtClean="0"/>
              <a:t>Eur</a:t>
            </a:r>
            <a:r>
              <a:rPr lang="en-US" sz="1100" i="1" dirty="0" smtClean="0"/>
              <a:t> </a:t>
            </a:r>
            <a:r>
              <a:rPr lang="en-US" sz="1100" i="1" dirty="0" err="1" smtClean="0"/>
              <a:t>Endocr</a:t>
            </a:r>
            <a:r>
              <a:rPr lang="en-US" sz="1100" i="1" dirty="0" smtClean="0"/>
              <a:t> Dis</a:t>
            </a:r>
            <a:r>
              <a:rPr lang="en-US" sz="1100" dirty="0" smtClean="0"/>
              <a:t>. June 2006:43-46. 	</a:t>
            </a:r>
          </a:p>
          <a:p>
            <a:pPr marL="173038" indent="-173038">
              <a:lnSpc>
                <a:spcPct val="80000"/>
              </a:lnSpc>
              <a:defRPr/>
            </a:pPr>
            <a:r>
              <a:rPr lang="en-US" sz="1100" dirty="0" smtClean="0"/>
              <a:t>	</a:t>
            </a:r>
            <a:r>
              <a:rPr lang="en-US" sz="1100" dirty="0" err="1" smtClean="0"/>
              <a:t>Jamen</a:t>
            </a:r>
            <a:r>
              <a:rPr lang="en-US" sz="1100" dirty="0" smtClean="0"/>
              <a:t> F, </a:t>
            </a:r>
            <a:r>
              <a:rPr lang="en-US" sz="1100" dirty="0" err="1" smtClean="0"/>
              <a:t>Puech</a:t>
            </a:r>
            <a:r>
              <a:rPr lang="en-US" sz="1100" dirty="0" smtClean="0"/>
              <a:t> R, </a:t>
            </a:r>
            <a:r>
              <a:rPr lang="en-US" sz="1100" dirty="0" err="1" smtClean="0"/>
              <a:t>Bockaert</a:t>
            </a:r>
            <a:r>
              <a:rPr lang="en-US" sz="1100" dirty="0" smtClean="0"/>
              <a:t> J, </a:t>
            </a:r>
            <a:r>
              <a:rPr lang="en-US" sz="1100" dirty="0" err="1" smtClean="0"/>
              <a:t>Brabet</a:t>
            </a:r>
            <a:r>
              <a:rPr lang="en-US" sz="1100" dirty="0" smtClean="0"/>
              <a:t> P, Bertrand G. </a:t>
            </a:r>
            <a:r>
              <a:rPr lang="en-US" sz="1100" i="1" dirty="0" smtClean="0"/>
              <a:t>Endocrinology</a:t>
            </a:r>
            <a:r>
              <a:rPr lang="en-US" sz="1100" dirty="0" smtClean="0"/>
              <a:t>. 2002;143:1253-1259.</a:t>
            </a:r>
          </a:p>
          <a:p>
            <a:pPr>
              <a:defRPr/>
            </a:pPr>
            <a:endParaRPr lang="en-IN" dirty="0"/>
          </a:p>
        </p:txBody>
      </p:sp>
      <p:sp>
        <p:nvSpPr>
          <p:cNvPr id="4" name="Slide Number Placeholder 3"/>
          <p:cNvSpPr>
            <a:spLocks noGrp="1"/>
          </p:cNvSpPr>
          <p:nvPr>
            <p:ph type="sldNum" sz="quarter" idx="5"/>
          </p:nvPr>
        </p:nvSpPr>
        <p:spPr/>
        <p:txBody>
          <a:bodyPr/>
          <a:lstStyle/>
          <a:p>
            <a:pPr>
              <a:defRPr/>
            </a:pPr>
            <a:fld id="{42469D46-EF5B-40F2-A697-707EB79AEEF0}" type="slidenum">
              <a:rPr lang="en-IN" smtClean="0"/>
              <a:pPr>
                <a:defRPr/>
              </a:pPr>
              <a:t>43</a:t>
            </a:fld>
            <a:endParaRPr lang="en-I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lgn="just">
              <a:lnSpc>
                <a:spcPct val="150000"/>
              </a:lnSpc>
              <a:buClr>
                <a:schemeClr val="tx2">
                  <a:lumMod val="75000"/>
                </a:schemeClr>
              </a:buClr>
              <a:buSzPct val="107000"/>
              <a:buFont typeface="Wingdings" pitchFamily="2" charset="2"/>
              <a:buChar char="§"/>
              <a:defRPr/>
            </a:pPr>
            <a:r>
              <a:rPr lang="en-IN" dirty="0" err="1" smtClean="0">
                <a:solidFill>
                  <a:schemeClr val="tx2">
                    <a:lumMod val="75000"/>
                  </a:schemeClr>
                </a:solidFill>
                <a:latin typeface="Arial" pitchFamily="34" charset="0"/>
                <a:cs typeface="Arial" pitchFamily="34" charset="0"/>
              </a:rPr>
              <a:t>Taspoglutide</a:t>
            </a:r>
            <a:r>
              <a:rPr lang="en-IN" dirty="0" smtClean="0">
                <a:solidFill>
                  <a:schemeClr val="tx2">
                    <a:lumMod val="75000"/>
                  </a:schemeClr>
                </a:solidFill>
                <a:latin typeface="Arial" pitchFamily="34" charset="0"/>
                <a:cs typeface="Arial" pitchFamily="34" charset="0"/>
              </a:rPr>
              <a:t> has 93% homology to endogenous GLP-1.</a:t>
            </a:r>
          </a:p>
          <a:p>
            <a:pPr algn="just">
              <a:lnSpc>
                <a:spcPct val="150000"/>
              </a:lnSpc>
              <a:buClr>
                <a:schemeClr val="tx2">
                  <a:lumMod val="75000"/>
                </a:schemeClr>
              </a:buClr>
              <a:buSzPct val="107000"/>
              <a:buFont typeface="Wingdings" pitchFamily="2" charset="2"/>
              <a:buChar char="§"/>
              <a:defRPr/>
            </a:pPr>
            <a:r>
              <a:rPr lang="en-IN" dirty="0" smtClean="0">
                <a:solidFill>
                  <a:schemeClr val="tx2">
                    <a:lumMod val="75000"/>
                  </a:schemeClr>
                </a:solidFill>
                <a:latin typeface="Arial" pitchFamily="34" charset="0"/>
                <a:cs typeface="Arial" pitchFamily="34" charset="0"/>
              </a:rPr>
              <a:t>A long-acting profile was obtained by making 2 amino acid substitutions and using of a sustained-release formulation.</a:t>
            </a:r>
          </a:p>
          <a:p>
            <a:pPr algn="just">
              <a:lnSpc>
                <a:spcPct val="150000"/>
              </a:lnSpc>
              <a:buClr>
                <a:schemeClr val="tx2">
                  <a:lumMod val="75000"/>
                </a:schemeClr>
              </a:buClr>
              <a:buSzPct val="107000"/>
              <a:buFont typeface="Wingdings" pitchFamily="2" charset="2"/>
              <a:buChar char="§"/>
              <a:defRPr/>
            </a:pPr>
            <a:r>
              <a:rPr lang="en-IN" dirty="0" smtClean="0">
                <a:solidFill>
                  <a:schemeClr val="tx2">
                    <a:lumMod val="75000"/>
                  </a:schemeClr>
                </a:solidFill>
                <a:latin typeface="Arial" pitchFamily="34" charset="0"/>
                <a:cs typeface="Arial" pitchFamily="34" charset="0"/>
              </a:rPr>
              <a:t> </a:t>
            </a:r>
            <a:r>
              <a:rPr lang="en-IN" dirty="0" smtClean="0">
                <a:latin typeface="Arial" pitchFamily="34" charset="0"/>
                <a:cs typeface="Arial" pitchFamily="34" charset="0"/>
              </a:rPr>
              <a:t>After 8 weeks of treatment, the reductions in A1C from baseline were statistically significant compared with placebo in all groups that received </a:t>
            </a:r>
            <a:r>
              <a:rPr lang="en-IN" dirty="0" err="1" smtClean="0">
                <a:latin typeface="Arial" pitchFamily="34" charset="0"/>
                <a:cs typeface="Arial" pitchFamily="34" charset="0"/>
              </a:rPr>
              <a:t>taspoglutide</a:t>
            </a:r>
            <a:r>
              <a:rPr lang="en-IN" dirty="0" smtClean="0">
                <a:latin typeface="Arial" pitchFamily="34" charset="0"/>
                <a:cs typeface="Arial" pitchFamily="34" charset="0"/>
              </a:rPr>
              <a:t> (</a:t>
            </a:r>
            <a:r>
              <a:rPr lang="en-IN" i="1" dirty="0" smtClean="0">
                <a:latin typeface="Arial" pitchFamily="34" charset="0"/>
                <a:cs typeface="Arial" pitchFamily="34" charset="0"/>
              </a:rPr>
              <a:t>P &lt; </a:t>
            </a:r>
            <a:r>
              <a:rPr lang="en-IN" dirty="0" smtClean="0">
                <a:latin typeface="Arial" pitchFamily="34" charset="0"/>
                <a:cs typeface="Arial" pitchFamily="34" charset="0"/>
              </a:rPr>
              <a:t>0.0001)</a:t>
            </a:r>
            <a:r>
              <a:rPr lang="en-IN" i="1" dirty="0" smtClean="0">
                <a:latin typeface="Arial" pitchFamily="34" charset="0"/>
                <a:cs typeface="Arial" pitchFamily="34" charset="0"/>
              </a:rPr>
              <a:t>. Reductions in </a:t>
            </a:r>
            <a:r>
              <a:rPr lang="en-IN" dirty="0" smtClean="0">
                <a:latin typeface="Arial" pitchFamily="34" charset="0"/>
                <a:cs typeface="Arial" pitchFamily="34" charset="0"/>
              </a:rPr>
              <a:t>A1C were apparent after 1 week of treatment with </a:t>
            </a:r>
            <a:r>
              <a:rPr lang="en-IN" dirty="0" err="1" smtClean="0">
                <a:latin typeface="Arial" pitchFamily="34" charset="0"/>
                <a:cs typeface="Arial" pitchFamily="34" charset="0"/>
              </a:rPr>
              <a:t>taspoglutide</a:t>
            </a:r>
            <a:r>
              <a:rPr lang="en-IN" dirty="0" smtClean="0">
                <a:latin typeface="Arial" pitchFamily="34" charset="0"/>
                <a:cs typeface="Arial" pitchFamily="34" charset="0"/>
              </a:rPr>
              <a:t>, with the greatest reductions observed in the 10 and 20 mg once weekly dose groups at the end of treatment.</a:t>
            </a:r>
            <a:endParaRPr lang="en-IN" dirty="0" smtClean="0">
              <a:solidFill>
                <a:schemeClr val="tx2">
                  <a:lumMod val="75000"/>
                </a:schemeClr>
              </a:solidFill>
              <a:latin typeface="Arial" pitchFamily="34" charset="0"/>
              <a:cs typeface="Arial" pitchFamily="34" charset="0"/>
            </a:endParaRPr>
          </a:p>
          <a:p>
            <a:pPr algn="just">
              <a:defRPr/>
            </a:pPr>
            <a:endParaRPr lang="en-IN" dirty="0">
              <a:latin typeface="Arial" pitchFamily="34" charset="0"/>
              <a:cs typeface="Arial" pitchFamily="34" charset="0"/>
            </a:endParaRPr>
          </a:p>
        </p:txBody>
      </p:sp>
      <p:sp>
        <p:nvSpPr>
          <p:cNvPr id="4" name="Slide Number Placeholder 3"/>
          <p:cNvSpPr>
            <a:spLocks noGrp="1"/>
          </p:cNvSpPr>
          <p:nvPr>
            <p:ph type="sldNum" sz="quarter" idx="5"/>
          </p:nvPr>
        </p:nvSpPr>
        <p:spPr/>
        <p:txBody>
          <a:bodyPr/>
          <a:lstStyle/>
          <a:p>
            <a:pPr>
              <a:defRPr/>
            </a:pPr>
            <a:fld id="{E3B12C9D-D876-40F3-9801-686A1D368783}" type="slidenum">
              <a:rPr lang="en-IN" smtClean="0"/>
              <a:pPr>
                <a:defRPr/>
              </a:pPr>
              <a:t>45</a:t>
            </a:fld>
            <a:endParaRPr lang="en-I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lgn="just">
              <a:defRPr/>
            </a:pPr>
            <a:r>
              <a:rPr lang="en-IN" b="1" dirty="0" smtClean="0"/>
              <a:t>OBJECTIVE— </a:t>
            </a:r>
            <a:r>
              <a:rPr lang="en-IN" dirty="0" smtClean="0"/>
              <a:t>To evaluate the efficacy, safety, and tolerability of incremental doses of </a:t>
            </a:r>
            <a:r>
              <a:rPr lang="en-IN" dirty="0" err="1" smtClean="0"/>
              <a:t>albiglutide</a:t>
            </a:r>
            <a:r>
              <a:rPr lang="en-IN" dirty="0" smtClean="0"/>
              <a:t>, a long-acting glucagon-like peptide-1 receptor agonist, administered with three dosing schedules in patients with type 2 diabetes inadequately controlled with diet and exercise or metformin monotherapy.</a:t>
            </a:r>
          </a:p>
          <a:p>
            <a:pPr algn="just">
              <a:defRPr/>
            </a:pPr>
            <a:endParaRPr lang="en-IN" b="1" dirty="0" smtClean="0"/>
          </a:p>
          <a:p>
            <a:pPr algn="just">
              <a:defRPr/>
            </a:pPr>
            <a:r>
              <a:rPr lang="en-IN" b="1" dirty="0" smtClean="0"/>
              <a:t>RESEARCH DESIGN AND METHODS— </a:t>
            </a:r>
            <a:r>
              <a:rPr lang="en-IN" dirty="0" smtClean="0"/>
              <a:t>In this randomized multicenter </a:t>
            </a:r>
            <a:r>
              <a:rPr lang="en-IN" dirty="0" err="1" smtClean="0"/>
              <a:t>doubleblind</a:t>
            </a:r>
            <a:r>
              <a:rPr lang="en-IN" dirty="0" smtClean="0"/>
              <a:t> parallel-group study, 356 type 2 diabetic subjects with similar mean baseline characteristics (age 54 years, diabetes duration 4.9 years, BMI 32.1 kg/m2, A1C 8.0%) received subcutaneous placebo or </a:t>
            </a:r>
            <a:r>
              <a:rPr lang="en-IN" dirty="0" err="1" smtClean="0"/>
              <a:t>albiglutide</a:t>
            </a:r>
            <a:r>
              <a:rPr lang="en-IN" dirty="0" smtClean="0"/>
              <a:t> (weekly [4, 15, or 30 mg], biweekly [15, 30, or 50 mg], or monthly [50 or 100 mg]) or exenatide twice daily as an open-label active reference (per </a:t>
            </a:r>
            <a:r>
              <a:rPr lang="en-IN" dirty="0" err="1" smtClean="0"/>
              <a:t>labeling</a:t>
            </a:r>
            <a:r>
              <a:rPr lang="en-IN" dirty="0" smtClean="0"/>
              <a:t> in metformin subjects only) over 16 weeks followed by an 11-week washout period. The main outcome measure was change from baseline A1C of </a:t>
            </a:r>
            <a:r>
              <a:rPr lang="en-IN" dirty="0" err="1" smtClean="0"/>
              <a:t>albiglutide</a:t>
            </a:r>
            <a:r>
              <a:rPr lang="en-IN" dirty="0" smtClean="0"/>
              <a:t> groups versus placebo at week 16.</a:t>
            </a:r>
          </a:p>
          <a:p>
            <a:pPr algn="just">
              <a:defRPr/>
            </a:pPr>
            <a:r>
              <a:rPr lang="en-IN" b="1" dirty="0" smtClean="0"/>
              <a:t>RESULTS— </a:t>
            </a:r>
            <a:r>
              <a:rPr lang="en-IN" dirty="0" smtClean="0"/>
              <a:t>Dose-dependent reductions in A1C were observed within all </a:t>
            </a:r>
            <a:r>
              <a:rPr lang="en-IN" dirty="0" err="1" smtClean="0"/>
              <a:t>albiglutide</a:t>
            </a:r>
            <a:r>
              <a:rPr lang="en-IN" dirty="0" smtClean="0"/>
              <a:t> schedules. Mean A1C was similarly reduced from baseline by </a:t>
            </a:r>
            <a:r>
              <a:rPr lang="en-IN" dirty="0" err="1" smtClean="0"/>
              <a:t>albiglutide</a:t>
            </a:r>
            <a:r>
              <a:rPr lang="en-IN" dirty="0" smtClean="0"/>
              <a:t> 30 mg weekly, 50 mg biweekly (every 2 weeks), and 100 mg monthly (-0.87, -0.79, and -0.87%, respectively) versus placebo (-0.17%, </a:t>
            </a:r>
            <a:r>
              <a:rPr lang="en-IN" i="1" dirty="0" smtClean="0"/>
              <a:t>P &lt;0.004) and exenatide (-0.54%). Weight loss (-1.1 to -1.7 kg) </a:t>
            </a:r>
            <a:r>
              <a:rPr lang="en-IN" dirty="0" smtClean="0"/>
              <a:t>was observed with these three </a:t>
            </a:r>
            <a:r>
              <a:rPr lang="en-IN" dirty="0" err="1" smtClean="0"/>
              <a:t>albiglutide</a:t>
            </a:r>
            <a:r>
              <a:rPr lang="en-IN" dirty="0" smtClean="0"/>
              <a:t> doses with no significant between-group effects. The incidence of gastrointestinal adverse events in subjects receiving </a:t>
            </a:r>
            <a:r>
              <a:rPr lang="en-IN" dirty="0" err="1" smtClean="0"/>
              <a:t>albiglutide</a:t>
            </a:r>
            <a:r>
              <a:rPr lang="en-IN" dirty="0" smtClean="0"/>
              <a:t> 30 mg weekly was less than that observed for the highest biweekly and monthly doses of </a:t>
            </a:r>
            <a:r>
              <a:rPr lang="en-IN" dirty="0" err="1" smtClean="0"/>
              <a:t>albiglutide</a:t>
            </a:r>
            <a:r>
              <a:rPr lang="en-IN" dirty="0" smtClean="0"/>
              <a:t> or exenatide.</a:t>
            </a:r>
          </a:p>
          <a:p>
            <a:pPr algn="just">
              <a:defRPr/>
            </a:pPr>
            <a:r>
              <a:rPr lang="en-IN" b="1" dirty="0" smtClean="0"/>
              <a:t>CONCLUSIONS— </a:t>
            </a:r>
            <a:r>
              <a:rPr lang="en-IN" dirty="0" smtClean="0"/>
              <a:t>Weekly </a:t>
            </a:r>
            <a:r>
              <a:rPr lang="en-IN" dirty="0" err="1" smtClean="0"/>
              <a:t>albiglutide</a:t>
            </a:r>
            <a:r>
              <a:rPr lang="en-IN" dirty="0" smtClean="0"/>
              <a:t> administration significantly improved glycaemic control and elicited weight loss in type 2 diabetic patients, with a </a:t>
            </a:r>
            <a:r>
              <a:rPr lang="en-IN" dirty="0" err="1" smtClean="0"/>
              <a:t>favorable</a:t>
            </a:r>
            <a:r>
              <a:rPr lang="en-IN" dirty="0" smtClean="0"/>
              <a:t> safety and tolerability profile.</a:t>
            </a:r>
          </a:p>
          <a:p>
            <a:pPr>
              <a:defRPr/>
            </a:pPr>
            <a:endParaRPr lang="en-IN" dirty="0"/>
          </a:p>
        </p:txBody>
      </p:sp>
      <p:sp>
        <p:nvSpPr>
          <p:cNvPr id="4" name="Slide Number Placeholder 3"/>
          <p:cNvSpPr>
            <a:spLocks noGrp="1"/>
          </p:cNvSpPr>
          <p:nvPr>
            <p:ph type="sldNum" sz="quarter" idx="5"/>
          </p:nvPr>
        </p:nvSpPr>
        <p:spPr/>
        <p:txBody>
          <a:bodyPr/>
          <a:lstStyle/>
          <a:p>
            <a:pPr>
              <a:defRPr/>
            </a:pPr>
            <a:fld id="{3BCBEDC6-8A97-4008-A7FB-0603A078D9FA}" type="slidenum">
              <a:rPr lang="en-IN" smtClean="0"/>
              <a:pPr>
                <a:defRPr/>
              </a:pPr>
              <a:t>46</a:t>
            </a:fld>
            <a:endParaRPr lang="en-I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lgn="just">
              <a:defRPr/>
            </a:pPr>
            <a:r>
              <a:rPr lang="en-IN" b="1" dirty="0" smtClean="0"/>
              <a:t>Aims:</a:t>
            </a:r>
            <a:r>
              <a:rPr lang="en-IN" dirty="0" smtClean="0"/>
              <a:t> To evaluate the dose–response relationship of </a:t>
            </a:r>
            <a:r>
              <a:rPr lang="en-IN" dirty="0" err="1" smtClean="0"/>
              <a:t>lixisenatide</a:t>
            </a:r>
            <a:r>
              <a:rPr lang="en-IN" dirty="0" smtClean="0"/>
              <a:t> (AVE0010), a glucagon-like peptide-1 (GLP-1) receptor agonist, in metformin-treated patients with Type 2 diabetes.</a:t>
            </a:r>
          </a:p>
          <a:p>
            <a:pPr algn="just">
              <a:defRPr/>
            </a:pPr>
            <a:r>
              <a:rPr lang="en-IN" b="1" dirty="0" smtClean="0"/>
              <a:t>Methods:</a:t>
            </a:r>
            <a:r>
              <a:rPr lang="en-IN" dirty="0" smtClean="0"/>
              <a:t> Randomized, double-blind, placebo-controlled, parallel-group, 13 week study of 542 patients with Type 2 diabetes inadequately controlled [glycated haemoglobin (HbA1c) ≥ 7.0 and &lt; 9.0% () ≥ 53 and &lt; 75 </a:t>
            </a:r>
            <a:r>
              <a:rPr lang="en-IN" dirty="0" err="1" smtClean="0"/>
              <a:t>mmol⁄mol</a:t>
            </a:r>
            <a:r>
              <a:rPr lang="en-IN" dirty="0" smtClean="0"/>
              <a:t>)] on metformin () ≥ 1000 mg ⁄ day) treated with subcutaneous </a:t>
            </a:r>
            <a:r>
              <a:rPr lang="en-IN" dirty="0" err="1" smtClean="0"/>
              <a:t>lixisenatide</a:t>
            </a:r>
            <a:r>
              <a:rPr lang="en-IN" dirty="0" smtClean="0"/>
              <a:t> doses of 5, 10, 20 or 30 </a:t>
            </a:r>
            <a:r>
              <a:rPr lang="en-IN" dirty="0" err="1" smtClean="0"/>
              <a:t>μg</a:t>
            </a:r>
            <a:r>
              <a:rPr lang="en-IN" dirty="0" smtClean="0"/>
              <a:t> once daily or twice daily or placebo. The primary end-point was change in HbA1c from baseline to 13 weeks in the intent-to-treat population.</a:t>
            </a:r>
          </a:p>
          <a:p>
            <a:pPr algn="just">
              <a:defRPr/>
            </a:pPr>
            <a:r>
              <a:rPr lang="en-IN" b="1" dirty="0" smtClean="0"/>
              <a:t>Results: </a:t>
            </a:r>
            <a:r>
              <a:rPr lang="en-IN" dirty="0" err="1" smtClean="0"/>
              <a:t>Lixisenatide</a:t>
            </a:r>
            <a:r>
              <a:rPr lang="en-IN" dirty="0" smtClean="0"/>
              <a:t> significantly improved mean HbA1c from a baseline of 7.55% (59.0 </a:t>
            </a:r>
            <a:r>
              <a:rPr lang="en-IN" dirty="0" err="1" smtClean="0"/>
              <a:t>mmol</a:t>
            </a:r>
            <a:r>
              <a:rPr lang="en-IN" dirty="0" smtClean="0"/>
              <a:t>⁄ mol); respective mean reductions for 5, 10, 20 and 30 </a:t>
            </a:r>
            <a:r>
              <a:rPr lang="en-IN" dirty="0" err="1" smtClean="0"/>
              <a:t>lg</a:t>
            </a:r>
            <a:r>
              <a:rPr lang="en-IN" dirty="0" smtClean="0"/>
              <a:t> doses were 0.47, 0.50, 0.69 and 0.76% (5.1, 5.5, 7.5 and 8.3 </a:t>
            </a:r>
            <a:r>
              <a:rPr lang="en-IN" dirty="0" err="1" smtClean="0"/>
              <a:t>mmol</a:t>
            </a:r>
            <a:r>
              <a:rPr lang="en-IN" dirty="0" smtClean="0"/>
              <a:t>⁄ mol), on once daily and 0.65, 0.78, 0.75 and 0.87% (7.1, 8.5, 8.2 and 9.5 </a:t>
            </a:r>
            <a:r>
              <a:rPr lang="en-IN" dirty="0" err="1" smtClean="0"/>
              <a:t>mmol</a:t>
            </a:r>
            <a:r>
              <a:rPr lang="en-IN" dirty="0" smtClean="0"/>
              <a:t>⁄ mol) on twice-daily administrations vs. 0.18% (2.0 </a:t>
            </a:r>
            <a:r>
              <a:rPr lang="en-IN" dirty="0" err="1" smtClean="0"/>
              <a:t>mmol</a:t>
            </a:r>
            <a:r>
              <a:rPr lang="en-IN" dirty="0" smtClean="0"/>
              <a:t>⁄ mol) with placebo (all P &lt; 0.01 vs. placebo). Target HbA1c &lt; 7.0% (53 </a:t>
            </a:r>
            <a:r>
              <a:rPr lang="en-IN" dirty="0" err="1" smtClean="0"/>
              <a:t>mmol</a:t>
            </a:r>
            <a:r>
              <a:rPr lang="en-IN" dirty="0" smtClean="0"/>
              <a:t>⁄ mol) at study end was achieved in 68% of patients receiving 20 and 30 </a:t>
            </a:r>
            <a:r>
              <a:rPr lang="en-IN" dirty="0" err="1" smtClean="0"/>
              <a:t>μg</a:t>
            </a:r>
            <a:r>
              <a:rPr lang="en-IN" dirty="0" smtClean="0"/>
              <a:t> once-daily </a:t>
            </a:r>
            <a:r>
              <a:rPr lang="en-IN" dirty="0" err="1" smtClean="0"/>
              <a:t>lixisenatide</a:t>
            </a:r>
            <a:r>
              <a:rPr lang="en-IN" dirty="0" smtClean="0"/>
              <a:t> vs. 32% receiving placebo (P &lt; 0.0001). Dose-dependent improvements were observed for fasting, postprandial and average self-monitored seven-point blood glucose levels. Weight changes ranged from -2.0 to -3.9 kg with </a:t>
            </a:r>
            <a:r>
              <a:rPr lang="en-IN" dirty="0" err="1" smtClean="0"/>
              <a:t>lixisenatide</a:t>
            </a:r>
            <a:r>
              <a:rPr lang="en-IN" dirty="0" smtClean="0"/>
              <a:t> vs. -1.9 kg with placebo. The most frequent adverse event was mild-to-moderate nausea.</a:t>
            </a:r>
          </a:p>
          <a:p>
            <a:pPr algn="just">
              <a:defRPr/>
            </a:pPr>
            <a:r>
              <a:rPr lang="en-IN" b="1" dirty="0" smtClean="0"/>
              <a:t>Conclusions:</a:t>
            </a:r>
            <a:r>
              <a:rPr lang="en-IN" dirty="0" smtClean="0"/>
              <a:t> </a:t>
            </a:r>
            <a:r>
              <a:rPr lang="en-IN" dirty="0" err="1" smtClean="0"/>
              <a:t>Lixisenatide</a:t>
            </a:r>
            <a:r>
              <a:rPr lang="en-IN" dirty="0" smtClean="0"/>
              <a:t> significantly improved glycaemic control in mildly hyperglycaemic patients with Type 2 diabetes on metformin. Dose–response relationships were seen for once- and twice-daily regimens, with similar efficacy levels, with a 20 </a:t>
            </a:r>
            <a:r>
              <a:rPr lang="en-IN" dirty="0" err="1" smtClean="0"/>
              <a:t>μg</a:t>
            </a:r>
            <a:r>
              <a:rPr lang="en-IN" dirty="0" smtClean="0"/>
              <a:t> once-daily dose of </a:t>
            </a:r>
            <a:r>
              <a:rPr lang="en-IN" dirty="0" err="1" smtClean="0"/>
              <a:t>lixisenatide</a:t>
            </a:r>
            <a:r>
              <a:rPr lang="en-IN" dirty="0" smtClean="0"/>
              <a:t> demonstrating the best efficacy-to-tolerability ratio. This new, </a:t>
            </a:r>
            <a:r>
              <a:rPr lang="en-IN" dirty="0" err="1" smtClean="0"/>
              <a:t>oncedaily</a:t>
            </a:r>
            <a:r>
              <a:rPr lang="en-IN" dirty="0" smtClean="0"/>
              <a:t> receptor agonist shows promise in the management of Type 2 diabetes to be defined further by ongoing long-term studies.</a:t>
            </a:r>
            <a:endParaRPr lang="en-IN" dirty="0"/>
          </a:p>
        </p:txBody>
      </p:sp>
      <p:sp>
        <p:nvSpPr>
          <p:cNvPr id="4" name="Slide Number Placeholder 3"/>
          <p:cNvSpPr>
            <a:spLocks noGrp="1"/>
          </p:cNvSpPr>
          <p:nvPr>
            <p:ph type="sldNum" sz="quarter" idx="5"/>
          </p:nvPr>
        </p:nvSpPr>
        <p:spPr/>
        <p:txBody>
          <a:bodyPr/>
          <a:lstStyle/>
          <a:p>
            <a:pPr>
              <a:defRPr/>
            </a:pPr>
            <a:fld id="{F0C45FD7-044D-441A-8D56-F4C0CD640354}" type="slidenum">
              <a:rPr lang="en-IN" smtClean="0"/>
              <a:pPr>
                <a:defRPr/>
              </a:pPr>
              <a:t>47</a:t>
            </a:fld>
            <a:endParaRPr lang="en-I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ln>
            <a:miter lim="800000"/>
            <a:headEnd/>
            <a:tailEnd/>
          </a:ln>
        </p:spPr>
        <p:txBody>
          <a:bodyPr/>
          <a:lstStyle/>
          <a:p>
            <a:pPr>
              <a:defRPr/>
            </a:pPr>
            <a:fld id="{BF109C9E-A3ED-41DF-BEF7-06AF4C3C4C4E}" type="slidenum">
              <a:rPr lang="en-US" smtClean="0"/>
              <a:pPr>
                <a:defRPr/>
              </a:pPr>
              <a:t>57</a:t>
            </a:fld>
            <a:endParaRPr lang="en-US" smtClean="0"/>
          </a:p>
        </p:txBody>
      </p:sp>
      <p:sp>
        <p:nvSpPr>
          <p:cNvPr id="68611" name="Rectangle 2"/>
          <p:cNvSpPr>
            <a:spLocks noGrp="1" noRot="1" noChangeAspect="1" noChangeArrowheads="1" noTextEdit="1"/>
          </p:cNvSpPr>
          <p:nvPr>
            <p:ph type="sldImg"/>
          </p:nvPr>
        </p:nvSpPr>
        <p:spPr bwMode="auto">
          <a:xfrm>
            <a:off x="560388" y="609600"/>
            <a:ext cx="2232025" cy="1674813"/>
          </a:xfrm>
          <a:solidFill>
            <a:srgbClr val="FFFFFF"/>
          </a:solidFill>
          <a:ln>
            <a:solidFill>
              <a:srgbClr val="000000"/>
            </a:solidFill>
            <a:miter lim="800000"/>
            <a:headEnd/>
            <a:tailEnd/>
          </a:ln>
        </p:spPr>
      </p:sp>
      <p:sp>
        <p:nvSpPr>
          <p:cNvPr id="68612" name="Rectangle 3"/>
          <p:cNvSpPr>
            <a:spLocks noGrp="1" noChangeArrowheads="1"/>
          </p:cNvSpPr>
          <p:nvPr>
            <p:ph type="body" idx="1"/>
          </p:nvPr>
        </p:nvSpPr>
        <p:spPr bwMode="auto">
          <a:xfrm>
            <a:off x="685800" y="2513013"/>
            <a:ext cx="5486400" cy="5943600"/>
          </a:xfrm>
          <a:solidFill>
            <a:srgbClr val="FFFFFF"/>
          </a:solidFill>
          <a:ln>
            <a:solidFill>
              <a:srgbClr val="000000"/>
            </a:solidFill>
            <a:miter lim="800000"/>
            <a:headEnd/>
            <a:tailEnd/>
          </a:ln>
        </p:spPr>
        <p:txBody>
          <a:bodyPr wrap="square" lIns="86480" tIns="43241" rIns="86480" bIns="43241" numCol="1" anchor="t" anchorCtr="0" compatLnSpc="1">
            <a:prstTxWarp prst="textNoShape">
              <a:avLst/>
            </a:prstTxWarp>
          </a:bodyPr>
          <a:lstStyle/>
          <a:p>
            <a:pPr eaLnBrk="1" hangingPunct="1">
              <a:spcBef>
                <a:spcPct val="0"/>
              </a:spcBef>
            </a:pPr>
            <a:r>
              <a:rPr lang="en-US" smtClean="0"/>
              <a:t>Slide Purpose:  </a:t>
            </a:r>
            <a:r>
              <a:rPr lang="en-US" b="1" i="1" smtClean="0"/>
              <a:t>To ask audience for questions.</a:t>
            </a: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pPr>
              <a:defRPr/>
            </a:pPr>
            <a:fld id="{D2060DE8-7B92-40F9-B708-C73104D6CC17}" type="datetime1">
              <a:rPr lang="en-IN" smtClean="0"/>
              <a:pPr>
                <a:defRPr/>
              </a:pPr>
              <a:t>15-10-2014</a:t>
            </a:fld>
            <a:endParaRPr lang="en-IN"/>
          </a:p>
        </p:txBody>
      </p:sp>
      <p:sp>
        <p:nvSpPr>
          <p:cNvPr id="5" name="Footer Placeholder 4"/>
          <p:cNvSpPr>
            <a:spLocks noGrp="1"/>
          </p:cNvSpPr>
          <p:nvPr>
            <p:ph type="ftr" sz="quarter" idx="11"/>
          </p:nvPr>
        </p:nvSpPr>
        <p:spPr/>
        <p:txBody>
          <a:bodyPr/>
          <a:lstStyle/>
          <a:p>
            <a:pPr>
              <a:defRPr/>
            </a:pPr>
            <a:endParaRPr lang="en-IN"/>
          </a:p>
        </p:txBody>
      </p:sp>
      <p:sp>
        <p:nvSpPr>
          <p:cNvPr id="6" name="Slide Number Placeholder 5"/>
          <p:cNvSpPr>
            <a:spLocks noGrp="1"/>
          </p:cNvSpPr>
          <p:nvPr>
            <p:ph type="sldNum" sz="quarter" idx="12"/>
          </p:nvPr>
        </p:nvSpPr>
        <p:spPr/>
        <p:txBody>
          <a:bodyPr/>
          <a:lstStyle/>
          <a:p>
            <a:pPr>
              <a:defRPr/>
            </a:pPr>
            <a:fld id="{AEF992A8-1380-4051-86BE-7A8B1E34666E}" type="slidenum">
              <a:rPr lang="en-IN" smtClean="0"/>
              <a:pPr>
                <a:defRPr/>
              </a:pPr>
              <a:t>‹#›</a:t>
            </a:fld>
            <a:endParaRPr lang="en-IN"/>
          </a:p>
        </p:txBody>
      </p:sp>
    </p:spTree>
  </p:cSld>
  <p:clrMapOvr>
    <a:masterClrMapping/>
  </p:clrMapOvr>
  <p:transition>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fld id="{8A4616FA-A266-448D-98BC-7DD39A7F13CF}" type="datetime1">
              <a:rPr lang="en-US" smtClean="0"/>
              <a:pPr>
                <a:defRPr/>
              </a:pPr>
              <a:t>10/15/2014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D63D392-2C57-42D8-BEC5-76A92B2FE1E6}"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35908C0A-66B0-4D32-87BC-5D251D136761}" type="datetime1">
              <a:rPr lang="en-US" smtClean="0"/>
              <a:pPr>
                <a:defRPr/>
              </a:pPr>
              <a:t>10/15/2014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337A2FC-1304-43A8-8849-5402A80DCC0D}"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pPr>
              <a:defRPr/>
            </a:pPr>
            <a:fld id="{4CB30868-F5FC-4C63-B6BA-98F311A23695}" type="datetime1">
              <a:rPr lang="en-US" smtClean="0"/>
              <a:pPr>
                <a:defRPr/>
              </a:pPr>
              <a:t>10/15/2014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981BC-FF02-4A30-AD20-0E5FD0EFC82F}"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pPr>
              <a:defRPr/>
            </a:pPr>
            <a:fld id="{A165B71D-81CB-4BFF-A014-94105D3EC0DF}" type="datetime1">
              <a:rPr lang="en-US" smtClean="0"/>
              <a:pPr>
                <a:defRPr/>
              </a:pPr>
              <a:t>10/15/2014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99B9CEF-DBC3-4E64-9C31-CCA061D92323}"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pPr>
              <a:defRPr/>
            </a:pPr>
            <a:fld id="{5CBA1DE3-4F70-4FBB-83C2-278AB52D138D}" type="datetime1">
              <a:rPr lang="en-US" smtClean="0"/>
              <a:pPr>
                <a:defRPr/>
              </a:pPr>
              <a:t>10/15/2014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8EBE194-02FC-442D-9E9F-A249ECFF2D09}"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646B48D-0CB2-40E9-BAA6-6D10B06FB0ED}" type="datetime1">
              <a:rPr lang="en-US" smtClean="0"/>
              <a:pPr>
                <a:defRPr/>
              </a:pPr>
              <a:t>10/15/2014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4007A48-A1C7-43F8-98F5-FA679BA3F52A}"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55DEE33-7B20-4840-A01C-F9D5B1D6D62F}" type="datetime1">
              <a:rPr lang="en-US" smtClean="0"/>
              <a:pPr>
                <a:defRPr/>
              </a:pPr>
              <a:t>10/15/2014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E2CD72B-06F1-46A2-BA34-E5A74CEECE74}"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D168EEF-BD8B-4056-B2B8-E898B2228B72}" type="datetime1">
              <a:rPr lang="en-US" smtClean="0"/>
              <a:pPr>
                <a:defRPr/>
              </a:pPr>
              <a:t>10/15/2014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6DB214E-5A08-45CD-8812-97135AE0182F}"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fld id="{8D370597-9F18-4814-A7BC-CF1003131A25}" type="datetime1">
              <a:rPr lang="en-US" smtClean="0"/>
              <a:pPr>
                <a:defRPr/>
              </a:pPr>
              <a:t>10/15/2014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4AD7CC6-3B4D-404D-BD00-32875CE53588}"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pPr>
              <a:defRPr/>
            </a:pPr>
            <a:fld id="{81F5BFF7-3249-493A-9647-C7B43ACEA56F}" type="datetime1">
              <a:rPr lang="en-US" smtClean="0"/>
              <a:pPr>
                <a:defRPr/>
              </a:pPr>
              <a:t>10/15/2014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BEAC74E-9817-432C-B56E-56A0145FF490}" type="slidenum">
              <a:rPr lang="en-US" smtClean="0"/>
              <a:pPr>
                <a:defRPr/>
              </a:pPr>
              <a:t>‹#›</a:t>
            </a:fld>
            <a:endParaRPr lang="en-US"/>
          </a:p>
        </p:txBody>
      </p:sp>
    </p:spTree>
  </p:cSld>
  <p:clrMapOvr>
    <a:masterClrMapping/>
  </p:clrMapOvr>
  <p:transition>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9E5989D-CEC1-4DA4-BE02-1AA616BCA46C}" type="datetime1">
              <a:rPr lang="en-US" smtClean="0"/>
              <a:pPr>
                <a:defRPr/>
              </a:pPr>
              <a:t>10/15/2014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56F6120-6456-481F-8551-DB4436B78B9C}"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Lst>
  <p:transition>
    <p:wipe dir="d"/>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1857364"/>
            <a:ext cx="8967822" cy="1328023"/>
          </a:xfrm>
          <a:prstGeom prst="roundRect">
            <a:avLst/>
          </a:prstGeom>
          <a:solidFill>
            <a:schemeClr val="tx2">
              <a:lumMod val="75000"/>
            </a:schemeClr>
          </a:solidFill>
          <a:ln>
            <a:solidFill>
              <a:schemeClr val="accent2">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n-US" sz="3600" b="1" dirty="0">
                <a:solidFill>
                  <a:schemeClr val="bg1"/>
                </a:solidFill>
                <a:latin typeface="Arial" pitchFamily="34" charset="0"/>
                <a:cs typeface="Arial" pitchFamily="34" charset="0"/>
              </a:rPr>
              <a:t>Current Status of Incretin Based </a:t>
            </a:r>
            <a:r>
              <a:rPr lang="en-US" sz="3600" b="1" dirty="0" smtClean="0">
                <a:solidFill>
                  <a:schemeClr val="bg1"/>
                </a:solidFill>
                <a:latin typeface="Arial" pitchFamily="34" charset="0"/>
                <a:cs typeface="Arial" pitchFamily="34" charset="0"/>
              </a:rPr>
              <a:t>Therapies in Type 2 Diabetes</a:t>
            </a:r>
            <a:endParaRPr lang="en-IN" sz="3600" b="1" dirty="0">
              <a:solidFill>
                <a:schemeClr val="bg1"/>
              </a:solidFill>
              <a:latin typeface="Arial" pitchFamily="34" charset="0"/>
              <a:cs typeface="Arial" pitchFamily="34" charset="0"/>
            </a:endParaRPr>
          </a:p>
        </p:txBody>
      </p:sp>
      <p:sp>
        <p:nvSpPr>
          <p:cNvPr id="3" name="Title 2"/>
          <p:cNvSpPr>
            <a:spLocks noGrp="1"/>
          </p:cNvSpPr>
          <p:nvPr>
            <p:ph type="ctrTitle"/>
          </p:nvPr>
        </p:nvSpPr>
        <p:spPr>
          <a:xfrm>
            <a:off x="304800" y="2071677"/>
            <a:ext cx="8839200" cy="928695"/>
          </a:xfrm>
        </p:spPr>
        <p:txBody>
          <a:bodyPr/>
          <a:lstStyle/>
          <a:p>
            <a:endParaRPr lang="en-IN" dirty="0"/>
          </a:p>
        </p:txBody>
      </p:sp>
      <p:sp>
        <p:nvSpPr>
          <p:cNvPr id="4" name="Subtitle 3"/>
          <p:cNvSpPr>
            <a:spLocks noGrp="1"/>
          </p:cNvSpPr>
          <p:nvPr>
            <p:ph type="subTitle" idx="1"/>
          </p:nvPr>
        </p:nvSpPr>
        <p:spPr>
          <a:xfrm>
            <a:off x="642910" y="3786190"/>
            <a:ext cx="7643866" cy="2071702"/>
          </a:xfrm>
        </p:spPr>
        <p:txBody>
          <a:bodyPr>
            <a:noAutofit/>
          </a:bodyPr>
          <a:lstStyle/>
          <a:p>
            <a:r>
              <a:rPr lang="en-US" sz="2400" b="1" dirty="0" err="1" smtClean="0">
                <a:solidFill>
                  <a:srgbClr val="0070C0"/>
                </a:solidFill>
              </a:rPr>
              <a:t>DR.M.Mukhyaprana</a:t>
            </a:r>
            <a:r>
              <a:rPr lang="en-US" sz="2400" b="1" dirty="0" smtClean="0">
                <a:solidFill>
                  <a:srgbClr val="0070C0"/>
                </a:solidFill>
              </a:rPr>
              <a:t> </a:t>
            </a:r>
            <a:r>
              <a:rPr lang="en-US" sz="2400" b="1" dirty="0" err="1" smtClean="0">
                <a:solidFill>
                  <a:srgbClr val="0070C0"/>
                </a:solidFill>
              </a:rPr>
              <a:t>Prabhu</a:t>
            </a:r>
            <a:endParaRPr lang="en-US" sz="2400" b="1" dirty="0" smtClean="0">
              <a:solidFill>
                <a:srgbClr val="0070C0"/>
              </a:solidFill>
            </a:endParaRPr>
          </a:p>
          <a:p>
            <a:r>
              <a:rPr lang="en-US" sz="2400" b="1" dirty="0" smtClean="0">
                <a:solidFill>
                  <a:srgbClr val="0070C0"/>
                </a:solidFill>
              </a:rPr>
              <a:t>Professor of Internal Medicine</a:t>
            </a:r>
          </a:p>
          <a:p>
            <a:r>
              <a:rPr lang="en-US" sz="2400" b="1" dirty="0" err="1" smtClean="0">
                <a:solidFill>
                  <a:srgbClr val="0070C0"/>
                </a:solidFill>
              </a:rPr>
              <a:t>Kasturba</a:t>
            </a:r>
            <a:r>
              <a:rPr lang="en-US" sz="2400" b="1" dirty="0" smtClean="0">
                <a:solidFill>
                  <a:srgbClr val="0070C0"/>
                </a:solidFill>
              </a:rPr>
              <a:t> Medical College, </a:t>
            </a:r>
            <a:r>
              <a:rPr lang="en-US" sz="2400" b="1" dirty="0" err="1" smtClean="0">
                <a:solidFill>
                  <a:srgbClr val="0070C0"/>
                </a:solidFill>
              </a:rPr>
              <a:t>Manipal</a:t>
            </a:r>
            <a:r>
              <a:rPr lang="en-US" sz="2400" b="1" dirty="0" smtClean="0">
                <a:solidFill>
                  <a:srgbClr val="0070C0"/>
                </a:solidFill>
              </a:rPr>
              <a:t>,</a:t>
            </a:r>
          </a:p>
          <a:p>
            <a:r>
              <a:rPr lang="en-US" sz="2400" b="1" dirty="0" err="1" smtClean="0">
                <a:solidFill>
                  <a:srgbClr val="0070C0"/>
                </a:solidFill>
              </a:rPr>
              <a:t>Manipal</a:t>
            </a:r>
            <a:r>
              <a:rPr lang="en-US" sz="2400" b="1" dirty="0" smtClean="0">
                <a:solidFill>
                  <a:srgbClr val="0070C0"/>
                </a:solidFill>
              </a:rPr>
              <a:t> University, India</a:t>
            </a:r>
          </a:p>
          <a:p>
            <a:r>
              <a:rPr lang="en-US" sz="2400" b="1" dirty="0" smtClean="0">
                <a:solidFill>
                  <a:srgbClr val="FF0000"/>
                </a:solidFill>
              </a:rPr>
              <a:t> 2</a:t>
            </a:r>
            <a:r>
              <a:rPr lang="en-US" sz="2400" b="1" baseline="30000" dirty="0" smtClean="0">
                <a:solidFill>
                  <a:srgbClr val="FF0000"/>
                </a:solidFill>
              </a:rPr>
              <a:t>nd</a:t>
            </a:r>
            <a:r>
              <a:rPr lang="en-US" sz="2400" b="1" dirty="0" smtClean="0">
                <a:solidFill>
                  <a:srgbClr val="FF0000"/>
                </a:solidFill>
              </a:rPr>
              <a:t> International Endocrine Conference</a:t>
            </a:r>
          </a:p>
          <a:p>
            <a:r>
              <a:rPr lang="en-US" sz="2400" b="1" dirty="0" smtClean="0">
                <a:solidFill>
                  <a:srgbClr val="FF0000"/>
                </a:solidFill>
              </a:rPr>
              <a:t>Chicago </a:t>
            </a:r>
          </a:p>
          <a:p>
            <a:r>
              <a:rPr lang="en-US" sz="2400" b="1" dirty="0" smtClean="0">
                <a:solidFill>
                  <a:srgbClr val="FF0000"/>
                </a:solidFill>
              </a:rPr>
              <a:t>20</a:t>
            </a:r>
            <a:r>
              <a:rPr lang="en-US" sz="2400" b="1" baseline="30000" dirty="0" smtClean="0">
                <a:solidFill>
                  <a:srgbClr val="FF0000"/>
                </a:solidFill>
              </a:rPr>
              <a:t>th</a:t>
            </a:r>
            <a:r>
              <a:rPr lang="en-US" sz="2400" b="1" dirty="0" smtClean="0">
                <a:solidFill>
                  <a:srgbClr val="FF0000"/>
                </a:solidFill>
              </a:rPr>
              <a:t> Oct 2014</a:t>
            </a:r>
            <a:endParaRPr lang="en-IN" sz="2400" b="1" dirty="0">
              <a:solidFill>
                <a:srgbClr val="FF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2000"/>
                                        <p:tgtEl>
                                          <p:spTgt spid="4">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2000"/>
                                        <p:tgtEl>
                                          <p:spTgt spid="4">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2000"/>
                                        <p:tgtEl>
                                          <p:spTgt spid="4">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2000"/>
                                        <p:tgtEl>
                                          <p:spTgt spid="4">
                                            <p:txEl>
                                              <p:pRg st="5" end="5"/>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solidFill>
                  <a:srgbClr val="FF0000"/>
                </a:solidFill>
              </a:rPr>
              <a:t>Greetings from MANIPAL, INDIA</a:t>
            </a:r>
            <a:endParaRPr lang="en-IN" b="1" dirty="0">
              <a:solidFill>
                <a:srgbClr val="FF0000"/>
              </a:solidFill>
            </a:endParaRPr>
          </a:p>
        </p:txBody>
      </p:sp>
      <p:pic>
        <p:nvPicPr>
          <p:cNvPr id="5" name="Content Placeholder 4" descr="MU_panoramic.JPG"/>
          <p:cNvPicPr>
            <a:picLocks noGrp="1" noChangeAspect="1"/>
          </p:cNvPicPr>
          <p:nvPr>
            <p:ph idx="1"/>
          </p:nvPr>
        </p:nvPicPr>
        <p:blipFill>
          <a:blip r:embed="rId2" cstate="print"/>
          <a:stretch>
            <a:fillRect/>
          </a:stretch>
        </p:blipFill>
        <p:spPr>
          <a:xfrm>
            <a:off x="0" y="2214554"/>
            <a:ext cx="8989624" cy="3171959"/>
          </a:xfrm>
        </p:spPr>
      </p:pic>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2</a:t>
            </a:fld>
            <a:endParaRPr lang="en-US"/>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51692" y="152400"/>
            <a:ext cx="8229600" cy="1143000"/>
          </a:xfrm>
        </p:spPr>
        <p:txBody>
          <a:bodyPr/>
          <a:lstStyle/>
          <a:p>
            <a:pPr eaLnBrk="1" hangingPunct="1">
              <a:lnSpc>
                <a:spcPts val="3725"/>
              </a:lnSpc>
            </a:pPr>
            <a:r>
              <a:rPr lang="en-GB" sz="3600" b="1" dirty="0" smtClean="0">
                <a:solidFill>
                  <a:srgbClr val="FF0000"/>
                </a:solidFill>
                <a:latin typeface="Calibri" pitchFamily="34" charset="0"/>
                <a:ea typeface="ＭＳ Ｐゴシック" pitchFamily="34" charset="-128"/>
              </a:rPr>
              <a:t>The Diabetes Epidemic: Global Projections, 2010–2030</a:t>
            </a:r>
          </a:p>
        </p:txBody>
      </p:sp>
      <p:pic>
        <p:nvPicPr>
          <p:cNvPr id="21507" name="Picture 194" descr="Picture4.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 y="1371600"/>
            <a:ext cx="9053146" cy="5005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8" name="Text Box 17"/>
          <p:cNvSpPr txBox="1">
            <a:spLocks noChangeArrowheads="1"/>
          </p:cNvSpPr>
          <p:nvPr/>
        </p:nvSpPr>
        <p:spPr bwMode="auto">
          <a:xfrm>
            <a:off x="140677" y="6400801"/>
            <a:ext cx="883333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r>
              <a:rPr lang="en-US" altLang="ko-KR" sz="1200" b="1">
                <a:latin typeface="Times" pitchFamily="18" charset="0"/>
                <a:ea typeface="Gulim" pitchFamily="34" charset="-127"/>
                <a:cs typeface="Times" pitchFamily="18" charset="0"/>
              </a:rPr>
              <a:t>IDF. Diabetes Atlas 5</a:t>
            </a:r>
            <a:r>
              <a:rPr lang="en-US" altLang="ko-KR" sz="1200" b="1" baseline="30000">
                <a:latin typeface="Times" pitchFamily="18" charset="0"/>
                <a:ea typeface="Gulim" pitchFamily="34" charset="-127"/>
                <a:cs typeface="Times" pitchFamily="18" charset="0"/>
              </a:rPr>
              <a:t>th</a:t>
            </a:r>
            <a:r>
              <a:rPr lang="en-US" altLang="ko-KR" sz="1200" b="1">
                <a:latin typeface="Times" pitchFamily="18" charset="0"/>
                <a:ea typeface="Gulim" pitchFamily="34" charset="-127"/>
                <a:cs typeface="Times" pitchFamily="18" charset="0"/>
              </a:rPr>
              <a:t> Ed. 2011</a:t>
            </a:r>
            <a:endParaRPr lang="en-GB" sz="1200" b="1">
              <a:latin typeface="Times" pitchFamily="18" charset="0"/>
              <a:ea typeface="Gulim" pitchFamily="34" charset="-127"/>
              <a:cs typeface="Times"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621574" y="2285992"/>
            <a:ext cx="3317079" cy="4370252"/>
          </a:xfrm>
          <a:prstGeom prst="rect">
            <a:avLst/>
          </a:prstGeom>
        </p:spPr>
      </p:pic>
    </p:spTree>
    <p:extLst>
      <p:ext uri="{BB962C8B-B14F-4D97-AF65-F5344CB8AC3E}">
        <p14:creationId xmlns:p14="http://schemas.microsoft.com/office/powerpoint/2010/main" xmlns="" val="343800713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Disclosures</a:t>
            </a:r>
            <a:endParaRPr lang="en-IN" b="1"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002060"/>
                </a:solidFill>
              </a:rPr>
              <a:t>Principle investigator from India on multicentre ELIXA trial sponsored by                    </a:t>
            </a:r>
            <a:r>
              <a:rPr lang="en-US" dirty="0" err="1" smtClean="0">
                <a:solidFill>
                  <a:srgbClr val="002060"/>
                </a:solidFill>
              </a:rPr>
              <a:t>Sanofi</a:t>
            </a:r>
            <a:r>
              <a:rPr lang="en-US" dirty="0" smtClean="0">
                <a:solidFill>
                  <a:srgbClr val="002060"/>
                </a:solidFill>
              </a:rPr>
              <a:t> </a:t>
            </a:r>
            <a:r>
              <a:rPr lang="en-US" dirty="0" err="1" smtClean="0">
                <a:solidFill>
                  <a:srgbClr val="002060"/>
                </a:solidFill>
              </a:rPr>
              <a:t>Aventi</a:t>
            </a:r>
            <a:r>
              <a:rPr lang="en-IN" dirty="0" smtClean="0">
                <a:solidFill>
                  <a:srgbClr val="002060"/>
                </a:solidFill>
              </a:rPr>
              <a:t>s (ongoing)</a:t>
            </a:r>
          </a:p>
          <a:p>
            <a:r>
              <a:rPr lang="en-US" dirty="0" smtClean="0">
                <a:solidFill>
                  <a:srgbClr val="002060"/>
                </a:solidFill>
              </a:rPr>
              <a:t>Co investigator in Saxagliptin (BMP) &amp; Linagliptin (</a:t>
            </a:r>
            <a:r>
              <a:rPr lang="en-IN" dirty="0" err="1" smtClean="0">
                <a:solidFill>
                  <a:srgbClr val="002060"/>
                </a:solidFill>
              </a:rPr>
              <a:t>Boehringer</a:t>
            </a:r>
            <a:r>
              <a:rPr lang="en-IN" dirty="0" smtClean="0">
                <a:solidFill>
                  <a:srgbClr val="002060"/>
                </a:solidFill>
              </a:rPr>
              <a:t> Ingelheim)</a:t>
            </a:r>
            <a:r>
              <a:rPr lang="en-US" dirty="0" smtClean="0">
                <a:solidFill>
                  <a:srgbClr val="002060"/>
                </a:solidFill>
              </a:rPr>
              <a:t> &amp; Liraglutide (Novo) trials</a:t>
            </a:r>
          </a:p>
          <a:p>
            <a:r>
              <a:rPr lang="en-US" dirty="0" smtClean="0">
                <a:solidFill>
                  <a:srgbClr val="002060"/>
                </a:solidFill>
              </a:rPr>
              <a:t>Conflict of interest : None</a:t>
            </a:r>
          </a:p>
        </p:txBody>
      </p:sp>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4</a:t>
            </a:fld>
            <a:endParaRPr lang="en-US"/>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400" b="1" dirty="0" err="1" smtClean="0">
                <a:solidFill>
                  <a:srgbClr val="FF3300"/>
                </a:solidFill>
              </a:rPr>
              <a:t>Incretins</a:t>
            </a:r>
            <a:r>
              <a:rPr lang="en-IN" sz="5400" b="1" dirty="0" smtClean="0">
                <a:solidFill>
                  <a:srgbClr val="FF3300"/>
                </a:solidFill>
              </a:rPr>
              <a:t> </a:t>
            </a:r>
            <a:endParaRPr lang="en-IN" sz="5400" b="1" dirty="0">
              <a:solidFill>
                <a:srgbClr val="FF3300"/>
              </a:solidFill>
            </a:endParaRPr>
          </a:p>
        </p:txBody>
      </p:sp>
      <p:sp>
        <p:nvSpPr>
          <p:cNvPr id="3" name="Content Placeholder 2"/>
          <p:cNvSpPr>
            <a:spLocks noGrp="1"/>
          </p:cNvSpPr>
          <p:nvPr>
            <p:ph sz="quarter" idx="1"/>
          </p:nvPr>
        </p:nvSpPr>
        <p:spPr/>
        <p:txBody>
          <a:bodyPr>
            <a:normAutofit fontScale="92500" lnSpcReduction="10000"/>
          </a:bodyPr>
          <a:lstStyle/>
          <a:p>
            <a:r>
              <a:rPr lang="en-IN" b="1" dirty="0" err="1">
                <a:solidFill>
                  <a:srgbClr val="002060"/>
                </a:solidFill>
              </a:rPr>
              <a:t>Incretins</a:t>
            </a:r>
            <a:r>
              <a:rPr lang="en-IN" b="1" dirty="0">
                <a:solidFill>
                  <a:srgbClr val="002060"/>
                </a:solidFill>
              </a:rPr>
              <a:t> are GI hormones that are released after meals and stimulate insulin </a:t>
            </a:r>
            <a:r>
              <a:rPr lang="en-IN" b="1" dirty="0" smtClean="0">
                <a:solidFill>
                  <a:srgbClr val="002060"/>
                </a:solidFill>
              </a:rPr>
              <a:t>secretion</a:t>
            </a:r>
          </a:p>
          <a:p>
            <a:endParaRPr lang="en-IN" b="1" dirty="0">
              <a:solidFill>
                <a:srgbClr val="002060"/>
              </a:solidFill>
            </a:endParaRPr>
          </a:p>
          <a:p>
            <a:r>
              <a:rPr lang="en-IN" b="1" dirty="0" smtClean="0">
                <a:solidFill>
                  <a:srgbClr val="002060"/>
                </a:solidFill>
              </a:rPr>
              <a:t>GLP1 and GIP are </a:t>
            </a:r>
            <a:r>
              <a:rPr lang="en-IN" b="1" dirty="0" err="1" smtClean="0">
                <a:solidFill>
                  <a:srgbClr val="002060"/>
                </a:solidFill>
              </a:rPr>
              <a:t>incretins</a:t>
            </a:r>
            <a:endParaRPr lang="en-IN" b="1" dirty="0" smtClean="0">
              <a:solidFill>
                <a:srgbClr val="002060"/>
              </a:solidFill>
            </a:endParaRPr>
          </a:p>
          <a:p>
            <a:endParaRPr lang="en-IN" b="1" dirty="0">
              <a:solidFill>
                <a:srgbClr val="002060"/>
              </a:solidFill>
            </a:endParaRPr>
          </a:p>
          <a:p>
            <a:r>
              <a:rPr lang="en-IN" b="1" dirty="0" smtClean="0">
                <a:solidFill>
                  <a:srgbClr val="002060"/>
                </a:solidFill>
              </a:rPr>
              <a:t>GIP is not effective in stimulating insulin</a:t>
            </a:r>
          </a:p>
          <a:p>
            <a:endParaRPr lang="en-IN" b="1" dirty="0">
              <a:solidFill>
                <a:srgbClr val="002060"/>
              </a:solidFill>
            </a:endParaRPr>
          </a:p>
          <a:p>
            <a:r>
              <a:rPr lang="en-IN" b="1" dirty="0" smtClean="0">
                <a:solidFill>
                  <a:srgbClr val="002060"/>
                </a:solidFill>
              </a:rPr>
              <a:t>GLP 1 is effective- hence GLP1 signalling system – successful drug target</a:t>
            </a:r>
            <a:endParaRPr lang="en-IN" b="1" dirty="0">
              <a:solidFill>
                <a:srgbClr val="002060"/>
              </a:solidFill>
            </a:endParaRPr>
          </a:p>
        </p:txBody>
      </p:sp>
      <p:sp>
        <p:nvSpPr>
          <p:cNvPr id="4" name="Rectangle 3"/>
          <p:cNvSpPr/>
          <p:nvPr/>
        </p:nvSpPr>
        <p:spPr>
          <a:xfrm>
            <a:off x="4582236" y="6143644"/>
            <a:ext cx="4572000" cy="523220"/>
          </a:xfrm>
          <a:prstGeom prst="rect">
            <a:avLst/>
          </a:prstGeom>
        </p:spPr>
        <p:txBody>
          <a:bodyPr wrap="square">
            <a:spAutoFit/>
          </a:bodyPr>
          <a:lstStyle/>
          <a:p>
            <a:r>
              <a:rPr lang="en-IN" sz="1400" dirty="0"/>
              <a:t>Goodman &amp; Gilman’s Pharmacological Basis of therapeutics. 12</a:t>
            </a:r>
            <a:r>
              <a:rPr lang="en-IN" sz="1400" baseline="30000" dirty="0"/>
              <a:t>th</a:t>
            </a:r>
            <a:r>
              <a:rPr lang="en-IN" sz="1400" dirty="0"/>
              <a:t> </a:t>
            </a:r>
            <a:r>
              <a:rPr lang="en-IN" sz="1100" dirty="0"/>
              <a:t>edition</a:t>
            </a:r>
          </a:p>
        </p:txBody>
      </p:sp>
    </p:spTree>
    <p:extLst>
      <p:ext uri="{BB962C8B-B14F-4D97-AF65-F5344CB8AC3E}">
        <p14:creationId xmlns:p14="http://schemas.microsoft.com/office/powerpoint/2010/main" xmlns="" val="33862164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077200" cy="5313363"/>
          </a:xfrm>
        </p:spPr>
        <p:txBody>
          <a:bodyPr>
            <a:normAutofit/>
          </a:bodyPr>
          <a:lstStyle/>
          <a:p>
            <a:pPr marL="274320" indent="-274320" eaLnBrk="1" fontAlgn="auto" hangingPunct="1">
              <a:lnSpc>
                <a:spcPct val="150000"/>
              </a:lnSpc>
              <a:spcAft>
                <a:spcPts val="0"/>
              </a:spcAft>
              <a:buSzPct val="107000"/>
              <a:buFont typeface="Wingdings" pitchFamily="2" charset="2"/>
              <a:buChar char="§"/>
              <a:defRPr/>
            </a:pPr>
            <a:r>
              <a:rPr lang="en-US" sz="2400" b="1" dirty="0" smtClean="0">
                <a:solidFill>
                  <a:schemeClr val="tx2">
                    <a:lumMod val="75000"/>
                  </a:schemeClr>
                </a:solidFill>
                <a:latin typeface="Arial" pitchFamily="34" charset="0"/>
                <a:cs typeface="Arial" pitchFamily="34" charset="0"/>
              </a:rPr>
              <a:t>Physiological Effects of Incretins</a:t>
            </a: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r>
              <a:rPr lang="en-US" sz="2400" b="1" dirty="0" smtClean="0">
                <a:solidFill>
                  <a:schemeClr val="tx2">
                    <a:lumMod val="75000"/>
                  </a:schemeClr>
                </a:solidFill>
                <a:latin typeface="Arial" pitchFamily="34" charset="0"/>
                <a:cs typeface="Arial" pitchFamily="34" charset="0"/>
              </a:rPr>
              <a:t>The Incretin Based Therapies - GLP-1 Analogues</a:t>
            </a:r>
          </a:p>
          <a:p>
            <a:pPr marL="274320" indent="-274320" eaLnBrk="1" fontAlgn="auto" hangingPunct="1">
              <a:lnSpc>
                <a:spcPct val="150000"/>
              </a:lnSpc>
              <a:spcAft>
                <a:spcPts val="0"/>
              </a:spcAft>
              <a:buSzPct val="107000"/>
              <a:buFont typeface="Wingdings" pitchFamily="2" charset="2"/>
              <a:buChar char="§"/>
              <a:defRPr/>
            </a:pPr>
            <a:r>
              <a:rPr lang="en-US" sz="2400" b="1" dirty="0" smtClean="0">
                <a:solidFill>
                  <a:schemeClr val="tx2">
                    <a:lumMod val="75000"/>
                  </a:schemeClr>
                </a:solidFill>
                <a:latin typeface="Arial" pitchFamily="34" charset="0"/>
                <a:cs typeface="Arial" pitchFamily="34" charset="0"/>
              </a:rPr>
              <a:t>The Incretin Based Therapies - DPP-4 Inhibitors  </a:t>
            </a: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r>
              <a:rPr lang="en-US" sz="2400" b="1" dirty="0" smtClean="0">
                <a:solidFill>
                  <a:schemeClr val="tx2">
                    <a:lumMod val="75000"/>
                  </a:schemeClr>
                </a:solidFill>
                <a:latin typeface="Arial" pitchFamily="34" charset="0"/>
                <a:cs typeface="Arial" pitchFamily="34" charset="0"/>
              </a:rPr>
              <a:t>GLP-1 Analogues </a:t>
            </a:r>
            <a:r>
              <a:rPr lang="en-US" sz="2400" b="1" dirty="0" err="1" smtClean="0">
                <a:solidFill>
                  <a:schemeClr val="tx2">
                    <a:lumMod val="75000"/>
                  </a:schemeClr>
                </a:solidFill>
                <a:latin typeface="Arial" pitchFamily="34" charset="0"/>
                <a:cs typeface="Arial" pitchFamily="34" charset="0"/>
              </a:rPr>
              <a:t>vs</a:t>
            </a:r>
            <a:r>
              <a:rPr lang="en-US" sz="2400" b="1" dirty="0" smtClean="0">
                <a:solidFill>
                  <a:schemeClr val="tx2">
                    <a:lumMod val="75000"/>
                  </a:schemeClr>
                </a:solidFill>
                <a:latin typeface="Arial" pitchFamily="34" charset="0"/>
                <a:cs typeface="Arial" pitchFamily="34" charset="0"/>
              </a:rPr>
              <a:t> DPP-4 Inhibitors</a:t>
            </a:r>
          </a:p>
          <a:p>
            <a:pPr marL="274320" indent="-274320" eaLnBrk="1" fontAlgn="auto" hangingPunct="1">
              <a:lnSpc>
                <a:spcPct val="150000"/>
              </a:lnSpc>
              <a:spcAft>
                <a:spcPts val="0"/>
              </a:spcAft>
              <a:buSzPct val="107000"/>
              <a:buFont typeface="Wingdings" pitchFamily="2" charset="2"/>
              <a:buChar char="§"/>
              <a:defRPr/>
            </a:pPr>
            <a:r>
              <a:rPr lang="en-US" sz="2400" b="1" dirty="0" smtClean="0">
                <a:solidFill>
                  <a:schemeClr val="tx2">
                    <a:lumMod val="75000"/>
                  </a:schemeClr>
                </a:solidFill>
                <a:latin typeface="Arial" pitchFamily="34" charset="0"/>
                <a:cs typeface="Arial" pitchFamily="34" charset="0"/>
              </a:rPr>
              <a:t>The Future of Incretin Based Therapy</a:t>
            </a: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r>
              <a:rPr lang="en-IN" sz="2400" b="1" dirty="0" smtClean="0">
                <a:solidFill>
                  <a:schemeClr val="tx2">
                    <a:lumMod val="75000"/>
                  </a:schemeClr>
                </a:solidFill>
                <a:latin typeface="Arial" pitchFamily="34" charset="0"/>
                <a:cs typeface="Arial" pitchFamily="34" charset="0"/>
              </a:rPr>
              <a:t>Current Status </a:t>
            </a:r>
            <a:r>
              <a:rPr lang="en-US" sz="2400" b="1" dirty="0" smtClean="0">
                <a:solidFill>
                  <a:schemeClr val="tx2">
                    <a:lumMod val="75000"/>
                  </a:schemeClr>
                </a:solidFill>
                <a:latin typeface="Arial" pitchFamily="34" charset="0"/>
                <a:cs typeface="Arial" pitchFamily="34" charset="0"/>
              </a:rPr>
              <a:t>of Incretin Based Therapy</a:t>
            </a: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r>
              <a:rPr lang="en-US" sz="2400" b="1" dirty="0" smtClean="0">
                <a:solidFill>
                  <a:schemeClr val="tx2">
                    <a:lumMod val="75000"/>
                  </a:schemeClr>
                </a:solidFill>
                <a:latin typeface="Arial" pitchFamily="34" charset="0"/>
                <a:cs typeface="Arial" pitchFamily="34" charset="0"/>
              </a:rPr>
              <a:t>Summary &amp; Conclusion</a:t>
            </a: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endParaRPr lang="en-US"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lnSpc>
                <a:spcPct val="150000"/>
              </a:lnSpc>
              <a:spcAft>
                <a:spcPts val="0"/>
              </a:spcAft>
              <a:buSzPct val="107000"/>
              <a:buFont typeface="Wingdings" pitchFamily="2" charset="2"/>
              <a:buChar char="§"/>
              <a:defRPr/>
            </a:pP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spcAft>
                <a:spcPts val="0"/>
              </a:spcAft>
              <a:buFont typeface="Wingdings 2"/>
              <a:buChar char=""/>
              <a:defRPr/>
            </a:pP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spcAft>
                <a:spcPts val="0"/>
              </a:spcAft>
              <a:buFont typeface="Wingdings 2"/>
              <a:buChar char=""/>
              <a:defRPr/>
            </a:pP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spcAft>
                <a:spcPts val="0"/>
              </a:spcAft>
              <a:buFont typeface="Wingdings 2"/>
              <a:buChar char=""/>
              <a:defRPr/>
            </a:pPr>
            <a:endParaRPr lang="en-IN" sz="2400" b="1" dirty="0" smtClean="0">
              <a:solidFill>
                <a:schemeClr val="tx2">
                  <a:lumMod val="75000"/>
                </a:schemeClr>
              </a:solidFill>
              <a:latin typeface="Arial" pitchFamily="34" charset="0"/>
              <a:cs typeface="Arial" pitchFamily="34" charset="0"/>
            </a:endParaRPr>
          </a:p>
          <a:p>
            <a:pPr marL="274320" indent="-274320" eaLnBrk="1" fontAlgn="auto" hangingPunct="1">
              <a:spcAft>
                <a:spcPts val="0"/>
              </a:spcAft>
              <a:buFont typeface="Wingdings 2"/>
              <a:buChar char=""/>
              <a:defRPr/>
            </a:pPr>
            <a:endParaRPr lang="en-IN" dirty="0"/>
          </a:p>
        </p:txBody>
      </p:sp>
      <p:sp>
        <p:nvSpPr>
          <p:cNvPr id="6" name="Rectangle 5"/>
          <p:cNvSpPr/>
          <p:nvPr/>
        </p:nvSpPr>
        <p:spPr>
          <a:xfrm>
            <a:off x="1143000" y="381000"/>
            <a:ext cx="6019800" cy="646331"/>
          </a:xfrm>
          <a:prstGeom prst="rect">
            <a:avLst/>
          </a:prstGeom>
        </p:spPr>
        <p:txBody>
          <a:bodyPr>
            <a:spAutoFit/>
          </a:bodyPr>
          <a:lstStyle/>
          <a:p>
            <a:pPr algn="ctr" fontAlgn="auto">
              <a:spcBef>
                <a:spcPts val="0"/>
              </a:spcBef>
              <a:spcAft>
                <a:spcPts val="0"/>
              </a:spcAft>
              <a:defRPr/>
            </a:pPr>
            <a:r>
              <a:rPr lang="en-US" sz="3600" b="1" dirty="0">
                <a:solidFill>
                  <a:srgbClr val="FF3300"/>
                </a:solidFill>
                <a:latin typeface="Arial" pitchFamily="34" charset="0"/>
                <a:cs typeface="Arial" pitchFamily="34" charset="0"/>
              </a:rPr>
              <a:t>Flow of  Presentation</a:t>
            </a:r>
            <a:endParaRPr lang="en-IN" sz="3600" b="1" dirty="0">
              <a:solidFill>
                <a:srgbClr val="FF3300"/>
              </a:solidFill>
              <a:latin typeface="Arial" pitchFamily="34" charset="0"/>
              <a:cs typeface="Arial" pitchFamily="34" charset="0"/>
            </a:endParaRPr>
          </a:p>
        </p:txBody>
      </p:sp>
      <p:sp>
        <p:nvSpPr>
          <p:cNvPr id="4"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4C7031AD-DF35-4EB5-91B9-F0ED1F40E229}" type="slidenum">
              <a:rPr lang="en-US" smtClean="0">
                <a:solidFill>
                  <a:schemeClr val="bg1"/>
                </a:solidFill>
              </a:rPr>
              <a:pPr fontAlgn="base">
                <a:spcBef>
                  <a:spcPct val="0"/>
                </a:spcBef>
                <a:spcAft>
                  <a:spcPct val="0"/>
                </a:spcAft>
                <a:defRPr/>
              </a:pPr>
              <a:t>7</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srcRect/>
          <a:stretch>
            <a:fillRect/>
          </a:stretch>
        </p:blipFill>
        <p:spPr bwMode="auto">
          <a:xfrm>
            <a:off x="6062663" y="4532313"/>
            <a:ext cx="1420812" cy="1558925"/>
          </a:xfrm>
          <a:prstGeom prst="rect">
            <a:avLst/>
          </a:prstGeom>
          <a:noFill/>
          <a:ln w="9525">
            <a:noFill/>
            <a:miter lim="800000"/>
            <a:headEnd/>
            <a:tailEnd/>
          </a:ln>
        </p:spPr>
      </p:pic>
      <p:pic>
        <p:nvPicPr>
          <p:cNvPr id="7" name="Picture 3"/>
          <p:cNvPicPr>
            <a:picLocks noChangeAspect="1" noChangeArrowheads="1"/>
          </p:cNvPicPr>
          <p:nvPr/>
        </p:nvPicPr>
        <p:blipFill>
          <a:blip r:embed="rId4"/>
          <a:srcRect/>
          <a:stretch>
            <a:fillRect/>
          </a:stretch>
        </p:blipFill>
        <p:spPr bwMode="auto">
          <a:xfrm>
            <a:off x="5976938" y="1323975"/>
            <a:ext cx="1443037" cy="1016000"/>
          </a:xfrm>
          <a:prstGeom prst="rect">
            <a:avLst/>
          </a:prstGeom>
          <a:noFill/>
          <a:ln w="9525">
            <a:noFill/>
            <a:miter lim="800000"/>
            <a:headEnd/>
            <a:tailEnd/>
          </a:ln>
        </p:spPr>
      </p:pic>
      <p:pic>
        <p:nvPicPr>
          <p:cNvPr id="8" name="Picture 4"/>
          <p:cNvPicPr>
            <a:picLocks noChangeAspect="1" noChangeArrowheads="1"/>
          </p:cNvPicPr>
          <p:nvPr/>
        </p:nvPicPr>
        <p:blipFill>
          <a:blip r:embed="rId5"/>
          <a:srcRect/>
          <a:stretch>
            <a:fillRect/>
          </a:stretch>
        </p:blipFill>
        <p:spPr bwMode="auto">
          <a:xfrm>
            <a:off x="6705600" y="2655888"/>
            <a:ext cx="1419225" cy="1495425"/>
          </a:xfrm>
          <a:prstGeom prst="rect">
            <a:avLst/>
          </a:prstGeom>
          <a:noFill/>
          <a:ln w="9525">
            <a:noFill/>
            <a:miter lim="800000"/>
            <a:headEnd/>
            <a:tailEnd/>
          </a:ln>
        </p:spPr>
      </p:pic>
      <p:pic>
        <p:nvPicPr>
          <p:cNvPr id="9" name="Picture 6"/>
          <p:cNvPicPr>
            <a:picLocks noChangeAspect="1" noChangeArrowheads="1"/>
          </p:cNvPicPr>
          <p:nvPr/>
        </p:nvPicPr>
        <p:blipFill>
          <a:blip r:embed="rId6"/>
          <a:srcRect/>
          <a:stretch>
            <a:fillRect/>
          </a:stretch>
        </p:blipFill>
        <p:spPr bwMode="auto">
          <a:xfrm>
            <a:off x="0" y="4514850"/>
            <a:ext cx="1828800" cy="1428750"/>
          </a:xfrm>
          <a:prstGeom prst="rect">
            <a:avLst/>
          </a:prstGeom>
          <a:noFill/>
          <a:ln w="9525">
            <a:noFill/>
            <a:miter lim="800000"/>
            <a:headEnd/>
            <a:tailEnd/>
          </a:ln>
        </p:spPr>
      </p:pic>
      <p:pic>
        <p:nvPicPr>
          <p:cNvPr id="10" name="Picture 7"/>
          <p:cNvPicPr>
            <a:picLocks noChangeAspect="1" noChangeArrowheads="1"/>
          </p:cNvPicPr>
          <p:nvPr/>
        </p:nvPicPr>
        <p:blipFill>
          <a:blip r:embed="rId7"/>
          <a:srcRect/>
          <a:stretch>
            <a:fillRect/>
          </a:stretch>
        </p:blipFill>
        <p:spPr bwMode="auto">
          <a:xfrm>
            <a:off x="2982913" y="2546350"/>
            <a:ext cx="1638300" cy="1952625"/>
          </a:xfrm>
          <a:prstGeom prst="rect">
            <a:avLst/>
          </a:prstGeom>
          <a:noFill/>
          <a:ln w="9525">
            <a:noFill/>
            <a:miter lim="800000"/>
            <a:headEnd/>
            <a:tailEnd/>
          </a:ln>
        </p:spPr>
      </p:pic>
      <p:sp>
        <p:nvSpPr>
          <p:cNvPr id="11" name="Text Box 13"/>
          <p:cNvSpPr txBox="1">
            <a:spLocks noChangeArrowheads="1"/>
          </p:cNvSpPr>
          <p:nvPr/>
        </p:nvSpPr>
        <p:spPr bwMode="auto">
          <a:xfrm>
            <a:off x="1822450" y="1565275"/>
            <a:ext cx="1565275" cy="311150"/>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b="1" dirty="0">
                <a:solidFill>
                  <a:schemeClr val="tx2">
                    <a:lumMod val="75000"/>
                  </a:schemeClr>
                </a:solidFill>
                <a:latin typeface="Arial" pitchFamily="34" charset="0"/>
                <a:cs typeface="Arial" pitchFamily="34" charset="0"/>
              </a:rPr>
              <a:t>Pancreas</a:t>
            </a:r>
            <a:endParaRPr lang="de-DE" b="1" dirty="0">
              <a:solidFill>
                <a:schemeClr val="tx2">
                  <a:lumMod val="75000"/>
                </a:schemeClr>
              </a:solidFill>
              <a:latin typeface="Arial" pitchFamily="34" charset="0"/>
              <a:cs typeface="Arial" pitchFamily="34" charset="0"/>
              <a:sym typeface="Symbol" pitchFamily="18" charset="2"/>
            </a:endParaRPr>
          </a:p>
        </p:txBody>
      </p:sp>
      <p:sp>
        <p:nvSpPr>
          <p:cNvPr id="12" name="Text Box 13"/>
          <p:cNvSpPr txBox="1">
            <a:spLocks noChangeArrowheads="1"/>
          </p:cNvSpPr>
          <p:nvPr/>
        </p:nvSpPr>
        <p:spPr bwMode="auto">
          <a:xfrm>
            <a:off x="5376863" y="3151188"/>
            <a:ext cx="1314450" cy="311150"/>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b="1" dirty="0">
                <a:solidFill>
                  <a:schemeClr val="tx2">
                    <a:lumMod val="75000"/>
                  </a:schemeClr>
                </a:solidFill>
                <a:latin typeface="Arial" pitchFamily="34" charset="0"/>
                <a:cs typeface="Arial" pitchFamily="34" charset="0"/>
              </a:rPr>
              <a:t>Stomach</a:t>
            </a:r>
            <a:endParaRPr lang="de-DE" b="1" dirty="0">
              <a:solidFill>
                <a:schemeClr val="tx2">
                  <a:lumMod val="75000"/>
                </a:schemeClr>
              </a:solidFill>
              <a:latin typeface="Arial" pitchFamily="34" charset="0"/>
              <a:cs typeface="Arial" pitchFamily="34" charset="0"/>
              <a:sym typeface="Symbol" pitchFamily="18" charset="2"/>
            </a:endParaRPr>
          </a:p>
        </p:txBody>
      </p:sp>
      <p:sp>
        <p:nvSpPr>
          <p:cNvPr id="13" name="Text Box 13"/>
          <p:cNvSpPr txBox="1">
            <a:spLocks noChangeArrowheads="1"/>
          </p:cNvSpPr>
          <p:nvPr/>
        </p:nvSpPr>
        <p:spPr bwMode="auto">
          <a:xfrm>
            <a:off x="5265738" y="4502150"/>
            <a:ext cx="1057275" cy="311150"/>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b="1" dirty="0">
                <a:solidFill>
                  <a:schemeClr val="tx2">
                    <a:lumMod val="75000"/>
                  </a:schemeClr>
                </a:solidFill>
                <a:latin typeface="Arial" pitchFamily="34" charset="0"/>
                <a:cs typeface="Arial" pitchFamily="34" charset="0"/>
              </a:rPr>
              <a:t>Heart</a:t>
            </a:r>
            <a:endParaRPr lang="de-DE" b="1" dirty="0">
              <a:solidFill>
                <a:schemeClr val="tx2">
                  <a:lumMod val="75000"/>
                </a:schemeClr>
              </a:solidFill>
              <a:latin typeface="Arial" pitchFamily="34" charset="0"/>
              <a:cs typeface="Arial" pitchFamily="34" charset="0"/>
              <a:sym typeface="Symbol" pitchFamily="18" charset="2"/>
            </a:endParaRPr>
          </a:p>
        </p:txBody>
      </p:sp>
      <p:sp>
        <p:nvSpPr>
          <p:cNvPr id="14" name="Text Box 13"/>
          <p:cNvSpPr txBox="1">
            <a:spLocks noChangeArrowheads="1"/>
          </p:cNvSpPr>
          <p:nvPr/>
        </p:nvSpPr>
        <p:spPr bwMode="auto">
          <a:xfrm>
            <a:off x="4956175" y="1544638"/>
            <a:ext cx="993775" cy="311150"/>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b="1" dirty="0">
                <a:solidFill>
                  <a:schemeClr val="tx2">
                    <a:lumMod val="75000"/>
                  </a:schemeClr>
                </a:solidFill>
                <a:latin typeface="Arial" pitchFamily="34" charset="0"/>
                <a:cs typeface="Arial" pitchFamily="34" charset="0"/>
              </a:rPr>
              <a:t>Brain</a:t>
            </a:r>
            <a:endParaRPr lang="de-DE" b="1" dirty="0">
              <a:solidFill>
                <a:schemeClr val="tx2">
                  <a:lumMod val="75000"/>
                </a:schemeClr>
              </a:solidFill>
              <a:latin typeface="Arial" pitchFamily="34" charset="0"/>
              <a:cs typeface="Arial" pitchFamily="34" charset="0"/>
              <a:sym typeface="Symbol" pitchFamily="18" charset="2"/>
            </a:endParaRPr>
          </a:p>
        </p:txBody>
      </p:sp>
      <p:sp>
        <p:nvSpPr>
          <p:cNvPr id="15" name="Text Box 13"/>
          <p:cNvSpPr txBox="1">
            <a:spLocks noChangeArrowheads="1"/>
          </p:cNvSpPr>
          <p:nvPr/>
        </p:nvSpPr>
        <p:spPr bwMode="auto">
          <a:xfrm>
            <a:off x="1774825" y="4695825"/>
            <a:ext cx="1100138" cy="311150"/>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b="1" dirty="0">
                <a:solidFill>
                  <a:schemeClr val="tx2">
                    <a:lumMod val="75000"/>
                  </a:schemeClr>
                </a:solidFill>
                <a:latin typeface="Arial" pitchFamily="34" charset="0"/>
                <a:cs typeface="Arial" pitchFamily="34" charset="0"/>
              </a:rPr>
              <a:t>Liver</a:t>
            </a:r>
            <a:endParaRPr lang="de-DE" b="1" dirty="0">
              <a:solidFill>
                <a:schemeClr val="tx2">
                  <a:lumMod val="75000"/>
                </a:schemeClr>
              </a:solidFill>
              <a:latin typeface="Arial" pitchFamily="34" charset="0"/>
              <a:cs typeface="Arial" pitchFamily="34" charset="0"/>
              <a:sym typeface="Symbol" pitchFamily="18" charset="2"/>
            </a:endParaRPr>
          </a:p>
        </p:txBody>
      </p:sp>
      <p:cxnSp>
        <p:nvCxnSpPr>
          <p:cNvPr id="16" name="Straight Arrow Connector 26"/>
          <p:cNvCxnSpPr>
            <a:cxnSpLocks noChangeShapeType="1"/>
          </p:cNvCxnSpPr>
          <p:nvPr/>
        </p:nvCxnSpPr>
        <p:spPr bwMode="auto">
          <a:xfrm>
            <a:off x="4683125" y="3900488"/>
            <a:ext cx="676275" cy="498475"/>
          </a:xfrm>
          <a:prstGeom prst="straightConnector1">
            <a:avLst/>
          </a:prstGeom>
          <a:noFill/>
          <a:ln w="31750" algn="ctr">
            <a:solidFill>
              <a:schemeClr val="tx2">
                <a:lumMod val="75000"/>
              </a:schemeClr>
            </a:solidFill>
            <a:round/>
            <a:headEnd/>
            <a:tailEnd type="arrow" w="med" len="med"/>
          </a:ln>
        </p:spPr>
      </p:cxnSp>
      <p:cxnSp>
        <p:nvCxnSpPr>
          <p:cNvPr id="17" name="Straight Arrow Connector 27"/>
          <p:cNvCxnSpPr>
            <a:cxnSpLocks noChangeShapeType="1"/>
          </p:cNvCxnSpPr>
          <p:nvPr/>
        </p:nvCxnSpPr>
        <p:spPr bwMode="auto">
          <a:xfrm rot="10800000">
            <a:off x="2232025" y="2087563"/>
            <a:ext cx="806450" cy="609600"/>
          </a:xfrm>
          <a:prstGeom prst="straightConnector1">
            <a:avLst/>
          </a:prstGeom>
          <a:noFill/>
          <a:ln w="57150" algn="ctr">
            <a:solidFill>
              <a:schemeClr val="tx2">
                <a:lumMod val="75000"/>
              </a:schemeClr>
            </a:solidFill>
            <a:round/>
            <a:headEnd/>
            <a:tailEnd type="arrow" w="med" len="med"/>
          </a:ln>
        </p:spPr>
      </p:cxnSp>
      <p:cxnSp>
        <p:nvCxnSpPr>
          <p:cNvPr id="18" name="Straight Arrow Connector 30"/>
          <p:cNvCxnSpPr>
            <a:cxnSpLocks noChangeShapeType="1"/>
          </p:cNvCxnSpPr>
          <p:nvPr/>
        </p:nvCxnSpPr>
        <p:spPr bwMode="auto">
          <a:xfrm flipH="1">
            <a:off x="2470150" y="4021138"/>
            <a:ext cx="720725" cy="576262"/>
          </a:xfrm>
          <a:prstGeom prst="straightConnector1">
            <a:avLst/>
          </a:prstGeom>
          <a:noFill/>
          <a:ln w="31750" algn="ctr">
            <a:solidFill>
              <a:schemeClr val="tx2">
                <a:lumMod val="75000"/>
              </a:schemeClr>
            </a:solidFill>
            <a:prstDash val="sysDash"/>
            <a:round/>
            <a:headEnd/>
            <a:tailEnd type="arrow" w="med" len="med"/>
          </a:ln>
        </p:spPr>
      </p:cxnSp>
      <p:cxnSp>
        <p:nvCxnSpPr>
          <p:cNvPr id="19" name="Straight Arrow Connector 32"/>
          <p:cNvCxnSpPr>
            <a:cxnSpLocks noChangeShapeType="1"/>
          </p:cNvCxnSpPr>
          <p:nvPr/>
        </p:nvCxnSpPr>
        <p:spPr bwMode="auto">
          <a:xfrm>
            <a:off x="1238250" y="4125913"/>
            <a:ext cx="14288" cy="522287"/>
          </a:xfrm>
          <a:prstGeom prst="straightConnector1">
            <a:avLst/>
          </a:prstGeom>
          <a:noFill/>
          <a:ln w="57150" algn="ctr">
            <a:solidFill>
              <a:schemeClr val="tx2">
                <a:lumMod val="75000"/>
              </a:schemeClr>
            </a:solidFill>
            <a:prstDash val="sysDash"/>
            <a:round/>
            <a:headEnd/>
            <a:tailEnd type="arrow" w="med" len="med"/>
          </a:ln>
        </p:spPr>
      </p:cxnSp>
      <p:cxnSp>
        <p:nvCxnSpPr>
          <p:cNvPr id="20" name="Straight Arrow Connector 35"/>
          <p:cNvCxnSpPr>
            <a:cxnSpLocks noChangeShapeType="1"/>
          </p:cNvCxnSpPr>
          <p:nvPr/>
        </p:nvCxnSpPr>
        <p:spPr bwMode="auto">
          <a:xfrm flipV="1">
            <a:off x="4275138" y="1995488"/>
            <a:ext cx="511175" cy="581025"/>
          </a:xfrm>
          <a:prstGeom prst="straightConnector1">
            <a:avLst/>
          </a:prstGeom>
          <a:noFill/>
          <a:ln w="31750" algn="ctr">
            <a:solidFill>
              <a:schemeClr val="tx2">
                <a:lumMod val="75000"/>
              </a:schemeClr>
            </a:solidFill>
            <a:round/>
            <a:headEnd/>
            <a:tailEnd type="arrow" w="med" len="med"/>
          </a:ln>
        </p:spPr>
      </p:cxnSp>
      <p:cxnSp>
        <p:nvCxnSpPr>
          <p:cNvPr id="21" name="Straight Arrow Connector 37"/>
          <p:cNvCxnSpPr>
            <a:cxnSpLocks noChangeShapeType="1"/>
          </p:cNvCxnSpPr>
          <p:nvPr/>
        </p:nvCxnSpPr>
        <p:spPr bwMode="auto">
          <a:xfrm flipV="1">
            <a:off x="4676775" y="3321050"/>
            <a:ext cx="569913" cy="9525"/>
          </a:xfrm>
          <a:prstGeom prst="straightConnector1">
            <a:avLst/>
          </a:prstGeom>
          <a:noFill/>
          <a:ln w="31750" algn="ctr">
            <a:solidFill>
              <a:schemeClr val="tx2">
                <a:lumMod val="75000"/>
              </a:schemeClr>
            </a:solidFill>
            <a:round/>
            <a:headEnd/>
            <a:tailEnd type="arrow" w="med" len="med"/>
          </a:ln>
        </p:spPr>
      </p:cxnSp>
      <p:sp>
        <p:nvSpPr>
          <p:cNvPr id="22" name="Text Box 13"/>
          <p:cNvSpPr txBox="1">
            <a:spLocks noChangeArrowheads="1"/>
          </p:cNvSpPr>
          <p:nvPr/>
        </p:nvSpPr>
        <p:spPr bwMode="auto">
          <a:xfrm>
            <a:off x="3209925" y="2557463"/>
            <a:ext cx="1330325" cy="290512"/>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sz="1600" b="1" dirty="0">
                <a:solidFill>
                  <a:schemeClr val="tx2">
                    <a:lumMod val="75000"/>
                  </a:schemeClr>
                </a:solidFill>
                <a:latin typeface="Arial" pitchFamily="34" charset="0"/>
                <a:cs typeface="Arial" pitchFamily="34" charset="0"/>
              </a:rPr>
              <a:t>Intestine</a:t>
            </a:r>
            <a:endParaRPr lang="de-DE" sz="1600" b="1" dirty="0">
              <a:solidFill>
                <a:schemeClr val="tx2">
                  <a:lumMod val="75000"/>
                </a:schemeClr>
              </a:solidFill>
              <a:latin typeface="Arial" pitchFamily="34" charset="0"/>
              <a:cs typeface="Arial" pitchFamily="34" charset="0"/>
              <a:sym typeface="Symbol" pitchFamily="18" charset="2"/>
            </a:endParaRPr>
          </a:p>
        </p:txBody>
      </p:sp>
      <p:sp>
        <p:nvSpPr>
          <p:cNvPr id="23" name="Text Box 13"/>
          <p:cNvSpPr txBox="1">
            <a:spLocks noChangeArrowheads="1"/>
          </p:cNvSpPr>
          <p:nvPr/>
        </p:nvSpPr>
        <p:spPr bwMode="auto">
          <a:xfrm>
            <a:off x="4948238" y="4906963"/>
            <a:ext cx="1389062" cy="363537"/>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sz="1100" b="1" dirty="0">
                <a:solidFill>
                  <a:schemeClr val="tx2">
                    <a:lumMod val="75000"/>
                  </a:schemeClr>
                </a:solidFill>
                <a:latin typeface="Arial" pitchFamily="34" charset="0"/>
                <a:cs typeface="Arial" pitchFamily="34" charset="0"/>
              </a:rPr>
              <a:t>Cardioprotection</a:t>
            </a:r>
            <a:br>
              <a:rPr lang="de-DE" sz="1100" b="1" dirty="0">
                <a:solidFill>
                  <a:schemeClr val="tx2">
                    <a:lumMod val="75000"/>
                  </a:schemeClr>
                </a:solidFill>
                <a:latin typeface="Arial" pitchFamily="34" charset="0"/>
                <a:cs typeface="Arial" pitchFamily="34" charset="0"/>
              </a:rPr>
            </a:br>
            <a:r>
              <a:rPr lang="de-DE" sz="1100" b="1" dirty="0">
                <a:solidFill>
                  <a:schemeClr val="tx2">
                    <a:lumMod val="75000"/>
                  </a:schemeClr>
                </a:solidFill>
                <a:latin typeface="Arial" pitchFamily="34" charset="0"/>
                <a:cs typeface="Arial" pitchFamily="34" charset="0"/>
              </a:rPr>
              <a:t>Cardiac function</a:t>
            </a:r>
            <a:endParaRPr lang="de-DE" sz="1100" b="1" dirty="0">
              <a:solidFill>
                <a:schemeClr val="tx2">
                  <a:lumMod val="75000"/>
                </a:schemeClr>
              </a:solidFill>
              <a:latin typeface="Arial" pitchFamily="34" charset="0"/>
              <a:cs typeface="Arial" pitchFamily="34" charset="0"/>
              <a:sym typeface="Symbol" pitchFamily="18" charset="2"/>
            </a:endParaRPr>
          </a:p>
        </p:txBody>
      </p:sp>
      <p:sp>
        <p:nvSpPr>
          <p:cNvPr id="24" name="Text Box 13"/>
          <p:cNvSpPr txBox="1">
            <a:spLocks noChangeArrowheads="1"/>
          </p:cNvSpPr>
          <p:nvPr/>
        </p:nvSpPr>
        <p:spPr bwMode="auto">
          <a:xfrm>
            <a:off x="5343525" y="2211388"/>
            <a:ext cx="1454150" cy="201612"/>
          </a:xfrm>
          <a:prstGeom prst="rect">
            <a:avLst/>
          </a:prstGeom>
          <a:noFill/>
          <a:ln w="12700">
            <a:noFill/>
            <a:miter lim="800000"/>
            <a:headEnd/>
            <a:tailEnd/>
          </a:ln>
        </p:spPr>
        <p:txBody>
          <a:bodyPr>
            <a:spAutoFit/>
          </a:bodyPr>
          <a:lstStyle/>
          <a:p>
            <a:pPr eaLnBrk="0" hangingPunct="0">
              <a:lnSpc>
                <a:spcPct val="60000"/>
              </a:lnSpc>
              <a:spcBef>
                <a:spcPct val="50000"/>
              </a:spcBef>
              <a:defRPr/>
            </a:pPr>
            <a:r>
              <a:rPr lang="de-DE" sz="1100" b="1" dirty="0">
                <a:solidFill>
                  <a:schemeClr val="tx2">
                    <a:lumMod val="75000"/>
                  </a:schemeClr>
                </a:solidFill>
                <a:latin typeface="Arial" pitchFamily="34" charset="0"/>
                <a:cs typeface="Arial" pitchFamily="34" charset="0"/>
              </a:rPr>
              <a:t>Satiety</a:t>
            </a:r>
          </a:p>
        </p:txBody>
      </p:sp>
      <p:sp>
        <p:nvSpPr>
          <p:cNvPr id="25" name="Text Box 13"/>
          <p:cNvSpPr txBox="1">
            <a:spLocks noChangeArrowheads="1"/>
          </p:cNvSpPr>
          <p:nvPr/>
        </p:nvSpPr>
        <p:spPr bwMode="auto">
          <a:xfrm>
            <a:off x="5643563" y="3568700"/>
            <a:ext cx="1109662" cy="387350"/>
          </a:xfrm>
          <a:prstGeom prst="rect">
            <a:avLst/>
          </a:prstGeom>
          <a:noFill/>
          <a:ln w="12700">
            <a:noFill/>
            <a:miter lim="800000"/>
            <a:headEnd/>
            <a:tailEnd/>
          </a:ln>
        </p:spPr>
        <p:txBody>
          <a:bodyPr>
            <a:spAutoFit/>
          </a:bodyPr>
          <a:lstStyle/>
          <a:p>
            <a:pPr eaLnBrk="0" hangingPunct="0">
              <a:lnSpc>
                <a:spcPct val="60000"/>
              </a:lnSpc>
              <a:spcBef>
                <a:spcPct val="50000"/>
              </a:spcBef>
              <a:defRPr/>
            </a:pPr>
            <a:r>
              <a:rPr lang="de-DE" sz="1100" b="1" dirty="0">
                <a:solidFill>
                  <a:schemeClr val="tx2">
                    <a:lumMod val="75000"/>
                  </a:schemeClr>
                </a:solidFill>
                <a:latin typeface="Arial" pitchFamily="34" charset="0"/>
                <a:cs typeface="Arial" pitchFamily="34" charset="0"/>
              </a:rPr>
              <a:t>Gastric </a:t>
            </a:r>
          </a:p>
          <a:p>
            <a:pPr eaLnBrk="0" hangingPunct="0">
              <a:lnSpc>
                <a:spcPct val="60000"/>
              </a:lnSpc>
              <a:spcBef>
                <a:spcPct val="50000"/>
              </a:spcBef>
              <a:defRPr/>
            </a:pPr>
            <a:r>
              <a:rPr lang="de-DE" sz="1100" b="1" dirty="0">
                <a:solidFill>
                  <a:schemeClr val="tx2">
                    <a:lumMod val="75000"/>
                  </a:schemeClr>
                </a:solidFill>
                <a:latin typeface="Arial" pitchFamily="34" charset="0"/>
                <a:cs typeface="Arial" pitchFamily="34" charset="0"/>
              </a:rPr>
              <a:t>emptying</a:t>
            </a:r>
            <a:endParaRPr lang="de-DE" sz="1100" b="1" dirty="0">
              <a:solidFill>
                <a:schemeClr val="tx2">
                  <a:lumMod val="75000"/>
                </a:schemeClr>
              </a:solidFill>
              <a:latin typeface="Arial" pitchFamily="34" charset="0"/>
              <a:cs typeface="Arial" pitchFamily="34" charset="0"/>
              <a:sym typeface="Symbol" pitchFamily="18" charset="2"/>
            </a:endParaRPr>
          </a:p>
        </p:txBody>
      </p:sp>
      <p:sp>
        <p:nvSpPr>
          <p:cNvPr id="26" name="Text Box 13"/>
          <p:cNvSpPr txBox="1">
            <a:spLocks noChangeArrowheads="1"/>
          </p:cNvSpPr>
          <p:nvPr/>
        </p:nvSpPr>
        <p:spPr bwMode="auto">
          <a:xfrm>
            <a:off x="2095500" y="5040313"/>
            <a:ext cx="1512888" cy="228600"/>
          </a:xfrm>
          <a:prstGeom prst="rect">
            <a:avLst/>
          </a:prstGeom>
          <a:noFill/>
          <a:ln w="12700">
            <a:noFill/>
            <a:miter lim="800000"/>
            <a:headEnd/>
            <a:tailEnd/>
          </a:ln>
        </p:spPr>
        <p:txBody>
          <a:bodyPr>
            <a:spAutoFit/>
          </a:bodyPr>
          <a:lstStyle/>
          <a:p>
            <a:pPr eaLnBrk="0" hangingPunct="0">
              <a:lnSpc>
                <a:spcPct val="80000"/>
              </a:lnSpc>
              <a:spcBef>
                <a:spcPct val="50000"/>
              </a:spcBef>
              <a:defRPr/>
            </a:pPr>
            <a:r>
              <a:rPr lang="de-DE" sz="1100" b="1" dirty="0">
                <a:solidFill>
                  <a:schemeClr val="tx2">
                    <a:lumMod val="75000"/>
                  </a:schemeClr>
                </a:solidFill>
                <a:latin typeface="Arial" pitchFamily="34" charset="0"/>
                <a:cs typeface="Arial" pitchFamily="34" charset="0"/>
              </a:rPr>
              <a:t>Glucose production</a:t>
            </a:r>
            <a:endParaRPr lang="de-DE" sz="1100" b="1" dirty="0">
              <a:solidFill>
                <a:schemeClr val="tx2">
                  <a:lumMod val="75000"/>
                </a:schemeClr>
              </a:solidFill>
              <a:latin typeface="Arial" pitchFamily="34" charset="0"/>
              <a:cs typeface="Arial" pitchFamily="34" charset="0"/>
              <a:sym typeface="Symbol" pitchFamily="18" charset="2"/>
            </a:endParaRPr>
          </a:p>
        </p:txBody>
      </p:sp>
      <p:sp>
        <p:nvSpPr>
          <p:cNvPr id="27" name="Text Box 3"/>
          <p:cNvSpPr txBox="1">
            <a:spLocks noChangeArrowheads="1"/>
          </p:cNvSpPr>
          <p:nvPr/>
        </p:nvSpPr>
        <p:spPr bwMode="auto">
          <a:xfrm>
            <a:off x="685800" y="2865438"/>
            <a:ext cx="1560513" cy="431800"/>
          </a:xfrm>
          <a:prstGeom prst="rect">
            <a:avLst/>
          </a:prstGeom>
          <a:noFill/>
          <a:ln w="25400">
            <a:noFill/>
            <a:miter lim="800000"/>
            <a:headEnd type="none" w="sm" len="sm"/>
            <a:tailEnd type="none" w="sm" len="sm"/>
          </a:ln>
        </p:spPr>
        <p:txBody>
          <a:bodyPr lIns="91427" tIns="45713" rIns="91427" bIns="45713">
            <a:spAutoFit/>
          </a:bodyPr>
          <a:lstStyle/>
          <a:p>
            <a:pPr>
              <a:spcBef>
                <a:spcPct val="40000"/>
              </a:spcBef>
              <a:buClr>
                <a:srgbClr val="00B7FF"/>
              </a:buClr>
              <a:buSzPct val="120000"/>
              <a:defRPr/>
            </a:pPr>
            <a:r>
              <a:rPr lang="en-GB" sz="1100" b="1" dirty="0">
                <a:solidFill>
                  <a:schemeClr val="tx2">
                    <a:lumMod val="75000"/>
                  </a:schemeClr>
                </a:solidFill>
                <a:latin typeface="Arial" pitchFamily="34" charset="0"/>
                <a:cs typeface="Arial" pitchFamily="34" charset="0"/>
              </a:rPr>
              <a:t>Glucose dependent</a:t>
            </a:r>
            <a:br>
              <a:rPr lang="en-GB" sz="1100" b="1" dirty="0">
                <a:solidFill>
                  <a:schemeClr val="tx2">
                    <a:lumMod val="75000"/>
                  </a:schemeClr>
                </a:solidFill>
                <a:latin typeface="Arial" pitchFamily="34" charset="0"/>
                <a:cs typeface="Arial" pitchFamily="34" charset="0"/>
              </a:rPr>
            </a:br>
            <a:r>
              <a:rPr lang="en-GB" sz="1100" b="1" dirty="0">
                <a:solidFill>
                  <a:schemeClr val="tx2">
                    <a:lumMod val="75000"/>
                  </a:schemeClr>
                </a:solidFill>
                <a:latin typeface="Arial" pitchFamily="34" charset="0"/>
                <a:cs typeface="Arial" pitchFamily="34" charset="0"/>
              </a:rPr>
              <a:t>insulin secretion</a:t>
            </a:r>
          </a:p>
        </p:txBody>
      </p:sp>
      <p:sp>
        <p:nvSpPr>
          <p:cNvPr id="28" name="Text Box 4"/>
          <p:cNvSpPr txBox="1">
            <a:spLocks noChangeArrowheads="1"/>
          </p:cNvSpPr>
          <p:nvPr/>
        </p:nvSpPr>
        <p:spPr bwMode="auto">
          <a:xfrm>
            <a:off x="688975" y="3336925"/>
            <a:ext cx="1552575" cy="261938"/>
          </a:xfrm>
          <a:prstGeom prst="rect">
            <a:avLst/>
          </a:prstGeom>
          <a:noFill/>
          <a:ln w="25400">
            <a:noFill/>
            <a:miter lim="800000"/>
            <a:headEnd type="none" w="sm" len="sm"/>
            <a:tailEnd type="none" w="sm" len="sm"/>
          </a:ln>
        </p:spPr>
        <p:txBody>
          <a:bodyPr lIns="91427" tIns="45713" rIns="91427" bIns="45713">
            <a:spAutoFit/>
          </a:bodyPr>
          <a:lstStyle/>
          <a:p>
            <a:pPr>
              <a:spcBef>
                <a:spcPct val="40000"/>
              </a:spcBef>
              <a:buClr>
                <a:srgbClr val="00B7FF"/>
              </a:buClr>
              <a:buSzPct val="120000"/>
              <a:defRPr/>
            </a:pPr>
            <a:r>
              <a:rPr lang="en-GB" sz="1100" b="1" dirty="0">
                <a:solidFill>
                  <a:schemeClr val="tx2">
                    <a:lumMod val="75000"/>
                  </a:schemeClr>
                </a:solidFill>
                <a:latin typeface="Arial" pitchFamily="34" charset="0"/>
                <a:cs typeface="Arial" pitchFamily="34" charset="0"/>
              </a:rPr>
              <a:t>Insulin synthesis</a:t>
            </a:r>
          </a:p>
        </p:txBody>
      </p:sp>
      <p:sp>
        <p:nvSpPr>
          <p:cNvPr id="29" name="Text Box 6"/>
          <p:cNvSpPr txBox="1">
            <a:spLocks noChangeArrowheads="1"/>
          </p:cNvSpPr>
          <p:nvPr/>
        </p:nvSpPr>
        <p:spPr bwMode="auto">
          <a:xfrm>
            <a:off x="674688" y="3652838"/>
            <a:ext cx="1730375" cy="431800"/>
          </a:xfrm>
          <a:prstGeom prst="rect">
            <a:avLst/>
          </a:prstGeom>
          <a:noFill/>
          <a:ln w="25400">
            <a:noFill/>
            <a:miter lim="800000"/>
            <a:headEnd type="none" w="sm" len="sm"/>
            <a:tailEnd type="none" w="sm" len="sm"/>
          </a:ln>
        </p:spPr>
        <p:txBody>
          <a:bodyPr lIns="91427" tIns="45713" rIns="91427" bIns="45713">
            <a:spAutoFit/>
          </a:bodyPr>
          <a:lstStyle/>
          <a:p>
            <a:pPr>
              <a:spcBef>
                <a:spcPct val="40000"/>
              </a:spcBef>
              <a:buClr>
                <a:srgbClr val="00B7FF"/>
              </a:buClr>
              <a:buSzPct val="120000"/>
              <a:defRPr/>
            </a:pPr>
            <a:r>
              <a:rPr lang="en-GB" sz="1100" b="1" dirty="0">
                <a:solidFill>
                  <a:schemeClr val="tx2">
                    <a:lumMod val="75000"/>
                  </a:schemeClr>
                </a:solidFill>
                <a:latin typeface="Arial" pitchFamily="34" charset="0"/>
                <a:cs typeface="Arial" pitchFamily="34" charset="0"/>
              </a:rPr>
              <a:t>Glucose dependant Glucagon secretion</a:t>
            </a:r>
          </a:p>
        </p:txBody>
      </p:sp>
      <p:sp>
        <p:nvSpPr>
          <p:cNvPr id="30" name="AutoShape 7"/>
          <p:cNvSpPr>
            <a:spLocks noChangeArrowheads="1"/>
          </p:cNvSpPr>
          <p:nvPr/>
        </p:nvSpPr>
        <p:spPr bwMode="auto">
          <a:xfrm flipV="1">
            <a:off x="427037" y="3720267"/>
            <a:ext cx="157163" cy="314325"/>
          </a:xfrm>
          <a:prstGeom prst="upArrow">
            <a:avLst>
              <a:gd name="adj1" fmla="val 43694"/>
              <a:gd name="adj2" fmla="val 81990"/>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rot="10800000" vert="eaVert" wrap="none" lIns="91427" tIns="45713" rIns="91427" bIns="45713" anchor="ctr"/>
          <a:lstStyle/>
          <a:p>
            <a:pPr algn="ctr">
              <a:defRPr/>
            </a:pPr>
            <a:endParaRPr lang="en-US" sz="1600" b="1">
              <a:solidFill>
                <a:schemeClr val="bg1"/>
              </a:solidFill>
              <a:cs typeface="Arial" charset="0"/>
            </a:endParaRPr>
          </a:p>
        </p:txBody>
      </p:sp>
      <p:sp>
        <p:nvSpPr>
          <p:cNvPr id="31" name="AutoShape 8"/>
          <p:cNvSpPr>
            <a:spLocks noChangeArrowheads="1"/>
          </p:cNvSpPr>
          <p:nvPr/>
        </p:nvSpPr>
        <p:spPr bwMode="auto">
          <a:xfrm>
            <a:off x="419100" y="2842380"/>
            <a:ext cx="157162" cy="314325"/>
          </a:xfrm>
          <a:prstGeom prst="upArrow">
            <a:avLst>
              <a:gd name="adj1" fmla="val 43694"/>
              <a:gd name="adj2" fmla="val 81990"/>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eaVert" wrap="none" lIns="91427" tIns="45713" rIns="91427" bIns="45713" anchor="ctr"/>
          <a:lstStyle/>
          <a:p>
            <a:pPr algn="ctr">
              <a:defRPr/>
            </a:pPr>
            <a:endParaRPr lang="en-US" sz="1600" b="1">
              <a:solidFill>
                <a:schemeClr val="bg1"/>
              </a:solidFill>
              <a:cs typeface="Arial" charset="0"/>
            </a:endParaRPr>
          </a:p>
        </p:txBody>
      </p:sp>
      <p:sp>
        <p:nvSpPr>
          <p:cNvPr id="32" name="AutoShape 9"/>
          <p:cNvSpPr>
            <a:spLocks noChangeArrowheads="1"/>
          </p:cNvSpPr>
          <p:nvPr/>
        </p:nvSpPr>
        <p:spPr bwMode="auto">
          <a:xfrm>
            <a:off x="423862" y="3259892"/>
            <a:ext cx="157163" cy="314325"/>
          </a:xfrm>
          <a:prstGeom prst="upArrow">
            <a:avLst>
              <a:gd name="adj1" fmla="val 43694"/>
              <a:gd name="adj2" fmla="val 81990"/>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eaVert" wrap="none" lIns="91427" tIns="45713" rIns="91427" bIns="45713" anchor="ctr"/>
          <a:lstStyle/>
          <a:p>
            <a:pPr algn="ctr">
              <a:defRPr/>
            </a:pPr>
            <a:endParaRPr lang="en-US" sz="1600" b="1">
              <a:solidFill>
                <a:schemeClr val="bg1"/>
              </a:solidFill>
              <a:cs typeface="Arial" charset="0"/>
            </a:endParaRPr>
          </a:p>
        </p:txBody>
      </p:sp>
      <p:sp>
        <p:nvSpPr>
          <p:cNvPr id="33" name="AutoShape 12"/>
          <p:cNvSpPr>
            <a:spLocks noChangeArrowheads="1"/>
          </p:cNvSpPr>
          <p:nvPr/>
        </p:nvSpPr>
        <p:spPr bwMode="auto">
          <a:xfrm flipV="1">
            <a:off x="1838325" y="5083930"/>
            <a:ext cx="157162" cy="314325"/>
          </a:xfrm>
          <a:prstGeom prst="upArrow">
            <a:avLst>
              <a:gd name="adj1" fmla="val 43694"/>
              <a:gd name="adj2" fmla="val 81990"/>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rot="10800000" vert="eaVert" wrap="none" lIns="91427" tIns="45713" rIns="91427" bIns="45713" anchor="ctr"/>
          <a:lstStyle/>
          <a:p>
            <a:pPr algn="ctr">
              <a:defRPr/>
            </a:pPr>
            <a:endParaRPr lang="en-US" sz="1600" b="1">
              <a:solidFill>
                <a:schemeClr val="bg1"/>
              </a:solidFill>
              <a:cs typeface="Arial" charset="0"/>
            </a:endParaRPr>
          </a:p>
        </p:txBody>
      </p:sp>
      <p:grpSp>
        <p:nvGrpSpPr>
          <p:cNvPr id="2" name="Group 75"/>
          <p:cNvGrpSpPr>
            <a:grpSpLocks/>
          </p:cNvGrpSpPr>
          <p:nvPr/>
        </p:nvGrpSpPr>
        <p:grpSpPr bwMode="auto">
          <a:xfrm>
            <a:off x="266700" y="1074738"/>
            <a:ext cx="1504950" cy="1676400"/>
            <a:chOff x="8577418" y="1408113"/>
            <a:chExt cx="1745873" cy="1790700"/>
          </a:xfrm>
        </p:grpSpPr>
        <p:sp>
          <p:nvSpPr>
            <p:cNvPr id="35" name="Freeform 14"/>
            <p:cNvSpPr>
              <a:spLocks/>
            </p:cNvSpPr>
            <p:nvPr/>
          </p:nvSpPr>
          <p:spPr bwMode="auto">
            <a:xfrm rot="6798229">
              <a:off x="9756762" y="2542377"/>
              <a:ext cx="273013" cy="432784"/>
            </a:xfrm>
            <a:custGeom>
              <a:avLst/>
              <a:gdLst>
                <a:gd name="T0" fmla="*/ 51180775 w 356"/>
                <a:gd name="T1" fmla="*/ 62740294 h 631"/>
                <a:gd name="T2" fmla="*/ 134716429 w 356"/>
                <a:gd name="T3" fmla="*/ 5660831 h 631"/>
                <a:gd name="T4" fmla="*/ 198250387 w 356"/>
                <a:gd name="T5" fmla="*/ 29247165 h 631"/>
                <a:gd name="T6" fmla="*/ 200015240 w 356"/>
                <a:gd name="T7" fmla="*/ 82081342 h 631"/>
                <a:gd name="T8" fmla="*/ 177660430 w 356"/>
                <a:gd name="T9" fmla="*/ 137745944 h 631"/>
                <a:gd name="T10" fmla="*/ 137657851 w 356"/>
                <a:gd name="T11" fmla="*/ 196712144 h 631"/>
                <a:gd name="T12" fmla="*/ 14118834 w 356"/>
                <a:gd name="T13" fmla="*/ 275491200 h 631"/>
                <a:gd name="T14" fmla="*/ 51180775 w 356"/>
                <a:gd name="T15" fmla="*/ 62740294 h 631"/>
                <a:gd name="T16" fmla="*/ 0 60000 65536"/>
                <a:gd name="T17" fmla="*/ 0 60000 65536"/>
                <a:gd name="T18" fmla="*/ 0 60000 65536"/>
                <a:gd name="T19" fmla="*/ 0 60000 65536"/>
                <a:gd name="T20" fmla="*/ 0 60000 65536"/>
                <a:gd name="T21" fmla="*/ 0 60000 65536"/>
                <a:gd name="T22" fmla="*/ 0 60000 65536"/>
                <a:gd name="T23" fmla="*/ 0 60000 65536"/>
                <a:gd name="T24" fmla="*/ 0 w 356"/>
                <a:gd name="T25" fmla="*/ 0 h 631"/>
                <a:gd name="T26" fmla="*/ 356 w 356"/>
                <a:gd name="T27" fmla="*/ 631 h 6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6" h="631">
                  <a:moveTo>
                    <a:pt x="87" y="133"/>
                  </a:moveTo>
                  <a:cubicBezTo>
                    <a:pt x="121" y="38"/>
                    <a:pt x="187" y="24"/>
                    <a:pt x="229" y="12"/>
                  </a:cubicBezTo>
                  <a:cubicBezTo>
                    <a:pt x="271" y="0"/>
                    <a:pt x="319" y="35"/>
                    <a:pt x="337" y="62"/>
                  </a:cubicBezTo>
                  <a:cubicBezTo>
                    <a:pt x="356" y="89"/>
                    <a:pt x="346" y="135"/>
                    <a:pt x="340" y="174"/>
                  </a:cubicBezTo>
                  <a:cubicBezTo>
                    <a:pt x="334" y="211"/>
                    <a:pt x="320" y="251"/>
                    <a:pt x="302" y="292"/>
                  </a:cubicBezTo>
                  <a:cubicBezTo>
                    <a:pt x="284" y="332"/>
                    <a:pt x="281" y="369"/>
                    <a:pt x="234" y="417"/>
                  </a:cubicBezTo>
                  <a:cubicBezTo>
                    <a:pt x="188" y="465"/>
                    <a:pt x="48" y="631"/>
                    <a:pt x="24" y="584"/>
                  </a:cubicBezTo>
                  <a:cubicBezTo>
                    <a:pt x="0" y="537"/>
                    <a:pt x="53" y="228"/>
                    <a:pt x="87" y="133"/>
                  </a:cubicBezTo>
                  <a:close/>
                </a:path>
              </a:pathLst>
            </a:custGeom>
            <a:solidFill>
              <a:srgbClr val="CCFFCC"/>
            </a:solidFill>
            <a:ln w="12700">
              <a:solidFill>
                <a:schemeClr val="tx1"/>
              </a:solidFill>
              <a:round/>
              <a:headEnd type="none" w="sm" len="sm"/>
              <a:tailEnd type="none" w="sm" len="sm"/>
            </a:ln>
          </p:spPr>
          <p:txBody>
            <a:bodyPr rot="10800000" vert="eaVert"/>
            <a:lstStyle/>
            <a:p>
              <a:pPr>
                <a:defRPr/>
              </a:pPr>
              <a:endParaRPr lang="en-US">
                <a:latin typeface="+mn-lt"/>
                <a:cs typeface="Arial" pitchFamily="34" charset="0"/>
              </a:endParaRPr>
            </a:p>
          </p:txBody>
        </p:sp>
        <p:sp>
          <p:nvSpPr>
            <p:cNvPr id="36" name="Freeform 15"/>
            <p:cNvSpPr>
              <a:spLocks/>
            </p:cNvSpPr>
            <p:nvPr/>
          </p:nvSpPr>
          <p:spPr bwMode="auto">
            <a:xfrm>
              <a:off x="9299340" y="2669743"/>
              <a:ext cx="232046" cy="529070"/>
            </a:xfrm>
            <a:custGeom>
              <a:avLst/>
              <a:gdLst>
                <a:gd name="T0" fmla="*/ 205032 w 338"/>
                <a:gd name="T1" fmla="*/ 350900 h 693"/>
                <a:gd name="T2" fmla="*/ 198860 w 338"/>
                <a:gd name="T3" fmla="*/ 440913 h 693"/>
                <a:gd name="T4" fmla="*/ 148117 w 338"/>
                <a:gd name="T5" fmla="*/ 497362 h 693"/>
                <a:gd name="T6" fmla="*/ 82973 w 338"/>
                <a:gd name="T7" fmla="*/ 524061 h 693"/>
                <a:gd name="T8" fmla="*/ 43201 w 338"/>
                <a:gd name="T9" fmla="*/ 472952 h 693"/>
                <a:gd name="T10" fmla="*/ 18515 w 338"/>
                <a:gd name="T11" fmla="*/ 393618 h 693"/>
                <a:gd name="T12" fmla="*/ 24000 w 338"/>
                <a:gd name="T13" fmla="*/ 270803 h 693"/>
                <a:gd name="T14" fmla="*/ 30172 w 338"/>
                <a:gd name="T15" fmla="*/ 12968 h 693"/>
                <a:gd name="T16" fmla="*/ 205032 w 338"/>
                <a:gd name="T17" fmla="*/ 350900 h 6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8"/>
                <a:gd name="T28" fmla="*/ 0 h 693"/>
                <a:gd name="T29" fmla="*/ 338 w 338"/>
                <a:gd name="T30" fmla="*/ 693 h 6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8" h="693">
                  <a:moveTo>
                    <a:pt x="299" y="460"/>
                  </a:moveTo>
                  <a:cubicBezTo>
                    <a:pt x="338" y="557"/>
                    <a:pt x="304" y="547"/>
                    <a:pt x="290" y="578"/>
                  </a:cubicBezTo>
                  <a:cubicBezTo>
                    <a:pt x="277" y="611"/>
                    <a:pt x="244" y="634"/>
                    <a:pt x="216" y="652"/>
                  </a:cubicBezTo>
                  <a:cubicBezTo>
                    <a:pt x="188" y="670"/>
                    <a:pt x="146" y="693"/>
                    <a:pt x="121" y="687"/>
                  </a:cubicBezTo>
                  <a:cubicBezTo>
                    <a:pt x="95" y="683"/>
                    <a:pt x="79" y="649"/>
                    <a:pt x="63" y="620"/>
                  </a:cubicBezTo>
                  <a:cubicBezTo>
                    <a:pt x="48" y="591"/>
                    <a:pt x="32" y="560"/>
                    <a:pt x="27" y="516"/>
                  </a:cubicBezTo>
                  <a:cubicBezTo>
                    <a:pt x="22" y="472"/>
                    <a:pt x="32" y="438"/>
                    <a:pt x="35" y="355"/>
                  </a:cubicBezTo>
                  <a:cubicBezTo>
                    <a:pt x="38" y="272"/>
                    <a:pt x="0" y="0"/>
                    <a:pt x="44" y="17"/>
                  </a:cubicBezTo>
                  <a:cubicBezTo>
                    <a:pt x="88" y="34"/>
                    <a:pt x="246" y="368"/>
                    <a:pt x="299" y="460"/>
                  </a:cubicBezTo>
                  <a:close/>
                </a:path>
              </a:pathLst>
            </a:custGeom>
            <a:solidFill>
              <a:srgbClr val="CCFF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37" name="Freeform 16"/>
            <p:cNvSpPr>
              <a:spLocks/>
            </p:cNvSpPr>
            <p:nvPr/>
          </p:nvSpPr>
          <p:spPr bwMode="auto">
            <a:xfrm>
              <a:off x="9603211" y="1408113"/>
              <a:ext cx="244937" cy="483285"/>
            </a:xfrm>
            <a:custGeom>
              <a:avLst/>
              <a:gdLst>
                <a:gd name="T0" fmla="*/ 60133 w 356"/>
                <a:gd name="T1" fmla="*/ 101721 h 631"/>
                <a:gd name="T2" fmla="*/ 158281 w 356"/>
                <a:gd name="T3" fmla="*/ 9178 h 631"/>
                <a:gd name="T4" fmla="*/ 232929 w 356"/>
                <a:gd name="T5" fmla="*/ 47419 h 631"/>
                <a:gd name="T6" fmla="*/ 235003 w 356"/>
                <a:gd name="T7" fmla="*/ 133078 h 631"/>
                <a:gd name="T8" fmla="*/ 208738 w 356"/>
                <a:gd name="T9" fmla="*/ 223327 h 631"/>
                <a:gd name="T10" fmla="*/ 161737 w 356"/>
                <a:gd name="T11" fmla="*/ 318929 h 631"/>
                <a:gd name="T12" fmla="*/ 16588 w 356"/>
                <a:gd name="T13" fmla="*/ 446654 h 631"/>
                <a:gd name="T14" fmla="*/ 60133 w 356"/>
                <a:gd name="T15" fmla="*/ 101721 h 631"/>
                <a:gd name="T16" fmla="*/ 0 60000 65536"/>
                <a:gd name="T17" fmla="*/ 0 60000 65536"/>
                <a:gd name="T18" fmla="*/ 0 60000 65536"/>
                <a:gd name="T19" fmla="*/ 0 60000 65536"/>
                <a:gd name="T20" fmla="*/ 0 60000 65536"/>
                <a:gd name="T21" fmla="*/ 0 60000 65536"/>
                <a:gd name="T22" fmla="*/ 0 60000 65536"/>
                <a:gd name="T23" fmla="*/ 0 60000 65536"/>
                <a:gd name="T24" fmla="*/ 0 w 356"/>
                <a:gd name="T25" fmla="*/ 0 h 631"/>
                <a:gd name="T26" fmla="*/ 356 w 356"/>
                <a:gd name="T27" fmla="*/ 631 h 6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6" h="631">
                  <a:moveTo>
                    <a:pt x="87" y="133"/>
                  </a:moveTo>
                  <a:cubicBezTo>
                    <a:pt x="121" y="38"/>
                    <a:pt x="187" y="24"/>
                    <a:pt x="229" y="12"/>
                  </a:cubicBezTo>
                  <a:cubicBezTo>
                    <a:pt x="271" y="0"/>
                    <a:pt x="319" y="35"/>
                    <a:pt x="337" y="62"/>
                  </a:cubicBezTo>
                  <a:cubicBezTo>
                    <a:pt x="356" y="89"/>
                    <a:pt x="346" y="135"/>
                    <a:pt x="340" y="174"/>
                  </a:cubicBezTo>
                  <a:cubicBezTo>
                    <a:pt x="334" y="211"/>
                    <a:pt x="320" y="251"/>
                    <a:pt x="302" y="292"/>
                  </a:cubicBezTo>
                  <a:cubicBezTo>
                    <a:pt x="284" y="332"/>
                    <a:pt x="281" y="369"/>
                    <a:pt x="234" y="417"/>
                  </a:cubicBezTo>
                  <a:cubicBezTo>
                    <a:pt x="188" y="465"/>
                    <a:pt x="48" y="631"/>
                    <a:pt x="24" y="584"/>
                  </a:cubicBezTo>
                  <a:cubicBezTo>
                    <a:pt x="0" y="537"/>
                    <a:pt x="53" y="228"/>
                    <a:pt x="87" y="133"/>
                  </a:cubicBezTo>
                  <a:close/>
                </a:path>
              </a:pathLst>
            </a:custGeom>
            <a:solidFill>
              <a:srgbClr val="CCFF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38" name="Freeform 17"/>
            <p:cNvSpPr>
              <a:spLocks/>
            </p:cNvSpPr>
            <p:nvPr/>
          </p:nvSpPr>
          <p:spPr bwMode="auto">
            <a:xfrm rot="-4563873">
              <a:off x="8714440" y="1744403"/>
              <a:ext cx="252666" cy="478826"/>
            </a:xfrm>
            <a:custGeom>
              <a:avLst/>
              <a:gdLst>
                <a:gd name="T0" fmla="*/ 26327443 w 330"/>
                <a:gd name="T1" fmla="*/ 49342185 h 882"/>
                <a:gd name="T2" fmla="*/ 63770997 w 330"/>
                <a:gd name="T3" fmla="*/ 11818751 h 882"/>
                <a:gd name="T4" fmla="*/ 122276509 w 330"/>
                <a:gd name="T5" fmla="*/ 886556 h 882"/>
                <a:gd name="T6" fmla="*/ 181366370 w 330"/>
                <a:gd name="T7" fmla="*/ 6204804 h 882"/>
                <a:gd name="T8" fmla="*/ 191897343 w 330"/>
                <a:gd name="T9" fmla="*/ 38705693 h 882"/>
                <a:gd name="T10" fmla="*/ 181366370 w 330"/>
                <a:gd name="T11" fmla="*/ 79184498 h 882"/>
                <a:gd name="T12" fmla="*/ 154453800 w 330"/>
                <a:gd name="T13" fmla="*/ 133254056 h 882"/>
                <a:gd name="T14" fmla="*/ 21061951 w 330"/>
                <a:gd name="T15" fmla="*/ 246711996 h 882"/>
                <a:gd name="T16" fmla="*/ 26327443 w 330"/>
                <a:gd name="T17" fmla="*/ 49342185 h 8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0"/>
                <a:gd name="T28" fmla="*/ 0 h 882"/>
                <a:gd name="T29" fmla="*/ 330 w 330"/>
                <a:gd name="T30" fmla="*/ 882 h 8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0" h="882">
                  <a:moveTo>
                    <a:pt x="45" y="167"/>
                  </a:moveTo>
                  <a:cubicBezTo>
                    <a:pt x="57" y="35"/>
                    <a:pt x="82" y="67"/>
                    <a:pt x="109" y="40"/>
                  </a:cubicBezTo>
                  <a:cubicBezTo>
                    <a:pt x="136" y="13"/>
                    <a:pt x="176" y="6"/>
                    <a:pt x="209" y="3"/>
                  </a:cubicBezTo>
                  <a:cubicBezTo>
                    <a:pt x="242" y="0"/>
                    <a:pt x="290" y="0"/>
                    <a:pt x="310" y="21"/>
                  </a:cubicBezTo>
                  <a:cubicBezTo>
                    <a:pt x="330" y="42"/>
                    <a:pt x="328" y="90"/>
                    <a:pt x="328" y="131"/>
                  </a:cubicBezTo>
                  <a:cubicBezTo>
                    <a:pt x="328" y="172"/>
                    <a:pt x="321" y="215"/>
                    <a:pt x="310" y="268"/>
                  </a:cubicBezTo>
                  <a:cubicBezTo>
                    <a:pt x="299" y="321"/>
                    <a:pt x="310" y="357"/>
                    <a:pt x="264" y="451"/>
                  </a:cubicBezTo>
                  <a:cubicBezTo>
                    <a:pt x="218" y="545"/>
                    <a:pt x="72" y="882"/>
                    <a:pt x="36" y="835"/>
                  </a:cubicBezTo>
                  <a:cubicBezTo>
                    <a:pt x="0" y="788"/>
                    <a:pt x="31" y="296"/>
                    <a:pt x="45" y="167"/>
                  </a:cubicBezTo>
                  <a:close/>
                </a:path>
              </a:pathLst>
            </a:custGeom>
            <a:solidFill>
              <a:srgbClr val="CCFFCC"/>
            </a:solidFill>
            <a:ln w="12700">
              <a:solidFill>
                <a:schemeClr val="tx1"/>
              </a:solidFill>
              <a:round/>
              <a:headEnd type="none" w="sm" len="sm"/>
              <a:tailEnd type="none" w="sm" len="sm"/>
            </a:ln>
          </p:spPr>
          <p:txBody>
            <a:bodyPr vert="eaVert"/>
            <a:lstStyle/>
            <a:p>
              <a:pPr>
                <a:defRPr/>
              </a:pPr>
              <a:endParaRPr lang="en-US">
                <a:latin typeface="+mn-lt"/>
                <a:cs typeface="Arial" pitchFamily="34" charset="0"/>
              </a:endParaRPr>
            </a:p>
          </p:txBody>
        </p:sp>
        <p:sp>
          <p:nvSpPr>
            <p:cNvPr id="39" name="Freeform 18"/>
            <p:cNvSpPr>
              <a:spLocks/>
            </p:cNvSpPr>
            <p:nvPr/>
          </p:nvSpPr>
          <p:spPr bwMode="auto">
            <a:xfrm>
              <a:off x="9862881" y="1774393"/>
              <a:ext cx="460410" cy="312016"/>
            </a:xfrm>
            <a:custGeom>
              <a:avLst/>
              <a:gdLst>
                <a:gd name="T0" fmla="*/ 317927 w 669"/>
                <a:gd name="T1" fmla="*/ 38894 h 408"/>
                <a:gd name="T2" fmla="*/ 399129 w 669"/>
                <a:gd name="T3" fmla="*/ 33555 h 408"/>
                <a:gd name="T4" fmla="*/ 456246 w 669"/>
                <a:gd name="T5" fmla="*/ 81601 h 408"/>
                <a:gd name="T6" fmla="*/ 425279 w 669"/>
                <a:gd name="T7" fmla="*/ 154812 h 408"/>
                <a:gd name="T8" fmla="*/ 372291 w 669"/>
                <a:gd name="T9" fmla="*/ 216585 h 408"/>
                <a:gd name="T10" fmla="*/ 296594 w 669"/>
                <a:gd name="T11" fmla="*/ 260054 h 408"/>
                <a:gd name="T12" fmla="*/ 203005 w 669"/>
                <a:gd name="T13" fmla="*/ 292084 h 408"/>
                <a:gd name="T14" fmla="*/ 19268 w 669"/>
                <a:gd name="T15" fmla="*/ 269206 h 408"/>
                <a:gd name="T16" fmla="*/ 317927 w 669"/>
                <a:gd name="T17" fmla="*/ 38894 h 4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9"/>
                <a:gd name="T28" fmla="*/ 0 h 408"/>
                <a:gd name="T29" fmla="*/ 669 w 669"/>
                <a:gd name="T30" fmla="*/ 408 h 4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9" h="408">
                  <a:moveTo>
                    <a:pt x="462" y="51"/>
                  </a:moveTo>
                  <a:cubicBezTo>
                    <a:pt x="554" y="0"/>
                    <a:pt x="547" y="34"/>
                    <a:pt x="580" y="44"/>
                  </a:cubicBezTo>
                  <a:cubicBezTo>
                    <a:pt x="614" y="53"/>
                    <a:pt x="657" y="81"/>
                    <a:pt x="663" y="107"/>
                  </a:cubicBezTo>
                  <a:cubicBezTo>
                    <a:pt x="669" y="133"/>
                    <a:pt x="639" y="173"/>
                    <a:pt x="618" y="203"/>
                  </a:cubicBezTo>
                  <a:cubicBezTo>
                    <a:pt x="598" y="232"/>
                    <a:pt x="572" y="261"/>
                    <a:pt x="541" y="284"/>
                  </a:cubicBezTo>
                  <a:cubicBezTo>
                    <a:pt x="511" y="307"/>
                    <a:pt x="472" y="325"/>
                    <a:pt x="431" y="341"/>
                  </a:cubicBezTo>
                  <a:cubicBezTo>
                    <a:pt x="390" y="357"/>
                    <a:pt x="362" y="381"/>
                    <a:pt x="295" y="383"/>
                  </a:cubicBezTo>
                  <a:cubicBezTo>
                    <a:pt x="228" y="385"/>
                    <a:pt x="0" y="408"/>
                    <a:pt x="28" y="353"/>
                  </a:cubicBezTo>
                  <a:cubicBezTo>
                    <a:pt x="56" y="298"/>
                    <a:pt x="371" y="99"/>
                    <a:pt x="462" y="51"/>
                  </a:cubicBezTo>
                  <a:close/>
                </a:path>
              </a:pathLst>
            </a:custGeom>
            <a:solidFill>
              <a:srgbClr val="CCFF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0" name="Freeform 19"/>
            <p:cNvSpPr>
              <a:spLocks/>
            </p:cNvSpPr>
            <p:nvPr/>
          </p:nvSpPr>
          <p:spPr bwMode="auto">
            <a:xfrm rot="20758865">
              <a:off x="9691610" y="1616688"/>
              <a:ext cx="213630" cy="184836"/>
            </a:xfrm>
            <a:custGeom>
              <a:avLst/>
              <a:gdLst>
                <a:gd name="T0" fmla="*/ 156427 w 311"/>
                <a:gd name="T1" fmla="*/ 171334 h 245"/>
                <a:gd name="T2" fmla="*/ 69600 w 311"/>
                <a:gd name="T3" fmla="*/ 179673 h 245"/>
                <a:gd name="T4" fmla="*/ 20673 w 311"/>
                <a:gd name="T5" fmla="*/ 152381 h 245"/>
                <a:gd name="T6" fmla="*/ 1378 w 311"/>
                <a:gd name="T7" fmla="*/ 94006 h 245"/>
                <a:gd name="T8" fmla="*/ 29632 w 311"/>
                <a:gd name="T9" fmla="*/ 47761 h 245"/>
                <a:gd name="T10" fmla="*/ 108879 w 311"/>
                <a:gd name="T11" fmla="*/ 4549 h 245"/>
                <a:gd name="T12" fmla="*/ 188126 w 311"/>
                <a:gd name="T13" fmla="*/ 23502 h 245"/>
                <a:gd name="T14" fmla="*/ 208799 w 311"/>
                <a:gd name="T15" fmla="*/ 116750 h 245"/>
                <a:gd name="T16" fmla="*/ 156427 w 311"/>
                <a:gd name="T17" fmla="*/ 171334 h 2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1"/>
                <a:gd name="T28" fmla="*/ 0 h 245"/>
                <a:gd name="T29" fmla="*/ 311 w 311"/>
                <a:gd name="T30" fmla="*/ 245 h 2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1" h="245">
                  <a:moveTo>
                    <a:pt x="227" y="226"/>
                  </a:moveTo>
                  <a:cubicBezTo>
                    <a:pt x="191" y="245"/>
                    <a:pt x="134" y="241"/>
                    <a:pt x="101" y="237"/>
                  </a:cubicBezTo>
                  <a:cubicBezTo>
                    <a:pt x="68" y="233"/>
                    <a:pt x="46" y="220"/>
                    <a:pt x="30" y="201"/>
                  </a:cubicBezTo>
                  <a:cubicBezTo>
                    <a:pt x="14" y="182"/>
                    <a:pt x="0" y="147"/>
                    <a:pt x="2" y="124"/>
                  </a:cubicBezTo>
                  <a:cubicBezTo>
                    <a:pt x="4" y="100"/>
                    <a:pt x="17" y="83"/>
                    <a:pt x="43" y="63"/>
                  </a:cubicBezTo>
                  <a:cubicBezTo>
                    <a:pt x="69" y="43"/>
                    <a:pt x="119" y="12"/>
                    <a:pt x="158" y="6"/>
                  </a:cubicBezTo>
                  <a:cubicBezTo>
                    <a:pt x="196" y="0"/>
                    <a:pt x="249" y="6"/>
                    <a:pt x="273" y="31"/>
                  </a:cubicBezTo>
                  <a:cubicBezTo>
                    <a:pt x="297" y="56"/>
                    <a:pt x="311" y="122"/>
                    <a:pt x="303" y="154"/>
                  </a:cubicBezTo>
                  <a:cubicBezTo>
                    <a:pt x="295" y="186"/>
                    <a:pt x="243" y="211"/>
                    <a:pt x="227" y="226"/>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1" name="Freeform 20"/>
            <p:cNvSpPr>
              <a:spLocks/>
            </p:cNvSpPr>
            <p:nvPr/>
          </p:nvSpPr>
          <p:spPr bwMode="auto">
            <a:xfrm rot="-9083372">
              <a:off x="9367481" y="2323812"/>
              <a:ext cx="421735" cy="267927"/>
            </a:xfrm>
            <a:custGeom>
              <a:avLst/>
              <a:gdLst>
                <a:gd name="T0" fmla="*/ 6980033 w 659"/>
                <a:gd name="T1" fmla="*/ 79538104 h 419"/>
                <a:gd name="T2" fmla="*/ 59536928 w 659"/>
                <a:gd name="T3" fmla="*/ 30749392 h 419"/>
                <a:gd name="T4" fmla="*/ 146173777 w 659"/>
                <a:gd name="T5" fmla="*/ 4509671 h 419"/>
                <a:gd name="T6" fmla="*/ 232399905 w 659"/>
                <a:gd name="T7" fmla="*/ 11889834 h 419"/>
                <a:gd name="T8" fmla="*/ 266069115 w 659"/>
                <a:gd name="T9" fmla="*/ 75438230 h 419"/>
                <a:gd name="T10" fmla="*/ 206121466 w 659"/>
                <a:gd name="T11" fmla="*/ 150466664 h 419"/>
                <a:gd name="T12" fmla="*/ 101007670 w 659"/>
                <a:gd name="T13" fmla="*/ 161946697 h 419"/>
                <a:gd name="T14" fmla="*/ 6980033 w 659"/>
                <a:gd name="T15" fmla="*/ 79538104 h 419"/>
                <a:gd name="T16" fmla="*/ 0 60000 65536"/>
                <a:gd name="T17" fmla="*/ 0 60000 65536"/>
                <a:gd name="T18" fmla="*/ 0 60000 65536"/>
                <a:gd name="T19" fmla="*/ 0 60000 65536"/>
                <a:gd name="T20" fmla="*/ 0 60000 65536"/>
                <a:gd name="T21" fmla="*/ 0 60000 65536"/>
                <a:gd name="T22" fmla="*/ 0 60000 65536"/>
                <a:gd name="T23" fmla="*/ 0 60000 65536"/>
                <a:gd name="T24" fmla="*/ 0 w 659"/>
                <a:gd name="T25" fmla="*/ 0 h 419"/>
                <a:gd name="T26" fmla="*/ 659 w 659"/>
                <a:gd name="T27" fmla="*/ 419 h 4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9" h="419">
                  <a:moveTo>
                    <a:pt x="17" y="194"/>
                  </a:moveTo>
                  <a:cubicBezTo>
                    <a:pt x="0" y="141"/>
                    <a:pt x="89" y="105"/>
                    <a:pt x="145" y="75"/>
                  </a:cubicBezTo>
                  <a:cubicBezTo>
                    <a:pt x="201" y="45"/>
                    <a:pt x="286" y="19"/>
                    <a:pt x="356" y="11"/>
                  </a:cubicBezTo>
                  <a:cubicBezTo>
                    <a:pt x="426" y="3"/>
                    <a:pt x="517" y="0"/>
                    <a:pt x="566" y="29"/>
                  </a:cubicBezTo>
                  <a:cubicBezTo>
                    <a:pt x="615" y="58"/>
                    <a:pt x="659" y="128"/>
                    <a:pt x="648" y="184"/>
                  </a:cubicBezTo>
                  <a:cubicBezTo>
                    <a:pt x="637" y="240"/>
                    <a:pt x="569" y="332"/>
                    <a:pt x="502" y="367"/>
                  </a:cubicBezTo>
                  <a:cubicBezTo>
                    <a:pt x="435" y="402"/>
                    <a:pt x="325" y="419"/>
                    <a:pt x="246" y="395"/>
                  </a:cubicBezTo>
                  <a:cubicBezTo>
                    <a:pt x="167" y="371"/>
                    <a:pt x="34" y="247"/>
                    <a:pt x="17" y="194"/>
                  </a:cubicBezTo>
                  <a:close/>
                </a:path>
              </a:pathLst>
            </a:custGeom>
            <a:solidFill>
              <a:srgbClr val="8DA2CC"/>
            </a:solidFill>
            <a:ln w="12700">
              <a:solidFill>
                <a:schemeClr val="tx1"/>
              </a:solidFill>
              <a:round/>
              <a:headEnd type="none" w="sm" len="sm"/>
              <a:tailEnd type="none" w="sm" len="sm"/>
            </a:ln>
          </p:spPr>
          <p:txBody>
            <a:bodyPr rot="10800000"/>
            <a:lstStyle/>
            <a:p>
              <a:pPr>
                <a:defRPr/>
              </a:pPr>
              <a:endParaRPr lang="en-US">
                <a:latin typeface="+mn-lt"/>
                <a:cs typeface="Arial" pitchFamily="34" charset="0"/>
              </a:endParaRPr>
            </a:p>
          </p:txBody>
        </p:sp>
        <p:sp>
          <p:nvSpPr>
            <p:cNvPr id="42" name="Freeform 21"/>
            <p:cNvSpPr>
              <a:spLocks/>
            </p:cNvSpPr>
            <p:nvPr/>
          </p:nvSpPr>
          <p:spPr bwMode="auto">
            <a:xfrm rot="9012872">
              <a:off x="9649251" y="2091495"/>
              <a:ext cx="421736" cy="271318"/>
            </a:xfrm>
            <a:custGeom>
              <a:avLst/>
              <a:gdLst>
                <a:gd name="T0" fmla="*/ 6980033 w 659"/>
                <a:gd name="T1" fmla="*/ 80482003 h 419"/>
                <a:gd name="T2" fmla="*/ 59536928 w 659"/>
                <a:gd name="T3" fmla="*/ 31114205 h 419"/>
                <a:gd name="T4" fmla="*/ 146173777 w 659"/>
                <a:gd name="T5" fmla="*/ 4563399 h 419"/>
                <a:gd name="T6" fmla="*/ 232399905 w 659"/>
                <a:gd name="T7" fmla="*/ 12031016 h 419"/>
                <a:gd name="T8" fmla="*/ 266069115 w 659"/>
                <a:gd name="T9" fmla="*/ 76333401 h 419"/>
                <a:gd name="T10" fmla="*/ 206121466 w 659"/>
                <a:gd name="T11" fmla="*/ 152252006 h 419"/>
                <a:gd name="T12" fmla="*/ 101007670 w 659"/>
                <a:gd name="T13" fmla="*/ 163868221 h 419"/>
                <a:gd name="T14" fmla="*/ 6980033 w 659"/>
                <a:gd name="T15" fmla="*/ 80482003 h 419"/>
                <a:gd name="T16" fmla="*/ 0 60000 65536"/>
                <a:gd name="T17" fmla="*/ 0 60000 65536"/>
                <a:gd name="T18" fmla="*/ 0 60000 65536"/>
                <a:gd name="T19" fmla="*/ 0 60000 65536"/>
                <a:gd name="T20" fmla="*/ 0 60000 65536"/>
                <a:gd name="T21" fmla="*/ 0 60000 65536"/>
                <a:gd name="T22" fmla="*/ 0 60000 65536"/>
                <a:gd name="T23" fmla="*/ 0 60000 65536"/>
                <a:gd name="T24" fmla="*/ 0 w 659"/>
                <a:gd name="T25" fmla="*/ 0 h 419"/>
                <a:gd name="T26" fmla="*/ 659 w 659"/>
                <a:gd name="T27" fmla="*/ 419 h 4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9" h="419">
                  <a:moveTo>
                    <a:pt x="17" y="194"/>
                  </a:moveTo>
                  <a:cubicBezTo>
                    <a:pt x="0" y="141"/>
                    <a:pt x="89" y="105"/>
                    <a:pt x="145" y="75"/>
                  </a:cubicBezTo>
                  <a:cubicBezTo>
                    <a:pt x="201" y="45"/>
                    <a:pt x="286" y="19"/>
                    <a:pt x="356" y="11"/>
                  </a:cubicBezTo>
                  <a:cubicBezTo>
                    <a:pt x="426" y="3"/>
                    <a:pt x="517" y="0"/>
                    <a:pt x="566" y="29"/>
                  </a:cubicBezTo>
                  <a:cubicBezTo>
                    <a:pt x="615" y="58"/>
                    <a:pt x="659" y="128"/>
                    <a:pt x="648" y="184"/>
                  </a:cubicBezTo>
                  <a:cubicBezTo>
                    <a:pt x="637" y="240"/>
                    <a:pt x="569" y="332"/>
                    <a:pt x="502" y="367"/>
                  </a:cubicBezTo>
                  <a:cubicBezTo>
                    <a:pt x="435" y="402"/>
                    <a:pt x="325" y="419"/>
                    <a:pt x="246" y="395"/>
                  </a:cubicBezTo>
                  <a:cubicBezTo>
                    <a:pt x="167" y="371"/>
                    <a:pt x="34" y="247"/>
                    <a:pt x="17" y="194"/>
                  </a:cubicBezTo>
                  <a:close/>
                </a:path>
              </a:pathLst>
            </a:custGeom>
            <a:solidFill>
              <a:srgbClr val="8DA2CC"/>
            </a:solidFill>
            <a:ln w="12700">
              <a:solidFill>
                <a:schemeClr val="tx1"/>
              </a:solidFill>
              <a:round/>
              <a:headEnd type="none" w="sm" len="sm"/>
              <a:tailEnd type="none" w="sm" len="sm"/>
            </a:ln>
          </p:spPr>
          <p:txBody>
            <a:bodyPr rot="10800000"/>
            <a:lstStyle/>
            <a:p>
              <a:pPr>
                <a:defRPr/>
              </a:pPr>
              <a:endParaRPr lang="en-US">
                <a:latin typeface="+mn-lt"/>
                <a:cs typeface="Arial" pitchFamily="34" charset="0"/>
              </a:endParaRPr>
            </a:p>
          </p:txBody>
        </p:sp>
        <p:sp>
          <p:nvSpPr>
            <p:cNvPr id="43" name="Freeform 22"/>
            <p:cNvSpPr>
              <a:spLocks/>
            </p:cNvSpPr>
            <p:nvPr/>
          </p:nvSpPr>
          <p:spPr bwMode="auto">
            <a:xfrm>
              <a:off x="9308549" y="2028753"/>
              <a:ext cx="423577" cy="267927"/>
            </a:xfrm>
            <a:custGeom>
              <a:avLst/>
              <a:gdLst>
                <a:gd name="T0" fmla="*/ 10934 w 659"/>
                <a:gd name="T1" fmla="*/ 124219 h 419"/>
                <a:gd name="T2" fmla="*/ 93263 w 659"/>
                <a:gd name="T3" fmla="*/ 48023 h 419"/>
                <a:gd name="T4" fmla="*/ 228976 w 659"/>
                <a:gd name="T5" fmla="*/ 7043 h 419"/>
                <a:gd name="T6" fmla="*/ 364046 w 659"/>
                <a:gd name="T7" fmla="*/ 18569 h 419"/>
                <a:gd name="T8" fmla="*/ 416788 w 659"/>
                <a:gd name="T9" fmla="*/ 117816 h 419"/>
                <a:gd name="T10" fmla="*/ 322882 w 659"/>
                <a:gd name="T11" fmla="*/ 234992 h 419"/>
                <a:gd name="T12" fmla="*/ 158225 w 659"/>
                <a:gd name="T13" fmla="*/ 252921 h 419"/>
                <a:gd name="T14" fmla="*/ 10934 w 659"/>
                <a:gd name="T15" fmla="*/ 124219 h 419"/>
                <a:gd name="T16" fmla="*/ 0 60000 65536"/>
                <a:gd name="T17" fmla="*/ 0 60000 65536"/>
                <a:gd name="T18" fmla="*/ 0 60000 65536"/>
                <a:gd name="T19" fmla="*/ 0 60000 65536"/>
                <a:gd name="T20" fmla="*/ 0 60000 65536"/>
                <a:gd name="T21" fmla="*/ 0 60000 65536"/>
                <a:gd name="T22" fmla="*/ 0 60000 65536"/>
                <a:gd name="T23" fmla="*/ 0 60000 65536"/>
                <a:gd name="T24" fmla="*/ 0 w 659"/>
                <a:gd name="T25" fmla="*/ 0 h 419"/>
                <a:gd name="T26" fmla="*/ 659 w 659"/>
                <a:gd name="T27" fmla="*/ 419 h 4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9" h="419">
                  <a:moveTo>
                    <a:pt x="17" y="194"/>
                  </a:moveTo>
                  <a:cubicBezTo>
                    <a:pt x="0" y="141"/>
                    <a:pt x="89" y="105"/>
                    <a:pt x="145" y="75"/>
                  </a:cubicBezTo>
                  <a:cubicBezTo>
                    <a:pt x="201" y="45"/>
                    <a:pt x="286" y="19"/>
                    <a:pt x="356" y="11"/>
                  </a:cubicBezTo>
                  <a:cubicBezTo>
                    <a:pt x="426" y="3"/>
                    <a:pt x="517" y="0"/>
                    <a:pt x="566" y="29"/>
                  </a:cubicBezTo>
                  <a:cubicBezTo>
                    <a:pt x="615" y="58"/>
                    <a:pt x="659" y="128"/>
                    <a:pt x="648" y="184"/>
                  </a:cubicBezTo>
                  <a:cubicBezTo>
                    <a:pt x="637" y="240"/>
                    <a:pt x="569" y="332"/>
                    <a:pt x="502" y="367"/>
                  </a:cubicBezTo>
                  <a:cubicBezTo>
                    <a:pt x="435" y="402"/>
                    <a:pt x="325" y="419"/>
                    <a:pt x="246" y="395"/>
                  </a:cubicBezTo>
                  <a:cubicBezTo>
                    <a:pt x="167" y="371"/>
                    <a:pt x="34" y="247"/>
                    <a:pt x="17" y="194"/>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4" name="Freeform 23"/>
            <p:cNvSpPr>
              <a:spLocks noChangeAspect="1"/>
            </p:cNvSpPr>
            <p:nvPr/>
          </p:nvSpPr>
          <p:spPr bwMode="auto">
            <a:xfrm>
              <a:off x="9599528" y="1828656"/>
              <a:ext cx="292820" cy="301841"/>
            </a:xfrm>
            <a:custGeom>
              <a:avLst/>
              <a:gdLst>
                <a:gd name="T0" fmla="*/ 190276 w 426"/>
                <a:gd name="T1" fmla="*/ 281670 h 393"/>
                <a:gd name="T2" fmla="*/ 110305 w 426"/>
                <a:gd name="T3" fmla="*/ 227178 h 393"/>
                <a:gd name="T4" fmla="*/ 6894 w 426"/>
                <a:gd name="T5" fmla="*/ 120497 h 393"/>
                <a:gd name="T6" fmla="*/ 70319 w 426"/>
                <a:gd name="T7" fmla="*/ 29165 h 393"/>
                <a:gd name="T8" fmla="*/ 145465 w 426"/>
                <a:gd name="T9" fmla="*/ 767 h 393"/>
                <a:gd name="T10" fmla="*/ 271626 w 426"/>
                <a:gd name="T11" fmla="*/ 29165 h 393"/>
                <a:gd name="T12" fmla="*/ 277831 w 426"/>
                <a:gd name="T13" fmla="*/ 176524 h 393"/>
                <a:gd name="T14" fmla="*/ 190276 w 426"/>
                <a:gd name="T15" fmla="*/ 281670 h 393"/>
                <a:gd name="T16" fmla="*/ 0 60000 65536"/>
                <a:gd name="T17" fmla="*/ 0 60000 65536"/>
                <a:gd name="T18" fmla="*/ 0 60000 65536"/>
                <a:gd name="T19" fmla="*/ 0 60000 65536"/>
                <a:gd name="T20" fmla="*/ 0 60000 65536"/>
                <a:gd name="T21" fmla="*/ 0 60000 65536"/>
                <a:gd name="T22" fmla="*/ 0 60000 65536"/>
                <a:gd name="T23" fmla="*/ 0 60000 65536"/>
                <a:gd name="T24" fmla="*/ 0 w 426"/>
                <a:gd name="T25" fmla="*/ 0 h 393"/>
                <a:gd name="T26" fmla="*/ 426 w 426"/>
                <a:gd name="T27" fmla="*/ 393 h 3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6" h="393">
                  <a:moveTo>
                    <a:pt x="276" y="367"/>
                  </a:moveTo>
                  <a:cubicBezTo>
                    <a:pt x="243" y="393"/>
                    <a:pt x="204" y="331"/>
                    <a:pt x="160" y="296"/>
                  </a:cubicBezTo>
                  <a:cubicBezTo>
                    <a:pt x="116" y="261"/>
                    <a:pt x="20" y="200"/>
                    <a:pt x="10" y="157"/>
                  </a:cubicBezTo>
                  <a:cubicBezTo>
                    <a:pt x="0" y="114"/>
                    <a:pt x="69" y="64"/>
                    <a:pt x="102" y="38"/>
                  </a:cubicBezTo>
                  <a:cubicBezTo>
                    <a:pt x="135" y="12"/>
                    <a:pt x="162" y="1"/>
                    <a:pt x="211" y="1"/>
                  </a:cubicBezTo>
                  <a:cubicBezTo>
                    <a:pt x="260" y="1"/>
                    <a:pt x="362" y="0"/>
                    <a:pt x="394" y="38"/>
                  </a:cubicBezTo>
                  <a:cubicBezTo>
                    <a:pt x="426" y="76"/>
                    <a:pt x="423" y="175"/>
                    <a:pt x="403" y="230"/>
                  </a:cubicBezTo>
                  <a:cubicBezTo>
                    <a:pt x="383" y="285"/>
                    <a:pt x="303" y="338"/>
                    <a:pt x="276" y="367"/>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5" name="Freeform 24"/>
            <p:cNvSpPr>
              <a:spLocks noChangeAspect="1"/>
            </p:cNvSpPr>
            <p:nvPr/>
          </p:nvSpPr>
          <p:spPr bwMode="auto">
            <a:xfrm>
              <a:off x="9082027" y="2198327"/>
              <a:ext cx="292821" cy="244186"/>
            </a:xfrm>
            <a:custGeom>
              <a:avLst/>
              <a:gdLst>
                <a:gd name="T0" fmla="*/ 197170 w 426"/>
                <a:gd name="T1" fmla="*/ 225316 h 319"/>
                <a:gd name="T2" fmla="*/ 110305 w 426"/>
                <a:gd name="T3" fmla="*/ 226848 h 319"/>
                <a:gd name="T4" fmla="*/ 6894 w 426"/>
                <a:gd name="T5" fmla="*/ 120322 h 319"/>
                <a:gd name="T6" fmla="*/ 70319 w 426"/>
                <a:gd name="T7" fmla="*/ 29122 h 319"/>
                <a:gd name="T8" fmla="*/ 145465 w 426"/>
                <a:gd name="T9" fmla="*/ 766 h 319"/>
                <a:gd name="T10" fmla="*/ 271626 w 426"/>
                <a:gd name="T11" fmla="*/ 29122 h 319"/>
                <a:gd name="T12" fmla="*/ 277831 w 426"/>
                <a:gd name="T13" fmla="*/ 176267 h 319"/>
                <a:gd name="T14" fmla="*/ 197170 w 426"/>
                <a:gd name="T15" fmla="*/ 225316 h 319"/>
                <a:gd name="T16" fmla="*/ 0 60000 65536"/>
                <a:gd name="T17" fmla="*/ 0 60000 65536"/>
                <a:gd name="T18" fmla="*/ 0 60000 65536"/>
                <a:gd name="T19" fmla="*/ 0 60000 65536"/>
                <a:gd name="T20" fmla="*/ 0 60000 65536"/>
                <a:gd name="T21" fmla="*/ 0 60000 65536"/>
                <a:gd name="T22" fmla="*/ 0 60000 65536"/>
                <a:gd name="T23" fmla="*/ 0 60000 65536"/>
                <a:gd name="T24" fmla="*/ 0 w 426"/>
                <a:gd name="T25" fmla="*/ 0 h 319"/>
                <a:gd name="T26" fmla="*/ 426 w 426"/>
                <a:gd name="T27" fmla="*/ 319 h 3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6" h="319">
                  <a:moveTo>
                    <a:pt x="286" y="294"/>
                  </a:moveTo>
                  <a:cubicBezTo>
                    <a:pt x="246" y="305"/>
                    <a:pt x="206" y="319"/>
                    <a:pt x="160" y="296"/>
                  </a:cubicBezTo>
                  <a:cubicBezTo>
                    <a:pt x="114" y="273"/>
                    <a:pt x="20" y="200"/>
                    <a:pt x="10" y="157"/>
                  </a:cubicBezTo>
                  <a:cubicBezTo>
                    <a:pt x="0" y="114"/>
                    <a:pt x="69" y="64"/>
                    <a:pt x="102" y="38"/>
                  </a:cubicBezTo>
                  <a:cubicBezTo>
                    <a:pt x="135" y="12"/>
                    <a:pt x="162" y="1"/>
                    <a:pt x="211" y="1"/>
                  </a:cubicBezTo>
                  <a:cubicBezTo>
                    <a:pt x="260" y="1"/>
                    <a:pt x="362" y="0"/>
                    <a:pt x="394" y="38"/>
                  </a:cubicBezTo>
                  <a:cubicBezTo>
                    <a:pt x="426" y="76"/>
                    <a:pt x="421" y="187"/>
                    <a:pt x="403" y="230"/>
                  </a:cubicBezTo>
                  <a:cubicBezTo>
                    <a:pt x="385" y="273"/>
                    <a:pt x="326" y="283"/>
                    <a:pt x="286" y="294"/>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6" name="Freeform 25"/>
            <p:cNvSpPr>
              <a:spLocks/>
            </p:cNvSpPr>
            <p:nvPr/>
          </p:nvSpPr>
          <p:spPr bwMode="auto">
            <a:xfrm>
              <a:off x="9017570" y="1838831"/>
              <a:ext cx="298345" cy="347626"/>
            </a:xfrm>
            <a:custGeom>
              <a:avLst/>
              <a:gdLst>
                <a:gd name="T0" fmla="*/ 15164 w 433"/>
                <a:gd name="T1" fmla="*/ 237112 h 456"/>
                <a:gd name="T2" fmla="*/ 17921 w 433"/>
                <a:gd name="T3" fmla="*/ 127324 h 456"/>
                <a:gd name="T4" fmla="*/ 122688 w 433"/>
                <a:gd name="T5" fmla="*/ 14486 h 456"/>
                <a:gd name="T6" fmla="*/ 235727 w 433"/>
                <a:gd name="T7" fmla="*/ 41933 h 456"/>
                <a:gd name="T8" fmla="*/ 279840 w 433"/>
                <a:gd name="T9" fmla="*/ 153246 h 456"/>
                <a:gd name="T10" fmla="*/ 286043 w 433"/>
                <a:gd name="T11" fmla="*/ 299631 h 456"/>
                <a:gd name="T12" fmla="*/ 204021 w 433"/>
                <a:gd name="T13" fmla="*/ 334702 h 456"/>
                <a:gd name="T14" fmla="*/ 82711 w 433"/>
                <a:gd name="T15" fmla="*/ 331652 h 456"/>
                <a:gd name="T16" fmla="*/ 15164 w 433"/>
                <a:gd name="T17" fmla="*/ 237112 h 4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3"/>
                <a:gd name="T28" fmla="*/ 0 h 456"/>
                <a:gd name="T29" fmla="*/ 433 w 433"/>
                <a:gd name="T30" fmla="*/ 456 h 4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3" h="456">
                  <a:moveTo>
                    <a:pt x="22" y="311"/>
                  </a:moveTo>
                  <a:cubicBezTo>
                    <a:pt x="6" y="266"/>
                    <a:pt x="0" y="216"/>
                    <a:pt x="26" y="167"/>
                  </a:cubicBezTo>
                  <a:cubicBezTo>
                    <a:pt x="52" y="118"/>
                    <a:pt x="125" y="38"/>
                    <a:pt x="178" y="19"/>
                  </a:cubicBezTo>
                  <a:cubicBezTo>
                    <a:pt x="231" y="0"/>
                    <a:pt x="304" y="25"/>
                    <a:pt x="342" y="55"/>
                  </a:cubicBezTo>
                  <a:cubicBezTo>
                    <a:pt x="380" y="85"/>
                    <a:pt x="394" y="145"/>
                    <a:pt x="406" y="201"/>
                  </a:cubicBezTo>
                  <a:cubicBezTo>
                    <a:pt x="418" y="257"/>
                    <a:pt x="433" y="353"/>
                    <a:pt x="415" y="393"/>
                  </a:cubicBezTo>
                  <a:cubicBezTo>
                    <a:pt x="397" y="433"/>
                    <a:pt x="345" y="432"/>
                    <a:pt x="296" y="439"/>
                  </a:cubicBezTo>
                  <a:cubicBezTo>
                    <a:pt x="247" y="446"/>
                    <a:pt x="166" y="456"/>
                    <a:pt x="120" y="435"/>
                  </a:cubicBezTo>
                  <a:cubicBezTo>
                    <a:pt x="74" y="414"/>
                    <a:pt x="38" y="356"/>
                    <a:pt x="22" y="311"/>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7" name="Freeform 26"/>
            <p:cNvSpPr>
              <a:spLocks/>
            </p:cNvSpPr>
            <p:nvPr/>
          </p:nvSpPr>
          <p:spPr bwMode="auto">
            <a:xfrm>
              <a:off x="9295657" y="1742173"/>
              <a:ext cx="331495" cy="328973"/>
            </a:xfrm>
            <a:custGeom>
              <a:avLst/>
              <a:gdLst>
                <a:gd name="T0" fmla="*/ 310360 w 480"/>
                <a:gd name="T1" fmla="*/ 26048 h 431"/>
                <a:gd name="T2" fmla="*/ 304139 w 480"/>
                <a:gd name="T3" fmla="*/ 131007 h 431"/>
                <a:gd name="T4" fmla="*/ 264048 w 480"/>
                <a:gd name="T5" fmla="*/ 253587 h 431"/>
                <a:gd name="T6" fmla="*/ 171424 w 480"/>
                <a:gd name="T7" fmla="*/ 278103 h 431"/>
                <a:gd name="T8" fmla="*/ 55298 w 480"/>
                <a:gd name="T9" fmla="*/ 301087 h 431"/>
                <a:gd name="T10" fmla="*/ 20046 w 480"/>
                <a:gd name="T11" fmla="*/ 102661 h 431"/>
                <a:gd name="T12" fmla="*/ 176954 w 480"/>
                <a:gd name="T13" fmla="*/ 13024 h 431"/>
                <a:gd name="T14" fmla="*/ 310360 w 480"/>
                <a:gd name="T15" fmla="*/ 26048 h 431"/>
                <a:gd name="T16" fmla="*/ 0 60000 65536"/>
                <a:gd name="T17" fmla="*/ 0 60000 65536"/>
                <a:gd name="T18" fmla="*/ 0 60000 65536"/>
                <a:gd name="T19" fmla="*/ 0 60000 65536"/>
                <a:gd name="T20" fmla="*/ 0 60000 65536"/>
                <a:gd name="T21" fmla="*/ 0 60000 65536"/>
                <a:gd name="T22" fmla="*/ 0 60000 65536"/>
                <a:gd name="T23" fmla="*/ 0 60000 65536"/>
                <a:gd name="T24" fmla="*/ 0 w 480"/>
                <a:gd name="T25" fmla="*/ 0 h 431"/>
                <a:gd name="T26" fmla="*/ 480 w 480"/>
                <a:gd name="T27" fmla="*/ 431 h 4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0" h="431">
                  <a:moveTo>
                    <a:pt x="449" y="34"/>
                  </a:moveTo>
                  <a:cubicBezTo>
                    <a:pt x="480" y="60"/>
                    <a:pt x="451" y="122"/>
                    <a:pt x="440" y="171"/>
                  </a:cubicBezTo>
                  <a:cubicBezTo>
                    <a:pt x="429" y="220"/>
                    <a:pt x="414" y="299"/>
                    <a:pt x="382" y="331"/>
                  </a:cubicBezTo>
                  <a:cubicBezTo>
                    <a:pt x="350" y="363"/>
                    <a:pt x="298" y="353"/>
                    <a:pt x="248" y="363"/>
                  </a:cubicBezTo>
                  <a:cubicBezTo>
                    <a:pt x="198" y="373"/>
                    <a:pt x="116" y="431"/>
                    <a:pt x="80" y="393"/>
                  </a:cubicBezTo>
                  <a:cubicBezTo>
                    <a:pt x="44" y="355"/>
                    <a:pt x="0" y="197"/>
                    <a:pt x="29" y="134"/>
                  </a:cubicBezTo>
                  <a:cubicBezTo>
                    <a:pt x="58" y="71"/>
                    <a:pt x="186" y="34"/>
                    <a:pt x="256" y="17"/>
                  </a:cubicBezTo>
                  <a:cubicBezTo>
                    <a:pt x="326" y="0"/>
                    <a:pt x="418" y="8"/>
                    <a:pt x="449" y="34"/>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8" name="Freeform 27"/>
            <p:cNvSpPr>
              <a:spLocks/>
            </p:cNvSpPr>
            <p:nvPr/>
          </p:nvSpPr>
          <p:spPr bwMode="auto">
            <a:xfrm>
              <a:off x="9770800" y="2344161"/>
              <a:ext cx="338861" cy="308624"/>
            </a:xfrm>
            <a:custGeom>
              <a:avLst/>
              <a:gdLst>
                <a:gd name="T0" fmla="*/ 325716 w 490"/>
                <a:gd name="T1" fmla="*/ 30417 h 405"/>
                <a:gd name="T2" fmla="*/ 300873 w 490"/>
                <a:gd name="T3" fmla="*/ 149045 h 405"/>
                <a:gd name="T4" fmla="*/ 204262 w 490"/>
                <a:gd name="T5" fmla="*/ 276797 h 405"/>
                <a:gd name="T6" fmla="*/ 71078 w 490"/>
                <a:gd name="T7" fmla="*/ 297329 h 405"/>
                <a:gd name="T8" fmla="*/ 0 w 490"/>
                <a:gd name="T9" fmla="*/ 212921 h 405"/>
                <a:gd name="T10" fmla="*/ 69008 w 490"/>
                <a:gd name="T11" fmla="*/ 76804 h 405"/>
                <a:gd name="T12" fmla="*/ 227035 w 490"/>
                <a:gd name="T13" fmla="*/ 21292 h 405"/>
                <a:gd name="T14" fmla="*/ 325716 w 490"/>
                <a:gd name="T15" fmla="*/ 30417 h 405"/>
                <a:gd name="T16" fmla="*/ 0 60000 65536"/>
                <a:gd name="T17" fmla="*/ 0 60000 65536"/>
                <a:gd name="T18" fmla="*/ 0 60000 65536"/>
                <a:gd name="T19" fmla="*/ 0 60000 65536"/>
                <a:gd name="T20" fmla="*/ 0 60000 65536"/>
                <a:gd name="T21" fmla="*/ 0 60000 65536"/>
                <a:gd name="T22" fmla="*/ 0 60000 65536"/>
                <a:gd name="T23" fmla="*/ 0 60000 65536"/>
                <a:gd name="T24" fmla="*/ 0 w 490"/>
                <a:gd name="T25" fmla="*/ 0 h 405"/>
                <a:gd name="T26" fmla="*/ 490 w 490"/>
                <a:gd name="T27" fmla="*/ 405 h 4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0" h="405">
                  <a:moveTo>
                    <a:pt x="472" y="40"/>
                  </a:moveTo>
                  <a:cubicBezTo>
                    <a:pt x="490" y="68"/>
                    <a:pt x="465" y="142"/>
                    <a:pt x="436" y="196"/>
                  </a:cubicBezTo>
                  <a:cubicBezTo>
                    <a:pt x="407" y="250"/>
                    <a:pt x="351" y="332"/>
                    <a:pt x="296" y="364"/>
                  </a:cubicBezTo>
                  <a:cubicBezTo>
                    <a:pt x="241" y="396"/>
                    <a:pt x="152" y="405"/>
                    <a:pt x="103" y="391"/>
                  </a:cubicBezTo>
                  <a:cubicBezTo>
                    <a:pt x="52" y="376"/>
                    <a:pt x="0" y="328"/>
                    <a:pt x="0" y="280"/>
                  </a:cubicBezTo>
                  <a:cubicBezTo>
                    <a:pt x="0" y="232"/>
                    <a:pt x="46" y="143"/>
                    <a:pt x="100" y="101"/>
                  </a:cubicBezTo>
                  <a:cubicBezTo>
                    <a:pt x="156" y="59"/>
                    <a:pt x="267" y="38"/>
                    <a:pt x="329" y="28"/>
                  </a:cubicBezTo>
                  <a:cubicBezTo>
                    <a:pt x="391" y="18"/>
                    <a:pt x="447" y="0"/>
                    <a:pt x="472" y="40"/>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49" name="Freeform 28"/>
            <p:cNvSpPr>
              <a:spLocks/>
            </p:cNvSpPr>
            <p:nvPr/>
          </p:nvSpPr>
          <p:spPr bwMode="auto">
            <a:xfrm>
              <a:off x="9172268" y="2462862"/>
              <a:ext cx="314920" cy="335756"/>
            </a:xfrm>
            <a:custGeom>
              <a:avLst/>
              <a:gdLst>
                <a:gd name="T0" fmla="*/ 251735 w 457"/>
                <a:gd name="T1" fmla="*/ 67614 h 443"/>
                <a:gd name="T2" fmla="*/ 307447 w 457"/>
                <a:gd name="T3" fmla="*/ 177771 h 443"/>
                <a:gd name="T4" fmla="*/ 211155 w 457"/>
                <a:gd name="T5" fmla="*/ 305402 h 443"/>
                <a:gd name="T6" fmla="*/ 78409 w 457"/>
                <a:gd name="T7" fmla="*/ 325914 h 443"/>
                <a:gd name="T8" fmla="*/ 7566 w 457"/>
                <a:gd name="T9" fmla="*/ 241587 h 443"/>
                <a:gd name="T10" fmla="*/ 31639 w 457"/>
                <a:gd name="T11" fmla="*/ 39505 h 443"/>
                <a:gd name="T12" fmla="*/ 144438 w 457"/>
                <a:gd name="T13" fmla="*/ 4558 h 443"/>
                <a:gd name="T14" fmla="*/ 251735 w 457"/>
                <a:gd name="T15" fmla="*/ 67614 h 443"/>
                <a:gd name="T16" fmla="*/ 0 60000 65536"/>
                <a:gd name="T17" fmla="*/ 0 60000 65536"/>
                <a:gd name="T18" fmla="*/ 0 60000 65536"/>
                <a:gd name="T19" fmla="*/ 0 60000 65536"/>
                <a:gd name="T20" fmla="*/ 0 60000 65536"/>
                <a:gd name="T21" fmla="*/ 0 60000 65536"/>
                <a:gd name="T22" fmla="*/ 0 60000 65536"/>
                <a:gd name="T23" fmla="*/ 0 60000 65536"/>
                <a:gd name="T24" fmla="*/ 0 w 457"/>
                <a:gd name="T25" fmla="*/ 0 h 443"/>
                <a:gd name="T26" fmla="*/ 457 w 457"/>
                <a:gd name="T27" fmla="*/ 443 h 4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7" h="443">
                  <a:moveTo>
                    <a:pt x="366" y="89"/>
                  </a:moveTo>
                  <a:cubicBezTo>
                    <a:pt x="405" y="127"/>
                    <a:pt x="457" y="182"/>
                    <a:pt x="447" y="234"/>
                  </a:cubicBezTo>
                  <a:cubicBezTo>
                    <a:pt x="437" y="286"/>
                    <a:pt x="362" y="370"/>
                    <a:pt x="307" y="402"/>
                  </a:cubicBezTo>
                  <a:cubicBezTo>
                    <a:pt x="252" y="434"/>
                    <a:pt x="163" y="443"/>
                    <a:pt x="114" y="429"/>
                  </a:cubicBezTo>
                  <a:cubicBezTo>
                    <a:pt x="63" y="414"/>
                    <a:pt x="22" y="381"/>
                    <a:pt x="11" y="318"/>
                  </a:cubicBezTo>
                  <a:cubicBezTo>
                    <a:pt x="0" y="255"/>
                    <a:pt x="13" y="104"/>
                    <a:pt x="46" y="52"/>
                  </a:cubicBezTo>
                  <a:cubicBezTo>
                    <a:pt x="79" y="0"/>
                    <a:pt x="157" y="0"/>
                    <a:pt x="210" y="6"/>
                  </a:cubicBezTo>
                  <a:cubicBezTo>
                    <a:pt x="263" y="12"/>
                    <a:pt x="327" y="51"/>
                    <a:pt x="366" y="89"/>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0" name="Freeform 29"/>
            <p:cNvSpPr>
              <a:spLocks/>
            </p:cNvSpPr>
            <p:nvPr/>
          </p:nvSpPr>
          <p:spPr bwMode="auto">
            <a:xfrm>
              <a:off x="9455880" y="2613783"/>
              <a:ext cx="381219" cy="288276"/>
            </a:xfrm>
            <a:custGeom>
              <a:avLst/>
              <a:gdLst>
                <a:gd name="T0" fmla="*/ 319216 w 555"/>
                <a:gd name="T1" fmla="*/ 24519 h 375"/>
                <a:gd name="T2" fmla="*/ 368643 w 555"/>
                <a:gd name="T3" fmla="*/ 170870 h 375"/>
                <a:gd name="T4" fmla="*/ 243703 w 555"/>
                <a:gd name="T5" fmla="*/ 255155 h 375"/>
                <a:gd name="T6" fmla="*/ 143476 w 555"/>
                <a:gd name="T7" fmla="*/ 269714 h 375"/>
                <a:gd name="T8" fmla="*/ 11670 w 555"/>
                <a:gd name="T9" fmla="*/ 150181 h 375"/>
                <a:gd name="T10" fmla="*/ 74141 w 555"/>
                <a:gd name="T11" fmla="*/ 38312 h 375"/>
                <a:gd name="T12" fmla="*/ 193589 w 555"/>
                <a:gd name="T13" fmla="*/ 24519 h 375"/>
                <a:gd name="T14" fmla="*/ 319216 w 555"/>
                <a:gd name="T15" fmla="*/ 24519 h 375"/>
                <a:gd name="T16" fmla="*/ 0 60000 65536"/>
                <a:gd name="T17" fmla="*/ 0 60000 65536"/>
                <a:gd name="T18" fmla="*/ 0 60000 65536"/>
                <a:gd name="T19" fmla="*/ 0 60000 65536"/>
                <a:gd name="T20" fmla="*/ 0 60000 65536"/>
                <a:gd name="T21" fmla="*/ 0 60000 65536"/>
                <a:gd name="T22" fmla="*/ 0 60000 65536"/>
                <a:gd name="T23" fmla="*/ 0 60000 65536"/>
                <a:gd name="T24" fmla="*/ 0 w 555"/>
                <a:gd name="T25" fmla="*/ 0 h 375"/>
                <a:gd name="T26" fmla="*/ 555 w 555"/>
                <a:gd name="T27" fmla="*/ 375 h 37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5" h="375">
                  <a:moveTo>
                    <a:pt x="465" y="32"/>
                  </a:moveTo>
                  <a:cubicBezTo>
                    <a:pt x="507" y="64"/>
                    <a:pt x="555" y="173"/>
                    <a:pt x="537" y="223"/>
                  </a:cubicBezTo>
                  <a:cubicBezTo>
                    <a:pt x="519" y="273"/>
                    <a:pt x="409" y="312"/>
                    <a:pt x="355" y="333"/>
                  </a:cubicBezTo>
                  <a:cubicBezTo>
                    <a:pt x="301" y="354"/>
                    <a:pt x="265" y="375"/>
                    <a:pt x="209" y="352"/>
                  </a:cubicBezTo>
                  <a:cubicBezTo>
                    <a:pt x="153" y="329"/>
                    <a:pt x="34" y="246"/>
                    <a:pt x="17" y="196"/>
                  </a:cubicBezTo>
                  <a:cubicBezTo>
                    <a:pt x="0" y="146"/>
                    <a:pt x="64" y="77"/>
                    <a:pt x="108" y="50"/>
                  </a:cubicBezTo>
                  <a:cubicBezTo>
                    <a:pt x="152" y="23"/>
                    <a:pt x="223" y="35"/>
                    <a:pt x="282" y="32"/>
                  </a:cubicBezTo>
                  <a:cubicBezTo>
                    <a:pt x="341" y="29"/>
                    <a:pt x="423" y="0"/>
                    <a:pt x="465" y="32"/>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1" name="Freeform 30"/>
            <p:cNvSpPr>
              <a:spLocks/>
            </p:cNvSpPr>
            <p:nvPr/>
          </p:nvSpPr>
          <p:spPr bwMode="auto">
            <a:xfrm>
              <a:off x="8862872" y="2266157"/>
              <a:ext cx="311236" cy="361192"/>
            </a:xfrm>
            <a:custGeom>
              <a:avLst/>
              <a:gdLst>
                <a:gd name="T0" fmla="*/ 26788 w 453"/>
                <a:gd name="T1" fmla="*/ 37570 h 470"/>
                <a:gd name="T2" fmla="*/ 129131 w 453"/>
                <a:gd name="T3" fmla="*/ 12268 h 470"/>
                <a:gd name="T4" fmla="*/ 237655 w 453"/>
                <a:gd name="T5" fmla="*/ 111176 h 470"/>
                <a:gd name="T6" fmla="*/ 307029 w 453"/>
                <a:gd name="T7" fmla="*/ 239986 h 470"/>
                <a:gd name="T8" fmla="*/ 264443 w 453"/>
                <a:gd name="T9" fmla="*/ 345795 h 470"/>
                <a:gd name="T10" fmla="*/ 125010 w 453"/>
                <a:gd name="T11" fmla="*/ 328927 h 470"/>
                <a:gd name="T12" fmla="*/ 16485 w 453"/>
                <a:gd name="T13" fmla="*/ 190149 h 470"/>
                <a:gd name="T14" fmla="*/ 26788 w 453"/>
                <a:gd name="T15" fmla="*/ 37570 h 470"/>
                <a:gd name="T16" fmla="*/ 0 60000 65536"/>
                <a:gd name="T17" fmla="*/ 0 60000 65536"/>
                <a:gd name="T18" fmla="*/ 0 60000 65536"/>
                <a:gd name="T19" fmla="*/ 0 60000 65536"/>
                <a:gd name="T20" fmla="*/ 0 60000 65536"/>
                <a:gd name="T21" fmla="*/ 0 60000 65536"/>
                <a:gd name="T22" fmla="*/ 0 60000 65536"/>
                <a:gd name="T23" fmla="*/ 0 60000 65536"/>
                <a:gd name="T24" fmla="*/ 0 w 453"/>
                <a:gd name="T25" fmla="*/ 0 h 470"/>
                <a:gd name="T26" fmla="*/ 453 w 453"/>
                <a:gd name="T27" fmla="*/ 470 h 4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3" h="470">
                  <a:moveTo>
                    <a:pt x="39" y="49"/>
                  </a:moveTo>
                  <a:cubicBezTo>
                    <a:pt x="66" y="10"/>
                    <a:pt x="137" y="0"/>
                    <a:pt x="188" y="16"/>
                  </a:cubicBezTo>
                  <a:cubicBezTo>
                    <a:pt x="239" y="32"/>
                    <a:pt x="302" y="95"/>
                    <a:pt x="346" y="145"/>
                  </a:cubicBezTo>
                  <a:cubicBezTo>
                    <a:pt x="389" y="195"/>
                    <a:pt x="440" y="262"/>
                    <a:pt x="447" y="313"/>
                  </a:cubicBezTo>
                  <a:cubicBezTo>
                    <a:pt x="453" y="365"/>
                    <a:pt x="429" y="432"/>
                    <a:pt x="385" y="451"/>
                  </a:cubicBezTo>
                  <a:cubicBezTo>
                    <a:pt x="341" y="470"/>
                    <a:pt x="241" y="462"/>
                    <a:pt x="182" y="429"/>
                  </a:cubicBezTo>
                  <a:cubicBezTo>
                    <a:pt x="121" y="395"/>
                    <a:pt x="48" y="311"/>
                    <a:pt x="24" y="248"/>
                  </a:cubicBezTo>
                  <a:cubicBezTo>
                    <a:pt x="0" y="185"/>
                    <a:pt x="12" y="88"/>
                    <a:pt x="39" y="49"/>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2" name="Freeform 31"/>
            <p:cNvSpPr>
              <a:spLocks noChangeAspect="1"/>
            </p:cNvSpPr>
            <p:nvPr/>
          </p:nvSpPr>
          <p:spPr bwMode="auto">
            <a:xfrm>
              <a:off x="8833406" y="1998230"/>
              <a:ext cx="230204" cy="267927"/>
            </a:xfrm>
            <a:custGeom>
              <a:avLst/>
              <a:gdLst>
                <a:gd name="T0" fmla="*/ 87087 w 338"/>
                <a:gd name="T1" fmla="*/ 263714 h 352"/>
                <a:gd name="T2" fmla="*/ 18515 w 338"/>
                <a:gd name="T3" fmla="*/ 243897 h 352"/>
                <a:gd name="T4" fmla="*/ 0 w 338"/>
                <a:gd name="T5" fmla="*/ 160058 h 352"/>
                <a:gd name="T6" fmla="*/ 18515 w 338"/>
                <a:gd name="T7" fmla="*/ 69358 h 352"/>
                <a:gd name="T8" fmla="*/ 87773 w 338"/>
                <a:gd name="T9" fmla="*/ 0 h 352"/>
                <a:gd name="T10" fmla="*/ 161145 w 338"/>
                <a:gd name="T11" fmla="*/ 68596 h 352"/>
                <a:gd name="T12" fmla="*/ 219432 w 338"/>
                <a:gd name="T13" fmla="*/ 215697 h 352"/>
                <a:gd name="T14" fmla="*/ 87087 w 338"/>
                <a:gd name="T15" fmla="*/ 263714 h 352"/>
                <a:gd name="T16" fmla="*/ 0 60000 65536"/>
                <a:gd name="T17" fmla="*/ 0 60000 65536"/>
                <a:gd name="T18" fmla="*/ 0 60000 65536"/>
                <a:gd name="T19" fmla="*/ 0 60000 65536"/>
                <a:gd name="T20" fmla="*/ 0 60000 65536"/>
                <a:gd name="T21" fmla="*/ 0 60000 65536"/>
                <a:gd name="T22" fmla="*/ 0 60000 65536"/>
                <a:gd name="T23" fmla="*/ 0 60000 65536"/>
                <a:gd name="T24" fmla="*/ 0 w 338"/>
                <a:gd name="T25" fmla="*/ 0 h 352"/>
                <a:gd name="T26" fmla="*/ 338 w 338"/>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8" h="352">
                  <a:moveTo>
                    <a:pt x="127" y="346"/>
                  </a:moveTo>
                  <a:cubicBezTo>
                    <a:pt x="78" y="352"/>
                    <a:pt x="48" y="343"/>
                    <a:pt x="27" y="320"/>
                  </a:cubicBezTo>
                  <a:cubicBezTo>
                    <a:pt x="6" y="297"/>
                    <a:pt x="0" y="248"/>
                    <a:pt x="0" y="210"/>
                  </a:cubicBezTo>
                  <a:cubicBezTo>
                    <a:pt x="0" y="172"/>
                    <a:pt x="6" y="126"/>
                    <a:pt x="27" y="91"/>
                  </a:cubicBezTo>
                  <a:cubicBezTo>
                    <a:pt x="48" y="56"/>
                    <a:pt x="93" y="0"/>
                    <a:pt x="128" y="0"/>
                  </a:cubicBezTo>
                  <a:cubicBezTo>
                    <a:pt x="163" y="0"/>
                    <a:pt x="203" y="43"/>
                    <a:pt x="235" y="90"/>
                  </a:cubicBezTo>
                  <a:cubicBezTo>
                    <a:pt x="267" y="137"/>
                    <a:pt x="338" y="240"/>
                    <a:pt x="320" y="283"/>
                  </a:cubicBezTo>
                  <a:cubicBezTo>
                    <a:pt x="302" y="326"/>
                    <a:pt x="167" y="333"/>
                    <a:pt x="127" y="346"/>
                  </a:cubicBezTo>
                  <a:close/>
                </a:path>
              </a:pathLst>
            </a:custGeom>
            <a:solidFill>
              <a:srgbClr val="8DA2C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3" name="Freeform 32"/>
            <p:cNvSpPr>
              <a:spLocks/>
            </p:cNvSpPr>
            <p:nvPr/>
          </p:nvSpPr>
          <p:spPr bwMode="auto">
            <a:xfrm>
              <a:off x="9006520" y="1672648"/>
              <a:ext cx="195214" cy="201792"/>
            </a:xfrm>
            <a:custGeom>
              <a:avLst/>
              <a:gdLst>
                <a:gd name="T0" fmla="*/ 22001 w 284"/>
                <a:gd name="T1" fmla="*/ 36657 h 264"/>
                <a:gd name="T2" fmla="*/ 99694 w 284"/>
                <a:gd name="T3" fmla="*/ 1527 h 264"/>
                <a:gd name="T4" fmla="*/ 158822 w 284"/>
                <a:gd name="T5" fmla="*/ 32838 h 264"/>
                <a:gd name="T6" fmla="*/ 191137 w 284"/>
                <a:gd name="T7" fmla="*/ 108443 h 264"/>
                <a:gd name="T8" fmla="*/ 134071 w 284"/>
                <a:gd name="T9" fmla="*/ 143573 h 264"/>
                <a:gd name="T10" fmla="*/ 92818 w 284"/>
                <a:gd name="T11" fmla="*/ 194740 h 264"/>
                <a:gd name="T12" fmla="*/ 33690 w 284"/>
                <a:gd name="T13" fmla="*/ 185576 h 264"/>
                <a:gd name="T14" fmla="*/ 2063 w 284"/>
                <a:gd name="T15" fmla="*/ 122953 h 264"/>
                <a:gd name="T16" fmla="*/ 22001 w 284"/>
                <a:gd name="T17" fmla="*/ 36657 h 2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4"/>
                <a:gd name="T28" fmla="*/ 0 h 264"/>
                <a:gd name="T29" fmla="*/ 284 w 284"/>
                <a:gd name="T30" fmla="*/ 264 h 2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4" h="264">
                  <a:moveTo>
                    <a:pt x="32" y="48"/>
                  </a:moveTo>
                  <a:cubicBezTo>
                    <a:pt x="63" y="21"/>
                    <a:pt x="112" y="3"/>
                    <a:pt x="145" y="2"/>
                  </a:cubicBezTo>
                  <a:cubicBezTo>
                    <a:pt x="179" y="0"/>
                    <a:pt x="209" y="20"/>
                    <a:pt x="231" y="43"/>
                  </a:cubicBezTo>
                  <a:cubicBezTo>
                    <a:pt x="253" y="66"/>
                    <a:pt x="284" y="118"/>
                    <a:pt x="278" y="142"/>
                  </a:cubicBezTo>
                  <a:cubicBezTo>
                    <a:pt x="272" y="166"/>
                    <a:pt x="219" y="169"/>
                    <a:pt x="195" y="188"/>
                  </a:cubicBezTo>
                  <a:cubicBezTo>
                    <a:pt x="171" y="207"/>
                    <a:pt x="159" y="246"/>
                    <a:pt x="135" y="255"/>
                  </a:cubicBezTo>
                  <a:cubicBezTo>
                    <a:pt x="111" y="264"/>
                    <a:pt x="71" y="259"/>
                    <a:pt x="49" y="243"/>
                  </a:cubicBezTo>
                  <a:cubicBezTo>
                    <a:pt x="27" y="227"/>
                    <a:pt x="6" y="193"/>
                    <a:pt x="3" y="161"/>
                  </a:cubicBezTo>
                  <a:cubicBezTo>
                    <a:pt x="0" y="129"/>
                    <a:pt x="26" y="72"/>
                    <a:pt x="32" y="48"/>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4" name="Freeform 33"/>
            <p:cNvSpPr>
              <a:spLocks/>
            </p:cNvSpPr>
            <p:nvPr/>
          </p:nvSpPr>
          <p:spPr bwMode="auto">
            <a:xfrm rot="3334324">
              <a:off x="9215283" y="1611327"/>
              <a:ext cx="186531" cy="220997"/>
            </a:xfrm>
            <a:custGeom>
              <a:avLst/>
              <a:gdLst>
                <a:gd name="T0" fmla="*/ 2874011 w 245"/>
                <a:gd name="T1" fmla="*/ 81312237 h 320"/>
                <a:gd name="T2" fmla="*/ 18391854 w 245"/>
                <a:gd name="T3" fmla="*/ 24726670 h 320"/>
                <a:gd name="T4" fmla="*/ 66094685 w 245"/>
                <a:gd name="T5" fmla="*/ 2852759 h 320"/>
                <a:gd name="T6" fmla="*/ 113223630 w 245"/>
                <a:gd name="T7" fmla="*/ 7132931 h 320"/>
                <a:gd name="T8" fmla="*/ 133914080 w 245"/>
                <a:gd name="T9" fmla="*/ 37565114 h 320"/>
                <a:gd name="T10" fmla="*/ 133914080 w 245"/>
                <a:gd name="T11" fmla="*/ 98430185 h 320"/>
                <a:gd name="T12" fmla="*/ 91957747 w 245"/>
                <a:gd name="T13" fmla="*/ 142177297 h 320"/>
                <a:gd name="T14" fmla="*/ 34484348 w 245"/>
                <a:gd name="T15" fmla="*/ 142177297 h 320"/>
                <a:gd name="T16" fmla="*/ 2874011 w 245"/>
                <a:gd name="T17" fmla="*/ 81312237 h 3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5"/>
                <a:gd name="T28" fmla="*/ 0 h 320"/>
                <a:gd name="T29" fmla="*/ 245 w 245"/>
                <a:gd name="T30" fmla="*/ 320 h 3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5" h="320">
                  <a:moveTo>
                    <a:pt x="5" y="171"/>
                  </a:moveTo>
                  <a:cubicBezTo>
                    <a:pt x="0" y="130"/>
                    <a:pt x="14" y="80"/>
                    <a:pt x="32" y="52"/>
                  </a:cubicBezTo>
                  <a:cubicBezTo>
                    <a:pt x="50" y="24"/>
                    <a:pt x="88" y="12"/>
                    <a:pt x="115" y="6"/>
                  </a:cubicBezTo>
                  <a:cubicBezTo>
                    <a:pt x="142" y="0"/>
                    <a:pt x="177" y="3"/>
                    <a:pt x="197" y="15"/>
                  </a:cubicBezTo>
                  <a:cubicBezTo>
                    <a:pt x="217" y="27"/>
                    <a:pt x="227" y="47"/>
                    <a:pt x="233" y="79"/>
                  </a:cubicBezTo>
                  <a:cubicBezTo>
                    <a:pt x="239" y="111"/>
                    <a:pt x="245" y="170"/>
                    <a:pt x="233" y="207"/>
                  </a:cubicBezTo>
                  <a:cubicBezTo>
                    <a:pt x="221" y="244"/>
                    <a:pt x="189" y="284"/>
                    <a:pt x="160" y="299"/>
                  </a:cubicBezTo>
                  <a:cubicBezTo>
                    <a:pt x="131" y="314"/>
                    <a:pt x="86" y="320"/>
                    <a:pt x="60" y="299"/>
                  </a:cubicBezTo>
                  <a:cubicBezTo>
                    <a:pt x="34" y="278"/>
                    <a:pt x="10" y="212"/>
                    <a:pt x="5" y="171"/>
                  </a:cubicBezTo>
                  <a:close/>
                </a:path>
              </a:pathLst>
            </a:custGeom>
            <a:solidFill>
              <a:srgbClr val="FCD62C"/>
            </a:solidFill>
            <a:ln w="12700">
              <a:solidFill>
                <a:schemeClr val="tx1"/>
              </a:solidFill>
              <a:round/>
              <a:headEnd type="none" w="sm" len="sm"/>
              <a:tailEnd type="none" w="sm" len="sm"/>
            </a:ln>
          </p:spPr>
          <p:txBody>
            <a:bodyPr rot="10800000" vert="eaVert"/>
            <a:lstStyle/>
            <a:p>
              <a:pPr>
                <a:defRPr/>
              </a:pPr>
              <a:endParaRPr lang="en-US">
                <a:latin typeface="+mn-lt"/>
                <a:cs typeface="Arial" pitchFamily="34" charset="0"/>
              </a:endParaRPr>
            </a:p>
          </p:txBody>
        </p:sp>
        <p:sp>
          <p:nvSpPr>
            <p:cNvPr id="55" name="Freeform 34"/>
            <p:cNvSpPr>
              <a:spLocks/>
            </p:cNvSpPr>
            <p:nvPr/>
          </p:nvSpPr>
          <p:spPr bwMode="auto">
            <a:xfrm>
              <a:off x="10023105" y="2072843"/>
              <a:ext cx="200738" cy="266230"/>
            </a:xfrm>
            <a:custGeom>
              <a:avLst/>
              <a:gdLst>
                <a:gd name="T0" fmla="*/ 3461 w 289"/>
                <a:gd name="T1" fmla="*/ 228100 h 308"/>
                <a:gd name="T2" fmla="*/ 51910 w 289"/>
                <a:gd name="T3" fmla="*/ 44759 h 308"/>
                <a:gd name="T4" fmla="*/ 109356 w 289"/>
                <a:gd name="T5" fmla="*/ 5165 h 308"/>
                <a:gd name="T6" fmla="*/ 166111 w 289"/>
                <a:gd name="T7" fmla="*/ 12911 h 308"/>
                <a:gd name="T8" fmla="*/ 191027 w 289"/>
                <a:gd name="T9" fmla="*/ 68000 h 308"/>
                <a:gd name="T10" fmla="*/ 191027 w 289"/>
                <a:gd name="T11" fmla="*/ 178177 h 308"/>
                <a:gd name="T12" fmla="*/ 136349 w 289"/>
                <a:gd name="T13" fmla="*/ 252202 h 308"/>
                <a:gd name="T14" fmla="*/ 71289 w 289"/>
                <a:gd name="T15" fmla="*/ 257366 h 308"/>
                <a:gd name="T16" fmla="*/ 3461 w 289"/>
                <a:gd name="T17" fmla="*/ 228100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9"/>
                <a:gd name="T28" fmla="*/ 0 h 308"/>
                <a:gd name="T29" fmla="*/ 289 w 289"/>
                <a:gd name="T30" fmla="*/ 308 h 3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9" h="308">
                  <a:moveTo>
                    <a:pt x="5" y="265"/>
                  </a:moveTo>
                  <a:cubicBezTo>
                    <a:pt x="0" y="224"/>
                    <a:pt x="50" y="95"/>
                    <a:pt x="75" y="52"/>
                  </a:cubicBezTo>
                  <a:cubicBezTo>
                    <a:pt x="100" y="9"/>
                    <a:pt x="131" y="12"/>
                    <a:pt x="158" y="6"/>
                  </a:cubicBezTo>
                  <a:cubicBezTo>
                    <a:pt x="185" y="0"/>
                    <a:pt x="220" y="3"/>
                    <a:pt x="240" y="15"/>
                  </a:cubicBezTo>
                  <a:cubicBezTo>
                    <a:pt x="260" y="27"/>
                    <a:pt x="270" y="47"/>
                    <a:pt x="276" y="79"/>
                  </a:cubicBezTo>
                  <a:cubicBezTo>
                    <a:pt x="282" y="111"/>
                    <a:pt x="289" y="171"/>
                    <a:pt x="276" y="207"/>
                  </a:cubicBezTo>
                  <a:cubicBezTo>
                    <a:pt x="263" y="243"/>
                    <a:pt x="226" y="278"/>
                    <a:pt x="197" y="293"/>
                  </a:cubicBezTo>
                  <a:cubicBezTo>
                    <a:pt x="168" y="308"/>
                    <a:pt x="135" y="304"/>
                    <a:pt x="103" y="299"/>
                  </a:cubicBezTo>
                  <a:cubicBezTo>
                    <a:pt x="71" y="294"/>
                    <a:pt x="10" y="306"/>
                    <a:pt x="5" y="265"/>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6" name="Freeform 35"/>
            <p:cNvSpPr>
              <a:spLocks/>
            </p:cNvSpPr>
            <p:nvPr/>
          </p:nvSpPr>
          <p:spPr bwMode="auto">
            <a:xfrm>
              <a:off x="10001005" y="2539170"/>
              <a:ext cx="162064" cy="239100"/>
            </a:xfrm>
            <a:custGeom>
              <a:avLst/>
              <a:gdLst>
                <a:gd name="T0" fmla="*/ 3460 w 234"/>
                <a:gd name="T1" fmla="*/ 130094 h 313"/>
                <a:gd name="T2" fmla="*/ 22144 w 234"/>
                <a:gd name="T3" fmla="*/ 39561 h 313"/>
                <a:gd name="T4" fmla="*/ 79579 w 234"/>
                <a:gd name="T5" fmla="*/ 4565 h 313"/>
                <a:gd name="T6" fmla="*/ 136321 w 234"/>
                <a:gd name="T7" fmla="*/ 11412 h 313"/>
                <a:gd name="T8" fmla="*/ 161233 w 234"/>
                <a:gd name="T9" fmla="*/ 60102 h 313"/>
                <a:gd name="T10" fmla="*/ 140473 w 234"/>
                <a:gd name="T11" fmla="*/ 120964 h 313"/>
                <a:gd name="T12" fmla="*/ 83730 w 234"/>
                <a:gd name="T13" fmla="*/ 225192 h 313"/>
                <a:gd name="T14" fmla="*/ 32523 w 234"/>
                <a:gd name="T15" fmla="*/ 197043 h 313"/>
                <a:gd name="T16" fmla="*/ 3460 w 234"/>
                <a:gd name="T17" fmla="*/ 130094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4"/>
                <a:gd name="T28" fmla="*/ 0 h 313"/>
                <a:gd name="T29" fmla="*/ 234 w 234"/>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4" h="313">
                  <a:moveTo>
                    <a:pt x="5" y="171"/>
                  </a:moveTo>
                  <a:cubicBezTo>
                    <a:pt x="0" y="130"/>
                    <a:pt x="14" y="80"/>
                    <a:pt x="32" y="52"/>
                  </a:cubicBezTo>
                  <a:cubicBezTo>
                    <a:pt x="50" y="24"/>
                    <a:pt x="88" y="12"/>
                    <a:pt x="115" y="6"/>
                  </a:cubicBezTo>
                  <a:cubicBezTo>
                    <a:pt x="142" y="0"/>
                    <a:pt x="177" y="3"/>
                    <a:pt x="197" y="15"/>
                  </a:cubicBezTo>
                  <a:cubicBezTo>
                    <a:pt x="217" y="27"/>
                    <a:pt x="232" y="55"/>
                    <a:pt x="233" y="79"/>
                  </a:cubicBezTo>
                  <a:cubicBezTo>
                    <a:pt x="234" y="103"/>
                    <a:pt x="222" y="123"/>
                    <a:pt x="203" y="159"/>
                  </a:cubicBezTo>
                  <a:cubicBezTo>
                    <a:pt x="184" y="195"/>
                    <a:pt x="147" y="279"/>
                    <a:pt x="121" y="296"/>
                  </a:cubicBezTo>
                  <a:cubicBezTo>
                    <a:pt x="95" y="313"/>
                    <a:pt x="66" y="280"/>
                    <a:pt x="47" y="259"/>
                  </a:cubicBezTo>
                  <a:cubicBezTo>
                    <a:pt x="28" y="238"/>
                    <a:pt x="14" y="189"/>
                    <a:pt x="5" y="171"/>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7" name="Freeform 36"/>
            <p:cNvSpPr>
              <a:spLocks/>
            </p:cNvSpPr>
            <p:nvPr/>
          </p:nvSpPr>
          <p:spPr bwMode="auto">
            <a:xfrm rot="21016021">
              <a:off x="10100453" y="2344161"/>
              <a:ext cx="171272" cy="206880"/>
            </a:xfrm>
            <a:custGeom>
              <a:avLst/>
              <a:gdLst>
                <a:gd name="T0" fmla="*/ 1366 w 251"/>
                <a:gd name="T1" fmla="*/ 135553 h 271"/>
                <a:gd name="T2" fmla="*/ 33470 w 251"/>
                <a:gd name="T3" fmla="*/ 39600 h 271"/>
                <a:gd name="T4" fmla="*/ 90165 w 251"/>
                <a:gd name="T5" fmla="*/ 4569 h 271"/>
                <a:gd name="T6" fmla="*/ 146177 w 251"/>
                <a:gd name="T7" fmla="*/ 11423 h 271"/>
                <a:gd name="T8" fmla="*/ 170767 w 251"/>
                <a:gd name="T9" fmla="*/ 60161 h 271"/>
                <a:gd name="T10" fmla="*/ 150275 w 251"/>
                <a:gd name="T11" fmla="*/ 121083 h 271"/>
                <a:gd name="T12" fmla="*/ 106559 w 251"/>
                <a:gd name="T13" fmla="*/ 190383 h 271"/>
                <a:gd name="T14" fmla="*/ 43716 w 251"/>
                <a:gd name="T15" fmla="*/ 197237 h 271"/>
                <a:gd name="T16" fmla="*/ 1366 w 251"/>
                <a:gd name="T17" fmla="*/ 135553 h 2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1"/>
                <a:gd name="T28" fmla="*/ 0 h 271"/>
                <a:gd name="T29" fmla="*/ 251 w 251"/>
                <a:gd name="T30" fmla="*/ 271 h 2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1" h="271">
                  <a:moveTo>
                    <a:pt x="2" y="178"/>
                  </a:moveTo>
                  <a:cubicBezTo>
                    <a:pt x="0" y="144"/>
                    <a:pt x="27" y="81"/>
                    <a:pt x="49" y="52"/>
                  </a:cubicBezTo>
                  <a:cubicBezTo>
                    <a:pt x="71" y="23"/>
                    <a:pt x="105" y="12"/>
                    <a:pt x="132" y="6"/>
                  </a:cubicBezTo>
                  <a:cubicBezTo>
                    <a:pt x="159" y="0"/>
                    <a:pt x="194" y="3"/>
                    <a:pt x="214" y="15"/>
                  </a:cubicBezTo>
                  <a:cubicBezTo>
                    <a:pt x="234" y="27"/>
                    <a:pt x="249" y="55"/>
                    <a:pt x="250" y="79"/>
                  </a:cubicBezTo>
                  <a:cubicBezTo>
                    <a:pt x="251" y="103"/>
                    <a:pt x="236" y="131"/>
                    <a:pt x="220" y="159"/>
                  </a:cubicBezTo>
                  <a:cubicBezTo>
                    <a:pt x="204" y="187"/>
                    <a:pt x="182" y="233"/>
                    <a:pt x="156" y="250"/>
                  </a:cubicBezTo>
                  <a:cubicBezTo>
                    <a:pt x="130" y="267"/>
                    <a:pt x="90" y="271"/>
                    <a:pt x="64" y="259"/>
                  </a:cubicBezTo>
                  <a:cubicBezTo>
                    <a:pt x="38" y="247"/>
                    <a:pt x="4" y="212"/>
                    <a:pt x="2" y="178"/>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8" name="Freeform 37"/>
            <p:cNvSpPr>
              <a:spLocks/>
            </p:cNvSpPr>
            <p:nvPr/>
          </p:nvSpPr>
          <p:spPr bwMode="auto">
            <a:xfrm>
              <a:off x="9113335" y="2791836"/>
              <a:ext cx="200738" cy="235707"/>
            </a:xfrm>
            <a:custGeom>
              <a:avLst/>
              <a:gdLst>
                <a:gd name="T0" fmla="*/ 0 w 289"/>
                <a:gd name="T1" fmla="*/ 110970 h 307"/>
                <a:gd name="T2" fmla="*/ 32530 w 289"/>
                <a:gd name="T3" fmla="*/ 25255 h 307"/>
                <a:gd name="T4" fmla="*/ 94822 w 289"/>
                <a:gd name="T5" fmla="*/ 765 h 307"/>
                <a:gd name="T6" fmla="*/ 149500 w 289"/>
                <a:gd name="T7" fmla="*/ 18367 h 307"/>
                <a:gd name="T8" fmla="*/ 191027 w 289"/>
                <a:gd name="T9" fmla="*/ 104847 h 307"/>
                <a:gd name="T10" fmla="*/ 196564 w 289"/>
                <a:gd name="T11" fmla="*/ 189031 h 307"/>
                <a:gd name="T12" fmla="*/ 171648 w 289"/>
                <a:gd name="T13" fmla="*/ 231123 h 307"/>
                <a:gd name="T14" fmla="*/ 77518 w 289"/>
                <a:gd name="T15" fmla="*/ 211225 h 307"/>
                <a:gd name="T16" fmla="*/ 26993 w 289"/>
                <a:gd name="T17" fmla="*/ 183674 h 307"/>
                <a:gd name="T18" fmla="*/ 0 w 289"/>
                <a:gd name="T19" fmla="*/ 110970 h 3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9"/>
                <a:gd name="T31" fmla="*/ 0 h 307"/>
                <a:gd name="T32" fmla="*/ 289 w 289"/>
                <a:gd name="T33" fmla="*/ 307 h 3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9" h="307">
                  <a:moveTo>
                    <a:pt x="0" y="145"/>
                  </a:moveTo>
                  <a:cubicBezTo>
                    <a:pt x="2" y="104"/>
                    <a:pt x="25" y="57"/>
                    <a:pt x="47" y="33"/>
                  </a:cubicBezTo>
                  <a:cubicBezTo>
                    <a:pt x="69" y="8"/>
                    <a:pt x="109" y="3"/>
                    <a:pt x="137" y="1"/>
                  </a:cubicBezTo>
                  <a:cubicBezTo>
                    <a:pt x="164" y="0"/>
                    <a:pt x="193" y="1"/>
                    <a:pt x="216" y="24"/>
                  </a:cubicBezTo>
                  <a:cubicBezTo>
                    <a:pt x="239" y="47"/>
                    <a:pt x="265" y="100"/>
                    <a:pt x="276" y="137"/>
                  </a:cubicBezTo>
                  <a:cubicBezTo>
                    <a:pt x="287" y="174"/>
                    <a:pt x="289" y="220"/>
                    <a:pt x="284" y="247"/>
                  </a:cubicBezTo>
                  <a:cubicBezTo>
                    <a:pt x="279" y="274"/>
                    <a:pt x="277" y="297"/>
                    <a:pt x="248" y="302"/>
                  </a:cubicBezTo>
                  <a:cubicBezTo>
                    <a:pt x="219" y="307"/>
                    <a:pt x="147" y="286"/>
                    <a:pt x="112" y="276"/>
                  </a:cubicBezTo>
                  <a:cubicBezTo>
                    <a:pt x="77" y="266"/>
                    <a:pt x="58" y="262"/>
                    <a:pt x="39" y="240"/>
                  </a:cubicBezTo>
                  <a:cubicBezTo>
                    <a:pt x="20" y="218"/>
                    <a:pt x="8" y="165"/>
                    <a:pt x="0" y="145"/>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59" name="Freeform 38"/>
            <p:cNvSpPr>
              <a:spLocks/>
            </p:cNvSpPr>
            <p:nvPr/>
          </p:nvSpPr>
          <p:spPr bwMode="auto">
            <a:xfrm>
              <a:off x="8960479" y="2639219"/>
              <a:ext cx="197056" cy="234012"/>
            </a:xfrm>
            <a:custGeom>
              <a:avLst/>
              <a:gdLst>
                <a:gd name="T0" fmla="*/ 3441 w 286"/>
                <a:gd name="T1" fmla="*/ 203470 h 306"/>
                <a:gd name="T2" fmla="*/ 51622 w 286"/>
                <a:gd name="T3" fmla="*/ 39926 h 306"/>
                <a:gd name="T4" fmla="*/ 108749 w 286"/>
                <a:gd name="T5" fmla="*/ 4607 h 306"/>
                <a:gd name="T6" fmla="*/ 165189 w 286"/>
                <a:gd name="T7" fmla="*/ 11517 h 306"/>
                <a:gd name="T8" fmla="*/ 189967 w 286"/>
                <a:gd name="T9" fmla="*/ 60657 h 306"/>
                <a:gd name="T10" fmla="*/ 189967 w 286"/>
                <a:gd name="T11" fmla="*/ 158937 h 306"/>
                <a:gd name="T12" fmla="*/ 147982 w 286"/>
                <a:gd name="T13" fmla="*/ 196559 h 306"/>
                <a:gd name="T14" fmla="*/ 70894 w 286"/>
                <a:gd name="T15" fmla="*/ 229575 h 306"/>
                <a:gd name="T16" fmla="*/ 3441 w 286"/>
                <a:gd name="T17" fmla="*/ 203470 h 3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6"/>
                <a:gd name="T28" fmla="*/ 0 h 306"/>
                <a:gd name="T29" fmla="*/ 286 w 286"/>
                <a:gd name="T30" fmla="*/ 306 h 3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6" h="306">
                  <a:moveTo>
                    <a:pt x="5" y="265"/>
                  </a:moveTo>
                  <a:cubicBezTo>
                    <a:pt x="0" y="224"/>
                    <a:pt x="50" y="95"/>
                    <a:pt x="75" y="52"/>
                  </a:cubicBezTo>
                  <a:cubicBezTo>
                    <a:pt x="100" y="9"/>
                    <a:pt x="131" y="12"/>
                    <a:pt x="158" y="6"/>
                  </a:cubicBezTo>
                  <a:cubicBezTo>
                    <a:pt x="185" y="0"/>
                    <a:pt x="220" y="3"/>
                    <a:pt x="240" y="15"/>
                  </a:cubicBezTo>
                  <a:cubicBezTo>
                    <a:pt x="260" y="27"/>
                    <a:pt x="270" y="47"/>
                    <a:pt x="276" y="79"/>
                  </a:cubicBezTo>
                  <a:cubicBezTo>
                    <a:pt x="282" y="111"/>
                    <a:pt x="286" y="178"/>
                    <a:pt x="276" y="207"/>
                  </a:cubicBezTo>
                  <a:cubicBezTo>
                    <a:pt x="266" y="236"/>
                    <a:pt x="244" y="241"/>
                    <a:pt x="215" y="256"/>
                  </a:cubicBezTo>
                  <a:cubicBezTo>
                    <a:pt x="186" y="271"/>
                    <a:pt x="138" y="298"/>
                    <a:pt x="103" y="299"/>
                  </a:cubicBezTo>
                  <a:cubicBezTo>
                    <a:pt x="68" y="300"/>
                    <a:pt x="10" y="306"/>
                    <a:pt x="5" y="265"/>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60" name="Freeform 39"/>
            <p:cNvSpPr>
              <a:spLocks/>
            </p:cNvSpPr>
            <p:nvPr/>
          </p:nvSpPr>
          <p:spPr bwMode="auto">
            <a:xfrm rot="20465235">
              <a:off x="8813148" y="2557824"/>
              <a:ext cx="174956" cy="247578"/>
            </a:xfrm>
            <a:custGeom>
              <a:avLst/>
              <a:gdLst>
                <a:gd name="T0" fmla="*/ 8973 w 253"/>
                <a:gd name="T1" fmla="*/ 135150 h 328"/>
                <a:gd name="T2" fmla="*/ 12424 w 253"/>
                <a:gd name="T3" fmla="*/ 21141 h 328"/>
                <a:gd name="T4" fmla="*/ 84897 w 253"/>
                <a:gd name="T5" fmla="*/ 10570 h 328"/>
                <a:gd name="T6" fmla="*/ 141495 w 253"/>
                <a:gd name="T7" fmla="*/ 17366 h 328"/>
                <a:gd name="T8" fmla="*/ 166342 w 253"/>
                <a:gd name="T9" fmla="*/ 65688 h 328"/>
                <a:gd name="T10" fmla="*/ 166342 w 253"/>
                <a:gd name="T11" fmla="*/ 162332 h 328"/>
                <a:gd name="T12" fmla="*/ 115957 w 253"/>
                <a:gd name="T13" fmla="*/ 231794 h 328"/>
                <a:gd name="T14" fmla="*/ 46935 w 253"/>
                <a:gd name="T15" fmla="*/ 231794 h 328"/>
                <a:gd name="T16" fmla="*/ 8973 w 253"/>
                <a:gd name="T17" fmla="*/ 135150 h 3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3"/>
                <a:gd name="T28" fmla="*/ 0 h 328"/>
                <a:gd name="T29" fmla="*/ 253 w 253"/>
                <a:gd name="T30" fmla="*/ 328 h 3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3" h="328">
                  <a:moveTo>
                    <a:pt x="13" y="179"/>
                  </a:moveTo>
                  <a:cubicBezTo>
                    <a:pt x="5" y="133"/>
                    <a:pt x="0" y="56"/>
                    <a:pt x="18" y="28"/>
                  </a:cubicBezTo>
                  <a:cubicBezTo>
                    <a:pt x="36" y="0"/>
                    <a:pt x="92" y="15"/>
                    <a:pt x="123" y="14"/>
                  </a:cubicBezTo>
                  <a:cubicBezTo>
                    <a:pt x="154" y="13"/>
                    <a:pt x="185" y="11"/>
                    <a:pt x="205" y="23"/>
                  </a:cubicBezTo>
                  <a:cubicBezTo>
                    <a:pt x="225" y="35"/>
                    <a:pt x="235" y="55"/>
                    <a:pt x="241" y="87"/>
                  </a:cubicBezTo>
                  <a:cubicBezTo>
                    <a:pt x="247" y="119"/>
                    <a:pt x="253" y="178"/>
                    <a:pt x="241" y="215"/>
                  </a:cubicBezTo>
                  <a:cubicBezTo>
                    <a:pt x="229" y="252"/>
                    <a:pt x="197" y="292"/>
                    <a:pt x="168" y="307"/>
                  </a:cubicBezTo>
                  <a:cubicBezTo>
                    <a:pt x="139" y="322"/>
                    <a:pt x="94" y="328"/>
                    <a:pt x="68" y="307"/>
                  </a:cubicBezTo>
                  <a:cubicBezTo>
                    <a:pt x="42" y="286"/>
                    <a:pt x="18" y="220"/>
                    <a:pt x="13" y="179"/>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61" name="Freeform 40"/>
            <p:cNvSpPr>
              <a:spLocks/>
            </p:cNvSpPr>
            <p:nvPr/>
          </p:nvSpPr>
          <p:spPr bwMode="auto">
            <a:xfrm rot="-5618668">
              <a:off x="9506818" y="2845268"/>
              <a:ext cx="178052" cy="213630"/>
            </a:xfrm>
            <a:custGeom>
              <a:avLst/>
              <a:gdLst>
                <a:gd name="T0" fmla="*/ 2938420 w 234"/>
                <a:gd name="T1" fmla="*/ 80167742 h 313"/>
                <a:gd name="T2" fmla="*/ 18806505 w 234"/>
                <a:gd name="T3" fmla="*/ 24378847 h 313"/>
                <a:gd name="T4" fmla="*/ 67584442 w 234"/>
                <a:gd name="T5" fmla="*/ 2812760 h 313"/>
                <a:gd name="T6" fmla="*/ 115775161 w 234"/>
                <a:gd name="T7" fmla="*/ 7032583 h 313"/>
                <a:gd name="T8" fmla="*/ 136932089 w 234"/>
                <a:gd name="T9" fmla="*/ 37036944 h 313"/>
                <a:gd name="T10" fmla="*/ 119301571 w 234"/>
                <a:gd name="T11" fmla="*/ 74542225 h 313"/>
                <a:gd name="T12" fmla="*/ 71110852 w 234"/>
                <a:gd name="T13" fmla="*/ 138770090 h 313"/>
                <a:gd name="T14" fmla="*/ 27621770 w 234"/>
                <a:gd name="T15" fmla="*/ 121423834 h 313"/>
                <a:gd name="T16" fmla="*/ 2938420 w 234"/>
                <a:gd name="T17" fmla="*/ 80167742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4"/>
                <a:gd name="T28" fmla="*/ 0 h 313"/>
                <a:gd name="T29" fmla="*/ 234 w 234"/>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4" h="313">
                  <a:moveTo>
                    <a:pt x="5" y="171"/>
                  </a:moveTo>
                  <a:cubicBezTo>
                    <a:pt x="0" y="130"/>
                    <a:pt x="14" y="80"/>
                    <a:pt x="32" y="52"/>
                  </a:cubicBezTo>
                  <a:cubicBezTo>
                    <a:pt x="50" y="24"/>
                    <a:pt x="88" y="12"/>
                    <a:pt x="115" y="6"/>
                  </a:cubicBezTo>
                  <a:cubicBezTo>
                    <a:pt x="142" y="0"/>
                    <a:pt x="177" y="3"/>
                    <a:pt x="197" y="15"/>
                  </a:cubicBezTo>
                  <a:cubicBezTo>
                    <a:pt x="217" y="27"/>
                    <a:pt x="232" y="55"/>
                    <a:pt x="233" y="79"/>
                  </a:cubicBezTo>
                  <a:cubicBezTo>
                    <a:pt x="234" y="103"/>
                    <a:pt x="222" y="123"/>
                    <a:pt x="203" y="159"/>
                  </a:cubicBezTo>
                  <a:cubicBezTo>
                    <a:pt x="184" y="195"/>
                    <a:pt x="147" y="279"/>
                    <a:pt x="121" y="296"/>
                  </a:cubicBezTo>
                  <a:cubicBezTo>
                    <a:pt x="95" y="313"/>
                    <a:pt x="66" y="280"/>
                    <a:pt x="47" y="259"/>
                  </a:cubicBezTo>
                  <a:cubicBezTo>
                    <a:pt x="28" y="238"/>
                    <a:pt x="14" y="189"/>
                    <a:pt x="5" y="171"/>
                  </a:cubicBezTo>
                  <a:close/>
                </a:path>
              </a:pathLst>
            </a:custGeom>
            <a:solidFill>
              <a:srgbClr val="FCD62C"/>
            </a:solidFill>
            <a:ln w="12700">
              <a:solidFill>
                <a:schemeClr val="tx1"/>
              </a:solidFill>
              <a:round/>
              <a:headEnd type="none" w="sm" len="sm"/>
              <a:tailEnd type="none" w="sm" len="sm"/>
            </a:ln>
          </p:spPr>
          <p:txBody>
            <a:bodyPr vert="eaVert"/>
            <a:lstStyle/>
            <a:p>
              <a:pPr>
                <a:defRPr/>
              </a:pPr>
              <a:endParaRPr lang="en-US">
                <a:latin typeface="+mn-lt"/>
                <a:cs typeface="Arial" pitchFamily="34" charset="0"/>
              </a:endParaRPr>
            </a:p>
          </p:txBody>
        </p:sp>
        <p:sp>
          <p:nvSpPr>
            <p:cNvPr id="62" name="Freeform 41"/>
            <p:cNvSpPr>
              <a:spLocks/>
            </p:cNvSpPr>
            <p:nvPr/>
          </p:nvSpPr>
          <p:spPr bwMode="auto">
            <a:xfrm>
              <a:off x="9697134" y="2842708"/>
              <a:ext cx="204422" cy="205184"/>
            </a:xfrm>
            <a:custGeom>
              <a:avLst/>
              <a:gdLst>
                <a:gd name="T0" fmla="*/ 48105 w 298"/>
                <a:gd name="T1" fmla="*/ 40957 h 270"/>
                <a:gd name="T2" fmla="*/ 111328 w 298"/>
                <a:gd name="T3" fmla="*/ 758 h 270"/>
                <a:gd name="T4" fmla="*/ 155309 w 298"/>
                <a:gd name="T5" fmla="*/ 35648 h 270"/>
                <a:gd name="T6" fmla="*/ 192418 w 298"/>
                <a:gd name="T7" fmla="*/ 84190 h 270"/>
                <a:gd name="T8" fmla="*/ 193105 w 298"/>
                <a:gd name="T9" fmla="*/ 136525 h 270"/>
                <a:gd name="T10" fmla="*/ 123010 w 298"/>
                <a:gd name="T11" fmla="*/ 194927 h 270"/>
                <a:gd name="T12" fmla="*/ 41920 w 298"/>
                <a:gd name="T13" fmla="*/ 193410 h 270"/>
                <a:gd name="T14" fmla="*/ 687 w 298"/>
                <a:gd name="T15" fmla="*/ 132732 h 270"/>
                <a:gd name="T16" fmla="*/ 48105 w 298"/>
                <a:gd name="T17" fmla="*/ 40957 h 2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8"/>
                <a:gd name="T28" fmla="*/ 0 h 270"/>
                <a:gd name="T29" fmla="*/ 298 w 298"/>
                <a:gd name="T30" fmla="*/ 270 h 2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8" h="270">
                  <a:moveTo>
                    <a:pt x="70" y="54"/>
                  </a:moveTo>
                  <a:cubicBezTo>
                    <a:pt x="97" y="25"/>
                    <a:pt x="136" y="2"/>
                    <a:pt x="162" y="1"/>
                  </a:cubicBezTo>
                  <a:cubicBezTo>
                    <a:pt x="188" y="0"/>
                    <a:pt x="206" y="29"/>
                    <a:pt x="226" y="47"/>
                  </a:cubicBezTo>
                  <a:cubicBezTo>
                    <a:pt x="246" y="65"/>
                    <a:pt x="271" y="89"/>
                    <a:pt x="280" y="111"/>
                  </a:cubicBezTo>
                  <a:cubicBezTo>
                    <a:pt x="289" y="133"/>
                    <a:pt x="298" y="156"/>
                    <a:pt x="281" y="180"/>
                  </a:cubicBezTo>
                  <a:cubicBezTo>
                    <a:pt x="264" y="204"/>
                    <a:pt x="216" y="244"/>
                    <a:pt x="179" y="257"/>
                  </a:cubicBezTo>
                  <a:cubicBezTo>
                    <a:pt x="142" y="270"/>
                    <a:pt x="91" y="269"/>
                    <a:pt x="61" y="255"/>
                  </a:cubicBezTo>
                  <a:cubicBezTo>
                    <a:pt x="32" y="241"/>
                    <a:pt x="0" y="208"/>
                    <a:pt x="1" y="175"/>
                  </a:cubicBezTo>
                  <a:cubicBezTo>
                    <a:pt x="2" y="142"/>
                    <a:pt x="40" y="83"/>
                    <a:pt x="70" y="54"/>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63" name="Freeform 42"/>
            <p:cNvSpPr>
              <a:spLocks/>
            </p:cNvSpPr>
            <p:nvPr/>
          </p:nvSpPr>
          <p:spPr bwMode="auto">
            <a:xfrm rot="10080202">
              <a:off x="9877615" y="1686214"/>
              <a:ext cx="167590" cy="244186"/>
            </a:xfrm>
            <a:custGeom>
              <a:avLst/>
              <a:gdLst>
                <a:gd name="T0" fmla="*/ 2358597 w 245"/>
                <a:gd name="T1" fmla="*/ 99807669 h 320"/>
                <a:gd name="T2" fmla="*/ 15095986 w 245"/>
                <a:gd name="T3" fmla="*/ 30350808 h 320"/>
                <a:gd name="T4" fmla="*/ 54250494 w 245"/>
                <a:gd name="T5" fmla="*/ 3502105 h 320"/>
                <a:gd name="T6" fmla="*/ 92933838 w 245"/>
                <a:gd name="T7" fmla="*/ 8755261 h 320"/>
                <a:gd name="T8" fmla="*/ 109916559 w 245"/>
                <a:gd name="T9" fmla="*/ 46110271 h 320"/>
                <a:gd name="T10" fmla="*/ 109916559 w 245"/>
                <a:gd name="T11" fmla="*/ 120820311 h 320"/>
                <a:gd name="T12" fmla="*/ 75479239 w 245"/>
                <a:gd name="T13" fmla="*/ 174517696 h 320"/>
                <a:gd name="T14" fmla="*/ 28304546 w 245"/>
                <a:gd name="T15" fmla="*/ 174517696 h 320"/>
                <a:gd name="T16" fmla="*/ 2358597 w 245"/>
                <a:gd name="T17" fmla="*/ 99807669 h 3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5"/>
                <a:gd name="T28" fmla="*/ 0 h 320"/>
                <a:gd name="T29" fmla="*/ 245 w 245"/>
                <a:gd name="T30" fmla="*/ 320 h 3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5" h="320">
                  <a:moveTo>
                    <a:pt x="5" y="171"/>
                  </a:moveTo>
                  <a:cubicBezTo>
                    <a:pt x="0" y="130"/>
                    <a:pt x="14" y="80"/>
                    <a:pt x="32" y="52"/>
                  </a:cubicBezTo>
                  <a:cubicBezTo>
                    <a:pt x="50" y="24"/>
                    <a:pt x="88" y="12"/>
                    <a:pt x="115" y="6"/>
                  </a:cubicBezTo>
                  <a:cubicBezTo>
                    <a:pt x="142" y="0"/>
                    <a:pt x="177" y="3"/>
                    <a:pt x="197" y="15"/>
                  </a:cubicBezTo>
                  <a:cubicBezTo>
                    <a:pt x="217" y="27"/>
                    <a:pt x="227" y="47"/>
                    <a:pt x="233" y="79"/>
                  </a:cubicBezTo>
                  <a:cubicBezTo>
                    <a:pt x="239" y="111"/>
                    <a:pt x="245" y="170"/>
                    <a:pt x="233" y="207"/>
                  </a:cubicBezTo>
                  <a:cubicBezTo>
                    <a:pt x="221" y="244"/>
                    <a:pt x="189" y="284"/>
                    <a:pt x="160" y="299"/>
                  </a:cubicBezTo>
                  <a:cubicBezTo>
                    <a:pt x="131" y="314"/>
                    <a:pt x="86" y="320"/>
                    <a:pt x="60" y="299"/>
                  </a:cubicBezTo>
                  <a:cubicBezTo>
                    <a:pt x="34" y="278"/>
                    <a:pt x="10" y="212"/>
                    <a:pt x="5" y="171"/>
                  </a:cubicBezTo>
                  <a:close/>
                </a:path>
              </a:pathLst>
            </a:custGeom>
            <a:solidFill>
              <a:srgbClr val="FCD62C"/>
            </a:solidFill>
            <a:ln w="12700">
              <a:solidFill>
                <a:schemeClr val="tx1"/>
              </a:solidFill>
              <a:round/>
              <a:headEnd type="none" w="sm" len="sm"/>
              <a:tailEnd type="none" w="sm" len="sm"/>
            </a:ln>
          </p:spPr>
          <p:txBody>
            <a:bodyPr rot="10800000"/>
            <a:lstStyle/>
            <a:p>
              <a:pPr>
                <a:defRPr/>
              </a:pPr>
              <a:endParaRPr lang="en-US">
                <a:latin typeface="+mn-lt"/>
                <a:cs typeface="Arial" pitchFamily="34" charset="0"/>
              </a:endParaRPr>
            </a:p>
          </p:txBody>
        </p:sp>
        <p:sp>
          <p:nvSpPr>
            <p:cNvPr id="64" name="Freeform 43"/>
            <p:cNvSpPr>
              <a:spLocks/>
            </p:cNvSpPr>
            <p:nvPr/>
          </p:nvSpPr>
          <p:spPr bwMode="auto">
            <a:xfrm rot="5400000">
              <a:off x="9428913" y="1533323"/>
              <a:ext cx="186531" cy="220997"/>
            </a:xfrm>
            <a:custGeom>
              <a:avLst/>
              <a:gdLst>
                <a:gd name="T0" fmla="*/ 2873996 w 245"/>
                <a:gd name="T1" fmla="*/ 81311179 h 320"/>
                <a:gd name="T2" fmla="*/ 18391755 w 245"/>
                <a:gd name="T3" fmla="*/ 24726558 h 320"/>
                <a:gd name="T4" fmla="*/ 66094329 w 245"/>
                <a:gd name="T5" fmla="*/ 2852746 h 320"/>
                <a:gd name="T6" fmla="*/ 113222262 w 245"/>
                <a:gd name="T7" fmla="*/ 7132899 h 320"/>
                <a:gd name="T8" fmla="*/ 133912600 w 245"/>
                <a:gd name="T9" fmla="*/ 37564944 h 320"/>
                <a:gd name="T10" fmla="*/ 133912600 w 245"/>
                <a:gd name="T11" fmla="*/ 98429738 h 320"/>
                <a:gd name="T12" fmla="*/ 91957252 w 245"/>
                <a:gd name="T13" fmla="*/ 142175963 h 320"/>
                <a:gd name="T14" fmla="*/ 34484162 w 245"/>
                <a:gd name="T15" fmla="*/ 142175963 h 320"/>
                <a:gd name="T16" fmla="*/ 2873996 w 245"/>
                <a:gd name="T17" fmla="*/ 81311179 h 3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5"/>
                <a:gd name="T28" fmla="*/ 0 h 320"/>
                <a:gd name="T29" fmla="*/ 245 w 245"/>
                <a:gd name="T30" fmla="*/ 320 h 3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5" h="320">
                  <a:moveTo>
                    <a:pt x="5" y="171"/>
                  </a:moveTo>
                  <a:cubicBezTo>
                    <a:pt x="0" y="130"/>
                    <a:pt x="14" y="80"/>
                    <a:pt x="32" y="52"/>
                  </a:cubicBezTo>
                  <a:cubicBezTo>
                    <a:pt x="50" y="24"/>
                    <a:pt x="88" y="12"/>
                    <a:pt x="115" y="6"/>
                  </a:cubicBezTo>
                  <a:cubicBezTo>
                    <a:pt x="142" y="0"/>
                    <a:pt x="177" y="3"/>
                    <a:pt x="197" y="15"/>
                  </a:cubicBezTo>
                  <a:cubicBezTo>
                    <a:pt x="217" y="27"/>
                    <a:pt x="227" y="47"/>
                    <a:pt x="233" y="79"/>
                  </a:cubicBezTo>
                  <a:cubicBezTo>
                    <a:pt x="239" y="111"/>
                    <a:pt x="245" y="170"/>
                    <a:pt x="233" y="207"/>
                  </a:cubicBezTo>
                  <a:cubicBezTo>
                    <a:pt x="221" y="244"/>
                    <a:pt x="189" y="284"/>
                    <a:pt x="160" y="299"/>
                  </a:cubicBezTo>
                  <a:cubicBezTo>
                    <a:pt x="131" y="314"/>
                    <a:pt x="86" y="320"/>
                    <a:pt x="60" y="299"/>
                  </a:cubicBezTo>
                  <a:cubicBezTo>
                    <a:pt x="34" y="278"/>
                    <a:pt x="10" y="212"/>
                    <a:pt x="5" y="171"/>
                  </a:cubicBezTo>
                  <a:close/>
                </a:path>
              </a:pathLst>
            </a:custGeom>
            <a:solidFill>
              <a:srgbClr val="FCD62C"/>
            </a:solidFill>
            <a:ln w="12700">
              <a:solidFill>
                <a:schemeClr val="tx1"/>
              </a:solidFill>
              <a:round/>
              <a:headEnd type="none" w="sm" len="sm"/>
              <a:tailEnd type="none" w="sm" len="sm"/>
            </a:ln>
          </p:spPr>
          <p:txBody>
            <a:bodyPr rot="10800000" vert="eaVert"/>
            <a:lstStyle/>
            <a:p>
              <a:pPr>
                <a:defRPr/>
              </a:pPr>
              <a:endParaRPr lang="en-US">
                <a:latin typeface="+mn-lt"/>
                <a:cs typeface="Arial" pitchFamily="34" charset="0"/>
              </a:endParaRPr>
            </a:p>
          </p:txBody>
        </p:sp>
        <p:sp>
          <p:nvSpPr>
            <p:cNvPr id="65" name="Freeform 44"/>
            <p:cNvSpPr>
              <a:spLocks/>
            </p:cNvSpPr>
            <p:nvPr/>
          </p:nvSpPr>
          <p:spPr bwMode="auto">
            <a:xfrm>
              <a:off x="8652926" y="2077929"/>
              <a:ext cx="178638" cy="247578"/>
            </a:xfrm>
            <a:custGeom>
              <a:avLst/>
              <a:gdLst>
                <a:gd name="T0" fmla="*/ 10984 w 259"/>
                <a:gd name="T1" fmla="*/ 130662 h 326"/>
                <a:gd name="T2" fmla="*/ 9611 w 259"/>
                <a:gd name="T3" fmla="*/ 39502 h 326"/>
                <a:gd name="T4" fmla="*/ 21968 w 259"/>
                <a:gd name="T5" fmla="*/ 10635 h 326"/>
                <a:gd name="T6" fmla="*/ 97481 w 259"/>
                <a:gd name="T7" fmla="*/ 4558 h 326"/>
                <a:gd name="T8" fmla="*/ 135238 w 259"/>
                <a:gd name="T9" fmla="*/ 38743 h 326"/>
                <a:gd name="T10" fmla="*/ 166816 w 259"/>
                <a:gd name="T11" fmla="*/ 100275 h 326"/>
                <a:gd name="T12" fmla="*/ 159951 w 259"/>
                <a:gd name="T13" fmla="*/ 219542 h 326"/>
                <a:gd name="T14" fmla="*/ 59724 w 259"/>
                <a:gd name="T15" fmla="*/ 233216 h 326"/>
                <a:gd name="T16" fmla="*/ 10984 w 259"/>
                <a:gd name="T17" fmla="*/ 130662 h 3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9"/>
                <a:gd name="T28" fmla="*/ 0 h 326"/>
                <a:gd name="T29" fmla="*/ 259 w 259"/>
                <a:gd name="T30" fmla="*/ 326 h 3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9" h="326">
                  <a:moveTo>
                    <a:pt x="16" y="172"/>
                  </a:moveTo>
                  <a:cubicBezTo>
                    <a:pt x="0" y="135"/>
                    <a:pt x="11" y="78"/>
                    <a:pt x="14" y="52"/>
                  </a:cubicBezTo>
                  <a:cubicBezTo>
                    <a:pt x="17" y="26"/>
                    <a:pt x="11" y="22"/>
                    <a:pt x="32" y="14"/>
                  </a:cubicBezTo>
                  <a:cubicBezTo>
                    <a:pt x="53" y="6"/>
                    <a:pt x="115" y="0"/>
                    <a:pt x="142" y="6"/>
                  </a:cubicBezTo>
                  <a:cubicBezTo>
                    <a:pt x="169" y="12"/>
                    <a:pt x="180" y="30"/>
                    <a:pt x="197" y="51"/>
                  </a:cubicBezTo>
                  <a:cubicBezTo>
                    <a:pt x="214" y="72"/>
                    <a:pt x="237" y="92"/>
                    <a:pt x="243" y="132"/>
                  </a:cubicBezTo>
                  <a:cubicBezTo>
                    <a:pt x="249" y="172"/>
                    <a:pt x="259" y="260"/>
                    <a:pt x="233" y="289"/>
                  </a:cubicBezTo>
                  <a:cubicBezTo>
                    <a:pt x="207" y="318"/>
                    <a:pt x="123" y="326"/>
                    <a:pt x="87" y="307"/>
                  </a:cubicBezTo>
                  <a:cubicBezTo>
                    <a:pt x="51" y="288"/>
                    <a:pt x="31" y="200"/>
                    <a:pt x="16" y="172"/>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66" name="Freeform 45"/>
            <p:cNvSpPr>
              <a:spLocks/>
            </p:cNvSpPr>
            <p:nvPr/>
          </p:nvSpPr>
          <p:spPr bwMode="auto">
            <a:xfrm rot="20465235">
              <a:off x="8684233" y="2328899"/>
              <a:ext cx="174956" cy="252666"/>
            </a:xfrm>
            <a:custGeom>
              <a:avLst/>
              <a:gdLst>
                <a:gd name="T0" fmla="*/ 9054 w 253"/>
                <a:gd name="T1" fmla="*/ 137749 h 328"/>
                <a:gd name="T2" fmla="*/ 12537 w 253"/>
                <a:gd name="T3" fmla="*/ 21547 h 328"/>
                <a:gd name="T4" fmla="*/ 85669 w 253"/>
                <a:gd name="T5" fmla="*/ 10774 h 328"/>
                <a:gd name="T6" fmla="*/ 142781 w 253"/>
                <a:gd name="T7" fmla="*/ 17700 h 328"/>
                <a:gd name="T8" fmla="*/ 167855 w 253"/>
                <a:gd name="T9" fmla="*/ 66951 h 328"/>
                <a:gd name="T10" fmla="*/ 167855 w 253"/>
                <a:gd name="T11" fmla="*/ 165453 h 328"/>
                <a:gd name="T12" fmla="*/ 117011 w 253"/>
                <a:gd name="T13" fmla="*/ 236251 h 328"/>
                <a:gd name="T14" fmla="*/ 47362 w 253"/>
                <a:gd name="T15" fmla="*/ 236251 h 328"/>
                <a:gd name="T16" fmla="*/ 9054 w 253"/>
                <a:gd name="T17" fmla="*/ 137749 h 3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3"/>
                <a:gd name="T28" fmla="*/ 0 h 328"/>
                <a:gd name="T29" fmla="*/ 253 w 253"/>
                <a:gd name="T30" fmla="*/ 328 h 3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3" h="328">
                  <a:moveTo>
                    <a:pt x="13" y="179"/>
                  </a:moveTo>
                  <a:cubicBezTo>
                    <a:pt x="5" y="133"/>
                    <a:pt x="0" y="56"/>
                    <a:pt x="18" y="28"/>
                  </a:cubicBezTo>
                  <a:cubicBezTo>
                    <a:pt x="36" y="0"/>
                    <a:pt x="92" y="15"/>
                    <a:pt x="123" y="14"/>
                  </a:cubicBezTo>
                  <a:cubicBezTo>
                    <a:pt x="154" y="13"/>
                    <a:pt x="185" y="11"/>
                    <a:pt x="205" y="23"/>
                  </a:cubicBezTo>
                  <a:cubicBezTo>
                    <a:pt x="225" y="35"/>
                    <a:pt x="235" y="55"/>
                    <a:pt x="241" y="87"/>
                  </a:cubicBezTo>
                  <a:cubicBezTo>
                    <a:pt x="247" y="119"/>
                    <a:pt x="253" y="178"/>
                    <a:pt x="241" y="215"/>
                  </a:cubicBezTo>
                  <a:cubicBezTo>
                    <a:pt x="229" y="252"/>
                    <a:pt x="197" y="292"/>
                    <a:pt x="168" y="307"/>
                  </a:cubicBezTo>
                  <a:cubicBezTo>
                    <a:pt x="139" y="322"/>
                    <a:pt x="94" y="328"/>
                    <a:pt x="68" y="307"/>
                  </a:cubicBezTo>
                  <a:cubicBezTo>
                    <a:pt x="42" y="286"/>
                    <a:pt x="18" y="220"/>
                    <a:pt x="13" y="179"/>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67" name="Freeform 46"/>
            <p:cNvSpPr>
              <a:spLocks/>
            </p:cNvSpPr>
            <p:nvPr/>
          </p:nvSpPr>
          <p:spPr bwMode="auto">
            <a:xfrm>
              <a:off x="8842614" y="1711650"/>
              <a:ext cx="163906" cy="232317"/>
            </a:xfrm>
            <a:custGeom>
              <a:avLst/>
              <a:gdLst>
                <a:gd name="T0" fmla="*/ 14428 w 238"/>
                <a:gd name="T1" fmla="*/ 165588 h 303"/>
                <a:gd name="T2" fmla="*/ 5496 w 238"/>
                <a:gd name="T3" fmla="*/ 71626 h 303"/>
                <a:gd name="T4" fmla="*/ 49466 w 238"/>
                <a:gd name="T5" fmla="*/ 17714 h 303"/>
                <a:gd name="T6" fmla="*/ 105116 w 238"/>
                <a:gd name="T7" fmla="*/ 3851 h 303"/>
                <a:gd name="T8" fmla="*/ 142215 w 238"/>
                <a:gd name="T9" fmla="*/ 41589 h 303"/>
                <a:gd name="T10" fmla="*/ 159391 w 238"/>
                <a:gd name="T11" fmla="*/ 187923 h 303"/>
                <a:gd name="T12" fmla="*/ 117482 w 238"/>
                <a:gd name="T13" fmla="*/ 227972 h 303"/>
                <a:gd name="T14" fmla="*/ 61146 w 238"/>
                <a:gd name="T15" fmla="*/ 219500 h 303"/>
                <a:gd name="T16" fmla="*/ 14428 w 238"/>
                <a:gd name="T17" fmla="*/ 165588 h 3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8"/>
                <a:gd name="T28" fmla="*/ 0 h 303"/>
                <a:gd name="T29" fmla="*/ 238 w 238"/>
                <a:gd name="T30" fmla="*/ 303 h 30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8" h="303">
                  <a:moveTo>
                    <a:pt x="21" y="215"/>
                  </a:moveTo>
                  <a:cubicBezTo>
                    <a:pt x="3" y="178"/>
                    <a:pt x="0" y="126"/>
                    <a:pt x="8" y="93"/>
                  </a:cubicBezTo>
                  <a:cubicBezTo>
                    <a:pt x="16" y="61"/>
                    <a:pt x="48" y="38"/>
                    <a:pt x="72" y="23"/>
                  </a:cubicBezTo>
                  <a:cubicBezTo>
                    <a:pt x="96" y="9"/>
                    <a:pt x="130" y="0"/>
                    <a:pt x="153" y="5"/>
                  </a:cubicBezTo>
                  <a:cubicBezTo>
                    <a:pt x="175" y="10"/>
                    <a:pt x="194" y="14"/>
                    <a:pt x="207" y="54"/>
                  </a:cubicBezTo>
                  <a:cubicBezTo>
                    <a:pt x="220" y="94"/>
                    <a:pt x="238" y="204"/>
                    <a:pt x="232" y="244"/>
                  </a:cubicBezTo>
                  <a:cubicBezTo>
                    <a:pt x="226" y="284"/>
                    <a:pt x="195" y="289"/>
                    <a:pt x="171" y="296"/>
                  </a:cubicBezTo>
                  <a:cubicBezTo>
                    <a:pt x="147" y="303"/>
                    <a:pt x="114" y="298"/>
                    <a:pt x="89" y="285"/>
                  </a:cubicBezTo>
                  <a:cubicBezTo>
                    <a:pt x="64" y="271"/>
                    <a:pt x="35" y="229"/>
                    <a:pt x="21" y="215"/>
                  </a:cubicBezTo>
                  <a:close/>
                </a:path>
              </a:pathLst>
            </a:custGeom>
            <a:solidFill>
              <a:srgbClr val="FCD62C"/>
            </a:solidFill>
            <a:ln w="12700">
              <a:solidFill>
                <a:schemeClr val="tx1"/>
              </a:solidFill>
              <a:round/>
              <a:headEnd type="none" w="sm" len="sm"/>
              <a:tailEnd type="none" w="sm" len="sm"/>
            </a:ln>
          </p:spPr>
          <p:txBody>
            <a:bodyPr/>
            <a:lstStyle/>
            <a:p>
              <a:pPr>
                <a:defRPr/>
              </a:pPr>
              <a:endParaRPr lang="en-US">
                <a:latin typeface="+mn-lt"/>
                <a:cs typeface="Arial" pitchFamily="34" charset="0"/>
              </a:endParaRPr>
            </a:p>
          </p:txBody>
        </p:sp>
        <p:sp>
          <p:nvSpPr>
            <p:cNvPr id="68" name="Text Box 47"/>
            <p:cNvSpPr txBox="1">
              <a:spLocks noChangeArrowheads="1"/>
            </p:cNvSpPr>
            <p:nvPr/>
          </p:nvSpPr>
          <p:spPr bwMode="auto">
            <a:xfrm>
              <a:off x="9015728" y="1810003"/>
              <a:ext cx="327812" cy="445980"/>
            </a:xfrm>
            <a:prstGeom prst="rect">
              <a:avLst/>
            </a:prstGeom>
            <a:noFill/>
            <a:ln w="3175" algn="ctr">
              <a:noFill/>
              <a:miter lim="800000"/>
              <a:headEnd/>
              <a:tailEnd/>
            </a:ln>
          </p:spPr>
          <p:txBody>
            <a:bodyPr wrap="none" lIns="72000" tIns="72000" rIns="72000" bIns="72000">
              <a:spAutoFit/>
            </a:bodyPr>
            <a:lstStyle/>
            <a:p>
              <a:pPr algn="ctr">
                <a:spcBef>
                  <a:spcPct val="50000"/>
                </a:spcBef>
                <a:defRPr/>
              </a:pPr>
              <a:r>
                <a:rPr lang="el-GR" b="1">
                  <a:solidFill>
                    <a:srgbClr val="000000"/>
                  </a:solidFill>
                  <a:latin typeface="+mn-lt"/>
                </a:rPr>
                <a:t>β</a:t>
              </a:r>
            </a:p>
          </p:txBody>
        </p:sp>
        <p:sp>
          <p:nvSpPr>
            <p:cNvPr id="69" name="Text Box 48"/>
            <p:cNvSpPr txBox="1">
              <a:spLocks noChangeArrowheads="1"/>
            </p:cNvSpPr>
            <p:nvPr/>
          </p:nvSpPr>
          <p:spPr bwMode="auto">
            <a:xfrm>
              <a:off x="8577418" y="1969402"/>
              <a:ext cx="333337" cy="445980"/>
            </a:xfrm>
            <a:prstGeom prst="rect">
              <a:avLst/>
            </a:prstGeom>
            <a:noFill/>
            <a:ln w="3175" algn="ctr">
              <a:noFill/>
              <a:miter lim="800000"/>
              <a:headEnd/>
              <a:tailEnd/>
            </a:ln>
          </p:spPr>
          <p:txBody>
            <a:bodyPr wrap="none" lIns="72000" tIns="72000" rIns="72000" bIns="72000">
              <a:spAutoFit/>
            </a:bodyPr>
            <a:lstStyle/>
            <a:p>
              <a:pPr algn="ctr">
                <a:spcBef>
                  <a:spcPct val="50000"/>
                </a:spcBef>
                <a:defRPr/>
              </a:pPr>
              <a:r>
                <a:rPr lang="en-US" b="1">
                  <a:solidFill>
                    <a:srgbClr val="000000"/>
                  </a:solidFill>
                  <a:latin typeface="+mn-lt"/>
                  <a:sym typeface="Symbol" pitchFamily="18" charset="2"/>
                </a:rPr>
                <a:t></a:t>
              </a:r>
            </a:p>
          </p:txBody>
        </p:sp>
      </p:grpSp>
      <p:sp>
        <p:nvSpPr>
          <p:cNvPr id="70" name="AutoShape 61"/>
          <p:cNvSpPr>
            <a:spLocks noChangeArrowheads="1"/>
          </p:cNvSpPr>
          <p:nvPr/>
        </p:nvSpPr>
        <p:spPr bwMode="auto">
          <a:xfrm>
            <a:off x="5148262" y="2142292"/>
            <a:ext cx="157163" cy="314325"/>
          </a:xfrm>
          <a:prstGeom prst="upArrow">
            <a:avLst>
              <a:gd name="adj1" fmla="val 43694"/>
              <a:gd name="adj2" fmla="val 81991"/>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eaVert" wrap="none" lIns="91427" tIns="45713" rIns="91427" bIns="45713" anchor="ctr"/>
          <a:lstStyle/>
          <a:p>
            <a:pPr algn="ctr">
              <a:defRPr/>
            </a:pPr>
            <a:endParaRPr lang="en-US" sz="1600" b="1">
              <a:solidFill>
                <a:schemeClr val="bg1"/>
              </a:solidFill>
              <a:cs typeface="Arial" charset="0"/>
            </a:endParaRPr>
          </a:p>
        </p:txBody>
      </p:sp>
      <p:sp>
        <p:nvSpPr>
          <p:cNvPr id="71" name="AutoShape 63"/>
          <p:cNvSpPr>
            <a:spLocks noChangeArrowheads="1"/>
          </p:cNvSpPr>
          <p:nvPr/>
        </p:nvSpPr>
        <p:spPr bwMode="auto">
          <a:xfrm flipV="1">
            <a:off x="5434012" y="3582155"/>
            <a:ext cx="157163" cy="314325"/>
          </a:xfrm>
          <a:prstGeom prst="upArrow">
            <a:avLst>
              <a:gd name="adj1" fmla="val 43694"/>
              <a:gd name="adj2" fmla="val 81991"/>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rot="10800000" vert="eaVert" wrap="none" lIns="91427" tIns="45713" rIns="91427" bIns="45713" anchor="ctr"/>
          <a:lstStyle/>
          <a:p>
            <a:pPr algn="ctr">
              <a:defRPr/>
            </a:pPr>
            <a:endParaRPr lang="en-US" sz="1600" b="1">
              <a:solidFill>
                <a:schemeClr val="bg1"/>
              </a:solidFill>
              <a:cs typeface="Arial" charset="0"/>
            </a:endParaRPr>
          </a:p>
        </p:txBody>
      </p:sp>
      <p:sp>
        <p:nvSpPr>
          <p:cNvPr id="72" name="AutoShape 8"/>
          <p:cNvSpPr>
            <a:spLocks noChangeArrowheads="1"/>
          </p:cNvSpPr>
          <p:nvPr/>
        </p:nvSpPr>
        <p:spPr bwMode="auto">
          <a:xfrm>
            <a:off x="4653280" y="4835010"/>
            <a:ext cx="157162" cy="314325"/>
          </a:xfrm>
          <a:prstGeom prst="upArrow">
            <a:avLst>
              <a:gd name="adj1" fmla="val 43694"/>
              <a:gd name="adj2" fmla="val 81990"/>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vert="eaVert" wrap="none" lIns="91427" tIns="45713" rIns="91427" bIns="45713" anchor="ctr"/>
          <a:lstStyle/>
          <a:p>
            <a:pPr algn="ctr">
              <a:defRPr/>
            </a:pPr>
            <a:endParaRPr lang="en-US" sz="1600" b="1">
              <a:solidFill>
                <a:schemeClr val="bg1"/>
              </a:solidFill>
              <a:cs typeface="Arial" charset="0"/>
            </a:endParaRPr>
          </a:p>
        </p:txBody>
      </p:sp>
      <p:sp>
        <p:nvSpPr>
          <p:cNvPr id="73" name="Rectangle 72"/>
          <p:cNvSpPr/>
          <p:nvPr/>
        </p:nvSpPr>
        <p:spPr>
          <a:xfrm>
            <a:off x="533400" y="6027738"/>
            <a:ext cx="7239000" cy="677862"/>
          </a:xfrm>
          <a:prstGeom prst="rect">
            <a:avLst/>
          </a:prstGeom>
        </p:spPr>
        <p:txBody>
          <a:bodyPr>
            <a:spAutoFit/>
          </a:bodyPr>
          <a:lstStyle/>
          <a:p>
            <a:pPr eaLnBrk="0" hangingPunct="0">
              <a:lnSpc>
                <a:spcPct val="95000"/>
              </a:lnSpc>
              <a:spcAft>
                <a:spcPct val="15000"/>
              </a:spcAft>
              <a:defRPr/>
            </a:pPr>
            <a:r>
              <a:rPr lang="de-DE" sz="2000" b="1" dirty="0">
                <a:solidFill>
                  <a:schemeClr val="tx2">
                    <a:lumMod val="75000"/>
                  </a:schemeClr>
                </a:solidFill>
                <a:latin typeface="Arial" pitchFamily="34" charset="0"/>
                <a:cs typeface="Arial" pitchFamily="34" charset="0"/>
              </a:rPr>
              <a:t>GLP-1: an incretin hormone with multiple direct effects on human physiology. </a:t>
            </a:r>
          </a:p>
        </p:txBody>
      </p:sp>
      <p:sp>
        <p:nvSpPr>
          <p:cNvPr id="74" name="Rectangle 73"/>
          <p:cNvSpPr/>
          <p:nvPr/>
        </p:nvSpPr>
        <p:spPr>
          <a:xfrm>
            <a:off x="304800" y="314325"/>
            <a:ext cx="5562600" cy="523875"/>
          </a:xfrm>
          <a:prstGeom prst="rect">
            <a:avLst/>
          </a:prstGeom>
        </p:spPr>
        <p:txBody>
          <a:bodyPr>
            <a:spAutoFit/>
          </a:bodyPr>
          <a:lstStyle/>
          <a:p>
            <a:pPr>
              <a:defRPr/>
            </a:pPr>
            <a:r>
              <a:rPr lang="de-DE" sz="2800" b="1" dirty="0">
                <a:solidFill>
                  <a:schemeClr val="tx2">
                    <a:lumMod val="75000"/>
                  </a:schemeClr>
                </a:solidFill>
                <a:latin typeface="Arial" pitchFamily="34" charset="0"/>
                <a:cs typeface="Arial" pitchFamily="34" charset="0"/>
              </a:rPr>
              <a:t>Physiological Effects of GLP-1</a:t>
            </a:r>
            <a:endParaRPr lang="en-IN" sz="2800" dirty="0">
              <a:latin typeface="Arial" pitchFamily="34" charset="0"/>
              <a:cs typeface="Arial" pitchFamily="34" charset="0"/>
            </a:endParaRPr>
          </a:p>
        </p:txBody>
      </p:sp>
      <p:sp>
        <p:nvSpPr>
          <p:cNvPr id="75" name="Text Box 7"/>
          <p:cNvSpPr txBox="1">
            <a:spLocks noChangeArrowheads="1"/>
          </p:cNvSpPr>
          <p:nvPr/>
        </p:nvSpPr>
        <p:spPr bwMode="auto">
          <a:xfrm>
            <a:off x="668338" y="6642100"/>
            <a:ext cx="7408862" cy="215900"/>
          </a:xfrm>
          <a:prstGeom prst="rect">
            <a:avLst/>
          </a:prstGeom>
          <a:noFill/>
          <a:ln w="9525">
            <a:noFill/>
            <a:miter lim="800000"/>
            <a:headEnd/>
            <a:tailEnd/>
          </a:ln>
        </p:spPr>
        <p:txBody>
          <a:bodyPr>
            <a:spAutoFit/>
          </a:bodyPr>
          <a:lstStyle/>
          <a:p>
            <a:pPr algn="r">
              <a:lnSpc>
                <a:spcPct val="80000"/>
              </a:lnSpc>
              <a:defRPr/>
            </a:pPr>
            <a:r>
              <a:rPr lang="de-DE" sz="1000" dirty="0">
                <a:solidFill>
                  <a:schemeClr val="tx2">
                    <a:lumMod val="75000"/>
                  </a:schemeClr>
                </a:solidFill>
                <a:latin typeface="Arial" pitchFamily="34" charset="0"/>
                <a:cs typeface="Arial" pitchFamily="34" charset="0"/>
              </a:rPr>
              <a:t>Baggio &amp; Drucker. Gastroenterol 2007;132;2131–57</a:t>
            </a:r>
          </a:p>
        </p:txBody>
      </p:sp>
      <p:sp>
        <p:nvSpPr>
          <p:cNvPr id="76"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8DE88963-6481-4339-ACA6-96C3DBCF4FA7}" type="slidenum">
              <a:rPr lang="en-US" smtClean="0">
                <a:solidFill>
                  <a:schemeClr val="bg1"/>
                </a:solidFill>
              </a:rPr>
              <a:pPr fontAlgn="base">
                <a:spcBef>
                  <a:spcPct val="0"/>
                </a:spcBef>
                <a:spcAft>
                  <a:spcPct val="0"/>
                </a:spcAft>
                <a:defRPr/>
              </a:pPr>
              <a:t>8</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par>
                                <p:cTn id="15" presetID="55"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0.70"/>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par>
                                <p:cTn id="20" presetID="55"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strVal val="#ppt_w*0.70"/>
                                          </p:val>
                                        </p:tav>
                                        <p:tav tm="100000">
                                          <p:val>
                                            <p:strVal val="#ppt_w"/>
                                          </p:val>
                                        </p:tav>
                                      </p:tavLst>
                                    </p:anim>
                                    <p:anim calcmode="lin" valueType="num">
                                      <p:cBhvr>
                                        <p:cTn id="23" dur="1000" fill="hold"/>
                                        <p:tgtEl>
                                          <p:spTgt spid="9"/>
                                        </p:tgtEl>
                                        <p:attrNameLst>
                                          <p:attrName>ppt_h</p:attrName>
                                        </p:attrNameLst>
                                      </p:cBhvr>
                                      <p:tavLst>
                                        <p:tav tm="0">
                                          <p:val>
                                            <p:strVal val="#ppt_h"/>
                                          </p:val>
                                        </p:tav>
                                        <p:tav tm="100000">
                                          <p:val>
                                            <p:strVal val="#ppt_h"/>
                                          </p:val>
                                        </p:tav>
                                      </p:tavLst>
                                    </p:anim>
                                    <p:animEffect transition="in" filter="fade">
                                      <p:cBhvr>
                                        <p:cTn id="24" dur="1000"/>
                                        <p:tgtEl>
                                          <p:spTgt spid="9"/>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strVal val="#ppt_w*0.70"/>
                                          </p:val>
                                        </p:tav>
                                        <p:tav tm="100000">
                                          <p:val>
                                            <p:strVal val="#ppt_w"/>
                                          </p:val>
                                        </p:tav>
                                      </p:tavLst>
                                    </p:anim>
                                    <p:anim calcmode="lin" valueType="num">
                                      <p:cBhvr>
                                        <p:cTn id="33" dur="1000" fill="hold"/>
                                        <p:tgtEl>
                                          <p:spTgt spid="11"/>
                                        </p:tgtEl>
                                        <p:attrNameLst>
                                          <p:attrName>ppt_h</p:attrName>
                                        </p:attrNameLst>
                                      </p:cBhvr>
                                      <p:tavLst>
                                        <p:tav tm="0">
                                          <p:val>
                                            <p:strVal val="#ppt_h"/>
                                          </p:val>
                                        </p:tav>
                                        <p:tav tm="100000">
                                          <p:val>
                                            <p:strVal val="#ppt_h"/>
                                          </p:val>
                                        </p:tav>
                                      </p:tavLst>
                                    </p:anim>
                                    <p:animEffect transition="in" filter="fade">
                                      <p:cBhvr>
                                        <p:cTn id="34" dur="1000"/>
                                        <p:tgtEl>
                                          <p:spTgt spid="11"/>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0.70"/>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strVal val="#ppt_w*0.70"/>
                                          </p:val>
                                        </p:tav>
                                        <p:tav tm="100000">
                                          <p:val>
                                            <p:strVal val="#ppt_w"/>
                                          </p:val>
                                        </p:tav>
                                      </p:tavLst>
                                    </p:anim>
                                    <p:anim calcmode="lin" valueType="num">
                                      <p:cBhvr>
                                        <p:cTn id="43" dur="1000" fill="hold"/>
                                        <p:tgtEl>
                                          <p:spTgt spid="13"/>
                                        </p:tgtEl>
                                        <p:attrNameLst>
                                          <p:attrName>ppt_h</p:attrName>
                                        </p:attrNameLst>
                                      </p:cBhvr>
                                      <p:tavLst>
                                        <p:tav tm="0">
                                          <p:val>
                                            <p:strVal val="#ppt_h"/>
                                          </p:val>
                                        </p:tav>
                                        <p:tav tm="100000">
                                          <p:val>
                                            <p:strVal val="#ppt_h"/>
                                          </p:val>
                                        </p:tav>
                                      </p:tavLst>
                                    </p:anim>
                                    <p:animEffect transition="in" filter="fade">
                                      <p:cBhvr>
                                        <p:cTn id="44" dur="1000"/>
                                        <p:tgtEl>
                                          <p:spTgt spid="13"/>
                                        </p:tgtEl>
                                      </p:cBhvr>
                                    </p:animEffect>
                                  </p:childTnLst>
                                </p:cTn>
                              </p:par>
                              <p:par>
                                <p:cTn id="45" presetID="55"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strVal val="#ppt_w*0.70"/>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Effect transition="in" filter="fade">
                                      <p:cBhvr>
                                        <p:cTn id="49" dur="1000"/>
                                        <p:tgtEl>
                                          <p:spTgt spid="14"/>
                                        </p:tgtEl>
                                      </p:cBhvr>
                                    </p:animEffect>
                                  </p:childTnLst>
                                </p:cTn>
                              </p:par>
                              <p:par>
                                <p:cTn id="50" presetID="55"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0.70"/>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par>
                                <p:cTn id="55" presetID="55" presetClass="entr" presetSubtype="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000" fill="hold"/>
                                        <p:tgtEl>
                                          <p:spTgt spid="16"/>
                                        </p:tgtEl>
                                        <p:attrNameLst>
                                          <p:attrName>ppt_w</p:attrName>
                                        </p:attrNameLst>
                                      </p:cBhvr>
                                      <p:tavLst>
                                        <p:tav tm="0">
                                          <p:val>
                                            <p:strVal val="#ppt_w*0.70"/>
                                          </p:val>
                                        </p:tav>
                                        <p:tav tm="100000">
                                          <p:val>
                                            <p:strVal val="#ppt_w"/>
                                          </p:val>
                                        </p:tav>
                                      </p:tavLst>
                                    </p:anim>
                                    <p:anim calcmode="lin" valueType="num">
                                      <p:cBhvr>
                                        <p:cTn id="58" dur="1000" fill="hold"/>
                                        <p:tgtEl>
                                          <p:spTgt spid="16"/>
                                        </p:tgtEl>
                                        <p:attrNameLst>
                                          <p:attrName>ppt_h</p:attrName>
                                        </p:attrNameLst>
                                      </p:cBhvr>
                                      <p:tavLst>
                                        <p:tav tm="0">
                                          <p:val>
                                            <p:strVal val="#ppt_h"/>
                                          </p:val>
                                        </p:tav>
                                        <p:tav tm="100000">
                                          <p:val>
                                            <p:strVal val="#ppt_h"/>
                                          </p:val>
                                        </p:tav>
                                      </p:tavLst>
                                    </p:anim>
                                    <p:animEffect transition="in" filter="fade">
                                      <p:cBhvr>
                                        <p:cTn id="59" dur="1000"/>
                                        <p:tgtEl>
                                          <p:spTgt spid="16"/>
                                        </p:tgtEl>
                                      </p:cBhvr>
                                    </p:animEffect>
                                  </p:childTnLst>
                                </p:cTn>
                              </p:par>
                              <p:par>
                                <p:cTn id="60" presetID="55" presetClass="entr" presetSubtype="0"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1000" fill="hold"/>
                                        <p:tgtEl>
                                          <p:spTgt spid="17"/>
                                        </p:tgtEl>
                                        <p:attrNameLst>
                                          <p:attrName>ppt_w</p:attrName>
                                        </p:attrNameLst>
                                      </p:cBhvr>
                                      <p:tavLst>
                                        <p:tav tm="0">
                                          <p:val>
                                            <p:strVal val="#ppt_w*0.70"/>
                                          </p:val>
                                        </p:tav>
                                        <p:tav tm="100000">
                                          <p:val>
                                            <p:strVal val="#ppt_w"/>
                                          </p:val>
                                        </p:tav>
                                      </p:tavLst>
                                    </p:anim>
                                    <p:anim calcmode="lin" valueType="num">
                                      <p:cBhvr>
                                        <p:cTn id="63" dur="1000" fill="hold"/>
                                        <p:tgtEl>
                                          <p:spTgt spid="17"/>
                                        </p:tgtEl>
                                        <p:attrNameLst>
                                          <p:attrName>ppt_h</p:attrName>
                                        </p:attrNameLst>
                                      </p:cBhvr>
                                      <p:tavLst>
                                        <p:tav tm="0">
                                          <p:val>
                                            <p:strVal val="#ppt_h"/>
                                          </p:val>
                                        </p:tav>
                                        <p:tav tm="100000">
                                          <p:val>
                                            <p:strVal val="#ppt_h"/>
                                          </p:val>
                                        </p:tav>
                                      </p:tavLst>
                                    </p:anim>
                                    <p:animEffect transition="in" filter="fade">
                                      <p:cBhvr>
                                        <p:cTn id="64" dur="1000"/>
                                        <p:tgtEl>
                                          <p:spTgt spid="17"/>
                                        </p:tgtEl>
                                      </p:cBhvr>
                                    </p:animEffect>
                                  </p:childTnLst>
                                </p:cTn>
                              </p:par>
                              <p:par>
                                <p:cTn id="65" presetID="55"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1000" fill="hold"/>
                                        <p:tgtEl>
                                          <p:spTgt spid="18"/>
                                        </p:tgtEl>
                                        <p:attrNameLst>
                                          <p:attrName>ppt_w</p:attrName>
                                        </p:attrNameLst>
                                      </p:cBhvr>
                                      <p:tavLst>
                                        <p:tav tm="0">
                                          <p:val>
                                            <p:strVal val="#ppt_w*0.70"/>
                                          </p:val>
                                        </p:tav>
                                        <p:tav tm="100000">
                                          <p:val>
                                            <p:strVal val="#ppt_w"/>
                                          </p:val>
                                        </p:tav>
                                      </p:tavLst>
                                    </p:anim>
                                    <p:anim calcmode="lin" valueType="num">
                                      <p:cBhvr>
                                        <p:cTn id="68" dur="1000" fill="hold"/>
                                        <p:tgtEl>
                                          <p:spTgt spid="18"/>
                                        </p:tgtEl>
                                        <p:attrNameLst>
                                          <p:attrName>ppt_h</p:attrName>
                                        </p:attrNameLst>
                                      </p:cBhvr>
                                      <p:tavLst>
                                        <p:tav tm="0">
                                          <p:val>
                                            <p:strVal val="#ppt_h"/>
                                          </p:val>
                                        </p:tav>
                                        <p:tav tm="100000">
                                          <p:val>
                                            <p:strVal val="#ppt_h"/>
                                          </p:val>
                                        </p:tav>
                                      </p:tavLst>
                                    </p:anim>
                                    <p:animEffect transition="in" filter="fade">
                                      <p:cBhvr>
                                        <p:cTn id="69" dur="1000"/>
                                        <p:tgtEl>
                                          <p:spTgt spid="18"/>
                                        </p:tgtEl>
                                      </p:cBhvr>
                                    </p:animEffect>
                                  </p:childTnLst>
                                </p:cTn>
                              </p:par>
                              <p:par>
                                <p:cTn id="70" presetID="55" presetClass="entr" presetSubtype="0" fill="hold"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1000" fill="hold"/>
                                        <p:tgtEl>
                                          <p:spTgt spid="19"/>
                                        </p:tgtEl>
                                        <p:attrNameLst>
                                          <p:attrName>ppt_w</p:attrName>
                                        </p:attrNameLst>
                                      </p:cBhvr>
                                      <p:tavLst>
                                        <p:tav tm="0">
                                          <p:val>
                                            <p:strVal val="#ppt_w*0.70"/>
                                          </p:val>
                                        </p:tav>
                                        <p:tav tm="100000">
                                          <p:val>
                                            <p:strVal val="#ppt_w"/>
                                          </p:val>
                                        </p:tav>
                                      </p:tavLst>
                                    </p:anim>
                                    <p:anim calcmode="lin" valueType="num">
                                      <p:cBhvr>
                                        <p:cTn id="73" dur="1000" fill="hold"/>
                                        <p:tgtEl>
                                          <p:spTgt spid="19"/>
                                        </p:tgtEl>
                                        <p:attrNameLst>
                                          <p:attrName>ppt_h</p:attrName>
                                        </p:attrNameLst>
                                      </p:cBhvr>
                                      <p:tavLst>
                                        <p:tav tm="0">
                                          <p:val>
                                            <p:strVal val="#ppt_h"/>
                                          </p:val>
                                        </p:tav>
                                        <p:tav tm="100000">
                                          <p:val>
                                            <p:strVal val="#ppt_h"/>
                                          </p:val>
                                        </p:tav>
                                      </p:tavLst>
                                    </p:anim>
                                    <p:animEffect transition="in" filter="fade">
                                      <p:cBhvr>
                                        <p:cTn id="74" dur="1000"/>
                                        <p:tgtEl>
                                          <p:spTgt spid="19"/>
                                        </p:tgtEl>
                                      </p:cBhvr>
                                    </p:animEffect>
                                  </p:childTnLst>
                                </p:cTn>
                              </p:par>
                              <p:par>
                                <p:cTn id="75" presetID="55" presetClass="entr" presetSubtype="0"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1000" fill="hold"/>
                                        <p:tgtEl>
                                          <p:spTgt spid="20"/>
                                        </p:tgtEl>
                                        <p:attrNameLst>
                                          <p:attrName>ppt_w</p:attrName>
                                        </p:attrNameLst>
                                      </p:cBhvr>
                                      <p:tavLst>
                                        <p:tav tm="0">
                                          <p:val>
                                            <p:strVal val="#ppt_w*0.70"/>
                                          </p:val>
                                        </p:tav>
                                        <p:tav tm="100000">
                                          <p:val>
                                            <p:strVal val="#ppt_w"/>
                                          </p:val>
                                        </p:tav>
                                      </p:tavLst>
                                    </p:anim>
                                    <p:anim calcmode="lin" valueType="num">
                                      <p:cBhvr>
                                        <p:cTn id="78" dur="1000" fill="hold"/>
                                        <p:tgtEl>
                                          <p:spTgt spid="20"/>
                                        </p:tgtEl>
                                        <p:attrNameLst>
                                          <p:attrName>ppt_h</p:attrName>
                                        </p:attrNameLst>
                                      </p:cBhvr>
                                      <p:tavLst>
                                        <p:tav tm="0">
                                          <p:val>
                                            <p:strVal val="#ppt_h"/>
                                          </p:val>
                                        </p:tav>
                                        <p:tav tm="100000">
                                          <p:val>
                                            <p:strVal val="#ppt_h"/>
                                          </p:val>
                                        </p:tav>
                                      </p:tavLst>
                                    </p:anim>
                                    <p:animEffect transition="in" filter="fade">
                                      <p:cBhvr>
                                        <p:cTn id="79" dur="1000"/>
                                        <p:tgtEl>
                                          <p:spTgt spid="20"/>
                                        </p:tgtEl>
                                      </p:cBhvr>
                                    </p:animEffect>
                                  </p:childTnLst>
                                </p:cTn>
                              </p:par>
                              <p:par>
                                <p:cTn id="80" presetID="55"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1000" fill="hold"/>
                                        <p:tgtEl>
                                          <p:spTgt spid="21"/>
                                        </p:tgtEl>
                                        <p:attrNameLst>
                                          <p:attrName>ppt_w</p:attrName>
                                        </p:attrNameLst>
                                      </p:cBhvr>
                                      <p:tavLst>
                                        <p:tav tm="0">
                                          <p:val>
                                            <p:strVal val="#ppt_w*0.70"/>
                                          </p:val>
                                        </p:tav>
                                        <p:tav tm="100000">
                                          <p:val>
                                            <p:strVal val="#ppt_w"/>
                                          </p:val>
                                        </p:tav>
                                      </p:tavLst>
                                    </p:anim>
                                    <p:anim calcmode="lin" valueType="num">
                                      <p:cBhvr>
                                        <p:cTn id="83" dur="1000" fill="hold"/>
                                        <p:tgtEl>
                                          <p:spTgt spid="21"/>
                                        </p:tgtEl>
                                        <p:attrNameLst>
                                          <p:attrName>ppt_h</p:attrName>
                                        </p:attrNameLst>
                                      </p:cBhvr>
                                      <p:tavLst>
                                        <p:tav tm="0">
                                          <p:val>
                                            <p:strVal val="#ppt_h"/>
                                          </p:val>
                                        </p:tav>
                                        <p:tav tm="100000">
                                          <p:val>
                                            <p:strVal val="#ppt_h"/>
                                          </p:val>
                                        </p:tav>
                                      </p:tavLst>
                                    </p:anim>
                                    <p:animEffect transition="in" filter="fade">
                                      <p:cBhvr>
                                        <p:cTn id="84" dur="1000"/>
                                        <p:tgtEl>
                                          <p:spTgt spid="21"/>
                                        </p:tgtEl>
                                      </p:cBhvr>
                                    </p:animEffect>
                                  </p:childTnLst>
                                </p:cTn>
                              </p:par>
                              <p:par>
                                <p:cTn id="85" presetID="55" presetClass="entr"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1000" fill="hold"/>
                                        <p:tgtEl>
                                          <p:spTgt spid="22"/>
                                        </p:tgtEl>
                                        <p:attrNameLst>
                                          <p:attrName>ppt_w</p:attrName>
                                        </p:attrNameLst>
                                      </p:cBhvr>
                                      <p:tavLst>
                                        <p:tav tm="0">
                                          <p:val>
                                            <p:strVal val="#ppt_w*0.70"/>
                                          </p:val>
                                        </p:tav>
                                        <p:tav tm="100000">
                                          <p:val>
                                            <p:strVal val="#ppt_w"/>
                                          </p:val>
                                        </p:tav>
                                      </p:tavLst>
                                    </p:anim>
                                    <p:anim calcmode="lin" valueType="num">
                                      <p:cBhvr>
                                        <p:cTn id="88" dur="1000" fill="hold"/>
                                        <p:tgtEl>
                                          <p:spTgt spid="22"/>
                                        </p:tgtEl>
                                        <p:attrNameLst>
                                          <p:attrName>ppt_h</p:attrName>
                                        </p:attrNameLst>
                                      </p:cBhvr>
                                      <p:tavLst>
                                        <p:tav tm="0">
                                          <p:val>
                                            <p:strVal val="#ppt_h"/>
                                          </p:val>
                                        </p:tav>
                                        <p:tav tm="100000">
                                          <p:val>
                                            <p:strVal val="#ppt_h"/>
                                          </p:val>
                                        </p:tav>
                                      </p:tavLst>
                                    </p:anim>
                                    <p:animEffect transition="in" filter="fade">
                                      <p:cBhvr>
                                        <p:cTn id="89" dur="1000"/>
                                        <p:tgtEl>
                                          <p:spTgt spid="22"/>
                                        </p:tgtEl>
                                      </p:cBhvr>
                                    </p:animEffect>
                                  </p:childTnLst>
                                </p:cTn>
                              </p:par>
                              <p:par>
                                <p:cTn id="90" presetID="55" presetClass="entr" presetSubtype="0"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1000" fill="hold"/>
                                        <p:tgtEl>
                                          <p:spTgt spid="23"/>
                                        </p:tgtEl>
                                        <p:attrNameLst>
                                          <p:attrName>ppt_w</p:attrName>
                                        </p:attrNameLst>
                                      </p:cBhvr>
                                      <p:tavLst>
                                        <p:tav tm="0">
                                          <p:val>
                                            <p:strVal val="#ppt_w*0.70"/>
                                          </p:val>
                                        </p:tav>
                                        <p:tav tm="100000">
                                          <p:val>
                                            <p:strVal val="#ppt_w"/>
                                          </p:val>
                                        </p:tav>
                                      </p:tavLst>
                                    </p:anim>
                                    <p:anim calcmode="lin" valueType="num">
                                      <p:cBhvr>
                                        <p:cTn id="93" dur="1000" fill="hold"/>
                                        <p:tgtEl>
                                          <p:spTgt spid="23"/>
                                        </p:tgtEl>
                                        <p:attrNameLst>
                                          <p:attrName>ppt_h</p:attrName>
                                        </p:attrNameLst>
                                      </p:cBhvr>
                                      <p:tavLst>
                                        <p:tav tm="0">
                                          <p:val>
                                            <p:strVal val="#ppt_h"/>
                                          </p:val>
                                        </p:tav>
                                        <p:tav tm="100000">
                                          <p:val>
                                            <p:strVal val="#ppt_h"/>
                                          </p:val>
                                        </p:tav>
                                      </p:tavLst>
                                    </p:anim>
                                    <p:animEffect transition="in" filter="fade">
                                      <p:cBhvr>
                                        <p:cTn id="94" dur="1000"/>
                                        <p:tgtEl>
                                          <p:spTgt spid="23"/>
                                        </p:tgtEl>
                                      </p:cBhvr>
                                    </p:animEffect>
                                  </p:childTnLst>
                                </p:cTn>
                              </p:par>
                              <p:par>
                                <p:cTn id="95" presetID="55" presetClass="entr" presetSubtype="0"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1000" fill="hold"/>
                                        <p:tgtEl>
                                          <p:spTgt spid="24"/>
                                        </p:tgtEl>
                                        <p:attrNameLst>
                                          <p:attrName>ppt_w</p:attrName>
                                        </p:attrNameLst>
                                      </p:cBhvr>
                                      <p:tavLst>
                                        <p:tav tm="0">
                                          <p:val>
                                            <p:strVal val="#ppt_w*0.70"/>
                                          </p:val>
                                        </p:tav>
                                        <p:tav tm="100000">
                                          <p:val>
                                            <p:strVal val="#ppt_w"/>
                                          </p:val>
                                        </p:tav>
                                      </p:tavLst>
                                    </p:anim>
                                    <p:anim calcmode="lin" valueType="num">
                                      <p:cBhvr>
                                        <p:cTn id="98" dur="1000" fill="hold"/>
                                        <p:tgtEl>
                                          <p:spTgt spid="24"/>
                                        </p:tgtEl>
                                        <p:attrNameLst>
                                          <p:attrName>ppt_h</p:attrName>
                                        </p:attrNameLst>
                                      </p:cBhvr>
                                      <p:tavLst>
                                        <p:tav tm="0">
                                          <p:val>
                                            <p:strVal val="#ppt_h"/>
                                          </p:val>
                                        </p:tav>
                                        <p:tav tm="100000">
                                          <p:val>
                                            <p:strVal val="#ppt_h"/>
                                          </p:val>
                                        </p:tav>
                                      </p:tavLst>
                                    </p:anim>
                                    <p:animEffect transition="in" filter="fade">
                                      <p:cBhvr>
                                        <p:cTn id="99" dur="1000"/>
                                        <p:tgtEl>
                                          <p:spTgt spid="24"/>
                                        </p:tgtEl>
                                      </p:cBhvr>
                                    </p:animEffect>
                                  </p:childTnLst>
                                </p:cTn>
                              </p:par>
                              <p:par>
                                <p:cTn id="100" presetID="55" presetClass="entr" presetSubtype="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1000" fill="hold"/>
                                        <p:tgtEl>
                                          <p:spTgt spid="25"/>
                                        </p:tgtEl>
                                        <p:attrNameLst>
                                          <p:attrName>ppt_w</p:attrName>
                                        </p:attrNameLst>
                                      </p:cBhvr>
                                      <p:tavLst>
                                        <p:tav tm="0">
                                          <p:val>
                                            <p:strVal val="#ppt_w*0.70"/>
                                          </p:val>
                                        </p:tav>
                                        <p:tav tm="100000">
                                          <p:val>
                                            <p:strVal val="#ppt_w"/>
                                          </p:val>
                                        </p:tav>
                                      </p:tavLst>
                                    </p:anim>
                                    <p:anim calcmode="lin" valueType="num">
                                      <p:cBhvr>
                                        <p:cTn id="103" dur="1000" fill="hold"/>
                                        <p:tgtEl>
                                          <p:spTgt spid="25"/>
                                        </p:tgtEl>
                                        <p:attrNameLst>
                                          <p:attrName>ppt_h</p:attrName>
                                        </p:attrNameLst>
                                      </p:cBhvr>
                                      <p:tavLst>
                                        <p:tav tm="0">
                                          <p:val>
                                            <p:strVal val="#ppt_h"/>
                                          </p:val>
                                        </p:tav>
                                        <p:tav tm="100000">
                                          <p:val>
                                            <p:strVal val="#ppt_h"/>
                                          </p:val>
                                        </p:tav>
                                      </p:tavLst>
                                    </p:anim>
                                    <p:animEffect transition="in" filter="fade">
                                      <p:cBhvr>
                                        <p:cTn id="104" dur="1000"/>
                                        <p:tgtEl>
                                          <p:spTgt spid="25"/>
                                        </p:tgtEl>
                                      </p:cBhvr>
                                    </p:animEffect>
                                  </p:childTnLst>
                                </p:cTn>
                              </p:par>
                              <p:par>
                                <p:cTn id="105" presetID="55" presetClass="entr" presetSubtype="0"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1000" fill="hold"/>
                                        <p:tgtEl>
                                          <p:spTgt spid="26"/>
                                        </p:tgtEl>
                                        <p:attrNameLst>
                                          <p:attrName>ppt_w</p:attrName>
                                        </p:attrNameLst>
                                      </p:cBhvr>
                                      <p:tavLst>
                                        <p:tav tm="0">
                                          <p:val>
                                            <p:strVal val="#ppt_w*0.70"/>
                                          </p:val>
                                        </p:tav>
                                        <p:tav tm="100000">
                                          <p:val>
                                            <p:strVal val="#ppt_w"/>
                                          </p:val>
                                        </p:tav>
                                      </p:tavLst>
                                    </p:anim>
                                    <p:anim calcmode="lin" valueType="num">
                                      <p:cBhvr>
                                        <p:cTn id="108" dur="1000" fill="hold"/>
                                        <p:tgtEl>
                                          <p:spTgt spid="26"/>
                                        </p:tgtEl>
                                        <p:attrNameLst>
                                          <p:attrName>ppt_h</p:attrName>
                                        </p:attrNameLst>
                                      </p:cBhvr>
                                      <p:tavLst>
                                        <p:tav tm="0">
                                          <p:val>
                                            <p:strVal val="#ppt_h"/>
                                          </p:val>
                                        </p:tav>
                                        <p:tav tm="100000">
                                          <p:val>
                                            <p:strVal val="#ppt_h"/>
                                          </p:val>
                                        </p:tav>
                                      </p:tavLst>
                                    </p:anim>
                                    <p:animEffect transition="in" filter="fade">
                                      <p:cBhvr>
                                        <p:cTn id="109" dur="1000"/>
                                        <p:tgtEl>
                                          <p:spTgt spid="26"/>
                                        </p:tgtEl>
                                      </p:cBhvr>
                                    </p:animEffect>
                                  </p:childTnLst>
                                </p:cTn>
                              </p:par>
                              <p:par>
                                <p:cTn id="110" presetID="55" presetClass="entr" presetSubtype="0"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 calcmode="lin" valueType="num">
                                      <p:cBhvr>
                                        <p:cTn id="112" dur="1000" fill="hold"/>
                                        <p:tgtEl>
                                          <p:spTgt spid="27"/>
                                        </p:tgtEl>
                                        <p:attrNameLst>
                                          <p:attrName>ppt_w</p:attrName>
                                        </p:attrNameLst>
                                      </p:cBhvr>
                                      <p:tavLst>
                                        <p:tav tm="0">
                                          <p:val>
                                            <p:strVal val="#ppt_w*0.70"/>
                                          </p:val>
                                        </p:tav>
                                        <p:tav tm="100000">
                                          <p:val>
                                            <p:strVal val="#ppt_w"/>
                                          </p:val>
                                        </p:tav>
                                      </p:tavLst>
                                    </p:anim>
                                    <p:anim calcmode="lin" valueType="num">
                                      <p:cBhvr>
                                        <p:cTn id="113" dur="1000" fill="hold"/>
                                        <p:tgtEl>
                                          <p:spTgt spid="27"/>
                                        </p:tgtEl>
                                        <p:attrNameLst>
                                          <p:attrName>ppt_h</p:attrName>
                                        </p:attrNameLst>
                                      </p:cBhvr>
                                      <p:tavLst>
                                        <p:tav tm="0">
                                          <p:val>
                                            <p:strVal val="#ppt_h"/>
                                          </p:val>
                                        </p:tav>
                                        <p:tav tm="100000">
                                          <p:val>
                                            <p:strVal val="#ppt_h"/>
                                          </p:val>
                                        </p:tav>
                                      </p:tavLst>
                                    </p:anim>
                                    <p:animEffect transition="in" filter="fade">
                                      <p:cBhvr>
                                        <p:cTn id="114" dur="1000"/>
                                        <p:tgtEl>
                                          <p:spTgt spid="27"/>
                                        </p:tgtEl>
                                      </p:cBhvr>
                                    </p:animEffect>
                                  </p:childTnLst>
                                </p:cTn>
                              </p:par>
                              <p:par>
                                <p:cTn id="115" presetID="55" presetClass="entr" presetSubtype="0"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p:cTn id="117" dur="1000" fill="hold"/>
                                        <p:tgtEl>
                                          <p:spTgt spid="28"/>
                                        </p:tgtEl>
                                        <p:attrNameLst>
                                          <p:attrName>ppt_w</p:attrName>
                                        </p:attrNameLst>
                                      </p:cBhvr>
                                      <p:tavLst>
                                        <p:tav tm="0">
                                          <p:val>
                                            <p:strVal val="#ppt_w*0.70"/>
                                          </p:val>
                                        </p:tav>
                                        <p:tav tm="100000">
                                          <p:val>
                                            <p:strVal val="#ppt_w"/>
                                          </p:val>
                                        </p:tav>
                                      </p:tavLst>
                                    </p:anim>
                                    <p:anim calcmode="lin" valueType="num">
                                      <p:cBhvr>
                                        <p:cTn id="118" dur="1000" fill="hold"/>
                                        <p:tgtEl>
                                          <p:spTgt spid="28"/>
                                        </p:tgtEl>
                                        <p:attrNameLst>
                                          <p:attrName>ppt_h</p:attrName>
                                        </p:attrNameLst>
                                      </p:cBhvr>
                                      <p:tavLst>
                                        <p:tav tm="0">
                                          <p:val>
                                            <p:strVal val="#ppt_h"/>
                                          </p:val>
                                        </p:tav>
                                        <p:tav tm="100000">
                                          <p:val>
                                            <p:strVal val="#ppt_h"/>
                                          </p:val>
                                        </p:tav>
                                      </p:tavLst>
                                    </p:anim>
                                    <p:animEffect transition="in" filter="fade">
                                      <p:cBhvr>
                                        <p:cTn id="119" dur="1000"/>
                                        <p:tgtEl>
                                          <p:spTgt spid="28"/>
                                        </p:tgtEl>
                                      </p:cBhvr>
                                    </p:animEffect>
                                  </p:childTnLst>
                                </p:cTn>
                              </p:par>
                              <p:par>
                                <p:cTn id="120" presetID="55" presetClass="entr" presetSubtype="0" fill="hold" grpId="0" nodeType="withEffect">
                                  <p:stCondLst>
                                    <p:cond delay="0"/>
                                  </p:stCondLst>
                                  <p:childTnLst>
                                    <p:set>
                                      <p:cBhvr>
                                        <p:cTn id="121" dur="1" fill="hold">
                                          <p:stCondLst>
                                            <p:cond delay="0"/>
                                          </p:stCondLst>
                                        </p:cTn>
                                        <p:tgtEl>
                                          <p:spTgt spid="29"/>
                                        </p:tgtEl>
                                        <p:attrNameLst>
                                          <p:attrName>style.visibility</p:attrName>
                                        </p:attrNameLst>
                                      </p:cBhvr>
                                      <p:to>
                                        <p:strVal val="visible"/>
                                      </p:to>
                                    </p:set>
                                    <p:anim calcmode="lin" valueType="num">
                                      <p:cBhvr>
                                        <p:cTn id="122" dur="1000" fill="hold"/>
                                        <p:tgtEl>
                                          <p:spTgt spid="29"/>
                                        </p:tgtEl>
                                        <p:attrNameLst>
                                          <p:attrName>ppt_w</p:attrName>
                                        </p:attrNameLst>
                                      </p:cBhvr>
                                      <p:tavLst>
                                        <p:tav tm="0">
                                          <p:val>
                                            <p:strVal val="#ppt_w*0.70"/>
                                          </p:val>
                                        </p:tav>
                                        <p:tav tm="100000">
                                          <p:val>
                                            <p:strVal val="#ppt_w"/>
                                          </p:val>
                                        </p:tav>
                                      </p:tavLst>
                                    </p:anim>
                                    <p:anim calcmode="lin" valueType="num">
                                      <p:cBhvr>
                                        <p:cTn id="123" dur="1000" fill="hold"/>
                                        <p:tgtEl>
                                          <p:spTgt spid="29"/>
                                        </p:tgtEl>
                                        <p:attrNameLst>
                                          <p:attrName>ppt_h</p:attrName>
                                        </p:attrNameLst>
                                      </p:cBhvr>
                                      <p:tavLst>
                                        <p:tav tm="0">
                                          <p:val>
                                            <p:strVal val="#ppt_h"/>
                                          </p:val>
                                        </p:tav>
                                        <p:tav tm="100000">
                                          <p:val>
                                            <p:strVal val="#ppt_h"/>
                                          </p:val>
                                        </p:tav>
                                      </p:tavLst>
                                    </p:anim>
                                    <p:animEffect transition="in" filter="fade">
                                      <p:cBhvr>
                                        <p:cTn id="124" dur="1000"/>
                                        <p:tgtEl>
                                          <p:spTgt spid="29"/>
                                        </p:tgtEl>
                                      </p:cBhvr>
                                    </p:animEffect>
                                  </p:childTnLst>
                                </p:cTn>
                              </p:par>
                              <p:par>
                                <p:cTn id="125" presetID="55" presetClass="entr" presetSubtype="0" fill="hold" nodeType="with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p:cTn id="127" dur="1000" fill="hold"/>
                                        <p:tgtEl>
                                          <p:spTgt spid="30"/>
                                        </p:tgtEl>
                                        <p:attrNameLst>
                                          <p:attrName>ppt_w</p:attrName>
                                        </p:attrNameLst>
                                      </p:cBhvr>
                                      <p:tavLst>
                                        <p:tav tm="0">
                                          <p:val>
                                            <p:strVal val="#ppt_w*0.70"/>
                                          </p:val>
                                        </p:tav>
                                        <p:tav tm="100000">
                                          <p:val>
                                            <p:strVal val="#ppt_w"/>
                                          </p:val>
                                        </p:tav>
                                      </p:tavLst>
                                    </p:anim>
                                    <p:anim calcmode="lin" valueType="num">
                                      <p:cBhvr>
                                        <p:cTn id="128" dur="1000" fill="hold"/>
                                        <p:tgtEl>
                                          <p:spTgt spid="30"/>
                                        </p:tgtEl>
                                        <p:attrNameLst>
                                          <p:attrName>ppt_h</p:attrName>
                                        </p:attrNameLst>
                                      </p:cBhvr>
                                      <p:tavLst>
                                        <p:tav tm="0">
                                          <p:val>
                                            <p:strVal val="#ppt_h"/>
                                          </p:val>
                                        </p:tav>
                                        <p:tav tm="100000">
                                          <p:val>
                                            <p:strVal val="#ppt_h"/>
                                          </p:val>
                                        </p:tav>
                                      </p:tavLst>
                                    </p:anim>
                                    <p:animEffect transition="in" filter="fade">
                                      <p:cBhvr>
                                        <p:cTn id="129" dur="1000"/>
                                        <p:tgtEl>
                                          <p:spTgt spid="30"/>
                                        </p:tgtEl>
                                      </p:cBhvr>
                                    </p:animEffect>
                                  </p:childTnLst>
                                </p:cTn>
                              </p:par>
                              <p:par>
                                <p:cTn id="130" presetID="55" presetClass="entr" presetSubtype="0" fill="hold"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1000" fill="hold"/>
                                        <p:tgtEl>
                                          <p:spTgt spid="31"/>
                                        </p:tgtEl>
                                        <p:attrNameLst>
                                          <p:attrName>ppt_w</p:attrName>
                                        </p:attrNameLst>
                                      </p:cBhvr>
                                      <p:tavLst>
                                        <p:tav tm="0">
                                          <p:val>
                                            <p:strVal val="#ppt_w*0.70"/>
                                          </p:val>
                                        </p:tav>
                                        <p:tav tm="100000">
                                          <p:val>
                                            <p:strVal val="#ppt_w"/>
                                          </p:val>
                                        </p:tav>
                                      </p:tavLst>
                                    </p:anim>
                                    <p:anim calcmode="lin" valueType="num">
                                      <p:cBhvr>
                                        <p:cTn id="133" dur="1000" fill="hold"/>
                                        <p:tgtEl>
                                          <p:spTgt spid="31"/>
                                        </p:tgtEl>
                                        <p:attrNameLst>
                                          <p:attrName>ppt_h</p:attrName>
                                        </p:attrNameLst>
                                      </p:cBhvr>
                                      <p:tavLst>
                                        <p:tav tm="0">
                                          <p:val>
                                            <p:strVal val="#ppt_h"/>
                                          </p:val>
                                        </p:tav>
                                        <p:tav tm="100000">
                                          <p:val>
                                            <p:strVal val="#ppt_h"/>
                                          </p:val>
                                        </p:tav>
                                      </p:tavLst>
                                    </p:anim>
                                    <p:animEffect transition="in" filter="fade">
                                      <p:cBhvr>
                                        <p:cTn id="134" dur="1000"/>
                                        <p:tgtEl>
                                          <p:spTgt spid="31"/>
                                        </p:tgtEl>
                                      </p:cBhvr>
                                    </p:animEffect>
                                  </p:childTnLst>
                                </p:cTn>
                              </p:par>
                              <p:par>
                                <p:cTn id="135" presetID="55" presetClass="entr" presetSubtype="0" fill="hold" nodeType="withEffect">
                                  <p:stCondLst>
                                    <p:cond delay="0"/>
                                  </p:stCondLst>
                                  <p:childTnLst>
                                    <p:set>
                                      <p:cBhvr>
                                        <p:cTn id="136" dur="1" fill="hold">
                                          <p:stCondLst>
                                            <p:cond delay="0"/>
                                          </p:stCondLst>
                                        </p:cTn>
                                        <p:tgtEl>
                                          <p:spTgt spid="32"/>
                                        </p:tgtEl>
                                        <p:attrNameLst>
                                          <p:attrName>style.visibility</p:attrName>
                                        </p:attrNameLst>
                                      </p:cBhvr>
                                      <p:to>
                                        <p:strVal val="visible"/>
                                      </p:to>
                                    </p:set>
                                    <p:anim calcmode="lin" valueType="num">
                                      <p:cBhvr>
                                        <p:cTn id="137" dur="1000" fill="hold"/>
                                        <p:tgtEl>
                                          <p:spTgt spid="32"/>
                                        </p:tgtEl>
                                        <p:attrNameLst>
                                          <p:attrName>ppt_w</p:attrName>
                                        </p:attrNameLst>
                                      </p:cBhvr>
                                      <p:tavLst>
                                        <p:tav tm="0">
                                          <p:val>
                                            <p:strVal val="#ppt_w*0.70"/>
                                          </p:val>
                                        </p:tav>
                                        <p:tav tm="100000">
                                          <p:val>
                                            <p:strVal val="#ppt_w"/>
                                          </p:val>
                                        </p:tav>
                                      </p:tavLst>
                                    </p:anim>
                                    <p:anim calcmode="lin" valueType="num">
                                      <p:cBhvr>
                                        <p:cTn id="138" dur="1000" fill="hold"/>
                                        <p:tgtEl>
                                          <p:spTgt spid="32"/>
                                        </p:tgtEl>
                                        <p:attrNameLst>
                                          <p:attrName>ppt_h</p:attrName>
                                        </p:attrNameLst>
                                      </p:cBhvr>
                                      <p:tavLst>
                                        <p:tav tm="0">
                                          <p:val>
                                            <p:strVal val="#ppt_h"/>
                                          </p:val>
                                        </p:tav>
                                        <p:tav tm="100000">
                                          <p:val>
                                            <p:strVal val="#ppt_h"/>
                                          </p:val>
                                        </p:tav>
                                      </p:tavLst>
                                    </p:anim>
                                    <p:animEffect transition="in" filter="fade">
                                      <p:cBhvr>
                                        <p:cTn id="139" dur="1000"/>
                                        <p:tgtEl>
                                          <p:spTgt spid="32"/>
                                        </p:tgtEl>
                                      </p:cBhvr>
                                    </p:animEffect>
                                  </p:childTnLst>
                                </p:cTn>
                              </p:par>
                              <p:par>
                                <p:cTn id="140" presetID="55" presetClass="entr" presetSubtype="0" fill="hold" nodeType="with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p:cTn id="142" dur="1000" fill="hold"/>
                                        <p:tgtEl>
                                          <p:spTgt spid="33"/>
                                        </p:tgtEl>
                                        <p:attrNameLst>
                                          <p:attrName>ppt_w</p:attrName>
                                        </p:attrNameLst>
                                      </p:cBhvr>
                                      <p:tavLst>
                                        <p:tav tm="0">
                                          <p:val>
                                            <p:strVal val="#ppt_w*0.70"/>
                                          </p:val>
                                        </p:tav>
                                        <p:tav tm="100000">
                                          <p:val>
                                            <p:strVal val="#ppt_w"/>
                                          </p:val>
                                        </p:tav>
                                      </p:tavLst>
                                    </p:anim>
                                    <p:anim calcmode="lin" valueType="num">
                                      <p:cBhvr>
                                        <p:cTn id="143" dur="1000" fill="hold"/>
                                        <p:tgtEl>
                                          <p:spTgt spid="33"/>
                                        </p:tgtEl>
                                        <p:attrNameLst>
                                          <p:attrName>ppt_h</p:attrName>
                                        </p:attrNameLst>
                                      </p:cBhvr>
                                      <p:tavLst>
                                        <p:tav tm="0">
                                          <p:val>
                                            <p:strVal val="#ppt_h"/>
                                          </p:val>
                                        </p:tav>
                                        <p:tav tm="100000">
                                          <p:val>
                                            <p:strVal val="#ppt_h"/>
                                          </p:val>
                                        </p:tav>
                                      </p:tavLst>
                                    </p:anim>
                                    <p:animEffect transition="in" filter="fade">
                                      <p:cBhvr>
                                        <p:cTn id="144" dur="1000"/>
                                        <p:tgtEl>
                                          <p:spTgt spid="33"/>
                                        </p:tgtEl>
                                      </p:cBhvr>
                                    </p:animEffect>
                                  </p:childTnLst>
                                </p:cTn>
                              </p:par>
                              <p:par>
                                <p:cTn id="145" presetID="55" presetClass="entr" presetSubtype="0" fill="hold" nodeType="withEffect">
                                  <p:stCondLst>
                                    <p:cond delay="0"/>
                                  </p:stCondLst>
                                  <p:childTnLst>
                                    <p:set>
                                      <p:cBhvr>
                                        <p:cTn id="146" dur="1" fill="hold">
                                          <p:stCondLst>
                                            <p:cond delay="0"/>
                                          </p:stCondLst>
                                        </p:cTn>
                                        <p:tgtEl>
                                          <p:spTgt spid="2"/>
                                        </p:tgtEl>
                                        <p:attrNameLst>
                                          <p:attrName>style.visibility</p:attrName>
                                        </p:attrNameLst>
                                      </p:cBhvr>
                                      <p:to>
                                        <p:strVal val="visible"/>
                                      </p:to>
                                    </p:set>
                                    <p:anim calcmode="lin" valueType="num">
                                      <p:cBhvr>
                                        <p:cTn id="147" dur="1000" fill="hold"/>
                                        <p:tgtEl>
                                          <p:spTgt spid="2"/>
                                        </p:tgtEl>
                                        <p:attrNameLst>
                                          <p:attrName>ppt_w</p:attrName>
                                        </p:attrNameLst>
                                      </p:cBhvr>
                                      <p:tavLst>
                                        <p:tav tm="0">
                                          <p:val>
                                            <p:strVal val="#ppt_w*0.70"/>
                                          </p:val>
                                        </p:tav>
                                        <p:tav tm="100000">
                                          <p:val>
                                            <p:strVal val="#ppt_w"/>
                                          </p:val>
                                        </p:tav>
                                      </p:tavLst>
                                    </p:anim>
                                    <p:anim calcmode="lin" valueType="num">
                                      <p:cBhvr>
                                        <p:cTn id="148" dur="1000" fill="hold"/>
                                        <p:tgtEl>
                                          <p:spTgt spid="2"/>
                                        </p:tgtEl>
                                        <p:attrNameLst>
                                          <p:attrName>ppt_h</p:attrName>
                                        </p:attrNameLst>
                                      </p:cBhvr>
                                      <p:tavLst>
                                        <p:tav tm="0">
                                          <p:val>
                                            <p:strVal val="#ppt_h"/>
                                          </p:val>
                                        </p:tav>
                                        <p:tav tm="100000">
                                          <p:val>
                                            <p:strVal val="#ppt_h"/>
                                          </p:val>
                                        </p:tav>
                                      </p:tavLst>
                                    </p:anim>
                                    <p:animEffect transition="in" filter="fade">
                                      <p:cBhvr>
                                        <p:cTn id="149" dur="1000"/>
                                        <p:tgtEl>
                                          <p:spTgt spid="2"/>
                                        </p:tgtEl>
                                      </p:cBhvr>
                                    </p:animEffect>
                                  </p:childTnLst>
                                </p:cTn>
                              </p:par>
                              <p:par>
                                <p:cTn id="150" presetID="55" presetClass="entr" presetSubtype="0" fill="hold" nodeType="withEffect">
                                  <p:stCondLst>
                                    <p:cond delay="0"/>
                                  </p:stCondLst>
                                  <p:childTnLst>
                                    <p:set>
                                      <p:cBhvr>
                                        <p:cTn id="151" dur="1" fill="hold">
                                          <p:stCondLst>
                                            <p:cond delay="0"/>
                                          </p:stCondLst>
                                        </p:cTn>
                                        <p:tgtEl>
                                          <p:spTgt spid="70"/>
                                        </p:tgtEl>
                                        <p:attrNameLst>
                                          <p:attrName>style.visibility</p:attrName>
                                        </p:attrNameLst>
                                      </p:cBhvr>
                                      <p:to>
                                        <p:strVal val="visible"/>
                                      </p:to>
                                    </p:set>
                                    <p:anim calcmode="lin" valueType="num">
                                      <p:cBhvr>
                                        <p:cTn id="152" dur="1000" fill="hold"/>
                                        <p:tgtEl>
                                          <p:spTgt spid="70"/>
                                        </p:tgtEl>
                                        <p:attrNameLst>
                                          <p:attrName>ppt_w</p:attrName>
                                        </p:attrNameLst>
                                      </p:cBhvr>
                                      <p:tavLst>
                                        <p:tav tm="0">
                                          <p:val>
                                            <p:strVal val="#ppt_w*0.70"/>
                                          </p:val>
                                        </p:tav>
                                        <p:tav tm="100000">
                                          <p:val>
                                            <p:strVal val="#ppt_w"/>
                                          </p:val>
                                        </p:tav>
                                      </p:tavLst>
                                    </p:anim>
                                    <p:anim calcmode="lin" valueType="num">
                                      <p:cBhvr>
                                        <p:cTn id="153" dur="1000" fill="hold"/>
                                        <p:tgtEl>
                                          <p:spTgt spid="70"/>
                                        </p:tgtEl>
                                        <p:attrNameLst>
                                          <p:attrName>ppt_h</p:attrName>
                                        </p:attrNameLst>
                                      </p:cBhvr>
                                      <p:tavLst>
                                        <p:tav tm="0">
                                          <p:val>
                                            <p:strVal val="#ppt_h"/>
                                          </p:val>
                                        </p:tav>
                                        <p:tav tm="100000">
                                          <p:val>
                                            <p:strVal val="#ppt_h"/>
                                          </p:val>
                                        </p:tav>
                                      </p:tavLst>
                                    </p:anim>
                                    <p:animEffect transition="in" filter="fade">
                                      <p:cBhvr>
                                        <p:cTn id="154" dur="1000"/>
                                        <p:tgtEl>
                                          <p:spTgt spid="70"/>
                                        </p:tgtEl>
                                      </p:cBhvr>
                                    </p:animEffect>
                                  </p:childTnLst>
                                </p:cTn>
                              </p:par>
                              <p:par>
                                <p:cTn id="155" presetID="55" presetClass="entr" presetSubtype="0" fill="hold" nodeType="withEffect">
                                  <p:stCondLst>
                                    <p:cond delay="0"/>
                                  </p:stCondLst>
                                  <p:childTnLst>
                                    <p:set>
                                      <p:cBhvr>
                                        <p:cTn id="156" dur="1" fill="hold">
                                          <p:stCondLst>
                                            <p:cond delay="0"/>
                                          </p:stCondLst>
                                        </p:cTn>
                                        <p:tgtEl>
                                          <p:spTgt spid="71"/>
                                        </p:tgtEl>
                                        <p:attrNameLst>
                                          <p:attrName>style.visibility</p:attrName>
                                        </p:attrNameLst>
                                      </p:cBhvr>
                                      <p:to>
                                        <p:strVal val="visible"/>
                                      </p:to>
                                    </p:set>
                                    <p:anim calcmode="lin" valueType="num">
                                      <p:cBhvr>
                                        <p:cTn id="157" dur="1000" fill="hold"/>
                                        <p:tgtEl>
                                          <p:spTgt spid="71"/>
                                        </p:tgtEl>
                                        <p:attrNameLst>
                                          <p:attrName>ppt_w</p:attrName>
                                        </p:attrNameLst>
                                      </p:cBhvr>
                                      <p:tavLst>
                                        <p:tav tm="0">
                                          <p:val>
                                            <p:strVal val="#ppt_w*0.70"/>
                                          </p:val>
                                        </p:tav>
                                        <p:tav tm="100000">
                                          <p:val>
                                            <p:strVal val="#ppt_w"/>
                                          </p:val>
                                        </p:tav>
                                      </p:tavLst>
                                    </p:anim>
                                    <p:anim calcmode="lin" valueType="num">
                                      <p:cBhvr>
                                        <p:cTn id="158" dur="1000" fill="hold"/>
                                        <p:tgtEl>
                                          <p:spTgt spid="71"/>
                                        </p:tgtEl>
                                        <p:attrNameLst>
                                          <p:attrName>ppt_h</p:attrName>
                                        </p:attrNameLst>
                                      </p:cBhvr>
                                      <p:tavLst>
                                        <p:tav tm="0">
                                          <p:val>
                                            <p:strVal val="#ppt_h"/>
                                          </p:val>
                                        </p:tav>
                                        <p:tav tm="100000">
                                          <p:val>
                                            <p:strVal val="#ppt_h"/>
                                          </p:val>
                                        </p:tav>
                                      </p:tavLst>
                                    </p:anim>
                                    <p:animEffect transition="in" filter="fade">
                                      <p:cBhvr>
                                        <p:cTn id="159" dur="1000"/>
                                        <p:tgtEl>
                                          <p:spTgt spid="71"/>
                                        </p:tgtEl>
                                      </p:cBhvr>
                                    </p:animEffect>
                                  </p:childTnLst>
                                </p:cTn>
                              </p:par>
                              <p:par>
                                <p:cTn id="160" presetID="55" presetClass="entr" presetSubtype="0" fill="hold" nodeType="withEffect">
                                  <p:stCondLst>
                                    <p:cond delay="0"/>
                                  </p:stCondLst>
                                  <p:childTnLst>
                                    <p:set>
                                      <p:cBhvr>
                                        <p:cTn id="161" dur="1" fill="hold">
                                          <p:stCondLst>
                                            <p:cond delay="0"/>
                                          </p:stCondLst>
                                        </p:cTn>
                                        <p:tgtEl>
                                          <p:spTgt spid="72"/>
                                        </p:tgtEl>
                                        <p:attrNameLst>
                                          <p:attrName>style.visibility</p:attrName>
                                        </p:attrNameLst>
                                      </p:cBhvr>
                                      <p:to>
                                        <p:strVal val="visible"/>
                                      </p:to>
                                    </p:set>
                                    <p:anim calcmode="lin" valueType="num">
                                      <p:cBhvr>
                                        <p:cTn id="162" dur="1000" fill="hold"/>
                                        <p:tgtEl>
                                          <p:spTgt spid="72"/>
                                        </p:tgtEl>
                                        <p:attrNameLst>
                                          <p:attrName>ppt_w</p:attrName>
                                        </p:attrNameLst>
                                      </p:cBhvr>
                                      <p:tavLst>
                                        <p:tav tm="0">
                                          <p:val>
                                            <p:strVal val="#ppt_w*0.70"/>
                                          </p:val>
                                        </p:tav>
                                        <p:tav tm="100000">
                                          <p:val>
                                            <p:strVal val="#ppt_w"/>
                                          </p:val>
                                        </p:tav>
                                      </p:tavLst>
                                    </p:anim>
                                    <p:anim calcmode="lin" valueType="num">
                                      <p:cBhvr>
                                        <p:cTn id="163" dur="1000" fill="hold"/>
                                        <p:tgtEl>
                                          <p:spTgt spid="72"/>
                                        </p:tgtEl>
                                        <p:attrNameLst>
                                          <p:attrName>ppt_h</p:attrName>
                                        </p:attrNameLst>
                                      </p:cBhvr>
                                      <p:tavLst>
                                        <p:tav tm="0">
                                          <p:val>
                                            <p:strVal val="#ppt_h"/>
                                          </p:val>
                                        </p:tav>
                                        <p:tav tm="100000">
                                          <p:val>
                                            <p:strVal val="#ppt_h"/>
                                          </p:val>
                                        </p:tav>
                                      </p:tavLst>
                                    </p:anim>
                                    <p:animEffect transition="in" filter="fade">
                                      <p:cBhvr>
                                        <p:cTn id="164" dur="1000"/>
                                        <p:tgtEl>
                                          <p:spTgt spid="72"/>
                                        </p:tgtEl>
                                      </p:cBhvr>
                                    </p:animEffect>
                                  </p:childTnLst>
                                </p:cTn>
                              </p:par>
                              <p:par>
                                <p:cTn id="165" presetID="55"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anim calcmode="lin" valueType="num">
                                      <p:cBhvr>
                                        <p:cTn id="167" dur="1000" fill="hold"/>
                                        <p:tgtEl>
                                          <p:spTgt spid="73"/>
                                        </p:tgtEl>
                                        <p:attrNameLst>
                                          <p:attrName>ppt_w</p:attrName>
                                        </p:attrNameLst>
                                      </p:cBhvr>
                                      <p:tavLst>
                                        <p:tav tm="0">
                                          <p:val>
                                            <p:strVal val="#ppt_w*0.70"/>
                                          </p:val>
                                        </p:tav>
                                        <p:tav tm="100000">
                                          <p:val>
                                            <p:strVal val="#ppt_w"/>
                                          </p:val>
                                        </p:tav>
                                      </p:tavLst>
                                    </p:anim>
                                    <p:anim calcmode="lin" valueType="num">
                                      <p:cBhvr>
                                        <p:cTn id="168" dur="1000" fill="hold"/>
                                        <p:tgtEl>
                                          <p:spTgt spid="73"/>
                                        </p:tgtEl>
                                        <p:attrNameLst>
                                          <p:attrName>ppt_h</p:attrName>
                                        </p:attrNameLst>
                                      </p:cBhvr>
                                      <p:tavLst>
                                        <p:tav tm="0">
                                          <p:val>
                                            <p:strVal val="#ppt_h"/>
                                          </p:val>
                                        </p:tav>
                                        <p:tav tm="100000">
                                          <p:val>
                                            <p:strVal val="#ppt_h"/>
                                          </p:val>
                                        </p:tav>
                                      </p:tavLst>
                                    </p:anim>
                                    <p:animEffect transition="in" filter="fade">
                                      <p:cBhvr>
                                        <p:cTn id="169"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22" grpId="0"/>
      <p:bldP spid="23" grpId="0"/>
      <p:bldP spid="24" grpId="0"/>
      <p:bldP spid="25" grpId="0"/>
      <p:bldP spid="26" grpId="0"/>
      <p:bldP spid="27" grpId="0"/>
      <p:bldP spid="28" grpId="0"/>
      <p:bldP spid="29" grpId="0"/>
      <p:bldP spid="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11600" y="2311400"/>
            <a:ext cx="774700" cy="2298700"/>
            <a:chOff x="2462" y="1488"/>
            <a:chExt cx="488" cy="1448"/>
          </a:xfrm>
        </p:grpSpPr>
        <p:grpSp>
          <p:nvGrpSpPr>
            <p:cNvPr id="3" name="Group 3"/>
            <p:cNvGrpSpPr>
              <a:grpSpLocks/>
            </p:cNvGrpSpPr>
            <p:nvPr/>
          </p:nvGrpSpPr>
          <p:grpSpPr bwMode="auto">
            <a:xfrm>
              <a:off x="2462" y="1488"/>
              <a:ext cx="488" cy="1448"/>
              <a:chOff x="2068" y="2931"/>
              <a:chExt cx="488" cy="1448"/>
            </a:xfrm>
          </p:grpSpPr>
          <p:sp>
            <p:nvSpPr>
              <p:cNvPr id="27780" name="Line 4"/>
              <p:cNvSpPr>
                <a:spLocks noChangeShapeType="1"/>
              </p:cNvSpPr>
              <p:nvPr/>
            </p:nvSpPr>
            <p:spPr bwMode="auto">
              <a:xfrm flipV="1">
                <a:off x="2315" y="2931"/>
                <a:ext cx="0" cy="672"/>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781" name="Line 5"/>
              <p:cNvSpPr>
                <a:spLocks noChangeShapeType="1"/>
              </p:cNvSpPr>
              <p:nvPr/>
            </p:nvSpPr>
            <p:spPr bwMode="auto">
              <a:xfrm rot="20700000" flipV="1">
                <a:off x="2183" y="3120"/>
                <a:ext cx="1" cy="496"/>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782" name="Line 6"/>
              <p:cNvSpPr>
                <a:spLocks noChangeShapeType="1"/>
              </p:cNvSpPr>
              <p:nvPr/>
            </p:nvSpPr>
            <p:spPr bwMode="auto">
              <a:xfrm rot="900000" flipV="1">
                <a:off x="2448" y="3120"/>
                <a:ext cx="1" cy="496"/>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783" name="Line 7"/>
              <p:cNvSpPr>
                <a:spLocks noChangeShapeType="1"/>
              </p:cNvSpPr>
              <p:nvPr/>
            </p:nvSpPr>
            <p:spPr bwMode="auto">
              <a:xfrm rot="900000">
                <a:off x="2183" y="3883"/>
                <a:ext cx="1" cy="496"/>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784" name="Line 8"/>
              <p:cNvSpPr>
                <a:spLocks noChangeShapeType="1"/>
              </p:cNvSpPr>
              <p:nvPr/>
            </p:nvSpPr>
            <p:spPr bwMode="auto">
              <a:xfrm rot="-900000">
                <a:off x="2448" y="3883"/>
                <a:ext cx="1" cy="496"/>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785" name="Line 9"/>
              <p:cNvSpPr>
                <a:spLocks noChangeShapeType="1"/>
              </p:cNvSpPr>
              <p:nvPr/>
            </p:nvSpPr>
            <p:spPr bwMode="auto">
              <a:xfrm rot="-1800000">
                <a:off x="2555" y="3754"/>
                <a:ext cx="1" cy="384"/>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786" name="Line 10"/>
              <p:cNvSpPr>
                <a:spLocks noChangeShapeType="1"/>
              </p:cNvSpPr>
              <p:nvPr/>
            </p:nvSpPr>
            <p:spPr bwMode="auto">
              <a:xfrm rot="1800000" flipH="1">
                <a:off x="2076" y="3881"/>
                <a:ext cx="1" cy="352"/>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787" name="Line 11"/>
              <p:cNvSpPr>
                <a:spLocks noChangeShapeType="1"/>
              </p:cNvSpPr>
              <p:nvPr/>
            </p:nvSpPr>
            <p:spPr bwMode="auto">
              <a:xfrm rot="-900000" flipH="1" flipV="1">
                <a:off x="2068" y="3509"/>
                <a:ext cx="70" cy="109"/>
              </a:xfrm>
              <a:prstGeom prst="line">
                <a:avLst/>
              </a:prstGeom>
              <a:noFill/>
              <a:ln w="12700">
                <a:solidFill>
                  <a:srgbClr val="FFCC00"/>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grpSp>
        <p:grpSp>
          <p:nvGrpSpPr>
            <p:cNvPr id="4" name="Group 12"/>
            <p:cNvGrpSpPr>
              <a:grpSpLocks/>
            </p:cNvGrpSpPr>
            <p:nvPr/>
          </p:nvGrpSpPr>
          <p:grpSpPr bwMode="auto">
            <a:xfrm>
              <a:off x="2536" y="2144"/>
              <a:ext cx="354" cy="354"/>
              <a:chOff x="2471" y="3186"/>
              <a:chExt cx="824" cy="824"/>
            </a:xfrm>
          </p:grpSpPr>
          <p:sp>
            <p:nvSpPr>
              <p:cNvPr id="27684" name="Freeform 13"/>
              <p:cNvSpPr>
                <a:spLocks/>
              </p:cNvSpPr>
              <p:nvPr/>
            </p:nvSpPr>
            <p:spPr bwMode="auto">
              <a:xfrm>
                <a:off x="2602" y="3316"/>
                <a:ext cx="601" cy="505"/>
              </a:xfrm>
              <a:custGeom>
                <a:avLst/>
                <a:gdLst>
                  <a:gd name="T0" fmla="*/ 55 w 675"/>
                  <a:gd name="T1" fmla="*/ 25 h 505"/>
                  <a:gd name="T2" fmla="*/ 96 w 675"/>
                  <a:gd name="T3" fmla="*/ 32 h 505"/>
                  <a:gd name="T4" fmla="*/ 136 w 675"/>
                  <a:gd name="T5" fmla="*/ 37 h 505"/>
                  <a:gd name="T6" fmla="*/ 177 w 675"/>
                  <a:gd name="T7" fmla="*/ 36 h 505"/>
                  <a:gd name="T8" fmla="*/ 193 w 675"/>
                  <a:gd name="T9" fmla="*/ 30 h 505"/>
                  <a:gd name="T10" fmla="*/ 202 w 675"/>
                  <a:gd name="T11" fmla="*/ 21 h 505"/>
                  <a:gd name="T12" fmla="*/ 234 w 675"/>
                  <a:gd name="T13" fmla="*/ 19 h 505"/>
                  <a:gd name="T14" fmla="*/ 274 w 675"/>
                  <a:gd name="T15" fmla="*/ 15 h 505"/>
                  <a:gd name="T16" fmla="*/ 314 w 675"/>
                  <a:gd name="T17" fmla="*/ 10 h 505"/>
                  <a:gd name="T18" fmla="*/ 353 w 675"/>
                  <a:gd name="T19" fmla="*/ 6 h 505"/>
                  <a:gd name="T20" fmla="*/ 394 w 675"/>
                  <a:gd name="T21" fmla="*/ 2 h 505"/>
                  <a:gd name="T22" fmla="*/ 432 w 675"/>
                  <a:gd name="T23" fmla="*/ 0 h 505"/>
                  <a:gd name="T24" fmla="*/ 473 w 675"/>
                  <a:gd name="T25" fmla="*/ 2 h 505"/>
                  <a:gd name="T26" fmla="*/ 512 w 675"/>
                  <a:gd name="T27" fmla="*/ 6 h 505"/>
                  <a:gd name="T28" fmla="*/ 528 w 675"/>
                  <a:gd name="T29" fmla="*/ 12 h 505"/>
                  <a:gd name="T30" fmla="*/ 534 w 675"/>
                  <a:gd name="T31" fmla="*/ 25 h 505"/>
                  <a:gd name="T32" fmla="*/ 532 w 675"/>
                  <a:gd name="T33" fmla="*/ 47 h 505"/>
                  <a:gd name="T34" fmla="*/ 528 w 675"/>
                  <a:gd name="T35" fmla="*/ 73 h 505"/>
                  <a:gd name="T36" fmla="*/ 528 w 675"/>
                  <a:gd name="T37" fmla="*/ 125 h 505"/>
                  <a:gd name="T38" fmla="*/ 529 w 675"/>
                  <a:gd name="T39" fmla="*/ 186 h 505"/>
                  <a:gd name="T40" fmla="*/ 524 w 675"/>
                  <a:gd name="T41" fmla="*/ 247 h 505"/>
                  <a:gd name="T42" fmla="*/ 514 w 675"/>
                  <a:gd name="T43" fmla="*/ 306 h 505"/>
                  <a:gd name="T44" fmla="*/ 503 w 675"/>
                  <a:gd name="T45" fmla="*/ 323 h 505"/>
                  <a:gd name="T46" fmla="*/ 495 w 675"/>
                  <a:gd name="T47" fmla="*/ 326 h 505"/>
                  <a:gd name="T48" fmla="*/ 488 w 675"/>
                  <a:gd name="T49" fmla="*/ 371 h 505"/>
                  <a:gd name="T50" fmla="*/ 467 w 675"/>
                  <a:gd name="T51" fmla="*/ 415 h 505"/>
                  <a:gd name="T52" fmla="*/ 432 w 675"/>
                  <a:gd name="T53" fmla="*/ 444 h 505"/>
                  <a:gd name="T54" fmla="*/ 389 w 675"/>
                  <a:gd name="T55" fmla="*/ 461 h 505"/>
                  <a:gd name="T56" fmla="*/ 341 w 675"/>
                  <a:gd name="T57" fmla="*/ 471 h 505"/>
                  <a:gd name="T58" fmla="*/ 290 w 675"/>
                  <a:gd name="T59" fmla="*/ 475 h 505"/>
                  <a:gd name="T60" fmla="*/ 240 w 675"/>
                  <a:gd name="T61" fmla="*/ 479 h 505"/>
                  <a:gd name="T62" fmla="*/ 193 w 675"/>
                  <a:gd name="T63" fmla="*/ 483 h 505"/>
                  <a:gd name="T64" fmla="*/ 166 w 675"/>
                  <a:gd name="T65" fmla="*/ 491 h 505"/>
                  <a:gd name="T66" fmla="*/ 142 w 675"/>
                  <a:gd name="T67" fmla="*/ 501 h 505"/>
                  <a:gd name="T68" fmla="*/ 102 w 675"/>
                  <a:gd name="T69" fmla="*/ 502 h 505"/>
                  <a:gd name="T70" fmla="*/ 62 w 675"/>
                  <a:gd name="T71" fmla="*/ 480 h 505"/>
                  <a:gd name="T72" fmla="*/ 33 w 675"/>
                  <a:gd name="T73" fmla="*/ 442 h 505"/>
                  <a:gd name="T74" fmla="*/ 18 w 675"/>
                  <a:gd name="T75" fmla="*/ 394 h 505"/>
                  <a:gd name="T76" fmla="*/ 14 w 675"/>
                  <a:gd name="T77" fmla="*/ 349 h 505"/>
                  <a:gd name="T78" fmla="*/ 12 w 675"/>
                  <a:gd name="T79" fmla="*/ 305 h 505"/>
                  <a:gd name="T80" fmla="*/ 12 w 675"/>
                  <a:gd name="T81" fmla="*/ 262 h 505"/>
                  <a:gd name="T82" fmla="*/ 14 w 675"/>
                  <a:gd name="T83" fmla="*/ 220 h 505"/>
                  <a:gd name="T84" fmla="*/ 15 w 675"/>
                  <a:gd name="T85" fmla="*/ 177 h 505"/>
                  <a:gd name="T86" fmla="*/ 12 w 675"/>
                  <a:gd name="T87" fmla="*/ 134 h 505"/>
                  <a:gd name="T88" fmla="*/ 10 w 675"/>
                  <a:gd name="T89" fmla="*/ 91 h 505"/>
                  <a:gd name="T90" fmla="*/ 2 w 675"/>
                  <a:gd name="T91" fmla="*/ 47 h 505"/>
                  <a:gd name="T92" fmla="*/ 4 w 675"/>
                  <a:gd name="T93" fmla="*/ 26 h 505"/>
                  <a:gd name="T94" fmla="*/ 20 w 675"/>
                  <a:gd name="T95" fmla="*/ 18 h 50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75"/>
                  <a:gd name="T145" fmla="*/ 0 h 505"/>
                  <a:gd name="T146" fmla="*/ 675 w 675"/>
                  <a:gd name="T147" fmla="*/ 505 h 50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75" h="505">
                    <a:moveTo>
                      <a:pt x="33" y="19"/>
                    </a:moveTo>
                    <a:lnTo>
                      <a:pt x="46" y="21"/>
                    </a:lnTo>
                    <a:lnTo>
                      <a:pt x="58" y="23"/>
                    </a:lnTo>
                    <a:lnTo>
                      <a:pt x="70" y="25"/>
                    </a:lnTo>
                    <a:lnTo>
                      <a:pt x="84" y="27"/>
                    </a:lnTo>
                    <a:lnTo>
                      <a:pt x="96" y="29"/>
                    </a:lnTo>
                    <a:lnTo>
                      <a:pt x="109" y="31"/>
                    </a:lnTo>
                    <a:lnTo>
                      <a:pt x="121" y="32"/>
                    </a:lnTo>
                    <a:lnTo>
                      <a:pt x="133" y="34"/>
                    </a:lnTo>
                    <a:lnTo>
                      <a:pt x="147" y="35"/>
                    </a:lnTo>
                    <a:lnTo>
                      <a:pt x="159" y="36"/>
                    </a:lnTo>
                    <a:lnTo>
                      <a:pt x="172" y="37"/>
                    </a:lnTo>
                    <a:lnTo>
                      <a:pt x="184" y="37"/>
                    </a:lnTo>
                    <a:lnTo>
                      <a:pt x="196" y="37"/>
                    </a:lnTo>
                    <a:lnTo>
                      <a:pt x="210" y="37"/>
                    </a:lnTo>
                    <a:lnTo>
                      <a:pt x="223" y="36"/>
                    </a:lnTo>
                    <a:lnTo>
                      <a:pt x="236" y="35"/>
                    </a:lnTo>
                    <a:lnTo>
                      <a:pt x="239" y="34"/>
                    </a:lnTo>
                    <a:lnTo>
                      <a:pt x="241" y="33"/>
                    </a:lnTo>
                    <a:lnTo>
                      <a:pt x="244" y="30"/>
                    </a:lnTo>
                    <a:lnTo>
                      <a:pt x="247" y="28"/>
                    </a:lnTo>
                    <a:lnTo>
                      <a:pt x="249" y="25"/>
                    </a:lnTo>
                    <a:lnTo>
                      <a:pt x="252" y="23"/>
                    </a:lnTo>
                    <a:lnTo>
                      <a:pt x="255" y="21"/>
                    </a:lnTo>
                    <a:lnTo>
                      <a:pt x="257" y="21"/>
                    </a:lnTo>
                    <a:lnTo>
                      <a:pt x="270" y="20"/>
                    </a:lnTo>
                    <a:lnTo>
                      <a:pt x="283" y="20"/>
                    </a:lnTo>
                    <a:lnTo>
                      <a:pt x="295" y="19"/>
                    </a:lnTo>
                    <a:lnTo>
                      <a:pt x="308" y="18"/>
                    </a:lnTo>
                    <a:lnTo>
                      <a:pt x="320" y="17"/>
                    </a:lnTo>
                    <a:lnTo>
                      <a:pt x="334" y="16"/>
                    </a:lnTo>
                    <a:lnTo>
                      <a:pt x="346" y="15"/>
                    </a:lnTo>
                    <a:lnTo>
                      <a:pt x="358" y="14"/>
                    </a:lnTo>
                    <a:lnTo>
                      <a:pt x="371" y="12"/>
                    </a:lnTo>
                    <a:lnTo>
                      <a:pt x="383" y="12"/>
                    </a:lnTo>
                    <a:lnTo>
                      <a:pt x="396" y="10"/>
                    </a:lnTo>
                    <a:lnTo>
                      <a:pt x="408" y="9"/>
                    </a:lnTo>
                    <a:lnTo>
                      <a:pt x="420" y="8"/>
                    </a:lnTo>
                    <a:lnTo>
                      <a:pt x="433" y="7"/>
                    </a:lnTo>
                    <a:lnTo>
                      <a:pt x="446" y="6"/>
                    </a:lnTo>
                    <a:lnTo>
                      <a:pt x="457" y="5"/>
                    </a:lnTo>
                    <a:lnTo>
                      <a:pt x="471" y="4"/>
                    </a:lnTo>
                    <a:lnTo>
                      <a:pt x="482" y="3"/>
                    </a:lnTo>
                    <a:lnTo>
                      <a:pt x="496" y="2"/>
                    </a:lnTo>
                    <a:lnTo>
                      <a:pt x="508" y="2"/>
                    </a:lnTo>
                    <a:lnTo>
                      <a:pt x="520" y="2"/>
                    </a:lnTo>
                    <a:lnTo>
                      <a:pt x="533" y="1"/>
                    </a:lnTo>
                    <a:lnTo>
                      <a:pt x="545" y="0"/>
                    </a:lnTo>
                    <a:lnTo>
                      <a:pt x="558" y="0"/>
                    </a:lnTo>
                    <a:lnTo>
                      <a:pt x="570" y="1"/>
                    </a:lnTo>
                    <a:lnTo>
                      <a:pt x="582" y="1"/>
                    </a:lnTo>
                    <a:lnTo>
                      <a:pt x="596" y="2"/>
                    </a:lnTo>
                    <a:lnTo>
                      <a:pt x="608" y="2"/>
                    </a:lnTo>
                    <a:lnTo>
                      <a:pt x="621" y="4"/>
                    </a:lnTo>
                    <a:lnTo>
                      <a:pt x="633" y="4"/>
                    </a:lnTo>
                    <a:lnTo>
                      <a:pt x="646" y="6"/>
                    </a:lnTo>
                    <a:lnTo>
                      <a:pt x="659" y="8"/>
                    </a:lnTo>
                    <a:lnTo>
                      <a:pt x="661" y="9"/>
                    </a:lnTo>
                    <a:lnTo>
                      <a:pt x="663" y="10"/>
                    </a:lnTo>
                    <a:lnTo>
                      <a:pt x="666" y="12"/>
                    </a:lnTo>
                    <a:lnTo>
                      <a:pt x="668" y="16"/>
                    </a:lnTo>
                    <a:lnTo>
                      <a:pt x="670" y="19"/>
                    </a:lnTo>
                    <a:lnTo>
                      <a:pt x="672" y="22"/>
                    </a:lnTo>
                    <a:lnTo>
                      <a:pt x="674" y="25"/>
                    </a:lnTo>
                    <a:lnTo>
                      <a:pt x="674" y="28"/>
                    </a:lnTo>
                    <a:lnTo>
                      <a:pt x="672" y="34"/>
                    </a:lnTo>
                    <a:lnTo>
                      <a:pt x="671" y="40"/>
                    </a:lnTo>
                    <a:lnTo>
                      <a:pt x="670" y="47"/>
                    </a:lnTo>
                    <a:lnTo>
                      <a:pt x="669" y="54"/>
                    </a:lnTo>
                    <a:lnTo>
                      <a:pt x="668" y="60"/>
                    </a:lnTo>
                    <a:lnTo>
                      <a:pt x="667" y="67"/>
                    </a:lnTo>
                    <a:lnTo>
                      <a:pt x="666" y="73"/>
                    </a:lnTo>
                    <a:lnTo>
                      <a:pt x="666" y="79"/>
                    </a:lnTo>
                    <a:lnTo>
                      <a:pt x="666" y="95"/>
                    </a:lnTo>
                    <a:lnTo>
                      <a:pt x="666" y="110"/>
                    </a:lnTo>
                    <a:lnTo>
                      <a:pt x="666" y="125"/>
                    </a:lnTo>
                    <a:lnTo>
                      <a:pt x="666" y="141"/>
                    </a:lnTo>
                    <a:lnTo>
                      <a:pt x="666" y="156"/>
                    </a:lnTo>
                    <a:lnTo>
                      <a:pt x="667" y="171"/>
                    </a:lnTo>
                    <a:lnTo>
                      <a:pt x="667" y="186"/>
                    </a:lnTo>
                    <a:lnTo>
                      <a:pt x="666" y="201"/>
                    </a:lnTo>
                    <a:lnTo>
                      <a:pt x="666" y="217"/>
                    </a:lnTo>
                    <a:lnTo>
                      <a:pt x="663" y="232"/>
                    </a:lnTo>
                    <a:lnTo>
                      <a:pt x="662" y="247"/>
                    </a:lnTo>
                    <a:lnTo>
                      <a:pt x="659" y="261"/>
                    </a:lnTo>
                    <a:lnTo>
                      <a:pt x="657" y="276"/>
                    </a:lnTo>
                    <a:lnTo>
                      <a:pt x="652" y="291"/>
                    </a:lnTo>
                    <a:lnTo>
                      <a:pt x="648" y="306"/>
                    </a:lnTo>
                    <a:lnTo>
                      <a:pt x="642" y="321"/>
                    </a:lnTo>
                    <a:lnTo>
                      <a:pt x="641" y="322"/>
                    </a:lnTo>
                    <a:lnTo>
                      <a:pt x="639" y="323"/>
                    </a:lnTo>
                    <a:lnTo>
                      <a:pt x="635" y="323"/>
                    </a:lnTo>
                    <a:lnTo>
                      <a:pt x="632" y="324"/>
                    </a:lnTo>
                    <a:lnTo>
                      <a:pt x="630" y="325"/>
                    </a:lnTo>
                    <a:lnTo>
                      <a:pt x="627" y="325"/>
                    </a:lnTo>
                    <a:lnTo>
                      <a:pt x="625" y="326"/>
                    </a:lnTo>
                    <a:lnTo>
                      <a:pt x="624" y="327"/>
                    </a:lnTo>
                    <a:lnTo>
                      <a:pt x="623" y="343"/>
                    </a:lnTo>
                    <a:lnTo>
                      <a:pt x="619" y="358"/>
                    </a:lnTo>
                    <a:lnTo>
                      <a:pt x="615" y="371"/>
                    </a:lnTo>
                    <a:lnTo>
                      <a:pt x="610" y="383"/>
                    </a:lnTo>
                    <a:lnTo>
                      <a:pt x="604" y="395"/>
                    </a:lnTo>
                    <a:lnTo>
                      <a:pt x="596" y="405"/>
                    </a:lnTo>
                    <a:lnTo>
                      <a:pt x="588" y="415"/>
                    </a:lnTo>
                    <a:lnTo>
                      <a:pt x="578" y="423"/>
                    </a:lnTo>
                    <a:lnTo>
                      <a:pt x="568" y="431"/>
                    </a:lnTo>
                    <a:lnTo>
                      <a:pt x="558" y="438"/>
                    </a:lnTo>
                    <a:lnTo>
                      <a:pt x="545" y="444"/>
                    </a:lnTo>
                    <a:lnTo>
                      <a:pt x="533" y="449"/>
                    </a:lnTo>
                    <a:lnTo>
                      <a:pt x="519" y="453"/>
                    </a:lnTo>
                    <a:lnTo>
                      <a:pt x="506" y="457"/>
                    </a:lnTo>
                    <a:lnTo>
                      <a:pt x="491" y="461"/>
                    </a:lnTo>
                    <a:lnTo>
                      <a:pt x="477" y="464"/>
                    </a:lnTo>
                    <a:lnTo>
                      <a:pt x="462" y="467"/>
                    </a:lnTo>
                    <a:lnTo>
                      <a:pt x="446" y="469"/>
                    </a:lnTo>
                    <a:lnTo>
                      <a:pt x="430" y="471"/>
                    </a:lnTo>
                    <a:lnTo>
                      <a:pt x="415" y="472"/>
                    </a:lnTo>
                    <a:lnTo>
                      <a:pt x="399" y="473"/>
                    </a:lnTo>
                    <a:lnTo>
                      <a:pt x="382" y="474"/>
                    </a:lnTo>
                    <a:lnTo>
                      <a:pt x="366" y="475"/>
                    </a:lnTo>
                    <a:lnTo>
                      <a:pt x="351" y="476"/>
                    </a:lnTo>
                    <a:lnTo>
                      <a:pt x="335" y="477"/>
                    </a:lnTo>
                    <a:lnTo>
                      <a:pt x="319" y="477"/>
                    </a:lnTo>
                    <a:lnTo>
                      <a:pt x="303" y="479"/>
                    </a:lnTo>
                    <a:lnTo>
                      <a:pt x="288" y="479"/>
                    </a:lnTo>
                    <a:lnTo>
                      <a:pt x="272" y="480"/>
                    </a:lnTo>
                    <a:lnTo>
                      <a:pt x="258" y="481"/>
                    </a:lnTo>
                    <a:lnTo>
                      <a:pt x="244" y="483"/>
                    </a:lnTo>
                    <a:lnTo>
                      <a:pt x="230" y="485"/>
                    </a:lnTo>
                    <a:lnTo>
                      <a:pt x="223" y="487"/>
                    </a:lnTo>
                    <a:lnTo>
                      <a:pt x="216" y="489"/>
                    </a:lnTo>
                    <a:lnTo>
                      <a:pt x="209" y="491"/>
                    </a:lnTo>
                    <a:lnTo>
                      <a:pt x="202" y="494"/>
                    </a:lnTo>
                    <a:lnTo>
                      <a:pt x="194" y="497"/>
                    </a:lnTo>
                    <a:lnTo>
                      <a:pt x="187" y="499"/>
                    </a:lnTo>
                    <a:lnTo>
                      <a:pt x="180" y="501"/>
                    </a:lnTo>
                    <a:lnTo>
                      <a:pt x="172" y="503"/>
                    </a:lnTo>
                    <a:lnTo>
                      <a:pt x="157" y="504"/>
                    </a:lnTo>
                    <a:lnTo>
                      <a:pt x="142" y="504"/>
                    </a:lnTo>
                    <a:lnTo>
                      <a:pt x="129" y="502"/>
                    </a:lnTo>
                    <a:lnTo>
                      <a:pt x="115" y="499"/>
                    </a:lnTo>
                    <a:lnTo>
                      <a:pt x="102" y="493"/>
                    </a:lnTo>
                    <a:lnTo>
                      <a:pt x="91" y="487"/>
                    </a:lnTo>
                    <a:lnTo>
                      <a:pt x="79" y="480"/>
                    </a:lnTo>
                    <a:lnTo>
                      <a:pt x="68" y="471"/>
                    </a:lnTo>
                    <a:lnTo>
                      <a:pt x="59" y="463"/>
                    </a:lnTo>
                    <a:lnTo>
                      <a:pt x="51" y="452"/>
                    </a:lnTo>
                    <a:lnTo>
                      <a:pt x="42" y="442"/>
                    </a:lnTo>
                    <a:lnTo>
                      <a:pt x="36" y="430"/>
                    </a:lnTo>
                    <a:lnTo>
                      <a:pt x="31" y="418"/>
                    </a:lnTo>
                    <a:lnTo>
                      <a:pt x="25" y="406"/>
                    </a:lnTo>
                    <a:lnTo>
                      <a:pt x="22" y="394"/>
                    </a:lnTo>
                    <a:lnTo>
                      <a:pt x="20" y="381"/>
                    </a:lnTo>
                    <a:lnTo>
                      <a:pt x="20" y="370"/>
                    </a:lnTo>
                    <a:lnTo>
                      <a:pt x="19" y="359"/>
                    </a:lnTo>
                    <a:lnTo>
                      <a:pt x="18" y="349"/>
                    </a:lnTo>
                    <a:lnTo>
                      <a:pt x="18" y="338"/>
                    </a:lnTo>
                    <a:lnTo>
                      <a:pt x="16" y="327"/>
                    </a:lnTo>
                    <a:lnTo>
                      <a:pt x="16" y="317"/>
                    </a:lnTo>
                    <a:lnTo>
                      <a:pt x="16" y="305"/>
                    </a:lnTo>
                    <a:lnTo>
                      <a:pt x="16" y="295"/>
                    </a:lnTo>
                    <a:lnTo>
                      <a:pt x="16" y="284"/>
                    </a:lnTo>
                    <a:lnTo>
                      <a:pt x="16" y="273"/>
                    </a:lnTo>
                    <a:lnTo>
                      <a:pt x="16" y="262"/>
                    </a:lnTo>
                    <a:lnTo>
                      <a:pt x="18" y="252"/>
                    </a:lnTo>
                    <a:lnTo>
                      <a:pt x="18" y="241"/>
                    </a:lnTo>
                    <a:lnTo>
                      <a:pt x="18" y="230"/>
                    </a:lnTo>
                    <a:lnTo>
                      <a:pt x="18" y="220"/>
                    </a:lnTo>
                    <a:lnTo>
                      <a:pt x="19" y="209"/>
                    </a:lnTo>
                    <a:lnTo>
                      <a:pt x="19" y="198"/>
                    </a:lnTo>
                    <a:lnTo>
                      <a:pt x="19" y="188"/>
                    </a:lnTo>
                    <a:lnTo>
                      <a:pt x="19" y="177"/>
                    </a:lnTo>
                    <a:lnTo>
                      <a:pt x="19" y="166"/>
                    </a:lnTo>
                    <a:lnTo>
                      <a:pt x="18" y="155"/>
                    </a:lnTo>
                    <a:lnTo>
                      <a:pt x="18" y="145"/>
                    </a:lnTo>
                    <a:lnTo>
                      <a:pt x="16" y="134"/>
                    </a:lnTo>
                    <a:lnTo>
                      <a:pt x="15" y="123"/>
                    </a:lnTo>
                    <a:lnTo>
                      <a:pt x="15" y="113"/>
                    </a:lnTo>
                    <a:lnTo>
                      <a:pt x="13" y="101"/>
                    </a:lnTo>
                    <a:lnTo>
                      <a:pt x="12" y="91"/>
                    </a:lnTo>
                    <a:lnTo>
                      <a:pt x="10" y="79"/>
                    </a:lnTo>
                    <a:lnTo>
                      <a:pt x="7" y="69"/>
                    </a:lnTo>
                    <a:lnTo>
                      <a:pt x="5" y="58"/>
                    </a:lnTo>
                    <a:lnTo>
                      <a:pt x="2" y="47"/>
                    </a:lnTo>
                    <a:lnTo>
                      <a:pt x="0" y="36"/>
                    </a:lnTo>
                    <a:lnTo>
                      <a:pt x="0" y="33"/>
                    </a:lnTo>
                    <a:lnTo>
                      <a:pt x="1" y="30"/>
                    </a:lnTo>
                    <a:lnTo>
                      <a:pt x="4" y="26"/>
                    </a:lnTo>
                    <a:lnTo>
                      <a:pt x="7" y="23"/>
                    </a:lnTo>
                    <a:lnTo>
                      <a:pt x="13" y="20"/>
                    </a:lnTo>
                    <a:lnTo>
                      <a:pt x="19" y="19"/>
                    </a:lnTo>
                    <a:lnTo>
                      <a:pt x="25" y="18"/>
                    </a:lnTo>
                    <a:lnTo>
                      <a:pt x="33" y="19"/>
                    </a:lnTo>
                  </a:path>
                </a:pathLst>
              </a:custGeom>
              <a:solidFill>
                <a:srgbClr val="FFCC00"/>
              </a:solidFill>
              <a:ln w="12700" cap="rnd">
                <a:solidFill>
                  <a:schemeClr val="tx1"/>
                </a:solidFill>
                <a:round/>
                <a:headEnd/>
                <a:tailEnd/>
              </a:ln>
            </p:spPr>
            <p:txBody>
              <a:bodyPr/>
              <a:lstStyle/>
              <a:p>
                <a:endParaRPr lang="en-US"/>
              </a:p>
            </p:txBody>
          </p:sp>
          <p:sp>
            <p:nvSpPr>
              <p:cNvPr id="27685" name="Freeform 14"/>
              <p:cNvSpPr>
                <a:spLocks/>
              </p:cNvSpPr>
              <p:nvPr/>
            </p:nvSpPr>
            <p:spPr bwMode="auto">
              <a:xfrm>
                <a:off x="2631" y="3330"/>
                <a:ext cx="183" cy="28"/>
              </a:xfrm>
              <a:custGeom>
                <a:avLst/>
                <a:gdLst>
                  <a:gd name="T0" fmla="*/ 160 w 206"/>
                  <a:gd name="T1" fmla="*/ 17 h 28"/>
                  <a:gd name="T2" fmla="*/ 160 w 206"/>
                  <a:gd name="T3" fmla="*/ 17 h 28"/>
                  <a:gd name="T4" fmla="*/ 151 w 206"/>
                  <a:gd name="T5" fmla="*/ 18 h 28"/>
                  <a:gd name="T6" fmla="*/ 141 w 206"/>
                  <a:gd name="T7" fmla="*/ 18 h 28"/>
                  <a:gd name="T8" fmla="*/ 131 w 206"/>
                  <a:gd name="T9" fmla="*/ 19 h 28"/>
                  <a:gd name="T10" fmla="*/ 121 w 206"/>
                  <a:gd name="T11" fmla="*/ 19 h 28"/>
                  <a:gd name="T12" fmla="*/ 110 w 206"/>
                  <a:gd name="T13" fmla="*/ 18 h 28"/>
                  <a:gd name="T14" fmla="*/ 102 w 206"/>
                  <a:gd name="T15" fmla="*/ 18 h 28"/>
                  <a:gd name="T16" fmla="*/ 92 w 206"/>
                  <a:gd name="T17" fmla="*/ 17 h 28"/>
                  <a:gd name="T18" fmla="*/ 82 w 206"/>
                  <a:gd name="T19" fmla="*/ 15 h 28"/>
                  <a:gd name="T20" fmla="*/ 72 w 206"/>
                  <a:gd name="T21" fmla="*/ 14 h 28"/>
                  <a:gd name="T22" fmla="*/ 61 w 206"/>
                  <a:gd name="T23" fmla="*/ 12 h 28"/>
                  <a:gd name="T24" fmla="*/ 52 w 206"/>
                  <a:gd name="T25" fmla="*/ 11 h 28"/>
                  <a:gd name="T26" fmla="*/ 41 w 206"/>
                  <a:gd name="T27" fmla="*/ 9 h 28"/>
                  <a:gd name="T28" fmla="*/ 32 w 206"/>
                  <a:gd name="T29" fmla="*/ 7 h 28"/>
                  <a:gd name="T30" fmla="*/ 22 w 206"/>
                  <a:gd name="T31" fmla="*/ 5 h 28"/>
                  <a:gd name="T32" fmla="*/ 12 w 206"/>
                  <a:gd name="T33" fmla="*/ 2 h 28"/>
                  <a:gd name="T34" fmla="*/ 2 w 206"/>
                  <a:gd name="T35" fmla="*/ 0 h 28"/>
                  <a:gd name="T36" fmla="*/ 0 w 206"/>
                  <a:gd name="T37" fmla="*/ 9 h 28"/>
                  <a:gd name="T38" fmla="*/ 11 w 206"/>
                  <a:gd name="T39" fmla="*/ 11 h 28"/>
                  <a:gd name="T40" fmla="*/ 20 w 206"/>
                  <a:gd name="T41" fmla="*/ 13 h 28"/>
                  <a:gd name="T42" fmla="*/ 30 w 206"/>
                  <a:gd name="T43" fmla="*/ 15 h 28"/>
                  <a:gd name="T44" fmla="*/ 40 w 206"/>
                  <a:gd name="T45" fmla="*/ 18 h 28"/>
                  <a:gd name="T46" fmla="*/ 51 w 206"/>
                  <a:gd name="T47" fmla="*/ 19 h 28"/>
                  <a:gd name="T48" fmla="*/ 60 w 206"/>
                  <a:gd name="T49" fmla="*/ 21 h 28"/>
                  <a:gd name="T50" fmla="*/ 71 w 206"/>
                  <a:gd name="T51" fmla="*/ 23 h 28"/>
                  <a:gd name="T52" fmla="*/ 81 w 206"/>
                  <a:gd name="T53" fmla="*/ 24 h 28"/>
                  <a:gd name="T54" fmla="*/ 90 w 206"/>
                  <a:gd name="T55" fmla="*/ 25 h 28"/>
                  <a:gd name="T56" fmla="*/ 100 w 206"/>
                  <a:gd name="T57" fmla="*/ 26 h 28"/>
                  <a:gd name="T58" fmla="*/ 110 w 206"/>
                  <a:gd name="T59" fmla="*/ 27 h 28"/>
                  <a:gd name="T60" fmla="*/ 121 w 206"/>
                  <a:gd name="T61" fmla="*/ 27 h 28"/>
                  <a:gd name="T62" fmla="*/ 131 w 206"/>
                  <a:gd name="T63" fmla="*/ 27 h 28"/>
                  <a:gd name="T64" fmla="*/ 141 w 206"/>
                  <a:gd name="T65" fmla="*/ 27 h 28"/>
                  <a:gd name="T66" fmla="*/ 152 w 206"/>
                  <a:gd name="T67" fmla="*/ 26 h 28"/>
                  <a:gd name="T68" fmla="*/ 162 w 206"/>
                  <a:gd name="T69" fmla="*/ 26 h 28"/>
                  <a:gd name="T70" fmla="*/ 162 w 206"/>
                  <a:gd name="T71" fmla="*/ 26 h 28"/>
                  <a:gd name="T72" fmla="*/ 160 w 206"/>
                  <a:gd name="T73" fmla="*/ 17 h 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6"/>
                  <a:gd name="T112" fmla="*/ 0 h 28"/>
                  <a:gd name="T113" fmla="*/ 206 w 206"/>
                  <a:gd name="T114" fmla="*/ 28 h 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6" h="28">
                    <a:moveTo>
                      <a:pt x="203" y="17"/>
                    </a:moveTo>
                    <a:lnTo>
                      <a:pt x="203" y="17"/>
                    </a:lnTo>
                    <a:lnTo>
                      <a:pt x="191" y="18"/>
                    </a:lnTo>
                    <a:lnTo>
                      <a:pt x="179" y="18"/>
                    </a:lnTo>
                    <a:lnTo>
                      <a:pt x="165" y="19"/>
                    </a:lnTo>
                    <a:lnTo>
                      <a:pt x="153" y="19"/>
                    </a:lnTo>
                    <a:lnTo>
                      <a:pt x="140" y="18"/>
                    </a:lnTo>
                    <a:lnTo>
                      <a:pt x="129" y="18"/>
                    </a:lnTo>
                    <a:lnTo>
                      <a:pt x="116" y="17"/>
                    </a:lnTo>
                    <a:lnTo>
                      <a:pt x="103" y="15"/>
                    </a:lnTo>
                    <a:lnTo>
                      <a:pt x="91" y="14"/>
                    </a:lnTo>
                    <a:lnTo>
                      <a:pt x="78" y="12"/>
                    </a:lnTo>
                    <a:lnTo>
                      <a:pt x="66" y="11"/>
                    </a:lnTo>
                    <a:lnTo>
                      <a:pt x="52" y="9"/>
                    </a:lnTo>
                    <a:lnTo>
                      <a:pt x="40" y="7"/>
                    </a:lnTo>
                    <a:lnTo>
                      <a:pt x="28" y="5"/>
                    </a:lnTo>
                    <a:lnTo>
                      <a:pt x="15" y="2"/>
                    </a:lnTo>
                    <a:lnTo>
                      <a:pt x="2" y="0"/>
                    </a:lnTo>
                    <a:lnTo>
                      <a:pt x="0" y="9"/>
                    </a:lnTo>
                    <a:lnTo>
                      <a:pt x="13" y="11"/>
                    </a:lnTo>
                    <a:lnTo>
                      <a:pt x="25" y="13"/>
                    </a:lnTo>
                    <a:lnTo>
                      <a:pt x="38" y="15"/>
                    </a:lnTo>
                    <a:lnTo>
                      <a:pt x="51" y="18"/>
                    </a:lnTo>
                    <a:lnTo>
                      <a:pt x="64" y="19"/>
                    </a:lnTo>
                    <a:lnTo>
                      <a:pt x="76" y="21"/>
                    </a:lnTo>
                    <a:lnTo>
                      <a:pt x="90" y="23"/>
                    </a:lnTo>
                    <a:lnTo>
                      <a:pt x="102" y="24"/>
                    </a:lnTo>
                    <a:lnTo>
                      <a:pt x="114" y="25"/>
                    </a:lnTo>
                    <a:lnTo>
                      <a:pt x="127" y="26"/>
                    </a:lnTo>
                    <a:lnTo>
                      <a:pt x="140" y="27"/>
                    </a:lnTo>
                    <a:lnTo>
                      <a:pt x="153" y="27"/>
                    </a:lnTo>
                    <a:lnTo>
                      <a:pt x="165" y="27"/>
                    </a:lnTo>
                    <a:lnTo>
                      <a:pt x="179" y="27"/>
                    </a:lnTo>
                    <a:lnTo>
                      <a:pt x="192" y="26"/>
                    </a:lnTo>
                    <a:lnTo>
                      <a:pt x="205" y="26"/>
                    </a:lnTo>
                    <a:lnTo>
                      <a:pt x="203" y="17"/>
                    </a:lnTo>
                  </a:path>
                </a:pathLst>
              </a:custGeom>
              <a:solidFill>
                <a:srgbClr val="FFCC00"/>
              </a:solidFill>
              <a:ln w="12700" cap="rnd">
                <a:solidFill>
                  <a:schemeClr val="tx1"/>
                </a:solidFill>
                <a:round/>
                <a:headEnd/>
                <a:tailEnd/>
              </a:ln>
            </p:spPr>
            <p:txBody>
              <a:bodyPr/>
              <a:lstStyle/>
              <a:p>
                <a:endParaRPr lang="en-US"/>
              </a:p>
            </p:txBody>
          </p:sp>
          <p:sp>
            <p:nvSpPr>
              <p:cNvPr id="27686" name="Freeform 15"/>
              <p:cNvSpPr>
                <a:spLocks/>
              </p:cNvSpPr>
              <p:nvPr/>
            </p:nvSpPr>
            <p:spPr bwMode="auto">
              <a:xfrm>
                <a:off x="2811" y="3332"/>
                <a:ext cx="22" cy="25"/>
              </a:xfrm>
              <a:custGeom>
                <a:avLst/>
                <a:gdLst>
                  <a:gd name="T0" fmla="*/ 19 w 24"/>
                  <a:gd name="T1" fmla="*/ 0 h 25"/>
                  <a:gd name="T2" fmla="*/ 19 w 24"/>
                  <a:gd name="T3" fmla="*/ 0 h 25"/>
                  <a:gd name="T4" fmla="*/ 16 w 24"/>
                  <a:gd name="T5" fmla="*/ 1 h 25"/>
                  <a:gd name="T6" fmla="*/ 11 w 24"/>
                  <a:gd name="T7" fmla="*/ 4 h 25"/>
                  <a:gd name="T8" fmla="*/ 9 w 24"/>
                  <a:gd name="T9" fmla="*/ 6 h 25"/>
                  <a:gd name="T10" fmla="*/ 6 w 24"/>
                  <a:gd name="T11" fmla="*/ 9 h 25"/>
                  <a:gd name="T12" fmla="*/ 5 w 24"/>
                  <a:gd name="T13" fmla="*/ 12 h 25"/>
                  <a:gd name="T14" fmla="*/ 3 w 24"/>
                  <a:gd name="T15" fmla="*/ 14 h 25"/>
                  <a:gd name="T16" fmla="*/ 1 w 24"/>
                  <a:gd name="T17" fmla="*/ 15 h 25"/>
                  <a:gd name="T18" fmla="*/ 0 w 24"/>
                  <a:gd name="T19" fmla="*/ 15 h 25"/>
                  <a:gd name="T20" fmla="*/ 1 w 24"/>
                  <a:gd name="T21" fmla="*/ 24 h 25"/>
                  <a:gd name="T22" fmla="*/ 6 w 24"/>
                  <a:gd name="T23" fmla="*/ 22 h 25"/>
                  <a:gd name="T24" fmla="*/ 8 w 24"/>
                  <a:gd name="T25" fmla="*/ 20 h 25"/>
                  <a:gd name="T26" fmla="*/ 11 w 24"/>
                  <a:gd name="T27" fmla="*/ 17 h 25"/>
                  <a:gd name="T28" fmla="*/ 15 w 24"/>
                  <a:gd name="T29" fmla="*/ 14 h 25"/>
                  <a:gd name="T30" fmla="*/ 16 w 24"/>
                  <a:gd name="T31" fmla="*/ 12 h 25"/>
                  <a:gd name="T32" fmla="*/ 17 w 24"/>
                  <a:gd name="T33" fmla="*/ 10 h 25"/>
                  <a:gd name="T34" fmla="*/ 19 w 24"/>
                  <a:gd name="T35" fmla="*/ 9 h 25"/>
                  <a:gd name="T36" fmla="*/ 19 w 24"/>
                  <a:gd name="T37" fmla="*/ 9 h 25"/>
                  <a:gd name="T38" fmla="*/ 19 w 24"/>
                  <a:gd name="T39" fmla="*/ 9 h 25"/>
                  <a:gd name="T40" fmla="*/ 19 w 24"/>
                  <a:gd name="T41" fmla="*/ 0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25"/>
                  <a:gd name="T65" fmla="*/ 24 w 24"/>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25">
                    <a:moveTo>
                      <a:pt x="23" y="0"/>
                    </a:moveTo>
                    <a:lnTo>
                      <a:pt x="23" y="0"/>
                    </a:lnTo>
                    <a:lnTo>
                      <a:pt x="18" y="1"/>
                    </a:lnTo>
                    <a:lnTo>
                      <a:pt x="13" y="4"/>
                    </a:lnTo>
                    <a:lnTo>
                      <a:pt x="11" y="6"/>
                    </a:lnTo>
                    <a:lnTo>
                      <a:pt x="8" y="9"/>
                    </a:lnTo>
                    <a:lnTo>
                      <a:pt x="5" y="12"/>
                    </a:lnTo>
                    <a:lnTo>
                      <a:pt x="3" y="14"/>
                    </a:lnTo>
                    <a:lnTo>
                      <a:pt x="1" y="15"/>
                    </a:lnTo>
                    <a:lnTo>
                      <a:pt x="0" y="15"/>
                    </a:lnTo>
                    <a:lnTo>
                      <a:pt x="1" y="24"/>
                    </a:lnTo>
                    <a:lnTo>
                      <a:pt x="6" y="22"/>
                    </a:lnTo>
                    <a:lnTo>
                      <a:pt x="10" y="20"/>
                    </a:lnTo>
                    <a:lnTo>
                      <a:pt x="13" y="17"/>
                    </a:lnTo>
                    <a:lnTo>
                      <a:pt x="17" y="14"/>
                    </a:lnTo>
                    <a:lnTo>
                      <a:pt x="18" y="12"/>
                    </a:lnTo>
                    <a:lnTo>
                      <a:pt x="21" y="10"/>
                    </a:lnTo>
                    <a:lnTo>
                      <a:pt x="23" y="9"/>
                    </a:lnTo>
                    <a:lnTo>
                      <a:pt x="23" y="0"/>
                    </a:lnTo>
                  </a:path>
                </a:pathLst>
              </a:custGeom>
              <a:solidFill>
                <a:srgbClr val="FFCC00"/>
              </a:solidFill>
              <a:ln w="12700" cap="rnd">
                <a:solidFill>
                  <a:schemeClr val="tx1"/>
                </a:solidFill>
                <a:round/>
                <a:headEnd/>
                <a:tailEnd/>
              </a:ln>
            </p:spPr>
            <p:txBody>
              <a:bodyPr/>
              <a:lstStyle/>
              <a:p>
                <a:endParaRPr lang="en-US"/>
              </a:p>
            </p:txBody>
          </p:sp>
          <p:sp>
            <p:nvSpPr>
              <p:cNvPr id="27687" name="Freeform 16"/>
              <p:cNvSpPr>
                <a:spLocks/>
              </p:cNvSpPr>
              <p:nvPr/>
            </p:nvSpPr>
            <p:spPr bwMode="auto">
              <a:xfrm>
                <a:off x="2832" y="3312"/>
                <a:ext cx="360" cy="30"/>
              </a:xfrm>
              <a:custGeom>
                <a:avLst/>
                <a:gdLst>
                  <a:gd name="T0" fmla="*/ 317 w 405"/>
                  <a:gd name="T1" fmla="*/ 8 h 30"/>
                  <a:gd name="T2" fmla="*/ 297 w 405"/>
                  <a:gd name="T3" fmla="*/ 4 h 30"/>
                  <a:gd name="T4" fmla="*/ 277 w 405"/>
                  <a:gd name="T5" fmla="*/ 2 h 30"/>
                  <a:gd name="T6" fmla="*/ 257 w 405"/>
                  <a:gd name="T7" fmla="*/ 1 h 30"/>
                  <a:gd name="T8" fmla="*/ 237 w 405"/>
                  <a:gd name="T9" fmla="*/ 0 h 30"/>
                  <a:gd name="T10" fmla="*/ 217 w 405"/>
                  <a:gd name="T11" fmla="*/ 1 h 30"/>
                  <a:gd name="T12" fmla="*/ 197 w 405"/>
                  <a:gd name="T13" fmla="*/ 2 h 30"/>
                  <a:gd name="T14" fmla="*/ 178 w 405"/>
                  <a:gd name="T15" fmla="*/ 3 h 30"/>
                  <a:gd name="T16" fmla="*/ 158 w 405"/>
                  <a:gd name="T17" fmla="*/ 4 h 30"/>
                  <a:gd name="T18" fmla="*/ 139 w 405"/>
                  <a:gd name="T19" fmla="*/ 7 h 30"/>
                  <a:gd name="T20" fmla="*/ 118 w 405"/>
                  <a:gd name="T21" fmla="*/ 9 h 30"/>
                  <a:gd name="T22" fmla="*/ 98 w 405"/>
                  <a:gd name="T23" fmla="*/ 12 h 30"/>
                  <a:gd name="T24" fmla="*/ 79 w 405"/>
                  <a:gd name="T25" fmla="*/ 14 h 30"/>
                  <a:gd name="T26" fmla="*/ 60 w 405"/>
                  <a:gd name="T27" fmla="*/ 16 h 30"/>
                  <a:gd name="T28" fmla="*/ 39 w 405"/>
                  <a:gd name="T29" fmla="*/ 18 h 30"/>
                  <a:gd name="T30" fmla="*/ 19 w 405"/>
                  <a:gd name="T31" fmla="*/ 19 h 30"/>
                  <a:gd name="T32" fmla="*/ 0 w 405"/>
                  <a:gd name="T33" fmla="*/ 20 h 30"/>
                  <a:gd name="T34" fmla="*/ 11 w 405"/>
                  <a:gd name="T35" fmla="*/ 29 h 30"/>
                  <a:gd name="T36" fmla="*/ 31 w 405"/>
                  <a:gd name="T37" fmla="*/ 27 h 30"/>
                  <a:gd name="T38" fmla="*/ 51 w 405"/>
                  <a:gd name="T39" fmla="*/ 25 h 30"/>
                  <a:gd name="T40" fmla="*/ 69 w 405"/>
                  <a:gd name="T41" fmla="*/ 24 h 30"/>
                  <a:gd name="T42" fmla="*/ 90 w 405"/>
                  <a:gd name="T43" fmla="*/ 21 h 30"/>
                  <a:gd name="T44" fmla="*/ 110 w 405"/>
                  <a:gd name="T45" fmla="*/ 19 h 30"/>
                  <a:gd name="T46" fmla="*/ 130 w 405"/>
                  <a:gd name="T47" fmla="*/ 16 h 30"/>
                  <a:gd name="T48" fmla="*/ 149 w 405"/>
                  <a:gd name="T49" fmla="*/ 14 h 30"/>
                  <a:gd name="T50" fmla="*/ 168 w 405"/>
                  <a:gd name="T51" fmla="*/ 12 h 30"/>
                  <a:gd name="T52" fmla="*/ 188 w 405"/>
                  <a:gd name="T53" fmla="*/ 10 h 30"/>
                  <a:gd name="T54" fmla="*/ 208 w 405"/>
                  <a:gd name="T55" fmla="*/ 10 h 30"/>
                  <a:gd name="T56" fmla="*/ 228 w 405"/>
                  <a:gd name="T57" fmla="*/ 9 h 30"/>
                  <a:gd name="T58" fmla="*/ 246 w 405"/>
                  <a:gd name="T59" fmla="*/ 9 h 30"/>
                  <a:gd name="T60" fmla="*/ 267 w 405"/>
                  <a:gd name="T61" fmla="*/ 10 h 30"/>
                  <a:gd name="T62" fmla="*/ 287 w 405"/>
                  <a:gd name="T63" fmla="*/ 12 h 30"/>
                  <a:gd name="T64" fmla="*/ 307 w 405"/>
                  <a:gd name="T65" fmla="*/ 14 h 30"/>
                  <a:gd name="T66" fmla="*/ 316 w 405"/>
                  <a:gd name="T67" fmla="*/ 16 h 3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5"/>
                  <a:gd name="T103" fmla="*/ 0 h 30"/>
                  <a:gd name="T104" fmla="*/ 405 w 405"/>
                  <a:gd name="T105" fmla="*/ 30 h 3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5" h="30">
                    <a:moveTo>
                      <a:pt x="404" y="8"/>
                    </a:moveTo>
                    <a:lnTo>
                      <a:pt x="402" y="8"/>
                    </a:lnTo>
                    <a:lnTo>
                      <a:pt x="390" y="6"/>
                    </a:lnTo>
                    <a:lnTo>
                      <a:pt x="376" y="4"/>
                    </a:lnTo>
                    <a:lnTo>
                      <a:pt x="363" y="3"/>
                    </a:lnTo>
                    <a:lnTo>
                      <a:pt x="351" y="2"/>
                    </a:lnTo>
                    <a:lnTo>
                      <a:pt x="338" y="2"/>
                    </a:lnTo>
                    <a:lnTo>
                      <a:pt x="325" y="1"/>
                    </a:lnTo>
                    <a:lnTo>
                      <a:pt x="312" y="1"/>
                    </a:lnTo>
                    <a:lnTo>
                      <a:pt x="300" y="0"/>
                    </a:lnTo>
                    <a:lnTo>
                      <a:pt x="288" y="0"/>
                    </a:lnTo>
                    <a:lnTo>
                      <a:pt x="275" y="1"/>
                    </a:lnTo>
                    <a:lnTo>
                      <a:pt x="263" y="1"/>
                    </a:lnTo>
                    <a:lnTo>
                      <a:pt x="250" y="2"/>
                    </a:lnTo>
                    <a:lnTo>
                      <a:pt x="238" y="2"/>
                    </a:lnTo>
                    <a:lnTo>
                      <a:pt x="225" y="3"/>
                    </a:lnTo>
                    <a:lnTo>
                      <a:pt x="212" y="4"/>
                    </a:lnTo>
                    <a:lnTo>
                      <a:pt x="200" y="4"/>
                    </a:lnTo>
                    <a:lnTo>
                      <a:pt x="187" y="6"/>
                    </a:lnTo>
                    <a:lnTo>
                      <a:pt x="175" y="7"/>
                    </a:lnTo>
                    <a:lnTo>
                      <a:pt x="163" y="8"/>
                    </a:lnTo>
                    <a:lnTo>
                      <a:pt x="150" y="9"/>
                    </a:lnTo>
                    <a:lnTo>
                      <a:pt x="138" y="10"/>
                    </a:lnTo>
                    <a:lnTo>
                      <a:pt x="124" y="12"/>
                    </a:lnTo>
                    <a:lnTo>
                      <a:pt x="113" y="12"/>
                    </a:lnTo>
                    <a:lnTo>
                      <a:pt x="100" y="14"/>
                    </a:lnTo>
                    <a:lnTo>
                      <a:pt x="88" y="15"/>
                    </a:lnTo>
                    <a:lnTo>
                      <a:pt x="75" y="16"/>
                    </a:lnTo>
                    <a:lnTo>
                      <a:pt x="63" y="16"/>
                    </a:lnTo>
                    <a:lnTo>
                      <a:pt x="50" y="18"/>
                    </a:lnTo>
                    <a:lnTo>
                      <a:pt x="38" y="19"/>
                    </a:lnTo>
                    <a:lnTo>
                      <a:pt x="24" y="19"/>
                    </a:lnTo>
                    <a:lnTo>
                      <a:pt x="12" y="20"/>
                    </a:lnTo>
                    <a:lnTo>
                      <a:pt x="0" y="20"/>
                    </a:lnTo>
                    <a:lnTo>
                      <a:pt x="0" y="29"/>
                    </a:lnTo>
                    <a:lnTo>
                      <a:pt x="13" y="29"/>
                    </a:lnTo>
                    <a:lnTo>
                      <a:pt x="25" y="28"/>
                    </a:lnTo>
                    <a:lnTo>
                      <a:pt x="39" y="27"/>
                    </a:lnTo>
                    <a:lnTo>
                      <a:pt x="50" y="26"/>
                    </a:lnTo>
                    <a:lnTo>
                      <a:pt x="64" y="25"/>
                    </a:lnTo>
                    <a:lnTo>
                      <a:pt x="76" y="24"/>
                    </a:lnTo>
                    <a:lnTo>
                      <a:pt x="88" y="24"/>
                    </a:lnTo>
                    <a:lnTo>
                      <a:pt x="101" y="22"/>
                    </a:lnTo>
                    <a:lnTo>
                      <a:pt x="114" y="21"/>
                    </a:lnTo>
                    <a:lnTo>
                      <a:pt x="127" y="20"/>
                    </a:lnTo>
                    <a:lnTo>
                      <a:pt x="139" y="19"/>
                    </a:lnTo>
                    <a:lnTo>
                      <a:pt x="150" y="18"/>
                    </a:lnTo>
                    <a:lnTo>
                      <a:pt x="164" y="16"/>
                    </a:lnTo>
                    <a:lnTo>
                      <a:pt x="176" y="15"/>
                    </a:lnTo>
                    <a:lnTo>
                      <a:pt x="189" y="14"/>
                    </a:lnTo>
                    <a:lnTo>
                      <a:pt x="201" y="13"/>
                    </a:lnTo>
                    <a:lnTo>
                      <a:pt x="213" y="12"/>
                    </a:lnTo>
                    <a:lnTo>
                      <a:pt x="226" y="12"/>
                    </a:lnTo>
                    <a:lnTo>
                      <a:pt x="238" y="10"/>
                    </a:lnTo>
                    <a:lnTo>
                      <a:pt x="250" y="10"/>
                    </a:lnTo>
                    <a:lnTo>
                      <a:pt x="263" y="10"/>
                    </a:lnTo>
                    <a:lnTo>
                      <a:pt x="275" y="9"/>
                    </a:lnTo>
                    <a:lnTo>
                      <a:pt x="288" y="9"/>
                    </a:lnTo>
                    <a:lnTo>
                      <a:pt x="300" y="9"/>
                    </a:lnTo>
                    <a:lnTo>
                      <a:pt x="312" y="9"/>
                    </a:lnTo>
                    <a:lnTo>
                      <a:pt x="325" y="9"/>
                    </a:lnTo>
                    <a:lnTo>
                      <a:pt x="337" y="10"/>
                    </a:lnTo>
                    <a:lnTo>
                      <a:pt x="349" y="10"/>
                    </a:lnTo>
                    <a:lnTo>
                      <a:pt x="363" y="12"/>
                    </a:lnTo>
                    <a:lnTo>
                      <a:pt x="375" y="13"/>
                    </a:lnTo>
                    <a:lnTo>
                      <a:pt x="388" y="14"/>
                    </a:lnTo>
                    <a:lnTo>
                      <a:pt x="400" y="16"/>
                    </a:lnTo>
                    <a:lnTo>
                      <a:pt x="404" y="8"/>
                    </a:lnTo>
                  </a:path>
                </a:pathLst>
              </a:custGeom>
              <a:solidFill>
                <a:srgbClr val="FFCC00"/>
              </a:solidFill>
              <a:ln w="12700" cap="rnd">
                <a:solidFill>
                  <a:schemeClr val="tx1"/>
                </a:solidFill>
                <a:round/>
                <a:headEnd/>
                <a:tailEnd/>
              </a:ln>
            </p:spPr>
            <p:txBody>
              <a:bodyPr/>
              <a:lstStyle/>
              <a:p>
                <a:endParaRPr lang="en-US"/>
              </a:p>
            </p:txBody>
          </p:sp>
          <p:sp>
            <p:nvSpPr>
              <p:cNvPr id="27688" name="Freeform 17"/>
              <p:cNvSpPr>
                <a:spLocks/>
              </p:cNvSpPr>
              <p:nvPr/>
            </p:nvSpPr>
            <p:spPr bwMode="auto">
              <a:xfrm>
                <a:off x="3188" y="3320"/>
                <a:ext cx="20" cy="25"/>
              </a:xfrm>
              <a:custGeom>
                <a:avLst/>
                <a:gdLst>
                  <a:gd name="T0" fmla="*/ 17 w 22"/>
                  <a:gd name="T1" fmla="*/ 24 h 25"/>
                  <a:gd name="T2" fmla="*/ 17 w 22"/>
                  <a:gd name="T3" fmla="*/ 24 h 25"/>
                  <a:gd name="T4" fmla="*/ 17 w 22"/>
                  <a:gd name="T5" fmla="*/ 21 h 25"/>
                  <a:gd name="T6" fmla="*/ 15 w 22"/>
                  <a:gd name="T7" fmla="*/ 16 h 25"/>
                  <a:gd name="T8" fmla="*/ 14 w 22"/>
                  <a:gd name="T9" fmla="*/ 12 h 25"/>
                  <a:gd name="T10" fmla="*/ 12 w 22"/>
                  <a:gd name="T11" fmla="*/ 10 h 25"/>
                  <a:gd name="T12" fmla="*/ 10 w 22"/>
                  <a:gd name="T13" fmla="*/ 6 h 25"/>
                  <a:gd name="T14" fmla="*/ 6 w 22"/>
                  <a:gd name="T15" fmla="*/ 4 h 25"/>
                  <a:gd name="T16" fmla="*/ 5 w 22"/>
                  <a:gd name="T17" fmla="*/ 1 h 25"/>
                  <a:gd name="T18" fmla="*/ 3 w 22"/>
                  <a:gd name="T19" fmla="*/ 0 h 25"/>
                  <a:gd name="T20" fmla="*/ 0 w 22"/>
                  <a:gd name="T21" fmla="*/ 8 h 25"/>
                  <a:gd name="T22" fmla="*/ 0 w 22"/>
                  <a:gd name="T23" fmla="*/ 8 h 25"/>
                  <a:gd name="T24" fmla="*/ 1 w 22"/>
                  <a:gd name="T25" fmla="*/ 10 h 25"/>
                  <a:gd name="T26" fmla="*/ 3 w 22"/>
                  <a:gd name="T27" fmla="*/ 11 h 25"/>
                  <a:gd name="T28" fmla="*/ 5 w 22"/>
                  <a:gd name="T29" fmla="*/ 14 h 25"/>
                  <a:gd name="T30" fmla="*/ 5 w 22"/>
                  <a:gd name="T31" fmla="*/ 17 h 25"/>
                  <a:gd name="T32" fmla="*/ 7 w 22"/>
                  <a:gd name="T33" fmla="*/ 19 h 25"/>
                  <a:gd name="T34" fmla="*/ 7 w 22"/>
                  <a:gd name="T35" fmla="*/ 22 h 25"/>
                  <a:gd name="T36" fmla="*/ 7 w 22"/>
                  <a:gd name="T37" fmla="*/ 24 h 25"/>
                  <a:gd name="T38" fmla="*/ 7 w 22"/>
                  <a:gd name="T39" fmla="*/ 24 h 25"/>
                  <a:gd name="T40" fmla="*/ 17 w 22"/>
                  <a:gd name="T41" fmla="*/ 24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5"/>
                  <a:gd name="T65" fmla="*/ 22 w 22"/>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5">
                    <a:moveTo>
                      <a:pt x="21" y="24"/>
                    </a:moveTo>
                    <a:lnTo>
                      <a:pt x="21" y="24"/>
                    </a:lnTo>
                    <a:lnTo>
                      <a:pt x="21" y="21"/>
                    </a:lnTo>
                    <a:lnTo>
                      <a:pt x="18" y="16"/>
                    </a:lnTo>
                    <a:lnTo>
                      <a:pt x="17" y="12"/>
                    </a:lnTo>
                    <a:lnTo>
                      <a:pt x="14" y="10"/>
                    </a:lnTo>
                    <a:lnTo>
                      <a:pt x="12" y="6"/>
                    </a:lnTo>
                    <a:lnTo>
                      <a:pt x="8" y="4"/>
                    </a:lnTo>
                    <a:lnTo>
                      <a:pt x="6" y="1"/>
                    </a:lnTo>
                    <a:lnTo>
                      <a:pt x="3" y="0"/>
                    </a:lnTo>
                    <a:lnTo>
                      <a:pt x="0" y="8"/>
                    </a:lnTo>
                    <a:lnTo>
                      <a:pt x="1" y="10"/>
                    </a:lnTo>
                    <a:lnTo>
                      <a:pt x="3" y="11"/>
                    </a:lnTo>
                    <a:lnTo>
                      <a:pt x="6" y="14"/>
                    </a:lnTo>
                    <a:lnTo>
                      <a:pt x="7" y="17"/>
                    </a:lnTo>
                    <a:lnTo>
                      <a:pt x="9" y="19"/>
                    </a:lnTo>
                    <a:lnTo>
                      <a:pt x="9" y="22"/>
                    </a:lnTo>
                    <a:lnTo>
                      <a:pt x="9" y="24"/>
                    </a:lnTo>
                    <a:lnTo>
                      <a:pt x="21" y="24"/>
                    </a:lnTo>
                  </a:path>
                </a:pathLst>
              </a:custGeom>
              <a:solidFill>
                <a:srgbClr val="FFCC00"/>
              </a:solidFill>
              <a:ln w="12700" cap="rnd">
                <a:solidFill>
                  <a:schemeClr val="tx1"/>
                </a:solidFill>
                <a:round/>
                <a:headEnd/>
                <a:tailEnd/>
              </a:ln>
            </p:spPr>
            <p:txBody>
              <a:bodyPr/>
              <a:lstStyle/>
              <a:p>
                <a:endParaRPr lang="en-US"/>
              </a:p>
            </p:txBody>
          </p:sp>
          <p:sp>
            <p:nvSpPr>
              <p:cNvPr id="27689" name="Freeform 18"/>
              <p:cNvSpPr>
                <a:spLocks/>
              </p:cNvSpPr>
              <p:nvPr/>
            </p:nvSpPr>
            <p:spPr bwMode="auto">
              <a:xfrm>
                <a:off x="3190" y="3344"/>
                <a:ext cx="18" cy="52"/>
              </a:xfrm>
              <a:custGeom>
                <a:avLst/>
                <a:gdLst>
                  <a:gd name="T0" fmla="*/ 8 w 20"/>
                  <a:gd name="T1" fmla="*/ 51 h 52"/>
                  <a:gd name="T2" fmla="*/ 8 w 20"/>
                  <a:gd name="T3" fmla="*/ 51 h 52"/>
                  <a:gd name="T4" fmla="*/ 9 w 20"/>
                  <a:gd name="T5" fmla="*/ 45 h 52"/>
                  <a:gd name="T6" fmla="*/ 9 w 20"/>
                  <a:gd name="T7" fmla="*/ 39 h 52"/>
                  <a:gd name="T8" fmla="*/ 10 w 20"/>
                  <a:gd name="T9" fmla="*/ 33 h 52"/>
                  <a:gd name="T10" fmla="*/ 12 w 20"/>
                  <a:gd name="T11" fmla="*/ 27 h 52"/>
                  <a:gd name="T12" fmla="*/ 12 w 20"/>
                  <a:gd name="T13" fmla="*/ 20 h 52"/>
                  <a:gd name="T14" fmla="*/ 13 w 20"/>
                  <a:gd name="T15" fmla="*/ 13 h 52"/>
                  <a:gd name="T16" fmla="*/ 14 w 20"/>
                  <a:gd name="T17" fmla="*/ 7 h 52"/>
                  <a:gd name="T18" fmla="*/ 15 w 20"/>
                  <a:gd name="T19" fmla="*/ 0 h 52"/>
                  <a:gd name="T20" fmla="*/ 5 w 20"/>
                  <a:gd name="T21" fmla="*/ 0 h 52"/>
                  <a:gd name="T22" fmla="*/ 5 w 20"/>
                  <a:gd name="T23" fmla="*/ 6 h 52"/>
                  <a:gd name="T24" fmla="*/ 5 w 20"/>
                  <a:gd name="T25" fmla="*/ 12 h 52"/>
                  <a:gd name="T26" fmla="*/ 4 w 20"/>
                  <a:gd name="T27" fmla="*/ 18 h 52"/>
                  <a:gd name="T28" fmla="*/ 3 w 20"/>
                  <a:gd name="T29" fmla="*/ 25 h 52"/>
                  <a:gd name="T30" fmla="*/ 2 w 20"/>
                  <a:gd name="T31" fmla="*/ 32 h 52"/>
                  <a:gd name="T32" fmla="*/ 1 w 20"/>
                  <a:gd name="T33" fmla="*/ 38 h 52"/>
                  <a:gd name="T34" fmla="*/ 1 w 20"/>
                  <a:gd name="T35" fmla="*/ 45 h 52"/>
                  <a:gd name="T36" fmla="*/ 0 w 20"/>
                  <a:gd name="T37" fmla="*/ 51 h 52"/>
                  <a:gd name="T38" fmla="*/ 0 w 20"/>
                  <a:gd name="T39" fmla="*/ 51 h 52"/>
                  <a:gd name="T40" fmla="*/ 8 w 20"/>
                  <a:gd name="T41" fmla="*/ 51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52"/>
                  <a:gd name="T65" fmla="*/ 20 w 20"/>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52">
                    <a:moveTo>
                      <a:pt x="10" y="51"/>
                    </a:moveTo>
                    <a:lnTo>
                      <a:pt x="10" y="51"/>
                    </a:lnTo>
                    <a:lnTo>
                      <a:pt x="11" y="45"/>
                    </a:lnTo>
                    <a:lnTo>
                      <a:pt x="11" y="39"/>
                    </a:lnTo>
                    <a:lnTo>
                      <a:pt x="12" y="33"/>
                    </a:lnTo>
                    <a:lnTo>
                      <a:pt x="14" y="27"/>
                    </a:lnTo>
                    <a:lnTo>
                      <a:pt x="15" y="20"/>
                    </a:lnTo>
                    <a:lnTo>
                      <a:pt x="16" y="13"/>
                    </a:lnTo>
                    <a:lnTo>
                      <a:pt x="17" y="7"/>
                    </a:lnTo>
                    <a:lnTo>
                      <a:pt x="19" y="0"/>
                    </a:lnTo>
                    <a:lnTo>
                      <a:pt x="7" y="0"/>
                    </a:lnTo>
                    <a:lnTo>
                      <a:pt x="7" y="6"/>
                    </a:lnTo>
                    <a:lnTo>
                      <a:pt x="6" y="12"/>
                    </a:lnTo>
                    <a:lnTo>
                      <a:pt x="4" y="18"/>
                    </a:lnTo>
                    <a:lnTo>
                      <a:pt x="3" y="25"/>
                    </a:lnTo>
                    <a:lnTo>
                      <a:pt x="2" y="32"/>
                    </a:lnTo>
                    <a:lnTo>
                      <a:pt x="1" y="38"/>
                    </a:lnTo>
                    <a:lnTo>
                      <a:pt x="1" y="45"/>
                    </a:lnTo>
                    <a:lnTo>
                      <a:pt x="0" y="51"/>
                    </a:lnTo>
                    <a:lnTo>
                      <a:pt x="10" y="51"/>
                    </a:lnTo>
                  </a:path>
                </a:pathLst>
              </a:custGeom>
              <a:solidFill>
                <a:srgbClr val="FFCC00"/>
              </a:solidFill>
              <a:ln w="12700" cap="rnd">
                <a:solidFill>
                  <a:schemeClr val="tx1"/>
                </a:solidFill>
                <a:round/>
                <a:headEnd/>
                <a:tailEnd/>
              </a:ln>
            </p:spPr>
            <p:txBody>
              <a:bodyPr/>
              <a:lstStyle/>
              <a:p>
                <a:endParaRPr lang="en-US"/>
              </a:p>
            </p:txBody>
          </p:sp>
          <p:sp>
            <p:nvSpPr>
              <p:cNvPr id="27690" name="Freeform 19"/>
              <p:cNvSpPr>
                <a:spLocks/>
              </p:cNvSpPr>
              <p:nvPr/>
            </p:nvSpPr>
            <p:spPr bwMode="auto">
              <a:xfrm>
                <a:off x="3170" y="3395"/>
                <a:ext cx="31" cy="244"/>
              </a:xfrm>
              <a:custGeom>
                <a:avLst/>
                <a:gdLst>
                  <a:gd name="T0" fmla="*/ 7 w 35"/>
                  <a:gd name="T1" fmla="*/ 243 h 244"/>
                  <a:gd name="T2" fmla="*/ 7 w 35"/>
                  <a:gd name="T3" fmla="*/ 243 h 244"/>
                  <a:gd name="T4" fmla="*/ 12 w 35"/>
                  <a:gd name="T5" fmla="*/ 228 h 244"/>
                  <a:gd name="T6" fmla="*/ 16 w 35"/>
                  <a:gd name="T7" fmla="*/ 213 h 244"/>
                  <a:gd name="T8" fmla="*/ 19 w 35"/>
                  <a:gd name="T9" fmla="*/ 198 h 244"/>
                  <a:gd name="T10" fmla="*/ 21 w 35"/>
                  <a:gd name="T11" fmla="*/ 182 h 244"/>
                  <a:gd name="T12" fmla="*/ 24 w 35"/>
                  <a:gd name="T13" fmla="*/ 168 h 244"/>
                  <a:gd name="T14" fmla="*/ 24 w 35"/>
                  <a:gd name="T15" fmla="*/ 153 h 244"/>
                  <a:gd name="T16" fmla="*/ 25 w 35"/>
                  <a:gd name="T17" fmla="*/ 138 h 244"/>
                  <a:gd name="T18" fmla="*/ 27 w 35"/>
                  <a:gd name="T19" fmla="*/ 122 h 244"/>
                  <a:gd name="T20" fmla="*/ 27 w 35"/>
                  <a:gd name="T21" fmla="*/ 107 h 244"/>
                  <a:gd name="T22" fmla="*/ 27 w 35"/>
                  <a:gd name="T23" fmla="*/ 92 h 244"/>
                  <a:gd name="T24" fmla="*/ 27 w 35"/>
                  <a:gd name="T25" fmla="*/ 77 h 244"/>
                  <a:gd name="T26" fmla="*/ 27 w 35"/>
                  <a:gd name="T27" fmla="*/ 62 h 244"/>
                  <a:gd name="T28" fmla="*/ 25 w 35"/>
                  <a:gd name="T29" fmla="*/ 46 h 244"/>
                  <a:gd name="T30" fmla="*/ 25 w 35"/>
                  <a:gd name="T31" fmla="*/ 31 h 244"/>
                  <a:gd name="T32" fmla="*/ 25 w 35"/>
                  <a:gd name="T33" fmla="*/ 16 h 244"/>
                  <a:gd name="T34" fmla="*/ 25 w 35"/>
                  <a:gd name="T35" fmla="*/ 0 h 244"/>
                  <a:gd name="T36" fmla="*/ 17 w 35"/>
                  <a:gd name="T37" fmla="*/ 0 h 244"/>
                  <a:gd name="T38" fmla="*/ 17 w 35"/>
                  <a:gd name="T39" fmla="*/ 16 h 244"/>
                  <a:gd name="T40" fmla="*/ 17 w 35"/>
                  <a:gd name="T41" fmla="*/ 31 h 244"/>
                  <a:gd name="T42" fmla="*/ 17 w 35"/>
                  <a:gd name="T43" fmla="*/ 46 h 244"/>
                  <a:gd name="T44" fmla="*/ 18 w 35"/>
                  <a:gd name="T45" fmla="*/ 62 h 244"/>
                  <a:gd name="T46" fmla="*/ 18 w 35"/>
                  <a:gd name="T47" fmla="*/ 77 h 244"/>
                  <a:gd name="T48" fmla="*/ 18 w 35"/>
                  <a:gd name="T49" fmla="*/ 92 h 244"/>
                  <a:gd name="T50" fmla="*/ 18 w 35"/>
                  <a:gd name="T51" fmla="*/ 107 h 244"/>
                  <a:gd name="T52" fmla="*/ 18 w 35"/>
                  <a:gd name="T53" fmla="*/ 122 h 244"/>
                  <a:gd name="T54" fmla="*/ 17 w 35"/>
                  <a:gd name="T55" fmla="*/ 137 h 244"/>
                  <a:gd name="T56" fmla="*/ 17 w 35"/>
                  <a:gd name="T57" fmla="*/ 152 h 244"/>
                  <a:gd name="T58" fmla="*/ 15 w 35"/>
                  <a:gd name="T59" fmla="*/ 167 h 244"/>
                  <a:gd name="T60" fmla="*/ 13 w 35"/>
                  <a:gd name="T61" fmla="*/ 182 h 244"/>
                  <a:gd name="T62" fmla="*/ 11 w 35"/>
                  <a:gd name="T63" fmla="*/ 196 h 244"/>
                  <a:gd name="T64" fmla="*/ 8 w 35"/>
                  <a:gd name="T65" fmla="*/ 211 h 244"/>
                  <a:gd name="T66" fmla="*/ 4 w 35"/>
                  <a:gd name="T67" fmla="*/ 226 h 244"/>
                  <a:gd name="T68" fmla="*/ 0 w 35"/>
                  <a:gd name="T69" fmla="*/ 240 h 244"/>
                  <a:gd name="T70" fmla="*/ 0 w 35"/>
                  <a:gd name="T71" fmla="*/ 240 h 244"/>
                  <a:gd name="T72" fmla="*/ 7 w 35"/>
                  <a:gd name="T73" fmla="*/ 243 h 2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5"/>
                  <a:gd name="T112" fmla="*/ 0 h 244"/>
                  <a:gd name="T113" fmla="*/ 35 w 35"/>
                  <a:gd name="T114" fmla="*/ 244 h 2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5" h="244">
                    <a:moveTo>
                      <a:pt x="9" y="243"/>
                    </a:moveTo>
                    <a:lnTo>
                      <a:pt x="9" y="243"/>
                    </a:lnTo>
                    <a:lnTo>
                      <a:pt x="15" y="228"/>
                    </a:lnTo>
                    <a:lnTo>
                      <a:pt x="20" y="213"/>
                    </a:lnTo>
                    <a:lnTo>
                      <a:pt x="24" y="198"/>
                    </a:lnTo>
                    <a:lnTo>
                      <a:pt x="27" y="182"/>
                    </a:lnTo>
                    <a:lnTo>
                      <a:pt x="30" y="168"/>
                    </a:lnTo>
                    <a:lnTo>
                      <a:pt x="31" y="153"/>
                    </a:lnTo>
                    <a:lnTo>
                      <a:pt x="32" y="138"/>
                    </a:lnTo>
                    <a:lnTo>
                      <a:pt x="34" y="122"/>
                    </a:lnTo>
                    <a:lnTo>
                      <a:pt x="34" y="107"/>
                    </a:lnTo>
                    <a:lnTo>
                      <a:pt x="34" y="92"/>
                    </a:lnTo>
                    <a:lnTo>
                      <a:pt x="34" y="77"/>
                    </a:lnTo>
                    <a:lnTo>
                      <a:pt x="34" y="62"/>
                    </a:lnTo>
                    <a:lnTo>
                      <a:pt x="32" y="46"/>
                    </a:lnTo>
                    <a:lnTo>
                      <a:pt x="32" y="31"/>
                    </a:lnTo>
                    <a:lnTo>
                      <a:pt x="32" y="16"/>
                    </a:lnTo>
                    <a:lnTo>
                      <a:pt x="32" y="0"/>
                    </a:lnTo>
                    <a:lnTo>
                      <a:pt x="22" y="0"/>
                    </a:lnTo>
                    <a:lnTo>
                      <a:pt x="22" y="16"/>
                    </a:lnTo>
                    <a:lnTo>
                      <a:pt x="22" y="31"/>
                    </a:lnTo>
                    <a:lnTo>
                      <a:pt x="22" y="46"/>
                    </a:lnTo>
                    <a:lnTo>
                      <a:pt x="23" y="62"/>
                    </a:lnTo>
                    <a:lnTo>
                      <a:pt x="23" y="77"/>
                    </a:lnTo>
                    <a:lnTo>
                      <a:pt x="23" y="92"/>
                    </a:lnTo>
                    <a:lnTo>
                      <a:pt x="23" y="107"/>
                    </a:lnTo>
                    <a:lnTo>
                      <a:pt x="23" y="122"/>
                    </a:lnTo>
                    <a:lnTo>
                      <a:pt x="22" y="137"/>
                    </a:lnTo>
                    <a:lnTo>
                      <a:pt x="21" y="152"/>
                    </a:lnTo>
                    <a:lnTo>
                      <a:pt x="19" y="167"/>
                    </a:lnTo>
                    <a:lnTo>
                      <a:pt x="17" y="182"/>
                    </a:lnTo>
                    <a:lnTo>
                      <a:pt x="14" y="196"/>
                    </a:lnTo>
                    <a:lnTo>
                      <a:pt x="10" y="211"/>
                    </a:lnTo>
                    <a:lnTo>
                      <a:pt x="5" y="226"/>
                    </a:lnTo>
                    <a:lnTo>
                      <a:pt x="0" y="240"/>
                    </a:lnTo>
                    <a:lnTo>
                      <a:pt x="9" y="243"/>
                    </a:lnTo>
                  </a:path>
                </a:pathLst>
              </a:custGeom>
              <a:solidFill>
                <a:srgbClr val="FFCC00"/>
              </a:solidFill>
              <a:ln w="12700" cap="rnd">
                <a:solidFill>
                  <a:schemeClr val="tx1"/>
                </a:solidFill>
                <a:round/>
                <a:headEnd/>
                <a:tailEnd/>
              </a:ln>
            </p:spPr>
            <p:txBody>
              <a:bodyPr/>
              <a:lstStyle/>
              <a:p>
                <a:endParaRPr lang="en-US"/>
              </a:p>
            </p:txBody>
          </p:sp>
          <p:sp>
            <p:nvSpPr>
              <p:cNvPr id="27691" name="Freeform 20"/>
              <p:cNvSpPr>
                <a:spLocks/>
              </p:cNvSpPr>
              <p:nvPr/>
            </p:nvSpPr>
            <p:spPr bwMode="auto">
              <a:xfrm>
                <a:off x="3154" y="3635"/>
                <a:ext cx="25" cy="17"/>
              </a:xfrm>
              <a:custGeom>
                <a:avLst/>
                <a:gdLst>
                  <a:gd name="T0" fmla="*/ 8 w 28"/>
                  <a:gd name="T1" fmla="*/ 12 h 17"/>
                  <a:gd name="T2" fmla="*/ 8 w 28"/>
                  <a:gd name="T3" fmla="*/ 12 h 17"/>
                  <a:gd name="T4" fmla="*/ 7 w 28"/>
                  <a:gd name="T5" fmla="*/ 16 h 17"/>
                  <a:gd name="T6" fmla="*/ 7 w 28"/>
                  <a:gd name="T7" fmla="*/ 16 h 17"/>
                  <a:gd name="T8" fmla="*/ 9 w 28"/>
                  <a:gd name="T9" fmla="*/ 16 h 17"/>
                  <a:gd name="T10" fmla="*/ 12 w 28"/>
                  <a:gd name="T11" fmla="*/ 16 h 17"/>
                  <a:gd name="T12" fmla="*/ 13 w 28"/>
                  <a:gd name="T13" fmla="*/ 14 h 17"/>
                  <a:gd name="T14" fmla="*/ 17 w 28"/>
                  <a:gd name="T15" fmla="*/ 12 h 17"/>
                  <a:gd name="T16" fmla="*/ 19 w 28"/>
                  <a:gd name="T17" fmla="*/ 9 h 17"/>
                  <a:gd name="T18" fmla="*/ 21 w 28"/>
                  <a:gd name="T19" fmla="*/ 4 h 17"/>
                  <a:gd name="T20" fmla="*/ 14 w 28"/>
                  <a:gd name="T21" fmla="*/ 0 h 17"/>
                  <a:gd name="T22" fmla="*/ 14 w 28"/>
                  <a:gd name="T23" fmla="*/ 0 h 17"/>
                  <a:gd name="T24" fmla="*/ 14 w 28"/>
                  <a:gd name="T25" fmla="*/ 0 h 17"/>
                  <a:gd name="T26" fmla="*/ 12 w 28"/>
                  <a:gd name="T27" fmla="*/ 0 h 17"/>
                  <a:gd name="T28" fmla="*/ 9 w 28"/>
                  <a:gd name="T29" fmla="*/ 1 h 17"/>
                  <a:gd name="T30" fmla="*/ 7 w 28"/>
                  <a:gd name="T31" fmla="*/ 1 h 17"/>
                  <a:gd name="T32" fmla="*/ 4 w 28"/>
                  <a:gd name="T33" fmla="*/ 3 h 17"/>
                  <a:gd name="T34" fmla="*/ 2 w 28"/>
                  <a:gd name="T35" fmla="*/ 6 h 17"/>
                  <a:gd name="T36" fmla="*/ 0 w 28"/>
                  <a:gd name="T37" fmla="*/ 12 h 17"/>
                  <a:gd name="T38" fmla="*/ 0 w 28"/>
                  <a:gd name="T39" fmla="*/ 12 h 17"/>
                  <a:gd name="T40" fmla="*/ 8 w 28"/>
                  <a:gd name="T41" fmla="*/ 12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7"/>
                  <a:gd name="T65" fmla="*/ 28 w 28"/>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7">
                    <a:moveTo>
                      <a:pt x="10" y="12"/>
                    </a:moveTo>
                    <a:lnTo>
                      <a:pt x="10" y="12"/>
                    </a:lnTo>
                    <a:lnTo>
                      <a:pt x="9" y="16"/>
                    </a:lnTo>
                    <a:lnTo>
                      <a:pt x="11" y="16"/>
                    </a:lnTo>
                    <a:lnTo>
                      <a:pt x="14" y="16"/>
                    </a:lnTo>
                    <a:lnTo>
                      <a:pt x="16" y="14"/>
                    </a:lnTo>
                    <a:lnTo>
                      <a:pt x="21" y="12"/>
                    </a:lnTo>
                    <a:lnTo>
                      <a:pt x="24" y="9"/>
                    </a:lnTo>
                    <a:lnTo>
                      <a:pt x="27" y="4"/>
                    </a:lnTo>
                    <a:lnTo>
                      <a:pt x="18" y="0"/>
                    </a:lnTo>
                    <a:lnTo>
                      <a:pt x="14" y="0"/>
                    </a:lnTo>
                    <a:lnTo>
                      <a:pt x="11" y="1"/>
                    </a:lnTo>
                    <a:lnTo>
                      <a:pt x="9" y="1"/>
                    </a:lnTo>
                    <a:lnTo>
                      <a:pt x="5" y="3"/>
                    </a:lnTo>
                    <a:lnTo>
                      <a:pt x="2" y="6"/>
                    </a:lnTo>
                    <a:lnTo>
                      <a:pt x="0" y="12"/>
                    </a:lnTo>
                    <a:lnTo>
                      <a:pt x="10" y="12"/>
                    </a:lnTo>
                  </a:path>
                </a:pathLst>
              </a:custGeom>
              <a:solidFill>
                <a:srgbClr val="FFCC00"/>
              </a:solidFill>
              <a:ln w="12700" cap="rnd">
                <a:solidFill>
                  <a:schemeClr val="tx1"/>
                </a:solidFill>
                <a:round/>
                <a:headEnd/>
                <a:tailEnd/>
              </a:ln>
            </p:spPr>
            <p:txBody>
              <a:bodyPr/>
              <a:lstStyle/>
              <a:p>
                <a:endParaRPr lang="en-US"/>
              </a:p>
            </p:txBody>
          </p:sp>
          <p:sp>
            <p:nvSpPr>
              <p:cNvPr id="27692" name="Freeform 21"/>
              <p:cNvSpPr>
                <a:spLocks/>
              </p:cNvSpPr>
              <p:nvPr/>
            </p:nvSpPr>
            <p:spPr bwMode="auto">
              <a:xfrm>
                <a:off x="2807" y="3643"/>
                <a:ext cx="356" cy="163"/>
              </a:xfrm>
              <a:custGeom>
                <a:avLst/>
                <a:gdLst>
                  <a:gd name="T0" fmla="*/ 2 w 401"/>
                  <a:gd name="T1" fmla="*/ 162 h 163"/>
                  <a:gd name="T2" fmla="*/ 23 w 401"/>
                  <a:gd name="T3" fmla="*/ 159 h 163"/>
                  <a:gd name="T4" fmla="*/ 45 w 401"/>
                  <a:gd name="T5" fmla="*/ 157 h 163"/>
                  <a:gd name="T6" fmla="*/ 70 w 401"/>
                  <a:gd name="T7" fmla="*/ 155 h 163"/>
                  <a:gd name="T8" fmla="*/ 95 w 401"/>
                  <a:gd name="T9" fmla="*/ 153 h 163"/>
                  <a:gd name="T10" fmla="*/ 121 w 401"/>
                  <a:gd name="T11" fmla="*/ 152 h 163"/>
                  <a:gd name="T12" fmla="*/ 146 w 401"/>
                  <a:gd name="T13" fmla="*/ 149 h 163"/>
                  <a:gd name="T14" fmla="*/ 171 w 401"/>
                  <a:gd name="T15" fmla="*/ 146 h 163"/>
                  <a:gd name="T16" fmla="*/ 195 w 401"/>
                  <a:gd name="T17" fmla="*/ 142 h 163"/>
                  <a:gd name="T18" fmla="*/ 218 w 401"/>
                  <a:gd name="T19" fmla="*/ 134 h 163"/>
                  <a:gd name="T20" fmla="*/ 241 w 401"/>
                  <a:gd name="T21" fmla="*/ 126 h 163"/>
                  <a:gd name="T22" fmla="*/ 260 w 401"/>
                  <a:gd name="T23" fmla="*/ 114 h 163"/>
                  <a:gd name="T24" fmla="*/ 277 w 401"/>
                  <a:gd name="T25" fmla="*/ 99 h 163"/>
                  <a:gd name="T26" fmla="*/ 291 w 401"/>
                  <a:gd name="T27" fmla="*/ 80 h 163"/>
                  <a:gd name="T28" fmla="*/ 304 w 401"/>
                  <a:gd name="T29" fmla="*/ 58 h 163"/>
                  <a:gd name="T30" fmla="*/ 312 w 401"/>
                  <a:gd name="T31" fmla="*/ 31 h 163"/>
                  <a:gd name="T32" fmla="*/ 315 w 401"/>
                  <a:gd name="T33" fmla="*/ 0 h 163"/>
                  <a:gd name="T34" fmla="*/ 305 w 401"/>
                  <a:gd name="T35" fmla="*/ 15 h 163"/>
                  <a:gd name="T36" fmla="*/ 299 w 401"/>
                  <a:gd name="T37" fmla="*/ 43 h 163"/>
                  <a:gd name="T38" fmla="*/ 291 w 401"/>
                  <a:gd name="T39" fmla="*/ 66 h 163"/>
                  <a:gd name="T40" fmla="*/ 278 w 401"/>
                  <a:gd name="T41" fmla="*/ 85 h 163"/>
                  <a:gd name="T42" fmla="*/ 264 w 401"/>
                  <a:gd name="T43" fmla="*/ 101 h 163"/>
                  <a:gd name="T44" fmla="*/ 247 w 401"/>
                  <a:gd name="T45" fmla="*/ 113 h 163"/>
                  <a:gd name="T46" fmla="*/ 226 w 401"/>
                  <a:gd name="T47" fmla="*/ 123 h 163"/>
                  <a:gd name="T48" fmla="*/ 205 w 401"/>
                  <a:gd name="T49" fmla="*/ 130 h 163"/>
                  <a:gd name="T50" fmla="*/ 182 w 401"/>
                  <a:gd name="T51" fmla="*/ 136 h 163"/>
                  <a:gd name="T52" fmla="*/ 158 w 401"/>
                  <a:gd name="T53" fmla="*/ 140 h 163"/>
                  <a:gd name="T54" fmla="*/ 133 w 401"/>
                  <a:gd name="T55" fmla="*/ 142 h 163"/>
                  <a:gd name="T56" fmla="*/ 108 w 401"/>
                  <a:gd name="T57" fmla="*/ 144 h 163"/>
                  <a:gd name="T58" fmla="*/ 82 w 401"/>
                  <a:gd name="T59" fmla="*/ 146 h 163"/>
                  <a:gd name="T60" fmla="*/ 58 w 401"/>
                  <a:gd name="T61" fmla="*/ 147 h 163"/>
                  <a:gd name="T62" fmla="*/ 33 w 401"/>
                  <a:gd name="T63" fmla="*/ 149 h 163"/>
                  <a:gd name="T64" fmla="*/ 11 w 401"/>
                  <a:gd name="T65" fmla="*/ 152 h 163"/>
                  <a:gd name="T66" fmla="*/ 0 w 401"/>
                  <a:gd name="T67" fmla="*/ 154 h 1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1"/>
                  <a:gd name="T103" fmla="*/ 0 h 163"/>
                  <a:gd name="T104" fmla="*/ 401 w 401"/>
                  <a:gd name="T105" fmla="*/ 163 h 16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1" h="163">
                    <a:moveTo>
                      <a:pt x="2" y="162"/>
                    </a:moveTo>
                    <a:lnTo>
                      <a:pt x="2" y="162"/>
                    </a:lnTo>
                    <a:lnTo>
                      <a:pt x="14" y="160"/>
                    </a:lnTo>
                    <a:lnTo>
                      <a:pt x="29" y="159"/>
                    </a:lnTo>
                    <a:lnTo>
                      <a:pt x="43" y="158"/>
                    </a:lnTo>
                    <a:lnTo>
                      <a:pt x="58" y="157"/>
                    </a:lnTo>
                    <a:lnTo>
                      <a:pt x="74" y="156"/>
                    </a:lnTo>
                    <a:lnTo>
                      <a:pt x="89" y="155"/>
                    </a:lnTo>
                    <a:lnTo>
                      <a:pt x="105" y="154"/>
                    </a:lnTo>
                    <a:lnTo>
                      <a:pt x="121" y="153"/>
                    </a:lnTo>
                    <a:lnTo>
                      <a:pt x="138" y="153"/>
                    </a:lnTo>
                    <a:lnTo>
                      <a:pt x="153" y="152"/>
                    </a:lnTo>
                    <a:lnTo>
                      <a:pt x="169" y="150"/>
                    </a:lnTo>
                    <a:lnTo>
                      <a:pt x="186" y="149"/>
                    </a:lnTo>
                    <a:lnTo>
                      <a:pt x="202" y="148"/>
                    </a:lnTo>
                    <a:lnTo>
                      <a:pt x="217" y="146"/>
                    </a:lnTo>
                    <a:lnTo>
                      <a:pt x="233" y="144"/>
                    </a:lnTo>
                    <a:lnTo>
                      <a:pt x="248" y="142"/>
                    </a:lnTo>
                    <a:lnTo>
                      <a:pt x="264" y="138"/>
                    </a:lnTo>
                    <a:lnTo>
                      <a:pt x="277" y="134"/>
                    </a:lnTo>
                    <a:lnTo>
                      <a:pt x="292" y="130"/>
                    </a:lnTo>
                    <a:lnTo>
                      <a:pt x="305" y="126"/>
                    </a:lnTo>
                    <a:lnTo>
                      <a:pt x="317" y="121"/>
                    </a:lnTo>
                    <a:lnTo>
                      <a:pt x="330" y="114"/>
                    </a:lnTo>
                    <a:lnTo>
                      <a:pt x="341" y="107"/>
                    </a:lnTo>
                    <a:lnTo>
                      <a:pt x="352" y="99"/>
                    </a:lnTo>
                    <a:lnTo>
                      <a:pt x="361" y="90"/>
                    </a:lnTo>
                    <a:lnTo>
                      <a:pt x="370" y="80"/>
                    </a:lnTo>
                    <a:lnTo>
                      <a:pt x="378" y="70"/>
                    </a:lnTo>
                    <a:lnTo>
                      <a:pt x="385" y="58"/>
                    </a:lnTo>
                    <a:lnTo>
                      <a:pt x="391" y="45"/>
                    </a:lnTo>
                    <a:lnTo>
                      <a:pt x="395" y="31"/>
                    </a:lnTo>
                    <a:lnTo>
                      <a:pt x="398" y="16"/>
                    </a:lnTo>
                    <a:lnTo>
                      <a:pt x="400" y="0"/>
                    </a:lnTo>
                    <a:lnTo>
                      <a:pt x="389" y="0"/>
                    </a:lnTo>
                    <a:lnTo>
                      <a:pt x="387" y="15"/>
                    </a:lnTo>
                    <a:lnTo>
                      <a:pt x="384" y="30"/>
                    </a:lnTo>
                    <a:lnTo>
                      <a:pt x="380" y="43"/>
                    </a:lnTo>
                    <a:lnTo>
                      <a:pt x="375" y="55"/>
                    </a:lnTo>
                    <a:lnTo>
                      <a:pt x="369" y="66"/>
                    </a:lnTo>
                    <a:lnTo>
                      <a:pt x="361" y="76"/>
                    </a:lnTo>
                    <a:lnTo>
                      <a:pt x="353" y="85"/>
                    </a:lnTo>
                    <a:lnTo>
                      <a:pt x="344" y="93"/>
                    </a:lnTo>
                    <a:lnTo>
                      <a:pt x="334" y="101"/>
                    </a:lnTo>
                    <a:lnTo>
                      <a:pt x="324" y="107"/>
                    </a:lnTo>
                    <a:lnTo>
                      <a:pt x="313" y="113"/>
                    </a:lnTo>
                    <a:lnTo>
                      <a:pt x="301" y="118"/>
                    </a:lnTo>
                    <a:lnTo>
                      <a:pt x="287" y="123"/>
                    </a:lnTo>
                    <a:lnTo>
                      <a:pt x="275" y="126"/>
                    </a:lnTo>
                    <a:lnTo>
                      <a:pt x="260" y="130"/>
                    </a:lnTo>
                    <a:lnTo>
                      <a:pt x="246" y="133"/>
                    </a:lnTo>
                    <a:lnTo>
                      <a:pt x="231" y="136"/>
                    </a:lnTo>
                    <a:lnTo>
                      <a:pt x="215" y="138"/>
                    </a:lnTo>
                    <a:lnTo>
                      <a:pt x="201" y="140"/>
                    </a:lnTo>
                    <a:lnTo>
                      <a:pt x="185" y="141"/>
                    </a:lnTo>
                    <a:lnTo>
                      <a:pt x="169" y="142"/>
                    </a:lnTo>
                    <a:lnTo>
                      <a:pt x="152" y="143"/>
                    </a:lnTo>
                    <a:lnTo>
                      <a:pt x="137" y="144"/>
                    </a:lnTo>
                    <a:lnTo>
                      <a:pt x="121" y="144"/>
                    </a:lnTo>
                    <a:lnTo>
                      <a:pt x="104" y="146"/>
                    </a:lnTo>
                    <a:lnTo>
                      <a:pt x="88" y="146"/>
                    </a:lnTo>
                    <a:lnTo>
                      <a:pt x="73" y="147"/>
                    </a:lnTo>
                    <a:lnTo>
                      <a:pt x="58" y="148"/>
                    </a:lnTo>
                    <a:lnTo>
                      <a:pt x="42" y="149"/>
                    </a:lnTo>
                    <a:lnTo>
                      <a:pt x="28" y="150"/>
                    </a:lnTo>
                    <a:lnTo>
                      <a:pt x="13" y="152"/>
                    </a:lnTo>
                    <a:lnTo>
                      <a:pt x="0" y="154"/>
                    </a:lnTo>
                    <a:lnTo>
                      <a:pt x="2" y="162"/>
                    </a:lnTo>
                  </a:path>
                </a:pathLst>
              </a:custGeom>
              <a:solidFill>
                <a:srgbClr val="FFCC00"/>
              </a:solidFill>
              <a:ln w="12700" cap="rnd">
                <a:solidFill>
                  <a:schemeClr val="tx1"/>
                </a:solidFill>
                <a:round/>
                <a:headEnd/>
                <a:tailEnd/>
              </a:ln>
            </p:spPr>
            <p:txBody>
              <a:bodyPr/>
              <a:lstStyle/>
              <a:p>
                <a:endParaRPr lang="en-US"/>
              </a:p>
            </p:txBody>
          </p:sp>
          <p:sp>
            <p:nvSpPr>
              <p:cNvPr id="27693" name="Freeform 22"/>
              <p:cNvSpPr>
                <a:spLocks/>
              </p:cNvSpPr>
              <p:nvPr/>
            </p:nvSpPr>
            <p:spPr bwMode="auto">
              <a:xfrm>
                <a:off x="2754" y="3797"/>
                <a:ext cx="56" cy="27"/>
              </a:xfrm>
              <a:custGeom>
                <a:avLst/>
                <a:gdLst>
                  <a:gd name="T0" fmla="*/ 2 w 62"/>
                  <a:gd name="T1" fmla="*/ 26 h 27"/>
                  <a:gd name="T2" fmla="*/ 2 w 62"/>
                  <a:gd name="T3" fmla="*/ 26 h 27"/>
                  <a:gd name="T4" fmla="*/ 8 w 62"/>
                  <a:gd name="T5" fmla="*/ 24 h 27"/>
                  <a:gd name="T6" fmla="*/ 15 w 62"/>
                  <a:gd name="T7" fmla="*/ 22 h 27"/>
                  <a:gd name="T8" fmla="*/ 21 w 62"/>
                  <a:gd name="T9" fmla="*/ 19 h 27"/>
                  <a:gd name="T10" fmla="*/ 27 w 62"/>
                  <a:gd name="T11" fmla="*/ 17 h 27"/>
                  <a:gd name="T12" fmla="*/ 33 w 62"/>
                  <a:gd name="T13" fmla="*/ 14 h 27"/>
                  <a:gd name="T14" fmla="*/ 38 w 62"/>
                  <a:gd name="T15" fmla="*/ 12 h 27"/>
                  <a:gd name="T16" fmla="*/ 44 w 62"/>
                  <a:gd name="T17" fmla="*/ 10 h 27"/>
                  <a:gd name="T18" fmla="*/ 50 w 62"/>
                  <a:gd name="T19" fmla="*/ 8 h 27"/>
                  <a:gd name="T20" fmla="*/ 47 w 62"/>
                  <a:gd name="T21" fmla="*/ 0 h 27"/>
                  <a:gd name="T22" fmla="*/ 41 w 62"/>
                  <a:gd name="T23" fmla="*/ 2 h 27"/>
                  <a:gd name="T24" fmla="*/ 34 w 62"/>
                  <a:gd name="T25" fmla="*/ 4 h 27"/>
                  <a:gd name="T26" fmla="*/ 30 w 62"/>
                  <a:gd name="T27" fmla="*/ 6 h 27"/>
                  <a:gd name="T28" fmla="*/ 23 w 62"/>
                  <a:gd name="T29" fmla="*/ 9 h 27"/>
                  <a:gd name="T30" fmla="*/ 17 w 62"/>
                  <a:gd name="T31" fmla="*/ 12 h 27"/>
                  <a:gd name="T32" fmla="*/ 12 w 62"/>
                  <a:gd name="T33" fmla="*/ 14 h 27"/>
                  <a:gd name="T34" fmla="*/ 5 w 62"/>
                  <a:gd name="T35" fmla="*/ 16 h 27"/>
                  <a:gd name="T36" fmla="*/ 0 w 62"/>
                  <a:gd name="T37" fmla="*/ 18 h 27"/>
                  <a:gd name="T38" fmla="*/ 0 w 62"/>
                  <a:gd name="T39" fmla="*/ 18 h 27"/>
                  <a:gd name="T40" fmla="*/ 2 w 62"/>
                  <a:gd name="T41" fmla="*/ 26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27"/>
                  <a:gd name="T65" fmla="*/ 62 w 6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27">
                    <a:moveTo>
                      <a:pt x="2" y="26"/>
                    </a:moveTo>
                    <a:lnTo>
                      <a:pt x="2" y="26"/>
                    </a:lnTo>
                    <a:lnTo>
                      <a:pt x="10" y="24"/>
                    </a:lnTo>
                    <a:lnTo>
                      <a:pt x="19" y="22"/>
                    </a:lnTo>
                    <a:lnTo>
                      <a:pt x="25" y="19"/>
                    </a:lnTo>
                    <a:lnTo>
                      <a:pt x="33" y="17"/>
                    </a:lnTo>
                    <a:lnTo>
                      <a:pt x="40" y="14"/>
                    </a:lnTo>
                    <a:lnTo>
                      <a:pt x="47" y="12"/>
                    </a:lnTo>
                    <a:lnTo>
                      <a:pt x="54" y="10"/>
                    </a:lnTo>
                    <a:lnTo>
                      <a:pt x="61" y="8"/>
                    </a:lnTo>
                    <a:lnTo>
                      <a:pt x="58" y="0"/>
                    </a:lnTo>
                    <a:lnTo>
                      <a:pt x="50" y="2"/>
                    </a:lnTo>
                    <a:lnTo>
                      <a:pt x="42" y="4"/>
                    </a:lnTo>
                    <a:lnTo>
                      <a:pt x="36" y="6"/>
                    </a:lnTo>
                    <a:lnTo>
                      <a:pt x="29" y="9"/>
                    </a:lnTo>
                    <a:lnTo>
                      <a:pt x="21" y="12"/>
                    </a:lnTo>
                    <a:lnTo>
                      <a:pt x="14" y="14"/>
                    </a:lnTo>
                    <a:lnTo>
                      <a:pt x="7" y="16"/>
                    </a:lnTo>
                    <a:lnTo>
                      <a:pt x="0" y="18"/>
                    </a:lnTo>
                    <a:lnTo>
                      <a:pt x="2" y="26"/>
                    </a:lnTo>
                  </a:path>
                </a:pathLst>
              </a:custGeom>
              <a:solidFill>
                <a:srgbClr val="FFCC00"/>
              </a:solidFill>
              <a:ln w="12700" cap="rnd">
                <a:solidFill>
                  <a:schemeClr val="tx1"/>
                </a:solidFill>
                <a:round/>
                <a:headEnd/>
                <a:tailEnd/>
              </a:ln>
            </p:spPr>
            <p:txBody>
              <a:bodyPr/>
              <a:lstStyle/>
              <a:p>
                <a:endParaRPr lang="en-US"/>
              </a:p>
            </p:txBody>
          </p:sp>
          <p:sp>
            <p:nvSpPr>
              <p:cNvPr id="27694" name="Freeform 23"/>
              <p:cNvSpPr>
                <a:spLocks/>
              </p:cNvSpPr>
              <p:nvPr/>
            </p:nvSpPr>
            <p:spPr bwMode="auto">
              <a:xfrm>
                <a:off x="2617" y="3697"/>
                <a:ext cx="141" cy="129"/>
              </a:xfrm>
              <a:custGeom>
                <a:avLst/>
                <a:gdLst>
                  <a:gd name="T0" fmla="*/ 0 w 159"/>
                  <a:gd name="T1" fmla="*/ 1 h 129"/>
                  <a:gd name="T2" fmla="*/ 0 w 159"/>
                  <a:gd name="T3" fmla="*/ 1 h 129"/>
                  <a:gd name="T4" fmla="*/ 2 w 159"/>
                  <a:gd name="T5" fmla="*/ 13 h 129"/>
                  <a:gd name="T6" fmla="*/ 4 w 159"/>
                  <a:gd name="T7" fmla="*/ 26 h 129"/>
                  <a:gd name="T8" fmla="*/ 8 w 159"/>
                  <a:gd name="T9" fmla="*/ 39 h 129"/>
                  <a:gd name="T10" fmla="*/ 12 w 159"/>
                  <a:gd name="T11" fmla="*/ 51 h 129"/>
                  <a:gd name="T12" fmla="*/ 18 w 159"/>
                  <a:gd name="T13" fmla="*/ 63 h 129"/>
                  <a:gd name="T14" fmla="*/ 24 w 159"/>
                  <a:gd name="T15" fmla="*/ 73 h 129"/>
                  <a:gd name="T16" fmla="*/ 31 w 159"/>
                  <a:gd name="T17" fmla="*/ 84 h 129"/>
                  <a:gd name="T18" fmla="*/ 38 w 159"/>
                  <a:gd name="T19" fmla="*/ 94 h 129"/>
                  <a:gd name="T20" fmla="*/ 46 w 159"/>
                  <a:gd name="T21" fmla="*/ 102 h 129"/>
                  <a:gd name="T22" fmla="*/ 57 w 159"/>
                  <a:gd name="T23" fmla="*/ 110 h 129"/>
                  <a:gd name="T24" fmla="*/ 66 w 159"/>
                  <a:gd name="T25" fmla="*/ 116 h 129"/>
                  <a:gd name="T26" fmla="*/ 77 w 159"/>
                  <a:gd name="T27" fmla="*/ 122 h 129"/>
                  <a:gd name="T28" fmla="*/ 88 w 159"/>
                  <a:gd name="T29" fmla="*/ 125 h 129"/>
                  <a:gd name="T30" fmla="*/ 100 w 159"/>
                  <a:gd name="T31" fmla="*/ 127 h 129"/>
                  <a:gd name="T32" fmla="*/ 112 w 159"/>
                  <a:gd name="T33" fmla="*/ 128 h 129"/>
                  <a:gd name="T34" fmla="*/ 124 w 159"/>
                  <a:gd name="T35" fmla="*/ 126 h 129"/>
                  <a:gd name="T36" fmla="*/ 121 w 159"/>
                  <a:gd name="T37" fmla="*/ 118 h 129"/>
                  <a:gd name="T38" fmla="*/ 112 w 159"/>
                  <a:gd name="T39" fmla="*/ 119 h 129"/>
                  <a:gd name="T40" fmla="*/ 100 w 159"/>
                  <a:gd name="T41" fmla="*/ 118 h 129"/>
                  <a:gd name="T42" fmla="*/ 90 w 159"/>
                  <a:gd name="T43" fmla="*/ 117 h 129"/>
                  <a:gd name="T44" fmla="*/ 80 w 159"/>
                  <a:gd name="T45" fmla="*/ 114 h 129"/>
                  <a:gd name="T46" fmla="*/ 71 w 159"/>
                  <a:gd name="T47" fmla="*/ 109 h 129"/>
                  <a:gd name="T48" fmla="*/ 60 w 159"/>
                  <a:gd name="T49" fmla="*/ 103 h 129"/>
                  <a:gd name="T50" fmla="*/ 52 w 159"/>
                  <a:gd name="T51" fmla="*/ 96 h 129"/>
                  <a:gd name="T52" fmla="*/ 45 w 159"/>
                  <a:gd name="T53" fmla="*/ 88 h 129"/>
                  <a:gd name="T54" fmla="*/ 38 w 159"/>
                  <a:gd name="T55" fmla="*/ 79 h 129"/>
                  <a:gd name="T56" fmla="*/ 31 w 159"/>
                  <a:gd name="T57" fmla="*/ 69 h 129"/>
                  <a:gd name="T58" fmla="*/ 25 w 159"/>
                  <a:gd name="T59" fmla="*/ 59 h 129"/>
                  <a:gd name="T60" fmla="*/ 19 w 159"/>
                  <a:gd name="T61" fmla="*/ 48 h 129"/>
                  <a:gd name="T62" fmla="*/ 16 w 159"/>
                  <a:gd name="T63" fmla="*/ 36 h 129"/>
                  <a:gd name="T64" fmla="*/ 12 w 159"/>
                  <a:gd name="T65" fmla="*/ 24 h 129"/>
                  <a:gd name="T66" fmla="*/ 10 w 159"/>
                  <a:gd name="T67" fmla="*/ 12 h 129"/>
                  <a:gd name="T68" fmla="*/ 8 w 159"/>
                  <a:gd name="T69" fmla="*/ 0 h 129"/>
                  <a:gd name="T70" fmla="*/ 8 w 159"/>
                  <a:gd name="T71" fmla="*/ 0 h 129"/>
                  <a:gd name="T72" fmla="*/ 0 w 159"/>
                  <a:gd name="T73" fmla="*/ 1 h 1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9"/>
                  <a:gd name="T112" fmla="*/ 0 h 129"/>
                  <a:gd name="T113" fmla="*/ 159 w 159"/>
                  <a:gd name="T114" fmla="*/ 129 h 1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9" h="129">
                    <a:moveTo>
                      <a:pt x="0" y="1"/>
                    </a:moveTo>
                    <a:lnTo>
                      <a:pt x="0" y="1"/>
                    </a:lnTo>
                    <a:lnTo>
                      <a:pt x="2" y="13"/>
                    </a:lnTo>
                    <a:lnTo>
                      <a:pt x="4" y="26"/>
                    </a:lnTo>
                    <a:lnTo>
                      <a:pt x="10" y="39"/>
                    </a:lnTo>
                    <a:lnTo>
                      <a:pt x="15" y="51"/>
                    </a:lnTo>
                    <a:lnTo>
                      <a:pt x="22" y="63"/>
                    </a:lnTo>
                    <a:lnTo>
                      <a:pt x="31" y="73"/>
                    </a:lnTo>
                    <a:lnTo>
                      <a:pt x="39" y="84"/>
                    </a:lnTo>
                    <a:lnTo>
                      <a:pt x="49" y="94"/>
                    </a:lnTo>
                    <a:lnTo>
                      <a:pt x="59" y="102"/>
                    </a:lnTo>
                    <a:lnTo>
                      <a:pt x="72" y="110"/>
                    </a:lnTo>
                    <a:lnTo>
                      <a:pt x="84" y="116"/>
                    </a:lnTo>
                    <a:lnTo>
                      <a:pt x="98" y="122"/>
                    </a:lnTo>
                    <a:lnTo>
                      <a:pt x="112" y="125"/>
                    </a:lnTo>
                    <a:lnTo>
                      <a:pt x="127" y="127"/>
                    </a:lnTo>
                    <a:lnTo>
                      <a:pt x="142" y="128"/>
                    </a:lnTo>
                    <a:lnTo>
                      <a:pt x="158" y="126"/>
                    </a:lnTo>
                    <a:lnTo>
                      <a:pt x="155" y="118"/>
                    </a:lnTo>
                    <a:lnTo>
                      <a:pt x="142" y="119"/>
                    </a:lnTo>
                    <a:lnTo>
                      <a:pt x="127" y="118"/>
                    </a:lnTo>
                    <a:lnTo>
                      <a:pt x="115" y="117"/>
                    </a:lnTo>
                    <a:lnTo>
                      <a:pt x="101" y="114"/>
                    </a:lnTo>
                    <a:lnTo>
                      <a:pt x="90" y="109"/>
                    </a:lnTo>
                    <a:lnTo>
                      <a:pt x="77" y="103"/>
                    </a:lnTo>
                    <a:lnTo>
                      <a:pt x="67" y="96"/>
                    </a:lnTo>
                    <a:lnTo>
                      <a:pt x="57" y="88"/>
                    </a:lnTo>
                    <a:lnTo>
                      <a:pt x="48" y="79"/>
                    </a:lnTo>
                    <a:lnTo>
                      <a:pt x="39" y="69"/>
                    </a:lnTo>
                    <a:lnTo>
                      <a:pt x="32" y="59"/>
                    </a:lnTo>
                    <a:lnTo>
                      <a:pt x="24" y="48"/>
                    </a:lnTo>
                    <a:lnTo>
                      <a:pt x="20" y="36"/>
                    </a:lnTo>
                    <a:lnTo>
                      <a:pt x="15" y="24"/>
                    </a:lnTo>
                    <a:lnTo>
                      <a:pt x="12" y="12"/>
                    </a:lnTo>
                    <a:lnTo>
                      <a:pt x="10" y="0"/>
                    </a:lnTo>
                    <a:lnTo>
                      <a:pt x="0" y="1"/>
                    </a:lnTo>
                  </a:path>
                </a:pathLst>
              </a:custGeom>
              <a:solidFill>
                <a:srgbClr val="FFCC00"/>
              </a:solidFill>
              <a:ln w="12700" cap="rnd">
                <a:solidFill>
                  <a:schemeClr val="tx1"/>
                </a:solidFill>
                <a:round/>
                <a:headEnd/>
                <a:tailEnd/>
              </a:ln>
            </p:spPr>
            <p:txBody>
              <a:bodyPr/>
              <a:lstStyle/>
              <a:p>
                <a:endParaRPr lang="en-US"/>
              </a:p>
            </p:txBody>
          </p:sp>
          <p:sp>
            <p:nvSpPr>
              <p:cNvPr id="27695" name="Freeform 24"/>
              <p:cNvSpPr>
                <a:spLocks/>
              </p:cNvSpPr>
              <p:nvPr/>
            </p:nvSpPr>
            <p:spPr bwMode="auto">
              <a:xfrm>
                <a:off x="2598" y="3351"/>
                <a:ext cx="28" cy="348"/>
              </a:xfrm>
              <a:custGeom>
                <a:avLst/>
                <a:gdLst>
                  <a:gd name="T0" fmla="*/ 0 w 32"/>
                  <a:gd name="T1" fmla="*/ 2 h 348"/>
                  <a:gd name="T2" fmla="*/ 4 w 32"/>
                  <a:gd name="T3" fmla="*/ 23 h 348"/>
                  <a:gd name="T4" fmla="*/ 7 w 32"/>
                  <a:gd name="T5" fmla="*/ 45 h 348"/>
                  <a:gd name="T6" fmla="*/ 11 w 32"/>
                  <a:gd name="T7" fmla="*/ 67 h 348"/>
                  <a:gd name="T8" fmla="*/ 12 w 32"/>
                  <a:gd name="T9" fmla="*/ 89 h 348"/>
                  <a:gd name="T10" fmla="*/ 13 w 32"/>
                  <a:gd name="T11" fmla="*/ 110 h 348"/>
                  <a:gd name="T12" fmla="*/ 14 w 32"/>
                  <a:gd name="T13" fmla="*/ 131 h 348"/>
                  <a:gd name="T14" fmla="*/ 14 w 32"/>
                  <a:gd name="T15" fmla="*/ 153 h 348"/>
                  <a:gd name="T16" fmla="*/ 14 w 32"/>
                  <a:gd name="T17" fmla="*/ 174 h 348"/>
                  <a:gd name="T18" fmla="*/ 14 w 32"/>
                  <a:gd name="T19" fmla="*/ 195 h 348"/>
                  <a:gd name="T20" fmla="*/ 13 w 32"/>
                  <a:gd name="T21" fmla="*/ 217 h 348"/>
                  <a:gd name="T22" fmla="*/ 12 w 32"/>
                  <a:gd name="T23" fmla="*/ 238 h 348"/>
                  <a:gd name="T24" fmla="*/ 12 w 32"/>
                  <a:gd name="T25" fmla="*/ 260 h 348"/>
                  <a:gd name="T26" fmla="*/ 12 w 32"/>
                  <a:gd name="T27" fmla="*/ 282 h 348"/>
                  <a:gd name="T28" fmla="*/ 13 w 32"/>
                  <a:gd name="T29" fmla="*/ 303 h 348"/>
                  <a:gd name="T30" fmla="*/ 14 w 32"/>
                  <a:gd name="T31" fmla="*/ 325 h 348"/>
                  <a:gd name="T32" fmla="*/ 16 w 32"/>
                  <a:gd name="T33" fmla="*/ 347 h 348"/>
                  <a:gd name="T34" fmla="*/ 22 w 32"/>
                  <a:gd name="T35" fmla="*/ 335 h 348"/>
                  <a:gd name="T36" fmla="*/ 21 w 32"/>
                  <a:gd name="T37" fmla="*/ 314 h 348"/>
                  <a:gd name="T38" fmla="*/ 21 w 32"/>
                  <a:gd name="T39" fmla="*/ 292 h 348"/>
                  <a:gd name="T40" fmla="*/ 21 w 32"/>
                  <a:gd name="T41" fmla="*/ 270 h 348"/>
                  <a:gd name="T42" fmla="*/ 21 w 32"/>
                  <a:gd name="T43" fmla="*/ 249 h 348"/>
                  <a:gd name="T44" fmla="*/ 21 w 32"/>
                  <a:gd name="T45" fmla="*/ 227 h 348"/>
                  <a:gd name="T46" fmla="*/ 21 w 32"/>
                  <a:gd name="T47" fmla="*/ 206 h 348"/>
                  <a:gd name="T48" fmla="*/ 21 w 32"/>
                  <a:gd name="T49" fmla="*/ 185 h 348"/>
                  <a:gd name="T50" fmla="*/ 22 w 32"/>
                  <a:gd name="T51" fmla="*/ 163 h 348"/>
                  <a:gd name="T52" fmla="*/ 22 w 32"/>
                  <a:gd name="T53" fmla="*/ 142 h 348"/>
                  <a:gd name="T54" fmla="*/ 21 w 32"/>
                  <a:gd name="T55" fmla="*/ 120 h 348"/>
                  <a:gd name="T56" fmla="*/ 21 w 32"/>
                  <a:gd name="T57" fmla="*/ 98 h 348"/>
                  <a:gd name="T58" fmla="*/ 19 w 32"/>
                  <a:gd name="T59" fmla="*/ 77 h 348"/>
                  <a:gd name="T60" fmla="*/ 18 w 32"/>
                  <a:gd name="T61" fmla="*/ 55 h 348"/>
                  <a:gd name="T62" fmla="*/ 14 w 32"/>
                  <a:gd name="T63" fmla="*/ 33 h 348"/>
                  <a:gd name="T64" fmla="*/ 10 w 32"/>
                  <a:gd name="T65" fmla="*/ 11 h 348"/>
                  <a:gd name="T66" fmla="*/ 7 w 32"/>
                  <a:gd name="T67" fmla="*/ 0 h 3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2"/>
                  <a:gd name="T103" fmla="*/ 0 h 348"/>
                  <a:gd name="T104" fmla="*/ 32 w 32"/>
                  <a:gd name="T105" fmla="*/ 348 h 34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2" h="348">
                    <a:moveTo>
                      <a:pt x="0" y="2"/>
                    </a:moveTo>
                    <a:lnTo>
                      <a:pt x="0" y="2"/>
                    </a:lnTo>
                    <a:lnTo>
                      <a:pt x="3" y="13"/>
                    </a:lnTo>
                    <a:lnTo>
                      <a:pt x="5" y="23"/>
                    </a:lnTo>
                    <a:lnTo>
                      <a:pt x="7" y="34"/>
                    </a:lnTo>
                    <a:lnTo>
                      <a:pt x="9" y="45"/>
                    </a:lnTo>
                    <a:lnTo>
                      <a:pt x="12" y="56"/>
                    </a:lnTo>
                    <a:lnTo>
                      <a:pt x="14" y="67"/>
                    </a:lnTo>
                    <a:lnTo>
                      <a:pt x="15" y="78"/>
                    </a:lnTo>
                    <a:lnTo>
                      <a:pt x="16" y="89"/>
                    </a:lnTo>
                    <a:lnTo>
                      <a:pt x="16" y="99"/>
                    </a:lnTo>
                    <a:lnTo>
                      <a:pt x="17" y="110"/>
                    </a:lnTo>
                    <a:lnTo>
                      <a:pt x="18" y="120"/>
                    </a:lnTo>
                    <a:lnTo>
                      <a:pt x="18" y="131"/>
                    </a:lnTo>
                    <a:lnTo>
                      <a:pt x="18" y="142"/>
                    </a:lnTo>
                    <a:lnTo>
                      <a:pt x="18" y="153"/>
                    </a:lnTo>
                    <a:lnTo>
                      <a:pt x="18" y="163"/>
                    </a:lnTo>
                    <a:lnTo>
                      <a:pt x="18" y="174"/>
                    </a:lnTo>
                    <a:lnTo>
                      <a:pt x="18" y="185"/>
                    </a:lnTo>
                    <a:lnTo>
                      <a:pt x="18" y="195"/>
                    </a:lnTo>
                    <a:lnTo>
                      <a:pt x="17" y="206"/>
                    </a:lnTo>
                    <a:lnTo>
                      <a:pt x="17" y="217"/>
                    </a:lnTo>
                    <a:lnTo>
                      <a:pt x="16" y="227"/>
                    </a:lnTo>
                    <a:lnTo>
                      <a:pt x="16" y="238"/>
                    </a:lnTo>
                    <a:lnTo>
                      <a:pt x="16" y="249"/>
                    </a:lnTo>
                    <a:lnTo>
                      <a:pt x="16" y="260"/>
                    </a:lnTo>
                    <a:lnTo>
                      <a:pt x="16" y="270"/>
                    </a:lnTo>
                    <a:lnTo>
                      <a:pt x="16" y="282"/>
                    </a:lnTo>
                    <a:lnTo>
                      <a:pt x="16" y="292"/>
                    </a:lnTo>
                    <a:lnTo>
                      <a:pt x="17" y="303"/>
                    </a:lnTo>
                    <a:lnTo>
                      <a:pt x="18" y="314"/>
                    </a:lnTo>
                    <a:lnTo>
                      <a:pt x="18" y="325"/>
                    </a:lnTo>
                    <a:lnTo>
                      <a:pt x="19" y="336"/>
                    </a:lnTo>
                    <a:lnTo>
                      <a:pt x="21" y="347"/>
                    </a:lnTo>
                    <a:lnTo>
                      <a:pt x="31" y="346"/>
                    </a:lnTo>
                    <a:lnTo>
                      <a:pt x="29" y="335"/>
                    </a:lnTo>
                    <a:lnTo>
                      <a:pt x="29" y="324"/>
                    </a:lnTo>
                    <a:lnTo>
                      <a:pt x="28" y="314"/>
                    </a:lnTo>
                    <a:lnTo>
                      <a:pt x="27" y="303"/>
                    </a:lnTo>
                    <a:lnTo>
                      <a:pt x="27" y="292"/>
                    </a:lnTo>
                    <a:lnTo>
                      <a:pt x="27" y="282"/>
                    </a:lnTo>
                    <a:lnTo>
                      <a:pt x="27" y="270"/>
                    </a:lnTo>
                    <a:lnTo>
                      <a:pt x="27" y="260"/>
                    </a:lnTo>
                    <a:lnTo>
                      <a:pt x="27" y="249"/>
                    </a:lnTo>
                    <a:lnTo>
                      <a:pt x="27" y="238"/>
                    </a:lnTo>
                    <a:lnTo>
                      <a:pt x="27" y="227"/>
                    </a:lnTo>
                    <a:lnTo>
                      <a:pt x="27" y="217"/>
                    </a:lnTo>
                    <a:lnTo>
                      <a:pt x="27" y="206"/>
                    </a:lnTo>
                    <a:lnTo>
                      <a:pt x="28" y="195"/>
                    </a:lnTo>
                    <a:lnTo>
                      <a:pt x="28" y="185"/>
                    </a:lnTo>
                    <a:lnTo>
                      <a:pt x="29" y="174"/>
                    </a:lnTo>
                    <a:lnTo>
                      <a:pt x="29" y="163"/>
                    </a:lnTo>
                    <a:lnTo>
                      <a:pt x="29" y="153"/>
                    </a:lnTo>
                    <a:lnTo>
                      <a:pt x="29" y="142"/>
                    </a:lnTo>
                    <a:lnTo>
                      <a:pt x="29" y="131"/>
                    </a:lnTo>
                    <a:lnTo>
                      <a:pt x="28" y="120"/>
                    </a:lnTo>
                    <a:lnTo>
                      <a:pt x="27" y="110"/>
                    </a:lnTo>
                    <a:lnTo>
                      <a:pt x="27" y="98"/>
                    </a:lnTo>
                    <a:lnTo>
                      <a:pt x="26" y="88"/>
                    </a:lnTo>
                    <a:lnTo>
                      <a:pt x="25" y="77"/>
                    </a:lnTo>
                    <a:lnTo>
                      <a:pt x="24" y="66"/>
                    </a:lnTo>
                    <a:lnTo>
                      <a:pt x="23" y="55"/>
                    </a:lnTo>
                    <a:lnTo>
                      <a:pt x="21" y="44"/>
                    </a:lnTo>
                    <a:lnTo>
                      <a:pt x="18" y="33"/>
                    </a:lnTo>
                    <a:lnTo>
                      <a:pt x="16" y="22"/>
                    </a:lnTo>
                    <a:lnTo>
                      <a:pt x="13" y="11"/>
                    </a:lnTo>
                    <a:lnTo>
                      <a:pt x="9" y="0"/>
                    </a:lnTo>
                    <a:lnTo>
                      <a:pt x="0" y="2"/>
                    </a:lnTo>
                  </a:path>
                </a:pathLst>
              </a:custGeom>
              <a:solidFill>
                <a:srgbClr val="FFCC00"/>
              </a:solidFill>
              <a:ln w="12700" cap="rnd">
                <a:solidFill>
                  <a:schemeClr val="tx1"/>
                </a:solidFill>
                <a:round/>
                <a:headEnd/>
                <a:tailEnd/>
              </a:ln>
            </p:spPr>
            <p:txBody>
              <a:bodyPr/>
              <a:lstStyle/>
              <a:p>
                <a:endParaRPr lang="en-US"/>
              </a:p>
            </p:txBody>
          </p:sp>
          <p:sp>
            <p:nvSpPr>
              <p:cNvPr id="27696" name="Freeform 25"/>
              <p:cNvSpPr>
                <a:spLocks/>
              </p:cNvSpPr>
              <p:nvPr/>
            </p:nvSpPr>
            <p:spPr bwMode="auto">
              <a:xfrm>
                <a:off x="2598" y="3330"/>
                <a:ext cx="36" cy="24"/>
              </a:xfrm>
              <a:custGeom>
                <a:avLst/>
                <a:gdLst>
                  <a:gd name="T0" fmla="*/ 32 w 40"/>
                  <a:gd name="T1" fmla="*/ 0 h 24"/>
                  <a:gd name="T2" fmla="*/ 32 w 40"/>
                  <a:gd name="T3" fmla="*/ 0 h 24"/>
                  <a:gd name="T4" fmla="*/ 25 w 40"/>
                  <a:gd name="T5" fmla="*/ 0 h 24"/>
                  <a:gd name="T6" fmla="*/ 19 w 40"/>
                  <a:gd name="T7" fmla="*/ 0 h 24"/>
                  <a:gd name="T8" fmla="*/ 13 w 40"/>
                  <a:gd name="T9" fmla="*/ 2 h 24"/>
                  <a:gd name="T10" fmla="*/ 8 w 40"/>
                  <a:gd name="T11" fmla="*/ 6 h 24"/>
                  <a:gd name="T12" fmla="*/ 5 w 40"/>
                  <a:gd name="T13" fmla="*/ 10 h 24"/>
                  <a:gd name="T14" fmla="*/ 2 w 40"/>
                  <a:gd name="T15" fmla="*/ 14 h 24"/>
                  <a:gd name="T16" fmla="*/ 0 w 40"/>
                  <a:gd name="T17" fmla="*/ 18 h 24"/>
                  <a:gd name="T18" fmla="*/ 0 w 40"/>
                  <a:gd name="T19" fmla="*/ 23 h 24"/>
                  <a:gd name="T20" fmla="*/ 8 w 40"/>
                  <a:gd name="T21" fmla="*/ 21 h 24"/>
                  <a:gd name="T22" fmla="*/ 8 w 40"/>
                  <a:gd name="T23" fmla="*/ 20 h 24"/>
                  <a:gd name="T24" fmla="*/ 9 w 40"/>
                  <a:gd name="T25" fmla="*/ 18 h 24"/>
                  <a:gd name="T26" fmla="*/ 11 w 40"/>
                  <a:gd name="T27" fmla="*/ 15 h 24"/>
                  <a:gd name="T28" fmla="*/ 13 w 40"/>
                  <a:gd name="T29" fmla="*/ 12 h 24"/>
                  <a:gd name="T30" fmla="*/ 17 w 40"/>
                  <a:gd name="T31" fmla="*/ 10 h 24"/>
                  <a:gd name="T32" fmla="*/ 20 w 40"/>
                  <a:gd name="T33" fmla="*/ 9 h 24"/>
                  <a:gd name="T34" fmla="*/ 25 w 40"/>
                  <a:gd name="T35" fmla="*/ 8 h 24"/>
                  <a:gd name="T36" fmla="*/ 29 w 40"/>
                  <a:gd name="T37" fmla="*/ 9 h 24"/>
                  <a:gd name="T38" fmla="*/ 29 w 40"/>
                  <a:gd name="T39" fmla="*/ 9 h 24"/>
                  <a:gd name="T40" fmla="*/ 32 w 40"/>
                  <a:gd name="T41" fmla="*/ 0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24"/>
                  <a:gd name="T65" fmla="*/ 40 w 40"/>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24">
                    <a:moveTo>
                      <a:pt x="39" y="0"/>
                    </a:moveTo>
                    <a:lnTo>
                      <a:pt x="39" y="0"/>
                    </a:lnTo>
                    <a:lnTo>
                      <a:pt x="31" y="0"/>
                    </a:lnTo>
                    <a:lnTo>
                      <a:pt x="23" y="0"/>
                    </a:lnTo>
                    <a:lnTo>
                      <a:pt x="16" y="2"/>
                    </a:lnTo>
                    <a:lnTo>
                      <a:pt x="10" y="6"/>
                    </a:lnTo>
                    <a:lnTo>
                      <a:pt x="5" y="10"/>
                    </a:lnTo>
                    <a:lnTo>
                      <a:pt x="2" y="14"/>
                    </a:lnTo>
                    <a:lnTo>
                      <a:pt x="0" y="18"/>
                    </a:lnTo>
                    <a:lnTo>
                      <a:pt x="0" y="23"/>
                    </a:lnTo>
                    <a:lnTo>
                      <a:pt x="10" y="21"/>
                    </a:lnTo>
                    <a:lnTo>
                      <a:pt x="10" y="20"/>
                    </a:lnTo>
                    <a:lnTo>
                      <a:pt x="11" y="18"/>
                    </a:lnTo>
                    <a:lnTo>
                      <a:pt x="13" y="15"/>
                    </a:lnTo>
                    <a:lnTo>
                      <a:pt x="16" y="12"/>
                    </a:lnTo>
                    <a:lnTo>
                      <a:pt x="21" y="10"/>
                    </a:lnTo>
                    <a:lnTo>
                      <a:pt x="25" y="9"/>
                    </a:lnTo>
                    <a:lnTo>
                      <a:pt x="31" y="8"/>
                    </a:lnTo>
                    <a:lnTo>
                      <a:pt x="36" y="9"/>
                    </a:lnTo>
                    <a:lnTo>
                      <a:pt x="39" y="0"/>
                    </a:lnTo>
                  </a:path>
                </a:pathLst>
              </a:custGeom>
              <a:solidFill>
                <a:srgbClr val="FFCC00"/>
              </a:solidFill>
              <a:ln w="12700" cap="rnd">
                <a:solidFill>
                  <a:schemeClr val="tx1"/>
                </a:solidFill>
                <a:round/>
                <a:headEnd/>
                <a:tailEnd/>
              </a:ln>
            </p:spPr>
            <p:txBody>
              <a:bodyPr/>
              <a:lstStyle/>
              <a:p>
                <a:endParaRPr lang="en-US"/>
              </a:p>
            </p:txBody>
          </p:sp>
          <p:sp>
            <p:nvSpPr>
              <p:cNvPr id="27697" name="Freeform 26"/>
              <p:cNvSpPr>
                <a:spLocks/>
              </p:cNvSpPr>
              <p:nvPr/>
            </p:nvSpPr>
            <p:spPr bwMode="auto">
              <a:xfrm>
                <a:off x="2475" y="3190"/>
                <a:ext cx="816" cy="816"/>
              </a:xfrm>
              <a:custGeom>
                <a:avLst/>
                <a:gdLst>
                  <a:gd name="T0" fmla="*/ 125 w 917"/>
                  <a:gd name="T1" fmla="*/ 386 h 816"/>
                  <a:gd name="T2" fmla="*/ 131 w 917"/>
                  <a:gd name="T3" fmla="*/ 450 h 816"/>
                  <a:gd name="T4" fmla="*/ 122 w 917"/>
                  <a:gd name="T5" fmla="*/ 503 h 816"/>
                  <a:gd name="T6" fmla="*/ 166 w 917"/>
                  <a:gd name="T7" fmla="*/ 587 h 816"/>
                  <a:gd name="T8" fmla="*/ 168 w 917"/>
                  <a:gd name="T9" fmla="*/ 641 h 816"/>
                  <a:gd name="T10" fmla="*/ 198 w 917"/>
                  <a:gd name="T11" fmla="*/ 682 h 816"/>
                  <a:gd name="T12" fmla="*/ 185 w 917"/>
                  <a:gd name="T13" fmla="*/ 692 h 816"/>
                  <a:gd name="T14" fmla="*/ 112 w 917"/>
                  <a:gd name="T15" fmla="*/ 664 h 816"/>
                  <a:gd name="T16" fmla="*/ 30 w 917"/>
                  <a:gd name="T17" fmla="*/ 597 h 816"/>
                  <a:gd name="T18" fmla="*/ 37 w 917"/>
                  <a:gd name="T19" fmla="*/ 539 h 816"/>
                  <a:gd name="T20" fmla="*/ 14 w 917"/>
                  <a:gd name="T21" fmla="*/ 468 h 816"/>
                  <a:gd name="T22" fmla="*/ 21 w 917"/>
                  <a:gd name="T23" fmla="*/ 388 h 816"/>
                  <a:gd name="T24" fmla="*/ 0 w 917"/>
                  <a:gd name="T25" fmla="*/ 306 h 816"/>
                  <a:gd name="T26" fmla="*/ 11 w 917"/>
                  <a:gd name="T27" fmla="*/ 221 h 816"/>
                  <a:gd name="T28" fmla="*/ 12 w 917"/>
                  <a:gd name="T29" fmla="*/ 140 h 816"/>
                  <a:gd name="T30" fmla="*/ 19 w 917"/>
                  <a:gd name="T31" fmla="*/ 47 h 816"/>
                  <a:gd name="T32" fmla="*/ 89 w 917"/>
                  <a:gd name="T33" fmla="*/ 4 h 816"/>
                  <a:gd name="T34" fmla="*/ 147 w 917"/>
                  <a:gd name="T35" fmla="*/ 29 h 816"/>
                  <a:gd name="T36" fmla="*/ 236 w 917"/>
                  <a:gd name="T37" fmla="*/ 61 h 816"/>
                  <a:gd name="T38" fmla="*/ 326 w 917"/>
                  <a:gd name="T39" fmla="*/ 89 h 816"/>
                  <a:gd name="T40" fmla="*/ 384 w 917"/>
                  <a:gd name="T41" fmla="*/ 79 h 816"/>
                  <a:gd name="T42" fmla="*/ 467 w 917"/>
                  <a:gd name="T43" fmla="*/ 58 h 816"/>
                  <a:gd name="T44" fmla="*/ 518 w 917"/>
                  <a:gd name="T45" fmla="*/ 60 h 816"/>
                  <a:gd name="T46" fmla="*/ 565 w 917"/>
                  <a:gd name="T47" fmla="*/ 18 h 816"/>
                  <a:gd name="T48" fmla="*/ 625 w 917"/>
                  <a:gd name="T49" fmla="*/ 23 h 816"/>
                  <a:gd name="T50" fmla="*/ 694 w 917"/>
                  <a:gd name="T51" fmla="*/ 7 h 816"/>
                  <a:gd name="T52" fmla="*/ 715 w 917"/>
                  <a:gd name="T53" fmla="*/ 53 h 816"/>
                  <a:gd name="T54" fmla="*/ 708 w 917"/>
                  <a:gd name="T55" fmla="*/ 100 h 816"/>
                  <a:gd name="T56" fmla="*/ 725 w 917"/>
                  <a:gd name="T57" fmla="*/ 158 h 816"/>
                  <a:gd name="T58" fmla="*/ 707 w 917"/>
                  <a:gd name="T59" fmla="*/ 266 h 816"/>
                  <a:gd name="T60" fmla="*/ 708 w 917"/>
                  <a:gd name="T61" fmla="*/ 366 h 816"/>
                  <a:gd name="T62" fmla="*/ 709 w 917"/>
                  <a:gd name="T63" fmla="*/ 453 h 816"/>
                  <a:gd name="T64" fmla="*/ 675 w 917"/>
                  <a:gd name="T65" fmla="*/ 536 h 816"/>
                  <a:gd name="T66" fmla="*/ 642 w 917"/>
                  <a:gd name="T67" fmla="*/ 607 h 816"/>
                  <a:gd name="T68" fmla="*/ 580 w 917"/>
                  <a:gd name="T69" fmla="*/ 632 h 816"/>
                  <a:gd name="T70" fmla="*/ 508 w 917"/>
                  <a:gd name="T71" fmla="*/ 682 h 816"/>
                  <a:gd name="T72" fmla="*/ 440 w 917"/>
                  <a:gd name="T73" fmla="*/ 679 h 816"/>
                  <a:gd name="T74" fmla="*/ 392 w 917"/>
                  <a:gd name="T75" fmla="*/ 659 h 816"/>
                  <a:gd name="T76" fmla="*/ 368 w 917"/>
                  <a:gd name="T77" fmla="*/ 703 h 816"/>
                  <a:gd name="T78" fmla="*/ 363 w 917"/>
                  <a:gd name="T79" fmla="*/ 781 h 816"/>
                  <a:gd name="T80" fmla="*/ 335 w 917"/>
                  <a:gd name="T81" fmla="*/ 814 h 816"/>
                  <a:gd name="T82" fmla="*/ 319 w 917"/>
                  <a:gd name="T83" fmla="*/ 775 h 816"/>
                  <a:gd name="T84" fmla="*/ 311 w 917"/>
                  <a:gd name="T85" fmla="*/ 723 h 816"/>
                  <a:gd name="T86" fmla="*/ 292 w 917"/>
                  <a:gd name="T87" fmla="*/ 667 h 816"/>
                  <a:gd name="T88" fmla="*/ 323 w 917"/>
                  <a:gd name="T89" fmla="*/ 553 h 816"/>
                  <a:gd name="T90" fmla="*/ 414 w 917"/>
                  <a:gd name="T91" fmla="*/ 583 h 816"/>
                  <a:gd name="T92" fmla="*/ 456 w 917"/>
                  <a:gd name="T93" fmla="*/ 566 h 816"/>
                  <a:gd name="T94" fmla="*/ 524 w 917"/>
                  <a:gd name="T95" fmla="*/ 537 h 816"/>
                  <a:gd name="T96" fmla="*/ 570 w 917"/>
                  <a:gd name="T97" fmla="*/ 506 h 816"/>
                  <a:gd name="T98" fmla="*/ 593 w 917"/>
                  <a:gd name="T99" fmla="*/ 461 h 816"/>
                  <a:gd name="T100" fmla="*/ 615 w 917"/>
                  <a:gd name="T101" fmla="*/ 399 h 816"/>
                  <a:gd name="T102" fmla="*/ 623 w 917"/>
                  <a:gd name="T103" fmla="*/ 304 h 816"/>
                  <a:gd name="T104" fmla="*/ 608 w 917"/>
                  <a:gd name="T105" fmla="*/ 224 h 816"/>
                  <a:gd name="T106" fmla="*/ 616 w 917"/>
                  <a:gd name="T107" fmla="*/ 143 h 816"/>
                  <a:gd name="T108" fmla="*/ 543 w 917"/>
                  <a:gd name="T109" fmla="*/ 194 h 816"/>
                  <a:gd name="T110" fmla="*/ 488 w 917"/>
                  <a:gd name="T111" fmla="*/ 187 h 816"/>
                  <a:gd name="T112" fmla="*/ 414 w 917"/>
                  <a:gd name="T113" fmla="*/ 218 h 816"/>
                  <a:gd name="T114" fmla="*/ 341 w 917"/>
                  <a:gd name="T115" fmla="*/ 224 h 816"/>
                  <a:gd name="T116" fmla="*/ 278 w 917"/>
                  <a:gd name="T117" fmla="*/ 227 h 816"/>
                  <a:gd name="T118" fmla="*/ 260 w 917"/>
                  <a:gd name="T119" fmla="*/ 212 h 816"/>
                  <a:gd name="T120" fmla="*/ 182 w 917"/>
                  <a:gd name="T121" fmla="*/ 199 h 816"/>
                  <a:gd name="T122" fmla="*/ 115 w 917"/>
                  <a:gd name="T123" fmla="*/ 180 h 816"/>
                  <a:gd name="T124" fmla="*/ 118 w 917"/>
                  <a:gd name="T125" fmla="*/ 196 h 8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17"/>
                  <a:gd name="T190" fmla="*/ 0 h 816"/>
                  <a:gd name="T191" fmla="*/ 917 w 917"/>
                  <a:gd name="T192" fmla="*/ 816 h 81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17" h="816">
                    <a:moveTo>
                      <a:pt x="169" y="311"/>
                    </a:moveTo>
                    <a:lnTo>
                      <a:pt x="173" y="316"/>
                    </a:lnTo>
                    <a:lnTo>
                      <a:pt x="174" y="322"/>
                    </a:lnTo>
                    <a:lnTo>
                      <a:pt x="174" y="328"/>
                    </a:lnTo>
                    <a:lnTo>
                      <a:pt x="174" y="336"/>
                    </a:lnTo>
                    <a:lnTo>
                      <a:pt x="173" y="344"/>
                    </a:lnTo>
                    <a:lnTo>
                      <a:pt x="169" y="352"/>
                    </a:lnTo>
                    <a:lnTo>
                      <a:pt x="167" y="360"/>
                    </a:lnTo>
                    <a:lnTo>
                      <a:pt x="165" y="369"/>
                    </a:lnTo>
                    <a:lnTo>
                      <a:pt x="162" y="378"/>
                    </a:lnTo>
                    <a:lnTo>
                      <a:pt x="158" y="386"/>
                    </a:lnTo>
                    <a:lnTo>
                      <a:pt x="156" y="394"/>
                    </a:lnTo>
                    <a:lnTo>
                      <a:pt x="154" y="402"/>
                    </a:lnTo>
                    <a:lnTo>
                      <a:pt x="154" y="409"/>
                    </a:lnTo>
                    <a:lnTo>
                      <a:pt x="154" y="416"/>
                    </a:lnTo>
                    <a:lnTo>
                      <a:pt x="155" y="422"/>
                    </a:lnTo>
                    <a:lnTo>
                      <a:pt x="158" y="427"/>
                    </a:lnTo>
                    <a:lnTo>
                      <a:pt x="162" y="431"/>
                    </a:lnTo>
                    <a:lnTo>
                      <a:pt x="163" y="436"/>
                    </a:lnTo>
                    <a:lnTo>
                      <a:pt x="165" y="440"/>
                    </a:lnTo>
                    <a:lnTo>
                      <a:pt x="165" y="445"/>
                    </a:lnTo>
                    <a:lnTo>
                      <a:pt x="165" y="450"/>
                    </a:lnTo>
                    <a:lnTo>
                      <a:pt x="164" y="455"/>
                    </a:lnTo>
                    <a:lnTo>
                      <a:pt x="163" y="460"/>
                    </a:lnTo>
                    <a:lnTo>
                      <a:pt x="162" y="465"/>
                    </a:lnTo>
                    <a:lnTo>
                      <a:pt x="159" y="470"/>
                    </a:lnTo>
                    <a:lnTo>
                      <a:pt x="158" y="475"/>
                    </a:lnTo>
                    <a:lnTo>
                      <a:pt x="156" y="480"/>
                    </a:lnTo>
                    <a:lnTo>
                      <a:pt x="154" y="484"/>
                    </a:lnTo>
                    <a:lnTo>
                      <a:pt x="154" y="489"/>
                    </a:lnTo>
                    <a:lnTo>
                      <a:pt x="153" y="494"/>
                    </a:lnTo>
                    <a:lnTo>
                      <a:pt x="153" y="498"/>
                    </a:lnTo>
                    <a:lnTo>
                      <a:pt x="154" y="503"/>
                    </a:lnTo>
                    <a:lnTo>
                      <a:pt x="157" y="512"/>
                    </a:lnTo>
                    <a:lnTo>
                      <a:pt x="163" y="516"/>
                    </a:lnTo>
                    <a:lnTo>
                      <a:pt x="168" y="519"/>
                    </a:lnTo>
                    <a:lnTo>
                      <a:pt x="176" y="522"/>
                    </a:lnTo>
                    <a:lnTo>
                      <a:pt x="183" y="526"/>
                    </a:lnTo>
                    <a:lnTo>
                      <a:pt x="191" y="535"/>
                    </a:lnTo>
                    <a:lnTo>
                      <a:pt x="198" y="548"/>
                    </a:lnTo>
                    <a:lnTo>
                      <a:pt x="203" y="568"/>
                    </a:lnTo>
                    <a:lnTo>
                      <a:pt x="204" y="574"/>
                    </a:lnTo>
                    <a:lnTo>
                      <a:pt x="207" y="580"/>
                    </a:lnTo>
                    <a:lnTo>
                      <a:pt x="209" y="587"/>
                    </a:lnTo>
                    <a:lnTo>
                      <a:pt x="211" y="593"/>
                    </a:lnTo>
                    <a:lnTo>
                      <a:pt x="214" y="599"/>
                    </a:lnTo>
                    <a:lnTo>
                      <a:pt x="216" y="605"/>
                    </a:lnTo>
                    <a:lnTo>
                      <a:pt x="218" y="611"/>
                    </a:lnTo>
                    <a:lnTo>
                      <a:pt x="220" y="616"/>
                    </a:lnTo>
                    <a:lnTo>
                      <a:pt x="221" y="622"/>
                    </a:lnTo>
                    <a:lnTo>
                      <a:pt x="221" y="626"/>
                    </a:lnTo>
                    <a:lnTo>
                      <a:pt x="221" y="631"/>
                    </a:lnTo>
                    <a:lnTo>
                      <a:pt x="220" y="635"/>
                    </a:lnTo>
                    <a:lnTo>
                      <a:pt x="217" y="638"/>
                    </a:lnTo>
                    <a:lnTo>
                      <a:pt x="212" y="641"/>
                    </a:lnTo>
                    <a:lnTo>
                      <a:pt x="207" y="643"/>
                    </a:lnTo>
                    <a:lnTo>
                      <a:pt x="201" y="645"/>
                    </a:lnTo>
                    <a:lnTo>
                      <a:pt x="199" y="646"/>
                    </a:lnTo>
                    <a:lnTo>
                      <a:pt x="200" y="648"/>
                    </a:lnTo>
                    <a:lnTo>
                      <a:pt x="202" y="651"/>
                    </a:lnTo>
                    <a:lnTo>
                      <a:pt x="207" y="655"/>
                    </a:lnTo>
                    <a:lnTo>
                      <a:pt x="212" y="660"/>
                    </a:lnTo>
                    <a:lnTo>
                      <a:pt x="220" y="665"/>
                    </a:lnTo>
                    <a:lnTo>
                      <a:pt x="228" y="670"/>
                    </a:lnTo>
                    <a:lnTo>
                      <a:pt x="236" y="676"/>
                    </a:lnTo>
                    <a:lnTo>
                      <a:pt x="250" y="682"/>
                    </a:lnTo>
                    <a:lnTo>
                      <a:pt x="265" y="684"/>
                    </a:lnTo>
                    <a:lnTo>
                      <a:pt x="276" y="685"/>
                    </a:lnTo>
                    <a:lnTo>
                      <a:pt x="285" y="684"/>
                    </a:lnTo>
                    <a:lnTo>
                      <a:pt x="292" y="684"/>
                    </a:lnTo>
                    <a:lnTo>
                      <a:pt x="292" y="686"/>
                    </a:lnTo>
                    <a:lnTo>
                      <a:pt x="286" y="690"/>
                    </a:lnTo>
                    <a:lnTo>
                      <a:pt x="273" y="700"/>
                    </a:lnTo>
                    <a:lnTo>
                      <a:pt x="264" y="704"/>
                    </a:lnTo>
                    <a:lnTo>
                      <a:pt x="254" y="704"/>
                    </a:lnTo>
                    <a:lnTo>
                      <a:pt x="244" y="699"/>
                    </a:lnTo>
                    <a:lnTo>
                      <a:pt x="234" y="692"/>
                    </a:lnTo>
                    <a:lnTo>
                      <a:pt x="223" y="684"/>
                    </a:lnTo>
                    <a:lnTo>
                      <a:pt x="213" y="675"/>
                    </a:lnTo>
                    <a:lnTo>
                      <a:pt x="203" y="667"/>
                    </a:lnTo>
                    <a:lnTo>
                      <a:pt x="194" y="660"/>
                    </a:lnTo>
                    <a:lnTo>
                      <a:pt x="190" y="658"/>
                    </a:lnTo>
                    <a:lnTo>
                      <a:pt x="183" y="657"/>
                    </a:lnTo>
                    <a:lnTo>
                      <a:pt x="176" y="658"/>
                    </a:lnTo>
                    <a:lnTo>
                      <a:pt x="169" y="659"/>
                    </a:lnTo>
                    <a:lnTo>
                      <a:pt x="160" y="661"/>
                    </a:lnTo>
                    <a:lnTo>
                      <a:pt x="151" y="663"/>
                    </a:lnTo>
                    <a:lnTo>
                      <a:pt x="142" y="664"/>
                    </a:lnTo>
                    <a:lnTo>
                      <a:pt x="132" y="665"/>
                    </a:lnTo>
                    <a:lnTo>
                      <a:pt x="122" y="665"/>
                    </a:lnTo>
                    <a:lnTo>
                      <a:pt x="112" y="664"/>
                    </a:lnTo>
                    <a:lnTo>
                      <a:pt x="101" y="661"/>
                    </a:lnTo>
                    <a:lnTo>
                      <a:pt x="91" y="657"/>
                    </a:lnTo>
                    <a:lnTo>
                      <a:pt x="79" y="651"/>
                    </a:lnTo>
                    <a:lnTo>
                      <a:pt x="68" y="642"/>
                    </a:lnTo>
                    <a:lnTo>
                      <a:pt x="58" y="631"/>
                    </a:lnTo>
                    <a:lnTo>
                      <a:pt x="47" y="616"/>
                    </a:lnTo>
                    <a:lnTo>
                      <a:pt x="41" y="606"/>
                    </a:lnTo>
                    <a:lnTo>
                      <a:pt x="38" y="597"/>
                    </a:lnTo>
                    <a:lnTo>
                      <a:pt x="36" y="589"/>
                    </a:lnTo>
                    <a:lnTo>
                      <a:pt x="34" y="582"/>
                    </a:lnTo>
                    <a:lnTo>
                      <a:pt x="33" y="576"/>
                    </a:lnTo>
                    <a:lnTo>
                      <a:pt x="34" y="570"/>
                    </a:lnTo>
                    <a:lnTo>
                      <a:pt x="36" y="564"/>
                    </a:lnTo>
                    <a:lnTo>
                      <a:pt x="38" y="559"/>
                    </a:lnTo>
                    <a:lnTo>
                      <a:pt x="40" y="554"/>
                    </a:lnTo>
                    <a:lnTo>
                      <a:pt x="42" y="550"/>
                    </a:lnTo>
                    <a:lnTo>
                      <a:pt x="45" y="546"/>
                    </a:lnTo>
                    <a:lnTo>
                      <a:pt x="46" y="542"/>
                    </a:lnTo>
                    <a:lnTo>
                      <a:pt x="47" y="539"/>
                    </a:lnTo>
                    <a:lnTo>
                      <a:pt x="48" y="536"/>
                    </a:lnTo>
                    <a:lnTo>
                      <a:pt x="47" y="532"/>
                    </a:lnTo>
                    <a:lnTo>
                      <a:pt x="45" y="528"/>
                    </a:lnTo>
                    <a:lnTo>
                      <a:pt x="40" y="520"/>
                    </a:lnTo>
                    <a:lnTo>
                      <a:pt x="36" y="512"/>
                    </a:lnTo>
                    <a:lnTo>
                      <a:pt x="31" y="504"/>
                    </a:lnTo>
                    <a:lnTo>
                      <a:pt x="28" y="497"/>
                    </a:lnTo>
                    <a:lnTo>
                      <a:pt x="24" y="489"/>
                    </a:lnTo>
                    <a:lnTo>
                      <a:pt x="22" y="482"/>
                    </a:lnTo>
                    <a:lnTo>
                      <a:pt x="20" y="475"/>
                    </a:lnTo>
                    <a:lnTo>
                      <a:pt x="18" y="468"/>
                    </a:lnTo>
                    <a:lnTo>
                      <a:pt x="18" y="461"/>
                    </a:lnTo>
                    <a:lnTo>
                      <a:pt x="18" y="453"/>
                    </a:lnTo>
                    <a:lnTo>
                      <a:pt x="18" y="446"/>
                    </a:lnTo>
                    <a:lnTo>
                      <a:pt x="18" y="438"/>
                    </a:lnTo>
                    <a:lnTo>
                      <a:pt x="20" y="431"/>
                    </a:lnTo>
                    <a:lnTo>
                      <a:pt x="21" y="423"/>
                    </a:lnTo>
                    <a:lnTo>
                      <a:pt x="23" y="415"/>
                    </a:lnTo>
                    <a:lnTo>
                      <a:pt x="27" y="406"/>
                    </a:lnTo>
                    <a:lnTo>
                      <a:pt x="29" y="401"/>
                    </a:lnTo>
                    <a:lnTo>
                      <a:pt x="29" y="394"/>
                    </a:lnTo>
                    <a:lnTo>
                      <a:pt x="27" y="388"/>
                    </a:lnTo>
                    <a:lnTo>
                      <a:pt x="25" y="381"/>
                    </a:lnTo>
                    <a:lnTo>
                      <a:pt x="23" y="374"/>
                    </a:lnTo>
                    <a:lnTo>
                      <a:pt x="20" y="366"/>
                    </a:lnTo>
                    <a:lnTo>
                      <a:pt x="18" y="358"/>
                    </a:lnTo>
                    <a:lnTo>
                      <a:pt x="13" y="351"/>
                    </a:lnTo>
                    <a:lnTo>
                      <a:pt x="10" y="343"/>
                    </a:lnTo>
                    <a:lnTo>
                      <a:pt x="6" y="335"/>
                    </a:lnTo>
                    <a:lnTo>
                      <a:pt x="4" y="327"/>
                    </a:lnTo>
                    <a:lnTo>
                      <a:pt x="2" y="320"/>
                    </a:lnTo>
                    <a:lnTo>
                      <a:pt x="1" y="312"/>
                    </a:lnTo>
                    <a:lnTo>
                      <a:pt x="0" y="306"/>
                    </a:lnTo>
                    <a:lnTo>
                      <a:pt x="0" y="300"/>
                    </a:lnTo>
                    <a:lnTo>
                      <a:pt x="2" y="294"/>
                    </a:lnTo>
                    <a:lnTo>
                      <a:pt x="5" y="287"/>
                    </a:lnTo>
                    <a:lnTo>
                      <a:pt x="6" y="279"/>
                    </a:lnTo>
                    <a:lnTo>
                      <a:pt x="9" y="270"/>
                    </a:lnTo>
                    <a:lnTo>
                      <a:pt x="11" y="262"/>
                    </a:lnTo>
                    <a:lnTo>
                      <a:pt x="12" y="254"/>
                    </a:lnTo>
                    <a:lnTo>
                      <a:pt x="13" y="245"/>
                    </a:lnTo>
                    <a:lnTo>
                      <a:pt x="13" y="237"/>
                    </a:lnTo>
                    <a:lnTo>
                      <a:pt x="14" y="229"/>
                    </a:lnTo>
                    <a:lnTo>
                      <a:pt x="14" y="221"/>
                    </a:lnTo>
                    <a:lnTo>
                      <a:pt x="14" y="212"/>
                    </a:lnTo>
                    <a:lnTo>
                      <a:pt x="14" y="203"/>
                    </a:lnTo>
                    <a:lnTo>
                      <a:pt x="14" y="195"/>
                    </a:lnTo>
                    <a:lnTo>
                      <a:pt x="14" y="187"/>
                    </a:lnTo>
                    <a:lnTo>
                      <a:pt x="14" y="178"/>
                    </a:lnTo>
                    <a:lnTo>
                      <a:pt x="14" y="170"/>
                    </a:lnTo>
                    <a:lnTo>
                      <a:pt x="14" y="161"/>
                    </a:lnTo>
                    <a:lnTo>
                      <a:pt x="14" y="160"/>
                    </a:lnTo>
                    <a:lnTo>
                      <a:pt x="14" y="155"/>
                    </a:lnTo>
                    <a:lnTo>
                      <a:pt x="15" y="148"/>
                    </a:lnTo>
                    <a:lnTo>
                      <a:pt x="15" y="140"/>
                    </a:lnTo>
                    <a:lnTo>
                      <a:pt x="15" y="132"/>
                    </a:lnTo>
                    <a:lnTo>
                      <a:pt x="14" y="123"/>
                    </a:lnTo>
                    <a:lnTo>
                      <a:pt x="13" y="114"/>
                    </a:lnTo>
                    <a:lnTo>
                      <a:pt x="12" y="106"/>
                    </a:lnTo>
                    <a:lnTo>
                      <a:pt x="10" y="97"/>
                    </a:lnTo>
                    <a:lnTo>
                      <a:pt x="10" y="89"/>
                    </a:lnTo>
                    <a:lnTo>
                      <a:pt x="10" y="79"/>
                    </a:lnTo>
                    <a:lnTo>
                      <a:pt x="12" y="71"/>
                    </a:lnTo>
                    <a:lnTo>
                      <a:pt x="15" y="63"/>
                    </a:lnTo>
                    <a:lnTo>
                      <a:pt x="20" y="55"/>
                    </a:lnTo>
                    <a:lnTo>
                      <a:pt x="24" y="47"/>
                    </a:lnTo>
                    <a:lnTo>
                      <a:pt x="30" y="40"/>
                    </a:lnTo>
                    <a:lnTo>
                      <a:pt x="37" y="33"/>
                    </a:lnTo>
                    <a:lnTo>
                      <a:pt x="43" y="27"/>
                    </a:lnTo>
                    <a:lnTo>
                      <a:pt x="51" y="21"/>
                    </a:lnTo>
                    <a:lnTo>
                      <a:pt x="59" y="16"/>
                    </a:lnTo>
                    <a:lnTo>
                      <a:pt x="68" y="13"/>
                    </a:lnTo>
                    <a:lnTo>
                      <a:pt x="78" y="9"/>
                    </a:lnTo>
                    <a:lnTo>
                      <a:pt x="87" y="7"/>
                    </a:lnTo>
                    <a:lnTo>
                      <a:pt x="97" y="5"/>
                    </a:lnTo>
                    <a:lnTo>
                      <a:pt x="104" y="4"/>
                    </a:lnTo>
                    <a:lnTo>
                      <a:pt x="112" y="4"/>
                    </a:lnTo>
                    <a:lnTo>
                      <a:pt x="120" y="5"/>
                    </a:lnTo>
                    <a:lnTo>
                      <a:pt x="127" y="6"/>
                    </a:lnTo>
                    <a:lnTo>
                      <a:pt x="133" y="7"/>
                    </a:lnTo>
                    <a:lnTo>
                      <a:pt x="140" y="9"/>
                    </a:lnTo>
                    <a:lnTo>
                      <a:pt x="147" y="11"/>
                    </a:lnTo>
                    <a:lnTo>
                      <a:pt x="154" y="13"/>
                    </a:lnTo>
                    <a:lnTo>
                      <a:pt x="159" y="16"/>
                    </a:lnTo>
                    <a:lnTo>
                      <a:pt x="166" y="19"/>
                    </a:lnTo>
                    <a:lnTo>
                      <a:pt x="173" y="23"/>
                    </a:lnTo>
                    <a:lnTo>
                      <a:pt x="178" y="26"/>
                    </a:lnTo>
                    <a:lnTo>
                      <a:pt x="185" y="29"/>
                    </a:lnTo>
                    <a:lnTo>
                      <a:pt x="191" y="33"/>
                    </a:lnTo>
                    <a:lnTo>
                      <a:pt x="196" y="37"/>
                    </a:lnTo>
                    <a:lnTo>
                      <a:pt x="203" y="41"/>
                    </a:lnTo>
                    <a:lnTo>
                      <a:pt x="211" y="45"/>
                    </a:lnTo>
                    <a:lnTo>
                      <a:pt x="220" y="48"/>
                    </a:lnTo>
                    <a:lnTo>
                      <a:pt x="230" y="51"/>
                    </a:lnTo>
                    <a:lnTo>
                      <a:pt x="243" y="53"/>
                    </a:lnTo>
                    <a:lnTo>
                      <a:pt x="256" y="55"/>
                    </a:lnTo>
                    <a:lnTo>
                      <a:pt x="270" y="58"/>
                    </a:lnTo>
                    <a:lnTo>
                      <a:pt x="283" y="60"/>
                    </a:lnTo>
                    <a:lnTo>
                      <a:pt x="298" y="61"/>
                    </a:lnTo>
                    <a:lnTo>
                      <a:pt x="312" y="64"/>
                    </a:lnTo>
                    <a:lnTo>
                      <a:pt x="327" y="67"/>
                    </a:lnTo>
                    <a:lnTo>
                      <a:pt x="340" y="70"/>
                    </a:lnTo>
                    <a:lnTo>
                      <a:pt x="353" y="73"/>
                    </a:lnTo>
                    <a:lnTo>
                      <a:pt x="365" y="78"/>
                    </a:lnTo>
                    <a:lnTo>
                      <a:pt x="375" y="83"/>
                    </a:lnTo>
                    <a:lnTo>
                      <a:pt x="384" y="89"/>
                    </a:lnTo>
                    <a:lnTo>
                      <a:pt x="391" y="95"/>
                    </a:lnTo>
                    <a:lnTo>
                      <a:pt x="398" y="93"/>
                    </a:lnTo>
                    <a:lnTo>
                      <a:pt x="405" y="91"/>
                    </a:lnTo>
                    <a:lnTo>
                      <a:pt x="411" y="89"/>
                    </a:lnTo>
                    <a:lnTo>
                      <a:pt x="417" y="87"/>
                    </a:lnTo>
                    <a:lnTo>
                      <a:pt x="423" y="85"/>
                    </a:lnTo>
                    <a:lnTo>
                      <a:pt x="428" y="83"/>
                    </a:lnTo>
                    <a:lnTo>
                      <a:pt x="434" y="81"/>
                    </a:lnTo>
                    <a:lnTo>
                      <a:pt x="439" y="79"/>
                    </a:lnTo>
                    <a:lnTo>
                      <a:pt x="446" y="78"/>
                    </a:lnTo>
                    <a:lnTo>
                      <a:pt x="453" y="77"/>
                    </a:lnTo>
                    <a:lnTo>
                      <a:pt x="460" y="77"/>
                    </a:lnTo>
                    <a:lnTo>
                      <a:pt x="469" y="77"/>
                    </a:lnTo>
                    <a:lnTo>
                      <a:pt x="477" y="78"/>
                    </a:lnTo>
                    <a:lnTo>
                      <a:pt x="486" y="79"/>
                    </a:lnTo>
                    <a:lnTo>
                      <a:pt x="496" y="82"/>
                    </a:lnTo>
                    <a:lnTo>
                      <a:pt x="506" y="85"/>
                    </a:lnTo>
                    <a:lnTo>
                      <a:pt x="515" y="85"/>
                    </a:lnTo>
                    <a:lnTo>
                      <a:pt x="525" y="84"/>
                    </a:lnTo>
                    <a:lnTo>
                      <a:pt x="534" y="80"/>
                    </a:lnTo>
                    <a:lnTo>
                      <a:pt x="544" y="75"/>
                    </a:lnTo>
                    <a:lnTo>
                      <a:pt x="553" y="69"/>
                    </a:lnTo>
                    <a:lnTo>
                      <a:pt x="563" y="64"/>
                    </a:lnTo>
                    <a:lnTo>
                      <a:pt x="573" y="60"/>
                    </a:lnTo>
                    <a:lnTo>
                      <a:pt x="585" y="58"/>
                    </a:lnTo>
                    <a:lnTo>
                      <a:pt x="590" y="58"/>
                    </a:lnTo>
                    <a:lnTo>
                      <a:pt x="597" y="58"/>
                    </a:lnTo>
                    <a:lnTo>
                      <a:pt x="603" y="59"/>
                    </a:lnTo>
                    <a:lnTo>
                      <a:pt x="609" y="59"/>
                    </a:lnTo>
                    <a:lnTo>
                      <a:pt x="615" y="60"/>
                    </a:lnTo>
                    <a:lnTo>
                      <a:pt x="621" y="61"/>
                    </a:lnTo>
                    <a:lnTo>
                      <a:pt x="627" y="61"/>
                    </a:lnTo>
                    <a:lnTo>
                      <a:pt x="633" y="61"/>
                    </a:lnTo>
                    <a:lnTo>
                      <a:pt x="639" y="62"/>
                    </a:lnTo>
                    <a:lnTo>
                      <a:pt x="644" y="61"/>
                    </a:lnTo>
                    <a:lnTo>
                      <a:pt x="650" y="61"/>
                    </a:lnTo>
                    <a:lnTo>
                      <a:pt x="654" y="60"/>
                    </a:lnTo>
                    <a:lnTo>
                      <a:pt x="660" y="58"/>
                    </a:lnTo>
                    <a:lnTo>
                      <a:pt x="665" y="55"/>
                    </a:lnTo>
                    <a:lnTo>
                      <a:pt x="669" y="52"/>
                    </a:lnTo>
                    <a:lnTo>
                      <a:pt x="672" y="48"/>
                    </a:lnTo>
                    <a:lnTo>
                      <a:pt x="677" y="43"/>
                    </a:lnTo>
                    <a:lnTo>
                      <a:pt x="681" y="38"/>
                    </a:lnTo>
                    <a:lnTo>
                      <a:pt x="688" y="33"/>
                    </a:lnTo>
                    <a:lnTo>
                      <a:pt x="695" y="27"/>
                    </a:lnTo>
                    <a:lnTo>
                      <a:pt x="702" y="23"/>
                    </a:lnTo>
                    <a:lnTo>
                      <a:pt x="708" y="20"/>
                    </a:lnTo>
                    <a:lnTo>
                      <a:pt x="714" y="18"/>
                    </a:lnTo>
                    <a:lnTo>
                      <a:pt x="719" y="17"/>
                    </a:lnTo>
                    <a:lnTo>
                      <a:pt x="732" y="18"/>
                    </a:lnTo>
                    <a:lnTo>
                      <a:pt x="743" y="19"/>
                    </a:lnTo>
                    <a:lnTo>
                      <a:pt x="752" y="20"/>
                    </a:lnTo>
                    <a:lnTo>
                      <a:pt x="760" y="21"/>
                    </a:lnTo>
                    <a:lnTo>
                      <a:pt x="766" y="22"/>
                    </a:lnTo>
                    <a:lnTo>
                      <a:pt x="771" y="23"/>
                    </a:lnTo>
                    <a:lnTo>
                      <a:pt x="776" y="24"/>
                    </a:lnTo>
                    <a:lnTo>
                      <a:pt x="780" y="24"/>
                    </a:lnTo>
                    <a:lnTo>
                      <a:pt x="785" y="24"/>
                    </a:lnTo>
                    <a:lnTo>
                      <a:pt x="789" y="23"/>
                    </a:lnTo>
                    <a:lnTo>
                      <a:pt x="795" y="22"/>
                    </a:lnTo>
                    <a:lnTo>
                      <a:pt x="801" y="20"/>
                    </a:lnTo>
                    <a:lnTo>
                      <a:pt x="807" y="17"/>
                    </a:lnTo>
                    <a:lnTo>
                      <a:pt x="815" y="14"/>
                    </a:lnTo>
                    <a:lnTo>
                      <a:pt x="825" y="10"/>
                    </a:lnTo>
                    <a:lnTo>
                      <a:pt x="838" y="5"/>
                    </a:lnTo>
                    <a:lnTo>
                      <a:pt x="848" y="1"/>
                    </a:lnTo>
                    <a:lnTo>
                      <a:pt x="856" y="0"/>
                    </a:lnTo>
                    <a:lnTo>
                      <a:pt x="864" y="1"/>
                    </a:lnTo>
                    <a:lnTo>
                      <a:pt x="870" y="3"/>
                    </a:lnTo>
                    <a:lnTo>
                      <a:pt x="877" y="7"/>
                    </a:lnTo>
                    <a:lnTo>
                      <a:pt x="882" y="11"/>
                    </a:lnTo>
                    <a:lnTo>
                      <a:pt x="886" y="16"/>
                    </a:lnTo>
                    <a:lnTo>
                      <a:pt x="891" y="23"/>
                    </a:lnTo>
                    <a:lnTo>
                      <a:pt x="893" y="29"/>
                    </a:lnTo>
                    <a:lnTo>
                      <a:pt x="895" y="35"/>
                    </a:lnTo>
                    <a:lnTo>
                      <a:pt x="897" y="40"/>
                    </a:lnTo>
                    <a:lnTo>
                      <a:pt x="900" y="45"/>
                    </a:lnTo>
                    <a:lnTo>
                      <a:pt x="901" y="49"/>
                    </a:lnTo>
                    <a:lnTo>
                      <a:pt x="901" y="52"/>
                    </a:lnTo>
                    <a:lnTo>
                      <a:pt x="902" y="53"/>
                    </a:lnTo>
                    <a:lnTo>
                      <a:pt x="901" y="58"/>
                    </a:lnTo>
                    <a:lnTo>
                      <a:pt x="900" y="62"/>
                    </a:lnTo>
                    <a:lnTo>
                      <a:pt x="899" y="67"/>
                    </a:lnTo>
                    <a:lnTo>
                      <a:pt x="897" y="71"/>
                    </a:lnTo>
                    <a:lnTo>
                      <a:pt x="896" y="76"/>
                    </a:lnTo>
                    <a:lnTo>
                      <a:pt x="895" y="79"/>
                    </a:lnTo>
                    <a:lnTo>
                      <a:pt x="895" y="84"/>
                    </a:lnTo>
                    <a:lnTo>
                      <a:pt x="895" y="88"/>
                    </a:lnTo>
                    <a:lnTo>
                      <a:pt x="895" y="93"/>
                    </a:lnTo>
                    <a:lnTo>
                      <a:pt x="895" y="96"/>
                    </a:lnTo>
                    <a:lnTo>
                      <a:pt x="895" y="100"/>
                    </a:lnTo>
                    <a:lnTo>
                      <a:pt x="896" y="105"/>
                    </a:lnTo>
                    <a:lnTo>
                      <a:pt x="897" y="109"/>
                    </a:lnTo>
                    <a:lnTo>
                      <a:pt x="900" y="114"/>
                    </a:lnTo>
                    <a:lnTo>
                      <a:pt x="902" y="118"/>
                    </a:lnTo>
                    <a:lnTo>
                      <a:pt x="905" y="123"/>
                    </a:lnTo>
                    <a:lnTo>
                      <a:pt x="908" y="128"/>
                    </a:lnTo>
                    <a:lnTo>
                      <a:pt x="911" y="133"/>
                    </a:lnTo>
                    <a:lnTo>
                      <a:pt x="913" y="140"/>
                    </a:lnTo>
                    <a:lnTo>
                      <a:pt x="914" y="146"/>
                    </a:lnTo>
                    <a:lnTo>
                      <a:pt x="916" y="152"/>
                    </a:lnTo>
                    <a:lnTo>
                      <a:pt x="916" y="158"/>
                    </a:lnTo>
                    <a:lnTo>
                      <a:pt x="916" y="163"/>
                    </a:lnTo>
                    <a:lnTo>
                      <a:pt x="914" y="167"/>
                    </a:lnTo>
                    <a:lnTo>
                      <a:pt x="911" y="179"/>
                    </a:lnTo>
                    <a:lnTo>
                      <a:pt x="908" y="190"/>
                    </a:lnTo>
                    <a:lnTo>
                      <a:pt x="904" y="201"/>
                    </a:lnTo>
                    <a:lnTo>
                      <a:pt x="902" y="213"/>
                    </a:lnTo>
                    <a:lnTo>
                      <a:pt x="899" y="224"/>
                    </a:lnTo>
                    <a:lnTo>
                      <a:pt x="896" y="235"/>
                    </a:lnTo>
                    <a:lnTo>
                      <a:pt x="895" y="245"/>
                    </a:lnTo>
                    <a:lnTo>
                      <a:pt x="893" y="256"/>
                    </a:lnTo>
                    <a:lnTo>
                      <a:pt x="893" y="266"/>
                    </a:lnTo>
                    <a:lnTo>
                      <a:pt x="892" y="276"/>
                    </a:lnTo>
                    <a:lnTo>
                      <a:pt x="892" y="287"/>
                    </a:lnTo>
                    <a:lnTo>
                      <a:pt x="893" y="297"/>
                    </a:lnTo>
                    <a:lnTo>
                      <a:pt x="894" y="306"/>
                    </a:lnTo>
                    <a:lnTo>
                      <a:pt x="895" y="316"/>
                    </a:lnTo>
                    <a:lnTo>
                      <a:pt x="899" y="327"/>
                    </a:lnTo>
                    <a:lnTo>
                      <a:pt x="902" y="337"/>
                    </a:lnTo>
                    <a:lnTo>
                      <a:pt x="902" y="343"/>
                    </a:lnTo>
                    <a:lnTo>
                      <a:pt x="901" y="350"/>
                    </a:lnTo>
                    <a:lnTo>
                      <a:pt x="899" y="358"/>
                    </a:lnTo>
                    <a:lnTo>
                      <a:pt x="895" y="366"/>
                    </a:lnTo>
                    <a:lnTo>
                      <a:pt x="891" y="374"/>
                    </a:lnTo>
                    <a:lnTo>
                      <a:pt x="888" y="382"/>
                    </a:lnTo>
                    <a:lnTo>
                      <a:pt x="886" y="388"/>
                    </a:lnTo>
                    <a:lnTo>
                      <a:pt x="887" y="394"/>
                    </a:lnTo>
                    <a:lnTo>
                      <a:pt x="890" y="402"/>
                    </a:lnTo>
                    <a:lnTo>
                      <a:pt x="892" y="411"/>
                    </a:lnTo>
                    <a:lnTo>
                      <a:pt x="893" y="419"/>
                    </a:lnTo>
                    <a:lnTo>
                      <a:pt x="895" y="427"/>
                    </a:lnTo>
                    <a:lnTo>
                      <a:pt x="895" y="436"/>
                    </a:lnTo>
                    <a:lnTo>
                      <a:pt x="896" y="444"/>
                    </a:lnTo>
                    <a:lnTo>
                      <a:pt x="896" y="453"/>
                    </a:lnTo>
                    <a:lnTo>
                      <a:pt x="895" y="461"/>
                    </a:lnTo>
                    <a:lnTo>
                      <a:pt x="894" y="469"/>
                    </a:lnTo>
                    <a:lnTo>
                      <a:pt x="892" y="478"/>
                    </a:lnTo>
                    <a:lnTo>
                      <a:pt x="890" y="486"/>
                    </a:lnTo>
                    <a:lnTo>
                      <a:pt x="886" y="494"/>
                    </a:lnTo>
                    <a:lnTo>
                      <a:pt x="882" y="502"/>
                    </a:lnTo>
                    <a:lnTo>
                      <a:pt x="877" y="509"/>
                    </a:lnTo>
                    <a:lnTo>
                      <a:pt x="870" y="517"/>
                    </a:lnTo>
                    <a:lnTo>
                      <a:pt x="864" y="524"/>
                    </a:lnTo>
                    <a:lnTo>
                      <a:pt x="858" y="530"/>
                    </a:lnTo>
                    <a:lnTo>
                      <a:pt x="852" y="536"/>
                    </a:lnTo>
                    <a:lnTo>
                      <a:pt x="848" y="543"/>
                    </a:lnTo>
                    <a:lnTo>
                      <a:pt x="843" y="550"/>
                    </a:lnTo>
                    <a:lnTo>
                      <a:pt x="840" y="558"/>
                    </a:lnTo>
                    <a:lnTo>
                      <a:pt x="838" y="565"/>
                    </a:lnTo>
                    <a:lnTo>
                      <a:pt x="834" y="572"/>
                    </a:lnTo>
                    <a:lnTo>
                      <a:pt x="831" y="579"/>
                    </a:lnTo>
                    <a:lnTo>
                      <a:pt x="828" y="585"/>
                    </a:lnTo>
                    <a:lnTo>
                      <a:pt x="824" y="591"/>
                    </a:lnTo>
                    <a:lnTo>
                      <a:pt x="820" y="597"/>
                    </a:lnTo>
                    <a:lnTo>
                      <a:pt x="815" y="603"/>
                    </a:lnTo>
                    <a:lnTo>
                      <a:pt x="811" y="607"/>
                    </a:lnTo>
                    <a:lnTo>
                      <a:pt x="804" y="611"/>
                    </a:lnTo>
                    <a:lnTo>
                      <a:pt x="796" y="613"/>
                    </a:lnTo>
                    <a:lnTo>
                      <a:pt x="788" y="615"/>
                    </a:lnTo>
                    <a:lnTo>
                      <a:pt x="782" y="616"/>
                    </a:lnTo>
                    <a:lnTo>
                      <a:pt x="775" y="617"/>
                    </a:lnTo>
                    <a:lnTo>
                      <a:pt x="766" y="618"/>
                    </a:lnTo>
                    <a:lnTo>
                      <a:pt x="758" y="619"/>
                    </a:lnTo>
                    <a:lnTo>
                      <a:pt x="750" y="622"/>
                    </a:lnTo>
                    <a:lnTo>
                      <a:pt x="743" y="625"/>
                    </a:lnTo>
                    <a:lnTo>
                      <a:pt x="738" y="628"/>
                    </a:lnTo>
                    <a:lnTo>
                      <a:pt x="733" y="632"/>
                    </a:lnTo>
                    <a:lnTo>
                      <a:pt x="724" y="641"/>
                    </a:lnTo>
                    <a:lnTo>
                      <a:pt x="716" y="650"/>
                    </a:lnTo>
                    <a:lnTo>
                      <a:pt x="707" y="657"/>
                    </a:lnTo>
                    <a:lnTo>
                      <a:pt x="701" y="664"/>
                    </a:lnTo>
                    <a:lnTo>
                      <a:pt x="693" y="669"/>
                    </a:lnTo>
                    <a:lnTo>
                      <a:pt x="684" y="673"/>
                    </a:lnTo>
                    <a:lnTo>
                      <a:pt x="676" y="676"/>
                    </a:lnTo>
                    <a:lnTo>
                      <a:pt x="668" y="679"/>
                    </a:lnTo>
                    <a:lnTo>
                      <a:pt x="660" y="680"/>
                    </a:lnTo>
                    <a:lnTo>
                      <a:pt x="651" y="681"/>
                    </a:lnTo>
                    <a:lnTo>
                      <a:pt x="642" y="682"/>
                    </a:lnTo>
                    <a:lnTo>
                      <a:pt x="633" y="681"/>
                    </a:lnTo>
                    <a:lnTo>
                      <a:pt x="623" y="680"/>
                    </a:lnTo>
                    <a:lnTo>
                      <a:pt x="613" y="678"/>
                    </a:lnTo>
                    <a:lnTo>
                      <a:pt x="602" y="675"/>
                    </a:lnTo>
                    <a:lnTo>
                      <a:pt x="589" y="672"/>
                    </a:lnTo>
                    <a:lnTo>
                      <a:pt x="584" y="675"/>
                    </a:lnTo>
                    <a:lnTo>
                      <a:pt x="578" y="677"/>
                    </a:lnTo>
                    <a:lnTo>
                      <a:pt x="572" y="679"/>
                    </a:lnTo>
                    <a:lnTo>
                      <a:pt x="567" y="680"/>
                    </a:lnTo>
                    <a:lnTo>
                      <a:pt x="561" y="680"/>
                    </a:lnTo>
                    <a:lnTo>
                      <a:pt x="555" y="679"/>
                    </a:lnTo>
                    <a:lnTo>
                      <a:pt x="549" y="678"/>
                    </a:lnTo>
                    <a:lnTo>
                      <a:pt x="544" y="676"/>
                    </a:lnTo>
                    <a:lnTo>
                      <a:pt x="537" y="675"/>
                    </a:lnTo>
                    <a:lnTo>
                      <a:pt x="532" y="673"/>
                    </a:lnTo>
                    <a:lnTo>
                      <a:pt x="526" y="671"/>
                    </a:lnTo>
                    <a:lnTo>
                      <a:pt x="521" y="669"/>
                    </a:lnTo>
                    <a:lnTo>
                      <a:pt x="515" y="666"/>
                    </a:lnTo>
                    <a:lnTo>
                      <a:pt x="509" y="664"/>
                    </a:lnTo>
                    <a:lnTo>
                      <a:pt x="504" y="661"/>
                    </a:lnTo>
                    <a:lnTo>
                      <a:pt x="498" y="659"/>
                    </a:lnTo>
                    <a:lnTo>
                      <a:pt x="496" y="659"/>
                    </a:lnTo>
                    <a:lnTo>
                      <a:pt x="495" y="660"/>
                    </a:lnTo>
                    <a:lnTo>
                      <a:pt x="494" y="662"/>
                    </a:lnTo>
                    <a:lnTo>
                      <a:pt x="491" y="664"/>
                    </a:lnTo>
                    <a:lnTo>
                      <a:pt x="489" y="666"/>
                    </a:lnTo>
                    <a:lnTo>
                      <a:pt x="488" y="669"/>
                    </a:lnTo>
                    <a:lnTo>
                      <a:pt x="486" y="671"/>
                    </a:lnTo>
                    <a:lnTo>
                      <a:pt x="485" y="672"/>
                    </a:lnTo>
                    <a:lnTo>
                      <a:pt x="477" y="678"/>
                    </a:lnTo>
                    <a:lnTo>
                      <a:pt x="471" y="686"/>
                    </a:lnTo>
                    <a:lnTo>
                      <a:pt x="467" y="694"/>
                    </a:lnTo>
                    <a:lnTo>
                      <a:pt x="464" y="703"/>
                    </a:lnTo>
                    <a:lnTo>
                      <a:pt x="462" y="712"/>
                    </a:lnTo>
                    <a:lnTo>
                      <a:pt x="460" y="722"/>
                    </a:lnTo>
                    <a:lnTo>
                      <a:pt x="460" y="730"/>
                    </a:lnTo>
                    <a:lnTo>
                      <a:pt x="460" y="738"/>
                    </a:lnTo>
                    <a:lnTo>
                      <a:pt x="459" y="744"/>
                    </a:lnTo>
                    <a:lnTo>
                      <a:pt x="459" y="749"/>
                    </a:lnTo>
                    <a:lnTo>
                      <a:pt x="459" y="755"/>
                    </a:lnTo>
                    <a:lnTo>
                      <a:pt x="459" y="761"/>
                    </a:lnTo>
                    <a:lnTo>
                      <a:pt x="459" y="768"/>
                    </a:lnTo>
                    <a:lnTo>
                      <a:pt x="459" y="774"/>
                    </a:lnTo>
                    <a:lnTo>
                      <a:pt x="459" y="781"/>
                    </a:lnTo>
                    <a:lnTo>
                      <a:pt x="458" y="787"/>
                    </a:lnTo>
                    <a:lnTo>
                      <a:pt x="456" y="793"/>
                    </a:lnTo>
                    <a:lnTo>
                      <a:pt x="455" y="798"/>
                    </a:lnTo>
                    <a:lnTo>
                      <a:pt x="454" y="803"/>
                    </a:lnTo>
                    <a:lnTo>
                      <a:pt x="452" y="807"/>
                    </a:lnTo>
                    <a:lnTo>
                      <a:pt x="450" y="810"/>
                    </a:lnTo>
                    <a:lnTo>
                      <a:pt x="446" y="813"/>
                    </a:lnTo>
                    <a:lnTo>
                      <a:pt x="443" y="814"/>
                    </a:lnTo>
                    <a:lnTo>
                      <a:pt x="438" y="815"/>
                    </a:lnTo>
                    <a:lnTo>
                      <a:pt x="430" y="814"/>
                    </a:lnTo>
                    <a:lnTo>
                      <a:pt x="424" y="814"/>
                    </a:lnTo>
                    <a:lnTo>
                      <a:pt x="417" y="814"/>
                    </a:lnTo>
                    <a:lnTo>
                      <a:pt x="411" y="815"/>
                    </a:lnTo>
                    <a:lnTo>
                      <a:pt x="407" y="814"/>
                    </a:lnTo>
                    <a:lnTo>
                      <a:pt x="403" y="812"/>
                    </a:lnTo>
                    <a:lnTo>
                      <a:pt x="401" y="809"/>
                    </a:lnTo>
                    <a:lnTo>
                      <a:pt x="401" y="803"/>
                    </a:lnTo>
                    <a:lnTo>
                      <a:pt x="401" y="796"/>
                    </a:lnTo>
                    <a:lnTo>
                      <a:pt x="401" y="789"/>
                    </a:lnTo>
                    <a:lnTo>
                      <a:pt x="402" y="784"/>
                    </a:lnTo>
                    <a:lnTo>
                      <a:pt x="403" y="779"/>
                    </a:lnTo>
                    <a:lnTo>
                      <a:pt x="403" y="775"/>
                    </a:lnTo>
                    <a:lnTo>
                      <a:pt x="403" y="770"/>
                    </a:lnTo>
                    <a:lnTo>
                      <a:pt x="403" y="766"/>
                    </a:lnTo>
                    <a:lnTo>
                      <a:pt x="403" y="763"/>
                    </a:lnTo>
                    <a:lnTo>
                      <a:pt x="402" y="759"/>
                    </a:lnTo>
                    <a:lnTo>
                      <a:pt x="401" y="756"/>
                    </a:lnTo>
                    <a:lnTo>
                      <a:pt x="401" y="751"/>
                    </a:lnTo>
                    <a:lnTo>
                      <a:pt x="400" y="747"/>
                    </a:lnTo>
                    <a:lnTo>
                      <a:pt x="399" y="742"/>
                    </a:lnTo>
                    <a:lnTo>
                      <a:pt x="397" y="736"/>
                    </a:lnTo>
                    <a:lnTo>
                      <a:pt x="396" y="730"/>
                    </a:lnTo>
                    <a:lnTo>
                      <a:pt x="393" y="723"/>
                    </a:lnTo>
                    <a:lnTo>
                      <a:pt x="392" y="719"/>
                    </a:lnTo>
                    <a:lnTo>
                      <a:pt x="390" y="716"/>
                    </a:lnTo>
                    <a:lnTo>
                      <a:pt x="388" y="712"/>
                    </a:lnTo>
                    <a:lnTo>
                      <a:pt x="385" y="707"/>
                    </a:lnTo>
                    <a:lnTo>
                      <a:pt x="383" y="704"/>
                    </a:lnTo>
                    <a:lnTo>
                      <a:pt x="381" y="699"/>
                    </a:lnTo>
                    <a:lnTo>
                      <a:pt x="378" y="694"/>
                    </a:lnTo>
                    <a:lnTo>
                      <a:pt x="375" y="688"/>
                    </a:lnTo>
                    <a:lnTo>
                      <a:pt x="373" y="682"/>
                    </a:lnTo>
                    <a:lnTo>
                      <a:pt x="370" y="676"/>
                    </a:lnTo>
                    <a:lnTo>
                      <a:pt x="369" y="667"/>
                    </a:lnTo>
                    <a:lnTo>
                      <a:pt x="366" y="659"/>
                    </a:lnTo>
                    <a:lnTo>
                      <a:pt x="364" y="648"/>
                    </a:lnTo>
                    <a:lnTo>
                      <a:pt x="363" y="637"/>
                    </a:lnTo>
                    <a:lnTo>
                      <a:pt x="363" y="624"/>
                    </a:lnTo>
                    <a:lnTo>
                      <a:pt x="362" y="609"/>
                    </a:lnTo>
                    <a:lnTo>
                      <a:pt x="364" y="597"/>
                    </a:lnTo>
                    <a:lnTo>
                      <a:pt x="369" y="587"/>
                    </a:lnTo>
                    <a:lnTo>
                      <a:pt x="374" y="577"/>
                    </a:lnTo>
                    <a:lnTo>
                      <a:pt x="384" y="567"/>
                    </a:lnTo>
                    <a:lnTo>
                      <a:pt x="396" y="559"/>
                    </a:lnTo>
                    <a:lnTo>
                      <a:pt x="408" y="553"/>
                    </a:lnTo>
                    <a:lnTo>
                      <a:pt x="421" y="548"/>
                    </a:lnTo>
                    <a:lnTo>
                      <a:pt x="437" y="546"/>
                    </a:lnTo>
                    <a:lnTo>
                      <a:pt x="448" y="546"/>
                    </a:lnTo>
                    <a:lnTo>
                      <a:pt x="460" y="549"/>
                    </a:lnTo>
                    <a:lnTo>
                      <a:pt x="469" y="554"/>
                    </a:lnTo>
                    <a:lnTo>
                      <a:pt x="478" y="560"/>
                    </a:lnTo>
                    <a:lnTo>
                      <a:pt x="488" y="566"/>
                    </a:lnTo>
                    <a:lnTo>
                      <a:pt x="497" y="572"/>
                    </a:lnTo>
                    <a:lnTo>
                      <a:pt x="507" y="578"/>
                    </a:lnTo>
                    <a:lnTo>
                      <a:pt x="516" y="582"/>
                    </a:lnTo>
                    <a:lnTo>
                      <a:pt x="522" y="583"/>
                    </a:lnTo>
                    <a:lnTo>
                      <a:pt x="526" y="581"/>
                    </a:lnTo>
                    <a:lnTo>
                      <a:pt x="532" y="579"/>
                    </a:lnTo>
                    <a:lnTo>
                      <a:pt x="536" y="576"/>
                    </a:lnTo>
                    <a:lnTo>
                      <a:pt x="542" y="573"/>
                    </a:lnTo>
                    <a:lnTo>
                      <a:pt x="546" y="570"/>
                    </a:lnTo>
                    <a:lnTo>
                      <a:pt x="552" y="566"/>
                    </a:lnTo>
                    <a:lnTo>
                      <a:pt x="558" y="564"/>
                    </a:lnTo>
                    <a:lnTo>
                      <a:pt x="563" y="564"/>
                    </a:lnTo>
                    <a:lnTo>
                      <a:pt x="568" y="564"/>
                    </a:lnTo>
                    <a:lnTo>
                      <a:pt x="572" y="564"/>
                    </a:lnTo>
                    <a:lnTo>
                      <a:pt x="577" y="566"/>
                    </a:lnTo>
                    <a:lnTo>
                      <a:pt x="581" y="567"/>
                    </a:lnTo>
                    <a:lnTo>
                      <a:pt x="586" y="569"/>
                    </a:lnTo>
                    <a:lnTo>
                      <a:pt x="590" y="570"/>
                    </a:lnTo>
                    <a:lnTo>
                      <a:pt x="595" y="571"/>
                    </a:lnTo>
                    <a:lnTo>
                      <a:pt x="606" y="570"/>
                    </a:lnTo>
                    <a:lnTo>
                      <a:pt x="616" y="566"/>
                    </a:lnTo>
                    <a:lnTo>
                      <a:pt x="625" y="559"/>
                    </a:lnTo>
                    <a:lnTo>
                      <a:pt x="634" y="552"/>
                    </a:lnTo>
                    <a:lnTo>
                      <a:pt x="643" y="545"/>
                    </a:lnTo>
                    <a:lnTo>
                      <a:pt x="652" y="539"/>
                    </a:lnTo>
                    <a:lnTo>
                      <a:pt x="662" y="537"/>
                    </a:lnTo>
                    <a:lnTo>
                      <a:pt x="672" y="538"/>
                    </a:lnTo>
                    <a:lnTo>
                      <a:pt x="678" y="538"/>
                    </a:lnTo>
                    <a:lnTo>
                      <a:pt x="684" y="538"/>
                    </a:lnTo>
                    <a:lnTo>
                      <a:pt x="688" y="536"/>
                    </a:lnTo>
                    <a:lnTo>
                      <a:pt x="693" y="533"/>
                    </a:lnTo>
                    <a:lnTo>
                      <a:pt x="697" y="530"/>
                    </a:lnTo>
                    <a:lnTo>
                      <a:pt x="701" y="525"/>
                    </a:lnTo>
                    <a:lnTo>
                      <a:pt x="705" y="520"/>
                    </a:lnTo>
                    <a:lnTo>
                      <a:pt x="710" y="515"/>
                    </a:lnTo>
                    <a:lnTo>
                      <a:pt x="715" y="510"/>
                    </a:lnTo>
                    <a:lnTo>
                      <a:pt x="720" y="506"/>
                    </a:lnTo>
                    <a:lnTo>
                      <a:pt x="725" y="501"/>
                    </a:lnTo>
                    <a:lnTo>
                      <a:pt x="731" y="497"/>
                    </a:lnTo>
                    <a:lnTo>
                      <a:pt x="737" y="494"/>
                    </a:lnTo>
                    <a:lnTo>
                      <a:pt x="743" y="492"/>
                    </a:lnTo>
                    <a:lnTo>
                      <a:pt x="750" y="492"/>
                    </a:lnTo>
                    <a:lnTo>
                      <a:pt x="758" y="492"/>
                    </a:lnTo>
                    <a:lnTo>
                      <a:pt x="755" y="486"/>
                    </a:lnTo>
                    <a:lnTo>
                      <a:pt x="752" y="479"/>
                    </a:lnTo>
                    <a:lnTo>
                      <a:pt x="751" y="473"/>
                    </a:lnTo>
                    <a:lnTo>
                      <a:pt x="749" y="467"/>
                    </a:lnTo>
                    <a:lnTo>
                      <a:pt x="748" y="461"/>
                    </a:lnTo>
                    <a:lnTo>
                      <a:pt x="748" y="454"/>
                    </a:lnTo>
                    <a:lnTo>
                      <a:pt x="748" y="448"/>
                    </a:lnTo>
                    <a:lnTo>
                      <a:pt x="749" y="442"/>
                    </a:lnTo>
                    <a:lnTo>
                      <a:pt x="751" y="436"/>
                    </a:lnTo>
                    <a:lnTo>
                      <a:pt x="753" y="430"/>
                    </a:lnTo>
                    <a:lnTo>
                      <a:pt x="756" y="425"/>
                    </a:lnTo>
                    <a:lnTo>
                      <a:pt x="759" y="419"/>
                    </a:lnTo>
                    <a:lnTo>
                      <a:pt x="762" y="414"/>
                    </a:lnTo>
                    <a:lnTo>
                      <a:pt x="767" y="409"/>
                    </a:lnTo>
                    <a:lnTo>
                      <a:pt x="771" y="404"/>
                    </a:lnTo>
                    <a:lnTo>
                      <a:pt x="777" y="399"/>
                    </a:lnTo>
                    <a:lnTo>
                      <a:pt x="771" y="391"/>
                    </a:lnTo>
                    <a:lnTo>
                      <a:pt x="767" y="383"/>
                    </a:lnTo>
                    <a:lnTo>
                      <a:pt x="765" y="374"/>
                    </a:lnTo>
                    <a:lnTo>
                      <a:pt x="764" y="365"/>
                    </a:lnTo>
                    <a:lnTo>
                      <a:pt x="766" y="356"/>
                    </a:lnTo>
                    <a:lnTo>
                      <a:pt x="768" y="346"/>
                    </a:lnTo>
                    <a:lnTo>
                      <a:pt x="771" y="338"/>
                    </a:lnTo>
                    <a:lnTo>
                      <a:pt x="775" y="328"/>
                    </a:lnTo>
                    <a:lnTo>
                      <a:pt x="779" y="320"/>
                    </a:lnTo>
                    <a:lnTo>
                      <a:pt x="784" y="311"/>
                    </a:lnTo>
                    <a:lnTo>
                      <a:pt x="787" y="304"/>
                    </a:lnTo>
                    <a:lnTo>
                      <a:pt x="791" y="296"/>
                    </a:lnTo>
                    <a:lnTo>
                      <a:pt x="793" y="289"/>
                    </a:lnTo>
                    <a:lnTo>
                      <a:pt x="795" y="283"/>
                    </a:lnTo>
                    <a:lnTo>
                      <a:pt x="795" y="278"/>
                    </a:lnTo>
                    <a:lnTo>
                      <a:pt x="793" y="274"/>
                    </a:lnTo>
                    <a:lnTo>
                      <a:pt x="787" y="266"/>
                    </a:lnTo>
                    <a:lnTo>
                      <a:pt x="782" y="258"/>
                    </a:lnTo>
                    <a:lnTo>
                      <a:pt x="777" y="250"/>
                    </a:lnTo>
                    <a:lnTo>
                      <a:pt x="774" y="241"/>
                    </a:lnTo>
                    <a:lnTo>
                      <a:pt x="770" y="233"/>
                    </a:lnTo>
                    <a:lnTo>
                      <a:pt x="768" y="224"/>
                    </a:lnTo>
                    <a:lnTo>
                      <a:pt x="766" y="215"/>
                    </a:lnTo>
                    <a:lnTo>
                      <a:pt x="766" y="206"/>
                    </a:lnTo>
                    <a:lnTo>
                      <a:pt x="765" y="197"/>
                    </a:lnTo>
                    <a:lnTo>
                      <a:pt x="766" y="188"/>
                    </a:lnTo>
                    <a:lnTo>
                      <a:pt x="767" y="179"/>
                    </a:lnTo>
                    <a:lnTo>
                      <a:pt x="769" y="171"/>
                    </a:lnTo>
                    <a:lnTo>
                      <a:pt x="773" y="163"/>
                    </a:lnTo>
                    <a:lnTo>
                      <a:pt x="777" y="154"/>
                    </a:lnTo>
                    <a:lnTo>
                      <a:pt x="784" y="146"/>
                    </a:lnTo>
                    <a:lnTo>
                      <a:pt x="791" y="138"/>
                    </a:lnTo>
                    <a:lnTo>
                      <a:pt x="778" y="143"/>
                    </a:lnTo>
                    <a:lnTo>
                      <a:pt x="767" y="148"/>
                    </a:lnTo>
                    <a:lnTo>
                      <a:pt x="757" y="154"/>
                    </a:lnTo>
                    <a:lnTo>
                      <a:pt x="748" y="159"/>
                    </a:lnTo>
                    <a:lnTo>
                      <a:pt x="739" y="165"/>
                    </a:lnTo>
                    <a:lnTo>
                      <a:pt x="729" y="171"/>
                    </a:lnTo>
                    <a:lnTo>
                      <a:pt x="719" y="178"/>
                    </a:lnTo>
                    <a:lnTo>
                      <a:pt x="710" y="187"/>
                    </a:lnTo>
                    <a:lnTo>
                      <a:pt x="704" y="190"/>
                    </a:lnTo>
                    <a:lnTo>
                      <a:pt x="698" y="192"/>
                    </a:lnTo>
                    <a:lnTo>
                      <a:pt x="693" y="193"/>
                    </a:lnTo>
                    <a:lnTo>
                      <a:pt x="685" y="194"/>
                    </a:lnTo>
                    <a:lnTo>
                      <a:pt x="677" y="195"/>
                    </a:lnTo>
                    <a:lnTo>
                      <a:pt x="669" y="195"/>
                    </a:lnTo>
                    <a:lnTo>
                      <a:pt x="661" y="194"/>
                    </a:lnTo>
                    <a:lnTo>
                      <a:pt x="654" y="194"/>
                    </a:lnTo>
                    <a:lnTo>
                      <a:pt x="645" y="193"/>
                    </a:lnTo>
                    <a:lnTo>
                      <a:pt x="639" y="192"/>
                    </a:lnTo>
                    <a:lnTo>
                      <a:pt x="633" y="190"/>
                    </a:lnTo>
                    <a:lnTo>
                      <a:pt x="627" y="190"/>
                    </a:lnTo>
                    <a:lnTo>
                      <a:pt x="622" y="189"/>
                    </a:lnTo>
                    <a:lnTo>
                      <a:pt x="618" y="188"/>
                    </a:lnTo>
                    <a:lnTo>
                      <a:pt x="616" y="187"/>
                    </a:lnTo>
                    <a:lnTo>
                      <a:pt x="612" y="192"/>
                    </a:lnTo>
                    <a:lnTo>
                      <a:pt x="606" y="195"/>
                    </a:lnTo>
                    <a:lnTo>
                      <a:pt x="599" y="199"/>
                    </a:lnTo>
                    <a:lnTo>
                      <a:pt x="591" y="203"/>
                    </a:lnTo>
                    <a:lnTo>
                      <a:pt x="581" y="207"/>
                    </a:lnTo>
                    <a:lnTo>
                      <a:pt x="571" y="210"/>
                    </a:lnTo>
                    <a:lnTo>
                      <a:pt x="559" y="213"/>
                    </a:lnTo>
                    <a:lnTo>
                      <a:pt x="548" y="215"/>
                    </a:lnTo>
                    <a:lnTo>
                      <a:pt x="535" y="217"/>
                    </a:lnTo>
                    <a:lnTo>
                      <a:pt x="523" y="218"/>
                    </a:lnTo>
                    <a:lnTo>
                      <a:pt x="512" y="218"/>
                    </a:lnTo>
                    <a:lnTo>
                      <a:pt x="499" y="218"/>
                    </a:lnTo>
                    <a:lnTo>
                      <a:pt x="488" y="217"/>
                    </a:lnTo>
                    <a:lnTo>
                      <a:pt x="478" y="215"/>
                    </a:lnTo>
                    <a:lnTo>
                      <a:pt x="468" y="213"/>
                    </a:lnTo>
                    <a:lnTo>
                      <a:pt x="460" y="209"/>
                    </a:lnTo>
                    <a:lnTo>
                      <a:pt x="455" y="213"/>
                    </a:lnTo>
                    <a:lnTo>
                      <a:pt x="451" y="216"/>
                    </a:lnTo>
                    <a:lnTo>
                      <a:pt x="445" y="219"/>
                    </a:lnTo>
                    <a:lnTo>
                      <a:pt x="438" y="221"/>
                    </a:lnTo>
                    <a:lnTo>
                      <a:pt x="430" y="224"/>
                    </a:lnTo>
                    <a:lnTo>
                      <a:pt x="424" y="226"/>
                    </a:lnTo>
                    <a:lnTo>
                      <a:pt x="416" y="228"/>
                    </a:lnTo>
                    <a:lnTo>
                      <a:pt x="408" y="230"/>
                    </a:lnTo>
                    <a:lnTo>
                      <a:pt x="400" y="231"/>
                    </a:lnTo>
                    <a:lnTo>
                      <a:pt x="392" y="232"/>
                    </a:lnTo>
                    <a:lnTo>
                      <a:pt x="383" y="233"/>
                    </a:lnTo>
                    <a:lnTo>
                      <a:pt x="376" y="233"/>
                    </a:lnTo>
                    <a:lnTo>
                      <a:pt x="369" y="232"/>
                    </a:lnTo>
                    <a:lnTo>
                      <a:pt x="362" y="231"/>
                    </a:lnTo>
                    <a:lnTo>
                      <a:pt x="356" y="229"/>
                    </a:lnTo>
                    <a:lnTo>
                      <a:pt x="351" y="227"/>
                    </a:lnTo>
                    <a:lnTo>
                      <a:pt x="348" y="227"/>
                    </a:lnTo>
                    <a:lnTo>
                      <a:pt x="345" y="225"/>
                    </a:lnTo>
                    <a:lnTo>
                      <a:pt x="342" y="223"/>
                    </a:lnTo>
                    <a:lnTo>
                      <a:pt x="339" y="221"/>
                    </a:lnTo>
                    <a:lnTo>
                      <a:pt x="336" y="219"/>
                    </a:lnTo>
                    <a:lnTo>
                      <a:pt x="333" y="217"/>
                    </a:lnTo>
                    <a:lnTo>
                      <a:pt x="330" y="215"/>
                    </a:lnTo>
                    <a:lnTo>
                      <a:pt x="327" y="212"/>
                    </a:lnTo>
                    <a:lnTo>
                      <a:pt x="328" y="212"/>
                    </a:lnTo>
                    <a:lnTo>
                      <a:pt x="329" y="212"/>
                    </a:lnTo>
                    <a:lnTo>
                      <a:pt x="324" y="212"/>
                    </a:lnTo>
                    <a:lnTo>
                      <a:pt x="316" y="211"/>
                    </a:lnTo>
                    <a:lnTo>
                      <a:pt x="308" y="211"/>
                    </a:lnTo>
                    <a:lnTo>
                      <a:pt x="298" y="210"/>
                    </a:lnTo>
                    <a:lnTo>
                      <a:pt x="288" y="208"/>
                    </a:lnTo>
                    <a:lnTo>
                      <a:pt x="276" y="207"/>
                    </a:lnTo>
                    <a:lnTo>
                      <a:pt x="265" y="205"/>
                    </a:lnTo>
                    <a:lnTo>
                      <a:pt x="253" y="203"/>
                    </a:lnTo>
                    <a:lnTo>
                      <a:pt x="240" y="201"/>
                    </a:lnTo>
                    <a:lnTo>
                      <a:pt x="229" y="199"/>
                    </a:lnTo>
                    <a:lnTo>
                      <a:pt x="218" y="197"/>
                    </a:lnTo>
                    <a:lnTo>
                      <a:pt x="207" y="195"/>
                    </a:lnTo>
                    <a:lnTo>
                      <a:pt x="198" y="193"/>
                    </a:lnTo>
                    <a:lnTo>
                      <a:pt x="189" y="190"/>
                    </a:lnTo>
                    <a:lnTo>
                      <a:pt x="182" y="189"/>
                    </a:lnTo>
                    <a:lnTo>
                      <a:pt x="176" y="187"/>
                    </a:lnTo>
                    <a:lnTo>
                      <a:pt x="165" y="183"/>
                    </a:lnTo>
                    <a:lnTo>
                      <a:pt x="158" y="182"/>
                    </a:lnTo>
                    <a:lnTo>
                      <a:pt x="153" y="181"/>
                    </a:lnTo>
                    <a:lnTo>
                      <a:pt x="148" y="181"/>
                    </a:lnTo>
                    <a:lnTo>
                      <a:pt x="145" y="180"/>
                    </a:lnTo>
                    <a:lnTo>
                      <a:pt x="140" y="178"/>
                    </a:lnTo>
                    <a:lnTo>
                      <a:pt x="135" y="175"/>
                    </a:lnTo>
                    <a:lnTo>
                      <a:pt x="127" y="168"/>
                    </a:lnTo>
                    <a:lnTo>
                      <a:pt x="128" y="172"/>
                    </a:lnTo>
                    <a:lnTo>
                      <a:pt x="130" y="174"/>
                    </a:lnTo>
                    <a:lnTo>
                      <a:pt x="132" y="177"/>
                    </a:lnTo>
                    <a:lnTo>
                      <a:pt x="136" y="180"/>
                    </a:lnTo>
                    <a:lnTo>
                      <a:pt x="139" y="184"/>
                    </a:lnTo>
                    <a:lnTo>
                      <a:pt x="144" y="187"/>
                    </a:lnTo>
                    <a:lnTo>
                      <a:pt x="147" y="192"/>
                    </a:lnTo>
                    <a:lnTo>
                      <a:pt x="150" y="196"/>
                    </a:lnTo>
                    <a:lnTo>
                      <a:pt x="154" y="202"/>
                    </a:lnTo>
                    <a:lnTo>
                      <a:pt x="158" y="210"/>
                    </a:lnTo>
                    <a:lnTo>
                      <a:pt x="160" y="219"/>
                    </a:lnTo>
                    <a:lnTo>
                      <a:pt x="163" y="229"/>
                    </a:lnTo>
                    <a:lnTo>
                      <a:pt x="164" y="241"/>
                    </a:lnTo>
                    <a:lnTo>
                      <a:pt x="165" y="255"/>
                    </a:lnTo>
                    <a:lnTo>
                      <a:pt x="165" y="271"/>
                    </a:lnTo>
                    <a:lnTo>
                      <a:pt x="163" y="289"/>
                    </a:lnTo>
                    <a:lnTo>
                      <a:pt x="169" y="311"/>
                    </a:lnTo>
                  </a:path>
                </a:pathLst>
              </a:custGeom>
              <a:solidFill>
                <a:srgbClr val="FFCC00"/>
              </a:solidFill>
              <a:ln w="12700" cap="rnd">
                <a:solidFill>
                  <a:schemeClr val="tx1"/>
                </a:solidFill>
                <a:round/>
                <a:headEnd/>
                <a:tailEnd/>
              </a:ln>
            </p:spPr>
            <p:txBody>
              <a:bodyPr/>
              <a:lstStyle/>
              <a:p>
                <a:endParaRPr lang="en-US"/>
              </a:p>
            </p:txBody>
          </p:sp>
          <p:sp>
            <p:nvSpPr>
              <p:cNvPr id="27698" name="Freeform 27"/>
              <p:cNvSpPr>
                <a:spLocks/>
              </p:cNvSpPr>
              <p:nvPr/>
            </p:nvSpPr>
            <p:spPr bwMode="auto">
              <a:xfrm>
                <a:off x="2608" y="3498"/>
                <a:ext cx="28" cy="122"/>
              </a:xfrm>
              <a:custGeom>
                <a:avLst/>
                <a:gdLst>
                  <a:gd name="T0" fmla="*/ 11 w 32"/>
                  <a:gd name="T1" fmla="*/ 116 h 122"/>
                  <a:gd name="T2" fmla="*/ 11 w 32"/>
                  <a:gd name="T3" fmla="*/ 116 h 122"/>
                  <a:gd name="T4" fmla="*/ 9 w 32"/>
                  <a:gd name="T5" fmla="*/ 113 h 122"/>
                  <a:gd name="T6" fmla="*/ 9 w 32"/>
                  <a:gd name="T7" fmla="*/ 107 h 122"/>
                  <a:gd name="T8" fmla="*/ 7 w 32"/>
                  <a:gd name="T9" fmla="*/ 101 h 122"/>
                  <a:gd name="T10" fmla="*/ 9 w 32"/>
                  <a:gd name="T11" fmla="*/ 95 h 122"/>
                  <a:gd name="T12" fmla="*/ 10 w 32"/>
                  <a:gd name="T13" fmla="*/ 87 h 122"/>
                  <a:gd name="T14" fmla="*/ 11 w 32"/>
                  <a:gd name="T15" fmla="*/ 79 h 122"/>
                  <a:gd name="T16" fmla="*/ 14 w 32"/>
                  <a:gd name="T17" fmla="*/ 71 h 122"/>
                  <a:gd name="T18" fmla="*/ 16 w 32"/>
                  <a:gd name="T19" fmla="*/ 62 h 122"/>
                  <a:gd name="T20" fmla="*/ 18 w 32"/>
                  <a:gd name="T21" fmla="*/ 53 h 122"/>
                  <a:gd name="T22" fmla="*/ 20 w 32"/>
                  <a:gd name="T23" fmla="*/ 44 h 122"/>
                  <a:gd name="T24" fmla="*/ 21 w 32"/>
                  <a:gd name="T25" fmla="*/ 36 h 122"/>
                  <a:gd name="T26" fmla="*/ 24 w 32"/>
                  <a:gd name="T27" fmla="*/ 28 h 122"/>
                  <a:gd name="T28" fmla="*/ 24 w 32"/>
                  <a:gd name="T29" fmla="*/ 20 h 122"/>
                  <a:gd name="T30" fmla="*/ 24 w 32"/>
                  <a:gd name="T31" fmla="*/ 13 h 122"/>
                  <a:gd name="T32" fmla="*/ 21 w 32"/>
                  <a:gd name="T33" fmla="*/ 7 h 122"/>
                  <a:gd name="T34" fmla="*/ 19 w 32"/>
                  <a:gd name="T35" fmla="*/ 0 h 122"/>
                  <a:gd name="T36" fmla="*/ 12 w 32"/>
                  <a:gd name="T37" fmla="*/ 6 h 122"/>
                  <a:gd name="T38" fmla="*/ 14 w 32"/>
                  <a:gd name="T39" fmla="*/ 9 h 122"/>
                  <a:gd name="T40" fmla="*/ 15 w 32"/>
                  <a:gd name="T41" fmla="*/ 14 h 122"/>
                  <a:gd name="T42" fmla="*/ 16 w 32"/>
                  <a:gd name="T43" fmla="*/ 20 h 122"/>
                  <a:gd name="T44" fmla="*/ 15 w 32"/>
                  <a:gd name="T45" fmla="*/ 27 h 122"/>
                  <a:gd name="T46" fmla="*/ 14 w 32"/>
                  <a:gd name="T47" fmla="*/ 35 h 122"/>
                  <a:gd name="T48" fmla="*/ 12 w 32"/>
                  <a:gd name="T49" fmla="*/ 43 h 122"/>
                  <a:gd name="T50" fmla="*/ 10 w 32"/>
                  <a:gd name="T51" fmla="*/ 51 h 122"/>
                  <a:gd name="T52" fmla="*/ 9 w 32"/>
                  <a:gd name="T53" fmla="*/ 60 h 122"/>
                  <a:gd name="T54" fmla="*/ 5 w 32"/>
                  <a:gd name="T55" fmla="*/ 68 h 122"/>
                  <a:gd name="T56" fmla="*/ 4 w 32"/>
                  <a:gd name="T57" fmla="*/ 77 h 122"/>
                  <a:gd name="T58" fmla="*/ 2 w 32"/>
                  <a:gd name="T59" fmla="*/ 85 h 122"/>
                  <a:gd name="T60" fmla="*/ 1 w 32"/>
                  <a:gd name="T61" fmla="*/ 94 h 122"/>
                  <a:gd name="T62" fmla="*/ 0 w 32"/>
                  <a:gd name="T63" fmla="*/ 101 h 122"/>
                  <a:gd name="T64" fmla="*/ 0 w 32"/>
                  <a:gd name="T65" fmla="*/ 108 h 122"/>
                  <a:gd name="T66" fmla="*/ 2 w 32"/>
                  <a:gd name="T67" fmla="*/ 115 h 122"/>
                  <a:gd name="T68" fmla="*/ 4 w 32"/>
                  <a:gd name="T69" fmla="*/ 121 h 122"/>
                  <a:gd name="T70" fmla="*/ 4 w 32"/>
                  <a:gd name="T71" fmla="*/ 121 h 122"/>
                  <a:gd name="T72" fmla="*/ 11 w 32"/>
                  <a:gd name="T73" fmla="*/ 116 h 1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
                  <a:gd name="T112" fmla="*/ 0 h 122"/>
                  <a:gd name="T113" fmla="*/ 32 w 32"/>
                  <a:gd name="T114" fmla="*/ 122 h 12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 h="122">
                    <a:moveTo>
                      <a:pt x="14" y="116"/>
                    </a:moveTo>
                    <a:lnTo>
                      <a:pt x="14" y="116"/>
                    </a:lnTo>
                    <a:lnTo>
                      <a:pt x="11" y="113"/>
                    </a:lnTo>
                    <a:lnTo>
                      <a:pt x="11" y="107"/>
                    </a:lnTo>
                    <a:lnTo>
                      <a:pt x="9" y="101"/>
                    </a:lnTo>
                    <a:lnTo>
                      <a:pt x="11" y="95"/>
                    </a:lnTo>
                    <a:lnTo>
                      <a:pt x="13" y="87"/>
                    </a:lnTo>
                    <a:lnTo>
                      <a:pt x="15" y="79"/>
                    </a:lnTo>
                    <a:lnTo>
                      <a:pt x="18" y="71"/>
                    </a:lnTo>
                    <a:lnTo>
                      <a:pt x="21" y="62"/>
                    </a:lnTo>
                    <a:lnTo>
                      <a:pt x="24" y="53"/>
                    </a:lnTo>
                    <a:lnTo>
                      <a:pt x="26" y="44"/>
                    </a:lnTo>
                    <a:lnTo>
                      <a:pt x="28" y="36"/>
                    </a:lnTo>
                    <a:lnTo>
                      <a:pt x="31" y="28"/>
                    </a:lnTo>
                    <a:lnTo>
                      <a:pt x="31" y="20"/>
                    </a:lnTo>
                    <a:lnTo>
                      <a:pt x="31" y="13"/>
                    </a:lnTo>
                    <a:lnTo>
                      <a:pt x="28" y="7"/>
                    </a:lnTo>
                    <a:lnTo>
                      <a:pt x="25" y="0"/>
                    </a:lnTo>
                    <a:lnTo>
                      <a:pt x="16" y="6"/>
                    </a:lnTo>
                    <a:lnTo>
                      <a:pt x="18" y="9"/>
                    </a:lnTo>
                    <a:lnTo>
                      <a:pt x="19" y="14"/>
                    </a:lnTo>
                    <a:lnTo>
                      <a:pt x="21" y="20"/>
                    </a:lnTo>
                    <a:lnTo>
                      <a:pt x="19" y="27"/>
                    </a:lnTo>
                    <a:lnTo>
                      <a:pt x="18" y="35"/>
                    </a:lnTo>
                    <a:lnTo>
                      <a:pt x="16" y="43"/>
                    </a:lnTo>
                    <a:lnTo>
                      <a:pt x="13" y="51"/>
                    </a:lnTo>
                    <a:lnTo>
                      <a:pt x="11" y="60"/>
                    </a:lnTo>
                    <a:lnTo>
                      <a:pt x="7" y="68"/>
                    </a:lnTo>
                    <a:lnTo>
                      <a:pt x="5" y="77"/>
                    </a:lnTo>
                    <a:lnTo>
                      <a:pt x="2" y="85"/>
                    </a:lnTo>
                    <a:lnTo>
                      <a:pt x="1" y="94"/>
                    </a:lnTo>
                    <a:lnTo>
                      <a:pt x="0" y="101"/>
                    </a:lnTo>
                    <a:lnTo>
                      <a:pt x="0" y="108"/>
                    </a:lnTo>
                    <a:lnTo>
                      <a:pt x="2" y="115"/>
                    </a:lnTo>
                    <a:lnTo>
                      <a:pt x="5" y="121"/>
                    </a:lnTo>
                    <a:lnTo>
                      <a:pt x="14" y="116"/>
                    </a:lnTo>
                  </a:path>
                </a:pathLst>
              </a:custGeom>
              <a:solidFill>
                <a:srgbClr val="FFCC00"/>
              </a:solidFill>
              <a:ln w="12700" cap="rnd">
                <a:solidFill>
                  <a:schemeClr val="tx1"/>
                </a:solidFill>
                <a:round/>
                <a:headEnd/>
                <a:tailEnd/>
              </a:ln>
            </p:spPr>
            <p:txBody>
              <a:bodyPr/>
              <a:lstStyle/>
              <a:p>
                <a:endParaRPr lang="en-US"/>
              </a:p>
            </p:txBody>
          </p:sp>
          <p:sp>
            <p:nvSpPr>
              <p:cNvPr id="27699" name="Freeform 28"/>
              <p:cNvSpPr>
                <a:spLocks/>
              </p:cNvSpPr>
              <p:nvPr/>
            </p:nvSpPr>
            <p:spPr bwMode="auto">
              <a:xfrm>
                <a:off x="2607" y="3614"/>
                <a:ext cx="21" cy="81"/>
              </a:xfrm>
              <a:custGeom>
                <a:avLst/>
                <a:gdLst>
                  <a:gd name="T0" fmla="*/ 8 w 24"/>
                  <a:gd name="T1" fmla="*/ 78 h 81"/>
                  <a:gd name="T2" fmla="*/ 8 w 24"/>
                  <a:gd name="T3" fmla="*/ 78 h 81"/>
                  <a:gd name="T4" fmla="*/ 8 w 24"/>
                  <a:gd name="T5" fmla="*/ 74 h 81"/>
                  <a:gd name="T6" fmla="*/ 8 w 24"/>
                  <a:gd name="T7" fmla="*/ 70 h 81"/>
                  <a:gd name="T8" fmla="*/ 8 w 24"/>
                  <a:gd name="T9" fmla="*/ 66 h 81"/>
                  <a:gd name="T10" fmla="*/ 10 w 24"/>
                  <a:gd name="T11" fmla="*/ 61 h 81"/>
                  <a:gd name="T12" fmla="*/ 11 w 24"/>
                  <a:gd name="T13" fmla="*/ 57 h 81"/>
                  <a:gd name="T14" fmla="*/ 11 w 24"/>
                  <a:gd name="T15" fmla="*/ 52 h 81"/>
                  <a:gd name="T16" fmla="*/ 13 w 24"/>
                  <a:gd name="T17" fmla="*/ 47 h 81"/>
                  <a:gd name="T18" fmla="*/ 15 w 24"/>
                  <a:gd name="T19" fmla="*/ 42 h 81"/>
                  <a:gd name="T20" fmla="*/ 16 w 24"/>
                  <a:gd name="T21" fmla="*/ 37 h 81"/>
                  <a:gd name="T22" fmla="*/ 16 w 24"/>
                  <a:gd name="T23" fmla="*/ 32 h 81"/>
                  <a:gd name="T24" fmla="*/ 18 w 24"/>
                  <a:gd name="T25" fmla="*/ 26 h 81"/>
                  <a:gd name="T26" fmla="*/ 18 w 24"/>
                  <a:gd name="T27" fmla="*/ 21 h 81"/>
                  <a:gd name="T28" fmla="*/ 16 w 24"/>
                  <a:gd name="T29" fmla="*/ 16 h 81"/>
                  <a:gd name="T30" fmla="*/ 16 w 24"/>
                  <a:gd name="T31" fmla="*/ 10 h 81"/>
                  <a:gd name="T32" fmla="*/ 14 w 24"/>
                  <a:gd name="T33" fmla="*/ 5 h 81"/>
                  <a:gd name="T34" fmla="*/ 11 w 24"/>
                  <a:gd name="T35" fmla="*/ 0 h 81"/>
                  <a:gd name="T36" fmla="*/ 4 w 24"/>
                  <a:gd name="T37" fmla="*/ 5 h 81"/>
                  <a:gd name="T38" fmla="*/ 6 w 24"/>
                  <a:gd name="T39" fmla="*/ 9 h 81"/>
                  <a:gd name="T40" fmla="*/ 8 w 24"/>
                  <a:gd name="T41" fmla="*/ 13 h 81"/>
                  <a:gd name="T42" fmla="*/ 10 w 24"/>
                  <a:gd name="T43" fmla="*/ 17 h 81"/>
                  <a:gd name="T44" fmla="*/ 10 w 24"/>
                  <a:gd name="T45" fmla="*/ 21 h 81"/>
                  <a:gd name="T46" fmla="*/ 10 w 24"/>
                  <a:gd name="T47" fmla="*/ 25 h 81"/>
                  <a:gd name="T48" fmla="*/ 8 w 24"/>
                  <a:gd name="T49" fmla="*/ 30 h 81"/>
                  <a:gd name="T50" fmla="*/ 8 w 24"/>
                  <a:gd name="T51" fmla="*/ 35 h 81"/>
                  <a:gd name="T52" fmla="*/ 6 w 24"/>
                  <a:gd name="T53" fmla="*/ 39 h 81"/>
                  <a:gd name="T54" fmla="*/ 4 w 24"/>
                  <a:gd name="T55" fmla="*/ 45 h 81"/>
                  <a:gd name="T56" fmla="*/ 4 w 24"/>
                  <a:gd name="T57" fmla="*/ 49 h 81"/>
                  <a:gd name="T58" fmla="*/ 3 w 24"/>
                  <a:gd name="T59" fmla="*/ 55 h 81"/>
                  <a:gd name="T60" fmla="*/ 2 w 24"/>
                  <a:gd name="T61" fmla="*/ 60 h 81"/>
                  <a:gd name="T62" fmla="*/ 1 w 24"/>
                  <a:gd name="T63" fmla="*/ 65 h 81"/>
                  <a:gd name="T64" fmla="*/ 0 w 24"/>
                  <a:gd name="T65" fmla="*/ 70 h 81"/>
                  <a:gd name="T66" fmla="*/ 0 w 24"/>
                  <a:gd name="T67" fmla="*/ 74 h 81"/>
                  <a:gd name="T68" fmla="*/ 1 w 24"/>
                  <a:gd name="T69" fmla="*/ 80 h 81"/>
                  <a:gd name="T70" fmla="*/ 1 w 24"/>
                  <a:gd name="T71" fmla="*/ 80 h 81"/>
                  <a:gd name="T72" fmla="*/ 8 w 24"/>
                  <a:gd name="T73" fmla="*/ 78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
                  <a:gd name="T112" fmla="*/ 0 h 81"/>
                  <a:gd name="T113" fmla="*/ 24 w 24"/>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 h="81">
                    <a:moveTo>
                      <a:pt x="10" y="78"/>
                    </a:moveTo>
                    <a:lnTo>
                      <a:pt x="10" y="78"/>
                    </a:lnTo>
                    <a:lnTo>
                      <a:pt x="10" y="74"/>
                    </a:lnTo>
                    <a:lnTo>
                      <a:pt x="10" y="70"/>
                    </a:lnTo>
                    <a:lnTo>
                      <a:pt x="10" y="66"/>
                    </a:lnTo>
                    <a:lnTo>
                      <a:pt x="12" y="61"/>
                    </a:lnTo>
                    <a:lnTo>
                      <a:pt x="14" y="57"/>
                    </a:lnTo>
                    <a:lnTo>
                      <a:pt x="15" y="52"/>
                    </a:lnTo>
                    <a:lnTo>
                      <a:pt x="17" y="47"/>
                    </a:lnTo>
                    <a:lnTo>
                      <a:pt x="19" y="42"/>
                    </a:lnTo>
                    <a:lnTo>
                      <a:pt x="20" y="37"/>
                    </a:lnTo>
                    <a:lnTo>
                      <a:pt x="21" y="32"/>
                    </a:lnTo>
                    <a:lnTo>
                      <a:pt x="23" y="26"/>
                    </a:lnTo>
                    <a:lnTo>
                      <a:pt x="23" y="21"/>
                    </a:lnTo>
                    <a:lnTo>
                      <a:pt x="21" y="16"/>
                    </a:lnTo>
                    <a:lnTo>
                      <a:pt x="20" y="10"/>
                    </a:lnTo>
                    <a:lnTo>
                      <a:pt x="18" y="5"/>
                    </a:lnTo>
                    <a:lnTo>
                      <a:pt x="15" y="0"/>
                    </a:lnTo>
                    <a:lnTo>
                      <a:pt x="6" y="5"/>
                    </a:lnTo>
                    <a:lnTo>
                      <a:pt x="8" y="9"/>
                    </a:lnTo>
                    <a:lnTo>
                      <a:pt x="10" y="13"/>
                    </a:lnTo>
                    <a:lnTo>
                      <a:pt x="12" y="17"/>
                    </a:lnTo>
                    <a:lnTo>
                      <a:pt x="12" y="21"/>
                    </a:lnTo>
                    <a:lnTo>
                      <a:pt x="12" y="25"/>
                    </a:lnTo>
                    <a:lnTo>
                      <a:pt x="10" y="30"/>
                    </a:lnTo>
                    <a:lnTo>
                      <a:pt x="10" y="35"/>
                    </a:lnTo>
                    <a:lnTo>
                      <a:pt x="8" y="39"/>
                    </a:lnTo>
                    <a:lnTo>
                      <a:pt x="6" y="45"/>
                    </a:lnTo>
                    <a:lnTo>
                      <a:pt x="5" y="49"/>
                    </a:lnTo>
                    <a:lnTo>
                      <a:pt x="3" y="55"/>
                    </a:lnTo>
                    <a:lnTo>
                      <a:pt x="2" y="60"/>
                    </a:lnTo>
                    <a:lnTo>
                      <a:pt x="1" y="65"/>
                    </a:lnTo>
                    <a:lnTo>
                      <a:pt x="0" y="70"/>
                    </a:lnTo>
                    <a:lnTo>
                      <a:pt x="0" y="74"/>
                    </a:lnTo>
                    <a:lnTo>
                      <a:pt x="1" y="80"/>
                    </a:lnTo>
                    <a:lnTo>
                      <a:pt x="10" y="78"/>
                    </a:lnTo>
                  </a:path>
                </a:pathLst>
              </a:custGeom>
              <a:solidFill>
                <a:srgbClr val="FFCC00"/>
              </a:solidFill>
              <a:ln w="12700" cap="rnd">
                <a:solidFill>
                  <a:schemeClr val="tx1"/>
                </a:solidFill>
                <a:round/>
                <a:headEnd/>
                <a:tailEnd/>
              </a:ln>
            </p:spPr>
            <p:txBody>
              <a:bodyPr/>
              <a:lstStyle/>
              <a:p>
                <a:endParaRPr lang="en-US"/>
              </a:p>
            </p:txBody>
          </p:sp>
          <p:sp>
            <p:nvSpPr>
              <p:cNvPr id="27700" name="Freeform 29"/>
              <p:cNvSpPr>
                <a:spLocks/>
              </p:cNvSpPr>
              <p:nvPr/>
            </p:nvSpPr>
            <p:spPr bwMode="auto">
              <a:xfrm>
                <a:off x="2608" y="3692"/>
                <a:ext cx="55" cy="69"/>
              </a:xfrm>
              <a:custGeom>
                <a:avLst/>
                <a:gdLst>
                  <a:gd name="T0" fmla="*/ 48 w 62"/>
                  <a:gd name="T1" fmla="*/ 66 h 69"/>
                  <a:gd name="T2" fmla="*/ 48 w 62"/>
                  <a:gd name="T3" fmla="*/ 66 h 69"/>
                  <a:gd name="T4" fmla="*/ 43 w 62"/>
                  <a:gd name="T5" fmla="*/ 45 h 69"/>
                  <a:gd name="T6" fmla="*/ 37 w 62"/>
                  <a:gd name="T7" fmla="*/ 30 h 69"/>
                  <a:gd name="T8" fmla="*/ 30 w 62"/>
                  <a:gd name="T9" fmla="*/ 22 h 69"/>
                  <a:gd name="T10" fmla="*/ 24 w 62"/>
                  <a:gd name="T11" fmla="*/ 16 h 69"/>
                  <a:gd name="T12" fmla="*/ 18 w 62"/>
                  <a:gd name="T13" fmla="*/ 13 h 69"/>
                  <a:gd name="T14" fmla="*/ 12 w 62"/>
                  <a:gd name="T15" fmla="*/ 11 h 69"/>
                  <a:gd name="T16" fmla="*/ 11 w 62"/>
                  <a:gd name="T17" fmla="*/ 7 h 69"/>
                  <a:gd name="T18" fmla="*/ 8 w 62"/>
                  <a:gd name="T19" fmla="*/ 0 h 69"/>
                  <a:gd name="T20" fmla="*/ 0 w 62"/>
                  <a:gd name="T21" fmla="*/ 2 h 69"/>
                  <a:gd name="T22" fmla="*/ 4 w 62"/>
                  <a:gd name="T23" fmla="*/ 12 h 69"/>
                  <a:gd name="T24" fmla="*/ 9 w 62"/>
                  <a:gd name="T25" fmla="*/ 18 h 69"/>
                  <a:gd name="T26" fmla="*/ 15 w 62"/>
                  <a:gd name="T27" fmla="*/ 21 h 69"/>
                  <a:gd name="T28" fmla="*/ 20 w 62"/>
                  <a:gd name="T29" fmla="*/ 23 h 69"/>
                  <a:gd name="T30" fmla="*/ 25 w 62"/>
                  <a:gd name="T31" fmla="*/ 28 h 69"/>
                  <a:gd name="T32" fmla="*/ 29 w 62"/>
                  <a:gd name="T33" fmla="*/ 35 h 69"/>
                  <a:gd name="T34" fmla="*/ 35 w 62"/>
                  <a:gd name="T35" fmla="*/ 47 h 69"/>
                  <a:gd name="T36" fmla="*/ 38 w 62"/>
                  <a:gd name="T37" fmla="*/ 68 h 69"/>
                  <a:gd name="T38" fmla="*/ 38 w 62"/>
                  <a:gd name="T39" fmla="*/ 68 h 69"/>
                  <a:gd name="T40" fmla="*/ 48 w 62"/>
                  <a:gd name="T41" fmla="*/ 66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69"/>
                  <a:gd name="T65" fmla="*/ 62 w 62"/>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69">
                    <a:moveTo>
                      <a:pt x="61" y="66"/>
                    </a:moveTo>
                    <a:lnTo>
                      <a:pt x="61" y="66"/>
                    </a:lnTo>
                    <a:lnTo>
                      <a:pt x="55" y="45"/>
                    </a:lnTo>
                    <a:lnTo>
                      <a:pt x="47" y="30"/>
                    </a:lnTo>
                    <a:lnTo>
                      <a:pt x="38" y="22"/>
                    </a:lnTo>
                    <a:lnTo>
                      <a:pt x="30" y="16"/>
                    </a:lnTo>
                    <a:lnTo>
                      <a:pt x="22" y="13"/>
                    </a:lnTo>
                    <a:lnTo>
                      <a:pt x="16" y="11"/>
                    </a:lnTo>
                    <a:lnTo>
                      <a:pt x="13" y="7"/>
                    </a:lnTo>
                    <a:lnTo>
                      <a:pt x="10" y="0"/>
                    </a:lnTo>
                    <a:lnTo>
                      <a:pt x="0" y="2"/>
                    </a:lnTo>
                    <a:lnTo>
                      <a:pt x="4" y="12"/>
                    </a:lnTo>
                    <a:lnTo>
                      <a:pt x="11" y="18"/>
                    </a:lnTo>
                    <a:lnTo>
                      <a:pt x="19" y="21"/>
                    </a:lnTo>
                    <a:lnTo>
                      <a:pt x="25" y="23"/>
                    </a:lnTo>
                    <a:lnTo>
                      <a:pt x="31" y="28"/>
                    </a:lnTo>
                    <a:lnTo>
                      <a:pt x="37" y="35"/>
                    </a:lnTo>
                    <a:lnTo>
                      <a:pt x="44" y="47"/>
                    </a:lnTo>
                    <a:lnTo>
                      <a:pt x="49" y="68"/>
                    </a:lnTo>
                    <a:lnTo>
                      <a:pt x="61" y="66"/>
                    </a:lnTo>
                  </a:path>
                </a:pathLst>
              </a:custGeom>
              <a:solidFill>
                <a:srgbClr val="FFCC00"/>
              </a:solidFill>
              <a:ln w="12700" cap="rnd">
                <a:solidFill>
                  <a:schemeClr val="tx1"/>
                </a:solidFill>
                <a:round/>
                <a:headEnd/>
                <a:tailEnd/>
              </a:ln>
            </p:spPr>
            <p:txBody>
              <a:bodyPr/>
              <a:lstStyle/>
              <a:p>
                <a:endParaRPr lang="en-US"/>
              </a:p>
            </p:txBody>
          </p:sp>
          <p:sp>
            <p:nvSpPr>
              <p:cNvPr id="27701" name="Freeform 30"/>
              <p:cNvSpPr>
                <a:spLocks/>
              </p:cNvSpPr>
              <p:nvPr/>
            </p:nvSpPr>
            <p:spPr bwMode="auto">
              <a:xfrm>
                <a:off x="2651" y="3758"/>
                <a:ext cx="28" cy="82"/>
              </a:xfrm>
              <a:custGeom>
                <a:avLst/>
                <a:gdLst>
                  <a:gd name="T0" fmla="*/ 3 w 31"/>
                  <a:gd name="T1" fmla="*/ 81 h 82"/>
                  <a:gd name="T2" fmla="*/ 3 w 31"/>
                  <a:gd name="T3" fmla="*/ 81 h 82"/>
                  <a:gd name="T4" fmla="*/ 9 w 31"/>
                  <a:gd name="T5" fmla="*/ 79 h 82"/>
                  <a:gd name="T6" fmla="*/ 14 w 31"/>
                  <a:gd name="T7" fmla="*/ 76 h 82"/>
                  <a:gd name="T8" fmla="*/ 19 w 31"/>
                  <a:gd name="T9" fmla="*/ 73 h 82"/>
                  <a:gd name="T10" fmla="*/ 22 w 31"/>
                  <a:gd name="T11" fmla="*/ 69 h 82"/>
                  <a:gd name="T12" fmla="*/ 24 w 31"/>
                  <a:gd name="T13" fmla="*/ 63 h 82"/>
                  <a:gd name="T14" fmla="*/ 24 w 31"/>
                  <a:gd name="T15" fmla="*/ 58 h 82"/>
                  <a:gd name="T16" fmla="*/ 24 w 31"/>
                  <a:gd name="T17" fmla="*/ 53 h 82"/>
                  <a:gd name="T18" fmla="*/ 23 w 31"/>
                  <a:gd name="T19" fmla="*/ 47 h 82"/>
                  <a:gd name="T20" fmla="*/ 21 w 31"/>
                  <a:gd name="T21" fmla="*/ 42 h 82"/>
                  <a:gd name="T22" fmla="*/ 20 w 31"/>
                  <a:gd name="T23" fmla="*/ 35 h 82"/>
                  <a:gd name="T24" fmla="*/ 17 w 31"/>
                  <a:gd name="T25" fmla="*/ 29 h 82"/>
                  <a:gd name="T26" fmla="*/ 14 w 31"/>
                  <a:gd name="T27" fmla="*/ 23 h 82"/>
                  <a:gd name="T28" fmla="*/ 14 w 31"/>
                  <a:gd name="T29" fmla="*/ 17 h 82"/>
                  <a:gd name="T30" fmla="*/ 13 w 31"/>
                  <a:gd name="T31" fmla="*/ 11 h 82"/>
                  <a:gd name="T32" fmla="*/ 10 w 31"/>
                  <a:gd name="T33" fmla="*/ 6 h 82"/>
                  <a:gd name="T34" fmla="*/ 9 w 31"/>
                  <a:gd name="T35" fmla="*/ 0 h 82"/>
                  <a:gd name="T36" fmla="*/ 0 w 31"/>
                  <a:gd name="T37" fmla="*/ 2 h 82"/>
                  <a:gd name="T38" fmla="*/ 2 w 31"/>
                  <a:gd name="T39" fmla="*/ 8 h 82"/>
                  <a:gd name="T40" fmla="*/ 3 w 31"/>
                  <a:gd name="T41" fmla="*/ 14 h 82"/>
                  <a:gd name="T42" fmla="*/ 5 w 31"/>
                  <a:gd name="T43" fmla="*/ 20 h 82"/>
                  <a:gd name="T44" fmla="*/ 7 w 31"/>
                  <a:gd name="T45" fmla="*/ 26 h 82"/>
                  <a:gd name="T46" fmla="*/ 9 w 31"/>
                  <a:gd name="T47" fmla="*/ 32 h 82"/>
                  <a:gd name="T48" fmla="*/ 11 w 31"/>
                  <a:gd name="T49" fmla="*/ 38 h 82"/>
                  <a:gd name="T50" fmla="*/ 13 w 31"/>
                  <a:gd name="T51" fmla="*/ 44 h 82"/>
                  <a:gd name="T52" fmla="*/ 14 w 31"/>
                  <a:gd name="T53" fmla="*/ 49 h 82"/>
                  <a:gd name="T54" fmla="*/ 14 w 31"/>
                  <a:gd name="T55" fmla="*/ 54 h 82"/>
                  <a:gd name="T56" fmla="*/ 14 w 31"/>
                  <a:gd name="T57" fmla="*/ 58 h 82"/>
                  <a:gd name="T58" fmla="*/ 14 w 31"/>
                  <a:gd name="T59" fmla="*/ 62 h 82"/>
                  <a:gd name="T60" fmla="*/ 14 w 31"/>
                  <a:gd name="T61" fmla="*/ 65 h 82"/>
                  <a:gd name="T62" fmla="*/ 13 w 31"/>
                  <a:gd name="T63" fmla="*/ 67 h 82"/>
                  <a:gd name="T64" fmla="*/ 9 w 31"/>
                  <a:gd name="T65" fmla="*/ 69 h 82"/>
                  <a:gd name="T66" fmla="*/ 6 w 31"/>
                  <a:gd name="T67" fmla="*/ 72 h 82"/>
                  <a:gd name="T68" fmla="*/ 2 w 31"/>
                  <a:gd name="T69" fmla="*/ 73 h 82"/>
                  <a:gd name="T70" fmla="*/ 2 w 31"/>
                  <a:gd name="T71" fmla="*/ 73 h 82"/>
                  <a:gd name="T72" fmla="*/ 3 w 31"/>
                  <a:gd name="T73" fmla="*/ 81 h 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
                  <a:gd name="T112" fmla="*/ 0 h 82"/>
                  <a:gd name="T113" fmla="*/ 31 w 31"/>
                  <a:gd name="T114" fmla="*/ 82 h 8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 h="82">
                    <a:moveTo>
                      <a:pt x="3" y="81"/>
                    </a:moveTo>
                    <a:lnTo>
                      <a:pt x="3" y="81"/>
                    </a:lnTo>
                    <a:lnTo>
                      <a:pt x="11" y="79"/>
                    </a:lnTo>
                    <a:lnTo>
                      <a:pt x="18" y="76"/>
                    </a:lnTo>
                    <a:lnTo>
                      <a:pt x="23" y="73"/>
                    </a:lnTo>
                    <a:lnTo>
                      <a:pt x="27" y="69"/>
                    </a:lnTo>
                    <a:lnTo>
                      <a:pt x="30" y="63"/>
                    </a:lnTo>
                    <a:lnTo>
                      <a:pt x="30" y="58"/>
                    </a:lnTo>
                    <a:lnTo>
                      <a:pt x="30" y="53"/>
                    </a:lnTo>
                    <a:lnTo>
                      <a:pt x="28" y="47"/>
                    </a:lnTo>
                    <a:lnTo>
                      <a:pt x="26" y="42"/>
                    </a:lnTo>
                    <a:lnTo>
                      <a:pt x="24" y="35"/>
                    </a:lnTo>
                    <a:lnTo>
                      <a:pt x="21" y="29"/>
                    </a:lnTo>
                    <a:lnTo>
                      <a:pt x="18" y="23"/>
                    </a:lnTo>
                    <a:lnTo>
                      <a:pt x="17" y="17"/>
                    </a:lnTo>
                    <a:lnTo>
                      <a:pt x="15" y="11"/>
                    </a:lnTo>
                    <a:lnTo>
                      <a:pt x="12" y="6"/>
                    </a:lnTo>
                    <a:lnTo>
                      <a:pt x="11" y="0"/>
                    </a:lnTo>
                    <a:lnTo>
                      <a:pt x="0" y="2"/>
                    </a:lnTo>
                    <a:lnTo>
                      <a:pt x="2" y="8"/>
                    </a:lnTo>
                    <a:lnTo>
                      <a:pt x="3" y="14"/>
                    </a:lnTo>
                    <a:lnTo>
                      <a:pt x="5" y="20"/>
                    </a:lnTo>
                    <a:lnTo>
                      <a:pt x="9" y="26"/>
                    </a:lnTo>
                    <a:lnTo>
                      <a:pt x="11" y="32"/>
                    </a:lnTo>
                    <a:lnTo>
                      <a:pt x="13" y="38"/>
                    </a:lnTo>
                    <a:lnTo>
                      <a:pt x="16" y="44"/>
                    </a:lnTo>
                    <a:lnTo>
                      <a:pt x="17" y="49"/>
                    </a:lnTo>
                    <a:lnTo>
                      <a:pt x="18" y="54"/>
                    </a:lnTo>
                    <a:lnTo>
                      <a:pt x="18" y="58"/>
                    </a:lnTo>
                    <a:lnTo>
                      <a:pt x="18" y="62"/>
                    </a:lnTo>
                    <a:lnTo>
                      <a:pt x="17" y="65"/>
                    </a:lnTo>
                    <a:lnTo>
                      <a:pt x="16" y="67"/>
                    </a:lnTo>
                    <a:lnTo>
                      <a:pt x="11" y="69"/>
                    </a:lnTo>
                    <a:lnTo>
                      <a:pt x="8" y="72"/>
                    </a:lnTo>
                    <a:lnTo>
                      <a:pt x="2" y="73"/>
                    </a:lnTo>
                    <a:lnTo>
                      <a:pt x="3" y="81"/>
                    </a:lnTo>
                  </a:path>
                </a:pathLst>
              </a:custGeom>
              <a:solidFill>
                <a:srgbClr val="FFCC00"/>
              </a:solidFill>
              <a:ln w="12700" cap="rnd">
                <a:solidFill>
                  <a:schemeClr val="tx1"/>
                </a:solidFill>
                <a:round/>
                <a:headEnd/>
                <a:tailEnd/>
              </a:ln>
            </p:spPr>
            <p:txBody>
              <a:bodyPr/>
              <a:lstStyle/>
              <a:p>
                <a:endParaRPr lang="en-US"/>
              </a:p>
            </p:txBody>
          </p:sp>
          <p:sp>
            <p:nvSpPr>
              <p:cNvPr id="27702" name="Freeform 31"/>
              <p:cNvSpPr>
                <a:spLocks/>
              </p:cNvSpPr>
              <p:nvPr/>
            </p:nvSpPr>
            <p:spPr bwMode="auto">
              <a:xfrm>
                <a:off x="2648" y="3831"/>
                <a:ext cx="42" cy="39"/>
              </a:xfrm>
              <a:custGeom>
                <a:avLst/>
                <a:gdLst>
                  <a:gd name="T0" fmla="*/ 37 w 47"/>
                  <a:gd name="T1" fmla="*/ 31 h 39"/>
                  <a:gd name="T2" fmla="*/ 37 w 47"/>
                  <a:gd name="T3" fmla="*/ 31 h 39"/>
                  <a:gd name="T4" fmla="*/ 30 w 47"/>
                  <a:gd name="T5" fmla="*/ 26 h 39"/>
                  <a:gd name="T6" fmla="*/ 23 w 47"/>
                  <a:gd name="T7" fmla="*/ 20 h 39"/>
                  <a:gd name="T8" fmla="*/ 18 w 47"/>
                  <a:gd name="T9" fmla="*/ 16 h 39"/>
                  <a:gd name="T10" fmla="*/ 13 w 47"/>
                  <a:gd name="T11" fmla="*/ 11 h 39"/>
                  <a:gd name="T12" fmla="*/ 11 w 47"/>
                  <a:gd name="T13" fmla="*/ 8 h 39"/>
                  <a:gd name="T14" fmla="*/ 9 w 47"/>
                  <a:gd name="T15" fmla="*/ 5 h 39"/>
                  <a:gd name="T16" fmla="*/ 8 w 47"/>
                  <a:gd name="T17" fmla="*/ 6 h 39"/>
                  <a:gd name="T18" fmla="*/ 5 w 47"/>
                  <a:gd name="T19" fmla="*/ 8 h 39"/>
                  <a:gd name="T20" fmla="*/ 4 w 47"/>
                  <a:gd name="T21" fmla="*/ 0 h 39"/>
                  <a:gd name="T22" fmla="*/ 0 w 47"/>
                  <a:gd name="T23" fmla="*/ 4 h 39"/>
                  <a:gd name="T24" fmla="*/ 1 w 47"/>
                  <a:gd name="T25" fmla="*/ 10 h 39"/>
                  <a:gd name="T26" fmla="*/ 4 w 47"/>
                  <a:gd name="T27" fmla="*/ 13 h 39"/>
                  <a:gd name="T28" fmla="*/ 8 w 47"/>
                  <a:gd name="T29" fmla="*/ 17 h 39"/>
                  <a:gd name="T30" fmla="*/ 12 w 47"/>
                  <a:gd name="T31" fmla="*/ 22 h 39"/>
                  <a:gd name="T32" fmla="*/ 18 w 47"/>
                  <a:gd name="T33" fmla="*/ 28 h 39"/>
                  <a:gd name="T34" fmla="*/ 25 w 47"/>
                  <a:gd name="T35" fmla="*/ 32 h 39"/>
                  <a:gd name="T36" fmla="*/ 32 w 47"/>
                  <a:gd name="T37" fmla="*/ 38 h 39"/>
                  <a:gd name="T38" fmla="*/ 32 w 47"/>
                  <a:gd name="T39" fmla="*/ 38 h 39"/>
                  <a:gd name="T40" fmla="*/ 37 w 47"/>
                  <a:gd name="T41" fmla="*/ 31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39"/>
                  <a:gd name="T65" fmla="*/ 47 w 47"/>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39">
                    <a:moveTo>
                      <a:pt x="46" y="31"/>
                    </a:moveTo>
                    <a:lnTo>
                      <a:pt x="46" y="31"/>
                    </a:lnTo>
                    <a:lnTo>
                      <a:pt x="38" y="26"/>
                    </a:lnTo>
                    <a:lnTo>
                      <a:pt x="29" y="20"/>
                    </a:lnTo>
                    <a:lnTo>
                      <a:pt x="22" y="16"/>
                    </a:lnTo>
                    <a:lnTo>
                      <a:pt x="16" y="11"/>
                    </a:lnTo>
                    <a:lnTo>
                      <a:pt x="13" y="8"/>
                    </a:lnTo>
                    <a:lnTo>
                      <a:pt x="11" y="5"/>
                    </a:lnTo>
                    <a:lnTo>
                      <a:pt x="10" y="6"/>
                    </a:lnTo>
                    <a:lnTo>
                      <a:pt x="7" y="8"/>
                    </a:lnTo>
                    <a:lnTo>
                      <a:pt x="6" y="0"/>
                    </a:lnTo>
                    <a:lnTo>
                      <a:pt x="0" y="4"/>
                    </a:lnTo>
                    <a:lnTo>
                      <a:pt x="1" y="10"/>
                    </a:lnTo>
                    <a:lnTo>
                      <a:pt x="4" y="13"/>
                    </a:lnTo>
                    <a:lnTo>
                      <a:pt x="10" y="17"/>
                    </a:lnTo>
                    <a:lnTo>
                      <a:pt x="15" y="22"/>
                    </a:lnTo>
                    <a:lnTo>
                      <a:pt x="22" y="28"/>
                    </a:lnTo>
                    <a:lnTo>
                      <a:pt x="31" y="32"/>
                    </a:lnTo>
                    <a:lnTo>
                      <a:pt x="40" y="38"/>
                    </a:lnTo>
                    <a:lnTo>
                      <a:pt x="46" y="31"/>
                    </a:lnTo>
                  </a:path>
                </a:pathLst>
              </a:custGeom>
              <a:solidFill>
                <a:srgbClr val="FFCC00"/>
              </a:solidFill>
              <a:ln w="12700" cap="rnd">
                <a:solidFill>
                  <a:schemeClr val="tx1"/>
                </a:solidFill>
                <a:round/>
                <a:headEnd/>
                <a:tailEnd/>
              </a:ln>
            </p:spPr>
            <p:txBody>
              <a:bodyPr/>
              <a:lstStyle/>
              <a:p>
                <a:endParaRPr lang="en-US"/>
              </a:p>
            </p:txBody>
          </p:sp>
          <p:sp>
            <p:nvSpPr>
              <p:cNvPr id="27703" name="Freeform 32"/>
              <p:cNvSpPr>
                <a:spLocks/>
              </p:cNvSpPr>
              <p:nvPr/>
            </p:nvSpPr>
            <p:spPr bwMode="auto">
              <a:xfrm>
                <a:off x="2683" y="3862"/>
                <a:ext cx="57" cy="32"/>
              </a:xfrm>
              <a:custGeom>
                <a:avLst/>
                <a:gdLst>
                  <a:gd name="T0" fmla="*/ 33 w 64"/>
                  <a:gd name="T1" fmla="*/ 31 h 32"/>
                  <a:gd name="T2" fmla="*/ 33 w 64"/>
                  <a:gd name="T3" fmla="*/ 31 h 32"/>
                  <a:gd name="T4" fmla="*/ 45 w 64"/>
                  <a:gd name="T5" fmla="*/ 21 h 32"/>
                  <a:gd name="T6" fmla="*/ 50 w 64"/>
                  <a:gd name="T7" fmla="*/ 16 h 32"/>
                  <a:gd name="T8" fmla="*/ 46 w 64"/>
                  <a:gd name="T9" fmla="*/ 8 h 32"/>
                  <a:gd name="T10" fmla="*/ 40 w 64"/>
                  <a:gd name="T11" fmla="*/ 8 h 32"/>
                  <a:gd name="T12" fmla="*/ 33 w 64"/>
                  <a:gd name="T13" fmla="*/ 9 h 32"/>
                  <a:gd name="T14" fmla="*/ 25 w 64"/>
                  <a:gd name="T15" fmla="*/ 8 h 32"/>
                  <a:gd name="T16" fmla="*/ 15 w 64"/>
                  <a:gd name="T17" fmla="*/ 6 h 32"/>
                  <a:gd name="T18" fmla="*/ 4 w 64"/>
                  <a:gd name="T19" fmla="*/ 0 h 32"/>
                  <a:gd name="T20" fmla="*/ 0 w 64"/>
                  <a:gd name="T21" fmla="*/ 7 h 32"/>
                  <a:gd name="T22" fmla="*/ 11 w 64"/>
                  <a:gd name="T23" fmla="*/ 14 h 32"/>
                  <a:gd name="T24" fmla="*/ 24 w 64"/>
                  <a:gd name="T25" fmla="*/ 17 h 32"/>
                  <a:gd name="T26" fmla="*/ 33 w 64"/>
                  <a:gd name="T27" fmla="*/ 17 h 32"/>
                  <a:gd name="T28" fmla="*/ 41 w 64"/>
                  <a:gd name="T29" fmla="*/ 16 h 32"/>
                  <a:gd name="T30" fmla="*/ 45 w 64"/>
                  <a:gd name="T31" fmla="*/ 16 h 32"/>
                  <a:gd name="T32" fmla="*/ 43 w 64"/>
                  <a:gd name="T33" fmla="*/ 11 h 32"/>
                  <a:gd name="T34" fmla="*/ 39 w 64"/>
                  <a:gd name="T35" fmla="*/ 15 h 32"/>
                  <a:gd name="T36" fmla="*/ 29 w 64"/>
                  <a:gd name="T37" fmla="*/ 25 h 32"/>
                  <a:gd name="T38" fmla="*/ 29 w 64"/>
                  <a:gd name="T39" fmla="*/ 25 h 32"/>
                  <a:gd name="T40" fmla="*/ 33 w 64"/>
                  <a:gd name="T41" fmla="*/ 31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4"/>
                  <a:gd name="T64" fmla="*/ 0 h 32"/>
                  <a:gd name="T65" fmla="*/ 64 w 64"/>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4" h="32">
                    <a:moveTo>
                      <a:pt x="42" y="31"/>
                    </a:moveTo>
                    <a:lnTo>
                      <a:pt x="42" y="31"/>
                    </a:lnTo>
                    <a:lnTo>
                      <a:pt x="56" y="21"/>
                    </a:lnTo>
                    <a:lnTo>
                      <a:pt x="63" y="16"/>
                    </a:lnTo>
                    <a:lnTo>
                      <a:pt x="58" y="8"/>
                    </a:lnTo>
                    <a:lnTo>
                      <a:pt x="51" y="8"/>
                    </a:lnTo>
                    <a:lnTo>
                      <a:pt x="42" y="9"/>
                    </a:lnTo>
                    <a:lnTo>
                      <a:pt x="31" y="8"/>
                    </a:lnTo>
                    <a:lnTo>
                      <a:pt x="19" y="6"/>
                    </a:lnTo>
                    <a:lnTo>
                      <a:pt x="5" y="0"/>
                    </a:lnTo>
                    <a:lnTo>
                      <a:pt x="0" y="7"/>
                    </a:lnTo>
                    <a:lnTo>
                      <a:pt x="14" y="14"/>
                    </a:lnTo>
                    <a:lnTo>
                      <a:pt x="30" y="17"/>
                    </a:lnTo>
                    <a:lnTo>
                      <a:pt x="42" y="17"/>
                    </a:lnTo>
                    <a:lnTo>
                      <a:pt x="52" y="16"/>
                    </a:lnTo>
                    <a:lnTo>
                      <a:pt x="57" y="16"/>
                    </a:lnTo>
                    <a:lnTo>
                      <a:pt x="54" y="11"/>
                    </a:lnTo>
                    <a:lnTo>
                      <a:pt x="49" y="15"/>
                    </a:lnTo>
                    <a:lnTo>
                      <a:pt x="36" y="25"/>
                    </a:lnTo>
                    <a:lnTo>
                      <a:pt x="42" y="31"/>
                    </a:lnTo>
                  </a:path>
                </a:pathLst>
              </a:custGeom>
              <a:solidFill>
                <a:srgbClr val="FFCC00"/>
              </a:solidFill>
              <a:ln w="12700" cap="rnd">
                <a:solidFill>
                  <a:schemeClr val="tx1"/>
                </a:solidFill>
                <a:round/>
                <a:headEnd/>
                <a:tailEnd/>
              </a:ln>
            </p:spPr>
            <p:txBody>
              <a:bodyPr/>
              <a:lstStyle/>
              <a:p>
                <a:endParaRPr lang="en-US"/>
              </a:p>
            </p:txBody>
          </p:sp>
          <p:sp>
            <p:nvSpPr>
              <p:cNvPr id="27704" name="Freeform 33"/>
              <p:cNvSpPr>
                <a:spLocks/>
              </p:cNvSpPr>
              <p:nvPr/>
            </p:nvSpPr>
            <p:spPr bwMode="auto">
              <a:xfrm>
                <a:off x="2646" y="3847"/>
                <a:ext cx="76" cy="53"/>
              </a:xfrm>
              <a:custGeom>
                <a:avLst/>
                <a:gdLst>
                  <a:gd name="T0" fmla="*/ 0 w 86"/>
                  <a:gd name="T1" fmla="*/ 6 h 53"/>
                  <a:gd name="T2" fmla="*/ 0 w 86"/>
                  <a:gd name="T3" fmla="*/ 6 h 53"/>
                  <a:gd name="T4" fmla="*/ 6 w 86"/>
                  <a:gd name="T5" fmla="*/ 13 h 53"/>
                  <a:gd name="T6" fmla="*/ 15 w 86"/>
                  <a:gd name="T7" fmla="*/ 21 h 53"/>
                  <a:gd name="T8" fmla="*/ 23 w 86"/>
                  <a:gd name="T9" fmla="*/ 30 h 53"/>
                  <a:gd name="T10" fmla="*/ 30 w 86"/>
                  <a:gd name="T11" fmla="*/ 38 h 53"/>
                  <a:gd name="T12" fmla="*/ 38 w 86"/>
                  <a:gd name="T13" fmla="*/ 46 h 53"/>
                  <a:gd name="T14" fmla="*/ 48 w 86"/>
                  <a:gd name="T15" fmla="*/ 50 h 53"/>
                  <a:gd name="T16" fmla="*/ 57 w 86"/>
                  <a:gd name="T17" fmla="*/ 52 h 53"/>
                  <a:gd name="T18" fmla="*/ 66 w 86"/>
                  <a:gd name="T19" fmla="*/ 46 h 53"/>
                  <a:gd name="T20" fmla="*/ 61 w 86"/>
                  <a:gd name="T21" fmla="*/ 40 h 53"/>
                  <a:gd name="T22" fmla="*/ 56 w 86"/>
                  <a:gd name="T23" fmla="*/ 43 h 53"/>
                  <a:gd name="T24" fmla="*/ 50 w 86"/>
                  <a:gd name="T25" fmla="*/ 43 h 53"/>
                  <a:gd name="T26" fmla="*/ 43 w 86"/>
                  <a:gd name="T27" fmla="*/ 39 h 53"/>
                  <a:gd name="T28" fmla="*/ 36 w 86"/>
                  <a:gd name="T29" fmla="*/ 32 h 53"/>
                  <a:gd name="T30" fmla="*/ 27 w 86"/>
                  <a:gd name="T31" fmla="*/ 24 h 53"/>
                  <a:gd name="T32" fmla="*/ 20 w 86"/>
                  <a:gd name="T33" fmla="*/ 15 h 53"/>
                  <a:gd name="T34" fmla="*/ 11 w 86"/>
                  <a:gd name="T35" fmla="*/ 7 h 53"/>
                  <a:gd name="T36" fmla="*/ 4 w 86"/>
                  <a:gd name="T37" fmla="*/ 0 h 53"/>
                  <a:gd name="T38" fmla="*/ 4 w 86"/>
                  <a:gd name="T39" fmla="*/ 0 h 53"/>
                  <a:gd name="T40" fmla="*/ 0 w 86"/>
                  <a:gd name="T41" fmla="*/ 6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6"/>
                  <a:gd name="T64" fmla="*/ 0 h 53"/>
                  <a:gd name="T65" fmla="*/ 86 w 86"/>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6" h="53">
                    <a:moveTo>
                      <a:pt x="0" y="6"/>
                    </a:moveTo>
                    <a:lnTo>
                      <a:pt x="0" y="6"/>
                    </a:lnTo>
                    <a:lnTo>
                      <a:pt x="8" y="13"/>
                    </a:lnTo>
                    <a:lnTo>
                      <a:pt x="19" y="21"/>
                    </a:lnTo>
                    <a:lnTo>
                      <a:pt x="29" y="30"/>
                    </a:lnTo>
                    <a:lnTo>
                      <a:pt x="39" y="38"/>
                    </a:lnTo>
                    <a:lnTo>
                      <a:pt x="49" y="46"/>
                    </a:lnTo>
                    <a:lnTo>
                      <a:pt x="61" y="50"/>
                    </a:lnTo>
                    <a:lnTo>
                      <a:pt x="73" y="52"/>
                    </a:lnTo>
                    <a:lnTo>
                      <a:pt x="85" y="46"/>
                    </a:lnTo>
                    <a:lnTo>
                      <a:pt x="78" y="40"/>
                    </a:lnTo>
                    <a:lnTo>
                      <a:pt x="71" y="43"/>
                    </a:lnTo>
                    <a:lnTo>
                      <a:pt x="64" y="43"/>
                    </a:lnTo>
                    <a:lnTo>
                      <a:pt x="55" y="39"/>
                    </a:lnTo>
                    <a:lnTo>
                      <a:pt x="46" y="32"/>
                    </a:lnTo>
                    <a:lnTo>
                      <a:pt x="35" y="24"/>
                    </a:lnTo>
                    <a:lnTo>
                      <a:pt x="26" y="15"/>
                    </a:lnTo>
                    <a:lnTo>
                      <a:pt x="15" y="7"/>
                    </a:lnTo>
                    <a:lnTo>
                      <a:pt x="6" y="0"/>
                    </a:lnTo>
                    <a:lnTo>
                      <a:pt x="0" y="6"/>
                    </a:lnTo>
                  </a:path>
                </a:pathLst>
              </a:custGeom>
              <a:solidFill>
                <a:srgbClr val="FFCC00"/>
              </a:solidFill>
              <a:ln w="12700" cap="rnd">
                <a:solidFill>
                  <a:schemeClr val="tx1"/>
                </a:solidFill>
                <a:round/>
                <a:headEnd/>
                <a:tailEnd/>
              </a:ln>
            </p:spPr>
            <p:txBody>
              <a:bodyPr/>
              <a:lstStyle/>
              <a:p>
                <a:endParaRPr lang="en-US"/>
              </a:p>
            </p:txBody>
          </p:sp>
          <p:sp>
            <p:nvSpPr>
              <p:cNvPr id="27705" name="Freeform 34"/>
              <p:cNvSpPr>
                <a:spLocks/>
              </p:cNvSpPr>
              <p:nvPr/>
            </p:nvSpPr>
            <p:spPr bwMode="auto">
              <a:xfrm>
                <a:off x="2514" y="3804"/>
                <a:ext cx="138" cy="56"/>
              </a:xfrm>
              <a:custGeom>
                <a:avLst/>
                <a:gdLst>
                  <a:gd name="T0" fmla="*/ 0 w 156"/>
                  <a:gd name="T1" fmla="*/ 4 h 56"/>
                  <a:gd name="T2" fmla="*/ 0 w 156"/>
                  <a:gd name="T3" fmla="*/ 4 h 56"/>
                  <a:gd name="T4" fmla="*/ 9 w 156"/>
                  <a:gd name="T5" fmla="*/ 19 h 56"/>
                  <a:gd name="T6" fmla="*/ 17 w 156"/>
                  <a:gd name="T7" fmla="*/ 31 h 56"/>
                  <a:gd name="T8" fmla="*/ 26 w 156"/>
                  <a:gd name="T9" fmla="*/ 40 h 56"/>
                  <a:gd name="T10" fmla="*/ 35 w 156"/>
                  <a:gd name="T11" fmla="*/ 47 h 56"/>
                  <a:gd name="T12" fmla="*/ 44 w 156"/>
                  <a:gd name="T13" fmla="*/ 51 h 56"/>
                  <a:gd name="T14" fmla="*/ 53 w 156"/>
                  <a:gd name="T15" fmla="*/ 54 h 56"/>
                  <a:gd name="T16" fmla="*/ 62 w 156"/>
                  <a:gd name="T17" fmla="*/ 55 h 56"/>
                  <a:gd name="T18" fmla="*/ 71 w 156"/>
                  <a:gd name="T19" fmla="*/ 55 h 56"/>
                  <a:gd name="T20" fmla="*/ 79 w 156"/>
                  <a:gd name="T21" fmla="*/ 54 h 56"/>
                  <a:gd name="T22" fmla="*/ 86 w 156"/>
                  <a:gd name="T23" fmla="*/ 53 h 56"/>
                  <a:gd name="T24" fmla="*/ 93 w 156"/>
                  <a:gd name="T25" fmla="*/ 51 h 56"/>
                  <a:gd name="T26" fmla="*/ 100 w 156"/>
                  <a:gd name="T27" fmla="*/ 49 h 56"/>
                  <a:gd name="T28" fmla="*/ 105 w 156"/>
                  <a:gd name="T29" fmla="*/ 48 h 56"/>
                  <a:gd name="T30" fmla="*/ 110 w 156"/>
                  <a:gd name="T31" fmla="*/ 47 h 56"/>
                  <a:gd name="T32" fmla="*/ 112 w 156"/>
                  <a:gd name="T33" fmla="*/ 49 h 56"/>
                  <a:gd name="T34" fmla="*/ 116 w 156"/>
                  <a:gd name="T35" fmla="*/ 49 h 56"/>
                  <a:gd name="T36" fmla="*/ 121 w 156"/>
                  <a:gd name="T37" fmla="*/ 43 h 56"/>
                  <a:gd name="T38" fmla="*/ 116 w 156"/>
                  <a:gd name="T39" fmla="*/ 40 h 56"/>
                  <a:gd name="T40" fmla="*/ 110 w 156"/>
                  <a:gd name="T41" fmla="*/ 39 h 56"/>
                  <a:gd name="T42" fmla="*/ 104 w 156"/>
                  <a:gd name="T43" fmla="*/ 39 h 56"/>
                  <a:gd name="T44" fmla="*/ 98 w 156"/>
                  <a:gd name="T45" fmla="*/ 41 h 56"/>
                  <a:gd name="T46" fmla="*/ 91 w 156"/>
                  <a:gd name="T47" fmla="*/ 43 h 56"/>
                  <a:gd name="T48" fmla="*/ 84 w 156"/>
                  <a:gd name="T49" fmla="*/ 44 h 56"/>
                  <a:gd name="T50" fmla="*/ 77 w 156"/>
                  <a:gd name="T51" fmla="*/ 45 h 56"/>
                  <a:gd name="T52" fmla="*/ 70 w 156"/>
                  <a:gd name="T53" fmla="*/ 47 h 56"/>
                  <a:gd name="T54" fmla="*/ 63 w 156"/>
                  <a:gd name="T55" fmla="*/ 47 h 56"/>
                  <a:gd name="T56" fmla="*/ 55 w 156"/>
                  <a:gd name="T57" fmla="*/ 45 h 56"/>
                  <a:gd name="T58" fmla="*/ 47 w 156"/>
                  <a:gd name="T59" fmla="*/ 44 h 56"/>
                  <a:gd name="T60" fmla="*/ 39 w 156"/>
                  <a:gd name="T61" fmla="*/ 39 h 56"/>
                  <a:gd name="T62" fmla="*/ 31 w 156"/>
                  <a:gd name="T63" fmla="*/ 33 h 56"/>
                  <a:gd name="T64" fmla="*/ 24 w 156"/>
                  <a:gd name="T65" fmla="*/ 25 h 56"/>
                  <a:gd name="T66" fmla="*/ 15 w 156"/>
                  <a:gd name="T67" fmla="*/ 14 h 56"/>
                  <a:gd name="T68" fmla="*/ 8 w 156"/>
                  <a:gd name="T69" fmla="*/ 0 h 56"/>
                  <a:gd name="T70" fmla="*/ 8 w 156"/>
                  <a:gd name="T71" fmla="*/ 0 h 56"/>
                  <a:gd name="T72" fmla="*/ 0 w 156"/>
                  <a:gd name="T73" fmla="*/ 4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6"/>
                  <a:gd name="T112" fmla="*/ 0 h 56"/>
                  <a:gd name="T113" fmla="*/ 156 w 156"/>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6" h="56">
                    <a:moveTo>
                      <a:pt x="0" y="4"/>
                    </a:moveTo>
                    <a:lnTo>
                      <a:pt x="0" y="4"/>
                    </a:lnTo>
                    <a:lnTo>
                      <a:pt x="11" y="19"/>
                    </a:lnTo>
                    <a:lnTo>
                      <a:pt x="21" y="31"/>
                    </a:lnTo>
                    <a:lnTo>
                      <a:pt x="33" y="40"/>
                    </a:lnTo>
                    <a:lnTo>
                      <a:pt x="44" y="47"/>
                    </a:lnTo>
                    <a:lnTo>
                      <a:pt x="57" y="51"/>
                    </a:lnTo>
                    <a:lnTo>
                      <a:pt x="68" y="54"/>
                    </a:lnTo>
                    <a:lnTo>
                      <a:pt x="79" y="55"/>
                    </a:lnTo>
                    <a:lnTo>
                      <a:pt x="90" y="55"/>
                    </a:lnTo>
                    <a:lnTo>
                      <a:pt x="101" y="54"/>
                    </a:lnTo>
                    <a:lnTo>
                      <a:pt x="110" y="53"/>
                    </a:lnTo>
                    <a:lnTo>
                      <a:pt x="119" y="51"/>
                    </a:lnTo>
                    <a:lnTo>
                      <a:pt x="128" y="49"/>
                    </a:lnTo>
                    <a:lnTo>
                      <a:pt x="134" y="48"/>
                    </a:lnTo>
                    <a:lnTo>
                      <a:pt x="140" y="47"/>
                    </a:lnTo>
                    <a:lnTo>
                      <a:pt x="144" y="49"/>
                    </a:lnTo>
                    <a:lnTo>
                      <a:pt x="148" y="49"/>
                    </a:lnTo>
                    <a:lnTo>
                      <a:pt x="155" y="43"/>
                    </a:lnTo>
                    <a:lnTo>
                      <a:pt x="148" y="40"/>
                    </a:lnTo>
                    <a:lnTo>
                      <a:pt x="140" y="39"/>
                    </a:lnTo>
                    <a:lnTo>
                      <a:pt x="133" y="39"/>
                    </a:lnTo>
                    <a:lnTo>
                      <a:pt x="125" y="41"/>
                    </a:lnTo>
                    <a:lnTo>
                      <a:pt x="116" y="43"/>
                    </a:lnTo>
                    <a:lnTo>
                      <a:pt x="107" y="44"/>
                    </a:lnTo>
                    <a:lnTo>
                      <a:pt x="98" y="45"/>
                    </a:lnTo>
                    <a:lnTo>
                      <a:pt x="89" y="47"/>
                    </a:lnTo>
                    <a:lnTo>
                      <a:pt x="80" y="47"/>
                    </a:lnTo>
                    <a:lnTo>
                      <a:pt x="70" y="45"/>
                    </a:lnTo>
                    <a:lnTo>
                      <a:pt x="60" y="44"/>
                    </a:lnTo>
                    <a:lnTo>
                      <a:pt x="50" y="39"/>
                    </a:lnTo>
                    <a:lnTo>
                      <a:pt x="40" y="33"/>
                    </a:lnTo>
                    <a:lnTo>
                      <a:pt x="30" y="25"/>
                    </a:lnTo>
                    <a:lnTo>
                      <a:pt x="19" y="14"/>
                    </a:lnTo>
                    <a:lnTo>
                      <a:pt x="10" y="0"/>
                    </a:lnTo>
                    <a:lnTo>
                      <a:pt x="0" y="4"/>
                    </a:lnTo>
                  </a:path>
                </a:pathLst>
              </a:custGeom>
              <a:solidFill>
                <a:srgbClr val="FFCC00"/>
              </a:solidFill>
              <a:ln w="12700" cap="rnd">
                <a:solidFill>
                  <a:schemeClr val="tx1"/>
                </a:solidFill>
                <a:round/>
                <a:headEnd/>
                <a:tailEnd/>
              </a:ln>
            </p:spPr>
            <p:txBody>
              <a:bodyPr/>
              <a:lstStyle/>
              <a:p>
                <a:endParaRPr lang="en-US"/>
              </a:p>
            </p:txBody>
          </p:sp>
          <p:sp>
            <p:nvSpPr>
              <p:cNvPr id="27706" name="Freeform 35"/>
              <p:cNvSpPr>
                <a:spLocks/>
              </p:cNvSpPr>
              <p:nvPr/>
            </p:nvSpPr>
            <p:spPr bwMode="auto">
              <a:xfrm>
                <a:off x="2502" y="3716"/>
                <a:ext cx="21" cy="93"/>
              </a:xfrm>
              <a:custGeom>
                <a:avLst/>
                <a:gdLst>
                  <a:gd name="T0" fmla="*/ 8 w 24"/>
                  <a:gd name="T1" fmla="*/ 4 h 93"/>
                  <a:gd name="T2" fmla="*/ 8 w 24"/>
                  <a:gd name="T3" fmla="*/ 4 h 93"/>
                  <a:gd name="T4" fmla="*/ 10 w 24"/>
                  <a:gd name="T5" fmla="*/ 7 h 93"/>
                  <a:gd name="T6" fmla="*/ 10 w 24"/>
                  <a:gd name="T7" fmla="*/ 10 h 93"/>
                  <a:gd name="T8" fmla="*/ 10 w 24"/>
                  <a:gd name="T9" fmla="*/ 12 h 93"/>
                  <a:gd name="T10" fmla="*/ 10 w 24"/>
                  <a:gd name="T11" fmla="*/ 15 h 93"/>
                  <a:gd name="T12" fmla="*/ 8 w 24"/>
                  <a:gd name="T13" fmla="*/ 18 h 93"/>
                  <a:gd name="T14" fmla="*/ 6 w 24"/>
                  <a:gd name="T15" fmla="*/ 22 h 93"/>
                  <a:gd name="T16" fmla="*/ 4 w 24"/>
                  <a:gd name="T17" fmla="*/ 27 h 93"/>
                  <a:gd name="T18" fmla="*/ 3 w 24"/>
                  <a:gd name="T19" fmla="*/ 32 h 93"/>
                  <a:gd name="T20" fmla="*/ 2 w 24"/>
                  <a:gd name="T21" fmla="*/ 38 h 93"/>
                  <a:gd name="T22" fmla="*/ 0 w 24"/>
                  <a:gd name="T23" fmla="*/ 43 h 93"/>
                  <a:gd name="T24" fmla="*/ 0 w 24"/>
                  <a:gd name="T25" fmla="*/ 50 h 93"/>
                  <a:gd name="T26" fmla="*/ 0 w 24"/>
                  <a:gd name="T27" fmla="*/ 57 h 93"/>
                  <a:gd name="T28" fmla="*/ 1 w 24"/>
                  <a:gd name="T29" fmla="*/ 64 h 93"/>
                  <a:gd name="T30" fmla="*/ 3 w 24"/>
                  <a:gd name="T31" fmla="*/ 73 h 93"/>
                  <a:gd name="T32" fmla="*/ 5 w 24"/>
                  <a:gd name="T33" fmla="*/ 82 h 93"/>
                  <a:gd name="T34" fmla="*/ 10 w 24"/>
                  <a:gd name="T35" fmla="*/ 92 h 93"/>
                  <a:gd name="T36" fmla="*/ 18 w 24"/>
                  <a:gd name="T37" fmla="*/ 88 h 93"/>
                  <a:gd name="T38" fmla="*/ 12 w 24"/>
                  <a:gd name="T39" fmla="*/ 79 h 93"/>
                  <a:gd name="T40" fmla="*/ 11 w 24"/>
                  <a:gd name="T41" fmla="*/ 70 h 93"/>
                  <a:gd name="T42" fmla="*/ 8 w 24"/>
                  <a:gd name="T43" fmla="*/ 63 h 93"/>
                  <a:gd name="T44" fmla="*/ 7 w 24"/>
                  <a:gd name="T45" fmla="*/ 56 h 93"/>
                  <a:gd name="T46" fmla="*/ 7 w 24"/>
                  <a:gd name="T47" fmla="*/ 50 h 93"/>
                  <a:gd name="T48" fmla="*/ 8 w 24"/>
                  <a:gd name="T49" fmla="*/ 45 h 93"/>
                  <a:gd name="T50" fmla="*/ 10 w 24"/>
                  <a:gd name="T51" fmla="*/ 39 h 93"/>
                  <a:gd name="T52" fmla="*/ 11 w 24"/>
                  <a:gd name="T53" fmla="*/ 34 h 93"/>
                  <a:gd name="T54" fmla="*/ 11 w 24"/>
                  <a:gd name="T55" fmla="*/ 30 h 93"/>
                  <a:gd name="T56" fmla="*/ 13 w 24"/>
                  <a:gd name="T57" fmla="*/ 26 h 93"/>
                  <a:gd name="T58" fmla="*/ 15 w 24"/>
                  <a:gd name="T59" fmla="*/ 22 h 93"/>
                  <a:gd name="T60" fmla="*/ 16 w 24"/>
                  <a:gd name="T61" fmla="*/ 18 h 93"/>
                  <a:gd name="T62" fmla="*/ 18 w 24"/>
                  <a:gd name="T63" fmla="*/ 14 h 93"/>
                  <a:gd name="T64" fmla="*/ 18 w 24"/>
                  <a:gd name="T65" fmla="*/ 9 h 93"/>
                  <a:gd name="T66" fmla="*/ 18 w 24"/>
                  <a:gd name="T67" fmla="*/ 4 h 93"/>
                  <a:gd name="T68" fmla="*/ 16 w 24"/>
                  <a:gd name="T69" fmla="*/ 0 h 93"/>
                  <a:gd name="T70" fmla="*/ 16 w 24"/>
                  <a:gd name="T71" fmla="*/ 0 h 93"/>
                  <a:gd name="T72" fmla="*/ 8 w 24"/>
                  <a:gd name="T73" fmla="*/ 4 h 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
                  <a:gd name="T112" fmla="*/ 0 h 93"/>
                  <a:gd name="T113" fmla="*/ 24 w 24"/>
                  <a:gd name="T114" fmla="*/ 93 h 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 h="93">
                    <a:moveTo>
                      <a:pt x="10" y="4"/>
                    </a:moveTo>
                    <a:lnTo>
                      <a:pt x="10" y="4"/>
                    </a:lnTo>
                    <a:lnTo>
                      <a:pt x="12" y="7"/>
                    </a:lnTo>
                    <a:lnTo>
                      <a:pt x="13" y="10"/>
                    </a:lnTo>
                    <a:lnTo>
                      <a:pt x="12" y="12"/>
                    </a:lnTo>
                    <a:lnTo>
                      <a:pt x="12" y="15"/>
                    </a:lnTo>
                    <a:lnTo>
                      <a:pt x="10" y="18"/>
                    </a:lnTo>
                    <a:lnTo>
                      <a:pt x="8" y="22"/>
                    </a:lnTo>
                    <a:lnTo>
                      <a:pt x="6" y="27"/>
                    </a:lnTo>
                    <a:lnTo>
                      <a:pt x="3" y="32"/>
                    </a:lnTo>
                    <a:lnTo>
                      <a:pt x="2" y="38"/>
                    </a:lnTo>
                    <a:lnTo>
                      <a:pt x="0" y="43"/>
                    </a:lnTo>
                    <a:lnTo>
                      <a:pt x="0" y="50"/>
                    </a:lnTo>
                    <a:lnTo>
                      <a:pt x="0" y="57"/>
                    </a:lnTo>
                    <a:lnTo>
                      <a:pt x="1" y="64"/>
                    </a:lnTo>
                    <a:lnTo>
                      <a:pt x="3" y="73"/>
                    </a:lnTo>
                    <a:lnTo>
                      <a:pt x="7" y="82"/>
                    </a:lnTo>
                    <a:lnTo>
                      <a:pt x="13" y="92"/>
                    </a:lnTo>
                    <a:lnTo>
                      <a:pt x="23" y="88"/>
                    </a:lnTo>
                    <a:lnTo>
                      <a:pt x="16" y="79"/>
                    </a:lnTo>
                    <a:lnTo>
                      <a:pt x="14" y="70"/>
                    </a:lnTo>
                    <a:lnTo>
                      <a:pt x="10" y="63"/>
                    </a:lnTo>
                    <a:lnTo>
                      <a:pt x="9" y="56"/>
                    </a:lnTo>
                    <a:lnTo>
                      <a:pt x="9" y="50"/>
                    </a:lnTo>
                    <a:lnTo>
                      <a:pt x="10" y="45"/>
                    </a:lnTo>
                    <a:lnTo>
                      <a:pt x="12" y="39"/>
                    </a:lnTo>
                    <a:lnTo>
                      <a:pt x="14" y="34"/>
                    </a:lnTo>
                    <a:lnTo>
                      <a:pt x="15" y="30"/>
                    </a:lnTo>
                    <a:lnTo>
                      <a:pt x="17" y="26"/>
                    </a:lnTo>
                    <a:lnTo>
                      <a:pt x="19" y="22"/>
                    </a:lnTo>
                    <a:lnTo>
                      <a:pt x="21" y="18"/>
                    </a:lnTo>
                    <a:lnTo>
                      <a:pt x="23" y="14"/>
                    </a:lnTo>
                    <a:lnTo>
                      <a:pt x="23" y="9"/>
                    </a:lnTo>
                    <a:lnTo>
                      <a:pt x="23" y="4"/>
                    </a:lnTo>
                    <a:lnTo>
                      <a:pt x="20" y="0"/>
                    </a:lnTo>
                    <a:lnTo>
                      <a:pt x="10" y="4"/>
                    </a:lnTo>
                  </a:path>
                </a:pathLst>
              </a:custGeom>
              <a:solidFill>
                <a:srgbClr val="FFCC00"/>
              </a:solidFill>
              <a:ln w="12700" cap="rnd">
                <a:solidFill>
                  <a:schemeClr val="tx1"/>
                </a:solidFill>
                <a:round/>
                <a:headEnd/>
                <a:tailEnd/>
              </a:ln>
            </p:spPr>
            <p:txBody>
              <a:bodyPr/>
              <a:lstStyle/>
              <a:p>
                <a:endParaRPr lang="en-US"/>
              </a:p>
            </p:txBody>
          </p:sp>
          <p:sp>
            <p:nvSpPr>
              <p:cNvPr id="27707" name="Freeform 36"/>
              <p:cNvSpPr>
                <a:spLocks/>
              </p:cNvSpPr>
              <p:nvPr/>
            </p:nvSpPr>
            <p:spPr bwMode="auto">
              <a:xfrm>
                <a:off x="2487" y="3595"/>
                <a:ext cx="35" cy="126"/>
              </a:xfrm>
              <a:custGeom>
                <a:avLst/>
                <a:gdLst>
                  <a:gd name="T0" fmla="*/ 6 w 39"/>
                  <a:gd name="T1" fmla="*/ 0 h 126"/>
                  <a:gd name="T2" fmla="*/ 6 w 39"/>
                  <a:gd name="T3" fmla="*/ 0 h 126"/>
                  <a:gd name="T4" fmla="*/ 4 w 39"/>
                  <a:gd name="T5" fmla="*/ 8 h 126"/>
                  <a:gd name="T6" fmla="*/ 3 w 39"/>
                  <a:gd name="T7" fmla="*/ 17 h 126"/>
                  <a:gd name="T8" fmla="*/ 2 w 39"/>
                  <a:gd name="T9" fmla="*/ 25 h 126"/>
                  <a:gd name="T10" fmla="*/ 0 w 39"/>
                  <a:gd name="T11" fmla="*/ 33 h 126"/>
                  <a:gd name="T12" fmla="*/ 0 w 39"/>
                  <a:gd name="T13" fmla="*/ 41 h 126"/>
                  <a:gd name="T14" fmla="*/ 0 w 39"/>
                  <a:gd name="T15" fmla="*/ 48 h 126"/>
                  <a:gd name="T16" fmla="*/ 0 w 39"/>
                  <a:gd name="T17" fmla="*/ 56 h 126"/>
                  <a:gd name="T18" fmla="*/ 1 w 39"/>
                  <a:gd name="T19" fmla="*/ 63 h 126"/>
                  <a:gd name="T20" fmla="*/ 2 w 39"/>
                  <a:gd name="T21" fmla="*/ 70 h 126"/>
                  <a:gd name="T22" fmla="*/ 4 w 39"/>
                  <a:gd name="T23" fmla="*/ 78 h 126"/>
                  <a:gd name="T24" fmla="*/ 5 w 39"/>
                  <a:gd name="T25" fmla="*/ 85 h 126"/>
                  <a:gd name="T26" fmla="*/ 9 w 39"/>
                  <a:gd name="T27" fmla="*/ 93 h 126"/>
                  <a:gd name="T28" fmla="*/ 12 w 39"/>
                  <a:gd name="T29" fmla="*/ 101 h 126"/>
                  <a:gd name="T30" fmla="*/ 13 w 39"/>
                  <a:gd name="T31" fmla="*/ 109 h 126"/>
                  <a:gd name="T32" fmla="*/ 19 w 39"/>
                  <a:gd name="T33" fmla="*/ 117 h 126"/>
                  <a:gd name="T34" fmla="*/ 22 w 39"/>
                  <a:gd name="T35" fmla="*/ 125 h 126"/>
                  <a:gd name="T36" fmla="*/ 31 w 39"/>
                  <a:gd name="T37" fmla="*/ 121 h 126"/>
                  <a:gd name="T38" fmla="*/ 26 w 39"/>
                  <a:gd name="T39" fmla="*/ 113 h 126"/>
                  <a:gd name="T40" fmla="*/ 22 w 39"/>
                  <a:gd name="T41" fmla="*/ 105 h 126"/>
                  <a:gd name="T42" fmla="*/ 19 w 39"/>
                  <a:gd name="T43" fmla="*/ 97 h 126"/>
                  <a:gd name="T44" fmla="*/ 16 w 39"/>
                  <a:gd name="T45" fmla="*/ 91 h 126"/>
                  <a:gd name="T46" fmla="*/ 13 w 39"/>
                  <a:gd name="T47" fmla="*/ 83 h 126"/>
                  <a:gd name="T48" fmla="*/ 12 w 39"/>
                  <a:gd name="T49" fmla="*/ 76 h 126"/>
                  <a:gd name="T50" fmla="*/ 11 w 39"/>
                  <a:gd name="T51" fmla="*/ 69 h 126"/>
                  <a:gd name="T52" fmla="*/ 9 w 39"/>
                  <a:gd name="T53" fmla="*/ 62 h 126"/>
                  <a:gd name="T54" fmla="*/ 8 w 39"/>
                  <a:gd name="T55" fmla="*/ 55 h 126"/>
                  <a:gd name="T56" fmla="*/ 8 w 39"/>
                  <a:gd name="T57" fmla="*/ 48 h 126"/>
                  <a:gd name="T58" fmla="*/ 8 w 39"/>
                  <a:gd name="T59" fmla="*/ 41 h 126"/>
                  <a:gd name="T60" fmla="*/ 9 w 39"/>
                  <a:gd name="T61" fmla="*/ 34 h 126"/>
                  <a:gd name="T62" fmla="*/ 10 w 39"/>
                  <a:gd name="T63" fmla="*/ 26 h 126"/>
                  <a:gd name="T64" fmla="*/ 12 w 39"/>
                  <a:gd name="T65" fmla="*/ 19 h 126"/>
                  <a:gd name="T66" fmla="*/ 13 w 39"/>
                  <a:gd name="T67" fmla="*/ 11 h 126"/>
                  <a:gd name="T68" fmla="*/ 16 w 39"/>
                  <a:gd name="T69" fmla="*/ 2 h 126"/>
                  <a:gd name="T70" fmla="*/ 16 w 39"/>
                  <a:gd name="T71" fmla="*/ 2 h 126"/>
                  <a:gd name="T72" fmla="*/ 6 w 39"/>
                  <a:gd name="T73" fmla="*/ 0 h 1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
                  <a:gd name="T112" fmla="*/ 0 h 126"/>
                  <a:gd name="T113" fmla="*/ 39 w 39"/>
                  <a:gd name="T114" fmla="*/ 126 h 12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 h="126">
                    <a:moveTo>
                      <a:pt x="8" y="0"/>
                    </a:moveTo>
                    <a:lnTo>
                      <a:pt x="8" y="0"/>
                    </a:lnTo>
                    <a:lnTo>
                      <a:pt x="5" y="8"/>
                    </a:lnTo>
                    <a:lnTo>
                      <a:pt x="3" y="17"/>
                    </a:lnTo>
                    <a:lnTo>
                      <a:pt x="2" y="25"/>
                    </a:lnTo>
                    <a:lnTo>
                      <a:pt x="0" y="33"/>
                    </a:lnTo>
                    <a:lnTo>
                      <a:pt x="0" y="41"/>
                    </a:lnTo>
                    <a:lnTo>
                      <a:pt x="0" y="48"/>
                    </a:lnTo>
                    <a:lnTo>
                      <a:pt x="0" y="56"/>
                    </a:lnTo>
                    <a:lnTo>
                      <a:pt x="1" y="63"/>
                    </a:lnTo>
                    <a:lnTo>
                      <a:pt x="2" y="70"/>
                    </a:lnTo>
                    <a:lnTo>
                      <a:pt x="4" y="78"/>
                    </a:lnTo>
                    <a:lnTo>
                      <a:pt x="7" y="85"/>
                    </a:lnTo>
                    <a:lnTo>
                      <a:pt x="11" y="93"/>
                    </a:lnTo>
                    <a:lnTo>
                      <a:pt x="14" y="101"/>
                    </a:lnTo>
                    <a:lnTo>
                      <a:pt x="17" y="109"/>
                    </a:lnTo>
                    <a:lnTo>
                      <a:pt x="23" y="117"/>
                    </a:lnTo>
                    <a:lnTo>
                      <a:pt x="27" y="125"/>
                    </a:lnTo>
                    <a:lnTo>
                      <a:pt x="38" y="121"/>
                    </a:lnTo>
                    <a:lnTo>
                      <a:pt x="32" y="113"/>
                    </a:lnTo>
                    <a:lnTo>
                      <a:pt x="27" y="105"/>
                    </a:lnTo>
                    <a:lnTo>
                      <a:pt x="23" y="97"/>
                    </a:lnTo>
                    <a:lnTo>
                      <a:pt x="20" y="91"/>
                    </a:lnTo>
                    <a:lnTo>
                      <a:pt x="17" y="83"/>
                    </a:lnTo>
                    <a:lnTo>
                      <a:pt x="14" y="76"/>
                    </a:lnTo>
                    <a:lnTo>
                      <a:pt x="13" y="69"/>
                    </a:lnTo>
                    <a:lnTo>
                      <a:pt x="11" y="62"/>
                    </a:lnTo>
                    <a:lnTo>
                      <a:pt x="10" y="55"/>
                    </a:lnTo>
                    <a:lnTo>
                      <a:pt x="10" y="48"/>
                    </a:lnTo>
                    <a:lnTo>
                      <a:pt x="10" y="41"/>
                    </a:lnTo>
                    <a:lnTo>
                      <a:pt x="11" y="34"/>
                    </a:lnTo>
                    <a:lnTo>
                      <a:pt x="12" y="26"/>
                    </a:lnTo>
                    <a:lnTo>
                      <a:pt x="14" y="19"/>
                    </a:lnTo>
                    <a:lnTo>
                      <a:pt x="16" y="11"/>
                    </a:lnTo>
                    <a:lnTo>
                      <a:pt x="20" y="2"/>
                    </a:lnTo>
                    <a:lnTo>
                      <a:pt x="8" y="0"/>
                    </a:lnTo>
                  </a:path>
                </a:pathLst>
              </a:custGeom>
              <a:solidFill>
                <a:srgbClr val="FFCC00"/>
              </a:solidFill>
              <a:ln w="12700" cap="rnd">
                <a:solidFill>
                  <a:schemeClr val="tx1"/>
                </a:solidFill>
                <a:round/>
                <a:headEnd/>
                <a:tailEnd/>
              </a:ln>
            </p:spPr>
            <p:txBody>
              <a:bodyPr/>
              <a:lstStyle/>
              <a:p>
                <a:endParaRPr lang="en-US"/>
              </a:p>
            </p:txBody>
          </p:sp>
          <p:sp>
            <p:nvSpPr>
              <p:cNvPr id="27708" name="Freeform 37"/>
              <p:cNvSpPr>
                <a:spLocks/>
              </p:cNvSpPr>
              <p:nvPr/>
            </p:nvSpPr>
            <p:spPr bwMode="auto">
              <a:xfrm>
                <a:off x="2471" y="3483"/>
                <a:ext cx="35" cy="115"/>
              </a:xfrm>
              <a:custGeom>
                <a:avLst/>
                <a:gdLst>
                  <a:gd name="T0" fmla="*/ 3 w 40"/>
                  <a:gd name="T1" fmla="*/ 0 h 115"/>
                  <a:gd name="T2" fmla="*/ 3 w 40"/>
                  <a:gd name="T3" fmla="*/ 0 h 115"/>
                  <a:gd name="T4" fmla="*/ 1 w 40"/>
                  <a:gd name="T5" fmla="*/ 6 h 115"/>
                  <a:gd name="T6" fmla="*/ 0 w 40"/>
                  <a:gd name="T7" fmla="*/ 13 h 115"/>
                  <a:gd name="T8" fmla="*/ 1 w 40"/>
                  <a:gd name="T9" fmla="*/ 20 h 115"/>
                  <a:gd name="T10" fmla="*/ 2 w 40"/>
                  <a:gd name="T11" fmla="*/ 28 h 115"/>
                  <a:gd name="T12" fmla="*/ 4 w 40"/>
                  <a:gd name="T13" fmla="*/ 35 h 115"/>
                  <a:gd name="T14" fmla="*/ 5 w 40"/>
                  <a:gd name="T15" fmla="*/ 43 h 115"/>
                  <a:gd name="T16" fmla="*/ 9 w 40"/>
                  <a:gd name="T17" fmla="*/ 51 h 115"/>
                  <a:gd name="T18" fmla="*/ 11 w 40"/>
                  <a:gd name="T19" fmla="*/ 59 h 115"/>
                  <a:gd name="T20" fmla="*/ 13 w 40"/>
                  <a:gd name="T21" fmla="*/ 67 h 115"/>
                  <a:gd name="T22" fmla="*/ 16 w 40"/>
                  <a:gd name="T23" fmla="*/ 75 h 115"/>
                  <a:gd name="T24" fmla="*/ 18 w 40"/>
                  <a:gd name="T25" fmla="*/ 82 h 115"/>
                  <a:gd name="T26" fmla="*/ 19 w 40"/>
                  <a:gd name="T27" fmla="*/ 89 h 115"/>
                  <a:gd name="T28" fmla="*/ 21 w 40"/>
                  <a:gd name="T29" fmla="*/ 96 h 115"/>
                  <a:gd name="T30" fmla="*/ 21 w 40"/>
                  <a:gd name="T31" fmla="*/ 102 h 115"/>
                  <a:gd name="T32" fmla="*/ 21 w 40"/>
                  <a:gd name="T33" fmla="*/ 107 h 115"/>
                  <a:gd name="T34" fmla="*/ 20 w 40"/>
                  <a:gd name="T35" fmla="*/ 112 h 115"/>
                  <a:gd name="T36" fmla="*/ 28 w 40"/>
                  <a:gd name="T37" fmla="*/ 114 h 115"/>
                  <a:gd name="T38" fmla="*/ 30 w 40"/>
                  <a:gd name="T39" fmla="*/ 108 h 115"/>
                  <a:gd name="T40" fmla="*/ 30 w 40"/>
                  <a:gd name="T41" fmla="*/ 101 h 115"/>
                  <a:gd name="T42" fmla="*/ 28 w 40"/>
                  <a:gd name="T43" fmla="*/ 94 h 115"/>
                  <a:gd name="T44" fmla="*/ 28 w 40"/>
                  <a:gd name="T45" fmla="*/ 87 h 115"/>
                  <a:gd name="T46" fmla="*/ 26 w 40"/>
                  <a:gd name="T47" fmla="*/ 80 h 115"/>
                  <a:gd name="T48" fmla="*/ 24 w 40"/>
                  <a:gd name="T49" fmla="*/ 72 h 115"/>
                  <a:gd name="T50" fmla="*/ 21 w 40"/>
                  <a:gd name="T51" fmla="*/ 64 h 115"/>
                  <a:gd name="T52" fmla="*/ 18 w 40"/>
                  <a:gd name="T53" fmla="*/ 57 h 115"/>
                  <a:gd name="T54" fmla="*/ 16 w 40"/>
                  <a:gd name="T55" fmla="*/ 48 h 115"/>
                  <a:gd name="T56" fmla="*/ 13 w 40"/>
                  <a:gd name="T57" fmla="*/ 41 h 115"/>
                  <a:gd name="T58" fmla="*/ 11 w 40"/>
                  <a:gd name="T59" fmla="*/ 33 h 115"/>
                  <a:gd name="T60" fmla="*/ 9 w 40"/>
                  <a:gd name="T61" fmla="*/ 26 h 115"/>
                  <a:gd name="T62" fmla="*/ 9 w 40"/>
                  <a:gd name="T63" fmla="*/ 19 h 115"/>
                  <a:gd name="T64" fmla="*/ 9 w 40"/>
                  <a:gd name="T65" fmla="*/ 13 h 115"/>
                  <a:gd name="T66" fmla="*/ 9 w 40"/>
                  <a:gd name="T67" fmla="*/ 7 h 115"/>
                  <a:gd name="T68" fmla="*/ 9 w 40"/>
                  <a:gd name="T69" fmla="*/ 2 h 115"/>
                  <a:gd name="T70" fmla="*/ 9 w 40"/>
                  <a:gd name="T71" fmla="*/ 2 h 115"/>
                  <a:gd name="T72" fmla="*/ 3 w 40"/>
                  <a:gd name="T73" fmla="*/ 0 h 11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0"/>
                  <a:gd name="T112" fmla="*/ 0 h 115"/>
                  <a:gd name="T113" fmla="*/ 40 w 40"/>
                  <a:gd name="T114" fmla="*/ 115 h 11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0" h="115">
                    <a:moveTo>
                      <a:pt x="3" y="0"/>
                    </a:moveTo>
                    <a:lnTo>
                      <a:pt x="3" y="0"/>
                    </a:lnTo>
                    <a:lnTo>
                      <a:pt x="1" y="6"/>
                    </a:lnTo>
                    <a:lnTo>
                      <a:pt x="0" y="13"/>
                    </a:lnTo>
                    <a:lnTo>
                      <a:pt x="1" y="20"/>
                    </a:lnTo>
                    <a:lnTo>
                      <a:pt x="2" y="28"/>
                    </a:lnTo>
                    <a:lnTo>
                      <a:pt x="5" y="35"/>
                    </a:lnTo>
                    <a:lnTo>
                      <a:pt x="7" y="43"/>
                    </a:lnTo>
                    <a:lnTo>
                      <a:pt x="11" y="51"/>
                    </a:lnTo>
                    <a:lnTo>
                      <a:pt x="14" y="59"/>
                    </a:lnTo>
                    <a:lnTo>
                      <a:pt x="17" y="67"/>
                    </a:lnTo>
                    <a:lnTo>
                      <a:pt x="21" y="75"/>
                    </a:lnTo>
                    <a:lnTo>
                      <a:pt x="23" y="82"/>
                    </a:lnTo>
                    <a:lnTo>
                      <a:pt x="25" y="89"/>
                    </a:lnTo>
                    <a:lnTo>
                      <a:pt x="27" y="96"/>
                    </a:lnTo>
                    <a:lnTo>
                      <a:pt x="28" y="102"/>
                    </a:lnTo>
                    <a:lnTo>
                      <a:pt x="28" y="107"/>
                    </a:lnTo>
                    <a:lnTo>
                      <a:pt x="26" y="112"/>
                    </a:lnTo>
                    <a:lnTo>
                      <a:pt x="37" y="114"/>
                    </a:lnTo>
                    <a:lnTo>
                      <a:pt x="39" y="108"/>
                    </a:lnTo>
                    <a:lnTo>
                      <a:pt x="39" y="101"/>
                    </a:lnTo>
                    <a:lnTo>
                      <a:pt x="37" y="94"/>
                    </a:lnTo>
                    <a:lnTo>
                      <a:pt x="36" y="87"/>
                    </a:lnTo>
                    <a:lnTo>
                      <a:pt x="34" y="80"/>
                    </a:lnTo>
                    <a:lnTo>
                      <a:pt x="31" y="72"/>
                    </a:lnTo>
                    <a:lnTo>
                      <a:pt x="27" y="64"/>
                    </a:lnTo>
                    <a:lnTo>
                      <a:pt x="23" y="57"/>
                    </a:lnTo>
                    <a:lnTo>
                      <a:pt x="21" y="48"/>
                    </a:lnTo>
                    <a:lnTo>
                      <a:pt x="17" y="41"/>
                    </a:lnTo>
                    <a:lnTo>
                      <a:pt x="15" y="33"/>
                    </a:lnTo>
                    <a:lnTo>
                      <a:pt x="12" y="26"/>
                    </a:lnTo>
                    <a:lnTo>
                      <a:pt x="12" y="19"/>
                    </a:lnTo>
                    <a:lnTo>
                      <a:pt x="11" y="13"/>
                    </a:lnTo>
                    <a:lnTo>
                      <a:pt x="11" y="7"/>
                    </a:lnTo>
                    <a:lnTo>
                      <a:pt x="12" y="2"/>
                    </a:lnTo>
                    <a:lnTo>
                      <a:pt x="3" y="0"/>
                    </a:lnTo>
                  </a:path>
                </a:pathLst>
              </a:custGeom>
              <a:solidFill>
                <a:srgbClr val="FFCC00"/>
              </a:solidFill>
              <a:ln w="12700" cap="rnd">
                <a:solidFill>
                  <a:schemeClr val="tx1"/>
                </a:solidFill>
                <a:round/>
                <a:headEnd/>
                <a:tailEnd/>
              </a:ln>
            </p:spPr>
            <p:txBody>
              <a:bodyPr/>
              <a:lstStyle/>
              <a:p>
                <a:endParaRPr lang="en-US"/>
              </a:p>
            </p:txBody>
          </p:sp>
          <p:sp>
            <p:nvSpPr>
              <p:cNvPr id="27709" name="Freeform 38"/>
              <p:cNvSpPr>
                <a:spLocks/>
              </p:cNvSpPr>
              <p:nvPr/>
            </p:nvSpPr>
            <p:spPr bwMode="auto">
              <a:xfrm>
                <a:off x="2474" y="3351"/>
                <a:ext cx="21" cy="135"/>
              </a:xfrm>
              <a:custGeom>
                <a:avLst/>
                <a:gdLst>
                  <a:gd name="T0" fmla="*/ 9 w 24"/>
                  <a:gd name="T1" fmla="*/ 0 h 135"/>
                  <a:gd name="T2" fmla="*/ 9 w 24"/>
                  <a:gd name="T3" fmla="*/ 0 h 135"/>
                  <a:gd name="T4" fmla="*/ 9 w 24"/>
                  <a:gd name="T5" fmla="*/ 9 h 135"/>
                  <a:gd name="T6" fmla="*/ 9 w 24"/>
                  <a:gd name="T7" fmla="*/ 17 h 135"/>
                  <a:gd name="T8" fmla="*/ 9 w 24"/>
                  <a:gd name="T9" fmla="*/ 26 h 135"/>
                  <a:gd name="T10" fmla="*/ 9 w 24"/>
                  <a:gd name="T11" fmla="*/ 34 h 135"/>
                  <a:gd name="T12" fmla="*/ 9 w 24"/>
                  <a:gd name="T13" fmla="*/ 42 h 135"/>
                  <a:gd name="T14" fmla="*/ 9 w 24"/>
                  <a:gd name="T15" fmla="*/ 51 h 135"/>
                  <a:gd name="T16" fmla="*/ 9 w 24"/>
                  <a:gd name="T17" fmla="*/ 60 h 135"/>
                  <a:gd name="T18" fmla="*/ 9 w 24"/>
                  <a:gd name="T19" fmla="*/ 67 h 135"/>
                  <a:gd name="T20" fmla="*/ 9 w 24"/>
                  <a:gd name="T21" fmla="*/ 76 h 135"/>
                  <a:gd name="T22" fmla="*/ 8 w 24"/>
                  <a:gd name="T23" fmla="*/ 84 h 135"/>
                  <a:gd name="T24" fmla="*/ 7 w 24"/>
                  <a:gd name="T25" fmla="*/ 92 h 135"/>
                  <a:gd name="T26" fmla="*/ 6 w 24"/>
                  <a:gd name="T27" fmla="*/ 100 h 135"/>
                  <a:gd name="T28" fmla="*/ 4 w 24"/>
                  <a:gd name="T29" fmla="*/ 108 h 135"/>
                  <a:gd name="T30" fmla="*/ 4 w 24"/>
                  <a:gd name="T31" fmla="*/ 116 h 135"/>
                  <a:gd name="T32" fmla="*/ 2 w 24"/>
                  <a:gd name="T33" fmla="*/ 124 h 135"/>
                  <a:gd name="T34" fmla="*/ 0 w 24"/>
                  <a:gd name="T35" fmla="*/ 132 h 135"/>
                  <a:gd name="T36" fmla="*/ 7 w 24"/>
                  <a:gd name="T37" fmla="*/ 134 h 135"/>
                  <a:gd name="T38" fmla="*/ 10 w 24"/>
                  <a:gd name="T39" fmla="*/ 127 h 135"/>
                  <a:gd name="T40" fmla="*/ 11 w 24"/>
                  <a:gd name="T41" fmla="*/ 118 h 135"/>
                  <a:gd name="T42" fmla="*/ 13 w 24"/>
                  <a:gd name="T43" fmla="*/ 110 h 135"/>
                  <a:gd name="T44" fmla="*/ 14 w 24"/>
                  <a:gd name="T45" fmla="*/ 102 h 135"/>
                  <a:gd name="T46" fmla="*/ 16 w 24"/>
                  <a:gd name="T47" fmla="*/ 93 h 135"/>
                  <a:gd name="T48" fmla="*/ 16 w 24"/>
                  <a:gd name="T49" fmla="*/ 85 h 135"/>
                  <a:gd name="T50" fmla="*/ 16 w 24"/>
                  <a:gd name="T51" fmla="*/ 77 h 135"/>
                  <a:gd name="T52" fmla="*/ 18 w 24"/>
                  <a:gd name="T53" fmla="*/ 68 h 135"/>
                  <a:gd name="T54" fmla="*/ 18 w 24"/>
                  <a:gd name="T55" fmla="*/ 60 h 135"/>
                  <a:gd name="T56" fmla="*/ 18 w 24"/>
                  <a:gd name="T57" fmla="*/ 51 h 135"/>
                  <a:gd name="T58" fmla="*/ 18 w 24"/>
                  <a:gd name="T59" fmla="*/ 42 h 135"/>
                  <a:gd name="T60" fmla="*/ 18 w 24"/>
                  <a:gd name="T61" fmla="*/ 34 h 135"/>
                  <a:gd name="T62" fmla="*/ 18 w 24"/>
                  <a:gd name="T63" fmla="*/ 26 h 135"/>
                  <a:gd name="T64" fmla="*/ 18 w 24"/>
                  <a:gd name="T65" fmla="*/ 17 h 135"/>
                  <a:gd name="T66" fmla="*/ 18 w 24"/>
                  <a:gd name="T67" fmla="*/ 9 h 135"/>
                  <a:gd name="T68" fmla="*/ 18 w 24"/>
                  <a:gd name="T69" fmla="*/ 0 h 135"/>
                  <a:gd name="T70" fmla="*/ 18 w 24"/>
                  <a:gd name="T71" fmla="*/ 0 h 135"/>
                  <a:gd name="T72" fmla="*/ 9 w 24"/>
                  <a:gd name="T73" fmla="*/ 0 h 1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
                  <a:gd name="T112" fmla="*/ 0 h 135"/>
                  <a:gd name="T113" fmla="*/ 24 w 24"/>
                  <a:gd name="T114" fmla="*/ 135 h 1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 h="135">
                    <a:moveTo>
                      <a:pt x="11" y="0"/>
                    </a:moveTo>
                    <a:lnTo>
                      <a:pt x="11" y="0"/>
                    </a:lnTo>
                    <a:lnTo>
                      <a:pt x="11" y="9"/>
                    </a:lnTo>
                    <a:lnTo>
                      <a:pt x="11" y="17"/>
                    </a:lnTo>
                    <a:lnTo>
                      <a:pt x="11" y="26"/>
                    </a:lnTo>
                    <a:lnTo>
                      <a:pt x="11" y="34"/>
                    </a:lnTo>
                    <a:lnTo>
                      <a:pt x="11" y="42"/>
                    </a:lnTo>
                    <a:lnTo>
                      <a:pt x="11" y="51"/>
                    </a:lnTo>
                    <a:lnTo>
                      <a:pt x="11" y="60"/>
                    </a:lnTo>
                    <a:lnTo>
                      <a:pt x="11" y="67"/>
                    </a:lnTo>
                    <a:lnTo>
                      <a:pt x="11" y="76"/>
                    </a:lnTo>
                    <a:lnTo>
                      <a:pt x="10" y="84"/>
                    </a:lnTo>
                    <a:lnTo>
                      <a:pt x="9" y="92"/>
                    </a:lnTo>
                    <a:lnTo>
                      <a:pt x="8" y="100"/>
                    </a:lnTo>
                    <a:lnTo>
                      <a:pt x="6" y="108"/>
                    </a:lnTo>
                    <a:lnTo>
                      <a:pt x="4" y="116"/>
                    </a:lnTo>
                    <a:lnTo>
                      <a:pt x="2" y="124"/>
                    </a:lnTo>
                    <a:lnTo>
                      <a:pt x="0" y="132"/>
                    </a:lnTo>
                    <a:lnTo>
                      <a:pt x="9" y="134"/>
                    </a:lnTo>
                    <a:lnTo>
                      <a:pt x="12" y="127"/>
                    </a:lnTo>
                    <a:lnTo>
                      <a:pt x="14" y="118"/>
                    </a:lnTo>
                    <a:lnTo>
                      <a:pt x="17" y="110"/>
                    </a:lnTo>
                    <a:lnTo>
                      <a:pt x="18" y="102"/>
                    </a:lnTo>
                    <a:lnTo>
                      <a:pt x="20" y="93"/>
                    </a:lnTo>
                    <a:lnTo>
                      <a:pt x="20" y="85"/>
                    </a:lnTo>
                    <a:lnTo>
                      <a:pt x="21" y="77"/>
                    </a:lnTo>
                    <a:lnTo>
                      <a:pt x="23" y="68"/>
                    </a:lnTo>
                    <a:lnTo>
                      <a:pt x="23" y="60"/>
                    </a:lnTo>
                    <a:lnTo>
                      <a:pt x="23" y="51"/>
                    </a:lnTo>
                    <a:lnTo>
                      <a:pt x="23" y="42"/>
                    </a:lnTo>
                    <a:lnTo>
                      <a:pt x="23" y="34"/>
                    </a:lnTo>
                    <a:lnTo>
                      <a:pt x="23" y="26"/>
                    </a:lnTo>
                    <a:lnTo>
                      <a:pt x="23" y="17"/>
                    </a:lnTo>
                    <a:lnTo>
                      <a:pt x="23" y="9"/>
                    </a:lnTo>
                    <a:lnTo>
                      <a:pt x="23" y="0"/>
                    </a:lnTo>
                    <a:lnTo>
                      <a:pt x="11" y="0"/>
                    </a:lnTo>
                  </a:path>
                </a:pathLst>
              </a:custGeom>
              <a:solidFill>
                <a:srgbClr val="FFCC00"/>
              </a:solidFill>
              <a:ln w="12700" cap="rnd">
                <a:solidFill>
                  <a:schemeClr val="tx1"/>
                </a:solidFill>
                <a:round/>
                <a:headEnd/>
                <a:tailEnd/>
              </a:ln>
            </p:spPr>
            <p:txBody>
              <a:bodyPr/>
              <a:lstStyle/>
              <a:p>
                <a:endParaRPr lang="en-US"/>
              </a:p>
            </p:txBody>
          </p:sp>
          <p:sp>
            <p:nvSpPr>
              <p:cNvPr id="27710" name="Freeform 39"/>
              <p:cNvSpPr>
                <a:spLocks/>
              </p:cNvSpPr>
              <p:nvPr/>
            </p:nvSpPr>
            <p:spPr bwMode="auto">
              <a:xfrm>
                <a:off x="2482" y="3296"/>
                <a:ext cx="16" cy="56"/>
              </a:xfrm>
              <a:custGeom>
                <a:avLst/>
                <a:gdLst>
                  <a:gd name="T0" fmla="*/ 0 w 19"/>
                  <a:gd name="T1" fmla="*/ 1 h 56"/>
                  <a:gd name="T2" fmla="*/ 0 w 19"/>
                  <a:gd name="T3" fmla="*/ 1 h 56"/>
                  <a:gd name="T4" fmla="*/ 3 w 19"/>
                  <a:gd name="T5" fmla="*/ 8 h 56"/>
                  <a:gd name="T6" fmla="*/ 3 w 19"/>
                  <a:gd name="T7" fmla="*/ 17 h 56"/>
                  <a:gd name="T8" fmla="*/ 3 w 19"/>
                  <a:gd name="T9" fmla="*/ 26 h 56"/>
                  <a:gd name="T10" fmla="*/ 3 w 19"/>
                  <a:gd name="T11" fmla="*/ 34 h 56"/>
                  <a:gd name="T12" fmla="*/ 3 w 19"/>
                  <a:gd name="T13" fmla="*/ 42 h 56"/>
                  <a:gd name="T14" fmla="*/ 3 w 19"/>
                  <a:gd name="T15" fmla="*/ 49 h 56"/>
                  <a:gd name="T16" fmla="*/ 3 w 19"/>
                  <a:gd name="T17" fmla="*/ 54 h 56"/>
                  <a:gd name="T18" fmla="*/ 3 w 19"/>
                  <a:gd name="T19" fmla="*/ 55 h 56"/>
                  <a:gd name="T20" fmla="*/ 13 w 19"/>
                  <a:gd name="T21" fmla="*/ 55 h 56"/>
                  <a:gd name="T22" fmla="*/ 13 w 19"/>
                  <a:gd name="T23" fmla="*/ 54 h 56"/>
                  <a:gd name="T24" fmla="*/ 13 w 19"/>
                  <a:gd name="T25" fmla="*/ 49 h 56"/>
                  <a:gd name="T26" fmla="*/ 13 w 19"/>
                  <a:gd name="T27" fmla="*/ 42 h 56"/>
                  <a:gd name="T28" fmla="*/ 13 w 19"/>
                  <a:gd name="T29" fmla="*/ 34 h 56"/>
                  <a:gd name="T30" fmla="*/ 13 w 19"/>
                  <a:gd name="T31" fmla="*/ 26 h 56"/>
                  <a:gd name="T32" fmla="*/ 13 w 19"/>
                  <a:gd name="T33" fmla="*/ 16 h 56"/>
                  <a:gd name="T34" fmla="*/ 11 w 19"/>
                  <a:gd name="T35" fmla="*/ 8 h 56"/>
                  <a:gd name="T36" fmla="*/ 11 w 19"/>
                  <a:gd name="T37" fmla="*/ 0 h 56"/>
                  <a:gd name="T38" fmla="*/ 11 w 19"/>
                  <a:gd name="T39" fmla="*/ 0 h 56"/>
                  <a:gd name="T40" fmla="*/ 0 w 19"/>
                  <a:gd name="T41" fmla="*/ 1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56"/>
                  <a:gd name="T65" fmla="*/ 19 w 19"/>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56">
                    <a:moveTo>
                      <a:pt x="0" y="1"/>
                    </a:moveTo>
                    <a:lnTo>
                      <a:pt x="0" y="1"/>
                    </a:lnTo>
                    <a:lnTo>
                      <a:pt x="3" y="8"/>
                    </a:lnTo>
                    <a:lnTo>
                      <a:pt x="3" y="17"/>
                    </a:lnTo>
                    <a:lnTo>
                      <a:pt x="4" y="26"/>
                    </a:lnTo>
                    <a:lnTo>
                      <a:pt x="4" y="34"/>
                    </a:lnTo>
                    <a:lnTo>
                      <a:pt x="4" y="42"/>
                    </a:lnTo>
                    <a:lnTo>
                      <a:pt x="3" y="49"/>
                    </a:lnTo>
                    <a:lnTo>
                      <a:pt x="3" y="54"/>
                    </a:lnTo>
                    <a:lnTo>
                      <a:pt x="3" y="55"/>
                    </a:lnTo>
                    <a:lnTo>
                      <a:pt x="18" y="55"/>
                    </a:lnTo>
                    <a:lnTo>
                      <a:pt x="18" y="54"/>
                    </a:lnTo>
                    <a:lnTo>
                      <a:pt x="18" y="49"/>
                    </a:lnTo>
                    <a:lnTo>
                      <a:pt x="18" y="42"/>
                    </a:lnTo>
                    <a:lnTo>
                      <a:pt x="18" y="34"/>
                    </a:lnTo>
                    <a:lnTo>
                      <a:pt x="18" y="26"/>
                    </a:lnTo>
                    <a:lnTo>
                      <a:pt x="18" y="16"/>
                    </a:lnTo>
                    <a:lnTo>
                      <a:pt x="16" y="8"/>
                    </a:lnTo>
                    <a:lnTo>
                      <a:pt x="15" y="0"/>
                    </a:lnTo>
                    <a:lnTo>
                      <a:pt x="0" y="1"/>
                    </a:lnTo>
                  </a:path>
                </a:pathLst>
              </a:custGeom>
              <a:solidFill>
                <a:srgbClr val="FFCC00"/>
              </a:solidFill>
              <a:ln w="12700" cap="rnd">
                <a:solidFill>
                  <a:schemeClr val="tx1"/>
                </a:solidFill>
                <a:round/>
                <a:headEnd/>
                <a:tailEnd/>
              </a:ln>
            </p:spPr>
            <p:txBody>
              <a:bodyPr/>
              <a:lstStyle/>
              <a:p>
                <a:endParaRPr lang="en-US"/>
              </a:p>
            </p:txBody>
          </p:sp>
          <p:sp>
            <p:nvSpPr>
              <p:cNvPr id="27711" name="Freeform 40"/>
              <p:cNvSpPr>
                <a:spLocks/>
              </p:cNvSpPr>
              <p:nvPr/>
            </p:nvSpPr>
            <p:spPr bwMode="auto">
              <a:xfrm>
                <a:off x="2480" y="3191"/>
                <a:ext cx="83" cy="107"/>
              </a:xfrm>
              <a:custGeom>
                <a:avLst/>
                <a:gdLst>
                  <a:gd name="T0" fmla="*/ 71 w 94"/>
                  <a:gd name="T1" fmla="*/ 0 h 107"/>
                  <a:gd name="T2" fmla="*/ 71 w 94"/>
                  <a:gd name="T3" fmla="*/ 0 h 107"/>
                  <a:gd name="T4" fmla="*/ 64 w 94"/>
                  <a:gd name="T5" fmla="*/ 1 h 107"/>
                  <a:gd name="T6" fmla="*/ 56 w 94"/>
                  <a:gd name="T7" fmla="*/ 4 h 107"/>
                  <a:gd name="T8" fmla="*/ 49 w 94"/>
                  <a:gd name="T9" fmla="*/ 8 h 107"/>
                  <a:gd name="T10" fmla="*/ 41 w 94"/>
                  <a:gd name="T11" fmla="*/ 12 h 107"/>
                  <a:gd name="T12" fmla="*/ 34 w 94"/>
                  <a:gd name="T13" fmla="*/ 17 h 107"/>
                  <a:gd name="T14" fmla="*/ 27 w 94"/>
                  <a:gd name="T15" fmla="*/ 23 h 107"/>
                  <a:gd name="T16" fmla="*/ 22 w 94"/>
                  <a:gd name="T17" fmla="*/ 29 h 107"/>
                  <a:gd name="T18" fmla="*/ 17 w 94"/>
                  <a:gd name="T19" fmla="*/ 36 h 107"/>
                  <a:gd name="T20" fmla="*/ 11 w 94"/>
                  <a:gd name="T21" fmla="*/ 44 h 107"/>
                  <a:gd name="T22" fmla="*/ 8 w 94"/>
                  <a:gd name="T23" fmla="*/ 52 h 107"/>
                  <a:gd name="T24" fmla="*/ 4 w 94"/>
                  <a:gd name="T25" fmla="*/ 60 h 107"/>
                  <a:gd name="T26" fmla="*/ 2 w 94"/>
                  <a:gd name="T27" fmla="*/ 69 h 107"/>
                  <a:gd name="T28" fmla="*/ 1 w 94"/>
                  <a:gd name="T29" fmla="*/ 78 h 107"/>
                  <a:gd name="T30" fmla="*/ 0 w 94"/>
                  <a:gd name="T31" fmla="*/ 88 h 107"/>
                  <a:gd name="T32" fmla="*/ 1 w 94"/>
                  <a:gd name="T33" fmla="*/ 97 h 107"/>
                  <a:gd name="T34" fmla="*/ 2 w 94"/>
                  <a:gd name="T35" fmla="*/ 106 h 107"/>
                  <a:gd name="T36" fmla="*/ 10 w 94"/>
                  <a:gd name="T37" fmla="*/ 105 h 107"/>
                  <a:gd name="T38" fmla="*/ 9 w 94"/>
                  <a:gd name="T39" fmla="*/ 96 h 107"/>
                  <a:gd name="T40" fmla="*/ 9 w 94"/>
                  <a:gd name="T41" fmla="*/ 88 h 107"/>
                  <a:gd name="T42" fmla="*/ 9 w 94"/>
                  <a:gd name="T43" fmla="*/ 79 h 107"/>
                  <a:gd name="T44" fmla="*/ 10 w 94"/>
                  <a:gd name="T45" fmla="*/ 71 h 107"/>
                  <a:gd name="T46" fmla="*/ 11 w 94"/>
                  <a:gd name="T47" fmla="*/ 63 h 107"/>
                  <a:gd name="T48" fmla="*/ 16 w 94"/>
                  <a:gd name="T49" fmla="*/ 55 h 107"/>
                  <a:gd name="T50" fmla="*/ 19 w 94"/>
                  <a:gd name="T51" fmla="*/ 48 h 107"/>
                  <a:gd name="T52" fmla="*/ 23 w 94"/>
                  <a:gd name="T53" fmla="*/ 42 h 107"/>
                  <a:gd name="T54" fmla="*/ 28 w 94"/>
                  <a:gd name="T55" fmla="*/ 35 h 107"/>
                  <a:gd name="T56" fmla="*/ 33 w 94"/>
                  <a:gd name="T57" fmla="*/ 29 h 107"/>
                  <a:gd name="T58" fmla="*/ 39 w 94"/>
                  <a:gd name="T59" fmla="*/ 24 h 107"/>
                  <a:gd name="T60" fmla="*/ 45 w 94"/>
                  <a:gd name="T61" fmla="*/ 19 h 107"/>
                  <a:gd name="T62" fmla="*/ 51 w 94"/>
                  <a:gd name="T63" fmla="*/ 15 h 107"/>
                  <a:gd name="T64" fmla="*/ 58 w 94"/>
                  <a:gd name="T65" fmla="*/ 12 h 107"/>
                  <a:gd name="T66" fmla="*/ 65 w 94"/>
                  <a:gd name="T67" fmla="*/ 10 h 107"/>
                  <a:gd name="T68" fmla="*/ 72 w 94"/>
                  <a:gd name="T69" fmla="*/ 8 h 107"/>
                  <a:gd name="T70" fmla="*/ 72 w 94"/>
                  <a:gd name="T71" fmla="*/ 8 h 107"/>
                  <a:gd name="T72" fmla="*/ 71 w 94"/>
                  <a:gd name="T73" fmla="*/ 0 h 1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4"/>
                  <a:gd name="T112" fmla="*/ 0 h 107"/>
                  <a:gd name="T113" fmla="*/ 94 w 94"/>
                  <a:gd name="T114" fmla="*/ 107 h 1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4" h="107">
                    <a:moveTo>
                      <a:pt x="91" y="0"/>
                    </a:moveTo>
                    <a:lnTo>
                      <a:pt x="91" y="0"/>
                    </a:lnTo>
                    <a:lnTo>
                      <a:pt x="81" y="1"/>
                    </a:lnTo>
                    <a:lnTo>
                      <a:pt x="71" y="4"/>
                    </a:lnTo>
                    <a:lnTo>
                      <a:pt x="62" y="8"/>
                    </a:lnTo>
                    <a:lnTo>
                      <a:pt x="52" y="12"/>
                    </a:lnTo>
                    <a:lnTo>
                      <a:pt x="43" y="17"/>
                    </a:lnTo>
                    <a:lnTo>
                      <a:pt x="35" y="23"/>
                    </a:lnTo>
                    <a:lnTo>
                      <a:pt x="28" y="29"/>
                    </a:lnTo>
                    <a:lnTo>
                      <a:pt x="21" y="36"/>
                    </a:lnTo>
                    <a:lnTo>
                      <a:pt x="15" y="44"/>
                    </a:lnTo>
                    <a:lnTo>
                      <a:pt x="10" y="52"/>
                    </a:lnTo>
                    <a:lnTo>
                      <a:pt x="6" y="60"/>
                    </a:lnTo>
                    <a:lnTo>
                      <a:pt x="2" y="69"/>
                    </a:lnTo>
                    <a:lnTo>
                      <a:pt x="1" y="78"/>
                    </a:lnTo>
                    <a:lnTo>
                      <a:pt x="0" y="88"/>
                    </a:lnTo>
                    <a:lnTo>
                      <a:pt x="1" y="97"/>
                    </a:lnTo>
                    <a:lnTo>
                      <a:pt x="2" y="106"/>
                    </a:lnTo>
                    <a:lnTo>
                      <a:pt x="13" y="105"/>
                    </a:lnTo>
                    <a:lnTo>
                      <a:pt x="11" y="96"/>
                    </a:lnTo>
                    <a:lnTo>
                      <a:pt x="11" y="88"/>
                    </a:lnTo>
                    <a:lnTo>
                      <a:pt x="11" y="79"/>
                    </a:lnTo>
                    <a:lnTo>
                      <a:pt x="13" y="71"/>
                    </a:lnTo>
                    <a:lnTo>
                      <a:pt x="15" y="63"/>
                    </a:lnTo>
                    <a:lnTo>
                      <a:pt x="20" y="55"/>
                    </a:lnTo>
                    <a:lnTo>
                      <a:pt x="24" y="48"/>
                    </a:lnTo>
                    <a:lnTo>
                      <a:pt x="30" y="42"/>
                    </a:lnTo>
                    <a:lnTo>
                      <a:pt x="36" y="35"/>
                    </a:lnTo>
                    <a:lnTo>
                      <a:pt x="42" y="29"/>
                    </a:lnTo>
                    <a:lnTo>
                      <a:pt x="50" y="24"/>
                    </a:lnTo>
                    <a:lnTo>
                      <a:pt x="58" y="19"/>
                    </a:lnTo>
                    <a:lnTo>
                      <a:pt x="66" y="15"/>
                    </a:lnTo>
                    <a:lnTo>
                      <a:pt x="75" y="12"/>
                    </a:lnTo>
                    <a:lnTo>
                      <a:pt x="84" y="10"/>
                    </a:lnTo>
                    <a:lnTo>
                      <a:pt x="93" y="8"/>
                    </a:lnTo>
                    <a:lnTo>
                      <a:pt x="91" y="0"/>
                    </a:lnTo>
                  </a:path>
                </a:pathLst>
              </a:custGeom>
              <a:solidFill>
                <a:srgbClr val="FFCC00"/>
              </a:solidFill>
              <a:ln w="12700" cap="rnd">
                <a:solidFill>
                  <a:schemeClr val="tx1"/>
                </a:solidFill>
                <a:round/>
                <a:headEnd/>
                <a:tailEnd/>
              </a:ln>
            </p:spPr>
            <p:txBody>
              <a:bodyPr/>
              <a:lstStyle/>
              <a:p>
                <a:endParaRPr lang="en-US"/>
              </a:p>
            </p:txBody>
          </p:sp>
          <p:sp>
            <p:nvSpPr>
              <p:cNvPr id="27712" name="Freeform 41"/>
              <p:cNvSpPr>
                <a:spLocks/>
              </p:cNvSpPr>
              <p:nvPr/>
            </p:nvSpPr>
            <p:spPr bwMode="auto">
              <a:xfrm>
                <a:off x="2562" y="3190"/>
                <a:ext cx="97" cy="45"/>
              </a:xfrm>
              <a:custGeom>
                <a:avLst/>
                <a:gdLst>
                  <a:gd name="T0" fmla="*/ 85 w 110"/>
                  <a:gd name="T1" fmla="*/ 37 h 45"/>
                  <a:gd name="T2" fmla="*/ 85 w 110"/>
                  <a:gd name="T3" fmla="*/ 37 h 45"/>
                  <a:gd name="T4" fmla="*/ 80 w 110"/>
                  <a:gd name="T5" fmla="*/ 33 h 45"/>
                  <a:gd name="T6" fmla="*/ 76 w 110"/>
                  <a:gd name="T7" fmla="*/ 30 h 45"/>
                  <a:gd name="T8" fmla="*/ 71 w 110"/>
                  <a:gd name="T9" fmla="*/ 26 h 45"/>
                  <a:gd name="T10" fmla="*/ 66 w 110"/>
                  <a:gd name="T11" fmla="*/ 23 h 45"/>
                  <a:gd name="T12" fmla="*/ 62 w 110"/>
                  <a:gd name="T13" fmla="*/ 19 h 45"/>
                  <a:gd name="T14" fmla="*/ 56 w 110"/>
                  <a:gd name="T15" fmla="*/ 15 h 45"/>
                  <a:gd name="T16" fmla="*/ 51 w 110"/>
                  <a:gd name="T17" fmla="*/ 12 h 45"/>
                  <a:gd name="T18" fmla="*/ 46 w 110"/>
                  <a:gd name="T19" fmla="*/ 9 h 45"/>
                  <a:gd name="T20" fmla="*/ 41 w 110"/>
                  <a:gd name="T21" fmla="*/ 7 h 45"/>
                  <a:gd name="T22" fmla="*/ 34 w 110"/>
                  <a:gd name="T23" fmla="*/ 5 h 45"/>
                  <a:gd name="T24" fmla="*/ 30 w 110"/>
                  <a:gd name="T25" fmla="*/ 3 h 45"/>
                  <a:gd name="T26" fmla="*/ 23 w 110"/>
                  <a:gd name="T27" fmla="*/ 1 h 45"/>
                  <a:gd name="T28" fmla="*/ 18 w 110"/>
                  <a:gd name="T29" fmla="*/ 1 h 45"/>
                  <a:gd name="T30" fmla="*/ 11 w 110"/>
                  <a:gd name="T31" fmla="*/ 0 h 45"/>
                  <a:gd name="T32" fmla="*/ 5 w 110"/>
                  <a:gd name="T33" fmla="*/ 0 h 45"/>
                  <a:gd name="T34" fmla="*/ 0 w 110"/>
                  <a:gd name="T35" fmla="*/ 1 h 45"/>
                  <a:gd name="T36" fmla="*/ 1 w 110"/>
                  <a:gd name="T37" fmla="*/ 9 h 45"/>
                  <a:gd name="T38" fmla="*/ 5 w 110"/>
                  <a:gd name="T39" fmla="*/ 9 h 45"/>
                  <a:gd name="T40" fmla="*/ 11 w 110"/>
                  <a:gd name="T41" fmla="*/ 9 h 45"/>
                  <a:gd name="T42" fmla="*/ 17 w 110"/>
                  <a:gd name="T43" fmla="*/ 9 h 45"/>
                  <a:gd name="T44" fmla="*/ 23 w 110"/>
                  <a:gd name="T45" fmla="*/ 10 h 45"/>
                  <a:gd name="T46" fmla="*/ 26 w 110"/>
                  <a:gd name="T47" fmla="*/ 11 h 45"/>
                  <a:gd name="T48" fmla="*/ 32 w 110"/>
                  <a:gd name="T49" fmla="*/ 13 h 45"/>
                  <a:gd name="T50" fmla="*/ 37 w 110"/>
                  <a:gd name="T51" fmla="*/ 15 h 45"/>
                  <a:gd name="T52" fmla="*/ 43 w 110"/>
                  <a:gd name="T53" fmla="*/ 17 h 45"/>
                  <a:gd name="T54" fmla="*/ 47 w 110"/>
                  <a:gd name="T55" fmla="*/ 20 h 45"/>
                  <a:gd name="T56" fmla="*/ 51 w 110"/>
                  <a:gd name="T57" fmla="*/ 23 h 45"/>
                  <a:gd name="T58" fmla="*/ 56 w 110"/>
                  <a:gd name="T59" fmla="*/ 26 h 45"/>
                  <a:gd name="T60" fmla="*/ 62 w 110"/>
                  <a:gd name="T61" fmla="*/ 29 h 45"/>
                  <a:gd name="T62" fmla="*/ 66 w 110"/>
                  <a:gd name="T63" fmla="*/ 33 h 45"/>
                  <a:gd name="T64" fmla="*/ 71 w 110"/>
                  <a:gd name="T65" fmla="*/ 37 h 45"/>
                  <a:gd name="T66" fmla="*/ 76 w 110"/>
                  <a:gd name="T67" fmla="*/ 41 h 45"/>
                  <a:gd name="T68" fmla="*/ 80 w 110"/>
                  <a:gd name="T69" fmla="*/ 44 h 45"/>
                  <a:gd name="T70" fmla="*/ 80 w 110"/>
                  <a:gd name="T71" fmla="*/ 44 h 45"/>
                  <a:gd name="T72" fmla="*/ 85 w 110"/>
                  <a:gd name="T73" fmla="*/ 37 h 4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
                  <a:gd name="T112" fmla="*/ 0 h 45"/>
                  <a:gd name="T113" fmla="*/ 110 w 110"/>
                  <a:gd name="T114" fmla="*/ 45 h 4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 h="45">
                    <a:moveTo>
                      <a:pt x="109" y="37"/>
                    </a:moveTo>
                    <a:lnTo>
                      <a:pt x="109" y="37"/>
                    </a:lnTo>
                    <a:lnTo>
                      <a:pt x="103" y="33"/>
                    </a:lnTo>
                    <a:lnTo>
                      <a:pt x="97" y="30"/>
                    </a:lnTo>
                    <a:lnTo>
                      <a:pt x="91" y="26"/>
                    </a:lnTo>
                    <a:lnTo>
                      <a:pt x="85" y="23"/>
                    </a:lnTo>
                    <a:lnTo>
                      <a:pt x="79" y="19"/>
                    </a:lnTo>
                    <a:lnTo>
                      <a:pt x="71" y="15"/>
                    </a:lnTo>
                    <a:lnTo>
                      <a:pt x="66" y="12"/>
                    </a:lnTo>
                    <a:lnTo>
                      <a:pt x="59" y="9"/>
                    </a:lnTo>
                    <a:lnTo>
                      <a:pt x="52" y="7"/>
                    </a:lnTo>
                    <a:lnTo>
                      <a:pt x="44" y="5"/>
                    </a:lnTo>
                    <a:lnTo>
                      <a:pt x="38" y="3"/>
                    </a:lnTo>
                    <a:lnTo>
                      <a:pt x="30" y="1"/>
                    </a:lnTo>
                    <a:lnTo>
                      <a:pt x="23" y="1"/>
                    </a:lnTo>
                    <a:lnTo>
                      <a:pt x="15" y="0"/>
                    </a:lnTo>
                    <a:lnTo>
                      <a:pt x="7" y="0"/>
                    </a:lnTo>
                    <a:lnTo>
                      <a:pt x="0" y="1"/>
                    </a:lnTo>
                    <a:lnTo>
                      <a:pt x="1" y="9"/>
                    </a:lnTo>
                    <a:lnTo>
                      <a:pt x="7" y="9"/>
                    </a:lnTo>
                    <a:lnTo>
                      <a:pt x="15" y="9"/>
                    </a:lnTo>
                    <a:lnTo>
                      <a:pt x="22" y="9"/>
                    </a:lnTo>
                    <a:lnTo>
                      <a:pt x="29" y="10"/>
                    </a:lnTo>
                    <a:lnTo>
                      <a:pt x="34" y="11"/>
                    </a:lnTo>
                    <a:lnTo>
                      <a:pt x="41" y="13"/>
                    </a:lnTo>
                    <a:lnTo>
                      <a:pt x="48" y="15"/>
                    </a:lnTo>
                    <a:lnTo>
                      <a:pt x="55" y="17"/>
                    </a:lnTo>
                    <a:lnTo>
                      <a:pt x="60" y="20"/>
                    </a:lnTo>
                    <a:lnTo>
                      <a:pt x="66" y="23"/>
                    </a:lnTo>
                    <a:lnTo>
                      <a:pt x="73" y="26"/>
                    </a:lnTo>
                    <a:lnTo>
                      <a:pt x="79" y="29"/>
                    </a:lnTo>
                    <a:lnTo>
                      <a:pt x="85" y="33"/>
                    </a:lnTo>
                    <a:lnTo>
                      <a:pt x="91" y="37"/>
                    </a:lnTo>
                    <a:lnTo>
                      <a:pt x="97" y="41"/>
                    </a:lnTo>
                    <a:lnTo>
                      <a:pt x="103" y="44"/>
                    </a:lnTo>
                    <a:lnTo>
                      <a:pt x="109" y="37"/>
                    </a:lnTo>
                  </a:path>
                </a:pathLst>
              </a:custGeom>
              <a:solidFill>
                <a:srgbClr val="FFCC00"/>
              </a:solidFill>
              <a:ln w="12700" cap="rnd">
                <a:solidFill>
                  <a:schemeClr val="tx1"/>
                </a:solidFill>
                <a:round/>
                <a:headEnd/>
                <a:tailEnd/>
              </a:ln>
            </p:spPr>
            <p:txBody>
              <a:bodyPr/>
              <a:lstStyle/>
              <a:p>
                <a:endParaRPr lang="en-US"/>
              </a:p>
            </p:txBody>
          </p:sp>
          <p:sp>
            <p:nvSpPr>
              <p:cNvPr id="27713" name="Freeform 42"/>
              <p:cNvSpPr>
                <a:spLocks/>
              </p:cNvSpPr>
              <p:nvPr/>
            </p:nvSpPr>
            <p:spPr bwMode="auto">
              <a:xfrm>
                <a:off x="2654" y="3227"/>
                <a:ext cx="174" cy="64"/>
              </a:xfrm>
              <a:custGeom>
                <a:avLst/>
                <a:gdLst>
                  <a:gd name="T0" fmla="*/ 149 w 196"/>
                  <a:gd name="T1" fmla="*/ 54 h 64"/>
                  <a:gd name="T2" fmla="*/ 154 w 196"/>
                  <a:gd name="T3" fmla="*/ 56 h 64"/>
                  <a:gd name="T4" fmla="*/ 147 w 196"/>
                  <a:gd name="T5" fmla="*/ 48 h 64"/>
                  <a:gd name="T6" fmla="*/ 140 w 196"/>
                  <a:gd name="T7" fmla="*/ 42 h 64"/>
                  <a:gd name="T8" fmla="*/ 131 w 196"/>
                  <a:gd name="T9" fmla="*/ 37 h 64"/>
                  <a:gd name="T10" fmla="*/ 122 w 196"/>
                  <a:gd name="T11" fmla="*/ 33 h 64"/>
                  <a:gd name="T12" fmla="*/ 111 w 196"/>
                  <a:gd name="T13" fmla="*/ 29 h 64"/>
                  <a:gd name="T14" fmla="*/ 100 w 196"/>
                  <a:gd name="T15" fmla="*/ 25 h 64"/>
                  <a:gd name="T16" fmla="*/ 89 w 196"/>
                  <a:gd name="T17" fmla="*/ 23 h 64"/>
                  <a:gd name="T18" fmla="*/ 77 w 196"/>
                  <a:gd name="T19" fmla="*/ 20 h 64"/>
                  <a:gd name="T20" fmla="*/ 67 w 196"/>
                  <a:gd name="T21" fmla="*/ 18 h 64"/>
                  <a:gd name="T22" fmla="*/ 55 w 196"/>
                  <a:gd name="T23" fmla="*/ 16 h 64"/>
                  <a:gd name="T24" fmla="*/ 44 w 196"/>
                  <a:gd name="T25" fmla="*/ 14 h 64"/>
                  <a:gd name="T26" fmla="*/ 34 w 196"/>
                  <a:gd name="T27" fmla="*/ 12 h 64"/>
                  <a:gd name="T28" fmla="*/ 25 w 196"/>
                  <a:gd name="T29" fmla="*/ 10 h 64"/>
                  <a:gd name="T30" fmla="*/ 17 w 196"/>
                  <a:gd name="T31" fmla="*/ 7 h 64"/>
                  <a:gd name="T32" fmla="*/ 11 w 196"/>
                  <a:gd name="T33" fmla="*/ 4 h 64"/>
                  <a:gd name="T34" fmla="*/ 4 w 196"/>
                  <a:gd name="T35" fmla="*/ 0 h 64"/>
                  <a:gd name="T36" fmla="*/ 0 w 196"/>
                  <a:gd name="T37" fmla="*/ 7 h 64"/>
                  <a:gd name="T38" fmla="*/ 5 w 196"/>
                  <a:gd name="T39" fmla="*/ 12 h 64"/>
                  <a:gd name="T40" fmla="*/ 13 w 196"/>
                  <a:gd name="T41" fmla="*/ 15 h 64"/>
                  <a:gd name="T42" fmla="*/ 23 w 196"/>
                  <a:gd name="T43" fmla="*/ 18 h 64"/>
                  <a:gd name="T44" fmla="*/ 32 w 196"/>
                  <a:gd name="T45" fmla="*/ 21 h 64"/>
                  <a:gd name="T46" fmla="*/ 42 w 196"/>
                  <a:gd name="T47" fmla="*/ 23 h 64"/>
                  <a:gd name="T48" fmla="*/ 53 w 196"/>
                  <a:gd name="T49" fmla="*/ 25 h 64"/>
                  <a:gd name="T50" fmla="*/ 65 w 196"/>
                  <a:gd name="T51" fmla="*/ 27 h 64"/>
                  <a:gd name="T52" fmla="*/ 75 w 196"/>
                  <a:gd name="T53" fmla="*/ 29 h 64"/>
                  <a:gd name="T54" fmla="*/ 87 w 196"/>
                  <a:gd name="T55" fmla="*/ 31 h 64"/>
                  <a:gd name="T56" fmla="*/ 99 w 196"/>
                  <a:gd name="T57" fmla="*/ 34 h 64"/>
                  <a:gd name="T58" fmla="*/ 109 w 196"/>
                  <a:gd name="T59" fmla="*/ 36 h 64"/>
                  <a:gd name="T60" fmla="*/ 118 w 196"/>
                  <a:gd name="T61" fmla="*/ 40 h 64"/>
                  <a:gd name="T62" fmla="*/ 128 w 196"/>
                  <a:gd name="T63" fmla="*/ 45 h 64"/>
                  <a:gd name="T64" fmla="*/ 135 w 196"/>
                  <a:gd name="T65" fmla="*/ 49 h 64"/>
                  <a:gd name="T66" fmla="*/ 142 w 196"/>
                  <a:gd name="T67" fmla="*/ 54 h 64"/>
                  <a:gd name="T68" fmla="*/ 146 w 196"/>
                  <a:gd name="T69" fmla="*/ 61 h 64"/>
                  <a:gd name="T70" fmla="*/ 151 w 196"/>
                  <a:gd name="T71" fmla="*/ 62 h 64"/>
                  <a:gd name="T72" fmla="*/ 146 w 196"/>
                  <a:gd name="T73" fmla="*/ 61 h 64"/>
                  <a:gd name="T74" fmla="*/ 148 w 196"/>
                  <a:gd name="T75" fmla="*/ 63 h 64"/>
                  <a:gd name="T76" fmla="*/ 151 w 196"/>
                  <a:gd name="T77" fmla="*/ 62 h 64"/>
                  <a:gd name="T78" fmla="*/ 149 w 196"/>
                  <a:gd name="T79" fmla="*/ 54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6"/>
                  <a:gd name="T121" fmla="*/ 0 h 64"/>
                  <a:gd name="T122" fmla="*/ 196 w 196"/>
                  <a:gd name="T123" fmla="*/ 64 h 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6" h="64">
                    <a:moveTo>
                      <a:pt x="189" y="54"/>
                    </a:moveTo>
                    <a:lnTo>
                      <a:pt x="195" y="56"/>
                    </a:lnTo>
                    <a:lnTo>
                      <a:pt x="187" y="48"/>
                    </a:lnTo>
                    <a:lnTo>
                      <a:pt x="178" y="42"/>
                    </a:lnTo>
                    <a:lnTo>
                      <a:pt x="166" y="37"/>
                    </a:lnTo>
                    <a:lnTo>
                      <a:pt x="154" y="33"/>
                    </a:lnTo>
                    <a:lnTo>
                      <a:pt x="141" y="29"/>
                    </a:lnTo>
                    <a:lnTo>
                      <a:pt x="127" y="25"/>
                    </a:lnTo>
                    <a:lnTo>
                      <a:pt x="113" y="23"/>
                    </a:lnTo>
                    <a:lnTo>
                      <a:pt x="98" y="20"/>
                    </a:lnTo>
                    <a:lnTo>
                      <a:pt x="85" y="18"/>
                    </a:lnTo>
                    <a:lnTo>
                      <a:pt x="70" y="16"/>
                    </a:lnTo>
                    <a:lnTo>
                      <a:pt x="56" y="14"/>
                    </a:lnTo>
                    <a:lnTo>
                      <a:pt x="43" y="12"/>
                    </a:lnTo>
                    <a:lnTo>
                      <a:pt x="32" y="10"/>
                    </a:lnTo>
                    <a:lnTo>
                      <a:pt x="21" y="7"/>
                    </a:lnTo>
                    <a:lnTo>
                      <a:pt x="13" y="4"/>
                    </a:lnTo>
                    <a:lnTo>
                      <a:pt x="5" y="0"/>
                    </a:lnTo>
                    <a:lnTo>
                      <a:pt x="0" y="7"/>
                    </a:lnTo>
                    <a:lnTo>
                      <a:pt x="7" y="12"/>
                    </a:lnTo>
                    <a:lnTo>
                      <a:pt x="17" y="15"/>
                    </a:lnTo>
                    <a:lnTo>
                      <a:pt x="29" y="18"/>
                    </a:lnTo>
                    <a:lnTo>
                      <a:pt x="41" y="21"/>
                    </a:lnTo>
                    <a:lnTo>
                      <a:pt x="53" y="23"/>
                    </a:lnTo>
                    <a:lnTo>
                      <a:pt x="68" y="25"/>
                    </a:lnTo>
                    <a:lnTo>
                      <a:pt x="82" y="27"/>
                    </a:lnTo>
                    <a:lnTo>
                      <a:pt x="96" y="29"/>
                    </a:lnTo>
                    <a:lnTo>
                      <a:pt x="110" y="31"/>
                    </a:lnTo>
                    <a:lnTo>
                      <a:pt x="125" y="34"/>
                    </a:lnTo>
                    <a:lnTo>
                      <a:pt x="138" y="36"/>
                    </a:lnTo>
                    <a:lnTo>
                      <a:pt x="150" y="40"/>
                    </a:lnTo>
                    <a:lnTo>
                      <a:pt x="162" y="45"/>
                    </a:lnTo>
                    <a:lnTo>
                      <a:pt x="171" y="49"/>
                    </a:lnTo>
                    <a:lnTo>
                      <a:pt x="180" y="54"/>
                    </a:lnTo>
                    <a:lnTo>
                      <a:pt x="186" y="61"/>
                    </a:lnTo>
                    <a:lnTo>
                      <a:pt x="191" y="62"/>
                    </a:lnTo>
                    <a:lnTo>
                      <a:pt x="186" y="61"/>
                    </a:lnTo>
                    <a:lnTo>
                      <a:pt x="188" y="63"/>
                    </a:lnTo>
                    <a:lnTo>
                      <a:pt x="191" y="62"/>
                    </a:lnTo>
                    <a:lnTo>
                      <a:pt x="189" y="54"/>
                    </a:lnTo>
                  </a:path>
                </a:pathLst>
              </a:custGeom>
              <a:solidFill>
                <a:srgbClr val="FFCC00"/>
              </a:solidFill>
              <a:ln w="12700" cap="rnd">
                <a:solidFill>
                  <a:schemeClr val="tx1"/>
                </a:solidFill>
                <a:round/>
                <a:headEnd/>
                <a:tailEnd/>
              </a:ln>
            </p:spPr>
            <p:txBody>
              <a:bodyPr/>
              <a:lstStyle/>
              <a:p>
                <a:endParaRPr lang="en-US"/>
              </a:p>
            </p:txBody>
          </p:sp>
          <p:sp>
            <p:nvSpPr>
              <p:cNvPr id="27714" name="Freeform 43"/>
              <p:cNvSpPr>
                <a:spLocks/>
              </p:cNvSpPr>
              <p:nvPr/>
            </p:nvSpPr>
            <p:spPr bwMode="auto">
              <a:xfrm>
                <a:off x="2823" y="3263"/>
                <a:ext cx="105" cy="27"/>
              </a:xfrm>
              <a:custGeom>
                <a:avLst/>
                <a:gdLst>
                  <a:gd name="T0" fmla="*/ 93 w 118"/>
                  <a:gd name="T1" fmla="*/ 8 h 27"/>
                  <a:gd name="T2" fmla="*/ 93 w 118"/>
                  <a:gd name="T3" fmla="*/ 8 h 27"/>
                  <a:gd name="T4" fmla="*/ 84 w 118"/>
                  <a:gd name="T5" fmla="*/ 4 h 27"/>
                  <a:gd name="T6" fmla="*/ 76 w 118"/>
                  <a:gd name="T7" fmla="*/ 2 h 27"/>
                  <a:gd name="T8" fmla="*/ 69 w 118"/>
                  <a:gd name="T9" fmla="*/ 1 h 27"/>
                  <a:gd name="T10" fmla="*/ 61 w 118"/>
                  <a:gd name="T11" fmla="*/ 0 h 27"/>
                  <a:gd name="T12" fmla="*/ 54 w 118"/>
                  <a:gd name="T13" fmla="*/ 0 h 27"/>
                  <a:gd name="T14" fmla="*/ 50 w 118"/>
                  <a:gd name="T15" fmla="*/ 0 h 27"/>
                  <a:gd name="T16" fmla="*/ 44 w 118"/>
                  <a:gd name="T17" fmla="*/ 1 h 27"/>
                  <a:gd name="T18" fmla="*/ 38 w 118"/>
                  <a:gd name="T19" fmla="*/ 2 h 27"/>
                  <a:gd name="T20" fmla="*/ 33 w 118"/>
                  <a:gd name="T21" fmla="*/ 4 h 27"/>
                  <a:gd name="T22" fmla="*/ 28 w 118"/>
                  <a:gd name="T23" fmla="*/ 6 h 27"/>
                  <a:gd name="T24" fmla="*/ 24 w 118"/>
                  <a:gd name="T25" fmla="*/ 8 h 27"/>
                  <a:gd name="T26" fmla="*/ 19 w 118"/>
                  <a:gd name="T27" fmla="*/ 10 h 27"/>
                  <a:gd name="T28" fmla="*/ 15 w 118"/>
                  <a:gd name="T29" fmla="*/ 12 h 27"/>
                  <a:gd name="T30" fmla="*/ 10 w 118"/>
                  <a:gd name="T31" fmla="*/ 14 h 27"/>
                  <a:gd name="T32" fmla="*/ 4 w 118"/>
                  <a:gd name="T33" fmla="*/ 16 h 27"/>
                  <a:gd name="T34" fmla="*/ 0 w 118"/>
                  <a:gd name="T35" fmla="*/ 18 h 27"/>
                  <a:gd name="T36" fmla="*/ 2 w 118"/>
                  <a:gd name="T37" fmla="*/ 26 h 27"/>
                  <a:gd name="T38" fmla="*/ 8 w 118"/>
                  <a:gd name="T39" fmla="*/ 24 h 27"/>
                  <a:gd name="T40" fmla="*/ 12 w 118"/>
                  <a:gd name="T41" fmla="*/ 22 h 27"/>
                  <a:gd name="T42" fmla="*/ 18 w 118"/>
                  <a:gd name="T43" fmla="*/ 20 h 27"/>
                  <a:gd name="T44" fmla="*/ 23 w 118"/>
                  <a:gd name="T45" fmla="*/ 18 h 27"/>
                  <a:gd name="T46" fmla="*/ 27 w 118"/>
                  <a:gd name="T47" fmla="*/ 16 h 27"/>
                  <a:gd name="T48" fmla="*/ 32 w 118"/>
                  <a:gd name="T49" fmla="*/ 13 h 27"/>
                  <a:gd name="T50" fmla="*/ 36 w 118"/>
                  <a:gd name="T51" fmla="*/ 12 h 27"/>
                  <a:gd name="T52" fmla="*/ 40 w 118"/>
                  <a:gd name="T53" fmla="*/ 10 h 27"/>
                  <a:gd name="T54" fmla="*/ 45 w 118"/>
                  <a:gd name="T55" fmla="*/ 10 h 27"/>
                  <a:gd name="T56" fmla="*/ 51 w 118"/>
                  <a:gd name="T57" fmla="*/ 9 h 27"/>
                  <a:gd name="T58" fmla="*/ 54 w 118"/>
                  <a:gd name="T59" fmla="*/ 8 h 27"/>
                  <a:gd name="T60" fmla="*/ 61 w 118"/>
                  <a:gd name="T61" fmla="*/ 9 h 27"/>
                  <a:gd name="T62" fmla="*/ 68 w 118"/>
                  <a:gd name="T63" fmla="*/ 10 h 27"/>
                  <a:gd name="T64" fmla="*/ 75 w 118"/>
                  <a:gd name="T65" fmla="*/ 11 h 27"/>
                  <a:gd name="T66" fmla="*/ 82 w 118"/>
                  <a:gd name="T67" fmla="*/ 13 h 27"/>
                  <a:gd name="T68" fmla="*/ 90 w 118"/>
                  <a:gd name="T69" fmla="*/ 16 h 27"/>
                  <a:gd name="T70" fmla="*/ 90 w 118"/>
                  <a:gd name="T71" fmla="*/ 16 h 27"/>
                  <a:gd name="T72" fmla="*/ 93 w 118"/>
                  <a:gd name="T73" fmla="*/ 8 h 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8"/>
                  <a:gd name="T112" fmla="*/ 0 h 27"/>
                  <a:gd name="T113" fmla="*/ 118 w 118"/>
                  <a:gd name="T114" fmla="*/ 27 h 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8" h="27">
                    <a:moveTo>
                      <a:pt x="117" y="8"/>
                    </a:moveTo>
                    <a:lnTo>
                      <a:pt x="117" y="8"/>
                    </a:lnTo>
                    <a:lnTo>
                      <a:pt x="106" y="4"/>
                    </a:lnTo>
                    <a:lnTo>
                      <a:pt x="96" y="2"/>
                    </a:lnTo>
                    <a:lnTo>
                      <a:pt x="87" y="1"/>
                    </a:lnTo>
                    <a:lnTo>
                      <a:pt x="78" y="0"/>
                    </a:lnTo>
                    <a:lnTo>
                      <a:pt x="69" y="0"/>
                    </a:lnTo>
                    <a:lnTo>
                      <a:pt x="63" y="0"/>
                    </a:lnTo>
                    <a:lnTo>
                      <a:pt x="55" y="1"/>
                    </a:lnTo>
                    <a:lnTo>
                      <a:pt x="48" y="2"/>
                    </a:lnTo>
                    <a:lnTo>
                      <a:pt x="42" y="4"/>
                    </a:lnTo>
                    <a:lnTo>
                      <a:pt x="36" y="6"/>
                    </a:lnTo>
                    <a:lnTo>
                      <a:pt x="30" y="8"/>
                    </a:lnTo>
                    <a:lnTo>
                      <a:pt x="24" y="10"/>
                    </a:lnTo>
                    <a:lnTo>
                      <a:pt x="19" y="12"/>
                    </a:lnTo>
                    <a:lnTo>
                      <a:pt x="12" y="14"/>
                    </a:lnTo>
                    <a:lnTo>
                      <a:pt x="5" y="16"/>
                    </a:lnTo>
                    <a:lnTo>
                      <a:pt x="0" y="18"/>
                    </a:lnTo>
                    <a:lnTo>
                      <a:pt x="2" y="26"/>
                    </a:lnTo>
                    <a:lnTo>
                      <a:pt x="10" y="24"/>
                    </a:lnTo>
                    <a:lnTo>
                      <a:pt x="16" y="22"/>
                    </a:lnTo>
                    <a:lnTo>
                      <a:pt x="22" y="20"/>
                    </a:lnTo>
                    <a:lnTo>
                      <a:pt x="29" y="18"/>
                    </a:lnTo>
                    <a:lnTo>
                      <a:pt x="34" y="16"/>
                    </a:lnTo>
                    <a:lnTo>
                      <a:pt x="40" y="13"/>
                    </a:lnTo>
                    <a:lnTo>
                      <a:pt x="46" y="12"/>
                    </a:lnTo>
                    <a:lnTo>
                      <a:pt x="51" y="10"/>
                    </a:lnTo>
                    <a:lnTo>
                      <a:pt x="57" y="10"/>
                    </a:lnTo>
                    <a:lnTo>
                      <a:pt x="64" y="9"/>
                    </a:lnTo>
                    <a:lnTo>
                      <a:pt x="69" y="8"/>
                    </a:lnTo>
                    <a:lnTo>
                      <a:pt x="77" y="9"/>
                    </a:lnTo>
                    <a:lnTo>
                      <a:pt x="85" y="10"/>
                    </a:lnTo>
                    <a:lnTo>
                      <a:pt x="94" y="11"/>
                    </a:lnTo>
                    <a:lnTo>
                      <a:pt x="103" y="13"/>
                    </a:lnTo>
                    <a:lnTo>
                      <a:pt x="114" y="16"/>
                    </a:lnTo>
                    <a:lnTo>
                      <a:pt x="117" y="8"/>
                    </a:lnTo>
                  </a:path>
                </a:pathLst>
              </a:custGeom>
              <a:solidFill>
                <a:srgbClr val="FFCC00"/>
              </a:solidFill>
              <a:ln w="12700" cap="rnd">
                <a:solidFill>
                  <a:schemeClr val="tx1"/>
                </a:solidFill>
                <a:round/>
                <a:headEnd/>
                <a:tailEnd/>
              </a:ln>
            </p:spPr>
            <p:txBody>
              <a:bodyPr/>
              <a:lstStyle/>
              <a:p>
                <a:endParaRPr lang="en-US"/>
              </a:p>
            </p:txBody>
          </p:sp>
          <p:sp>
            <p:nvSpPr>
              <p:cNvPr id="27715" name="Freeform 44"/>
              <p:cNvSpPr>
                <a:spLocks/>
              </p:cNvSpPr>
              <p:nvPr/>
            </p:nvSpPr>
            <p:spPr bwMode="auto">
              <a:xfrm>
                <a:off x="2925" y="3244"/>
                <a:ext cx="72" cy="37"/>
              </a:xfrm>
              <a:custGeom>
                <a:avLst/>
                <a:gdLst>
                  <a:gd name="T0" fmla="*/ 61 w 81"/>
                  <a:gd name="T1" fmla="*/ 0 h 37"/>
                  <a:gd name="T2" fmla="*/ 61 w 81"/>
                  <a:gd name="T3" fmla="*/ 0 h 37"/>
                  <a:gd name="T4" fmla="*/ 53 w 81"/>
                  <a:gd name="T5" fmla="*/ 2 h 37"/>
                  <a:gd name="T6" fmla="*/ 44 w 81"/>
                  <a:gd name="T7" fmla="*/ 6 h 37"/>
                  <a:gd name="T8" fmla="*/ 36 w 81"/>
                  <a:gd name="T9" fmla="*/ 12 h 37"/>
                  <a:gd name="T10" fmla="*/ 27 w 81"/>
                  <a:gd name="T11" fmla="*/ 17 h 37"/>
                  <a:gd name="T12" fmla="*/ 21 w 81"/>
                  <a:gd name="T13" fmla="*/ 22 h 37"/>
                  <a:gd name="T14" fmla="*/ 14 w 81"/>
                  <a:gd name="T15" fmla="*/ 26 h 37"/>
                  <a:gd name="T16" fmla="*/ 8 w 81"/>
                  <a:gd name="T17" fmla="*/ 27 h 37"/>
                  <a:gd name="T18" fmla="*/ 2 w 81"/>
                  <a:gd name="T19" fmla="*/ 27 h 37"/>
                  <a:gd name="T20" fmla="*/ 0 w 81"/>
                  <a:gd name="T21" fmla="*/ 35 h 37"/>
                  <a:gd name="T22" fmla="*/ 9 w 81"/>
                  <a:gd name="T23" fmla="*/ 36 h 37"/>
                  <a:gd name="T24" fmla="*/ 17 w 81"/>
                  <a:gd name="T25" fmla="*/ 34 h 37"/>
                  <a:gd name="T26" fmla="*/ 25 w 81"/>
                  <a:gd name="T27" fmla="*/ 30 h 37"/>
                  <a:gd name="T28" fmla="*/ 32 w 81"/>
                  <a:gd name="T29" fmla="*/ 24 h 37"/>
                  <a:gd name="T30" fmla="*/ 40 w 81"/>
                  <a:gd name="T31" fmla="*/ 19 h 37"/>
                  <a:gd name="T32" fmla="*/ 48 w 81"/>
                  <a:gd name="T33" fmla="*/ 14 h 37"/>
                  <a:gd name="T34" fmla="*/ 55 w 81"/>
                  <a:gd name="T35" fmla="*/ 10 h 37"/>
                  <a:gd name="T36" fmla="*/ 63 w 81"/>
                  <a:gd name="T37" fmla="*/ 8 h 37"/>
                  <a:gd name="T38" fmla="*/ 63 w 81"/>
                  <a:gd name="T39" fmla="*/ 8 h 37"/>
                  <a:gd name="T40" fmla="*/ 61 w 81"/>
                  <a:gd name="T41" fmla="*/ 0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37"/>
                  <a:gd name="T65" fmla="*/ 81 w 81"/>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37">
                    <a:moveTo>
                      <a:pt x="78" y="0"/>
                    </a:moveTo>
                    <a:lnTo>
                      <a:pt x="78" y="0"/>
                    </a:lnTo>
                    <a:lnTo>
                      <a:pt x="67" y="2"/>
                    </a:lnTo>
                    <a:lnTo>
                      <a:pt x="56" y="6"/>
                    </a:lnTo>
                    <a:lnTo>
                      <a:pt x="46" y="12"/>
                    </a:lnTo>
                    <a:lnTo>
                      <a:pt x="34" y="17"/>
                    </a:lnTo>
                    <a:lnTo>
                      <a:pt x="27" y="22"/>
                    </a:lnTo>
                    <a:lnTo>
                      <a:pt x="18" y="26"/>
                    </a:lnTo>
                    <a:lnTo>
                      <a:pt x="10" y="27"/>
                    </a:lnTo>
                    <a:lnTo>
                      <a:pt x="2" y="27"/>
                    </a:lnTo>
                    <a:lnTo>
                      <a:pt x="0" y="35"/>
                    </a:lnTo>
                    <a:lnTo>
                      <a:pt x="11" y="36"/>
                    </a:lnTo>
                    <a:lnTo>
                      <a:pt x="21" y="34"/>
                    </a:lnTo>
                    <a:lnTo>
                      <a:pt x="31" y="30"/>
                    </a:lnTo>
                    <a:lnTo>
                      <a:pt x="41" y="24"/>
                    </a:lnTo>
                    <a:lnTo>
                      <a:pt x="51" y="19"/>
                    </a:lnTo>
                    <a:lnTo>
                      <a:pt x="61" y="14"/>
                    </a:lnTo>
                    <a:lnTo>
                      <a:pt x="70" y="10"/>
                    </a:lnTo>
                    <a:lnTo>
                      <a:pt x="80" y="8"/>
                    </a:lnTo>
                    <a:lnTo>
                      <a:pt x="78" y="0"/>
                    </a:lnTo>
                  </a:path>
                </a:pathLst>
              </a:custGeom>
              <a:solidFill>
                <a:srgbClr val="FFCC00"/>
              </a:solidFill>
              <a:ln w="12700" cap="rnd">
                <a:solidFill>
                  <a:schemeClr val="tx1"/>
                </a:solidFill>
                <a:round/>
                <a:headEnd/>
                <a:tailEnd/>
              </a:ln>
            </p:spPr>
            <p:txBody>
              <a:bodyPr/>
              <a:lstStyle/>
              <a:p>
                <a:endParaRPr lang="en-US"/>
              </a:p>
            </p:txBody>
          </p:sp>
          <p:sp>
            <p:nvSpPr>
              <p:cNvPr id="27716" name="Freeform 45"/>
              <p:cNvSpPr>
                <a:spLocks/>
              </p:cNvSpPr>
              <p:nvPr/>
            </p:nvSpPr>
            <p:spPr bwMode="auto">
              <a:xfrm>
                <a:off x="2995" y="3235"/>
                <a:ext cx="85" cy="22"/>
              </a:xfrm>
              <a:custGeom>
                <a:avLst/>
                <a:gdLst>
                  <a:gd name="T0" fmla="*/ 66 w 96"/>
                  <a:gd name="T1" fmla="*/ 0 h 22"/>
                  <a:gd name="T2" fmla="*/ 66 w 96"/>
                  <a:gd name="T3" fmla="*/ 0 h 22"/>
                  <a:gd name="T4" fmla="*/ 65 w 96"/>
                  <a:gd name="T5" fmla="*/ 4 h 22"/>
                  <a:gd name="T6" fmla="*/ 61 w 96"/>
                  <a:gd name="T7" fmla="*/ 7 h 22"/>
                  <a:gd name="T8" fmla="*/ 58 w 96"/>
                  <a:gd name="T9" fmla="*/ 9 h 22"/>
                  <a:gd name="T10" fmla="*/ 55 w 96"/>
                  <a:gd name="T11" fmla="*/ 11 h 22"/>
                  <a:gd name="T12" fmla="*/ 51 w 96"/>
                  <a:gd name="T13" fmla="*/ 12 h 22"/>
                  <a:gd name="T14" fmla="*/ 48 w 96"/>
                  <a:gd name="T15" fmla="*/ 12 h 22"/>
                  <a:gd name="T16" fmla="*/ 43 w 96"/>
                  <a:gd name="T17" fmla="*/ 13 h 22"/>
                  <a:gd name="T18" fmla="*/ 38 w 96"/>
                  <a:gd name="T19" fmla="*/ 12 h 22"/>
                  <a:gd name="T20" fmla="*/ 35 w 96"/>
                  <a:gd name="T21" fmla="*/ 12 h 22"/>
                  <a:gd name="T22" fmla="*/ 29 w 96"/>
                  <a:gd name="T23" fmla="*/ 11 h 22"/>
                  <a:gd name="T24" fmla="*/ 25 w 96"/>
                  <a:gd name="T25" fmla="*/ 10 h 22"/>
                  <a:gd name="T26" fmla="*/ 20 w 96"/>
                  <a:gd name="T27" fmla="*/ 10 h 22"/>
                  <a:gd name="T28" fmla="*/ 15 w 96"/>
                  <a:gd name="T29" fmla="*/ 9 h 22"/>
                  <a:gd name="T30" fmla="*/ 11 w 96"/>
                  <a:gd name="T31" fmla="*/ 9 h 22"/>
                  <a:gd name="T32" fmla="*/ 4 w 96"/>
                  <a:gd name="T33" fmla="*/ 9 h 22"/>
                  <a:gd name="T34" fmla="*/ 0 w 96"/>
                  <a:gd name="T35" fmla="*/ 9 h 22"/>
                  <a:gd name="T36" fmla="*/ 1 w 96"/>
                  <a:gd name="T37" fmla="*/ 17 h 22"/>
                  <a:gd name="T38" fmla="*/ 4 w 96"/>
                  <a:gd name="T39" fmla="*/ 17 h 22"/>
                  <a:gd name="T40" fmla="*/ 11 w 96"/>
                  <a:gd name="T41" fmla="*/ 17 h 22"/>
                  <a:gd name="T42" fmla="*/ 14 w 96"/>
                  <a:gd name="T43" fmla="*/ 18 h 22"/>
                  <a:gd name="T44" fmla="*/ 19 w 96"/>
                  <a:gd name="T45" fmla="*/ 18 h 22"/>
                  <a:gd name="T46" fmla="*/ 24 w 96"/>
                  <a:gd name="T47" fmla="*/ 19 h 22"/>
                  <a:gd name="T48" fmla="*/ 28 w 96"/>
                  <a:gd name="T49" fmla="*/ 20 h 22"/>
                  <a:gd name="T50" fmla="*/ 33 w 96"/>
                  <a:gd name="T51" fmla="*/ 20 h 22"/>
                  <a:gd name="T52" fmla="*/ 38 w 96"/>
                  <a:gd name="T53" fmla="*/ 21 h 22"/>
                  <a:gd name="T54" fmla="*/ 43 w 96"/>
                  <a:gd name="T55" fmla="*/ 21 h 22"/>
                  <a:gd name="T56" fmla="*/ 49 w 96"/>
                  <a:gd name="T57" fmla="*/ 21 h 22"/>
                  <a:gd name="T58" fmla="*/ 52 w 96"/>
                  <a:gd name="T59" fmla="*/ 20 h 22"/>
                  <a:gd name="T60" fmla="*/ 58 w 96"/>
                  <a:gd name="T61" fmla="*/ 19 h 22"/>
                  <a:gd name="T62" fmla="*/ 62 w 96"/>
                  <a:gd name="T63" fmla="*/ 17 h 22"/>
                  <a:gd name="T64" fmla="*/ 66 w 96"/>
                  <a:gd name="T65" fmla="*/ 14 h 22"/>
                  <a:gd name="T66" fmla="*/ 70 w 96"/>
                  <a:gd name="T67" fmla="*/ 10 h 22"/>
                  <a:gd name="T68" fmla="*/ 73 w 96"/>
                  <a:gd name="T69" fmla="*/ 5 h 22"/>
                  <a:gd name="T70" fmla="*/ 74 w 96"/>
                  <a:gd name="T71" fmla="*/ 5 h 22"/>
                  <a:gd name="T72" fmla="*/ 66 w 96"/>
                  <a:gd name="T73" fmla="*/ 0 h 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6"/>
                  <a:gd name="T112" fmla="*/ 0 h 22"/>
                  <a:gd name="T113" fmla="*/ 96 w 96"/>
                  <a:gd name="T114" fmla="*/ 22 h 2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6" h="22">
                    <a:moveTo>
                      <a:pt x="84" y="0"/>
                    </a:moveTo>
                    <a:lnTo>
                      <a:pt x="85" y="0"/>
                    </a:lnTo>
                    <a:lnTo>
                      <a:pt x="82" y="4"/>
                    </a:lnTo>
                    <a:lnTo>
                      <a:pt x="78" y="7"/>
                    </a:lnTo>
                    <a:lnTo>
                      <a:pt x="73" y="9"/>
                    </a:lnTo>
                    <a:lnTo>
                      <a:pt x="70" y="11"/>
                    </a:lnTo>
                    <a:lnTo>
                      <a:pt x="65" y="12"/>
                    </a:lnTo>
                    <a:lnTo>
                      <a:pt x="61" y="12"/>
                    </a:lnTo>
                    <a:lnTo>
                      <a:pt x="55" y="13"/>
                    </a:lnTo>
                    <a:lnTo>
                      <a:pt x="49" y="12"/>
                    </a:lnTo>
                    <a:lnTo>
                      <a:pt x="44" y="12"/>
                    </a:lnTo>
                    <a:lnTo>
                      <a:pt x="37" y="11"/>
                    </a:lnTo>
                    <a:lnTo>
                      <a:pt x="32" y="10"/>
                    </a:lnTo>
                    <a:lnTo>
                      <a:pt x="26" y="10"/>
                    </a:lnTo>
                    <a:lnTo>
                      <a:pt x="19" y="9"/>
                    </a:lnTo>
                    <a:lnTo>
                      <a:pt x="13" y="9"/>
                    </a:lnTo>
                    <a:lnTo>
                      <a:pt x="6" y="9"/>
                    </a:lnTo>
                    <a:lnTo>
                      <a:pt x="0" y="9"/>
                    </a:lnTo>
                    <a:lnTo>
                      <a:pt x="1" y="17"/>
                    </a:lnTo>
                    <a:lnTo>
                      <a:pt x="6" y="17"/>
                    </a:lnTo>
                    <a:lnTo>
                      <a:pt x="13" y="17"/>
                    </a:lnTo>
                    <a:lnTo>
                      <a:pt x="18" y="18"/>
                    </a:lnTo>
                    <a:lnTo>
                      <a:pt x="24" y="18"/>
                    </a:lnTo>
                    <a:lnTo>
                      <a:pt x="30" y="19"/>
                    </a:lnTo>
                    <a:lnTo>
                      <a:pt x="36" y="20"/>
                    </a:lnTo>
                    <a:lnTo>
                      <a:pt x="42" y="20"/>
                    </a:lnTo>
                    <a:lnTo>
                      <a:pt x="48" y="21"/>
                    </a:lnTo>
                    <a:lnTo>
                      <a:pt x="55" y="21"/>
                    </a:lnTo>
                    <a:lnTo>
                      <a:pt x="62" y="21"/>
                    </a:lnTo>
                    <a:lnTo>
                      <a:pt x="67" y="20"/>
                    </a:lnTo>
                    <a:lnTo>
                      <a:pt x="73" y="19"/>
                    </a:lnTo>
                    <a:lnTo>
                      <a:pt x="79" y="17"/>
                    </a:lnTo>
                    <a:lnTo>
                      <a:pt x="84" y="14"/>
                    </a:lnTo>
                    <a:lnTo>
                      <a:pt x="89" y="10"/>
                    </a:lnTo>
                    <a:lnTo>
                      <a:pt x="93" y="5"/>
                    </a:lnTo>
                    <a:lnTo>
                      <a:pt x="95" y="5"/>
                    </a:lnTo>
                    <a:lnTo>
                      <a:pt x="84" y="0"/>
                    </a:lnTo>
                  </a:path>
                </a:pathLst>
              </a:custGeom>
              <a:solidFill>
                <a:srgbClr val="FFCC00"/>
              </a:solidFill>
              <a:ln w="12700" cap="rnd">
                <a:solidFill>
                  <a:schemeClr val="tx1"/>
                </a:solidFill>
                <a:round/>
                <a:headEnd/>
                <a:tailEnd/>
              </a:ln>
            </p:spPr>
            <p:txBody>
              <a:bodyPr/>
              <a:lstStyle/>
              <a:p>
                <a:endParaRPr lang="en-US"/>
              </a:p>
            </p:txBody>
          </p:sp>
          <p:sp>
            <p:nvSpPr>
              <p:cNvPr id="27717" name="Freeform 46"/>
              <p:cNvSpPr>
                <a:spLocks/>
              </p:cNvSpPr>
              <p:nvPr/>
            </p:nvSpPr>
            <p:spPr bwMode="auto">
              <a:xfrm>
                <a:off x="3070" y="3203"/>
                <a:ext cx="47" cy="38"/>
              </a:xfrm>
              <a:custGeom>
                <a:avLst/>
                <a:gdLst>
                  <a:gd name="T0" fmla="*/ 41 w 53"/>
                  <a:gd name="T1" fmla="*/ 0 h 38"/>
                  <a:gd name="T2" fmla="*/ 41 w 53"/>
                  <a:gd name="T3" fmla="*/ 0 h 38"/>
                  <a:gd name="T4" fmla="*/ 35 w 53"/>
                  <a:gd name="T5" fmla="*/ 0 h 38"/>
                  <a:gd name="T6" fmla="*/ 30 w 53"/>
                  <a:gd name="T7" fmla="*/ 3 h 38"/>
                  <a:gd name="T8" fmla="*/ 24 w 53"/>
                  <a:gd name="T9" fmla="*/ 7 h 38"/>
                  <a:gd name="T10" fmla="*/ 18 w 53"/>
                  <a:gd name="T11" fmla="*/ 11 h 38"/>
                  <a:gd name="T12" fmla="*/ 12 w 53"/>
                  <a:gd name="T13" fmla="*/ 17 h 38"/>
                  <a:gd name="T14" fmla="*/ 8 w 53"/>
                  <a:gd name="T15" fmla="*/ 22 h 38"/>
                  <a:gd name="T16" fmla="*/ 4 w 53"/>
                  <a:gd name="T17" fmla="*/ 28 h 38"/>
                  <a:gd name="T18" fmla="*/ 0 w 53"/>
                  <a:gd name="T19" fmla="*/ 32 h 38"/>
                  <a:gd name="T20" fmla="*/ 8 w 53"/>
                  <a:gd name="T21" fmla="*/ 37 h 38"/>
                  <a:gd name="T22" fmla="*/ 11 w 53"/>
                  <a:gd name="T23" fmla="*/ 32 h 38"/>
                  <a:gd name="T24" fmla="*/ 14 w 53"/>
                  <a:gd name="T25" fmla="*/ 28 h 38"/>
                  <a:gd name="T26" fmla="*/ 19 w 53"/>
                  <a:gd name="T27" fmla="*/ 23 h 38"/>
                  <a:gd name="T28" fmla="*/ 24 w 53"/>
                  <a:gd name="T29" fmla="*/ 18 h 38"/>
                  <a:gd name="T30" fmla="*/ 29 w 53"/>
                  <a:gd name="T31" fmla="*/ 14 h 38"/>
                  <a:gd name="T32" fmla="*/ 33 w 53"/>
                  <a:gd name="T33" fmla="*/ 11 h 38"/>
                  <a:gd name="T34" fmla="*/ 38 w 53"/>
                  <a:gd name="T35" fmla="*/ 9 h 38"/>
                  <a:gd name="T36" fmla="*/ 39 w 53"/>
                  <a:gd name="T37" fmla="*/ 8 h 38"/>
                  <a:gd name="T38" fmla="*/ 39 w 53"/>
                  <a:gd name="T39" fmla="*/ 8 h 38"/>
                  <a:gd name="T40" fmla="*/ 41 w 53"/>
                  <a:gd name="T41" fmla="*/ 0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8"/>
                  <a:gd name="T65" fmla="*/ 53 w 53"/>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8">
                    <a:moveTo>
                      <a:pt x="52" y="0"/>
                    </a:moveTo>
                    <a:lnTo>
                      <a:pt x="52" y="0"/>
                    </a:lnTo>
                    <a:lnTo>
                      <a:pt x="45" y="0"/>
                    </a:lnTo>
                    <a:lnTo>
                      <a:pt x="38" y="3"/>
                    </a:lnTo>
                    <a:lnTo>
                      <a:pt x="30" y="7"/>
                    </a:lnTo>
                    <a:lnTo>
                      <a:pt x="23" y="11"/>
                    </a:lnTo>
                    <a:lnTo>
                      <a:pt x="16" y="17"/>
                    </a:lnTo>
                    <a:lnTo>
                      <a:pt x="10" y="22"/>
                    </a:lnTo>
                    <a:lnTo>
                      <a:pt x="4" y="28"/>
                    </a:lnTo>
                    <a:lnTo>
                      <a:pt x="0" y="32"/>
                    </a:lnTo>
                    <a:lnTo>
                      <a:pt x="10" y="37"/>
                    </a:lnTo>
                    <a:lnTo>
                      <a:pt x="13" y="32"/>
                    </a:lnTo>
                    <a:lnTo>
                      <a:pt x="18" y="28"/>
                    </a:lnTo>
                    <a:lnTo>
                      <a:pt x="24" y="23"/>
                    </a:lnTo>
                    <a:lnTo>
                      <a:pt x="30" y="18"/>
                    </a:lnTo>
                    <a:lnTo>
                      <a:pt x="37" y="14"/>
                    </a:lnTo>
                    <a:lnTo>
                      <a:pt x="42" y="11"/>
                    </a:lnTo>
                    <a:lnTo>
                      <a:pt x="48" y="9"/>
                    </a:lnTo>
                    <a:lnTo>
                      <a:pt x="50" y="8"/>
                    </a:lnTo>
                    <a:lnTo>
                      <a:pt x="52" y="0"/>
                    </a:lnTo>
                  </a:path>
                </a:pathLst>
              </a:custGeom>
              <a:solidFill>
                <a:srgbClr val="FFCC00"/>
              </a:solidFill>
              <a:ln w="12700" cap="rnd">
                <a:solidFill>
                  <a:schemeClr val="tx1"/>
                </a:solidFill>
                <a:round/>
                <a:headEnd/>
                <a:tailEnd/>
              </a:ln>
            </p:spPr>
            <p:txBody>
              <a:bodyPr/>
              <a:lstStyle/>
              <a:p>
                <a:endParaRPr lang="en-US"/>
              </a:p>
            </p:txBody>
          </p:sp>
          <p:sp>
            <p:nvSpPr>
              <p:cNvPr id="27718" name="Freeform 47"/>
              <p:cNvSpPr>
                <a:spLocks/>
              </p:cNvSpPr>
              <p:nvPr/>
            </p:nvSpPr>
            <p:spPr bwMode="auto">
              <a:xfrm>
                <a:off x="3115" y="3191"/>
                <a:ext cx="109" cy="28"/>
              </a:xfrm>
              <a:custGeom>
                <a:avLst/>
                <a:gdLst>
                  <a:gd name="T0" fmla="*/ 91 w 123"/>
                  <a:gd name="T1" fmla="*/ 0 h 28"/>
                  <a:gd name="T2" fmla="*/ 91 w 123"/>
                  <a:gd name="T3" fmla="*/ 0 h 28"/>
                  <a:gd name="T4" fmla="*/ 81 w 123"/>
                  <a:gd name="T5" fmla="*/ 5 h 28"/>
                  <a:gd name="T6" fmla="*/ 74 w 123"/>
                  <a:gd name="T7" fmla="*/ 9 h 28"/>
                  <a:gd name="T8" fmla="*/ 67 w 123"/>
                  <a:gd name="T9" fmla="*/ 12 h 28"/>
                  <a:gd name="T10" fmla="*/ 63 w 123"/>
                  <a:gd name="T11" fmla="*/ 15 h 28"/>
                  <a:gd name="T12" fmla="*/ 58 w 123"/>
                  <a:gd name="T13" fmla="*/ 17 h 28"/>
                  <a:gd name="T14" fmla="*/ 55 w 123"/>
                  <a:gd name="T15" fmla="*/ 18 h 28"/>
                  <a:gd name="T16" fmla="*/ 51 w 123"/>
                  <a:gd name="T17" fmla="*/ 18 h 28"/>
                  <a:gd name="T18" fmla="*/ 49 w 123"/>
                  <a:gd name="T19" fmla="*/ 18 h 28"/>
                  <a:gd name="T20" fmla="*/ 45 w 123"/>
                  <a:gd name="T21" fmla="*/ 18 h 28"/>
                  <a:gd name="T22" fmla="*/ 43 w 123"/>
                  <a:gd name="T23" fmla="*/ 18 h 28"/>
                  <a:gd name="T24" fmla="*/ 38 w 123"/>
                  <a:gd name="T25" fmla="*/ 17 h 28"/>
                  <a:gd name="T26" fmla="*/ 32 w 123"/>
                  <a:gd name="T27" fmla="*/ 16 h 28"/>
                  <a:gd name="T28" fmla="*/ 27 w 123"/>
                  <a:gd name="T29" fmla="*/ 15 h 28"/>
                  <a:gd name="T30" fmla="*/ 19 w 123"/>
                  <a:gd name="T31" fmla="*/ 14 h 28"/>
                  <a:gd name="T32" fmla="*/ 11 w 123"/>
                  <a:gd name="T33" fmla="*/ 13 h 28"/>
                  <a:gd name="T34" fmla="*/ 1 w 123"/>
                  <a:gd name="T35" fmla="*/ 12 h 28"/>
                  <a:gd name="T36" fmla="*/ 0 w 123"/>
                  <a:gd name="T37" fmla="*/ 20 h 28"/>
                  <a:gd name="T38" fmla="*/ 11 w 123"/>
                  <a:gd name="T39" fmla="*/ 22 h 28"/>
                  <a:gd name="T40" fmla="*/ 19 w 123"/>
                  <a:gd name="T41" fmla="*/ 22 h 28"/>
                  <a:gd name="T42" fmla="*/ 25 w 123"/>
                  <a:gd name="T43" fmla="*/ 24 h 28"/>
                  <a:gd name="T44" fmla="*/ 31 w 123"/>
                  <a:gd name="T45" fmla="*/ 24 h 28"/>
                  <a:gd name="T46" fmla="*/ 37 w 123"/>
                  <a:gd name="T47" fmla="*/ 25 h 28"/>
                  <a:gd name="T48" fmla="*/ 40 w 123"/>
                  <a:gd name="T49" fmla="*/ 26 h 28"/>
                  <a:gd name="T50" fmla="*/ 45 w 123"/>
                  <a:gd name="T51" fmla="*/ 27 h 28"/>
                  <a:gd name="T52" fmla="*/ 49 w 123"/>
                  <a:gd name="T53" fmla="*/ 27 h 28"/>
                  <a:gd name="T54" fmla="*/ 52 w 123"/>
                  <a:gd name="T55" fmla="*/ 27 h 28"/>
                  <a:gd name="T56" fmla="*/ 57 w 123"/>
                  <a:gd name="T57" fmla="*/ 26 h 28"/>
                  <a:gd name="T58" fmla="*/ 60 w 123"/>
                  <a:gd name="T59" fmla="*/ 25 h 28"/>
                  <a:gd name="T60" fmla="*/ 66 w 123"/>
                  <a:gd name="T61" fmla="*/ 23 h 28"/>
                  <a:gd name="T62" fmla="*/ 72 w 123"/>
                  <a:gd name="T63" fmla="*/ 20 h 28"/>
                  <a:gd name="T64" fmla="*/ 78 w 123"/>
                  <a:gd name="T65" fmla="*/ 17 h 28"/>
                  <a:gd name="T66" fmla="*/ 86 w 123"/>
                  <a:gd name="T67" fmla="*/ 13 h 28"/>
                  <a:gd name="T68" fmla="*/ 96 w 123"/>
                  <a:gd name="T69" fmla="*/ 8 h 28"/>
                  <a:gd name="T70" fmla="*/ 96 w 123"/>
                  <a:gd name="T71" fmla="*/ 8 h 28"/>
                  <a:gd name="T72" fmla="*/ 91 w 123"/>
                  <a:gd name="T73" fmla="*/ 0 h 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8"/>
                  <a:gd name="T113" fmla="*/ 123 w 123"/>
                  <a:gd name="T114" fmla="*/ 28 h 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8">
                    <a:moveTo>
                      <a:pt x="116" y="0"/>
                    </a:moveTo>
                    <a:lnTo>
                      <a:pt x="116" y="0"/>
                    </a:lnTo>
                    <a:lnTo>
                      <a:pt x="103" y="5"/>
                    </a:lnTo>
                    <a:lnTo>
                      <a:pt x="94" y="9"/>
                    </a:lnTo>
                    <a:lnTo>
                      <a:pt x="86" y="12"/>
                    </a:lnTo>
                    <a:lnTo>
                      <a:pt x="80" y="15"/>
                    </a:lnTo>
                    <a:lnTo>
                      <a:pt x="74" y="17"/>
                    </a:lnTo>
                    <a:lnTo>
                      <a:pt x="70" y="18"/>
                    </a:lnTo>
                    <a:lnTo>
                      <a:pt x="65" y="18"/>
                    </a:lnTo>
                    <a:lnTo>
                      <a:pt x="62" y="18"/>
                    </a:lnTo>
                    <a:lnTo>
                      <a:pt x="58" y="18"/>
                    </a:lnTo>
                    <a:lnTo>
                      <a:pt x="54" y="18"/>
                    </a:lnTo>
                    <a:lnTo>
                      <a:pt x="48" y="17"/>
                    </a:lnTo>
                    <a:lnTo>
                      <a:pt x="41" y="16"/>
                    </a:lnTo>
                    <a:lnTo>
                      <a:pt x="35" y="15"/>
                    </a:lnTo>
                    <a:lnTo>
                      <a:pt x="25" y="14"/>
                    </a:lnTo>
                    <a:lnTo>
                      <a:pt x="14" y="13"/>
                    </a:lnTo>
                    <a:lnTo>
                      <a:pt x="1" y="12"/>
                    </a:lnTo>
                    <a:lnTo>
                      <a:pt x="0" y="20"/>
                    </a:lnTo>
                    <a:lnTo>
                      <a:pt x="13" y="22"/>
                    </a:lnTo>
                    <a:lnTo>
                      <a:pt x="24" y="22"/>
                    </a:lnTo>
                    <a:lnTo>
                      <a:pt x="32" y="24"/>
                    </a:lnTo>
                    <a:lnTo>
                      <a:pt x="40" y="24"/>
                    </a:lnTo>
                    <a:lnTo>
                      <a:pt x="47" y="25"/>
                    </a:lnTo>
                    <a:lnTo>
                      <a:pt x="51" y="26"/>
                    </a:lnTo>
                    <a:lnTo>
                      <a:pt x="57" y="27"/>
                    </a:lnTo>
                    <a:lnTo>
                      <a:pt x="62" y="27"/>
                    </a:lnTo>
                    <a:lnTo>
                      <a:pt x="67" y="27"/>
                    </a:lnTo>
                    <a:lnTo>
                      <a:pt x="72" y="26"/>
                    </a:lnTo>
                    <a:lnTo>
                      <a:pt x="77" y="25"/>
                    </a:lnTo>
                    <a:lnTo>
                      <a:pt x="83" y="23"/>
                    </a:lnTo>
                    <a:lnTo>
                      <a:pt x="91" y="20"/>
                    </a:lnTo>
                    <a:lnTo>
                      <a:pt x="99" y="17"/>
                    </a:lnTo>
                    <a:lnTo>
                      <a:pt x="109" y="13"/>
                    </a:lnTo>
                    <a:lnTo>
                      <a:pt x="122" y="8"/>
                    </a:lnTo>
                    <a:lnTo>
                      <a:pt x="116" y="0"/>
                    </a:lnTo>
                  </a:path>
                </a:pathLst>
              </a:custGeom>
              <a:solidFill>
                <a:srgbClr val="FFCC00"/>
              </a:solidFill>
              <a:ln w="12700" cap="rnd">
                <a:solidFill>
                  <a:schemeClr val="tx1"/>
                </a:solidFill>
                <a:round/>
                <a:headEnd/>
                <a:tailEnd/>
              </a:ln>
            </p:spPr>
            <p:txBody>
              <a:bodyPr/>
              <a:lstStyle/>
              <a:p>
                <a:endParaRPr lang="en-US"/>
              </a:p>
            </p:txBody>
          </p:sp>
          <p:sp>
            <p:nvSpPr>
              <p:cNvPr id="27719" name="Freeform 48"/>
              <p:cNvSpPr>
                <a:spLocks/>
              </p:cNvSpPr>
              <p:nvPr/>
            </p:nvSpPr>
            <p:spPr bwMode="auto">
              <a:xfrm>
                <a:off x="3218" y="3186"/>
                <a:ext cx="65" cy="61"/>
              </a:xfrm>
              <a:custGeom>
                <a:avLst/>
                <a:gdLst>
                  <a:gd name="T0" fmla="*/ 56 w 74"/>
                  <a:gd name="T1" fmla="*/ 58 h 61"/>
                  <a:gd name="T2" fmla="*/ 47 w 74"/>
                  <a:gd name="T3" fmla="*/ 57 h 61"/>
                  <a:gd name="T4" fmla="*/ 54 w 74"/>
                  <a:gd name="T5" fmla="*/ 55 h 61"/>
                  <a:gd name="T6" fmla="*/ 54 w 74"/>
                  <a:gd name="T7" fmla="*/ 55 h 61"/>
                  <a:gd name="T8" fmla="*/ 54 w 74"/>
                  <a:gd name="T9" fmla="*/ 52 h 61"/>
                  <a:gd name="T10" fmla="*/ 54 w 74"/>
                  <a:gd name="T11" fmla="*/ 48 h 61"/>
                  <a:gd name="T12" fmla="*/ 53 w 74"/>
                  <a:gd name="T13" fmla="*/ 43 h 61"/>
                  <a:gd name="T14" fmla="*/ 51 w 74"/>
                  <a:gd name="T15" fmla="*/ 37 h 61"/>
                  <a:gd name="T16" fmla="*/ 47 w 74"/>
                  <a:gd name="T17" fmla="*/ 31 h 61"/>
                  <a:gd name="T18" fmla="*/ 47 w 74"/>
                  <a:gd name="T19" fmla="*/ 25 h 61"/>
                  <a:gd name="T20" fmla="*/ 44 w 74"/>
                  <a:gd name="T21" fmla="*/ 18 h 61"/>
                  <a:gd name="T22" fmla="*/ 40 w 74"/>
                  <a:gd name="T23" fmla="*/ 13 h 61"/>
                  <a:gd name="T24" fmla="*/ 35 w 74"/>
                  <a:gd name="T25" fmla="*/ 7 h 61"/>
                  <a:gd name="T26" fmla="*/ 29 w 74"/>
                  <a:gd name="T27" fmla="*/ 3 h 61"/>
                  <a:gd name="T28" fmla="*/ 23 w 74"/>
                  <a:gd name="T29" fmla="*/ 1 h 61"/>
                  <a:gd name="T30" fmla="*/ 16 w 74"/>
                  <a:gd name="T31" fmla="*/ 0 h 61"/>
                  <a:gd name="T32" fmla="*/ 9 w 74"/>
                  <a:gd name="T33" fmla="*/ 1 h 61"/>
                  <a:gd name="T34" fmla="*/ 0 w 74"/>
                  <a:gd name="T35" fmla="*/ 5 h 61"/>
                  <a:gd name="T36" fmla="*/ 4 w 74"/>
                  <a:gd name="T37" fmla="*/ 13 h 61"/>
                  <a:gd name="T38" fmla="*/ 11 w 74"/>
                  <a:gd name="T39" fmla="*/ 10 h 61"/>
                  <a:gd name="T40" fmla="*/ 16 w 74"/>
                  <a:gd name="T41" fmla="*/ 8 h 61"/>
                  <a:gd name="T42" fmla="*/ 22 w 74"/>
                  <a:gd name="T43" fmla="*/ 9 h 61"/>
                  <a:gd name="T44" fmla="*/ 25 w 74"/>
                  <a:gd name="T45" fmla="*/ 11 h 61"/>
                  <a:gd name="T46" fmla="*/ 29 w 74"/>
                  <a:gd name="T47" fmla="*/ 13 h 61"/>
                  <a:gd name="T48" fmla="*/ 33 w 74"/>
                  <a:gd name="T49" fmla="*/ 18 h 61"/>
                  <a:gd name="T50" fmla="*/ 36 w 74"/>
                  <a:gd name="T51" fmla="*/ 23 h 61"/>
                  <a:gd name="T52" fmla="*/ 40 w 74"/>
                  <a:gd name="T53" fmla="*/ 28 h 61"/>
                  <a:gd name="T54" fmla="*/ 41 w 74"/>
                  <a:gd name="T55" fmla="*/ 34 h 61"/>
                  <a:gd name="T56" fmla="*/ 43 w 74"/>
                  <a:gd name="T57" fmla="*/ 40 h 61"/>
                  <a:gd name="T58" fmla="*/ 45 w 74"/>
                  <a:gd name="T59" fmla="*/ 45 h 61"/>
                  <a:gd name="T60" fmla="*/ 46 w 74"/>
                  <a:gd name="T61" fmla="*/ 49 h 61"/>
                  <a:gd name="T62" fmla="*/ 47 w 74"/>
                  <a:gd name="T63" fmla="*/ 54 h 61"/>
                  <a:gd name="T64" fmla="*/ 47 w 74"/>
                  <a:gd name="T65" fmla="*/ 57 h 61"/>
                  <a:gd name="T66" fmla="*/ 47 w 74"/>
                  <a:gd name="T67" fmla="*/ 60 h 61"/>
                  <a:gd name="T68" fmla="*/ 56 w 74"/>
                  <a:gd name="T69" fmla="*/ 58 h 61"/>
                  <a:gd name="T70" fmla="*/ 47 w 74"/>
                  <a:gd name="T71" fmla="*/ 57 h 61"/>
                  <a:gd name="T72" fmla="*/ 56 w 74"/>
                  <a:gd name="T73" fmla="*/ 58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4"/>
                  <a:gd name="T112" fmla="*/ 0 h 61"/>
                  <a:gd name="T113" fmla="*/ 74 w 74"/>
                  <a:gd name="T114" fmla="*/ 61 h 6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4" h="61">
                    <a:moveTo>
                      <a:pt x="73" y="58"/>
                    </a:moveTo>
                    <a:lnTo>
                      <a:pt x="61" y="57"/>
                    </a:lnTo>
                    <a:lnTo>
                      <a:pt x="70" y="55"/>
                    </a:lnTo>
                    <a:lnTo>
                      <a:pt x="71" y="55"/>
                    </a:lnTo>
                    <a:lnTo>
                      <a:pt x="70" y="52"/>
                    </a:lnTo>
                    <a:lnTo>
                      <a:pt x="69" y="48"/>
                    </a:lnTo>
                    <a:lnTo>
                      <a:pt x="68" y="43"/>
                    </a:lnTo>
                    <a:lnTo>
                      <a:pt x="66" y="37"/>
                    </a:lnTo>
                    <a:lnTo>
                      <a:pt x="62" y="31"/>
                    </a:lnTo>
                    <a:lnTo>
                      <a:pt x="60" y="25"/>
                    </a:lnTo>
                    <a:lnTo>
                      <a:pt x="57" y="18"/>
                    </a:lnTo>
                    <a:lnTo>
                      <a:pt x="51" y="13"/>
                    </a:lnTo>
                    <a:lnTo>
                      <a:pt x="46" y="7"/>
                    </a:lnTo>
                    <a:lnTo>
                      <a:pt x="38" y="3"/>
                    </a:lnTo>
                    <a:lnTo>
                      <a:pt x="30" y="1"/>
                    </a:lnTo>
                    <a:lnTo>
                      <a:pt x="21" y="0"/>
                    </a:lnTo>
                    <a:lnTo>
                      <a:pt x="11" y="1"/>
                    </a:lnTo>
                    <a:lnTo>
                      <a:pt x="0" y="5"/>
                    </a:lnTo>
                    <a:lnTo>
                      <a:pt x="5" y="13"/>
                    </a:lnTo>
                    <a:lnTo>
                      <a:pt x="14" y="10"/>
                    </a:lnTo>
                    <a:lnTo>
                      <a:pt x="21" y="8"/>
                    </a:lnTo>
                    <a:lnTo>
                      <a:pt x="28" y="9"/>
                    </a:lnTo>
                    <a:lnTo>
                      <a:pt x="33" y="11"/>
                    </a:lnTo>
                    <a:lnTo>
                      <a:pt x="38" y="13"/>
                    </a:lnTo>
                    <a:lnTo>
                      <a:pt x="42" y="18"/>
                    </a:lnTo>
                    <a:lnTo>
                      <a:pt x="47" y="23"/>
                    </a:lnTo>
                    <a:lnTo>
                      <a:pt x="51" y="28"/>
                    </a:lnTo>
                    <a:lnTo>
                      <a:pt x="53" y="34"/>
                    </a:lnTo>
                    <a:lnTo>
                      <a:pt x="56" y="40"/>
                    </a:lnTo>
                    <a:lnTo>
                      <a:pt x="58" y="45"/>
                    </a:lnTo>
                    <a:lnTo>
                      <a:pt x="59" y="49"/>
                    </a:lnTo>
                    <a:lnTo>
                      <a:pt x="60" y="54"/>
                    </a:lnTo>
                    <a:lnTo>
                      <a:pt x="60" y="57"/>
                    </a:lnTo>
                    <a:lnTo>
                      <a:pt x="62" y="60"/>
                    </a:lnTo>
                    <a:lnTo>
                      <a:pt x="73" y="58"/>
                    </a:lnTo>
                    <a:lnTo>
                      <a:pt x="61" y="57"/>
                    </a:lnTo>
                    <a:lnTo>
                      <a:pt x="73" y="58"/>
                    </a:lnTo>
                  </a:path>
                </a:pathLst>
              </a:custGeom>
              <a:solidFill>
                <a:srgbClr val="FFCC00"/>
              </a:solidFill>
              <a:ln w="12700" cap="rnd">
                <a:solidFill>
                  <a:schemeClr val="tx1"/>
                </a:solidFill>
                <a:round/>
                <a:headEnd/>
                <a:tailEnd/>
              </a:ln>
            </p:spPr>
            <p:txBody>
              <a:bodyPr/>
              <a:lstStyle/>
              <a:p>
                <a:endParaRPr lang="en-US"/>
              </a:p>
            </p:txBody>
          </p:sp>
          <p:sp>
            <p:nvSpPr>
              <p:cNvPr id="27720" name="Freeform 49"/>
              <p:cNvSpPr>
                <a:spLocks/>
              </p:cNvSpPr>
              <p:nvPr/>
            </p:nvSpPr>
            <p:spPr bwMode="auto">
              <a:xfrm>
                <a:off x="3267" y="3243"/>
                <a:ext cx="19" cy="73"/>
              </a:xfrm>
              <a:custGeom>
                <a:avLst/>
                <a:gdLst>
                  <a:gd name="T0" fmla="*/ 16 w 22"/>
                  <a:gd name="T1" fmla="*/ 67 h 73"/>
                  <a:gd name="T2" fmla="*/ 16 w 22"/>
                  <a:gd name="T3" fmla="*/ 67 h 73"/>
                  <a:gd name="T4" fmla="*/ 13 w 22"/>
                  <a:gd name="T5" fmla="*/ 63 h 73"/>
                  <a:gd name="T6" fmla="*/ 11 w 22"/>
                  <a:gd name="T7" fmla="*/ 59 h 73"/>
                  <a:gd name="T8" fmla="*/ 10 w 22"/>
                  <a:gd name="T9" fmla="*/ 55 h 73"/>
                  <a:gd name="T10" fmla="*/ 9 w 22"/>
                  <a:gd name="T11" fmla="*/ 51 h 73"/>
                  <a:gd name="T12" fmla="*/ 9 w 22"/>
                  <a:gd name="T13" fmla="*/ 47 h 73"/>
                  <a:gd name="T14" fmla="*/ 8 w 22"/>
                  <a:gd name="T15" fmla="*/ 43 h 73"/>
                  <a:gd name="T16" fmla="*/ 8 w 22"/>
                  <a:gd name="T17" fmla="*/ 40 h 73"/>
                  <a:gd name="T18" fmla="*/ 8 w 22"/>
                  <a:gd name="T19" fmla="*/ 35 h 73"/>
                  <a:gd name="T20" fmla="*/ 8 w 22"/>
                  <a:gd name="T21" fmla="*/ 31 h 73"/>
                  <a:gd name="T22" fmla="*/ 9 w 22"/>
                  <a:gd name="T23" fmla="*/ 27 h 73"/>
                  <a:gd name="T24" fmla="*/ 9 w 22"/>
                  <a:gd name="T25" fmla="*/ 24 h 73"/>
                  <a:gd name="T26" fmla="*/ 9 w 22"/>
                  <a:gd name="T27" fmla="*/ 19 h 73"/>
                  <a:gd name="T28" fmla="*/ 11 w 22"/>
                  <a:gd name="T29" fmla="*/ 15 h 73"/>
                  <a:gd name="T30" fmla="*/ 11 w 22"/>
                  <a:gd name="T31" fmla="*/ 10 h 73"/>
                  <a:gd name="T32" fmla="*/ 13 w 22"/>
                  <a:gd name="T33" fmla="*/ 6 h 73"/>
                  <a:gd name="T34" fmla="*/ 14 w 22"/>
                  <a:gd name="T35" fmla="*/ 1 h 73"/>
                  <a:gd name="T36" fmla="*/ 5 w 22"/>
                  <a:gd name="T37" fmla="*/ 0 h 73"/>
                  <a:gd name="T38" fmla="*/ 3 w 22"/>
                  <a:gd name="T39" fmla="*/ 4 h 73"/>
                  <a:gd name="T40" fmla="*/ 3 w 22"/>
                  <a:gd name="T41" fmla="*/ 8 h 73"/>
                  <a:gd name="T42" fmla="*/ 3 w 22"/>
                  <a:gd name="T43" fmla="*/ 13 h 73"/>
                  <a:gd name="T44" fmla="*/ 2 w 22"/>
                  <a:gd name="T45" fmla="*/ 18 h 73"/>
                  <a:gd name="T46" fmla="*/ 1 w 22"/>
                  <a:gd name="T47" fmla="*/ 22 h 73"/>
                  <a:gd name="T48" fmla="*/ 1 w 22"/>
                  <a:gd name="T49" fmla="*/ 26 h 73"/>
                  <a:gd name="T50" fmla="*/ 0 w 22"/>
                  <a:gd name="T51" fmla="*/ 30 h 73"/>
                  <a:gd name="T52" fmla="*/ 0 w 22"/>
                  <a:gd name="T53" fmla="*/ 35 h 73"/>
                  <a:gd name="T54" fmla="*/ 0 w 22"/>
                  <a:gd name="T55" fmla="*/ 40 h 73"/>
                  <a:gd name="T56" fmla="*/ 0 w 22"/>
                  <a:gd name="T57" fmla="*/ 44 h 73"/>
                  <a:gd name="T58" fmla="*/ 0 w 22"/>
                  <a:gd name="T59" fmla="*/ 48 h 73"/>
                  <a:gd name="T60" fmla="*/ 1 w 22"/>
                  <a:gd name="T61" fmla="*/ 53 h 73"/>
                  <a:gd name="T62" fmla="*/ 3 w 22"/>
                  <a:gd name="T63" fmla="*/ 57 h 73"/>
                  <a:gd name="T64" fmla="*/ 3 w 22"/>
                  <a:gd name="T65" fmla="*/ 63 h 73"/>
                  <a:gd name="T66" fmla="*/ 6 w 22"/>
                  <a:gd name="T67" fmla="*/ 67 h 73"/>
                  <a:gd name="T68" fmla="*/ 9 w 22"/>
                  <a:gd name="T69" fmla="*/ 72 h 73"/>
                  <a:gd name="T70" fmla="*/ 9 w 22"/>
                  <a:gd name="T71" fmla="*/ 72 h 73"/>
                  <a:gd name="T72" fmla="*/ 16 w 22"/>
                  <a:gd name="T73" fmla="*/ 67 h 7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
                  <a:gd name="T112" fmla="*/ 0 h 73"/>
                  <a:gd name="T113" fmla="*/ 22 w 22"/>
                  <a:gd name="T114" fmla="*/ 73 h 7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 h="73">
                    <a:moveTo>
                      <a:pt x="21" y="67"/>
                    </a:moveTo>
                    <a:lnTo>
                      <a:pt x="21" y="67"/>
                    </a:lnTo>
                    <a:lnTo>
                      <a:pt x="17" y="63"/>
                    </a:lnTo>
                    <a:lnTo>
                      <a:pt x="15" y="59"/>
                    </a:lnTo>
                    <a:lnTo>
                      <a:pt x="14" y="55"/>
                    </a:lnTo>
                    <a:lnTo>
                      <a:pt x="12" y="51"/>
                    </a:lnTo>
                    <a:lnTo>
                      <a:pt x="11" y="47"/>
                    </a:lnTo>
                    <a:lnTo>
                      <a:pt x="10" y="43"/>
                    </a:lnTo>
                    <a:lnTo>
                      <a:pt x="10" y="40"/>
                    </a:lnTo>
                    <a:lnTo>
                      <a:pt x="10" y="35"/>
                    </a:lnTo>
                    <a:lnTo>
                      <a:pt x="10" y="31"/>
                    </a:lnTo>
                    <a:lnTo>
                      <a:pt x="11" y="27"/>
                    </a:lnTo>
                    <a:lnTo>
                      <a:pt x="12" y="24"/>
                    </a:lnTo>
                    <a:lnTo>
                      <a:pt x="12" y="19"/>
                    </a:lnTo>
                    <a:lnTo>
                      <a:pt x="15" y="15"/>
                    </a:lnTo>
                    <a:lnTo>
                      <a:pt x="15" y="10"/>
                    </a:lnTo>
                    <a:lnTo>
                      <a:pt x="17" y="6"/>
                    </a:lnTo>
                    <a:lnTo>
                      <a:pt x="18" y="1"/>
                    </a:lnTo>
                    <a:lnTo>
                      <a:pt x="7" y="0"/>
                    </a:lnTo>
                    <a:lnTo>
                      <a:pt x="5" y="4"/>
                    </a:lnTo>
                    <a:lnTo>
                      <a:pt x="4" y="8"/>
                    </a:lnTo>
                    <a:lnTo>
                      <a:pt x="3" y="13"/>
                    </a:lnTo>
                    <a:lnTo>
                      <a:pt x="2" y="18"/>
                    </a:lnTo>
                    <a:lnTo>
                      <a:pt x="1" y="22"/>
                    </a:lnTo>
                    <a:lnTo>
                      <a:pt x="1" y="26"/>
                    </a:lnTo>
                    <a:lnTo>
                      <a:pt x="0" y="30"/>
                    </a:lnTo>
                    <a:lnTo>
                      <a:pt x="0" y="35"/>
                    </a:lnTo>
                    <a:lnTo>
                      <a:pt x="0" y="40"/>
                    </a:lnTo>
                    <a:lnTo>
                      <a:pt x="0" y="44"/>
                    </a:lnTo>
                    <a:lnTo>
                      <a:pt x="0" y="48"/>
                    </a:lnTo>
                    <a:lnTo>
                      <a:pt x="1" y="53"/>
                    </a:lnTo>
                    <a:lnTo>
                      <a:pt x="3" y="57"/>
                    </a:lnTo>
                    <a:lnTo>
                      <a:pt x="5" y="63"/>
                    </a:lnTo>
                    <a:lnTo>
                      <a:pt x="8" y="67"/>
                    </a:lnTo>
                    <a:lnTo>
                      <a:pt x="11" y="72"/>
                    </a:lnTo>
                    <a:lnTo>
                      <a:pt x="21" y="67"/>
                    </a:lnTo>
                  </a:path>
                </a:pathLst>
              </a:custGeom>
              <a:solidFill>
                <a:srgbClr val="FFCC00"/>
              </a:solidFill>
              <a:ln w="12700" cap="rnd">
                <a:solidFill>
                  <a:schemeClr val="tx1"/>
                </a:solidFill>
                <a:round/>
                <a:headEnd/>
                <a:tailEnd/>
              </a:ln>
            </p:spPr>
            <p:txBody>
              <a:bodyPr/>
              <a:lstStyle/>
              <a:p>
                <a:endParaRPr lang="en-US"/>
              </a:p>
            </p:txBody>
          </p:sp>
          <p:sp>
            <p:nvSpPr>
              <p:cNvPr id="27721" name="Freeform 50"/>
              <p:cNvSpPr>
                <a:spLocks/>
              </p:cNvSpPr>
              <p:nvPr/>
            </p:nvSpPr>
            <p:spPr bwMode="auto">
              <a:xfrm>
                <a:off x="3277" y="3310"/>
                <a:ext cx="18" cy="50"/>
              </a:xfrm>
              <a:custGeom>
                <a:avLst/>
                <a:gdLst>
                  <a:gd name="T0" fmla="*/ 15 w 20"/>
                  <a:gd name="T1" fmla="*/ 48 h 50"/>
                  <a:gd name="T2" fmla="*/ 15 w 20"/>
                  <a:gd name="T3" fmla="*/ 49 h 50"/>
                  <a:gd name="T4" fmla="*/ 15 w 20"/>
                  <a:gd name="T5" fmla="*/ 44 h 50"/>
                  <a:gd name="T6" fmla="*/ 15 w 20"/>
                  <a:gd name="T7" fmla="*/ 38 h 50"/>
                  <a:gd name="T8" fmla="*/ 15 w 20"/>
                  <a:gd name="T9" fmla="*/ 32 h 50"/>
                  <a:gd name="T10" fmla="*/ 15 w 20"/>
                  <a:gd name="T11" fmla="*/ 25 h 50"/>
                  <a:gd name="T12" fmla="*/ 13 w 20"/>
                  <a:gd name="T13" fmla="*/ 18 h 50"/>
                  <a:gd name="T14" fmla="*/ 12 w 20"/>
                  <a:gd name="T15" fmla="*/ 12 h 50"/>
                  <a:gd name="T16" fmla="*/ 10 w 20"/>
                  <a:gd name="T17" fmla="*/ 6 h 50"/>
                  <a:gd name="T18" fmla="*/ 6 w 20"/>
                  <a:gd name="T19" fmla="*/ 0 h 50"/>
                  <a:gd name="T20" fmla="*/ 0 w 20"/>
                  <a:gd name="T21" fmla="*/ 5 h 50"/>
                  <a:gd name="T22" fmla="*/ 2 w 20"/>
                  <a:gd name="T23" fmla="*/ 9 h 50"/>
                  <a:gd name="T24" fmla="*/ 4 w 20"/>
                  <a:gd name="T25" fmla="*/ 14 h 50"/>
                  <a:gd name="T26" fmla="*/ 5 w 20"/>
                  <a:gd name="T27" fmla="*/ 20 h 50"/>
                  <a:gd name="T28" fmla="*/ 5 w 20"/>
                  <a:gd name="T29" fmla="*/ 26 h 50"/>
                  <a:gd name="T30" fmla="*/ 6 w 20"/>
                  <a:gd name="T31" fmla="*/ 32 h 50"/>
                  <a:gd name="T32" fmla="*/ 6 w 20"/>
                  <a:gd name="T33" fmla="*/ 38 h 50"/>
                  <a:gd name="T34" fmla="*/ 6 w 20"/>
                  <a:gd name="T35" fmla="*/ 43 h 50"/>
                  <a:gd name="T36" fmla="*/ 5 w 20"/>
                  <a:gd name="T37" fmla="*/ 46 h 50"/>
                  <a:gd name="T38" fmla="*/ 5 w 20"/>
                  <a:gd name="T39" fmla="*/ 46 h 50"/>
                  <a:gd name="T40" fmla="*/ 15 w 20"/>
                  <a:gd name="T41" fmla="*/ 48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50"/>
                  <a:gd name="T65" fmla="*/ 20 w 2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50">
                    <a:moveTo>
                      <a:pt x="19" y="48"/>
                    </a:moveTo>
                    <a:lnTo>
                      <a:pt x="19" y="49"/>
                    </a:lnTo>
                    <a:lnTo>
                      <a:pt x="19" y="44"/>
                    </a:lnTo>
                    <a:lnTo>
                      <a:pt x="19" y="38"/>
                    </a:lnTo>
                    <a:lnTo>
                      <a:pt x="19" y="32"/>
                    </a:lnTo>
                    <a:lnTo>
                      <a:pt x="19" y="25"/>
                    </a:lnTo>
                    <a:lnTo>
                      <a:pt x="16" y="18"/>
                    </a:lnTo>
                    <a:lnTo>
                      <a:pt x="14" y="12"/>
                    </a:lnTo>
                    <a:lnTo>
                      <a:pt x="12" y="6"/>
                    </a:lnTo>
                    <a:lnTo>
                      <a:pt x="8" y="0"/>
                    </a:lnTo>
                    <a:lnTo>
                      <a:pt x="0" y="5"/>
                    </a:lnTo>
                    <a:lnTo>
                      <a:pt x="2" y="9"/>
                    </a:lnTo>
                    <a:lnTo>
                      <a:pt x="4" y="14"/>
                    </a:lnTo>
                    <a:lnTo>
                      <a:pt x="6" y="20"/>
                    </a:lnTo>
                    <a:lnTo>
                      <a:pt x="7" y="26"/>
                    </a:lnTo>
                    <a:lnTo>
                      <a:pt x="8" y="32"/>
                    </a:lnTo>
                    <a:lnTo>
                      <a:pt x="8" y="38"/>
                    </a:lnTo>
                    <a:lnTo>
                      <a:pt x="8" y="43"/>
                    </a:lnTo>
                    <a:lnTo>
                      <a:pt x="7" y="46"/>
                    </a:lnTo>
                    <a:lnTo>
                      <a:pt x="19" y="48"/>
                    </a:lnTo>
                  </a:path>
                </a:pathLst>
              </a:custGeom>
              <a:solidFill>
                <a:srgbClr val="FFCC00"/>
              </a:solidFill>
              <a:ln w="12700" cap="rnd">
                <a:solidFill>
                  <a:schemeClr val="tx1"/>
                </a:solidFill>
                <a:round/>
                <a:headEnd/>
                <a:tailEnd/>
              </a:ln>
            </p:spPr>
            <p:txBody>
              <a:bodyPr/>
              <a:lstStyle/>
              <a:p>
                <a:endParaRPr lang="en-US"/>
              </a:p>
            </p:txBody>
          </p:sp>
          <p:sp>
            <p:nvSpPr>
              <p:cNvPr id="27722" name="Freeform 51"/>
              <p:cNvSpPr>
                <a:spLocks/>
              </p:cNvSpPr>
              <p:nvPr/>
            </p:nvSpPr>
            <p:spPr bwMode="auto">
              <a:xfrm>
                <a:off x="3264" y="3356"/>
                <a:ext cx="31" cy="173"/>
              </a:xfrm>
              <a:custGeom>
                <a:avLst/>
                <a:gdLst>
                  <a:gd name="T0" fmla="*/ 17 w 35"/>
                  <a:gd name="T1" fmla="*/ 170 h 173"/>
                  <a:gd name="T2" fmla="*/ 17 w 35"/>
                  <a:gd name="T3" fmla="*/ 169 h 173"/>
                  <a:gd name="T4" fmla="*/ 14 w 35"/>
                  <a:gd name="T5" fmla="*/ 160 h 173"/>
                  <a:gd name="T6" fmla="*/ 11 w 35"/>
                  <a:gd name="T7" fmla="*/ 150 h 173"/>
                  <a:gd name="T8" fmla="*/ 11 w 35"/>
                  <a:gd name="T9" fmla="*/ 140 h 173"/>
                  <a:gd name="T10" fmla="*/ 9 w 35"/>
                  <a:gd name="T11" fmla="*/ 130 h 173"/>
                  <a:gd name="T12" fmla="*/ 9 w 35"/>
                  <a:gd name="T13" fmla="*/ 121 h 173"/>
                  <a:gd name="T14" fmla="*/ 9 w 35"/>
                  <a:gd name="T15" fmla="*/ 110 h 173"/>
                  <a:gd name="T16" fmla="*/ 9 w 35"/>
                  <a:gd name="T17" fmla="*/ 100 h 173"/>
                  <a:gd name="T18" fmla="*/ 10 w 35"/>
                  <a:gd name="T19" fmla="*/ 90 h 173"/>
                  <a:gd name="T20" fmla="*/ 11 w 35"/>
                  <a:gd name="T21" fmla="*/ 80 h 173"/>
                  <a:gd name="T22" fmla="*/ 12 w 35"/>
                  <a:gd name="T23" fmla="*/ 69 h 173"/>
                  <a:gd name="T24" fmla="*/ 14 w 35"/>
                  <a:gd name="T25" fmla="*/ 59 h 173"/>
                  <a:gd name="T26" fmla="*/ 16 w 35"/>
                  <a:gd name="T27" fmla="*/ 47 h 173"/>
                  <a:gd name="T28" fmla="*/ 18 w 35"/>
                  <a:gd name="T29" fmla="*/ 36 h 173"/>
                  <a:gd name="T30" fmla="*/ 21 w 35"/>
                  <a:gd name="T31" fmla="*/ 26 h 173"/>
                  <a:gd name="T32" fmla="*/ 23 w 35"/>
                  <a:gd name="T33" fmla="*/ 14 h 173"/>
                  <a:gd name="T34" fmla="*/ 27 w 35"/>
                  <a:gd name="T35" fmla="*/ 2 h 173"/>
                  <a:gd name="T36" fmla="*/ 17 w 35"/>
                  <a:gd name="T37" fmla="*/ 0 h 173"/>
                  <a:gd name="T38" fmla="*/ 15 w 35"/>
                  <a:gd name="T39" fmla="*/ 12 h 173"/>
                  <a:gd name="T40" fmla="*/ 12 w 35"/>
                  <a:gd name="T41" fmla="*/ 24 h 173"/>
                  <a:gd name="T42" fmla="*/ 10 w 35"/>
                  <a:gd name="T43" fmla="*/ 35 h 173"/>
                  <a:gd name="T44" fmla="*/ 8 w 35"/>
                  <a:gd name="T45" fmla="*/ 46 h 173"/>
                  <a:gd name="T46" fmla="*/ 4 w 35"/>
                  <a:gd name="T47" fmla="*/ 57 h 173"/>
                  <a:gd name="T48" fmla="*/ 4 w 35"/>
                  <a:gd name="T49" fmla="*/ 68 h 173"/>
                  <a:gd name="T50" fmla="*/ 3 w 35"/>
                  <a:gd name="T51" fmla="*/ 79 h 173"/>
                  <a:gd name="T52" fmla="*/ 1 w 35"/>
                  <a:gd name="T53" fmla="*/ 89 h 173"/>
                  <a:gd name="T54" fmla="*/ 1 w 35"/>
                  <a:gd name="T55" fmla="*/ 100 h 173"/>
                  <a:gd name="T56" fmla="*/ 0 w 35"/>
                  <a:gd name="T57" fmla="*/ 110 h 173"/>
                  <a:gd name="T58" fmla="*/ 0 w 35"/>
                  <a:gd name="T59" fmla="*/ 121 h 173"/>
                  <a:gd name="T60" fmla="*/ 1 w 35"/>
                  <a:gd name="T61" fmla="*/ 131 h 173"/>
                  <a:gd name="T62" fmla="*/ 2 w 35"/>
                  <a:gd name="T63" fmla="*/ 141 h 173"/>
                  <a:gd name="T64" fmla="*/ 4 w 35"/>
                  <a:gd name="T65" fmla="*/ 151 h 173"/>
                  <a:gd name="T66" fmla="*/ 4 w 35"/>
                  <a:gd name="T67" fmla="*/ 162 h 173"/>
                  <a:gd name="T68" fmla="*/ 8 w 35"/>
                  <a:gd name="T69" fmla="*/ 172 h 173"/>
                  <a:gd name="T70" fmla="*/ 8 w 35"/>
                  <a:gd name="T71" fmla="*/ 172 h 173"/>
                  <a:gd name="T72" fmla="*/ 17 w 35"/>
                  <a:gd name="T73" fmla="*/ 170 h 17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5"/>
                  <a:gd name="T112" fmla="*/ 0 h 173"/>
                  <a:gd name="T113" fmla="*/ 35 w 35"/>
                  <a:gd name="T114" fmla="*/ 173 h 17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5" h="173">
                    <a:moveTo>
                      <a:pt x="21" y="170"/>
                    </a:moveTo>
                    <a:lnTo>
                      <a:pt x="21" y="169"/>
                    </a:lnTo>
                    <a:lnTo>
                      <a:pt x="18" y="160"/>
                    </a:lnTo>
                    <a:lnTo>
                      <a:pt x="14" y="150"/>
                    </a:lnTo>
                    <a:lnTo>
                      <a:pt x="13" y="140"/>
                    </a:lnTo>
                    <a:lnTo>
                      <a:pt x="11" y="130"/>
                    </a:lnTo>
                    <a:lnTo>
                      <a:pt x="11" y="121"/>
                    </a:lnTo>
                    <a:lnTo>
                      <a:pt x="11" y="110"/>
                    </a:lnTo>
                    <a:lnTo>
                      <a:pt x="11" y="100"/>
                    </a:lnTo>
                    <a:lnTo>
                      <a:pt x="12" y="90"/>
                    </a:lnTo>
                    <a:lnTo>
                      <a:pt x="13" y="80"/>
                    </a:lnTo>
                    <a:lnTo>
                      <a:pt x="15" y="69"/>
                    </a:lnTo>
                    <a:lnTo>
                      <a:pt x="18" y="59"/>
                    </a:lnTo>
                    <a:lnTo>
                      <a:pt x="20" y="47"/>
                    </a:lnTo>
                    <a:lnTo>
                      <a:pt x="23" y="36"/>
                    </a:lnTo>
                    <a:lnTo>
                      <a:pt x="27" y="26"/>
                    </a:lnTo>
                    <a:lnTo>
                      <a:pt x="29" y="14"/>
                    </a:lnTo>
                    <a:lnTo>
                      <a:pt x="34" y="2"/>
                    </a:lnTo>
                    <a:lnTo>
                      <a:pt x="22" y="0"/>
                    </a:lnTo>
                    <a:lnTo>
                      <a:pt x="19" y="12"/>
                    </a:lnTo>
                    <a:lnTo>
                      <a:pt x="15" y="24"/>
                    </a:lnTo>
                    <a:lnTo>
                      <a:pt x="12" y="35"/>
                    </a:lnTo>
                    <a:lnTo>
                      <a:pt x="10" y="46"/>
                    </a:lnTo>
                    <a:lnTo>
                      <a:pt x="6" y="57"/>
                    </a:lnTo>
                    <a:lnTo>
                      <a:pt x="5" y="68"/>
                    </a:lnTo>
                    <a:lnTo>
                      <a:pt x="3" y="79"/>
                    </a:lnTo>
                    <a:lnTo>
                      <a:pt x="1" y="89"/>
                    </a:lnTo>
                    <a:lnTo>
                      <a:pt x="1" y="100"/>
                    </a:lnTo>
                    <a:lnTo>
                      <a:pt x="0" y="110"/>
                    </a:lnTo>
                    <a:lnTo>
                      <a:pt x="0" y="121"/>
                    </a:lnTo>
                    <a:lnTo>
                      <a:pt x="1" y="131"/>
                    </a:lnTo>
                    <a:lnTo>
                      <a:pt x="2" y="141"/>
                    </a:lnTo>
                    <a:lnTo>
                      <a:pt x="4" y="151"/>
                    </a:lnTo>
                    <a:lnTo>
                      <a:pt x="6" y="162"/>
                    </a:lnTo>
                    <a:lnTo>
                      <a:pt x="10" y="172"/>
                    </a:lnTo>
                    <a:lnTo>
                      <a:pt x="21" y="170"/>
                    </a:lnTo>
                  </a:path>
                </a:pathLst>
              </a:custGeom>
              <a:solidFill>
                <a:srgbClr val="FFCC00"/>
              </a:solidFill>
              <a:ln w="12700" cap="rnd">
                <a:solidFill>
                  <a:schemeClr val="tx1"/>
                </a:solidFill>
                <a:round/>
                <a:headEnd/>
                <a:tailEnd/>
              </a:ln>
            </p:spPr>
            <p:txBody>
              <a:bodyPr/>
              <a:lstStyle/>
              <a:p>
                <a:endParaRPr lang="en-US"/>
              </a:p>
            </p:txBody>
          </p:sp>
          <p:sp>
            <p:nvSpPr>
              <p:cNvPr id="27723" name="Freeform 52"/>
              <p:cNvSpPr>
                <a:spLocks/>
              </p:cNvSpPr>
              <p:nvPr/>
            </p:nvSpPr>
            <p:spPr bwMode="auto">
              <a:xfrm>
                <a:off x="3260" y="3526"/>
                <a:ext cx="23" cy="60"/>
              </a:xfrm>
              <a:custGeom>
                <a:avLst/>
                <a:gdLst>
                  <a:gd name="T0" fmla="*/ 8 w 26"/>
                  <a:gd name="T1" fmla="*/ 57 h 60"/>
                  <a:gd name="T2" fmla="*/ 8 w 26"/>
                  <a:gd name="T3" fmla="*/ 57 h 60"/>
                  <a:gd name="T4" fmla="*/ 7 w 26"/>
                  <a:gd name="T5" fmla="*/ 53 h 60"/>
                  <a:gd name="T6" fmla="*/ 8 w 26"/>
                  <a:gd name="T7" fmla="*/ 47 h 60"/>
                  <a:gd name="T8" fmla="*/ 11 w 26"/>
                  <a:gd name="T9" fmla="*/ 40 h 60"/>
                  <a:gd name="T10" fmla="*/ 13 w 26"/>
                  <a:gd name="T11" fmla="*/ 32 h 60"/>
                  <a:gd name="T12" fmla="*/ 16 w 26"/>
                  <a:gd name="T13" fmla="*/ 23 h 60"/>
                  <a:gd name="T14" fmla="*/ 18 w 26"/>
                  <a:gd name="T15" fmla="*/ 15 h 60"/>
                  <a:gd name="T16" fmla="*/ 19 w 26"/>
                  <a:gd name="T17" fmla="*/ 7 h 60"/>
                  <a:gd name="T18" fmla="*/ 19 w 26"/>
                  <a:gd name="T19" fmla="*/ 0 h 60"/>
                  <a:gd name="T20" fmla="*/ 11 w 26"/>
                  <a:gd name="T21" fmla="*/ 2 h 60"/>
                  <a:gd name="T22" fmla="*/ 12 w 26"/>
                  <a:gd name="T23" fmla="*/ 6 h 60"/>
                  <a:gd name="T24" fmla="*/ 11 w 26"/>
                  <a:gd name="T25" fmla="*/ 13 h 60"/>
                  <a:gd name="T26" fmla="*/ 8 w 26"/>
                  <a:gd name="T27" fmla="*/ 21 h 60"/>
                  <a:gd name="T28" fmla="*/ 5 w 26"/>
                  <a:gd name="T29" fmla="*/ 29 h 60"/>
                  <a:gd name="T30" fmla="*/ 4 w 26"/>
                  <a:gd name="T31" fmla="*/ 37 h 60"/>
                  <a:gd name="T32" fmla="*/ 1 w 26"/>
                  <a:gd name="T33" fmla="*/ 45 h 60"/>
                  <a:gd name="T34" fmla="*/ 0 w 26"/>
                  <a:gd name="T35" fmla="*/ 52 h 60"/>
                  <a:gd name="T36" fmla="*/ 0 w 26"/>
                  <a:gd name="T37" fmla="*/ 59 h 60"/>
                  <a:gd name="T38" fmla="*/ 0 w 26"/>
                  <a:gd name="T39" fmla="*/ 59 h 60"/>
                  <a:gd name="T40" fmla="*/ 8 w 26"/>
                  <a:gd name="T41" fmla="*/ 57 h 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60"/>
                  <a:gd name="T65" fmla="*/ 26 w 26"/>
                  <a:gd name="T66" fmla="*/ 60 h 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60">
                    <a:moveTo>
                      <a:pt x="10" y="57"/>
                    </a:moveTo>
                    <a:lnTo>
                      <a:pt x="10" y="57"/>
                    </a:lnTo>
                    <a:lnTo>
                      <a:pt x="9" y="53"/>
                    </a:lnTo>
                    <a:lnTo>
                      <a:pt x="10" y="47"/>
                    </a:lnTo>
                    <a:lnTo>
                      <a:pt x="13" y="40"/>
                    </a:lnTo>
                    <a:lnTo>
                      <a:pt x="17" y="32"/>
                    </a:lnTo>
                    <a:lnTo>
                      <a:pt x="20" y="23"/>
                    </a:lnTo>
                    <a:lnTo>
                      <a:pt x="23" y="15"/>
                    </a:lnTo>
                    <a:lnTo>
                      <a:pt x="25" y="7"/>
                    </a:lnTo>
                    <a:lnTo>
                      <a:pt x="25" y="0"/>
                    </a:lnTo>
                    <a:lnTo>
                      <a:pt x="14" y="2"/>
                    </a:lnTo>
                    <a:lnTo>
                      <a:pt x="15" y="6"/>
                    </a:lnTo>
                    <a:lnTo>
                      <a:pt x="13" y="13"/>
                    </a:lnTo>
                    <a:lnTo>
                      <a:pt x="10" y="21"/>
                    </a:lnTo>
                    <a:lnTo>
                      <a:pt x="7" y="29"/>
                    </a:lnTo>
                    <a:lnTo>
                      <a:pt x="4" y="37"/>
                    </a:lnTo>
                    <a:lnTo>
                      <a:pt x="1" y="45"/>
                    </a:lnTo>
                    <a:lnTo>
                      <a:pt x="0" y="52"/>
                    </a:lnTo>
                    <a:lnTo>
                      <a:pt x="0" y="59"/>
                    </a:lnTo>
                    <a:lnTo>
                      <a:pt x="10" y="57"/>
                    </a:lnTo>
                  </a:path>
                </a:pathLst>
              </a:custGeom>
              <a:solidFill>
                <a:srgbClr val="FFCC00"/>
              </a:solidFill>
              <a:ln w="12700" cap="rnd">
                <a:solidFill>
                  <a:schemeClr val="tx1"/>
                </a:solidFill>
                <a:round/>
                <a:headEnd/>
                <a:tailEnd/>
              </a:ln>
            </p:spPr>
            <p:txBody>
              <a:bodyPr/>
              <a:lstStyle/>
              <a:p>
                <a:endParaRPr lang="en-US"/>
              </a:p>
            </p:txBody>
          </p:sp>
          <p:sp>
            <p:nvSpPr>
              <p:cNvPr id="27724" name="Freeform 53"/>
              <p:cNvSpPr>
                <a:spLocks/>
              </p:cNvSpPr>
              <p:nvPr/>
            </p:nvSpPr>
            <p:spPr bwMode="auto">
              <a:xfrm>
                <a:off x="3240" y="3583"/>
                <a:ext cx="39" cy="135"/>
              </a:xfrm>
              <a:custGeom>
                <a:avLst/>
                <a:gdLst>
                  <a:gd name="T0" fmla="*/ 5 w 44"/>
                  <a:gd name="T1" fmla="*/ 134 h 135"/>
                  <a:gd name="T2" fmla="*/ 5 w 44"/>
                  <a:gd name="T3" fmla="*/ 134 h 135"/>
                  <a:gd name="T4" fmla="*/ 12 w 44"/>
                  <a:gd name="T5" fmla="*/ 126 h 135"/>
                  <a:gd name="T6" fmla="*/ 17 w 44"/>
                  <a:gd name="T7" fmla="*/ 119 h 135"/>
                  <a:gd name="T8" fmla="*/ 21 w 44"/>
                  <a:gd name="T9" fmla="*/ 110 h 135"/>
                  <a:gd name="T10" fmla="*/ 24 w 44"/>
                  <a:gd name="T11" fmla="*/ 103 h 135"/>
                  <a:gd name="T12" fmla="*/ 28 w 44"/>
                  <a:gd name="T13" fmla="*/ 94 h 135"/>
                  <a:gd name="T14" fmla="*/ 30 w 44"/>
                  <a:gd name="T15" fmla="*/ 86 h 135"/>
                  <a:gd name="T16" fmla="*/ 31 w 44"/>
                  <a:gd name="T17" fmla="*/ 78 h 135"/>
                  <a:gd name="T18" fmla="*/ 32 w 44"/>
                  <a:gd name="T19" fmla="*/ 69 h 135"/>
                  <a:gd name="T20" fmla="*/ 34 w 44"/>
                  <a:gd name="T21" fmla="*/ 60 h 135"/>
                  <a:gd name="T22" fmla="*/ 34 w 44"/>
                  <a:gd name="T23" fmla="*/ 51 h 135"/>
                  <a:gd name="T24" fmla="*/ 32 w 44"/>
                  <a:gd name="T25" fmla="*/ 43 h 135"/>
                  <a:gd name="T26" fmla="*/ 32 w 44"/>
                  <a:gd name="T27" fmla="*/ 34 h 135"/>
                  <a:gd name="T28" fmla="*/ 31 w 44"/>
                  <a:gd name="T29" fmla="*/ 26 h 135"/>
                  <a:gd name="T30" fmla="*/ 30 w 44"/>
                  <a:gd name="T31" fmla="*/ 17 h 135"/>
                  <a:gd name="T32" fmla="*/ 28 w 44"/>
                  <a:gd name="T33" fmla="*/ 8 h 135"/>
                  <a:gd name="T34" fmla="*/ 26 w 44"/>
                  <a:gd name="T35" fmla="*/ 0 h 135"/>
                  <a:gd name="T36" fmla="*/ 18 w 44"/>
                  <a:gd name="T37" fmla="*/ 2 h 135"/>
                  <a:gd name="T38" fmla="*/ 19 w 44"/>
                  <a:gd name="T39" fmla="*/ 10 h 135"/>
                  <a:gd name="T40" fmla="*/ 21 w 44"/>
                  <a:gd name="T41" fmla="*/ 18 h 135"/>
                  <a:gd name="T42" fmla="*/ 23 w 44"/>
                  <a:gd name="T43" fmla="*/ 26 h 135"/>
                  <a:gd name="T44" fmla="*/ 24 w 44"/>
                  <a:gd name="T45" fmla="*/ 35 h 135"/>
                  <a:gd name="T46" fmla="*/ 24 w 44"/>
                  <a:gd name="T47" fmla="*/ 44 h 135"/>
                  <a:gd name="T48" fmla="*/ 24 w 44"/>
                  <a:gd name="T49" fmla="*/ 51 h 135"/>
                  <a:gd name="T50" fmla="*/ 24 w 44"/>
                  <a:gd name="T51" fmla="*/ 60 h 135"/>
                  <a:gd name="T52" fmla="*/ 24 w 44"/>
                  <a:gd name="T53" fmla="*/ 68 h 135"/>
                  <a:gd name="T54" fmla="*/ 23 w 44"/>
                  <a:gd name="T55" fmla="*/ 76 h 135"/>
                  <a:gd name="T56" fmla="*/ 21 w 44"/>
                  <a:gd name="T57" fmla="*/ 84 h 135"/>
                  <a:gd name="T58" fmla="*/ 19 w 44"/>
                  <a:gd name="T59" fmla="*/ 91 h 135"/>
                  <a:gd name="T60" fmla="*/ 18 w 44"/>
                  <a:gd name="T61" fmla="*/ 99 h 135"/>
                  <a:gd name="T62" fmla="*/ 14 w 44"/>
                  <a:gd name="T63" fmla="*/ 107 h 135"/>
                  <a:gd name="T64" fmla="*/ 11 w 44"/>
                  <a:gd name="T65" fmla="*/ 114 h 135"/>
                  <a:gd name="T66" fmla="*/ 4 w 44"/>
                  <a:gd name="T67" fmla="*/ 121 h 135"/>
                  <a:gd name="T68" fmla="*/ 0 w 44"/>
                  <a:gd name="T69" fmla="*/ 128 h 135"/>
                  <a:gd name="T70" fmla="*/ 1 w 44"/>
                  <a:gd name="T71" fmla="*/ 128 h 135"/>
                  <a:gd name="T72" fmla="*/ 5 w 44"/>
                  <a:gd name="T73" fmla="*/ 134 h 1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4"/>
                  <a:gd name="T112" fmla="*/ 0 h 135"/>
                  <a:gd name="T113" fmla="*/ 44 w 44"/>
                  <a:gd name="T114" fmla="*/ 135 h 1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4" h="135">
                    <a:moveTo>
                      <a:pt x="7" y="134"/>
                    </a:moveTo>
                    <a:lnTo>
                      <a:pt x="7" y="134"/>
                    </a:lnTo>
                    <a:lnTo>
                      <a:pt x="15" y="126"/>
                    </a:lnTo>
                    <a:lnTo>
                      <a:pt x="21" y="119"/>
                    </a:lnTo>
                    <a:lnTo>
                      <a:pt x="27" y="110"/>
                    </a:lnTo>
                    <a:lnTo>
                      <a:pt x="31" y="103"/>
                    </a:lnTo>
                    <a:lnTo>
                      <a:pt x="36" y="94"/>
                    </a:lnTo>
                    <a:lnTo>
                      <a:pt x="38" y="86"/>
                    </a:lnTo>
                    <a:lnTo>
                      <a:pt x="40" y="78"/>
                    </a:lnTo>
                    <a:lnTo>
                      <a:pt x="41" y="69"/>
                    </a:lnTo>
                    <a:lnTo>
                      <a:pt x="43" y="60"/>
                    </a:lnTo>
                    <a:lnTo>
                      <a:pt x="43" y="51"/>
                    </a:lnTo>
                    <a:lnTo>
                      <a:pt x="41" y="43"/>
                    </a:lnTo>
                    <a:lnTo>
                      <a:pt x="41" y="34"/>
                    </a:lnTo>
                    <a:lnTo>
                      <a:pt x="39" y="26"/>
                    </a:lnTo>
                    <a:lnTo>
                      <a:pt x="38" y="17"/>
                    </a:lnTo>
                    <a:lnTo>
                      <a:pt x="36" y="8"/>
                    </a:lnTo>
                    <a:lnTo>
                      <a:pt x="33" y="0"/>
                    </a:lnTo>
                    <a:lnTo>
                      <a:pt x="22" y="2"/>
                    </a:lnTo>
                    <a:lnTo>
                      <a:pt x="24" y="10"/>
                    </a:lnTo>
                    <a:lnTo>
                      <a:pt x="27" y="18"/>
                    </a:lnTo>
                    <a:lnTo>
                      <a:pt x="29" y="26"/>
                    </a:lnTo>
                    <a:lnTo>
                      <a:pt x="30" y="35"/>
                    </a:lnTo>
                    <a:lnTo>
                      <a:pt x="31" y="44"/>
                    </a:lnTo>
                    <a:lnTo>
                      <a:pt x="31" y="51"/>
                    </a:lnTo>
                    <a:lnTo>
                      <a:pt x="31" y="60"/>
                    </a:lnTo>
                    <a:lnTo>
                      <a:pt x="31" y="68"/>
                    </a:lnTo>
                    <a:lnTo>
                      <a:pt x="29" y="76"/>
                    </a:lnTo>
                    <a:lnTo>
                      <a:pt x="27" y="84"/>
                    </a:lnTo>
                    <a:lnTo>
                      <a:pt x="24" y="91"/>
                    </a:lnTo>
                    <a:lnTo>
                      <a:pt x="22" y="99"/>
                    </a:lnTo>
                    <a:lnTo>
                      <a:pt x="18" y="107"/>
                    </a:lnTo>
                    <a:lnTo>
                      <a:pt x="13" y="114"/>
                    </a:lnTo>
                    <a:lnTo>
                      <a:pt x="6" y="121"/>
                    </a:lnTo>
                    <a:lnTo>
                      <a:pt x="0" y="128"/>
                    </a:lnTo>
                    <a:lnTo>
                      <a:pt x="1" y="128"/>
                    </a:lnTo>
                    <a:lnTo>
                      <a:pt x="7" y="134"/>
                    </a:lnTo>
                  </a:path>
                </a:pathLst>
              </a:custGeom>
              <a:solidFill>
                <a:srgbClr val="FFCC00"/>
              </a:solidFill>
              <a:ln w="12700" cap="rnd">
                <a:solidFill>
                  <a:schemeClr val="tx1"/>
                </a:solidFill>
                <a:round/>
                <a:headEnd/>
                <a:tailEnd/>
              </a:ln>
            </p:spPr>
            <p:txBody>
              <a:bodyPr/>
              <a:lstStyle/>
              <a:p>
                <a:endParaRPr lang="en-US"/>
              </a:p>
            </p:txBody>
          </p:sp>
          <p:sp>
            <p:nvSpPr>
              <p:cNvPr id="27725" name="Freeform 54"/>
              <p:cNvSpPr>
                <a:spLocks/>
              </p:cNvSpPr>
              <p:nvPr/>
            </p:nvSpPr>
            <p:spPr bwMode="auto">
              <a:xfrm>
                <a:off x="3176" y="3711"/>
                <a:ext cx="72" cy="99"/>
              </a:xfrm>
              <a:custGeom>
                <a:avLst/>
                <a:gdLst>
                  <a:gd name="T0" fmla="*/ 1 w 81"/>
                  <a:gd name="T1" fmla="*/ 98 h 99"/>
                  <a:gd name="T2" fmla="*/ 1 w 81"/>
                  <a:gd name="T3" fmla="*/ 98 h 99"/>
                  <a:gd name="T4" fmla="*/ 9 w 81"/>
                  <a:gd name="T5" fmla="*/ 96 h 99"/>
                  <a:gd name="T6" fmla="*/ 15 w 81"/>
                  <a:gd name="T7" fmla="*/ 94 h 99"/>
                  <a:gd name="T8" fmla="*/ 21 w 81"/>
                  <a:gd name="T9" fmla="*/ 90 h 99"/>
                  <a:gd name="T10" fmla="*/ 25 w 81"/>
                  <a:gd name="T11" fmla="*/ 85 h 99"/>
                  <a:gd name="T12" fmla="*/ 30 w 81"/>
                  <a:gd name="T13" fmla="*/ 79 h 99"/>
                  <a:gd name="T14" fmla="*/ 32 w 81"/>
                  <a:gd name="T15" fmla="*/ 72 h 99"/>
                  <a:gd name="T16" fmla="*/ 36 w 81"/>
                  <a:gd name="T17" fmla="*/ 66 h 99"/>
                  <a:gd name="T18" fmla="*/ 38 w 81"/>
                  <a:gd name="T19" fmla="*/ 59 h 99"/>
                  <a:gd name="T20" fmla="*/ 40 w 81"/>
                  <a:gd name="T21" fmla="*/ 52 h 99"/>
                  <a:gd name="T22" fmla="*/ 44 w 81"/>
                  <a:gd name="T23" fmla="*/ 45 h 99"/>
                  <a:gd name="T24" fmla="*/ 46 w 81"/>
                  <a:gd name="T25" fmla="*/ 38 h 99"/>
                  <a:gd name="T26" fmla="*/ 48 w 81"/>
                  <a:gd name="T27" fmla="*/ 31 h 99"/>
                  <a:gd name="T28" fmla="*/ 52 w 81"/>
                  <a:gd name="T29" fmla="*/ 24 h 99"/>
                  <a:gd name="T30" fmla="*/ 54 w 81"/>
                  <a:gd name="T31" fmla="*/ 17 h 99"/>
                  <a:gd name="T32" fmla="*/ 59 w 81"/>
                  <a:gd name="T33" fmla="*/ 11 h 99"/>
                  <a:gd name="T34" fmla="*/ 63 w 81"/>
                  <a:gd name="T35" fmla="*/ 6 h 99"/>
                  <a:gd name="T36" fmla="*/ 58 w 81"/>
                  <a:gd name="T37" fmla="*/ 0 h 99"/>
                  <a:gd name="T38" fmla="*/ 52 w 81"/>
                  <a:gd name="T39" fmla="*/ 6 h 99"/>
                  <a:gd name="T40" fmla="*/ 47 w 81"/>
                  <a:gd name="T41" fmla="*/ 13 h 99"/>
                  <a:gd name="T42" fmla="*/ 44 w 81"/>
                  <a:gd name="T43" fmla="*/ 21 h 99"/>
                  <a:gd name="T44" fmla="*/ 40 w 81"/>
                  <a:gd name="T45" fmla="*/ 27 h 99"/>
                  <a:gd name="T46" fmla="*/ 38 w 81"/>
                  <a:gd name="T47" fmla="*/ 35 h 99"/>
                  <a:gd name="T48" fmla="*/ 36 w 81"/>
                  <a:gd name="T49" fmla="*/ 43 h 99"/>
                  <a:gd name="T50" fmla="*/ 32 w 81"/>
                  <a:gd name="T51" fmla="*/ 50 h 99"/>
                  <a:gd name="T52" fmla="*/ 31 w 81"/>
                  <a:gd name="T53" fmla="*/ 56 h 99"/>
                  <a:gd name="T54" fmla="*/ 28 w 81"/>
                  <a:gd name="T55" fmla="*/ 62 h 99"/>
                  <a:gd name="T56" fmla="*/ 25 w 81"/>
                  <a:gd name="T57" fmla="*/ 69 h 99"/>
                  <a:gd name="T58" fmla="*/ 22 w 81"/>
                  <a:gd name="T59" fmla="*/ 74 h 99"/>
                  <a:gd name="T60" fmla="*/ 18 w 81"/>
                  <a:gd name="T61" fmla="*/ 79 h 99"/>
                  <a:gd name="T62" fmla="*/ 15 w 81"/>
                  <a:gd name="T63" fmla="*/ 82 h 99"/>
                  <a:gd name="T64" fmla="*/ 11 w 81"/>
                  <a:gd name="T65" fmla="*/ 86 h 99"/>
                  <a:gd name="T66" fmla="*/ 5 w 81"/>
                  <a:gd name="T67" fmla="*/ 89 h 99"/>
                  <a:gd name="T68" fmla="*/ 0 w 81"/>
                  <a:gd name="T69" fmla="*/ 90 h 99"/>
                  <a:gd name="T70" fmla="*/ 0 w 81"/>
                  <a:gd name="T71" fmla="*/ 90 h 99"/>
                  <a:gd name="T72" fmla="*/ 1 w 81"/>
                  <a:gd name="T73" fmla="*/ 98 h 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9"/>
                  <a:gd name="T113" fmla="*/ 81 w 81"/>
                  <a:gd name="T114" fmla="*/ 99 h 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9">
                    <a:moveTo>
                      <a:pt x="1" y="98"/>
                    </a:moveTo>
                    <a:lnTo>
                      <a:pt x="1" y="98"/>
                    </a:lnTo>
                    <a:lnTo>
                      <a:pt x="11" y="96"/>
                    </a:lnTo>
                    <a:lnTo>
                      <a:pt x="19" y="94"/>
                    </a:lnTo>
                    <a:lnTo>
                      <a:pt x="27" y="90"/>
                    </a:lnTo>
                    <a:lnTo>
                      <a:pt x="32" y="85"/>
                    </a:lnTo>
                    <a:lnTo>
                      <a:pt x="38" y="79"/>
                    </a:lnTo>
                    <a:lnTo>
                      <a:pt x="41" y="72"/>
                    </a:lnTo>
                    <a:lnTo>
                      <a:pt x="46" y="66"/>
                    </a:lnTo>
                    <a:lnTo>
                      <a:pt x="48" y="59"/>
                    </a:lnTo>
                    <a:lnTo>
                      <a:pt x="51" y="52"/>
                    </a:lnTo>
                    <a:lnTo>
                      <a:pt x="55" y="45"/>
                    </a:lnTo>
                    <a:lnTo>
                      <a:pt x="58" y="38"/>
                    </a:lnTo>
                    <a:lnTo>
                      <a:pt x="61" y="31"/>
                    </a:lnTo>
                    <a:lnTo>
                      <a:pt x="65" y="24"/>
                    </a:lnTo>
                    <a:lnTo>
                      <a:pt x="69" y="17"/>
                    </a:lnTo>
                    <a:lnTo>
                      <a:pt x="74" y="11"/>
                    </a:lnTo>
                    <a:lnTo>
                      <a:pt x="80" y="6"/>
                    </a:lnTo>
                    <a:lnTo>
                      <a:pt x="73" y="0"/>
                    </a:lnTo>
                    <a:lnTo>
                      <a:pt x="66" y="6"/>
                    </a:lnTo>
                    <a:lnTo>
                      <a:pt x="60" y="13"/>
                    </a:lnTo>
                    <a:lnTo>
                      <a:pt x="56" y="21"/>
                    </a:lnTo>
                    <a:lnTo>
                      <a:pt x="51" y="27"/>
                    </a:lnTo>
                    <a:lnTo>
                      <a:pt x="48" y="35"/>
                    </a:lnTo>
                    <a:lnTo>
                      <a:pt x="46" y="43"/>
                    </a:lnTo>
                    <a:lnTo>
                      <a:pt x="41" y="50"/>
                    </a:lnTo>
                    <a:lnTo>
                      <a:pt x="39" y="56"/>
                    </a:lnTo>
                    <a:lnTo>
                      <a:pt x="36" y="62"/>
                    </a:lnTo>
                    <a:lnTo>
                      <a:pt x="32" y="69"/>
                    </a:lnTo>
                    <a:lnTo>
                      <a:pt x="28" y="74"/>
                    </a:lnTo>
                    <a:lnTo>
                      <a:pt x="23" y="79"/>
                    </a:lnTo>
                    <a:lnTo>
                      <a:pt x="19" y="82"/>
                    </a:lnTo>
                    <a:lnTo>
                      <a:pt x="14" y="86"/>
                    </a:lnTo>
                    <a:lnTo>
                      <a:pt x="7" y="89"/>
                    </a:lnTo>
                    <a:lnTo>
                      <a:pt x="0" y="90"/>
                    </a:lnTo>
                    <a:lnTo>
                      <a:pt x="1" y="98"/>
                    </a:lnTo>
                  </a:path>
                </a:pathLst>
              </a:custGeom>
              <a:solidFill>
                <a:srgbClr val="FFCC00"/>
              </a:solidFill>
              <a:ln w="12700" cap="rnd">
                <a:solidFill>
                  <a:schemeClr val="tx1"/>
                </a:solidFill>
                <a:round/>
                <a:headEnd/>
                <a:tailEnd/>
              </a:ln>
            </p:spPr>
            <p:txBody>
              <a:bodyPr/>
              <a:lstStyle/>
              <a:p>
                <a:endParaRPr lang="en-US"/>
              </a:p>
            </p:txBody>
          </p:sp>
          <p:sp>
            <p:nvSpPr>
              <p:cNvPr id="27726" name="Freeform 55"/>
              <p:cNvSpPr>
                <a:spLocks/>
              </p:cNvSpPr>
              <p:nvPr/>
            </p:nvSpPr>
            <p:spPr bwMode="auto">
              <a:xfrm>
                <a:off x="3124" y="3801"/>
                <a:ext cx="54" cy="25"/>
              </a:xfrm>
              <a:custGeom>
                <a:avLst/>
                <a:gdLst>
                  <a:gd name="T0" fmla="*/ 6 w 60"/>
                  <a:gd name="T1" fmla="*/ 24 h 25"/>
                  <a:gd name="T2" fmla="*/ 6 w 60"/>
                  <a:gd name="T3" fmla="*/ 23 h 25"/>
                  <a:gd name="T4" fmla="*/ 10 w 60"/>
                  <a:gd name="T5" fmla="*/ 20 h 25"/>
                  <a:gd name="T6" fmla="*/ 13 w 60"/>
                  <a:gd name="T7" fmla="*/ 17 h 25"/>
                  <a:gd name="T8" fmla="*/ 19 w 60"/>
                  <a:gd name="T9" fmla="*/ 14 h 25"/>
                  <a:gd name="T10" fmla="*/ 25 w 60"/>
                  <a:gd name="T11" fmla="*/ 13 h 25"/>
                  <a:gd name="T12" fmla="*/ 30 w 60"/>
                  <a:gd name="T13" fmla="*/ 11 h 25"/>
                  <a:gd name="T14" fmla="*/ 37 w 60"/>
                  <a:gd name="T15" fmla="*/ 10 h 25"/>
                  <a:gd name="T16" fmla="*/ 42 w 60"/>
                  <a:gd name="T17" fmla="*/ 9 h 25"/>
                  <a:gd name="T18" fmla="*/ 48 w 60"/>
                  <a:gd name="T19" fmla="*/ 8 h 25"/>
                  <a:gd name="T20" fmla="*/ 46 w 60"/>
                  <a:gd name="T21" fmla="*/ 0 h 25"/>
                  <a:gd name="T22" fmla="*/ 42 w 60"/>
                  <a:gd name="T23" fmla="*/ 0 h 25"/>
                  <a:gd name="T24" fmla="*/ 35 w 60"/>
                  <a:gd name="T25" fmla="*/ 1 h 25"/>
                  <a:gd name="T26" fmla="*/ 29 w 60"/>
                  <a:gd name="T27" fmla="*/ 2 h 25"/>
                  <a:gd name="T28" fmla="*/ 22 w 60"/>
                  <a:gd name="T29" fmla="*/ 4 h 25"/>
                  <a:gd name="T30" fmla="*/ 14 w 60"/>
                  <a:gd name="T31" fmla="*/ 7 h 25"/>
                  <a:gd name="T32" fmla="*/ 10 w 60"/>
                  <a:gd name="T33" fmla="*/ 10 h 25"/>
                  <a:gd name="T34" fmla="*/ 5 w 60"/>
                  <a:gd name="T35" fmla="*/ 14 h 25"/>
                  <a:gd name="T36" fmla="*/ 0 w 60"/>
                  <a:gd name="T37" fmla="*/ 19 h 25"/>
                  <a:gd name="T38" fmla="*/ 0 w 60"/>
                  <a:gd name="T39" fmla="*/ 18 h 25"/>
                  <a:gd name="T40" fmla="*/ 6 w 60"/>
                  <a:gd name="T41" fmla="*/ 24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25"/>
                  <a:gd name="T65" fmla="*/ 60 w 60"/>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25">
                    <a:moveTo>
                      <a:pt x="8" y="24"/>
                    </a:moveTo>
                    <a:lnTo>
                      <a:pt x="8" y="23"/>
                    </a:lnTo>
                    <a:lnTo>
                      <a:pt x="12" y="20"/>
                    </a:lnTo>
                    <a:lnTo>
                      <a:pt x="16" y="17"/>
                    </a:lnTo>
                    <a:lnTo>
                      <a:pt x="23" y="14"/>
                    </a:lnTo>
                    <a:lnTo>
                      <a:pt x="31" y="13"/>
                    </a:lnTo>
                    <a:lnTo>
                      <a:pt x="37" y="11"/>
                    </a:lnTo>
                    <a:lnTo>
                      <a:pt x="45" y="10"/>
                    </a:lnTo>
                    <a:lnTo>
                      <a:pt x="52" y="9"/>
                    </a:lnTo>
                    <a:lnTo>
                      <a:pt x="59" y="8"/>
                    </a:lnTo>
                    <a:lnTo>
                      <a:pt x="57" y="0"/>
                    </a:lnTo>
                    <a:lnTo>
                      <a:pt x="52" y="0"/>
                    </a:lnTo>
                    <a:lnTo>
                      <a:pt x="43" y="1"/>
                    </a:lnTo>
                    <a:lnTo>
                      <a:pt x="36" y="2"/>
                    </a:lnTo>
                    <a:lnTo>
                      <a:pt x="27" y="4"/>
                    </a:lnTo>
                    <a:lnTo>
                      <a:pt x="18" y="7"/>
                    </a:lnTo>
                    <a:lnTo>
                      <a:pt x="12" y="10"/>
                    </a:lnTo>
                    <a:lnTo>
                      <a:pt x="5" y="14"/>
                    </a:lnTo>
                    <a:lnTo>
                      <a:pt x="0" y="19"/>
                    </a:lnTo>
                    <a:lnTo>
                      <a:pt x="0" y="18"/>
                    </a:lnTo>
                    <a:lnTo>
                      <a:pt x="8" y="24"/>
                    </a:lnTo>
                  </a:path>
                </a:pathLst>
              </a:custGeom>
              <a:solidFill>
                <a:srgbClr val="FFCC00"/>
              </a:solidFill>
              <a:ln w="12700" cap="rnd">
                <a:solidFill>
                  <a:schemeClr val="tx1"/>
                </a:solidFill>
                <a:round/>
                <a:headEnd/>
                <a:tailEnd/>
              </a:ln>
            </p:spPr>
            <p:txBody>
              <a:bodyPr/>
              <a:lstStyle/>
              <a:p>
                <a:endParaRPr lang="en-US"/>
              </a:p>
            </p:txBody>
          </p:sp>
          <p:sp>
            <p:nvSpPr>
              <p:cNvPr id="27727" name="Freeform 56"/>
              <p:cNvSpPr>
                <a:spLocks/>
              </p:cNvSpPr>
              <p:nvPr/>
            </p:nvSpPr>
            <p:spPr bwMode="auto">
              <a:xfrm>
                <a:off x="2997" y="3819"/>
                <a:ext cx="136" cy="58"/>
              </a:xfrm>
              <a:custGeom>
                <a:avLst/>
                <a:gdLst>
                  <a:gd name="T0" fmla="*/ 4 w 153"/>
                  <a:gd name="T1" fmla="*/ 47 h 58"/>
                  <a:gd name="T2" fmla="*/ 1 w 153"/>
                  <a:gd name="T3" fmla="*/ 47 h 58"/>
                  <a:gd name="T4" fmla="*/ 11 w 153"/>
                  <a:gd name="T5" fmla="*/ 51 h 58"/>
                  <a:gd name="T6" fmla="*/ 20 w 153"/>
                  <a:gd name="T7" fmla="*/ 53 h 58"/>
                  <a:gd name="T8" fmla="*/ 28 w 153"/>
                  <a:gd name="T9" fmla="*/ 55 h 58"/>
                  <a:gd name="T10" fmla="*/ 36 w 153"/>
                  <a:gd name="T11" fmla="*/ 56 h 58"/>
                  <a:gd name="T12" fmla="*/ 44 w 153"/>
                  <a:gd name="T13" fmla="*/ 57 h 58"/>
                  <a:gd name="T14" fmla="*/ 52 w 153"/>
                  <a:gd name="T15" fmla="*/ 57 h 58"/>
                  <a:gd name="T16" fmla="*/ 60 w 153"/>
                  <a:gd name="T17" fmla="*/ 55 h 58"/>
                  <a:gd name="T18" fmla="*/ 67 w 153"/>
                  <a:gd name="T19" fmla="*/ 54 h 58"/>
                  <a:gd name="T20" fmla="*/ 73 w 153"/>
                  <a:gd name="T21" fmla="*/ 51 h 58"/>
                  <a:gd name="T22" fmla="*/ 80 w 153"/>
                  <a:gd name="T23" fmla="*/ 48 h 58"/>
                  <a:gd name="T24" fmla="*/ 86 w 153"/>
                  <a:gd name="T25" fmla="*/ 43 h 58"/>
                  <a:gd name="T26" fmla="*/ 93 w 153"/>
                  <a:gd name="T27" fmla="*/ 38 h 58"/>
                  <a:gd name="T28" fmla="*/ 100 w 153"/>
                  <a:gd name="T29" fmla="*/ 31 h 58"/>
                  <a:gd name="T30" fmla="*/ 107 w 153"/>
                  <a:gd name="T31" fmla="*/ 24 h 58"/>
                  <a:gd name="T32" fmla="*/ 112 w 153"/>
                  <a:gd name="T33" fmla="*/ 15 h 58"/>
                  <a:gd name="T34" fmla="*/ 120 w 153"/>
                  <a:gd name="T35" fmla="*/ 6 h 58"/>
                  <a:gd name="T36" fmla="*/ 112 w 153"/>
                  <a:gd name="T37" fmla="*/ 0 h 58"/>
                  <a:gd name="T38" fmla="*/ 105 w 153"/>
                  <a:gd name="T39" fmla="*/ 10 h 58"/>
                  <a:gd name="T40" fmla="*/ 100 w 153"/>
                  <a:gd name="T41" fmla="*/ 18 h 58"/>
                  <a:gd name="T42" fmla="*/ 93 w 153"/>
                  <a:gd name="T43" fmla="*/ 25 h 58"/>
                  <a:gd name="T44" fmla="*/ 87 w 153"/>
                  <a:gd name="T45" fmla="*/ 32 h 58"/>
                  <a:gd name="T46" fmla="*/ 82 w 153"/>
                  <a:gd name="T47" fmla="*/ 36 h 58"/>
                  <a:gd name="T48" fmla="*/ 75 w 153"/>
                  <a:gd name="T49" fmla="*/ 40 h 58"/>
                  <a:gd name="T50" fmla="*/ 69 w 153"/>
                  <a:gd name="T51" fmla="*/ 44 h 58"/>
                  <a:gd name="T52" fmla="*/ 64 w 153"/>
                  <a:gd name="T53" fmla="*/ 46 h 58"/>
                  <a:gd name="T54" fmla="*/ 58 w 153"/>
                  <a:gd name="T55" fmla="*/ 47 h 58"/>
                  <a:gd name="T56" fmla="*/ 52 w 153"/>
                  <a:gd name="T57" fmla="*/ 48 h 58"/>
                  <a:gd name="T58" fmla="*/ 44 w 153"/>
                  <a:gd name="T59" fmla="*/ 48 h 58"/>
                  <a:gd name="T60" fmla="*/ 37 w 153"/>
                  <a:gd name="T61" fmla="*/ 47 h 58"/>
                  <a:gd name="T62" fmla="*/ 30 w 153"/>
                  <a:gd name="T63" fmla="*/ 46 h 58"/>
                  <a:gd name="T64" fmla="*/ 22 w 153"/>
                  <a:gd name="T65" fmla="*/ 44 h 58"/>
                  <a:gd name="T66" fmla="*/ 12 w 153"/>
                  <a:gd name="T67" fmla="*/ 42 h 58"/>
                  <a:gd name="T68" fmla="*/ 4 w 153"/>
                  <a:gd name="T69" fmla="*/ 40 h 58"/>
                  <a:gd name="T70" fmla="*/ 0 w 153"/>
                  <a:gd name="T71" fmla="*/ 40 h 58"/>
                  <a:gd name="T72" fmla="*/ 4 w 153"/>
                  <a:gd name="T73" fmla="*/ 40 h 58"/>
                  <a:gd name="T74" fmla="*/ 2 w 153"/>
                  <a:gd name="T75" fmla="*/ 38 h 58"/>
                  <a:gd name="T76" fmla="*/ 0 w 153"/>
                  <a:gd name="T77" fmla="*/ 40 h 58"/>
                  <a:gd name="T78" fmla="*/ 4 w 153"/>
                  <a:gd name="T79" fmla="*/ 47 h 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
                  <a:gd name="T121" fmla="*/ 0 h 58"/>
                  <a:gd name="T122" fmla="*/ 153 w 153"/>
                  <a:gd name="T123" fmla="*/ 58 h 5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 h="58">
                    <a:moveTo>
                      <a:pt x="6" y="47"/>
                    </a:moveTo>
                    <a:lnTo>
                      <a:pt x="1" y="47"/>
                    </a:lnTo>
                    <a:lnTo>
                      <a:pt x="14" y="51"/>
                    </a:lnTo>
                    <a:lnTo>
                      <a:pt x="25" y="53"/>
                    </a:lnTo>
                    <a:lnTo>
                      <a:pt x="36" y="55"/>
                    </a:lnTo>
                    <a:lnTo>
                      <a:pt x="46" y="56"/>
                    </a:lnTo>
                    <a:lnTo>
                      <a:pt x="56" y="57"/>
                    </a:lnTo>
                    <a:lnTo>
                      <a:pt x="66" y="57"/>
                    </a:lnTo>
                    <a:lnTo>
                      <a:pt x="75" y="55"/>
                    </a:lnTo>
                    <a:lnTo>
                      <a:pt x="84" y="54"/>
                    </a:lnTo>
                    <a:lnTo>
                      <a:pt x="92" y="51"/>
                    </a:lnTo>
                    <a:lnTo>
                      <a:pt x="101" y="48"/>
                    </a:lnTo>
                    <a:lnTo>
                      <a:pt x="109" y="43"/>
                    </a:lnTo>
                    <a:lnTo>
                      <a:pt x="118" y="38"/>
                    </a:lnTo>
                    <a:lnTo>
                      <a:pt x="126" y="31"/>
                    </a:lnTo>
                    <a:lnTo>
                      <a:pt x="135" y="24"/>
                    </a:lnTo>
                    <a:lnTo>
                      <a:pt x="142" y="15"/>
                    </a:lnTo>
                    <a:lnTo>
                      <a:pt x="152" y="6"/>
                    </a:lnTo>
                    <a:lnTo>
                      <a:pt x="142" y="0"/>
                    </a:lnTo>
                    <a:lnTo>
                      <a:pt x="133" y="10"/>
                    </a:lnTo>
                    <a:lnTo>
                      <a:pt x="126" y="18"/>
                    </a:lnTo>
                    <a:lnTo>
                      <a:pt x="118" y="25"/>
                    </a:lnTo>
                    <a:lnTo>
                      <a:pt x="110" y="32"/>
                    </a:lnTo>
                    <a:lnTo>
                      <a:pt x="103" y="36"/>
                    </a:lnTo>
                    <a:lnTo>
                      <a:pt x="95" y="40"/>
                    </a:lnTo>
                    <a:lnTo>
                      <a:pt x="88" y="44"/>
                    </a:lnTo>
                    <a:lnTo>
                      <a:pt x="81" y="46"/>
                    </a:lnTo>
                    <a:lnTo>
                      <a:pt x="73" y="47"/>
                    </a:lnTo>
                    <a:lnTo>
                      <a:pt x="65" y="48"/>
                    </a:lnTo>
                    <a:lnTo>
                      <a:pt x="56" y="48"/>
                    </a:lnTo>
                    <a:lnTo>
                      <a:pt x="47" y="47"/>
                    </a:lnTo>
                    <a:lnTo>
                      <a:pt x="38" y="46"/>
                    </a:lnTo>
                    <a:lnTo>
                      <a:pt x="28" y="44"/>
                    </a:lnTo>
                    <a:lnTo>
                      <a:pt x="16" y="42"/>
                    </a:lnTo>
                    <a:lnTo>
                      <a:pt x="5" y="40"/>
                    </a:lnTo>
                    <a:lnTo>
                      <a:pt x="0" y="40"/>
                    </a:lnTo>
                    <a:lnTo>
                      <a:pt x="5" y="40"/>
                    </a:lnTo>
                    <a:lnTo>
                      <a:pt x="2" y="38"/>
                    </a:lnTo>
                    <a:lnTo>
                      <a:pt x="0" y="40"/>
                    </a:lnTo>
                    <a:lnTo>
                      <a:pt x="6" y="47"/>
                    </a:lnTo>
                  </a:path>
                </a:pathLst>
              </a:custGeom>
              <a:solidFill>
                <a:srgbClr val="FFCC00"/>
              </a:solidFill>
              <a:ln w="12700" cap="rnd">
                <a:solidFill>
                  <a:schemeClr val="tx1"/>
                </a:solidFill>
                <a:round/>
                <a:headEnd/>
                <a:tailEnd/>
              </a:ln>
            </p:spPr>
            <p:txBody>
              <a:bodyPr/>
              <a:lstStyle/>
              <a:p>
                <a:endParaRPr lang="en-US"/>
              </a:p>
            </p:txBody>
          </p:sp>
          <p:sp>
            <p:nvSpPr>
              <p:cNvPr id="27728" name="Freeform 57"/>
              <p:cNvSpPr>
                <a:spLocks/>
              </p:cNvSpPr>
              <p:nvPr/>
            </p:nvSpPr>
            <p:spPr bwMode="auto">
              <a:xfrm>
                <a:off x="2916" y="3845"/>
                <a:ext cx="87" cy="30"/>
              </a:xfrm>
              <a:custGeom>
                <a:avLst/>
                <a:gdLst>
                  <a:gd name="T0" fmla="*/ 0 w 98"/>
                  <a:gd name="T1" fmla="*/ 8 h 30"/>
                  <a:gd name="T2" fmla="*/ 1 w 98"/>
                  <a:gd name="T3" fmla="*/ 8 h 30"/>
                  <a:gd name="T4" fmla="*/ 4 w 98"/>
                  <a:gd name="T5" fmla="*/ 10 h 30"/>
                  <a:gd name="T6" fmla="*/ 10 w 98"/>
                  <a:gd name="T7" fmla="*/ 12 h 30"/>
                  <a:gd name="T8" fmla="*/ 12 w 98"/>
                  <a:gd name="T9" fmla="*/ 15 h 30"/>
                  <a:gd name="T10" fmla="*/ 18 w 98"/>
                  <a:gd name="T11" fmla="*/ 17 h 30"/>
                  <a:gd name="T12" fmla="*/ 22 w 98"/>
                  <a:gd name="T13" fmla="*/ 20 h 30"/>
                  <a:gd name="T14" fmla="*/ 27 w 98"/>
                  <a:gd name="T15" fmla="*/ 21 h 30"/>
                  <a:gd name="T16" fmla="*/ 32 w 98"/>
                  <a:gd name="T17" fmla="*/ 23 h 30"/>
                  <a:gd name="T18" fmla="*/ 36 w 98"/>
                  <a:gd name="T19" fmla="*/ 26 h 30"/>
                  <a:gd name="T20" fmla="*/ 41 w 98"/>
                  <a:gd name="T21" fmla="*/ 27 h 30"/>
                  <a:gd name="T22" fmla="*/ 46 w 98"/>
                  <a:gd name="T23" fmla="*/ 28 h 30"/>
                  <a:gd name="T24" fmla="*/ 51 w 98"/>
                  <a:gd name="T25" fmla="*/ 29 h 30"/>
                  <a:gd name="T26" fmla="*/ 56 w 98"/>
                  <a:gd name="T27" fmla="*/ 29 h 30"/>
                  <a:gd name="T28" fmla="*/ 61 w 98"/>
                  <a:gd name="T29" fmla="*/ 28 h 30"/>
                  <a:gd name="T30" fmla="*/ 67 w 98"/>
                  <a:gd name="T31" fmla="*/ 26 h 30"/>
                  <a:gd name="T32" fmla="*/ 72 w 98"/>
                  <a:gd name="T33" fmla="*/ 24 h 30"/>
                  <a:gd name="T34" fmla="*/ 76 w 98"/>
                  <a:gd name="T35" fmla="*/ 21 h 30"/>
                  <a:gd name="T36" fmla="*/ 71 w 98"/>
                  <a:gd name="T37" fmla="*/ 14 h 30"/>
                  <a:gd name="T38" fmla="*/ 67 w 98"/>
                  <a:gd name="T39" fmla="*/ 16 h 30"/>
                  <a:gd name="T40" fmla="*/ 63 w 98"/>
                  <a:gd name="T41" fmla="*/ 18 h 30"/>
                  <a:gd name="T42" fmla="*/ 59 w 98"/>
                  <a:gd name="T43" fmla="*/ 20 h 30"/>
                  <a:gd name="T44" fmla="*/ 56 w 98"/>
                  <a:gd name="T45" fmla="*/ 20 h 30"/>
                  <a:gd name="T46" fmla="*/ 51 w 98"/>
                  <a:gd name="T47" fmla="*/ 20 h 30"/>
                  <a:gd name="T48" fmla="*/ 48 w 98"/>
                  <a:gd name="T49" fmla="*/ 20 h 30"/>
                  <a:gd name="T50" fmla="*/ 44 w 98"/>
                  <a:gd name="T51" fmla="*/ 18 h 30"/>
                  <a:gd name="T52" fmla="*/ 39 w 98"/>
                  <a:gd name="T53" fmla="*/ 17 h 30"/>
                  <a:gd name="T54" fmla="*/ 35 w 98"/>
                  <a:gd name="T55" fmla="*/ 16 h 30"/>
                  <a:gd name="T56" fmla="*/ 31 w 98"/>
                  <a:gd name="T57" fmla="*/ 14 h 30"/>
                  <a:gd name="T58" fmla="*/ 26 w 98"/>
                  <a:gd name="T59" fmla="*/ 12 h 30"/>
                  <a:gd name="T60" fmla="*/ 21 w 98"/>
                  <a:gd name="T61" fmla="*/ 10 h 30"/>
                  <a:gd name="T62" fmla="*/ 18 w 98"/>
                  <a:gd name="T63" fmla="*/ 7 h 30"/>
                  <a:gd name="T64" fmla="*/ 12 w 98"/>
                  <a:gd name="T65" fmla="*/ 5 h 30"/>
                  <a:gd name="T66" fmla="*/ 9 w 98"/>
                  <a:gd name="T67" fmla="*/ 3 h 30"/>
                  <a:gd name="T68" fmla="*/ 4 w 98"/>
                  <a:gd name="T69" fmla="*/ 0 h 30"/>
                  <a:gd name="T70" fmla="*/ 4 w 98"/>
                  <a:gd name="T71" fmla="*/ 0 h 30"/>
                  <a:gd name="T72" fmla="*/ 0 w 98"/>
                  <a:gd name="T73" fmla="*/ 8 h 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8"/>
                  <a:gd name="T112" fmla="*/ 0 h 30"/>
                  <a:gd name="T113" fmla="*/ 98 w 98"/>
                  <a:gd name="T114" fmla="*/ 30 h 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8" h="30">
                    <a:moveTo>
                      <a:pt x="0" y="8"/>
                    </a:moveTo>
                    <a:lnTo>
                      <a:pt x="1" y="8"/>
                    </a:lnTo>
                    <a:lnTo>
                      <a:pt x="6" y="10"/>
                    </a:lnTo>
                    <a:lnTo>
                      <a:pt x="12" y="12"/>
                    </a:lnTo>
                    <a:lnTo>
                      <a:pt x="16" y="15"/>
                    </a:lnTo>
                    <a:lnTo>
                      <a:pt x="23" y="17"/>
                    </a:lnTo>
                    <a:lnTo>
                      <a:pt x="28" y="20"/>
                    </a:lnTo>
                    <a:lnTo>
                      <a:pt x="34" y="21"/>
                    </a:lnTo>
                    <a:lnTo>
                      <a:pt x="40" y="23"/>
                    </a:lnTo>
                    <a:lnTo>
                      <a:pt x="46" y="26"/>
                    </a:lnTo>
                    <a:lnTo>
                      <a:pt x="52" y="27"/>
                    </a:lnTo>
                    <a:lnTo>
                      <a:pt x="59" y="28"/>
                    </a:lnTo>
                    <a:lnTo>
                      <a:pt x="65" y="29"/>
                    </a:lnTo>
                    <a:lnTo>
                      <a:pt x="71" y="29"/>
                    </a:lnTo>
                    <a:lnTo>
                      <a:pt x="78" y="28"/>
                    </a:lnTo>
                    <a:lnTo>
                      <a:pt x="84" y="26"/>
                    </a:lnTo>
                    <a:lnTo>
                      <a:pt x="91" y="24"/>
                    </a:lnTo>
                    <a:lnTo>
                      <a:pt x="97" y="21"/>
                    </a:lnTo>
                    <a:lnTo>
                      <a:pt x="90" y="14"/>
                    </a:lnTo>
                    <a:lnTo>
                      <a:pt x="85" y="16"/>
                    </a:lnTo>
                    <a:lnTo>
                      <a:pt x="80" y="18"/>
                    </a:lnTo>
                    <a:lnTo>
                      <a:pt x="75" y="20"/>
                    </a:lnTo>
                    <a:lnTo>
                      <a:pt x="71" y="20"/>
                    </a:lnTo>
                    <a:lnTo>
                      <a:pt x="65" y="20"/>
                    </a:lnTo>
                    <a:lnTo>
                      <a:pt x="61" y="20"/>
                    </a:lnTo>
                    <a:lnTo>
                      <a:pt x="55" y="18"/>
                    </a:lnTo>
                    <a:lnTo>
                      <a:pt x="50" y="17"/>
                    </a:lnTo>
                    <a:lnTo>
                      <a:pt x="44" y="16"/>
                    </a:lnTo>
                    <a:lnTo>
                      <a:pt x="39" y="14"/>
                    </a:lnTo>
                    <a:lnTo>
                      <a:pt x="33" y="12"/>
                    </a:lnTo>
                    <a:lnTo>
                      <a:pt x="27" y="10"/>
                    </a:lnTo>
                    <a:lnTo>
                      <a:pt x="22" y="7"/>
                    </a:lnTo>
                    <a:lnTo>
                      <a:pt x="16" y="5"/>
                    </a:lnTo>
                    <a:lnTo>
                      <a:pt x="11" y="3"/>
                    </a:lnTo>
                    <a:lnTo>
                      <a:pt x="5" y="0"/>
                    </a:lnTo>
                    <a:lnTo>
                      <a:pt x="0" y="8"/>
                    </a:lnTo>
                  </a:path>
                </a:pathLst>
              </a:custGeom>
              <a:solidFill>
                <a:srgbClr val="FFCC00"/>
              </a:solidFill>
              <a:ln w="12700" cap="rnd">
                <a:solidFill>
                  <a:schemeClr val="tx1"/>
                </a:solidFill>
                <a:round/>
                <a:headEnd/>
                <a:tailEnd/>
              </a:ln>
            </p:spPr>
            <p:txBody>
              <a:bodyPr/>
              <a:lstStyle/>
              <a:p>
                <a:endParaRPr lang="en-US"/>
              </a:p>
            </p:txBody>
          </p:sp>
          <p:sp>
            <p:nvSpPr>
              <p:cNvPr id="27729" name="Freeform 58"/>
              <p:cNvSpPr>
                <a:spLocks/>
              </p:cNvSpPr>
              <p:nvPr/>
            </p:nvSpPr>
            <p:spPr bwMode="auto">
              <a:xfrm>
                <a:off x="2903" y="3845"/>
                <a:ext cx="19" cy="22"/>
              </a:xfrm>
              <a:custGeom>
                <a:avLst/>
                <a:gdLst>
                  <a:gd name="T0" fmla="*/ 5 w 21"/>
                  <a:gd name="T1" fmla="*/ 21 h 22"/>
                  <a:gd name="T2" fmla="*/ 5 w 21"/>
                  <a:gd name="T3" fmla="*/ 20 h 22"/>
                  <a:gd name="T4" fmla="*/ 8 w 21"/>
                  <a:gd name="T5" fmla="*/ 18 h 22"/>
                  <a:gd name="T6" fmla="*/ 10 w 21"/>
                  <a:gd name="T7" fmla="*/ 16 h 22"/>
                  <a:gd name="T8" fmla="*/ 11 w 21"/>
                  <a:gd name="T9" fmla="*/ 14 h 22"/>
                  <a:gd name="T10" fmla="*/ 13 w 21"/>
                  <a:gd name="T11" fmla="*/ 12 h 22"/>
                  <a:gd name="T12" fmla="*/ 14 w 21"/>
                  <a:gd name="T13" fmla="*/ 10 h 22"/>
                  <a:gd name="T14" fmla="*/ 14 w 21"/>
                  <a:gd name="T15" fmla="*/ 8 h 22"/>
                  <a:gd name="T16" fmla="*/ 14 w 21"/>
                  <a:gd name="T17" fmla="*/ 8 h 22"/>
                  <a:gd name="T18" fmla="*/ 12 w 21"/>
                  <a:gd name="T19" fmla="*/ 8 h 22"/>
                  <a:gd name="T20" fmla="*/ 16 w 21"/>
                  <a:gd name="T21" fmla="*/ 0 h 22"/>
                  <a:gd name="T22" fmla="*/ 12 w 21"/>
                  <a:gd name="T23" fmla="*/ 0 h 22"/>
                  <a:gd name="T24" fmla="*/ 9 w 21"/>
                  <a:gd name="T25" fmla="*/ 2 h 22"/>
                  <a:gd name="T26" fmla="*/ 6 w 21"/>
                  <a:gd name="T27" fmla="*/ 4 h 22"/>
                  <a:gd name="T28" fmla="*/ 5 w 21"/>
                  <a:gd name="T29" fmla="*/ 6 h 22"/>
                  <a:gd name="T30" fmla="*/ 5 w 21"/>
                  <a:gd name="T31" fmla="*/ 9 h 22"/>
                  <a:gd name="T32" fmla="*/ 3 w 21"/>
                  <a:gd name="T33" fmla="*/ 11 h 22"/>
                  <a:gd name="T34" fmla="*/ 1 w 21"/>
                  <a:gd name="T35" fmla="*/ 12 h 22"/>
                  <a:gd name="T36" fmla="*/ 0 w 21"/>
                  <a:gd name="T37" fmla="*/ 14 h 22"/>
                  <a:gd name="T38" fmla="*/ 1 w 21"/>
                  <a:gd name="T39" fmla="*/ 14 h 22"/>
                  <a:gd name="T40" fmla="*/ 5 w 21"/>
                  <a:gd name="T41" fmla="*/ 21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22"/>
                  <a:gd name="T65" fmla="*/ 21 w 21"/>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22">
                    <a:moveTo>
                      <a:pt x="6" y="21"/>
                    </a:moveTo>
                    <a:lnTo>
                      <a:pt x="7" y="20"/>
                    </a:lnTo>
                    <a:lnTo>
                      <a:pt x="10" y="18"/>
                    </a:lnTo>
                    <a:lnTo>
                      <a:pt x="12" y="16"/>
                    </a:lnTo>
                    <a:lnTo>
                      <a:pt x="13" y="14"/>
                    </a:lnTo>
                    <a:lnTo>
                      <a:pt x="15" y="12"/>
                    </a:lnTo>
                    <a:lnTo>
                      <a:pt x="17" y="10"/>
                    </a:lnTo>
                    <a:lnTo>
                      <a:pt x="17" y="8"/>
                    </a:lnTo>
                    <a:lnTo>
                      <a:pt x="14" y="8"/>
                    </a:lnTo>
                    <a:lnTo>
                      <a:pt x="20" y="0"/>
                    </a:lnTo>
                    <a:lnTo>
                      <a:pt x="14" y="0"/>
                    </a:lnTo>
                    <a:lnTo>
                      <a:pt x="11" y="2"/>
                    </a:lnTo>
                    <a:lnTo>
                      <a:pt x="8" y="4"/>
                    </a:lnTo>
                    <a:lnTo>
                      <a:pt x="6" y="6"/>
                    </a:lnTo>
                    <a:lnTo>
                      <a:pt x="5" y="9"/>
                    </a:lnTo>
                    <a:lnTo>
                      <a:pt x="3" y="11"/>
                    </a:lnTo>
                    <a:lnTo>
                      <a:pt x="1" y="12"/>
                    </a:lnTo>
                    <a:lnTo>
                      <a:pt x="0" y="14"/>
                    </a:lnTo>
                    <a:lnTo>
                      <a:pt x="1" y="14"/>
                    </a:lnTo>
                    <a:lnTo>
                      <a:pt x="6" y="21"/>
                    </a:lnTo>
                  </a:path>
                </a:pathLst>
              </a:custGeom>
              <a:solidFill>
                <a:srgbClr val="FFCC00"/>
              </a:solidFill>
              <a:ln w="12700" cap="rnd">
                <a:solidFill>
                  <a:schemeClr val="tx1"/>
                </a:solidFill>
                <a:round/>
                <a:headEnd/>
                <a:tailEnd/>
              </a:ln>
            </p:spPr>
            <p:txBody>
              <a:bodyPr/>
              <a:lstStyle/>
              <a:p>
                <a:endParaRPr lang="en-US"/>
              </a:p>
            </p:txBody>
          </p:sp>
          <p:sp>
            <p:nvSpPr>
              <p:cNvPr id="27730" name="Freeform 59"/>
              <p:cNvSpPr>
                <a:spLocks/>
              </p:cNvSpPr>
              <p:nvPr/>
            </p:nvSpPr>
            <p:spPr bwMode="auto">
              <a:xfrm>
                <a:off x="2880" y="3859"/>
                <a:ext cx="30" cy="71"/>
              </a:xfrm>
              <a:custGeom>
                <a:avLst/>
                <a:gdLst>
                  <a:gd name="T0" fmla="*/ 8 w 34"/>
                  <a:gd name="T1" fmla="*/ 70 h 71"/>
                  <a:gd name="T2" fmla="*/ 8 w 34"/>
                  <a:gd name="T3" fmla="*/ 69 h 71"/>
                  <a:gd name="T4" fmla="*/ 9 w 34"/>
                  <a:gd name="T5" fmla="*/ 62 h 71"/>
                  <a:gd name="T6" fmla="*/ 9 w 34"/>
                  <a:gd name="T7" fmla="*/ 53 h 71"/>
                  <a:gd name="T8" fmla="*/ 10 w 34"/>
                  <a:gd name="T9" fmla="*/ 44 h 71"/>
                  <a:gd name="T10" fmla="*/ 11 w 34"/>
                  <a:gd name="T11" fmla="*/ 35 h 71"/>
                  <a:gd name="T12" fmla="*/ 14 w 34"/>
                  <a:gd name="T13" fmla="*/ 26 h 71"/>
                  <a:gd name="T14" fmla="*/ 17 w 34"/>
                  <a:gd name="T15" fmla="*/ 19 h 71"/>
                  <a:gd name="T16" fmla="*/ 21 w 34"/>
                  <a:gd name="T17" fmla="*/ 12 h 71"/>
                  <a:gd name="T18" fmla="*/ 26 w 34"/>
                  <a:gd name="T19" fmla="*/ 7 h 71"/>
                  <a:gd name="T20" fmla="*/ 21 w 34"/>
                  <a:gd name="T21" fmla="*/ 0 h 71"/>
                  <a:gd name="T22" fmla="*/ 14 w 34"/>
                  <a:gd name="T23" fmla="*/ 7 h 71"/>
                  <a:gd name="T24" fmla="*/ 10 w 34"/>
                  <a:gd name="T25" fmla="*/ 14 h 71"/>
                  <a:gd name="T26" fmla="*/ 5 w 34"/>
                  <a:gd name="T27" fmla="*/ 24 h 71"/>
                  <a:gd name="T28" fmla="*/ 4 w 34"/>
                  <a:gd name="T29" fmla="*/ 33 h 71"/>
                  <a:gd name="T30" fmla="*/ 2 w 34"/>
                  <a:gd name="T31" fmla="*/ 43 h 71"/>
                  <a:gd name="T32" fmla="*/ 1 w 34"/>
                  <a:gd name="T33" fmla="*/ 53 h 71"/>
                  <a:gd name="T34" fmla="*/ 0 w 34"/>
                  <a:gd name="T35" fmla="*/ 61 h 71"/>
                  <a:gd name="T36" fmla="*/ 0 w 34"/>
                  <a:gd name="T37" fmla="*/ 69 h 71"/>
                  <a:gd name="T38" fmla="*/ 0 w 34"/>
                  <a:gd name="T39" fmla="*/ 69 h 71"/>
                  <a:gd name="T40" fmla="*/ 8 w 34"/>
                  <a:gd name="T41" fmla="*/ 70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71"/>
                  <a:gd name="T65" fmla="*/ 34 w 34"/>
                  <a:gd name="T66" fmla="*/ 71 h 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71">
                    <a:moveTo>
                      <a:pt x="10" y="70"/>
                    </a:moveTo>
                    <a:lnTo>
                      <a:pt x="10" y="69"/>
                    </a:lnTo>
                    <a:lnTo>
                      <a:pt x="11" y="62"/>
                    </a:lnTo>
                    <a:lnTo>
                      <a:pt x="11" y="53"/>
                    </a:lnTo>
                    <a:lnTo>
                      <a:pt x="13" y="44"/>
                    </a:lnTo>
                    <a:lnTo>
                      <a:pt x="14" y="35"/>
                    </a:lnTo>
                    <a:lnTo>
                      <a:pt x="18" y="26"/>
                    </a:lnTo>
                    <a:lnTo>
                      <a:pt x="21" y="19"/>
                    </a:lnTo>
                    <a:lnTo>
                      <a:pt x="27" y="12"/>
                    </a:lnTo>
                    <a:lnTo>
                      <a:pt x="33" y="7"/>
                    </a:lnTo>
                    <a:lnTo>
                      <a:pt x="27" y="0"/>
                    </a:lnTo>
                    <a:lnTo>
                      <a:pt x="18" y="7"/>
                    </a:lnTo>
                    <a:lnTo>
                      <a:pt x="12" y="14"/>
                    </a:lnTo>
                    <a:lnTo>
                      <a:pt x="7" y="24"/>
                    </a:lnTo>
                    <a:lnTo>
                      <a:pt x="4" y="33"/>
                    </a:lnTo>
                    <a:lnTo>
                      <a:pt x="2" y="43"/>
                    </a:lnTo>
                    <a:lnTo>
                      <a:pt x="1" y="53"/>
                    </a:lnTo>
                    <a:lnTo>
                      <a:pt x="0" y="61"/>
                    </a:lnTo>
                    <a:lnTo>
                      <a:pt x="0" y="69"/>
                    </a:lnTo>
                    <a:lnTo>
                      <a:pt x="10" y="70"/>
                    </a:lnTo>
                  </a:path>
                </a:pathLst>
              </a:custGeom>
              <a:solidFill>
                <a:srgbClr val="FFCC00"/>
              </a:solidFill>
              <a:ln w="12700" cap="rnd">
                <a:solidFill>
                  <a:schemeClr val="tx1"/>
                </a:solidFill>
                <a:round/>
                <a:headEnd/>
                <a:tailEnd/>
              </a:ln>
            </p:spPr>
            <p:txBody>
              <a:bodyPr/>
              <a:lstStyle/>
              <a:p>
                <a:endParaRPr lang="en-US"/>
              </a:p>
            </p:txBody>
          </p:sp>
          <p:sp>
            <p:nvSpPr>
              <p:cNvPr id="27731" name="Freeform 60"/>
              <p:cNvSpPr>
                <a:spLocks/>
              </p:cNvSpPr>
              <p:nvPr/>
            </p:nvSpPr>
            <p:spPr bwMode="auto">
              <a:xfrm>
                <a:off x="2865" y="3928"/>
                <a:ext cx="25" cy="82"/>
              </a:xfrm>
              <a:custGeom>
                <a:avLst/>
                <a:gdLst>
                  <a:gd name="T0" fmla="*/ 0 w 28"/>
                  <a:gd name="T1" fmla="*/ 81 h 82"/>
                  <a:gd name="T2" fmla="*/ 1 w 28"/>
                  <a:gd name="T3" fmla="*/ 81 h 82"/>
                  <a:gd name="T4" fmla="*/ 4 w 28"/>
                  <a:gd name="T5" fmla="*/ 80 h 82"/>
                  <a:gd name="T6" fmla="*/ 10 w 28"/>
                  <a:gd name="T7" fmla="*/ 78 h 82"/>
                  <a:gd name="T8" fmla="*/ 13 w 28"/>
                  <a:gd name="T9" fmla="*/ 75 h 82"/>
                  <a:gd name="T10" fmla="*/ 15 w 28"/>
                  <a:gd name="T11" fmla="*/ 71 h 82"/>
                  <a:gd name="T12" fmla="*/ 18 w 28"/>
                  <a:gd name="T13" fmla="*/ 66 h 82"/>
                  <a:gd name="T14" fmla="*/ 19 w 28"/>
                  <a:gd name="T15" fmla="*/ 61 h 82"/>
                  <a:gd name="T16" fmla="*/ 19 w 28"/>
                  <a:gd name="T17" fmla="*/ 55 h 82"/>
                  <a:gd name="T18" fmla="*/ 20 w 28"/>
                  <a:gd name="T19" fmla="*/ 49 h 82"/>
                  <a:gd name="T20" fmla="*/ 20 w 28"/>
                  <a:gd name="T21" fmla="*/ 43 h 82"/>
                  <a:gd name="T22" fmla="*/ 20 w 28"/>
                  <a:gd name="T23" fmla="*/ 36 h 82"/>
                  <a:gd name="T24" fmla="*/ 21 w 28"/>
                  <a:gd name="T25" fmla="*/ 30 h 82"/>
                  <a:gd name="T26" fmla="*/ 21 w 28"/>
                  <a:gd name="T27" fmla="*/ 23 h 82"/>
                  <a:gd name="T28" fmla="*/ 21 w 28"/>
                  <a:gd name="T29" fmla="*/ 17 h 82"/>
                  <a:gd name="T30" fmla="*/ 21 w 28"/>
                  <a:gd name="T31" fmla="*/ 11 h 82"/>
                  <a:gd name="T32" fmla="*/ 21 w 28"/>
                  <a:gd name="T33" fmla="*/ 6 h 82"/>
                  <a:gd name="T34" fmla="*/ 21 w 28"/>
                  <a:gd name="T35" fmla="*/ 1 h 82"/>
                  <a:gd name="T36" fmla="*/ 13 w 28"/>
                  <a:gd name="T37" fmla="*/ 0 h 82"/>
                  <a:gd name="T38" fmla="*/ 12 w 28"/>
                  <a:gd name="T39" fmla="*/ 6 h 82"/>
                  <a:gd name="T40" fmla="*/ 12 w 28"/>
                  <a:gd name="T41" fmla="*/ 11 h 82"/>
                  <a:gd name="T42" fmla="*/ 12 w 28"/>
                  <a:gd name="T43" fmla="*/ 17 h 82"/>
                  <a:gd name="T44" fmla="*/ 12 w 28"/>
                  <a:gd name="T45" fmla="*/ 23 h 82"/>
                  <a:gd name="T46" fmla="*/ 12 w 28"/>
                  <a:gd name="T47" fmla="*/ 30 h 82"/>
                  <a:gd name="T48" fmla="*/ 12 w 28"/>
                  <a:gd name="T49" fmla="*/ 36 h 82"/>
                  <a:gd name="T50" fmla="*/ 12 w 28"/>
                  <a:gd name="T51" fmla="*/ 43 h 82"/>
                  <a:gd name="T52" fmla="*/ 12 w 28"/>
                  <a:gd name="T53" fmla="*/ 48 h 82"/>
                  <a:gd name="T54" fmla="*/ 11 w 28"/>
                  <a:gd name="T55" fmla="*/ 54 h 82"/>
                  <a:gd name="T56" fmla="*/ 11 w 28"/>
                  <a:gd name="T57" fmla="*/ 59 h 82"/>
                  <a:gd name="T58" fmla="*/ 9 w 28"/>
                  <a:gd name="T59" fmla="*/ 64 h 82"/>
                  <a:gd name="T60" fmla="*/ 8 w 28"/>
                  <a:gd name="T61" fmla="*/ 67 h 82"/>
                  <a:gd name="T62" fmla="*/ 5 w 28"/>
                  <a:gd name="T63" fmla="*/ 70 h 82"/>
                  <a:gd name="T64" fmla="*/ 4 w 28"/>
                  <a:gd name="T65" fmla="*/ 71 h 82"/>
                  <a:gd name="T66" fmla="*/ 4 w 28"/>
                  <a:gd name="T67" fmla="*/ 72 h 82"/>
                  <a:gd name="T68" fmla="*/ 2 w 28"/>
                  <a:gd name="T69" fmla="*/ 72 h 82"/>
                  <a:gd name="T70" fmla="*/ 2 w 28"/>
                  <a:gd name="T71" fmla="*/ 72 h 82"/>
                  <a:gd name="T72" fmla="*/ 0 w 28"/>
                  <a:gd name="T73" fmla="*/ 81 h 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
                  <a:gd name="T112" fmla="*/ 0 h 82"/>
                  <a:gd name="T113" fmla="*/ 28 w 28"/>
                  <a:gd name="T114" fmla="*/ 82 h 8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 h="82">
                    <a:moveTo>
                      <a:pt x="0" y="81"/>
                    </a:moveTo>
                    <a:lnTo>
                      <a:pt x="1" y="81"/>
                    </a:lnTo>
                    <a:lnTo>
                      <a:pt x="6" y="80"/>
                    </a:lnTo>
                    <a:lnTo>
                      <a:pt x="12" y="78"/>
                    </a:lnTo>
                    <a:lnTo>
                      <a:pt x="16" y="75"/>
                    </a:lnTo>
                    <a:lnTo>
                      <a:pt x="19" y="71"/>
                    </a:lnTo>
                    <a:lnTo>
                      <a:pt x="22" y="66"/>
                    </a:lnTo>
                    <a:lnTo>
                      <a:pt x="23" y="61"/>
                    </a:lnTo>
                    <a:lnTo>
                      <a:pt x="24" y="55"/>
                    </a:lnTo>
                    <a:lnTo>
                      <a:pt x="25" y="49"/>
                    </a:lnTo>
                    <a:lnTo>
                      <a:pt x="25" y="43"/>
                    </a:lnTo>
                    <a:lnTo>
                      <a:pt x="25" y="36"/>
                    </a:lnTo>
                    <a:lnTo>
                      <a:pt x="27" y="30"/>
                    </a:lnTo>
                    <a:lnTo>
                      <a:pt x="27" y="23"/>
                    </a:lnTo>
                    <a:lnTo>
                      <a:pt x="27" y="17"/>
                    </a:lnTo>
                    <a:lnTo>
                      <a:pt x="27" y="11"/>
                    </a:lnTo>
                    <a:lnTo>
                      <a:pt x="27" y="6"/>
                    </a:lnTo>
                    <a:lnTo>
                      <a:pt x="27" y="1"/>
                    </a:lnTo>
                    <a:lnTo>
                      <a:pt x="16" y="0"/>
                    </a:lnTo>
                    <a:lnTo>
                      <a:pt x="15" y="6"/>
                    </a:lnTo>
                    <a:lnTo>
                      <a:pt x="15" y="11"/>
                    </a:lnTo>
                    <a:lnTo>
                      <a:pt x="15" y="17"/>
                    </a:lnTo>
                    <a:lnTo>
                      <a:pt x="15" y="23"/>
                    </a:lnTo>
                    <a:lnTo>
                      <a:pt x="15" y="30"/>
                    </a:lnTo>
                    <a:lnTo>
                      <a:pt x="15" y="36"/>
                    </a:lnTo>
                    <a:lnTo>
                      <a:pt x="15" y="43"/>
                    </a:lnTo>
                    <a:lnTo>
                      <a:pt x="15" y="48"/>
                    </a:lnTo>
                    <a:lnTo>
                      <a:pt x="13" y="54"/>
                    </a:lnTo>
                    <a:lnTo>
                      <a:pt x="13" y="59"/>
                    </a:lnTo>
                    <a:lnTo>
                      <a:pt x="11" y="64"/>
                    </a:lnTo>
                    <a:lnTo>
                      <a:pt x="10" y="67"/>
                    </a:lnTo>
                    <a:lnTo>
                      <a:pt x="7" y="70"/>
                    </a:lnTo>
                    <a:lnTo>
                      <a:pt x="6" y="71"/>
                    </a:lnTo>
                    <a:lnTo>
                      <a:pt x="4" y="72"/>
                    </a:lnTo>
                    <a:lnTo>
                      <a:pt x="2" y="72"/>
                    </a:lnTo>
                    <a:lnTo>
                      <a:pt x="0" y="81"/>
                    </a:lnTo>
                  </a:path>
                </a:pathLst>
              </a:custGeom>
              <a:solidFill>
                <a:srgbClr val="FFCC00"/>
              </a:solidFill>
              <a:ln w="12700" cap="rnd">
                <a:solidFill>
                  <a:schemeClr val="tx1"/>
                </a:solidFill>
                <a:round/>
                <a:headEnd/>
                <a:tailEnd/>
              </a:ln>
            </p:spPr>
            <p:txBody>
              <a:bodyPr/>
              <a:lstStyle/>
              <a:p>
                <a:endParaRPr lang="en-US"/>
              </a:p>
            </p:txBody>
          </p:sp>
          <p:sp>
            <p:nvSpPr>
              <p:cNvPr id="27732" name="Freeform 61"/>
              <p:cNvSpPr>
                <a:spLocks/>
              </p:cNvSpPr>
              <p:nvPr/>
            </p:nvSpPr>
            <p:spPr bwMode="auto">
              <a:xfrm>
                <a:off x="2827" y="3993"/>
                <a:ext cx="40" cy="17"/>
              </a:xfrm>
              <a:custGeom>
                <a:avLst/>
                <a:gdLst>
                  <a:gd name="T0" fmla="*/ 0 w 45"/>
                  <a:gd name="T1" fmla="*/ 0 h 17"/>
                  <a:gd name="T2" fmla="*/ 0 w 45"/>
                  <a:gd name="T3" fmla="*/ 0 h 17"/>
                  <a:gd name="T4" fmla="*/ 1 w 45"/>
                  <a:gd name="T5" fmla="*/ 7 h 17"/>
                  <a:gd name="T6" fmla="*/ 3 w 45"/>
                  <a:gd name="T7" fmla="*/ 12 h 17"/>
                  <a:gd name="T8" fmla="*/ 8 w 45"/>
                  <a:gd name="T9" fmla="*/ 15 h 17"/>
                  <a:gd name="T10" fmla="*/ 12 w 45"/>
                  <a:gd name="T11" fmla="*/ 16 h 17"/>
                  <a:gd name="T12" fmla="*/ 17 w 45"/>
                  <a:gd name="T13" fmla="*/ 15 h 17"/>
                  <a:gd name="T14" fmla="*/ 22 w 45"/>
                  <a:gd name="T15" fmla="*/ 15 h 17"/>
                  <a:gd name="T16" fmla="*/ 27 w 45"/>
                  <a:gd name="T17" fmla="*/ 15 h 17"/>
                  <a:gd name="T18" fmla="*/ 32 w 45"/>
                  <a:gd name="T19" fmla="*/ 16 h 17"/>
                  <a:gd name="T20" fmla="*/ 35 w 45"/>
                  <a:gd name="T21" fmla="*/ 7 h 17"/>
                  <a:gd name="T22" fmla="*/ 27 w 45"/>
                  <a:gd name="T23" fmla="*/ 6 h 17"/>
                  <a:gd name="T24" fmla="*/ 22 w 45"/>
                  <a:gd name="T25" fmla="*/ 6 h 17"/>
                  <a:gd name="T26" fmla="*/ 16 w 45"/>
                  <a:gd name="T27" fmla="*/ 7 h 17"/>
                  <a:gd name="T28" fmla="*/ 12 w 45"/>
                  <a:gd name="T29" fmla="*/ 7 h 17"/>
                  <a:gd name="T30" fmla="*/ 10 w 45"/>
                  <a:gd name="T31" fmla="*/ 7 h 17"/>
                  <a:gd name="T32" fmla="*/ 10 w 45"/>
                  <a:gd name="T33" fmla="*/ 7 h 17"/>
                  <a:gd name="T34" fmla="*/ 9 w 45"/>
                  <a:gd name="T35" fmla="*/ 5 h 17"/>
                  <a:gd name="T36" fmla="*/ 9 w 45"/>
                  <a:gd name="T37" fmla="*/ 0 h 17"/>
                  <a:gd name="T38" fmla="*/ 9 w 45"/>
                  <a:gd name="T39" fmla="*/ 0 h 17"/>
                  <a:gd name="T40" fmla="*/ 0 w 45"/>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17"/>
                  <a:gd name="T65" fmla="*/ 45 w 45"/>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17">
                    <a:moveTo>
                      <a:pt x="0" y="0"/>
                    </a:moveTo>
                    <a:lnTo>
                      <a:pt x="0" y="0"/>
                    </a:lnTo>
                    <a:lnTo>
                      <a:pt x="1" y="7"/>
                    </a:lnTo>
                    <a:lnTo>
                      <a:pt x="3" y="12"/>
                    </a:lnTo>
                    <a:lnTo>
                      <a:pt x="10" y="15"/>
                    </a:lnTo>
                    <a:lnTo>
                      <a:pt x="15" y="16"/>
                    </a:lnTo>
                    <a:lnTo>
                      <a:pt x="21" y="15"/>
                    </a:lnTo>
                    <a:lnTo>
                      <a:pt x="28" y="15"/>
                    </a:lnTo>
                    <a:lnTo>
                      <a:pt x="34" y="15"/>
                    </a:lnTo>
                    <a:lnTo>
                      <a:pt x="41" y="16"/>
                    </a:lnTo>
                    <a:lnTo>
                      <a:pt x="44" y="7"/>
                    </a:lnTo>
                    <a:lnTo>
                      <a:pt x="34" y="6"/>
                    </a:lnTo>
                    <a:lnTo>
                      <a:pt x="28" y="6"/>
                    </a:lnTo>
                    <a:lnTo>
                      <a:pt x="20" y="7"/>
                    </a:lnTo>
                    <a:lnTo>
                      <a:pt x="15" y="7"/>
                    </a:lnTo>
                    <a:lnTo>
                      <a:pt x="12" y="7"/>
                    </a:lnTo>
                    <a:lnTo>
                      <a:pt x="11" y="5"/>
                    </a:lnTo>
                    <a:lnTo>
                      <a:pt x="11" y="0"/>
                    </a:lnTo>
                    <a:lnTo>
                      <a:pt x="0" y="0"/>
                    </a:lnTo>
                  </a:path>
                </a:pathLst>
              </a:custGeom>
              <a:solidFill>
                <a:srgbClr val="FFCC00"/>
              </a:solidFill>
              <a:ln w="12700" cap="rnd">
                <a:solidFill>
                  <a:schemeClr val="tx1"/>
                </a:solidFill>
                <a:round/>
                <a:headEnd/>
                <a:tailEnd/>
              </a:ln>
            </p:spPr>
            <p:txBody>
              <a:bodyPr/>
              <a:lstStyle/>
              <a:p>
                <a:endParaRPr lang="en-US"/>
              </a:p>
            </p:txBody>
          </p:sp>
          <p:sp>
            <p:nvSpPr>
              <p:cNvPr id="27733" name="Freeform 62"/>
              <p:cNvSpPr>
                <a:spLocks/>
              </p:cNvSpPr>
              <p:nvPr/>
            </p:nvSpPr>
            <p:spPr bwMode="auto">
              <a:xfrm>
                <a:off x="2821" y="3912"/>
                <a:ext cx="19" cy="82"/>
              </a:xfrm>
              <a:custGeom>
                <a:avLst/>
                <a:gdLst>
                  <a:gd name="T0" fmla="*/ 0 w 21"/>
                  <a:gd name="T1" fmla="*/ 2 h 82"/>
                  <a:gd name="T2" fmla="*/ 0 w 21"/>
                  <a:gd name="T3" fmla="*/ 2 h 82"/>
                  <a:gd name="T4" fmla="*/ 2 w 21"/>
                  <a:gd name="T5" fmla="*/ 9 h 82"/>
                  <a:gd name="T6" fmla="*/ 4 w 21"/>
                  <a:gd name="T7" fmla="*/ 15 h 82"/>
                  <a:gd name="T8" fmla="*/ 5 w 21"/>
                  <a:gd name="T9" fmla="*/ 21 h 82"/>
                  <a:gd name="T10" fmla="*/ 5 w 21"/>
                  <a:gd name="T11" fmla="*/ 26 h 82"/>
                  <a:gd name="T12" fmla="*/ 5 w 21"/>
                  <a:gd name="T13" fmla="*/ 30 h 82"/>
                  <a:gd name="T14" fmla="*/ 6 w 21"/>
                  <a:gd name="T15" fmla="*/ 34 h 82"/>
                  <a:gd name="T16" fmla="*/ 6 w 21"/>
                  <a:gd name="T17" fmla="*/ 38 h 82"/>
                  <a:gd name="T18" fmla="*/ 8 w 21"/>
                  <a:gd name="T19" fmla="*/ 41 h 82"/>
                  <a:gd name="T20" fmla="*/ 8 w 21"/>
                  <a:gd name="T21" fmla="*/ 44 h 82"/>
                  <a:gd name="T22" fmla="*/ 8 w 21"/>
                  <a:gd name="T23" fmla="*/ 48 h 82"/>
                  <a:gd name="T24" fmla="*/ 8 w 21"/>
                  <a:gd name="T25" fmla="*/ 53 h 82"/>
                  <a:gd name="T26" fmla="*/ 8 w 21"/>
                  <a:gd name="T27" fmla="*/ 57 h 82"/>
                  <a:gd name="T28" fmla="*/ 6 w 21"/>
                  <a:gd name="T29" fmla="*/ 61 h 82"/>
                  <a:gd name="T30" fmla="*/ 6 w 21"/>
                  <a:gd name="T31" fmla="*/ 67 h 82"/>
                  <a:gd name="T32" fmla="*/ 6 w 21"/>
                  <a:gd name="T33" fmla="*/ 74 h 82"/>
                  <a:gd name="T34" fmla="*/ 5 w 21"/>
                  <a:gd name="T35" fmla="*/ 81 h 82"/>
                  <a:gd name="T36" fmla="*/ 14 w 21"/>
                  <a:gd name="T37" fmla="*/ 81 h 82"/>
                  <a:gd name="T38" fmla="*/ 14 w 21"/>
                  <a:gd name="T39" fmla="*/ 74 h 82"/>
                  <a:gd name="T40" fmla="*/ 14 w 21"/>
                  <a:gd name="T41" fmla="*/ 67 h 82"/>
                  <a:gd name="T42" fmla="*/ 16 w 21"/>
                  <a:gd name="T43" fmla="*/ 63 h 82"/>
                  <a:gd name="T44" fmla="*/ 16 w 21"/>
                  <a:gd name="T45" fmla="*/ 57 h 82"/>
                  <a:gd name="T46" fmla="*/ 16 w 21"/>
                  <a:gd name="T47" fmla="*/ 53 h 82"/>
                  <a:gd name="T48" fmla="*/ 16 w 21"/>
                  <a:gd name="T49" fmla="*/ 48 h 82"/>
                  <a:gd name="T50" fmla="*/ 16 w 21"/>
                  <a:gd name="T51" fmla="*/ 44 h 82"/>
                  <a:gd name="T52" fmla="*/ 16 w 21"/>
                  <a:gd name="T53" fmla="*/ 40 h 82"/>
                  <a:gd name="T54" fmla="*/ 16 w 21"/>
                  <a:gd name="T55" fmla="*/ 37 h 82"/>
                  <a:gd name="T56" fmla="*/ 14 w 21"/>
                  <a:gd name="T57" fmla="*/ 32 h 82"/>
                  <a:gd name="T58" fmla="*/ 14 w 21"/>
                  <a:gd name="T59" fmla="*/ 29 h 82"/>
                  <a:gd name="T60" fmla="*/ 14 w 21"/>
                  <a:gd name="T61" fmla="*/ 24 h 82"/>
                  <a:gd name="T62" fmla="*/ 13 w 21"/>
                  <a:gd name="T63" fmla="*/ 19 h 82"/>
                  <a:gd name="T64" fmla="*/ 12 w 21"/>
                  <a:gd name="T65" fmla="*/ 14 h 82"/>
                  <a:gd name="T66" fmla="*/ 11 w 21"/>
                  <a:gd name="T67" fmla="*/ 8 h 82"/>
                  <a:gd name="T68" fmla="*/ 9 w 21"/>
                  <a:gd name="T69" fmla="*/ 0 h 82"/>
                  <a:gd name="T70" fmla="*/ 9 w 21"/>
                  <a:gd name="T71" fmla="*/ 0 h 82"/>
                  <a:gd name="T72" fmla="*/ 0 w 21"/>
                  <a:gd name="T73" fmla="*/ 2 h 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
                  <a:gd name="T112" fmla="*/ 0 h 82"/>
                  <a:gd name="T113" fmla="*/ 21 w 21"/>
                  <a:gd name="T114" fmla="*/ 82 h 8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 h="82">
                    <a:moveTo>
                      <a:pt x="0" y="2"/>
                    </a:moveTo>
                    <a:lnTo>
                      <a:pt x="0" y="2"/>
                    </a:lnTo>
                    <a:lnTo>
                      <a:pt x="2" y="9"/>
                    </a:lnTo>
                    <a:lnTo>
                      <a:pt x="4" y="15"/>
                    </a:lnTo>
                    <a:lnTo>
                      <a:pt x="5" y="21"/>
                    </a:lnTo>
                    <a:lnTo>
                      <a:pt x="6" y="26"/>
                    </a:lnTo>
                    <a:lnTo>
                      <a:pt x="7" y="30"/>
                    </a:lnTo>
                    <a:lnTo>
                      <a:pt x="8" y="34"/>
                    </a:lnTo>
                    <a:lnTo>
                      <a:pt x="8" y="38"/>
                    </a:lnTo>
                    <a:lnTo>
                      <a:pt x="10" y="41"/>
                    </a:lnTo>
                    <a:lnTo>
                      <a:pt x="10" y="44"/>
                    </a:lnTo>
                    <a:lnTo>
                      <a:pt x="10" y="48"/>
                    </a:lnTo>
                    <a:lnTo>
                      <a:pt x="10" y="53"/>
                    </a:lnTo>
                    <a:lnTo>
                      <a:pt x="10" y="57"/>
                    </a:lnTo>
                    <a:lnTo>
                      <a:pt x="8" y="61"/>
                    </a:lnTo>
                    <a:lnTo>
                      <a:pt x="8" y="67"/>
                    </a:lnTo>
                    <a:lnTo>
                      <a:pt x="8" y="74"/>
                    </a:lnTo>
                    <a:lnTo>
                      <a:pt x="7" y="81"/>
                    </a:lnTo>
                    <a:lnTo>
                      <a:pt x="18" y="81"/>
                    </a:lnTo>
                    <a:lnTo>
                      <a:pt x="18" y="74"/>
                    </a:lnTo>
                    <a:lnTo>
                      <a:pt x="18" y="67"/>
                    </a:lnTo>
                    <a:lnTo>
                      <a:pt x="20" y="63"/>
                    </a:lnTo>
                    <a:lnTo>
                      <a:pt x="20" y="57"/>
                    </a:lnTo>
                    <a:lnTo>
                      <a:pt x="20" y="53"/>
                    </a:lnTo>
                    <a:lnTo>
                      <a:pt x="20" y="48"/>
                    </a:lnTo>
                    <a:lnTo>
                      <a:pt x="20" y="44"/>
                    </a:lnTo>
                    <a:lnTo>
                      <a:pt x="20" y="40"/>
                    </a:lnTo>
                    <a:lnTo>
                      <a:pt x="20" y="37"/>
                    </a:lnTo>
                    <a:lnTo>
                      <a:pt x="18" y="32"/>
                    </a:lnTo>
                    <a:lnTo>
                      <a:pt x="17" y="29"/>
                    </a:lnTo>
                    <a:lnTo>
                      <a:pt x="17" y="24"/>
                    </a:lnTo>
                    <a:lnTo>
                      <a:pt x="15" y="19"/>
                    </a:lnTo>
                    <a:lnTo>
                      <a:pt x="14" y="14"/>
                    </a:lnTo>
                    <a:lnTo>
                      <a:pt x="13" y="8"/>
                    </a:lnTo>
                    <a:lnTo>
                      <a:pt x="11" y="0"/>
                    </a:lnTo>
                    <a:lnTo>
                      <a:pt x="0" y="2"/>
                    </a:lnTo>
                  </a:path>
                </a:pathLst>
              </a:custGeom>
              <a:solidFill>
                <a:srgbClr val="FFCC00"/>
              </a:solidFill>
              <a:ln w="12700" cap="rnd">
                <a:solidFill>
                  <a:schemeClr val="tx1"/>
                </a:solidFill>
                <a:round/>
                <a:headEnd/>
                <a:tailEnd/>
              </a:ln>
            </p:spPr>
            <p:txBody>
              <a:bodyPr/>
              <a:lstStyle/>
              <a:p>
                <a:endParaRPr lang="en-US"/>
              </a:p>
            </p:txBody>
          </p:sp>
          <p:sp>
            <p:nvSpPr>
              <p:cNvPr id="27734" name="Freeform 63"/>
              <p:cNvSpPr>
                <a:spLocks/>
              </p:cNvSpPr>
              <p:nvPr/>
            </p:nvSpPr>
            <p:spPr bwMode="auto">
              <a:xfrm>
                <a:off x="2794" y="3799"/>
                <a:ext cx="38" cy="116"/>
              </a:xfrm>
              <a:custGeom>
                <a:avLst/>
                <a:gdLst>
                  <a:gd name="T0" fmla="*/ 0 w 43"/>
                  <a:gd name="T1" fmla="*/ 0 h 116"/>
                  <a:gd name="T2" fmla="*/ 0 w 43"/>
                  <a:gd name="T3" fmla="*/ 0 h 116"/>
                  <a:gd name="T4" fmla="*/ 0 w 43"/>
                  <a:gd name="T5" fmla="*/ 15 h 116"/>
                  <a:gd name="T6" fmla="*/ 1 w 43"/>
                  <a:gd name="T7" fmla="*/ 28 h 116"/>
                  <a:gd name="T8" fmla="*/ 2 w 43"/>
                  <a:gd name="T9" fmla="*/ 40 h 116"/>
                  <a:gd name="T10" fmla="*/ 3 w 43"/>
                  <a:gd name="T11" fmla="*/ 50 h 116"/>
                  <a:gd name="T12" fmla="*/ 4 w 43"/>
                  <a:gd name="T13" fmla="*/ 60 h 116"/>
                  <a:gd name="T14" fmla="*/ 5 w 43"/>
                  <a:gd name="T15" fmla="*/ 67 h 116"/>
                  <a:gd name="T16" fmla="*/ 9 w 43"/>
                  <a:gd name="T17" fmla="*/ 75 h 116"/>
                  <a:gd name="T18" fmla="*/ 10 w 43"/>
                  <a:gd name="T19" fmla="*/ 81 h 116"/>
                  <a:gd name="T20" fmla="*/ 11 w 43"/>
                  <a:gd name="T21" fmla="*/ 87 h 116"/>
                  <a:gd name="T22" fmla="*/ 15 w 43"/>
                  <a:gd name="T23" fmla="*/ 92 h 116"/>
                  <a:gd name="T24" fmla="*/ 17 w 43"/>
                  <a:gd name="T25" fmla="*/ 96 h 116"/>
                  <a:gd name="T26" fmla="*/ 18 w 43"/>
                  <a:gd name="T27" fmla="*/ 100 h 116"/>
                  <a:gd name="T28" fmla="*/ 20 w 43"/>
                  <a:gd name="T29" fmla="*/ 104 h 116"/>
                  <a:gd name="T30" fmla="*/ 22 w 43"/>
                  <a:gd name="T31" fmla="*/ 108 h 116"/>
                  <a:gd name="T32" fmla="*/ 23 w 43"/>
                  <a:gd name="T33" fmla="*/ 112 h 116"/>
                  <a:gd name="T34" fmla="*/ 24 w 43"/>
                  <a:gd name="T35" fmla="*/ 115 h 116"/>
                  <a:gd name="T36" fmla="*/ 33 w 43"/>
                  <a:gd name="T37" fmla="*/ 113 h 116"/>
                  <a:gd name="T38" fmla="*/ 30 w 43"/>
                  <a:gd name="T39" fmla="*/ 109 h 116"/>
                  <a:gd name="T40" fmla="*/ 29 w 43"/>
                  <a:gd name="T41" fmla="*/ 105 h 116"/>
                  <a:gd name="T42" fmla="*/ 27 w 43"/>
                  <a:gd name="T43" fmla="*/ 101 h 116"/>
                  <a:gd name="T44" fmla="*/ 25 w 43"/>
                  <a:gd name="T45" fmla="*/ 97 h 116"/>
                  <a:gd name="T46" fmla="*/ 24 w 43"/>
                  <a:gd name="T47" fmla="*/ 93 h 116"/>
                  <a:gd name="T48" fmla="*/ 22 w 43"/>
                  <a:gd name="T49" fmla="*/ 89 h 116"/>
                  <a:gd name="T50" fmla="*/ 20 w 43"/>
                  <a:gd name="T51" fmla="*/ 83 h 116"/>
                  <a:gd name="T52" fmla="*/ 17 w 43"/>
                  <a:gd name="T53" fmla="*/ 78 h 116"/>
                  <a:gd name="T54" fmla="*/ 16 w 43"/>
                  <a:gd name="T55" fmla="*/ 72 h 116"/>
                  <a:gd name="T56" fmla="*/ 14 w 43"/>
                  <a:gd name="T57" fmla="*/ 66 h 116"/>
                  <a:gd name="T58" fmla="*/ 11 w 43"/>
                  <a:gd name="T59" fmla="*/ 58 h 116"/>
                  <a:gd name="T60" fmla="*/ 10 w 43"/>
                  <a:gd name="T61" fmla="*/ 49 h 116"/>
                  <a:gd name="T62" fmla="*/ 10 w 43"/>
                  <a:gd name="T63" fmla="*/ 39 h 116"/>
                  <a:gd name="T64" fmla="*/ 9 w 43"/>
                  <a:gd name="T65" fmla="*/ 27 h 116"/>
                  <a:gd name="T66" fmla="*/ 9 w 43"/>
                  <a:gd name="T67" fmla="*/ 15 h 116"/>
                  <a:gd name="T68" fmla="*/ 8 w 43"/>
                  <a:gd name="T69" fmla="*/ 0 h 116"/>
                  <a:gd name="T70" fmla="*/ 8 w 43"/>
                  <a:gd name="T71" fmla="*/ 0 h 116"/>
                  <a:gd name="T72" fmla="*/ 0 w 43"/>
                  <a:gd name="T73" fmla="*/ 0 h 11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
                  <a:gd name="T112" fmla="*/ 0 h 116"/>
                  <a:gd name="T113" fmla="*/ 43 w 43"/>
                  <a:gd name="T114" fmla="*/ 116 h 11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 h="116">
                    <a:moveTo>
                      <a:pt x="0" y="0"/>
                    </a:moveTo>
                    <a:lnTo>
                      <a:pt x="0" y="0"/>
                    </a:lnTo>
                    <a:lnTo>
                      <a:pt x="0" y="15"/>
                    </a:lnTo>
                    <a:lnTo>
                      <a:pt x="1" y="28"/>
                    </a:lnTo>
                    <a:lnTo>
                      <a:pt x="2" y="40"/>
                    </a:lnTo>
                    <a:lnTo>
                      <a:pt x="3" y="50"/>
                    </a:lnTo>
                    <a:lnTo>
                      <a:pt x="5" y="60"/>
                    </a:lnTo>
                    <a:lnTo>
                      <a:pt x="7" y="67"/>
                    </a:lnTo>
                    <a:lnTo>
                      <a:pt x="11" y="75"/>
                    </a:lnTo>
                    <a:lnTo>
                      <a:pt x="13" y="81"/>
                    </a:lnTo>
                    <a:lnTo>
                      <a:pt x="15" y="87"/>
                    </a:lnTo>
                    <a:lnTo>
                      <a:pt x="19" y="92"/>
                    </a:lnTo>
                    <a:lnTo>
                      <a:pt x="21" y="96"/>
                    </a:lnTo>
                    <a:lnTo>
                      <a:pt x="23" y="100"/>
                    </a:lnTo>
                    <a:lnTo>
                      <a:pt x="26" y="104"/>
                    </a:lnTo>
                    <a:lnTo>
                      <a:pt x="28" y="108"/>
                    </a:lnTo>
                    <a:lnTo>
                      <a:pt x="29" y="112"/>
                    </a:lnTo>
                    <a:lnTo>
                      <a:pt x="30" y="115"/>
                    </a:lnTo>
                    <a:lnTo>
                      <a:pt x="42" y="113"/>
                    </a:lnTo>
                    <a:lnTo>
                      <a:pt x="39" y="109"/>
                    </a:lnTo>
                    <a:lnTo>
                      <a:pt x="37" y="105"/>
                    </a:lnTo>
                    <a:lnTo>
                      <a:pt x="35" y="101"/>
                    </a:lnTo>
                    <a:lnTo>
                      <a:pt x="32" y="97"/>
                    </a:lnTo>
                    <a:lnTo>
                      <a:pt x="30" y="93"/>
                    </a:lnTo>
                    <a:lnTo>
                      <a:pt x="28" y="89"/>
                    </a:lnTo>
                    <a:lnTo>
                      <a:pt x="26" y="83"/>
                    </a:lnTo>
                    <a:lnTo>
                      <a:pt x="22" y="78"/>
                    </a:lnTo>
                    <a:lnTo>
                      <a:pt x="20" y="72"/>
                    </a:lnTo>
                    <a:lnTo>
                      <a:pt x="18" y="66"/>
                    </a:lnTo>
                    <a:lnTo>
                      <a:pt x="15" y="58"/>
                    </a:lnTo>
                    <a:lnTo>
                      <a:pt x="13" y="49"/>
                    </a:lnTo>
                    <a:lnTo>
                      <a:pt x="12" y="39"/>
                    </a:lnTo>
                    <a:lnTo>
                      <a:pt x="11" y="27"/>
                    </a:lnTo>
                    <a:lnTo>
                      <a:pt x="11" y="15"/>
                    </a:lnTo>
                    <a:lnTo>
                      <a:pt x="10" y="0"/>
                    </a:lnTo>
                    <a:lnTo>
                      <a:pt x="0" y="0"/>
                    </a:lnTo>
                  </a:path>
                </a:pathLst>
              </a:custGeom>
              <a:solidFill>
                <a:srgbClr val="FFCC00"/>
              </a:solidFill>
              <a:ln w="12700" cap="rnd">
                <a:solidFill>
                  <a:schemeClr val="tx1"/>
                </a:solidFill>
                <a:round/>
                <a:headEnd/>
                <a:tailEnd/>
              </a:ln>
            </p:spPr>
            <p:txBody>
              <a:bodyPr/>
              <a:lstStyle/>
              <a:p>
                <a:endParaRPr lang="en-US"/>
              </a:p>
            </p:txBody>
          </p:sp>
          <p:sp>
            <p:nvSpPr>
              <p:cNvPr id="27735" name="Freeform 64"/>
              <p:cNvSpPr>
                <a:spLocks/>
              </p:cNvSpPr>
              <p:nvPr/>
            </p:nvSpPr>
            <p:spPr bwMode="auto">
              <a:xfrm>
                <a:off x="2794" y="3732"/>
                <a:ext cx="72" cy="68"/>
              </a:xfrm>
              <a:custGeom>
                <a:avLst/>
                <a:gdLst>
                  <a:gd name="T0" fmla="*/ 61 w 81"/>
                  <a:gd name="T1" fmla="*/ 0 h 68"/>
                  <a:gd name="T2" fmla="*/ 61 w 81"/>
                  <a:gd name="T3" fmla="*/ 0 h 68"/>
                  <a:gd name="T4" fmla="*/ 50 w 81"/>
                  <a:gd name="T5" fmla="*/ 2 h 68"/>
                  <a:gd name="T6" fmla="*/ 38 w 81"/>
                  <a:gd name="T7" fmla="*/ 7 h 68"/>
                  <a:gd name="T8" fmla="*/ 27 w 81"/>
                  <a:gd name="T9" fmla="*/ 14 h 68"/>
                  <a:gd name="T10" fmla="*/ 18 w 81"/>
                  <a:gd name="T11" fmla="*/ 22 h 68"/>
                  <a:gd name="T12" fmla="*/ 11 w 81"/>
                  <a:gd name="T13" fmla="*/ 32 h 68"/>
                  <a:gd name="T14" fmla="*/ 4 w 81"/>
                  <a:gd name="T15" fmla="*/ 43 h 68"/>
                  <a:gd name="T16" fmla="*/ 1 w 81"/>
                  <a:gd name="T17" fmla="*/ 55 h 68"/>
                  <a:gd name="T18" fmla="*/ 0 w 81"/>
                  <a:gd name="T19" fmla="*/ 67 h 68"/>
                  <a:gd name="T20" fmla="*/ 8 w 81"/>
                  <a:gd name="T21" fmla="*/ 67 h 68"/>
                  <a:gd name="T22" fmla="*/ 9 w 81"/>
                  <a:gd name="T23" fmla="*/ 57 h 68"/>
                  <a:gd name="T24" fmla="*/ 12 w 81"/>
                  <a:gd name="T25" fmla="*/ 47 h 68"/>
                  <a:gd name="T26" fmla="*/ 17 w 81"/>
                  <a:gd name="T27" fmla="*/ 37 h 68"/>
                  <a:gd name="T28" fmla="*/ 24 w 81"/>
                  <a:gd name="T29" fmla="*/ 28 h 68"/>
                  <a:gd name="T30" fmla="*/ 32 w 81"/>
                  <a:gd name="T31" fmla="*/ 20 h 68"/>
                  <a:gd name="T32" fmla="*/ 41 w 81"/>
                  <a:gd name="T33" fmla="*/ 14 h 68"/>
                  <a:gd name="T34" fmla="*/ 52 w 81"/>
                  <a:gd name="T35" fmla="*/ 11 h 68"/>
                  <a:gd name="T36" fmla="*/ 63 w 81"/>
                  <a:gd name="T37" fmla="*/ 8 h 68"/>
                  <a:gd name="T38" fmla="*/ 63 w 81"/>
                  <a:gd name="T39" fmla="*/ 8 h 68"/>
                  <a:gd name="T40" fmla="*/ 61 w 81"/>
                  <a:gd name="T41" fmla="*/ 0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68"/>
                  <a:gd name="T65" fmla="*/ 81 w 81"/>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68">
                    <a:moveTo>
                      <a:pt x="78" y="0"/>
                    </a:moveTo>
                    <a:lnTo>
                      <a:pt x="78" y="0"/>
                    </a:lnTo>
                    <a:lnTo>
                      <a:pt x="63" y="2"/>
                    </a:lnTo>
                    <a:lnTo>
                      <a:pt x="48" y="7"/>
                    </a:lnTo>
                    <a:lnTo>
                      <a:pt x="34" y="14"/>
                    </a:lnTo>
                    <a:lnTo>
                      <a:pt x="23" y="22"/>
                    </a:lnTo>
                    <a:lnTo>
                      <a:pt x="13" y="32"/>
                    </a:lnTo>
                    <a:lnTo>
                      <a:pt x="5" y="43"/>
                    </a:lnTo>
                    <a:lnTo>
                      <a:pt x="1" y="55"/>
                    </a:lnTo>
                    <a:lnTo>
                      <a:pt x="0" y="67"/>
                    </a:lnTo>
                    <a:lnTo>
                      <a:pt x="10" y="67"/>
                    </a:lnTo>
                    <a:lnTo>
                      <a:pt x="11" y="57"/>
                    </a:lnTo>
                    <a:lnTo>
                      <a:pt x="15" y="47"/>
                    </a:lnTo>
                    <a:lnTo>
                      <a:pt x="21" y="37"/>
                    </a:lnTo>
                    <a:lnTo>
                      <a:pt x="30" y="28"/>
                    </a:lnTo>
                    <a:lnTo>
                      <a:pt x="41" y="20"/>
                    </a:lnTo>
                    <a:lnTo>
                      <a:pt x="52" y="14"/>
                    </a:lnTo>
                    <a:lnTo>
                      <a:pt x="66" y="11"/>
                    </a:lnTo>
                    <a:lnTo>
                      <a:pt x="80" y="8"/>
                    </a:lnTo>
                    <a:lnTo>
                      <a:pt x="78" y="0"/>
                    </a:lnTo>
                  </a:path>
                </a:pathLst>
              </a:custGeom>
              <a:solidFill>
                <a:srgbClr val="FFCC00"/>
              </a:solidFill>
              <a:ln w="12700" cap="rnd">
                <a:solidFill>
                  <a:schemeClr val="tx1"/>
                </a:solidFill>
                <a:round/>
                <a:headEnd/>
                <a:tailEnd/>
              </a:ln>
            </p:spPr>
            <p:txBody>
              <a:bodyPr/>
              <a:lstStyle/>
              <a:p>
                <a:endParaRPr lang="en-US"/>
              </a:p>
            </p:txBody>
          </p:sp>
          <p:sp>
            <p:nvSpPr>
              <p:cNvPr id="27736" name="Freeform 65"/>
              <p:cNvSpPr>
                <a:spLocks/>
              </p:cNvSpPr>
              <p:nvPr/>
            </p:nvSpPr>
            <p:spPr bwMode="auto">
              <a:xfrm>
                <a:off x="2864" y="3732"/>
                <a:ext cx="74" cy="44"/>
              </a:xfrm>
              <a:custGeom>
                <a:avLst/>
                <a:gdLst>
                  <a:gd name="T0" fmla="*/ 65 w 83"/>
                  <a:gd name="T1" fmla="*/ 36 h 44"/>
                  <a:gd name="T2" fmla="*/ 65 w 83"/>
                  <a:gd name="T3" fmla="*/ 36 h 44"/>
                  <a:gd name="T4" fmla="*/ 58 w 83"/>
                  <a:gd name="T5" fmla="*/ 32 h 44"/>
                  <a:gd name="T6" fmla="*/ 51 w 83"/>
                  <a:gd name="T7" fmla="*/ 26 h 44"/>
                  <a:gd name="T8" fmla="*/ 44 w 83"/>
                  <a:gd name="T9" fmla="*/ 20 h 44"/>
                  <a:gd name="T10" fmla="*/ 35 w 83"/>
                  <a:gd name="T11" fmla="*/ 14 h 44"/>
                  <a:gd name="T12" fmla="*/ 28 w 83"/>
                  <a:gd name="T13" fmla="*/ 8 h 44"/>
                  <a:gd name="T14" fmla="*/ 20 w 83"/>
                  <a:gd name="T15" fmla="*/ 3 h 44"/>
                  <a:gd name="T16" fmla="*/ 11 w 83"/>
                  <a:gd name="T17" fmla="*/ 0 h 44"/>
                  <a:gd name="T18" fmla="*/ 0 w 83"/>
                  <a:gd name="T19" fmla="*/ 0 h 44"/>
                  <a:gd name="T20" fmla="*/ 1 w 83"/>
                  <a:gd name="T21" fmla="*/ 8 h 44"/>
                  <a:gd name="T22" fmla="*/ 9 w 83"/>
                  <a:gd name="T23" fmla="*/ 8 h 44"/>
                  <a:gd name="T24" fmla="*/ 17 w 83"/>
                  <a:gd name="T25" fmla="*/ 11 h 44"/>
                  <a:gd name="T26" fmla="*/ 23 w 83"/>
                  <a:gd name="T27" fmla="*/ 16 h 44"/>
                  <a:gd name="T28" fmla="*/ 31 w 83"/>
                  <a:gd name="T29" fmla="*/ 21 h 44"/>
                  <a:gd name="T30" fmla="*/ 38 w 83"/>
                  <a:gd name="T31" fmla="*/ 28 h 44"/>
                  <a:gd name="T32" fmla="*/ 45 w 83"/>
                  <a:gd name="T33" fmla="*/ 34 h 44"/>
                  <a:gd name="T34" fmla="*/ 53 w 83"/>
                  <a:gd name="T35" fmla="*/ 39 h 44"/>
                  <a:gd name="T36" fmla="*/ 62 w 83"/>
                  <a:gd name="T37" fmla="*/ 43 h 44"/>
                  <a:gd name="T38" fmla="*/ 62 w 83"/>
                  <a:gd name="T39" fmla="*/ 43 h 44"/>
                  <a:gd name="T40" fmla="*/ 65 w 83"/>
                  <a:gd name="T41" fmla="*/ 36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3"/>
                  <a:gd name="T64" fmla="*/ 0 h 44"/>
                  <a:gd name="T65" fmla="*/ 83 w 83"/>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3" h="44">
                    <a:moveTo>
                      <a:pt x="82" y="36"/>
                    </a:moveTo>
                    <a:lnTo>
                      <a:pt x="82" y="36"/>
                    </a:lnTo>
                    <a:lnTo>
                      <a:pt x="73" y="32"/>
                    </a:lnTo>
                    <a:lnTo>
                      <a:pt x="64" y="26"/>
                    </a:lnTo>
                    <a:lnTo>
                      <a:pt x="55" y="20"/>
                    </a:lnTo>
                    <a:lnTo>
                      <a:pt x="44" y="14"/>
                    </a:lnTo>
                    <a:lnTo>
                      <a:pt x="35" y="8"/>
                    </a:lnTo>
                    <a:lnTo>
                      <a:pt x="25" y="3"/>
                    </a:lnTo>
                    <a:lnTo>
                      <a:pt x="13" y="0"/>
                    </a:lnTo>
                    <a:lnTo>
                      <a:pt x="0" y="0"/>
                    </a:lnTo>
                    <a:lnTo>
                      <a:pt x="1" y="8"/>
                    </a:lnTo>
                    <a:lnTo>
                      <a:pt x="11" y="8"/>
                    </a:lnTo>
                    <a:lnTo>
                      <a:pt x="21" y="11"/>
                    </a:lnTo>
                    <a:lnTo>
                      <a:pt x="29" y="16"/>
                    </a:lnTo>
                    <a:lnTo>
                      <a:pt x="39" y="21"/>
                    </a:lnTo>
                    <a:lnTo>
                      <a:pt x="48" y="28"/>
                    </a:lnTo>
                    <a:lnTo>
                      <a:pt x="57" y="34"/>
                    </a:lnTo>
                    <a:lnTo>
                      <a:pt x="67" y="39"/>
                    </a:lnTo>
                    <a:lnTo>
                      <a:pt x="77" y="43"/>
                    </a:lnTo>
                    <a:lnTo>
                      <a:pt x="82" y="36"/>
                    </a:lnTo>
                  </a:path>
                </a:pathLst>
              </a:custGeom>
              <a:solidFill>
                <a:srgbClr val="FFCC00"/>
              </a:solidFill>
              <a:ln w="12700" cap="rnd">
                <a:solidFill>
                  <a:schemeClr val="tx1"/>
                </a:solidFill>
                <a:round/>
                <a:headEnd/>
                <a:tailEnd/>
              </a:ln>
            </p:spPr>
            <p:txBody>
              <a:bodyPr/>
              <a:lstStyle/>
              <a:p>
                <a:endParaRPr lang="en-US"/>
              </a:p>
            </p:txBody>
          </p:sp>
          <p:sp>
            <p:nvSpPr>
              <p:cNvPr id="27737" name="Freeform 66"/>
              <p:cNvSpPr>
                <a:spLocks/>
              </p:cNvSpPr>
              <p:nvPr/>
            </p:nvSpPr>
            <p:spPr bwMode="auto">
              <a:xfrm>
                <a:off x="2933" y="3750"/>
                <a:ext cx="42" cy="28"/>
              </a:xfrm>
              <a:custGeom>
                <a:avLst/>
                <a:gdLst>
                  <a:gd name="T0" fmla="*/ 34 w 47"/>
                  <a:gd name="T1" fmla="*/ 0 h 28"/>
                  <a:gd name="T2" fmla="*/ 34 w 47"/>
                  <a:gd name="T3" fmla="*/ 0 h 28"/>
                  <a:gd name="T4" fmla="*/ 27 w 47"/>
                  <a:gd name="T5" fmla="*/ 2 h 28"/>
                  <a:gd name="T6" fmla="*/ 24 w 47"/>
                  <a:gd name="T7" fmla="*/ 6 h 28"/>
                  <a:gd name="T8" fmla="*/ 19 w 47"/>
                  <a:gd name="T9" fmla="*/ 10 h 28"/>
                  <a:gd name="T10" fmla="*/ 15 w 47"/>
                  <a:gd name="T11" fmla="*/ 13 h 28"/>
                  <a:gd name="T12" fmla="*/ 12 w 47"/>
                  <a:gd name="T13" fmla="*/ 16 h 28"/>
                  <a:gd name="T14" fmla="*/ 8 w 47"/>
                  <a:gd name="T15" fmla="*/ 18 h 28"/>
                  <a:gd name="T16" fmla="*/ 4 w 47"/>
                  <a:gd name="T17" fmla="*/ 18 h 28"/>
                  <a:gd name="T18" fmla="*/ 4 w 47"/>
                  <a:gd name="T19" fmla="*/ 18 h 28"/>
                  <a:gd name="T20" fmla="*/ 0 w 47"/>
                  <a:gd name="T21" fmla="*/ 25 h 28"/>
                  <a:gd name="T22" fmla="*/ 5 w 47"/>
                  <a:gd name="T23" fmla="*/ 27 h 28"/>
                  <a:gd name="T24" fmla="*/ 12 w 47"/>
                  <a:gd name="T25" fmla="*/ 25 h 28"/>
                  <a:gd name="T26" fmla="*/ 16 w 47"/>
                  <a:gd name="T27" fmla="*/ 23 h 28"/>
                  <a:gd name="T28" fmla="*/ 20 w 47"/>
                  <a:gd name="T29" fmla="*/ 19 h 28"/>
                  <a:gd name="T30" fmla="*/ 24 w 47"/>
                  <a:gd name="T31" fmla="*/ 16 h 28"/>
                  <a:gd name="T32" fmla="*/ 28 w 47"/>
                  <a:gd name="T33" fmla="*/ 13 h 28"/>
                  <a:gd name="T34" fmla="*/ 32 w 47"/>
                  <a:gd name="T35" fmla="*/ 10 h 28"/>
                  <a:gd name="T36" fmla="*/ 37 w 47"/>
                  <a:gd name="T37" fmla="*/ 8 h 28"/>
                  <a:gd name="T38" fmla="*/ 37 w 47"/>
                  <a:gd name="T39" fmla="*/ 8 h 28"/>
                  <a:gd name="T40" fmla="*/ 34 w 47"/>
                  <a:gd name="T41" fmla="*/ 0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28"/>
                  <a:gd name="T65" fmla="*/ 47 w 47"/>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28">
                    <a:moveTo>
                      <a:pt x="42" y="0"/>
                    </a:moveTo>
                    <a:lnTo>
                      <a:pt x="42" y="0"/>
                    </a:lnTo>
                    <a:lnTo>
                      <a:pt x="34" y="2"/>
                    </a:lnTo>
                    <a:lnTo>
                      <a:pt x="30" y="6"/>
                    </a:lnTo>
                    <a:lnTo>
                      <a:pt x="24" y="10"/>
                    </a:lnTo>
                    <a:lnTo>
                      <a:pt x="19" y="13"/>
                    </a:lnTo>
                    <a:lnTo>
                      <a:pt x="14" y="16"/>
                    </a:lnTo>
                    <a:lnTo>
                      <a:pt x="10" y="18"/>
                    </a:lnTo>
                    <a:lnTo>
                      <a:pt x="6" y="18"/>
                    </a:lnTo>
                    <a:lnTo>
                      <a:pt x="4" y="18"/>
                    </a:lnTo>
                    <a:lnTo>
                      <a:pt x="0" y="25"/>
                    </a:lnTo>
                    <a:lnTo>
                      <a:pt x="7" y="27"/>
                    </a:lnTo>
                    <a:lnTo>
                      <a:pt x="14" y="25"/>
                    </a:lnTo>
                    <a:lnTo>
                      <a:pt x="20" y="23"/>
                    </a:lnTo>
                    <a:lnTo>
                      <a:pt x="25" y="19"/>
                    </a:lnTo>
                    <a:lnTo>
                      <a:pt x="30" y="16"/>
                    </a:lnTo>
                    <a:lnTo>
                      <a:pt x="35" y="13"/>
                    </a:lnTo>
                    <a:lnTo>
                      <a:pt x="40" y="10"/>
                    </a:lnTo>
                    <a:lnTo>
                      <a:pt x="46" y="8"/>
                    </a:lnTo>
                    <a:lnTo>
                      <a:pt x="42" y="0"/>
                    </a:lnTo>
                  </a:path>
                </a:pathLst>
              </a:custGeom>
              <a:solidFill>
                <a:srgbClr val="FFCC00"/>
              </a:solidFill>
              <a:ln w="12700" cap="rnd">
                <a:solidFill>
                  <a:schemeClr val="tx1"/>
                </a:solidFill>
                <a:round/>
                <a:headEnd/>
                <a:tailEnd/>
              </a:ln>
            </p:spPr>
            <p:txBody>
              <a:bodyPr/>
              <a:lstStyle/>
              <a:p>
                <a:endParaRPr lang="en-US"/>
              </a:p>
            </p:txBody>
          </p:sp>
          <p:sp>
            <p:nvSpPr>
              <p:cNvPr id="27738" name="Freeform 67"/>
              <p:cNvSpPr>
                <a:spLocks/>
              </p:cNvSpPr>
              <p:nvPr/>
            </p:nvSpPr>
            <p:spPr bwMode="auto">
              <a:xfrm>
                <a:off x="2971" y="3749"/>
                <a:ext cx="36" cy="18"/>
              </a:xfrm>
              <a:custGeom>
                <a:avLst/>
                <a:gdLst>
                  <a:gd name="T0" fmla="*/ 31 w 41"/>
                  <a:gd name="T1" fmla="*/ 8 h 18"/>
                  <a:gd name="T2" fmla="*/ 31 w 41"/>
                  <a:gd name="T3" fmla="*/ 8 h 18"/>
                  <a:gd name="T4" fmla="*/ 27 w 41"/>
                  <a:gd name="T5" fmla="*/ 7 h 18"/>
                  <a:gd name="T6" fmla="*/ 25 w 41"/>
                  <a:gd name="T7" fmla="*/ 6 h 18"/>
                  <a:gd name="T8" fmla="*/ 21 w 41"/>
                  <a:gd name="T9" fmla="*/ 5 h 18"/>
                  <a:gd name="T10" fmla="*/ 17 w 41"/>
                  <a:gd name="T11" fmla="*/ 3 h 18"/>
                  <a:gd name="T12" fmla="*/ 14 w 41"/>
                  <a:gd name="T13" fmla="*/ 1 h 18"/>
                  <a:gd name="T14" fmla="*/ 10 w 41"/>
                  <a:gd name="T15" fmla="*/ 0 h 18"/>
                  <a:gd name="T16" fmla="*/ 4 w 41"/>
                  <a:gd name="T17" fmla="*/ 0 h 18"/>
                  <a:gd name="T18" fmla="*/ 0 w 41"/>
                  <a:gd name="T19" fmla="*/ 1 h 18"/>
                  <a:gd name="T20" fmla="*/ 3 w 41"/>
                  <a:gd name="T21" fmla="*/ 9 h 18"/>
                  <a:gd name="T22" fmla="*/ 4 w 41"/>
                  <a:gd name="T23" fmla="*/ 9 h 18"/>
                  <a:gd name="T24" fmla="*/ 9 w 41"/>
                  <a:gd name="T25" fmla="*/ 9 h 18"/>
                  <a:gd name="T26" fmla="*/ 11 w 41"/>
                  <a:gd name="T27" fmla="*/ 9 h 18"/>
                  <a:gd name="T28" fmla="*/ 14 w 41"/>
                  <a:gd name="T29" fmla="*/ 11 h 18"/>
                  <a:gd name="T30" fmla="*/ 18 w 41"/>
                  <a:gd name="T31" fmla="*/ 12 h 18"/>
                  <a:gd name="T32" fmla="*/ 21 w 41"/>
                  <a:gd name="T33" fmla="*/ 14 h 18"/>
                  <a:gd name="T34" fmla="*/ 25 w 41"/>
                  <a:gd name="T35" fmla="*/ 15 h 18"/>
                  <a:gd name="T36" fmla="*/ 28 w 41"/>
                  <a:gd name="T37" fmla="*/ 17 h 18"/>
                  <a:gd name="T38" fmla="*/ 29 w 41"/>
                  <a:gd name="T39" fmla="*/ 17 h 18"/>
                  <a:gd name="T40" fmla="*/ 31 w 41"/>
                  <a:gd name="T41" fmla="*/ 8 h 1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
                  <a:gd name="T64" fmla="*/ 0 h 18"/>
                  <a:gd name="T65" fmla="*/ 41 w 41"/>
                  <a:gd name="T66" fmla="*/ 18 h 1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 h="18">
                    <a:moveTo>
                      <a:pt x="40" y="8"/>
                    </a:moveTo>
                    <a:lnTo>
                      <a:pt x="40" y="8"/>
                    </a:lnTo>
                    <a:lnTo>
                      <a:pt x="35" y="7"/>
                    </a:lnTo>
                    <a:lnTo>
                      <a:pt x="32" y="6"/>
                    </a:lnTo>
                    <a:lnTo>
                      <a:pt x="27" y="5"/>
                    </a:lnTo>
                    <a:lnTo>
                      <a:pt x="22" y="3"/>
                    </a:lnTo>
                    <a:lnTo>
                      <a:pt x="18" y="1"/>
                    </a:lnTo>
                    <a:lnTo>
                      <a:pt x="12" y="0"/>
                    </a:lnTo>
                    <a:lnTo>
                      <a:pt x="5" y="0"/>
                    </a:lnTo>
                    <a:lnTo>
                      <a:pt x="0" y="1"/>
                    </a:lnTo>
                    <a:lnTo>
                      <a:pt x="3" y="9"/>
                    </a:lnTo>
                    <a:lnTo>
                      <a:pt x="6" y="9"/>
                    </a:lnTo>
                    <a:lnTo>
                      <a:pt x="11" y="9"/>
                    </a:lnTo>
                    <a:lnTo>
                      <a:pt x="14" y="9"/>
                    </a:lnTo>
                    <a:lnTo>
                      <a:pt x="18" y="11"/>
                    </a:lnTo>
                    <a:lnTo>
                      <a:pt x="24" y="12"/>
                    </a:lnTo>
                    <a:lnTo>
                      <a:pt x="27" y="14"/>
                    </a:lnTo>
                    <a:lnTo>
                      <a:pt x="33" y="15"/>
                    </a:lnTo>
                    <a:lnTo>
                      <a:pt x="37" y="17"/>
                    </a:lnTo>
                    <a:lnTo>
                      <a:pt x="38" y="17"/>
                    </a:lnTo>
                    <a:lnTo>
                      <a:pt x="40" y="8"/>
                    </a:lnTo>
                  </a:path>
                </a:pathLst>
              </a:custGeom>
              <a:solidFill>
                <a:srgbClr val="FFCC00"/>
              </a:solidFill>
              <a:ln w="12700" cap="rnd">
                <a:solidFill>
                  <a:schemeClr val="tx1"/>
                </a:solidFill>
                <a:round/>
                <a:headEnd/>
                <a:tailEnd/>
              </a:ln>
            </p:spPr>
            <p:txBody>
              <a:bodyPr/>
              <a:lstStyle/>
              <a:p>
                <a:endParaRPr lang="en-US"/>
              </a:p>
            </p:txBody>
          </p:sp>
          <p:sp>
            <p:nvSpPr>
              <p:cNvPr id="27739" name="Freeform 68"/>
              <p:cNvSpPr>
                <a:spLocks/>
              </p:cNvSpPr>
              <p:nvPr/>
            </p:nvSpPr>
            <p:spPr bwMode="auto">
              <a:xfrm>
                <a:off x="3005" y="3722"/>
                <a:ext cx="72" cy="45"/>
              </a:xfrm>
              <a:custGeom>
                <a:avLst/>
                <a:gdLst>
                  <a:gd name="T0" fmla="*/ 63 w 81"/>
                  <a:gd name="T1" fmla="*/ 2 h 45"/>
                  <a:gd name="T2" fmla="*/ 63 w 81"/>
                  <a:gd name="T3" fmla="*/ 2 h 45"/>
                  <a:gd name="T4" fmla="*/ 52 w 81"/>
                  <a:gd name="T5" fmla="*/ 0 h 45"/>
                  <a:gd name="T6" fmla="*/ 43 w 81"/>
                  <a:gd name="T7" fmla="*/ 4 h 45"/>
                  <a:gd name="T8" fmla="*/ 34 w 81"/>
                  <a:gd name="T9" fmla="*/ 10 h 45"/>
                  <a:gd name="T10" fmla="*/ 28 w 81"/>
                  <a:gd name="T11" fmla="*/ 17 h 45"/>
                  <a:gd name="T12" fmla="*/ 21 w 81"/>
                  <a:gd name="T13" fmla="*/ 24 h 45"/>
                  <a:gd name="T14" fmla="*/ 14 w 81"/>
                  <a:gd name="T15" fmla="*/ 30 h 45"/>
                  <a:gd name="T16" fmla="*/ 8 w 81"/>
                  <a:gd name="T17" fmla="*/ 34 h 45"/>
                  <a:gd name="T18" fmla="*/ 1 w 81"/>
                  <a:gd name="T19" fmla="*/ 35 h 45"/>
                  <a:gd name="T20" fmla="*/ 0 w 81"/>
                  <a:gd name="T21" fmla="*/ 44 h 45"/>
                  <a:gd name="T22" fmla="*/ 10 w 81"/>
                  <a:gd name="T23" fmla="*/ 42 h 45"/>
                  <a:gd name="T24" fmla="*/ 19 w 81"/>
                  <a:gd name="T25" fmla="*/ 37 h 45"/>
                  <a:gd name="T26" fmla="*/ 26 w 81"/>
                  <a:gd name="T27" fmla="*/ 30 h 45"/>
                  <a:gd name="T28" fmla="*/ 34 w 81"/>
                  <a:gd name="T29" fmla="*/ 23 h 45"/>
                  <a:gd name="T30" fmla="*/ 40 w 81"/>
                  <a:gd name="T31" fmla="*/ 16 h 45"/>
                  <a:gd name="T32" fmla="*/ 46 w 81"/>
                  <a:gd name="T33" fmla="*/ 11 h 45"/>
                  <a:gd name="T34" fmla="*/ 53 w 81"/>
                  <a:gd name="T35" fmla="*/ 9 h 45"/>
                  <a:gd name="T36" fmla="*/ 60 w 81"/>
                  <a:gd name="T37" fmla="*/ 10 h 45"/>
                  <a:gd name="T38" fmla="*/ 60 w 81"/>
                  <a:gd name="T39" fmla="*/ 10 h 45"/>
                  <a:gd name="T40" fmla="*/ 63 w 81"/>
                  <a:gd name="T41" fmla="*/ 2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1"/>
                  <a:gd name="T64" fmla="*/ 0 h 45"/>
                  <a:gd name="T65" fmla="*/ 81 w 81"/>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1" h="45">
                    <a:moveTo>
                      <a:pt x="80" y="2"/>
                    </a:moveTo>
                    <a:lnTo>
                      <a:pt x="80" y="2"/>
                    </a:lnTo>
                    <a:lnTo>
                      <a:pt x="66" y="0"/>
                    </a:lnTo>
                    <a:lnTo>
                      <a:pt x="54" y="4"/>
                    </a:lnTo>
                    <a:lnTo>
                      <a:pt x="43" y="10"/>
                    </a:lnTo>
                    <a:lnTo>
                      <a:pt x="36" y="17"/>
                    </a:lnTo>
                    <a:lnTo>
                      <a:pt x="27" y="24"/>
                    </a:lnTo>
                    <a:lnTo>
                      <a:pt x="18" y="30"/>
                    </a:lnTo>
                    <a:lnTo>
                      <a:pt x="10" y="34"/>
                    </a:lnTo>
                    <a:lnTo>
                      <a:pt x="1" y="35"/>
                    </a:lnTo>
                    <a:lnTo>
                      <a:pt x="0" y="44"/>
                    </a:lnTo>
                    <a:lnTo>
                      <a:pt x="12" y="42"/>
                    </a:lnTo>
                    <a:lnTo>
                      <a:pt x="24" y="37"/>
                    </a:lnTo>
                    <a:lnTo>
                      <a:pt x="33" y="30"/>
                    </a:lnTo>
                    <a:lnTo>
                      <a:pt x="43" y="23"/>
                    </a:lnTo>
                    <a:lnTo>
                      <a:pt x="51" y="16"/>
                    </a:lnTo>
                    <a:lnTo>
                      <a:pt x="59" y="11"/>
                    </a:lnTo>
                    <a:lnTo>
                      <a:pt x="67" y="9"/>
                    </a:lnTo>
                    <a:lnTo>
                      <a:pt x="76" y="10"/>
                    </a:lnTo>
                    <a:lnTo>
                      <a:pt x="80" y="2"/>
                    </a:lnTo>
                  </a:path>
                </a:pathLst>
              </a:custGeom>
              <a:solidFill>
                <a:srgbClr val="FFCC00"/>
              </a:solidFill>
              <a:ln w="12700" cap="rnd">
                <a:solidFill>
                  <a:schemeClr val="tx1"/>
                </a:solidFill>
                <a:round/>
                <a:headEnd/>
                <a:tailEnd/>
              </a:ln>
            </p:spPr>
            <p:txBody>
              <a:bodyPr/>
              <a:lstStyle/>
              <a:p>
                <a:endParaRPr lang="en-US"/>
              </a:p>
            </p:txBody>
          </p:sp>
          <p:sp>
            <p:nvSpPr>
              <p:cNvPr id="27740" name="Freeform 69"/>
              <p:cNvSpPr>
                <a:spLocks/>
              </p:cNvSpPr>
              <p:nvPr/>
            </p:nvSpPr>
            <p:spPr bwMode="auto">
              <a:xfrm>
                <a:off x="3073" y="3677"/>
                <a:ext cx="86" cy="57"/>
              </a:xfrm>
              <a:custGeom>
                <a:avLst/>
                <a:gdLst>
                  <a:gd name="T0" fmla="*/ 65 w 97"/>
                  <a:gd name="T1" fmla="*/ 7 h 57"/>
                  <a:gd name="T2" fmla="*/ 69 w 97"/>
                  <a:gd name="T3" fmla="*/ 1 h 57"/>
                  <a:gd name="T4" fmla="*/ 62 w 97"/>
                  <a:gd name="T5" fmla="*/ 0 h 57"/>
                  <a:gd name="T6" fmla="*/ 56 w 97"/>
                  <a:gd name="T7" fmla="*/ 1 h 57"/>
                  <a:gd name="T8" fmla="*/ 50 w 97"/>
                  <a:gd name="T9" fmla="*/ 3 h 57"/>
                  <a:gd name="T10" fmla="*/ 44 w 97"/>
                  <a:gd name="T11" fmla="*/ 7 h 57"/>
                  <a:gd name="T12" fmla="*/ 38 w 97"/>
                  <a:gd name="T13" fmla="*/ 11 h 57"/>
                  <a:gd name="T14" fmla="*/ 35 w 97"/>
                  <a:gd name="T15" fmla="*/ 16 h 57"/>
                  <a:gd name="T16" fmla="*/ 31 w 97"/>
                  <a:gd name="T17" fmla="*/ 21 h 57"/>
                  <a:gd name="T18" fmla="*/ 27 w 97"/>
                  <a:gd name="T19" fmla="*/ 26 h 57"/>
                  <a:gd name="T20" fmla="*/ 23 w 97"/>
                  <a:gd name="T21" fmla="*/ 31 h 57"/>
                  <a:gd name="T22" fmla="*/ 20 w 97"/>
                  <a:gd name="T23" fmla="*/ 36 h 57"/>
                  <a:gd name="T24" fmla="*/ 17 w 97"/>
                  <a:gd name="T25" fmla="*/ 39 h 57"/>
                  <a:gd name="T26" fmla="*/ 12 w 97"/>
                  <a:gd name="T27" fmla="*/ 43 h 57"/>
                  <a:gd name="T28" fmla="*/ 11 w 97"/>
                  <a:gd name="T29" fmla="*/ 46 h 57"/>
                  <a:gd name="T30" fmla="*/ 8 w 97"/>
                  <a:gd name="T31" fmla="*/ 47 h 57"/>
                  <a:gd name="T32" fmla="*/ 5 w 97"/>
                  <a:gd name="T33" fmla="*/ 47 h 57"/>
                  <a:gd name="T34" fmla="*/ 3 w 97"/>
                  <a:gd name="T35" fmla="*/ 47 h 57"/>
                  <a:gd name="T36" fmla="*/ 0 w 97"/>
                  <a:gd name="T37" fmla="*/ 55 h 57"/>
                  <a:gd name="T38" fmla="*/ 4 w 97"/>
                  <a:gd name="T39" fmla="*/ 56 h 57"/>
                  <a:gd name="T40" fmla="*/ 11 w 97"/>
                  <a:gd name="T41" fmla="*/ 55 h 57"/>
                  <a:gd name="T42" fmla="*/ 15 w 97"/>
                  <a:gd name="T43" fmla="*/ 53 h 57"/>
                  <a:gd name="T44" fmla="*/ 19 w 97"/>
                  <a:gd name="T45" fmla="*/ 49 h 57"/>
                  <a:gd name="T46" fmla="*/ 23 w 97"/>
                  <a:gd name="T47" fmla="*/ 45 h 57"/>
                  <a:gd name="T48" fmla="*/ 26 w 97"/>
                  <a:gd name="T49" fmla="*/ 41 h 57"/>
                  <a:gd name="T50" fmla="*/ 30 w 97"/>
                  <a:gd name="T51" fmla="*/ 36 h 57"/>
                  <a:gd name="T52" fmla="*/ 33 w 97"/>
                  <a:gd name="T53" fmla="*/ 31 h 57"/>
                  <a:gd name="T54" fmla="*/ 37 w 97"/>
                  <a:gd name="T55" fmla="*/ 26 h 57"/>
                  <a:gd name="T56" fmla="*/ 42 w 97"/>
                  <a:gd name="T57" fmla="*/ 22 h 57"/>
                  <a:gd name="T58" fmla="*/ 45 w 97"/>
                  <a:gd name="T59" fmla="*/ 17 h 57"/>
                  <a:gd name="T60" fmla="*/ 50 w 97"/>
                  <a:gd name="T61" fmla="*/ 14 h 57"/>
                  <a:gd name="T62" fmla="*/ 52 w 97"/>
                  <a:gd name="T63" fmla="*/ 11 h 57"/>
                  <a:gd name="T64" fmla="*/ 58 w 97"/>
                  <a:gd name="T65" fmla="*/ 10 h 57"/>
                  <a:gd name="T66" fmla="*/ 62 w 97"/>
                  <a:gd name="T67" fmla="*/ 9 h 57"/>
                  <a:gd name="T68" fmla="*/ 66 w 97"/>
                  <a:gd name="T69" fmla="*/ 9 h 57"/>
                  <a:gd name="T70" fmla="*/ 73 w 97"/>
                  <a:gd name="T71" fmla="*/ 3 h 57"/>
                  <a:gd name="T72" fmla="*/ 66 w 97"/>
                  <a:gd name="T73" fmla="*/ 9 h 57"/>
                  <a:gd name="T74" fmla="*/ 75 w 97"/>
                  <a:gd name="T75" fmla="*/ 11 h 57"/>
                  <a:gd name="T76" fmla="*/ 73 w 97"/>
                  <a:gd name="T77" fmla="*/ 3 h 57"/>
                  <a:gd name="T78" fmla="*/ 65 w 97"/>
                  <a:gd name="T79" fmla="*/ 7 h 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7"/>
                  <a:gd name="T121" fmla="*/ 0 h 57"/>
                  <a:gd name="T122" fmla="*/ 97 w 97"/>
                  <a:gd name="T123" fmla="*/ 57 h 5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7" h="57">
                    <a:moveTo>
                      <a:pt x="82" y="7"/>
                    </a:moveTo>
                    <a:lnTo>
                      <a:pt x="88" y="1"/>
                    </a:lnTo>
                    <a:lnTo>
                      <a:pt x="79" y="0"/>
                    </a:lnTo>
                    <a:lnTo>
                      <a:pt x="71" y="1"/>
                    </a:lnTo>
                    <a:lnTo>
                      <a:pt x="63" y="3"/>
                    </a:lnTo>
                    <a:lnTo>
                      <a:pt x="56" y="7"/>
                    </a:lnTo>
                    <a:lnTo>
                      <a:pt x="49" y="11"/>
                    </a:lnTo>
                    <a:lnTo>
                      <a:pt x="44" y="16"/>
                    </a:lnTo>
                    <a:lnTo>
                      <a:pt x="39" y="21"/>
                    </a:lnTo>
                    <a:lnTo>
                      <a:pt x="35" y="26"/>
                    </a:lnTo>
                    <a:lnTo>
                      <a:pt x="29" y="31"/>
                    </a:lnTo>
                    <a:lnTo>
                      <a:pt x="25" y="36"/>
                    </a:lnTo>
                    <a:lnTo>
                      <a:pt x="21" y="39"/>
                    </a:lnTo>
                    <a:lnTo>
                      <a:pt x="16" y="43"/>
                    </a:lnTo>
                    <a:lnTo>
                      <a:pt x="14" y="46"/>
                    </a:lnTo>
                    <a:lnTo>
                      <a:pt x="10" y="47"/>
                    </a:lnTo>
                    <a:lnTo>
                      <a:pt x="7" y="47"/>
                    </a:lnTo>
                    <a:lnTo>
                      <a:pt x="3" y="47"/>
                    </a:lnTo>
                    <a:lnTo>
                      <a:pt x="0" y="55"/>
                    </a:lnTo>
                    <a:lnTo>
                      <a:pt x="6" y="56"/>
                    </a:lnTo>
                    <a:lnTo>
                      <a:pt x="13" y="55"/>
                    </a:lnTo>
                    <a:lnTo>
                      <a:pt x="19" y="53"/>
                    </a:lnTo>
                    <a:lnTo>
                      <a:pt x="24" y="49"/>
                    </a:lnTo>
                    <a:lnTo>
                      <a:pt x="29" y="45"/>
                    </a:lnTo>
                    <a:lnTo>
                      <a:pt x="33" y="41"/>
                    </a:lnTo>
                    <a:lnTo>
                      <a:pt x="38" y="36"/>
                    </a:lnTo>
                    <a:lnTo>
                      <a:pt x="42" y="31"/>
                    </a:lnTo>
                    <a:lnTo>
                      <a:pt x="47" y="26"/>
                    </a:lnTo>
                    <a:lnTo>
                      <a:pt x="53" y="22"/>
                    </a:lnTo>
                    <a:lnTo>
                      <a:pt x="57" y="17"/>
                    </a:lnTo>
                    <a:lnTo>
                      <a:pt x="63" y="14"/>
                    </a:lnTo>
                    <a:lnTo>
                      <a:pt x="67" y="11"/>
                    </a:lnTo>
                    <a:lnTo>
                      <a:pt x="73" y="10"/>
                    </a:lnTo>
                    <a:lnTo>
                      <a:pt x="79" y="9"/>
                    </a:lnTo>
                    <a:lnTo>
                      <a:pt x="85" y="9"/>
                    </a:lnTo>
                    <a:lnTo>
                      <a:pt x="92" y="3"/>
                    </a:lnTo>
                    <a:lnTo>
                      <a:pt x="85" y="9"/>
                    </a:lnTo>
                    <a:lnTo>
                      <a:pt x="96" y="11"/>
                    </a:lnTo>
                    <a:lnTo>
                      <a:pt x="92" y="3"/>
                    </a:lnTo>
                    <a:lnTo>
                      <a:pt x="82" y="7"/>
                    </a:lnTo>
                  </a:path>
                </a:pathLst>
              </a:custGeom>
              <a:solidFill>
                <a:srgbClr val="FFCC00"/>
              </a:solidFill>
              <a:ln w="12700" cap="rnd">
                <a:solidFill>
                  <a:schemeClr val="tx1"/>
                </a:solidFill>
                <a:round/>
                <a:headEnd/>
                <a:tailEnd/>
              </a:ln>
            </p:spPr>
            <p:txBody>
              <a:bodyPr/>
              <a:lstStyle/>
              <a:p>
                <a:endParaRPr lang="en-US"/>
              </a:p>
            </p:txBody>
          </p:sp>
          <p:sp>
            <p:nvSpPr>
              <p:cNvPr id="27741" name="Freeform 70"/>
              <p:cNvSpPr>
                <a:spLocks/>
              </p:cNvSpPr>
              <p:nvPr/>
            </p:nvSpPr>
            <p:spPr bwMode="auto">
              <a:xfrm>
                <a:off x="3137" y="3586"/>
                <a:ext cx="38" cy="99"/>
              </a:xfrm>
              <a:custGeom>
                <a:avLst/>
                <a:gdLst>
                  <a:gd name="T0" fmla="*/ 23 w 43"/>
                  <a:gd name="T1" fmla="*/ 6 h 99"/>
                  <a:gd name="T2" fmla="*/ 24 w 43"/>
                  <a:gd name="T3" fmla="*/ 0 h 99"/>
                  <a:gd name="T4" fmla="*/ 19 w 43"/>
                  <a:gd name="T5" fmla="*/ 5 h 99"/>
                  <a:gd name="T6" fmla="*/ 15 w 43"/>
                  <a:gd name="T7" fmla="*/ 10 h 99"/>
                  <a:gd name="T8" fmla="*/ 11 w 43"/>
                  <a:gd name="T9" fmla="*/ 15 h 99"/>
                  <a:gd name="T10" fmla="*/ 9 w 43"/>
                  <a:gd name="T11" fmla="*/ 21 h 99"/>
                  <a:gd name="T12" fmla="*/ 5 w 43"/>
                  <a:gd name="T13" fmla="*/ 27 h 99"/>
                  <a:gd name="T14" fmla="*/ 4 w 43"/>
                  <a:gd name="T15" fmla="*/ 33 h 99"/>
                  <a:gd name="T16" fmla="*/ 2 w 43"/>
                  <a:gd name="T17" fmla="*/ 39 h 99"/>
                  <a:gd name="T18" fmla="*/ 1 w 43"/>
                  <a:gd name="T19" fmla="*/ 45 h 99"/>
                  <a:gd name="T20" fmla="*/ 0 w 43"/>
                  <a:gd name="T21" fmla="*/ 52 h 99"/>
                  <a:gd name="T22" fmla="*/ 0 w 43"/>
                  <a:gd name="T23" fmla="*/ 58 h 99"/>
                  <a:gd name="T24" fmla="*/ 0 w 43"/>
                  <a:gd name="T25" fmla="*/ 65 h 99"/>
                  <a:gd name="T26" fmla="*/ 1 w 43"/>
                  <a:gd name="T27" fmla="*/ 71 h 99"/>
                  <a:gd name="T28" fmla="*/ 2 w 43"/>
                  <a:gd name="T29" fmla="*/ 78 h 99"/>
                  <a:gd name="T30" fmla="*/ 4 w 43"/>
                  <a:gd name="T31" fmla="*/ 85 h 99"/>
                  <a:gd name="T32" fmla="*/ 4 w 43"/>
                  <a:gd name="T33" fmla="*/ 91 h 99"/>
                  <a:gd name="T34" fmla="*/ 8 w 43"/>
                  <a:gd name="T35" fmla="*/ 98 h 99"/>
                  <a:gd name="T36" fmla="*/ 16 w 43"/>
                  <a:gd name="T37" fmla="*/ 94 h 99"/>
                  <a:gd name="T38" fmla="*/ 13 w 43"/>
                  <a:gd name="T39" fmla="*/ 88 h 99"/>
                  <a:gd name="T40" fmla="*/ 11 w 43"/>
                  <a:gd name="T41" fmla="*/ 82 h 99"/>
                  <a:gd name="T42" fmla="*/ 10 w 43"/>
                  <a:gd name="T43" fmla="*/ 76 h 99"/>
                  <a:gd name="T44" fmla="*/ 9 w 43"/>
                  <a:gd name="T45" fmla="*/ 70 h 99"/>
                  <a:gd name="T46" fmla="*/ 8 w 43"/>
                  <a:gd name="T47" fmla="*/ 64 h 99"/>
                  <a:gd name="T48" fmla="*/ 8 w 43"/>
                  <a:gd name="T49" fmla="*/ 58 h 99"/>
                  <a:gd name="T50" fmla="*/ 8 w 43"/>
                  <a:gd name="T51" fmla="*/ 53 h 99"/>
                  <a:gd name="T52" fmla="*/ 9 w 43"/>
                  <a:gd name="T53" fmla="*/ 47 h 99"/>
                  <a:gd name="T54" fmla="*/ 10 w 43"/>
                  <a:gd name="T55" fmla="*/ 41 h 99"/>
                  <a:gd name="T56" fmla="*/ 11 w 43"/>
                  <a:gd name="T57" fmla="*/ 35 h 99"/>
                  <a:gd name="T58" fmla="*/ 13 w 43"/>
                  <a:gd name="T59" fmla="*/ 30 h 99"/>
                  <a:gd name="T60" fmla="*/ 16 w 43"/>
                  <a:gd name="T61" fmla="*/ 25 h 99"/>
                  <a:gd name="T62" fmla="*/ 18 w 43"/>
                  <a:gd name="T63" fmla="*/ 20 h 99"/>
                  <a:gd name="T64" fmla="*/ 22 w 43"/>
                  <a:gd name="T65" fmla="*/ 15 h 99"/>
                  <a:gd name="T66" fmla="*/ 24 w 43"/>
                  <a:gd name="T67" fmla="*/ 11 h 99"/>
                  <a:gd name="T68" fmla="*/ 30 w 43"/>
                  <a:gd name="T69" fmla="*/ 6 h 99"/>
                  <a:gd name="T70" fmla="*/ 30 w 43"/>
                  <a:gd name="T71" fmla="*/ 1 h 99"/>
                  <a:gd name="T72" fmla="*/ 30 w 43"/>
                  <a:gd name="T73" fmla="*/ 6 h 99"/>
                  <a:gd name="T74" fmla="*/ 33 w 43"/>
                  <a:gd name="T75" fmla="*/ 3 h 99"/>
                  <a:gd name="T76" fmla="*/ 30 w 43"/>
                  <a:gd name="T77" fmla="*/ 1 h 99"/>
                  <a:gd name="T78" fmla="*/ 23 w 43"/>
                  <a:gd name="T79" fmla="*/ 6 h 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
                  <a:gd name="T121" fmla="*/ 0 h 99"/>
                  <a:gd name="T122" fmla="*/ 43 w 43"/>
                  <a:gd name="T123" fmla="*/ 99 h 9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 h="99">
                    <a:moveTo>
                      <a:pt x="29" y="6"/>
                    </a:moveTo>
                    <a:lnTo>
                      <a:pt x="30" y="0"/>
                    </a:lnTo>
                    <a:lnTo>
                      <a:pt x="24" y="5"/>
                    </a:lnTo>
                    <a:lnTo>
                      <a:pt x="19" y="10"/>
                    </a:lnTo>
                    <a:lnTo>
                      <a:pt x="14" y="15"/>
                    </a:lnTo>
                    <a:lnTo>
                      <a:pt x="11" y="21"/>
                    </a:lnTo>
                    <a:lnTo>
                      <a:pt x="7" y="27"/>
                    </a:lnTo>
                    <a:lnTo>
                      <a:pt x="4" y="33"/>
                    </a:lnTo>
                    <a:lnTo>
                      <a:pt x="2" y="39"/>
                    </a:lnTo>
                    <a:lnTo>
                      <a:pt x="1" y="45"/>
                    </a:lnTo>
                    <a:lnTo>
                      <a:pt x="0" y="52"/>
                    </a:lnTo>
                    <a:lnTo>
                      <a:pt x="0" y="58"/>
                    </a:lnTo>
                    <a:lnTo>
                      <a:pt x="0" y="65"/>
                    </a:lnTo>
                    <a:lnTo>
                      <a:pt x="1" y="71"/>
                    </a:lnTo>
                    <a:lnTo>
                      <a:pt x="2" y="78"/>
                    </a:lnTo>
                    <a:lnTo>
                      <a:pt x="4" y="85"/>
                    </a:lnTo>
                    <a:lnTo>
                      <a:pt x="6" y="91"/>
                    </a:lnTo>
                    <a:lnTo>
                      <a:pt x="10" y="98"/>
                    </a:lnTo>
                    <a:lnTo>
                      <a:pt x="20" y="94"/>
                    </a:lnTo>
                    <a:lnTo>
                      <a:pt x="17" y="88"/>
                    </a:lnTo>
                    <a:lnTo>
                      <a:pt x="14" y="82"/>
                    </a:lnTo>
                    <a:lnTo>
                      <a:pt x="13" y="76"/>
                    </a:lnTo>
                    <a:lnTo>
                      <a:pt x="11" y="70"/>
                    </a:lnTo>
                    <a:lnTo>
                      <a:pt x="10" y="64"/>
                    </a:lnTo>
                    <a:lnTo>
                      <a:pt x="10" y="58"/>
                    </a:lnTo>
                    <a:lnTo>
                      <a:pt x="10" y="53"/>
                    </a:lnTo>
                    <a:lnTo>
                      <a:pt x="11" y="47"/>
                    </a:lnTo>
                    <a:lnTo>
                      <a:pt x="13" y="41"/>
                    </a:lnTo>
                    <a:lnTo>
                      <a:pt x="14" y="35"/>
                    </a:lnTo>
                    <a:lnTo>
                      <a:pt x="17" y="30"/>
                    </a:lnTo>
                    <a:lnTo>
                      <a:pt x="20" y="25"/>
                    </a:lnTo>
                    <a:lnTo>
                      <a:pt x="23" y="20"/>
                    </a:lnTo>
                    <a:lnTo>
                      <a:pt x="28" y="15"/>
                    </a:lnTo>
                    <a:lnTo>
                      <a:pt x="31" y="11"/>
                    </a:lnTo>
                    <a:lnTo>
                      <a:pt x="38" y="6"/>
                    </a:lnTo>
                    <a:lnTo>
                      <a:pt x="38" y="1"/>
                    </a:lnTo>
                    <a:lnTo>
                      <a:pt x="38" y="6"/>
                    </a:lnTo>
                    <a:lnTo>
                      <a:pt x="42" y="3"/>
                    </a:lnTo>
                    <a:lnTo>
                      <a:pt x="38" y="1"/>
                    </a:lnTo>
                    <a:lnTo>
                      <a:pt x="29" y="6"/>
                    </a:lnTo>
                  </a:path>
                </a:pathLst>
              </a:custGeom>
              <a:solidFill>
                <a:srgbClr val="FFCC00"/>
              </a:solidFill>
              <a:ln w="12700" cap="rnd">
                <a:solidFill>
                  <a:schemeClr val="tx1"/>
                </a:solidFill>
                <a:round/>
                <a:headEnd/>
                <a:tailEnd/>
              </a:ln>
            </p:spPr>
            <p:txBody>
              <a:bodyPr/>
              <a:lstStyle/>
              <a:p>
                <a:endParaRPr lang="en-US"/>
              </a:p>
            </p:txBody>
          </p:sp>
          <p:sp>
            <p:nvSpPr>
              <p:cNvPr id="27742" name="Freeform 71"/>
              <p:cNvSpPr>
                <a:spLocks/>
              </p:cNvSpPr>
              <p:nvPr/>
            </p:nvSpPr>
            <p:spPr bwMode="auto">
              <a:xfrm>
                <a:off x="3151" y="3461"/>
                <a:ext cx="36" cy="132"/>
              </a:xfrm>
              <a:custGeom>
                <a:avLst/>
                <a:gdLst>
                  <a:gd name="T0" fmla="*/ 21 w 41"/>
                  <a:gd name="T1" fmla="*/ 5 h 132"/>
                  <a:gd name="T2" fmla="*/ 22 w 41"/>
                  <a:gd name="T3" fmla="*/ 5 h 132"/>
                  <a:gd name="T4" fmla="*/ 23 w 41"/>
                  <a:gd name="T5" fmla="*/ 8 h 132"/>
                  <a:gd name="T6" fmla="*/ 23 w 41"/>
                  <a:gd name="T7" fmla="*/ 12 h 132"/>
                  <a:gd name="T8" fmla="*/ 22 w 41"/>
                  <a:gd name="T9" fmla="*/ 18 h 132"/>
                  <a:gd name="T10" fmla="*/ 20 w 41"/>
                  <a:gd name="T11" fmla="*/ 23 h 132"/>
                  <a:gd name="T12" fmla="*/ 18 w 41"/>
                  <a:gd name="T13" fmla="*/ 31 h 132"/>
                  <a:gd name="T14" fmla="*/ 14 w 41"/>
                  <a:gd name="T15" fmla="*/ 39 h 132"/>
                  <a:gd name="T16" fmla="*/ 11 w 41"/>
                  <a:gd name="T17" fmla="*/ 47 h 132"/>
                  <a:gd name="T18" fmla="*/ 9 w 41"/>
                  <a:gd name="T19" fmla="*/ 56 h 132"/>
                  <a:gd name="T20" fmla="*/ 4 w 41"/>
                  <a:gd name="T21" fmla="*/ 65 h 132"/>
                  <a:gd name="T22" fmla="*/ 3 w 41"/>
                  <a:gd name="T23" fmla="*/ 75 h 132"/>
                  <a:gd name="T24" fmla="*/ 1 w 41"/>
                  <a:gd name="T25" fmla="*/ 84 h 132"/>
                  <a:gd name="T26" fmla="*/ 0 w 41"/>
                  <a:gd name="T27" fmla="*/ 94 h 132"/>
                  <a:gd name="T28" fmla="*/ 0 w 41"/>
                  <a:gd name="T29" fmla="*/ 103 h 132"/>
                  <a:gd name="T30" fmla="*/ 2 w 41"/>
                  <a:gd name="T31" fmla="*/ 113 h 132"/>
                  <a:gd name="T32" fmla="*/ 4 w 41"/>
                  <a:gd name="T33" fmla="*/ 122 h 132"/>
                  <a:gd name="T34" fmla="*/ 10 w 41"/>
                  <a:gd name="T35" fmla="*/ 131 h 132"/>
                  <a:gd name="T36" fmla="*/ 17 w 41"/>
                  <a:gd name="T37" fmla="*/ 126 h 132"/>
                  <a:gd name="T38" fmla="*/ 12 w 41"/>
                  <a:gd name="T39" fmla="*/ 118 h 132"/>
                  <a:gd name="T40" fmla="*/ 10 w 41"/>
                  <a:gd name="T41" fmla="*/ 111 h 132"/>
                  <a:gd name="T42" fmla="*/ 9 w 41"/>
                  <a:gd name="T43" fmla="*/ 103 h 132"/>
                  <a:gd name="T44" fmla="*/ 8 w 41"/>
                  <a:gd name="T45" fmla="*/ 94 h 132"/>
                  <a:gd name="T46" fmla="*/ 10 w 41"/>
                  <a:gd name="T47" fmla="*/ 86 h 132"/>
                  <a:gd name="T48" fmla="*/ 10 w 41"/>
                  <a:gd name="T49" fmla="*/ 76 h 132"/>
                  <a:gd name="T50" fmla="*/ 12 w 41"/>
                  <a:gd name="T51" fmla="*/ 68 h 132"/>
                  <a:gd name="T52" fmla="*/ 16 w 41"/>
                  <a:gd name="T53" fmla="*/ 59 h 132"/>
                  <a:gd name="T54" fmla="*/ 18 w 41"/>
                  <a:gd name="T55" fmla="*/ 50 h 132"/>
                  <a:gd name="T56" fmla="*/ 22 w 41"/>
                  <a:gd name="T57" fmla="*/ 42 h 132"/>
                  <a:gd name="T58" fmla="*/ 25 w 41"/>
                  <a:gd name="T59" fmla="*/ 34 h 132"/>
                  <a:gd name="T60" fmla="*/ 27 w 41"/>
                  <a:gd name="T61" fmla="*/ 26 h 132"/>
                  <a:gd name="T62" fmla="*/ 29 w 41"/>
                  <a:gd name="T63" fmla="*/ 19 h 132"/>
                  <a:gd name="T64" fmla="*/ 31 w 41"/>
                  <a:gd name="T65" fmla="*/ 12 h 132"/>
                  <a:gd name="T66" fmla="*/ 31 w 41"/>
                  <a:gd name="T67" fmla="*/ 6 h 132"/>
                  <a:gd name="T68" fmla="*/ 28 w 41"/>
                  <a:gd name="T69" fmla="*/ 0 h 132"/>
                  <a:gd name="T70" fmla="*/ 28 w 41"/>
                  <a:gd name="T71" fmla="*/ 0 h 132"/>
                  <a:gd name="T72" fmla="*/ 21 w 41"/>
                  <a:gd name="T73" fmla="*/ 5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1"/>
                  <a:gd name="T112" fmla="*/ 0 h 132"/>
                  <a:gd name="T113" fmla="*/ 41 w 41"/>
                  <a:gd name="T114" fmla="*/ 132 h 1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1" h="132">
                    <a:moveTo>
                      <a:pt x="27" y="5"/>
                    </a:moveTo>
                    <a:lnTo>
                      <a:pt x="28" y="5"/>
                    </a:lnTo>
                    <a:lnTo>
                      <a:pt x="30" y="8"/>
                    </a:lnTo>
                    <a:lnTo>
                      <a:pt x="30" y="12"/>
                    </a:lnTo>
                    <a:lnTo>
                      <a:pt x="28" y="18"/>
                    </a:lnTo>
                    <a:lnTo>
                      <a:pt x="26" y="23"/>
                    </a:lnTo>
                    <a:lnTo>
                      <a:pt x="23" y="31"/>
                    </a:lnTo>
                    <a:lnTo>
                      <a:pt x="18" y="39"/>
                    </a:lnTo>
                    <a:lnTo>
                      <a:pt x="15" y="47"/>
                    </a:lnTo>
                    <a:lnTo>
                      <a:pt x="11" y="56"/>
                    </a:lnTo>
                    <a:lnTo>
                      <a:pt x="6" y="65"/>
                    </a:lnTo>
                    <a:lnTo>
                      <a:pt x="3" y="75"/>
                    </a:lnTo>
                    <a:lnTo>
                      <a:pt x="1" y="84"/>
                    </a:lnTo>
                    <a:lnTo>
                      <a:pt x="0" y="94"/>
                    </a:lnTo>
                    <a:lnTo>
                      <a:pt x="0" y="103"/>
                    </a:lnTo>
                    <a:lnTo>
                      <a:pt x="2" y="113"/>
                    </a:lnTo>
                    <a:lnTo>
                      <a:pt x="6" y="122"/>
                    </a:lnTo>
                    <a:lnTo>
                      <a:pt x="13" y="131"/>
                    </a:lnTo>
                    <a:lnTo>
                      <a:pt x="22" y="126"/>
                    </a:lnTo>
                    <a:lnTo>
                      <a:pt x="16" y="118"/>
                    </a:lnTo>
                    <a:lnTo>
                      <a:pt x="13" y="111"/>
                    </a:lnTo>
                    <a:lnTo>
                      <a:pt x="11" y="103"/>
                    </a:lnTo>
                    <a:lnTo>
                      <a:pt x="10" y="94"/>
                    </a:lnTo>
                    <a:lnTo>
                      <a:pt x="12" y="86"/>
                    </a:lnTo>
                    <a:lnTo>
                      <a:pt x="13" y="76"/>
                    </a:lnTo>
                    <a:lnTo>
                      <a:pt x="16" y="68"/>
                    </a:lnTo>
                    <a:lnTo>
                      <a:pt x="21" y="59"/>
                    </a:lnTo>
                    <a:lnTo>
                      <a:pt x="24" y="50"/>
                    </a:lnTo>
                    <a:lnTo>
                      <a:pt x="28" y="42"/>
                    </a:lnTo>
                    <a:lnTo>
                      <a:pt x="33" y="34"/>
                    </a:lnTo>
                    <a:lnTo>
                      <a:pt x="35" y="26"/>
                    </a:lnTo>
                    <a:lnTo>
                      <a:pt x="38" y="19"/>
                    </a:lnTo>
                    <a:lnTo>
                      <a:pt x="40" y="12"/>
                    </a:lnTo>
                    <a:lnTo>
                      <a:pt x="40" y="6"/>
                    </a:lnTo>
                    <a:lnTo>
                      <a:pt x="36" y="0"/>
                    </a:lnTo>
                    <a:lnTo>
                      <a:pt x="37" y="0"/>
                    </a:lnTo>
                    <a:lnTo>
                      <a:pt x="27" y="5"/>
                    </a:lnTo>
                  </a:path>
                </a:pathLst>
              </a:custGeom>
              <a:solidFill>
                <a:srgbClr val="FFCC00"/>
              </a:solidFill>
              <a:ln w="12700" cap="rnd">
                <a:solidFill>
                  <a:schemeClr val="tx1"/>
                </a:solidFill>
                <a:round/>
                <a:headEnd/>
                <a:tailEnd/>
              </a:ln>
            </p:spPr>
            <p:txBody>
              <a:bodyPr/>
              <a:lstStyle/>
              <a:p>
                <a:endParaRPr lang="en-US"/>
              </a:p>
            </p:txBody>
          </p:sp>
          <p:sp>
            <p:nvSpPr>
              <p:cNvPr id="27743" name="Freeform 72"/>
              <p:cNvSpPr>
                <a:spLocks/>
              </p:cNvSpPr>
              <p:nvPr/>
            </p:nvSpPr>
            <p:spPr bwMode="auto">
              <a:xfrm>
                <a:off x="3151" y="3317"/>
                <a:ext cx="44" cy="150"/>
              </a:xfrm>
              <a:custGeom>
                <a:avLst/>
                <a:gdLst>
                  <a:gd name="T0" fmla="*/ 26 w 50"/>
                  <a:gd name="T1" fmla="*/ 15 h 150"/>
                  <a:gd name="T2" fmla="*/ 20 w 50"/>
                  <a:gd name="T3" fmla="*/ 9 h 150"/>
                  <a:gd name="T4" fmla="*/ 16 w 50"/>
                  <a:gd name="T5" fmla="*/ 17 h 150"/>
                  <a:gd name="T6" fmla="*/ 10 w 50"/>
                  <a:gd name="T7" fmla="*/ 25 h 150"/>
                  <a:gd name="T8" fmla="*/ 6 w 50"/>
                  <a:gd name="T9" fmla="*/ 34 h 150"/>
                  <a:gd name="T10" fmla="*/ 4 w 50"/>
                  <a:gd name="T11" fmla="*/ 43 h 150"/>
                  <a:gd name="T12" fmla="*/ 2 w 50"/>
                  <a:gd name="T13" fmla="*/ 51 h 150"/>
                  <a:gd name="T14" fmla="*/ 1 w 50"/>
                  <a:gd name="T15" fmla="*/ 61 h 150"/>
                  <a:gd name="T16" fmla="*/ 0 w 50"/>
                  <a:gd name="T17" fmla="*/ 70 h 150"/>
                  <a:gd name="T18" fmla="*/ 1 w 50"/>
                  <a:gd name="T19" fmla="*/ 79 h 150"/>
                  <a:gd name="T20" fmla="*/ 2 w 50"/>
                  <a:gd name="T21" fmla="*/ 88 h 150"/>
                  <a:gd name="T22" fmla="*/ 3 w 50"/>
                  <a:gd name="T23" fmla="*/ 98 h 150"/>
                  <a:gd name="T24" fmla="*/ 4 w 50"/>
                  <a:gd name="T25" fmla="*/ 107 h 150"/>
                  <a:gd name="T26" fmla="*/ 8 w 50"/>
                  <a:gd name="T27" fmla="*/ 115 h 150"/>
                  <a:gd name="T28" fmla="*/ 10 w 50"/>
                  <a:gd name="T29" fmla="*/ 124 h 150"/>
                  <a:gd name="T30" fmla="*/ 13 w 50"/>
                  <a:gd name="T31" fmla="*/ 132 h 150"/>
                  <a:gd name="T32" fmla="*/ 17 w 50"/>
                  <a:gd name="T33" fmla="*/ 141 h 150"/>
                  <a:gd name="T34" fmla="*/ 21 w 50"/>
                  <a:gd name="T35" fmla="*/ 149 h 150"/>
                  <a:gd name="T36" fmla="*/ 29 w 50"/>
                  <a:gd name="T37" fmla="*/ 144 h 150"/>
                  <a:gd name="T38" fmla="*/ 25 w 50"/>
                  <a:gd name="T39" fmla="*/ 137 h 150"/>
                  <a:gd name="T40" fmla="*/ 21 w 50"/>
                  <a:gd name="T41" fmla="*/ 129 h 150"/>
                  <a:gd name="T42" fmla="*/ 17 w 50"/>
                  <a:gd name="T43" fmla="*/ 121 h 150"/>
                  <a:gd name="T44" fmla="*/ 14 w 50"/>
                  <a:gd name="T45" fmla="*/ 113 h 150"/>
                  <a:gd name="T46" fmla="*/ 12 w 50"/>
                  <a:gd name="T47" fmla="*/ 104 h 150"/>
                  <a:gd name="T48" fmla="*/ 10 w 50"/>
                  <a:gd name="T49" fmla="*/ 96 h 150"/>
                  <a:gd name="T50" fmla="*/ 10 w 50"/>
                  <a:gd name="T51" fmla="*/ 88 h 150"/>
                  <a:gd name="T52" fmla="*/ 9 w 50"/>
                  <a:gd name="T53" fmla="*/ 78 h 150"/>
                  <a:gd name="T54" fmla="*/ 9 w 50"/>
                  <a:gd name="T55" fmla="*/ 70 h 150"/>
                  <a:gd name="T56" fmla="*/ 10 w 50"/>
                  <a:gd name="T57" fmla="*/ 62 h 150"/>
                  <a:gd name="T58" fmla="*/ 10 w 50"/>
                  <a:gd name="T59" fmla="*/ 53 h 150"/>
                  <a:gd name="T60" fmla="*/ 11 w 50"/>
                  <a:gd name="T61" fmla="*/ 45 h 150"/>
                  <a:gd name="T62" fmla="*/ 14 w 50"/>
                  <a:gd name="T63" fmla="*/ 37 h 150"/>
                  <a:gd name="T64" fmla="*/ 17 w 50"/>
                  <a:gd name="T65" fmla="*/ 29 h 150"/>
                  <a:gd name="T66" fmla="*/ 21 w 50"/>
                  <a:gd name="T67" fmla="*/ 22 h 150"/>
                  <a:gd name="T68" fmla="*/ 27 w 50"/>
                  <a:gd name="T69" fmla="*/ 14 h 150"/>
                  <a:gd name="T70" fmla="*/ 22 w 50"/>
                  <a:gd name="T71" fmla="*/ 8 h 150"/>
                  <a:gd name="T72" fmla="*/ 27 w 50"/>
                  <a:gd name="T73" fmla="*/ 14 h 150"/>
                  <a:gd name="T74" fmla="*/ 38 w 50"/>
                  <a:gd name="T75" fmla="*/ 0 h 150"/>
                  <a:gd name="T76" fmla="*/ 22 w 50"/>
                  <a:gd name="T77" fmla="*/ 8 h 150"/>
                  <a:gd name="T78" fmla="*/ 26 w 50"/>
                  <a:gd name="T79" fmla="*/ 15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
                  <a:gd name="T121" fmla="*/ 0 h 150"/>
                  <a:gd name="T122" fmla="*/ 50 w 5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 h="150">
                    <a:moveTo>
                      <a:pt x="33" y="15"/>
                    </a:moveTo>
                    <a:lnTo>
                      <a:pt x="26" y="9"/>
                    </a:lnTo>
                    <a:lnTo>
                      <a:pt x="20" y="17"/>
                    </a:lnTo>
                    <a:lnTo>
                      <a:pt x="13" y="25"/>
                    </a:lnTo>
                    <a:lnTo>
                      <a:pt x="8" y="34"/>
                    </a:lnTo>
                    <a:lnTo>
                      <a:pt x="4" y="43"/>
                    </a:lnTo>
                    <a:lnTo>
                      <a:pt x="2" y="51"/>
                    </a:lnTo>
                    <a:lnTo>
                      <a:pt x="1" y="61"/>
                    </a:lnTo>
                    <a:lnTo>
                      <a:pt x="0" y="70"/>
                    </a:lnTo>
                    <a:lnTo>
                      <a:pt x="1" y="79"/>
                    </a:lnTo>
                    <a:lnTo>
                      <a:pt x="2" y="88"/>
                    </a:lnTo>
                    <a:lnTo>
                      <a:pt x="3" y="98"/>
                    </a:lnTo>
                    <a:lnTo>
                      <a:pt x="6" y="107"/>
                    </a:lnTo>
                    <a:lnTo>
                      <a:pt x="10" y="115"/>
                    </a:lnTo>
                    <a:lnTo>
                      <a:pt x="13" y="124"/>
                    </a:lnTo>
                    <a:lnTo>
                      <a:pt x="17" y="132"/>
                    </a:lnTo>
                    <a:lnTo>
                      <a:pt x="22" y="141"/>
                    </a:lnTo>
                    <a:lnTo>
                      <a:pt x="27" y="149"/>
                    </a:lnTo>
                    <a:lnTo>
                      <a:pt x="37" y="144"/>
                    </a:lnTo>
                    <a:lnTo>
                      <a:pt x="32" y="137"/>
                    </a:lnTo>
                    <a:lnTo>
                      <a:pt x="27" y="129"/>
                    </a:lnTo>
                    <a:lnTo>
                      <a:pt x="22" y="121"/>
                    </a:lnTo>
                    <a:lnTo>
                      <a:pt x="18" y="113"/>
                    </a:lnTo>
                    <a:lnTo>
                      <a:pt x="16" y="104"/>
                    </a:lnTo>
                    <a:lnTo>
                      <a:pt x="13" y="96"/>
                    </a:lnTo>
                    <a:lnTo>
                      <a:pt x="12" y="88"/>
                    </a:lnTo>
                    <a:lnTo>
                      <a:pt x="11" y="78"/>
                    </a:lnTo>
                    <a:lnTo>
                      <a:pt x="11" y="70"/>
                    </a:lnTo>
                    <a:lnTo>
                      <a:pt x="12" y="62"/>
                    </a:lnTo>
                    <a:lnTo>
                      <a:pt x="13" y="53"/>
                    </a:lnTo>
                    <a:lnTo>
                      <a:pt x="15" y="45"/>
                    </a:lnTo>
                    <a:lnTo>
                      <a:pt x="18" y="37"/>
                    </a:lnTo>
                    <a:lnTo>
                      <a:pt x="22" y="29"/>
                    </a:lnTo>
                    <a:lnTo>
                      <a:pt x="27" y="22"/>
                    </a:lnTo>
                    <a:lnTo>
                      <a:pt x="35" y="14"/>
                    </a:lnTo>
                    <a:lnTo>
                      <a:pt x="28" y="8"/>
                    </a:lnTo>
                    <a:lnTo>
                      <a:pt x="35" y="14"/>
                    </a:lnTo>
                    <a:lnTo>
                      <a:pt x="49" y="0"/>
                    </a:lnTo>
                    <a:lnTo>
                      <a:pt x="28" y="8"/>
                    </a:lnTo>
                    <a:lnTo>
                      <a:pt x="33" y="15"/>
                    </a:lnTo>
                  </a:path>
                </a:pathLst>
              </a:custGeom>
              <a:solidFill>
                <a:srgbClr val="FFCC00"/>
              </a:solidFill>
              <a:ln w="12700" cap="rnd">
                <a:solidFill>
                  <a:schemeClr val="tx1"/>
                </a:solidFill>
                <a:round/>
                <a:headEnd/>
                <a:tailEnd/>
              </a:ln>
            </p:spPr>
            <p:txBody>
              <a:bodyPr/>
              <a:lstStyle/>
              <a:p>
                <a:endParaRPr lang="en-US"/>
              </a:p>
            </p:txBody>
          </p:sp>
          <p:sp>
            <p:nvSpPr>
              <p:cNvPr id="27744" name="Freeform 73"/>
              <p:cNvSpPr>
                <a:spLocks/>
              </p:cNvSpPr>
              <p:nvPr/>
            </p:nvSpPr>
            <p:spPr bwMode="auto">
              <a:xfrm>
                <a:off x="3103" y="3325"/>
                <a:ext cx="79" cy="56"/>
              </a:xfrm>
              <a:custGeom>
                <a:avLst/>
                <a:gdLst>
                  <a:gd name="T0" fmla="*/ 5 w 89"/>
                  <a:gd name="T1" fmla="*/ 55 h 56"/>
                  <a:gd name="T2" fmla="*/ 5 w 89"/>
                  <a:gd name="T3" fmla="*/ 55 h 56"/>
                  <a:gd name="T4" fmla="*/ 14 w 89"/>
                  <a:gd name="T5" fmla="*/ 47 h 56"/>
                  <a:gd name="T6" fmla="*/ 22 w 89"/>
                  <a:gd name="T7" fmla="*/ 40 h 56"/>
                  <a:gd name="T8" fmla="*/ 29 w 89"/>
                  <a:gd name="T9" fmla="*/ 33 h 56"/>
                  <a:gd name="T10" fmla="*/ 36 w 89"/>
                  <a:gd name="T11" fmla="*/ 27 h 56"/>
                  <a:gd name="T12" fmla="*/ 43 w 89"/>
                  <a:gd name="T13" fmla="*/ 22 h 56"/>
                  <a:gd name="T14" fmla="*/ 51 w 89"/>
                  <a:gd name="T15" fmla="*/ 17 h 56"/>
                  <a:gd name="T16" fmla="*/ 59 w 89"/>
                  <a:gd name="T17" fmla="*/ 12 h 56"/>
                  <a:gd name="T18" fmla="*/ 69 w 89"/>
                  <a:gd name="T19" fmla="*/ 7 h 56"/>
                  <a:gd name="T20" fmla="*/ 66 w 89"/>
                  <a:gd name="T21" fmla="*/ 0 h 56"/>
                  <a:gd name="T22" fmla="*/ 56 w 89"/>
                  <a:gd name="T23" fmla="*/ 5 h 56"/>
                  <a:gd name="T24" fmla="*/ 46 w 89"/>
                  <a:gd name="T25" fmla="*/ 10 h 56"/>
                  <a:gd name="T26" fmla="*/ 38 w 89"/>
                  <a:gd name="T27" fmla="*/ 15 h 56"/>
                  <a:gd name="T28" fmla="*/ 31 w 89"/>
                  <a:gd name="T29" fmla="*/ 20 h 56"/>
                  <a:gd name="T30" fmla="*/ 24 w 89"/>
                  <a:gd name="T31" fmla="*/ 26 h 56"/>
                  <a:gd name="T32" fmla="*/ 16 w 89"/>
                  <a:gd name="T33" fmla="*/ 33 h 56"/>
                  <a:gd name="T34" fmla="*/ 8 w 89"/>
                  <a:gd name="T35" fmla="*/ 41 h 56"/>
                  <a:gd name="T36" fmla="*/ 0 w 89"/>
                  <a:gd name="T37" fmla="*/ 49 h 56"/>
                  <a:gd name="T38" fmla="*/ 0 w 89"/>
                  <a:gd name="T39" fmla="*/ 49 h 56"/>
                  <a:gd name="T40" fmla="*/ 5 w 89"/>
                  <a:gd name="T41" fmla="*/ 55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9"/>
                  <a:gd name="T64" fmla="*/ 0 h 56"/>
                  <a:gd name="T65" fmla="*/ 89 w 89"/>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9" h="56">
                    <a:moveTo>
                      <a:pt x="7" y="55"/>
                    </a:moveTo>
                    <a:lnTo>
                      <a:pt x="7" y="55"/>
                    </a:lnTo>
                    <a:lnTo>
                      <a:pt x="18" y="47"/>
                    </a:lnTo>
                    <a:lnTo>
                      <a:pt x="28" y="40"/>
                    </a:lnTo>
                    <a:lnTo>
                      <a:pt x="37" y="33"/>
                    </a:lnTo>
                    <a:lnTo>
                      <a:pt x="46" y="27"/>
                    </a:lnTo>
                    <a:lnTo>
                      <a:pt x="55" y="22"/>
                    </a:lnTo>
                    <a:lnTo>
                      <a:pt x="65" y="17"/>
                    </a:lnTo>
                    <a:lnTo>
                      <a:pt x="76" y="12"/>
                    </a:lnTo>
                    <a:lnTo>
                      <a:pt x="88" y="7"/>
                    </a:lnTo>
                    <a:lnTo>
                      <a:pt x="83" y="0"/>
                    </a:lnTo>
                    <a:lnTo>
                      <a:pt x="71" y="5"/>
                    </a:lnTo>
                    <a:lnTo>
                      <a:pt x="59" y="10"/>
                    </a:lnTo>
                    <a:lnTo>
                      <a:pt x="49" y="15"/>
                    </a:lnTo>
                    <a:lnTo>
                      <a:pt x="39" y="20"/>
                    </a:lnTo>
                    <a:lnTo>
                      <a:pt x="30" y="26"/>
                    </a:lnTo>
                    <a:lnTo>
                      <a:pt x="20" y="33"/>
                    </a:lnTo>
                    <a:lnTo>
                      <a:pt x="10" y="41"/>
                    </a:lnTo>
                    <a:lnTo>
                      <a:pt x="0" y="49"/>
                    </a:lnTo>
                    <a:lnTo>
                      <a:pt x="7" y="55"/>
                    </a:lnTo>
                  </a:path>
                </a:pathLst>
              </a:custGeom>
              <a:solidFill>
                <a:srgbClr val="FFCC00"/>
              </a:solidFill>
              <a:ln w="12700" cap="rnd">
                <a:solidFill>
                  <a:schemeClr val="tx1"/>
                </a:solidFill>
                <a:round/>
                <a:headEnd/>
                <a:tailEnd/>
              </a:ln>
            </p:spPr>
            <p:txBody>
              <a:bodyPr/>
              <a:lstStyle/>
              <a:p>
                <a:endParaRPr lang="en-US"/>
              </a:p>
            </p:txBody>
          </p:sp>
          <p:sp>
            <p:nvSpPr>
              <p:cNvPr id="27745" name="Freeform 74"/>
              <p:cNvSpPr>
                <a:spLocks/>
              </p:cNvSpPr>
              <p:nvPr/>
            </p:nvSpPr>
            <p:spPr bwMode="auto">
              <a:xfrm>
                <a:off x="3019" y="3373"/>
                <a:ext cx="92" cy="17"/>
              </a:xfrm>
              <a:custGeom>
                <a:avLst/>
                <a:gdLst>
                  <a:gd name="T0" fmla="*/ 8 w 104"/>
                  <a:gd name="T1" fmla="*/ 6 h 17"/>
                  <a:gd name="T2" fmla="*/ 4 w 104"/>
                  <a:gd name="T3" fmla="*/ 0 h 17"/>
                  <a:gd name="T4" fmla="*/ 4 w 104"/>
                  <a:gd name="T5" fmla="*/ 8 h 17"/>
                  <a:gd name="T6" fmla="*/ 4 w 104"/>
                  <a:gd name="T7" fmla="*/ 9 h 17"/>
                  <a:gd name="T8" fmla="*/ 8 w 104"/>
                  <a:gd name="T9" fmla="*/ 10 h 17"/>
                  <a:gd name="T10" fmla="*/ 11 w 104"/>
                  <a:gd name="T11" fmla="*/ 11 h 17"/>
                  <a:gd name="T12" fmla="*/ 17 w 104"/>
                  <a:gd name="T13" fmla="*/ 12 h 17"/>
                  <a:gd name="T14" fmla="*/ 22 w 104"/>
                  <a:gd name="T15" fmla="*/ 13 h 17"/>
                  <a:gd name="T16" fmla="*/ 27 w 104"/>
                  <a:gd name="T17" fmla="*/ 14 h 17"/>
                  <a:gd name="T18" fmla="*/ 34 w 104"/>
                  <a:gd name="T19" fmla="*/ 15 h 17"/>
                  <a:gd name="T20" fmla="*/ 39 w 104"/>
                  <a:gd name="T21" fmla="*/ 16 h 17"/>
                  <a:gd name="T22" fmla="*/ 45 w 104"/>
                  <a:gd name="T23" fmla="*/ 16 h 17"/>
                  <a:gd name="T24" fmla="*/ 51 w 104"/>
                  <a:gd name="T25" fmla="*/ 16 h 17"/>
                  <a:gd name="T26" fmla="*/ 58 w 104"/>
                  <a:gd name="T27" fmla="*/ 16 h 17"/>
                  <a:gd name="T28" fmla="*/ 65 w 104"/>
                  <a:gd name="T29" fmla="*/ 15 h 17"/>
                  <a:gd name="T30" fmla="*/ 71 w 104"/>
                  <a:gd name="T31" fmla="*/ 12 h 17"/>
                  <a:gd name="T32" fmla="*/ 76 w 104"/>
                  <a:gd name="T33" fmla="*/ 10 h 17"/>
                  <a:gd name="T34" fmla="*/ 81 w 104"/>
                  <a:gd name="T35" fmla="*/ 7 h 17"/>
                  <a:gd name="T36" fmla="*/ 74 w 104"/>
                  <a:gd name="T37" fmla="*/ 1 h 17"/>
                  <a:gd name="T38" fmla="*/ 72 w 104"/>
                  <a:gd name="T39" fmla="*/ 3 h 17"/>
                  <a:gd name="T40" fmla="*/ 67 w 104"/>
                  <a:gd name="T41" fmla="*/ 5 h 17"/>
                  <a:gd name="T42" fmla="*/ 64 w 104"/>
                  <a:gd name="T43" fmla="*/ 6 h 17"/>
                  <a:gd name="T44" fmla="*/ 58 w 104"/>
                  <a:gd name="T45" fmla="*/ 7 h 17"/>
                  <a:gd name="T46" fmla="*/ 51 w 104"/>
                  <a:gd name="T47" fmla="*/ 7 h 17"/>
                  <a:gd name="T48" fmla="*/ 45 w 104"/>
                  <a:gd name="T49" fmla="*/ 7 h 17"/>
                  <a:gd name="T50" fmla="*/ 41 w 104"/>
                  <a:gd name="T51" fmla="*/ 7 h 17"/>
                  <a:gd name="T52" fmla="*/ 35 w 104"/>
                  <a:gd name="T53" fmla="*/ 7 h 17"/>
                  <a:gd name="T54" fmla="*/ 29 w 104"/>
                  <a:gd name="T55" fmla="*/ 5 h 17"/>
                  <a:gd name="T56" fmla="*/ 23 w 104"/>
                  <a:gd name="T57" fmla="*/ 5 h 17"/>
                  <a:gd name="T58" fmla="*/ 18 w 104"/>
                  <a:gd name="T59" fmla="*/ 3 h 17"/>
                  <a:gd name="T60" fmla="*/ 12 w 104"/>
                  <a:gd name="T61" fmla="*/ 3 h 17"/>
                  <a:gd name="T62" fmla="*/ 11 w 104"/>
                  <a:gd name="T63" fmla="*/ 1 h 17"/>
                  <a:gd name="T64" fmla="*/ 8 w 104"/>
                  <a:gd name="T65" fmla="*/ 1 h 17"/>
                  <a:gd name="T66" fmla="*/ 5 w 104"/>
                  <a:gd name="T67" fmla="*/ 0 h 17"/>
                  <a:gd name="T68" fmla="*/ 4 w 104"/>
                  <a:gd name="T69" fmla="*/ 9 h 17"/>
                  <a:gd name="T70" fmla="*/ 0 w 104"/>
                  <a:gd name="T71" fmla="*/ 2 h 17"/>
                  <a:gd name="T72" fmla="*/ 8 w 104"/>
                  <a:gd name="T73" fmla="*/ 6 h 17"/>
                  <a:gd name="T74" fmla="*/ 11 w 104"/>
                  <a:gd name="T75" fmla="*/ 0 h 17"/>
                  <a:gd name="T76" fmla="*/ 4 w 104"/>
                  <a:gd name="T77" fmla="*/ 0 h 17"/>
                  <a:gd name="T78" fmla="*/ 8 w 104"/>
                  <a:gd name="T79" fmla="*/ 6 h 1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4"/>
                  <a:gd name="T121" fmla="*/ 0 h 17"/>
                  <a:gd name="T122" fmla="*/ 104 w 104"/>
                  <a:gd name="T123" fmla="*/ 17 h 1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4" h="17">
                    <a:moveTo>
                      <a:pt x="10" y="6"/>
                    </a:moveTo>
                    <a:lnTo>
                      <a:pt x="5" y="0"/>
                    </a:lnTo>
                    <a:lnTo>
                      <a:pt x="4" y="8"/>
                    </a:lnTo>
                    <a:lnTo>
                      <a:pt x="6" y="9"/>
                    </a:lnTo>
                    <a:lnTo>
                      <a:pt x="10" y="10"/>
                    </a:lnTo>
                    <a:lnTo>
                      <a:pt x="14" y="11"/>
                    </a:lnTo>
                    <a:lnTo>
                      <a:pt x="21" y="12"/>
                    </a:lnTo>
                    <a:lnTo>
                      <a:pt x="28" y="13"/>
                    </a:lnTo>
                    <a:lnTo>
                      <a:pt x="35" y="14"/>
                    </a:lnTo>
                    <a:lnTo>
                      <a:pt x="43" y="15"/>
                    </a:lnTo>
                    <a:lnTo>
                      <a:pt x="50" y="16"/>
                    </a:lnTo>
                    <a:lnTo>
                      <a:pt x="58" y="16"/>
                    </a:lnTo>
                    <a:lnTo>
                      <a:pt x="66" y="16"/>
                    </a:lnTo>
                    <a:lnTo>
                      <a:pt x="75" y="16"/>
                    </a:lnTo>
                    <a:lnTo>
                      <a:pt x="82" y="15"/>
                    </a:lnTo>
                    <a:lnTo>
                      <a:pt x="90" y="12"/>
                    </a:lnTo>
                    <a:lnTo>
                      <a:pt x="97" y="10"/>
                    </a:lnTo>
                    <a:lnTo>
                      <a:pt x="103" y="7"/>
                    </a:lnTo>
                    <a:lnTo>
                      <a:pt x="95" y="1"/>
                    </a:lnTo>
                    <a:lnTo>
                      <a:pt x="91" y="3"/>
                    </a:lnTo>
                    <a:lnTo>
                      <a:pt x="86" y="5"/>
                    </a:lnTo>
                    <a:lnTo>
                      <a:pt x="81" y="6"/>
                    </a:lnTo>
                    <a:lnTo>
                      <a:pt x="73" y="7"/>
                    </a:lnTo>
                    <a:lnTo>
                      <a:pt x="66" y="7"/>
                    </a:lnTo>
                    <a:lnTo>
                      <a:pt x="58" y="7"/>
                    </a:lnTo>
                    <a:lnTo>
                      <a:pt x="52" y="7"/>
                    </a:lnTo>
                    <a:lnTo>
                      <a:pt x="44" y="7"/>
                    </a:lnTo>
                    <a:lnTo>
                      <a:pt x="37" y="5"/>
                    </a:lnTo>
                    <a:lnTo>
                      <a:pt x="29" y="5"/>
                    </a:lnTo>
                    <a:lnTo>
                      <a:pt x="23" y="3"/>
                    </a:lnTo>
                    <a:lnTo>
                      <a:pt x="16" y="3"/>
                    </a:lnTo>
                    <a:lnTo>
                      <a:pt x="13" y="1"/>
                    </a:lnTo>
                    <a:lnTo>
                      <a:pt x="10" y="1"/>
                    </a:lnTo>
                    <a:lnTo>
                      <a:pt x="7" y="0"/>
                    </a:lnTo>
                    <a:lnTo>
                      <a:pt x="5" y="9"/>
                    </a:lnTo>
                    <a:lnTo>
                      <a:pt x="0" y="2"/>
                    </a:lnTo>
                    <a:lnTo>
                      <a:pt x="10" y="6"/>
                    </a:lnTo>
                    <a:lnTo>
                      <a:pt x="14" y="0"/>
                    </a:lnTo>
                    <a:lnTo>
                      <a:pt x="5" y="0"/>
                    </a:lnTo>
                    <a:lnTo>
                      <a:pt x="10" y="6"/>
                    </a:lnTo>
                  </a:path>
                </a:pathLst>
              </a:custGeom>
              <a:solidFill>
                <a:srgbClr val="FFCC00"/>
              </a:solidFill>
              <a:ln w="12700" cap="rnd">
                <a:solidFill>
                  <a:schemeClr val="tx1"/>
                </a:solidFill>
                <a:round/>
                <a:headEnd/>
                <a:tailEnd/>
              </a:ln>
            </p:spPr>
            <p:txBody>
              <a:bodyPr/>
              <a:lstStyle/>
              <a:p>
                <a:endParaRPr lang="en-US"/>
              </a:p>
            </p:txBody>
          </p:sp>
          <p:sp>
            <p:nvSpPr>
              <p:cNvPr id="27746" name="Freeform 75"/>
              <p:cNvSpPr>
                <a:spLocks/>
              </p:cNvSpPr>
              <p:nvPr/>
            </p:nvSpPr>
            <p:spPr bwMode="auto">
              <a:xfrm>
                <a:off x="2881" y="3375"/>
                <a:ext cx="148" cy="39"/>
              </a:xfrm>
              <a:custGeom>
                <a:avLst/>
                <a:gdLst>
                  <a:gd name="T0" fmla="*/ 5 w 167"/>
                  <a:gd name="T1" fmla="*/ 27 h 39"/>
                  <a:gd name="T2" fmla="*/ 1 w 167"/>
                  <a:gd name="T3" fmla="*/ 28 h 39"/>
                  <a:gd name="T4" fmla="*/ 8 w 167"/>
                  <a:gd name="T5" fmla="*/ 32 h 39"/>
                  <a:gd name="T6" fmla="*/ 16 w 167"/>
                  <a:gd name="T7" fmla="*/ 34 h 39"/>
                  <a:gd name="T8" fmla="*/ 24 w 167"/>
                  <a:gd name="T9" fmla="*/ 36 h 39"/>
                  <a:gd name="T10" fmla="*/ 33 w 167"/>
                  <a:gd name="T11" fmla="*/ 38 h 39"/>
                  <a:gd name="T12" fmla="*/ 44 w 167"/>
                  <a:gd name="T13" fmla="*/ 38 h 39"/>
                  <a:gd name="T14" fmla="*/ 53 w 167"/>
                  <a:gd name="T15" fmla="*/ 37 h 39"/>
                  <a:gd name="T16" fmla="*/ 63 w 167"/>
                  <a:gd name="T17" fmla="*/ 36 h 39"/>
                  <a:gd name="T18" fmla="*/ 73 w 167"/>
                  <a:gd name="T19" fmla="*/ 34 h 39"/>
                  <a:gd name="T20" fmla="*/ 82 w 167"/>
                  <a:gd name="T21" fmla="*/ 32 h 39"/>
                  <a:gd name="T22" fmla="*/ 92 w 167"/>
                  <a:gd name="T23" fmla="*/ 28 h 39"/>
                  <a:gd name="T24" fmla="*/ 100 w 167"/>
                  <a:gd name="T25" fmla="*/ 26 h 39"/>
                  <a:gd name="T26" fmla="*/ 107 w 167"/>
                  <a:gd name="T27" fmla="*/ 22 h 39"/>
                  <a:gd name="T28" fmla="*/ 114 w 167"/>
                  <a:gd name="T29" fmla="*/ 18 h 39"/>
                  <a:gd name="T30" fmla="*/ 121 w 167"/>
                  <a:gd name="T31" fmla="*/ 14 h 39"/>
                  <a:gd name="T32" fmla="*/ 127 w 167"/>
                  <a:gd name="T33" fmla="*/ 9 h 39"/>
                  <a:gd name="T34" fmla="*/ 130 w 167"/>
                  <a:gd name="T35" fmla="*/ 4 h 39"/>
                  <a:gd name="T36" fmla="*/ 121 w 167"/>
                  <a:gd name="T37" fmla="*/ 0 h 39"/>
                  <a:gd name="T38" fmla="*/ 121 w 167"/>
                  <a:gd name="T39" fmla="*/ 3 h 39"/>
                  <a:gd name="T40" fmla="*/ 115 w 167"/>
                  <a:gd name="T41" fmla="*/ 7 h 39"/>
                  <a:gd name="T42" fmla="*/ 112 w 167"/>
                  <a:gd name="T43" fmla="*/ 11 h 39"/>
                  <a:gd name="T44" fmla="*/ 105 w 167"/>
                  <a:gd name="T45" fmla="*/ 14 h 39"/>
                  <a:gd name="T46" fmla="*/ 97 w 167"/>
                  <a:gd name="T47" fmla="*/ 18 h 39"/>
                  <a:gd name="T48" fmla="*/ 90 w 167"/>
                  <a:gd name="T49" fmla="*/ 21 h 39"/>
                  <a:gd name="T50" fmla="*/ 80 w 167"/>
                  <a:gd name="T51" fmla="*/ 23 h 39"/>
                  <a:gd name="T52" fmla="*/ 72 w 167"/>
                  <a:gd name="T53" fmla="*/ 26 h 39"/>
                  <a:gd name="T54" fmla="*/ 62 w 167"/>
                  <a:gd name="T55" fmla="*/ 27 h 39"/>
                  <a:gd name="T56" fmla="*/ 52 w 167"/>
                  <a:gd name="T57" fmla="*/ 28 h 39"/>
                  <a:gd name="T58" fmla="*/ 44 w 167"/>
                  <a:gd name="T59" fmla="*/ 29 h 39"/>
                  <a:gd name="T60" fmla="*/ 35 w 167"/>
                  <a:gd name="T61" fmla="*/ 29 h 39"/>
                  <a:gd name="T62" fmla="*/ 26 w 167"/>
                  <a:gd name="T63" fmla="*/ 28 h 39"/>
                  <a:gd name="T64" fmla="*/ 18 w 167"/>
                  <a:gd name="T65" fmla="*/ 26 h 39"/>
                  <a:gd name="T66" fmla="*/ 11 w 167"/>
                  <a:gd name="T67" fmla="*/ 24 h 39"/>
                  <a:gd name="T68" fmla="*/ 4 w 167"/>
                  <a:gd name="T69" fmla="*/ 21 h 39"/>
                  <a:gd name="T70" fmla="*/ 0 w 167"/>
                  <a:gd name="T71" fmla="*/ 22 h 39"/>
                  <a:gd name="T72" fmla="*/ 4 w 167"/>
                  <a:gd name="T73" fmla="*/ 21 h 39"/>
                  <a:gd name="T74" fmla="*/ 3 w 167"/>
                  <a:gd name="T75" fmla="*/ 19 h 39"/>
                  <a:gd name="T76" fmla="*/ 0 w 167"/>
                  <a:gd name="T77" fmla="*/ 22 h 39"/>
                  <a:gd name="T78" fmla="*/ 5 w 167"/>
                  <a:gd name="T79" fmla="*/ 27 h 3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7"/>
                  <a:gd name="T121" fmla="*/ 0 h 39"/>
                  <a:gd name="T122" fmla="*/ 167 w 167"/>
                  <a:gd name="T123" fmla="*/ 39 h 3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7" h="39">
                    <a:moveTo>
                      <a:pt x="7" y="27"/>
                    </a:moveTo>
                    <a:lnTo>
                      <a:pt x="1" y="28"/>
                    </a:lnTo>
                    <a:lnTo>
                      <a:pt x="10" y="32"/>
                    </a:lnTo>
                    <a:lnTo>
                      <a:pt x="20" y="34"/>
                    </a:lnTo>
                    <a:lnTo>
                      <a:pt x="31" y="36"/>
                    </a:lnTo>
                    <a:lnTo>
                      <a:pt x="42" y="38"/>
                    </a:lnTo>
                    <a:lnTo>
                      <a:pt x="56" y="38"/>
                    </a:lnTo>
                    <a:lnTo>
                      <a:pt x="68" y="37"/>
                    </a:lnTo>
                    <a:lnTo>
                      <a:pt x="80" y="36"/>
                    </a:lnTo>
                    <a:lnTo>
                      <a:pt x="93" y="34"/>
                    </a:lnTo>
                    <a:lnTo>
                      <a:pt x="105" y="32"/>
                    </a:lnTo>
                    <a:lnTo>
                      <a:pt x="117" y="28"/>
                    </a:lnTo>
                    <a:lnTo>
                      <a:pt x="128" y="26"/>
                    </a:lnTo>
                    <a:lnTo>
                      <a:pt x="137" y="22"/>
                    </a:lnTo>
                    <a:lnTo>
                      <a:pt x="146" y="18"/>
                    </a:lnTo>
                    <a:lnTo>
                      <a:pt x="154" y="14"/>
                    </a:lnTo>
                    <a:lnTo>
                      <a:pt x="161" y="9"/>
                    </a:lnTo>
                    <a:lnTo>
                      <a:pt x="166" y="4"/>
                    </a:lnTo>
                    <a:lnTo>
                      <a:pt x="155" y="0"/>
                    </a:lnTo>
                    <a:lnTo>
                      <a:pt x="153" y="3"/>
                    </a:lnTo>
                    <a:lnTo>
                      <a:pt x="147" y="7"/>
                    </a:lnTo>
                    <a:lnTo>
                      <a:pt x="142" y="11"/>
                    </a:lnTo>
                    <a:lnTo>
                      <a:pt x="134" y="14"/>
                    </a:lnTo>
                    <a:lnTo>
                      <a:pt x="124" y="18"/>
                    </a:lnTo>
                    <a:lnTo>
                      <a:pt x="114" y="21"/>
                    </a:lnTo>
                    <a:lnTo>
                      <a:pt x="102" y="23"/>
                    </a:lnTo>
                    <a:lnTo>
                      <a:pt x="91" y="26"/>
                    </a:lnTo>
                    <a:lnTo>
                      <a:pt x="79" y="27"/>
                    </a:lnTo>
                    <a:lnTo>
                      <a:pt x="67" y="28"/>
                    </a:lnTo>
                    <a:lnTo>
                      <a:pt x="56" y="29"/>
                    </a:lnTo>
                    <a:lnTo>
                      <a:pt x="45" y="29"/>
                    </a:lnTo>
                    <a:lnTo>
                      <a:pt x="33" y="28"/>
                    </a:lnTo>
                    <a:lnTo>
                      <a:pt x="23" y="26"/>
                    </a:lnTo>
                    <a:lnTo>
                      <a:pt x="14" y="24"/>
                    </a:lnTo>
                    <a:lnTo>
                      <a:pt x="6" y="21"/>
                    </a:lnTo>
                    <a:lnTo>
                      <a:pt x="0" y="22"/>
                    </a:lnTo>
                    <a:lnTo>
                      <a:pt x="6" y="21"/>
                    </a:lnTo>
                    <a:lnTo>
                      <a:pt x="3" y="19"/>
                    </a:lnTo>
                    <a:lnTo>
                      <a:pt x="0" y="22"/>
                    </a:lnTo>
                    <a:lnTo>
                      <a:pt x="7" y="27"/>
                    </a:lnTo>
                  </a:path>
                </a:pathLst>
              </a:custGeom>
              <a:solidFill>
                <a:srgbClr val="FFCC00"/>
              </a:solidFill>
              <a:ln w="12700" cap="rnd">
                <a:solidFill>
                  <a:schemeClr val="tx1"/>
                </a:solidFill>
                <a:round/>
                <a:headEnd/>
                <a:tailEnd/>
              </a:ln>
            </p:spPr>
            <p:txBody>
              <a:bodyPr/>
              <a:lstStyle/>
              <a:p>
                <a:endParaRPr lang="en-US"/>
              </a:p>
            </p:txBody>
          </p:sp>
          <p:sp>
            <p:nvSpPr>
              <p:cNvPr id="27747" name="Freeform 76"/>
              <p:cNvSpPr>
                <a:spLocks/>
              </p:cNvSpPr>
              <p:nvPr/>
            </p:nvSpPr>
            <p:spPr bwMode="auto">
              <a:xfrm>
                <a:off x="2786" y="3397"/>
                <a:ext cx="103" cy="31"/>
              </a:xfrm>
              <a:custGeom>
                <a:avLst/>
                <a:gdLst>
                  <a:gd name="T0" fmla="*/ 0 w 116"/>
                  <a:gd name="T1" fmla="*/ 24 h 31"/>
                  <a:gd name="T2" fmla="*/ 0 w 116"/>
                  <a:gd name="T3" fmla="*/ 24 h 31"/>
                  <a:gd name="T4" fmla="*/ 4 w 116"/>
                  <a:gd name="T5" fmla="*/ 26 h 31"/>
                  <a:gd name="T6" fmla="*/ 11 w 116"/>
                  <a:gd name="T7" fmla="*/ 28 h 31"/>
                  <a:gd name="T8" fmla="*/ 16 w 116"/>
                  <a:gd name="T9" fmla="*/ 29 h 31"/>
                  <a:gd name="T10" fmla="*/ 22 w 116"/>
                  <a:gd name="T11" fmla="*/ 30 h 31"/>
                  <a:gd name="T12" fmla="*/ 27 w 116"/>
                  <a:gd name="T13" fmla="*/ 30 h 31"/>
                  <a:gd name="T14" fmla="*/ 34 w 116"/>
                  <a:gd name="T15" fmla="*/ 29 h 31"/>
                  <a:gd name="T16" fmla="*/ 41 w 116"/>
                  <a:gd name="T17" fmla="*/ 28 h 31"/>
                  <a:gd name="T18" fmla="*/ 47 w 116"/>
                  <a:gd name="T19" fmla="*/ 27 h 31"/>
                  <a:gd name="T20" fmla="*/ 54 w 116"/>
                  <a:gd name="T21" fmla="*/ 26 h 31"/>
                  <a:gd name="T22" fmla="*/ 59 w 116"/>
                  <a:gd name="T23" fmla="*/ 23 h 31"/>
                  <a:gd name="T24" fmla="*/ 67 w 116"/>
                  <a:gd name="T25" fmla="*/ 21 h 31"/>
                  <a:gd name="T26" fmla="*/ 73 w 116"/>
                  <a:gd name="T27" fmla="*/ 18 h 31"/>
                  <a:gd name="T28" fmla="*/ 78 w 116"/>
                  <a:gd name="T29" fmla="*/ 16 h 31"/>
                  <a:gd name="T30" fmla="*/ 82 w 116"/>
                  <a:gd name="T31" fmla="*/ 12 h 31"/>
                  <a:gd name="T32" fmla="*/ 88 w 116"/>
                  <a:gd name="T33" fmla="*/ 9 h 31"/>
                  <a:gd name="T34" fmla="*/ 91 w 116"/>
                  <a:gd name="T35" fmla="*/ 5 h 31"/>
                  <a:gd name="T36" fmla="*/ 84 w 116"/>
                  <a:gd name="T37" fmla="*/ 0 h 31"/>
                  <a:gd name="T38" fmla="*/ 81 w 116"/>
                  <a:gd name="T39" fmla="*/ 3 h 31"/>
                  <a:gd name="T40" fmla="*/ 78 w 116"/>
                  <a:gd name="T41" fmla="*/ 5 h 31"/>
                  <a:gd name="T42" fmla="*/ 74 w 116"/>
                  <a:gd name="T43" fmla="*/ 8 h 31"/>
                  <a:gd name="T44" fmla="*/ 68 w 116"/>
                  <a:gd name="T45" fmla="*/ 10 h 31"/>
                  <a:gd name="T46" fmla="*/ 64 w 116"/>
                  <a:gd name="T47" fmla="*/ 13 h 31"/>
                  <a:gd name="T48" fmla="*/ 58 w 116"/>
                  <a:gd name="T49" fmla="*/ 15 h 31"/>
                  <a:gd name="T50" fmla="*/ 52 w 116"/>
                  <a:gd name="T51" fmla="*/ 17 h 31"/>
                  <a:gd name="T52" fmla="*/ 46 w 116"/>
                  <a:gd name="T53" fmla="*/ 18 h 31"/>
                  <a:gd name="T54" fmla="*/ 39 w 116"/>
                  <a:gd name="T55" fmla="*/ 20 h 31"/>
                  <a:gd name="T56" fmla="*/ 33 w 116"/>
                  <a:gd name="T57" fmla="*/ 21 h 31"/>
                  <a:gd name="T58" fmla="*/ 27 w 116"/>
                  <a:gd name="T59" fmla="*/ 21 h 31"/>
                  <a:gd name="T60" fmla="*/ 22 w 116"/>
                  <a:gd name="T61" fmla="*/ 21 h 31"/>
                  <a:gd name="T62" fmla="*/ 17 w 116"/>
                  <a:gd name="T63" fmla="*/ 21 h 31"/>
                  <a:gd name="T64" fmla="*/ 11 w 116"/>
                  <a:gd name="T65" fmla="*/ 20 h 31"/>
                  <a:gd name="T66" fmla="*/ 7 w 116"/>
                  <a:gd name="T67" fmla="*/ 18 h 31"/>
                  <a:gd name="T68" fmla="*/ 4 w 116"/>
                  <a:gd name="T69" fmla="*/ 16 h 31"/>
                  <a:gd name="T70" fmla="*/ 4 w 116"/>
                  <a:gd name="T71" fmla="*/ 16 h 31"/>
                  <a:gd name="T72" fmla="*/ 0 w 116"/>
                  <a:gd name="T73" fmla="*/ 24 h 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6"/>
                  <a:gd name="T112" fmla="*/ 0 h 31"/>
                  <a:gd name="T113" fmla="*/ 116 w 116"/>
                  <a:gd name="T114" fmla="*/ 31 h 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6" h="31">
                    <a:moveTo>
                      <a:pt x="0" y="24"/>
                    </a:moveTo>
                    <a:lnTo>
                      <a:pt x="0" y="24"/>
                    </a:lnTo>
                    <a:lnTo>
                      <a:pt x="5" y="26"/>
                    </a:lnTo>
                    <a:lnTo>
                      <a:pt x="13" y="28"/>
                    </a:lnTo>
                    <a:lnTo>
                      <a:pt x="20" y="29"/>
                    </a:lnTo>
                    <a:lnTo>
                      <a:pt x="28" y="30"/>
                    </a:lnTo>
                    <a:lnTo>
                      <a:pt x="34" y="30"/>
                    </a:lnTo>
                    <a:lnTo>
                      <a:pt x="43" y="29"/>
                    </a:lnTo>
                    <a:lnTo>
                      <a:pt x="52" y="28"/>
                    </a:lnTo>
                    <a:lnTo>
                      <a:pt x="60" y="27"/>
                    </a:lnTo>
                    <a:lnTo>
                      <a:pt x="69" y="26"/>
                    </a:lnTo>
                    <a:lnTo>
                      <a:pt x="76" y="23"/>
                    </a:lnTo>
                    <a:lnTo>
                      <a:pt x="84" y="21"/>
                    </a:lnTo>
                    <a:lnTo>
                      <a:pt x="92" y="18"/>
                    </a:lnTo>
                    <a:lnTo>
                      <a:pt x="99" y="16"/>
                    </a:lnTo>
                    <a:lnTo>
                      <a:pt x="104" y="12"/>
                    </a:lnTo>
                    <a:lnTo>
                      <a:pt x="111" y="9"/>
                    </a:lnTo>
                    <a:lnTo>
                      <a:pt x="115" y="5"/>
                    </a:lnTo>
                    <a:lnTo>
                      <a:pt x="107" y="0"/>
                    </a:lnTo>
                    <a:lnTo>
                      <a:pt x="103" y="3"/>
                    </a:lnTo>
                    <a:lnTo>
                      <a:pt x="99" y="5"/>
                    </a:lnTo>
                    <a:lnTo>
                      <a:pt x="93" y="8"/>
                    </a:lnTo>
                    <a:lnTo>
                      <a:pt x="87" y="10"/>
                    </a:lnTo>
                    <a:lnTo>
                      <a:pt x="81" y="13"/>
                    </a:lnTo>
                    <a:lnTo>
                      <a:pt x="73" y="15"/>
                    </a:lnTo>
                    <a:lnTo>
                      <a:pt x="66" y="17"/>
                    </a:lnTo>
                    <a:lnTo>
                      <a:pt x="58" y="18"/>
                    </a:lnTo>
                    <a:lnTo>
                      <a:pt x="50" y="20"/>
                    </a:lnTo>
                    <a:lnTo>
                      <a:pt x="42" y="21"/>
                    </a:lnTo>
                    <a:lnTo>
                      <a:pt x="34" y="21"/>
                    </a:lnTo>
                    <a:lnTo>
                      <a:pt x="28" y="21"/>
                    </a:lnTo>
                    <a:lnTo>
                      <a:pt x="21" y="21"/>
                    </a:lnTo>
                    <a:lnTo>
                      <a:pt x="14" y="20"/>
                    </a:lnTo>
                    <a:lnTo>
                      <a:pt x="9" y="18"/>
                    </a:lnTo>
                    <a:lnTo>
                      <a:pt x="4" y="16"/>
                    </a:lnTo>
                    <a:lnTo>
                      <a:pt x="0" y="24"/>
                    </a:lnTo>
                  </a:path>
                </a:pathLst>
              </a:custGeom>
              <a:solidFill>
                <a:srgbClr val="FFCC00"/>
              </a:solidFill>
              <a:ln w="12700" cap="rnd">
                <a:solidFill>
                  <a:schemeClr val="tx1"/>
                </a:solidFill>
                <a:round/>
                <a:headEnd/>
                <a:tailEnd/>
              </a:ln>
            </p:spPr>
            <p:txBody>
              <a:bodyPr/>
              <a:lstStyle/>
              <a:p>
                <a:endParaRPr lang="en-US"/>
              </a:p>
            </p:txBody>
          </p:sp>
          <p:sp>
            <p:nvSpPr>
              <p:cNvPr id="27748" name="Freeform 77"/>
              <p:cNvSpPr>
                <a:spLocks/>
              </p:cNvSpPr>
              <p:nvPr/>
            </p:nvSpPr>
            <p:spPr bwMode="auto">
              <a:xfrm>
                <a:off x="2755" y="3398"/>
                <a:ext cx="36" cy="24"/>
              </a:xfrm>
              <a:custGeom>
                <a:avLst/>
                <a:gdLst>
                  <a:gd name="T0" fmla="*/ 10 w 40"/>
                  <a:gd name="T1" fmla="*/ 0 h 24"/>
                  <a:gd name="T2" fmla="*/ 7 w 40"/>
                  <a:gd name="T3" fmla="*/ 7 h 24"/>
                  <a:gd name="T4" fmla="*/ 10 w 40"/>
                  <a:gd name="T5" fmla="*/ 9 h 24"/>
                  <a:gd name="T6" fmla="*/ 12 w 40"/>
                  <a:gd name="T7" fmla="*/ 12 h 24"/>
                  <a:gd name="T8" fmla="*/ 14 w 40"/>
                  <a:gd name="T9" fmla="*/ 15 h 24"/>
                  <a:gd name="T10" fmla="*/ 17 w 40"/>
                  <a:gd name="T11" fmla="*/ 17 h 24"/>
                  <a:gd name="T12" fmla="*/ 20 w 40"/>
                  <a:gd name="T13" fmla="*/ 19 h 24"/>
                  <a:gd name="T14" fmla="*/ 22 w 40"/>
                  <a:gd name="T15" fmla="*/ 20 h 24"/>
                  <a:gd name="T16" fmla="*/ 24 w 40"/>
                  <a:gd name="T17" fmla="*/ 22 h 24"/>
                  <a:gd name="T18" fmla="*/ 28 w 40"/>
                  <a:gd name="T19" fmla="*/ 23 h 24"/>
                  <a:gd name="T20" fmla="*/ 32 w 40"/>
                  <a:gd name="T21" fmla="*/ 15 h 24"/>
                  <a:gd name="T22" fmla="*/ 29 w 40"/>
                  <a:gd name="T23" fmla="*/ 15 h 24"/>
                  <a:gd name="T24" fmla="*/ 28 w 40"/>
                  <a:gd name="T25" fmla="*/ 13 h 24"/>
                  <a:gd name="T26" fmla="*/ 24 w 40"/>
                  <a:gd name="T27" fmla="*/ 11 h 24"/>
                  <a:gd name="T28" fmla="*/ 23 w 40"/>
                  <a:gd name="T29" fmla="*/ 10 h 24"/>
                  <a:gd name="T30" fmla="*/ 20 w 40"/>
                  <a:gd name="T31" fmla="*/ 8 h 24"/>
                  <a:gd name="T32" fmla="*/ 18 w 40"/>
                  <a:gd name="T33" fmla="*/ 6 h 24"/>
                  <a:gd name="T34" fmla="*/ 15 w 40"/>
                  <a:gd name="T35" fmla="*/ 3 h 24"/>
                  <a:gd name="T36" fmla="*/ 13 w 40"/>
                  <a:gd name="T37" fmla="*/ 1 h 24"/>
                  <a:gd name="T38" fmla="*/ 10 w 40"/>
                  <a:gd name="T39" fmla="*/ 9 h 24"/>
                  <a:gd name="T40" fmla="*/ 10 w 40"/>
                  <a:gd name="T41" fmla="*/ 0 h 24"/>
                  <a:gd name="T42" fmla="*/ 0 w 40"/>
                  <a:gd name="T43" fmla="*/ 0 h 24"/>
                  <a:gd name="T44" fmla="*/ 7 w 40"/>
                  <a:gd name="T45" fmla="*/ 7 h 24"/>
                  <a:gd name="T46" fmla="*/ 10 w 40"/>
                  <a:gd name="T47" fmla="*/ 0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0"/>
                  <a:gd name="T73" fmla="*/ 0 h 24"/>
                  <a:gd name="T74" fmla="*/ 40 w 40"/>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0" h="24">
                    <a:moveTo>
                      <a:pt x="12" y="0"/>
                    </a:moveTo>
                    <a:lnTo>
                      <a:pt x="9" y="7"/>
                    </a:lnTo>
                    <a:lnTo>
                      <a:pt x="12" y="9"/>
                    </a:lnTo>
                    <a:lnTo>
                      <a:pt x="14" y="12"/>
                    </a:lnTo>
                    <a:lnTo>
                      <a:pt x="18" y="15"/>
                    </a:lnTo>
                    <a:lnTo>
                      <a:pt x="21" y="17"/>
                    </a:lnTo>
                    <a:lnTo>
                      <a:pt x="25" y="19"/>
                    </a:lnTo>
                    <a:lnTo>
                      <a:pt x="27" y="20"/>
                    </a:lnTo>
                    <a:lnTo>
                      <a:pt x="30" y="22"/>
                    </a:lnTo>
                    <a:lnTo>
                      <a:pt x="34" y="23"/>
                    </a:lnTo>
                    <a:lnTo>
                      <a:pt x="39" y="15"/>
                    </a:lnTo>
                    <a:lnTo>
                      <a:pt x="36" y="15"/>
                    </a:lnTo>
                    <a:lnTo>
                      <a:pt x="34" y="13"/>
                    </a:lnTo>
                    <a:lnTo>
                      <a:pt x="30" y="11"/>
                    </a:lnTo>
                    <a:lnTo>
                      <a:pt x="28" y="10"/>
                    </a:lnTo>
                    <a:lnTo>
                      <a:pt x="25" y="8"/>
                    </a:lnTo>
                    <a:lnTo>
                      <a:pt x="22" y="6"/>
                    </a:lnTo>
                    <a:lnTo>
                      <a:pt x="19" y="3"/>
                    </a:lnTo>
                    <a:lnTo>
                      <a:pt x="16" y="1"/>
                    </a:lnTo>
                    <a:lnTo>
                      <a:pt x="12" y="9"/>
                    </a:lnTo>
                    <a:lnTo>
                      <a:pt x="12" y="0"/>
                    </a:lnTo>
                    <a:lnTo>
                      <a:pt x="0" y="0"/>
                    </a:lnTo>
                    <a:lnTo>
                      <a:pt x="9" y="7"/>
                    </a:lnTo>
                    <a:lnTo>
                      <a:pt x="12" y="0"/>
                    </a:lnTo>
                  </a:path>
                </a:pathLst>
              </a:custGeom>
              <a:solidFill>
                <a:srgbClr val="FFCC00"/>
              </a:solidFill>
              <a:ln w="12700" cap="rnd">
                <a:solidFill>
                  <a:schemeClr val="tx1"/>
                </a:solidFill>
                <a:round/>
                <a:headEnd/>
                <a:tailEnd/>
              </a:ln>
            </p:spPr>
            <p:txBody>
              <a:bodyPr/>
              <a:lstStyle/>
              <a:p>
                <a:endParaRPr lang="en-US"/>
              </a:p>
            </p:txBody>
          </p:sp>
          <p:sp>
            <p:nvSpPr>
              <p:cNvPr id="27749" name="Freeform 78"/>
              <p:cNvSpPr>
                <a:spLocks/>
              </p:cNvSpPr>
              <p:nvPr/>
            </p:nvSpPr>
            <p:spPr bwMode="auto">
              <a:xfrm>
                <a:off x="2767" y="3398"/>
                <a:ext cx="17" cy="17"/>
              </a:xfrm>
              <a:custGeom>
                <a:avLst/>
                <a:gdLst>
                  <a:gd name="T0" fmla="*/ 14 w 19"/>
                  <a:gd name="T1" fmla="*/ 16 h 17"/>
                  <a:gd name="T2" fmla="*/ 14 w 19"/>
                  <a:gd name="T3" fmla="*/ 0 h 17"/>
                  <a:gd name="T4" fmla="*/ 7 w 19"/>
                  <a:gd name="T5" fmla="*/ 0 h 17"/>
                  <a:gd name="T6" fmla="*/ 7 w 19"/>
                  <a:gd name="T7" fmla="*/ 0 h 17"/>
                  <a:gd name="T8" fmla="*/ 7 w 19"/>
                  <a:gd name="T9" fmla="*/ 0 h 17"/>
                  <a:gd name="T10" fmla="*/ 0 w 19"/>
                  <a:gd name="T11" fmla="*/ 0 h 17"/>
                  <a:gd name="T12" fmla="*/ 0 w 19"/>
                  <a:gd name="T13" fmla="*/ 16 h 17"/>
                  <a:gd name="T14" fmla="*/ 7 w 19"/>
                  <a:gd name="T15" fmla="*/ 16 h 17"/>
                  <a:gd name="T16" fmla="*/ 7 w 19"/>
                  <a:gd name="T17" fmla="*/ 16 h 17"/>
                  <a:gd name="T18" fmla="*/ 7 w 19"/>
                  <a:gd name="T19" fmla="*/ 16 h 17"/>
                  <a:gd name="T20" fmla="*/ 14 w 19"/>
                  <a:gd name="T21" fmla="*/ 16 h 17"/>
                  <a:gd name="T22" fmla="*/ 14 w 19"/>
                  <a:gd name="T23" fmla="*/ 0 h 17"/>
                  <a:gd name="T24" fmla="*/ 14 w 19"/>
                  <a:gd name="T25" fmla="*/ 1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7"/>
                  <a:gd name="T41" fmla="*/ 19 w 1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7">
                    <a:moveTo>
                      <a:pt x="18" y="16"/>
                    </a:moveTo>
                    <a:lnTo>
                      <a:pt x="18" y="0"/>
                    </a:lnTo>
                    <a:lnTo>
                      <a:pt x="9" y="0"/>
                    </a:lnTo>
                    <a:lnTo>
                      <a:pt x="0" y="0"/>
                    </a:lnTo>
                    <a:lnTo>
                      <a:pt x="0" y="16"/>
                    </a:lnTo>
                    <a:lnTo>
                      <a:pt x="9" y="16"/>
                    </a:lnTo>
                    <a:lnTo>
                      <a:pt x="18" y="16"/>
                    </a:lnTo>
                    <a:lnTo>
                      <a:pt x="18" y="0"/>
                    </a:lnTo>
                    <a:lnTo>
                      <a:pt x="18" y="16"/>
                    </a:lnTo>
                  </a:path>
                </a:pathLst>
              </a:custGeom>
              <a:solidFill>
                <a:srgbClr val="FFCC00"/>
              </a:solidFill>
              <a:ln w="12700" cap="rnd">
                <a:solidFill>
                  <a:schemeClr val="tx1"/>
                </a:solidFill>
                <a:round/>
                <a:headEnd/>
                <a:tailEnd/>
              </a:ln>
            </p:spPr>
            <p:txBody>
              <a:bodyPr/>
              <a:lstStyle/>
              <a:p>
                <a:endParaRPr lang="en-US"/>
              </a:p>
            </p:txBody>
          </p:sp>
          <p:sp>
            <p:nvSpPr>
              <p:cNvPr id="27750" name="Freeform 79"/>
              <p:cNvSpPr>
                <a:spLocks/>
              </p:cNvSpPr>
              <p:nvPr/>
            </p:nvSpPr>
            <p:spPr bwMode="auto">
              <a:xfrm>
                <a:off x="2631" y="3373"/>
                <a:ext cx="139" cy="35"/>
              </a:xfrm>
              <a:custGeom>
                <a:avLst/>
                <a:gdLst>
                  <a:gd name="T0" fmla="*/ 0 w 156"/>
                  <a:gd name="T1" fmla="*/ 7 h 35"/>
                  <a:gd name="T2" fmla="*/ 0 w 156"/>
                  <a:gd name="T3" fmla="*/ 7 h 35"/>
                  <a:gd name="T4" fmla="*/ 4 w 156"/>
                  <a:gd name="T5" fmla="*/ 10 h 35"/>
                  <a:gd name="T6" fmla="*/ 11 w 156"/>
                  <a:gd name="T7" fmla="*/ 12 h 35"/>
                  <a:gd name="T8" fmla="*/ 17 w 156"/>
                  <a:gd name="T9" fmla="*/ 14 h 35"/>
                  <a:gd name="T10" fmla="*/ 25 w 156"/>
                  <a:gd name="T11" fmla="*/ 16 h 35"/>
                  <a:gd name="T12" fmla="*/ 33 w 156"/>
                  <a:gd name="T13" fmla="*/ 18 h 35"/>
                  <a:gd name="T14" fmla="*/ 41 w 156"/>
                  <a:gd name="T15" fmla="*/ 21 h 35"/>
                  <a:gd name="T16" fmla="*/ 52 w 156"/>
                  <a:gd name="T17" fmla="*/ 22 h 35"/>
                  <a:gd name="T18" fmla="*/ 61 w 156"/>
                  <a:gd name="T19" fmla="*/ 24 h 35"/>
                  <a:gd name="T20" fmla="*/ 70 w 156"/>
                  <a:gd name="T21" fmla="*/ 26 h 35"/>
                  <a:gd name="T22" fmla="*/ 80 w 156"/>
                  <a:gd name="T23" fmla="*/ 28 h 35"/>
                  <a:gd name="T24" fmla="*/ 89 w 156"/>
                  <a:gd name="T25" fmla="*/ 30 h 35"/>
                  <a:gd name="T26" fmla="*/ 97 w 156"/>
                  <a:gd name="T27" fmla="*/ 31 h 35"/>
                  <a:gd name="T28" fmla="*/ 105 w 156"/>
                  <a:gd name="T29" fmla="*/ 32 h 35"/>
                  <a:gd name="T30" fmla="*/ 112 w 156"/>
                  <a:gd name="T31" fmla="*/ 33 h 35"/>
                  <a:gd name="T32" fmla="*/ 119 w 156"/>
                  <a:gd name="T33" fmla="*/ 34 h 35"/>
                  <a:gd name="T34" fmla="*/ 123 w 156"/>
                  <a:gd name="T35" fmla="*/ 34 h 35"/>
                  <a:gd name="T36" fmla="*/ 123 w 156"/>
                  <a:gd name="T37" fmla="*/ 25 h 35"/>
                  <a:gd name="T38" fmla="*/ 119 w 156"/>
                  <a:gd name="T39" fmla="*/ 25 h 35"/>
                  <a:gd name="T40" fmla="*/ 113 w 156"/>
                  <a:gd name="T41" fmla="*/ 24 h 35"/>
                  <a:gd name="T42" fmla="*/ 106 w 156"/>
                  <a:gd name="T43" fmla="*/ 24 h 35"/>
                  <a:gd name="T44" fmla="*/ 98 w 156"/>
                  <a:gd name="T45" fmla="*/ 22 h 35"/>
                  <a:gd name="T46" fmla="*/ 91 w 156"/>
                  <a:gd name="T47" fmla="*/ 21 h 35"/>
                  <a:gd name="T48" fmla="*/ 82 w 156"/>
                  <a:gd name="T49" fmla="*/ 19 h 35"/>
                  <a:gd name="T50" fmla="*/ 71 w 156"/>
                  <a:gd name="T51" fmla="*/ 18 h 35"/>
                  <a:gd name="T52" fmla="*/ 62 w 156"/>
                  <a:gd name="T53" fmla="*/ 16 h 35"/>
                  <a:gd name="T54" fmla="*/ 53 w 156"/>
                  <a:gd name="T55" fmla="*/ 14 h 35"/>
                  <a:gd name="T56" fmla="*/ 44 w 156"/>
                  <a:gd name="T57" fmla="*/ 12 h 35"/>
                  <a:gd name="T58" fmla="*/ 35 w 156"/>
                  <a:gd name="T59" fmla="*/ 10 h 35"/>
                  <a:gd name="T60" fmla="*/ 27 w 156"/>
                  <a:gd name="T61" fmla="*/ 7 h 35"/>
                  <a:gd name="T62" fmla="*/ 19 w 156"/>
                  <a:gd name="T63" fmla="*/ 5 h 35"/>
                  <a:gd name="T64" fmla="*/ 12 w 156"/>
                  <a:gd name="T65" fmla="*/ 3 h 35"/>
                  <a:gd name="T66" fmla="*/ 6 w 156"/>
                  <a:gd name="T67" fmla="*/ 2 h 35"/>
                  <a:gd name="T68" fmla="*/ 4 w 156"/>
                  <a:gd name="T69" fmla="*/ 0 h 35"/>
                  <a:gd name="T70" fmla="*/ 4 w 156"/>
                  <a:gd name="T71" fmla="*/ 0 h 35"/>
                  <a:gd name="T72" fmla="*/ 0 w 156"/>
                  <a:gd name="T73" fmla="*/ 7 h 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6"/>
                  <a:gd name="T112" fmla="*/ 0 h 35"/>
                  <a:gd name="T113" fmla="*/ 156 w 156"/>
                  <a:gd name="T114" fmla="*/ 35 h 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6" h="35">
                    <a:moveTo>
                      <a:pt x="0" y="7"/>
                    </a:moveTo>
                    <a:lnTo>
                      <a:pt x="0" y="7"/>
                    </a:lnTo>
                    <a:lnTo>
                      <a:pt x="5" y="10"/>
                    </a:lnTo>
                    <a:lnTo>
                      <a:pt x="13" y="12"/>
                    </a:lnTo>
                    <a:lnTo>
                      <a:pt x="21" y="14"/>
                    </a:lnTo>
                    <a:lnTo>
                      <a:pt x="31" y="16"/>
                    </a:lnTo>
                    <a:lnTo>
                      <a:pt x="41" y="18"/>
                    </a:lnTo>
                    <a:lnTo>
                      <a:pt x="52" y="21"/>
                    </a:lnTo>
                    <a:lnTo>
                      <a:pt x="65" y="22"/>
                    </a:lnTo>
                    <a:lnTo>
                      <a:pt x="77" y="24"/>
                    </a:lnTo>
                    <a:lnTo>
                      <a:pt x="89" y="26"/>
                    </a:lnTo>
                    <a:lnTo>
                      <a:pt x="101" y="28"/>
                    </a:lnTo>
                    <a:lnTo>
                      <a:pt x="112" y="30"/>
                    </a:lnTo>
                    <a:lnTo>
                      <a:pt x="122" y="31"/>
                    </a:lnTo>
                    <a:lnTo>
                      <a:pt x="132" y="32"/>
                    </a:lnTo>
                    <a:lnTo>
                      <a:pt x="141" y="33"/>
                    </a:lnTo>
                    <a:lnTo>
                      <a:pt x="149" y="34"/>
                    </a:lnTo>
                    <a:lnTo>
                      <a:pt x="155" y="34"/>
                    </a:lnTo>
                    <a:lnTo>
                      <a:pt x="155" y="25"/>
                    </a:lnTo>
                    <a:lnTo>
                      <a:pt x="149" y="25"/>
                    </a:lnTo>
                    <a:lnTo>
                      <a:pt x="142" y="24"/>
                    </a:lnTo>
                    <a:lnTo>
                      <a:pt x="133" y="24"/>
                    </a:lnTo>
                    <a:lnTo>
                      <a:pt x="124" y="22"/>
                    </a:lnTo>
                    <a:lnTo>
                      <a:pt x="114" y="21"/>
                    </a:lnTo>
                    <a:lnTo>
                      <a:pt x="103" y="19"/>
                    </a:lnTo>
                    <a:lnTo>
                      <a:pt x="90" y="18"/>
                    </a:lnTo>
                    <a:lnTo>
                      <a:pt x="79" y="16"/>
                    </a:lnTo>
                    <a:lnTo>
                      <a:pt x="67" y="14"/>
                    </a:lnTo>
                    <a:lnTo>
                      <a:pt x="55" y="12"/>
                    </a:lnTo>
                    <a:lnTo>
                      <a:pt x="44" y="10"/>
                    </a:lnTo>
                    <a:lnTo>
                      <a:pt x="34" y="7"/>
                    </a:lnTo>
                    <a:lnTo>
                      <a:pt x="24" y="5"/>
                    </a:lnTo>
                    <a:lnTo>
                      <a:pt x="16" y="3"/>
                    </a:lnTo>
                    <a:lnTo>
                      <a:pt x="8" y="2"/>
                    </a:lnTo>
                    <a:lnTo>
                      <a:pt x="4" y="0"/>
                    </a:lnTo>
                    <a:lnTo>
                      <a:pt x="0" y="7"/>
                    </a:lnTo>
                  </a:path>
                </a:pathLst>
              </a:custGeom>
              <a:solidFill>
                <a:srgbClr val="FFCC00"/>
              </a:solidFill>
              <a:ln w="12700" cap="rnd">
                <a:solidFill>
                  <a:schemeClr val="tx1"/>
                </a:solidFill>
                <a:round/>
                <a:headEnd/>
                <a:tailEnd/>
              </a:ln>
            </p:spPr>
            <p:txBody>
              <a:bodyPr/>
              <a:lstStyle/>
              <a:p>
                <a:endParaRPr lang="en-US"/>
              </a:p>
            </p:txBody>
          </p:sp>
          <p:sp>
            <p:nvSpPr>
              <p:cNvPr id="27751" name="Freeform 80"/>
              <p:cNvSpPr>
                <a:spLocks/>
              </p:cNvSpPr>
              <p:nvPr/>
            </p:nvSpPr>
            <p:spPr bwMode="auto">
              <a:xfrm>
                <a:off x="2578" y="3343"/>
                <a:ext cx="57" cy="38"/>
              </a:xfrm>
              <a:custGeom>
                <a:avLst/>
                <a:gdLst>
                  <a:gd name="T0" fmla="*/ 12 w 64"/>
                  <a:gd name="T1" fmla="*/ 14 h 38"/>
                  <a:gd name="T2" fmla="*/ 4 w 64"/>
                  <a:gd name="T3" fmla="*/ 18 h 38"/>
                  <a:gd name="T4" fmla="*/ 11 w 64"/>
                  <a:gd name="T5" fmla="*/ 25 h 38"/>
                  <a:gd name="T6" fmla="*/ 18 w 64"/>
                  <a:gd name="T7" fmla="*/ 29 h 38"/>
                  <a:gd name="T8" fmla="*/ 21 w 64"/>
                  <a:gd name="T9" fmla="*/ 31 h 38"/>
                  <a:gd name="T10" fmla="*/ 25 w 64"/>
                  <a:gd name="T11" fmla="*/ 32 h 38"/>
                  <a:gd name="T12" fmla="*/ 29 w 64"/>
                  <a:gd name="T13" fmla="*/ 32 h 38"/>
                  <a:gd name="T14" fmla="*/ 32 w 64"/>
                  <a:gd name="T15" fmla="*/ 33 h 38"/>
                  <a:gd name="T16" fmla="*/ 38 w 64"/>
                  <a:gd name="T17" fmla="*/ 34 h 38"/>
                  <a:gd name="T18" fmla="*/ 46 w 64"/>
                  <a:gd name="T19" fmla="*/ 37 h 38"/>
                  <a:gd name="T20" fmla="*/ 50 w 64"/>
                  <a:gd name="T21" fmla="*/ 30 h 38"/>
                  <a:gd name="T22" fmla="*/ 40 w 64"/>
                  <a:gd name="T23" fmla="*/ 26 h 38"/>
                  <a:gd name="T24" fmla="*/ 33 w 64"/>
                  <a:gd name="T25" fmla="*/ 24 h 38"/>
                  <a:gd name="T26" fmla="*/ 29 w 64"/>
                  <a:gd name="T27" fmla="*/ 23 h 38"/>
                  <a:gd name="T28" fmla="*/ 26 w 64"/>
                  <a:gd name="T29" fmla="*/ 23 h 38"/>
                  <a:gd name="T30" fmla="*/ 24 w 64"/>
                  <a:gd name="T31" fmla="*/ 23 h 38"/>
                  <a:gd name="T32" fmla="*/ 21 w 64"/>
                  <a:gd name="T33" fmla="*/ 22 h 38"/>
                  <a:gd name="T34" fmla="*/ 18 w 64"/>
                  <a:gd name="T35" fmla="*/ 19 h 38"/>
                  <a:gd name="T36" fmla="*/ 11 w 64"/>
                  <a:gd name="T37" fmla="*/ 12 h 38"/>
                  <a:gd name="T38" fmla="*/ 4 w 64"/>
                  <a:gd name="T39" fmla="*/ 16 h 38"/>
                  <a:gd name="T40" fmla="*/ 11 w 64"/>
                  <a:gd name="T41" fmla="*/ 12 h 38"/>
                  <a:gd name="T42" fmla="*/ 0 w 64"/>
                  <a:gd name="T43" fmla="*/ 0 h 38"/>
                  <a:gd name="T44" fmla="*/ 4 w 64"/>
                  <a:gd name="T45" fmla="*/ 16 h 38"/>
                  <a:gd name="T46" fmla="*/ 12 w 64"/>
                  <a:gd name="T47" fmla="*/ 14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15" y="14"/>
                    </a:moveTo>
                    <a:lnTo>
                      <a:pt x="6" y="18"/>
                    </a:lnTo>
                    <a:lnTo>
                      <a:pt x="14" y="25"/>
                    </a:lnTo>
                    <a:lnTo>
                      <a:pt x="22" y="29"/>
                    </a:lnTo>
                    <a:lnTo>
                      <a:pt x="27" y="31"/>
                    </a:lnTo>
                    <a:lnTo>
                      <a:pt x="31" y="32"/>
                    </a:lnTo>
                    <a:lnTo>
                      <a:pt x="36" y="32"/>
                    </a:lnTo>
                    <a:lnTo>
                      <a:pt x="40" y="33"/>
                    </a:lnTo>
                    <a:lnTo>
                      <a:pt x="48" y="34"/>
                    </a:lnTo>
                    <a:lnTo>
                      <a:pt x="58" y="37"/>
                    </a:lnTo>
                    <a:lnTo>
                      <a:pt x="63" y="30"/>
                    </a:lnTo>
                    <a:lnTo>
                      <a:pt x="51" y="26"/>
                    </a:lnTo>
                    <a:lnTo>
                      <a:pt x="42" y="24"/>
                    </a:lnTo>
                    <a:lnTo>
                      <a:pt x="37" y="23"/>
                    </a:lnTo>
                    <a:lnTo>
                      <a:pt x="32" y="23"/>
                    </a:lnTo>
                    <a:lnTo>
                      <a:pt x="30" y="23"/>
                    </a:lnTo>
                    <a:lnTo>
                      <a:pt x="27" y="22"/>
                    </a:lnTo>
                    <a:lnTo>
                      <a:pt x="22" y="19"/>
                    </a:lnTo>
                    <a:lnTo>
                      <a:pt x="14" y="12"/>
                    </a:lnTo>
                    <a:lnTo>
                      <a:pt x="5" y="16"/>
                    </a:lnTo>
                    <a:lnTo>
                      <a:pt x="14" y="12"/>
                    </a:lnTo>
                    <a:lnTo>
                      <a:pt x="0" y="0"/>
                    </a:lnTo>
                    <a:lnTo>
                      <a:pt x="5" y="16"/>
                    </a:lnTo>
                    <a:lnTo>
                      <a:pt x="15" y="14"/>
                    </a:lnTo>
                  </a:path>
                </a:pathLst>
              </a:custGeom>
              <a:solidFill>
                <a:srgbClr val="FFCC00"/>
              </a:solidFill>
              <a:ln w="12700" cap="rnd">
                <a:solidFill>
                  <a:schemeClr val="tx1"/>
                </a:solidFill>
                <a:round/>
                <a:headEnd/>
                <a:tailEnd/>
              </a:ln>
            </p:spPr>
            <p:txBody>
              <a:bodyPr/>
              <a:lstStyle/>
              <a:p>
                <a:endParaRPr lang="en-US"/>
              </a:p>
            </p:txBody>
          </p:sp>
          <p:sp>
            <p:nvSpPr>
              <p:cNvPr id="27752" name="Freeform 81"/>
              <p:cNvSpPr>
                <a:spLocks/>
              </p:cNvSpPr>
              <p:nvPr/>
            </p:nvSpPr>
            <p:spPr bwMode="auto">
              <a:xfrm>
                <a:off x="2584" y="3357"/>
                <a:ext cx="43" cy="124"/>
              </a:xfrm>
              <a:custGeom>
                <a:avLst/>
                <a:gdLst>
                  <a:gd name="T0" fmla="*/ 35 w 49"/>
                  <a:gd name="T1" fmla="*/ 122 h 124"/>
                  <a:gd name="T2" fmla="*/ 35 w 49"/>
                  <a:gd name="T3" fmla="*/ 123 h 124"/>
                  <a:gd name="T4" fmla="*/ 37 w 49"/>
                  <a:gd name="T5" fmla="*/ 104 h 124"/>
                  <a:gd name="T6" fmla="*/ 37 w 49"/>
                  <a:gd name="T7" fmla="*/ 88 h 124"/>
                  <a:gd name="T8" fmla="*/ 37 w 49"/>
                  <a:gd name="T9" fmla="*/ 74 h 124"/>
                  <a:gd name="T10" fmla="*/ 34 w 49"/>
                  <a:gd name="T11" fmla="*/ 62 h 124"/>
                  <a:gd name="T12" fmla="*/ 33 w 49"/>
                  <a:gd name="T13" fmla="*/ 51 h 124"/>
                  <a:gd name="T14" fmla="*/ 32 w 49"/>
                  <a:gd name="T15" fmla="*/ 42 h 124"/>
                  <a:gd name="T16" fmla="*/ 28 w 49"/>
                  <a:gd name="T17" fmla="*/ 34 h 124"/>
                  <a:gd name="T18" fmla="*/ 26 w 49"/>
                  <a:gd name="T19" fmla="*/ 27 h 124"/>
                  <a:gd name="T20" fmla="*/ 23 w 49"/>
                  <a:gd name="T21" fmla="*/ 22 h 124"/>
                  <a:gd name="T22" fmla="*/ 19 w 49"/>
                  <a:gd name="T23" fmla="*/ 17 h 124"/>
                  <a:gd name="T24" fmla="*/ 17 w 49"/>
                  <a:gd name="T25" fmla="*/ 14 h 124"/>
                  <a:gd name="T26" fmla="*/ 14 w 49"/>
                  <a:gd name="T27" fmla="*/ 10 h 124"/>
                  <a:gd name="T28" fmla="*/ 11 w 49"/>
                  <a:gd name="T29" fmla="*/ 8 h 124"/>
                  <a:gd name="T30" fmla="*/ 10 w 49"/>
                  <a:gd name="T31" fmla="*/ 5 h 124"/>
                  <a:gd name="T32" fmla="*/ 9 w 49"/>
                  <a:gd name="T33" fmla="*/ 3 h 124"/>
                  <a:gd name="T34" fmla="*/ 8 w 49"/>
                  <a:gd name="T35" fmla="*/ 0 h 124"/>
                  <a:gd name="T36" fmla="*/ 0 w 49"/>
                  <a:gd name="T37" fmla="*/ 2 h 124"/>
                  <a:gd name="T38" fmla="*/ 2 w 49"/>
                  <a:gd name="T39" fmla="*/ 6 h 124"/>
                  <a:gd name="T40" fmla="*/ 4 w 49"/>
                  <a:gd name="T41" fmla="*/ 10 h 124"/>
                  <a:gd name="T42" fmla="*/ 5 w 49"/>
                  <a:gd name="T43" fmla="*/ 13 h 124"/>
                  <a:gd name="T44" fmla="*/ 8 w 49"/>
                  <a:gd name="T45" fmla="*/ 16 h 124"/>
                  <a:gd name="T46" fmla="*/ 11 w 49"/>
                  <a:gd name="T47" fmla="*/ 20 h 124"/>
                  <a:gd name="T48" fmla="*/ 13 w 49"/>
                  <a:gd name="T49" fmla="*/ 23 h 124"/>
                  <a:gd name="T50" fmla="*/ 16 w 49"/>
                  <a:gd name="T51" fmla="*/ 26 h 124"/>
                  <a:gd name="T52" fmla="*/ 18 w 49"/>
                  <a:gd name="T53" fmla="*/ 32 h 124"/>
                  <a:gd name="T54" fmla="*/ 21 w 49"/>
                  <a:gd name="T55" fmla="*/ 37 h 124"/>
                  <a:gd name="T56" fmla="*/ 24 w 49"/>
                  <a:gd name="T57" fmla="*/ 44 h 124"/>
                  <a:gd name="T58" fmla="*/ 25 w 49"/>
                  <a:gd name="T59" fmla="*/ 52 h 124"/>
                  <a:gd name="T60" fmla="*/ 27 w 49"/>
                  <a:gd name="T61" fmla="*/ 62 h 124"/>
                  <a:gd name="T62" fmla="*/ 28 w 49"/>
                  <a:gd name="T63" fmla="*/ 74 h 124"/>
                  <a:gd name="T64" fmla="*/ 28 w 49"/>
                  <a:gd name="T65" fmla="*/ 88 h 124"/>
                  <a:gd name="T66" fmla="*/ 28 w 49"/>
                  <a:gd name="T67" fmla="*/ 104 h 124"/>
                  <a:gd name="T68" fmla="*/ 28 w 49"/>
                  <a:gd name="T69" fmla="*/ 122 h 124"/>
                  <a:gd name="T70" fmla="*/ 28 w 49"/>
                  <a:gd name="T71" fmla="*/ 123 h 124"/>
                  <a:gd name="T72" fmla="*/ 28 w 49"/>
                  <a:gd name="T73" fmla="*/ 122 h 124"/>
                  <a:gd name="T74" fmla="*/ 28 w 49"/>
                  <a:gd name="T75" fmla="*/ 123 h 124"/>
                  <a:gd name="T76" fmla="*/ 28 w 49"/>
                  <a:gd name="T77" fmla="*/ 123 h 124"/>
                  <a:gd name="T78" fmla="*/ 35 w 49"/>
                  <a:gd name="T79" fmla="*/ 122 h 1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9"/>
                  <a:gd name="T121" fmla="*/ 0 h 124"/>
                  <a:gd name="T122" fmla="*/ 49 w 49"/>
                  <a:gd name="T123" fmla="*/ 124 h 1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9" h="124">
                    <a:moveTo>
                      <a:pt x="46" y="122"/>
                    </a:moveTo>
                    <a:lnTo>
                      <a:pt x="46" y="123"/>
                    </a:lnTo>
                    <a:lnTo>
                      <a:pt x="48" y="104"/>
                    </a:lnTo>
                    <a:lnTo>
                      <a:pt x="48" y="88"/>
                    </a:lnTo>
                    <a:lnTo>
                      <a:pt x="48" y="74"/>
                    </a:lnTo>
                    <a:lnTo>
                      <a:pt x="45" y="62"/>
                    </a:lnTo>
                    <a:lnTo>
                      <a:pt x="43" y="51"/>
                    </a:lnTo>
                    <a:lnTo>
                      <a:pt x="41" y="42"/>
                    </a:lnTo>
                    <a:lnTo>
                      <a:pt x="37" y="34"/>
                    </a:lnTo>
                    <a:lnTo>
                      <a:pt x="34" y="27"/>
                    </a:lnTo>
                    <a:lnTo>
                      <a:pt x="30" y="22"/>
                    </a:lnTo>
                    <a:lnTo>
                      <a:pt x="25" y="17"/>
                    </a:lnTo>
                    <a:lnTo>
                      <a:pt x="22" y="14"/>
                    </a:lnTo>
                    <a:lnTo>
                      <a:pt x="18" y="10"/>
                    </a:lnTo>
                    <a:lnTo>
                      <a:pt x="15" y="8"/>
                    </a:lnTo>
                    <a:lnTo>
                      <a:pt x="13" y="5"/>
                    </a:lnTo>
                    <a:lnTo>
                      <a:pt x="11" y="3"/>
                    </a:lnTo>
                    <a:lnTo>
                      <a:pt x="10" y="0"/>
                    </a:lnTo>
                    <a:lnTo>
                      <a:pt x="0" y="2"/>
                    </a:lnTo>
                    <a:lnTo>
                      <a:pt x="2" y="6"/>
                    </a:lnTo>
                    <a:lnTo>
                      <a:pt x="4" y="10"/>
                    </a:lnTo>
                    <a:lnTo>
                      <a:pt x="7" y="13"/>
                    </a:lnTo>
                    <a:lnTo>
                      <a:pt x="10" y="16"/>
                    </a:lnTo>
                    <a:lnTo>
                      <a:pt x="14" y="20"/>
                    </a:lnTo>
                    <a:lnTo>
                      <a:pt x="17" y="23"/>
                    </a:lnTo>
                    <a:lnTo>
                      <a:pt x="21" y="26"/>
                    </a:lnTo>
                    <a:lnTo>
                      <a:pt x="24" y="32"/>
                    </a:lnTo>
                    <a:lnTo>
                      <a:pt x="27" y="37"/>
                    </a:lnTo>
                    <a:lnTo>
                      <a:pt x="31" y="44"/>
                    </a:lnTo>
                    <a:lnTo>
                      <a:pt x="33" y="52"/>
                    </a:lnTo>
                    <a:lnTo>
                      <a:pt x="35" y="62"/>
                    </a:lnTo>
                    <a:lnTo>
                      <a:pt x="36" y="74"/>
                    </a:lnTo>
                    <a:lnTo>
                      <a:pt x="37" y="88"/>
                    </a:lnTo>
                    <a:lnTo>
                      <a:pt x="37" y="104"/>
                    </a:lnTo>
                    <a:lnTo>
                      <a:pt x="36" y="122"/>
                    </a:lnTo>
                    <a:lnTo>
                      <a:pt x="36" y="123"/>
                    </a:lnTo>
                    <a:lnTo>
                      <a:pt x="36" y="122"/>
                    </a:lnTo>
                    <a:lnTo>
                      <a:pt x="36" y="123"/>
                    </a:lnTo>
                    <a:lnTo>
                      <a:pt x="46" y="122"/>
                    </a:lnTo>
                  </a:path>
                </a:pathLst>
              </a:custGeom>
              <a:solidFill>
                <a:srgbClr val="FFCC00"/>
              </a:solidFill>
              <a:ln w="12700" cap="rnd">
                <a:solidFill>
                  <a:schemeClr val="tx1"/>
                </a:solidFill>
                <a:round/>
                <a:headEnd/>
                <a:tailEnd/>
              </a:ln>
            </p:spPr>
            <p:txBody>
              <a:bodyPr/>
              <a:lstStyle/>
              <a:p>
                <a:endParaRPr lang="en-US"/>
              </a:p>
            </p:txBody>
          </p:sp>
          <p:sp>
            <p:nvSpPr>
              <p:cNvPr id="27753" name="Freeform 82"/>
              <p:cNvSpPr>
                <a:spLocks/>
              </p:cNvSpPr>
              <p:nvPr/>
            </p:nvSpPr>
            <p:spPr bwMode="auto">
              <a:xfrm>
                <a:off x="2617" y="3479"/>
                <a:ext cx="17" cy="26"/>
              </a:xfrm>
              <a:custGeom>
                <a:avLst/>
                <a:gdLst>
                  <a:gd name="T0" fmla="*/ 14 w 19"/>
                  <a:gd name="T1" fmla="*/ 19 h 26"/>
                  <a:gd name="T2" fmla="*/ 14 w 19"/>
                  <a:gd name="T3" fmla="*/ 21 h 26"/>
                  <a:gd name="T4" fmla="*/ 9 w 19"/>
                  <a:gd name="T5" fmla="*/ 0 h 26"/>
                  <a:gd name="T6" fmla="*/ 0 w 19"/>
                  <a:gd name="T7" fmla="*/ 1 h 26"/>
                  <a:gd name="T8" fmla="*/ 4 w 19"/>
                  <a:gd name="T9" fmla="*/ 23 h 26"/>
                  <a:gd name="T10" fmla="*/ 5 w 19"/>
                  <a:gd name="T11" fmla="*/ 25 h 26"/>
                  <a:gd name="T12" fmla="*/ 4 w 19"/>
                  <a:gd name="T13" fmla="*/ 23 h 26"/>
                  <a:gd name="T14" fmla="*/ 5 w 19"/>
                  <a:gd name="T15" fmla="*/ 23 h 26"/>
                  <a:gd name="T16" fmla="*/ 5 w 19"/>
                  <a:gd name="T17" fmla="*/ 25 h 26"/>
                  <a:gd name="T18" fmla="*/ 14 w 19"/>
                  <a:gd name="T19" fmla="*/ 19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26"/>
                  <a:gd name="T32" fmla="*/ 19 w 1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26">
                    <a:moveTo>
                      <a:pt x="18" y="19"/>
                    </a:moveTo>
                    <a:lnTo>
                      <a:pt x="18" y="21"/>
                    </a:lnTo>
                    <a:lnTo>
                      <a:pt x="11" y="0"/>
                    </a:lnTo>
                    <a:lnTo>
                      <a:pt x="0" y="1"/>
                    </a:lnTo>
                    <a:lnTo>
                      <a:pt x="6" y="23"/>
                    </a:lnTo>
                    <a:lnTo>
                      <a:pt x="7" y="25"/>
                    </a:lnTo>
                    <a:lnTo>
                      <a:pt x="6" y="23"/>
                    </a:lnTo>
                    <a:lnTo>
                      <a:pt x="7" y="23"/>
                    </a:lnTo>
                    <a:lnTo>
                      <a:pt x="7" y="25"/>
                    </a:lnTo>
                    <a:lnTo>
                      <a:pt x="18" y="19"/>
                    </a:lnTo>
                  </a:path>
                </a:pathLst>
              </a:custGeom>
              <a:solidFill>
                <a:srgbClr val="FFCC00"/>
              </a:solidFill>
              <a:ln w="12700" cap="rnd">
                <a:solidFill>
                  <a:schemeClr val="tx1"/>
                </a:solidFill>
                <a:round/>
                <a:headEnd/>
                <a:tailEnd/>
              </a:ln>
            </p:spPr>
            <p:txBody>
              <a:bodyPr/>
              <a:lstStyle/>
              <a:p>
                <a:endParaRPr lang="en-US"/>
              </a:p>
            </p:txBody>
          </p:sp>
          <p:sp>
            <p:nvSpPr>
              <p:cNvPr id="27754" name="Freeform 83"/>
              <p:cNvSpPr>
                <a:spLocks/>
              </p:cNvSpPr>
              <p:nvPr/>
            </p:nvSpPr>
            <p:spPr bwMode="auto">
              <a:xfrm>
                <a:off x="2667" y="3791"/>
                <a:ext cx="69" cy="37"/>
              </a:xfrm>
              <a:custGeom>
                <a:avLst/>
                <a:gdLst>
                  <a:gd name="T0" fmla="*/ 61 w 77"/>
                  <a:gd name="T1" fmla="*/ 27 h 37"/>
                  <a:gd name="T2" fmla="*/ 61 w 77"/>
                  <a:gd name="T3" fmla="*/ 27 h 37"/>
                  <a:gd name="T4" fmla="*/ 53 w 77"/>
                  <a:gd name="T5" fmla="*/ 26 h 37"/>
                  <a:gd name="T6" fmla="*/ 46 w 77"/>
                  <a:gd name="T7" fmla="*/ 24 h 37"/>
                  <a:gd name="T8" fmla="*/ 39 w 77"/>
                  <a:gd name="T9" fmla="*/ 22 h 37"/>
                  <a:gd name="T10" fmla="*/ 31 w 77"/>
                  <a:gd name="T11" fmla="*/ 18 h 37"/>
                  <a:gd name="T12" fmla="*/ 25 w 77"/>
                  <a:gd name="T13" fmla="*/ 15 h 37"/>
                  <a:gd name="T14" fmla="*/ 19 w 77"/>
                  <a:gd name="T15" fmla="*/ 10 h 37"/>
                  <a:gd name="T16" fmla="*/ 12 w 77"/>
                  <a:gd name="T17" fmla="*/ 6 h 37"/>
                  <a:gd name="T18" fmla="*/ 5 w 77"/>
                  <a:gd name="T19" fmla="*/ 0 h 37"/>
                  <a:gd name="T20" fmla="*/ 0 w 77"/>
                  <a:gd name="T21" fmla="*/ 6 h 37"/>
                  <a:gd name="T22" fmla="*/ 7 w 77"/>
                  <a:gd name="T23" fmla="*/ 12 h 37"/>
                  <a:gd name="T24" fmla="*/ 13 w 77"/>
                  <a:gd name="T25" fmla="*/ 17 h 37"/>
                  <a:gd name="T26" fmla="*/ 21 w 77"/>
                  <a:gd name="T27" fmla="*/ 22 h 37"/>
                  <a:gd name="T28" fmla="*/ 28 w 77"/>
                  <a:gd name="T29" fmla="*/ 26 h 37"/>
                  <a:gd name="T30" fmla="*/ 35 w 77"/>
                  <a:gd name="T31" fmla="*/ 30 h 37"/>
                  <a:gd name="T32" fmla="*/ 43 w 77"/>
                  <a:gd name="T33" fmla="*/ 33 h 37"/>
                  <a:gd name="T34" fmla="*/ 51 w 77"/>
                  <a:gd name="T35" fmla="*/ 34 h 37"/>
                  <a:gd name="T36" fmla="*/ 59 w 77"/>
                  <a:gd name="T37" fmla="*/ 36 h 37"/>
                  <a:gd name="T38" fmla="*/ 59 w 77"/>
                  <a:gd name="T39" fmla="*/ 36 h 37"/>
                  <a:gd name="T40" fmla="*/ 61 w 77"/>
                  <a:gd name="T41" fmla="*/ 27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7"/>
                  <a:gd name="T64" fmla="*/ 0 h 37"/>
                  <a:gd name="T65" fmla="*/ 77 w 77"/>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7" h="37">
                    <a:moveTo>
                      <a:pt x="76" y="27"/>
                    </a:moveTo>
                    <a:lnTo>
                      <a:pt x="76" y="27"/>
                    </a:lnTo>
                    <a:lnTo>
                      <a:pt x="66" y="26"/>
                    </a:lnTo>
                    <a:lnTo>
                      <a:pt x="57" y="24"/>
                    </a:lnTo>
                    <a:lnTo>
                      <a:pt x="48" y="22"/>
                    </a:lnTo>
                    <a:lnTo>
                      <a:pt x="39" y="18"/>
                    </a:lnTo>
                    <a:lnTo>
                      <a:pt x="31" y="15"/>
                    </a:lnTo>
                    <a:lnTo>
                      <a:pt x="23" y="10"/>
                    </a:lnTo>
                    <a:lnTo>
                      <a:pt x="14" y="6"/>
                    </a:lnTo>
                    <a:lnTo>
                      <a:pt x="7" y="0"/>
                    </a:lnTo>
                    <a:lnTo>
                      <a:pt x="0" y="6"/>
                    </a:lnTo>
                    <a:lnTo>
                      <a:pt x="9" y="12"/>
                    </a:lnTo>
                    <a:lnTo>
                      <a:pt x="17" y="17"/>
                    </a:lnTo>
                    <a:lnTo>
                      <a:pt x="26" y="22"/>
                    </a:lnTo>
                    <a:lnTo>
                      <a:pt x="35" y="26"/>
                    </a:lnTo>
                    <a:lnTo>
                      <a:pt x="44" y="30"/>
                    </a:lnTo>
                    <a:lnTo>
                      <a:pt x="54" y="33"/>
                    </a:lnTo>
                    <a:lnTo>
                      <a:pt x="64" y="34"/>
                    </a:lnTo>
                    <a:lnTo>
                      <a:pt x="74" y="36"/>
                    </a:lnTo>
                    <a:lnTo>
                      <a:pt x="76" y="27"/>
                    </a:lnTo>
                  </a:path>
                </a:pathLst>
              </a:custGeom>
              <a:solidFill>
                <a:srgbClr val="FFCC00"/>
              </a:solidFill>
              <a:ln w="12700" cap="rnd">
                <a:solidFill>
                  <a:schemeClr val="tx1"/>
                </a:solidFill>
                <a:round/>
                <a:headEnd/>
                <a:tailEnd/>
              </a:ln>
            </p:spPr>
            <p:txBody>
              <a:bodyPr/>
              <a:lstStyle/>
              <a:p>
                <a:endParaRPr lang="en-US"/>
              </a:p>
            </p:txBody>
          </p:sp>
          <p:sp>
            <p:nvSpPr>
              <p:cNvPr id="27755" name="Freeform 84"/>
              <p:cNvSpPr>
                <a:spLocks/>
              </p:cNvSpPr>
              <p:nvPr/>
            </p:nvSpPr>
            <p:spPr bwMode="auto">
              <a:xfrm>
                <a:off x="2734" y="3802"/>
                <a:ext cx="68" cy="26"/>
              </a:xfrm>
              <a:custGeom>
                <a:avLst/>
                <a:gdLst>
                  <a:gd name="T0" fmla="*/ 56 w 76"/>
                  <a:gd name="T1" fmla="*/ 0 h 26"/>
                  <a:gd name="T2" fmla="*/ 49 w 76"/>
                  <a:gd name="T3" fmla="*/ 3 h 26"/>
                  <a:gd name="T4" fmla="*/ 42 w 76"/>
                  <a:gd name="T5" fmla="*/ 6 h 26"/>
                  <a:gd name="T6" fmla="*/ 35 w 76"/>
                  <a:gd name="T7" fmla="*/ 9 h 26"/>
                  <a:gd name="T8" fmla="*/ 29 w 76"/>
                  <a:gd name="T9" fmla="*/ 12 h 26"/>
                  <a:gd name="T10" fmla="*/ 21 w 76"/>
                  <a:gd name="T11" fmla="*/ 14 h 26"/>
                  <a:gd name="T12" fmla="*/ 15 w 76"/>
                  <a:gd name="T13" fmla="*/ 16 h 26"/>
                  <a:gd name="T14" fmla="*/ 9 w 76"/>
                  <a:gd name="T15" fmla="*/ 17 h 26"/>
                  <a:gd name="T16" fmla="*/ 1 w 76"/>
                  <a:gd name="T17" fmla="*/ 16 h 26"/>
                  <a:gd name="T18" fmla="*/ 0 w 76"/>
                  <a:gd name="T19" fmla="*/ 25 h 26"/>
                  <a:gd name="T20" fmla="*/ 9 w 76"/>
                  <a:gd name="T21" fmla="*/ 25 h 26"/>
                  <a:gd name="T22" fmla="*/ 17 w 76"/>
                  <a:gd name="T23" fmla="*/ 24 h 26"/>
                  <a:gd name="T24" fmla="*/ 25 w 76"/>
                  <a:gd name="T25" fmla="*/ 23 h 26"/>
                  <a:gd name="T26" fmla="*/ 32 w 76"/>
                  <a:gd name="T27" fmla="*/ 19 h 26"/>
                  <a:gd name="T28" fmla="*/ 39 w 76"/>
                  <a:gd name="T29" fmla="*/ 17 h 26"/>
                  <a:gd name="T30" fmla="*/ 47 w 76"/>
                  <a:gd name="T31" fmla="*/ 14 h 26"/>
                  <a:gd name="T32" fmla="*/ 53 w 76"/>
                  <a:gd name="T33" fmla="*/ 11 h 26"/>
                  <a:gd name="T34" fmla="*/ 60 w 76"/>
                  <a:gd name="T35" fmla="*/ 7 h 26"/>
                  <a:gd name="T36" fmla="*/ 56 w 76"/>
                  <a:gd name="T37" fmla="*/ 0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6"/>
                  <a:gd name="T58" fmla="*/ 0 h 26"/>
                  <a:gd name="T59" fmla="*/ 76 w 76"/>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6" h="26">
                    <a:moveTo>
                      <a:pt x="70" y="0"/>
                    </a:moveTo>
                    <a:lnTo>
                      <a:pt x="62" y="3"/>
                    </a:lnTo>
                    <a:lnTo>
                      <a:pt x="53" y="6"/>
                    </a:lnTo>
                    <a:lnTo>
                      <a:pt x="44" y="9"/>
                    </a:lnTo>
                    <a:lnTo>
                      <a:pt x="36" y="12"/>
                    </a:lnTo>
                    <a:lnTo>
                      <a:pt x="27" y="14"/>
                    </a:lnTo>
                    <a:lnTo>
                      <a:pt x="19" y="16"/>
                    </a:lnTo>
                    <a:lnTo>
                      <a:pt x="11" y="17"/>
                    </a:lnTo>
                    <a:lnTo>
                      <a:pt x="1" y="16"/>
                    </a:lnTo>
                    <a:lnTo>
                      <a:pt x="0" y="25"/>
                    </a:lnTo>
                    <a:lnTo>
                      <a:pt x="11" y="25"/>
                    </a:lnTo>
                    <a:lnTo>
                      <a:pt x="21" y="24"/>
                    </a:lnTo>
                    <a:lnTo>
                      <a:pt x="31" y="23"/>
                    </a:lnTo>
                    <a:lnTo>
                      <a:pt x="40" y="19"/>
                    </a:lnTo>
                    <a:lnTo>
                      <a:pt x="49" y="17"/>
                    </a:lnTo>
                    <a:lnTo>
                      <a:pt x="58" y="14"/>
                    </a:lnTo>
                    <a:lnTo>
                      <a:pt x="66" y="11"/>
                    </a:lnTo>
                    <a:lnTo>
                      <a:pt x="75" y="7"/>
                    </a:lnTo>
                    <a:lnTo>
                      <a:pt x="70" y="0"/>
                    </a:lnTo>
                  </a:path>
                </a:pathLst>
              </a:custGeom>
              <a:solidFill>
                <a:srgbClr val="FFCC00"/>
              </a:solidFill>
              <a:ln w="12700" cap="rnd">
                <a:solidFill>
                  <a:schemeClr val="tx1"/>
                </a:solidFill>
                <a:round/>
                <a:headEnd/>
                <a:tailEnd/>
              </a:ln>
            </p:spPr>
            <p:txBody>
              <a:bodyPr/>
              <a:lstStyle/>
              <a:p>
                <a:endParaRPr lang="en-US"/>
              </a:p>
            </p:txBody>
          </p:sp>
          <p:sp>
            <p:nvSpPr>
              <p:cNvPr id="27756" name="Freeform 85"/>
              <p:cNvSpPr>
                <a:spLocks/>
              </p:cNvSpPr>
              <p:nvPr/>
            </p:nvSpPr>
            <p:spPr bwMode="auto">
              <a:xfrm>
                <a:off x="2679" y="3544"/>
                <a:ext cx="147" cy="17"/>
              </a:xfrm>
              <a:custGeom>
                <a:avLst/>
                <a:gdLst>
                  <a:gd name="T0" fmla="*/ 130 w 165"/>
                  <a:gd name="T1" fmla="*/ 6 h 17"/>
                  <a:gd name="T2" fmla="*/ 130 w 165"/>
                  <a:gd name="T3" fmla="*/ 6 h 17"/>
                  <a:gd name="T4" fmla="*/ 120 w 165"/>
                  <a:gd name="T5" fmla="*/ 4 h 17"/>
                  <a:gd name="T6" fmla="*/ 113 w 165"/>
                  <a:gd name="T7" fmla="*/ 3 h 17"/>
                  <a:gd name="T8" fmla="*/ 105 w 165"/>
                  <a:gd name="T9" fmla="*/ 2 h 17"/>
                  <a:gd name="T10" fmla="*/ 98 w 165"/>
                  <a:gd name="T11" fmla="*/ 2 h 17"/>
                  <a:gd name="T12" fmla="*/ 91 w 165"/>
                  <a:gd name="T13" fmla="*/ 1 h 17"/>
                  <a:gd name="T14" fmla="*/ 84 w 165"/>
                  <a:gd name="T15" fmla="*/ 0 h 17"/>
                  <a:gd name="T16" fmla="*/ 77 w 165"/>
                  <a:gd name="T17" fmla="*/ 0 h 17"/>
                  <a:gd name="T18" fmla="*/ 69 w 165"/>
                  <a:gd name="T19" fmla="*/ 0 h 17"/>
                  <a:gd name="T20" fmla="*/ 61 w 165"/>
                  <a:gd name="T21" fmla="*/ 0 h 17"/>
                  <a:gd name="T22" fmla="*/ 54 w 165"/>
                  <a:gd name="T23" fmla="*/ 0 h 17"/>
                  <a:gd name="T24" fmla="*/ 46 w 165"/>
                  <a:gd name="T25" fmla="*/ 1 h 17"/>
                  <a:gd name="T26" fmla="*/ 38 w 165"/>
                  <a:gd name="T27" fmla="*/ 2 h 17"/>
                  <a:gd name="T28" fmla="*/ 29 w 165"/>
                  <a:gd name="T29" fmla="*/ 3 h 17"/>
                  <a:gd name="T30" fmla="*/ 20 w 165"/>
                  <a:gd name="T31" fmla="*/ 4 h 17"/>
                  <a:gd name="T32" fmla="*/ 11 w 165"/>
                  <a:gd name="T33" fmla="*/ 6 h 17"/>
                  <a:gd name="T34" fmla="*/ 0 w 165"/>
                  <a:gd name="T35" fmla="*/ 8 h 17"/>
                  <a:gd name="T36" fmla="*/ 2 w 165"/>
                  <a:gd name="T37" fmla="*/ 16 h 17"/>
                  <a:gd name="T38" fmla="*/ 12 w 165"/>
                  <a:gd name="T39" fmla="*/ 14 h 17"/>
                  <a:gd name="T40" fmla="*/ 22 w 165"/>
                  <a:gd name="T41" fmla="*/ 13 h 17"/>
                  <a:gd name="T42" fmla="*/ 31 w 165"/>
                  <a:gd name="T43" fmla="*/ 11 h 17"/>
                  <a:gd name="T44" fmla="*/ 39 w 165"/>
                  <a:gd name="T45" fmla="*/ 10 h 17"/>
                  <a:gd name="T46" fmla="*/ 47 w 165"/>
                  <a:gd name="T47" fmla="*/ 9 h 17"/>
                  <a:gd name="T48" fmla="*/ 54 w 165"/>
                  <a:gd name="T49" fmla="*/ 9 h 17"/>
                  <a:gd name="T50" fmla="*/ 61 w 165"/>
                  <a:gd name="T51" fmla="*/ 8 h 17"/>
                  <a:gd name="T52" fmla="*/ 69 w 165"/>
                  <a:gd name="T53" fmla="*/ 8 h 17"/>
                  <a:gd name="T54" fmla="*/ 77 w 165"/>
                  <a:gd name="T55" fmla="*/ 8 h 17"/>
                  <a:gd name="T56" fmla="*/ 83 w 165"/>
                  <a:gd name="T57" fmla="*/ 9 h 17"/>
                  <a:gd name="T58" fmla="*/ 90 w 165"/>
                  <a:gd name="T59" fmla="*/ 9 h 17"/>
                  <a:gd name="T60" fmla="*/ 97 w 165"/>
                  <a:gd name="T61" fmla="*/ 10 h 17"/>
                  <a:gd name="T62" fmla="*/ 104 w 165"/>
                  <a:gd name="T63" fmla="*/ 11 h 17"/>
                  <a:gd name="T64" fmla="*/ 112 w 165"/>
                  <a:gd name="T65" fmla="*/ 12 h 17"/>
                  <a:gd name="T66" fmla="*/ 119 w 165"/>
                  <a:gd name="T67" fmla="*/ 13 h 17"/>
                  <a:gd name="T68" fmla="*/ 127 w 165"/>
                  <a:gd name="T69" fmla="*/ 14 h 17"/>
                  <a:gd name="T70" fmla="*/ 127 w 165"/>
                  <a:gd name="T71" fmla="*/ 14 h 17"/>
                  <a:gd name="T72" fmla="*/ 130 w 165"/>
                  <a:gd name="T73" fmla="*/ 6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5"/>
                  <a:gd name="T112" fmla="*/ 0 h 17"/>
                  <a:gd name="T113" fmla="*/ 165 w 165"/>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5" h="17">
                    <a:moveTo>
                      <a:pt x="164" y="6"/>
                    </a:moveTo>
                    <a:lnTo>
                      <a:pt x="164" y="6"/>
                    </a:lnTo>
                    <a:lnTo>
                      <a:pt x="152" y="4"/>
                    </a:lnTo>
                    <a:lnTo>
                      <a:pt x="142" y="3"/>
                    </a:lnTo>
                    <a:lnTo>
                      <a:pt x="133" y="2"/>
                    </a:lnTo>
                    <a:lnTo>
                      <a:pt x="124" y="2"/>
                    </a:lnTo>
                    <a:lnTo>
                      <a:pt x="114" y="1"/>
                    </a:lnTo>
                    <a:lnTo>
                      <a:pt x="105" y="0"/>
                    </a:lnTo>
                    <a:lnTo>
                      <a:pt x="96" y="0"/>
                    </a:lnTo>
                    <a:lnTo>
                      <a:pt x="87" y="0"/>
                    </a:lnTo>
                    <a:lnTo>
                      <a:pt x="78" y="0"/>
                    </a:lnTo>
                    <a:lnTo>
                      <a:pt x="68" y="0"/>
                    </a:lnTo>
                    <a:lnTo>
                      <a:pt x="58" y="1"/>
                    </a:lnTo>
                    <a:lnTo>
                      <a:pt x="48" y="2"/>
                    </a:lnTo>
                    <a:lnTo>
                      <a:pt x="37" y="3"/>
                    </a:lnTo>
                    <a:lnTo>
                      <a:pt x="25" y="4"/>
                    </a:lnTo>
                    <a:lnTo>
                      <a:pt x="13" y="6"/>
                    </a:lnTo>
                    <a:lnTo>
                      <a:pt x="0" y="8"/>
                    </a:lnTo>
                    <a:lnTo>
                      <a:pt x="2" y="16"/>
                    </a:lnTo>
                    <a:lnTo>
                      <a:pt x="15" y="14"/>
                    </a:lnTo>
                    <a:lnTo>
                      <a:pt x="28" y="13"/>
                    </a:lnTo>
                    <a:lnTo>
                      <a:pt x="39" y="11"/>
                    </a:lnTo>
                    <a:lnTo>
                      <a:pt x="49" y="10"/>
                    </a:lnTo>
                    <a:lnTo>
                      <a:pt x="59" y="9"/>
                    </a:lnTo>
                    <a:lnTo>
                      <a:pt x="69" y="9"/>
                    </a:lnTo>
                    <a:lnTo>
                      <a:pt x="78" y="8"/>
                    </a:lnTo>
                    <a:lnTo>
                      <a:pt x="87" y="8"/>
                    </a:lnTo>
                    <a:lnTo>
                      <a:pt x="96" y="8"/>
                    </a:lnTo>
                    <a:lnTo>
                      <a:pt x="104" y="9"/>
                    </a:lnTo>
                    <a:lnTo>
                      <a:pt x="113" y="9"/>
                    </a:lnTo>
                    <a:lnTo>
                      <a:pt x="122" y="10"/>
                    </a:lnTo>
                    <a:lnTo>
                      <a:pt x="131" y="11"/>
                    </a:lnTo>
                    <a:lnTo>
                      <a:pt x="141" y="12"/>
                    </a:lnTo>
                    <a:lnTo>
                      <a:pt x="150" y="13"/>
                    </a:lnTo>
                    <a:lnTo>
                      <a:pt x="161" y="14"/>
                    </a:lnTo>
                    <a:lnTo>
                      <a:pt x="164" y="6"/>
                    </a:lnTo>
                  </a:path>
                </a:pathLst>
              </a:custGeom>
              <a:solidFill>
                <a:srgbClr val="FFCC00"/>
              </a:solidFill>
              <a:ln w="12700" cap="rnd">
                <a:solidFill>
                  <a:schemeClr val="tx1"/>
                </a:solidFill>
                <a:round/>
                <a:headEnd/>
                <a:tailEnd/>
              </a:ln>
            </p:spPr>
            <p:txBody>
              <a:bodyPr/>
              <a:lstStyle/>
              <a:p>
                <a:endParaRPr lang="en-US"/>
              </a:p>
            </p:txBody>
          </p:sp>
          <p:sp>
            <p:nvSpPr>
              <p:cNvPr id="27757" name="Freeform 86"/>
              <p:cNvSpPr>
                <a:spLocks/>
              </p:cNvSpPr>
              <p:nvPr/>
            </p:nvSpPr>
            <p:spPr bwMode="auto">
              <a:xfrm>
                <a:off x="2823" y="3547"/>
                <a:ext cx="202" cy="20"/>
              </a:xfrm>
              <a:custGeom>
                <a:avLst/>
                <a:gdLst>
                  <a:gd name="T0" fmla="*/ 176 w 227"/>
                  <a:gd name="T1" fmla="*/ 0 h 20"/>
                  <a:gd name="T2" fmla="*/ 176 w 227"/>
                  <a:gd name="T3" fmla="*/ 0 h 20"/>
                  <a:gd name="T4" fmla="*/ 166 w 227"/>
                  <a:gd name="T5" fmla="*/ 3 h 20"/>
                  <a:gd name="T6" fmla="*/ 154 w 227"/>
                  <a:gd name="T7" fmla="*/ 5 h 20"/>
                  <a:gd name="T8" fmla="*/ 143 w 227"/>
                  <a:gd name="T9" fmla="*/ 7 h 20"/>
                  <a:gd name="T10" fmla="*/ 133 w 227"/>
                  <a:gd name="T11" fmla="*/ 8 h 20"/>
                  <a:gd name="T12" fmla="*/ 120 w 227"/>
                  <a:gd name="T13" fmla="*/ 9 h 20"/>
                  <a:gd name="T14" fmla="*/ 110 w 227"/>
                  <a:gd name="T15" fmla="*/ 10 h 20"/>
                  <a:gd name="T16" fmla="*/ 99 w 227"/>
                  <a:gd name="T17" fmla="*/ 11 h 20"/>
                  <a:gd name="T18" fmla="*/ 89 w 227"/>
                  <a:gd name="T19" fmla="*/ 11 h 20"/>
                  <a:gd name="T20" fmla="*/ 77 w 227"/>
                  <a:gd name="T21" fmla="*/ 11 h 20"/>
                  <a:gd name="T22" fmla="*/ 67 w 227"/>
                  <a:gd name="T23" fmla="*/ 10 h 20"/>
                  <a:gd name="T24" fmla="*/ 56 w 227"/>
                  <a:gd name="T25" fmla="*/ 10 h 20"/>
                  <a:gd name="T26" fmla="*/ 45 w 227"/>
                  <a:gd name="T27" fmla="*/ 9 h 20"/>
                  <a:gd name="T28" fmla="*/ 34 w 227"/>
                  <a:gd name="T29" fmla="*/ 7 h 20"/>
                  <a:gd name="T30" fmla="*/ 23 w 227"/>
                  <a:gd name="T31" fmla="*/ 6 h 20"/>
                  <a:gd name="T32" fmla="*/ 12 w 227"/>
                  <a:gd name="T33" fmla="*/ 5 h 20"/>
                  <a:gd name="T34" fmla="*/ 2 w 227"/>
                  <a:gd name="T35" fmla="*/ 3 h 20"/>
                  <a:gd name="T36" fmla="*/ 0 w 227"/>
                  <a:gd name="T37" fmla="*/ 11 h 20"/>
                  <a:gd name="T38" fmla="*/ 11 w 227"/>
                  <a:gd name="T39" fmla="*/ 13 h 20"/>
                  <a:gd name="T40" fmla="*/ 22 w 227"/>
                  <a:gd name="T41" fmla="*/ 15 h 20"/>
                  <a:gd name="T42" fmla="*/ 33 w 227"/>
                  <a:gd name="T43" fmla="*/ 16 h 20"/>
                  <a:gd name="T44" fmla="*/ 44 w 227"/>
                  <a:gd name="T45" fmla="*/ 17 h 20"/>
                  <a:gd name="T46" fmla="*/ 54 w 227"/>
                  <a:gd name="T47" fmla="*/ 18 h 20"/>
                  <a:gd name="T48" fmla="*/ 67 w 227"/>
                  <a:gd name="T49" fmla="*/ 19 h 20"/>
                  <a:gd name="T50" fmla="*/ 77 w 227"/>
                  <a:gd name="T51" fmla="*/ 19 h 20"/>
                  <a:gd name="T52" fmla="*/ 89 w 227"/>
                  <a:gd name="T53" fmla="*/ 19 h 20"/>
                  <a:gd name="T54" fmla="*/ 99 w 227"/>
                  <a:gd name="T55" fmla="*/ 19 h 20"/>
                  <a:gd name="T56" fmla="*/ 111 w 227"/>
                  <a:gd name="T57" fmla="*/ 19 h 20"/>
                  <a:gd name="T58" fmla="*/ 122 w 227"/>
                  <a:gd name="T59" fmla="*/ 18 h 20"/>
                  <a:gd name="T60" fmla="*/ 133 w 227"/>
                  <a:gd name="T61" fmla="*/ 17 h 20"/>
                  <a:gd name="T62" fmla="*/ 144 w 227"/>
                  <a:gd name="T63" fmla="*/ 15 h 20"/>
                  <a:gd name="T64" fmla="*/ 155 w 227"/>
                  <a:gd name="T65" fmla="*/ 13 h 20"/>
                  <a:gd name="T66" fmla="*/ 167 w 227"/>
                  <a:gd name="T67" fmla="*/ 11 h 20"/>
                  <a:gd name="T68" fmla="*/ 179 w 227"/>
                  <a:gd name="T69" fmla="*/ 9 h 20"/>
                  <a:gd name="T70" fmla="*/ 179 w 227"/>
                  <a:gd name="T71" fmla="*/ 9 h 20"/>
                  <a:gd name="T72" fmla="*/ 176 w 227"/>
                  <a:gd name="T73" fmla="*/ 0 h 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7"/>
                  <a:gd name="T112" fmla="*/ 0 h 20"/>
                  <a:gd name="T113" fmla="*/ 227 w 227"/>
                  <a:gd name="T114" fmla="*/ 20 h 2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7" h="20">
                    <a:moveTo>
                      <a:pt x="222" y="0"/>
                    </a:moveTo>
                    <a:lnTo>
                      <a:pt x="223" y="0"/>
                    </a:lnTo>
                    <a:lnTo>
                      <a:pt x="209" y="3"/>
                    </a:lnTo>
                    <a:lnTo>
                      <a:pt x="194" y="5"/>
                    </a:lnTo>
                    <a:lnTo>
                      <a:pt x="181" y="7"/>
                    </a:lnTo>
                    <a:lnTo>
                      <a:pt x="167" y="8"/>
                    </a:lnTo>
                    <a:lnTo>
                      <a:pt x="152" y="9"/>
                    </a:lnTo>
                    <a:lnTo>
                      <a:pt x="139" y="10"/>
                    </a:lnTo>
                    <a:lnTo>
                      <a:pt x="125" y="11"/>
                    </a:lnTo>
                    <a:lnTo>
                      <a:pt x="112" y="11"/>
                    </a:lnTo>
                    <a:lnTo>
                      <a:pt x="98" y="11"/>
                    </a:lnTo>
                    <a:lnTo>
                      <a:pt x="84" y="10"/>
                    </a:lnTo>
                    <a:lnTo>
                      <a:pt x="71" y="10"/>
                    </a:lnTo>
                    <a:lnTo>
                      <a:pt x="57" y="9"/>
                    </a:lnTo>
                    <a:lnTo>
                      <a:pt x="43" y="7"/>
                    </a:lnTo>
                    <a:lnTo>
                      <a:pt x="29" y="6"/>
                    </a:lnTo>
                    <a:lnTo>
                      <a:pt x="15" y="5"/>
                    </a:lnTo>
                    <a:lnTo>
                      <a:pt x="2" y="3"/>
                    </a:lnTo>
                    <a:lnTo>
                      <a:pt x="0" y="11"/>
                    </a:lnTo>
                    <a:lnTo>
                      <a:pt x="14" y="13"/>
                    </a:lnTo>
                    <a:lnTo>
                      <a:pt x="28" y="15"/>
                    </a:lnTo>
                    <a:lnTo>
                      <a:pt x="42" y="16"/>
                    </a:lnTo>
                    <a:lnTo>
                      <a:pt x="56" y="17"/>
                    </a:lnTo>
                    <a:lnTo>
                      <a:pt x="69" y="18"/>
                    </a:lnTo>
                    <a:lnTo>
                      <a:pt x="84" y="19"/>
                    </a:lnTo>
                    <a:lnTo>
                      <a:pt x="98" y="19"/>
                    </a:lnTo>
                    <a:lnTo>
                      <a:pt x="112" y="19"/>
                    </a:lnTo>
                    <a:lnTo>
                      <a:pt x="125" y="19"/>
                    </a:lnTo>
                    <a:lnTo>
                      <a:pt x="140" y="19"/>
                    </a:lnTo>
                    <a:lnTo>
                      <a:pt x="154" y="18"/>
                    </a:lnTo>
                    <a:lnTo>
                      <a:pt x="168" y="17"/>
                    </a:lnTo>
                    <a:lnTo>
                      <a:pt x="182" y="15"/>
                    </a:lnTo>
                    <a:lnTo>
                      <a:pt x="196" y="13"/>
                    </a:lnTo>
                    <a:lnTo>
                      <a:pt x="211" y="11"/>
                    </a:lnTo>
                    <a:lnTo>
                      <a:pt x="226" y="9"/>
                    </a:lnTo>
                    <a:lnTo>
                      <a:pt x="222" y="0"/>
                    </a:lnTo>
                  </a:path>
                </a:pathLst>
              </a:custGeom>
              <a:solidFill>
                <a:srgbClr val="FFCC00"/>
              </a:solidFill>
              <a:ln w="12700" cap="rnd">
                <a:solidFill>
                  <a:schemeClr val="tx1"/>
                </a:solidFill>
                <a:round/>
                <a:headEnd/>
                <a:tailEnd/>
              </a:ln>
            </p:spPr>
            <p:txBody>
              <a:bodyPr/>
              <a:lstStyle/>
              <a:p>
                <a:endParaRPr lang="en-US"/>
              </a:p>
            </p:txBody>
          </p:sp>
          <p:sp>
            <p:nvSpPr>
              <p:cNvPr id="27758" name="Freeform 87"/>
              <p:cNvSpPr>
                <a:spLocks/>
              </p:cNvSpPr>
              <p:nvPr/>
            </p:nvSpPr>
            <p:spPr bwMode="auto">
              <a:xfrm>
                <a:off x="3021" y="3524"/>
                <a:ext cx="64" cy="33"/>
              </a:xfrm>
              <a:custGeom>
                <a:avLst/>
                <a:gdLst>
                  <a:gd name="T0" fmla="*/ 50 w 72"/>
                  <a:gd name="T1" fmla="*/ 0 h 33"/>
                  <a:gd name="T2" fmla="*/ 50 w 72"/>
                  <a:gd name="T3" fmla="*/ 0 h 33"/>
                  <a:gd name="T4" fmla="*/ 46 w 72"/>
                  <a:gd name="T5" fmla="*/ 4 h 33"/>
                  <a:gd name="T6" fmla="*/ 39 w 72"/>
                  <a:gd name="T7" fmla="*/ 6 h 33"/>
                  <a:gd name="T8" fmla="*/ 33 w 72"/>
                  <a:gd name="T9" fmla="*/ 10 h 33"/>
                  <a:gd name="T10" fmla="*/ 25 w 72"/>
                  <a:gd name="T11" fmla="*/ 14 h 33"/>
                  <a:gd name="T12" fmla="*/ 18 w 72"/>
                  <a:gd name="T13" fmla="*/ 17 h 33"/>
                  <a:gd name="T14" fmla="*/ 11 w 72"/>
                  <a:gd name="T15" fmla="*/ 20 h 33"/>
                  <a:gd name="T16" fmla="*/ 4 w 72"/>
                  <a:gd name="T17" fmla="*/ 22 h 33"/>
                  <a:gd name="T18" fmla="*/ 0 w 72"/>
                  <a:gd name="T19" fmla="*/ 23 h 33"/>
                  <a:gd name="T20" fmla="*/ 3 w 72"/>
                  <a:gd name="T21" fmla="*/ 32 h 33"/>
                  <a:gd name="T22" fmla="*/ 8 w 72"/>
                  <a:gd name="T23" fmla="*/ 30 h 33"/>
                  <a:gd name="T24" fmla="*/ 14 w 72"/>
                  <a:gd name="T25" fmla="*/ 28 h 33"/>
                  <a:gd name="T26" fmla="*/ 21 w 72"/>
                  <a:gd name="T27" fmla="*/ 24 h 33"/>
                  <a:gd name="T28" fmla="*/ 29 w 72"/>
                  <a:gd name="T29" fmla="*/ 22 h 33"/>
                  <a:gd name="T30" fmla="*/ 37 w 72"/>
                  <a:gd name="T31" fmla="*/ 18 h 33"/>
                  <a:gd name="T32" fmla="*/ 44 w 72"/>
                  <a:gd name="T33" fmla="*/ 14 h 33"/>
                  <a:gd name="T34" fmla="*/ 51 w 72"/>
                  <a:gd name="T35" fmla="*/ 10 h 33"/>
                  <a:gd name="T36" fmla="*/ 56 w 72"/>
                  <a:gd name="T37" fmla="*/ 6 h 33"/>
                  <a:gd name="T38" fmla="*/ 56 w 72"/>
                  <a:gd name="T39" fmla="*/ 6 h 33"/>
                  <a:gd name="T40" fmla="*/ 50 w 72"/>
                  <a:gd name="T41" fmla="*/ 0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2"/>
                  <a:gd name="T64" fmla="*/ 0 h 33"/>
                  <a:gd name="T65" fmla="*/ 72 w 72"/>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2" h="33">
                    <a:moveTo>
                      <a:pt x="63" y="0"/>
                    </a:moveTo>
                    <a:lnTo>
                      <a:pt x="63" y="0"/>
                    </a:lnTo>
                    <a:lnTo>
                      <a:pt x="58" y="4"/>
                    </a:lnTo>
                    <a:lnTo>
                      <a:pt x="50" y="6"/>
                    </a:lnTo>
                    <a:lnTo>
                      <a:pt x="42" y="10"/>
                    </a:lnTo>
                    <a:lnTo>
                      <a:pt x="32" y="14"/>
                    </a:lnTo>
                    <a:lnTo>
                      <a:pt x="23" y="17"/>
                    </a:lnTo>
                    <a:lnTo>
                      <a:pt x="14" y="20"/>
                    </a:lnTo>
                    <a:lnTo>
                      <a:pt x="6" y="22"/>
                    </a:lnTo>
                    <a:lnTo>
                      <a:pt x="0" y="23"/>
                    </a:lnTo>
                    <a:lnTo>
                      <a:pt x="3" y="32"/>
                    </a:lnTo>
                    <a:lnTo>
                      <a:pt x="10" y="30"/>
                    </a:lnTo>
                    <a:lnTo>
                      <a:pt x="18" y="28"/>
                    </a:lnTo>
                    <a:lnTo>
                      <a:pt x="27" y="24"/>
                    </a:lnTo>
                    <a:lnTo>
                      <a:pt x="37" y="22"/>
                    </a:lnTo>
                    <a:lnTo>
                      <a:pt x="47" y="18"/>
                    </a:lnTo>
                    <a:lnTo>
                      <a:pt x="56" y="14"/>
                    </a:lnTo>
                    <a:lnTo>
                      <a:pt x="64" y="10"/>
                    </a:lnTo>
                    <a:lnTo>
                      <a:pt x="71" y="6"/>
                    </a:lnTo>
                    <a:lnTo>
                      <a:pt x="63" y="0"/>
                    </a:lnTo>
                  </a:path>
                </a:pathLst>
              </a:custGeom>
              <a:solidFill>
                <a:srgbClr val="FFCC00"/>
              </a:solidFill>
              <a:ln w="12700" cap="rnd">
                <a:solidFill>
                  <a:schemeClr val="tx1"/>
                </a:solidFill>
                <a:round/>
                <a:headEnd/>
                <a:tailEnd/>
              </a:ln>
            </p:spPr>
            <p:txBody>
              <a:bodyPr/>
              <a:lstStyle/>
              <a:p>
                <a:endParaRPr lang="en-US"/>
              </a:p>
            </p:txBody>
          </p:sp>
          <p:sp>
            <p:nvSpPr>
              <p:cNvPr id="27759" name="Freeform 88"/>
              <p:cNvSpPr>
                <a:spLocks/>
              </p:cNvSpPr>
              <p:nvPr/>
            </p:nvSpPr>
            <p:spPr bwMode="auto">
              <a:xfrm>
                <a:off x="3077" y="3451"/>
                <a:ext cx="96" cy="80"/>
              </a:xfrm>
              <a:custGeom>
                <a:avLst/>
                <a:gdLst>
                  <a:gd name="T0" fmla="*/ 79 w 108"/>
                  <a:gd name="T1" fmla="*/ 0 h 80"/>
                  <a:gd name="T2" fmla="*/ 75 w 108"/>
                  <a:gd name="T3" fmla="*/ 4 h 80"/>
                  <a:gd name="T4" fmla="*/ 68 w 108"/>
                  <a:gd name="T5" fmla="*/ 8 h 80"/>
                  <a:gd name="T6" fmla="*/ 65 w 108"/>
                  <a:gd name="T7" fmla="*/ 12 h 80"/>
                  <a:gd name="T8" fmla="*/ 60 w 108"/>
                  <a:gd name="T9" fmla="*/ 16 h 80"/>
                  <a:gd name="T10" fmla="*/ 55 w 108"/>
                  <a:gd name="T11" fmla="*/ 20 h 80"/>
                  <a:gd name="T12" fmla="*/ 52 w 108"/>
                  <a:gd name="T13" fmla="*/ 25 h 80"/>
                  <a:gd name="T14" fmla="*/ 46 w 108"/>
                  <a:gd name="T15" fmla="*/ 29 h 80"/>
                  <a:gd name="T16" fmla="*/ 43 w 108"/>
                  <a:gd name="T17" fmla="*/ 33 h 80"/>
                  <a:gd name="T18" fmla="*/ 38 w 108"/>
                  <a:gd name="T19" fmla="*/ 37 h 80"/>
                  <a:gd name="T20" fmla="*/ 33 w 108"/>
                  <a:gd name="T21" fmla="*/ 42 h 80"/>
                  <a:gd name="T22" fmla="*/ 28 w 108"/>
                  <a:gd name="T23" fmla="*/ 47 h 80"/>
                  <a:gd name="T24" fmla="*/ 23 w 108"/>
                  <a:gd name="T25" fmla="*/ 51 h 80"/>
                  <a:gd name="T26" fmla="*/ 18 w 108"/>
                  <a:gd name="T27" fmla="*/ 57 h 80"/>
                  <a:gd name="T28" fmla="*/ 12 w 108"/>
                  <a:gd name="T29" fmla="*/ 62 h 80"/>
                  <a:gd name="T30" fmla="*/ 5 w 108"/>
                  <a:gd name="T31" fmla="*/ 67 h 80"/>
                  <a:gd name="T32" fmla="*/ 0 w 108"/>
                  <a:gd name="T33" fmla="*/ 73 h 80"/>
                  <a:gd name="T34" fmla="*/ 5 w 108"/>
                  <a:gd name="T35" fmla="*/ 79 h 80"/>
                  <a:gd name="T36" fmla="*/ 12 w 108"/>
                  <a:gd name="T37" fmla="*/ 73 h 80"/>
                  <a:gd name="T38" fmla="*/ 18 w 108"/>
                  <a:gd name="T39" fmla="*/ 68 h 80"/>
                  <a:gd name="T40" fmla="*/ 24 w 108"/>
                  <a:gd name="T41" fmla="*/ 63 h 80"/>
                  <a:gd name="T42" fmla="*/ 29 w 108"/>
                  <a:gd name="T43" fmla="*/ 57 h 80"/>
                  <a:gd name="T44" fmla="*/ 33 w 108"/>
                  <a:gd name="T45" fmla="*/ 53 h 80"/>
                  <a:gd name="T46" fmla="*/ 39 w 108"/>
                  <a:gd name="T47" fmla="*/ 48 h 80"/>
                  <a:gd name="T48" fmla="*/ 44 w 108"/>
                  <a:gd name="T49" fmla="*/ 43 h 80"/>
                  <a:gd name="T50" fmla="*/ 47 w 108"/>
                  <a:gd name="T51" fmla="*/ 39 h 80"/>
                  <a:gd name="T52" fmla="*/ 53 w 108"/>
                  <a:gd name="T53" fmla="*/ 35 h 80"/>
                  <a:gd name="T54" fmla="*/ 58 w 108"/>
                  <a:gd name="T55" fmla="*/ 31 h 80"/>
                  <a:gd name="T56" fmla="*/ 61 w 108"/>
                  <a:gd name="T57" fmla="*/ 26 h 80"/>
                  <a:gd name="T58" fmla="*/ 67 w 108"/>
                  <a:gd name="T59" fmla="*/ 23 h 80"/>
                  <a:gd name="T60" fmla="*/ 71 w 108"/>
                  <a:gd name="T61" fmla="*/ 18 h 80"/>
                  <a:gd name="T62" fmla="*/ 75 w 108"/>
                  <a:gd name="T63" fmla="*/ 15 h 80"/>
                  <a:gd name="T64" fmla="*/ 80 w 108"/>
                  <a:gd name="T65" fmla="*/ 11 h 80"/>
                  <a:gd name="T66" fmla="*/ 84 w 108"/>
                  <a:gd name="T67" fmla="*/ 7 h 80"/>
                  <a:gd name="T68" fmla="*/ 79 w 108"/>
                  <a:gd name="T69" fmla="*/ 0 h 8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8"/>
                  <a:gd name="T106" fmla="*/ 0 h 80"/>
                  <a:gd name="T107" fmla="*/ 108 w 108"/>
                  <a:gd name="T108" fmla="*/ 80 h 8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8" h="80">
                    <a:moveTo>
                      <a:pt x="100" y="0"/>
                    </a:moveTo>
                    <a:lnTo>
                      <a:pt x="94" y="4"/>
                    </a:lnTo>
                    <a:lnTo>
                      <a:pt x="87" y="8"/>
                    </a:lnTo>
                    <a:lnTo>
                      <a:pt x="82" y="12"/>
                    </a:lnTo>
                    <a:lnTo>
                      <a:pt x="76" y="16"/>
                    </a:lnTo>
                    <a:lnTo>
                      <a:pt x="70" y="20"/>
                    </a:lnTo>
                    <a:lnTo>
                      <a:pt x="65" y="25"/>
                    </a:lnTo>
                    <a:lnTo>
                      <a:pt x="59" y="29"/>
                    </a:lnTo>
                    <a:lnTo>
                      <a:pt x="54" y="33"/>
                    </a:lnTo>
                    <a:lnTo>
                      <a:pt x="48" y="37"/>
                    </a:lnTo>
                    <a:lnTo>
                      <a:pt x="42" y="42"/>
                    </a:lnTo>
                    <a:lnTo>
                      <a:pt x="36" y="47"/>
                    </a:lnTo>
                    <a:lnTo>
                      <a:pt x="29" y="51"/>
                    </a:lnTo>
                    <a:lnTo>
                      <a:pt x="22" y="57"/>
                    </a:lnTo>
                    <a:lnTo>
                      <a:pt x="15" y="62"/>
                    </a:lnTo>
                    <a:lnTo>
                      <a:pt x="7" y="67"/>
                    </a:lnTo>
                    <a:lnTo>
                      <a:pt x="0" y="73"/>
                    </a:lnTo>
                    <a:lnTo>
                      <a:pt x="7" y="79"/>
                    </a:lnTo>
                    <a:lnTo>
                      <a:pt x="15" y="73"/>
                    </a:lnTo>
                    <a:lnTo>
                      <a:pt x="22" y="68"/>
                    </a:lnTo>
                    <a:lnTo>
                      <a:pt x="30" y="63"/>
                    </a:lnTo>
                    <a:lnTo>
                      <a:pt x="37" y="57"/>
                    </a:lnTo>
                    <a:lnTo>
                      <a:pt x="42" y="53"/>
                    </a:lnTo>
                    <a:lnTo>
                      <a:pt x="49" y="48"/>
                    </a:lnTo>
                    <a:lnTo>
                      <a:pt x="55" y="43"/>
                    </a:lnTo>
                    <a:lnTo>
                      <a:pt x="60" y="39"/>
                    </a:lnTo>
                    <a:lnTo>
                      <a:pt x="67" y="35"/>
                    </a:lnTo>
                    <a:lnTo>
                      <a:pt x="73" y="31"/>
                    </a:lnTo>
                    <a:lnTo>
                      <a:pt x="78" y="26"/>
                    </a:lnTo>
                    <a:lnTo>
                      <a:pt x="84" y="23"/>
                    </a:lnTo>
                    <a:lnTo>
                      <a:pt x="90" y="18"/>
                    </a:lnTo>
                    <a:lnTo>
                      <a:pt x="94" y="15"/>
                    </a:lnTo>
                    <a:lnTo>
                      <a:pt x="101" y="11"/>
                    </a:lnTo>
                    <a:lnTo>
                      <a:pt x="107" y="7"/>
                    </a:lnTo>
                    <a:lnTo>
                      <a:pt x="100" y="0"/>
                    </a:lnTo>
                  </a:path>
                </a:pathLst>
              </a:custGeom>
              <a:solidFill>
                <a:srgbClr val="FFCC00"/>
              </a:solidFill>
              <a:ln w="12700" cap="rnd">
                <a:solidFill>
                  <a:schemeClr val="tx1"/>
                </a:solidFill>
                <a:round/>
                <a:headEnd/>
                <a:tailEnd/>
              </a:ln>
            </p:spPr>
            <p:txBody>
              <a:bodyPr/>
              <a:lstStyle/>
              <a:p>
                <a:endParaRPr lang="en-US"/>
              </a:p>
            </p:txBody>
          </p:sp>
          <p:sp>
            <p:nvSpPr>
              <p:cNvPr id="27760" name="Freeform 89"/>
              <p:cNvSpPr>
                <a:spLocks/>
              </p:cNvSpPr>
              <p:nvPr/>
            </p:nvSpPr>
            <p:spPr bwMode="auto">
              <a:xfrm>
                <a:off x="2680" y="3529"/>
                <a:ext cx="58" cy="27"/>
              </a:xfrm>
              <a:custGeom>
                <a:avLst/>
                <a:gdLst>
                  <a:gd name="T0" fmla="*/ 48 w 65"/>
                  <a:gd name="T1" fmla="*/ 17 h 27"/>
                  <a:gd name="T2" fmla="*/ 42 w 65"/>
                  <a:gd name="T3" fmla="*/ 17 h 27"/>
                  <a:gd name="T4" fmla="*/ 38 w 65"/>
                  <a:gd name="T5" fmla="*/ 16 h 27"/>
                  <a:gd name="T6" fmla="*/ 32 w 65"/>
                  <a:gd name="T7" fmla="*/ 14 h 27"/>
                  <a:gd name="T8" fmla="*/ 26 w 65"/>
                  <a:gd name="T9" fmla="*/ 11 h 27"/>
                  <a:gd name="T10" fmla="*/ 20 w 65"/>
                  <a:gd name="T11" fmla="*/ 8 h 27"/>
                  <a:gd name="T12" fmla="*/ 13 w 65"/>
                  <a:gd name="T13" fmla="*/ 5 h 27"/>
                  <a:gd name="T14" fmla="*/ 6 w 65"/>
                  <a:gd name="T15" fmla="*/ 2 h 27"/>
                  <a:gd name="T16" fmla="*/ 2 w 65"/>
                  <a:gd name="T17" fmla="*/ 0 h 27"/>
                  <a:gd name="T18" fmla="*/ 0 w 65"/>
                  <a:gd name="T19" fmla="*/ 8 h 27"/>
                  <a:gd name="T20" fmla="*/ 4 w 65"/>
                  <a:gd name="T21" fmla="*/ 10 h 27"/>
                  <a:gd name="T22" fmla="*/ 11 w 65"/>
                  <a:gd name="T23" fmla="*/ 12 h 27"/>
                  <a:gd name="T24" fmla="*/ 16 w 65"/>
                  <a:gd name="T25" fmla="*/ 16 h 27"/>
                  <a:gd name="T26" fmla="*/ 23 w 65"/>
                  <a:gd name="T27" fmla="*/ 19 h 27"/>
                  <a:gd name="T28" fmla="*/ 28 w 65"/>
                  <a:gd name="T29" fmla="*/ 22 h 27"/>
                  <a:gd name="T30" fmla="*/ 35 w 65"/>
                  <a:gd name="T31" fmla="*/ 25 h 27"/>
                  <a:gd name="T32" fmla="*/ 42 w 65"/>
                  <a:gd name="T33" fmla="*/ 26 h 27"/>
                  <a:gd name="T34" fmla="*/ 51 w 65"/>
                  <a:gd name="T35" fmla="*/ 25 h 27"/>
                  <a:gd name="T36" fmla="*/ 48 w 65"/>
                  <a:gd name="T37" fmla="*/ 17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
                  <a:gd name="T58" fmla="*/ 0 h 27"/>
                  <a:gd name="T59" fmla="*/ 65 w 65"/>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 h="27">
                    <a:moveTo>
                      <a:pt x="60" y="17"/>
                    </a:moveTo>
                    <a:lnTo>
                      <a:pt x="53" y="17"/>
                    </a:lnTo>
                    <a:lnTo>
                      <a:pt x="48" y="16"/>
                    </a:lnTo>
                    <a:lnTo>
                      <a:pt x="40" y="14"/>
                    </a:lnTo>
                    <a:lnTo>
                      <a:pt x="33" y="11"/>
                    </a:lnTo>
                    <a:lnTo>
                      <a:pt x="25" y="8"/>
                    </a:lnTo>
                    <a:lnTo>
                      <a:pt x="17" y="5"/>
                    </a:lnTo>
                    <a:lnTo>
                      <a:pt x="8" y="2"/>
                    </a:lnTo>
                    <a:lnTo>
                      <a:pt x="2" y="0"/>
                    </a:lnTo>
                    <a:lnTo>
                      <a:pt x="0" y="8"/>
                    </a:lnTo>
                    <a:lnTo>
                      <a:pt x="6" y="10"/>
                    </a:lnTo>
                    <a:lnTo>
                      <a:pt x="13" y="12"/>
                    </a:lnTo>
                    <a:lnTo>
                      <a:pt x="20" y="16"/>
                    </a:lnTo>
                    <a:lnTo>
                      <a:pt x="29" y="19"/>
                    </a:lnTo>
                    <a:lnTo>
                      <a:pt x="35" y="22"/>
                    </a:lnTo>
                    <a:lnTo>
                      <a:pt x="44" y="25"/>
                    </a:lnTo>
                    <a:lnTo>
                      <a:pt x="53" y="26"/>
                    </a:lnTo>
                    <a:lnTo>
                      <a:pt x="64" y="25"/>
                    </a:lnTo>
                    <a:lnTo>
                      <a:pt x="60" y="17"/>
                    </a:lnTo>
                  </a:path>
                </a:pathLst>
              </a:custGeom>
              <a:solidFill>
                <a:srgbClr val="FFCC00"/>
              </a:solidFill>
              <a:ln w="12700" cap="rnd">
                <a:solidFill>
                  <a:schemeClr val="tx1"/>
                </a:solidFill>
                <a:round/>
                <a:headEnd/>
                <a:tailEnd/>
              </a:ln>
            </p:spPr>
            <p:txBody>
              <a:bodyPr/>
              <a:lstStyle/>
              <a:p>
                <a:endParaRPr lang="en-US"/>
              </a:p>
            </p:txBody>
          </p:sp>
          <p:sp>
            <p:nvSpPr>
              <p:cNvPr id="27761" name="Freeform 90"/>
              <p:cNvSpPr>
                <a:spLocks/>
              </p:cNvSpPr>
              <p:nvPr/>
            </p:nvSpPr>
            <p:spPr bwMode="auto">
              <a:xfrm>
                <a:off x="2626" y="3480"/>
                <a:ext cx="40" cy="45"/>
              </a:xfrm>
              <a:custGeom>
                <a:avLst/>
                <a:gdLst>
                  <a:gd name="T0" fmla="*/ 32 w 44"/>
                  <a:gd name="T1" fmla="*/ 0 h 45"/>
                  <a:gd name="T2" fmla="*/ 32 w 44"/>
                  <a:gd name="T3" fmla="*/ 0 h 45"/>
                  <a:gd name="T4" fmla="*/ 26 w 44"/>
                  <a:gd name="T5" fmla="*/ 2 h 45"/>
                  <a:gd name="T6" fmla="*/ 20 w 44"/>
                  <a:gd name="T7" fmla="*/ 4 h 45"/>
                  <a:gd name="T8" fmla="*/ 14 w 44"/>
                  <a:gd name="T9" fmla="*/ 7 h 45"/>
                  <a:gd name="T10" fmla="*/ 7 w 44"/>
                  <a:gd name="T11" fmla="*/ 12 h 45"/>
                  <a:gd name="T12" fmla="*/ 3 w 44"/>
                  <a:gd name="T13" fmla="*/ 18 h 45"/>
                  <a:gd name="T14" fmla="*/ 0 w 44"/>
                  <a:gd name="T15" fmla="*/ 25 h 45"/>
                  <a:gd name="T16" fmla="*/ 0 w 44"/>
                  <a:gd name="T17" fmla="*/ 34 h 45"/>
                  <a:gd name="T18" fmla="*/ 4 w 44"/>
                  <a:gd name="T19" fmla="*/ 44 h 45"/>
                  <a:gd name="T20" fmla="*/ 11 w 44"/>
                  <a:gd name="T21" fmla="*/ 41 h 45"/>
                  <a:gd name="T22" fmla="*/ 8 w 44"/>
                  <a:gd name="T23" fmla="*/ 32 h 45"/>
                  <a:gd name="T24" fmla="*/ 8 w 44"/>
                  <a:gd name="T25" fmla="*/ 26 h 45"/>
                  <a:gd name="T26" fmla="*/ 10 w 44"/>
                  <a:gd name="T27" fmla="*/ 22 h 45"/>
                  <a:gd name="T28" fmla="*/ 13 w 44"/>
                  <a:gd name="T29" fmla="*/ 18 h 45"/>
                  <a:gd name="T30" fmla="*/ 18 w 44"/>
                  <a:gd name="T31" fmla="*/ 15 h 45"/>
                  <a:gd name="T32" fmla="*/ 24 w 44"/>
                  <a:gd name="T33" fmla="*/ 12 h 45"/>
                  <a:gd name="T34" fmla="*/ 30 w 44"/>
                  <a:gd name="T35" fmla="*/ 10 h 45"/>
                  <a:gd name="T36" fmla="*/ 35 w 44"/>
                  <a:gd name="T37" fmla="*/ 8 h 45"/>
                  <a:gd name="T38" fmla="*/ 35 w 44"/>
                  <a:gd name="T39" fmla="*/ 8 h 45"/>
                  <a:gd name="T40" fmla="*/ 32 w 44"/>
                  <a:gd name="T41" fmla="*/ 0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45"/>
                  <a:gd name="T65" fmla="*/ 44 w 44"/>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45">
                    <a:moveTo>
                      <a:pt x="39" y="0"/>
                    </a:moveTo>
                    <a:lnTo>
                      <a:pt x="39" y="0"/>
                    </a:lnTo>
                    <a:lnTo>
                      <a:pt x="32" y="2"/>
                    </a:lnTo>
                    <a:lnTo>
                      <a:pt x="24" y="4"/>
                    </a:lnTo>
                    <a:lnTo>
                      <a:pt x="16" y="7"/>
                    </a:lnTo>
                    <a:lnTo>
                      <a:pt x="9" y="12"/>
                    </a:lnTo>
                    <a:lnTo>
                      <a:pt x="3" y="18"/>
                    </a:lnTo>
                    <a:lnTo>
                      <a:pt x="0" y="25"/>
                    </a:lnTo>
                    <a:lnTo>
                      <a:pt x="0" y="34"/>
                    </a:lnTo>
                    <a:lnTo>
                      <a:pt x="4" y="44"/>
                    </a:lnTo>
                    <a:lnTo>
                      <a:pt x="13" y="41"/>
                    </a:lnTo>
                    <a:lnTo>
                      <a:pt x="10" y="32"/>
                    </a:lnTo>
                    <a:lnTo>
                      <a:pt x="10" y="26"/>
                    </a:lnTo>
                    <a:lnTo>
                      <a:pt x="12" y="22"/>
                    </a:lnTo>
                    <a:lnTo>
                      <a:pt x="15" y="18"/>
                    </a:lnTo>
                    <a:lnTo>
                      <a:pt x="22" y="15"/>
                    </a:lnTo>
                    <a:lnTo>
                      <a:pt x="29" y="12"/>
                    </a:lnTo>
                    <a:lnTo>
                      <a:pt x="36" y="10"/>
                    </a:lnTo>
                    <a:lnTo>
                      <a:pt x="43" y="8"/>
                    </a:lnTo>
                    <a:lnTo>
                      <a:pt x="39" y="0"/>
                    </a:lnTo>
                  </a:path>
                </a:pathLst>
              </a:custGeom>
              <a:solidFill>
                <a:srgbClr val="FFCC00"/>
              </a:solidFill>
              <a:ln w="12700" cap="rnd">
                <a:solidFill>
                  <a:schemeClr val="tx1"/>
                </a:solidFill>
                <a:round/>
                <a:headEnd/>
                <a:tailEnd/>
              </a:ln>
            </p:spPr>
            <p:txBody>
              <a:bodyPr/>
              <a:lstStyle/>
              <a:p>
                <a:endParaRPr lang="en-US"/>
              </a:p>
            </p:txBody>
          </p:sp>
          <p:sp>
            <p:nvSpPr>
              <p:cNvPr id="27762" name="Freeform 91"/>
              <p:cNvSpPr>
                <a:spLocks/>
              </p:cNvSpPr>
              <p:nvPr/>
            </p:nvSpPr>
            <p:spPr bwMode="auto">
              <a:xfrm>
                <a:off x="2662" y="3468"/>
                <a:ext cx="330" cy="21"/>
              </a:xfrm>
              <a:custGeom>
                <a:avLst/>
                <a:gdLst>
                  <a:gd name="T0" fmla="*/ 290 w 371"/>
                  <a:gd name="T1" fmla="*/ 7 h 21"/>
                  <a:gd name="T2" fmla="*/ 269 w 371"/>
                  <a:gd name="T3" fmla="*/ 10 h 21"/>
                  <a:gd name="T4" fmla="*/ 250 w 371"/>
                  <a:gd name="T5" fmla="*/ 11 h 21"/>
                  <a:gd name="T6" fmla="*/ 230 w 371"/>
                  <a:gd name="T7" fmla="*/ 12 h 21"/>
                  <a:gd name="T8" fmla="*/ 212 w 371"/>
                  <a:gd name="T9" fmla="*/ 11 h 21"/>
                  <a:gd name="T10" fmla="*/ 196 w 371"/>
                  <a:gd name="T11" fmla="*/ 10 h 21"/>
                  <a:gd name="T12" fmla="*/ 179 w 371"/>
                  <a:gd name="T13" fmla="*/ 9 h 21"/>
                  <a:gd name="T14" fmla="*/ 161 w 371"/>
                  <a:gd name="T15" fmla="*/ 7 h 21"/>
                  <a:gd name="T16" fmla="*/ 146 w 371"/>
                  <a:gd name="T17" fmla="*/ 4 h 21"/>
                  <a:gd name="T18" fmla="*/ 130 w 371"/>
                  <a:gd name="T19" fmla="*/ 3 h 21"/>
                  <a:gd name="T20" fmla="*/ 113 w 371"/>
                  <a:gd name="T21" fmla="*/ 1 h 21"/>
                  <a:gd name="T22" fmla="*/ 96 w 371"/>
                  <a:gd name="T23" fmla="*/ 0 h 21"/>
                  <a:gd name="T24" fmla="*/ 79 w 371"/>
                  <a:gd name="T25" fmla="*/ 0 h 21"/>
                  <a:gd name="T26" fmla="*/ 60 w 371"/>
                  <a:gd name="T27" fmla="*/ 1 h 21"/>
                  <a:gd name="T28" fmla="*/ 41 w 371"/>
                  <a:gd name="T29" fmla="*/ 3 h 21"/>
                  <a:gd name="T30" fmla="*/ 20 w 371"/>
                  <a:gd name="T31" fmla="*/ 7 h 21"/>
                  <a:gd name="T32" fmla="*/ 0 w 371"/>
                  <a:gd name="T33" fmla="*/ 12 h 21"/>
                  <a:gd name="T34" fmla="*/ 12 w 371"/>
                  <a:gd name="T35" fmla="*/ 17 h 21"/>
                  <a:gd name="T36" fmla="*/ 33 w 371"/>
                  <a:gd name="T37" fmla="*/ 13 h 21"/>
                  <a:gd name="T38" fmla="*/ 52 w 371"/>
                  <a:gd name="T39" fmla="*/ 10 h 21"/>
                  <a:gd name="T40" fmla="*/ 69 w 371"/>
                  <a:gd name="T41" fmla="*/ 9 h 21"/>
                  <a:gd name="T42" fmla="*/ 88 w 371"/>
                  <a:gd name="T43" fmla="*/ 9 h 21"/>
                  <a:gd name="T44" fmla="*/ 104 w 371"/>
                  <a:gd name="T45" fmla="*/ 9 h 21"/>
                  <a:gd name="T46" fmla="*/ 120 w 371"/>
                  <a:gd name="T47" fmla="*/ 10 h 21"/>
                  <a:gd name="T48" fmla="*/ 137 w 371"/>
                  <a:gd name="T49" fmla="*/ 12 h 21"/>
                  <a:gd name="T50" fmla="*/ 153 w 371"/>
                  <a:gd name="T51" fmla="*/ 14 h 21"/>
                  <a:gd name="T52" fmla="*/ 169 w 371"/>
                  <a:gd name="T53" fmla="*/ 16 h 21"/>
                  <a:gd name="T54" fmla="*/ 186 w 371"/>
                  <a:gd name="T55" fmla="*/ 18 h 21"/>
                  <a:gd name="T56" fmla="*/ 204 w 371"/>
                  <a:gd name="T57" fmla="*/ 19 h 21"/>
                  <a:gd name="T58" fmla="*/ 221 w 371"/>
                  <a:gd name="T59" fmla="*/ 20 h 21"/>
                  <a:gd name="T60" fmla="*/ 240 w 371"/>
                  <a:gd name="T61" fmla="*/ 20 h 21"/>
                  <a:gd name="T62" fmla="*/ 261 w 371"/>
                  <a:gd name="T63" fmla="*/ 20 h 21"/>
                  <a:gd name="T64" fmla="*/ 281 w 371"/>
                  <a:gd name="T65" fmla="*/ 17 h 21"/>
                  <a:gd name="T66" fmla="*/ 293 w 371"/>
                  <a:gd name="T67" fmla="*/ 16 h 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21"/>
                  <a:gd name="T104" fmla="*/ 371 w 371"/>
                  <a:gd name="T105" fmla="*/ 21 h 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21">
                    <a:moveTo>
                      <a:pt x="367" y="7"/>
                    </a:moveTo>
                    <a:lnTo>
                      <a:pt x="367" y="7"/>
                    </a:lnTo>
                    <a:lnTo>
                      <a:pt x="354" y="9"/>
                    </a:lnTo>
                    <a:lnTo>
                      <a:pt x="340" y="10"/>
                    </a:lnTo>
                    <a:lnTo>
                      <a:pt x="328" y="11"/>
                    </a:lnTo>
                    <a:lnTo>
                      <a:pt x="316" y="11"/>
                    </a:lnTo>
                    <a:lnTo>
                      <a:pt x="303" y="12"/>
                    </a:lnTo>
                    <a:lnTo>
                      <a:pt x="291" y="12"/>
                    </a:lnTo>
                    <a:lnTo>
                      <a:pt x="280" y="12"/>
                    </a:lnTo>
                    <a:lnTo>
                      <a:pt x="268" y="11"/>
                    </a:lnTo>
                    <a:lnTo>
                      <a:pt x="258" y="11"/>
                    </a:lnTo>
                    <a:lnTo>
                      <a:pt x="247" y="10"/>
                    </a:lnTo>
                    <a:lnTo>
                      <a:pt x="236" y="9"/>
                    </a:lnTo>
                    <a:lnTo>
                      <a:pt x="226" y="9"/>
                    </a:lnTo>
                    <a:lnTo>
                      <a:pt x="214" y="7"/>
                    </a:lnTo>
                    <a:lnTo>
                      <a:pt x="204" y="7"/>
                    </a:lnTo>
                    <a:lnTo>
                      <a:pt x="194" y="5"/>
                    </a:lnTo>
                    <a:lnTo>
                      <a:pt x="184" y="4"/>
                    </a:lnTo>
                    <a:lnTo>
                      <a:pt x="174" y="3"/>
                    </a:lnTo>
                    <a:lnTo>
                      <a:pt x="164" y="3"/>
                    </a:lnTo>
                    <a:lnTo>
                      <a:pt x="152" y="2"/>
                    </a:lnTo>
                    <a:lnTo>
                      <a:pt x="143" y="1"/>
                    </a:lnTo>
                    <a:lnTo>
                      <a:pt x="132" y="1"/>
                    </a:lnTo>
                    <a:lnTo>
                      <a:pt x="121" y="0"/>
                    </a:lnTo>
                    <a:lnTo>
                      <a:pt x="111" y="0"/>
                    </a:lnTo>
                    <a:lnTo>
                      <a:pt x="100" y="0"/>
                    </a:lnTo>
                    <a:lnTo>
                      <a:pt x="88" y="0"/>
                    </a:lnTo>
                    <a:lnTo>
                      <a:pt x="76" y="1"/>
                    </a:lnTo>
                    <a:lnTo>
                      <a:pt x="65" y="2"/>
                    </a:lnTo>
                    <a:lnTo>
                      <a:pt x="52" y="3"/>
                    </a:lnTo>
                    <a:lnTo>
                      <a:pt x="40" y="5"/>
                    </a:lnTo>
                    <a:lnTo>
                      <a:pt x="26" y="7"/>
                    </a:lnTo>
                    <a:lnTo>
                      <a:pt x="14" y="9"/>
                    </a:lnTo>
                    <a:lnTo>
                      <a:pt x="0" y="12"/>
                    </a:lnTo>
                    <a:lnTo>
                      <a:pt x="3" y="20"/>
                    </a:lnTo>
                    <a:lnTo>
                      <a:pt x="16" y="17"/>
                    </a:lnTo>
                    <a:lnTo>
                      <a:pt x="29" y="15"/>
                    </a:lnTo>
                    <a:lnTo>
                      <a:pt x="42" y="13"/>
                    </a:lnTo>
                    <a:lnTo>
                      <a:pt x="53" y="11"/>
                    </a:lnTo>
                    <a:lnTo>
                      <a:pt x="66" y="10"/>
                    </a:lnTo>
                    <a:lnTo>
                      <a:pt x="77" y="9"/>
                    </a:lnTo>
                    <a:lnTo>
                      <a:pt x="88" y="9"/>
                    </a:lnTo>
                    <a:lnTo>
                      <a:pt x="100" y="9"/>
                    </a:lnTo>
                    <a:lnTo>
                      <a:pt x="111" y="9"/>
                    </a:lnTo>
                    <a:lnTo>
                      <a:pt x="121" y="9"/>
                    </a:lnTo>
                    <a:lnTo>
                      <a:pt x="132" y="9"/>
                    </a:lnTo>
                    <a:lnTo>
                      <a:pt x="141" y="9"/>
                    </a:lnTo>
                    <a:lnTo>
                      <a:pt x="152" y="10"/>
                    </a:lnTo>
                    <a:lnTo>
                      <a:pt x="163" y="11"/>
                    </a:lnTo>
                    <a:lnTo>
                      <a:pt x="173" y="12"/>
                    </a:lnTo>
                    <a:lnTo>
                      <a:pt x="183" y="13"/>
                    </a:lnTo>
                    <a:lnTo>
                      <a:pt x="193" y="14"/>
                    </a:lnTo>
                    <a:lnTo>
                      <a:pt x="203" y="15"/>
                    </a:lnTo>
                    <a:lnTo>
                      <a:pt x="214" y="16"/>
                    </a:lnTo>
                    <a:lnTo>
                      <a:pt x="224" y="17"/>
                    </a:lnTo>
                    <a:lnTo>
                      <a:pt x="235" y="18"/>
                    </a:lnTo>
                    <a:lnTo>
                      <a:pt x="246" y="19"/>
                    </a:lnTo>
                    <a:lnTo>
                      <a:pt x="257" y="19"/>
                    </a:lnTo>
                    <a:lnTo>
                      <a:pt x="268" y="20"/>
                    </a:lnTo>
                    <a:lnTo>
                      <a:pt x="280" y="20"/>
                    </a:lnTo>
                    <a:lnTo>
                      <a:pt x="291" y="20"/>
                    </a:lnTo>
                    <a:lnTo>
                      <a:pt x="303" y="20"/>
                    </a:lnTo>
                    <a:lnTo>
                      <a:pt x="316" y="20"/>
                    </a:lnTo>
                    <a:lnTo>
                      <a:pt x="329" y="20"/>
                    </a:lnTo>
                    <a:lnTo>
                      <a:pt x="341" y="19"/>
                    </a:lnTo>
                    <a:lnTo>
                      <a:pt x="355" y="17"/>
                    </a:lnTo>
                    <a:lnTo>
                      <a:pt x="370" y="16"/>
                    </a:lnTo>
                    <a:lnTo>
                      <a:pt x="367" y="7"/>
                    </a:lnTo>
                  </a:path>
                </a:pathLst>
              </a:custGeom>
              <a:solidFill>
                <a:srgbClr val="FFCC00"/>
              </a:solidFill>
              <a:ln w="12700" cap="rnd">
                <a:solidFill>
                  <a:schemeClr val="tx1"/>
                </a:solidFill>
                <a:round/>
                <a:headEnd/>
                <a:tailEnd/>
              </a:ln>
            </p:spPr>
            <p:txBody>
              <a:bodyPr/>
              <a:lstStyle/>
              <a:p>
                <a:endParaRPr lang="en-US"/>
              </a:p>
            </p:txBody>
          </p:sp>
          <p:sp>
            <p:nvSpPr>
              <p:cNvPr id="27763" name="Freeform 92"/>
              <p:cNvSpPr>
                <a:spLocks/>
              </p:cNvSpPr>
              <p:nvPr/>
            </p:nvSpPr>
            <p:spPr bwMode="auto">
              <a:xfrm>
                <a:off x="2989" y="3429"/>
                <a:ext cx="67" cy="56"/>
              </a:xfrm>
              <a:custGeom>
                <a:avLst/>
                <a:gdLst>
                  <a:gd name="T0" fmla="*/ 48 w 75"/>
                  <a:gd name="T1" fmla="*/ 4 h 56"/>
                  <a:gd name="T2" fmla="*/ 49 w 75"/>
                  <a:gd name="T3" fmla="*/ 12 h 56"/>
                  <a:gd name="T4" fmla="*/ 48 w 75"/>
                  <a:gd name="T5" fmla="*/ 19 h 56"/>
                  <a:gd name="T6" fmla="*/ 46 w 75"/>
                  <a:gd name="T7" fmla="*/ 25 h 56"/>
                  <a:gd name="T8" fmla="*/ 40 w 75"/>
                  <a:gd name="T9" fmla="*/ 31 h 56"/>
                  <a:gd name="T10" fmla="*/ 31 w 75"/>
                  <a:gd name="T11" fmla="*/ 36 h 56"/>
                  <a:gd name="T12" fmla="*/ 21 w 75"/>
                  <a:gd name="T13" fmla="*/ 41 h 56"/>
                  <a:gd name="T14" fmla="*/ 11 w 75"/>
                  <a:gd name="T15" fmla="*/ 44 h 56"/>
                  <a:gd name="T16" fmla="*/ 0 w 75"/>
                  <a:gd name="T17" fmla="*/ 46 h 56"/>
                  <a:gd name="T18" fmla="*/ 2 w 75"/>
                  <a:gd name="T19" fmla="*/ 55 h 56"/>
                  <a:gd name="T20" fmla="*/ 13 w 75"/>
                  <a:gd name="T21" fmla="*/ 52 h 56"/>
                  <a:gd name="T22" fmla="*/ 24 w 75"/>
                  <a:gd name="T23" fmla="*/ 48 h 56"/>
                  <a:gd name="T24" fmla="*/ 35 w 75"/>
                  <a:gd name="T25" fmla="*/ 44 h 56"/>
                  <a:gd name="T26" fmla="*/ 45 w 75"/>
                  <a:gd name="T27" fmla="*/ 38 h 56"/>
                  <a:gd name="T28" fmla="*/ 53 w 75"/>
                  <a:gd name="T29" fmla="*/ 30 h 56"/>
                  <a:gd name="T30" fmla="*/ 56 w 75"/>
                  <a:gd name="T31" fmla="*/ 21 h 56"/>
                  <a:gd name="T32" fmla="*/ 59 w 75"/>
                  <a:gd name="T33" fmla="*/ 11 h 56"/>
                  <a:gd name="T34" fmla="*/ 56 w 75"/>
                  <a:gd name="T35" fmla="*/ 0 h 56"/>
                  <a:gd name="T36" fmla="*/ 48 w 75"/>
                  <a:gd name="T37" fmla="*/ 4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5"/>
                  <a:gd name="T58" fmla="*/ 0 h 56"/>
                  <a:gd name="T59" fmla="*/ 75 w 75"/>
                  <a:gd name="T60" fmla="*/ 56 h 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5" h="56">
                    <a:moveTo>
                      <a:pt x="60" y="4"/>
                    </a:moveTo>
                    <a:lnTo>
                      <a:pt x="62" y="12"/>
                    </a:lnTo>
                    <a:lnTo>
                      <a:pt x="61" y="19"/>
                    </a:lnTo>
                    <a:lnTo>
                      <a:pt x="57" y="25"/>
                    </a:lnTo>
                    <a:lnTo>
                      <a:pt x="50" y="31"/>
                    </a:lnTo>
                    <a:lnTo>
                      <a:pt x="39" y="36"/>
                    </a:lnTo>
                    <a:lnTo>
                      <a:pt x="26" y="41"/>
                    </a:lnTo>
                    <a:lnTo>
                      <a:pt x="13" y="44"/>
                    </a:lnTo>
                    <a:lnTo>
                      <a:pt x="0" y="46"/>
                    </a:lnTo>
                    <a:lnTo>
                      <a:pt x="2" y="55"/>
                    </a:lnTo>
                    <a:lnTo>
                      <a:pt x="16" y="52"/>
                    </a:lnTo>
                    <a:lnTo>
                      <a:pt x="30" y="48"/>
                    </a:lnTo>
                    <a:lnTo>
                      <a:pt x="44" y="44"/>
                    </a:lnTo>
                    <a:lnTo>
                      <a:pt x="56" y="38"/>
                    </a:lnTo>
                    <a:lnTo>
                      <a:pt x="66" y="30"/>
                    </a:lnTo>
                    <a:lnTo>
                      <a:pt x="71" y="21"/>
                    </a:lnTo>
                    <a:lnTo>
                      <a:pt x="74" y="11"/>
                    </a:lnTo>
                    <a:lnTo>
                      <a:pt x="70" y="0"/>
                    </a:lnTo>
                    <a:lnTo>
                      <a:pt x="60" y="4"/>
                    </a:lnTo>
                  </a:path>
                </a:pathLst>
              </a:custGeom>
              <a:solidFill>
                <a:srgbClr val="FFCC00"/>
              </a:solidFill>
              <a:ln w="12700" cap="rnd">
                <a:solidFill>
                  <a:schemeClr val="tx1"/>
                </a:solidFill>
                <a:round/>
                <a:headEnd/>
                <a:tailEnd/>
              </a:ln>
            </p:spPr>
            <p:txBody>
              <a:bodyPr/>
              <a:lstStyle/>
              <a:p>
                <a:endParaRPr lang="en-US"/>
              </a:p>
            </p:txBody>
          </p:sp>
          <p:sp>
            <p:nvSpPr>
              <p:cNvPr id="27764" name="Freeform 93"/>
              <p:cNvSpPr>
                <a:spLocks/>
              </p:cNvSpPr>
              <p:nvPr/>
            </p:nvSpPr>
            <p:spPr bwMode="auto">
              <a:xfrm>
                <a:off x="3031" y="3446"/>
                <a:ext cx="75" cy="24"/>
              </a:xfrm>
              <a:custGeom>
                <a:avLst/>
                <a:gdLst>
                  <a:gd name="T0" fmla="*/ 66 w 84"/>
                  <a:gd name="T1" fmla="*/ 1 h 24"/>
                  <a:gd name="T2" fmla="*/ 56 w 84"/>
                  <a:gd name="T3" fmla="*/ 0 h 24"/>
                  <a:gd name="T4" fmla="*/ 47 w 84"/>
                  <a:gd name="T5" fmla="*/ 0 h 24"/>
                  <a:gd name="T6" fmla="*/ 40 w 84"/>
                  <a:gd name="T7" fmla="*/ 1 h 24"/>
                  <a:gd name="T8" fmla="*/ 31 w 84"/>
                  <a:gd name="T9" fmla="*/ 2 h 24"/>
                  <a:gd name="T10" fmla="*/ 23 w 84"/>
                  <a:gd name="T11" fmla="*/ 4 h 24"/>
                  <a:gd name="T12" fmla="*/ 15 w 84"/>
                  <a:gd name="T13" fmla="*/ 7 h 24"/>
                  <a:gd name="T14" fmla="*/ 6 w 84"/>
                  <a:gd name="T15" fmla="*/ 11 h 24"/>
                  <a:gd name="T16" fmla="*/ 0 w 84"/>
                  <a:gd name="T17" fmla="*/ 16 h 24"/>
                  <a:gd name="T18" fmla="*/ 4 w 84"/>
                  <a:gd name="T19" fmla="*/ 23 h 24"/>
                  <a:gd name="T20" fmla="*/ 11 w 84"/>
                  <a:gd name="T21" fmla="*/ 19 h 24"/>
                  <a:gd name="T22" fmla="*/ 19 w 84"/>
                  <a:gd name="T23" fmla="*/ 15 h 24"/>
                  <a:gd name="T24" fmla="*/ 26 w 84"/>
                  <a:gd name="T25" fmla="*/ 13 h 24"/>
                  <a:gd name="T26" fmla="*/ 33 w 84"/>
                  <a:gd name="T27" fmla="*/ 11 h 24"/>
                  <a:gd name="T28" fmla="*/ 40 w 84"/>
                  <a:gd name="T29" fmla="*/ 9 h 24"/>
                  <a:gd name="T30" fmla="*/ 48 w 84"/>
                  <a:gd name="T31" fmla="*/ 9 h 24"/>
                  <a:gd name="T32" fmla="*/ 56 w 84"/>
                  <a:gd name="T33" fmla="*/ 9 h 24"/>
                  <a:gd name="T34" fmla="*/ 64 w 84"/>
                  <a:gd name="T35" fmla="*/ 9 h 24"/>
                  <a:gd name="T36" fmla="*/ 66 w 84"/>
                  <a:gd name="T37" fmla="*/ 1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4"/>
                  <a:gd name="T58" fmla="*/ 0 h 24"/>
                  <a:gd name="T59" fmla="*/ 84 w 84"/>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4" h="24">
                    <a:moveTo>
                      <a:pt x="83" y="1"/>
                    </a:moveTo>
                    <a:lnTo>
                      <a:pt x="70" y="0"/>
                    </a:lnTo>
                    <a:lnTo>
                      <a:pt x="59" y="0"/>
                    </a:lnTo>
                    <a:lnTo>
                      <a:pt x="50" y="1"/>
                    </a:lnTo>
                    <a:lnTo>
                      <a:pt x="39" y="2"/>
                    </a:lnTo>
                    <a:lnTo>
                      <a:pt x="29" y="4"/>
                    </a:lnTo>
                    <a:lnTo>
                      <a:pt x="19" y="7"/>
                    </a:lnTo>
                    <a:lnTo>
                      <a:pt x="8" y="11"/>
                    </a:lnTo>
                    <a:lnTo>
                      <a:pt x="0" y="16"/>
                    </a:lnTo>
                    <a:lnTo>
                      <a:pt x="4" y="23"/>
                    </a:lnTo>
                    <a:lnTo>
                      <a:pt x="14" y="19"/>
                    </a:lnTo>
                    <a:lnTo>
                      <a:pt x="23" y="15"/>
                    </a:lnTo>
                    <a:lnTo>
                      <a:pt x="32" y="13"/>
                    </a:lnTo>
                    <a:lnTo>
                      <a:pt x="41" y="11"/>
                    </a:lnTo>
                    <a:lnTo>
                      <a:pt x="50" y="9"/>
                    </a:lnTo>
                    <a:lnTo>
                      <a:pt x="61" y="9"/>
                    </a:lnTo>
                    <a:lnTo>
                      <a:pt x="70" y="9"/>
                    </a:lnTo>
                    <a:lnTo>
                      <a:pt x="81" y="9"/>
                    </a:lnTo>
                    <a:lnTo>
                      <a:pt x="83" y="1"/>
                    </a:lnTo>
                  </a:path>
                </a:pathLst>
              </a:custGeom>
              <a:solidFill>
                <a:srgbClr val="FFCC00"/>
              </a:solidFill>
              <a:ln w="12700" cap="rnd">
                <a:solidFill>
                  <a:schemeClr val="tx1"/>
                </a:solidFill>
                <a:round/>
                <a:headEnd/>
                <a:tailEnd/>
              </a:ln>
            </p:spPr>
            <p:txBody>
              <a:bodyPr/>
              <a:lstStyle/>
              <a:p>
                <a:endParaRPr lang="en-US"/>
              </a:p>
            </p:txBody>
          </p:sp>
          <p:sp>
            <p:nvSpPr>
              <p:cNvPr id="27765" name="Freeform 94"/>
              <p:cNvSpPr>
                <a:spLocks/>
              </p:cNvSpPr>
              <p:nvPr/>
            </p:nvSpPr>
            <p:spPr bwMode="auto">
              <a:xfrm>
                <a:off x="2617" y="3602"/>
                <a:ext cx="41" cy="28"/>
              </a:xfrm>
              <a:custGeom>
                <a:avLst/>
                <a:gdLst>
                  <a:gd name="T0" fmla="*/ 36 w 46"/>
                  <a:gd name="T1" fmla="*/ 19 h 28"/>
                  <a:gd name="T2" fmla="*/ 36 w 46"/>
                  <a:gd name="T3" fmla="*/ 19 h 28"/>
                  <a:gd name="T4" fmla="*/ 31 w 46"/>
                  <a:gd name="T5" fmla="*/ 18 h 28"/>
                  <a:gd name="T6" fmla="*/ 26 w 46"/>
                  <a:gd name="T7" fmla="*/ 16 h 28"/>
                  <a:gd name="T8" fmla="*/ 23 w 46"/>
                  <a:gd name="T9" fmla="*/ 14 h 28"/>
                  <a:gd name="T10" fmla="*/ 19 w 46"/>
                  <a:gd name="T11" fmla="*/ 12 h 28"/>
                  <a:gd name="T12" fmla="*/ 16 w 46"/>
                  <a:gd name="T13" fmla="*/ 9 h 28"/>
                  <a:gd name="T14" fmla="*/ 12 w 46"/>
                  <a:gd name="T15" fmla="*/ 7 h 28"/>
                  <a:gd name="T16" fmla="*/ 10 w 46"/>
                  <a:gd name="T17" fmla="*/ 3 h 28"/>
                  <a:gd name="T18" fmla="*/ 7 w 46"/>
                  <a:gd name="T19" fmla="*/ 0 h 28"/>
                  <a:gd name="T20" fmla="*/ 0 w 46"/>
                  <a:gd name="T21" fmla="*/ 5 h 28"/>
                  <a:gd name="T22" fmla="*/ 4 w 46"/>
                  <a:gd name="T23" fmla="*/ 9 h 28"/>
                  <a:gd name="T24" fmla="*/ 7 w 46"/>
                  <a:gd name="T25" fmla="*/ 13 h 28"/>
                  <a:gd name="T26" fmla="*/ 11 w 46"/>
                  <a:gd name="T27" fmla="*/ 16 h 28"/>
                  <a:gd name="T28" fmla="*/ 15 w 46"/>
                  <a:gd name="T29" fmla="*/ 19 h 28"/>
                  <a:gd name="T30" fmla="*/ 19 w 46"/>
                  <a:gd name="T31" fmla="*/ 22 h 28"/>
                  <a:gd name="T32" fmla="*/ 24 w 46"/>
                  <a:gd name="T33" fmla="*/ 24 h 28"/>
                  <a:gd name="T34" fmla="*/ 29 w 46"/>
                  <a:gd name="T35" fmla="*/ 26 h 28"/>
                  <a:gd name="T36" fmla="*/ 33 w 46"/>
                  <a:gd name="T37" fmla="*/ 27 h 28"/>
                  <a:gd name="T38" fmla="*/ 33 w 46"/>
                  <a:gd name="T39" fmla="*/ 27 h 28"/>
                  <a:gd name="T40" fmla="*/ 36 w 46"/>
                  <a:gd name="T41" fmla="*/ 19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28"/>
                  <a:gd name="T65" fmla="*/ 46 w 46"/>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28">
                    <a:moveTo>
                      <a:pt x="45" y="19"/>
                    </a:moveTo>
                    <a:lnTo>
                      <a:pt x="45" y="19"/>
                    </a:lnTo>
                    <a:lnTo>
                      <a:pt x="39" y="18"/>
                    </a:lnTo>
                    <a:lnTo>
                      <a:pt x="33" y="16"/>
                    </a:lnTo>
                    <a:lnTo>
                      <a:pt x="29" y="14"/>
                    </a:lnTo>
                    <a:lnTo>
                      <a:pt x="24" y="12"/>
                    </a:lnTo>
                    <a:lnTo>
                      <a:pt x="20" y="9"/>
                    </a:lnTo>
                    <a:lnTo>
                      <a:pt x="16" y="7"/>
                    </a:lnTo>
                    <a:lnTo>
                      <a:pt x="12" y="3"/>
                    </a:lnTo>
                    <a:lnTo>
                      <a:pt x="9" y="0"/>
                    </a:lnTo>
                    <a:lnTo>
                      <a:pt x="0" y="5"/>
                    </a:lnTo>
                    <a:lnTo>
                      <a:pt x="4" y="9"/>
                    </a:lnTo>
                    <a:lnTo>
                      <a:pt x="9" y="13"/>
                    </a:lnTo>
                    <a:lnTo>
                      <a:pt x="14" y="16"/>
                    </a:lnTo>
                    <a:lnTo>
                      <a:pt x="19" y="19"/>
                    </a:lnTo>
                    <a:lnTo>
                      <a:pt x="24" y="22"/>
                    </a:lnTo>
                    <a:lnTo>
                      <a:pt x="30" y="24"/>
                    </a:lnTo>
                    <a:lnTo>
                      <a:pt x="36" y="26"/>
                    </a:lnTo>
                    <a:lnTo>
                      <a:pt x="41" y="27"/>
                    </a:lnTo>
                    <a:lnTo>
                      <a:pt x="45" y="19"/>
                    </a:lnTo>
                  </a:path>
                </a:pathLst>
              </a:custGeom>
              <a:solidFill>
                <a:srgbClr val="FFCC00"/>
              </a:solidFill>
              <a:ln w="12700" cap="rnd">
                <a:solidFill>
                  <a:schemeClr val="tx1"/>
                </a:solidFill>
                <a:round/>
                <a:headEnd/>
                <a:tailEnd/>
              </a:ln>
            </p:spPr>
            <p:txBody>
              <a:bodyPr/>
              <a:lstStyle/>
              <a:p>
                <a:endParaRPr lang="en-US"/>
              </a:p>
            </p:txBody>
          </p:sp>
          <p:sp>
            <p:nvSpPr>
              <p:cNvPr id="27766" name="Freeform 95"/>
              <p:cNvSpPr>
                <a:spLocks/>
              </p:cNvSpPr>
              <p:nvPr/>
            </p:nvSpPr>
            <p:spPr bwMode="auto">
              <a:xfrm>
                <a:off x="2654" y="3621"/>
                <a:ext cx="102" cy="17"/>
              </a:xfrm>
              <a:custGeom>
                <a:avLst/>
                <a:gdLst>
                  <a:gd name="T0" fmla="*/ 90 w 115"/>
                  <a:gd name="T1" fmla="*/ 5 h 17"/>
                  <a:gd name="T2" fmla="*/ 90 w 115"/>
                  <a:gd name="T3" fmla="*/ 5 h 17"/>
                  <a:gd name="T4" fmla="*/ 85 w 115"/>
                  <a:gd name="T5" fmla="*/ 5 h 17"/>
                  <a:gd name="T6" fmla="*/ 80 w 115"/>
                  <a:gd name="T7" fmla="*/ 5 h 17"/>
                  <a:gd name="T8" fmla="*/ 75 w 115"/>
                  <a:gd name="T9" fmla="*/ 5 h 17"/>
                  <a:gd name="T10" fmla="*/ 69 w 115"/>
                  <a:gd name="T11" fmla="*/ 5 h 17"/>
                  <a:gd name="T12" fmla="*/ 64 w 115"/>
                  <a:gd name="T13" fmla="*/ 5 h 17"/>
                  <a:gd name="T14" fmla="*/ 58 w 115"/>
                  <a:gd name="T15" fmla="*/ 5 h 17"/>
                  <a:gd name="T16" fmla="*/ 52 w 115"/>
                  <a:gd name="T17" fmla="*/ 5 h 17"/>
                  <a:gd name="T18" fmla="*/ 46 w 115"/>
                  <a:gd name="T19" fmla="*/ 5 h 17"/>
                  <a:gd name="T20" fmla="*/ 40 w 115"/>
                  <a:gd name="T21" fmla="*/ 5 h 17"/>
                  <a:gd name="T22" fmla="*/ 34 w 115"/>
                  <a:gd name="T23" fmla="*/ 5 h 17"/>
                  <a:gd name="T24" fmla="*/ 27 w 115"/>
                  <a:gd name="T25" fmla="*/ 4 h 17"/>
                  <a:gd name="T26" fmla="*/ 23 w 115"/>
                  <a:gd name="T27" fmla="*/ 4 h 17"/>
                  <a:gd name="T28" fmla="*/ 18 w 115"/>
                  <a:gd name="T29" fmla="*/ 3 h 17"/>
                  <a:gd name="T30" fmla="*/ 11 w 115"/>
                  <a:gd name="T31" fmla="*/ 2 h 17"/>
                  <a:gd name="T32" fmla="*/ 6 w 115"/>
                  <a:gd name="T33" fmla="*/ 1 h 17"/>
                  <a:gd name="T34" fmla="*/ 3 w 115"/>
                  <a:gd name="T35" fmla="*/ 0 h 17"/>
                  <a:gd name="T36" fmla="*/ 0 w 115"/>
                  <a:gd name="T37" fmla="*/ 9 h 17"/>
                  <a:gd name="T38" fmla="*/ 4 w 115"/>
                  <a:gd name="T39" fmla="*/ 11 h 17"/>
                  <a:gd name="T40" fmla="*/ 11 w 115"/>
                  <a:gd name="T41" fmla="*/ 12 h 17"/>
                  <a:gd name="T42" fmla="*/ 17 w 115"/>
                  <a:gd name="T43" fmla="*/ 13 h 17"/>
                  <a:gd name="T44" fmla="*/ 21 w 115"/>
                  <a:gd name="T45" fmla="*/ 13 h 17"/>
                  <a:gd name="T46" fmla="*/ 27 w 115"/>
                  <a:gd name="T47" fmla="*/ 14 h 17"/>
                  <a:gd name="T48" fmla="*/ 34 w 115"/>
                  <a:gd name="T49" fmla="*/ 14 h 17"/>
                  <a:gd name="T50" fmla="*/ 40 w 115"/>
                  <a:gd name="T51" fmla="*/ 14 h 17"/>
                  <a:gd name="T52" fmla="*/ 46 w 115"/>
                  <a:gd name="T53" fmla="*/ 16 h 17"/>
                  <a:gd name="T54" fmla="*/ 52 w 115"/>
                  <a:gd name="T55" fmla="*/ 16 h 17"/>
                  <a:gd name="T56" fmla="*/ 58 w 115"/>
                  <a:gd name="T57" fmla="*/ 16 h 17"/>
                  <a:gd name="T58" fmla="*/ 64 w 115"/>
                  <a:gd name="T59" fmla="*/ 16 h 17"/>
                  <a:gd name="T60" fmla="*/ 69 w 115"/>
                  <a:gd name="T61" fmla="*/ 16 h 17"/>
                  <a:gd name="T62" fmla="*/ 75 w 115"/>
                  <a:gd name="T63" fmla="*/ 16 h 17"/>
                  <a:gd name="T64" fmla="*/ 80 w 115"/>
                  <a:gd name="T65" fmla="*/ 14 h 17"/>
                  <a:gd name="T66" fmla="*/ 85 w 115"/>
                  <a:gd name="T67" fmla="*/ 14 h 17"/>
                  <a:gd name="T68" fmla="*/ 90 w 115"/>
                  <a:gd name="T69" fmla="*/ 14 h 17"/>
                  <a:gd name="T70" fmla="*/ 90 w 115"/>
                  <a:gd name="T71" fmla="*/ 14 h 17"/>
                  <a:gd name="T72" fmla="*/ 90 w 115"/>
                  <a:gd name="T73" fmla="*/ 5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5"/>
                  <a:gd name="T112" fmla="*/ 0 h 17"/>
                  <a:gd name="T113" fmla="*/ 115 w 115"/>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5" h="17">
                    <a:moveTo>
                      <a:pt x="114" y="5"/>
                    </a:moveTo>
                    <a:lnTo>
                      <a:pt x="114" y="5"/>
                    </a:lnTo>
                    <a:lnTo>
                      <a:pt x="108" y="5"/>
                    </a:lnTo>
                    <a:lnTo>
                      <a:pt x="102" y="5"/>
                    </a:lnTo>
                    <a:lnTo>
                      <a:pt x="95" y="5"/>
                    </a:lnTo>
                    <a:lnTo>
                      <a:pt x="88" y="5"/>
                    </a:lnTo>
                    <a:lnTo>
                      <a:pt x="81" y="5"/>
                    </a:lnTo>
                    <a:lnTo>
                      <a:pt x="73" y="5"/>
                    </a:lnTo>
                    <a:lnTo>
                      <a:pt x="67" y="5"/>
                    </a:lnTo>
                    <a:lnTo>
                      <a:pt x="59" y="5"/>
                    </a:lnTo>
                    <a:lnTo>
                      <a:pt x="51" y="5"/>
                    </a:lnTo>
                    <a:lnTo>
                      <a:pt x="43" y="5"/>
                    </a:lnTo>
                    <a:lnTo>
                      <a:pt x="35" y="4"/>
                    </a:lnTo>
                    <a:lnTo>
                      <a:pt x="29" y="4"/>
                    </a:lnTo>
                    <a:lnTo>
                      <a:pt x="22" y="3"/>
                    </a:lnTo>
                    <a:lnTo>
                      <a:pt x="14" y="2"/>
                    </a:lnTo>
                    <a:lnTo>
                      <a:pt x="8" y="1"/>
                    </a:lnTo>
                    <a:lnTo>
                      <a:pt x="3" y="0"/>
                    </a:lnTo>
                    <a:lnTo>
                      <a:pt x="0" y="9"/>
                    </a:lnTo>
                    <a:lnTo>
                      <a:pt x="6" y="11"/>
                    </a:lnTo>
                    <a:lnTo>
                      <a:pt x="13" y="12"/>
                    </a:lnTo>
                    <a:lnTo>
                      <a:pt x="21" y="13"/>
                    </a:lnTo>
                    <a:lnTo>
                      <a:pt x="27" y="13"/>
                    </a:lnTo>
                    <a:lnTo>
                      <a:pt x="35" y="14"/>
                    </a:lnTo>
                    <a:lnTo>
                      <a:pt x="43" y="14"/>
                    </a:lnTo>
                    <a:lnTo>
                      <a:pt x="51" y="14"/>
                    </a:lnTo>
                    <a:lnTo>
                      <a:pt x="59" y="16"/>
                    </a:lnTo>
                    <a:lnTo>
                      <a:pt x="67" y="16"/>
                    </a:lnTo>
                    <a:lnTo>
                      <a:pt x="73" y="16"/>
                    </a:lnTo>
                    <a:lnTo>
                      <a:pt x="81" y="16"/>
                    </a:lnTo>
                    <a:lnTo>
                      <a:pt x="88" y="16"/>
                    </a:lnTo>
                    <a:lnTo>
                      <a:pt x="95" y="16"/>
                    </a:lnTo>
                    <a:lnTo>
                      <a:pt x="102" y="14"/>
                    </a:lnTo>
                    <a:lnTo>
                      <a:pt x="108" y="14"/>
                    </a:lnTo>
                    <a:lnTo>
                      <a:pt x="114" y="14"/>
                    </a:lnTo>
                    <a:lnTo>
                      <a:pt x="114" y="5"/>
                    </a:lnTo>
                  </a:path>
                </a:pathLst>
              </a:custGeom>
              <a:solidFill>
                <a:srgbClr val="FFCC00"/>
              </a:solidFill>
              <a:ln w="12700" cap="rnd">
                <a:solidFill>
                  <a:schemeClr val="tx1"/>
                </a:solidFill>
                <a:round/>
                <a:headEnd/>
                <a:tailEnd/>
              </a:ln>
            </p:spPr>
            <p:txBody>
              <a:bodyPr/>
              <a:lstStyle/>
              <a:p>
                <a:endParaRPr lang="en-US"/>
              </a:p>
            </p:txBody>
          </p:sp>
          <p:sp>
            <p:nvSpPr>
              <p:cNvPr id="27767" name="Freeform 96"/>
              <p:cNvSpPr>
                <a:spLocks/>
              </p:cNvSpPr>
              <p:nvPr/>
            </p:nvSpPr>
            <p:spPr bwMode="auto">
              <a:xfrm>
                <a:off x="2755" y="3621"/>
                <a:ext cx="100" cy="17"/>
              </a:xfrm>
              <a:custGeom>
                <a:avLst/>
                <a:gdLst>
                  <a:gd name="T0" fmla="*/ 88 w 112"/>
                  <a:gd name="T1" fmla="*/ 0 h 17"/>
                  <a:gd name="T2" fmla="*/ 88 w 112"/>
                  <a:gd name="T3" fmla="*/ 0 h 17"/>
                  <a:gd name="T4" fmla="*/ 83 w 112"/>
                  <a:gd name="T5" fmla="*/ 0 h 17"/>
                  <a:gd name="T6" fmla="*/ 79 w 112"/>
                  <a:gd name="T7" fmla="*/ 0 h 17"/>
                  <a:gd name="T8" fmla="*/ 72 w 112"/>
                  <a:gd name="T9" fmla="*/ 0 h 17"/>
                  <a:gd name="T10" fmla="*/ 67 w 112"/>
                  <a:gd name="T11" fmla="*/ 0 h 17"/>
                  <a:gd name="T12" fmla="*/ 62 w 112"/>
                  <a:gd name="T13" fmla="*/ 0 h 17"/>
                  <a:gd name="T14" fmla="*/ 55 w 112"/>
                  <a:gd name="T15" fmla="*/ 0 h 17"/>
                  <a:gd name="T16" fmla="*/ 50 w 112"/>
                  <a:gd name="T17" fmla="*/ 1 h 17"/>
                  <a:gd name="T18" fmla="*/ 44 w 112"/>
                  <a:gd name="T19" fmla="*/ 1 h 17"/>
                  <a:gd name="T20" fmla="*/ 38 w 112"/>
                  <a:gd name="T21" fmla="*/ 2 h 17"/>
                  <a:gd name="T22" fmla="*/ 32 w 112"/>
                  <a:gd name="T23" fmla="*/ 2 h 17"/>
                  <a:gd name="T24" fmla="*/ 26 w 112"/>
                  <a:gd name="T25" fmla="*/ 2 h 17"/>
                  <a:gd name="T26" fmla="*/ 21 w 112"/>
                  <a:gd name="T27" fmla="*/ 3 h 17"/>
                  <a:gd name="T28" fmla="*/ 15 w 112"/>
                  <a:gd name="T29" fmla="*/ 3 h 17"/>
                  <a:gd name="T30" fmla="*/ 10 w 112"/>
                  <a:gd name="T31" fmla="*/ 4 h 17"/>
                  <a:gd name="T32" fmla="*/ 4 w 112"/>
                  <a:gd name="T33" fmla="*/ 4 h 17"/>
                  <a:gd name="T34" fmla="*/ 0 w 112"/>
                  <a:gd name="T35" fmla="*/ 6 h 17"/>
                  <a:gd name="T36" fmla="*/ 0 w 112"/>
                  <a:gd name="T37" fmla="*/ 16 h 17"/>
                  <a:gd name="T38" fmla="*/ 4 w 112"/>
                  <a:gd name="T39" fmla="*/ 16 h 17"/>
                  <a:gd name="T40" fmla="*/ 11 w 112"/>
                  <a:gd name="T41" fmla="*/ 14 h 17"/>
                  <a:gd name="T42" fmla="*/ 16 w 112"/>
                  <a:gd name="T43" fmla="*/ 14 h 17"/>
                  <a:gd name="T44" fmla="*/ 21 w 112"/>
                  <a:gd name="T45" fmla="*/ 14 h 17"/>
                  <a:gd name="T46" fmla="*/ 26 w 112"/>
                  <a:gd name="T47" fmla="*/ 13 h 17"/>
                  <a:gd name="T48" fmla="*/ 33 w 112"/>
                  <a:gd name="T49" fmla="*/ 13 h 17"/>
                  <a:gd name="T50" fmla="*/ 38 w 112"/>
                  <a:gd name="T51" fmla="*/ 12 h 17"/>
                  <a:gd name="T52" fmla="*/ 45 w 112"/>
                  <a:gd name="T53" fmla="*/ 11 h 17"/>
                  <a:gd name="T54" fmla="*/ 50 w 112"/>
                  <a:gd name="T55" fmla="*/ 11 h 17"/>
                  <a:gd name="T56" fmla="*/ 56 w 112"/>
                  <a:gd name="T57" fmla="*/ 11 h 17"/>
                  <a:gd name="T58" fmla="*/ 63 w 112"/>
                  <a:gd name="T59" fmla="*/ 9 h 17"/>
                  <a:gd name="T60" fmla="*/ 67 w 112"/>
                  <a:gd name="T61" fmla="*/ 9 h 17"/>
                  <a:gd name="T62" fmla="*/ 72 w 112"/>
                  <a:gd name="T63" fmla="*/ 9 h 17"/>
                  <a:gd name="T64" fmla="*/ 79 w 112"/>
                  <a:gd name="T65" fmla="*/ 9 h 17"/>
                  <a:gd name="T66" fmla="*/ 83 w 112"/>
                  <a:gd name="T67" fmla="*/ 9 h 17"/>
                  <a:gd name="T68" fmla="*/ 87 w 112"/>
                  <a:gd name="T69" fmla="*/ 9 h 17"/>
                  <a:gd name="T70" fmla="*/ 87 w 112"/>
                  <a:gd name="T71" fmla="*/ 9 h 17"/>
                  <a:gd name="T72" fmla="*/ 88 w 112"/>
                  <a:gd name="T73" fmla="*/ 0 h 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2"/>
                  <a:gd name="T112" fmla="*/ 0 h 17"/>
                  <a:gd name="T113" fmla="*/ 112 w 112"/>
                  <a:gd name="T114" fmla="*/ 17 h 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2" h="17">
                    <a:moveTo>
                      <a:pt x="111" y="0"/>
                    </a:moveTo>
                    <a:lnTo>
                      <a:pt x="111" y="0"/>
                    </a:lnTo>
                    <a:lnTo>
                      <a:pt x="104" y="0"/>
                    </a:lnTo>
                    <a:lnTo>
                      <a:pt x="98" y="0"/>
                    </a:lnTo>
                    <a:lnTo>
                      <a:pt x="91" y="0"/>
                    </a:lnTo>
                    <a:lnTo>
                      <a:pt x="84" y="0"/>
                    </a:lnTo>
                    <a:lnTo>
                      <a:pt x="77" y="0"/>
                    </a:lnTo>
                    <a:lnTo>
                      <a:pt x="69" y="0"/>
                    </a:lnTo>
                    <a:lnTo>
                      <a:pt x="63" y="1"/>
                    </a:lnTo>
                    <a:lnTo>
                      <a:pt x="55" y="1"/>
                    </a:lnTo>
                    <a:lnTo>
                      <a:pt x="47" y="2"/>
                    </a:lnTo>
                    <a:lnTo>
                      <a:pt x="40" y="2"/>
                    </a:lnTo>
                    <a:lnTo>
                      <a:pt x="33" y="2"/>
                    </a:lnTo>
                    <a:lnTo>
                      <a:pt x="27" y="3"/>
                    </a:lnTo>
                    <a:lnTo>
                      <a:pt x="19" y="3"/>
                    </a:lnTo>
                    <a:lnTo>
                      <a:pt x="12" y="4"/>
                    </a:lnTo>
                    <a:lnTo>
                      <a:pt x="5" y="4"/>
                    </a:lnTo>
                    <a:lnTo>
                      <a:pt x="0" y="6"/>
                    </a:lnTo>
                    <a:lnTo>
                      <a:pt x="0" y="16"/>
                    </a:lnTo>
                    <a:lnTo>
                      <a:pt x="6" y="16"/>
                    </a:lnTo>
                    <a:lnTo>
                      <a:pt x="13" y="14"/>
                    </a:lnTo>
                    <a:lnTo>
                      <a:pt x="20" y="14"/>
                    </a:lnTo>
                    <a:lnTo>
                      <a:pt x="27" y="14"/>
                    </a:lnTo>
                    <a:lnTo>
                      <a:pt x="33" y="13"/>
                    </a:lnTo>
                    <a:lnTo>
                      <a:pt x="41" y="13"/>
                    </a:lnTo>
                    <a:lnTo>
                      <a:pt x="48" y="12"/>
                    </a:lnTo>
                    <a:lnTo>
                      <a:pt x="56" y="11"/>
                    </a:lnTo>
                    <a:lnTo>
                      <a:pt x="63" y="11"/>
                    </a:lnTo>
                    <a:lnTo>
                      <a:pt x="71" y="11"/>
                    </a:lnTo>
                    <a:lnTo>
                      <a:pt x="78" y="9"/>
                    </a:lnTo>
                    <a:lnTo>
                      <a:pt x="84" y="9"/>
                    </a:lnTo>
                    <a:lnTo>
                      <a:pt x="91" y="9"/>
                    </a:lnTo>
                    <a:lnTo>
                      <a:pt x="98" y="9"/>
                    </a:lnTo>
                    <a:lnTo>
                      <a:pt x="104" y="9"/>
                    </a:lnTo>
                    <a:lnTo>
                      <a:pt x="109" y="9"/>
                    </a:lnTo>
                    <a:lnTo>
                      <a:pt x="111" y="0"/>
                    </a:lnTo>
                  </a:path>
                </a:pathLst>
              </a:custGeom>
              <a:solidFill>
                <a:srgbClr val="FFCC00"/>
              </a:solidFill>
              <a:ln w="12700" cap="rnd">
                <a:solidFill>
                  <a:schemeClr val="tx1"/>
                </a:solidFill>
                <a:round/>
                <a:headEnd/>
                <a:tailEnd/>
              </a:ln>
            </p:spPr>
            <p:txBody>
              <a:bodyPr/>
              <a:lstStyle/>
              <a:p>
                <a:endParaRPr lang="en-US"/>
              </a:p>
            </p:txBody>
          </p:sp>
          <p:sp>
            <p:nvSpPr>
              <p:cNvPr id="27768" name="Freeform 97"/>
              <p:cNvSpPr>
                <a:spLocks/>
              </p:cNvSpPr>
              <p:nvPr/>
            </p:nvSpPr>
            <p:spPr bwMode="auto">
              <a:xfrm>
                <a:off x="2853" y="3612"/>
                <a:ext cx="148" cy="19"/>
              </a:xfrm>
              <a:custGeom>
                <a:avLst/>
                <a:gdLst>
                  <a:gd name="T0" fmla="*/ 131 w 166"/>
                  <a:gd name="T1" fmla="*/ 10 h 19"/>
                  <a:gd name="T2" fmla="*/ 131 w 166"/>
                  <a:gd name="T3" fmla="*/ 10 h 19"/>
                  <a:gd name="T4" fmla="*/ 124 w 166"/>
                  <a:gd name="T5" fmla="*/ 7 h 19"/>
                  <a:gd name="T6" fmla="*/ 114 w 166"/>
                  <a:gd name="T7" fmla="*/ 4 h 19"/>
                  <a:gd name="T8" fmla="*/ 107 w 166"/>
                  <a:gd name="T9" fmla="*/ 2 h 19"/>
                  <a:gd name="T10" fmla="*/ 99 w 166"/>
                  <a:gd name="T11" fmla="*/ 1 h 19"/>
                  <a:gd name="T12" fmla="*/ 92 w 166"/>
                  <a:gd name="T13" fmla="*/ 0 h 19"/>
                  <a:gd name="T14" fmla="*/ 84 w 166"/>
                  <a:gd name="T15" fmla="*/ 1 h 19"/>
                  <a:gd name="T16" fmla="*/ 76 w 166"/>
                  <a:gd name="T17" fmla="*/ 1 h 19"/>
                  <a:gd name="T18" fmla="*/ 68 w 166"/>
                  <a:gd name="T19" fmla="*/ 2 h 19"/>
                  <a:gd name="T20" fmla="*/ 60 w 166"/>
                  <a:gd name="T21" fmla="*/ 3 h 19"/>
                  <a:gd name="T22" fmla="*/ 52 w 166"/>
                  <a:gd name="T23" fmla="*/ 5 h 19"/>
                  <a:gd name="T24" fmla="*/ 45 w 166"/>
                  <a:gd name="T25" fmla="*/ 6 h 19"/>
                  <a:gd name="T26" fmla="*/ 35 w 166"/>
                  <a:gd name="T27" fmla="*/ 7 h 19"/>
                  <a:gd name="T28" fmla="*/ 26 w 166"/>
                  <a:gd name="T29" fmla="*/ 8 h 19"/>
                  <a:gd name="T30" fmla="*/ 18 w 166"/>
                  <a:gd name="T31" fmla="*/ 9 h 19"/>
                  <a:gd name="T32" fmla="*/ 10 w 166"/>
                  <a:gd name="T33" fmla="*/ 9 h 19"/>
                  <a:gd name="T34" fmla="*/ 1 w 166"/>
                  <a:gd name="T35" fmla="*/ 9 h 19"/>
                  <a:gd name="T36" fmla="*/ 0 w 166"/>
                  <a:gd name="T37" fmla="*/ 17 h 19"/>
                  <a:gd name="T38" fmla="*/ 10 w 166"/>
                  <a:gd name="T39" fmla="*/ 18 h 19"/>
                  <a:gd name="T40" fmla="*/ 19 w 166"/>
                  <a:gd name="T41" fmla="*/ 17 h 19"/>
                  <a:gd name="T42" fmla="*/ 27 w 166"/>
                  <a:gd name="T43" fmla="*/ 17 h 19"/>
                  <a:gd name="T44" fmla="*/ 37 w 166"/>
                  <a:gd name="T45" fmla="*/ 16 h 19"/>
                  <a:gd name="T46" fmla="*/ 45 w 166"/>
                  <a:gd name="T47" fmla="*/ 15 h 19"/>
                  <a:gd name="T48" fmla="*/ 53 w 166"/>
                  <a:gd name="T49" fmla="*/ 13 h 19"/>
                  <a:gd name="T50" fmla="*/ 62 w 166"/>
                  <a:gd name="T51" fmla="*/ 12 h 19"/>
                  <a:gd name="T52" fmla="*/ 69 w 166"/>
                  <a:gd name="T53" fmla="*/ 11 h 19"/>
                  <a:gd name="T54" fmla="*/ 77 w 166"/>
                  <a:gd name="T55" fmla="*/ 10 h 19"/>
                  <a:gd name="T56" fmla="*/ 85 w 166"/>
                  <a:gd name="T57" fmla="*/ 9 h 19"/>
                  <a:gd name="T58" fmla="*/ 92 w 166"/>
                  <a:gd name="T59" fmla="*/ 9 h 19"/>
                  <a:gd name="T60" fmla="*/ 99 w 166"/>
                  <a:gd name="T61" fmla="*/ 9 h 19"/>
                  <a:gd name="T62" fmla="*/ 106 w 166"/>
                  <a:gd name="T63" fmla="*/ 10 h 19"/>
                  <a:gd name="T64" fmla="*/ 113 w 166"/>
                  <a:gd name="T65" fmla="*/ 12 h 19"/>
                  <a:gd name="T66" fmla="*/ 120 w 166"/>
                  <a:gd name="T67" fmla="*/ 15 h 19"/>
                  <a:gd name="T68" fmla="*/ 127 w 166"/>
                  <a:gd name="T69" fmla="*/ 18 h 19"/>
                  <a:gd name="T70" fmla="*/ 127 w 166"/>
                  <a:gd name="T71" fmla="*/ 18 h 19"/>
                  <a:gd name="T72" fmla="*/ 131 w 166"/>
                  <a:gd name="T73" fmla="*/ 10 h 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6"/>
                  <a:gd name="T112" fmla="*/ 0 h 19"/>
                  <a:gd name="T113" fmla="*/ 166 w 166"/>
                  <a:gd name="T114" fmla="*/ 19 h 1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6" h="19">
                    <a:moveTo>
                      <a:pt x="165" y="10"/>
                    </a:moveTo>
                    <a:lnTo>
                      <a:pt x="165" y="10"/>
                    </a:lnTo>
                    <a:lnTo>
                      <a:pt x="156" y="7"/>
                    </a:lnTo>
                    <a:lnTo>
                      <a:pt x="144" y="4"/>
                    </a:lnTo>
                    <a:lnTo>
                      <a:pt x="135" y="2"/>
                    </a:lnTo>
                    <a:lnTo>
                      <a:pt x="124" y="1"/>
                    </a:lnTo>
                    <a:lnTo>
                      <a:pt x="115" y="0"/>
                    </a:lnTo>
                    <a:lnTo>
                      <a:pt x="105" y="1"/>
                    </a:lnTo>
                    <a:lnTo>
                      <a:pt x="95" y="1"/>
                    </a:lnTo>
                    <a:lnTo>
                      <a:pt x="85" y="2"/>
                    </a:lnTo>
                    <a:lnTo>
                      <a:pt x="75" y="3"/>
                    </a:lnTo>
                    <a:lnTo>
                      <a:pt x="65" y="5"/>
                    </a:lnTo>
                    <a:lnTo>
                      <a:pt x="56" y="6"/>
                    </a:lnTo>
                    <a:lnTo>
                      <a:pt x="44" y="7"/>
                    </a:lnTo>
                    <a:lnTo>
                      <a:pt x="33" y="8"/>
                    </a:lnTo>
                    <a:lnTo>
                      <a:pt x="22" y="9"/>
                    </a:lnTo>
                    <a:lnTo>
                      <a:pt x="12" y="9"/>
                    </a:lnTo>
                    <a:lnTo>
                      <a:pt x="1" y="9"/>
                    </a:lnTo>
                    <a:lnTo>
                      <a:pt x="0" y="17"/>
                    </a:lnTo>
                    <a:lnTo>
                      <a:pt x="12" y="18"/>
                    </a:lnTo>
                    <a:lnTo>
                      <a:pt x="23" y="17"/>
                    </a:lnTo>
                    <a:lnTo>
                      <a:pt x="34" y="17"/>
                    </a:lnTo>
                    <a:lnTo>
                      <a:pt x="46" y="16"/>
                    </a:lnTo>
                    <a:lnTo>
                      <a:pt x="56" y="15"/>
                    </a:lnTo>
                    <a:lnTo>
                      <a:pt x="67" y="13"/>
                    </a:lnTo>
                    <a:lnTo>
                      <a:pt x="77" y="12"/>
                    </a:lnTo>
                    <a:lnTo>
                      <a:pt x="86" y="11"/>
                    </a:lnTo>
                    <a:lnTo>
                      <a:pt x="96" y="10"/>
                    </a:lnTo>
                    <a:lnTo>
                      <a:pt x="106" y="9"/>
                    </a:lnTo>
                    <a:lnTo>
                      <a:pt x="115" y="9"/>
                    </a:lnTo>
                    <a:lnTo>
                      <a:pt x="124" y="9"/>
                    </a:lnTo>
                    <a:lnTo>
                      <a:pt x="133" y="10"/>
                    </a:lnTo>
                    <a:lnTo>
                      <a:pt x="142" y="12"/>
                    </a:lnTo>
                    <a:lnTo>
                      <a:pt x="151" y="15"/>
                    </a:lnTo>
                    <a:lnTo>
                      <a:pt x="160" y="18"/>
                    </a:lnTo>
                    <a:lnTo>
                      <a:pt x="165" y="10"/>
                    </a:lnTo>
                  </a:path>
                </a:pathLst>
              </a:custGeom>
              <a:solidFill>
                <a:srgbClr val="FFCC00"/>
              </a:solidFill>
              <a:ln w="12700" cap="rnd">
                <a:solidFill>
                  <a:schemeClr val="tx1"/>
                </a:solidFill>
                <a:round/>
                <a:headEnd/>
                <a:tailEnd/>
              </a:ln>
            </p:spPr>
            <p:txBody>
              <a:bodyPr/>
              <a:lstStyle/>
              <a:p>
                <a:endParaRPr lang="en-US"/>
              </a:p>
            </p:txBody>
          </p:sp>
          <p:sp>
            <p:nvSpPr>
              <p:cNvPr id="27769" name="Freeform 98"/>
              <p:cNvSpPr>
                <a:spLocks/>
              </p:cNvSpPr>
              <p:nvPr/>
            </p:nvSpPr>
            <p:spPr bwMode="auto">
              <a:xfrm>
                <a:off x="2996" y="3622"/>
                <a:ext cx="75" cy="76"/>
              </a:xfrm>
              <a:custGeom>
                <a:avLst/>
                <a:gdLst>
                  <a:gd name="T0" fmla="*/ 64 w 84"/>
                  <a:gd name="T1" fmla="*/ 66 h 76"/>
                  <a:gd name="T2" fmla="*/ 60 w 84"/>
                  <a:gd name="T3" fmla="*/ 66 h 76"/>
                  <a:gd name="T4" fmla="*/ 54 w 84"/>
                  <a:gd name="T5" fmla="*/ 65 h 76"/>
                  <a:gd name="T6" fmla="*/ 49 w 84"/>
                  <a:gd name="T7" fmla="*/ 63 h 76"/>
                  <a:gd name="T8" fmla="*/ 46 w 84"/>
                  <a:gd name="T9" fmla="*/ 60 h 76"/>
                  <a:gd name="T10" fmla="*/ 42 w 84"/>
                  <a:gd name="T11" fmla="*/ 56 h 76"/>
                  <a:gd name="T12" fmla="*/ 38 w 84"/>
                  <a:gd name="T13" fmla="*/ 51 h 76"/>
                  <a:gd name="T14" fmla="*/ 35 w 84"/>
                  <a:gd name="T15" fmla="*/ 47 h 76"/>
                  <a:gd name="T16" fmla="*/ 32 w 84"/>
                  <a:gd name="T17" fmla="*/ 41 h 76"/>
                  <a:gd name="T18" fmla="*/ 29 w 84"/>
                  <a:gd name="T19" fmla="*/ 35 h 76"/>
                  <a:gd name="T20" fmla="*/ 26 w 84"/>
                  <a:gd name="T21" fmla="*/ 29 h 76"/>
                  <a:gd name="T22" fmla="*/ 23 w 84"/>
                  <a:gd name="T23" fmla="*/ 23 h 76"/>
                  <a:gd name="T24" fmla="*/ 19 w 84"/>
                  <a:gd name="T25" fmla="*/ 18 h 76"/>
                  <a:gd name="T26" fmla="*/ 17 w 84"/>
                  <a:gd name="T27" fmla="*/ 13 h 76"/>
                  <a:gd name="T28" fmla="*/ 12 w 84"/>
                  <a:gd name="T29" fmla="*/ 7 h 76"/>
                  <a:gd name="T30" fmla="*/ 9 w 84"/>
                  <a:gd name="T31" fmla="*/ 4 h 76"/>
                  <a:gd name="T32" fmla="*/ 4 w 84"/>
                  <a:gd name="T33" fmla="*/ 0 h 76"/>
                  <a:gd name="T34" fmla="*/ 0 w 84"/>
                  <a:gd name="T35" fmla="*/ 8 h 76"/>
                  <a:gd name="T36" fmla="*/ 4 w 84"/>
                  <a:gd name="T37" fmla="*/ 11 h 76"/>
                  <a:gd name="T38" fmla="*/ 6 w 84"/>
                  <a:gd name="T39" fmla="*/ 13 h 76"/>
                  <a:gd name="T40" fmla="*/ 10 w 84"/>
                  <a:gd name="T41" fmla="*/ 18 h 76"/>
                  <a:gd name="T42" fmla="*/ 13 w 84"/>
                  <a:gd name="T43" fmla="*/ 22 h 76"/>
                  <a:gd name="T44" fmla="*/ 16 w 84"/>
                  <a:gd name="T45" fmla="*/ 28 h 76"/>
                  <a:gd name="T46" fmla="*/ 19 w 84"/>
                  <a:gd name="T47" fmla="*/ 33 h 76"/>
                  <a:gd name="T48" fmla="*/ 21 w 84"/>
                  <a:gd name="T49" fmla="*/ 39 h 76"/>
                  <a:gd name="T50" fmla="*/ 25 w 84"/>
                  <a:gd name="T51" fmla="*/ 45 h 76"/>
                  <a:gd name="T52" fmla="*/ 27 w 84"/>
                  <a:gd name="T53" fmla="*/ 51 h 76"/>
                  <a:gd name="T54" fmla="*/ 32 w 84"/>
                  <a:gd name="T55" fmla="*/ 56 h 76"/>
                  <a:gd name="T56" fmla="*/ 35 w 84"/>
                  <a:gd name="T57" fmla="*/ 62 h 76"/>
                  <a:gd name="T58" fmla="*/ 41 w 84"/>
                  <a:gd name="T59" fmla="*/ 66 h 76"/>
                  <a:gd name="T60" fmla="*/ 46 w 84"/>
                  <a:gd name="T61" fmla="*/ 70 h 76"/>
                  <a:gd name="T62" fmla="*/ 52 w 84"/>
                  <a:gd name="T63" fmla="*/ 73 h 76"/>
                  <a:gd name="T64" fmla="*/ 59 w 84"/>
                  <a:gd name="T65" fmla="*/ 75 h 76"/>
                  <a:gd name="T66" fmla="*/ 66 w 84"/>
                  <a:gd name="T67" fmla="*/ 75 h 76"/>
                  <a:gd name="T68" fmla="*/ 64 w 84"/>
                  <a:gd name="T69" fmla="*/ 66 h 7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4"/>
                  <a:gd name="T106" fmla="*/ 0 h 76"/>
                  <a:gd name="T107" fmla="*/ 84 w 84"/>
                  <a:gd name="T108" fmla="*/ 76 h 7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4" h="76">
                    <a:moveTo>
                      <a:pt x="81" y="66"/>
                    </a:moveTo>
                    <a:lnTo>
                      <a:pt x="75" y="66"/>
                    </a:lnTo>
                    <a:lnTo>
                      <a:pt x="68" y="65"/>
                    </a:lnTo>
                    <a:lnTo>
                      <a:pt x="62" y="63"/>
                    </a:lnTo>
                    <a:lnTo>
                      <a:pt x="57" y="60"/>
                    </a:lnTo>
                    <a:lnTo>
                      <a:pt x="53" y="56"/>
                    </a:lnTo>
                    <a:lnTo>
                      <a:pt x="48" y="51"/>
                    </a:lnTo>
                    <a:lnTo>
                      <a:pt x="44" y="47"/>
                    </a:lnTo>
                    <a:lnTo>
                      <a:pt x="40" y="41"/>
                    </a:lnTo>
                    <a:lnTo>
                      <a:pt x="37" y="35"/>
                    </a:lnTo>
                    <a:lnTo>
                      <a:pt x="33" y="29"/>
                    </a:lnTo>
                    <a:lnTo>
                      <a:pt x="29" y="23"/>
                    </a:lnTo>
                    <a:lnTo>
                      <a:pt x="24" y="18"/>
                    </a:lnTo>
                    <a:lnTo>
                      <a:pt x="21" y="13"/>
                    </a:lnTo>
                    <a:lnTo>
                      <a:pt x="15" y="7"/>
                    </a:lnTo>
                    <a:lnTo>
                      <a:pt x="11" y="4"/>
                    </a:lnTo>
                    <a:lnTo>
                      <a:pt x="4" y="0"/>
                    </a:lnTo>
                    <a:lnTo>
                      <a:pt x="0" y="8"/>
                    </a:lnTo>
                    <a:lnTo>
                      <a:pt x="4" y="11"/>
                    </a:lnTo>
                    <a:lnTo>
                      <a:pt x="8" y="13"/>
                    </a:lnTo>
                    <a:lnTo>
                      <a:pt x="12" y="18"/>
                    </a:lnTo>
                    <a:lnTo>
                      <a:pt x="16" y="22"/>
                    </a:lnTo>
                    <a:lnTo>
                      <a:pt x="20" y="28"/>
                    </a:lnTo>
                    <a:lnTo>
                      <a:pt x="23" y="33"/>
                    </a:lnTo>
                    <a:lnTo>
                      <a:pt x="26" y="39"/>
                    </a:lnTo>
                    <a:lnTo>
                      <a:pt x="31" y="45"/>
                    </a:lnTo>
                    <a:lnTo>
                      <a:pt x="34" y="51"/>
                    </a:lnTo>
                    <a:lnTo>
                      <a:pt x="40" y="56"/>
                    </a:lnTo>
                    <a:lnTo>
                      <a:pt x="44" y="62"/>
                    </a:lnTo>
                    <a:lnTo>
                      <a:pt x="51" y="66"/>
                    </a:lnTo>
                    <a:lnTo>
                      <a:pt x="57" y="70"/>
                    </a:lnTo>
                    <a:lnTo>
                      <a:pt x="65" y="73"/>
                    </a:lnTo>
                    <a:lnTo>
                      <a:pt x="74" y="75"/>
                    </a:lnTo>
                    <a:lnTo>
                      <a:pt x="83" y="75"/>
                    </a:lnTo>
                    <a:lnTo>
                      <a:pt x="81" y="66"/>
                    </a:lnTo>
                  </a:path>
                </a:pathLst>
              </a:custGeom>
              <a:solidFill>
                <a:srgbClr val="FFCC00"/>
              </a:solidFill>
              <a:ln w="12700" cap="rnd">
                <a:solidFill>
                  <a:schemeClr val="tx1"/>
                </a:solidFill>
                <a:round/>
                <a:headEnd/>
                <a:tailEnd/>
              </a:ln>
            </p:spPr>
            <p:txBody>
              <a:bodyPr/>
              <a:lstStyle/>
              <a:p>
                <a:endParaRPr lang="en-US"/>
              </a:p>
            </p:txBody>
          </p:sp>
          <p:sp>
            <p:nvSpPr>
              <p:cNvPr id="27770" name="Freeform 99"/>
              <p:cNvSpPr>
                <a:spLocks/>
              </p:cNvSpPr>
              <p:nvPr/>
            </p:nvSpPr>
            <p:spPr bwMode="auto">
              <a:xfrm>
                <a:off x="3013" y="3680"/>
                <a:ext cx="32" cy="33"/>
              </a:xfrm>
              <a:custGeom>
                <a:avLst/>
                <a:gdLst>
                  <a:gd name="T0" fmla="*/ 20 w 36"/>
                  <a:gd name="T1" fmla="*/ 0 h 33"/>
                  <a:gd name="T2" fmla="*/ 18 w 36"/>
                  <a:gd name="T3" fmla="*/ 4 h 33"/>
                  <a:gd name="T4" fmla="*/ 16 w 36"/>
                  <a:gd name="T5" fmla="*/ 7 h 33"/>
                  <a:gd name="T6" fmla="*/ 12 w 36"/>
                  <a:gd name="T7" fmla="*/ 10 h 33"/>
                  <a:gd name="T8" fmla="*/ 11 w 36"/>
                  <a:gd name="T9" fmla="*/ 14 h 33"/>
                  <a:gd name="T10" fmla="*/ 8 w 36"/>
                  <a:gd name="T11" fmla="*/ 17 h 33"/>
                  <a:gd name="T12" fmla="*/ 4 w 36"/>
                  <a:gd name="T13" fmla="*/ 20 h 33"/>
                  <a:gd name="T14" fmla="*/ 3 w 36"/>
                  <a:gd name="T15" fmla="*/ 23 h 33"/>
                  <a:gd name="T16" fmla="*/ 0 w 36"/>
                  <a:gd name="T17" fmla="*/ 25 h 33"/>
                  <a:gd name="T18" fmla="*/ 4 w 36"/>
                  <a:gd name="T19" fmla="*/ 32 h 33"/>
                  <a:gd name="T20" fmla="*/ 9 w 36"/>
                  <a:gd name="T21" fmla="*/ 29 h 33"/>
                  <a:gd name="T22" fmla="*/ 11 w 36"/>
                  <a:gd name="T23" fmla="*/ 26 h 33"/>
                  <a:gd name="T24" fmla="*/ 15 w 36"/>
                  <a:gd name="T25" fmla="*/ 23 h 33"/>
                  <a:gd name="T26" fmla="*/ 17 w 36"/>
                  <a:gd name="T27" fmla="*/ 19 h 33"/>
                  <a:gd name="T28" fmla="*/ 19 w 36"/>
                  <a:gd name="T29" fmla="*/ 16 h 33"/>
                  <a:gd name="T30" fmla="*/ 22 w 36"/>
                  <a:gd name="T31" fmla="*/ 12 h 33"/>
                  <a:gd name="T32" fmla="*/ 25 w 36"/>
                  <a:gd name="T33" fmla="*/ 8 h 33"/>
                  <a:gd name="T34" fmla="*/ 28 w 36"/>
                  <a:gd name="T35" fmla="*/ 6 h 33"/>
                  <a:gd name="T36" fmla="*/ 20 w 36"/>
                  <a:gd name="T37" fmla="*/ 0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
                  <a:gd name="T58" fmla="*/ 0 h 33"/>
                  <a:gd name="T59" fmla="*/ 36 w 36"/>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 h="33">
                    <a:moveTo>
                      <a:pt x="25" y="0"/>
                    </a:moveTo>
                    <a:lnTo>
                      <a:pt x="23" y="4"/>
                    </a:lnTo>
                    <a:lnTo>
                      <a:pt x="20" y="7"/>
                    </a:lnTo>
                    <a:lnTo>
                      <a:pt x="16" y="10"/>
                    </a:lnTo>
                    <a:lnTo>
                      <a:pt x="13" y="14"/>
                    </a:lnTo>
                    <a:lnTo>
                      <a:pt x="10" y="17"/>
                    </a:lnTo>
                    <a:lnTo>
                      <a:pt x="6" y="20"/>
                    </a:lnTo>
                    <a:lnTo>
                      <a:pt x="3" y="23"/>
                    </a:lnTo>
                    <a:lnTo>
                      <a:pt x="0" y="25"/>
                    </a:lnTo>
                    <a:lnTo>
                      <a:pt x="6" y="32"/>
                    </a:lnTo>
                    <a:lnTo>
                      <a:pt x="11" y="29"/>
                    </a:lnTo>
                    <a:lnTo>
                      <a:pt x="14" y="26"/>
                    </a:lnTo>
                    <a:lnTo>
                      <a:pt x="19" y="23"/>
                    </a:lnTo>
                    <a:lnTo>
                      <a:pt x="21" y="19"/>
                    </a:lnTo>
                    <a:lnTo>
                      <a:pt x="24" y="16"/>
                    </a:lnTo>
                    <a:lnTo>
                      <a:pt x="28" y="12"/>
                    </a:lnTo>
                    <a:lnTo>
                      <a:pt x="31" y="8"/>
                    </a:lnTo>
                    <a:lnTo>
                      <a:pt x="35" y="6"/>
                    </a:lnTo>
                    <a:lnTo>
                      <a:pt x="25" y="0"/>
                    </a:lnTo>
                  </a:path>
                </a:pathLst>
              </a:custGeom>
              <a:solidFill>
                <a:srgbClr val="FFCC00"/>
              </a:solidFill>
              <a:ln w="12700" cap="rnd">
                <a:solidFill>
                  <a:schemeClr val="tx1"/>
                </a:solidFill>
                <a:round/>
                <a:headEnd/>
                <a:tailEnd/>
              </a:ln>
            </p:spPr>
            <p:txBody>
              <a:bodyPr/>
              <a:lstStyle/>
              <a:p>
                <a:endParaRPr lang="en-US"/>
              </a:p>
            </p:txBody>
          </p:sp>
          <p:sp>
            <p:nvSpPr>
              <p:cNvPr id="27771" name="Freeform 100"/>
              <p:cNvSpPr>
                <a:spLocks/>
              </p:cNvSpPr>
              <p:nvPr/>
            </p:nvSpPr>
            <p:spPr bwMode="auto">
              <a:xfrm>
                <a:off x="3004" y="3548"/>
                <a:ext cx="127" cy="141"/>
              </a:xfrm>
              <a:custGeom>
                <a:avLst/>
                <a:gdLst>
                  <a:gd name="T0" fmla="*/ 109 w 143"/>
                  <a:gd name="T1" fmla="*/ 140 h 141"/>
                  <a:gd name="T2" fmla="*/ 112 w 143"/>
                  <a:gd name="T3" fmla="*/ 132 h 141"/>
                  <a:gd name="T4" fmla="*/ 110 w 143"/>
                  <a:gd name="T5" fmla="*/ 123 h 141"/>
                  <a:gd name="T6" fmla="*/ 109 w 143"/>
                  <a:gd name="T7" fmla="*/ 113 h 141"/>
                  <a:gd name="T8" fmla="*/ 106 w 143"/>
                  <a:gd name="T9" fmla="*/ 102 h 141"/>
                  <a:gd name="T10" fmla="*/ 101 w 143"/>
                  <a:gd name="T11" fmla="*/ 91 h 141"/>
                  <a:gd name="T12" fmla="*/ 95 w 143"/>
                  <a:gd name="T13" fmla="*/ 81 h 141"/>
                  <a:gd name="T14" fmla="*/ 88 w 143"/>
                  <a:gd name="T15" fmla="*/ 69 h 141"/>
                  <a:gd name="T16" fmla="*/ 80 w 143"/>
                  <a:gd name="T17" fmla="*/ 59 h 141"/>
                  <a:gd name="T18" fmla="*/ 71 w 143"/>
                  <a:gd name="T19" fmla="*/ 49 h 141"/>
                  <a:gd name="T20" fmla="*/ 61 w 143"/>
                  <a:gd name="T21" fmla="*/ 39 h 141"/>
                  <a:gd name="T22" fmla="*/ 53 w 143"/>
                  <a:gd name="T23" fmla="*/ 29 h 141"/>
                  <a:gd name="T24" fmla="*/ 42 w 143"/>
                  <a:gd name="T25" fmla="*/ 22 h 141"/>
                  <a:gd name="T26" fmla="*/ 32 w 143"/>
                  <a:gd name="T27" fmla="*/ 14 h 141"/>
                  <a:gd name="T28" fmla="*/ 21 w 143"/>
                  <a:gd name="T29" fmla="*/ 8 h 141"/>
                  <a:gd name="T30" fmla="*/ 11 w 143"/>
                  <a:gd name="T31" fmla="*/ 4 h 141"/>
                  <a:gd name="T32" fmla="*/ 2 w 143"/>
                  <a:gd name="T33" fmla="*/ 0 h 141"/>
                  <a:gd name="T34" fmla="*/ 0 w 143"/>
                  <a:gd name="T35" fmla="*/ 9 h 141"/>
                  <a:gd name="T36" fmla="*/ 9 w 143"/>
                  <a:gd name="T37" fmla="*/ 12 h 141"/>
                  <a:gd name="T38" fmla="*/ 18 w 143"/>
                  <a:gd name="T39" fmla="*/ 16 h 141"/>
                  <a:gd name="T40" fmla="*/ 28 w 143"/>
                  <a:gd name="T41" fmla="*/ 21 h 141"/>
                  <a:gd name="T42" fmla="*/ 38 w 143"/>
                  <a:gd name="T43" fmla="*/ 28 h 141"/>
                  <a:gd name="T44" fmla="*/ 46 w 143"/>
                  <a:gd name="T45" fmla="*/ 36 h 141"/>
                  <a:gd name="T46" fmla="*/ 56 w 143"/>
                  <a:gd name="T47" fmla="*/ 45 h 141"/>
                  <a:gd name="T48" fmla="*/ 65 w 143"/>
                  <a:gd name="T49" fmla="*/ 55 h 141"/>
                  <a:gd name="T50" fmla="*/ 74 w 143"/>
                  <a:gd name="T51" fmla="*/ 64 h 141"/>
                  <a:gd name="T52" fmla="*/ 81 w 143"/>
                  <a:gd name="T53" fmla="*/ 75 h 141"/>
                  <a:gd name="T54" fmla="*/ 88 w 143"/>
                  <a:gd name="T55" fmla="*/ 85 h 141"/>
                  <a:gd name="T56" fmla="*/ 93 w 143"/>
                  <a:gd name="T57" fmla="*/ 96 h 141"/>
                  <a:gd name="T58" fmla="*/ 98 w 143"/>
                  <a:gd name="T59" fmla="*/ 105 h 141"/>
                  <a:gd name="T60" fmla="*/ 101 w 143"/>
                  <a:gd name="T61" fmla="*/ 115 h 141"/>
                  <a:gd name="T62" fmla="*/ 102 w 143"/>
                  <a:gd name="T63" fmla="*/ 123 h 141"/>
                  <a:gd name="T64" fmla="*/ 102 w 143"/>
                  <a:gd name="T65" fmla="*/ 131 h 141"/>
                  <a:gd name="T66" fmla="*/ 102 w 143"/>
                  <a:gd name="T67" fmla="*/ 138 h 141"/>
                  <a:gd name="T68" fmla="*/ 109 w 143"/>
                  <a:gd name="T69" fmla="*/ 140 h 14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3"/>
                  <a:gd name="T106" fmla="*/ 0 h 141"/>
                  <a:gd name="T107" fmla="*/ 143 w 143"/>
                  <a:gd name="T108" fmla="*/ 141 h 14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3" h="141">
                    <a:moveTo>
                      <a:pt x="138" y="140"/>
                    </a:moveTo>
                    <a:lnTo>
                      <a:pt x="142" y="132"/>
                    </a:lnTo>
                    <a:lnTo>
                      <a:pt x="140" y="123"/>
                    </a:lnTo>
                    <a:lnTo>
                      <a:pt x="138" y="113"/>
                    </a:lnTo>
                    <a:lnTo>
                      <a:pt x="134" y="102"/>
                    </a:lnTo>
                    <a:lnTo>
                      <a:pt x="128" y="91"/>
                    </a:lnTo>
                    <a:lnTo>
                      <a:pt x="120" y="81"/>
                    </a:lnTo>
                    <a:lnTo>
                      <a:pt x="111" y="69"/>
                    </a:lnTo>
                    <a:lnTo>
                      <a:pt x="101" y="59"/>
                    </a:lnTo>
                    <a:lnTo>
                      <a:pt x="90" y="49"/>
                    </a:lnTo>
                    <a:lnTo>
                      <a:pt x="78" y="39"/>
                    </a:lnTo>
                    <a:lnTo>
                      <a:pt x="67" y="29"/>
                    </a:lnTo>
                    <a:lnTo>
                      <a:pt x="53" y="22"/>
                    </a:lnTo>
                    <a:lnTo>
                      <a:pt x="40" y="14"/>
                    </a:lnTo>
                    <a:lnTo>
                      <a:pt x="27" y="8"/>
                    </a:lnTo>
                    <a:lnTo>
                      <a:pt x="14" y="4"/>
                    </a:lnTo>
                    <a:lnTo>
                      <a:pt x="2" y="0"/>
                    </a:lnTo>
                    <a:lnTo>
                      <a:pt x="0" y="9"/>
                    </a:lnTo>
                    <a:lnTo>
                      <a:pt x="11" y="12"/>
                    </a:lnTo>
                    <a:lnTo>
                      <a:pt x="23" y="16"/>
                    </a:lnTo>
                    <a:lnTo>
                      <a:pt x="35" y="21"/>
                    </a:lnTo>
                    <a:lnTo>
                      <a:pt x="48" y="28"/>
                    </a:lnTo>
                    <a:lnTo>
                      <a:pt x="59" y="36"/>
                    </a:lnTo>
                    <a:lnTo>
                      <a:pt x="71" y="45"/>
                    </a:lnTo>
                    <a:lnTo>
                      <a:pt x="82" y="55"/>
                    </a:lnTo>
                    <a:lnTo>
                      <a:pt x="93" y="64"/>
                    </a:lnTo>
                    <a:lnTo>
                      <a:pt x="102" y="75"/>
                    </a:lnTo>
                    <a:lnTo>
                      <a:pt x="111" y="85"/>
                    </a:lnTo>
                    <a:lnTo>
                      <a:pt x="118" y="96"/>
                    </a:lnTo>
                    <a:lnTo>
                      <a:pt x="124" y="105"/>
                    </a:lnTo>
                    <a:lnTo>
                      <a:pt x="128" y="115"/>
                    </a:lnTo>
                    <a:lnTo>
                      <a:pt x="130" y="123"/>
                    </a:lnTo>
                    <a:lnTo>
                      <a:pt x="130" y="131"/>
                    </a:lnTo>
                    <a:lnTo>
                      <a:pt x="129" y="138"/>
                    </a:lnTo>
                    <a:lnTo>
                      <a:pt x="138" y="140"/>
                    </a:lnTo>
                  </a:path>
                </a:pathLst>
              </a:custGeom>
              <a:solidFill>
                <a:srgbClr val="FFCC00"/>
              </a:solidFill>
              <a:ln w="12700" cap="rnd">
                <a:solidFill>
                  <a:schemeClr val="tx1"/>
                </a:solidFill>
                <a:round/>
                <a:headEnd/>
                <a:tailEnd/>
              </a:ln>
            </p:spPr>
            <p:txBody>
              <a:bodyPr/>
              <a:lstStyle/>
              <a:p>
                <a:endParaRPr lang="en-US"/>
              </a:p>
            </p:txBody>
          </p:sp>
          <p:sp>
            <p:nvSpPr>
              <p:cNvPr id="27772" name="Freeform 101"/>
              <p:cNvSpPr>
                <a:spLocks/>
              </p:cNvSpPr>
              <p:nvPr/>
            </p:nvSpPr>
            <p:spPr bwMode="auto">
              <a:xfrm>
                <a:off x="3088" y="3546"/>
                <a:ext cx="74" cy="66"/>
              </a:xfrm>
              <a:custGeom>
                <a:avLst/>
                <a:gdLst>
                  <a:gd name="T0" fmla="*/ 60 w 83"/>
                  <a:gd name="T1" fmla="*/ 0 h 66"/>
                  <a:gd name="T2" fmla="*/ 52 w 83"/>
                  <a:gd name="T3" fmla="*/ 6 h 66"/>
                  <a:gd name="T4" fmla="*/ 40 w 83"/>
                  <a:gd name="T5" fmla="*/ 12 h 66"/>
                  <a:gd name="T6" fmla="*/ 31 w 83"/>
                  <a:gd name="T7" fmla="*/ 17 h 66"/>
                  <a:gd name="T8" fmla="*/ 21 w 83"/>
                  <a:gd name="T9" fmla="*/ 24 h 66"/>
                  <a:gd name="T10" fmla="*/ 12 w 83"/>
                  <a:gd name="T11" fmla="*/ 31 h 66"/>
                  <a:gd name="T12" fmla="*/ 4 w 83"/>
                  <a:gd name="T13" fmla="*/ 40 h 66"/>
                  <a:gd name="T14" fmla="*/ 1 w 83"/>
                  <a:gd name="T15" fmla="*/ 51 h 66"/>
                  <a:gd name="T16" fmla="*/ 0 w 83"/>
                  <a:gd name="T17" fmla="*/ 65 h 66"/>
                  <a:gd name="T18" fmla="*/ 8 w 83"/>
                  <a:gd name="T19" fmla="*/ 64 h 66"/>
                  <a:gd name="T20" fmla="*/ 9 w 83"/>
                  <a:gd name="T21" fmla="*/ 53 h 66"/>
                  <a:gd name="T22" fmla="*/ 12 w 83"/>
                  <a:gd name="T23" fmla="*/ 44 h 66"/>
                  <a:gd name="T24" fmla="*/ 18 w 83"/>
                  <a:gd name="T25" fmla="*/ 37 h 66"/>
                  <a:gd name="T26" fmla="*/ 26 w 83"/>
                  <a:gd name="T27" fmla="*/ 30 h 66"/>
                  <a:gd name="T28" fmla="*/ 35 w 83"/>
                  <a:gd name="T29" fmla="*/ 25 h 66"/>
                  <a:gd name="T30" fmla="*/ 45 w 83"/>
                  <a:gd name="T31" fmla="*/ 19 h 66"/>
                  <a:gd name="T32" fmla="*/ 55 w 83"/>
                  <a:gd name="T33" fmla="*/ 14 h 66"/>
                  <a:gd name="T34" fmla="*/ 65 w 83"/>
                  <a:gd name="T35" fmla="*/ 7 h 66"/>
                  <a:gd name="T36" fmla="*/ 60 w 83"/>
                  <a:gd name="T37" fmla="*/ 0 h 6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3"/>
                  <a:gd name="T58" fmla="*/ 0 h 66"/>
                  <a:gd name="T59" fmla="*/ 83 w 83"/>
                  <a:gd name="T60" fmla="*/ 66 h 6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3" h="66">
                    <a:moveTo>
                      <a:pt x="75" y="0"/>
                    </a:moveTo>
                    <a:lnTo>
                      <a:pt x="65" y="6"/>
                    </a:lnTo>
                    <a:lnTo>
                      <a:pt x="51" y="12"/>
                    </a:lnTo>
                    <a:lnTo>
                      <a:pt x="39" y="17"/>
                    </a:lnTo>
                    <a:lnTo>
                      <a:pt x="26" y="24"/>
                    </a:lnTo>
                    <a:lnTo>
                      <a:pt x="15" y="31"/>
                    </a:lnTo>
                    <a:lnTo>
                      <a:pt x="6" y="40"/>
                    </a:lnTo>
                    <a:lnTo>
                      <a:pt x="1" y="51"/>
                    </a:lnTo>
                    <a:lnTo>
                      <a:pt x="0" y="65"/>
                    </a:lnTo>
                    <a:lnTo>
                      <a:pt x="10" y="64"/>
                    </a:lnTo>
                    <a:lnTo>
                      <a:pt x="11" y="53"/>
                    </a:lnTo>
                    <a:lnTo>
                      <a:pt x="15" y="44"/>
                    </a:lnTo>
                    <a:lnTo>
                      <a:pt x="22" y="37"/>
                    </a:lnTo>
                    <a:lnTo>
                      <a:pt x="32" y="30"/>
                    </a:lnTo>
                    <a:lnTo>
                      <a:pt x="44" y="25"/>
                    </a:lnTo>
                    <a:lnTo>
                      <a:pt x="57" y="19"/>
                    </a:lnTo>
                    <a:lnTo>
                      <a:pt x="69" y="14"/>
                    </a:lnTo>
                    <a:lnTo>
                      <a:pt x="82" y="7"/>
                    </a:lnTo>
                    <a:lnTo>
                      <a:pt x="75" y="0"/>
                    </a:lnTo>
                  </a:path>
                </a:pathLst>
              </a:custGeom>
              <a:solidFill>
                <a:srgbClr val="FFCC00"/>
              </a:solidFill>
              <a:ln w="12700" cap="rnd">
                <a:solidFill>
                  <a:schemeClr val="tx1"/>
                </a:solidFill>
                <a:round/>
                <a:headEnd/>
                <a:tailEnd/>
              </a:ln>
            </p:spPr>
            <p:txBody>
              <a:bodyPr/>
              <a:lstStyle/>
              <a:p>
                <a:endParaRPr lang="en-US"/>
              </a:p>
            </p:txBody>
          </p:sp>
          <p:sp>
            <p:nvSpPr>
              <p:cNvPr id="27773" name="Freeform 102"/>
              <p:cNvSpPr>
                <a:spLocks/>
              </p:cNvSpPr>
              <p:nvPr/>
            </p:nvSpPr>
            <p:spPr bwMode="auto">
              <a:xfrm>
                <a:off x="3076" y="3582"/>
                <a:ext cx="27" cy="20"/>
              </a:xfrm>
              <a:custGeom>
                <a:avLst/>
                <a:gdLst>
                  <a:gd name="T0" fmla="*/ 19 w 30"/>
                  <a:gd name="T1" fmla="*/ 0 h 20"/>
                  <a:gd name="T2" fmla="*/ 16 w 30"/>
                  <a:gd name="T3" fmla="*/ 2 h 20"/>
                  <a:gd name="T4" fmla="*/ 13 w 30"/>
                  <a:gd name="T5" fmla="*/ 5 h 20"/>
                  <a:gd name="T6" fmla="*/ 12 w 30"/>
                  <a:gd name="T7" fmla="*/ 6 h 20"/>
                  <a:gd name="T8" fmla="*/ 10 w 30"/>
                  <a:gd name="T9" fmla="*/ 8 h 20"/>
                  <a:gd name="T10" fmla="*/ 8 w 30"/>
                  <a:gd name="T11" fmla="*/ 9 h 20"/>
                  <a:gd name="T12" fmla="*/ 6 w 30"/>
                  <a:gd name="T13" fmla="*/ 10 h 20"/>
                  <a:gd name="T14" fmla="*/ 5 w 30"/>
                  <a:gd name="T15" fmla="*/ 10 h 20"/>
                  <a:gd name="T16" fmla="*/ 2 w 30"/>
                  <a:gd name="T17" fmla="*/ 10 h 20"/>
                  <a:gd name="T18" fmla="*/ 0 w 30"/>
                  <a:gd name="T19" fmla="*/ 18 h 20"/>
                  <a:gd name="T20" fmla="*/ 5 w 30"/>
                  <a:gd name="T21" fmla="*/ 19 h 20"/>
                  <a:gd name="T22" fmla="*/ 9 w 30"/>
                  <a:gd name="T23" fmla="*/ 18 h 20"/>
                  <a:gd name="T24" fmla="*/ 13 w 30"/>
                  <a:gd name="T25" fmla="*/ 17 h 20"/>
                  <a:gd name="T26" fmla="*/ 14 w 30"/>
                  <a:gd name="T27" fmla="*/ 15 h 20"/>
                  <a:gd name="T28" fmla="*/ 17 w 30"/>
                  <a:gd name="T29" fmla="*/ 12 h 20"/>
                  <a:gd name="T30" fmla="*/ 19 w 30"/>
                  <a:gd name="T31" fmla="*/ 11 h 20"/>
                  <a:gd name="T32" fmla="*/ 21 w 30"/>
                  <a:gd name="T33" fmla="*/ 9 h 20"/>
                  <a:gd name="T34" fmla="*/ 23 w 30"/>
                  <a:gd name="T35" fmla="*/ 7 h 20"/>
                  <a:gd name="T36" fmla="*/ 19 w 30"/>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20"/>
                  <a:gd name="T59" fmla="*/ 30 w 30"/>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20">
                    <a:moveTo>
                      <a:pt x="23" y="0"/>
                    </a:moveTo>
                    <a:lnTo>
                      <a:pt x="20" y="2"/>
                    </a:lnTo>
                    <a:lnTo>
                      <a:pt x="16" y="5"/>
                    </a:lnTo>
                    <a:lnTo>
                      <a:pt x="14" y="6"/>
                    </a:lnTo>
                    <a:lnTo>
                      <a:pt x="12" y="8"/>
                    </a:lnTo>
                    <a:lnTo>
                      <a:pt x="10" y="9"/>
                    </a:lnTo>
                    <a:lnTo>
                      <a:pt x="8" y="10"/>
                    </a:lnTo>
                    <a:lnTo>
                      <a:pt x="6" y="10"/>
                    </a:lnTo>
                    <a:lnTo>
                      <a:pt x="2" y="10"/>
                    </a:lnTo>
                    <a:lnTo>
                      <a:pt x="0" y="18"/>
                    </a:lnTo>
                    <a:lnTo>
                      <a:pt x="6" y="19"/>
                    </a:lnTo>
                    <a:lnTo>
                      <a:pt x="11" y="18"/>
                    </a:lnTo>
                    <a:lnTo>
                      <a:pt x="15" y="17"/>
                    </a:lnTo>
                    <a:lnTo>
                      <a:pt x="18" y="15"/>
                    </a:lnTo>
                    <a:lnTo>
                      <a:pt x="21" y="12"/>
                    </a:lnTo>
                    <a:lnTo>
                      <a:pt x="23" y="11"/>
                    </a:lnTo>
                    <a:lnTo>
                      <a:pt x="25" y="9"/>
                    </a:lnTo>
                    <a:lnTo>
                      <a:pt x="29" y="7"/>
                    </a:lnTo>
                    <a:lnTo>
                      <a:pt x="23" y="0"/>
                    </a:lnTo>
                  </a:path>
                </a:pathLst>
              </a:custGeom>
              <a:solidFill>
                <a:srgbClr val="FFCC00"/>
              </a:solidFill>
              <a:ln w="12700" cap="rnd">
                <a:solidFill>
                  <a:schemeClr val="tx1"/>
                </a:solidFill>
                <a:round/>
                <a:headEnd/>
                <a:tailEnd/>
              </a:ln>
            </p:spPr>
            <p:txBody>
              <a:bodyPr/>
              <a:lstStyle/>
              <a:p>
                <a:endParaRPr lang="en-US"/>
              </a:p>
            </p:txBody>
          </p:sp>
          <p:sp>
            <p:nvSpPr>
              <p:cNvPr id="27774" name="Freeform 103"/>
              <p:cNvSpPr>
                <a:spLocks/>
              </p:cNvSpPr>
              <p:nvPr/>
            </p:nvSpPr>
            <p:spPr bwMode="auto">
              <a:xfrm>
                <a:off x="2964" y="3742"/>
                <a:ext cx="21" cy="17"/>
              </a:xfrm>
              <a:custGeom>
                <a:avLst/>
                <a:gdLst>
                  <a:gd name="T0" fmla="*/ 1 w 23"/>
                  <a:gd name="T1" fmla="*/ 4 h 17"/>
                  <a:gd name="T2" fmla="*/ 0 w 23"/>
                  <a:gd name="T3" fmla="*/ 3 h 17"/>
                  <a:gd name="T4" fmla="*/ 2 w 23"/>
                  <a:gd name="T5" fmla="*/ 7 h 17"/>
                  <a:gd name="T6" fmla="*/ 5 w 23"/>
                  <a:gd name="T7" fmla="*/ 11 h 17"/>
                  <a:gd name="T8" fmla="*/ 10 w 23"/>
                  <a:gd name="T9" fmla="*/ 16 h 17"/>
                  <a:gd name="T10" fmla="*/ 18 w 23"/>
                  <a:gd name="T11" fmla="*/ 14 h 17"/>
                  <a:gd name="T12" fmla="*/ 15 w 23"/>
                  <a:gd name="T13" fmla="*/ 7 h 17"/>
                  <a:gd name="T14" fmla="*/ 13 w 23"/>
                  <a:gd name="T15" fmla="*/ 7 h 17"/>
                  <a:gd name="T16" fmla="*/ 12 w 23"/>
                  <a:gd name="T17" fmla="*/ 6 h 17"/>
                  <a:gd name="T18" fmla="*/ 10 w 23"/>
                  <a:gd name="T19" fmla="*/ 3 h 17"/>
                  <a:gd name="T20" fmla="*/ 9 w 23"/>
                  <a:gd name="T21" fmla="*/ 1 h 17"/>
                  <a:gd name="T22" fmla="*/ 9 w 23"/>
                  <a:gd name="T23" fmla="*/ 0 h 17"/>
                  <a:gd name="T24" fmla="*/ 1 w 23"/>
                  <a:gd name="T25" fmla="*/ 4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7"/>
                  <a:gd name="T41" fmla="*/ 23 w 23"/>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7">
                    <a:moveTo>
                      <a:pt x="1" y="4"/>
                    </a:moveTo>
                    <a:lnTo>
                      <a:pt x="0" y="3"/>
                    </a:lnTo>
                    <a:lnTo>
                      <a:pt x="2" y="7"/>
                    </a:lnTo>
                    <a:lnTo>
                      <a:pt x="5" y="11"/>
                    </a:lnTo>
                    <a:lnTo>
                      <a:pt x="12" y="16"/>
                    </a:lnTo>
                    <a:lnTo>
                      <a:pt x="22" y="14"/>
                    </a:lnTo>
                    <a:lnTo>
                      <a:pt x="17" y="7"/>
                    </a:lnTo>
                    <a:lnTo>
                      <a:pt x="15" y="7"/>
                    </a:lnTo>
                    <a:lnTo>
                      <a:pt x="14" y="6"/>
                    </a:lnTo>
                    <a:lnTo>
                      <a:pt x="12" y="3"/>
                    </a:lnTo>
                    <a:lnTo>
                      <a:pt x="11" y="1"/>
                    </a:lnTo>
                    <a:lnTo>
                      <a:pt x="11" y="0"/>
                    </a:lnTo>
                    <a:lnTo>
                      <a:pt x="1" y="4"/>
                    </a:lnTo>
                  </a:path>
                </a:pathLst>
              </a:custGeom>
              <a:solidFill>
                <a:srgbClr val="FFCC00"/>
              </a:solidFill>
              <a:ln w="12700" cap="rnd">
                <a:solidFill>
                  <a:schemeClr val="tx1"/>
                </a:solidFill>
                <a:round/>
                <a:headEnd/>
                <a:tailEnd/>
              </a:ln>
            </p:spPr>
            <p:txBody>
              <a:bodyPr/>
              <a:lstStyle/>
              <a:p>
                <a:endParaRPr lang="en-US"/>
              </a:p>
            </p:txBody>
          </p:sp>
          <p:sp>
            <p:nvSpPr>
              <p:cNvPr id="27775" name="Freeform 104"/>
              <p:cNvSpPr>
                <a:spLocks/>
              </p:cNvSpPr>
              <p:nvPr/>
            </p:nvSpPr>
            <p:spPr bwMode="auto">
              <a:xfrm>
                <a:off x="2945" y="3708"/>
                <a:ext cx="30" cy="39"/>
              </a:xfrm>
              <a:custGeom>
                <a:avLst/>
                <a:gdLst>
                  <a:gd name="T0" fmla="*/ 0 w 34"/>
                  <a:gd name="T1" fmla="*/ 7 h 39"/>
                  <a:gd name="T2" fmla="*/ 0 w 34"/>
                  <a:gd name="T3" fmla="*/ 8 h 39"/>
                  <a:gd name="T4" fmla="*/ 3 w 34"/>
                  <a:gd name="T5" fmla="*/ 9 h 39"/>
                  <a:gd name="T6" fmla="*/ 4 w 34"/>
                  <a:gd name="T7" fmla="*/ 12 h 39"/>
                  <a:gd name="T8" fmla="*/ 7 w 34"/>
                  <a:gd name="T9" fmla="*/ 15 h 39"/>
                  <a:gd name="T10" fmla="*/ 10 w 34"/>
                  <a:gd name="T11" fmla="*/ 19 h 39"/>
                  <a:gd name="T12" fmla="*/ 11 w 34"/>
                  <a:gd name="T13" fmla="*/ 24 h 39"/>
                  <a:gd name="T14" fmla="*/ 13 w 34"/>
                  <a:gd name="T15" fmla="*/ 28 h 39"/>
                  <a:gd name="T16" fmla="*/ 16 w 34"/>
                  <a:gd name="T17" fmla="*/ 33 h 39"/>
                  <a:gd name="T18" fmla="*/ 17 w 34"/>
                  <a:gd name="T19" fmla="*/ 38 h 39"/>
                  <a:gd name="T20" fmla="*/ 26 w 34"/>
                  <a:gd name="T21" fmla="*/ 34 h 39"/>
                  <a:gd name="T22" fmla="*/ 23 w 34"/>
                  <a:gd name="T23" fmla="*/ 30 h 39"/>
                  <a:gd name="T24" fmla="*/ 21 w 34"/>
                  <a:gd name="T25" fmla="*/ 25 h 39"/>
                  <a:gd name="T26" fmla="*/ 18 w 34"/>
                  <a:gd name="T27" fmla="*/ 20 h 39"/>
                  <a:gd name="T28" fmla="*/ 17 w 34"/>
                  <a:gd name="T29" fmla="*/ 15 h 39"/>
                  <a:gd name="T30" fmla="*/ 14 w 34"/>
                  <a:gd name="T31" fmla="*/ 11 h 39"/>
                  <a:gd name="T32" fmla="*/ 11 w 34"/>
                  <a:gd name="T33" fmla="*/ 6 h 39"/>
                  <a:gd name="T34" fmla="*/ 8 w 34"/>
                  <a:gd name="T35" fmla="*/ 2 h 39"/>
                  <a:gd name="T36" fmla="*/ 4 w 34"/>
                  <a:gd name="T37" fmla="*/ 0 h 39"/>
                  <a:gd name="T38" fmla="*/ 4 w 34"/>
                  <a:gd name="T39" fmla="*/ 0 h 39"/>
                  <a:gd name="T40" fmla="*/ 0 w 34"/>
                  <a:gd name="T41" fmla="*/ 7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39"/>
                  <a:gd name="T65" fmla="*/ 34 w 34"/>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39">
                    <a:moveTo>
                      <a:pt x="0" y="7"/>
                    </a:moveTo>
                    <a:lnTo>
                      <a:pt x="0" y="8"/>
                    </a:lnTo>
                    <a:lnTo>
                      <a:pt x="3" y="9"/>
                    </a:lnTo>
                    <a:lnTo>
                      <a:pt x="5" y="12"/>
                    </a:lnTo>
                    <a:lnTo>
                      <a:pt x="9" y="15"/>
                    </a:lnTo>
                    <a:lnTo>
                      <a:pt x="12" y="19"/>
                    </a:lnTo>
                    <a:lnTo>
                      <a:pt x="14" y="24"/>
                    </a:lnTo>
                    <a:lnTo>
                      <a:pt x="17" y="28"/>
                    </a:lnTo>
                    <a:lnTo>
                      <a:pt x="20" y="33"/>
                    </a:lnTo>
                    <a:lnTo>
                      <a:pt x="22" y="38"/>
                    </a:lnTo>
                    <a:lnTo>
                      <a:pt x="33" y="34"/>
                    </a:lnTo>
                    <a:lnTo>
                      <a:pt x="29" y="30"/>
                    </a:lnTo>
                    <a:lnTo>
                      <a:pt x="27" y="25"/>
                    </a:lnTo>
                    <a:lnTo>
                      <a:pt x="23" y="20"/>
                    </a:lnTo>
                    <a:lnTo>
                      <a:pt x="21" y="15"/>
                    </a:lnTo>
                    <a:lnTo>
                      <a:pt x="18" y="11"/>
                    </a:lnTo>
                    <a:lnTo>
                      <a:pt x="14" y="6"/>
                    </a:lnTo>
                    <a:lnTo>
                      <a:pt x="10" y="2"/>
                    </a:lnTo>
                    <a:lnTo>
                      <a:pt x="5" y="0"/>
                    </a:lnTo>
                    <a:lnTo>
                      <a:pt x="0" y="7"/>
                    </a:lnTo>
                  </a:path>
                </a:pathLst>
              </a:custGeom>
              <a:solidFill>
                <a:srgbClr val="FFCC00"/>
              </a:solidFill>
              <a:ln w="12700" cap="rnd">
                <a:solidFill>
                  <a:schemeClr val="tx1"/>
                </a:solidFill>
                <a:round/>
                <a:headEnd/>
                <a:tailEnd/>
              </a:ln>
            </p:spPr>
            <p:txBody>
              <a:bodyPr/>
              <a:lstStyle/>
              <a:p>
                <a:endParaRPr lang="en-US"/>
              </a:p>
            </p:txBody>
          </p:sp>
          <p:sp>
            <p:nvSpPr>
              <p:cNvPr id="27776" name="Freeform 105"/>
              <p:cNvSpPr>
                <a:spLocks/>
              </p:cNvSpPr>
              <p:nvPr/>
            </p:nvSpPr>
            <p:spPr bwMode="auto">
              <a:xfrm>
                <a:off x="2769" y="3690"/>
                <a:ext cx="182" cy="26"/>
              </a:xfrm>
              <a:custGeom>
                <a:avLst/>
                <a:gdLst>
                  <a:gd name="T0" fmla="*/ 1 w 205"/>
                  <a:gd name="T1" fmla="*/ 4 h 26"/>
                  <a:gd name="T2" fmla="*/ 4 w 205"/>
                  <a:gd name="T3" fmla="*/ 9 h 26"/>
                  <a:gd name="T4" fmla="*/ 22 w 205"/>
                  <a:gd name="T5" fmla="*/ 9 h 26"/>
                  <a:gd name="T6" fmla="*/ 37 w 205"/>
                  <a:gd name="T7" fmla="*/ 8 h 26"/>
                  <a:gd name="T8" fmla="*/ 51 w 205"/>
                  <a:gd name="T9" fmla="*/ 8 h 26"/>
                  <a:gd name="T10" fmla="*/ 64 w 205"/>
                  <a:gd name="T11" fmla="*/ 8 h 26"/>
                  <a:gd name="T12" fmla="*/ 75 w 205"/>
                  <a:gd name="T13" fmla="*/ 8 h 26"/>
                  <a:gd name="T14" fmla="*/ 86 w 205"/>
                  <a:gd name="T15" fmla="*/ 8 h 26"/>
                  <a:gd name="T16" fmla="*/ 95 w 205"/>
                  <a:gd name="T17" fmla="*/ 8 h 26"/>
                  <a:gd name="T18" fmla="*/ 103 w 205"/>
                  <a:gd name="T19" fmla="*/ 8 h 26"/>
                  <a:gd name="T20" fmla="*/ 112 w 205"/>
                  <a:gd name="T21" fmla="*/ 9 h 26"/>
                  <a:gd name="T22" fmla="*/ 119 w 205"/>
                  <a:gd name="T23" fmla="*/ 10 h 26"/>
                  <a:gd name="T24" fmla="*/ 126 w 205"/>
                  <a:gd name="T25" fmla="*/ 12 h 26"/>
                  <a:gd name="T26" fmla="*/ 131 w 205"/>
                  <a:gd name="T27" fmla="*/ 14 h 26"/>
                  <a:gd name="T28" fmla="*/ 138 w 205"/>
                  <a:gd name="T29" fmla="*/ 15 h 26"/>
                  <a:gd name="T30" fmla="*/ 144 w 205"/>
                  <a:gd name="T31" fmla="*/ 18 h 26"/>
                  <a:gd name="T32" fmla="*/ 150 w 205"/>
                  <a:gd name="T33" fmla="*/ 22 h 26"/>
                  <a:gd name="T34" fmla="*/ 156 w 205"/>
                  <a:gd name="T35" fmla="*/ 25 h 26"/>
                  <a:gd name="T36" fmla="*/ 161 w 205"/>
                  <a:gd name="T37" fmla="*/ 18 h 26"/>
                  <a:gd name="T38" fmla="*/ 154 w 205"/>
                  <a:gd name="T39" fmla="*/ 14 h 26"/>
                  <a:gd name="T40" fmla="*/ 147 w 205"/>
                  <a:gd name="T41" fmla="*/ 10 h 26"/>
                  <a:gd name="T42" fmla="*/ 142 w 205"/>
                  <a:gd name="T43" fmla="*/ 8 h 26"/>
                  <a:gd name="T44" fmla="*/ 135 w 205"/>
                  <a:gd name="T45" fmla="*/ 5 h 26"/>
                  <a:gd name="T46" fmla="*/ 128 w 205"/>
                  <a:gd name="T47" fmla="*/ 3 h 26"/>
                  <a:gd name="T48" fmla="*/ 121 w 205"/>
                  <a:gd name="T49" fmla="*/ 2 h 26"/>
                  <a:gd name="T50" fmla="*/ 113 w 205"/>
                  <a:gd name="T51" fmla="*/ 1 h 26"/>
                  <a:gd name="T52" fmla="*/ 104 w 205"/>
                  <a:gd name="T53" fmla="*/ 0 h 26"/>
                  <a:gd name="T54" fmla="*/ 95 w 205"/>
                  <a:gd name="T55" fmla="*/ 0 h 26"/>
                  <a:gd name="T56" fmla="*/ 86 w 205"/>
                  <a:gd name="T57" fmla="*/ 0 h 26"/>
                  <a:gd name="T58" fmla="*/ 75 w 205"/>
                  <a:gd name="T59" fmla="*/ 0 h 26"/>
                  <a:gd name="T60" fmla="*/ 64 w 205"/>
                  <a:gd name="T61" fmla="*/ 0 h 26"/>
                  <a:gd name="T62" fmla="*/ 51 w 205"/>
                  <a:gd name="T63" fmla="*/ 0 h 26"/>
                  <a:gd name="T64" fmla="*/ 37 w 205"/>
                  <a:gd name="T65" fmla="*/ 0 h 26"/>
                  <a:gd name="T66" fmla="*/ 22 w 205"/>
                  <a:gd name="T67" fmla="*/ 0 h 26"/>
                  <a:gd name="T68" fmla="*/ 4 w 205"/>
                  <a:gd name="T69" fmla="*/ 1 h 26"/>
                  <a:gd name="T70" fmla="*/ 10 w 205"/>
                  <a:gd name="T71" fmla="*/ 6 h 26"/>
                  <a:gd name="T72" fmla="*/ 1 w 205"/>
                  <a:gd name="T73" fmla="*/ 4 h 26"/>
                  <a:gd name="T74" fmla="*/ 0 w 205"/>
                  <a:gd name="T75" fmla="*/ 9 h 26"/>
                  <a:gd name="T76" fmla="*/ 4 w 205"/>
                  <a:gd name="T77" fmla="*/ 9 h 26"/>
                  <a:gd name="T78" fmla="*/ 1 w 205"/>
                  <a:gd name="T79" fmla="*/ 4 h 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5"/>
                  <a:gd name="T121" fmla="*/ 0 h 26"/>
                  <a:gd name="T122" fmla="*/ 205 w 205"/>
                  <a:gd name="T123" fmla="*/ 26 h 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5" h="26">
                    <a:moveTo>
                      <a:pt x="1" y="4"/>
                    </a:moveTo>
                    <a:lnTo>
                      <a:pt x="6" y="9"/>
                    </a:lnTo>
                    <a:lnTo>
                      <a:pt x="28" y="9"/>
                    </a:lnTo>
                    <a:lnTo>
                      <a:pt x="47" y="8"/>
                    </a:lnTo>
                    <a:lnTo>
                      <a:pt x="65" y="8"/>
                    </a:lnTo>
                    <a:lnTo>
                      <a:pt x="81" y="8"/>
                    </a:lnTo>
                    <a:lnTo>
                      <a:pt x="95" y="8"/>
                    </a:lnTo>
                    <a:lnTo>
                      <a:pt x="109" y="8"/>
                    </a:lnTo>
                    <a:lnTo>
                      <a:pt x="121" y="8"/>
                    </a:lnTo>
                    <a:lnTo>
                      <a:pt x="131" y="8"/>
                    </a:lnTo>
                    <a:lnTo>
                      <a:pt x="142" y="9"/>
                    </a:lnTo>
                    <a:lnTo>
                      <a:pt x="151" y="10"/>
                    </a:lnTo>
                    <a:lnTo>
                      <a:pt x="160" y="12"/>
                    </a:lnTo>
                    <a:lnTo>
                      <a:pt x="167" y="14"/>
                    </a:lnTo>
                    <a:lnTo>
                      <a:pt x="175" y="15"/>
                    </a:lnTo>
                    <a:lnTo>
                      <a:pt x="183" y="18"/>
                    </a:lnTo>
                    <a:lnTo>
                      <a:pt x="190" y="22"/>
                    </a:lnTo>
                    <a:lnTo>
                      <a:pt x="198" y="25"/>
                    </a:lnTo>
                    <a:lnTo>
                      <a:pt x="204" y="18"/>
                    </a:lnTo>
                    <a:lnTo>
                      <a:pt x="196" y="14"/>
                    </a:lnTo>
                    <a:lnTo>
                      <a:pt x="187" y="10"/>
                    </a:lnTo>
                    <a:lnTo>
                      <a:pt x="180" y="8"/>
                    </a:lnTo>
                    <a:lnTo>
                      <a:pt x="171" y="5"/>
                    </a:lnTo>
                    <a:lnTo>
                      <a:pt x="162" y="3"/>
                    </a:lnTo>
                    <a:lnTo>
                      <a:pt x="153" y="2"/>
                    </a:lnTo>
                    <a:lnTo>
                      <a:pt x="143" y="1"/>
                    </a:lnTo>
                    <a:lnTo>
                      <a:pt x="132" y="0"/>
                    </a:lnTo>
                    <a:lnTo>
                      <a:pt x="121" y="0"/>
                    </a:lnTo>
                    <a:lnTo>
                      <a:pt x="109" y="0"/>
                    </a:lnTo>
                    <a:lnTo>
                      <a:pt x="95" y="0"/>
                    </a:lnTo>
                    <a:lnTo>
                      <a:pt x="81" y="0"/>
                    </a:lnTo>
                    <a:lnTo>
                      <a:pt x="65" y="0"/>
                    </a:lnTo>
                    <a:lnTo>
                      <a:pt x="47" y="0"/>
                    </a:lnTo>
                    <a:lnTo>
                      <a:pt x="28" y="0"/>
                    </a:lnTo>
                    <a:lnTo>
                      <a:pt x="6" y="1"/>
                    </a:lnTo>
                    <a:lnTo>
                      <a:pt x="12" y="6"/>
                    </a:lnTo>
                    <a:lnTo>
                      <a:pt x="1" y="4"/>
                    </a:lnTo>
                    <a:lnTo>
                      <a:pt x="0" y="9"/>
                    </a:lnTo>
                    <a:lnTo>
                      <a:pt x="6" y="9"/>
                    </a:lnTo>
                    <a:lnTo>
                      <a:pt x="1" y="4"/>
                    </a:lnTo>
                  </a:path>
                </a:pathLst>
              </a:custGeom>
              <a:solidFill>
                <a:srgbClr val="FFCC00"/>
              </a:solidFill>
              <a:ln w="12700" cap="rnd">
                <a:solidFill>
                  <a:schemeClr val="tx1"/>
                </a:solidFill>
                <a:round/>
                <a:headEnd/>
                <a:tailEnd/>
              </a:ln>
            </p:spPr>
            <p:txBody>
              <a:bodyPr/>
              <a:lstStyle/>
              <a:p>
                <a:endParaRPr lang="en-US"/>
              </a:p>
            </p:txBody>
          </p:sp>
          <p:sp>
            <p:nvSpPr>
              <p:cNvPr id="27777" name="Freeform 106"/>
              <p:cNvSpPr>
                <a:spLocks/>
              </p:cNvSpPr>
              <p:nvPr/>
            </p:nvSpPr>
            <p:spPr bwMode="auto">
              <a:xfrm>
                <a:off x="2611" y="3678"/>
                <a:ext cx="169" cy="21"/>
              </a:xfrm>
              <a:custGeom>
                <a:avLst/>
                <a:gdLst>
                  <a:gd name="T0" fmla="*/ 0 w 190"/>
                  <a:gd name="T1" fmla="*/ 2 h 21"/>
                  <a:gd name="T2" fmla="*/ 4 w 190"/>
                  <a:gd name="T3" fmla="*/ 8 h 21"/>
                  <a:gd name="T4" fmla="*/ 9 w 190"/>
                  <a:gd name="T5" fmla="*/ 9 h 21"/>
                  <a:gd name="T6" fmla="*/ 16 w 190"/>
                  <a:gd name="T7" fmla="*/ 10 h 21"/>
                  <a:gd name="T8" fmla="*/ 25 w 190"/>
                  <a:gd name="T9" fmla="*/ 10 h 21"/>
                  <a:gd name="T10" fmla="*/ 36 w 190"/>
                  <a:gd name="T11" fmla="*/ 12 h 21"/>
                  <a:gd name="T12" fmla="*/ 46 w 190"/>
                  <a:gd name="T13" fmla="*/ 12 h 21"/>
                  <a:gd name="T14" fmla="*/ 60 w 190"/>
                  <a:gd name="T15" fmla="*/ 14 h 21"/>
                  <a:gd name="T16" fmla="*/ 74 w 190"/>
                  <a:gd name="T17" fmla="*/ 14 h 21"/>
                  <a:gd name="T18" fmla="*/ 87 w 190"/>
                  <a:gd name="T19" fmla="*/ 15 h 21"/>
                  <a:gd name="T20" fmla="*/ 101 w 190"/>
                  <a:gd name="T21" fmla="*/ 16 h 21"/>
                  <a:gd name="T22" fmla="*/ 111 w 190"/>
                  <a:gd name="T23" fmla="*/ 17 h 21"/>
                  <a:gd name="T24" fmla="*/ 123 w 190"/>
                  <a:gd name="T25" fmla="*/ 18 h 21"/>
                  <a:gd name="T26" fmla="*/ 133 w 190"/>
                  <a:gd name="T27" fmla="*/ 19 h 21"/>
                  <a:gd name="T28" fmla="*/ 139 w 190"/>
                  <a:gd name="T29" fmla="*/ 20 h 21"/>
                  <a:gd name="T30" fmla="*/ 142 w 190"/>
                  <a:gd name="T31" fmla="*/ 20 h 21"/>
                  <a:gd name="T32" fmla="*/ 140 w 190"/>
                  <a:gd name="T33" fmla="*/ 16 h 21"/>
                  <a:gd name="T34" fmla="*/ 149 w 190"/>
                  <a:gd name="T35" fmla="*/ 18 h 21"/>
                  <a:gd name="T36" fmla="*/ 145 w 190"/>
                  <a:gd name="T37" fmla="*/ 12 h 21"/>
                  <a:gd name="T38" fmla="*/ 140 w 190"/>
                  <a:gd name="T39" fmla="*/ 11 h 21"/>
                  <a:gd name="T40" fmla="*/ 133 w 190"/>
                  <a:gd name="T41" fmla="*/ 10 h 21"/>
                  <a:gd name="T42" fmla="*/ 124 w 190"/>
                  <a:gd name="T43" fmla="*/ 9 h 21"/>
                  <a:gd name="T44" fmla="*/ 112 w 190"/>
                  <a:gd name="T45" fmla="*/ 8 h 21"/>
                  <a:gd name="T46" fmla="*/ 101 w 190"/>
                  <a:gd name="T47" fmla="*/ 8 h 21"/>
                  <a:gd name="T48" fmla="*/ 88 w 190"/>
                  <a:gd name="T49" fmla="*/ 7 h 21"/>
                  <a:gd name="T50" fmla="*/ 75 w 190"/>
                  <a:gd name="T51" fmla="*/ 6 h 21"/>
                  <a:gd name="T52" fmla="*/ 60 w 190"/>
                  <a:gd name="T53" fmla="*/ 5 h 21"/>
                  <a:gd name="T54" fmla="*/ 47 w 190"/>
                  <a:gd name="T55" fmla="*/ 4 h 21"/>
                  <a:gd name="T56" fmla="*/ 36 w 190"/>
                  <a:gd name="T57" fmla="*/ 3 h 21"/>
                  <a:gd name="T58" fmla="*/ 25 w 190"/>
                  <a:gd name="T59" fmla="*/ 2 h 21"/>
                  <a:gd name="T60" fmla="*/ 17 w 190"/>
                  <a:gd name="T61" fmla="*/ 1 h 21"/>
                  <a:gd name="T62" fmla="*/ 10 w 190"/>
                  <a:gd name="T63" fmla="*/ 1 h 21"/>
                  <a:gd name="T64" fmla="*/ 5 w 190"/>
                  <a:gd name="T65" fmla="*/ 0 h 21"/>
                  <a:gd name="T66" fmla="*/ 7 w 190"/>
                  <a:gd name="T67" fmla="*/ 4 h 21"/>
                  <a:gd name="T68" fmla="*/ 0 w 190"/>
                  <a:gd name="T69" fmla="*/ 2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0"/>
                  <a:gd name="T106" fmla="*/ 0 h 21"/>
                  <a:gd name="T107" fmla="*/ 190 w 190"/>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0" h="21">
                    <a:moveTo>
                      <a:pt x="0" y="2"/>
                    </a:moveTo>
                    <a:lnTo>
                      <a:pt x="4" y="8"/>
                    </a:lnTo>
                    <a:lnTo>
                      <a:pt x="11" y="9"/>
                    </a:lnTo>
                    <a:lnTo>
                      <a:pt x="20" y="10"/>
                    </a:lnTo>
                    <a:lnTo>
                      <a:pt x="31" y="10"/>
                    </a:lnTo>
                    <a:lnTo>
                      <a:pt x="45" y="12"/>
                    </a:lnTo>
                    <a:lnTo>
                      <a:pt x="59" y="12"/>
                    </a:lnTo>
                    <a:lnTo>
                      <a:pt x="76" y="14"/>
                    </a:lnTo>
                    <a:lnTo>
                      <a:pt x="93" y="14"/>
                    </a:lnTo>
                    <a:lnTo>
                      <a:pt x="110" y="15"/>
                    </a:lnTo>
                    <a:lnTo>
                      <a:pt x="127" y="16"/>
                    </a:lnTo>
                    <a:lnTo>
                      <a:pt x="141" y="17"/>
                    </a:lnTo>
                    <a:lnTo>
                      <a:pt x="155" y="18"/>
                    </a:lnTo>
                    <a:lnTo>
                      <a:pt x="167" y="19"/>
                    </a:lnTo>
                    <a:lnTo>
                      <a:pt x="175" y="20"/>
                    </a:lnTo>
                    <a:lnTo>
                      <a:pt x="180" y="20"/>
                    </a:lnTo>
                    <a:lnTo>
                      <a:pt x="177" y="16"/>
                    </a:lnTo>
                    <a:lnTo>
                      <a:pt x="189" y="18"/>
                    </a:lnTo>
                    <a:lnTo>
                      <a:pt x="183" y="12"/>
                    </a:lnTo>
                    <a:lnTo>
                      <a:pt x="176" y="11"/>
                    </a:lnTo>
                    <a:lnTo>
                      <a:pt x="168" y="10"/>
                    </a:lnTo>
                    <a:lnTo>
                      <a:pt x="156" y="9"/>
                    </a:lnTo>
                    <a:lnTo>
                      <a:pt x="142" y="8"/>
                    </a:lnTo>
                    <a:lnTo>
                      <a:pt x="128" y="8"/>
                    </a:lnTo>
                    <a:lnTo>
                      <a:pt x="111" y="7"/>
                    </a:lnTo>
                    <a:lnTo>
                      <a:pt x="94" y="6"/>
                    </a:lnTo>
                    <a:lnTo>
                      <a:pt x="77" y="5"/>
                    </a:lnTo>
                    <a:lnTo>
                      <a:pt x="60" y="4"/>
                    </a:lnTo>
                    <a:lnTo>
                      <a:pt x="46" y="3"/>
                    </a:lnTo>
                    <a:lnTo>
                      <a:pt x="32" y="2"/>
                    </a:lnTo>
                    <a:lnTo>
                      <a:pt x="21" y="1"/>
                    </a:lnTo>
                    <a:lnTo>
                      <a:pt x="12" y="1"/>
                    </a:lnTo>
                    <a:lnTo>
                      <a:pt x="7" y="0"/>
                    </a:lnTo>
                    <a:lnTo>
                      <a:pt x="9" y="4"/>
                    </a:lnTo>
                    <a:lnTo>
                      <a:pt x="0" y="2"/>
                    </a:lnTo>
                  </a:path>
                </a:pathLst>
              </a:custGeom>
              <a:solidFill>
                <a:srgbClr val="FFCC00"/>
              </a:solidFill>
              <a:ln w="12700" cap="rnd">
                <a:solidFill>
                  <a:schemeClr val="tx1"/>
                </a:solidFill>
                <a:round/>
                <a:headEnd/>
                <a:tailEnd/>
              </a:ln>
            </p:spPr>
            <p:txBody>
              <a:bodyPr/>
              <a:lstStyle/>
              <a:p>
                <a:endParaRPr lang="en-US"/>
              </a:p>
            </p:txBody>
          </p:sp>
          <p:sp>
            <p:nvSpPr>
              <p:cNvPr id="27778" name="Freeform 107"/>
              <p:cNvSpPr>
                <a:spLocks/>
              </p:cNvSpPr>
              <p:nvPr/>
            </p:nvSpPr>
            <p:spPr bwMode="auto">
              <a:xfrm>
                <a:off x="2712" y="3738"/>
                <a:ext cx="106" cy="28"/>
              </a:xfrm>
              <a:custGeom>
                <a:avLst/>
                <a:gdLst>
                  <a:gd name="T0" fmla="*/ 94 w 119"/>
                  <a:gd name="T1" fmla="*/ 16 h 28"/>
                  <a:gd name="T2" fmla="*/ 87 w 119"/>
                  <a:gd name="T3" fmla="*/ 15 h 28"/>
                  <a:gd name="T4" fmla="*/ 81 w 119"/>
                  <a:gd name="T5" fmla="*/ 14 h 28"/>
                  <a:gd name="T6" fmla="*/ 75 w 119"/>
                  <a:gd name="T7" fmla="*/ 15 h 28"/>
                  <a:gd name="T8" fmla="*/ 69 w 119"/>
                  <a:gd name="T9" fmla="*/ 16 h 28"/>
                  <a:gd name="T10" fmla="*/ 61 w 119"/>
                  <a:gd name="T11" fmla="*/ 16 h 28"/>
                  <a:gd name="T12" fmla="*/ 55 w 119"/>
                  <a:gd name="T13" fmla="*/ 17 h 28"/>
                  <a:gd name="T14" fmla="*/ 49 w 119"/>
                  <a:gd name="T15" fmla="*/ 18 h 28"/>
                  <a:gd name="T16" fmla="*/ 44 w 119"/>
                  <a:gd name="T17" fmla="*/ 18 h 28"/>
                  <a:gd name="T18" fmla="*/ 37 w 119"/>
                  <a:gd name="T19" fmla="*/ 18 h 28"/>
                  <a:gd name="T20" fmla="*/ 32 w 119"/>
                  <a:gd name="T21" fmla="*/ 18 h 28"/>
                  <a:gd name="T22" fmla="*/ 27 w 119"/>
                  <a:gd name="T23" fmla="*/ 17 h 28"/>
                  <a:gd name="T24" fmla="*/ 23 w 119"/>
                  <a:gd name="T25" fmla="*/ 16 h 28"/>
                  <a:gd name="T26" fmla="*/ 18 w 119"/>
                  <a:gd name="T27" fmla="*/ 14 h 28"/>
                  <a:gd name="T28" fmla="*/ 13 w 119"/>
                  <a:gd name="T29" fmla="*/ 10 h 28"/>
                  <a:gd name="T30" fmla="*/ 11 w 119"/>
                  <a:gd name="T31" fmla="*/ 6 h 28"/>
                  <a:gd name="T32" fmla="*/ 6 w 119"/>
                  <a:gd name="T33" fmla="*/ 0 h 28"/>
                  <a:gd name="T34" fmla="*/ 0 w 119"/>
                  <a:gd name="T35" fmla="*/ 3 h 28"/>
                  <a:gd name="T36" fmla="*/ 4 w 119"/>
                  <a:gd name="T37" fmla="*/ 10 h 28"/>
                  <a:gd name="T38" fmla="*/ 9 w 119"/>
                  <a:gd name="T39" fmla="*/ 16 h 28"/>
                  <a:gd name="T40" fmla="*/ 13 w 119"/>
                  <a:gd name="T41" fmla="*/ 20 h 28"/>
                  <a:gd name="T42" fmla="*/ 19 w 119"/>
                  <a:gd name="T43" fmla="*/ 24 h 28"/>
                  <a:gd name="T44" fmla="*/ 25 w 119"/>
                  <a:gd name="T45" fmla="*/ 26 h 28"/>
                  <a:gd name="T46" fmla="*/ 32 w 119"/>
                  <a:gd name="T47" fmla="*/ 27 h 28"/>
                  <a:gd name="T48" fmla="*/ 37 w 119"/>
                  <a:gd name="T49" fmla="*/ 27 h 28"/>
                  <a:gd name="T50" fmla="*/ 44 w 119"/>
                  <a:gd name="T51" fmla="*/ 27 h 28"/>
                  <a:gd name="T52" fmla="*/ 51 w 119"/>
                  <a:gd name="T53" fmla="*/ 26 h 28"/>
                  <a:gd name="T54" fmla="*/ 56 w 119"/>
                  <a:gd name="T55" fmla="*/ 26 h 28"/>
                  <a:gd name="T56" fmla="*/ 62 w 119"/>
                  <a:gd name="T57" fmla="*/ 25 h 28"/>
                  <a:gd name="T58" fmla="*/ 69 w 119"/>
                  <a:gd name="T59" fmla="*/ 24 h 28"/>
                  <a:gd name="T60" fmla="*/ 76 w 119"/>
                  <a:gd name="T61" fmla="*/ 24 h 28"/>
                  <a:gd name="T62" fmla="*/ 81 w 119"/>
                  <a:gd name="T63" fmla="*/ 23 h 28"/>
                  <a:gd name="T64" fmla="*/ 86 w 119"/>
                  <a:gd name="T65" fmla="*/ 24 h 28"/>
                  <a:gd name="T66" fmla="*/ 91 w 119"/>
                  <a:gd name="T67" fmla="*/ 25 h 28"/>
                  <a:gd name="T68" fmla="*/ 94 w 119"/>
                  <a:gd name="T69" fmla="*/ 16 h 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9"/>
                  <a:gd name="T106" fmla="*/ 0 h 28"/>
                  <a:gd name="T107" fmla="*/ 119 w 119"/>
                  <a:gd name="T108" fmla="*/ 28 h 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9" h="28">
                    <a:moveTo>
                      <a:pt x="118" y="16"/>
                    </a:moveTo>
                    <a:lnTo>
                      <a:pt x="110" y="15"/>
                    </a:lnTo>
                    <a:lnTo>
                      <a:pt x="102" y="14"/>
                    </a:lnTo>
                    <a:lnTo>
                      <a:pt x="94" y="15"/>
                    </a:lnTo>
                    <a:lnTo>
                      <a:pt x="86" y="16"/>
                    </a:lnTo>
                    <a:lnTo>
                      <a:pt x="78" y="16"/>
                    </a:lnTo>
                    <a:lnTo>
                      <a:pt x="70" y="17"/>
                    </a:lnTo>
                    <a:lnTo>
                      <a:pt x="62" y="18"/>
                    </a:lnTo>
                    <a:lnTo>
                      <a:pt x="55" y="18"/>
                    </a:lnTo>
                    <a:lnTo>
                      <a:pt x="47" y="18"/>
                    </a:lnTo>
                    <a:lnTo>
                      <a:pt x="40" y="18"/>
                    </a:lnTo>
                    <a:lnTo>
                      <a:pt x="34" y="17"/>
                    </a:lnTo>
                    <a:lnTo>
                      <a:pt x="29" y="16"/>
                    </a:lnTo>
                    <a:lnTo>
                      <a:pt x="22" y="14"/>
                    </a:lnTo>
                    <a:lnTo>
                      <a:pt x="17" y="10"/>
                    </a:lnTo>
                    <a:lnTo>
                      <a:pt x="13" y="6"/>
                    </a:lnTo>
                    <a:lnTo>
                      <a:pt x="8" y="0"/>
                    </a:lnTo>
                    <a:lnTo>
                      <a:pt x="0" y="3"/>
                    </a:lnTo>
                    <a:lnTo>
                      <a:pt x="4" y="10"/>
                    </a:lnTo>
                    <a:lnTo>
                      <a:pt x="11" y="16"/>
                    </a:lnTo>
                    <a:lnTo>
                      <a:pt x="17" y="20"/>
                    </a:lnTo>
                    <a:lnTo>
                      <a:pt x="24" y="24"/>
                    </a:lnTo>
                    <a:lnTo>
                      <a:pt x="31" y="26"/>
                    </a:lnTo>
                    <a:lnTo>
                      <a:pt x="40" y="27"/>
                    </a:lnTo>
                    <a:lnTo>
                      <a:pt x="47" y="27"/>
                    </a:lnTo>
                    <a:lnTo>
                      <a:pt x="55" y="27"/>
                    </a:lnTo>
                    <a:lnTo>
                      <a:pt x="64" y="26"/>
                    </a:lnTo>
                    <a:lnTo>
                      <a:pt x="71" y="26"/>
                    </a:lnTo>
                    <a:lnTo>
                      <a:pt x="79" y="25"/>
                    </a:lnTo>
                    <a:lnTo>
                      <a:pt x="87" y="24"/>
                    </a:lnTo>
                    <a:lnTo>
                      <a:pt x="95" y="24"/>
                    </a:lnTo>
                    <a:lnTo>
                      <a:pt x="102" y="23"/>
                    </a:lnTo>
                    <a:lnTo>
                      <a:pt x="109" y="24"/>
                    </a:lnTo>
                    <a:lnTo>
                      <a:pt x="114" y="25"/>
                    </a:lnTo>
                    <a:lnTo>
                      <a:pt x="118" y="16"/>
                    </a:lnTo>
                  </a:path>
                </a:pathLst>
              </a:custGeom>
              <a:solidFill>
                <a:srgbClr val="FFCC00"/>
              </a:solidFill>
              <a:ln w="12700" cap="rnd">
                <a:solidFill>
                  <a:schemeClr val="tx1"/>
                </a:solidFill>
                <a:round/>
                <a:headEnd/>
                <a:tailEnd/>
              </a:ln>
            </p:spPr>
            <p:txBody>
              <a:bodyPr/>
              <a:lstStyle/>
              <a:p>
                <a:endParaRPr lang="en-US"/>
              </a:p>
            </p:txBody>
          </p:sp>
          <p:sp>
            <p:nvSpPr>
              <p:cNvPr id="27779" name="Freeform 108"/>
              <p:cNvSpPr>
                <a:spLocks/>
              </p:cNvSpPr>
              <p:nvPr/>
            </p:nvSpPr>
            <p:spPr bwMode="auto">
              <a:xfrm>
                <a:off x="2618" y="3383"/>
                <a:ext cx="42" cy="33"/>
              </a:xfrm>
              <a:custGeom>
                <a:avLst/>
                <a:gdLst>
                  <a:gd name="T0" fmla="*/ 8 w 47"/>
                  <a:gd name="T1" fmla="*/ 32 h 33"/>
                  <a:gd name="T2" fmla="*/ 9 w 47"/>
                  <a:gd name="T3" fmla="*/ 28 h 33"/>
                  <a:gd name="T4" fmla="*/ 11 w 47"/>
                  <a:gd name="T5" fmla="*/ 24 h 33"/>
                  <a:gd name="T6" fmla="*/ 13 w 47"/>
                  <a:gd name="T7" fmla="*/ 20 h 33"/>
                  <a:gd name="T8" fmla="*/ 17 w 47"/>
                  <a:gd name="T9" fmla="*/ 17 h 33"/>
                  <a:gd name="T10" fmla="*/ 21 w 47"/>
                  <a:gd name="T11" fmla="*/ 14 h 33"/>
                  <a:gd name="T12" fmla="*/ 26 w 47"/>
                  <a:gd name="T13" fmla="*/ 12 h 33"/>
                  <a:gd name="T14" fmla="*/ 31 w 47"/>
                  <a:gd name="T15" fmla="*/ 10 h 33"/>
                  <a:gd name="T16" fmla="*/ 37 w 47"/>
                  <a:gd name="T17" fmla="*/ 8 h 33"/>
                  <a:gd name="T18" fmla="*/ 34 w 47"/>
                  <a:gd name="T19" fmla="*/ 0 h 33"/>
                  <a:gd name="T20" fmla="*/ 28 w 47"/>
                  <a:gd name="T21" fmla="*/ 2 h 33"/>
                  <a:gd name="T22" fmla="*/ 23 w 47"/>
                  <a:gd name="T23" fmla="*/ 4 h 33"/>
                  <a:gd name="T24" fmla="*/ 17 w 47"/>
                  <a:gd name="T25" fmla="*/ 7 h 33"/>
                  <a:gd name="T26" fmla="*/ 12 w 47"/>
                  <a:gd name="T27" fmla="*/ 10 h 33"/>
                  <a:gd name="T28" fmla="*/ 6 w 47"/>
                  <a:gd name="T29" fmla="*/ 14 h 33"/>
                  <a:gd name="T30" fmla="*/ 4 w 47"/>
                  <a:gd name="T31" fmla="*/ 19 h 33"/>
                  <a:gd name="T32" fmla="*/ 1 w 47"/>
                  <a:gd name="T33" fmla="*/ 25 h 33"/>
                  <a:gd name="T34" fmla="*/ 0 w 47"/>
                  <a:gd name="T35" fmla="*/ 32 h 33"/>
                  <a:gd name="T36" fmla="*/ 8 w 47"/>
                  <a:gd name="T37" fmla="*/ 32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
                  <a:gd name="T58" fmla="*/ 0 h 33"/>
                  <a:gd name="T59" fmla="*/ 47 w 47"/>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7" h="33">
                    <a:moveTo>
                      <a:pt x="10" y="32"/>
                    </a:moveTo>
                    <a:lnTo>
                      <a:pt x="11" y="28"/>
                    </a:lnTo>
                    <a:lnTo>
                      <a:pt x="13" y="24"/>
                    </a:lnTo>
                    <a:lnTo>
                      <a:pt x="16" y="20"/>
                    </a:lnTo>
                    <a:lnTo>
                      <a:pt x="21" y="17"/>
                    </a:lnTo>
                    <a:lnTo>
                      <a:pt x="26" y="14"/>
                    </a:lnTo>
                    <a:lnTo>
                      <a:pt x="33" y="12"/>
                    </a:lnTo>
                    <a:lnTo>
                      <a:pt x="39" y="10"/>
                    </a:lnTo>
                    <a:lnTo>
                      <a:pt x="46" y="8"/>
                    </a:lnTo>
                    <a:lnTo>
                      <a:pt x="42" y="0"/>
                    </a:lnTo>
                    <a:lnTo>
                      <a:pt x="35" y="2"/>
                    </a:lnTo>
                    <a:lnTo>
                      <a:pt x="29" y="4"/>
                    </a:lnTo>
                    <a:lnTo>
                      <a:pt x="21" y="7"/>
                    </a:lnTo>
                    <a:lnTo>
                      <a:pt x="15" y="10"/>
                    </a:lnTo>
                    <a:lnTo>
                      <a:pt x="8" y="14"/>
                    </a:lnTo>
                    <a:lnTo>
                      <a:pt x="4" y="19"/>
                    </a:lnTo>
                    <a:lnTo>
                      <a:pt x="1" y="25"/>
                    </a:lnTo>
                    <a:lnTo>
                      <a:pt x="0" y="32"/>
                    </a:lnTo>
                    <a:lnTo>
                      <a:pt x="10" y="32"/>
                    </a:lnTo>
                  </a:path>
                </a:pathLst>
              </a:custGeom>
              <a:solidFill>
                <a:srgbClr val="FFCC00"/>
              </a:solidFill>
              <a:ln w="12700" cap="rnd">
                <a:solidFill>
                  <a:schemeClr val="tx1"/>
                </a:solidFill>
                <a:round/>
                <a:headEnd/>
                <a:tailEnd/>
              </a:ln>
            </p:spPr>
            <p:txBody>
              <a:bodyPr/>
              <a:lstStyle/>
              <a:p>
                <a:endParaRPr lang="en-US"/>
              </a:p>
            </p:txBody>
          </p:sp>
        </p:grpSp>
      </p:grpSp>
      <p:sp>
        <p:nvSpPr>
          <p:cNvPr id="1004653" name="Rectangle 109"/>
          <p:cNvSpPr>
            <a:spLocks noGrp="1" noChangeArrowheads="1"/>
          </p:cNvSpPr>
          <p:nvPr>
            <p:ph type="title"/>
          </p:nvPr>
        </p:nvSpPr>
        <p:spPr>
          <a:xfrm>
            <a:off x="762000" y="-152400"/>
            <a:ext cx="7772400" cy="1143000"/>
          </a:xfrm>
        </p:spPr>
        <p:txBody>
          <a:bodyPr/>
          <a:lstStyle/>
          <a:p>
            <a:pPr eaLnBrk="1" hangingPunct="1">
              <a:defRPr/>
            </a:pPr>
            <a:r>
              <a:rPr lang="en-US" dirty="0" smtClean="0"/>
              <a:t> </a:t>
            </a:r>
            <a:r>
              <a:rPr lang="en-US" b="1" dirty="0" smtClean="0">
                <a:solidFill>
                  <a:srgbClr val="FF0000"/>
                </a:solidFill>
              </a:rPr>
              <a:t>GLP-1: effects in humans</a:t>
            </a:r>
          </a:p>
        </p:txBody>
      </p:sp>
      <p:sp>
        <p:nvSpPr>
          <p:cNvPr id="1004654" name="Text Box 110"/>
          <p:cNvSpPr txBox="1">
            <a:spLocks noChangeArrowheads="1"/>
          </p:cNvSpPr>
          <p:nvPr/>
        </p:nvSpPr>
        <p:spPr bwMode="auto">
          <a:xfrm>
            <a:off x="368653" y="3381375"/>
            <a:ext cx="255711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algn="r" eaLnBrk="1" hangingPunct="1"/>
            <a:r>
              <a:rPr lang="en-US" sz="1800" dirty="0">
                <a:solidFill>
                  <a:srgbClr val="002060"/>
                </a:solidFill>
              </a:rPr>
              <a:t>GLP-1 is secreted from</a:t>
            </a:r>
            <a:br>
              <a:rPr lang="en-US" sz="1800" dirty="0">
                <a:solidFill>
                  <a:srgbClr val="002060"/>
                </a:solidFill>
              </a:rPr>
            </a:br>
            <a:r>
              <a:rPr lang="en-US" sz="1800" dirty="0">
                <a:solidFill>
                  <a:srgbClr val="002060"/>
                </a:solidFill>
              </a:rPr>
              <a:t>L-cells of the jejunum</a:t>
            </a:r>
          </a:p>
          <a:p>
            <a:pPr algn="r" eaLnBrk="1" hangingPunct="1"/>
            <a:r>
              <a:rPr lang="en-US" sz="1800" dirty="0">
                <a:solidFill>
                  <a:srgbClr val="002060"/>
                </a:solidFill>
              </a:rPr>
              <a:t> and ileum</a:t>
            </a:r>
          </a:p>
        </p:txBody>
      </p:sp>
      <p:sp>
        <p:nvSpPr>
          <p:cNvPr id="1004655" name="Text Box 111"/>
          <p:cNvSpPr txBox="1">
            <a:spLocks noChangeArrowheads="1"/>
          </p:cNvSpPr>
          <p:nvPr/>
        </p:nvSpPr>
        <p:spPr bwMode="auto">
          <a:xfrm>
            <a:off x="1343279" y="5164138"/>
            <a:ext cx="15824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algn="r" eaLnBrk="1" hangingPunct="1"/>
            <a:r>
              <a:rPr lang="en-US" sz="1800" dirty="0">
                <a:solidFill>
                  <a:srgbClr val="002060"/>
                </a:solidFill>
              </a:rPr>
              <a:t>That in turn</a:t>
            </a:r>
            <a:r>
              <a:rPr lang="en-US" sz="1800" dirty="0"/>
              <a:t>…</a:t>
            </a:r>
          </a:p>
        </p:txBody>
      </p:sp>
      <p:sp>
        <p:nvSpPr>
          <p:cNvPr id="1004656" name="Text Box 112"/>
          <p:cNvSpPr txBox="1">
            <a:spLocks noChangeArrowheads="1"/>
          </p:cNvSpPr>
          <p:nvPr/>
        </p:nvSpPr>
        <p:spPr bwMode="auto">
          <a:xfrm>
            <a:off x="5029200" y="1143000"/>
            <a:ext cx="317266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177800" indent="-177800">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eaLnBrk="1" hangingPunct="1">
              <a:spcBef>
                <a:spcPct val="20000"/>
              </a:spcBef>
              <a:buFontTx/>
              <a:buChar char="•"/>
            </a:pPr>
            <a:r>
              <a:rPr lang="en-US" sz="1800" dirty="0">
                <a:solidFill>
                  <a:srgbClr val="002060"/>
                </a:solidFill>
              </a:rPr>
              <a:t>Stimulates glucose- </a:t>
            </a:r>
            <a:br>
              <a:rPr lang="en-US" sz="1800" dirty="0">
                <a:solidFill>
                  <a:srgbClr val="002060"/>
                </a:solidFill>
              </a:rPr>
            </a:br>
            <a:r>
              <a:rPr lang="en-US" sz="1800" dirty="0">
                <a:solidFill>
                  <a:srgbClr val="002060"/>
                </a:solidFill>
              </a:rPr>
              <a:t>dependent insulin secretion</a:t>
            </a:r>
            <a:endParaRPr lang="en-US" sz="7500" dirty="0">
              <a:solidFill>
                <a:srgbClr val="002060"/>
              </a:solidFill>
            </a:endParaRPr>
          </a:p>
        </p:txBody>
      </p:sp>
      <p:sp>
        <p:nvSpPr>
          <p:cNvPr id="1004657" name="Text Box 113"/>
          <p:cNvSpPr txBox="1">
            <a:spLocks noChangeArrowheads="1"/>
          </p:cNvSpPr>
          <p:nvPr/>
        </p:nvSpPr>
        <p:spPr bwMode="auto">
          <a:xfrm>
            <a:off x="5562600" y="1873250"/>
            <a:ext cx="258275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177800" indent="-177800">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eaLnBrk="1" hangingPunct="1">
              <a:buFontTx/>
              <a:buChar char="•"/>
            </a:pPr>
            <a:r>
              <a:rPr lang="en-US" sz="1800" dirty="0">
                <a:solidFill>
                  <a:srgbClr val="002060"/>
                </a:solidFill>
              </a:rPr>
              <a:t>Suppresses glucagon</a:t>
            </a:r>
            <a:br>
              <a:rPr lang="en-US" sz="1800" dirty="0">
                <a:solidFill>
                  <a:srgbClr val="002060"/>
                </a:solidFill>
              </a:rPr>
            </a:br>
            <a:r>
              <a:rPr lang="en-US" sz="1800" dirty="0">
                <a:solidFill>
                  <a:srgbClr val="002060"/>
                </a:solidFill>
              </a:rPr>
              <a:t>secretion</a:t>
            </a:r>
          </a:p>
        </p:txBody>
      </p:sp>
      <p:sp>
        <p:nvSpPr>
          <p:cNvPr id="1004658" name="Text Box 114"/>
          <p:cNvSpPr txBox="1">
            <a:spLocks noChangeArrowheads="1"/>
          </p:cNvSpPr>
          <p:nvPr/>
        </p:nvSpPr>
        <p:spPr bwMode="auto">
          <a:xfrm>
            <a:off x="5715000" y="2605088"/>
            <a:ext cx="275267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eaLnBrk="1" hangingPunct="1">
              <a:spcBef>
                <a:spcPct val="20000"/>
              </a:spcBef>
              <a:buFontTx/>
              <a:buChar char="•"/>
            </a:pPr>
            <a:r>
              <a:rPr lang="en-US" sz="1800" b="0" dirty="0"/>
              <a:t>  </a:t>
            </a:r>
            <a:r>
              <a:rPr lang="en-US" sz="1800" dirty="0">
                <a:solidFill>
                  <a:srgbClr val="002060"/>
                </a:solidFill>
              </a:rPr>
              <a:t>Slows gastric emptying</a:t>
            </a:r>
          </a:p>
        </p:txBody>
      </p:sp>
      <p:sp>
        <p:nvSpPr>
          <p:cNvPr id="1004659" name="Text Box 115"/>
          <p:cNvSpPr txBox="1">
            <a:spLocks noChangeArrowheads="1"/>
          </p:cNvSpPr>
          <p:nvPr/>
        </p:nvSpPr>
        <p:spPr bwMode="auto">
          <a:xfrm>
            <a:off x="5562600" y="4953000"/>
            <a:ext cx="1980029" cy="563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eaLnBrk="1" hangingPunct="1">
              <a:lnSpc>
                <a:spcPct val="85000"/>
              </a:lnSpc>
              <a:spcBef>
                <a:spcPct val="20000"/>
              </a:spcBef>
            </a:pPr>
            <a:r>
              <a:rPr lang="en-US" sz="1800" dirty="0">
                <a:solidFill>
                  <a:srgbClr val="002060"/>
                </a:solidFill>
              </a:rPr>
              <a:t>Long-term effects</a:t>
            </a:r>
            <a:br>
              <a:rPr lang="en-US" sz="1800" dirty="0">
                <a:solidFill>
                  <a:srgbClr val="002060"/>
                </a:solidFill>
              </a:rPr>
            </a:br>
            <a:r>
              <a:rPr lang="en-US" sz="1800" dirty="0">
                <a:solidFill>
                  <a:srgbClr val="002060"/>
                </a:solidFill>
              </a:rPr>
              <a:t>in animal models:</a:t>
            </a:r>
          </a:p>
        </p:txBody>
      </p:sp>
      <p:sp>
        <p:nvSpPr>
          <p:cNvPr id="1004660" name="Text Box 116"/>
          <p:cNvSpPr txBox="1">
            <a:spLocks noChangeArrowheads="1"/>
          </p:cNvSpPr>
          <p:nvPr/>
        </p:nvSpPr>
        <p:spPr bwMode="auto">
          <a:xfrm>
            <a:off x="5537200" y="5561013"/>
            <a:ext cx="325441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177800" indent="-177800">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eaLnBrk="1" hangingPunct="1">
              <a:spcBef>
                <a:spcPct val="20000"/>
              </a:spcBef>
              <a:buFontTx/>
              <a:buChar char="•"/>
            </a:pPr>
            <a:r>
              <a:rPr lang="en-US" sz="1800" dirty="0">
                <a:solidFill>
                  <a:srgbClr val="002060"/>
                </a:solidFill>
              </a:rPr>
              <a:t>Increase of </a:t>
            </a:r>
            <a:r>
              <a:rPr lang="el-GR" sz="1800" dirty="0">
                <a:solidFill>
                  <a:srgbClr val="002060"/>
                </a:solidFill>
                <a:cs typeface="Arial" charset="0"/>
              </a:rPr>
              <a:t>β</a:t>
            </a:r>
            <a:r>
              <a:rPr lang="en-US" sz="1800" dirty="0">
                <a:solidFill>
                  <a:srgbClr val="002060"/>
                </a:solidFill>
              </a:rPr>
              <a:t>-cell mass </a:t>
            </a:r>
            <a:br>
              <a:rPr lang="en-US" sz="1800" dirty="0">
                <a:solidFill>
                  <a:srgbClr val="002060"/>
                </a:solidFill>
              </a:rPr>
            </a:br>
            <a:r>
              <a:rPr lang="en-US" sz="1800" dirty="0">
                <a:solidFill>
                  <a:srgbClr val="002060"/>
                </a:solidFill>
              </a:rPr>
              <a:t>and improved </a:t>
            </a:r>
            <a:r>
              <a:rPr lang="el-GR" sz="1800" dirty="0">
                <a:solidFill>
                  <a:srgbClr val="002060"/>
                </a:solidFill>
                <a:cs typeface="Arial" charset="0"/>
              </a:rPr>
              <a:t>β</a:t>
            </a:r>
            <a:r>
              <a:rPr lang="en-US" sz="1800" dirty="0">
                <a:solidFill>
                  <a:srgbClr val="002060"/>
                </a:solidFill>
              </a:rPr>
              <a:t>-cell function</a:t>
            </a:r>
          </a:p>
        </p:txBody>
      </p:sp>
      <p:sp>
        <p:nvSpPr>
          <p:cNvPr id="1004661" name="Text Box 117"/>
          <p:cNvSpPr txBox="1">
            <a:spLocks noChangeArrowheads="1"/>
          </p:cNvSpPr>
          <p:nvPr/>
        </p:nvSpPr>
        <p:spPr bwMode="auto">
          <a:xfrm>
            <a:off x="5715000" y="3962400"/>
            <a:ext cx="31245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eaLnBrk="1" hangingPunct="1">
              <a:spcBef>
                <a:spcPct val="20000"/>
              </a:spcBef>
              <a:buFontTx/>
              <a:buChar char="•"/>
            </a:pPr>
            <a:r>
              <a:rPr lang="en-US" sz="1800" b="0" dirty="0">
                <a:solidFill>
                  <a:srgbClr val="002060"/>
                </a:solidFill>
              </a:rPr>
              <a:t>  </a:t>
            </a:r>
            <a:r>
              <a:rPr lang="en-US" sz="1800" dirty="0">
                <a:solidFill>
                  <a:srgbClr val="002060"/>
                </a:solidFill>
              </a:rPr>
              <a:t>Improves insulin sensitivity</a:t>
            </a:r>
          </a:p>
        </p:txBody>
      </p:sp>
      <p:sp>
        <p:nvSpPr>
          <p:cNvPr id="1004662" name="Text Box 118"/>
          <p:cNvSpPr txBox="1">
            <a:spLocks noChangeArrowheads="1"/>
          </p:cNvSpPr>
          <p:nvPr/>
        </p:nvSpPr>
        <p:spPr bwMode="auto">
          <a:xfrm>
            <a:off x="5734050" y="3200400"/>
            <a:ext cx="271099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177800" indent="-177800">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eaLnBrk="1" hangingPunct="1">
              <a:spcBef>
                <a:spcPct val="20000"/>
              </a:spcBef>
              <a:buFontTx/>
              <a:buChar char="•"/>
            </a:pPr>
            <a:r>
              <a:rPr lang="en-US" sz="1800" dirty="0">
                <a:solidFill>
                  <a:srgbClr val="002060"/>
                </a:solidFill>
              </a:rPr>
              <a:t>Leads to a reduction of</a:t>
            </a:r>
            <a:r>
              <a:rPr lang="en-US" sz="1800" dirty="0"/>
              <a:t/>
            </a:r>
            <a:br>
              <a:rPr lang="en-US" sz="1800" dirty="0"/>
            </a:br>
            <a:r>
              <a:rPr lang="en-US" sz="1800" dirty="0">
                <a:solidFill>
                  <a:srgbClr val="002060"/>
                </a:solidFill>
              </a:rPr>
              <a:t>food intake</a:t>
            </a:r>
          </a:p>
        </p:txBody>
      </p:sp>
      <p:grpSp>
        <p:nvGrpSpPr>
          <p:cNvPr id="5" name="Group 119"/>
          <p:cNvGrpSpPr>
            <a:grpSpLocks/>
          </p:cNvGrpSpPr>
          <p:nvPr/>
        </p:nvGrpSpPr>
        <p:grpSpPr bwMode="auto">
          <a:xfrm>
            <a:off x="390525" y="1422400"/>
            <a:ext cx="2403475" cy="1247775"/>
            <a:chOff x="140" y="992"/>
            <a:chExt cx="1514" cy="786"/>
          </a:xfrm>
        </p:grpSpPr>
        <p:sp>
          <p:nvSpPr>
            <p:cNvPr id="27680" name="Text Box 120"/>
            <p:cNvSpPr txBox="1">
              <a:spLocks noChangeArrowheads="1"/>
            </p:cNvSpPr>
            <p:nvPr/>
          </p:nvSpPr>
          <p:spPr bwMode="auto">
            <a:xfrm>
              <a:off x="140" y="992"/>
              <a:ext cx="151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109538" indent="-109538">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pPr algn="ctr" eaLnBrk="1" hangingPunct="1"/>
              <a:r>
                <a:rPr lang="en-US" sz="1800" dirty="0" smtClean="0">
                  <a:solidFill>
                    <a:srgbClr val="002060"/>
                  </a:solidFill>
                </a:rPr>
                <a:t>After food ingestion</a:t>
              </a:r>
              <a:r>
                <a:rPr lang="en-US" sz="1800" dirty="0" smtClean="0"/>
                <a:t>…</a:t>
              </a:r>
              <a:endParaRPr lang="en-US" sz="1800" dirty="0"/>
            </a:p>
          </p:txBody>
        </p:sp>
        <p:pic>
          <p:nvPicPr>
            <p:cNvPr id="27681" name="Picture 12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2" y="1267"/>
              <a:ext cx="832" cy="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662" name="Text Box 122"/>
          <p:cNvSpPr txBox="1">
            <a:spLocks noChangeArrowheads="1"/>
          </p:cNvSpPr>
          <p:nvPr/>
        </p:nvSpPr>
        <p:spPr bwMode="auto">
          <a:xfrm>
            <a:off x="165100" y="6235700"/>
            <a:ext cx="7116763"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r>
              <a:rPr lang="en-US" sz="1400" b="0"/>
              <a:t>Drucker. </a:t>
            </a:r>
            <a:r>
              <a:rPr lang="en-US" sz="1400" b="0" i="1"/>
              <a:t>Curr Pharm Des.</a:t>
            </a:r>
            <a:r>
              <a:rPr lang="en-US" sz="1400" b="0"/>
              <a:t> 2001</a:t>
            </a:r>
          </a:p>
          <a:p>
            <a:r>
              <a:rPr lang="en-US" sz="1400" b="0"/>
              <a:t>Drucker. </a:t>
            </a:r>
            <a:r>
              <a:rPr lang="en-US" sz="1400" b="0" i="1"/>
              <a:t>Mol Endocrinol</a:t>
            </a:r>
            <a:r>
              <a:rPr lang="en-US" sz="1400" b="0"/>
              <a:t>. 2003</a:t>
            </a:r>
          </a:p>
        </p:txBody>
      </p:sp>
      <p:grpSp>
        <p:nvGrpSpPr>
          <p:cNvPr id="6" name="Group 123"/>
          <p:cNvGrpSpPr>
            <a:grpSpLocks/>
          </p:cNvGrpSpPr>
          <p:nvPr/>
        </p:nvGrpSpPr>
        <p:grpSpPr bwMode="auto">
          <a:xfrm>
            <a:off x="4014788" y="3175000"/>
            <a:ext cx="677862" cy="584200"/>
            <a:chOff x="2525" y="2056"/>
            <a:chExt cx="427" cy="368"/>
          </a:xfrm>
        </p:grpSpPr>
        <p:sp>
          <p:nvSpPr>
            <p:cNvPr id="27677" name="Freeform 124"/>
            <p:cNvSpPr>
              <a:spLocks/>
            </p:cNvSpPr>
            <p:nvPr/>
          </p:nvSpPr>
          <p:spPr bwMode="auto">
            <a:xfrm>
              <a:off x="2525" y="2056"/>
              <a:ext cx="338" cy="239"/>
            </a:xfrm>
            <a:custGeom>
              <a:avLst/>
              <a:gdLst>
                <a:gd name="T0" fmla="*/ 109 w 1041"/>
                <a:gd name="T1" fmla="*/ 6 h 768"/>
                <a:gd name="T2" fmla="*/ 110 w 1041"/>
                <a:gd name="T3" fmla="*/ 9 h 768"/>
                <a:gd name="T4" fmla="*/ 109 w 1041"/>
                <a:gd name="T5" fmla="*/ 13 h 768"/>
                <a:gd name="T6" fmla="*/ 109 w 1041"/>
                <a:gd name="T7" fmla="*/ 17 h 768"/>
                <a:gd name="T8" fmla="*/ 107 w 1041"/>
                <a:gd name="T9" fmla="*/ 21 h 768"/>
                <a:gd name="T10" fmla="*/ 104 w 1041"/>
                <a:gd name="T11" fmla="*/ 26 h 768"/>
                <a:gd name="T12" fmla="*/ 100 w 1041"/>
                <a:gd name="T13" fmla="*/ 31 h 768"/>
                <a:gd name="T14" fmla="*/ 96 w 1041"/>
                <a:gd name="T15" fmla="*/ 35 h 768"/>
                <a:gd name="T16" fmla="*/ 91 w 1041"/>
                <a:gd name="T17" fmla="*/ 39 h 768"/>
                <a:gd name="T18" fmla="*/ 85 w 1041"/>
                <a:gd name="T19" fmla="*/ 42 h 768"/>
                <a:gd name="T20" fmla="*/ 80 w 1041"/>
                <a:gd name="T21" fmla="*/ 44 h 768"/>
                <a:gd name="T22" fmla="*/ 74 w 1041"/>
                <a:gd name="T23" fmla="*/ 45 h 768"/>
                <a:gd name="T24" fmla="*/ 70 w 1041"/>
                <a:gd name="T25" fmla="*/ 45 h 768"/>
                <a:gd name="T26" fmla="*/ 69 w 1041"/>
                <a:gd name="T27" fmla="*/ 43 h 768"/>
                <a:gd name="T28" fmla="*/ 67 w 1041"/>
                <a:gd name="T29" fmla="*/ 45 h 768"/>
                <a:gd name="T30" fmla="*/ 63 w 1041"/>
                <a:gd name="T31" fmla="*/ 49 h 768"/>
                <a:gd name="T32" fmla="*/ 56 w 1041"/>
                <a:gd name="T33" fmla="*/ 53 h 768"/>
                <a:gd name="T34" fmla="*/ 49 w 1041"/>
                <a:gd name="T35" fmla="*/ 54 h 768"/>
                <a:gd name="T36" fmla="*/ 44 w 1041"/>
                <a:gd name="T37" fmla="*/ 54 h 768"/>
                <a:gd name="T38" fmla="*/ 38 w 1041"/>
                <a:gd name="T39" fmla="*/ 56 h 768"/>
                <a:gd name="T40" fmla="*/ 32 w 1041"/>
                <a:gd name="T41" fmla="*/ 59 h 768"/>
                <a:gd name="T42" fmla="*/ 28 w 1041"/>
                <a:gd name="T43" fmla="*/ 64 h 768"/>
                <a:gd name="T44" fmla="*/ 25 w 1041"/>
                <a:gd name="T45" fmla="*/ 68 h 768"/>
                <a:gd name="T46" fmla="*/ 20 w 1041"/>
                <a:gd name="T47" fmla="*/ 72 h 768"/>
                <a:gd name="T48" fmla="*/ 13 w 1041"/>
                <a:gd name="T49" fmla="*/ 74 h 768"/>
                <a:gd name="T50" fmla="*/ 7 w 1041"/>
                <a:gd name="T51" fmla="*/ 74 h 768"/>
                <a:gd name="T52" fmla="*/ 3 w 1041"/>
                <a:gd name="T53" fmla="*/ 70 h 768"/>
                <a:gd name="T54" fmla="*/ 1 w 1041"/>
                <a:gd name="T55" fmla="*/ 63 h 768"/>
                <a:gd name="T56" fmla="*/ 0 w 1041"/>
                <a:gd name="T57" fmla="*/ 57 h 768"/>
                <a:gd name="T58" fmla="*/ 1 w 1041"/>
                <a:gd name="T59" fmla="*/ 50 h 768"/>
                <a:gd name="T60" fmla="*/ 1 w 1041"/>
                <a:gd name="T61" fmla="*/ 45 h 768"/>
                <a:gd name="T62" fmla="*/ 1 w 1041"/>
                <a:gd name="T63" fmla="*/ 39 h 768"/>
                <a:gd name="T64" fmla="*/ 1 w 1041"/>
                <a:gd name="T65" fmla="*/ 33 h 768"/>
                <a:gd name="T66" fmla="*/ 1 w 1041"/>
                <a:gd name="T67" fmla="*/ 27 h 768"/>
                <a:gd name="T68" fmla="*/ 2 w 1041"/>
                <a:gd name="T69" fmla="*/ 21 h 768"/>
                <a:gd name="T70" fmla="*/ 5 w 1041"/>
                <a:gd name="T71" fmla="*/ 14 h 768"/>
                <a:gd name="T72" fmla="*/ 9 w 1041"/>
                <a:gd name="T73" fmla="*/ 8 h 768"/>
                <a:gd name="T74" fmla="*/ 15 w 1041"/>
                <a:gd name="T75" fmla="*/ 3 h 768"/>
                <a:gd name="T76" fmla="*/ 22 w 1041"/>
                <a:gd name="T77" fmla="*/ 0 h 768"/>
                <a:gd name="T78" fmla="*/ 29 w 1041"/>
                <a:gd name="T79" fmla="*/ 0 h 768"/>
                <a:gd name="T80" fmla="*/ 35 w 1041"/>
                <a:gd name="T81" fmla="*/ 1 h 768"/>
                <a:gd name="T82" fmla="*/ 42 w 1041"/>
                <a:gd name="T83" fmla="*/ 3 h 768"/>
                <a:gd name="T84" fmla="*/ 48 w 1041"/>
                <a:gd name="T85" fmla="*/ 3 h 768"/>
                <a:gd name="T86" fmla="*/ 55 w 1041"/>
                <a:gd name="T87" fmla="*/ 4 h 768"/>
                <a:gd name="T88" fmla="*/ 61 w 1041"/>
                <a:gd name="T89" fmla="*/ 4 h 768"/>
                <a:gd name="T90" fmla="*/ 68 w 1041"/>
                <a:gd name="T91" fmla="*/ 6 h 768"/>
                <a:gd name="T92" fmla="*/ 75 w 1041"/>
                <a:gd name="T93" fmla="*/ 7 h 768"/>
                <a:gd name="T94" fmla="*/ 81 w 1041"/>
                <a:gd name="T95" fmla="*/ 7 h 768"/>
                <a:gd name="T96" fmla="*/ 88 w 1041"/>
                <a:gd name="T97" fmla="*/ 8 h 768"/>
                <a:gd name="T98" fmla="*/ 95 w 1041"/>
                <a:gd name="T99" fmla="*/ 7 h 768"/>
                <a:gd name="T100" fmla="*/ 100 w 1041"/>
                <a:gd name="T101" fmla="*/ 6 h 768"/>
                <a:gd name="T102" fmla="*/ 102 w 1041"/>
                <a:gd name="T103" fmla="*/ 6 h 768"/>
                <a:gd name="T104" fmla="*/ 105 w 1041"/>
                <a:gd name="T105" fmla="*/ 5 h 768"/>
                <a:gd name="T106" fmla="*/ 107 w 1041"/>
                <a:gd name="T107" fmla="*/ 5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41"/>
                <a:gd name="T163" fmla="*/ 0 h 768"/>
                <a:gd name="T164" fmla="*/ 1041 w 1041"/>
                <a:gd name="T165" fmla="*/ 768 h 76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41" h="768">
                  <a:moveTo>
                    <a:pt x="1034" y="45"/>
                  </a:moveTo>
                  <a:lnTo>
                    <a:pt x="1037" y="62"/>
                  </a:lnTo>
                  <a:lnTo>
                    <a:pt x="1040" y="80"/>
                  </a:lnTo>
                  <a:lnTo>
                    <a:pt x="1040" y="97"/>
                  </a:lnTo>
                  <a:lnTo>
                    <a:pt x="1040" y="118"/>
                  </a:lnTo>
                  <a:lnTo>
                    <a:pt x="1037" y="136"/>
                  </a:lnTo>
                  <a:lnTo>
                    <a:pt x="1035" y="156"/>
                  </a:lnTo>
                  <a:lnTo>
                    <a:pt x="1031" y="173"/>
                  </a:lnTo>
                  <a:lnTo>
                    <a:pt x="1026" y="188"/>
                  </a:lnTo>
                  <a:lnTo>
                    <a:pt x="1014" y="219"/>
                  </a:lnTo>
                  <a:lnTo>
                    <a:pt x="1001" y="246"/>
                  </a:lnTo>
                  <a:lnTo>
                    <a:pt x="987" y="274"/>
                  </a:lnTo>
                  <a:lnTo>
                    <a:pt x="969" y="298"/>
                  </a:lnTo>
                  <a:lnTo>
                    <a:pt x="950" y="322"/>
                  </a:lnTo>
                  <a:lnTo>
                    <a:pt x="930" y="346"/>
                  </a:lnTo>
                  <a:lnTo>
                    <a:pt x="908" y="367"/>
                  </a:lnTo>
                  <a:lnTo>
                    <a:pt x="885" y="387"/>
                  </a:lnTo>
                  <a:lnTo>
                    <a:pt x="862" y="404"/>
                  </a:lnTo>
                  <a:lnTo>
                    <a:pt x="836" y="420"/>
                  </a:lnTo>
                  <a:lnTo>
                    <a:pt x="810" y="434"/>
                  </a:lnTo>
                  <a:lnTo>
                    <a:pt x="786" y="445"/>
                  </a:lnTo>
                  <a:lnTo>
                    <a:pt x="758" y="455"/>
                  </a:lnTo>
                  <a:lnTo>
                    <a:pt x="730" y="461"/>
                  </a:lnTo>
                  <a:lnTo>
                    <a:pt x="703" y="465"/>
                  </a:lnTo>
                  <a:lnTo>
                    <a:pt x="676" y="466"/>
                  </a:lnTo>
                  <a:lnTo>
                    <a:pt x="667" y="462"/>
                  </a:lnTo>
                  <a:lnTo>
                    <a:pt x="658" y="456"/>
                  </a:lnTo>
                  <a:lnTo>
                    <a:pt x="650" y="446"/>
                  </a:lnTo>
                  <a:lnTo>
                    <a:pt x="644" y="434"/>
                  </a:lnTo>
                  <a:lnTo>
                    <a:pt x="636" y="462"/>
                  </a:lnTo>
                  <a:lnTo>
                    <a:pt x="617" y="489"/>
                  </a:lnTo>
                  <a:lnTo>
                    <a:pt x="594" y="511"/>
                  </a:lnTo>
                  <a:lnTo>
                    <a:pt x="563" y="530"/>
                  </a:lnTo>
                  <a:lnTo>
                    <a:pt x="529" y="542"/>
                  </a:lnTo>
                  <a:lnTo>
                    <a:pt x="498" y="552"/>
                  </a:lnTo>
                  <a:lnTo>
                    <a:pt x="467" y="554"/>
                  </a:lnTo>
                  <a:lnTo>
                    <a:pt x="439" y="554"/>
                  </a:lnTo>
                  <a:lnTo>
                    <a:pt x="416" y="554"/>
                  </a:lnTo>
                  <a:lnTo>
                    <a:pt x="389" y="562"/>
                  </a:lnTo>
                  <a:lnTo>
                    <a:pt x="361" y="576"/>
                  </a:lnTo>
                  <a:lnTo>
                    <a:pt x="333" y="594"/>
                  </a:lnTo>
                  <a:lnTo>
                    <a:pt x="309" y="614"/>
                  </a:lnTo>
                  <a:lnTo>
                    <a:pt x="285" y="640"/>
                  </a:lnTo>
                  <a:lnTo>
                    <a:pt x="266" y="662"/>
                  </a:lnTo>
                  <a:lnTo>
                    <a:pt x="252" y="683"/>
                  </a:lnTo>
                  <a:lnTo>
                    <a:pt x="236" y="704"/>
                  </a:lnTo>
                  <a:lnTo>
                    <a:pt x="213" y="724"/>
                  </a:lnTo>
                  <a:lnTo>
                    <a:pt x="187" y="743"/>
                  </a:lnTo>
                  <a:lnTo>
                    <a:pt x="156" y="757"/>
                  </a:lnTo>
                  <a:lnTo>
                    <a:pt x="127" y="765"/>
                  </a:lnTo>
                  <a:lnTo>
                    <a:pt x="96" y="767"/>
                  </a:lnTo>
                  <a:lnTo>
                    <a:pt x="69" y="762"/>
                  </a:lnTo>
                  <a:lnTo>
                    <a:pt x="47" y="747"/>
                  </a:lnTo>
                  <a:lnTo>
                    <a:pt x="27" y="720"/>
                  </a:lnTo>
                  <a:lnTo>
                    <a:pt x="13" y="690"/>
                  </a:lnTo>
                  <a:lnTo>
                    <a:pt x="6" y="655"/>
                  </a:lnTo>
                  <a:lnTo>
                    <a:pt x="2" y="621"/>
                  </a:lnTo>
                  <a:lnTo>
                    <a:pt x="0" y="585"/>
                  </a:lnTo>
                  <a:lnTo>
                    <a:pt x="2" y="548"/>
                  </a:lnTo>
                  <a:lnTo>
                    <a:pt x="6" y="516"/>
                  </a:lnTo>
                  <a:lnTo>
                    <a:pt x="9" y="485"/>
                  </a:lnTo>
                  <a:lnTo>
                    <a:pt x="13" y="459"/>
                  </a:lnTo>
                  <a:lnTo>
                    <a:pt x="13" y="428"/>
                  </a:lnTo>
                  <a:lnTo>
                    <a:pt x="12" y="397"/>
                  </a:lnTo>
                  <a:lnTo>
                    <a:pt x="9" y="367"/>
                  </a:lnTo>
                  <a:lnTo>
                    <a:pt x="9" y="336"/>
                  </a:lnTo>
                  <a:lnTo>
                    <a:pt x="8" y="307"/>
                  </a:lnTo>
                  <a:lnTo>
                    <a:pt x="8" y="279"/>
                  </a:lnTo>
                  <a:lnTo>
                    <a:pt x="12" y="249"/>
                  </a:lnTo>
                  <a:lnTo>
                    <a:pt x="20" y="215"/>
                  </a:lnTo>
                  <a:lnTo>
                    <a:pt x="31" y="180"/>
                  </a:lnTo>
                  <a:lnTo>
                    <a:pt x="47" y="146"/>
                  </a:lnTo>
                  <a:lnTo>
                    <a:pt x="66" y="114"/>
                  </a:lnTo>
                  <a:lnTo>
                    <a:pt x="88" y="86"/>
                  </a:lnTo>
                  <a:lnTo>
                    <a:pt x="114" y="59"/>
                  </a:lnTo>
                  <a:lnTo>
                    <a:pt x="141" y="35"/>
                  </a:lnTo>
                  <a:lnTo>
                    <a:pt x="172" y="16"/>
                  </a:lnTo>
                  <a:lnTo>
                    <a:pt x="205" y="4"/>
                  </a:lnTo>
                  <a:lnTo>
                    <a:pt x="238" y="0"/>
                  </a:lnTo>
                  <a:lnTo>
                    <a:pt x="270" y="2"/>
                  </a:lnTo>
                  <a:lnTo>
                    <a:pt x="301" y="8"/>
                  </a:lnTo>
                  <a:lnTo>
                    <a:pt x="332" y="14"/>
                  </a:lnTo>
                  <a:lnTo>
                    <a:pt x="361" y="22"/>
                  </a:lnTo>
                  <a:lnTo>
                    <a:pt x="393" y="29"/>
                  </a:lnTo>
                  <a:lnTo>
                    <a:pt x="424" y="31"/>
                  </a:lnTo>
                  <a:lnTo>
                    <a:pt x="457" y="32"/>
                  </a:lnTo>
                  <a:lnTo>
                    <a:pt x="488" y="35"/>
                  </a:lnTo>
                  <a:lnTo>
                    <a:pt x="520" y="39"/>
                  </a:lnTo>
                  <a:lnTo>
                    <a:pt x="551" y="43"/>
                  </a:lnTo>
                  <a:lnTo>
                    <a:pt x="582" y="46"/>
                  </a:lnTo>
                  <a:lnTo>
                    <a:pt x="613" y="53"/>
                  </a:lnTo>
                  <a:lnTo>
                    <a:pt x="644" y="59"/>
                  </a:lnTo>
                  <a:lnTo>
                    <a:pt x="676" y="64"/>
                  </a:lnTo>
                  <a:lnTo>
                    <a:pt x="707" y="69"/>
                  </a:lnTo>
                  <a:lnTo>
                    <a:pt x="738" y="73"/>
                  </a:lnTo>
                  <a:lnTo>
                    <a:pt x="769" y="77"/>
                  </a:lnTo>
                  <a:lnTo>
                    <a:pt x="803" y="80"/>
                  </a:lnTo>
                  <a:lnTo>
                    <a:pt x="834" y="80"/>
                  </a:lnTo>
                  <a:lnTo>
                    <a:pt x="867" y="77"/>
                  </a:lnTo>
                  <a:lnTo>
                    <a:pt x="901" y="71"/>
                  </a:lnTo>
                  <a:lnTo>
                    <a:pt x="932" y="64"/>
                  </a:lnTo>
                  <a:lnTo>
                    <a:pt x="946" y="62"/>
                  </a:lnTo>
                  <a:lnTo>
                    <a:pt x="959" y="59"/>
                  </a:lnTo>
                  <a:lnTo>
                    <a:pt x="970" y="57"/>
                  </a:lnTo>
                  <a:lnTo>
                    <a:pt x="982" y="54"/>
                  </a:lnTo>
                  <a:lnTo>
                    <a:pt x="995" y="53"/>
                  </a:lnTo>
                  <a:lnTo>
                    <a:pt x="1006" y="50"/>
                  </a:lnTo>
                  <a:lnTo>
                    <a:pt x="1019" y="49"/>
                  </a:lnTo>
                  <a:lnTo>
                    <a:pt x="1034" y="45"/>
                  </a:lnTo>
                </a:path>
              </a:pathLst>
            </a:custGeom>
            <a:solidFill>
              <a:srgbClr val="CF6D9E"/>
            </a:solidFill>
            <a:ln w="12700" cap="rnd">
              <a:solidFill>
                <a:srgbClr val="000000"/>
              </a:solidFill>
              <a:round/>
              <a:headEnd type="none" w="sm" len="sm"/>
              <a:tailEnd type="none" w="sm" len="sm"/>
            </a:ln>
          </p:spPr>
          <p:txBody>
            <a:bodyPr/>
            <a:lstStyle/>
            <a:p>
              <a:endParaRPr lang="en-US"/>
            </a:p>
          </p:txBody>
        </p:sp>
        <p:sp>
          <p:nvSpPr>
            <p:cNvPr id="27678" name="Line 125"/>
            <p:cNvSpPr>
              <a:spLocks noChangeShapeType="1"/>
            </p:cNvSpPr>
            <p:nvPr/>
          </p:nvSpPr>
          <p:spPr bwMode="auto">
            <a:xfrm rot="5679229" flipH="1">
              <a:off x="2645" y="2152"/>
              <a:ext cx="120" cy="120"/>
            </a:xfrm>
            <a:prstGeom prst="line">
              <a:avLst/>
            </a:prstGeom>
            <a:noFill/>
            <a:ln w="28575">
              <a:solidFill>
                <a:schemeClr val="bg1"/>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9" name="Freeform 126"/>
            <p:cNvSpPr>
              <a:spLocks/>
            </p:cNvSpPr>
            <p:nvPr/>
          </p:nvSpPr>
          <p:spPr bwMode="auto">
            <a:xfrm>
              <a:off x="2616" y="2243"/>
              <a:ext cx="336" cy="181"/>
            </a:xfrm>
            <a:custGeom>
              <a:avLst/>
              <a:gdLst>
                <a:gd name="T0" fmla="*/ 35 w 1139"/>
                <a:gd name="T1" fmla="*/ 37 h 475"/>
                <a:gd name="T2" fmla="*/ 29 w 1139"/>
                <a:gd name="T3" fmla="*/ 37 h 475"/>
                <a:gd name="T4" fmla="*/ 25 w 1139"/>
                <a:gd name="T5" fmla="*/ 40 h 475"/>
                <a:gd name="T6" fmla="*/ 21 w 1139"/>
                <a:gd name="T7" fmla="*/ 43 h 475"/>
                <a:gd name="T8" fmla="*/ 26 w 1139"/>
                <a:gd name="T9" fmla="*/ 43 h 475"/>
                <a:gd name="T10" fmla="*/ 29 w 1139"/>
                <a:gd name="T11" fmla="*/ 39 h 475"/>
                <a:gd name="T12" fmla="*/ 34 w 1139"/>
                <a:gd name="T13" fmla="*/ 39 h 475"/>
                <a:gd name="T14" fmla="*/ 41 w 1139"/>
                <a:gd name="T15" fmla="*/ 39 h 475"/>
                <a:gd name="T16" fmla="*/ 40 w 1139"/>
                <a:gd name="T17" fmla="*/ 47 h 475"/>
                <a:gd name="T18" fmla="*/ 36 w 1139"/>
                <a:gd name="T19" fmla="*/ 55 h 475"/>
                <a:gd name="T20" fmla="*/ 32 w 1139"/>
                <a:gd name="T21" fmla="*/ 61 h 475"/>
                <a:gd name="T22" fmla="*/ 29 w 1139"/>
                <a:gd name="T23" fmla="*/ 65 h 475"/>
                <a:gd name="T24" fmla="*/ 23 w 1139"/>
                <a:gd name="T25" fmla="*/ 69 h 475"/>
                <a:gd name="T26" fmla="*/ 19 w 1139"/>
                <a:gd name="T27" fmla="*/ 68 h 475"/>
                <a:gd name="T28" fmla="*/ 16 w 1139"/>
                <a:gd name="T29" fmla="*/ 67 h 475"/>
                <a:gd name="T30" fmla="*/ 11 w 1139"/>
                <a:gd name="T31" fmla="*/ 65 h 475"/>
                <a:gd name="T32" fmla="*/ 4 w 1139"/>
                <a:gd name="T33" fmla="*/ 61 h 475"/>
                <a:gd name="T34" fmla="*/ 3 w 1139"/>
                <a:gd name="T35" fmla="*/ 56 h 475"/>
                <a:gd name="T36" fmla="*/ 1 w 1139"/>
                <a:gd name="T37" fmla="*/ 53 h 475"/>
                <a:gd name="T38" fmla="*/ 1 w 1139"/>
                <a:gd name="T39" fmla="*/ 46 h 475"/>
                <a:gd name="T40" fmla="*/ 1 w 1139"/>
                <a:gd name="T41" fmla="*/ 38 h 475"/>
                <a:gd name="T42" fmla="*/ 1 w 1139"/>
                <a:gd name="T43" fmla="*/ 32 h 475"/>
                <a:gd name="T44" fmla="*/ 4 w 1139"/>
                <a:gd name="T45" fmla="*/ 28 h 475"/>
                <a:gd name="T46" fmla="*/ 6 w 1139"/>
                <a:gd name="T47" fmla="*/ 22 h 475"/>
                <a:gd name="T48" fmla="*/ 10 w 1139"/>
                <a:gd name="T49" fmla="*/ 19 h 475"/>
                <a:gd name="T50" fmla="*/ 14 w 1139"/>
                <a:gd name="T51" fmla="*/ 11 h 475"/>
                <a:gd name="T52" fmla="*/ 17 w 1139"/>
                <a:gd name="T53" fmla="*/ 9 h 475"/>
                <a:gd name="T54" fmla="*/ 20 w 1139"/>
                <a:gd name="T55" fmla="*/ 9 h 475"/>
                <a:gd name="T56" fmla="*/ 24 w 1139"/>
                <a:gd name="T57" fmla="*/ 10 h 475"/>
                <a:gd name="T58" fmla="*/ 29 w 1139"/>
                <a:gd name="T59" fmla="*/ 8 h 475"/>
                <a:gd name="T60" fmla="*/ 33 w 1139"/>
                <a:gd name="T61" fmla="*/ 8 h 475"/>
                <a:gd name="T62" fmla="*/ 39 w 1139"/>
                <a:gd name="T63" fmla="*/ 8 h 475"/>
                <a:gd name="T64" fmla="*/ 46 w 1139"/>
                <a:gd name="T65" fmla="*/ 9 h 475"/>
                <a:gd name="T66" fmla="*/ 51 w 1139"/>
                <a:gd name="T67" fmla="*/ 8 h 475"/>
                <a:gd name="T68" fmla="*/ 54 w 1139"/>
                <a:gd name="T69" fmla="*/ 8 h 475"/>
                <a:gd name="T70" fmla="*/ 60 w 1139"/>
                <a:gd name="T71" fmla="*/ 10 h 475"/>
                <a:gd name="T72" fmla="*/ 64 w 1139"/>
                <a:gd name="T73" fmla="*/ 7 h 475"/>
                <a:gd name="T74" fmla="*/ 70 w 1139"/>
                <a:gd name="T75" fmla="*/ 7 h 475"/>
                <a:gd name="T76" fmla="*/ 76 w 1139"/>
                <a:gd name="T77" fmla="*/ 3 h 475"/>
                <a:gd name="T78" fmla="*/ 85 w 1139"/>
                <a:gd name="T79" fmla="*/ 1 h 475"/>
                <a:gd name="T80" fmla="*/ 91 w 1139"/>
                <a:gd name="T81" fmla="*/ 2 h 475"/>
                <a:gd name="T82" fmla="*/ 99 w 1139"/>
                <a:gd name="T83" fmla="*/ 5 h 475"/>
                <a:gd name="T84" fmla="*/ 98 w 1139"/>
                <a:gd name="T85" fmla="*/ 8 h 475"/>
                <a:gd name="T86" fmla="*/ 95 w 1139"/>
                <a:gd name="T87" fmla="*/ 10 h 475"/>
                <a:gd name="T88" fmla="*/ 93 w 1139"/>
                <a:gd name="T89" fmla="*/ 13 h 475"/>
                <a:gd name="T90" fmla="*/ 88 w 1139"/>
                <a:gd name="T91" fmla="*/ 16 h 475"/>
                <a:gd name="T92" fmla="*/ 85 w 1139"/>
                <a:gd name="T93" fmla="*/ 20 h 475"/>
                <a:gd name="T94" fmla="*/ 80 w 1139"/>
                <a:gd name="T95" fmla="*/ 23 h 475"/>
                <a:gd name="T96" fmla="*/ 78 w 1139"/>
                <a:gd name="T97" fmla="*/ 26 h 475"/>
                <a:gd name="T98" fmla="*/ 73 w 1139"/>
                <a:gd name="T99" fmla="*/ 28 h 475"/>
                <a:gd name="T100" fmla="*/ 69 w 1139"/>
                <a:gd name="T101" fmla="*/ 33 h 475"/>
                <a:gd name="T102" fmla="*/ 66 w 1139"/>
                <a:gd name="T103" fmla="*/ 34 h 475"/>
                <a:gd name="T104" fmla="*/ 62 w 1139"/>
                <a:gd name="T105" fmla="*/ 35 h 475"/>
                <a:gd name="T106" fmla="*/ 57 w 1139"/>
                <a:gd name="T107" fmla="*/ 37 h 475"/>
                <a:gd name="T108" fmla="*/ 52 w 1139"/>
                <a:gd name="T109" fmla="*/ 36 h 475"/>
                <a:gd name="T110" fmla="*/ 49 w 1139"/>
                <a:gd name="T111" fmla="*/ 37 h 475"/>
                <a:gd name="T112" fmla="*/ 45 w 1139"/>
                <a:gd name="T113" fmla="*/ 37 h 4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39"/>
                <a:gd name="T172" fmla="*/ 0 h 475"/>
                <a:gd name="T173" fmla="*/ 1139 w 1139"/>
                <a:gd name="T174" fmla="*/ 475 h 4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39" h="475">
                  <a:moveTo>
                    <a:pt x="488" y="246"/>
                  </a:moveTo>
                  <a:lnTo>
                    <a:pt x="477" y="245"/>
                  </a:lnTo>
                  <a:lnTo>
                    <a:pt x="466" y="245"/>
                  </a:lnTo>
                  <a:lnTo>
                    <a:pt x="457" y="247"/>
                  </a:lnTo>
                  <a:lnTo>
                    <a:pt x="447" y="249"/>
                  </a:lnTo>
                  <a:lnTo>
                    <a:pt x="438" y="251"/>
                  </a:lnTo>
                  <a:lnTo>
                    <a:pt x="428" y="252"/>
                  </a:lnTo>
                  <a:lnTo>
                    <a:pt x="418" y="253"/>
                  </a:lnTo>
                  <a:lnTo>
                    <a:pt x="408" y="252"/>
                  </a:lnTo>
                  <a:lnTo>
                    <a:pt x="398" y="250"/>
                  </a:lnTo>
                  <a:lnTo>
                    <a:pt x="387" y="249"/>
                  </a:lnTo>
                  <a:lnTo>
                    <a:pt x="378" y="248"/>
                  </a:lnTo>
                  <a:lnTo>
                    <a:pt x="368" y="248"/>
                  </a:lnTo>
                  <a:lnTo>
                    <a:pt x="359" y="248"/>
                  </a:lnTo>
                  <a:lnTo>
                    <a:pt x="350" y="248"/>
                  </a:lnTo>
                  <a:lnTo>
                    <a:pt x="340" y="249"/>
                  </a:lnTo>
                  <a:lnTo>
                    <a:pt x="331" y="250"/>
                  </a:lnTo>
                  <a:lnTo>
                    <a:pt x="328" y="251"/>
                  </a:lnTo>
                  <a:lnTo>
                    <a:pt x="324" y="252"/>
                  </a:lnTo>
                  <a:lnTo>
                    <a:pt x="320" y="252"/>
                  </a:lnTo>
                  <a:lnTo>
                    <a:pt x="317" y="254"/>
                  </a:lnTo>
                  <a:lnTo>
                    <a:pt x="313" y="256"/>
                  </a:lnTo>
                  <a:lnTo>
                    <a:pt x="311" y="257"/>
                  </a:lnTo>
                  <a:lnTo>
                    <a:pt x="308" y="259"/>
                  </a:lnTo>
                  <a:lnTo>
                    <a:pt x="306" y="261"/>
                  </a:lnTo>
                  <a:lnTo>
                    <a:pt x="302" y="270"/>
                  </a:lnTo>
                  <a:lnTo>
                    <a:pt x="293" y="277"/>
                  </a:lnTo>
                  <a:lnTo>
                    <a:pt x="284" y="281"/>
                  </a:lnTo>
                  <a:lnTo>
                    <a:pt x="273" y="284"/>
                  </a:lnTo>
                  <a:lnTo>
                    <a:pt x="262" y="284"/>
                  </a:lnTo>
                  <a:lnTo>
                    <a:pt x="250" y="282"/>
                  </a:lnTo>
                  <a:lnTo>
                    <a:pt x="239" y="280"/>
                  </a:lnTo>
                  <a:lnTo>
                    <a:pt x="229" y="276"/>
                  </a:lnTo>
                  <a:lnTo>
                    <a:pt x="232" y="295"/>
                  </a:lnTo>
                  <a:lnTo>
                    <a:pt x="237" y="297"/>
                  </a:lnTo>
                  <a:lnTo>
                    <a:pt x="242" y="299"/>
                  </a:lnTo>
                  <a:lnTo>
                    <a:pt x="248" y="301"/>
                  </a:lnTo>
                  <a:lnTo>
                    <a:pt x="255" y="301"/>
                  </a:lnTo>
                  <a:lnTo>
                    <a:pt x="260" y="303"/>
                  </a:lnTo>
                  <a:lnTo>
                    <a:pt x="268" y="303"/>
                  </a:lnTo>
                  <a:lnTo>
                    <a:pt x="274" y="303"/>
                  </a:lnTo>
                  <a:lnTo>
                    <a:pt x="281" y="303"/>
                  </a:lnTo>
                  <a:lnTo>
                    <a:pt x="286" y="302"/>
                  </a:lnTo>
                  <a:lnTo>
                    <a:pt x="293" y="301"/>
                  </a:lnTo>
                  <a:lnTo>
                    <a:pt x="299" y="298"/>
                  </a:lnTo>
                  <a:lnTo>
                    <a:pt x="304" y="296"/>
                  </a:lnTo>
                  <a:lnTo>
                    <a:pt x="309" y="293"/>
                  </a:lnTo>
                  <a:lnTo>
                    <a:pt x="313" y="289"/>
                  </a:lnTo>
                  <a:lnTo>
                    <a:pt x="317" y="285"/>
                  </a:lnTo>
                  <a:lnTo>
                    <a:pt x="319" y="280"/>
                  </a:lnTo>
                  <a:lnTo>
                    <a:pt x="321" y="277"/>
                  </a:lnTo>
                  <a:lnTo>
                    <a:pt x="324" y="275"/>
                  </a:lnTo>
                  <a:lnTo>
                    <a:pt x="329" y="273"/>
                  </a:lnTo>
                  <a:lnTo>
                    <a:pt x="333" y="271"/>
                  </a:lnTo>
                  <a:lnTo>
                    <a:pt x="338" y="269"/>
                  </a:lnTo>
                  <a:lnTo>
                    <a:pt x="340" y="268"/>
                  </a:lnTo>
                  <a:lnTo>
                    <a:pt x="342" y="267"/>
                  </a:lnTo>
                  <a:lnTo>
                    <a:pt x="341" y="267"/>
                  </a:lnTo>
                  <a:lnTo>
                    <a:pt x="348" y="267"/>
                  </a:lnTo>
                  <a:lnTo>
                    <a:pt x="357" y="267"/>
                  </a:lnTo>
                  <a:lnTo>
                    <a:pt x="368" y="267"/>
                  </a:lnTo>
                  <a:lnTo>
                    <a:pt x="381" y="268"/>
                  </a:lnTo>
                  <a:lnTo>
                    <a:pt x="392" y="268"/>
                  </a:lnTo>
                  <a:lnTo>
                    <a:pt x="402" y="268"/>
                  </a:lnTo>
                  <a:lnTo>
                    <a:pt x="409" y="268"/>
                  </a:lnTo>
                  <a:lnTo>
                    <a:pt x="411" y="268"/>
                  </a:lnTo>
                  <a:lnTo>
                    <a:pt x="422" y="270"/>
                  </a:lnTo>
                  <a:lnTo>
                    <a:pt x="435" y="270"/>
                  </a:lnTo>
                  <a:lnTo>
                    <a:pt x="447" y="270"/>
                  </a:lnTo>
                  <a:lnTo>
                    <a:pt x="458" y="269"/>
                  </a:lnTo>
                  <a:lnTo>
                    <a:pt x="468" y="268"/>
                  </a:lnTo>
                  <a:lnTo>
                    <a:pt x="476" y="267"/>
                  </a:lnTo>
                  <a:lnTo>
                    <a:pt x="482" y="266"/>
                  </a:lnTo>
                  <a:lnTo>
                    <a:pt x="484" y="266"/>
                  </a:lnTo>
                  <a:lnTo>
                    <a:pt x="476" y="273"/>
                  </a:lnTo>
                  <a:lnTo>
                    <a:pt x="470" y="280"/>
                  </a:lnTo>
                  <a:lnTo>
                    <a:pt x="467" y="287"/>
                  </a:lnTo>
                  <a:lnTo>
                    <a:pt x="465" y="295"/>
                  </a:lnTo>
                  <a:lnTo>
                    <a:pt x="464" y="304"/>
                  </a:lnTo>
                  <a:lnTo>
                    <a:pt x="464" y="313"/>
                  </a:lnTo>
                  <a:lnTo>
                    <a:pt x="463" y="323"/>
                  </a:lnTo>
                  <a:lnTo>
                    <a:pt x="463" y="333"/>
                  </a:lnTo>
                  <a:lnTo>
                    <a:pt x="461" y="341"/>
                  </a:lnTo>
                  <a:lnTo>
                    <a:pt x="458" y="348"/>
                  </a:lnTo>
                  <a:lnTo>
                    <a:pt x="454" y="355"/>
                  </a:lnTo>
                  <a:lnTo>
                    <a:pt x="448" y="362"/>
                  </a:lnTo>
                  <a:lnTo>
                    <a:pt x="441" y="368"/>
                  </a:lnTo>
                  <a:lnTo>
                    <a:pt x="434" y="373"/>
                  </a:lnTo>
                  <a:lnTo>
                    <a:pt x="425" y="377"/>
                  </a:lnTo>
                  <a:lnTo>
                    <a:pt x="413" y="380"/>
                  </a:lnTo>
                  <a:lnTo>
                    <a:pt x="417" y="389"/>
                  </a:lnTo>
                  <a:lnTo>
                    <a:pt x="416" y="396"/>
                  </a:lnTo>
                  <a:lnTo>
                    <a:pt x="412" y="401"/>
                  </a:lnTo>
                  <a:lnTo>
                    <a:pt x="405" y="406"/>
                  </a:lnTo>
                  <a:lnTo>
                    <a:pt x="398" y="409"/>
                  </a:lnTo>
                  <a:lnTo>
                    <a:pt x="387" y="412"/>
                  </a:lnTo>
                  <a:lnTo>
                    <a:pt x="378" y="415"/>
                  </a:lnTo>
                  <a:lnTo>
                    <a:pt x="369" y="418"/>
                  </a:lnTo>
                  <a:lnTo>
                    <a:pt x="368" y="420"/>
                  </a:lnTo>
                  <a:lnTo>
                    <a:pt x="366" y="422"/>
                  </a:lnTo>
                  <a:lnTo>
                    <a:pt x="365" y="425"/>
                  </a:lnTo>
                  <a:lnTo>
                    <a:pt x="364" y="428"/>
                  </a:lnTo>
                  <a:lnTo>
                    <a:pt x="363" y="432"/>
                  </a:lnTo>
                  <a:lnTo>
                    <a:pt x="362" y="435"/>
                  </a:lnTo>
                  <a:lnTo>
                    <a:pt x="360" y="437"/>
                  </a:lnTo>
                  <a:lnTo>
                    <a:pt x="359" y="439"/>
                  </a:lnTo>
                  <a:lnTo>
                    <a:pt x="350" y="444"/>
                  </a:lnTo>
                  <a:lnTo>
                    <a:pt x="340" y="447"/>
                  </a:lnTo>
                  <a:lnTo>
                    <a:pt x="329" y="449"/>
                  </a:lnTo>
                  <a:lnTo>
                    <a:pt x="318" y="451"/>
                  </a:lnTo>
                  <a:lnTo>
                    <a:pt x="306" y="453"/>
                  </a:lnTo>
                  <a:lnTo>
                    <a:pt x="295" y="456"/>
                  </a:lnTo>
                  <a:lnTo>
                    <a:pt x="285" y="460"/>
                  </a:lnTo>
                  <a:lnTo>
                    <a:pt x="275" y="467"/>
                  </a:lnTo>
                  <a:lnTo>
                    <a:pt x="272" y="470"/>
                  </a:lnTo>
                  <a:lnTo>
                    <a:pt x="267" y="472"/>
                  </a:lnTo>
                  <a:lnTo>
                    <a:pt x="262" y="473"/>
                  </a:lnTo>
                  <a:lnTo>
                    <a:pt x="256" y="474"/>
                  </a:lnTo>
                  <a:lnTo>
                    <a:pt x="250" y="474"/>
                  </a:lnTo>
                  <a:lnTo>
                    <a:pt x="245" y="473"/>
                  </a:lnTo>
                  <a:lnTo>
                    <a:pt x="239" y="472"/>
                  </a:lnTo>
                  <a:lnTo>
                    <a:pt x="235" y="470"/>
                  </a:lnTo>
                  <a:lnTo>
                    <a:pt x="231" y="470"/>
                  </a:lnTo>
                  <a:lnTo>
                    <a:pt x="229" y="469"/>
                  </a:lnTo>
                  <a:lnTo>
                    <a:pt x="226" y="469"/>
                  </a:lnTo>
                  <a:lnTo>
                    <a:pt x="222" y="469"/>
                  </a:lnTo>
                  <a:lnTo>
                    <a:pt x="220" y="469"/>
                  </a:lnTo>
                  <a:lnTo>
                    <a:pt x="218" y="468"/>
                  </a:lnTo>
                  <a:lnTo>
                    <a:pt x="217" y="466"/>
                  </a:lnTo>
                  <a:lnTo>
                    <a:pt x="218" y="463"/>
                  </a:lnTo>
                  <a:lnTo>
                    <a:pt x="211" y="464"/>
                  </a:lnTo>
                  <a:lnTo>
                    <a:pt x="204" y="464"/>
                  </a:lnTo>
                  <a:lnTo>
                    <a:pt x="197" y="464"/>
                  </a:lnTo>
                  <a:lnTo>
                    <a:pt x="191" y="464"/>
                  </a:lnTo>
                  <a:lnTo>
                    <a:pt x="184" y="464"/>
                  </a:lnTo>
                  <a:lnTo>
                    <a:pt x="177" y="464"/>
                  </a:lnTo>
                  <a:lnTo>
                    <a:pt x="169" y="463"/>
                  </a:lnTo>
                  <a:lnTo>
                    <a:pt x="163" y="462"/>
                  </a:lnTo>
                  <a:lnTo>
                    <a:pt x="156" y="460"/>
                  </a:lnTo>
                  <a:lnTo>
                    <a:pt x="149" y="459"/>
                  </a:lnTo>
                  <a:lnTo>
                    <a:pt x="143" y="456"/>
                  </a:lnTo>
                  <a:lnTo>
                    <a:pt x="137" y="454"/>
                  </a:lnTo>
                  <a:lnTo>
                    <a:pt x="130" y="451"/>
                  </a:lnTo>
                  <a:lnTo>
                    <a:pt x="124" y="447"/>
                  </a:lnTo>
                  <a:lnTo>
                    <a:pt x="119" y="442"/>
                  </a:lnTo>
                  <a:lnTo>
                    <a:pt x="114" y="438"/>
                  </a:lnTo>
                  <a:lnTo>
                    <a:pt x="107" y="434"/>
                  </a:lnTo>
                  <a:lnTo>
                    <a:pt x="100" y="431"/>
                  </a:lnTo>
                  <a:lnTo>
                    <a:pt x="89" y="430"/>
                  </a:lnTo>
                  <a:lnTo>
                    <a:pt x="80" y="429"/>
                  </a:lnTo>
                  <a:lnTo>
                    <a:pt x="70" y="428"/>
                  </a:lnTo>
                  <a:lnTo>
                    <a:pt x="60" y="426"/>
                  </a:lnTo>
                  <a:lnTo>
                    <a:pt x="51" y="422"/>
                  </a:lnTo>
                  <a:lnTo>
                    <a:pt x="44" y="415"/>
                  </a:lnTo>
                  <a:lnTo>
                    <a:pt x="42" y="412"/>
                  </a:lnTo>
                  <a:lnTo>
                    <a:pt x="42" y="408"/>
                  </a:lnTo>
                  <a:lnTo>
                    <a:pt x="42" y="403"/>
                  </a:lnTo>
                  <a:lnTo>
                    <a:pt x="43" y="399"/>
                  </a:lnTo>
                  <a:lnTo>
                    <a:pt x="43" y="394"/>
                  </a:lnTo>
                  <a:lnTo>
                    <a:pt x="42" y="390"/>
                  </a:lnTo>
                  <a:lnTo>
                    <a:pt x="40" y="387"/>
                  </a:lnTo>
                  <a:lnTo>
                    <a:pt x="35" y="384"/>
                  </a:lnTo>
                  <a:lnTo>
                    <a:pt x="32" y="383"/>
                  </a:lnTo>
                  <a:lnTo>
                    <a:pt x="29" y="382"/>
                  </a:lnTo>
                  <a:lnTo>
                    <a:pt x="25" y="381"/>
                  </a:lnTo>
                  <a:lnTo>
                    <a:pt x="23" y="379"/>
                  </a:lnTo>
                  <a:lnTo>
                    <a:pt x="21" y="378"/>
                  </a:lnTo>
                  <a:lnTo>
                    <a:pt x="17" y="376"/>
                  </a:lnTo>
                  <a:lnTo>
                    <a:pt x="16" y="374"/>
                  </a:lnTo>
                  <a:lnTo>
                    <a:pt x="15" y="373"/>
                  </a:lnTo>
                  <a:lnTo>
                    <a:pt x="14" y="367"/>
                  </a:lnTo>
                  <a:lnTo>
                    <a:pt x="15" y="361"/>
                  </a:lnTo>
                  <a:lnTo>
                    <a:pt x="19" y="355"/>
                  </a:lnTo>
                  <a:lnTo>
                    <a:pt x="23" y="349"/>
                  </a:lnTo>
                  <a:lnTo>
                    <a:pt x="26" y="344"/>
                  </a:lnTo>
                  <a:lnTo>
                    <a:pt x="30" y="339"/>
                  </a:lnTo>
                  <a:lnTo>
                    <a:pt x="29" y="335"/>
                  </a:lnTo>
                  <a:lnTo>
                    <a:pt x="25" y="330"/>
                  </a:lnTo>
                  <a:lnTo>
                    <a:pt x="19" y="325"/>
                  </a:lnTo>
                  <a:lnTo>
                    <a:pt x="13" y="321"/>
                  </a:lnTo>
                  <a:lnTo>
                    <a:pt x="7" y="315"/>
                  </a:lnTo>
                  <a:lnTo>
                    <a:pt x="3" y="309"/>
                  </a:lnTo>
                  <a:lnTo>
                    <a:pt x="1" y="303"/>
                  </a:lnTo>
                  <a:lnTo>
                    <a:pt x="0" y="296"/>
                  </a:lnTo>
                  <a:lnTo>
                    <a:pt x="1" y="289"/>
                  </a:lnTo>
                  <a:lnTo>
                    <a:pt x="6" y="280"/>
                  </a:lnTo>
                  <a:lnTo>
                    <a:pt x="8" y="276"/>
                  </a:lnTo>
                  <a:lnTo>
                    <a:pt x="11" y="271"/>
                  </a:lnTo>
                  <a:lnTo>
                    <a:pt x="12" y="266"/>
                  </a:lnTo>
                  <a:lnTo>
                    <a:pt x="13" y="261"/>
                  </a:lnTo>
                  <a:lnTo>
                    <a:pt x="13" y="256"/>
                  </a:lnTo>
                  <a:lnTo>
                    <a:pt x="14" y="250"/>
                  </a:lnTo>
                  <a:lnTo>
                    <a:pt x="14" y="245"/>
                  </a:lnTo>
                  <a:lnTo>
                    <a:pt x="14" y="240"/>
                  </a:lnTo>
                  <a:lnTo>
                    <a:pt x="14" y="235"/>
                  </a:lnTo>
                  <a:lnTo>
                    <a:pt x="15" y="230"/>
                  </a:lnTo>
                  <a:lnTo>
                    <a:pt x="15" y="226"/>
                  </a:lnTo>
                  <a:lnTo>
                    <a:pt x="17" y="222"/>
                  </a:lnTo>
                  <a:lnTo>
                    <a:pt x="19" y="218"/>
                  </a:lnTo>
                  <a:lnTo>
                    <a:pt x="21" y="215"/>
                  </a:lnTo>
                  <a:lnTo>
                    <a:pt x="24" y="212"/>
                  </a:lnTo>
                  <a:lnTo>
                    <a:pt x="28" y="210"/>
                  </a:lnTo>
                  <a:lnTo>
                    <a:pt x="34" y="207"/>
                  </a:lnTo>
                  <a:lnTo>
                    <a:pt x="40" y="204"/>
                  </a:lnTo>
                  <a:lnTo>
                    <a:pt x="44" y="200"/>
                  </a:lnTo>
                  <a:lnTo>
                    <a:pt x="48" y="196"/>
                  </a:lnTo>
                  <a:lnTo>
                    <a:pt x="50" y="192"/>
                  </a:lnTo>
                  <a:lnTo>
                    <a:pt x="52" y="188"/>
                  </a:lnTo>
                  <a:lnTo>
                    <a:pt x="53" y="184"/>
                  </a:lnTo>
                  <a:lnTo>
                    <a:pt x="55" y="179"/>
                  </a:lnTo>
                  <a:lnTo>
                    <a:pt x="56" y="175"/>
                  </a:lnTo>
                  <a:lnTo>
                    <a:pt x="57" y="169"/>
                  </a:lnTo>
                  <a:lnTo>
                    <a:pt x="59" y="165"/>
                  </a:lnTo>
                  <a:lnTo>
                    <a:pt x="60" y="159"/>
                  </a:lnTo>
                  <a:lnTo>
                    <a:pt x="62" y="155"/>
                  </a:lnTo>
                  <a:lnTo>
                    <a:pt x="65" y="149"/>
                  </a:lnTo>
                  <a:lnTo>
                    <a:pt x="68" y="144"/>
                  </a:lnTo>
                  <a:lnTo>
                    <a:pt x="74" y="139"/>
                  </a:lnTo>
                  <a:lnTo>
                    <a:pt x="78" y="135"/>
                  </a:lnTo>
                  <a:lnTo>
                    <a:pt x="83" y="133"/>
                  </a:lnTo>
                  <a:lnTo>
                    <a:pt x="89" y="132"/>
                  </a:lnTo>
                  <a:lnTo>
                    <a:pt x="95" y="131"/>
                  </a:lnTo>
                  <a:lnTo>
                    <a:pt x="101" y="131"/>
                  </a:lnTo>
                  <a:lnTo>
                    <a:pt x="106" y="130"/>
                  </a:lnTo>
                  <a:lnTo>
                    <a:pt x="111" y="129"/>
                  </a:lnTo>
                  <a:lnTo>
                    <a:pt x="115" y="127"/>
                  </a:lnTo>
                  <a:lnTo>
                    <a:pt x="123" y="122"/>
                  </a:lnTo>
                  <a:lnTo>
                    <a:pt x="129" y="117"/>
                  </a:lnTo>
                  <a:lnTo>
                    <a:pt x="134" y="111"/>
                  </a:lnTo>
                  <a:lnTo>
                    <a:pt x="139" y="105"/>
                  </a:lnTo>
                  <a:lnTo>
                    <a:pt x="143" y="99"/>
                  </a:lnTo>
                  <a:lnTo>
                    <a:pt x="148" y="92"/>
                  </a:lnTo>
                  <a:lnTo>
                    <a:pt x="152" y="86"/>
                  </a:lnTo>
                  <a:lnTo>
                    <a:pt x="159" y="79"/>
                  </a:lnTo>
                  <a:lnTo>
                    <a:pt x="161" y="76"/>
                  </a:lnTo>
                  <a:lnTo>
                    <a:pt x="166" y="76"/>
                  </a:lnTo>
                  <a:lnTo>
                    <a:pt x="170" y="75"/>
                  </a:lnTo>
                  <a:lnTo>
                    <a:pt x="175" y="76"/>
                  </a:lnTo>
                  <a:lnTo>
                    <a:pt x="181" y="75"/>
                  </a:lnTo>
                  <a:lnTo>
                    <a:pt x="185" y="74"/>
                  </a:lnTo>
                  <a:lnTo>
                    <a:pt x="191" y="71"/>
                  </a:lnTo>
                  <a:lnTo>
                    <a:pt x="195" y="65"/>
                  </a:lnTo>
                  <a:lnTo>
                    <a:pt x="197" y="64"/>
                  </a:lnTo>
                  <a:lnTo>
                    <a:pt x="200" y="62"/>
                  </a:lnTo>
                  <a:lnTo>
                    <a:pt x="202" y="60"/>
                  </a:lnTo>
                  <a:lnTo>
                    <a:pt x="206" y="59"/>
                  </a:lnTo>
                  <a:lnTo>
                    <a:pt x="210" y="58"/>
                  </a:lnTo>
                  <a:lnTo>
                    <a:pt x="213" y="58"/>
                  </a:lnTo>
                  <a:lnTo>
                    <a:pt x="217" y="58"/>
                  </a:lnTo>
                  <a:lnTo>
                    <a:pt x="220" y="58"/>
                  </a:lnTo>
                  <a:lnTo>
                    <a:pt x="227" y="59"/>
                  </a:lnTo>
                  <a:lnTo>
                    <a:pt x="232" y="60"/>
                  </a:lnTo>
                  <a:lnTo>
                    <a:pt x="239" y="62"/>
                  </a:lnTo>
                  <a:lnTo>
                    <a:pt x="245" y="62"/>
                  </a:lnTo>
                  <a:lnTo>
                    <a:pt x="250" y="64"/>
                  </a:lnTo>
                  <a:lnTo>
                    <a:pt x="255" y="64"/>
                  </a:lnTo>
                  <a:lnTo>
                    <a:pt x="260" y="65"/>
                  </a:lnTo>
                  <a:lnTo>
                    <a:pt x="266" y="66"/>
                  </a:lnTo>
                  <a:lnTo>
                    <a:pt x="271" y="66"/>
                  </a:lnTo>
                  <a:lnTo>
                    <a:pt x="275" y="66"/>
                  </a:lnTo>
                  <a:lnTo>
                    <a:pt x="281" y="66"/>
                  </a:lnTo>
                  <a:lnTo>
                    <a:pt x="285" y="66"/>
                  </a:lnTo>
                  <a:lnTo>
                    <a:pt x="291" y="66"/>
                  </a:lnTo>
                  <a:lnTo>
                    <a:pt x="295" y="65"/>
                  </a:lnTo>
                  <a:lnTo>
                    <a:pt x="301" y="64"/>
                  </a:lnTo>
                  <a:lnTo>
                    <a:pt x="306" y="62"/>
                  </a:lnTo>
                  <a:lnTo>
                    <a:pt x="312" y="60"/>
                  </a:lnTo>
                  <a:lnTo>
                    <a:pt x="317" y="59"/>
                  </a:lnTo>
                  <a:lnTo>
                    <a:pt x="322" y="57"/>
                  </a:lnTo>
                  <a:lnTo>
                    <a:pt x="328" y="56"/>
                  </a:lnTo>
                  <a:lnTo>
                    <a:pt x="333" y="55"/>
                  </a:lnTo>
                  <a:lnTo>
                    <a:pt x="340" y="54"/>
                  </a:lnTo>
                  <a:lnTo>
                    <a:pt x="345" y="54"/>
                  </a:lnTo>
                  <a:lnTo>
                    <a:pt x="351" y="54"/>
                  </a:lnTo>
                  <a:lnTo>
                    <a:pt x="357" y="54"/>
                  </a:lnTo>
                  <a:lnTo>
                    <a:pt x="363" y="54"/>
                  </a:lnTo>
                  <a:lnTo>
                    <a:pt x="368" y="54"/>
                  </a:lnTo>
                  <a:lnTo>
                    <a:pt x="373" y="56"/>
                  </a:lnTo>
                  <a:lnTo>
                    <a:pt x="378" y="56"/>
                  </a:lnTo>
                  <a:lnTo>
                    <a:pt x="384" y="58"/>
                  </a:lnTo>
                  <a:lnTo>
                    <a:pt x="390" y="59"/>
                  </a:lnTo>
                  <a:lnTo>
                    <a:pt x="395" y="61"/>
                  </a:lnTo>
                  <a:lnTo>
                    <a:pt x="404" y="64"/>
                  </a:lnTo>
                  <a:lnTo>
                    <a:pt x="413" y="64"/>
                  </a:lnTo>
                  <a:lnTo>
                    <a:pt x="422" y="64"/>
                  </a:lnTo>
                  <a:lnTo>
                    <a:pt x="432" y="63"/>
                  </a:lnTo>
                  <a:lnTo>
                    <a:pt x="443" y="60"/>
                  </a:lnTo>
                  <a:lnTo>
                    <a:pt x="452" y="58"/>
                  </a:lnTo>
                  <a:lnTo>
                    <a:pt x="461" y="55"/>
                  </a:lnTo>
                  <a:lnTo>
                    <a:pt x="470" y="52"/>
                  </a:lnTo>
                  <a:lnTo>
                    <a:pt x="477" y="50"/>
                  </a:lnTo>
                  <a:lnTo>
                    <a:pt x="485" y="50"/>
                  </a:lnTo>
                  <a:lnTo>
                    <a:pt x="493" y="51"/>
                  </a:lnTo>
                  <a:lnTo>
                    <a:pt x="501" y="53"/>
                  </a:lnTo>
                  <a:lnTo>
                    <a:pt x="510" y="56"/>
                  </a:lnTo>
                  <a:lnTo>
                    <a:pt x="519" y="59"/>
                  </a:lnTo>
                  <a:lnTo>
                    <a:pt x="528" y="63"/>
                  </a:lnTo>
                  <a:lnTo>
                    <a:pt x="537" y="66"/>
                  </a:lnTo>
                  <a:lnTo>
                    <a:pt x="544" y="68"/>
                  </a:lnTo>
                  <a:lnTo>
                    <a:pt x="551" y="68"/>
                  </a:lnTo>
                  <a:lnTo>
                    <a:pt x="557" y="68"/>
                  </a:lnTo>
                  <a:lnTo>
                    <a:pt x="564" y="68"/>
                  </a:lnTo>
                  <a:lnTo>
                    <a:pt x="570" y="66"/>
                  </a:lnTo>
                  <a:lnTo>
                    <a:pt x="576" y="63"/>
                  </a:lnTo>
                  <a:lnTo>
                    <a:pt x="583" y="60"/>
                  </a:lnTo>
                  <a:lnTo>
                    <a:pt x="590" y="56"/>
                  </a:lnTo>
                  <a:lnTo>
                    <a:pt x="591" y="56"/>
                  </a:lnTo>
                  <a:lnTo>
                    <a:pt x="592" y="56"/>
                  </a:lnTo>
                  <a:lnTo>
                    <a:pt x="595" y="56"/>
                  </a:lnTo>
                  <a:lnTo>
                    <a:pt x="599" y="56"/>
                  </a:lnTo>
                  <a:lnTo>
                    <a:pt x="602" y="56"/>
                  </a:lnTo>
                  <a:lnTo>
                    <a:pt x="606" y="56"/>
                  </a:lnTo>
                  <a:lnTo>
                    <a:pt x="610" y="56"/>
                  </a:lnTo>
                  <a:lnTo>
                    <a:pt x="613" y="56"/>
                  </a:lnTo>
                  <a:lnTo>
                    <a:pt x="624" y="56"/>
                  </a:lnTo>
                  <a:lnTo>
                    <a:pt x="635" y="58"/>
                  </a:lnTo>
                  <a:lnTo>
                    <a:pt x="645" y="60"/>
                  </a:lnTo>
                  <a:lnTo>
                    <a:pt x="655" y="64"/>
                  </a:lnTo>
                  <a:lnTo>
                    <a:pt x="666" y="67"/>
                  </a:lnTo>
                  <a:lnTo>
                    <a:pt x="674" y="69"/>
                  </a:lnTo>
                  <a:lnTo>
                    <a:pt x="682" y="70"/>
                  </a:lnTo>
                  <a:lnTo>
                    <a:pt x="688" y="69"/>
                  </a:lnTo>
                  <a:lnTo>
                    <a:pt x="689" y="68"/>
                  </a:lnTo>
                  <a:lnTo>
                    <a:pt x="692" y="66"/>
                  </a:lnTo>
                  <a:lnTo>
                    <a:pt x="696" y="63"/>
                  </a:lnTo>
                  <a:lnTo>
                    <a:pt x="699" y="59"/>
                  </a:lnTo>
                  <a:lnTo>
                    <a:pt x="702" y="56"/>
                  </a:lnTo>
                  <a:lnTo>
                    <a:pt x="708" y="52"/>
                  </a:lnTo>
                  <a:lnTo>
                    <a:pt x="714" y="48"/>
                  </a:lnTo>
                  <a:lnTo>
                    <a:pt x="720" y="46"/>
                  </a:lnTo>
                  <a:lnTo>
                    <a:pt x="725" y="45"/>
                  </a:lnTo>
                  <a:lnTo>
                    <a:pt x="729" y="45"/>
                  </a:lnTo>
                  <a:lnTo>
                    <a:pt x="735" y="46"/>
                  </a:lnTo>
                  <a:lnTo>
                    <a:pt x="741" y="46"/>
                  </a:lnTo>
                  <a:lnTo>
                    <a:pt x="748" y="48"/>
                  </a:lnTo>
                  <a:lnTo>
                    <a:pt x="755" y="49"/>
                  </a:lnTo>
                  <a:lnTo>
                    <a:pt x="763" y="50"/>
                  </a:lnTo>
                  <a:lnTo>
                    <a:pt x="771" y="51"/>
                  </a:lnTo>
                  <a:lnTo>
                    <a:pt x="780" y="51"/>
                  </a:lnTo>
                  <a:lnTo>
                    <a:pt x="789" y="51"/>
                  </a:lnTo>
                  <a:lnTo>
                    <a:pt x="797" y="50"/>
                  </a:lnTo>
                  <a:lnTo>
                    <a:pt x="806" y="47"/>
                  </a:lnTo>
                  <a:lnTo>
                    <a:pt x="815" y="44"/>
                  </a:lnTo>
                  <a:lnTo>
                    <a:pt x="824" y="39"/>
                  </a:lnTo>
                  <a:lnTo>
                    <a:pt x="832" y="33"/>
                  </a:lnTo>
                  <a:lnTo>
                    <a:pt x="841" y="25"/>
                  </a:lnTo>
                  <a:lnTo>
                    <a:pt x="845" y="22"/>
                  </a:lnTo>
                  <a:lnTo>
                    <a:pt x="851" y="21"/>
                  </a:lnTo>
                  <a:lnTo>
                    <a:pt x="857" y="21"/>
                  </a:lnTo>
                  <a:lnTo>
                    <a:pt x="865" y="22"/>
                  </a:lnTo>
                  <a:lnTo>
                    <a:pt x="873" y="23"/>
                  </a:lnTo>
                  <a:lnTo>
                    <a:pt x="880" y="24"/>
                  </a:lnTo>
                  <a:lnTo>
                    <a:pt x="887" y="24"/>
                  </a:lnTo>
                  <a:lnTo>
                    <a:pt x="891" y="24"/>
                  </a:lnTo>
                  <a:lnTo>
                    <a:pt x="911" y="20"/>
                  </a:lnTo>
                  <a:lnTo>
                    <a:pt x="929" y="16"/>
                  </a:lnTo>
                  <a:lnTo>
                    <a:pt x="943" y="12"/>
                  </a:lnTo>
                  <a:lnTo>
                    <a:pt x="954" y="9"/>
                  </a:lnTo>
                  <a:lnTo>
                    <a:pt x="964" y="6"/>
                  </a:lnTo>
                  <a:lnTo>
                    <a:pt x="972" y="4"/>
                  </a:lnTo>
                  <a:lnTo>
                    <a:pt x="979" y="2"/>
                  </a:lnTo>
                  <a:lnTo>
                    <a:pt x="985" y="1"/>
                  </a:lnTo>
                  <a:lnTo>
                    <a:pt x="990" y="0"/>
                  </a:lnTo>
                  <a:lnTo>
                    <a:pt x="996" y="0"/>
                  </a:lnTo>
                  <a:lnTo>
                    <a:pt x="1001" y="1"/>
                  </a:lnTo>
                  <a:lnTo>
                    <a:pt x="1009" y="2"/>
                  </a:lnTo>
                  <a:lnTo>
                    <a:pt x="1018" y="4"/>
                  </a:lnTo>
                  <a:lnTo>
                    <a:pt x="1028" y="7"/>
                  </a:lnTo>
                  <a:lnTo>
                    <a:pt x="1042" y="10"/>
                  </a:lnTo>
                  <a:lnTo>
                    <a:pt x="1059" y="15"/>
                  </a:lnTo>
                  <a:lnTo>
                    <a:pt x="1068" y="16"/>
                  </a:lnTo>
                  <a:lnTo>
                    <a:pt x="1079" y="17"/>
                  </a:lnTo>
                  <a:lnTo>
                    <a:pt x="1089" y="17"/>
                  </a:lnTo>
                  <a:lnTo>
                    <a:pt x="1099" y="18"/>
                  </a:lnTo>
                  <a:lnTo>
                    <a:pt x="1108" y="18"/>
                  </a:lnTo>
                  <a:lnTo>
                    <a:pt x="1117" y="21"/>
                  </a:lnTo>
                  <a:lnTo>
                    <a:pt x="1126" y="25"/>
                  </a:lnTo>
                  <a:lnTo>
                    <a:pt x="1133" y="32"/>
                  </a:lnTo>
                  <a:lnTo>
                    <a:pt x="1135" y="35"/>
                  </a:lnTo>
                  <a:lnTo>
                    <a:pt x="1136" y="39"/>
                  </a:lnTo>
                  <a:lnTo>
                    <a:pt x="1138" y="42"/>
                  </a:lnTo>
                  <a:lnTo>
                    <a:pt x="1138" y="46"/>
                  </a:lnTo>
                  <a:lnTo>
                    <a:pt x="1138" y="50"/>
                  </a:lnTo>
                  <a:lnTo>
                    <a:pt x="1138" y="52"/>
                  </a:lnTo>
                  <a:lnTo>
                    <a:pt x="1135" y="54"/>
                  </a:lnTo>
                  <a:lnTo>
                    <a:pt x="1132" y="56"/>
                  </a:lnTo>
                  <a:lnTo>
                    <a:pt x="1126" y="57"/>
                  </a:lnTo>
                  <a:lnTo>
                    <a:pt x="1121" y="58"/>
                  </a:lnTo>
                  <a:lnTo>
                    <a:pt x="1116" y="60"/>
                  </a:lnTo>
                  <a:lnTo>
                    <a:pt x="1111" y="61"/>
                  </a:lnTo>
                  <a:lnTo>
                    <a:pt x="1106" y="62"/>
                  </a:lnTo>
                  <a:lnTo>
                    <a:pt x="1100" y="63"/>
                  </a:lnTo>
                  <a:lnTo>
                    <a:pt x="1096" y="63"/>
                  </a:lnTo>
                  <a:lnTo>
                    <a:pt x="1090" y="62"/>
                  </a:lnTo>
                  <a:lnTo>
                    <a:pt x="1089" y="65"/>
                  </a:lnTo>
                  <a:lnTo>
                    <a:pt x="1088" y="68"/>
                  </a:lnTo>
                  <a:lnTo>
                    <a:pt x="1087" y="71"/>
                  </a:lnTo>
                  <a:lnTo>
                    <a:pt x="1086" y="74"/>
                  </a:lnTo>
                  <a:lnTo>
                    <a:pt x="1084" y="76"/>
                  </a:lnTo>
                  <a:lnTo>
                    <a:pt x="1081" y="79"/>
                  </a:lnTo>
                  <a:lnTo>
                    <a:pt x="1079" y="81"/>
                  </a:lnTo>
                  <a:lnTo>
                    <a:pt x="1077" y="82"/>
                  </a:lnTo>
                  <a:lnTo>
                    <a:pt x="1072" y="86"/>
                  </a:lnTo>
                  <a:lnTo>
                    <a:pt x="1068" y="89"/>
                  </a:lnTo>
                  <a:lnTo>
                    <a:pt x="1063" y="92"/>
                  </a:lnTo>
                  <a:lnTo>
                    <a:pt x="1058" y="95"/>
                  </a:lnTo>
                  <a:lnTo>
                    <a:pt x="1053" y="98"/>
                  </a:lnTo>
                  <a:lnTo>
                    <a:pt x="1048" y="101"/>
                  </a:lnTo>
                  <a:lnTo>
                    <a:pt x="1042" y="104"/>
                  </a:lnTo>
                  <a:lnTo>
                    <a:pt x="1037" y="106"/>
                  </a:lnTo>
                  <a:lnTo>
                    <a:pt x="1031" y="109"/>
                  </a:lnTo>
                  <a:lnTo>
                    <a:pt x="1025" y="111"/>
                  </a:lnTo>
                  <a:lnTo>
                    <a:pt x="1019" y="112"/>
                  </a:lnTo>
                  <a:lnTo>
                    <a:pt x="1014" y="114"/>
                  </a:lnTo>
                  <a:lnTo>
                    <a:pt x="1007" y="115"/>
                  </a:lnTo>
                  <a:lnTo>
                    <a:pt x="1001" y="115"/>
                  </a:lnTo>
                  <a:lnTo>
                    <a:pt x="995" y="115"/>
                  </a:lnTo>
                  <a:lnTo>
                    <a:pt x="988" y="115"/>
                  </a:lnTo>
                  <a:lnTo>
                    <a:pt x="988" y="121"/>
                  </a:lnTo>
                  <a:lnTo>
                    <a:pt x="988" y="126"/>
                  </a:lnTo>
                  <a:lnTo>
                    <a:pt x="986" y="131"/>
                  </a:lnTo>
                  <a:lnTo>
                    <a:pt x="983" y="135"/>
                  </a:lnTo>
                  <a:lnTo>
                    <a:pt x="979" y="139"/>
                  </a:lnTo>
                  <a:lnTo>
                    <a:pt x="974" y="143"/>
                  </a:lnTo>
                  <a:lnTo>
                    <a:pt x="970" y="145"/>
                  </a:lnTo>
                  <a:lnTo>
                    <a:pt x="963" y="149"/>
                  </a:lnTo>
                  <a:lnTo>
                    <a:pt x="958" y="151"/>
                  </a:lnTo>
                  <a:lnTo>
                    <a:pt x="951" y="153"/>
                  </a:lnTo>
                  <a:lnTo>
                    <a:pt x="944" y="155"/>
                  </a:lnTo>
                  <a:lnTo>
                    <a:pt x="936" y="156"/>
                  </a:lnTo>
                  <a:lnTo>
                    <a:pt x="929" y="158"/>
                  </a:lnTo>
                  <a:lnTo>
                    <a:pt x="923" y="159"/>
                  </a:lnTo>
                  <a:lnTo>
                    <a:pt x="916" y="160"/>
                  </a:lnTo>
                  <a:lnTo>
                    <a:pt x="909" y="161"/>
                  </a:lnTo>
                  <a:lnTo>
                    <a:pt x="906" y="162"/>
                  </a:lnTo>
                  <a:lnTo>
                    <a:pt x="902" y="165"/>
                  </a:lnTo>
                  <a:lnTo>
                    <a:pt x="902" y="168"/>
                  </a:lnTo>
                  <a:lnTo>
                    <a:pt x="901" y="171"/>
                  </a:lnTo>
                  <a:lnTo>
                    <a:pt x="900" y="174"/>
                  </a:lnTo>
                  <a:lnTo>
                    <a:pt x="899" y="177"/>
                  </a:lnTo>
                  <a:lnTo>
                    <a:pt x="897" y="180"/>
                  </a:lnTo>
                  <a:lnTo>
                    <a:pt x="893" y="181"/>
                  </a:lnTo>
                  <a:lnTo>
                    <a:pt x="887" y="183"/>
                  </a:lnTo>
                  <a:lnTo>
                    <a:pt x="879" y="185"/>
                  </a:lnTo>
                  <a:lnTo>
                    <a:pt x="872" y="186"/>
                  </a:lnTo>
                  <a:lnTo>
                    <a:pt x="864" y="187"/>
                  </a:lnTo>
                  <a:lnTo>
                    <a:pt x="857" y="189"/>
                  </a:lnTo>
                  <a:lnTo>
                    <a:pt x="850" y="190"/>
                  </a:lnTo>
                  <a:lnTo>
                    <a:pt x="843" y="192"/>
                  </a:lnTo>
                  <a:lnTo>
                    <a:pt x="835" y="194"/>
                  </a:lnTo>
                  <a:lnTo>
                    <a:pt x="828" y="196"/>
                  </a:lnTo>
                  <a:lnTo>
                    <a:pt x="820" y="199"/>
                  </a:lnTo>
                  <a:lnTo>
                    <a:pt x="815" y="202"/>
                  </a:lnTo>
                  <a:lnTo>
                    <a:pt x="808" y="205"/>
                  </a:lnTo>
                  <a:lnTo>
                    <a:pt x="802" y="209"/>
                  </a:lnTo>
                  <a:lnTo>
                    <a:pt x="798" y="214"/>
                  </a:lnTo>
                  <a:lnTo>
                    <a:pt x="793" y="218"/>
                  </a:lnTo>
                  <a:lnTo>
                    <a:pt x="790" y="224"/>
                  </a:lnTo>
                  <a:lnTo>
                    <a:pt x="789" y="225"/>
                  </a:lnTo>
                  <a:lnTo>
                    <a:pt x="788" y="226"/>
                  </a:lnTo>
                  <a:lnTo>
                    <a:pt x="786" y="227"/>
                  </a:lnTo>
                  <a:lnTo>
                    <a:pt x="783" y="228"/>
                  </a:lnTo>
                  <a:lnTo>
                    <a:pt x="781" y="228"/>
                  </a:lnTo>
                  <a:lnTo>
                    <a:pt x="778" y="229"/>
                  </a:lnTo>
                  <a:lnTo>
                    <a:pt x="775" y="230"/>
                  </a:lnTo>
                  <a:lnTo>
                    <a:pt x="773" y="231"/>
                  </a:lnTo>
                  <a:lnTo>
                    <a:pt x="766" y="231"/>
                  </a:lnTo>
                  <a:lnTo>
                    <a:pt x="760" y="231"/>
                  </a:lnTo>
                  <a:lnTo>
                    <a:pt x="754" y="230"/>
                  </a:lnTo>
                  <a:lnTo>
                    <a:pt x="748" y="229"/>
                  </a:lnTo>
                  <a:lnTo>
                    <a:pt x="742" y="229"/>
                  </a:lnTo>
                  <a:lnTo>
                    <a:pt x="736" y="229"/>
                  </a:lnTo>
                  <a:lnTo>
                    <a:pt x="730" y="229"/>
                  </a:lnTo>
                  <a:lnTo>
                    <a:pt x="724" y="231"/>
                  </a:lnTo>
                  <a:lnTo>
                    <a:pt x="718" y="234"/>
                  </a:lnTo>
                  <a:lnTo>
                    <a:pt x="714" y="237"/>
                  </a:lnTo>
                  <a:lnTo>
                    <a:pt x="709" y="240"/>
                  </a:lnTo>
                  <a:lnTo>
                    <a:pt x="705" y="243"/>
                  </a:lnTo>
                  <a:lnTo>
                    <a:pt x="701" y="246"/>
                  </a:lnTo>
                  <a:lnTo>
                    <a:pt x="698" y="248"/>
                  </a:lnTo>
                  <a:lnTo>
                    <a:pt x="694" y="249"/>
                  </a:lnTo>
                  <a:lnTo>
                    <a:pt x="690" y="250"/>
                  </a:lnTo>
                  <a:lnTo>
                    <a:pt x="681" y="250"/>
                  </a:lnTo>
                  <a:lnTo>
                    <a:pt x="672" y="252"/>
                  </a:lnTo>
                  <a:lnTo>
                    <a:pt x="664" y="254"/>
                  </a:lnTo>
                  <a:lnTo>
                    <a:pt x="657" y="256"/>
                  </a:lnTo>
                  <a:lnTo>
                    <a:pt x="648" y="258"/>
                  </a:lnTo>
                  <a:lnTo>
                    <a:pt x="640" y="260"/>
                  </a:lnTo>
                  <a:lnTo>
                    <a:pt x="631" y="261"/>
                  </a:lnTo>
                  <a:lnTo>
                    <a:pt x="621" y="261"/>
                  </a:lnTo>
                  <a:lnTo>
                    <a:pt x="616" y="260"/>
                  </a:lnTo>
                  <a:lnTo>
                    <a:pt x="610" y="257"/>
                  </a:lnTo>
                  <a:lnTo>
                    <a:pt x="603" y="255"/>
                  </a:lnTo>
                  <a:lnTo>
                    <a:pt x="599" y="252"/>
                  </a:lnTo>
                  <a:lnTo>
                    <a:pt x="592" y="250"/>
                  </a:lnTo>
                  <a:lnTo>
                    <a:pt x="586" y="249"/>
                  </a:lnTo>
                  <a:lnTo>
                    <a:pt x="580" y="249"/>
                  </a:lnTo>
                  <a:lnTo>
                    <a:pt x="573" y="250"/>
                  </a:lnTo>
                  <a:lnTo>
                    <a:pt x="571" y="251"/>
                  </a:lnTo>
                  <a:lnTo>
                    <a:pt x="567" y="252"/>
                  </a:lnTo>
                  <a:lnTo>
                    <a:pt x="565" y="254"/>
                  </a:lnTo>
                  <a:lnTo>
                    <a:pt x="563" y="254"/>
                  </a:lnTo>
                  <a:lnTo>
                    <a:pt x="561" y="256"/>
                  </a:lnTo>
                  <a:lnTo>
                    <a:pt x="560" y="256"/>
                  </a:lnTo>
                  <a:lnTo>
                    <a:pt x="558" y="257"/>
                  </a:lnTo>
                  <a:lnTo>
                    <a:pt x="557" y="257"/>
                  </a:lnTo>
                  <a:lnTo>
                    <a:pt x="552" y="258"/>
                  </a:lnTo>
                  <a:lnTo>
                    <a:pt x="546" y="258"/>
                  </a:lnTo>
                  <a:lnTo>
                    <a:pt x="539" y="258"/>
                  </a:lnTo>
                  <a:lnTo>
                    <a:pt x="534" y="258"/>
                  </a:lnTo>
                  <a:lnTo>
                    <a:pt x="528" y="257"/>
                  </a:lnTo>
                  <a:lnTo>
                    <a:pt x="521" y="256"/>
                  </a:lnTo>
                  <a:lnTo>
                    <a:pt x="516" y="256"/>
                  </a:lnTo>
                  <a:lnTo>
                    <a:pt x="510" y="255"/>
                  </a:lnTo>
                  <a:lnTo>
                    <a:pt x="488" y="246"/>
                  </a:lnTo>
                </a:path>
              </a:pathLst>
            </a:custGeom>
            <a:solidFill>
              <a:srgbClr val="FFCC99"/>
            </a:solidFill>
            <a:ln>
              <a:noFill/>
            </a:ln>
            <a:extLst>
              <a:ext uri="{91240B29-F687-4F45-9708-019B960494DF}">
                <a14:hiddenLine xmlns:a14="http://schemas.microsoft.com/office/drawing/2010/main" xmlns="" w="9525" cap="rnd">
                  <a:solidFill>
                    <a:srgbClr val="000000"/>
                  </a:solidFill>
                  <a:round/>
                  <a:headEnd/>
                  <a:tailEnd/>
                </a14:hiddenLine>
              </a:ext>
            </a:extLst>
          </p:spPr>
          <p:txBody>
            <a:bodyPr/>
            <a:lstStyle/>
            <a:p>
              <a:endParaRPr lang="en-US"/>
            </a:p>
          </p:txBody>
        </p:sp>
      </p:grpSp>
      <p:sp>
        <p:nvSpPr>
          <p:cNvPr id="1004671" name="Freeform 127"/>
          <p:cNvSpPr>
            <a:spLocks/>
          </p:cNvSpPr>
          <p:nvPr/>
        </p:nvSpPr>
        <p:spPr bwMode="auto">
          <a:xfrm>
            <a:off x="4089400" y="3113088"/>
            <a:ext cx="574675" cy="477837"/>
          </a:xfrm>
          <a:custGeom>
            <a:avLst/>
            <a:gdLst>
              <a:gd name="T0" fmla="*/ 185463463 w 936"/>
              <a:gd name="T1" fmla="*/ 45361100 h 572"/>
              <a:gd name="T2" fmla="*/ 201295882 w 936"/>
              <a:gd name="T3" fmla="*/ 57224322 h 572"/>
              <a:gd name="T4" fmla="*/ 214111871 w 936"/>
              <a:gd name="T5" fmla="*/ 63505540 h 572"/>
              <a:gd name="T6" fmla="*/ 219766526 w 936"/>
              <a:gd name="T7" fmla="*/ 43965181 h 572"/>
              <a:gd name="T8" fmla="*/ 232583129 w 936"/>
              <a:gd name="T9" fmla="*/ 23727280 h 572"/>
              <a:gd name="T10" fmla="*/ 248415548 w 936"/>
              <a:gd name="T11" fmla="*/ 6978759 h 572"/>
              <a:gd name="T12" fmla="*/ 268394100 w 936"/>
              <a:gd name="T13" fmla="*/ 1395919 h 572"/>
              <a:gd name="T14" fmla="*/ 287241721 w 936"/>
              <a:gd name="T15" fmla="*/ 0 h 572"/>
              <a:gd name="T16" fmla="*/ 303074140 w 936"/>
              <a:gd name="T17" fmla="*/ 2093461 h 572"/>
              <a:gd name="T18" fmla="*/ 317775628 w 936"/>
              <a:gd name="T19" fmla="*/ 8374678 h 572"/>
              <a:gd name="T20" fmla="*/ 335115341 w 936"/>
              <a:gd name="T21" fmla="*/ 21633820 h 572"/>
              <a:gd name="T22" fmla="*/ 349439852 w 936"/>
              <a:gd name="T23" fmla="*/ 45361100 h 572"/>
              <a:gd name="T24" fmla="*/ 351324737 w 936"/>
              <a:gd name="T25" fmla="*/ 70483464 h 572"/>
              <a:gd name="T26" fmla="*/ 352455668 w 936"/>
              <a:gd name="T27" fmla="*/ 105376425 h 572"/>
              <a:gd name="T28" fmla="*/ 349439852 w 936"/>
              <a:gd name="T29" fmla="*/ 144457142 h 572"/>
              <a:gd name="T30" fmla="*/ 344916742 w 936"/>
              <a:gd name="T31" fmla="*/ 181443564 h 572"/>
              <a:gd name="T32" fmla="*/ 333608047 w 936"/>
              <a:gd name="T33" fmla="*/ 211451226 h 572"/>
              <a:gd name="T34" fmla="*/ 319660513 w 936"/>
              <a:gd name="T35" fmla="*/ 236574425 h 572"/>
              <a:gd name="T36" fmla="*/ 304582048 w 936"/>
              <a:gd name="T37" fmla="*/ 257509868 h 572"/>
              <a:gd name="T38" fmla="*/ 290257537 w 936"/>
              <a:gd name="T39" fmla="*/ 283330609 h 572"/>
              <a:gd name="T40" fmla="*/ 278948841 w 936"/>
              <a:gd name="T41" fmla="*/ 309848892 h 572"/>
              <a:gd name="T42" fmla="*/ 269148054 w 936"/>
              <a:gd name="T43" fmla="*/ 329389250 h 572"/>
              <a:gd name="T44" fmla="*/ 251430750 w 936"/>
              <a:gd name="T45" fmla="*/ 344741853 h 572"/>
              <a:gd name="T46" fmla="*/ 232583129 w 936"/>
              <a:gd name="T47" fmla="*/ 358699371 h 572"/>
              <a:gd name="T48" fmla="*/ 214111871 w 936"/>
              <a:gd name="T49" fmla="*/ 374051973 h 572"/>
              <a:gd name="T50" fmla="*/ 196395181 w 936"/>
              <a:gd name="T51" fmla="*/ 383124193 h 572"/>
              <a:gd name="T52" fmla="*/ 179054854 w 936"/>
              <a:gd name="T53" fmla="*/ 386613573 h 572"/>
              <a:gd name="T54" fmla="*/ 163223049 w 936"/>
              <a:gd name="T55" fmla="*/ 389405411 h 572"/>
              <a:gd name="T56" fmla="*/ 146259699 w 936"/>
              <a:gd name="T57" fmla="*/ 385916031 h 572"/>
              <a:gd name="T58" fmla="*/ 129673326 w 936"/>
              <a:gd name="T59" fmla="*/ 376145434 h 572"/>
              <a:gd name="T60" fmla="*/ 112710590 w 936"/>
              <a:gd name="T61" fmla="*/ 365678130 h 572"/>
              <a:gd name="T62" fmla="*/ 97255148 w 936"/>
              <a:gd name="T63" fmla="*/ 351720612 h 572"/>
              <a:gd name="T64" fmla="*/ 83684591 w 936"/>
              <a:gd name="T65" fmla="*/ 336368010 h 572"/>
              <a:gd name="T66" fmla="*/ 67475195 w 936"/>
              <a:gd name="T67" fmla="*/ 319619489 h 572"/>
              <a:gd name="T68" fmla="*/ 50512459 w 936"/>
              <a:gd name="T69" fmla="*/ 306359512 h 572"/>
              <a:gd name="T70" fmla="*/ 32795155 w 936"/>
              <a:gd name="T71" fmla="*/ 314734190 h 572"/>
              <a:gd name="T72" fmla="*/ 27518091 w 936"/>
              <a:gd name="T73" fmla="*/ 348929609 h 572"/>
              <a:gd name="T74" fmla="*/ 0 w 936"/>
              <a:gd name="T75" fmla="*/ 339159012 h 572"/>
              <a:gd name="T76" fmla="*/ 3015816 w 936"/>
              <a:gd name="T77" fmla="*/ 296589750 h 572"/>
              <a:gd name="T78" fmla="*/ 10554741 w 936"/>
              <a:gd name="T79" fmla="*/ 265186169 h 572"/>
              <a:gd name="T80" fmla="*/ 22617391 w 936"/>
              <a:gd name="T81" fmla="*/ 247740106 h 572"/>
              <a:gd name="T82" fmla="*/ 40711672 w 936"/>
              <a:gd name="T83" fmla="*/ 249833567 h 572"/>
              <a:gd name="T84" fmla="*/ 61067200 w 936"/>
              <a:gd name="T85" fmla="*/ 257509868 h 572"/>
              <a:gd name="T86" fmla="*/ 82176683 w 936"/>
              <a:gd name="T87" fmla="*/ 263790250 h 572"/>
              <a:gd name="T88" fmla="*/ 105548028 w 936"/>
              <a:gd name="T89" fmla="*/ 258207410 h 572"/>
              <a:gd name="T90" fmla="*/ 128542395 w 936"/>
              <a:gd name="T91" fmla="*/ 242157266 h 572"/>
              <a:gd name="T92" fmla="*/ 151914354 w 936"/>
              <a:gd name="T93" fmla="*/ 217731608 h 572"/>
              <a:gd name="T94" fmla="*/ 168877090 w 936"/>
              <a:gd name="T95" fmla="*/ 191213326 h 572"/>
              <a:gd name="T96" fmla="*/ 180939739 w 936"/>
              <a:gd name="T97" fmla="*/ 166788504 h 572"/>
              <a:gd name="T98" fmla="*/ 189609596 w 936"/>
              <a:gd name="T99" fmla="*/ 141665304 h 572"/>
              <a:gd name="T100" fmla="*/ 194510296 w 936"/>
              <a:gd name="T101" fmla="*/ 114448645 h 572"/>
              <a:gd name="T102" fmla="*/ 181693693 w 936"/>
              <a:gd name="T103" fmla="*/ 80254061 h 572"/>
              <a:gd name="T104" fmla="*/ 161338164 w 936"/>
              <a:gd name="T105" fmla="*/ 47454561 h 572"/>
              <a:gd name="T106" fmla="*/ 141358999 w 936"/>
              <a:gd name="T107" fmla="*/ 9769762 h 57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36"/>
              <a:gd name="T163" fmla="*/ 0 h 572"/>
              <a:gd name="T164" fmla="*/ 936 w 936"/>
              <a:gd name="T165" fmla="*/ 572 h 57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36" h="572">
                <a:moveTo>
                  <a:pt x="406" y="0"/>
                </a:moveTo>
                <a:lnTo>
                  <a:pt x="467" y="49"/>
                </a:lnTo>
                <a:lnTo>
                  <a:pt x="474" y="56"/>
                </a:lnTo>
                <a:lnTo>
                  <a:pt x="483" y="60"/>
                </a:lnTo>
                <a:lnTo>
                  <a:pt x="492" y="65"/>
                </a:lnTo>
                <a:lnTo>
                  <a:pt x="502" y="68"/>
                </a:lnTo>
                <a:lnTo>
                  <a:pt x="510" y="73"/>
                </a:lnTo>
                <a:lnTo>
                  <a:pt x="518" y="76"/>
                </a:lnTo>
                <a:lnTo>
                  <a:pt x="528" y="79"/>
                </a:lnTo>
                <a:lnTo>
                  <a:pt x="534" y="82"/>
                </a:lnTo>
                <a:lnTo>
                  <a:pt x="544" y="87"/>
                </a:lnTo>
                <a:lnTo>
                  <a:pt x="551" y="90"/>
                </a:lnTo>
                <a:lnTo>
                  <a:pt x="558" y="93"/>
                </a:lnTo>
                <a:lnTo>
                  <a:pt x="563" y="93"/>
                </a:lnTo>
                <a:lnTo>
                  <a:pt x="568" y="91"/>
                </a:lnTo>
                <a:lnTo>
                  <a:pt x="570" y="88"/>
                </a:lnTo>
                <a:lnTo>
                  <a:pt x="572" y="84"/>
                </a:lnTo>
                <a:lnTo>
                  <a:pt x="575" y="77"/>
                </a:lnTo>
                <a:lnTo>
                  <a:pt x="579" y="71"/>
                </a:lnTo>
                <a:lnTo>
                  <a:pt x="583" y="63"/>
                </a:lnTo>
                <a:lnTo>
                  <a:pt x="590" y="56"/>
                </a:lnTo>
                <a:lnTo>
                  <a:pt x="598" y="48"/>
                </a:lnTo>
                <a:lnTo>
                  <a:pt x="603" y="44"/>
                </a:lnTo>
                <a:lnTo>
                  <a:pt x="610" y="38"/>
                </a:lnTo>
                <a:lnTo>
                  <a:pt x="617" y="34"/>
                </a:lnTo>
                <a:lnTo>
                  <a:pt x="625" y="28"/>
                </a:lnTo>
                <a:lnTo>
                  <a:pt x="633" y="23"/>
                </a:lnTo>
                <a:lnTo>
                  <a:pt x="641" y="19"/>
                </a:lnTo>
                <a:lnTo>
                  <a:pt x="650" y="16"/>
                </a:lnTo>
                <a:lnTo>
                  <a:pt x="659" y="10"/>
                </a:lnTo>
                <a:lnTo>
                  <a:pt x="669" y="9"/>
                </a:lnTo>
                <a:lnTo>
                  <a:pt x="679" y="6"/>
                </a:lnTo>
                <a:lnTo>
                  <a:pt x="690" y="5"/>
                </a:lnTo>
                <a:lnTo>
                  <a:pt x="701" y="3"/>
                </a:lnTo>
                <a:lnTo>
                  <a:pt x="712" y="2"/>
                </a:lnTo>
                <a:lnTo>
                  <a:pt x="723" y="2"/>
                </a:lnTo>
                <a:lnTo>
                  <a:pt x="732" y="0"/>
                </a:lnTo>
                <a:lnTo>
                  <a:pt x="743" y="0"/>
                </a:lnTo>
                <a:lnTo>
                  <a:pt x="752" y="0"/>
                </a:lnTo>
                <a:lnTo>
                  <a:pt x="762" y="0"/>
                </a:lnTo>
                <a:lnTo>
                  <a:pt x="770" y="0"/>
                </a:lnTo>
                <a:lnTo>
                  <a:pt x="778" y="0"/>
                </a:lnTo>
                <a:lnTo>
                  <a:pt x="786" y="0"/>
                </a:lnTo>
                <a:lnTo>
                  <a:pt x="794" y="2"/>
                </a:lnTo>
                <a:lnTo>
                  <a:pt x="804" y="3"/>
                </a:lnTo>
                <a:lnTo>
                  <a:pt x="812" y="5"/>
                </a:lnTo>
                <a:lnTo>
                  <a:pt x="820" y="6"/>
                </a:lnTo>
                <a:lnTo>
                  <a:pt x="827" y="8"/>
                </a:lnTo>
                <a:lnTo>
                  <a:pt x="835" y="10"/>
                </a:lnTo>
                <a:lnTo>
                  <a:pt x="843" y="12"/>
                </a:lnTo>
                <a:lnTo>
                  <a:pt x="852" y="16"/>
                </a:lnTo>
                <a:lnTo>
                  <a:pt x="861" y="19"/>
                </a:lnTo>
                <a:lnTo>
                  <a:pt x="867" y="21"/>
                </a:lnTo>
                <a:lnTo>
                  <a:pt x="874" y="24"/>
                </a:lnTo>
                <a:lnTo>
                  <a:pt x="889" y="31"/>
                </a:lnTo>
                <a:lnTo>
                  <a:pt x="901" y="35"/>
                </a:lnTo>
                <a:lnTo>
                  <a:pt x="912" y="44"/>
                </a:lnTo>
                <a:lnTo>
                  <a:pt x="920" y="52"/>
                </a:lnTo>
                <a:lnTo>
                  <a:pt x="926" y="59"/>
                </a:lnTo>
                <a:lnTo>
                  <a:pt x="927" y="65"/>
                </a:lnTo>
                <a:lnTo>
                  <a:pt x="930" y="71"/>
                </a:lnTo>
                <a:lnTo>
                  <a:pt x="931" y="79"/>
                </a:lnTo>
                <a:lnTo>
                  <a:pt x="932" y="85"/>
                </a:lnTo>
                <a:lnTo>
                  <a:pt x="932" y="93"/>
                </a:lnTo>
                <a:lnTo>
                  <a:pt x="932" y="101"/>
                </a:lnTo>
                <a:lnTo>
                  <a:pt x="935" y="109"/>
                </a:lnTo>
                <a:lnTo>
                  <a:pt x="935" y="119"/>
                </a:lnTo>
                <a:lnTo>
                  <a:pt x="935" y="130"/>
                </a:lnTo>
                <a:lnTo>
                  <a:pt x="935" y="141"/>
                </a:lnTo>
                <a:lnTo>
                  <a:pt x="935" y="151"/>
                </a:lnTo>
                <a:lnTo>
                  <a:pt x="935" y="164"/>
                </a:lnTo>
                <a:lnTo>
                  <a:pt x="932" y="175"/>
                </a:lnTo>
                <a:lnTo>
                  <a:pt x="931" y="186"/>
                </a:lnTo>
                <a:lnTo>
                  <a:pt x="930" y="197"/>
                </a:lnTo>
                <a:lnTo>
                  <a:pt x="927" y="207"/>
                </a:lnTo>
                <a:lnTo>
                  <a:pt x="926" y="218"/>
                </a:lnTo>
                <a:lnTo>
                  <a:pt x="924" y="229"/>
                </a:lnTo>
                <a:lnTo>
                  <a:pt x="920" y="240"/>
                </a:lnTo>
                <a:lnTo>
                  <a:pt x="917" y="249"/>
                </a:lnTo>
                <a:lnTo>
                  <a:pt x="915" y="260"/>
                </a:lnTo>
                <a:lnTo>
                  <a:pt x="911" y="270"/>
                </a:lnTo>
                <a:lnTo>
                  <a:pt x="905" y="279"/>
                </a:lnTo>
                <a:lnTo>
                  <a:pt x="899" y="288"/>
                </a:lnTo>
                <a:lnTo>
                  <a:pt x="892" y="296"/>
                </a:lnTo>
                <a:lnTo>
                  <a:pt x="885" y="303"/>
                </a:lnTo>
                <a:lnTo>
                  <a:pt x="878" y="312"/>
                </a:lnTo>
                <a:lnTo>
                  <a:pt x="870" y="319"/>
                </a:lnTo>
                <a:lnTo>
                  <a:pt x="863" y="325"/>
                </a:lnTo>
                <a:lnTo>
                  <a:pt x="855" y="333"/>
                </a:lnTo>
                <a:lnTo>
                  <a:pt x="848" y="339"/>
                </a:lnTo>
                <a:lnTo>
                  <a:pt x="840" y="345"/>
                </a:lnTo>
                <a:lnTo>
                  <a:pt x="832" y="352"/>
                </a:lnTo>
                <a:lnTo>
                  <a:pt x="825" y="358"/>
                </a:lnTo>
                <a:lnTo>
                  <a:pt x="816" y="364"/>
                </a:lnTo>
                <a:lnTo>
                  <a:pt x="808" y="369"/>
                </a:lnTo>
                <a:lnTo>
                  <a:pt x="801" y="375"/>
                </a:lnTo>
                <a:lnTo>
                  <a:pt x="794" y="380"/>
                </a:lnTo>
                <a:lnTo>
                  <a:pt x="788" y="386"/>
                </a:lnTo>
                <a:lnTo>
                  <a:pt x="778" y="395"/>
                </a:lnTo>
                <a:lnTo>
                  <a:pt x="770" y="406"/>
                </a:lnTo>
                <a:lnTo>
                  <a:pt x="762" y="416"/>
                </a:lnTo>
                <a:lnTo>
                  <a:pt x="752" y="426"/>
                </a:lnTo>
                <a:lnTo>
                  <a:pt x="750" y="433"/>
                </a:lnTo>
                <a:lnTo>
                  <a:pt x="744" y="439"/>
                </a:lnTo>
                <a:lnTo>
                  <a:pt x="740" y="444"/>
                </a:lnTo>
                <a:lnTo>
                  <a:pt x="738" y="450"/>
                </a:lnTo>
                <a:lnTo>
                  <a:pt x="732" y="455"/>
                </a:lnTo>
                <a:lnTo>
                  <a:pt x="728" y="462"/>
                </a:lnTo>
                <a:lnTo>
                  <a:pt x="721" y="466"/>
                </a:lnTo>
                <a:lnTo>
                  <a:pt x="714" y="472"/>
                </a:lnTo>
                <a:lnTo>
                  <a:pt x="708" y="478"/>
                </a:lnTo>
                <a:lnTo>
                  <a:pt x="697" y="482"/>
                </a:lnTo>
                <a:lnTo>
                  <a:pt x="687" y="486"/>
                </a:lnTo>
                <a:lnTo>
                  <a:pt x="677" y="490"/>
                </a:lnTo>
                <a:lnTo>
                  <a:pt x="667" y="494"/>
                </a:lnTo>
                <a:lnTo>
                  <a:pt x="656" y="499"/>
                </a:lnTo>
                <a:lnTo>
                  <a:pt x="647" y="503"/>
                </a:lnTo>
                <a:lnTo>
                  <a:pt x="636" y="507"/>
                </a:lnTo>
                <a:lnTo>
                  <a:pt x="627" y="511"/>
                </a:lnTo>
                <a:lnTo>
                  <a:pt x="617" y="514"/>
                </a:lnTo>
                <a:lnTo>
                  <a:pt x="608" y="519"/>
                </a:lnTo>
                <a:lnTo>
                  <a:pt x="598" y="524"/>
                </a:lnTo>
                <a:lnTo>
                  <a:pt x="587" y="528"/>
                </a:lnTo>
                <a:lnTo>
                  <a:pt x="578" y="532"/>
                </a:lnTo>
                <a:lnTo>
                  <a:pt x="568" y="536"/>
                </a:lnTo>
                <a:lnTo>
                  <a:pt x="559" y="539"/>
                </a:lnTo>
                <a:lnTo>
                  <a:pt x="549" y="541"/>
                </a:lnTo>
                <a:lnTo>
                  <a:pt x="539" y="544"/>
                </a:lnTo>
                <a:lnTo>
                  <a:pt x="531" y="546"/>
                </a:lnTo>
                <a:lnTo>
                  <a:pt x="521" y="549"/>
                </a:lnTo>
                <a:lnTo>
                  <a:pt x="513" y="550"/>
                </a:lnTo>
                <a:lnTo>
                  <a:pt x="503" y="552"/>
                </a:lnTo>
                <a:lnTo>
                  <a:pt x="494" y="553"/>
                </a:lnTo>
                <a:lnTo>
                  <a:pt x="486" y="553"/>
                </a:lnTo>
                <a:lnTo>
                  <a:pt x="475" y="554"/>
                </a:lnTo>
                <a:lnTo>
                  <a:pt x="467" y="556"/>
                </a:lnTo>
                <a:lnTo>
                  <a:pt x="459" y="558"/>
                </a:lnTo>
                <a:lnTo>
                  <a:pt x="449" y="558"/>
                </a:lnTo>
                <a:lnTo>
                  <a:pt x="441" y="558"/>
                </a:lnTo>
                <a:lnTo>
                  <a:pt x="433" y="558"/>
                </a:lnTo>
                <a:lnTo>
                  <a:pt x="425" y="558"/>
                </a:lnTo>
                <a:lnTo>
                  <a:pt x="414" y="558"/>
                </a:lnTo>
                <a:lnTo>
                  <a:pt x="406" y="556"/>
                </a:lnTo>
                <a:lnTo>
                  <a:pt x="398" y="554"/>
                </a:lnTo>
                <a:lnTo>
                  <a:pt x="388" y="553"/>
                </a:lnTo>
                <a:lnTo>
                  <a:pt x="379" y="550"/>
                </a:lnTo>
                <a:lnTo>
                  <a:pt x="371" y="547"/>
                </a:lnTo>
                <a:lnTo>
                  <a:pt x="361" y="544"/>
                </a:lnTo>
                <a:lnTo>
                  <a:pt x="352" y="542"/>
                </a:lnTo>
                <a:lnTo>
                  <a:pt x="344" y="539"/>
                </a:lnTo>
                <a:lnTo>
                  <a:pt x="334" y="536"/>
                </a:lnTo>
                <a:lnTo>
                  <a:pt x="326" y="533"/>
                </a:lnTo>
                <a:lnTo>
                  <a:pt x="317" y="530"/>
                </a:lnTo>
                <a:lnTo>
                  <a:pt x="307" y="527"/>
                </a:lnTo>
                <a:lnTo>
                  <a:pt x="299" y="524"/>
                </a:lnTo>
                <a:lnTo>
                  <a:pt x="291" y="519"/>
                </a:lnTo>
                <a:lnTo>
                  <a:pt x="282" y="516"/>
                </a:lnTo>
                <a:lnTo>
                  <a:pt x="273" y="513"/>
                </a:lnTo>
                <a:lnTo>
                  <a:pt x="265" y="508"/>
                </a:lnTo>
                <a:lnTo>
                  <a:pt x="258" y="504"/>
                </a:lnTo>
                <a:lnTo>
                  <a:pt x="252" y="500"/>
                </a:lnTo>
                <a:lnTo>
                  <a:pt x="243" y="496"/>
                </a:lnTo>
                <a:lnTo>
                  <a:pt x="237" y="491"/>
                </a:lnTo>
                <a:lnTo>
                  <a:pt x="230" y="486"/>
                </a:lnTo>
                <a:lnTo>
                  <a:pt x="222" y="482"/>
                </a:lnTo>
                <a:lnTo>
                  <a:pt x="215" y="478"/>
                </a:lnTo>
                <a:lnTo>
                  <a:pt x="206" y="475"/>
                </a:lnTo>
                <a:lnTo>
                  <a:pt x="198" y="469"/>
                </a:lnTo>
                <a:lnTo>
                  <a:pt x="188" y="464"/>
                </a:lnTo>
                <a:lnTo>
                  <a:pt x="179" y="458"/>
                </a:lnTo>
                <a:lnTo>
                  <a:pt x="171" y="454"/>
                </a:lnTo>
                <a:lnTo>
                  <a:pt x="162" y="451"/>
                </a:lnTo>
                <a:lnTo>
                  <a:pt x="154" y="447"/>
                </a:lnTo>
                <a:lnTo>
                  <a:pt x="147" y="443"/>
                </a:lnTo>
                <a:lnTo>
                  <a:pt x="134" y="439"/>
                </a:lnTo>
                <a:lnTo>
                  <a:pt x="123" y="436"/>
                </a:lnTo>
                <a:lnTo>
                  <a:pt x="114" y="434"/>
                </a:lnTo>
                <a:lnTo>
                  <a:pt x="104" y="437"/>
                </a:lnTo>
                <a:lnTo>
                  <a:pt x="93" y="443"/>
                </a:lnTo>
                <a:lnTo>
                  <a:pt x="87" y="451"/>
                </a:lnTo>
                <a:lnTo>
                  <a:pt x="81" y="462"/>
                </a:lnTo>
                <a:lnTo>
                  <a:pt x="77" y="472"/>
                </a:lnTo>
                <a:lnTo>
                  <a:pt x="73" y="482"/>
                </a:lnTo>
                <a:lnTo>
                  <a:pt x="73" y="491"/>
                </a:lnTo>
                <a:lnTo>
                  <a:pt x="73" y="500"/>
                </a:lnTo>
                <a:lnTo>
                  <a:pt x="73" y="513"/>
                </a:lnTo>
                <a:lnTo>
                  <a:pt x="73" y="571"/>
                </a:lnTo>
                <a:lnTo>
                  <a:pt x="3" y="568"/>
                </a:lnTo>
                <a:lnTo>
                  <a:pt x="0" y="499"/>
                </a:lnTo>
                <a:lnTo>
                  <a:pt x="0" y="486"/>
                </a:lnTo>
                <a:lnTo>
                  <a:pt x="0" y="475"/>
                </a:lnTo>
                <a:lnTo>
                  <a:pt x="1" y="462"/>
                </a:lnTo>
                <a:lnTo>
                  <a:pt x="3" y="450"/>
                </a:lnTo>
                <a:lnTo>
                  <a:pt x="4" y="437"/>
                </a:lnTo>
                <a:lnTo>
                  <a:pt x="8" y="425"/>
                </a:lnTo>
                <a:lnTo>
                  <a:pt x="11" y="414"/>
                </a:lnTo>
                <a:lnTo>
                  <a:pt x="16" y="405"/>
                </a:lnTo>
                <a:lnTo>
                  <a:pt x="19" y="395"/>
                </a:lnTo>
                <a:lnTo>
                  <a:pt x="23" y="387"/>
                </a:lnTo>
                <a:lnTo>
                  <a:pt x="28" y="380"/>
                </a:lnTo>
                <a:lnTo>
                  <a:pt x="33" y="373"/>
                </a:lnTo>
                <a:lnTo>
                  <a:pt x="38" y="367"/>
                </a:lnTo>
                <a:lnTo>
                  <a:pt x="45" y="363"/>
                </a:lnTo>
                <a:lnTo>
                  <a:pt x="51" y="358"/>
                </a:lnTo>
                <a:lnTo>
                  <a:pt x="60" y="355"/>
                </a:lnTo>
                <a:lnTo>
                  <a:pt x="70" y="353"/>
                </a:lnTo>
                <a:lnTo>
                  <a:pt x="78" y="352"/>
                </a:lnTo>
                <a:lnTo>
                  <a:pt x="88" y="353"/>
                </a:lnTo>
                <a:lnTo>
                  <a:pt x="99" y="355"/>
                </a:lnTo>
                <a:lnTo>
                  <a:pt x="108" y="358"/>
                </a:lnTo>
                <a:lnTo>
                  <a:pt x="119" y="359"/>
                </a:lnTo>
                <a:lnTo>
                  <a:pt x="130" y="363"/>
                </a:lnTo>
                <a:lnTo>
                  <a:pt x="141" y="364"/>
                </a:lnTo>
                <a:lnTo>
                  <a:pt x="150" y="366"/>
                </a:lnTo>
                <a:lnTo>
                  <a:pt x="162" y="369"/>
                </a:lnTo>
                <a:lnTo>
                  <a:pt x="172" y="370"/>
                </a:lnTo>
                <a:lnTo>
                  <a:pt x="184" y="373"/>
                </a:lnTo>
                <a:lnTo>
                  <a:pt x="196" y="375"/>
                </a:lnTo>
                <a:lnTo>
                  <a:pt x="208" y="377"/>
                </a:lnTo>
                <a:lnTo>
                  <a:pt x="218" y="378"/>
                </a:lnTo>
                <a:lnTo>
                  <a:pt x="231" y="378"/>
                </a:lnTo>
                <a:lnTo>
                  <a:pt x="243" y="377"/>
                </a:lnTo>
                <a:lnTo>
                  <a:pt x="255" y="375"/>
                </a:lnTo>
                <a:lnTo>
                  <a:pt x="267" y="372"/>
                </a:lnTo>
                <a:lnTo>
                  <a:pt x="280" y="370"/>
                </a:lnTo>
                <a:lnTo>
                  <a:pt x="292" y="366"/>
                </a:lnTo>
                <a:lnTo>
                  <a:pt x="303" y="363"/>
                </a:lnTo>
                <a:lnTo>
                  <a:pt x="317" y="358"/>
                </a:lnTo>
                <a:lnTo>
                  <a:pt x="329" y="353"/>
                </a:lnTo>
                <a:lnTo>
                  <a:pt x="341" y="347"/>
                </a:lnTo>
                <a:lnTo>
                  <a:pt x="354" y="341"/>
                </a:lnTo>
                <a:lnTo>
                  <a:pt x="365" y="333"/>
                </a:lnTo>
                <a:lnTo>
                  <a:pt x="379" y="327"/>
                </a:lnTo>
                <a:lnTo>
                  <a:pt x="391" y="319"/>
                </a:lnTo>
                <a:lnTo>
                  <a:pt x="403" y="312"/>
                </a:lnTo>
                <a:lnTo>
                  <a:pt x="413" y="303"/>
                </a:lnTo>
                <a:lnTo>
                  <a:pt x="423" y="296"/>
                </a:lnTo>
                <a:lnTo>
                  <a:pt x="433" y="288"/>
                </a:lnTo>
                <a:lnTo>
                  <a:pt x="441" y="282"/>
                </a:lnTo>
                <a:lnTo>
                  <a:pt x="448" y="274"/>
                </a:lnTo>
                <a:lnTo>
                  <a:pt x="456" y="268"/>
                </a:lnTo>
                <a:lnTo>
                  <a:pt x="463" y="260"/>
                </a:lnTo>
                <a:lnTo>
                  <a:pt x="468" y="253"/>
                </a:lnTo>
                <a:lnTo>
                  <a:pt x="475" y="246"/>
                </a:lnTo>
                <a:lnTo>
                  <a:pt x="480" y="239"/>
                </a:lnTo>
                <a:lnTo>
                  <a:pt x="487" y="232"/>
                </a:lnTo>
                <a:lnTo>
                  <a:pt x="490" y="225"/>
                </a:lnTo>
                <a:lnTo>
                  <a:pt x="495" y="217"/>
                </a:lnTo>
                <a:lnTo>
                  <a:pt x="501" y="211"/>
                </a:lnTo>
                <a:lnTo>
                  <a:pt x="503" y="203"/>
                </a:lnTo>
                <a:lnTo>
                  <a:pt x="507" y="197"/>
                </a:lnTo>
                <a:lnTo>
                  <a:pt x="509" y="190"/>
                </a:lnTo>
                <a:lnTo>
                  <a:pt x="513" y="185"/>
                </a:lnTo>
                <a:lnTo>
                  <a:pt x="516" y="173"/>
                </a:lnTo>
                <a:lnTo>
                  <a:pt x="516" y="164"/>
                </a:lnTo>
                <a:lnTo>
                  <a:pt x="516" y="157"/>
                </a:lnTo>
                <a:lnTo>
                  <a:pt x="513" y="146"/>
                </a:lnTo>
                <a:lnTo>
                  <a:pt x="503" y="134"/>
                </a:lnTo>
                <a:lnTo>
                  <a:pt x="494" y="126"/>
                </a:lnTo>
                <a:lnTo>
                  <a:pt x="482" y="115"/>
                </a:lnTo>
                <a:lnTo>
                  <a:pt x="471" y="104"/>
                </a:lnTo>
                <a:lnTo>
                  <a:pt x="460" y="94"/>
                </a:lnTo>
                <a:lnTo>
                  <a:pt x="448" y="85"/>
                </a:lnTo>
                <a:lnTo>
                  <a:pt x="438" y="76"/>
                </a:lnTo>
                <a:lnTo>
                  <a:pt x="428" y="68"/>
                </a:lnTo>
                <a:lnTo>
                  <a:pt x="418" y="62"/>
                </a:lnTo>
                <a:lnTo>
                  <a:pt x="410" y="54"/>
                </a:lnTo>
                <a:lnTo>
                  <a:pt x="403" y="48"/>
                </a:lnTo>
                <a:lnTo>
                  <a:pt x="396" y="42"/>
                </a:lnTo>
                <a:lnTo>
                  <a:pt x="375" y="14"/>
                </a:lnTo>
                <a:lnTo>
                  <a:pt x="406" y="0"/>
                </a:lnTo>
              </a:path>
            </a:pathLst>
          </a:custGeom>
          <a:solidFill>
            <a:srgbClr val="FFCCCC"/>
          </a:solidFill>
          <a:ln w="12700" cap="rnd">
            <a:solidFill>
              <a:srgbClr val="000000"/>
            </a:solidFill>
            <a:round/>
            <a:headEnd type="none" w="sm" len="sm"/>
            <a:tailEnd type="none" w="sm" len="sm"/>
          </a:ln>
        </p:spPr>
        <p:txBody>
          <a:bodyPr/>
          <a:lstStyle/>
          <a:p>
            <a:endParaRPr lang="en-US"/>
          </a:p>
        </p:txBody>
      </p:sp>
      <p:pic>
        <p:nvPicPr>
          <p:cNvPr id="27665" name="Picture 128" descr="human form"/>
          <p:cNvPicPr>
            <a:picLocks noChangeAspect="1" noChangeArrowheads="1"/>
          </p:cNvPicPr>
          <p:nvPr/>
        </p:nvPicPr>
        <p:blipFill>
          <a:blip r:embed="rId4">
            <a:clrChange>
              <a:clrFrom>
                <a:srgbClr val="000000"/>
              </a:clrFrom>
              <a:clrTo>
                <a:srgbClr val="000000">
                  <a:alpha val="0"/>
                </a:srgbClr>
              </a:clrTo>
            </a:clrChange>
            <a:duotone>
              <a:prstClr val="black"/>
              <a:schemeClr val="tx2">
                <a:tint val="45000"/>
                <a:satMod val="400000"/>
              </a:schemeClr>
            </a:duotone>
            <a:extLst>
              <a:ext uri="{28A0092B-C50C-407E-A947-70E740481C1C}">
                <a14:useLocalDpi xmlns:a14="http://schemas.microsoft.com/office/drawing/2010/main" xmlns="" val="0"/>
              </a:ext>
            </a:extLst>
          </a:blip>
          <a:srcRect t="6815" b="11703"/>
          <a:stretch>
            <a:fillRect/>
          </a:stretch>
        </p:blipFill>
        <p:spPr bwMode="auto">
          <a:xfrm>
            <a:off x="2276475" y="1309688"/>
            <a:ext cx="3989388" cy="5548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 name="Group 129"/>
          <p:cNvGrpSpPr>
            <a:grpSpLocks/>
          </p:cNvGrpSpPr>
          <p:nvPr/>
        </p:nvGrpSpPr>
        <p:grpSpPr bwMode="auto">
          <a:xfrm>
            <a:off x="3884613" y="2247900"/>
            <a:ext cx="771525" cy="2216150"/>
            <a:chOff x="2469" y="1456"/>
            <a:chExt cx="486" cy="1448"/>
          </a:xfrm>
        </p:grpSpPr>
        <p:sp>
          <p:nvSpPr>
            <p:cNvPr id="27667" name="Freeform 130"/>
            <p:cNvSpPr>
              <a:spLocks/>
            </p:cNvSpPr>
            <p:nvPr/>
          </p:nvSpPr>
          <p:spPr bwMode="auto">
            <a:xfrm>
              <a:off x="2619" y="2243"/>
              <a:ext cx="336" cy="181"/>
            </a:xfrm>
            <a:custGeom>
              <a:avLst/>
              <a:gdLst>
                <a:gd name="T0" fmla="*/ 35 w 1139"/>
                <a:gd name="T1" fmla="*/ 37 h 475"/>
                <a:gd name="T2" fmla="*/ 29 w 1139"/>
                <a:gd name="T3" fmla="*/ 37 h 475"/>
                <a:gd name="T4" fmla="*/ 25 w 1139"/>
                <a:gd name="T5" fmla="*/ 40 h 475"/>
                <a:gd name="T6" fmla="*/ 21 w 1139"/>
                <a:gd name="T7" fmla="*/ 43 h 475"/>
                <a:gd name="T8" fmla="*/ 26 w 1139"/>
                <a:gd name="T9" fmla="*/ 43 h 475"/>
                <a:gd name="T10" fmla="*/ 29 w 1139"/>
                <a:gd name="T11" fmla="*/ 39 h 475"/>
                <a:gd name="T12" fmla="*/ 34 w 1139"/>
                <a:gd name="T13" fmla="*/ 39 h 475"/>
                <a:gd name="T14" fmla="*/ 41 w 1139"/>
                <a:gd name="T15" fmla="*/ 39 h 475"/>
                <a:gd name="T16" fmla="*/ 40 w 1139"/>
                <a:gd name="T17" fmla="*/ 47 h 475"/>
                <a:gd name="T18" fmla="*/ 36 w 1139"/>
                <a:gd name="T19" fmla="*/ 55 h 475"/>
                <a:gd name="T20" fmla="*/ 32 w 1139"/>
                <a:gd name="T21" fmla="*/ 61 h 475"/>
                <a:gd name="T22" fmla="*/ 29 w 1139"/>
                <a:gd name="T23" fmla="*/ 65 h 475"/>
                <a:gd name="T24" fmla="*/ 23 w 1139"/>
                <a:gd name="T25" fmla="*/ 69 h 475"/>
                <a:gd name="T26" fmla="*/ 19 w 1139"/>
                <a:gd name="T27" fmla="*/ 68 h 475"/>
                <a:gd name="T28" fmla="*/ 16 w 1139"/>
                <a:gd name="T29" fmla="*/ 67 h 475"/>
                <a:gd name="T30" fmla="*/ 11 w 1139"/>
                <a:gd name="T31" fmla="*/ 65 h 475"/>
                <a:gd name="T32" fmla="*/ 4 w 1139"/>
                <a:gd name="T33" fmla="*/ 61 h 475"/>
                <a:gd name="T34" fmla="*/ 3 w 1139"/>
                <a:gd name="T35" fmla="*/ 56 h 475"/>
                <a:gd name="T36" fmla="*/ 1 w 1139"/>
                <a:gd name="T37" fmla="*/ 53 h 475"/>
                <a:gd name="T38" fmla="*/ 1 w 1139"/>
                <a:gd name="T39" fmla="*/ 46 h 475"/>
                <a:gd name="T40" fmla="*/ 1 w 1139"/>
                <a:gd name="T41" fmla="*/ 38 h 475"/>
                <a:gd name="T42" fmla="*/ 1 w 1139"/>
                <a:gd name="T43" fmla="*/ 32 h 475"/>
                <a:gd name="T44" fmla="*/ 4 w 1139"/>
                <a:gd name="T45" fmla="*/ 28 h 475"/>
                <a:gd name="T46" fmla="*/ 6 w 1139"/>
                <a:gd name="T47" fmla="*/ 22 h 475"/>
                <a:gd name="T48" fmla="*/ 10 w 1139"/>
                <a:gd name="T49" fmla="*/ 19 h 475"/>
                <a:gd name="T50" fmla="*/ 14 w 1139"/>
                <a:gd name="T51" fmla="*/ 11 h 475"/>
                <a:gd name="T52" fmla="*/ 17 w 1139"/>
                <a:gd name="T53" fmla="*/ 9 h 475"/>
                <a:gd name="T54" fmla="*/ 20 w 1139"/>
                <a:gd name="T55" fmla="*/ 9 h 475"/>
                <a:gd name="T56" fmla="*/ 24 w 1139"/>
                <a:gd name="T57" fmla="*/ 10 h 475"/>
                <a:gd name="T58" fmla="*/ 29 w 1139"/>
                <a:gd name="T59" fmla="*/ 8 h 475"/>
                <a:gd name="T60" fmla="*/ 33 w 1139"/>
                <a:gd name="T61" fmla="*/ 8 h 475"/>
                <a:gd name="T62" fmla="*/ 39 w 1139"/>
                <a:gd name="T63" fmla="*/ 8 h 475"/>
                <a:gd name="T64" fmla="*/ 46 w 1139"/>
                <a:gd name="T65" fmla="*/ 9 h 475"/>
                <a:gd name="T66" fmla="*/ 51 w 1139"/>
                <a:gd name="T67" fmla="*/ 8 h 475"/>
                <a:gd name="T68" fmla="*/ 54 w 1139"/>
                <a:gd name="T69" fmla="*/ 8 h 475"/>
                <a:gd name="T70" fmla="*/ 60 w 1139"/>
                <a:gd name="T71" fmla="*/ 10 h 475"/>
                <a:gd name="T72" fmla="*/ 64 w 1139"/>
                <a:gd name="T73" fmla="*/ 7 h 475"/>
                <a:gd name="T74" fmla="*/ 70 w 1139"/>
                <a:gd name="T75" fmla="*/ 7 h 475"/>
                <a:gd name="T76" fmla="*/ 76 w 1139"/>
                <a:gd name="T77" fmla="*/ 3 h 475"/>
                <a:gd name="T78" fmla="*/ 85 w 1139"/>
                <a:gd name="T79" fmla="*/ 1 h 475"/>
                <a:gd name="T80" fmla="*/ 91 w 1139"/>
                <a:gd name="T81" fmla="*/ 2 h 475"/>
                <a:gd name="T82" fmla="*/ 99 w 1139"/>
                <a:gd name="T83" fmla="*/ 5 h 475"/>
                <a:gd name="T84" fmla="*/ 98 w 1139"/>
                <a:gd name="T85" fmla="*/ 8 h 475"/>
                <a:gd name="T86" fmla="*/ 95 w 1139"/>
                <a:gd name="T87" fmla="*/ 10 h 475"/>
                <a:gd name="T88" fmla="*/ 93 w 1139"/>
                <a:gd name="T89" fmla="*/ 13 h 475"/>
                <a:gd name="T90" fmla="*/ 88 w 1139"/>
                <a:gd name="T91" fmla="*/ 16 h 475"/>
                <a:gd name="T92" fmla="*/ 85 w 1139"/>
                <a:gd name="T93" fmla="*/ 20 h 475"/>
                <a:gd name="T94" fmla="*/ 80 w 1139"/>
                <a:gd name="T95" fmla="*/ 23 h 475"/>
                <a:gd name="T96" fmla="*/ 78 w 1139"/>
                <a:gd name="T97" fmla="*/ 26 h 475"/>
                <a:gd name="T98" fmla="*/ 73 w 1139"/>
                <a:gd name="T99" fmla="*/ 28 h 475"/>
                <a:gd name="T100" fmla="*/ 69 w 1139"/>
                <a:gd name="T101" fmla="*/ 33 h 475"/>
                <a:gd name="T102" fmla="*/ 66 w 1139"/>
                <a:gd name="T103" fmla="*/ 34 h 475"/>
                <a:gd name="T104" fmla="*/ 62 w 1139"/>
                <a:gd name="T105" fmla="*/ 35 h 475"/>
                <a:gd name="T106" fmla="*/ 57 w 1139"/>
                <a:gd name="T107" fmla="*/ 37 h 475"/>
                <a:gd name="T108" fmla="*/ 52 w 1139"/>
                <a:gd name="T109" fmla="*/ 36 h 475"/>
                <a:gd name="T110" fmla="*/ 49 w 1139"/>
                <a:gd name="T111" fmla="*/ 37 h 475"/>
                <a:gd name="T112" fmla="*/ 45 w 1139"/>
                <a:gd name="T113" fmla="*/ 37 h 4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39"/>
                <a:gd name="T172" fmla="*/ 0 h 475"/>
                <a:gd name="T173" fmla="*/ 1139 w 1139"/>
                <a:gd name="T174" fmla="*/ 475 h 4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39" h="475">
                  <a:moveTo>
                    <a:pt x="488" y="246"/>
                  </a:moveTo>
                  <a:lnTo>
                    <a:pt x="477" y="245"/>
                  </a:lnTo>
                  <a:lnTo>
                    <a:pt x="466" y="245"/>
                  </a:lnTo>
                  <a:lnTo>
                    <a:pt x="457" y="247"/>
                  </a:lnTo>
                  <a:lnTo>
                    <a:pt x="447" y="249"/>
                  </a:lnTo>
                  <a:lnTo>
                    <a:pt x="438" y="251"/>
                  </a:lnTo>
                  <a:lnTo>
                    <a:pt x="428" y="252"/>
                  </a:lnTo>
                  <a:lnTo>
                    <a:pt x="418" y="253"/>
                  </a:lnTo>
                  <a:lnTo>
                    <a:pt x="408" y="252"/>
                  </a:lnTo>
                  <a:lnTo>
                    <a:pt x="398" y="250"/>
                  </a:lnTo>
                  <a:lnTo>
                    <a:pt x="387" y="249"/>
                  </a:lnTo>
                  <a:lnTo>
                    <a:pt x="378" y="248"/>
                  </a:lnTo>
                  <a:lnTo>
                    <a:pt x="368" y="248"/>
                  </a:lnTo>
                  <a:lnTo>
                    <a:pt x="359" y="248"/>
                  </a:lnTo>
                  <a:lnTo>
                    <a:pt x="350" y="248"/>
                  </a:lnTo>
                  <a:lnTo>
                    <a:pt x="340" y="249"/>
                  </a:lnTo>
                  <a:lnTo>
                    <a:pt x="331" y="250"/>
                  </a:lnTo>
                  <a:lnTo>
                    <a:pt x="328" y="251"/>
                  </a:lnTo>
                  <a:lnTo>
                    <a:pt x="324" y="252"/>
                  </a:lnTo>
                  <a:lnTo>
                    <a:pt x="320" y="252"/>
                  </a:lnTo>
                  <a:lnTo>
                    <a:pt x="317" y="254"/>
                  </a:lnTo>
                  <a:lnTo>
                    <a:pt x="313" y="256"/>
                  </a:lnTo>
                  <a:lnTo>
                    <a:pt x="311" y="257"/>
                  </a:lnTo>
                  <a:lnTo>
                    <a:pt x="308" y="259"/>
                  </a:lnTo>
                  <a:lnTo>
                    <a:pt x="306" y="261"/>
                  </a:lnTo>
                  <a:lnTo>
                    <a:pt x="302" y="270"/>
                  </a:lnTo>
                  <a:lnTo>
                    <a:pt x="293" y="277"/>
                  </a:lnTo>
                  <a:lnTo>
                    <a:pt x="284" y="281"/>
                  </a:lnTo>
                  <a:lnTo>
                    <a:pt x="273" y="284"/>
                  </a:lnTo>
                  <a:lnTo>
                    <a:pt x="262" y="284"/>
                  </a:lnTo>
                  <a:lnTo>
                    <a:pt x="250" y="282"/>
                  </a:lnTo>
                  <a:lnTo>
                    <a:pt x="239" y="280"/>
                  </a:lnTo>
                  <a:lnTo>
                    <a:pt x="229" y="276"/>
                  </a:lnTo>
                  <a:lnTo>
                    <a:pt x="232" y="295"/>
                  </a:lnTo>
                  <a:lnTo>
                    <a:pt x="237" y="297"/>
                  </a:lnTo>
                  <a:lnTo>
                    <a:pt x="242" y="299"/>
                  </a:lnTo>
                  <a:lnTo>
                    <a:pt x="248" y="301"/>
                  </a:lnTo>
                  <a:lnTo>
                    <a:pt x="255" y="301"/>
                  </a:lnTo>
                  <a:lnTo>
                    <a:pt x="260" y="303"/>
                  </a:lnTo>
                  <a:lnTo>
                    <a:pt x="268" y="303"/>
                  </a:lnTo>
                  <a:lnTo>
                    <a:pt x="274" y="303"/>
                  </a:lnTo>
                  <a:lnTo>
                    <a:pt x="281" y="303"/>
                  </a:lnTo>
                  <a:lnTo>
                    <a:pt x="286" y="302"/>
                  </a:lnTo>
                  <a:lnTo>
                    <a:pt x="293" y="301"/>
                  </a:lnTo>
                  <a:lnTo>
                    <a:pt x="299" y="298"/>
                  </a:lnTo>
                  <a:lnTo>
                    <a:pt x="304" y="296"/>
                  </a:lnTo>
                  <a:lnTo>
                    <a:pt x="309" y="293"/>
                  </a:lnTo>
                  <a:lnTo>
                    <a:pt x="313" y="289"/>
                  </a:lnTo>
                  <a:lnTo>
                    <a:pt x="317" y="285"/>
                  </a:lnTo>
                  <a:lnTo>
                    <a:pt x="319" y="280"/>
                  </a:lnTo>
                  <a:lnTo>
                    <a:pt x="321" y="277"/>
                  </a:lnTo>
                  <a:lnTo>
                    <a:pt x="324" y="275"/>
                  </a:lnTo>
                  <a:lnTo>
                    <a:pt x="329" y="273"/>
                  </a:lnTo>
                  <a:lnTo>
                    <a:pt x="333" y="271"/>
                  </a:lnTo>
                  <a:lnTo>
                    <a:pt x="338" y="269"/>
                  </a:lnTo>
                  <a:lnTo>
                    <a:pt x="340" y="268"/>
                  </a:lnTo>
                  <a:lnTo>
                    <a:pt x="342" y="267"/>
                  </a:lnTo>
                  <a:lnTo>
                    <a:pt x="341" y="267"/>
                  </a:lnTo>
                  <a:lnTo>
                    <a:pt x="348" y="267"/>
                  </a:lnTo>
                  <a:lnTo>
                    <a:pt x="357" y="267"/>
                  </a:lnTo>
                  <a:lnTo>
                    <a:pt x="368" y="267"/>
                  </a:lnTo>
                  <a:lnTo>
                    <a:pt x="381" y="268"/>
                  </a:lnTo>
                  <a:lnTo>
                    <a:pt x="392" y="268"/>
                  </a:lnTo>
                  <a:lnTo>
                    <a:pt x="402" y="268"/>
                  </a:lnTo>
                  <a:lnTo>
                    <a:pt x="409" y="268"/>
                  </a:lnTo>
                  <a:lnTo>
                    <a:pt x="411" y="268"/>
                  </a:lnTo>
                  <a:lnTo>
                    <a:pt x="422" y="270"/>
                  </a:lnTo>
                  <a:lnTo>
                    <a:pt x="435" y="270"/>
                  </a:lnTo>
                  <a:lnTo>
                    <a:pt x="447" y="270"/>
                  </a:lnTo>
                  <a:lnTo>
                    <a:pt x="458" y="269"/>
                  </a:lnTo>
                  <a:lnTo>
                    <a:pt x="468" y="268"/>
                  </a:lnTo>
                  <a:lnTo>
                    <a:pt x="476" y="267"/>
                  </a:lnTo>
                  <a:lnTo>
                    <a:pt x="482" y="266"/>
                  </a:lnTo>
                  <a:lnTo>
                    <a:pt x="484" y="266"/>
                  </a:lnTo>
                  <a:lnTo>
                    <a:pt x="476" y="273"/>
                  </a:lnTo>
                  <a:lnTo>
                    <a:pt x="470" y="280"/>
                  </a:lnTo>
                  <a:lnTo>
                    <a:pt x="467" y="287"/>
                  </a:lnTo>
                  <a:lnTo>
                    <a:pt x="465" y="295"/>
                  </a:lnTo>
                  <a:lnTo>
                    <a:pt x="464" y="304"/>
                  </a:lnTo>
                  <a:lnTo>
                    <a:pt x="464" y="313"/>
                  </a:lnTo>
                  <a:lnTo>
                    <a:pt x="463" y="323"/>
                  </a:lnTo>
                  <a:lnTo>
                    <a:pt x="463" y="333"/>
                  </a:lnTo>
                  <a:lnTo>
                    <a:pt x="461" y="341"/>
                  </a:lnTo>
                  <a:lnTo>
                    <a:pt x="458" y="348"/>
                  </a:lnTo>
                  <a:lnTo>
                    <a:pt x="454" y="355"/>
                  </a:lnTo>
                  <a:lnTo>
                    <a:pt x="448" y="362"/>
                  </a:lnTo>
                  <a:lnTo>
                    <a:pt x="441" y="368"/>
                  </a:lnTo>
                  <a:lnTo>
                    <a:pt x="434" y="373"/>
                  </a:lnTo>
                  <a:lnTo>
                    <a:pt x="425" y="377"/>
                  </a:lnTo>
                  <a:lnTo>
                    <a:pt x="413" y="380"/>
                  </a:lnTo>
                  <a:lnTo>
                    <a:pt x="417" y="389"/>
                  </a:lnTo>
                  <a:lnTo>
                    <a:pt x="416" y="396"/>
                  </a:lnTo>
                  <a:lnTo>
                    <a:pt x="412" y="401"/>
                  </a:lnTo>
                  <a:lnTo>
                    <a:pt x="405" y="406"/>
                  </a:lnTo>
                  <a:lnTo>
                    <a:pt x="398" y="409"/>
                  </a:lnTo>
                  <a:lnTo>
                    <a:pt x="387" y="412"/>
                  </a:lnTo>
                  <a:lnTo>
                    <a:pt x="378" y="415"/>
                  </a:lnTo>
                  <a:lnTo>
                    <a:pt x="369" y="418"/>
                  </a:lnTo>
                  <a:lnTo>
                    <a:pt x="368" y="420"/>
                  </a:lnTo>
                  <a:lnTo>
                    <a:pt x="366" y="422"/>
                  </a:lnTo>
                  <a:lnTo>
                    <a:pt x="365" y="425"/>
                  </a:lnTo>
                  <a:lnTo>
                    <a:pt x="364" y="428"/>
                  </a:lnTo>
                  <a:lnTo>
                    <a:pt x="363" y="432"/>
                  </a:lnTo>
                  <a:lnTo>
                    <a:pt x="362" y="435"/>
                  </a:lnTo>
                  <a:lnTo>
                    <a:pt x="360" y="437"/>
                  </a:lnTo>
                  <a:lnTo>
                    <a:pt x="359" y="439"/>
                  </a:lnTo>
                  <a:lnTo>
                    <a:pt x="350" y="444"/>
                  </a:lnTo>
                  <a:lnTo>
                    <a:pt x="340" y="447"/>
                  </a:lnTo>
                  <a:lnTo>
                    <a:pt x="329" y="449"/>
                  </a:lnTo>
                  <a:lnTo>
                    <a:pt x="318" y="451"/>
                  </a:lnTo>
                  <a:lnTo>
                    <a:pt x="306" y="453"/>
                  </a:lnTo>
                  <a:lnTo>
                    <a:pt x="295" y="456"/>
                  </a:lnTo>
                  <a:lnTo>
                    <a:pt x="285" y="460"/>
                  </a:lnTo>
                  <a:lnTo>
                    <a:pt x="275" y="467"/>
                  </a:lnTo>
                  <a:lnTo>
                    <a:pt x="272" y="470"/>
                  </a:lnTo>
                  <a:lnTo>
                    <a:pt x="267" y="472"/>
                  </a:lnTo>
                  <a:lnTo>
                    <a:pt x="262" y="473"/>
                  </a:lnTo>
                  <a:lnTo>
                    <a:pt x="256" y="474"/>
                  </a:lnTo>
                  <a:lnTo>
                    <a:pt x="250" y="474"/>
                  </a:lnTo>
                  <a:lnTo>
                    <a:pt x="245" y="473"/>
                  </a:lnTo>
                  <a:lnTo>
                    <a:pt x="239" y="472"/>
                  </a:lnTo>
                  <a:lnTo>
                    <a:pt x="235" y="470"/>
                  </a:lnTo>
                  <a:lnTo>
                    <a:pt x="231" y="470"/>
                  </a:lnTo>
                  <a:lnTo>
                    <a:pt x="229" y="469"/>
                  </a:lnTo>
                  <a:lnTo>
                    <a:pt x="226" y="469"/>
                  </a:lnTo>
                  <a:lnTo>
                    <a:pt x="222" y="469"/>
                  </a:lnTo>
                  <a:lnTo>
                    <a:pt x="220" y="469"/>
                  </a:lnTo>
                  <a:lnTo>
                    <a:pt x="218" y="468"/>
                  </a:lnTo>
                  <a:lnTo>
                    <a:pt x="217" y="466"/>
                  </a:lnTo>
                  <a:lnTo>
                    <a:pt x="218" y="463"/>
                  </a:lnTo>
                  <a:lnTo>
                    <a:pt x="211" y="464"/>
                  </a:lnTo>
                  <a:lnTo>
                    <a:pt x="204" y="464"/>
                  </a:lnTo>
                  <a:lnTo>
                    <a:pt x="197" y="464"/>
                  </a:lnTo>
                  <a:lnTo>
                    <a:pt x="191" y="464"/>
                  </a:lnTo>
                  <a:lnTo>
                    <a:pt x="184" y="464"/>
                  </a:lnTo>
                  <a:lnTo>
                    <a:pt x="177" y="464"/>
                  </a:lnTo>
                  <a:lnTo>
                    <a:pt x="169" y="463"/>
                  </a:lnTo>
                  <a:lnTo>
                    <a:pt x="163" y="462"/>
                  </a:lnTo>
                  <a:lnTo>
                    <a:pt x="156" y="460"/>
                  </a:lnTo>
                  <a:lnTo>
                    <a:pt x="149" y="459"/>
                  </a:lnTo>
                  <a:lnTo>
                    <a:pt x="143" y="456"/>
                  </a:lnTo>
                  <a:lnTo>
                    <a:pt x="137" y="454"/>
                  </a:lnTo>
                  <a:lnTo>
                    <a:pt x="130" y="451"/>
                  </a:lnTo>
                  <a:lnTo>
                    <a:pt x="124" y="447"/>
                  </a:lnTo>
                  <a:lnTo>
                    <a:pt x="119" y="442"/>
                  </a:lnTo>
                  <a:lnTo>
                    <a:pt x="114" y="438"/>
                  </a:lnTo>
                  <a:lnTo>
                    <a:pt x="107" y="434"/>
                  </a:lnTo>
                  <a:lnTo>
                    <a:pt x="100" y="431"/>
                  </a:lnTo>
                  <a:lnTo>
                    <a:pt x="89" y="430"/>
                  </a:lnTo>
                  <a:lnTo>
                    <a:pt x="80" y="429"/>
                  </a:lnTo>
                  <a:lnTo>
                    <a:pt x="70" y="428"/>
                  </a:lnTo>
                  <a:lnTo>
                    <a:pt x="60" y="426"/>
                  </a:lnTo>
                  <a:lnTo>
                    <a:pt x="51" y="422"/>
                  </a:lnTo>
                  <a:lnTo>
                    <a:pt x="44" y="415"/>
                  </a:lnTo>
                  <a:lnTo>
                    <a:pt x="42" y="412"/>
                  </a:lnTo>
                  <a:lnTo>
                    <a:pt x="42" y="408"/>
                  </a:lnTo>
                  <a:lnTo>
                    <a:pt x="42" y="403"/>
                  </a:lnTo>
                  <a:lnTo>
                    <a:pt x="43" y="399"/>
                  </a:lnTo>
                  <a:lnTo>
                    <a:pt x="43" y="394"/>
                  </a:lnTo>
                  <a:lnTo>
                    <a:pt x="42" y="390"/>
                  </a:lnTo>
                  <a:lnTo>
                    <a:pt x="40" y="387"/>
                  </a:lnTo>
                  <a:lnTo>
                    <a:pt x="35" y="384"/>
                  </a:lnTo>
                  <a:lnTo>
                    <a:pt x="32" y="383"/>
                  </a:lnTo>
                  <a:lnTo>
                    <a:pt x="29" y="382"/>
                  </a:lnTo>
                  <a:lnTo>
                    <a:pt x="25" y="381"/>
                  </a:lnTo>
                  <a:lnTo>
                    <a:pt x="23" y="379"/>
                  </a:lnTo>
                  <a:lnTo>
                    <a:pt x="21" y="378"/>
                  </a:lnTo>
                  <a:lnTo>
                    <a:pt x="17" y="376"/>
                  </a:lnTo>
                  <a:lnTo>
                    <a:pt x="16" y="374"/>
                  </a:lnTo>
                  <a:lnTo>
                    <a:pt x="15" y="373"/>
                  </a:lnTo>
                  <a:lnTo>
                    <a:pt x="14" y="367"/>
                  </a:lnTo>
                  <a:lnTo>
                    <a:pt x="15" y="361"/>
                  </a:lnTo>
                  <a:lnTo>
                    <a:pt x="19" y="355"/>
                  </a:lnTo>
                  <a:lnTo>
                    <a:pt x="23" y="349"/>
                  </a:lnTo>
                  <a:lnTo>
                    <a:pt x="26" y="344"/>
                  </a:lnTo>
                  <a:lnTo>
                    <a:pt x="30" y="339"/>
                  </a:lnTo>
                  <a:lnTo>
                    <a:pt x="29" y="335"/>
                  </a:lnTo>
                  <a:lnTo>
                    <a:pt x="25" y="330"/>
                  </a:lnTo>
                  <a:lnTo>
                    <a:pt x="19" y="325"/>
                  </a:lnTo>
                  <a:lnTo>
                    <a:pt x="13" y="321"/>
                  </a:lnTo>
                  <a:lnTo>
                    <a:pt x="7" y="315"/>
                  </a:lnTo>
                  <a:lnTo>
                    <a:pt x="3" y="309"/>
                  </a:lnTo>
                  <a:lnTo>
                    <a:pt x="1" y="303"/>
                  </a:lnTo>
                  <a:lnTo>
                    <a:pt x="0" y="296"/>
                  </a:lnTo>
                  <a:lnTo>
                    <a:pt x="1" y="289"/>
                  </a:lnTo>
                  <a:lnTo>
                    <a:pt x="6" y="280"/>
                  </a:lnTo>
                  <a:lnTo>
                    <a:pt x="8" y="276"/>
                  </a:lnTo>
                  <a:lnTo>
                    <a:pt x="11" y="271"/>
                  </a:lnTo>
                  <a:lnTo>
                    <a:pt x="12" y="266"/>
                  </a:lnTo>
                  <a:lnTo>
                    <a:pt x="13" y="261"/>
                  </a:lnTo>
                  <a:lnTo>
                    <a:pt x="13" y="256"/>
                  </a:lnTo>
                  <a:lnTo>
                    <a:pt x="14" y="250"/>
                  </a:lnTo>
                  <a:lnTo>
                    <a:pt x="14" y="245"/>
                  </a:lnTo>
                  <a:lnTo>
                    <a:pt x="14" y="240"/>
                  </a:lnTo>
                  <a:lnTo>
                    <a:pt x="14" y="235"/>
                  </a:lnTo>
                  <a:lnTo>
                    <a:pt x="15" y="230"/>
                  </a:lnTo>
                  <a:lnTo>
                    <a:pt x="15" y="226"/>
                  </a:lnTo>
                  <a:lnTo>
                    <a:pt x="17" y="222"/>
                  </a:lnTo>
                  <a:lnTo>
                    <a:pt x="19" y="218"/>
                  </a:lnTo>
                  <a:lnTo>
                    <a:pt x="21" y="215"/>
                  </a:lnTo>
                  <a:lnTo>
                    <a:pt x="24" y="212"/>
                  </a:lnTo>
                  <a:lnTo>
                    <a:pt x="28" y="210"/>
                  </a:lnTo>
                  <a:lnTo>
                    <a:pt x="34" y="207"/>
                  </a:lnTo>
                  <a:lnTo>
                    <a:pt x="40" y="204"/>
                  </a:lnTo>
                  <a:lnTo>
                    <a:pt x="44" y="200"/>
                  </a:lnTo>
                  <a:lnTo>
                    <a:pt x="48" y="196"/>
                  </a:lnTo>
                  <a:lnTo>
                    <a:pt x="50" y="192"/>
                  </a:lnTo>
                  <a:lnTo>
                    <a:pt x="52" y="188"/>
                  </a:lnTo>
                  <a:lnTo>
                    <a:pt x="53" y="184"/>
                  </a:lnTo>
                  <a:lnTo>
                    <a:pt x="55" y="179"/>
                  </a:lnTo>
                  <a:lnTo>
                    <a:pt x="56" y="175"/>
                  </a:lnTo>
                  <a:lnTo>
                    <a:pt x="57" y="169"/>
                  </a:lnTo>
                  <a:lnTo>
                    <a:pt x="59" y="165"/>
                  </a:lnTo>
                  <a:lnTo>
                    <a:pt x="60" y="159"/>
                  </a:lnTo>
                  <a:lnTo>
                    <a:pt x="62" y="155"/>
                  </a:lnTo>
                  <a:lnTo>
                    <a:pt x="65" y="149"/>
                  </a:lnTo>
                  <a:lnTo>
                    <a:pt x="68" y="144"/>
                  </a:lnTo>
                  <a:lnTo>
                    <a:pt x="74" y="139"/>
                  </a:lnTo>
                  <a:lnTo>
                    <a:pt x="78" y="135"/>
                  </a:lnTo>
                  <a:lnTo>
                    <a:pt x="83" y="133"/>
                  </a:lnTo>
                  <a:lnTo>
                    <a:pt x="89" y="132"/>
                  </a:lnTo>
                  <a:lnTo>
                    <a:pt x="95" y="131"/>
                  </a:lnTo>
                  <a:lnTo>
                    <a:pt x="101" y="131"/>
                  </a:lnTo>
                  <a:lnTo>
                    <a:pt x="106" y="130"/>
                  </a:lnTo>
                  <a:lnTo>
                    <a:pt x="111" y="129"/>
                  </a:lnTo>
                  <a:lnTo>
                    <a:pt x="115" y="127"/>
                  </a:lnTo>
                  <a:lnTo>
                    <a:pt x="123" y="122"/>
                  </a:lnTo>
                  <a:lnTo>
                    <a:pt x="129" y="117"/>
                  </a:lnTo>
                  <a:lnTo>
                    <a:pt x="134" y="111"/>
                  </a:lnTo>
                  <a:lnTo>
                    <a:pt x="139" y="105"/>
                  </a:lnTo>
                  <a:lnTo>
                    <a:pt x="143" y="99"/>
                  </a:lnTo>
                  <a:lnTo>
                    <a:pt x="148" y="92"/>
                  </a:lnTo>
                  <a:lnTo>
                    <a:pt x="152" y="86"/>
                  </a:lnTo>
                  <a:lnTo>
                    <a:pt x="159" y="79"/>
                  </a:lnTo>
                  <a:lnTo>
                    <a:pt x="161" y="76"/>
                  </a:lnTo>
                  <a:lnTo>
                    <a:pt x="166" y="76"/>
                  </a:lnTo>
                  <a:lnTo>
                    <a:pt x="170" y="75"/>
                  </a:lnTo>
                  <a:lnTo>
                    <a:pt x="175" y="76"/>
                  </a:lnTo>
                  <a:lnTo>
                    <a:pt x="181" y="75"/>
                  </a:lnTo>
                  <a:lnTo>
                    <a:pt x="185" y="74"/>
                  </a:lnTo>
                  <a:lnTo>
                    <a:pt x="191" y="71"/>
                  </a:lnTo>
                  <a:lnTo>
                    <a:pt x="195" y="65"/>
                  </a:lnTo>
                  <a:lnTo>
                    <a:pt x="197" y="64"/>
                  </a:lnTo>
                  <a:lnTo>
                    <a:pt x="200" y="62"/>
                  </a:lnTo>
                  <a:lnTo>
                    <a:pt x="202" y="60"/>
                  </a:lnTo>
                  <a:lnTo>
                    <a:pt x="206" y="59"/>
                  </a:lnTo>
                  <a:lnTo>
                    <a:pt x="210" y="58"/>
                  </a:lnTo>
                  <a:lnTo>
                    <a:pt x="213" y="58"/>
                  </a:lnTo>
                  <a:lnTo>
                    <a:pt x="217" y="58"/>
                  </a:lnTo>
                  <a:lnTo>
                    <a:pt x="220" y="58"/>
                  </a:lnTo>
                  <a:lnTo>
                    <a:pt x="227" y="59"/>
                  </a:lnTo>
                  <a:lnTo>
                    <a:pt x="232" y="60"/>
                  </a:lnTo>
                  <a:lnTo>
                    <a:pt x="239" y="62"/>
                  </a:lnTo>
                  <a:lnTo>
                    <a:pt x="245" y="62"/>
                  </a:lnTo>
                  <a:lnTo>
                    <a:pt x="250" y="64"/>
                  </a:lnTo>
                  <a:lnTo>
                    <a:pt x="255" y="64"/>
                  </a:lnTo>
                  <a:lnTo>
                    <a:pt x="260" y="65"/>
                  </a:lnTo>
                  <a:lnTo>
                    <a:pt x="266" y="66"/>
                  </a:lnTo>
                  <a:lnTo>
                    <a:pt x="271" y="66"/>
                  </a:lnTo>
                  <a:lnTo>
                    <a:pt x="275" y="66"/>
                  </a:lnTo>
                  <a:lnTo>
                    <a:pt x="281" y="66"/>
                  </a:lnTo>
                  <a:lnTo>
                    <a:pt x="285" y="66"/>
                  </a:lnTo>
                  <a:lnTo>
                    <a:pt x="291" y="66"/>
                  </a:lnTo>
                  <a:lnTo>
                    <a:pt x="295" y="65"/>
                  </a:lnTo>
                  <a:lnTo>
                    <a:pt x="301" y="64"/>
                  </a:lnTo>
                  <a:lnTo>
                    <a:pt x="306" y="62"/>
                  </a:lnTo>
                  <a:lnTo>
                    <a:pt x="312" y="60"/>
                  </a:lnTo>
                  <a:lnTo>
                    <a:pt x="317" y="59"/>
                  </a:lnTo>
                  <a:lnTo>
                    <a:pt x="322" y="57"/>
                  </a:lnTo>
                  <a:lnTo>
                    <a:pt x="328" y="56"/>
                  </a:lnTo>
                  <a:lnTo>
                    <a:pt x="333" y="55"/>
                  </a:lnTo>
                  <a:lnTo>
                    <a:pt x="340" y="54"/>
                  </a:lnTo>
                  <a:lnTo>
                    <a:pt x="345" y="54"/>
                  </a:lnTo>
                  <a:lnTo>
                    <a:pt x="351" y="54"/>
                  </a:lnTo>
                  <a:lnTo>
                    <a:pt x="357" y="54"/>
                  </a:lnTo>
                  <a:lnTo>
                    <a:pt x="363" y="54"/>
                  </a:lnTo>
                  <a:lnTo>
                    <a:pt x="368" y="54"/>
                  </a:lnTo>
                  <a:lnTo>
                    <a:pt x="373" y="56"/>
                  </a:lnTo>
                  <a:lnTo>
                    <a:pt x="378" y="56"/>
                  </a:lnTo>
                  <a:lnTo>
                    <a:pt x="384" y="58"/>
                  </a:lnTo>
                  <a:lnTo>
                    <a:pt x="390" y="59"/>
                  </a:lnTo>
                  <a:lnTo>
                    <a:pt x="395" y="61"/>
                  </a:lnTo>
                  <a:lnTo>
                    <a:pt x="404" y="64"/>
                  </a:lnTo>
                  <a:lnTo>
                    <a:pt x="413" y="64"/>
                  </a:lnTo>
                  <a:lnTo>
                    <a:pt x="422" y="64"/>
                  </a:lnTo>
                  <a:lnTo>
                    <a:pt x="432" y="63"/>
                  </a:lnTo>
                  <a:lnTo>
                    <a:pt x="443" y="60"/>
                  </a:lnTo>
                  <a:lnTo>
                    <a:pt x="452" y="58"/>
                  </a:lnTo>
                  <a:lnTo>
                    <a:pt x="461" y="55"/>
                  </a:lnTo>
                  <a:lnTo>
                    <a:pt x="470" y="52"/>
                  </a:lnTo>
                  <a:lnTo>
                    <a:pt x="477" y="50"/>
                  </a:lnTo>
                  <a:lnTo>
                    <a:pt x="485" y="50"/>
                  </a:lnTo>
                  <a:lnTo>
                    <a:pt x="493" y="51"/>
                  </a:lnTo>
                  <a:lnTo>
                    <a:pt x="501" y="53"/>
                  </a:lnTo>
                  <a:lnTo>
                    <a:pt x="510" y="56"/>
                  </a:lnTo>
                  <a:lnTo>
                    <a:pt x="519" y="59"/>
                  </a:lnTo>
                  <a:lnTo>
                    <a:pt x="528" y="63"/>
                  </a:lnTo>
                  <a:lnTo>
                    <a:pt x="537" y="66"/>
                  </a:lnTo>
                  <a:lnTo>
                    <a:pt x="544" y="68"/>
                  </a:lnTo>
                  <a:lnTo>
                    <a:pt x="551" y="68"/>
                  </a:lnTo>
                  <a:lnTo>
                    <a:pt x="557" y="68"/>
                  </a:lnTo>
                  <a:lnTo>
                    <a:pt x="564" y="68"/>
                  </a:lnTo>
                  <a:lnTo>
                    <a:pt x="570" y="66"/>
                  </a:lnTo>
                  <a:lnTo>
                    <a:pt x="576" y="63"/>
                  </a:lnTo>
                  <a:lnTo>
                    <a:pt x="583" y="60"/>
                  </a:lnTo>
                  <a:lnTo>
                    <a:pt x="590" y="56"/>
                  </a:lnTo>
                  <a:lnTo>
                    <a:pt x="591" y="56"/>
                  </a:lnTo>
                  <a:lnTo>
                    <a:pt x="592" y="56"/>
                  </a:lnTo>
                  <a:lnTo>
                    <a:pt x="595" y="56"/>
                  </a:lnTo>
                  <a:lnTo>
                    <a:pt x="599" y="56"/>
                  </a:lnTo>
                  <a:lnTo>
                    <a:pt x="602" y="56"/>
                  </a:lnTo>
                  <a:lnTo>
                    <a:pt x="606" y="56"/>
                  </a:lnTo>
                  <a:lnTo>
                    <a:pt x="610" y="56"/>
                  </a:lnTo>
                  <a:lnTo>
                    <a:pt x="613" y="56"/>
                  </a:lnTo>
                  <a:lnTo>
                    <a:pt x="624" y="56"/>
                  </a:lnTo>
                  <a:lnTo>
                    <a:pt x="635" y="58"/>
                  </a:lnTo>
                  <a:lnTo>
                    <a:pt x="645" y="60"/>
                  </a:lnTo>
                  <a:lnTo>
                    <a:pt x="655" y="64"/>
                  </a:lnTo>
                  <a:lnTo>
                    <a:pt x="666" y="67"/>
                  </a:lnTo>
                  <a:lnTo>
                    <a:pt x="674" y="69"/>
                  </a:lnTo>
                  <a:lnTo>
                    <a:pt x="682" y="70"/>
                  </a:lnTo>
                  <a:lnTo>
                    <a:pt x="688" y="69"/>
                  </a:lnTo>
                  <a:lnTo>
                    <a:pt x="689" y="68"/>
                  </a:lnTo>
                  <a:lnTo>
                    <a:pt x="692" y="66"/>
                  </a:lnTo>
                  <a:lnTo>
                    <a:pt x="696" y="63"/>
                  </a:lnTo>
                  <a:lnTo>
                    <a:pt x="699" y="59"/>
                  </a:lnTo>
                  <a:lnTo>
                    <a:pt x="702" y="56"/>
                  </a:lnTo>
                  <a:lnTo>
                    <a:pt x="708" y="52"/>
                  </a:lnTo>
                  <a:lnTo>
                    <a:pt x="714" y="48"/>
                  </a:lnTo>
                  <a:lnTo>
                    <a:pt x="720" y="46"/>
                  </a:lnTo>
                  <a:lnTo>
                    <a:pt x="725" y="45"/>
                  </a:lnTo>
                  <a:lnTo>
                    <a:pt x="729" y="45"/>
                  </a:lnTo>
                  <a:lnTo>
                    <a:pt x="735" y="46"/>
                  </a:lnTo>
                  <a:lnTo>
                    <a:pt x="741" y="46"/>
                  </a:lnTo>
                  <a:lnTo>
                    <a:pt x="748" y="48"/>
                  </a:lnTo>
                  <a:lnTo>
                    <a:pt x="755" y="49"/>
                  </a:lnTo>
                  <a:lnTo>
                    <a:pt x="763" y="50"/>
                  </a:lnTo>
                  <a:lnTo>
                    <a:pt x="771" y="51"/>
                  </a:lnTo>
                  <a:lnTo>
                    <a:pt x="780" y="51"/>
                  </a:lnTo>
                  <a:lnTo>
                    <a:pt x="789" y="51"/>
                  </a:lnTo>
                  <a:lnTo>
                    <a:pt x="797" y="50"/>
                  </a:lnTo>
                  <a:lnTo>
                    <a:pt x="806" y="47"/>
                  </a:lnTo>
                  <a:lnTo>
                    <a:pt x="815" y="44"/>
                  </a:lnTo>
                  <a:lnTo>
                    <a:pt x="824" y="39"/>
                  </a:lnTo>
                  <a:lnTo>
                    <a:pt x="832" y="33"/>
                  </a:lnTo>
                  <a:lnTo>
                    <a:pt x="841" y="25"/>
                  </a:lnTo>
                  <a:lnTo>
                    <a:pt x="845" y="22"/>
                  </a:lnTo>
                  <a:lnTo>
                    <a:pt x="851" y="21"/>
                  </a:lnTo>
                  <a:lnTo>
                    <a:pt x="857" y="21"/>
                  </a:lnTo>
                  <a:lnTo>
                    <a:pt x="865" y="22"/>
                  </a:lnTo>
                  <a:lnTo>
                    <a:pt x="873" y="23"/>
                  </a:lnTo>
                  <a:lnTo>
                    <a:pt x="880" y="24"/>
                  </a:lnTo>
                  <a:lnTo>
                    <a:pt x="887" y="24"/>
                  </a:lnTo>
                  <a:lnTo>
                    <a:pt x="891" y="24"/>
                  </a:lnTo>
                  <a:lnTo>
                    <a:pt x="911" y="20"/>
                  </a:lnTo>
                  <a:lnTo>
                    <a:pt x="929" y="16"/>
                  </a:lnTo>
                  <a:lnTo>
                    <a:pt x="943" y="12"/>
                  </a:lnTo>
                  <a:lnTo>
                    <a:pt x="954" y="9"/>
                  </a:lnTo>
                  <a:lnTo>
                    <a:pt x="964" y="6"/>
                  </a:lnTo>
                  <a:lnTo>
                    <a:pt x="972" y="4"/>
                  </a:lnTo>
                  <a:lnTo>
                    <a:pt x="979" y="2"/>
                  </a:lnTo>
                  <a:lnTo>
                    <a:pt x="985" y="1"/>
                  </a:lnTo>
                  <a:lnTo>
                    <a:pt x="990" y="0"/>
                  </a:lnTo>
                  <a:lnTo>
                    <a:pt x="996" y="0"/>
                  </a:lnTo>
                  <a:lnTo>
                    <a:pt x="1001" y="1"/>
                  </a:lnTo>
                  <a:lnTo>
                    <a:pt x="1009" y="2"/>
                  </a:lnTo>
                  <a:lnTo>
                    <a:pt x="1018" y="4"/>
                  </a:lnTo>
                  <a:lnTo>
                    <a:pt x="1028" y="7"/>
                  </a:lnTo>
                  <a:lnTo>
                    <a:pt x="1042" y="10"/>
                  </a:lnTo>
                  <a:lnTo>
                    <a:pt x="1059" y="15"/>
                  </a:lnTo>
                  <a:lnTo>
                    <a:pt x="1068" y="16"/>
                  </a:lnTo>
                  <a:lnTo>
                    <a:pt x="1079" y="17"/>
                  </a:lnTo>
                  <a:lnTo>
                    <a:pt x="1089" y="17"/>
                  </a:lnTo>
                  <a:lnTo>
                    <a:pt x="1099" y="18"/>
                  </a:lnTo>
                  <a:lnTo>
                    <a:pt x="1108" y="18"/>
                  </a:lnTo>
                  <a:lnTo>
                    <a:pt x="1117" y="21"/>
                  </a:lnTo>
                  <a:lnTo>
                    <a:pt x="1126" y="25"/>
                  </a:lnTo>
                  <a:lnTo>
                    <a:pt x="1133" y="32"/>
                  </a:lnTo>
                  <a:lnTo>
                    <a:pt x="1135" y="35"/>
                  </a:lnTo>
                  <a:lnTo>
                    <a:pt x="1136" y="39"/>
                  </a:lnTo>
                  <a:lnTo>
                    <a:pt x="1138" y="42"/>
                  </a:lnTo>
                  <a:lnTo>
                    <a:pt x="1138" y="46"/>
                  </a:lnTo>
                  <a:lnTo>
                    <a:pt x="1138" y="50"/>
                  </a:lnTo>
                  <a:lnTo>
                    <a:pt x="1138" y="52"/>
                  </a:lnTo>
                  <a:lnTo>
                    <a:pt x="1135" y="54"/>
                  </a:lnTo>
                  <a:lnTo>
                    <a:pt x="1132" y="56"/>
                  </a:lnTo>
                  <a:lnTo>
                    <a:pt x="1126" y="57"/>
                  </a:lnTo>
                  <a:lnTo>
                    <a:pt x="1121" y="58"/>
                  </a:lnTo>
                  <a:lnTo>
                    <a:pt x="1116" y="60"/>
                  </a:lnTo>
                  <a:lnTo>
                    <a:pt x="1111" y="61"/>
                  </a:lnTo>
                  <a:lnTo>
                    <a:pt x="1106" y="62"/>
                  </a:lnTo>
                  <a:lnTo>
                    <a:pt x="1100" y="63"/>
                  </a:lnTo>
                  <a:lnTo>
                    <a:pt x="1096" y="63"/>
                  </a:lnTo>
                  <a:lnTo>
                    <a:pt x="1090" y="62"/>
                  </a:lnTo>
                  <a:lnTo>
                    <a:pt x="1089" y="65"/>
                  </a:lnTo>
                  <a:lnTo>
                    <a:pt x="1088" y="68"/>
                  </a:lnTo>
                  <a:lnTo>
                    <a:pt x="1087" y="71"/>
                  </a:lnTo>
                  <a:lnTo>
                    <a:pt x="1086" y="74"/>
                  </a:lnTo>
                  <a:lnTo>
                    <a:pt x="1084" y="76"/>
                  </a:lnTo>
                  <a:lnTo>
                    <a:pt x="1081" y="79"/>
                  </a:lnTo>
                  <a:lnTo>
                    <a:pt x="1079" y="81"/>
                  </a:lnTo>
                  <a:lnTo>
                    <a:pt x="1077" y="82"/>
                  </a:lnTo>
                  <a:lnTo>
                    <a:pt x="1072" y="86"/>
                  </a:lnTo>
                  <a:lnTo>
                    <a:pt x="1068" y="89"/>
                  </a:lnTo>
                  <a:lnTo>
                    <a:pt x="1063" y="92"/>
                  </a:lnTo>
                  <a:lnTo>
                    <a:pt x="1058" y="95"/>
                  </a:lnTo>
                  <a:lnTo>
                    <a:pt x="1053" y="98"/>
                  </a:lnTo>
                  <a:lnTo>
                    <a:pt x="1048" y="101"/>
                  </a:lnTo>
                  <a:lnTo>
                    <a:pt x="1042" y="104"/>
                  </a:lnTo>
                  <a:lnTo>
                    <a:pt x="1037" y="106"/>
                  </a:lnTo>
                  <a:lnTo>
                    <a:pt x="1031" y="109"/>
                  </a:lnTo>
                  <a:lnTo>
                    <a:pt x="1025" y="111"/>
                  </a:lnTo>
                  <a:lnTo>
                    <a:pt x="1019" y="112"/>
                  </a:lnTo>
                  <a:lnTo>
                    <a:pt x="1014" y="114"/>
                  </a:lnTo>
                  <a:lnTo>
                    <a:pt x="1007" y="115"/>
                  </a:lnTo>
                  <a:lnTo>
                    <a:pt x="1001" y="115"/>
                  </a:lnTo>
                  <a:lnTo>
                    <a:pt x="995" y="115"/>
                  </a:lnTo>
                  <a:lnTo>
                    <a:pt x="988" y="115"/>
                  </a:lnTo>
                  <a:lnTo>
                    <a:pt x="988" y="121"/>
                  </a:lnTo>
                  <a:lnTo>
                    <a:pt x="988" y="126"/>
                  </a:lnTo>
                  <a:lnTo>
                    <a:pt x="986" y="131"/>
                  </a:lnTo>
                  <a:lnTo>
                    <a:pt x="983" y="135"/>
                  </a:lnTo>
                  <a:lnTo>
                    <a:pt x="979" y="139"/>
                  </a:lnTo>
                  <a:lnTo>
                    <a:pt x="974" y="143"/>
                  </a:lnTo>
                  <a:lnTo>
                    <a:pt x="970" y="145"/>
                  </a:lnTo>
                  <a:lnTo>
                    <a:pt x="963" y="149"/>
                  </a:lnTo>
                  <a:lnTo>
                    <a:pt x="958" y="151"/>
                  </a:lnTo>
                  <a:lnTo>
                    <a:pt x="951" y="153"/>
                  </a:lnTo>
                  <a:lnTo>
                    <a:pt x="944" y="155"/>
                  </a:lnTo>
                  <a:lnTo>
                    <a:pt x="936" y="156"/>
                  </a:lnTo>
                  <a:lnTo>
                    <a:pt x="929" y="158"/>
                  </a:lnTo>
                  <a:lnTo>
                    <a:pt x="923" y="159"/>
                  </a:lnTo>
                  <a:lnTo>
                    <a:pt x="916" y="160"/>
                  </a:lnTo>
                  <a:lnTo>
                    <a:pt x="909" y="161"/>
                  </a:lnTo>
                  <a:lnTo>
                    <a:pt x="906" y="162"/>
                  </a:lnTo>
                  <a:lnTo>
                    <a:pt x="902" y="165"/>
                  </a:lnTo>
                  <a:lnTo>
                    <a:pt x="902" y="168"/>
                  </a:lnTo>
                  <a:lnTo>
                    <a:pt x="901" y="171"/>
                  </a:lnTo>
                  <a:lnTo>
                    <a:pt x="900" y="174"/>
                  </a:lnTo>
                  <a:lnTo>
                    <a:pt x="899" y="177"/>
                  </a:lnTo>
                  <a:lnTo>
                    <a:pt x="897" y="180"/>
                  </a:lnTo>
                  <a:lnTo>
                    <a:pt x="893" y="181"/>
                  </a:lnTo>
                  <a:lnTo>
                    <a:pt x="887" y="183"/>
                  </a:lnTo>
                  <a:lnTo>
                    <a:pt x="879" y="185"/>
                  </a:lnTo>
                  <a:lnTo>
                    <a:pt x="872" y="186"/>
                  </a:lnTo>
                  <a:lnTo>
                    <a:pt x="864" y="187"/>
                  </a:lnTo>
                  <a:lnTo>
                    <a:pt x="857" y="189"/>
                  </a:lnTo>
                  <a:lnTo>
                    <a:pt x="850" y="190"/>
                  </a:lnTo>
                  <a:lnTo>
                    <a:pt x="843" y="192"/>
                  </a:lnTo>
                  <a:lnTo>
                    <a:pt x="835" y="194"/>
                  </a:lnTo>
                  <a:lnTo>
                    <a:pt x="828" y="196"/>
                  </a:lnTo>
                  <a:lnTo>
                    <a:pt x="820" y="199"/>
                  </a:lnTo>
                  <a:lnTo>
                    <a:pt x="815" y="202"/>
                  </a:lnTo>
                  <a:lnTo>
                    <a:pt x="808" y="205"/>
                  </a:lnTo>
                  <a:lnTo>
                    <a:pt x="802" y="209"/>
                  </a:lnTo>
                  <a:lnTo>
                    <a:pt x="798" y="214"/>
                  </a:lnTo>
                  <a:lnTo>
                    <a:pt x="793" y="218"/>
                  </a:lnTo>
                  <a:lnTo>
                    <a:pt x="790" y="224"/>
                  </a:lnTo>
                  <a:lnTo>
                    <a:pt x="789" y="225"/>
                  </a:lnTo>
                  <a:lnTo>
                    <a:pt x="788" y="226"/>
                  </a:lnTo>
                  <a:lnTo>
                    <a:pt x="786" y="227"/>
                  </a:lnTo>
                  <a:lnTo>
                    <a:pt x="783" y="228"/>
                  </a:lnTo>
                  <a:lnTo>
                    <a:pt x="781" y="228"/>
                  </a:lnTo>
                  <a:lnTo>
                    <a:pt x="778" y="229"/>
                  </a:lnTo>
                  <a:lnTo>
                    <a:pt x="775" y="230"/>
                  </a:lnTo>
                  <a:lnTo>
                    <a:pt x="773" y="231"/>
                  </a:lnTo>
                  <a:lnTo>
                    <a:pt x="766" y="231"/>
                  </a:lnTo>
                  <a:lnTo>
                    <a:pt x="760" y="231"/>
                  </a:lnTo>
                  <a:lnTo>
                    <a:pt x="754" y="230"/>
                  </a:lnTo>
                  <a:lnTo>
                    <a:pt x="748" y="229"/>
                  </a:lnTo>
                  <a:lnTo>
                    <a:pt x="742" y="229"/>
                  </a:lnTo>
                  <a:lnTo>
                    <a:pt x="736" y="229"/>
                  </a:lnTo>
                  <a:lnTo>
                    <a:pt x="730" y="229"/>
                  </a:lnTo>
                  <a:lnTo>
                    <a:pt x="724" y="231"/>
                  </a:lnTo>
                  <a:lnTo>
                    <a:pt x="718" y="234"/>
                  </a:lnTo>
                  <a:lnTo>
                    <a:pt x="714" y="237"/>
                  </a:lnTo>
                  <a:lnTo>
                    <a:pt x="709" y="240"/>
                  </a:lnTo>
                  <a:lnTo>
                    <a:pt x="705" y="243"/>
                  </a:lnTo>
                  <a:lnTo>
                    <a:pt x="701" y="246"/>
                  </a:lnTo>
                  <a:lnTo>
                    <a:pt x="698" y="248"/>
                  </a:lnTo>
                  <a:lnTo>
                    <a:pt x="694" y="249"/>
                  </a:lnTo>
                  <a:lnTo>
                    <a:pt x="690" y="250"/>
                  </a:lnTo>
                  <a:lnTo>
                    <a:pt x="681" y="250"/>
                  </a:lnTo>
                  <a:lnTo>
                    <a:pt x="672" y="252"/>
                  </a:lnTo>
                  <a:lnTo>
                    <a:pt x="664" y="254"/>
                  </a:lnTo>
                  <a:lnTo>
                    <a:pt x="657" y="256"/>
                  </a:lnTo>
                  <a:lnTo>
                    <a:pt x="648" y="258"/>
                  </a:lnTo>
                  <a:lnTo>
                    <a:pt x="640" y="260"/>
                  </a:lnTo>
                  <a:lnTo>
                    <a:pt x="631" y="261"/>
                  </a:lnTo>
                  <a:lnTo>
                    <a:pt x="621" y="261"/>
                  </a:lnTo>
                  <a:lnTo>
                    <a:pt x="616" y="260"/>
                  </a:lnTo>
                  <a:lnTo>
                    <a:pt x="610" y="257"/>
                  </a:lnTo>
                  <a:lnTo>
                    <a:pt x="603" y="255"/>
                  </a:lnTo>
                  <a:lnTo>
                    <a:pt x="599" y="252"/>
                  </a:lnTo>
                  <a:lnTo>
                    <a:pt x="592" y="250"/>
                  </a:lnTo>
                  <a:lnTo>
                    <a:pt x="586" y="249"/>
                  </a:lnTo>
                  <a:lnTo>
                    <a:pt x="580" y="249"/>
                  </a:lnTo>
                  <a:lnTo>
                    <a:pt x="573" y="250"/>
                  </a:lnTo>
                  <a:lnTo>
                    <a:pt x="571" y="251"/>
                  </a:lnTo>
                  <a:lnTo>
                    <a:pt x="567" y="252"/>
                  </a:lnTo>
                  <a:lnTo>
                    <a:pt x="565" y="254"/>
                  </a:lnTo>
                  <a:lnTo>
                    <a:pt x="563" y="254"/>
                  </a:lnTo>
                  <a:lnTo>
                    <a:pt x="561" y="256"/>
                  </a:lnTo>
                  <a:lnTo>
                    <a:pt x="560" y="256"/>
                  </a:lnTo>
                  <a:lnTo>
                    <a:pt x="558" y="257"/>
                  </a:lnTo>
                  <a:lnTo>
                    <a:pt x="557" y="257"/>
                  </a:lnTo>
                  <a:lnTo>
                    <a:pt x="552" y="258"/>
                  </a:lnTo>
                  <a:lnTo>
                    <a:pt x="546" y="258"/>
                  </a:lnTo>
                  <a:lnTo>
                    <a:pt x="539" y="258"/>
                  </a:lnTo>
                  <a:lnTo>
                    <a:pt x="534" y="258"/>
                  </a:lnTo>
                  <a:lnTo>
                    <a:pt x="528" y="257"/>
                  </a:lnTo>
                  <a:lnTo>
                    <a:pt x="521" y="256"/>
                  </a:lnTo>
                  <a:lnTo>
                    <a:pt x="516" y="256"/>
                  </a:lnTo>
                  <a:lnTo>
                    <a:pt x="510" y="255"/>
                  </a:lnTo>
                  <a:lnTo>
                    <a:pt x="488" y="246"/>
                  </a:lnTo>
                </a:path>
              </a:pathLst>
            </a:custGeom>
            <a:solidFill>
              <a:srgbClr val="FFCC99"/>
            </a:solidFill>
            <a:ln>
              <a:noFill/>
            </a:ln>
            <a:extLst>
              <a:ext uri="{91240B29-F687-4F45-9708-019B960494DF}">
                <a14:hiddenLine xmlns:a14="http://schemas.microsoft.com/office/drawing/2010/main" xmlns="" w="9525" cap="rnd">
                  <a:solidFill>
                    <a:srgbClr val="000000"/>
                  </a:solidFill>
                  <a:round/>
                  <a:headEnd/>
                  <a:tailEnd/>
                </a14:hiddenLine>
              </a:ext>
            </a:extLst>
          </p:spPr>
          <p:txBody>
            <a:bodyPr/>
            <a:lstStyle/>
            <a:p>
              <a:endParaRPr lang="en-US"/>
            </a:p>
          </p:txBody>
        </p:sp>
        <p:sp>
          <p:nvSpPr>
            <p:cNvPr id="27668" name="Line 131"/>
            <p:cNvSpPr>
              <a:spLocks noChangeShapeType="1"/>
            </p:cNvSpPr>
            <p:nvPr/>
          </p:nvSpPr>
          <p:spPr bwMode="auto">
            <a:xfrm flipV="1">
              <a:off x="2708" y="1456"/>
              <a:ext cx="0" cy="736"/>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69" name="Line 132"/>
            <p:cNvSpPr>
              <a:spLocks noChangeShapeType="1"/>
            </p:cNvSpPr>
            <p:nvPr/>
          </p:nvSpPr>
          <p:spPr bwMode="auto">
            <a:xfrm rot="20700000" flipV="1">
              <a:off x="2583" y="1643"/>
              <a:ext cx="1" cy="556"/>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0" name="Line 133"/>
            <p:cNvSpPr>
              <a:spLocks noChangeShapeType="1"/>
            </p:cNvSpPr>
            <p:nvPr/>
          </p:nvSpPr>
          <p:spPr bwMode="auto">
            <a:xfrm rot="900000">
              <a:off x="2576" y="2408"/>
              <a:ext cx="1" cy="496"/>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1" name="Line 134"/>
            <p:cNvSpPr>
              <a:spLocks noChangeShapeType="1"/>
            </p:cNvSpPr>
            <p:nvPr/>
          </p:nvSpPr>
          <p:spPr bwMode="auto">
            <a:xfrm rot="-900000">
              <a:off x="2841" y="2408"/>
              <a:ext cx="1" cy="496"/>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2" name="Line 135"/>
            <p:cNvSpPr>
              <a:spLocks noChangeShapeType="1"/>
            </p:cNvSpPr>
            <p:nvPr/>
          </p:nvSpPr>
          <p:spPr bwMode="auto">
            <a:xfrm rot="19800000" flipH="1">
              <a:off x="2918" y="2367"/>
              <a:ext cx="4" cy="279"/>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3" name="Line 136"/>
            <p:cNvSpPr>
              <a:spLocks noChangeShapeType="1"/>
            </p:cNvSpPr>
            <p:nvPr/>
          </p:nvSpPr>
          <p:spPr bwMode="auto">
            <a:xfrm rot="1800000" flipH="1">
              <a:off x="2469" y="2406"/>
              <a:ext cx="1" cy="352"/>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4" name="Line 137"/>
            <p:cNvSpPr>
              <a:spLocks noChangeShapeType="1"/>
            </p:cNvSpPr>
            <p:nvPr/>
          </p:nvSpPr>
          <p:spPr bwMode="auto">
            <a:xfrm rot="-900000" flipH="1" flipV="1">
              <a:off x="2469" y="2033"/>
              <a:ext cx="68" cy="174"/>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5" name="Line 138"/>
            <p:cNvSpPr>
              <a:spLocks noChangeShapeType="1"/>
            </p:cNvSpPr>
            <p:nvPr/>
          </p:nvSpPr>
          <p:spPr bwMode="auto">
            <a:xfrm rot="900000" flipV="1">
              <a:off x="2893" y="2035"/>
              <a:ext cx="50" cy="153"/>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7676" name="Line 139"/>
            <p:cNvSpPr>
              <a:spLocks noChangeShapeType="1"/>
            </p:cNvSpPr>
            <p:nvPr/>
          </p:nvSpPr>
          <p:spPr bwMode="auto">
            <a:xfrm rot="900000" flipH="1" flipV="1">
              <a:off x="2864" y="1643"/>
              <a:ext cx="1" cy="556"/>
            </a:xfrm>
            <a:prstGeom prst="line">
              <a:avLst/>
            </a:prstGeom>
            <a:noFill/>
            <a:ln w="9525">
              <a:solidFill>
                <a:srgbClr val="FFCC99"/>
              </a:solidFill>
              <a:round/>
              <a:headEnd/>
              <a:tailEnd type="triangle" w="sm" len="sm"/>
            </a:ln>
            <a:extLst>
              <a:ext uri="{909E8E84-426E-40DD-AFC4-6F175D3DCCD1}">
                <a14:hiddenFill xmlns:a14="http://schemas.microsoft.com/office/drawing/2010/main" xmlns="">
                  <a:noFill/>
                </a14:hiddenFill>
              </a:ext>
            </a:extLst>
          </p:spPr>
          <p:txBody>
            <a:bodyPr/>
            <a:lstStyle/>
            <a:p>
              <a:endParaRPr lang="en-US"/>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04654"/>
                                        </p:tgtEl>
                                        <p:attrNameLst>
                                          <p:attrName>style.visibility</p:attrName>
                                        </p:attrNameLst>
                                      </p:cBhvr>
                                      <p:to>
                                        <p:strVal val="visible"/>
                                      </p:to>
                                    </p:set>
                                    <p:animEffect transition="in" filter="dissolve">
                                      <p:cBhvr>
                                        <p:cTn id="12" dur="500"/>
                                        <p:tgtEl>
                                          <p:spTgt spid="1004654"/>
                                        </p:tgtEl>
                                      </p:cBhvr>
                                    </p:animEffect>
                                  </p:childTnLst>
                                </p:cTn>
                              </p:par>
                            </p:childTnLst>
                          </p:cTn>
                        </p:par>
                        <p:par>
                          <p:cTn id="13" fill="hold" nodeType="afterGroup">
                            <p:stCondLst>
                              <p:cond delay="500"/>
                            </p:stCondLst>
                            <p:childTnLst>
                              <p:par>
                                <p:cTn id="14" presetID="4" presetClass="entr" presetSubtype="3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ox(out)">
                                      <p:cBhvr>
                                        <p:cTn id="16"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00465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04656"/>
                                        </p:tgtEl>
                                        <p:attrNameLst>
                                          <p:attrName>style.visibility</p:attrName>
                                        </p:attrNameLst>
                                      </p:cBhvr>
                                      <p:to>
                                        <p:strVal val="visible"/>
                                      </p:to>
                                    </p:set>
                                  </p:childTnLst>
                                </p:cTn>
                              </p:par>
                            </p:childTnLst>
                          </p:cTn>
                        </p:par>
                        <p:par>
                          <p:cTn id="25" fill="hold" nodeType="afterGroup">
                            <p:stCondLst>
                              <p:cond delay="500"/>
                            </p:stCondLst>
                            <p:childTnLst>
                              <p:par>
                                <p:cTn id="26" presetID="4" presetClass="entr" presetSubtype="32"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ox(out)">
                                      <p:cBhvr>
                                        <p:cTn id="28"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004657"/>
                                        </p:tgtEl>
                                        <p:attrNameLst>
                                          <p:attrName>style.visibility</p:attrName>
                                        </p:attrNameLst>
                                      </p:cBhvr>
                                      <p:to>
                                        <p:strVal val="visible"/>
                                      </p:to>
                                    </p:set>
                                  </p:childTnLst>
                                </p:cTn>
                              </p:par>
                            </p:childTnLst>
                          </p:cTn>
                        </p:par>
                        <p:par>
                          <p:cTn id="33" fill="hold" nodeType="afterGroup">
                            <p:stCondLst>
                              <p:cond delay="500"/>
                            </p:stCondLst>
                            <p:childTnLst>
                              <p:par>
                                <p:cTn id="34" presetID="4" presetClass="entr" presetSubtype="32"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ox(out)">
                                      <p:cBhvr>
                                        <p:cTn id="36"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004658"/>
                                        </p:tgtEl>
                                        <p:attrNameLst>
                                          <p:attrName>style.visibility</p:attrName>
                                        </p:attrNameLst>
                                      </p:cBhvr>
                                      <p:to>
                                        <p:strVal val="visible"/>
                                      </p:to>
                                    </p:set>
                                  </p:childTnLst>
                                </p:cTn>
                              </p:par>
                            </p:childTnLst>
                          </p:cTn>
                        </p:par>
                        <p:par>
                          <p:cTn id="41" fill="hold" nodeType="afterGroup">
                            <p:stCondLst>
                              <p:cond delay="500"/>
                            </p:stCondLst>
                            <p:childTnLst>
                              <p:par>
                                <p:cTn id="42" presetID="4" presetClass="entr" presetSubtype="16" fill="hold" grpId="0" nodeType="afterEffect">
                                  <p:stCondLst>
                                    <p:cond delay="0"/>
                                  </p:stCondLst>
                                  <p:childTnLst>
                                    <p:set>
                                      <p:cBhvr>
                                        <p:cTn id="43" dur="1" fill="hold">
                                          <p:stCondLst>
                                            <p:cond delay="0"/>
                                          </p:stCondLst>
                                        </p:cTn>
                                        <p:tgtEl>
                                          <p:spTgt spid="1004671"/>
                                        </p:tgtEl>
                                        <p:attrNameLst>
                                          <p:attrName>style.visibility</p:attrName>
                                        </p:attrNameLst>
                                      </p:cBhvr>
                                      <p:to>
                                        <p:strVal val="visible"/>
                                      </p:to>
                                    </p:set>
                                    <p:animEffect transition="in" filter="box(in)">
                                      <p:cBhvr>
                                        <p:cTn id="44" dur="500"/>
                                        <p:tgtEl>
                                          <p:spTgt spid="1004671"/>
                                        </p:tgtEl>
                                      </p:cBhvr>
                                    </p:animEffect>
                                  </p:childTnLst>
                                  <p:subTnLst>
                                    <p:set>
                                      <p:cBhvr override="childStyle">
                                        <p:cTn dur="1" fill="hold" display="0" masterRel="nextClick" afterEffect="1"/>
                                        <p:tgtEl>
                                          <p:spTgt spid="1004671"/>
                                        </p:tgtEl>
                                        <p:attrNameLst>
                                          <p:attrName>style.visibility</p:attrName>
                                        </p:attrNameLst>
                                      </p:cBhvr>
                                      <p:to>
                                        <p:strVal val="hidden"/>
                                      </p:to>
                                    </p:set>
                                  </p:sub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1004662"/>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100466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1004659"/>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499"/>
                                          </p:stCondLst>
                                        </p:cTn>
                                        <p:tgtEl>
                                          <p:spTgt spid="10046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4654" grpId="0" autoUpdateAnimBg="0"/>
      <p:bldP spid="1004655" grpId="0" autoUpdateAnimBg="0"/>
      <p:bldP spid="1004656" grpId="0" autoUpdateAnimBg="0"/>
      <p:bldP spid="1004657" grpId="0" autoUpdateAnimBg="0"/>
      <p:bldP spid="1004658" grpId="0" autoUpdateAnimBg="0"/>
      <p:bldP spid="1004659" grpId="0" autoUpdateAnimBg="0"/>
      <p:bldP spid="1004660" grpId="0" autoUpdateAnimBg="0"/>
      <p:bldP spid="1004661" grpId="0" autoUpdateAnimBg="0"/>
      <p:bldP spid="1004662" grpId="0" autoUpdateAnimBg="0"/>
      <p:bldP spid="10046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srcRect/>
          <a:stretch>
            <a:fillRect/>
          </a:stretch>
        </p:blipFill>
        <p:spPr bwMode="auto">
          <a:xfrm>
            <a:off x="5943600" y="3660775"/>
            <a:ext cx="1143000" cy="1012825"/>
          </a:xfrm>
          <a:prstGeom prst="rect">
            <a:avLst/>
          </a:prstGeom>
          <a:noFill/>
          <a:ln w="9525" algn="ctr">
            <a:noFill/>
            <a:miter lim="800000"/>
            <a:headEnd/>
            <a:tailEnd type="none" w="lg" len="lg"/>
          </a:ln>
        </p:spPr>
      </p:pic>
      <p:pic>
        <p:nvPicPr>
          <p:cNvPr id="9219" name="Picture 3" descr="G-rated-pancreas"/>
          <p:cNvPicPr>
            <a:picLocks noChangeAspect="1" noChangeArrowheads="1"/>
          </p:cNvPicPr>
          <p:nvPr/>
        </p:nvPicPr>
        <p:blipFill>
          <a:blip r:embed="rId4"/>
          <a:srcRect/>
          <a:stretch>
            <a:fillRect/>
          </a:stretch>
        </p:blipFill>
        <p:spPr bwMode="auto">
          <a:xfrm>
            <a:off x="3209925" y="3046413"/>
            <a:ext cx="1555750" cy="738187"/>
          </a:xfrm>
          <a:prstGeom prst="rect">
            <a:avLst/>
          </a:prstGeom>
          <a:noFill/>
          <a:ln w="9525">
            <a:noFill/>
            <a:miter lim="800000"/>
            <a:headEnd/>
            <a:tailEnd/>
          </a:ln>
        </p:spPr>
      </p:pic>
      <p:sp>
        <p:nvSpPr>
          <p:cNvPr id="24580" name="Line 4"/>
          <p:cNvSpPr>
            <a:spLocks noChangeShapeType="1"/>
          </p:cNvSpPr>
          <p:nvPr/>
        </p:nvSpPr>
        <p:spPr bwMode="auto">
          <a:xfrm>
            <a:off x="4522788" y="3429000"/>
            <a:ext cx="1497012" cy="576263"/>
          </a:xfrm>
          <a:prstGeom prst="line">
            <a:avLst/>
          </a:prstGeom>
          <a:noFill/>
          <a:ln w="57150">
            <a:solidFill>
              <a:schemeClr val="tx2">
                <a:lumMod val="75000"/>
              </a:schemeClr>
            </a:solidFill>
            <a:round/>
            <a:headEnd type="none" w="sm" len="sm"/>
            <a:tailEnd type="triangle" w="sm" len="sm"/>
          </a:ln>
        </p:spPr>
        <p:txBody>
          <a:bodyPr wrap="none" anchor="ctr"/>
          <a:lstStyle/>
          <a:p>
            <a:pPr>
              <a:defRPr/>
            </a:pPr>
            <a:endParaRPr lang="en-IN">
              <a:latin typeface="Arial" pitchFamily="34" charset="0"/>
              <a:cs typeface="Arial" pitchFamily="34" charset="0"/>
            </a:endParaRPr>
          </a:p>
        </p:txBody>
      </p:sp>
      <p:sp>
        <p:nvSpPr>
          <p:cNvPr id="24581" name="Line 5"/>
          <p:cNvSpPr>
            <a:spLocks noChangeShapeType="1"/>
          </p:cNvSpPr>
          <p:nvPr/>
        </p:nvSpPr>
        <p:spPr bwMode="auto">
          <a:xfrm flipV="1">
            <a:off x="4495800" y="2590800"/>
            <a:ext cx="1752600" cy="609600"/>
          </a:xfrm>
          <a:prstGeom prst="line">
            <a:avLst/>
          </a:prstGeom>
          <a:noFill/>
          <a:ln w="57150">
            <a:solidFill>
              <a:schemeClr val="tx2">
                <a:lumMod val="75000"/>
              </a:schemeClr>
            </a:solidFill>
            <a:round/>
            <a:headEnd type="none" w="sm" len="sm"/>
            <a:tailEnd type="triangle" w="sm" len="sm"/>
          </a:ln>
        </p:spPr>
        <p:txBody>
          <a:bodyPr wrap="none" anchor="ctr"/>
          <a:lstStyle/>
          <a:p>
            <a:pPr>
              <a:defRPr/>
            </a:pPr>
            <a:endParaRPr lang="en-IN">
              <a:latin typeface="Arial" pitchFamily="34" charset="0"/>
              <a:cs typeface="Arial" pitchFamily="34" charset="0"/>
            </a:endParaRPr>
          </a:p>
        </p:txBody>
      </p:sp>
      <p:sp>
        <p:nvSpPr>
          <p:cNvPr id="24583" name="Text Box 7"/>
          <p:cNvSpPr txBox="1">
            <a:spLocks noChangeArrowheads="1"/>
          </p:cNvSpPr>
          <p:nvPr/>
        </p:nvSpPr>
        <p:spPr bwMode="auto">
          <a:xfrm>
            <a:off x="-381000" y="5943600"/>
            <a:ext cx="8534400" cy="911225"/>
          </a:xfrm>
          <a:prstGeom prst="rect">
            <a:avLst/>
          </a:prstGeom>
          <a:noFill/>
          <a:ln w="9525">
            <a:noFill/>
            <a:miter lim="800000"/>
            <a:headEnd/>
            <a:tailEnd/>
          </a:ln>
        </p:spPr>
        <p:txBody>
          <a:bodyPr anchor="b"/>
          <a:lstStyle/>
          <a:p>
            <a:pPr algn="r">
              <a:defRPr/>
            </a:pPr>
            <a:r>
              <a:rPr lang="en-US" sz="1200" b="1" dirty="0">
                <a:solidFill>
                  <a:schemeClr val="tx2">
                    <a:lumMod val="75000"/>
                  </a:schemeClr>
                </a:solidFill>
                <a:latin typeface="Arial" pitchFamily="34" charset="0"/>
                <a:ea typeface="MS PGothic" pitchFamily="34" charset="-128"/>
                <a:cs typeface="Arial" pitchFamily="34" charset="0"/>
              </a:rPr>
              <a:t>1.</a:t>
            </a:r>
            <a:r>
              <a:rPr lang="en-US" sz="1200" dirty="0">
                <a:solidFill>
                  <a:schemeClr val="tx2">
                    <a:lumMod val="75000"/>
                  </a:schemeClr>
                </a:solidFill>
                <a:latin typeface="Arial" pitchFamily="34" charset="0"/>
                <a:ea typeface="MS PGothic" pitchFamily="34" charset="-128"/>
                <a:cs typeface="Arial" pitchFamily="34" charset="0"/>
              </a:rPr>
              <a:t> </a:t>
            </a:r>
            <a:r>
              <a:rPr lang="en-US" sz="1200" dirty="0" err="1">
                <a:solidFill>
                  <a:schemeClr val="tx2">
                    <a:lumMod val="75000"/>
                  </a:schemeClr>
                </a:solidFill>
                <a:latin typeface="Arial" pitchFamily="34" charset="0"/>
                <a:ea typeface="MS PGothic" pitchFamily="34" charset="-128"/>
                <a:cs typeface="Arial" pitchFamily="34" charset="0"/>
              </a:rPr>
              <a:t>Kieffer</a:t>
            </a:r>
            <a:r>
              <a:rPr lang="en-US" sz="1200" dirty="0">
                <a:solidFill>
                  <a:schemeClr val="tx2">
                    <a:lumMod val="75000"/>
                  </a:schemeClr>
                </a:solidFill>
                <a:latin typeface="Arial" pitchFamily="34" charset="0"/>
                <a:ea typeface="MS PGothic" pitchFamily="34" charset="-128"/>
                <a:cs typeface="Arial" pitchFamily="34" charset="0"/>
              </a:rPr>
              <a:t> TJ, </a:t>
            </a:r>
            <a:r>
              <a:rPr lang="en-US" sz="1200" dirty="0" err="1">
                <a:solidFill>
                  <a:schemeClr val="tx2">
                    <a:lumMod val="75000"/>
                  </a:schemeClr>
                </a:solidFill>
                <a:latin typeface="Arial" pitchFamily="34" charset="0"/>
                <a:ea typeface="MS PGothic" pitchFamily="34" charset="-128"/>
                <a:cs typeface="Arial" pitchFamily="34" charset="0"/>
              </a:rPr>
              <a:t>Habener</a:t>
            </a:r>
            <a:r>
              <a:rPr lang="en-US" sz="1200" dirty="0">
                <a:solidFill>
                  <a:schemeClr val="tx2">
                    <a:lumMod val="75000"/>
                  </a:schemeClr>
                </a:solidFill>
                <a:latin typeface="Arial" pitchFamily="34" charset="0"/>
                <a:ea typeface="MS PGothic" pitchFamily="34" charset="-128"/>
                <a:cs typeface="Arial" pitchFamily="34" charset="0"/>
              </a:rPr>
              <a:t> JF. </a:t>
            </a:r>
            <a:r>
              <a:rPr lang="en-US" sz="1200" i="1" dirty="0" err="1">
                <a:solidFill>
                  <a:schemeClr val="tx2">
                    <a:lumMod val="75000"/>
                  </a:schemeClr>
                </a:solidFill>
                <a:latin typeface="Arial" pitchFamily="34" charset="0"/>
                <a:ea typeface="MS PGothic" pitchFamily="34" charset="-128"/>
                <a:cs typeface="Arial" pitchFamily="34" charset="0"/>
              </a:rPr>
              <a:t>Endocr</a:t>
            </a:r>
            <a:r>
              <a:rPr lang="en-US" sz="1200" i="1" dirty="0">
                <a:solidFill>
                  <a:schemeClr val="tx2">
                    <a:lumMod val="75000"/>
                  </a:schemeClr>
                </a:solidFill>
                <a:latin typeface="Arial" pitchFamily="34" charset="0"/>
                <a:ea typeface="MS PGothic" pitchFamily="34" charset="-128"/>
                <a:cs typeface="Arial" pitchFamily="34" charset="0"/>
              </a:rPr>
              <a:t> Rev</a:t>
            </a:r>
            <a:r>
              <a:rPr lang="en-US" sz="1200" dirty="0">
                <a:solidFill>
                  <a:schemeClr val="tx2">
                    <a:lumMod val="75000"/>
                  </a:schemeClr>
                </a:solidFill>
                <a:latin typeface="Arial" pitchFamily="34" charset="0"/>
                <a:ea typeface="MS PGothic" pitchFamily="34" charset="-128"/>
                <a:cs typeface="Arial" pitchFamily="34" charset="0"/>
              </a:rPr>
              <a:t>. 1999;20:876–913. </a:t>
            </a:r>
          </a:p>
          <a:p>
            <a:pPr algn="r">
              <a:defRPr/>
            </a:pPr>
            <a:r>
              <a:rPr lang="en-US" sz="1200" b="1" dirty="0">
                <a:solidFill>
                  <a:schemeClr val="tx2">
                    <a:lumMod val="75000"/>
                  </a:schemeClr>
                </a:solidFill>
                <a:latin typeface="Arial" pitchFamily="34" charset="0"/>
                <a:ea typeface="MS PGothic" pitchFamily="34" charset="-128"/>
                <a:cs typeface="Arial" pitchFamily="34" charset="0"/>
              </a:rPr>
              <a:t>2.</a:t>
            </a:r>
            <a:r>
              <a:rPr lang="en-US" sz="1200" dirty="0">
                <a:solidFill>
                  <a:schemeClr val="tx2">
                    <a:lumMod val="75000"/>
                  </a:schemeClr>
                </a:solidFill>
                <a:latin typeface="Arial" pitchFamily="34" charset="0"/>
                <a:ea typeface="MS PGothic" pitchFamily="34" charset="-128"/>
                <a:cs typeface="Arial" pitchFamily="34" charset="0"/>
              </a:rPr>
              <a:t> </a:t>
            </a:r>
            <a:r>
              <a:rPr lang="en-US" sz="1200" dirty="0" err="1">
                <a:solidFill>
                  <a:schemeClr val="tx2">
                    <a:lumMod val="75000"/>
                  </a:schemeClr>
                </a:solidFill>
                <a:latin typeface="Arial" pitchFamily="34" charset="0"/>
                <a:ea typeface="MS PGothic" pitchFamily="34" charset="-128"/>
                <a:cs typeface="Arial" pitchFamily="34" charset="0"/>
              </a:rPr>
              <a:t>Ahrén</a:t>
            </a:r>
            <a:r>
              <a:rPr lang="en-US" sz="1200" dirty="0">
                <a:solidFill>
                  <a:schemeClr val="tx2">
                    <a:lumMod val="75000"/>
                  </a:schemeClr>
                </a:solidFill>
                <a:latin typeface="Arial" pitchFamily="34" charset="0"/>
                <a:ea typeface="MS PGothic" pitchFamily="34" charset="-128"/>
                <a:cs typeface="Arial" pitchFamily="34" charset="0"/>
              </a:rPr>
              <a:t> B. </a:t>
            </a:r>
            <a:r>
              <a:rPr lang="en-US" sz="1200" i="1" dirty="0" err="1">
                <a:solidFill>
                  <a:schemeClr val="tx2">
                    <a:lumMod val="75000"/>
                  </a:schemeClr>
                </a:solidFill>
                <a:latin typeface="Arial" pitchFamily="34" charset="0"/>
                <a:ea typeface="MS PGothic" pitchFamily="34" charset="-128"/>
                <a:cs typeface="Arial" pitchFamily="34" charset="0"/>
              </a:rPr>
              <a:t>Curr</a:t>
            </a:r>
            <a:r>
              <a:rPr lang="en-US" sz="1200" i="1" dirty="0">
                <a:solidFill>
                  <a:schemeClr val="tx2">
                    <a:lumMod val="75000"/>
                  </a:schemeClr>
                </a:solidFill>
                <a:latin typeface="Arial" pitchFamily="34" charset="0"/>
                <a:ea typeface="MS PGothic" pitchFamily="34" charset="-128"/>
                <a:cs typeface="Arial" pitchFamily="34" charset="0"/>
              </a:rPr>
              <a:t> </a:t>
            </a:r>
            <a:r>
              <a:rPr lang="en-US" sz="1200" i="1" dirty="0" err="1">
                <a:solidFill>
                  <a:schemeClr val="tx2">
                    <a:lumMod val="75000"/>
                  </a:schemeClr>
                </a:solidFill>
                <a:latin typeface="Arial" pitchFamily="34" charset="0"/>
                <a:ea typeface="MS PGothic" pitchFamily="34" charset="-128"/>
                <a:cs typeface="Arial" pitchFamily="34" charset="0"/>
              </a:rPr>
              <a:t>Diab</a:t>
            </a:r>
            <a:r>
              <a:rPr lang="en-US" sz="1200" i="1" dirty="0">
                <a:solidFill>
                  <a:schemeClr val="tx2">
                    <a:lumMod val="75000"/>
                  </a:schemeClr>
                </a:solidFill>
                <a:latin typeface="Arial" pitchFamily="34" charset="0"/>
                <a:ea typeface="MS PGothic" pitchFamily="34" charset="-128"/>
                <a:cs typeface="Arial" pitchFamily="34" charset="0"/>
              </a:rPr>
              <a:t> Rep</a:t>
            </a:r>
            <a:r>
              <a:rPr lang="en-US" sz="1200" dirty="0">
                <a:solidFill>
                  <a:schemeClr val="tx2">
                    <a:lumMod val="75000"/>
                  </a:schemeClr>
                </a:solidFill>
                <a:latin typeface="Arial" pitchFamily="34" charset="0"/>
                <a:ea typeface="MS PGothic" pitchFamily="34" charset="-128"/>
                <a:cs typeface="Arial" pitchFamily="34" charset="0"/>
              </a:rPr>
              <a:t>. 2003;2:365–372.</a:t>
            </a:r>
          </a:p>
          <a:p>
            <a:pPr algn="r">
              <a:defRPr/>
            </a:pPr>
            <a:r>
              <a:rPr lang="en-US" sz="1200" b="1" dirty="0">
                <a:solidFill>
                  <a:schemeClr val="tx2">
                    <a:lumMod val="75000"/>
                  </a:schemeClr>
                </a:solidFill>
                <a:latin typeface="Arial" pitchFamily="34" charset="0"/>
                <a:ea typeface="MS PGothic" pitchFamily="34" charset="-128"/>
                <a:cs typeface="Arial" pitchFamily="34" charset="0"/>
              </a:rPr>
              <a:t>3.</a:t>
            </a:r>
            <a:r>
              <a:rPr lang="en-US" sz="1200" dirty="0">
                <a:solidFill>
                  <a:schemeClr val="tx2">
                    <a:lumMod val="75000"/>
                  </a:schemeClr>
                </a:solidFill>
                <a:latin typeface="Arial" pitchFamily="34" charset="0"/>
                <a:ea typeface="MS PGothic" pitchFamily="34" charset="-128"/>
                <a:cs typeface="Arial" pitchFamily="34" charset="0"/>
              </a:rPr>
              <a:t> </a:t>
            </a:r>
            <a:r>
              <a:rPr lang="en-US" sz="1200" dirty="0" err="1">
                <a:solidFill>
                  <a:schemeClr val="tx2">
                    <a:lumMod val="75000"/>
                  </a:schemeClr>
                </a:solidFill>
                <a:latin typeface="Arial" pitchFamily="34" charset="0"/>
                <a:ea typeface="MS PGothic" pitchFamily="34" charset="-128"/>
                <a:cs typeface="Arial" pitchFamily="34" charset="0"/>
              </a:rPr>
              <a:t>Drucker</a:t>
            </a:r>
            <a:r>
              <a:rPr lang="en-US" sz="1200" dirty="0">
                <a:solidFill>
                  <a:schemeClr val="tx2">
                    <a:lumMod val="75000"/>
                  </a:schemeClr>
                </a:solidFill>
                <a:latin typeface="Arial" pitchFamily="34" charset="0"/>
                <a:ea typeface="MS PGothic" pitchFamily="34" charset="-128"/>
                <a:cs typeface="Arial" pitchFamily="34" charset="0"/>
              </a:rPr>
              <a:t> DJ. </a:t>
            </a:r>
            <a:r>
              <a:rPr lang="en-US" sz="1200" i="1" dirty="0">
                <a:solidFill>
                  <a:schemeClr val="tx2">
                    <a:lumMod val="75000"/>
                  </a:schemeClr>
                </a:solidFill>
                <a:latin typeface="Arial" pitchFamily="34" charset="0"/>
                <a:ea typeface="MS PGothic" pitchFamily="34" charset="-128"/>
                <a:cs typeface="Arial" pitchFamily="34" charset="0"/>
              </a:rPr>
              <a:t>Diabetes Care</a:t>
            </a:r>
            <a:r>
              <a:rPr lang="en-US" sz="1200" dirty="0">
                <a:solidFill>
                  <a:schemeClr val="tx2">
                    <a:lumMod val="75000"/>
                  </a:schemeClr>
                </a:solidFill>
                <a:latin typeface="Arial" pitchFamily="34" charset="0"/>
                <a:ea typeface="MS PGothic" pitchFamily="34" charset="-128"/>
                <a:cs typeface="Arial" pitchFamily="34" charset="0"/>
              </a:rPr>
              <a:t>. 2003;26:2929–2940. </a:t>
            </a:r>
          </a:p>
          <a:p>
            <a:pPr algn="r">
              <a:defRPr/>
            </a:pPr>
            <a:r>
              <a:rPr lang="en-US" sz="1200" b="1" dirty="0">
                <a:solidFill>
                  <a:schemeClr val="tx2">
                    <a:lumMod val="75000"/>
                  </a:schemeClr>
                </a:solidFill>
                <a:latin typeface="Arial" pitchFamily="34" charset="0"/>
                <a:ea typeface="MS PGothic" pitchFamily="34" charset="-128"/>
                <a:cs typeface="Arial" pitchFamily="34" charset="0"/>
              </a:rPr>
              <a:t>4.</a:t>
            </a:r>
            <a:r>
              <a:rPr lang="en-US" sz="1200" dirty="0">
                <a:solidFill>
                  <a:schemeClr val="tx2">
                    <a:lumMod val="75000"/>
                  </a:schemeClr>
                </a:solidFill>
                <a:latin typeface="Arial" pitchFamily="34" charset="0"/>
                <a:ea typeface="MS PGothic" pitchFamily="34" charset="-128"/>
                <a:cs typeface="Arial" pitchFamily="34" charset="0"/>
              </a:rPr>
              <a:t> </a:t>
            </a:r>
            <a:r>
              <a:rPr lang="en-US" sz="1200" dirty="0" err="1">
                <a:solidFill>
                  <a:schemeClr val="tx2">
                    <a:lumMod val="75000"/>
                  </a:schemeClr>
                </a:solidFill>
                <a:latin typeface="Arial" pitchFamily="34" charset="0"/>
                <a:ea typeface="MS PGothic" pitchFamily="34" charset="-128"/>
                <a:cs typeface="Arial" pitchFamily="34" charset="0"/>
              </a:rPr>
              <a:t>Holst</a:t>
            </a:r>
            <a:r>
              <a:rPr lang="en-US" sz="1200" dirty="0">
                <a:solidFill>
                  <a:schemeClr val="tx2">
                    <a:lumMod val="75000"/>
                  </a:schemeClr>
                </a:solidFill>
                <a:latin typeface="Arial" pitchFamily="34" charset="0"/>
                <a:ea typeface="MS PGothic" pitchFamily="34" charset="-128"/>
                <a:cs typeface="Arial" pitchFamily="34" charset="0"/>
              </a:rPr>
              <a:t> JJ. </a:t>
            </a:r>
            <a:r>
              <a:rPr lang="en-US" sz="1200" i="1" dirty="0">
                <a:solidFill>
                  <a:schemeClr val="tx2">
                    <a:lumMod val="75000"/>
                  </a:schemeClr>
                </a:solidFill>
                <a:latin typeface="Arial" pitchFamily="34" charset="0"/>
                <a:ea typeface="MS PGothic" pitchFamily="34" charset="-128"/>
                <a:cs typeface="Arial" pitchFamily="34" charset="0"/>
              </a:rPr>
              <a:t>Diabetes </a:t>
            </a:r>
            <a:r>
              <a:rPr lang="en-US" sz="1200" i="1" dirty="0" err="1">
                <a:solidFill>
                  <a:schemeClr val="tx2">
                    <a:lumMod val="75000"/>
                  </a:schemeClr>
                </a:solidFill>
                <a:latin typeface="Arial" pitchFamily="34" charset="0"/>
                <a:ea typeface="MS PGothic" pitchFamily="34" charset="-128"/>
                <a:cs typeface="Arial" pitchFamily="34" charset="0"/>
              </a:rPr>
              <a:t>Metab</a:t>
            </a:r>
            <a:r>
              <a:rPr lang="en-US" sz="1200" i="1" dirty="0">
                <a:solidFill>
                  <a:schemeClr val="tx2">
                    <a:lumMod val="75000"/>
                  </a:schemeClr>
                </a:solidFill>
                <a:latin typeface="Arial" pitchFamily="34" charset="0"/>
                <a:ea typeface="MS PGothic" pitchFamily="34" charset="-128"/>
                <a:cs typeface="Arial" pitchFamily="34" charset="0"/>
              </a:rPr>
              <a:t> Res Rev</a:t>
            </a:r>
            <a:r>
              <a:rPr lang="en-US" sz="1200" dirty="0">
                <a:solidFill>
                  <a:schemeClr val="tx2">
                    <a:lumMod val="75000"/>
                  </a:schemeClr>
                </a:solidFill>
                <a:latin typeface="Arial" pitchFamily="34" charset="0"/>
                <a:ea typeface="MS PGothic" pitchFamily="34" charset="-128"/>
                <a:cs typeface="Arial" pitchFamily="34" charset="0"/>
              </a:rPr>
              <a:t>. 2002;18:430–441.</a:t>
            </a:r>
          </a:p>
        </p:txBody>
      </p:sp>
      <p:pic>
        <p:nvPicPr>
          <p:cNvPr id="9223" name="Picture 8" descr="GI-Tract"/>
          <p:cNvPicPr>
            <a:picLocks noChangeAspect="1" noChangeArrowheads="1"/>
          </p:cNvPicPr>
          <p:nvPr/>
        </p:nvPicPr>
        <p:blipFill>
          <a:blip r:embed="rId5"/>
          <a:srcRect/>
          <a:stretch>
            <a:fillRect/>
          </a:stretch>
        </p:blipFill>
        <p:spPr bwMode="auto">
          <a:xfrm>
            <a:off x="555625" y="2495550"/>
            <a:ext cx="1331913" cy="1801813"/>
          </a:xfrm>
          <a:prstGeom prst="rect">
            <a:avLst/>
          </a:prstGeom>
          <a:noFill/>
          <a:ln w="9525">
            <a:noFill/>
            <a:miter lim="800000"/>
            <a:headEnd/>
            <a:tailEnd/>
          </a:ln>
        </p:spPr>
      </p:pic>
      <p:sp>
        <p:nvSpPr>
          <p:cNvPr id="24585" name="Text Box 9"/>
          <p:cNvSpPr txBox="1">
            <a:spLocks noChangeArrowheads="1"/>
          </p:cNvSpPr>
          <p:nvPr/>
        </p:nvSpPr>
        <p:spPr bwMode="auto">
          <a:xfrm>
            <a:off x="3352800" y="1633538"/>
            <a:ext cx="2997200" cy="877887"/>
          </a:xfrm>
          <a:prstGeom prst="rect">
            <a:avLst/>
          </a:prstGeom>
          <a:noFill/>
          <a:ln w="9525">
            <a:noFill/>
            <a:miter lim="800000"/>
            <a:headEnd/>
            <a:tailEnd/>
          </a:ln>
        </p:spPr>
        <p:txBody>
          <a:bodyPr>
            <a:spAutoFit/>
          </a:bodyPr>
          <a:lstStyle/>
          <a:p>
            <a:pPr>
              <a:defRPr/>
            </a:pPr>
            <a:r>
              <a:rPr lang="en-US" sz="1700" b="1" dirty="0">
                <a:solidFill>
                  <a:schemeClr val="tx2">
                    <a:lumMod val="75000"/>
                  </a:schemeClr>
                </a:solidFill>
                <a:latin typeface="Arial" pitchFamily="34" charset="0"/>
                <a:ea typeface="MS PGothic" pitchFamily="34" charset="-128"/>
                <a:cs typeface="Arial" pitchFamily="34" charset="0"/>
              </a:rPr>
              <a:t/>
            </a:r>
            <a:br>
              <a:rPr lang="en-US" sz="1700" b="1" dirty="0">
                <a:solidFill>
                  <a:schemeClr val="tx2">
                    <a:lumMod val="75000"/>
                  </a:schemeClr>
                </a:solidFill>
                <a:latin typeface="Arial" pitchFamily="34" charset="0"/>
                <a:ea typeface="MS PGothic" pitchFamily="34" charset="-128"/>
                <a:cs typeface="Arial" pitchFamily="34" charset="0"/>
              </a:rPr>
            </a:br>
            <a:r>
              <a:rPr lang="en-US" sz="1700" b="1" dirty="0">
                <a:solidFill>
                  <a:schemeClr val="tx2">
                    <a:lumMod val="75000"/>
                  </a:schemeClr>
                </a:solidFill>
                <a:latin typeface="Arial" pitchFamily="34" charset="0"/>
                <a:ea typeface="MS PGothic" pitchFamily="34" charset="-128"/>
                <a:cs typeface="Arial" pitchFamily="34" charset="0"/>
              </a:rPr>
              <a:t> </a:t>
            </a:r>
            <a:r>
              <a:rPr lang="en-US" sz="1700" b="1" dirty="0">
                <a:solidFill>
                  <a:schemeClr val="tx2">
                    <a:lumMod val="75000"/>
                  </a:schemeClr>
                </a:solidFill>
                <a:latin typeface="Arial" pitchFamily="34" charset="0"/>
                <a:ea typeface="MS PGothic" pitchFamily="34" charset="-128"/>
                <a:cs typeface="Arial" pitchFamily="34" charset="0"/>
                <a:sym typeface="Wingdings" pitchFamily="2" charset="2"/>
              </a:rPr>
              <a:t> </a:t>
            </a:r>
            <a:r>
              <a:rPr lang="en-US" sz="1700" b="1" dirty="0">
                <a:solidFill>
                  <a:schemeClr val="tx2">
                    <a:lumMod val="75000"/>
                  </a:schemeClr>
                </a:solidFill>
                <a:latin typeface="Arial" pitchFamily="34" charset="0"/>
                <a:ea typeface="MS PGothic" pitchFamily="34" charset="-128"/>
                <a:cs typeface="Arial" pitchFamily="34" charset="0"/>
              </a:rPr>
              <a:t>Insulin from beta cells</a:t>
            </a:r>
          </a:p>
          <a:p>
            <a:pPr>
              <a:defRPr/>
            </a:pPr>
            <a:r>
              <a:rPr lang="en-US" sz="1700" b="1" dirty="0">
                <a:solidFill>
                  <a:schemeClr val="tx2">
                    <a:lumMod val="75000"/>
                  </a:schemeClr>
                </a:solidFill>
                <a:latin typeface="Arial" pitchFamily="34" charset="0"/>
                <a:ea typeface="MS PGothic" pitchFamily="34" charset="-128"/>
                <a:cs typeface="Arial" pitchFamily="34" charset="0"/>
              </a:rPr>
              <a:t>(GLP-1 and GIP)</a:t>
            </a:r>
          </a:p>
        </p:txBody>
      </p:sp>
      <p:sp>
        <p:nvSpPr>
          <p:cNvPr id="2489354" name="Text Box 10"/>
          <p:cNvSpPr txBox="1">
            <a:spLocks noChangeArrowheads="1"/>
          </p:cNvSpPr>
          <p:nvPr/>
        </p:nvSpPr>
        <p:spPr bwMode="auto">
          <a:xfrm>
            <a:off x="3733800" y="4144963"/>
            <a:ext cx="2228850" cy="1138237"/>
          </a:xfrm>
          <a:prstGeom prst="rect">
            <a:avLst/>
          </a:prstGeom>
          <a:noFill/>
          <a:ln w="9525">
            <a:noFill/>
            <a:miter lim="800000"/>
            <a:headEnd/>
            <a:tailEnd/>
          </a:ln>
          <a:effectLst/>
        </p:spPr>
        <p:txBody>
          <a:bodyPr>
            <a:spAutoFit/>
          </a:bodyPr>
          <a:lstStyle/>
          <a:p>
            <a:pPr>
              <a:defRPr/>
            </a:pPr>
            <a:endParaRPr lang="el-GR" sz="1700" b="1" dirty="0">
              <a:solidFill>
                <a:srgbClr val="FFFFFF"/>
              </a:solidFill>
              <a:effectLst>
                <a:outerShdw blurRad="38100" dist="38100" dir="2700000" algn="tl">
                  <a:srgbClr val="000000"/>
                </a:outerShdw>
              </a:effectLst>
              <a:latin typeface="Arial" pitchFamily="34" charset="0"/>
              <a:ea typeface="MS PGothic" pitchFamily="34" charset="-128"/>
              <a:cs typeface="Arial" pitchFamily="34" charset="0"/>
            </a:endParaRPr>
          </a:p>
          <a:p>
            <a:pPr>
              <a:defRPr/>
            </a:pPr>
            <a:r>
              <a:rPr lang="en-US" sz="1700" b="1" dirty="0">
                <a:solidFill>
                  <a:schemeClr val="tx2">
                    <a:lumMod val="75000"/>
                  </a:schemeClr>
                </a:solidFill>
                <a:latin typeface="Arial" pitchFamily="34" charset="0"/>
                <a:ea typeface="MS PGothic" pitchFamily="34" charset="-128"/>
                <a:cs typeface="Arial" pitchFamily="34" charset="0"/>
                <a:sym typeface="Wingdings" pitchFamily="2" charset="2"/>
              </a:rPr>
              <a:t></a:t>
            </a:r>
            <a:r>
              <a:rPr lang="en-US" sz="1700" b="1" dirty="0">
                <a:solidFill>
                  <a:schemeClr val="tx2">
                    <a:lumMod val="75000"/>
                  </a:schemeClr>
                </a:solidFill>
                <a:latin typeface="Arial" pitchFamily="34" charset="0"/>
                <a:ea typeface="MS PGothic" pitchFamily="34" charset="-128"/>
                <a:cs typeface="Arial" pitchFamily="34" charset="0"/>
              </a:rPr>
              <a:t> Glucagon from</a:t>
            </a:r>
            <a:br>
              <a:rPr lang="en-US" sz="1700" b="1" dirty="0">
                <a:solidFill>
                  <a:schemeClr val="tx2">
                    <a:lumMod val="75000"/>
                  </a:schemeClr>
                </a:solidFill>
                <a:latin typeface="Arial" pitchFamily="34" charset="0"/>
                <a:ea typeface="MS PGothic" pitchFamily="34" charset="-128"/>
                <a:cs typeface="Arial" pitchFamily="34" charset="0"/>
              </a:rPr>
            </a:br>
            <a:r>
              <a:rPr lang="en-US" sz="1700" b="1" dirty="0">
                <a:solidFill>
                  <a:schemeClr val="tx2">
                    <a:lumMod val="75000"/>
                  </a:schemeClr>
                </a:solidFill>
                <a:latin typeface="Arial" pitchFamily="34" charset="0"/>
                <a:ea typeface="MS PGothic" pitchFamily="34" charset="-128"/>
                <a:cs typeface="Arial" pitchFamily="34" charset="0"/>
              </a:rPr>
              <a:t>alpha cells</a:t>
            </a:r>
          </a:p>
          <a:p>
            <a:pPr>
              <a:defRPr/>
            </a:pPr>
            <a:r>
              <a:rPr lang="en-US" sz="1700" b="1" dirty="0">
                <a:solidFill>
                  <a:schemeClr val="tx2">
                    <a:lumMod val="75000"/>
                  </a:schemeClr>
                </a:solidFill>
                <a:latin typeface="Arial" pitchFamily="34" charset="0"/>
                <a:ea typeface="MS PGothic" pitchFamily="34" charset="-128"/>
                <a:cs typeface="Arial" pitchFamily="34" charset="0"/>
              </a:rPr>
              <a:t>(GLP-1)</a:t>
            </a:r>
            <a:endParaRPr lang="el-GR" sz="1700" b="1" dirty="0">
              <a:solidFill>
                <a:schemeClr val="tx2">
                  <a:lumMod val="75000"/>
                </a:schemeClr>
              </a:solidFill>
              <a:latin typeface="Arial" pitchFamily="34" charset="0"/>
              <a:ea typeface="MS PGothic" pitchFamily="34" charset="-128"/>
              <a:cs typeface="Arial" pitchFamily="34" charset="0"/>
            </a:endParaRPr>
          </a:p>
        </p:txBody>
      </p:sp>
      <p:sp>
        <p:nvSpPr>
          <p:cNvPr id="24587" name="Line 11"/>
          <p:cNvSpPr>
            <a:spLocks noChangeShapeType="1"/>
          </p:cNvSpPr>
          <p:nvPr/>
        </p:nvSpPr>
        <p:spPr bwMode="auto">
          <a:xfrm>
            <a:off x="7239000" y="2286000"/>
            <a:ext cx="304800" cy="533400"/>
          </a:xfrm>
          <a:prstGeom prst="line">
            <a:avLst/>
          </a:prstGeom>
          <a:noFill/>
          <a:ln w="57150">
            <a:solidFill>
              <a:schemeClr val="tx2">
                <a:lumMod val="75000"/>
              </a:schemeClr>
            </a:solidFill>
            <a:round/>
            <a:headEnd type="none" w="sm" len="sm"/>
            <a:tailEnd type="triangle" w="sm" len="sm"/>
          </a:ln>
        </p:spPr>
        <p:txBody>
          <a:bodyPr wrap="none" anchor="ctr"/>
          <a:lstStyle/>
          <a:p>
            <a:pPr>
              <a:defRPr/>
            </a:pPr>
            <a:endParaRPr lang="en-IN">
              <a:latin typeface="Arial" pitchFamily="34" charset="0"/>
              <a:cs typeface="Arial" pitchFamily="34" charset="0"/>
            </a:endParaRPr>
          </a:p>
        </p:txBody>
      </p:sp>
      <p:sp>
        <p:nvSpPr>
          <p:cNvPr id="24588" name="Line 12"/>
          <p:cNvSpPr>
            <a:spLocks noChangeShapeType="1"/>
          </p:cNvSpPr>
          <p:nvPr/>
        </p:nvSpPr>
        <p:spPr bwMode="auto">
          <a:xfrm flipV="1">
            <a:off x="7086600" y="3505200"/>
            <a:ext cx="446088" cy="247650"/>
          </a:xfrm>
          <a:prstGeom prst="line">
            <a:avLst/>
          </a:prstGeom>
          <a:noFill/>
          <a:ln w="57150">
            <a:solidFill>
              <a:schemeClr val="tx2">
                <a:lumMod val="75000"/>
              </a:schemeClr>
            </a:solidFill>
            <a:round/>
            <a:headEnd type="none" w="sm" len="sm"/>
            <a:tailEnd type="triangle" w="sm" len="sm"/>
          </a:ln>
        </p:spPr>
        <p:txBody>
          <a:bodyPr wrap="none" anchor="ctr"/>
          <a:lstStyle/>
          <a:p>
            <a:pPr>
              <a:defRPr/>
            </a:pPr>
            <a:endParaRPr lang="en-IN">
              <a:latin typeface="Arial" pitchFamily="34" charset="0"/>
              <a:cs typeface="Arial" pitchFamily="34" charset="0"/>
            </a:endParaRPr>
          </a:p>
        </p:txBody>
      </p:sp>
      <p:sp>
        <p:nvSpPr>
          <p:cNvPr id="24589" name="Line 13"/>
          <p:cNvSpPr>
            <a:spLocks noChangeShapeType="1"/>
          </p:cNvSpPr>
          <p:nvPr/>
        </p:nvSpPr>
        <p:spPr bwMode="auto">
          <a:xfrm>
            <a:off x="4648200" y="3124200"/>
            <a:ext cx="1447800" cy="533400"/>
          </a:xfrm>
          <a:prstGeom prst="line">
            <a:avLst/>
          </a:prstGeom>
          <a:noFill/>
          <a:ln w="57150">
            <a:solidFill>
              <a:schemeClr val="tx2">
                <a:lumMod val="75000"/>
              </a:schemeClr>
            </a:solidFill>
            <a:round/>
            <a:headEnd type="none" w="sm" len="sm"/>
            <a:tailEnd type="triangle" w="sm" len="sm"/>
          </a:ln>
        </p:spPr>
        <p:txBody>
          <a:bodyPr wrap="none" anchor="ctr"/>
          <a:lstStyle/>
          <a:p>
            <a:pPr>
              <a:defRPr/>
            </a:pPr>
            <a:endParaRPr lang="en-IN">
              <a:latin typeface="Arial" pitchFamily="34" charset="0"/>
              <a:cs typeface="Arial" pitchFamily="34" charset="0"/>
            </a:endParaRPr>
          </a:p>
        </p:txBody>
      </p:sp>
      <p:sp>
        <p:nvSpPr>
          <p:cNvPr id="24590" name="Text Box 14"/>
          <p:cNvSpPr txBox="1">
            <a:spLocks noChangeArrowheads="1"/>
          </p:cNvSpPr>
          <p:nvPr/>
        </p:nvSpPr>
        <p:spPr bwMode="auto">
          <a:xfrm>
            <a:off x="1870075" y="2522538"/>
            <a:ext cx="1600200" cy="825500"/>
          </a:xfrm>
          <a:prstGeom prst="rect">
            <a:avLst/>
          </a:prstGeom>
          <a:noFill/>
          <a:ln w="9525">
            <a:noFill/>
            <a:miter lim="800000"/>
            <a:headEnd/>
            <a:tailEnd/>
          </a:ln>
        </p:spPr>
        <p:txBody>
          <a:bodyPr>
            <a:spAutoFit/>
          </a:bodyPr>
          <a:lstStyle/>
          <a:p>
            <a:pPr>
              <a:defRPr/>
            </a:pPr>
            <a:r>
              <a:rPr lang="en-US" sz="1600" b="1" dirty="0">
                <a:solidFill>
                  <a:schemeClr val="tx2">
                    <a:lumMod val="75000"/>
                  </a:schemeClr>
                </a:solidFill>
                <a:latin typeface="Arial" pitchFamily="34" charset="0"/>
                <a:ea typeface="MS PGothic" pitchFamily="34" charset="-128"/>
                <a:cs typeface="Arial" pitchFamily="34" charset="0"/>
              </a:rPr>
              <a:t>Release of gut hormones— Incretins</a:t>
            </a:r>
            <a:r>
              <a:rPr lang="en-US" sz="1600" b="1" baseline="30000" dirty="0">
                <a:solidFill>
                  <a:schemeClr val="tx2">
                    <a:lumMod val="75000"/>
                  </a:schemeClr>
                </a:solidFill>
                <a:latin typeface="Arial" pitchFamily="34" charset="0"/>
                <a:ea typeface="MS PGothic" pitchFamily="34" charset="-128"/>
                <a:cs typeface="Arial" pitchFamily="34" charset="0"/>
              </a:rPr>
              <a:t>1,2</a:t>
            </a:r>
          </a:p>
        </p:txBody>
      </p:sp>
      <p:sp>
        <p:nvSpPr>
          <p:cNvPr id="9230" name="Text Box 15"/>
          <p:cNvSpPr txBox="1">
            <a:spLocks noChangeArrowheads="1"/>
          </p:cNvSpPr>
          <p:nvPr/>
        </p:nvSpPr>
        <p:spPr bwMode="auto">
          <a:xfrm>
            <a:off x="3511550" y="2740025"/>
            <a:ext cx="1131888" cy="304800"/>
          </a:xfrm>
          <a:prstGeom prst="rect">
            <a:avLst/>
          </a:prstGeom>
          <a:noFill/>
          <a:ln w="9525">
            <a:noFill/>
            <a:miter lim="800000"/>
            <a:headEnd/>
            <a:tailEnd/>
          </a:ln>
        </p:spPr>
        <p:txBody>
          <a:bodyPr wrap="none">
            <a:spAutoFit/>
          </a:bodyPr>
          <a:lstStyle/>
          <a:p>
            <a:r>
              <a:rPr lang="en-US" sz="1400" b="1">
                <a:solidFill>
                  <a:srgbClr val="FFFFFF"/>
                </a:solidFill>
                <a:ea typeface="MS PGothic" pitchFamily="34" charset="-128"/>
              </a:rPr>
              <a:t>Pancreas</a:t>
            </a:r>
            <a:r>
              <a:rPr lang="en-US" sz="1400" b="1" baseline="30000">
                <a:solidFill>
                  <a:srgbClr val="FFFFFF"/>
                </a:solidFill>
                <a:ea typeface="MS PGothic" pitchFamily="34" charset="-128"/>
              </a:rPr>
              <a:t>2,3</a:t>
            </a:r>
            <a:endParaRPr lang="en-US" sz="1400" baseline="30000">
              <a:solidFill>
                <a:srgbClr val="FFFFFF"/>
              </a:solidFill>
              <a:ea typeface="MS PGothic" pitchFamily="34" charset="-128"/>
            </a:endParaRPr>
          </a:p>
        </p:txBody>
      </p:sp>
      <p:sp>
        <p:nvSpPr>
          <p:cNvPr id="2489360" name="Text Box 16"/>
          <p:cNvSpPr txBox="1">
            <a:spLocks noChangeArrowheads="1"/>
          </p:cNvSpPr>
          <p:nvPr/>
        </p:nvSpPr>
        <p:spPr bwMode="auto">
          <a:xfrm>
            <a:off x="3657600" y="4146550"/>
            <a:ext cx="2559050" cy="366713"/>
          </a:xfrm>
          <a:prstGeom prst="rect">
            <a:avLst/>
          </a:prstGeom>
          <a:noFill/>
          <a:ln w="9525">
            <a:noFill/>
            <a:miter lim="800000"/>
            <a:headEnd/>
            <a:tailEnd/>
          </a:ln>
          <a:effectLst>
            <a:outerShdw dist="35921" dir="8100000" algn="ctr" rotWithShape="0">
              <a:schemeClr val="bg2">
                <a:alpha val="50000"/>
              </a:schemeClr>
            </a:outerShdw>
          </a:effectLst>
        </p:spPr>
        <p:txBody>
          <a:bodyPr>
            <a:spAutoFit/>
          </a:bodyPr>
          <a:lstStyle/>
          <a:p>
            <a:pPr>
              <a:defRPr/>
            </a:pPr>
            <a:r>
              <a:rPr lang="en-US" b="1" dirty="0">
                <a:solidFill>
                  <a:schemeClr val="tx2">
                    <a:lumMod val="75000"/>
                  </a:schemeClr>
                </a:solidFill>
                <a:latin typeface="Arial" pitchFamily="34" charset="0"/>
                <a:ea typeface="MS PGothic" pitchFamily="34" charset="-128"/>
                <a:cs typeface="Arial" pitchFamily="34" charset="0"/>
              </a:rPr>
              <a:t>Glucose Dependent</a:t>
            </a:r>
            <a:endParaRPr lang="el-GR" b="1" dirty="0">
              <a:solidFill>
                <a:schemeClr val="tx2">
                  <a:lumMod val="75000"/>
                </a:schemeClr>
              </a:solidFill>
              <a:latin typeface="Arial" pitchFamily="34" charset="0"/>
              <a:ea typeface="MS PGothic" pitchFamily="34" charset="-128"/>
              <a:cs typeface="Arial" pitchFamily="34" charset="0"/>
            </a:endParaRPr>
          </a:p>
        </p:txBody>
      </p:sp>
      <p:sp>
        <p:nvSpPr>
          <p:cNvPr id="9232" name="Line 17"/>
          <p:cNvSpPr>
            <a:spLocks noChangeShapeType="1"/>
          </p:cNvSpPr>
          <p:nvPr/>
        </p:nvSpPr>
        <p:spPr bwMode="auto">
          <a:xfrm>
            <a:off x="1233488" y="2562225"/>
            <a:ext cx="0" cy="347663"/>
          </a:xfrm>
          <a:prstGeom prst="line">
            <a:avLst/>
          </a:prstGeom>
          <a:noFill/>
          <a:ln w="57150">
            <a:solidFill>
              <a:schemeClr val="tx1"/>
            </a:solidFill>
            <a:round/>
            <a:headEnd type="none" w="sm" len="sm"/>
            <a:tailEnd type="triangle" w="sm" len="sm"/>
          </a:ln>
        </p:spPr>
        <p:txBody>
          <a:bodyPr wrap="none" anchor="ctr"/>
          <a:lstStyle/>
          <a:p>
            <a:endParaRPr lang="en-IN"/>
          </a:p>
        </p:txBody>
      </p:sp>
      <p:sp>
        <p:nvSpPr>
          <p:cNvPr id="24594" name="Text Box 18"/>
          <p:cNvSpPr txBox="1">
            <a:spLocks noChangeArrowheads="1"/>
          </p:cNvSpPr>
          <p:nvPr/>
        </p:nvSpPr>
        <p:spPr bwMode="auto">
          <a:xfrm>
            <a:off x="1978025" y="3430588"/>
            <a:ext cx="1406525" cy="584200"/>
          </a:xfrm>
          <a:prstGeom prst="rect">
            <a:avLst/>
          </a:prstGeom>
          <a:noFill/>
          <a:ln w="9525">
            <a:noFill/>
            <a:miter lim="800000"/>
            <a:headEnd/>
            <a:tailEnd/>
          </a:ln>
        </p:spPr>
        <p:txBody>
          <a:bodyPr wrap="none">
            <a:spAutoFit/>
          </a:bodyPr>
          <a:lstStyle/>
          <a:p>
            <a:pPr>
              <a:defRPr/>
            </a:pPr>
            <a:r>
              <a:rPr lang="en-US" sz="1600" b="1" dirty="0">
                <a:solidFill>
                  <a:schemeClr val="tx2">
                    <a:lumMod val="75000"/>
                  </a:schemeClr>
                </a:solidFill>
                <a:latin typeface="Arial" pitchFamily="34" charset="0"/>
                <a:ea typeface="MS PGothic" pitchFamily="34" charset="-128"/>
                <a:cs typeface="Arial" pitchFamily="34" charset="0"/>
              </a:rPr>
              <a:t>Active</a:t>
            </a:r>
          </a:p>
          <a:p>
            <a:pPr>
              <a:defRPr/>
            </a:pPr>
            <a:r>
              <a:rPr lang="en-US" sz="1600" b="1" dirty="0">
                <a:solidFill>
                  <a:schemeClr val="tx2">
                    <a:lumMod val="75000"/>
                  </a:schemeClr>
                </a:solidFill>
                <a:latin typeface="Arial" pitchFamily="34" charset="0"/>
                <a:ea typeface="MS PGothic" pitchFamily="34" charset="-128"/>
                <a:cs typeface="Arial" pitchFamily="34" charset="0"/>
              </a:rPr>
              <a:t>GLP-1 &amp; GIP</a:t>
            </a:r>
          </a:p>
        </p:txBody>
      </p:sp>
      <p:sp>
        <p:nvSpPr>
          <p:cNvPr id="24595" name="Text Box 19"/>
          <p:cNvSpPr txBox="1">
            <a:spLocks noChangeArrowheads="1"/>
          </p:cNvSpPr>
          <p:nvPr/>
        </p:nvSpPr>
        <p:spPr bwMode="auto">
          <a:xfrm>
            <a:off x="1600200" y="4343400"/>
            <a:ext cx="977900" cy="584200"/>
          </a:xfrm>
          <a:prstGeom prst="rect">
            <a:avLst/>
          </a:prstGeom>
          <a:solidFill>
            <a:schemeClr val="bg2"/>
          </a:solidFill>
          <a:ln w="9525">
            <a:solidFill>
              <a:schemeClr val="bg2">
                <a:lumMod val="10000"/>
              </a:schemeClr>
            </a:solidFill>
            <a:miter lim="800000"/>
            <a:headEnd/>
            <a:tailEnd/>
          </a:ln>
        </p:spPr>
        <p:txBody>
          <a:bodyPr>
            <a:spAutoFit/>
          </a:bodyPr>
          <a:lstStyle/>
          <a:p>
            <a:pPr>
              <a:defRPr/>
            </a:pPr>
            <a:r>
              <a:rPr lang="en-US" sz="1600" b="1" dirty="0">
                <a:solidFill>
                  <a:schemeClr val="tx2">
                    <a:lumMod val="75000"/>
                  </a:schemeClr>
                </a:solidFill>
                <a:latin typeface="Arial" pitchFamily="34" charset="0"/>
                <a:ea typeface="MS PGothic" pitchFamily="34" charset="-128"/>
                <a:cs typeface="Arial" pitchFamily="34" charset="0"/>
              </a:rPr>
              <a:t>DPP-4 enzyme</a:t>
            </a:r>
          </a:p>
        </p:txBody>
      </p:sp>
      <p:sp>
        <p:nvSpPr>
          <p:cNvPr id="24596" name="Line 20"/>
          <p:cNvSpPr>
            <a:spLocks noChangeShapeType="1"/>
          </p:cNvSpPr>
          <p:nvPr/>
        </p:nvSpPr>
        <p:spPr bwMode="auto">
          <a:xfrm>
            <a:off x="2692400" y="4073525"/>
            <a:ext cx="22225" cy="838200"/>
          </a:xfrm>
          <a:prstGeom prst="line">
            <a:avLst/>
          </a:prstGeom>
          <a:noFill/>
          <a:ln w="57150">
            <a:solidFill>
              <a:schemeClr val="tx2">
                <a:lumMod val="75000"/>
              </a:schemeClr>
            </a:solidFill>
            <a:round/>
            <a:headEnd type="none" w="sm" len="sm"/>
            <a:tailEnd type="none" w="sm" len="sm"/>
          </a:ln>
        </p:spPr>
        <p:txBody>
          <a:bodyPr wrap="none" anchor="ctr"/>
          <a:lstStyle/>
          <a:p>
            <a:pPr>
              <a:defRPr/>
            </a:pPr>
            <a:endParaRPr lang="en-IN">
              <a:latin typeface="Arial" pitchFamily="34" charset="0"/>
              <a:cs typeface="Arial" pitchFamily="34" charset="0"/>
            </a:endParaRPr>
          </a:p>
        </p:txBody>
      </p:sp>
      <p:sp>
        <p:nvSpPr>
          <p:cNvPr id="9236" name="Text Box 21"/>
          <p:cNvSpPr txBox="1">
            <a:spLocks noChangeArrowheads="1"/>
          </p:cNvSpPr>
          <p:nvPr/>
        </p:nvSpPr>
        <p:spPr bwMode="auto">
          <a:xfrm>
            <a:off x="2792413" y="5291138"/>
            <a:ext cx="941387" cy="581025"/>
          </a:xfrm>
          <a:prstGeom prst="rect">
            <a:avLst/>
          </a:prstGeom>
          <a:noFill/>
          <a:ln w="9525">
            <a:noFill/>
            <a:miter lim="800000"/>
            <a:headEnd/>
            <a:tailEnd/>
          </a:ln>
        </p:spPr>
        <p:txBody>
          <a:bodyPr wrap="none">
            <a:spAutoFit/>
          </a:bodyPr>
          <a:lstStyle/>
          <a:p>
            <a:pPr>
              <a:defRPr/>
            </a:pPr>
            <a:r>
              <a:rPr lang="en-US" sz="1600" b="1" dirty="0">
                <a:solidFill>
                  <a:schemeClr val="tx2">
                    <a:lumMod val="75000"/>
                  </a:schemeClr>
                </a:solidFill>
                <a:ea typeface="MS PGothic" pitchFamily="34" charset="-128"/>
              </a:rPr>
              <a:t>Inactive</a:t>
            </a:r>
            <a:br>
              <a:rPr lang="en-US" sz="1600" b="1" dirty="0">
                <a:solidFill>
                  <a:schemeClr val="tx2">
                    <a:lumMod val="75000"/>
                  </a:schemeClr>
                </a:solidFill>
                <a:ea typeface="MS PGothic" pitchFamily="34" charset="-128"/>
              </a:rPr>
            </a:br>
            <a:r>
              <a:rPr lang="en-US" sz="1600" b="1" dirty="0">
                <a:solidFill>
                  <a:schemeClr val="tx2">
                    <a:lumMod val="75000"/>
                  </a:schemeClr>
                </a:solidFill>
                <a:ea typeface="MS PGothic" pitchFamily="34" charset="-128"/>
              </a:rPr>
              <a:t>GIP</a:t>
            </a:r>
          </a:p>
        </p:txBody>
      </p:sp>
      <p:sp>
        <p:nvSpPr>
          <p:cNvPr id="24598" name="Line 22"/>
          <p:cNvSpPr>
            <a:spLocks noChangeShapeType="1"/>
          </p:cNvSpPr>
          <p:nvPr/>
        </p:nvSpPr>
        <p:spPr bwMode="auto">
          <a:xfrm flipH="1">
            <a:off x="2235200" y="4911725"/>
            <a:ext cx="479425" cy="404813"/>
          </a:xfrm>
          <a:prstGeom prst="line">
            <a:avLst/>
          </a:prstGeom>
          <a:noFill/>
          <a:ln w="57150">
            <a:solidFill>
              <a:schemeClr val="tx2">
                <a:lumMod val="75000"/>
              </a:schemeClr>
            </a:solidFill>
            <a:round/>
            <a:headEnd/>
            <a:tailEnd type="triangle" w="lg" len="med"/>
          </a:ln>
        </p:spPr>
        <p:txBody>
          <a:bodyPr lIns="0" tIns="0" rIns="0" bIns="0">
            <a:spAutoFit/>
          </a:bodyPr>
          <a:lstStyle/>
          <a:p>
            <a:pPr>
              <a:defRPr/>
            </a:pPr>
            <a:endParaRPr lang="en-IN">
              <a:latin typeface="Arial" pitchFamily="34" charset="0"/>
              <a:cs typeface="Arial" pitchFamily="34" charset="0"/>
            </a:endParaRPr>
          </a:p>
        </p:txBody>
      </p:sp>
      <p:sp>
        <p:nvSpPr>
          <p:cNvPr id="24599" name="Line 23"/>
          <p:cNvSpPr>
            <a:spLocks noChangeShapeType="1"/>
          </p:cNvSpPr>
          <p:nvPr/>
        </p:nvSpPr>
        <p:spPr bwMode="auto">
          <a:xfrm>
            <a:off x="2714625" y="4911725"/>
            <a:ext cx="434975" cy="404813"/>
          </a:xfrm>
          <a:prstGeom prst="line">
            <a:avLst/>
          </a:prstGeom>
          <a:noFill/>
          <a:ln w="57150">
            <a:solidFill>
              <a:schemeClr val="tx2">
                <a:lumMod val="75000"/>
              </a:schemeClr>
            </a:solidFill>
            <a:round/>
            <a:headEnd/>
            <a:tailEnd type="triangle" w="lg" len="med"/>
          </a:ln>
        </p:spPr>
        <p:txBody>
          <a:bodyPr lIns="0" tIns="0" rIns="0" bIns="0">
            <a:spAutoFit/>
          </a:bodyPr>
          <a:lstStyle/>
          <a:p>
            <a:pPr>
              <a:defRPr/>
            </a:pPr>
            <a:endParaRPr lang="en-IN">
              <a:latin typeface="Arial" pitchFamily="34" charset="0"/>
              <a:cs typeface="Arial" pitchFamily="34" charset="0"/>
            </a:endParaRPr>
          </a:p>
        </p:txBody>
      </p:sp>
      <p:sp>
        <p:nvSpPr>
          <p:cNvPr id="9239" name="Text Box 24"/>
          <p:cNvSpPr txBox="1">
            <a:spLocks noChangeArrowheads="1"/>
          </p:cNvSpPr>
          <p:nvPr/>
        </p:nvSpPr>
        <p:spPr bwMode="auto">
          <a:xfrm>
            <a:off x="1800225" y="5291138"/>
            <a:ext cx="941388" cy="581025"/>
          </a:xfrm>
          <a:prstGeom prst="rect">
            <a:avLst/>
          </a:prstGeom>
          <a:noFill/>
          <a:ln w="9525">
            <a:noFill/>
            <a:miter lim="800000"/>
            <a:headEnd/>
            <a:tailEnd/>
          </a:ln>
        </p:spPr>
        <p:txBody>
          <a:bodyPr wrap="none">
            <a:spAutoFit/>
          </a:bodyPr>
          <a:lstStyle/>
          <a:p>
            <a:pPr>
              <a:defRPr/>
            </a:pPr>
            <a:r>
              <a:rPr lang="en-US" sz="1600" b="1" dirty="0">
                <a:solidFill>
                  <a:schemeClr val="tx2">
                    <a:lumMod val="75000"/>
                  </a:schemeClr>
                </a:solidFill>
                <a:ea typeface="MS PGothic" pitchFamily="34" charset="-128"/>
              </a:rPr>
              <a:t>Inactive</a:t>
            </a:r>
            <a:br>
              <a:rPr lang="en-US" sz="1600" b="1" dirty="0">
                <a:solidFill>
                  <a:schemeClr val="tx2">
                    <a:lumMod val="75000"/>
                  </a:schemeClr>
                </a:solidFill>
                <a:ea typeface="MS PGothic" pitchFamily="34" charset="-128"/>
              </a:rPr>
            </a:br>
            <a:r>
              <a:rPr lang="en-US" sz="1600" b="1" dirty="0">
                <a:solidFill>
                  <a:schemeClr val="tx2">
                    <a:lumMod val="75000"/>
                  </a:schemeClr>
                </a:solidFill>
                <a:ea typeface="MS PGothic" pitchFamily="34" charset="-128"/>
              </a:rPr>
              <a:t>GLP-1</a:t>
            </a:r>
          </a:p>
        </p:txBody>
      </p:sp>
      <p:sp>
        <p:nvSpPr>
          <p:cNvPr id="2489369" name="Text Box 25"/>
          <p:cNvSpPr txBox="1">
            <a:spLocks noChangeArrowheads="1"/>
          </p:cNvSpPr>
          <p:nvPr/>
        </p:nvSpPr>
        <p:spPr bwMode="auto">
          <a:xfrm>
            <a:off x="3505200" y="1633538"/>
            <a:ext cx="2559050" cy="366712"/>
          </a:xfrm>
          <a:prstGeom prst="rect">
            <a:avLst/>
          </a:prstGeom>
          <a:noFill/>
          <a:ln w="9525">
            <a:noFill/>
            <a:miter lim="800000"/>
            <a:headEnd/>
            <a:tailEnd/>
          </a:ln>
          <a:effectLst>
            <a:outerShdw dist="35921" dir="8100000" algn="ctr" rotWithShape="0">
              <a:schemeClr val="bg2">
                <a:alpha val="50000"/>
              </a:schemeClr>
            </a:outerShdw>
          </a:effectLst>
        </p:spPr>
        <p:txBody>
          <a:bodyPr>
            <a:spAutoFit/>
          </a:bodyPr>
          <a:lstStyle/>
          <a:p>
            <a:pPr>
              <a:defRPr/>
            </a:pPr>
            <a:r>
              <a:rPr lang="en-US" b="1" dirty="0">
                <a:solidFill>
                  <a:schemeClr val="tx2">
                    <a:lumMod val="75000"/>
                  </a:schemeClr>
                </a:solidFill>
                <a:latin typeface="Arial" pitchFamily="34" charset="0"/>
                <a:ea typeface="MS PGothic" pitchFamily="34" charset="-128"/>
                <a:cs typeface="Arial" pitchFamily="34" charset="0"/>
              </a:rPr>
              <a:t>Glucose Dependent</a:t>
            </a:r>
            <a:endParaRPr lang="el-GR" b="1" dirty="0">
              <a:solidFill>
                <a:schemeClr val="tx2">
                  <a:lumMod val="75000"/>
                </a:schemeClr>
              </a:solidFill>
              <a:latin typeface="Arial" pitchFamily="34" charset="0"/>
              <a:ea typeface="MS PGothic" pitchFamily="34" charset="-128"/>
              <a:cs typeface="Arial" pitchFamily="34" charset="0"/>
            </a:endParaRPr>
          </a:p>
        </p:txBody>
      </p:sp>
      <p:pic>
        <p:nvPicPr>
          <p:cNvPr id="9241" name="Picture 26"/>
          <p:cNvPicPr>
            <a:picLocks noChangeAspect="1" noChangeArrowheads="1"/>
          </p:cNvPicPr>
          <p:nvPr/>
        </p:nvPicPr>
        <p:blipFill>
          <a:blip r:embed="rId6"/>
          <a:srcRect/>
          <a:stretch>
            <a:fillRect/>
          </a:stretch>
        </p:blipFill>
        <p:spPr bwMode="auto">
          <a:xfrm rot="1755839">
            <a:off x="6181725" y="2111375"/>
            <a:ext cx="508000" cy="1106488"/>
          </a:xfrm>
          <a:prstGeom prst="rect">
            <a:avLst/>
          </a:prstGeom>
          <a:noFill/>
          <a:ln w="9525" algn="ctr">
            <a:noFill/>
            <a:miter lim="800000"/>
            <a:headEnd/>
            <a:tailEnd type="none" w="lg" len="lg"/>
          </a:ln>
        </p:spPr>
      </p:pic>
      <p:pic>
        <p:nvPicPr>
          <p:cNvPr id="24603" name="Picture 27" descr="MPj04006090000[1]"/>
          <p:cNvPicPr>
            <a:picLocks noChangeAspect="1" noChangeArrowheads="1"/>
          </p:cNvPicPr>
          <p:nvPr/>
        </p:nvPicPr>
        <p:blipFill>
          <a:blip r:embed="rId7" cstate="print"/>
          <a:srcRect/>
          <a:stretch>
            <a:fillRect/>
          </a:stretch>
        </p:blipFill>
        <p:spPr bwMode="auto">
          <a:xfrm>
            <a:off x="762000" y="1549401"/>
            <a:ext cx="941388" cy="965200"/>
          </a:xfrm>
          <a:prstGeom prst="flowChartAlternateProcess">
            <a:avLst/>
          </a:prstGeom>
          <a:noFill/>
          <a:ln w="9525">
            <a:noFill/>
            <a:miter lim="800000"/>
            <a:headEnd/>
            <a:tailEnd/>
          </a:ln>
        </p:spPr>
      </p:pic>
      <p:sp>
        <p:nvSpPr>
          <p:cNvPr id="2489372" name="AutoShape 28"/>
          <p:cNvSpPr>
            <a:spLocks noChangeArrowheads="1"/>
          </p:cNvSpPr>
          <p:nvPr/>
        </p:nvSpPr>
        <p:spPr bwMode="blackWhite">
          <a:xfrm>
            <a:off x="6992938" y="2895600"/>
            <a:ext cx="1084262" cy="511175"/>
          </a:xfrm>
          <a:prstGeom prst="roundRect">
            <a:avLst>
              <a:gd name="adj" fmla="val 16667"/>
            </a:avLst>
          </a:prstGeom>
          <a:solidFill>
            <a:schemeClr val="bg2">
              <a:alpha val="60001"/>
            </a:schemeClr>
          </a:solidFill>
          <a:ln w="9525">
            <a:solidFill>
              <a:schemeClr val="tx1"/>
            </a:solidFill>
            <a:round/>
            <a:headEnd/>
            <a:tailEnd/>
          </a:ln>
          <a:effectLst/>
        </p:spPr>
        <p:txBody>
          <a:bodyPr wrap="none" tIns="91440" bIns="91440" anchor="ctr"/>
          <a:lstStyle/>
          <a:p>
            <a:pPr>
              <a:defRPr/>
            </a:pPr>
            <a:r>
              <a:rPr lang="en-US" sz="1600" b="1" dirty="0">
                <a:solidFill>
                  <a:schemeClr val="tx2">
                    <a:lumMod val="75000"/>
                  </a:schemeClr>
                </a:solidFill>
                <a:latin typeface="Arial" pitchFamily="34" charset="0"/>
                <a:ea typeface="MS PGothic" pitchFamily="34" charset="-128"/>
                <a:cs typeface="Arial" pitchFamily="34" charset="0"/>
              </a:rPr>
              <a:t>↓ Blood </a:t>
            </a:r>
            <a:br>
              <a:rPr lang="en-US" sz="1600" b="1" dirty="0">
                <a:solidFill>
                  <a:schemeClr val="tx2">
                    <a:lumMod val="75000"/>
                  </a:schemeClr>
                </a:solidFill>
                <a:latin typeface="Arial" pitchFamily="34" charset="0"/>
                <a:ea typeface="MS PGothic" pitchFamily="34" charset="-128"/>
                <a:cs typeface="Arial" pitchFamily="34" charset="0"/>
              </a:rPr>
            </a:br>
            <a:r>
              <a:rPr lang="en-US" sz="1600" b="1" dirty="0">
                <a:solidFill>
                  <a:schemeClr val="tx2">
                    <a:lumMod val="75000"/>
                  </a:schemeClr>
                </a:solidFill>
                <a:latin typeface="Arial" pitchFamily="34" charset="0"/>
                <a:ea typeface="MS PGothic" pitchFamily="34" charset="-128"/>
                <a:cs typeface="Arial" pitchFamily="34" charset="0"/>
              </a:rPr>
              <a:t>glucose</a:t>
            </a:r>
          </a:p>
        </p:txBody>
      </p:sp>
      <p:sp>
        <p:nvSpPr>
          <p:cNvPr id="2489373" name="AutoShape 29"/>
          <p:cNvSpPr>
            <a:spLocks noChangeArrowheads="1"/>
          </p:cNvSpPr>
          <p:nvPr/>
        </p:nvSpPr>
        <p:spPr bwMode="blackWhite">
          <a:xfrm>
            <a:off x="152400" y="4114800"/>
            <a:ext cx="914400" cy="384175"/>
          </a:xfrm>
          <a:prstGeom prst="roundRect">
            <a:avLst>
              <a:gd name="adj" fmla="val 16667"/>
            </a:avLst>
          </a:prstGeom>
          <a:solidFill>
            <a:schemeClr val="bg2">
              <a:alpha val="50000"/>
            </a:schemeClr>
          </a:solidFill>
          <a:ln w="9525">
            <a:solidFill>
              <a:schemeClr val="tx1"/>
            </a:solidFill>
            <a:round/>
            <a:headEnd/>
            <a:tailEnd/>
          </a:ln>
          <a:effectLst/>
        </p:spPr>
        <p:txBody>
          <a:bodyPr wrap="none" tIns="91440" bIns="91440" anchor="ctr"/>
          <a:lstStyle/>
          <a:p>
            <a:pPr>
              <a:defRPr/>
            </a:pPr>
            <a:r>
              <a:rPr lang="en-US" sz="1400" b="1" dirty="0">
                <a:solidFill>
                  <a:schemeClr val="tx2">
                    <a:lumMod val="75000"/>
                  </a:schemeClr>
                </a:solidFill>
                <a:latin typeface="Arial" pitchFamily="34" charset="0"/>
                <a:ea typeface="MS PGothic" pitchFamily="34" charset="-128"/>
                <a:cs typeface="Arial" pitchFamily="34" charset="0"/>
              </a:rPr>
              <a:t>GI tract</a:t>
            </a:r>
          </a:p>
        </p:txBody>
      </p:sp>
      <p:sp>
        <p:nvSpPr>
          <p:cNvPr id="2489374" name="AutoShape 30"/>
          <p:cNvSpPr>
            <a:spLocks noChangeArrowheads="1"/>
          </p:cNvSpPr>
          <p:nvPr/>
        </p:nvSpPr>
        <p:spPr bwMode="blackWhite">
          <a:xfrm>
            <a:off x="6324600" y="4419600"/>
            <a:ext cx="1339850" cy="679450"/>
          </a:xfrm>
          <a:prstGeom prst="roundRect">
            <a:avLst>
              <a:gd name="adj" fmla="val 16667"/>
            </a:avLst>
          </a:prstGeom>
          <a:solidFill>
            <a:schemeClr val="bg2">
              <a:alpha val="50000"/>
            </a:schemeClr>
          </a:solidFill>
          <a:ln w="9525">
            <a:solidFill>
              <a:schemeClr val="tx1"/>
            </a:solidFill>
            <a:round/>
            <a:headEnd/>
            <a:tailEnd/>
          </a:ln>
          <a:effectLst/>
        </p:spPr>
        <p:txBody>
          <a:bodyPr wrap="none" tIns="91440" bIns="91440" anchor="ctr"/>
          <a:lstStyle/>
          <a:p>
            <a:pPr>
              <a:defRPr/>
            </a:pPr>
            <a:r>
              <a:rPr lang="en-US" sz="1600" b="1" dirty="0">
                <a:solidFill>
                  <a:schemeClr val="tx2">
                    <a:lumMod val="75000"/>
                  </a:schemeClr>
                </a:solidFill>
                <a:latin typeface="Arial" pitchFamily="34" charset="0"/>
                <a:ea typeface="MS PGothic" pitchFamily="34" charset="-128"/>
                <a:cs typeface="Arial" pitchFamily="34" charset="0"/>
              </a:rPr>
              <a:t>↓Glucose </a:t>
            </a:r>
            <a:br>
              <a:rPr lang="en-US" sz="1600" b="1" dirty="0">
                <a:solidFill>
                  <a:schemeClr val="tx2">
                    <a:lumMod val="75000"/>
                  </a:schemeClr>
                </a:solidFill>
                <a:latin typeface="Arial" pitchFamily="34" charset="0"/>
                <a:ea typeface="MS PGothic" pitchFamily="34" charset="-128"/>
                <a:cs typeface="Arial" pitchFamily="34" charset="0"/>
              </a:rPr>
            </a:br>
            <a:r>
              <a:rPr lang="en-US" sz="1600" b="1" dirty="0">
                <a:solidFill>
                  <a:schemeClr val="tx2">
                    <a:lumMod val="75000"/>
                  </a:schemeClr>
                </a:solidFill>
                <a:latin typeface="Arial" pitchFamily="34" charset="0"/>
                <a:ea typeface="MS PGothic" pitchFamily="34" charset="-128"/>
                <a:cs typeface="Arial" pitchFamily="34" charset="0"/>
              </a:rPr>
              <a:t>production </a:t>
            </a:r>
            <a:br>
              <a:rPr lang="en-US" sz="1600" b="1" dirty="0">
                <a:solidFill>
                  <a:schemeClr val="tx2">
                    <a:lumMod val="75000"/>
                  </a:schemeClr>
                </a:solidFill>
                <a:latin typeface="Arial" pitchFamily="34" charset="0"/>
                <a:ea typeface="MS PGothic" pitchFamily="34" charset="-128"/>
                <a:cs typeface="Arial" pitchFamily="34" charset="0"/>
              </a:rPr>
            </a:br>
            <a:r>
              <a:rPr lang="en-US" sz="1600" b="1" dirty="0">
                <a:solidFill>
                  <a:schemeClr val="tx2">
                    <a:lumMod val="75000"/>
                  </a:schemeClr>
                </a:solidFill>
                <a:latin typeface="Arial" pitchFamily="34" charset="0"/>
                <a:ea typeface="MS PGothic" pitchFamily="34" charset="-128"/>
                <a:cs typeface="Arial" pitchFamily="34" charset="0"/>
              </a:rPr>
              <a:t>by liver</a:t>
            </a:r>
          </a:p>
        </p:txBody>
      </p:sp>
      <p:sp>
        <p:nvSpPr>
          <p:cNvPr id="9246" name="AutoShape 31"/>
          <p:cNvSpPr>
            <a:spLocks noChangeArrowheads="1"/>
          </p:cNvSpPr>
          <p:nvPr/>
        </p:nvSpPr>
        <p:spPr bwMode="blackWhite">
          <a:xfrm>
            <a:off x="341313" y="1184275"/>
            <a:ext cx="1782762" cy="322263"/>
          </a:xfrm>
          <a:prstGeom prst="roundRect">
            <a:avLst>
              <a:gd name="adj" fmla="val 16667"/>
            </a:avLst>
          </a:prstGeom>
          <a:solidFill>
            <a:schemeClr val="bg2">
              <a:alpha val="50195"/>
            </a:schemeClr>
          </a:solidFill>
          <a:ln w="9525">
            <a:solidFill>
              <a:schemeClr val="tx1"/>
            </a:solidFill>
            <a:round/>
            <a:headEnd/>
            <a:tailEnd/>
          </a:ln>
        </p:spPr>
        <p:txBody>
          <a:bodyPr wrap="none" tIns="91440" bIns="91440" anchor="ctr"/>
          <a:lstStyle/>
          <a:p>
            <a:pPr algn="ctr">
              <a:defRPr/>
            </a:pPr>
            <a:r>
              <a:rPr lang="en-US" sz="1400" b="1" dirty="0">
                <a:solidFill>
                  <a:schemeClr val="tx2">
                    <a:lumMod val="75000"/>
                  </a:schemeClr>
                </a:solidFill>
                <a:ea typeface="MS PGothic" pitchFamily="34" charset="-128"/>
              </a:rPr>
              <a:t>Food ingestion</a:t>
            </a:r>
          </a:p>
        </p:txBody>
      </p:sp>
      <p:sp>
        <p:nvSpPr>
          <p:cNvPr id="2489376" name="AutoShape 32"/>
          <p:cNvSpPr>
            <a:spLocks noChangeArrowheads="1"/>
          </p:cNvSpPr>
          <p:nvPr/>
        </p:nvSpPr>
        <p:spPr bwMode="blackWhite">
          <a:xfrm>
            <a:off x="6172200" y="1225550"/>
            <a:ext cx="1447800" cy="984250"/>
          </a:xfrm>
          <a:prstGeom prst="roundRect">
            <a:avLst>
              <a:gd name="adj" fmla="val 16667"/>
            </a:avLst>
          </a:prstGeom>
          <a:solidFill>
            <a:schemeClr val="bg2">
              <a:alpha val="50000"/>
            </a:schemeClr>
          </a:solidFill>
          <a:ln w="9525">
            <a:solidFill>
              <a:schemeClr val="tx1"/>
            </a:solidFill>
            <a:round/>
            <a:headEnd/>
            <a:tailEnd/>
          </a:ln>
          <a:effectLst/>
        </p:spPr>
        <p:txBody>
          <a:bodyPr tIns="91440" bIns="91440" anchor="ctr"/>
          <a:lstStyle/>
          <a:p>
            <a:pPr>
              <a:lnSpc>
                <a:spcPct val="85000"/>
              </a:lnSpc>
              <a:defRPr/>
            </a:pPr>
            <a:r>
              <a:rPr lang="en-US" b="1" dirty="0">
                <a:solidFill>
                  <a:schemeClr val="tx2">
                    <a:lumMod val="75000"/>
                  </a:schemeClr>
                </a:solidFill>
                <a:latin typeface="Arial" pitchFamily="34" charset="0"/>
                <a:ea typeface="MS PGothic" pitchFamily="34" charset="-128"/>
                <a:cs typeface="Arial" pitchFamily="34" charset="0"/>
              </a:rPr>
              <a:t>↑</a:t>
            </a:r>
            <a:r>
              <a:rPr lang="en-US" sz="1400" b="1" dirty="0">
                <a:solidFill>
                  <a:schemeClr val="tx2">
                    <a:lumMod val="75000"/>
                  </a:schemeClr>
                </a:solidFill>
                <a:latin typeface="Arial" pitchFamily="34" charset="0"/>
                <a:ea typeface="MS PGothic" pitchFamily="34" charset="-128"/>
                <a:cs typeface="Arial" pitchFamily="34" charset="0"/>
              </a:rPr>
              <a:t>Glucose </a:t>
            </a:r>
            <a:br>
              <a:rPr lang="en-US" sz="1400" b="1" dirty="0">
                <a:solidFill>
                  <a:schemeClr val="tx2">
                    <a:lumMod val="75000"/>
                  </a:schemeClr>
                </a:solidFill>
                <a:latin typeface="Arial" pitchFamily="34" charset="0"/>
                <a:ea typeface="MS PGothic" pitchFamily="34" charset="-128"/>
                <a:cs typeface="Arial" pitchFamily="34" charset="0"/>
              </a:rPr>
            </a:br>
            <a:r>
              <a:rPr lang="en-US" sz="1400" b="1" dirty="0">
                <a:solidFill>
                  <a:schemeClr val="tx2">
                    <a:lumMod val="75000"/>
                  </a:schemeClr>
                </a:solidFill>
                <a:latin typeface="Arial" pitchFamily="34" charset="0"/>
                <a:ea typeface="MS PGothic" pitchFamily="34" charset="-128"/>
                <a:cs typeface="Arial" pitchFamily="34" charset="0"/>
              </a:rPr>
              <a:t>uptake by peripheral tissue</a:t>
            </a:r>
            <a:r>
              <a:rPr lang="en-US" sz="1400" b="1" baseline="30000" dirty="0">
                <a:solidFill>
                  <a:schemeClr val="tx2">
                    <a:lumMod val="75000"/>
                  </a:schemeClr>
                </a:solidFill>
                <a:latin typeface="Arial" pitchFamily="34" charset="0"/>
                <a:ea typeface="MS PGothic" pitchFamily="34" charset="-128"/>
                <a:cs typeface="Arial" pitchFamily="34" charset="0"/>
              </a:rPr>
              <a:t>2,4</a:t>
            </a:r>
            <a:endParaRPr lang="en-US" sz="1400" b="1" dirty="0">
              <a:solidFill>
                <a:schemeClr val="tx2">
                  <a:lumMod val="75000"/>
                </a:schemeClr>
              </a:solidFill>
              <a:latin typeface="Arial" pitchFamily="34" charset="0"/>
              <a:ea typeface="MS PGothic" pitchFamily="34" charset="-128"/>
              <a:cs typeface="Arial" pitchFamily="34" charset="0"/>
            </a:endParaRPr>
          </a:p>
        </p:txBody>
      </p:sp>
      <p:sp>
        <p:nvSpPr>
          <p:cNvPr id="2489377" name="AutoShape 33"/>
          <p:cNvSpPr>
            <a:spLocks noChangeArrowheads="1"/>
          </p:cNvSpPr>
          <p:nvPr/>
        </p:nvSpPr>
        <p:spPr bwMode="blackWhite">
          <a:xfrm>
            <a:off x="3754438" y="3657600"/>
            <a:ext cx="1198562" cy="417513"/>
          </a:xfrm>
          <a:prstGeom prst="roundRect">
            <a:avLst>
              <a:gd name="adj" fmla="val 16667"/>
            </a:avLst>
          </a:prstGeom>
          <a:solidFill>
            <a:schemeClr val="bg2">
              <a:alpha val="60001"/>
            </a:schemeClr>
          </a:solidFill>
          <a:ln w="9525">
            <a:solidFill>
              <a:schemeClr val="tx1"/>
            </a:solidFill>
            <a:round/>
            <a:headEnd/>
            <a:tailEnd/>
          </a:ln>
          <a:effectLst/>
        </p:spPr>
        <p:txBody>
          <a:bodyPr wrap="none" tIns="91440" bIns="91440" anchor="ctr"/>
          <a:lstStyle/>
          <a:p>
            <a:pPr>
              <a:defRPr/>
            </a:pPr>
            <a:r>
              <a:rPr lang="en-US" sz="1400" b="1" dirty="0">
                <a:solidFill>
                  <a:schemeClr val="tx2">
                    <a:lumMod val="75000"/>
                  </a:schemeClr>
                </a:solidFill>
                <a:latin typeface="Arial" pitchFamily="34" charset="0"/>
                <a:ea typeface="MS PGothic" pitchFamily="34" charset="-128"/>
                <a:cs typeface="Arial" pitchFamily="34" charset="0"/>
              </a:rPr>
              <a:t>Beta cells</a:t>
            </a:r>
            <a:br>
              <a:rPr lang="en-US" sz="1400" b="1" dirty="0">
                <a:solidFill>
                  <a:schemeClr val="tx2">
                    <a:lumMod val="75000"/>
                  </a:schemeClr>
                </a:solidFill>
                <a:latin typeface="Arial" pitchFamily="34" charset="0"/>
                <a:ea typeface="MS PGothic" pitchFamily="34" charset="-128"/>
                <a:cs typeface="Arial" pitchFamily="34" charset="0"/>
              </a:rPr>
            </a:br>
            <a:r>
              <a:rPr lang="en-US" sz="1400" b="1" dirty="0">
                <a:solidFill>
                  <a:schemeClr val="tx2">
                    <a:lumMod val="75000"/>
                  </a:schemeClr>
                </a:solidFill>
                <a:latin typeface="Arial" pitchFamily="34" charset="0"/>
                <a:ea typeface="MS PGothic" pitchFamily="34" charset="-128"/>
                <a:cs typeface="Arial" pitchFamily="34" charset="0"/>
              </a:rPr>
              <a:t>Alpha cells</a:t>
            </a:r>
          </a:p>
        </p:txBody>
      </p:sp>
      <p:sp>
        <p:nvSpPr>
          <p:cNvPr id="24610" name="Line 34"/>
          <p:cNvSpPr>
            <a:spLocks noChangeShapeType="1"/>
          </p:cNvSpPr>
          <p:nvPr/>
        </p:nvSpPr>
        <p:spPr bwMode="auto">
          <a:xfrm>
            <a:off x="2111375" y="3379788"/>
            <a:ext cx="1079500" cy="0"/>
          </a:xfrm>
          <a:prstGeom prst="line">
            <a:avLst/>
          </a:prstGeom>
          <a:noFill/>
          <a:ln w="57150">
            <a:solidFill>
              <a:schemeClr val="tx2">
                <a:lumMod val="75000"/>
              </a:schemeClr>
            </a:solidFill>
            <a:round/>
            <a:headEnd type="none" w="sm" len="sm"/>
            <a:tailEnd type="triangle" w="sm" len="sm"/>
          </a:ln>
        </p:spPr>
        <p:txBody>
          <a:bodyPr wrap="none" anchor="ctr"/>
          <a:lstStyle/>
          <a:p>
            <a:pPr>
              <a:defRPr/>
            </a:pPr>
            <a:endParaRPr lang="en-IN">
              <a:latin typeface="Arial" pitchFamily="34" charset="0"/>
              <a:cs typeface="Arial" pitchFamily="34" charset="0"/>
            </a:endParaRPr>
          </a:p>
        </p:txBody>
      </p:sp>
      <p:sp>
        <p:nvSpPr>
          <p:cNvPr id="36" name="Rectangle 35"/>
          <p:cNvSpPr/>
          <p:nvPr/>
        </p:nvSpPr>
        <p:spPr>
          <a:xfrm>
            <a:off x="228600" y="228600"/>
            <a:ext cx="8153400" cy="523875"/>
          </a:xfrm>
          <a:prstGeom prst="rect">
            <a:avLst/>
          </a:prstGeom>
        </p:spPr>
        <p:txBody>
          <a:bodyPr>
            <a:spAutoFit/>
          </a:bodyPr>
          <a:lstStyle/>
          <a:p>
            <a:pPr>
              <a:defRPr/>
            </a:pPr>
            <a:r>
              <a:rPr lang="en-US" sz="2800" b="1" dirty="0">
                <a:solidFill>
                  <a:srgbClr val="FF0000"/>
                </a:solidFill>
                <a:latin typeface="Arial" pitchFamily="34" charset="0"/>
                <a:cs typeface="Arial" pitchFamily="34" charset="0"/>
              </a:rPr>
              <a:t>Incretins: Role in Glucose Homeostasis</a:t>
            </a:r>
            <a:endParaRPr lang="en-IN" sz="2800" b="1" dirty="0">
              <a:solidFill>
                <a:srgbClr val="FF0000"/>
              </a:solidFill>
              <a:latin typeface="Arial" pitchFamily="34" charset="0"/>
              <a:cs typeface="Arial" pitchFamily="34" charset="0"/>
            </a:endParaRPr>
          </a:p>
        </p:txBody>
      </p:sp>
      <p:sp>
        <p:nvSpPr>
          <p:cNvPr id="35"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B156E3A3-33BD-4699-865D-A75C8EB2DECB}" type="slidenum">
              <a:rPr lang="en-US" smtClean="0">
                <a:solidFill>
                  <a:schemeClr val="bg1"/>
                </a:solidFill>
              </a:rPr>
              <a:pPr fontAlgn="base">
                <a:spcBef>
                  <a:spcPct val="0"/>
                </a:spcBef>
                <a:spcAft>
                  <a:spcPct val="0"/>
                </a:spcAft>
                <a:defRPr/>
              </a:pPr>
              <a:t>10</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9"/>
          <p:cNvSpPr txBox="1">
            <a:spLocks/>
          </p:cNvSpPr>
          <p:nvPr/>
        </p:nvSpPr>
        <p:spPr bwMode="auto">
          <a:xfrm>
            <a:off x="76200" y="2133600"/>
            <a:ext cx="8001000" cy="2438400"/>
          </a:xfrm>
          <a:prstGeom prst="horizontalScroll">
            <a:avLst/>
          </a:prstGeom>
          <a:solidFill>
            <a:schemeClr val="accent2">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a:lstStyle/>
          <a:p>
            <a:pPr algn="just">
              <a:defRPr/>
            </a:pPr>
            <a:r>
              <a:rPr lang="en-IN" sz="2400" b="1" dirty="0">
                <a:solidFill>
                  <a:schemeClr val="tx2">
                    <a:lumMod val="75000"/>
                  </a:schemeClr>
                </a:solidFill>
                <a:latin typeface="Arial" pitchFamily="34" charset="0"/>
                <a:cs typeface="Arial" pitchFamily="34" charset="0"/>
              </a:rPr>
              <a:t>The “</a:t>
            </a:r>
            <a:r>
              <a:rPr lang="en-IN" sz="2400" b="1" dirty="0" err="1">
                <a:solidFill>
                  <a:schemeClr val="tx2">
                    <a:lumMod val="75000"/>
                  </a:schemeClr>
                </a:solidFill>
                <a:latin typeface="Arial" pitchFamily="34" charset="0"/>
                <a:cs typeface="Arial" pitchFamily="34" charset="0"/>
              </a:rPr>
              <a:t>Incretin</a:t>
            </a:r>
            <a:r>
              <a:rPr lang="en-IN" sz="2400" b="1" dirty="0">
                <a:solidFill>
                  <a:schemeClr val="tx2">
                    <a:lumMod val="75000"/>
                  </a:schemeClr>
                </a:solidFill>
                <a:latin typeface="Arial" pitchFamily="34" charset="0"/>
                <a:cs typeface="Arial" pitchFamily="34" charset="0"/>
              </a:rPr>
              <a:t> Effect” describes the phenomenon whereby a glucose load delivered orally produces a much greater insulin secretion than the same glucose load administered intravenously.</a:t>
            </a:r>
          </a:p>
        </p:txBody>
      </p:sp>
      <p:sp>
        <p:nvSpPr>
          <p:cNvPr id="6" name="Rectangle 5"/>
          <p:cNvSpPr/>
          <p:nvPr/>
        </p:nvSpPr>
        <p:spPr>
          <a:xfrm>
            <a:off x="152400" y="466725"/>
            <a:ext cx="5562600" cy="523875"/>
          </a:xfrm>
          <a:prstGeom prst="rect">
            <a:avLst/>
          </a:prstGeom>
        </p:spPr>
        <p:txBody>
          <a:bodyPr>
            <a:spAutoFit/>
          </a:bodyPr>
          <a:lstStyle/>
          <a:p>
            <a:pPr>
              <a:defRPr/>
            </a:pPr>
            <a:r>
              <a:rPr lang="en-US" sz="2800" b="1" dirty="0">
                <a:solidFill>
                  <a:srgbClr val="FF0000"/>
                </a:solidFill>
                <a:latin typeface="Arial" pitchFamily="34" charset="0"/>
                <a:cs typeface="Arial" pitchFamily="34" charset="0"/>
              </a:rPr>
              <a:t>The Incretin Effect</a:t>
            </a:r>
            <a:endParaRPr lang="en-IN" sz="2800" b="1" dirty="0">
              <a:solidFill>
                <a:srgbClr val="FF0000"/>
              </a:solidFill>
              <a:latin typeface="Arial" pitchFamily="34" charset="0"/>
              <a:cs typeface="Arial" pitchFamily="34" charset="0"/>
            </a:endParaRPr>
          </a:p>
        </p:txBody>
      </p:sp>
      <p:sp>
        <p:nvSpPr>
          <p:cNvPr id="7" name="Rectangle 6"/>
          <p:cNvSpPr/>
          <p:nvPr/>
        </p:nvSpPr>
        <p:spPr>
          <a:xfrm>
            <a:off x="5029200" y="6611938"/>
            <a:ext cx="3068638" cy="246062"/>
          </a:xfrm>
          <a:prstGeom prst="rect">
            <a:avLst/>
          </a:prstGeom>
        </p:spPr>
        <p:txBody>
          <a:bodyPr wrap="none">
            <a:spAutoFit/>
          </a:bodyPr>
          <a:lstStyle/>
          <a:p>
            <a:pPr>
              <a:defRPr/>
            </a:pPr>
            <a:r>
              <a:rPr lang="en-IN" sz="1000" dirty="0" err="1">
                <a:solidFill>
                  <a:schemeClr val="tx2">
                    <a:lumMod val="75000"/>
                  </a:schemeClr>
                </a:solidFill>
              </a:rPr>
              <a:t>Elrick</a:t>
            </a:r>
            <a:r>
              <a:rPr lang="en-IN" sz="1000" dirty="0">
                <a:solidFill>
                  <a:schemeClr val="tx2">
                    <a:lumMod val="75000"/>
                  </a:schemeClr>
                </a:solidFill>
              </a:rPr>
              <a:t> H J Clin </a:t>
            </a:r>
            <a:r>
              <a:rPr lang="en-IN" sz="1000" dirty="0" err="1">
                <a:solidFill>
                  <a:schemeClr val="tx2">
                    <a:lumMod val="75000"/>
                  </a:schemeClr>
                </a:solidFill>
              </a:rPr>
              <a:t>Endocrinol</a:t>
            </a:r>
            <a:r>
              <a:rPr lang="en-IN" sz="1000" dirty="0">
                <a:solidFill>
                  <a:schemeClr val="tx2">
                    <a:lumMod val="75000"/>
                  </a:schemeClr>
                </a:solidFill>
              </a:rPr>
              <a:t> </a:t>
            </a:r>
            <a:r>
              <a:rPr lang="en-IN" sz="1000" dirty="0" err="1">
                <a:solidFill>
                  <a:schemeClr val="tx2">
                    <a:lumMod val="75000"/>
                  </a:schemeClr>
                </a:solidFill>
              </a:rPr>
              <a:t>Metab</a:t>
            </a:r>
            <a:r>
              <a:rPr lang="en-IN" sz="1000" dirty="0">
                <a:solidFill>
                  <a:schemeClr val="tx2">
                    <a:lumMod val="75000"/>
                  </a:schemeClr>
                </a:solidFill>
              </a:rPr>
              <a:t> 1964;24:1076–82.</a:t>
            </a:r>
          </a:p>
        </p:txBody>
      </p:sp>
      <p:sp>
        <p:nvSpPr>
          <p:cNvPr id="8"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49C7661F-33D1-49B7-B681-EC48BC32BCB7}" type="slidenum">
              <a:rPr lang="en-US" smtClean="0">
                <a:solidFill>
                  <a:schemeClr val="bg1"/>
                </a:solidFill>
              </a:rPr>
              <a:pPr fontAlgn="base">
                <a:spcBef>
                  <a:spcPct val="0"/>
                </a:spcBef>
                <a:spcAft>
                  <a:spcPct val="0"/>
                </a:spcAft>
                <a:defRPr/>
              </a:pPr>
              <a:t>11</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 y="466725"/>
            <a:ext cx="5562600" cy="523875"/>
          </a:xfrm>
          <a:prstGeom prst="rect">
            <a:avLst/>
          </a:prstGeom>
        </p:spPr>
        <p:txBody>
          <a:bodyPr>
            <a:spAutoFit/>
          </a:bodyPr>
          <a:lstStyle/>
          <a:p>
            <a:pPr>
              <a:defRPr/>
            </a:pPr>
            <a:r>
              <a:rPr lang="en-US" sz="2800" b="1" dirty="0">
                <a:solidFill>
                  <a:srgbClr val="FF0000"/>
                </a:solidFill>
                <a:latin typeface="Arial" pitchFamily="34" charset="0"/>
                <a:cs typeface="Arial" pitchFamily="34" charset="0"/>
              </a:rPr>
              <a:t>The Incretin Effect</a:t>
            </a:r>
            <a:endParaRPr lang="en-IN" sz="2800" b="1" dirty="0">
              <a:solidFill>
                <a:srgbClr val="FF0000"/>
              </a:solidFill>
              <a:latin typeface="Arial" pitchFamily="34" charset="0"/>
              <a:cs typeface="Arial" pitchFamily="34" charset="0"/>
            </a:endParaRPr>
          </a:p>
        </p:txBody>
      </p:sp>
      <p:sp>
        <p:nvSpPr>
          <p:cNvPr id="8" name="AutoShape 251"/>
          <p:cNvSpPr>
            <a:spLocks noChangeArrowheads="1"/>
          </p:cNvSpPr>
          <p:nvPr/>
        </p:nvSpPr>
        <p:spPr bwMode="auto">
          <a:xfrm>
            <a:off x="836613" y="1631950"/>
            <a:ext cx="2176462" cy="484188"/>
          </a:xfrm>
          <a:prstGeom prst="roundRect">
            <a:avLst>
              <a:gd name="adj" fmla="val 16667"/>
            </a:avLst>
          </a:prstGeom>
          <a:noFill/>
          <a:ln w="9525" algn="ctr">
            <a:no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9" name="Oval 111"/>
          <p:cNvSpPr>
            <a:spLocks noChangeArrowheads="1"/>
          </p:cNvSpPr>
          <p:nvPr/>
        </p:nvSpPr>
        <p:spPr bwMode="auto">
          <a:xfrm>
            <a:off x="749300" y="5294313"/>
            <a:ext cx="107950" cy="107950"/>
          </a:xfrm>
          <a:prstGeom prst="ellipse">
            <a:avLst/>
          </a:prstGeom>
          <a:solidFill>
            <a:schemeClr val="tx1"/>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0" name="Oval 112"/>
          <p:cNvSpPr>
            <a:spLocks noChangeArrowheads="1"/>
          </p:cNvSpPr>
          <p:nvPr/>
        </p:nvSpPr>
        <p:spPr bwMode="auto">
          <a:xfrm>
            <a:off x="4691063" y="5294313"/>
            <a:ext cx="107950" cy="107950"/>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 name="Text Box 113"/>
          <p:cNvSpPr txBox="1">
            <a:spLocks noChangeArrowheads="1"/>
          </p:cNvSpPr>
          <p:nvPr/>
        </p:nvSpPr>
        <p:spPr bwMode="auto">
          <a:xfrm>
            <a:off x="852488" y="5219700"/>
            <a:ext cx="3763962" cy="338138"/>
          </a:xfrm>
          <a:prstGeom prst="rect">
            <a:avLst/>
          </a:prstGeom>
          <a:noFill/>
          <a:ln w="25400">
            <a:noFill/>
            <a:miter lim="800000"/>
            <a:headEnd type="none" w="sm" len="sm"/>
            <a:tailEnd type="none" w="sm" len="sm"/>
          </a:ln>
        </p:spPr>
        <p:txBody>
          <a:bodyPr>
            <a:spAutoFit/>
          </a:bodyPr>
          <a:lstStyle/>
          <a:p>
            <a:pPr>
              <a:defRPr/>
            </a:pPr>
            <a:r>
              <a:rPr lang="en-GB" sz="1600" dirty="0">
                <a:solidFill>
                  <a:schemeClr val="tx2">
                    <a:lumMod val="75000"/>
                  </a:schemeClr>
                </a:solidFill>
                <a:latin typeface="Arial" pitchFamily="34" charset="0"/>
                <a:cs typeface="Arial" pitchFamily="34" charset="0"/>
              </a:rPr>
              <a:t>Oral glucose load (50 g/400 </a:t>
            </a:r>
            <a:r>
              <a:rPr lang="en-GB" sz="1600" dirty="0" err="1">
                <a:solidFill>
                  <a:schemeClr val="tx2">
                    <a:lumMod val="75000"/>
                  </a:schemeClr>
                </a:solidFill>
                <a:latin typeface="Arial" pitchFamily="34" charset="0"/>
                <a:cs typeface="Arial" pitchFamily="34" charset="0"/>
              </a:rPr>
              <a:t>mL</a:t>
            </a:r>
            <a:r>
              <a:rPr lang="en-GB" sz="1600" dirty="0">
                <a:solidFill>
                  <a:schemeClr val="tx2">
                    <a:lumMod val="75000"/>
                  </a:schemeClr>
                </a:solidFill>
                <a:latin typeface="Arial" pitchFamily="34" charset="0"/>
                <a:cs typeface="Arial" pitchFamily="34" charset="0"/>
              </a:rPr>
              <a:t>)</a:t>
            </a:r>
          </a:p>
        </p:txBody>
      </p:sp>
      <p:sp>
        <p:nvSpPr>
          <p:cNvPr id="12" name="Text Box 114"/>
          <p:cNvSpPr txBox="1">
            <a:spLocks noChangeArrowheads="1"/>
          </p:cNvSpPr>
          <p:nvPr/>
        </p:nvSpPr>
        <p:spPr bwMode="auto">
          <a:xfrm>
            <a:off x="4805363" y="5219700"/>
            <a:ext cx="3333750" cy="338138"/>
          </a:xfrm>
          <a:prstGeom prst="rect">
            <a:avLst/>
          </a:prstGeom>
          <a:noFill/>
          <a:ln w="25400" algn="ctr">
            <a:noFill/>
            <a:miter lim="800000"/>
            <a:headEnd type="none" w="sm" len="sm"/>
            <a:tailEnd type="none" w="sm" len="sm"/>
          </a:ln>
        </p:spPr>
        <p:txBody>
          <a:bodyPr>
            <a:spAutoFit/>
          </a:bodyPr>
          <a:lstStyle/>
          <a:p>
            <a:pPr>
              <a:defRPr/>
            </a:pPr>
            <a:r>
              <a:rPr lang="en-GB" sz="1600" dirty="0">
                <a:solidFill>
                  <a:schemeClr val="tx2">
                    <a:lumMod val="75000"/>
                  </a:schemeClr>
                </a:solidFill>
                <a:latin typeface="Arial" pitchFamily="34" charset="0"/>
                <a:cs typeface="Arial" pitchFamily="34" charset="0"/>
              </a:rPr>
              <a:t>IV glucose infusion</a:t>
            </a:r>
          </a:p>
        </p:txBody>
      </p:sp>
      <p:sp>
        <p:nvSpPr>
          <p:cNvPr id="13" name="Text Box 116"/>
          <p:cNvSpPr txBox="1">
            <a:spLocks noChangeArrowheads="1"/>
          </p:cNvSpPr>
          <p:nvPr/>
        </p:nvSpPr>
        <p:spPr bwMode="auto">
          <a:xfrm rot="16200000">
            <a:off x="-1218406" y="3090069"/>
            <a:ext cx="3081337" cy="339725"/>
          </a:xfrm>
          <a:prstGeom prst="rect">
            <a:avLst/>
          </a:prstGeom>
          <a:noFill/>
          <a:ln w="25400">
            <a:noFill/>
            <a:miter lim="800000"/>
            <a:headEnd type="none" w="sm" len="sm"/>
            <a:tailEnd type="none" w="sm" len="sm"/>
          </a:ln>
        </p:spPr>
        <p:txBody>
          <a:bodyPr lIns="91427" tIns="45713" rIns="91427" bIns="45713">
            <a:spAutoFit/>
          </a:bodyPr>
          <a:lstStyle/>
          <a:p>
            <a:pPr algn="ctr">
              <a:defRPr/>
            </a:pPr>
            <a:r>
              <a:rPr lang="en-GB" sz="1600" dirty="0">
                <a:latin typeface="+mn-lt"/>
                <a:cs typeface="Arial" pitchFamily="34" charset="0"/>
              </a:rPr>
              <a:t>P</a:t>
            </a:r>
            <a:r>
              <a:rPr lang="en-GB" sz="1400" dirty="0">
                <a:latin typeface="+mn-lt"/>
                <a:cs typeface="Arial" pitchFamily="34" charset="0"/>
              </a:rPr>
              <a:t>lasma glucose (</a:t>
            </a:r>
            <a:r>
              <a:rPr lang="en-GB" sz="1400" dirty="0" err="1">
                <a:latin typeface="+mn-lt"/>
                <a:cs typeface="Arial" pitchFamily="34" charset="0"/>
              </a:rPr>
              <a:t>mmol</a:t>
            </a:r>
            <a:r>
              <a:rPr lang="en-GB" sz="1400" dirty="0">
                <a:latin typeface="+mn-lt"/>
                <a:cs typeface="Arial" pitchFamily="34" charset="0"/>
              </a:rPr>
              <a:t>/L</a:t>
            </a:r>
            <a:r>
              <a:rPr lang="en-GB" sz="1600" dirty="0">
                <a:latin typeface="+mn-lt"/>
                <a:cs typeface="Arial" pitchFamily="34" charset="0"/>
              </a:rPr>
              <a:t>)</a:t>
            </a:r>
          </a:p>
        </p:txBody>
      </p:sp>
      <p:sp>
        <p:nvSpPr>
          <p:cNvPr id="14" name="Text Box 118"/>
          <p:cNvSpPr txBox="1">
            <a:spLocks noChangeArrowheads="1"/>
          </p:cNvSpPr>
          <p:nvPr/>
        </p:nvSpPr>
        <p:spPr bwMode="auto">
          <a:xfrm>
            <a:off x="260350" y="4448175"/>
            <a:ext cx="574675" cy="338138"/>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dirty="0">
                <a:latin typeface="+mn-lt"/>
                <a:cs typeface="Arial" pitchFamily="34" charset="0"/>
              </a:rPr>
              <a:t>–10</a:t>
            </a:r>
          </a:p>
        </p:txBody>
      </p:sp>
      <p:sp>
        <p:nvSpPr>
          <p:cNvPr id="15" name="Text Box 119"/>
          <p:cNvSpPr txBox="1">
            <a:spLocks noChangeArrowheads="1"/>
          </p:cNvSpPr>
          <p:nvPr/>
        </p:nvSpPr>
        <p:spPr bwMode="auto">
          <a:xfrm>
            <a:off x="692150" y="4448175"/>
            <a:ext cx="444500" cy="338138"/>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dirty="0">
                <a:latin typeface="+mn-lt"/>
                <a:cs typeface="Arial" pitchFamily="34" charset="0"/>
              </a:rPr>
              <a:t>–5</a:t>
            </a:r>
          </a:p>
        </p:txBody>
      </p:sp>
      <p:sp>
        <p:nvSpPr>
          <p:cNvPr id="16" name="Text Box 120"/>
          <p:cNvSpPr txBox="1">
            <a:spLocks noChangeArrowheads="1"/>
          </p:cNvSpPr>
          <p:nvPr/>
        </p:nvSpPr>
        <p:spPr bwMode="auto">
          <a:xfrm>
            <a:off x="1436688" y="4448175"/>
            <a:ext cx="444500" cy="338138"/>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a:latin typeface="+mn-lt"/>
                <a:cs typeface="Arial" pitchFamily="34" charset="0"/>
              </a:rPr>
              <a:t>60</a:t>
            </a:r>
            <a:endParaRPr lang="en-GB" sz="1600" baseline="-25000">
              <a:latin typeface="+mn-lt"/>
              <a:cs typeface="Arial" pitchFamily="34" charset="0"/>
            </a:endParaRPr>
          </a:p>
        </p:txBody>
      </p:sp>
      <p:sp>
        <p:nvSpPr>
          <p:cNvPr id="17" name="Text Box 121"/>
          <p:cNvSpPr txBox="1">
            <a:spLocks noChangeArrowheads="1"/>
          </p:cNvSpPr>
          <p:nvPr/>
        </p:nvSpPr>
        <p:spPr bwMode="auto">
          <a:xfrm>
            <a:off x="2152650" y="4448175"/>
            <a:ext cx="574675" cy="338138"/>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a:latin typeface="+mn-lt"/>
                <a:cs typeface="Arial" pitchFamily="34" charset="0"/>
              </a:rPr>
              <a:t>120</a:t>
            </a:r>
            <a:endParaRPr lang="en-GB" sz="1600" baseline="-25000">
              <a:latin typeface="+mn-lt"/>
              <a:cs typeface="Arial" pitchFamily="34" charset="0"/>
            </a:endParaRPr>
          </a:p>
        </p:txBody>
      </p:sp>
      <p:sp>
        <p:nvSpPr>
          <p:cNvPr id="18" name="Text Box 122"/>
          <p:cNvSpPr txBox="1">
            <a:spLocks noChangeArrowheads="1"/>
          </p:cNvSpPr>
          <p:nvPr/>
        </p:nvSpPr>
        <p:spPr bwMode="auto">
          <a:xfrm>
            <a:off x="2936875" y="4448175"/>
            <a:ext cx="574675" cy="338138"/>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a:latin typeface="+mn-lt"/>
                <a:cs typeface="Arial" pitchFamily="34" charset="0"/>
              </a:rPr>
              <a:t>180</a:t>
            </a:r>
            <a:endParaRPr lang="en-GB" sz="1600" baseline="-25000">
              <a:latin typeface="+mn-lt"/>
              <a:cs typeface="Arial" pitchFamily="34" charset="0"/>
            </a:endParaRPr>
          </a:p>
        </p:txBody>
      </p:sp>
      <p:sp>
        <p:nvSpPr>
          <p:cNvPr id="19" name="Text Box 128"/>
          <p:cNvSpPr txBox="1">
            <a:spLocks noChangeArrowheads="1"/>
          </p:cNvSpPr>
          <p:nvPr/>
        </p:nvSpPr>
        <p:spPr bwMode="auto">
          <a:xfrm>
            <a:off x="273050" y="2795588"/>
            <a:ext cx="442913" cy="339725"/>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dirty="0">
                <a:latin typeface="+mn-lt"/>
                <a:cs typeface="Arial" pitchFamily="34" charset="0"/>
              </a:rPr>
              <a:t>10</a:t>
            </a:r>
            <a:endParaRPr lang="en-GB" sz="1600" baseline="-25000" dirty="0">
              <a:latin typeface="+mn-lt"/>
              <a:cs typeface="Arial" pitchFamily="34" charset="0"/>
            </a:endParaRPr>
          </a:p>
        </p:txBody>
      </p:sp>
      <p:grpSp>
        <p:nvGrpSpPr>
          <p:cNvPr id="11279" name="Group 129"/>
          <p:cNvGrpSpPr>
            <a:grpSpLocks/>
          </p:cNvGrpSpPr>
          <p:nvPr/>
        </p:nvGrpSpPr>
        <p:grpSpPr bwMode="auto">
          <a:xfrm flipV="1">
            <a:off x="693738" y="3784600"/>
            <a:ext cx="77787" cy="50800"/>
            <a:chOff x="2620" y="2453"/>
            <a:chExt cx="57" cy="79"/>
          </a:xfrm>
        </p:grpSpPr>
        <p:sp>
          <p:nvSpPr>
            <p:cNvPr id="21" name="Line 130"/>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22" name="Line 131"/>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0" name="Group 132"/>
          <p:cNvGrpSpPr>
            <a:grpSpLocks/>
          </p:cNvGrpSpPr>
          <p:nvPr/>
        </p:nvGrpSpPr>
        <p:grpSpPr bwMode="auto">
          <a:xfrm flipV="1">
            <a:off x="828675" y="3770313"/>
            <a:ext cx="77788" cy="52387"/>
            <a:chOff x="2620" y="2453"/>
            <a:chExt cx="57" cy="79"/>
          </a:xfrm>
        </p:grpSpPr>
        <p:sp>
          <p:nvSpPr>
            <p:cNvPr id="24" name="Line 133"/>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25" name="Line 134"/>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1" name="Group 135"/>
          <p:cNvGrpSpPr>
            <a:grpSpLocks/>
          </p:cNvGrpSpPr>
          <p:nvPr/>
        </p:nvGrpSpPr>
        <p:grpSpPr bwMode="auto">
          <a:xfrm flipV="1">
            <a:off x="1023938" y="3541713"/>
            <a:ext cx="76200" cy="52387"/>
            <a:chOff x="2620" y="2453"/>
            <a:chExt cx="57" cy="79"/>
          </a:xfrm>
        </p:grpSpPr>
        <p:sp>
          <p:nvSpPr>
            <p:cNvPr id="27" name="Line 136"/>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28" name="Line 137"/>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2" name="Group 138"/>
          <p:cNvGrpSpPr>
            <a:grpSpLocks/>
          </p:cNvGrpSpPr>
          <p:nvPr/>
        </p:nvGrpSpPr>
        <p:grpSpPr bwMode="auto">
          <a:xfrm flipV="1">
            <a:off x="1027113" y="3541713"/>
            <a:ext cx="77787" cy="52387"/>
            <a:chOff x="2620" y="2453"/>
            <a:chExt cx="57" cy="79"/>
          </a:xfrm>
        </p:grpSpPr>
        <p:sp>
          <p:nvSpPr>
            <p:cNvPr id="30" name="Line 139"/>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31" name="Line 140"/>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3" name="Group 141"/>
          <p:cNvGrpSpPr>
            <a:grpSpLocks/>
          </p:cNvGrpSpPr>
          <p:nvPr/>
        </p:nvGrpSpPr>
        <p:grpSpPr bwMode="auto">
          <a:xfrm flipV="1">
            <a:off x="1230313" y="3306763"/>
            <a:ext cx="77787" cy="50800"/>
            <a:chOff x="2620" y="2453"/>
            <a:chExt cx="57" cy="79"/>
          </a:xfrm>
        </p:grpSpPr>
        <p:sp>
          <p:nvSpPr>
            <p:cNvPr id="33" name="Line 142"/>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34" name="Line 143"/>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4" name="Group 144"/>
          <p:cNvGrpSpPr>
            <a:grpSpLocks/>
          </p:cNvGrpSpPr>
          <p:nvPr/>
        </p:nvGrpSpPr>
        <p:grpSpPr bwMode="auto">
          <a:xfrm flipV="1">
            <a:off x="1430338" y="3297238"/>
            <a:ext cx="77787" cy="50800"/>
            <a:chOff x="2620" y="2453"/>
            <a:chExt cx="57" cy="79"/>
          </a:xfrm>
        </p:grpSpPr>
        <p:sp>
          <p:nvSpPr>
            <p:cNvPr id="36" name="Line 145"/>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37" name="Line 146"/>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5" name="Group 147"/>
          <p:cNvGrpSpPr>
            <a:grpSpLocks/>
          </p:cNvGrpSpPr>
          <p:nvPr/>
        </p:nvGrpSpPr>
        <p:grpSpPr bwMode="auto">
          <a:xfrm flipV="1">
            <a:off x="1628775" y="3348038"/>
            <a:ext cx="77788" cy="52387"/>
            <a:chOff x="2620" y="2453"/>
            <a:chExt cx="57" cy="79"/>
          </a:xfrm>
        </p:grpSpPr>
        <p:sp>
          <p:nvSpPr>
            <p:cNvPr id="39" name="Line 148"/>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40" name="Line 149"/>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6" name="Group 150"/>
          <p:cNvGrpSpPr>
            <a:grpSpLocks/>
          </p:cNvGrpSpPr>
          <p:nvPr/>
        </p:nvGrpSpPr>
        <p:grpSpPr bwMode="auto">
          <a:xfrm flipV="1">
            <a:off x="1814513" y="3489325"/>
            <a:ext cx="77787" cy="52388"/>
            <a:chOff x="2620" y="2453"/>
            <a:chExt cx="57" cy="79"/>
          </a:xfrm>
        </p:grpSpPr>
        <p:sp>
          <p:nvSpPr>
            <p:cNvPr id="42" name="Line 151"/>
            <p:cNvSpPr>
              <a:spLocks noChangeShapeType="1"/>
            </p:cNvSpPr>
            <p:nvPr/>
          </p:nvSpPr>
          <p:spPr bwMode="auto">
            <a:xfrm>
              <a:off x="2649" y="2453"/>
              <a:ext cx="0" cy="79"/>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sp>
          <p:nvSpPr>
            <p:cNvPr id="43" name="Line 152"/>
            <p:cNvSpPr>
              <a:spLocks noChangeShapeType="1"/>
            </p:cNvSpPr>
            <p:nvPr/>
          </p:nvSpPr>
          <p:spPr bwMode="auto">
            <a:xfrm>
              <a:off x="2620" y="2453"/>
              <a:ext cx="57" cy="0"/>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7" name="Group 153"/>
          <p:cNvGrpSpPr>
            <a:grpSpLocks/>
          </p:cNvGrpSpPr>
          <p:nvPr/>
        </p:nvGrpSpPr>
        <p:grpSpPr bwMode="auto">
          <a:xfrm flipV="1">
            <a:off x="2009775" y="3611563"/>
            <a:ext cx="77788" cy="50800"/>
            <a:chOff x="2620" y="2453"/>
            <a:chExt cx="57" cy="79"/>
          </a:xfrm>
        </p:grpSpPr>
        <p:sp>
          <p:nvSpPr>
            <p:cNvPr id="45" name="Line 154"/>
            <p:cNvSpPr>
              <a:spLocks noChangeShapeType="1"/>
            </p:cNvSpPr>
            <p:nvPr/>
          </p:nvSpPr>
          <p:spPr bwMode="auto">
            <a:xfrm>
              <a:off x="2649" y="2453"/>
              <a:ext cx="0" cy="79"/>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sp>
          <p:nvSpPr>
            <p:cNvPr id="46" name="Line 155"/>
            <p:cNvSpPr>
              <a:spLocks noChangeShapeType="1"/>
            </p:cNvSpPr>
            <p:nvPr/>
          </p:nvSpPr>
          <p:spPr bwMode="auto">
            <a:xfrm>
              <a:off x="2620" y="2453"/>
              <a:ext cx="57" cy="0"/>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8" name="Group 156"/>
          <p:cNvGrpSpPr>
            <a:grpSpLocks/>
          </p:cNvGrpSpPr>
          <p:nvPr/>
        </p:nvGrpSpPr>
        <p:grpSpPr bwMode="auto">
          <a:xfrm flipV="1">
            <a:off x="2212975" y="3638550"/>
            <a:ext cx="77788" cy="52388"/>
            <a:chOff x="2620" y="2453"/>
            <a:chExt cx="57" cy="79"/>
          </a:xfrm>
        </p:grpSpPr>
        <p:sp>
          <p:nvSpPr>
            <p:cNvPr id="48" name="Line 157"/>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49" name="Line 158"/>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89" name="Group 159"/>
          <p:cNvGrpSpPr>
            <a:grpSpLocks/>
          </p:cNvGrpSpPr>
          <p:nvPr/>
        </p:nvGrpSpPr>
        <p:grpSpPr bwMode="auto">
          <a:xfrm flipV="1">
            <a:off x="2400300" y="3748088"/>
            <a:ext cx="80963" cy="73025"/>
            <a:chOff x="2620" y="2453"/>
            <a:chExt cx="57" cy="79"/>
          </a:xfrm>
        </p:grpSpPr>
        <p:sp>
          <p:nvSpPr>
            <p:cNvPr id="51" name="Line 160"/>
            <p:cNvSpPr>
              <a:spLocks noChangeShapeType="1"/>
            </p:cNvSpPr>
            <p:nvPr/>
          </p:nvSpPr>
          <p:spPr bwMode="auto">
            <a:xfrm>
              <a:off x="2649" y="2453"/>
              <a:ext cx="0" cy="79"/>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sp>
          <p:nvSpPr>
            <p:cNvPr id="52" name="Line 161"/>
            <p:cNvSpPr>
              <a:spLocks noChangeShapeType="1"/>
            </p:cNvSpPr>
            <p:nvPr/>
          </p:nvSpPr>
          <p:spPr bwMode="auto">
            <a:xfrm>
              <a:off x="2620" y="2455"/>
              <a:ext cx="57" cy="0"/>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290" name="Group 162"/>
          <p:cNvGrpSpPr>
            <a:grpSpLocks/>
          </p:cNvGrpSpPr>
          <p:nvPr/>
        </p:nvGrpSpPr>
        <p:grpSpPr bwMode="auto">
          <a:xfrm flipV="1">
            <a:off x="2779713" y="3862388"/>
            <a:ext cx="80962" cy="52387"/>
            <a:chOff x="2620" y="2453"/>
            <a:chExt cx="57" cy="79"/>
          </a:xfrm>
        </p:grpSpPr>
        <p:sp>
          <p:nvSpPr>
            <p:cNvPr id="54" name="Line 163"/>
            <p:cNvSpPr>
              <a:spLocks noChangeShapeType="1"/>
            </p:cNvSpPr>
            <p:nvPr/>
          </p:nvSpPr>
          <p:spPr bwMode="auto">
            <a:xfrm>
              <a:off x="2649" y="2453"/>
              <a:ext cx="0" cy="79"/>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sp>
          <p:nvSpPr>
            <p:cNvPr id="55" name="Line 164"/>
            <p:cNvSpPr>
              <a:spLocks noChangeShapeType="1"/>
            </p:cNvSpPr>
            <p:nvPr/>
          </p:nvSpPr>
          <p:spPr bwMode="auto">
            <a:xfrm>
              <a:off x="2620" y="2453"/>
              <a:ext cx="57" cy="0"/>
            </a:xfrm>
            <a:prstGeom prst="line">
              <a:avLst/>
            </a:prstGeom>
            <a:noFill/>
            <a:ln w="25400">
              <a:solidFill>
                <a:srgbClr val="002060"/>
              </a:solidFill>
              <a:round/>
              <a:headEnd type="none" w="sm" len="sm"/>
              <a:tailEnd type="none" w="sm" len="sm"/>
            </a:ln>
          </p:spPr>
          <p:txBody>
            <a:bodyPr/>
            <a:lstStyle/>
            <a:p>
              <a:pPr algn="ctr">
                <a:defRPr/>
              </a:pPr>
              <a:endParaRPr lang="en-US" sz="1600">
                <a:latin typeface="+mn-lt"/>
                <a:cs typeface="Arial" pitchFamily="34" charset="0"/>
              </a:endParaRPr>
            </a:p>
          </p:txBody>
        </p:sp>
      </p:grpSp>
      <p:sp>
        <p:nvSpPr>
          <p:cNvPr id="56" name="Oval 165"/>
          <p:cNvSpPr>
            <a:spLocks noChangeArrowheads="1"/>
          </p:cNvSpPr>
          <p:nvPr/>
        </p:nvSpPr>
        <p:spPr bwMode="auto">
          <a:xfrm>
            <a:off x="690563" y="3725863"/>
            <a:ext cx="79375" cy="66675"/>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57" name="Oval 166"/>
          <p:cNvSpPr>
            <a:spLocks noChangeArrowheads="1"/>
          </p:cNvSpPr>
          <p:nvPr/>
        </p:nvSpPr>
        <p:spPr bwMode="auto">
          <a:xfrm>
            <a:off x="833438" y="3714750"/>
            <a:ext cx="79375" cy="68263"/>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grpSp>
        <p:nvGrpSpPr>
          <p:cNvPr id="11293" name="Group 167"/>
          <p:cNvGrpSpPr>
            <a:grpSpLocks/>
          </p:cNvGrpSpPr>
          <p:nvPr/>
        </p:nvGrpSpPr>
        <p:grpSpPr bwMode="auto">
          <a:xfrm flipV="1">
            <a:off x="3176588" y="3859213"/>
            <a:ext cx="80962" cy="52387"/>
            <a:chOff x="2620" y="2453"/>
            <a:chExt cx="57" cy="79"/>
          </a:xfrm>
        </p:grpSpPr>
        <p:sp>
          <p:nvSpPr>
            <p:cNvPr id="59" name="Line 168"/>
            <p:cNvSpPr>
              <a:spLocks noChangeShapeType="1"/>
            </p:cNvSpPr>
            <p:nvPr/>
          </p:nvSpPr>
          <p:spPr bwMode="auto">
            <a:xfrm>
              <a:off x="2649" y="2453"/>
              <a:ext cx="0" cy="79"/>
            </a:xfrm>
            <a:prstGeom prst="line">
              <a:avLst/>
            </a:prstGeom>
            <a:noFill/>
            <a:ln w="25400">
              <a:solidFill>
                <a:schemeClr val="accent1"/>
              </a:solidFill>
              <a:round/>
              <a:headEnd type="none" w="sm" len="sm"/>
              <a:tailEnd type="none" w="sm" len="sm"/>
            </a:ln>
          </p:spPr>
          <p:txBody>
            <a:bodyPr/>
            <a:lstStyle/>
            <a:p>
              <a:pPr algn="ctr">
                <a:defRPr/>
              </a:pPr>
              <a:endParaRPr lang="en-US" sz="1600">
                <a:latin typeface="+mn-lt"/>
                <a:cs typeface="Arial" pitchFamily="34" charset="0"/>
              </a:endParaRPr>
            </a:p>
          </p:txBody>
        </p:sp>
        <p:sp>
          <p:nvSpPr>
            <p:cNvPr id="60" name="Line 169"/>
            <p:cNvSpPr>
              <a:spLocks noChangeShapeType="1"/>
            </p:cNvSpPr>
            <p:nvPr/>
          </p:nvSpPr>
          <p:spPr bwMode="auto">
            <a:xfrm>
              <a:off x="2620" y="2453"/>
              <a:ext cx="57"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grpSp>
      <p:sp>
        <p:nvSpPr>
          <p:cNvPr id="61" name="Text Box 170"/>
          <p:cNvSpPr txBox="1">
            <a:spLocks noChangeArrowheads="1"/>
          </p:cNvSpPr>
          <p:nvPr/>
        </p:nvSpPr>
        <p:spPr bwMode="auto">
          <a:xfrm>
            <a:off x="1628775" y="4732338"/>
            <a:ext cx="1333500" cy="338137"/>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dirty="0">
                <a:latin typeface="+mn-lt"/>
                <a:cs typeface="Arial" pitchFamily="34" charset="0"/>
              </a:rPr>
              <a:t>Time (min)</a:t>
            </a:r>
          </a:p>
        </p:txBody>
      </p:sp>
      <p:sp>
        <p:nvSpPr>
          <p:cNvPr id="62" name="Oval 171"/>
          <p:cNvSpPr>
            <a:spLocks noChangeArrowheads="1"/>
          </p:cNvSpPr>
          <p:nvPr/>
        </p:nvSpPr>
        <p:spPr bwMode="auto">
          <a:xfrm>
            <a:off x="1016000" y="3465513"/>
            <a:ext cx="79375" cy="65087"/>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63" name="Oval 172"/>
          <p:cNvSpPr>
            <a:spLocks noChangeArrowheads="1"/>
          </p:cNvSpPr>
          <p:nvPr/>
        </p:nvSpPr>
        <p:spPr bwMode="auto">
          <a:xfrm>
            <a:off x="1228725" y="3263900"/>
            <a:ext cx="77788" cy="68263"/>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64" name="Oval 173"/>
          <p:cNvSpPr>
            <a:spLocks noChangeArrowheads="1"/>
          </p:cNvSpPr>
          <p:nvPr/>
        </p:nvSpPr>
        <p:spPr bwMode="auto">
          <a:xfrm>
            <a:off x="1427163" y="3168650"/>
            <a:ext cx="79375" cy="68263"/>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65" name="Oval 174"/>
          <p:cNvSpPr>
            <a:spLocks noChangeArrowheads="1"/>
          </p:cNvSpPr>
          <p:nvPr/>
        </p:nvSpPr>
        <p:spPr bwMode="auto">
          <a:xfrm>
            <a:off x="1622425" y="3259138"/>
            <a:ext cx="77788" cy="66675"/>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66" name="Oval 175"/>
          <p:cNvSpPr>
            <a:spLocks noChangeArrowheads="1"/>
          </p:cNvSpPr>
          <p:nvPr/>
        </p:nvSpPr>
        <p:spPr bwMode="auto">
          <a:xfrm>
            <a:off x="1816100" y="3325813"/>
            <a:ext cx="79375" cy="68262"/>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67" name="Oval 176"/>
          <p:cNvSpPr>
            <a:spLocks noChangeArrowheads="1"/>
          </p:cNvSpPr>
          <p:nvPr/>
        </p:nvSpPr>
        <p:spPr bwMode="auto">
          <a:xfrm>
            <a:off x="2003425" y="3467100"/>
            <a:ext cx="77788" cy="66675"/>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68" name="Oval 177"/>
          <p:cNvSpPr>
            <a:spLocks noChangeArrowheads="1"/>
          </p:cNvSpPr>
          <p:nvPr/>
        </p:nvSpPr>
        <p:spPr bwMode="auto">
          <a:xfrm>
            <a:off x="2205038" y="3552825"/>
            <a:ext cx="79375" cy="66675"/>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69" name="Oval 178"/>
          <p:cNvSpPr>
            <a:spLocks noChangeArrowheads="1"/>
          </p:cNvSpPr>
          <p:nvPr/>
        </p:nvSpPr>
        <p:spPr bwMode="auto">
          <a:xfrm>
            <a:off x="2400300" y="3635375"/>
            <a:ext cx="77788" cy="66675"/>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70" name="Oval 179"/>
          <p:cNvSpPr>
            <a:spLocks noChangeArrowheads="1"/>
          </p:cNvSpPr>
          <p:nvPr/>
        </p:nvSpPr>
        <p:spPr bwMode="auto">
          <a:xfrm>
            <a:off x="2779713" y="3736975"/>
            <a:ext cx="77787" cy="68263"/>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71" name="Oval 180"/>
          <p:cNvSpPr>
            <a:spLocks noChangeArrowheads="1"/>
          </p:cNvSpPr>
          <p:nvPr/>
        </p:nvSpPr>
        <p:spPr bwMode="auto">
          <a:xfrm>
            <a:off x="3171825" y="3786188"/>
            <a:ext cx="79375" cy="66675"/>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grpSp>
        <p:nvGrpSpPr>
          <p:cNvPr id="11305" name="Group 181"/>
          <p:cNvGrpSpPr>
            <a:grpSpLocks/>
          </p:cNvGrpSpPr>
          <p:nvPr/>
        </p:nvGrpSpPr>
        <p:grpSpPr bwMode="auto">
          <a:xfrm>
            <a:off x="692150" y="3711575"/>
            <a:ext cx="77788" cy="52388"/>
            <a:chOff x="2620" y="2453"/>
            <a:chExt cx="57" cy="79"/>
          </a:xfrm>
        </p:grpSpPr>
        <p:sp>
          <p:nvSpPr>
            <p:cNvPr id="73" name="Line 182"/>
            <p:cNvSpPr>
              <a:spLocks noChangeShapeType="1"/>
            </p:cNvSpPr>
            <p:nvPr/>
          </p:nvSpPr>
          <p:spPr bwMode="auto">
            <a:xfrm>
              <a:off x="2649"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74" name="Line 183"/>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06" name="Group 184"/>
          <p:cNvGrpSpPr>
            <a:grpSpLocks/>
          </p:cNvGrpSpPr>
          <p:nvPr/>
        </p:nvGrpSpPr>
        <p:grpSpPr bwMode="auto">
          <a:xfrm>
            <a:off x="827088" y="3713163"/>
            <a:ext cx="77787" cy="52387"/>
            <a:chOff x="2620" y="2453"/>
            <a:chExt cx="57" cy="79"/>
          </a:xfrm>
        </p:grpSpPr>
        <p:sp>
          <p:nvSpPr>
            <p:cNvPr id="76" name="Line 185"/>
            <p:cNvSpPr>
              <a:spLocks noChangeShapeType="1"/>
            </p:cNvSpPr>
            <p:nvPr/>
          </p:nvSpPr>
          <p:spPr bwMode="auto">
            <a:xfrm>
              <a:off x="2649"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77" name="Line 186"/>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07" name="Group 187"/>
          <p:cNvGrpSpPr>
            <a:grpSpLocks/>
          </p:cNvGrpSpPr>
          <p:nvPr/>
        </p:nvGrpSpPr>
        <p:grpSpPr bwMode="auto">
          <a:xfrm>
            <a:off x="1017588" y="3440113"/>
            <a:ext cx="77787" cy="52387"/>
            <a:chOff x="2620" y="2453"/>
            <a:chExt cx="57" cy="79"/>
          </a:xfrm>
        </p:grpSpPr>
        <p:sp>
          <p:nvSpPr>
            <p:cNvPr id="79" name="Line 188"/>
            <p:cNvSpPr>
              <a:spLocks noChangeShapeType="1"/>
            </p:cNvSpPr>
            <p:nvPr/>
          </p:nvSpPr>
          <p:spPr bwMode="auto">
            <a:xfrm>
              <a:off x="2649"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80" name="Line 189"/>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08" name="Group 190"/>
          <p:cNvGrpSpPr>
            <a:grpSpLocks/>
          </p:cNvGrpSpPr>
          <p:nvPr/>
        </p:nvGrpSpPr>
        <p:grpSpPr bwMode="auto">
          <a:xfrm>
            <a:off x="1228725" y="3192463"/>
            <a:ext cx="77788" cy="76200"/>
            <a:chOff x="2620" y="2453"/>
            <a:chExt cx="57" cy="79"/>
          </a:xfrm>
        </p:grpSpPr>
        <p:sp>
          <p:nvSpPr>
            <p:cNvPr id="82" name="Line 191"/>
            <p:cNvSpPr>
              <a:spLocks noChangeShapeType="1"/>
            </p:cNvSpPr>
            <p:nvPr/>
          </p:nvSpPr>
          <p:spPr bwMode="auto">
            <a:xfrm>
              <a:off x="2649"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83" name="Line 192"/>
            <p:cNvSpPr>
              <a:spLocks noChangeShapeType="1"/>
            </p:cNvSpPr>
            <p:nvPr/>
          </p:nvSpPr>
          <p:spPr bwMode="auto">
            <a:xfrm flipV="1">
              <a:off x="2620" y="2455"/>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09" name="Group 193"/>
          <p:cNvGrpSpPr>
            <a:grpSpLocks/>
          </p:cNvGrpSpPr>
          <p:nvPr/>
        </p:nvGrpSpPr>
        <p:grpSpPr bwMode="auto">
          <a:xfrm>
            <a:off x="1428750" y="3148013"/>
            <a:ext cx="77788" cy="47625"/>
            <a:chOff x="2620" y="2453"/>
            <a:chExt cx="57" cy="79"/>
          </a:xfrm>
        </p:grpSpPr>
        <p:sp>
          <p:nvSpPr>
            <p:cNvPr id="85" name="Line 194"/>
            <p:cNvSpPr>
              <a:spLocks noChangeShapeType="1"/>
            </p:cNvSpPr>
            <p:nvPr/>
          </p:nvSpPr>
          <p:spPr bwMode="auto">
            <a:xfrm>
              <a:off x="2649"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86" name="Line 195"/>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10" name="Group 196"/>
          <p:cNvGrpSpPr>
            <a:grpSpLocks/>
          </p:cNvGrpSpPr>
          <p:nvPr/>
        </p:nvGrpSpPr>
        <p:grpSpPr bwMode="auto">
          <a:xfrm>
            <a:off x="1627188" y="3203575"/>
            <a:ext cx="73025" cy="82550"/>
            <a:chOff x="2620" y="2453"/>
            <a:chExt cx="57" cy="79"/>
          </a:xfrm>
        </p:grpSpPr>
        <p:sp>
          <p:nvSpPr>
            <p:cNvPr id="88" name="Line 197"/>
            <p:cNvSpPr>
              <a:spLocks noChangeShapeType="1"/>
            </p:cNvSpPr>
            <p:nvPr/>
          </p:nvSpPr>
          <p:spPr bwMode="auto">
            <a:xfrm>
              <a:off x="2648"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89" name="Line 198"/>
            <p:cNvSpPr>
              <a:spLocks noChangeShapeType="1"/>
            </p:cNvSpPr>
            <p:nvPr/>
          </p:nvSpPr>
          <p:spPr bwMode="auto">
            <a:xfrm flipV="1">
              <a:off x="2620" y="2455"/>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11" name="Group 199"/>
          <p:cNvGrpSpPr>
            <a:grpSpLocks/>
          </p:cNvGrpSpPr>
          <p:nvPr/>
        </p:nvGrpSpPr>
        <p:grpSpPr bwMode="auto">
          <a:xfrm>
            <a:off x="1817688" y="3251200"/>
            <a:ext cx="73025" cy="82550"/>
            <a:chOff x="2620" y="2453"/>
            <a:chExt cx="57" cy="79"/>
          </a:xfrm>
        </p:grpSpPr>
        <p:sp>
          <p:nvSpPr>
            <p:cNvPr id="91" name="Line 200"/>
            <p:cNvSpPr>
              <a:spLocks noChangeShapeType="1"/>
            </p:cNvSpPr>
            <p:nvPr/>
          </p:nvSpPr>
          <p:spPr bwMode="auto">
            <a:xfrm>
              <a:off x="2648"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92" name="Line 201"/>
            <p:cNvSpPr>
              <a:spLocks noChangeShapeType="1"/>
            </p:cNvSpPr>
            <p:nvPr/>
          </p:nvSpPr>
          <p:spPr bwMode="auto">
            <a:xfrm flipV="1">
              <a:off x="2620" y="2455"/>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12" name="Group 202"/>
          <p:cNvGrpSpPr>
            <a:grpSpLocks/>
          </p:cNvGrpSpPr>
          <p:nvPr/>
        </p:nvGrpSpPr>
        <p:grpSpPr bwMode="auto">
          <a:xfrm>
            <a:off x="2008188" y="3433763"/>
            <a:ext cx="73025" cy="60325"/>
            <a:chOff x="2620" y="2453"/>
            <a:chExt cx="57" cy="79"/>
          </a:xfrm>
        </p:grpSpPr>
        <p:sp>
          <p:nvSpPr>
            <p:cNvPr id="94" name="Line 203"/>
            <p:cNvSpPr>
              <a:spLocks noChangeShapeType="1"/>
            </p:cNvSpPr>
            <p:nvPr/>
          </p:nvSpPr>
          <p:spPr bwMode="auto">
            <a:xfrm>
              <a:off x="2648"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95" name="Line 204"/>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13" name="Group 205"/>
          <p:cNvGrpSpPr>
            <a:grpSpLocks/>
          </p:cNvGrpSpPr>
          <p:nvPr/>
        </p:nvGrpSpPr>
        <p:grpSpPr bwMode="auto">
          <a:xfrm>
            <a:off x="2208213" y="3514725"/>
            <a:ext cx="73025" cy="58738"/>
            <a:chOff x="2620" y="2453"/>
            <a:chExt cx="57" cy="79"/>
          </a:xfrm>
        </p:grpSpPr>
        <p:sp>
          <p:nvSpPr>
            <p:cNvPr id="97" name="Line 206"/>
            <p:cNvSpPr>
              <a:spLocks noChangeShapeType="1"/>
            </p:cNvSpPr>
            <p:nvPr/>
          </p:nvSpPr>
          <p:spPr bwMode="auto">
            <a:xfrm>
              <a:off x="2648"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98" name="Line 207"/>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14" name="Group 208"/>
          <p:cNvGrpSpPr>
            <a:grpSpLocks/>
          </p:cNvGrpSpPr>
          <p:nvPr/>
        </p:nvGrpSpPr>
        <p:grpSpPr bwMode="auto">
          <a:xfrm>
            <a:off x="2401888" y="3600450"/>
            <a:ext cx="73025" cy="60325"/>
            <a:chOff x="2620" y="2453"/>
            <a:chExt cx="57" cy="79"/>
          </a:xfrm>
        </p:grpSpPr>
        <p:sp>
          <p:nvSpPr>
            <p:cNvPr id="100" name="Line 209"/>
            <p:cNvSpPr>
              <a:spLocks noChangeShapeType="1"/>
            </p:cNvSpPr>
            <p:nvPr/>
          </p:nvSpPr>
          <p:spPr bwMode="auto">
            <a:xfrm>
              <a:off x="2648"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01" name="Line 210"/>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15" name="Group 211"/>
          <p:cNvGrpSpPr>
            <a:grpSpLocks/>
          </p:cNvGrpSpPr>
          <p:nvPr/>
        </p:nvGrpSpPr>
        <p:grpSpPr bwMode="auto">
          <a:xfrm>
            <a:off x="2781300" y="3722688"/>
            <a:ext cx="73025" cy="58737"/>
            <a:chOff x="2620" y="2453"/>
            <a:chExt cx="57" cy="79"/>
          </a:xfrm>
        </p:grpSpPr>
        <p:sp>
          <p:nvSpPr>
            <p:cNvPr id="103" name="Line 212"/>
            <p:cNvSpPr>
              <a:spLocks noChangeShapeType="1"/>
            </p:cNvSpPr>
            <p:nvPr/>
          </p:nvSpPr>
          <p:spPr bwMode="auto">
            <a:xfrm>
              <a:off x="2649"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04" name="Line 213"/>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grpSp>
        <p:nvGrpSpPr>
          <p:cNvPr id="11316" name="Group 214"/>
          <p:cNvGrpSpPr>
            <a:grpSpLocks/>
          </p:cNvGrpSpPr>
          <p:nvPr/>
        </p:nvGrpSpPr>
        <p:grpSpPr bwMode="auto">
          <a:xfrm>
            <a:off x="3178175" y="3770313"/>
            <a:ext cx="73025" cy="58737"/>
            <a:chOff x="2620" y="2453"/>
            <a:chExt cx="57" cy="79"/>
          </a:xfrm>
        </p:grpSpPr>
        <p:sp>
          <p:nvSpPr>
            <p:cNvPr id="106" name="Line 215"/>
            <p:cNvSpPr>
              <a:spLocks noChangeShapeType="1"/>
            </p:cNvSpPr>
            <p:nvPr/>
          </p:nvSpPr>
          <p:spPr bwMode="auto">
            <a:xfrm>
              <a:off x="2649" y="2453"/>
              <a:ext cx="0" cy="7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07" name="Line 216"/>
            <p:cNvSpPr>
              <a:spLocks noChangeShapeType="1"/>
            </p:cNvSpPr>
            <p:nvPr/>
          </p:nvSpPr>
          <p:spPr bwMode="auto">
            <a:xfrm flipV="1">
              <a:off x="2620" y="2453"/>
              <a:ext cx="57"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grpSp>
      <p:sp>
        <p:nvSpPr>
          <p:cNvPr id="108" name="Freeform 217"/>
          <p:cNvSpPr>
            <a:spLocks/>
          </p:cNvSpPr>
          <p:nvPr/>
        </p:nvSpPr>
        <p:spPr bwMode="auto">
          <a:xfrm>
            <a:off x="720725" y="3194050"/>
            <a:ext cx="2487613" cy="615950"/>
          </a:xfrm>
          <a:custGeom>
            <a:avLst/>
            <a:gdLst>
              <a:gd name="T0" fmla="*/ 0 w 1737"/>
              <a:gd name="T1" fmla="*/ 2147483647 h 477"/>
              <a:gd name="T2" fmla="*/ 2147483647 w 1737"/>
              <a:gd name="T3" fmla="*/ 2147483647 h 477"/>
              <a:gd name="T4" fmla="*/ 2147483647 w 1737"/>
              <a:gd name="T5" fmla="*/ 2147483647 h 477"/>
              <a:gd name="T6" fmla="*/ 2147483647 w 1737"/>
              <a:gd name="T7" fmla="*/ 2147483647 h 477"/>
              <a:gd name="T8" fmla="*/ 2147483647 w 1737"/>
              <a:gd name="T9" fmla="*/ 0 h 477"/>
              <a:gd name="T10" fmla="*/ 2147483647 w 1737"/>
              <a:gd name="T11" fmla="*/ 2147483647 h 477"/>
              <a:gd name="T12" fmla="*/ 2147483647 w 1737"/>
              <a:gd name="T13" fmla="*/ 2147483647 h 477"/>
              <a:gd name="T14" fmla="*/ 2147483647 w 1737"/>
              <a:gd name="T15" fmla="*/ 2147483647 h 477"/>
              <a:gd name="T16" fmla="*/ 2147483647 w 1737"/>
              <a:gd name="T17" fmla="*/ 2147483647 h 477"/>
              <a:gd name="T18" fmla="*/ 2147483647 w 1737"/>
              <a:gd name="T19" fmla="*/ 2147483647 h 477"/>
              <a:gd name="T20" fmla="*/ 2147483647 w 1737"/>
              <a:gd name="T21" fmla="*/ 2147483647 h 477"/>
              <a:gd name="T22" fmla="*/ 2147483647 w 1737"/>
              <a:gd name="T23" fmla="*/ 2147483647 h 4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7"/>
              <a:gd name="T37" fmla="*/ 0 h 477"/>
              <a:gd name="T38" fmla="*/ 1737 w 1737"/>
              <a:gd name="T39" fmla="*/ 477 h 47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7" h="477">
                <a:moveTo>
                  <a:pt x="0" y="432"/>
                </a:moveTo>
                <a:lnTo>
                  <a:pt x="99" y="438"/>
                </a:lnTo>
                <a:lnTo>
                  <a:pt x="228" y="231"/>
                </a:lnTo>
                <a:lnTo>
                  <a:pt x="378" y="75"/>
                </a:lnTo>
                <a:lnTo>
                  <a:pt x="513" y="0"/>
                </a:lnTo>
                <a:lnTo>
                  <a:pt x="651" y="72"/>
                </a:lnTo>
                <a:lnTo>
                  <a:pt x="786" y="126"/>
                </a:lnTo>
                <a:lnTo>
                  <a:pt x="921" y="234"/>
                </a:lnTo>
                <a:lnTo>
                  <a:pt x="1059" y="300"/>
                </a:lnTo>
                <a:lnTo>
                  <a:pt x="1197" y="366"/>
                </a:lnTo>
                <a:lnTo>
                  <a:pt x="1464" y="447"/>
                </a:lnTo>
                <a:lnTo>
                  <a:pt x="1737" y="477"/>
                </a:lnTo>
              </a:path>
            </a:pathLst>
          </a:custGeom>
          <a:noFill/>
          <a:ln w="25400">
            <a:solidFill>
              <a:schemeClr val="folHlink"/>
            </a:solidFill>
            <a:round/>
            <a:headEnd type="none" w="sm" len="sm"/>
            <a:tailEnd type="none" w="sm" len="sm"/>
          </a:ln>
        </p:spPr>
        <p:txBody>
          <a:bodyPr/>
          <a:lstStyle/>
          <a:p>
            <a:pPr algn="ctr">
              <a:defRPr/>
            </a:pPr>
            <a:endParaRPr lang="da-DK" sz="1600">
              <a:latin typeface="+mn-lt"/>
              <a:cs typeface="Arial" pitchFamily="34" charset="0"/>
            </a:endParaRPr>
          </a:p>
        </p:txBody>
      </p:sp>
      <p:sp>
        <p:nvSpPr>
          <p:cNvPr id="109" name="Oval 218"/>
          <p:cNvSpPr>
            <a:spLocks noChangeArrowheads="1"/>
          </p:cNvSpPr>
          <p:nvPr/>
        </p:nvSpPr>
        <p:spPr bwMode="auto">
          <a:xfrm>
            <a:off x="1023938" y="3505200"/>
            <a:ext cx="80962" cy="68263"/>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0" name="Oval 219"/>
          <p:cNvSpPr>
            <a:spLocks noChangeArrowheads="1"/>
          </p:cNvSpPr>
          <p:nvPr/>
        </p:nvSpPr>
        <p:spPr bwMode="auto">
          <a:xfrm>
            <a:off x="1427163" y="3252788"/>
            <a:ext cx="80962"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1" name="Oval 220"/>
          <p:cNvSpPr>
            <a:spLocks noChangeArrowheads="1"/>
          </p:cNvSpPr>
          <p:nvPr/>
        </p:nvSpPr>
        <p:spPr bwMode="auto">
          <a:xfrm>
            <a:off x="1622425" y="3308350"/>
            <a:ext cx="79375"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2" name="Oval 221"/>
          <p:cNvSpPr>
            <a:spLocks noChangeArrowheads="1"/>
          </p:cNvSpPr>
          <p:nvPr/>
        </p:nvSpPr>
        <p:spPr bwMode="auto">
          <a:xfrm>
            <a:off x="1816100" y="3436938"/>
            <a:ext cx="80963"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3" name="Oval 222"/>
          <p:cNvSpPr>
            <a:spLocks noChangeArrowheads="1"/>
          </p:cNvSpPr>
          <p:nvPr/>
        </p:nvSpPr>
        <p:spPr bwMode="auto">
          <a:xfrm>
            <a:off x="2006600" y="3554413"/>
            <a:ext cx="80963" cy="68262"/>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4" name="Oval 223"/>
          <p:cNvSpPr>
            <a:spLocks noChangeArrowheads="1"/>
          </p:cNvSpPr>
          <p:nvPr/>
        </p:nvSpPr>
        <p:spPr bwMode="auto">
          <a:xfrm>
            <a:off x="2208213" y="3598863"/>
            <a:ext cx="79375"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5" name="Oval 224"/>
          <p:cNvSpPr>
            <a:spLocks noChangeArrowheads="1"/>
          </p:cNvSpPr>
          <p:nvPr/>
        </p:nvSpPr>
        <p:spPr bwMode="auto">
          <a:xfrm>
            <a:off x="2400300" y="3703638"/>
            <a:ext cx="79375" cy="68262"/>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6" name="Oval 225"/>
          <p:cNvSpPr>
            <a:spLocks noChangeArrowheads="1"/>
          </p:cNvSpPr>
          <p:nvPr/>
        </p:nvSpPr>
        <p:spPr bwMode="auto">
          <a:xfrm>
            <a:off x="2779713" y="3813175"/>
            <a:ext cx="79375" cy="68263"/>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7" name="Oval 226"/>
          <p:cNvSpPr>
            <a:spLocks noChangeArrowheads="1"/>
          </p:cNvSpPr>
          <p:nvPr/>
        </p:nvSpPr>
        <p:spPr bwMode="auto">
          <a:xfrm>
            <a:off x="3171825" y="3819525"/>
            <a:ext cx="79375"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8" name="Oval 227"/>
          <p:cNvSpPr>
            <a:spLocks noChangeArrowheads="1"/>
          </p:cNvSpPr>
          <p:nvPr/>
        </p:nvSpPr>
        <p:spPr bwMode="auto">
          <a:xfrm>
            <a:off x="1228725" y="3205163"/>
            <a:ext cx="79375"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19" name="Oval 228"/>
          <p:cNvSpPr>
            <a:spLocks noChangeArrowheads="1"/>
          </p:cNvSpPr>
          <p:nvPr/>
        </p:nvSpPr>
        <p:spPr bwMode="auto">
          <a:xfrm>
            <a:off x="692150" y="3744913"/>
            <a:ext cx="80963"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20" name="Oval 229"/>
          <p:cNvSpPr>
            <a:spLocks noChangeArrowheads="1"/>
          </p:cNvSpPr>
          <p:nvPr/>
        </p:nvSpPr>
        <p:spPr bwMode="auto">
          <a:xfrm>
            <a:off x="822325" y="3732213"/>
            <a:ext cx="80963" cy="66675"/>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21" name="Freeform 230"/>
          <p:cNvSpPr>
            <a:spLocks/>
          </p:cNvSpPr>
          <p:nvPr/>
        </p:nvSpPr>
        <p:spPr bwMode="auto">
          <a:xfrm>
            <a:off x="730250" y="3224213"/>
            <a:ext cx="2478088" cy="622300"/>
          </a:xfrm>
          <a:custGeom>
            <a:avLst/>
            <a:gdLst>
              <a:gd name="T0" fmla="*/ 0 w 1731"/>
              <a:gd name="T1" fmla="*/ 2147483647 h 480"/>
              <a:gd name="T2" fmla="*/ 2147483647 w 1731"/>
              <a:gd name="T3" fmla="*/ 2147483647 h 480"/>
              <a:gd name="T4" fmla="*/ 2147483647 w 1731"/>
              <a:gd name="T5" fmla="*/ 2147483647 h 480"/>
              <a:gd name="T6" fmla="*/ 2147483647 w 1731"/>
              <a:gd name="T7" fmla="*/ 0 h 480"/>
              <a:gd name="T8" fmla="*/ 2147483647 w 1731"/>
              <a:gd name="T9" fmla="*/ 2147483647 h 480"/>
              <a:gd name="T10" fmla="*/ 2147483647 w 1731"/>
              <a:gd name="T11" fmla="*/ 2147483647 h 480"/>
              <a:gd name="T12" fmla="*/ 2147483647 w 1731"/>
              <a:gd name="T13" fmla="*/ 2147483647 h 480"/>
              <a:gd name="T14" fmla="*/ 2147483647 w 1731"/>
              <a:gd name="T15" fmla="*/ 2147483647 h 480"/>
              <a:gd name="T16" fmla="*/ 2147483647 w 1731"/>
              <a:gd name="T17" fmla="*/ 2147483647 h 480"/>
              <a:gd name="T18" fmla="*/ 2147483647 w 1731"/>
              <a:gd name="T19" fmla="*/ 2147483647 h 480"/>
              <a:gd name="T20" fmla="*/ 2147483647 w 1731"/>
              <a:gd name="T21" fmla="*/ 2147483647 h 480"/>
              <a:gd name="T22" fmla="*/ 2147483647 w 1731"/>
              <a:gd name="T23" fmla="*/ 2147483647 h 4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1"/>
              <a:gd name="T37" fmla="*/ 0 h 480"/>
              <a:gd name="T38" fmla="*/ 1731 w 1731"/>
              <a:gd name="T39" fmla="*/ 480 h 4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1" h="480">
                <a:moveTo>
                  <a:pt x="0" y="426"/>
                </a:moveTo>
                <a:lnTo>
                  <a:pt x="93" y="417"/>
                </a:lnTo>
                <a:lnTo>
                  <a:pt x="228" y="240"/>
                </a:lnTo>
                <a:lnTo>
                  <a:pt x="372" y="0"/>
                </a:lnTo>
                <a:lnTo>
                  <a:pt x="516" y="48"/>
                </a:lnTo>
                <a:lnTo>
                  <a:pt x="648" y="87"/>
                </a:lnTo>
                <a:lnTo>
                  <a:pt x="786" y="186"/>
                </a:lnTo>
                <a:lnTo>
                  <a:pt x="915" y="276"/>
                </a:lnTo>
                <a:lnTo>
                  <a:pt x="1059" y="312"/>
                </a:lnTo>
                <a:lnTo>
                  <a:pt x="1191" y="387"/>
                </a:lnTo>
                <a:lnTo>
                  <a:pt x="1458" y="477"/>
                </a:lnTo>
                <a:lnTo>
                  <a:pt x="1731" y="480"/>
                </a:lnTo>
              </a:path>
            </a:pathLst>
          </a:custGeom>
          <a:noFill/>
          <a:ln w="25400">
            <a:solidFill>
              <a:schemeClr val="tx1"/>
            </a:solidFill>
            <a:round/>
            <a:headEnd type="none" w="sm" len="sm"/>
            <a:tailEnd type="none" w="sm" len="sm"/>
          </a:ln>
        </p:spPr>
        <p:txBody>
          <a:bodyPr/>
          <a:lstStyle/>
          <a:p>
            <a:pPr algn="ctr">
              <a:defRPr/>
            </a:pPr>
            <a:endParaRPr lang="da-DK" sz="1600">
              <a:latin typeface="+mn-lt"/>
              <a:cs typeface="Arial" pitchFamily="34" charset="0"/>
            </a:endParaRPr>
          </a:p>
        </p:txBody>
      </p:sp>
      <p:sp>
        <p:nvSpPr>
          <p:cNvPr id="122" name="Text Box 234"/>
          <p:cNvSpPr txBox="1">
            <a:spLocks noChangeArrowheads="1"/>
          </p:cNvSpPr>
          <p:nvPr/>
        </p:nvSpPr>
        <p:spPr bwMode="auto">
          <a:xfrm>
            <a:off x="396875" y="3455988"/>
            <a:ext cx="314325" cy="339725"/>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a:latin typeface="+mn-lt"/>
                <a:cs typeface="Arial" pitchFamily="34" charset="0"/>
              </a:rPr>
              <a:t>5</a:t>
            </a:r>
          </a:p>
        </p:txBody>
      </p:sp>
      <p:sp>
        <p:nvSpPr>
          <p:cNvPr id="123" name="Text Box 235"/>
          <p:cNvSpPr txBox="1">
            <a:spLocks noChangeArrowheads="1"/>
          </p:cNvSpPr>
          <p:nvPr/>
        </p:nvSpPr>
        <p:spPr bwMode="auto">
          <a:xfrm>
            <a:off x="396875" y="4168775"/>
            <a:ext cx="314325" cy="339725"/>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a:latin typeface="+mn-lt"/>
                <a:cs typeface="Arial" pitchFamily="34" charset="0"/>
              </a:rPr>
              <a:t>0</a:t>
            </a:r>
            <a:endParaRPr lang="en-GB" sz="1600" baseline="-25000">
              <a:latin typeface="+mn-lt"/>
              <a:cs typeface="Arial" pitchFamily="34" charset="0"/>
            </a:endParaRPr>
          </a:p>
        </p:txBody>
      </p:sp>
      <p:sp>
        <p:nvSpPr>
          <p:cNvPr id="124" name="Text Box 237"/>
          <p:cNvSpPr txBox="1">
            <a:spLocks noChangeArrowheads="1"/>
          </p:cNvSpPr>
          <p:nvPr/>
        </p:nvSpPr>
        <p:spPr bwMode="auto">
          <a:xfrm>
            <a:off x="268288" y="2089150"/>
            <a:ext cx="442912" cy="339725"/>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dirty="0">
                <a:latin typeface="+mn-lt"/>
                <a:cs typeface="Arial" pitchFamily="34" charset="0"/>
              </a:rPr>
              <a:t>15</a:t>
            </a:r>
            <a:endParaRPr lang="en-GB" sz="1600" baseline="-25000" dirty="0">
              <a:latin typeface="+mn-lt"/>
              <a:cs typeface="Arial" pitchFamily="34" charset="0"/>
            </a:endParaRPr>
          </a:p>
        </p:txBody>
      </p:sp>
      <p:sp>
        <p:nvSpPr>
          <p:cNvPr id="125" name="Text Box 238"/>
          <p:cNvSpPr txBox="1">
            <a:spLocks noChangeArrowheads="1"/>
          </p:cNvSpPr>
          <p:nvPr/>
        </p:nvSpPr>
        <p:spPr bwMode="auto">
          <a:xfrm>
            <a:off x="1289050" y="1641475"/>
            <a:ext cx="1766888" cy="338138"/>
          </a:xfrm>
          <a:prstGeom prst="rect">
            <a:avLst/>
          </a:prstGeom>
          <a:noFill/>
          <a:ln w="25400">
            <a:noFill/>
            <a:miter lim="800000"/>
            <a:headEnd type="none" w="sm" len="sm"/>
            <a:tailEnd type="none" w="sm" len="sm"/>
          </a:ln>
        </p:spPr>
        <p:txBody>
          <a:bodyPr wrap="none">
            <a:spAutoFit/>
          </a:bodyPr>
          <a:lstStyle/>
          <a:p>
            <a:pPr algn="ctr">
              <a:defRPr/>
            </a:pPr>
            <a:r>
              <a:rPr lang="en-GB" sz="1600" dirty="0">
                <a:latin typeface="+mn-lt"/>
                <a:cs typeface="Arial" pitchFamily="34" charset="0"/>
              </a:rPr>
              <a:t>Plasma glucose</a:t>
            </a:r>
          </a:p>
        </p:txBody>
      </p:sp>
      <p:sp>
        <p:nvSpPr>
          <p:cNvPr id="126" name="Text Box 242"/>
          <p:cNvSpPr txBox="1">
            <a:spLocks noChangeArrowheads="1"/>
          </p:cNvSpPr>
          <p:nvPr/>
        </p:nvSpPr>
        <p:spPr bwMode="auto">
          <a:xfrm>
            <a:off x="3351213" y="3551238"/>
            <a:ext cx="444500" cy="339725"/>
          </a:xfrm>
          <a:prstGeom prst="rect">
            <a:avLst/>
          </a:prstGeom>
          <a:noFill/>
          <a:ln w="25400">
            <a:noFill/>
            <a:miter lim="800000"/>
            <a:headEnd type="none" w="sm" len="sm"/>
            <a:tailEnd type="none" w="sm" len="sm"/>
          </a:ln>
        </p:spPr>
        <p:txBody>
          <a:bodyPr wrap="none" lIns="91427" tIns="45713" rIns="91427" bIns="45713">
            <a:spAutoFit/>
          </a:bodyPr>
          <a:lstStyle/>
          <a:p>
            <a:pPr>
              <a:defRPr/>
            </a:pPr>
            <a:r>
              <a:rPr lang="en-GB" sz="1600" dirty="0">
                <a:latin typeface="+mn-lt"/>
                <a:cs typeface="Arial" pitchFamily="34" charset="0"/>
              </a:rPr>
              <a:t>90</a:t>
            </a:r>
          </a:p>
        </p:txBody>
      </p:sp>
      <p:sp>
        <p:nvSpPr>
          <p:cNvPr id="127" name="Text Box 243"/>
          <p:cNvSpPr txBox="1">
            <a:spLocks noChangeArrowheads="1"/>
          </p:cNvSpPr>
          <p:nvPr/>
        </p:nvSpPr>
        <p:spPr bwMode="auto">
          <a:xfrm>
            <a:off x="3414713" y="4164013"/>
            <a:ext cx="314325" cy="339725"/>
          </a:xfrm>
          <a:prstGeom prst="rect">
            <a:avLst/>
          </a:prstGeom>
          <a:noFill/>
          <a:ln w="25400">
            <a:noFill/>
            <a:miter lim="800000"/>
            <a:headEnd type="none" w="sm" len="sm"/>
            <a:tailEnd type="none" w="sm" len="sm"/>
          </a:ln>
        </p:spPr>
        <p:txBody>
          <a:bodyPr wrap="none" lIns="91427" tIns="45713" rIns="91427" bIns="45713">
            <a:spAutoFit/>
          </a:bodyPr>
          <a:lstStyle/>
          <a:p>
            <a:pPr>
              <a:defRPr/>
            </a:pPr>
            <a:r>
              <a:rPr lang="en-GB" sz="1600" dirty="0">
                <a:latin typeface="+mn-lt"/>
                <a:cs typeface="Arial" pitchFamily="34" charset="0"/>
              </a:rPr>
              <a:t>0</a:t>
            </a:r>
            <a:endParaRPr lang="en-GB" sz="1600" baseline="-25000" dirty="0">
              <a:latin typeface="+mn-lt"/>
              <a:cs typeface="Arial" pitchFamily="34" charset="0"/>
            </a:endParaRPr>
          </a:p>
        </p:txBody>
      </p:sp>
      <p:sp>
        <p:nvSpPr>
          <p:cNvPr id="128" name="Text Box 245"/>
          <p:cNvSpPr txBox="1">
            <a:spLocks noChangeArrowheads="1"/>
          </p:cNvSpPr>
          <p:nvPr/>
        </p:nvSpPr>
        <p:spPr bwMode="auto">
          <a:xfrm>
            <a:off x="3297238" y="2814638"/>
            <a:ext cx="574675" cy="339725"/>
          </a:xfrm>
          <a:prstGeom prst="rect">
            <a:avLst/>
          </a:prstGeom>
          <a:noFill/>
          <a:ln w="25400">
            <a:noFill/>
            <a:miter lim="800000"/>
            <a:headEnd type="none" w="sm" len="sm"/>
            <a:tailEnd type="none" w="sm" len="sm"/>
          </a:ln>
        </p:spPr>
        <p:txBody>
          <a:bodyPr wrap="none" lIns="91427" tIns="45713" rIns="91427" bIns="45713">
            <a:spAutoFit/>
          </a:bodyPr>
          <a:lstStyle/>
          <a:p>
            <a:pPr>
              <a:defRPr/>
            </a:pPr>
            <a:r>
              <a:rPr lang="en-GB" sz="1600" dirty="0">
                <a:latin typeface="+mn-lt"/>
                <a:cs typeface="Arial" pitchFamily="34" charset="0"/>
              </a:rPr>
              <a:t>180</a:t>
            </a:r>
          </a:p>
        </p:txBody>
      </p:sp>
      <p:sp>
        <p:nvSpPr>
          <p:cNvPr id="129" name="Text Box 246"/>
          <p:cNvSpPr txBox="1">
            <a:spLocks noChangeArrowheads="1"/>
          </p:cNvSpPr>
          <p:nvPr/>
        </p:nvSpPr>
        <p:spPr bwMode="auto">
          <a:xfrm>
            <a:off x="3316288" y="2109788"/>
            <a:ext cx="573087" cy="339725"/>
          </a:xfrm>
          <a:prstGeom prst="rect">
            <a:avLst/>
          </a:prstGeom>
          <a:noFill/>
          <a:ln w="25400">
            <a:noFill/>
            <a:miter lim="800000"/>
            <a:headEnd type="none" w="sm" len="sm"/>
            <a:tailEnd type="none" w="sm" len="sm"/>
          </a:ln>
        </p:spPr>
        <p:txBody>
          <a:bodyPr wrap="none" lIns="91427" tIns="45713" rIns="91427" bIns="45713">
            <a:spAutoFit/>
          </a:bodyPr>
          <a:lstStyle/>
          <a:p>
            <a:pPr>
              <a:defRPr/>
            </a:pPr>
            <a:r>
              <a:rPr lang="en-GB" sz="1600" dirty="0">
                <a:latin typeface="+mn-lt"/>
                <a:cs typeface="Arial" pitchFamily="34" charset="0"/>
              </a:rPr>
              <a:t>270</a:t>
            </a:r>
          </a:p>
        </p:txBody>
      </p:sp>
      <p:sp>
        <p:nvSpPr>
          <p:cNvPr id="130" name="Text Box 247"/>
          <p:cNvSpPr txBox="1">
            <a:spLocks noChangeArrowheads="1"/>
          </p:cNvSpPr>
          <p:nvPr/>
        </p:nvSpPr>
        <p:spPr bwMode="auto">
          <a:xfrm rot="16200000" flipH="1" flipV="1">
            <a:off x="2267744" y="3156744"/>
            <a:ext cx="3367087" cy="339725"/>
          </a:xfrm>
          <a:prstGeom prst="rect">
            <a:avLst/>
          </a:prstGeom>
          <a:noFill/>
          <a:ln w="25400">
            <a:noFill/>
            <a:miter lim="800000"/>
            <a:headEnd type="none" w="sm" len="sm"/>
            <a:tailEnd type="none" w="sm" len="sm"/>
          </a:ln>
        </p:spPr>
        <p:txBody>
          <a:bodyPr lIns="91427" tIns="45713" rIns="91427" bIns="45713">
            <a:spAutoFit/>
          </a:bodyPr>
          <a:lstStyle/>
          <a:p>
            <a:pPr algn="ctr">
              <a:defRPr/>
            </a:pPr>
            <a:r>
              <a:rPr lang="en-GB" sz="1600" dirty="0">
                <a:latin typeface="+mn-lt"/>
                <a:cs typeface="Arial" pitchFamily="34" charset="0"/>
              </a:rPr>
              <a:t>Plasma glucose (mg/</a:t>
            </a:r>
            <a:r>
              <a:rPr lang="en-GB" sz="1600" dirty="0" err="1">
                <a:latin typeface="+mn-lt"/>
                <a:cs typeface="Arial" pitchFamily="34" charset="0"/>
              </a:rPr>
              <a:t>dL</a:t>
            </a:r>
            <a:r>
              <a:rPr lang="en-GB" sz="1600" dirty="0">
                <a:latin typeface="+mn-lt"/>
                <a:cs typeface="Arial" pitchFamily="34" charset="0"/>
              </a:rPr>
              <a:t>)</a:t>
            </a:r>
          </a:p>
        </p:txBody>
      </p:sp>
      <p:sp>
        <p:nvSpPr>
          <p:cNvPr id="131" name="Line 117"/>
          <p:cNvSpPr>
            <a:spLocks noChangeShapeType="1"/>
          </p:cNvSpPr>
          <p:nvPr/>
        </p:nvSpPr>
        <p:spPr bwMode="auto">
          <a:xfrm flipV="1">
            <a:off x="641350" y="4330700"/>
            <a:ext cx="2832100" cy="0"/>
          </a:xfrm>
          <a:prstGeom prst="line">
            <a:avLst/>
          </a:prstGeom>
          <a:noFill/>
          <a:ln w="28575" algn="ctr">
            <a:solidFill>
              <a:schemeClr val="tx1"/>
            </a:solidFill>
            <a:round/>
            <a:headEnd/>
            <a:tailEnd/>
          </a:ln>
        </p:spPr>
        <p:txBody>
          <a:bodyPr/>
          <a:lstStyle/>
          <a:p>
            <a:pPr algn="ctr">
              <a:defRPr/>
            </a:pPr>
            <a:endParaRPr lang="en-US" sz="1600">
              <a:latin typeface="+mn-lt"/>
              <a:cs typeface="Arial" pitchFamily="34" charset="0"/>
            </a:endParaRPr>
          </a:p>
        </p:txBody>
      </p:sp>
      <p:sp>
        <p:nvSpPr>
          <p:cNvPr id="132" name="Line 47"/>
          <p:cNvSpPr>
            <a:spLocks noChangeShapeType="1"/>
          </p:cNvSpPr>
          <p:nvPr/>
        </p:nvSpPr>
        <p:spPr bwMode="auto">
          <a:xfrm flipH="1" flipV="1">
            <a:off x="650875" y="2252663"/>
            <a:ext cx="0" cy="2087562"/>
          </a:xfrm>
          <a:prstGeom prst="line">
            <a:avLst/>
          </a:prstGeom>
          <a:noFill/>
          <a:ln w="28575" algn="ctr">
            <a:solidFill>
              <a:schemeClr val="tx1"/>
            </a:solidFill>
            <a:round/>
            <a:headEnd/>
            <a:tailEnd/>
          </a:ln>
        </p:spPr>
        <p:txBody>
          <a:bodyPr/>
          <a:lstStyle/>
          <a:p>
            <a:pPr algn="ctr">
              <a:defRPr/>
            </a:pPr>
            <a:endParaRPr lang="en-US" sz="1600">
              <a:ln>
                <a:solidFill>
                  <a:srgbClr val="001965"/>
                </a:solidFill>
              </a:ln>
              <a:latin typeface="+mn-lt"/>
              <a:cs typeface="Arial" pitchFamily="34" charset="0"/>
            </a:endParaRPr>
          </a:p>
        </p:txBody>
      </p:sp>
      <p:sp>
        <p:nvSpPr>
          <p:cNvPr id="133" name="Text Box 115"/>
          <p:cNvSpPr txBox="1">
            <a:spLocks noChangeArrowheads="1"/>
          </p:cNvSpPr>
          <p:nvPr/>
        </p:nvSpPr>
        <p:spPr bwMode="auto">
          <a:xfrm>
            <a:off x="-73025" y="5683250"/>
            <a:ext cx="8150225" cy="641350"/>
          </a:xfrm>
          <a:prstGeom prst="rect">
            <a:avLst/>
          </a:prstGeom>
          <a:noFill/>
          <a:ln w="9525" algn="ctr">
            <a:noFill/>
            <a:miter lim="800000"/>
            <a:headEnd/>
            <a:tailEnd/>
          </a:ln>
        </p:spPr>
        <p:txBody>
          <a:bodyPr lIns="91427" tIns="45713" rIns="91427" bIns="45713">
            <a:spAutoFit/>
          </a:bodyPr>
          <a:lstStyle/>
          <a:p>
            <a:pPr marL="365125" lvl="1" indent="-182563" algn="just">
              <a:buClr>
                <a:schemeClr val="accent1"/>
              </a:buClr>
              <a:defRPr/>
            </a:pPr>
            <a:r>
              <a:rPr lang="en-US" b="1" dirty="0">
                <a:solidFill>
                  <a:schemeClr val="tx2">
                    <a:lumMod val="75000"/>
                  </a:schemeClr>
                </a:solidFill>
                <a:latin typeface="Arial" pitchFamily="34" charset="0"/>
                <a:cs typeface="Arial" pitchFamily="34" charset="0"/>
              </a:rPr>
              <a:t>   Insulin response is greater following oral glucose than IV glucose, despite similar plasma glucose concentration.</a:t>
            </a:r>
          </a:p>
        </p:txBody>
      </p:sp>
      <p:sp>
        <p:nvSpPr>
          <p:cNvPr id="134" name="Text Box 7"/>
          <p:cNvSpPr txBox="1">
            <a:spLocks noChangeArrowheads="1"/>
          </p:cNvSpPr>
          <p:nvPr/>
        </p:nvSpPr>
        <p:spPr bwMode="auto">
          <a:xfrm>
            <a:off x="457200" y="6535738"/>
            <a:ext cx="7543800" cy="246062"/>
          </a:xfrm>
          <a:prstGeom prst="rect">
            <a:avLst/>
          </a:prstGeom>
          <a:noFill/>
          <a:ln w="9525">
            <a:noFill/>
            <a:miter lim="800000"/>
            <a:headEnd/>
            <a:tailEnd/>
          </a:ln>
        </p:spPr>
        <p:txBody>
          <a:bodyPr>
            <a:spAutoFit/>
          </a:bodyPr>
          <a:lstStyle/>
          <a:p>
            <a:pPr algn="r">
              <a:spcBef>
                <a:spcPct val="50000"/>
              </a:spcBef>
              <a:defRPr/>
            </a:pPr>
            <a:r>
              <a:rPr lang="en-US" sz="1000" dirty="0" err="1">
                <a:solidFill>
                  <a:schemeClr val="tx2">
                    <a:lumMod val="75000"/>
                  </a:schemeClr>
                </a:solidFill>
                <a:latin typeface="Arial" pitchFamily="34" charset="0"/>
                <a:cs typeface="Arial" pitchFamily="34" charset="0"/>
              </a:rPr>
              <a:t>Nauck</a:t>
            </a:r>
            <a:r>
              <a:rPr lang="en-US" sz="1000" dirty="0">
                <a:solidFill>
                  <a:schemeClr val="tx2">
                    <a:lumMod val="75000"/>
                  </a:schemeClr>
                </a:solidFill>
                <a:latin typeface="Arial" pitchFamily="34" charset="0"/>
                <a:cs typeface="Arial" pitchFamily="34" charset="0"/>
              </a:rPr>
              <a:t> </a:t>
            </a:r>
            <a:r>
              <a:rPr lang="en-US" sz="1000" i="1" dirty="0">
                <a:solidFill>
                  <a:schemeClr val="tx2">
                    <a:lumMod val="75000"/>
                  </a:schemeClr>
                </a:solidFill>
                <a:latin typeface="Arial" pitchFamily="34" charset="0"/>
                <a:cs typeface="Arial" pitchFamily="34" charset="0"/>
              </a:rPr>
              <a:t>et al. Diabetologia </a:t>
            </a:r>
            <a:r>
              <a:rPr lang="en-US" sz="1000" dirty="0">
                <a:solidFill>
                  <a:schemeClr val="tx2">
                    <a:lumMod val="75000"/>
                  </a:schemeClr>
                </a:solidFill>
                <a:latin typeface="Arial" pitchFamily="34" charset="0"/>
                <a:cs typeface="Arial" pitchFamily="34" charset="0"/>
              </a:rPr>
              <a:t>1986;29:46–52,</a:t>
            </a:r>
            <a:endParaRPr lang="en-GB" sz="1000" dirty="0">
              <a:solidFill>
                <a:schemeClr val="tx2">
                  <a:lumMod val="75000"/>
                </a:schemeClr>
              </a:solidFill>
              <a:latin typeface="Arial" pitchFamily="34" charset="0"/>
              <a:cs typeface="Arial" pitchFamily="34" charset="0"/>
            </a:endParaRPr>
          </a:p>
        </p:txBody>
      </p:sp>
      <p:grpSp>
        <p:nvGrpSpPr>
          <p:cNvPr id="11344" name="Group 225"/>
          <p:cNvGrpSpPr>
            <a:grpSpLocks/>
          </p:cNvGrpSpPr>
          <p:nvPr/>
        </p:nvGrpSpPr>
        <p:grpSpPr bwMode="auto">
          <a:xfrm>
            <a:off x="4179888" y="1641475"/>
            <a:ext cx="4354512" cy="3425825"/>
            <a:chOff x="3057" y="1034"/>
            <a:chExt cx="2596" cy="2158"/>
          </a:xfrm>
        </p:grpSpPr>
        <p:sp>
          <p:nvSpPr>
            <p:cNvPr id="136" name="AutoShape 252"/>
            <p:cNvSpPr>
              <a:spLocks noChangeArrowheads="1"/>
            </p:cNvSpPr>
            <p:nvPr/>
          </p:nvSpPr>
          <p:spPr bwMode="auto">
            <a:xfrm>
              <a:off x="4282" y="1198"/>
              <a:ext cx="1371" cy="305"/>
            </a:xfrm>
            <a:prstGeom prst="roundRect">
              <a:avLst>
                <a:gd name="adj" fmla="val 16667"/>
              </a:avLst>
            </a:prstGeom>
            <a:noFill/>
            <a:ln w="9525" algn="ctr">
              <a:noFill/>
              <a:round/>
              <a:headEnd type="none" w="sm" len="sm"/>
              <a:tailEnd type="none" w="sm" len="sm"/>
            </a:ln>
          </p:spPr>
          <p:txBody>
            <a:bodyPr wrap="none" anchor="ctr"/>
            <a:lstStyle/>
            <a:p>
              <a:pPr algn="ctr">
                <a:defRPr/>
              </a:pPr>
              <a:endParaRPr lang="da-DK" sz="1600" dirty="0">
                <a:latin typeface="+mn-lt"/>
                <a:cs typeface="Arial" pitchFamily="34" charset="0"/>
              </a:endParaRPr>
            </a:p>
          </p:txBody>
        </p:sp>
        <p:sp>
          <p:nvSpPr>
            <p:cNvPr id="137" name="Text Box 110"/>
            <p:cNvSpPr txBox="1">
              <a:spLocks noChangeArrowheads="1"/>
            </p:cNvSpPr>
            <p:nvPr/>
          </p:nvSpPr>
          <p:spPr bwMode="auto">
            <a:xfrm>
              <a:off x="3677" y="1034"/>
              <a:ext cx="1186" cy="213"/>
            </a:xfrm>
            <a:prstGeom prst="rect">
              <a:avLst/>
            </a:prstGeom>
            <a:noFill/>
            <a:ln w="25400">
              <a:noFill/>
              <a:miter lim="800000"/>
              <a:headEnd type="none" w="sm" len="sm"/>
              <a:tailEnd type="none" w="sm" len="sm"/>
            </a:ln>
          </p:spPr>
          <p:txBody>
            <a:bodyPr wrap="none">
              <a:spAutoFit/>
            </a:bodyPr>
            <a:lstStyle/>
            <a:p>
              <a:pPr algn="ctr">
                <a:defRPr/>
              </a:pPr>
              <a:r>
                <a:rPr lang="en-GB" sz="1600" dirty="0">
                  <a:latin typeface="+mn-lt"/>
                  <a:cs typeface="Arial" pitchFamily="34" charset="0"/>
                </a:rPr>
                <a:t>Insulin response</a:t>
              </a:r>
            </a:p>
          </p:txBody>
        </p:sp>
        <p:sp>
          <p:nvSpPr>
            <p:cNvPr id="138" name="Line 4"/>
            <p:cNvSpPr>
              <a:spLocks noChangeShapeType="1"/>
            </p:cNvSpPr>
            <p:nvPr/>
          </p:nvSpPr>
          <p:spPr bwMode="auto">
            <a:xfrm>
              <a:off x="3586" y="2706"/>
              <a:ext cx="0" cy="3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39" name="Line 5"/>
            <p:cNvSpPr>
              <a:spLocks noChangeShapeType="1"/>
            </p:cNvSpPr>
            <p:nvPr/>
          </p:nvSpPr>
          <p:spPr bwMode="auto">
            <a:xfrm>
              <a:off x="3681" y="2696"/>
              <a:ext cx="0" cy="3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40" name="Text Box 6"/>
            <p:cNvSpPr txBox="1">
              <a:spLocks noChangeArrowheads="1"/>
            </p:cNvSpPr>
            <p:nvPr/>
          </p:nvSpPr>
          <p:spPr bwMode="auto">
            <a:xfrm rot="16200000">
              <a:off x="2629" y="1949"/>
              <a:ext cx="1069" cy="213"/>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dirty="0">
                  <a:latin typeface="+mn-lt"/>
                  <a:cs typeface="Arial" pitchFamily="34" charset="0"/>
                </a:rPr>
                <a:t>Insulin (</a:t>
              </a:r>
              <a:r>
                <a:rPr lang="en-GB" sz="1600" dirty="0" err="1">
                  <a:latin typeface="+mn-lt"/>
                  <a:cs typeface="Arial" pitchFamily="34" charset="0"/>
                </a:rPr>
                <a:t>mU</a:t>
              </a:r>
              <a:r>
                <a:rPr lang="en-GB" sz="1600" dirty="0">
                  <a:latin typeface="+mn-lt"/>
                  <a:cs typeface="Arial" pitchFamily="34" charset="0"/>
                </a:rPr>
                <a:t>/L)</a:t>
              </a:r>
            </a:p>
          </p:txBody>
        </p:sp>
        <p:sp>
          <p:nvSpPr>
            <p:cNvPr id="141" name="Text Box 7"/>
            <p:cNvSpPr txBox="1">
              <a:spLocks noChangeArrowheads="1"/>
            </p:cNvSpPr>
            <p:nvPr/>
          </p:nvSpPr>
          <p:spPr bwMode="auto">
            <a:xfrm>
              <a:off x="3208" y="1307"/>
              <a:ext cx="274" cy="213"/>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dirty="0">
                  <a:latin typeface="+mn-lt"/>
                  <a:cs typeface="Arial" pitchFamily="34" charset="0"/>
                </a:rPr>
                <a:t>80</a:t>
              </a:r>
              <a:endParaRPr lang="en-GB" sz="1600" baseline="-25000" dirty="0">
                <a:latin typeface="+mn-lt"/>
                <a:cs typeface="Arial" pitchFamily="34" charset="0"/>
              </a:endParaRPr>
            </a:p>
          </p:txBody>
        </p:sp>
        <p:sp>
          <p:nvSpPr>
            <p:cNvPr id="142" name="Text Box 8"/>
            <p:cNvSpPr txBox="1">
              <a:spLocks noChangeArrowheads="1"/>
            </p:cNvSpPr>
            <p:nvPr/>
          </p:nvSpPr>
          <p:spPr bwMode="auto">
            <a:xfrm>
              <a:off x="3208" y="1623"/>
              <a:ext cx="274" cy="213"/>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a:latin typeface="+mn-lt"/>
                  <a:cs typeface="Arial" pitchFamily="34" charset="0"/>
                </a:rPr>
                <a:t>60</a:t>
              </a:r>
              <a:endParaRPr lang="en-GB" sz="1600" baseline="-25000">
                <a:latin typeface="+mn-lt"/>
                <a:cs typeface="Arial" pitchFamily="34" charset="0"/>
              </a:endParaRPr>
            </a:p>
          </p:txBody>
        </p:sp>
        <p:sp>
          <p:nvSpPr>
            <p:cNvPr id="143" name="Text Box 9"/>
            <p:cNvSpPr txBox="1">
              <a:spLocks noChangeArrowheads="1"/>
            </p:cNvSpPr>
            <p:nvPr/>
          </p:nvSpPr>
          <p:spPr bwMode="auto">
            <a:xfrm>
              <a:off x="3208" y="1968"/>
              <a:ext cx="274" cy="213"/>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a:latin typeface="+mn-lt"/>
                  <a:cs typeface="Arial" pitchFamily="34" charset="0"/>
                </a:rPr>
                <a:t>40</a:t>
              </a:r>
              <a:endParaRPr lang="en-GB" sz="1600" baseline="-25000">
                <a:latin typeface="+mn-lt"/>
                <a:cs typeface="Arial" pitchFamily="34" charset="0"/>
              </a:endParaRPr>
            </a:p>
          </p:txBody>
        </p:sp>
        <p:sp>
          <p:nvSpPr>
            <p:cNvPr id="144" name="Text Box 10"/>
            <p:cNvSpPr txBox="1">
              <a:spLocks noChangeArrowheads="1"/>
            </p:cNvSpPr>
            <p:nvPr/>
          </p:nvSpPr>
          <p:spPr bwMode="auto">
            <a:xfrm>
              <a:off x="3208" y="2301"/>
              <a:ext cx="274" cy="213"/>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a:latin typeface="+mn-lt"/>
                  <a:cs typeface="Arial" pitchFamily="34" charset="0"/>
                </a:rPr>
                <a:t>20</a:t>
              </a:r>
              <a:endParaRPr lang="en-GB" sz="1600" baseline="-25000">
                <a:latin typeface="+mn-lt"/>
                <a:cs typeface="Arial" pitchFamily="34" charset="0"/>
              </a:endParaRPr>
            </a:p>
          </p:txBody>
        </p:sp>
        <p:sp>
          <p:nvSpPr>
            <p:cNvPr id="145" name="Text Box 11"/>
            <p:cNvSpPr txBox="1">
              <a:spLocks noChangeArrowheads="1"/>
            </p:cNvSpPr>
            <p:nvPr/>
          </p:nvSpPr>
          <p:spPr bwMode="auto">
            <a:xfrm>
              <a:off x="3320" y="2794"/>
              <a:ext cx="362" cy="213"/>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a:latin typeface="+mn-lt"/>
                  <a:cs typeface="Arial" pitchFamily="34" charset="0"/>
                </a:rPr>
                <a:t>–10</a:t>
              </a:r>
            </a:p>
          </p:txBody>
        </p:sp>
        <p:sp>
          <p:nvSpPr>
            <p:cNvPr id="146" name="Text Box 12"/>
            <p:cNvSpPr txBox="1">
              <a:spLocks noChangeArrowheads="1"/>
            </p:cNvSpPr>
            <p:nvPr/>
          </p:nvSpPr>
          <p:spPr bwMode="auto">
            <a:xfrm>
              <a:off x="3570" y="2794"/>
              <a:ext cx="280" cy="213"/>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a:latin typeface="+mn-lt"/>
                  <a:cs typeface="Arial" pitchFamily="34" charset="0"/>
                </a:rPr>
                <a:t>–5</a:t>
              </a:r>
            </a:p>
          </p:txBody>
        </p:sp>
        <p:sp>
          <p:nvSpPr>
            <p:cNvPr id="147" name="Text Box 13"/>
            <p:cNvSpPr txBox="1">
              <a:spLocks noChangeArrowheads="1"/>
            </p:cNvSpPr>
            <p:nvPr/>
          </p:nvSpPr>
          <p:spPr bwMode="auto">
            <a:xfrm>
              <a:off x="4046" y="2794"/>
              <a:ext cx="280" cy="213"/>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a:latin typeface="+mn-lt"/>
                  <a:cs typeface="Arial" pitchFamily="34" charset="0"/>
                </a:rPr>
                <a:t>60</a:t>
              </a:r>
              <a:endParaRPr lang="en-GB" sz="1600" baseline="-25000">
                <a:latin typeface="+mn-lt"/>
                <a:cs typeface="Arial" pitchFamily="34" charset="0"/>
              </a:endParaRPr>
            </a:p>
          </p:txBody>
        </p:sp>
        <p:sp>
          <p:nvSpPr>
            <p:cNvPr id="148" name="Text Box 14"/>
            <p:cNvSpPr txBox="1">
              <a:spLocks noChangeArrowheads="1"/>
            </p:cNvSpPr>
            <p:nvPr/>
          </p:nvSpPr>
          <p:spPr bwMode="auto">
            <a:xfrm>
              <a:off x="4514" y="2794"/>
              <a:ext cx="362" cy="213"/>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a:latin typeface="+mn-lt"/>
                  <a:cs typeface="Arial" pitchFamily="34" charset="0"/>
                </a:rPr>
                <a:t>120</a:t>
              </a:r>
              <a:endParaRPr lang="en-GB" sz="1600" baseline="-25000">
                <a:latin typeface="+mn-lt"/>
                <a:cs typeface="Arial" pitchFamily="34" charset="0"/>
              </a:endParaRPr>
            </a:p>
          </p:txBody>
        </p:sp>
        <p:sp>
          <p:nvSpPr>
            <p:cNvPr id="149" name="Text Box 15"/>
            <p:cNvSpPr txBox="1">
              <a:spLocks noChangeArrowheads="1"/>
            </p:cNvSpPr>
            <p:nvPr/>
          </p:nvSpPr>
          <p:spPr bwMode="auto">
            <a:xfrm>
              <a:off x="5026" y="2794"/>
              <a:ext cx="362" cy="213"/>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dirty="0">
                  <a:latin typeface="+mn-lt"/>
                  <a:cs typeface="Arial" pitchFamily="34" charset="0"/>
                </a:rPr>
                <a:t>180</a:t>
              </a:r>
              <a:endParaRPr lang="en-GB" sz="1600" baseline="-25000" dirty="0">
                <a:latin typeface="+mn-lt"/>
                <a:cs typeface="Arial" pitchFamily="34" charset="0"/>
              </a:endParaRPr>
            </a:p>
          </p:txBody>
        </p:sp>
        <p:sp>
          <p:nvSpPr>
            <p:cNvPr id="150" name="Text Box 16"/>
            <p:cNvSpPr txBox="1">
              <a:spLocks noChangeArrowheads="1"/>
            </p:cNvSpPr>
            <p:nvPr/>
          </p:nvSpPr>
          <p:spPr bwMode="auto">
            <a:xfrm>
              <a:off x="3290" y="2664"/>
              <a:ext cx="198" cy="213"/>
            </a:xfrm>
            <a:prstGeom prst="rect">
              <a:avLst/>
            </a:prstGeom>
            <a:noFill/>
            <a:ln w="25400">
              <a:noFill/>
              <a:miter lim="800000"/>
              <a:headEnd type="none" w="sm" len="sm"/>
              <a:tailEnd type="none" w="sm" len="sm"/>
            </a:ln>
          </p:spPr>
          <p:txBody>
            <a:bodyPr wrap="none" lIns="91427" tIns="45713" rIns="91427" bIns="45713">
              <a:spAutoFit/>
            </a:bodyPr>
            <a:lstStyle/>
            <a:p>
              <a:pPr algn="r">
                <a:defRPr/>
              </a:pPr>
              <a:r>
                <a:rPr lang="en-GB" sz="1600">
                  <a:latin typeface="+mn-lt"/>
                  <a:cs typeface="Arial" pitchFamily="34" charset="0"/>
                </a:rPr>
                <a:t>0</a:t>
              </a:r>
              <a:endParaRPr lang="en-GB" sz="1600" baseline="-25000">
                <a:latin typeface="+mn-lt"/>
                <a:cs typeface="Arial" pitchFamily="34" charset="0"/>
              </a:endParaRPr>
            </a:p>
          </p:txBody>
        </p:sp>
        <p:sp>
          <p:nvSpPr>
            <p:cNvPr id="151" name="Freeform 17"/>
            <p:cNvSpPr>
              <a:spLocks/>
            </p:cNvSpPr>
            <p:nvPr/>
          </p:nvSpPr>
          <p:spPr bwMode="auto">
            <a:xfrm>
              <a:off x="3587" y="2414"/>
              <a:ext cx="1621" cy="292"/>
            </a:xfrm>
            <a:custGeom>
              <a:avLst/>
              <a:gdLst>
                <a:gd name="T0" fmla="*/ 0 w 1497"/>
                <a:gd name="T1" fmla="*/ 2147483647 h 270"/>
                <a:gd name="T2" fmla="*/ 2147483647 w 1497"/>
                <a:gd name="T3" fmla="*/ 2147483647 h 270"/>
                <a:gd name="T4" fmla="*/ 2147483647 w 1497"/>
                <a:gd name="T5" fmla="*/ 2147483647 h 270"/>
                <a:gd name="T6" fmla="*/ 2147483647 w 1497"/>
                <a:gd name="T7" fmla="*/ 2147483647 h 270"/>
                <a:gd name="T8" fmla="*/ 2147483647 w 1497"/>
                <a:gd name="T9" fmla="*/ 2147483647 h 270"/>
                <a:gd name="T10" fmla="*/ 2147483647 w 1497"/>
                <a:gd name="T11" fmla="*/ 2147483647 h 270"/>
                <a:gd name="T12" fmla="*/ 2147483647 w 1497"/>
                <a:gd name="T13" fmla="*/ 0 h 270"/>
                <a:gd name="T14" fmla="*/ 2147483647 w 1497"/>
                <a:gd name="T15" fmla="*/ 2147483647 h 270"/>
                <a:gd name="T16" fmla="*/ 2147483647 w 1497"/>
                <a:gd name="T17" fmla="*/ 2147483647 h 270"/>
                <a:gd name="T18" fmla="*/ 2147483647 w 1497"/>
                <a:gd name="T19" fmla="*/ 2147483647 h 270"/>
                <a:gd name="T20" fmla="*/ 2147483647 w 1497"/>
                <a:gd name="T21" fmla="*/ 2147483647 h 270"/>
                <a:gd name="T22" fmla="*/ 2147483647 w 1497"/>
                <a:gd name="T23" fmla="*/ 2147483647 h 2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97"/>
                <a:gd name="T37" fmla="*/ 0 h 270"/>
                <a:gd name="T38" fmla="*/ 1497 w 1497"/>
                <a:gd name="T39" fmla="*/ 270 h 2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97" h="270">
                  <a:moveTo>
                    <a:pt x="0" y="270"/>
                  </a:moveTo>
                  <a:lnTo>
                    <a:pt x="90" y="264"/>
                  </a:lnTo>
                  <a:lnTo>
                    <a:pt x="201" y="153"/>
                  </a:lnTo>
                  <a:lnTo>
                    <a:pt x="315" y="72"/>
                  </a:lnTo>
                  <a:lnTo>
                    <a:pt x="432" y="27"/>
                  </a:lnTo>
                  <a:lnTo>
                    <a:pt x="555" y="15"/>
                  </a:lnTo>
                  <a:lnTo>
                    <a:pt x="666" y="0"/>
                  </a:lnTo>
                  <a:lnTo>
                    <a:pt x="792" y="54"/>
                  </a:lnTo>
                  <a:lnTo>
                    <a:pt x="909" y="120"/>
                  </a:lnTo>
                  <a:lnTo>
                    <a:pt x="1026" y="150"/>
                  </a:lnTo>
                  <a:lnTo>
                    <a:pt x="1266" y="228"/>
                  </a:lnTo>
                  <a:lnTo>
                    <a:pt x="1497" y="237"/>
                  </a:lnTo>
                </a:path>
              </a:pathLst>
            </a:custGeom>
            <a:noFill/>
            <a:ln w="25400">
              <a:solidFill>
                <a:schemeClr val="folHlink"/>
              </a:solidFill>
              <a:round/>
              <a:headEnd type="none" w="sm" len="sm"/>
              <a:tailEnd type="none" w="sm" len="sm"/>
            </a:ln>
          </p:spPr>
          <p:txBody>
            <a:bodyPr/>
            <a:lstStyle/>
            <a:p>
              <a:pPr algn="ctr">
                <a:defRPr/>
              </a:pPr>
              <a:endParaRPr lang="da-DK" sz="1600">
                <a:latin typeface="+mn-lt"/>
                <a:cs typeface="Arial" pitchFamily="34" charset="0"/>
              </a:endParaRPr>
            </a:p>
          </p:txBody>
        </p:sp>
        <p:sp>
          <p:nvSpPr>
            <p:cNvPr id="152" name="Oval 18"/>
            <p:cNvSpPr>
              <a:spLocks noChangeArrowheads="1"/>
            </p:cNvSpPr>
            <p:nvPr/>
          </p:nvSpPr>
          <p:spPr bwMode="auto">
            <a:xfrm>
              <a:off x="3663" y="2675"/>
              <a:ext cx="48" cy="48"/>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53" name="Oval 19"/>
            <p:cNvSpPr>
              <a:spLocks noChangeArrowheads="1"/>
            </p:cNvSpPr>
            <p:nvPr/>
          </p:nvSpPr>
          <p:spPr bwMode="auto">
            <a:xfrm>
              <a:off x="5183" y="2639"/>
              <a:ext cx="48" cy="49"/>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54" name="Line 20"/>
            <p:cNvSpPr>
              <a:spLocks noChangeShapeType="1"/>
            </p:cNvSpPr>
            <p:nvPr/>
          </p:nvSpPr>
          <p:spPr bwMode="auto">
            <a:xfrm flipV="1">
              <a:off x="3480" y="2774"/>
              <a:ext cx="1828" cy="0"/>
            </a:xfrm>
            <a:prstGeom prst="line">
              <a:avLst/>
            </a:prstGeom>
            <a:noFill/>
            <a:ln w="28575" algn="ctr">
              <a:solidFill>
                <a:schemeClr val="tx1"/>
              </a:solidFill>
              <a:round/>
              <a:headEnd/>
              <a:tailEnd/>
            </a:ln>
          </p:spPr>
          <p:txBody>
            <a:bodyPr/>
            <a:lstStyle/>
            <a:p>
              <a:pPr algn="ctr">
                <a:defRPr/>
              </a:pPr>
              <a:endParaRPr lang="en-US" sz="1600">
                <a:latin typeface="+mn-lt"/>
                <a:cs typeface="Arial" pitchFamily="34" charset="0"/>
              </a:endParaRPr>
            </a:p>
          </p:txBody>
        </p:sp>
        <p:sp>
          <p:nvSpPr>
            <p:cNvPr id="155" name="Oval 26"/>
            <p:cNvSpPr>
              <a:spLocks noChangeArrowheads="1"/>
            </p:cNvSpPr>
            <p:nvPr/>
          </p:nvSpPr>
          <p:spPr bwMode="auto">
            <a:xfrm>
              <a:off x="3773" y="2314"/>
              <a:ext cx="44" cy="49"/>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56" name="Oval 27"/>
            <p:cNvSpPr>
              <a:spLocks noChangeArrowheads="1"/>
            </p:cNvSpPr>
            <p:nvPr/>
          </p:nvSpPr>
          <p:spPr bwMode="auto">
            <a:xfrm>
              <a:off x="3897" y="1869"/>
              <a:ext cx="44" cy="48"/>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57" name="Oval 28"/>
            <p:cNvSpPr>
              <a:spLocks noChangeArrowheads="1"/>
            </p:cNvSpPr>
            <p:nvPr/>
          </p:nvSpPr>
          <p:spPr bwMode="auto">
            <a:xfrm>
              <a:off x="4028" y="1689"/>
              <a:ext cx="48" cy="49"/>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58" name="Oval 29"/>
            <p:cNvSpPr>
              <a:spLocks noChangeArrowheads="1"/>
            </p:cNvSpPr>
            <p:nvPr/>
          </p:nvSpPr>
          <p:spPr bwMode="auto">
            <a:xfrm>
              <a:off x="4155" y="1574"/>
              <a:ext cx="50" cy="48"/>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59" name="Oval 30"/>
            <p:cNvSpPr>
              <a:spLocks noChangeArrowheads="1"/>
            </p:cNvSpPr>
            <p:nvPr/>
          </p:nvSpPr>
          <p:spPr bwMode="auto">
            <a:xfrm>
              <a:off x="4286" y="1823"/>
              <a:ext cx="44" cy="50"/>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0" name="Oval 31"/>
            <p:cNvSpPr>
              <a:spLocks noChangeArrowheads="1"/>
            </p:cNvSpPr>
            <p:nvPr/>
          </p:nvSpPr>
          <p:spPr bwMode="auto">
            <a:xfrm>
              <a:off x="4418" y="2010"/>
              <a:ext cx="49" cy="47"/>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1" name="Oval 32"/>
            <p:cNvSpPr>
              <a:spLocks noChangeArrowheads="1"/>
            </p:cNvSpPr>
            <p:nvPr/>
          </p:nvSpPr>
          <p:spPr bwMode="auto">
            <a:xfrm>
              <a:off x="4543" y="2188"/>
              <a:ext cx="48" cy="48"/>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2" name="Oval 33"/>
            <p:cNvSpPr>
              <a:spLocks noChangeArrowheads="1"/>
            </p:cNvSpPr>
            <p:nvPr/>
          </p:nvSpPr>
          <p:spPr bwMode="auto">
            <a:xfrm>
              <a:off x="4672" y="2351"/>
              <a:ext cx="51" cy="48"/>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3" name="Oval 34"/>
            <p:cNvSpPr>
              <a:spLocks noChangeArrowheads="1"/>
            </p:cNvSpPr>
            <p:nvPr/>
          </p:nvSpPr>
          <p:spPr bwMode="auto">
            <a:xfrm>
              <a:off x="4928" y="2549"/>
              <a:ext cx="47" cy="49"/>
            </a:xfrm>
            <a:prstGeom prst="ellipse">
              <a:avLst/>
            </a:prstGeom>
            <a:solidFill>
              <a:srgbClr val="001965"/>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4" name="Oval 35"/>
            <p:cNvSpPr>
              <a:spLocks noChangeArrowheads="1"/>
            </p:cNvSpPr>
            <p:nvPr/>
          </p:nvSpPr>
          <p:spPr bwMode="auto">
            <a:xfrm>
              <a:off x="3777" y="2556"/>
              <a:ext cx="49" cy="48"/>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5" name="Oval 36"/>
            <p:cNvSpPr>
              <a:spLocks noChangeArrowheads="1"/>
            </p:cNvSpPr>
            <p:nvPr/>
          </p:nvSpPr>
          <p:spPr bwMode="auto">
            <a:xfrm>
              <a:off x="3906" y="2463"/>
              <a:ext cx="48" cy="50"/>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6" name="Oval 37"/>
            <p:cNvSpPr>
              <a:spLocks noChangeArrowheads="1"/>
            </p:cNvSpPr>
            <p:nvPr/>
          </p:nvSpPr>
          <p:spPr bwMode="auto">
            <a:xfrm>
              <a:off x="4029" y="2425"/>
              <a:ext cx="49" cy="49"/>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7" name="Oval 38"/>
            <p:cNvSpPr>
              <a:spLocks noChangeArrowheads="1"/>
            </p:cNvSpPr>
            <p:nvPr/>
          </p:nvSpPr>
          <p:spPr bwMode="auto">
            <a:xfrm>
              <a:off x="4161" y="2410"/>
              <a:ext cx="44" cy="49"/>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8" name="Oval 39"/>
            <p:cNvSpPr>
              <a:spLocks noChangeArrowheads="1"/>
            </p:cNvSpPr>
            <p:nvPr/>
          </p:nvSpPr>
          <p:spPr bwMode="auto">
            <a:xfrm>
              <a:off x="4285" y="2392"/>
              <a:ext cx="44" cy="48"/>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69" name="Oval 40"/>
            <p:cNvSpPr>
              <a:spLocks noChangeArrowheads="1"/>
            </p:cNvSpPr>
            <p:nvPr/>
          </p:nvSpPr>
          <p:spPr bwMode="auto">
            <a:xfrm>
              <a:off x="4420" y="2448"/>
              <a:ext cx="49" cy="49"/>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70" name="Oval 41"/>
            <p:cNvSpPr>
              <a:spLocks noChangeArrowheads="1"/>
            </p:cNvSpPr>
            <p:nvPr/>
          </p:nvSpPr>
          <p:spPr bwMode="auto">
            <a:xfrm>
              <a:off x="4541" y="2517"/>
              <a:ext cx="49" cy="49"/>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71" name="Oval 42"/>
            <p:cNvSpPr>
              <a:spLocks noChangeArrowheads="1"/>
            </p:cNvSpPr>
            <p:nvPr/>
          </p:nvSpPr>
          <p:spPr bwMode="auto">
            <a:xfrm>
              <a:off x="4671" y="2554"/>
              <a:ext cx="51" cy="48"/>
            </a:xfrm>
            <a:prstGeom prst="ellipse">
              <a:avLst/>
            </a:prstGeom>
            <a:solidFill>
              <a:schemeClr val="folHlink"/>
            </a:solidFill>
            <a:ln w="25400">
              <a:solidFill>
                <a:schemeClr val="folHlink"/>
              </a:solidFill>
              <a:round/>
              <a:headEnd type="none" w="sm" len="sm"/>
              <a:tailEnd type="none" w="sm" len="sm"/>
            </a:ln>
          </p:spPr>
          <p:txBody>
            <a:bodyPr wrap="none" lIns="91427" tIns="45713" rIns="91427" bIns="45713" anchor="ctr"/>
            <a:lstStyle/>
            <a:p>
              <a:pPr algn="ctr">
                <a:defRPr/>
              </a:pPr>
              <a:endParaRPr lang="en-US" sz="1600" b="1">
                <a:latin typeface="+mn-lt"/>
                <a:cs typeface="Arial" pitchFamily="34" charset="0"/>
              </a:endParaRPr>
            </a:p>
          </p:txBody>
        </p:sp>
        <p:sp>
          <p:nvSpPr>
            <p:cNvPr id="172" name="Oval 43"/>
            <p:cNvSpPr>
              <a:spLocks noChangeArrowheads="1"/>
            </p:cNvSpPr>
            <p:nvPr/>
          </p:nvSpPr>
          <p:spPr bwMode="auto">
            <a:xfrm>
              <a:off x="4930" y="2638"/>
              <a:ext cx="50" cy="48"/>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173" name="Freeform 44"/>
            <p:cNvSpPr>
              <a:spLocks/>
            </p:cNvSpPr>
            <p:nvPr/>
          </p:nvSpPr>
          <p:spPr bwMode="auto">
            <a:xfrm>
              <a:off x="3590" y="1593"/>
              <a:ext cx="1621" cy="1110"/>
            </a:xfrm>
            <a:custGeom>
              <a:avLst/>
              <a:gdLst>
                <a:gd name="T0" fmla="*/ 0 w 1497"/>
                <a:gd name="T1" fmla="*/ 2147483647 h 1029"/>
                <a:gd name="T2" fmla="*/ 2147483647 w 1497"/>
                <a:gd name="T3" fmla="*/ 2147483647 h 1029"/>
                <a:gd name="T4" fmla="*/ 2147483647 w 1497"/>
                <a:gd name="T5" fmla="*/ 2147483647 h 1029"/>
                <a:gd name="T6" fmla="*/ 2147483647 w 1497"/>
                <a:gd name="T7" fmla="*/ 2147483647 h 1029"/>
                <a:gd name="T8" fmla="*/ 2147483647 w 1497"/>
                <a:gd name="T9" fmla="*/ 2147483647 h 1029"/>
                <a:gd name="T10" fmla="*/ 2147483647 w 1497"/>
                <a:gd name="T11" fmla="*/ 0 h 1029"/>
                <a:gd name="T12" fmla="*/ 2147483647 w 1497"/>
                <a:gd name="T13" fmla="*/ 2147483647 h 1029"/>
                <a:gd name="T14" fmla="*/ 2147483647 w 1497"/>
                <a:gd name="T15" fmla="*/ 2147483647 h 1029"/>
                <a:gd name="T16" fmla="*/ 2147483647 w 1497"/>
                <a:gd name="T17" fmla="*/ 2147483647 h 1029"/>
                <a:gd name="T18" fmla="*/ 2147483647 w 1497"/>
                <a:gd name="T19" fmla="*/ 2147483647 h 1029"/>
                <a:gd name="T20" fmla="*/ 2147483647 w 1497"/>
                <a:gd name="T21" fmla="*/ 2147483647 h 1029"/>
                <a:gd name="T22" fmla="*/ 2147483647 w 1497"/>
                <a:gd name="T23" fmla="*/ 2147483647 h 10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97"/>
                <a:gd name="T37" fmla="*/ 0 h 1029"/>
                <a:gd name="T38" fmla="*/ 1497 w 1497"/>
                <a:gd name="T39" fmla="*/ 1029 h 10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97" h="1029">
                  <a:moveTo>
                    <a:pt x="0" y="1029"/>
                  </a:moveTo>
                  <a:lnTo>
                    <a:pt x="81" y="1020"/>
                  </a:lnTo>
                  <a:lnTo>
                    <a:pt x="192" y="687"/>
                  </a:lnTo>
                  <a:lnTo>
                    <a:pt x="306" y="276"/>
                  </a:lnTo>
                  <a:lnTo>
                    <a:pt x="429" y="99"/>
                  </a:lnTo>
                  <a:lnTo>
                    <a:pt x="546" y="0"/>
                  </a:lnTo>
                  <a:lnTo>
                    <a:pt x="666" y="231"/>
                  </a:lnTo>
                  <a:lnTo>
                    <a:pt x="783" y="408"/>
                  </a:lnTo>
                  <a:lnTo>
                    <a:pt x="900" y="573"/>
                  </a:lnTo>
                  <a:lnTo>
                    <a:pt x="1023" y="726"/>
                  </a:lnTo>
                  <a:lnTo>
                    <a:pt x="1257" y="909"/>
                  </a:lnTo>
                  <a:lnTo>
                    <a:pt x="1497" y="984"/>
                  </a:lnTo>
                </a:path>
              </a:pathLst>
            </a:custGeom>
            <a:noFill/>
            <a:ln w="25400">
              <a:solidFill>
                <a:schemeClr val="tx1"/>
              </a:solidFill>
              <a:round/>
              <a:headEnd type="none" w="sm" len="sm"/>
              <a:tailEnd type="none" w="sm" len="sm"/>
            </a:ln>
          </p:spPr>
          <p:txBody>
            <a:bodyPr/>
            <a:lstStyle/>
            <a:p>
              <a:pPr algn="ctr">
                <a:defRPr/>
              </a:pPr>
              <a:endParaRPr lang="da-DK" sz="1600">
                <a:latin typeface="+mn-lt"/>
                <a:cs typeface="Arial" pitchFamily="34" charset="0"/>
              </a:endParaRPr>
            </a:p>
          </p:txBody>
        </p:sp>
        <p:sp>
          <p:nvSpPr>
            <p:cNvPr id="174" name="Line 45"/>
            <p:cNvSpPr>
              <a:spLocks noChangeShapeType="1"/>
            </p:cNvSpPr>
            <p:nvPr/>
          </p:nvSpPr>
          <p:spPr bwMode="auto">
            <a:xfrm>
              <a:off x="3932" y="2492"/>
              <a:ext cx="0" cy="36"/>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75" name="Line 46"/>
            <p:cNvSpPr>
              <a:spLocks noChangeShapeType="1"/>
            </p:cNvSpPr>
            <p:nvPr/>
          </p:nvSpPr>
          <p:spPr bwMode="auto">
            <a:xfrm>
              <a:off x="4054" y="2448"/>
              <a:ext cx="0" cy="81"/>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76" name="Line 47"/>
            <p:cNvSpPr>
              <a:spLocks noChangeShapeType="1"/>
            </p:cNvSpPr>
            <p:nvPr/>
          </p:nvSpPr>
          <p:spPr bwMode="auto">
            <a:xfrm>
              <a:off x="4185" y="2434"/>
              <a:ext cx="0" cy="91"/>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77" name="Line 48"/>
            <p:cNvSpPr>
              <a:spLocks noChangeShapeType="1"/>
            </p:cNvSpPr>
            <p:nvPr/>
          </p:nvSpPr>
          <p:spPr bwMode="auto">
            <a:xfrm>
              <a:off x="4311" y="2424"/>
              <a:ext cx="0" cy="94"/>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78" name="Line 49"/>
            <p:cNvSpPr>
              <a:spLocks noChangeShapeType="1"/>
            </p:cNvSpPr>
            <p:nvPr/>
          </p:nvSpPr>
          <p:spPr bwMode="auto">
            <a:xfrm>
              <a:off x="4441" y="2473"/>
              <a:ext cx="0" cy="9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79" name="Line 50"/>
            <p:cNvSpPr>
              <a:spLocks noChangeShapeType="1"/>
            </p:cNvSpPr>
            <p:nvPr/>
          </p:nvSpPr>
          <p:spPr bwMode="auto">
            <a:xfrm>
              <a:off x="4563" y="2545"/>
              <a:ext cx="0" cy="74"/>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0" name="Line 51"/>
            <p:cNvSpPr>
              <a:spLocks noChangeShapeType="1"/>
            </p:cNvSpPr>
            <p:nvPr/>
          </p:nvSpPr>
          <p:spPr bwMode="auto">
            <a:xfrm>
              <a:off x="4695" y="2580"/>
              <a:ext cx="0" cy="48"/>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1" name="Line 52"/>
            <p:cNvSpPr>
              <a:spLocks noChangeShapeType="1"/>
            </p:cNvSpPr>
            <p:nvPr/>
          </p:nvSpPr>
          <p:spPr bwMode="auto">
            <a:xfrm>
              <a:off x="4957" y="2670"/>
              <a:ext cx="0" cy="46"/>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2" name="Line 53"/>
            <p:cNvSpPr>
              <a:spLocks noChangeShapeType="1"/>
            </p:cNvSpPr>
            <p:nvPr/>
          </p:nvSpPr>
          <p:spPr bwMode="auto">
            <a:xfrm>
              <a:off x="5209" y="2664"/>
              <a:ext cx="0" cy="42"/>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3" name="Line 54"/>
            <p:cNvSpPr>
              <a:spLocks noChangeShapeType="1"/>
            </p:cNvSpPr>
            <p:nvPr/>
          </p:nvSpPr>
          <p:spPr bwMode="auto">
            <a:xfrm>
              <a:off x="3802" y="2586"/>
              <a:ext cx="3" cy="39"/>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4" name="Line 55"/>
            <p:cNvSpPr>
              <a:spLocks noChangeShapeType="1"/>
            </p:cNvSpPr>
            <p:nvPr/>
          </p:nvSpPr>
          <p:spPr bwMode="auto">
            <a:xfrm>
              <a:off x="3779" y="2625"/>
              <a:ext cx="52"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5" name="Line 56"/>
            <p:cNvSpPr>
              <a:spLocks noChangeShapeType="1"/>
            </p:cNvSpPr>
            <p:nvPr/>
          </p:nvSpPr>
          <p:spPr bwMode="auto">
            <a:xfrm>
              <a:off x="3906" y="2531"/>
              <a:ext cx="51"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6" name="Line 57"/>
            <p:cNvSpPr>
              <a:spLocks noChangeShapeType="1"/>
            </p:cNvSpPr>
            <p:nvPr/>
          </p:nvSpPr>
          <p:spPr bwMode="auto">
            <a:xfrm flipV="1">
              <a:off x="4028" y="2531"/>
              <a:ext cx="54"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7" name="Line 58"/>
            <p:cNvSpPr>
              <a:spLocks noChangeShapeType="1"/>
            </p:cNvSpPr>
            <p:nvPr/>
          </p:nvSpPr>
          <p:spPr bwMode="auto">
            <a:xfrm flipV="1">
              <a:off x="4160" y="2529"/>
              <a:ext cx="51"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8" name="Line 59"/>
            <p:cNvSpPr>
              <a:spLocks noChangeShapeType="1"/>
            </p:cNvSpPr>
            <p:nvPr/>
          </p:nvSpPr>
          <p:spPr bwMode="auto">
            <a:xfrm flipV="1">
              <a:off x="4287" y="2520"/>
              <a:ext cx="52"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89" name="Line 60"/>
            <p:cNvSpPr>
              <a:spLocks noChangeShapeType="1"/>
            </p:cNvSpPr>
            <p:nvPr/>
          </p:nvSpPr>
          <p:spPr bwMode="auto">
            <a:xfrm flipV="1">
              <a:off x="4414" y="2567"/>
              <a:ext cx="54"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90" name="Line 61"/>
            <p:cNvSpPr>
              <a:spLocks noChangeShapeType="1"/>
            </p:cNvSpPr>
            <p:nvPr/>
          </p:nvSpPr>
          <p:spPr bwMode="auto">
            <a:xfrm flipV="1">
              <a:off x="4537" y="2622"/>
              <a:ext cx="51"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91" name="Line 62"/>
            <p:cNvSpPr>
              <a:spLocks noChangeShapeType="1"/>
            </p:cNvSpPr>
            <p:nvPr/>
          </p:nvSpPr>
          <p:spPr bwMode="auto">
            <a:xfrm flipV="1">
              <a:off x="4669" y="2633"/>
              <a:ext cx="54"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92" name="Line 63"/>
            <p:cNvSpPr>
              <a:spLocks noChangeShapeType="1"/>
            </p:cNvSpPr>
            <p:nvPr/>
          </p:nvSpPr>
          <p:spPr bwMode="auto">
            <a:xfrm flipV="1">
              <a:off x="4930" y="2720"/>
              <a:ext cx="52"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93" name="Line 64"/>
            <p:cNvSpPr>
              <a:spLocks noChangeShapeType="1"/>
            </p:cNvSpPr>
            <p:nvPr/>
          </p:nvSpPr>
          <p:spPr bwMode="auto">
            <a:xfrm flipV="1">
              <a:off x="5184" y="2708"/>
              <a:ext cx="53" cy="0"/>
            </a:xfrm>
            <a:prstGeom prst="line">
              <a:avLst/>
            </a:prstGeom>
            <a:noFill/>
            <a:ln w="25400">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194" name="Line 65"/>
            <p:cNvSpPr>
              <a:spLocks noChangeShapeType="1"/>
            </p:cNvSpPr>
            <p:nvPr/>
          </p:nvSpPr>
          <p:spPr bwMode="auto">
            <a:xfrm>
              <a:off x="3799" y="2222"/>
              <a:ext cx="0" cy="11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195" name="Line 66"/>
            <p:cNvSpPr>
              <a:spLocks noChangeShapeType="1"/>
            </p:cNvSpPr>
            <p:nvPr/>
          </p:nvSpPr>
          <p:spPr bwMode="auto">
            <a:xfrm>
              <a:off x="3924" y="1791"/>
              <a:ext cx="0" cy="11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196" name="Line 67"/>
            <p:cNvSpPr>
              <a:spLocks noChangeShapeType="1"/>
            </p:cNvSpPr>
            <p:nvPr/>
          </p:nvSpPr>
          <p:spPr bwMode="auto">
            <a:xfrm>
              <a:off x="4051" y="1584"/>
              <a:ext cx="0" cy="11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197" name="Line 68"/>
            <p:cNvSpPr>
              <a:spLocks noChangeShapeType="1"/>
            </p:cNvSpPr>
            <p:nvPr/>
          </p:nvSpPr>
          <p:spPr bwMode="auto">
            <a:xfrm>
              <a:off x="4181" y="1453"/>
              <a:ext cx="0" cy="122"/>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198" name="Line 69"/>
            <p:cNvSpPr>
              <a:spLocks noChangeShapeType="1"/>
            </p:cNvSpPr>
            <p:nvPr/>
          </p:nvSpPr>
          <p:spPr bwMode="auto">
            <a:xfrm>
              <a:off x="4312" y="1710"/>
              <a:ext cx="0" cy="122"/>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199" name="Line 70"/>
            <p:cNvSpPr>
              <a:spLocks noChangeShapeType="1"/>
            </p:cNvSpPr>
            <p:nvPr/>
          </p:nvSpPr>
          <p:spPr bwMode="auto">
            <a:xfrm>
              <a:off x="4442" y="1907"/>
              <a:ext cx="0" cy="123"/>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00" name="Line 71"/>
            <p:cNvSpPr>
              <a:spLocks noChangeShapeType="1"/>
            </p:cNvSpPr>
            <p:nvPr/>
          </p:nvSpPr>
          <p:spPr bwMode="auto">
            <a:xfrm>
              <a:off x="4569" y="2087"/>
              <a:ext cx="0" cy="122"/>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01" name="Line 72"/>
            <p:cNvSpPr>
              <a:spLocks noChangeShapeType="1"/>
            </p:cNvSpPr>
            <p:nvPr/>
          </p:nvSpPr>
          <p:spPr bwMode="auto">
            <a:xfrm>
              <a:off x="4698" y="2267"/>
              <a:ext cx="0" cy="12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02" name="Line 73"/>
            <p:cNvSpPr>
              <a:spLocks noChangeShapeType="1"/>
            </p:cNvSpPr>
            <p:nvPr/>
          </p:nvSpPr>
          <p:spPr bwMode="auto">
            <a:xfrm>
              <a:off x="4952" y="2503"/>
              <a:ext cx="0" cy="73"/>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03" name="Line 74"/>
            <p:cNvSpPr>
              <a:spLocks noChangeShapeType="1"/>
            </p:cNvSpPr>
            <p:nvPr/>
          </p:nvSpPr>
          <p:spPr bwMode="auto">
            <a:xfrm>
              <a:off x="3565" y="2680"/>
              <a:ext cx="51"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04" name="Oval 75"/>
            <p:cNvSpPr>
              <a:spLocks noChangeArrowheads="1"/>
            </p:cNvSpPr>
            <p:nvPr/>
          </p:nvSpPr>
          <p:spPr bwMode="auto">
            <a:xfrm>
              <a:off x="3565" y="2683"/>
              <a:ext cx="49" cy="49"/>
            </a:xfrm>
            <a:prstGeom prst="ellipse">
              <a:avLst/>
            </a:prstGeom>
            <a:solidFill>
              <a:schemeClr val="folHlink"/>
            </a:solidFill>
            <a:ln w="25400">
              <a:solidFill>
                <a:schemeClr val="folHlink"/>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205" name="Oval 76"/>
            <p:cNvSpPr>
              <a:spLocks noChangeArrowheads="1"/>
            </p:cNvSpPr>
            <p:nvPr/>
          </p:nvSpPr>
          <p:spPr bwMode="auto">
            <a:xfrm>
              <a:off x="3546" y="2679"/>
              <a:ext cx="44" cy="48"/>
            </a:xfrm>
            <a:prstGeom prst="ellipse">
              <a:avLst/>
            </a:prstGeom>
            <a:solidFill>
              <a:schemeClr val="tx1"/>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206" name="Line 77"/>
            <p:cNvSpPr>
              <a:spLocks noChangeShapeType="1"/>
            </p:cNvSpPr>
            <p:nvPr/>
          </p:nvSpPr>
          <p:spPr bwMode="auto">
            <a:xfrm>
              <a:off x="3657" y="2659"/>
              <a:ext cx="52"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07" name="Line 83"/>
            <p:cNvSpPr>
              <a:spLocks noChangeShapeType="1"/>
            </p:cNvSpPr>
            <p:nvPr/>
          </p:nvSpPr>
          <p:spPr bwMode="auto">
            <a:xfrm>
              <a:off x="3563" y="2747"/>
              <a:ext cx="52" cy="0"/>
            </a:xfrm>
            <a:prstGeom prst="line">
              <a:avLst/>
            </a:prstGeom>
            <a:noFill/>
            <a:ln w="15875">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208" name="Line 84"/>
            <p:cNvSpPr>
              <a:spLocks noChangeShapeType="1"/>
            </p:cNvSpPr>
            <p:nvPr/>
          </p:nvSpPr>
          <p:spPr bwMode="auto">
            <a:xfrm>
              <a:off x="3659" y="2741"/>
              <a:ext cx="51" cy="0"/>
            </a:xfrm>
            <a:prstGeom prst="line">
              <a:avLst/>
            </a:prstGeom>
            <a:noFill/>
            <a:ln w="15875">
              <a:solidFill>
                <a:schemeClr val="folHlink"/>
              </a:solidFill>
              <a:round/>
              <a:headEnd type="none" w="sm" len="sm"/>
              <a:tailEnd type="none" w="sm" len="sm"/>
            </a:ln>
          </p:spPr>
          <p:txBody>
            <a:bodyPr/>
            <a:lstStyle/>
            <a:p>
              <a:pPr algn="ctr">
                <a:defRPr/>
              </a:pPr>
              <a:endParaRPr lang="en-US" sz="1600">
                <a:latin typeface="+mn-lt"/>
                <a:cs typeface="Arial" pitchFamily="34" charset="0"/>
              </a:endParaRPr>
            </a:p>
          </p:txBody>
        </p:sp>
        <p:sp>
          <p:nvSpPr>
            <p:cNvPr id="209" name="Oval 85"/>
            <p:cNvSpPr>
              <a:spLocks noChangeArrowheads="1"/>
            </p:cNvSpPr>
            <p:nvPr/>
          </p:nvSpPr>
          <p:spPr bwMode="auto">
            <a:xfrm>
              <a:off x="3660" y="2668"/>
              <a:ext cx="49" cy="49"/>
            </a:xfrm>
            <a:prstGeom prst="ellipse">
              <a:avLst/>
            </a:prstGeom>
            <a:solidFill>
              <a:schemeClr val="tx1"/>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210" name="Line 86"/>
            <p:cNvSpPr>
              <a:spLocks noChangeShapeType="1"/>
            </p:cNvSpPr>
            <p:nvPr/>
          </p:nvSpPr>
          <p:spPr bwMode="auto">
            <a:xfrm>
              <a:off x="3773" y="2231"/>
              <a:ext cx="44"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1" name="Line 87"/>
            <p:cNvSpPr>
              <a:spLocks noChangeShapeType="1"/>
            </p:cNvSpPr>
            <p:nvPr/>
          </p:nvSpPr>
          <p:spPr bwMode="auto">
            <a:xfrm>
              <a:off x="4153" y="1448"/>
              <a:ext cx="53"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2" name="Line 88"/>
            <p:cNvSpPr>
              <a:spLocks noChangeShapeType="1"/>
            </p:cNvSpPr>
            <p:nvPr/>
          </p:nvSpPr>
          <p:spPr bwMode="auto">
            <a:xfrm>
              <a:off x="4021" y="1585"/>
              <a:ext cx="52"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3" name="Line 89"/>
            <p:cNvSpPr>
              <a:spLocks noChangeShapeType="1"/>
            </p:cNvSpPr>
            <p:nvPr/>
          </p:nvSpPr>
          <p:spPr bwMode="auto">
            <a:xfrm>
              <a:off x="4414" y="1910"/>
              <a:ext cx="54"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4" name="Line 90"/>
            <p:cNvSpPr>
              <a:spLocks noChangeShapeType="1"/>
            </p:cNvSpPr>
            <p:nvPr/>
          </p:nvSpPr>
          <p:spPr bwMode="auto">
            <a:xfrm>
              <a:off x="4284" y="1708"/>
              <a:ext cx="53"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5" name="Line 91"/>
            <p:cNvSpPr>
              <a:spLocks noChangeShapeType="1"/>
            </p:cNvSpPr>
            <p:nvPr/>
          </p:nvSpPr>
          <p:spPr bwMode="auto">
            <a:xfrm>
              <a:off x="3895" y="1791"/>
              <a:ext cx="53"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6" name="Line 92"/>
            <p:cNvSpPr>
              <a:spLocks noChangeShapeType="1"/>
            </p:cNvSpPr>
            <p:nvPr/>
          </p:nvSpPr>
          <p:spPr bwMode="auto">
            <a:xfrm>
              <a:off x="4540" y="2092"/>
              <a:ext cx="52"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7" name="Line 93"/>
            <p:cNvSpPr>
              <a:spLocks noChangeShapeType="1"/>
            </p:cNvSpPr>
            <p:nvPr/>
          </p:nvSpPr>
          <p:spPr bwMode="auto">
            <a:xfrm>
              <a:off x="4670" y="2268"/>
              <a:ext cx="53"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18" name="Line 94"/>
            <p:cNvSpPr>
              <a:spLocks noChangeShapeType="1"/>
            </p:cNvSpPr>
            <p:nvPr/>
          </p:nvSpPr>
          <p:spPr bwMode="auto">
            <a:xfrm>
              <a:off x="4927" y="2501"/>
              <a:ext cx="50" cy="0"/>
            </a:xfrm>
            <a:prstGeom prst="line">
              <a:avLst/>
            </a:prstGeom>
            <a:noFill/>
            <a:ln w="25400">
              <a:solidFill>
                <a:schemeClr val="tx1"/>
              </a:solidFill>
              <a:round/>
              <a:headEnd type="none" w="sm" len="sm"/>
              <a:tailEnd type="none" w="sm" len="sm"/>
            </a:ln>
          </p:spPr>
          <p:txBody>
            <a:bodyPr/>
            <a:lstStyle/>
            <a:p>
              <a:pPr algn="ctr">
                <a:defRPr/>
              </a:pPr>
              <a:endParaRPr lang="en-US" sz="1600">
                <a:latin typeface="+mn-lt"/>
                <a:cs typeface="Arial" pitchFamily="34" charset="0"/>
              </a:endParaRPr>
            </a:p>
          </p:txBody>
        </p:sp>
        <p:sp>
          <p:nvSpPr>
            <p:cNvPr id="220" name="Text Box 105"/>
            <p:cNvSpPr txBox="1">
              <a:spLocks noChangeArrowheads="1"/>
            </p:cNvSpPr>
            <p:nvPr/>
          </p:nvSpPr>
          <p:spPr bwMode="auto">
            <a:xfrm>
              <a:off x="4014" y="2979"/>
              <a:ext cx="840" cy="213"/>
            </a:xfrm>
            <a:prstGeom prst="rect">
              <a:avLst/>
            </a:prstGeom>
            <a:noFill/>
            <a:ln w="25400">
              <a:noFill/>
              <a:miter lim="800000"/>
              <a:headEnd type="none" w="sm" len="sm"/>
              <a:tailEnd type="none" w="sm" len="sm"/>
            </a:ln>
          </p:spPr>
          <p:txBody>
            <a:bodyPr wrap="none" lIns="91427" tIns="45713" rIns="91427" bIns="45713">
              <a:spAutoFit/>
            </a:bodyPr>
            <a:lstStyle/>
            <a:p>
              <a:pPr algn="ctr">
                <a:defRPr/>
              </a:pPr>
              <a:r>
                <a:rPr lang="en-GB" sz="1600" dirty="0">
                  <a:latin typeface="+mn-lt"/>
                  <a:cs typeface="Arial" pitchFamily="34" charset="0"/>
                </a:rPr>
                <a:t>Time (min)</a:t>
              </a:r>
            </a:p>
          </p:txBody>
        </p:sp>
        <p:sp>
          <p:nvSpPr>
            <p:cNvPr id="221" name="Line 106"/>
            <p:cNvSpPr>
              <a:spLocks noChangeShapeType="1"/>
            </p:cNvSpPr>
            <p:nvPr/>
          </p:nvSpPr>
          <p:spPr bwMode="auto">
            <a:xfrm>
              <a:off x="4166" y="1668"/>
              <a:ext cx="0" cy="252"/>
            </a:xfrm>
            <a:prstGeom prst="line">
              <a:avLst/>
            </a:prstGeom>
            <a:noFill/>
            <a:ln w="25400">
              <a:solidFill>
                <a:schemeClr val="accent1"/>
              </a:solidFill>
              <a:round/>
              <a:headEnd type="triangle" w="lg" len="med"/>
              <a:tailEnd type="none" w="lg" len="med"/>
            </a:ln>
          </p:spPr>
          <p:txBody>
            <a:bodyPr/>
            <a:lstStyle/>
            <a:p>
              <a:pPr algn="ctr">
                <a:defRPr/>
              </a:pPr>
              <a:endParaRPr lang="en-US" sz="1600">
                <a:latin typeface="+mn-lt"/>
                <a:cs typeface="Arial" pitchFamily="34" charset="0"/>
              </a:endParaRPr>
            </a:p>
          </p:txBody>
        </p:sp>
        <p:sp>
          <p:nvSpPr>
            <p:cNvPr id="222" name="Oval 109"/>
            <p:cNvSpPr>
              <a:spLocks noChangeArrowheads="1"/>
            </p:cNvSpPr>
            <p:nvPr/>
          </p:nvSpPr>
          <p:spPr bwMode="auto">
            <a:xfrm>
              <a:off x="5184" y="2628"/>
              <a:ext cx="49" cy="49"/>
            </a:xfrm>
            <a:prstGeom prst="ellipse">
              <a:avLst/>
            </a:prstGeom>
            <a:solidFill>
              <a:schemeClr val="tx1"/>
            </a:solidFill>
            <a:ln w="25400">
              <a:solidFill>
                <a:schemeClr val="tx1"/>
              </a:solidFill>
              <a:round/>
              <a:headEnd type="none" w="sm" len="sm"/>
              <a:tailEnd type="none" w="sm" len="sm"/>
            </a:ln>
          </p:spPr>
          <p:txBody>
            <a:bodyPr wrap="none" anchor="ctr"/>
            <a:lstStyle/>
            <a:p>
              <a:pPr algn="ctr">
                <a:defRPr/>
              </a:pPr>
              <a:endParaRPr lang="da-DK" sz="1600">
                <a:latin typeface="+mn-lt"/>
                <a:cs typeface="Arial" pitchFamily="34" charset="0"/>
              </a:endParaRPr>
            </a:p>
          </p:txBody>
        </p:sp>
        <p:sp>
          <p:nvSpPr>
            <p:cNvPr id="223" name="Text Box 107"/>
            <p:cNvSpPr txBox="1">
              <a:spLocks noChangeArrowheads="1"/>
            </p:cNvSpPr>
            <p:nvPr/>
          </p:nvSpPr>
          <p:spPr bwMode="auto">
            <a:xfrm>
              <a:off x="3813" y="1908"/>
              <a:ext cx="698" cy="368"/>
            </a:xfrm>
            <a:prstGeom prst="rect">
              <a:avLst/>
            </a:prstGeom>
            <a:no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lIns="91427" tIns="45713" rIns="91427" bIns="45713">
              <a:spAutoFit/>
            </a:bodyPr>
            <a:lstStyle/>
            <a:p>
              <a:pPr algn="ctr">
                <a:defRPr/>
              </a:pPr>
              <a:r>
                <a:rPr lang="en-GB" sz="1600" dirty="0"/>
                <a:t>Incretin</a:t>
              </a:r>
              <a:br>
                <a:rPr lang="en-GB" sz="1600" dirty="0"/>
              </a:br>
              <a:r>
                <a:rPr lang="en-GB" sz="1600" dirty="0"/>
                <a:t>effect</a:t>
              </a:r>
            </a:p>
          </p:txBody>
        </p:sp>
        <p:sp>
          <p:nvSpPr>
            <p:cNvPr id="224" name="Line 47"/>
            <p:cNvSpPr>
              <a:spLocks noChangeShapeType="1"/>
            </p:cNvSpPr>
            <p:nvPr/>
          </p:nvSpPr>
          <p:spPr bwMode="auto">
            <a:xfrm flipH="1" flipV="1">
              <a:off x="3481" y="1372"/>
              <a:ext cx="0" cy="1406"/>
            </a:xfrm>
            <a:prstGeom prst="line">
              <a:avLst/>
            </a:prstGeom>
            <a:noFill/>
            <a:ln w="28575" algn="ctr">
              <a:solidFill>
                <a:schemeClr val="tx1"/>
              </a:solidFill>
              <a:round/>
              <a:headEnd/>
              <a:tailEnd/>
            </a:ln>
          </p:spPr>
          <p:txBody>
            <a:bodyPr/>
            <a:lstStyle/>
            <a:p>
              <a:pPr algn="ctr">
                <a:defRPr/>
              </a:pPr>
              <a:endParaRPr lang="en-US" sz="1600">
                <a:ln>
                  <a:solidFill>
                    <a:srgbClr val="001965"/>
                  </a:solidFill>
                </a:ln>
                <a:latin typeface="+mn-lt"/>
                <a:cs typeface="Arial" pitchFamily="34" charset="0"/>
              </a:endParaRPr>
            </a:p>
          </p:txBody>
        </p:sp>
        <p:sp>
          <p:nvSpPr>
            <p:cNvPr id="225" name="Line 106"/>
            <p:cNvSpPr>
              <a:spLocks noChangeShapeType="1"/>
            </p:cNvSpPr>
            <p:nvPr/>
          </p:nvSpPr>
          <p:spPr bwMode="auto">
            <a:xfrm flipV="1">
              <a:off x="4164" y="2225"/>
              <a:ext cx="0" cy="181"/>
            </a:xfrm>
            <a:prstGeom prst="line">
              <a:avLst/>
            </a:prstGeom>
            <a:noFill/>
            <a:ln w="25400">
              <a:solidFill>
                <a:schemeClr val="accent1"/>
              </a:solidFill>
              <a:round/>
              <a:headEnd type="triangle" w="lg" len="med"/>
              <a:tailEnd type="none" w="lg" len="med"/>
            </a:ln>
          </p:spPr>
          <p:txBody>
            <a:bodyPr/>
            <a:lstStyle/>
            <a:p>
              <a:pPr algn="ctr">
                <a:defRPr/>
              </a:pPr>
              <a:endParaRPr lang="en-US" sz="1600">
                <a:latin typeface="+mn-lt"/>
                <a:cs typeface="Arial" pitchFamily="34" charset="0"/>
              </a:endParaRPr>
            </a:p>
          </p:txBody>
        </p:sp>
      </p:grpSp>
      <p:sp>
        <p:nvSpPr>
          <p:cNvPr id="11345" name="AutoShape 5"/>
          <p:cNvSpPr>
            <a:spLocks noChangeAspect="1" noChangeArrowheads="1"/>
          </p:cNvSpPr>
          <p:nvPr/>
        </p:nvSpPr>
        <p:spPr bwMode="auto">
          <a:xfrm>
            <a:off x="152400" y="1274763"/>
            <a:ext cx="3924300" cy="3924300"/>
          </a:xfrm>
          <a:prstGeom prst="roundRect">
            <a:avLst>
              <a:gd name="adj" fmla="val 3560"/>
            </a:avLst>
          </a:prstGeom>
          <a:noFill/>
          <a:ln w="19050">
            <a:solidFill>
              <a:srgbClr val="001965"/>
            </a:solidFill>
            <a:round/>
            <a:headEnd/>
            <a:tailEnd/>
          </a:ln>
        </p:spPr>
        <p:txBody>
          <a:bodyPr wrap="none" anchor="ctr"/>
          <a:lstStyle/>
          <a:p>
            <a:pPr algn="ctr"/>
            <a:endParaRPr lang="en-US"/>
          </a:p>
        </p:txBody>
      </p:sp>
      <p:sp>
        <p:nvSpPr>
          <p:cNvPr id="11346" name="AutoShape 5"/>
          <p:cNvSpPr>
            <a:spLocks noChangeAspect="1" noChangeArrowheads="1"/>
          </p:cNvSpPr>
          <p:nvPr/>
        </p:nvSpPr>
        <p:spPr bwMode="auto">
          <a:xfrm>
            <a:off x="4148138" y="1270000"/>
            <a:ext cx="3929062" cy="3924300"/>
          </a:xfrm>
          <a:prstGeom prst="roundRect">
            <a:avLst>
              <a:gd name="adj" fmla="val 3560"/>
            </a:avLst>
          </a:prstGeom>
          <a:noFill/>
          <a:ln w="19050">
            <a:solidFill>
              <a:srgbClr val="001965"/>
            </a:solidFill>
            <a:round/>
            <a:headEnd/>
            <a:tailEnd/>
          </a:ln>
        </p:spPr>
        <p:txBody>
          <a:bodyPr wrap="none" anchor="ctr"/>
          <a:lstStyle/>
          <a:p>
            <a:pPr algn="ctr"/>
            <a:endParaRPr lang="en-US"/>
          </a:p>
        </p:txBody>
      </p:sp>
      <p:sp>
        <p:nvSpPr>
          <p:cNvPr id="226"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6CC4596B-79BA-4690-A620-CAB52ECCD282}" type="slidenum">
              <a:rPr lang="en-US" smtClean="0">
                <a:solidFill>
                  <a:schemeClr val="bg1"/>
                </a:solidFill>
              </a:rPr>
              <a:pPr fontAlgn="base">
                <a:spcBef>
                  <a:spcPct val="0"/>
                </a:spcBef>
                <a:spcAft>
                  <a:spcPct val="0"/>
                </a:spcAft>
                <a:defRPr/>
              </a:pPr>
              <a:t>12</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2"/>
          <p:cNvSpPr>
            <a:spLocks/>
          </p:cNvSpPr>
          <p:nvPr/>
        </p:nvSpPr>
        <p:spPr bwMode="auto">
          <a:xfrm>
            <a:off x="4953000" y="3429000"/>
            <a:ext cx="2943225" cy="1219200"/>
          </a:xfrm>
          <a:custGeom>
            <a:avLst/>
            <a:gdLst>
              <a:gd name="T0" fmla="*/ 0 w 1854"/>
              <a:gd name="T1" fmla="*/ 2147483647 h 768"/>
              <a:gd name="T2" fmla="*/ 2147483647 w 1854"/>
              <a:gd name="T3" fmla="*/ 2147483647 h 768"/>
              <a:gd name="T4" fmla="*/ 2147483647 w 1854"/>
              <a:gd name="T5" fmla="*/ 2147483647 h 768"/>
              <a:gd name="T6" fmla="*/ 2147483647 w 1854"/>
              <a:gd name="T7" fmla="*/ 2147483647 h 768"/>
              <a:gd name="T8" fmla="*/ 2147483647 w 1854"/>
              <a:gd name="T9" fmla="*/ 2147483647 h 768"/>
              <a:gd name="T10" fmla="*/ 2147483647 w 1854"/>
              <a:gd name="T11" fmla="*/ 2147483647 h 768"/>
              <a:gd name="T12" fmla="*/ 2147483647 w 1854"/>
              <a:gd name="T13" fmla="*/ 2147483647 h 768"/>
              <a:gd name="T14" fmla="*/ 2147483647 w 1854"/>
              <a:gd name="T15" fmla="*/ 0 h 768"/>
              <a:gd name="T16" fmla="*/ 2147483647 w 1854"/>
              <a:gd name="T17" fmla="*/ 2147483647 h 768"/>
              <a:gd name="T18" fmla="*/ 2147483647 w 1854"/>
              <a:gd name="T19" fmla="*/ 2147483647 h 768"/>
              <a:gd name="T20" fmla="*/ 2147483647 w 1854"/>
              <a:gd name="T21" fmla="*/ 2147483647 h 768"/>
              <a:gd name="T22" fmla="*/ 2147483647 w 1854"/>
              <a:gd name="T23" fmla="*/ 2147483647 h 768"/>
              <a:gd name="T24" fmla="*/ 2147483647 w 1854"/>
              <a:gd name="T25" fmla="*/ 2147483647 h 768"/>
              <a:gd name="T26" fmla="*/ 2147483647 w 1854"/>
              <a:gd name="T27" fmla="*/ 2147483647 h 768"/>
              <a:gd name="T28" fmla="*/ 2147483647 w 1854"/>
              <a:gd name="T29" fmla="*/ 2147483647 h 768"/>
              <a:gd name="T30" fmla="*/ 2147483647 w 1854"/>
              <a:gd name="T31" fmla="*/ 2147483647 h 768"/>
              <a:gd name="T32" fmla="*/ 2147483647 w 1854"/>
              <a:gd name="T33" fmla="*/ 2147483647 h 768"/>
              <a:gd name="T34" fmla="*/ 2147483647 w 1854"/>
              <a:gd name="T35" fmla="*/ 2147483647 h 768"/>
              <a:gd name="T36" fmla="*/ 2147483647 w 1854"/>
              <a:gd name="T37" fmla="*/ 2147483647 h 768"/>
              <a:gd name="T38" fmla="*/ 2147483647 w 1854"/>
              <a:gd name="T39" fmla="*/ 2147483647 h 768"/>
              <a:gd name="T40" fmla="*/ 2147483647 w 1854"/>
              <a:gd name="T41" fmla="*/ 2147483647 h 768"/>
              <a:gd name="T42" fmla="*/ 2147483647 w 1854"/>
              <a:gd name="T43" fmla="*/ 2147483647 h 768"/>
              <a:gd name="T44" fmla="*/ 2147483647 w 1854"/>
              <a:gd name="T45" fmla="*/ 2147483647 h 768"/>
              <a:gd name="T46" fmla="*/ 2147483647 w 1854"/>
              <a:gd name="T47" fmla="*/ 2147483647 h 768"/>
              <a:gd name="T48" fmla="*/ 2147483647 w 1854"/>
              <a:gd name="T49" fmla="*/ 2147483647 h 768"/>
              <a:gd name="T50" fmla="*/ 2147483647 w 1854"/>
              <a:gd name="T51" fmla="*/ 2147483647 h 768"/>
              <a:gd name="T52" fmla="*/ 2147483647 w 1854"/>
              <a:gd name="T53" fmla="*/ 2147483647 h 768"/>
              <a:gd name="T54" fmla="*/ 2147483647 w 1854"/>
              <a:gd name="T55" fmla="*/ 2147483647 h 768"/>
              <a:gd name="T56" fmla="*/ 0 w 1854"/>
              <a:gd name="T57" fmla="*/ 2147483647 h 7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54"/>
              <a:gd name="T88" fmla="*/ 0 h 768"/>
              <a:gd name="T89" fmla="*/ 1854 w 1854"/>
              <a:gd name="T90" fmla="*/ 768 h 76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54" h="768">
                <a:moveTo>
                  <a:pt x="0" y="724"/>
                </a:moveTo>
                <a:lnTo>
                  <a:pt x="25" y="701"/>
                </a:lnTo>
                <a:lnTo>
                  <a:pt x="128" y="701"/>
                </a:lnTo>
                <a:lnTo>
                  <a:pt x="269" y="512"/>
                </a:lnTo>
                <a:lnTo>
                  <a:pt x="405" y="249"/>
                </a:lnTo>
                <a:lnTo>
                  <a:pt x="551" y="45"/>
                </a:lnTo>
                <a:lnTo>
                  <a:pt x="705" y="36"/>
                </a:lnTo>
                <a:lnTo>
                  <a:pt x="831" y="0"/>
                </a:lnTo>
                <a:lnTo>
                  <a:pt x="996" y="9"/>
                </a:lnTo>
                <a:lnTo>
                  <a:pt x="1131" y="9"/>
                </a:lnTo>
                <a:lnTo>
                  <a:pt x="1278" y="63"/>
                </a:lnTo>
                <a:lnTo>
                  <a:pt x="1296" y="54"/>
                </a:lnTo>
                <a:lnTo>
                  <a:pt x="1557" y="153"/>
                </a:lnTo>
                <a:lnTo>
                  <a:pt x="1854" y="279"/>
                </a:lnTo>
                <a:lnTo>
                  <a:pt x="1839" y="339"/>
                </a:lnTo>
                <a:lnTo>
                  <a:pt x="1560" y="219"/>
                </a:lnTo>
                <a:lnTo>
                  <a:pt x="1425" y="183"/>
                </a:lnTo>
                <a:lnTo>
                  <a:pt x="1248" y="192"/>
                </a:lnTo>
                <a:lnTo>
                  <a:pt x="1101" y="228"/>
                </a:lnTo>
                <a:lnTo>
                  <a:pt x="948" y="264"/>
                </a:lnTo>
                <a:lnTo>
                  <a:pt x="813" y="312"/>
                </a:lnTo>
                <a:lnTo>
                  <a:pt x="669" y="399"/>
                </a:lnTo>
                <a:lnTo>
                  <a:pt x="558" y="489"/>
                </a:lnTo>
                <a:lnTo>
                  <a:pt x="474" y="525"/>
                </a:lnTo>
                <a:lnTo>
                  <a:pt x="408" y="549"/>
                </a:lnTo>
                <a:lnTo>
                  <a:pt x="270" y="591"/>
                </a:lnTo>
                <a:lnTo>
                  <a:pt x="195" y="633"/>
                </a:lnTo>
                <a:lnTo>
                  <a:pt x="111" y="768"/>
                </a:lnTo>
                <a:lnTo>
                  <a:pt x="0" y="724"/>
                </a:lnTo>
                <a:close/>
              </a:path>
            </a:pathLst>
          </a:custGeom>
          <a:pattFill prst="narVert">
            <a:fgClr>
              <a:srgbClr val="009900">
                <a:alpha val="89803"/>
              </a:srgbClr>
            </a:fgClr>
            <a:bgClr>
              <a:schemeClr val="tx1">
                <a:alpha val="89803"/>
              </a:schemeClr>
            </a:bgClr>
          </a:pattFill>
          <a:ln w="9525">
            <a:noFill/>
            <a:round/>
            <a:headEnd/>
            <a:tailEnd/>
          </a:ln>
        </p:spPr>
        <p:txBody>
          <a:bodyPr/>
          <a:lstStyle/>
          <a:p>
            <a:endParaRPr lang="en-IN"/>
          </a:p>
        </p:txBody>
      </p:sp>
      <p:sp>
        <p:nvSpPr>
          <p:cNvPr id="12291" name="Freeform 3" descr="Narrow vertical"/>
          <p:cNvSpPr>
            <a:spLocks/>
          </p:cNvSpPr>
          <p:nvPr/>
        </p:nvSpPr>
        <p:spPr bwMode="auto">
          <a:xfrm>
            <a:off x="909638" y="2628900"/>
            <a:ext cx="2847975" cy="2333625"/>
          </a:xfrm>
          <a:custGeom>
            <a:avLst/>
            <a:gdLst>
              <a:gd name="T0" fmla="*/ 0 w 1794"/>
              <a:gd name="T1" fmla="*/ 2147483647 h 1470"/>
              <a:gd name="T2" fmla="*/ 2147483647 w 1794"/>
              <a:gd name="T3" fmla="*/ 2147483647 h 1470"/>
              <a:gd name="T4" fmla="*/ 2147483647 w 1794"/>
              <a:gd name="T5" fmla="*/ 2147483647 h 1470"/>
              <a:gd name="T6" fmla="*/ 2147483647 w 1794"/>
              <a:gd name="T7" fmla="*/ 2147483647 h 1470"/>
              <a:gd name="T8" fmla="*/ 2147483647 w 1794"/>
              <a:gd name="T9" fmla="*/ 2147483647 h 1470"/>
              <a:gd name="T10" fmla="*/ 2147483647 w 1794"/>
              <a:gd name="T11" fmla="*/ 2147483647 h 1470"/>
              <a:gd name="T12" fmla="*/ 2147483647 w 1794"/>
              <a:gd name="T13" fmla="*/ 0 h 1470"/>
              <a:gd name="T14" fmla="*/ 2147483647 w 1794"/>
              <a:gd name="T15" fmla="*/ 2147483647 h 1470"/>
              <a:gd name="T16" fmla="*/ 2147483647 w 1794"/>
              <a:gd name="T17" fmla="*/ 2147483647 h 1470"/>
              <a:gd name="T18" fmla="*/ 2147483647 w 1794"/>
              <a:gd name="T19" fmla="*/ 2147483647 h 1470"/>
              <a:gd name="T20" fmla="*/ 2147483647 w 1794"/>
              <a:gd name="T21" fmla="*/ 2147483647 h 1470"/>
              <a:gd name="T22" fmla="*/ 2147483647 w 1794"/>
              <a:gd name="T23" fmla="*/ 2147483647 h 1470"/>
              <a:gd name="T24" fmla="*/ 2147483647 w 1794"/>
              <a:gd name="T25" fmla="*/ 2147483647 h 1470"/>
              <a:gd name="T26" fmla="*/ 2147483647 w 1794"/>
              <a:gd name="T27" fmla="*/ 2147483647 h 1470"/>
              <a:gd name="T28" fmla="*/ 2147483647 w 1794"/>
              <a:gd name="T29" fmla="*/ 2147483647 h 1470"/>
              <a:gd name="T30" fmla="*/ 2147483647 w 1794"/>
              <a:gd name="T31" fmla="*/ 2147483647 h 1470"/>
              <a:gd name="T32" fmla="*/ 2147483647 w 1794"/>
              <a:gd name="T33" fmla="*/ 2147483647 h 1470"/>
              <a:gd name="T34" fmla="*/ 2147483647 w 1794"/>
              <a:gd name="T35" fmla="*/ 2147483647 h 1470"/>
              <a:gd name="T36" fmla="*/ 2147483647 w 1794"/>
              <a:gd name="T37" fmla="*/ 2147483647 h 1470"/>
              <a:gd name="T38" fmla="*/ 2147483647 w 1794"/>
              <a:gd name="T39" fmla="*/ 2147483647 h 1470"/>
              <a:gd name="T40" fmla="*/ 2147483647 w 1794"/>
              <a:gd name="T41" fmla="*/ 2147483647 h 1470"/>
              <a:gd name="T42" fmla="*/ 2147483647 w 1794"/>
              <a:gd name="T43" fmla="*/ 2147483647 h 1470"/>
              <a:gd name="T44" fmla="*/ 2147483647 w 1794"/>
              <a:gd name="T45" fmla="*/ 2147483647 h 1470"/>
              <a:gd name="T46" fmla="*/ 2147483647 w 1794"/>
              <a:gd name="T47" fmla="*/ 2147483647 h 1470"/>
              <a:gd name="T48" fmla="*/ 2147483647 w 1794"/>
              <a:gd name="T49" fmla="*/ 2147483647 h 1470"/>
              <a:gd name="T50" fmla="*/ 2147483647 w 1794"/>
              <a:gd name="T51" fmla="*/ 2147483647 h 1470"/>
              <a:gd name="T52" fmla="*/ 2147483647 w 1794"/>
              <a:gd name="T53" fmla="*/ 2147483647 h 1470"/>
              <a:gd name="T54" fmla="*/ 0 w 1794"/>
              <a:gd name="T55" fmla="*/ 2147483647 h 147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94"/>
              <a:gd name="T85" fmla="*/ 0 h 1470"/>
              <a:gd name="T86" fmla="*/ 1794 w 1794"/>
              <a:gd name="T87" fmla="*/ 1470 h 147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94" h="1470">
                <a:moveTo>
                  <a:pt x="0" y="1440"/>
                </a:moveTo>
                <a:lnTo>
                  <a:pt x="42" y="1422"/>
                </a:lnTo>
                <a:lnTo>
                  <a:pt x="102" y="1239"/>
                </a:lnTo>
                <a:lnTo>
                  <a:pt x="186" y="954"/>
                </a:lnTo>
                <a:lnTo>
                  <a:pt x="360" y="405"/>
                </a:lnTo>
                <a:lnTo>
                  <a:pt x="510" y="192"/>
                </a:lnTo>
                <a:lnTo>
                  <a:pt x="660" y="0"/>
                </a:lnTo>
                <a:lnTo>
                  <a:pt x="786" y="339"/>
                </a:lnTo>
                <a:lnTo>
                  <a:pt x="936" y="576"/>
                </a:lnTo>
                <a:lnTo>
                  <a:pt x="1071" y="786"/>
                </a:lnTo>
                <a:lnTo>
                  <a:pt x="1212" y="1011"/>
                </a:lnTo>
                <a:lnTo>
                  <a:pt x="1500" y="1260"/>
                </a:lnTo>
                <a:lnTo>
                  <a:pt x="1578" y="1281"/>
                </a:lnTo>
                <a:lnTo>
                  <a:pt x="1794" y="1374"/>
                </a:lnTo>
                <a:lnTo>
                  <a:pt x="1647" y="1380"/>
                </a:lnTo>
                <a:lnTo>
                  <a:pt x="1473" y="1377"/>
                </a:lnTo>
                <a:lnTo>
                  <a:pt x="1212" y="1260"/>
                </a:lnTo>
                <a:lnTo>
                  <a:pt x="1071" y="1176"/>
                </a:lnTo>
                <a:lnTo>
                  <a:pt x="915" y="1098"/>
                </a:lnTo>
                <a:lnTo>
                  <a:pt x="774" y="1038"/>
                </a:lnTo>
                <a:lnTo>
                  <a:pt x="630" y="1062"/>
                </a:lnTo>
                <a:lnTo>
                  <a:pt x="456" y="1092"/>
                </a:lnTo>
                <a:lnTo>
                  <a:pt x="318" y="1146"/>
                </a:lnTo>
                <a:lnTo>
                  <a:pt x="246" y="1224"/>
                </a:lnTo>
                <a:lnTo>
                  <a:pt x="141" y="1362"/>
                </a:lnTo>
                <a:lnTo>
                  <a:pt x="93" y="1434"/>
                </a:lnTo>
                <a:lnTo>
                  <a:pt x="30" y="1470"/>
                </a:lnTo>
                <a:lnTo>
                  <a:pt x="0" y="1440"/>
                </a:lnTo>
                <a:close/>
              </a:path>
            </a:pathLst>
          </a:custGeom>
          <a:pattFill prst="narVert">
            <a:fgClr>
              <a:srgbClr val="009900">
                <a:alpha val="89803"/>
              </a:srgbClr>
            </a:fgClr>
            <a:bgClr>
              <a:schemeClr val="tx1">
                <a:alpha val="89803"/>
              </a:schemeClr>
            </a:bgClr>
          </a:pattFill>
          <a:ln w="9525" cap="flat">
            <a:noFill/>
            <a:prstDash val="solid"/>
            <a:round/>
            <a:headEnd/>
            <a:tailEnd/>
          </a:ln>
        </p:spPr>
        <p:txBody>
          <a:bodyPr/>
          <a:lstStyle/>
          <a:p>
            <a:endParaRPr lang="en-IN"/>
          </a:p>
        </p:txBody>
      </p:sp>
      <p:grpSp>
        <p:nvGrpSpPr>
          <p:cNvPr id="12292" name="Group 5"/>
          <p:cNvGrpSpPr>
            <a:grpSpLocks/>
          </p:cNvGrpSpPr>
          <p:nvPr/>
        </p:nvGrpSpPr>
        <p:grpSpPr bwMode="auto">
          <a:xfrm>
            <a:off x="815975" y="2462213"/>
            <a:ext cx="2971800" cy="2438400"/>
            <a:chOff x="514" y="1512"/>
            <a:chExt cx="1872" cy="1536"/>
          </a:xfrm>
        </p:grpSpPr>
        <p:grpSp>
          <p:nvGrpSpPr>
            <p:cNvPr id="12556" name="Group 6"/>
            <p:cNvGrpSpPr>
              <a:grpSpLocks/>
            </p:cNvGrpSpPr>
            <p:nvPr/>
          </p:nvGrpSpPr>
          <p:grpSpPr bwMode="auto">
            <a:xfrm>
              <a:off x="514" y="1608"/>
              <a:ext cx="1872" cy="1440"/>
              <a:chOff x="514" y="1608"/>
              <a:chExt cx="1872" cy="1440"/>
            </a:xfrm>
          </p:grpSpPr>
          <p:sp>
            <p:nvSpPr>
              <p:cNvPr id="12597" name="Line 7"/>
              <p:cNvSpPr>
                <a:spLocks noChangeShapeType="1"/>
              </p:cNvSpPr>
              <p:nvPr/>
            </p:nvSpPr>
            <p:spPr bwMode="auto">
              <a:xfrm flipV="1">
                <a:off x="610" y="2568"/>
                <a:ext cx="144" cy="480"/>
              </a:xfrm>
              <a:prstGeom prst="line">
                <a:avLst/>
              </a:prstGeom>
              <a:noFill/>
              <a:ln w="38100">
                <a:solidFill>
                  <a:srgbClr val="009900"/>
                </a:solidFill>
                <a:round/>
                <a:headEnd/>
                <a:tailEnd/>
              </a:ln>
            </p:spPr>
            <p:txBody>
              <a:bodyPr/>
              <a:lstStyle/>
              <a:p>
                <a:endParaRPr lang="en-IN"/>
              </a:p>
            </p:txBody>
          </p:sp>
          <p:sp>
            <p:nvSpPr>
              <p:cNvPr id="12598" name="Line 8"/>
              <p:cNvSpPr>
                <a:spLocks noChangeShapeType="1"/>
              </p:cNvSpPr>
              <p:nvPr/>
            </p:nvSpPr>
            <p:spPr bwMode="auto">
              <a:xfrm flipV="1">
                <a:off x="514" y="3048"/>
                <a:ext cx="96" cy="0"/>
              </a:xfrm>
              <a:prstGeom prst="line">
                <a:avLst/>
              </a:prstGeom>
              <a:noFill/>
              <a:ln w="38100">
                <a:solidFill>
                  <a:srgbClr val="009900"/>
                </a:solidFill>
                <a:round/>
                <a:headEnd/>
                <a:tailEnd/>
              </a:ln>
            </p:spPr>
            <p:txBody>
              <a:bodyPr/>
              <a:lstStyle/>
              <a:p>
                <a:endParaRPr lang="en-IN"/>
              </a:p>
            </p:txBody>
          </p:sp>
          <p:sp>
            <p:nvSpPr>
              <p:cNvPr id="12599" name="Line 9"/>
              <p:cNvSpPr>
                <a:spLocks noChangeShapeType="1"/>
              </p:cNvSpPr>
              <p:nvPr/>
            </p:nvSpPr>
            <p:spPr bwMode="auto">
              <a:xfrm flipV="1">
                <a:off x="754" y="1992"/>
                <a:ext cx="192" cy="576"/>
              </a:xfrm>
              <a:prstGeom prst="line">
                <a:avLst/>
              </a:prstGeom>
              <a:noFill/>
              <a:ln w="38100">
                <a:solidFill>
                  <a:srgbClr val="009900"/>
                </a:solidFill>
                <a:round/>
                <a:headEnd/>
                <a:tailEnd/>
              </a:ln>
            </p:spPr>
            <p:txBody>
              <a:bodyPr/>
              <a:lstStyle/>
              <a:p>
                <a:endParaRPr lang="en-IN"/>
              </a:p>
            </p:txBody>
          </p:sp>
          <p:sp>
            <p:nvSpPr>
              <p:cNvPr id="12600" name="Line 10"/>
              <p:cNvSpPr>
                <a:spLocks noChangeShapeType="1"/>
              </p:cNvSpPr>
              <p:nvPr/>
            </p:nvSpPr>
            <p:spPr bwMode="auto">
              <a:xfrm flipV="1">
                <a:off x="946" y="1800"/>
                <a:ext cx="144" cy="192"/>
              </a:xfrm>
              <a:prstGeom prst="line">
                <a:avLst/>
              </a:prstGeom>
              <a:noFill/>
              <a:ln w="38100">
                <a:solidFill>
                  <a:srgbClr val="009900"/>
                </a:solidFill>
                <a:round/>
                <a:headEnd/>
                <a:tailEnd/>
              </a:ln>
            </p:spPr>
            <p:txBody>
              <a:bodyPr/>
              <a:lstStyle/>
              <a:p>
                <a:endParaRPr lang="en-IN"/>
              </a:p>
            </p:txBody>
          </p:sp>
          <p:sp>
            <p:nvSpPr>
              <p:cNvPr id="12601" name="Line 11"/>
              <p:cNvSpPr>
                <a:spLocks noChangeShapeType="1"/>
              </p:cNvSpPr>
              <p:nvPr/>
            </p:nvSpPr>
            <p:spPr bwMode="auto">
              <a:xfrm flipV="1">
                <a:off x="1090" y="1608"/>
                <a:ext cx="144" cy="192"/>
              </a:xfrm>
              <a:prstGeom prst="line">
                <a:avLst/>
              </a:prstGeom>
              <a:noFill/>
              <a:ln w="38100">
                <a:solidFill>
                  <a:srgbClr val="009900"/>
                </a:solidFill>
                <a:round/>
                <a:headEnd/>
                <a:tailEnd/>
              </a:ln>
            </p:spPr>
            <p:txBody>
              <a:bodyPr/>
              <a:lstStyle/>
              <a:p>
                <a:endParaRPr lang="en-IN"/>
              </a:p>
            </p:txBody>
          </p:sp>
          <p:sp>
            <p:nvSpPr>
              <p:cNvPr id="12602" name="Line 12"/>
              <p:cNvSpPr>
                <a:spLocks noChangeShapeType="1"/>
              </p:cNvSpPr>
              <p:nvPr/>
            </p:nvSpPr>
            <p:spPr bwMode="auto">
              <a:xfrm>
                <a:off x="1234" y="1608"/>
                <a:ext cx="144" cy="384"/>
              </a:xfrm>
              <a:prstGeom prst="line">
                <a:avLst/>
              </a:prstGeom>
              <a:noFill/>
              <a:ln w="38100">
                <a:solidFill>
                  <a:srgbClr val="009900"/>
                </a:solidFill>
                <a:round/>
                <a:headEnd/>
                <a:tailEnd/>
              </a:ln>
            </p:spPr>
            <p:txBody>
              <a:bodyPr/>
              <a:lstStyle/>
              <a:p>
                <a:endParaRPr lang="en-IN"/>
              </a:p>
            </p:txBody>
          </p:sp>
          <p:sp>
            <p:nvSpPr>
              <p:cNvPr id="12603" name="Line 13"/>
              <p:cNvSpPr>
                <a:spLocks noChangeShapeType="1"/>
              </p:cNvSpPr>
              <p:nvPr/>
            </p:nvSpPr>
            <p:spPr bwMode="auto">
              <a:xfrm>
                <a:off x="1378" y="1992"/>
                <a:ext cx="288" cy="432"/>
              </a:xfrm>
              <a:prstGeom prst="line">
                <a:avLst/>
              </a:prstGeom>
              <a:noFill/>
              <a:ln w="38100">
                <a:solidFill>
                  <a:srgbClr val="009900"/>
                </a:solidFill>
                <a:round/>
                <a:headEnd/>
                <a:tailEnd/>
              </a:ln>
            </p:spPr>
            <p:txBody>
              <a:bodyPr/>
              <a:lstStyle/>
              <a:p>
                <a:endParaRPr lang="en-IN"/>
              </a:p>
            </p:txBody>
          </p:sp>
          <p:sp>
            <p:nvSpPr>
              <p:cNvPr id="12604" name="Line 14"/>
              <p:cNvSpPr>
                <a:spLocks noChangeShapeType="1"/>
              </p:cNvSpPr>
              <p:nvPr/>
            </p:nvSpPr>
            <p:spPr bwMode="auto">
              <a:xfrm>
                <a:off x="1666" y="2424"/>
                <a:ext cx="144" cy="240"/>
              </a:xfrm>
              <a:prstGeom prst="line">
                <a:avLst/>
              </a:prstGeom>
              <a:noFill/>
              <a:ln w="38100">
                <a:solidFill>
                  <a:srgbClr val="009900"/>
                </a:solidFill>
                <a:round/>
                <a:headEnd/>
                <a:tailEnd/>
              </a:ln>
            </p:spPr>
            <p:txBody>
              <a:bodyPr/>
              <a:lstStyle/>
              <a:p>
                <a:endParaRPr lang="en-IN"/>
              </a:p>
            </p:txBody>
          </p:sp>
          <p:sp>
            <p:nvSpPr>
              <p:cNvPr id="12605" name="Line 15"/>
              <p:cNvSpPr>
                <a:spLocks noChangeShapeType="1"/>
              </p:cNvSpPr>
              <p:nvPr/>
            </p:nvSpPr>
            <p:spPr bwMode="auto">
              <a:xfrm>
                <a:off x="1810" y="2664"/>
                <a:ext cx="240" cy="192"/>
              </a:xfrm>
              <a:prstGeom prst="line">
                <a:avLst/>
              </a:prstGeom>
              <a:noFill/>
              <a:ln w="38100">
                <a:solidFill>
                  <a:srgbClr val="009900"/>
                </a:solidFill>
                <a:round/>
                <a:headEnd/>
                <a:tailEnd/>
              </a:ln>
            </p:spPr>
            <p:txBody>
              <a:bodyPr/>
              <a:lstStyle/>
              <a:p>
                <a:endParaRPr lang="en-IN"/>
              </a:p>
            </p:txBody>
          </p:sp>
          <p:sp>
            <p:nvSpPr>
              <p:cNvPr id="12606" name="Line 16"/>
              <p:cNvSpPr>
                <a:spLocks noChangeShapeType="1"/>
              </p:cNvSpPr>
              <p:nvPr/>
            </p:nvSpPr>
            <p:spPr bwMode="auto">
              <a:xfrm>
                <a:off x="2050" y="2856"/>
                <a:ext cx="336" cy="144"/>
              </a:xfrm>
              <a:prstGeom prst="line">
                <a:avLst/>
              </a:prstGeom>
              <a:noFill/>
              <a:ln w="38100">
                <a:solidFill>
                  <a:srgbClr val="009900"/>
                </a:solidFill>
                <a:round/>
                <a:headEnd/>
                <a:tailEnd/>
              </a:ln>
            </p:spPr>
            <p:txBody>
              <a:bodyPr/>
              <a:lstStyle/>
              <a:p>
                <a:endParaRPr lang="en-IN"/>
              </a:p>
            </p:txBody>
          </p:sp>
        </p:grpSp>
        <p:grpSp>
          <p:nvGrpSpPr>
            <p:cNvPr id="12557" name="Group 17"/>
            <p:cNvGrpSpPr>
              <a:grpSpLocks/>
            </p:cNvGrpSpPr>
            <p:nvPr/>
          </p:nvGrpSpPr>
          <p:grpSpPr bwMode="auto">
            <a:xfrm rot="10800000" flipH="1">
              <a:off x="1186" y="1512"/>
              <a:ext cx="48" cy="144"/>
              <a:chOff x="2112" y="3648"/>
              <a:chExt cx="48" cy="144"/>
            </a:xfrm>
          </p:grpSpPr>
          <p:sp>
            <p:nvSpPr>
              <p:cNvPr id="12594" name="Line 18"/>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595" name="Oval 19"/>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96" name="Line 20"/>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558" name="Group 21"/>
            <p:cNvGrpSpPr>
              <a:grpSpLocks/>
            </p:cNvGrpSpPr>
            <p:nvPr/>
          </p:nvGrpSpPr>
          <p:grpSpPr bwMode="auto">
            <a:xfrm>
              <a:off x="1329" y="1799"/>
              <a:ext cx="49" cy="174"/>
              <a:chOff x="1329" y="1799"/>
              <a:chExt cx="49" cy="174"/>
            </a:xfrm>
          </p:grpSpPr>
          <p:sp>
            <p:nvSpPr>
              <p:cNvPr id="12591" name="Line 22"/>
              <p:cNvSpPr>
                <a:spLocks noChangeShapeType="1"/>
              </p:cNvSpPr>
              <p:nvPr/>
            </p:nvSpPr>
            <p:spPr bwMode="auto">
              <a:xfrm rot="10800000" flipH="1">
                <a:off x="1354" y="1799"/>
                <a:ext cx="0" cy="128"/>
              </a:xfrm>
              <a:prstGeom prst="line">
                <a:avLst/>
              </a:prstGeom>
              <a:noFill/>
              <a:ln w="38100">
                <a:solidFill>
                  <a:srgbClr val="009900"/>
                </a:solidFill>
                <a:round/>
                <a:headEnd/>
                <a:tailEnd/>
              </a:ln>
            </p:spPr>
            <p:txBody>
              <a:bodyPr/>
              <a:lstStyle/>
              <a:p>
                <a:endParaRPr lang="en-IN"/>
              </a:p>
            </p:txBody>
          </p:sp>
          <p:sp>
            <p:nvSpPr>
              <p:cNvPr id="12592" name="Oval 23"/>
              <p:cNvSpPr>
                <a:spLocks noChangeArrowheads="1"/>
              </p:cNvSpPr>
              <p:nvPr/>
            </p:nvSpPr>
            <p:spPr bwMode="auto">
              <a:xfrm rot="10800000" flipH="1">
                <a:off x="1329" y="1927"/>
                <a:ext cx="48" cy="46"/>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93" name="Line 24"/>
              <p:cNvSpPr>
                <a:spLocks noChangeShapeType="1"/>
              </p:cNvSpPr>
              <p:nvPr/>
            </p:nvSpPr>
            <p:spPr bwMode="auto">
              <a:xfrm rot="10800000" flipH="1">
                <a:off x="1330" y="1799"/>
                <a:ext cx="48" cy="0"/>
              </a:xfrm>
              <a:prstGeom prst="line">
                <a:avLst/>
              </a:prstGeom>
              <a:noFill/>
              <a:ln w="38100">
                <a:solidFill>
                  <a:srgbClr val="009900"/>
                </a:solidFill>
                <a:round/>
                <a:headEnd/>
                <a:tailEnd/>
              </a:ln>
            </p:spPr>
            <p:txBody>
              <a:bodyPr/>
              <a:lstStyle/>
              <a:p>
                <a:endParaRPr lang="en-IN"/>
              </a:p>
            </p:txBody>
          </p:sp>
        </p:grpSp>
        <p:grpSp>
          <p:nvGrpSpPr>
            <p:cNvPr id="12559" name="Group 25"/>
            <p:cNvGrpSpPr>
              <a:grpSpLocks/>
            </p:cNvGrpSpPr>
            <p:nvPr/>
          </p:nvGrpSpPr>
          <p:grpSpPr bwMode="auto">
            <a:xfrm>
              <a:off x="1485" y="2039"/>
              <a:ext cx="49" cy="175"/>
              <a:chOff x="1485" y="2039"/>
              <a:chExt cx="49" cy="175"/>
            </a:xfrm>
          </p:grpSpPr>
          <p:sp>
            <p:nvSpPr>
              <p:cNvPr id="12588" name="Line 26"/>
              <p:cNvSpPr>
                <a:spLocks noChangeShapeType="1"/>
              </p:cNvSpPr>
              <p:nvPr/>
            </p:nvSpPr>
            <p:spPr bwMode="auto">
              <a:xfrm rot="10800000" flipH="1">
                <a:off x="1510" y="2040"/>
                <a:ext cx="0" cy="128"/>
              </a:xfrm>
              <a:prstGeom prst="line">
                <a:avLst/>
              </a:prstGeom>
              <a:noFill/>
              <a:ln w="38100">
                <a:solidFill>
                  <a:srgbClr val="009900"/>
                </a:solidFill>
                <a:round/>
                <a:headEnd/>
                <a:tailEnd/>
              </a:ln>
            </p:spPr>
            <p:txBody>
              <a:bodyPr/>
              <a:lstStyle/>
              <a:p>
                <a:endParaRPr lang="en-IN"/>
              </a:p>
            </p:txBody>
          </p:sp>
          <p:sp>
            <p:nvSpPr>
              <p:cNvPr id="12589" name="Oval 27"/>
              <p:cNvSpPr>
                <a:spLocks noChangeArrowheads="1"/>
              </p:cNvSpPr>
              <p:nvPr/>
            </p:nvSpPr>
            <p:spPr bwMode="auto">
              <a:xfrm rot="10800000" flipH="1">
                <a:off x="1485" y="2168"/>
                <a:ext cx="48" cy="46"/>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90" name="Line 28"/>
              <p:cNvSpPr>
                <a:spLocks noChangeShapeType="1"/>
              </p:cNvSpPr>
              <p:nvPr/>
            </p:nvSpPr>
            <p:spPr bwMode="auto">
              <a:xfrm rot="10800000" flipH="1">
                <a:off x="1486" y="2039"/>
                <a:ext cx="48" cy="0"/>
              </a:xfrm>
              <a:prstGeom prst="line">
                <a:avLst/>
              </a:prstGeom>
              <a:noFill/>
              <a:ln w="38100">
                <a:solidFill>
                  <a:srgbClr val="009900"/>
                </a:solidFill>
                <a:round/>
                <a:headEnd/>
                <a:tailEnd/>
              </a:ln>
            </p:spPr>
            <p:txBody>
              <a:bodyPr/>
              <a:lstStyle/>
              <a:p>
                <a:endParaRPr lang="en-IN"/>
              </a:p>
            </p:txBody>
          </p:sp>
        </p:grpSp>
        <p:grpSp>
          <p:nvGrpSpPr>
            <p:cNvPr id="12560" name="Group 29"/>
            <p:cNvGrpSpPr>
              <a:grpSpLocks/>
            </p:cNvGrpSpPr>
            <p:nvPr/>
          </p:nvGrpSpPr>
          <p:grpSpPr bwMode="auto">
            <a:xfrm rot="10800000" flipH="1">
              <a:off x="1054" y="1686"/>
              <a:ext cx="48" cy="144"/>
              <a:chOff x="2112" y="3648"/>
              <a:chExt cx="48" cy="144"/>
            </a:xfrm>
          </p:grpSpPr>
          <p:sp>
            <p:nvSpPr>
              <p:cNvPr id="12585" name="Line 30"/>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586" name="Oval 31"/>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87" name="Line 32"/>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561" name="Group 33"/>
            <p:cNvGrpSpPr>
              <a:grpSpLocks/>
            </p:cNvGrpSpPr>
            <p:nvPr/>
          </p:nvGrpSpPr>
          <p:grpSpPr bwMode="auto">
            <a:xfrm rot="10800000" flipH="1">
              <a:off x="898" y="1896"/>
              <a:ext cx="48" cy="144"/>
              <a:chOff x="2112" y="3648"/>
              <a:chExt cx="48" cy="144"/>
            </a:xfrm>
          </p:grpSpPr>
          <p:sp>
            <p:nvSpPr>
              <p:cNvPr id="12582" name="Line 34"/>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583" name="Oval 35"/>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84" name="Line 36"/>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562" name="Group 37"/>
            <p:cNvGrpSpPr>
              <a:grpSpLocks/>
            </p:cNvGrpSpPr>
            <p:nvPr/>
          </p:nvGrpSpPr>
          <p:grpSpPr bwMode="auto">
            <a:xfrm rot="10800000" flipH="1">
              <a:off x="754" y="2448"/>
              <a:ext cx="48" cy="144"/>
              <a:chOff x="2112" y="3648"/>
              <a:chExt cx="48" cy="144"/>
            </a:xfrm>
          </p:grpSpPr>
          <p:sp>
            <p:nvSpPr>
              <p:cNvPr id="12579" name="Line 38"/>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580" name="Oval 39"/>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81" name="Line 40"/>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563" name="Group 41"/>
            <p:cNvGrpSpPr>
              <a:grpSpLocks/>
            </p:cNvGrpSpPr>
            <p:nvPr/>
          </p:nvGrpSpPr>
          <p:grpSpPr bwMode="auto">
            <a:xfrm>
              <a:off x="1618" y="2280"/>
              <a:ext cx="48" cy="144"/>
              <a:chOff x="1618" y="2280"/>
              <a:chExt cx="48" cy="144"/>
            </a:xfrm>
          </p:grpSpPr>
          <p:sp>
            <p:nvSpPr>
              <p:cNvPr id="12576" name="Line 42"/>
              <p:cNvSpPr>
                <a:spLocks noChangeShapeType="1"/>
              </p:cNvSpPr>
              <p:nvPr/>
            </p:nvSpPr>
            <p:spPr bwMode="auto">
              <a:xfrm rot="10800000" flipH="1">
                <a:off x="1642" y="2280"/>
                <a:ext cx="0" cy="96"/>
              </a:xfrm>
              <a:prstGeom prst="line">
                <a:avLst/>
              </a:prstGeom>
              <a:noFill/>
              <a:ln w="38100">
                <a:solidFill>
                  <a:srgbClr val="009900"/>
                </a:solidFill>
                <a:round/>
                <a:headEnd/>
                <a:tailEnd/>
              </a:ln>
            </p:spPr>
            <p:txBody>
              <a:bodyPr/>
              <a:lstStyle/>
              <a:p>
                <a:endParaRPr lang="en-IN"/>
              </a:p>
            </p:txBody>
          </p:sp>
          <p:sp>
            <p:nvSpPr>
              <p:cNvPr id="12577" name="Oval 43"/>
              <p:cNvSpPr>
                <a:spLocks noChangeArrowheads="1"/>
              </p:cNvSpPr>
              <p:nvPr/>
            </p:nvSpPr>
            <p:spPr bwMode="auto">
              <a:xfrm rot="10800000" flipH="1">
                <a:off x="1618" y="2376"/>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78" name="Line 44"/>
              <p:cNvSpPr>
                <a:spLocks noChangeShapeType="1"/>
              </p:cNvSpPr>
              <p:nvPr/>
            </p:nvSpPr>
            <p:spPr bwMode="auto">
              <a:xfrm rot="10800000" flipH="1">
                <a:off x="1618" y="2280"/>
                <a:ext cx="48" cy="0"/>
              </a:xfrm>
              <a:prstGeom prst="line">
                <a:avLst/>
              </a:prstGeom>
              <a:noFill/>
              <a:ln w="38100">
                <a:solidFill>
                  <a:srgbClr val="009900"/>
                </a:solidFill>
                <a:round/>
                <a:headEnd/>
                <a:tailEnd/>
              </a:ln>
            </p:spPr>
            <p:txBody>
              <a:bodyPr/>
              <a:lstStyle/>
              <a:p>
                <a:endParaRPr lang="en-IN"/>
              </a:p>
            </p:txBody>
          </p:sp>
        </p:grpSp>
        <p:grpSp>
          <p:nvGrpSpPr>
            <p:cNvPr id="12564" name="Group 45"/>
            <p:cNvGrpSpPr>
              <a:grpSpLocks/>
            </p:cNvGrpSpPr>
            <p:nvPr/>
          </p:nvGrpSpPr>
          <p:grpSpPr bwMode="auto">
            <a:xfrm rot="10800000" flipH="1">
              <a:off x="1762" y="2514"/>
              <a:ext cx="48" cy="144"/>
              <a:chOff x="2112" y="3648"/>
              <a:chExt cx="48" cy="144"/>
            </a:xfrm>
          </p:grpSpPr>
          <p:sp>
            <p:nvSpPr>
              <p:cNvPr id="12573" name="Line 46"/>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574" name="Oval 47"/>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75" name="Line 48"/>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565" name="Group 49"/>
            <p:cNvGrpSpPr>
              <a:grpSpLocks/>
            </p:cNvGrpSpPr>
            <p:nvPr/>
          </p:nvGrpSpPr>
          <p:grpSpPr bwMode="auto">
            <a:xfrm>
              <a:off x="2049" y="2807"/>
              <a:ext cx="49" cy="96"/>
              <a:chOff x="2049" y="2807"/>
              <a:chExt cx="49" cy="96"/>
            </a:xfrm>
          </p:grpSpPr>
          <p:sp>
            <p:nvSpPr>
              <p:cNvPr id="12570" name="Line 50"/>
              <p:cNvSpPr>
                <a:spLocks noChangeShapeType="1"/>
              </p:cNvSpPr>
              <p:nvPr/>
            </p:nvSpPr>
            <p:spPr bwMode="auto">
              <a:xfrm rot="10800000" flipH="1">
                <a:off x="2074" y="2807"/>
                <a:ext cx="0" cy="64"/>
              </a:xfrm>
              <a:prstGeom prst="line">
                <a:avLst/>
              </a:prstGeom>
              <a:noFill/>
              <a:ln w="38100">
                <a:solidFill>
                  <a:srgbClr val="009900"/>
                </a:solidFill>
                <a:round/>
                <a:headEnd/>
                <a:tailEnd/>
              </a:ln>
            </p:spPr>
            <p:txBody>
              <a:bodyPr/>
              <a:lstStyle/>
              <a:p>
                <a:endParaRPr lang="en-IN"/>
              </a:p>
            </p:txBody>
          </p:sp>
          <p:sp>
            <p:nvSpPr>
              <p:cNvPr id="12571" name="Oval 51"/>
              <p:cNvSpPr>
                <a:spLocks noChangeArrowheads="1"/>
              </p:cNvSpPr>
              <p:nvPr/>
            </p:nvSpPr>
            <p:spPr bwMode="auto">
              <a:xfrm rot="10800000" flipH="1">
                <a:off x="2049" y="2857"/>
                <a:ext cx="48" cy="46"/>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72" name="Line 52"/>
              <p:cNvSpPr>
                <a:spLocks noChangeShapeType="1"/>
              </p:cNvSpPr>
              <p:nvPr/>
            </p:nvSpPr>
            <p:spPr bwMode="auto">
              <a:xfrm rot="10800000" flipH="1">
                <a:off x="2050" y="2807"/>
                <a:ext cx="48" cy="0"/>
              </a:xfrm>
              <a:prstGeom prst="line">
                <a:avLst/>
              </a:prstGeom>
              <a:noFill/>
              <a:ln w="38100">
                <a:solidFill>
                  <a:srgbClr val="009900"/>
                </a:solidFill>
                <a:round/>
                <a:headEnd/>
                <a:tailEnd/>
              </a:ln>
            </p:spPr>
            <p:txBody>
              <a:bodyPr/>
              <a:lstStyle/>
              <a:p>
                <a:endParaRPr lang="en-IN"/>
              </a:p>
            </p:txBody>
          </p:sp>
        </p:grpSp>
        <p:grpSp>
          <p:nvGrpSpPr>
            <p:cNvPr id="12566" name="Group 53"/>
            <p:cNvGrpSpPr>
              <a:grpSpLocks/>
            </p:cNvGrpSpPr>
            <p:nvPr/>
          </p:nvGrpSpPr>
          <p:grpSpPr bwMode="auto">
            <a:xfrm>
              <a:off x="2331" y="2903"/>
              <a:ext cx="49" cy="102"/>
              <a:chOff x="2331" y="2903"/>
              <a:chExt cx="49" cy="102"/>
            </a:xfrm>
          </p:grpSpPr>
          <p:sp>
            <p:nvSpPr>
              <p:cNvPr id="12567" name="Line 54"/>
              <p:cNvSpPr>
                <a:spLocks noChangeShapeType="1"/>
              </p:cNvSpPr>
              <p:nvPr/>
            </p:nvSpPr>
            <p:spPr bwMode="auto">
              <a:xfrm rot="10800000" flipH="1">
                <a:off x="2356" y="2903"/>
                <a:ext cx="0" cy="64"/>
              </a:xfrm>
              <a:prstGeom prst="line">
                <a:avLst/>
              </a:prstGeom>
              <a:noFill/>
              <a:ln w="38100">
                <a:solidFill>
                  <a:srgbClr val="009900"/>
                </a:solidFill>
                <a:round/>
                <a:headEnd/>
                <a:tailEnd/>
              </a:ln>
            </p:spPr>
            <p:txBody>
              <a:bodyPr/>
              <a:lstStyle/>
              <a:p>
                <a:endParaRPr lang="en-IN"/>
              </a:p>
            </p:txBody>
          </p:sp>
          <p:sp>
            <p:nvSpPr>
              <p:cNvPr id="12568" name="Oval 55"/>
              <p:cNvSpPr>
                <a:spLocks noChangeArrowheads="1"/>
              </p:cNvSpPr>
              <p:nvPr/>
            </p:nvSpPr>
            <p:spPr bwMode="auto">
              <a:xfrm rot="10800000" flipH="1">
                <a:off x="2331" y="2959"/>
                <a:ext cx="48" cy="46"/>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569" name="Line 56"/>
              <p:cNvSpPr>
                <a:spLocks noChangeShapeType="1"/>
              </p:cNvSpPr>
              <p:nvPr/>
            </p:nvSpPr>
            <p:spPr bwMode="auto">
              <a:xfrm rot="10800000" flipH="1">
                <a:off x="2332" y="2903"/>
                <a:ext cx="48" cy="0"/>
              </a:xfrm>
              <a:prstGeom prst="line">
                <a:avLst/>
              </a:prstGeom>
              <a:noFill/>
              <a:ln w="38100">
                <a:solidFill>
                  <a:srgbClr val="009900"/>
                </a:solidFill>
                <a:round/>
                <a:headEnd/>
                <a:tailEnd/>
              </a:ln>
            </p:spPr>
            <p:txBody>
              <a:bodyPr/>
              <a:lstStyle/>
              <a:p>
                <a:endParaRPr lang="en-IN"/>
              </a:p>
            </p:txBody>
          </p:sp>
        </p:grpSp>
      </p:grpSp>
      <p:grpSp>
        <p:nvGrpSpPr>
          <p:cNvPr id="12293" name="Group 57"/>
          <p:cNvGrpSpPr>
            <a:grpSpLocks/>
          </p:cNvGrpSpPr>
          <p:nvPr/>
        </p:nvGrpSpPr>
        <p:grpSpPr bwMode="auto">
          <a:xfrm>
            <a:off x="4943475" y="3719513"/>
            <a:ext cx="2971800" cy="1000125"/>
            <a:chOff x="3354" y="2304"/>
            <a:chExt cx="1872" cy="630"/>
          </a:xfrm>
        </p:grpSpPr>
        <p:grpSp>
          <p:nvGrpSpPr>
            <p:cNvPr id="12498" name="Group 58"/>
            <p:cNvGrpSpPr>
              <a:grpSpLocks/>
            </p:cNvGrpSpPr>
            <p:nvPr/>
          </p:nvGrpSpPr>
          <p:grpSpPr bwMode="auto">
            <a:xfrm>
              <a:off x="4170" y="2412"/>
              <a:ext cx="48" cy="144"/>
              <a:chOff x="1728" y="3600"/>
              <a:chExt cx="48" cy="144"/>
            </a:xfrm>
          </p:grpSpPr>
          <p:sp>
            <p:nvSpPr>
              <p:cNvPr id="12552" name="Line 59"/>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53" name="Group 60"/>
              <p:cNvGrpSpPr>
                <a:grpSpLocks/>
              </p:cNvGrpSpPr>
              <p:nvPr/>
            </p:nvGrpSpPr>
            <p:grpSpPr bwMode="auto">
              <a:xfrm>
                <a:off x="1728" y="3600"/>
                <a:ext cx="48" cy="144"/>
                <a:chOff x="1728" y="2256"/>
                <a:chExt cx="48" cy="144"/>
              </a:xfrm>
            </p:grpSpPr>
            <p:sp>
              <p:nvSpPr>
                <p:cNvPr id="12554" name="Oval 61"/>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55" name="Line 62"/>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sp>
          <p:nvSpPr>
            <p:cNvPr id="12499" name="Freeform 63"/>
            <p:cNvSpPr>
              <a:spLocks/>
            </p:cNvSpPr>
            <p:nvPr/>
          </p:nvSpPr>
          <p:spPr bwMode="auto">
            <a:xfrm>
              <a:off x="3384" y="2304"/>
              <a:ext cx="1824" cy="592"/>
            </a:xfrm>
            <a:custGeom>
              <a:avLst/>
              <a:gdLst>
                <a:gd name="T0" fmla="*/ 0 w 1824"/>
                <a:gd name="T1" fmla="*/ 528 h 592"/>
                <a:gd name="T2" fmla="*/ 96 w 1824"/>
                <a:gd name="T3" fmla="*/ 576 h 592"/>
                <a:gd name="T4" fmla="*/ 192 w 1824"/>
                <a:gd name="T5" fmla="*/ 432 h 592"/>
                <a:gd name="T6" fmla="*/ 480 w 1824"/>
                <a:gd name="T7" fmla="*/ 336 h 592"/>
                <a:gd name="T8" fmla="*/ 768 w 1824"/>
                <a:gd name="T9" fmla="*/ 144 h 592"/>
                <a:gd name="T10" fmla="*/ 1056 w 1824"/>
                <a:gd name="T11" fmla="*/ 48 h 592"/>
                <a:gd name="T12" fmla="*/ 1344 w 1824"/>
                <a:gd name="T13" fmla="*/ 0 h 592"/>
                <a:gd name="T14" fmla="*/ 1536 w 1824"/>
                <a:gd name="T15" fmla="*/ 48 h 592"/>
                <a:gd name="T16" fmla="*/ 1776 w 1824"/>
                <a:gd name="T17" fmla="*/ 144 h 592"/>
                <a:gd name="T18" fmla="*/ 1824 w 1824"/>
                <a:gd name="T19" fmla="*/ 144 h 5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24"/>
                <a:gd name="T31" fmla="*/ 0 h 592"/>
                <a:gd name="T32" fmla="*/ 1824 w 1824"/>
                <a:gd name="T33" fmla="*/ 592 h 5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24" h="592">
                  <a:moveTo>
                    <a:pt x="0" y="528"/>
                  </a:moveTo>
                  <a:cubicBezTo>
                    <a:pt x="32" y="560"/>
                    <a:pt x="64" y="592"/>
                    <a:pt x="96" y="576"/>
                  </a:cubicBezTo>
                  <a:cubicBezTo>
                    <a:pt x="128" y="560"/>
                    <a:pt x="128" y="472"/>
                    <a:pt x="192" y="432"/>
                  </a:cubicBezTo>
                  <a:cubicBezTo>
                    <a:pt x="256" y="392"/>
                    <a:pt x="384" y="384"/>
                    <a:pt x="480" y="336"/>
                  </a:cubicBezTo>
                  <a:cubicBezTo>
                    <a:pt x="576" y="288"/>
                    <a:pt x="672" y="192"/>
                    <a:pt x="768" y="144"/>
                  </a:cubicBezTo>
                  <a:cubicBezTo>
                    <a:pt x="864" y="96"/>
                    <a:pt x="960" y="72"/>
                    <a:pt x="1056" y="48"/>
                  </a:cubicBezTo>
                  <a:cubicBezTo>
                    <a:pt x="1152" y="24"/>
                    <a:pt x="1264" y="0"/>
                    <a:pt x="1344" y="0"/>
                  </a:cubicBezTo>
                  <a:cubicBezTo>
                    <a:pt x="1424" y="0"/>
                    <a:pt x="1464" y="24"/>
                    <a:pt x="1536" y="48"/>
                  </a:cubicBezTo>
                  <a:cubicBezTo>
                    <a:pt x="1608" y="72"/>
                    <a:pt x="1728" y="128"/>
                    <a:pt x="1776" y="144"/>
                  </a:cubicBezTo>
                  <a:cubicBezTo>
                    <a:pt x="1824" y="160"/>
                    <a:pt x="1824" y="152"/>
                    <a:pt x="1824" y="144"/>
                  </a:cubicBezTo>
                </a:path>
              </a:pathLst>
            </a:custGeom>
            <a:noFill/>
            <a:ln w="38100" cap="flat" cmpd="sng">
              <a:solidFill>
                <a:srgbClr val="3366FF"/>
              </a:solidFill>
              <a:prstDash val="solid"/>
              <a:round/>
              <a:headEnd/>
              <a:tailEnd/>
            </a:ln>
          </p:spPr>
          <p:txBody>
            <a:bodyPr/>
            <a:lstStyle/>
            <a:p>
              <a:endParaRPr lang="en-IN"/>
            </a:p>
          </p:txBody>
        </p:sp>
        <p:grpSp>
          <p:nvGrpSpPr>
            <p:cNvPr id="12500" name="Group 64"/>
            <p:cNvGrpSpPr>
              <a:grpSpLocks/>
            </p:cNvGrpSpPr>
            <p:nvPr/>
          </p:nvGrpSpPr>
          <p:grpSpPr bwMode="auto">
            <a:xfrm>
              <a:off x="4320" y="2376"/>
              <a:ext cx="48" cy="144"/>
              <a:chOff x="1728" y="3600"/>
              <a:chExt cx="48" cy="144"/>
            </a:xfrm>
          </p:grpSpPr>
          <p:sp>
            <p:nvSpPr>
              <p:cNvPr id="12548" name="Line 65"/>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49" name="Group 66"/>
              <p:cNvGrpSpPr>
                <a:grpSpLocks/>
              </p:cNvGrpSpPr>
              <p:nvPr/>
            </p:nvGrpSpPr>
            <p:grpSpPr bwMode="auto">
              <a:xfrm>
                <a:off x="1728" y="3600"/>
                <a:ext cx="48" cy="144"/>
                <a:chOff x="1728" y="2256"/>
                <a:chExt cx="48" cy="144"/>
              </a:xfrm>
            </p:grpSpPr>
            <p:sp>
              <p:nvSpPr>
                <p:cNvPr id="12550" name="Oval 67"/>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51" name="Line 68"/>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1" name="Group 69"/>
            <p:cNvGrpSpPr>
              <a:grpSpLocks/>
            </p:cNvGrpSpPr>
            <p:nvPr/>
          </p:nvGrpSpPr>
          <p:grpSpPr bwMode="auto">
            <a:xfrm>
              <a:off x="4464" y="2340"/>
              <a:ext cx="48" cy="144"/>
              <a:chOff x="1728" y="3600"/>
              <a:chExt cx="48" cy="144"/>
            </a:xfrm>
          </p:grpSpPr>
          <p:sp>
            <p:nvSpPr>
              <p:cNvPr id="12544" name="Line 70"/>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45" name="Group 71"/>
              <p:cNvGrpSpPr>
                <a:grpSpLocks/>
              </p:cNvGrpSpPr>
              <p:nvPr/>
            </p:nvGrpSpPr>
            <p:grpSpPr bwMode="auto">
              <a:xfrm>
                <a:off x="1728" y="3600"/>
                <a:ext cx="48" cy="144"/>
                <a:chOff x="1728" y="2256"/>
                <a:chExt cx="48" cy="144"/>
              </a:xfrm>
            </p:grpSpPr>
            <p:sp>
              <p:nvSpPr>
                <p:cNvPr id="12546" name="Oval 72"/>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47" name="Line 73"/>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2" name="Group 74"/>
            <p:cNvGrpSpPr>
              <a:grpSpLocks/>
            </p:cNvGrpSpPr>
            <p:nvPr/>
          </p:nvGrpSpPr>
          <p:grpSpPr bwMode="auto">
            <a:xfrm>
              <a:off x="4608" y="2304"/>
              <a:ext cx="48" cy="144"/>
              <a:chOff x="1728" y="3600"/>
              <a:chExt cx="48" cy="144"/>
            </a:xfrm>
          </p:grpSpPr>
          <p:sp>
            <p:nvSpPr>
              <p:cNvPr id="12540" name="Line 75"/>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41" name="Group 76"/>
              <p:cNvGrpSpPr>
                <a:grpSpLocks/>
              </p:cNvGrpSpPr>
              <p:nvPr/>
            </p:nvGrpSpPr>
            <p:grpSpPr bwMode="auto">
              <a:xfrm>
                <a:off x="1728" y="3600"/>
                <a:ext cx="48" cy="144"/>
                <a:chOff x="1728" y="2256"/>
                <a:chExt cx="48" cy="144"/>
              </a:xfrm>
            </p:grpSpPr>
            <p:sp>
              <p:nvSpPr>
                <p:cNvPr id="12542" name="Oval 77"/>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43" name="Line 78"/>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3" name="Group 79"/>
            <p:cNvGrpSpPr>
              <a:grpSpLocks/>
            </p:cNvGrpSpPr>
            <p:nvPr/>
          </p:nvGrpSpPr>
          <p:grpSpPr bwMode="auto">
            <a:xfrm>
              <a:off x="4890" y="2322"/>
              <a:ext cx="48" cy="144"/>
              <a:chOff x="1728" y="3600"/>
              <a:chExt cx="48" cy="144"/>
            </a:xfrm>
          </p:grpSpPr>
          <p:sp>
            <p:nvSpPr>
              <p:cNvPr id="12536" name="Line 80"/>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37" name="Group 81"/>
              <p:cNvGrpSpPr>
                <a:grpSpLocks/>
              </p:cNvGrpSpPr>
              <p:nvPr/>
            </p:nvGrpSpPr>
            <p:grpSpPr bwMode="auto">
              <a:xfrm>
                <a:off x="1728" y="3600"/>
                <a:ext cx="48" cy="144"/>
                <a:chOff x="1728" y="2256"/>
                <a:chExt cx="48" cy="144"/>
              </a:xfrm>
            </p:grpSpPr>
            <p:sp>
              <p:nvSpPr>
                <p:cNvPr id="12538" name="Oval 82"/>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39" name="Line 83"/>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4" name="Group 84"/>
            <p:cNvGrpSpPr>
              <a:grpSpLocks/>
            </p:cNvGrpSpPr>
            <p:nvPr/>
          </p:nvGrpSpPr>
          <p:grpSpPr bwMode="auto">
            <a:xfrm>
              <a:off x="5178" y="2424"/>
              <a:ext cx="48" cy="144"/>
              <a:chOff x="1728" y="3600"/>
              <a:chExt cx="48" cy="144"/>
            </a:xfrm>
          </p:grpSpPr>
          <p:sp>
            <p:nvSpPr>
              <p:cNvPr id="12532" name="Line 85"/>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33" name="Group 86"/>
              <p:cNvGrpSpPr>
                <a:grpSpLocks/>
              </p:cNvGrpSpPr>
              <p:nvPr/>
            </p:nvGrpSpPr>
            <p:grpSpPr bwMode="auto">
              <a:xfrm>
                <a:off x="1728" y="3600"/>
                <a:ext cx="48" cy="144"/>
                <a:chOff x="1728" y="2256"/>
                <a:chExt cx="48" cy="144"/>
              </a:xfrm>
            </p:grpSpPr>
            <p:sp>
              <p:nvSpPr>
                <p:cNvPr id="12534" name="Oval 87"/>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35" name="Line 88"/>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5" name="Group 89"/>
            <p:cNvGrpSpPr>
              <a:grpSpLocks/>
            </p:cNvGrpSpPr>
            <p:nvPr/>
          </p:nvGrpSpPr>
          <p:grpSpPr bwMode="auto">
            <a:xfrm>
              <a:off x="4026" y="2478"/>
              <a:ext cx="48" cy="144"/>
              <a:chOff x="1728" y="3600"/>
              <a:chExt cx="48" cy="144"/>
            </a:xfrm>
          </p:grpSpPr>
          <p:sp>
            <p:nvSpPr>
              <p:cNvPr id="12528" name="Line 90"/>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29" name="Group 91"/>
              <p:cNvGrpSpPr>
                <a:grpSpLocks/>
              </p:cNvGrpSpPr>
              <p:nvPr/>
            </p:nvGrpSpPr>
            <p:grpSpPr bwMode="auto">
              <a:xfrm>
                <a:off x="1728" y="3600"/>
                <a:ext cx="48" cy="144"/>
                <a:chOff x="1728" y="2256"/>
                <a:chExt cx="48" cy="144"/>
              </a:xfrm>
            </p:grpSpPr>
            <p:sp>
              <p:nvSpPr>
                <p:cNvPr id="12530" name="Oval 92"/>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31" name="Line 93"/>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6" name="Group 94"/>
            <p:cNvGrpSpPr>
              <a:grpSpLocks/>
            </p:cNvGrpSpPr>
            <p:nvPr/>
          </p:nvGrpSpPr>
          <p:grpSpPr bwMode="auto">
            <a:xfrm>
              <a:off x="3876" y="2586"/>
              <a:ext cx="48" cy="144"/>
              <a:chOff x="1728" y="3600"/>
              <a:chExt cx="48" cy="144"/>
            </a:xfrm>
          </p:grpSpPr>
          <p:sp>
            <p:nvSpPr>
              <p:cNvPr id="12524" name="Line 95"/>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25" name="Group 96"/>
              <p:cNvGrpSpPr>
                <a:grpSpLocks/>
              </p:cNvGrpSpPr>
              <p:nvPr/>
            </p:nvGrpSpPr>
            <p:grpSpPr bwMode="auto">
              <a:xfrm>
                <a:off x="1728" y="3600"/>
                <a:ext cx="48" cy="144"/>
                <a:chOff x="1728" y="2256"/>
                <a:chExt cx="48" cy="144"/>
              </a:xfrm>
            </p:grpSpPr>
            <p:sp>
              <p:nvSpPr>
                <p:cNvPr id="12526" name="Oval 97"/>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27" name="Line 98"/>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7" name="Group 99"/>
            <p:cNvGrpSpPr>
              <a:grpSpLocks/>
            </p:cNvGrpSpPr>
            <p:nvPr/>
          </p:nvGrpSpPr>
          <p:grpSpPr bwMode="auto">
            <a:xfrm>
              <a:off x="3738" y="2652"/>
              <a:ext cx="48" cy="144"/>
              <a:chOff x="1728" y="3600"/>
              <a:chExt cx="48" cy="144"/>
            </a:xfrm>
          </p:grpSpPr>
          <p:sp>
            <p:nvSpPr>
              <p:cNvPr id="12520" name="Line 100"/>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521" name="Group 101"/>
              <p:cNvGrpSpPr>
                <a:grpSpLocks/>
              </p:cNvGrpSpPr>
              <p:nvPr/>
            </p:nvGrpSpPr>
            <p:grpSpPr bwMode="auto">
              <a:xfrm>
                <a:off x="1728" y="3600"/>
                <a:ext cx="48" cy="144"/>
                <a:chOff x="1728" y="2256"/>
                <a:chExt cx="48" cy="144"/>
              </a:xfrm>
            </p:grpSpPr>
            <p:sp>
              <p:nvSpPr>
                <p:cNvPr id="12522" name="Oval 102"/>
                <p:cNvSpPr>
                  <a:spLocks noChangeArrowheads="1"/>
                </p:cNvSpPr>
                <p:nvPr/>
              </p:nvSpPr>
              <p:spPr bwMode="auto">
                <a:xfrm>
                  <a:off x="1728" y="225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23" name="Line 103"/>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508" name="Group 104"/>
            <p:cNvGrpSpPr>
              <a:grpSpLocks/>
            </p:cNvGrpSpPr>
            <p:nvPr/>
          </p:nvGrpSpPr>
          <p:grpSpPr bwMode="auto">
            <a:xfrm>
              <a:off x="3600" y="2706"/>
              <a:ext cx="48" cy="102"/>
              <a:chOff x="3840" y="3696"/>
              <a:chExt cx="48" cy="102"/>
            </a:xfrm>
          </p:grpSpPr>
          <p:sp>
            <p:nvSpPr>
              <p:cNvPr id="12517" name="Line 105"/>
              <p:cNvSpPr>
                <a:spLocks noChangeShapeType="1"/>
              </p:cNvSpPr>
              <p:nvPr/>
            </p:nvSpPr>
            <p:spPr bwMode="auto">
              <a:xfrm>
                <a:off x="3864" y="3744"/>
                <a:ext cx="0" cy="48"/>
              </a:xfrm>
              <a:prstGeom prst="line">
                <a:avLst/>
              </a:prstGeom>
              <a:noFill/>
              <a:ln w="38100">
                <a:solidFill>
                  <a:srgbClr val="3366FF"/>
                </a:solidFill>
                <a:round/>
                <a:headEnd/>
                <a:tailEnd/>
              </a:ln>
            </p:spPr>
            <p:txBody>
              <a:bodyPr/>
              <a:lstStyle/>
              <a:p>
                <a:endParaRPr lang="en-IN"/>
              </a:p>
            </p:txBody>
          </p:sp>
          <p:sp>
            <p:nvSpPr>
              <p:cNvPr id="12518" name="Oval 106"/>
              <p:cNvSpPr>
                <a:spLocks noChangeArrowheads="1"/>
              </p:cNvSpPr>
              <p:nvPr/>
            </p:nvSpPr>
            <p:spPr bwMode="auto">
              <a:xfrm>
                <a:off x="3840" y="369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19" name="Line 107"/>
              <p:cNvSpPr>
                <a:spLocks noChangeShapeType="1"/>
              </p:cNvSpPr>
              <p:nvPr/>
            </p:nvSpPr>
            <p:spPr bwMode="auto">
              <a:xfrm>
                <a:off x="3840" y="3798"/>
                <a:ext cx="48" cy="0"/>
              </a:xfrm>
              <a:prstGeom prst="line">
                <a:avLst/>
              </a:prstGeom>
              <a:noFill/>
              <a:ln w="38100">
                <a:solidFill>
                  <a:srgbClr val="3366FF"/>
                </a:solidFill>
                <a:round/>
                <a:headEnd/>
                <a:tailEnd/>
              </a:ln>
            </p:spPr>
            <p:txBody>
              <a:bodyPr/>
              <a:lstStyle/>
              <a:p>
                <a:endParaRPr lang="en-IN"/>
              </a:p>
            </p:txBody>
          </p:sp>
        </p:grpSp>
        <p:grpSp>
          <p:nvGrpSpPr>
            <p:cNvPr id="12509" name="Group 108"/>
            <p:cNvGrpSpPr>
              <a:grpSpLocks/>
            </p:cNvGrpSpPr>
            <p:nvPr/>
          </p:nvGrpSpPr>
          <p:grpSpPr bwMode="auto">
            <a:xfrm>
              <a:off x="3450" y="2832"/>
              <a:ext cx="48" cy="102"/>
              <a:chOff x="3840" y="3696"/>
              <a:chExt cx="48" cy="102"/>
            </a:xfrm>
          </p:grpSpPr>
          <p:sp>
            <p:nvSpPr>
              <p:cNvPr id="12514" name="Line 109"/>
              <p:cNvSpPr>
                <a:spLocks noChangeShapeType="1"/>
              </p:cNvSpPr>
              <p:nvPr/>
            </p:nvSpPr>
            <p:spPr bwMode="auto">
              <a:xfrm>
                <a:off x="3864" y="3744"/>
                <a:ext cx="0" cy="48"/>
              </a:xfrm>
              <a:prstGeom prst="line">
                <a:avLst/>
              </a:prstGeom>
              <a:noFill/>
              <a:ln w="38100">
                <a:solidFill>
                  <a:srgbClr val="3366FF"/>
                </a:solidFill>
                <a:round/>
                <a:headEnd/>
                <a:tailEnd/>
              </a:ln>
            </p:spPr>
            <p:txBody>
              <a:bodyPr/>
              <a:lstStyle/>
              <a:p>
                <a:endParaRPr lang="en-IN"/>
              </a:p>
            </p:txBody>
          </p:sp>
          <p:sp>
            <p:nvSpPr>
              <p:cNvPr id="12515" name="Oval 110"/>
              <p:cNvSpPr>
                <a:spLocks noChangeArrowheads="1"/>
              </p:cNvSpPr>
              <p:nvPr/>
            </p:nvSpPr>
            <p:spPr bwMode="auto">
              <a:xfrm>
                <a:off x="3840" y="369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16" name="Line 111"/>
              <p:cNvSpPr>
                <a:spLocks noChangeShapeType="1"/>
              </p:cNvSpPr>
              <p:nvPr/>
            </p:nvSpPr>
            <p:spPr bwMode="auto">
              <a:xfrm>
                <a:off x="3840" y="3798"/>
                <a:ext cx="48" cy="0"/>
              </a:xfrm>
              <a:prstGeom prst="line">
                <a:avLst/>
              </a:prstGeom>
              <a:noFill/>
              <a:ln w="38100">
                <a:solidFill>
                  <a:srgbClr val="3366FF"/>
                </a:solidFill>
                <a:round/>
                <a:headEnd/>
                <a:tailEnd/>
              </a:ln>
            </p:spPr>
            <p:txBody>
              <a:bodyPr/>
              <a:lstStyle/>
              <a:p>
                <a:endParaRPr lang="en-IN"/>
              </a:p>
            </p:txBody>
          </p:sp>
        </p:grpSp>
        <p:grpSp>
          <p:nvGrpSpPr>
            <p:cNvPr id="12510" name="Group 112"/>
            <p:cNvGrpSpPr>
              <a:grpSpLocks/>
            </p:cNvGrpSpPr>
            <p:nvPr/>
          </p:nvGrpSpPr>
          <p:grpSpPr bwMode="auto">
            <a:xfrm>
              <a:off x="3354" y="2826"/>
              <a:ext cx="48" cy="102"/>
              <a:chOff x="3840" y="3696"/>
              <a:chExt cx="48" cy="102"/>
            </a:xfrm>
          </p:grpSpPr>
          <p:sp>
            <p:nvSpPr>
              <p:cNvPr id="12511" name="Line 113"/>
              <p:cNvSpPr>
                <a:spLocks noChangeShapeType="1"/>
              </p:cNvSpPr>
              <p:nvPr/>
            </p:nvSpPr>
            <p:spPr bwMode="auto">
              <a:xfrm>
                <a:off x="3864" y="3744"/>
                <a:ext cx="0" cy="48"/>
              </a:xfrm>
              <a:prstGeom prst="line">
                <a:avLst/>
              </a:prstGeom>
              <a:noFill/>
              <a:ln w="38100">
                <a:solidFill>
                  <a:srgbClr val="3366FF"/>
                </a:solidFill>
                <a:round/>
                <a:headEnd/>
                <a:tailEnd/>
              </a:ln>
            </p:spPr>
            <p:txBody>
              <a:bodyPr/>
              <a:lstStyle/>
              <a:p>
                <a:endParaRPr lang="en-IN"/>
              </a:p>
            </p:txBody>
          </p:sp>
          <p:sp>
            <p:nvSpPr>
              <p:cNvPr id="12512" name="Oval 114"/>
              <p:cNvSpPr>
                <a:spLocks noChangeArrowheads="1"/>
              </p:cNvSpPr>
              <p:nvPr/>
            </p:nvSpPr>
            <p:spPr bwMode="auto">
              <a:xfrm>
                <a:off x="3840" y="3696"/>
                <a:ext cx="48" cy="48"/>
              </a:xfrm>
              <a:prstGeom prst="ellipse">
                <a:avLst/>
              </a:prstGeom>
              <a:solidFill>
                <a:srgbClr val="3366FF"/>
              </a:solidFill>
              <a:ln w="38100">
                <a:solidFill>
                  <a:srgbClr val="3366FF"/>
                </a:solidFill>
                <a:round/>
                <a:headEnd/>
                <a:tailEnd/>
              </a:ln>
            </p:spPr>
            <p:txBody>
              <a:bodyPr wrap="none" anchor="ctr"/>
              <a:lstStyle/>
              <a:p>
                <a:endParaRPr lang="en-US"/>
              </a:p>
            </p:txBody>
          </p:sp>
          <p:sp>
            <p:nvSpPr>
              <p:cNvPr id="12513" name="Line 115"/>
              <p:cNvSpPr>
                <a:spLocks noChangeShapeType="1"/>
              </p:cNvSpPr>
              <p:nvPr/>
            </p:nvSpPr>
            <p:spPr bwMode="auto">
              <a:xfrm>
                <a:off x="3840" y="3798"/>
                <a:ext cx="48" cy="0"/>
              </a:xfrm>
              <a:prstGeom prst="line">
                <a:avLst/>
              </a:prstGeom>
              <a:noFill/>
              <a:ln w="38100">
                <a:solidFill>
                  <a:srgbClr val="3366FF"/>
                </a:solidFill>
                <a:round/>
                <a:headEnd/>
                <a:tailEnd/>
              </a:ln>
            </p:spPr>
            <p:txBody>
              <a:bodyPr/>
              <a:lstStyle/>
              <a:p>
                <a:endParaRPr lang="en-IN"/>
              </a:p>
            </p:txBody>
          </p:sp>
        </p:grpSp>
      </p:grpSp>
      <p:grpSp>
        <p:nvGrpSpPr>
          <p:cNvPr id="12294" name="Group 116"/>
          <p:cNvGrpSpPr>
            <a:grpSpLocks/>
          </p:cNvGrpSpPr>
          <p:nvPr/>
        </p:nvGrpSpPr>
        <p:grpSpPr bwMode="auto">
          <a:xfrm>
            <a:off x="4953000" y="3252788"/>
            <a:ext cx="2962275" cy="1390650"/>
            <a:chOff x="3360" y="2010"/>
            <a:chExt cx="1866" cy="876"/>
          </a:xfrm>
        </p:grpSpPr>
        <p:grpSp>
          <p:nvGrpSpPr>
            <p:cNvPr id="12438" name="Group 117"/>
            <p:cNvGrpSpPr>
              <a:grpSpLocks/>
            </p:cNvGrpSpPr>
            <p:nvPr/>
          </p:nvGrpSpPr>
          <p:grpSpPr bwMode="auto">
            <a:xfrm rot="10800000" flipH="1">
              <a:off x="4038" y="2040"/>
              <a:ext cx="48" cy="144"/>
              <a:chOff x="2112" y="3648"/>
              <a:chExt cx="48" cy="144"/>
            </a:xfrm>
          </p:grpSpPr>
          <p:sp>
            <p:nvSpPr>
              <p:cNvPr id="12495" name="Line 118"/>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96" name="Oval 119"/>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97" name="Line 120"/>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39" name="Group 121"/>
            <p:cNvGrpSpPr>
              <a:grpSpLocks/>
            </p:cNvGrpSpPr>
            <p:nvPr/>
          </p:nvGrpSpPr>
          <p:grpSpPr bwMode="auto">
            <a:xfrm>
              <a:off x="3384" y="2112"/>
              <a:ext cx="1824" cy="720"/>
              <a:chOff x="3384" y="2112"/>
              <a:chExt cx="1824" cy="720"/>
            </a:xfrm>
          </p:grpSpPr>
          <p:sp>
            <p:nvSpPr>
              <p:cNvPr id="12484" name="Line 122"/>
              <p:cNvSpPr>
                <a:spLocks noChangeShapeType="1"/>
              </p:cNvSpPr>
              <p:nvPr/>
            </p:nvSpPr>
            <p:spPr bwMode="auto">
              <a:xfrm flipV="1">
                <a:off x="3624" y="2352"/>
                <a:ext cx="144" cy="288"/>
              </a:xfrm>
              <a:prstGeom prst="line">
                <a:avLst/>
              </a:prstGeom>
              <a:noFill/>
              <a:ln w="38100">
                <a:solidFill>
                  <a:srgbClr val="009900"/>
                </a:solidFill>
                <a:round/>
                <a:headEnd/>
                <a:tailEnd/>
              </a:ln>
            </p:spPr>
            <p:txBody>
              <a:bodyPr/>
              <a:lstStyle/>
              <a:p>
                <a:endParaRPr lang="en-IN"/>
              </a:p>
            </p:txBody>
          </p:sp>
          <p:grpSp>
            <p:nvGrpSpPr>
              <p:cNvPr id="12485" name="Group 123"/>
              <p:cNvGrpSpPr>
                <a:grpSpLocks/>
              </p:cNvGrpSpPr>
              <p:nvPr/>
            </p:nvGrpSpPr>
            <p:grpSpPr bwMode="auto">
              <a:xfrm>
                <a:off x="3384" y="2112"/>
                <a:ext cx="1824" cy="720"/>
                <a:chOff x="3504" y="2112"/>
                <a:chExt cx="1824" cy="720"/>
              </a:xfrm>
            </p:grpSpPr>
            <p:sp>
              <p:nvSpPr>
                <p:cNvPr id="12486" name="Line 124"/>
                <p:cNvSpPr>
                  <a:spLocks noChangeShapeType="1"/>
                </p:cNvSpPr>
                <p:nvPr/>
              </p:nvSpPr>
              <p:spPr bwMode="auto">
                <a:xfrm>
                  <a:off x="3504" y="2832"/>
                  <a:ext cx="96" cy="0"/>
                </a:xfrm>
                <a:prstGeom prst="line">
                  <a:avLst/>
                </a:prstGeom>
                <a:noFill/>
                <a:ln w="38100">
                  <a:solidFill>
                    <a:srgbClr val="009900"/>
                  </a:solidFill>
                  <a:round/>
                  <a:headEnd/>
                  <a:tailEnd/>
                </a:ln>
              </p:spPr>
              <p:txBody>
                <a:bodyPr/>
                <a:lstStyle/>
                <a:p>
                  <a:endParaRPr lang="en-IN"/>
                </a:p>
              </p:txBody>
            </p:sp>
            <p:sp>
              <p:nvSpPr>
                <p:cNvPr id="12487" name="Line 125"/>
                <p:cNvSpPr>
                  <a:spLocks noChangeShapeType="1"/>
                </p:cNvSpPr>
                <p:nvPr/>
              </p:nvSpPr>
              <p:spPr bwMode="auto">
                <a:xfrm flipV="1">
                  <a:off x="3600" y="2640"/>
                  <a:ext cx="144" cy="192"/>
                </a:xfrm>
                <a:prstGeom prst="line">
                  <a:avLst/>
                </a:prstGeom>
                <a:noFill/>
                <a:ln w="38100">
                  <a:solidFill>
                    <a:srgbClr val="009900"/>
                  </a:solidFill>
                  <a:round/>
                  <a:headEnd/>
                  <a:tailEnd/>
                </a:ln>
              </p:spPr>
              <p:txBody>
                <a:bodyPr/>
                <a:lstStyle/>
                <a:p>
                  <a:endParaRPr lang="en-IN"/>
                </a:p>
              </p:txBody>
            </p:sp>
            <p:sp>
              <p:nvSpPr>
                <p:cNvPr id="12488" name="Line 126"/>
                <p:cNvSpPr>
                  <a:spLocks noChangeShapeType="1"/>
                </p:cNvSpPr>
                <p:nvPr/>
              </p:nvSpPr>
              <p:spPr bwMode="auto">
                <a:xfrm flipV="1">
                  <a:off x="3888" y="2160"/>
                  <a:ext cx="144" cy="192"/>
                </a:xfrm>
                <a:prstGeom prst="line">
                  <a:avLst/>
                </a:prstGeom>
                <a:noFill/>
                <a:ln w="38100">
                  <a:solidFill>
                    <a:srgbClr val="009900"/>
                  </a:solidFill>
                  <a:round/>
                  <a:headEnd/>
                  <a:tailEnd/>
                </a:ln>
              </p:spPr>
              <p:txBody>
                <a:bodyPr/>
                <a:lstStyle/>
                <a:p>
                  <a:endParaRPr lang="en-IN"/>
                </a:p>
              </p:txBody>
            </p:sp>
            <p:sp>
              <p:nvSpPr>
                <p:cNvPr id="12489" name="Line 127"/>
                <p:cNvSpPr>
                  <a:spLocks noChangeShapeType="1"/>
                </p:cNvSpPr>
                <p:nvPr/>
              </p:nvSpPr>
              <p:spPr bwMode="auto">
                <a:xfrm>
                  <a:off x="4032" y="2160"/>
                  <a:ext cx="144" cy="0"/>
                </a:xfrm>
                <a:prstGeom prst="line">
                  <a:avLst/>
                </a:prstGeom>
                <a:noFill/>
                <a:ln w="38100">
                  <a:solidFill>
                    <a:srgbClr val="009900"/>
                  </a:solidFill>
                  <a:round/>
                  <a:headEnd/>
                  <a:tailEnd/>
                </a:ln>
              </p:spPr>
              <p:txBody>
                <a:bodyPr/>
                <a:lstStyle/>
                <a:p>
                  <a:endParaRPr lang="en-IN"/>
                </a:p>
              </p:txBody>
            </p:sp>
            <p:sp>
              <p:nvSpPr>
                <p:cNvPr id="12490" name="Line 128"/>
                <p:cNvSpPr>
                  <a:spLocks noChangeShapeType="1"/>
                </p:cNvSpPr>
                <p:nvPr/>
              </p:nvSpPr>
              <p:spPr bwMode="auto">
                <a:xfrm flipV="1">
                  <a:off x="4176" y="2112"/>
                  <a:ext cx="144" cy="48"/>
                </a:xfrm>
                <a:prstGeom prst="line">
                  <a:avLst/>
                </a:prstGeom>
                <a:noFill/>
                <a:ln w="38100">
                  <a:solidFill>
                    <a:srgbClr val="009900"/>
                  </a:solidFill>
                  <a:round/>
                  <a:headEnd/>
                  <a:tailEnd/>
                </a:ln>
              </p:spPr>
              <p:txBody>
                <a:bodyPr/>
                <a:lstStyle/>
                <a:p>
                  <a:endParaRPr lang="en-IN"/>
                </a:p>
              </p:txBody>
            </p:sp>
            <p:sp>
              <p:nvSpPr>
                <p:cNvPr id="12491" name="Line 129"/>
                <p:cNvSpPr>
                  <a:spLocks noChangeShapeType="1"/>
                </p:cNvSpPr>
                <p:nvPr/>
              </p:nvSpPr>
              <p:spPr bwMode="auto">
                <a:xfrm>
                  <a:off x="4314" y="2130"/>
                  <a:ext cx="144" cy="0"/>
                </a:xfrm>
                <a:prstGeom prst="line">
                  <a:avLst/>
                </a:prstGeom>
                <a:noFill/>
                <a:ln w="38100">
                  <a:solidFill>
                    <a:srgbClr val="009900"/>
                  </a:solidFill>
                  <a:round/>
                  <a:headEnd/>
                  <a:tailEnd/>
                </a:ln>
              </p:spPr>
              <p:txBody>
                <a:bodyPr/>
                <a:lstStyle/>
                <a:p>
                  <a:endParaRPr lang="en-IN"/>
                </a:p>
              </p:txBody>
            </p:sp>
            <p:sp>
              <p:nvSpPr>
                <p:cNvPr id="12492" name="Line 130"/>
                <p:cNvSpPr>
                  <a:spLocks noChangeShapeType="1"/>
                </p:cNvSpPr>
                <p:nvPr/>
              </p:nvSpPr>
              <p:spPr bwMode="auto">
                <a:xfrm>
                  <a:off x="4464" y="2142"/>
                  <a:ext cx="144" cy="0"/>
                </a:xfrm>
                <a:prstGeom prst="line">
                  <a:avLst/>
                </a:prstGeom>
                <a:noFill/>
                <a:ln w="38100">
                  <a:solidFill>
                    <a:srgbClr val="009900"/>
                  </a:solidFill>
                  <a:round/>
                  <a:headEnd/>
                  <a:tailEnd/>
                </a:ln>
              </p:spPr>
              <p:txBody>
                <a:bodyPr/>
                <a:lstStyle/>
                <a:p>
                  <a:endParaRPr lang="en-IN"/>
                </a:p>
              </p:txBody>
            </p:sp>
            <p:sp>
              <p:nvSpPr>
                <p:cNvPr id="12493" name="Line 131"/>
                <p:cNvSpPr>
                  <a:spLocks noChangeShapeType="1"/>
                </p:cNvSpPr>
                <p:nvPr/>
              </p:nvSpPr>
              <p:spPr bwMode="auto">
                <a:xfrm>
                  <a:off x="4602" y="2136"/>
                  <a:ext cx="144" cy="48"/>
                </a:xfrm>
                <a:prstGeom prst="line">
                  <a:avLst/>
                </a:prstGeom>
                <a:noFill/>
                <a:ln w="38100">
                  <a:solidFill>
                    <a:srgbClr val="009900"/>
                  </a:solidFill>
                  <a:round/>
                  <a:headEnd/>
                  <a:tailEnd/>
                </a:ln>
              </p:spPr>
              <p:txBody>
                <a:bodyPr/>
                <a:lstStyle/>
                <a:p>
                  <a:endParaRPr lang="en-IN"/>
                </a:p>
              </p:txBody>
            </p:sp>
            <p:sp>
              <p:nvSpPr>
                <p:cNvPr id="12494" name="Line 132"/>
                <p:cNvSpPr>
                  <a:spLocks noChangeShapeType="1"/>
                </p:cNvSpPr>
                <p:nvPr/>
              </p:nvSpPr>
              <p:spPr bwMode="auto">
                <a:xfrm>
                  <a:off x="4752" y="2160"/>
                  <a:ext cx="576" cy="240"/>
                </a:xfrm>
                <a:prstGeom prst="line">
                  <a:avLst/>
                </a:prstGeom>
                <a:noFill/>
                <a:ln w="38100">
                  <a:solidFill>
                    <a:srgbClr val="009900"/>
                  </a:solidFill>
                  <a:round/>
                  <a:headEnd/>
                  <a:tailEnd/>
                </a:ln>
              </p:spPr>
              <p:txBody>
                <a:bodyPr/>
                <a:lstStyle/>
                <a:p>
                  <a:endParaRPr lang="en-IN"/>
                </a:p>
              </p:txBody>
            </p:sp>
          </p:grpSp>
        </p:grpSp>
        <p:grpSp>
          <p:nvGrpSpPr>
            <p:cNvPr id="12440" name="Group 133"/>
            <p:cNvGrpSpPr>
              <a:grpSpLocks/>
            </p:cNvGrpSpPr>
            <p:nvPr/>
          </p:nvGrpSpPr>
          <p:grpSpPr bwMode="auto">
            <a:xfrm rot="10800000" flipH="1">
              <a:off x="4176" y="2022"/>
              <a:ext cx="48" cy="144"/>
              <a:chOff x="2112" y="3648"/>
              <a:chExt cx="48" cy="144"/>
            </a:xfrm>
          </p:grpSpPr>
          <p:sp>
            <p:nvSpPr>
              <p:cNvPr id="12481" name="Line 134"/>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82" name="Oval 135"/>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83" name="Line 136"/>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1" name="Group 137"/>
            <p:cNvGrpSpPr>
              <a:grpSpLocks/>
            </p:cNvGrpSpPr>
            <p:nvPr/>
          </p:nvGrpSpPr>
          <p:grpSpPr bwMode="auto">
            <a:xfrm rot="10800000" flipH="1">
              <a:off x="4326" y="2010"/>
              <a:ext cx="48" cy="144"/>
              <a:chOff x="2112" y="3648"/>
              <a:chExt cx="48" cy="144"/>
            </a:xfrm>
          </p:grpSpPr>
          <p:sp>
            <p:nvSpPr>
              <p:cNvPr id="12478" name="Line 138"/>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79" name="Oval 139"/>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80" name="Line 140"/>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2" name="Group 141"/>
            <p:cNvGrpSpPr>
              <a:grpSpLocks/>
            </p:cNvGrpSpPr>
            <p:nvPr/>
          </p:nvGrpSpPr>
          <p:grpSpPr bwMode="auto">
            <a:xfrm rot="10800000" flipH="1">
              <a:off x="4470" y="2010"/>
              <a:ext cx="48" cy="144"/>
              <a:chOff x="2112" y="3648"/>
              <a:chExt cx="48" cy="144"/>
            </a:xfrm>
          </p:grpSpPr>
          <p:sp>
            <p:nvSpPr>
              <p:cNvPr id="12475" name="Line 142"/>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76" name="Oval 143"/>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77" name="Line 144"/>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3" name="Group 145"/>
            <p:cNvGrpSpPr>
              <a:grpSpLocks/>
            </p:cNvGrpSpPr>
            <p:nvPr/>
          </p:nvGrpSpPr>
          <p:grpSpPr bwMode="auto">
            <a:xfrm rot="10800000" flipH="1">
              <a:off x="4608" y="2046"/>
              <a:ext cx="48" cy="144"/>
              <a:chOff x="2112" y="3648"/>
              <a:chExt cx="48" cy="144"/>
            </a:xfrm>
          </p:grpSpPr>
          <p:sp>
            <p:nvSpPr>
              <p:cNvPr id="12472" name="Line 146"/>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73" name="Oval 147"/>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74" name="Line 148"/>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4" name="Group 149"/>
            <p:cNvGrpSpPr>
              <a:grpSpLocks/>
            </p:cNvGrpSpPr>
            <p:nvPr/>
          </p:nvGrpSpPr>
          <p:grpSpPr bwMode="auto">
            <a:xfrm rot="10800000" flipH="1">
              <a:off x="4896" y="2148"/>
              <a:ext cx="48" cy="144"/>
              <a:chOff x="2112" y="3648"/>
              <a:chExt cx="48" cy="144"/>
            </a:xfrm>
          </p:grpSpPr>
          <p:sp>
            <p:nvSpPr>
              <p:cNvPr id="12469" name="Line 150"/>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70" name="Oval 151"/>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71" name="Line 152"/>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5" name="Group 153"/>
            <p:cNvGrpSpPr>
              <a:grpSpLocks/>
            </p:cNvGrpSpPr>
            <p:nvPr/>
          </p:nvGrpSpPr>
          <p:grpSpPr bwMode="auto">
            <a:xfrm rot="10800000" flipH="1">
              <a:off x="5178" y="2265"/>
              <a:ext cx="48" cy="144"/>
              <a:chOff x="2112" y="3648"/>
              <a:chExt cx="48" cy="144"/>
            </a:xfrm>
          </p:grpSpPr>
          <p:sp>
            <p:nvSpPr>
              <p:cNvPr id="12466" name="Line 154"/>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67" name="Oval 155"/>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68" name="Line 156"/>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6" name="Group 157"/>
            <p:cNvGrpSpPr>
              <a:grpSpLocks/>
            </p:cNvGrpSpPr>
            <p:nvPr/>
          </p:nvGrpSpPr>
          <p:grpSpPr bwMode="auto">
            <a:xfrm rot="10800000" flipH="1">
              <a:off x="3894" y="2058"/>
              <a:ext cx="48" cy="144"/>
              <a:chOff x="2112" y="3648"/>
              <a:chExt cx="48" cy="144"/>
            </a:xfrm>
          </p:grpSpPr>
          <p:sp>
            <p:nvSpPr>
              <p:cNvPr id="12463" name="Line 158"/>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64" name="Oval 159"/>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65" name="Line 160"/>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7" name="Group 161"/>
            <p:cNvGrpSpPr>
              <a:grpSpLocks/>
            </p:cNvGrpSpPr>
            <p:nvPr/>
          </p:nvGrpSpPr>
          <p:grpSpPr bwMode="auto">
            <a:xfrm rot="10800000" flipH="1">
              <a:off x="3750" y="2262"/>
              <a:ext cx="48" cy="144"/>
              <a:chOff x="2112" y="3648"/>
              <a:chExt cx="48" cy="144"/>
            </a:xfrm>
          </p:grpSpPr>
          <p:sp>
            <p:nvSpPr>
              <p:cNvPr id="12460" name="Line 162"/>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61" name="Oval 163"/>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62" name="Line 164"/>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8" name="Group 165"/>
            <p:cNvGrpSpPr>
              <a:grpSpLocks/>
            </p:cNvGrpSpPr>
            <p:nvPr/>
          </p:nvGrpSpPr>
          <p:grpSpPr bwMode="auto">
            <a:xfrm rot="10800000" flipH="1">
              <a:off x="3594" y="2544"/>
              <a:ext cx="48" cy="144"/>
              <a:chOff x="2112" y="3648"/>
              <a:chExt cx="48" cy="144"/>
            </a:xfrm>
          </p:grpSpPr>
          <p:sp>
            <p:nvSpPr>
              <p:cNvPr id="12457" name="Line 166"/>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58" name="Oval 167"/>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59" name="Line 168"/>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49" name="Group 169"/>
            <p:cNvGrpSpPr>
              <a:grpSpLocks/>
            </p:cNvGrpSpPr>
            <p:nvPr/>
          </p:nvGrpSpPr>
          <p:grpSpPr bwMode="auto">
            <a:xfrm rot="10800000" flipH="1">
              <a:off x="3450" y="2742"/>
              <a:ext cx="48" cy="144"/>
              <a:chOff x="2112" y="3648"/>
              <a:chExt cx="48" cy="144"/>
            </a:xfrm>
          </p:grpSpPr>
          <p:sp>
            <p:nvSpPr>
              <p:cNvPr id="12454" name="Line 170"/>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55" name="Oval 171"/>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56" name="Line 172"/>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nvGrpSpPr>
            <p:cNvPr id="12450" name="Group 173"/>
            <p:cNvGrpSpPr>
              <a:grpSpLocks/>
            </p:cNvGrpSpPr>
            <p:nvPr/>
          </p:nvGrpSpPr>
          <p:grpSpPr bwMode="auto">
            <a:xfrm rot="10800000" flipH="1">
              <a:off x="3360" y="2718"/>
              <a:ext cx="48" cy="144"/>
              <a:chOff x="2112" y="3648"/>
              <a:chExt cx="48" cy="144"/>
            </a:xfrm>
          </p:grpSpPr>
          <p:sp>
            <p:nvSpPr>
              <p:cNvPr id="12451" name="Line 174"/>
              <p:cNvSpPr>
                <a:spLocks noChangeShapeType="1"/>
              </p:cNvSpPr>
              <p:nvPr/>
            </p:nvSpPr>
            <p:spPr bwMode="auto">
              <a:xfrm>
                <a:off x="2136" y="3696"/>
                <a:ext cx="0" cy="96"/>
              </a:xfrm>
              <a:prstGeom prst="line">
                <a:avLst/>
              </a:prstGeom>
              <a:noFill/>
              <a:ln w="38100">
                <a:solidFill>
                  <a:srgbClr val="009900"/>
                </a:solidFill>
                <a:round/>
                <a:headEnd/>
                <a:tailEnd/>
              </a:ln>
            </p:spPr>
            <p:txBody>
              <a:bodyPr/>
              <a:lstStyle/>
              <a:p>
                <a:endParaRPr lang="en-IN"/>
              </a:p>
            </p:txBody>
          </p:sp>
          <p:sp>
            <p:nvSpPr>
              <p:cNvPr id="12452" name="Oval 175"/>
              <p:cNvSpPr>
                <a:spLocks noChangeArrowheads="1"/>
              </p:cNvSpPr>
              <p:nvPr/>
            </p:nvSpPr>
            <p:spPr bwMode="auto">
              <a:xfrm>
                <a:off x="2112" y="3648"/>
                <a:ext cx="48" cy="48"/>
              </a:xfrm>
              <a:prstGeom prst="ellipse">
                <a:avLst/>
              </a:prstGeom>
              <a:solidFill>
                <a:srgbClr val="009900"/>
              </a:solidFill>
              <a:ln w="38100">
                <a:solidFill>
                  <a:srgbClr val="009900"/>
                </a:solidFill>
                <a:round/>
                <a:headEnd/>
                <a:tailEnd/>
              </a:ln>
            </p:spPr>
            <p:txBody>
              <a:bodyPr wrap="none" anchor="ctr"/>
              <a:lstStyle/>
              <a:p>
                <a:endParaRPr lang="en-US"/>
              </a:p>
            </p:txBody>
          </p:sp>
          <p:sp>
            <p:nvSpPr>
              <p:cNvPr id="12453" name="Line 176"/>
              <p:cNvSpPr>
                <a:spLocks noChangeShapeType="1"/>
              </p:cNvSpPr>
              <p:nvPr/>
            </p:nvSpPr>
            <p:spPr bwMode="auto">
              <a:xfrm>
                <a:off x="2112" y="3792"/>
                <a:ext cx="48" cy="0"/>
              </a:xfrm>
              <a:prstGeom prst="line">
                <a:avLst/>
              </a:prstGeom>
              <a:noFill/>
              <a:ln w="38100">
                <a:solidFill>
                  <a:srgbClr val="009900"/>
                </a:solidFill>
                <a:round/>
                <a:headEnd/>
                <a:tailEnd/>
              </a:ln>
            </p:spPr>
            <p:txBody>
              <a:bodyPr/>
              <a:lstStyle/>
              <a:p>
                <a:endParaRPr lang="en-IN"/>
              </a:p>
            </p:txBody>
          </p:sp>
        </p:grpSp>
      </p:grpSp>
      <p:sp>
        <p:nvSpPr>
          <p:cNvPr id="2487473" name="AutoShape 177"/>
          <p:cNvSpPr>
            <a:spLocks noChangeArrowheads="1"/>
          </p:cNvSpPr>
          <p:nvPr/>
        </p:nvSpPr>
        <p:spPr bwMode="auto">
          <a:xfrm>
            <a:off x="1765300" y="2784475"/>
            <a:ext cx="304800" cy="1443038"/>
          </a:xfrm>
          <a:prstGeom prst="upDownArrow">
            <a:avLst>
              <a:gd name="adj1" fmla="val 50000"/>
              <a:gd name="adj2" fmla="val 94688"/>
            </a:avLst>
          </a:prstGeom>
          <a:ln>
            <a:headEnd/>
            <a:tailEnd/>
          </a:ln>
        </p:spPr>
        <p:style>
          <a:lnRef idx="2">
            <a:schemeClr val="accent1"/>
          </a:lnRef>
          <a:fillRef idx="1">
            <a:schemeClr val="lt1"/>
          </a:fillRef>
          <a:effectRef idx="0">
            <a:schemeClr val="accent1"/>
          </a:effectRef>
          <a:fontRef idx="minor">
            <a:schemeClr val="dk1"/>
          </a:fontRef>
        </p:style>
        <p:txBody>
          <a:bodyPr vert="eaVert" wrap="none" anchor="ctr"/>
          <a:lstStyle/>
          <a:p>
            <a:pPr>
              <a:defRPr/>
            </a:pPr>
            <a:endParaRPr lang="en-US"/>
          </a:p>
        </p:txBody>
      </p:sp>
      <p:sp>
        <p:nvSpPr>
          <p:cNvPr id="2487474" name="AutoShape 178"/>
          <p:cNvSpPr>
            <a:spLocks noChangeArrowheads="1"/>
          </p:cNvSpPr>
          <p:nvPr/>
        </p:nvSpPr>
        <p:spPr bwMode="auto">
          <a:xfrm>
            <a:off x="5975350" y="3548063"/>
            <a:ext cx="184150" cy="428625"/>
          </a:xfrm>
          <a:prstGeom prst="upDownArrow">
            <a:avLst>
              <a:gd name="adj1" fmla="val 50000"/>
              <a:gd name="adj2" fmla="val 59806"/>
            </a:avLst>
          </a:prstGeom>
          <a:ln>
            <a:headEnd/>
            <a:tailEnd/>
          </a:ln>
        </p:spPr>
        <p:style>
          <a:lnRef idx="2">
            <a:schemeClr val="accent1"/>
          </a:lnRef>
          <a:fillRef idx="1">
            <a:schemeClr val="lt1"/>
          </a:fillRef>
          <a:effectRef idx="0">
            <a:schemeClr val="accent1"/>
          </a:effectRef>
          <a:fontRef idx="minor">
            <a:schemeClr val="dk1"/>
          </a:fontRef>
        </p:style>
        <p:txBody>
          <a:bodyPr vert="eaVert" wrap="none" anchor="ctr"/>
          <a:lstStyle/>
          <a:p>
            <a:pPr>
              <a:defRPr/>
            </a:pPr>
            <a:endParaRPr lang="en-US"/>
          </a:p>
        </p:txBody>
      </p:sp>
      <p:grpSp>
        <p:nvGrpSpPr>
          <p:cNvPr id="12297" name="Group 179"/>
          <p:cNvGrpSpPr>
            <a:grpSpLocks/>
          </p:cNvGrpSpPr>
          <p:nvPr/>
        </p:nvGrpSpPr>
        <p:grpSpPr bwMode="auto">
          <a:xfrm>
            <a:off x="1600200" y="5867400"/>
            <a:ext cx="5988050" cy="304800"/>
            <a:chOff x="1344" y="3696"/>
            <a:chExt cx="3772" cy="192"/>
          </a:xfrm>
        </p:grpSpPr>
        <p:grpSp>
          <p:nvGrpSpPr>
            <p:cNvPr id="12426" name="Group 180"/>
            <p:cNvGrpSpPr>
              <a:grpSpLocks/>
            </p:cNvGrpSpPr>
            <p:nvPr/>
          </p:nvGrpSpPr>
          <p:grpSpPr bwMode="auto">
            <a:xfrm>
              <a:off x="1344" y="3696"/>
              <a:ext cx="1365" cy="192"/>
              <a:chOff x="213" y="3547"/>
              <a:chExt cx="1365" cy="192"/>
            </a:xfrm>
          </p:grpSpPr>
          <p:sp>
            <p:nvSpPr>
              <p:cNvPr id="12433" name="Text Box 181"/>
              <p:cNvSpPr txBox="1">
                <a:spLocks noChangeArrowheads="1"/>
              </p:cNvSpPr>
              <p:nvPr/>
            </p:nvSpPr>
            <p:spPr bwMode="auto">
              <a:xfrm>
                <a:off x="526" y="3547"/>
                <a:ext cx="1052" cy="192"/>
              </a:xfrm>
              <a:prstGeom prst="rect">
                <a:avLst/>
              </a:prstGeom>
              <a:noFill/>
              <a:ln w="9525">
                <a:noFill/>
                <a:miter lim="800000"/>
                <a:headEnd/>
                <a:tailEnd/>
              </a:ln>
            </p:spPr>
            <p:txBody>
              <a:bodyPr wrap="none">
                <a:spAutoFit/>
              </a:bodyPr>
              <a:lstStyle/>
              <a:p>
                <a:r>
                  <a:rPr lang="en-US" sz="1400" b="1"/>
                  <a:t>Oral glucose load</a:t>
                </a:r>
              </a:p>
            </p:txBody>
          </p:sp>
          <p:grpSp>
            <p:nvGrpSpPr>
              <p:cNvPr id="12434" name="Group 182"/>
              <p:cNvGrpSpPr>
                <a:grpSpLocks/>
              </p:cNvGrpSpPr>
              <p:nvPr/>
            </p:nvGrpSpPr>
            <p:grpSpPr bwMode="auto">
              <a:xfrm>
                <a:off x="213" y="3606"/>
                <a:ext cx="270" cy="75"/>
                <a:chOff x="156" y="3564"/>
                <a:chExt cx="270" cy="75"/>
              </a:xfrm>
            </p:grpSpPr>
            <p:sp>
              <p:nvSpPr>
                <p:cNvPr id="12435" name="Line 183"/>
                <p:cNvSpPr>
                  <a:spLocks noChangeShapeType="1"/>
                </p:cNvSpPr>
                <p:nvPr/>
              </p:nvSpPr>
              <p:spPr bwMode="auto">
                <a:xfrm>
                  <a:off x="201" y="3602"/>
                  <a:ext cx="195" cy="0"/>
                </a:xfrm>
                <a:prstGeom prst="line">
                  <a:avLst/>
                </a:prstGeom>
                <a:noFill/>
                <a:ln w="38100">
                  <a:solidFill>
                    <a:srgbClr val="009900"/>
                  </a:solidFill>
                  <a:round/>
                  <a:headEnd/>
                  <a:tailEnd/>
                </a:ln>
              </p:spPr>
              <p:txBody>
                <a:bodyPr/>
                <a:lstStyle/>
                <a:p>
                  <a:endParaRPr lang="en-IN"/>
                </a:p>
              </p:txBody>
            </p:sp>
            <p:sp>
              <p:nvSpPr>
                <p:cNvPr id="12436" name="Oval 184"/>
                <p:cNvSpPr>
                  <a:spLocks noChangeArrowheads="1"/>
                </p:cNvSpPr>
                <p:nvPr/>
              </p:nvSpPr>
              <p:spPr bwMode="auto">
                <a:xfrm>
                  <a:off x="156" y="3564"/>
                  <a:ext cx="75" cy="75"/>
                </a:xfrm>
                <a:prstGeom prst="ellipse">
                  <a:avLst/>
                </a:prstGeom>
                <a:solidFill>
                  <a:srgbClr val="009900"/>
                </a:solidFill>
                <a:ln w="38100" algn="ctr">
                  <a:solidFill>
                    <a:srgbClr val="009900"/>
                  </a:solidFill>
                  <a:round/>
                  <a:headEnd/>
                  <a:tailEnd type="none" w="lg" len="lg"/>
                </a:ln>
              </p:spPr>
              <p:txBody>
                <a:bodyPr anchor="ctr">
                  <a:spAutoFit/>
                </a:bodyPr>
                <a:lstStyle/>
                <a:p>
                  <a:endParaRPr lang="en-US"/>
                </a:p>
              </p:txBody>
            </p:sp>
            <p:sp>
              <p:nvSpPr>
                <p:cNvPr id="12437" name="Oval 185"/>
                <p:cNvSpPr>
                  <a:spLocks noChangeArrowheads="1"/>
                </p:cNvSpPr>
                <p:nvPr/>
              </p:nvSpPr>
              <p:spPr bwMode="auto">
                <a:xfrm>
                  <a:off x="351" y="3564"/>
                  <a:ext cx="75" cy="75"/>
                </a:xfrm>
                <a:prstGeom prst="ellipse">
                  <a:avLst/>
                </a:prstGeom>
                <a:solidFill>
                  <a:srgbClr val="009900"/>
                </a:solidFill>
                <a:ln w="38100" algn="ctr">
                  <a:solidFill>
                    <a:srgbClr val="009900"/>
                  </a:solidFill>
                  <a:round/>
                  <a:headEnd/>
                  <a:tailEnd type="none" w="lg" len="lg"/>
                </a:ln>
              </p:spPr>
              <p:txBody>
                <a:bodyPr anchor="ctr">
                  <a:spAutoFit/>
                </a:bodyPr>
                <a:lstStyle/>
                <a:p>
                  <a:endParaRPr lang="en-US"/>
                </a:p>
              </p:txBody>
            </p:sp>
          </p:grpSp>
        </p:grpSp>
        <p:grpSp>
          <p:nvGrpSpPr>
            <p:cNvPr id="12427" name="Group 186"/>
            <p:cNvGrpSpPr>
              <a:grpSpLocks/>
            </p:cNvGrpSpPr>
            <p:nvPr/>
          </p:nvGrpSpPr>
          <p:grpSpPr bwMode="auto">
            <a:xfrm>
              <a:off x="2928" y="3696"/>
              <a:ext cx="2188" cy="192"/>
              <a:chOff x="213" y="3724"/>
              <a:chExt cx="2188" cy="192"/>
            </a:xfrm>
          </p:grpSpPr>
          <p:sp>
            <p:nvSpPr>
              <p:cNvPr id="12428" name="Text Box 187"/>
              <p:cNvSpPr txBox="1">
                <a:spLocks noChangeArrowheads="1"/>
              </p:cNvSpPr>
              <p:nvPr/>
            </p:nvSpPr>
            <p:spPr bwMode="auto">
              <a:xfrm>
                <a:off x="526" y="3724"/>
                <a:ext cx="1875" cy="192"/>
              </a:xfrm>
              <a:prstGeom prst="rect">
                <a:avLst/>
              </a:prstGeom>
              <a:noFill/>
              <a:ln w="9525">
                <a:noFill/>
                <a:miter lim="800000"/>
                <a:headEnd/>
                <a:tailEnd/>
              </a:ln>
            </p:spPr>
            <p:txBody>
              <a:bodyPr wrap="none">
                <a:spAutoFit/>
              </a:bodyPr>
              <a:lstStyle/>
              <a:p>
                <a:r>
                  <a:rPr lang="en-US" sz="1400" b="1"/>
                  <a:t>Intravenous (IV) glucose infusion</a:t>
                </a:r>
              </a:p>
            </p:txBody>
          </p:sp>
          <p:grpSp>
            <p:nvGrpSpPr>
              <p:cNvPr id="12429" name="Group 188"/>
              <p:cNvGrpSpPr>
                <a:grpSpLocks/>
              </p:cNvGrpSpPr>
              <p:nvPr/>
            </p:nvGrpSpPr>
            <p:grpSpPr bwMode="auto">
              <a:xfrm>
                <a:off x="213" y="3782"/>
                <a:ext cx="270" cy="75"/>
                <a:chOff x="213" y="3780"/>
                <a:chExt cx="270" cy="75"/>
              </a:xfrm>
            </p:grpSpPr>
            <p:sp>
              <p:nvSpPr>
                <p:cNvPr id="12430" name="Line 189"/>
                <p:cNvSpPr>
                  <a:spLocks noChangeShapeType="1"/>
                </p:cNvSpPr>
                <p:nvPr/>
              </p:nvSpPr>
              <p:spPr bwMode="auto">
                <a:xfrm>
                  <a:off x="288" y="3818"/>
                  <a:ext cx="120" cy="0"/>
                </a:xfrm>
                <a:prstGeom prst="line">
                  <a:avLst/>
                </a:prstGeom>
                <a:noFill/>
                <a:ln w="38100">
                  <a:solidFill>
                    <a:srgbClr val="3366FF"/>
                  </a:solidFill>
                  <a:round/>
                  <a:headEnd/>
                  <a:tailEnd/>
                </a:ln>
              </p:spPr>
              <p:txBody>
                <a:bodyPr/>
                <a:lstStyle/>
                <a:p>
                  <a:endParaRPr lang="en-IN"/>
                </a:p>
              </p:txBody>
            </p:sp>
            <p:sp>
              <p:nvSpPr>
                <p:cNvPr id="12431" name="Oval 190"/>
                <p:cNvSpPr>
                  <a:spLocks noChangeArrowheads="1"/>
                </p:cNvSpPr>
                <p:nvPr/>
              </p:nvSpPr>
              <p:spPr bwMode="auto">
                <a:xfrm>
                  <a:off x="213" y="3780"/>
                  <a:ext cx="75" cy="75"/>
                </a:xfrm>
                <a:prstGeom prst="ellipse">
                  <a:avLst/>
                </a:prstGeom>
                <a:solidFill>
                  <a:srgbClr val="3366FF"/>
                </a:solidFill>
                <a:ln w="38100" algn="ctr">
                  <a:solidFill>
                    <a:srgbClr val="3366FF"/>
                  </a:solidFill>
                  <a:round/>
                  <a:headEnd/>
                  <a:tailEnd type="none" w="lg" len="lg"/>
                </a:ln>
              </p:spPr>
              <p:txBody>
                <a:bodyPr anchor="ctr">
                  <a:spAutoFit/>
                </a:bodyPr>
                <a:lstStyle/>
                <a:p>
                  <a:endParaRPr lang="en-US"/>
                </a:p>
              </p:txBody>
            </p:sp>
            <p:sp>
              <p:nvSpPr>
                <p:cNvPr id="12432" name="Oval 191"/>
                <p:cNvSpPr>
                  <a:spLocks noChangeArrowheads="1"/>
                </p:cNvSpPr>
                <p:nvPr/>
              </p:nvSpPr>
              <p:spPr bwMode="auto">
                <a:xfrm>
                  <a:off x="408" y="3780"/>
                  <a:ext cx="75" cy="75"/>
                </a:xfrm>
                <a:prstGeom prst="ellipse">
                  <a:avLst/>
                </a:prstGeom>
                <a:solidFill>
                  <a:srgbClr val="3366FF"/>
                </a:solidFill>
                <a:ln w="38100" algn="ctr">
                  <a:solidFill>
                    <a:srgbClr val="3366FF"/>
                  </a:solidFill>
                  <a:round/>
                  <a:headEnd/>
                  <a:tailEnd type="none" w="lg" len="lg"/>
                </a:ln>
              </p:spPr>
              <p:txBody>
                <a:bodyPr anchor="ctr">
                  <a:spAutoFit/>
                </a:bodyPr>
                <a:lstStyle/>
                <a:p>
                  <a:endParaRPr lang="en-US"/>
                </a:p>
              </p:txBody>
            </p:sp>
          </p:grpSp>
        </p:grpSp>
      </p:grpSp>
      <p:grpSp>
        <p:nvGrpSpPr>
          <p:cNvPr id="12298" name="Group 192"/>
          <p:cNvGrpSpPr>
            <a:grpSpLocks/>
          </p:cNvGrpSpPr>
          <p:nvPr/>
        </p:nvGrpSpPr>
        <p:grpSpPr bwMode="auto">
          <a:xfrm>
            <a:off x="815975" y="4235450"/>
            <a:ext cx="2971800" cy="741363"/>
            <a:chOff x="514" y="2668"/>
            <a:chExt cx="1872" cy="467"/>
          </a:xfrm>
        </p:grpSpPr>
        <p:grpSp>
          <p:nvGrpSpPr>
            <p:cNvPr id="12384" name="Group 193"/>
            <p:cNvGrpSpPr>
              <a:grpSpLocks/>
            </p:cNvGrpSpPr>
            <p:nvPr/>
          </p:nvGrpSpPr>
          <p:grpSpPr bwMode="auto">
            <a:xfrm>
              <a:off x="1330" y="2685"/>
              <a:ext cx="48" cy="144"/>
              <a:chOff x="1728" y="3600"/>
              <a:chExt cx="48" cy="144"/>
            </a:xfrm>
          </p:grpSpPr>
          <p:sp>
            <p:nvSpPr>
              <p:cNvPr id="12422" name="Line 194"/>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423" name="Group 195"/>
              <p:cNvGrpSpPr>
                <a:grpSpLocks/>
              </p:cNvGrpSpPr>
              <p:nvPr/>
            </p:nvGrpSpPr>
            <p:grpSpPr bwMode="auto">
              <a:xfrm>
                <a:off x="1728" y="3600"/>
                <a:ext cx="48" cy="144"/>
                <a:chOff x="1728" y="2256"/>
                <a:chExt cx="48" cy="144"/>
              </a:xfrm>
            </p:grpSpPr>
            <p:sp>
              <p:nvSpPr>
                <p:cNvPr id="12424" name="Oval 196"/>
                <p:cNvSpPr>
                  <a:spLocks noChangeArrowheads="1"/>
                </p:cNvSpPr>
                <p:nvPr/>
              </p:nvSpPr>
              <p:spPr bwMode="auto">
                <a:xfrm>
                  <a:off x="1728" y="2256"/>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25" name="Line 197"/>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385" name="Group 198"/>
            <p:cNvGrpSpPr>
              <a:grpSpLocks/>
            </p:cNvGrpSpPr>
            <p:nvPr/>
          </p:nvGrpSpPr>
          <p:grpSpPr bwMode="auto">
            <a:xfrm>
              <a:off x="1480" y="2757"/>
              <a:ext cx="48" cy="144"/>
              <a:chOff x="1728" y="3600"/>
              <a:chExt cx="48" cy="144"/>
            </a:xfrm>
          </p:grpSpPr>
          <p:sp>
            <p:nvSpPr>
              <p:cNvPr id="12418" name="Line 199"/>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419" name="Group 200"/>
              <p:cNvGrpSpPr>
                <a:grpSpLocks/>
              </p:cNvGrpSpPr>
              <p:nvPr/>
            </p:nvGrpSpPr>
            <p:grpSpPr bwMode="auto">
              <a:xfrm>
                <a:off x="1728" y="3600"/>
                <a:ext cx="48" cy="144"/>
                <a:chOff x="1728" y="2256"/>
                <a:chExt cx="48" cy="144"/>
              </a:xfrm>
            </p:grpSpPr>
            <p:sp>
              <p:nvSpPr>
                <p:cNvPr id="12420" name="Oval 201"/>
                <p:cNvSpPr>
                  <a:spLocks noChangeArrowheads="1"/>
                </p:cNvSpPr>
                <p:nvPr/>
              </p:nvSpPr>
              <p:spPr bwMode="auto">
                <a:xfrm>
                  <a:off x="1728" y="2256"/>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21" name="Line 202"/>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sp>
          <p:nvSpPr>
            <p:cNvPr id="12386" name="Line 203"/>
            <p:cNvSpPr>
              <a:spLocks noChangeShapeType="1"/>
            </p:cNvSpPr>
            <p:nvPr/>
          </p:nvSpPr>
          <p:spPr bwMode="auto">
            <a:xfrm>
              <a:off x="1642" y="2889"/>
              <a:ext cx="0" cy="96"/>
            </a:xfrm>
            <a:prstGeom prst="line">
              <a:avLst/>
            </a:prstGeom>
            <a:noFill/>
            <a:ln w="38100">
              <a:solidFill>
                <a:srgbClr val="3366FF"/>
              </a:solidFill>
              <a:round/>
              <a:headEnd/>
              <a:tailEnd/>
            </a:ln>
          </p:spPr>
          <p:txBody>
            <a:bodyPr/>
            <a:lstStyle/>
            <a:p>
              <a:endParaRPr lang="en-IN"/>
            </a:p>
          </p:txBody>
        </p:sp>
        <p:grpSp>
          <p:nvGrpSpPr>
            <p:cNvPr id="12387" name="Group 204"/>
            <p:cNvGrpSpPr>
              <a:grpSpLocks/>
            </p:cNvGrpSpPr>
            <p:nvPr/>
          </p:nvGrpSpPr>
          <p:grpSpPr bwMode="auto">
            <a:xfrm>
              <a:off x="1618" y="2841"/>
              <a:ext cx="48" cy="144"/>
              <a:chOff x="1728" y="2256"/>
              <a:chExt cx="48" cy="144"/>
            </a:xfrm>
          </p:grpSpPr>
          <p:sp>
            <p:nvSpPr>
              <p:cNvPr id="12416" name="Oval 205"/>
              <p:cNvSpPr>
                <a:spLocks noChangeArrowheads="1"/>
              </p:cNvSpPr>
              <p:nvPr/>
            </p:nvSpPr>
            <p:spPr bwMode="auto">
              <a:xfrm>
                <a:off x="1728" y="2256"/>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17" name="Line 206"/>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nvGrpSpPr>
            <p:cNvPr id="12388" name="Group 207"/>
            <p:cNvGrpSpPr>
              <a:grpSpLocks/>
            </p:cNvGrpSpPr>
            <p:nvPr/>
          </p:nvGrpSpPr>
          <p:grpSpPr bwMode="auto">
            <a:xfrm>
              <a:off x="1181" y="2709"/>
              <a:ext cx="47" cy="141"/>
              <a:chOff x="1728" y="3600"/>
              <a:chExt cx="48" cy="144"/>
            </a:xfrm>
          </p:grpSpPr>
          <p:sp>
            <p:nvSpPr>
              <p:cNvPr id="12412" name="Line 208"/>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413" name="Group 209"/>
              <p:cNvGrpSpPr>
                <a:grpSpLocks/>
              </p:cNvGrpSpPr>
              <p:nvPr/>
            </p:nvGrpSpPr>
            <p:grpSpPr bwMode="auto">
              <a:xfrm>
                <a:off x="1728" y="3600"/>
                <a:ext cx="48" cy="144"/>
                <a:chOff x="1728" y="2256"/>
                <a:chExt cx="48" cy="144"/>
              </a:xfrm>
            </p:grpSpPr>
            <p:sp>
              <p:nvSpPr>
                <p:cNvPr id="12414" name="Oval 210"/>
                <p:cNvSpPr>
                  <a:spLocks noChangeArrowheads="1"/>
                </p:cNvSpPr>
                <p:nvPr/>
              </p:nvSpPr>
              <p:spPr bwMode="auto">
                <a:xfrm>
                  <a:off x="1728" y="2256"/>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15" name="Line 211"/>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grpSp>
          <p:nvGrpSpPr>
            <p:cNvPr id="12389" name="Group 212"/>
            <p:cNvGrpSpPr>
              <a:grpSpLocks/>
            </p:cNvGrpSpPr>
            <p:nvPr/>
          </p:nvGrpSpPr>
          <p:grpSpPr bwMode="auto">
            <a:xfrm>
              <a:off x="1042" y="2727"/>
              <a:ext cx="48" cy="120"/>
              <a:chOff x="1728" y="3600"/>
              <a:chExt cx="48" cy="144"/>
            </a:xfrm>
          </p:grpSpPr>
          <p:sp>
            <p:nvSpPr>
              <p:cNvPr id="12408" name="Line 213"/>
              <p:cNvSpPr>
                <a:spLocks noChangeShapeType="1"/>
              </p:cNvSpPr>
              <p:nvPr/>
            </p:nvSpPr>
            <p:spPr bwMode="auto">
              <a:xfrm>
                <a:off x="1752" y="3648"/>
                <a:ext cx="0" cy="96"/>
              </a:xfrm>
              <a:prstGeom prst="line">
                <a:avLst/>
              </a:prstGeom>
              <a:noFill/>
              <a:ln w="38100">
                <a:solidFill>
                  <a:srgbClr val="3366FF"/>
                </a:solidFill>
                <a:round/>
                <a:headEnd/>
                <a:tailEnd/>
              </a:ln>
            </p:spPr>
            <p:txBody>
              <a:bodyPr/>
              <a:lstStyle/>
              <a:p>
                <a:endParaRPr lang="en-IN"/>
              </a:p>
            </p:txBody>
          </p:sp>
          <p:grpSp>
            <p:nvGrpSpPr>
              <p:cNvPr id="12409" name="Group 214"/>
              <p:cNvGrpSpPr>
                <a:grpSpLocks/>
              </p:cNvGrpSpPr>
              <p:nvPr/>
            </p:nvGrpSpPr>
            <p:grpSpPr bwMode="auto">
              <a:xfrm>
                <a:off x="1728" y="3600"/>
                <a:ext cx="48" cy="144"/>
                <a:chOff x="1728" y="2256"/>
                <a:chExt cx="48" cy="144"/>
              </a:xfrm>
            </p:grpSpPr>
            <p:sp>
              <p:nvSpPr>
                <p:cNvPr id="12410" name="Oval 215"/>
                <p:cNvSpPr>
                  <a:spLocks noChangeArrowheads="1"/>
                </p:cNvSpPr>
                <p:nvPr/>
              </p:nvSpPr>
              <p:spPr bwMode="auto">
                <a:xfrm>
                  <a:off x="1728" y="2256"/>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11" name="Line 216"/>
                <p:cNvSpPr>
                  <a:spLocks noChangeShapeType="1"/>
                </p:cNvSpPr>
                <p:nvPr/>
              </p:nvSpPr>
              <p:spPr bwMode="auto">
                <a:xfrm>
                  <a:off x="1728" y="2400"/>
                  <a:ext cx="48" cy="0"/>
                </a:xfrm>
                <a:prstGeom prst="line">
                  <a:avLst/>
                </a:prstGeom>
                <a:noFill/>
                <a:ln w="38100">
                  <a:solidFill>
                    <a:srgbClr val="3366FF"/>
                  </a:solidFill>
                  <a:round/>
                  <a:headEnd/>
                  <a:tailEnd/>
                </a:ln>
              </p:spPr>
              <p:txBody>
                <a:bodyPr/>
                <a:lstStyle/>
                <a:p>
                  <a:endParaRPr lang="en-IN"/>
                </a:p>
              </p:txBody>
            </p:sp>
          </p:grpSp>
        </p:grpSp>
        <p:sp>
          <p:nvSpPr>
            <p:cNvPr id="12390" name="Line 217"/>
            <p:cNvSpPr>
              <a:spLocks noChangeShapeType="1"/>
            </p:cNvSpPr>
            <p:nvPr/>
          </p:nvSpPr>
          <p:spPr bwMode="auto">
            <a:xfrm>
              <a:off x="922" y="2823"/>
              <a:ext cx="0" cy="72"/>
            </a:xfrm>
            <a:prstGeom prst="line">
              <a:avLst/>
            </a:prstGeom>
            <a:noFill/>
            <a:ln w="38100">
              <a:solidFill>
                <a:srgbClr val="3366FF"/>
              </a:solidFill>
              <a:round/>
              <a:headEnd/>
              <a:tailEnd/>
            </a:ln>
          </p:spPr>
          <p:txBody>
            <a:bodyPr/>
            <a:lstStyle/>
            <a:p>
              <a:endParaRPr lang="en-IN"/>
            </a:p>
          </p:txBody>
        </p:sp>
        <p:sp>
          <p:nvSpPr>
            <p:cNvPr id="12391" name="Oval 218"/>
            <p:cNvSpPr>
              <a:spLocks noChangeArrowheads="1"/>
            </p:cNvSpPr>
            <p:nvPr/>
          </p:nvSpPr>
          <p:spPr bwMode="auto">
            <a:xfrm>
              <a:off x="898" y="2775"/>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392" name="Line 219"/>
            <p:cNvSpPr>
              <a:spLocks noChangeShapeType="1"/>
            </p:cNvSpPr>
            <p:nvPr/>
          </p:nvSpPr>
          <p:spPr bwMode="auto">
            <a:xfrm>
              <a:off x="898" y="2901"/>
              <a:ext cx="48" cy="0"/>
            </a:xfrm>
            <a:prstGeom prst="line">
              <a:avLst/>
            </a:prstGeom>
            <a:noFill/>
            <a:ln w="38100">
              <a:solidFill>
                <a:srgbClr val="3366FF"/>
              </a:solidFill>
              <a:round/>
              <a:headEnd/>
              <a:tailEnd/>
            </a:ln>
          </p:spPr>
          <p:txBody>
            <a:bodyPr/>
            <a:lstStyle/>
            <a:p>
              <a:endParaRPr lang="en-IN"/>
            </a:p>
          </p:txBody>
        </p:sp>
        <p:sp>
          <p:nvSpPr>
            <p:cNvPr id="12393" name="Line 220"/>
            <p:cNvSpPr>
              <a:spLocks noChangeShapeType="1"/>
            </p:cNvSpPr>
            <p:nvPr/>
          </p:nvSpPr>
          <p:spPr bwMode="auto">
            <a:xfrm>
              <a:off x="1786" y="2943"/>
              <a:ext cx="0" cy="48"/>
            </a:xfrm>
            <a:prstGeom prst="line">
              <a:avLst/>
            </a:prstGeom>
            <a:noFill/>
            <a:ln w="38100">
              <a:solidFill>
                <a:srgbClr val="3366FF"/>
              </a:solidFill>
              <a:round/>
              <a:headEnd/>
              <a:tailEnd/>
            </a:ln>
          </p:spPr>
          <p:txBody>
            <a:bodyPr/>
            <a:lstStyle/>
            <a:p>
              <a:endParaRPr lang="en-IN"/>
            </a:p>
          </p:txBody>
        </p:sp>
        <p:sp>
          <p:nvSpPr>
            <p:cNvPr id="12394" name="Oval 221"/>
            <p:cNvSpPr>
              <a:spLocks noChangeArrowheads="1"/>
            </p:cNvSpPr>
            <p:nvPr/>
          </p:nvSpPr>
          <p:spPr bwMode="auto">
            <a:xfrm>
              <a:off x="1762" y="2895"/>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395" name="Line 222"/>
            <p:cNvSpPr>
              <a:spLocks noChangeShapeType="1"/>
            </p:cNvSpPr>
            <p:nvPr/>
          </p:nvSpPr>
          <p:spPr bwMode="auto">
            <a:xfrm>
              <a:off x="1762" y="2991"/>
              <a:ext cx="48" cy="0"/>
            </a:xfrm>
            <a:prstGeom prst="line">
              <a:avLst/>
            </a:prstGeom>
            <a:noFill/>
            <a:ln w="38100">
              <a:solidFill>
                <a:srgbClr val="3366FF"/>
              </a:solidFill>
              <a:round/>
              <a:headEnd/>
              <a:tailEnd/>
            </a:ln>
          </p:spPr>
          <p:txBody>
            <a:bodyPr/>
            <a:lstStyle/>
            <a:p>
              <a:endParaRPr lang="en-IN"/>
            </a:p>
          </p:txBody>
        </p:sp>
        <p:sp>
          <p:nvSpPr>
            <p:cNvPr id="12396" name="Line 223"/>
            <p:cNvSpPr>
              <a:spLocks noChangeShapeType="1"/>
            </p:cNvSpPr>
            <p:nvPr/>
          </p:nvSpPr>
          <p:spPr bwMode="auto">
            <a:xfrm>
              <a:off x="2074" y="3039"/>
              <a:ext cx="0" cy="72"/>
            </a:xfrm>
            <a:prstGeom prst="line">
              <a:avLst/>
            </a:prstGeom>
            <a:noFill/>
            <a:ln w="38100">
              <a:solidFill>
                <a:srgbClr val="3366FF"/>
              </a:solidFill>
              <a:round/>
              <a:headEnd/>
              <a:tailEnd/>
            </a:ln>
          </p:spPr>
          <p:txBody>
            <a:bodyPr/>
            <a:lstStyle/>
            <a:p>
              <a:endParaRPr lang="en-IN"/>
            </a:p>
          </p:txBody>
        </p:sp>
        <p:sp>
          <p:nvSpPr>
            <p:cNvPr id="12397" name="Oval 224"/>
            <p:cNvSpPr>
              <a:spLocks noChangeArrowheads="1"/>
            </p:cNvSpPr>
            <p:nvPr/>
          </p:nvSpPr>
          <p:spPr bwMode="auto">
            <a:xfrm>
              <a:off x="2050" y="2991"/>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398" name="Line 225"/>
            <p:cNvSpPr>
              <a:spLocks noChangeShapeType="1"/>
            </p:cNvSpPr>
            <p:nvPr/>
          </p:nvSpPr>
          <p:spPr bwMode="auto">
            <a:xfrm>
              <a:off x="2050" y="3117"/>
              <a:ext cx="48" cy="0"/>
            </a:xfrm>
            <a:prstGeom prst="line">
              <a:avLst/>
            </a:prstGeom>
            <a:noFill/>
            <a:ln w="38100">
              <a:solidFill>
                <a:srgbClr val="3366FF"/>
              </a:solidFill>
              <a:round/>
              <a:headEnd/>
              <a:tailEnd/>
            </a:ln>
          </p:spPr>
          <p:txBody>
            <a:bodyPr/>
            <a:lstStyle/>
            <a:p>
              <a:endParaRPr lang="en-IN"/>
            </a:p>
          </p:txBody>
        </p:sp>
        <p:sp>
          <p:nvSpPr>
            <p:cNvPr id="12399" name="Line 226"/>
            <p:cNvSpPr>
              <a:spLocks noChangeShapeType="1"/>
            </p:cNvSpPr>
            <p:nvPr/>
          </p:nvSpPr>
          <p:spPr bwMode="auto">
            <a:xfrm>
              <a:off x="778" y="2943"/>
              <a:ext cx="0" cy="72"/>
            </a:xfrm>
            <a:prstGeom prst="line">
              <a:avLst/>
            </a:prstGeom>
            <a:noFill/>
            <a:ln w="38100">
              <a:solidFill>
                <a:srgbClr val="3366FF"/>
              </a:solidFill>
              <a:round/>
              <a:headEnd/>
              <a:tailEnd/>
            </a:ln>
          </p:spPr>
          <p:txBody>
            <a:bodyPr/>
            <a:lstStyle/>
            <a:p>
              <a:endParaRPr lang="en-IN"/>
            </a:p>
          </p:txBody>
        </p:sp>
        <p:sp>
          <p:nvSpPr>
            <p:cNvPr id="12400" name="Oval 227"/>
            <p:cNvSpPr>
              <a:spLocks noChangeArrowheads="1"/>
            </p:cNvSpPr>
            <p:nvPr/>
          </p:nvSpPr>
          <p:spPr bwMode="auto">
            <a:xfrm>
              <a:off x="754" y="2895"/>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01" name="Line 228"/>
            <p:cNvSpPr>
              <a:spLocks noChangeShapeType="1"/>
            </p:cNvSpPr>
            <p:nvPr/>
          </p:nvSpPr>
          <p:spPr bwMode="auto">
            <a:xfrm>
              <a:off x="754" y="3021"/>
              <a:ext cx="48" cy="0"/>
            </a:xfrm>
            <a:prstGeom prst="line">
              <a:avLst/>
            </a:prstGeom>
            <a:noFill/>
            <a:ln w="38100">
              <a:solidFill>
                <a:srgbClr val="3366FF"/>
              </a:solidFill>
              <a:round/>
              <a:headEnd/>
              <a:tailEnd/>
            </a:ln>
          </p:spPr>
          <p:txBody>
            <a:bodyPr/>
            <a:lstStyle/>
            <a:p>
              <a:endParaRPr lang="en-IN"/>
            </a:p>
          </p:txBody>
        </p:sp>
        <p:sp>
          <p:nvSpPr>
            <p:cNvPr id="12402" name="Oval 229"/>
            <p:cNvSpPr>
              <a:spLocks noChangeArrowheads="1"/>
            </p:cNvSpPr>
            <p:nvPr/>
          </p:nvSpPr>
          <p:spPr bwMode="auto">
            <a:xfrm>
              <a:off x="514" y="3039"/>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03" name="Oval 230"/>
            <p:cNvSpPr>
              <a:spLocks noChangeArrowheads="1"/>
            </p:cNvSpPr>
            <p:nvPr/>
          </p:nvSpPr>
          <p:spPr bwMode="auto">
            <a:xfrm>
              <a:off x="610" y="3039"/>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04" name="Line 231"/>
            <p:cNvSpPr>
              <a:spLocks noChangeShapeType="1"/>
            </p:cNvSpPr>
            <p:nvPr/>
          </p:nvSpPr>
          <p:spPr bwMode="auto">
            <a:xfrm>
              <a:off x="2362" y="3069"/>
              <a:ext cx="0" cy="66"/>
            </a:xfrm>
            <a:prstGeom prst="line">
              <a:avLst/>
            </a:prstGeom>
            <a:noFill/>
            <a:ln w="38100">
              <a:solidFill>
                <a:srgbClr val="3366FF"/>
              </a:solidFill>
              <a:round/>
              <a:headEnd/>
              <a:tailEnd/>
            </a:ln>
          </p:spPr>
          <p:txBody>
            <a:bodyPr/>
            <a:lstStyle/>
            <a:p>
              <a:endParaRPr lang="en-IN"/>
            </a:p>
          </p:txBody>
        </p:sp>
        <p:sp>
          <p:nvSpPr>
            <p:cNvPr id="12405" name="Oval 232"/>
            <p:cNvSpPr>
              <a:spLocks noChangeArrowheads="1"/>
            </p:cNvSpPr>
            <p:nvPr/>
          </p:nvSpPr>
          <p:spPr bwMode="auto">
            <a:xfrm>
              <a:off x="2338" y="3021"/>
              <a:ext cx="48" cy="48"/>
            </a:xfrm>
            <a:prstGeom prst="ellipse">
              <a:avLst/>
            </a:prstGeom>
            <a:solidFill>
              <a:srgbClr val="0066FF"/>
            </a:solidFill>
            <a:ln w="38100">
              <a:solidFill>
                <a:srgbClr val="3366FF"/>
              </a:solidFill>
              <a:round/>
              <a:headEnd/>
              <a:tailEnd/>
            </a:ln>
          </p:spPr>
          <p:txBody>
            <a:bodyPr wrap="none" anchor="ctr"/>
            <a:lstStyle/>
            <a:p>
              <a:endParaRPr lang="en-US"/>
            </a:p>
          </p:txBody>
        </p:sp>
        <p:sp>
          <p:nvSpPr>
            <p:cNvPr id="12406" name="Line 233"/>
            <p:cNvSpPr>
              <a:spLocks noChangeShapeType="1"/>
            </p:cNvSpPr>
            <p:nvPr/>
          </p:nvSpPr>
          <p:spPr bwMode="auto">
            <a:xfrm>
              <a:off x="2338" y="3135"/>
              <a:ext cx="48" cy="0"/>
            </a:xfrm>
            <a:prstGeom prst="line">
              <a:avLst/>
            </a:prstGeom>
            <a:noFill/>
            <a:ln w="38100">
              <a:solidFill>
                <a:srgbClr val="3366FF"/>
              </a:solidFill>
              <a:round/>
              <a:headEnd/>
              <a:tailEnd/>
            </a:ln>
          </p:spPr>
          <p:txBody>
            <a:bodyPr/>
            <a:lstStyle/>
            <a:p>
              <a:endParaRPr lang="en-IN"/>
            </a:p>
          </p:txBody>
        </p:sp>
        <p:sp>
          <p:nvSpPr>
            <p:cNvPr id="12407" name="Freeform 234"/>
            <p:cNvSpPr>
              <a:spLocks/>
            </p:cNvSpPr>
            <p:nvPr/>
          </p:nvSpPr>
          <p:spPr bwMode="auto">
            <a:xfrm>
              <a:off x="562" y="2668"/>
              <a:ext cx="1776" cy="467"/>
            </a:xfrm>
            <a:custGeom>
              <a:avLst/>
              <a:gdLst>
                <a:gd name="T0" fmla="*/ 0 w 1776"/>
                <a:gd name="T1" fmla="*/ 419 h 467"/>
                <a:gd name="T2" fmla="*/ 96 w 1776"/>
                <a:gd name="T3" fmla="*/ 419 h 467"/>
                <a:gd name="T4" fmla="*/ 336 w 1776"/>
                <a:gd name="T5" fmla="*/ 131 h 467"/>
                <a:gd name="T6" fmla="*/ 720 w 1776"/>
                <a:gd name="T7" fmla="*/ 35 h 467"/>
                <a:gd name="T8" fmla="*/ 816 w 1776"/>
                <a:gd name="T9" fmla="*/ 35 h 467"/>
                <a:gd name="T10" fmla="*/ 1258 w 1776"/>
                <a:gd name="T11" fmla="*/ 247 h 467"/>
                <a:gd name="T12" fmla="*/ 1346 w 1776"/>
                <a:gd name="T13" fmla="*/ 303 h 467"/>
                <a:gd name="T14" fmla="*/ 1488 w 1776"/>
                <a:gd name="T15" fmla="*/ 371 h 467"/>
                <a:gd name="T16" fmla="*/ 1776 w 1776"/>
                <a:gd name="T17" fmla="*/ 371 h 4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467"/>
                <a:gd name="T29" fmla="*/ 1776 w 1776"/>
                <a:gd name="T30" fmla="*/ 467 h 4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467">
                  <a:moveTo>
                    <a:pt x="0" y="419"/>
                  </a:moveTo>
                  <a:cubicBezTo>
                    <a:pt x="20" y="443"/>
                    <a:pt x="40" y="467"/>
                    <a:pt x="96" y="419"/>
                  </a:cubicBezTo>
                  <a:cubicBezTo>
                    <a:pt x="152" y="371"/>
                    <a:pt x="232" y="195"/>
                    <a:pt x="336" y="131"/>
                  </a:cubicBezTo>
                  <a:cubicBezTo>
                    <a:pt x="440" y="67"/>
                    <a:pt x="640" y="51"/>
                    <a:pt x="720" y="35"/>
                  </a:cubicBezTo>
                  <a:cubicBezTo>
                    <a:pt x="800" y="19"/>
                    <a:pt x="726" y="0"/>
                    <a:pt x="816" y="35"/>
                  </a:cubicBezTo>
                  <a:cubicBezTo>
                    <a:pt x="906" y="70"/>
                    <a:pt x="1170" y="202"/>
                    <a:pt x="1258" y="247"/>
                  </a:cubicBezTo>
                  <a:cubicBezTo>
                    <a:pt x="1346" y="292"/>
                    <a:pt x="1308" y="282"/>
                    <a:pt x="1346" y="303"/>
                  </a:cubicBezTo>
                  <a:cubicBezTo>
                    <a:pt x="1384" y="324"/>
                    <a:pt x="1416" y="360"/>
                    <a:pt x="1488" y="371"/>
                  </a:cubicBezTo>
                  <a:cubicBezTo>
                    <a:pt x="1560" y="382"/>
                    <a:pt x="1728" y="371"/>
                    <a:pt x="1776" y="371"/>
                  </a:cubicBezTo>
                </a:path>
              </a:pathLst>
            </a:custGeom>
            <a:noFill/>
            <a:ln w="38100" cap="flat" cmpd="sng">
              <a:solidFill>
                <a:srgbClr val="3366FF"/>
              </a:solidFill>
              <a:prstDash val="solid"/>
              <a:round/>
              <a:headEnd/>
              <a:tailEnd/>
            </a:ln>
          </p:spPr>
          <p:txBody>
            <a:bodyPr/>
            <a:lstStyle/>
            <a:p>
              <a:endParaRPr lang="en-IN"/>
            </a:p>
          </p:txBody>
        </p:sp>
      </p:grpSp>
      <p:sp>
        <p:nvSpPr>
          <p:cNvPr id="22540" name="Text Box 235"/>
          <p:cNvSpPr txBox="1">
            <a:spLocks noChangeArrowheads="1"/>
          </p:cNvSpPr>
          <p:nvPr/>
        </p:nvSpPr>
        <p:spPr bwMode="auto">
          <a:xfrm>
            <a:off x="533400" y="6629400"/>
            <a:ext cx="7620000" cy="225425"/>
          </a:xfrm>
          <a:prstGeom prst="rect">
            <a:avLst/>
          </a:prstGeom>
          <a:noFill/>
          <a:ln w="9525" algn="ctr">
            <a:noFill/>
            <a:miter lim="800000"/>
            <a:headEnd/>
            <a:tailEnd type="none" w="lg" len="lg"/>
          </a:ln>
        </p:spPr>
        <p:txBody>
          <a:bodyPr anchor="b"/>
          <a:lstStyle/>
          <a:p>
            <a:pPr algn="r">
              <a:buClr>
                <a:srgbClr val="3A75C4"/>
              </a:buClr>
              <a:defRPr/>
            </a:pPr>
            <a:r>
              <a:rPr lang="en-US" sz="1000" dirty="0" err="1">
                <a:solidFill>
                  <a:schemeClr val="tx2">
                    <a:lumMod val="75000"/>
                  </a:schemeClr>
                </a:solidFill>
                <a:latin typeface="Arial" pitchFamily="34" charset="0"/>
                <a:cs typeface="Arial" pitchFamily="34" charset="0"/>
              </a:rPr>
              <a:t>Nauck</a:t>
            </a:r>
            <a:r>
              <a:rPr lang="en-US" sz="1000" dirty="0">
                <a:solidFill>
                  <a:schemeClr val="tx2">
                    <a:lumMod val="75000"/>
                  </a:schemeClr>
                </a:solidFill>
                <a:latin typeface="Arial" pitchFamily="34" charset="0"/>
                <a:cs typeface="Arial" pitchFamily="34" charset="0"/>
              </a:rPr>
              <a:t> M et al. </a:t>
            </a:r>
            <a:r>
              <a:rPr lang="en-US" sz="1000" i="1" dirty="0">
                <a:solidFill>
                  <a:schemeClr val="tx2">
                    <a:lumMod val="75000"/>
                  </a:schemeClr>
                </a:solidFill>
                <a:latin typeface="Arial" pitchFamily="34" charset="0"/>
                <a:cs typeface="Arial" pitchFamily="34" charset="0"/>
              </a:rPr>
              <a:t>Diabetologia</a:t>
            </a:r>
            <a:r>
              <a:rPr lang="en-US" sz="1000" dirty="0">
                <a:solidFill>
                  <a:schemeClr val="tx2">
                    <a:lumMod val="75000"/>
                  </a:schemeClr>
                </a:solidFill>
                <a:latin typeface="Arial" pitchFamily="34" charset="0"/>
                <a:cs typeface="Arial" pitchFamily="34" charset="0"/>
              </a:rPr>
              <a:t> 1986;29:46–52. </a:t>
            </a:r>
          </a:p>
        </p:txBody>
      </p:sp>
      <p:sp>
        <p:nvSpPr>
          <p:cNvPr id="12300" name="Text Box 236"/>
          <p:cNvSpPr txBox="1">
            <a:spLocks noChangeArrowheads="1"/>
          </p:cNvSpPr>
          <p:nvPr/>
        </p:nvSpPr>
        <p:spPr bwMode="auto">
          <a:xfrm>
            <a:off x="1771650" y="5376863"/>
            <a:ext cx="1012825" cy="304800"/>
          </a:xfrm>
          <a:prstGeom prst="rect">
            <a:avLst/>
          </a:prstGeom>
          <a:noFill/>
          <a:ln w="9525">
            <a:noFill/>
            <a:miter lim="800000"/>
            <a:headEnd/>
            <a:tailEnd/>
          </a:ln>
        </p:spPr>
        <p:txBody>
          <a:bodyPr wrap="none">
            <a:spAutoFit/>
          </a:bodyPr>
          <a:lstStyle/>
          <a:p>
            <a:pPr>
              <a:spcBef>
                <a:spcPct val="50000"/>
              </a:spcBef>
            </a:pPr>
            <a:r>
              <a:rPr lang="en-US" sz="1400" b="1"/>
              <a:t>Time, min</a:t>
            </a:r>
          </a:p>
        </p:txBody>
      </p:sp>
      <p:sp>
        <p:nvSpPr>
          <p:cNvPr id="22542" name="Text Box 237"/>
          <p:cNvSpPr txBox="1">
            <a:spLocks noChangeArrowheads="1"/>
          </p:cNvSpPr>
          <p:nvPr/>
        </p:nvSpPr>
        <p:spPr bwMode="auto">
          <a:xfrm>
            <a:off x="1066800" y="1397000"/>
            <a:ext cx="2590800" cy="584200"/>
          </a:xfrm>
          <a:prstGeom prst="rect">
            <a:avLst/>
          </a:prstGeom>
          <a:noFill/>
          <a:ln w="9525">
            <a:noFill/>
            <a:miter lim="800000"/>
            <a:headEnd/>
            <a:tailEnd/>
          </a:ln>
        </p:spPr>
        <p:txBody>
          <a:bodyPr>
            <a:spAutoFit/>
          </a:bodyPr>
          <a:lstStyle/>
          <a:p>
            <a:pPr algn="ctr">
              <a:spcBef>
                <a:spcPct val="50000"/>
              </a:spcBef>
              <a:defRPr/>
            </a:pPr>
            <a:r>
              <a:rPr lang="en-US" sz="1600" b="1" dirty="0">
                <a:solidFill>
                  <a:schemeClr val="tx2">
                    <a:lumMod val="75000"/>
                  </a:schemeClr>
                </a:solidFill>
                <a:latin typeface="Arial" pitchFamily="34" charset="0"/>
                <a:cs typeface="Arial" pitchFamily="34" charset="0"/>
              </a:rPr>
              <a:t>Control Subjects </a:t>
            </a:r>
            <a:br>
              <a:rPr lang="en-US" sz="1600" b="1" dirty="0">
                <a:solidFill>
                  <a:schemeClr val="tx2">
                    <a:lumMod val="75000"/>
                  </a:schemeClr>
                </a:solidFill>
                <a:latin typeface="Arial" pitchFamily="34" charset="0"/>
                <a:cs typeface="Arial" pitchFamily="34" charset="0"/>
              </a:rPr>
            </a:br>
            <a:r>
              <a:rPr lang="en-US" sz="1600" b="1" dirty="0">
                <a:solidFill>
                  <a:schemeClr val="tx2">
                    <a:lumMod val="75000"/>
                  </a:schemeClr>
                </a:solidFill>
                <a:latin typeface="Arial" pitchFamily="34" charset="0"/>
                <a:cs typeface="Arial" pitchFamily="34" charset="0"/>
              </a:rPr>
              <a:t>(n=8)</a:t>
            </a:r>
          </a:p>
        </p:txBody>
      </p:sp>
      <p:sp>
        <p:nvSpPr>
          <p:cNvPr id="12302" name="Text Box 238"/>
          <p:cNvSpPr txBox="1">
            <a:spLocks noChangeArrowheads="1"/>
          </p:cNvSpPr>
          <p:nvPr/>
        </p:nvSpPr>
        <p:spPr bwMode="auto">
          <a:xfrm rot="-5400000">
            <a:off x="-946150" y="3435350"/>
            <a:ext cx="2362200" cy="336550"/>
          </a:xfrm>
          <a:prstGeom prst="rect">
            <a:avLst/>
          </a:prstGeom>
          <a:noFill/>
          <a:ln w="9525">
            <a:noFill/>
            <a:miter lim="800000"/>
            <a:headEnd/>
            <a:tailEnd/>
          </a:ln>
        </p:spPr>
        <p:txBody>
          <a:bodyPr>
            <a:spAutoFit/>
          </a:bodyPr>
          <a:lstStyle/>
          <a:p>
            <a:pPr>
              <a:spcBef>
                <a:spcPct val="50000"/>
              </a:spcBef>
            </a:pPr>
            <a:r>
              <a:rPr lang="en-US" sz="1600" b="1"/>
              <a:t>IR Insulin, mU/L</a:t>
            </a:r>
          </a:p>
        </p:txBody>
      </p:sp>
      <p:grpSp>
        <p:nvGrpSpPr>
          <p:cNvPr id="12303" name="Group 239"/>
          <p:cNvGrpSpPr>
            <a:grpSpLocks/>
          </p:cNvGrpSpPr>
          <p:nvPr/>
        </p:nvGrpSpPr>
        <p:grpSpPr bwMode="auto">
          <a:xfrm>
            <a:off x="431800" y="2166938"/>
            <a:ext cx="169863" cy="2895600"/>
            <a:chOff x="326" y="1326"/>
            <a:chExt cx="107" cy="1824"/>
          </a:xfrm>
        </p:grpSpPr>
        <p:sp>
          <p:nvSpPr>
            <p:cNvPr id="12379" name="Text Box 240"/>
            <p:cNvSpPr txBox="1">
              <a:spLocks noChangeArrowheads="1"/>
            </p:cNvSpPr>
            <p:nvPr/>
          </p:nvSpPr>
          <p:spPr bwMode="auto">
            <a:xfrm>
              <a:off x="326" y="1326"/>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80</a:t>
              </a:r>
            </a:p>
          </p:txBody>
        </p:sp>
        <p:sp>
          <p:nvSpPr>
            <p:cNvPr id="12380" name="Text Box 241"/>
            <p:cNvSpPr txBox="1">
              <a:spLocks noChangeArrowheads="1"/>
            </p:cNvSpPr>
            <p:nvPr/>
          </p:nvSpPr>
          <p:spPr bwMode="auto">
            <a:xfrm>
              <a:off x="326" y="1764"/>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60</a:t>
              </a:r>
            </a:p>
          </p:txBody>
        </p:sp>
        <p:sp>
          <p:nvSpPr>
            <p:cNvPr id="12381" name="Text Box 242"/>
            <p:cNvSpPr txBox="1">
              <a:spLocks noChangeArrowheads="1"/>
            </p:cNvSpPr>
            <p:nvPr/>
          </p:nvSpPr>
          <p:spPr bwMode="auto">
            <a:xfrm>
              <a:off x="326" y="2184"/>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40</a:t>
              </a:r>
            </a:p>
          </p:txBody>
        </p:sp>
        <p:sp>
          <p:nvSpPr>
            <p:cNvPr id="12382" name="Text Box 243"/>
            <p:cNvSpPr txBox="1">
              <a:spLocks noChangeArrowheads="1"/>
            </p:cNvSpPr>
            <p:nvPr/>
          </p:nvSpPr>
          <p:spPr bwMode="auto">
            <a:xfrm>
              <a:off x="326" y="2610"/>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20</a:t>
              </a:r>
            </a:p>
          </p:txBody>
        </p:sp>
        <p:sp>
          <p:nvSpPr>
            <p:cNvPr id="12383" name="Text Box 244"/>
            <p:cNvSpPr txBox="1">
              <a:spLocks noChangeArrowheads="1"/>
            </p:cNvSpPr>
            <p:nvPr/>
          </p:nvSpPr>
          <p:spPr bwMode="auto">
            <a:xfrm>
              <a:off x="335" y="3035"/>
              <a:ext cx="53"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0</a:t>
              </a:r>
            </a:p>
          </p:txBody>
        </p:sp>
      </p:grpSp>
      <p:grpSp>
        <p:nvGrpSpPr>
          <p:cNvPr id="12304" name="Group 245"/>
          <p:cNvGrpSpPr>
            <a:grpSpLocks/>
          </p:cNvGrpSpPr>
          <p:nvPr/>
        </p:nvGrpSpPr>
        <p:grpSpPr bwMode="auto">
          <a:xfrm>
            <a:off x="673100" y="2227263"/>
            <a:ext cx="3267075" cy="2873375"/>
            <a:chOff x="424" y="1364"/>
            <a:chExt cx="2058" cy="1810"/>
          </a:xfrm>
        </p:grpSpPr>
        <p:grpSp>
          <p:nvGrpSpPr>
            <p:cNvPr id="12353" name="Group 246"/>
            <p:cNvGrpSpPr>
              <a:grpSpLocks/>
            </p:cNvGrpSpPr>
            <p:nvPr/>
          </p:nvGrpSpPr>
          <p:grpSpPr bwMode="auto">
            <a:xfrm>
              <a:off x="424" y="1364"/>
              <a:ext cx="63" cy="1805"/>
              <a:chOff x="424" y="1364"/>
              <a:chExt cx="63" cy="1805"/>
            </a:xfrm>
          </p:grpSpPr>
          <p:sp>
            <p:nvSpPr>
              <p:cNvPr id="12369" name="Line 247"/>
              <p:cNvSpPr>
                <a:spLocks noChangeShapeType="1"/>
              </p:cNvSpPr>
              <p:nvPr/>
            </p:nvSpPr>
            <p:spPr bwMode="auto">
              <a:xfrm flipH="1">
                <a:off x="427" y="2250"/>
                <a:ext cx="51" cy="1"/>
              </a:xfrm>
              <a:prstGeom prst="line">
                <a:avLst/>
              </a:prstGeom>
              <a:noFill/>
              <a:ln w="38100">
                <a:solidFill>
                  <a:schemeClr val="tx1"/>
                </a:solidFill>
                <a:round/>
                <a:headEnd/>
                <a:tailEnd/>
              </a:ln>
            </p:spPr>
            <p:txBody>
              <a:bodyPr/>
              <a:lstStyle/>
              <a:p>
                <a:endParaRPr lang="en-IN"/>
              </a:p>
            </p:txBody>
          </p:sp>
          <p:sp>
            <p:nvSpPr>
              <p:cNvPr id="12370" name="Line 248"/>
              <p:cNvSpPr>
                <a:spLocks noChangeShapeType="1"/>
              </p:cNvSpPr>
              <p:nvPr/>
            </p:nvSpPr>
            <p:spPr bwMode="auto">
              <a:xfrm flipV="1">
                <a:off x="434" y="1364"/>
                <a:ext cx="1" cy="1805"/>
              </a:xfrm>
              <a:prstGeom prst="line">
                <a:avLst/>
              </a:prstGeom>
              <a:noFill/>
              <a:ln w="38100">
                <a:solidFill>
                  <a:schemeClr val="tx1"/>
                </a:solidFill>
                <a:round/>
                <a:headEnd/>
                <a:tailEnd/>
              </a:ln>
            </p:spPr>
            <p:txBody>
              <a:bodyPr/>
              <a:lstStyle/>
              <a:p>
                <a:endParaRPr lang="en-IN"/>
              </a:p>
            </p:txBody>
          </p:sp>
          <p:sp>
            <p:nvSpPr>
              <p:cNvPr id="12371" name="Line 249"/>
              <p:cNvSpPr>
                <a:spLocks noChangeShapeType="1"/>
              </p:cNvSpPr>
              <p:nvPr/>
            </p:nvSpPr>
            <p:spPr bwMode="auto">
              <a:xfrm flipH="1">
                <a:off x="427" y="2664"/>
                <a:ext cx="51" cy="1"/>
              </a:xfrm>
              <a:prstGeom prst="line">
                <a:avLst/>
              </a:prstGeom>
              <a:noFill/>
              <a:ln w="38100">
                <a:solidFill>
                  <a:schemeClr val="tx1"/>
                </a:solidFill>
                <a:round/>
                <a:headEnd/>
                <a:tailEnd/>
              </a:ln>
            </p:spPr>
            <p:txBody>
              <a:bodyPr/>
              <a:lstStyle/>
              <a:p>
                <a:endParaRPr lang="en-IN"/>
              </a:p>
            </p:txBody>
          </p:sp>
          <p:sp>
            <p:nvSpPr>
              <p:cNvPr id="12372" name="Line 250"/>
              <p:cNvSpPr>
                <a:spLocks noChangeShapeType="1"/>
              </p:cNvSpPr>
              <p:nvPr/>
            </p:nvSpPr>
            <p:spPr bwMode="auto">
              <a:xfrm flipH="1">
                <a:off x="427" y="1608"/>
                <a:ext cx="51" cy="1"/>
              </a:xfrm>
              <a:prstGeom prst="line">
                <a:avLst/>
              </a:prstGeom>
              <a:noFill/>
              <a:ln w="38100">
                <a:solidFill>
                  <a:schemeClr val="tx1"/>
                </a:solidFill>
                <a:round/>
                <a:headEnd/>
                <a:tailEnd/>
              </a:ln>
            </p:spPr>
            <p:txBody>
              <a:bodyPr/>
              <a:lstStyle/>
              <a:p>
                <a:endParaRPr lang="en-IN"/>
              </a:p>
            </p:txBody>
          </p:sp>
          <p:sp>
            <p:nvSpPr>
              <p:cNvPr id="12373" name="Line 251"/>
              <p:cNvSpPr>
                <a:spLocks noChangeShapeType="1"/>
              </p:cNvSpPr>
              <p:nvPr/>
            </p:nvSpPr>
            <p:spPr bwMode="auto">
              <a:xfrm flipH="1">
                <a:off x="434" y="1391"/>
                <a:ext cx="51" cy="1"/>
              </a:xfrm>
              <a:prstGeom prst="line">
                <a:avLst/>
              </a:prstGeom>
              <a:noFill/>
              <a:ln w="38100">
                <a:solidFill>
                  <a:schemeClr val="tx1"/>
                </a:solidFill>
                <a:round/>
                <a:headEnd/>
                <a:tailEnd/>
              </a:ln>
            </p:spPr>
            <p:txBody>
              <a:bodyPr/>
              <a:lstStyle/>
              <a:p>
                <a:endParaRPr lang="en-IN"/>
              </a:p>
            </p:txBody>
          </p:sp>
          <p:sp>
            <p:nvSpPr>
              <p:cNvPr id="12374" name="Line 252"/>
              <p:cNvSpPr>
                <a:spLocks noChangeShapeType="1"/>
              </p:cNvSpPr>
              <p:nvPr/>
            </p:nvSpPr>
            <p:spPr bwMode="auto">
              <a:xfrm flipH="1">
                <a:off x="424" y="1824"/>
                <a:ext cx="51" cy="1"/>
              </a:xfrm>
              <a:prstGeom prst="line">
                <a:avLst/>
              </a:prstGeom>
              <a:noFill/>
              <a:ln w="38100">
                <a:solidFill>
                  <a:schemeClr val="tx1"/>
                </a:solidFill>
                <a:round/>
                <a:headEnd/>
                <a:tailEnd/>
              </a:ln>
            </p:spPr>
            <p:txBody>
              <a:bodyPr/>
              <a:lstStyle/>
              <a:p>
                <a:endParaRPr lang="en-IN"/>
              </a:p>
            </p:txBody>
          </p:sp>
          <p:sp>
            <p:nvSpPr>
              <p:cNvPr id="12375" name="Line 253"/>
              <p:cNvSpPr>
                <a:spLocks noChangeShapeType="1"/>
              </p:cNvSpPr>
              <p:nvPr/>
            </p:nvSpPr>
            <p:spPr bwMode="auto">
              <a:xfrm flipH="1">
                <a:off x="430" y="2040"/>
                <a:ext cx="51" cy="1"/>
              </a:xfrm>
              <a:prstGeom prst="line">
                <a:avLst/>
              </a:prstGeom>
              <a:noFill/>
              <a:ln w="38100">
                <a:solidFill>
                  <a:schemeClr val="tx1"/>
                </a:solidFill>
                <a:round/>
                <a:headEnd/>
                <a:tailEnd/>
              </a:ln>
            </p:spPr>
            <p:txBody>
              <a:bodyPr/>
              <a:lstStyle/>
              <a:p>
                <a:endParaRPr lang="en-IN"/>
              </a:p>
            </p:txBody>
          </p:sp>
          <p:sp>
            <p:nvSpPr>
              <p:cNvPr id="12376" name="Line 254"/>
              <p:cNvSpPr>
                <a:spLocks noChangeShapeType="1"/>
              </p:cNvSpPr>
              <p:nvPr/>
            </p:nvSpPr>
            <p:spPr bwMode="auto">
              <a:xfrm flipH="1">
                <a:off x="430" y="2454"/>
                <a:ext cx="51" cy="1"/>
              </a:xfrm>
              <a:prstGeom prst="line">
                <a:avLst/>
              </a:prstGeom>
              <a:noFill/>
              <a:ln w="38100">
                <a:solidFill>
                  <a:schemeClr val="tx1"/>
                </a:solidFill>
                <a:round/>
                <a:headEnd/>
                <a:tailEnd/>
              </a:ln>
            </p:spPr>
            <p:txBody>
              <a:bodyPr/>
              <a:lstStyle/>
              <a:p>
                <a:endParaRPr lang="en-IN"/>
              </a:p>
            </p:txBody>
          </p:sp>
          <p:sp>
            <p:nvSpPr>
              <p:cNvPr id="12377" name="Line 255"/>
              <p:cNvSpPr>
                <a:spLocks noChangeShapeType="1"/>
              </p:cNvSpPr>
              <p:nvPr/>
            </p:nvSpPr>
            <p:spPr bwMode="auto">
              <a:xfrm flipH="1">
                <a:off x="430" y="3089"/>
                <a:ext cx="51" cy="1"/>
              </a:xfrm>
              <a:prstGeom prst="line">
                <a:avLst/>
              </a:prstGeom>
              <a:noFill/>
              <a:ln w="38100">
                <a:solidFill>
                  <a:schemeClr val="tx1"/>
                </a:solidFill>
                <a:round/>
                <a:headEnd/>
                <a:tailEnd/>
              </a:ln>
            </p:spPr>
            <p:txBody>
              <a:bodyPr/>
              <a:lstStyle/>
              <a:p>
                <a:endParaRPr lang="en-IN"/>
              </a:p>
            </p:txBody>
          </p:sp>
          <p:sp>
            <p:nvSpPr>
              <p:cNvPr id="12378" name="Line 256"/>
              <p:cNvSpPr>
                <a:spLocks noChangeShapeType="1"/>
              </p:cNvSpPr>
              <p:nvPr/>
            </p:nvSpPr>
            <p:spPr bwMode="auto">
              <a:xfrm flipH="1">
                <a:off x="436" y="2874"/>
                <a:ext cx="51" cy="1"/>
              </a:xfrm>
              <a:prstGeom prst="line">
                <a:avLst/>
              </a:prstGeom>
              <a:noFill/>
              <a:ln w="38100">
                <a:solidFill>
                  <a:schemeClr val="tx1"/>
                </a:solidFill>
                <a:round/>
                <a:headEnd/>
                <a:tailEnd/>
              </a:ln>
            </p:spPr>
            <p:txBody>
              <a:bodyPr/>
              <a:lstStyle/>
              <a:p>
                <a:endParaRPr lang="en-IN"/>
              </a:p>
            </p:txBody>
          </p:sp>
        </p:grpSp>
        <p:grpSp>
          <p:nvGrpSpPr>
            <p:cNvPr id="12354" name="Group 257"/>
            <p:cNvGrpSpPr>
              <a:grpSpLocks/>
            </p:cNvGrpSpPr>
            <p:nvPr/>
          </p:nvGrpSpPr>
          <p:grpSpPr bwMode="auto">
            <a:xfrm>
              <a:off x="430" y="3110"/>
              <a:ext cx="2052" cy="64"/>
              <a:chOff x="430" y="3114"/>
              <a:chExt cx="2052" cy="64"/>
            </a:xfrm>
          </p:grpSpPr>
          <p:sp>
            <p:nvSpPr>
              <p:cNvPr id="12355" name="Line 258"/>
              <p:cNvSpPr>
                <a:spLocks noChangeShapeType="1"/>
              </p:cNvSpPr>
              <p:nvPr/>
            </p:nvSpPr>
            <p:spPr bwMode="auto">
              <a:xfrm>
                <a:off x="2354" y="3114"/>
                <a:ext cx="1" cy="58"/>
              </a:xfrm>
              <a:prstGeom prst="line">
                <a:avLst/>
              </a:prstGeom>
              <a:noFill/>
              <a:ln w="38100">
                <a:solidFill>
                  <a:schemeClr val="tx1"/>
                </a:solidFill>
                <a:round/>
                <a:headEnd/>
                <a:tailEnd/>
              </a:ln>
            </p:spPr>
            <p:txBody>
              <a:bodyPr/>
              <a:lstStyle/>
              <a:p>
                <a:endParaRPr lang="en-IN"/>
              </a:p>
            </p:txBody>
          </p:sp>
          <p:sp>
            <p:nvSpPr>
              <p:cNvPr id="12356" name="Line 259"/>
              <p:cNvSpPr>
                <a:spLocks noChangeShapeType="1"/>
              </p:cNvSpPr>
              <p:nvPr/>
            </p:nvSpPr>
            <p:spPr bwMode="auto">
              <a:xfrm>
                <a:off x="2211" y="3120"/>
                <a:ext cx="1" cy="58"/>
              </a:xfrm>
              <a:prstGeom prst="line">
                <a:avLst/>
              </a:prstGeom>
              <a:noFill/>
              <a:ln w="38100">
                <a:solidFill>
                  <a:schemeClr val="tx1"/>
                </a:solidFill>
                <a:round/>
                <a:headEnd/>
                <a:tailEnd/>
              </a:ln>
            </p:spPr>
            <p:txBody>
              <a:bodyPr/>
              <a:lstStyle/>
              <a:p>
                <a:endParaRPr lang="en-IN"/>
              </a:p>
            </p:txBody>
          </p:sp>
          <p:sp>
            <p:nvSpPr>
              <p:cNvPr id="12357" name="Line 260"/>
              <p:cNvSpPr>
                <a:spLocks noChangeShapeType="1"/>
              </p:cNvSpPr>
              <p:nvPr/>
            </p:nvSpPr>
            <p:spPr bwMode="auto">
              <a:xfrm>
                <a:off x="2074" y="3120"/>
                <a:ext cx="1" cy="58"/>
              </a:xfrm>
              <a:prstGeom prst="line">
                <a:avLst/>
              </a:prstGeom>
              <a:noFill/>
              <a:ln w="38100">
                <a:solidFill>
                  <a:schemeClr val="tx1"/>
                </a:solidFill>
                <a:round/>
                <a:headEnd/>
                <a:tailEnd/>
              </a:ln>
            </p:spPr>
            <p:txBody>
              <a:bodyPr/>
              <a:lstStyle/>
              <a:p>
                <a:endParaRPr lang="en-IN"/>
              </a:p>
            </p:txBody>
          </p:sp>
          <p:sp>
            <p:nvSpPr>
              <p:cNvPr id="12358" name="Line 261"/>
              <p:cNvSpPr>
                <a:spLocks noChangeShapeType="1"/>
              </p:cNvSpPr>
              <p:nvPr/>
            </p:nvSpPr>
            <p:spPr bwMode="auto">
              <a:xfrm>
                <a:off x="1930" y="3120"/>
                <a:ext cx="1" cy="58"/>
              </a:xfrm>
              <a:prstGeom prst="line">
                <a:avLst/>
              </a:prstGeom>
              <a:noFill/>
              <a:ln w="38100">
                <a:solidFill>
                  <a:schemeClr val="tx1"/>
                </a:solidFill>
                <a:round/>
                <a:headEnd/>
                <a:tailEnd/>
              </a:ln>
            </p:spPr>
            <p:txBody>
              <a:bodyPr/>
              <a:lstStyle/>
              <a:p>
                <a:endParaRPr lang="en-IN"/>
              </a:p>
            </p:txBody>
          </p:sp>
          <p:sp>
            <p:nvSpPr>
              <p:cNvPr id="12359" name="Line 262"/>
              <p:cNvSpPr>
                <a:spLocks noChangeShapeType="1"/>
              </p:cNvSpPr>
              <p:nvPr/>
            </p:nvSpPr>
            <p:spPr bwMode="auto">
              <a:xfrm>
                <a:off x="1786" y="3120"/>
                <a:ext cx="1" cy="58"/>
              </a:xfrm>
              <a:prstGeom prst="line">
                <a:avLst/>
              </a:prstGeom>
              <a:noFill/>
              <a:ln w="38100">
                <a:solidFill>
                  <a:schemeClr val="tx1"/>
                </a:solidFill>
                <a:round/>
                <a:headEnd/>
                <a:tailEnd/>
              </a:ln>
            </p:spPr>
            <p:txBody>
              <a:bodyPr/>
              <a:lstStyle/>
              <a:p>
                <a:endParaRPr lang="en-IN"/>
              </a:p>
            </p:txBody>
          </p:sp>
          <p:sp>
            <p:nvSpPr>
              <p:cNvPr id="12360" name="Line 263"/>
              <p:cNvSpPr>
                <a:spLocks noChangeShapeType="1"/>
              </p:cNvSpPr>
              <p:nvPr/>
            </p:nvSpPr>
            <p:spPr bwMode="auto">
              <a:xfrm>
                <a:off x="1636" y="3120"/>
                <a:ext cx="1" cy="58"/>
              </a:xfrm>
              <a:prstGeom prst="line">
                <a:avLst/>
              </a:prstGeom>
              <a:noFill/>
              <a:ln w="38100">
                <a:solidFill>
                  <a:schemeClr val="tx1"/>
                </a:solidFill>
                <a:round/>
                <a:headEnd/>
                <a:tailEnd/>
              </a:ln>
            </p:spPr>
            <p:txBody>
              <a:bodyPr/>
              <a:lstStyle/>
              <a:p>
                <a:endParaRPr lang="en-IN"/>
              </a:p>
            </p:txBody>
          </p:sp>
          <p:sp>
            <p:nvSpPr>
              <p:cNvPr id="12361" name="Line 264"/>
              <p:cNvSpPr>
                <a:spLocks noChangeShapeType="1"/>
              </p:cNvSpPr>
              <p:nvPr/>
            </p:nvSpPr>
            <p:spPr bwMode="auto">
              <a:xfrm>
                <a:off x="628" y="3114"/>
                <a:ext cx="1" cy="58"/>
              </a:xfrm>
              <a:prstGeom prst="line">
                <a:avLst/>
              </a:prstGeom>
              <a:noFill/>
              <a:ln w="38100">
                <a:solidFill>
                  <a:schemeClr val="tx1"/>
                </a:solidFill>
                <a:round/>
                <a:headEnd/>
                <a:tailEnd/>
              </a:ln>
            </p:spPr>
            <p:txBody>
              <a:bodyPr/>
              <a:lstStyle/>
              <a:p>
                <a:endParaRPr lang="en-IN"/>
              </a:p>
            </p:txBody>
          </p:sp>
          <p:sp>
            <p:nvSpPr>
              <p:cNvPr id="12362" name="Line 265"/>
              <p:cNvSpPr>
                <a:spLocks noChangeShapeType="1"/>
              </p:cNvSpPr>
              <p:nvPr/>
            </p:nvSpPr>
            <p:spPr bwMode="auto">
              <a:xfrm>
                <a:off x="921" y="3114"/>
                <a:ext cx="1" cy="58"/>
              </a:xfrm>
              <a:prstGeom prst="line">
                <a:avLst/>
              </a:prstGeom>
              <a:noFill/>
              <a:ln w="38100">
                <a:solidFill>
                  <a:schemeClr val="tx1"/>
                </a:solidFill>
                <a:round/>
                <a:headEnd/>
                <a:tailEnd/>
              </a:ln>
            </p:spPr>
            <p:txBody>
              <a:bodyPr/>
              <a:lstStyle/>
              <a:p>
                <a:endParaRPr lang="en-IN"/>
              </a:p>
            </p:txBody>
          </p:sp>
          <p:sp>
            <p:nvSpPr>
              <p:cNvPr id="12363" name="Line 266"/>
              <p:cNvSpPr>
                <a:spLocks noChangeShapeType="1"/>
              </p:cNvSpPr>
              <p:nvPr/>
            </p:nvSpPr>
            <p:spPr bwMode="auto">
              <a:xfrm>
                <a:off x="430" y="3174"/>
                <a:ext cx="2052" cy="0"/>
              </a:xfrm>
              <a:prstGeom prst="line">
                <a:avLst/>
              </a:prstGeom>
              <a:noFill/>
              <a:ln w="38100">
                <a:solidFill>
                  <a:schemeClr val="tx1"/>
                </a:solidFill>
                <a:round/>
                <a:headEnd/>
                <a:tailEnd/>
              </a:ln>
            </p:spPr>
            <p:txBody>
              <a:bodyPr/>
              <a:lstStyle/>
              <a:p>
                <a:endParaRPr lang="en-IN"/>
              </a:p>
            </p:txBody>
          </p:sp>
          <p:sp>
            <p:nvSpPr>
              <p:cNvPr id="12364" name="Line 267"/>
              <p:cNvSpPr>
                <a:spLocks noChangeShapeType="1"/>
              </p:cNvSpPr>
              <p:nvPr/>
            </p:nvSpPr>
            <p:spPr bwMode="auto">
              <a:xfrm>
                <a:off x="1065" y="3120"/>
                <a:ext cx="1" cy="58"/>
              </a:xfrm>
              <a:prstGeom prst="line">
                <a:avLst/>
              </a:prstGeom>
              <a:noFill/>
              <a:ln w="38100">
                <a:solidFill>
                  <a:schemeClr val="tx1"/>
                </a:solidFill>
                <a:round/>
                <a:headEnd/>
                <a:tailEnd/>
              </a:ln>
            </p:spPr>
            <p:txBody>
              <a:bodyPr/>
              <a:lstStyle/>
              <a:p>
                <a:endParaRPr lang="en-IN"/>
              </a:p>
            </p:txBody>
          </p:sp>
          <p:sp>
            <p:nvSpPr>
              <p:cNvPr id="12365" name="Line 268"/>
              <p:cNvSpPr>
                <a:spLocks noChangeShapeType="1"/>
              </p:cNvSpPr>
              <p:nvPr/>
            </p:nvSpPr>
            <p:spPr bwMode="auto">
              <a:xfrm>
                <a:off x="771" y="3114"/>
                <a:ext cx="1" cy="58"/>
              </a:xfrm>
              <a:prstGeom prst="line">
                <a:avLst/>
              </a:prstGeom>
              <a:noFill/>
              <a:ln w="38100">
                <a:solidFill>
                  <a:schemeClr val="tx1"/>
                </a:solidFill>
                <a:round/>
                <a:headEnd/>
                <a:tailEnd/>
              </a:ln>
            </p:spPr>
            <p:txBody>
              <a:bodyPr/>
              <a:lstStyle/>
              <a:p>
                <a:endParaRPr lang="en-IN"/>
              </a:p>
            </p:txBody>
          </p:sp>
          <p:sp>
            <p:nvSpPr>
              <p:cNvPr id="12366" name="Line 269"/>
              <p:cNvSpPr>
                <a:spLocks noChangeShapeType="1"/>
              </p:cNvSpPr>
              <p:nvPr/>
            </p:nvSpPr>
            <p:spPr bwMode="auto">
              <a:xfrm>
                <a:off x="1348" y="3120"/>
                <a:ext cx="1" cy="58"/>
              </a:xfrm>
              <a:prstGeom prst="line">
                <a:avLst/>
              </a:prstGeom>
              <a:noFill/>
              <a:ln w="38100">
                <a:solidFill>
                  <a:schemeClr val="tx1"/>
                </a:solidFill>
                <a:round/>
                <a:headEnd/>
                <a:tailEnd/>
              </a:ln>
            </p:spPr>
            <p:txBody>
              <a:bodyPr/>
              <a:lstStyle/>
              <a:p>
                <a:endParaRPr lang="en-IN"/>
              </a:p>
            </p:txBody>
          </p:sp>
          <p:sp>
            <p:nvSpPr>
              <p:cNvPr id="12367" name="Line 270"/>
              <p:cNvSpPr>
                <a:spLocks noChangeShapeType="1"/>
              </p:cNvSpPr>
              <p:nvPr/>
            </p:nvSpPr>
            <p:spPr bwMode="auto">
              <a:xfrm>
                <a:off x="1491" y="3120"/>
                <a:ext cx="1" cy="58"/>
              </a:xfrm>
              <a:prstGeom prst="line">
                <a:avLst/>
              </a:prstGeom>
              <a:noFill/>
              <a:ln w="38100">
                <a:solidFill>
                  <a:schemeClr val="tx1"/>
                </a:solidFill>
                <a:round/>
                <a:headEnd/>
                <a:tailEnd/>
              </a:ln>
            </p:spPr>
            <p:txBody>
              <a:bodyPr/>
              <a:lstStyle/>
              <a:p>
                <a:endParaRPr lang="en-IN"/>
              </a:p>
            </p:txBody>
          </p:sp>
          <p:sp>
            <p:nvSpPr>
              <p:cNvPr id="12368" name="Line 271"/>
              <p:cNvSpPr>
                <a:spLocks noChangeShapeType="1"/>
              </p:cNvSpPr>
              <p:nvPr/>
            </p:nvSpPr>
            <p:spPr bwMode="auto">
              <a:xfrm>
                <a:off x="1204" y="3120"/>
                <a:ext cx="1" cy="58"/>
              </a:xfrm>
              <a:prstGeom prst="line">
                <a:avLst/>
              </a:prstGeom>
              <a:noFill/>
              <a:ln w="38100">
                <a:solidFill>
                  <a:schemeClr val="tx1"/>
                </a:solidFill>
                <a:round/>
                <a:headEnd/>
                <a:tailEnd/>
              </a:ln>
            </p:spPr>
            <p:txBody>
              <a:bodyPr/>
              <a:lstStyle/>
              <a:p>
                <a:endParaRPr lang="en-IN"/>
              </a:p>
            </p:txBody>
          </p:sp>
        </p:grpSp>
      </p:grpSp>
      <p:sp>
        <p:nvSpPr>
          <p:cNvPr id="12305" name="Text Box 272"/>
          <p:cNvSpPr txBox="1">
            <a:spLocks noChangeArrowheads="1"/>
          </p:cNvSpPr>
          <p:nvPr/>
        </p:nvSpPr>
        <p:spPr bwMode="auto">
          <a:xfrm>
            <a:off x="3600450" y="5170488"/>
            <a:ext cx="254000"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180</a:t>
            </a:r>
          </a:p>
        </p:txBody>
      </p:sp>
      <p:sp>
        <p:nvSpPr>
          <p:cNvPr id="12306" name="Text Box 273"/>
          <p:cNvSpPr txBox="1">
            <a:spLocks noChangeArrowheads="1"/>
          </p:cNvSpPr>
          <p:nvPr/>
        </p:nvSpPr>
        <p:spPr bwMode="auto">
          <a:xfrm>
            <a:off x="1838325" y="5170488"/>
            <a:ext cx="169863"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60</a:t>
            </a:r>
          </a:p>
        </p:txBody>
      </p:sp>
      <p:sp>
        <p:nvSpPr>
          <p:cNvPr id="12307" name="Text Box 274"/>
          <p:cNvSpPr txBox="1">
            <a:spLocks noChangeArrowheads="1"/>
          </p:cNvSpPr>
          <p:nvPr/>
        </p:nvSpPr>
        <p:spPr bwMode="auto">
          <a:xfrm>
            <a:off x="2705100" y="5170488"/>
            <a:ext cx="254000"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120</a:t>
            </a:r>
          </a:p>
        </p:txBody>
      </p:sp>
      <p:sp>
        <p:nvSpPr>
          <p:cNvPr id="12308" name="Text Box 275"/>
          <p:cNvSpPr txBox="1">
            <a:spLocks noChangeArrowheads="1"/>
          </p:cNvSpPr>
          <p:nvPr/>
        </p:nvSpPr>
        <p:spPr bwMode="auto">
          <a:xfrm>
            <a:off x="962025" y="5170488"/>
            <a:ext cx="84138"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0</a:t>
            </a:r>
          </a:p>
        </p:txBody>
      </p:sp>
      <p:sp>
        <p:nvSpPr>
          <p:cNvPr id="22550" name="Rectangle 276"/>
          <p:cNvSpPr>
            <a:spLocks noChangeArrowheads="1"/>
          </p:cNvSpPr>
          <p:nvPr/>
        </p:nvSpPr>
        <p:spPr bwMode="auto">
          <a:xfrm>
            <a:off x="838200" y="2022475"/>
            <a:ext cx="3244850" cy="339725"/>
          </a:xfrm>
          <a:prstGeom prst="rect">
            <a:avLst/>
          </a:prstGeom>
          <a:noFill/>
          <a:ln w="38100" algn="ctr">
            <a:noFill/>
            <a:miter lim="800000"/>
            <a:headEnd/>
            <a:tailEnd/>
          </a:ln>
        </p:spPr>
        <p:txBody>
          <a:bodyPr wrap="none" anchor="ctr"/>
          <a:lstStyle/>
          <a:p>
            <a:pPr algn="ctr">
              <a:defRPr/>
            </a:pPr>
            <a:r>
              <a:rPr lang="en-US" sz="1600" b="1" dirty="0">
                <a:solidFill>
                  <a:schemeClr val="tx2">
                    <a:lumMod val="75000"/>
                  </a:schemeClr>
                </a:solidFill>
                <a:latin typeface="Arial" pitchFamily="34" charset="0"/>
                <a:cs typeface="Arial" pitchFamily="34" charset="0"/>
              </a:rPr>
              <a:t>Normal Incretin Effect</a:t>
            </a:r>
          </a:p>
        </p:txBody>
      </p:sp>
      <p:grpSp>
        <p:nvGrpSpPr>
          <p:cNvPr id="12310" name="Group 277"/>
          <p:cNvGrpSpPr>
            <a:grpSpLocks/>
          </p:cNvGrpSpPr>
          <p:nvPr/>
        </p:nvGrpSpPr>
        <p:grpSpPr bwMode="auto">
          <a:xfrm>
            <a:off x="4572000" y="2166938"/>
            <a:ext cx="169863" cy="2895600"/>
            <a:chOff x="326" y="1326"/>
            <a:chExt cx="107" cy="1824"/>
          </a:xfrm>
        </p:grpSpPr>
        <p:sp>
          <p:nvSpPr>
            <p:cNvPr id="12348" name="Text Box 278"/>
            <p:cNvSpPr txBox="1">
              <a:spLocks noChangeArrowheads="1"/>
            </p:cNvSpPr>
            <p:nvPr/>
          </p:nvSpPr>
          <p:spPr bwMode="auto">
            <a:xfrm>
              <a:off x="326" y="1326"/>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80</a:t>
              </a:r>
            </a:p>
          </p:txBody>
        </p:sp>
        <p:sp>
          <p:nvSpPr>
            <p:cNvPr id="12349" name="Text Box 279"/>
            <p:cNvSpPr txBox="1">
              <a:spLocks noChangeArrowheads="1"/>
            </p:cNvSpPr>
            <p:nvPr/>
          </p:nvSpPr>
          <p:spPr bwMode="auto">
            <a:xfrm>
              <a:off x="326" y="1764"/>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60</a:t>
              </a:r>
            </a:p>
          </p:txBody>
        </p:sp>
        <p:sp>
          <p:nvSpPr>
            <p:cNvPr id="12350" name="Text Box 280"/>
            <p:cNvSpPr txBox="1">
              <a:spLocks noChangeArrowheads="1"/>
            </p:cNvSpPr>
            <p:nvPr/>
          </p:nvSpPr>
          <p:spPr bwMode="auto">
            <a:xfrm>
              <a:off x="326" y="2184"/>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40</a:t>
              </a:r>
            </a:p>
          </p:txBody>
        </p:sp>
        <p:sp>
          <p:nvSpPr>
            <p:cNvPr id="12351" name="Text Box 281"/>
            <p:cNvSpPr txBox="1">
              <a:spLocks noChangeArrowheads="1"/>
            </p:cNvSpPr>
            <p:nvPr/>
          </p:nvSpPr>
          <p:spPr bwMode="auto">
            <a:xfrm>
              <a:off x="326" y="2610"/>
              <a:ext cx="107"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20</a:t>
              </a:r>
            </a:p>
          </p:txBody>
        </p:sp>
        <p:sp>
          <p:nvSpPr>
            <p:cNvPr id="12352" name="Text Box 282"/>
            <p:cNvSpPr txBox="1">
              <a:spLocks noChangeArrowheads="1"/>
            </p:cNvSpPr>
            <p:nvPr/>
          </p:nvSpPr>
          <p:spPr bwMode="auto">
            <a:xfrm>
              <a:off x="335" y="3035"/>
              <a:ext cx="53" cy="115"/>
            </a:xfrm>
            <a:prstGeom prst="rect">
              <a:avLst/>
            </a:prstGeom>
            <a:noFill/>
            <a:ln w="9525" algn="ctr">
              <a:noFill/>
              <a:miter lim="800000"/>
              <a:headEnd/>
              <a:tailEnd/>
            </a:ln>
          </p:spPr>
          <p:txBody>
            <a:bodyPr wrap="none" lIns="0" tIns="0" rIns="0" bIns="0" anchor="ctr">
              <a:spAutoFit/>
            </a:bodyPr>
            <a:lstStyle/>
            <a:p>
              <a:pPr algn="r">
                <a:spcBef>
                  <a:spcPct val="50000"/>
                </a:spcBef>
              </a:pPr>
              <a:r>
                <a:rPr lang="en-US" sz="1200" b="1"/>
                <a:t>0</a:t>
              </a:r>
            </a:p>
          </p:txBody>
        </p:sp>
      </p:grpSp>
      <p:grpSp>
        <p:nvGrpSpPr>
          <p:cNvPr id="12311" name="Group 283"/>
          <p:cNvGrpSpPr>
            <a:grpSpLocks/>
          </p:cNvGrpSpPr>
          <p:nvPr/>
        </p:nvGrpSpPr>
        <p:grpSpPr bwMode="auto">
          <a:xfrm>
            <a:off x="4813300" y="2227263"/>
            <a:ext cx="3267075" cy="2873375"/>
            <a:chOff x="424" y="1364"/>
            <a:chExt cx="2058" cy="1810"/>
          </a:xfrm>
        </p:grpSpPr>
        <p:grpSp>
          <p:nvGrpSpPr>
            <p:cNvPr id="12322" name="Group 284"/>
            <p:cNvGrpSpPr>
              <a:grpSpLocks/>
            </p:cNvGrpSpPr>
            <p:nvPr/>
          </p:nvGrpSpPr>
          <p:grpSpPr bwMode="auto">
            <a:xfrm>
              <a:off x="424" y="1364"/>
              <a:ext cx="63" cy="1805"/>
              <a:chOff x="424" y="1364"/>
              <a:chExt cx="63" cy="1805"/>
            </a:xfrm>
          </p:grpSpPr>
          <p:sp>
            <p:nvSpPr>
              <p:cNvPr id="12338" name="Line 285"/>
              <p:cNvSpPr>
                <a:spLocks noChangeShapeType="1"/>
              </p:cNvSpPr>
              <p:nvPr/>
            </p:nvSpPr>
            <p:spPr bwMode="auto">
              <a:xfrm flipH="1">
                <a:off x="427" y="2250"/>
                <a:ext cx="51" cy="1"/>
              </a:xfrm>
              <a:prstGeom prst="line">
                <a:avLst/>
              </a:prstGeom>
              <a:noFill/>
              <a:ln w="38100">
                <a:solidFill>
                  <a:schemeClr val="tx1"/>
                </a:solidFill>
                <a:round/>
                <a:headEnd/>
                <a:tailEnd/>
              </a:ln>
            </p:spPr>
            <p:txBody>
              <a:bodyPr/>
              <a:lstStyle/>
              <a:p>
                <a:endParaRPr lang="en-IN"/>
              </a:p>
            </p:txBody>
          </p:sp>
          <p:sp>
            <p:nvSpPr>
              <p:cNvPr id="12339" name="Line 286"/>
              <p:cNvSpPr>
                <a:spLocks noChangeShapeType="1"/>
              </p:cNvSpPr>
              <p:nvPr/>
            </p:nvSpPr>
            <p:spPr bwMode="auto">
              <a:xfrm flipV="1">
                <a:off x="434" y="1364"/>
                <a:ext cx="1" cy="1805"/>
              </a:xfrm>
              <a:prstGeom prst="line">
                <a:avLst/>
              </a:prstGeom>
              <a:noFill/>
              <a:ln w="38100">
                <a:solidFill>
                  <a:schemeClr val="tx1"/>
                </a:solidFill>
                <a:round/>
                <a:headEnd/>
                <a:tailEnd/>
              </a:ln>
            </p:spPr>
            <p:txBody>
              <a:bodyPr/>
              <a:lstStyle/>
              <a:p>
                <a:endParaRPr lang="en-IN"/>
              </a:p>
            </p:txBody>
          </p:sp>
          <p:sp>
            <p:nvSpPr>
              <p:cNvPr id="12340" name="Line 287"/>
              <p:cNvSpPr>
                <a:spLocks noChangeShapeType="1"/>
              </p:cNvSpPr>
              <p:nvPr/>
            </p:nvSpPr>
            <p:spPr bwMode="auto">
              <a:xfrm flipH="1">
                <a:off x="427" y="2664"/>
                <a:ext cx="51" cy="1"/>
              </a:xfrm>
              <a:prstGeom prst="line">
                <a:avLst/>
              </a:prstGeom>
              <a:noFill/>
              <a:ln w="38100">
                <a:solidFill>
                  <a:schemeClr val="tx1"/>
                </a:solidFill>
                <a:round/>
                <a:headEnd/>
                <a:tailEnd/>
              </a:ln>
            </p:spPr>
            <p:txBody>
              <a:bodyPr/>
              <a:lstStyle/>
              <a:p>
                <a:endParaRPr lang="en-IN"/>
              </a:p>
            </p:txBody>
          </p:sp>
          <p:sp>
            <p:nvSpPr>
              <p:cNvPr id="12341" name="Line 288"/>
              <p:cNvSpPr>
                <a:spLocks noChangeShapeType="1"/>
              </p:cNvSpPr>
              <p:nvPr/>
            </p:nvSpPr>
            <p:spPr bwMode="auto">
              <a:xfrm flipH="1">
                <a:off x="427" y="1608"/>
                <a:ext cx="51" cy="1"/>
              </a:xfrm>
              <a:prstGeom prst="line">
                <a:avLst/>
              </a:prstGeom>
              <a:noFill/>
              <a:ln w="38100">
                <a:solidFill>
                  <a:schemeClr val="tx1"/>
                </a:solidFill>
                <a:round/>
                <a:headEnd/>
                <a:tailEnd/>
              </a:ln>
            </p:spPr>
            <p:txBody>
              <a:bodyPr/>
              <a:lstStyle/>
              <a:p>
                <a:endParaRPr lang="en-IN"/>
              </a:p>
            </p:txBody>
          </p:sp>
          <p:sp>
            <p:nvSpPr>
              <p:cNvPr id="12342" name="Line 289"/>
              <p:cNvSpPr>
                <a:spLocks noChangeShapeType="1"/>
              </p:cNvSpPr>
              <p:nvPr/>
            </p:nvSpPr>
            <p:spPr bwMode="auto">
              <a:xfrm flipH="1">
                <a:off x="434" y="1391"/>
                <a:ext cx="51" cy="1"/>
              </a:xfrm>
              <a:prstGeom prst="line">
                <a:avLst/>
              </a:prstGeom>
              <a:noFill/>
              <a:ln w="38100">
                <a:solidFill>
                  <a:schemeClr val="tx1"/>
                </a:solidFill>
                <a:round/>
                <a:headEnd/>
                <a:tailEnd/>
              </a:ln>
            </p:spPr>
            <p:txBody>
              <a:bodyPr/>
              <a:lstStyle/>
              <a:p>
                <a:endParaRPr lang="en-IN"/>
              </a:p>
            </p:txBody>
          </p:sp>
          <p:sp>
            <p:nvSpPr>
              <p:cNvPr id="12343" name="Line 290"/>
              <p:cNvSpPr>
                <a:spLocks noChangeShapeType="1"/>
              </p:cNvSpPr>
              <p:nvPr/>
            </p:nvSpPr>
            <p:spPr bwMode="auto">
              <a:xfrm flipH="1">
                <a:off x="424" y="1824"/>
                <a:ext cx="51" cy="1"/>
              </a:xfrm>
              <a:prstGeom prst="line">
                <a:avLst/>
              </a:prstGeom>
              <a:noFill/>
              <a:ln w="38100">
                <a:solidFill>
                  <a:schemeClr val="tx1"/>
                </a:solidFill>
                <a:round/>
                <a:headEnd/>
                <a:tailEnd/>
              </a:ln>
            </p:spPr>
            <p:txBody>
              <a:bodyPr/>
              <a:lstStyle/>
              <a:p>
                <a:endParaRPr lang="en-IN"/>
              </a:p>
            </p:txBody>
          </p:sp>
          <p:sp>
            <p:nvSpPr>
              <p:cNvPr id="12344" name="Line 291"/>
              <p:cNvSpPr>
                <a:spLocks noChangeShapeType="1"/>
              </p:cNvSpPr>
              <p:nvPr/>
            </p:nvSpPr>
            <p:spPr bwMode="auto">
              <a:xfrm flipH="1">
                <a:off x="430" y="2040"/>
                <a:ext cx="51" cy="1"/>
              </a:xfrm>
              <a:prstGeom prst="line">
                <a:avLst/>
              </a:prstGeom>
              <a:noFill/>
              <a:ln w="38100">
                <a:solidFill>
                  <a:schemeClr val="tx1"/>
                </a:solidFill>
                <a:round/>
                <a:headEnd/>
                <a:tailEnd/>
              </a:ln>
            </p:spPr>
            <p:txBody>
              <a:bodyPr/>
              <a:lstStyle/>
              <a:p>
                <a:endParaRPr lang="en-IN"/>
              </a:p>
            </p:txBody>
          </p:sp>
          <p:sp>
            <p:nvSpPr>
              <p:cNvPr id="12345" name="Line 292"/>
              <p:cNvSpPr>
                <a:spLocks noChangeShapeType="1"/>
              </p:cNvSpPr>
              <p:nvPr/>
            </p:nvSpPr>
            <p:spPr bwMode="auto">
              <a:xfrm flipH="1">
                <a:off x="430" y="2454"/>
                <a:ext cx="51" cy="1"/>
              </a:xfrm>
              <a:prstGeom prst="line">
                <a:avLst/>
              </a:prstGeom>
              <a:noFill/>
              <a:ln w="38100">
                <a:solidFill>
                  <a:schemeClr val="tx1"/>
                </a:solidFill>
                <a:round/>
                <a:headEnd/>
                <a:tailEnd/>
              </a:ln>
            </p:spPr>
            <p:txBody>
              <a:bodyPr/>
              <a:lstStyle/>
              <a:p>
                <a:endParaRPr lang="en-IN"/>
              </a:p>
            </p:txBody>
          </p:sp>
          <p:sp>
            <p:nvSpPr>
              <p:cNvPr id="12346" name="Line 293"/>
              <p:cNvSpPr>
                <a:spLocks noChangeShapeType="1"/>
              </p:cNvSpPr>
              <p:nvPr/>
            </p:nvSpPr>
            <p:spPr bwMode="auto">
              <a:xfrm flipH="1">
                <a:off x="430" y="3089"/>
                <a:ext cx="51" cy="1"/>
              </a:xfrm>
              <a:prstGeom prst="line">
                <a:avLst/>
              </a:prstGeom>
              <a:noFill/>
              <a:ln w="38100">
                <a:solidFill>
                  <a:schemeClr val="tx1"/>
                </a:solidFill>
                <a:round/>
                <a:headEnd/>
                <a:tailEnd/>
              </a:ln>
            </p:spPr>
            <p:txBody>
              <a:bodyPr/>
              <a:lstStyle/>
              <a:p>
                <a:endParaRPr lang="en-IN"/>
              </a:p>
            </p:txBody>
          </p:sp>
          <p:sp>
            <p:nvSpPr>
              <p:cNvPr id="12347" name="Line 294"/>
              <p:cNvSpPr>
                <a:spLocks noChangeShapeType="1"/>
              </p:cNvSpPr>
              <p:nvPr/>
            </p:nvSpPr>
            <p:spPr bwMode="auto">
              <a:xfrm flipH="1">
                <a:off x="436" y="2874"/>
                <a:ext cx="51" cy="1"/>
              </a:xfrm>
              <a:prstGeom prst="line">
                <a:avLst/>
              </a:prstGeom>
              <a:noFill/>
              <a:ln w="38100">
                <a:solidFill>
                  <a:schemeClr val="tx1"/>
                </a:solidFill>
                <a:round/>
                <a:headEnd/>
                <a:tailEnd/>
              </a:ln>
            </p:spPr>
            <p:txBody>
              <a:bodyPr/>
              <a:lstStyle/>
              <a:p>
                <a:endParaRPr lang="en-IN"/>
              </a:p>
            </p:txBody>
          </p:sp>
        </p:grpSp>
        <p:grpSp>
          <p:nvGrpSpPr>
            <p:cNvPr id="12323" name="Group 295"/>
            <p:cNvGrpSpPr>
              <a:grpSpLocks/>
            </p:cNvGrpSpPr>
            <p:nvPr/>
          </p:nvGrpSpPr>
          <p:grpSpPr bwMode="auto">
            <a:xfrm>
              <a:off x="430" y="3110"/>
              <a:ext cx="2052" cy="64"/>
              <a:chOff x="430" y="3114"/>
              <a:chExt cx="2052" cy="64"/>
            </a:xfrm>
          </p:grpSpPr>
          <p:sp>
            <p:nvSpPr>
              <p:cNvPr id="12324" name="Line 296"/>
              <p:cNvSpPr>
                <a:spLocks noChangeShapeType="1"/>
              </p:cNvSpPr>
              <p:nvPr/>
            </p:nvSpPr>
            <p:spPr bwMode="auto">
              <a:xfrm>
                <a:off x="2354" y="3114"/>
                <a:ext cx="1" cy="58"/>
              </a:xfrm>
              <a:prstGeom prst="line">
                <a:avLst/>
              </a:prstGeom>
              <a:noFill/>
              <a:ln w="38100">
                <a:solidFill>
                  <a:schemeClr val="tx1"/>
                </a:solidFill>
                <a:round/>
                <a:headEnd/>
                <a:tailEnd/>
              </a:ln>
            </p:spPr>
            <p:txBody>
              <a:bodyPr/>
              <a:lstStyle/>
              <a:p>
                <a:endParaRPr lang="en-IN"/>
              </a:p>
            </p:txBody>
          </p:sp>
          <p:sp>
            <p:nvSpPr>
              <p:cNvPr id="12325" name="Line 297"/>
              <p:cNvSpPr>
                <a:spLocks noChangeShapeType="1"/>
              </p:cNvSpPr>
              <p:nvPr/>
            </p:nvSpPr>
            <p:spPr bwMode="auto">
              <a:xfrm>
                <a:off x="2211" y="3120"/>
                <a:ext cx="1" cy="58"/>
              </a:xfrm>
              <a:prstGeom prst="line">
                <a:avLst/>
              </a:prstGeom>
              <a:noFill/>
              <a:ln w="38100">
                <a:solidFill>
                  <a:schemeClr val="tx1"/>
                </a:solidFill>
                <a:round/>
                <a:headEnd/>
                <a:tailEnd/>
              </a:ln>
            </p:spPr>
            <p:txBody>
              <a:bodyPr/>
              <a:lstStyle/>
              <a:p>
                <a:endParaRPr lang="en-IN"/>
              </a:p>
            </p:txBody>
          </p:sp>
          <p:sp>
            <p:nvSpPr>
              <p:cNvPr id="12326" name="Line 298"/>
              <p:cNvSpPr>
                <a:spLocks noChangeShapeType="1"/>
              </p:cNvSpPr>
              <p:nvPr/>
            </p:nvSpPr>
            <p:spPr bwMode="auto">
              <a:xfrm>
                <a:off x="2074" y="3120"/>
                <a:ext cx="1" cy="58"/>
              </a:xfrm>
              <a:prstGeom prst="line">
                <a:avLst/>
              </a:prstGeom>
              <a:noFill/>
              <a:ln w="38100">
                <a:solidFill>
                  <a:schemeClr val="tx1"/>
                </a:solidFill>
                <a:round/>
                <a:headEnd/>
                <a:tailEnd/>
              </a:ln>
            </p:spPr>
            <p:txBody>
              <a:bodyPr/>
              <a:lstStyle/>
              <a:p>
                <a:endParaRPr lang="en-IN"/>
              </a:p>
            </p:txBody>
          </p:sp>
          <p:sp>
            <p:nvSpPr>
              <p:cNvPr id="12327" name="Line 299"/>
              <p:cNvSpPr>
                <a:spLocks noChangeShapeType="1"/>
              </p:cNvSpPr>
              <p:nvPr/>
            </p:nvSpPr>
            <p:spPr bwMode="auto">
              <a:xfrm>
                <a:off x="1930" y="3120"/>
                <a:ext cx="1" cy="58"/>
              </a:xfrm>
              <a:prstGeom prst="line">
                <a:avLst/>
              </a:prstGeom>
              <a:noFill/>
              <a:ln w="38100">
                <a:solidFill>
                  <a:schemeClr val="tx1"/>
                </a:solidFill>
                <a:round/>
                <a:headEnd/>
                <a:tailEnd/>
              </a:ln>
            </p:spPr>
            <p:txBody>
              <a:bodyPr/>
              <a:lstStyle/>
              <a:p>
                <a:endParaRPr lang="en-IN"/>
              </a:p>
            </p:txBody>
          </p:sp>
          <p:sp>
            <p:nvSpPr>
              <p:cNvPr id="12328" name="Line 300"/>
              <p:cNvSpPr>
                <a:spLocks noChangeShapeType="1"/>
              </p:cNvSpPr>
              <p:nvPr/>
            </p:nvSpPr>
            <p:spPr bwMode="auto">
              <a:xfrm>
                <a:off x="1786" y="3120"/>
                <a:ext cx="1" cy="58"/>
              </a:xfrm>
              <a:prstGeom prst="line">
                <a:avLst/>
              </a:prstGeom>
              <a:noFill/>
              <a:ln w="38100">
                <a:solidFill>
                  <a:schemeClr val="tx1"/>
                </a:solidFill>
                <a:round/>
                <a:headEnd/>
                <a:tailEnd/>
              </a:ln>
            </p:spPr>
            <p:txBody>
              <a:bodyPr/>
              <a:lstStyle/>
              <a:p>
                <a:endParaRPr lang="en-IN"/>
              </a:p>
            </p:txBody>
          </p:sp>
          <p:sp>
            <p:nvSpPr>
              <p:cNvPr id="12329" name="Line 301"/>
              <p:cNvSpPr>
                <a:spLocks noChangeShapeType="1"/>
              </p:cNvSpPr>
              <p:nvPr/>
            </p:nvSpPr>
            <p:spPr bwMode="auto">
              <a:xfrm>
                <a:off x="1636" y="3120"/>
                <a:ext cx="1" cy="58"/>
              </a:xfrm>
              <a:prstGeom prst="line">
                <a:avLst/>
              </a:prstGeom>
              <a:noFill/>
              <a:ln w="38100">
                <a:solidFill>
                  <a:schemeClr val="tx1"/>
                </a:solidFill>
                <a:round/>
                <a:headEnd/>
                <a:tailEnd/>
              </a:ln>
            </p:spPr>
            <p:txBody>
              <a:bodyPr/>
              <a:lstStyle/>
              <a:p>
                <a:endParaRPr lang="en-IN"/>
              </a:p>
            </p:txBody>
          </p:sp>
          <p:sp>
            <p:nvSpPr>
              <p:cNvPr id="12330" name="Line 302"/>
              <p:cNvSpPr>
                <a:spLocks noChangeShapeType="1"/>
              </p:cNvSpPr>
              <p:nvPr/>
            </p:nvSpPr>
            <p:spPr bwMode="auto">
              <a:xfrm>
                <a:off x="628" y="3114"/>
                <a:ext cx="1" cy="58"/>
              </a:xfrm>
              <a:prstGeom prst="line">
                <a:avLst/>
              </a:prstGeom>
              <a:noFill/>
              <a:ln w="38100">
                <a:solidFill>
                  <a:schemeClr val="tx1"/>
                </a:solidFill>
                <a:round/>
                <a:headEnd/>
                <a:tailEnd/>
              </a:ln>
            </p:spPr>
            <p:txBody>
              <a:bodyPr/>
              <a:lstStyle/>
              <a:p>
                <a:endParaRPr lang="en-IN"/>
              </a:p>
            </p:txBody>
          </p:sp>
          <p:sp>
            <p:nvSpPr>
              <p:cNvPr id="12331" name="Line 303"/>
              <p:cNvSpPr>
                <a:spLocks noChangeShapeType="1"/>
              </p:cNvSpPr>
              <p:nvPr/>
            </p:nvSpPr>
            <p:spPr bwMode="auto">
              <a:xfrm>
                <a:off x="921" y="3114"/>
                <a:ext cx="1" cy="58"/>
              </a:xfrm>
              <a:prstGeom prst="line">
                <a:avLst/>
              </a:prstGeom>
              <a:noFill/>
              <a:ln w="38100">
                <a:solidFill>
                  <a:schemeClr val="tx1"/>
                </a:solidFill>
                <a:round/>
                <a:headEnd/>
                <a:tailEnd/>
              </a:ln>
            </p:spPr>
            <p:txBody>
              <a:bodyPr/>
              <a:lstStyle/>
              <a:p>
                <a:endParaRPr lang="en-IN"/>
              </a:p>
            </p:txBody>
          </p:sp>
          <p:sp>
            <p:nvSpPr>
              <p:cNvPr id="12332" name="Line 304"/>
              <p:cNvSpPr>
                <a:spLocks noChangeShapeType="1"/>
              </p:cNvSpPr>
              <p:nvPr/>
            </p:nvSpPr>
            <p:spPr bwMode="auto">
              <a:xfrm>
                <a:off x="430" y="3174"/>
                <a:ext cx="2052" cy="0"/>
              </a:xfrm>
              <a:prstGeom prst="line">
                <a:avLst/>
              </a:prstGeom>
              <a:noFill/>
              <a:ln w="38100">
                <a:solidFill>
                  <a:schemeClr val="tx1"/>
                </a:solidFill>
                <a:round/>
                <a:headEnd/>
                <a:tailEnd/>
              </a:ln>
            </p:spPr>
            <p:txBody>
              <a:bodyPr/>
              <a:lstStyle/>
              <a:p>
                <a:endParaRPr lang="en-IN"/>
              </a:p>
            </p:txBody>
          </p:sp>
          <p:sp>
            <p:nvSpPr>
              <p:cNvPr id="12333" name="Line 305"/>
              <p:cNvSpPr>
                <a:spLocks noChangeShapeType="1"/>
              </p:cNvSpPr>
              <p:nvPr/>
            </p:nvSpPr>
            <p:spPr bwMode="auto">
              <a:xfrm>
                <a:off x="1065" y="3120"/>
                <a:ext cx="1" cy="58"/>
              </a:xfrm>
              <a:prstGeom prst="line">
                <a:avLst/>
              </a:prstGeom>
              <a:noFill/>
              <a:ln w="38100">
                <a:solidFill>
                  <a:schemeClr val="tx1"/>
                </a:solidFill>
                <a:round/>
                <a:headEnd/>
                <a:tailEnd/>
              </a:ln>
            </p:spPr>
            <p:txBody>
              <a:bodyPr/>
              <a:lstStyle/>
              <a:p>
                <a:endParaRPr lang="en-IN"/>
              </a:p>
            </p:txBody>
          </p:sp>
          <p:sp>
            <p:nvSpPr>
              <p:cNvPr id="12334" name="Line 306"/>
              <p:cNvSpPr>
                <a:spLocks noChangeShapeType="1"/>
              </p:cNvSpPr>
              <p:nvPr/>
            </p:nvSpPr>
            <p:spPr bwMode="auto">
              <a:xfrm>
                <a:off x="771" y="3114"/>
                <a:ext cx="1" cy="58"/>
              </a:xfrm>
              <a:prstGeom prst="line">
                <a:avLst/>
              </a:prstGeom>
              <a:noFill/>
              <a:ln w="38100">
                <a:solidFill>
                  <a:schemeClr val="tx1"/>
                </a:solidFill>
                <a:round/>
                <a:headEnd/>
                <a:tailEnd/>
              </a:ln>
            </p:spPr>
            <p:txBody>
              <a:bodyPr/>
              <a:lstStyle/>
              <a:p>
                <a:endParaRPr lang="en-IN"/>
              </a:p>
            </p:txBody>
          </p:sp>
          <p:sp>
            <p:nvSpPr>
              <p:cNvPr id="12335" name="Line 307"/>
              <p:cNvSpPr>
                <a:spLocks noChangeShapeType="1"/>
              </p:cNvSpPr>
              <p:nvPr/>
            </p:nvSpPr>
            <p:spPr bwMode="auto">
              <a:xfrm>
                <a:off x="1348" y="3120"/>
                <a:ext cx="1" cy="58"/>
              </a:xfrm>
              <a:prstGeom prst="line">
                <a:avLst/>
              </a:prstGeom>
              <a:noFill/>
              <a:ln w="38100">
                <a:solidFill>
                  <a:schemeClr val="tx1"/>
                </a:solidFill>
                <a:round/>
                <a:headEnd/>
                <a:tailEnd/>
              </a:ln>
            </p:spPr>
            <p:txBody>
              <a:bodyPr/>
              <a:lstStyle/>
              <a:p>
                <a:endParaRPr lang="en-IN"/>
              </a:p>
            </p:txBody>
          </p:sp>
          <p:sp>
            <p:nvSpPr>
              <p:cNvPr id="12336" name="Line 308"/>
              <p:cNvSpPr>
                <a:spLocks noChangeShapeType="1"/>
              </p:cNvSpPr>
              <p:nvPr/>
            </p:nvSpPr>
            <p:spPr bwMode="auto">
              <a:xfrm>
                <a:off x="1491" y="3120"/>
                <a:ext cx="1" cy="58"/>
              </a:xfrm>
              <a:prstGeom prst="line">
                <a:avLst/>
              </a:prstGeom>
              <a:noFill/>
              <a:ln w="38100">
                <a:solidFill>
                  <a:schemeClr val="tx1"/>
                </a:solidFill>
                <a:round/>
                <a:headEnd/>
                <a:tailEnd/>
              </a:ln>
            </p:spPr>
            <p:txBody>
              <a:bodyPr/>
              <a:lstStyle/>
              <a:p>
                <a:endParaRPr lang="en-IN"/>
              </a:p>
            </p:txBody>
          </p:sp>
          <p:sp>
            <p:nvSpPr>
              <p:cNvPr id="12337" name="Line 309"/>
              <p:cNvSpPr>
                <a:spLocks noChangeShapeType="1"/>
              </p:cNvSpPr>
              <p:nvPr/>
            </p:nvSpPr>
            <p:spPr bwMode="auto">
              <a:xfrm>
                <a:off x="1204" y="3120"/>
                <a:ext cx="1" cy="58"/>
              </a:xfrm>
              <a:prstGeom prst="line">
                <a:avLst/>
              </a:prstGeom>
              <a:noFill/>
              <a:ln w="38100">
                <a:solidFill>
                  <a:schemeClr val="tx1"/>
                </a:solidFill>
                <a:round/>
                <a:headEnd/>
                <a:tailEnd/>
              </a:ln>
            </p:spPr>
            <p:txBody>
              <a:bodyPr/>
              <a:lstStyle/>
              <a:p>
                <a:endParaRPr lang="en-IN"/>
              </a:p>
            </p:txBody>
          </p:sp>
        </p:grpSp>
      </p:grpSp>
      <p:sp>
        <p:nvSpPr>
          <p:cNvPr id="12312" name="Text Box 310"/>
          <p:cNvSpPr txBox="1">
            <a:spLocks noChangeArrowheads="1"/>
          </p:cNvSpPr>
          <p:nvPr/>
        </p:nvSpPr>
        <p:spPr bwMode="auto">
          <a:xfrm>
            <a:off x="7750175" y="5170488"/>
            <a:ext cx="254000"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180</a:t>
            </a:r>
          </a:p>
        </p:txBody>
      </p:sp>
      <p:sp>
        <p:nvSpPr>
          <p:cNvPr id="12313" name="Text Box 311"/>
          <p:cNvSpPr txBox="1">
            <a:spLocks noChangeArrowheads="1"/>
          </p:cNvSpPr>
          <p:nvPr/>
        </p:nvSpPr>
        <p:spPr bwMode="auto">
          <a:xfrm>
            <a:off x="5978525" y="5170488"/>
            <a:ext cx="169863"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60</a:t>
            </a:r>
          </a:p>
        </p:txBody>
      </p:sp>
      <p:sp>
        <p:nvSpPr>
          <p:cNvPr id="12314" name="Text Box 312"/>
          <p:cNvSpPr txBox="1">
            <a:spLocks noChangeArrowheads="1"/>
          </p:cNvSpPr>
          <p:nvPr/>
        </p:nvSpPr>
        <p:spPr bwMode="auto">
          <a:xfrm>
            <a:off x="6854825" y="5170488"/>
            <a:ext cx="254000"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120</a:t>
            </a:r>
          </a:p>
        </p:txBody>
      </p:sp>
      <p:sp>
        <p:nvSpPr>
          <p:cNvPr id="12315" name="Text Box 313"/>
          <p:cNvSpPr txBox="1">
            <a:spLocks noChangeArrowheads="1"/>
          </p:cNvSpPr>
          <p:nvPr/>
        </p:nvSpPr>
        <p:spPr bwMode="auto">
          <a:xfrm>
            <a:off x="5105400" y="5170488"/>
            <a:ext cx="84138" cy="182562"/>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a:t>0</a:t>
            </a:r>
          </a:p>
        </p:txBody>
      </p:sp>
      <p:sp>
        <p:nvSpPr>
          <p:cNvPr id="22557" name="Text Box 314"/>
          <p:cNvSpPr txBox="1">
            <a:spLocks noChangeArrowheads="1"/>
          </p:cNvSpPr>
          <p:nvPr/>
        </p:nvSpPr>
        <p:spPr bwMode="auto">
          <a:xfrm>
            <a:off x="4419600" y="1320800"/>
            <a:ext cx="3848100" cy="584200"/>
          </a:xfrm>
          <a:prstGeom prst="rect">
            <a:avLst/>
          </a:prstGeom>
          <a:noFill/>
          <a:ln w="9525">
            <a:noFill/>
            <a:miter lim="800000"/>
            <a:headEnd/>
            <a:tailEnd/>
          </a:ln>
        </p:spPr>
        <p:txBody>
          <a:bodyPr>
            <a:spAutoFit/>
          </a:bodyPr>
          <a:lstStyle/>
          <a:p>
            <a:pPr algn="ctr">
              <a:spcBef>
                <a:spcPct val="50000"/>
              </a:spcBef>
              <a:defRPr/>
            </a:pPr>
            <a:r>
              <a:rPr lang="en-US" sz="1600" b="1" dirty="0">
                <a:solidFill>
                  <a:schemeClr val="tx2">
                    <a:lumMod val="75000"/>
                  </a:schemeClr>
                </a:solidFill>
                <a:latin typeface="Arial" pitchFamily="34" charset="0"/>
                <a:cs typeface="Arial" pitchFamily="34" charset="0"/>
              </a:rPr>
              <a:t>Subjects With Type 2 Diabetes </a:t>
            </a:r>
            <a:br>
              <a:rPr lang="en-US" sz="1600" b="1" dirty="0">
                <a:solidFill>
                  <a:schemeClr val="tx2">
                    <a:lumMod val="75000"/>
                  </a:schemeClr>
                </a:solidFill>
                <a:latin typeface="Arial" pitchFamily="34" charset="0"/>
                <a:cs typeface="Arial" pitchFamily="34" charset="0"/>
              </a:rPr>
            </a:br>
            <a:r>
              <a:rPr lang="en-US" sz="1600" b="1" dirty="0">
                <a:solidFill>
                  <a:schemeClr val="tx2">
                    <a:lumMod val="75000"/>
                  </a:schemeClr>
                </a:solidFill>
                <a:latin typeface="Arial" pitchFamily="34" charset="0"/>
                <a:cs typeface="Arial" pitchFamily="34" charset="0"/>
              </a:rPr>
              <a:t>(n=14)</a:t>
            </a:r>
          </a:p>
        </p:txBody>
      </p:sp>
      <p:sp>
        <p:nvSpPr>
          <p:cNvPr id="22559" name="Rectangle 316"/>
          <p:cNvSpPr>
            <a:spLocks noChangeArrowheads="1"/>
          </p:cNvSpPr>
          <p:nvPr/>
        </p:nvSpPr>
        <p:spPr bwMode="auto">
          <a:xfrm>
            <a:off x="4908550" y="1905000"/>
            <a:ext cx="3244850" cy="339725"/>
          </a:xfrm>
          <a:prstGeom prst="rect">
            <a:avLst/>
          </a:prstGeom>
          <a:noFill/>
          <a:ln w="38100" algn="ctr">
            <a:noFill/>
            <a:miter lim="800000"/>
            <a:headEnd/>
            <a:tailEnd/>
          </a:ln>
        </p:spPr>
        <p:txBody>
          <a:bodyPr wrap="none" anchor="ctr"/>
          <a:lstStyle/>
          <a:p>
            <a:pPr algn="ctr">
              <a:defRPr/>
            </a:pPr>
            <a:r>
              <a:rPr lang="en-US" sz="1600" b="1" dirty="0">
                <a:solidFill>
                  <a:schemeClr val="tx2">
                    <a:lumMod val="75000"/>
                  </a:schemeClr>
                </a:solidFill>
                <a:latin typeface="Arial" pitchFamily="34" charset="0"/>
                <a:cs typeface="Arial" pitchFamily="34" charset="0"/>
              </a:rPr>
              <a:t>Diminished Incretin Effect</a:t>
            </a:r>
          </a:p>
        </p:txBody>
      </p:sp>
      <p:sp>
        <p:nvSpPr>
          <p:cNvPr id="12318" name="Text Box 317"/>
          <p:cNvSpPr txBox="1">
            <a:spLocks noChangeArrowheads="1"/>
          </p:cNvSpPr>
          <p:nvPr/>
        </p:nvSpPr>
        <p:spPr bwMode="auto">
          <a:xfrm>
            <a:off x="6094413" y="5376863"/>
            <a:ext cx="1012825" cy="304800"/>
          </a:xfrm>
          <a:prstGeom prst="rect">
            <a:avLst/>
          </a:prstGeom>
          <a:noFill/>
          <a:ln w="9525">
            <a:noFill/>
            <a:miter lim="800000"/>
            <a:headEnd/>
            <a:tailEnd/>
          </a:ln>
        </p:spPr>
        <p:txBody>
          <a:bodyPr wrap="none">
            <a:spAutoFit/>
          </a:bodyPr>
          <a:lstStyle/>
          <a:p>
            <a:pPr>
              <a:spcBef>
                <a:spcPct val="50000"/>
              </a:spcBef>
            </a:pPr>
            <a:r>
              <a:rPr lang="en-US" sz="1400" b="1"/>
              <a:t>Time, min</a:t>
            </a:r>
          </a:p>
        </p:txBody>
      </p:sp>
      <p:sp>
        <p:nvSpPr>
          <p:cNvPr id="12319" name="Text Box 318"/>
          <p:cNvSpPr txBox="1">
            <a:spLocks noChangeArrowheads="1"/>
          </p:cNvSpPr>
          <p:nvPr/>
        </p:nvSpPr>
        <p:spPr bwMode="auto">
          <a:xfrm rot="-5400000">
            <a:off x="3178175" y="3433763"/>
            <a:ext cx="2362200" cy="336550"/>
          </a:xfrm>
          <a:prstGeom prst="rect">
            <a:avLst/>
          </a:prstGeom>
          <a:noFill/>
          <a:ln w="9525">
            <a:noFill/>
            <a:miter lim="800000"/>
            <a:headEnd/>
            <a:tailEnd/>
          </a:ln>
        </p:spPr>
        <p:txBody>
          <a:bodyPr>
            <a:spAutoFit/>
          </a:bodyPr>
          <a:lstStyle/>
          <a:p>
            <a:pPr>
              <a:spcBef>
                <a:spcPct val="50000"/>
              </a:spcBef>
            </a:pPr>
            <a:r>
              <a:rPr lang="en-US" sz="1600" b="1"/>
              <a:t>IR Insulin, mU/L</a:t>
            </a:r>
          </a:p>
        </p:txBody>
      </p:sp>
      <p:sp>
        <p:nvSpPr>
          <p:cNvPr id="320" name="Rectangle 319"/>
          <p:cNvSpPr/>
          <p:nvPr/>
        </p:nvSpPr>
        <p:spPr>
          <a:xfrm>
            <a:off x="152400" y="228600"/>
            <a:ext cx="5562600" cy="954088"/>
          </a:xfrm>
          <a:prstGeom prst="rect">
            <a:avLst/>
          </a:prstGeom>
        </p:spPr>
        <p:txBody>
          <a:bodyPr>
            <a:spAutoFit/>
          </a:bodyPr>
          <a:lstStyle/>
          <a:p>
            <a:pPr>
              <a:defRPr/>
            </a:pPr>
            <a:r>
              <a:rPr lang="en-US" sz="2800" b="1" dirty="0">
                <a:solidFill>
                  <a:srgbClr val="FF0000"/>
                </a:solidFill>
                <a:latin typeface="Arial" pitchFamily="34" charset="0"/>
                <a:cs typeface="Arial" pitchFamily="34" charset="0"/>
              </a:rPr>
              <a:t>The Incretin Effect : </a:t>
            </a:r>
            <a:r>
              <a:rPr lang="en-US" sz="2800" b="1" dirty="0" smtClean="0">
                <a:solidFill>
                  <a:srgbClr val="FF0000"/>
                </a:solidFill>
                <a:latin typeface="Arial" pitchFamily="34" charset="0"/>
                <a:cs typeface="Arial" pitchFamily="34" charset="0"/>
              </a:rPr>
              <a:t> Diminished </a:t>
            </a:r>
            <a:r>
              <a:rPr lang="en-US" sz="2800" b="1" dirty="0">
                <a:solidFill>
                  <a:srgbClr val="FF0000"/>
                </a:solidFill>
                <a:latin typeface="Arial" pitchFamily="34" charset="0"/>
                <a:cs typeface="Arial" pitchFamily="34" charset="0"/>
              </a:rPr>
              <a:t>in Type 2 Diabetes</a:t>
            </a:r>
            <a:endParaRPr lang="en-IN" sz="2800" b="1" dirty="0">
              <a:solidFill>
                <a:srgbClr val="FF0000"/>
              </a:solidFill>
              <a:latin typeface="Arial" pitchFamily="34" charset="0"/>
              <a:cs typeface="Arial" pitchFamily="34" charset="0"/>
            </a:endParaRPr>
          </a:p>
        </p:txBody>
      </p:sp>
      <p:sp>
        <p:nvSpPr>
          <p:cNvPr id="318"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263CFAE9-5A21-465E-8C19-C2A56AA745D0}" type="slidenum">
              <a:rPr lang="en-US" smtClean="0">
                <a:solidFill>
                  <a:schemeClr val="bg1"/>
                </a:solidFill>
              </a:rPr>
              <a:pPr fontAlgn="base">
                <a:spcBef>
                  <a:spcPct val="0"/>
                </a:spcBef>
                <a:spcAft>
                  <a:spcPct val="0"/>
                </a:spcAft>
                <a:defRPr/>
              </a:pPr>
              <a:t>13</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73"/>
          <p:cNvSpPr>
            <a:spLocks noChangeArrowheads="1"/>
          </p:cNvSpPr>
          <p:nvPr/>
        </p:nvSpPr>
        <p:spPr bwMode="auto">
          <a:xfrm>
            <a:off x="2536825" y="4929188"/>
            <a:ext cx="1274763" cy="212725"/>
          </a:xfrm>
          <a:prstGeom prst="rect">
            <a:avLst/>
          </a:prstGeom>
          <a:noFill/>
          <a:ln w="9525">
            <a:noFill/>
            <a:miter lim="800000"/>
            <a:headEnd/>
            <a:tailEnd/>
          </a:ln>
        </p:spPr>
        <p:txBody>
          <a:bodyPr wrap="none" lIns="0" tIns="0" rIns="0" bIns="0">
            <a:spAutoFit/>
          </a:bodyPr>
          <a:lstStyle/>
          <a:p>
            <a:pPr algn="r" eaLnBrk="0" hangingPunct="0"/>
            <a:r>
              <a:rPr lang="en-US" sz="1400">
                <a:solidFill>
                  <a:srgbClr val="001965"/>
                </a:solidFill>
              </a:rPr>
              <a:t>Placebo (PBO)</a:t>
            </a:r>
          </a:p>
        </p:txBody>
      </p:sp>
      <p:grpSp>
        <p:nvGrpSpPr>
          <p:cNvPr id="2" name="Group 274"/>
          <p:cNvGrpSpPr>
            <a:grpSpLocks/>
          </p:cNvGrpSpPr>
          <p:nvPr/>
        </p:nvGrpSpPr>
        <p:grpSpPr bwMode="auto">
          <a:xfrm>
            <a:off x="2124191" y="5006501"/>
            <a:ext cx="252413" cy="63500"/>
            <a:chOff x="4938" y="941"/>
            <a:chExt cx="159" cy="40"/>
          </a:xfrm>
          <a:solidFill>
            <a:schemeClr val="tx1"/>
          </a:solidFill>
        </p:grpSpPr>
        <p:sp>
          <p:nvSpPr>
            <p:cNvPr id="278" name="Line 275"/>
            <p:cNvSpPr>
              <a:spLocks noChangeShapeType="1"/>
            </p:cNvSpPr>
            <p:nvPr/>
          </p:nvSpPr>
          <p:spPr bwMode="auto">
            <a:xfrm>
              <a:off x="4938" y="964"/>
              <a:ext cx="159" cy="0"/>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279" name="Oval 276"/>
            <p:cNvSpPr>
              <a:spLocks noChangeArrowheads="1"/>
            </p:cNvSpPr>
            <p:nvPr/>
          </p:nvSpPr>
          <p:spPr bwMode="auto">
            <a:xfrm>
              <a:off x="4997" y="941"/>
              <a:ext cx="40" cy="40"/>
            </a:xfrm>
            <a:prstGeom prst="ellipse">
              <a:avLst/>
            </a:prstGeom>
            <a:grpFill/>
            <a:ln w="9525">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grpSp>
      <p:sp>
        <p:nvSpPr>
          <p:cNvPr id="13316" name="Rectangle 277"/>
          <p:cNvSpPr>
            <a:spLocks noChangeArrowheads="1"/>
          </p:cNvSpPr>
          <p:nvPr/>
        </p:nvSpPr>
        <p:spPr bwMode="auto">
          <a:xfrm>
            <a:off x="5522913" y="4903788"/>
            <a:ext cx="1849437" cy="212725"/>
          </a:xfrm>
          <a:prstGeom prst="rect">
            <a:avLst/>
          </a:prstGeom>
          <a:noFill/>
          <a:ln w="9525">
            <a:noFill/>
            <a:miter lim="800000"/>
            <a:headEnd/>
            <a:tailEnd/>
          </a:ln>
        </p:spPr>
        <p:txBody>
          <a:bodyPr wrap="none" lIns="0" tIns="0" rIns="0" bIns="0">
            <a:spAutoFit/>
          </a:bodyPr>
          <a:lstStyle/>
          <a:p>
            <a:pPr algn="r" eaLnBrk="0" hangingPunct="0"/>
            <a:r>
              <a:rPr lang="en-US" sz="1400">
                <a:solidFill>
                  <a:srgbClr val="001965"/>
                </a:solidFill>
              </a:rPr>
              <a:t>Native human GLP-1</a:t>
            </a:r>
          </a:p>
        </p:txBody>
      </p:sp>
      <p:sp>
        <p:nvSpPr>
          <p:cNvPr id="13317" name="Line 278"/>
          <p:cNvSpPr>
            <a:spLocks noChangeShapeType="1"/>
          </p:cNvSpPr>
          <p:nvPr/>
        </p:nvSpPr>
        <p:spPr bwMode="auto">
          <a:xfrm>
            <a:off x="5103813" y="5021263"/>
            <a:ext cx="252412" cy="0"/>
          </a:xfrm>
          <a:prstGeom prst="line">
            <a:avLst/>
          </a:prstGeom>
          <a:noFill/>
          <a:ln w="19050">
            <a:solidFill>
              <a:srgbClr val="FF1111"/>
            </a:solidFill>
            <a:round/>
            <a:headEnd/>
            <a:tailEnd/>
          </a:ln>
        </p:spPr>
        <p:txBody>
          <a:bodyPr/>
          <a:lstStyle/>
          <a:p>
            <a:endParaRPr lang="en-IN"/>
          </a:p>
        </p:txBody>
      </p:sp>
      <p:sp>
        <p:nvSpPr>
          <p:cNvPr id="13318" name="AutoShape 279"/>
          <p:cNvSpPr>
            <a:spLocks noChangeArrowheads="1"/>
          </p:cNvSpPr>
          <p:nvPr/>
        </p:nvSpPr>
        <p:spPr bwMode="auto">
          <a:xfrm>
            <a:off x="5205413" y="4972050"/>
            <a:ext cx="63500" cy="63500"/>
          </a:xfrm>
          <a:prstGeom prst="triangle">
            <a:avLst>
              <a:gd name="adj" fmla="val 50000"/>
            </a:avLst>
          </a:prstGeom>
          <a:solidFill>
            <a:srgbClr val="FF1111"/>
          </a:solidFill>
          <a:ln w="9525">
            <a:solidFill>
              <a:srgbClr val="FF1111"/>
            </a:solidFill>
            <a:miter lim="800000"/>
            <a:headEnd/>
            <a:tailEnd/>
          </a:ln>
        </p:spPr>
        <p:txBody>
          <a:bodyPr wrap="none" anchor="ctr"/>
          <a:lstStyle/>
          <a:p>
            <a:endParaRPr lang="en-US">
              <a:solidFill>
                <a:srgbClr val="001965"/>
              </a:solidFill>
            </a:endParaRPr>
          </a:p>
        </p:txBody>
      </p:sp>
      <p:grpSp>
        <p:nvGrpSpPr>
          <p:cNvPr id="13319" name="Group 319"/>
          <p:cNvGrpSpPr>
            <a:grpSpLocks/>
          </p:cNvGrpSpPr>
          <p:nvPr/>
        </p:nvGrpSpPr>
        <p:grpSpPr bwMode="auto">
          <a:xfrm>
            <a:off x="2743200" y="1693863"/>
            <a:ext cx="2640013" cy="3003550"/>
            <a:chOff x="6021388" y="1674813"/>
            <a:chExt cx="2919412" cy="3003550"/>
          </a:xfrm>
        </p:grpSpPr>
        <p:sp>
          <p:nvSpPr>
            <p:cNvPr id="13534" name="Text Box 12"/>
            <p:cNvSpPr txBox="1">
              <a:spLocks noChangeArrowheads="1"/>
            </p:cNvSpPr>
            <p:nvPr/>
          </p:nvSpPr>
          <p:spPr bwMode="auto">
            <a:xfrm>
              <a:off x="6021388" y="2073275"/>
              <a:ext cx="400050"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300 </a:t>
              </a:r>
            </a:p>
          </p:txBody>
        </p:sp>
        <p:sp>
          <p:nvSpPr>
            <p:cNvPr id="13535" name="Text Box 13"/>
            <p:cNvSpPr txBox="1">
              <a:spLocks noChangeArrowheads="1"/>
            </p:cNvSpPr>
            <p:nvPr/>
          </p:nvSpPr>
          <p:spPr bwMode="auto">
            <a:xfrm>
              <a:off x="6021388" y="2698750"/>
              <a:ext cx="400050"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200 </a:t>
              </a:r>
            </a:p>
          </p:txBody>
        </p:sp>
        <p:sp>
          <p:nvSpPr>
            <p:cNvPr id="13536" name="Text Box 14"/>
            <p:cNvSpPr txBox="1">
              <a:spLocks noChangeArrowheads="1"/>
            </p:cNvSpPr>
            <p:nvPr/>
          </p:nvSpPr>
          <p:spPr bwMode="auto">
            <a:xfrm>
              <a:off x="6021388" y="3324225"/>
              <a:ext cx="400050"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100 </a:t>
              </a:r>
            </a:p>
          </p:txBody>
        </p:sp>
        <p:sp>
          <p:nvSpPr>
            <p:cNvPr id="13537" name="Text Box 15"/>
            <p:cNvSpPr txBox="1">
              <a:spLocks noChangeArrowheads="1"/>
            </p:cNvSpPr>
            <p:nvPr/>
          </p:nvSpPr>
          <p:spPr bwMode="auto">
            <a:xfrm>
              <a:off x="6261100" y="3951288"/>
              <a:ext cx="174625"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0 </a:t>
              </a:r>
            </a:p>
          </p:txBody>
        </p:sp>
        <p:sp>
          <p:nvSpPr>
            <p:cNvPr id="13538" name="Text Box 16"/>
            <p:cNvSpPr txBox="1">
              <a:spLocks noChangeArrowheads="1"/>
            </p:cNvSpPr>
            <p:nvPr/>
          </p:nvSpPr>
          <p:spPr bwMode="auto">
            <a:xfrm>
              <a:off x="6537325" y="1674813"/>
              <a:ext cx="2247900" cy="215900"/>
            </a:xfrm>
            <a:prstGeom prst="rect">
              <a:avLst/>
            </a:prstGeom>
            <a:noFill/>
            <a:ln w="9525" algn="ctr">
              <a:noFill/>
              <a:miter lim="800000"/>
              <a:headEnd/>
              <a:tailEnd/>
            </a:ln>
          </p:spPr>
          <p:txBody>
            <a:bodyPr lIns="0" tIns="0" rIns="0" bIns="0">
              <a:spAutoFit/>
            </a:bodyPr>
            <a:lstStyle/>
            <a:p>
              <a:pPr algn="ctr"/>
              <a:r>
                <a:rPr lang="en-US" sz="1400" b="1">
                  <a:solidFill>
                    <a:srgbClr val="001965"/>
                  </a:solidFill>
                </a:rPr>
                <a:t>Insulin (pmol/L)</a:t>
              </a:r>
            </a:p>
          </p:txBody>
        </p:sp>
        <p:sp>
          <p:nvSpPr>
            <p:cNvPr id="13539" name="Text Box 17"/>
            <p:cNvSpPr txBox="1">
              <a:spLocks noChangeArrowheads="1"/>
            </p:cNvSpPr>
            <p:nvPr/>
          </p:nvSpPr>
          <p:spPr bwMode="auto">
            <a:xfrm>
              <a:off x="7021513" y="4497388"/>
              <a:ext cx="996950" cy="180975"/>
            </a:xfrm>
            <a:prstGeom prst="rect">
              <a:avLst/>
            </a:prstGeom>
            <a:noFill/>
            <a:ln w="9525" algn="ctr">
              <a:noFill/>
              <a:miter lim="800000"/>
              <a:headEnd/>
              <a:tailEnd/>
            </a:ln>
          </p:spPr>
          <p:txBody>
            <a:bodyPr wrap="none" lIns="0" tIns="0" rIns="0" bIns="0">
              <a:spAutoFit/>
            </a:bodyPr>
            <a:lstStyle/>
            <a:p>
              <a:pPr algn="ctr">
                <a:lnSpc>
                  <a:spcPct val="85000"/>
                </a:lnSpc>
              </a:pPr>
              <a:r>
                <a:rPr lang="en-US" sz="1400">
                  <a:solidFill>
                    <a:srgbClr val="001965"/>
                  </a:solidFill>
                </a:rPr>
                <a:t>Time (min)</a:t>
              </a:r>
            </a:p>
          </p:txBody>
        </p:sp>
        <p:sp>
          <p:nvSpPr>
            <p:cNvPr id="13540" name="Text Box 18"/>
            <p:cNvSpPr txBox="1">
              <a:spLocks noChangeArrowheads="1"/>
            </p:cNvSpPr>
            <p:nvPr/>
          </p:nvSpPr>
          <p:spPr bwMode="auto">
            <a:xfrm>
              <a:off x="6227763" y="4151313"/>
              <a:ext cx="306387"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-30</a:t>
              </a:r>
            </a:p>
          </p:txBody>
        </p:sp>
        <p:sp>
          <p:nvSpPr>
            <p:cNvPr id="13541" name="Text Box 19"/>
            <p:cNvSpPr txBox="1">
              <a:spLocks noChangeArrowheads="1"/>
            </p:cNvSpPr>
            <p:nvPr/>
          </p:nvSpPr>
          <p:spPr bwMode="auto">
            <a:xfrm>
              <a:off x="6565900" y="4151313"/>
              <a:ext cx="112713"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0</a:t>
              </a:r>
            </a:p>
          </p:txBody>
        </p:sp>
        <p:sp>
          <p:nvSpPr>
            <p:cNvPr id="13542" name="Text Box 20"/>
            <p:cNvSpPr txBox="1">
              <a:spLocks noChangeArrowheads="1"/>
            </p:cNvSpPr>
            <p:nvPr/>
          </p:nvSpPr>
          <p:spPr bwMode="auto">
            <a:xfrm>
              <a:off x="6970713" y="4151313"/>
              <a:ext cx="225425"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60</a:t>
              </a:r>
            </a:p>
          </p:txBody>
        </p:sp>
        <p:sp>
          <p:nvSpPr>
            <p:cNvPr id="13543" name="Text Box 21"/>
            <p:cNvSpPr txBox="1">
              <a:spLocks noChangeArrowheads="1"/>
            </p:cNvSpPr>
            <p:nvPr/>
          </p:nvSpPr>
          <p:spPr bwMode="auto">
            <a:xfrm>
              <a:off x="7480300" y="4151313"/>
              <a:ext cx="338138"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120</a:t>
              </a:r>
            </a:p>
          </p:txBody>
        </p:sp>
        <p:sp>
          <p:nvSpPr>
            <p:cNvPr id="13544" name="Text Box 22"/>
            <p:cNvSpPr txBox="1">
              <a:spLocks noChangeArrowheads="1"/>
            </p:cNvSpPr>
            <p:nvPr/>
          </p:nvSpPr>
          <p:spPr bwMode="auto">
            <a:xfrm>
              <a:off x="8078788" y="4151313"/>
              <a:ext cx="338137"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180</a:t>
              </a:r>
            </a:p>
          </p:txBody>
        </p:sp>
        <p:sp>
          <p:nvSpPr>
            <p:cNvPr id="13545" name="Text Box 23"/>
            <p:cNvSpPr txBox="1">
              <a:spLocks noChangeArrowheads="1"/>
            </p:cNvSpPr>
            <p:nvPr/>
          </p:nvSpPr>
          <p:spPr bwMode="auto">
            <a:xfrm>
              <a:off x="8602663" y="4151313"/>
              <a:ext cx="338137"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240</a:t>
              </a:r>
            </a:p>
          </p:txBody>
        </p:sp>
        <p:grpSp>
          <p:nvGrpSpPr>
            <p:cNvPr id="13546" name="Group 382"/>
            <p:cNvGrpSpPr>
              <a:grpSpLocks/>
            </p:cNvGrpSpPr>
            <p:nvPr/>
          </p:nvGrpSpPr>
          <p:grpSpPr bwMode="auto">
            <a:xfrm>
              <a:off x="6419850" y="1943100"/>
              <a:ext cx="2479675" cy="2181225"/>
              <a:chOff x="660125" y="1911350"/>
              <a:chExt cx="2056012" cy="1935163"/>
            </a:xfrm>
          </p:grpSpPr>
          <p:sp>
            <p:nvSpPr>
              <p:cNvPr id="13547" name="Line 10"/>
              <p:cNvSpPr>
                <a:spLocks noChangeShapeType="1"/>
              </p:cNvSpPr>
              <p:nvPr/>
            </p:nvSpPr>
            <p:spPr bwMode="auto">
              <a:xfrm rot="5400000">
                <a:off x="1658663" y="2851150"/>
                <a:ext cx="0" cy="1901825"/>
              </a:xfrm>
              <a:prstGeom prst="line">
                <a:avLst/>
              </a:prstGeom>
              <a:noFill/>
              <a:ln w="28575">
                <a:solidFill>
                  <a:schemeClr val="tx1"/>
                </a:solidFill>
                <a:round/>
                <a:headEnd/>
                <a:tailEnd/>
              </a:ln>
            </p:spPr>
            <p:txBody>
              <a:bodyPr/>
              <a:lstStyle/>
              <a:p>
                <a:endParaRPr lang="en-IN"/>
              </a:p>
            </p:txBody>
          </p:sp>
          <p:sp>
            <p:nvSpPr>
              <p:cNvPr id="13548" name="Line 11"/>
              <p:cNvSpPr>
                <a:spLocks noChangeShapeType="1"/>
              </p:cNvSpPr>
              <p:nvPr/>
            </p:nvSpPr>
            <p:spPr bwMode="auto">
              <a:xfrm>
                <a:off x="706163" y="1911350"/>
                <a:ext cx="0" cy="1887538"/>
              </a:xfrm>
              <a:prstGeom prst="line">
                <a:avLst/>
              </a:prstGeom>
              <a:noFill/>
              <a:ln w="28575">
                <a:solidFill>
                  <a:schemeClr val="tx1"/>
                </a:solidFill>
                <a:round/>
                <a:headEnd/>
                <a:tailEnd/>
              </a:ln>
            </p:spPr>
            <p:txBody>
              <a:bodyPr/>
              <a:lstStyle/>
              <a:p>
                <a:endParaRPr lang="en-IN"/>
              </a:p>
            </p:txBody>
          </p:sp>
          <p:grpSp>
            <p:nvGrpSpPr>
              <p:cNvPr id="13549" name="Group 24"/>
              <p:cNvGrpSpPr>
                <a:grpSpLocks/>
              </p:cNvGrpSpPr>
              <p:nvPr/>
            </p:nvGrpSpPr>
            <p:grpSpPr bwMode="auto">
              <a:xfrm>
                <a:off x="728388" y="3768725"/>
                <a:ext cx="88900" cy="50800"/>
                <a:chOff x="408" y="2976"/>
                <a:chExt cx="64" cy="32"/>
              </a:xfrm>
            </p:grpSpPr>
            <p:sp>
              <p:nvSpPr>
                <p:cNvPr id="13603" name="Line 25"/>
                <p:cNvSpPr>
                  <a:spLocks noChangeShapeType="1"/>
                </p:cNvSpPr>
                <p:nvPr/>
              </p:nvSpPr>
              <p:spPr bwMode="auto">
                <a:xfrm flipH="1">
                  <a:off x="408" y="2976"/>
                  <a:ext cx="40" cy="32"/>
                </a:xfrm>
                <a:prstGeom prst="line">
                  <a:avLst/>
                </a:prstGeom>
                <a:noFill/>
                <a:ln w="19050">
                  <a:solidFill>
                    <a:schemeClr val="tx1"/>
                  </a:solidFill>
                  <a:round/>
                  <a:headEnd/>
                  <a:tailEnd/>
                </a:ln>
              </p:spPr>
              <p:txBody>
                <a:bodyPr/>
                <a:lstStyle/>
                <a:p>
                  <a:endParaRPr lang="en-IN"/>
                </a:p>
              </p:txBody>
            </p:sp>
            <p:sp>
              <p:nvSpPr>
                <p:cNvPr id="13604" name="Line 26"/>
                <p:cNvSpPr>
                  <a:spLocks noChangeShapeType="1"/>
                </p:cNvSpPr>
                <p:nvPr/>
              </p:nvSpPr>
              <p:spPr bwMode="auto">
                <a:xfrm flipH="1">
                  <a:off x="432" y="2976"/>
                  <a:ext cx="40" cy="32"/>
                </a:xfrm>
                <a:prstGeom prst="line">
                  <a:avLst/>
                </a:prstGeom>
                <a:noFill/>
                <a:ln w="19050">
                  <a:solidFill>
                    <a:schemeClr val="tx1"/>
                  </a:solidFill>
                  <a:round/>
                  <a:headEnd/>
                  <a:tailEnd/>
                </a:ln>
              </p:spPr>
              <p:txBody>
                <a:bodyPr/>
                <a:lstStyle/>
                <a:p>
                  <a:endParaRPr lang="en-IN"/>
                </a:p>
              </p:txBody>
            </p:sp>
          </p:grpSp>
          <p:sp>
            <p:nvSpPr>
              <p:cNvPr id="13550" name="Line 28"/>
              <p:cNvSpPr>
                <a:spLocks noChangeShapeType="1"/>
              </p:cNvSpPr>
              <p:nvPr/>
            </p:nvSpPr>
            <p:spPr bwMode="auto">
              <a:xfrm rot="-5400000">
                <a:off x="679968" y="3818732"/>
                <a:ext cx="55563" cy="0"/>
              </a:xfrm>
              <a:prstGeom prst="line">
                <a:avLst/>
              </a:prstGeom>
              <a:noFill/>
              <a:ln w="19050">
                <a:solidFill>
                  <a:schemeClr val="tx1"/>
                </a:solidFill>
                <a:round/>
                <a:headEnd/>
                <a:tailEnd/>
              </a:ln>
            </p:spPr>
            <p:txBody>
              <a:bodyPr/>
              <a:lstStyle/>
              <a:p>
                <a:endParaRPr lang="en-IN"/>
              </a:p>
            </p:txBody>
          </p:sp>
          <p:grpSp>
            <p:nvGrpSpPr>
              <p:cNvPr id="13551" name="Group 34"/>
              <p:cNvGrpSpPr>
                <a:grpSpLocks/>
              </p:cNvGrpSpPr>
              <p:nvPr/>
            </p:nvGrpSpPr>
            <p:grpSpPr bwMode="auto">
              <a:xfrm>
                <a:off x="660125" y="1912938"/>
                <a:ext cx="49213" cy="1889125"/>
                <a:chOff x="2438" y="2163"/>
                <a:chExt cx="35" cy="1190"/>
              </a:xfrm>
            </p:grpSpPr>
            <p:sp>
              <p:nvSpPr>
                <p:cNvPr id="13599" name="Line 35"/>
                <p:cNvSpPr>
                  <a:spLocks noChangeShapeType="1"/>
                </p:cNvSpPr>
                <p:nvPr/>
              </p:nvSpPr>
              <p:spPr bwMode="auto">
                <a:xfrm>
                  <a:off x="2438" y="3353"/>
                  <a:ext cx="35" cy="0"/>
                </a:xfrm>
                <a:prstGeom prst="line">
                  <a:avLst/>
                </a:prstGeom>
                <a:noFill/>
                <a:ln w="19050">
                  <a:solidFill>
                    <a:schemeClr val="tx1"/>
                  </a:solidFill>
                  <a:round/>
                  <a:headEnd/>
                  <a:tailEnd/>
                </a:ln>
              </p:spPr>
              <p:txBody>
                <a:bodyPr/>
                <a:lstStyle/>
                <a:p>
                  <a:endParaRPr lang="en-IN"/>
                </a:p>
              </p:txBody>
            </p:sp>
            <p:sp>
              <p:nvSpPr>
                <p:cNvPr id="13600" name="Line 36"/>
                <p:cNvSpPr>
                  <a:spLocks noChangeShapeType="1"/>
                </p:cNvSpPr>
                <p:nvPr/>
              </p:nvSpPr>
              <p:spPr bwMode="auto">
                <a:xfrm>
                  <a:off x="2438" y="2949"/>
                  <a:ext cx="35" cy="0"/>
                </a:xfrm>
                <a:prstGeom prst="line">
                  <a:avLst/>
                </a:prstGeom>
                <a:noFill/>
                <a:ln w="19050">
                  <a:solidFill>
                    <a:schemeClr val="tx1"/>
                  </a:solidFill>
                  <a:round/>
                  <a:headEnd/>
                  <a:tailEnd/>
                </a:ln>
              </p:spPr>
              <p:txBody>
                <a:bodyPr/>
                <a:lstStyle/>
                <a:p>
                  <a:endParaRPr lang="en-IN"/>
                </a:p>
              </p:txBody>
            </p:sp>
            <p:sp>
              <p:nvSpPr>
                <p:cNvPr id="13601" name="Line 37"/>
                <p:cNvSpPr>
                  <a:spLocks noChangeShapeType="1"/>
                </p:cNvSpPr>
                <p:nvPr/>
              </p:nvSpPr>
              <p:spPr bwMode="auto">
                <a:xfrm>
                  <a:off x="2438" y="2559"/>
                  <a:ext cx="35" cy="0"/>
                </a:xfrm>
                <a:prstGeom prst="line">
                  <a:avLst/>
                </a:prstGeom>
                <a:noFill/>
                <a:ln w="19050">
                  <a:solidFill>
                    <a:schemeClr val="tx1"/>
                  </a:solidFill>
                  <a:round/>
                  <a:headEnd/>
                  <a:tailEnd/>
                </a:ln>
              </p:spPr>
              <p:txBody>
                <a:bodyPr/>
                <a:lstStyle/>
                <a:p>
                  <a:endParaRPr lang="en-IN"/>
                </a:p>
              </p:txBody>
            </p:sp>
            <p:sp>
              <p:nvSpPr>
                <p:cNvPr id="13602" name="Line 38"/>
                <p:cNvSpPr>
                  <a:spLocks noChangeShapeType="1"/>
                </p:cNvSpPr>
                <p:nvPr/>
              </p:nvSpPr>
              <p:spPr bwMode="auto">
                <a:xfrm>
                  <a:off x="2438" y="2163"/>
                  <a:ext cx="35" cy="0"/>
                </a:xfrm>
                <a:prstGeom prst="line">
                  <a:avLst/>
                </a:prstGeom>
                <a:noFill/>
                <a:ln w="19050">
                  <a:solidFill>
                    <a:schemeClr val="tx1"/>
                  </a:solidFill>
                  <a:round/>
                  <a:headEnd/>
                  <a:tailEnd/>
                </a:ln>
              </p:spPr>
              <p:txBody>
                <a:bodyPr/>
                <a:lstStyle/>
                <a:p>
                  <a:endParaRPr lang="en-IN"/>
                </a:p>
              </p:txBody>
            </p:sp>
          </p:grpSp>
          <p:grpSp>
            <p:nvGrpSpPr>
              <p:cNvPr id="13552" name="Group 40"/>
              <p:cNvGrpSpPr>
                <a:grpSpLocks/>
              </p:cNvGrpSpPr>
              <p:nvPr/>
            </p:nvGrpSpPr>
            <p:grpSpPr bwMode="auto">
              <a:xfrm>
                <a:off x="682350" y="3530600"/>
                <a:ext cx="1901825" cy="77788"/>
                <a:chOff x="2253" y="3182"/>
                <a:chExt cx="1388" cy="49"/>
              </a:xfrm>
            </p:grpSpPr>
            <p:sp>
              <p:nvSpPr>
                <p:cNvPr id="13590" name="Line 41"/>
                <p:cNvSpPr>
                  <a:spLocks noChangeShapeType="1"/>
                </p:cNvSpPr>
                <p:nvPr/>
              </p:nvSpPr>
              <p:spPr bwMode="auto">
                <a:xfrm>
                  <a:off x="2370" y="3200"/>
                  <a:ext cx="140" cy="4"/>
                </a:xfrm>
                <a:prstGeom prst="line">
                  <a:avLst/>
                </a:prstGeom>
                <a:noFill/>
                <a:ln w="19050">
                  <a:solidFill>
                    <a:schemeClr val="tx1"/>
                  </a:solidFill>
                  <a:round/>
                  <a:headEnd/>
                  <a:tailEnd/>
                </a:ln>
              </p:spPr>
              <p:txBody>
                <a:bodyPr/>
                <a:lstStyle/>
                <a:p>
                  <a:endParaRPr lang="en-IN"/>
                </a:p>
              </p:txBody>
            </p:sp>
            <p:sp>
              <p:nvSpPr>
                <p:cNvPr id="13591" name="Line 42"/>
                <p:cNvSpPr>
                  <a:spLocks noChangeShapeType="1"/>
                </p:cNvSpPr>
                <p:nvPr/>
              </p:nvSpPr>
              <p:spPr bwMode="auto">
                <a:xfrm>
                  <a:off x="2253" y="3182"/>
                  <a:ext cx="91" cy="9"/>
                </a:xfrm>
                <a:prstGeom prst="line">
                  <a:avLst/>
                </a:prstGeom>
                <a:noFill/>
                <a:ln w="19050">
                  <a:solidFill>
                    <a:schemeClr val="tx1"/>
                  </a:solidFill>
                  <a:round/>
                  <a:headEnd/>
                  <a:tailEnd/>
                </a:ln>
              </p:spPr>
              <p:txBody>
                <a:bodyPr/>
                <a:lstStyle/>
                <a:p>
                  <a:endParaRPr lang="en-IN"/>
                </a:p>
              </p:txBody>
            </p:sp>
            <p:sp>
              <p:nvSpPr>
                <p:cNvPr id="13592" name="Line 43"/>
                <p:cNvSpPr>
                  <a:spLocks noChangeShapeType="1"/>
                </p:cNvSpPr>
                <p:nvPr/>
              </p:nvSpPr>
              <p:spPr bwMode="auto">
                <a:xfrm>
                  <a:off x="2513" y="3200"/>
                  <a:ext cx="179" cy="13"/>
                </a:xfrm>
                <a:prstGeom prst="line">
                  <a:avLst/>
                </a:prstGeom>
                <a:noFill/>
                <a:ln w="19050">
                  <a:solidFill>
                    <a:schemeClr val="tx1"/>
                  </a:solidFill>
                  <a:round/>
                  <a:headEnd/>
                  <a:tailEnd/>
                </a:ln>
              </p:spPr>
              <p:txBody>
                <a:bodyPr/>
                <a:lstStyle/>
                <a:p>
                  <a:endParaRPr lang="en-IN"/>
                </a:p>
              </p:txBody>
            </p:sp>
            <p:sp>
              <p:nvSpPr>
                <p:cNvPr id="13593" name="Line 44"/>
                <p:cNvSpPr>
                  <a:spLocks noChangeShapeType="1"/>
                </p:cNvSpPr>
                <p:nvPr/>
              </p:nvSpPr>
              <p:spPr bwMode="auto">
                <a:xfrm flipV="1">
                  <a:off x="2673" y="3213"/>
                  <a:ext cx="181" cy="5"/>
                </a:xfrm>
                <a:prstGeom prst="line">
                  <a:avLst/>
                </a:prstGeom>
                <a:noFill/>
                <a:ln w="19050">
                  <a:solidFill>
                    <a:schemeClr val="tx1"/>
                  </a:solidFill>
                  <a:round/>
                  <a:headEnd/>
                  <a:tailEnd/>
                </a:ln>
              </p:spPr>
              <p:txBody>
                <a:bodyPr/>
                <a:lstStyle/>
                <a:p>
                  <a:endParaRPr lang="en-IN"/>
                </a:p>
              </p:txBody>
            </p:sp>
            <p:sp>
              <p:nvSpPr>
                <p:cNvPr id="13594" name="Line 45"/>
                <p:cNvSpPr>
                  <a:spLocks noChangeShapeType="1"/>
                </p:cNvSpPr>
                <p:nvPr/>
              </p:nvSpPr>
              <p:spPr bwMode="auto">
                <a:xfrm>
                  <a:off x="2841" y="3204"/>
                  <a:ext cx="157" cy="27"/>
                </a:xfrm>
                <a:prstGeom prst="line">
                  <a:avLst/>
                </a:prstGeom>
                <a:noFill/>
                <a:ln w="19050">
                  <a:solidFill>
                    <a:schemeClr val="tx1"/>
                  </a:solidFill>
                  <a:round/>
                  <a:headEnd/>
                  <a:tailEnd/>
                </a:ln>
              </p:spPr>
              <p:txBody>
                <a:bodyPr/>
                <a:lstStyle/>
                <a:p>
                  <a:endParaRPr lang="en-IN"/>
                </a:p>
              </p:txBody>
            </p:sp>
            <p:sp>
              <p:nvSpPr>
                <p:cNvPr id="13595" name="Line 46"/>
                <p:cNvSpPr>
                  <a:spLocks noChangeShapeType="1"/>
                </p:cNvSpPr>
                <p:nvPr/>
              </p:nvSpPr>
              <p:spPr bwMode="auto">
                <a:xfrm>
                  <a:off x="2998" y="3218"/>
                  <a:ext cx="142" cy="0"/>
                </a:xfrm>
                <a:prstGeom prst="line">
                  <a:avLst/>
                </a:prstGeom>
                <a:noFill/>
                <a:ln w="19050">
                  <a:solidFill>
                    <a:schemeClr val="tx1"/>
                  </a:solidFill>
                  <a:round/>
                  <a:headEnd/>
                  <a:tailEnd/>
                </a:ln>
              </p:spPr>
              <p:txBody>
                <a:bodyPr/>
                <a:lstStyle/>
                <a:p>
                  <a:endParaRPr lang="en-IN"/>
                </a:p>
              </p:txBody>
            </p:sp>
            <p:sp>
              <p:nvSpPr>
                <p:cNvPr id="13596" name="Line 47"/>
                <p:cNvSpPr>
                  <a:spLocks noChangeShapeType="1"/>
                </p:cNvSpPr>
                <p:nvPr/>
              </p:nvSpPr>
              <p:spPr bwMode="auto">
                <a:xfrm flipV="1">
                  <a:off x="3166" y="3209"/>
                  <a:ext cx="156" cy="18"/>
                </a:xfrm>
                <a:prstGeom prst="line">
                  <a:avLst/>
                </a:prstGeom>
                <a:noFill/>
                <a:ln w="19050">
                  <a:solidFill>
                    <a:schemeClr val="tx1"/>
                  </a:solidFill>
                  <a:round/>
                  <a:headEnd/>
                  <a:tailEnd/>
                </a:ln>
              </p:spPr>
              <p:txBody>
                <a:bodyPr/>
                <a:lstStyle/>
                <a:p>
                  <a:endParaRPr lang="en-IN"/>
                </a:p>
              </p:txBody>
            </p:sp>
            <p:sp>
              <p:nvSpPr>
                <p:cNvPr id="13597" name="Line 48"/>
                <p:cNvSpPr>
                  <a:spLocks noChangeShapeType="1"/>
                </p:cNvSpPr>
                <p:nvPr/>
              </p:nvSpPr>
              <p:spPr bwMode="auto">
                <a:xfrm flipV="1">
                  <a:off x="3322" y="3209"/>
                  <a:ext cx="153" cy="4"/>
                </a:xfrm>
                <a:prstGeom prst="line">
                  <a:avLst/>
                </a:prstGeom>
                <a:noFill/>
                <a:ln w="19050">
                  <a:solidFill>
                    <a:schemeClr val="tx1"/>
                  </a:solidFill>
                  <a:round/>
                  <a:headEnd/>
                  <a:tailEnd/>
                </a:ln>
              </p:spPr>
              <p:txBody>
                <a:bodyPr/>
                <a:lstStyle/>
                <a:p>
                  <a:endParaRPr lang="en-IN"/>
                </a:p>
              </p:txBody>
            </p:sp>
            <p:sp>
              <p:nvSpPr>
                <p:cNvPr id="13598" name="Line 49"/>
                <p:cNvSpPr>
                  <a:spLocks noChangeShapeType="1"/>
                </p:cNvSpPr>
                <p:nvPr/>
              </p:nvSpPr>
              <p:spPr bwMode="auto">
                <a:xfrm>
                  <a:off x="3494" y="3218"/>
                  <a:ext cx="147" cy="4"/>
                </a:xfrm>
                <a:prstGeom prst="line">
                  <a:avLst/>
                </a:prstGeom>
                <a:noFill/>
                <a:ln w="19050">
                  <a:solidFill>
                    <a:schemeClr val="tx1"/>
                  </a:solidFill>
                  <a:round/>
                  <a:headEnd/>
                  <a:tailEnd/>
                </a:ln>
              </p:spPr>
              <p:txBody>
                <a:bodyPr/>
                <a:lstStyle/>
                <a:p>
                  <a:endParaRPr lang="en-IN"/>
                </a:p>
              </p:txBody>
            </p:sp>
          </p:grpSp>
          <p:sp>
            <p:nvSpPr>
              <p:cNvPr id="13553" name="Oval 52"/>
              <p:cNvSpPr>
                <a:spLocks noChangeArrowheads="1"/>
              </p:cNvSpPr>
              <p:nvPr/>
            </p:nvSpPr>
            <p:spPr bwMode="auto">
              <a:xfrm>
                <a:off x="771250" y="3511550"/>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54" name="Oval 53"/>
              <p:cNvSpPr>
                <a:spLocks noChangeArrowheads="1"/>
              </p:cNvSpPr>
              <p:nvPr/>
            </p:nvSpPr>
            <p:spPr bwMode="auto">
              <a:xfrm>
                <a:off x="1001438" y="3525838"/>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55" name="Oval 54"/>
              <p:cNvSpPr>
                <a:spLocks noChangeArrowheads="1"/>
              </p:cNvSpPr>
              <p:nvPr/>
            </p:nvSpPr>
            <p:spPr bwMode="auto">
              <a:xfrm>
                <a:off x="1225275" y="3560763"/>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56" name="Oval 55"/>
              <p:cNvSpPr>
                <a:spLocks noChangeArrowheads="1"/>
              </p:cNvSpPr>
              <p:nvPr/>
            </p:nvSpPr>
            <p:spPr bwMode="auto">
              <a:xfrm>
                <a:off x="1447525" y="3540125"/>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57" name="Oval 56"/>
              <p:cNvSpPr>
                <a:spLocks noChangeArrowheads="1"/>
              </p:cNvSpPr>
              <p:nvPr/>
            </p:nvSpPr>
            <p:spPr bwMode="auto">
              <a:xfrm>
                <a:off x="1668188" y="3560763"/>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58" name="Oval 57"/>
              <p:cNvSpPr>
                <a:spLocks noChangeArrowheads="1"/>
              </p:cNvSpPr>
              <p:nvPr/>
            </p:nvSpPr>
            <p:spPr bwMode="auto">
              <a:xfrm>
                <a:off x="1884088" y="3554413"/>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59" name="Oval 58"/>
              <p:cNvSpPr>
                <a:spLocks noChangeArrowheads="1"/>
              </p:cNvSpPr>
              <p:nvPr/>
            </p:nvSpPr>
            <p:spPr bwMode="auto">
              <a:xfrm>
                <a:off x="2109513" y="3540125"/>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60" name="Oval 59"/>
              <p:cNvSpPr>
                <a:spLocks noChangeArrowheads="1"/>
              </p:cNvSpPr>
              <p:nvPr/>
            </p:nvSpPr>
            <p:spPr bwMode="auto">
              <a:xfrm>
                <a:off x="2336525" y="3540125"/>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61" name="Oval 60"/>
              <p:cNvSpPr>
                <a:spLocks noChangeArrowheads="1"/>
              </p:cNvSpPr>
              <p:nvPr/>
            </p:nvSpPr>
            <p:spPr bwMode="auto">
              <a:xfrm>
                <a:off x="2558775" y="3575050"/>
                <a:ext cx="63500" cy="63500"/>
              </a:xfrm>
              <a:prstGeom prst="ellipse">
                <a:avLst/>
              </a:prstGeom>
              <a:solidFill>
                <a:schemeClr val="tx1"/>
              </a:solidFill>
              <a:ln w="19050">
                <a:solidFill>
                  <a:schemeClr val="tx1"/>
                </a:solidFill>
                <a:round/>
                <a:headEnd/>
                <a:tailEnd/>
              </a:ln>
            </p:spPr>
            <p:txBody>
              <a:bodyPr wrap="none" anchor="ctr"/>
              <a:lstStyle/>
              <a:p>
                <a:endParaRPr lang="en-US">
                  <a:solidFill>
                    <a:srgbClr val="001965"/>
                  </a:solidFill>
                </a:endParaRPr>
              </a:p>
            </p:txBody>
          </p:sp>
          <p:sp>
            <p:nvSpPr>
              <p:cNvPr id="13562" name="Text Box 61"/>
              <p:cNvSpPr txBox="1">
                <a:spLocks noChangeArrowheads="1"/>
              </p:cNvSpPr>
              <p:nvPr/>
            </p:nvSpPr>
            <p:spPr bwMode="auto">
              <a:xfrm>
                <a:off x="2461938" y="3330575"/>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63" name="Text Box 62"/>
              <p:cNvSpPr txBox="1">
                <a:spLocks noChangeArrowheads="1"/>
              </p:cNvSpPr>
              <p:nvPr/>
            </p:nvSpPr>
            <p:spPr bwMode="auto">
              <a:xfrm>
                <a:off x="2230163" y="3273425"/>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64" name="Text Box 63"/>
              <p:cNvSpPr txBox="1">
                <a:spLocks noChangeArrowheads="1"/>
              </p:cNvSpPr>
              <p:nvPr/>
            </p:nvSpPr>
            <p:spPr bwMode="auto">
              <a:xfrm>
                <a:off x="910950" y="3216275"/>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65" name="Text Box 64"/>
              <p:cNvSpPr txBox="1">
                <a:spLocks noChangeArrowheads="1"/>
              </p:cNvSpPr>
              <p:nvPr/>
            </p:nvSpPr>
            <p:spPr bwMode="auto">
              <a:xfrm>
                <a:off x="1136375" y="3240088"/>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66" name="Text Box 65"/>
              <p:cNvSpPr txBox="1">
                <a:spLocks noChangeArrowheads="1"/>
              </p:cNvSpPr>
              <p:nvPr/>
            </p:nvSpPr>
            <p:spPr bwMode="auto">
              <a:xfrm>
                <a:off x="1349100" y="3105150"/>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67" name="Text Box 66"/>
              <p:cNvSpPr txBox="1">
                <a:spLocks noChangeArrowheads="1"/>
              </p:cNvSpPr>
              <p:nvPr/>
            </p:nvSpPr>
            <p:spPr bwMode="auto">
              <a:xfrm>
                <a:off x="1561825" y="2943225"/>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68" name="Text Box 67"/>
              <p:cNvSpPr txBox="1">
                <a:spLocks noChangeArrowheads="1"/>
              </p:cNvSpPr>
              <p:nvPr/>
            </p:nvSpPr>
            <p:spPr bwMode="auto">
              <a:xfrm>
                <a:off x="1782488" y="3027363"/>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69" name="Text Box 68"/>
              <p:cNvSpPr txBox="1">
                <a:spLocks noChangeArrowheads="1"/>
              </p:cNvSpPr>
              <p:nvPr/>
            </p:nvSpPr>
            <p:spPr bwMode="auto">
              <a:xfrm>
                <a:off x="2004738" y="3219450"/>
                <a:ext cx="254199" cy="286709"/>
              </a:xfrm>
              <a:prstGeom prst="rect">
                <a:avLst/>
              </a:prstGeom>
              <a:noFill/>
              <a:ln w="19050" algn="ctr">
                <a:noFill/>
                <a:miter lim="800000"/>
                <a:headEnd/>
                <a:tailEnd/>
              </a:ln>
            </p:spPr>
            <p:txBody>
              <a:bodyPr wrap="none">
                <a:spAutoFit/>
              </a:bodyPr>
              <a:lstStyle/>
              <a:p>
                <a:r>
                  <a:rPr lang="en-US" sz="1500">
                    <a:solidFill>
                      <a:srgbClr val="FF0000"/>
                    </a:solidFill>
                  </a:rPr>
                  <a:t>*</a:t>
                </a:r>
              </a:p>
            </p:txBody>
          </p:sp>
          <p:grpSp>
            <p:nvGrpSpPr>
              <p:cNvPr id="13570" name="Group 69"/>
              <p:cNvGrpSpPr>
                <a:grpSpLocks/>
              </p:cNvGrpSpPr>
              <p:nvPr/>
            </p:nvGrpSpPr>
            <p:grpSpPr bwMode="auto">
              <a:xfrm>
                <a:off x="660125" y="2749550"/>
                <a:ext cx="1963738" cy="858838"/>
                <a:chOff x="2240" y="2690"/>
                <a:chExt cx="1436" cy="541"/>
              </a:xfrm>
            </p:grpSpPr>
            <p:sp>
              <p:nvSpPr>
                <p:cNvPr id="13580" name="AutoShape 70"/>
                <p:cNvSpPr>
                  <a:spLocks noChangeArrowheads="1"/>
                </p:cNvSpPr>
                <p:nvPr/>
              </p:nvSpPr>
              <p:spPr bwMode="auto">
                <a:xfrm>
                  <a:off x="2656" y="2949"/>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1" name="AutoShape 71"/>
                <p:cNvSpPr>
                  <a:spLocks noChangeArrowheads="1"/>
                </p:cNvSpPr>
                <p:nvPr/>
              </p:nvSpPr>
              <p:spPr bwMode="auto">
                <a:xfrm>
                  <a:off x="2818" y="2799"/>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2" name="AutoShape 72"/>
                <p:cNvSpPr>
                  <a:spLocks noChangeArrowheads="1"/>
                </p:cNvSpPr>
                <p:nvPr/>
              </p:nvSpPr>
              <p:spPr bwMode="auto">
                <a:xfrm>
                  <a:off x="2975" y="2690"/>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3" name="AutoShape 73"/>
                <p:cNvSpPr>
                  <a:spLocks noChangeArrowheads="1"/>
                </p:cNvSpPr>
                <p:nvPr/>
              </p:nvSpPr>
              <p:spPr bwMode="auto">
                <a:xfrm>
                  <a:off x="3131" y="2731"/>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4" name="AutoShape 74"/>
                <p:cNvSpPr>
                  <a:spLocks noChangeArrowheads="1"/>
                </p:cNvSpPr>
                <p:nvPr/>
              </p:nvSpPr>
              <p:spPr bwMode="auto">
                <a:xfrm>
                  <a:off x="3299" y="2902"/>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5" name="AutoShape 75"/>
                <p:cNvSpPr>
                  <a:spLocks noChangeArrowheads="1"/>
                </p:cNvSpPr>
                <p:nvPr/>
              </p:nvSpPr>
              <p:spPr bwMode="auto">
                <a:xfrm>
                  <a:off x="3467" y="3002"/>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6" name="AutoShape 76"/>
                <p:cNvSpPr>
                  <a:spLocks noChangeArrowheads="1"/>
                </p:cNvSpPr>
                <p:nvPr/>
              </p:nvSpPr>
              <p:spPr bwMode="auto">
                <a:xfrm>
                  <a:off x="3636" y="3044"/>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7" name="AutoShape 77"/>
                <p:cNvSpPr>
                  <a:spLocks noChangeArrowheads="1"/>
                </p:cNvSpPr>
                <p:nvPr/>
              </p:nvSpPr>
              <p:spPr bwMode="auto">
                <a:xfrm>
                  <a:off x="2325" y="3155"/>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8" name="AutoShape 78"/>
                <p:cNvSpPr>
                  <a:spLocks noChangeArrowheads="1"/>
                </p:cNvSpPr>
                <p:nvPr/>
              </p:nvSpPr>
              <p:spPr bwMode="auto">
                <a:xfrm>
                  <a:off x="2493" y="2946"/>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89" name="AutoShape 79"/>
                <p:cNvSpPr>
                  <a:spLocks noChangeArrowheads="1"/>
                </p:cNvSpPr>
                <p:nvPr/>
              </p:nvSpPr>
              <p:spPr bwMode="auto">
                <a:xfrm>
                  <a:off x="2240" y="3191"/>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grpSp>
          <p:sp>
            <p:nvSpPr>
              <p:cNvPr id="13571" name="Line 80"/>
              <p:cNvSpPr>
                <a:spLocks noChangeShapeType="1"/>
              </p:cNvSpPr>
              <p:nvPr/>
            </p:nvSpPr>
            <p:spPr bwMode="auto">
              <a:xfrm flipV="1">
                <a:off x="687113" y="3540125"/>
                <a:ext cx="103187" cy="41275"/>
              </a:xfrm>
              <a:prstGeom prst="line">
                <a:avLst/>
              </a:prstGeom>
              <a:noFill/>
              <a:ln w="19050">
                <a:solidFill>
                  <a:srgbClr val="FF1111"/>
                </a:solidFill>
                <a:round/>
                <a:headEnd/>
                <a:tailEnd/>
              </a:ln>
            </p:spPr>
            <p:txBody>
              <a:bodyPr/>
              <a:lstStyle/>
              <a:p>
                <a:endParaRPr lang="en-IN"/>
              </a:p>
            </p:txBody>
          </p:sp>
          <p:sp>
            <p:nvSpPr>
              <p:cNvPr id="13572" name="Line 81"/>
              <p:cNvSpPr>
                <a:spLocks noChangeShapeType="1"/>
              </p:cNvSpPr>
              <p:nvPr/>
            </p:nvSpPr>
            <p:spPr bwMode="auto">
              <a:xfrm flipV="1">
                <a:off x="807763" y="3167063"/>
                <a:ext cx="233362" cy="361950"/>
              </a:xfrm>
              <a:prstGeom prst="line">
                <a:avLst/>
              </a:prstGeom>
              <a:noFill/>
              <a:ln w="19050">
                <a:solidFill>
                  <a:srgbClr val="FF1111"/>
                </a:solidFill>
                <a:round/>
                <a:headEnd/>
                <a:tailEnd/>
              </a:ln>
            </p:spPr>
            <p:txBody>
              <a:bodyPr/>
              <a:lstStyle/>
              <a:p>
                <a:endParaRPr lang="en-IN"/>
              </a:p>
            </p:txBody>
          </p:sp>
          <p:sp>
            <p:nvSpPr>
              <p:cNvPr id="13573" name="Line 82"/>
              <p:cNvSpPr>
                <a:spLocks noChangeShapeType="1"/>
              </p:cNvSpPr>
              <p:nvPr/>
            </p:nvSpPr>
            <p:spPr bwMode="auto">
              <a:xfrm>
                <a:off x="1047475" y="3189288"/>
                <a:ext cx="212725" cy="26987"/>
              </a:xfrm>
              <a:prstGeom prst="line">
                <a:avLst/>
              </a:prstGeom>
              <a:noFill/>
              <a:ln w="19050">
                <a:solidFill>
                  <a:srgbClr val="FF1111"/>
                </a:solidFill>
                <a:round/>
                <a:headEnd/>
                <a:tailEnd/>
              </a:ln>
            </p:spPr>
            <p:txBody>
              <a:bodyPr/>
              <a:lstStyle/>
              <a:p>
                <a:endParaRPr lang="en-IN"/>
              </a:p>
            </p:txBody>
          </p:sp>
          <p:sp>
            <p:nvSpPr>
              <p:cNvPr id="13574" name="Line 83"/>
              <p:cNvSpPr>
                <a:spLocks noChangeShapeType="1"/>
              </p:cNvSpPr>
              <p:nvPr/>
            </p:nvSpPr>
            <p:spPr bwMode="auto">
              <a:xfrm flipV="1">
                <a:off x="1269725" y="2971800"/>
                <a:ext cx="214313" cy="209550"/>
              </a:xfrm>
              <a:prstGeom prst="line">
                <a:avLst/>
              </a:prstGeom>
              <a:noFill/>
              <a:ln w="19050">
                <a:solidFill>
                  <a:srgbClr val="FF1111"/>
                </a:solidFill>
                <a:round/>
                <a:headEnd/>
                <a:tailEnd/>
              </a:ln>
            </p:spPr>
            <p:txBody>
              <a:bodyPr/>
              <a:lstStyle/>
              <a:p>
                <a:endParaRPr lang="en-IN"/>
              </a:p>
            </p:txBody>
          </p:sp>
          <p:sp>
            <p:nvSpPr>
              <p:cNvPr id="13575" name="Line 84"/>
              <p:cNvSpPr>
                <a:spLocks noChangeShapeType="1"/>
              </p:cNvSpPr>
              <p:nvPr/>
            </p:nvSpPr>
            <p:spPr bwMode="auto">
              <a:xfrm flipV="1">
                <a:off x="1460225" y="2762250"/>
                <a:ext cx="252413" cy="215900"/>
              </a:xfrm>
              <a:prstGeom prst="line">
                <a:avLst/>
              </a:prstGeom>
              <a:noFill/>
              <a:ln w="19050">
                <a:solidFill>
                  <a:srgbClr val="FF1111"/>
                </a:solidFill>
                <a:round/>
                <a:headEnd/>
                <a:tailEnd/>
              </a:ln>
            </p:spPr>
            <p:txBody>
              <a:bodyPr/>
              <a:lstStyle/>
              <a:p>
                <a:endParaRPr lang="en-IN"/>
              </a:p>
            </p:txBody>
          </p:sp>
          <p:sp>
            <p:nvSpPr>
              <p:cNvPr id="13576" name="Line 85"/>
              <p:cNvSpPr>
                <a:spLocks noChangeShapeType="1"/>
              </p:cNvSpPr>
              <p:nvPr/>
            </p:nvSpPr>
            <p:spPr bwMode="auto">
              <a:xfrm>
                <a:off x="1687238" y="2771775"/>
                <a:ext cx="222250" cy="66675"/>
              </a:xfrm>
              <a:prstGeom prst="line">
                <a:avLst/>
              </a:prstGeom>
              <a:noFill/>
              <a:ln w="19050">
                <a:solidFill>
                  <a:srgbClr val="FF1111"/>
                </a:solidFill>
                <a:round/>
                <a:headEnd/>
                <a:tailEnd/>
              </a:ln>
            </p:spPr>
            <p:txBody>
              <a:bodyPr/>
              <a:lstStyle/>
              <a:p>
                <a:endParaRPr lang="en-IN"/>
              </a:p>
            </p:txBody>
          </p:sp>
          <p:sp>
            <p:nvSpPr>
              <p:cNvPr id="13577" name="Line 86"/>
              <p:cNvSpPr>
                <a:spLocks noChangeShapeType="1"/>
              </p:cNvSpPr>
              <p:nvPr/>
            </p:nvSpPr>
            <p:spPr bwMode="auto">
              <a:xfrm>
                <a:off x="1909488" y="2838450"/>
                <a:ext cx="222250" cy="266700"/>
              </a:xfrm>
              <a:prstGeom prst="line">
                <a:avLst/>
              </a:prstGeom>
              <a:noFill/>
              <a:ln w="19050">
                <a:solidFill>
                  <a:srgbClr val="FF1111"/>
                </a:solidFill>
                <a:round/>
                <a:headEnd/>
                <a:tailEnd/>
              </a:ln>
            </p:spPr>
            <p:txBody>
              <a:bodyPr/>
              <a:lstStyle/>
              <a:p>
                <a:endParaRPr lang="en-IN"/>
              </a:p>
            </p:txBody>
          </p:sp>
          <p:sp>
            <p:nvSpPr>
              <p:cNvPr id="13578" name="Line 87"/>
              <p:cNvSpPr>
                <a:spLocks noChangeShapeType="1"/>
              </p:cNvSpPr>
              <p:nvPr/>
            </p:nvSpPr>
            <p:spPr bwMode="auto">
              <a:xfrm>
                <a:off x="2131738" y="3105150"/>
                <a:ext cx="238125" cy="190500"/>
              </a:xfrm>
              <a:prstGeom prst="line">
                <a:avLst/>
              </a:prstGeom>
              <a:noFill/>
              <a:ln w="19050">
                <a:solidFill>
                  <a:srgbClr val="FF1111"/>
                </a:solidFill>
                <a:round/>
                <a:headEnd/>
                <a:tailEnd/>
              </a:ln>
            </p:spPr>
            <p:txBody>
              <a:bodyPr/>
              <a:lstStyle/>
              <a:p>
                <a:endParaRPr lang="en-IN"/>
              </a:p>
            </p:txBody>
          </p:sp>
          <p:sp>
            <p:nvSpPr>
              <p:cNvPr id="13579" name="Line 88"/>
              <p:cNvSpPr>
                <a:spLocks noChangeShapeType="1"/>
              </p:cNvSpPr>
              <p:nvPr/>
            </p:nvSpPr>
            <p:spPr bwMode="auto">
              <a:xfrm>
                <a:off x="2374625" y="3265488"/>
                <a:ext cx="193675" cy="84137"/>
              </a:xfrm>
              <a:prstGeom prst="line">
                <a:avLst/>
              </a:prstGeom>
              <a:noFill/>
              <a:ln w="19050">
                <a:solidFill>
                  <a:srgbClr val="FF1111"/>
                </a:solidFill>
                <a:round/>
                <a:headEnd/>
                <a:tailEnd/>
              </a:ln>
            </p:spPr>
            <p:txBody>
              <a:bodyPr/>
              <a:lstStyle/>
              <a:p>
                <a:endParaRPr lang="en-IN"/>
              </a:p>
            </p:txBody>
          </p:sp>
        </p:grpSp>
      </p:grpSp>
      <p:sp>
        <p:nvSpPr>
          <p:cNvPr id="19465" name="Text Box 25"/>
          <p:cNvSpPr txBox="1">
            <a:spLocks noChangeArrowheads="1"/>
          </p:cNvSpPr>
          <p:nvPr/>
        </p:nvSpPr>
        <p:spPr bwMode="auto">
          <a:xfrm>
            <a:off x="685800" y="6611938"/>
            <a:ext cx="7504113" cy="246062"/>
          </a:xfrm>
          <a:prstGeom prst="rect">
            <a:avLst/>
          </a:prstGeom>
          <a:noFill/>
          <a:ln w="9525">
            <a:noFill/>
            <a:miter lim="800000"/>
            <a:headEnd/>
            <a:tailEnd/>
          </a:ln>
        </p:spPr>
        <p:txBody>
          <a:bodyPr>
            <a:spAutoFit/>
          </a:bodyPr>
          <a:lstStyle/>
          <a:p>
            <a:pPr algn="r">
              <a:spcBef>
                <a:spcPct val="50000"/>
              </a:spcBef>
              <a:defRPr/>
            </a:pPr>
            <a:r>
              <a:rPr lang="fr-FR" sz="1000" dirty="0" err="1">
                <a:solidFill>
                  <a:schemeClr val="tx2">
                    <a:lumMod val="75000"/>
                  </a:schemeClr>
                </a:solidFill>
                <a:latin typeface="Arial" pitchFamily="34" charset="0"/>
                <a:cs typeface="Arial" pitchFamily="34" charset="0"/>
              </a:rPr>
              <a:t>Nauck</a:t>
            </a:r>
            <a:r>
              <a:rPr lang="fr-FR" sz="1000" dirty="0">
                <a:solidFill>
                  <a:schemeClr val="tx2">
                    <a:lumMod val="75000"/>
                  </a:schemeClr>
                </a:solidFill>
                <a:latin typeface="Arial" pitchFamily="34" charset="0"/>
                <a:cs typeface="Arial" pitchFamily="34" charset="0"/>
              </a:rPr>
              <a:t> </a:t>
            </a:r>
            <a:r>
              <a:rPr lang="fr-FR" sz="1000" i="1" dirty="0">
                <a:solidFill>
                  <a:schemeClr val="tx2">
                    <a:lumMod val="75000"/>
                  </a:schemeClr>
                </a:solidFill>
                <a:latin typeface="Arial" pitchFamily="34" charset="0"/>
                <a:cs typeface="Arial" pitchFamily="34" charset="0"/>
              </a:rPr>
              <a:t>et al.</a:t>
            </a:r>
            <a:r>
              <a:rPr lang="fr-FR" sz="1000" dirty="0">
                <a:solidFill>
                  <a:schemeClr val="tx2">
                    <a:lumMod val="75000"/>
                  </a:schemeClr>
                </a:solidFill>
                <a:latin typeface="Arial" pitchFamily="34" charset="0"/>
                <a:cs typeface="Arial" pitchFamily="34" charset="0"/>
              </a:rPr>
              <a:t> </a:t>
            </a:r>
            <a:r>
              <a:rPr lang="fr-FR" sz="1000" i="1" dirty="0">
                <a:solidFill>
                  <a:schemeClr val="tx2">
                    <a:lumMod val="75000"/>
                  </a:schemeClr>
                </a:solidFill>
                <a:latin typeface="Arial" pitchFamily="34" charset="0"/>
                <a:cs typeface="Arial" pitchFamily="34" charset="0"/>
              </a:rPr>
              <a:t>Diabetologi</a:t>
            </a:r>
            <a:r>
              <a:rPr lang="fr-FR" sz="1000" dirty="0">
                <a:solidFill>
                  <a:schemeClr val="tx2">
                    <a:lumMod val="75000"/>
                  </a:schemeClr>
                </a:solidFill>
                <a:latin typeface="Arial" pitchFamily="34" charset="0"/>
                <a:cs typeface="Arial" pitchFamily="34" charset="0"/>
              </a:rPr>
              <a:t>a </a:t>
            </a:r>
            <a:r>
              <a:rPr lang="it-IT" sz="1000" dirty="0">
                <a:solidFill>
                  <a:schemeClr val="tx2">
                    <a:lumMod val="75000"/>
                  </a:schemeClr>
                </a:solidFill>
                <a:latin typeface="Arial" pitchFamily="34" charset="0"/>
                <a:cs typeface="Arial" pitchFamily="34" charset="0"/>
              </a:rPr>
              <a:t>1993;36:741–4</a:t>
            </a:r>
            <a:endParaRPr lang="en-GB" sz="1000" dirty="0">
              <a:solidFill>
                <a:schemeClr val="tx2">
                  <a:lumMod val="75000"/>
                </a:schemeClr>
              </a:solidFill>
              <a:latin typeface="Arial" pitchFamily="34" charset="0"/>
              <a:cs typeface="Arial" pitchFamily="34" charset="0"/>
            </a:endParaRPr>
          </a:p>
        </p:txBody>
      </p:sp>
      <p:grpSp>
        <p:nvGrpSpPr>
          <p:cNvPr id="13321" name="Group 320"/>
          <p:cNvGrpSpPr>
            <a:grpSpLocks/>
          </p:cNvGrpSpPr>
          <p:nvPr/>
        </p:nvGrpSpPr>
        <p:grpSpPr bwMode="auto">
          <a:xfrm>
            <a:off x="5410200" y="1693863"/>
            <a:ext cx="2667000" cy="3005137"/>
            <a:chOff x="3178175" y="1684338"/>
            <a:chExt cx="2820988" cy="3005137"/>
          </a:xfrm>
        </p:grpSpPr>
        <p:sp>
          <p:nvSpPr>
            <p:cNvPr id="19621" name="Text Box 8"/>
            <p:cNvSpPr txBox="1">
              <a:spLocks noChangeArrowheads="1"/>
            </p:cNvSpPr>
            <p:nvPr/>
          </p:nvSpPr>
          <p:spPr bwMode="auto">
            <a:xfrm>
              <a:off x="3626511" y="1684338"/>
              <a:ext cx="2181228" cy="214312"/>
            </a:xfrm>
            <a:prstGeom prst="rect">
              <a:avLst/>
            </a:prstGeom>
            <a:noFill/>
            <a:ln w="9525" algn="ctr">
              <a:noFill/>
              <a:miter lim="800000"/>
              <a:headEnd/>
              <a:tailEnd/>
            </a:ln>
          </p:spPr>
          <p:txBody>
            <a:bodyPr lIns="0" tIns="0" rIns="0" bIns="0">
              <a:spAutoFit/>
            </a:bodyPr>
            <a:lstStyle/>
            <a:p>
              <a:pPr algn="ctr">
                <a:defRPr/>
              </a:pPr>
              <a:r>
                <a:rPr lang="en-US" sz="1400" b="1" dirty="0">
                  <a:solidFill>
                    <a:schemeClr val="tx2">
                      <a:lumMod val="75000"/>
                    </a:schemeClr>
                  </a:solidFill>
                  <a:latin typeface="Arial" pitchFamily="34" charset="0"/>
                  <a:cs typeface="Arial" pitchFamily="34" charset="0"/>
                </a:rPr>
                <a:t>Glucagon (</a:t>
              </a:r>
              <a:r>
                <a:rPr lang="en-US" sz="1400" b="1" dirty="0" err="1">
                  <a:solidFill>
                    <a:schemeClr val="tx2">
                      <a:lumMod val="75000"/>
                    </a:schemeClr>
                  </a:solidFill>
                  <a:latin typeface="Arial" pitchFamily="34" charset="0"/>
                  <a:cs typeface="Arial" pitchFamily="34" charset="0"/>
                </a:rPr>
                <a:t>pmol</a:t>
              </a:r>
              <a:r>
                <a:rPr lang="en-US" sz="1400" b="1" dirty="0">
                  <a:solidFill>
                    <a:schemeClr val="tx2">
                      <a:lumMod val="75000"/>
                    </a:schemeClr>
                  </a:solidFill>
                  <a:latin typeface="Arial" pitchFamily="34" charset="0"/>
                  <a:cs typeface="Arial" pitchFamily="34" charset="0"/>
                </a:rPr>
                <a:t>/L)</a:t>
              </a:r>
              <a:endParaRPr lang="en-US" sz="1400" b="1" baseline="30000" dirty="0">
                <a:solidFill>
                  <a:schemeClr val="tx2">
                    <a:lumMod val="75000"/>
                  </a:schemeClr>
                </a:solidFill>
                <a:latin typeface="Arial" pitchFamily="34" charset="0"/>
                <a:cs typeface="Arial" pitchFamily="34" charset="0"/>
              </a:endParaRPr>
            </a:p>
          </p:txBody>
        </p:sp>
        <p:sp>
          <p:nvSpPr>
            <p:cNvPr id="13478" name="Text Box 174"/>
            <p:cNvSpPr txBox="1">
              <a:spLocks noChangeArrowheads="1"/>
            </p:cNvSpPr>
            <p:nvPr/>
          </p:nvSpPr>
          <p:spPr bwMode="auto">
            <a:xfrm>
              <a:off x="3294063" y="4162425"/>
              <a:ext cx="306387"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-30</a:t>
              </a:r>
            </a:p>
          </p:txBody>
        </p:sp>
        <p:sp>
          <p:nvSpPr>
            <p:cNvPr id="13479" name="Text Box 175"/>
            <p:cNvSpPr txBox="1">
              <a:spLocks noChangeArrowheads="1"/>
            </p:cNvSpPr>
            <p:nvPr/>
          </p:nvSpPr>
          <p:spPr bwMode="auto">
            <a:xfrm>
              <a:off x="3624263" y="4162425"/>
              <a:ext cx="112712"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0</a:t>
              </a:r>
            </a:p>
          </p:txBody>
        </p:sp>
        <p:sp>
          <p:nvSpPr>
            <p:cNvPr id="13480" name="Text Box 176"/>
            <p:cNvSpPr txBox="1">
              <a:spLocks noChangeArrowheads="1"/>
            </p:cNvSpPr>
            <p:nvPr/>
          </p:nvSpPr>
          <p:spPr bwMode="auto">
            <a:xfrm>
              <a:off x="4022725" y="4162425"/>
              <a:ext cx="225425"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60</a:t>
              </a:r>
            </a:p>
          </p:txBody>
        </p:sp>
        <p:sp>
          <p:nvSpPr>
            <p:cNvPr id="13481" name="Text Box 177"/>
            <p:cNvSpPr txBox="1">
              <a:spLocks noChangeArrowheads="1"/>
            </p:cNvSpPr>
            <p:nvPr/>
          </p:nvSpPr>
          <p:spPr bwMode="auto">
            <a:xfrm>
              <a:off x="4533900" y="4162425"/>
              <a:ext cx="338138"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120</a:t>
              </a:r>
            </a:p>
          </p:txBody>
        </p:sp>
        <p:sp>
          <p:nvSpPr>
            <p:cNvPr id="13482" name="Text Box 178"/>
            <p:cNvSpPr txBox="1">
              <a:spLocks noChangeArrowheads="1"/>
            </p:cNvSpPr>
            <p:nvPr/>
          </p:nvSpPr>
          <p:spPr bwMode="auto">
            <a:xfrm>
              <a:off x="5132388" y="4162425"/>
              <a:ext cx="338137"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180</a:t>
              </a:r>
            </a:p>
          </p:txBody>
        </p:sp>
        <p:sp>
          <p:nvSpPr>
            <p:cNvPr id="13483" name="Text Box 179"/>
            <p:cNvSpPr txBox="1">
              <a:spLocks noChangeArrowheads="1"/>
            </p:cNvSpPr>
            <p:nvPr/>
          </p:nvSpPr>
          <p:spPr bwMode="auto">
            <a:xfrm>
              <a:off x="5661025" y="4162425"/>
              <a:ext cx="338138"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240</a:t>
              </a:r>
            </a:p>
          </p:txBody>
        </p:sp>
        <p:sp>
          <p:nvSpPr>
            <p:cNvPr id="13484" name="Text Box 183"/>
            <p:cNvSpPr txBox="1">
              <a:spLocks noChangeArrowheads="1"/>
            </p:cNvSpPr>
            <p:nvPr/>
          </p:nvSpPr>
          <p:spPr bwMode="auto">
            <a:xfrm>
              <a:off x="3178175" y="2203450"/>
              <a:ext cx="225425" cy="212725"/>
            </a:xfrm>
            <a:prstGeom prst="rect">
              <a:avLst/>
            </a:prstGeom>
            <a:noFill/>
            <a:ln w="9525" algn="ctr">
              <a:noFill/>
              <a:miter lim="800000"/>
              <a:headEnd/>
              <a:tailEnd/>
            </a:ln>
          </p:spPr>
          <p:txBody>
            <a:bodyPr wrap="none" lIns="0" tIns="0" rIns="0" bIns="0">
              <a:spAutoFit/>
            </a:bodyPr>
            <a:lstStyle/>
            <a:p>
              <a:pPr algn="r"/>
              <a:r>
                <a:rPr lang="en-US" sz="1400">
                  <a:solidFill>
                    <a:srgbClr val="001965"/>
                  </a:solidFill>
                </a:rPr>
                <a:t>20</a:t>
              </a:r>
            </a:p>
          </p:txBody>
        </p:sp>
        <p:sp>
          <p:nvSpPr>
            <p:cNvPr id="13485" name="Text Box 184"/>
            <p:cNvSpPr txBox="1">
              <a:spLocks noChangeArrowheads="1"/>
            </p:cNvSpPr>
            <p:nvPr/>
          </p:nvSpPr>
          <p:spPr bwMode="auto">
            <a:xfrm>
              <a:off x="3179763" y="3079750"/>
              <a:ext cx="225425" cy="212725"/>
            </a:xfrm>
            <a:prstGeom prst="rect">
              <a:avLst/>
            </a:prstGeom>
            <a:noFill/>
            <a:ln w="9525" algn="ctr">
              <a:noFill/>
              <a:miter lim="800000"/>
              <a:headEnd/>
              <a:tailEnd/>
            </a:ln>
          </p:spPr>
          <p:txBody>
            <a:bodyPr wrap="none" lIns="0" tIns="0" rIns="0" bIns="0">
              <a:spAutoFit/>
            </a:bodyPr>
            <a:lstStyle/>
            <a:p>
              <a:pPr algn="r"/>
              <a:r>
                <a:rPr lang="en-US" sz="1400">
                  <a:solidFill>
                    <a:srgbClr val="001965"/>
                  </a:solidFill>
                </a:rPr>
                <a:t>10</a:t>
              </a:r>
            </a:p>
          </p:txBody>
        </p:sp>
        <p:sp>
          <p:nvSpPr>
            <p:cNvPr id="13486" name="Text Box 185"/>
            <p:cNvSpPr txBox="1">
              <a:spLocks noChangeArrowheads="1"/>
            </p:cNvSpPr>
            <p:nvPr/>
          </p:nvSpPr>
          <p:spPr bwMode="auto">
            <a:xfrm>
              <a:off x="3311525" y="3956050"/>
              <a:ext cx="112713" cy="212725"/>
            </a:xfrm>
            <a:prstGeom prst="rect">
              <a:avLst/>
            </a:prstGeom>
            <a:noFill/>
            <a:ln w="9525" algn="ctr">
              <a:noFill/>
              <a:miter lim="800000"/>
              <a:headEnd/>
              <a:tailEnd/>
            </a:ln>
          </p:spPr>
          <p:txBody>
            <a:bodyPr wrap="none" lIns="0" tIns="0" rIns="0" bIns="0">
              <a:spAutoFit/>
            </a:bodyPr>
            <a:lstStyle/>
            <a:p>
              <a:pPr algn="r"/>
              <a:r>
                <a:rPr lang="en-US" sz="1400">
                  <a:solidFill>
                    <a:srgbClr val="001965"/>
                  </a:solidFill>
                </a:rPr>
                <a:t>0</a:t>
              </a:r>
            </a:p>
          </p:txBody>
        </p:sp>
        <p:sp>
          <p:nvSpPr>
            <p:cNvPr id="13487" name="Text Box 197"/>
            <p:cNvSpPr txBox="1">
              <a:spLocks noChangeArrowheads="1"/>
            </p:cNvSpPr>
            <p:nvPr/>
          </p:nvSpPr>
          <p:spPr bwMode="auto">
            <a:xfrm>
              <a:off x="4110038" y="4508500"/>
              <a:ext cx="996950" cy="180975"/>
            </a:xfrm>
            <a:prstGeom prst="rect">
              <a:avLst/>
            </a:prstGeom>
            <a:noFill/>
            <a:ln w="9525" algn="ctr">
              <a:noFill/>
              <a:miter lim="800000"/>
              <a:headEnd/>
              <a:tailEnd/>
            </a:ln>
          </p:spPr>
          <p:txBody>
            <a:bodyPr wrap="none" lIns="0" tIns="0" rIns="0" bIns="0">
              <a:spAutoFit/>
            </a:bodyPr>
            <a:lstStyle/>
            <a:p>
              <a:pPr algn="ctr">
                <a:lnSpc>
                  <a:spcPct val="85000"/>
                </a:lnSpc>
              </a:pPr>
              <a:r>
                <a:rPr lang="en-US" sz="1400">
                  <a:solidFill>
                    <a:srgbClr val="001965"/>
                  </a:solidFill>
                </a:rPr>
                <a:t>Time (min)</a:t>
              </a:r>
            </a:p>
          </p:txBody>
        </p:sp>
        <p:grpSp>
          <p:nvGrpSpPr>
            <p:cNvPr id="13488" name="Group 383"/>
            <p:cNvGrpSpPr>
              <a:grpSpLocks/>
            </p:cNvGrpSpPr>
            <p:nvPr/>
          </p:nvGrpSpPr>
          <p:grpSpPr bwMode="auto">
            <a:xfrm>
              <a:off x="3475038" y="1949450"/>
              <a:ext cx="2352675" cy="2179638"/>
              <a:chOff x="3794125" y="2027238"/>
              <a:chExt cx="1947863" cy="1814512"/>
            </a:xfrm>
          </p:grpSpPr>
          <p:sp>
            <p:nvSpPr>
              <p:cNvPr id="13489" name="Line 9"/>
              <p:cNvSpPr>
                <a:spLocks noChangeShapeType="1"/>
              </p:cNvSpPr>
              <p:nvPr/>
            </p:nvSpPr>
            <p:spPr bwMode="auto">
              <a:xfrm rot="5400000">
                <a:off x="4791076" y="2851150"/>
                <a:ext cx="0" cy="1901825"/>
              </a:xfrm>
              <a:prstGeom prst="line">
                <a:avLst/>
              </a:prstGeom>
              <a:noFill/>
              <a:ln w="28575">
                <a:solidFill>
                  <a:schemeClr val="tx1"/>
                </a:solidFill>
                <a:round/>
                <a:headEnd/>
                <a:tailEnd/>
              </a:ln>
            </p:spPr>
            <p:txBody>
              <a:bodyPr/>
              <a:lstStyle/>
              <a:p>
                <a:endParaRPr lang="en-IN"/>
              </a:p>
            </p:txBody>
          </p:sp>
          <p:sp>
            <p:nvSpPr>
              <p:cNvPr id="13490" name="Line 172"/>
              <p:cNvSpPr>
                <a:spLocks noChangeShapeType="1"/>
              </p:cNvSpPr>
              <p:nvPr/>
            </p:nvSpPr>
            <p:spPr bwMode="auto">
              <a:xfrm>
                <a:off x="3838575" y="2027238"/>
                <a:ext cx="0" cy="1773237"/>
              </a:xfrm>
              <a:prstGeom prst="line">
                <a:avLst/>
              </a:prstGeom>
              <a:noFill/>
              <a:ln w="28575">
                <a:solidFill>
                  <a:schemeClr val="tx1"/>
                </a:solidFill>
                <a:round/>
                <a:headEnd/>
                <a:tailEnd/>
              </a:ln>
            </p:spPr>
            <p:txBody>
              <a:bodyPr/>
              <a:lstStyle/>
              <a:p>
                <a:endParaRPr lang="en-IN"/>
              </a:p>
            </p:txBody>
          </p:sp>
          <p:grpSp>
            <p:nvGrpSpPr>
              <p:cNvPr id="13491" name="Group 180"/>
              <p:cNvGrpSpPr>
                <a:grpSpLocks/>
              </p:cNvGrpSpPr>
              <p:nvPr/>
            </p:nvGrpSpPr>
            <p:grpSpPr bwMode="auto">
              <a:xfrm>
                <a:off x="3875088" y="3770313"/>
                <a:ext cx="87312" cy="50800"/>
                <a:chOff x="408" y="2976"/>
                <a:chExt cx="64" cy="32"/>
              </a:xfrm>
            </p:grpSpPr>
            <p:sp>
              <p:nvSpPr>
                <p:cNvPr id="13532" name="Line 181"/>
                <p:cNvSpPr>
                  <a:spLocks noChangeShapeType="1"/>
                </p:cNvSpPr>
                <p:nvPr/>
              </p:nvSpPr>
              <p:spPr bwMode="auto">
                <a:xfrm flipH="1">
                  <a:off x="408" y="2976"/>
                  <a:ext cx="40" cy="32"/>
                </a:xfrm>
                <a:prstGeom prst="line">
                  <a:avLst/>
                </a:prstGeom>
                <a:noFill/>
                <a:ln w="19050">
                  <a:solidFill>
                    <a:schemeClr val="tx1"/>
                  </a:solidFill>
                  <a:round/>
                  <a:headEnd/>
                  <a:tailEnd/>
                </a:ln>
              </p:spPr>
              <p:txBody>
                <a:bodyPr/>
                <a:lstStyle/>
                <a:p>
                  <a:endParaRPr lang="en-IN"/>
                </a:p>
              </p:txBody>
            </p:sp>
            <p:sp>
              <p:nvSpPr>
                <p:cNvPr id="13533" name="Line 182"/>
                <p:cNvSpPr>
                  <a:spLocks noChangeShapeType="1"/>
                </p:cNvSpPr>
                <p:nvPr/>
              </p:nvSpPr>
              <p:spPr bwMode="auto">
                <a:xfrm flipH="1">
                  <a:off x="432" y="2976"/>
                  <a:ext cx="40" cy="32"/>
                </a:xfrm>
                <a:prstGeom prst="line">
                  <a:avLst/>
                </a:prstGeom>
                <a:noFill/>
                <a:ln w="19050">
                  <a:solidFill>
                    <a:schemeClr val="tx1"/>
                  </a:solidFill>
                  <a:round/>
                  <a:headEnd/>
                  <a:tailEnd/>
                </a:ln>
              </p:spPr>
              <p:txBody>
                <a:bodyPr/>
                <a:lstStyle/>
                <a:p>
                  <a:endParaRPr lang="en-IN"/>
                </a:p>
              </p:txBody>
            </p:sp>
          </p:grpSp>
          <p:grpSp>
            <p:nvGrpSpPr>
              <p:cNvPr id="13492" name="Group 186"/>
              <p:cNvGrpSpPr>
                <a:grpSpLocks/>
              </p:cNvGrpSpPr>
              <p:nvPr/>
            </p:nvGrpSpPr>
            <p:grpSpPr bwMode="auto">
              <a:xfrm>
                <a:off x="3794125" y="2028825"/>
                <a:ext cx="47625" cy="1773238"/>
                <a:chOff x="4310" y="2235"/>
                <a:chExt cx="35" cy="1117"/>
              </a:xfrm>
            </p:grpSpPr>
            <p:sp>
              <p:nvSpPr>
                <p:cNvPr id="13529" name="Line 187"/>
                <p:cNvSpPr>
                  <a:spLocks noChangeShapeType="1"/>
                </p:cNvSpPr>
                <p:nvPr/>
              </p:nvSpPr>
              <p:spPr bwMode="auto">
                <a:xfrm>
                  <a:off x="4310" y="2235"/>
                  <a:ext cx="35" cy="0"/>
                </a:xfrm>
                <a:prstGeom prst="line">
                  <a:avLst/>
                </a:prstGeom>
                <a:noFill/>
                <a:ln w="19050">
                  <a:solidFill>
                    <a:schemeClr val="tx1"/>
                  </a:solidFill>
                  <a:round/>
                  <a:headEnd/>
                  <a:tailEnd/>
                </a:ln>
              </p:spPr>
              <p:txBody>
                <a:bodyPr/>
                <a:lstStyle/>
                <a:p>
                  <a:endParaRPr lang="en-IN"/>
                </a:p>
              </p:txBody>
            </p:sp>
            <p:sp>
              <p:nvSpPr>
                <p:cNvPr id="13530" name="Line 188"/>
                <p:cNvSpPr>
                  <a:spLocks noChangeShapeType="1"/>
                </p:cNvSpPr>
                <p:nvPr/>
              </p:nvSpPr>
              <p:spPr bwMode="auto">
                <a:xfrm>
                  <a:off x="4310" y="2794"/>
                  <a:ext cx="35" cy="0"/>
                </a:xfrm>
                <a:prstGeom prst="line">
                  <a:avLst/>
                </a:prstGeom>
                <a:noFill/>
                <a:ln w="19050">
                  <a:solidFill>
                    <a:schemeClr val="tx1"/>
                  </a:solidFill>
                  <a:round/>
                  <a:headEnd/>
                  <a:tailEnd/>
                </a:ln>
              </p:spPr>
              <p:txBody>
                <a:bodyPr/>
                <a:lstStyle/>
                <a:p>
                  <a:endParaRPr lang="en-IN"/>
                </a:p>
              </p:txBody>
            </p:sp>
            <p:sp>
              <p:nvSpPr>
                <p:cNvPr id="13531" name="Line 189"/>
                <p:cNvSpPr>
                  <a:spLocks noChangeShapeType="1"/>
                </p:cNvSpPr>
                <p:nvPr/>
              </p:nvSpPr>
              <p:spPr bwMode="auto">
                <a:xfrm>
                  <a:off x="4310" y="3352"/>
                  <a:ext cx="35" cy="0"/>
                </a:xfrm>
                <a:prstGeom prst="line">
                  <a:avLst/>
                </a:prstGeom>
                <a:noFill/>
                <a:ln w="19050">
                  <a:solidFill>
                    <a:schemeClr val="tx1"/>
                  </a:solidFill>
                  <a:round/>
                  <a:headEnd/>
                  <a:tailEnd/>
                </a:ln>
              </p:spPr>
              <p:txBody>
                <a:bodyPr/>
                <a:lstStyle/>
                <a:p>
                  <a:endParaRPr lang="en-IN"/>
                </a:p>
              </p:txBody>
            </p:sp>
          </p:grpSp>
          <p:sp>
            <p:nvSpPr>
              <p:cNvPr id="13493" name="Line 191"/>
              <p:cNvSpPr>
                <a:spLocks noChangeShapeType="1"/>
              </p:cNvSpPr>
              <p:nvPr/>
            </p:nvSpPr>
            <p:spPr bwMode="auto">
              <a:xfrm rot="-5400000">
                <a:off x="3810794" y="3813969"/>
                <a:ext cx="55562" cy="0"/>
              </a:xfrm>
              <a:prstGeom prst="line">
                <a:avLst/>
              </a:prstGeom>
              <a:noFill/>
              <a:ln w="19050">
                <a:solidFill>
                  <a:schemeClr val="tx1"/>
                </a:solidFill>
                <a:round/>
                <a:headEnd/>
                <a:tailEnd/>
              </a:ln>
            </p:spPr>
            <p:txBody>
              <a:bodyPr/>
              <a:lstStyle/>
              <a:p>
                <a:endParaRPr lang="en-IN"/>
              </a:p>
            </p:txBody>
          </p:sp>
          <p:grpSp>
            <p:nvGrpSpPr>
              <p:cNvPr id="13" name="Group 198"/>
              <p:cNvGrpSpPr>
                <a:grpSpLocks/>
              </p:cNvGrpSpPr>
              <p:nvPr/>
            </p:nvGrpSpPr>
            <p:grpSpPr bwMode="auto">
              <a:xfrm>
                <a:off x="3797859" y="2339341"/>
                <a:ext cx="1942851" cy="344134"/>
                <a:chOff x="4006" y="2431"/>
                <a:chExt cx="1421" cy="217"/>
              </a:xfrm>
              <a:solidFill>
                <a:schemeClr val="tx1"/>
              </a:solidFill>
            </p:grpSpPr>
            <p:sp>
              <p:nvSpPr>
                <p:cNvPr id="202" name="Oval 199"/>
                <p:cNvSpPr>
                  <a:spLocks noChangeArrowheads="1"/>
                </p:cNvSpPr>
                <p:nvPr/>
              </p:nvSpPr>
              <p:spPr bwMode="auto">
                <a:xfrm>
                  <a:off x="4582" y="2503"/>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03" name="Oval 200"/>
                <p:cNvSpPr>
                  <a:spLocks noChangeArrowheads="1"/>
                </p:cNvSpPr>
                <p:nvPr/>
              </p:nvSpPr>
              <p:spPr bwMode="auto">
                <a:xfrm>
                  <a:off x="5228" y="2532"/>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04" name="Oval 201"/>
                <p:cNvSpPr>
                  <a:spLocks noChangeArrowheads="1"/>
                </p:cNvSpPr>
                <p:nvPr/>
              </p:nvSpPr>
              <p:spPr bwMode="auto">
                <a:xfrm>
                  <a:off x="4006" y="2434"/>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05" name="Oval 202"/>
                <p:cNvSpPr>
                  <a:spLocks noChangeArrowheads="1"/>
                </p:cNvSpPr>
                <p:nvPr/>
              </p:nvSpPr>
              <p:spPr bwMode="auto">
                <a:xfrm>
                  <a:off x="4091" y="2431"/>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06" name="Oval 203"/>
                <p:cNvSpPr>
                  <a:spLocks noChangeArrowheads="1"/>
                </p:cNvSpPr>
                <p:nvPr/>
              </p:nvSpPr>
              <p:spPr bwMode="auto">
                <a:xfrm>
                  <a:off x="4257" y="2465"/>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07" name="Oval 204"/>
                <p:cNvSpPr>
                  <a:spLocks noChangeArrowheads="1"/>
                </p:cNvSpPr>
                <p:nvPr/>
              </p:nvSpPr>
              <p:spPr bwMode="auto">
                <a:xfrm>
                  <a:off x="4419" y="2566"/>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08" name="Oval 205"/>
                <p:cNvSpPr>
                  <a:spLocks noChangeArrowheads="1"/>
                </p:cNvSpPr>
                <p:nvPr/>
              </p:nvSpPr>
              <p:spPr bwMode="auto">
                <a:xfrm>
                  <a:off x="4751" y="2608"/>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09" name="Oval 206"/>
                <p:cNvSpPr>
                  <a:spLocks noChangeArrowheads="1"/>
                </p:cNvSpPr>
                <p:nvPr/>
              </p:nvSpPr>
              <p:spPr bwMode="auto">
                <a:xfrm>
                  <a:off x="4904" y="2595"/>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10" name="Oval 207"/>
                <p:cNvSpPr>
                  <a:spLocks noChangeArrowheads="1"/>
                </p:cNvSpPr>
                <p:nvPr/>
              </p:nvSpPr>
              <p:spPr bwMode="auto">
                <a:xfrm>
                  <a:off x="5068" y="2578"/>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211" name="Oval 208"/>
                <p:cNvSpPr>
                  <a:spLocks noChangeArrowheads="1"/>
                </p:cNvSpPr>
                <p:nvPr/>
              </p:nvSpPr>
              <p:spPr bwMode="auto">
                <a:xfrm>
                  <a:off x="5387" y="2591"/>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grpSp>
          <p:sp>
            <p:nvSpPr>
              <p:cNvPr id="13495" name="Line 209"/>
              <p:cNvSpPr>
                <a:spLocks noChangeShapeType="1"/>
              </p:cNvSpPr>
              <p:nvPr/>
            </p:nvSpPr>
            <p:spPr bwMode="auto">
              <a:xfrm flipV="1">
                <a:off x="5060950" y="2606675"/>
                <a:ext cx="212725" cy="26988"/>
              </a:xfrm>
              <a:prstGeom prst="line">
                <a:avLst/>
              </a:prstGeom>
              <a:noFill/>
              <a:ln w="19050">
                <a:solidFill>
                  <a:schemeClr val="tx1"/>
                </a:solidFill>
                <a:round/>
                <a:headEnd/>
                <a:tailEnd/>
              </a:ln>
            </p:spPr>
            <p:txBody>
              <a:bodyPr/>
              <a:lstStyle/>
              <a:p>
                <a:endParaRPr lang="en-IN"/>
              </a:p>
            </p:txBody>
          </p:sp>
          <p:sp>
            <p:nvSpPr>
              <p:cNvPr id="13496" name="Line 210"/>
              <p:cNvSpPr>
                <a:spLocks noChangeShapeType="1"/>
              </p:cNvSpPr>
              <p:nvPr/>
            </p:nvSpPr>
            <p:spPr bwMode="auto">
              <a:xfrm>
                <a:off x="5511800" y="2540000"/>
                <a:ext cx="188913" cy="100013"/>
              </a:xfrm>
              <a:prstGeom prst="line">
                <a:avLst/>
              </a:prstGeom>
              <a:noFill/>
              <a:ln w="19050">
                <a:solidFill>
                  <a:schemeClr val="tx1"/>
                </a:solidFill>
                <a:round/>
                <a:headEnd/>
                <a:tailEnd/>
              </a:ln>
            </p:spPr>
            <p:txBody>
              <a:bodyPr/>
              <a:lstStyle/>
              <a:p>
                <a:endParaRPr lang="en-IN"/>
              </a:p>
            </p:txBody>
          </p:sp>
          <p:sp>
            <p:nvSpPr>
              <p:cNvPr id="13497" name="Line 219"/>
              <p:cNvSpPr>
                <a:spLocks noChangeShapeType="1"/>
              </p:cNvSpPr>
              <p:nvPr/>
            </p:nvSpPr>
            <p:spPr bwMode="auto">
              <a:xfrm flipV="1">
                <a:off x="3830638" y="2373313"/>
                <a:ext cx="117475" cy="11112"/>
              </a:xfrm>
              <a:prstGeom prst="line">
                <a:avLst/>
              </a:prstGeom>
              <a:noFill/>
              <a:ln w="19050">
                <a:solidFill>
                  <a:schemeClr val="tx1"/>
                </a:solidFill>
                <a:round/>
                <a:headEnd/>
                <a:tailEnd/>
              </a:ln>
            </p:spPr>
            <p:txBody>
              <a:bodyPr/>
              <a:lstStyle/>
              <a:p>
                <a:endParaRPr lang="en-IN"/>
              </a:p>
            </p:txBody>
          </p:sp>
          <p:sp>
            <p:nvSpPr>
              <p:cNvPr id="13498" name="Line 220"/>
              <p:cNvSpPr>
                <a:spLocks noChangeShapeType="1"/>
              </p:cNvSpPr>
              <p:nvPr/>
            </p:nvSpPr>
            <p:spPr bwMode="auto">
              <a:xfrm>
                <a:off x="3954463" y="2365375"/>
                <a:ext cx="207962" cy="60325"/>
              </a:xfrm>
              <a:prstGeom prst="line">
                <a:avLst/>
              </a:prstGeom>
              <a:noFill/>
              <a:ln w="19050">
                <a:solidFill>
                  <a:schemeClr val="tx1"/>
                </a:solidFill>
                <a:round/>
                <a:headEnd/>
                <a:tailEnd/>
              </a:ln>
            </p:spPr>
            <p:txBody>
              <a:bodyPr/>
              <a:lstStyle/>
              <a:p>
                <a:endParaRPr lang="en-IN"/>
              </a:p>
            </p:txBody>
          </p:sp>
          <p:sp>
            <p:nvSpPr>
              <p:cNvPr id="13499" name="Line 221"/>
              <p:cNvSpPr>
                <a:spLocks noChangeShapeType="1"/>
              </p:cNvSpPr>
              <p:nvPr/>
            </p:nvSpPr>
            <p:spPr bwMode="auto">
              <a:xfrm>
                <a:off x="4189413" y="2425700"/>
                <a:ext cx="192087" cy="147638"/>
              </a:xfrm>
              <a:prstGeom prst="line">
                <a:avLst/>
              </a:prstGeom>
              <a:noFill/>
              <a:ln w="19050">
                <a:solidFill>
                  <a:schemeClr val="tx1"/>
                </a:solidFill>
                <a:round/>
                <a:headEnd/>
                <a:tailEnd/>
              </a:ln>
            </p:spPr>
            <p:txBody>
              <a:bodyPr/>
              <a:lstStyle/>
              <a:p>
                <a:endParaRPr lang="en-IN"/>
              </a:p>
            </p:txBody>
          </p:sp>
          <p:sp>
            <p:nvSpPr>
              <p:cNvPr id="13500" name="Line 222"/>
              <p:cNvSpPr>
                <a:spLocks noChangeShapeType="1"/>
              </p:cNvSpPr>
              <p:nvPr/>
            </p:nvSpPr>
            <p:spPr bwMode="auto">
              <a:xfrm flipV="1">
                <a:off x="4394200" y="2479675"/>
                <a:ext cx="217488" cy="120650"/>
              </a:xfrm>
              <a:prstGeom prst="line">
                <a:avLst/>
              </a:prstGeom>
              <a:noFill/>
              <a:ln w="19050">
                <a:solidFill>
                  <a:schemeClr val="tx1"/>
                </a:solidFill>
                <a:round/>
                <a:headEnd/>
                <a:tailEnd/>
              </a:ln>
            </p:spPr>
            <p:txBody>
              <a:bodyPr/>
              <a:lstStyle/>
              <a:p>
                <a:endParaRPr lang="en-IN"/>
              </a:p>
            </p:txBody>
          </p:sp>
          <p:sp>
            <p:nvSpPr>
              <p:cNvPr id="13501" name="Line 223"/>
              <p:cNvSpPr>
                <a:spLocks noChangeShapeType="1"/>
              </p:cNvSpPr>
              <p:nvPr/>
            </p:nvSpPr>
            <p:spPr bwMode="auto">
              <a:xfrm>
                <a:off x="4630738" y="2500313"/>
                <a:ext cx="238125" cy="173037"/>
              </a:xfrm>
              <a:prstGeom prst="line">
                <a:avLst/>
              </a:prstGeom>
              <a:noFill/>
              <a:ln w="19050">
                <a:solidFill>
                  <a:schemeClr val="tx1"/>
                </a:solidFill>
                <a:round/>
                <a:headEnd/>
                <a:tailEnd/>
              </a:ln>
            </p:spPr>
            <p:txBody>
              <a:bodyPr/>
              <a:lstStyle/>
              <a:p>
                <a:endParaRPr lang="en-IN"/>
              </a:p>
            </p:txBody>
          </p:sp>
          <p:sp>
            <p:nvSpPr>
              <p:cNvPr id="13502" name="Line 224"/>
              <p:cNvSpPr>
                <a:spLocks noChangeShapeType="1"/>
              </p:cNvSpPr>
              <p:nvPr/>
            </p:nvSpPr>
            <p:spPr bwMode="auto">
              <a:xfrm flipV="1">
                <a:off x="4832350" y="2633663"/>
                <a:ext cx="246063" cy="33337"/>
              </a:xfrm>
              <a:prstGeom prst="line">
                <a:avLst/>
              </a:prstGeom>
              <a:noFill/>
              <a:ln w="19050">
                <a:solidFill>
                  <a:schemeClr val="tx1"/>
                </a:solidFill>
                <a:round/>
                <a:headEnd/>
                <a:tailEnd/>
              </a:ln>
            </p:spPr>
            <p:txBody>
              <a:bodyPr/>
              <a:lstStyle/>
              <a:p>
                <a:endParaRPr lang="en-IN"/>
              </a:p>
            </p:txBody>
          </p:sp>
          <p:sp>
            <p:nvSpPr>
              <p:cNvPr id="13503" name="Line 225"/>
              <p:cNvSpPr>
                <a:spLocks noChangeShapeType="1"/>
              </p:cNvSpPr>
              <p:nvPr/>
            </p:nvSpPr>
            <p:spPr bwMode="auto">
              <a:xfrm flipV="1">
                <a:off x="5273675" y="2533650"/>
                <a:ext cx="225425" cy="85725"/>
              </a:xfrm>
              <a:prstGeom prst="line">
                <a:avLst/>
              </a:prstGeom>
              <a:noFill/>
              <a:ln w="19050">
                <a:solidFill>
                  <a:schemeClr val="tx1"/>
                </a:solidFill>
                <a:round/>
                <a:headEnd/>
                <a:tailEnd/>
              </a:ln>
            </p:spPr>
            <p:txBody>
              <a:bodyPr/>
              <a:lstStyle/>
              <a:p>
                <a:endParaRPr lang="en-IN"/>
              </a:p>
            </p:txBody>
          </p:sp>
          <p:sp>
            <p:nvSpPr>
              <p:cNvPr id="13504" name="Line 226"/>
              <p:cNvSpPr>
                <a:spLocks noChangeShapeType="1"/>
              </p:cNvSpPr>
              <p:nvPr/>
            </p:nvSpPr>
            <p:spPr bwMode="auto">
              <a:xfrm>
                <a:off x="3835400" y="2417763"/>
                <a:ext cx="82550" cy="38100"/>
              </a:xfrm>
              <a:prstGeom prst="line">
                <a:avLst/>
              </a:prstGeom>
              <a:noFill/>
              <a:ln w="12700">
                <a:solidFill>
                  <a:schemeClr val="accent1"/>
                </a:solidFill>
                <a:round/>
                <a:headEnd/>
                <a:tailEnd/>
              </a:ln>
            </p:spPr>
            <p:txBody>
              <a:bodyPr lIns="0" rIns="0" anchor="ctr"/>
              <a:lstStyle/>
              <a:p>
                <a:endParaRPr lang="en-IN"/>
              </a:p>
            </p:txBody>
          </p:sp>
          <p:sp>
            <p:nvSpPr>
              <p:cNvPr id="13505" name="Text Box 227"/>
              <p:cNvSpPr txBox="1">
                <a:spLocks noChangeArrowheads="1"/>
              </p:cNvSpPr>
              <p:nvPr/>
            </p:nvSpPr>
            <p:spPr bwMode="auto">
              <a:xfrm>
                <a:off x="4908550" y="2862263"/>
                <a:ext cx="253757" cy="269029"/>
              </a:xfrm>
              <a:prstGeom prst="rect">
                <a:avLst/>
              </a:prstGeom>
              <a:noFill/>
              <a:ln w="19050" algn="ctr">
                <a:noFill/>
                <a:miter lim="800000"/>
                <a:headEnd/>
                <a:tailEnd/>
              </a:ln>
            </p:spPr>
            <p:txBody>
              <a:bodyPr wrap="none">
                <a:spAutoFit/>
              </a:bodyPr>
              <a:lstStyle/>
              <a:p>
                <a:r>
                  <a:rPr lang="en-US" sz="1500">
                    <a:solidFill>
                      <a:srgbClr val="FF0000"/>
                    </a:solidFill>
                  </a:rPr>
                  <a:t>*</a:t>
                </a:r>
              </a:p>
            </p:txBody>
          </p:sp>
          <p:grpSp>
            <p:nvGrpSpPr>
              <p:cNvPr id="13506" name="Group 228"/>
              <p:cNvGrpSpPr>
                <a:grpSpLocks/>
              </p:cNvGrpSpPr>
              <p:nvPr/>
            </p:nvGrpSpPr>
            <p:grpSpPr bwMode="auto">
              <a:xfrm>
                <a:off x="3798888" y="2362200"/>
                <a:ext cx="1930400" cy="811213"/>
                <a:chOff x="4012" y="2445"/>
                <a:chExt cx="1412" cy="511"/>
              </a:xfrm>
            </p:grpSpPr>
            <p:sp>
              <p:nvSpPr>
                <p:cNvPr id="13519" name="AutoShape 229"/>
                <p:cNvSpPr>
                  <a:spLocks noChangeArrowheads="1"/>
                </p:cNvSpPr>
                <p:nvPr/>
              </p:nvSpPr>
              <p:spPr bwMode="auto">
                <a:xfrm>
                  <a:off x="4428" y="2803"/>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0" name="AutoShape 230"/>
                <p:cNvSpPr>
                  <a:spLocks noChangeArrowheads="1"/>
                </p:cNvSpPr>
                <p:nvPr/>
              </p:nvSpPr>
              <p:spPr bwMode="auto">
                <a:xfrm>
                  <a:off x="4587" y="2854"/>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1" name="AutoShape 231"/>
                <p:cNvSpPr>
                  <a:spLocks noChangeArrowheads="1"/>
                </p:cNvSpPr>
                <p:nvPr/>
              </p:nvSpPr>
              <p:spPr bwMode="auto">
                <a:xfrm>
                  <a:off x="4750" y="2916"/>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2" name="AutoShape 232"/>
                <p:cNvSpPr>
                  <a:spLocks noChangeArrowheads="1"/>
                </p:cNvSpPr>
                <p:nvPr/>
              </p:nvSpPr>
              <p:spPr bwMode="auto">
                <a:xfrm>
                  <a:off x="4906" y="2909"/>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3" name="AutoShape 233"/>
                <p:cNvSpPr>
                  <a:spLocks noChangeArrowheads="1"/>
                </p:cNvSpPr>
                <p:nvPr/>
              </p:nvSpPr>
              <p:spPr bwMode="auto">
                <a:xfrm>
                  <a:off x="5071" y="2816"/>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4" name="AutoShape 234"/>
                <p:cNvSpPr>
                  <a:spLocks noChangeArrowheads="1"/>
                </p:cNvSpPr>
                <p:nvPr/>
              </p:nvSpPr>
              <p:spPr bwMode="auto">
                <a:xfrm>
                  <a:off x="5227" y="2529"/>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5" name="AutoShape 235"/>
                <p:cNvSpPr>
                  <a:spLocks noChangeArrowheads="1"/>
                </p:cNvSpPr>
                <p:nvPr/>
              </p:nvSpPr>
              <p:spPr bwMode="auto">
                <a:xfrm>
                  <a:off x="5384" y="2445"/>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6" name="AutoShape 236"/>
                <p:cNvSpPr>
                  <a:spLocks noChangeArrowheads="1"/>
                </p:cNvSpPr>
                <p:nvPr/>
              </p:nvSpPr>
              <p:spPr bwMode="auto">
                <a:xfrm>
                  <a:off x="4097" y="2487"/>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7" name="AutoShape 237"/>
                <p:cNvSpPr>
                  <a:spLocks noChangeArrowheads="1"/>
                </p:cNvSpPr>
                <p:nvPr/>
              </p:nvSpPr>
              <p:spPr bwMode="auto">
                <a:xfrm>
                  <a:off x="4259" y="2683"/>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528" name="AutoShape 238"/>
                <p:cNvSpPr>
                  <a:spLocks noChangeArrowheads="1"/>
                </p:cNvSpPr>
                <p:nvPr/>
              </p:nvSpPr>
              <p:spPr bwMode="auto">
                <a:xfrm>
                  <a:off x="4012" y="2463"/>
                  <a:ext cx="40"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grpSp>
          <p:sp>
            <p:nvSpPr>
              <p:cNvPr id="13507" name="Line 239"/>
              <p:cNvSpPr>
                <a:spLocks noChangeShapeType="1"/>
              </p:cNvSpPr>
              <p:nvPr/>
            </p:nvSpPr>
            <p:spPr bwMode="auto">
              <a:xfrm>
                <a:off x="3825875" y="2425700"/>
                <a:ext cx="93663" cy="33338"/>
              </a:xfrm>
              <a:prstGeom prst="line">
                <a:avLst/>
              </a:prstGeom>
              <a:noFill/>
              <a:ln w="19050">
                <a:solidFill>
                  <a:srgbClr val="FF1111"/>
                </a:solidFill>
                <a:round/>
                <a:headEnd/>
                <a:tailEnd/>
              </a:ln>
            </p:spPr>
            <p:txBody>
              <a:bodyPr/>
              <a:lstStyle/>
              <a:p>
                <a:endParaRPr lang="en-IN"/>
              </a:p>
            </p:txBody>
          </p:sp>
          <p:sp>
            <p:nvSpPr>
              <p:cNvPr id="13508" name="Line 241"/>
              <p:cNvSpPr>
                <a:spLocks noChangeShapeType="1"/>
              </p:cNvSpPr>
              <p:nvPr/>
            </p:nvSpPr>
            <p:spPr bwMode="auto">
              <a:xfrm>
                <a:off x="3951288" y="2482850"/>
                <a:ext cx="219075" cy="320675"/>
              </a:xfrm>
              <a:prstGeom prst="line">
                <a:avLst/>
              </a:prstGeom>
              <a:noFill/>
              <a:ln w="19050">
                <a:solidFill>
                  <a:srgbClr val="FF1111"/>
                </a:solidFill>
                <a:round/>
                <a:headEnd/>
                <a:tailEnd/>
              </a:ln>
            </p:spPr>
            <p:txBody>
              <a:bodyPr/>
              <a:lstStyle/>
              <a:p>
                <a:endParaRPr lang="en-IN"/>
              </a:p>
            </p:txBody>
          </p:sp>
          <p:sp>
            <p:nvSpPr>
              <p:cNvPr id="13509" name="Line 242"/>
              <p:cNvSpPr>
                <a:spLocks noChangeShapeType="1"/>
              </p:cNvSpPr>
              <p:nvPr/>
            </p:nvSpPr>
            <p:spPr bwMode="auto">
              <a:xfrm>
                <a:off x="4167188" y="2789238"/>
                <a:ext cx="209550" cy="180975"/>
              </a:xfrm>
              <a:prstGeom prst="line">
                <a:avLst/>
              </a:prstGeom>
              <a:noFill/>
              <a:ln w="19050">
                <a:solidFill>
                  <a:srgbClr val="FF1111"/>
                </a:solidFill>
                <a:round/>
                <a:headEnd/>
                <a:tailEnd/>
              </a:ln>
            </p:spPr>
            <p:txBody>
              <a:bodyPr/>
              <a:lstStyle/>
              <a:p>
                <a:endParaRPr lang="en-IN"/>
              </a:p>
            </p:txBody>
          </p:sp>
          <p:sp>
            <p:nvSpPr>
              <p:cNvPr id="13510" name="Line 243"/>
              <p:cNvSpPr>
                <a:spLocks noChangeShapeType="1"/>
              </p:cNvSpPr>
              <p:nvPr/>
            </p:nvSpPr>
            <p:spPr bwMode="auto">
              <a:xfrm>
                <a:off x="4389438" y="2979738"/>
                <a:ext cx="249237" cy="85725"/>
              </a:xfrm>
              <a:prstGeom prst="line">
                <a:avLst/>
              </a:prstGeom>
              <a:noFill/>
              <a:ln w="19050">
                <a:solidFill>
                  <a:srgbClr val="FF1111"/>
                </a:solidFill>
                <a:round/>
                <a:headEnd/>
                <a:tailEnd/>
              </a:ln>
            </p:spPr>
            <p:txBody>
              <a:bodyPr/>
              <a:lstStyle/>
              <a:p>
                <a:endParaRPr lang="en-IN"/>
              </a:p>
            </p:txBody>
          </p:sp>
          <p:sp>
            <p:nvSpPr>
              <p:cNvPr id="13511" name="Line 244"/>
              <p:cNvSpPr>
                <a:spLocks noChangeShapeType="1"/>
              </p:cNvSpPr>
              <p:nvPr/>
            </p:nvSpPr>
            <p:spPr bwMode="auto">
              <a:xfrm>
                <a:off x="4616450" y="3057525"/>
                <a:ext cx="227013" cy="80963"/>
              </a:xfrm>
              <a:prstGeom prst="line">
                <a:avLst/>
              </a:prstGeom>
              <a:noFill/>
              <a:ln w="19050">
                <a:solidFill>
                  <a:srgbClr val="FF1111"/>
                </a:solidFill>
                <a:round/>
                <a:headEnd/>
                <a:tailEnd/>
              </a:ln>
            </p:spPr>
            <p:txBody>
              <a:bodyPr/>
              <a:lstStyle/>
              <a:p>
                <a:endParaRPr lang="en-IN"/>
              </a:p>
            </p:txBody>
          </p:sp>
          <p:sp>
            <p:nvSpPr>
              <p:cNvPr id="13512" name="Line 245"/>
              <p:cNvSpPr>
                <a:spLocks noChangeShapeType="1"/>
              </p:cNvSpPr>
              <p:nvPr/>
            </p:nvSpPr>
            <p:spPr bwMode="auto">
              <a:xfrm flipV="1">
                <a:off x="4833938" y="3130550"/>
                <a:ext cx="217487" cy="19050"/>
              </a:xfrm>
              <a:prstGeom prst="line">
                <a:avLst/>
              </a:prstGeom>
              <a:noFill/>
              <a:ln w="19050">
                <a:solidFill>
                  <a:srgbClr val="FF1111"/>
                </a:solidFill>
                <a:round/>
                <a:headEnd/>
                <a:tailEnd/>
              </a:ln>
            </p:spPr>
            <p:txBody>
              <a:bodyPr/>
              <a:lstStyle/>
              <a:p>
                <a:endParaRPr lang="en-IN"/>
              </a:p>
            </p:txBody>
          </p:sp>
          <p:sp>
            <p:nvSpPr>
              <p:cNvPr id="13513" name="Line 246"/>
              <p:cNvSpPr>
                <a:spLocks noChangeShapeType="1"/>
              </p:cNvSpPr>
              <p:nvPr/>
            </p:nvSpPr>
            <p:spPr bwMode="auto">
              <a:xfrm flipV="1">
                <a:off x="5051425" y="2982913"/>
                <a:ext cx="217488" cy="155575"/>
              </a:xfrm>
              <a:prstGeom prst="line">
                <a:avLst/>
              </a:prstGeom>
              <a:noFill/>
              <a:ln w="19050">
                <a:solidFill>
                  <a:srgbClr val="FF1111"/>
                </a:solidFill>
                <a:round/>
                <a:headEnd/>
                <a:tailEnd/>
              </a:ln>
            </p:spPr>
            <p:txBody>
              <a:bodyPr/>
              <a:lstStyle/>
              <a:p>
                <a:endParaRPr lang="en-IN"/>
              </a:p>
            </p:txBody>
          </p:sp>
          <p:sp>
            <p:nvSpPr>
              <p:cNvPr id="13514" name="Line 247"/>
              <p:cNvSpPr>
                <a:spLocks noChangeShapeType="1"/>
              </p:cNvSpPr>
              <p:nvPr/>
            </p:nvSpPr>
            <p:spPr bwMode="auto">
              <a:xfrm flipV="1">
                <a:off x="5264150" y="2532063"/>
                <a:ext cx="217488" cy="465137"/>
              </a:xfrm>
              <a:prstGeom prst="line">
                <a:avLst/>
              </a:prstGeom>
              <a:noFill/>
              <a:ln w="19050">
                <a:solidFill>
                  <a:srgbClr val="FF1111"/>
                </a:solidFill>
                <a:round/>
                <a:headEnd/>
                <a:tailEnd/>
              </a:ln>
            </p:spPr>
            <p:txBody>
              <a:bodyPr/>
              <a:lstStyle/>
              <a:p>
                <a:endParaRPr lang="en-IN"/>
              </a:p>
            </p:txBody>
          </p:sp>
          <p:sp>
            <p:nvSpPr>
              <p:cNvPr id="13515" name="Line 248"/>
              <p:cNvSpPr>
                <a:spLocks noChangeShapeType="1"/>
              </p:cNvSpPr>
              <p:nvPr/>
            </p:nvSpPr>
            <p:spPr bwMode="auto">
              <a:xfrm flipV="1">
                <a:off x="5497513" y="2419350"/>
                <a:ext cx="173037" cy="111125"/>
              </a:xfrm>
              <a:prstGeom prst="line">
                <a:avLst/>
              </a:prstGeom>
              <a:noFill/>
              <a:ln w="19050">
                <a:solidFill>
                  <a:srgbClr val="FF1111"/>
                </a:solidFill>
                <a:round/>
                <a:headEnd/>
                <a:tailEnd/>
              </a:ln>
            </p:spPr>
            <p:txBody>
              <a:bodyPr/>
              <a:lstStyle/>
              <a:p>
                <a:endParaRPr lang="en-IN"/>
              </a:p>
            </p:txBody>
          </p:sp>
          <p:sp>
            <p:nvSpPr>
              <p:cNvPr id="13516" name="Text Box 249"/>
              <p:cNvSpPr txBox="1">
                <a:spLocks noChangeArrowheads="1"/>
              </p:cNvSpPr>
              <p:nvPr/>
            </p:nvSpPr>
            <p:spPr bwMode="auto">
              <a:xfrm>
                <a:off x="4497388" y="2795588"/>
                <a:ext cx="253757" cy="26902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17" name="Text Box 250"/>
              <p:cNvSpPr txBox="1">
                <a:spLocks noChangeArrowheads="1"/>
              </p:cNvSpPr>
              <p:nvPr/>
            </p:nvSpPr>
            <p:spPr bwMode="auto">
              <a:xfrm>
                <a:off x="4254500" y="2695575"/>
                <a:ext cx="253757" cy="269029"/>
              </a:xfrm>
              <a:prstGeom prst="rect">
                <a:avLst/>
              </a:prstGeom>
              <a:noFill/>
              <a:ln w="19050" algn="ctr">
                <a:noFill/>
                <a:miter lim="800000"/>
                <a:headEnd/>
                <a:tailEnd/>
              </a:ln>
            </p:spPr>
            <p:txBody>
              <a:bodyPr wrap="none">
                <a:spAutoFit/>
              </a:bodyPr>
              <a:lstStyle/>
              <a:p>
                <a:r>
                  <a:rPr lang="en-US" sz="1500">
                    <a:solidFill>
                      <a:srgbClr val="FF0000"/>
                    </a:solidFill>
                  </a:rPr>
                  <a:t>*</a:t>
                </a:r>
              </a:p>
            </p:txBody>
          </p:sp>
          <p:sp>
            <p:nvSpPr>
              <p:cNvPr id="13518" name="Text Box 251"/>
              <p:cNvSpPr txBox="1">
                <a:spLocks noChangeArrowheads="1"/>
              </p:cNvSpPr>
              <p:nvPr/>
            </p:nvSpPr>
            <p:spPr bwMode="auto">
              <a:xfrm>
                <a:off x="4714875" y="2881313"/>
                <a:ext cx="253757" cy="269029"/>
              </a:xfrm>
              <a:prstGeom prst="rect">
                <a:avLst/>
              </a:prstGeom>
              <a:noFill/>
              <a:ln w="19050" algn="ctr">
                <a:noFill/>
                <a:miter lim="800000"/>
                <a:headEnd/>
                <a:tailEnd/>
              </a:ln>
            </p:spPr>
            <p:txBody>
              <a:bodyPr wrap="none">
                <a:spAutoFit/>
              </a:bodyPr>
              <a:lstStyle/>
              <a:p>
                <a:r>
                  <a:rPr lang="en-US" sz="1500">
                    <a:solidFill>
                      <a:srgbClr val="FF0000"/>
                    </a:solidFill>
                  </a:rPr>
                  <a:t>*</a:t>
                </a:r>
              </a:p>
            </p:txBody>
          </p:sp>
        </p:grpSp>
      </p:grpSp>
      <p:sp>
        <p:nvSpPr>
          <p:cNvPr id="19467" name="TextBox 382"/>
          <p:cNvSpPr txBox="1">
            <a:spLocks noChangeArrowheads="1"/>
          </p:cNvSpPr>
          <p:nvPr/>
        </p:nvSpPr>
        <p:spPr bwMode="auto">
          <a:xfrm>
            <a:off x="228600" y="5449888"/>
            <a:ext cx="7772400" cy="646112"/>
          </a:xfrm>
          <a:prstGeom prst="rect">
            <a:avLst/>
          </a:prstGeom>
          <a:noFill/>
          <a:ln w="9525">
            <a:noFill/>
            <a:miter lim="800000"/>
            <a:headEnd/>
            <a:tailEnd/>
          </a:ln>
        </p:spPr>
        <p:txBody>
          <a:bodyPr>
            <a:spAutoFit/>
          </a:bodyPr>
          <a:lstStyle/>
          <a:p>
            <a:pPr marL="273050" indent="-273050" algn="just">
              <a:buClr>
                <a:srgbClr val="880038"/>
              </a:buClr>
              <a:buSzPct val="120000"/>
              <a:defRPr/>
            </a:pPr>
            <a:r>
              <a:rPr lang="en-GB" dirty="0">
                <a:solidFill>
                  <a:srgbClr val="001965"/>
                </a:solidFill>
                <a:latin typeface="Arial" pitchFamily="34" charset="0"/>
                <a:cs typeface="Arial" pitchFamily="34" charset="0"/>
              </a:rPr>
              <a:t>    </a:t>
            </a:r>
            <a:r>
              <a:rPr lang="en-GB" b="1" dirty="0">
                <a:solidFill>
                  <a:schemeClr val="tx2">
                    <a:lumMod val="75000"/>
                  </a:schemeClr>
                </a:solidFill>
                <a:latin typeface="Arial" pitchFamily="34" charset="0"/>
                <a:cs typeface="Arial" pitchFamily="34" charset="0"/>
              </a:rPr>
              <a:t>Effects of 4-hour GLP-1 infusion (</a:t>
            </a:r>
            <a:r>
              <a:rPr lang="en-US" b="1" dirty="0">
                <a:solidFill>
                  <a:schemeClr val="tx2">
                    <a:lumMod val="75000"/>
                  </a:schemeClr>
                </a:solidFill>
                <a:latin typeface="Arial" pitchFamily="34" charset="0"/>
                <a:cs typeface="Arial" pitchFamily="34" charset="0"/>
              </a:rPr>
              <a:t>1.2 </a:t>
            </a:r>
            <a:r>
              <a:rPr lang="en-US" b="1" dirty="0" err="1">
                <a:solidFill>
                  <a:schemeClr val="tx2">
                    <a:lumMod val="75000"/>
                  </a:schemeClr>
                </a:solidFill>
                <a:latin typeface="Arial" pitchFamily="34" charset="0"/>
                <a:cs typeface="Arial" pitchFamily="34" charset="0"/>
              </a:rPr>
              <a:t>pmol</a:t>
            </a:r>
            <a:r>
              <a:rPr lang="en-US" b="1" dirty="0">
                <a:solidFill>
                  <a:schemeClr val="tx2">
                    <a:lumMod val="75000"/>
                  </a:schemeClr>
                </a:solidFill>
                <a:latin typeface="Arial" pitchFamily="34" charset="0"/>
                <a:cs typeface="Arial" pitchFamily="34" charset="0"/>
              </a:rPr>
              <a:t>/kg/min) </a:t>
            </a:r>
            <a:r>
              <a:rPr lang="en-GB" b="1" dirty="0">
                <a:solidFill>
                  <a:schemeClr val="tx2">
                    <a:lumMod val="75000"/>
                  </a:schemeClr>
                </a:solidFill>
                <a:latin typeface="Arial" pitchFamily="34" charset="0"/>
                <a:cs typeface="Arial" pitchFamily="34" charset="0"/>
              </a:rPr>
              <a:t>in 10 patients     with type 2 diabetes.</a:t>
            </a:r>
            <a:endParaRPr lang="en-US" b="1" dirty="0">
              <a:solidFill>
                <a:schemeClr val="tx2">
                  <a:lumMod val="75000"/>
                </a:schemeClr>
              </a:solidFill>
              <a:latin typeface="Arial" pitchFamily="34" charset="0"/>
              <a:cs typeface="Arial" pitchFamily="34" charset="0"/>
            </a:endParaRPr>
          </a:p>
        </p:txBody>
      </p:sp>
      <p:grpSp>
        <p:nvGrpSpPr>
          <p:cNvPr id="13323" name="Group 321"/>
          <p:cNvGrpSpPr>
            <a:grpSpLocks/>
          </p:cNvGrpSpPr>
          <p:nvPr/>
        </p:nvGrpSpPr>
        <p:grpSpPr bwMode="auto">
          <a:xfrm>
            <a:off x="76200" y="1693863"/>
            <a:ext cx="2590800" cy="3006725"/>
            <a:chOff x="206375" y="1693863"/>
            <a:chExt cx="2824163" cy="3006725"/>
          </a:xfrm>
        </p:grpSpPr>
        <p:sp>
          <p:nvSpPr>
            <p:cNvPr id="19471" name="Text Box 98"/>
            <p:cNvSpPr txBox="1">
              <a:spLocks noChangeArrowheads="1"/>
            </p:cNvSpPr>
            <p:nvPr/>
          </p:nvSpPr>
          <p:spPr bwMode="auto">
            <a:xfrm>
              <a:off x="602658" y="1693863"/>
              <a:ext cx="2265214" cy="215900"/>
            </a:xfrm>
            <a:prstGeom prst="rect">
              <a:avLst/>
            </a:prstGeom>
            <a:noFill/>
            <a:ln w="9525" algn="ctr">
              <a:noFill/>
              <a:miter lim="800000"/>
              <a:headEnd/>
              <a:tailEnd/>
            </a:ln>
          </p:spPr>
          <p:txBody>
            <a:bodyPr lIns="0" tIns="0" rIns="0" bIns="0">
              <a:spAutoFit/>
            </a:bodyPr>
            <a:lstStyle/>
            <a:p>
              <a:pPr algn="ctr">
                <a:defRPr/>
              </a:pPr>
              <a:r>
                <a:rPr lang="en-US" sz="1400" b="1" dirty="0">
                  <a:solidFill>
                    <a:schemeClr val="tx2">
                      <a:lumMod val="75000"/>
                    </a:schemeClr>
                  </a:solidFill>
                  <a:latin typeface="Arial" pitchFamily="34" charset="0"/>
                  <a:cs typeface="Arial" pitchFamily="34" charset="0"/>
                </a:rPr>
                <a:t>Glucose (</a:t>
              </a:r>
              <a:r>
                <a:rPr lang="en-US" sz="1400" b="1" dirty="0" err="1">
                  <a:solidFill>
                    <a:schemeClr val="tx2">
                      <a:lumMod val="75000"/>
                    </a:schemeClr>
                  </a:solidFill>
                  <a:latin typeface="Arial" pitchFamily="34" charset="0"/>
                  <a:cs typeface="Arial" pitchFamily="34" charset="0"/>
                </a:rPr>
                <a:t>mmol</a:t>
              </a:r>
              <a:r>
                <a:rPr lang="en-US" sz="1400" b="1" dirty="0">
                  <a:solidFill>
                    <a:schemeClr val="tx2">
                      <a:lumMod val="75000"/>
                    </a:schemeClr>
                  </a:solidFill>
                  <a:latin typeface="Arial" pitchFamily="34" charset="0"/>
                  <a:cs typeface="Arial" pitchFamily="34" charset="0"/>
                </a:rPr>
                <a:t>/L)</a:t>
              </a:r>
              <a:endParaRPr lang="en-US" sz="1400" b="1" baseline="30000" dirty="0">
                <a:solidFill>
                  <a:schemeClr val="tx2">
                    <a:lumMod val="75000"/>
                  </a:schemeClr>
                </a:solidFill>
                <a:latin typeface="Arial" pitchFamily="34" charset="0"/>
                <a:cs typeface="Arial" pitchFamily="34" charset="0"/>
              </a:endParaRPr>
            </a:p>
          </p:txBody>
        </p:sp>
        <p:sp>
          <p:nvSpPr>
            <p:cNvPr id="13328" name="Text Box 100"/>
            <p:cNvSpPr txBox="1">
              <a:spLocks noChangeArrowheads="1"/>
            </p:cNvSpPr>
            <p:nvPr/>
          </p:nvSpPr>
          <p:spPr bwMode="auto">
            <a:xfrm>
              <a:off x="206375" y="2101850"/>
              <a:ext cx="225425" cy="212725"/>
            </a:xfrm>
            <a:prstGeom prst="rect">
              <a:avLst/>
            </a:prstGeom>
            <a:noFill/>
            <a:ln w="9525" algn="ctr">
              <a:noFill/>
              <a:miter lim="800000"/>
              <a:headEnd/>
              <a:tailEnd/>
            </a:ln>
          </p:spPr>
          <p:txBody>
            <a:bodyPr wrap="none" lIns="0" tIns="0" rIns="0" bIns="0">
              <a:spAutoFit/>
            </a:bodyPr>
            <a:lstStyle/>
            <a:p>
              <a:pPr algn="r"/>
              <a:r>
                <a:rPr lang="en-US" sz="1400">
                  <a:solidFill>
                    <a:srgbClr val="001965"/>
                  </a:solidFill>
                </a:rPr>
                <a:t>15</a:t>
              </a:r>
            </a:p>
          </p:txBody>
        </p:sp>
        <p:sp>
          <p:nvSpPr>
            <p:cNvPr id="13329" name="Text Box 101"/>
            <p:cNvSpPr txBox="1">
              <a:spLocks noChangeArrowheads="1"/>
            </p:cNvSpPr>
            <p:nvPr/>
          </p:nvSpPr>
          <p:spPr bwMode="auto">
            <a:xfrm>
              <a:off x="206375" y="2727325"/>
              <a:ext cx="225425" cy="212725"/>
            </a:xfrm>
            <a:prstGeom prst="rect">
              <a:avLst/>
            </a:prstGeom>
            <a:noFill/>
            <a:ln w="9525" algn="ctr">
              <a:noFill/>
              <a:miter lim="800000"/>
              <a:headEnd/>
              <a:tailEnd/>
            </a:ln>
          </p:spPr>
          <p:txBody>
            <a:bodyPr wrap="none" lIns="0" tIns="0" rIns="0" bIns="0">
              <a:spAutoFit/>
            </a:bodyPr>
            <a:lstStyle/>
            <a:p>
              <a:pPr algn="r"/>
              <a:r>
                <a:rPr lang="en-US" sz="1400">
                  <a:solidFill>
                    <a:srgbClr val="001965"/>
                  </a:solidFill>
                </a:rPr>
                <a:t>10</a:t>
              </a:r>
            </a:p>
          </p:txBody>
        </p:sp>
        <p:sp>
          <p:nvSpPr>
            <p:cNvPr id="13330" name="Text Box 102"/>
            <p:cNvSpPr txBox="1">
              <a:spLocks noChangeArrowheads="1"/>
            </p:cNvSpPr>
            <p:nvPr/>
          </p:nvSpPr>
          <p:spPr bwMode="auto">
            <a:xfrm>
              <a:off x="319088" y="3352800"/>
              <a:ext cx="112712" cy="212725"/>
            </a:xfrm>
            <a:prstGeom prst="rect">
              <a:avLst/>
            </a:prstGeom>
            <a:noFill/>
            <a:ln w="9525" algn="ctr">
              <a:noFill/>
              <a:miter lim="800000"/>
              <a:headEnd/>
              <a:tailEnd/>
            </a:ln>
          </p:spPr>
          <p:txBody>
            <a:bodyPr wrap="none" lIns="0" tIns="0" rIns="0" bIns="0">
              <a:spAutoFit/>
            </a:bodyPr>
            <a:lstStyle/>
            <a:p>
              <a:pPr algn="r"/>
              <a:r>
                <a:rPr lang="en-US" sz="1400">
                  <a:solidFill>
                    <a:srgbClr val="001965"/>
                  </a:solidFill>
                </a:rPr>
                <a:t>5</a:t>
              </a:r>
            </a:p>
          </p:txBody>
        </p:sp>
        <p:sp>
          <p:nvSpPr>
            <p:cNvPr id="13331" name="Text Box 103"/>
            <p:cNvSpPr txBox="1">
              <a:spLocks noChangeArrowheads="1"/>
            </p:cNvSpPr>
            <p:nvPr/>
          </p:nvSpPr>
          <p:spPr bwMode="auto">
            <a:xfrm>
              <a:off x="319088" y="3979863"/>
              <a:ext cx="112712" cy="212725"/>
            </a:xfrm>
            <a:prstGeom prst="rect">
              <a:avLst/>
            </a:prstGeom>
            <a:noFill/>
            <a:ln w="9525" algn="ctr">
              <a:noFill/>
              <a:miter lim="800000"/>
              <a:headEnd/>
              <a:tailEnd/>
            </a:ln>
          </p:spPr>
          <p:txBody>
            <a:bodyPr wrap="none" lIns="0" tIns="0" rIns="0" bIns="0">
              <a:spAutoFit/>
            </a:bodyPr>
            <a:lstStyle/>
            <a:p>
              <a:pPr algn="r"/>
              <a:r>
                <a:rPr lang="en-US" sz="1400">
                  <a:solidFill>
                    <a:srgbClr val="001965"/>
                  </a:solidFill>
                </a:rPr>
                <a:t>0</a:t>
              </a:r>
            </a:p>
          </p:txBody>
        </p:sp>
        <p:sp>
          <p:nvSpPr>
            <p:cNvPr id="13332" name="Text Box 126"/>
            <p:cNvSpPr txBox="1">
              <a:spLocks noChangeArrowheads="1"/>
            </p:cNvSpPr>
            <p:nvPr/>
          </p:nvSpPr>
          <p:spPr bwMode="auto">
            <a:xfrm>
              <a:off x="304800" y="4173538"/>
              <a:ext cx="306388"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-30</a:t>
              </a:r>
            </a:p>
          </p:txBody>
        </p:sp>
        <p:sp>
          <p:nvSpPr>
            <p:cNvPr id="13333" name="Text Box 127"/>
            <p:cNvSpPr txBox="1">
              <a:spLocks noChangeArrowheads="1"/>
            </p:cNvSpPr>
            <p:nvPr/>
          </p:nvSpPr>
          <p:spPr bwMode="auto">
            <a:xfrm>
              <a:off x="642938" y="4173538"/>
              <a:ext cx="112712"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0</a:t>
              </a:r>
            </a:p>
          </p:txBody>
        </p:sp>
        <p:sp>
          <p:nvSpPr>
            <p:cNvPr id="13334" name="Text Box 128"/>
            <p:cNvSpPr txBox="1">
              <a:spLocks noChangeArrowheads="1"/>
            </p:cNvSpPr>
            <p:nvPr/>
          </p:nvSpPr>
          <p:spPr bwMode="auto">
            <a:xfrm>
              <a:off x="1046163" y="4173538"/>
              <a:ext cx="225425"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60</a:t>
              </a:r>
            </a:p>
          </p:txBody>
        </p:sp>
        <p:sp>
          <p:nvSpPr>
            <p:cNvPr id="13335" name="Text Box 129"/>
            <p:cNvSpPr txBox="1">
              <a:spLocks noChangeArrowheads="1"/>
            </p:cNvSpPr>
            <p:nvPr/>
          </p:nvSpPr>
          <p:spPr bwMode="auto">
            <a:xfrm>
              <a:off x="1566863" y="4173538"/>
              <a:ext cx="338137"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120</a:t>
              </a:r>
            </a:p>
          </p:txBody>
        </p:sp>
        <p:sp>
          <p:nvSpPr>
            <p:cNvPr id="13336" name="Text Box 130"/>
            <p:cNvSpPr txBox="1">
              <a:spLocks noChangeArrowheads="1"/>
            </p:cNvSpPr>
            <p:nvPr/>
          </p:nvSpPr>
          <p:spPr bwMode="auto">
            <a:xfrm>
              <a:off x="2141538" y="4173538"/>
              <a:ext cx="338137" cy="212725"/>
            </a:xfrm>
            <a:prstGeom prst="rect">
              <a:avLst/>
            </a:prstGeom>
            <a:noFill/>
            <a:ln w="9525">
              <a:noFill/>
              <a:miter lim="800000"/>
              <a:headEnd/>
              <a:tailEnd/>
            </a:ln>
          </p:spPr>
          <p:txBody>
            <a:bodyPr wrap="none" lIns="0" tIns="0" rIns="0" bIns="0">
              <a:spAutoFit/>
            </a:bodyPr>
            <a:lstStyle/>
            <a:p>
              <a:pPr algn="r"/>
              <a:r>
                <a:rPr lang="en-US" sz="1400">
                  <a:solidFill>
                    <a:srgbClr val="001965"/>
                  </a:solidFill>
                </a:rPr>
                <a:t>180</a:t>
              </a:r>
            </a:p>
          </p:txBody>
        </p:sp>
        <p:sp>
          <p:nvSpPr>
            <p:cNvPr id="13337" name="Text Box 131"/>
            <p:cNvSpPr txBox="1">
              <a:spLocks noChangeArrowheads="1"/>
            </p:cNvSpPr>
            <p:nvPr/>
          </p:nvSpPr>
          <p:spPr bwMode="auto">
            <a:xfrm>
              <a:off x="2692400" y="4173538"/>
              <a:ext cx="338138" cy="212725"/>
            </a:xfrm>
            <a:prstGeom prst="rect">
              <a:avLst/>
            </a:prstGeom>
            <a:noFill/>
            <a:ln w="9525">
              <a:noFill/>
              <a:miter lim="800000"/>
              <a:headEnd/>
              <a:tailEnd/>
            </a:ln>
          </p:spPr>
          <p:txBody>
            <a:bodyPr wrap="none" lIns="0" tIns="0" rIns="0" bIns="0">
              <a:spAutoFit/>
            </a:bodyPr>
            <a:lstStyle/>
            <a:p>
              <a:pPr algn="ctr"/>
              <a:r>
                <a:rPr lang="en-US" sz="1400">
                  <a:solidFill>
                    <a:srgbClr val="001965"/>
                  </a:solidFill>
                </a:rPr>
                <a:t>240</a:t>
              </a:r>
            </a:p>
          </p:txBody>
        </p:sp>
        <p:sp>
          <p:nvSpPr>
            <p:cNvPr id="13338" name="Text Box 171"/>
            <p:cNvSpPr txBox="1">
              <a:spLocks noChangeArrowheads="1"/>
            </p:cNvSpPr>
            <p:nvPr/>
          </p:nvSpPr>
          <p:spPr bwMode="auto">
            <a:xfrm>
              <a:off x="1093788" y="4519613"/>
              <a:ext cx="996950" cy="180975"/>
            </a:xfrm>
            <a:prstGeom prst="rect">
              <a:avLst/>
            </a:prstGeom>
            <a:noFill/>
            <a:ln w="9525" algn="ctr">
              <a:noFill/>
              <a:miter lim="800000"/>
              <a:headEnd/>
              <a:tailEnd/>
            </a:ln>
          </p:spPr>
          <p:txBody>
            <a:bodyPr wrap="none" lIns="0" tIns="0" rIns="0" bIns="0">
              <a:spAutoFit/>
            </a:bodyPr>
            <a:lstStyle/>
            <a:p>
              <a:pPr algn="ctr">
                <a:lnSpc>
                  <a:spcPct val="85000"/>
                </a:lnSpc>
              </a:pPr>
              <a:r>
                <a:rPr lang="en-US" sz="1400">
                  <a:solidFill>
                    <a:srgbClr val="001965"/>
                  </a:solidFill>
                </a:rPr>
                <a:t>Time (min)</a:t>
              </a:r>
            </a:p>
          </p:txBody>
        </p:sp>
        <p:grpSp>
          <p:nvGrpSpPr>
            <p:cNvPr id="13339" name="Group 384"/>
            <p:cNvGrpSpPr>
              <a:grpSpLocks/>
            </p:cNvGrpSpPr>
            <p:nvPr/>
          </p:nvGrpSpPr>
          <p:grpSpPr bwMode="auto">
            <a:xfrm>
              <a:off x="488950" y="1990725"/>
              <a:ext cx="2487613" cy="2128838"/>
              <a:chOff x="6450013" y="1928813"/>
              <a:chExt cx="2042104" cy="1893887"/>
            </a:xfrm>
          </p:grpSpPr>
          <p:sp>
            <p:nvSpPr>
              <p:cNvPr id="13340" name="Line 96"/>
              <p:cNvSpPr>
                <a:spLocks noChangeShapeType="1"/>
              </p:cNvSpPr>
              <p:nvPr/>
            </p:nvSpPr>
            <p:spPr bwMode="auto">
              <a:xfrm rot="5400000">
                <a:off x="7448551" y="2851150"/>
                <a:ext cx="0" cy="1901825"/>
              </a:xfrm>
              <a:prstGeom prst="line">
                <a:avLst/>
              </a:prstGeom>
              <a:noFill/>
              <a:ln w="28575">
                <a:solidFill>
                  <a:schemeClr val="tx1"/>
                </a:solidFill>
                <a:round/>
                <a:headEnd/>
                <a:tailEnd/>
              </a:ln>
            </p:spPr>
            <p:txBody>
              <a:bodyPr/>
              <a:lstStyle/>
              <a:p>
                <a:endParaRPr lang="en-IN"/>
              </a:p>
            </p:txBody>
          </p:sp>
          <p:sp>
            <p:nvSpPr>
              <p:cNvPr id="13341" name="Line 99"/>
              <p:cNvSpPr>
                <a:spLocks noChangeShapeType="1"/>
              </p:cNvSpPr>
              <p:nvPr/>
            </p:nvSpPr>
            <p:spPr bwMode="auto">
              <a:xfrm>
                <a:off x="6499225" y="1928813"/>
                <a:ext cx="0" cy="1873250"/>
              </a:xfrm>
              <a:prstGeom prst="line">
                <a:avLst/>
              </a:prstGeom>
              <a:noFill/>
              <a:ln w="28575">
                <a:solidFill>
                  <a:schemeClr val="tx1"/>
                </a:solidFill>
                <a:round/>
                <a:headEnd/>
                <a:tailEnd/>
              </a:ln>
            </p:spPr>
            <p:txBody>
              <a:bodyPr/>
              <a:lstStyle/>
              <a:p>
                <a:endParaRPr lang="en-IN"/>
              </a:p>
            </p:txBody>
          </p:sp>
          <p:grpSp>
            <p:nvGrpSpPr>
              <p:cNvPr id="13342" name="Group 104"/>
              <p:cNvGrpSpPr>
                <a:grpSpLocks/>
              </p:cNvGrpSpPr>
              <p:nvPr/>
            </p:nvGrpSpPr>
            <p:grpSpPr bwMode="auto">
              <a:xfrm>
                <a:off x="6465889" y="2174948"/>
                <a:ext cx="1949451" cy="403233"/>
                <a:chOff x="473" y="2326"/>
                <a:chExt cx="1427" cy="254"/>
              </a:xfrm>
            </p:grpSpPr>
            <p:sp>
              <p:nvSpPr>
                <p:cNvPr id="13458" name="Line 105"/>
                <p:cNvSpPr>
                  <a:spLocks noChangeShapeType="1"/>
                </p:cNvSpPr>
                <p:nvPr/>
              </p:nvSpPr>
              <p:spPr bwMode="auto">
                <a:xfrm>
                  <a:off x="1542" y="2516"/>
                  <a:ext cx="169" cy="17"/>
                </a:xfrm>
                <a:prstGeom prst="line">
                  <a:avLst/>
                </a:prstGeom>
                <a:noFill/>
                <a:ln w="19050">
                  <a:solidFill>
                    <a:srgbClr val="00CCFF"/>
                  </a:solidFill>
                  <a:round/>
                  <a:headEnd/>
                  <a:tailEnd/>
                </a:ln>
              </p:spPr>
              <p:txBody>
                <a:bodyPr/>
                <a:lstStyle/>
                <a:p>
                  <a:endParaRPr lang="en-IN"/>
                </a:p>
              </p:txBody>
            </p:sp>
            <p:sp>
              <p:nvSpPr>
                <p:cNvPr id="13459" name="Oval 106"/>
                <p:cNvSpPr>
                  <a:spLocks noChangeArrowheads="1"/>
                </p:cNvSpPr>
                <p:nvPr/>
              </p:nvSpPr>
              <p:spPr bwMode="auto">
                <a:xfrm>
                  <a:off x="473"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0" name="Oval 107"/>
                <p:cNvSpPr>
                  <a:spLocks noChangeArrowheads="1"/>
                </p:cNvSpPr>
                <p:nvPr/>
              </p:nvSpPr>
              <p:spPr bwMode="auto">
                <a:xfrm>
                  <a:off x="555"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1" name="Oval 108"/>
                <p:cNvSpPr>
                  <a:spLocks noChangeArrowheads="1"/>
                </p:cNvSpPr>
                <p:nvPr/>
              </p:nvSpPr>
              <p:spPr bwMode="auto">
                <a:xfrm>
                  <a:off x="718" y="2352"/>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2" name="Oval 109"/>
                <p:cNvSpPr>
                  <a:spLocks noChangeArrowheads="1"/>
                </p:cNvSpPr>
                <p:nvPr/>
              </p:nvSpPr>
              <p:spPr bwMode="auto">
                <a:xfrm>
                  <a:off x="884" y="2389"/>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3" name="Oval 110"/>
                <p:cNvSpPr>
                  <a:spLocks noChangeArrowheads="1"/>
                </p:cNvSpPr>
                <p:nvPr/>
              </p:nvSpPr>
              <p:spPr bwMode="auto">
                <a:xfrm>
                  <a:off x="1043" y="2423"/>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4" name="Oval 111"/>
                <p:cNvSpPr>
                  <a:spLocks noChangeArrowheads="1"/>
                </p:cNvSpPr>
                <p:nvPr/>
              </p:nvSpPr>
              <p:spPr bwMode="auto">
                <a:xfrm>
                  <a:off x="1206" y="2438"/>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5" name="Oval 112"/>
                <p:cNvSpPr>
                  <a:spLocks noChangeArrowheads="1"/>
                </p:cNvSpPr>
                <p:nvPr/>
              </p:nvSpPr>
              <p:spPr bwMode="auto">
                <a:xfrm>
                  <a:off x="1366" y="2477"/>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6" name="Oval 113"/>
                <p:cNvSpPr>
                  <a:spLocks noChangeArrowheads="1"/>
                </p:cNvSpPr>
                <p:nvPr/>
              </p:nvSpPr>
              <p:spPr bwMode="auto">
                <a:xfrm>
                  <a:off x="1530" y="248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7" name="Oval 114"/>
                <p:cNvSpPr>
                  <a:spLocks noChangeArrowheads="1"/>
                </p:cNvSpPr>
                <p:nvPr/>
              </p:nvSpPr>
              <p:spPr bwMode="auto">
                <a:xfrm>
                  <a:off x="1700" y="2514"/>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8" name="Oval 115"/>
                <p:cNvSpPr>
                  <a:spLocks noChangeArrowheads="1"/>
                </p:cNvSpPr>
                <p:nvPr/>
              </p:nvSpPr>
              <p:spPr bwMode="auto">
                <a:xfrm>
                  <a:off x="1860" y="2540"/>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69" name="Line 116"/>
                <p:cNvSpPr>
                  <a:spLocks noChangeShapeType="1"/>
                </p:cNvSpPr>
                <p:nvPr/>
              </p:nvSpPr>
              <p:spPr bwMode="auto">
                <a:xfrm>
                  <a:off x="487" y="2342"/>
                  <a:ext cx="92" cy="8"/>
                </a:xfrm>
                <a:prstGeom prst="line">
                  <a:avLst/>
                </a:prstGeom>
                <a:noFill/>
                <a:ln w="19050">
                  <a:solidFill>
                    <a:schemeClr val="bg2"/>
                  </a:solidFill>
                  <a:round/>
                  <a:headEnd/>
                  <a:tailEnd/>
                </a:ln>
              </p:spPr>
              <p:txBody>
                <a:bodyPr/>
                <a:lstStyle/>
                <a:p>
                  <a:endParaRPr lang="en-IN"/>
                </a:p>
              </p:txBody>
            </p:sp>
            <p:sp>
              <p:nvSpPr>
                <p:cNvPr id="13470" name="Line 117"/>
                <p:cNvSpPr>
                  <a:spLocks noChangeShapeType="1"/>
                </p:cNvSpPr>
                <p:nvPr/>
              </p:nvSpPr>
              <p:spPr bwMode="auto">
                <a:xfrm>
                  <a:off x="579" y="2345"/>
                  <a:ext cx="142" cy="29"/>
                </a:xfrm>
                <a:prstGeom prst="line">
                  <a:avLst/>
                </a:prstGeom>
                <a:noFill/>
                <a:ln w="19050">
                  <a:solidFill>
                    <a:schemeClr val="bg2"/>
                  </a:solidFill>
                  <a:round/>
                  <a:headEnd/>
                  <a:tailEnd/>
                </a:ln>
              </p:spPr>
              <p:txBody>
                <a:bodyPr/>
                <a:lstStyle/>
                <a:p>
                  <a:endParaRPr lang="en-IN"/>
                </a:p>
              </p:txBody>
            </p:sp>
            <p:sp>
              <p:nvSpPr>
                <p:cNvPr id="13471" name="Line 118"/>
                <p:cNvSpPr>
                  <a:spLocks noChangeShapeType="1"/>
                </p:cNvSpPr>
                <p:nvPr/>
              </p:nvSpPr>
              <p:spPr bwMode="auto">
                <a:xfrm>
                  <a:off x="738" y="2379"/>
                  <a:ext cx="172" cy="42"/>
                </a:xfrm>
                <a:prstGeom prst="line">
                  <a:avLst/>
                </a:prstGeom>
                <a:noFill/>
                <a:ln w="19050">
                  <a:solidFill>
                    <a:schemeClr val="bg2"/>
                  </a:solidFill>
                  <a:round/>
                  <a:headEnd/>
                  <a:tailEnd/>
                </a:ln>
              </p:spPr>
              <p:txBody>
                <a:bodyPr/>
                <a:lstStyle/>
                <a:p>
                  <a:endParaRPr lang="en-IN"/>
                </a:p>
              </p:txBody>
            </p:sp>
            <p:sp>
              <p:nvSpPr>
                <p:cNvPr id="13472" name="Line 119"/>
                <p:cNvSpPr>
                  <a:spLocks noChangeShapeType="1"/>
                </p:cNvSpPr>
                <p:nvPr/>
              </p:nvSpPr>
              <p:spPr bwMode="auto">
                <a:xfrm>
                  <a:off x="907" y="2417"/>
                  <a:ext cx="167" cy="33"/>
                </a:xfrm>
                <a:prstGeom prst="line">
                  <a:avLst/>
                </a:prstGeom>
                <a:noFill/>
                <a:ln w="19050">
                  <a:solidFill>
                    <a:srgbClr val="00CCFF"/>
                  </a:solidFill>
                  <a:round/>
                  <a:headEnd/>
                  <a:tailEnd/>
                </a:ln>
              </p:spPr>
              <p:txBody>
                <a:bodyPr/>
                <a:lstStyle/>
                <a:p>
                  <a:endParaRPr lang="en-IN"/>
                </a:p>
              </p:txBody>
            </p:sp>
            <p:sp>
              <p:nvSpPr>
                <p:cNvPr id="13473" name="Line 120"/>
                <p:cNvSpPr>
                  <a:spLocks noChangeShapeType="1"/>
                </p:cNvSpPr>
                <p:nvPr/>
              </p:nvSpPr>
              <p:spPr bwMode="auto">
                <a:xfrm>
                  <a:off x="1067" y="2441"/>
                  <a:ext cx="156" cy="26"/>
                </a:xfrm>
                <a:prstGeom prst="line">
                  <a:avLst/>
                </a:prstGeom>
                <a:noFill/>
                <a:ln w="19050">
                  <a:solidFill>
                    <a:srgbClr val="00CCFF"/>
                  </a:solidFill>
                  <a:round/>
                  <a:headEnd/>
                  <a:tailEnd/>
                </a:ln>
              </p:spPr>
              <p:txBody>
                <a:bodyPr/>
                <a:lstStyle/>
                <a:p>
                  <a:endParaRPr lang="en-IN"/>
                </a:p>
              </p:txBody>
            </p:sp>
            <p:sp>
              <p:nvSpPr>
                <p:cNvPr id="13474" name="Line 121"/>
                <p:cNvSpPr>
                  <a:spLocks noChangeShapeType="1"/>
                </p:cNvSpPr>
                <p:nvPr/>
              </p:nvSpPr>
              <p:spPr bwMode="auto">
                <a:xfrm>
                  <a:off x="1223" y="2462"/>
                  <a:ext cx="172" cy="34"/>
                </a:xfrm>
                <a:prstGeom prst="line">
                  <a:avLst/>
                </a:prstGeom>
                <a:noFill/>
                <a:ln w="19050">
                  <a:solidFill>
                    <a:srgbClr val="00CCFF"/>
                  </a:solidFill>
                  <a:round/>
                  <a:headEnd/>
                  <a:tailEnd/>
                </a:ln>
              </p:spPr>
              <p:txBody>
                <a:bodyPr/>
                <a:lstStyle/>
                <a:p>
                  <a:endParaRPr lang="en-IN"/>
                </a:p>
              </p:txBody>
            </p:sp>
            <p:sp>
              <p:nvSpPr>
                <p:cNvPr id="13475" name="Line 122"/>
                <p:cNvSpPr>
                  <a:spLocks noChangeShapeType="1"/>
                </p:cNvSpPr>
                <p:nvPr/>
              </p:nvSpPr>
              <p:spPr bwMode="auto">
                <a:xfrm>
                  <a:off x="1388" y="2491"/>
                  <a:ext cx="149" cy="17"/>
                </a:xfrm>
                <a:prstGeom prst="line">
                  <a:avLst/>
                </a:prstGeom>
                <a:noFill/>
                <a:ln w="19050">
                  <a:solidFill>
                    <a:srgbClr val="00CCFF"/>
                  </a:solidFill>
                  <a:round/>
                  <a:headEnd/>
                  <a:tailEnd/>
                </a:ln>
              </p:spPr>
              <p:txBody>
                <a:bodyPr/>
                <a:lstStyle/>
                <a:p>
                  <a:endParaRPr lang="en-IN"/>
                </a:p>
              </p:txBody>
            </p:sp>
            <p:sp>
              <p:nvSpPr>
                <p:cNvPr id="13476" name="Line 123"/>
                <p:cNvSpPr>
                  <a:spLocks noChangeShapeType="1"/>
                </p:cNvSpPr>
                <p:nvPr/>
              </p:nvSpPr>
              <p:spPr bwMode="auto">
                <a:xfrm>
                  <a:off x="1718" y="2545"/>
                  <a:ext cx="145" cy="5"/>
                </a:xfrm>
                <a:prstGeom prst="line">
                  <a:avLst/>
                </a:prstGeom>
                <a:noFill/>
                <a:ln w="19050">
                  <a:solidFill>
                    <a:srgbClr val="00CCFF"/>
                  </a:solidFill>
                  <a:round/>
                  <a:headEnd/>
                  <a:tailEnd/>
                </a:ln>
              </p:spPr>
              <p:txBody>
                <a:bodyPr/>
                <a:lstStyle/>
                <a:p>
                  <a:endParaRPr lang="en-IN"/>
                </a:p>
              </p:txBody>
            </p:sp>
          </p:grpSp>
          <p:sp>
            <p:nvSpPr>
              <p:cNvPr id="13343" name="Line 124"/>
              <p:cNvSpPr>
                <a:spLocks noChangeShapeType="1"/>
              </p:cNvSpPr>
              <p:nvPr/>
            </p:nvSpPr>
            <p:spPr bwMode="auto">
              <a:xfrm flipH="1">
                <a:off x="6521450" y="3771900"/>
                <a:ext cx="55563" cy="50800"/>
              </a:xfrm>
              <a:prstGeom prst="line">
                <a:avLst/>
              </a:prstGeom>
              <a:noFill/>
              <a:ln w="19050">
                <a:solidFill>
                  <a:schemeClr val="tx1"/>
                </a:solidFill>
                <a:round/>
                <a:headEnd/>
                <a:tailEnd/>
              </a:ln>
            </p:spPr>
            <p:txBody>
              <a:bodyPr/>
              <a:lstStyle/>
              <a:p>
                <a:endParaRPr lang="en-IN"/>
              </a:p>
            </p:txBody>
          </p:sp>
          <p:sp>
            <p:nvSpPr>
              <p:cNvPr id="13344" name="Line 125"/>
              <p:cNvSpPr>
                <a:spLocks noChangeShapeType="1"/>
              </p:cNvSpPr>
              <p:nvPr/>
            </p:nvSpPr>
            <p:spPr bwMode="auto">
              <a:xfrm flipH="1">
                <a:off x="6554788" y="3771900"/>
                <a:ext cx="53975" cy="50800"/>
              </a:xfrm>
              <a:prstGeom prst="line">
                <a:avLst/>
              </a:prstGeom>
              <a:noFill/>
              <a:ln w="19050">
                <a:solidFill>
                  <a:schemeClr val="tx1"/>
                </a:solidFill>
                <a:round/>
                <a:headEnd/>
                <a:tailEnd/>
              </a:ln>
            </p:spPr>
            <p:txBody>
              <a:bodyPr/>
              <a:lstStyle/>
              <a:p>
                <a:endParaRPr lang="en-IN"/>
              </a:p>
            </p:txBody>
          </p:sp>
          <p:sp>
            <p:nvSpPr>
              <p:cNvPr id="13345" name="Text Box 132"/>
              <p:cNvSpPr txBox="1">
                <a:spLocks noChangeArrowheads="1"/>
              </p:cNvSpPr>
              <p:nvPr/>
            </p:nvSpPr>
            <p:spPr bwMode="auto">
              <a:xfrm>
                <a:off x="7083425" y="2425700"/>
                <a:ext cx="306967" cy="287499"/>
              </a:xfrm>
              <a:prstGeom prst="rect">
                <a:avLst/>
              </a:prstGeom>
              <a:noFill/>
              <a:ln w="19050">
                <a:noFill/>
                <a:miter lim="800000"/>
                <a:headEnd/>
                <a:tailEnd/>
              </a:ln>
            </p:spPr>
            <p:txBody>
              <a:bodyPr wrap="none">
                <a:spAutoFit/>
              </a:bodyPr>
              <a:lstStyle/>
              <a:p>
                <a:r>
                  <a:rPr lang="en-US" sz="1500">
                    <a:solidFill>
                      <a:srgbClr val="FF0000"/>
                    </a:solidFill>
                  </a:rPr>
                  <a:t> *</a:t>
                </a:r>
              </a:p>
            </p:txBody>
          </p:sp>
          <p:sp>
            <p:nvSpPr>
              <p:cNvPr id="13346" name="Text Box 133"/>
              <p:cNvSpPr txBox="1">
                <a:spLocks noChangeArrowheads="1"/>
              </p:cNvSpPr>
              <p:nvPr/>
            </p:nvSpPr>
            <p:spPr bwMode="auto">
              <a:xfrm>
                <a:off x="8185150" y="2949575"/>
                <a:ext cx="306967" cy="287499"/>
              </a:xfrm>
              <a:prstGeom prst="rect">
                <a:avLst/>
              </a:prstGeom>
              <a:noFill/>
              <a:ln w="19050">
                <a:noFill/>
                <a:miter lim="800000"/>
                <a:headEnd/>
                <a:tailEnd/>
              </a:ln>
            </p:spPr>
            <p:txBody>
              <a:bodyPr wrap="none">
                <a:spAutoFit/>
              </a:bodyPr>
              <a:lstStyle/>
              <a:p>
                <a:r>
                  <a:rPr lang="en-US" sz="1500">
                    <a:solidFill>
                      <a:srgbClr val="FF0000"/>
                    </a:solidFill>
                  </a:rPr>
                  <a:t> *</a:t>
                </a:r>
              </a:p>
            </p:txBody>
          </p:sp>
          <p:sp>
            <p:nvSpPr>
              <p:cNvPr id="13347" name="Text Box 135"/>
              <p:cNvSpPr txBox="1">
                <a:spLocks noChangeArrowheads="1"/>
              </p:cNvSpPr>
              <p:nvPr/>
            </p:nvSpPr>
            <p:spPr bwMode="auto">
              <a:xfrm>
                <a:off x="6918325" y="2293938"/>
                <a:ext cx="251682" cy="287499"/>
              </a:xfrm>
              <a:prstGeom prst="rect">
                <a:avLst/>
              </a:prstGeom>
              <a:noFill/>
              <a:ln w="19050">
                <a:noFill/>
                <a:miter lim="800000"/>
                <a:headEnd/>
                <a:tailEnd/>
              </a:ln>
            </p:spPr>
            <p:txBody>
              <a:bodyPr wrap="none">
                <a:spAutoFit/>
              </a:bodyPr>
              <a:lstStyle/>
              <a:p>
                <a:r>
                  <a:rPr lang="en-US" sz="1500">
                    <a:solidFill>
                      <a:srgbClr val="FF0000"/>
                    </a:solidFill>
                  </a:rPr>
                  <a:t>*</a:t>
                </a:r>
              </a:p>
            </p:txBody>
          </p:sp>
          <p:sp>
            <p:nvSpPr>
              <p:cNvPr id="13348" name="Text Box 136"/>
              <p:cNvSpPr txBox="1">
                <a:spLocks noChangeArrowheads="1"/>
              </p:cNvSpPr>
              <p:nvPr/>
            </p:nvSpPr>
            <p:spPr bwMode="auto">
              <a:xfrm>
                <a:off x="7521575" y="2727325"/>
                <a:ext cx="306967" cy="287499"/>
              </a:xfrm>
              <a:prstGeom prst="rect">
                <a:avLst/>
              </a:prstGeom>
              <a:noFill/>
              <a:ln w="19050">
                <a:noFill/>
                <a:miter lim="800000"/>
                <a:headEnd/>
                <a:tailEnd/>
              </a:ln>
            </p:spPr>
            <p:txBody>
              <a:bodyPr wrap="none">
                <a:spAutoFit/>
              </a:bodyPr>
              <a:lstStyle/>
              <a:p>
                <a:r>
                  <a:rPr lang="en-US" sz="1500">
                    <a:solidFill>
                      <a:srgbClr val="FF0000"/>
                    </a:solidFill>
                  </a:rPr>
                  <a:t> *</a:t>
                </a:r>
              </a:p>
            </p:txBody>
          </p:sp>
          <p:sp>
            <p:nvSpPr>
              <p:cNvPr id="13349" name="Text Box 137"/>
              <p:cNvSpPr txBox="1">
                <a:spLocks noChangeArrowheads="1"/>
              </p:cNvSpPr>
              <p:nvPr/>
            </p:nvSpPr>
            <p:spPr bwMode="auto">
              <a:xfrm>
                <a:off x="7739063" y="2844800"/>
                <a:ext cx="306967" cy="287499"/>
              </a:xfrm>
              <a:prstGeom prst="rect">
                <a:avLst/>
              </a:prstGeom>
              <a:noFill/>
              <a:ln w="19050">
                <a:noFill/>
                <a:miter lim="800000"/>
                <a:headEnd/>
                <a:tailEnd/>
              </a:ln>
            </p:spPr>
            <p:txBody>
              <a:bodyPr wrap="none">
                <a:spAutoFit/>
              </a:bodyPr>
              <a:lstStyle/>
              <a:p>
                <a:r>
                  <a:rPr lang="en-US" sz="1500">
                    <a:solidFill>
                      <a:srgbClr val="FF0000"/>
                    </a:solidFill>
                  </a:rPr>
                  <a:t> *</a:t>
                </a:r>
              </a:p>
            </p:txBody>
          </p:sp>
          <p:sp>
            <p:nvSpPr>
              <p:cNvPr id="13350" name="Text Box 138"/>
              <p:cNvSpPr txBox="1">
                <a:spLocks noChangeArrowheads="1"/>
              </p:cNvSpPr>
              <p:nvPr/>
            </p:nvSpPr>
            <p:spPr bwMode="auto">
              <a:xfrm>
                <a:off x="7972425" y="2927350"/>
                <a:ext cx="306967" cy="287499"/>
              </a:xfrm>
              <a:prstGeom prst="rect">
                <a:avLst/>
              </a:prstGeom>
              <a:noFill/>
              <a:ln w="19050">
                <a:noFill/>
                <a:miter lim="800000"/>
                <a:headEnd/>
                <a:tailEnd/>
              </a:ln>
            </p:spPr>
            <p:txBody>
              <a:bodyPr wrap="none">
                <a:spAutoFit/>
              </a:bodyPr>
              <a:lstStyle/>
              <a:p>
                <a:r>
                  <a:rPr lang="en-US" sz="1500">
                    <a:solidFill>
                      <a:srgbClr val="FF0000"/>
                    </a:solidFill>
                  </a:rPr>
                  <a:t> *</a:t>
                </a:r>
              </a:p>
            </p:txBody>
          </p:sp>
          <p:grpSp>
            <p:nvGrpSpPr>
              <p:cNvPr id="13351" name="Group 139"/>
              <p:cNvGrpSpPr>
                <a:grpSpLocks/>
              </p:cNvGrpSpPr>
              <p:nvPr/>
            </p:nvGrpSpPr>
            <p:grpSpPr bwMode="auto">
              <a:xfrm>
                <a:off x="6451602" y="2216279"/>
                <a:ext cx="1949453" cy="1011278"/>
                <a:chOff x="492" y="2064"/>
                <a:chExt cx="1228" cy="637"/>
              </a:xfrm>
            </p:grpSpPr>
            <p:sp>
              <p:nvSpPr>
                <p:cNvPr id="13439" name="Line 140"/>
                <p:cNvSpPr>
                  <a:spLocks noChangeShapeType="1"/>
                </p:cNvSpPr>
                <p:nvPr/>
              </p:nvSpPr>
              <p:spPr bwMode="auto">
                <a:xfrm>
                  <a:off x="513" y="2095"/>
                  <a:ext cx="78" cy="9"/>
                </a:xfrm>
                <a:prstGeom prst="line">
                  <a:avLst/>
                </a:prstGeom>
                <a:noFill/>
                <a:ln w="19050">
                  <a:solidFill>
                    <a:srgbClr val="FF1111"/>
                  </a:solidFill>
                  <a:round/>
                  <a:headEnd/>
                  <a:tailEnd/>
                </a:ln>
              </p:spPr>
              <p:txBody>
                <a:bodyPr/>
                <a:lstStyle/>
                <a:p>
                  <a:endParaRPr lang="en-IN"/>
                </a:p>
              </p:txBody>
            </p:sp>
            <p:sp>
              <p:nvSpPr>
                <p:cNvPr id="13440" name="Line 141"/>
                <p:cNvSpPr>
                  <a:spLocks noChangeShapeType="1"/>
                </p:cNvSpPr>
                <p:nvPr/>
              </p:nvSpPr>
              <p:spPr bwMode="auto">
                <a:xfrm>
                  <a:off x="591" y="2112"/>
                  <a:ext cx="126" cy="42"/>
                </a:xfrm>
                <a:prstGeom prst="line">
                  <a:avLst/>
                </a:prstGeom>
                <a:noFill/>
                <a:ln w="19050">
                  <a:solidFill>
                    <a:srgbClr val="FF1111"/>
                  </a:solidFill>
                  <a:round/>
                  <a:headEnd/>
                  <a:tailEnd/>
                </a:ln>
              </p:spPr>
              <p:txBody>
                <a:bodyPr/>
                <a:lstStyle/>
                <a:p>
                  <a:endParaRPr lang="en-IN"/>
                </a:p>
              </p:txBody>
            </p:sp>
            <p:sp>
              <p:nvSpPr>
                <p:cNvPr id="13441" name="Line 142"/>
                <p:cNvSpPr>
                  <a:spLocks noChangeShapeType="1"/>
                </p:cNvSpPr>
                <p:nvPr/>
              </p:nvSpPr>
              <p:spPr bwMode="auto">
                <a:xfrm>
                  <a:off x="726" y="2162"/>
                  <a:ext cx="143" cy="113"/>
                </a:xfrm>
                <a:prstGeom prst="line">
                  <a:avLst/>
                </a:prstGeom>
                <a:noFill/>
                <a:ln w="19050">
                  <a:solidFill>
                    <a:srgbClr val="FF1111"/>
                  </a:solidFill>
                  <a:round/>
                  <a:headEnd/>
                  <a:tailEnd/>
                </a:ln>
              </p:spPr>
              <p:txBody>
                <a:bodyPr/>
                <a:lstStyle/>
                <a:p>
                  <a:endParaRPr lang="en-IN"/>
                </a:p>
              </p:txBody>
            </p:sp>
            <p:sp>
              <p:nvSpPr>
                <p:cNvPr id="13442" name="Line 143"/>
                <p:cNvSpPr>
                  <a:spLocks noChangeShapeType="1"/>
                </p:cNvSpPr>
                <p:nvPr/>
              </p:nvSpPr>
              <p:spPr bwMode="auto">
                <a:xfrm>
                  <a:off x="878" y="2275"/>
                  <a:ext cx="128" cy="76"/>
                </a:xfrm>
                <a:prstGeom prst="line">
                  <a:avLst/>
                </a:prstGeom>
                <a:noFill/>
                <a:ln w="19050">
                  <a:solidFill>
                    <a:srgbClr val="FF1111"/>
                  </a:solidFill>
                  <a:round/>
                  <a:headEnd/>
                  <a:tailEnd/>
                </a:ln>
              </p:spPr>
              <p:txBody>
                <a:bodyPr/>
                <a:lstStyle/>
                <a:p>
                  <a:endParaRPr lang="en-IN"/>
                </a:p>
              </p:txBody>
            </p:sp>
            <p:sp>
              <p:nvSpPr>
                <p:cNvPr id="13443" name="Line 144"/>
                <p:cNvSpPr>
                  <a:spLocks noChangeShapeType="1"/>
                </p:cNvSpPr>
                <p:nvPr/>
              </p:nvSpPr>
              <p:spPr bwMode="auto">
                <a:xfrm>
                  <a:off x="1009" y="2359"/>
                  <a:ext cx="128" cy="95"/>
                </a:xfrm>
                <a:prstGeom prst="line">
                  <a:avLst/>
                </a:prstGeom>
                <a:noFill/>
                <a:ln w="19050">
                  <a:solidFill>
                    <a:srgbClr val="FF1111"/>
                  </a:solidFill>
                  <a:round/>
                  <a:headEnd/>
                  <a:tailEnd/>
                </a:ln>
              </p:spPr>
              <p:txBody>
                <a:bodyPr/>
                <a:lstStyle/>
                <a:p>
                  <a:endParaRPr lang="en-IN"/>
                </a:p>
              </p:txBody>
            </p:sp>
            <p:sp>
              <p:nvSpPr>
                <p:cNvPr id="13444" name="Line 145"/>
                <p:cNvSpPr>
                  <a:spLocks noChangeShapeType="1"/>
                </p:cNvSpPr>
                <p:nvPr/>
              </p:nvSpPr>
              <p:spPr bwMode="auto">
                <a:xfrm>
                  <a:off x="1146" y="2454"/>
                  <a:ext cx="128" cy="96"/>
                </a:xfrm>
                <a:prstGeom prst="line">
                  <a:avLst/>
                </a:prstGeom>
                <a:noFill/>
                <a:ln w="19050">
                  <a:solidFill>
                    <a:srgbClr val="FF1111"/>
                  </a:solidFill>
                  <a:round/>
                  <a:headEnd/>
                  <a:tailEnd/>
                </a:ln>
              </p:spPr>
              <p:txBody>
                <a:bodyPr/>
                <a:lstStyle/>
                <a:p>
                  <a:endParaRPr lang="en-IN"/>
                </a:p>
              </p:txBody>
            </p:sp>
            <p:sp>
              <p:nvSpPr>
                <p:cNvPr id="13445" name="Line 146"/>
                <p:cNvSpPr>
                  <a:spLocks noChangeShapeType="1"/>
                </p:cNvSpPr>
                <p:nvPr/>
              </p:nvSpPr>
              <p:spPr bwMode="auto">
                <a:xfrm>
                  <a:off x="1278" y="2550"/>
                  <a:ext cx="140" cy="66"/>
                </a:xfrm>
                <a:prstGeom prst="line">
                  <a:avLst/>
                </a:prstGeom>
                <a:noFill/>
                <a:ln w="19050">
                  <a:solidFill>
                    <a:srgbClr val="FF1111"/>
                  </a:solidFill>
                  <a:round/>
                  <a:headEnd/>
                  <a:tailEnd/>
                </a:ln>
              </p:spPr>
              <p:txBody>
                <a:bodyPr/>
                <a:lstStyle/>
                <a:p>
                  <a:endParaRPr lang="en-IN"/>
                </a:p>
              </p:txBody>
            </p:sp>
            <p:sp>
              <p:nvSpPr>
                <p:cNvPr id="13446" name="Line 147"/>
                <p:cNvSpPr>
                  <a:spLocks noChangeShapeType="1"/>
                </p:cNvSpPr>
                <p:nvPr/>
              </p:nvSpPr>
              <p:spPr bwMode="auto">
                <a:xfrm>
                  <a:off x="1422" y="2621"/>
                  <a:ext cx="132" cy="46"/>
                </a:xfrm>
                <a:prstGeom prst="line">
                  <a:avLst/>
                </a:prstGeom>
                <a:noFill/>
                <a:ln w="19050">
                  <a:solidFill>
                    <a:srgbClr val="FF1111"/>
                  </a:solidFill>
                  <a:round/>
                  <a:headEnd/>
                  <a:tailEnd/>
                </a:ln>
              </p:spPr>
              <p:txBody>
                <a:bodyPr/>
                <a:lstStyle/>
                <a:p>
                  <a:endParaRPr lang="en-IN"/>
                </a:p>
              </p:txBody>
            </p:sp>
            <p:sp>
              <p:nvSpPr>
                <p:cNvPr id="13447" name="Line 148"/>
                <p:cNvSpPr>
                  <a:spLocks noChangeShapeType="1"/>
                </p:cNvSpPr>
                <p:nvPr/>
              </p:nvSpPr>
              <p:spPr bwMode="auto">
                <a:xfrm>
                  <a:off x="1560" y="2679"/>
                  <a:ext cx="147" cy="5"/>
                </a:xfrm>
                <a:prstGeom prst="line">
                  <a:avLst/>
                </a:prstGeom>
                <a:noFill/>
                <a:ln w="19050">
                  <a:solidFill>
                    <a:srgbClr val="FF1111"/>
                  </a:solidFill>
                  <a:round/>
                  <a:headEnd/>
                  <a:tailEnd/>
                </a:ln>
              </p:spPr>
              <p:txBody>
                <a:bodyPr/>
                <a:lstStyle/>
                <a:p>
                  <a:endParaRPr lang="en-IN"/>
                </a:p>
              </p:txBody>
            </p:sp>
            <p:sp>
              <p:nvSpPr>
                <p:cNvPr id="13448" name="AutoShape 149"/>
                <p:cNvSpPr>
                  <a:spLocks noChangeArrowheads="1"/>
                </p:cNvSpPr>
                <p:nvPr/>
              </p:nvSpPr>
              <p:spPr bwMode="auto">
                <a:xfrm>
                  <a:off x="984" y="2332"/>
                  <a:ext cx="35"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49" name="AutoShape 150"/>
                <p:cNvSpPr>
                  <a:spLocks noChangeArrowheads="1"/>
                </p:cNvSpPr>
                <p:nvPr/>
              </p:nvSpPr>
              <p:spPr bwMode="auto">
                <a:xfrm>
                  <a:off x="1125" y="2430"/>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0" name="AutoShape 151"/>
                <p:cNvSpPr>
                  <a:spLocks noChangeArrowheads="1"/>
                </p:cNvSpPr>
                <p:nvPr/>
              </p:nvSpPr>
              <p:spPr bwMode="auto">
                <a:xfrm>
                  <a:off x="1264" y="2522"/>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1" name="AutoShape 152"/>
                <p:cNvSpPr>
                  <a:spLocks noChangeArrowheads="1"/>
                </p:cNvSpPr>
                <p:nvPr/>
              </p:nvSpPr>
              <p:spPr bwMode="auto">
                <a:xfrm>
                  <a:off x="1403" y="2594"/>
                  <a:ext cx="35"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2" name="AutoShape 153"/>
                <p:cNvSpPr>
                  <a:spLocks noChangeArrowheads="1"/>
                </p:cNvSpPr>
                <p:nvPr/>
              </p:nvSpPr>
              <p:spPr bwMode="auto">
                <a:xfrm>
                  <a:off x="1548" y="2643"/>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3" name="AutoShape 154"/>
                <p:cNvSpPr>
                  <a:spLocks noChangeArrowheads="1"/>
                </p:cNvSpPr>
                <p:nvPr/>
              </p:nvSpPr>
              <p:spPr bwMode="auto">
                <a:xfrm>
                  <a:off x="1686" y="2661"/>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4" name="AutoShape 155"/>
                <p:cNvSpPr>
                  <a:spLocks noChangeArrowheads="1"/>
                </p:cNvSpPr>
                <p:nvPr/>
              </p:nvSpPr>
              <p:spPr bwMode="auto">
                <a:xfrm>
                  <a:off x="563" y="2079"/>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5" name="AutoShape 156"/>
                <p:cNvSpPr>
                  <a:spLocks noChangeArrowheads="1"/>
                </p:cNvSpPr>
                <p:nvPr/>
              </p:nvSpPr>
              <p:spPr bwMode="auto">
                <a:xfrm>
                  <a:off x="702" y="2131"/>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6" name="AutoShape 157"/>
                <p:cNvSpPr>
                  <a:spLocks noChangeArrowheads="1"/>
                </p:cNvSpPr>
                <p:nvPr/>
              </p:nvSpPr>
              <p:spPr bwMode="auto">
                <a:xfrm>
                  <a:off x="492" y="2064"/>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sp>
              <p:nvSpPr>
                <p:cNvPr id="13457" name="AutoShape 158"/>
                <p:cNvSpPr>
                  <a:spLocks noChangeArrowheads="1"/>
                </p:cNvSpPr>
                <p:nvPr/>
              </p:nvSpPr>
              <p:spPr bwMode="auto">
                <a:xfrm>
                  <a:off x="850" y="2245"/>
                  <a:ext cx="34" cy="40"/>
                </a:xfrm>
                <a:prstGeom prst="triangle">
                  <a:avLst>
                    <a:gd name="adj" fmla="val 50000"/>
                  </a:avLst>
                </a:prstGeom>
                <a:solidFill>
                  <a:srgbClr val="FF1111"/>
                </a:solidFill>
                <a:ln w="19050">
                  <a:solidFill>
                    <a:srgbClr val="FF1111"/>
                  </a:solidFill>
                  <a:miter lim="800000"/>
                  <a:headEnd/>
                  <a:tailEnd/>
                </a:ln>
              </p:spPr>
              <p:txBody>
                <a:bodyPr wrap="none" anchor="ctr"/>
                <a:lstStyle/>
                <a:p>
                  <a:endParaRPr lang="en-US">
                    <a:solidFill>
                      <a:srgbClr val="001965"/>
                    </a:solidFill>
                  </a:endParaRPr>
                </a:p>
              </p:txBody>
            </p:sp>
          </p:grpSp>
          <p:grpSp>
            <p:nvGrpSpPr>
              <p:cNvPr id="13352" name="Group 159"/>
              <p:cNvGrpSpPr>
                <a:grpSpLocks/>
              </p:cNvGrpSpPr>
              <p:nvPr/>
            </p:nvGrpSpPr>
            <p:grpSpPr bwMode="auto">
              <a:xfrm>
                <a:off x="6450013" y="-1515479"/>
                <a:ext cx="47625" cy="1179"/>
                <a:chOff x="461" y="2172"/>
                <a:chExt cx="35" cy="1179"/>
              </a:xfrm>
            </p:grpSpPr>
            <p:sp>
              <p:nvSpPr>
                <p:cNvPr id="13435" name="Line 160"/>
                <p:cNvSpPr>
                  <a:spLocks noChangeShapeType="1"/>
                </p:cNvSpPr>
                <p:nvPr/>
              </p:nvSpPr>
              <p:spPr bwMode="auto">
                <a:xfrm>
                  <a:off x="461" y="2172"/>
                  <a:ext cx="35" cy="0"/>
                </a:xfrm>
                <a:prstGeom prst="line">
                  <a:avLst/>
                </a:prstGeom>
                <a:noFill/>
                <a:ln w="19050">
                  <a:solidFill>
                    <a:schemeClr val="tx1"/>
                  </a:solidFill>
                  <a:round/>
                  <a:headEnd/>
                  <a:tailEnd/>
                </a:ln>
              </p:spPr>
              <p:txBody>
                <a:bodyPr/>
                <a:lstStyle/>
                <a:p>
                  <a:endParaRPr lang="en-IN"/>
                </a:p>
              </p:txBody>
            </p:sp>
            <p:sp>
              <p:nvSpPr>
                <p:cNvPr id="13436" name="Line 161"/>
                <p:cNvSpPr>
                  <a:spLocks noChangeShapeType="1"/>
                </p:cNvSpPr>
                <p:nvPr/>
              </p:nvSpPr>
              <p:spPr bwMode="auto">
                <a:xfrm>
                  <a:off x="461" y="2564"/>
                  <a:ext cx="35" cy="0"/>
                </a:xfrm>
                <a:prstGeom prst="line">
                  <a:avLst/>
                </a:prstGeom>
                <a:noFill/>
                <a:ln w="19050">
                  <a:solidFill>
                    <a:schemeClr val="tx1"/>
                  </a:solidFill>
                  <a:round/>
                  <a:headEnd/>
                  <a:tailEnd/>
                </a:ln>
              </p:spPr>
              <p:txBody>
                <a:bodyPr/>
                <a:lstStyle/>
                <a:p>
                  <a:endParaRPr lang="en-IN"/>
                </a:p>
              </p:txBody>
            </p:sp>
            <p:sp>
              <p:nvSpPr>
                <p:cNvPr id="13437" name="Line 162"/>
                <p:cNvSpPr>
                  <a:spLocks noChangeShapeType="1"/>
                </p:cNvSpPr>
                <p:nvPr/>
              </p:nvSpPr>
              <p:spPr bwMode="auto">
                <a:xfrm>
                  <a:off x="461" y="2957"/>
                  <a:ext cx="35" cy="0"/>
                </a:xfrm>
                <a:prstGeom prst="line">
                  <a:avLst/>
                </a:prstGeom>
                <a:noFill/>
                <a:ln w="19050">
                  <a:solidFill>
                    <a:schemeClr val="tx1"/>
                  </a:solidFill>
                  <a:round/>
                  <a:headEnd/>
                  <a:tailEnd/>
                </a:ln>
              </p:spPr>
              <p:txBody>
                <a:bodyPr/>
                <a:lstStyle/>
                <a:p>
                  <a:endParaRPr lang="en-IN"/>
                </a:p>
              </p:txBody>
            </p:sp>
            <p:sp>
              <p:nvSpPr>
                <p:cNvPr id="13438" name="Line 163"/>
                <p:cNvSpPr>
                  <a:spLocks noChangeShapeType="1"/>
                </p:cNvSpPr>
                <p:nvPr/>
              </p:nvSpPr>
              <p:spPr bwMode="auto">
                <a:xfrm>
                  <a:off x="461" y="3351"/>
                  <a:ext cx="35" cy="0"/>
                </a:xfrm>
                <a:prstGeom prst="line">
                  <a:avLst/>
                </a:prstGeom>
                <a:noFill/>
                <a:ln w="19050">
                  <a:solidFill>
                    <a:schemeClr val="tx1"/>
                  </a:solidFill>
                  <a:round/>
                  <a:headEnd/>
                  <a:tailEnd/>
                </a:ln>
              </p:spPr>
              <p:txBody>
                <a:bodyPr/>
                <a:lstStyle/>
                <a:p>
                  <a:endParaRPr lang="en-IN"/>
                </a:p>
              </p:txBody>
            </p:sp>
          </p:grpSp>
          <p:grpSp>
            <p:nvGrpSpPr>
              <p:cNvPr id="13353" name="Group 280"/>
              <p:cNvGrpSpPr>
                <a:grpSpLocks/>
              </p:cNvGrpSpPr>
              <p:nvPr/>
            </p:nvGrpSpPr>
            <p:grpSpPr bwMode="auto">
              <a:xfrm>
                <a:off x="6465889" y="2174948"/>
                <a:ext cx="1949451" cy="403233"/>
                <a:chOff x="473" y="2326"/>
                <a:chExt cx="1427" cy="254"/>
              </a:xfrm>
            </p:grpSpPr>
            <p:sp>
              <p:nvSpPr>
                <p:cNvPr id="13416" name="Line 281"/>
                <p:cNvSpPr>
                  <a:spLocks noChangeShapeType="1"/>
                </p:cNvSpPr>
                <p:nvPr/>
              </p:nvSpPr>
              <p:spPr bwMode="auto">
                <a:xfrm>
                  <a:off x="1542" y="2516"/>
                  <a:ext cx="169" cy="17"/>
                </a:xfrm>
                <a:prstGeom prst="line">
                  <a:avLst/>
                </a:prstGeom>
                <a:noFill/>
                <a:ln w="19050">
                  <a:solidFill>
                    <a:srgbClr val="00CCFF"/>
                  </a:solidFill>
                  <a:round/>
                  <a:headEnd/>
                  <a:tailEnd/>
                </a:ln>
              </p:spPr>
              <p:txBody>
                <a:bodyPr/>
                <a:lstStyle/>
                <a:p>
                  <a:endParaRPr lang="en-IN"/>
                </a:p>
              </p:txBody>
            </p:sp>
            <p:sp>
              <p:nvSpPr>
                <p:cNvPr id="13417" name="Oval 282"/>
                <p:cNvSpPr>
                  <a:spLocks noChangeArrowheads="1"/>
                </p:cNvSpPr>
                <p:nvPr/>
              </p:nvSpPr>
              <p:spPr bwMode="auto">
                <a:xfrm>
                  <a:off x="473"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18" name="Oval 283"/>
                <p:cNvSpPr>
                  <a:spLocks noChangeArrowheads="1"/>
                </p:cNvSpPr>
                <p:nvPr/>
              </p:nvSpPr>
              <p:spPr bwMode="auto">
                <a:xfrm>
                  <a:off x="555"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19" name="Oval 284"/>
                <p:cNvSpPr>
                  <a:spLocks noChangeArrowheads="1"/>
                </p:cNvSpPr>
                <p:nvPr/>
              </p:nvSpPr>
              <p:spPr bwMode="auto">
                <a:xfrm>
                  <a:off x="718" y="2352"/>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20" name="Oval 285"/>
                <p:cNvSpPr>
                  <a:spLocks noChangeArrowheads="1"/>
                </p:cNvSpPr>
                <p:nvPr/>
              </p:nvSpPr>
              <p:spPr bwMode="auto">
                <a:xfrm>
                  <a:off x="884" y="2389"/>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21" name="Oval 286"/>
                <p:cNvSpPr>
                  <a:spLocks noChangeArrowheads="1"/>
                </p:cNvSpPr>
                <p:nvPr/>
              </p:nvSpPr>
              <p:spPr bwMode="auto">
                <a:xfrm>
                  <a:off x="1043" y="2423"/>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22" name="Oval 287"/>
                <p:cNvSpPr>
                  <a:spLocks noChangeArrowheads="1"/>
                </p:cNvSpPr>
                <p:nvPr/>
              </p:nvSpPr>
              <p:spPr bwMode="auto">
                <a:xfrm>
                  <a:off x="1206" y="2438"/>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23" name="Oval 288"/>
                <p:cNvSpPr>
                  <a:spLocks noChangeArrowheads="1"/>
                </p:cNvSpPr>
                <p:nvPr/>
              </p:nvSpPr>
              <p:spPr bwMode="auto">
                <a:xfrm>
                  <a:off x="1366" y="2477"/>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24" name="Oval 289"/>
                <p:cNvSpPr>
                  <a:spLocks noChangeArrowheads="1"/>
                </p:cNvSpPr>
                <p:nvPr/>
              </p:nvSpPr>
              <p:spPr bwMode="auto">
                <a:xfrm>
                  <a:off x="1530" y="2486"/>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25" name="Oval 290"/>
                <p:cNvSpPr>
                  <a:spLocks noChangeArrowheads="1"/>
                </p:cNvSpPr>
                <p:nvPr/>
              </p:nvSpPr>
              <p:spPr bwMode="auto">
                <a:xfrm>
                  <a:off x="1700" y="2514"/>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26" name="Oval 291"/>
                <p:cNvSpPr>
                  <a:spLocks noChangeArrowheads="1"/>
                </p:cNvSpPr>
                <p:nvPr/>
              </p:nvSpPr>
              <p:spPr bwMode="auto">
                <a:xfrm>
                  <a:off x="1860" y="2540"/>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27" name="Line 292"/>
                <p:cNvSpPr>
                  <a:spLocks noChangeShapeType="1"/>
                </p:cNvSpPr>
                <p:nvPr/>
              </p:nvSpPr>
              <p:spPr bwMode="auto">
                <a:xfrm>
                  <a:off x="487" y="2342"/>
                  <a:ext cx="92" cy="8"/>
                </a:xfrm>
                <a:prstGeom prst="line">
                  <a:avLst/>
                </a:prstGeom>
                <a:noFill/>
                <a:ln w="19050">
                  <a:solidFill>
                    <a:srgbClr val="00CCFF"/>
                  </a:solidFill>
                  <a:round/>
                  <a:headEnd/>
                  <a:tailEnd/>
                </a:ln>
              </p:spPr>
              <p:txBody>
                <a:bodyPr/>
                <a:lstStyle/>
                <a:p>
                  <a:endParaRPr lang="en-IN"/>
                </a:p>
              </p:txBody>
            </p:sp>
            <p:sp>
              <p:nvSpPr>
                <p:cNvPr id="13428" name="Line 293"/>
                <p:cNvSpPr>
                  <a:spLocks noChangeShapeType="1"/>
                </p:cNvSpPr>
                <p:nvPr/>
              </p:nvSpPr>
              <p:spPr bwMode="auto">
                <a:xfrm>
                  <a:off x="579" y="2345"/>
                  <a:ext cx="142" cy="29"/>
                </a:xfrm>
                <a:prstGeom prst="line">
                  <a:avLst/>
                </a:prstGeom>
                <a:noFill/>
                <a:ln w="19050">
                  <a:solidFill>
                    <a:srgbClr val="00CCFF"/>
                  </a:solidFill>
                  <a:round/>
                  <a:headEnd/>
                  <a:tailEnd/>
                </a:ln>
              </p:spPr>
              <p:txBody>
                <a:bodyPr/>
                <a:lstStyle/>
                <a:p>
                  <a:endParaRPr lang="en-IN"/>
                </a:p>
              </p:txBody>
            </p:sp>
            <p:sp>
              <p:nvSpPr>
                <p:cNvPr id="13429" name="Line 294"/>
                <p:cNvSpPr>
                  <a:spLocks noChangeShapeType="1"/>
                </p:cNvSpPr>
                <p:nvPr/>
              </p:nvSpPr>
              <p:spPr bwMode="auto">
                <a:xfrm>
                  <a:off x="738" y="2379"/>
                  <a:ext cx="172" cy="42"/>
                </a:xfrm>
                <a:prstGeom prst="line">
                  <a:avLst/>
                </a:prstGeom>
                <a:noFill/>
                <a:ln w="19050">
                  <a:solidFill>
                    <a:srgbClr val="00CCFF"/>
                  </a:solidFill>
                  <a:round/>
                  <a:headEnd/>
                  <a:tailEnd/>
                </a:ln>
              </p:spPr>
              <p:txBody>
                <a:bodyPr/>
                <a:lstStyle/>
                <a:p>
                  <a:endParaRPr lang="en-IN"/>
                </a:p>
              </p:txBody>
            </p:sp>
            <p:sp>
              <p:nvSpPr>
                <p:cNvPr id="13430" name="Line 295"/>
                <p:cNvSpPr>
                  <a:spLocks noChangeShapeType="1"/>
                </p:cNvSpPr>
                <p:nvPr/>
              </p:nvSpPr>
              <p:spPr bwMode="auto">
                <a:xfrm>
                  <a:off x="907" y="2417"/>
                  <a:ext cx="167" cy="33"/>
                </a:xfrm>
                <a:prstGeom prst="line">
                  <a:avLst/>
                </a:prstGeom>
                <a:noFill/>
                <a:ln w="19050">
                  <a:solidFill>
                    <a:srgbClr val="00CCFF"/>
                  </a:solidFill>
                  <a:round/>
                  <a:headEnd/>
                  <a:tailEnd/>
                </a:ln>
              </p:spPr>
              <p:txBody>
                <a:bodyPr/>
                <a:lstStyle/>
                <a:p>
                  <a:endParaRPr lang="en-IN"/>
                </a:p>
              </p:txBody>
            </p:sp>
            <p:sp>
              <p:nvSpPr>
                <p:cNvPr id="13431" name="Line 296"/>
                <p:cNvSpPr>
                  <a:spLocks noChangeShapeType="1"/>
                </p:cNvSpPr>
                <p:nvPr/>
              </p:nvSpPr>
              <p:spPr bwMode="auto">
                <a:xfrm>
                  <a:off x="1067" y="2441"/>
                  <a:ext cx="156" cy="26"/>
                </a:xfrm>
                <a:prstGeom prst="line">
                  <a:avLst/>
                </a:prstGeom>
                <a:noFill/>
                <a:ln w="19050">
                  <a:solidFill>
                    <a:srgbClr val="00CCFF"/>
                  </a:solidFill>
                  <a:round/>
                  <a:headEnd/>
                  <a:tailEnd/>
                </a:ln>
              </p:spPr>
              <p:txBody>
                <a:bodyPr/>
                <a:lstStyle/>
                <a:p>
                  <a:endParaRPr lang="en-IN"/>
                </a:p>
              </p:txBody>
            </p:sp>
            <p:sp>
              <p:nvSpPr>
                <p:cNvPr id="13432" name="Line 297"/>
                <p:cNvSpPr>
                  <a:spLocks noChangeShapeType="1"/>
                </p:cNvSpPr>
                <p:nvPr/>
              </p:nvSpPr>
              <p:spPr bwMode="auto">
                <a:xfrm>
                  <a:off x="1223" y="2462"/>
                  <a:ext cx="172" cy="34"/>
                </a:xfrm>
                <a:prstGeom prst="line">
                  <a:avLst/>
                </a:prstGeom>
                <a:noFill/>
                <a:ln w="19050">
                  <a:solidFill>
                    <a:srgbClr val="00CCFF"/>
                  </a:solidFill>
                  <a:round/>
                  <a:headEnd/>
                  <a:tailEnd/>
                </a:ln>
              </p:spPr>
              <p:txBody>
                <a:bodyPr/>
                <a:lstStyle/>
                <a:p>
                  <a:endParaRPr lang="en-IN"/>
                </a:p>
              </p:txBody>
            </p:sp>
            <p:sp>
              <p:nvSpPr>
                <p:cNvPr id="13433" name="Line 298"/>
                <p:cNvSpPr>
                  <a:spLocks noChangeShapeType="1"/>
                </p:cNvSpPr>
                <p:nvPr/>
              </p:nvSpPr>
              <p:spPr bwMode="auto">
                <a:xfrm>
                  <a:off x="1388" y="2491"/>
                  <a:ext cx="149" cy="17"/>
                </a:xfrm>
                <a:prstGeom prst="line">
                  <a:avLst/>
                </a:prstGeom>
                <a:noFill/>
                <a:ln w="19050">
                  <a:solidFill>
                    <a:srgbClr val="00CCFF"/>
                  </a:solidFill>
                  <a:round/>
                  <a:headEnd/>
                  <a:tailEnd/>
                </a:ln>
              </p:spPr>
              <p:txBody>
                <a:bodyPr/>
                <a:lstStyle/>
                <a:p>
                  <a:endParaRPr lang="en-IN"/>
                </a:p>
              </p:txBody>
            </p:sp>
            <p:sp>
              <p:nvSpPr>
                <p:cNvPr id="13434" name="Line 299"/>
                <p:cNvSpPr>
                  <a:spLocks noChangeShapeType="1"/>
                </p:cNvSpPr>
                <p:nvPr/>
              </p:nvSpPr>
              <p:spPr bwMode="auto">
                <a:xfrm>
                  <a:off x="1718" y="2545"/>
                  <a:ext cx="145" cy="5"/>
                </a:xfrm>
                <a:prstGeom prst="line">
                  <a:avLst/>
                </a:prstGeom>
                <a:noFill/>
                <a:ln w="19050">
                  <a:solidFill>
                    <a:srgbClr val="00CCFF"/>
                  </a:solidFill>
                  <a:round/>
                  <a:headEnd/>
                  <a:tailEnd/>
                </a:ln>
              </p:spPr>
              <p:txBody>
                <a:bodyPr/>
                <a:lstStyle/>
                <a:p>
                  <a:endParaRPr lang="en-IN"/>
                </a:p>
              </p:txBody>
            </p:sp>
          </p:grpSp>
          <p:grpSp>
            <p:nvGrpSpPr>
              <p:cNvPr id="13354" name="Group 300"/>
              <p:cNvGrpSpPr>
                <a:grpSpLocks/>
              </p:cNvGrpSpPr>
              <p:nvPr/>
            </p:nvGrpSpPr>
            <p:grpSpPr bwMode="auto">
              <a:xfrm>
                <a:off x="6465889" y="2174948"/>
                <a:ext cx="1949451" cy="403233"/>
                <a:chOff x="473" y="2326"/>
                <a:chExt cx="1427" cy="254"/>
              </a:xfrm>
            </p:grpSpPr>
            <p:sp>
              <p:nvSpPr>
                <p:cNvPr id="13397" name="Line 301"/>
                <p:cNvSpPr>
                  <a:spLocks noChangeShapeType="1"/>
                </p:cNvSpPr>
                <p:nvPr/>
              </p:nvSpPr>
              <p:spPr bwMode="auto">
                <a:xfrm>
                  <a:off x="1542" y="2516"/>
                  <a:ext cx="169" cy="17"/>
                </a:xfrm>
                <a:prstGeom prst="line">
                  <a:avLst/>
                </a:prstGeom>
                <a:noFill/>
                <a:ln w="19050">
                  <a:solidFill>
                    <a:srgbClr val="00CCFF"/>
                  </a:solidFill>
                  <a:round/>
                  <a:headEnd/>
                  <a:tailEnd/>
                </a:ln>
              </p:spPr>
              <p:txBody>
                <a:bodyPr/>
                <a:lstStyle/>
                <a:p>
                  <a:endParaRPr lang="en-IN"/>
                </a:p>
              </p:txBody>
            </p:sp>
            <p:sp>
              <p:nvSpPr>
                <p:cNvPr id="13398" name="Oval 302"/>
                <p:cNvSpPr>
                  <a:spLocks noChangeArrowheads="1"/>
                </p:cNvSpPr>
                <p:nvPr/>
              </p:nvSpPr>
              <p:spPr bwMode="auto">
                <a:xfrm>
                  <a:off x="473"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99" name="Oval 303"/>
                <p:cNvSpPr>
                  <a:spLocks noChangeArrowheads="1"/>
                </p:cNvSpPr>
                <p:nvPr/>
              </p:nvSpPr>
              <p:spPr bwMode="auto">
                <a:xfrm>
                  <a:off x="555"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00" name="Oval 304"/>
                <p:cNvSpPr>
                  <a:spLocks noChangeArrowheads="1"/>
                </p:cNvSpPr>
                <p:nvPr/>
              </p:nvSpPr>
              <p:spPr bwMode="auto">
                <a:xfrm>
                  <a:off x="718" y="2352"/>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01" name="Oval 305"/>
                <p:cNvSpPr>
                  <a:spLocks noChangeArrowheads="1"/>
                </p:cNvSpPr>
                <p:nvPr/>
              </p:nvSpPr>
              <p:spPr bwMode="auto">
                <a:xfrm>
                  <a:off x="884" y="2389"/>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02" name="Oval 306"/>
                <p:cNvSpPr>
                  <a:spLocks noChangeArrowheads="1"/>
                </p:cNvSpPr>
                <p:nvPr/>
              </p:nvSpPr>
              <p:spPr bwMode="auto">
                <a:xfrm>
                  <a:off x="1043" y="2423"/>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03" name="Oval 307"/>
                <p:cNvSpPr>
                  <a:spLocks noChangeArrowheads="1"/>
                </p:cNvSpPr>
                <p:nvPr/>
              </p:nvSpPr>
              <p:spPr bwMode="auto">
                <a:xfrm>
                  <a:off x="1206" y="2438"/>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404" name="Oval 308"/>
                <p:cNvSpPr>
                  <a:spLocks noChangeArrowheads="1"/>
                </p:cNvSpPr>
                <p:nvPr/>
              </p:nvSpPr>
              <p:spPr bwMode="auto">
                <a:xfrm>
                  <a:off x="1366" y="2477"/>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05" name="Oval 309"/>
                <p:cNvSpPr>
                  <a:spLocks noChangeArrowheads="1"/>
                </p:cNvSpPr>
                <p:nvPr/>
              </p:nvSpPr>
              <p:spPr bwMode="auto">
                <a:xfrm>
                  <a:off x="1530" y="2486"/>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06" name="Oval 310"/>
                <p:cNvSpPr>
                  <a:spLocks noChangeArrowheads="1"/>
                </p:cNvSpPr>
                <p:nvPr/>
              </p:nvSpPr>
              <p:spPr bwMode="auto">
                <a:xfrm>
                  <a:off x="1700" y="2514"/>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07" name="Oval 311"/>
                <p:cNvSpPr>
                  <a:spLocks noChangeArrowheads="1"/>
                </p:cNvSpPr>
                <p:nvPr/>
              </p:nvSpPr>
              <p:spPr bwMode="auto">
                <a:xfrm>
                  <a:off x="1860" y="2540"/>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408" name="Line 312"/>
                <p:cNvSpPr>
                  <a:spLocks noChangeShapeType="1"/>
                </p:cNvSpPr>
                <p:nvPr/>
              </p:nvSpPr>
              <p:spPr bwMode="auto">
                <a:xfrm>
                  <a:off x="487" y="2342"/>
                  <a:ext cx="92" cy="8"/>
                </a:xfrm>
                <a:prstGeom prst="line">
                  <a:avLst/>
                </a:prstGeom>
                <a:noFill/>
                <a:ln w="19050">
                  <a:solidFill>
                    <a:srgbClr val="00CCFF"/>
                  </a:solidFill>
                  <a:round/>
                  <a:headEnd/>
                  <a:tailEnd/>
                </a:ln>
              </p:spPr>
              <p:txBody>
                <a:bodyPr/>
                <a:lstStyle/>
                <a:p>
                  <a:endParaRPr lang="en-IN"/>
                </a:p>
              </p:txBody>
            </p:sp>
            <p:sp>
              <p:nvSpPr>
                <p:cNvPr id="13409" name="Line 313"/>
                <p:cNvSpPr>
                  <a:spLocks noChangeShapeType="1"/>
                </p:cNvSpPr>
                <p:nvPr/>
              </p:nvSpPr>
              <p:spPr bwMode="auto">
                <a:xfrm>
                  <a:off x="579" y="2345"/>
                  <a:ext cx="142" cy="29"/>
                </a:xfrm>
                <a:prstGeom prst="line">
                  <a:avLst/>
                </a:prstGeom>
                <a:noFill/>
                <a:ln w="19050">
                  <a:solidFill>
                    <a:srgbClr val="00CCFF"/>
                  </a:solidFill>
                  <a:round/>
                  <a:headEnd/>
                  <a:tailEnd/>
                </a:ln>
              </p:spPr>
              <p:txBody>
                <a:bodyPr/>
                <a:lstStyle/>
                <a:p>
                  <a:endParaRPr lang="en-IN"/>
                </a:p>
              </p:txBody>
            </p:sp>
            <p:sp>
              <p:nvSpPr>
                <p:cNvPr id="13410" name="Line 314"/>
                <p:cNvSpPr>
                  <a:spLocks noChangeShapeType="1"/>
                </p:cNvSpPr>
                <p:nvPr/>
              </p:nvSpPr>
              <p:spPr bwMode="auto">
                <a:xfrm>
                  <a:off x="738" y="2379"/>
                  <a:ext cx="172" cy="42"/>
                </a:xfrm>
                <a:prstGeom prst="line">
                  <a:avLst/>
                </a:prstGeom>
                <a:noFill/>
                <a:ln w="19050">
                  <a:solidFill>
                    <a:srgbClr val="00CCFF"/>
                  </a:solidFill>
                  <a:round/>
                  <a:headEnd/>
                  <a:tailEnd/>
                </a:ln>
              </p:spPr>
              <p:txBody>
                <a:bodyPr/>
                <a:lstStyle/>
                <a:p>
                  <a:endParaRPr lang="en-IN"/>
                </a:p>
              </p:txBody>
            </p:sp>
            <p:sp>
              <p:nvSpPr>
                <p:cNvPr id="13411" name="Line 315"/>
                <p:cNvSpPr>
                  <a:spLocks noChangeShapeType="1"/>
                </p:cNvSpPr>
                <p:nvPr/>
              </p:nvSpPr>
              <p:spPr bwMode="auto">
                <a:xfrm>
                  <a:off x="907" y="2417"/>
                  <a:ext cx="167" cy="33"/>
                </a:xfrm>
                <a:prstGeom prst="line">
                  <a:avLst/>
                </a:prstGeom>
                <a:noFill/>
                <a:ln w="19050">
                  <a:solidFill>
                    <a:srgbClr val="00CCFF"/>
                  </a:solidFill>
                  <a:round/>
                  <a:headEnd/>
                  <a:tailEnd/>
                </a:ln>
              </p:spPr>
              <p:txBody>
                <a:bodyPr/>
                <a:lstStyle/>
                <a:p>
                  <a:endParaRPr lang="en-IN"/>
                </a:p>
              </p:txBody>
            </p:sp>
            <p:sp>
              <p:nvSpPr>
                <p:cNvPr id="13412" name="Line 316"/>
                <p:cNvSpPr>
                  <a:spLocks noChangeShapeType="1"/>
                </p:cNvSpPr>
                <p:nvPr/>
              </p:nvSpPr>
              <p:spPr bwMode="auto">
                <a:xfrm>
                  <a:off x="1067" y="2441"/>
                  <a:ext cx="156" cy="26"/>
                </a:xfrm>
                <a:prstGeom prst="line">
                  <a:avLst/>
                </a:prstGeom>
                <a:noFill/>
                <a:ln w="19050">
                  <a:solidFill>
                    <a:srgbClr val="00CCFF"/>
                  </a:solidFill>
                  <a:round/>
                  <a:headEnd/>
                  <a:tailEnd/>
                </a:ln>
              </p:spPr>
              <p:txBody>
                <a:bodyPr/>
                <a:lstStyle/>
                <a:p>
                  <a:endParaRPr lang="en-IN"/>
                </a:p>
              </p:txBody>
            </p:sp>
            <p:sp>
              <p:nvSpPr>
                <p:cNvPr id="13413" name="Line 317"/>
                <p:cNvSpPr>
                  <a:spLocks noChangeShapeType="1"/>
                </p:cNvSpPr>
                <p:nvPr/>
              </p:nvSpPr>
              <p:spPr bwMode="auto">
                <a:xfrm>
                  <a:off x="1223" y="2462"/>
                  <a:ext cx="172" cy="34"/>
                </a:xfrm>
                <a:prstGeom prst="line">
                  <a:avLst/>
                </a:prstGeom>
                <a:noFill/>
                <a:ln w="19050">
                  <a:solidFill>
                    <a:srgbClr val="00CCFF"/>
                  </a:solidFill>
                  <a:round/>
                  <a:headEnd/>
                  <a:tailEnd/>
                </a:ln>
              </p:spPr>
              <p:txBody>
                <a:bodyPr/>
                <a:lstStyle/>
                <a:p>
                  <a:endParaRPr lang="en-IN"/>
                </a:p>
              </p:txBody>
            </p:sp>
            <p:sp>
              <p:nvSpPr>
                <p:cNvPr id="13414" name="Line 318"/>
                <p:cNvSpPr>
                  <a:spLocks noChangeShapeType="1"/>
                </p:cNvSpPr>
                <p:nvPr/>
              </p:nvSpPr>
              <p:spPr bwMode="auto">
                <a:xfrm>
                  <a:off x="1388" y="2491"/>
                  <a:ext cx="149" cy="17"/>
                </a:xfrm>
                <a:prstGeom prst="line">
                  <a:avLst/>
                </a:prstGeom>
                <a:noFill/>
                <a:ln w="19050">
                  <a:solidFill>
                    <a:srgbClr val="00CCFF"/>
                  </a:solidFill>
                  <a:round/>
                  <a:headEnd/>
                  <a:tailEnd/>
                </a:ln>
              </p:spPr>
              <p:txBody>
                <a:bodyPr/>
                <a:lstStyle/>
                <a:p>
                  <a:endParaRPr lang="en-IN"/>
                </a:p>
              </p:txBody>
            </p:sp>
            <p:sp>
              <p:nvSpPr>
                <p:cNvPr id="13415" name="Line 319"/>
                <p:cNvSpPr>
                  <a:spLocks noChangeShapeType="1"/>
                </p:cNvSpPr>
                <p:nvPr/>
              </p:nvSpPr>
              <p:spPr bwMode="auto">
                <a:xfrm>
                  <a:off x="1718" y="2545"/>
                  <a:ext cx="145" cy="5"/>
                </a:xfrm>
                <a:prstGeom prst="line">
                  <a:avLst/>
                </a:prstGeom>
                <a:noFill/>
                <a:ln w="19050">
                  <a:solidFill>
                    <a:srgbClr val="00CCFF"/>
                  </a:solidFill>
                  <a:round/>
                  <a:headEnd/>
                  <a:tailEnd/>
                </a:ln>
              </p:spPr>
              <p:txBody>
                <a:bodyPr/>
                <a:lstStyle/>
                <a:p>
                  <a:endParaRPr lang="en-IN"/>
                </a:p>
              </p:txBody>
            </p:sp>
          </p:grpSp>
          <p:grpSp>
            <p:nvGrpSpPr>
              <p:cNvPr id="13355" name="Group 320"/>
              <p:cNvGrpSpPr>
                <a:grpSpLocks/>
              </p:cNvGrpSpPr>
              <p:nvPr/>
            </p:nvGrpSpPr>
            <p:grpSpPr bwMode="auto">
              <a:xfrm>
                <a:off x="6465889" y="2174948"/>
                <a:ext cx="1949451" cy="403233"/>
                <a:chOff x="473" y="2326"/>
                <a:chExt cx="1427" cy="254"/>
              </a:xfrm>
            </p:grpSpPr>
            <p:sp>
              <p:nvSpPr>
                <p:cNvPr id="13378" name="Line 321"/>
                <p:cNvSpPr>
                  <a:spLocks noChangeShapeType="1"/>
                </p:cNvSpPr>
                <p:nvPr/>
              </p:nvSpPr>
              <p:spPr bwMode="auto">
                <a:xfrm>
                  <a:off x="1542" y="2516"/>
                  <a:ext cx="169" cy="17"/>
                </a:xfrm>
                <a:prstGeom prst="line">
                  <a:avLst/>
                </a:prstGeom>
                <a:noFill/>
                <a:ln w="19050">
                  <a:solidFill>
                    <a:srgbClr val="00CCFF"/>
                  </a:solidFill>
                  <a:round/>
                  <a:headEnd/>
                  <a:tailEnd/>
                </a:ln>
              </p:spPr>
              <p:txBody>
                <a:bodyPr/>
                <a:lstStyle/>
                <a:p>
                  <a:endParaRPr lang="en-IN"/>
                </a:p>
              </p:txBody>
            </p:sp>
            <p:sp>
              <p:nvSpPr>
                <p:cNvPr id="13379" name="Oval 322"/>
                <p:cNvSpPr>
                  <a:spLocks noChangeArrowheads="1"/>
                </p:cNvSpPr>
                <p:nvPr/>
              </p:nvSpPr>
              <p:spPr bwMode="auto">
                <a:xfrm>
                  <a:off x="473"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80" name="Oval 323"/>
                <p:cNvSpPr>
                  <a:spLocks noChangeArrowheads="1"/>
                </p:cNvSpPr>
                <p:nvPr/>
              </p:nvSpPr>
              <p:spPr bwMode="auto">
                <a:xfrm>
                  <a:off x="555"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81" name="Oval 324"/>
                <p:cNvSpPr>
                  <a:spLocks noChangeArrowheads="1"/>
                </p:cNvSpPr>
                <p:nvPr/>
              </p:nvSpPr>
              <p:spPr bwMode="auto">
                <a:xfrm>
                  <a:off x="718" y="2352"/>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82" name="Oval 325"/>
                <p:cNvSpPr>
                  <a:spLocks noChangeArrowheads="1"/>
                </p:cNvSpPr>
                <p:nvPr/>
              </p:nvSpPr>
              <p:spPr bwMode="auto">
                <a:xfrm>
                  <a:off x="884" y="2389"/>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83" name="Oval 326"/>
                <p:cNvSpPr>
                  <a:spLocks noChangeArrowheads="1"/>
                </p:cNvSpPr>
                <p:nvPr/>
              </p:nvSpPr>
              <p:spPr bwMode="auto">
                <a:xfrm>
                  <a:off x="1043" y="2423"/>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84" name="Oval 327"/>
                <p:cNvSpPr>
                  <a:spLocks noChangeArrowheads="1"/>
                </p:cNvSpPr>
                <p:nvPr/>
              </p:nvSpPr>
              <p:spPr bwMode="auto">
                <a:xfrm>
                  <a:off x="1206" y="2438"/>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85" name="Oval 328"/>
                <p:cNvSpPr>
                  <a:spLocks noChangeArrowheads="1"/>
                </p:cNvSpPr>
                <p:nvPr/>
              </p:nvSpPr>
              <p:spPr bwMode="auto">
                <a:xfrm>
                  <a:off x="1366" y="2477"/>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86" name="Oval 329"/>
                <p:cNvSpPr>
                  <a:spLocks noChangeArrowheads="1"/>
                </p:cNvSpPr>
                <p:nvPr/>
              </p:nvSpPr>
              <p:spPr bwMode="auto">
                <a:xfrm>
                  <a:off x="1530" y="2486"/>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87" name="Oval 330"/>
                <p:cNvSpPr>
                  <a:spLocks noChangeArrowheads="1"/>
                </p:cNvSpPr>
                <p:nvPr/>
              </p:nvSpPr>
              <p:spPr bwMode="auto">
                <a:xfrm>
                  <a:off x="1700" y="2514"/>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88" name="Oval 331"/>
                <p:cNvSpPr>
                  <a:spLocks noChangeArrowheads="1"/>
                </p:cNvSpPr>
                <p:nvPr/>
              </p:nvSpPr>
              <p:spPr bwMode="auto">
                <a:xfrm>
                  <a:off x="1860" y="2540"/>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89" name="Line 332"/>
                <p:cNvSpPr>
                  <a:spLocks noChangeShapeType="1"/>
                </p:cNvSpPr>
                <p:nvPr/>
              </p:nvSpPr>
              <p:spPr bwMode="auto">
                <a:xfrm>
                  <a:off x="487" y="2342"/>
                  <a:ext cx="92" cy="8"/>
                </a:xfrm>
                <a:prstGeom prst="line">
                  <a:avLst/>
                </a:prstGeom>
                <a:noFill/>
                <a:ln w="19050">
                  <a:solidFill>
                    <a:srgbClr val="00CCFF"/>
                  </a:solidFill>
                  <a:round/>
                  <a:headEnd/>
                  <a:tailEnd/>
                </a:ln>
              </p:spPr>
              <p:txBody>
                <a:bodyPr/>
                <a:lstStyle/>
                <a:p>
                  <a:endParaRPr lang="en-IN"/>
                </a:p>
              </p:txBody>
            </p:sp>
            <p:sp>
              <p:nvSpPr>
                <p:cNvPr id="13390" name="Line 333"/>
                <p:cNvSpPr>
                  <a:spLocks noChangeShapeType="1"/>
                </p:cNvSpPr>
                <p:nvPr/>
              </p:nvSpPr>
              <p:spPr bwMode="auto">
                <a:xfrm>
                  <a:off x="579" y="2345"/>
                  <a:ext cx="142" cy="29"/>
                </a:xfrm>
                <a:prstGeom prst="line">
                  <a:avLst/>
                </a:prstGeom>
                <a:noFill/>
                <a:ln w="19050">
                  <a:solidFill>
                    <a:srgbClr val="00CCFF"/>
                  </a:solidFill>
                  <a:round/>
                  <a:headEnd/>
                  <a:tailEnd/>
                </a:ln>
              </p:spPr>
              <p:txBody>
                <a:bodyPr/>
                <a:lstStyle/>
                <a:p>
                  <a:endParaRPr lang="en-IN"/>
                </a:p>
              </p:txBody>
            </p:sp>
            <p:sp>
              <p:nvSpPr>
                <p:cNvPr id="13391" name="Line 334"/>
                <p:cNvSpPr>
                  <a:spLocks noChangeShapeType="1"/>
                </p:cNvSpPr>
                <p:nvPr/>
              </p:nvSpPr>
              <p:spPr bwMode="auto">
                <a:xfrm>
                  <a:off x="738" y="2379"/>
                  <a:ext cx="172" cy="42"/>
                </a:xfrm>
                <a:prstGeom prst="line">
                  <a:avLst/>
                </a:prstGeom>
                <a:noFill/>
                <a:ln w="19050">
                  <a:solidFill>
                    <a:srgbClr val="00CCFF"/>
                  </a:solidFill>
                  <a:round/>
                  <a:headEnd/>
                  <a:tailEnd/>
                </a:ln>
              </p:spPr>
              <p:txBody>
                <a:bodyPr/>
                <a:lstStyle/>
                <a:p>
                  <a:endParaRPr lang="en-IN"/>
                </a:p>
              </p:txBody>
            </p:sp>
            <p:sp>
              <p:nvSpPr>
                <p:cNvPr id="13392" name="Line 335"/>
                <p:cNvSpPr>
                  <a:spLocks noChangeShapeType="1"/>
                </p:cNvSpPr>
                <p:nvPr/>
              </p:nvSpPr>
              <p:spPr bwMode="auto">
                <a:xfrm>
                  <a:off x="907" y="2417"/>
                  <a:ext cx="167" cy="33"/>
                </a:xfrm>
                <a:prstGeom prst="line">
                  <a:avLst/>
                </a:prstGeom>
                <a:noFill/>
                <a:ln w="19050">
                  <a:solidFill>
                    <a:srgbClr val="00CCFF"/>
                  </a:solidFill>
                  <a:round/>
                  <a:headEnd/>
                  <a:tailEnd/>
                </a:ln>
              </p:spPr>
              <p:txBody>
                <a:bodyPr/>
                <a:lstStyle/>
                <a:p>
                  <a:endParaRPr lang="en-IN"/>
                </a:p>
              </p:txBody>
            </p:sp>
            <p:sp>
              <p:nvSpPr>
                <p:cNvPr id="13393" name="Line 336"/>
                <p:cNvSpPr>
                  <a:spLocks noChangeShapeType="1"/>
                </p:cNvSpPr>
                <p:nvPr/>
              </p:nvSpPr>
              <p:spPr bwMode="auto">
                <a:xfrm>
                  <a:off x="1067" y="2441"/>
                  <a:ext cx="156" cy="26"/>
                </a:xfrm>
                <a:prstGeom prst="line">
                  <a:avLst/>
                </a:prstGeom>
                <a:noFill/>
                <a:ln w="19050">
                  <a:solidFill>
                    <a:srgbClr val="00CCFF"/>
                  </a:solidFill>
                  <a:round/>
                  <a:headEnd/>
                  <a:tailEnd/>
                </a:ln>
              </p:spPr>
              <p:txBody>
                <a:bodyPr/>
                <a:lstStyle/>
                <a:p>
                  <a:endParaRPr lang="en-IN"/>
                </a:p>
              </p:txBody>
            </p:sp>
            <p:sp>
              <p:nvSpPr>
                <p:cNvPr id="13394" name="Line 337"/>
                <p:cNvSpPr>
                  <a:spLocks noChangeShapeType="1"/>
                </p:cNvSpPr>
                <p:nvPr/>
              </p:nvSpPr>
              <p:spPr bwMode="auto">
                <a:xfrm>
                  <a:off x="1223" y="2462"/>
                  <a:ext cx="172" cy="34"/>
                </a:xfrm>
                <a:prstGeom prst="line">
                  <a:avLst/>
                </a:prstGeom>
                <a:noFill/>
                <a:ln w="19050">
                  <a:solidFill>
                    <a:srgbClr val="00CCFF"/>
                  </a:solidFill>
                  <a:round/>
                  <a:headEnd/>
                  <a:tailEnd/>
                </a:ln>
              </p:spPr>
              <p:txBody>
                <a:bodyPr/>
                <a:lstStyle/>
                <a:p>
                  <a:endParaRPr lang="en-IN"/>
                </a:p>
              </p:txBody>
            </p:sp>
            <p:sp>
              <p:nvSpPr>
                <p:cNvPr id="13395" name="Line 338"/>
                <p:cNvSpPr>
                  <a:spLocks noChangeShapeType="1"/>
                </p:cNvSpPr>
                <p:nvPr/>
              </p:nvSpPr>
              <p:spPr bwMode="auto">
                <a:xfrm>
                  <a:off x="1388" y="2491"/>
                  <a:ext cx="149" cy="17"/>
                </a:xfrm>
                <a:prstGeom prst="line">
                  <a:avLst/>
                </a:prstGeom>
                <a:noFill/>
                <a:ln w="19050">
                  <a:solidFill>
                    <a:srgbClr val="00CCFF"/>
                  </a:solidFill>
                  <a:round/>
                  <a:headEnd/>
                  <a:tailEnd/>
                </a:ln>
              </p:spPr>
              <p:txBody>
                <a:bodyPr/>
                <a:lstStyle/>
                <a:p>
                  <a:endParaRPr lang="en-IN"/>
                </a:p>
              </p:txBody>
            </p:sp>
            <p:sp>
              <p:nvSpPr>
                <p:cNvPr id="13396" name="Line 339"/>
                <p:cNvSpPr>
                  <a:spLocks noChangeShapeType="1"/>
                </p:cNvSpPr>
                <p:nvPr/>
              </p:nvSpPr>
              <p:spPr bwMode="auto">
                <a:xfrm>
                  <a:off x="1718" y="2545"/>
                  <a:ext cx="145" cy="5"/>
                </a:xfrm>
                <a:prstGeom prst="line">
                  <a:avLst/>
                </a:prstGeom>
                <a:noFill/>
                <a:ln w="19050">
                  <a:solidFill>
                    <a:srgbClr val="00CCFF"/>
                  </a:solidFill>
                  <a:round/>
                  <a:headEnd/>
                  <a:tailEnd/>
                </a:ln>
              </p:spPr>
              <p:txBody>
                <a:bodyPr/>
                <a:lstStyle/>
                <a:p>
                  <a:endParaRPr lang="en-IN"/>
                </a:p>
              </p:txBody>
            </p:sp>
          </p:grpSp>
          <p:grpSp>
            <p:nvGrpSpPr>
              <p:cNvPr id="13356" name="Group 340"/>
              <p:cNvGrpSpPr>
                <a:grpSpLocks/>
              </p:cNvGrpSpPr>
              <p:nvPr/>
            </p:nvGrpSpPr>
            <p:grpSpPr bwMode="auto">
              <a:xfrm>
                <a:off x="6465889" y="2174948"/>
                <a:ext cx="1949451" cy="403233"/>
                <a:chOff x="473" y="2326"/>
                <a:chExt cx="1427" cy="254"/>
              </a:xfrm>
            </p:grpSpPr>
            <p:sp>
              <p:nvSpPr>
                <p:cNvPr id="13359" name="Line 341"/>
                <p:cNvSpPr>
                  <a:spLocks noChangeShapeType="1"/>
                </p:cNvSpPr>
                <p:nvPr/>
              </p:nvSpPr>
              <p:spPr bwMode="auto">
                <a:xfrm>
                  <a:off x="1542" y="2516"/>
                  <a:ext cx="169" cy="17"/>
                </a:xfrm>
                <a:prstGeom prst="line">
                  <a:avLst/>
                </a:prstGeom>
                <a:noFill/>
                <a:ln w="19050">
                  <a:solidFill>
                    <a:srgbClr val="00CCFF"/>
                  </a:solidFill>
                  <a:round/>
                  <a:headEnd/>
                  <a:tailEnd/>
                </a:ln>
              </p:spPr>
              <p:txBody>
                <a:bodyPr/>
                <a:lstStyle/>
                <a:p>
                  <a:endParaRPr lang="en-IN"/>
                </a:p>
              </p:txBody>
            </p:sp>
            <p:sp>
              <p:nvSpPr>
                <p:cNvPr id="13360" name="Oval 342"/>
                <p:cNvSpPr>
                  <a:spLocks noChangeArrowheads="1"/>
                </p:cNvSpPr>
                <p:nvPr/>
              </p:nvSpPr>
              <p:spPr bwMode="auto">
                <a:xfrm>
                  <a:off x="473"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61" name="Oval 343"/>
                <p:cNvSpPr>
                  <a:spLocks noChangeArrowheads="1"/>
                </p:cNvSpPr>
                <p:nvPr/>
              </p:nvSpPr>
              <p:spPr bwMode="auto">
                <a:xfrm>
                  <a:off x="555" y="2326"/>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62" name="Oval 344"/>
                <p:cNvSpPr>
                  <a:spLocks noChangeArrowheads="1"/>
                </p:cNvSpPr>
                <p:nvPr/>
              </p:nvSpPr>
              <p:spPr bwMode="auto">
                <a:xfrm>
                  <a:off x="718" y="2352"/>
                  <a:ext cx="40" cy="40"/>
                </a:xfrm>
                <a:prstGeom prst="ellipse">
                  <a:avLst/>
                </a:prstGeom>
                <a:solidFill>
                  <a:schemeClr val="bg1"/>
                </a:solidFill>
                <a:ln w="19050">
                  <a:solidFill>
                    <a:schemeClr val="bg2"/>
                  </a:solidFill>
                  <a:round/>
                  <a:headEnd/>
                  <a:tailEnd/>
                </a:ln>
              </p:spPr>
              <p:txBody>
                <a:bodyPr wrap="none" anchor="ctr"/>
                <a:lstStyle/>
                <a:p>
                  <a:endParaRPr lang="en-US">
                    <a:solidFill>
                      <a:srgbClr val="001965"/>
                    </a:solidFill>
                  </a:endParaRPr>
                </a:p>
              </p:txBody>
            </p:sp>
            <p:sp>
              <p:nvSpPr>
                <p:cNvPr id="13363" name="Oval 345"/>
                <p:cNvSpPr>
                  <a:spLocks noChangeArrowheads="1"/>
                </p:cNvSpPr>
                <p:nvPr/>
              </p:nvSpPr>
              <p:spPr bwMode="auto">
                <a:xfrm>
                  <a:off x="884" y="2389"/>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64" name="Oval 346"/>
                <p:cNvSpPr>
                  <a:spLocks noChangeArrowheads="1"/>
                </p:cNvSpPr>
                <p:nvPr/>
              </p:nvSpPr>
              <p:spPr bwMode="auto">
                <a:xfrm>
                  <a:off x="1043" y="2423"/>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65" name="Oval 347"/>
                <p:cNvSpPr>
                  <a:spLocks noChangeArrowheads="1"/>
                </p:cNvSpPr>
                <p:nvPr/>
              </p:nvSpPr>
              <p:spPr bwMode="auto">
                <a:xfrm>
                  <a:off x="1206" y="2438"/>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66" name="Oval 348"/>
                <p:cNvSpPr>
                  <a:spLocks noChangeArrowheads="1"/>
                </p:cNvSpPr>
                <p:nvPr/>
              </p:nvSpPr>
              <p:spPr bwMode="auto">
                <a:xfrm>
                  <a:off x="1366" y="2477"/>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67" name="Oval 349"/>
                <p:cNvSpPr>
                  <a:spLocks noChangeArrowheads="1"/>
                </p:cNvSpPr>
                <p:nvPr/>
              </p:nvSpPr>
              <p:spPr bwMode="auto">
                <a:xfrm>
                  <a:off x="1530" y="2486"/>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68" name="Oval 350"/>
                <p:cNvSpPr>
                  <a:spLocks noChangeArrowheads="1"/>
                </p:cNvSpPr>
                <p:nvPr/>
              </p:nvSpPr>
              <p:spPr bwMode="auto">
                <a:xfrm>
                  <a:off x="1700" y="2514"/>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69" name="Oval 351"/>
                <p:cNvSpPr>
                  <a:spLocks noChangeArrowheads="1"/>
                </p:cNvSpPr>
                <p:nvPr/>
              </p:nvSpPr>
              <p:spPr bwMode="auto">
                <a:xfrm>
                  <a:off x="1860" y="2540"/>
                  <a:ext cx="40" cy="40"/>
                </a:xfrm>
                <a:prstGeom prst="ellipse">
                  <a:avLst/>
                </a:prstGeom>
                <a:solidFill>
                  <a:srgbClr val="00CCFF"/>
                </a:solidFill>
                <a:ln w="19050">
                  <a:solidFill>
                    <a:srgbClr val="00CCFF"/>
                  </a:solidFill>
                  <a:round/>
                  <a:headEnd/>
                  <a:tailEnd/>
                </a:ln>
              </p:spPr>
              <p:txBody>
                <a:bodyPr wrap="none" anchor="ctr"/>
                <a:lstStyle/>
                <a:p>
                  <a:endParaRPr lang="en-US">
                    <a:solidFill>
                      <a:srgbClr val="001965"/>
                    </a:solidFill>
                  </a:endParaRPr>
                </a:p>
              </p:txBody>
            </p:sp>
            <p:sp>
              <p:nvSpPr>
                <p:cNvPr id="13370" name="Line 352"/>
                <p:cNvSpPr>
                  <a:spLocks noChangeShapeType="1"/>
                </p:cNvSpPr>
                <p:nvPr/>
              </p:nvSpPr>
              <p:spPr bwMode="auto">
                <a:xfrm>
                  <a:off x="487" y="2342"/>
                  <a:ext cx="92" cy="8"/>
                </a:xfrm>
                <a:prstGeom prst="line">
                  <a:avLst/>
                </a:prstGeom>
                <a:noFill/>
                <a:ln w="19050">
                  <a:solidFill>
                    <a:srgbClr val="00CCFF"/>
                  </a:solidFill>
                  <a:round/>
                  <a:headEnd/>
                  <a:tailEnd/>
                </a:ln>
              </p:spPr>
              <p:txBody>
                <a:bodyPr/>
                <a:lstStyle/>
                <a:p>
                  <a:endParaRPr lang="en-IN"/>
                </a:p>
              </p:txBody>
            </p:sp>
            <p:sp>
              <p:nvSpPr>
                <p:cNvPr id="13371" name="Line 353"/>
                <p:cNvSpPr>
                  <a:spLocks noChangeShapeType="1"/>
                </p:cNvSpPr>
                <p:nvPr/>
              </p:nvSpPr>
              <p:spPr bwMode="auto">
                <a:xfrm>
                  <a:off x="579" y="2345"/>
                  <a:ext cx="142" cy="29"/>
                </a:xfrm>
                <a:prstGeom prst="line">
                  <a:avLst/>
                </a:prstGeom>
                <a:noFill/>
                <a:ln w="19050">
                  <a:solidFill>
                    <a:srgbClr val="00CCFF"/>
                  </a:solidFill>
                  <a:round/>
                  <a:headEnd/>
                  <a:tailEnd/>
                </a:ln>
              </p:spPr>
              <p:txBody>
                <a:bodyPr/>
                <a:lstStyle/>
                <a:p>
                  <a:endParaRPr lang="en-IN"/>
                </a:p>
              </p:txBody>
            </p:sp>
            <p:sp>
              <p:nvSpPr>
                <p:cNvPr id="13372" name="Line 354"/>
                <p:cNvSpPr>
                  <a:spLocks noChangeShapeType="1"/>
                </p:cNvSpPr>
                <p:nvPr/>
              </p:nvSpPr>
              <p:spPr bwMode="auto">
                <a:xfrm>
                  <a:off x="738" y="2379"/>
                  <a:ext cx="172" cy="42"/>
                </a:xfrm>
                <a:prstGeom prst="line">
                  <a:avLst/>
                </a:prstGeom>
                <a:noFill/>
                <a:ln w="19050">
                  <a:solidFill>
                    <a:srgbClr val="00CCFF"/>
                  </a:solidFill>
                  <a:round/>
                  <a:headEnd/>
                  <a:tailEnd/>
                </a:ln>
              </p:spPr>
              <p:txBody>
                <a:bodyPr/>
                <a:lstStyle/>
                <a:p>
                  <a:endParaRPr lang="en-IN"/>
                </a:p>
              </p:txBody>
            </p:sp>
            <p:sp>
              <p:nvSpPr>
                <p:cNvPr id="13373" name="Line 355"/>
                <p:cNvSpPr>
                  <a:spLocks noChangeShapeType="1"/>
                </p:cNvSpPr>
                <p:nvPr/>
              </p:nvSpPr>
              <p:spPr bwMode="auto">
                <a:xfrm>
                  <a:off x="907" y="2417"/>
                  <a:ext cx="167" cy="33"/>
                </a:xfrm>
                <a:prstGeom prst="line">
                  <a:avLst/>
                </a:prstGeom>
                <a:noFill/>
                <a:ln w="19050">
                  <a:solidFill>
                    <a:srgbClr val="00CCFF"/>
                  </a:solidFill>
                  <a:round/>
                  <a:headEnd/>
                  <a:tailEnd/>
                </a:ln>
              </p:spPr>
              <p:txBody>
                <a:bodyPr/>
                <a:lstStyle/>
                <a:p>
                  <a:endParaRPr lang="en-IN"/>
                </a:p>
              </p:txBody>
            </p:sp>
            <p:sp>
              <p:nvSpPr>
                <p:cNvPr id="13374" name="Line 356"/>
                <p:cNvSpPr>
                  <a:spLocks noChangeShapeType="1"/>
                </p:cNvSpPr>
                <p:nvPr/>
              </p:nvSpPr>
              <p:spPr bwMode="auto">
                <a:xfrm>
                  <a:off x="1067" y="2441"/>
                  <a:ext cx="156" cy="26"/>
                </a:xfrm>
                <a:prstGeom prst="line">
                  <a:avLst/>
                </a:prstGeom>
                <a:noFill/>
                <a:ln w="19050">
                  <a:solidFill>
                    <a:srgbClr val="00CCFF"/>
                  </a:solidFill>
                  <a:round/>
                  <a:headEnd/>
                  <a:tailEnd/>
                </a:ln>
              </p:spPr>
              <p:txBody>
                <a:bodyPr/>
                <a:lstStyle/>
                <a:p>
                  <a:endParaRPr lang="en-IN"/>
                </a:p>
              </p:txBody>
            </p:sp>
            <p:sp>
              <p:nvSpPr>
                <p:cNvPr id="13375" name="Line 357"/>
                <p:cNvSpPr>
                  <a:spLocks noChangeShapeType="1"/>
                </p:cNvSpPr>
                <p:nvPr/>
              </p:nvSpPr>
              <p:spPr bwMode="auto">
                <a:xfrm>
                  <a:off x="1223" y="2462"/>
                  <a:ext cx="172" cy="34"/>
                </a:xfrm>
                <a:prstGeom prst="line">
                  <a:avLst/>
                </a:prstGeom>
                <a:noFill/>
                <a:ln w="19050">
                  <a:solidFill>
                    <a:srgbClr val="00CCFF"/>
                  </a:solidFill>
                  <a:round/>
                  <a:headEnd/>
                  <a:tailEnd/>
                </a:ln>
              </p:spPr>
              <p:txBody>
                <a:bodyPr/>
                <a:lstStyle/>
                <a:p>
                  <a:endParaRPr lang="en-IN"/>
                </a:p>
              </p:txBody>
            </p:sp>
            <p:sp>
              <p:nvSpPr>
                <p:cNvPr id="13376" name="Line 358"/>
                <p:cNvSpPr>
                  <a:spLocks noChangeShapeType="1"/>
                </p:cNvSpPr>
                <p:nvPr/>
              </p:nvSpPr>
              <p:spPr bwMode="auto">
                <a:xfrm>
                  <a:off x="1388" y="2491"/>
                  <a:ext cx="149" cy="17"/>
                </a:xfrm>
                <a:prstGeom prst="line">
                  <a:avLst/>
                </a:prstGeom>
                <a:noFill/>
                <a:ln w="19050">
                  <a:solidFill>
                    <a:srgbClr val="00CCFF"/>
                  </a:solidFill>
                  <a:round/>
                  <a:headEnd/>
                  <a:tailEnd/>
                </a:ln>
              </p:spPr>
              <p:txBody>
                <a:bodyPr/>
                <a:lstStyle/>
                <a:p>
                  <a:endParaRPr lang="en-IN"/>
                </a:p>
              </p:txBody>
            </p:sp>
            <p:sp>
              <p:nvSpPr>
                <p:cNvPr id="13377" name="Line 359"/>
                <p:cNvSpPr>
                  <a:spLocks noChangeShapeType="1"/>
                </p:cNvSpPr>
                <p:nvPr/>
              </p:nvSpPr>
              <p:spPr bwMode="auto">
                <a:xfrm>
                  <a:off x="1718" y="2545"/>
                  <a:ext cx="145" cy="5"/>
                </a:xfrm>
                <a:prstGeom prst="line">
                  <a:avLst/>
                </a:prstGeom>
                <a:noFill/>
                <a:ln w="19050">
                  <a:solidFill>
                    <a:srgbClr val="00CCFF"/>
                  </a:solidFill>
                  <a:round/>
                  <a:headEnd/>
                  <a:tailEnd/>
                </a:ln>
              </p:spPr>
              <p:txBody>
                <a:bodyPr/>
                <a:lstStyle/>
                <a:p>
                  <a:endParaRPr lang="en-IN"/>
                </a:p>
              </p:txBody>
            </p:sp>
          </p:grpSp>
          <p:grpSp>
            <p:nvGrpSpPr>
              <p:cNvPr id="24" name="Group 360"/>
              <p:cNvGrpSpPr>
                <a:grpSpLocks/>
              </p:cNvGrpSpPr>
              <p:nvPr/>
            </p:nvGrpSpPr>
            <p:grpSpPr bwMode="auto">
              <a:xfrm>
                <a:off x="6466596" y="2175278"/>
                <a:ext cx="1949198" cy="402276"/>
                <a:chOff x="473" y="2326"/>
                <a:chExt cx="1427" cy="254"/>
              </a:xfrm>
              <a:solidFill>
                <a:schemeClr val="tx1"/>
              </a:solidFill>
            </p:grpSpPr>
            <p:sp>
              <p:nvSpPr>
                <p:cNvPr id="352" name="Line 361"/>
                <p:cNvSpPr>
                  <a:spLocks noChangeShapeType="1"/>
                </p:cNvSpPr>
                <p:nvPr/>
              </p:nvSpPr>
              <p:spPr bwMode="auto">
                <a:xfrm>
                  <a:off x="1542" y="2516"/>
                  <a:ext cx="169" cy="17"/>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53" name="Oval 362"/>
                <p:cNvSpPr>
                  <a:spLocks noChangeArrowheads="1"/>
                </p:cNvSpPr>
                <p:nvPr/>
              </p:nvSpPr>
              <p:spPr bwMode="auto">
                <a:xfrm>
                  <a:off x="473" y="2326"/>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54" name="Oval 363"/>
                <p:cNvSpPr>
                  <a:spLocks noChangeArrowheads="1"/>
                </p:cNvSpPr>
                <p:nvPr/>
              </p:nvSpPr>
              <p:spPr bwMode="auto">
                <a:xfrm>
                  <a:off x="555" y="2326"/>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55" name="Oval 364"/>
                <p:cNvSpPr>
                  <a:spLocks noChangeArrowheads="1"/>
                </p:cNvSpPr>
                <p:nvPr/>
              </p:nvSpPr>
              <p:spPr bwMode="auto">
                <a:xfrm>
                  <a:off x="718" y="2352"/>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56" name="Oval 365"/>
                <p:cNvSpPr>
                  <a:spLocks noChangeArrowheads="1"/>
                </p:cNvSpPr>
                <p:nvPr/>
              </p:nvSpPr>
              <p:spPr bwMode="auto">
                <a:xfrm>
                  <a:off x="884" y="2389"/>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57" name="Oval 366"/>
                <p:cNvSpPr>
                  <a:spLocks noChangeArrowheads="1"/>
                </p:cNvSpPr>
                <p:nvPr/>
              </p:nvSpPr>
              <p:spPr bwMode="auto">
                <a:xfrm>
                  <a:off x="1043" y="2423"/>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58" name="Oval 367"/>
                <p:cNvSpPr>
                  <a:spLocks noChangeArrowheads="1"/>
                </p:cNvSpPr>
                <p:nvPr/>
              </p:nvSpPr>
              <p:spPr bwMode="auto">
                <a:xfrm>
                  <a:off x="1206" y="2438"/>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59" name="Oval 368"/>
                <p:cNvSpPr>
                  <a:spLocks noChangeArrowheads="1"/>
                </p:cNvSpPr>
                <p:nvPr/>
              </p:nvSpPr>
              <p:spPr bwMode="auto">
                <a:xfrm>
                  <a:off x="1366" y="2477"/>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60" name="Oval 369"/>
                <p:cNvSpPr>
                  <a:spLocks noChangeArrowheads="1"/>
                </p:cNvSpPr>
                <p:nvPr/>
              </p:nvSpPr>
              <p:spPr bwMode="auto">
                <a:xfrm>
                  <a:off x="1530" y="2486"/>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61" name="Oval 370"/>
                <p:cNvSpPr>
                  <a:spLocks noChangeArrowheads="1"/>
                </p:cNvSpPr>
                <p:nvPr/>
              </p:nvSpPr>
              <p:spPr bwMode="auto">
                <a:xfrm>
                  <a:off x="1700" y="2514"/>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62" name="Oval 371"/>
                <p:cNvSpPr>
                  <a:spLocks noChangeArrowheads="1"/>
                </p:cNvSpPr>
                <p:nvPr/>
              </p:nvSpPr>
              <p:spPr bwMode="auto">
                <a:xfrm>
                  <a:off x="1860" y="2540"/>
                  <a:ext cx="40" cy="40"/>
                </a:xfrm>
                <a:prstGeom prst="ellipse">
                  <a:avLst/>
                </a:prstGeom>
                <a:grpFill/>
                <a:ln w="19050">
                  <a:solidFill>
                    <a:schemeClr val="tx1"/>
                  </a:solidFill>
                  <a:round/>
                  <a:headEnd/>
                  <a:tailEnd/>
                </a:ln>
                <a:effectLst/>
              </p:spPr>
              <p:txBody>
                <a:bodyPr wrap="none" anchor="ctr"/>
                <a:lstStyle/>
                <a:p>
                  <a:pPr>
                    <a:defRPr/>
                  </a:pPr>
                  <a:endParaRPr lang="en-US">
                    <a:solidFill>
                      <a:srgbClr val="001965"/>
                    </a:solidFill>
                    <a:latin typeface="Arial" pitchFamily="34" charset="0"/>
                    <a:cs typeface="Arial" pitchFamily="34" charset="0"/>
                  </a:endParaRPr>
                </a:p>
              </p:txBody>
            </p:sp>
            <p:sp>
              <p:nvSpPr>
                <p:cNvPr id="363" name="Line 372"/>
                <p:cNvSpPr>
                  <a:spLocks noChangeShapeType="1"/>
                </p:cNvSpPr>
                <p:nvPr/>
              </p:nvSpPr>
              <p:spPr bwMode="auto">
                <a:xfrm>
                  <a:off x="487" y="2342"/>
                  <a:ext cx="92" cy="8"/>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83" name="Line 373"/>
                <p:cNvSpPr>
                  <a:spLocks noChangeShapeType="1"/>
                </p:cNvSpPr>
                <p:nvPr/>
              </p:nvSpPr>
              <p:spPr bwMode="auto">
                <a:xfrm>
                  <a:off x="579" y="2345"/>
                  <a:ext cx="142" cy="29"/>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84" name="Line 374"/>
                <p:cNvSpPr>
                  <a:spLocks noChangeShapeType="1"/>
                </p:cNvSpPr>
                <p:nvPr/>
              </p:nvSpPr>
              <p:spPr bwMode="auto">
                <a:xfrm>
                  <a:off x="738" y="2379"/>
                  <a:ext cx="172" cy="42"/>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85" name="Line 375"/>
                <p:cNvSpPr>
                  <a:spLocks noChangeShapeType="1"/>
                </p:cNvSpPr>
                <p:nvPr/>
              </p:nvSpPr>
              <p:spPr bwMode="auto">
                <a:xfrm>
                  <a:off x="907" y="2417"/>
                  <a:ext cx="167" cy="33"/>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86" name="Line 376"/>
                <p:cNvSpPr>
                  <a:spLocks noChangeShapeType="1"/>
                </p:cNvSpPr>
                <p:nvPr/>
              </p:nvSpPr>
              <p:spPr bwMode="auto">
                <a:xfrm>
                  <a:off x="1067" y="2441"/>
                  <a:ext cx="156" cy="26"/>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87" name="Line 377"/>
                <p:cNvSpPr>
                  <a:spLocks noChangeShapeType="1"/>
                </p:cNvSpPr>
                <p:nvPr/>
              </p:nvSpPr>
              <p:spPr bwMode="auto">
                <a:xfrm>
                  <a:off x="1223" y="2462"/>
                  <a:ext cx="172" cy="34"/>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88" name="Line 378"/>
                <p:cNvSpPr>
                  <a:spLocks noChangeShapeType="1"/>
                </p:cNvSpPr>
                <p:nvPr/>
              </p:nvSpPr>
              <p:spPr bwMode="auto">
                <a:xfrm>
                  <a:off x="1388" y="2491"/>
                  <a:ext cx="149" cy="17"/>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sp>
              <p:nvSpPr>
                <p:cNvPr id="389" name="Line 379"/>
                <p:cNvSpPr>
                  <a:spLocks noChangeShapeType="1"/>
                </p:cNvSpPr>
                <p:nvPr/>
              </p:nvSpPr>
              <p:spPr bwMode="auto">
                <a:xfrm>
                  <a:off x="1718" y="2545"/>
                  <a:ext cx="145" cy="5"/>
                </a:xfrm>
                <a:prstGeom prst="line">
                  <a:avLst/>
                </a:prstGeom>
                <a:grpFill/>
                <a:ln w="19050">
                  <a:solidFill>
                    <a:schemeClr val="tx1"/>
                  </a:solidFill>
                  <a:round/>
                  <a:headEnd/>
                  <a:tailEnd/>
                </a:ln>
                <a:effectLst/>
              </p:spPr>
              <p:txBody>
                <a:bodyPr/>
                <a:lstStyle/>
                <a:p>
                  <a:pPr>
                    <a:defRPr/>
                  </a:pPr>
                  <a:endParaRPr lang="en-US">
                    <a:solidFill>
                      <a:srgbClr val="001965"/>
                    </a:solidFill>
                    <a:latin typeface="Arial" pitchFamily="34" charset="0"/>
                    <a:cs typeface="Arial" pitchFamily="34" charset="0"/>
                  </a:endParaRPr>
                </a:p>
              </p:txBody>
            </p:sp>
          </p:grpSp>
          <p:sp>
            <p:nvSpPr>
              <p:cNvPr id="13358" name="Text Box 134"/>
              <p:cNvSpPr txBox="1">
                <a:spLocks noChangeArrowheads="1"/>
              </p:cNvSpPr>
              <p:nvPr/>
            </p:nvSpPr>
            <p:spPr bwMode="auto">
              <a:xfrm>
                <a:off x="7307263" y="2571750"/>
                <a:ext cx="306967" cy="287499"/>
              </a:xfrm>
              <a:prstGeom prst="rect">
                <a:avLst/>
              </a:prstGeom>
              <a:noFill/>
              <a:ln w="19050">
                <a:noFill/>
                <a:miter lim="800000"/>
                <a:headEnd/>
                <a:tailEnd/>
              </a:ln>
            </p:spPr>
            <p:txBody>
              <a:bodyPr wrap="none">
                <a:spAutoFit/>
              </a:bodyPr>
              <a:lstStyle/>
              <a:p>
                <a:r>
                  <a:rPr lang="en-US" sz="1500">
                    <a:solidFill>
                      <a:srgbClr val="FF0000"/>
                    </a:solidFill>
                  </a:rPr>
                  <a:t> *</a:t>
                </a:r>
              </a:p>
            </p:txBody>
          </p:sp>
        </p:grpSp>
      </p:grpSp>
      <p:sp>
        <p:nvSpPr>
          <p:cNvPr id="325" name="Rectangle 324"/>
          <p:cNvSpPr/>
          <p:nvPr/>
        </p:nvSpPr>
        <p:spPr>
          <a:xfrm>
            <a:off x="381000" y="6288088"/>
            <a:ext cx="4572000" cy="646112"/>
          </a:xfrm>
          <a:prstGeom prst="rect">
            <a:avLst/>
          </a:prstGeom>
        </p:spPr>
        <p:txBody>
          <a:bodyPr>
            <a:spAutoFit/>
          </a:bodyPr>
          <a:lstStyle/>
          <a:p>
            <a:pPr>
              <a:defRPr/>
            </a:pPr>
            <a:r>
              <a:rPr lang="en-US" dirty="0">
                <a:solidFill>
                  <a:schemeClr val="tx2">
                    <a:lumMod val="75000"/>
                  </a:schemeClr>
                </a:solidFill>
                <a:latin typeface="Arial" pitchFamily="34" charset="0"/>
                <a:cs typeface="Arial" pitchFamily="34" charset="0"/>
              </a:rPr>
              <a:t>Mean (SE); n=10; *</a:t>
            </a:r>
            <a:r>
              <a:rPr lang="en-US" i="1" dirty="0">
                <a:solidFill>
                  <a:schemeClr val="tx2">
                    <a:lumMod val="75000"/>
                  </a:schemeClr>
                </a:solidFill>
                <a:latin typeface="Arial" pitchFamily="34" charset="0"/>
                <a:cs typeface="Arial" pitchFamily="34" charset="0"/>
              </a:rPr>
              <a:t>p</a:t>
            </a:r>
            <a:r>
              <a:rPr lang="en-US" dirty="0">
                <a:solidFill>
                  <a:schemeClr val="tx2">
                    <a:lumMod val="75000"/>
                  </a:schemeClr>
                </a:solidFill>
                <a:latin typeface="Arial" pitchFamily="34" charset="0"/>
                <a:cs typeface="Arial" pitchFamily="34" charset="0"/>
              </a:rPr>
              <a:t>&lt;0.05.</a:t>
            </a:r>
            <a:br>
              <a:rPr lang="en-US" dirty="0">
                <a:solidFill>
                  <a:schemeClr val="tx2">
                    <a:lumMod val="75000"/>
                  </a:schemeClr>
                </a:solidFill>
                <a:latin typeface="Arial" pitchFamily="34" charset="0"/>
                <a:cs typeface="Arial" pitchFamily="34" charset="0"/>
              </a:rPr>
            </a:br>
            <a:endParaRPr lang="en-IN" dirty="0">
              <a:latin typeface="Arial" pitchFamily="34" charset="0"/>
              <a:cs typeface="Arial" pitchFamily="34" charset="0"/>
            </a:endParaRPr>
          </a:p>
        </p:txBody>
      </p:sp>
      <p:sp>
        <p:nvSpPr>
          <p:cNvPr id="326" name="Rectangle 325"/>
          <p:cNvSpPr/>
          <p:nvPr/>
        </p:nvSpPr>
        <p:spPr>
          <a:xfrm>
            <a:off x="152400" y="304800"/>
            <a:ext cx="7239000" cy="954088"/>
          </a:xfrm>
          <a:prstGeom prst="rect">
            <a:avLst/>
          </a:prstGeom>
        </p:spPr>
        <p:txBody>
          <a:bodyPr>
            <a:spAutoFit/>
          </a:bodyPr>
          <a:lstStyle/>
          <a:p>
            <a:pPr>
              <a:defRPr/>
            </a:pPr>
            <a:r>
              <a:rPr lang="en-US" sz="2800" b="1" dirty="0">
                <a:solidFill>
                  <a:srgbClr val="FF0000"/>
                </a:solidFill>
                <a:latin typeface="Arial" pitchFamily="34" charset="0"/>
                <a:cs typeface="Arial" pitchFamily="34" charset="0"/>
              </a:rPr>
              <a:t>GLP-1 Infusion Has Glucose-dependent Effects </a:t>
            </a:r>
            <a:endParaRPr lang="en-IN" sz="2800" b="1" dirty="0">
              <a:solidFill>
                <a:srgbClr val="FF0000"/>
              </a:solidFill>
              <a:latin typeface="Arial" pitchFamily="34" charset="0"/>
              <a:cs typeface="Arial" pitchFamily="34" charset="0"/>
            </a:endParaRPr>
          </a:p>
        </p:txBody>
      </p:sp>
      <p:sp>
        <p:nvSpPr>
          <p:cNvPr id="323"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F14FDF8-5471-4314-A98F-DAF1BA2B3D8F}" type="slidenum">
              <a:rPr lang="en-US" smtClean="0">
                <a:solidFill>
                  <a:schemeClr val="bg1"/>
                </a:solidFill>
              </a:rPr>
              <a:pPr fontAlgn="base">
                <a:spcBef>
                  <a:spcPct val="0"/>
                </a:spcBef>
                <a:spcAft>
                  <a:spcPct val="0"/>
                </a:spcAft>
                <a:defRPr/>
              </a:pPr>
              <a:t>14</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nvGraphicFramePr>
        <p:xfrm>
          <a:off x="2514600" y="2133600"/>
          <a:ext cx="3886200" cy="3886200"/>
        </p:xfrm>
        <a:graphic>
          <a:graphicData uri="http://schemas.openxmlformats.org/presentationml/2006/ole">
            <p:oleObj spid="_x0000_s2054" name="Bitmap Image" r:id="rId4" imgW="3123810" imgH="3123810" progId="PBrush">
              <p:embed/>
            </p:oleObj>
          </a:graphicData>
        </a:graphic>
      </p:graphicFrame>
      <p:sp>
        <p:nvSpPr>
          <p:cNvPr id="37891" name="Text Box 3"/>
          <p:cNvSpPr txBox="1">
            <a:spLocks noChangeArrowheads="1"/>
          </p:cNvSpPr>
          <p:nvPr/>
        </p:nvSpPr>
        <p:spPr bwMode="auto">
          <a:xfrm>
            <a:off x="6578600" y="2681288"/>
            <a:ext cx="72707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hangingPunct="0">
              <a:defRPr sz="2400">
                <a:solidFill>
                  <a:schemeClr val="tx1"/>
                </a:solidFill>
                <a:latin typeface="Arial" charset="0"/>
              </a:defRPr>
            </a:lvl6pPr>
            <a:lvl7pPr marL="2971800" indent="-228600" eaLnBrk="0" hangingPunct="0">
              <a:defRPr sz="2400">
                <a:solidFill>
                  <a:schemeClr val="tx1"/>
                </a:solidFill>
                <a:latin typeface="Arial" charset="0"/>
              </a:defRPr>
            </a:lvl7pPr>
            <a:lvl8pPr marL="3429000" indent="-228600" eaLnBrk="0" hangingPunct="0">
              <a:defRPr sz="2400">
                <a:solidFill>
                  <a:schemeClr val="tx1"/>
                </a:solidFill>
                <a:latin typeface="Arial" charset="0"/>
              </a:defRPr>
            </a:lvl8pPr>
            <a:lvl9pPr marL="3886200" indent="-228600" eaLnBrk="0" hangingPunct="0">
              <a:defRPr sz="2400">
                <a:solidFill>
                  <a:schemeClr val="tx1"/>
                </a:solidFill>
                <a:latin typeface="Arial" charset="0"/>
              </a:defRPr>
            </a:lvl9pPr>
          </a:lstStyle>
          <a:p>
            <a:r>
              <a:rPr lang="de-DE" sz="1600" i="1" dirty="0">
                <a:solidFill>
                  <a:prstClr val="black"/>
                </a:solidFill>
              </a:rPr>
              <a:t>Day 1</a:t>
            </a:r>
          </a:p>
        </p:txBody>
      </p:sp>
      <p:sp>
        <p:nvSpPr>
          <p:cNvPr id="37892" name="Rectangle 4"/>
          <p:cNvSpPr>
            <a:spLocks noChangeArrowheads="1"/>
          </p:cNvSpPr>
          <p:nvPr/>
        </p:nvSpPr>
        <p:spPr bwMode="auto">
          <a:xfrm>
            <a:off x="6578600" y="4052888"/>
            <a:ext cx="72707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p>
            <a:r>
              <a:rPr lang="de-DE" sz="1600" i="1">
                <a:solidFill>
                  <a:prstClr val="black"/>
                </a:solidFill>
              </a:rPr>
              <a:t>Day 3</a:t>
            </a:r>
          </a:p>
        </p:txBody>
      </p:sp>
      <p:sp>
        <p:nvSpPr>
          <p:cNvPr id="37893" name="Rectangle 5"/>
          <p:cNvSpPr>
            <a:spLocks noChangeArrowheads="1"/>
          </p:cNvSpPr>
          <p:nvPr/>
        </p:nvSpPr>
        <p:spPr bwMode="auto">
          <a:xfrm>
            <a:off x="6578600" y="5348288"/>
            <a:ext cx="72707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p>
            <a:r>
              <a:rPr lang="de-DE" sz="1600" i="1">
                <a:solidFill>
                  <a:prstClr val="black"/>
                </a:solidFill>
              </a:rPr>
              <a:t>Day 5</a:t>
            </a:r>
          </a:p>
        </p:txBody>
      </p:sp>
      <p:sp>
        <p:nvSpPr>
          <p:cNvPr id="37894" name="Rectangle 6"/>
          <p:cNvSpPr>
            <a:spLocks noChangeArrowheads="1"/>
          </p:cNvSpPr>
          <p:nvPr/>
        </p:nvSpPr>
        <p:spPr bwMode="auto">
          <a:xfrm>
            <a:off x="3041650" y="1690688"/>
            <a:ext cx="9284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p>
            <a:r>
              <a:rPr lang="de-DE">
                <a:solidFill>
                  <a:srgbClr val="0070C0"/>
                </a:solidFill>
              </a:rPr>
              <a:t>Control</a:t>
            </a:r>
          </a:p>
        </p:txBody>
      </p:sp>
      <p:sp>
        <p:nvSpPr>
          <p:cNvPr id="37895" name="Rectangle 7"/>
          <p:cNvSpPr>
            <a:spLocks noChangeArrowheads="1"/>
          </p:cNvSpPr>
          <p:nvPr/>
        </p:nvSpPr>
        <p:spPr bwMode="auto">
          <a:xfrm>
            <a:off x="4800600" y="1690688"/>
            <a:ext cx="10541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p>
            <a:r>
              <a:rPr lang="de-DE" dirty="0">
                <a:solidFill>
                  <a:srgbClr val="0070C0"/>
                </a:solidFill>
              </a:rPr>
              <a:t>+ GLP-1</a:t>
            </a:r>
          </a:p>
        </p:txBody>
      </p:sp>
      <p:sp>
        <p:nvSpPr>
          <p:cNvPr id="37896" name="Rectangle 8"/>
          <p:cNvSpPr>
            <a:spLocks noChangeArrowheads="1"/>
          </p:cNvSpPr>
          <p:nvPr/>
        </p:nvSpPr>
        <p:spPr bwMode="auto">
          <a:xfrm>
            <a:off x="153988" y="6438900"/>
            <a:ext cx="27654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p>
            <a:r>
              <a:rPr lang="de-DE">
                <a:solidFill>
                  <a:prstClr val="black"/>
                </a:solidFill>
              </a:rPr>
              <a:t>Farilla et al. </a:t>
            </a:r>
            <a:r>
              <a:rPr lang="de-DE" i="1">
                <a:solidFill>
                  <a:prstClr val="black"/>
                </a:solidFill>
              </a:rPr>
              <a:t>Endocrinology. </a:t>
            </a:r>
            <a:r>
              <a:rPr lang="de-DE">
                <a:solidFill>
                  <a:prstClr val="black"/>
                </a:solidFill>
              </a:rPr>
              <a:t>2003</a:t>
            </a:r>
          </a:p>
        </p:txBody>
      </p:sp>
      <p:sp>
        <p:nvSpPr>
          <p:cNvPr id="991241" name="Text Box 9"/>
          <p:cNvSpPr txBox="1">
            <a:spLocks noChangeArrowheads="1"/>
          </p:cNvSpPr>
          <p:nvPr/>
        </p:nvSpPr>
        <p:spPr bwMode="auto">
          <a:xfrm>
            <a:off x="1019175" y="231775"/>
            <a:ext cx="7513638" cy="946150"/>
          </a:xfrm>
          <a:prstGeom prst="rect">
            <a:avLst/>
          </a:prstGeom>
          <a:noFill/>
          <a:ln w="12700" cap="sq">
            <a:noFill/>
            <a:miter lim="800000"/>
            <a:headEnd type="none" w="sm" len="sm"/>
            <a:tailEnd type="none" w="sm" len="sm"/>
          </a:ln>
          <a:effectLst/>
        </p:spPr>
        <p:txBody>
          <a:bodyPr>
            <a:spAutoFit/>
          </a:bodyPr>
          <a:lstStyle/>
          <a:p>
            <a:pPr algn="ctr">
              <a:defRPr/>
            </a:pPr>
            <a:r>
              <a:rPr lang="de-DE" sz="2800" b="1" dirty="0">
                <a:solidFill>
                  <a:srgbClr val="FF0000"/>
                </a:solidFill>
              </a:rPr>
              <a:t>GLP-1 preserves human islet morphology and function in cultured islets in vitro</a:t>
            </a:r>
          </a:p>
        </p:txBody>
      </p:sp>
    </p:spTree>
    <p:extLst>
      <p:ext uri="{BB962C8B-B14F-4D97-AF65-F5344CB8AC3E}">
        <p14:creationId xmlns:p14="http://schemas.microsoft.com/office/powerpoint/2010/main" xmlns="" val="2859836515"/>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p:cNvSpPr txBox="1">
            <a:spLocks noChangeArrowheads="1"/>
          </p:cNvSpPr>
          <p:nvPr/>
        </p:nvSpPr>
        <p:spPr bwMode="auto">
          <a:xfrm>
            <a:off x="165100" y="6426200"/>
            <a:ext cx="7116763" cy="304800"/>
          </a:xfrm>
          <a:prstGeom prst="rect">
            <a:avLst/>
          </a:prstGeom>
          <a:noFill/>
          <a:ln w="9525">
            <a:noFill/>
            <a:miter lim="800000"/>
            <a:headEnd/>
            <a:tailEnd/>
          </a:ln>
        </p:spPr>
        <p:txBody>
          <a:bodyPr>
            <a:spAutoFit/>
          </a:bodyPr>
          <a:lstStyle/>
          <a:p>
            <a:pPr eaLnBrk="0" hangingPunct="0"/>
            <a:r>
              <a:rPr lang="en-US">
                <a:solidFill>
                  <a:srgbClr val="FFFFFF"/>
                </a:solidFill>
              </a:rPr>
              <a:t>Drucker. </a:t>
            </a:r>
            <a:r>
              <a:rPr lang="en-US" i="1">
                <a:solidFill>
                  <a:srgbClr val="FFFFFF"/>
                </a:solidFill>
              </a:rPr>
              <a:t>Curr Pharm Des.</a:t>
            </a:r>
            <a:r>
              <a:rPr lang="en-US">
                <a:solidFill>
                  <a:srgbClr val="FFFFFF"/>
                </a:solidFill>
              </a:rPr>
              <a:t> 2001; Drucker. </a:t>
            </a:r>
            <a:r>
              <a:rPr lang="en-US" i="1">
                <a:solidFill>
                  <a:srgbClr val="FFFFFF"/>
                </a:solidFill>
              </a:rPr>
              <a:t>Mol Endocrinol</a:t>
            </a:r>
            <a:r>
              <a:rPr lang="en-US">
                <a:solidFill>
                  <a:srgbClr val="FFFFFF"/>
                </a:solidFill>
              </a:rPr>
              <a:t>. 2003</a:t>
            </a:r>
          </a:p>
        </p:txBody>
      </p:sp>
      <p:sp>
        <p:nvSpPr>
          <p:cNvPr id="1016836" name="AutoShape 4"/>
          <p:cNvSpPr>
            <a:spLocks noChangeArrowheads="1"/>
          </p:cNvSpPr>
          <p:nvPr/>
        </p:nvSpPr>
        <p:spPr bwMode="auto">
          <a:xfrm>
            <a:off x="1143000" y="1546225"/>
            <a:ext cx="5902325" cy="1036638"/>
          </a:xfrm>
          <a:prstGeom prst="roundRect">
            <a:avLst>
              <a:gd name="adj" fmla="val 16667"/>
            </a:avLst>
          </a:prstGeom>
          <a:solidFill>
            <a:schemeClr val="accent2">
              <a:lumMod val="75000"/>
            </a:schemeClr>
          </a:solidFill>
          <a:ln w="9525">
            <a:noFill/>
            <a:round/>
            <a:headEnd/>
            <a:tailEnd/>
          </a:ln>
          <a:effectLst/>
        </p:spPr>
        <p:txBody>
          <a:bodyPr wrap="none" tIns="82800" bIns="82800">
            <a:spAutoFit/>
          </a:bodyPr>
          <a:lstStyle/>
          <a:p>
            <a:pPr algn="ctr">
              <a:spcBef>
                <a:spcPct val="20000"/>
              </a:spcBef>
              <a:buClr>
                <a:srgbClr val="FFCC00"/>
              </a:buClr>
              <a:defRPr/>
            </a:pPr>
            <a:r>
              <a:rPr lang="en-US" sz="2000" b="1" dirty="0">
                <a:solidFill>
                  <a:schemeClr val="bg1"/>
                </a:solidFill>
                <a:latin typeface="Arial" pitchFamily="34" charset="0"/>
                <a:cs typeface="Arial" pitchFamily="34" charset="0"/>
              </a:rPr>
              <a:t>GLP-1 secretion is impaired in Type 2 diabetes</a:t>
            </a:r>
          </a:p>
          <a:p>
            <a:pPr algn="ctr">
              <a:spcBef>
                <a:spcPct val="50000"/>
              </a:spcBef>
              <a:buClr>
                <a:srgbClr val="FFCC00"/>
              </a:buClr>
              <a:defRPr/>
            </a:pPr>
            <a:r>
              <a:rPr lang="en-US" sz="2000" b="1" dirty="0">
                <a:solidFill>
                  <a:schemeClr val="bg1"/>
                </a:solidFill>
                <a:latin typeface="Arial" pitchFamily="34" charset="0"/>
                <a:cs typeface="Arial" pitchFamily="34" charset="0"/>
              </a:rPr>
              <a:t>Natural GLP-1 has extremely short half-life</a:t>
            </a:r>
          </a:p>
        </p:txBody>
      </p:sp>
      <p:sp>
        <p:nvSpPr>
          <p:cNvPr id="1016837" name="Line 5"/>
          <p:cNvSpPr>
            <a:spLocks noChangeShapeType="1"/>
          </p:cNvSpPr>
          <p:nvPr/>
        </p:nvSpPr>
        <p:spPr bwMode="auto">
          <a:xfrm flipH="1">
            <a:off x="2595563" y="2665413"/>
            <a:ext cx="442912" cy="658812"/>
          </a:xfrm>
          <a:prstGeom prst="line">
            <a:avLst/>
          </a:prstGeom>
          <a:ln>
            <a:headEnd/>
            <a:tailEnd type="triangle" w="med" len="med"/>
          </a:ln>
        </p:spPr>
        <p:style>
          <a:lnRef idx="3">
            <a:schemeClr val="accent1"/>
          </a:lnRef>
          <a:fillRef idx="0">
            <a:schemeClr val="accent1"/>
          </a:fillRef>
          <a:effectRef idx="2">
            <a:schemeClr val="accent1"/>
          </a:effectRef>
          <a:fontRef idx="minor">
            <a:schemeClr val="tx1"/>
          </a:fontRef>
        </p:style>
        <p:txBody>
          <a:bodyPr/>
          <a:lstStyle/>
          <a:p>
            <a:pPr>
              <a:defRPr/>
            </a:pPr>
            <a:endParaRPr lang="en-IN" b="1" dirty="0"/>
          </a:p>
        </p:txBody>
      </p:sp>
      <p:sp>
        <p:nvSpPr>
          <p:cNvPr id="1016838" name="Line 6"/>
          <p:cNvSpPr>
            <a:spLocks noChangeShapeType="1"/>
          </p:cNvSpPr>
          <p:nvPr/>
        </p:nvSpPr>
        <p:spPr bwMode="auto">
          <a:xfrm>
            <a:off x="6137275" y="2682875"/>
            <a:ext cx="442913" cy="658813"/>
          </a:xfrm>
          <a:prstGeom prst="line">
            <a:avLst/>
          </a:prstGeom>
          <a:ln>
            <a:headEnd/>
            <a:tailEnd type="triangle" w="med" len="med"/>
          </a:ln>
        </p:spPr>
        <p:style>
          <a:lnRef idx="3">
            <a:schemeClr val="accent1"/>
          </a:lnRef>
          <a:fillRef idx="0">
            <a:schemeClr val="accent1"/>
          </a:fillRef>
          <a:effectRef idx="2">
            <a:schemeClr val="accent1"/>
          </a:effectRef>
          <a:fontRef idx="minor">
            <a:schemeClr val="tx1"/>
          </a:fontRef>
        </p:style>
        <p:txBody>
          <a:bodyPr/>
          <a:lstStyle/>
          <a:p>
            <a:pPr>
              <a:defRPr/>
            </a:pPr>
            <a:endParaRPr lang="en-IN"/>
          </a:p>
        </p:txBody>
      </p:sp>
      <p:grpSp>
        <p:nvGrpSpPr>
          <p:cNvPr id="2" name="Group 14"/>
          <p:cNvGrpSpPr>
            <a:grpSpLocks/>
          </p:cNvGrpSpPr>
          <p:nvPr/>
        </p:nvGrpSpPr>
        <p:grpSpPr bwMode="auto">
          <a:xfrm>
            <a:off x="495300" y="3514725"/>
            <a:ext cx="3205163" cy="3114675"/>
            <a:chOff x="312" y="2166"/>
            <a:chExt cx="2019" cy="1644"/>
          </a:xfrm>
        </p:grpSpPr>
        <p:sp>
          <p:nvSpPr>
            <p:cNvPr id="1016840" name="AutoShape 8"/>
            <p:cNvSpPr>
              <a:spLocks noChangeArrowheads="1"/>
            </p:cNvSpPr>
            <p:nvPr/>
          </p:nvSpPr>
          <p:spPr bwMode="auto">
            <a:xfrm>
              <a:off x="312" y="2166"/>
              <a:ext cx="2019" cy="1644"/>
            </a:xfrm>
            <a:prstGeom prst="roundRect">
              <a:avLst>
                <a:gd name="adj" fmla="val 16667"/>
              </a:avLst>
            </a:prstGeom>
            <a:solidFill>
              <a:schemeClr val="bg2"/>
            </a:solidFill>
            <a:ln w="9525">
              <a:solidFill>
                <a:schemeClr val="tx2">
                  <a:lumMod val="75000"/>
                </a:schemeClr>
              </a:solidFill>
              <a:round/>
              <a:headEnd/>
              <a:tailEnd/>
            </a:ln>
            <a:effectLst/>
          </p:spPr>
          <p:txBody>
            <a:bodyPr tIns="82800"/>
            <a:lstStyle/>
            <a:p>
              <a:pPr>
                <a:lnSpc>
                  <a:spcPct val="90000"/>
                </a:lnSpc>
                <a:spcBef>
                  <a:spcPct val="20000"/>
                </a:spcBef>
                <a:buClr>
                  <a:srgbClr val="FFCC00"/>
                </a:buClr>
                <a:defRPr/>
              </a:pPr>
              <a:r>
                <a:rPr lang="en-US" sz="2000" b="1" dirty="0">
                  <a:solidFill>
                    <a:schemeClr val="tx2">
                      <a:lumMod val="75000"/>
                    </a:schemeClr>
                  </a:solidFill>
                  <a:latin typeface="Arial" pitchFamily="34" charset="0"/>
                  <a:cs typeface="Arial" pitchFamily="34" charset="0"/>
                </a:rPr>
                <a:t>Add GLP-1 analogues with longer half-life:</a:t>
              </a:r>
            </a:p>
            <a:p>
              <a:pPr marL="461963" lvl="1" indent="-347663">
                <a:lnSpc>
                  <a:spcPct val="150000"/>
                </a:lnSpc>
                <a:spcBef>
                  <a:spcPct val="40000"/>
                </a:spcBef>
                <a:buClr>
                  <a:schemeClr val="tx2">
                    <a:lumMod val="75000"/>
                  </a:schemeClr>
                </a:buClr>
                <a:buSzPct val="106000"/>
                <a:buFont typeface="Wingdings" pitchFamily="2" charset="2"/>
                <a:buChar char="§"/>
                <a:defRPr/>
              </a:pPr>
              <a:r>
                <a:rPr lang="en-US" sz="2000" b="1" dirty="0">
                  <a:solidFill>
                    <a:schemeClr val="tx2">
                      <a:lumMod val="75000"/>
                    </a:schemeClr>
                  </a:solidFill>
                  <a:latin typeface="Arial" pitchFamily="34" charset="0"/>
                  <a:cs typeface="Arial" pitchFamily="34" charset="0"/>
                </a:rPr>
                <a:t>Exenatide</a:t>
              </a:r>
            </a:p>
            <a:p>
              <a:pPr marL="461963" lvl="1" indent="-347663">
                <a:lnSpc>
                  <a:spcPct val="150000"/>
                </a:lnSpc>
                <a:spcBef>
                  <a:spcPct val="40000"/>
                </a:spcBef>
                <a:buClr>
                  <a:schemeClr val="tx2">
                    <a:lumMod val="75000"/>
                  </a:schemeClr>
                </a:buClr>
                <a:buSzPct val="106000"/>
                <a:buFont typeface="Wingdings" pitchFamily="2" charset="2"/>
                <a:buChar char="§"/>
                <a:defRPr/>
              </a:pPr>
              <a:r>
                <a:rPr lang="en-US" sz="2000" b="1" dirty="0" err="1" smtClean="0">
                  <a:solidFill>
                    <a:schemeClr val="tx2">
                      <a:lumMod val="75000"/>
                    </a:schemeClr>
                  </a:solidFill>
                  <a:latin typeface="Arial" pitchFamily="34" charset="0"/>
                  <a:cs typeface="Arial" pitchFamily="34" charset="0"/>
                </a:rPr>
                <a:t>Liraglutide</a:t>
              </a:r>
              <a:endParaRPr lang="en-US" sz="2000" b="1" dirty="0" smtClean="0">
                <a:solidFill>
                  <a:schemeClr val="tx2">
                    <a:lumMod val="75000"/>
                  </a:schemeClr>
                </a:solidFill>
                <a:latin typeface="Arial" pitchFamily="34" charset="0"/>
                <a:cs typeface="Arial" pitchFamily="34" charset="0"/>
              </a:endParaRPr>
            </a:p>
            <a:p>
              <a:pPr marL="461963" lvl="1" indent="-347663">
                <a:lnSpc>
                  <a:spcPct val="150000"/>
                </a:lnSpc>
                <a:spcBef>
                  <a:spcPct val="40000"/>
                </a:spcBef>
                <a:buClr>
                  <a:schemeClr val="tx2">
                    <a:lumMod val="75000"/>
                  </a:schemeClr>
                </a:buClr>
                <a:buSzPct val="106000"/>
                <a:buFont typeface="Wingdings" pitchFamily="2" charset="2"/>
                <a:buChar char="§"/>
                <a:defRPr/>
              </a:pPr>
              <a:r>
                <a:rPr lang="en-US" sz="2000" b="1" dirty="0" err="1" smtClean="0">
                  <a:solidFill>
                    <a:schemeClr val="tx2">
                      <a:lumMod val="75000"/>
                    </a:schemeClr>
                  </a:solidFill>
                  <a:latin typeface="Arial" pitchFamily="34" charset="0"/>
                  <a:cs typeface="Arial" pitchFamily="34" charset="0"/>
                </a:rPr>
                <a:t>Lixisenitide</a:t>
              </a:r>
              <a:endParaRPr lang="en-US" sz="2000" b="1" dirty="0">
                <a:solidFill>
                  <a:schemeClr val="tx2">
                    <a:lumMod val="75000"/>
                  </a:schemeClr>
                </a:solidFill>
                <a:latin typeface="Arial" pitchFamily="34" charset="0"/>
                <a:cs typeface="Arial" pitchFamily="34" charset="0"/>
              </a:endParaRPr>
            </a:p>
            <a:p>
              <a:pPr>
                <a:lnSpc>
                  <a:spcPct val="150000"/>
                </a:lnSpc>
                <a:spcBef>
                  <a:spcPct val="20000"/>
                </a:spcBef>
                <a:buClr>
                  <a:schemeClr val="accent1"/>
                </a:buClr>
                <a:defRPr/>
              </a:pPr>
              <a:endParaRPr lang="en-US" sz="2000" b="1" dirty="0">
                <a:solidFill>
                  <a:schemeClr val="tx2">
                    <a:lumMod val="75000"/>
                  </a:schemeClr>
                </a:solidFill>
                <a:latin typeface="Arial" pitchFamily="34" charset="0"/>
                <a:cs typeface="Arial" pitchFamily="34" charset="0"/>
              </a:endParaRPr>
            </a:p>
            <a:p>
              <a:pPr>
                <a:lnSpc>
                  <a:spcPct val="90000"/>
                </a:lnSpc>
                <a:spcBef>
                  <a:spcPct val="20000"/>
                </a:spcBef>
                <a:buClr>
                  <a:schemeClr val="accent1"/>
                </a:buClr>
                <a:defRPr/>
              </a:pPr>
              <a:endParaRPr lang="en-US" sz="2800" b="1" dirty="0">
                <a:solidFill>
                  <a:schemeClr val="tx2">
                    <a:lumMod val="75000"/>
                  </a:schemeClr>
                </a:solidFill>
                <a:latin typeface="Arial" pitchFamily="34" charset="0"/>
                <a:cs typeface="Arial" pitchFamily="34" charset="0"/>
              </a:endParaRPr>
            </a:p>
          </p:txBody>
        </p:sp>
        <p:sp>
          <p:nvSpPr>
            <p:cNvPr id="1016841" name="AutoShape 9"/>
            <p:cNvSpPr>
              <a:spLocks noChangeArrowheads="1"/>
            </p:cNvSpPr>
            <p:nvPr/>
          </p:nvSpPr>
          <p:spPr bwMode="auto">
            <a:xfrm>
              <a:off x="585" y="3496"/>
              <a:ext cx="1478" cy="314"/>
            </a:xfrm>
            <a:prstGeom prst="roundRect">
              <a:avLst>
                <a:gd name="adj" fmla="val 16667"/>
              </a:avLst>
            </a:prstGeom>
            <a:solidFill>
              <a:schemeClr val="accent2">
                <a:lumMod val="60000"/>
                <a:lumOff val="40000"/>
              </a:schemeClr>
            </a:solidFill>
            <a:ln w="9525">
              <a:noFill/>
              <a:round/>
              <a:headEnd/>
              <a:tailEnd/>
            </a:ln>
            <a:effectLst/>
          </p:spPr>
          <p:txBody>
            <a:bodyPr>
              <a:spAutoFit/>
            </a:bodyPr>
            <a:lstStyle/>
            <a:p>
              <a:pPr algn="ctr">
                <a:spcBef>
                  <a:spcPct val="50000"/>
                </a:spcBef>
                <a:buClr>
                  <a:srgbClr val="E87B00"/>
                </a:buClr>
                <a:defRPr/>
              </a:pPr>
              <a:r>
                <a:rPr lang="en-US" sz="2400" b="1" dirty="0" err="1">
                  <a:solidFill>
                    <a:schemeClr val="tx2">
                      <a:lumMod val="75000"/>
                    </a:schemeClr>
                  </a:solidFill>
                  <a:latin typeface="Arial" pitchFamily="34" charset="0"/>
                  <a:cs typeface="Arial" pitchFamily="34" charset="0"/>
                </a:rPr>
                <a:t>Injectables</a:t>
              </a:r>
              <a:endParaRPr lang="en-GB" sz="2400" b="1" dirty="0">
                <a:solidFill>
                  <a:schemeClr val="tx2">
                    <a:lumMod val="75000"/>
                  </a:schemeClr>
                </a:solidFill>
                <a:latin typeface="Arial" pitchFamily="34" charset="0"/>
                <a:cs typeface="Arial" pitchFamily="34" charset="0"/>
              </a:endParaRPr>
            </a:p>
          </p:txBody>
        </p:sp>
      </p:grpSp>
      <p:grpSp>
        <p:nvGrpSpPr>
          <p:cNvPr id="3" name="Group 10"/>
          <p:cNvGrpSpPr>
            <a:grpSpLocks/>
          </p:cNvGrpSpPr>
          <p:nvPr/>
        </p:nvGrpSpPr>
        <p:grpSpPr bwMode="auto">
          <a:xfrm>
            <a:off x="4800600" y="3436938"/>
            <a:ext cx="3205163" cy="3192462"/>
            <a:chOff x="3353" y="2245"/>
            <a:chExt cx="2019" cy="1864"/>
          </a:xfrm>
        </p:grpSpPr>
        <p:sp>
          <p:nvSpPr>
            <p:cNvPr id="1016843" name="AutoShape 11"/>
            <p:cNvSpPr>
              <a:spLocks noChangeArrowheads="1"/>
            </p:cNvSpPr>
            <p:nvPr/>
          </p:nvSpPr>
          <p:spPr bwMode="auto">
            <a:xfrm>
              <a:off x="3353" y="2245"/>
              <a:ext cx="2019" cy="1864"/>
            </a:xfrm>
            <a:prstGeom prst="roundRect">
              <a:avLst>
                <a:gd name="adj" fmla="val 16667"/>
              </a:avLst>
            </a:prstGeom>
            <a:solidFill>
              <a:schemeClr val="bg2"/>
            </a:solidFill>
            <a:ln w="9525">
              <a:solidFill>
                <a:schemeClr val="tx2">
                  <a:lumMod val="75000"/>
                </a:schemeClr>
              </a:solidFill>
              <a:round/>
              <a:headEnd/>
              <a:tailEnd/>
            </a:ln>
            <a:effectLst/>
          </p:spPr>
          <p:txBody>
            <a:bodyPr tIns="82800"/>
            <a:lstStyle/>
            <a:p>
              <a:pPr>
                <a:spcBef>
                  <a:spcPct val="20000"/>
                </a:spcBef>
                <a:buClr>
                  <a:srgbClr val="FFCC00"/>
                </a:buClr>
                <a:defRPr/>
              </a:pPr>
              <a:r>
                <a:rPr lang="en-US" sz="2000" b="1" dirty="0">
                  <a:solidFill>
                    <a:schemeClr val="tx2">
                      <a:lumMod val="75000"/>
                    </a:schemeClr>
                  </a:solidFill>
                  <a:latin typeface="Arial" pitchFamily="34" charset="0"/>
                  <a:cs typeface="Arial" pitchFamily="34" charset="0"/>
                </a:rPr>
                <a:t>Block DPP- 4, enzyme that degrades GLP-1:</a:t>
              </a:r>
            </a:p>
            <a:p>
              <a:pPr marL="461963" lvl="1" indent="-347663">
                <a:spcBef>
                  <a:spcPct val="20000"/>
                </a:spcBef>
                <a:buClr>
                  <a:schemeClr val="tx2">
                    <a:lumMod val="75000"/>
                  </a:schemeClr>
                </a:buClr>
                <a:buSzPct val="106000"/>
                <a:buFont typeface="Wingdings" pitchFamily="2" charset="2"/>
                <a:buChar char="§"/>
                <a:defRPr/>
              </a:pPr>
              <a:r>
                <a:rPr lang="en-US" sz="2000" b="1" dirty="0" err="1" smtClean="0">
                  <a:solidFill>
                    <a:schemeClr val="tx2">
                      <a:lumMod val="75000"/>
                    </a:schemeClr>
                  </a:solidFill>
                  <a:latin typeface="Arial" pitchFamily="34" charset="0"/>
                  <a:cs typeface="Arial" pitchFamily="34" charset="0"/>
                </a:rPr>
                <a:t>Sitagliptin</a:t>
              </a:r>
              <a:endParaRPr lang="en-US" sz="2000" b="1" dirty="0" smtClean="0">
                <a:solidFill>
                  <a:schemeClr val="tx2">
                    <a:lumMod val="75000"/>
                  </a:schemeClr>
                </a:solidFill>
                <a:latin typeface="Arial" pitchFamily="34" charset="0"/>
                <a:cs typeface="Arial" pitchFamily="34" charset="0"/>
              </a:endParaRPr>
            </a:p>
            <a:p>
              <a:pPr marL="461963" lvl="1" indent="-347663">
                <a:spcBef>
                  <a:spcPct val="20000"/>
                </a:spcBef>
                <a:buClr>
                  <a:schemeClr val="tx2">
                    <a:lumMod val="75000"/>
                  </a:schemeClr>
                </a:buClr>
                <a:buSzPct val="106000"/>
                <a:buFont typeface="Wingdings" pitchFamily="2" charset="2"/>
                <a:buChar char="§"/>
                <a:defRPr/>
              </a:pPr>
              <a:r>
                <a:rPr lang="en-US" sz="2000" b="1" dirty="0" err="1" smtClean="0">
                  <a:solidFill>
                    <a:schemeClr val="tx2">
                      <a:lumMod val="75000"/>
                    </a:schemeClr>
                  </a:solidFill>
                  <a:latin typeface="Arial" pitchFamily="34" charset="0"/>
                  <a:cs typeface="Arial" pitchFamily="34" charset="0"/>
                </a:rPr>
                <a:t>Saxogliptin</a:t>
              </a:r>
              <a:endParaRPr lang="en-US" sz="2000" b="1" dirty="0">
                <a:solidFill>
                  <a:schemeClr val="tx2">
                    <a:lumMod val="75000"/>
                  </a:schemeClr>
                </a:solidFill>
                <a:latin typeface="Arial" pitchFamily="34" charset="0"/>
                <a:cs typeface="Arial" pitchFamily="34" charset="0"/>
              </a:endParaRPr>
            </a:p>
            <a:p>
              <a:pPr marL="461963" lvl="1" indent="-347663">
                <a:spcBef>
                  <a:spcPct val="20000"/>
                </a:spcBef>
                <a:buClr>
                  <a:schemeClr val="tx2">
                    <a:lumMod val="75000"/>
                  </a:schemeClr>
                </a:buClr>
                <a:buSzPct val="106000"/>
                <a:buFont typeface="Wingdings" pitchFamily="2" charset="2"/>
                <a:buChar char="§"/>
                <a:defRPr/>
              </a:pPr>
              <a:r>
                <a:rPr lang="en-US" sz="2000" b="1" dirty="0" err="1">
                  <a:solidFill>
                    <a:schemeClr val="tx2">
                      <a:lumMod val="75000"/>
                    </a:schemeClr>
                  </a:solidFill>
                  <a:latin typeface="Arial" pitchFamily="34" charset="0"/>
                  <a:cs typeface="Arial" pitchFamily="34" charset="0"/>
                </a:rPr>
                <a:t>Vildagliptin</a:t>
              </a:r>
              <a:endParaRPr lang="en-US" sz="2000" b="1" dirty="0">
                <a:solidFill>
                  <a:schemeClr val="tx2">
                    <a:lumMod val="75000"/>
                  </a:schemeClr>
                </a:solidFill>
                <a:latin typeface="Arial" pitchFamily="34" charset="0"/>
                <a:cs typeface="Arial" pitchFamily="34" charset="0"/>
              </a:endParaRPr>
            </a:p>
            <a:p>
              <a:pPr marL="461963" lvl="1" indent="-347663">
                <a:spcBef>
                  <a:spcPct val="20000"/>
                </a:spcBef>
                <a:buClr>
                  <a:schemeClr val="tx2">
                    <a:lumMod val="75000"/>
                  </a:schemeClr>
                </a:buClr>
                <a:buSzPct val="106000"/>
                <a:buFont typeface="Wingdings" pitchFamily="2" charset="2"/>
                <a:buChar char="§"/>
                <a:defRPr/>
              </a:pPr>
              <a:r>
                <a:rPr lang="en-US" sz="2000" b="1" dirty="0">
                  <a:solidFill>
                    <a:schemeClr val="tx2">
                      <a:lumMod val="75000"/>
                    </a:schemeClr>
                  </a:solidFill>
                  <a:latin typeface="Arial" pitchFamily="34" charset="0"/>
                  <a:cs typeface="Arial" pitchFamily="34" charset="0"/>
                </a:rPr>
                <a:t>Saxagliptin</a:t>
              </a:r>
            </a:p>
            <a:p>
              <a:pPr marL="461963" lvl="1" indent="-347663">
                <a:spcBef>
                  <a:spcPct val="20000"/>
                </a:spcBef>
                <a:buClr>
                  <a:schemeClr val="tx2">
                    <a:lumMod val="75000"/>
                  </a:schemeClr>
                </a:buClr>
                <a:buSzPct val="106000"/>
                <a:buFont typeface="Wingdings" pitchFamily="2" charset="2"/>
                <a:buChar char="§"/>
                <a:defRPr/>
              </a:pPr>
              <a:r>
                <a:rPr lang="en-US" sz="2000" b="1" dirty="0">
                  <a:solidFill>
                    <a:schemeClr val="tx2">
                      <a:lumMod val="75000"/>
                    </a:schemeClr>
                  </a:solidFill>
                  <a:latin typeface="Arial" pitchFamily="34" charset="0"/>
                  <a:cs typeface="Arial" pitchFamily="34" charset="0"/>
                </a:rPr>
                <a:t>Linagliptin</a:t>
              </a:r>
            </a:p>
            <a:p>
              <a:pPr marL="461963" lvl="1" indent="-347663">
                <a:spcBef>
                  <a:spcPct val="20000"/>
                </a:spcBef>
                <a:buClr>
                  <a:schemeClr val="tx2">
                    <a:lumMod val="75000"/>
                  </a:schemeClr>
                </a:buClr>
                <a:buSzPct val="106000"/>
                <a:buFont typeface="Wingdings" pitchFamily="2" charset="2"/>
                <a:buChar char="§"/>
                <a:defRPr/>
              </a:pPr>
              <a:endParaRPr lang="en-US" sz="2000" b="1" dirty="0">
                <a:solidFill>
                  <a:schemeClr val="tx2">
                    <a:lumMod val="75000"/>
                  </a:schemeClr>
                </a:solidFill>
                <a:latin typeface="Arial" pitchFamily="34" charset="0"/>
                <a:cs typeface="Arial" pitchFamily="34" charset="0"/>
              </a:endParaRPr>
            </a:p>
            <a:p>
              <a:pPr>
                <a:spcBef>
                  <a:spcPct val="20000"/>
                </a:spcBef>
                <a:buClr>
                  <a:schemeClr val="tx2">
                    <a:lumMod val="75000"/>
                  </a:schemeClr>
                </a:buClr>
                <a:buSzPct val="106000"/>
                <a:buFont typeface="Wingdings" pitchFamily="2" charset="2"/>
                <a:buChar char="§"/>
                <a:defRPr/>
              </a:pPr>
              <a:endParaRPr lang="en-US" sz="2000" dirty="0">
                <a:solidFill>
                  <a:srgbClr val="003399"/>
                </a:solidFill>
                <a:latin typeface="Arial" pitchFamily="34" charset="0"/>
                <a:cs typeface="Arial" pitchFamily="34" charset="0"/>
              </a:endParaRPr>
            </a:p>
            <a:p>
              <a:pPr>
                <a:spcBef>
                  <a:spcPct val="20000"/>
                </a:spcBef>
                <a:buClr>
                  <a:schemeClr val="accent1"/>
                </a:buClr>
                <a:defRPr/>
              </a:pPr>
              <a:endParaRPr lang="en-US" sz="2800" dirty="0">
                <a:solidFill>
                  <a:schemeClr val="accent2"/>
                </a:solidFill>
                <a:latin typeface="Arial" pitchFamily="34" charset="0"/>
                <a:cs typeface="Arial" pitchFamily="34" charset="0"/>
              </a:endParaRPr>
            </a:p>
          </p:txBody>
        </p:sp>
        <p:sp>
          <p:nvSpPr>
            <p:cNvPr id="1016844" name="AutoShape 12"/>
            <p:cNvSpPr>
              <a:spLocks noChangeArrowheads="1"/>
            </p:cNvSpPr>
            <p:nvPr/>
          </p:nvSpPr>
          <p:spPr bwMode="auto">
            <a:xfrm>
              <a:off x="3648" y="3797"/>
              <a:ext cx="1478" cy="298"/>
            </a:xfrm>
            <a:prstGeom prst="roundRect">
              <a:avLst>
                <a:gd name="adj" fmla="val 16667"/>
              </a:avLst>
            </a:prstGeom>
            <a:solidFill>
              <a:schemeClr val="accent2">
                <a:lumMod val="60000"/>
                <a:lumOff val="40000"/>
              </a:schemeClr>
            </a:solidFill>
            <a:ln w="9525">
              <a:noFill/>
              <a:round/>
              <a:headEnd/>
              <a:tailEnd/>
            </a:ln>
            <a:effectLst/>
          </p:spPr>
          <p:txBody>
            <a:bodyPr>
              <a:spAutoFit/>
            </a:bodyPr>
            <a:lstStyle/>
            <a:p>
              <a:pPr algn="ctr">
                <a:spcBef>
                  <a:spcPct val="50000"/>
                </a:spcBef>
                <a:buClr>
                  <a:srgbClr val="E87B00"/>
                </a:buClr>
                <a:defRPr/>
              </a:pPr>
              <a:r>
                <a:rPr lang="en-US" sz="2400" b="1" dirty="0">
                  <a:solidFill>
                    <a:schemeClr val="tx2">
                      <a:lumMod val="75000"/>
                    </a:schemeClr>
                  </a:solidFill>
                  <a:latin typeface="Arial" pitchFamily="34" charset="0"/>
                  <a:cs typeface="Arial" pitchFamily="34" charset="0"/>
                </a:rPr>
                <a:t>Oral agents </a:t>
              </a:r>
              <a:endParaRPr lang="en-GB" sz="2400" b="1" dirty="0">
                <a:solidFill>
                  <a:schemeClr val="tx2">
                    <a:lumMod val="75000"/>
                  </a:schemeClr>
                </a:solidFill>
                <a:latin typeface="Arial" pitchFamily="34" charset="0"/>
                <a:cs typeface="Arial" pitchFamily="34" charset="0"/>
              </a:endParaRPr>
            </a:p>
          </p:txBody>
        </p:sp>
      </p:grpSp>
      <p:sp>
        <p:nvSpPr>
          <p:cNvPr id="14" name="Rectangle 13"/>
          <p:cNvSpPr/>
          <p:nvPr/>
        </p:nvSpPr>
        <p:spPr>
          <a:xfrm>
            <a:off x="152400" y="466725"/>
            <a:ext cx="5562600" cy="523875"/>
          </a:xfrm>
          <a:prstGeom prst="rect">
            <a:avLst/>
          </a:prstGeom>
        </p:spPr>
        <p:txBody>
          <a:bodyPr>
            <a:spAutoFit/>
          </a:bodyPr>
          <a:lstStyle/>
          <a:p>
            <a:pPr>
              <a:defRPr/>
            </a:pPr>
            <a:r>
              <a:rPr lang="en-US" sz="2800" b="1" dirty="0">
                <a:solidFill>
                  <a:srgbClr val="FF0000"/>
                </a:solidFill>
                <a:latin typeface="Arial" pitchFamily="34" charset="0"/>
                <a:cs typeface="Arial" pitchFamily="34" charset="0"/>
              </a:rPr>
              <a:t>Incretin Based Therapies</a:t>
            </a:r>
            <a:endParaRPr lang="en-IN" sz="2800" b="1" dirty="0">
              <a:solidFill>
                <a:srgbClr val="FF0000"/>
              </a:solidFill>
              <a:latin typeface="Arial" pitchFamily="34" charset="0"/>
              <a:cs typeface="Arial" pitchFamily="34" charset="0"/>
            </a:endParaRPr>
          </a:p>
        </p:txBody>
      </p:sp>
      <p:sp>
        <p:nvSpPr>
          <p:cNvPr id="13"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C6609926-8979-4373-A687-C92C8CD00B95}" type="slidenum">
              <a:rPr lang="en-US" smtClean="0">
                <a:solidFill>
                  <a:schemeClr val="bg1"/>
                </a:solidFill>
              </a:rPr>
              <a:pPr fontAlgn="base">
                <a:spcBef>
                  <a:spcPct val="0"/>
                </a:spcBef>
                <a:spcAft>
                  <a:spcPct val="0"/>
                </a:spcAft>
                <a:defRPr/>
              </a:pPr>
              <a:t>16</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16837"/>
                                        </p:tgtEl>
                                        <p:attrNameLst>
                                          <p:attrName>style.visibility</p:attrName>
                                        </p:attrNameLst>
                                      </p:cBhvr>
                                      <p:to>
                                        <p:strVal val="visible"/>
                                      </p:to>
                                    </p:set>
                                    <p:animEffect transition="in" filter="wipe(up)">
                                      <p:cBhvr>
                                        <p:cTn id="7" dur="500"/>
                                        <p:tgtEl>
                                          <p:spTgt spid="1016837"/>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016838"/>
                                        </p:tgtEl>
                                        <p:attrNameLst>
                                          <p:attrName>style.visibility</p:attrName>
                                        </p:attrNameLst>
                                      </p:cBhvr>
                                      <p:to>
                                        <p:strVal val="visible"/>
                                      </p:to>
                                    </p:set>
                                    <p:animEffect transition="in" filter="wipe(up)">
                                      <p:cBhvr>
                                        <p:cTn id="16" dur="500"/>
                                        <p:tgtEl>
                                          <p:spTgt spid="1016838"/>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GLP1 receptor agonists</a:t>
            </a:r>
            <a:endParaRPr lang="en-IN" b="1"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r>
              <a:rPr lang="en-IN" dirty="0" smtClean="0">
                <a:solidFill>
                  <a:srgbClr val="002060"/>
                </a:solidFill>
              </a:rPr>
              <a:t>Short acting- </a:t>
            </a:r>
            <a:r>
              <a:rPr lang="en-IN" dirty="0" err="1" smtClean="0">
                <a:solidFill>
                  <a:srgbClr val="002060"/>
                </a:solidFill>
              </a:rPr>
              <a:t>exenatide</a:t>
            </a:r>
            <a:r>
              <a:rPr lang="en-IN" dirty="0" smtClean="0">
                <a:solidFill>
                  <a:srgbClr val="002060"/>
                </a:solidFill>
              </a:rPr>
              <a:t> and </a:t>
            </a:r>
            <a:r>
              <a:rPr lang="en-IN" dirty="0" err="1" smtClean="0">
                <a:solidFill>
                  <a:srgbClr val="002060"/>
                </a:solidFill>
              </a:rPr>
              <a:t>lixisenatide</a:t>
            </a:r>
            <a:r>
              <a:rPr lang="en-IN" dirty="0" smtClean="0">
                <a:solidFill>
                  <a:srgbClr val="002060"/>
                </a:solidFill>
              </a:rPr>
              <a:t> </a:t>
            </a:r>
          </a:p>
          <a:p>
            <a:endParaRPr lang="en-IN" dirty="0" smtClean="0">
              <a:solidFill>
                <a:srgbClr val="002060"/>
              </a:solidFill>
            </a:endParaRPr>
          </a:p>
          <a:p>
            <a:r>
              <a:rPr lang="en-IN" dirty="0" smtClean="0">
                <a:solidFill>
                  <a:srgbClr val="002060"/>
                </a:solidFill>
              </a:rPr>
              <a:t>Lower postprandial glucose levels and insulin concentrations via retardation of gastric emptying </a:t>
            </a:r>
          </a:p>
          <a:p>
            <a:endParaRPr lang="en-IN" dirty="0" smtClean="0">
              <a:solidFill>
                <a:srgbClr val="002060"/>
              </a:solidFill>
            </a:endParaRPr>
          </a:p>
          <a:p>
            <a:r>
              <a:rPr lang="en-IN" dirty="0" smtClean="0">
                <a:solidFill>
                  <a:srgbClr val="002060"/>
                </a:solidFill>
              </a:rPr>
              <a:t>Long acting- </a:t>
            </a:r>
            <a:r>
              <a:rPr lang="en-IN" dirty="0" err="1" smtClean="0">
                <a:solidFill>
                  <a:srgbClr val="002060"/>
                </a:solidFill>
              </a:rPr>
              <a:t>albiglutide</a:t>
            </a:r>
            <a:r>
              <a:rPr lang="en-IN" dirty="0" smtClean="0">
                <a:solidFill>
                  <a:srgbClr val="002060"/>
                </a:solidFill>
              </a:rPr>
              <a:t>, </a:t>
            </a:r>
            <a:r>
              <a:rPr lang="en-IN" dirty="0" err="1" smtClean="0">
                <a:solidFill>
                  <a:srgbClr val="002060"/>
                </a:solidFill>
              </a:rPr>
              <a:t>dulaglutide</a:t>
            </a:r>
            <a:r>
              <a:rPr lang="en-IN" dirty="0" smtClean="0">
                <a:solidFill>
                  <a:srgbClr val="002060"/>
                </a:solidFill>
              </a:rPr>
              <a:t>,                   </a:t>
            </a:r>
            <a:r>
              <a:rPr lang="en-IN" dirty="0" err="1" smtClean="0">
                <a:solidFill>
                  <a:srgbClr val="002060"/>
                </a:solidFill>
              </a:rPr>
              <a:t>exenatide</a:t>
            </a:r>
            <a:r>
              <a:rPr lang="en-IN" dirty="0" smtClean="0">
                <a:solidFill>
                  <a:srgbClr val="002060"/>
                </a:solidFill>
              </a:rPr>
              <a:t> long-acting release and </a:t>
            </a:r>
            <a:r>
              <a:rPr lang="en-IN" dirty="0" err="1" smtClean="0">
                <a:solidFill>
                  <a:srgbClr val="002060"/>
                </a:solidFill>
              </a:rPr>
              <a:t>liraglutide</a:t>
            </a:r>
            <a:r>
              <a:rPr lang="en-IN" dirty="0" smtClean="0">
                <a:solidFill>
                  <a:srgbClr val="002060"/>
                </a:solidFill>
              </a:rPr>
              <a:t> </a:t>
            </a:r>
          </a:p>
          <a:p>
            <a:endParaRPr lang="en-IN" dirty="0" smtClean="0">
              <a:solidFill>
                <a:srgbClr val="002060"/>
              </a:solidFill>
            </a:endParaRPr>
          </a:p>
          <a:p>
            <a:r>
              <a:rPr lang="en-IN" dirty="0" smtClean="0">
                <a:solidFill>
                  <a:srgbClr val="002060"/>
                </a:solidFill>
              </a:rPr>
              <a:t>Lower blood glucose levels through stimulation of insulin secretion and reduction of glucagon levels </a:t>
            </a:r>
          </a:p>
          <a:p>
            <a:endParaRPr lang="en-IN" dirty="0">
              <a:solidFill>
                <a:srgbClr val="002060"/>
              </a:solidFill>
            </a:endParaRPr>
          </a:p>
        </p:txBody>
      </p:sp>
      <p:sp>
        <p:nvSpPr>
          <p:cNvPr id="4" name="Rectangle 3"/>
          <p:cNvSpPr/>
          <p:nvPr/>
        </p:nvSpPr>
        <p:spPr>
          <a:xfrm>
            <a:off x="3786182" y="6143644"/>
            <a:ext cx="4572000" cy="430887"/>
          </a:xfrm>
          <a:prstGeom prst="rect">
            <a:avLst/>
          </a:prstGeom>
        </p:spPr>
        <p:txBody>
          <a:bodyPr>
            <a:spAutoFit/>
          </a:bodyPr>
          <a:lstStyle/>
          <a:p>
            <a:r>
              <a:rPr lang="en-IN" sz="1100" dirty="0"/>
              <a:t>Meier J. </a:t>
            </a:r>
            <a:r>
              <a:rPr lang="en-IN" sz="1100" dirty="0" smtClean="0"/>
              <a:t> </a:t>
            </a:r>
            <a:r>
              <a:rPr lang="en-IN" sz="1100" dirty="0"/>
              <a:t>GLP‑1 receptor agonists for individualized treatment of type 2 diabetes mellitus </a:t>
            </a:r>
            <a:r>
              <a:rPr lang="sv-SE" sz="1100" dirty="0" smtClean="0"/>
              <a:t> </a:t>
            </a:r>
            <a:r>
              <a:rPr lang="sv-SE" sz="1100" i="1" dirty="0"/>
              <a:t>Nat. Rev. Endocrinol</a:t>
            </a:r>
            <a:r>
              <a:rPr lang="sv-SE" sz="1100" dirty="0"/>
              <a:t>. 8, 728–742 (2012); </a:t>
            </a:r>
            <a:endParaRPr lang="en-IN" sz="1100" dirty="0"/>
          </a:p>
        </p:txBody>
      </p:sp>
    </p:spTree>
    <p:extLst>
      <p:ext uri="{BB962C8B-B14F-4D97-AF65-F5344CB8AC3E}">
        <p14:creationId xmlns:p14="http://schemas.microsoft.com/office/powerpoint/2010/main" xmlns="" val="7218362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Mechanism of action</a:t>
            </a:r>
            <a:endParaRPr lang="en-IN" b="1" dirty="0">
              <a:solidFill>
                <a:srgbClr val="FF0000"/>
              </a:solidFill>
            </a:endParaRPr>
          </a:p>
        </p:txBody>
      </p:sp>
      <p:sp>
        <p:nvSpPr>
          <p:cNvPr id="3" name="Content Placeholder 2"/>
          <p:cNvSpPr>
            <a:spLocks noGrp="1"/>
          </p:cNvSpPr>
          <p:nvPr>
            <p:ph sz="quarter" idx="1"/>
          </p:nvPr>
        </p:nvSpPr>
        <p:spPr/>
        <p:txBody>
          <a:bodyPr>
            <a:normAutofit fontScale="92500" lnSpcReduction="20000"/>
          </a:bodyPr>
          <a:lstStyle/>
          <a:p>
            <a:r>
              <a:rPr lang="en-IN" dirty="0" smtClean="0">
                <a:solidFill>
                  <a:srgbClr val="002060"/>
                </a:solidFill>
              </a:rPr>
              <a:t>Activation </a:t>
            </a:r>
            <a:r>
              <a:rPr lang="en-IN" dirty="0">
                <a:solidFill>
                  <a:srgbClr val="002060"/>
                </a:solidFill>
              </a:rPr>
              <a:t>of the GLP-1 </a:t>
            </a:r>
            <a:r>
              <a:rPr lang="en-IN" dirty="0" smtClean="0">
                <a:solidFill>
                  <a:srgbClr val="002060"/>
                </a:solidFill>
              </a:rPr>
              <a:t>receptor</a:t>
            </a:r>
          </a:p>
          <a:p>
            <a:endParaRPr lang="en-IN" dirty="0">
              <a:solidFill>
                <a:srgbClr val="002060"/>
              </a:solidFill>
            </a:endParaRPr>
          </a:p>
          <a:p>
            <a:r>
              <a:rPr lang="en-IN" dirty="0" smtClean="0">
                <a:solidFill>
                  <a:srgbClr val="002060"/>
                </a:solidFill>
              </a:rPr>
              <a:t>GLP1 receptors are expressed on beta cells, </a:t>
            </a:r>
            <a:r>
              <a:rPr lang="en-IN" dirty="0">
                <a:solidFill>
                  <a:srgbClr val="002060"/>
                </a:solidFill>
              </a:rPr>
              <a:t>cells in the peripheral and central nervous system, the heart and vasculature, kidney, lung, and GI </a:t>
            </a:r>
            <a:r>
              <a:rPr lang="en-IN" dirty="0" smtClean="0">
                <a:solidFill>
                  <a:srgbClr val="002060"/>
                </a:solidFill>
              </a:rPr>
              <a:t>mucosa</a:t>
            </a:r>
          </a:p>
          <a:p>
            <a:endParaRPr lang="en-IN" dirty="0">
              <a:solidFill>
                <a:srgbClr val="002060"/>
              </a:solidFill>
            </a:endParaRPr>
          </a:p>
          <a:p>
            <a:r>
              <a:rPr lang="en-IN" dirty="0">
                <a:solidFill>
                  <a:srgbClr val="002060"/>
                </a:solidFill>
              </a:rPr>
              <a:t>Binding of agonists to the GLP-1 receptor activates the </a:t>
            </a:r>
            <a:r>
              <a:rPr lang="en-IN" dirty="0" err="1">
                <a:solidFill>
                  <a:srgbClr val="002060"/>
                </a:solidFill>
              </a:rPr>
              <a:t>cAMP</a:t>
            </a:r>
            <a:r>
              <a:rPr lang="en-IN" dirty="0">
                <a:solidFill>
                  <a:srgbClr val="002060"/>
                </a:solidFill>
              </a:rPr>
              <a:t>-PKA pathway and several GEFs (guanine nucleotide exchange </a:t>
            </a:r>
            <a:r>
              <a:rPr lang="en-IN" dirty="0" smtClean="0">
                <a:solidFill>
                  <a:srgbClr val="002060"/>
                </a:solidFill>
              </a:rPr>
              <a:t>factors)</a:t>
            </a:r>
            <a:endParaRPr lang="en-IN" dirty="0">
              <a:solidFill>
                <a:srgbClr val="002060"/>
              </a:solidFill>
            </a:endParaRPr>
          </a:p>
        </p:txBody>
      </p:sp>
      <p:sp>
        <p:nvSpPr>
          <p:cNvPr id="14" name="Rectangle 13"/>
          <p:cNvSpPr/>
          <p:nvPr/>
        </p:nvSpPr>
        <p:spPr>
          <a:xfrm>
            <a:off x="4582236" y="6596390"/>
            <a:ext cx="4572000" cy="261610"/>
          </a:xfrm>
          <a:prstGeom prst="rect">
            <a:avLst/>
          </a:prstGeom>
        </p:spPr>
        <p:txBody>
          <a:bodyPr>
            <a:spAutoFit/>
          </a:bodyPr>
          <a:lstStyle/>
          <a:p>
            <a:r>
              <a:rPr lang="en-IN" sz="1100" dirty="0"/>
              <a:t>Goodman &amp; Gilman’s Pharmacological Basis of therapeutics. 12</a:t>
            </a:r>
            <a:r>
              <a:rPr lang="en-IN" sz="1100" baseline="30000" dirty="0"/>
              <a:t>th</a:t>
            </a:r>
            <a:r>
              <a:rPr lang="en-IN" sz="1100" dirty="0"/>
              <a:t> </a:t>
            </a:r>
            <a:r>
              <a:rPr lang="en-IN" sz="1100" dirty="0" smtClean="0"/>
              <a:t>edition</a:t>
            </a:r>
            <a:endParaRPr lang="en-IN" sz="1100" dirty="0"/>
          </a:p>
        </p:txBody>
      </p:sp>
    </p:spTree>
    <p:extLst>
      <p:ext uri="{BB962C8B-B14F-4D97-AF65-F5344CB8AC3E}">
        <p14:creationId xmlns:p14="http://schemas.microsoft.com/office/powerpoint/2010/main" xmlns="" val="20182163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Mechanism of action</a:t>
            </a:r>
            <a:endParaRPr lang="en-IN" b="1" dirty="0">
              <a:solidFill>
                <a:srgbClr val="FF0000"/>
              </a:solidFill>
            </a:endParaRPr>
          </a:p>
        </p:txBody>
      </p:sp>
      <p:sp>
        <p:nvSpPr>
          <p:cNvPr id="3" name="Content Placeholder 2"/>
          <p:cNvSpPr>
            <a:spLocks noGrp="1"/>
          </p:cNvSpPr>
          <p:nvPr>
            <p:ph sz="quarter" idx="1"/>
          </p:nvPr>
        </p:nvSpPr>
        <p:spPr/>
        <p:txBody>
          <a:bodyPr/>
          <a:lstStyle/>
          <a:p>
            <a:r>
              <a:rPr lang="en-IN" dirty="0" smtClean="0">
                <a:solidFill>
                  <a:srgbClr val="002060"/>
                </a:solidFill>
              </a:rPr>
              <a:t>The </a:t>
            </a:r>
            <a:r>
              <a:rPr lang="en-IN" dirty="0">
                <a:solidFill>
                  <a:srgbClr val="002060"/>
                </a:solidFill>
              </a:rPr>
              <a:t>end result of these actions is increased insulin biosynthesis and exocytosis in a glucose-dependent </a:t>
            </a:r>
            <a:r>
              <a:rPr lang="en-IN" dirty="0" smtClean="0">
                <a:solidFill>
                  <a:srgbClr val="002060"/>
                </a:solidFill>
              </a:rPr>
              <a:t>manner</a:t>
            </a:r>
            <a:endParaRPr lang="en-IN" dirty="0">
              <a:solidFill>
                <a:srgbClr val="002060"/>
              </a:solidFill>
            </a:endParaRPr>
          </a:p>
        </p:txBody>
      </p:sp>
      <p:sp>
        <p:nvSpPr>
          <p:cNvPr id="4" name="Rectangle 3"/>
          <p:cNvSpPr/>
          <p:nvPr/>
        </p:nvSpPr>
        <p:spPr>
          <a:xfrm>
            <a:off x="4582236" y="6596390"/>
            <a:ext cx="4572000" cy="261610"/>
          </a:xfrm>
          <a:prstGeom prst="rect">
            <a:avLst/>
          </a:prstGeom>
        </p:spPr>
        <p:txBody>
          <a:bodyPr>
            <a:spAutoFit/>
          </a:bodyPr>
          <a:lstStyle/>
          <a:p>
            <a:r>
              <a:rPr lang="en-IN" sz="1100" dirty="0"/>
              <a:t>Goodman &amp; Gilman’s Pharmacological Basis of therapeutics. 12</a:t>
            </a:r>
            <a:r>
              <a:rPr lang="en-IN" sz="1100" baseline="30000" dirty="0"/>
              <a:t>th</a:t>
            </a:r>
            <a:r>
              <a:rPr lang="en-IN" sz="1100" dirty="0"/>
              <a:t> edition</a:t>
            </a:r>
          </a:p>
        </p:txBody>
      </p:sp>
    </p:spTree>
    <p:extLst>
      <p:ext uri="{BB962C8B-B14F-4D97-AF65-F5344CB8AC3E}">
        <p14:creationId xmlns:p14="http://schemas.microsoft.com/office/powerpoint/2010/main" xmlns="" val="14705804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Screen Clipping"/>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685800" y="36394"/>
            <a:ext cx="7119946" cy="6918755"/>
          </a:xfrm>
        </p:spPr>
      </p:pic>
    </p:spTree>
    <p:extLst>
      <p:ext uri="{BB962C8B-B14F-4D97-AF65-F5344CB8AC3E}">
        <p14:creationId xmlns:p14="http://schemas.microsoft.com/office/powerpoint/2010/main" xmlns="" val="5347617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Pharmacokinetics </a:t>
            </a:r>
            <a:endParaRPr lang="en-IN" dirty="0">
              <a:solidFill>
                <a:srgbClr val="FF0000"/>
              </a:solidFill>
            </a:endParaRPr>
          </a:p>
        </p:txBody>
      </p:sp>
      <p:sp>
        <p:nvSpPr>
          <p:cNvPr id="3" name="Content Placeholder 2"/>
          <p:cNvSpPr>
            <a:spLocks noGrp="1"/>
          </p:cNvSpPr>
          <p:nvPr>
            <p:ph sz="quarter" idx="1"/>
          </p:nvPr>
        </p:nvSpPr>
        <p:spPr/>
        <p:txBody>
          <a:bodyPr/>
          <a:lstStyle/>
          <a:p>
            <a:r>
              <a:rPr lang="en-IN" dirty="0" err="1" smtClean="0">
                <a:solidFill>
                  <a:srgbClr val="002060"/>
                </a:solidFill>
              </a:rPr>
              <a:t>Exenatide</a:t>
            </a:r>
            <a:r>
              <a:rPr lang="en-IN" dirty="0" smtClean="0">
                <a:solidFill>
                  <a:srgbClr val="002060"/>
                </a:solidFill>
              </a:rPr>
              <a:t> –</a:t>
            </a:r>
          </a:p>
          <a:p>
            <a:pPr lvl="1"/>
            <a:r>
              <a:rPr lang="en-IN" dirty="0" smtClean="0">
                <a:solidFill>
                  <a:srgbClr val="002060"/>
                </a:solidFill>
              </a:rPr>
              <a:t>S.C twice daily</a:t>
            </a:r>
          </a:p>
          <a:p>
            <a:pPr lvl="1"/>
            <a:r>
              <a:rPr lang="en-IN" dirty="0" smtClean="0">
                <a:solidFill>
                  <a:srgbClr val="002060"/>
                </a:solidFill>
              </a:rPr>
              <a:t>Rapidly absorbed, reaches peak concentrations in ~2 hours</a:t>
            </a:r>
          </a:p>
          <a:p>
            <a:pPr lvl="1"/>
            <a:r>
              <a:rPr lang="en-IN" dirty="0" smtClean="0">
                <a:solidFill>
                  <a:srgbClr val="002060"/>
                </a:solidFill>
              </a:rPr>
              <a:t>Little metabolism in circulation</a:t>
            </a:r>
          </a:p>
          <a:p>
            <a:pPr lvl="1"/>
            <a:r>
              <a:rPr lang="en-IN" dirty="0" err="1" smtClean="0">
                <a:solidFill>
                  <a:srgbClr val="002060"/>
                </a:solidFill>
              </a:rPr>
              <a:t>Vd</a:t>
            </a:r>
            <a:r>
              <a:rPr lang="en-IN" dirty="0" smtClean="0">
                <a:solidFill>
                  <a:srgbClr val="002060"/>
                </a:solidFill>
              </a:rPr>
              <a:t> is 30 L</a:t>
            </a:r>
          </a:p>
          <a:p>
            <a:pPr lvl="1"/>
            <a:r>
              <a:rPr lang="en-IN" dirty="0" smtClean="0">
                <a:solidFill>
                  <a:srgbClr val="002060"/>
                </a:solidFill>
              </a:rPr>
              <a:t>Clearance is glomerular filtration</a:t>
            </a:r>
          </a:p>
          <a:p>
            <a:pPr marL="365760" lvl="1" indent="0">
              <a:buNone/>
            </a:pPr>
            <a:endParaRPr lang="en-IN" dirty="0"/>
          </a:p>
        </p:txBody>
      </p:sp>
      <p:sp>
        <p:nvSpPr>
          <p:cNvPr id="4" name="Rectangle 3"/>
          <p:cNvSpPr/>
          <p:nvPr/>
        </p:nvSpPr>
        <p:spPr>
          <a:xfrm>
            <a:off x="4582236" y="6596390"/>
            <a:ext cx="4572000" cy="261610"/>
          </a:xfrm>
          <a:prstGeom prst="rect">
            <a:avLst/>
          </a:prstGeom>
        </p:spPr>
        <p:txBody>
          <a:bodyPr>
            <a:spAutoFit/>
          </a:bodyPr>
          <a:lstStyle/>
          <a:p>
            <a:r>
              <a:rPr lang="en-IN" sz="1100" dirty="0"/>
              <a:t>Goodman &amp; Gilman’s Pharmacological Basis of therapeutics. 12</a:t>
            </a:r>
            <a:r>
              <a:rPr lang="en-IN" sz="1100" baseline="30000" dirty="0"/>
              <a:t>th</a:t>
            </a:r>
            <a:r>
              <a:rPr lang="en-IN" sz="1100" dirty="0"/>
              <a:t> edition</a:t>
            </a:r>
          </a:p>
        </p:txBody>
      </p:sp>
    </p:spTree>
    <p:extLst>
      <p:ext uri="{BB962C8B-B14F-4D97-AF65-F5344CB8AC3E}">
        <p14:creationId xmlns:p14="http://schemas.microsoft.com/office/powerpoint/2010/main" xmlns="" val="22062406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FF0000"/>
                </a:solidFill>
              </a:rPr>
              <a:t>Pharmacokinetics</a:t>
            </a:r>
            <a:r>
              <a:rPr lang="en-IN" dirty="0" smtClean="0"/>
              <a:t> </a:t>
            </a:r>
            <a:endParaRPr lang="en-IN" dirty="0"/>
          </a:p>
        </p:txBody>
      </p:sp>
      <p:sp>
        <p:nvSpPr>
          <p:cNvPr id="3" name="Content Placeholder 2"/>
          <p:cNvSpPr>
            <a:spLocks noGrp="1"/>
          </p:cNvSpPr>
          <p:nvPr>
            <p:ph sz="quarter" idx="1"/>
          </p:nvPr>
        </p:nvSpPr>
        <p:spPr/>
        <p:txBody>
          <a:bodyPr/>
          <a:lstStyle/>
          <a:p>
            <a:r>
              <a:rPr lang="en-IN" dirty="0" err="1" smtClean="0">
                <a:solidFill>
                  <a:srgbClr val="002060"/>
                </a:solidFill>
              </a:rPr>
              <a:t>Liraglutide</a:t>
            </a:r>
            <a:endParaRPr lang="en-IN" dirty="0" smtClean="0">
              <a:solidFill>
                <a:srgbClr val="002060"/>
              </a:solidFill>
            </a:endParaRPr>
          </a:p>
          <a:p>
            <a:pPr lvl="1"/>
            <a:r>
              <a:rPr lang="en-IN" dirty="0" smtClean="0">
                <a:solidFill>
                  <a:srgbClr val="002060"/>
                </a:solidFill>
              </a:rPr>
              <a:t>S.C once daily</a:t>
            </a:r>
          </a:p>
          <a:p>
            <a:pPr lvl="1"/>
            <a:r>
              <a:rPr lang="en-IN" dirty="0" smtClean="0">
                <a:solidFill>
                  <a:srgbClr val="002060"/>
                </a:solidFill>
              </a:rPr>
              <a:t>Peak in 8-12 </a:t>
            </a:r>
            <a:r>
              <a:rPr lang="en-IN" dirty="0" err="1" smtClean="0">
                <a:solidFill>
                  <a:srgbClr val="002060"/>
                </a:solidFill>
              </a:rPr>
              <a:t>hrs</a:t>
            </a:r>
            <a:endParaRPr lang="en-IN" dirty="0" smtClean="0">
              <a:solidFill>
                <a:srgbClr val="002060"/>
              </a:solidFill>
            </a:endParaRPr>
          </a:p>
          <a:p>
            <a:pPr lvl="1"/>
            <a:r>
              <a:rPr lang="en-IN" dirty="0">
                <a:solidFill>
                  <a:srgbClr val="002060"/>
                </a:solidFill>
              </a:rPr>
              <a:t>elimination t</a:t>
            </a:r>
            <a:r>
              <a:rPr lang="en-IN" baseline="-25000" dirty="0">
                <a:solidFill>
                  <a:srgbClr val="002060"/>
                </a:solidFill>
              </a:rPr>
              <a:t>1/2</a:t>
            </a:r>
            <a:r>
              <a:rPr lang="en-IN" dirty="0">
                <a:solidFill>
                  <a:srgbClr val="002060"/>
                </a:solidFill>
              </a:rPr>
              <a:t> is 12-14 </a:t>
            </a:r>
            <a:r>
              <a:rPr lang="en-IN" dirty="0" smtClean="0">
                <a:solidFill>
                  <a:srgbClr val="002060"/>
                </a:solidFill>
              </a:rPr>
              <a:t>hours</a:t>
            </a:r>
          </a:p>
          <a:p>
            <a:pPr lvl="1"/>
            <a:r>
              <a:rPr lang="en-IN" dirty="0">
                <a:solidFill>
                  <a:srgbClr val="002060"/>
                </a:solidFill>
              </a:rPr>
              <a:t>clearance is primarily through the metabolic pathways of large plasma proteins</a:t>
            </a:r>
          </a:p>
        </p:txBody>
      </p:sp>
      <p:sp>
        <p:nvSpPr>
          <p:cNvPr id="4" name="Rectangle 3"/>
          <p:cNvSpPr/>
          <p:nvPr/>
        </p:nvSpPr>
        <p:spPr>
          <a:xfrm>
            <a:off x="4582236" y="6596390"/>
            <a:ext cx="4572000" cy="261610"/>
          </a:xfrm>
          <a:prstGeom prst="rect">
            <a:avLst/>
          </a:prstGeom>
        </p:spPr>
        <p:txBody>
          <a:bodyPr>
            <a:spAutoFit/>
          </a:bodyPr>
          <a:lstStyle/>
          <a:p>
            <a:r>
              <a:rPr lang="en-IN" sz="1100" dirty="0"/>
              <a:t>Goodman &amp; Gilman’s Pharmacological Basis of therapeutics. 12</a:t>
            </a:r>
            <a:r>
              <a:rPr lang="en-IN" sz="1100" baseline="30000" dirty="0"/>
              <a:t>th</a:t>
            </a:r>
            <a:r>
              <a:rPr lang="en-IN" sz="1100" dirty="0"/>
              <a:t> edition</a:t>
            </a:r>
          </a:p>
        </p:txBody>
      </p:sp>
    </p:spTree>
    <p:extLst>
      <p:ext uri="{BB962C8B-B14F-4D97-AF65-F5344CB8AC3E}">
        <p14:creationId xmlns:p14="http://schemas.microsoft.com/office/powerpoint/2010/main" xmlns="" val="14245586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Advantages of long acting agents</a:t>
            </a:r>
            <a:endParaRPr lang="en-IN" b="1" dirty="0">
              <a:solidFill>
                <a:srgbClr val="FF0000"/>
              </a:solidFill>
            </a:endParaRPr>
          </a:p>
        </p:txBody>
      </p:sp>
      <p:sp>
        <p:nvSpPr>
          <p:cNvPr id="3" name="Content Placeholder 2"/>
          <p:cNvSpPr>
            <a:spLocks noGrp="1"/>
          </p:cNvSpPr>
          <p:nvPr>
            <p:ph sz="quarter" idx="1"/>
          </p:nvPr>
        </p:nvSpPr>
        <p:spPr/>
        <p:txBody>
          <a:bodyPr>
            <a:normAutofit fontScale="77500" lnSpcReduction="20000"/>
          </a:bodyPr>
          <a:lstStyle/>
          <a:p>
            <a:r>
              <a:rPr lang="en-IN" dirty="0" smtClean="0">
                <a:solidFill>
                  <a:srgbClr val="002060"/>
                </a:solidFill>
              </a:rPr>
              <a:t>Provide better glycaemic control than the short-acting GLP‑1 receptor agonists, as patients have higher insulin levels in the fasting state (and presumably during the night) following administration of long-acting receptor agonists</a:t>
            </a:r>
          </a:p>
          <a:p>
            <a:endParaRPr lang="en-IN" dirty="0" smtClean="0">
              <a:solidFill>
                <a:srgbClr val="002060"/>
              </a:solidFill>
            </a:endParaRPr>
          </a:p>
          <a:p>
            <a:r>
              <a:rPr lang="en-IN" dirty="0" smtClean="0">
                <a:solidFill>
                  <a:srgbClr val="002060"/>
                </a:solidFill>
              </a:rPr>
              <a:t>Greater reductions in plasma HbA1c levels than those observed with the intermittent activation of the GLP 1 receptor resulting from administration of short-acting compounds</a:t>
            </a:r>
          </a:p>
          <a:p>
            <a:endParaRPr lang="en-IN" dirty="0" smtClean="0">
              <a:solidFill>
                <a:srgbClr val="002060"/>
              </a:solidFill>
            </a:endParaRPr>
          </a:p>
          <a:p>
            <a:r>
              <a:rPr lang="en-IN" dirty="0" smtClean="0">
                <a:solidFill>
                  <a:srgbClr val="002060"/>
                </a:solidFill>
              </a:rPr>
              <a:t>They are also effective during the night and early morning </a:t>
            </a:r>
            <a:endParaRPr lang="en-IN" dirty="0">
              <a:solidFill>
                <a:srgbClr val="002060"/>
              </a:solidFill>
            </a:endParaRPr>
          </a:p>
        </p:txBody>
      </p:sp>
      <p:sp>
        <p:nvSpPr>
          <p:cNvPr id="4" name="Rectangle 3"/>
          <p:cNvSpPr/>
          <p:nvPr/>
        </p:nvSpPr>
        <p:spPr>
          <a:xfrm>
            <a:off x="3714744" y="6072206"/>
            <a:ext cx="5214974" cy="430887"/>
          </a:xfrm>
          <a:prstGeom prst="rect">
            <a:avLst/>
          </a:prstGeom>
        </p:spPr>
        <p:txBody>
          <a:bodyPr wrap="square">
            <a:spAutoFit/>
          </a:bodyPr>
          <a:lstStyle/>
          <a:p>
            <a:r>
              <a:rPr lang="en-IN" sz="1100" dirty="0"/>
              <a:t>Meier J. </a:t>
            </a:r>
            <a:r>
              <a:rPr lang="en-IN" sz="1100" dirty="0" smtClean="0"/>
              <a:t> </a:t>
            </a:r>
            <a:r>
              <a:rPr lang="en-IN" sz="1100" dirty="0"/>
              <a:t>GLP‑1 receptor agonists for individualized treatment of type 2 diabetes mellitus </a:t>
            </a:r>
            <a:r>
              <a:rPr lang="sv-SE" sz="1100" dirty="0" smtClean="0"/>
              <a:t> </a:t>
            </a:r>
            <a:r>
              <a:rPr lang="sv-SE" sz="1100" i="1" dirty="0"/>
              <a:t>Nat. Rev. Endocrinol</a:t>
            </a:r>
            <a:r>
              <a:rPr lang="sv-SE" sz="1100" dirty="0"/>
              <a:t>. 8, 728–742 (2012); </a:t>
            </a:r>
            <a:endParaRPr lang="en-IN" sz="1100" dirty="0"/>
          </a:p>
        </p:txBody>
      </p:sp>
    </p:spTree>
    <p:extLst>
      <p:ext uri="{BB962C8B-B14F-4D97-AF65-F5344CB8AC3E}">
        <p14:creationId xmlns:p14="http://schemas.microsoft.com/office/powerpoint/2010/main" xmlns="" val="37161457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Adverse effects</a:t>
            </a:r>
            <a:endParaRPr lang="en-IN" b="1" dirty="0">
              <a:solidFill>
                <a:srgbClr val="FF0000"/>
              </a:solidFill>
            </a:endParaRPr>
          </a:p>
        </p:txBody>
      </p:sp>
      <p:sp>
        <p:nvSpPr>
          <p:cNvPr id="3" name="Content Placeholder 2"/>
          <p:cNvSpPr>
            <a:spLocks noGrp="1"/>
          </p:cNvSpPr>
          <p:nvPr>
            <p:ph sz="quarter" idx="1"/>
          </p:nvPr>
        </p:nvSpPr>
        <p:spPr>
          <a:xfrm>
            <a:off x="612648" y="1600200"/>
            <a:ext cx="8302752" cy="4800600"/>
          </a:xfrm>
        </p:spPr>
        <p:txBody>
          <a:bodyPr>
            <a:normAutofit/>
          </a:bodyPr>
          <a:lstStyle/>
          <a:p>
            <a:r>
              <a:rPr lang="en-IN" dirty="0" smtClean="0">
                <a:solidFill>
                  <a:srgbClr val="002060"/>
                </a:solidFill>
              </a:rPr>
              <a:t>Nausea- most frequent- incidence is </a:t>
            </a:r>
            <a:r>
              <a:rPr lang="en-IN" dirty="0">
                <a:solidFill>
                  <a:srgbClr val="002060"/>
                </a:solidFill>
              </a:rPr>
              <a:t>between 25% and 60% </a:t>
            </a:r>
            <a:endParaRPr lang="en-IN" dirty="0" smtClean="0">
              <a:solidFill>
                <a:srgbClr val="002060"/>
              </a:solidFill>
            </a:endParaRPr>
          </a:p>
          <a:p>
            <a:endParaRPr lang="en-IN" dirty="0">
              <a:solidFill>
                <a:srgbClr val="002060"/>
              </a:solidFill>
            </a:endParaRPr>
          </a:p>
          <a:p>
            <a:r>
              <a:rPr lang="en-IN" dirty="0" smtClean="0">
                <a:solidFill>
                  <a:srgbClr val="002060"/>
                </a:solidFill>
              </a:rPr>
              <a:t>Occurrence </a:t>
            </a:r>
            <a:r>
              <a:rPr lang="en-IN" dirty="0">
                <a:solidFill>
                  <a:srgbClr val="002060"/>
                </a:solidFill>
              </a:rPr>
              <a:t>in a specific individual seems to be dependent upon various factors, such as meal size and frequency—and, potentially, </a:t>
            </a:r>
            <a:r>
              <a:rPr lang="en-IN" dirty="0" smtClean="0">
                <a:solidFill>
                  <a:srgbClr val="002060"/>
                </a:solidFill>
              </a:rPr>
              <a:t>BMI</a:t>
            </a:r>
          </a:p>
          <a:p>
            <a:pPr marL="0" indent="0">
              <a:buNone/>
            </a:pPr>
            <a:endParaRPr lang="en-IN" dirty="0" smtClean="0">
              <a:solidFill>
                <a:srgbClr val="002060"/>
              </a:solidFill>
            </a:endParaRPr>
          </a:p>
          <a:p>
            <a:r>
              <a:rPr lang="en-IN" dirty="0" smtClean="0">
                <a:solidFill>
                  <a:srgbClr val="002060"/>
                </a:solidFill>
              </a:rPr>
              <a:t>Lower in Asian patients</a:t>
            </a:r>
          </a:p>
          <a:p>
            <a:endParaRPr lang="en-IN" dirty="0"/>
          </a:p>
        </p:txBody>
      </p:sp>
      <p:sp>
        <p:nvSpPr>
          <p:cNvPr id="4" name="Rectangle 3"/>
          <p:cNvSpPr/>
          <p:nvPr/>
        </p:nvSpPr>
        <p:spPr>
          <a:xfrm>
            <a:off x="3428992" y="6215082"/>
            <a:ext cx="4643470" cy="430887"/>
          </a:xfrm>
          <a:prstGeom prst="rect">
            <a:avLst/>
          </a:prstGeom>
        </p:spPr>
        <p:txBody>
          <a:bodyPr wrap="square">
            <a:spAutoFit/>
          </a:bodyPr>
          <a:lstStyle/>
          <a:p>
            <a:r>
              <a:rPr lang="en-IN" sz="1100" dirty="0"/>
              <a:t>Meier J. </a:t>
            </a:r>
            <a:r>
              <a:rPr lang="en-IN" sz="1100" dirty="0" smtClean="0"/>
              <a:t> </a:t>
            </a:r>
            <a:r>
              <a:rPr lang="en-IN" sz="1100" dirty="0"/>
              <a:t>GLP‑1 receptor agonists for individualized treatment of type 2 diabetes mellitus </a:t>
            </a:r>
            <a:r>
              <a:rPr lang="sv-SE" sz="1100" dirty="0" smtClean="0"/>
              <a:t> </a:t>
            </a:r>
            <a:r>
              <a:rPr lang="sv-SE" sz="1100" i="1" dirty="0"/>
              <a:t>Nat. Rev. Endocrinol</a:t>
            </a:r>
            <a:r>
              <a:rPr lang="sv-SE" sz="1100" dirty="0"/>
              <a:t>. 8, 728–742 (2012); </a:t>
            </a:r>
            <a:endParaRPr lang="en-IN" sz="1100" dirty="0"/>
          </a:p>
        </p:txBody>
      </p:sp>
    </p:spTree>
    <p:extLst>
      <p:ext uri="{BB962C8B-B14F-4D97-AF65-F5344CB8AC3E}">
        <p14:creationId xmlns:p14="http://schemas.microsoft.com/office/powerpoint/2010/main" xmlns="" val="21458238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Adverse effects</a:t>
            </a:r>
            <a:endParaRPr lang="en-IN" b="1" dirty="0">
              <a:solidFill>
                <a:srgbClr val="FF0000"/>
              </a:solidFill>
            </a:endParaRPr>
          </a:p>
        </p:txBody>
      </p:sp>
      <p:sp>
        <p:nvSpPr>
          <p:cNvPr id="3" name="Content Placeholder 2"/>
          <p:cNvSpPr>
            <a:spLocks noGrp="1"/>
          </p:cNvSpPr>
          <p:nvPr>
            <p:ph sz="quarter" idx="1"/>
          </p:nvPr>
        </p:nvSpPr>
        <p:spPr>
          <a:xfrm>
            <a:off x="357158" y="1643050"/>
            <a:ext cx="7872442" cy="4525963"/>
          </a:xfrm>
        </p:spPr>
        <p:txBody>
          <a:bodyPr/>
          <a:lstStyle/>
          <a:p>
            <a:r>
              <a:rPr lang="en-IN" dirty="0">
                <a:solidFill>
                  <a:srgbClr val="002060"/>
                </a:solidFill>
              </a:rPr>
              <a:t>Incidence of vomiting 5-15 %</a:t>
            </a:r>
          </a:p>
          <a:p>
            <a:endParaRPr lang="en-IN" dirty="0">
              <a:solidFill>
                <a:srgbClr val="002060"/>
              </a:solidFill>
            </a:endParaRPr>
          </a:p>
          <a:p>
            <a:r>
              <a:rPr lang="en-IN" dirty="0" smtClean="0">
                <a:solidFill>
                  <a:srgbClr val="002060"/>
                </a:solidFill>
              </a:rPr>
              <a:t>Long-acting </a:t>
            </a:r>
            <a:r>
              <a:rPr lang="en-IN" dirty="0">
                <a:solidFill>
                  <a:srgbClr val="002060"/>
                </a:solidFill>
              </a:rPr>
              <a:t>GLP‑1 receptor agonists seem to exhibit improved gastrointestinal tolerability, and the incidence of nausea declines over time (tolerance)</a:t>
            </a:r>
          </a:p>
          <a:p>
            <a:endParaRPr lang="en-IN" dirty="0"/>
          </a:p>
        </p:txBody>
      </p:sp>
      <p:sp>
        <p:nvSpPr>
          <p:cNvPr id="4" name="Rectangle 3"/>
          <p:cNvSpPr/>
          <p:nvPr/>
        </p:nvSpPr>
        <p:spPr>
          <a:xfrm>
            <a:off x="1928794" y="5715016"/>
            <a:ext cx="6743712" cy="430887"/>
          </a:xfrm>
          <a:prstGeom prst="rect">
            <a:avLst/>
          </a:prstGeom>
        </p:spPr>
        <p:txBody>
          <a:bodyPr wrap="square">
            <a:spAutoFit/>
          </a:bodyPr>
          <a:lstStyle/>
          <a:p>
            <a:r>
              <a:rPr lang="en-IN" sz="1100" dirty="0"/>
              <a:t>Meier J. </a:t>
            </a:r>
            <a:r>
              <a:rPr lang="en-IN" sz="1100" dirty="0" smtClean="0"/>
              <a:t> </a:t>
            </a:r>
            <a:r>
              <a:rPr lang="en-IN" sz="1100" dirty="0"/>
              <a:t>GLP‑1 receptor agonists for individualized treatment of type 2 diabetes mellitus </a:t>
            </a:r>
            <a:r>
              <a:rPr lang="sv-SE" sz="1100" dirty="0" smtClean="0"/>
              <a:t>                                  </a:t>
            </a:r>
            <a:r>
              <a:rPr lang="sv-SE" sz="1100" i="1" dirty="0" smtClean="0"/>
              <a:t>Nat</a:t>
            </a:r>
            <a:r>
              <a:rPr lang="sv-SE" sz="1100" i="1" dirty="0"/>
              <a:t>. Rev. Endocrinol</a:t>
            </a:r>
            <a:r>
              <a:rPr lang="sv-SE" sz="1100" dirty="0"/>
              <a:t>. 8, 728–742 (2012); </a:t>
            </a:r>
            <a:endParaRPr lang="en-IN" sz="1100" dirty="0"/>
          </a:p>
        </p:txBody>
      </p:sp>
    </p:spTree>
    <p:extLst>
      <p:ext uri="{BB962C8B-B14F-4D97-AF65-F5344CB8AC3E}">
        <p14:creationId xmlns:p14="http://schemas.microsoft.com/office/powerpoint/2010/main" xmlns="" val="30487710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Adverse effects</a:t>
            </a:r>
            <a:endParaRPr lang="en-IN" b="1" dirty="0">
              <a:solidFill>
                <a:srgbClr val="FF0000"/>
              </a:solidFill>
            </a:endParaRPr>
          </a:p>
        </p:txBody>
      </p:sp>
      <p:sp>
        <p:nvSpPr>
          <p:cNvPr id="3" name="Content Placeholder 2"/>
          <p:cNvSpPr>
            <a:spLocks noGrp="1"/>
          </p:cNvSpPr>
          <p:nvPr>
            <p:ph sz="quarter" idx="1"/>
          </p:nvPr>
        </p:nvSpPr>
        <p:spPr/>
        <p:txBody>
          <a:bodyPr>
            <a:normAutofit fontScale="77500" lnSpcReduction="20000"/>
          </a:bodyPr>
          <a:lstStyle/>
          <a:p>
            <a:r>
              <a:rPr lang="en-IN" dirty="0" smtClean="0">
                <a:solidFill>
                  <a:srgbClr val="002060"/>
                </a:solidFill>
              </a:rPr>
              <a:t>5–10% of patients discontinue treatment owing to nausea &amp; vomiting</a:t>
            </a:r>
          </a:p>
          <a:p>
            <a:endParaRPr lang="en-IN" dirty="0" smtClean="0">
              <a:solidFill>
                <a:srgbClr val="002060"/>
              </a:solidFill>
            </a:endParaRPr>
          </a:p>
          <a:p>
            <a:r>
              <a:rPr lang="en-IN" dirty="0" smtClean="0">
                <a:solidFill>
                  <a:srgbClr val="002060"/>
                </a:solidFill>
              </a:rPr>
              <a:t>Diarrhoea in ~10–20% of patients- more with long acting compounds</a:t>
            </a:r>
          </a:p>
          <a:p>
            <a:endParaRPr lang="en-IN" dirty="0" smtClean="0">
              <a:solidFill>
                <a:srgbClr val="002060"/>
              </a:solidFill>
            </a:endParaRPr>
          </a:p>
          <a:p>
            <a:r>
              <a:rPr lang="en-IN" dirty="0" smtClean="0">
                <a:solidFill>
                  <a:srgbClr val="002060"/>
                </a:solidFill>
              </a:rPr>
              <a:t>Few cases of acute pancreatitis have been reported during treatment with </a:t>
            </a:r>
            <a:r>
              <a:rPr lang="en-IN" dirty="0" err="1" smtClean="0">
                <a:solidFill>
                  <a:srgbClr val="002060"/>
                </a:solidFill>
              </a:rPr>
              <a:t>exenatide</a:t>
            </a:r>
            <a:r>
              <a:rPr lang="en-IN" dirty="0" smtClean="0">
                <a:solidFill>
                  <a:srgbClr val="002060"/>
                </a:solidFill>
              </a:rPr>
              <a:t> and other GLP‑1 receptor agonists</a:t>
            </a:r>
          </a:p>
          <a:p>
            <a:endParaRPr lang="en-IN" dirty="0" smtClean="0">
              <a:solidFill>
                <a:srgbClr val="002060"/>
              </a:solidFill>
            </a:endParaRPr>
          </a:p>
          <a:p>
            <a:r>
              <a:rPr lang="en-IN" dirty="0" smtClean="0">
                <a:solidFill>
                  <a:srgbClr val="002060"/>
                </a:solidFill>
              </a:rPr>
              <a:t>An association between treatment with GLP‑1-based drugs and an increased risk of pancreatitis cannot be ruled out  </a:t>
            </a:r>
          </a:p>
          <a:p>
            <a:endParaRPr lang="en-IN" dirty="0" smtClean="0"/>
          </a:p>
          <a:p>
            <a:endParaRPr lang="en-IN" dirty="0"/>
          </a:p>
        </p:txBody>
      </p:sp>
      <p:sp>
        <p:nvSpPr>
          <p:cNvPr id="4" name="Rectangle 3"/>
          <p:cNvSpPr/>
          <p:nvPr/>
        </p:nvSpPr>
        <p:spPr>
          <a:xfrm>
            <a:off x="2071670" y="6143644"/>
            <a:ext cx="6457960" cy="430887"/>
          </a:xfrm>
          <a:prstGeom prst="rect">
            <a:avLst/>
          </a:prstGeom>
        </p:spPr>
        <p:txBody>
          <a:bodyPr wrap="square">
            <a:spAutoFit/>
          </a:bodyPr>
          <a:lstStyle/>
          <a:p>
            <a:r>
              <a:rPr lang="en-IN" sz="1100" dirty="0"/>
              <a:t>Meier J. </a:t>
            </a:r>
            <a:r>
              <a:rPr lang="en-IN" sz="1100" dirty="0" smtClean="0"/>
              <a:t> </a:t>
            </a:r>
            <a:r>
              <a:rPr lang="en-IN" sz="1100" dirty="0"/>
              <a:t>GLP‑1 receptor agonists for individualized treatment of type 2 diabetes mellitus </a:t>
            </a:r>
            <a:r>
              <a:rPr lang="sv-SE" sz="1100" dirty="0" smtClean="0"/>
              <a:t> </a:t>
            </a:r>
            <a:r>
              <a:rPr lang="sv-SE" sz="1100" i="1" dirty="0"/>
              <a:t>Nat. Rev. Endocrinol</a:t>
            </a:r>
            <a:r>
              <a:rPr lang="sv-SE" sz="1100" dirty="0"/>
              <a:t>. 8, 728–742 (2012); </a:t>
            </a:r>
            <a:endParaRPr lang="en-IN" sz="1100" dirty="0"/>
          </a:p>
        </p:txBody>
      </p:sp>
    </p:spTree>
    <p:extLst>
      <p:ext uri="{BB962C8B-B14F-4D97-AF65-F5344CB8AC3E}">
        <p14:creationId xmlns:p14="http://schemas.microsoft.com/office/powerpoint/2010/main" xmlns="" val="37207296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Adverse effects</a:t>
            </a:r>
            <a:endParaRPr lang="en-IN" b="1" dirty="0">
              <a:solidFill>
                <a:srgbClr val="FF0000"/>
              </a:solidFill>
            </a:endParaRPr>
          </a:p>
        </p:txBody>
      </p:sp>
      <p:sp>
        <p:nvSpPr>
          <p:cNvPr id="3" name="Content Placeholder 2"/>
          <p:cNvSpPr>
            <a:spLocks noGrp="1"/>
          </p:cNvSpPr>
          <p:nvPr>
            <p:ph sz="quarter" idx="1"/>
          </p:nvPr>
        </p:nvSpPr>
        <p:spPr/>
        <p:txBody>
          <a:bodyPr>
            <a:normAutofit fontScale="77500" lnSpcReduction="20000"/>
          </a:bodyPr>
          <a:lstStyle/>
          <a:p>
            <a:r>
              <a:rPr lang="en-IN" dirty="0" err="1" smtClean="0">
                <a:solidFill>
                  <a:srgbClr val="002060"/>
                </a:solidFill>
              </a:rPr>
              <a:t>Liraglutide</a:t>
            </a:r>
            <a:r>
              <a:rPr lang="en-IN" dirty="0" smtClean="0">
                <a:solidFill>
                  <a:srgbClr val="002060"/>
                </a:solidFill>
              </a:rPr>
              <a:t>- </a:t>
            </a:r>
            <a:r>
              <a:rPr lang="en-IN" dirty="0">
                <a:solidFill>
                  <a:srgbClr val="002060"/>
                </a:solidFill>
              </a:rPr>
              <a:t>increase in mean lipase concentrations of &gt;10 IU, an effect that was reversible after treatment was discontinued</a:t>
            </a:r>
            <a:r>
              <a:rPr lang="en-IN" dirty="0" smtClean="0">
                <a:solidFill>
                  <a:srgbClr val="002060"/>
                </a:solidFill>
              </a:rPr>
              <a:t>.</a:t>
            </a:r>
          </a:p>
          <a:p>
            <a:endParaRPr lang="en-IN" dirty="0">
              <a:solidFill>
                <a:srgbClr val="002060"/>
              </a:solidFill>
            </a:endParaRPr>
          </a:p>
          <a:p>
            <a:r>
              <a:rPr lang="en-IN" dirty="0">
                <a:solidFill>
                  <a:srgbClr val="002060"/>
                </a:solidFill>
              </a:rPr>
              <a:t>Cessation of treatment with GLP‑1 receptor agonists in patients with clinical signs of acute pancreatitis is, therefore, advisable, and avoiding these drugs in patients with a history of pancreatitis would be </a:t>
            </a:r>
            <a:r>
              <a:rPr lang="en-IN" dirty="0" smtClean="0">
                <a:solidFill>
                  <a:srgbClr val="002060"/>
                </a:solidFill>
              </a:rPr>
              <a:t>prudent</a:t>
            </a:r>
          </a:p>
          <a:p>
            <a:endParaRPr lang="en-IN" dirty="0">
              <a:solidFill>
                <a:srgbClr val="002060"/>
              </a:solidFill>
            </a:endParaRPr>
          </a:p>
          <a:p>
            <a:r>
              <a:rPr lang="en-IN" dirty="0">
                <a:solidFill>
                  <a:srgbClr val="002060"/>
                </a:solidFill>
              </a:rPr>
              <a:t>S</a:t>
            </a:r>
            <a:r>
              <a:rPr lang="en-IN" dirty="0" smtClean="0">
                <a:solidFill>
                  <a:srgbClr val="002060"/>
                </a:solidFill>
              </a:rPr>
              <a:t>hould </a:t>
            </a:r>
            <a:r>
              <a:rPr lang="en-IN" dirty="0">
                <a:solidFill>
                  <a:srgbClr val="002060"/>
                </a:solidFill>
              </a:rPr>
              <a:t>be avoided in patients with a history of thyroid cancer or multiple endocrine </a:t>
            </a:r>
            <a:r>
              <a:rPr lang="en-IN" dirty="0" smtClean="0">
                <a:solidFill>
                  <a:srgbClr val="002060"/>
                </a:solidFill>
              </a:rPr>
              <a:t>neoplasia- </a:t>
            </a:r>
            <a:r>
              <a:rPr lang="en-IN" dirty="0">
                <a:solidFill>
                  <a:srgbClr val="002060"/>
                </a:solidFill>
              </a:rPr>
              <a:t>increased incidence of C‑cell hyperplasia and medullary thyroid cancer was reported in rats and mice</a:t>
            </a:r>
          </a:p>
        </p:txBody>
      </p:sp>
      <p:sp>
        <p:nvSpPr>
          <p:cNvPr id="4" name="Rectangle 3"/>
          <p:cNvSpPr/>
          <p:nvPr/>
        </p:nvSpPr>
        <p:spPr>
          <a:xfrm>
            <a:off x="2643174" y="6143644"/>
            <a:ext cx="6143636" cy="430887"/>
          </a:xfrm>
          <a:prstGeom prst="rect">
            <a:avLst/>
          </a:prstGeom>
        </p:spPr>
        <p:txBody>
          <a:bodyPr wrap="square">
            <a:spAutoFit/>
          </a:bodyPr>
          <a:lstStyle/>
          <a:p>
            <a:r>
              <a:rPr lang="en-IN" sz="1100" dirty="0"/>
              <a:t>Meier J. </a:t>
            </a:r>
            <a:r>
              <a:rPr lang="en-IN" sz="1100" dirty="0" smtClean="0"/>
              <a:t> </a:t>
            </a:r>
            <a:r>
              <a:rPr lang="en-IN" sz="1100" dirty="0"/>
              <a:t>GLP‑1 receptor agonists for individualized treatment of type 2 diabetes mellitus </a:t>
            </a:r>
            <a:r>
              <a:rPr lang="sv-SE" sz="1100" dirty="0" smtClean="0"/>
              <a:t> </a:t>
            </a:r>
            <a:r>
              <a:rPr lang="sv-SE" sz="1100" i="1" dirty="0"/>
              <a:t>Nat. Rev. Endocrinol</a:t>
            </a:r>
            <a:r>
              <a:rPr lang="sv-SE" sz="1100" dirty="0"/>
              <a:t>. 8, 728–742 (2012); </a:t>
            </a:r>
            <a:endParaRPr lang="en-IN" sz="1100" dirty="0"/>
          </a:p>
        </p:txBody>
      </p:sp>
    </p:spTree>
    <p:extLst>
      <p:ext uri="{BB962C8B-B14F-4D97-AF65-F5344CB8AC3E}">
        <p14:creationId xmlns:p14="http://schemas.microsoft.com/office/powerpoint/2010/main" xmlns="" val="11764245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457200"/>
            <a:ext cx="8153400" cy="954088"/>
          </a:xfrm>
          <a:prstGeom prst="rect">
            <a:avLst/>
          </a:prstGeom>
        </p:spPr>
        <p:txBody>
          <a:bodyPr>
            <a:spAutoFit/>
          </a:bodyPr>
          <a:lstStyle/>
          <a:p>
            <a:pPr algn="ctr" fontAlgn="auto">
              <a:spcBef>
                <a:spcPts val="0"/>
              </a:spcBef>
              <a:spcAft>
                <a:spcPts val="0"/>
              </a:spcAft>
              <a:defRPr/>
            </a:pPr>
            <a:r>
              <a:rPr lang="en-US" sz="2800" b="1" dirty="0">
                <a:solidFill>
                  <a:srgbClr val="FF0000"/>
                </a:solidFill>
                <a:latin typeface="Arial" pitchFamily="34" charset="0"/>
                <a:cs typeface="Arial" pitchFamily="34" charset="0"/>
              </a:rPr>
              <a:t>Incretin Based Therapies:</a:t>
            </a:r>
            <a:endParaRPr lang="en-IN" sz="2800" b="1" dirty="0">
              <a:solidFill>
                <a:srgbClr val="FF0000"/>
              </a:solidFill>
              <a:latin typeface="Arial" pitchFamily="34" charset="0"/>
              <a:cs typeface="Arial" pitchFamily="34" charset="0"/>
            </a:endParaRPr>
          </a:p>
          <a:p>
            <a:pPr algn="ctr" fontAlgn="auto">
              <a:spcBef>
                <a:spcPts val="0"/>
              </a:spcBef>
              <a:spcAft>
                <a:spcPts val="0"/>
              </a:spcAft>
              <a:defRPr/>
            </a:pPr>
            <a:r>
              <a:rPr lang="en-US" sz="2800" b="1" dirty="0">
                <a:solidFill>
                  <a:srgbClr val="FF0000"/>
                </a:solidFill>
                <a:latin typeface="Arial" pitchFamily="34" charset="0"/>
                <a:cs typeface="Arial" pitchFamily="34" charset="0"/>
              </a:rPr>
              <a:t>DPP4 Inhibitors</a:t>
            </a:r>
            <a:endParaRPr lang="en-IN" sz="2800" b="1" dirty="0">
              <a:solidFill>
                <a:srgbClr val="FF0000"/>
              </a:solidFill>
              <a:latin typeface="Arial" pitchFamily="34" charset="0"/>
              <a:cs typeface="Arial" pitchFamily="34" charset="0"/>
            </a:endParaRPr>
          </a:p>
        </p:txBody>
      </p:sp>
      <p:pic>
        <p:nvPicPr>
          <p:cNvPr id="66563" name="Picture 3"/>
          <p:cNvPicPr>
            <a:picLocks noChangeAspect="1" noChangeArrowheads="1"/>
          </p:cNvPicPr>
          <p:nvPr/>
        </p:nvPicPr>
        <p:blipFill>
          <a:blip r:embed="rId2"/>
          <a:srcRect/>
          <a:stretch>
            <a:fillRect/>
          </a:stretch>
        </p:blipFill>
        <p:spPr bwMode="auto">
          <a:xfrm>
            <a:off x="762000" y="1676400"/>
            <a:ext cx="2438400" cy="1295400"/>
          </a:xfrm>
          <a:prstGeom prst="rect">
            <a:avLst/>
          </a:prstGeom>
          <a:noFill/>
          <a:ln w="9525">
            <a:noFill/>
            <a:miter lim="800000"/>
            <a:headEnd/>
            <a:tailEnd/>
          </a:ln>
        </p:spPr>
      </p:pic>
      <p:pic>
        <p:nvPicPr>
          <p:cNvPr id="66564" name="Picture 4"/>
          <p:cNvPicPr>
            <a:picLocks noChangeAspect="1" noChangeArrowheads="1"/>
          </p:cNvPicPr>
          <p:nvPr/>
        </p:nvPicPr>
        <p:blipFill>
          <a:blip r:embed="rId3"/>
          <a:srcRect/>
          <a:stretch>
            <a:fillRect/>
          </a:stretch>
        </p:blipFill>
        <p:spPr bwMode="auto">
          <a:xfrm>
            <a:off x="5334000" y="1676400"/>
            <a:ext cx="2438400" cy="1295400"/>
          </a:xfrm>
          <a:prstGeom prst="rect">
            <a:avLst/>
          </a:prstGeom>
          <a:noFill/>
          <a:ln w="9525">
            <a:noFill/>
            <a:miter lim="800000"/>
            <a:headEnd/>
            <a:tailEnd/>
          </a:ln>
        </p:spPr>
      </p:pic>
      <p:pic>
        <p:nvPicPr>
          <p:cNvPr id="66565" name="Picture 5"/>
          <p:cNvPicPr>
            <a:picLocks noChangeAspect="1" noChangeArrowheads="1"/>
          </p:cNvPicPr>
          <p:nvPr/>
        </p:nvPicPr>
        <p:blipFill>
          <a:blip r:embed="rId4"/>
          <a:srcRect/>
          <a:stretch>
            <a:fillRect/>
          </a:stretch>
        </p:blipFill>
        <p:spPr bwMode="auto">
          <a:xfrm>
            <a:off x="762000" y="4800600"/>
            <a:ext cx="2438400" cy="1282700"/>
          </a:xfrm>
          <a:prstGeom prst="rect">
            <a:avLst/>
          </a:prstGeom>
          <a:noFill/>
          <a:ln w="9525">
            <a:noFill/>
            <a:miter lim="800000"/>
            <a:headEnd/>
            <a:tailEnd/>
          </a:ln>
        </p:spPr>
      </p:pic>
      <p:pic>
        <p:nvPicPr>
          <p:cNvPr id="66566" name="Picture 6" descr="C:\Users\saptarshi\Desktop\800px-Linagliptin.png"/>
          <p:cNvPicPr>
            <a:picLocks noChangeAspect="1" noChangeArrowheads="1"/>
          </p:cNvPicPr>
          <p:nvPr/>
        </p:nvPicPr>
        <p:blipFill>
          <a:blip r:embed="rId5" cstate="print">
            <a:duotone>
              <a:prstClr val="black"/>
              <a:schemeClr val="accent1">
                <a:tint val="45000"/>
                <a:satMod val="400000"/>
              </a:schemeClr>
            </a:duotone>
          </a:blip>
          <a:srcRect/>
          <a:stretch>
            <a:fillRect/>
          </a:stretch>
        </p:blipFill>
        <p:spPr bwMode="auto">
          <a:xfrm>
            <a:off x="5410200" y="4724400"/>
            <a:ext cx="2362200" cy="1295400"/>
          </a:xfrm>
          <a:prstGeom prst="rect">
            <a:avLst/>
          </a:prstGeom>
          <a:solidFill>
            <a:schemeClr val="bg1">
              <a:lumMod val="85000"/>
            </a:schemeClr>
          </a:solidFill>
        </p:spPr>
      </p:pic>
      <p:sp>
        <p:nvSpPr>
          <p:cNvPr id="12" name="Rectangle 11"/>
          <p:cNvSpPr/>
          <p:nvPr/>
        </p:nvSpPr>
        <p:spPr>
          <a:xfrm>
            <a:off x="1371600" y="6172200"/>
            <a:ext cx="1312863" cy="369888"/>
          </a:xfrm>
          <a:prstGeom prst="rect">
            <a:avLst/>
          </a:prstGeom>
          <a:solidFill>
            <a:schemeClr val="bg1">
              <a:lumMod val="85000"/>
            </a:schemeClr>
          </a:solidFill>
        </p:spPr>
        <p:txBody>
          <a:bodyPr wrap="none">
            <a:spAutoFit/>
          </a:bodyPr>
          <a:lstStyle/>
          <a:p>
            <a:pPr>
              <a:defRPr/>
            </a:pPr>
            <a:r>
              <a:rPr lang="en-US" dirty="0"/>
              <a:t>Saxagliptin</a:t>
            </a:r>
            <a:endParaRPr lang="en-IN" dirty="0"/>
          </a:p>
        </p:txBody>
      </p:sp>
      <p:sp>
        <p:nvSpPr>
          <p:cNvPr id="13" name="Rectangle 12"/>
          <p:cNvSpPr/>
          <p:nvPr/>
        </p:nvSpPr>
        <p:spPr>
          <a:xfrm>
            <a:off x="6019800" y="3048000"/>
            <a:ext cx="1295400" cy="369888"/>
          </a:xfrm>
          <a:prstGeom prst="rect">
            <a:avLst/>
          </a:prstGeom>
          <a:solidFill>
            <a:schemeClr val="bg1">
              <a:lumMod val="85000"/>
            </a:schemeClr>
          </a:solidFill>
        </p:spPr>
        <p:txBody>
          <a:bodyPr wrap="none">
            <a:spAutoFit/>
          </a:bodyPr>
          <a:lstStyle/>
          <a:p>
            <a:pPr>
              <a:defRPr/>
            </a:pPr>
            <a:r>
              <a:rPr lang="en-US" dirty="0" err="1"/>
              <a:t>Vildagliptin</a:t>
            </a:r>
            <a:endParaRPr lang="en-IN" dirty="0"/>
          </a:p>
        </p:txBody>
      </p:sp>
      <p:sp>
        <p:nvSpPr>
          <p:cNvPr id="14" name="Rectangle 13"/>
          <p:cNvSpPr/>
          <p:nvPr/>
        </p:nvSpPr>
        <p:spPr>
          <a:xfrm>
            <a:off x="1295400" y="3048000"/>
            <a:ext cx="1184275" cy="369888"/>
          </a:xfrm>
          <a:prstGeom prst="rect">
            <a:avLst/>
          </a:prstGeom>
          <a:solidFill>
            <a:schemeClr val="bg1">
              <a:lumMod val="85000"/>
            </a:schemeClr>
          </a:solidFill>
        </p:spPr>
        <p:txBody>
          <a:bodyPr wrap="none">
            <a:spAutoFit/>
          </a:bodyPr>
          <a:lstStyle/>
          <a:p>
            <a:pPr>
              <a:defRPr/>
            </a:pPr>
            <a:r>
              <a:rPr lang="en-US" dirty="0"/>
              <a:t>Sitagliptin</a:t>
            </a:r>
            <a:endParaRPr lang="en-IN" dirty="0"/>
          </a:p>
        </p:txBody>
      </p:sp>
      <p:sp>
        <p:nvSpPr>
          <p:cNvPr id="15" name="Rectangle 14"/>
          <p:cNvSpPr/>
          <p:nvPr/>
        </p:nvSpPr>
        <p:spPr>
          <a:xfrm>
            <a:off x="6019800" y="6096000"/>
            <a:ext cx="1223963" cy="369888"/>
          </a:xfrm>
          <a:prstGeom prst="rect">
            <a:avLst/>
          </a:prstGeom>
          <a:solidFill>
            <a:schemeClr val="bg1">
              <a:lumMod val="85000"/>
            </a:schemeClr>
          </a:solidFill>
        </p:spPr>
        <p:txBody>
          <a:bodyPr wrap="none">
            <a:spAutoFit/>
          </a:bodyPr>
          <a:lstStyle/>
          <a:p>
            <a:pPr>
              <a:defRPr/>
            </a:pPr>
            <a:r>
              <a:rPr lang="en-US" dirty="0"/>
              <a:t>Linagliptin</a:t>
            </a:r>
            <a:endParaRPr lang="en-IN" dirty="0"/>
          </a:p>
        </p:txBody>
      </p:sp>
      <p:sp>
        <p:nvSpPr>
          <p:cNvPr id="11"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60DC810A-71F8-47D4-9CDC-E3F0D82A2167}" type="slidenum">
              <a:rPr lang="en-US" smtClean="0">
                <a:solidFill>
                  <a:schemeClr val="bg1"/>
                </a:solidFill>
              </a:rPr>
              <a:pPr fontAlgn="base">
                <a:spcBef>
                  <a:spcPct val="0"/>
                </a:spcBef>
                <a:spcAft>
                  <a:spcPct val="0"/>
                </a:spcAft>
                <a:defRPr/>
              </a:pPr>
              <a:t>28</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66563"/>
                                        </p:tgtEl>
                                        <p:attrNameLst>
                                          <p:attrName>style.visibility</p:attrName>
                                        </p:attrNameLst>
                                      </p:cBhvr>
                                      <p:to>
                                        <p:strVal val="visible"/>
                                      </p:to>
                                    </p:set>
                                    <p:animEffect transition="in" filter="dissolve">
                                      <p:cBhvr>
                                        <p:cTn id="7" dur="500"/>
                                        <p:tgtEl>
                                          <p:spTgt spid="6656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childTnLst>
                          </p:cTn>
                        </p:par>
                        <p:par>
                          <p:cTn id="11" fill="hold" nodeType="afterGroup">
                            <p:stCondLst>
                              <p:cond delay="500"/>
                            </p:stCondLst>
                            <p:childTnLst>
                              <p:par>
                                <p:cTn id="12" presetID="9" presetClass="entr" presetSubtype="0" fill="hold" nodeType="afterEffect">
                                  <p:stCondLst>
                                    <p:cond delay="0"/>
                                  </p:stCondLst>
                                  <p:childTnLst>
                                    <p:set>
                                      <p:cBhvr>
                                        <p:cTn id="13" dur="1" fill="hold">
                                          <p:stCondLst>
                                            <p:cond delay="0"/>
                                          </p:stCondLst>
                                        </p:cTn>
                                        <p:tgtEl>
                                          <p:spTgt spid="66564"/>
                                        </p:tgtEl>
                                        <p:attrNameLst>
                                          <p:attrName>style.visibility</p:attrName>
                                        </p:attrNameLst>
                                      </p:cBhvr>
                                      <p:to>
                                        <p:strVal val="visible"/>
                                      </p:to>
                                    </p:set>
                                    <p:animEffect transition="in" filter="dissolve">
                                      <p:cBhvr>
                                        <p:cTn id="14" dur="500"/>
                                        <p:tgtEl>
                                          <p:spTgt spid="66564"/>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par>
                          <p:cTn id="18" fill="hold" nodeType="afterGroup">
                            <p:stCondLst>
                              <p:cond delay="1000"/>
                            </p:stCondLst>
                            <p:childTnLst>
                              <p:par>
                                <p:cTn id="19" presetID="9" presetClass="entr" presetSubtype="0" fill="hold" nodeType="afterEffect">
                                  <p:stCondLst>
                                    <p:cond delay="0"/>
                                  </p:stCondLst>
                                  <p:childTnLst>
                                    <p:set>
                                      <p:cBhvr>
                                        <p:cTn id="20" dur="1" fill="hold">
                                          <p:stCondLst>
                                            <p:cond delay="0"/>
                                          </p:stCondLst>
                                        </p:cTn>
                                        <p:tgtEl>
                                          <p:spTgt spid="66565"/>
                                        </p:tgtEl>
                                        <p:attrNameLst>
                                          <p:attrName>style.visibility</p:attrName>
                                        </p:attrNameLst>
                                      </p:cBhvr>
                                      <p:to>
                                        <p:strVal val="visible"/>
                                      </p:to>
                                    </p:set>
                                    <p:animEffect transition="in" filter="dissolve">
                                      <p:cBhvr>
                                        <p:cTn id="21" dur="500"/>
                                        <p:tgtEl>
                                          <p:spTgt spid="6656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par>
                          <p:cTn id="25" fill="hold" nodeType="afterGroup">
                            <p:stCondLst>
                              <p:cond delay="1500"/>
                            </p:stCondLst>
                            <p:childTnLst>
                              <p:par>
                                <p:cTn id="26" presetID="9" presetClass="entr" presetSubtype="0" fill="hold" nodeType="afterEffect">
                                  <p:stCondLst>
                                    <p:cond delay="0"/>
                                  </p:stCondLst>
                                  <p:childTnLst>
                                    <p:set>
                                      <p:cBhvr>
                                        <p:cTn id="27" dur="1" fill="hold">
                                          <p:stCondLst>
                                            <p:cond delay="0"/>
                                          </p:stCondLst>
                                        </p:cTn>
                                        <p:tgtEl>
                                          <p:spTgt spid="66566"/>
                                        </p:tgtEl>
                                        <p:attrNameLst>
                                          <p:attrName>style.visibility</p:attrName>
                                        </p:attrNameLst>
                                      </p:cBhvr>
                                      <p:to>
                                        <p:strVal val="visible"/>
                                      </p:to>
                                    </p:set>
                                    <p:animEffect transition="in" filter="dissolve">
                                      <p:cBhvr>
                                        <p:cTn id="28" dur="500"/>
                                        <p:tgtEl>
                                          <p:spTgt spid="6656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dissolv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a:xfrm>
            <a:off x="304800" y="1143000"/>
            <a:ext cx="7696200" cy="5160963"/>
          </a:xfrm>
          <a:solidFill>
            <a:schemeClr val="accent2">
              <a:lumMod val="20000"/>
              <a:lumOff val="80000"/>
            </a:schemeClr>
          </a:solidFill>
          <a:ln>
            <a:solidFill>
              <a:schemeClr val="accent2">
                <a:lumMod val="50000"/>
              </a:schemeClr>
            </a:solidFill>
          </a:ln>
        </p:spPr>
        <p:txBody>
          <a:bodyPr/>
          <a:lstStyle/>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Sitagliptin is a </a:t>
            </a:r>
            <a:r>
              <a:rPr lang="en-IN" sz="2000" dirty="0" err="1" smtClean="0">
                <a:solidFill>
                  <a:schemeClr val="tx2">
                    <a:lumMod val="75000"/>
                  </a:schemeClr>
                </a:solidFill>
                <a:latin typeface="Arial" pitchFamily="34" charset="0"/>
                <a:cs typeface="Arial" pitchFamily="34" charset="0"/>
              </a:rPr>
              <a:t>triazolopiperazine</a:t>
            </a:r>
            <a:r>
              <a:rPr lang="en-IN" sz="2000" dirty="0" smtClean="0">
                <a:solidFill>
                  <a:schemeClr val="tx2">
                    <a:lumMod val="75000"/>
                  </a:schemeClr>
                </a:solidFill>
                <a:latin typeface="Arial" pitchFamily="34" charset="0"/>
                <a:cs typeface="Arial" pitchFamily="34" charset="0"/>
              </a:rPr>
              <a:t> based DPP-4 inhibitor that binds selectively and reversibly to the active site of DPP-4.</a:t>
            </a:r>
          </a:p>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The recommended dosage of Sitagliptin  is 100 mg once/day.</a:t>
            </a:r>
          </a:p>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Sitagliptin is primarily (79%) eliminated unchanged by the kidney. Dosing should be reduced to 50 mg once/day in patients with moderate renal insufficiency and to 25 mg once/day in cases of severe renal impairment or ESRD.</a:t>
            </a:r>
          </a:p>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Only about 16% of </a:t>
            </a:r>
            <a:r>
              <a:rPr lang="en-IN" sz="2000" dirty="0" err="1" smtClean="0">
                <a:solidFill>
                  <a:schemeClr val="tx2">
                    <a:lumMod val="75000"/>
                  </a:schemeClr>
                </a:solidFill>
                <a:latin typeface="Arial" pitchFamily="34" charset="0"/>
                <a:cs typeface="Arial" pitchFamily="34" charset="0"/>
              </a:rPr>
              <a:t>sitagliptin</a:t>
            </a:r>
            <a:r>
              <a:rPr lang="en-IN" sz="2000" dirty="0" smtClean="0">
                <a:solidFill>
                  <a:schemeClr val="tx2">
                    <a:lumMod val="75000"/>
                  </a:schemeClr>
                </a:solidFill>
                <a:latin typeface="Arial" pitchFamily="34" charset="0"/>
                <a:cs typeface="Arial" pitchFamily="34" charset="0"/>
              </a:rPr>
              <a:t> undergoes hepatic metabolism; hence, its pharmacokinetics have been shown to be unaffected by mild-to-moderate hepatic failure.</a:t>
            </a:r>
          </a:p>
        </p:txBody>
      </p:sp>
      <p:sp>
        <p:nvSpPr>
          <p:cNvPr id="8"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FFB5202A-6881-42B4-A07F-5EF58E36DF9F}" type="slidenum">
              <a:rPr lang="en-US" smtClean="0">
                <a:solidFill>
                  <a:schemeClr val="bg1"/>
                </a:solidFill>
              </a:rPr>
              <a:pPr fontAlgn="base">
                <a:spcBef>
                  <a:spcPct val="0"/>
                </a:spcBef>
                <a:spcAft>
                  <a:spcPct val="0"/>
                </a:spcAft>
                <a:defRPr/>
              </a:pPr>
              <a:t>29</a:t>
            </a:fld>
            <a:endParaRPr lang="en-US" dirty="0" smtClean="0">
              <a:solidFill>
                <a:schemeClr val="bg1"/>
              </a:solidFill>
            </a:endParaRPr>
          </a:p>
        </p:txBody>
      </p:sp>
      <p:sp>
        <p:nvSpPr>
          <p:cNvPr id="5" name="Rectangle 4"/>
          <p:cNvSpPr/>
          <p:nvPr/>
        </p:nvSpPr>
        <p:spPr>
          <a:xfrm>
            <a:off x="152400" y="381000"/>
            <a:ext cx="81534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Overview of Sitagliptin</a:t>
            </a:r>
            <a:endParaRPr lang="en-IN" sz="2800" b="1" dirty="0">
              <a:solidFill>
                <a:srgbClr val="FF0000"/>
              </a:solidFill>
              <a:latin typeface="Arial" pitchFamily="34" charset="0"/>
              <a:cs typeface="Arial" pitchFamily="34" charset="0"/>
            </a:endParaRPr>
          </a:p>
        </p:txBody>
      </p:sp>
      <p:sp>
        <p:nvSpPr>
          <p:cNvPr id="6" name="Rectangle 5"/>
          <p:cNvSpPr/>
          <p:nvPr/>
        </p:nvSpPr>
        <p:spPr>
          <a:xfrm>
            <a:off x="3581400" y="6381750"/>
            <a:ext cx="4572000" cy="400050"/>
          </a:xfrm>
          <a:prstGeom prst="rect">
            <a:avLst/>
          </a:prstGeom>
        </p:spPr>
        <p:txBody>
          <a:bodyPr>
            <a:spAutoFit/>
          </a:bodyPr>
          <a:lstStyle/>
          <a:p>
            <a:pPr algn="r">
              <a:defRPr/>
            </a:pPr>
            <a:r>
              <a:rPr lang="en-IN" sz="1000" dirty="0">
                <a:solidFill>
                  <a:schemeClr val="tx2">
                    <a:lumMod val="75000"/>
                  </a:schemeClr>
                </a:solidFill>
              </a:rPr>
              <a:t>Drab SR Pharmacotherapy 2010;30(6):609–624.</a:t>
            </a:r>
          </a:p>
          <a:p>
            <a:pPr algn="r">
              <a:defRPr/>
            </a:pPr>
            <a:r>
              <a:rPr lang="en-IN" sz="1000" dirty="0" err="1">
                <a:solidFill>
                  <a:schemeClr val="tx2">
                    <a:lumMod val="75000"/>
                  </a:schemeClr>
                </a:solidFill>
              </a:rPr>
              <a:t>Neumiller</a:t>
            </a:r>
            <a:r>
              <a:rPr lang="en-IN" sz="1000" dirty="0">
                <a:solidFill>
                  <a:schemeClr val="tx2">
                    <a:lumMod val="75000"/>
                  </a:schemeClr>
                </a:solidFill>
              </a:rPr>
              <a:t> JJ </a:t>
            </a:r>
            <a:r>
              <a:rPr lang="en-IN" sz="1000" i="1" dirty="0">
                <a:solidFill>
                  <a:schemeClr val="tx2">
                    <a:lumMod val="75000"/>
                  </a:schemeClr>
                </a:solidFill>
              </a:rPr>
              <a:t>Clin </a:t>
            </a:r>
            <a:r>
              <a:rPr lang="en-IN" sz="1000" i="1" dirty="0" err="1">
                <a:solidFill>
                  <a:schemeClr val="tx2">
                    <a:lumMod val="75000"/>
                  </a:schemeClr>
                </a:solidFill>
              </a:rPr>
              <a:t>Ther</a:t>
            </a:r>
            <a:r>
              <a:rPr lang="en-IN" sz="1000" i="1" dirty="0">
                <a:solidFill>
                  <a:schemeClr val="tx2">
                    <a:lumMod val="75000"/>
                  </a:schemeClr>
                </a:solidFill>
              </a:rPr>
              <a:t>. 2011;33:528–576</a:t>
            </a:r>
            <a:endParaRPr lang="en-IN" sz="1000" dirty="0">
              <a:solidFill>
                <a:schemeClr val="tx2">
                  <a:lumMod val="75000"/>
                </a:schemeClr>
              </a:solidFill>
            </a:endParaRPr>
          </a:p>
        </p:txBody>
      </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591" name="AutoShape 191"/>
          <p:cNvSpPr>
            <a:spLocks noChangeAspect="1" noChangeArrowheads="1" noTextEdit="1"/>
          </p:cNvSpPr>
          <p:nvPr/>
        </p:nvSpPr>
        <p:spPr bwMode="auto">
          <a:xfrm>
            <a:off x="33338" y="1838325"/>
            <a:ext cx="4005262" cy="4679950"/>
          </a:xfrm>
          <a:prstGeom prst="roundRect">
            <a:avLst/>
          </a:prstGeom>
          <a:solidFill>
            <a:schemeClr val="bg2">
              <a:lumMod val="50000"/>
            </a:schemeClr>
          </a:solidFill>
          <a:ln w="9525">
            <a:noFill/>
            <a:miter lim="800000"/>
            <a:headEnd/>
            <a:tailEnd/>
          </a:ln>
        </p:spPr>
        <p:txBody>
          <a:bodyPr/>
          <a:lstStyle/>
          <a:p>
            <a:pPr>
              <a:defRPr/>
            </a:pPr>
            <a:endParaRPr lang="en-IN"/>
          </a:p>
        </p:txBody>
      </p:sp>
      <p:sp>
        <p:nvSpPr>
          <p:cNvPr id="17411" name="Freeform 7"/>
          <p:cNvSpPr>
            <a:spLocks/>
          </p:cNvSpPr>
          <p:nvPr/>
        </p:nvSpPr>
        <p:spPr bwMode="auto">
          <a:xfrm>
            <a:off x="768350" y="3295650"/>
            <a:ext cx="2538413" cy="1458913"/>
          </a:xfrm>
          <a:custGeom>
            <a:avLst/>
            <a:gdLst>
              <a:gd name="T0" fmla="*/ 0 w 1599"/>
              <a:gd name="T1" fmla="*/ 0 h 919"/>
              <a:gd name="T2" fmla="*/ 2147483647 w 1599"/>
              <a:gd name="T3" fmla="*/ 2147483647 h 919"/>
              <a:gd name="T4" fmla="*/ 2147483647 w 1599"/>
              <a:gd name="T5" fmla="*/ 2147483647 h 919"/>
              <a:gd name="T6" fmla="*/ 2147483647 w 1599"/>
              <a:gd name="T7" fmla="*/ 2147483647 h 919"/>
              <a:gd name="T8" fmla="*/ 2147483647 w 1599"/>
              <a:gd name="T9" fmla="*/ 2147483647 h 919"/>
              <a:gd name="T10" fmla="*/ 0 60000 65536"/>
              <a:gd name="T11" fmla="*/ 0 60000 65536"/>
              <a:gd name="T12" fmla="*/ 0 60000 65536"/>
              <a:gd name="T13" fmla="*/ 0 60000 65536"/>
              <a:gd name="T14" fmla="*/ 0 60000 65536"/>
              <a:gd name="T15" fmla="*/ 0 w 1599"/>
              <a:gd name="T16" fmla="*/ 0 h 919"/>
              <a:gd name="T17" fmla="*/ 1599 w 1599"/>
              <a:gd name="T18" fmla="*/ 919 h 919"/>
            </a:gdLst>
            <a:ahLst/>
            <a:cxnLst>
              <a:cxn ang="T10">
                <a:pos x="T0" y="T1"/>
              </a:cxn>
              <a:cxn ang="T11">
                <a:pos x="T2" y="T3"/>
              </a:cxn>
              <a:cxn ang="T12">
                <a:pos x="T4" y="T5"/>
              </a:cxn>
              <a:cxn ang="T13">
                <a:pos x="T6" y="T7"/>
              </a:cxn>
              <a:cxn ang="T14">
                <a:pos x="T8" y="T9"/>
              </a:cxn>
            </a:cxnLst>
            <a:rect l="T15" t="T16" r="T17" b="T18"/>
            <a:pathLst>
              <a:path w="1599" h="919">
                <a:moveTo>
                  <a:pt x="0" y="0"/>
                </a:moveTo>
                <a:lnTo>
                  <a:pt x="390" y="664"/>
                </a:lnTo>
                <a:lnTo>
                  <a:pt x="807" y="842"/>
                </a:lnTo>
                <a:lnTo>
                  <a:pt x="1210" y="880"/>
                </a:lnTo>
                <a:lnTo>
                  <a:pt x="1599" y="919"/>
                </a:lnTo>
              </a:path>
            </a:pathLst>
          </a:custGeom>
          <a:noFill/>
          <a:ln w="28575" cap="flat" cmpd="sng">
            <a:solidFill>
              <a:srgbClr val="FFFF00"/>
            </a:solidFill>
            <a:prstDash val="solid"/>
            <a:round/>
            <a:headEnd type="none" w="med" len="med"/>
            <a:tailEnd type="none" w="med" len="med"/>
          </a:ln>
        </p:spPr>
        <p:txBody>
          <a:bodyPr/>
          <a:lstStyle/>
          <a:p>
            <a:endParaRPr lang="en-IN"/>
          </a:p>
        </p:txBody>
      </p:sp>
      <p:sp>
        <p:nvSpPr>
          <p:cNvPr id="998403" name="Rectangle 3"/>
          <p:cNvSpPr>
            <a:spLocks noChangeArrowheads="1"/>
          </p:cNvSpPr>
          <p:nvPr/>
        </p:nvSpPr>
        <p:spPr bwMode="auto">
          <a:xfrm>
            <a:off x="261938" y="6507163"/>
            <a:ext cx="8142287" cy="369887"/>
          </a:xfrm>
          <a:prstGeom prst="rect">
            <a:avLst/>
          </a:prstGeom>
          <a:noFill/>
          <a:ln w="9525" algn="ctr">
            <a:noFill/>
            <a:miter lim="800000"/>
            <a:headEnd/>
            <a:tailEnd/>
          </a:ln>
          <a:effectLst/>
        </p:spPr>
        <p:txBody>
          <a:bodyPr>
            <a:spAutoFit/>
          </a:bodyPr>
          <a:lstStyle/>
          <a:p>
            <a:pPr defTabSz="1157288">
              <a:defRPr/>
            </a:pPr>
            <a:r>
              <a:rPr lang="en-US" dirty="0">
                <a:solidFill>
                  <a:schemeClr val="tx2">
                    <a:lumMod val="75000"/>
                  </a:schemeClr>
                </a:solidFill>
                <a:ea typeface="MS PGothic" pitchFamily="34" charset="-128"/>
                <a:cs typeface="Arial" pitchFamily="34" charset="0"/>
              </a:rPr>
              <a:t>*</a:t>
            </a:r>
            <a:r>
              <a:rPr lang="en-US" sz="1200" dirty="0">
                <a:solidFill>
                  <a:schemeClr val="tx2">
                    <a:lumMod val="75000"/>
                  </a:schemeClr>
                </a:solidFill>
                <a:ea typeface="MS PGothic" pitchFamily="34" charset="-128"/>
                <a:cs typeface="Arial" pitchFamily="34" charset="0"/>
              </a:rPr>
              <a:t>Compared with placebo.</a:t>
            </a:r>
          </a:p>
        </p:txBody>
      </p:sp>
      <p:sp>
        <p:nvSpPr>
          <p:cNvPr id="17413" name="Rectangle 4"/>
          <p:cNvSpPr>
            <a:spLocks noChangeArrowheads="1"/>
          </p:cNvSpPr>
          <p:nvPr/>
        </p:nvSpPr>
        <p:spPr bwMode="gray">
          <a:xfrm>
            <a:off x="368300" y="2286000"/>
            <a:ext cx="3289300" cy="369888"/>
          </a:xfrm>
          <a:prstGeom prst="rect">
            <a:avLst/>
          </a:prstGeom>
          <a:solidFill>
            <a:schemeClr val="bg1"/>
          </a:solidFill>
          <a:ln w="9525" algn="ctr">
            <a:noFill/>
            <a:miter lim="800000"/>
            <a:headEnd/>
            <a:tailEnd/>
          </a:ln>
        </p:spPr>
        <p:txBody>
          <a:bodyPr>
            <a:spAutoFit/>
          </a:bodyPr>
          <a:lstStyle/>
          <a:p>
            <a:r>
              <a:rPr lang="en-US">
                <a:ea typeface="Arial Unicode MS" pitchFamily="34" charset="-128"/>
                <a:cs typeface="Arial Unicode MS" pitchFamily="34" charset="-128"/>
                <a:sym typeface="Symbol" pitchFamily="18" charset="2"/>
              </a:rPr>
              <a:t> in HbA</a:t>
            </a:r>
            <a:r>
              <a:rPr lang="en-US" baseline="-25000">
                <a:ea typeface="Arial Unicode MS" pitchFamily="34" charset="-128"/>
                <a:cs typeface="Arial Unicode MS" pitchFamily="34" charset="-128"/>
                <a:sym typeface="Symbol" pitchFamily="18" charset="2"/>
              </a:rPr>
              <a:t>1c </a:t>
            </a:r>
            <a:r>
              <a:rPr lang="en-US">
                <a:ea typeface="Arial Unicode MS" pitchFamily="34" charset="-128"/>
                <a:cs typeface="Arial Unicode MS" pitchFamily="34" charset="-128"/>
                <a:sym typeface="Symbol" pitchFamily="18" charset="2"/>
              </a:rPr>
              <a:t>vs Pbo* = </a:t>
            </a:r>
            <a:r>
              <a:rPr lang="en-US">
                <a:ea typeface="Arial Unicode MS" pitchFamily="34" charset="-128"/>
                <a:cs typeface="Arial Unicode MS" pitchFamily="34" charset="-128"/>
              </a:rPr>
              <a:t>-0.65%</a:t>
            </a:r>
            <a:endParaRPr lang="en-US" sz="1200">
              <a:ea typeface="Arial Unicode MS" pitchFamily="34" charset="-128"/>
              <a:cs typeface="Arial Unicode MS" pitchFamily="34" charset="-128"/>
            </a:endParaRPr>
          </a:p>
        </p:txBody>
      </p:sp>
      <p:sp>
        <p:nvSpPr>
          <p:cNvPr id="17414" name="Freeform 8"/>
          <p:cNvSpPr>
            <a:spLocks/>
          </p:cNvSpPr>
          <p:nvPr/>
        </p:nvSpPr>
        <p:spPr bwMode="auto">
          <a:xfrm>
            <a:off x="768350" y="3124200"/>
            <a:ext cx="2571750" cy="295275"/>
          </a:xfrm>
          <a:custGeom>
            <a:avLst/>
            <a:gdLst>
              <a:gd name="T0" fmla="*/ 0 w 1620"/>
              <a:gd name="T1" fmla="*/ 0 h 186"/>
              <a:gd name="T2" fmla="*/ 2147483647 w 1620"/>
              <a:gd name="T3" fmla="*/ 2147483647 h 186"/>
              <a:gd name="T4" fmla="*/ 2147483647 w 1620"/>
              <a:gd name="T5" fmla="*/ 2147483647 h 186"/>
              <a:gd name="T6" fmla="*/ 2147483647 w 1620"/>
              <a:gd name="T7" fmla="*/ 2147483647 h 186"/>
              <a:gd name="T8" fmla="*/ 2147483647 w 1620"/>
              <a:gd name="T9" fmla="*/ 2147483647 h 186"/>
              <a:gd name="T10" fmla="*/ 0 60000 65536"/>
              <a:gd name="T11" fmla="*/ 0 60000 65536"/>
              <a:gd name="T12" fmla="*/ 0 60000 65536"/>
              <a:gd name="T13" fmla="*/ 0 60000 65536"/>
              <a:gd name="T14" fmla="*/ 0 60000 65536"/>
              <a:gd name="T15" fmla="*/ 0 w 1620"/>
              <a:gd name="T16" fmla="*/ 0 h 186"/>
              <a:gd name="T17" fmla="*/ 1620 w 1620"/>
              <a:gd name="T18" fmla="*/ 186 h 186"/>
            </a:gdLst>
            <a:ahLst/>
            <a:cxnLst>
              <a:cxn ang="T10">
                <a:pos x="T0" y="T1"/>
              </a:cxn>
              <a:cxn ang="T11">
                <a:pos x="T2" y="T3"/>
              </a:cxn>
              <a:cxn ang="T12">
                <a:pos x="T4" y="T5"/>
              </a:cxn>
              <a:cxn ang="T13">
                <a:pos x="T6" y="T7"/>
              </a:cxn>
              <a:cxn ang="T14">
                <a:pos x="T8" y="T9"/>
              </a:cxn>
            </a:cxnLst>
            <a:rect l="T15" t="T16" r="T17" b="T18"/>
            <a:pathLst>
              <a:path w="1620" h="186">
                <a:moveTo>
                  <a:pt x="0" y="0"/>
                </a:moveTo>
                <a:lnTo>
                  <a:pt x="408" y="186"/>
                </a:lnTo>
                <a:lnTo>
                  <a:pt x="810" y="114"/>
                </a:lnTo>
                <a:lnTo>
                  <a:pt x="1212" y="36"/>
                </a:lnTo>
                <a:lnTo>
                  <a:pt x="1620" y="90"/>
                </a:lnTo>
              </a:path>
            </a:pathLst>
          </a:custGeom>
          <a:noFill/>
          <a:ln w="28575" cap="flat" cmpd="sng">
            <a:solidFill>
              <a:srgbClr val="99CCFF"/>
            </a:solidFill>
            <a:prstDash val="solid"/>
            <a:round/>
            <a:headEnd type="none" w="med" len="med"/>
            <a:tailEnd type="none" w="med" len="med"/>
          </a:ln>
        </p:spPr>
        <p:txBody>
          <a:bodyPr/>
          <a:lstStyle/>
          <a:p>
            <a:endParaRPr lang="en-IN"/>
          </a:p>
        </p:txBody>
      </p:sp>
      <p:sp>
        <p:nvSpPr>
          <p:cNvPr id="17415" name="Text Box 11"/>
          <p:cNvSpPr txBox="1">
            <a:spLocks noChangeArrowheads="1"/>
          </p:cNvSpPr>
          <p:nvPr/>
        </p:nvSpPr>
        <p:spPr bwMode="auto">
          <a:xfrm>
            <a:off x="1187450" y="4948238"/>
            <a:ext cx="2132013" cy="498475"/>
          </a:xfrm>
          <a:prstGeom prst="rect">
            <a:avLst/>
          </a:prstGeom>
          <a:noFill/>
          <a:ln w="9525">
            <a:noFill/>
            <a:miter lim="800000"/>
            <a:headEnd/>
            <a:tailEnd/>
          </a:ln>
        </p:spPr>
        <p:txBody>
          <a:bodyPr>
            <a:spAutoFit/>
          </a:bodyPr>
          <a:lstStyle/>
          <a:p>
            <a:pPr eaLnBrk="0" hangingPunct="0">
              <a:spcBef>
                <a:spcPct val="20000"/>
              </a:spcBef>
            </a:pPr>
            <a:r>
              <a:rPr lang="en-US" sz="1200">
                <a:solidFill>
                  <a:schemeClr val="bg1"/>
                </a:solidFill>
                <a:ea typeface="Arial Unicode MS" pitchFamily="34" charset="-128"/>
                <a:cs typeface="Arial Unicode MS" pitchFamily="34" charset="-128"/>
              </a:rPr>
              <a:t>Placebo (n=224)</a:t>
            </a:r>
          </a:p>
          <a:p>
            <a:pPr eaLnBrk="0" hangingPunct="0">
              <a:spcBef>
                <a:spcPct val="20000"/>
              </a:spcBef>
            </a:pPr>
            <a:r>
              <a:rPr lang="en-US" sz="1200">
                <a:solidFill>
                  <a:schemeClr val="bg1"/>
                </a:solidFill>
                <a:ea typeface="Arial Unicode MS" pitchFamily="34" charset="-128"/>
                <a:cs typeface="Arial Unicode MS" pitchFamily="34" charset="-128"/>
              </a:rPr>
              <a:t>Sitagliptin 100 mg (n=453)</a:t>
            </a:r>
          </a:p>
        </p:txBody>
      </p:sp>
      <p:grpSp>
        <p:nvGrpSpPr>
          <p:cNvPr id="17416" name="Group 12"/>
          <p:cNvGrpSpPr>
            <a:grpSpLocks/>
          </p:cNvGrpSpPr>
          <p:nvPr/>
        </p:nvGrpSpPr>
        <p:grpSpPr bwMode="auto">
          <a:xfrm>
            <a:off x="860425" y="5256213"/>
            <a:ext cx="320675" cy="100012"/>
            <a:chOff x="3890" y="3919"/>
            <a:chExt cx="173" cy="46"/>
          </a:xfrm>
        </p:grpSpPr>
        <p:sp>
          <p:nvSpPr>
            <p:cNvPr id="17591" name="Freeform 13"/>
            <p:cNvSpPr>
              <a:spLocks/>
            </p:cNvSpPr>
            <p:nvPr/>
          </p:nvSpPr>
          <p:spPr bwMode="auto">
            <a:xfrm>
              <a:off x="3890" y="3942"/>
              <a:ext cx="173" cy="1"/>
            </a:xfrm>
            <a:custGeom>
              <a:avLst/>
              <a:gdLst>
                <a:gd name="T0" fmla="*/ 0 w 470"/>
                <a:gd name="T1" fmla="*/ 0 h 20"/>
                <a:gd name="T2" fmla="*/ 0 w 470"/>
                <a:gd name="T3" fmla="*/ 0 h 20"/>
                <a:gd name="T4" fmla="*/ 0 60000 65536"/>
                <a:gd name="T5" fmla="*/ 0 60000 65536"/>
                <a:gd name="T6" fmla="*/ 0 w 470"/>
                <a:gd name="T7" fmla="*/ 0 h 20"/>
                <a:gd name="T8" fmla="*/ 470 w 470"/>
                <a:gd name="T9" fmla="*/ 20 h 20"/>
              </a:gdLst>
              <a:ahLst/>
              <a:cxnLst>
                <a:cxn ang="T4">
                  <a:pos x="T0" y="T1"/>
                </a:cxn>
                <a:cxn ang="T5">
                  <a:pos x="T2" y="T3"/>
                </a:cxn>
              </a:cxnLst>
              <a:rect l="T6" t="T7" r="T8" b="T9"/>
              <a:pathLst>
                <a:path w="470" h="20">
                  <a:moveTo>
                    <a:pt x="0" y="0"/>
                  </a:moveTo>
                  <a:lnTo>
                    <a:pt x="470" y="20"/>
                  </a:lnTo>
                </a:path>
              </a:pathLst>
            </a:custGeom>
            <a:noFill/>
            <a:ln w="28575" cmpd="sng">
              <a:solidFill>
                <a:srgbClr val="FFFF00"/>
              </a:solidFill>
              <a:round/>
              <a:headEnd/>
              <a:tailEnd/>
            </a:ln>
          </p:spPr>
          <p:txBody>
            <a:bodyPr/>
            <a:lstStyle/>
            <a:p>
              <a:endParaRPr lang="en-IN"/>
            </a:p>
          </p:txBody>
        </p:sp>
        <p:sp>
          <p:nvSpPr>
            <p:cNvPr id="17592" name="Oval 14"/>
            <p:cNvSpPr>
              <a:spLocks noChangeArrowheads="1"/>
            </p:cNvSpPr>
            <p:nvPr/>
          </p:nvSpPr>
          <p:spPr bwMode="auto">
            <a:xfrm>
              <a:off x="3953" y="3919"/>
              <a:ext cx="46" cy="46"/>
            </a:xfrm>
            <a:prstGeom prst="ellipse">
              <a:avLst/>
            </a:prstGeom>
            <a:solidFill>
              <a:srgbClr val="FFFF00"/>
            </a:solidFill>
            <a:ln w="9525">
              <a:solidFill>
                <a:srgbClr val="FFFF00"/>
              </a:solidFill>
              <a:round/>
              <a:headEnd/>
              <a:tailEnd/>
            </a:ln>
          </p:spPr>
          <p:txBody>
            <a:bodyPr wrap="none" anchor="ctr"/>
            <a:lstStyle/>
            <a:p>
              <a:endParaRPr lang="en-IN"/>
            </a:p>
          </p:txBody>
        </p:sp>
      </p:grpSp>
      <p:grpSp>
        <p:nvGrpSpPr>
          <p:cNvPr id="17417" name="Group 15"/>
          <p:cNvGrpSpPr>
            <a:grpSpLocks/>
          </p:cNvGrpSpPr>
          <p:nvPr/>
        </p:nvGrpSpPr>
        <p:grpSpPr bwMode="auto">
          <a:xfrm>
            <a:off x="860425" y="5049838"/>
            <a:ext cx="320675" cy="74612"/>
            <a:chOff x="898" y="2933"/>
            <a:chExt cx="202" cy="47"/>
          </a:xfrm>
        </p:grpSpPr>
        <p:sp>
          <p:nvSpPr>
            <p:cNvPr id="17589" name="Freeform 16"/>
            <p:cNvSpPr>
              <a:spLocks/>
            </p:cNvSpPr>
            <p:nvPr/>
          </p:nvSpPr>
          <p:spPr bwMode="auto">
            <a:xfrm>
              <a:off x="898" y="2956"/>
              <a:ext cx="202" cy="1"/>
            </a:xfrm>
            <a:custGeom>
              <a:avLst/>
              <a:gdLst>
                <a:gd name="T0" fmla="*/ 5 w 254"/>
                <a:gd name="T1" fmla="*/ 0 h 32"/>
                <a:gd name="T2" fmla="*/ 0 w 254"/>
                <a:gd name="T3" fmla="*/ 0 h 32"/>
                <a:gd name="T4" fmla="*/ 0 60000 65536"/>
                <a:gd name="T5" fmla="*/ 0 60000 65536"/>
                <a:gd name="T6" fmla="*/ 0 w 254"/>
                <a:gd name="T7" fmla="*/ 0 h 32"/>
                <a:gd name="T8" fmla="*/ 254 w 254"/>
                <a:gd name="T9" fmla="*/ 32 h 32"/>
              </a:gdLst>
              <a:ahLst/>
              <a:cxnLst>
                <a:cxn ang="T4">
                  <a:pos x="T0" y="T1"/>
                </a:cxn>
                <a:cxn ang="T5">
                  <a:pos x="T2" y="T3"/>
                </a:cxn>
              </a:cxnLst>
              <a:rect l="T6" t="T7" r="T8" b="T9"/>
              <a:pathLst>
                <a:path w="254" h="32">
                  <a:moveTo>
                    <a:pt x="254" y="32"/>
                  </a:moveTo>
                  <a:lnTo>
                    <a:pt x="0" y="0"/>
                  </a:lnTo>
                </a:path>
              </a:pathLst>
            </a:custGeom>
            <a:noFill/>
            <a:ln w="28575" cmpd="sng">
              <a:solidFill>
                <a:srgbClr val="99CCFF"/>
              </a:solidFill>
              <a:round/>
              <a:headEnd/>
              <a:tailEnd/>
            </a:ln>
          </p:spPr>
          <p:txBody>
            <a:bodyPr/>
            <a:lstStyle/>
            <a:p>
              <a:endParaRPr lang="en-IN"/>
            </a:p>
          </p:txBody>
        </p:sp>
        <p:sp>
          <p:nvSpPr>
            <p:cNvPr id="17590" name="Rectangle 17"/>
            <p:cNvSpPr>
              <a:spLocks noChangeArrowheads="1"/>
            </p:cNvSpPr>
            <p:nvPr/>
          </p:nvSpPr>
          <p:spPr bwMode="auto">
            <a:xfrm>
              <a:off x="979" y="2933"/>
              <a:ext cx="40" cy="47"/>
            </a:xfrm>
            <a:prstGeom prst="rect">
              <a:avLst/>
            </a:prstGeom>
            <a:solidFill>
              <a:srgbClr val="99CCFF"/>
            </a:solidFill>
            <a:ln w="9525">
              <a:solidFill>
                <a:srgbClr val="99CCFF"/>
              </a:solidFill>
              <a:miter lim="800000"/>
              <a:headEnd/>
              <a:tailEnd/>
            </a:ln>
          </p:spPr>
          <p:txBody>
            <a:bodyPr wrap="none" anchor="ctr"/>
            <a:lstStyle/>
            <a:p>
              <a:endParaRPr lang="en-IN"/>
            </a:p>
          </p:txBody>
        </p:sp>
      </p:grpSp>
      <p:sp>
        <p:nvSpPr>
          <p:cNvPr id="17418" name="Line 193"/>
          <p:cNvSpPr>
            <a:spLocks noChangeShapeType="1"/>
          </p:cNvSpPr>
          <p:nvPr/>
        </p:nvSpPr>
        <p:spPr bwMode="auto">
          <a:xfrm>
            <a:off x="758825" y="2754313"/>
            <a:ext cx="0" cy="2689225"/>
          </a:xfrm>
          <a:prstGeom prst="line">
            <a:avLst/>
          </a:prstGeom>
          <a:noFill/>
          <a:ln w="7938">
            <a:solidFill>
              <a:srgbClr val="FFFFFF"/>
            </a:solidFill>
            <a:round/>
            <a:headEnd/>
            <a:tailEnd/>
          </a:ln>
        </p:spPr>
        <p:txBody>
          <a:bodyPr/>
          <a:lstStyle/>
          <a:p>
            <a:endParaRPr lang="en-IN"/>
          </a:p>
        </p:txBody>
      </p:sp>
      <p:sp>
        <p:nvSpPr>
          <p:cNvPr id="17419" name="Line 194"/>
          <p:cNvSpPr>
            <a:spLocks noChangeShapeType="1"/>
          </p:cNvSpPr>
          <p:nvPr/>
        </p:nvSpPr>
        <p:spPr bwMode="auto">
          <a:xfrm>
            <a:off x="706438" y="5443538"/>
            <a:ext cx="52387" cy="0"/>
          </a:xfrm>
          <a:prstGeom prst="line">
            <a:avLst/>
          </a:prstGeom>
          <a:noFill/>
          <a:ln w="7938">
            <a:solidFill>
              <a:srgbClr val="FFFFFF"/>
            </a:solidFill>
            <a:round/>
            <a:headEnd/>
            <a:tailEnd/>
          </a:ln>
        </p:spPr>
        <p:txBody>
          <a:bodyPr/>
          <a:lstStyle/>
          <a:p>
            <a:endParaRPr lang="en-IN"/>
          </a:p>
        </p:txBody>
      </p:sp>
      <p:sp>
        <p:nvSpPr>
          <p:cNvPr id="17420" name="Line 195"/>
          <p:cNvSpPr>
            <a:spLocks noChangeShapeType="1"/>
          </p:cNvSpPr>
          <p:nvPr/>
        </p:nvSpPr>
        <p:spPr bwMode="auto">
          <a:xfrm>
            <a:off x="706438" y="4992688"/>
            <a:ext cx="52387" cy="0"/>
          </a:xfrm>
          <a:prstGeom prst="line">
            <a:avLst/>
          </a:prstGeom>
          <a:noFill/>
          <a:ln w="7938">
            <a:solidFill>
              <a:srgbClr val="FFFFFF"/>
            </a:solidFill>
            <a:round/>
            <a:headEnd/>
            <a:tailEnd/>
          </a:ln>
        </p:spPr>
        <p:txBody>
          <a:bodyPr/>
          <a:lstStyle/>
          <a:p>
            <a:endParaRPr lang="en-IN"/>
          </a:p>
        </p:txBody>
      </p:sp>
      <p:sp>
        <p:nvSpPr>
          <p:cNvPr id="17421" name="Line 196"/>
          <p:cNvSpPr>
            <a:spLocks noChangeShapeType="1"/>
          </p:cNvSpPr>
          <p:nvPr/>
        </p:nvSpPr>
        <p:spPr bwMode="auto">
          <a:xfrm>
            <a:off x="706438" y="4549775"/>
            <a:ext cx="52387" cy="0"/>
          </a:xfrm>
          <a:prstGeom prst="line">
            <a:avLst/>
          </a:prstGeom>
          <a:noFill/>
          <a:ln w="7938">
            <a:solidFill>
              <a:srgbClr val="FFFFFF"/>
            </a:solidFill>
            <a:round/>
            <a:headEnd/>
            <a:tailEnd/>
          </a:ln>
        </p:spPr>
        <p:txBody>
          <a:bodyPr/>
          <a:lstStyle/>
          <a:p>
            <a:endParaRPr lang="en-IN"/>
          </a:p>
        </p:txBody>
      </p:sp>
      <p:sp>
        <p:nvSpPr>
          <p:cNvPr id="17422" name="Line 197"/>
          <p:cNvSpPr>
            <a:spLocks noChangeShapeType="1"/>
          </p:cNvSpPr>
          <p:nvPr/>
        </p:nvSpPr>
        <p:spPr bwMode="auto">
          <a:xfrm>
            <a:off x="706438" y="4098925"/>
            <a:ext cx="52387" cy="0"/>
          </a:xfrm>
          <a:prstGeom prst="line">
            <a:avLst/>
          </a:prstGeom>
          <a:noFill/>
          <a:ln w="7938">
            <a:solidFill>
              <a:srgbClr val="FFFFFF"/>
            </a:solidFill>
            <a:round/>
            <a:headEnd/>
            <a:tailEnd/>
          </a:ln>
        </p:spPr>
        <p:txBody>
          <a:bodyPr/>
          <a:lstStyle/>
          <a:p>
            <a:endParaRPr lang="en-IN"/>
          </a:p>
        </p:txBody>
      </p:sp>
      <p:sp>
        <p:nvSpPr>
          <p:cNvPr id="17423" name="Line 198"/>
          <p:cNvSpPr>
            <a:spLocks noChangeShapeType="1"/>
          </p:cNvSpPr>
          <p:nvPr/>
        </p:nvSpPr>
        <p:spPr bwMode="auto">
          <a:xfrm>
            <a:off x="706438" y="3648075"/>
            <a:ext cx="52387" cy="0"/>
          </a:xfrm>
          <a:prstGeom prst="line">
            <a:avLst/>
          </a:prstGeom>
          <a:noFill/>
          <a:ln w="7938">
            <a:solidFill>
              <a:srgbClr val="FFFFFF"/>
            </a:solidFill>
            <a:round/>
            <a:headEnd/>
            <a:tailEnd/>
          </a:ln>
        </p:spPr>
        <p:txBody>
          <a:bodyPr/>
          <a:lstStyle/>
          <a:p>
            <a:endParaRPr lang="en-IN"/>
          </a:p>
        </p:txBody>
      </p:sp>
      <p:sp>
        <p:nvSpPr>
          <p:cNvPr id="17424" name="Line 199"/>
          <p:cNvSpPr>
            <a:spLocks noChangeShapeType="1"/>
          </p:cNvSpPr>
          <p:nvPr/>
        </p:nvSpPr>
        <p:spPr bwMode="auto">
          <a:xfrm>
            <a:off x="706438" y="3205163"/>
            <a:ext cx="52387" cy="0"/>
          </a:xfrm>
          <a:prstGeom prst="line">
            <a:avLst/>
          </a:prstGeom>
          <a:noFill/>
          <a:ln w="7938">
            <a:solidFill>
              <a:srgbClr val="FFFFFF"/>
            </a:solidFill>
            <a:round/>
            <a:headEnd/>
            <a:tailEnd/>
          </a:ln>
        </p:spPr>
        <p:txBody>
          <a:bodyPr/>
          <a:lstStyle/>
          <a:p>
            <a:endParaRPr lang="en-IN"/>
          </a:p>
        </p:txBody>
      </p:sp>
      <p:sp>
        <p:nvSpPr>
          <p:cNvPr id="17425" name="Line 200"/>
          <p:cNvSpPr>
            <a:spLocks noChangeShapeType="1"/>
          </p:cNvSpPr>
          <p:nvPr/>
        </p:nvSpPr>
        <p:spPr bwMode="auto">
          <a:xfrm>
            <a:off x="706438" y="2754313"/>
            <a:ext cx="52387" cy="0"/>
          </a:xfrm>
          <a:prstGeom prst="line">
            <a:avLst/>
          </a:prstGeom>
          <a:noFill/>
          <a:ln w="7938">
            <a:solidFill>
              <a:srgbClr val="FFFFFF"/>
            </a:solidFill>
            <a:round/>
            <a:headEnd/>
            <a:tailEnd/>
          </a:ln>
        </p:spPr>
        <p:txBody>
          <a:bodyPr/>
          <a:lstStyle/>
          <a:p>
            <a:endParaRPr lang="en-IN"/>
          </a:p>
        </p:txBody>
      </p:sp>
      <p:sp>
        <p:nvSpPr>
          <p:cNvPr id="17426" name="Line 201"/>
          <p:cNvSpPr>
            <a:spLocks noChangeShapeType="1"/>
          </p:cNvSpPr>
          <p:nvPr/>
        </p:nvSpPr>
        <p:spPr bwMode="auto">
          <a:xfrm>
            <a:off x="758825" y="5443538"/>
            <a:ext cx="2554288" cy="0"/>
          </a:xfrm>
          <a:prstGeom prst="line">
            <a:avLst/>
          </a:prstGeom>
          <a:noFill/>
          <a:ln w="7938">
            <a:solidFill>
              <a:srgbClr val="FFFFFF"/>
            </a:solidFill>
            <a:round/>
            <a:headEnd/>
            <a:tailEnd/>
          </a:ln>
        </p:spPr>
        <p:txBody>
          <a:bodyPr/>
          <a:lstStyle/>
          <a:p>
            <a:endParaRPr lang="en-IN"/>
          </a:p>
        </p:txBody>
      </p:sp>
      <p:sp>
        <p:nvSpPr>
          <p:cNvPr id="17427" name="Line 202"/>
          <p:cNvSpPr>
            <a:spLocks noChangeShapeType="1"/>
          </p:cNvSpPr>
          <p:nvPr/>
        </p:nvSpPr>
        <p:spPr bwMode="auto">
          <a:xfrm flipV="1">
            <a:off x="758825" y="5443538"/>
            <a:ext cx="0" cy="52387"/>
          </a:xfrm>
          <a:prstGeom prst="line">
            <a:avLst/>
          </a:prstGeom>
          <a:noFill/>
          <a:ln w="7938">
            <a:solidFill>
              <a:srgbClr val="FFFFFF"/>
            </a:solidFill>
            <a:round/>
            <a:headEnd/>
            <a:tailEnd/>
          </a:ln>
        </p:spPr>
        <p:txBody>
          <a:bodyPr/>
          <a:lstStyle/>
          <a:p>
            <a:endParaRPr lang="en-IN"/>
          </a:p>
        </p:txBody>
      </p:sp>
      <p:sp>
        <p:nvSpPr>
          <p:cNvPr id="17428" name="Line 203"/>
          <p:cNvSpPr>
            <a:spLocks noChangeShapeType="1"/>
          </p:cNvSpPr>
          <p:nvPr/>
        </p:nvSpPr>
        <p:spPr bwMode="auto">
          <a:xfrm flipV="1">
            <a:off x="1082675" y="5443538"/>
            <a:ext cx="0" cy="52387"/>
          </a:xfrm>
          <a:prstGeom prst="line">
            <a:avLst/>
          </a:prstGeom>
          <a:noFill/>
          <a:ln w="7938">
            <a:solidFill>
              <a:srgbClr val="FFFFFF"/>
            </a:solidFill>
            <a:round/>
            <a:headEnd/>
            <a:tailEnd/>
          </a:ln>
        </p:spPr>
        <p:txBody>
          <a:bodyPr/>
          <a:lstStyle/>
          <a:p>
            <a:endParaRPr lang="en-IN"/>
          </a:p>
        </p:txBody>
      </p:sp>
      <p:sp>
        <p:nvSpPr>
          <p:cNvPr id="17429" name="Line 204"/>
          <p:cNvSpPr>
            <a:spLocks noChangeShapeType="1"/>
          </p:cNvSpPr>
          <p:nvPr/>
        </p:nvSpPr>
        <p:spPr bwMode="auto">
          <a:xfrm flipV="1">
            <a:off x="1398588" y="5443538"/>
            <a:ext cx="0" cy="52387"/>
          </a:xfrm>
          <a:prstGeom prst="line">
            <a:avLst/>
          </a:prstGeom>
          <a:noFill/>
          <a:ln w="7938">
            <a:solidFill>
              <a:srgbClr val="FFFFFF"/>
            </a:solidFill>
            <a:round/>
            <a:headEnd/>
            <a:tailEnd/>
          </a:ln>
        </p:spPr>
        <p:txBody>
          <a:bodyPr/>
          <a:lstStyle/>
          <a:p>
            <a:endParaRPr lang="en-IN"/>
          </a:p>
        </p:txBody>
      </p:sp>
      <p:sp>
        <p:nvSpPr>
          <p:cNvPr id="17430" name="Line 205"/>
          <p:cNvSpPr>
            <a:spLocks noChangeShapeType="1"/>
          </p:cNvSpPr>
          <p:nvPr/>
        </p:nvSpPr>
        <p:spPr bwMode="auto">
          <a:xfrm flipV="1">
            <a:off x="1720850" y="5443538"/>
            <a:ext cx="0" cy="52387"/>
          </a:xfrm>
          <a:prstGeom prst="line">
            <a:avLst/>
          </a:prstGeom>
          <a:noFill/>
          <a:ln w="7938">
            <a:solidFill>
              <a:srgbClr val="FFFFFF"/>
            </a:solidFill>
            <a:round/>
            <a:headEnd/>
            <a:tailEnd/>
          </a:ln>
        </p:spPr>
        <p:txBody>
          <a:bodyPr/>
          <a:lstStyle/>
          <a:p>
            <a:endParaRPr lang="en-IN"/>
          </a:p>
        </p:txBody>
      </p:sp>
      <p:sp>
        <p:nvSpPr>
          <p:cNvPr id="17431" name="Line 206"/>
          <p:cNvSpPr>
            <a:spLocks noChangeShapeType="1"/>
          </p:cNvSpPr>
          <p:nvPr/>
        </p:nvSpPr>
        <p:spPr bwMode="auto">
          <a:xfrm flipV="1">
            <a:off x="2036763" y="5443538"/>
            <a:ext cx="0" cy="52387"/>
          </a:xfrm>
          <a:prstGeom prst="line">
            <a:avLst/>
          </a:prstGeom>
          <a:noFill/>
          <a:ln w="7938">
            <a:solidFill>
              <a:srgbClr val="FFFFFF"/>
            </a:solidFill>
            <a:round/>
            <a:headEnd/>
            <a:tailEnd/>
          </a:ln>
        </p:spPr>
        <p:txBody>
          <a:bodyPr/>
          <a:lstStyle/>
          <a:p>
            <a:endParaRPr lang="en-IN"/>
          </a:p>
        </p:txBody>
      </p:sp>
      <p:sp>
        <p:nvSpPr>
          <p:cNvPr id="17432" name="Line 207"/>
          <p:cNvSpPr>
            <a:spLocks noChangeShapeType="1"/>
          </p:cNvSpPr>
          <p:nvPr/>
        </p:nvSpPr>
        <p:spPr bwMode="auto">
          <a:xfrm flipV="1">
            <a:off x="2359025" y="5443538"/>
            <a:ext cx="0" cy="52387"/>
          </a:xfrm>
          <a:prstGeom prst="line">
            <a:avLst/>
          </a:prstGeom>
          <a:noFill/>
          <a:ln w="7938">
            <a:solidFill>
              <a:srgbClr val="FFFFFF"/>
            </a:solidFill>
            <a:round/>
            <a:headEnd/>
            <a:tailEnd/>
          </a:ln>
        </p:spPr>
        <p:txBody>
          <a:bodyPr/>
          <a:lstStyle/>
          <a:p>
            <a:endParaRPr lang="en-IN"/>
          </a:p>
        </p:txBody>
      </p:sp>
      <p:sp>
        <p:nvSpPr>
          <p:cNvPr id="17433" name="Line 208"/>
          <p:cNvSpPr>
            <a:spLocks noChangeShapeType="1"/>
          </p:cNvSpPr>
          <p:nvPr/>
        </p:nvSpPr>
        <p:spPr bwMode="auto">
          <a:xfrm flipV="1">
            <a:off x="2674938" y="5443538"/>
            <a:ext cx="0" cy="52387"/>
          </a:xfrm>
          <a:prstGeom prst="line">
            <a:avLst/>
          </a:prstGeom>
          <a:noFill/>
          <a:ln w="7938">
            <a:solidFill>
              <a:srgbClr val="FFFFFF"/>
            </a:solidFill>
            <a:round/>
            <a:headEnd/>
            <a:tailEnd/>
          </a:ln>
        </p:spPr>
        <p:txBody>
          <a:bodyPr/>
          <a:lstStyle/>
          <a:p>
            <a:endParaRPr lang="en-IN"/>
          </a:p>
        </p:txBody>
      </p:sp>
      <p:sp>
        <p:nvSpPr>
          <p:cNvPr id="17434" name="Line 209"/>
          <p:cNvSpPr>
            <a:spLocks noChangeShapeType="1"/>
          </p:cNvSpPr>
          <p:nvPr/>
        </p:nvSpPr>
        <p:spPr bwMode="auto">
          <a:xfrm flipV="1">
            <a:off x="2998788" y="5443538"/>
            <a:ext cx="0" cy="52387"/>
          </a:xfrm>
          <a:prstGeom prst="line">
            <a:avLst/>
          </a:prstGeom>
          <a:noFill/>
          <a:ln w="7938">
            <a:solidFill>
              <a:srgbClr val="FFFFFF"/>
            </a:solidFill>
            <a:round/>
            <a:headEnd/>
            <a:tailEnd/>
          </a:ln>
        </p:spPr>
        <p:txBody>
          <a:bodyPr/>
          <a:lstStyle/>
          <a:p>
            <a:endParaRPr lang="en-IN"/>
          </a:p>
        </p:txBody>
      </p:sp>
      <p:sp>
        <p:nvSpPr>
          <p:cNvPr id="17435" name="Line 210"/>
          <p:cNvSpPr>
            <a:spLocks noChangeShapeType="1"/>
          </p:cNvSpPr>
          <p:nvPr/>
        </p:nvSpPr>
        <p:spPr bwMode="auto">
          <a:xfrm flipV="1">
            <a:off x="3313113" y="5443538"/>
            <a:ext cx="0" cy="52387"/>
          </a:xfrm>
          <a:prstGeom prst="line">
            <a:avLst/>
          </a:prstGeom>
          <a:noFill/>
          <a:ln w="7938">
            <a:solidFill>
              <a:srgbClr val="FFFFFF"/>
            </a:solidFill>
            <a:round/>
            <a:headEnd/>
            <a:tailEnd/>
          </a:ln>
        </p:spPr>
        <p:txBody>
          <a:bodyPr/>
          <a:lstStyle/>
          <a:p>
            <a:endParaRPr lang="en-IN"/>
          </a:p>
        </p:txBody>
      </p:sp>
      <p:sp>
        <p:nvSpPr>
          <p:cNvPr id="17436" name="Line 211"/>
          <p:cNvSpPr>
            <a:spLocks noChangeShapeType="1"/>
          </p:cNvSpPr>
          <p:nvPr/>
        </p:nvSpPr>
        <p:spPr bwMode="auto">
          <a:xfrm flipV="1">
            <a:off x="1398588" y="4279900"/>
            <a:ext cx="0" cy="66675"/>
          </a:xfrm>
          <a:prstGeom prst="line">
            <a:avLst/>
          </a:prstGeom>
          <a:noFill/>
          <a:ln w="7938">
            <a:solidFill>
              <a:srgbClr val="FFFFFF"/>
            </a:solidFill>
            <a:round/>
            <a:headEnd/>
            <a:tailEnd/>
          </a:ln>
        </p:spPr>
        <p:txBody>
          <a:bodyPr/>
          <a:lstStyle/>
          <a:p>
            <a:endParaRPr lang="en-IN"/>
          </a:p>
        </p:txBody>
      </p:sp>
      <p:sp>
        <p:nvSpPr>
          <p:cNvPr id="17437" name="Line 212"/>
          <p:cNvSpPr>
            <a:spLocks noChangeShapeType="1"/>
          </p:cNvSpPr>
          <p:nvPr/>
        </p:nvSpPr>
        <p:spPr bwMode="auto">
          <a:xfrm>
            <a:off x="1368425" y="4279900"/>
            <a:ext cx="66675" cy="0"/>
          </a:xfrm>
          <a:prstGeom prst="line">
            <a:avLst/>
          </a:prstGeom>
          <a:noFill/>
          <a:ln w="7938">
            <a:solidFill>
              <a:srgbClr val="FFFFFF"/>
            </a:solidFill>
            <a:round/>
            <a:headEnd/>
            <a:tailEnd/>
          </a:ln>
        </p:spPr>
        <p:txBody>
          <a:bodyPr/>
          <a:lstStyle/>
          <a:p>
            <a:endParaRPr lang="en-IN"/>
          </a:p>
        </p:txBody>
      </p:sp>
      <p:sp>
        <p:nvSpPr>
          <p:cNvPr id="17438" name="Line 213"/>
          <p:cNvSpPr>
            <a:spLocks noChangeShapeType="1"/>
          </p:cNvSpPr>
          <p:nvPr/>
        </p:nvSpPr>
        <p:spPr bwMode="auto">
          <a:xfrm>
            <a:off x="1398588" y="4346575"/>
            <a:ext cx="0" cy="68263"/>
          </a:xfrm>
          <a:prstGeom prst="line">
            <a:avLst/>
          </a:prstGeom>
          <a:noFill/>
          <a:ln w="7938">
            <a:solidFill>
              <a:srgbClr val="FFFFFF"/>
            </a:solidFill>
            <a:round/>
            <a:headEnd/>
            <a:tailEnd/>
          </a:ln>
        </p:spPr>
        <p:txBody>
          <a:bodyPr/>
          <a:lstStyle/>
          <a:p>
            <a:endParaRPr lang="en-IN"/>
          </a:p>
        </p:txBody>
      </p:sp>
      <p:sp>
        <p:nvSpPr>
          <p:cNvPr id="17439" name="Line 214"/>
          <p:cNvSpPr>
            <a:spLocks noChangeShapeType="1"/>
          </p:cNvSpPr>
          <p:nvPr/>
        </p:nvSpPr>
        <p:spPr bwMode="auto">
          <a:xfrm>
            <a:off x="1368425" y="4414838"/>
            <a:ext cx="66675" cy="0"/>
          </a:xfrm>
          <a:prstGeom prst="line">
            <a:avLst/>
          </a:prstGeom>
          <a:noFill/>
          <a:ln w="7938">
            <a:solidFill>
              <a:srgbClr val="FFFFFF"/>
            </a:solidFill>
            <a:round/>
            <a:headEnd/>
            <a:tailEnd/>
          </a:ln>
        </p:spPr>
        <p:txBody>
          <a:bodyPr/>
          <a:lstStyle/>
          <a:p>
            <a:endParaRPr lang="en-IN"/>
          </a:p>
        </p:txBody>
      </p:sp>
      <p:sp>
        <p:nvSpPr>
          <p:cNvPr id="17440" name="Line 215"/>
          <p:cNvSpPr>
            <a:spLocks noChangeShapeType="1"/>
          </p:cNvSpPr>
          <p:nvPr/>
        </p:nvSpPr>
        <p:spPr bwMode="auto">
          <a:xfrm flipV="1">
            <a:off x="2036763" y="4549775"/>
            <a:ext cx="0" cy="90488"/>
          </a:xfrm>
          <a:prstGeom prst="line">
            <a:avLst/>
          </a:prstGeom>
          <a:noFill/>
          <a:ln w="7938">
            <a:solidFill>
              <a:srgbClr val="FFFFFF"/>
            </a:solidFill>
            <a:round/>
            <a:headEnd/>
            <a:tailEnd/>
          </a:ln>
        </p:spPr>
        <p:txBody>
          <a:bodyPr/>
          <a:lstStyle/>
          <a:p>
            <a:endParaRPr lang="en-IN"/>
          </a:p>
        </p:txBody>
      </p:sp>
      <p:sp>
        <p:nvSpPr>
          <p:cNvPr id="17441" name="Line 216"/>
          <p:cNvSpPr>
            <a:spLocks noChangeShapeType="1"/>
          </p:cNvSpPr>
          <p:nvPr/>
        </p:nvSpPr>
        <p:spPr bwMode="auto">
          <a:xfrm>
            <a:off x="2006600" y="4549775"/>
            <a:ext cx="68263" cy="0"/>
          </a:xfrm>
          <a:prstGeom prst="line">
            <a:avLst/>
          </a:prstGeom>
          <a:noFill/>
          <a:ln w="7938">
            <a:solidFill>
              <a:srgbClr val="FFFFFF"/>
            </a:solidFill>
            <a:round/>
            <a:headEnd/>
            <a:tailEnd/>
          </a:ln>
        </p:spPr>
        <p:txBody>
          <a:bodyPr/>
          <a:lstStyle/>
          <a:p>
            <a:endParaRPr lang="en-IN"/>
          </a:p>
        </p:txBody>
      </p:sp>
      <p:sp>
        <p:nvSpPr>
          <p:cNvPr id="17442" name="Line 217"/>
          <p:cNvSpPr>
            <a:spLocks noChangeShapeType="1"/>
          </p:cNvSpPr>
          <p:nvPr/>
        </p:nvSpPr>
        <p:spPr bwMode="auto">
          <a:xfrm>
            <a:off x="2036763" y="4640263"/>
            <a:ext cx="0" cy="90487"/>
          </a:xfrm>
          <a:prstGeom prst="line">
            <a:avLst/>
          </a:prstGeom>
          <a:noFill/>
          <a:ln w="7938">
            <a:solidFill>
              <a:srgbClr val="FFFFFF"/>
            </a:solidFill>
            <a:round/>
            <a:headEnd/>
            <a:tailEnd/>
          </a:ln>
        </p:spPr>
        <p:txBody>
          <a:bodyPr/>
          <a:lstStyle/>
          <a:p>
            <a:endParaRPr lang="en-IN"/>
          </a:p>
        </p:txBody>
      </p:sp>
      <p:sp>
        <p:nvSpPr>
          <p:cNvPr id="17443" name="Line 218"/>
          <p:cNvSpPr>
            <a:spLocks noChangeShapeType="1"/>
          </p:cNvSpPr>
          <p:nvPr/>
        </p:nvSpPr>
        <p:spPr bwMode="auto">
          <a:xfrm>
            <a:off x="2006600" y="4730750"/>
            <a:ext cx="68263" cy="0"/>
          </a:xfrm>
          <a:prstGeom prst="line">
            <a:avLst/>
          </a:prstGeom>
          <a:noFill/>
          <a:ln w="7938">
            <a:solidFill>
              <a:srgbClr val="FFFFFF"/>
            </a:solidFill>
            <a:round/>
            <a:headEnd/>
            <a:tailEnd/>
          </a:ln>
        </p:spPr>
        <p:txBody>
          <a:bodyPr/>
          <a:lstStyle/>
          <a:p>
            <a:endParaRPr lang="en-IN"/>
          </a:p>
        </p:txBody>
      </p:sp>
      <p:sp>
        <p:nvSpPr>
          <p:cNvPr id="17444" name="Line 219"/>
          <p:cNvSpPr>
            <a:spLocks noChangeShapeType="1"/>
          </p:cNvSpPr>
          <p:nvPr/>
        </p:nvSpPr>
        <p:spPr bwMode="auto">
          <a:xfrm flipV="1">
            <a:off x="2674938" y="4595813"/>
            <a:ext cx="0" cy="112712"/>
          </a:xfrm>
          <a:prstGeom prst="line">
            <a:avLst/>
          </a:prstGeom>
          <a:noFill/>
          <a:ln w="7938">
            <a:solidFill>
              <a:srgbClr val="FFFFFF"/>
            </a:solidFill>
            <a:round/>
            <a:headEnd/>
            <a:tailEnd/>
          </a:ln>
        </p:spPr>
        <p:txBody>
          <a:bodyPr/>
          <a:lstStyle/>
          <a:p>
            <a:endParaRPr lang="en-IN"/>
          </a:p>
        </p:txBody>
      </p:sp>
      <p:sp>
        <p:nvSpPr>
          <p:cNvPr id="17445" name="Line 220"/>
          <p:cNvSpPr>
            <a:spLocks noChangeShapeType="1"/>
          </p:cNvSpPr>
          <p:nvPr/>
        </p:nvSpPr>
        <p:spPr bwMode="auto">
          <a:xfrm>
            <a:off x="2644775" y="4595813"/>
            <a:ext cx="68263" cy="0"/>
          </a:xfrm>
          <a:prstGeom prst="line">
            <a:avLst/>
          </a:prstGeom>
          <a:noFill/>
          <a:ln w="7938">
            <a:solidFill>
              <a:srgbClr val="FFFFFF"/>
            </a:solidFill>
            <a:round/>
            <a:headEnd/>
            <a:tailEnd/>
          </a:ln>
        </p:spPr>
        <p:txBody>
          <a:bodyPr/>
          <a:lstStyle/>
          <a:p>
            <a:endParaRPr lang="en-IN"/>
          </a:p>
        </p:txBody>
      </p:sp>
      <p:sp>
        <p:nvSpPr>
          <p:cNvPr id="17446" name="Line 221"/>
          <p:cNvSpPr>
            <a:spLocks noChangeShapeType="1"/>
          </p:cNvSpPr>
          <p:nvPr/>
        </p:nvSpPr>
        <p:spPr bwMode="auto">
          <a:xfrm>
            <a:off x="2674938" y="4708525"/>
            <a:ext cx="0" cy="104775"/>
          </a:xfrm>
          <a:prstGeom prst="line">
            <a:avLst/>
          </a:prstGeom>
          <a:noFill/>
          <a:ln w="7938">
            <a:solidFill>
              <a:srgbClr val="FFFFFF"/>
            </a:solidFill>
            <a:round/>
            <a:headEnd/>
            <a:tailEnd/>
          </a:ln>
        </p:spPr>
        <p:txBody>
          <a:bodyPr/>
          <a:lstStyle/>
          <a:p>
            <a:endParaRPr lang="en-IN"/>
          </a:p>
        </p:txBody>
      </p:sp>
      <p:sp>
        <p:nvSpPr>
          <p:cNvPr id="17447" name="Line 222"/>
          <p:cNvSpPr>
            <a:spLocks noChangeShapeType="1"/>
          </p:cNvSpPr>
          <p:nvPr/>
        </p:nvSpPr>
        <p:spPr bwMode="auto">
          <a:xfrm>
            <a:off x="2644775" y="4813300"/>
            <a:ext cx="68263" cy="0"/>
          </a:xfrm>
          <a:prstGeom prst="line">
            <a:avLst/>
          </a:prstGeom>
          <a:noFill/>
          <a:ln w="7938">
            <a:solidFill>
              <a:srgbClr val="FFFFFF"/>
            </a:solidFill>
            <a:round/>
            <a:headEnd/>
            <a:tailEnd/>
          </a:ln>
        </p:spPr>
        <p:txBody>
          <a:bodyPr/>
          <a:lstStyle/>
          <a:p>
            <a:endParaRPr lang="en-IN"/>
          </a:p>
        </p:txBody>
      </p:sp>
      <p:sp>
        <p:nvSpPr>
          <p:cNvPr id="17448" name="Line 223"/>
          <p:cNvSpPr>
            <a:spLocks noChangeShapeType="1"/>
          </p:cNvSpPr>
          <p:nvPr/>
        </p:nvSpPr>
        <p:spPr bwMode="auto">
          <a:xfrm flipV="1">
            <a:off x="3313113" y="4640263"/>
            <a:ext cx="0" cy="112712"/>
          </a:xfrm>
          <a:prstGeom prst="line">
            <a:avLst/>
          </a:prstGeom>
          <a:noFill/>
          <a:ln w="7938">
            <a:solidFill>
              <a:srgbClr val="FFFFFF"/>
            </a:solidFill>
            <a:round/>
            <a:headEnd/>
            <a:tailEnd/>
          </a:ln>
        </p:spPr>
        <p:txBody>
          <a:bodyPr/>
          <a:lstStyle/>
          <a:p>
            <a:endParaRPr lang="en-IN"/>
          </a:p>
        </p:txBody>
      </p:sp>
      <p:sp>
        <p:nvSpPr>
          <p:cNvPr id="17449" name="Line 224"/>
          <p:cNvSpPr>
            <a:spLocks noChangeShapeType="1"/>
          </p:cNvSpPr>
          <p:nvPr/>
        </p:nvSpPr>
        <p:spPr bwMode="auto">
          <a:xfrm>
            <a:off x="3284538" y="4640263"/>
            <a:ext cx="66675" cy="0"/>
          </a:xfrm>
          <a:prstGeom prst="line">
            <a:avLst/>
          </a:prstGeom>
          <a:noFill/>
          <a:ln w="7938">
            <a:solidFill>
              <a:srgbClr val="FFFFFF"/>
            </a:solidFill>
            <a:round/>
            <a:headEnd/>
            <a:tailEnd/>
          </a:ln>
        </p:spPr>
        <p:txBody>
          <a:bodyPr/>
          <a:lstStyle/>
          <a:p>
            <a:endParaRPr lang="en-IN"/>
          </a:p>
        </p:txBody>
      </p:sp>
      <p:sp>
        <p:nvSpPr>
          <p:cNvPr id="17450" name="Line 225"/>
          <p:cNvSpPr>
            <a:spLocks noChangeShapeType="1"/>
          </p:cNvSpPr>
          <p:nvPr/>
        </p:nvSpPr>
        <p:spPr bwMode="auto">
          <a:xfrm>
            <a:off x="3313113" y="4752975"/>
            <a:ext cx="0" cy="104775"/>
          </a:xfrm>
          <a:prstGeom prst="line">
            <a:avLst/>
          </a:prstGeom>
          <a:noFill/>
          <a:ln w="7938">
            <a:solidFill>
              <a:srgbClr val="FFFFFF"/>
            </a:solidFill>
            <a:round/>
            <a:headEnd/>
            <a:tailEnd/>
          </a:ln>
        </p:spPr>
        <p:txBody>
          <a:bodyPr/>
          <a:lstStyle/>
          <a:p>
            <a:endParaRPr lang="en-IN"/>
          </a:p>
        </p:txBody>
      </p:sp>
      <p:sp>
        <p:nvSpPr>
          <p:cNvPr id="17451" name="Line 226"/>
          <p:cNvSpPr>
            <a:spLocks noChangeShapeType="1"/>
          </p:cNvSpPr>
          <p:nvPr/>
        </p:nvSpPr>
        <p:spPr bwMode="auto">
          <a:xfrm>
            <a:off x="3284538" y="4857750"/>
            <a:ext cx="66675" cy="0"/>
          </a:xfrm>
          <a:prstGeom prst="line">
            <a:avLst/>
          </a:prstGeom>
          <a:noFill/>
          <a:ln w="7938">
            <a:solidFill>
              <a:srgbClr val="FFFFFF"/>
            </a:solidFill>
            <a:round/>
            <a:headEnd/>
            <a:tailEnd/>
          </a:ln>
        </p:spPr>
        <p:txBody>
          <a:bodyPr/>
          <a:lstStyle/>
          <a:p>
            <a:endParaRPr lang="en-IN"/>
          </a:p>
        </p:txBody>
      </p:sp>
      <p:sp>
        <p:nvSpPr>
          <p:cNvPr id="17452" name="Line 227"/>
          <p:cNvSpPr>
            <a:spLocks noChangeShapeType="1"/>
          </p:cNvSpPr>
          <p:nvPr/>
        </p:nvSpPr>
        <p:spPr bwMode="auto">
          <a:xfrm flipV="1">
            <a:off x="1398588" y="3340100"/>
            <a:ext cx="0" cy="82550"/>
          </a:xfrm>
          <a:prstGeom prst="line">
            <a:avLst/>
          </a:prstGeom>
          <a:noFill/>
          <a:ln w="7938">
            <a:solidFill>
              <a:srgbClr val="FFFFFF"/>
            </a:solidFill>
            <a:round/>
            <a:headEnd/>
            <a:tailEnd/>
          </a:ln>
        </p:spPr>
        <p:txBody>
          <a:bodyPr/>
          <a:lstStyle/>
          <a:p>
            <a:endParaRPr lang="en-IN"/>
          </a:p>
        </p:txBody>
      </p:sp>
      <p:sp>
        <p:nvSpPr>
          <p:cNvPr id="17453" name="Line 228"/>
          <p:cNvSpPr>
            <a:spLocks noChangeShapeType="1"/>
          </p:cNvSpPr>
          <p:nvPr/>
        </p:nvSpPr>
        <p:spPr bwMode="auto">
          <a:xfrm>
            <a:off x="1368425" y="3340100"/>
            <a:ext cx="66675" cy="0"/>
          </a:xfrm>
          <a:prstGeom prst="line">
            <a:avLst/>
          </a:prstGeom>
          <a:noFill/>
          <a:ln w="7938">
            <a:solidFill>
              <a:srgbClr val="FFFFFF"/>
            </a:solidFill>
            <a:round/>
            <a:headEnd/>
            <a:tailEnd/>
          </a:ln>
        </p:spPr>
        <p:txBody>
          <a:bodyPr/>
          <a:lstStyle/>
          <a:p>
            <a:endParaRPr lang="en-IN"/>
          </a:p>
        </p:txBody>
      </p:sp>
      <p:sp>
        <p:nvSpPr>
          <p:cNvPr id="17454" name="Line 229"/>
          <p:cNvSpPr>
            <a:spLocks noChangeShapeType="1"/>
          </p:cNvSpPr>
          <p:nvPr/>
        </p:nvSpPr>
        <p:spPr bwMode="auto">
          <a:xfrm>
            <a:off x="1398588" y="3422650"/>
            <a:ext cx="0" cy="90488"/>
          </a:xfrm>
          <a:prstGeom prst="line">
            <a:avLst/>
          </a:prstGeom>
          <a:noFill/>
          <a:ln w="7938">
            <a:solidFill>
              <a:srgbClr val="FFFFFF"/>
            </a:solidFill>
            <a:round/>
            <a:headEnd/>
            <a:tailEnd/>
          </a:ln>
        </p:spPr>
        <p:txBody>
          <a:bodyPr/>
          <a:lstStyle/>
          <a:p>
            <a:endParaRPr lang="en-IN"/>
          </a:p>
        </p:txBody>
      </p:sp>
      <p:sp>
        <p:nvSpPr>
          <p:cNvPr id="17455" name="Line 230"/>
          <p:cNvSpPr>
            <a:spLocks noChangeShapeType="1"/>
          </p:cNvSpPr>
          <p:nvPr/>
        </p:nvSpPr>
        <p:spPr bwMode="auto">
          <a:xfrm>
            <a:off x="1368425" y="3513138"/>
            <a:ext cx="66675" cy="0"/>
          </a:xfrm>
          <a:prstGeom prst="line">
            <a:avLst/>
          </a:prstGeom>
          <a:noFill/>
          <a:ln w="7938">
            <a:solidFill>
              <a:srgbClr val="FFFFFF"/>
            </a:solidFill>
            <a:round/>
            <a:headEnd/>
            <a:tailEnd/>
          </a:ln>
        </p:spPr>
        <p:txBody>
          <a:bodyPr/>
          <a:lstStyle/>
          <a:p>
            <a:endParaRPr lang="en-IN"/>
          </a:p>
        </p:txBody>
      </p:sp>
      <p:sp>
        <p:nvSpPr>
          <p:cNvPr id="17456" name="Line 231"/>
          <p:cNvSpPr>
            <a:spLocks noChangeShapeType="1"/>
          </p:cNvSpPr>
          <p:nvPr/>
        </p:nvSpPr>
        <p:spPr bwMode="auto">
          <a:xfrm flipV="1">
            <a:off x="2036763" y="3205163"/>
            <a:ext cx="0" cy="112712"/>
          </a:xfrm>
          <a:prstGeom prst="line">
            <a:avLst/>
          </a:prstGeom>
          <a:noFill/>
          <a:ln w="7938">
            <a:solidFill>
              <a:srgbClr val="FFFFFF"/>
            </a:solidFill>
            <a:round/>
            <a:headEnd/>
            <a:tailEnd/>
          </a:ln>
        </p:spPr>
        <p:txBody>
          <a:bodyPr/>
          <a:lstStyle/>
          <a:p>
            <a:endParaRPr lang="en-IN"/>
          </a:p>
        </p:txBody>
      </p:sp>
      <p:sp>
        <p:nvSpPr>
          <p:cNvPr id="17457" name="Line 232"/>
          <p:cNvSpPr>
            <a:spLocks noChangeShapeType="1"/>
          </p:cNvSpPr>
          <p:nvPr/>
        </p:nvSpPr>
        <p:spPr bwMode="auto">
          <a:xfrm>
            <a:off x="2006600" y="3205163"/>
            <a:ext cx="68263" cy="0"/>
          </a:xfrm>
          <a:prstGeom prst="line">
            <a:avLst/>
          </a:prstGeom>
          <a:noFill/>
          <a:ln w="7938">
            <a:solidFill>
              <a:srgbClr val="FFFFFF"/>
            </a:solidFill>
            <a:round/>
            <a:headEnd/>
            <a:tailEnd/>
          </a:ln>
        </p:spPr>
        <p:txBody>
          <a:bodyPr/>
          <a:lstStyle/>
          <a:p>
            <a:endParaRPr lang="en-IN"/>
          </a:p>
        </p:txBody>
      </p:sp>
      <p:sp>
        <p:nvSpPr>
          <p:cNvPr id="17458" name="Line 233"/>
          <p:cNvSpPr>
            <a:spLocks noChangeShapeType="1"/>
          </p:cNvSpPr>
          <p:nvPr/>
        </p:nvSpPr>
        <p:spPr bwMode="auto">
          <a:xfrm>
            <a:off x="2036763" y="3317875"/>
            <a:ext cx="0" cy="104775"/>
          </a:xfrm>
          <a:prstGeom prst="line">
            <a:avLst/>
          </a:prstGeom>
          <a:noFill/>
          <a:ln w="7938">
            <a:solidFill>
              <a:srgbClr val="FFFFFF"/>
            </a:solidFill>
            <a:round/>
            <a:headEnd/>
            <a:tailEnd/>
          </a:ln>
        </p:spPr>
        <p:txBody>
          <a:bodyPr/>
          <a:lstStyle/>
          <a:p>
            <a:endParaRPr lang="en-IN"/>
          </a:p>
        </p:txBody>
      </p:sp>
      <p:sp>
        <p:nvSpPr>
          <p:cNvPr id="17459" name="Line 234"/>
          <p:cNvSpPr>
            <a:spLocks noChangeShapeType="1"/>
          </p:cNvSpPr>
          <p:nvPr/>
        </p:nvSpPr>
        <p:spPr bwMode="auto">
          <a:xfrm>
            <a:off x="2006600" y="3422650"/>
            <a:ext cx="68263" cy="0"/>
          </a:xfrm>
          <a:prstGeom prst="line">
            <a:avLst/>
          </a:prstGeom>
          <a:noFill/>
          <a:ln w="7938">
            <a:solidFill>
              <a:srgbClr val="FFFFFF"/>
            </a:solidFill>
            <a:round/>
            <a:headEnd/>
            <a:tailEnd/>
          </a:ln>
        </p:spPr>
        <p:txBody>
          <a:bodyPr/>
          <a:lstStyle/>
          <a:p>
            <a:endParaRPr lang="en-IN"/>
          </a:p>
        </p:txBody>
      </p:sp>
      <p:sp>
        <p:nvSpPr>
          <p:cNvPr id="17460" name="Line 235"/>
          <p:cNvSpPr>
            <a:spLocks noChangeShapeType="1"/>
          </p:cNvSpPr>
          <p:nvPr/>
        </p:nvSpPr>
        <p:spPr bwMode="auto">
          <a:xfrm flipV="1">
            <a:off x="2674938" y="3070225"/>
            <a:ext cx="0" cy="134938"/>
          </a:xfrm>
          <a:prstGeom prst="line">
            <a:avLst/>
          </a:prstGeom>
          <a:noFill/>
          <a:ln w="7938">
            <a:solidFill>
              <a:srgbClr val="FFFFFF"/>
            </a:solidFill>
            <a:round/>
            <a:headEnd/>
            <a:tailEnd/>
          </a:ln>
        </p:spPr>
        <p:txBody>
          <a:bodyPr/>
          <a:lstStyle/>
          <a:p>
            <a:endParaRPr lang="en-IN"/>
          </a:p>
        </p:txBody>
      </p:sp>
      <p:sp>
        <p:nvSpPr>
          <p:cNvPr id="17461" name="Line 236"/>
          <p:cNvSpPr>
            <a:spLocks noChangeShapeType="1"/>
          </p:cNvSpPr>
          <p:nvPr/>
        </p:nvSpPr>
        <p:spPr bwMode="auto">
          <a:xfrm>
            <a:off x="2644775" y="3070225"/>
            <a:ext cx="68263" cy="0"/>
          </a:xfrm>
          <a:prstGeom prst="line">
            <a:avLst/>
          </a:prstGeom>
          <a:noFill/>
          <a:ln w="7938">
            <a:solidFill>
              <a:srgbClr val="FFFFFF"/>
            </a:solidFill>
            <a:round/>
            <a:headEnd/>
            <a:tailEnd/>
          </a:ln>
        </p:spPr>
        <p:txBody>
          <a:bodyPr/>
          <a:lstStyle/>
          <a:p>
            <a:endParaRPr lang="en-IN"/>
          </a:p>
        </p:txBody>
      </p:sp>
      <p:sp>
        <p:nvSpPr>
          <p:cNvPr id="17462" name="Line 237"/>
          <p:cNvSpPr>
            <a:spLocks noChangeShapeType="1"/>
          </p:cNvSpPr>
          <p:nvPr/>
        </p:nvSpPr>
        <p:spPr bwMode="auto">
          <a:xfrm>
            <a:off x="2674938" y="3205163"/>
            <a:ext cx="0" cy="134937"/>
          </a:xfrm>
          <a:prstGeom prst="line">
            <a:avLst/>
          </a:prstGeom>
          <a:noFill/>
          <a:ln w="7938">
            <a:solidFill>
              <a:srgbClr val="FFFFFF"/>
            </a:solidFill>
            <a:round/>
            <a:headEnd/>
            <a:tailEnd/>
          </a:ln>
        </p:spPr>
        <p:txBody>
          <a:bodyPr/>
          <a:lstStyle/>
          <a:p>
            <a:endParaRPr lang="en-IN"/>
          </a:p>
        </p:txBody>
      </p:sp>
      <p:sp>
        <p:nvSpPr>
          <p:cNvPr id="17463" name="Line 238"/>
          <p:cNvSpPr>
            <a:spLocks noChangeShapeType="1"/>
          </p:cNvSpPr>
          <p:nvPr/>
        </p:nvSpPr>
        <p:spPr bwMode="auto">
          <a:xfrm>
            <a:off x="2644775" y="3340100"/>
            <a:ext cx="68263" cy="0"/>
          </a:xfrm>
          <a:prstGeom prst="line">
            <a:avLst/>
          </a:prstGeom>
          <a:noFill/>
          <a:ln w="7938">
            <a:solidFill>
              <a:srgbClr val="FFFFFF"/>
            </a:solidFill>
            <a:round/>
            <a:headEnd/>
            <a:tailEnd/>
          </a:ln>
        </p:spPr>
        <p:txBody>
          <a:bodyPr/>
          <a:lstStyle/>
          <a:p>
            <a:endParaRPr lang="en-IN"/>
          </a:p>
        </p:txBody>
      </p:sp>
      <p:sp>
        <p:nvSpPr>
          <p:cNvPr id="17464" name="Line 239"/>
          <p:cNvSpPr>
            <a:spLocks noChangeShapeType="1"/>
          </p:cNvSpPr>
          <p:nvPr/>
        </p:nvSpPr>
        <p:spPr bwMode="auto">
          <a:xfrm flipV="1">
            <a:off x="3313113" y="3160713"/>
            <a:ext cx="0" cy="134937"/>
          </a:xfrm>
          <a:prstGeom prst="line">
            <a:avLst/>
          </a:prstGeom>
          <a:noFill/>
          <a:ln w="7938">
            <a:solidFill>
              <a:srgbClr val="FFFFFF"/>
            </a:solidFill>
            <a:round/>
            <a:headEnd/>
            <a:tailEnd/>
          </a:ln>
        </p:spPr>
        <p:txBody>
          <a:bodyPr/>
          <a:lstStyle/>
          <a:p>
            <a:endParaRPr lang="en-IN"/>
          </a:p>
        </p:txBody>
      </p:sp>
      <p:sp>
        <p:nvSpPr>
          <p:cNvPr id="17465" name="Line 240"/>
          <p:cNvSpPr>
            <a:spLocks noChangeShapeType="1"/>
          </p:cNvSpPr>
          <p:nvPr/>
        </p:nvSpPr>
        <p:spPr bwMode="auto">
          <a:xfrm>
            <a:off x="3284538" y="3160713"/>
            <a:ext cx="66675" cy="0"/>
          </a:xfrm>
          <a:prstGeom prst="line">
            <a:avLst/>
          </a:prstGeom>
          <a:noFill/>
          <a:ln w="7938">
            <a:solidFill>
              <a:srgbClr val="FFFFFF"/>
            </a:solidFill>
            <a:round/>
            <a:headEnd/>
            <a:tailEnd/>
          </a:ln>
        </p:spPr>
        <p:txBody>
          <a:bodyPr/>
          <a:lstStyle/>
          <a:p>
            <a:endParaRPr lang="en-IN"/>
          </a:p>
        </p:txBody>
      </p:sp>
      <p:sp>
        <p:nvSpPr>
          <p:cNvPr id="17466" name="Line 241"/>
          <p:cNvSpPr>
            <a:spLocks noChangeShapeType="1"/>
          </p:cNvSpPr>
          <p:nvPr/>
        </p:nvSpPr>
        <p:spPr bwMode="auto">
          <a:xfrm>
            <a:off x="3313113" y="3295650"/>
            <a:ext cx="0" cy="127000"/>
          </a:xfrm>
          <a:prstGeom prst="line">
            <a:avLst/>
          </a:prstGeom>
          <a:noFill/>
          <a:ln w="7938">
            <a:solidFill>
              <a:srgbClr val="FFFFFF"/>
            </a:solidFill>
            <a:round/>
            <a:headEnd/>
            <a:tailEnd/>
          </a:ln>
        </p:spPr>
        <p:txBody>
          <a:bodyPr/>
          <a:lstStyle/>
          <a:p>
            <a:endParaRPr lang="en-IN"/>
          </a:p>
        </p:txBody>
      </p:sp>
      <p:sp>
        <p:nvSpPr>
          <p:cNvPr id="17467" name="Line 242"/>
          <p:cNvSpPr>
            <a:spLocks noChangeShapeType="1"/>
          </p:cNvSpPr>
          <p:nvPr/>
        </p:nvSpPr>
        <p:spPr bwMode="auto">
          <a:xfrm>
            <a:off x="3284538" y="3422650"/>
            <a:ext cx="66675" cy="0"/>
          </a:xfrm>
          <a:prstGeom prst="line">
            <a:avLst/>
          </a:prstGeom>
          <a:noFill/>
          <a:ln w="7938">
            <a:solidFill>
              <a:srgbClr val="FFFFFF"/>
            </a:solidFill>
            <a:round/>
            <a:headEnd/>
            <a:tailEnd/>
          </a:ln>
        </p:spPr>
        <p:txBody>
          <a:bodyPr/>
          <a:lstStyle/>
          <a:p>
            <a:endParaRPr lang="en-IN"/>
          </a:p>
        </p:txBody>
      </p:sp>
      <p:sp>
        <p:nvSpPr>
          <p:cNvPr id="17468" name="Oval 243"/>
          <p:cNvSpPr>
            <a:spLocks noChangeArrowheads="1"/>
          </p:cNvSpPr>
          <p:nvPr/>
        </p:nvSpPr>
        <p:spPr bwMode="auto">
          <a:xfrm>
            <a:off x="722313" y="3257550"/>
            <a:ext cx="66675" cy="68263"/>
          </a:xfrm>
          <a:prstGeom prst="ellipse">
            <a:avLst/>
          </a:prstGeom>
          <a:solidFill>
            <a:srgbClr val="FFFF00"/>
          </a:solidFill>
          <a:ln w="7938">
            <a:solidFill>
              <a:srgbClr val="FFFF00"/>
            </a:solidFill>
            <a:round/>
            <a:headEnd/>
            <a:tailEnd/>
          </a:ln>
        </p:spPr>
        <p:txBody>
          <a:bodyPr/>
          <a:lstStyle/>
          <a:p>
            <a:endParaRPr lang="en-IN"/>
          </a:p>
        </p:txBody>
      </p:sp>
      <p:sp>
        <p:nvSpPr>
          <p:cNvPr id="17469" name="Oval 244"/>
          <p:cNvSpPr>
            <a:spLocks noChangeArrowheads="1"/>
          </p:cNvSpPr>
          <p:nvPr/>
        </p:nvSpPr>
        <p:spPr bwMode="auto">
          <a:xfrm>
            <a:off x="1360488" y="4310063"/>
            <a:ext cx="66675" cy="66675"/>
          </a:xfrm>
          <a:prstGeom prst="ellipse">
            <a:avLst/>
          </a:prstGeom>
          <a:solidFill>
            <a:srgbClr val="FFFF00"/>
          </a:solidFill>
          <a:ln w="7938">
            <a:solidFill>
              <a:srgbClr val="FFFF00"/>
            </a:solidFill>
            <a:round/>
            <a:headEnd/>
            <a:tailEnd/>
          </a:ln>
        </p:spPr>
        <p:txBody>
          <a:bodyPr/>
          <a:lstStyle/>
          <a:p>
            <a:endParaRPr lang="en-IN"/>
          </a:p>
        </p:txBody>
      </p:sp>
      <p:sp>
        <p:nvSpPr>
          <p:cNvPr id="17470" name="Oval 245"/>
          <p:cNvSpPr>
            <a:spLocks noChangeArrowheads="1"/>
          </p:cNvSpPr>
          <p:nvPr/>
        </p:nvSpPr>
        <p:spPr bwMode="auto">
          <a:xfrm>
            <a:off x="1998663" y="4602163"/>
            <a:ext cx="68262" cy="68262"/>
          </a:xfrm>
          <a:prstGeom prst="ellipse">
            <a:avLst/>
          </a:prstGeom>
          <a:solidFill>
            <a:srgbClr val="FFFF00"/>
          </a:solidFill>
          <a:ln w="7938">
            <a:solidFill>
              <a:srgbClr val="FFFF00"/>
            </a:solidFill>
            <a:round/>
            <a:headEnd/>
            <a:tailEnd/>
          </a:ln>
        </p:spPr>
        <p:txBody>
          <a:bodyPr/>
          <a:lstStyle/>
          <a:p>
            <a:endParaRPr lang="en-IN"/>
          </a:p>
        </p:txBody>
      </p:sp>
      <p:sp>
        <p:nvSpPr>
          <p:cNvPr id="17471" name="Oval 246"/>
          <p:cNvSpPr>
            <a:spLocks noChangeArrowheads="1"/>
          </p:cNvSpPr>
          <p:nvPr/>
        </p:nvSpPr>
        <p:spPr bwMode="auto">
          <a:xfrm>
            <a:off x="2638425" y="4670425"/>
            <a:ext cx="66675" cy="68263"/>
          </a:xfrm>
          <a:prstGeom prst="ellipse">
            <a:avLst/>
          </a:prstGeom>
          <a:solidFill>
            <a:srgbClr val="FFFF00"/>
          </a:solidFill>
          <a:ln w="7938">
            <a:solidFill>
              <a:srgbClr val="FFFF00"/>
            </a:solidFill>
            <a:round/>
            <a:headEnd/>
            <a:tailEnd/>
          </a:ln>
        </p:spPr>
        <p:txBody>
          <a:bodyPr/>
          <a:lstStyle/>
          <a:p>
            <a:endParaRPr lang="en-IN"/>
          </a:p>
        </p:txBody>
      </p:sp>
      <p:sp>
        <p:nvSpPr>
          <p:cNvPr id="17472" name="Oval 247"/>
          <p:cNvSpPr>
            <a:spLocks noChangeArrowheads="1"/>
          </p:cNvSpPr>
          <p:nvPr/>
        </p:nvSpPr>
        <p:spPr bwMode="auto">
          <a:xfrm>
            <a:off x="3276600" y="4714875"/>
            <a:ext cx="66675" cy="68263"/>
          </a:xfrm>
          <a:prstGeom prst="ellipse">
            <a:avLst/>
          </a:prstGeom>
          <a:solidFill>
            <a:srgbClr val="FFFF00"/>
          </a:solidFill>
          <a:ln w="7938">
            <a:solidFill>
              <a:srgbClr val="FFFF00"/>
            </a:solidFill>
            <a:round/>
            <a:headEnd/>
            <a:tailEnd/>
          </a:ln>
        </p:spPr>
        <p:txBody>
          <a:bodyPr/>
          <a:lstStyle/>
          <a:p>
            <a:endParaRPr lang="en-IN"/>
          </a:p>
        </p:txBody>
      </p:sp>
      <p:sp>
        <p:nvSpPr>
          <p:cNvPr id="17473" name="Rectangle 248"/>
          <p:cNvSpPr>
            <a:spLocks noChangeArrowheads="1"/>
          </p:cNvSpPr>
          <p:nvPr/>
        </p:nvSpPr>
        <p:spPr bwMode="auto">
          <a:xfrm>
            <a:off x="728663" y="3108325"/>
            <a:ext cx="52387" cy="52388"/>
          </a:xfrm>
          <a:prstGeom prst="rect">
            <a:avLst/>
          </a:prstGeom>
          <a:solidFill>
            <a:srgbClr val="99CCFF"/>
          </a:solidFill>
          <a:ln w="7938">
            <a:solidFill>
              <a:srgbClr val="99CCFF"/>
            </a:solidFill>
            <a:miter lim="800000"/>
            <a:headEnd/>
            <a:tailEnd/>
          </a:ln>
        </p:spPr>
        <p:txBody>
          <a:bodyPr/>
          <a:lstStyle/>
          <a:p>
            <a:endParaRPr lang="en-IN"/>
          </a:p>
        </p:txBody>
      </p:sp>
      <p:sp>
        <p:nvSpPr>
          <p:cNvPr id="17474" name="Rectangle 249"/>
          <p:cNvSpPr>
            <a:spLocks noChangeArrowheads="1"/>
          </p:cNvSpPr>
          <p:nvPr/>
        </p:nvSpPr>
        <p:spPr bwMode="auto">
          <a:xfrm>
            <a:off x="1368425" y="3392488"/>
            <a:ext cx="52388" cy="53975"/>
          </a:xfrm>
          <a:prstGeom prst="rect">
            <a:avLst/>
          </a:prstGeom>
          <a:solidFill>
            <a:srgbClr val="99CCFF"/>
          </a:solidFill>
          <a:ln w="7938">
            <a:solidFill>
              <a:srgbClr val="99CCFF"/>
            </a:solidFill>
            <a:miter lim="800000"/>
            <a:headEnd/>
            <a:tailEnd/>
          </a:ln>
        </p:spPr>
        <p:txBody>
          <a:bodyPr/>
          <a:lstStyle/>
          <a:p>
            <a:endParaRPr lang="en-IN"/>
          </a:p>
        </p:txBody>
      </p:sp>
      <p:sp>
        <p:nvSpPr>
          <p:cNvPr id="17475" name="Rectangle 250"/>
          <p:cNvSpPr>
            <a:spLocks noChangeArrowheads="1"/>
          </p:cNvSpPr>
          <p:nvPr/>
        </p:nvSpPr>
        <p:spPr bwMode="auto">
          <a:xfrm>
            <a:off x="2006600" y="3287713"/>
            <a:ext cx="52388" cy="52387"/>
          </a:xfrm>
          <a:prstGeom prst="rect">
            <a:avLst/>
          </a:prstGeom>
          <a:solidFill>
            <a:srgbClr val="99CCFF"/>
          </a:solidFill>
          <a:ln w="7938">
            <a:solidFill>
              <a:srgbClr val="99CCFF"/>
            </a:solidFill>
            <a:miter lim="800000"/>
            <a:headEnd/>
            <a:tailEnd/>
          </a:ln>
        </p:spPr>
        <p:txBody>
          <a:bodyPr/>
          <a:lstStyle/>
          <a:p>
            <a:endParaRPr lang="en-IN"/>
          </a:p>
        </p:txBody>
      </p:sp>
      <p:sp>
        <p:nvSpPr>
          <p:cNvPr id="17476" name="Rectangle 251"/>
          <p:cNvSpPr>
            <a:spLocks noChangeArrowheads="1"/>
          </p:cNvSpPr>
          <p:nvPr/>
        </p:nvSpPr>
        <p:spPr bwMode="auto">
          <a:xfrm>
            <a:off x="2644775" y="3175000"/>
            <a:ext cx="52388" cy="52388"/>
          </a:xfrm>
          <a:prstGeom prst="rect">
            <a:avLst/>
          </a:prstGeom>
          <a:solidFill>
            <a:srgbClr val="99CCFF"/>
          </a:solidFill>
          <a:ln w="7938">
            <a:solidFill>
              <a:srgbClr val="99CCFF"/>
            </a:solidFill>
            <a:miter lim="800000"/>
            <a:headEnd/>
            <a:tailEnd/>
          </a:ln>
        </p:spPr>
        <p:txBody>
          <a:bodyPr/>
          <a:lstStyle/>
          <a:p>
            <a:endParaRPr lang="en-IN"/>
          </a:p>
        </p:txBody>
      </p:sp>
      <p:sp>
        <p:nvSpPr>
          <p:cNvPr id="17477" name="Rectangle 252"/>
          <p:cNvSpPr>
            <a:spLocks noChangeArrowheads="1"/>
          </p:cNvSpPr>
          <p:nvPr/>
        </p:nvSpPr>
        <p:spPr bwMode="auto">
          <a:xfrm>
            <a:off x="3284538" y="3265488"/>
            <a:ext cx="52387" cy="52387"/>
          </a:xfrm>
          <a:prstGeom prst="rect">
            <a:avLst/>
          </a:prstGeom>
          <a:solidFill>
            <a:srgbClr val="99CCFF"/>
          </a:solidFill>
          <a:ln w="7938">
            <a:solidFill>
              <a:srgbClr val="99CCFF"/>
            </a:solidFill>
            <a:miter lim="800000"/>
            <a:headEnd/>
            <a:tailEnd/>
          </a:ln>
        </p:spPr>
        <p:txBody>
          <a:bodyPr/>
          <a:lstStyle/>
          <a:p>
            <a:endParaRPr lang="en-IN"/>
          </a:p>
        </p:txBody>
      </p:sp>
      <p:sp>
        <p:nvSpPr>
          <p:cNvPr id="17478" name="Rectangle 253"/>
          <p:cNvSpPr>
            <a:spLocks noChangeArrowheads="1"/>
          </p:cNvSpPr>
          <p:nvPr/>
        </p:nvSpPr>
        <p:spPr bwMode="auto">
          <a:xfrm>
            <a:off x="731838" y="1958975"/>
            <a:ext cx="2620962" cy="244475"/>
          </a:xfrm>
          <a:prstGeom prst="rect">
            <a:avLst/>
          </a:prstGeom>
          <a:noFill/>
          <a:ln w="9525">
            <a:noFill/>
            <a:miter lim="800000"/>
            <a:headEnd/>
            <a:tailEnd/>
          </a:ln>
        </p:spPr>
        <p:txBody>
          <a:bodyPr wrap="none" lIns="0" tIns="0" rIns="0" bIns="0">
            <a:spAutoFit/>
          </a:bodyPr>
          <a:lstStyle/>
          <a:p>
            <a:r>
              <a:rPr lang="en-US" sz="1600">
                <a:solidFill>
                  <a:srgbClr val="FFFFFF"/>
                </a:solidFill>
              </a:rPr>
              <a:t>Add-on to Metformin Study</a:t>
            </a:r>
            <a:endParaRPr lang="en-US"/>
          </a:p>
        </p:txBody>
      </p:sp>
      <p:sp>
        <p:nvSpPr>
          <p:cNvPr id="17479" name="Rectangle 254"/>
          <p:cNvSpPr>
            <a:spLocks noChangeArrowheads="1"/>
          </p:cNvSpPr>
          <p:nvPr/>
        </p:nvSpPr>
        <p:spPr bwMode="auto">
          <a:xfrm>
            <a:off x="384175" y="5346700"/>
            <a:ext cx="246063" cy="212725"/>
          </a:xfrm>
          <a:prstGeom prst="rect">
            <a:avLst/>
          </a:prstGeom>
          <a:noFill/>
          <a:ln w="9525">
            <a:noFill/>
            <a:miter lim="800000"/>
            <a:headEnd/>
            <a:tailEnd/>
          </a:ln>
        </p:spPr>
        <p:txBody>
          <a:bodyPr wrap="none" lIns="0" tIns="0" rIns="0" bIns="0">
            <a:spAutoFit/>
          </a:bodyPr>
          <a:lstStyle/>
          <a:p>
            <a:r>
              <a:rPr lang="en-US">
                <a:solidFill>
                  <a:srgbClr val="FFFFFF"/>
                </a:solidFill>
              </a:rPr>
              <a:t>7.0</a:t>
            </a:r>
            <a:endParaRPr lang="en-US"/>
          </a:p>
        </p:txBody>
      </p:sp>
      <p:sp>
        <p:nvSpPr>
          <p:cNvPr id="17480" name="Rectangle 255"/>
          <p:cNvSpPr>
            <a:spLocks noChangeArrowheads="1"/>
          </p:cNvSpPr>
          <p:nvPr/>
        </p:nvSpPr>
        <p:spPr bwMode="auto">
          <a:xfrm>
            <a:off x="384175" y="4895850"/>
            <a:ext cx="246063" cy="212725"/>
          </a:xfrm>
          <a:prstGeom prst="rect">
            <a:avLst/>
          </a:prstGeom>
          <a:noFill/>
          <a:ln w="9525">
            <a:noFill/>
            <a:miter lim="800000"/>
            <a:headEnd/>
            <a:tailEnd/>
          </a:ln>
        </p:spPr>
        <p:txBody>
          <a:bodyPr wrap="none" lIns="0" tIns="0" rIns="0" bIns="0">
            <a:spAutoFit/>
          </a:bodyPr>
          <a:lstStyle/>
          <a:p>
            <a:r>
              <a:rPr lang="en-US">
                <a:solidFill>
                  <a:srgbClr val="FFFFFF"/>
                </a:solidFill>
              </a:rPr>
              <a:t>7.2</a:t>
            </a:r>
            <a:endParaRPr lang="en-US"/>
          </a:p>
        </p:txBody>
      </p:sp>
      <p:sp>
        <p:nvSpPr>
          <p:cNvPr id="17481" name="Rectangle 256"/>
          <p:cNvSpPr>
            <a:spLocks noChangeArrowheads="1"/>
          </p:cNvSpPr>
          <p:nvPr/>
        </p:nvSpPr>
        <p:spPr bwMode="auto">
          <a:xfrm>
            <a:off x="384175" y="4452938"/>
            <a:ext cx="246063" cy="212725"/>
          </a:xfrm>
          <a:prstGeom prst="rect">
            <a:avLst/>
          </a:prstGeom>
          <a:noFill/>
          <a:ln w="9525">
            <a:noFill/>
            <a:miter lim="800000"/>
            <a:headEnd/>
            <a:tailEnd/>
          </a:ln>
        </p:spPr>
        <p:txBody>
          <a:bodyPr wrap="none" lIns="0" tIns="0" rIns="0" bIns="0">
            <a:spAutoFit/>
          </a:bodyPr>
          <a:lstStyle/>
          <a:p>
            <a:r>
              <a:rPr lang="en-US">
                <a:solidFill>
                  <a:srgbClr val="FFFFFF"/>
                </a:solidFill>
              </a:rPr>
              <a:t>7.4</a:t>
            </a:r>
            <a:endParaRPr lang="en-US"/>
          </a:p>
        </p:txBody>
      </p:sp>
      <p:sp>
        <p:nvSpPr>
          <p:cNvPr id="17482" name="Rectangle 257"/>
          <p:cNvSpPr>
            <a:spLocks noChangeArrowheads="1"/>
          </p:cNvSpPr>
          <p:nvPr/>
        </p:nvSpPr>
        <p:spPr bwMode="auto">
          <a:xfrm>
            <a:off x="384175" y="4002088"/>
            <a:ext cx="246063" cy="212725"/>
          </a:xfrm>
          <a:prstGeom prst="rect">
            <a:avLst/>
          </a:prstGeom>
          <a:noFill/>
          <a:ln w="9525">
            <a:noFill/>
            <a:miter lim="800000"/>
            <a:headEnd/>
            <a:tailEnd/>
          </a:ln>
        </p:spPr>
        <p:txBody>
          <a:bodyPr wrap="none" lIns="0" tIns="0" rIns="0" bIns="0">
            <a:spAutoFit/>
          </a:bodyPr>
          <a:lstStyle/>
          <a:p>
            <a:r>
              <a:rPr lang="en-US">
                <a:solidFill>
                  <a:srgbClr val="FFFFFF"/>
                </a:solidFill>
              </a:rPr>
              <a:t>7.6</a:t>
            </a:r>
            <a:endParaRPr lang="en-US"/>
          </a:p>
        </p:txBody>
      </p:sp>
      <p:sp>
        <p:nvSpPr>
          <p:cNvPr id="17483" name="Rectangle 258"/>
          <p:cNvSpPr>
            <a:spLocks noChangeArrowheads="1"/>
          </p:cNvSpPr>
          <p:nvPr/>
        </p:nvSpPr>
        <p:spPr bwMode="auto">
          <a:xfrm>
            <a:off x="384175" y="3551238"/>
            <a:ext cx="246063" cy="212725"/>
          </a:xfrm>
          <a:prstGeom prst="rect">
            <a:avLst/>
          </a:prstGeom>
          <a:noFill/>
          <a:ln w="9525">
            <a:noFill/>
            <a:miter lim="800000"/>
            <a:headEnd/>
            <a:tailEnd/>
          </a:ln>
        </p:spPr>
        <p:txBody>
          <a:bodyPr wrap="none" lIns="0" tIns="0" rIns="0" bIns="0">
            <a:spAutoFit/>
          </a:bodyPr>
          <a:lstStyle/>
          <a:p>
            <a:r>
              <a:rPr lang="en-US">
                <a:solidFill>
                  <a:srgbClr val="FFFFFF"/>
                </a:solidFill>
              </a:rPr>
              <a:t>7.8</a:t>
            </a:r>
            <a:endParaRPr lang="en-US"/>
          </a:p>
        </p:txBody>
      </p:sp>
      <p:sp>
        <p:nvSpPr>
          <p:cNvPr id="17484" name="Rectangle 259"/>
          <p:cNvSpPr>
            <a:spLocks noChangeArrowheads="1"/>
          </p:cNvSpPr>
          <p:nvPr/>
        </p:nvSpPr>
        <p:spPr bwMode="auto">
          <a:xfrm>
            <a:off x="384175" y="3108325"/>
            <a:ext cx="246063" cy="212725"/>
          </a:xfrm>
          <a:prstGeom prst="rect">
            <a:avLst/>
          </a:prstGeom>
          <a:noFill/>
          <a:ln w="9525">
            <a:noFill/>
            <a:miter lim="800000"/>
            <a:headEnd/>
            <a:tailEnd/>
          </a:ln>
        </p:spPr>
        <p:txBody>
          <a:bodyPr wrap="none" lIns="0" tIns="0" rIns="0" bIns="0">
            <a:spAutoFit/>
          </a:bodyPr>
          <a:lstStyle/>
          <a:p>
            <a:r>
              <a:rPr lang="en-US">
                <a:solidFill>
                  <a:srgbClr val="FFFFFF"/>
                </a:solidFill>
              </a:rPr>
              <a:t>8.0</a:t>
            </a:r>
            <a:endParaRPr lang="en-US"/>
          </a:p>
        </p:txBody>
      </p:sp>
      <p:sp>
        <p:nvSpPr>
          <p:cNvPr id="17485" name="Rectangle 260"/>
          <p:cNvSpPr>
            <a:spLocks noChangeArrowheads="1"/>
          </p:cNvSpPr>
          <p:nvPr/>
        </p:nvSpPr>
        <p:spPr bwMode="auto">
          <a:xfrm>
            <a:off x="384175" y="2657475"/>
            <a:ext cx="246063" cy="212725"/>
          </a:xfrm>
          <a:prstGeom prst="rect">
            <a:avLst/>
          </a:prstGeom>
          <a:noFill/>
          <a:ln w="9525">
            <a:noFill/>
            <a:miter lim="800000"/>
            <a:headEnd/>
            <a:tailEnd/>
          </a:ln>
        </p:spPr>
        <p:txBody>
          <a:bodyPr wrap="none" lIns="0" tIns="0" rIns="0" bIns="0">
            <a:spAutoFit/>
          </a:bodyPr>
          <a:lstStyle/>
          <a:p>
            <a:r>
              <a:rPr lang="en-US">
                <a:solidFill>
                  <a:srgbClr val="FFFFFF"/>
                </a:solidFill>
              </a:rPr>
              <a:t>8.2</a:t>
            </a:r>
            <a:endParaRPr lang="en-US"/>
          </a:p>
        </p:txBody>
      </p:sp>
      <p:sp>
        <p:nvSpPr>
          <p:cNvPr id="17486" name="Rectangle 261"/>
          <p:cNvSpPr>
            <a:spLocks noChangeArrowheads="1"/>
          </p:cNvSpPr>
          <p:nvPr/>
        </p:nvSpPr>
        <p:spPr bwMode="auto">
          <a:xfrm>
            <a:off x="714375" y="5594350"/>
            <a:ext cx="98425" cy="212725"/>
          </a:xfrm>
          <a:prstGeom prst="rect">
            <a:avLst/>
          </a:prstGeom>
          <a:noFill/>
          <a:ln w="9525">
            <a:noFill/>
            <a:miter lim="800000"/>
            <a:headEnd/>
            <a:tailEnd/>
          </a:ln>
        </p:spPr>
        <p:txBody>
          <a:bodyPr wrap="none" lIns="0" tIns="0" rIns="0" bIns="0">
            <a:spAutoFit/>
          </a:bodyPr>
          <a:lstStyle/>
          <a:p>
            <a:r>
              <a:rPr lang="en-US">
                <a:solidFill>
                  <a:srgbClr val="FFFFFF"/>
                </a:solidFill>
              </a:rPr>
              <a:t>0</a:t>
            </a:r>
            <a:endParaRPr lang="en-US"/>
          </a:p>
        </p:txBody>
      </p:sp>
      <p:sp>
        <p:nvSpPr>
          <p:cNvPr id="17487" name="Rectangle 262"/>
          <p:cNvSpPr>
            <a:spLocks noChangeArrowheads="1"/>
          </p:cNvSpPr>
          <p:nvPr/>
        </p:nvSpPr>
        <p:spPr bwMode="auto">
          <a:xfrm>
            <a:off x="1352550" y="5594350"/>
            <a:ext cx="98425" cy="212725"/>
          </a:xfrm>
          <a:prstGeom prst="rect">
            <a:avLst/>
          </a:prstGeom>
          <a:noFill/>
          <a:ln w="9525">
            <a:noFill/>
            <a:miter lim="800000"/>
            <a:headEnd/>
            <a:tailEnd/>
          </a:ln>
        </p:spPr>
        <p:txBody>
          <a:bodyPr wrap="none" lIns="0" tIns="0" rIns="0" bIns="0">
            <a:spAutoFit/>
          </a:bodyPr>
          <a:lstStyle/>
          <a:p>
            <a:r>
              <a:rPr lang="en-US">
                <a:solidFill>
                  <a:srgbClr val="FFFFFF"/>
                </a:solidFill>
              </a:rPr>
              <a:t>6</a:t>
            </a:r>
            <a:endParaRPr lang="en-US"/>
          </a:p>
        </p:txBody>
      </p:sp>
      <p:sp>
        <p:nvSpPr>
          <p:cNvPr id="17488" name="Rectangle 263"/>
          <p:cNvSpPr>
            <a:spLocks noChangeArrowheads="1"/>
          </p:cNvSpPr>
          <p:nvPr/>
        </p:nvSpPr>
        <p:spPr bwMode="auto">
          <a:xfrm>
            <a:off x="1938338" y="5594350"/>
            <a:ext cx="196850" cy="212725"/>
          </a:xfrm>
          <a:prstGeom prst="rect">
            <a:avLst/>
          </a:prstGeom>
          <a:noFill/>
          <a:ln w="9525">
            <a:noFill/>
            <a:miter lim="800000"/>
            <a:headEnd/>
            <a:tailEnd/>
          </a:ln>
        </p:spPr>
        <p:txBody>
          <a:bodyPr wrap="none" lIns="0" tIns="0" rIns="0" bIns="0">
            <a:spAutoFit/>
          </a:bodyPr>
          <a:lstStyle/>
          <a:p>
            <a:r>
              <a:rPr lang="en-US">
                <a:solidFill>
                  <a:srgbClr val="FFFFFF"/>
                </a:solidFill>
              </a:rPr>
              <a:t>12</a:t>
            </a:r>
            <a:endParaRPr lang="en-US"/>
          </a:p>
        </p:txBody>
      </p:sp>
      <p:sp>
        <p:nvSpPr>
          <p:cNvPr id="17489" name="Rectangle 264"/>
          <p:cNvSpPr>
            <a:spLocks noChangeArrowheads="1"/>
          </p:cNvSpPr>
          <p:nvPr/>
        </p:nvSpPr>
        <p:spPr bwMode="auto">
          <a:xfrm>
            <a:off x="2578100" y="5594350"/>
            <a:ext cx="196850" cy="212725"/>
          </a:xfrm>
          <a:prstGeom prst="rect">
            <a:avLst/>
          </a:prstGeom>
          <a:noFill/>
          <a:ln w="9525">
            <a:noFill/>
            <a:miter lim="800000"/>
            <a:headEnd/>
            <a:tailEnd/>
          </a:ln>
        </p:spPr>
        <p:txBody>
          <a:bodyPr wrap="none" lIns="0" tIns="0" rIns="0" bIns="0">
            <a:spAutoFit/>
          </a:bodyPr>
          <a:lstStyle/>
          <a:p>
            <a:r>
              <a:rPr lang="en-US">
                <a:solidFill>
                  <a:srgbClr val="FFFFFF"/>
                </a:solidFill>
              </a:rPr>
              <a:t>18</a:t>
            </a:r>
            <a:endParaRPr lang="en-US"/>
          </a:p>
        </p:txBody>
      </p:sp>
      <p:sp>
        <p:nvSpPr>
          <p:cNvPr id="17490" name="Rectangle 265"/>
          <p:cNvSpPr>
            <a:spLocks noChangeArrowheads="1"/>
          </p:cNvSpPr>
          <p:nvPr/>
        </p:nvSpPr>
        <p:spPr bwMode="auto">
          <a:xfrm>
            <a:off x="3216275" y="5594350"/>
            <a:ext cx="196850" cy="212725"/>
          </a:xfrm>
          <a:prstGeom prst="rect">
            <a:avLst/>
          </a:prstGeom>
          <a:noFill/>
          <a:ln w="9525">
            <a:noFill/>
            <a:miter lim="800000"/>
            <a:headEnd/>
            <a:tailEnd/>
          </a:ln>
        </p:spPr>
        <p:txBody>
          <a:bodyPr wrap="none" lIns="0" tIns="0" rIns="0" bIns="0">
            <a:spAutoFit/>
          </a:bodyPr>
          <a:lstStyle/>
          <a:p>
            <a:r>
              <a:rPr lang="en-US">
                <a:solidFill>
                  <a:srgbClr val="FFFFFF"/>
                </a:solidFill>
              </a:rPr>
              <a:t>24</a:t>
            </a:r>
            <a:endParaRPr lang="en-US"/>
          </a:p>
        </p:txBody>
      </p:sp>
      <p:sp>
        <p:nvSpPr>
          <p:cNvPr id="17491" name="Rectangle 266"/>
          <p:cNvSpPr>
            <a:spLocks noChangeArrowheads="1"/>
          </p:cNvSpPr>
          <p:nvPr/>
        </p:nvSpPr>
        <p:spPr bwMode="auto">
          <a:xfrm>
            <a:off x="1487488" y="5886450"/>
            <a:ext cx="1112837" cy="212725"/>
          </a:xfrm>
          <a:prstGeom prst="rect">
            <a:avLst/>
          </a:prstGeom>
          <a:noFill/>
          <a:ln w="9525">
            <a:noFill/>
            <a:miter lim="800000"/>
            <a:headEnd/>
            <a:tailEnd/>
          </a:ln>
        </p:spPr>
        <p:txBody>
          <a:bodyPr wrap="none" lIns="0" tIns="0" rIns="0" bIns="0">
            <a:spAutoFit/>
          </a:bodyPr>
          <a:lstStyle/>
          <a:p>
            <a:r>
              <a:rPr lang="en-US">
                <a:solidFill>
                  <a:srgbClr val="FFFFFF"/>
                </a:solidFill>
              </a:rPr>
              <a:t>Time (weeks)</a:t>
            </a:r>
            <a:endParaRPr lang="en-US"/>
          </a:p>
        </p:txBody>
      </p:sp>
      <p:sp>
        <p:nvSpPr>
          <p:cNvPr id="17492" name="Rectangle 269"/>
          <p:cNvSpPr>
            <a:spLocks noChangeArrowheads="1"/>
          </p:cNvSpPr>
          <p:nvPr/>
        </p:nvSpPr>
        <p:spPr bwMode="auto">
          <a:xfrm rot="-5400000">
            <a:off x="60325" y="3689350"/>
            <a:ext cx="276225" cy="212725"/>
          </a:xfrm>
          <a:prstGeom prst="rect">
            <a:avLst/>
          </a:prstGeom>
          <a:noFill/>
          <a:ln w="9525">
            <a:noFill/>
            <a:miter lim="800000"/>
            <a:headEnd/>
            <a:tailEnd/>
          </a:ln>
        </p:spPr>
        <p:txBody>
          <a:bodyPr wrap="none" lIns="0" tIns="0" rIns="0" bIns="0">
            <a:spAutoFit/>
          </a:bodyPr>
          <a:lstStyle/>
          <a:p>
            <a:r>
              <a:rPr lang="en-US">
                <a:solidFill>
                  <a:srgbClr val="FFFFFF"/>
                </a:solidFill>
              </a:rPr>
              <a:t>(%)</a:t>
            </a:r>
            <a:endParaRPr lang="en-US"/>
          </a:p>
        </p:txBody>
      </p:sp>
      <p:sp>
        <p:nvSpPr>
          <p:cNvPr id="181" name="AutoShape 191"/>
          <p:cNvSpPr>
            <a:spLocks noChangeAspect="1" noChangeArrowheads="1" noTextEdit="1"/>
          </p:cNvSpPr>
          <p:nvPr/>
        </p:nvSpPr>
        <p:spPr bwMode="auto">
          <a:xfrm>
            <a:off x="4095750" y="1828800"/>
            <a:ext cx="4057650" cy="4679950"/>
          </a:xfrm>
          <a:prstGeom prst="roundRect">
            <a:avLst/>
          </a:prstGeom>
          <a:solidFill>
            <a:schemeClr val="bg2">
              <a:lumMod val="50000"/>
            </a:schemeClr>
          </a:solidFill>
          <a:ln w="9525">
            <a:noFill/>
            <a:miter lim="800000"/>
            <a:headEnd/>
            <a:tailEnd/>
          </a:ln>
        </p:spPr>
        <p:txBody>
          <a:bodyPr/>
          <a:lstStyle/>
          <a:p>
            <a:pPr>
              <a:defRPr/>
            </a:pPr>
            <a:endParaRPr lang="en-IN"/>
          </a:p>
        </p:txBody>
      </p:sp>
      <p:sp>
        <p:nvSpPr>
          <p:cNvPr id="17494" name="Rectangle 5"/>
          <p:cNvSpPr>
            <a:spLocks noChangeArrowheads="1"/>
          </p:cNvSpPr>
          <p:nvPr/>
        </p:nvSpPr>
        <p:spPr bwMode="gray">
          <a:xfrm>
            <a:off x="4572000" y="2278063"/>
            <a:ext cx="3340100" cy="369887"/>
          </a:xfrm>
          <a:prstGeom prst="rect">
            <a:avLst/>
          </a:prstGeom>
          <a:solidFill>
            <a:schemeClr val="bg1"/>
          </a:solidFill>
          <a:ln w="9525" algn="ctr">
            <a:noFill/>
            <a:miter lim="800000"/>
            <a:headEnd/>
            <a:tailEnd/>
          </a:ln>
        </p:spPr>
        <p:txBody>
          <a:bodyPr>
            <a:spAutoFit/>
          </a:bodyPr>
          <a:lstStyle/>
          <a:p>
            <a:r>
              <a:rPr lang="en-US">
                <a:ea typeface="Arial Unicode MS" pitchFamily="34" charset="-128"/>
                <a:cs typeface="Arial Unicode MS" pitchFamily="34" charset="-128"/>
                <a:sym typeface="Symbol" pitchFamily="18" charset="2"/>
              </a:rPr>
              <a:t> in </a:t>
            </a:r>
            <a:r>
              <a:rPr lang="en-US">
                <a:sym typeface="Symbol" pitchFamily="18" charset="2"/>
              </a:rPr>
              <a:t>HbA</a:t>
            </a:r>
            <a:r>
              <a:rPr lang="en-US" baseline="-25000">
                <a:sym typeface="Symbol" pitchFamily="18" charset="2"/>
              </a:rPr>
              <a:t>1c</a:t>
            </a:r>
            <a:r>
              <a:rPr lang="en-US">
                <a:ea typeface="Arial Unicode MS" pitchFamily="34" charset="-128"/>
                <a:cs typeface="Arial Unicode MS" pitchFamily="34" charset="-128"/>
                <a:sym typeface="Symbol" pitchFamily="18" charset="2"/>
              </a:rPr>
              <a:t> vs Pbo* = </a:t>
            </a:r>
            <a:r>
              <a:rPr lang="en-US">
                <a:ea typeface="Arial Unicode MS" pitchFamily="34" charset="-128"/>
                <a:cs typeface="Arial Unicode MS" pitchFamily="34" charset="-128"/>
              </a:rPr>
              <a:t>-0.70%</a:t>
            </a:r>
            <a:endParaRPr lang="en-US" sz="1200">
              <a:ea typeface="Arial Unicode MS" pitchFamily="34" charset="-128"/>
              <a:cs typeface="Arial Unicode MS" pitchFamily="34" charset="-128"/>
            </a:endParaRPr>
          </a:p>
        </p:txBody>
      </p:sp>
      <p:sp>
        <p:nvSpPr>
          <p:cNvPr id="17495" name="Rectangle 172"/>
          <p:cNvSpPr>
            <a:spLocks noChangeArrowheads="1"/>
          </p:cNvSpPr>
          <p:nvPr/>
        </p:nvSpPr>
        <p:spPr bwMode="auto">
          <a:xfrm>
            <a:off x="4865688" y="1947863"/>
            <a:ext cx="2833687" cy="244475"/>
          </a:xfrm>
          <a:prstGeom prst="rect">
            <a:avLst/>
          </a:prstGeom>
          <a:noFill/>
          <a:ln w="9525">
            <a:noFill/>
            <a:miter lim="800000"/>
            <a:headEnd/>
            <a:tailEnd/>
          </a:ln>
        </p:spPr>
        <p:txBody>
          <a:bodyPr wrap="none" lIns="0" tIns="0" rIns="0" bIns="0">
            <a:spAutoFit/>
          </a:bodyPr>
          <a:lstStyle/>
          <a:p>
            <a:r>
              <a:rPr lang="en-US" sz="1600">
                <a:solidFill>
                  <a:srgbClr val="FFFFFF"/>
                </a:solidFill>
              </a:rPr>
              <a:t>Add-on to Pioglitazone Study</a:t>
            </a:r>
            <a:endParaRPr lang="en-US"/>
          </a:p>
        </p:txBody>
      </p:sp>
      <p:grpSp>
        <p:nvGrpSpPr>
          <p:cNvPr id="17496" name="Group 190"/>
          <p:cNvGrpSpPr>
            <a:grpSpLocks/>
          </p:cNvGrpSpPr>
          <p:nvPr/>
        </p:nvGrpSpPr>
        <p:grpSpPr bwMode="auto">
          <a:xfrm>
            <a:off x="4129088" y="2668588"/>
            <a:ext cx="3444875" cy="3476625"/>
            <a:chOff x="2980" y="1490"/>
            <a:chExt cx="2113" cy="2158"/>
          </a:xfrm>
        </p:grpSpPr>
        <p:grpSp>
          <p:nvGrpSpPr>
            <p:cNvPr id="17507" name="Group 19"/>
            <p:cNvGrpSpPr>
              <a:grpSpLocks/>
            </p:cNvGrpSpPr>
            <p:nvPr/>
          </p:nvGrpSpPr>
          <p:grpSpPr bwMode="auto">
            <a:xfrm>
              <a:off x="3457" y="2898"/>
              <a:ext cx="1534" cy="307"/>
              <a:chOff x="3538" y="2857"/>
              <a:chExt cx="1534" cy="307"/>
            </a:xfrm>
          </p:grpSpPr>
          <p:sp>
            <p:nvSpPr>
              <p:cNvPr id="17585" name="Text Box 20"/>
              <p:cNvSpPr txBox="1">
                <a:spLocks noChangeArrowheads="1"/>
              </p:cNvSpPr>
              <p:nvPr/>
            </p:nvSpPr>
            <p:spPr bwMode="auto">
              <a:xfrm>
                <a:off x="3729" y="2857"/>
                <a:ext cx="1343" cy="307"/>
              </a:xfrm>
              <a:prstGeom prst="rect">
                <a:avLst/>
              </a:prstGeom>
              <a:noFill/>
              <a:ln w="9525">
                <a:noFill/>
                <a:miter lim="800000"/>
                <a:headEnd/>
                <a:tailEnd/>
              </a:ln>
            </p:spPr>
            <p:txBody>
              <a:bodyPr>
                <a:spAutoFit/>
              </a:bodyPr>
              <a:lstStyle/>
              <a:p>
                <a:pPr eaLnBrk="0" hangingPunct="0">
                  <a:spcBef>
                    <a:spcPct val="20000"/>
                  </a:spcBef>
                </a:pPr>
                <a:r>
                  <a:rPr lang="en-US" sz="1200">
                    <a:solidFill>
                      <a:schemeClr val="bg1"/>
                    </a:solidFill>
                    <a:ea typeface="Arial Unicode MS" pitchFamily="34" charset="-128"/>
                    <a:cs typeface="Arial Unicode MS" pitchFamily="34" charset="-128"/>
                  </a:rPr>
                  <a:t>Placebo (n=174)</a:t>
                </a:r>
              </a:p>
              <a:p>
                <a:pPr eaLnBrk="0" hangingPunct="0">
                  <a:spcBef>
                    <a:spcPct val="20000"/>
                  </a:spcBef>
                </a:pPr>
                <a:r>
                  <a:rPr lang="en-US" sz="1200">
                    <a:solidFill>
                      <a:schemeClr val="bg1"/>
                    </a:solidFill>
                    <a:ea typeface="Arial Unicode MS" pitchFamily="34" charset="-128"/>
                    <a:cs typeface="Arial Unicode MS" pitchFamily="34" charset="-128"/>
                  </a:rPr>
                  <a:t>Sitagliptin 100 mg (n=163)</a:t>
                </a:r>
              </a:p>
            </p:txBody>
          </p:sp>
          <p:grpSp>
            <p:nvGrpSpPr>
              <p:cNvPr id="17586" name="Group 24"/>
              <p:cNvGrpSpPr>
                <a:grpSpLocks/>
              </p:cNvGrpSpPr>
              <p:nvPr/>
            </p:nvGrpSpPr>
            <p:grpSpPr bwMode="auto">
              <a:xfrm>
                <a:off x="3538" y="2921"/>
                <a:ext cx="202" cy="47"/>
                <a:chOff x="898" y="2933"/>
                <a:chExt cx="202" cy="47"/>
              </a:xfrm>
            </p:grpSpPr>
            <p:sp>
              <p:nvSpPr>
                <p:cNvPr id="17587" name="Freeform 25"/>
                <p:cNvSpPr>
                  <a:spLocks/>
                </p:cNvSpPr>
                <p:nvPr/>
              </p:nvSpPr>
              <p:spPr bwMode="auto">
                <a:xfrm>
                  <a:off x="898" y="2956"/>
                  <a:ext cx="202" cy="1"/>
                </a:xfrm>
                <a:custGeom>
                  <a:avLst/>
                  <a:gdLst>
                    <a:gd name="T0" fmla="*/ 5 w 254"/>
                    <a:gd name="T1" fmla="*/ 0 h 32"/>
                    <a:gd name="T2" fmla="*/ 0 w 254"/>
                    <a:gd name="T3" fmla="*/ 0 h 32"/>
                    <a:gd name="T4" fmla="*/ 0 60000 65536"/>
                    <a:gd name="T5" fmla="*/ 0 60000 65536"/>
                    <a:gd name="T6" fmla="*/ 0 w 254"/>
                    <a:gd name="T7" fmla="*/ 0 h 32"/>
                    <a:gd name="T8" fmla="*/ 254 w 254"/>
                    <a:gd name="T9" fmla="*/ 32 h 32"/>
                  </a:gdLst>
                  <a:ahLst/>
                  <a:cxnLst>
                    <a:cxn ang="T4">
                      <a:pos x="T0" y="T1"/>
                    </a:cxn>
                    <a:cxn ang="T5">
                      <a:pos x="T2" y="T3"/>
                    </a:cxn>
                  </a:cxnLst>
                  <a:rect l="T6" t="T7" r="T8" b="T9"/>
                  <a:pathLst>
                    <a:path w="254" h="32">
                      <a:moveTo>
                        <a:pt x="254" y="32"/>
                      </a:moveTo>
                      <a:lnTo>
                        <a:pt x="0" y="0"/>
                      </a:lnTo>
                    </a:path>
                  </a:pathLst>
                </a:custGeom>
                <a:noFill/>
                <a:ln w="28575" cmpd="sng">
                  <a:solidFill>
                    <a:srgbClr val="99CCFF"/>
                  </a:solidFill>
                  <a:round/>
                  <a:headEnd/>
                  <a:tailEnd/>
                </a:ln>
              </p:spPr>
              <p:txBody>
                <a:bodyPr/>
                <a:lstStyle/>
                <a:p>
                  <a:endParaRPr lang="en-IN"/>
                </a:p>
              </p:txBody>
            </p:sp>
            <p:sp>
              <p:nvSpPr>
                <p:cNvPr id="17588" name="Rectangle 26"/>
                <p:cNvSpPr>
                  <a:spLocks noChangeArrowheads="1"/>
                </p:cNvSpPr>
                <p:nvPr/>
              </p:nvSpPr>
              <p:spPr bwMode="auto">
                <a:xfrm>
                  <a:off x="979" y="2933"/>
                  <a:ext cx="40" cy="47"/>
                </a:xfrm>
                <a:prstGeom prst="rect">
                  <a:avLst/>
                </a:prstGeom>
                <a:solidFill>
                  <a:srgbClr val="99CCFF"/>
                </a:solidFill>
                <a:ln w="9525">
                  <a:solidFill>
                    <a:srgbClr val="99CCFF"/>
                  </a:solidFill>
                  <a:miter lim="800000"/>
                  <a:headEnd/>
                  <a:tailEnd/>
                </a:ln>
              </p:spPr>
              <p:txBody>
                <a:bodyPr wrap="none" anchor="ctr"/>
                <a:lstStyle/>
                <a:p>
                  <a:endParaRPr lang="en-IN"/>
                </a:p>
              </p:txBody>
            </p:sp>
          </p:grpSp>
        </p:grpSp>
        <p:sp>
          <p:nvSpPr>
            <p:cNvPr id="17508" name="Freeform 28"/>
            <p:cNvSpPr>
              <a:spLocks/>
            </p:cNvSpPr>
            <p:nvPr/>
          </p:nvSpPr>
          <p:spPr bwMode="auto">
            <a:xfrm>
              <a:off x="3397" y="1736"/>
              <a:ext cx="1626" cy="1262"/>
            </a:xfrm>
            <a:custGeom>
              <a:avLst/>
              <a:gdLst>
                <a:gd name="T0" fmla="*/ 0 w 1626"/>
                <a:gd name="T1" fmla="*/ 0 h 1262"/>
                <a:gd name="T2" fmla="*/ 406 w 1626"/>
                <a:gd name="T3" fmla="*/ 788 h 1262"/>
                <a:gd name="T4" fmla="*/ 816 w 1626"/>
                <a:gd name="T5" fmla="*/ 1104 h 1262"/>
                <a:gd name="T6" fmla="*/ 1216 w 1626"/>
                <a:gd name="T7" fmla="*/ 1208 h 1262"/>
                <a:gd name="T8" fmla="*/ 1626 w 1626"/>
                <a:gd name="T9" fmla="*/ 1262 h 1262"/>
                <a:gd name="T10" fmla="*/ 0 60000 65536"/>
                <a:gd name="T11" fmla="*/ 0 60000 65536"/>
                <a:gd name="T12" fmla="*/ 0 60000 65536"/>
                <a:gd name="T13" fmla="*/ 0 60000 65536"/>
                <a:gd name="T14" fmla="*/ 0 60000 65536"/>
                <a:gd name="T15" fmla="*/ 0 w 1626"/>
                <a:gd name="T16" fmla="*/ 0 h 1262"/>
                <a:gd name="T17" fmla="*/ 1626 w 1626"/>
                <a:gd name="T18" fmla="*/ 1262 h 1262"/>
              </a:gdLst>
              <a:ahLst/>
              <a:cxnLst>
                <a:cxn ang="T10">
                  <a:pos x="T0" y="T1"/>
                </a:cxn>
                <a:cxn ang="T11">
                  <a:pos x="T2" y="T3"/>
                </a:cxn>
                <a:cxn ang="T12">
                  <a:pos x="T4" y="T5"/>
                </a:cxn>
                <a:cxn ang="T13">
                  <a:pos x="T6" y="T7"/>
                </a:cxn>
                <a:cxn ang="T14">
                  <a:pos x="T8" y="T9"/>
                </a:cxn>
              </a:cxnLst>
              <a:rect l="T15" t="T16" r="T17" b="T18"/>
              <a:pathLst>
                <a:path w="1626" h="1262">
                  <a:moveTo>
                    <a:pt x="0" y="0"/>
                  </a:moveTo>
                  <a:lnTo>
                    <a:pt x="406" y="788"/>
                  </a:lnTo>
                  <a:lnTo>
                    <a:pt x="816" y="1104"/>
                  </a:lnTo>
                  <a:lnTo>
                    <a:pt x="1216" y="1208"/>
                  </a:lnTo>
                  <a:lnTo>
                    <a:pt x="1626" y="1262"/>
                  </a:lnTo>
                </a:path>
              </a:pathLst>
            </a:custGeom>
            <a:noFill/>
            <a:ln w="28575" cap="flat" cmpd="sng">
              <a:solidFill>
                <a:srgbClr val="FFFF00"/>
              </a:solidFill>
              <a:prstDash val="solid"/>
              <a:round/>
              <a:headEnd type="none" w="med" len="med"/>
              <a:tailEnd type="none" w="med" len="med"/>
            </a:ln>
          </p:spPr>
          <p:txBody>
            <a:bodyPr/>
            <a:lstStyle/>
            <a:p>
              <a:endParaRPr lang="en-IN"/>
            </a:p>
          </p:txBody>
        </p:sp>
        <p:sp>
          <p:nvSpPr>
            <p:cNvPr id="17509" name="Freeform 29"/>
            <p:cNvSpPr>
              <a:spLocks/>
            </p:cNvSpPr>
            <p:nvPr/>
          </p:nvSpPr>
          <p:spPr bwMode="auto">
            <a:xfrm>
              <a:off x="3409" y="1820"/>
              <a:ext cx="1626" cy="188"/>
            </a:xfrm>
            <a:custGeom>
              <a:avLst/>
              <a:gdLst>
                <a:gd name="T0" fmla="*/ 0 w 1626"/>
                <a:gd name="T1" fmla="*/ 0 h 188"/>
                <a:gd name="T2" fmla="*/ 406 w 1626"/>
                <a:gd name="T3" fmla="*/ 126 h 188"/>
                <a:gd name="T4" fmla="*/ 816 w 1626"/>
                <a:gd name="T5" fmla="*/ 116 h 188"/>
                <a:gd name="T6" fmla="*/ 1218 w 1626"/>
                <a:gd name="T7" fmla="*/ 156 h 188"/>
                <a:gd name="T8" fmla="*/ 1626 w 1626"/>
                <a:gd name="T9" fmla="*/ 188 h 188"/>
                <a:gd name="T10" fmla="*/ 0 60000 65536"/>
                <a:gd name="T11" fmla="*/ 0 60000 65536"/>
                <a:gd name="T12" fmla="*/ 0 60000 65536"/>
                <a:gd name="T13" fmla="*/ 0 60000 65536"/>
                <a:gd name="T14" fmla="*/ 0 60000 65536"/>
                <a:gd name="T15" fmla="*/ 0 w 1626"/>
                <a:gd name="T16" fmla="*/ 0 h 188"/>
                <a:gd name="T17" fmla="*/ 1626 w 1626"/>
                <a:gd name="T18" fmla="*/ 188 h 188"/>
              </a:gdLst>
              <a:ahLst/>
              <a:cxnLst>
                <a:cxn ang="T10">
                  <a:pos x="T0" y="T1"/>
                </a:cxn>
                <a:cxn ang="T11">
                  <a:pos x="T2" y="T3"/>
                </a:cxn>
                <a:cxn ang="T12">
                  <a:pos x="T4" y="T5"/>
                </a:cxn>
                <a:cxn ang="T13">
                  <a:pos x="T6" y="T7"/>
                </a:cxn>
                <a:cxn ang="T14">
                  <a:pos x="T8" y="T9"/>
                </a:cxn>
              </a:cxnLst>
              <a:rect l="T15" t="T16" r="T17" b="T18"/>
              <a:pathLst>
                <a:path w="1626" h="188">
                  <a:moveTo>
                    <a:pt x="0" y="0"/>
                  </a:moveTo>
                  <a:lnTo>
                    <a:pt x="406" y="126"/>
                  </a:lnTo>
                  <a:lnTo>
                    <a:pt x="816" y="116"/>
                  </a:lnTo>
                  <a:lnTo>
                    <a:pt x="1218" y="156"/>
                  </a:lnTo>
                  <a:lnTo>
                    <a:pt x="1626" y="188"/>
                  </a:lnTo>
                </a:path>
              </a:pathLst>
            </a:custGeom>
            <a:noFill/>
            <a:ln w="28575" cap="flat" cmpd="sng">
              <a:solidFill>
                <a:srgbClr val="99CCFF"/>
              </a:solidFill>
              <a:prstDash val="solid"/>
              <a:round/>
              <a:headEnd type="none" w="med" len="med"/>
              <a:tailEnd type="none" w="med" len="med"/>
            </a:ln>
          </p:spPr>
          <p:txBody>
            <a:bodyPr/>
            <a:lstStyle/>
            <a:p>
              <a:endParaRPr lang="en-IN"/>
            </a:p>
          </p:txBody>
        </p:sp>
        <p:sp>
          <p:nvSpPr>
            <p:cNvPr id="17510" name="Line 112"/>
            <p:cNvSpPr>
              <a:spLocks noChangeShapeType="1"/>
            </p:cNvSpPr>
            <p:nvPr/>
          </p:nvSpPr>
          <p:spPr bwMode="auto">
            <a:xfrm>
              <a:off x="3398" y="1553"/>
              <a:ext cx="1" cy="1680"/>
            </a:xfrm>
            <a:prstGeom prst="line">
              <a:avLst/>
            </a:prstGeom>
            <a:noFill/>
            <a:ln w="7938">
              <a:solidFill>
                <a:srgbClr val="FFFFFF"/>
              </a:solidFill>
              <a:round/>
              <a:headEnd/>
              <a:tailEnd/>
            </a:ln>
          </p:spPr>
          <p:txBody>
            <a:bodyPr/>
            <a:lstStyle/>
            <a:p>
              <a:endParaRPr lang="en-IN"/>
            </a:p>
          </p:txBody>
        </p:sp>
        <p:sp>
          <p:nvSpPr>
            <p:cNvPr id="17511" name="Line 113"/>
            <p:cNvSpPr>
              <a:spLocks noChangeShapeType="1"/>
            </p:cNvSpPr>
            <p:nvPr/>
          </p:nvSpPr>
          <p:spPr bwMode="auto">
            <a:xfrm>
              <a:off x="3365" y="3233"/>
              <a:ext cx="33" cy="1"/>
            </a:xfrm>
            <a:prstGeom prst="line">
              <a:avLst/>
            </a:prstGeom>
            <a:noFill/>
            <a:ln w="7938">
              <a:solidFill>
                <a:srgbClr val="FFFFFF"/>
              </a:solidFill>
              <a:round/>
              <a:headEnd/>
              <a:tailEnd/>
            </a:ln>
          </p:spPr>
          <p:txBody>
            <a:bodyPr/>
            <a:lstStyle/>
            <a:p>
              <a:endParaRPr lang="en-IN"/>
            </a:p>
          </p:txBody>
        </p:sp>
        <p:sp>
          <p:nvSpPr>
            <p:cNvPr id="17512" name="Line 114"/>
            <p:cNvSpPr>
              <a:spLocks noChangeShapeType="1"/>
            </p:cNvSpPr>
            <p:nvPr/>
          </p:nvSpPr>
          <p:spPr bwMode="auto">
            <a:xfrm>
              <a:off x="3365" y="2951"/>
              <a:ext cx="33" cy="1"/>
            </a:xfrm>
            <a:prstGeom prst="line">
              <a:avLst/>
            </a:prstGeom>
            <a:noFill/>
            <a:ln w="7938">
              <a:solidFill>
                <a:srgbClr val="FFFFFF"/>
              </a:solidFill>
              <a:round/>
              <a:headEnd/>
              <a:tailEnd/>
            </a:ln>
          </p:spPr>
          <p:txBody>
            <a:bodyPr/>
            <a:lstStyle/>
            <a:p>
              <a:endParaRPr lang="en-IN"/>
            </a:p>
          </p:txBody>
        </p:sp>
        <p:sp>
          <p:nvSpPr>
            <p:cNvPr id="17513" name="Line 115"/>
            <p:cNvSpPr>
              <a:spLocks noChangeShapeType="1"/>
            </p:cNvSpPr>
            <p:nvPr/>
          </p:nvSpPr>
          <p:spPr bwMode="auto">
            <a:xfrm>
              <a:off x="3365" y="2673"/>
              <a:ext cx="33" cy="1"/>
            </a:xfrm>
            <a:prstGeom prst="line">
              <a:avLst/>
            </a:prstGeom>
            <a:noFill/>
            <a:ln w="7938">
              <a:solidFill>
                <a:srgbClr val="FFFFFF"/>
              </a:solidFill>
              <a:round/>
              <a:headEnd/>
              <a:tailEnd/>
            </a:ln>
          </p:spPr>
          <p:txBody>
            <a:bodyPr/>
            <a:lstStyle/>
            <a:p>
              <a:endParaRPr lang="en-IN"/>
            </a:p>
          </p:txBody>
        </p:sp>
        <p:sp>
          <p:nvSpPr>
            <p:cNvPr id="17514" name="Line 116"/>
            <p:cNvSpPr>
              <a:spLocks noChangeShapeType="1"/>
            </p:cNvSpPr>
            <p:nvPr/>
          </p:nvSpPr>
          <p:spPr bwMode="auto">
            <a:xfrm>
              <a:off x="3365" y="2391"/>
              <a:ext cx="33" cy="1"/>
            </a:xfrm>
            <a:prstGeom prst="line">
              <a:avLst/>
            </a:prstGeom>
            <a:noFill/>
            <a:ln w="7938">
              <a:solidFill>
                <a:srgbClr val="FFFFFF"/>
              </a:solidFill>
              <a:round/>
              <a:headEnd/>
              <a:tailEnd/>
            </a:ln>
          </p:spPr>
          <p:txBody>
            <a:bodyPr/>
            <a:lstStyle/>
            <a:p>
              <a:endParaRPr lang="en-IN"/>
            </a:p>
          </p:txBody>
        </p:sp>
        <p:sp>
          <p:nvSpPr>
            <p:cNvPr id="17515" name="Line 117"/>
            <p:cNvSpPr>
              <a:spLocks noChangeShapeType="1"/>
            </p:cNvSpPr>
            <p:nvPr/>
          </p:nvSpPr>
          <p:spPr bwMode="auto">
            <a:xfrm>
              <a:off x="3365" y="2113"/>
              <a:ext cx="33" cy="1"/>
            </a:xfrm>
            <a:prstGeom prst="line">
              <a:avLst/>
            </a:prstGeom>
            <a:noFill/>
            <a:ln w="7938">
              <a:solidFill>
                <a:srgbClr val="FFFFFF"/>
              </a:solidFill>
              <a:round/>
              <a:headEnd/>
              <a:tailEnd/>
            </a:ln>
          </p:spPr>
          <p:txBody>
            <a:bodyPr/>
            <a:lstStyle/>
            <a:p>
              <a:endParaRPr lang="en-IN"/>
            </a:p>
          </p:txBody>
        </p:sp>
        <p:sp>
          <p:nvSpPr>
            <p:cNvPr id="17516" name="Line 118"/>
            <p:cNvSpPr>
              <a:spLocks noChangeShapeType="1"/>
            </p:cNvSpPr>
            <p:nvPr/>
          </p:nvSpPr>
          <p:spPr bwMode="auto">
            <a:xfrm>
              <a:off x="3365" y="1830"/>
              <a:ext cx="33" cy="1"/>
            </a:xfrm>
            <a:prstGeom prst="line">
              <a:avLst/>
            </a:prstGeom>
            <a:noFill/>
            <a:ln w="7938">
              <a:solidFill>
                <a:srgbClr val="FFFFFF"/>
              </a:solidFill>
              <a:round/>
              <a:headEnd/>
              <a:tailEnd/>
            </a:ln>
          </p:spPr>
          <p:txBody>
            <a:bodyPr/>
            <a:lstStyle/>
            <a:p>
              <a:endParaRPr lang="en-IN"/>
            </a:p>
          </p:txBody>
        </p:sp>
        <p:sp>
          <p:nvSpPr>
            <p:cNvPr id="17517" name="Line 119"/>
            <p:cNvSpPr>
              <a:spLocks noChangeShapeType="1"/>
            </p:cNvSpPr>
            <p:nvPr/>
          </p:nvSpPr>
          <p:spPr bwMode="auto">
            <a:xfrm>
              <a:off x="3365" y="1553"/>
              <a:ext cx="33" cy="1"/>
            </a:xfrm>
            <a:prstGeom prst="line">
              <a:avLst/>
            </a:prstGeom>
            <a:noFill/>
            <a:ln w="7938">
              <a:solidFill>
                <a:srgbClr val="FFFFFF"/>
              </a:solidFill>
              <a:round/>
              <a:headEnd/>
              <a:tailEnd/>
            </a:ln>
          </p:spPr>
          <p:txBody>
            <a:bodyPr/>
            <a:lstStyle/>
            <a:p>
              <a:endParaRPr lang="en-IN"/>
            </a:p>
          </p:txBody>
        </p:sp>
        <p:sp>
          <p:nvSpPr>
            <p:cNvPr id="17518" name="Line 120"/>
            <p:cNvSpPr>
              <a:spLocks noChangeShapeType="1"/>
            </p:cNvSpPr>
            <p:nvPr/>
          </p:nvSpPr>
          <p:spPr bwMode="auto">
            <a:xfrm>
              <a:off x="3398" y="3233"/>
              <a:ext cx="1636" cy="1"/>
            </a:xfrm>
            <a:prstGeom prst="line">
              <a:avLst/>
            </a:prstGeom>
            <a:noFill/>
            <a:ln w="7938">
              <a:solidFill>
                <a:srgbClr val="FFFFFF"/>
              </a:solidFill>
              <a:round/>
              <a:headEnd/>
              <a:tailEnd/>
            </a:ln>
          </p:spPr>
          <p:txBody>
            <a:bodyPr/>
            <a:lstStyle/>
            <a:p>
              <a:endParaRPr lang="en-IN"/>
            </a:p>
          </p:txBody>
        </p:sp>
        <p:sp>
          <p:nvSpPr>
            <p:cNvPr id="17519" name="Line 121"/>
            <p:cNvSpPr>
              <a:spLocks noChangeShapeType="1"/>
            </p:cNvSpPr>
            <p:nvPr/>
          </p:nvSpPr>
          <p:spPr bwMode="auto">
            <a:xfrm flipV="1">
              <a:off x="3398" y="3233"/>
              <a:ext cx="1" cy="34"/>
            </a:xfrm>
            <a:prstGeom prst="line">
              <a:avLst/>
            </a:prstGeom>
            <a:noFill/>
            <a:ln w="7938">
              <a:solidFill>
                <a:srgbClr val="FFFFFF"/>
              </a:solidFill>
              <a:round/>
              <a:headEnd/>
              <a:tailEnd/>
            </a:ln>
          </p:spPr>
          <p:txBody>
            <a:bodyPr/>
            <a:lstStyle/>
            <a:p>
              <a:endParaRPr lang="en-IN"/>
            </a:p>
          </p:txBody>
        </p:sp>
        <p:sp>
          <p:nvSpPr>
            <p:cNvPr id="17520" name="Line 122"/>
            <p:cNvSpPr>
              <a:spLocks noChangeShapeType="1"/>
            </p:cNvSpPr>
            <p:nvPr/>
          </p:nvSpPr>
          <p:spPr bwMode="auto">
            <a:xfrm flipV="1">
              <a:off x="3605" y="3233"/>
              <a:ext cx="1" cy="34"/>
            </a:xfrm>
            <a:prstGeom prst="line">
              <a:avLst/>
            </a:prstGeom>
            <a:noFill/>
            <a:ln w="7938">
              <a:solidFill>
                <a:srgbClr val="FFFFFF"/>
              </a:solidFill>
              <a:round/>
              <a:headEnd/>
              <a:tailEnd/>
            </a:ln>
          </p:spPr>
          <p:txBody>
            <a:bodyPr/>
            <a:lstStyle/>
            <a:p>
              <a:endParaRPr lang="en-IN"/>
            </a:p>
          </p:txBody>
        </p:sp>
        <p:sp>
          <p:nvSpPr>
            <p:cNvPr id="17521" name="Line 123"/>
            <p:cNvSpPr>
              <a:spLocks noChangeShapeType="1"/>
            </p:cNvSpPr>
            <p:nvPr/>
          </p:nvSpPr>
          <p:spPr bwMode="auto">
            <a:xfrm flipV="1">
              <a:off x="3806" y="3233"/>
              <a:ext cx="1" cy="34"/>
            </a:xfrm>
            <a:prstGeom prst="line">
              <a:avLst/>
            </a:prstGeom>
            <a:noFill/>
            <a:ln w="7938">
              <a:solidFill>
                <a:srgbClr val="FFFFFF"/>
              </a:solidFill>
              <a:round/>
              <a:headEnd/>
              <a:tailEnd/>
            </a:ln>
          </p:spPr>
          <p:txBody>
            <a:bodyPr/>
            <a:lstStyle/>
            <a:p>
              <a:endParaRPr lang="en-IN"/>
            </a:p>
          </p:txBody>
        </p:sp>
        <p:sp>
          <p:nvSpPr>
            <p:cNvPr id="17522" name="Line 124"/>
            <p:cNvSpPr>
              <a:spLocks noChangeShapeType="1"/>
            </p:cNvSpPr>
            <p:nvPr/>
          </p:nvSpPr>
          <p:spPr bwMode="auto">
            <a:xfrm flipV="1">
              <a:off x="4012" y="3233"/>
              <a:ext cx="1" cy="34"/>
            </a:xfrm>
            <a:prstGeom prst="line">
              <a:avLst/>
            </a:prstGeom>
            <a:noFill/>
            <a:ln w="7938">
              <a:solidFill>
                <a:srgbClr val="FFFFFF"/>
              </a:solidFill>
              <a:round/>
              <a:headEnd/>
              <a:tailEnd/>
            </a:ln>
          </p:spPr>
          <p:txBody>
            <a:bodyPr/>
            <a:lstStyle/>
            <a:p>
              <a:endParaRPr lang="en-IN"/>
            </a:p>
          </p:txBody>
        </p:sp>
        <p:sp>
          <p:nvSpPr>
            <p:cNvPr id="17523" name="Line 125"/>
            <p:cNvSpPr>
              <a:spLocks noChangeShapeType="1"/>
            </p:cNvSpPr>
            <p:nvPr/>
          </p:nvSpPr>
          <p:spPr bwMode="auto">
            <a:xfrm flipV="1">
              <a:off x="4219" y="3233"/>
              <a:ext cx="1" cy="34"/>
            </a:xfrm>
            <a:prstGeom prst="line">
              <a:avLst/>
            </a:prstGeom>
            <a:noFill/>
            <a:ln w="7938">
              <a:solidFill>
                <a:srgbClr val="FFFFFF"/>
              </a:solidFill>
              <a:round/>
              <a:headEnd/>
              <a:tailEnd/>
            </a:ln>
          </p:spPr>
          <p:txBody>
            <a:bodyPr/>
            <a:lstStyle/>
            <a:p>
              <a:endParaRPr lang="en-IN"/>
            </a:p>
          </p:txBody>
        </p:sp>
        <p:sp>
          <p:nvSpPr>
            <p:cNvPr id="17524" name="Line 126"/>
            <p:cNvSpPr>
              <a:spLocks noChangeShapeType="1"/>
            </p:cNvSpPr>
            <p:nvPr/>
          </p:nvSpPr>
          <p:spPr bwMode="auto">
            <a:xfrm flipV="1">
              <a:off x="4420" y="3233"/>
              <a:ext cx="1" cy="34"/>
            </a:xfrm>
            <a:prstGeom prst="line">
              <a:avLst/>
            </a:prstGeom>
            <a:noFill/>
            <a:ln w="7938">
              <a:solidFill>
                <a:srgbClr val="FFFFFF"/>
              </a:solidFill>
              <a:round/>
              <a:headEnd/>
              <a:tailEnd/>
            </a:ln>
          </p:spPr>
          <p:txBody>
            <a:bodyPr/>
            <a:lstStyle/>
            <a:p>
              <a:endParaRPr lang="en-IN"/>
            </a:p>
          </p:txBody>
        </p:sp>
        <p:sp>
          <p:nvSpPr>
            <p:cNvPr id="17525" name="Line 127"/>
            <p:cNvSpPr>
              <a:spLocks noChangeShapeType="1"/>
            </p:cNvSpPr>
            <p:nvPr/>
          </p:nvSpPr>
          <p:spPr bwMode="auto">
            <a:xfrm flipV="1">
              <a:off x="4626" y="3233"/>
              <a:ext cx="1" cy="34"/>
            </a:xfrm>
            <a:prstGeom prst="line">
              <a:avLst/>
            </a:prstGeom>
            <a:noFill/>
            <a:ln w="7938">
              <a:solidFill>
                <a:srgbClr val="FFFFFF"/>
              </a:solidFill>
              <a:round/>
              <a:headEnd/>
              <a:tailEnd/>
            </a:ln>
          </p:spPr>
          <p:txBody>
            <a:bodyPr/>
            <a:lstStyle/>
            <a:p>
              <a:endParaRPr lang="en-IN"/>
            </a:p>
          </p:txBody>
        </p:sp>
        <p:sp>
          <p:nvSpPr>
            <p:cNvPr id="17526" name="Line 128"/>
            <p:cNvSpPr>
              <a:spLocks noChangeShapeType="1"/>
            </p:cNvSpPr>
            <p:nvPr/>
          </p:nvSpPr>
          <p:spPr bwMode="auto">
            <a:xfrm flipV="1">
              <a:off x="4828" y="3233"/>
              <a:ext cx="1" cy="34"/>
            </a:xfrm>
            <a:prstGeom prst="line">
              <a:avLst/>
            </a:prstGeom>
            <a:noFill/>
            <a:ln w="7938">
              <a:solidFill>
                <a:srgbClr val="FFFFFF"/>
              </a:solidFill>
              <a:round/>
              <a:headEnd/>
              <a:tailEnd/>
            </a:ln>
          </p:spPr>
          <p:txBody>
            <a:bodyPr/>
            <a:lstStyle/>
            <a:p>
              <a:endParaRPr lang="en-IN"/>
            </a:p>
          </p:txBody>
        </p:sp>
        <p:sp>
          <p:nvSpPr>
            <p:cNvPr id="17527" name="Line 129"/>
            <p:cNvSpPr>
              <a:spLocks noChangeShapeType="1"/>
            </p:cNvSpPr>
            <p:nvPr/>
          </p:nvSpPr>
          <p:spPr bwMode="auto">
            <a:xfrm flipV="1">
              <a:off x="5034" y="3233"/>
              <a:ext cx="1" cy="34"/>
            </a:xfrm>
            <a:prstGeom prst="line">
              <a:avLst/>
            </a:prstGeom>
            <a:noFill/>
            <a:ln w="7938">
              <a:solidFill>
                <a:srgbClr val="FFFFFF"/>
              </a:solidFill>
              <a:round/>
              <a:headEnd/>
              <a:tailEnd/>
            </a:ln>
          </p:spPr>
          <p:txBody>
            <a:bodyPr/>
            <a:lstStyle/>
            <a:p>
              <a:endParaRPr lang="en-IN"/>
            </a:p>
          </p:txBody>
        </p:sp>
        <p:sp>
          <p:nvSpPr>
            <p:cNvPr id="17528" name="Line 130"/>
            <p:cNvSpPr>
              <a:spLocks noChangeShapeType="1"/>
            </p:cNvSpPr>
            <p:nvPr/>
          </p:nvSpPr>
          <p:spPr bwMode="auto">
            <a:xfrm flipV="1">
              <a:off x="3806" y="2477"/>
              <a:ext cx="1" cy="57"/>
            </a:xfrm>
            <a:prstGeom prst="line">
              <a:avLst/>
            </a:prstGeom>
            <a:noFill/>
            <a:ln w="7938">
              <a:solidFill>
                <a:srgbClr val="FFFFFF"/>
              </a:solidFill>
              <a:round/>
              <a:headEnd/>
              <a:tailEnd/>
            </a:ln>
          </p:spPr>
          <p:txBody>
            <a:bodyPr/>
            <a:lstStyle/>
            <a:p>
              <a:endParaRPr lang="en-IN"/>
            </a:p>
          </p:txBody>
        </p:sp>
        <p:sp>
          <p:nvSpPr>
            <p:cNvPr id="17529" name="Line 131"/>
            <p:cNvSpPr>
              <a:spLocks noChangeShapeType="1"/>
            </p:cNvSpPr>
            <p:nvPr/>
          </p:nvSpPr>
          <p:spPr bwMode="auto">
            <a:xfrm>
              <a:off x="3787" y="2477"/>
              <a:ext cx="43" cy="1"/>
            </a:xfrm>
            <a:prstGeom prst="line">
              <a:avLst/>
            </a:prstGeom>
            <a:noFill/>
            <a:ln w="7938">
              <a:solidFill>
                <a:srgbClr val="FFFFFF"/>
              </a:solidFill>
              <a:round/>
              <a:headEnd/>
              <a:tailEnd/>
            </a:ln>
          </p:spPr>
          <p:txBody>
            <a:bodyPr/>
            <a:lstStyle/>
            <a:p>
              <a:endParaRPr lang="en-IN"/>
            </a:p>
          </p:txBody>
        </p:sp>
        <p:sp>
          <p:nvSpPr>
            <p:cNvPr id="17530" name="Line 132"/>
            <p:cNvSpPr>
              <a:spLocks noChangeShapeType="1"/>
            </p:cNvSpPr>
            <p:nvPr/>
          </p:nvSpPr>
          <p:spPr bwMode="auto">
            <a:xfrm>
              <a:off x="3806" y="2534"/>
              <a:ext cx="1" cy="53"/>
            </a:xfrm>
            <a:prstGeom prst="line">
              <a:avLst/>
            </a:prstGeom>
            <a:noFill/>
            <a:ln w="7938">
              <a:solidFill>
                <a:srgbClr val="FFFFFF"/>
              </a:solidFill>
              <a:round/>
              <a:headEnd/>
              <a:tailEnd/>
            </a:ln>
          </p:spPr>
          <p:txBody>
            <a:bodyPr/>
            <a:lstStyle/>
            <a:p>
              <a:endParaRPr lang="en-IN"/>
            </a:p>
          </p:txBody>
        </p:sp>
        <p:sp>
          <p:nvSpPr>
            <p:cNvPr id="17531" name="Line 133"/>
            <p:cNvSpPr>
              <a:spLocks noChangeShapeType="1"/>
            </p:cNvSpPr>
            <p:nvPr/>
          </p:nvSpPr>
          <p:spPr bwMode="auto">
            <a:xfrm>
              <a:off x="3787" y="2587"/>
              <a:ext cx="43" cy="1"/>
            </a:xfrm>
            <a:prstGeom prst="line">
              <a:avLst/>
            </a:prstGeom>
            <a:noFill/>
            <a:ln w="7938">
              <a:solidFill>
                <a:srgbClr val="FFFFFF"/>
              </a:solidFill>
              <a:round/>
              <a:headEnd/>
              <a:tailEnd/>
            </a:ln>
          </p:spPr>
          <p:txBody>
            <a:bodyPr/>
            <a:lstStyle/>
            <a:p>
              <a:endParaRPr lang="en-IN"/>
            </a:p>
          </p:txBody>
        </p:sp>
        <p:sp>
          <p:nvSpPr>
            <p:cNvPr id="17532" name="Line 134"/>
            <p:cNvSpPr>
              <a:spLocks noChangeShapeType="1"/>
            </p:cNvSpPr>
            <p:nvPr/>
          </p:nvSpPr>
          <p:spPr bwMode="auto">
            <a:xfrm flipV="1">
              <a:off x="4219" y="2759"/>
              <a:ext cx="1" cy="82"/>
            </a:xfrm>
            <a:prstGeom prst="line">
              <a:avLst/>
            </a:prstGeom>
            <a:noFill/>
            <a:ln w="7938">
              <a:solidFill>
                <a:srgbClr val="FFFFFF"/>
              </a:solidFill>
              <a:round/>
              <a:headEnd/>
              <a:tailEnd/>
            </a:ln>
          </p:spPr>
          <p:txBody>
            <a:bodyPr/>
            <a:lstStyle/>
            <a:p>
              <a:endParaRPr lang="en-IN"/>
            </a:p>
          </p:txBody>
        </p:sp>
        <p:sp>
          <p:nvSpPr>
            <p:cNvPr id="17533" name="Line 135"/>
            <p:cNvSpPr>
              <a:spLocks noChangeShapeType="1"/>
            </p:cNvSpPr>
            <p:nvPr/>
          </p:nvSpPr>
          <p:spPr bwMode="auto">
            <a:xfrm>
              <a:off x="4199" y="2759"/>
              <a:ext cx="44" cy="1"/>
            </a:xfrm>
            <a:prstGeom prst="line">
              <a:avLst/>
            </a:prstGeom>
            <a:noFill/>
            <a:ln w="7938">
              <a:solidFill>
                <a:srgbClr val="FFFFFF"/>
              </a:solidFill>
              <a:round/>
              <a:headEnd/>
              <a:tailEnd/>
            </a:ln>
          </p:spPr>
          <p:txBody>
            <a:bodyPr/>
            <a:lstStyle/>
            <a:p>
              <a:endParaRPr lang="en-IN"/>
            </a:p>
          </p:txBody>
        </p:sp>
        <p:sp>
          <p:nvSpPr>
            <p:cNvPr id="17534" name="Line 136"/>
            <p:cNvSpPr>
              <a:spLocks noChangeShapeType="1"/>
            </p:cNvSpPr>
            <p:nvPr/>
          </p:nvSpPr>
          <p:spPr bwMode="auto">
            <a:xfrm>
              <a:off x="4219" y="2841"/>
              <a:ext cx="1" cy="86"/>
            </a:xfrm>
            <a:prstGeom prst="line">
              <a:avLst/>
            </a:prstGeom>
            <a:noFill/>
            <a:ln w="7938">
              <a:solidFill>
                <a:srgbClr val="FFFFFF"/>
              </a:solidFill>
              <a:round/>
              <a:headEnd/>
              <a:tailEnd/>
            </a:ln>
          </p:spPr>
          <p:txBody>
            <a:bodyPr/>
            <a:lstStyle/>
            <a:p>
              <a:endParaRPr lang="en-IN"/>
            </a:p>
          </p:txBody>
        </p:sp>
        <p:sp>
          <p:nvSpPr>
            <p:cNvPr id="17535" name="Line 137"/>
            <p:cNvSpPr>
              <a:spLocks noChangeShapeType="1"/>
            </p:cNvSpPr>
            <p:nvPr/>
          </p:nvSpPr>
          <p:spPr bwMode="auto">
            <a:xfrm>
              <a:off x="4199" y="2927"/>
              <a:ext cx="44" cy="1"/>
            </a:xfrm>
            <a:prstGeom prst="line">
              <a:avLst/>
            </a:prstGeom>
            <a:noFill/>
            <a:ln w="7938">
              <a:solidFill>
                <a:srgbClr val="FFFFFF"/>
              </a:solidFill>
              <a:round/>
              <a:headEnd/>
              <a:tailEnd/>
            </a:ln>
          </p:spPr>
          <p:txBody>
            <a:bodyPr/>
            <a:lstStyle/>
            <a:p>
              <a:endParaRPr lang="en-IN"/>
            </a:p>
          </p:txBody>
        </p:sp>
        <p:sp>
          <p:nvSpPr>
            <p:cNvPr id="17536" name="Line 138"/>
            <p:cNvSpPr>
              <a:spLocks noChangeShapeType="1"/>
            </p:cNvSpPr>
            <p:nvPr/>
          </p:nvSpPr>
          <p:spPr bwMode="auto">
            <a:xfrm flipV="1">
              <a:off x="4626" y="2855"/>
              <a:ext cx="1" cy="86"/>
            </a:xfrm>
            <a:prstGeom prst="line">
              <a:avLst/>
            </a:prstGeom>
            <a:noFill/>
            <a:ln w="7938">
              <a:solidFill>
                <a:srgbClr val="FFFFFF"/>
              </a:solidFill>
              <a:round/>
              <a:headEnd/>
              <a:tailEnd/>
            </a:ln>
          </p:spPr>
          <p:txBody>
            <a:bodyPr/>
            <a:lstStyle/>
            <a:p>
              <a:endParaRPr lang="en-IN"/>
            </a:p>
          </p:txBody>
        </p:sp>
        <p:sp>
          <p:nvSpPr>
            <p:cNvPr id="17537" name="Line 139"/>
            <p:cNvSpPr>
              <a:spLocks noChangeShapeType="1"/>
            </p:cNvSpPr>
            <p:nvPr/>
          </p:nvSpPr>
          <p:spPr bwMode="auto">
            <a:xfrm>
              <a:off x="4607" y="2855"/>
              <a:ext cx="43" cy="1"/>
            </a:xfrm>
            <a:prstGeom prst="line">
              <a:avLst/>
            </a:prstGeom>
            <a:noFill/>
            <a:ln w="7938">
              <a:solidFill>
                <a:srgbClr val="FFFFFF"/>
              </a:solidFill>
              <a:round/>
              <a:headEnd/>
              <a:tailEnd/>
            </a:ln>
          </p:spPr>
          <p:txBody>
            <a:bodyPr/>
            <a:lstStyle/>
            <a:p>
              <a:endParaRPr lang="en-IN"/>
            </a:p>
          </p:txBody>
        </p:sp>
        <p:sp>
          <p:nvSpPr>
            <p:cNvPr id="17538" name="Line 140"/>
            <p:cNvSpPr>
              <a:spLocks noChangeShapeType="1"/>
            </p:cNvSpPr>
            <p:nvPr/>
          </p:nvSpPr>
          <p:spPr bwMode="auto">
            <a:xfrm>
              <a:off x="4626" y="2941"/>
              <a:ext cx="1" cy="82"/>
            </a:xfrm>
            <a:prstGeom prst="line">
              <a:avLst/>
            </a:prstGeom>
            <a:noFill/>
            <a:ln w="7938">
              <a:solidFill>
                <a:srgbClr val="FFFFFF"/>
              </a:solidFill>
              <a:round/>
              <a:headEnd/>
              <a:tailEnd/>
            </a:ln>
          </p:spPr>
          <p:txBody>
            <a:bodyPr/>
            <a:lstStyle/>
            <a:p>
              <a:endParaRPr lang="en-IN"/>
            </a:p>
          </p:txBody>
        </p:sp>
        <p:sp>
          <p:nvSpPr>
            <p:cNvPr id="17539" name="Line 141"/>
            <p:cNvSpPr>
              <a:spLocks noChangeShapeType="1"/>
            </p:cNvSpPr>
            <p:nvPr/>
          </p:nvSpPr>
          <p:spPr bwMode="auto">
            <a:xfrm>
              <a:off x="4607" y="3023"/>
              <a:ext cx="43" cy="1"/>
            </a:xfrm>
            <a:prstGeom prst="line">
              <a:avLst/>
            </a:prstGeom>
            <a:noFill/>
            <a:ln w="7938">
              <a:solidFill>
                <a:srgbClr val="FFFFFF"/>
              </a:solidFill>
              <a:round/>
              <a:headEnd/>
              <a:tailEnd/>
            </a:ln>
          </p:spPr>
          <p:txBody>
            <a:bodyPr/>
            <a:lstStyle/>
            <a:p>
              <a:endParaRPr lang="en-IN"/>
            </a:p>
          </p:txBody>
        </p:sp>
        <p:sp>
          <p:nvSpPr>
            <p:cNvPr id="17540" name="Line 142"/>
            <p:cNvSpPr>
              <a:spLocks noChangeShapeType="1"/>
            </p:cNvSpPr>
            <p:nvPr/>
          </p:nvSpPr>
          <p:spPr bwMode="auto">
            <a:xfrm flipV="1">
              <a:off x="5034" y="2898"/>
              <a:ext cx="1" cy="96"/>
            </a:xfrm>
            <a:prstGeom prst="line">
              <a:avLst/>
            </a:prstGeom>
            <a:noFill/>
            <a:ln w="7938">
              <a:solidFill>
                <a:srgbClr val="FFFFFF"/>
              </a:solidFill>
              <a:round/>
              <a:headEnd/>
              <a:tailEnd/>
            </a:ln>
          </p:spPr>
          <p:txBody>
            <a:bodyPr/>
            <a:lstStyle/>
            <a:p>
              <a:endParaRPr lang="en-IN"/>
            </a:p>
          </p:txBody>
        </p:sp>
        <p:sp>
          <p:nvSpPr>
            <p:cNvPr id="17541" name="Line 143"/>
            <p:cNvSpPr>
              <a:spLocks noChangeShapeType="1"/>
            </p:cNvSpPr>
            <p:nvPr/>
          </p:nvSpPr>
          <p:spPr bwMode="auto">
            <a:xfrm>
              <a:off x="5015" y="2898"/>
              <a:ext cx="43" cy="1"/>
            </a:xfrm>
            <a:prstGeom prst="line">
              <a:avLst/>
            </a:prstGeom>
            <a:noFill/>
            <a:ln w="7938">
              <a:solidFill>
                <a:srgbClr val="FFFFFF"/>
              </a:solidFill>
              <a:round/>
              <a:headEnd/>
              <a:tailEnd/>
            </a:ln>
          </p:spPr>
          <p:txBody>
            <a:bodyPr/>
            <a:lstStyle/>
            <a:p>
              <a:endParaRPr lang="en-IN"/>
            </a:p>
          </p:txBody>
        </p:sp>
        <p:sp>
          <p:nvSpPr>
            <p:cNvPr id="17542" name="Line 144"/>
            <p:cNvSpPr>
              <a:spLocks noChangeShapeType="1"/>
            </p:cNvSpPr>
            <p:nvPr/>
          </p:nvSpPr>
          <p:spPr bwMode="auto">
            <a:xfrm>
              <a:off x="5034" y="2994"/>
              <a:ext cx="1" cy="100"/>
            </a:xfrm>
            <a:prstGeom prst="line">
              <a:avLst/>
            </a:prstGeom>
            <a:noFill/>
            <a:ln w="7938">
              <a:solidFill>
                <a:srgbClr val="FFFFFF"/>
              </a:solidFill>
              <a:round/>
              <a:headEnd/>
              <a:tailEnd/>
            </a:ln>
          </p:spPr>
          <p:txBody>
            <a:bodyPr/>
            <a:lstStyle/>
            <a:p>
              <a:endParaRPr lang="en-IN"/>
            </a:p>
          </p:txBody>
        </p:sp>
        <p:sp>
          <p:nvSpPr>
            <p:cNvPr id="17543" name="Line 145"/>
            <p:cNvSpPr>
              <a:spLocks noChangeShapeType="1"/>
            </p:cNvSpPr>
            <p:nvPr/>
          </p:nvSpPr>
          <p:spPr bwMode="auto">
            <a:xfrm>
              <a:off x="5015" y="3094"/>
              <a:ext cx="43" cy="1"/>
            </a:xfrm>
            <a:prstGeom prst="line">
              <a:avLst/>
            </a:prstGeom>
            <a:noFill/>
            <a:ln w="7938">
              <a:solidFill>
                <a:srgbClr val="FFFFFF"/>
              </a:solidFill>
              <a:round/>
              <a:headEnd/>
              <a:tailEnd/>
            </a:ln>
          </p:spPr>
          <p:txBody>
            <a:bodyPr/>
            <a:lstStyle/>
            <a:p>
              <a:endParaRPr lang="en-IN"/>
            </a:p>
          </p:txBody>
        </p:sp>
        <p:sp>
          <p:nvSpPr>
            <p:cNvPr id="17544" name="Line 146"/>
            <p:cNvSpPr>
              <a:spLocks noChangeShapeType="1"/>
            </p:cNvSpPr>
            <p:nvPr/>
          </p:nvSpPr>
          <p:spPr bwMode="auto">
            <a:xfrm flipV="1">
              <a:off x="3806" y="1902"/>
              <a:ext cx="1" cy="58"/>
            </a:xfrm>
            <a:prstGeom prst="line">
              <a:avLst/>
            </a:prstGeom>
            <a:noFill/>
            <a:ln w="7938">
              <a:solidFill>
                <a:srgbClr val="FFFFFF"/>
              </a:solidFill>
              <a:round/>
              <a:headEnd/>
              <a:tailEnd/>
            </a:ln>
          </p:spPr>
          <p:txBody>
            <a:bodyPr/>
            <a:lstStyle/>
            <a:p>
              <a:endParaRPr lang="en-IN"/>
            </a:p>
          </p:txBody>
        </p:sp>
        <p:sp>
          <p:nvSpPr>
            <p:cNvPr id="17545" name="Line 147"/>
            <p:cNvSpPr>
              <a:spLocks noChangeShapeType="1"/>
            </p:cNvSpPr>
            <p:nvPr/>
          </p:nvSpPr>
          <p:spPr bwMode="auto">
            <a:xfrm>
              <a:off x="3787" y="1902"/>
              <a:ext cx="43" cy="1"/>
            </a:xfrm>
            <a:prstGeom prst="line">
              <a:avLst/>
            </a:prstGeom>
            <a:noFill/>
            <a:ln w="7938">
              <a:solidFill>
                <a:srgbClr val="FFFFFF"/>
              </a:solidFill>
              <a:round/>
              <a:headEnd/>
              <a:tailEnd/>
            </a:ln>
          </p:spPr>
          <p:txBody>
            <a:bodyPr/>
            <a:lstStyle/>
            <a:p>
              <a:endParaRPr lang="en-IN"/>
            </a:p>
          </p:txBody>
        </p:sp>
        <p:sp>
          <p:nvSpPr>
            <p:cNvPr id="17546" name="Line 148"/>
            <p:cNvSpPr>
              <a:spLocks noChangeShapeType="1"/>
            </p:cNvSpPr>
            <p:nvPr/>
          </p:nvSpPr>
          <p:spPr bwMode="auto">
            <a:xfrm>
              <a:off x="3806" y="1960"/>
              <a:ext cx="1" cy="57"/>
            </a:xfrm>
            <a:prstGeom prst="line">
              <a:avLst/>
            </a:prstGeom>
            <a:noFill/>
            <a:ln w="7938">
              <a:solidFill>
                <a:srgbClr val="FFFFFF"/>
              </a:solidFill>
              <a:round/>
              <a:headEnd/>
              <a:tailEnd/>
            </a:ln>
          </p:spPr>
          <p:txBody>
            <a:bodyPr/>
            <a:lstStyle/>
            <a:p>
              <a:endParaRPr lang="en-IN"/>
            </a:p>
          </p:txBody>
        </p:sp>
        <p:sp>
          <p:nvSpPr>
            <p:cNvPr id="17547" name="Line 149"/>
            <p:cNvSpPr>
              <a:spLocks noChangeShapeType="1"/>
            </p:cNvSpPr>
            <p:nvPr/>
          </p:nvSpPr>
          <p:spPr bwMode="auto">
            <a:xfrm>
              <a:off x="3787" y="2017"/>
              <a:ext cx="43" cy="1"/>
            </a:xfrm>
            <a:prstGeom prst="line">
              <a:avLst/>
            </a:prstGeom>
            <a:noFill/>
            <a:ln w="7938">
              <a:solidFill>
                <a:srgbClr val="FFFFFF"/>
              </a:solidFill>
              <a:round/>
              <a:headEnd/>
              <a:tailEnd/>
            </a:ln>
          </p:spPr>
          <p:txBody>
            <a:bodyPr/>
            <a:lstStyle/>
            <a:p>
              <a:endParaRPr lang="en-IN"/>
            </a:p>
          </p:txBody>
        </p:sp>
        <p:sp>
          <p:nvSpPr>
            <p:cNvPr id="17548" name="Line 150"/>
            <p:cNvSpPr>
              <a:spLocks noChangeShapeType="1"/>
            </p:cNvSpPr>
            <p:nvPr/>
          </p:nvSpPr>
          <p:spPr bwMode="auto">
            <a:xfrm flipV="1">
              <a:off x="4219" y="1873"/>
              <a:ext cx="1" cy="72"/>
            </a:xfrm>
            <a:prstGeom prst="line">
              <a:avLst/>
            </a:prstGeom>
            <a:noFill/>
            <a:ln w="7938">
              <a:solidFill>
                <a:srgbClr val="FFFFFF"/>
              </a:solidFill>
              <a:round/>
              <a:headEnd/>
              <a:tailEnd/>
            </a:ln>
          </p:spPr>
          <p:txBody>
            <a:bodyPr/>
            <a:lstStyle/>
            <a:p>
              <a:endParaRPr lang="en-IN"/>
            </a:p>
          </p:txBody>
        </p:sp>
        <p:sp>
          <p:nvSpPr>
            <p:cNvPr id="17549" name="Line 151"/>
            <p:cNvSpPr>
              <a:spLocks noChangeShapeType="1"/>
            </p:cNvSpPr>
            <p:nvPr/>
          </p:nvSpPr>
          <p:spPr bwMode="auto">
            <a:xfrm>
              <a:off x="4199" y="1873"/>
              <a:ext cx="44" cy="1"/>
            </a:xfrm>
            <a:prstGeom prst="line">
              <a:avLst/>
            </a:prstGeom>
            <a:noFill/>
            <a:ln w="7938">
              <a:solidFill>
                <a:srgbClr val="FFFFFF"/>
              </a:solidFill>
              <a:round/>
              <a:headEnd/>
              <a:tailEnd/>
            </a:ln>
          </p:spPr>
          <p:txBody>
            <a:bodyPr/>
            <a:lstStyle/>
            <a:p>
              <a:endParaRPr lang="en-IN"/>
            </a:p>
          </p:txBody>
        </p:sp>
        <p:sp>
          <p:nvSpPr>
            <p:cNvPr id="17550" name="Line 152"/>
            <p:cNvSpPr>
              <a:spLocks noChangeShapeType="1"/>
            </p:cNvSpPr>
            <p:nvPr/>
          </p:nvSpPr>
          <p:spPr bwMode="auto">
            <a:xfrm>
              <a:off x="4219" y="1945"/>
              <a:ext cx="1" cy="72"/>
            </a:xfrm>
            <a:prstGeom prst="line">
              <a:avLst/>
            </a:prstGeom>
            <a:noFill/>
            <a:ln w="7938">
              <a:solidFill>
                <a:srgbClr val="FFFFFF"/>
              </a:solidFill>
              <a:round/>
              <a:headEnd/>
              <a:tailEnd/>
            </a:ln>
          </p:spPr>
          <p:txBody>
            <a:bodyPr/>
            <a:lstStyle/>
            <a:p>
              <a:endParaRPr lang="en-IN"/>
            </a:p>
          </p:txBody>
        </p:sp>
        <p:sp>
          <p:nvSpPr>
            <p:cNvPr id="17551" name="Line 153"/>
            <p:cNvSpPr>
              <a:spLocks noChangeShapeType="1"/>
            </p:cNvSpPr>
            <p:nvPr/>
          </p:nvSpPr>
          <p:spPr bwMode="auto">
            <a:xfrm>
              <a:off x="4199" y="2017"/>
              <a:ext cx="44" cy="1"/>
            </a:xfrm>
            <a:prstGeom prst="line">
              <a:avLst/>
            </a:prstGeom>
            <a:noFill/>
            <a:ln w="7938">
              <a:solidFill>
                <a:srgbClr val="FFFFFF"/>
              </a:solidFill>
              <a:round/>
              <a:headEnd/>
              <a:tailEnd/>
            </a:ln>
          </p:spPr>
          <p:txBody>
            <a:bodyPr/>
            <a:lstStyle/>
            <a:p>
              <a:endParaRPr lang="en-IN"/>
            </a:p>
          </p:txBody>
        </p:sp>
        <p:sp>
          <p:nvSpPr>
            <p:cNvPr id="17552" name="Line 154"/>
            <p:cNvSpPr>
              <a:spLocks noChangeShapeType="1"/>
            </p:cNvSpPr>
            <p:nvPr/>
          </p:nvSpPr>
          <p:spPr bwMode="auto">
            <a:xfrm flipV="1">
              <a:off x="4626" y="1902"/>
              <a:ext cx="1" cy="86"/>
            </a:xfrm>
            <a:prstGeom prst="line">
              <a:avLst/>
            </a:prstGeom>
            <a:noFill/>
            <a:ln w="7938">
              <a:solidFill>
                <a:srgbClr val="FFFFFF"/>
              </a:solidFill>
              <a:round/>
              <a:headEnd/>
              <a:tailEnd/>
            </a:ln>
          </p:spPr>
          <p:txBody>
            <a:bodyPr/>
            <a:lstStyle/>
            <a:p>
              <a:endParaRPr lang="en-IN"/>
            </a:p>
          </p:txBody>
        </p:sp>
        <p:sp>
          <p:nvSpPr>
            <p:cNvPr id="17553" name="Line 155"/>
            <p:cNvSpPr>
              <a:spLocks noChangeShapeType="1"/>
            </p:cNvSpPr>
            <p:nvPr/>
          </p:nvSpPr>
          <p:spPr bwMode="auto">
            <a:xfrm>
              <a:off x="4607" y="1902"/>
              <a:ext cx="43" cy="1"/>
            </a:xfrm>
            <a:prstGeom prst="line">
              <a:avLst/>
            </a:prstGeom>
            <a:noFill/>
            <a:ln w="7938">
              <a:solidFill>
                <a:srgbClr val="FFFFFF"/>
              </a:solidFill>
              <a:round/>
              <a:headEnd/>
              <a:tailEnd/>
            </a:ln>
          </p:spPr>
          <p:txBody>
            <a:bodyPr/>
            <a:lstStyle/>
            <a:p>
              <a:endParaRPr lang="en-IN"/>
            </a:p>
          </p:txBody>
        </p:sp>
        <p:sp>
          <p:nvSpPr>
            <p:cNvPr id="17554" name="Line 156"/>
            <p:cNvSpPr>
              <a:spLocks noChangeShapeType="1"/>
            </p:cNvSpPr>
            <p:nvPr/>
          </p:nvSpPr>
          <p:spPr bwMode="auto">
            <a:xfrm>
              <a:off x="4626" y="1988"/>
              <a:ext cx="1" cy="82"/>
            </a:xfrm>
            <a:prstGeom prst="line">
              <a:avLst/>
            </a:prstGeom>
            <a:noFill/>
            <a:ln w="7938">
              <a:solidFill>
                <a:srgbClr val="FFFFFF"/>
              </a:solidFill>
              <a:round/>
              <a:headEnd/>
              <a:tailEnd/>
            </a:ln>
          </p:spPr>
          <p:txBody>
            <a:bodyPr/>
            <a:lstStyle/>
            <a:p>
              <a:endParaRPr lang="en-IN"/>
            </a:p>
          </p:txBody>
        </p:sp>
        <p:sp>
          <p:nvSpPr>
            <p:cNvPr id="17555" name="Line 157"/>
            <p:cNvSpPr>
              <a:spLocks noChangeShapeType="1"/>
            </p:cNvSpPr>
            <p:nvPr/>
          </p:nvSpPr>
          <p:spPr bwMode="auto">
            <a:xfrm>
              <a:off x="4607" y="2070"/>
              <a:ext cx="43" cy="1"/>
            </a:xfrm>
            <a:prstGeom prst="line">
              <a:avLst/>
            </a:prstGeom>
            <a:noFill/>
            <a:ln w="7938">
              <a:solidFill>
                <a:srgbClr val="FFFFFF"/>
              </a:solidFill>
              <a:round/>
              <a:headEnd/>
              <a:tailEnd/>
            </a:ln>
          </p:spPr>
          <p:txBody>
            <a:bodyPr/>
            <a:lstStyle/>
            <a:p>
              <a:endParaRPr lang="en-IN"/>
            </a:p>
          </p:txBody>
        </p:sp>
        <p:sp>
          <p:nvSpPr>
            <p:cNvPr id="17556" name="Line 158"/>
            <p:cNvSpPr>
              <a:spLocks noChangeShapeType="1"/>
            </p:cNvSpPr>
            <p:nvPr/>
          </p:nvSpPr>
          <p:spPr bwMode="auto">
            <a:xfrm flipV="1">
              <a:off x="5034" y="1931"/>
              <a:ext cx="1" cy="86"/>
            </a:xfrm>
            <a:prstGeom prst="line">
              <a:avLst/>
            </a:prstGeom>
            <a:noFill/>
            <a:ln w="7938">
              <a:solidFill>
                <a:srgbClr val="FFFFFF"/>
              </a:solidFill>
              <a:round/>
              <a:headEnd/>
              <a:tailEnd/>
            </a:ln>
          </p:spPr>
          <p:txBody>
            <a:bodyPr/>
            <a:lstStyle/>
            <a:p>
              <a:endParaRPr lang="en-IN"/>
            </a:p>
          </p:txBody>
        </p:sp>
        <p:sp>
          <p:nvSpPr>
            <p:cNvPr id="17557" name="Line 159"/>
            <p:cNvSpPr>
              <a:spLocks noChangeShapeType="1"/>
            </p:cNvSpPr>
            <p:nvPr/>
          </p:nvSpPr>
          <p:spPr bwMode="auto">
            <a:xfrm>
              <a:off x="5015" y="1931"/>
              <a:ext cx="43" cy="1"/>
            </a:xfrm>
            <a:prstGeom prst="line">
              <a:avLst/>
            </a:prstGeom>
            <a:noFill/>
            <a:ln w="7938">
              <a:solidFill>
                <a:srgbClr val="FFFFFF"/>
              </a:solidFill>
              <a:round/>
              <a:headEnd/>
              <a:tailEnd/>
            </a:ln>
          </p:spPr>
          <p:txBody>
            <a:bodyPr/>
            <a:lstStyle/>
            <a:p>
              <a:endParaRPr lang="en-IN"/>
            </a:p>
          </p:txBody>
        </p:sp>
        <p:sp>
          <p:nvSpPr>
            <p:cNvPr id="17558" name="Line 160"/>
            <p:cNvSpPr>
              <a:spLocks noChangeShapeType="1"/>
            </p:cNvSpPr>
            <p:nvPr/>
          </p:nvSpPr>
          <p:spPr bwMode="auto">
            <a:xfrm>
              <a:off x="5034" y="2017"/>
              <a:ext cx="1" cy="81"/>
            </a:xfrm>
            <a:prstGeom prst="line">
              <a:avLst/>
            </a:prstGeom>
            <a:noFill/>
            <a:ln w="7938">
              <a:solidFill>
                <a:srgbClr val="FFFFFF"/>
              </a:solidFill>
              <a:round/>
              <a:headEnd/>
              <a:tailEnd/>
            </a:ln>
          </p:spPr>
          <p:txBody>
            <a:bodyPr/>
            <a:lstStyle/>
            <a:p>
              <a:endParaRPr lang="en-IN"/>
            </a:p>
          </p:txBody>
        </p:sp>
        <p:sp>
          <p:nvSpPr>
            <p:cNvPr id="17559" name="Line 161"/>
            <p:cNvSpPr>
              <a:spLocks noChangeShapeType="1"/>
            </p:cNvSpPr>
            <p:nvPr/>
          </p:nvSpPr>
          <p:spPr bwMode="auto">
            <a:xfrm>
              <a:off x="5015" y="2098"/>
              <a:ext cx="43" cy="1"/>
            </a:xfrm>
            <a:prstGeom prst="line">
              <a:avLst/>
            </a:prstGeom>
            <a:noFill/>
            <a:ln w="7938">
              <a:solidFill>
                <a:srgbClr val="FFFFFF"/>
              </a:solidFill>
              <a:round/>
              <a:headEnd/>
              <a:tailEnd/>
            </a:ln>
          </p:spPr>
          <p:txBody>
            <a:bodyPr/>
            <a:lstStyle/>
            <a:p>
              <a:endParaRPr lang="en-IN"/>
            </a:p>
          </p:txBody>
        </p:sp>
        <p:sp>
          <p:nvSpPr>
            <p:cNvPr id="17560" name="Oval 162"/>
            <p:cNvSpPr>
              <a:spLocks noChangeArrowheads="1"/>
            </p:cNvSpPr>
            <p:nvPr/>
          </p:nvSpPr>
          <p:spPr bwMode="auto">
            <a:xfrm>
              <a:off x="3374" y="1739"/>
              <a:ext cx="43" cy="43"/>
            </a:xfrm>
            <a:prstGeom prst="ellipse">
              <a:avLst/>
            </a:prstGeom>
            <a:solidFill>
              <a:srgbClr val="FFFF00"/>
            </a:solidFill>
            <a:ln w="7938">
              <a:solidFill>
                <a:srgbClr val="FFFF00"/>
              </a:solidFill>
              <a:round/>
              <a:headEnd/>
              <a:tailEnd/>
            </a:ln>
          </p:spPr>
          <p:txBody>
            <a:bodyPr/>
            <a:lstStyle/>
            <a:p>
              <a:endParaRPr lang="en-IN"/>
            </a:p>
          </p:txBody>
        </p:sp>
        <p:sp>
          <p:nvSpPr>
            <p:cNvPr id="17561" name="Oval 163"/>
            <p:cNvSpPr>
              <a:spLocks noChangeArrowheads="1"/>
            </p:cNvSpPr>
            <p:nvPr/>
          </p:nvSpPr>
          <p:spPr bwMode="auto">
            <a:xfrm>
              <a:off x="3782" y="2510"/>
              <a:ext cx="43" cy="43"/>
            </a:xfrm>
            <a:prstGeom prst="ellipse">
              <a:avLst/>
            </a:prstGeom>
            <a:solidFill>
              <a:srgbClr val="FFFF00"/>
            </a:solidFill>
            <a:ln w="7938">
              <a:solidFill>
                <a:srgbClr val="FFFF00"/>
              </a:solidFill>
              <a:round/>
              <a:headEnd/>
              <a:tailEnd/>
            </a:ln>
          </p:spPr>
          <p:txBody>
            <a:bodyPr/>
            <a:lstStyle/>
            <a:p>
              <a:endParaRPr lang="en-IN"/>
            </a:p>
          </p:txBody>
        </p:sp>
        <p:sp>
          <p:nvSpPr>
            <p:cNvPr id="17562" name="Oval 164"/>
            <p:cNvSpPr>
              <a:spLocks noChangeArrowheads="1"/>
            </p:cNvSpPr>
            <p:nvPr/>
          </p:nvSpPr>
          <p:spPr bwMode="auto">
            <a:xfrm>
              <a:off x="4195" y="2817"/>
              <a:ext cx="43" cy="43"/>
            </a:xfrm>
            <a:prstGeom prst="ellipse">
              <a:avLst/>
            </a:prstGeom>
            <a:solidFill>
              <a:srgbClr val="FFFF00"/>
            </a:solidFill>
            <a:ln w="7938">
              <a:solidFill>
                <a:srgbClr val="FFFF00"/>
              </a:solidFill>
              <a:round/>
              <a:headEnd/>
              <a:tailEnd/>
            </a:ln>
          </p:spPr>
          <p:txBody>
            <a:bodyPr/>
            <a:lstStyle/>
            <a:p>
              <a:endParaRPr lang="en-IN"/>
            </a:p>
          </p:txBody>
        </p:sp>
        <p:sp>
          <p:nvSpPr>
            <p:cNvPr id="17563" name="Oval 165"/>
            <p:cNvSpPr>
              <a:spLocks noChangeArrowheads="1"/>
            </p:cNvSpPr>
            <p:nvPr/>
          </p:nvSpPr>
          <p:spPr bwMode="auto">
            <a:xfrm>
              <a:off x="4603" y="2917"/>
              <a:ext cx="43" cy="43"/>
            </a:xfrm>
            <a:prstGeom prst="ellipse">
              <a:avLst/>
            </a:prstGeom>
            <a:solidFill>
              <a:srgbClr val="FFFF00"/>
            </a:solidFill>
            <a:ln w="7938">
              <a:solidFill>
                <a:srgbClr val="FFFF00"/>
              </a:solidFill>
              <a:round/>
              <a:headEnd/>
              <a:tailEnd/>
            </a:ln>
          </p:spPr>
          <p:txBody>
            <a:bodyPr/>
            <a:lstStyle/>
            <a:p>
              <a:endParaRPr lang="en-IN"/>
            </a:p>
          </p:txBody>
        </p:sp>
        <p:sp>
          <p:nvSpPr>
            <p:cNvPr id="17564" name="Oval 166"/>
            <p:cNvSpPr>
              <a:spLocks noChangeArrowheads="1"/>
            </p:cNvSpPr>
            <p:nvPr/>
          </p:nvSpPr>
          <p:spPr bwMode="auto">
            <a:xfrm>
              <a:off x="5010" y="2970"/>
              <a:ext cx="44" cy="43"/>
            </a:xfrm>
            <a:prstGeom prst="ellipse">
              <a:avLst/>
            </a:prstGeom>
            <a:solidFill>
              <a:srgbClr val="FFFF00"/>
            </a:solidFill>
            <a:ln w="7938">
              <a:solidFill>
                <a:srgbClr val="FFFF00"/>
              </a:solidFill>
              <a:round/>
              <a:headEnd/>
              <a:tailEnd/>
            </a:ln>
          </p:spPr>
          <p:txBody>
            <a:bodyPr/>
            <a:lstStyle/>
            <a:p>
              <a:endParaRPr lang="en-IN"/>
            </a:p>
          </p:txBody>
        </p:sp>
        <p:sp>
          <p:nvSpPr>
            <p:cNvPr id="17565" name="Rectangle 167"/>
            <p:cNvSpPr>
              <a:spLocks noChangeArrowheads="1"/>
            </p:cNvSpPr>
            <p:nvPr/>
          </p:nvSpPr>
          <p:spPr bwMode="auto">
            <a:xfrm>
              <a:off x="3379" y="1811"/>
              <a:ext cx="34" cy="34"/>
            </a:xfrm>
            <a:prstGeom prst="rect">
              <a:avLst/>
            </a:prstGeom>
            <a:solidFill>
              <a:srgbClr val="99CCFF"/>
            </a:solidFill>
            <a:ln w="7938">
              <a:solidFill>
                <a:srgbClr val="99CCFF"/>
              </a:solidFill>
              <a:miter lim="800000"/>
              <a:headEnd/>
              <a:tailEnd/>
            </a:ln>
          </p:spPr>
          <p:txBody>
            <a:bodyPr/>
            <a:lstStyle/>
            <a:p>
              <a:endParaRPr lang="en-IN"/>
            </a:p>
          </p:txBody>
        </p:sp>
        <p:sp>
          <p:nvSpPr>
            <p:cNvPr id="17566" name="Rectangle 168"/>
            <p:cNvSpPr>
              <a:spLocks noChangeArrowheads="1"/>
            </p:cNvSpPr>
            <p:nvPr/>
          </p:nvSpPr>
          <p:spPr bwMode="auto">
            <a:xfrm>
              <a:off x="3787" y="1940"/>
              <a:ext cx="33" cy="34"/>
            </a:xfrm>
            <a:prstGeom prst="rect">
              <a:avLst/>
            </a:prstGeom>
            <a:solidFill>
              <a:srgbClr val="99CCFF"/>
            </a:solidFill>
            <a:ln w="7938">
              <a:solidFill>
                <a:srgbClr val="99CCFF"/>
              </a:solidFill>
              <a:miter lim="800000"/>
              <a:headEnd/>
              <a:tailEnd/>
            </a:ln>
          </p:spPr>
          <p:txBody>
            <a:bodyPr/>
            <a:lstStyle/>
            <a:p>
              <a:endParaRPr lang="en-IN"/>
            </a:p>
          </p:txBody>
        </p:sp>
        <p:sp>
          <p:nvSpPr>
            <p:cNvPr id="17567" name="Rectangle 169"/>
            <p:cNvSpPr>
              <a:spLocks noChangeArrowheads="1"/>
            </p:cNvSpPr>
            <p:nvPr/>
          </p:nvSpPr>
          <p:spPr bwMode="auto">
            <a:xfrm>
              <a:off x="4199" y="1926"/>
              <a:ext cx="34" cy="34"/>
            </a:xfrm>
            <a:prstGeom prst="rect">
              <a:avLst/>
            </a:prstGeom>
            <a:solidFill>
              <a:srgbClr val="99CCFF"/>
            </a:solidFill>
            <a:ln w="7938">
              <a:solidFill>
                <a:srgbClr val="99CCFF"/>
              </a:solidFill>
              <a:miter lim="800000"/>
              <a:headEnd/>
              <a:tailEnd/>
            </a:ln>
          </p:spPr>
          <p:txBody>
            <a:bodyPr/>
            <a:lstStyle/>
            <a:p>
              <a:endParaRPr lang="en-IN"/>
            </a:p>
          </p:txBody>
        </p:sp>
        <p:sp>
          <p:nvSpPr>
            <p:cNvPr id="17568" name="Rectangle 170"/>
            <p:cNvSpPr>
              <a:spLocks noChangeArrowheads="1"/>
            </p:cNvSpPr>
            <p:nvPr/>
          </p:nvSpPr>
          <p:spPr bwMode="auto">
            <a:xfrm>
              <a:off x="4607" y="1969"/>
              <a:ext cx="34" cy="34"/>
            </a:xfrm>
            <a:prstGeom prst="rect">
              <a:avLst/>
            </a:prstGeom>
            <a:solidFill>
              <a:srgbClr val="99CCFF"/>
            </a:solidFill>
            <a:ln w="7938">
              <a:solidFill>
                <a:srgbClr val="99CCFF"/>
              </a:solidFill>
              <a:miter lim="800000"/>
              <a:headEnd/>
              <a:tailEnd/>
            </a:ln>
          </p:spPr>
          <p:txBody>
            <a:bodyPr/>
            <a:lstStyle/>
            <a:p>
              <a:endParaRPr lang="en-IN"/>
            </a:p>
          </p:txBody>
        </p:sp>
        <p:sp>
          <p:nvSpPr>
            <p:cNvPr id="17569" name="Rectangle 171"/>
            <p:cNvSpPr>
              <a:spLocks noChangeArrowheads="1"/>
            </p:cNvSpPr>
            <p:nvPr/>
          </p:nvSpPr>
          <p:spPr bwMode="auto">
            <a:xfrm>
              <a:off x="5015" y="1998"/>
              <a:ext cx="34" cy="33"/>
            </a:xfrm>
            <a:prstGeom prst="rect">
              <a:avLst/>
            </a:prstGeom>
            <a:solidFill>
              <a:srgbClr val="99CCFF"/>
            </a:solidFill>
            <a:ln w="7938">
              <a:solidFill>
                <a:srgbClr val="99CCFF"/>
              </a:solidFill>
              <a:miter lim="800000"/>
              <a:headEnd/>
              <a:tailEnd/>
            </a:ln>
          </p:spPr>
          <p:txBody>
            <a:bodyPr/>
            <a:lstStyle/>
            <a:p>
              <a:endParaRPr lang="en-IN"/>
            </a:p>
          </p:txBody>
        </p:sp>
        <p:sp>
          <p:nvSpPr>
            <p:cNvPr id="17570" name="Rectangle 173"/>
            <p:cNvSpPr>
              <a:spLocks noChangeArrowheads="1"/>
            </p:cNvSpPr>
            <p:nvPr/>
          </p:nvSpPr>
          <p:spPr bwMode="auto">
            <a:xfrm>
              <a:off x="3158" y="3171"/>
              <a:ext cx="151" cy="132"/>
            </a:xfrm>
            <a:prstGeom prst="rect">
              <a:avLst/>
            </a:prstGeom>
            <a:noFill/>
            <a:ln w="9525">
              <a:noFill/>
              <a:miter lim="800000"/>
              <a:headEnd/>
              <a:tailEnd/>
            </a:ln>
          </p:spPr>
          <p:txBody>
            <a:bodyPr wrap="none" lIns="0" tIns="0" rIns="0" bIns="0">
              <a:spAutoFit/>
            </a:bodyPr>
            <a:lstStyle/>
            <a:p>
              <a:r>
                <a:rPr lang="en-US">
                  <a:solidFill>
                    <a:srgbClr val="FFFFFF"/>
                  </a:solidFill>
                </a:rPr>
                <a:t>7.0</a:t>
              </a:r>
              <a:endParaRPr lang="en-US"/>
            </a:p>
          </p:txBody>
        </p:sp>
        <p:sp>
          <p:nvSpPr>
            <p:cNvPr id="17571" name="Rectangle 174"/>
            <p:cNvSpPr>
              <a:spLocks noChangeArrowheads="1"/>
            </p:cNvSpPr>
            <p:nvPr/>
          </p:nvSpPr>
          <p:spPr bwMode="auto">
            <a:xfrm>
              <a:off x="3158" y="2889"/>
              <a:ext cx="151" cy="132"/>
            </a:xfrm>
            <a:prstGeom prst="rect">
              <a:avLst/>
            </a:prstGeom>
            <a:noFill/>
            <a:ln w="9525">
              <a:noFill/>
              <a:miter lim="800000"/>
              <a:headEnd/>
              <a:tailEnd/>
            </a:ln>
          </p:spPr>
          <p:txBody>
            <a:bodyPr wrap="none" lIns="0" tIns="0" rIns="0" bIns="0">
              <a:spAutoFit/>
            </a:bodyPr>
            <a:lstStyle/>
            <a:p>
              <a:r>
                <a:rPr lang="en-US">
                  <a:solidFill>
                    <a:srgbClr val="FFFFFF"/>
                  </a:solidFill>
                </a:rPr>
                <a:t>7.2</a:t>
              </a:r>
              <a:endParaRPr lang="en-US"/>
            </a:p>
          </p:txBody>
        </p:sp>
        <p:sp>
          <p:nvSpPr>
            <p:cNvPr id="17572" name="Rectangle 175"/>
            <p:cNvSpPr>
              <a:spLocks noChangeArrowheads="1"/>
            </p:cNvSpPr>
            <p:nvPr/>
          </p:nvSpPr>
          <p:spPr bwMode="auto">
            <a:xfrm>
              <a:off x="3158" y="2611"/>
              <a:ext cx="151" cy="132"/>
            </a:xfrm>
            <a:prstGeom prst="rect">
              <a:avLst/>
            </a:prstGeom>
            <a:noFill/>
            <a:ln w="9525">
              <a:noFill/>
              <a:miter lim="800000"/>
              <a:headEnd/>
              <a:tailEnd/>
            </a:ln>
          </p:spPr>
          <p:txBody>
            <a:bodyPr wrap="none" lIns="0" tIns="0" rIns="0" bIns="0">
              <a:spAutoFit/>
            </a:bodyPr>
            <a:lstStyle/>
            <a:p>
              <a:r>
                <a:rPr lang="en-US">
                  <a:solidFill>
                    <a:srgbClr val="FFFFFF"/>
                  </a:solidFill>
                </a:rPr>
                <a:t>7.4</a:t>
              </a:r>
              <a:endParaRPr lang="en-US"/>
            </a:p>
          </p:txBody>
        </p:sp>
        <p:sp>
          <p:nvSpPr>
            <p:cNvPr id="17573" name="Rectangle 176"/>
            <p:cNvSpPr>
              <a:spLocks noChangeArrowheads="1"/>
            </p:cNvSpPr>
            <p:nvPr/>
          </p:nvSpPr>
          <p:spPr bwMode="auto">
            <a:xfrm>
              <a:off x="3158" y="2328"/>
              <a:ext cx="151" cy="132"/>
            </a:xfrm>
            <a:prstGeom prst="rect">
              <a:avLst/>
            </a:prstGeom>
            <a:noFill/>
            <a:ln w="9525">
              <a:noFill/>
              <a:miter lim="800000"/>
              <a:headEnd/>
              <a:tailEnd/>
            </a:ln>
          </p:spPr>
          <p:txBody>
            <a:bodyPr wrap="none" lIns="0" tIns="0" rIns="0" bIns="0">
              <a:spAutoFit/>
            </a:bodyPr>
            <a:lstStyle/>
            <a:p>
              <a:r>
                <a:rPr lang="en-US">
                  <a:solidFill>
                    <a:srgbClr val="FFFFFF"/>
                  </a:solidFill>
                </a:rPr>
                <a:t>7.6</a:t>
              </a:r>
              <a:endParaRPr lang="en-US"/>
            </a:p>
          </p:txBody>
        </p:sp>
        <p:sp>
          <p:nvSpPr>
            <p:cNvPr id="17574" name="Rectangle 177"/>
            <p:cNvSpPr>
              <a:spLocks noChangeArrowheads="1"/>
            </p:cNvSpPr>
            <p:nvPr/>
          </p:nvSpPr>
          <p:spPr bwMode="auto">
            <a:xfrm>
              <a:off x="3158" y="2051"/>
              <a:ext cx="151" cy="132"/>
            </a:xfrm>
            <a:prstGeom prst="rect">
              <a:avLst/>
            </a:prstGeom>
            <a:noFill/>
            <a:ln w="9525">
              <a:noFill/>
              <a:miter lim="800000"/>
              <a:headEnd/>
              <a:tailEnd/>
            </a:ln>
          </p:spPr>
          <p:txBody>
            <a:bodyPr wrap="none" lIns="0" tIns="0" rIns="0" bIns="0">
              <a:spAutoFit/>
            </a:bodyPr>
            <a:lstStyle/>
            <a:p>
              <a:r>
                <a:rPr lang="en-US">
                  <a:solidFill>
                    <a:srgbClr val="FFFFFF"/>
                  </a:solidFill>
                </a:rPr>
                <a:t>7.8</a:t>
              </a:r>
              <a:endParaRPr lang="en-US"/>
            </a:p>
          </p:txBody>
        </p:sp>
        <p:sp>
          <p:nvSpPr>
            <p:cNvPr id="17575" name="Rectangle 178"/>
            <p:cNvSpPr>
              <a:spLocks noChangeArrowheads="1"/>
            </p:cNvSpPr>
            <p:nvPr/>
          </p:nvSpPr>
          <p:spPr bwMode="auto">
            <a:xfrm>
              <a:off x="3158" y="1768"/>
              <a:ext cx="151" cy="132"/>
            </a:xfrm>
            <a:prstGeom prst="rect">
              <a:avLst/>
            </a:prstGeom>
            <a:noFill/>
            <a:ln w="9525">
              <a:noFill/>
              <a:miter lim="800000"/>
              <a:headEnd/>
              <a:tailEnd/>
            </a:ln>
          </p:spPr>
          <p:txBody>
            <a:bodyPr wrap="none" lIns="0" tIns="0" rIns="0" bIns="0">
              <a:spAutoFit/>
            </a:bodyPr>
            <a:lstStyle/>
            <a:p>
              <a:r>
                <a:rPr lang="en-US">
                  <a:solidFill>
                    <a:srgbClr val="FFFFFF"/>
                  </a:solidFill>
                </a:rPr>
                <a:t>8.0</a:t>
              </a:r>
              <a:endParaRPr lang="en-US"/>
            </a:p>
          </p:txBody>
        </p:sp>
        <p:sp>
          <p:nvSpPr>
            <p:cNvPr id="17576" name="Rectangle 179"/>
            <p:cNvSpPr>
              <a:spLocks noChangeArrowheads="1"/>
            </p:cNvSpPr>
            <p:nvPr/>
          </p:nvSpPr>
          <p:spPr bwMode="auto">
            <a:xfrm>
              <a:off x="3158" y="1490"/>
              <a:ext cx="151" cy="132"/>
            </a:xfrm>
            <a:prstGeom prst="rect">
              <a:avLst/>
            </a:prstGeom>
            <a:noFill/>
            <a:ln w="9525">
              <a:noFill/>
              <a:miter lim="800000"/>
              <a:headEnd/>
              <a:tailEnd/>
            </a:ln>
          </p:spPr>
          <p:txBody>
            <a:bodyPr wrap="none" lIns="0" tIns="0" rIns="0" bIns="0">
              <a:spAutoFit/>
            </a:bodyPr>
            <a:lstStyle/>
            <a:p>
              <a:r>
                <a:rPr lang="en-US">
                  <a:solidFill>
                    <a:srgbClr val="FFFFFF"/>
                  </a:solidFill>
                </a:rPr>
                <a:t>8.2</a:t>
              </a:r>
              <a:endParaRPr lang="en-US"/>
            </a:p>
          </p:txBody>
        </p:sp>
        <p:sp>
          <p:nvSpPr>
            <p:cNvPr id="17577" name="Rectangle 180"/>
            <p:cNvSpPr>
              <a:spLocks noChangeArrowheads="1"/>
            </p:cNvSpPr>
            <p:nvPr/>
          </p:nvSpPr>
          <p:spPr bwMode="auto">
            <a:xfrm>
              <a:off x="3369" y="3329"/>
              <a:ext cx="60" cy="132"/>
            </a:xfrm>
            <a:prstGeom prst="rect">
              <a:avLst/>
            </a:prstGeom>
            <a:noFill/>
            <a:ln w="9525">
              <a:noFill/>
              <a:miter lim="800000"/>
              <a:headEnd/>
              <a:tailEnd/>
            </a:ln>
          </p:spPr>
          <p:txBody>
            <a:bodyPr wrap="none" lIns="0" tIns="0" rIns="0" bIns="0">
              <a:spAutoFit/>
            </a:bodyPr>
            <a:lstStyle/>
            <a:p>
              <a:r>
                <a:rPr lang="en-US">
                  <a:solidFill>
                    <a:srgbClr val="FFFFFF"/>
                  </a:solidFill>
                </a:rPr>
                <a:t>0</a:t>
              </a:r>
              <a:endParaRPr lang="en-US"/>
            </a:p>
          </p:txBody>
        </p:sp>
        <p:sp>
          <p:nvSpPr>
            <p:cNvPr id="17578" name="Rectangle 181"/>
            <p:cNvSpPr>
              <a:spLocks noChangeArrowheads="1"/>
            </p:cNvSpPr>
            <p:nvPr/>
          </p:nvSpPr>
          <p:spPr bwMode="auto">
            <a:xfrm>
              <a:off x="3777" y="3329"/>
              <a:ext cx="60" cy="132"/>
            </a:xfrm>
            <a:prstGeom prst="rect">
              <a:avLst/>
            </a:prstGeom>
            <a:noFill/>
            <a:ln w="9525">
              <a:noFill/>
              <a:miter lim="800000"/>
              <a:headEnd/>
              <a:tailEnd/>
            </a:ln>
          </p:spPr>
          <p:txBody>
            <a:bodyPr wrap="none" lIns="0" tIns="0" rIns="0" bIns="0">
              <a:spAutoFit/>
            </a:bodyPr>
            <a:lstStyle/>
            <a:p>
              <a:r>
                <a:rPr lang="en-US">
                  <a:solidFill>
                    <a:srgbClr val="FFFFFF"/>
                  </a:solidFill>
                </a:rPr>
                <a:t>6</a:t>
              </a:r>
              <a:endParaRPr lang="en-US"/>
            </a:p>
          </p:txBody>
        </p:sp>
        <p:sp>
          <p:nvSpPr>
            <p:cNvPr id="17579" name="Rectangle 182"/>
            <p:cNvSpPr>
              <a:spLocks noChangeArrowheads="1"/>
            </p:cNvSpPr>
            <p:nvPr/>
          </p:nvSpPr>
          <p:spPr bwMode="auto">
            <a:xfrm>
              <a:off x="4156" y="3329"/>
              <a:ext cx="121" cy="132"/>
            </a:xfrm>
            <a:prstGeom prst="rect">
              <a:avLst/>
            </a:prstGeom>
            <a:noFill/>
            <a:ln w="9525">
              <a:noFill/>
              <a:miter lim="800000"/>
              <a:headEnd/>
              <a:tailEnd/>
            </a:ln>
          </p:spPr>
          <p:txBody>
            <a:bodyPr wrap="none" lIns="0" tIns="0" rIns="0" bIns="0">
              <a:spAutoFit/>
            </a:bodyPr>
            <a:lstStyle/>
            <a:p>
              <a:r>
                <a:rPr lang="en-US">
                  <a:solidFill>
                    <a:srgbClr val="FFFFFF"/>
                  </a:solidFill>
                </a:rPr>
                <a:t>12</a:t>
              </a:r>
              <a:endParaRPr lang="en-US"/>
            </a:p>
          </p:txBody>
        </p:sp>
        <p:sp>
          <p:nvSpPr>
            <p:cNvPr id="17580" name="Rectangle 183"/>
            <p:cNvSpPr>
              <a:spLocks noChangeArrowheads="1"/>
            </p:cNvSpPr>
            <p:nvPr/>
          </p:nvSpPr>
          <p:spPr bwMode="auto">
            <a:xfrm>
              <a:off x="4564" y="3329"/>
              <a:ext cx="121" cy="132"/>
            </a:xfrm>
            <a:prstGeom prst="rect">
              <a:avLst/>
            </a:prstGeom>
            <a:noFill/>
            <a:ln w="9525">
              <a:noFill/>
              <a:miter lim="800000"/>
              <a:headEnd/>
              <a:tailEnd/>
            </a:ln>
          </p:spPr>
          <p:txBody>
            <a:bodyPr wrap="none" lIns="0" tIns="0" rIns="0" bIns="0">
              <a:spAutoFit/>
            </a:bodyPr>
            <a:lstStyle/>
            <a:p>
              <a:r>
                <a:rPr lang="en-US">
                  <a:solidFill>
                    <a:srgbClr val="FFFFFF"/>
                  </a:solidFill>
                </a:rPr>
                <a:t>18</a:t>
              </a:r>
              <a:endParaRPr lang="en-US"/>
            </a:p>
          </p:txBody>
        </p:sp>
        <p:sp>
          <p:nvSpPr>
            <p:cNvPr id="17581" name="Rectangle 184"/>
            <p:cNvSpPr>
              <a:spLocks noChangeArrowheads="1"/>
            </p:cNvSpPr>
            <p:nvPr/>
          </p:nvSpPr>
          <p:spPr bwMode="auto">
            <a:xfrm>
              <a:off x="4972" y="3329"/>
              <a:ext cx="121" cy="132"/>
            </a:xfrm>
            <a:prstGeom prst="rect">
              <a:avLst/>
            </a:prstGeom>
            <a:noFill/>
            <a:ln w="9525">
              <a:noFill/>
              <a:miter lim="800000"/>
              <a:headEnd/>
              <a:tailEnd/>
            </a:ln>
          </p:spPr>
          <p:txBody>
            <a:bodyPr wrap="none" lIns="0" tIns="0" rIns="0" bIns="0">
              <a:spAutoFit/>
            </a:bodyPr>
            <a:lstStyle/>
            <a:p>
              <a:r>
                <a:rPr lang="en-US">
                  <a:solidFill>
                    <a:srgbClr val="FFFFFF"/>
                  </a:solidFill>
                </a:rPr>
                <a:t>24</a:t>
              </a:r>
              <a:endParaRPr lang="en-US"/>
            </a:p>
          </p:txBody>
        </p:sp>
        <p:sp>
          <p:nvSpPr>
            <p:cNvPr id="17582" name="Rectangle 185"/>
            <p:cNvSpPr>
              <a:spLocks noChangeArrowheads="1"/>
            </p:cNvSpPr>
            <p:nvPr/>
          </p:nvSpPr>
          <p:spPr bwMode="auto">
            <a:xfrm>
              <a:off x="3864" y="3516"/>
              <a:ext cx="683" cy="132"/>
            </a:xfrm>
            <a:prstGeom prst="rect">
              <a:avLst/>
            </a:prstGeom>
            <a:noFill/>
            <a:ln w="9525">
              <a:noFill/>
              <a:miter lim="800000"/>
              <a:headEnd/>
              <a:tailEnd/>
            </a:ln>
          </p:spPr>
          <p:txBody>
            <a:bodyPr wrap="none" lIns="0" tIns="0" rIns="0" bIns="0">
              <a:spAutoFit/>
            </a:bodyPr>
            <a:lstStyle/>
            <a:p>
              <a:r>
                <a:rPr lang="en-US">
                  <a:solidFill>
                    <a:srgbClr val="FFFFFF"/>
                  </a:solidFill>
                </a:rPr>
                <a:t>Time (weeks)</a:t>
              </a:r>
              <a:endParaRPr lang="en-US"/>
            </a:p>
          </p:txBody>
        </p:sp>
        <p:sp>
          <p:nvSpPr>
            <p:cNvPr id="17583" name="Rectangle 186"/>
            <p:cNvSpPr>
              <a:spLocks noChangeArrowheads="1"/>
            </p:cNvSpPr>
            <p:nvPr/>
          </p:nvSpPr>
          <p:spPr bwMode="auto">
            <a:xfrm rot="-5400000">
              <a:off x="2858" y="2438"/>
              <a:ext cx="430" cy="170"/>
            </a:xfrm>
            <a:prstGeom prst="rect">
              <a:avLst/>
            </a:prstGeom>
            <a:noFill/>
            <a:ln w="9525">
              <a:noFill/>
              <a:miter lim="800000"/>
              <a:headEnd/>
              <a:tailEnd/>
            </a:ln>
          </p:spPr>
          <p:txBody>
            <a:bodyPr wrap="none" lIns="0" tIns="0" rIns="0" bIns="0">
              <a:spAutoFit/>
            </a:bodyPr>
            <a:lstStyle/>
            <a:p>
              <a:r>
                <a:rPr lang="en-US">
                  <a:solidFill>
                    <a:schemeClr val="bg1"/>
                  </a:solidFill>
                </a:rPr>
                <a:t>HbA1c</a:t>
              </a:r>
            </a:p>
          </p:txBody>
        </p:sp>
        <p:sp>
          <p:nvSpPr>
            <p:cNvPr id="17584" name="Rectangle 188"/>
            <p:cNvSpPr>
              <a:spLocks noChangeArrowheads="1"/>
            </p:cNvSpPr>
            <p:nvPr/>
          </p:nvSpPr>
          <p:spPr bwMode="auto">
            <a:xfrm rot="-5400000">
              <a:off x="2945" y="2139"/>
              <a:ext cx="202" cy="131"/>
            </a:xfrm>
            <a:prstGeom prst="rect">
              <a:avLst/>
            </a:prstGeom>
            <a:noFill/>
            <a:ln w="9525">
              <a:noFill/>
              <a:miter lim="800000"/>
              <a:headEnd/>
              <a:tailEnd/>
            </a:ln>
          </p:spPr>
          <p:txBody>
            <a:bodyPr wrap="none" lIns="0" tIns="0" rIns="0" bIns="0">
              <a:spAutoFit/>
            </a:bodyPr>
            <a:lstStyle/>
            <a:p>
              <a:r>
                <a:rPr lang="en-US">
                  <a:solidFill>
                    <a:srgbClr val="FFFFFF"/>
                  </a:solidFill>
                </a:rPr>
                <a:t> (%)</a:t>
              </a:r>
              <a:endParaRPr lang="en-US"/>
            </a:p>
          </p:txBody>
        </p:sp>
      </p:grpSp>
      <p:sp>
        <p:nvSpPr>
          <p:cNvPr id="17497" name="Rectangle 183"/>
          <p:cNvSpPr>
            <a:spLocks noChangeArrowheads="1"/>
          </p:cNvSpPr>
          <p:nvPr/>
        </p:nvSpPr>
        <p:spPr bwMode="auto">
          <a:xfrm>
            <a:off x="6096000" y="3984625"/>
            <a:ext cx="1092200" cy="338138"/>
          </a:xfrm>
          <a:prstGeom prst="rect">
            <a:avLst/>
          </a:prstGeom>
          <a:noFill/>
          <a:ln w="9525">
            <a:noFill/>
            <a:miter lim="800000"/>
            <a:headEnd/>
            <a:tailEnd/>
          </a:ln>
        </p:spPr>
        <p:txBody>
          <a:bodyPr wrap="none">
            <a:spAutoFit/>
          </a:bodyPr>
          <a:lstStyle/>
          <a:p>
            <a:r>
              <a:rPr lang="en-US" sz="1600">
                <a:solidFill>
                  <a:schemeClr val="bg1"/>
                </a:solidFill>
                <a:ea typeface="Arial Unicode MS" pitchFamily="34" charset="-128"/>
                <a:cs typeface="Arial Unicode MS" pitchFamily="34" charset="-128"/>
              </a:rPr>
              <a:t>(</a:t>
            </a:r>
            <a:r>
              <a:rPr lang="en-US" sz="1600" i="1">
                <a:solidFill>
                  <a:schemeClr val="bg1"/>
                </a:solidFill>
                <a:ea typeface="Arial Unicode MS" pitchFamily="34" charset="-128"/>
                <a:cs typeface="Arial Unicode MS" pitchFamily="34" charset="-128"/>
              </a:rPr>
              <a:t>P</a:t>
            </a:r>
            <a:r>
              <a:rPr lang="en-US" sz="1600">
                <a:solidFill>
                  <a:schemeClr val="bg1"/>
                </a:solidFill>
                <a:ea typeface="Arial Unicode MS" pitchFamily="34" charset="-128"/>
                <a:cs typeface="Arial Unicode MS" pitchFamily="34" charset="-128"/>
              </a:rPr>
              <a:t>&lt;0.001)</a:t>
            </a:r>
            <a:endParaRPr lang="en-IN" sz="1600">
              <a:solidFill>
                <a:schemeClr val="bg1"/>
              </a:solidFill>
            </a:endParaRPr>
          </a:p>
        </p:txBody>
      </p:sp>
      <p:sp>
        <p:nvSpPr>
          <p:cNvPr id="17498" name="Rectangle 184"/>
          <p:cNvSpPr>
            <a:spLocks noChangeArrowheads="1"/>
          </p:cNvSpPr>
          <p:nvPr/>
        </p:nvSpPr>
        <p:spPr bwMode="auto">
          <a:xfrm>
            <a:off x="1905000" y="3756025"/>
            <a:ext cx="1092200" cy="338138"/>
          </a:xfrm>
          <a:prstGeom prst="rect">
            <a:avLst/>
          </a:prstGeom>
          <a:noFill/>
          <a:ln w="9525">
            <a:noFill/>
            <a:miter lim="800000"/>
            <a:headEnd/>
            <a:tailEnd/>
          </a:ln>
        </p:spPr>
        <p:txBody>
          <a:bodyPr wrap="none">
            <a:spAutoFit/>
          </a:bodyPr>
          <a:lstStyle/>
          <a:p>
            <a:r>
              <a:rPr lang="en-US" sz="1600">
                <a:solidFill>
                  <a:schemeClr val="bg1"/>
                </a:solidFill>
                <a:ea typeface="Arial Unicode MS" pitchFamily="34" charset="-128"/>
                <a:cs typeface="Arial Unicode MS" pitchFamily="34" charset="-128"/>
              </a:rPr>
              <a:t>(</a:t>
            </a:r>
            <a:r>
              <a:rPr lang="en-US" sz="1600" i="1">
                <a:solidFill>
                  <a:schemeClr val="bg1"/>
                </a:solidFill>
                <a:ea typeface="Arial Unicode MS" pitchFamily="34" charset="-128"/>
                <a:cs typeface="Arial Unicode MS" pitchFamily="34" charset="-128"/>
              </a:rPr>
              <a:t>P</a:t>
            </a:r>
            <a:r>
              <a:rPr lang="en-US" sz="1600">
                <a:solidFill>
                  <a:schemeClr val="bg1"/>
                </a:solidFill>
                <a:ea typeface="Arial Unicode MS" pitchFamily="34" charset="-128"/>
                <a:cs typeface="Arial Unicode MS" pitchFamily="34" charset="-128"/>
              </a:rPr>
              <a:t>&lt;0.001)</a:t>
            </a:r>
            <a:endParaRPr lang="en-IN" sz="1600">
              <a:solidFill>
                <a:schemeClr val="bg1"/>
              </a:solidFill>
            </a:endParaRPr>
          </a:p>
        </p:txBody>
      </p:sp>
      <p:grpSp>
        <p:nvGrpSpPr>
          <p:cNvPr id="17499" name="Group 12"/>
          <p:cNvGrpSpPr>
            <a:grpSpLocks/>
          </p:cNvGrpSpPr>
          <p:nvPr/>
        </p:nvGrpSpPr>
        <p:grpSpPr bwMode="auto">
          <a:xfrm>
            <a:off x="4937125" y="5280025"/>
            <a:ext cx="320675" cy="100013"/>
            <a:chOff x="3890" y="3919"/>
            <a:chExt cx="173" cy="46"/>
          </a:xfrm>
        </p:grpSpPr>
        <p:sp>
          <p:nvSpPr>
            <p:cNvPr id="17505" name="Freeform 13"/>
            <p:cNvSpPr>
              <a:spLocks/>
            </p:cNvSpPr>
            <p:nvPr/>
          </p:nvSpPr>
          <p:spPr bwMode="auto">
            <a:xfrm>
              <a:off x="3890" y="3942"/>
              <a:ext cx="173" cy="1"/>
            </a:xfrm>
            <a:custGeom>
              <a:avLst/>
              <a:gdLst>
                <a:gd name="T0" fmla="*/ 0 w 470"/>
                <a:gd name="T1" fmla="*/ 0 h 20"/>
                <a:gd name="T2" fmla="*/ 0 w 470"/>
                <a:gd name="T3" fmla="*/ 0 h 20"/>
                <a:gd name="T4" fmla="*/ 0 60000 65536"/>
                <a:gd name="T5" fmla="*/ 0 60000 65536"/>
                <a:gd name="T6" fmla="*/ 0 w 470"/>
                <a:gd name="T7" fmla="*/ 0 h 20"/>
                <a:gd name="T8" fmla="*/ 470 w 470"/>
                <a:gd name="T9" fmla="*/ 20 h 20"/>
              </a:gdLst>
              <a:ahLst/>
              <a:cxnLst>
                <a:cxn ang="T4">
                  <a:pos x="T0" y="T1"/>
                </a:cxn>
                <a:cxn ang="T5">
                  <a:pos x="T2" y="T3"/>
                </a:cxn>
              </a:cxnLst>
              <a:rect l="T6" t="T7" r="T8" b="T9"/>
              <a:pathLst>
                <a:path w="470" h="20">
                  <a:moveTo>
                    <a:pt x="0" y="0"/>
                  </a:moveTo>
                  <a:lnTo>
                    <a:pt x="470" y="20"/>
                  </a:lnTo>
                </a:path>
              </a:pathLst>
            </a:custGeom>
            <a:noFill/>
            <a:ln w="28575" cmpd="sng">
              <a:solidFill>
                <a:srgbClr val="FFFF00"/>
              </a:solidFill>
              <a:round/>
              <a:headEnd/>
              <a:tailEnd/>
            </a:ln>
          </p:spPr>
          <p:txBody>
            <a:bodyPr/>
            <a:lstStyle/>
            <a:p>
              <a:endParaRPr lang="en-IN"/>
            </a:p>
          </p:txBody>
        </p:sp>
        <p:sp>
          <p:nvSpPr>
            <p:cNvPr id="17506" name="Oval 14"/>
            <p:cNvSpPr>
              <a:spLocks noChangeArrowheads="1"/>
            </p:cNvSpPr>
            <p:nvPr/>
          </p:nvSpPr>
          <p:spPr bwMode="auto">
            <a:xfrm>
              <a:off x="3953" y="3919"/>
              <a:ext cx="46" cy="46"/>
            </a:xfrm>
            <a:prstGeom prst="ellipse">
              <a:avLst/>
            </a:prstGeom>
            <a:solidFill>
              <a:srgbClr val="FFFF00"/>
            </a:solidFill>
            <a:ln w="9525">
              <a:solidFill>
                <a:srgbClr val="FFFF00"/>
              </a:solidFill>
              <a:round/>
              <a:headEnd/>
              <a:tailEnd/>
            </a:ln>
          </p:spPr>
          <p:txBody>
            <a:bodyPr wrap="none" anchor="ctr"/>
            <a:lstStyle/>
            <a:p>
              <a:endParaRPr lang="en-IN"/>
            </a:p>
          </p:txBody>
        </p:sp>
      </p:grpSp>
      <p:sp>
        <p:nvSpPr>
          <p:cNvPr id="272" name="Rectangle 271"/>
          <p:cNvSpPr/>
          <p:nvPr/>
        </p:nvSpPr>
        <p:spPr>
          <a:xfrm>
            <a:off x="4427538" y="6477000"/>
            <a:ext cx="3878262" cy="400050"/>
          </a:xfrm>
          <a:prstGeom prst="rect">
            <a:avLst/>
          </a:prstGeom>
        </p:spPr>
        <p:txBody>
          <a:bodyPr wrap="none">
            <a:spAutoFit/>
          </a:bodyPr>
          <a:lstStyle/>
          <a:p>
            <a:pPr algn="r">
              <a:defRPr/>
            </a:pPr>
            <a:r>
              <a:rPr lang="en-US" sz="1000" dirty="0">
                <a:solidFill>
                  <a:schemeClr val="tx2">
                    <a:lumMod val="75000"/>
                  </a:schemeClr>
                </a:solidFill>
              </a:rPr>
              <a:t>             </a:t>
            </a:r>
            <a:r>
              <a:rPr lang="en-US" sz="1000" dirty="0" err="1">
                <a:solidFill>
                  <a:schemeClr val="tx2">
                    <a:lumMod val="75000"/>
                  </a:schemeClr>
                </a:solidFill>
              </a:rPr>
              <a:t>Charbonnel</a:t>
            </a:r>
            <a:r>
              <a:rPr lang="en-US" sz="1000" dirty="0">
                <a:solidFill>
                  <a:schemeClr val="tx2">
                    <a:lumMod val="75000"/>
                  </a:schemeClr>
                </a:solidFill>
              </a:rPr>
              <a:t> B et al </a:t>
            </a:r>
            <a:r>
              <a:rPr lang="en-US" sz="1000" i="1" dirty="0">
                <a:solidFill>
                  <a:schemeClr val="tx2">
                    <a:lumMod val="75000"/>
                  </a:schemeClr>
                </a:solidFill>
              </a:rPr>
              <a:t>Diabetes Care.</a:t>
            </a:r>
            <a:r>
              <a:rPr lang="en-US" sz="1000" dirty="0">
                <a:solidFill>
                  <a:schemeClr val="tx2">
                    <a:lumMod val="75000"/>
                  </a:schemeClr>
                </a:solidFill>
              </a:rPr>
              <a:t> 2006;29:2638-2643. 	</a:t>
            </a:r>
          </a:p>
          <a:p>
            <a:pPr algn="r">
              <a:defRPr/>
            </a:pPr>
            <a:r>
              <a:rPr lang="en-US" sz="1000" dirty="0" err="1">
                <a:solidFill>
                  <a:schemeClr val="tx2">
                    <a:lumMod val="75000"/>
                  </a:schemeClr>
                </a:solidFill>
              </a:rPr>
              <a:t>Rosenstock</a:t>
            </a:r>
            <a:r>
              <a:rPr lang="en-US" sz="1000" dirty="0">
                <a:solidFill>
                  <a:schemeClr val="tx2">
                    <a:lumMod val="75000"/>
                  </a:schemeClr>
                </a:solidFill>
              </a:rPr>
              <a:t> J et al. </a:t>
            </a:r>
            <a:r>
              <a:rPr lang="en-US" sz="1000" i="1" dirty="0">
                <a:solidFill>
                  <a:schemeClr val="tx2">
                    <a:lumMod val="75000"/>
                  </a:schemeClr>
                </a:solidFill>
              </a:rPr>
              <a:t>Clin </a:t>
            </a:r>
            <a:r>
              <a:rPr lang="en-US" sz="1000" i="1" dirty="0" err="1">
                <a:solidFill>
                  <a:schemeClr val="tx2">
                    <a:lumMod val="75000"/>
                  </a:schemeClr>
                </a:solidFill>
              </a:rPr>
              <a:t>Ther</a:t>
            </a:r>
            <a:r>
              <a:rPr lang="en-US" sz="1000" i="1" dirty="0">
                <a:solidFill>
                  <a:schemeClr val="tx2">
                    <a:lumMod val="75000"/>
                  </a:schemeClr>
                </a:solidFill>
              </a:rPr>
              <a:t>.</a:t>
            </a:r>
            <a:r>
              <a:rPr lang="en-US" sz="1000" dirty="0">
                <a:solidFill>
                  <a:schemeClr val="tx2">
                    <a:lumMod val="75000"/>
                  </a:schemeClr>
                </a:solidFill>
              </a:rPr>
              <a:t> 2006;28:1556-1568. </a:t>
            </a:r>
            <a:endParaRPr lang="en-IN" sz="1000" dirty="0">
              <a:solidFill>
                <a:schemeClr val="tx2">
                  <a:lumMod val="75000"/>
                </a:schemeClr>
              </a:solidFill>
            </a:endParaRPr>
          </a:p>
        </p:txBody>
      </p:sp>
      <p:sp>
        <p:nvSpPr>
          <p:cNvPr id="273" name="Rectangle 272"/>
          <p:cNvSpPr/>
          <p:nvPr/>
        </p:nvSpPr>
        <p:spPr>
          <a:xfrm>
            <a:off x="152400" y="304800"/>
            <a:ext cx="81534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Sitagliptin: Effects on HbA1c </a:t>
            </a:r>
            <a:endParaRPr lang="en-IN" sz="2800" b="1" dirty="0">
              <a:solidFill>
                <a:srgbClr val="FF0000"/>
              </a:solidFill>
              <a:latin typeface="Arial" pitchFamily="34" charset="0"/>
              <a:cs typeface="Arial" pitchFamily="34" charset="0"/>
            </a:endParaRPr>
          </a:p>
        </p:txBody>
      </p:sp>
      <p:sp>
        <p:nvSpPr>
          <p:cNvPr id="275" name="Rectangle 274"/>
          <p:cNvSpPr/>
          <p:nvPr/>
        </p:nvSpPr>
        <p:spPr>
          <a:xfrm>
            <a:off x="228600" y="838200"/>
            <a:ext cx="7696200" cy="923925"/>
          </a:xfrm>
          <a:prstGeom prst="rect">
            <a:avLst/>
          </a:prstGeom>
        </p:spPr>
        <p:txBody>
          <a:bodyPr>
            <a:spAutoFit/>
          </a:bodyPr>
          <a:lstStyle/>
          <a:p>
            <a:pPr algn="just">
              <a:defRPr/>
            </a:pPr>
            <a:r>
              <a:rPr lang="en-IN" dirty="0">
                <a:solidFill>
                  <a:srgbClr val="002060"/>
                </a:solidFill>
              </a:rPr>
              <a:t>The efficacy and safety of </a:t>
            </a:r>
            <a:r>
              <a:rPr lang="en-IN" dirty="0" err="1">
                <a:solidFill>
                  <a:srgbClr val="002060"/>
                </a:solidFill>
              </a:rPr>
              <a:t>sitagliptin</a:t>
            </a:r>
            <a:r>
              <a:rPr lang="en-IN" dirty="0">
                <a:solidFill>
                  <a:srgbClr val="002060"/>
                </a:solidFill>
              </a:rPr>
              <a:t>, added to ongoing metformin &amp; </a:t>
            </a:r>
            <a:r>
              <a:rPr lang="en-IN" dirty="0" err="1">
                <a:solidFill>
                  <a:srgbClr val="002060"/>
                </a:solidFill>
              </a:rPr>
              <a:t>pioglitazone</a:t>
            </a:r>
            <a:r>
              <a:rPr lang="en-IN" dirty="0">
                <a:solidFill>
                  <a:srgbClr val="002060"/>
                </a:solidFill>
              </a:rPr>
              <a:t> therapy for 24 weeks, were assessed in patients with type 2 diabetes who had inadequate glycaemic control.</a:t>
            </a:r>
          </a:p>
        </p:txBody>
      </p:sp>
      <p:sp>
        <p:nvSpPr>
          <p:cNvPr id="17503" name="Rectangle 186"/>
          <p:cNvSpPr>
            <a:spLocks noChangeArrowheads="1"/>
          </p:cNvSpPr>
          <p:nvPr/>
        </p:nvSpPr>
        <p:spPr bwMode="auto">
          <a:xfrm rot="-5400000">
            <a:off x="-103187" y="4170362"/>
            <a:ext cx="692150" cy="276225"/>
          </a:xfrm>
          <a:prstGeom prst="rect">
            <a:avLst/>
          </a:prstGeom>
          <a:noFill/>
          <a:ln w="9525">
            <a:noFill/>
            <a:miter lim="800000"/>
            <a:headEnd/>
            <a:tailEnd/>
          </a:ln>
        </p:spPr>
        <p:txBody>
          <a:bodyPr wrap="none" lIns="0" tIns="0" rIns="0" bIns="0">
            <a:spAutoFit/>
          </a:bodyPr>
          <a:lstStyle/>
          <a:p>
            <a:r>
              <a:rPr lang="en-US">
                <a:solidFill>
                  <a:schemeClr val="bg1"/>
                </a:solidFill>
              </a:rPr>
              <a:t>HbA1c</a:t>
            </a:r>
          </a:p>
        </p:txBody>
      </p:sp>
      <p:sp>
        <p:nvSpPr>
          <p:cNvPr id="184"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EBEB3532-419B-4345-BDEB-97B80145560C}" type="slidenum">
              <a:rPr lang="en-US" smtClean="0">
                <a:solidFill>
                  <a:schemeClr val="bg1"/>
                </a:solidFill>
              </a:rPr>
              <a:pPr fontAlgn="base">
                <a:spcBef>
                  <a:spcPct val="0"/>
                </a:spcBef>
                <a:spcAft>
                  <a:spcPct val="0"/>
                </a:spcAft>
                <a:defRPr/>
              </a:pPr>
              <a:t>30</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ular Callout 3"/>
          <p:cNvSpPr/>
          <p:nvPr/>
        </p:nvSpPr>
        <p:spPr>
          <a:xfrm>
            <a:off x="304800" y="1676400"/>
            <a:ext cx="7620000" cy="2862263"/>
          </a:xfrm>
          <a:prstGeom prst="wedgeRectCallout">
            <a:avLst/>
          </a:prstGeom>
          <a:solidFill>
            <a:schemeClr val="accent2">
              <a:lumMod val="20000"/>
              <a:lumOff val="80000"/>
            </a:schemeClr>
          </a:solidFill>
          <a:ln>
            <a:solidFill>
              <a:schemeClr val="accent1"/>
            </a:solidFill>
          </a:ln>
        </p:spPr>
        <p:txBody>
          <a:bodyPr>
            <a:spAutoFit/>
          </a:bodyPr>
          <a:lstStyle/>
          <a:p>
            <a:pPr algn="just">
              <a:buFont typeface="Wingdings" pitchFamily="2" charset="2"/>
              <a:buChar char="§"/>
              <a:defRPr/>
            </a:pPr>
            <a:r>
              <a:rPr lang="en-IN" dirty="0">
                <a:solidFill>
                  <a:schemeClr val="tx2">
                    <a:lumMod val="75000"/>
                  </a:schemeClr>
                </a:solidFill>
              </a:rPr>
              <a:t> Eighty-eight post-marketing cases of acute pancreatitis, including two cases of hemorrhagic or necrotizing pancreatitis in patients using </a:t>
            </a:r>
            <a:r>
              <a:rPr lang="en-IN" dirty="0" err="1">
                <a:solidFill>
                  <a:schemeClr val="tx2">
                    <a:lumMod val="75000"/>
                  </a:schemeClr>
                </a:solidFill>
              </a:rPr>
              <a:t>sitagliptin</a:t>
            </a:r>
            <a:r>
              <a:rPr lang="en-IN" dirty="0">
                <a:solidFill>
                  <a:schemeClr val="tx2">
                    <a:lumMod val="75000"/>
                  </a:schemeClr>
                </a:solidFill>
              </a:rPr>
              <a:t>, were reported to the Agency between October 16, 2006 and February 9, 2009. </a:t>
            </a:r>
          </a:p>
          <a:p>
            <a:pPr algn="just">
              <a:buFont typeface="Wingdings" pitchFamily="2" charset="2"/>
              <a:buChar char="§"/>
              <a:defRPr/>
            </a:pPr>
            <a:r>
              <a:rPr lang="en-IN" dirty="0">
                <a:solidFill>
                  <a:schemeClr val="tx2">
                    <a:lumMod val="75000"/>
                  </a:schemeClr>
                </a:solidFill>
              </a:rPr>
              <a:t> FDA recommended that healthcare professionals should monitor patients carefully for the development of pancreatitis after initiation or dose increases of </a:t>
            </a:r>
            <a:r>
              <a:rPr lang="en-IN" dirty="0" err="1">
                <a:solidFill>
                  <a:schemeClr val="tx2">
                    <a:lumMod val="75000"/>
                  </a:schemeClr>
                </a:solidFill>
              </a:rPr>
              <a:t>sitagliptin</a:t>
            </a:r>
            <a:r>
              <a:rPr lang="en-IN" dirty="0">
                <a:solidFill>
                  <a:schemeClr val="tx2">
                    <a:lumMod val="75000"/>
                  </a:schemeClr>
                </a:solidFill>
              </a:rPr>
              <a:t> or </a:t>
            </a:r>
            <a:r>
              <a:rPr lang="en-IN" dirty="0" err="1">
                <a:solidFill>
                  <a:schemeClr val="tx2">
                    <a:lumMod val="75000"/>
                  </a:schemeClr>
                </a:solidFill>
              </a:rPr>
              <a:t>sitagliptin</a:t>
            </a:r>
            <a:r>
              <a:rPr lang="en-IN" dirty="0">
                <a:solidFill>
                  <a:schemeClr val="tx2">
                    <a:lumMod val="75000"/>
                  </a:schemeClr>
                </a:solidFill>
              </a:rPr>
              <a:t>/metformin, and to discontinue </a:t>
            </a:r>
            <a:r>
              <a:rPr lang="en-IN" dirty="0" err="1">
                <a:solidFill>
                  <a:schemeClr val="tx2">
                    <a:lumMod val="75000"/>
                  </a:schemeClr>
                </a:solidFill>
              </a:rPr>
              <a:t>sitagliptin</a:t>
            </a:r>
            <a:r>
              <a:rPr lang="en-IN" dirty="0">
                <a:solidFill>
                  <a:schemeClr val="tx2">
                    <a:lumMod val="75000"/>
                  </a:schemeClr>
                </a:solidFill>
              </a:rPr>
              <a:t> or </a:t>
            </a:r>
            <a:r>
              <a:rPr lang="en-IN" dirty="0" err="1">
                <a:solidFill>
                  <a:schemeClr val="tx2">
                    <a:lumMod val="75000"/>
                  </a:schemeClr>
                </a:solidFill>
              </a:rPr>
              <a:t>sitagliptin</a:t>
            </a:r>
            <a:r>
              <a:rPr lang="en-IN" dirty="0">
                <a:solidFill>
                  <a:schemeClr val="tx2">
                    <a:lumMod val="75000"/>
                  </a:schemeClr>
                </a:solidFill>
              </a:rPr>
              <a:t>/metformin if pancreatitis is suspected while using these products.</a:t>
            </a:r>
          </a:p>
          <a:p>
            <a:pPr algn="just">
              <a:defRPr/>
            </a:pPr>
            <a:endParaRPr lang="en-IN" dirty="0">
              <a:solidFill>
                <a:schemeClr val="tx2">
                  <a:lumMod val="75000"/>
                </a:schemeClr>
              </a:solidFill>
            </a:endParaRPr>
          </a:p>
        </p:txBody>
      </p:sp>
      <p:pic>
        <p:nvPicPr>
          <p:cNvPr id="5" name="Picture 3" descr="C:\Users\saptarshi\Desktop\imagesCAFJZ2WT.jpg"/>
          <p:cNvPicPr>
            <a:picLocks noChangeAspect="1" noChangeArrowheads="1"/>
          </p:cNvPicPr>
          <p:nvPr/>
        </p:nvPicPr>
        <p:blipFill>
          <a:blip r:embed="rId2" cstate="print"/>
          <a:srcRect/>
          <a:stretch>
            <a:fillRect/>
          </a:stretch>
        </p:blipFill>
        <p:spPr bwMode="auto">
          <a:xfrm>
            <a:off x="994611" y="5105400"/>
            <a:ext cx="2053389" cy="1219200"/>
          </a:xfrm>
          <a:prstGeom prst="rect">
            <a:avLst/>
          </a:prstGeom>
          <a:ln>
            <a:noFill/>
          </a:ln>
          <a:effectLst>
            <a:softEdge rad="112500"/>
          </a:effectLst>
        </p:spPr>
      </p:pic>
      <p:sp>
        <p:nvSpPr>
          <p:cNvPr id="6" name="Rectangle 5"/>
          <p:cNvSpPr/>
          <p:nvPr/>
        </p:nvSpPr>
        <p:spPr>
          <a:xfrm>
            <a:off x="152400" y="304800"/>
            <a:ext cx="81534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Sitagliptin: FDA Alert</a:t>
            </a:r>
            <a:endParaRPr lang="en-IN" sz="2800" b="1" dirty="0">
              <a:solidFill>
                <a:srgbClr val="FF0000"/>
              </a:solidFill>
              <a:latin typeface="Arial" pitchFamily="34" charset="0"/>
              <a:cs typeface="Arial" pitchFamily="34" charset="0"/>
            </a:endParaRPr>
          </a:p>
        </p:txBody>
      </p:sp>
      <p:sp>
        <p:nvSpPr>
          <p:cNvPr id="7"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834337A7-8FD2-4259-A210-D6EDA8119328}" type="slidenum">
              <a:rPr lang="en-US" smtClean="0">
                <a:solidFill>
                  <a:schemeClr val="bg1"/>
                </a:solidFill>
              </a:rPr>
              <a:pPr fontAlgn="base">
                <a:spcBef>
                  <a:spcPct val="0"/>
                </a:spcBef>
                <a:spcAft>
                  <a:spcPct val="0"/>
                </a:spcAft>
                <a:defRPr/>
              </a:pPr>
              <a:t>31</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990600"/>
            <a:ext cx="7772400" cy="5181600"/>
          </a:xfrm>
          <a:solidFill>
            <a:schemeClr val="accent2">
              <a:lumMod val="20000"/>
              <a:lumOff val="80000"/>
            </a:schemeClr>
          </a:solidFill>
          <a:ln>
            <a:solidFill>
              <a:schemeClr val="accent2">
                <a:lumMod val="50000"/>
              </a:schemeClr>
            </a:solidFill>
          </a:ln>
        </p:spPr>
        <p:txBody>
          <a:bodyPr>
            <a:normAutofit fontScale="92500"/>
          </a:bodyPr>
          <a:lstStyle/>
          <a:p>
            <a:pPr algn="just">
              <a:lnSpc>
                <a:spcPct val="150000"/>
              </a:lnSpc>
              <a:buClr>
                <a:schemeClr val="tx2">
                  <a:lumMod val="75000"/>
                </a:schemeClr>
              </a:buClr>
              <a:buSzPct val="107000"/>
              <a:buFont typeface="Wingdings" pitchFamily="2" charset="2"/>
              <a:buChar char="§"/>
              <a:defRPr/>
            </a:pPr>
            <a:r>
              <a:rPr lang="en-IN" sz="2400" dirty="0" err="1" smtClean="0">
                <a:solidFill>
                  <a:schemeClr val="tx2">
                    <a:lumMod val="75000"/>
                  </a:schemeClr>
                </a:solidFill>
                <a:latin typeface="Arial" pitchFamily="34" charset="0"/>
                <a:cs typeface="Arial" pitchFamily="34" charset="0"/>
              </a:rPr>
              <a:t>Vildagliptin</a:t>
            </a:r>
            <a:r>
              <a:rPr lang="en-IN" sz="2400" dirty="0" smtClean="0">
                <a:solidFill>
                  <a:schemeClr val="tx2">
                    <a:lumMod val="75000"/>
                  </a:schemeClr>
                </a:solidFill>
                <a:latin typeface="Arial" pitchFamily="34" charset="0"/>
                <a:cs typeface="Arial" pitchFamily="34" charset="0"/>
              </a:rPr>
              <a:t> is a </a:t>
            </a:r>
            <a:r>
              <a:rPr lang="en-IN" sz="2400" dirty="0" err="1" smtClean="0">
                <a:solidFill>
                  <a:schemeClr val="tx2">
                    <a:lumMod val="75000"/>
                  </a:schemeClr>
                </a:solidFill>
                <a:latin typeface="Arial" pitchFamily="34" charset="0"/>
                <a:cs typeface="Arial" pitchFamily="34" charset="0"/>
              </a:rPr>
              <a:t>cyanopyrrolidine</a:t>
            </a:r>
            <a:r>
              <a:rPr lang="en-IN" sz="2400" dirty="0" smtClean="0">
                <a:solidFill>
                  <a:schemeClr val="tx2">
                    <a:lumMod val="75000"/>
                  </a:schemeClr>
                </a:solidFill>
                <a:latin typeface="Arial" pitchFamily="34" charset="0"/>
                <a:cs typeface="Arial" pitchFamily="34" charset="0"/>
              </a:rPr>
              <a:t> compound.</a:t>
            </a:r>
          </a:p>
          <a:p>
            <a:pPr algn="just">
              <a:lnSpc>
                <a:spcPct val="150000"/>
              </a:lnSpc>
              <a:buClr>
                <a:schemeClr val="tx2">
                  <a:lumMod val="75000"/>
                </a:schemeClr>
              </a:buClr>
              <a:buSzPct val="107000"/>
              <a:buFont typeface="Wingdings" pitchFamily="2" charset="2"/>
              <a:buChar char="§"/>
              <a:defRPr/>
            </a:pPr>
            <a:r>
              <a:rPr lang="en-IN" sz="2400" dirty="0" smtClean="0">
                <a:solidFill>
                  <a:schemeClr val="tx2">
                    <a:lumMod val="75000"/>
                  </a:schemeClr>
                </a:solidFill>
                <a:latin typeface="Arial" pitchFamily="34" charset="0"/>
                <a:cs typeface="Arial" pitchFamily="34" charset="0"/>
              </a:rPr>
              <a:t>According to EU </a:t>
            </a:r>
            <a:r>
              <a:rPr lang="en-IN" sz="2400" dirty="0" err="1" smtClean="0">
                <a:solidFill>
                  <a:schemeClr val="tx2">
                    <a:lumMod val="75000"/>
                  </a:schemeClr>
                </a:solidFill>
                <a:latin typeface="Arial" pitchFamily="34" charset="0"/>
                <a:cs typeface="Arial" pitchFamily="34" charset="0"/>
              </a:rPr>
              <a:t>labeling</a:t>
            </a:r>
            <a:r>
              <a:rPr lang="en-IN" sz="2400" dirty="0" smtClean="0">
                <a:solidFill>
                  <a:schemeClr val="tx2">
                    <a:lumMod val="75000"/>
                  </a:schemeClr>
                </a:solidFill>
                <a:latin typeface="Arial" pitchFamily="34" charset="0"/>
                <a:cs typeface="Arial" pitchFamily="34" charset="0"/>
              </a:rPr>
              <a:t>, </a:t>
            </a:r>
            <a:r>
              <a:rPr lang="en-IN" sz="2400" dirty="0" err="1" smtClean="0">
                <a:solidFill>
                  <a:schemeClr val="tx2">
                    <a:lumMod val="75000"/>
                  </a:schemeClr>
                </a:solidFill>
                <a:latin typeface="Arial" pitchFamily="34" charset="0"/>
                <a:cs typeface="Arial" pitchFamily="34" charset="0"/>
              </a:rPr>
              <a:t>vildagliptin</a:t>
            </a:r>
            <a:r>
              <a:rPr lang="en-IN" sz="2400" dirty="0" smtClean="0">
                <a:solidFill>
                  <a:schemeClr val="tx2">
                    <a:lumMod val="75000"/>
                  </a:schemeClr>
                </a:solidFill>
                <a:latin typeface="Arial" pitchFamily="34" charset="0"/>
                <a:cs typeface="Arial" pitchFamily="34" charset="0"/>
              </a:rPr>
              <a:t> is dosed at 50 mg once or twice daily.</a:t>
            </a:r>
          </a:p>
          <a:p>
            <a:pPr algn="just">
              <a:lnSpc>
                <a:spcPct val="150000"/>
              </a:lnSpc>
              <a:buClr>
                <a:schemeClr val="tx2">
                  <a:lumMod val="75000"/>
                </a:schemeClr>
              </a:buClr>
              <a:buSzPct val="107000"/>
              <a:buFont typeface="Wingdings" pitchFamily="2" charset="2"/>
              <a:buChar char="§"/>
              <a:defRPr/>
            </a:pPr>
            <a:r>
              <a:rPr lang="en-IN" sz="2400" dirty="0" smtClean="0">
                <a:solidFill>
                  <a:schemeClr val="tx2">
                    <a:lumMod val="75000"/>
                  </a:schemeClr>
                </a:solidFill>
                <a:latin typeface="Arial" pitchFamily="34" charset="0"/>
                <a:cs typeface="Arial" pitchFamily="34" charset="0"/>
              </a:rPr>
              <a:t>The approval of this drug in the United States has been delayed by a request from the FDA for additional data on the use of </a:t>
            </a:r>
            <a:r>
              <a:rPr lang="en-IN" sz="2400" dirty="0" err="1" smtClean="0">
                <a:solidFill>
                  <a:schemeClr val="tx2">
                    <a:lumMod val="75000"/>
                  </a:schemeClr>
                </a:solidFill>
                <a:latin typeface="Arial" pitchFamily="34" charset="0"/>
                <a:cs typeface="Arial" pitchFamily="34" charset="0"/>
              </a:rPr>
              <a:t>vildagliptin</a:t>
            </a:r>
            <a:r>
              <a:rPr lang="en-IN" sz="2400" dirty="0" smtClean="0">
                <a:solidFill>
                  <a:schemeClr val="tx2">
                    <a:lumMod val="75000"/>
                  </a:schemeClr>
                </a:solidFill>
                <a:latin typeface="Arial" pitchFamily="34" charset="0"/>
                <a:cs typeface="Arial" pitchFamily="34" charset="0"/>
              </a:rPr>
              <a:t> in patients with renal impairment, reportedly due to concern about the potential for an elevated risk for skin lesions resulting from increased drug exposure in this patient group.</a:t>
            </a:r>
          </a:p>
          <a:p>
            <a:pPr algn="just">
              <a:lnSpc>
                <a:spcPct val="150000"/>
              </a:lnSpc>
              <a:defRPr/>
            </a:pPr>
            <a:endParaRPr lang="en-IN" sz="2400" dirty="0">
              <a:solidFill>
                <a:schemeClr val="tx2">
                  <a:lumMod val="75000"/>
                </a:schemeClr>
              </a:solidFill>
              <a:latin typeface="Arial" pitchFamily="34" charset="0"/>
              <a:cs typeface="Arial" pitchFamily="34" charset="0"/>
            </a:endParaRPr>
          </a:p>
        </p:txBody>
      </p:sp>
      <p:sp>
        <p:nvSpPr>
          <p:cNvPr id="5"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DD048CDF-49A7-42F4-9CCD-F10402740D70}" type="slidenum">
              <a:rPr lang="en-US" smtClean="0">
                <a:solidFill>
                  <a:schemeClr val="bg1"/>
                </a:solidFill>
              </a:rPr>
              <a:pPr fontAlgn="base">
                <a:spcBef>
                  <a:spcPct val="0"/>
                </a:spcBef>
                <a:spcAft>
                  <a:spcPct val="0"/>
                </a:spcAft>
                <a:defRPr/>
              </a:pPr>
              <a:t>32</a:t>
            </a:fld>
            <a:endParaRPr lang="en-US" dirty="0" smtClean="0">
              <a:solidFill>
                <a:schemeClr val="bg1"/>
              </a:solidFill>
            </a:endParaRPr>
          </a:p>
        </p:txBody>
      </p:sp>
      <p:sp>
        <p:nvSpPr>
          <p:cNvPr id="4" name="Rectangle 3"/>
          <p:cNvSpPr/>
          <p:nvPr/>
        </p:nvSpPr>
        <p:spPr>
          <a:xfrm>
            <a:off x="152400" y="381000"/>
            <a:ext cx="81534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Overview of </a:t>
            </a:r>
            <a:r>
              <a:rPr lang="en-US" sz="2800" b="1" dirty="0" err="1">
                <a:solidFill>
                  <a:srgbClr val="FF0000"/>
                </a:solidFill>
                <a:latin typeface="Arial" pitchFamily="34" charset="0"/>
                <a:cs typeface="Arial" pitchFamily="34" charset="0"/>
              </a:rPr>
              <a:t>Vildagliptin</a:t>
            </a:r>
            <a:endParaRPr lang="en-IN" sz="2800" b="1" dirty="0">
              <a:solidFill>
                <a:srgbClr val="FF0000"/>
              </a:solidFill>
              <a:latin typeface="Arial" pitchFamily="34" charset="0"/>
              <a:cs typeface="Arial" pitchFamily="34" charset="0"/>
            </a:endParaRPr>
          </a:p>
        </p:txBody>
      </p:sp>
      <p:sp>
        <p:nvSpPr>
          <p:cNvPr id="8" name="Rectangle 7"/>
          <p:cNvSpPr/>
          <p:nvPr/>
        </p:nvSpPr>
        <p:spPr>
          <a:xfrm>
            <a:off x="3581400" y="6381750"/>
            <a:ext cx="4572000" cy="400050"/>
          </a:xfrm>
          <a:prstGeom prst="rect">
            <a:avLst/>
          </a:prstGeom>
        </p:spPr>
        <p:txBody>
          <a:bodyPr>
            <a:spAutoFit/>
          </a:bodyPr>
          <a:lstStyle/>
          <a:p>
            <a:pPr algn="r">
              <a:defRPr/>
            </a:pPr>
            <a:r>
              <a:rPr lang="en-IN" sz="1000" dirty="0">
                <a:solidFill>
                  <a:schemeClr val="tx2">
                    <a:lumMod val="75000"/>
                  </a:schemeClr>
                </a:solidFill>
              </a:rPr>
              <a:t>Drab SR Pharmacotherapy 2010;30(6):609–624.</a:t>
            </a:r>
          </a:p>
          <a:p>
            <a:pPr algn="r">
              <a:defRPr/>
            </a:pPr>
            <a:r>
              <a:rPr lang="en-IN" sz="1000" dirty="0" err="1">
                <a:solidFill>
                  <a:schemeClr val="tx2">
                    <a:lumMod val="75000"/>
                  </a:schemeClr>
                </a:solidFill>
              </a:rPr>
              <a:t>Neumiller</a:t>
            </a:r>
            <a:r>
              <a:rPr lang="en-IN" sz="1000" dirty="0">
                <a:solidFill>
                  <a:schemeClr val="tx2">
                    <a:lumMod val="75000"/>
                  </a:schemeClr>
                </a:solidFill>
              </a:rPr>
              <a:t> JJ </a:t>
            </a:r>
            <a:r>
              <a:rPr lang="en-IN" sz="1000" i="1" dirty="0">
                <a:solidFill>
                  <a:schemeClr val="tx2">
                    <a:lumMod val="75000"/>
                  </a:schemeClr>
                </a:solidFill>
              </a:rPr>
              <a:t>Clin </a:t>
            </a:r>
            <a:r>
              <a:rPr lang="en-IN" sz="1000" i="1" dirty="0" err="1">
                <a:solidFill>
                  <a:schemeClr val="tx2">
                    <a:lumMod val="75000"/>
                  </a:schemeClr>
                </a:solidFill>
              </a:rPr>
              <a:t>Ther</a:t>
            </a:r>
            <a:r>
              <a:rPr lang="en-IN" sz="1000" i="1" dirty="0">
                <a:solidFill>
                  <a:schemeClr val="tx2">
                    <a:lumMod val="75000"/>
                  </a:schemeClr>
                </a:solidFill>
              </a:rPr>
              <a:t>. 2011;33:528–576</a:t>
            </a:r>
            <a:endParaRPr lang="en-IN" sz="1000" dirty="0">
              <a:solidFill>
                <a:schemeClr val="tx2">
                  <a:lumMod val="75000"/>
                </a:schemeClr>
              </a:solidFill>
            </a:endParaRPr>
          </a:p>
        </p:txBody>
      </p:sp>
    </p:spTree>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cstate="print">
            <a:duotone>
              <a:prstClr val="black"/>
              <a:schemeClr val="bg1">
                <a:lumMod val="85000"/>
                <a:tint val="45000"/>
                <a:satMod val="400000"/>
              </a:schemeClr>
            </a:duotone>
          </a:blip>
          <a:srcRect/>
          <a:stretch>
            <a:fillRect/>
          </a:stretch>
        </p:blipFill>
        <p:spPr bwMode="auto">
          <a:xfrm>
            <a:off x="76200" y="2684621"/>
            <a:ext cx="4114800" cy="2895600"/>
          </a:xfrm>
          <a:prstGeom prst="roundRect">
            <a:avLst/>
          </a:prstGeom>
          <a:noFill/>
          <a:ln w="9525">
            <a:noFill/>
            <a:miter lim="800000"/>
            <a:headEnd/>
            <a:tailEnd/>
          </a:ln>
        </p:spPr>
      </p:pic>
      <p:pic>
        <p:nvPicPr>
          <p:cNvPr id="67587" name="Picture 3"/>
          <p:cNvPicPr>
            <a:picLocks noChangeAspect="1" noChangeArrowheads="1"/>
          </p:cNvPicPr>
          <p:nvPr/>
        </p:nvPicPr>
        <p:blipFill>
          <a:blip r:embed="rId4" cstate="print">
            <a:duotone>
              <a:prstClr val="black"/>
              <a:schemeClr val="bg1">
                <a:lumMod val="85000"/>
                <a:tint val="45000"/>
                <a:satMod val="400000"/>
              </a:schemeClr>
            </a:duotone>
          </a:blip>
          <a:srcRect/>
          <a:stretch>
            <a:fillRect/>
          </a:stretch>
        </p:blipFill>
        <p:spPr bwMode="auto">
          <a:xfrm>
            <a:off x="4267200" y="2684620"/>
            <a:ext cx="3810000" cy="2819400"/>
          </a:xfrm>
          <a:prstGeom prst="roundRect">
            <a:avLst/>
          </a:prstGeom>
          <a:noFill/>
          <a:ln w="9525">
            <a:noFill/>
            <a:miter lim="800000"/>
            <a:headEnd/>
            <a:tailEnd/>
          </a:ln>
        </p:spPr>
      </p:pic>
      <p:sp>
        <p:nvSpPr>
          <p:cNvPr id="20484" name="Rectangle 6"/>
          <p:cNvSpPr>
            <a:spLocks noChangeArrowheads="1"/>
          </p:cNvSpPr>
          <p:nvPr/>
        </p:nvSpPr>
        <p:spPr bwMode="auto">
          <a:xfrm>
            <a:off x="2667000" y="4665663"/>
            <a:ext cx="1481138" cy="246062"/>
          </a:xfrm>
          <a:prstGeom prst="rect">
            <a:avLst/>
          </a:prstGeom>
          <a:noFill/>
          <a:ln w="9525">
            <a:noFill/>
            <a:miter lim="800000"/>
            <a:headEnd/>
            <a:tailEnd/>
          </a:ln>
        </p:spPr>
        <p:txBody>
          <a:bodyPr wrap="none">
            <a:spAutoFit/>
          </a:bodyPr>
          <a:lstStyle/>
          <a:p>
            <a:r>
              <a:rPr lang="en-IN" sz="1000"/>
              <a:t>100 mg vildagliptin/day</a:t>
            </a:r>
          </a:p>
        </p:txBody>
      </p:sp>
      <p:sp>
        <p:nvSpPr>
          <p:cNvPr id="20485" name="Rectangle 7"/>
          <p:cNvSpPr>
            <a:spLocks noChangeArrowheads="1"/>
          </p:cNvSpPr>
          <p:nvPr/>
        </p:nvSpPr>
        <p:spPr bwMode="auto">
          <a:xfrm>
            <a:off x="2722563" y="4038600"/>
            <a:ext cx="1411287" cy="246063"/>
          </a:xfrm>
          <a:prstGeom prst="rect">
            <a:avLst/>
          </a:prstGeom>
          <a:noFill/>
          <a:ln w="9525">
            <a:noFill/>
            <a:miter lim="800000"/>
            <a:headEnd/>
            <a:tailEnd/>
          </a:ln>
        </p:spPr>
        <p:txBody>
          <a:bodyPr wrap="none">
            <a:spAutoFit/>
          </a:bodyPr>
          <a:lstStyle/>
          <a:p>
            <a:r>
              <a:rPr lang="en-IN" sz="1000"/>
              <a:t>50 mg vildagliptin/day</a:t>
            </a:r>
          </a:p>
        </p:txBody>
      </p:sp>
      <p:sp>
        <p:nvSpPr>
          <p:cNvPr id="20486" name="Rectangle 8"/>
          <p:cNvSpPr>
            <a:spLocks noChangeArrowheads="1"/>
          </p:cNvSpPr>
          <p:nvPr/>
        </p:nvSpPr>
        <p:spPr bwMode="auto">
          <a:xfrm>
            <a:off x="3505200" y="3276600"/>
            <a:ext cx="644525" cy="246063"/>
          </a:xfrm>
          <a:prstGeom prst="rect">
            <a:avLst/>
          </a:prstGeom>
          <a:noFill/>
          <a:ln w="9525">
            <a:noFill/>
            <a:miter lim="800000"/>
            <a:headEnd/>
            <a:tailEnd/>
          </a:ln>
        </p:spPr>
        <p:txBody>
          <a:bodyPr wrap="none">
            <a:spAutoFit/>
          </a:bodyPr>
          <a:lstStyle/>
          <a:p>
            <a:r>
              <a:rPr lang="en-IN" sz="1000"/>
              <a:t>Placebo</a:t>
            </a:r>
          </a:p>
        </p:txBody>
      </p:sp>
      <p:sp>
        <p:nvSpPr>
          <p:cNvPr id="20487" name="Rectangle 9"/>
          <p:cNvSpPr>
            <a:spLocks noChangeArrowheads="1"/>
          </p:cNvSpPr>
          <p:nvPr/>
        </p:nvSpPr>
        <p:spPr bwMode="auto">
          <a:xfrm>
            <a:off x="5867400" y="2362200"/>
            <a:ext cx="1481138" cy="246063"/>
          </a:xfrm>
          <a:prstGeom prst="rect">
            <a:avLst/>
          </a:prstGeom>
          <a:noFill/>
          <a:ln w="9525">
            <a:noFill/>
            <a:miter lim="800000"/>
            <a:headEnd/>
            <a:tailEnd/>
          </a:ln>
        </p:spPr>
        <p:txBody>
          <a:bodyPr wrap="none">
            <a:spAutoFit/>
          </a:bodyPr>
          <a:lstStyle/>
          <a:p>
            <a:r>
              <a:rPr lang="en-IN" sz="1000"/>
              <a:t>100 mg vildagliptin/day</a:t>
            </a:r>
          </a:p>
        </p:txBody>
      </p:sp>
      <p:sp>
        <p:nvSpPr>
          <p:cNvPr id="20488" name="Rectangle 10"/>
          <p:cNvSpPr>
            <a:spLocks noChangeArrowheads="1"/>
          </p:cNvSpPr>
          <p:nvPr/>
        </p:nvSpPr>
        <p:spPr bwMode="auto">
          <a:xfrm>
            <a:off x="4456113" y="2362200"/>
            <a:ext cx="1411287" cy="246063"/>
          </a:xfrm>
          <a:prstGeom prst="rect">
            <a:avLst/>
          </a:prstGeom>
          <a:noFill/>
          <a:ln w="9525">
            <a:noFill/>
            <a:miter lim="800000"/>
            <a:headEnd/>
            <a:tailEnd/>
          </a:ln>
        </p:spPr>
        <p:txBody>
          <a:bodyPr wrap="none">
            <a:spAutoFit/>
          </a:bodyPr>
          <a:lstStyle/>
          <a:p>
            <a:r>
              <a:rPr lang="en-IN" sz="1000"/>
              <a:t>50 mg vildagliptin/day</a:t>
            </a:r>
          </a:p>
        </p:txBody>
      </p:sp>
      <p:sp>
        <p:nvSpPr>
          <p:cNvPr id="20489" name="Rectangle 11"/>
          <p:cNvSpPr>
            <a:spLocks noChangeArrowheads="1"/>
          </p:cNvSpPr>
          <p:nvPr/>
        </p:nvSpPr>
        <p:spPr bwMode="auto">
          <a:xfrm>
            <a:off x="7391400" y="2362200"/>
            <a:ext cx="644525" cy="246063"/>
          </a:xfrm>
          <a:prstGeom prst="rect">
            <a:avLst/>
          </a:prstGeom>
          <a:noFill/>
          <a:ln w="9525">
            <a:noFill/>
            <a:miter lim="800000"/>
            <a:headEnd/>
            <a:tailEnd/>
          </a:ln>
        </p:spPr>
        <p:txBody>
          <a:bodyPr wrap="none">
            <a:spAutoFit/>
          </a:bodyPr>
          <a:lstStyle/>
          <a:p>
            <a:r>
              <a:rPr lang="en-IN" sz="1000"/>
              <a:t>Placebo</a:t>
            </a:r>
          </a:p>
        </p:txBody>
      </p:sp>
      <p:pic>
        <p:nvPicPr>
          <p:cNvPr id="20490" name="Picture 4"/>
          <p:cNvPicPr>
            <a:picLocks noChangeAspect="1" noChangeArrowheads="1"/>
          </p:cNvPicPr>
          <p:nvPr/>
        </p:nvPicPr>
        <p:blipFill>
          <a:blip r:embed="rId5"/>
          <a:srcRect/>
          <a:stretch>
            <a:fillRect/>
          </a:stretch>
        </p:blipFill>
        <p:spPr bwMode="auto">
          <a:xfrm>
            <a:off x="4343400" y="2400300"/>
            <a:ext cx="152400" cy="190500"/>
          </a:xfrm>
          <a:prstGeom prst="rect">
            <a:avLst/>
          </a:prstGeom>
          <a:noFill/>
          <a:ln w="9525">
            <a:noFill/>
            <a:miter lim="800000"/>
            <a:headEnd/>
            <a:tailEnd/>
          </a:ln>
        </p:spPr>
      </p:pic>
      <p:pic>
        <p:nvPicPr>
          <p:cNvPr id="20491" name="Picture 5"/>
          <p:cNvPicPr>
            <a:picLocks noChangeAspect="1" noChangeArrowheads="1"/>
          </p:cNvPicPr>
          <p:nvPr/>
        </p:nvPicPr>
        <p:blipFill>
          <a:blip r:embed="rId6"/>
          <a:srcRect/>
          <a:stretch>
            <a:fillRect/>
          </a:stretch>
        </p:blipFill>
        <p:spPr bwMode="auto">
          <a:xfrm>
            <a:off x="5772150" y="2400300"/>
            <a:ext cx="171450" cy="190500"/>
          </a:xfrm>
          <a:prstGeom prst="rect">
            <a:avLst/>
          </a:prstGeom>
          <a:noFill/>
          <a:ln w="9525">
            <a:noFill/>
            <a:miter lim="800000"/>
            <a:headEnd/>
            <a:tailEnd/>
          </a:ln>
        </p:spPr>
      </p:pic>
      <p:pic>
        <p:nvPicPr>
          <p:cNvPr id="20492" name="Picture 6"/>
          <p:cNvPicPr>
            <a:picLocks noChangeAspect="1" noChangeArrowheads="1"/>
          </p:cNvPicPr>
          <p:nvPr/>
        </p:nvPicPr>
        <p:blipFill>
          <a:blip r:embed="rId7"/>
          <a:srcRect/>
          <a:stretch>
            <a:fillRect/>
          </a:stretch>
        </p:blipFill>
        <p:spPr bwMode="auto">
          <a:xfrm>
            <a:off x="7239000" y="2419350"/>
            <a:ext cx="152400" cy="152400"/>
          </a:xfrm>
          <a:prstGeom prst="rect">
            <a:avLst/>
          </a:prstGeom>
          <a:noFill/>
          <a:ln w="9525">
            <a:solidFill>
              <a:schemeClr val="tx1"/>
            </a:solidFill>
            <a:miter lim="800000"/>
            <a:headEnd/>
            <a:tailEnd/>
          </a:ln>
        </p:spPr>
      </p:pic>
      <p:sp>
        <p:nvSpPr>
          <p:cNvPr id="16" name="Rectangle 15"/>
          <p:cNvSpPr/>
          <p:nvPr/>
        </p:nvSpPr>
        <p:spPr>
          <a:xfrm>
            <a:off x="685800" y="6488113"/>
            <a:ext cx="2662238" cy="277812"/>
          </a:xfrm>
          <a:prstGeom prst="rect">
            <a:avLst/>
          </a:prstGeom>
        </p:spPr>
        <p:txBody>
          <a:bodyPr wrap="none">
            <a:spAutoFit/>
          </a:bodyPr>
          <a:lstStyle/>
          <a:p>
            <a:pPr>
              <a:defRPr/>
            </a:pPr>
            <a:r>
              <a:rPr lang="en-IN" sz="1200" dirty="0">
                <a:solidFill>
                  <a:schemeClr val="tx2">
                    <a:lumMod val="75000"/>
                  </a:schemeClr>
                </a:solidFill>
              </a:rPr>
              <a:t>***P &lt;0.001; **P &lt;0.001 vs. placebo.</a:t>
            </a:r>
          </a:p>
        </p:txBody>
      </p:sp>
      <p:sp>
        <p:nvSpPr>
          <p:cNvPr id="17" name="Rectangle 16"/>
          <p:cNvSpPr/>
          <p:nvPr/>
        </p:nvSpPr>
        <p:spPr>
          <a:xfrm>
            <a:off x="228600" y="1085850"/>
            <a:ext cx="7772400" cy="1200150"/>
          </a:xfrm>
          <a:prstGeom prst="rect">
            <a:avLst/>
          </a:prstGeom>
        </p:spPr>
        <p:txBody>
          <a:bodyPr>
            <a:spAutoFit/>
          </a:bodyPr>
          <a:lstStyle/>
          <a:p>
            <a:pPr algn="just">
              <a:defRPr/>
            </a:pPr>
            <a:r>
              <a:rPr lang="en-IN" dirty="0">
                <a:solidFill>
                  <a:srgbClr val="002060"/>
                </a:solidFill>
              </a:rPr>
              <a:t>This was a double-blind, randomized, multicenter, parallel group study of a 24-week treatment with 50 mg </a:t>
            </a:r>
            <a:r>
              <a:rPr lang="en-IN" dirty="0" err="1">
                <a:solidFill>
                  <a:srgbClr val="002060"/>
                </a:solidFill>
              </a:rPr>
              <a:t>vildagliptin</a:t>
            </a:r>
            <a:r>
              <a:rPr lang="en-IN" dirty="0">
                <a:solidFill>
                  <a:srgbClr val="002060"/>
                </a:solidFill>
              </a:rPr>
              <a:t> daily, 100 mg </a:t>
            </a:r>
            <a:r>
              <a:rPr lang="en-IN" dirty="0" err="1">
                <a:solidFill>
                  <a:srgbClr val="002060"/>
                </a:solidFill>
              </a:rPr>
              <a:t>vildagliptin</a:t>
            </a:r>
            <a:r>
              <a:rPr lang="en-IN" dirty="0">
                <a:solidFill>
                  <a:srgbClr val="002060"/>
                </a:solidFill>
              </a:rPr>
              <a:t> daily, or placebo in patients continuing a stable metformin dose regimen (≥1,500 mg/day) but achieving inadequate glycaemic control.</a:t>
            </a:r>
          </a:p>
        </p:txBody>
      </p:sp>
      <p:sp>
        <p:nvSpPr>
          <p:cNvPr id="18" name="Rectangle 17"/>
          <p:cNvSpPr/>
          <p:nvPr/>
        </p:nvSpPr>
        <p:spPr>
          <a:xfrm>
            <a:off x="0" y="304800"/>
            <a:ext cx="8458200" cy="523875"/>
          </a:xfrm>
          <a:prstGeom prst="rect">
            <a:avLst/>
          </a:prstGeom>
        </p:spPr>
        <p:txBody>
          <a:bodyPr>
            <a:spAutoFit/>
          </a:bodyPr>
          <a:lstStyle/>
          <a:p>
            <a:pPr fontAlgn="auto">
              <a:spcBef>
                <a:spcPts val="0"/>
              </a:spcBef>
              <a:spcAft>
                <a:spcPts val="0"/>
              </a:spcAft>
              <a:defRPr/>
            </a:pPr>
            <a:r>
              <a:rPr lang="en-US" sz="2800" b="1" dirty="0" err="1">
                <a:solidFill>
                  <a:srgbClr val="FF0000"/>
                </a:solidFill>
                <a:latin typeface="Arial" pitchFamily="34" charset="0"/>
                <a:cs typeface="Arial" pitchFamily="34" charset="0"/>
              </a:rPr>
              <a:t>Vildagliptin</a:t>
            </a:r>
            <a:r>
              <a:rPr lang="en-US" sz="2800" b="1" dirty="0">
                <a:solidFill>
                  <a:srgbClr val="FF0000"/>
                </a:solidFill>
                <a:latin typeface="Arial" pitchFamily="34" charset="0"/>
                <a:cs typeface="Arial" pitchFamily="34" charset="0"/>
              </a:rPr>
              <a:t>: Effects on HbA1c &amp; </a:t>
            </a:r>
            <a:r>
              <a:rPr lang="el-GR" sz="2800" b="1" dirty="0">
                <a:solidFill>
                  <a:srgbClr val="FF0000"/>
                </a:solidFill>
                <a:latin typeface="Trebuchet MS"/>
                <a:cs typeface="Arial" pitchFamily="34" charset="0"/>
              </a:rPr>
              <a:t>β</a:t>
            </a:r>
            <a:r>
              <a:rPr lang="en-US" sz="2800" b="1" dirty="0">
                <a:solidFill>
                  <a:srgbClr val="FF0000"/>
                </a:solidFill>
                <a:latin typeface="Arial" pitchFamily="34" charset="0"/>
                <a:cs typeface="Arial" pitchFamily="34" charset="0"/>
              </a:rPr>
              <a:t>-Cell function </a:t>
            </a:r>
            <a:endParaRPr lang="en-IN" sz="2800" b="1" dirty="0">
              <a:solidFill>
                <a:srgbClr val="FF0000"/>
              </a:solidFill>
              <a:latin typeface="Arial" pitchFamily="34" charset="0"/>
              <a:cs typeface="Arial" pitchFamily="34" charset="0"/>
            </a:endParaRPr>
          </a:p>
        </p:txBody>
      </p:sp>
      <p:sp>
        <p:nvSpPr>
          <p:cNvPr id="19" name="Rectangle 18"/>
          <p:cNvSpPr/>
          <p:nvPr/>
        </p:nvSpPr>
        <p:spPr>
          <a:xfrm>
            <a:off x="457200" y="5678488"/>
            <a:ext cx="7543800" cy="646112"/>
          </a:xfrm>
          <a:prstGeom prst="rect">
            <a:avLst/>
          </a:prstGeom>
        </p:spPr>
        <p:txBody>
          <a:bodyPr>
            <a:spAutoFit/>
          </a:bodyPr>
          <a:lstStyle/>
          <a:p>
            <a:pPr algn="just">
              <a:defRPr/>
            </a:pPr>
            <a:r>
              <a:rPr lang="en-IN" dirty="0" err="1">
                <a:solidFill>
                  <a:schemeClr val="tx2">
                    <a:lumMod val="75000"/>
                  </a:schemeClr>
                </a:solidFill>
                <a:latin typeface="Arial" pitchFamily="34" charset="0"/>
                <a:cs typeface="Arial" pitchFamily="34" charset="0"/>
              </a:rPr>
              <a:t>Vildagliptin</a:t>
            </a:r>
            <a:r>
              <a:rPr lang="en-IN" dirty="0">
                <a:solidFill>
                  <a:schemeClr val="tx2">
                    <a:lumMod val="75000"/>
                  </a:schemeClr>
                </a:solidFill>
                <a:latin typeface="Arial" pitchFamily="34" charset="0"/>
                <a:cs typeface="Arial" pitchFamily="34" charset="0"/>
              </a:rPr>
              <a:t> produced clinically meaningful, decrease in HbA1c &amp; improvement in measures of </a:t>
            </a:r>
            <a:r>
              <a:rPr lang="el-GR" dirty="0">
                <a:solidFill>
                  <a:schemeClr val="tx2">
                    <a:lumMod val="75000"/>
                  </a:schemeClr>
                </a:solidFill>
                <a:latin typeface="Arial" pitchFamily="34" charset="0"/>
                <a:cs typeface="Arial" pitchFamily="34" charset="0"/>
              </a:rPr>
              <a:t>β</a:t>
            </a:r>
            <a:r>
              <a:rPr lang="en-IN" dirty="0">
                <a:solidFill>
                  <a:schemeClr val="tx2">
                    <a:lumMod val="75000"/>
                  </a:schemeClr>
                </a:solidFill>
                <a:latin typeface="Arial" pitchFamily="34" charset="0"/>
                <a:cs typeface="Arial" pitchFamily="34" charset="0"/>
              </a:rPr>
              <a:t>-cell function.</a:t>
            </a:r>
          </a:p>
        </p:txBody>
      </p:sp>
      <p:sp>
        <p:nvSpPr>
          <p:cNvPr id="20" name="Rectangle 19"/>
          <p:cNvSpPr/>
          <p:nvPr/>
        </p:nvSpPr>
        <p:spPr>
          <a:xfrm>
            <a:off x="5562600" y="6535738"/>
            <a:ext cx="2703513" cy="246062"/>
          </a:xfrm>
          <a:prstGeom prst="rect">
            <a:avLst/>
          </a:prstGeom>
        </p:spPr>
        <p:txBody>
          <a:bodyPr wrap="none">
            <a:spAutoFit/>
          </a:bodyPr>
          <a:lstStyle/>
          <a:p>
            <a:pPr>
              <a:defRPr/>
            </a:pPr>
            <a:r>
              <a:rPr lang="en-IN" sz="1000" dirty="0" err="1">
                <a:solidFill>
                  <a:schemeClr val="tx2">
                    <a:lumMod val="75000"/>
                  </a:schemeClr>
                </a:solidFill>
              </a:rPr>
              <a:t>Bosi</a:t>
            </a:r>
            <a:r>
              <a:rPr lang="en-IN" sz="1000" dirty="0">
                <a:solidFill>
                  <a:schemeClr val="tx2">
                    <a:lumMod val="75000"/>
                  </a:schemeClr>
                </a:solidFill>
              </a:rPr>
              <a:t> E et al. Diabetes Care 2007;30:890–95.</a:t>
            </a:r>
          </a:p>
        </p:txBody>
      </p:sp>
      <p:sp>
        <p:nvSpPr>
          <p:cNvPr id="21"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B4360B28-6C67-412D-90E5-9E940741906F}" type="slidenum">
              <a:rPr lang="en-US" smtClean="0">
                <a:solidFill>
                  <a:schemeClr val="bg1"/>
                </a:solidFill>
              </a:rPr>
              <a:pPr fontAlgn="base">
                <a:spcBef>
                  <a:spcPct val="0"/>
                </a:spcBef>
                <a:spcAft>
                  <a:spcPct val="0"/>
                </a:spcAft>
                <a:defRPr/>
              </a:pPr>
              <a:t>33</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1143000"/>
            <a:ext cx="7772400" cy="5105400"/>
          </a:xfrm>
          <a:solidFill>
            <a:schemeClr val="accent2">
              <a:lumMod val="20000"/>
              <a:lumOff val="80000"/>
            </a:schemeClr>
          </a:solidFill>
          <a:ln>
            <a:solidFill>
              <a:schemeClr val="accent2">
                <a:lumMod val="50000"/>
              </a:schemeClr>
            </a:solidFill>
          </a:ln>
        </p:spPr>
        <p:txBody>
          <a:bodyPr/>
          <a:lstStyle/>
          <a:p>
            <a:pPr algn="just">
              <a:lnSpc>
                <a:spcPct val="150000"/>
              </a:lnSpc>
              <a:buClr>
                <a:schemeClr val="tx2">
                  <a:lumMod val="75000"/>
                </a:schemeClr>
              </a:buClr>
              <a:buSzPct val="107000"/>
              <a:buFont typeface="Wingdings" pitchFamily="2" charset="2"/>
              <a:buChar char="§"/>
              <a:defRPr/>
            </a:pPr>
            <a:r>
              <a:rPr lang="en-IN" sz="2000" dirty="0" err="1" smtClean="0">
                <a:solidFill>
                  <a:schemeClr val="tx2">
                    <a:lumMod val="75000"/>
                  </a:schemeClr>
                </a:solidFill>
                <a:latin typeface="Arial" pitchFamily="34" charset="0"/>
                <a:cs typeface="Arial" pitchFamily="34" charset="0"/>
              </a:rPr>
              <a:t>Saxagliptin</a:t>
            </a:r>
            <a:r>
              <a:rPr lang="en-IN" sz="2000" dirty="0" smtClean="0">
                <a:solidFill>
                  <a:schemeClr val="tx2">
                    <a:lumMod val="75000"/>
                  </a:schemeClr>
                </a:solidFill>
                <a:latin typeface="Arial" pitchFamily="34" charset="0"/>
                <a:cs typeface="Arial" pitchFamily="34" charset="0"/>
              </a:rPr>
              <a:t> is a </a:t>
            </a:r>
            <a:r>
              <a:rPr lang="en-IN" sz="2000" dirty="0" err="1" smtClean="0">
                <a:solidFill>
                  <a:schemeClr val="tx2">
                    <a:lumMod val="75000"/>
                  </a:schemeClr>
                </a:solidFill>
                <a:latin typeface="Arial" pitchFamily="34" charset="0"/>
                <a:cs typeface="Arial" pitchFamily="34" charset="0"/>
              </a:rPr>
              <a:t>cyanopyrrolidine</a:t>
            </a:r>
            <a:r>
              <a:rPr lang="en-IN" sz="2000" dirty="0" smtClean="0">
                <a:solidFill>
                  <a:schemeClr val="tx2">
                    <a:lumMod val="75000"/>
                  </a:schemeClr>
                </a:solidFill>
                <a:latin typeface="Arial" pitchFamily="34" charset="0"/>
                <a:cs typeface="Arial" pitchFamily="34" charset="0"/>
              </a:rPr>
              <a:t> DPP-4 inhibitor with a high selectivity for DPP-4.</a:t>
            </a:r>
          </a:p>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The recommended dosage is 2.5 or 5 mg/day.</a:t>
            </a:r>
          </a:p>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Both the </a:t>
            </a:r>
            <a:r>
              <a:rPr lang="en-IN" sz="2000" dirty="0" err="1" smtClean="0">
                <a:solidFill>
                  <a:schemeClr val="tx2">
                    <a:lumMod val="75000"/>
                  </a:schemeClr>
                </a:solidFill>
                <a:latin typeface="Arial" pitchFamily="34" charset="0"/>
                <a:cs typeface="Arial" pitchFamily="34" charset="0"/>
              </a:rPr>
              <a:t>Saxagliptin</a:t>
            </a:r>
            <a:r>
              <a:rPr lang="en-IN" sz="2000" dirty="0" smtClean="0">
                <a:solidFill>
                  <a:schemeClr val="tx2">
                    <a:lumMod val="75000"/>
                  </a:schemeClr>
                </a:solidFill>
                <a:latin typeface="Arial" pitchFamily="34" charset="0"/>
                <a:cs typeface="Arial" pitchFamily="34" charset="0"/>
              </a:rPr>
              <a:t> and its metabolite  are </a:t>
            </a:r>
            <a:r>
              <a:rPr lang="en-IN" sz="2000" dirty="0" err="1" smtClean="0">
                <a:solidFill>
                  <a:schemeClr val="tx2">
                    <a:lumMod val="75000"/>
                  </a:schemeClr>
                </a:solidFill>
                <a:latin typeface="Arial" pitchFamily="34" charset="0"/>
                <a:cs typeface="Arial" pitchFamily="34" charset="0"/>
              </a:rPr>
              <a:t>renally</a:t>
            </a:r>
            <a:r>
              <a:rPr lang="en-IN" sz="2000" dirty="0" smtClean="0">
                <a:solidFill>
                  <a:schemeClr val="tx2">
                    <a:lumMod val="75000"/>
                  </a:schemeClr>
                </a:solidFill>
                <a:latin typeface="Arial" pitchFamily="34" charset="0"/>
                <a:cs typeface="Arial" pitchFamily="34" charset="0"/>
              </a:rPr>
              <a:t> excreted, and accumulation can occur in patients with renal impairment, necessitating a daily dose limit of 2.5 mg.</a:t>
            </a:r>
          </a:p>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The 2.5-mg dose is recommended in patients taking strong CYP3A4/5 inhibitors.</a:t>
            </a:r>
          </a:p>
          <a:p>
            <a:pPr algn="just">
              <a:lnSpc>
                <a:spcPct val="150000"/>
              </a:lnSpc>
              <a:buClr>
                <a:schemeClr val="tx2">
                  <a:lumMod val="75000"/>
                </a:schemeClr>
              </a:buClr>
              <a:buSzPct val="107000"/>
              <a:buFont typeface="Wingdings" pitchFamily="2" charset="2"/>
              <a:buChar char="§"/>
              <a:defRPr/>
            </a:pPr>
            <a:r>
              <a:rPr lang="en-IN" sz="2000" dirty="0" smtClean="0">
                <a:solidFill>
                  <a:schemeClr val="tx2">
                    <a:lumMod val="75000"/>
                  </a:schemeClr>
                </a:solidFill>
                <a:latin typeface="Arial" pitchFamily="34" charset="0"/>
                <a:cs typeface="Arial" pitchFamily="34" charset="0"/>
              </a:rPr>
              <a:t>Compared with </a:t>
            </a:r>
            <a:r>
              <a:rPr lang="en-IN" sz="2000" dirty="0" err="1" smtClean="0">
                <a:solidFill>
                  <a:schemeClr val="tx2">
                    <a:lumMod val="75000"/>
                  </a:schemeClr>
                </a:solidFill>
                <a:latin typeface="Arial" pitchFamily="34" charset="0"/>
                <a:cs typeface="Arial" pitchFamily="34" charset="0"/>
              </a:rPr>
              <a:t>sitagliptin</a:t>
            </a:r>
            <a:r>
              <a:rPr lang="en-IN" sz="2000" dirty="0" smtClean="0">
                <a:solidFill>
                  <a:schemeClr val="tx2">
                    <a:lumMod val="75000"/>
                  </a:schemeClr>
                </a:solidFill>
                <a:latin typeface="Arial" pitchFamily="34" charset="0"/>
                <a:cs typeface="Arial" pitchFamily="34" charset="0"/>
              </a:rPr>
              <a:t> or </a:t>
            </a:r>
            <a:r>
              <a:rPr lang="en-IN" sz="2000" dirty="0" err="1" smtClean="0">
                <a:solidFill>
                  <a:schemeClr val="tx2">
                    <a:lumMod val="75000"/>
                  </a:schemeClr>
                </a:solidFill>
                <a:latin typeface="Arial" pitchFamily="34" charset="0"/>
                <a:cs typeface="Arial" pitchFamily="34" charset="0"/>
              </a:rPr>
              <a:t>vildagliptin</a:t>
            </a:r>
            <a:r>
              <a:rPr lang="en-IN" sz="2000" dirty="0" smtClean="0">
                <a:solidFill>
                  <a:schemeClr val="tx2">
                    <a:lumMod val="75000"/>
                  </a:schemeClr>
                </a:solidFill>
                <a:latin typeface="Arial" pitchFamily="34" charset="0"/>
                <a:cs typeface="Arial" pitchFamily="34" charset="0"/>
              </a:rPr>
              <a:t>, </a:t>
            </a:r>
            <a:r>
              <a:rPr lang="en-IN" sz="2000" dirty="0" err="1" smtClean="0">
                <a:solidFill>
                  <a:schemeClr val="tx2">
                    <a:lumMod val="75000"/>
                  </a:schemeClr>
                </a:solidFill>
                <a:latin typeface="Arial" pitchFamily="34" charset="0"/>
                <a:cs typeface="Arial" pitchFamily="34" charset="0"/>
              </a:rPr>
              <a:t>saxagliptin</a:t>
            </a:r>
            <a:r>
              <a:rPr lang="en-IN" sz="2000" dirty="0" smtClean="0">
                <a:solidFill>
                  <a:schemeClr val="tx2">
                    <a:lumMod val="75000"/>
                  </a:schemeClr>
                </a:solidFill>
                <a:latin typeface="Arial" pitchFamily="34" charset="0"/>
                <a:cs typeface="Arial" pitchFamily="34" charset="0"/>
              </a:rPr>
              <a:t> is at least 10-fold more potent inhibitor of DPP-4.</a:t>
            </a:r>
            <a:endParaRPr lang="en-IN" sz="2000" dirty="0">
              <a:solidFill>
                <a:schemeClr val="tx2">
                  <a:lumMod val="75000"/>
                </a:schemeClr>
              </a:solidFill>
              <a:latin typeface="Arial" pitchFamily="34" charset="0"/>
              <a:cs typeface="Arial" pitchFamily="34" charset="0"/>
            </a:endParaRPr>
          </a:p>
        </p:txBody>
      </p:sp>
      <p:sp>
        <p:nvSpPr>
          <p:cNvPr id="5"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31750736-78EA-454A-B1F2-4559432B0091}" type="slidenum">
              <a:rPr lang="en-US" smtClean="0">
                <a:solidFill>
                  <a:schemeClr val="bg1"/>
                </a:solidFill>
              </a:rPr>
              <a:pPr fontAlgn="base">
                <a:spcBef>
                  <a:spcPct val="0"/>
                </a:spcBef>
                <a:spcAft>
                  <a:spcPct val="0"/>
                </a:spcAft>
                <a:defRPr/>
              </a:pPr>
              <a:t>34</a:t>
            </a:fld>
            <a:endParaRPr lang="en-US" dirty="0" smtClean="0">
              <a:solidFill>
                <a:schemeClr val="bg1"/>
              </a:solidFill>
            </a:endParaRPr>
          </a:p>
        </p:txBody>
      </p:sp>
      <p:sp>
        <p:nvSpPr>
          <p:cNvPr id="4" name="Rectangle 3"/>
          <p:cNvSpPr/>
          <p:nvPr/>
        </p:nvSpPr>
        <p:spPr>
          <a:xfrm>
            <a:off x="152400" y="381000"/>
            <a:ext cx="81534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Overview of Saxagliptin</a:t>
            </a:r>
            <a:endParaRPr lang="en-IN" sz="2800" b="1" dirty="0">
              <a:solidFill>
                <a:srgbClr val="FF0000"/>
              </a:solidFill>
              <a:latin typeface="Arial" pitchFamily="34" charset="0"/>
              <a:cs typeface="Arial" pitchFamily="34" charset="0"/>
            </a:endParaRPr>
          </a:p>
        </p:txBody>
      </p:sp>
      <p:sp>
        <p:nvSpPr>
          <p:cNvPr id="7" name="Rectangle 6"/>
          <p:cNvSpPr/>
          <p:nvPr/>
        </p:nvSpPr>
        <p:spPr>
          <a:xfrm>
            <a:off x="3581400" y="6381750"/>
            <a:ext cx="4572000" cy="400050"/>
          </a:xfrm>
          <a:prstGeom prst="rect">
            <a:avLst/>
          </a:prstGeom>
        </p:spPr>
        <p:txBody>
          <a:bodyPr>
            <a:spAutoFit/>
          </a:bodyPr>
          <a:lstStyle/>
          <a:p>
            <a:pPr algn="r">
              <a:defRPr/>
            </a:pPr>
            <a:r>
              <a:rPr lang="en-IN" sz="1000" dirty="0">
                <a:solidFill>
                  <a:schemeClr val="tx2">
                    <a:lumMod val="75000"/>
                  </a:schemeClr>
                </a:solidFill>
              </a:rPr>
              <a:t>Drab SR Pharmacotherapy 2010;30(6):609–624.</a:t>
            </a:r>
          </a:p>
          <a:p>
            <a:pPr algn="r">
              <a:defRPr/>
            </a:pPr>
            <a:r>
              <a:rPr lang="en-IN" sz="1000" dirty="0" err="1">
                <a:solidFill>
                  <a:schemeClr val="tx2">
                    <a:lumMod val="75000"/>
                  </a:schemeClr>
                </a:solidFill>
              </a:rPr>
              <a:t>Neumiller</a:t>
            </a:r>
            <a:r>
              <a:rPr lang="en-IN" sz="1000" dirty="0">
                <a:solidFill>
                  <a:schemeClr val="tx2">
                    <a:lumMod val="75000"/>
                  </a:schemeClr>
                </a:solidFill>
              </a:rPr>
              <a:t> JJ </a:t>
            </a:r>
            <a:r>
              <a:rPr lang="en-IN" sz="1000" i="1" dirty="0">
                <a:solidFill>
                  <a:schemeClr val="tx2">
                    <a:lumMod val="75000"/>
                  </a:schemeClr>
                </a:solidFill>
              </a:rPr>
              <a:t>Clin </a:t>
            </a:r>
            <a:r>
              <a:rPr lang="en-IN" sz="1000" i="1" dirty="0" err="1">
                <a:solidFill>
                  <a:schemeClr val="tx2">
                    <a:lumMod val="75000"/>
                  </a:schemeClr>
                </a:solidFill>
              </a:rPr>
              <a:t>Ther</a:t>
            </a:r>
            <a:r>
              <a:rPr lang="en-IN" sz="1000" i="1" dirty="0">
                <a:solidFill>
                  <a:schemeClr val="tx2">
                    <a:lumMod val="75000"/>
                  </a:schemeClr>
                </a:solidFill>
              </a:rPr>
              <a:t>. 2011;33:528–576</a:t>
            </a:r>
            <a:endParaRPr lang="en-IN" sz="1000" dirty="0">
              <a:solidFill>
                <a:schemeClr val="tx2">
                  <a:lumMod val="75000"/>
                </a:schemeClr>
              </a:solidFill>
            </a:endParaRPr>
          </a:p>
        </p:txBody>
      </p:sp>
    </p:spTree>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390525"/>
            <a:ext cx="84582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Saxagliptin: Effects on HbA1c </a:t>
            </a:r>
            <a:endParaRPr lang="en-IN" sz="2800" b="1" dirty="0">
              <a:solidFill>
                <a:srgbClr val="FF0000"/>
              </a:solidFill>
              <a:latin typeface="Arial" pitchFamily="34" charset="0"/>
              <a:cs typeface="Arial" pitchFamily="34" charset="0"/>
            </a:endParaRPr>
          </a:p>
        </p:txBody>
      </p:sp>
      <p:pic>
        <p:nvPicPr>
          <p:cNvPr id="22531" name="Picture 3"/>
          <p:cNvPicPr>
            <a:picLocks noChangeAspect="1" noChangeArrowheads="1"/>
          </p:cNvPicPr>
          <p:nvPr/>
        </p:nvPicPr>
        <p:blipFill>
          <a:blip r:embed="rId3"/>
          <a:srcRect/>
          <a:stretch>
            <a:fillRect/>
          </a:stretch>
        </p:blipFill>
        <p:spPr bwMode="auto">
          <a:xfrm>
            <a:off x="0" y="2390775"/>
            <a:ext cx="4419600" cy="3048000"/>
          </a:xfrm>
          <a:prstGeom prst="rect">
            <a:avLst/>
          </a:prstGeom>
          <a:noFill/>
          <a:ln w="9525">
            <a:noFill/>
            <a:miter lim="800000"/>
            <a:headEnd/>
            <a:tailEnd/>
          </a:ln>
        </p:spPr>
      </p:pic>
      <p:pic>
        <p:nvPicPr>
          <p:cNvPr id="22532" name="Picture 4"/>
          <p:cNvPicPr>
            <a:picLocks noChangeAspect="1" noChangeArrowheads="1"/>
          </p:cNvPicPr>
          <p:nvPr/>
        </p:nvPicPr>
        <p:blipFill>
          <a:blip r:embed="rId4"/>
          <a:srcRect/>
          <a:stretch>
            <a:fillRect/>
          </a:stretch>
        </p:blipFill>
        <p:spPr bwMode="auto">
          <a:xfrm>
            <a:off x="4343400" y="2390775"/>
            <a:ext cx="3810000" cy="3048000"/>
          </a:xfrm>
          <a:prstGeom prst="rect">
            <a:avLst/>
          </a:prstGeom>
          <a:noFill/>
          <a:ln w="9525">
            <a:noFill/>
            <a:miter lim="800000"/>
            <a:headEnd/>
            <a:tailEnd/>
          </a:ln>
        </p:spPr>
      </p:pic>
      <p:sp>
        <p:nvSpPr>
          <p:cNvPr id="9" name="Rectangle 8"/>
          <p:cNvSpPr/>
          <p:nvPr/>
        </p:nvSpPr>
        <p:spPr>
          <a:xfrm>
            <a:off x="0" y="5591175"/>
            <a:ext cx="4343400" cy="584200"/>
          </a:xfrm>
          <a:prstGeom prst="rect">
            <a:avLst/>
          </a:prstGeom>
        </p:spPr>
        <p:txBody>
          <a:bodyPr>
            <a:spAutoFit/>
          </a:bodyPr>
          <a:lstStyle/>
          <a:p>
            <a:pPr algn="ctr">
              <a:defRPr/>
            </a:pPr>
            <a:r>
              <a:rPr lang="en-IN" sz="1600" b="1" dirty="0">
                <a:solidFill>
                  <a:schemeClr val="tx2">
                    <a:lumMod val="75000"/>
                  </a:schemeClr>
                </a:solidFill>
              </a:rPr>
              <a:t>Adjusted mean change in HbA1c from baseline to wk 24</a:t>
            </a:r>
          </a:p>
        </p:txBody>
      </p:sp>
      <p:sp>
        <p:nvSpPr>
          <p:cNvPr id="10" name="Rectangle 9"/>
          <p:cNvSpPr/>
          <p:nvPr/>
        </p:nvSpPr>
        <p:spPr>
          <a:xfrm>
            <a:off x="3962400" y="5591175"/>
            <a:ext cx="4572000" cy="584200"/>
          </a:xfrm>
          <a:prstGeom prst="rect">
            <a:avLst/>
          </a:prstGeom>
        </p:spPr>
        <p:txBody>
          <a:bodyPr>
            <a:spAutoFit/>
          </a:bodyPr>
          <a:lstStyle/>
          <a:p>
            <a:pPr algn="ctr">
              <a:defRPr/>
            </a:pPr>
            <a:r>
              <a:rPr lang="en-IN" sz="1600" b="1" dirty="0">
                <a:solidFill>
                  <a:schemeClr val="tx2">
                    <a:lumMod val="75000"/>
                  </a:schemeClr>
                </a:solidFill>
              </a:rPr>
              <a:t>Adjusted mean change in HbA1c from</a:t>
            </a:r>
          </a:p>
          <a:p>
            <a:pPr algn="ctr">
              <a:defRPr/>
            </a:pPr>
            <a:r>
              <a:rPr lang="en-IN" sz="1600" b="1" dirty="0">
                <a:solidFill>
                  <a:schemeClr val="tx2">
                    <a:lumMod val="75000"/>
                  </a:schemeClr>
                </a:solidFill>
              </a:rPr>
              <a:t>baseline versus placebo</a:t>
            </a:r>
          </a:p>
        </p:txBody>
      </p:sp>
      <p:sp>
        <p:nvSpPr>
          <p:cNvPr id="11" name="Rectangle 10"/>
          <p:cNvSpPr/>
          <p:nvPr/>
        </p:nvSpPr>
        <p:spPr>
          <a:xfrm>
            <a:off x="457200" y="2020888"/>
            <a:ext cx="3082925" cy="369887"/>
          </a:xfrm>
          <a:prstGeom prst="rect">
            <a:avLst/>
          </a:prstGeom>
          <a:solidFill>
            <a:schemeClr val="bg2"/>
          </a:solidFill>
          <a:ln>
            <a:solidFill>
              <a:schemeClr val="tx2">
                <a:lumMod val="75000"/>
              </a:schemeClr>
            </a:solidFill>
          </a:ln>
        </p:spPr>
        <p:txBody>
          <a:bodyPr wrap="none">
            <a:spAutoFit/>
          </a:bodyPr>
          <a:lstStyle/>
          <a:p>
            <a:pPr>
              <a:defRPr/>
            </a:pPr>
            <a:r>
              <a:rPr lang="en-US" b="1" dirty="0">
                <a:solidFill>
                  <a:schemeClr val="tx2">
                    <a:lumMod val="75000"/>
                  </a:schemeClr>
                </a:solidFill>
                <a:latin typeface="Arial" pitchFamily="34" charset="0"/>
                <a:cs typeface="Arial" pitchFamily="34" charset="0"/>
              </a:rPr>
              <a:t>Saxagliptin added to TZDs</a:t>
            </a:r>
            <a:endParaRPr lang="en-IN" dirty="0"/>
          </a:p>
        </p:txBody>
      </p:sp>
      <p:sp>
        <p:nvSpPr>
          <p:cNvPr id="12" name="Rectangle 11"/>
          <p:cNvSpPr/>
          <p:nvPr/>
        </p:nvSpPr>
        <p:spPr>
          <a:xfrm>
            <a:off x="4456113" y="2009775"/>
            <a:ext cx="3621087" cy="368300"/>
          </a:xfrm>
          <a:prstGeom prst="rect">
            <a:avLst/>
          </a:prstGeom>
          <a:solidFill>
            <a:schemeClr val="bg2"/>
          </a:solidFill>
          <a:ln>
            <a:solidFill>
              <a:schemeClr val="tx2">
                <a:lumMod val="75000"/>
              </a:schemeClr>
            </a:solidFill>
          </a:ln>
        </p:spPr>
        <p:txBody>
          <a:bodyPr wrap="none">
            <a:spAutoFit/>
          </a:bodyPr>
          <a:lstStyle/>
          <a:p>
            <a:pPr algn="ctr">
              <a:defRPr/>
            </a:pPr>
            <a:r>
              <a:rPr lang="en-US" b="1" dirty="0">
                <a:solidFill>
                  <a:schemeClr val="tx2">
                    <a:lumMod val="75000"/>
                  </a:schemeClr>
                </a:solidFill>
                <a:latin typeface="Arial" pitchFamily="34" charset="0"/>
                <a:cs typeface="Arial" pitchFamily="34" charset="0"/>
              </a:rPr>
              <a:t>Saxagliptin added to Metformin</a:t>
            </a:r>
            <a:endParaRPr lang="en-IN" dirty="0"/>
          </a:p>
        </p:txBody>
      </p:sp>
      <p:sp>
        <p:nvSpPr>
          <p:cNvPr id="13" name="Rectangle 12"/>
          <p:cNvSpPr/>
          <p:nvPr/>
        </p:nvSpPr>
        <p:spPr>
          <a:xfrm>
            <a:off x="228600" y="1057275"/>
            <a:ext cx="7772400" cy="923925"/>
          </a:xfrm>
          <a:prstGeom prst="rect">
            <a:avLst/>
          </a:prstGeom>
        </p:spPr>
        <p:txBody>
          <a:bodyPr>
            <a:spAutoFit/>
          </a:bodyPr>
          <a:lstStyle/>
          <a:p>
            <a:pPr algn="just">
              <a:defRPr/>
            </a:pPr>
            <a:r>
              <a:rPr lang="en-IN" dirty="0">
                <a:solidFill>
                  <a:srgbClr val="002060"/>
                </a:solidFill>
              </a:rPr>
              <a:t>This two 24-weeks trials assessed the efficacy and safety of </a:t>
            </a:r>
            <a:r>
              <a:rPr lang="en-IN" dirty="0" err="1">
                <a:solidFill>
                  <a:srgbClr val="002060"/>
                </a:solidFill>
              </a:rPr>
              <a:t>saxagliptin</a:t>
            </a:r>
            <a:r>
              <a:rPr lang="en-IN" dirty="0">
                <a:solidFill>
                  <a:srgbClr val="002060"/>
                </a:solidFill>
              </a:rPr>
              <a:t> as add-on therapy in patients with T2 DM with inadequate glycaemic control with TZDs &amp; metformin alone.</a:t>
            </a:r>
          </a:p>
        </p:txBody>
      </p:sp>
      <p:sp>
        <p:nvSpPr>
          <p:cNvPr id="14" name="Rectangle 13"/>
          <p:cNvSpPr/>
          <p:nvPr/>
        </p:nvSpPr>
        <p:spPr>
          <a:xfrm>
            <a:off x="5791200" y="6200775"/>
            <a:ext cx="887413" cy="276225"/>
          </a:xfrm>
          <a:prstGeom prst="rect">
            <a:avLst/>
          </a:prstGeom>
        </p:spPr>
        <p:txBody>
          <a:bodyPr wrap="none">
            <a:spAutoFit/>
          </a:bodyPr>
          <a:lstStyle/>
          <a:p>
            <a:pPr>
              <a:defRPr/>
            </a:pPr>
            <a:r>
              <a:rPr lang="en-IN" sz="1200" dirty="0">
                <a:solidFill>
                  <a:schemeClr val="tx2">
                    <a:lumMod val="75000"/>
                  </a:schemeClr>
                </a:solidFill>
              </a:rPr>
              <a:t>*p&lt;0.0001</a:t>
            </a:r>
          </a:p>
        </p:txBody>
      </p:sp>
      <p:sp>
        <p:nvSpPr>
          <p:cNvPr id="15" name="Rectangle 14"/>
          <p:cNvSpPr/>
          <p:nvPr/>
        </p:nvSpPr>
        <p:spPr>
          <a:xfrm>
            <a:off x="5410200" y="3533775"/>
            <a:ext cx="228600" cy="368300"/>
          </a:xfrm>
          <a:prstGeom prst="rect">
            <a:avLst/>
          </a:prstGeom>
        </p:spPr>
        <p:txBody>
          <a:bodyPr>
            <a:spAutoFit/>
          </a:bodyPr>
          <a:lstStyle/>
          <a:p>
            <a:pPr>
              <a:defRPr/>
            </a:pPr>
            <a:r>
              <a:rPr lang="en-IN" dirty="0">
                <a:solidFill>
                  <a:schemeClr val="tx2">
                    <a:lumMod val="75000"/>
                  </a:schemeClr>
                </a:solidFill>
              </a:rPr>
              <a:t>*</a:t>
            </a:r>
            <a:endParaRPr lang="en-IN" dirty="0"/>
          </a:p>
        </p:txBody>
      </p:sp>
      <p:sp>
        <p:nvSpPr>
          <p:cNvPr id="16" name="Rectangle 15"/>
          <p:cNvSpPr/>
          <p:nvPr/>
        </p:nvSpPr>
        <p:spPr>
          <a:xfrm>
            <a:off x="6858000" y="3392488"/>
            <a:ext cx="228600" cy="369887"/>
          </a:xfrm>
          <a:prstGeom prst="rect">
            <a:avLst/>
          </a:prstGeom>
        </p:spPr>
        <p:txBody>
          <a:bodyPr>
            <a:spAutoFit/>
          </a:bodyPr>
          <a:lstStyle/>
          <a:p>
            <a:pPr>
              <a:defRPr/>
            </a:pPr>
            <a:r>
              <a:rPr lang="en-IN" dirty="0">
                <a:solidFill>
                  <a:schemeClr val="tx2">
                    <a:lumMod val="75000"/>
                  </a:schemeClr>
                </a:solidFill>
              </a:rPr>
              <a:t>*</a:t>
            </a:r>
            <a:endParaRPr lang="en-IN" dirty="0"/>
          </a:p>
        </p:txBody>
      </p:sp>
      <p:sp>
        <p:nvSpPr>
          <p:cNvPr id="17" name="Rectangle 16"/>
          <p:cNvSpPr/>
          <p:nvPr/>
        </p:nvSpPr>
        <p:spPr>
          <a:xfrm>
            <a:off x="6400800" y="5057775"/>
            <a:ext cx="228600" cy="368300"/>
          </a:xfrm>
          <a:prstGeom prst="rect">
            <a:avLst/>
          </a:prstGeom>
        </p:spPr>
        <p:txBody>
          <a:bodyPr>
            <a:spAutoFit/>
          </a:bodyPr>
          <a:lstStyle/>
          <a:p>
            <a:pPr>
              <a:defRPr/>
            </a:pPr>
            <a:r>
              <a:rPr lang="en-IN" dirty="0">
                <a:solidFill>
                  <a:schemeClr val="tx2">
                    <a:lumMod val="75000"/>
                  </a:schemeClr>
                </a:solidFill>
              </a:rPr>
              <a:t>*</a:t>
            </a:r>
            <a:endParaRPr lang="en-IN" dirty="0"/>
          </a:p>
        </p:txBody>
      </p:sp>
      <p:sp>
        <p:nvSpPr>
          <p:cNvPr id="18" name="Rectangle 17"/>
          <p:cNvSpPr/>
          <p:nvPr/>
        </p:nvSpPr>
        <p:spPr>
          <a:xfrm>
            <a:off x="838200" y="4459288"/>
            <a:ext cx="228600" cy="369887"/>
          </a:xfrm>
          <a:prstGeom prst="rect">
            <a:avLst/>
          </a:prstGeom>
        </p:spPr>
        <p:txBody>
          <a:bodyPr>
            <a:spAutoFit/>
          </a:bodyPr>
          <a:lstStyle/>
          <a:p>
            <a:pPr>
              <a:defRPr/>
            </a:pPr>
            <a:r>
              <a:rPr lang="en-IN" dirty="0">
                <a:solidFill>
                  <a:schemeClr val="tx2">
                    <a:lumMod val="75000"/>
                  </a:schemeClr>
                </a:solidFill>
              </a:rPr>
              <a:t>*</a:t>
            </a:r>
            <a:endParaRPr lang="en-IN" dirty="0"/>
          </a:p>
        </p:txBody>
      </p:sp>
      <p:sp>
        <p:nvSpPr>
          <p:cNvPr id="19" name="Rectangle 18"/>
          <p:cNvSpPr/>
          <p:nvPr/>
        </p:nvSpPr>
        <p:spPr>
          <a:xfrm>
            <a:off x="2362200" y="4981575"/>
            <a:ext cx="312738" cy="368300"/>
          </a:xfrm>
          <a:prstGeom prst="rect">
            <a:avLst/>
          </a:prstGeom>
        </p:spPr>
        <p:txBody>
          <a:bodyPr wrap="none">
            <a:spAutoFit/>
          </a:bodyPr>
          <a:lstStyle/>
          <a:p>
            <a:pPr>
              <a:defRPr/>
            </a:pPr>
            <a:r>
              <a:rPr lang="en-IN" dirty="0">
                <a:solidFill>
                  <a:schemeClr val="tx2">
                    <a:lumMod val="75000"/>
                  </a:schemeClr>
                </a:solidFill>
              </a:rPr>
              <a:t>#</a:t>
            </a:r>
            <a:endParaRPr lang="en-IN" dirty="0"/>
          </a:p>
        </p:txBody>
      </p:sp>
      <p:sp>
        <p:nvSpPr>
          <p:cNvPr id="20" name="Rectangle 19"/>
          <p:cNvSpPr/>
          <p:nvPr/>
        </p:nvSpPr>
        <p:spPr>
          <a:xfrm>
            <a:off x="914400" y="6200775"/>
            <a:ext cx="2513013" cy="276225"/>
          </a:xfrm>
          <a:prstGeom prst="rect">
            <a:avLst/>
          </a:prstGeom>
        </p:spPr>
        <p:txBody>
          <a:bodyPr wrap="none">
            <a:spAutoFit/>
          </a:bodyPr>
          <a:lstStyle/>
          <a:p>
            <a:pPr>
              <a:defRPr/>
            </a:pPr>
            <a:r>
              <a:rPr lang="en-IN" sz="1200" dirty="0">
                <a:solidFill>
                  <a:schemeClr val="tx2">
                    <a:lumMod val="75000"/>
                  </a:schemeClr>
                </a:solidFill>
              </a:rPr>
              <a:t>*P=0.0007, #p&lt;0.0001 </a:t>
            </a:r>
            <a:r>
              <a:rPr lang="en-IN" sz="1200" dirty="0" err="1">
                <a:solidFill>
                  <a:schemeClr val="tx2">
                    <a:lumMod val="75000"/>
                  </a:schemeClr>
                </a:solidFill>
              </a:rPr>
              <a:t>vs</a:t>
            </a:r>
            <a:r>
              <a:rPr lang="en-IN" sz="1200" dirty="0">
                <a:solidFill>
                  <a:schemeClr val="tx2">
                    <a:lumMod val="75000"/>
                  </a:schemeClr>
                </a:solidFill>
              </a:rPr>
              <a:t> Placebo</a:t>
            </a:r>
            <a:endParaRPr lang="en-IN" sz="1200" dirty="0"/>
          </a:p>
        </p:txBody>
      </p:sp>
      <p:sp>
        <p:nvSpPr>
          <p:cNvPr id="22" name="Rectangle 21"/>
          <p:cNvSpPr/>
          <p:nvPr/>
        </p:nvSpPr>
        <p:spPr>
          <a:xfrm>
            <a:off x="3581400" y="6457950"/>
            <a:ext cx="4572000" cy="400050"/>
          </a:xfrm>
          <a:prstGeom prst="rect">
            <a:avLst/>
          </a:prstGeom>
        </p:spPr>
        <p:txBody>
          <a:bodyPr>
            <a:spAutoFit/>
          </a:bodyPr>
          <a:lstStyle/>
          <a:p>
            <a:pPr algn="r">
              <a:defRPr/>
            </a:pPr>
            <a:r>
              <a:rPr lang="en-IN" sz="1000" dirty="0">
                <a:solidFill>
                  <a:schemeClr val="tx2">
                    <a:lumMod val="75000"/>
                  </a:schemeClr>
                </a:solidFill>
              </a:rPr>
              <a:t>Hollander P et al. J Clin </a:t>
            </a:r>
            <a:r>
              <a:rPr lang="en-IN" sz="1000" dirty="0" err="1">
                <a:solidFill>
                  <a:schemeClr val="tx2">
                    <a:lumMod val="75000"/>
                  </a:schemeClr>
                </a:solidFill>
              </a:rPr>
              <a:t>Endocrinol</a:t>
            </a:r>
            <a:r>
              <a:rPr lang="en-IN" sz="1000" dirty="0">
                <a:solidFill>
                  <a:schemeClr val="tx2">
                    <a:lumMod val="75000"/>
                  </a:schemeClr>
                </a:solidFill>
              </a:rPr>
              <a:t> </a:t>
            </a:r>
            <a:r>
              <a:rPr lang="en-IN" sz="1000" dirty="0" err="1">
                <a:solidFill>
                  <a:schemeClr val="tx2">
                    <a:lumMod val="75000"/>
                  </a:schemeClr>
                </a:solidFill>
              </a:rPr>
              <a:t>Metab</a:t>
            </a:r>
            <a:r>
              <a:rPr lang="en-IN" sz="1000" dirty="0">
                <a:solidFill>
                  <a:schemeClr val="tx2">
                    <a:lumMod val="75000"/>
                  </a:schemeClr>
                </a:solidFill>
              </a:rPr>
              <a:t>. December 2009, 94(12):4810–19</a:t>
            </a:r>
          </a:p>
          <a:p>
            <a:pPr algn="r">
              <a:defRPr/>
            </a:pPr>
            <a:r>
              <a:rPr lang="en-IN" sz="1000" dirty="0" err="1">
                <a:solidFill>
                  <a:schemeClr val="tx2">
                    <a:lumMod val="75000"/>
                  </a:schemeClr>
                </a:solidFill>
              </a:rPr>
              <a:t>Defronzo</a:t>
            </a:r>
            <a:r>
              <a:rPr lang="en-IN" sz="1000" dirty="0">
                <a:solidFill>
                  <a:schemeClr val="tx2">
                    <a:lumMod val="75000"/>
                  </a:schemeClr>
                </a:solidFill>
              </a:rPr>
              <a:t> RA et al. Diabetes Care 2009, 32:1649–1655.</a:t>
            </a:r>
          </a:p>
        </p:txBody>
      </p:sp>
      <p:sp>
        <p:nvSpPr>
          <p:cNvPr id="21"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7C4EDF76-C9C4-4207-83ED-76FEA4D101E0}" type="slidenum">
              <a:rPr lang="en-US" smtClean="0">
                <a:solidFill>
                  <a:schemeClr val="bg1"/>
                </a:solidFill>
              </a:rPr>
              <a:pPr fontAlgn="base">
                <a:spcBef>
                  <a:spcPct val="0"/>
                </a:spcBef>
                <a:spcAft>
                  <a:spcPct val="0"/>
                </a:spcAft>
                <a:defRPr/>
              </a:pPr>
              <a:t>35</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52400" y="1219200"/>
            <a:ext cx="7848600" cy="4495800"/>
          </a:xfrm>
          <a:solidFill>
            <a:schemeClr val="accent2">
              <a:lumMod val="20000"/>
              <a:lumOff val="80000"/>
            </a:schemeClr>
          </a:solidFill>
          <a:ln w="28575">
            <a:solidFill>
              <a:schemeClr val="tx2">
                <a:lumMod val="75000"/>
              </a:schemeClr>
            </a:solidFill>
          </a:ln>
        </p:spPr>
        <p:txBody>
          <a:bodyPr/>
          <a:lstStyle/>
          <a:p>
            <a:pPr algn="just">
              <a:lnSpc>
                <a:spcPct val="150000"/>
              </a:lnSpc>
              <a:buClr>
                <a:schemeClr val="tx2">
                  <a:lumMod val="75000"/>
                </a:schemeClr>
              </a:buClr>
              <a:buSzPct val="105000"/>
              <a:buFont typeface="Wingdings" pitchFamily="2" charset="2"/>
              <a:buChar char="§"/>
              <a:defRPr/>
            </a:pPr>
            <a:r>
              <a:rPr lang="en-IN" sz="2000" dirty="0" smtClean="0">
                <a:solidFill>
                  <a:srgbClr val="002060"/>
                </a:solidFill>
                <a:latin typeface="Arial" pitchFamily="34" charset="0"/>
                <a:cs typeface="Arial" pitchFamily="34" charset="0"/>
              </a:rPr>
              <a:t>FDA on May 2</a:t>
            </a:r>
            <a:r>
              <a:rPr lang="en-IN" sz="2000" baseline="30000" dirty="0" smtClean="0">
                <a:solidFill>
                  <a:srgbClr val="002060"/>
                </a:solidFill>
                <a:latin typeface="Arial" pitchFamily="34" charset="0"/>
                <a:cs typeface="Arial" pitchFamily="34" charset="0"/>
              </a:rPr>
              <a:t>nd</a:t>
            </a:r>
            <a:r>
              <a:rPr lang="en-IN" sz="2000" dirty="0" smtClean="0">
                <a:solidFill>
                  <a:srgbClr val="002060"/>
                </a:solidFill>
                <a:latin typeface="Arial" pitchFamily="34" charset="0"/>
                <a:cs typeface="Arial" pitchFamily="34" charset="0"/>
              </a:rPr>
              <a:t>, 2011 approved </a:t>
            </a:r>
            <a:r>
              <a:rPr lang="en-IN" sz="2000" dirty="0" err="1" smtClean="0">
                <a:solidFill>
                  <a:srgbClr val="002060"/>
                </a:solidFill>
                <a:latin typeface="Arial" pitchFamily="34" charset="0"/>
                <a:cs typeface="Arial" pitchFamily="34" charset="0"/>
              </a:rPr>
              <a:t>linagliptin</a:t>
            </a:r>
            <a:r>
              <a:rPr lang="en-IN" sz="2000" dirty="0" smtClean="0">
                <a:solidFill>
                  <a:srgbClr val="002060"/>
                </a:solidFill>
                <a:latin typeface="Arial" pitchFamily="34" charset="0"/>
                <a:cs typeface="Arial" pitchFamily="34" charset="0"/>
              </a:rPr>
              <a:t>, a </a:t>
            </a:r>
            <a:r>
              <a:rPr lang="en-IN" sz="2000" dirty="0" err="1" smtClean="0">
                <a:solidFill>
                  <a:srgbClr val="002060"/>
                </a:solidFill>
                <a:latin typeface="Arial" pitchFamily="34" charset="0"/>
                <a:cs typeface="Arial" pitchFamily="34" charset="0"/>
              </a:rPr>
              <a:t>dipeptidyl</a:t>
            </a:r>
            <a:r>
              <a:rPr lang="en-IN" sz="2000" dirty="0" smtClean="0">
                <a:solidFill>
                  <a:srgbClr val="002060"/>
                </a:solidFill>
                <a:latin typeface="Arial" pitchFamily="34" charset="0"/>
                <a:cs typeface="Arial" pitchFamily="34" charset="0"/>
              </a:rPr>
              <a:t> peptidase-4 inhibitor, for the improvement of blood glucose control in adults with type 2 diabetes mellitus.</a:t>
            </a:r>
          </a:p>
          <a:p>
            <a:pPr algn="just">
              <a:lnSpc>
                <a:spcPct val="150000"/>
              </a:lnSpc>
              <a:buClr>
                <a:schemeClr val="tx2">
                  <a:lumMod val="75000"/>
                </a:schemeClr>
              </a:buClr>
              <a:buSzPct val="105000"/>
              <a:buFont typeface="Wingdings" pitchFamily="2" charset="2"/>
              <a:buChar char="§"/>
              <a:defRPr/>
            </a:pPr>
            <a:r>
              <a:rPr lang="en-IN" sz="2000" dirty="0" err="1" smtClean="0">
                <a:solidFill>
                  <a:srgbClr val="002060"/>
                </a:solidFill>
                <a:latin typeface="Arial" pitchFamily="34" charset="0"/>
                <a:cs typeface="Arial" pitchFamily="34" charset="0"/>
              </a:rPr>
              <a:t>Linagliptin</a:t>
            </a:r>
            <a:r>
              <a:rPr lang="en-IN" sz="2000" dirty="0" smtClean="0">
                <a:solidFill>
                  <a:srgbClr val="002060"/>
                </a:solidFill>
                <a:latin typeface="Arial" pitchFamily="34" charset="0"/>
                <a:cs typeface="Arial" pitchFamily="34" charset="0"/>
              </a:rPr>
              <a:t> is predominantly excreted via </a:t>
            </a:r>
            <a:r>
              <a:rPr lang="en-IN" sz="2000" dirty="0" err="1" smtClean="0">
                <a:solidFill>
                  <a:srgbClr val="002060"/>
                </a:solidFill>
                <a:latin typeface="Arial" pitchFamily="34" charset="0"/>
                <a:cs typeface="Arial" pitchFamily="34" charset="0"/>
              </a:rPr>
              <a:t>enterohepatic</a:t>
            </a:r>
            <a:r>
              <a:rPr lang="en-IN" sz="2000" dirty="0" smtClean="0">
                <a:solidFill>
                  <a:srgbClr val="002060"/>
                </a:solidFill>
                <a:latin typeface="Arial" pitchFamily="34" charset="0"/>
                <a:cs typeface="Arial" pitchFamily="34" charset="0"/>
              </a:rPr>
              <a:t> system, with 84.7% of the drug eliminated in the faeces and only 5% eliminated via urine. </a:t>
            </a:r>
          </a:p>
          <a:p>
            <a:pPr algn="just">
              <a:lnSpc>
                <a:spcPct val="150000"/>
              </a:lnSpc>
              <a:buClr>
                <a:schemeClr val="tx2">
                  <a:lumMod val="75000"/>
                </a:schemeClr>
              </a:buClr>
              <a:buSzPct val="105000"/>
              <a:buFont typeface="Wingdings" pitchFamily="2" charset="2"/>
              <a:buChar char="§"/>
              <a:defRPr/>
            </a:pPr>
            <a:r>
              <a:rPr lang="en-IN" sz="2000" dirty="0" smtClean="0">
                <a:solidFill>
                  <a:srgbClr val="002060"/>
                </a:solidFill>
                <a:latin typeface="Arial" pitchFamily="34" charset="0"/>
                <a:cs typeface="Arial" pitchFamily="34" charset="0"/>
              </a:rPr>
              <a:t>Data to date suggest that </a:t>
            </a:r>
            <a:r>
              <a:rPr lang="en-IN" sz="2000" dirty="0" err="1" smtClean="0">
                <a:solidFill>
                  <a:srgbClr val="002060"/>
                </a:solidFill>
                <a:latin typeface="Arial" pitchFamily="34" charset="0"/>
                <a:cs typeface="Arial" pitchFamily="34" charset="0"/>
              </a:rPr>
              <a:t>linagliptin</a:t>
            </a:r>
            <a:r>
              <a:rPr lang="en-IN" sz="2000" dirty="0" smtClean="0">
                <a:solidFill>
                  <a:srgbClr val="002060"/>
                </a:solidFill>
                <a:latin typeface="Arial" pitchFamily="34" charset="0"/>
                <a:cs typeface="Arial" pitchFamily="34" charset="0"/>
              </a:rPr>
              <a:t> would not need dose adjustment in patients with type 2 diabetes, regardless of the degree of renal impairment.</a:t>
            </a:r>
          </a:p>
          <a:p>
            <a:pPr algn="just">
              <a:buClr>
                <a:schemeClr val="tx2">
                  <a:lumMod val="75000"/>
                </a:schemeClr>
              </a:buClr>
              <a:buSzPct val="105000"/>
              <a:buFont typeface="Wingdings" pitchFamily="2" charset="2"/>
              <a:buChar char="§"/>
              <a:defRPr/>
            </a:pPr>
            <a:endParaRPr lang="en-IN" sz="2400" dirty="0">
              <a:solidFill>
                <a:schemeClr val="tx2">
                  <a:lumMod val="75000"/>
                </a:schemeClr>
              </a:solidFill>
              <a:latin typeface="Arial" pitchFamily="34" charset="0"/>
              <a:cs typeface="Arial" pitchFamily="34" charset="0"/>
            </a:endParaRPr>
          </a:p>
        </p:txBody>
      </p:sp>
      <p:sp>
        <p:nvSpPr>
          <p:cNvPr id="5"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26B72206-35F2-40C8-AF4D-6C6FA1BA147F}" type="slidenum">
              <a:rPr lang="en-US" smtClean="0">
                <a:solidFill>
                  <a:schemeClr val="bg1"/>
                </a:solidFill>
              </a:rPr>
              <a:pPr fontAlgn="base">
                <a:spcBef>
                  <a:spcPct val="0"/>
                </a:spcBef>
                <a:spcAft>
                  <a:spcPct val="0"/>
                </a:spcAft>
                <a:defRPr/>
              </a:pPr>
              <a:t>36</a:t>
            </a:fld>
            <a:endParaRPr lang="en-US" dirty="0" smtClean="0">
              <a:solidFill>
                <a:schemeClr val="bg1"/>
              </a:solidFill>
            </a:endParaRPr>
          </a:p>
        </p:txBody>
      </p:sp>
      <p:sp>
        <p:nvSpPr>
          <p:cNvPr id="4" name="Rectangle 3"/>
          <p:cNvSpPr/>
          <p:nvPr/>
        </p:nvSpPr>
        <p:spPr>
          <a:xfrm>
            <a:off x="152400" y="390525"/>
            <a:ext cx="84582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Linagliptin: The New Prospect</a:t>
            </a:r>
            <a:endParaRPr lang="en-IN" sz="2800" b="1" dirty="0">
              <a:solidFill>
                <a:srgbClr val="FF0000"/>
              </a:solidFill>
              <a:latin typeface="Arial" pitchFamily="34" charset="0"/>
              <a:cs typeface="Arial" pitchFamily="34" charset="0"/>
            </a:endParaRPr>
          </a:p>
        </p:txBody>
      </p:sp>
      <p:sp>
        <p:nvSpPr>
          <p:cNvPr id="8" name="Rectangle 7"/>
          <p:cNvSpPr/>
          <p:nvPr/>
        </p:nvSpPr>
        <p:spPr>
          <a:xfrm>
            <a:off x="685800" y="6142038"/>
            <a:ext cx="7391400" cy="1477962"/>
          </a:xfrm>
          <a:prstGeom prst="rect">
            <a:avLst/>
          </a:prstGeom>
        </p:spPr>
        <p:txBody>
          <a:bodyPr>
            <a:spAutoFit/>
          </a:bodyPr>
          <a:lstStyle/>
          <a:p>
            <a:pPr algn="r">
              <a:defRPr/>
            </a:pPr>
            <a:r>
              <a:rPr lang="en-IN" sz="1000" dirty="0">
                <a:solidFill>
                  <a:schemeClr val="tx2">
                    <a:lumMod val="75000"/>
                  </a:schemeClr>
                </a:solidFill>
              </a:rPr>
              <a:t>www.boehringeringelheim.com/content/dam/.../Linagliptin.pdf</a:t>
            </a:r>
          </a:p>
          <a:p>
            <a:pPr algn="r">
              <a:defRPr/>
            </a:pPr>
            <a:r>
              <a:rPr lang="pt-BR" sz="1000" dirty="0">
                <a:solidFill>
                  <a:schemeClr val="tx2">
                    <a:lumMod val="75000"/>
                  </a:schemeClr>
                </a:solidFill>
              </a:rPr>
              <a:t>Heise et al Diabetes Obes Metab. 2009 Aug;11(8):786-94.</a:t>
            </a:r>
          </a:p>
          <a:p>
            <a:pPr algn="r">
              <a:defRPr/>
            </a:pPr>
            <a:r>
              <a:rPr lang="en-IN" sz="1000" dirty="0">
                <a:solidFill>
                  <a:schemeClr val="tx2">
                    <a:lumMod val="75000"/>
                  </a:schemeClr>
                </a:solidFill>
              </a:rPr>
              <a:t>Edelman SV, </a:t>
            </a:r>
            <a:r>
              <a:rPr lang="en-IN" sz="1000" dirty="0" err="1">
                <a:solidFill>
                  <a:schemeClr val="tx2">
                    <a:lumMod val="75000"/>
                  </a:schemeClr>
                </a:solidFill>
              </a:rPr>
              <a:t>Basile</a:t>
            </a:r>
            <a:r>
              <a:rPr lang="en-IN" sz="1000" dirty="0">
                <a:solidFill>
                  <a:schemeClr val="tx2">
                    <a:lumMod val="75000"/>
                  </a:schemeClr>
                </a:solidFill>
              </a:rPr>
              <a:t> J Paper Presented at ADA 2011</a:t>
            </a:r>
          </a:p>
          <a:p>
            <a:pPr algn="r">
              <a:defRPr/>
            </a:pPr>
            <a:r>
              <a:rPr lang="en-US" sz="1000" dirty="0">
                <a:solidFill>
                  <a:schemeClr val="tx2">
                    <a:lumMod val="75000"/>
                  </a:schemeClr>
                </a:solidFill>
              </a:rPr>
              <a:t>Scott LJ. </a:t>
            </a:r>
            <a:r>
              <a:rPr lang="pl-PL" sz="1000" dirty="0">
                <a:solidFill>
                  <a:schemeClr val="tx2">
                    <a:lumMod val="75000"/>
                  </a:schemeClr>
                </a:solidFill>
              </a:rPr>
              <a:t>Drugs 2011; 71 (5): 611-624</a:t>
            </a:r>
            <a:endParaRPr lang="en-IN" sz="1000" dirty="0">
              <a:solidFill>
                <a:schemeClr val="tx2">
                  <a:lumMod val="75000"/>
                </a:schemeClr>
              </a:solidFill>
            </a:endParaRPr>
          </a:p>
          <a:p>
            <a:pPr algn="r">
              <a:defRPr/>
            </a:pPr>
            <a:endParaRPr lang="pt-BR" sz="1000" dirty="0">
              <a:solidFill>
                <a:schemeClr val="tx2">
                  <a:lumMod val="75000"/>
                </a:schemeClr>
              </a:solidFill>
            </a:endParaRPr>
          </a:p>
          <a:p>
            <a:pPr algn="r">
              <a:defRPr/>
            </a:pPr>
            <a:endParaRPr lang="pt-BR" sz="1000" dirty="0">
              <a:solidFill>
                <a:schemeClr val="tx2">
                  <a:lumMod val="75000"/>
                </a:schemeClr>
              </a:solidFill>
            </a:endParaRPr>
          </a:p>
          <a:p>
            <a:pPr algn="r">
              <a:defRPr/>
            </a:pPr>
            <a:endParaRPr lang="en-IN" sz="1000" dirty="0">
              <a:solidFill>
                <a:schemeClr val="tx2">
                  <a:lumMod val="75000"/>
                </a:schemeClr>
              </a:solidFill>
            </a:endParaRPr>
          </a:p>
          <a:p>
            <a:pPr algn="r">
              <a:defRPr/>
            </a:pPr>
            <a:endParaRPr lang="en-IN" sz="1000" dirty="0">
              <a:solidFill>
                <a:schemeClr val="tx2">
                  <a:lumMod val="75000"/>
                </a:schemeClr>
              </a:solidFill>
            </a:endParaRPr>
          </a:p>
          <a:p>
            <a:pPr algn="r">
              <a:defRPr/>
            </a:pPr>
            <a:endParaRPr lang="en-IN" sz="1000" dirty="0">
              <a:solidFill>
                <a:schemeClr val="tx2">
                  <a:lumMod val="75000"/>
                </a:schemeClr>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mph" presetSubtype="0" fill="hold" nodeType="withEffect">
                                  <p:stCondLst>
                                    <p:cond delay="0"/>
                                  </p:stCondLst>
                                  <p:iterate type="lt">
                                    <p:tmPct val="4000"/>
                                  </p:iterate>
                                  <p:childTnLst>
                                    <p:set>
                                      <p:cBhvr override="childStyle">
                                        <p:cTn id="6" dur="500" fill="hold"/>
                                        <p:tgtEl>
                                          <p:spTgt spid="7">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3"/>
          <a:srcRect/>
          <a:stretch>
            <a:fillRect/>
          </a:stretch>
        </p:blipFill>
        <p:spPr bwMode="auto">
          <a:xfrm>
            <a:off x="381000" y="2362200"/>
            <a:ext cx="7543800" cy="3352800"/>
          </a:xfrm>
          <a:prstGeom prst="rect">
            <a:avLst/>
          </a:prstGeom>
          <a:noFill/>
          <a:ln w="9525">
            <a:noFill/>
            <a:miter lim="800000"/>
            <a:headEnd/>
            <a:tailEnd/>
          </a:ln>
        </p:spPr>
      </p:pic>
      <p:sp>
        <p:nvSpPr>
          <p:cNvPr id="6" name="Rectangle 5"/>
          <p:cNvSpPr/>
          <p:nvPr/>
        </p:nvSpPr>
        <p:spPr>
          <a:xfrm>
            <a:off x="152400" y="390525"/>
            <a:ext cx="84582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Linagliptin: Effects on HbA1c </a:t>
            </a:r>
            <a:endParaRPr lang="en-IN" sz="2800" b="1" dirty="0">
              <a:solidFill>
                <a:srgbClr val="FF0000"/>
              </a:solidFill>
              <a:latin typeface="Arial" pitchFamily="34" charset="0"/>
              <a:cs typeface="Arial" pitchFamily="34" charset="0"/>
            </a:endParaRPr>
          </a:p>
        </p:txBody>
      </p:sp>
      <p:sp>
        <p:nvSpPr>
          <p:cNvPr id="7" name="Rectangle 6"/>
          <p:cNvSpPr/>
          <p:nvPr/>
        </p:nvSpPr>
        <p:spPr>
          <a:xfrm>
            <a:off x="304800" y="1085850"/>
            <a:ext cx="7696200" cy="1200150"/>
          </a:xfrm>
          <a:prstGeom prst="rect">
            <a:avLst/>
          </a:prstGeom>
        </p:spPr>
        <p:txBody>
          <a:bodyPr>
            <a:spAutoFit/>
          </a:bodyPr>
          <a:lstStyle/>
          <a:p>
            <a:pPr algn="just">
              <a:defRPr/>
            </a:pPr>
            <a:r>
              <a:rPr lang="en-IN" dirty="0">
                <a:solidFill>
                  <a:srgbClr val="002060"/>
                </a:solidFill>
              </a:rPr>
              <a:t>This 24-week, double-blind, placebo-controlled study randomized 791 individuals with T2 DM that were drug naïve with an A1c&gt; 7.5% and &lt;11% or that were using one oral antidiabetic drug (metformin) with an A1c &gt;7.0 and &lt;10.5%.</a:t>
            </a:r>
          </a:p>
        </p:txBody>
      </p:sp>
      <p:sp>
        <p:nvSpPr>
          <p:cNvPr id="8" name="Rectangle 7"/>
          <p:cNvSpPr/>
          <p:nvPr/>
        </p:nvSpPr>
        <p:spPr>
          <a:xfrm>
            <a:off x="304800" y="5791200"/>
            <a:ext cx="7696200" cy="923925"/>
          </a:xfrm>
          <a:prstGeom prst="rect">
            <a:avLst/>
          </a:prstGeom>
        </p:spPr>
        <p:txBody>
          <a:bodyPr>
            <a:spAutoFit/>
          </a:bodyPr>
          <a:lstStyle/>
          <a:p>
            <a:pPr algn="just">
              <a:defRPr/>
            </a:pPr>
            <a:r>
              <a:rPr lang="en-IN" dirty="0">
                <a:solidFill>
                  <a:schemeClr val="tx2">
                    <a:lumMod val="75000"/>
                  </a:schemeClr>
                </a:solidFill>
              </a:rPr>
              <a:t>The combination therapy of metformin and </a:t>
            </a:r>
            <a:r>
              <a:rPr lang="en-IN" dirty="0" err="1">
                <a:solidFill>
                  <a:schemeClr val="tx2">
                    <a:lumMod val="75000"/>
                  </a:schemeClr>
                </a:solidFill>
              </a:rPr>
              <a:t>linagliptin</a:t>
            </a:r>
            <a:r>
              <a:rPr lang="en-IN" dirty="0">
                <a:solidFill>
                  <a:schemeClr val="tx2">
                    <a:lumMod val="75000"/>
                  </a:schemeClr>
                </a:solidFill>
              </a:rPr>
              <a:t> provided superior improvements in both A1c (p&lt;0.0001) and fasting plasma glucose (p&lt;0.001) than monotherapy comparators.</a:t>
            </a:r>
          </a:p>
        </p:txBody>
      </p:sp>
      <p:sp>
        <p:nvSpPr>
          <p:cNvPr id="9" name="Rectangle 8"/>
          <p:cNvSpPr/>
          <p:nvPr/>
        </p:nvSpPr>
        <p:spPr>
          <a:xfrm>
            <a:off x="5502275" y="6581775"/>
            <a:ext cx="2727325" cy="246063"/>
          </a:xfrm>
          <a:prstGeom prst="rect">
            <a:avLst/>
          </a:prstGeom>
        </p:spPr>
        <p:txBody>
          <a:bodyPr wrap="none">
            <a:spAutoFit/>
          </a:bodyPr>
          <a:lstStyle/>
          <a:p>
            <a:pPr>
              <a:defRPr/>
            </a:pPr>
            <a:r>
              <a:rPr lang="en-IN" sz="1000" dirty="0">
                <a:solidFill>
                  <a:schemeClr val="tx2">
                    <a:lumMod val="75000"/>
                  </a:schemeClr>
                </a:solidFill>
              </a:rPr>
              <a:t>Thomas </a:t>
            </a:r>
            <a:r>
              <a:rPr lang="en-IN" sz="1000" dirty="0" err="1">
                <a:solidFill>
                  <a:schemeClr val="tx2">
                    <a:lumMod val="75000"/>
                  </a:schemeClr>
                </a:solidFill>
              </a:rPr>
              <a:t>Haak,Paper</a:t>
            </a:r>
            <a:r>
              <a:rPr lang="en-IN" sz="1000" dirty="0">
                <a:solidFill>
                  <a:schemeClr val="tx2">
                    <a:lumMod val="75000"/>
                  </a:schemeClr>
                </a:solidFill>
              </a:rPr>
              <a:t> Presented at ADA 2011</a:t>
            </a:r>
          </a:p>
        </p:txBody>
      </p:sp>
      <p:sp>
        <p:nvSpPr>
          <p:cNvPr id="10"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4587EF1B-4317-4AAF-9B20-6E42CD116739}" type="slidenum">
              <a:rPr lang="en-US" smtClean="0">
                <a:solidFill>
                  <a:schemeClr val="bg1"/>
                </a:solidFill>
              </a:rPr>
              <a:pPr fontAlgn="base">
                <a:spcBef>
                  <a:spcPct val="0"/>
                </a:spcBef>
                <a:spcAft>
                  <a:spcPct val="0"/>
                </a:spcAft>
                <a:defRPr/>
              </a:pPr>
              <a:t>37</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p:cNvPicPr>
            <a:picLocks noChangeAspect="1" noChangeArrowheads="1"/>
          </p:cNvPicPr>
          <p:nvPr/>
        </p:nvPicPr>
        <p:blipFill>
          <a:blip r:embed="rId2" cstate="print">
            <a:duotone>
              <a:prstClr val="black"/>
              <a:schemeClr val="bg1">
                <a:lumMod val="75000"/>
                <a:tint val="45000"/>
                <a:satMod val="400000"/>
              </a:schemeClr>
            </a:duotone>
          </a:blip>
          <a:srcRect/>
          <a:stretch>
            <a:fillRect/>
          </a:stretch>
        </p:blipFill>
        <p:spPr bwMode="auto">
          <a:xfrm>
            <a:off x="2514600" y="4343400"/>
            <a:ext cx="3124200" cy="1524000"/>
          </a:xfrm>
          <a:prstGeom prst="roundRect">
            <a:avLst/>
          </a:prstGeom>
          <a:noFill/>
          <a:ln w="9525">
            <a:noFill/>
            <a:miter lim="800000"/>
            <a:headEnd/>
            <a:tailEnd/>
          </a:ln>
        </p:spPr>
      </p:pic>
      <p:sp>
        <p:nvSpPr>
          <p:cNvPr id="7" name="Rectangle 6"/>
          <p:cNvSpPr/>
          <p:nvPr/>
        </p:nvSpPr>
        <p:spPr>
          <a:xfrm>
            <a:off x="152400" y="390525"/>
            <a:ext cx="8458200" cy="523875"/>
          </a:xfrm>
          <a:prstGeom prst="rect">
            <a:avLst/>
          </a:prstGeom>
        </p:spPr>
        <p:txBody>
          <a:bodyPr>
            <a:spAutoFit/>
          </a:bodyPr>
          <a:lstStyle/>
          <a:p>
            <a:pPr fontAlgn="auto">
              <a:spcBef>
                <a:spcPts val="0"/>
              </a:spcBef>
              <a:spcAft>
                <a:spcPts val="0"/>
              </a:spcAft>
              <a:defRPr/>
            </a:pPr>
            <a:r>
              <a:rPr lang="en-IN" sz="2800" b="1" dirty="0">
                <a:solidFill>
                  <a:srgbClr val="FF0000"/>
                </a:solidFill>
              </a:rPr>
              <a:t>Overview of </a:t>
            </a:r>
            <a:r>
              <a:rPr lang="en-IN" sz="2800" b="1" dirty="0" err="1">
                <a:solidFill>
                  <a:srgbClr val="FF0000"/>
                </a:solidFill>
              </a:rPr>
              <a:t>Alogliptin</a:t>
            </a:r>
            <a:endParaRPr lang="en-IN" sz="2800" b="1" dirty="0">
              <a:solidFill>
                <a:srgbClr val="FF0000"/>
              </a:solidFill>
            </a:endParaRPr>
          </a:p>
        </p:txBody>
      </p:sp>
      <p:sp>
        <p:nvSpPr>
          <p:cNvPr id="9" name="Content Placeholder 8"/>
          <p:cNvSpPr>
            <a:spLocks noGrp="1"/>
          </p:cNvSpPr>
          <p:nvPr>
            <p:ph idx="1"/>
          </p:nvPr>
        </p:nvSpPr>
        <p:spPr>
          <a:xfrm>
            <a:off x="152400" y="1143000"/>
            <a:ext cx="7848600" cy="3048000"/>
          </a:xfrm>
          <a:solidFill>
            <a:schemeClr val="accent2">
              <a:lumMod val="20000"/>
              <a:lumOff val="80000"/>
            </a:schemeClr>
          </a:solidFill>
          <a:ln w="28575">
            <a:solidFill>
              <a:schemeClr val="tx2">
                <a:lumMod val="75000"/>
              </a:schemeClr>
            </a:solidFill>
          </a:ln>
        </p:spPr>
        <p:txBody>
          <a:bodyPr/>
          <a:lstStyle/>
          <a:p>
            <a:pPr algn="just">
              <a:lnSpc>
                <a:spcPct val="150000"/>
              </a:lnSpc>
              <a:buClr>
                <a:schemeClr val="tx2">
                  <a:lumMod val="75000"/>
                </a:schemeClr>
              </a:buClr>
              <a:buSzPct val="106000"/>
              <a:buFont typeface="Wingdings" pitchFamily="2" charset="2"/>
              <a:buChar char="§"/>
              <a:defRPr/>
            </a:pPr>
            <a:r>
              <a:rPr lang="en-IN" sz="2400" dirty="0" err="1" smtClean="0">
                <a:solidFill>
                  <a:srgbClr val="002060"/>
                </a:solidFill>
                <a:latin typeface="Arial" pitchFamily="34" charset="0"/>
                <a:cs typeface="Arial" pitchFamily="34" charset="0"/>
              </a:rPr>
              <a:t>Alogliptin</a:t>
            </a:r>
            <a:r>
              <a:rPr lang="en-IN" sz="2400" dirty="0" smtClean="0">
                <a:solidFill>
                  <a:srgbClr val="002060"/>
                </a:solidFill>
                <a:latin typeface="Arial" pitchFamily="34" charset="0"/>
                <a:cs typeface="Arial" pitchFamily="34" charset="0"/>
              </a:rPr>
              <a:t> is an orally available, </a:t>
            </a:r>
            <a:r>
              <a:rPr lang="en-IN" sz="2400" dirty="0" err="1" smtClean="0">
                <a:solidFill>
                  <a:srgbClr val="002060"/>
                </a:solidFill>
                <a:latin typeface="Arial" pitchFamily="34" charset="0"/>
                <a:cs typeface="Arial" pitchFamily="34" charset="0"/>
              </a:rPr>
              <a:t>quinazolinone</a:t>
            </a:r>
            <a:r>
              <a:rPr lang="en-IN" sz="2400" dirty="0" smtClean="0">
                <a:solidFill>
                  <a:srgbClr val="002060"/>
                </a:solidFill>
                <a:latin typeface="Arial" pitchFamily="34" charset="0"/>
                <a:cs typeface="Arial" pitchFamily="34" charset="0"/>
              </a:rPr>
              <a:t> based, </a:t>
            </a:r>
            <a:r>
              <a:rPr lang="en-IN" sz="2400" dirty="0" err="1" smtClean="0">
                <a:solidFill>
                  <a:srgbClr val="002060"/>
                </a:solidFill>
                <a:latin typeface="Arial" pitchFamily="34" charset="0"/>
                <a:cs typeface="Arial" pitchFamily="34" charset="0"/>
              </a:rPr>
              <a:t>noncovalent</a:t>
            </a:r>
            <a:r>
              <a:rPr lang="en-IN" sz="2400" dirty="0" smtClean="0">
                <a:solidFill>
                  <a:srgbClr val="002060"/>
                </a:solidFill>
                <a:latin typeface="Arial" pitchFamily="34" charset="0"/>
                <a:cs typeface="Arial" pitchFamily="34" charset="0"/>
              </a:rPr>
              <a:t> DPP-4 inhibitor.</a:t>
            </a:r>
          </a:p>
          <a:p>
            <a:pPr algn="just">
              <a:lnSpc>
                <a:spcPct val="150000"/>
              </a:lnSpc>
              <a:buClr>
                <a:schemeClr val="tx2">
                  <a:lumMod val="75000"/>
                </a:schemeClr>
              </a:buClr>
              <a:buSzPct val="106000"/>
              <a:buFont typeface="Wingdings" pitchFamily="2" charset="2"/>
              <a:buChar char="§"/>
              <a:defRPr/>
            </a:pPr>
            <a:r>
              <a:rPr lang="en-IN" sz="2400" dirty="0" err="1" smtClean="0">
                <a:solidFill>
                  <a:srgbClr val="002060"/>
                </a:solidFill>
                <a:latin typeface="Arial" pitchFamily="34" charset="0"/>
                <a:cs typeface="Arial" pitchFamily="34" charset="0"/>
              </a:rPr>
              <a:t>Alogliptin</a:t>
            </a:r>
            <a:r>
              <a:rPr lang="en-IN" sz="2400" dirty="0" smtClean="0">
                <a:solidFill>
                  <a:srgbClr val="002060"/>
                </a:solidFill>
                <a:latin typeface="Arial" pitchFamily="34" charset="0"/>
                <a:cs typeface="Arial" pitchFamily="34" charset="0"/>
              </a:rPr>
              <a:t> is primarily excreted unchanged by the kidneys. So, dose adjustment is required in patients with moderate to severe renal impairment</a:t>
            </a:r>
            <a:r>
              <a:rPr lang="en-IN" sz="2400" dirty="0" smtClean="0">
                <a:solidFill>
                  <a:schemeClr val="tx2">
                    <a:lumMod val="75000"/>
                  </a:schemeClr>
                </a:solidFill>
                <a:latin typeface="Arial" pitchFamily="34" charset="0"/>
                <a:cs typeface="Arial" pitchFamily="34" charset="0"/>
              </a:rPr>
              <a:t>.</a:t>
            </a:r>
          </a:p>
        </p:txBody>
      </p:sp>
      <p:sp>
        <p:nvSpPr>
          <p:cNvPr id="8"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1DB81447-2388-415C-A858-E176DD32F8F0}" type="slidenum">
              <a:rPr lang="en-US" smtClean="0">
                <a:solidFill>
                  <a:schemeClr val="bg1"/>
                </a:solidFill>
              </a:rPr>
              <a:pPr fontAlgn="base">
                <a:spcBef>
                  <a:spcPct val="0"/>
                </a:spcBef>
                <a:spcAft>
                  <a:spcPct val="0"/>
                </a:spcAft>
                <a:defRPr/>
              </a:pPr>
              <a:t>38</a:t>
            </a:fld>
            <a:endParaRPr lang="en-US" dirty="0" smtClean="0">
              <a:solidFill>
                <a:schemeClr val="bg1"/>
              </a:solidFill>
            </a:endParaRPr>
          </a:p>
        </p:txBody>
      </p:sp>
      <p:sp>
        <p:nvSpPr>
          <p:cNvPr id="10" name="Rounded Rectangle 9"/>
          <p:cNvSpPr/>
          <p:nvPr/>
        </p:nvSpPr>
        <p:spPr>
          <a:xfrm>
            <a:off x="2590800" y="5943600"/>
            <a:ext cx="3062288" cy="374650"/>
          </a:xfrm>
          <a:prstGeom prst="roundRect">
            <a:avLst/>
          </a:prstGeom>
          <a:solidFill>
            <a:schemeClr val="bg1">
              <a:lumMod val="85000"/>
            </a:schemeClr>
          </a:solidFill>
        </p:spPr>
        <p:txBody>
          <a:bodyPr wrap="none">
            <a:spAutoFit/>
          </a:bodyPr>
          <a:lstStyle/>
          <a:p>
            <a:pPr>
              <a:defRPr/>
            </a:pPr>
            <a:r>
              <a:rPr lang="en-US" sz="1600" dirty="0">
                <a:solidFill>
                  <a:schemeClr val="tx2">
                    <a:lumMod val="75000"/>
                  </a:schemeClr>
                </a:solidFill>
              </a:rPr>
              <a:t>Chemical Structure of </a:t>
            </a:r>
            <a:r>
              <a:rPr lang="en-US" sz="1600" dirty="0" err="1">
                <a:solidFill>
                  <a:schemeClr val="tx2">
                    <a:lumMod val="75000"/>
                  </a:schemeClr>
                </a:solidFill>
              </a:rPr>
              <a:t>Alogliptin</a:t>
            </a:r>
            <a:endParaRPr lang="en-IN" sz="1600" dirty="0">
              <a:solidFill>
                <a:schemeClr val="tx2">
                  <a:lumMod val="75000"/>
                </a:schemeClr>
              </a:solidFill>
            </a:endParaRPr>
          </a:p>
        </p:txBody>
      </p:sp>
      <p:sp>
        <p:nvSpPr>
          <p:cNvPr id="11" name="Rectangle 10"/>
          <p:cNvSpPr/>
          <p:nvPr/>
        </p:nvSpPr>
        <p:spPr>
          <a:xfrm>
            <a:off x="3581400" y="6381750"/>
            <a:ext cx="4572000" cy="400050"/>
          </a:xfrm>
          <a:prstGeom prst="rect">
            <a:avLst/>
          </a:prstGeom>
        </p:spPr>
        <p:txBody>
          <a:bodyPr>
            <a:spAutoFit/>
          </a:bodyPr>
          <a:lstStyle/>
          <a:p>
            <a:pPr algn="r">
              <a:defRPr/>
            </a:pPr>
            <a:r>
              <a:rPr lang="en-IN" sz="1000" dirty="0">
                <a:solidFill>
                  <a:schemeClr val="tx2">
                    <a:lumMod val="75000"/>
                  </a:schemeClr>
                </a:solidFill>
              </a:rPr>
              <a:t>Drab SR Pharmacotherapy 2010;30(6):609–624.</a:t>
            </a:r>
          </a:p>
          <a:p>
            <a:pPr algn="r">
              <a:defRPr/>
            </a:pPr>
            <a:r>
              <a:rPr lang="en-IN" sz="1000" dirty="0" err="1">
                <a:solidFill>
                  <a:schemeClr val="tx2">
                    <a:lumMod val="75000"/>
                  </a:schemeClr>
                </a:solidFill>
              </a:rPr>
              <a:t>Neumiller</a:t>
            </a:r>
            <a:r>
              <a:rPr lang="en-IN" sz="1000" dirty="0">
                <a:solidFill>
                  <a:schemeClr val="tx2">
                    <a:lumMod val="75000"/>
                  </a:schemeClr>
                </a:solidFill>
              </a:rPr>
              <a:t> JJ </a:t>
            </a:r>
            <a:r>
              <a:rPr lang="en-IN" sz="1000" i="1" dirty="0">
                <a:solidFill>
                  <a:schemeClr val="tx2">
                    <a:lumMod val="75000"/>
                  </a:schemeClr>
                </a:solidFill>
              </a:rPr>
              <a:t>Clin </a:t>
            </a:r>
            <a:r>
              <a:rPr lang="en-IN" sz="1000" i="1" dirty="0" err="1">
                <a:solidFill>
                  <a:schemeClr val="tx2">
                    <a:lumMod val="75000"/>
                  </a:schemeClr>
                </a:solidFill>
              </a:rPr>
              <a:t>Ther</a:t>
            </a:r>
            <a:r>
              <a:rPr lang="en-IN" sz="1000" i="1" dirty="0">
                <a:solidFill>
                  <a:schemeClr val="tx2">
                    <a:lumMod val="75000"/>
                  </a:schemeClr>
                </a:solidFill>
              </a:rPr>
              <a:t>. 2011;33:528–576</a:t>
            </a:r>
            <a:endParaRPr lang="en-IN" sz="1000" dirty="0">
              <a:solidFill>
                <a:schemeClr val="tx2">
                  <a:lumMod val="75000"/>
                </a:schemeClr>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cstate="print">
            <a:duotone>
              <a:prstClr val="black"/>
              <a:schemeClr val="bg1">
                <a:lumMod val="85000"/>
                <a:tint val="45000"/>
                <a:satMod val="400000"/>
              </a:schemeClr>
            </a:duotone>
          </a:blip>
          <a:srcRect/>
          <a:stretch>
            <a:fillRect/>
          </a:stretch>
        </p:blipFill>
        <p:spPr bwMode="auto">
          <a:xfrm>
            <a:off x="304800" y="1905000"/>
            <a:ext cx="7620000" cy="3200400"/>
          </a:xfrm>
          <a:prstGeom prst="rect">
            <a:avLst/>
          </a:prstGeom>
          <a:noFill/>
          <a:ln w="9525">
            <a:noFill/>
            <a:miter lim="800000"/>
            <a:headEnd/>
            <a:tailEnd/>
          </a:ln>
        </p:spPr>
      </p:pic>
      <p:sp>
        <p:nvSpPr>
          <p:cNvPr id="9" name="Rectangle 8"/>
          <p:cNvSpPr/>
          <p:nvPr/>
        </p:nvSpPr>
        <p:spPr>
          <a:xfrm>
            <a:off x="533400" y="5081588"/>
            <a:ext cx="7391400" cy="307975"/>
          </a:xfrm>
          <a:prstGeom prst="rect">
            <a:avLst/>
          </a:prstGeom>
        </p:spPr>
        <p:txBody>
          <a:bodyPr>
            <a:spAutoFit/>
          </a:bodyPr>
          <a:lstStyle/>
          <a:p>
            <a:pPr>
              <a:defRPr/>
            </a:pPr>
            <a:r>
              <a:rPr lang="en-IN" sz="1400" dirty="0" err="1">
                <a:solidFill>
                  <a:schemeClr val="tx2">
                    <a:lumMod val="75000"/>
                  </a:schemeClr>
                </a:solidFill>
              </a:rPr>
              <a:t>Alogliptin</a:t>
            </a:r>
            <a:r>
              <a:rPr lang="en-IN" sz="1400" dirty="0">
                <a:solidFill>
                  <a:schemeClr val="tx2">
                    <a:lumMod val="75000"/>
                  </a:schemeClr>
                </a:solidFill>
              </a:rPr>
              <a:t> 12.5 mg (open squares) and 25.0 mg (filled diamonds) vs. placebo (open circles)</a:t>
            </a:r>
          </a:p>
        </p:txBody>
      </p:sp>
      <p:sp>
        <p:nvSpPr>
          <p:cNvPr id="10" name="Rectangle 9"/>
          <p:cNvSpPr/>
          <p:nvPr/>
        </p:nvSpPr>
        <p:spPr>
          <a:xfrm>
            <a:off x="228600" y="914400"/>
            <a:ext cx="7772400" cy="923925"/>
          </a:xfrm>
          <a:prstGeom prst="rect">
            <a:avLst/>
          </a:prstGeom>
        </p:spPr>
        <p:txBody>
          <a:bodyPr>
            <a:spAutoFit/>
          </a:bodyPr>
          <a:lstStyle/>
          <a:p>
            <a:pPr algn="just">
              <a:defRPr/>
            </a:pPr>
            <a:r>
              <a:rPr lang="en-IN" dirty="0">
                <a:solidFill>
                  <a:schemeClr val="tx2">
                    <a:lumMod val="75000"/>
                  </a:schemeClr>
                </a:solidFill>
              </a:rPr>
              <a:t>Evaluation of the efficacy and safety of </a:t>
            </a:r>
            <a:r>
              <a:rPr lang="en-IN" dirty="0" err="1">
                <a:solidFill>
                  <a:schemeClr val="tx2">
                    <a:lumMod val="75000"/>
                  </a:schemeClr>
                </a:solidFill>
              </a:rPr>
              <a:t>alogliptin</a:t>
            </a:r>
            <a:r>
              <a:rPr lang="en-IN" dirty="0">
                <a:solidFill>
                  <a:schemeClr val="tx2">
                    <a:lumMod val="75000"/>
                  </a:schemeClr>
                </a:solidFill>
              </a:rPr>
              <a:t> for 26 weeks at once-daily doses of 12.5 and 25 mg in combination with metformin in patients whose HbA1c levels were inadequately controlled on metformin alone.</a:t>
            </a:r>
          </a:p>
        </p:txBody>
      </p:sp>
      <p:sp>
        <p:nvSpPr>
          <p:cNvPr id="11" name="Rectangle 10"/>
          <p:cNvSpPr/>
          <p:nvPr/>
        </p:nvSpPr>
        <p:spPr>
          <a:xfrm>
            <a:off x="381000" y="5429250"/>
            <a:ext cx="7620000" cy="1200150"/>
          </a:xfrm>
          <a:prstGeom prst="rect">
            <a:avLst/>
          </a:prstGeom>
        </p:spPr>
        <p:txBody>
          <a:bodyPr>
            <a:spAutoFit/>
          </a:bodyPr>
          <a:lstStyle/>
          <a:p>
            <a:pPr algn="just">
              <a:defRPr/>
            </a:pPr>
            <a:r>
              <a:rPr lang="en-IN" dirty="0" err="1">
                <a:solidFill>
                  <a:schemeClr val="tx2">
                    <a:lumMod val="75000"/>
                  </a:schemeClr>
                </a:solidFill>
              </a:rPr>
              <a:t>Alogliptin</a:t>
            </a:r>
            <a:r>
              <a:rPr lang="en-IN" dirty="0">
                <a:solidFill>
                  <a:schemeClr val="tx2">
                    <a:lumMod val="75000"/>
                  </a:schemeClr>
                </a:solidFill>
              </a:rPr>
              <a:t> at either dose produced least squares mean (SE) decreases from baseline in HbA1c of - 0.6 (0.1)% and in FPG of -17.0 (2.5) mg ⁄ dl, decreases that were significantly (*p &lt; 0.001) greater than those observed with placebo.</a:t>
            </a:r>
          </a:p>
        </p:txBody>
      </p:sp>
      <p:sp>
        <p:nvSpPr>
          <p:cNvPr id="12" name="Rectangle 11"/>
          <p:cNvSpPr/>
          <p:nvPr/>
        </p:nvSpPr>
        <p:spPr>
          <a:xfrm>
            <a:off x="3581400" y="6611938"/>
            <a:ext cx="4572000" cy="246062"/>
          </a:xfrm>
          <a:prstGeom prst="rect">
            <a:avLst/>
          </a:prstGeom>
        </p:spPr>
        <p:txBody>
          <a:bodyPr>
            <a:spAutoFit/>
          </a:bodyPr>
          <a:lstStyle/>
          <a:p>
            <a:pPr algn="r">
              <a:defRPr/>
            </a:pPr>
            <a:r>
              <a:rPr lang="en-IN" sz="1000" dirty="0" err="1">
                <a:solidFill>
                  <a:schemeClr val="tx2">
                    <a:lumMod val="75000"/>
                  </a:schemeClr>
                </a:solidFill>
              </a:rPr>
              <a:t>Nauck</a:t>
            </a:r>
            <a:r>
              <a:rPr lang="en-IN" sz="1000" dirty="0">
                <a:solidFill>
                  <a:schemeClr val="tx2">
                    <a:lumMod val="75000"/>
                  </a:schemeClr>
                </a:solidFill>
              </a:rPr>
              <a:t> MA et al. Int J Clin Pract 2009; 63: 46–55</a:t>
            </a:r>
          </a:p>
        </p:txBody>
      </p:sp>
      <p:sp>
        <p:nvSpPr>
          <p:cNvPr id="13" name="Rounded Rectangle 12"/>
          <p:cNvSpPr/>
          <p:nvPr/>
        </p:nvSpPr>
        <p:spPr>
          <a:xfrm>
            <a:off x="381000" y="2438400"/>
            <a:ext cx="7391400" cy="2962275"/>
          </a:xfrm>
          <a:prstGeom prst="roundRect">
            <a:avLst/>
          </a:prstGeom>
          <a:solidFill>
            <a:schemeClr val="accent2">
              <a:lumMod val="20000"/>
              <a:lumOff val="80000"/>
            </a:schemeClr>
          </a:solidFill>
          <a:ln w="28575">
            <a:solidFill>
              <a:schemeClr val="tx2">
                <a:lumMod val="75000"/>
              </a:schemeClr>
            </a:solidFill>
          </a:ln>
        </p:spPr>
        <p:txBody>
          <a:bodyPr>
            <a:spAutoFit/>
          </a:bodyPr>
          <a:lstStyle/>
          <a:p>
            <a:pPr algn="just">
              <a:buSzPct val="107000"/>
              <a:buFont typeface="Wingdings" pitchFamily="2" charset="2"/>
              <a:buChar char="v"/>
              <a:defRPr/>
            </a:pPr>
            <a:r>
              <a:rPr lang="en-IN" sz="2400" dirty="0">
                <a:solidFill>
                  <a:schemeClr val="tx2">
                    <a:lumMod val="75000"/>
                  </a:schemeClr>
                </a:solidFill>
              </a:rPr>
              <a:t> </a:t>
            </a:r>
            <a:r>
              <a:rPr lang="en-IN" sz="2400" dirty="0">
                <a:solidFill>
                  <a:srgbClr val="002060"/>
                </a:solidFill>
              </a:rPr>
              <a:t>New drug application for </a:t>
            </a:r>
            <a:r>
              <a:rPr lang="en-IN" sz="2400" dirty="0" err="1">
                <a:solidFill>
                  <a:srgbClr val="002060"/>
                </a:solidFill>
              </a:rPr>
              <a:t>alogliptin</a:t>
            </a:r>
            <a:r>
              <a:rPr lang="en-IN" sz="2400" dirty="0">
                <a:solidFill>
                  <a:srgbClr val="002060"/>
                </a:solidFill>
              </a:rPr>
              <a:t> has got approval from the Japanese Ministry of Health, Labour and Welfare on April 16</a:t>
            </a:r>
            <a:r>
              <a:rPr lang="en-IN" sz="2400" baseline="30000" dirty="0">
                <a:solidFill>
                  <a:srgbClr val="002060"/>
                </a:solidFill>
              </a:rPr>
              <a:t>th</a:t>
            </a:r>
            <a:r>
              <a:rPr lang="en-IN" sz="2400" dirty="0">
                <a:solidFill>
                  <a:srgbClr val="002060"/>
                </a:solidFill>
              </a:rPr>
              <a:t> 2010 &amp; it is marketed in Japan. </a:t>
            </a:r>
          </a:p>
          <a:p>
            <a:pPr algn="just">
              <a:buSzPct val="107000"/>
              <a:buFont typeface="Wingdings" pitchFamily="2" charset="2"/>
              <a:buChar char="v"/>
              <a:defRPr/>
            </a:pPr>
            <a:r>
              <a:rPr lang="en-IN" sz="2400" dirty="0">
                <a:solidFill>
                  <a:srgbClr val="002060"/>
                </a:solidFill>
              </a:rPr>
              <a:t> However, FDA has requested the manufacturer to conduct an additional cardiovascular safety trial before the approval.</a:t>
            </a:r>
          </a:p>
        </p:txBody>
      </p:sp>
      <p:sp>
        <p:nvSpPr>
          <p:cNvPr id="14" name="Rectangle 13"/>
          <p:cNvSpPr/>
          <p:nvPr/>
        </p:nvSpPr>
        <p:spPr>
          <a:xfrm>
            <a:off x="152400" y="304800"/>
            <a:ext cx="8458200" cy="523875"/>
          </a:xfrm>
          <a:prstGeom prst="rect">
            <a:avLst/>
          </a:prstGeom>
        </p:spPr>
        <p:txBody>
          <a:bodyPr>
            <a:spAutoFit/>
          </a:bodyPr>
          <a:lstStyle/>
          <a:p>
            <a:pPr fontAlgn="auto">
              <a:spcBef>
                <a:spcPts val="0"/>
              </a:spcBef>
              <a:spcAft>
                <a:spcPts val="0"/>
              </a:spcAft>
              <a:defRPr/>
            </a:pPr>
            <a:r>
              <a:rPr lang="en-US" sz="2800" b="1" dirty="0" err="1">
                <a:solidFill>
                  <a:srgbClr val="FF0000"/>
                </a:solidFill>
                <a:latin typeface="Arial" pitchFamily="34" charset="0"/>
                <a:cs typeface="Arial" pitchFamily="34" charset="0"/>
              </a:rPr>
              <a:t>Alogliptin</a:t>
            </a:r>
            <a:r>
              <a:rPr lang="en-US" sz="2800" b="1" dirty="0">
                <a:solidFill>
                  <a:srgbClr val="FF0000"/>
                </a:solidFill>
                <a:latin typeface="Arial" pitchFamily="34" charset="0"/>
                <a:cs typeface="Arial" pitchFamily="34" charset="0"/>
              </a:rPr>
              <a:t>: Effects on Glycaemic Parameters </a:t>
            </a:r>
            <a:endParaRPr lang="en-IN" sz="2800" b="1" dirty="0">
              <a:solidFill>
                <a:srgbClr val="FF0000"/>
              </a:solidFill>
              <a:latin typeface="Arial" pitchFamily="34" charset="0"/>
              <a:cs typeface="Arial" pitchFamily="34" charset="0"/>
            </a:endParaRPr>
          </a:p>
        </p:txBody>
      </p:sp>
      <p:sp>
        <p:nvSpPr>
          <p:cNvPr id="15"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EA0B32D2-5BD1-41F5-893A-7686FD485F5F}" type="slidenum">
              <a:rPr lang="en-US" smtClean="0">
                <a:solidFill>
                  <a:schemeClr val="bg1"/>
                </a:solidFill>
              </a:rPr>
              <a:pPr fontAlgn="base">
                <a:spcBef>
                  <a:spcPct val="0"/>
                </a:spcBef>
                <a:spcAft>
                  <a:spcPct val="0"/>
                </a:spcAft>
                <a:defRPr/>
              </a:pPr>
              <a:t>39</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91138"/>
                                        </p:tgtEl>
                                      </p:cBhvr>
                                    </p:animEffect>
                                    <p:set>
                                      <p:cBhvr>
                                        <p:cTn id="7" dur="1" fill="hold">
                                          <p:stCondLst>
                                            <p:cond delay="999"/>
                                          </p:stCondLst>
                                        </p:cTn>
                                        <p:tgtEl>
                                          <p:spTgt spid="9113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9"/>
                                        </p:tgtEl>
                                      </p:cBhvr>
                                    </p:animEffect>
                                    <p:set>
                                      <p:cBhvr>
                                        <p:cTn id="10" dur="1" fill="hold">
                                          <p:stCondLst>
                                            <p:cond delay="999"/>
                                          </p:stCondLst>
                                        </p:cTn>
                                        <p:tgtEl>
                                          <p:spTgt spid="9"/>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0"/>
                                        </p:tgtEl>
                                      </p:cBhvr>
                                    </p:animEffect>
                                    <p:set>
                                      <p:cBhvr>
                                        <p:cTn id="13" dur="1" fill="hold">
                                          <p:stCondLst>
                                            <p:cond delay="999"/>
                                          </p:stCondLst>
                                        </p:cTn>
                                        <p:tgtEl>
                                          <p:spTgt spid="10"/>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000"/>
                                        <p:tgtEl>
                                          <p:spTgt spid="11"/>
                                        </p:tgtEl>
                                      </p:cBhvr>
                                    </p:animEffect>
                                    <p:set>
                                      <p:cBhvr>
                                        <p:cTn id="16" dur="1" fill="hold">
                                          <p:stCondLst>
                                            <p:cond delay="999"/>
                                          </p:stCondLst>
                                        </p:cTn>
                                        <p:tgtEl>
                                          <p:spTgt spid="1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00"/>
                                        <p:tgtEl>
                                          <p:spTgt spid="12"/>
                                        </p:tgtEl>
                                      </p:cBhvr>
                                    </p:animEffect>
                                    <p:set>
                                      <p:cBhvr>
                                        <p:cTn id="19" dur="1" fill="hold">
                                          <p:stCondLst>
                                            <p:cond delay="999"/>
                                          </p:stCondLst>
                                        </p:cTn>
                                        <p:tgtEl>
                                          <p:spTgt spid="12"/>
                                        </p:tgtEl>
                                        <p:attrNameLst>
                                          <p:attrName>style.visibility</p:attrName>
                                        </p:attrNameLst>
                                      </p:cBhvr>
                                      <p:to>
                                        <p:strVal val="hidden"/>
                                      </p:to>
                                    </p:set>
                                  </p:childTnLst>
                                </p:cTn>
                              </p:par>
                              <p:par>
                                <p:cTn id="20" presetID="55"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strVal val="#ppt_w*0.70"/>
                                          </p:val>
                                        </p:tav>
                                        <p:tav tm="100000">
                                          <p:val>
                                            <p:strVal val="#ppt_w"/>
                                          </p:val>
                                        </p:tav>
                                      </p:tavLst>
                                    </p:anim>
                                    <p:anim calcmode="lin" valueType="num">
                                      <p:cBhvr>
                                        <p:cTn id="23" dur="1000" fill="hold"/>
                                        <p:tgtEl>
                                          <p:spTgt spid="13"/>
                                        </p:tgtEl>
                                        <p:attrNameLst>
                                          <p:attrName>ppt_h</p:attrName>
                                        </p:attrNameLst>
                                      </p:cBhvr>
                                      <p:tavLst>
                                        <p:tav tm="0">
                                          <p:val>
                                            <p:strVal val="#ppt_h"/>
                                          </p:val>
                                        </p:tav>
                                        <p:tav tm="100000">
                                          <p:val>
                                            <p:strVal val="#ppt_h"/>
                                          </p:val>
                                        </p:tav>
                                      </p:tavLst>
                                    </p:anim>
                                    <p:animEffect transition="in" filter="fade">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1066800" y="2362200"/>
            <a:ext cx="6400800" cy="2330450"/>
          </a:xfrm>
          <a:prstGeom prst="bevel">
            <a:avLst/>
          </a:prstGeom>
          <a:solidFill>
            <a:schemeClr val="accent2">
              <a:lumMod val="20000"/>
              <a:lumOff val="80000"/>
            </a:schemeClr>
          </a:solidFill>
          <a:ln>
            <a:solidFill>
              <a:schemeClr val="tx2">
                <a:lumMod val="75000"/>
              </a:schemeClr>
            </a:solidFill>
          </a:ln>
          <a:effectLst>
            <a:glow rad="101600">
              <a:schemeClr val="accent2">
                <a:satMod val="175000"/>
                <a:alpha val="40000"/>
              </a:schemeClr>
            </a:glow>
          </a:effectLst>
        </p:spPr>
        <p:txBody>
          <a:bodyPr>
            <a:spAutoFit/>
          </a:bodyPr>
          <a:lstStyle/>
          <a:p>
            <a:pPr algn="ctr">
              <a:defRPr/>
            </a:pPr>
            <a:r>
              <a:rPr lang="en-IN" sz="3600" b="1" dirty="0">
                <a:solidFill>
                  <a:schemeClr val="tx2">
                    <a:lumMod val="75000"/>
                  </a:schemeClr>
                </a:solidFill>
                <a:latin typeface="Arial" pitchFamily="34" charset="0"/>
                <a:cs typeface="Arial" pitchFamily="34" charset="0"/>
              </a:rPr>
              <a:t>GLP-1 Analogues</a:t>
            </a:r>
          </a:p>
          <a:p>
            <a:pPr algn="ctr">
              <a:defRPr/>
            </a:pPr>
            <a:r>
              <a:rPr lang="en-IN" sz="3600" b="1" dirty="0" err="1">
                <a:solidFill>
                  <a:schemeClr val="tx2">
                    <a:lumMod val="75000"/>
                  </a:schemeClr>
                </a:solidFill>
                <a:latin typeface="Arial" pitchFamily="34" charset="0"/>
                <a:cs typeface="Arial" pitchFamily="34" charset="0"/>
              </a:rPr>
              <a:t>vs</a:t>
            </a:r>
            <a:r>
              <a:rPr lang="en-IN" sz="3600" b="1" dirty="0">
                <a:solidFill>
                  <a:schemeClr val="tx2">
                    <a:lumMod val="75000"/>
                  </a:schemeClr>
                </a:solidFill>
                <a:latin typeface="Arial" pitchFamily="34" charset="0"/>
                <a:cs typeface="Arial" pitchFamily="34" charset="0"/>
              </a:rPr>
              <a:t> </a:t>
            </a:r>
          </a:p>
          <a:p>
            <a:pPr algn="ctr">
              <a:defRPr/>
            </a:pPr>
            <a:r>
              <a:rPr lang="en-IN" sz="3600" b="1" dirty="0">
                <a:solidFill>
                  <a:schemeClr val="tx2">
                    <a:lumMod val="75000"/>
                  </a:schemeClr>
                </a:solidFill>
                <a:latin typeface="Arial" pitchFamily="34" charset="0"/>
                <a:cs typeface="Arial" pitchFamily="34" charset="0"/>
              </a:rPr>
              <a:t>DPP-4 Inhibitor</a:t>
            </a:r>
          </a:p>
        </p:txBody>
      </p:sp>
      <p:sp>
        <p:nvSpPr>
          <p:cNvPr id="3"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A007E22C-F860-4184-B633-8DB2B7F76D08}" type="slidenum">
              <a:rPr lang="en-US" smtClean="0">
                <a:solidFill>
                  <a:schemeClr val="bg1"/>
                </a:solidFill>
              </a:rPr>
              <a:pPr fontAlgn="base">
                <a:spcBef>
                  <a:spcPct val="0"/>
                </a:spcBef>
                <a:spcAft>
                  <a:spcPct val="0"/>
                </a:spcAft>
                <a:defRPr/>
              </a:pPr>
              <a:t>40</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srcRect/>
          <a:stretch>
            <a:fillRect/>
          </a:stretch>
        </p:blipFill>
        <p:spPr bwMode="auto">
          <a:xfrm>
            <a:off x="76200" y="2286000"/>
            <a:ext cx="3886200" cy="3257550"/>
          </a:xfrm>
          <a:prstGeom prst="rect">
            <a:avLst/>
          </a:prstGeom>
          <a:noFill/>
          <a:ln w="9525">
            <a:noFill/>
            <a:miter lim="800000"/>
            <a:headEnd/>
            <a:tailEnd/>
          </a:ln>
        </p:spPr>
      </p:pic>
      <p:pic>
        <p:nvPicPr>
          <p:cNvPr id="28675" name="Picture 4"/>
          <p:cNvPicPr>
            <a:picLocks noChangeAspect="1" noChangeArrowheads="1"/>
          </p:cNvPicPr>
          <p:nvPr/>
        </p:nvPicPr>
        <p:blipFill>
          <a:blip r:embed="rId4"/>
          <a:srcRect/>
          <a:stretch>
            <a:fillRect/>
          </a:stretch>
        </p:blipFill>
        <p:spPr bwMode="auto">
          <a:xfrm>
            <a:off x="3962400" y="2286000"/>
            <a:ext cx="4191000" cy="3257550"/>
          </a:xfrm>
          <a:prstGeom prst="rect">
            <a:avLst/>
          </a:prstGeom>
          <a:noFill/>
          <a:ln w="9525">
            <a:noFill/>
            <a:miter lim="800000"/>
            <a:headEnd/>
            <a:tailEnd/>
          </a:ln>
        </p:spPr>
      </p:pic>
      <p:pic>
        <p:nvPicPr>
          <p:cNvPr id="28676" name="Picture 5"/>
          <p:cNvPicPr>
            <a:picLocks noChangeAspect="1" noChangeArrowheads="1"/>
          </p:cNvPicPr>
          <p:nvPr/>
        </p:nvPicPr>
        <p:blipFill>
          <a:blip r:embed="rId5"/>
          <a:srcRect/>
          <a:stretch>
            <a:fillRect/>
          </a:stretch>
        </p:blipFill>
        <p:spPr bwMode="auto">
          <a:xfrm>
            <a:off x="6172200" y="2495550"/>
            <a:ext cx="1000125" cy="419100"/>
          </a:xfrm>
          <a:prstGeom prst="rect">
            <a:avLst/>
          </a:prstGeom>
          <a:noFill/>
          <a:ln w="9525">
            <a:noFill/>
            <a:miter lim="800000"/>
            <a:headEnd/>
            <a:tailEnd/>
          </a:ln>
        </p:spPr>
      </p:pic>
      <p:sp>
        <p:nvSpPr>
          <p:cNvPr id="8" name="Rectangle 7"/>
          <p:cNvSpPr/>
          <p:nvPr/>
        </p:nvSpPr>
        <p:spPr>
          <a:xfrm>
            <a:off x="152400" y="933450"/>
            <a:ext cx="7848600" cy="1200150"/>
          </a:xfrm>
          <a:prstGeom prst="rect">
            <a:avLst/>
          </a:prstGeom>
        </p:spPr>
        <p:txBody>
          <a:bodyPr>
            <a:spAutoFit/>
          </a:bodyPr>
          <a:lstStyle/>
          <a:p>
            <a:pPr algn="just">
              <a:defRPr/>
            </a:pPr>
            <a:r>
              <a:rPr lang="en-IN" dirty="0">
                <a:solidFill>
                  <a:srgbClr val="002060"/>
                </a:solidFill>
              </a:rPr>
              <a:t>In this parallel-group, open-label trial, participants with T2 DM who had inadequate glycaemic control on metformin were randomly allocated to receive 26 weeks’ treatment with 1.2 mg or 1.8 mg subcutaneous </a:t>
            </a:r>
            <a:r>
              <a:rPr lang="en-IN" dirty="0" err="1">
                <a:solidFill>
                  <a:srgbClr val="002060"/>
                </a:solidFill>
              </a:rPr>
              <a:t>liraglutide</a:t>
            </a:r>
            <a:r>
              <a:rPr lang="en-IN" dirty="0">
                <a:solidFill>
                  <a:srgbClr val="002060"/>
                </a:solidFill>
              </a:rPr>
              <a:t> once daily, or 100 mg </a:t>
            </a:r>
            <a:r>
              <a:rPr lang="en-IN" dirty="0" err="1">
                <a:solidFill>
                  <a:srgbClr val="002060"/>
                </a:solidFill>
              </a:rPr>
              <a:t>sitagliptin</a:t>
            </a:r>
            <a:r>
              <a:rPr lang="en-IN" dirty="0">
                <a:solidFill>
                  <a:srgbClr val="002060"/>
                </a:solidFill>
              </a:rPr>
              <a:t> once daily.</a:t>
            </a:r>
          </a:p>
        </p:txBody>
      </p:sp>
      <p:sp>
        <p:nvSpPr>
          <p:cNvPr id="9" name="Rectangle 8"/>
          <p:cNvSpPr/>
          <p:nvPr/>
        </p:nvSpPr>
        <p:spPr>
          <a:xfrm>
            <a:off x="304800" y="5735638"/>
            <a:ext cx="7620000" cy="646112"/>
          </a:xfrm>
          <a:prstGeom prst="rect">
            <a:avLst/>
          </a:prstGeom>
        </p:spPr>
        <p:txBody>
          <a:bodyPr>
            <a:spAutoFit/>
          </a:bodyPr>
          <a:lstStyle/>
          <a:p>
            <a:pPr algn="just">
              <a:defRPr/>
            </a:pPr>
            <a:r>
              <a:rPr lang="en-IN" b="1" dirty="0">
                <a:solidFill>
                  <a:srgbClr val="002060"/>
                </a:solidFill>
              </a:rPr>
              <a:t>Liraglutide was superior to </a:t>
            </a:r>
            <a:r>
              <a:rPr lang="en-IN" b="1" dirty="0" err="1">
                <a:solidFill>
                  <a:srgbClr val="002060"/>
                </a:solidFill>
              </a:rPr>
              <a:t>sitagliptin</a:t>
            </a:r>
            <a:r>
              <a:rPr lang="en-IN" b="1" dirty="0">
                <a:solidFill>
                  <a:srgbClr val="002060"/>
                </a:solidFill>
              </a:rPr>
              <a:t> for reduction of HbA1c &amp; FPG, and was well tolerated with minimum risk of hypoglycaemia.</a:t>
            </a:r>
          </a:p>
        </p:txBody>
      </p:sp>
      <p:sp>
        <p:nvSpPr>
          <p:cNvPr id="10" name="Rectangle 9"/>
          <p:cNvSpPr/>
          <p:nvPr/>
        </p:nvSpPr>
        <p:spPr>
          <a:xfrm>
            <a:off x="76200" y="304800"/>
            <a:ext cx="84582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Liraglutide </a:t>
            </a:r>
            <a:r>
              <a:rPr lang="en-US" sz="2800" b="1" dirty="0" err="1">
                <a:solidFill>
                  <a:srgbClr val="FF0000"/>
                </a:solidFill>
                <a:latin typeface="Arial" pitchFamily="34" charset="0"/>
                <a:cs typeface="Arial" pitchFamily="34" charset="0"/>
              </a:rPr>
              <a:t>vs</a:t>
            </a:r>
            <a:r>
              <a:rPr lang="en-US" sz="2800" b="1" dirty="0">
                <a:solidFill>
                  <a:srgbClr val="FF0000"/>
                </a:solidFill>
                <a:latin typeface="Arial" pitchFamily="34" charset="0"/>
                <a:cs typeface="Arial" pitchFamily="34" charset="0"/>
              </a:rPr>
              <a:t> Sitagliptin</a:t>
            </a:r>
            <a:endParaRPr lang="en-IN" sz="2800" b="1" dirty="0">
              <a:solidFill>
                <a:srgbClr val="FF0000"/>
              </a:solidFill>
              <a:latin typeface="Arial" pitchFamily="34" charset="0"/>
              <a:cs typeface="Arial" pitchFamily="34" charset="0"/>
            </a:endParaRPr>
          </a:p>
        </p:txBody>
      </p:sp>
      <p:sp>
        <p:nvSpPr>
          <p:cNvPr id="11" name="Rectangle 10"/>
          <p:cNvSpPr/>
          <p:nvPr/>
        </p:nvSpPr>
        <p:spPr>
          <a:xfrm>
            <a:off x="5334000" y="6629400"/>
            <a:ext cx="2740025" cy="246063"/>
          </a:xfrm>
          <a:prstGeom prst="rect">
            <a:avLst/>
          </a:prstGeom>
        </p:spPr>
        <p:txBody>
          <a:bodyPr wrap="none">
            <a:spAutoFit/>
          </a:bodyPr>
          <a:lstStyle/>
          <a:p>
            <a:pPr algn="r">
              <a:defRPr/>
            </a:pPr>
            <a:r>
              <a:rPr lang="en-IN" sz="1000" dirty="0">
                <a:solidFill>
                  <a:schemeClr val="tx2">
                    <a:lumMod val="75000"/>
                  </a:schemeClr>
                </a:solidFill>
              </a:rPr>
              <a:t>Pratley RE et al Lancet 2010; 375: 1447–56</a:t>
            </a:r>
          </a:p>
        </p:txBody>
      </p:sp>
      <p:sp>
        <p:nvSpPr>
          <p:cNvPr id="12"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224641CA-BE85-4338-962B-7B585B8B072E}" type="slidenum">
              <a:rPr lang="en-US" smtClean="0">
                <a:solidFill>
                  <a:schemeClr val="bg1"/>
                </a:solidFill>
              </a:rPr>
              <a:pPr fontAlgn="base">
                <a:spcBef>
                  <a:spcPct val="0"/>
                </a:spcBef>
                <a:spcAft>
                  <a:spcPct val="0"/>
                </a:spcAft>
                <a:defRPr/>
              </a:pPr>
              <a:t>41</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933450"/>
            <a:ext cx="7848600" cy="1200150"/>
          </a:xfrm>
          <a:prstGeom prst="rect">
            <a:avLst/>
          </a:prstGeom>
        </p:spPr>
        <p:txBody>
          <a:bodyPr>
            <a:spAutoFit/>
          </a:bodyPr>
          <a:lstStyle/>
          <a:p>
            <a:pPr algn="just">
              <a:defRPr/>
            </a:pPr>
            <a:r>
              <a:rPr lang="en-IN" dirty="0">
                <a:solidFill>
                  <a:schemeClr val="tx2">
                    <a:lumMod val="75000"/>
                  </a:schemeClr>
                </a:solidFill>
                <a:latin typeface="Arial" pitchFamily="34" charset="0"/>
                <a:cs typeface="Arial" pitchFamily="34" charset="0"/>
              </a:rPr>
              <a:t>In this 26-week randomised, double-blind, double-dummy, superiority trial, patients with T2DM treated with metformin were randomly assigned to receive: 2 mg exenatide once weekly; 100 mg </a:t>
            </a:r>
            <a:r>
              <a:rPr lang="en-IN" dirty="0" err="1">
                <a:solidFill>
                  <a:schemeClr val="tx2">
                    <a:lumMod val="75000"/>
                  </a:schemeClr>
                </a:solidFill>
                <a:latin typeface="Arial" pitchFamily="34" charset="0"/>
                <a:cs typeface="Arial" pitchFamily="34" charset="0"/>
              </a:rPr>
              <a:t>sitagliptin</a:t>
            </a:r>
            <a:r>
              <a:rPr lang="en-IN" dirty="0">
                <a:solidFill>
                  <a:schemeClr val="tx2">
                    <a:lumMod val="75000"/>
                  </a:schemeClr>
                </a:solidFill>
                <a:latin typeface="Arial" pitchFamily="34" charset="0"/>
                <a:cs typeface="Arial" pitchFamily="34" charset="0"/>
              </a:rPr>
              <a:t> once daily; or 45 mg </a:t>
            </a:r>
            <a:r>
              <a:rPr lang="en-IN" dirty="0" err="1">
                <a:solidFill>
                  <a:schemeClr val="tx2">
                    <a:lumMod val="75000"/>
                  </a:schemeClr>
                </a:solidFill>
                <a:latin typeface="Arial" pitchFamily="34" charset="0"/>
                <a:cs typeface="Arial" pitchFamily="34" charset="0"/>
              </a:rPr>
              <a:t>pioglitazone</a:t>
            </a:r>
            <a:r>
              <a:rPr lang="en-IN" dirty="0">
                <a:solidFill>
                  <a:schemeClr val="tx2">
                    <a:lumMod val="75000"/>
                  </a:schemeClr>
                </a:solidFill>
                <a:latin typeface="Arial" pitchFamily="34" charset="0"/>
                <a:cs typeface="Arial" pitchFamily="34" charset="0"/>
              </a:rPr>
              <a:t> once daily.</a:t>
            </a:r>
          </a:p>
        </p:txBody>
      </p:sp>
      <p:sp>
        <p:nvSpPr>
          <p:cNvPr id="6" name="Rectangle 5"/>
          <p:cNvSpPr/>
          <p:nvPr/>
        </p:nvSpPr>
        <p:spPr>
          <a:xfrm>
            <a:off x="228600" y="5791200"/>
            <a:ext cx="7772400" cy="646113"/>
          </a:xfrm>
          <a:prstGeom prst="rect">
            <a:avLst/>
          </a:prstGeom>
        </p:spPr>
        <p:txBody>
          <a:bodyPr>
            <a:spAutoFit/>
          </a:bodyPr>
          <a:lstStyle/>
          <a:p>
            <a:pPr algn="just">
              <a:defRPr/>
            </a:pPr>
            <a:r>
              <a:rPr lang="en-IN" b="1" dirty="0">
                <a:solidFill>
                  <a:srgbClr val="002060"/>
                </a:solidFill>
              </a:rPr>
              <a:t>Treatment with once weekly exenatide resulted in a significantly greater reduction in HbA1c &amp; bodyweight as compared to </a:t>
            </a:r>
            <a:r>
              <a:rPr lang="en-IN" b="1" dirty="0" err="1">
                <a:solidFill>
                  <a:srgbClr val="002060"/>
                </a:solidFill>
              </a:rPr>
              <a:t>sitagliptin</a:t>
            </a:r>
            <a:r>
              <a:rPr lang="en-IN" b="1" dirty="0">
                <a:solidFill>
                  <a:srgbClr val="002060"/>
                </a:solidFill>
              </a:rPr>
              <a:t>.</a:t>
            </a:r>
          </a:p>
        </p:txBody>
      </p:sp>
      <p:pic>
        <p:nvPicPr>
          <p:cNvPr id="29700" name="Picture 6"/>
          <p:cNvPicPr>
            <a:picLocks noChangeAspect="1" noChangeArrowheads="1"/>
          </p:cNvPicPr>
          <p:nvPr/>
        </p:nvPicPr>
        <p:blipFill>
          <a:blip r:embed="rId3"/>
          <a:srcRect/>
          <a:stretch>
            <a:fillRect/>
          </a:stretch>
        </p:blipFill>
        <p:spPr bwMode="auto">
          <a:xfrm>
            <a:off x="57150" y="2362200"/>
            <a:ext cx="4210050" cy="3384550"/>
          </a:xfrm>
          <a:prstGeom prst="rect">
            <a:avLst/>
          </a:prstGeom>
          <a:noFill/>
          <a:ln w="9525">
            <a:noFill/>
            <a:miter lim="800000"/>
            <a:headEnd/>
            <a:tailEnd/>
          </a:ln>
        </p:spPr>
      </p:pic>
      <p:pic>
        <p:nvPicPr>
          <p:cNvPr id="29701" name="Picture 7"/>
          <p:cNvPicPr>
            <a:picLocks noChangeAspect="1" noChangeArrowheads="1"/>
          </p:cNvPicPr>
          <p:nvPr/>
        </p:nvPicPr>
        <p:blipFill>
          <a:blip r:embed="rId4"/>
          <a:srcRect/>
          <a:stretch>
            <a:fillRect/>
          </a:stretch>
        </p:blipFill>
        <p:spPr bwMode="auto">
          <a:xfrm>
            <a:off x="4343400" y="2374900"/>
            <a:ext cx="3733800" cy="3416300"/>
          </a:xfrm>
          <a:prstGeom prst="rect">
            <a:avLst/>
          </a:prstGeom>
          <a:noFill/>
          <a:ln w="9525">
            <a:noFill/>
            <a:miter lim="800000"/>
            <a:headEnd/>
            <a:tailEnd/>
          </a:ln>
        </p:spPr>
      </p:pic>
      <p:sp>
        <p:nvSpPr>
          <p:cNvPr id="9" name="Rectangle 8"/>
          <p:cNvSpPr/>
          <p:nvPr/>
        </p:nvSpPr>
        <p:spPr>
          <a:xfrm>
            <a:off x="304800" y="6400800"/>
            <a:ext cx="6477000" cy="430213"/>
          </a:xfrm>
          <a:prstGeom prst="rect">
            <a:avLst/>
          </a:prstGeom>
        </p:spPr>
        <p:txBody>
          <a:bodyPr>
            <a:spAutoFit/>
          </a:bodyPr>
          <a:lstStyle/>
          <a:p>
            <a:pPr>
              <a:defRPr/>
            </a:pPr>
            <a:r>
              <a:rPr lang="en-IN" sz="1100" dirty="0">
                <a:solidFill>
                  <a:schemeClr val="tx2">
                    <a:lumMod val="75000"/>
                  </a:schemeClr>
                </a:solidFill>
              </a:rPr>
              <a:t>‡p&lt;0・05 for exenatide versus </a:t>
            </a:r>
            <a:r>
              <a:rPr lang="en-IN" sz="1100" dirty="0" err="1">
                <a:solidFill>
                  <a:schemeClr val="tx2">
                    <a:lumMod val="75000"/>
                  </a:schemeClr>
                </a:solidFill>
              </a:rPr>
              <a:t>sitagliptin</a:t>
            </a:r>
            <a:r>
              <a:rPr lang="en-IN" sz="1100" dirty="0">
                <a:solidFill>
                  <a:schemeClr val="tx2">
                    <a:lumMod val="75000"/>
                  </a:schemeClr>
                </a:solidFill>
              </a:rPr>
              <a:t>. §p&lt;0・0001 for exenatide versus </a:t>
            </a:r>
            <a:r>
              <a:rPr lang="en-IN" sz="1100" dirty="0" err="1">
                <a:solidFill>
                  <a:schemeClr val="tx2">
                    <a:lumMod val="75000"/>
                  </a:schemeClr>
                </a:solidFill>
              </a:rPr>
              <a:t>sitagliptin</a:t>
            </a:r>
            <a:r>
              <a:rPr lang="en-IN" sz="1100" dirty="0">
                <a:solidFill>
                  <a:schemeClr val="tx2">
                    <a:lumMod val="75000"/>
                  </a:schemeClr>
                </a:solidFill>
              </a:rPr>
              <a:t>. </a:t>
            </a:r>
          </a:p>
          <a:p>
            <a:pPr>
              <a:defRPr/>
            </a:pPr>
            <a:r>
              <a:rPr lang="en-IN" sz="1100" dirty="0">
                <a:solidFill>
                  <a:schemeClr val="tx2">
                    <a:lumMod val="75000"/>
                  </a:schemeClr>
                </a:solidFill>
              </a:rPr>
              <a:t>||p&lt;0・001 for exenatide versus </a:t>
            </a:r>
            <a:r>
              <a:rPr lang="en-IN" sz="1100" dirty="0" err="1">
                <a:solidFill>
                  <a:schemeClr val="tx2">
                    <a:lumMod val="75000"/>
                  </a:schemeClr>
                </a:solidFill>
              </a:rPr>
              <a:t>sitagliptin</a:t>
            </a:r>
            <a:r>
              <a:rPr lang="en-IN" sz="1100" dirty="0">
                <a:solidFill>
                  <a:schemeClr val="tx2">
                    <a:lumMod val="75000"/>
                  </a:schemeClr>
                </a:solidFill>
              </a:rPr>
              <a:t>.</a:t>
            </a:r>
          </a:p>
        </p:txBody>
      </p:sp>
      <p:sp>
        <p:nvSpPr>
          <p:cNvPr id="10" name="Rectangle 9"/>
          <p:cNvSpPr/>
          <p:nvPr/>
        </p:nvSpPr>
        <p:spPr>
          <a:xfrm>
            <a:off x="5419725" y="6611938"/>
            <a:ext cx="2962275" cy="246062"/>
          </a:xfrm>
          <a:prstGeom prst="rect">
            <a:avLst/>
          </a:prstGeom>
        </p:spPr>
        <p:txBody>
          <a:bodyPr wrap="none">
            <a:spAutoFit/>
          </a:bodyPr>
          <a:lstStyle/>
          <a:p>
            <a:pPr>
              <a:defRPr/>
            </a:pPr>
            <a:r>
              <a:rPr lang="en-IN" sz="1000" dirty="0" err="1">
                <a:solidFill>
                  <a:schemeClr val="tx2">
                    <a:lumMod val="75000"/>
                  </a:schemeClr>
                </a:solidFill>
              </a:rPr>
              <a:t>Bergenstal</a:t>
            </a:r>
            <a:r>
              <a:rPr lang="en-IN" sz="1000" dirty="0">
                <a:solidFill>
                  <a:schemeClr val="tx2">
                    <a:lumMod val="75000"/>
                  </a:schemeClr>
                </a:solidFill>
              </a:rPr>
              <a:t> RM et al. Lancet 2010; 376: 431–39</a:t>
            </a:r>
          </a:p>
        </p:txBody>
      </p:sp>
      <p:sp>
        <p:nvSpPr>
          <p:cNvPr id="11" name="Rectangle 10"/>
          <p:cNvSpPr/>
          <p:nvPr/>
        </p:nvSpPr>
        <p:spPr>
          <a:xfrm>
            <a:off x="76200" y="304800"/>
            <a:ext cx="84582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Exenatide LAR </a:t>
            </a:r>
            <a:r>
              <a:rPr lang="en-US" sz="2800" b="1" dirty="0" err="1">
                <a:solidFill>
                  <a:srgbClr val="FF0000"/>
                </a:solidFill>
                <a:latin typeface="Arial" pitchFamily="34" charset="0"/>
                <a:cs typeface="Arial" pitchFamily="34" charset="0"/>
              </a:rPr>
              <a:t>vs</a:t>
            </a:r>
            <a:r>
              <a:rPr lang="en-US" sz="2800" b="1" dirty="0">
                <a:solidFill>
                  <a:srgbClr val="FF0000"/>
                </a:solidFill>
                <a:latin typeface="Arial" pitchFamily="34" charset="0"/>
                <a:cs typeface="Arial" pitchFamily="34" charset="0"/>
              </a:rPr>
              <a:t> Sitagliptin (DURATION-2</a:t>
            </a:r>
            <a:r>
              <a:rPr lang="en-US" sz="2800" b="1" dirty="0">
                <a:solidFill>
                  <a:schemeClr val="tx2">
                    <a:lumMod val="75000"/>
                  </a:schemeClr>
                </a:solidFill>
                <a:latin typeface="Arial" pitchFamily="34" charset="0"/>
                <a:cs typeface="Arial" pitchFamily="34" charset="0"/>
              </a:rPr>
              <a:t>)</a:t>
            </a:r>
            <a:endParaRPr lang="en-IN" sz="2800" b="1" dirty="0">
              <a:solidFill>
                <a:schemeClr val="tx2">
                  <a:lumMod val="75000"/>
                </a:schemeClr>
              </a:solidFill>
              <a:latin typeface="Arial" pitchFamily="34" charset="0"/>
              <a:cs typeface="Arial" pitchFamily="34" charset="0"/>
            </a:endParaRPr>
          </a:p>
        </p:txBody>
      </p:sp>
      <p:sp>
        <p:nvSpPr>
          <p:cNvPr id="12"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5DB1E2E-6965-4425-B62E-C3FEBDDBA70E}" type="slidenum">
              <a:rPr lang="en-US" smtClean="0">
                <a:solidFill>
                  <a:schemeClr val="bg1"/>
                </a:solidFill>
              </a:rPr>
              <a:pPr fontAlgn="base">
                <a:spcBef>
                  <a:spcPct val="0"/>
                </a:spcBef>
                <a:spcAft>
                  <a:spcPct val="0"/>
                </a:spcAft>
                <a:defRPr/>
              </a:pPr>
              <a:t>42</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1373188"/>
          <a:ext cx="7696200" cy="4922836"/>
        </p:xfrm>
        <a:graphic>
          <a:graphicData uri="http://schemas.openxmlformats.org/drawingml/2006/table">
            <a:tbl>
              <a:tblPr firstRow="1" bandRow="1">
                <a:tableStyleId>{5C22544A-7EE6-4342-B048-85BDC9FD1C3A}</a:tableStyleId>
              </a:tblPr>
              <a:tblGrid>
                <a:gridCol w="2209800"/>
                <a:gridCol w="2590800"/>
                <a:gridCol w="2895600"/>
              </a:tblGrid>
              <a:tr h="604390">
                <a:tc>
                  <a:txBody>
                    <a:bodyPr/>
                    <a:lstStyle/>
                    <a:p>
                      <a:pPr algn="ctr"/>
                      <a:r>
                        <a:rPr lang="en-US" sz="1800" b="1" dirty="0" smtClean="0">
                          <a:solidFill>
                            <a:schemeClr val="bg1"/>
                          </a:solidFill>
                          <a:effectLst/>
                          <a:latin typeface="Arial" pitchFamily="34" charset="0"/>
                          <a:cs typeface="Arial" pitchFamily="34" charset="0"/>
                        </a:rPr>
                        <a:t>Properties/Effects</a:t>
                      </a:r>
                      <a:endParaRPr lang="en-IN" sz="1800" b="1" dirty="0">
                        <a:solidFill>
                          <a:schemeClr val="bg1"/>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smtClean="0">
                          <a:solidFill>
                            <a:schemeClr val="bg1"/>
                          </a:solidFill>
                          <a:effectLst/>
                          <a:latin typeface="Arial" pitchFamily="34" charset="0"/>
                          <a:cs typeface="Arial" pitchFamily="34" charset="0"/>
                        </a:rPr>
                        <a:t>DPP-4 Inhibitors</a:t>
                      </a:r>
                      <a:endParaRPr lang="en-IN" sz="1800" b="1" dirty="0">
                        <a:solidFill>
                          <a:schemeClr val="bg1"/>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smtClean="0">
                          <a:solidFill>
                            <a:schemeClr val="bg1"/>
                          </a:solidFill>
                          <a:effectLst/>
                          <a:latin typeface="Arial" pitchFamily="34" charset="0"/>
                          <a:cs typeface="Arial" pitchFamily="34" charset="0"/>
                        </a:rPr>
                        <a:t>GLP-1 Analogues</a:t>
                      </a:r>
                      <a:endParaRPr lang="en-IN" sz="1800" b="1" dirty="0">
                        <a:solidFill>
                          <a:schemeClr val="bg1"/>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9690">
                <a:tc>
                  <a:txBody>
                    <a:bodyPr/>
                    <a:lstStyle/>
                    <a:p>
                      <a:pPr algn="ctr"/>
                      <a:r>
                        <a:rPr kumimoji="0" lang="en-IN" sz="1800" b="0" kern="1200" baseline="0" dirty="0" smtClean="0">
                          <a:solidFill>
                            <a:srgbClr val="002060"/>
                          </a:solidFill>
                          <a:effectLst/>
                          <a:latin typeface="Arial" pitchFamily="34" charset="0"/>
                          <a:ea typeface="+mn-ea"/>
                          <a:cs typeface="Arial" pitchFamily="34" charset="0"/>
                        </a:rPr>
                        <a:t>↑</a:t>
                      </a:r>
                      <a:r>
                        <a:rPr kumimoji="0" lang="en-IN" sz="1600" b="0" kern="1200" baseline="0" dirty="0" smtClean="0">
                          <a:solidFill>
                            <a:srgbClr val="002060"/>
                          </a:solidFill>
                          <a:effectLst/>
                          <a:latin typeface="Arial" pitchFamily="34" charset="0"/>
                          <a:ea typeface="+mn-ea"/>
                          <a:cs typeface="Arial" pitchFamily="34" charset="0"/>
                        </a:rPr>
                        <a:t> Glucose-dependent insulin secretion</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en-US" sz="1600" b="0" kern="1200" baseline="0" dirty="0" smtClean="0">
                          <a:solidFill>
                            <a:srgbClr val="002060"/>
                          </a:solidFill>
                          <a:effectLst/>
                          <a:latin typeface="Arial" pitchFamily="34" charset="0"/>
                          <a:ea typeface="+mn-ea"/>
                          <a:cs typeface="Arial" pitchFamily="34" charset="0"/>
                        </a:rPr>
                        <a:t>Yes</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en-US" sz="1600" b="0" kern="1200" baseline="0" dirty="0" smtClean="0">
                          <a:solidFill>
                            <a:srgbClr val="002060"/>
                          </a:solidFill>
                          <a:effectLst/>
                          <a:latin typeface="Arial" pitchFamily="34" charset="0"/>
                          <a:ea typeface="+mn-ea"/>
                          <a:cs typeface="Arial" pitchFamily="34" charset="0"/>
                        </a:rPr>
                        <a:t>Yes</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814">
                <a:tc>
                  <a:txBody>
                    <a:bodyPr/>
                    <a:lstStyle/>
                    <a:p>
                      <a:pPr algn="ctr"/>
                      <a:r>
                        <a:rPr kumimoji="0" lang="en-IN" sz="1800" b="1" kern="1200" baseline="0" dirty="0" smtClean="0">
                          <a:solidFill>
                            <a:srgbClr val="002060"/>
                          </a:solidFill>
                          <a:effectLst/>
                          <a:latin typeface="Arial" pitchFamily="34" charset="0"/>
                          <a:ea typeface="+mn-ea"/>
                          <a:cs typeface="Arial" pitchFamily="34" charset="0"/>
                        </a:rPr>
                        <a:t>↓ </a:t>
                      </a:r>
                      <a:r>
                        <a:rPr kumimoji="0" lang="en-IN" sz="1600" b="0" kern="1200" baseline="0" dirty="0" smtClean="0">
                          <a:solidFill>
                            <a:srgbClr val="002060"/>
                          </a:solidFill>
                          <a:effectLst/>
                          <a:latin typeface="Arial" pitchFamily="34" charset="0"/>
                          <a:ea typeface="+mn-ea"/>
                          <a:cs typeface="Arial" pitchFamily="34" charset="0"/>
                        </a:rPr>
                        <a:t>Glucagon secretion</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0" dirty="0" smtClean="0">
                          <a:solidFill>
                            <a:srgbClr val="002060"/>
                          </a:solidFill>
                          <a:effectLst/>
                          <a:latin typeface="Arial" pitchFamily="34" charset="0"/>
                          <a:cs typeface="Arial" pitchFamily="34" charset="0"/>
                        </a:rPr>
                        <a:t>Yes</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0" dirty="0" smtClean="0">
                          <a:solidFill>
                            <a:srgbClr val="002060"/>
                          </a:solidFill>
                          <a:effectLst/>
                          <a:latin typeface="Arial" pitchFamily="34" charset="0"/>
                          <a:cs typeface="Arial" pitchFamily="34" charset="0"/>
                        </a:rPr>
                        <a:t>Yes</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05001">
                <a:tc>
                  <a:txBody>
                    <a:bodyPr/>
                    <a:lstStyle/>
                    <a:p>
                      <a:pPr algn="ctr"/>
                      <a:r>
                        <a:rPr lang="en-US" sz="1600" b="0" dirty="0" smtClean="0">
                          <a:solidFill>
                            <a:srgbClr val="002060"/>
                          </a:solidFill>
                          <a:effectLst/>
                          <a:latin typeface="Arial" pitchFamily="34" charset="0"/>
                          <a:cs typeface="Arial" pitchFamily="34" charset="0"/>
                        </a:rPr>
                        <a:t>Effect on </a:t>
                      </a:r>
                      <a:r>
                        <a:rPr lang="en-US" sz="1600" b="0" dirty="0" err="1" smtClean="0">
                          <a:solidFill>
                            <a:srgbClr val="002060"/>
                          </a:solidFill>
                          <a:effectLst/>
                          <a:latin typeface="Arial" pitchFamily="34" charset="0"/>
                          <a:cs typeface="Arial" pitchFamily="34" charset="0"/>
                        </a:rPr>
                        <a:t>incretins</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hangingPunct="1">
                        <a:spcBef>
                          <a:spcPct val="0"/>
                        </a:spcBef>
                        <a:spcAft>
                          <a:spcPct val="0"/>
                        </a:spcAft>
                      </a:pPr>
                      <a:r>
                        <a:rPr lang="en-US" sz="1600" b="0" dirty="0" smtClean="0">
                          <a:solidFill>
                            <a:srgbClr val="002060"/>
                          </a:solidFill>
                          <a:effectLst/>
                          <a:latin typeface="Arial" pitchFamily="34" charset="0"/>
                          <a:cs typeface="Arial" pitchFamily="34" charset="0"/>
                        </a:rPr>
                        <a:t>Endogenous </a:t>
                      </a:r>
                      <a:r>
                        <a:rPr lang="en-US" sz="1600" b="0" dirty="0" err="1" smtClean="0">
                          <a:solidFill>
                            <a:srgbClr val="002060"/>
                          </a:solidFill>
                          <a:effectLst/>
                          <a:latin typeface="Arial" pitchFamily="34" charset="0"/>
                          <a:cs typeface="Arial" pitchFamily="34" charset="0"/>
                        </a:rPr>
                        <a:t>incretins</a:t>
                      </a:r>
                      <a:r>
                        <a:rPr lang="en-US" sz="1600" b="0" dirty="0" smtClean="0">
                          <a:solidFill>
                            <a:srgbClr val="002060"/>
                          </a:solidFill>
                          <a:effectLst/>
                          <a:latin typeface="Arial" pitchFamily="34" charset="0"/>
                          <a:cs typeface="Arial" pitchFamily="34" charset="0"/>
                        </a:rPr>
                        <a:t> enhanced to physiological levels</a:t>
                      </a: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eaLnBrk="1" hangingPunct="1">
                        <a:spcBef>
                          <a:spcPct val="0"/>
                        </a:spcBef>
                        <a:spcAft>
                          <a:spcPct val="0"/>
                        </a:spcAft>
                      </a:pPr>
                      <a:r>
                        <a:rPr lang="en-US" sz="1600" b="0" dirty="0" smtClean="0">
                          <a:solidFill>
                            <a:srgbClr val="002060"/>
                          </a:solidFill>
                          <a:effectLst/>
                          <a:latin typeface="Arial" pitchFamily="34" charset="0"/>
                          <a:cs typeface="Arial" pitchFamily="34" charset="0"/>
                        </a:rPr>
                        <a:t>Exogenous GLP-1: </a:t>
                      </a:r>
                    </a:p>
                    <a:p>
                      <a:pPr algn="ctr" eaLnBrk="1" hangingPunct="1">
                        <a:spcBef>
                          <a:spcPct val="0"/>
                        </a:spcBef>
                        <a:spcAft>
                          <a:spcPct val="0"/>
                        </a:spcAft>
                      </a:pPr>
                      <a:r>
                        <a:rPr lang="en-US" sz="1600" b="0" dirty="0" smtClean="0">
                          <a:solidFill>
                            <a:srgbClr val="002060"/>
                          </a:solidFill>
                          <a:effectLst/>
                          <a:latin typeface="Arial" pitchFamily="34" charset="0"/>
                          <a:cs typeface="Arial" pitchFamily="34" charset="0"/>
                        </a:rPr>
                        <a:t>Possible</a:t>
                      </a:r>
                      <a:r>
                        <a:rPr lang="en-US" sz="1600" b="0" baseline="0" dirty="0" smtClean="0">
                          <a:solidFill>
                            <a:srgbClr val="002060"/>
                          </a:solidFill>
                          <a:effectLst/>
                          <a:latin typeface="Arial" pitchFamily="34" charset="0"/>
                          <a:cs typeface="Arial" pitchFamily="34" charset="0"/>
                        </a:rPr>
                        <a:t> </a:t>
                      </a:r>
                      <a:r>
                        <a:rPr lang="en-US" sz="1600" b="0" dirty="0" smtClean="0">
                          <a:solidFill>
                            <a:srgbClr val="002060"/>
                          </a:solidFill>
                          <a:effectLst/>
                          <a:latin typeface="Arial" pitchFamily="34" charset="0"/>
                          <a:cs typeface="Arial" pitchFamily="34" charset="0"/>
                        </a:rPr>
                        <a:t>Immune response (antibody</a:t>
                      </a:r>
                      <a:r>
                        <a:rPr lang="en-US" sz="1600" b="0" baseline="0" dirty="0" smtClean="0">
                          <a:solidFill>
                            <a:srgbClr val="002060"/>
                          </a:solidFill>
                          <a:effectLst/>
                          <a:latin typeface="Arial" pitchFamily="34" charset="0"/>
                          <a:cs typeface="Arial" pitchFamily="34" charset="0"/>
                        </a:rPr>
                        <a:t> formation)</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2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cap="none" normalizeH="0" baseline="0" dirty="0" smtClean="0">
                          <a:ln>
                            <a:noFill/>
                          </a:ln>
                          <a:solidFill>
                            <a:srgbClr val="002060"/>
                          </a:solidFill>
                          <a:effectLst/>
                          <a:latin typeface="Arial" pitchFamily="34" charset="0"/>
                          <a:cs typeface="Arial" pitchFamily="34" charset="0"/>
                        </a:rPr>
                        <a:t>Effect on body weight</a:t>
                      </a:r>
                    </a:p>
                    <a:p>
                      <a:pPr algn="ct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0" dirty="0" smtClean="0">
                          <a:solidFill>
                            <a:srgbClr val="002060"/>
                          </a:solidFill>
                          <a:effectLst/>
                          <a:latin typeface="Arial" pitchFamily="34" charset="0"/>
                          <a:cs typeface="Arial" pitchFamily="34" charset="0"/>
                        </a:rPr>
                        <a:t>Weight neutral</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0" dirty="0" smtClean="0">
                          <a:solidFill>
                            <a:srgbClr val="002060"/>
                          </a:solidFill>
                          <a:effectLst/>
                          <a:latin typeface="Arial" pitchFamily="34" charset="0"/>
                          <a:cs typeface="Arial" pitchFamily="34" charset="0"/>
                        </a:rPr>
                        <a:t>Body weight decreased</a:t>
                      </a:r>
                      <a:endParaRPr lang="en-IN" sz="1600" b="0" dirty="0">
                        <a:solidFill>
                          <a:srgbClr val="002060"/>
                        </a:solidFill>
                        <a:effectLst/>
                        <a:latin typeface="Arial" pitchFamily="34" charset="0"/>
                        <a:cs typeface="Arial" pitchFamily="34" charset="0"/>
                      </a:endParaRPr>
                    </a:p>
                  </a:txBody>
                  <a:tcPr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205">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US" sz="1600" b="0" i="0" u="none" strike="noStrike" cap="none" normalizeH="0" baseline="0" dirty="0" smtClean="0">
                          <a:ln>
                            <a:noFill/>
                          </a:ln>
                          <a:solidFill>
                            <a:srgbClr val="002060"/>
                          </a:solidFill>
                          <a:effectLst/>
                          <a:latin typeface="Arial" pitchFamily="34" charset="0"/>
                          <a:cs typeface="Arial" pitchFamily="34" charset="0"/>
                        </a:rPr>
                        <a:t>Inhibition of gastric emptying</a:t>
                      </a: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de-DE" sz="1600" b="0" i="0" u="none" strike="noStrike" cap="none" normalizeH="0" baseline="0" dirty="0" smtClean="0">
                          <a:ln>
                            <a:noFill/>
                          </a:ln>
                          <a:solidFill>
                            <a:srgbClr val="002060"/>
                          </a:solidFill>
                          <a:effectLst/>
                          <a:latin typeface="Arial" pitchFamily="34" charset="0"/>
                          <a:cs typeface="Arial" pitchFamily="34" charset="0"/>
                        </a:rPr>
                        <a:t>Marginal</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US" sz="1600" b="0" i="0" u="none" strike="noStrike" cap="none" normalizeH="0" baseline="0" dirty="0" smtClean="0">
                          <a:ln>
                            <a:noFill/>
                          </a:ln>
                          <a:solidFill>
                            <a:srgbClr val="002060"/>
                          </a:solidFill>
                          <a:effectLst/>
                          <a:latin typeface="Arial" pitchFamily="34" charset="0"/>
                          <a:cs typeface="Arial" pitchFamily="34" charset="0"/>
                        </a:rPr>
                        <a:t>Yes</a:t>
                      </a: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0163">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en-US" sz="1600" b="0" i="0" u="none" strike="noStrike" cap="none" normalizeH="0" baseline="0" dirty="0" smtClean="0">
                          <a:ln>
                            <a:noFill/>
                          </a:ln>
                          <a:solidFill>
                            <a:srgbClr val="002060"/>
                          </a:solidFill>
                          <a:effectLst/>
                          <a:latin typeface="Arial" pitchFamily="34" charset="0"/>
                          <a:cs typeface="Arial" pitchFamily="34" charset="0"/>
                        </a:rPr>
                        <a:t>Hypoglycaemia</a:t>
                      </a: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de-DE" sz="1600" b="0" i="0" u="none" strike="noStrike" cap="none" normalizeH="0" baseline="0" dirty="0" smtClean="0">
                          <a:ln>
                            <a:noFill/>
                          </a:ln>
                          <a:solidFill>
                            <a:srgbClr val="002060"/>
                          </a:solidFill>
                          <a:effectLst/>
                          <a:latin typeface="Arial" pitchFamily="34" charset="0"/>
                          <a:cs typeface="Arial" pitchFamily="34" charset="0"/>
                        </a:rPr>
                        <a:t>No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it-IT" sz="1600" b="0" i="0" u="none" strike="noStrike" cap="none" normalizeH="0" baseline="0" dirty="0" smtClean="0">
                          <a:ln>
                            <a:noFill/>
                          </a:ln>
                          <a:solidFill>
                            <a:srgbClr val="002060"/>
                          </a:solidFill>
                          <a:effectLst/>
                          <a:latin typeface="Arial" pitchFamily="34" charset="0"/>
                          <a:cs typeface="Arial" pitchFamily="34" charset="0"/>
                        </a:rPr>
                        <a:t>No</a:t>
                      </a: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205">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kumimoji="0" lang="de-DE" sz="1600" b="0" i="0" u="none" strike="noStrike" cap="none" normalizeH="0" baseline="0" dirty="0" smtClean="0">
                          <a:ln>
                            <a:noFill/>
                          </a:ln>
                          <a:solidFill>
                            <a:srgbClr val="002060"/>
                          </a:solidFill>
                          <a:effectLst/>
                          <a:latin typeface="Arial" pitchFamily="34" charset="0"/>
                          <a:cs typeface="Arial" pitchFamily="34" charset="0"/>
                        </a:rPr>
                        <a:t>Side Effects</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pPr>
                      <a:r>
                        <a:rPr lang="en-US" sz="1600" dirty="0" smtClean="0">
                          <a:solidFill>
                            <a:srgbClr val="002060"/>
                          </a:solidFill>
                          <a:effectLst/>
                          <a:latin typeface="Arial" pitchFamily="34" charset="0"/>
                          <a:cs typeface="Arial" pitchFamily="34" charset="0"/>
                        </a:rPr>
                        <a:t>No nausea, vomiting</a:t>
                      </a: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Tx/>
                        <a:buNone/>
                        <a:tabLst/>
                        <a:defRPr/>
                      </a:pPr>
                      <a:r>
                        <a:rPr lang="en-US" sz="1600" dirty="0" smtClean="0">
                          <a:solidFill>
                            <a:srgbClr val="002060"/>
                          </a:solidFill>
                          <a:effectLst/>
                          <a:latin typeface="Arial" pitchFamily="34" charset="0"/>
                          <a:cs typeface="Arial" pitchFamily="34" charset="0"/>
                        </a:rPr>
                        <a:t>Reported nausea, vomiting</a:t>
                      </a:r>
                    </a:p>
                    <a:p>
                      <a:pPr marL="0" marR="0" lvl="0" indent="0" algn="ctr" defTabSz="914400" rtl="0" eaLnBrk="1" fontAlgn="base" latinLnBrk="0" hangingPunct="1">
                        <a:lnSpc>
                          <a:spcPct val="100000"/>
                        </a:lnSpc>
                        <a:spcBef>
                          <a:spcPct val="0"/>
                        </a:spcBef>
                        <a:spcAft>
                          <a:spcPct val="0"/>
                        </a:spcAft>
                        <a:buClr>
                          <a:schemeClr val="tx1"/>
                        </a:buClr>
                        <a:buSzTx/>
                        <a:buFontTx/>
                        <a:buNone/>
                        <a:tabLst/>
                      </a:pP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0163">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Tx/>
                        <a:buNone/>
                        <a:tabLst/>
                      </a:pPr>
                      <a:r>
                        <a:rPr kumimoji="0" lang="fr-FR" sz="1600" b="0" i="0" u="none" strike="noStrike" cap="none" normalizeH="0" baseline="0" dirty="0" smtClean="0">
                          <a:ln>
                            <a:noFill/>
                          </a:ln>
                          <a:solidFill>
                            <a:srgbClr val="002060"/>
                          </a:solidFill>
                          <a:effectLst/>
                          <a:latin typeface="Arial" pitchFamily="34" charset="0"/>
                          <a:cs typeface="Arial" pitchFamily="34" charset="0"/>
                        </a:rPr>
                        <a:t>Administration</a:t>
                      </a: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Tx/>
                        <a:buNone/>
                        <a:tabLst/>
                      </a:pPr>
                      <a:r>
                        <a:rPr kumimoji="0" lang="de-DE" sz="1600" b="0" i="0" u="none" strike="noStrike" cap="none" normalizeH="0" baseline="0" dirty="0" smtClean="0">
                          <a:ln>
                            <a:noFill/>
                          </a:ln>
                          <a:solidFill>
                            <a:srgbClr val="002060"/>
                          </a:solidFill>
                          <a:effectLst/>
                          <a:latin typeface="Arial" pitchFamily="34" charset="0"/>
                          <a:cs typeface="Arial" pitchFamily="34" charset="0"/>
                        </a:rPr>
                        <a:t>Oral</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Tx/>
                        <a:buNone/>
                        <a:tabLst/>
                      </a:pPr>
                      <a:r>
                        <a:rPr kumimoji="0" lang="fr-FR" sz="1600" b="0" i="0" u="none" strike="noStrike" cap="none" normalizeH="0" baseline="0" dirty="0" smtClean="0">
                          <a:ln>
                            <a:noFill/>
                          </a:ln>
                          <a:solidFill>
                            <a:srgbClr val="002060"/>
                          </a:solidFill>
                          <a:effectLst/>
                          <a:latin typeface="Arial" pitchFamily="34" charset="0"/>
                          <a:cs typeface="Arial" pitchFamily="34" charset="0"/>
                        </a:rPr>
                        <a:t>Subcutaneous</a:t>
                      </a:r>
                      <a:endParaRPr kumimoji="0" lang="de-DE" sz="1600" b="0" i="0" u="none" strike="noStrike" cap="none" normalizeH="0" baseline="0" dirty="0" smtClean="0">
                        <a:ln>
                          <a:noFill/>
                        </a:ln>
                        <a:solidFill>
                          <a:srgbClr val="002060"/>
                        </a:solidFill>
                        <a:effectLst/>
                        <a:latin typeface="Arial" pitchFamily="34" charset="0"/>
                        <a:cs typeface="Arial" pitchFamily="34"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152400" y="304800"/>
            <a:ext cx="8458200" cy="523875"/>
          </a:xfrm>
          <a:prstGeom prst="rect">
            <a:avLst/>
          </a:prstGeom>
        </p:spPr>
        <p:txBody>
          <a:bodyPr>
            <a:spAutoFit/>
          </a:bodyPr>
          <a:lstStyle/>
          <a:p>
            <a:pPr fontAlgn="auto">
              <a:spcBef>
                <a:spcPts val="0"/>
              </a:spcBef>
              <a:spcAft>
                <a:spcPts val="0"/>
              </a:spcAft>
              <a:defRPr/>
            </a:pPr>
            <a:r>
              <a:rPr lang="en-US" sz="2800" b="1" dirty="0">
                <a:solidFill>
                  <a:srgbClr val="FF0000"/>
                </a:solidFill>
                <a:latin typeface="Arial" pitchFamily="34" charset="0"/>
                <a:cs typeface="Arial" pitchFamily="34" charset="0"/>
              </a:rPr>
              <a:t>GLP-1 Analogues </a:t>
            </a:r>
            <a:r>
              <a:rPr lang="en-US" sz="2800" b="1" dirty="0" err="1">
                <a:solidFill>
                  <a:srgbClr val="FF0000"/>
                </a:solidFill>
                <a:latin typeface="Arial" pitchFamily="34" charset="0"/>
                <a:cs typeface="Arial" pitchFamily="34" charset="0"/>
              </a:rPr>
              <a:t>vs</a:t>
            </a:r>
            <a:r>
              <a:rPr lang="en-US" sz="2800" b="1" dirty="0">
                <a:solidFill>
                  <a:srgbClr val="FF0000"/>
                </a:solidFill>
                <a:latin typeface="Arial" pitchFamily="34" charset="0"/>
                <a:cs typeface="Arial" pitchFamily="34" charset="0"/>
              </a:rPr>
              <a:t> DPP-4 Inhibitors</a:t>
            </a:r>
            <a:endParaRPr lang="en-IN" sz="2800" b="1" dirty="0">
              <a:solidFill>
                <a:srgbClr val="FF0000"/>
              </a:solidFill>
              <a:latin typeface="Arial" pitchFamily="34" charset="0"/>
              <a:cs typeface="Arial" pitchFamily="34" charset="0"/>
            </a:endParaRPr>
          </a:p>
        </p:txBody>
      </p:sp>
      <p:sp>
        <p:nvSpPr>
          <p:cNvPr id="6" name="Rectangle 5"/>
          <p:cNvSpPr/>
          <p:nvPr/>
        </p:nvSpPr>
        <p:spPr>
          <a:xfrm>
            <a:off x="5105400" y="6611938"/>
            <a:ext cx="3200400" cy="246062"/>
          </a:xfrm>
          <a:prstGeom prst="rect">
            <a:avLst/>
          </a:prstGeom>
        </p:spPr>
        <p:txBody>
          <a:bodyPr>
            <a:spAutoFit/>
          </a:bodyPr>
          <a:lstStyle/>
          <a:p>
            <a:pPr>
              <a:defRPr/>
            </a:pPr>
            <a:r>
              <a:rPr lang="en-IN" sz="1000" dirty="0">
                <a:solidFill>
                  <a:schemeClr val="tx2">
                    <a:lumMod val="75000"/>
                  </a:schemeClr>
                </a:solidFill>
              </a:rPr>
              <a:t>Barnett A Clinical Endocrinology 2009; 70: 343–53</a:t>
            </a:r>
          </a:p>
        </p:txBody>
      </p:sp>
      <p:sp>
        <p:nvSpPr>
          <p:cNvPr id="7"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4A2755EB-7B2E-428B-9677-D20B0ACA0ADC}" type="slidenum">
              <a:rPr lang="en-US" smtClean="0">
                <a:solidFill>
                  <a:schemeClr val="bg1"/>
                </a:solidFill>
              </a:rPr>
              <a:pPr fontAlgn="base">
                <a:spcBef>
                  <a:spcPct val="0"/>
                </a:spcBef>
                <a:spcAft>
                  <a:spcPct val="0"/>
                </a:spcAft>
                <a:defRPr/>
              </a:pPr>
              <a:t>43</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evel 4"/>
          <p:cNvSpPr/>
          <p:nvPr/>
        </p:nvSpPr>
        <p:spPr>
          <a:xfrm>
            <a:off x="1066800" y="2362200"/>
            <a:ext cx="6400800" cy="1595021"/>
          </a:xfrm>
          <a:prstGeom prst="bevel">
            <a:avLst/>
          </a:prstGeom>
          <a:solidFill>
            <a:schemeClr val="accent2">
              <a:lumMod val="20000"/>
              <a:lumOff val="80000"/>
            </a:schemeClr>
          </a:solidFill>
          <a:ln>
            <a:solidFill>
              <a:schemeClr val="tx2">
                <a:lumMod val="75000"/>
              </a:schemeClr>
            </a:solidFill>
          </a:ln>
          <a:effectLst>
            <a:glow rad="101600">
              <a:schemeClr val="accent2">
                <a:satMod val="175000"/>
                <a:alpha val="40000"/>
              </a:schemeClr>
            </a:glow>
          </a:effectLst>
        </p:spPr>
        <p:txBody>
          <a:bodyPr>
            <a:spAutoFit/>
          </a:bodyPr>
          <a:lstStyle/>
          <a:p>
            <a:pPr algn="ctr">
              <a:defRPr/>
            </a:pPr>
            <a:r>
              <a:rPr lang="en-US" sz="3600" b="1" dirty="0">
                <a:solidFill>
                  <a:srgbClr val="002060"/>
                </a:solidFill>
                <a:latin typeface="Arial" pitchFamily="34" charset="0"/>
                <a:cs typeface="Arial" pitchFamily="34" charset="0"/>
              </a:rPr>
              <a:t>The Future of Incretin Based Therapy</a:t>
            </a:r>
            <a:endParaRPr lang="en-IN" sz="3600" b="1" dirty="0">
              <a:solidFill>
                <a:srgbClr val="002060"/>
              </a:solidFill>
              <a:latin typeface="Arial" pitchFamily="34" charset="0"/>
              <a:cs typeface="Arial" pitchFamily="34" charset="0"/>
            </a:endParaRPr>
          </a:p>
        </p:txBody>
      </p:sp>
      <p:sp>
        <p:nvSpPr>
          <p:cNvPr id="3"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53E0240C-3B75-4C28-8DA9-A38B0962CE42}" type="slidenum">
              <a:rPr lang="en-US" smtClean="0">
                <a:solidFill>
                  <a:schemeClr val="bg1"/>
                </a:solidFill>
              </a:rPr>
              <a:pPr fontAlgn="base">
                <a:spcBef>
                  <a:spcPct val="0"/>
                </a:spcBef>
                <a:spcAft>
                  <a:spcPct val="0"/>
                </a:spcAft>
                <a:defRPr/>
              </a:pPr>
              <a:t>44</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304800"/>
            <a:ext cx="8458200" cy="523875"/>
          </a:xfrm>
          <a:prstGeom prst="rect">
            <a:avLst/>
          </a:prstGeom>
        </p:spPr>
        <p:txBody>
          <a:bodyPr>
            <a:spAutoFit/>
          </a:bodyPr>
          <a:lstStyle/>
          <a:p>
            <a:pPr fontAlgn="auto">
              <a:spcBef>
                <a:spcPts val="0"/>
              </a:spcBef>
              <a:spcAft>
                <a:spcPts val="0"/>
              </a:spcAft>
              <a:defRPr/>
            </a:pPr>
            <a:r>
              <a:rPr lang="en-IN" sz="2800" b="1" dirty="0">
                <a:solidFill>
                  <a:srgbClr val="FF0000"/>
                </a:solidFill>
              </a:rPr>
              <a:t>Overview of </a:t>
            </a:r>
            <a:r>
              <a:rPr lang="en-IN" sz="2800" b="1" dirty="0" err="1">
                <a:solidFill>
                  <a:srgbClr val="FF0000"/>
                </a:solidFill>
              </a:rPr>
              <a:t>Taspoglutide</a:t>
            </a:r>
            <a:endParaRPr lang="en-IN" sz="2800" b="1" dirty="0">
              <a:solidFill>
                <a:srgbClr val="FF0000"/>
              </a:solidFill>
              <a:latin typeface="Arial" pitchFamily="34" charset="0"/>
              <a:cs typeface="Arial" pitchFamily="34" charset="0"/>
            </a:endParaRPr>
          </a:p>
        </p:txBody>
      </p:sp>
      <p:pic>
        <p:nvPicPr>
          <p:cNvPr id="86020" name="Picture 4"/>
          <p:cNvPicPr>
            <a:picLocks noChangeAspect="1" noChangeArrowheads="1"/>
          </p:cNvPicPr>
          <p:nvPr/>
        </p:nvPicPr>
        <p:blipFill>
          <a:blip r:embed="rId3"/>
          <a:srcRect/>
          <a:stretch>
            <a:fillRect/>
          </a:stretch>
        </p:blipFill>
        <p:spPr bwMode="auto">
          <a:xfrm>
            <a:off x="57150" y="2362200"/>
            <a:ext cx="4210050" cy="2667000"/>
          </a:xfrm>
          <a:prstGeom prst="rect">
            <a:avLst/>
          </a:prstGeom>
          <a:noFill/>
          <a:ln w="9525">
            <a:noFill/>
            <a:miter lim="800000"/>
            <a:headEnd/>
            <a:tailEnd/>
          </a:ln>
        </p:spPr>
      </p:pic>
      <p:pic>
        <p:nvPicPr>
          <p:cNvPr id="86021" name="Picture 5"/>
          <p:cNvPicPr>
            <a:picLocks noChangeAspect="1" noChangeArrowheads="1"/>
          </p:cNvPicPr>
          <p:nvPr/>
        </p:nvPicPr>
        <p:blipFill>
          <a:blip r:embed="rId4"/>
          <a:srcRect/>
          <a:stretch>
            <a:fillRect/>
          </a:stretch>
        </p:blipFill>
        <p:spPr bwMode="auto">
          <a:xfrm>
            <a:off x="4191000" y="2362200"/>
            <a:ext cx="3886200" cy="2581275"/>
          </a:xfrm>
          <a:prstGeom prst="rect">
            <a:avLst/>
          </a:prstGeom>
          <a:noFill/>
          <a:ln w="9525">
            <a:noFill/>
            <a:miter lim="800000"/>
            <a:headEnd/>
            <a:tailEnd/>
          </a:ln>
        </p:spPr>
      </p:pic>
      <p:sp>
        <p:nvSpPr>
          <p:cNvPr id="17" name="Rectangle 16"/>
          <p:cNvSpPr/>
          <p:nvPr/>
        </p:nvSpPr>
        <p:spPr>
          <a:xfrm>
            <a:off x="228600" y="5408613"/>
            <a:ext cx="7848600" cy="1338262"/>
          </a:xfrm>
          <a:prstGeom prst="rect">
            <a:avLst/>
          </a:prstGeom>
        </p:spPr>
        <p:txBody>
          <a:bodyPr>
            <a:spAutoFit/>
          </a:bodyPr>
          <a:lstStyle/>
          <a:p>
            <a:pPr algn="just">
              <a:lnSpc>
                <a:spcPct val="150000"/>
              </a:lnSpc>
              <a:buClr>
                <a:schemeClr val="tx2">
                  <a:lumMod val="75000"/>
                </a:schemeClr>
              </a:buClr>
              <a:buSzPct val="107000"/>
              <a:defRPr/>
            </a:pPr>
            <a:r>
              <a:rPr lang="en-IN" dirty="0" err="1">
                <a:solidFill>
                  <a:srgbClr val="002060"/>
                </a:solidFill>
                <a:latin typeface="Arial" pitchFamily="34" charset="0"/>
                <a:cs typeface="Arial" pitchFamily="34" charset="0"/>
              </a:rPr>
              <a:t>Taspoglutide</a:t>
            </a:r>
            <a:r>
              <a:rPr lang="en-IN" dirty="0">
                <a:solidFill>
                  <a:srgbClr val="002060"/>
                </a:solidFill>
                <a:latin typeface="Arial" pitchFamily="34" charset="0"/>
                <a:cs typeface="Arial" pitchFamily="34" charset="0"/>
              </a:rPr>
              <a:t> used in combination with metformin significantly improves fasting and postprandial glucose control and induces weight loss</a:t>
            </a:r>
            <a:r>
              <a:rPr lang="en-IN" dirty="0">
                <a:solidFill>
                  <a:schemeClr val="tx2">
                    <a:lumMod val="75000"/>
                  </a:schemeClr>
                </a:solidFill>
                <a:latin typeface="Arial" pitchFamily="34" charset="0"/>
                <a:cs typeface="Arial" pitchFamily="34" charset="0"/>
              </a:rPr>
              <a:t>.</a:t>
            </a:r>
          </a:p>
          <a:p>
            <a:pPr algn="just">
              <a:lnSpc>
                <a:spcPct val="150000"/>
              </a:lnSpc>
              <a:buClr>
                <a:schemeClr val="tx2">
                  <a:lumMod val="75000"/>
                </a:schemeClr>
              </a:buClr>
              <a:buSzPct val="107000"/>
              <a:defRPr/>
            </a:pPr>
            <a:endParaRPr lang="en-IN" dirty="0">
              <a:solidFill>
                <a:schemeClr val="tx2">
                  <a:lumMod val="75000"/>
                </a:schemeClr>
              </a:solidFill>
              <a:latin typeface="Arial" pitchFamily="34" charset="0"/>
              <a:cs typeface="Arial" pitchFamily="34" charset="0"/>
            </a:endParaRPr>
          </a:p>
        </p:txBody>
      </p:sp>
      <p:sp>
        <p:nvSpPr>
          <p:cNvPr id="18" name="Rectangle 17"/>
          <p:cNvSpPr/>
          <p:nvPr/>
        </p:nvSpPr>
        <p:spPr>
          <a:xfrm>
            <a:off x="609600" y="5024438"/>
            <a:ext cx="7239000" cy="461962"/>
          </a:xfrm>
          <a:prstGeom prst="rect">
            <a:avLst/>
          </a:prstGeom>
          <a:solidFill>
            <a:schemeClr val="accent2">
              <a:lumMod val="20000"/>
              <a:lumOff val="80000"/>
            </a:schemeClr>
          </a:solidFill>
        </p:spPr>
        <p:txBody>
          <a:bodyPr>
            <a:spAutoFit/>
          </a:bodyPr>
          <a:lstStyle/>
          <a:p>
            <a:pPr algn="just">
              <a:defRPr/>
            </a:pPr>
            <a:r>
              <a:rPr lang="en-IN" sz="1200" dirty="0">
                <a:solidFill>
                  <a:schemeClr val="tx2">
                    <a:lumMod val="75000"/>
                  </a:schemeClr>
                </a:solidFill>
              </a:rPr>
              <a:t>Black, placebo; magenta, 5 mg once weekly; green, 10 mg once weekly; yellow, 20 mg once weekly; purple, 10 mg once every 2 weeks; orange, 20 mg once every 2 weeks.</a:t>
            </a:r>
          </a:p>
        </p:txBody>
      </p:sp>
      <p:sp>
        <p:nvSpPr>
          <p:cNvPr id="19" name="Rectangle 18"/>
          <p:cNvSpPr/>
          <p:nvPr/>
        </p:nvSpPr>
        <p:spPr>
          <a:xfrm>
            <a:off x="304800" y="6321425"/>
            <a:ext cx="5181600" cy="307975"/>
          </a:xfrm>
          <a:prstGeom prst="rect">
            <a:avLst/>
          </a:prstGeom>
        </p:spPr>
        <p:txBody>
          <a:bodyPr>
            <a:spAutoFit/>
          </a:bodyPr>
          <a:lstStyle/>
          <a:p>
            <a:pPr>
              <a:defRPr/>
            </a:pPr>
            <a:r>
              <a:rPr lang="en-IN" sz="1400" dirty="0">
                <a:solidFill>
                  <a:schemeClr val="tx2">
                    <a:lumMod val="75000"/>
                  </a:schemeClr>
                </a:solidFill>
              </a:rPr>
              <a:t>All </a:t>
            </a:r>
            <a:r>
              <a:rPr lang="en-IN" sz="1400" dirty="0" err="1">
                <a:solidFill>
                  <a:schemeClr val="tx2">
                    <a:lumMod val="75000"/>
                  </a:schemeClr>
                </a:solidFill>
              </a:rPr>
              <a:t>taspoglutide</a:t>
            </a:r>
            <a:r>
              <a:rPr lang="en-IN" sz="1400" dirty="0">
                <a:solidFill>
                  <a:schemeClr val="tx2">
                    <a:lumMod val="75000"/>
                  </a:schemeClr>
                </a:solidFill>
              </a:rPr>
              <a:t> doses were statistically significant (P&lt;0.0001)</a:t>
            </a:r>
          </a:p>
        </p:txBody>
      </p:sp>
      <p:sp>
        <p:nvSpPr>
          <p:cNvPr id="20" name="Rectangle 19"/>
          <p:cNvSpPr/>
          <p:nvPr/>
        </p:nvSpPr>
        <p:spPr>
          <a:xfrm>
            <a:off x="1751013" y="1981200"/>
            <a:ext cx="915987" cy="369888"/>
          </a:xfrm>
          <a:prstGeom prst="rect">
            <a:avLst/>
          </a:prstGeom>
          <a:solidFill>
            <a:schemeClr val="accent2">
              <a:lumMod val="20000"/>
              <a:lumOff val="80000"/>
            </a:schemeClr>
          </a:solidFill>
          <a:ln>
            <a:solidFill>
              <a:schemeClr val="tx2">
                <a:lumMod val="75000"/>
              </a:schemeClr>
            </a:solidFill>
          </a:ln>
        </p:spPr>
        <p:txBody>
          <a:bodyPr wrap="none">
            <a:spAutoFit/>
          </a:bodyPr>
          <a:lstStyle/>
          <a:p>
            <a:pPr>
              <a:defRPr/>
            </a:pPr>
            <a:r>
              <a:rPr lang="en-US" b="1" dirty="0">
                <a:solidFill>
                  <a:schemeClr val="tx2">
                    <a:lumMod val="75000"/>
                  </a:schemeClr>
                </a:solidFill>
              </a:rPr>
              <a:t>HbA1c</a:t>
            </a:r>
            <a:endParaRPr lang="en-IN" b="1" dirty="0">
              <a:solidFill>
                <a:schemeClr val="tx2">
                  <a:lumMod val="75000"/>
                </a:schemeClr>
              </a:solidFill>
            </a:endParaRPr>
          </a:p>
        </p:txBody>
      </p:sp>
      <p:sp>
        <p:nvSpPr>
          <p:cNvPr id="21" name="Rectangle 20"/>
          <p:cNvSpPr/>
          <p:nvPr/>
        </p:nvSpPr>
        <p:spPr>
          <a:xfrm>
            <a:off x="5715000" y="1905000"/>
            <a:ext cx="1590675" cy="369888"/>
          </a:xfrm>
          <a:prstGeom prst="rect">
            <a:avLst/>
          </a:prstGeom>
          <a:solidFill>
            <a:schemeClr val="accent2">
              <a:lumMod val="20000"/>
              <a:lumOff val="80000"/>
            </a:schemeClr>
          </a:solidFill>
          <a:ln>
            <a:solidFill>
              <a:schemeClr val="tx2">
                <a:lumMod val="75000"/>
              </a:schemeClr>
            </a:solidFill>
          </a:ln>
        </p:spPr>
        <p:txBody>
          <a:bodyPr wrap="none">
            <a:spAutoFit/>
          </a:bodyPr>
          <a:lstStyle/>
          <a:p>
            <a:pPr>
              <a:defRPr/>
            </a:pPr>
            <a:r>
              <a:rPr lang="en-US" b="1" dirty="0">
                <a:solidFill>
                  <a:schemeClr val="tx2">
                    <a:lumMod val="75000"/>
                  </a:schemeClr>
                </a:solidFill>
              </a:rPr>
              <a:t>Body Weight</a:t>
            </a:r>
            <a:endParaRPr lang="en-IN" b="1" dirty="0">
              <a:solidFill>
                <a:schemeClr val="tx2">
                  <a:lumMod val="75000"/>
                </a:schemeClr>
              </a:solidFill>
            </a:endParaRPr>
          </a:p>
        </p:txBody>
      </p:sp>
      <p:sp>
        <p:nvSpPr>
          <p:cNvPr id="22" name="Rectangle 21"/>
          <p:cNvSpPr/>
          <p:nvPr/>
        </p:nvSpPr>
        <p:spPr>
          <a:xfrm>
            <a:off x="228600" y="914400"/>
            <a:ext cx="7848600" cy="923925"/>
          </a:xfrm>
          <a:prstGeom prst="rect">
            <a:avLst/>
          </a:prstGeom>
        </p:spPr>
        <p:txBody>
          <a:bodyPr>
            <a:spAutoFit/>
          </a:bodyPr>
          <a:lstStyle/>
          <a:p>
            <a:pPr algn="just">
              <a:defRPr/>
            </a:pPr>
            <a:r>
              <a:rPr lang="en-IN" dirty="0">
                <a:solidFill>
                  <a:schemeClr val="tx2">
                    <a:lumMod val="75000"/>
                  </a:schemeClr>
                </a:solidFill>
              </a:rPr>
              <a:t>Type 2 diabetic patients who failed to obtain glycaemic control despite 1,500 mg metformin daily were randomly assigned to 8 weeks of double-blind subcutaneous treatment with placebo or </a:t>
            </a:r>
            <a:r>
              <a:rPr lang="en-IN" dirty="0" err="1">
                <a:solidFill>
                  <a:schemeClr val="tx2">
                    <a:lumMod val="75000"/>
                  </a:schemeClr>
                </a:solidFill>
              </a:rPr>
              <a:t>taspoglutide</a:t>
            </a:r>
            <a:r>
              <a:rPr lang="en-IN" dirty="0">
                <a:solidFill>
                  <a:schemeClr val="tx2">
                    <a:lumMod val="75000"/>
                  </a:schemeClr>
                </a:solidFill>
              </a:rPr>
              <a:t>.</a:t>
            </a:r>
          </a:p>
        </p:txBody>
      </p:sp>
      <p:sp>
        <p:nvSpPr>
          <p:cNvPr id="23" name="Rectangle 22"/>
          <p:cNvSpPr/>
          <p:nvPr/>
        </p:nvSpPr>
        <p:spPr>
          <a:xfrm>
            <a:off x="4518025" y="6611938"/>
            <a:ext cx="3635375" cy="246062"/>
          </a:xfrm>
          <a:prstGeom prst="rect">
            <a:avLst/>
          </a:prstGeom>
        </p:spPr>
        <p:txBody>
          <a:bodyPr>
            <a:spAutoFit/>
          </a:bodyPr>
          <a:lstStyle/>
          <a:p>
            <a:pPr algn="r">
              <a:defRPr/>
            </a:pPr>
            <a:r>
              <a:rPr lang="en-IN" sz="1000" dirty="0" err="1">
                <a:solidFill>
                  <a:schemeClr val="tx2">
                    <a:lumMod val="75000"/>
                  </a:schemeClr>
                </a:solidFill>
              </a:rPr>
              <a:t>Nauck</a:t>
            </a:r>
            <a:r>
              <a:rPr lang="en-IN" sz="1000" dirty="0">
                <a:solidFill>
                  <a:schemeClr val="tx2">
                    <a:lumMod val="75000"/>
                  </a:schemeClr>
                </a:solidFill>
              </a:rPr>
              <a:t> MA et al Diabetes Care 2009; 32:1237–43</a:t>
            </a:r>
          </a:p>
        </p:txBody>
      </p:sp>
      <p:sp>
        <p:nvSpPr>
          <p:cNvPr id="24" name="Flowchart: Alternate Process 23"/>
          <p:cNvSpPr/>
          <p:nvPr/>
        </p:nvSpPr>
        <p:spPr>
          <a:xfrm>
            <a:off x="304800" y="2743200"/>
            <a:ext cx="7620000" cy="1463675"/>
          </a:xfrm>
          <a:prstGeom prst="flowChartAlternateProcess">
            <a:avLst/>
          </a:prstGeom>
          <a:solidFill>
            <a:schemeClr val="bg1">
              <a:lumMod val="95000"/>
            </a:schemeClr>
          </a:solidFill>
          <a:ln>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a:spAutoFit/>
          </a:bodyPr>
          <a:lstStyle/>
          <a:p>
            <a:pPr algn="just">
              <a:defRPr/>
            </a:pPr>
            <a:r>
              <a:rPr lang="en-IN" sz="2000" dirty="0">
                <a:latin typeface="Arial" pitchFamily="34" charset="0"/>
                <a:cs typeface="Arial" pitchFamily="34" charset="0"/>
              </a:rPr>
              <a:t>Roche had suspended the development of </a:t>
            </a:r>
            <a:r>
              <a:rPr lang="en-IN" sz="2000" dirty="0" err="1">
                <a:latin typeface="Arial" pitchFamily="34" charset="0"/>
                <a:cs typeface="Arial" pitchFamily="34" charset="0"/>
              </a:rPr>
              <a:t>taspoglutide</a:t>
            </a:r>
            <a:r>
              <a:rPr lang="en-IN" sz="2000" dirty="0">
                <a:latin typeface="Arial" pitchFamily="34" charset="0"/>
                <a:cs typeface="Arial" pitchFamily="34" charset="0"/>
              </a:rPr>
              <a:t>, currently in phase 3 trials, because of the high discontinuation rates as a result of gastrointestinal tolerability and serious hypersensitivity reactions.</a:t>
            </a:r>
          </a:p>
        </p:txBody>
      </p:sp>
      <p:sp>
        <p:nvSpPr>
          <p:cNvPr id="13"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8DE1C28-5DA5-40E3-AE27-B13882816B5D}" type="slidenum">
              <a:rPr lang="en-US" smtClean="0">
                <a:solidFill>
                  <a:schemeClr val="bg1"/>
                </a:solidFill>
              </a:rPr>
              <a:pPr fontAlgn="base">
                <a:spcBef>
                  <a:spcPct val="0"/>
                </a:spcBef>
                <a:spcAft>
                  <a:spcPct val="0"/>
                </a:spcAft>
                <a:defRPr/>
              </a:pPr>
              <a:t>45</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xit" presetSubtype="0" fill="hold" nodeType="clickEffect">
                                  <p:stCondLst>
                                    <p:cond delay="0"/>
                                  </p:stCondLst>
                                  <p:childTnLst>
                                    <p:anim calcmode="lin" valueType="num">
                                      <p:cBhvr>
                                        <p:cTn id="6" dur="1000"/>
                                        <p:tgtEl>
                                          <p:spTgt spid="86020"/>
                                        </p:tgtEl>
                                        <p:attrNameLst>
                                          <p:attrName>ppt_w</p:attrName>
                                        </p:attrNameLst>
                                      </p:cBhvr>
                                      <p:tavLst>
                                        <p:tav tm="0">
                                          <p:val>
                                            <p:strVal val="ppt_w"/>
                                          </p:val>
                                        </p:tav>
                                        <p:tav tm="100000">
                                          <p:val>
                                            <p:strVal val="ppt_w*0.70"/>
                                          </p:val>
                                        </p:tav>
                                      </p:tavLst>
                                    </p:anim>
                                    <p:anim calcmode="lin" valueType="num">
                                      <p:cBhvr>
                                        <p:cTn id="7" dur="1000"/>
                                        <p:tgtEl>
                                          <p:spTgt spid="86020"/>
                                        </p:tgtEl>
                                        <p:attrNameLst>
                                          <p:attrName>ppt_h</p:attrName>
                                        </p:attrNameLst>
                                      </p:cBhvr>
                                      <p:tavLst>
                                        <p:tav tm="0">
                                          <p:val>
                                            <p:strVal val="ppt_h"/>
                                          </p:val>
                                        </p:tav>
                                        <p:tav tm="100000">
                                          <p:val>
                                            <p:strVal val="ppt_h"/>
                                          </p:val>
                                        </p:tav>
                                      </p:tavLst>
                                    </p:anim>
                                    <p:animEffect transition="out" filter="fade">
                                      <p:cBhvr>
                                        <p:cTn id="8" dur="1000"/>
                                        <p:tgtEl>
                                          <p:spTgt spid="86020"/>
                                        </p:tgtEl>
                                      </p:cBhvr>
                                    </p:animEffect>
                                    <p:set>
                                      <p:cBhvr>
                                        <p:cTn id="9" dur="1" fill="hold">
                                          <p:stCondLst>
                                            <p:cond delay="999"/>
                                          </p:stCondLst>
                                        </p:cTn>
                                        <p:tgtEl>
                                          <p:spTgt spid="86020"/>
                                        </p:tgtEl>
                                        <p:attrNameLst>
                                          <p:attrName>style.visibility</p:attrName>
                                        </p:attrNameLst>
                                      </p:cBhvr>
                                      <p:to>
                                        <p:strVal val="hidden"/>
                                      </p:to>
                                    </p:set>
                                  </p:childTnLst>
                                </p:cTn>
                              </p:par>
                              <p:par>
                                <p:cTn id="10" presetID="55" presetClass="exit" presetSubtype="0" fill="hold" nodeType="withEffect">
                                  <p:stCondLst>
                                    <p:cond delay="0"/>
                                  </p:stCondLst>
                                  <p:childTnLst>
                                    <p:anim calcmode="lin" valueType="num">
                                      <p:cBhvr>
                                        <p:cTn id="11" dur="1000"/>
                                        <p:tgtEl>
                                          <p:spTgt spid="86021"/>
                                        </p:tgtEl>
                                        <p:attrNameLst>
                                          <p:attrName>ppt_w</p:attrName>
                                        </p:attrNameLst>
                                      </p:cBhvr>
                                      <p:tavLst>
                                        <p:tav tm="0">
                                          <p:val>
                                            <p:strVal val="ppt_w"/>
                                          </p:val>
                                        </p:tav>
                                        <p:tav tm="100000">
                                          <p:val>
                                            <p:strVal val="ppt_w*0.70"/>
                                          </p:val>
                                        </p:tav>
                                      </p:tavLst>
                                    </p:anim>
                                    <p:anim calcmode="lin" valueType="num">
                                      <p:cBhvr>
                                        <p:cTn id="12" dur="1000"/>
                                        <p:tgtEl>
                                          <p:spTgt spid="86021"/>
                                        </p:tgtEl>
                                        <p:attrNameLst>
                                          <p:attrName>ppt_h</p:attrName>
                                        </p:attrNameLst>
                                      </p:cBhvr>
                                      <p:tavLst>
                                        <p:tav tm="0">
                                          <p:val>
                                            <p:strVal val="ppt_h"/>
                                          </p:val>
                                        </p:tav>
                                        <p:tav tm="100000">
                                          <p:val>
                                            <p:strVal val="ppt_h"/>
                                          </p:val>
                                        </p:tav>
                                      </p:tavLst>
                                    </p:anim>
                                    <p:animEffect transition="out" filter="fade">
                                      <p:cBhvr>
                                        <p:cTn id="13" dur="1000"/>
                                        <p:tgtEl>
                                          <p:spTgt spid="86021"/>
                                        </p:tgtEl>
                                      </p:cBhvr>
                                    </p:animEffect>
                                    <p:set>
                                      <p:cBhvr>
                                        <p:cTn id="14" dur="1" fill="hold">
                                          <p:stCondLst>
                                            <p:cond delay="999"/>
                                          </p:stCondLst>
                                        </p:cTn>
                                        <p:tgtEl>
                                          <p:spTgt spid="86021"/>
                                        </p:tgtEl>
                                        <p:attrNameLst>
                                          <p:attrName>style.visibility</p:attrName>
                                        </p:attrNameLst>
                                      </p:cBhvr>
                                      <p:to>
                                        <p:strVal val="hidden"/>
                                      </p:to>
                                    </p:set>
                                  </p:childTnLst>
                                </p:cTn>
                              </p:par>
                              <p:par>
                                <p:cTn id="15" presetID="55" presetClass="exit" presetSubtype="0" fill="hold" grpId="0" nodeType="withEffect">
                                  <p:stCondLst>
                                    <p:cond delay="0"/>
                                  </p:stCondLst>
                                  <p:childTnLst>
                                    <p:anim calcmode="lin" valueType="num">
                                      <p:cBhvr>
                                        <p:cTn id="16" dur="1000"/>
                                        <p:tgtEl>
                                          <p:spTgt spid="17"/>
                                        </p:tgtEl>
                                        <p:attrNameLst>
                                          <p:attrName>ppt_w</p:attrName>
                                        </p:attrNameLst>
                                      </p:cBhvr>
                                      <p:tavLst>
                                        <p:tav tm="0">
                                          <p:val>
                                            <p:strVal val="ppt_w"/>
                                          </p:val>
                                        </p:tav>
                                        <p:tav tm="100000">
                                          <p:val>
                                            <p:strVal val="ppt_w*0.70"/>
                                          </p:val>
                                        </p:tav>
                                      </p:tavLst>
                                    </p:anim>
                                    <p:anim calcmode="lin" valueType="num">
                                      <p:cBhvr>
                                        <p:cTn id="17" dur="1000"/>
                                        <p:tgtEl>
                                          <p:spTgt spid="17"/>
                                        </p:tgtEl>
                                        <p:attrNameLst>
                                          <p:attrName>ppt_h</p:attrName>
                                        </p:attrNameLst>
                                      </p:cBhvr>
                                      <p:tavLst>
                                        <p:tav tm="0">
                                          <p:val>
                                            <p:strVal val="ppt_h"/>
                                          </p:val>
                                        </p:tav>
                                        <p:tav tm="100000">
                                          <p:val>
                                            <p:strVal val="ppt_h"/>
                                          </p:val>
                                        </p:tav>
                                      </p:tavLst>
                                    </p:anim>
                                    <p:animEffect transition="out" filter="fade">
                                      <p:cBhvr>
                                        <p:cTn id="18" dur="1000"/>
                                        <p:tgtEl>
                                          <p:spTgt spid="17"/>
                                        </p:tgtEl>
                                      </p:cBhvr>
                                    </p:animEffect>
                                    <p:set>
                                      <p:cBhvr>
                                        <p:cTn id="19" dur="1" fill="hold">
                                          <p:stCondLst>
                                            <p:cond delay="999"/>
                                          </p:stCondLst>
                                        </p:cTn>
                                        <p:tgtEl>
                                          <p:spTgt spid="17"/>
                                        </p:tgtEl>
                                        <p:attrNameLst>
                                          <p:attrName>style.visibility</p:attrName>
                                        </p:attrNameLst>
                                      </p:cBhvr>
                                      <p:to>
                                        <p:strVal val="hidden"/>
                                      </p:to>
                                    </p:set>
                                  </p:childTnLst>
                                </p:cTn>
                              </p:par>
                              <p:par>
                                <p:cTn id="20" presetID="55" presetClass="exit" presetSubtype="0" fill="hold" grpId="0" nodeType="withEffect">
                                  <p:stCondLst>
                                    <p:cond delay="0"/>
                                  </p:stCondLst>
                                  <p:childTnLst>
                                    <p:anim calcmode="lin" valueType="num">
                                      <p:cBhvr>
                                        <p:cTn id="21" dur="1000"/>
                                        <p:tgtEl>
                                          <p:spTgt spid="18"/>
                                        </p:tgtEl>
                                        <p:attrNameLst>
                                          <p:attrName>ppt_w</p:attrName>
                                        </p:attrNameLst>
                                      </p:cBhvr>
                                      <p:tavLst>
                                        <p:tav tm="0">
                                          <p:val>
                                            <p:strVal val="ppt_w"/>
                                          </p:val>
                                        </p:tav>
                                        <p:tav tm="100000">
                                          <p:val>
                                            <p:strVal val="ppt_w*0.70"/>
                                          </p:val>
                                        </p:tav>
                                      </p:tavLst>
                                    </p:anim>
                                    <p:anim calcmode="lin" valueType="num">
                                      <p:cBhvr>
                                        <p:cTn id="22" dur="1000"/>
                                        <p:tgtEl>
                                          <p:spTgt spid="18"/>
                                        </p:tgtEl>
                                        <p:attrNameLst>
                                          <p:attrName>ppt_h</p:attrName>
                                        </p:attrNameLst>
                                      </p:cBhvr>
                                      <p:tavLst>
                                        <p:tav tm="0">
                                          <p:val>
                                            <p:strVal val="ppt_h"/>
                                          </p:val>
                                        </p:tav>
                                        <p:tav tm="100000">
                                          <p:val>
                                            <p:strVal val="ppt_h"/>
                                          </p:val>
                                        </p:tav>
                                      </p:tavLst>
                                    </p:anim>
                                    <p:animEffect transition="out" filter="fade">
                                      <p:cBhvr>
                                        <p:cTn id="23" dur="1000"/>
                                        <p:tgtEl>
                                          <p:spTgt spid="18"/>
                                        </p:tgtEl>
                                      </p:cBhvr>
                                    </p:animEffect>
                                    <p:set>
                                      <p:cBhvr>
                                        <p:cTn id="24" dur="1" fill="hold">
                                          <p:stCondLst>
                                            <p:cond delay="999"/>
                                          </p:stCondLst>
                                        </p:cTn>
                                        <p:tgtEl>
                                          <p:spTgt spid="18"/>
                                        </p:tgtEl>
                                        <p:attrNameLst>
                                          <p:attrName>style.visibility</p:attrName>
                                        </p:attrNameLst>
                                      </p:cBhvr>
                                      <p:to>
                                        <p:strVal val="hidden"/>
                                      </p:to>
                                    </p:set>
                                  </p:childTnLst>
                                </p:cTn>
                              </p:par>
                              <p:par>
                                <p:cTn id="25" presetID="55" presetClass="exit" presetSubtype="0" fill="hold" grpId="0" nodeType="withEffect">
                                  <p:stCondLst>
                                    <p:cond delay="0"/>
                                  </p:stCondLst>
                                  <p:childTnLst>
                                    <p:anim calcmode="lin" valueType="num">
                                      <p:cBhvr>
                                        <p:cTn id="26" dur="1000"/>
                                        <p:tgtEl>
                                          <p:spTgt spid="19"/>
                                        </p:tgtEl>
                                        <p:attrNameLst>
                                          <p:attrName>ppt_w</p:attrName>
                                        </p:attrNameLst>
                                      </p:cBhvr>
                                      <p:tavLst>
                                        <p:tav tm="0">
                                          <p:val>
                                            <p:strVal val="ppt_w"/>
                                          </p:val>
                                        </p:tav>
                                        <p:tav tm="100000">
                                          <p:val>
                                            <p:strVal val="ppt_w*0.70"/>
                                          </p:val>
                                        </p:tav>
                                      </p:tavLst>
                                    </p:anim>
                                    <p:anim calcmode="lin" valueType="num">
                                      <p:cBhvr>
                                        <p:cTn id="27" dur="1000"/>
                                        <p:tgtEl>
                                          <p:spTgt spid="19"/>
                                        </p:tgtEl>
                                        <p:attrNameLst>
                                          <p:attrName>ppt_h</p:attrName>
                                        </p:attrNameLst>
                                      </p:cBhvr>
                                      <p:tavLst>
                                        <p:tav tm="0">
                                          <p:val>
                                            <p:strVal val="ppt_h"/>
                                          </p:val>
                                        </p:tav>
                                        <p:tav tm="100000">
                                          <p:val>
                                            <p:strVal val="ppt_h"/>
                                          </p:val>
                                        </p:tav>
                                      </p:tavLst>
                                    </p:anim>
                                    <p:animEffect transition="out" filter="fade">
                                      <p:cBhvr>
                                        <p:cTn id="28" dur="1000"/>
                                        <p:tgtEl>
                                          <p:spTgt spid="19"/>
                                        </p:tgtEl>
                                      </p:cBhvr>
                                    </p:animEffect>
                                    <p:set>
                                      <p:cBhvr>
                                        <p:cTn id="29" dur="1" fill="hold">
                                          <p:stCondLst>
                                            <p:cond delay="999"/>
                                          </p:stCondLst>
                                        </p:cTn>
                                        <p:tgtEl>
                                          <p:spTgt spid="19"/>
                                        </p:tgtEl>
                                        <p:attrNameLst>
                                          <p:attrName>style.visibility</p:attrName>
                                        </p:attrNameLst>
                                      </p:cBhvr>
                                      <p:to>
                                        <p:strVal val="hidden"/>
                                      </p:to>
                                    </p:set>
                                  </p:childTnLst>
                                </p:cTn>
                              </p:par>
                              <p:par>
                                <p:cTn id="30" presetID="55" presetClass="exit" presetSubtype="0" fill="hold" grpId="0" nodeType="withEffect">
                                  <p:stCondLst>
                                    <p:cond delay="0"/>
                                  </p:stCondLst>
                                  <p:childTnLst>
                                    <p:anim calcmode="lin" valueType="num">
                                      <p:cBhvr>
                                        <p:cTn id="31" dur="1000"/>
                                        <p:tgtEl>
                                          <p:spTgt spid="20"/>
                                        </p:tgtEl>
                                        <p:attrNameLst>
                                          <p:attrName>ppt_w</p:attrName>
                                        </p:attrNameLst>
                                      </p:cBhvr>
                                      <p:tavLst>
                                        <p:tav tm="0">
                                          <p:val>
                                            <p:strVal val="ppt_w"/>
                                          </p:val>
                                        </p:tav>
                                        <p:tav tm="100000">
                                          <p:val>
                                            <p:strVal val="ppt_w*0.70"/>
                                          </p:val>
                                        </p:tav>
                                      </p:tavLst>
                                    </p:anim>
                                    <p:anim calcmode="lin" valueType="num">
                                      <p:cBhvr>
                                        <p:cTn id="32" dur="1000"/>
                                        <p:tgtEl>
                                          <p:spTgt spid="20"/>
                                        </p:tgtEl>
                                        <p:attrNameLst>
                                          <p:attrName>ppt_h</p:attrName>
                                        </p:attrNameLst>
                                      </p:cBhvr>
                                      <p:tavLst>
                                        <p:tav tm="0">
                                          <p:val>
                                            <p:strVal val="ppt_h"/>
                                          </p:val>
                                        </p:tav>
                                        <p:tav tm="100000">
                                          <p:val>
                                            <p:strVal val="ppt_h"/>
                                          </p:val>
                                        </p:tav>
                                      </p:tavLst>
                                    </p:anim>
                                    <p:animEffect transition="out" filter="fade">
                                      <p:cBhvr>
                                        <p:cTn id="33" dur="1000"/>
                                        <p:tgtEl>
                                          <p:spTgt spid="20"/>
                                        </p:tgtEl>
                                      </p:cBhvr>
                                    </p:animEffect>
                                    <p:set>
                                      <p:cBhvr>
                                        <p:cTn id="34" dur="1" fill="hold">
                                          <p:stCondLst>
                                            <p:cond delay="999"/>
                                          </p:stCondLst>
                                        </p:cTn>
                                        <p:tgtEl>
                                          <p:spTgt spid="20"/>
                                        </p:tgtEl>
                                        <p:attrNameLst>
                                          <p:attrName>style.visibility</p:attrName>
                                        </p:attrNameLst>
                                      </p:cBhvr>
                                      <p:to>
                                        <p:strVal val="hidden"/>
                                      </p:to>
                                    </p:set>
                                  </p:childTnLst>
                                </p:cTn>
                              </p:par>
                              <p:par>
                                <p:cTn id="35" presetID="55" presetClass="exit" presetSubtype="0" fill="hold" grpId="0" nodeType="withEffect">
                                  <p:stCondLst>
                                    <p:cond delay="0"/>
                                  </p:stCondLst>
                                  <p:childTnLst>
                                    <p:anim calcmode="lin" valueType="num">
                                      <p:cBhvr>
                                        <p:cTn id="36" dur="1000"/>
                                        <p:tgtEl>
                                          <p:spTgt spid="21"/>
                                        </p:tgtEl>
                                        <p:attrNameLst>
                                          <p:attrName>ppt_w</p:attrName>
                                        </p:attrNameLst>
                                      </p:cBhvr>
                                      <p:tavLst>
                                        <p:tav tm="0">
                                          <p:val>
                                            <p:strVal val="ppt_w"/>
                                          </p:val>
                                        </p:tav>
                                        <p:tav tm="100000">
                                          <p:val>
                                            <p:strVal val="ppt_w*0.70"/>
                                          </p:val>
                                        </p:tav>
                                      </p:tavLst>
                                    </p:anim>
                                    <p:anim calcmode="lin" valueType="num">
                                      <p:cBhvr>
                                        <p:cTn id="37" dur="1000"/>
                                        <p:tgtEl>
                                          <p:spTgt spid="21"/>
                                        </p:tgtEl>
                                        <p:attrNameLst>
                                          <p:attrName>ppt_h</p:attrName>
                                        </p:attrNameLst>
                                      </p:cBhvr>
                                      <p:tavLst>
                                        <p:tav tm="0">
                                          <p:val>
                                            <p:strVal val="ppt_h"/>
                                          </p:val>
                                        </p:tav>
                                        <p:tav tm="100000">
                                          <p:val>
                                            <p:strVal val="ppt_h"/>
                                          </p:val>
                                        </p:tav>
                                      </p:tavLst>
                                    </p:anim>
                                    <p:animEffect transition="out" filter="fade">
                                      <p:cBhvr>
                                        <p:cTn id="38" dur="1000"/>
                                        <p:tgtEl>
                                          <p:spTgt spid="21"/>
                                        </p:tgtEl>
                                      </p:cBhvr>
                                    </p:animEffect>
                                    <p:set>
                                      <p:cBhvr>
                                        <p:cTn id="39" dur="1" fill="hold">
                                          <p:stCondLst>
                                            <p:cond delay="999"/>
                                          </p:stCondLst>
                                        </p:cTn>
                                        <p:tgtEl>
                                          <p:spTgt spid="21"/>
                                        </p:tgtEl>
                                        <p:attrNameLst>
                                          <p:attrName>style.visibility</p:attrName>
                                        </p:attrNameLst>
                                      </p:cBhvr>
                                      <p:to>
                                        <p:strVal val="hidden"/>
                                      </p:to>
                                    </p:set>
                                  </p:childTnLst>
                                </p:cTn>
                              </p:par>
                              <p:par>
                                <p:cTn id="40" presetID="55" presetClass="exit" presetSubtype="0" fill="hold" grpId="0" nodeType="withEffect">
                                  <p:stCondLst>
                                    <p:cond delay="0"/>
                                  </p:stCondLst>
                                  <p:childTnLst>
                                    <p:anim calcmode="lin" valueType="num">
                                      <p:cBhvr>
                                        <p:cTn id="41" dur="1000"/>
                                        <p:tgtEl>
                                          <p:spTgt spid="22"/>
                                        </p:tgtEl>
                                        <p:attrNameLst>
                                          <p:attrName>ppt_w</p:attrName>
                                        </p:attrNameLst>
                                      </p:cBhvr>
                                      <p:tavLst>
                                        <p:tav tm="0">
                                          <p:val>
                                            <p:strVal val="ppt_w"/>
                                          </p:val>
                                        </p:tav>
                                        <p:tav tm="100000">
                                          <p:val>
                                            <p:strVal val="ppt_w*0.70"/>
                                          </p:val>
                                        </p:tav>
                                      </p:tavLst>
                                    </p:anim>
                                    <p:anim calcmode="lin" valueType="num">
                                      <p:cBhvr>
                                        <p:cTn id="42" dur="1000"/>
                                        <p:tgtEl>
                                          <p:spTgt spid="22"/>
                                        </p:tgtEl>
                                        <p:attrNameLst>
                                          <p:attrName>ppt_h</p:attrName>
                                        </p:attrNameLst>
                                      </p:cBhvr>
                                      <p:tavLst>
                                        <p:tav tm="0">
                                          <p:val>
                                            <p:strVal val="ppt_h"/>
                                          </p:val>
                                        </p:tav>
                                        <p:tav tm="100000">
                                          <p:val>
                                            <p:strVal val="ppt_h"/>
                                          </p:val>
                                        </p:tav>
                                      </p:tavLst>
                                    </p:anim>
                                    <p:animEffect transition="out" filter="fade">
                                      <p:cBhvr>
                                        <p:cTn id="43" dur="1000"/>
                                        <p:tgtEl>
                                          <p:spTgt spid="22"/>
                                        </p:tgtEl>
                                      </p:cBhvr>
                                    </p:animEffect>
                                    <p:set>
                                      <p:cBhvr>
                                        <p:cTn id="44" dur="1" fill="hold">
                                          <p:stCondLst>
                                            <p:cond delay="999"/>
                                          </p:stCondLst>
                                        </p:cTn>
                                        <p:tgtEl>
                                          <p:spTgt spid="22"/>
                                        </p:tgtEl>
                                        <p:attrNameLst>
                                          <p:attrName>style.visibility</p:attrName>
                                        </p:attrNameLst>
                                      </p:cBhvr>
                                      <p:to>
                                        <p:strVal val="hidden"/>
                                      </p:to>
                                    </p:set>
                                  </p:childTnLst>
                                </p:cTn>
                              </p:par>
                              <p:par>
                                <p:cTn id="45" presetID="55" presetClass="exit" presetSubtype="0" fill="hold" grpId="0" nodeType="withEffect">
                                  <p:stCondLst>
                                    <p:cond delay="0"/>
                                  </p:stCondLst>
                                  <p:childTnLst>
                                    <p:anim calcmode="lin" valueType="num">
                                      <p:cBhvr>
                                        <p:cTn id="46" dur="1000"/>
                                        <p:tgtEl>
                                          <p:spTgt spid="23"/>
                                        </p:tgtEl>
                                        <p:attrNameLst>
                                          <p:attrName>ppt_w</p:attrName>
                                        </p:attrNameLst>
                                      </p:cBhvr>
                                      <p:tavLst>
                                        <p:tav tm="0">
                                          <p:val>
                                            <p:strVal val="ppt_w"/>
                                          </p:val>
                                        </p:tav>
                                        <p:tav tm="100000">
                                          <p:val>
                                            <p:strVal val="ppt_w*0.70"/>
                                          </p:val>
                                        </p:tav>
                                      </p:tavLst>
                                    </p:anim>
                                    <p:anim calcmode="lin" valueType="num">
                                      <p:cBhvr>
                                        <p:cTn id="47" dur="1000"/>
                                        <p:tgtEl>
                                          <p:spTgt spid="23"/>
                                        </p:tgtEl>
                                        <p:attrNameLst>
                                          <p:attrName>ppt_h</p:attrName>
                                        </p:attrNameLst>
                                      </p:cBhvr>
                                      <p:tavLst>
                                        <p:tav tm="0">
                                          <p:val>
                                            <p:strVal val="ppt_h"/>
                                          </p:val>
                                        </p:tav>
                                        <p:tav tm="100000">
                                          <p:val>
                                            <p:strVal val="ppt_h"/>
                                          </p:val>
                                        </p:tav>
                                      </p:tavLst>
                                    </p:anim>
                                    <p:animEffect transition="out" filter="fade">
                                      <p:cBhvr>
                                        <p:cTn id="48" dur="1000"/>
                                        <p:tgtEl>
                                          <p:spTgt spid="23"/>
                                        </p:tgtEl>
                                      </p:cBhvr>
                                    </p:animEffect>
                                    <p:set>
                                      <p:cBhvr>
                                        <p:cTn id="49" dur="1" fill="hold">
                                          <p:stCondLst>
                                            <p:cond delay="999"/>
                                          </p:stCondLst>
                                        </p:cTn>
                                        <p:tgtEl>
                                          <p:spTgt spid="23"/>
                                        </p:tgtEl>
                                        <p:attrNameLst>
                                          <p:attrName>style.visibility</p:attrName>
                                        </p:attrNameLst>
                                      </p:cBhvr>
                                      <p:to>
                                        <p:strVal val="hidden"/>
                                      </p:to>
                                    </p:set>
                                  </p:childTnLst>
                                </p:cTn>
                              </p:par>
                              <p:par>
                                <p:cTn id="50" presetID="55"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000" fill="hold"/>
                                        <p:tgtEl>
                                          <p:spTgt spid="24"/>
                                        </p:tgtEl>
                                        <p:attrNameLst>
                                          <p:attrName>ppt_w</p:attrName>
                                        </p:attrNameLst>
                                      </p:cBhvr>
                                      <p:tavLst>
                                        <p:tav tm="0">
                                          <p:val>
                                            <p:strVal val="#ppt_w*0.70"/>
                                          </p:val>
                                        </p:tav>
                                        <p:tav tm="100000">
                                          <p:val>
                                            <p:strVal val="#ppt_w"/>
                                          </p:val>
                                        </p:tav>
                                      </p:tavLst>
                                    </p:anim>
                                    <p:anim calcmode="lin" valueType="num">
                                      <p:cBhvr>
                                        <p:cTn id="53" dur="1000" fill="hold"/>
                                        <p:tgtEl>
                                          <p:spTgt spid="24"/>
                                        </p:tgtEl>
                                        <p:attrNameLst>
                                          <p:attrName>ppt_h</p:attrName>
                                        </p:attrNameLst>
                                      </p:cBhvr>
                                      <p:tavLst>
                                        <p:tav tm="0">
                                          <p:val>
                                            <p:strVal val="#ppt_h"/>
                                          </p:val>
                                        </p:tav>
                                        <p:tav tm="100000">
                                          <p:val>
                                            <p:strVal val="#ppt_h"/>
                                          </p:val>
                                        </p:tav>
                                      </p:tavLst>
                                    </p:anim>
                                    <p:animEffect transition="in" filter="fade">
                                      <p:cBhvr>
                                        <p:cTn id="5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0" grpId="0" animBg="1"/>
      <p:bldP spid="21" grpId="0" animBg="1"/>
      <p:bldP spid="22" grpId="0"/>
      <p:bldP spid="23" grpId="0"/>
      <p:bldP spid="2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228600"/>
            <a:ext cx="8458200" cy="830263"/>
          </a:xfrm>
          <a:prstGeom prst="rect">
            <a:avLst/>
          </a:prstGeom>
        </p:spPr>
        <p:txBody>
          <a:bodyPr>
            <a:spAutoFit/>
          </a:bodyPr>
          <a:lstStyle/>
          <a:p>
            <a:pPr fontAlgn="auto">
              <a:spcBef>
                <a:spcPts val="0"/>
              </a:spcBef>
              <a:spcAft>
                <a:spcPts val="0"/>
              </a:spcAft>
              <a:defRPr/>
            </a:pPr>
            <a:r>
              <a:rPr lang="en-IN" sz="2800" b="1" dirty="0">
                <a:solidFill>
                  <a:srgbClr val="FF0000"/>
                </a:solidFill>
              </a:rPr>
              <a:t>Overview of </a:t>
            </a:r>
            <a:r>
              <a:rPr lang="en-IN" sz="2800" b="1" dirty="0" err="1">
                <a:solidFill>
                  <a:srgbClr val="FF0000"/>
                </a:solidFill>
              </a:rPr>
              <a:t>Albiglutide</a:t>
            </a:r>
            <a:r>
              <a:rPr lang="en-IN" sz="2800" b="1" dirty="0">
                <a:solidFill>
                  <a:srgbClr val="FF0000"/>
                </a:solidFill>
              </a:rPr>
              <a:t> </a:t>
            </a:r>
          </a:p>
          <a:p>
            <a:pPr fontAlgn="auto">
              <a:spcBef>
                <a:spcPts val="0"/>
              </a:spcBef>
              <a:spcAft>
                <a:spcPts val="0"/>
              </a:spcAft>
              <a:defRPr/>
            </a:pPr>
            <a:r>
              <a:rPr lang="en-IN" sz="2000" b="1" dirty="0">
                <a:solidFill>
                  <a:schemeClr val="tx2">
                    <a:lumMod val="75000"/>
                  </a:schemeClr>
                </a:solidFill>
              </a:rPr>
              <a:t>(Now in Phase III Trial)</a:t>
            </a:r>
            <a:endParaRPr lang="en-IN" sz="2000" b="1" dirty="0">
              <a:solidFill>
                <a:schemeClr val="tx2">
                  <a:lumMod val="75000"/>
                </a:schemeClr>
              </a:solidFill>
              <a:latin typeface="Arial" pitchFamily="34" charset="0"/>
              <a:cs typeface="Arial" pitchFamily="34" charset="0"/>
            </a:endParaRPr>
          </a:p>
        </p:txBody>
      </p:sp>
      <p:pic>
        <p:nvPicPr>
          <p:cNvPr id="33795" name="Picture 5"/>
          <p:cNvPicPr>
            <a:picLocks noChangeAspect="1" noChangeArrowheads="1"/>
          </p:cNvPicPr>
          <p:nvPr/>
        </p:nvPicPr>
        <p:blipFill>
          <a:blip r:embed="rId3"/>
          <a:srcRect/>
          <a:stretch>
            <a:fillRect/>
          </a:stretch>
        </p:blipFill>
        <p:spPr bwMode="auto">
          <a:xfrm>
            <a:off x="685800" y="2438400"/>
            <a:ext cx="6858000" cy="3276600"/>
          </a:xfrm>
          <a:prstGeom prst="rect">
            <a:avLst/>
          </a:prstGeom>
          <a:noFill/>
          <a:ln w="9525">
            <a:noFill/>
            <a:miter lim="800000"/>
            <a:headEnd/>
            <a:tailEnd/>
          </a:ln>
        </p:spPr>
      </p:pic>
      <p:sp>
        <p:nvSpPr>
          <p:cNvPr id="6" name="Rectangle 5"/>
          <p:cNvSpPr/>
          <p:nvPr/>
        </p:nvSpPr>
        <p:spPr>
          <a:xfrm>
            <a:off x="152400" y="1162050"/>
            <a:ext cx="7848600" cy="1200150"/>
          </a:xfrm>
          <a:prstGeom prst="rect">
            <a:avLst/>
          </a:prstGeom>
        </p:spPr>
        <p:txBody>
          <a:bodyPr>
            <a:spAutoFit/>
          </a:bodyPr>
          <a:lstStyle/>
          <a:p>
            <a:pPr algn="just">
              <a:defRPr/>
            </a:pPr>
            <a:r>
              <a:rPr lang="en-IN" dirty="0">
                <a:solidFill>
                  <a:schemeClr val="tx2">
                    <a:lumMod val="75000"/>
                  </a:schemeClr>
                </a:solidFill>
              </a:rPr>
              <a:t>In this 16 weeks, randomized, multicenter double-blind, parallel-group study, 356 type 2 diabetic subjects received subcutaneous placebo or </a:t>
            </a:r>
            <a:r>
              <a:rPr lang="en-IN" dirty="0" err="1">
                <a:solidFill>
                  <a:schemeClr val="tx2">
                    <a:lumMod val="75000"/>
                  </a:schemeClr>
                </a:solidFill>
              </a:rPr>
              <a:t>albiglutide</a:t>
            </a:r>
            <a:r>
              <a:rPr lang="en-IN" dirty="0">
                <a:solidFill>
                  <a:schemeClr val="tx2">
                    <a:lumMod val="75000"/>
                  </a:schemeClr>
                </a:solidFill>
              </a:rPr>
              <a:t> (weekly [4, 15, or 30 mg], biweekly [15, 30, or 50 mg], or  monthly [50 or 100 mg]) or exenatide twice daily.</a:t>
            </a:r>
          </a:p>
        </p:txBody>
      </p:sp>
      <p:sp>
        <p:nvSpPr>
          <p:cNvPr id="7" name="Rectangle 6"/>
          <p:cNvSpPr/>
          <p:nvPr/>
        </p:nvSpPr>
        <p:spPr>
          <a:xfrm>
            <a:off x="304800" y="5781675"/>
            <a:ext cx="7620000" cy="923925"/>
          </a:xfrm>
          <a:prstGeom prst="rect">
            <a:avLst/>
          </a:prstGeom>
        </p:spPr>
        <p:txBody>
          <a:bodyPr>
            <a:spAutoFit/>
          </a:bodyPr>
          <a:lstStyle/>
          <a:p>
            <a:pPr algn="just">
              <a:defRPr/>
            </a:pPr>
            <a:r>
              <a:rPr lang="en-IN" dirty="0">
                <a:solidFill>
                  <a:srgbClr val="002060"/>
                </a:solidFill>
              </a:rPr>
              <a:t>Weekly </a:t>
            </a:r>
            <a:r>
              <a:rPr lang="en-IN" dirty="0" err="1">
                <a:solidFill>
                  <a:srgbClr val="002060"/>
                </a:solidFill>
              </a:rPr>
              <a:t>albiglutide</a:t>
            </a:r>
            <a:r>
              <a:rPr lang="en-IN" dirty="0">
                <a:solidFill>
                  <a:srgbClr val="002060"/>
                </a:solidFill>
              </a:rPr>
              <a:t> administration significantly improved glycaemic control</a:t>
            </a:r>
          </a:p>
          <a:p>
            <a:pPr algn="just">
              <a:defRPr/>
            </a:pPr>
            <a:r>
              <a:rPr lang="en-IN" dirty="0">
                <a:solidFill>
                  <a:srgbClr val="002060"/>
                </a:solidFill>
              </a:rPr>
              <a:t>and elicited weight loss in type 2 diabetic patients, with a favourable safety and tolerability profile.</a:t>
            </a:r>
          </a:p>
        </p:txBody>
      </p:sp>
      <p:sp>
        <p:nvSpPr>
          <p:cNvPr id="8" name="Rectangle 7"/>
          <p:cNvSpPr/>
          <p:nvPr/>
        </p:nvSpPr>
        <p:spPr>
          <a:xfrm>
            <a:off x="3581400" y="6611938"/>
            <a:ext cx="4572000" cy="246062"/>
          </a:xfrm>
          <a:prstGeom prst="rect">
            <a:avLst/>
          </a:prstGeom>
        </p:spPr>
        <p:txBody>
          <a:bodyPr>
            <a:spAutoFit/>
          </a:bodyPr>
          <a:lstStyle/>
          <a:p>
            <a:pPr algn="r">
              <a:defRPr/>
            </a:pPr>
            <a:r>
              <a:rPr lang="en-IN" sz="1000" dirty="0" err="1">
                <a:solidFill>
                  <a:schemeClr val="tx2">
                    <a:lumMod val="75000"/>
                  </a:schemeClr>
                </a:solidFill>
              </a:rPr>
              <a:t>Rosenstock</a:t>
            </a:r>
            <a:r>
              <a:rPr lang="en-IN" sz="1000" dirty="0">
                <a:solidFill>
                  <a:schemeClr val="tx2">
                    <a:lumMod val="75000"/>
                  </a:schemeClr>
                </a:solidFill>
              </a:rPr>
              <a:t> J et al. Diabetes Care 2009;32:1880–1886</a:t>
            </a:r>
          </a:p>
        </p:txBody>
      </p:sp>
      <p:sp>
        <p:nvSpPr>
          <p:cNvPr id="9"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7C8A3DBF-BA31-4114-9FEE-EEC023D82E99}" type="slidenum">
              <a:rPr lang="en-US" smtClean="0">
                <a:solidFill>
                  <a:schemeClr val="bg1"/>
                </a:solidFill>
              </a:rPr>
              <a:pPr fontAlgn="base">
                <a:spcBef>
                  <a:spcPct val="0"/>
                </a:spcBef>
                <a:spcAft>
                  <a:spcPct val="0"/>
                </a:spcAft>
                <a:defRPr/>
              </a:pPr>
              <a:t>46</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idx="1"/>
          </p:nvPr>
        </p:nvPicPr>
        <p:blipFill>
          <a:blip r:embed="rId3"/>
          <a:srcRect/>
          <a:stretch>
            <a:fillRect/>
          </a:stretch>
        </p:blipFill>
        <p:spPr>
          <a:xfrm>
            <a:off x="460375" y="1819275"/>
            <a:ext cx="7232650" cy="2981325"/>
          </a:xfrm>
          <a:noFill/>
        </p:spPr>
      </p:pic>
      <p:sp>
        <p:nvSpPr>
          <p:cNvPr id="10"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18D353AD-9036-431A-9FEA-A11932E00896}" type="slidenum">
              <a:rPr lang="en-US" smtClean="0">
                <a:solidFill>
                  <a:schemeClr val="bg1"/>
                </a:solidFill>
              </a:rPr>
              <a:pPr fontAlgn="base">
                <a:spcBef>
                  <a:spcPct val="0"/>
                </a:spcBef>
                <a:spcAft>
                  <a:spcPct val="0"/>
                </a:spcAft>
                <a:defRPr/>
              </a:pPr>
              <a:t>47</a:t>
            </a:fld>
            <a:endParaRPr lang="en-US" dirty="0" smtClean="0">
              <a:solidFill>
                <a:schemeClr val="bg1"/>
              </a:solidFill>
            </a:endParaRPr>
          </a:p>
        </p:txBody>
      </p:sp>
      <p:sp>
        <p:nvSpPr>
          <p:cNvPr id="6" name="Rectangle 5"/>
          <p:cNvSpPr/>
          <p:nvPr/>
        </p:nvSpPr>
        <p:spPr>
          <a:xfrm>
            <a:off x="152400" y="228600"/>
            <a:ext cx="8458200" cy="830263"/>
          </a:xfrm>
          <a:prstGeom prst="rect">
            <a:avLst/>
          </a:prstGeom>
        </p:spPr>
        <p:txBody>
          <a:bodyPr>
            <a:spAutoFit/>
          </a:bodyPr>
          <a:lstStyle/>
          <a:p>
            <a:pPr fontAlgn="auto">
              <a:spcBef>
                <a:spcPts val="0"/>
              </a:spcBef>
              <a:spcAft>
                <a:spcPts val="0"/>
              </a:spcAft>
              <a:defRPr/>
            </a:pPr>
            <a:r>
              <a:rPr lang="en-IN" sz="2800" b="1" dirty="0">
                <a:solidFill>
                  <a:srgbClr val="FF0000"/>
                </a:solidFill>
              </a:rPr>
              <a:t>Overview of </a:t>
            </a:r>
            <a:r>
              <a:rPr lang="en-IN" sz="2800" b="1" dirty="0" err="1">
                <a:solidFill>
                  <a:srgbClr val="FF0000"/>
                </a:solidFill>
              </a:rPr>
              <a:t>Lixisenatide</a:t>
            </a:r>
            <a:endParaRPr lang="en-IN" sz="2800" b="1" dirty="0">
              <a:solidFill>
                <a:srgbClr val="FF0000"/>
              </a:solidFill>
            </a:endParaRPr>
          </a:p>
          <a:p>
            <a:pPr fontAlgn="auto">
              <a:spcBef>
                <a:spcPts val="0"/>
              </a:spcBef>
              <a:spcAft>
                <a:spcPts val="0"/>
              </a:spcAft>
              <a:defRPr/>
            </a:pPr>
            <a:r>
              <a:rPr lang="en-IN" sz="2000" b="1" dirty="0">
                <a:solidFill>
                  <a:srgbClr val="FF0000"/>
                </a:solidFill>
              </a:rPr>
              <a:t>(Now in Phase III Trial)</a:t>
            </a:r>
            <a:endParaRPr lang="en-IN" sz="2000" b="1" dirty="0">
              <a:solidFill>
                <a:srgbClr val="FF0000"/>
              </a:solidFill>
              <a:latin typeface="Arial" pitchFamily="34" charset="0"/>
              <a:cs typeface="Arial" pitchFamily="34" charset="0"/>
            </a:endParaRPr>
          </a:p>
        </p:txBody>
      </p:sp>
      <p:sp>
        <p:nvSpPr>
          <p:cNvPr id="7" name="Rectangle 6"/>
          <p:cNvSpPr/>
          <p:nvPr/>
        </p:nvSpPr>
        <p:spPr>
          <a:xfrm>
            <a:off x="152400" y="1182688"/>
            <a:ext cx="7848600" cy="646112"/>
          </a:xfrm>
          <a:prstGeom prst="rect">
            <a:avLst/>
          </a:prstGeom>
        </p:spPr>
        <p:txBody>
          <a:bodyPr>
            <a:spAutoFit/>
          </a:bodyPr>
          <a:lstStyle/>
          <a:p>
            <a:pPr algn="just">
              <a:defRPr/>
            </a:pPr>
            <a:r>
              <a:rPr lang="en-IN" dirty="0">
                <a:solidFill>
                  <a:schemeClr val="tx2">
                    <a:lumMod val="75000"/>
                  </a:schemeClr>
                </a:solidFill>
              </a:rPr>
              <a:t>Randomized, double-blind, placebo-controlled, parallel-group, 13 week study of 542 patients with T 2 DM inadequately controlled on metformin.</a:t>
            </a:r>
          </a:p>
        </p:txBody>
      </p:sp>
      <p:sp>
        <p:nvSpPr>
          <p:cNvPr id="8" name="Rectangle 7"/>
          <p:cNvSpPr/>
          <p:nvPr/>
        </p:nvSpPr>
        <p:spPr>
          <a:xfrm>
            <a:off x="304800" y="4800600"/>
            <a:ext cx="7696200" cy="1754188"/>
          </a:xfrm>
          <a:prstGeom prst="rect">
            <a:avLst/>
          </a:prstGeom>
        </p:spPr>
        <p:txBody>
          <a:bodyPr>
            <a:spAutoFit/>
          </a:bodyPr>
          <a:lstStyle/>
          <a:p>
            <a:pPr algn="just">
              <a:buClr>
                <a:schemeClr val="tx2">
                  <a:lumMod val="75000"/>
                </a:schemeClr>
              </a:buClr>
              <a:buSzPct val="106000"/>
              <a:buFont typeface="Wingdings" pitchFamily="2" charset="2"/>
              <a:buChar char="§"/>
              <a:defRPr/>
            </a:pPr>
            <a:r>
              <a:rPr lang="en-IN" dirty="0">
                <a:solidFill>
                  <a:schemeClr val="tx2">
                    <a:lumMod val="75000"/>
                  </a:schemeClr>
                </a:solidFill>
              </a:rPr>
              <a:t> </a:t>
            </a:r>
            <a:r>
              <a:rPr lang="en-IN" dirty="0" err="1">
                <a:solidFill>
                  <a:schemeClr val="tx2">
                    <a:lumMod val="75000"/>
                  </a:schemeClr>
                </a:solidFill>
              </a:rPr>
              <a:t>Lixisenatide</a:t>
            </a:r>
            <a:r>
              <a:rPr lang="en-IN" dirty="0">
                <a:solidFill>
                  <a:schemeClr val="tx2">
                    <a:lumMod val="75000"/>
                  </a:schemeClr>
                </a:solidFill>
              </a:rPr>
              <a:t> significantly improved glycaemic control in patients with Type 2 diabetes on metformin.</a:t>
            </a:r>
          </a:p>
          <a:p>
            <a:pPr algn="just">
              <a:buClr>
                <a:schemeClr val="tx2">
                  <a:lumMod val="75000"/>
                </a:schemeClr>
              </a:buClr>
              <a:buSzPct val="106000"/>
              <a:buFont typeface="Wingdings" pitchFamily="2" charset="2"/>
              <a:buChar char="§"/>
              <a:defRPr/>
            </a:pPr>
            <a:r>
              <a:rPr lang="en-IN" dirty="0">
                <a:solidFill>
                  <a:schemeClr val="tx2">
                    <a:lumMod val="75000"/>
                  </a:schemeClr>
                </a:solidFill>
              </a:rPr>
              <a:t> In GETGOAL-L-Asia, a phase 3, 24 week trial, treatment with </a:t>
            </a:r>
            <a:r>
              <a:rPr lang="en-IN" dirty="0" err="1">
                <a:solidFill>
                  <a:schemeClr val="tx2">
                    <a:lumMod val="75000"/>
                  </a:schemeClr>
                </a:solidFill>
              </a:rPr>
              <a:t>lixisenatide</a:t>
            </a:r>
            <a:r>
              <a:rPr lang="en-IN" dirty="0">
                <a:solidFill>
                  <a:schemeClr val="tx2">
                    <a:lumMod val="75000"/>
                  </a:schemeClr>
                </a:solidFill>
              </a:rPr>
              <a:t> led to superior reductions in A1c relative to placebo (-0.77% vs. 0.11%, p&lt;0.001) in an Asian population inadequately controlled on basal insulin therapy with or without a sulfonylurea.</a:t>
            </a:r>
          </a:p>
        </p:txBody>
      </p:sp>
      <p:sp>
        <p:nvSpPr>
          <p:cNvPr id="9" name="Rectangle 8"/>
          <p:cNvSpPr/>
          <p:nvPr/>
        </p:nvSpPr>
        <p:spPr>
          <a:xfrm>
            <a:off x="5126038" y="6477000"/>
            <a:ext cx="3027362" cy="708025"/>
          </a:xfrm>
          <a:prstGeom prst="rect">
            <a:avLst/>
          </a:prstGeom>
        </p:spPr>
        <p:txBody>
          <a:bodyPr wrap="none">
            <a:spAutoFit/>
          </a:bodyPr>
          <a:lstStyle/>
          <a:p>
            <a:pPr algn="r">
              <a:defRPr/>
            </a:pPr>
            <a:r>
              <a:rPr lang="da-DK" sz="1000" dirty="0">
                <a:solidFill>
                  <a:schemeClr val="tx2">
                    <a:lumMod val="75000"/>
                  </a:schemeClr>
                </a:solidFill>
              </a:rPr>
              <a:t>Ratner RE et al. Diabet. Med.2010; 27: 1024–32.</a:t>
            </a:r>
          </a:p>
          <a:p>
            <a:pPr algn="r">
              <a:defRPr/>
            </a:pPr>
            <a:r>
              <a:rPr lang="en-IN" sz="1000" dirty="0">
                <a:solidFill>
                  <a:schemeClr val="tx2">
                    <a:lumMod val="75000"/>
                  </a:schemeClr>
                </a:solidFill>
              </a:rPr>
              <a:t>Yutaka </a:t>
            </a:r>
            <a:r>
              <a:rPr lang="en-IN" sz="1000" dirty="0" err="1">
                <a:solidFill>
                  <a:schemeClr val="tx2">
                    <a:lumMod val="75000"/>
                  </a:schemeClr>
                </a:solidFill>
              </a:rPr>
              <a:t>Seino,Paper</a:t>
            </a:r>
            <a:r>
              <a:rPr lang="en-IN" sz="1000" dirty="0">
                <a:solidFill>
                  <a:schemeClr val="tx2">
                    <a:lumMod val="75000"/>
                  </a:schemeClr>
                </a:solidFill>
              </a:rPr>
              <a:t> Presented at ADA 2011</a:t>
            </a:r>
          </a:p>
          <a:p>
            <a:pPr algn="r">
              <a:defRPr/>
            </a:pPr>
            <a:endParaRPr lang="da-DK" sz="1000" dirty="0">
              <a:solidFill>
                <a:schemeClr val="tx2">
                  <a:lumMod val="75000"/>
                </a:schemeClr>
              </a:solidFill>
            </a:endParaRPr>
          </a:p>
          <a:p>
            <a:pPr algn="r">
              <a:defRPr/>
            </a:pPr>
            <a:endParaRPr lang="en-IN" sz="1000" dirty="0">
              <a:solidFill>
                <a:schemeClr val="tx2">
                  <a:lumMod val="75000"/>
                </a:schemeClr>
              </a:solidFill>
            </a:endParaRPr>
          </a:p>
        </p:txBody>
      </p:sp>
    </p:spTree>
  </p:cSld>
  <p:clrMapOvr>
    <a:masterClrMapping/>
  </p:clrMapOvr>
  <p:transition>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evel 4"/>
          <p:cNvSpPr/>
          <p:nvPr/>
        </p:nvSpPr>
        <p:spPr>
          <a:xfrm>
            <a:off x="1066800" y="2362200"/>
            <a:ext cx="6400800" cy="1595021"/>
          </a:xfrm>
          <a:prstGeom prst="bevel">
            <a:avLst/>
          </a:prstGeom>
          <a:solidFill>
            <a:schemeClr val="accent2">
              <a:lumMod val="20000"/>
              <a:lumOff val="80000"/>
            </a:schemeClr>
          </a:solidFill>
          <a:ln>
            <a:solidFill>
              <a:schemeClr val="tx2">
                <a:lumMod val="75000"/>
              </a:schemeClr>
            </a:solidFill>
          </a:ln>
          <a:effectLst>
            <a:glow rad="101600">
              <a:schemeClr val="accent2">
                <a:satMod val="175000"/>
                <a:alpha val="40000"/>
              </a:schemeClr>
            </a:glow>
          </a:effectLst>
        </p:spPr>
        <p:txBody>
          <a:bodyPr>
            <a:spAutoFit/>
          </a:bodyPr>
          <a:lstStyle/>
          <a:p>
            <a:pPr algn="ctr">
              <a:defRPr/>
            </a:pPr>
            <a:r>
              <a:rPr lang="en-IN" sz="3600" b="1" dirty="0">
                <a:solidFill>
                  <a:schemeClr val="tx2">
                    <a:lumMod val="75000"/>
                  </a:schemeClr>
                </a:solidFill>
              </a:rPr>
              <a:t>Current Status </a:t>
            </a:r>
            <a:r>
              <a:rPr lang="en-US" sz="3600" b="1" dirty="0">
                <a:solidFill>
                  <a:schemeClr val="tx2">
                    <a:lumMod val="75000"/>
                  </a:schemeClr>
                </a:solidFill>
                <a:latin typeface="Arial" pitchFamily="34" charset="0"/>
                <a:cs typeface="Arial" pitchFamily="34" charset="0"/>
              </a:rPr>
              <a:t>of Incretin Based Therapy</a:t>
            </a:r>
            <a:endParaRPr lang="en-IN" sz="3600" b="1" dirty="0">
              <a:solidFill>
                <a:schemeClr val="tx2">
                  <a:lumMod val="75000"/>
                </a:schemeClr>
              </a:solidFill>
              <a:latin typeface="Arial" pitchFamily="34" charset="0"/>
              <a:cs typeface="Arial" pitchFamily="34" charset="0"/>
            </a:endParaRPr>
          </a:p>
        </p:txBody>
      </p:sp>
      <p:sp>
        <p:nvSpPr>
          <p:cNvPr id="3"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80F73025-3F7B-4F11-9201-EAC2A8E05581}" type="slidenum">
              <a:rPr lang="en-US" smtClean="0">
                <a:solidFill>
                  <a:schemeClr val="bg1"/>
                </a:solidFill>
              </a:rPr>
              <a:pPr fontAlgn="base">
                <a:spcBef>
                  <a:spcPct val="0"/>
                </a:spcBef>
                <a:spcAft>
                  <a:spcPct val="0"/>
                </a:spcAft>
                <a:defRPr/>
              </a:pPr>
              <a:t>48</a:t>
            </a:fld>
            <a:endParaRPr lang="en-US" dirty="0" smtClean="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 name="Content Placeholder 5" descr="algorithm adaaace.jpg"/>
          <p:cNvPicPr>
            <a:picLocks noGrp="1" noChangeAspect="1"/>
          </p:cNvPicPr>
          <p:nvPr>
            <p:ph idx="1"/>
          </p:nvPr>
        </p:nvPicPr>
        <p:blipFill>
          <a:blip r:embed="rId2"/>
          <a:stretch>
            <a:fillRect/>
          </a:stretch>
        </p:blipFill>
        <p:spPr>
          <a:xfrm>
            <a:off x="984552" y="214290"/>
            <a:ext cx="7373661" cy="6699497"/>
          </a:xfrm>
        </p:spPr>
      </p:pic>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49</a:t>
            </a:fld>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50</a:t>
            </a:fld>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1" y="685800"/>
            <a:ext cx="9144000" cy="5602779"/>
          </a:xfrm>
          <a:prstGeom prst="rect">
            <a:avLst/>
          </a:prstGeom>
          <a:noFill/>
          <a:ln w="9525">
            <a:noFill/>
            <a:miter lim="800000"/>
            <a:headEnd/>
            <a:tailEnd/>
          </a:ln>
          <a:effectLst/>
        </p:spPr>
      </p:pic>
      <p:sp>
        <p:nvSpPr>
          <p:cNvPr id="8" name="Right Arrow 7"/>
          <p:cNvSpPr/>
          <p:nvPr/>
        </p:nvSpPr>
        <p:spPr>
          <a:xfrm>
            <a:off x="0" y="47244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Left Arrow 8"/>
          <p:cNvSpPr/>
          <p:nvPr/>
        </p:nvSpPr>
        <p:spPr>
          <a:xfrm>
            <a:off x="7696200" y="46482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002060"/>
                </a:solidFill>
              </a:rPr>
              <a:t>Incretins   therapy                       beyond </a:t>
            </a:r>
            <a:r>
              <a:rPr lang="en-US" dirty="0" err="1" smtClean="0">
                <a:solidFill>
                  <a:srgbClr val="002060"/>
                </a:solidFill>
              </a:rPr>
              <a:t>glycemia</a:t>
            </a:r>
            <a:endParaRPr lang="en-IN" dirty="0">
              <a:solidFill>
                <a:srgbClr val="002060"/>
              </a:solidFill>
            </a:endParaRPr>
          </a:p>
        </p:txBody>
      </p:sp>
      <p:sp>
        <p:nvSpPr>
          <p:cNvPr id="6" name="Text Placeholder 5"/>
          <p:cNvSpPr>
            <a:spLocks noGrp="1"/>
          </p:cNvSpPr>
          <p:nvPr>
            <p:ph type="body" idx="1"/>
          </p:nvPr>
        </p:nvSpPr>
        <p:spPr/>
        <p:txBody>
          <a:bodyPr/>
          <a:lstStyle/>
          <a:p>
            <a:r>
              <a:rPr lang="en-US" dirty="0" smtClean="0"/>
              <a:t>I</a:t>
            </a:r>
            <a:endParaRPr lang="en-IN" dirty="0"/>
          </a:p>
        </p:txBody>
      </p:sp>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51</a:t>
            </a:fld>
            <a:endParaRPr lang="en-US"/>
          </a:p>
        </p:txBody>
      </p:sp>
      <p:pic>
        <p:nvPicPr>
          <p:cNvPr id="2050" name="Picture 2" descr="C:\Users\ADMIN\Dropbox\Presentations\endocrinology congress\beyond glycemia clinical trials.jpg"/>
          <p:cNvPicPr>
            <a:picLocks noChangeAspect="1" noChangeArrowheads="1"/>
          </p:cNvPicPr>
          <p:nvPr/>
        </p:nvPicPr>
        <p:blipFill>
          <a:blip r:embed="rId2"/>
          <a:srcRect/>
          <a:stretch>
            <a:fillRect/>
          </a:stretch>
        </p:blipFill>
        <p:spPr bwMode="auto">
          <a:xfrm>
            <a:off x="1285852" y="1357298"/>
            <a:ext cx="6786610" cy="2666168"/>
          </a:xfrm>
          <a:prstGeom prst="rect">
            <a:avLst/>
          </a:prstGeom>
          <a:noFill/>
        </p:spPr>
      </p:pic>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52</a:t>
            </a:fld>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413691" y="457200"/>
            <a:ext cx="8196910" cy="6150390"/>
          </a:xfrm>
          <a:prstGeom prst="rect">
            <a:avLst/>
          </a:prstGeom>
          <a:noFill/>
          <a:ln w="9525">
            <a:noFill/>
            <a:miter lim="800000"/>
            <a:headEnd/>
            <a:tailEnd/>
          </a:ln>
          <a:effectLst/>
        </p:spPr>
      </p:pic>
      <p:sp>
        <p:nvSpPr>
          <p:cNvPr id="6" name="Right Arrow 5"/>
          <p:cNvSpPr/>
          <p:nvPr/>
        </p:nvSpPr>
        <p:spPr>
          <a:xfrm>
            <a:off x="0" y="4286256"/>
            <a:ext cx="1500166"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7358082" y="1928802"/>
            <a:ext cx="642942"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Left Arrow 7"/>
          <p:cNvSpPr/>
          <p:nvPr/>
        </p:nvSpPr>
        <p:spPr>
          <a:xfrm>
            <a:off x="5357818" y="1071546"/>
            <a:ext cx="1143008" cy="35719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CV Protection</a:t>
            </a:r>
            <a:endParaRPr lang="en-IN" b="1" dirty="0">
              <a:solidFill>
                <a:srgbClr val="FF0000"/>
              </a:solidFill>
            </a:endParaRPr>
          </a:p>
        </p:txBody>
      </p:sp>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53</a:t>
            </a:fld>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0" y="1777852"/>
            <a:ext cx="9144000" cy="3661623"/>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76"/>
            <a:ext cx="8229600" cy="1703414"/>
          </a:xfrm>
        </p:spPr>
        <p:txBody>
          <a:bodyPr/>
          <a:lstStyle/>
          <a:p>
            <a:r>
              <a:rPr lang="en-US" b="1" dirty="0" smtClean="0">
                <a:solidFill>
                  <a:srgbClr val="FF0000"/>
                </a:solidFill>
              </a:rPr>
              <a:t>Osteoporosis</a:t>
            </a:r>
            <a:endParaRPr lang="en-US" b="1" dirty="0">
              <a:solidFill>
                <a:srgbClr val="FF0000"/>
              </a:solidFill>
            </a:endParaRP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54</a:t>
            </a:fld>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5720" y="928670"/>
            <a:ext cx="8550305" cy="55900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23136350"/>
      </p:ext>
    </p:extLst>
  </p:cSld>
  <p:clrMapOvr>
    <a:masterClrMapping/>
  </p:clrMapOvr>
  <p:transition>
    <p:wipe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87438"/>
            <a:ext cx="7924800" cy="5465762"/>
          </a:xfrm>
          <a:solidFill>
            <a:schemeClr val="accent2">
              <a:lumMod val="20000"/>
              <a:lumOff val="80000"/>
            </a:schemeClr>
          </a:solidFill>
          <a:ln w="28575">
            <a:solidFill>
              <a:schemeClr val="tx2">
                <a:lumMod val="75000"/>
              </a:schemeClr>
            </a:solidFill>
          </a:ln>
        </p:spPr>
        <p:txBody>
          <a:bodyPr>
            <a:normAutofit fontScale="85000" lnSpcReduction="10000"/>
          </a:bodyPr>
          <a:lstStyle/>
          <a:p>
            <a:pPr algn="just">
              <a:lnSpc>
                <a:spcPct val="150000"/>
              </a:lnSpc>
              <a:buFont typeface="Wingdings" pitchFamily="2" charset="2"/>
              <a:buChar char="§"/>
              <a:defRPr/>
            </a:pPr>
            <a:r>
              <a:rPr lang="en-IN" sz="2000" b="1" dirty="0" smtClean="0">
                <a:solidFill>
                  <a:srgbClr val="002060"/>
                </a:solidFill>
                <a:latin typeface="Arial" pitchFamily="34" charset="0"/>
                <a:cs typeface="Arial" pitchFamily="34" charset="0"/>
              </a:rPr>
              <a:t>The GLP-1 receptor agonists and DPP-4 inhibitors achieve clinically meaningful reductions in HbA1c &amp; improvements in </a:t>
            </a:r>
            <a:r>
              <a:rPr lang="el-GR" sz="2000" b="1" dirty="0" smtClean="0">
                <a:solidFill>
                  <a:srgbClr val="002060"/>
                </a:solidFill>
                <a:latin typeface="Arial" pitchFamily="34" charset="0"/>
                <a:cs typeface="Arial" pitchFamily="34" charset="0"/>
              </a:rPr>
              <a:t>β</a:t>
            </a:r>
            <a:r>
              <a:rPr lang="en-US" sz="2000" b="1" dirty="0" smtClean="0">
                <a:solidFill>
                  <a:srgbClr val="002060"/>
                </a:solidFill>
                <a:latin typeface="Arial" pitchFamily="34" charset="0"/>
                <a:cs typeface="Arial" pitchFamily="34" charset="0"/>
              </a:rPr>
              <a:t>-cell functions</a:t>
            </a:r>
            <a:r>
              <a:rPr lang="en-IN" sz="2000" b="1" dirty="0" smtClean="0">
                <a:solidFill>
                  <a:srgbClr val="002060"/>
                </a:solidFill>
                <a:latin typeface="Arial" pitchFamily="34" charset="0"/>
                <a:cs typeface="Arial" pitchFamily="34" charset="0"/>
              </a:rPr>
              <a:t> with a low risk of hypoglycaemia.</a:t>
            </a:r>
          </a:p>
          <a:p>
            <a:pPr algn="just">
              <a:lnSpc>
                <a:spcPct val="150000"/>
              </a:lnSpc>
              <a:buFont typeface="Wingdings" pitchFamily="2" charset="2"/>
              <a:buChar char="§"/>
              <a:defRPr/>
            </a:pPr>
            <a:r>
              <a:rPr lang="en-IN" sz="2000" b="1" dirty="0" smtClean="0">
                <a:solidFill>
                  <a:srgbClr val="002060"/>
                </a:solidFill>
                <a:latin typeface="Arial" pitchFamily="34" charset="0"/>
                <a:cs typeface="Arial" pitchFamily="34" charset="0"/>
              </a:rPr>
              <a:t>GLP-1 analogues have been associated with weight loss as an additional clinical benefit.</a:t>
            </a:r>
          </a:p>
          <a:p>
            <a:pPr algn="just">
              <a:lnSpc>
                <a:spcPct val="150000"/>
              </a:lnSpc>
              <a:buFont typeface="Wingdings" pitchFamily="2" charset="2"/>
              <a:buChar char="§"/>
              <a:defRPr/>
            </a:pPr>
            <a:r>
              <a:rPr lang="en-IN" sz="2000" b="1" dirty="0" smtClean="0">
                <a:solidFill>
                  <a:srgbClr val="002060"/>
                </a:solidFill>
                <a:latin typeface="Arial" pitchFamily="34" charset="0"/>
                <a:cs typeface="Arial" pitchFamily="34" charset="0"/>
              </a:rPr>
              <a:t>The results achieved with long-acting GLP-1 receptor agonists appear to be superior to those achieved with short-acting GLP-1 receptor agonists.</a:t>
            </a:r>
          </a:p>
          <a:p>
            <a:pPr algn="just">
              <a:lnSpc>
                <a:spcPct val="150000"/>
              </a:lnSpc>
              <a:buFont typeface="Wingdings" pitchFamily="2" charset="2"/>
              <a:buChar char="§"/>
              <a:defRPr/>
            </a:pPr>
            <a:r>
              <a:rPr lang="en-IN" sz="2000" b="1" dirty="0" smtClean="0">
                <a:solidFill>
                  <a:srgbClr val="002060"/>
                </a:solidFill>
                <a:latin typeface="Arial" pitchFamily="34" charset="0"/>
                <a:cs typeface="Arial" pitchFamily="34" charset="0"/>
              </a:rPr>
              <a:t>Meal-independent dosing (with exception of exenatide) &amp; simple administration &amp; dosage adjustment also make the incretin based therapies an attractive options for treatment of type 2 diabetes.</a:t>
            </a:r>
          </a:p>
          <a:p>
            <a:pPr algn="just">
              <a:lnSpc>
                <a:spcPct val="150000"/>
              </a:lnSpc>
              <a:buFont typeface="Wingdings" pitchFamily="2" charset="2"/>
              <a:buChar char="§"/>
              <a:defRPr/>
            </a:pPr>
            <a:r>
              <a:rPr lang="en-US" sz="2000" b="1" dirty="0" err="1" smtClean="0">
                <a:solidFill>
                  <a:srgbClr val="002060"/>
                </a:solidFill>
                <a:latin typeface="Arial" pitchFamily="34" charset="0"/>
                <a:cs typeface="Arial" pitchFamily="34" charset="0"/>
              </a:rPr>
              <a:t>Incretin</a:t>
            </a:r>
            <a:r>
              <a:rPr lang="en-US" sz="2000" b="1" dirty="0" smtClean="0">
                <a:solidFill>
                  <a:srgbClr val="002060"/>
                </a:solidFill>
                <a:latin typeface="Arial" pitchFamily="34" charset="0"/>
                <a:cs typeface="Arial" pitchFamily="34" charset="0"/>
              </a:rPr>
              <a:t> therapy beyond  </a:t>
            </a:r>
            <a:r>
              <a:rPr lang="en-US" sz="2000" b="1" dirty="0" err="1" smtClean="0">
                <a:solidFill>
                  <a:srgbClr val="002060"/>
                </a:solidFill>
                <a:latin typeface="Arial" pitchFamily="34" charset="0"/>
                <a:cs typeface="Arial" pitchFamily="34" charset="0"/>
              </a:rPr>
              <a:t>glycemia</a:t>
            </a:r>
            <a:r>
              <a:rPr lang="en-US" sz="2000" b="1" dirty="0" smtClean="0">
                <a:solidFill>
                  <a:srgbClr val="002060"/>
                </a:solidFill>
                <a:latin typeface="Arial" pitchFamily="34" charset="0"/>
                <a:cs typeface="Arial" pitchFamily="34" charset="0"/>
              </a:rPr>
              <a:t>  : Cardiovascular protection needs further research &amp; long term safety data needed</a:t>
            </a:r>
            <a:endParaRPr lang="en-IN" sz="2000" b="1" dirty="0" smtClean="0">
              <a:solidFill>
                <a:srgbClr val="002060"/>
              </a:solidFill>
              <a:latin typeface="Arial" pitchFamily="34" charset="0"/>
              <a:cs typeface="Arial" pitchFamily="34" charset="0"/>
            </a:endParaRPr>
          </a:p>
          <a:p>
            <a:pPr algn="just">
              <a:lnSpc>
                <a:spcPct val="150000"/>
              </a:lnSpc>
              <a:buFont typeface="Wingdings 2" pitchFamily="18" charset="2"/>
              <a:buNone/>
              <a:defRPr/>
            </a:pPr>
            <a:r>
              <a:rPr lang="en-US" sz="2000" b="1" dirty="0" smtClean="0">
                <a:solidFill>
                  <a:srgbClr val="002060"/>
                </a:solidFill>
                <a:latin typeface="Arial" pitchFamily="34" charset="0"/>
                <a:cs typeface="Arial" pitchFamily="34" charset="0"/>
              </a:rPr>
              <a:t>`</a:t>
            </a:r>
            <a:endParaRPr lang="en-IN" sz="2000" b="1" dirty="0">
              <a:solidFill>
                <a:srgbClr val="002060"/>
              </a:solidFill>
              <a:latin typeface="Arial" pitchFamily="34" charset="0"/>
              <a:cs typeface="Arial" pitchFamily="34" charset="0"/>
            </a:endParaRPr>
          </a:p>
        </p:txBody>
      </p:sp>
      <p:sp>
        <p:nvSpPr>
          <p:cNvPr id="4"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772E3003-B049-4DC5-A624-00A21C48F0BA}" type="slidenum">
              <a:rPr lang="en-US" smtClean="0">
                <a:solidFill>
                  <a:schemeClr val="bg1"/>
                </a:solidFill>
              </a:rPr>
              <a:pPr fontAlgn="base">
                <a:spcBef>
                  <a:spcPct val="0"/>
                </a:spcBef>
                <a:spcAft>
                  <a:spcPct val="0"/>
                </a:spcAft>
                <a:defRPr/>
              </a:pPr>
              <a:t>55</a:t>
            </a:fld>
            <a:endParaRPr lang="en-US" dirty="0" smtClean="0">
              <a:solidFill>
                <a:schemeClr val="bg1"/>
              </a:solidFill>
            </a:endParaRPr>
          </a:p>
        </p:txBody>
      </p:sp>
      <p:sp>
        <p:nvSpPr>
          <p:cNvPr id="5" name="Rectangle 4"/>
          <p:cNvSpPr/>
          <p:nvPr/>
        </p:nvSpPr>
        <p:spPr>
          <a:xfrm>
            <a:off x="152400" y="314325"/>
            <a:ext cx="8458200" cy="523875"/>
          </a:xfrm>
          <a:prstGeom prst="rect">
            <a:avLst/>
          </a:prstGeom>
        </p:spPr>
        <p:txBody>
          <a:bodyPr>
            <a:spAutoFit/>
          </a:bodyPr>
          <a:lstStyle/>
          <a:p>
            <a:pPr fontAlgn="auto">
              <a:spcBef>
                <a:spcPts val="0"/>
              </a:spcBef>
              <a:spcAft>
                <a:spcPts val="0"/>
              </a:spcAft>
              <a:defRPr/>
            </a:pPr>
            <a:r>
              <a:rPr lang="en-US" sz="2800" b="1" dirty="0" smtClean="0">
                <a:solidFill>
                  <a:srgbClr val="FF0000"/>
                </a:solidFill>
                <a:latin typeface="Arial" pitchFamily="34" charset="0"/>
                <a:cs typeface="Arial" pitchFamily="34" charset="0"/>
              </a:rPr>
              <a:t>Key Points To Remember</a:t>
            </a:r>
            <a:endParaRPr lang="en-IN" sz="2800" b="1" dirty="0">
              <a:solidFill>
                <a:srgbClr val="FF0000"/>
              </a:solidFill>
              <a:latin typeface="Arial" pitchFamily="34" charset="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slide(fromRight)">
                                      <p:cBhvr>
                                        <p:cTn id="7" dur="500"/>
                                        <p:tgtEl>
                                          <p:spTgt spid="3">
                                            <p:bg/>
                                          </p:spTgt>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slide(fromRight)">
                                      <p:cBhvr>
                                        <p:cTn id="10" dur="500"/>
                                        <p:tgtEl>
                                          <p:spTgt spid="3">
                                            <p:txEl>
                                              <p:pRg st="0" end="0"/>
                                            </p:txEl>
                                          </p:spTgt>
                                        </p:tgtEl>
                                      </p:cBhvr>
                                    </p:animEffect>
                                  </p:childTnLst>
                                </p:cTn>
                              </p:par>
                              <p:par>
                                <p:cTn id="11" presetID="12" presetClass="entr" presetSubtype="2"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slide(fromRight)">
                                      <p:cBhvr>
                                        <p:cTn id="13" dur="500"/>
                                        <p:tgtEl>
                                          <p:spTgt spid="3">
                                            <p:txEl>
                                              <p:pRg st="1" end="1"/>
                                            </p:txEl>
                                          </p:spTgt>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slide(fromRight)">
                                      <p:cBhvr>
                                        <p:cTn id="16" dur="500"/>
                                        <p:tgtEl>
                                          <p:spTgt spid="3">
                                            <p:txEl>
                                              <p:pRg st="2" end="2"/>
                                            </p:txEl>
                                          </p:spTgt>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Right)">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2"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slide(fromRight)">
                                      <p:cBhvr>
                                        <p:cTn id="24" dur="500"/>
                                        <p:tgtEl>
                                          <p:spTgt spid="3">
                                            <p:txEl>
                                              <p:pRg st="4" end="4"/>
                                            </p:txEl>
                                          </p:spTgt>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lide(fromRigh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0"/>
            <a:ext cx="8229600" cy="1143000"/>
          </a:xfrm>
        </p:spPr>
        <p:txBody>
          <a:bodyPr>
            <a:normAutofit fontScale="90000"/>
          </a:bodyPr>
          <a:lstStyle/>
          <a:p>
            <a:endParaRPr lang="en-IN" sz="7300" b="1" dirty="0">
              <a:solidFill>
                <a:srgbClr val="FF0000"/>
              </a:solidFill>
            </a:endParaRPr>
          </a:p>
        </p:txBody>
      </p:sp>
      <p:pic>
        <p:nvPicPr>
          <p:cNvPr id="7" name="Content Placeholder 6" descr="Ernest_Starling_portrait.jpg"/>
          <p:cNvPicPr>
            <a:picLocks noGrp="1" noChangeAspect="1"/>
          </p:cNvPicPr>
          <p:nvPr>
            <p:ph sz="half" idx="1"/>
          </p:nvPr>
        </p:nvPicPr>
        <p:blipFill>
          <a:blip r:embed="rId2"/>
          <a:stretch>
            <a:fillRect/>
          </a:stretch>
        </p:blipFill>
        <p:spPr>
          <a:xfrm>
            <a:off x="3143240" y="1928802"/>
            <a:ext cx="2794000" cy="3708400"/>
          </a:xfrm>
        </p:spPr>
      </p:pic>
      <p:sp>
        <p:nvSpPr>
          <p:cNvPr id="6" name="Content Placeholder 5"/>
          <p:cNvSpPr>
            <a:spLocks noGrp="1"/>
          </p:cNvSpPr>
          <p:nvPr>
            <p:ph sz="half" idx="2"/>
          </p:nvPr>
        </p:nvSpPr>
        <p:spPr>
          <a:xfrm>
            <a:off x="10787106" y="4857760"/>
            <a:ext cx="4038600" cy="4525963"/>
          </a:xfrm>
        </p:spPr>
        <p:txBody>
          <a:bodyPr>
            <a:normAutofit/>
          </a:bodyPr>
          <a:lstStyle/>
          <a:p>
            <a:pPr algn="ctr">
              <a:buNone/>
            </a:pPr>
            <a:endParaRPr lang="en-IN" dirty="0"/>
          </a:p>
        </p:txBody>
      </p:sp>
      <p:sp>
        <p:nvSpPr>
          <p:cNvPr id="4" name="Slide Number Placeholder 3"/>
          <p:cNvSpPr>
            <a:spLocks noGrp="1"/>
          </p:cNvSpPr>
          <p:nvPr>
            <p:ph type="sldNum" sz="quarter" idx="12"/>
          </p:nvPr>
        </p:nvSpPr>
        <p:spPr/>
        <p:txBody>
          <a:bodyPr/>
          <a:lstStyle/>
          <a:p>
            <a:pPr>
              <a:defRPr/>
            </a:pPr>
            <a:fld id="{FD63D392-2C57-42D8-BEC5-76A92B2FE1E6}" type="slidenum">
              <a:rPr lang="en-US" smtClean="0"/>
              <a:pPr>
                <a:defRPr/>
              </a:pPr>
              <a:t>56</a:t>
            </a:fld>
            <a:endParaRPr lang="en-US"/>
          </a:p>
        </p:txBody>
      </p:sp>
      <p:sp>
        <p:nvSpPr>
          <p:cNvPr id="9" name="Rectangle 8"/>
          <p:cNvSpPr/>
          <p:nvPr/>
        </p:nvSpPr>
        <p:spPr>
          <a:xfrm>
            <a:off x="857224" y="571480"/>
            <a:ext cx="6858048" cy="1200329"/>
          </a:xfrm>
          <a:prstGeom prst="rect">
            <a:avLst/>
          </a:prstGeom>
        </p:spPr>
        <p:txBody>
          <a:bodyPr wrap="square">
            <a:spAutoFit/>
          </a:bodyPr>
          <a:lstStyle/>
          <a:p>
            <a:pPr algn="ctr"/>
            <a:r>
              <a:rPr lang="en-US" sz="3600" b="1" dirty="0" smtClean="0">
                <a:ln w="17780" cmpd="sng">
                  <a:solidFill>
                    <a:srgbClr val="FFFFFF"/>
                  </a:solidFill>
                  <a:prstDash val="solid"/>
                  <a:miter lim="800000"/>
                </a:ln>
                <a:solidFill>
                  <a:srgbClr val="002060"/>
                </a:solidFill>
                <a:effectLst>
                  <a:innerShdw blurRad="63500" dist="50800" dir="13500000">
                    <a:prstClr val="black">
                      <a:alpha val="50000"/>
                    </a:prstClr>
                  </a:innerShdw>
                </a:effectLst>
              </a:rPr>
              <a:t>Today’s physiology is Tomorrow’s medicine</a:t>
            </a:r>
            <a:endParaRPr lang="en-IN" sz="3600" b="1" dirty="0">
              <a:ln w="17780" cmpd="sng">
                <a:solidFill>
                  <a:srgbClr val="FFFFFF"/>
                </a:solidFill>
                <a:prstDash val="solid"/>
                <a:miter lim="800000"/>
              </a:ln>
              <a:solidFill>
                <a:srgbClr val="002060"/>
              </a:solidFill>
              <a:effectLst>
                <a:innerShdw blurRad="63500" dist="50800" dir="13500000">
                  <a:prstClr val="black">
                    <a:alpha val="50000"/>
                  </a:prstClr>
                </a:innerShdw>
              </a:effectLst>
            </a:endParaRPr>
          </a:p>
        </p:txBody>
      </p:sp>
      <p:sp>
        <p:nvSpPr>
          <p:cNvPr id="10" name="Rectangle 9"/>
          <p:cNvSpPr/>
          <p:nvPr/>
        </p:nvSpPr>
        <p:spPr>
          <a:xfrm>
            <a:off x="3214678" y="5857892"/>
            <a:ext cx="2714644" cy="646331"/>
          </a:xfrm>
          <a:prstGeom prst="rect">
            <a:avLst/>
          </a:prstGeom>
        </p:spPr>
        <p:txBody>
          <a:bodyPr wrap="square">
            <a:spAutoFit/>
          </a:bodyPr>
          <a:lstStyle/>
          <a:p>
            <a:pPr algn="ctr"/>
            <a:r>
              <a:rPr lang="en-US" dirty="0" smtClean="0"/>
              <a:t> </a:t>
            </a:r>
            <a:r>
              <a:rPr lang="en-US" sz="3600" b="1" dirty="0" smtClean="0">
                <a:solidFill>
                  <a:srgbClr val="FF0000"/>
                </a:solidFill>
              </a:rPr>
              <a:t>Starling</a:t>
            </a:r>
            <a:endParaRPr lang="en-IN" sz="3600" dirty="0"/>
          </a:p>
        </p:txBody>
      </p:sp>
    </p:spTree>
  </p:cSld>
  <p:clrMapOvr>
    <a:masterClrMapping/>
  </p:clrMapOvr>
  <p:transition>
    <p:wipe di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381000" y="609600"/>
            <a:ext cx="7391400" cy="762000"/>
          </a:xfrm>
          <a:prstGeom prst="rect">
            <a:avLst/>
          </a:prstGeom>
          <a:noFill/>
          <a:ln w="9525">
            <a:noFill/>
            <a:miter lim="800000"/>
            <a:headEnd/>
            <a:tailEnd/>
          </a:ln>
        </p:spPr>
        <p:txBody>
          <a:bodyPr anchor="ctr"/>
          <a:lstStyle/>
          <a:p>
            <a:pPr algn="ctr">
              <a:defRPr/>
            </a:pPr>
            <a:r>
              <a:rPr lang="en-US" sz="2800" b="1" dirty="0">
                <a:solidFill>
                  <a:schemeClr val="tx2">
                    <a:lumMod val="75000"/>
                  </a:schemeClr>
                </a:solidFill>
                <a:latin typeface="Arial" pitchFamily="34" charset="0"/>
                <a:cs typeface="Arial" pitchFamily="34" charset="0"/>
              </a:rPr>
              <a:t>Questions?</a:t>
            </a:r>
          </a:p>
        </p:txBody>
      </p:sp>
      <p:pic>
        <p:nvPicPr>
          <p:cNvPr id="211972" name="Picture 4" descr="http://normansennema.com/wp-content/uploads/2008/11/question6.jpg"/>
          <p:cNvPicPr>
            <a:picLocks noChangeAspect="1" noChangeArrowheads="1"/>
          </p:cNvPicPr>
          <p:nvPr/>
        </p:nvPicPr>
        <p:blipFill>
          <a:blip r:embed="rId3" cstate="print"/>
          <a:srcRect/>
          <a:stretch>
            <a:fillRect/>
          </a:stretch>
        </p:blipFill>
        <p:spPr bwMode="auto">
          <a:xfrm>
            <a:off x="1752600" y="2057400"/>
            <a:ext cx="4800600" cy="3048000"/>
          </a:xfrm>
          <a:prstGeom prst="ellipse">
            <a:avLst/>
          </a:prstGeom>
          <a:ln>
            <a:noFill/>
          </a:ln>
          <a:effectLst>
            <a:softEdge rad="112500"/>
          </a:effectLst>
        </p:spPr>
      </p:pic>
      <p:sp>
        <p:nvSpPr>
          <p:cNvPr id="4"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0FBAC7E2-8525-4D3A-8A76-D46365E042B1}" type="slidenum">
              <a:rPr lang="en-US" smtClean="0">
                <a:solidFill>
                  <a:schemeClr val="bg1"/>
                </a:solidFill>
              </a:rPr>
              <a:pPr fontAlgn="base">
                <a:spcBef>
                  <a:spcPct val="0"/>
                </a:spcBef>
                <a:spcAft>
                  <a:spcPct val="0"/>
                </a:spcAft>
                <a:defRPr/>
              </a:pPr>
              <a:t>57</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211972"/>
                                        </p:tgtEl>
                                        <p:attrNameLst>
                                          <p:attrName>style.visibility</p:attrName>
                                        </p:attrNameLst>
                                      </p:cBhvr>
                                      <p:to>
                                        <p:strVal val="visible"/>
                                      </p:to>
                                    </p:set>
                                    <p:anim calcmode="lin" valueType="num">
                                      <p:cBhvr>
                                        <p:cTn id="7" dur="500" fill="hold"/>
                                        <p:tgtEl>
                                          <p:spTgt spid="211972"/>
                                        </p:tgtEl>
                                        <p:attrNameLst>
                                          <p:attrName>ppt_w</p:attrName>
                                        </p:attrNameLst>
                                      </p:cBhvr>
                                      <p:tavLst>
                                        <p:tav tm="0">
                                          <p:val>
                                            <p:fltVal val="0"/>
                                          </p:val>
                                        </p:tav>
                                        <p:tav tm="100000">
                                          <p:val>
                                            <p:strVal val="#ppt_w"/>
                                          </p:val>
                                        </p:tav>
                                      </p:tavLst>
                                    </p:anim>
                                    <p:anim calcmode="lin" valueType="num">
                                      <p:cBhvr>
                                        <p:cTn id="8" dur="500" fill="hold"/>
                                        <p:tgtEl>
                                          <p:spTgt spid="211972"/>
                                        </p:tgtEl>
                                        <p:attrNameLst>
                                          <p:attrName>ppt_h</p:attrName>
                                        </p:attrNameLst>
                                      </p:cBhvr>
                                      <p:tavLst>
                                        <p:tav tm="0">
                                          <p:val>
                                            <p:fltVal val="0"/>
                                          </p:val>
                                        </p:tav>
                                        <p:tav tm="100000">
                                          <p:val>
                                            <p:strVal val="#ppt_h"/>
                                          </p:val>
                                        </p:tav>
                                      </p:tavLst>
                                    </p:anim>
                                    <p:animEffect transition="in" filter="fade">
                                      <p:cBhvr>
                                        <p:cTn id="9" dur="500"/>
                                        <p:tgtEl>
                                          <p:spTgt spid="211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sugaah\My Documents\My Pictures\Thank-you-2.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2590800" y="4419600"/>
            <a:ext cx="3200400" cy="1828800"/>
          </a:xfrm>
          <a:prstGeom prst="roundRect">
            <a:avLst/>
          </a:prstGeom>
          <a:ln>
            <a:noFill/>
          </a:ln>
          <a:effectLst>
            <a:outerShdw blurRad="292100" dist="139700" dir="2700000" algn="tl" rotWithShape="0">
              <a:srgbClr val="333333">
                <a:alpha val="65000"/>
              </a:srgbClr>
            </a:outerShdw>
          </a:effectLst>
        </p:spPr>
      </p:pic>
      <p:pic>
        <p:nvPicPr>
          <p:cNvPr id="43011" name="Picture 2"/>
          <p:cNvPicPr>
            <a:picLocks noChangeAspect="1" noChangeArrowheads="1"/>
          </p:cNvPicPr>
          <p:nvPr/>
        </p:nvPicPr>
        <p:blipFill>
          <a:blip r:embed="rId3"/>
          <a:srcRect/>
          <a:stretch>
            <a:fillRect/>
          </a:stretch>
        </p:blipFill>
        <p:spPr bwMode="auto">
          <a:xfrm>
            <a:off x="4562475" y="3419475"/>
            <a:ext cx="19050" cy="19050"/>
          </a:xfrm>
          <a:prstGeom prst="rect">
            <a:avLst/>
          </a:prstGeom>
          <a:noFill/>
          <a:ln w="9525">
            <a:noFill/>
            <a:miter lim="800000"/>
            <a:headEnd/>
            <a:tailEnd/>
          </a:ln>
        </p:spPr>
      </p:pic>
      <p:pic>
        <p:nvPicPr>
          <p:cNvPr id="3081" name="Picture 9" descr="http://selfimprovementconcepts.com/blog/wp-content/uploads/2010/06/footprints-sand-beach-sunrise.jpg"/>
          <p:cNvPicPr>
            <a:picLocks noChangeAspect="1" noChangeArrowheads="1"/>
          </p:cNvPicPr>
          <p:nvPr/>
        </p:nvPicPr>
        <p:blipFill>
          <a:blip r:embed="rId4" cstate="print"/>
          <a:srcRect/>
          <a:stretch>
            <a:fillRect/>
          </a:stretch>
        </p:blipFill>
        <p:spPr bwMode="auto">
          <a:xfrm>
            <a:off x="1828800" y="457200"/>
            <a:ext cx="4724400" cy="3429000"/>
          </a:xfrm>
          <a:prstGeom prst="roundRect">
            <a:avLst/>
          </a:prstGeom>
          <a:noFill/>
        </p:spPr>
      </p:pic>
      <p:sp>
        <p:nvSpPr>
          <p:cNvPr id="6" name="Slide Number Placeholder 4"/>
          <p:cNvSpPr>
            <a:spLocks noGrp="1"/>
          </p:cNvSpPr>
          <p:nvPr>
            <p:ph type="sldNum" sz="quarter" idx="12"/>
          </p:nvPr>
        </p:nvSpPr>
        <p:spPr bwMode="auto">
          <a:xfrm>
            <a:off x="8250238" y="6556375"/>
            <a:ext cx="588962" cy="228600"/>
          </a:xfrm>
          <a:ln>
            <a:miter lim="800000"/>
            <a:headEnd/>
            <a:tailEnd/>
          </a:ln>
        </p:spPr>
        <p:txBody>
          <a:bodyPr wrap="square" numCol="1" anchorCtr="0" compatLnSpc="1">
            <a:prstTxWarp prst="textNoShape">
              <a:avLst/>
            </a:prstTxWarp>
          </a:bodyPr>
          <a:lstStyle/>
          <a:p>
            <a:pPr fontAlgn="base">
              <a:spcBef>
                <a:spcPct val="0"/>
              </a:spcBef>
              <a:spcAft>
                <a:spcPct val="0"/>
              </a:spcAft>
              <a:defRPr/>
            </a:pPr>
            <a:fld id="{69A0FC26-D764-46F2-9D05-A59AA076FE72}" type="slidenum">
              <a:rPr lang="en-US" smtClean="0">
                <a:solidFill>
                  <a:schemeClr val="bg1"/>
                </a:solidFill>
              </a:rPr>
              <a:pPr fontAlgn="base">
                <a:spcBef>
                  <a:spcPct val="0"/>
                </a:spcBef>
                <a:spcAft>
                  <a:spcPct val="0"/>
                </a:spcAft>
                <a:defRPr/>
              </a:pPr>
              <a:t>58</a:t>
            </a:fld>
            <a:endParaRPr lang="en-US" dirty="0" smtClean="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8093</TotalTime>
  <Words>8508</Words>
  <Application>Microsoft Office PowerPoint</Application>
  <PresentationFormat>On-screen Show (4:3)</PresentationFormat>
  <Paragraphs>768</Paragraphs>
  <Slides>58</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0" baseType="lpstr">
      <vt:lpstr>Office Theme</vt:lpstr>
      <vt:lpstr>Bitmap Image</vt:lpstr>
      <vt:lpstr>Slide 1</vt:lpstr>
      <vt:lpstr>Greetings from MANIPAL, INDIA</vt:lpstr>
      <vt:lpstr>The Diabetes Epidemic: Global Projections, 2010–2030</vt:lpstr>
      <vt:lpstr>Disclosures</vt:lpstr>
      <vt:lpstr>Slide 5</vt:lpstr>
      <vt:lpstr>Incretins </vt:lpstr>
      <vt:lpstr>Slide 7</vt:lpstr>
      <vt:lpstr>Slide 8</vt:lpstr>
      <vt:lpstr> GLP-1: effects in humans</vt:lpstr>
      <vt:lpstr>Slide 10</vt:lpstr>
      <vt:lpstr>Slide 11</vt:lpstr>
      <vt:lpstr>Slide 12</vt:lpstr>
      <vt:lpstr>Slide 13</vt:lpstr>
      <vt:lpstr>Slide 14</vt:lpstr>
      <vt:lpstr>Slide 15</vt:lpstr>
      <vt:lpstr>Slide 16</vt:lpstr>
      <vt:lpstr>GLP1 receptor agonists</vt:lpstr>
      <vt:lpstr>Mechanism of action</vt:lpstr>
      <vt:lpstr>Mechanism of action</vt:lpstr>
      <vt:lpstr>Slide 20</vt:lpstr>
      <vt:lpstr>Pharmacokinetics </vt:lpstr>
      <vt:lpstr>Pharmacokinetics </vt:lpstr>
      <vt:lpstr>Advantages of long acting agents</vt:lpstr>
      <vt:lpstr>Adverse effects</vt:lpstr>
      <vt:lpstr>Adverse effects</vt:lpstr>
      <vt:lpstr>Adverse effects</vt:lpstr>
      <vt:lpstr>Adverse effects</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Incretins   therapy                       beyond glycemia</vt:lpstr>
      <vt:lpstr>Slide 52</vt:lpstr>
      <vt:lpstr>CV Protection</vt:lpstr>
      <vt:lpstr>Osteoporosis</vt:lpstr>
      <vt:lpstr>Slide 55</vt:lpstr>
      <vt:lpstr>Slide 56</vt:lpstr>
      <vt:lpstr>Slide 57</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Incretin based therapy in type 2 diabetes</dc:title>
  <dc:creator>Dr MM Prabhu</dc:creator>
  <cp:lastModifiedBy>ADMIN</cp:lastModifiedBy>
  <cp:revision>1006</cp:revision>
  <dcterms:created xsi:type="dcterms:W3CDTF">2006-08-16T00:00:00Z</dcterms:created>
  <dcterms:modified xsi:type="dcterms:W3CDTF">2014-10-15T15:53:25Z</dcterms:modified>
</cp:coreProperties>
</file>