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801" r:id="rId1"/>
  </p:sldMasterIdLst>
  <p:sldIdLst>
    <p:sldId id="258" r:id="rId2"/>
    <p:sldId id="263" r:id="rId3"/>
    <p:sldId id="260" r:id="rId4"/>
    <p:sldId id="264" r:id="rId5"/>
    <p:sldId id="277" r:id="rId6"/>
    <p:sldId id="279" r:id="rId7"/>
    <p:sldId id="278" r:id="rId8"/>
    <p:sldId id="276" r:id="rId9"/>
    <p:sldId id="265" r:id="rId10"/>
    <p:sldId id="275" r:id="rId11"/>
    <p:sldId id="274" r:id="rId12"/>
    <p:sldId id="270" r:id="rId13"/>
    <p:sldId id="261" r:id="rId14"/>
    <p:sldId id="262" r:id="rId15"/>
    <p:sldId id="259" r:id="rId16"/>
    <p:sldId id="271" r:id="rId17"/>
    <p:sldId id="273" r:id="rId18"/>
    <p:sldId id="272" r:id="rId19"/>
    <p:sldId id="257" r:id="rId20"/>
    <p:sldId id="267" r:id="rId21"/>
    <p:sldId id="268" r:id="rId22"/>
    <p:sldId id="26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94434" autoAdjust="0"/>
  </p:normalViewPr>
  <p:slideViewPr>
    <p:cSldViewPr snapToGrid="0">
      <p:cViewPr varScale="1">
        <p:scale>
          <a:sx n="67" d="100"/>
          <a:sy n="67" d="100"/>
        </p:scale>
        <p:origin x="77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excel%20resullts\ATPS\effect%20of%20PEG%20crude%20load%20and%20pH%20Dr%20sahar%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excel%20resullts\ATPS\effect%20of%20PEG%20crude%20load%20and%20pH%20Dr%20sahar%205.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475459317585303"/>
          <c:y val="9.3009259259259264E-2"/>
          <c:w val="0.59519891374524925"/>
          <c:h val="0.61664843977836103"/>
        </c:manualLayout>
      </c:layout>
      <c:scatterChart>
        <c:scatterStyle val="lineMarker"/>
        <c:varyColors val="0"/>
        <c:ser>
          <c:idx val="0"/>
          <c:order val="1"/>
          <c:tx>
            <c:v>K</c:v>
          </c:tx>
          <c:spPr>
            <a:ln w="19050" cap="rnd">
              <a:solidFill>
                <a:schemeClr val="tx1"/>
              </a:solidFill>
              <a:round/>
            </a:ln>
            <a:effectLst/>
          </c:spPr>
          <c:marker>
            <c:symbol val="triangle"/>
            <c:size val="8"/>
            <c:spPr>
              <a:solidFill>
                <a:schemeClr val="tx1"/>
              </a:solidFill>
              <a:ln w="9525">
                <a:solidFill>
                  <a:schemeClr val="tx1"/>
                </a:solidFill>
              </a:ln>
              <a:effectLst/>
            </c:spPr>
          </c:marker>
          <c:errBars>
            <c:errDir val="y"/>
            <c:errBarType val="both"/>
            <c:errValType val="cust"/>
            <c:noEndCap val="0"/>
            <c:plus>
              <c:numRef>
                <c:f>Sheet2!$R$58:$R$65</c:f>
                <c:numCache>
                  <c:formatCode>General</c:formatCode>
                  <c:ptCount val="8"/>
                  <c:pt idx="0">
                    <c:v>0.04</c:v>
                  </c:pt>
                  <c:pt idx="1">
                    <c:v>0.02</c:v>
                  </c:pt>
                  <c:pt idx="2">
                    <c:v>0.03</c:v>
                  </c:pt>
                  <c:pt idx="3">
                    <c:v>0.01</c:v>
                  </c:pt>
                  <c:pt idx="4">
                    <c:v>0.02</c:v>
                  </c:pt>
                  <c:pt idx="5">
                    <c:v>0.03</c:v>
                  </c:pt>
                  <c:pt idx="6">
                    <c:v>0.03</c:v>
                  </c:pt>
                  <c:pt idx="7">
                    <c:v>0</c:v>
                  </c:pt>
                </c:numCache>
              </c:numRef>
            </c:plus>
            <c:minus>
              <c:numRef>
                <c:f>Sheet2!$R$58:$R$65</c:f>
                <c:numCache>
                  <c:formatCode>General</c:formatCode>
                  <c:ptCount val="8"/>
                  <c:pt idx="0">
                    <c:v>0.04</c:v>
                  </c:pt>
                  <c:pt idx="1">
                    <c:v>0.02</c:v>
                  </c:pt>
                  <c:pt idx="2">
                    <c:v>0.03</c:v>
                  </c:pt>
                  <c:pt idx="3">
                    <c:v>0.01</c:v>
                  </c:pt>
                  <c:pt idx="4">
                    <c:v>0.02</c:v>
                  </c:pt>
                  <c:pt idx="5">
                    <c:v>0.03</c:v>
                  </c:pt>
                  <c:pt idx="6">
                    <c:v>0.03</c:v>
                  </c:pt>
                  <c:pt idx="7">
                    <c:v>0</c:v>
                  </c:pt>
                </c:numCache>
              </c:numRef>
            </c:minus>
            <c:spPr>
              <a:noFill/>
              <a:ln w="9525" cap="flat" cmpd="sng" algn="ctr">
                <a:solidFill>
                  <a:schemeClr val="tx1">
                    <a:lumMod val="65000"/>
                    <a:lumOff val="35000"/>
                  </a:schemeClr>
                </a:solidFill>
                <a:round/>
              </a:ln>
              <a:effectLst/>
            </c:spPr>
          </c:errBars>
          <c:xVal>
            <c:numRef>
              <c:f>Sheet2!$K$59:$K$65</c:f>
              <c:numCache>
                <c:formatCode>General</c:formatCode>
                <c:ptCount val="7"/>
                <c:pt idx="0">
                  <c:v>20</c:v>
                </c:pt>
                <c:pt idx="1">
                  <c:v>17</c:v>
                </c:pt>
                <c:pt idx="2">
                  <c:v>14</c:v>
                </c:pt>
                <c:pt idx="3">
                  <c:v>11</c:v>
                </c:pt>
                <c:pt idx="4">
                  <c:v>8</c:v>
                </c:pt>
                <c:pt idx="5">
                  <c:v>5</c:v>
                </c:pt>
                <c:pt idx="6">
                  <c:v>2</c:v>
                </c:pt>
              </c:numCache>
            </c:numRef>
          </c:xVal>
          <c:yVal>
            <c:numRef>
              <c:f>Sheet2!$M$59:$M$65</c:f>
              <c:numCache>
                <c:formatCode>General</c:formatCode>
                <c:ptCount val="7"/>
                <c:pt idx="0">
                  <c:v>0.28000000000000003</c:v>
                </c:pt>
                <c:pt idx="1">
                  <c:v>0.24</c:v>
                </c:pt>
                <c:pt idx="2">
                  <c:v>0.32</c:v>
                </c:pt>
                <c:pt idx="3">
                  <c:v>0.36</c:v>
                </c:pt>
                <c:pt idx="4">
                  <c:v>0.42</c:v>
                </c:pt>
                <c:pt idx="5">
                  <c:v>0.46</c:v>
                </c:pt>
                <c:pt idx="6">
                  <c:v>0.51</c:v>
                </c:pt>
              </c:numCache>
            </c:numRef>
          </c:yVal>
          <c:smooth val="0"/>
        </c:ser>
        <c:dLbls>
          <c:showLegendKey val="0"/>
          <c:showVal val="0"/>
          <c:showCatName val="0"/>
          <c:showSerName val="0"/>
          <c:showPercent val="0"/>
          <c:showBubbleSize val="0"/>
        </c:dLbls>
        <c:axId val="-1266331392"/>
        <c:axId val="-1266333024"/>
      </c:scatterChart>
      <c:scatterChart>
        <c:scatterStyle val="lineMarker"/>
        <c:varyColors val="0"/>
        <c:ser>
          <c:idx val="2"/>
          <c:order val="0"/>
          <c:tx>
            <c:strRef>
              <c:f>Sheet2!$N$58</c:f>
              <c:strCache>
                <c:ptCount val="1"/>
                <c:pt idx="0">
                  <c:v>yield</c:v>
                </c:pt>
              </c:strCache>
            </c:strRef>
          </c:tx>
          <c:spPr>
            <a:ln w="19050" cap="rnd">
              <a:solidFill>
                <a:schemeClr val="tx1"/>
              </a:solidFill>
              <a:round/>
            </a:ln>
            <a:effectLst/>
          </c:spPr>
          <c:marker>
            <c:symbol val="circle"/>
            <c:size val="7"/>
            <c:spPr>
              <a:solidFill>
                <a:schemeClr val="tx1"/>
              </a:solidFill>
              <a:ln w="9525">
                <a:solidFill>
                  <a:schemeClr val="tx1"/>
                </a:solidFill>
              </a:ln>
              <a:effectLst/>
            </c:spPr>
          </c:marker>
          <c:errBars>
            <c:errDir val="y"/>
            <c:errBarType val="both"/>
            <c:errValType val="cust"/>
            <c:noEndCap val="0"/>
            <c:plus>
              <c:numRef>
                <c:f>Sheet2!$P$58:$P$65</c:f>
                <c:numCache>
                  <c:formatCode>General</c:formatCode>
                  <c:ptCount val="8"/>
                  <c:pt idx="0">
                    <c:v>3</c:v>
                  </c:pt>
                  <c:pt idx="1">
                    <c:v>2.9</c:v>
                  </c:pt>
                  <c:pt idx="2">
                    <c:v>4.3</c:v>
                  </c:pt>
                  <c:pt idx="3">
                    <c:v>1.27</c:v>
                  </c:pt>
                  <c:pt idx="4">
                    <c:v>3.42</c:v>
                  </c:pt>
                  <c:pt idx="5">
                    <c:v>1.33</c:v>
                  </c:pt>
                  <c:pt idx="6">
                    <c:v>2.83</c:v>
                  </c:pt>
                  <c:pt idx="7">
                    <c:v>3.4</c:v>
                  </c:pt>
                </c:numCache>
              </c:numRef>
            </c:plus>
            <c:minus>
              <c:numRef>
                <c:f>Sheet2!$P$58:$P$65</c:f>
                <c:numCache>
                  <c:formatCode>General</c:formatCode>
                  <c:ptCount val="8"/>
                  <c:pt idx="0">
                    <c:v>3</c:v>
                  </c:pt>
                  <c:pt idx="1">
                    <c:v>2.9</c:v>
                  </c:pt>
                  <c:pt idx="2">
                    <c:v>4.3</c:v>
                  </c:pt>
                  <c:pt idx="3">
                    <c:v>1.27</c:v>
                  </c:pt>
                  <c:pt idx="4">
                    <c:v>3.42</c:v>
                  </c:pt>
                  <c:pt idx="5">
                    <c:v>1.33</c:v>
                  </c:pt>
                  <c:pt idx="6">
                    <c:v>2.83</c:v>
                  </c:pt>
                  <c:pt idx="7">
                    <c:v>3.4</c:v>
                  </c:pt>
                </c:numCache>
              </c:numRef>
            </c:minus>
            <c:spPr>
              <a:noFill/>
              <a:ln w="9525" cap="flat" cmpd="sng" algn="ctr">
                <a:solidFill>
                  <a:schemeClr val="tx1">
                    <a:lumMod val="65000"/>
                    <a:lumOff val="35000"/>
                  </a:schemeClr>
                </a:solidFill>
                <a:round/>
              </a:ln>
              <a:effectLst/>
            </c:spPr>
          </c:errBars>
          <c:xVal>
            <c:numRef>
              <c:f>Sheet2!$K$59:$K$65</c:f>
              <c:numCache>
                <c:formatCode>General</c:formatCode>
                <c:ptCount val="7"/>
                <c:pt idx="0">
                  <c:v>20</c:v>
                </c:pt>
                <c:pt idx="1">
                  <c:v>17</c:v>
                </c:pt>
                <c:pt idx="2">
                  <c:v>14</c:v>
                </c:pt>
                <c:pt idx="3">
                  <c:v>11</c:v>
                </c:pt>
                <c:pt idx="4">
                  <c:v>8</c:v>
                </c:pt>
                <c:pt idx="5">
                  <c:v>5</c:v>
                </c:pt>
                <c:pt idx="6">
                  <c:v>2</c:v>
                </c:pt>
              </c:numCache>
            </c:numRef>
          </c:xVal>
          <c:yVal>
            <c:numRef>
              <c:f>Sheet2!$N$59:$N$65</c:f>
              <c:numCache>
                <c:formatCode>General</c:formatCode>
                <c:ptCount val="7"/>
                <c:pt idx="0">
                  <c:v>70</c:v>
                </c:pt>
                <c:pt idx="1">
                  <c:v>78.125</c:v>
                </c:pt>
                <c:pt idx="2">
                  <c:v>69</c:v>
                </c:pt>
                <c:pt idx="3">
                  <c:v>66.430000000000007</c:v>
                </c:pt>
                <c:pt idx="4">
                  <c:v>61.5</c:v>
                </c:pt>
                <c:pt idx="5">
                  <c:v>56.56</c:v>
                </c:pt>
                <c:pt idx="6">
                  <c:v>50.32</c:v>
                </c:pt>
              </c:numCache>
            </c:numRef>
          </c:yVal>
          <c:smooth val="0"/>
        </c:ser>
        <c:dLbls>
          <c:showLegendKey val="0"/>
          <c:showVal val="0"/>
          <c:showCatName val="0"/>
          <c:showSerName val="0"/>
          <c:showPercent val="0"/>
          <c:showBubbleSize val="0"/>
        </c:dLbls>
        <c:axId val="-1266338464"/>
        <c:axId val="-1266334656"/>
      </c:scatterChart>
      <c:valAx>
        <c:axId val="-1266331392"/>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b="1">
                    <a:solidFill>
                      <a:sysClr val="windowText" lastClr="000000"/>
                    </a:solidFill>
                    <a:latin typeface="Times New Roman" panose="02020603050405020304" pitchFamily="18" charset="0"/>
                    <a:cs typeface="Times New Roman" panose="02020603050405020304" pitchFamily="18" charset="0"/>
                  </a:rPr>
                  <a:t>Crude load (%)</a:t>
                </a:r>
              </a:p>
            </c:rich>
          </c:tx>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1266333024"/>
        <c:crosses val="autoZero"/>
        <c:crossBetween val="midCat"/>
      </c:valAx>
      <c:valAx>
        <c:axId val="-1266333024"/>
        <c:scaling>
          <c:orientation val="minMax"/>
          <c:min val="0.1"/>
        </c:scaling>
        <c:delete val="0"/>
        <c:axPos val="l"/>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b="1">
                    <a:solidFill>
                      <a:sysClr val="windowText" lastClr="000000"/>
                    </a:solidFill>
                    <a:latin typeface="Times New Roman" panose="02020603050405020304" pitchFamily="18" charset="0"/>
                    <a:cs typeface="Times New Roman" panose="02020603050405020304" pitchFamily="18" charset="0"/>
                  </a:rPr>
                  <a:t>Pattition coefficient (K)</a:t>
                </a:r>
              </a:p>
            </c:rich>
          </c:tx>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1266331392"/>
        <c:crosses val="autoZero"/>
        <c:crossBetween val="midCat"/>
      </c:valAx>
      <c:valAx>
        <c:axId val="-1266334656"/>
        <c:scaling>
          <c:orientation val="minMax"/>
        </c:scaling>
        <c:delete val="0"/>
        <c:axPos val="r"/>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2000" b="1">
                    <a:solidFill>
                      <a:sysClr val="windowText" lastClr="000000"/>
                    </a:solidFill>
                    <a:latin typeface="Times New Roman" panose="02020603050405020304" pitchFamily="18" charset="0"/>
                    <a:cs typeface="Times New Roman" panose="02020603050405020304" pitchFamily="18" charset="0"/>
                  </a:rPr>
                  <a:t>Yield (%)</a:t>
                </a:r>
              </a:p>
            </c:rich>
          </c:tx>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1266338464"/>
        <c:crosses val="max"/>
        <c:crossBetween val="midCat"/>
      </c:valAx>
      <c:valAx>
        <c:axId val="-1266338464"/>
        <c:scaling>
          <c:orientation val="minMax"/>
        </c:scaling>
        <c:delete val="1"/>
        <c:axPos val="b"/>
        <c:numFmt formatCode="General" sourceLinked="1"/>
        <c:majorTickMark val="out"/>
        <c:minorTickMark val="none"/>
        <c:tickLblPos val="nextTo"/>
        <c:crossAx val="-1266334656"/>
        <c:crosses val="autoZero"/>
        <c:crossBetween val="midCat"/>
      </c:valAx>
      <c:spPr>
        <a:noFill/>
        <a:ln>
          <a:noFill/>
        </a:ln>
        <a:effectLst/>
      </c:spPr>
    </c:plotArea>
    <c:legend>
      <c:legendPos val="b"/>
      <c:layout>
        <c:manualLayout>
          <c:xMode val="edge"/>
          <c:yMode val="edge"/>
          <c:x val="0.31056823025326957"/>
          <c:y val="0.88703606166876203"/>
          <c:w val="0.27629932476389168"/>
          <c:h val="9.2795871104347255E-2"/>
        </c:manualLayout>
      </c:layout>
      <c:overlay val="0"/>
      <c:spPr>
        <a:noFill/>
        <a:ln>
          <a:noFill/>
        </a:ln>
        <a:effectLst/>
      </c:spPr>
      <c:txPr>
        <a:bodyPr rot="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19050" cap="flat" cmpd="sng" algn="ctr">
      <a:solidFill>
        <a:schemeClr val="tx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1"/>
          <c:order val="0"/>
          <c:tx>
            <c:strRef>
              <c:f>Sheet3!$R$44</c:f>
              <c:strCache>
                <c:ptCount val="1"/>
                <c:pt idx="0">
                  <c:v>K</c:v>
                </c:pt>
              </c:strCache>
            </c:strRef>
          </c:tx>
          <c:spPr>
            <a:pattFill prst="pct40">
              <a:fgClr>
                <a:schemeClr val="tx1"/>
              </a:fgClr>
              <a:bgClr>
                <a:schemeClr val="bg1"/>
              </a:bgClr>
            </a:pattFill>
            <a:ln>
              <a:solidFill>
                <a:schemeClr val="tx1"/>
              </a:solidFill>
            </a:ln>
            <a:effectLst/>
          </c:spPr>
          <c:invertIfNegative val="0"/>
          <c:errBars>
            <c:errBarType val="both"/>
            <c:errValType val="cust"/>
            <c:noEndCap val="0"/>
            <c:plus>
              <c:numRef>
                <c:f>Sheet3!$AF$43:$AF$50</c:f>
                <c:numCache>
                  <c:formatCode>General</c:formatCode>
                  <c:ptCount val="8"/>
                  <c:pt idx="0">
                    <c:v>8.0000000000000002E-3</c:v>
                  </c:pt>
                  <c:pt idx="1">
                    <c:v>0.02</c:v>
                  </c:pt>
                  <c:pt idx="2">
                    <c:v>0.03</c:v>
                  </c:pt>
                  <c:pt idx="3">
                    <c:v>0.01</c:v>
                  </c:pt>
                  <c:pt idx="4">
                    <c:v>0.02</c:v>
                  </c:pt>
                  <c:pt idx="5">
                    <c:v>8.9999999999999993E-3</c:v>
                  </c:pt>
                  <c:pt idx="6">
                    <c:v>3.2000000000000001E-2</c:v>
                  </c:pt>
                  <c:pt idx="7">
                    <c:v>0.02</c:v>
                  </c:pt>
                </c:numCache>
              </c:numRef>
            </c:plus>
            <c:minus>
              <c:numRef>
                <c:f>Sheet3!$AF$43:$AF$50</c:f>
                <c:numCache>
                  <c:formatCode>General</c:formatCode>
                  <c:ptCount val="8"/>
                  <c:pt idx="0">
                    <c:v>8.0000000000000002E-3</c:v>
                  </c:pt>
                  <c:pt idx="1">
                    <c:v>0.02</c:v>
                  </c:pt>
                  <c:pt idx="2">
                    <c:v>0.03</c:v>
                  </c:pt>
                  <c:pt idx="3">
                    <c:v>0.01</c:v>
                  </c:pt>
                  <c:pt idx="4">
                    <c:v>0.02</c:v>
                  </c:pt>
                  <c:pt idx="5">
                    <c:v>8.9999999999999993E-3</c:v>
                  </c:pt>
                  <c:pt idx="6">
                    <c:v>3.2000000000000001E-2</c:v>
                  </c:pt>
                  <c:pt idx="7">
                    <c:v>0.02</c:v>
                  </c:pt>
                </c:numCache>
              </c:numRef>
            </c:minus>
            <c:spPr>
              <a:noFill/>
              <a:ln w="9525" cap="flat" cmpd="sng" algn="ctr">
                <a:solidFill>
                  <a:schemeClr val="tx1">
                    <a:lumMod val="65000"/>
                    <a:lumOff val="35000"/>
                  </a:schemeClr>
                </a:solidFill>
                <a:round/>
              </a:ln>
              <a:effectLst/>
            </c:spPr>
          </c:errBars>
          <c:cat>
            <c:numRef>
              <c:f>Sheet3!$Q$45:$Q$52</c:f>
              <c:numCache>
                <c:formatCode>General</c:formatCode>
                <c:ptCount val="8"/>
                <c:pt idx="0">
                  <c:v>5</c:v>
                </c:pt>
                <c:pt idx="1">
                  <c:v>5.5</c:v>
                </c:pt>
                <c:pt idx="2">
                  <c:v>6</c:v>
                </c:pt>
                <c:pt idx="3">
                  <c:v>6.5</c:v>
                </c:pt>
                <c:pt idx="4">
                  <c:v>7</c:v>
                </c:pt>
                <c:pt idx="5">
                  <c:v>7.5</c:v>
                </c:pt>
                <c:pt idx="6">
                  <c:v>8</c:v>
                </c:pt>
                <c:pt idx="7">
                  <c:v>8.5</c:v>
                </c:pt>
              </c:numCache>
            </c:numRef>
          </c:cat>
          <c:val>
            <c:numRef>
              <c:f>Sheet3!$R$45:$R$52</c:f>
              <c:numCache>
                <c:formatCode>General</c:formatCode>
                <c:ptCount val="8"/>
                <c:pt idx="0">
                  <c:v>0.32</c:v>
                </c:pt>
                <c:pt idx="1">
                  <c:v>0.27</c:v>
                </c:pt>
                <c:pt idx="2">
                  <c:v>0.25</c:v>
                </c:pt>
                <c:pt idx="3">
                  <c:v>0.26</c:v>
                </c:pt>
                <c:pt idx="4">
                  <c:v>0.24</c:v>
                </c:pt>
                <c:pt idx="5">
                  <c:v>0.3</c:v>
                </c:pt>
                <c:pt idx="6">
                  <c:v>0.33</c:v>
                </c:pt>
                <c:pt idx="7">
                  <c:v>0.37</c:v>
                </c:pt>
              </c:numCache>
            </c:numRef>
          </c:val>
        </c:ser>
        <c:dLbls>
          <c:showLegendKey val="0"/>
          <c:showVal val="0"/>
          <c:showCatName val="0"/>
          <c:showSerName val="0"/>
          <c:showPercent val="0"/>
          <c:showBubbleSize val="0"/>
        </c:dLbls>
        <c:gapWidth val="219"/>
        <c:overlap val="-27"/>
        <c:axId val="-1306674224"/>
        <c:axId val="-1306665520"/>
      </c:barChart>
      <c:lineChart>
        <c:grouping val="standard"/>
        <c:varyColors val="0"/>
        <c:ser>
          <c:idx val="0"/>
          <c:order val="1"/>
          <c:tx>
            <c:v>Yield</c:v>
          </c:tx>
          <c:spPr>
            <a:ln w="15875" cap="rnd">
              <a:solidFill>
                <a:schemeClr val="tx1"/>
              </a:solidFill>
              <a:round/>
            </a:ln>
            <a:effectLst/>
          </c:spPr>
          <c:marker>
            <c:symbol val="circle"/>
            <c:size val="7"/>
            <c:spPr>
              <a:solidFill>
                <a:schemeClr val="tx1"/>
              </a:solidFill>
              <a:ln w="9525">
                <a:solidFill>
                  <a:schemeClr val="tx1"/>
                </a:solidFill>
              </a:ln>
              <a:effectLst/>
            </c:spPr>
          </c:marker>
          <c:errBars>
            <c:errDir val="y"/>
            <c:errBarType val="both"/>
            <c:errValType val="cust"/>
            <c:noEndCap val="0"/>
            <c:plus>
              <c:numRef>
                <c:f>Sheet3!$AE$50</c:f>
                <c:numCache>
                  <c:formatCode>General</c:formatCode>
                  <c:ptCount val="1"/>
                  <c:pt idx="0">
                    <c:v>0.5</c:v>
                  </c:pt>
                </c:numCache>
              </c:numRef>
            </c:plus>
            <c:minus>
              <c:numRef>
                <c:f>Sheet3!$AE$43:$AE$50</c:f>
                <c:numCache>
                  <c:formatCode>General</c:formatCode>
                  <c:ptCount val="8"/>
                  <c:pt idx="0">
                    <c:v>0.3</c:v>
                  </c:pt>
                  <c:pt idx="1">
                    <c:v>0.2</c:v>
                  </c:pt>
                  <c:pt idx="2">
                    <c:v>0.4</c:v>
                  </c:pt>
                  <c:pt idx="3">
                    <c:v>0.3</c:v>
                  </c:pt>
                  <c:pt idx="4">
                    <c:v>0.7</c:v>
                  </c:pt>
                  <c:pt idx="5">
                    <c:v>0.2</c:v>
                  </c:pt>
                  <c:pt idx="6">
                    <c:v>0.6</c:v>
                  </c:pt>
                  <c:pt idx="7">
                    <c:v>0.5</c:v>
                  </c:pt>
                </c:numCache>
              </c:numRef>
            </c:minus>
            <c:spPr>
              <a:noFill/>
              <a:ln w="9525" cap="flat" cmpd="sng" algn="ctr">
                <a:solidFill>
                  <a:schemeClr val="tx1">
                    <a:lumMod val="65000"/>
                    <a:lumOff val="35000"/>
                  </a:schemeClr>
                </a:solidFill>
                <a:round/>
              </a:ln>
              <a:effectLst/>
            </c:spPr>
          </c:errBars>
          <c:val>
            <c:numRef>
              <c:f>Sheet3!$S$45:$S$52</c:f>
              <c:numCache>
                <c:formatCode>General</c:formatCode>
                <c:ptCount val="8"/>
                <c:pt idx="0">
                  <c:v>71.5</c:v>
                </c:pt>
                <c:pt idx="1">
                  <c:v>72.5</c:v>
                </c:pt>
                <c:pt idx="2">
                  <c:v>74.1875</c:v>
                </c:pt>
                <c:pt idx="3">
                  <c:v>72.8125</c:v>
                </c:pt>
                <c:pt idx="4">
                  <c:v>78.125</c:v>
                </c:pt>
                <c:pt idx="5">
                  <c:v>74.3125</c:v>
                </c:pt>
                <c:pt idx="6">
                  <c:v>72.25</c:v>
                </c:pt>
                <c:pt idx="7">
                  <c:v>71.125</c:v>
                </c:pt>
              </c:numCache>
            </c:numRef>
          </c:val>
          <c:smooth val="0"/>
        </c:ser>
        <c:dLbls>
          <c:showLegendKey val="0"/>
          <c:showVal val="0"/>
          <c:showCatName val="0"/>
          <c:showSerName val="0"/>
          <c:showPercent val="0"/>
          <c:showBubbleSize val="0"/>
        </c:dLbls>
        <c:marker val="1"/>
        <c:smooth val="0"/>
        <c:axId val="-1306664976"/>
        <c:axId val="-1306673680"/>
      </c:lineChart>
      <c:catAx>
        <c:axId val="-1306674224"/>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b="1">
                    <a:solidFill>
                      <a:schemeClr val="tx1"/>
                    </a:solidFill>
                    <a:latin typeface="Times New Roman" panose="02020603050405020304" pitchFamily="18" charset="0"/>
                    <a:cs typeface="Times New Roman" panose="02020603050405020304" pitchFamily="18" charset="0"/>
                  </a:rPr>
                  <a:t>pH</a:t>
                </a:r>
              </a:p>
            </c:rich>
          </c:tx>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306665520"/>
        <c:crosses val="autoZero"/>
        <c:auto val="1"/>
        <c:lblAlgn val="ctr"/>
        <c:lblOffset val="100"/>
        <c:noMultiLvlLbl val="0"/>
      </c:catAx>
      <c:valAx>
        <c:axId val="-1306665520"/>
        <c:scaling>
          <c:orientation val="minMax"/>
        </c:scaling>
        <c:delete val="0"/>
        <c:axPos val="l"/>
        <c:title>
          <c:tx>
            <c:rich>
              <a:bodyPr rot="-5400000" spcFirstLastPara="1" vertOverflow="ellipsis" vert="horz" wrap="square" anchor="ctr" anchorCtr="1"/>
              <a:lstStyle/>
              <a:p>
                <a:pPr>
                  <a:defRPr sz="2000" b="1" i="0" u="none" strike="noStrike" kern="1200" baseline="0">
                    <a:solidFill>
                      <a:sysClr val="windowText" lastClr="000000"/>
                    </a:solidFill>
                    <a:latin typeface="+mn-lt"/>
                    <a:ea typeface="+mn-ea"/>
                    <a:cs typeface="+mn-cs"/>
                  </a:defRPr>
                </a:pPr>
                <a:r>
                  <a:rPr lang="en-US" sz="2000" b="1">
                    <a:solidFill>
                      <a:sysClr val="windowText" lastClr="000000"/>
                    </a:solidFill>
                    <a:latin typeface="Times New Roman" panose="02020603050405020304" pitchFamily="18" charset="0"/>
                    <a:cs typeface="Times New Roman" panose="02020603050405020304" pitchFamily="18" charset="0"/>
                  </a:rPr>
                  <a:t>Partition coefficient (K)</a:t>
                </a:r>
              </a:p>
            </c:rich>
          </c:tx>
          <c:layout/>
          <c:overlay val="0"/>
          <c:spPr>
            <a:noFill/>
            <a:ln>
              <a:noFill/>
            </a:ln>
            <a:effectLst/>
          </c:spPr>
          <c:txPr>
            <a:bodyPr rot="-5400000" spcFirstLastPara="1" vertOverflow="ellipsis" vert="horz" wrap="square" anchor="ctr" anchorCtr="1"/>
            <a:lstStyle/>
            <a:p>
              <a:pPr>
                <a:defRPr sz="2000" b="1"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306674224"/>
        <c:crosses val="autoZero"/>
        <c:crossBetween val="between"/>
      </c:valAx>
      <c:valAx>
        <c:axId val="-1306673680"/>
        <c:scaling>
          <c:orientation val="minMax"/>
        </c:scaling>
        <c:delete val="0"/>
        <c:axPos val="r"/>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b="1">
                    <a:solidFill>
                      <a:schemeClr val="tx1"/>
                    </a:solidFill>
                    <a:latin typeface="Times New Roman" panose="02020603050405020304" pitchFamily="18" charset="0"/>
                    <a:cs typeface="Times New Roman" panose="02020603050405020304" pitchFamily="18" charset="0"/>
                  </a:rPr>
                  <a:t>Yield (%)</a:t>
                </a:r>
              </a:p>
            </c:rich>
          </c:tx>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6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306664976"/>
        <c:crosses val="max"/>
        <c:crossBetween val="between"/>
      </c:valAx>
      <c:catAx>
        <c:axId val="-1306664976"/>
        <c:scaling>
          <c:orientation val="minMax"/>
        </c:scaling>
        <c:delete val="1"/>
        <c:axPos val="b"/>
        <c:majorTickMark val="out"/>
        <c:minorTickMark val="none"/>
        <c:tickLblPos val="nextTo"/>
        <c:crossAx val="-1306673680"/>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15875" cap="flat" cmpd="sng" algn="ctr">
      <a:solidFill>
        <a:schemeClr val="tx1"/>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97404823672848"/>
          <c:y val="4.556311690291516E-2"/>
          <c:w val="0.77405190352654307"/>
          <c:h val="0.68456301838780864"/>
        </c:manualLayout>
      </c:layout>
      <c:barChart>
        <c:barDir val="col"/>
        <c:grouping val="clustered"/>
        <c:varyColors val="0"/>
        <c:ser>
          <c:idx val="1"/>
          <c:order val="1"/>
          <c:tx>
            <c:strRef>
              <c:f>Sheet4!$S$53</c:f>
              <c:strCache>
                <c:ptCount val="1"/>
                <c:pt idx="0">
                  <c:v>Yield</c:v>
                </c:pt>
              </c:strCache>
            </c:strRef>
          </c:tx>
          <c:spPr>
            <a:pattFill prst="pct40">
              <a:fgClr>
                <a:schemeClr val="tx1"/>
              </a:fgClr>
              <a:bgClr>
                <a:schemeClr val="bg1"/>
              </a:bgClr>
            </a:pattFill>
            <a:ln>
              <a:solidFill>
                <a:schemeClr val="tx1"/>
              </a:solidFill>
            </a:ln>
            <a:effectLst/>
          </c:spPr>
          <c:invertIfNegative val="0"/>
          <c:errBars>
            <c:errBarType val="both"/>
            <c:errValType val="cust"/>
            <c:noEndCap val="0"/>
            <c:plus>
              <c:numRef>
                <c:f>Sheet4!$AG$53:$AG$57</c:f>
                <c:numCache>
                  <c:formatCode>General</c:formatCode>
                  <c:ptCount val="5"/>
                  <c:pt idx="0">
                    <c:v>0.31960784313725499</c:v>
                  </c:pt>
                  <c:pt idx="1">
                    <c:v>0.44313725490196099</c:v>
                  </c:pt>
                  <c:pt idx="2">
                    <c:v>0.22549019607843138</c:v>
                  </c:pt>
                  <c:pt idx="3">
                    <c:v>0.28529411764705886</c:v>
                  </c:pt>
                  <c:pt idx="4">
                    <c:v>0.37352941176470589</c:v>
                  </c:pt>
                </c:numCache>
              </c:numRef>
            </c:plus>
            <c:minus>
              <c:numRef>
                <c:f>Sheet4!$AG$53:$AG$57</c:f>
                <c:numCache>
                  <c:formatCode>General</c:formatCode>
                  <c:ptCount val="5"/>
                  <c:pt idx="0">
                    <c:v>0.31960784313725499</c:v>
                  </c:pt>
                  <c:pt idx="1">
                    <c:v>0.44313725490196099</c:v>
                  </c:pt>
                  <c:pt idx="2">
                    <c:v>0.22549019607843138</c:v>
                  </c:pt>
                  <c:pt idx="3">
                    <c:v>0.28529411764705886</c:v>
                  </c:pt>
                  <c:pt idx="4">
                    <c:v>0.37352941176470589</c:v>
                  </c:pt>
                </c:numCache>
              </c:numRef>
            </c:minus>
            <c:spPr>
              <a:noFill/>
              <a:ln w="9525" cap="flat" cmpd="sng" algn="ctr">
                <a:solidFill>
                  <a:schemeClr val="tx1">
                    <a:lumMod val="65000"/>
                    <a:lumOff val="35000"/>
                  </a:schemeClr>
                </a:solidFill>
                <a:round/>
              </a:ln>
              <a:effectLst/>
            </c:spPr>
          </c:errBars>
          <c:cat>
            <c:numRef>
              <c:f>Sheet4!$Q$54:$Q$58</c:f>
              <c:numCache>
                <c:formatCode>General</c:formatCode>
                <c:ptCount val="5"/>
                <c:pt idx="0">
                  <c:v>0</c:v>
                </c:pt>
                <c:pt idx="1">
                  <c:v>0.5</c:v>
                </c:pt>
                <c:pt idx="2">
                  <c:v>0.75</c:v>
                </c:pt>
                <c:pt idx="3">
                  <c:v>1</c:v>
                </c:pt>
                <c:pt idx="4">
                  <c:v>1.25</c:v>
                </c:pt>
              </c:numCache>
            </c:numRef>
          </c:cat>
          <c:val>
            <c:numRef>
              <c:f>Sheet4!$S$54:$S$58</c:f>
              <c:numCache>
                <c:formatCode>General</c:formatCode>
                <c:ptCount val="5"/>
                <c:pt idx="0">
                  <c:v>78.12</c:v>
                </c:pt>
                <c:pt idx="1">
                  <c:v>81.87</c:v>
                </c:pt>
                <c:pt idx="2">
                  <c:v>83.12</c:v>
                </c:pt>
                <c:pt idx="3">
                  <c:v>86.62</c:v>
                </c:pt>
                <c:pt idx="4">
                  <c:v>84.06</c:v>
                </c:pt>
              </c:numCache>
            </c:numRef>
          </c:val>
        </c:ser>
        <c:dLbls>
          <c:showLegendKey val="0"/>
          <c:showVal val="0"/>
          <c:showCatName val="0"/>
          <c:showSerName val="0"/>
          <c:showPercent val="0"/>
          <c:showBubbleSize val="0"/>
        </c:dLbls>
        <c:gapWidth val="150"/>
        <c:axId val="-1306666608"/>
        <c:axId val="-1306667152"/>
      </c:barChart>
      <c:lineChart>
        <c:grouping val="standard"/>
        <c:varyColors val="0"/>
        <c:ser>
          <c:idx val="0"/>
          <c:order val="0"/>
          <c:tx>
            <c:strRef>
              <c:f>Sheet4!$R$53</c:f>
              <c:strCache>
                <c:ptCount val="1"/>
                <c:pt idx="0">
                  <c:v>PFT </c:v>
                </c:pt>
              </c:strCache>
            </c:strRef>
          </c:tx>
          <c:spPr>
            <a:ln w="19050" cap="rnd">
              <a:solidFill>
                <a:schemeClr val="tx1"/>
              </a:solidFill>
              <a:round/>
            </a:ln>
            <a:effectLst/>
          </c:spPr>
          <c:marker>
            <c:symbol val="circle"/>
            <c:size val="5"/>
            <c:spPr>
              <a:solidFill>
                <a:schemeClr val="tx1"/>
              </a:solidFill>
              <a:ln w="9525">
                <a:solidFill>
                  <a:schemeClr val="tx1"/>
                </a:solidFill>
              </a:ln>
              <a:effectLst/>
            </c:spPr>
          </c:marker>
          <c:errBars>
            <c:errDir val="y"/>
            <c:errBarType val="both"/>
            <c:errValType val="cust"/>
            <c:noEndCap val="0"/>
            <c:plus>
              <c:numRef>
                <c:f>Sheet4!$AH$53:$AH$57</c:f>
                <c:numCache>
                  <c:formatCode>General</c:formatCode>
                  <c:ptCount val="5"/>
                  <c:pt idx="0">
                    <c:v>0.55509009009009003</c:v>
                  </c:pt>
                  <c:pt idx="1">
                    <c:v>0.47936936936936902</c:v>
                  </c:pt>
                  <c:pt idx="2">
                    <c:v>0.71702702702702703</c:v>
                  </c:pt>
                  <c:pt idx="3">
                    <c:v>0.13626126126126129</c:v>
                  </c:pt>
                  <c:pt idx="4">
                    <c:v>0.51792792792792797</c:v>
                  </c:pt>
                </c:numCache>
              </c:numRef>
            </c:plus>
            <c:minus>
              <c:numRef>
                <c:f>Sheet4!$AH$53:$AH$57</c:f>
                <c:numCache>
                  <c:formatCode>General</c:formatCode>
                  <c:ptCount val="5"/>
                  <c:pt idx="0">
                    <c:v>0.55509009009009003</c:v>
                  </c:pt>
                  <c:pt idx="1">
                    <c:v>0.47936936936936902</c:v>
                  </c:pt>
                  <c:pt idx="2">
                    <c:v>0.71702702702702703</c:v>
                  </c:pt>
                  <c:pt idx="3">
                    <c:v>0.13626126126126129</c:v>
                  </c:pt>
                  <c:pt idx="4">
                    <c:v>0.51792792792792797</c:v>
                  </c:pt>
                </c:numCache>
              </c:numRef>
            </c:minus>
            <c:spPr>
              <a:noFill/>
              <a:ln w="9525" cap="flat" cmpd="sng" algn="ctr">
                <a:solidFill>
                  <a:schemeClr val="tx1">
                    <a:lumMod val="65000"/>
                    <a:lumOff val="35000"/>
                  </a:schemeClr>
                </a:solidFill>
                <a:round/>
              </a:ln>
              <a:effectLst/>
            </c:spPr>
          </c:errBars>
          <c:cat>
            <c:numRef>
              <c:f>Sheet4!$Q$54:$Q$58</c:f>
              <c:numCache>
                <c:formatCode>General</c:formatCode>
                <c:ptCount val="5"/>
                <c:pt idx="0">
                  <c:v>0</c:v>
                </c:pt>
                <c:pt idx="1">
                  <c:v>0.5</c:v>
                </c:pt>
                <c:pt idx="2">
                  <c:v>0.75</c:v>
                </c:pt>
                <c:pt idx="3">
                  <c:v>1</c:v>
                </c:pt>
                <c:pt idx="4">
                  <c:v>1.25</c:v>
                </c:pt>
              </c:numCache>
            </c:numRef>
          </c:cat>
          <c:val>
            <c:numRef>
              <c:f>Sheet4!$R$54:$R$58</c:f>
              <c:numCache>
                <c:formatCode>General</c:formatCode>
                <c:ptCount val="5"/>
                <c:pt idx="0">
                  <c:v>8.5399999999999991</c:v>
                </c:pt>
                <c:pt idx="1">
                  <c:v>8.94</c:v>
                </c:pt>
                <c:pt idx="2">
                  <c:v>9.68</c:v>
                </c:pt>
                <c:pt idx="3">
                  <c:v>10.98</c:v>
                </c:pt>
                <c:pt idx="4">
                  <c:v>8.19</c:v>
                </c:pt>
              </c:numCache>
            </c:numRef>
          </c:val>
          <c:smooth val="0"/>
        </c:ser>
        <c:dLbls>
          <c:showLegendKey val="0"/>
          <c:showVal val="0"/>
          <c:showCatName val="0"/>
          <c:showSerName val="0"/>
          <c:showPercent val="0"/>
          <c:showBubbleSize val="0"/>
        </c:dLbls>
        <c:marker val="1"/>
        <c:smooth val="0"/>
        <c:axId val="-1306669872"/>
        <c:axId val="-1306676944"/>
      </c:lineChart>
      <c:catAx>
        <c:axId val="-1306669872"/>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b="1">
                    <a:solidFill>
                      <a:schemeClr val="tx1"/>
                    </a:solidFill>
                    <a:latin typeface="Times New Roman" panose="02020603050405020304" pitchFamily="18" charset="0"/>
                    <a:cs typeface="Times New Roman" panose="02020603050405020304" pitchFamily="18" charset="0"/>
                  </a:rPr>
                  <a:t>NaCl %, (w/w)</a:t>
                </a:r>
              </a:p>
            </c:rich>
          </c:tx>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1306676944"/>
        <c:crosses val="autoZero"/>
        <c:auto val="1"/>
        <c:lblAlgn val="ctr"/>
        <c:lblOffset val="100"/>
        <c:tickMarkSkip val="1"/>
        <c:noMultiLvlLbl val="0"/>
      </c:catAx>
      <c:valAx>
        <c:axId val="-1306676944"/>
        <c:scaling>
          <c:orientation val="minMax"/>
        </c:scaling>
        <c:delete val="0"/>
        <c:axPos val="l"/>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b="1">
                    <a:solidFill>
                      <a:schemeClr val="tx1"/>
                    </a:solidFill>
                    <a:latin typeface="Times New Roman" panose="02020603050405020304" pitchFamily="18" charset="0"/>
                    <a:cs typeface="Times New Roman" panose="02020603050405020304" pitchFamily="18" charset="0"/>
                  </a:rPr>
                  <a:t> Purification factor</a:t>
                </a:r>
              </a:p>
            </c:rich>
          </c:tx>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306669872"/>
        <c:crosses val="autoZero"/>
        <c:crossBetween val="between"/>
      </c:valAx>
      <c:valAx>
        <c:axId val="-1306667152"/>
        <c:scaling>
          <c:orientation val="minMax"/>
        </c:scaling>
        <c:delete val="0"/>
        <c:axPos val="r"/>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b="1">
                    <a:solidFill>
                      <a:schemeClr val="tx1"/>
                    </a:solidFill>
                    <a:latin typeface="Times New Roman" panose="02020603050405020304" pitchFamily="18" charset="0"/>
                    <a:cs typeface="Times New Roman" panose="02020603050405020304" pitchFamily="18" charset="0"/>
                  </a:rPr>
                  <a:t>Yield (%)</a:t>
                </a:r>
              </a:p>
            </c:rich>
          </c:tx>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306666608"/>
        <c:crosses val="max"/>
        <c:crossBetween val="between"/>
      </c:valAx>
      <c:catAx>
        <c:axId val="-1306666608"/>
        <c:scaling>
          <c:orientation val="minMax"/>
        </c:scaling>
        <c:delete val="1"/>
        <c:axPos val="b"/>
        <c:numFmt formatCode="General" sourceLinked="1"/>
        <c:majorTickMark val="out"/>
        <c:minorTickMark val="none"/>
        <c:tickLblPos val="nextTo"/>
        <c:crossAx val="-1306667152"/>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solidFill>
      <a:schemeClr val="bg1"/>
    </a:solidFill>
    <a:ln w="19050" cap="flat" cmpd="sng" algn="ctr">
      <a:solidFill>
        <a:schemeClr val="tx1"/>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B5807F-096A-4831-BA23-B9DE26D86696}"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US"/>
        </a:p>
      </dgm:t>
    </dgm:pt>
    <dgm:pt modelId="{42622F53-16DE-40C8-B077-83AFFE1907B1}">
      <dgm:prSet phldrT="[Text]" custT="1"/>
      <dgm:spPr/>
      <dgm:t>
        <a:bodyPr/>
        <a:lstStyle/>
        <a:p>
          <a:r>
            <a:rPr lang="en-US" sz="2000" b="1" dirty="0" smtClean="0">
              <a:latin typeface="Albany AMT" panose="020B0604020202020204" pitchFamily="34" charset="0"/>
              <a:cs typeface="Albany AMT" panose="020B0604020202020204" pitchFamily="34" charset="0"/>
            </a:rPr>
            <a:t>ABS-</a:t>
          </a:r>
          <a:r>
            <a:rPr lang="en-US" sz="2000" b="1" dirty="0" err="1" smtClean="0">
              <a:latin typeface="Albany AMT" panose="020B0604020202020204" pitchFamily="34" charset="0"/>
              <a:cs typeface="Albany AMT" panose="020B0604020202020204" pitchFamily="34" charset="0"/>
            </a:rPr>
            <a:t>carboxymethyl</a:t>
          </a:r>
          <a:r>
            <a:rPr lang="en-US" sz="2000" b="1" dirty="0" smtClean="0">
              <a:latin typeface="Albany AMT" panose="020B0604020202020204" pitchFamily="34" charset="0"/>
              <a:cs typeface="Albany AMT" panose="020B0604020202020204" pitchFamily="34" charset="0"/>
            </a:rPr>
            <a:t> </a:t>
          </a:r>
          <a:r>
            <a:rPr lang="en-US" sz="2000" b="1" dirty="0" err="1" smtClean="0">
              <a:latin typeface="Albany AMT" panose="020B0604020202020204" pitchFamily="34" charset="0"/>
              <a:cs typeface="Albany AMT" panose="020B0604020202020204" pitchFamily="34" charset="0"/>
            </a:rPr>
            <a:t>cellulase</a:t>
          </a:r>
          <a:endParaRPr lang="en-US" sz="2000" b="1" dirty="0">
            <a:latin typeface="Albany AMT" panose="020B0604020202020204" pitchFamily="34" charset="0"/>
            <a:cs typeface="Albany AMT" panose="020B0604020202020204" pitchFamily="34" charset="0"/>
          </a:endParaRPr>
        </a:p>
      </dgm:t>
    </dgm:pt>
    <dgm:pt modelId="{7E32D8E7-321A-4349-9892-25ED09E5DCCE}" type="parTrans" cxnId="{48D7BC09-259E-4E51-9F61-55821614611F}">
      <dgm:prSet/>
      <dgm:spPr/>
      <dgm:t>
        <a:bodyPr/>
        <a:lstStyle/>
        <a:p>
          <a:endParaRPr lang="en-US"/>
        </a:p>
      </dgm:t>
    </dgm:pt>
    <dgm:pt modelId="{3FD7B4BB-13BA-4851-BB22-0B6FF1703CB1}" type="sibTrans" cxnId="{48D7BC09-259E-4E51-9F61-55821614611F}">
      <dgm:prSet/>
      <dgm:spPr/>
      <dgm:t>
        <a:bodyPr/>
        <a:lstStyle/>
        <a:p>
          <a:endParaRPr lang="en-US"/>
        </a:p>
      </dgm:t>
    </dgm:pt>
    <dgm:pt modelId="{23926CED-179C-4577-A07D-6EA1250FD068}">
      <dgm:prSet phldrT="[Text]" custT="1"/>
      <dgm:spPr/>
      <dgm:t>
        <a:bodyPr/>
        <a:lstStyle/>
        <a:p>
          <a:r>
            <a:rPr lang="en-US" sz="2000" b="1" dirty="0" smtClean="0">
              <a:latin typeface="Albany AMT" panose="020B0604020202020204" pitchFamily="34" charset="0"/>
              <a:cs typeface="Albany AMT" panose="020B0604020202020204" pitchFamily="34" charset="0"/>
            </a:rPr>
            <a:t>Salt selection</a:t>
          </a:r>
          <a:endParaRPr lang="en-US" sz="2000" b="1" dirty="0">
            <a:latin typeface="Albany AMT" panose="020B0604020202020204" pitchFamily="34" charset="0"/>
            <a:cs typeface="Albany AMT" panose="020B0604020202020204" pitchFamily="34" charset="0"/>
          </a:endParaRPr>
        </a:p>
      </dgm:t>
    </dgm:pt>
    <dgm:pt modelId="{ED7633B9-327D-4637-ADAF-CB4B76C22AEA}" type="parTrans" cxnId="{64C1541C-B7A4-4CFB-A978-420100674AE0}">
      <dgm:prSet/>
      <dgm:spPr/>
      <dgm:t>
        <a:bodyPr/>
        <a:lstStyle/>
        <a:p>
          <a:endParaRPr lang="en-US"/>
        </a:p>
      </dgm:t>
    </dgm:pt>
    <dgm:pt modelId="{A008717D-DD2D-4EAD-B525-71EF832A0527}" type="sibTrans" cxnId="{64C1541C-B7A4-4CFB-A978-420100674AE0}">
      <dgm:prSet/>
      <dgm:spPr/>
      <dgm:t>
        <a:bodyPr/>
        <a:lstStyle/>
        <a:p>
          <a:endParaRPr lang="en-US"/>
        </a:p>
      </dgm:t>
    </dgm:pt>
    <dgm:pt modelId="{BA01F87E-F732-49B2-A458-84923C82A84D}">
      <dgm:prSet phldrT="[Text]" custT="1"/>
      <dgm:spPr/>
      <dgm:t>
        <a:bodyPr/>
        <a:lstStyle/>
        <a:p>
          <a:r>
            <a:rPr lang="en-US" sz="2000" dirty="0" smtClean="0">
              <a:latin typeface="Albany AMT" panose="020B0604020202020204" pitchFamily="34" charset="0"/>
              <a:cs typeface="Albany AMT" panose="020B0604020202020204" pitchFamily="34" charset="0"/>
            </a:rPr>
            <a:t>Effect of crude</a:t>
          </a:r>
          <a:endParaRPr lang="en-US" sz="2000" dirty="0">
            <a:latin typeface="Albany AMT" panose="020B0604020202020204" pitchFamily="34" charset="0"/>
            <a:cs typeface="Albany AMT" panose="020B0604020202020204" pitchFamily="34" charset="0"/>
          </a:endParaRPr>
        </a:p>
      </dgm:t>
    </dgm:pt>
    <dgm:pt modelId="{C511100E-EA60-43E7-939A-87CD9DBBAD89}" type="parTrans" cxnId="{C8EEE4C7-D539-4515-ADC4-79E76720DF6B}">
      <dgm:prSet/>
      <dgm:spPr/>
      <dgm:t>
        <a:bodyPr/>
        <a:lstStyle/>
        <a:p>
          <a:endParaRPr lang="en-US"/>
        </a:p>
      </dgm:t>
    </dgm:pt>
    <dgm:pt modelId="{8F49EF06-686F-4301-9C2B-BE9CF8B12959}" type="sibTrans" cxnId="{C8EEE4C7-D539-4515-ADC4-79E76720DF6B}">
      <dgm:prSet/>
      <dgm:spPr/>
      <dgm:t>
        <a:bodyPr/>
        <a:lstStyle/>
        <a:p>
          <a:endParaRPr lang="en-US"/>
        </a:p>
      </dgm:t>
    </dgm:pt>
    <dgm:pt modelId="{7ADF3324-410D-4C99-9199-35B48D757C50}">
      <dgm:prSet phldrT="[Text]" custT="1"/>
      <dgm:spPr/>
      <dgm:t>
        <a:bodyPr/>
        <a:lstStyle/>
        <a:p>
          <a:r>
            <a:rPr lang="en-US" sz="2000" dirty="0" smtClean="0">
              <a:latin typeface="Albany AMT" panose="020B0604020202020204" pitchFamily="34" charset="0"/>
              <a:cs typeface="Albany AMT" panose="020B0604020202020204" pitchFamily="34" charset="0"/>
            </a:rPr>
            <a:t>Effect of pH</a:t>
          </a:r>
          <a:endParaRPr lang="en-US" sz="2000" dirty="0">
            <a:latin typeface="Albany AMT" panose="020B0604020202020204" pitchFamily="34" charset="0"/>
            <a:cs typeface="Albany AMT" panose="020B0604020202020204" pitchFamily="34" charset="0"/>
          </a:endParaRPr>
        </a:p>
      </dgm:t>
    </dgm:pt>
    <dgm:pt modelId="{9B681ADC-A701-43A5-9C0F-0FEA25746178}" type="parTrans" cxnId="{6E7C28F2-91A2-40CC-96CC-A1130781FCDF}">
      <dgm:prSet/>
      <dgm:spPr/>
      <dgm:t>
        <a:bodyPr/>
        <a:lstStyle/>
        <a:p>
          <a:endParaRPr lang="en-US"/>
        </a:p>
      </dgm:t>
    </dgm:pt>
    <dgm:pt modelId="{6F250309-462D-4131-9538-F2226E84AAB7}" type="sibTrans" cxnId="{6E7C28F2-91A2-40CC-96CC-A1130781FCDF}">
      <dgm:prSet/>
      <dgm:spPr/>
      <dgm:t>
        <a:bodyPr/>
        <a:lstStyle/>
        <a:p>
          <a:endParaRPr lang="en-US"/>
        </a:p>
      </dgm:t>
    </dgm:pt>
    <dgm:pt modelId="{15EC4AEF-4AD7-4416-A0AE-A0AF8A44093B}">
      <dgm:prSet phldrT="[Text]" custT="1"/>
      <dgm:spPr/>
      <dgm:t>
        <a:bodyPr/>
        <a:lstStyle/>
        <a:p>
          <a:r>
            <a:rPr lang="en-US" sz="2000" b="1" dirty="0" smtClean="0">
              <a:latin typeface="Albany AMT" panose="020B0604020202020204" pitchFamily="34" charset="0"/>
              <a:cs typeface="Albany AMT" panose="020B0604020202020204" pitchFamily="34" charset="0"/>
            </a:rPr>
            <a:t>PEG selection</a:t>
          </a:r>
          <a:endParaRPr lang="en-US" sz="2000" b="1" dirty="0">
            <a:latin typeface="Albany AMT" panose="020B0604020202020204" pitchFamily="34" charset="0"/>
            <a:cs typeface="Albany AMT" panose="020B0604020202020204" pitchFamily="34" charset="0"/>
          </a:endParaRPr>
        </a:p>
      </dgm:t>
    </dgm:pt>
    <dgm:pt modelId="{2E5A974D-9F4E-4995-BF26-1DD943A13C12}" type="parTrans" cxnId="{3B0AA428-8913-401E-AF84-696595A03DD0}">
      <dgm:prSet/>
      <dgm:spPr/>
      <dgm:t>
        <a:bodyPr/>
        <a:lstStyle/>
        <a:p>
          <a:endParaRPr lang="en-US"/>
        </a:p>
      </dgm:t>
    </dgm:pt>
    <dgm:pt modelId="{66531CDA-CEA2-4C63-942C-A575F96F277E}" type="sibTrans" cxnId="{3B0AA428-8913-401E-AF84-696595A03DD0}">
      <dgm:prSet/>
      <dgm:spPr/>
      <dgm:t>
        <a:bodyPr/>
        <a:lstStyle/>
        <a:p>
          <a:endParaRPr lang="en-US"/>
        </a:p>
      </dgm:t>
    </dgm:pt>
    <dgm:pt modelId="{55EF6EBC-F47A-423E-B1AA-21EE14EB43BC}">
      <dgm:prSet phldrT="[Text]" custT="1"/>
      <dgm:spPr/>
      <dgm:t>
        <a:bodyPr/>
        <a:lstStyle/>
        <a:p>
          <a:r>
            <a:rPr lang="en-US" sz="2000" b="1" dirty="0" smtClean="0">
              <a:latin typeface="Albany AMT" panose="020B0604020202020204" pitchFamily="34" charset="0"/>
              <a:cs typeface="Albany AMT" panose="020B0604020202020204" pitchFamily="34" charset="0"/>
            </a:rPr>
            <a:t>Effect of </a:t>
          </a:r>
          <a:r>
            <a:rPr lang="en-US" sz="2000" b="1" dirty="0" err="1" smtClean="0">
              <a:latin typeface="Albany AMT" panose="020B0604020202020204" pitchFamily="34" charset="0"/>
              <a:cs typeface="Albany AMT" panose="020B0604020202020204" pitchFamily="34" charset="0"/>
            </a:rPr>
            <a:t>NaCl</a:t>
          </a:r>
          <a:endParaRPr lang="en-US" sz="2000" b="1" dirty="0">
            <a:latin typeface="Albany AMT" panose="020B0604020202020204" pitchFamily="34" charset="0"/>
            <a:cs typeface="Albany AMT" panose="020B0604020202020204" pitchFamily="34" charset="0"/>
          </a:endParaRPr>
        </a:p>
      </dgm:t>
    </dgm:pt>
    <dgm:pt modelId="{803529BB-5EA8-46D1-BEF6-DE9AB49B7442}" type="parTrans" cxnId="{9FD191B5-7BD1-4803-9C0F-18BF19F518F0}">
      <dgm:prSet/>
      <dgm:spPr/>
      <dgm:t>
        <a:bodyPr/>
        <a:lstStyle/>
        <a:p>
          <a:endParaRPr lang="en-US"/>
        </a:p>
      </dgm:t>
    </dgm:pt>
    <dgm:pt modelId="{57F3613C-81DD-41EF-B5AD-5D83329E42AB}" type="sibTrans" cxnId="{9FD191B5-7BD1-4803-9C0F-18BF19F518F0}">
      <dgm:prSet/>
      <dgm:spPr/>
      <dgm:t>
        <a:bodyPr/>
        <a:lstStyle/>
        <a:p>
          <a:endParaRPr lang="en-US"/>
        </a:p>
      </dgm:t>
    </dgm:pt>
    <dgm:pt modelId="{1D137356-9102-4ED4-850C-756D299295EB}" type="pres">
      <dgm:prSet presAssocID="{CEB5807F-096A-4831-BA23-B9DE26D86696}" presName="hierChild1" presStyleCnt="0">
        <dgm:presLayoutVars>
          <dgm:chPref val="1"/>
          <dgm:dir/>
          <dgm:animOne val="branch"/>
          <dgm:animLvl val="lvl"/>
          <dgm:resizeHandles/>
        </dgm:presLayoutVars>
      </dgm:prSet>
      <dgm:spPr/>
      <dgm:t>
        <a:bodyPr/>
        <a:lstStyle/>
        <a:p>
          <a:endParaRPr lang="en-US"/>
        </a:p>
      </dgm:t>
    </dgm:pt>
    <dgm:pt modelId="{8FA93265-7F03-4858-B041-D1C5247F5AB1}" type="pres">
      <dgm:prSet presAssocID="{42622F53-16DE-40C8-B077-83AFFE1907B1}" presName="hierRoot1" presStyleCnt="0"/>
      <dgm:spPr/>
    </dgm:pt>
    <dgm:pt modelId="{08B68653-1158-4230-A8D2-D31AD2BE5B59}" type="pres">
      <dgm:prSet presAssocID="{42622F53-16DE-40C8-B077-83AFFE1907B1}" presName="composite" presStyleCnt="0"/>
      <dgm:spPr/>
    </dgm:pt>
    <dgm:pt modelId="{7E049BAE-147D-480F-B4CA-17A912AAAE0B}" type="pres">
      <dgm:prSet presAssocID="{42622F53-16DE-40C8-B077-83AFFE1907B1}" presName="background" presStyleLbl="node0" presStyleIdx="0" presStyleCnt="1"/>
      <dgm:spPr/>
    </dgm:pt>
    <dgm:pt modelId="{7502B97E-F1A0-463A-98D5-AAC968BB185B}" type="pres">
      <dgm:prSet presAssocID="{42622F53-16DE-40C8-B077-83AFFE1907B1}" presName="text" presStyleLbl="fgAcc0" presStyleIdx="0" presStyleCnt="1" custAng="0" custScaleY="42234" custLinFactNeighborX="-21632" custLinFactNeighborY="-9957">
        <dgm:presLayoutVars>
          <dgm:chPref val="3"/>
        </dgm:presLayoutVars>
      </dgm:prSet>
      <dgm:spPr/>
      <dgm:t>
        <a:bodyPr/>
        <a:lstStyle/>
        <a:p>
          <a:endParaRPr lang="en-US"/>
        </a:p>
      </dgm:t>
    </dgm:pt>
    <dgm:pt modelId="{372C8570-CCA4-4053-B94D-94D2893C9C7B}" type="pres">
      <dgm:prSet presAssocID="{42622F53-16DE-40C8-B077-83AFFE1907B1}" presName="hierChild2" presStyleCnt="0"/>
      <dgm:spPr/>
    </dgm:pt>
    <dgm:pt modelId="{B7373933-6935-4CD1-A4FF-1C0DAD077E65}" type="pres">
      <dgm:prSet presAssocID="{ED7633B9-327D-4637-ADAF-CB4B76C22AEA}" presName="Name10" presStyleLbl="parChTrans1D2" presStyleIdx="0" presStyleCnt="2"/>
      <dgm:spPr/>
      <dgm:t>
        <a:bodyPr/>
        <a:lstStyle/>
        <a:p>
          <a:endParaRPr lang="en-US"/>
        </a:p>
      </dgm:t>
    </dgm:pt>
    <dgm:pt modelId="{E6D9F65F-B515-4ABB-91EA-16E0657FEE42}" type="pres">
      <dgm:prSet presAssocID="{23926CED-179C-4577-A07D-6EA1250FD068}" presName="hierRoot2" presStyleCnt="0"/>
      <dgm:spPr/>
    </dgm:pt>
    <dgm:pt modelId="{49FB6774-EE1E-4DC8-9BD4-F52F99A0EFEF}" type="pres">
      <dgm:prSet presAssocID="{23926CED-179C-4577-A07D-6EA1250FD068}" presName="composite2" presStyleCnt="0"/>
      <dgm:spPr/>
    </dgm:pt>
    <dgm:pt modelId="{09E834B5-856B-443D-8437-A0DE2C891F9C}" type="pres">
      <dgm:prSet presAssocID="{23926CED-179C-4577-A07D-6EA1250FD068}" presName="background2" presStyleLbl="node2" presStyleIdx="0" presStyleCnt="2"/>
      <dgm:spPr/>
    </dgm:pt>
    <dgm:pt modelId="{9A0DD799-03D7-4BBC-B79B-BB5A8C86D288}" type="pres">
      <dgm:prSet presAssocID="{23926CED-179C-4577-A07D-6EA1250FD068}" presName="text2" presStyleLbl="fgAcc2" presStyleIdx="0" presStyleCnt="2" custScaleX="69210" custScaleY="41276">
        <dgm:presLayoutVars>
          <dgm:chPref val="3"/>
        </dgm:presLayoutVars>
      </dgm:prSet>
      <dgm:spPr/>
      <dgm:t>
        <a:bodyPr/>
        <a:lstStyle/>
        <a:p>
          <a:endParaRPr lang="en-US"/>
        </a:p>
      </dgm:t>
    </dgm:pt>
    <dgm:pt modelId="{7C24430A-3942-4A3D-9A67-917680216345}" type="pres">
      <dgm:prSet presAssocID="{23926CED-179C-4577-A07D-6EA1250FD068}" presName="hierChild3" presStyleCnt="0"/>
      <dgm:spPr/>
    </dgm:pt>
    <dgm:pt modelId="{0362F12A-C4AE-41C7-95E7-D7E309DF1D86}" type="pres">
      <dgm:prSet presAssocID="{C511100E-EA60-43E7-939A-87CD9DBBAD89}" presName="Name17" presStyleLbl="parChTrans1D3" presStyleIdx="0" presStyleCnt="3"/>
      <dgm:spPr/>
      <dgm:t>
        <a:bodyPr/>
        <a:lstStyle/>
        <a:p>
          <a:endParaRPr lang="en-US"/>
        </a:p>
      </dgm:t>
    </dgm:pt>
    <dgm:pt modelId="{C424F06B-E39A-497F-8E22-8D2B74EB6A69}" type="pres">
      <dgm:prSet presAssocID="{BA01F87E-F732-49B2-A458-84923C82A84D}" presName="hierRoot3" presStyleCnt="0"/>
      <dgm:spPr/>
    </dgm:pt>
    <dgm:pt modelId="{6460CBC4-34D8-4FBB-9916-E2F52CA38D12}" type="pres">
      <dgm:prSet presAssocID="{BA01F87E-F732-49B2-A458-84923C82A84D}" presName="composite3" presStyleCnt="0"/>
      <dgm:spPr/>
    </dgm:pt>
    <dgm:pt modelId="{6ABC8F22-80BC-4E33-A49A-EAA788F2580E}" type="pres">
      <dgm:prSet presAssocID="{BA01F87E-F732-49B2-A458-84923C82A84D}" presName="background3" presStyleLbl="node3" presStyleIdx="0" presStyleCnt="3"/>
      <dgm:spPr/>
    </dgm:pt>
    <dgm:pt modelId="{E883F6A1-CD22-48A6-9D75-3EC1E2540E52}" type="pres">
      <dgm:prSet presAssocID="{BA01F87E-F732-49B2-A458-84923C82A84D}" presName="text3" presStyleLbl="fgAcc3" presStyleIdx="0" presStyleCnt="3" custScaleX="63299" custScaleY="39270">
        <dgm:presLayoutVars>
          <dgm:chPref val="3"/>
        </dgm:presLayoutVars>
      </dgm:prSet>
      <dgm:spPr/>
      <dgm:t>
        <a:bodyPr/>
        <a:lstStyle/>
        <a:p>
          <a:endParaRPr lang="en-US"/>
        </a:p>
      </dgm:t>
    </dgm:pt>
    <dgm:pt modelId="{03EF1B97-F980-4AB1-B896-562ECDAA8096}" type="pres">
      <dgm:prSet presAssocID="{BA01F87E-F732-49B2-A458-84923C82A84D}" presName="hierChild4" presStyleCnt="0"/>
      <dgm:spPr/>
    </dgm:pt>
    <dgm:pt modelId="{9965FB24-22EE-4918-9F30-CD5CE55CB100}" type="pres">
      <dgm:prSet presAssocID="{9B681ADC-A701-43A5-9C0F-0FEA25746178}" presName="Name17" presStyleLbl="parChTrans1D3" presStyleIdx="1" presStyleCnt="3"/>
      <dgm:spPr/>
      <dgm:t>
        <a:bodyPr/>
        <a:lstStyle/>
        <a:p>
          <a:endParaRPr lang="en-US"/>
        </a:p>
      </dgm:t>
    </dgm:pt>
    <dgm:pt modelId="{18522A67-D26D-4920-8806-C963B8A198A1}" type="pres">
      <dgm:prSet presAssocID="{7ADF3324-410D-4C99-9199-35B48D757C50}" presName="hierRoot3" presStyleCnt="0"/>
      <dgm:spPr/>
    </dgm:pt>
    <dgm:pt modelId="{FB2E1D05-977B-4823-986F-6B379E479677}" type="pres">
      <dgm:prSet presAssocID="{7ADF3324-410D-4C99-9199-35B48D757C50}" presName="composite3" presStyleCnt="0"/>
      <dgm:spPr/>
    </dgm:pt>
    <dgm:pt modelId="{27D2AAE3-D706-443F-A8D4-E8E84F013455}" type="pres">
      <dgm:prSet presAssocID="{7ADF3324-410D-4C99-9199-35B48D757C50}" presName="background3" presStyleLbl="node3" presStyleIdx="1" presStyleCnt="3"/>
      <dgm:spPr/>
    </dgm:pt>
    <dgm:pt modelId="{4B2C67AA-6D7D-4835-A88A-EB5C6EC364ED}" type="pres">
      <dgm:prSet presAssocID="{7ADF3324-410D-4C99-9199-35B48D757C50}" presName="text3" presStyleLbl="fgAcc3" presStyleIdx="1" presStyleCnt="3" custScaleX="74001" custScaleY="43027">
        <dgm:presLayoutVars>
          <dgm:chPref val="3"/>
        </dgm:presLayoutVars>
      </dgm:prSet>
      <dgm:spPr/>
      <dgm:t>
        <a:bodyPr/>
        <a:lstStyle/>
        <a:p>
          <a:endParaRPr lang="en-US"/>
        </a:p>
      </dgm:t>
    </dgm:pt>
    <dgm:pt modelId="{FADE2A86-62E1-48FA-8A0B-D1C5B8D89DB4}" type="pres">
      <dgm:prSet presAssocID="{7ADF3324-410D-4C99-9199-35B48D757C50}" presName="hierChild4" presStyleCnt="0"/>
      <dgm:spPr/>
    </dgm:pt>
    <dgm:pt modelId="{9E9EAC6C-AF43-48A1-B13D-EF2FB329B6A0}" type="pres">
      <dgm:prSet presAssocID="{2E5A974D-9F4E-4995-BF26-1DD943A13C12}" presName="Name10" presStyleLbl="parChTrans1D2" presStyleIdx="1" presStyleCnt="2"/>
      <dgm:spPr/>
      <dgm:t>
        <a:bodyPr/>
        <a:lstStyle/>
        <a:p>
          <a:endParaRPr lang="en-US"/>
        </a:p>
      </dgm:t>
    </dgm:pt>
    <dgm:pt modelId="{EACD091C-7499-4256-AA9F-11DEA87A1823}" type="pres">
      <dgm:prSet presAssocID="{15EC4AEF-4AD7-4416-A0AE-A0AF8A44093B}" presName="hierRoot2" presStyleCnt="0"/>
      <dgm:spPr/>
    </dgm:pt>
    <dgm:pt modelId="{CE5FE16B-63DB-4362-BB33-E722081A981E}" type="pres">
      <dgm:prSet presAssocID="{15EC4AEF-4AD7-4416-A0AE-A0AF8A44093B}" presName="composite2" presStyleCnt="0"/>
      <dgm:spPr/>
    </dgm:pt>
    <dgm:pt modelId="{0994CFE7-158D-4DCE-BE15-AC5F08E77E03}" type="pres">
      <dgm:prSet presAssocID="{15EC4AEF-4AD7-4416-A0AE-A0AF8A44093B}" presName="background2" presStyleLbl="node2" presStyleIdx="1" presStyleCnt="2"/>
      <dgm:spPr/>
    </dgm:pt>
    <dgm:pt modelId="{3503C26E-A42B-44B4-BB11-C96704E0CBC3}" type="pres">
      <dgm:prSet presAssocID="{15EC4AEF-4AD7-4416-A0AE-A0AF8A44093B}" presName="text2" presStyleLbl="fgAcc2" presStyleIdx="1" presStyleCnt="2" custScaleX="80044" custScaleY="38943">
        <dgm:presLayoutVars>
          <dgm:chPref val="3"/>
        </dgm:presLayoutVars>
      </dgm:prSet>
      <dgm:spPr/>
      <dgm:t>
        <a:bodyPr/>
        <a:lstStyle/>
        <a:p>
          <a:endParaRPr lang="en-US"/>
        </a:p>
      </dgm:t>
    </dgm:pt>
    <dgm:pt modelId="{3122C591-8705-4D40-BF71-571FC33C2D6C}" type="pres">
      <dgm:prSet presAssocID="{15EC4AEF-4AD7-4416-A0AE-A0AF8A44093B}" presName="hierChild3" presStyleCnt="0"/>
      <dgm:spPr/>
    </dgm:pt>
    <dgm:pt modelId="{BF9C2DE7-0200-4827-B02D-427743B81B4B}" type="pres">
      <dgm:prSet presAssocID="{803529BB-5EA8-46D1-BEF6-DE9AB49B7442}" presName="Name17" presStyleLbl="parChTrans1D3" presStyleIdx="2" presStyleCnt="3"/>
      <dgm:spPr/>
      <dgm:t>
        <a:bodyPr/>
        <a:lstStyle/>
        <a:p>
          <a:endParaRPr lang="en-US"/>
        </a:p>
      </dgm:t>
    </dgm:pt>
    <dgm:pt modelId="{047C81C7-B4FC-4897-BA26-1EBA7CECF045}" type="pres">
      <dgm:prSet presAssocID="{55EF6EBC-F47A-423E-B1AA-21EE14EB43BC}" presName="hierRoot3" presStyleCnt="0"/>
      <dgm:spPr/>
    </dgm:pt>
    <dgm:pt modelId="{1C86D573-1668-4453-B7AE-F1B29E89E820}" type="pres">
      <dgm:prSet presAssocID="{55EF6EBC-F47A-423E-B1AA-21EE14EB43BC}" presName="composite3" presStyleCnt="0"/>
      <dgm:spPr/>
    </dgm:pt>
    <dgm:pt modelId="{D35A3C08-A495-4D3D-B7F2-9514FB081589}" type="pres">
      <dgm:prSet presAssocID="{55EF6EBC-F47A-423E-B1AA-21EE14EB43BC}" presName="background3" presStyleLbl="node3" presStyleIdx="2" presStyleCnt="3"/>
      <dgm:spPr/>
    </dgm:pt>
    <dgm:pt modelId="{413C9F96-226C-4D52-A8E3-3998B59426F7}" type="pres">
      <dgm:prSet presAssocID="{55EF6EBC-F47A-423E-B1AA-21EE14EB43BC}" presName="text3" presStyleLbl="fgAcc3" presStyleIdx="2" presStyleCnt="3" custScaleX="78534" custScaleY="42140" custLinFactNeighborX="-3752" custLinFactNeighborY="-14588">
        <dgm:presLayoutVars>
          <dgm:chPref val="3"/>
        </dgm:presLayoutVars>
      </dgm:prSet>
      <dgm:spPr/>
      <dgm:t>
        <a:bodyPr/>
        <a:lstStyle/>
        <a:p>
          <a:endParaRPr lang="en-US"/>
        </a:p>
      </dgm:t>
    </dgm:pt>
    <dgm:pt modelId="{D49D180D-4109-49FE-8C58-C5A3E75A7746}" type="pres">
      <dgm:prSet presAssocID="{55EF6EBC-F47A-423E-B1AA-21EE14EB43BC}" presName="hierChild4" presStyleCnt="0"/>
      <dgm:spPr/>
    </dgm:pt>
  </dgm:ptLst>
  <dgm:cxnLst>
    <dgm:cxn modelId="{9FD191B5-7BD1-4803-9C0F-18BF19F518F0}" srcId="{15EC4AEF-4AD7-4416-A0AE-A0AF8A44093B}" destId="{55EF6EBC-F47A-423E-B1AA-21EE14EB43BC}" srcOrd="0" destOrd="0" parTransId="{803529BB-5EA8-46D1-BEF6-DE9AB49B7442}" sibTransId="{57F3613C-81DD-41EF-B5AD-5D83329E42AB}"/>
    <dgm:cxn modelId="{64C1541C-B7A4-4CFB-A978-420100674AE0}" srcId="{42622F53-16DE-40C8-B077-83AFFE1907B1}" destId="{23926CED-179C-4577-A07D-6EA1250FD068}" srcOrd="0" destOrd="0" parTransId="{ED7633B9-327D-4637-ADAF-CB4B76C22AEA}" sibTransId="{A008717D-DD2D-4EAD-B525-71EF832A0527}"/>
    <dgm:cxn modelId="{74154F31-E983-4BF3-A7FD-5ADD58436E0F}" type="presOf" srcId="{803529BB-5EA8-46D1-BEF6-DE9AB49B7442}" destId="{BF9C2DE7-0200-4827-B02D-427743B81B4B}" srcOrd="0" destOrd="0" presId="urn:microsoft.com/office/officeart/2005/8/layout/hierarchy1"/>
    <dgm:cxn modelId="{09DBCAA2-3CD3-4960-B4A8-6BD9CFF2F321}" type="presOf" srcId="{9B681ADC-A701-43A5-9C0F-0FEA25746178}" destId="{9965FB24-22EE-4918-9F30-CD5CE55CB100}" srcOrd="0" destOrd="0" presId="urn:microsoft.com/office/officeart/2005/8/layout/hierarchy1"/>
    <dgm:cxn modelId="{CFE18E2F-045A-4581-A528-1CDCD15B5BEA}" type="presOf" srcId="{2E5A974D-9F4E-4995-BF26-1DD943A13C12}" destId="{9E9EAC6C-AF43-48A1-B13D-EF2FB329B6A0}" srcOrd="0" destOrd="0" presId="urn:microsoft.com/office/officeart/2005/8/layout/hierarchy1"/>
    <dgm:cxn modelId="{C8EEE4C7-D539-4515-ADC4-79E76720DF6B}" srcId="{23926CED-179C-4577-A07D-6EA1250FD068}" destId="{BA01F87E-F732-49B2-A458-84923C82A84D}" srcOrd="0" destOrd="0" parTransId="{C511100E-EA60-43E7-939A-87CD9DBBAD89}" sibTransId="{8F49EF06-686F-4301-9C2B-BE9CF8B12959}"/>
    <dgm:cxn modelId="{DD36DFB4-1C6D-475A-8413-7337B141CBE0}" type="presOf" srcId="{C511100E-EA60-43E7-939A-87CD9DBBAD89}" destId="{0362F12A-C4AE-41C7-95E7-D7E309DF1D86}" srcOrd="0" destOrd="0" presId="urn:microsoft.com/office/officeart/2005/8/layout/hierarchy1"/>
    <dgm:cxn modelId="{25105930-0177-497E-81C4-C0E2ED31E2B9}" type="presOf" srcId="{42622F53-16DE-40C8-B077-83AFFE1907B1}" destId="{7502B97E-F1A0-463A-98D5-AAC968BB185B}" srcOrd="0" destOrd="0" presId="urn:microsoft.com/office/officeart/2005/8/layout/hierarchy1"/>
    <dgm:cxn modelId="{3B0AA428-8913-401E-AF84-696595A03DD0}" srcId="{42622F53-16DE-40C8-B077-83AFFE1907B1}" destId="{15EC4AEF-4AD7-4416-A0AE-A0AF8A44093B}" srcOrd="1" destOrd="0" parTransId="{2E5A974D-9F4E-4995-BF26-1DD943A13C12}" sibTransId="{66531CDA-CEA2-4C63-942C-A575F96F277E}"/>
    <dgm:cxn modelId="{DBD59FA9-C3B0-4088-B365-70D0032F5CC1}" type="presOf" srcId="{23926CED-179C-4577-A07D-6EA1250FD068}" destId="{9A0DD799-03D7-4BBC-B79B-BB5A8C86D288}" srcOrd="0" destOrd="0" presId="urn:microsoft.com/office/officeart/2005/8/layout/hierarchy1"/>
    <dgm:cxn modelId="{124A0038-6C8E-4A15-A562-C027DE620172}" type="presOf" srcId="{ED7633B9-327D-4637-ADAF-CB4B76C22AEA}" destId="{B7373933-6935-4CD1-A4FF-1C0DAD077E65}" srcOrd="0" destOrd="0" presId="urn:microsoft.com/office/officeart/2005/8/layout/hierarchy1"/>
    <dgm:cxn modelId="{90D95C4E-4E9D-44B1-90CA-05952850FA8B}" type="presOf" srcId="{55EF6EBC-F47A-423E-B1AA-21EE14EB43BC}" destId="{413C9F96-226C-4D52-A8E3-3998B59426F7}" srcOrd="0" destOrd="0" presId="urn:microsoft.com/office/officeart/2005/8/layout/hierarchy1"/>
    <dgm:cxn modelId="{6E7C28F2-91A2-40CC-96CC-A1130781FCDF}" srcId="{23926CED-179C-4577-A07D-6EA1250FD068}" destId="{7ADF3324-410D-4C99-9199-35B48D757C50}" srcOrd="1" destOrd="0" parTransId="{9B681ADC-A701-43A5-9C0F-0FEA25746178}" sibTransId="{6F250309-462D-4131-9538-F2226E84AAB7}"/>
    <dgm:cxn modelId="{B7E34584-31B2-4045-A75F-FE23BBFE9D89}" type="presOf" srcId="{BA01F87E-F732-49B2-A458-84923C82A84D}" destId="{E883F6A1-CD22-48A6-9D75-3EC1E2540E52}" srcOrd="0" destOrd="0" presId="urn:microsoft.com/office/officeart/2005/8/layout/hierarchy1"/>
    <dgm:cxn modelId="{632AC9F5-CE3A-4FED-9695-93862B7F0572}" type="presOf" srcId="{15EC4AEF-4AD7-4416-A0AE-A0AF8A44093B}" destId="{3503C26E-A42B-44B4-BB11-C96704E0CBC3}" srcOrd="0" destOrd="0" presId="urn:microsoft.com/office/officeart/2005/8/layout/hierarchy1"/>
    <dgm:cxn modelId="{48D7BC09-259E-4E51-9F61-55821614611F}" srcId="{CEB5807F-096A-4831-BA23-B9DE26D86696}" destId="{42622F53-16DE-40C8-B077-83AFFE1907B1}" srcOrd="0" destOrd="0" parTransId="{7E32D8E7-321A-4349-9892-25ED09E5DCCE}" sibTransId="{3FD7B4BB-13BA-4851-BB22-0B6FF1703CB1}"/>
    <dgm:cxn modelId="{3256B10F-F923-4A93-82E7-341CBED7A6B6}" type="presOf" srcId="{7ADF3324-410D-4C99-9199-35B48D757C50}" destId="{4B2C67AA-6D7D-4835-A88A-EB5C6EC364ED}" srcOrd="0" destOrd="0" presId="urn:microsoft.com/office/officeart/2005/8/layout/hierarchy1"/>
    <dgm:cxn modelId="{6C7823B1-1AC4-4564-95B7-A9CA7176F3DE}" type="presOf" srcId="{CEB5807F-096A-4831-BA23-B9DE26D86696}" destId="{1D137356-9102-4ED4-850C-756D299295EB}" srcOrd="0" destOrd="0" presId="urn:microsoft.com/office/officeart/2005/8/layout/hierarchy1"/>
    <dgm:cxn modelId="{BC98B1FD-7950-47FD-B7F8-1F3E28160092}" type="presParOf" srcId="{1D137356-9102-4ED4-850C-756D299295EB}" destId="{8FA93265-7F03-4858-B041-D1C5247F5AB1}" srcOrd="0" destOrd="0" presId="urn:microsoft.com/office/officeart/2005/8/layout/hierarchy1"/>
    <dgm:cxn modelId="{E6AA4408-CF4D-4A72-A02A-B58E30D26335}" type="presParOf" srcId="{8FA93265-7F03-4858-B041-D1C5247F5AB1}" destId="{08B68653-1158-4230-A8D2-D31AD2BE5B59}" srcOrd="0" destOrd="0" presId="urn:microsoft.com/office/officeart/2005/8/layout/hierarchy1"/>
    <dgm:cxn modelId="{9D687396-2FEF-4888-9284-BF040AA8F0EB}" type="presParOf" srcId="{08B68653-1158-4230-A8D2-D31AD2BE5B59}" destId="{7E049BAE-147D-480F-B4CA-17A912AAAE0B}" srcOrd="0" destOrd="0" presId="urn:microsoft.com/office/officeart/2005/8/layout/hierarchy1"/>
    <dgm:cxn modelId="{92203B6A-C5D6-4BEC-AA12-12F7E9334E21}" type="presParOf" srcId="{08B68653-1158-4230-A8D2-D31AD2BE5B59}" destId="{7502B97E-F1A0-463A-98D5-AAC968BB185B}" srcOrd="1" destOrd="0" presId="urn:microsoft.com/office/officeart/2005/8/layout/hierarchy1"/>
    <dgm:cxn modelId="{30845ACC-16F5-4671-8F2A-B2E67E297B0F}" type="presParOf" srcId="{8FA93265-7F03-4858-B041-D1C5247F5AB1}" destId="{372C8570-CCA4-4053-B94D-94D2893C9C7B}" srcOrd="1" destOrd="0" presId="urn:microsoft.com/office/officeart/2005/8/layout/hierarchy1"/>
    <dgm:cxn modelId="{52B68882-888C-45DA-8EB9-3C191AA86A76}" type="presParOf" srcId="{372C8570-CCA4-4053-B94D-94D2893C9C7B}" destId="{B7373933-6935-4CD1-A4FF-1C0DAD077E65}" srcOrd="0" destOrd="0" presId="urn:microsoft.com/office/officeart/2005/8/layout/hierarchy1"/>
    <dgm:cxn modelId="{08AD46A7-505F-4D72-BD30-E022A7F5006B}" type="presParOf" srcId="{372C8570-CCA4-4053-B94D-94D2893C9C7B}" destId="{E6D9F65F-B515-4ABB-91EA-16E0657FEE42}" srcOrd="1" destOrd="0" presId="urn:microsoft.com/office/officeart/2005/8/layout/hierarchy1"/>
    <dgm:cxn modelId="{4D221102-73AB-4416-B871-C436F8255C4B}" type="presParOf" srcId="{E6D9F65F-B515-4ABB-91EA-16E0657FEE42}" destId="{49FB6774-EE1E-4DC8-9BD4-F52F99A0EFEF}" srcOrd="0" destOrd="0" presId="urn:microsoft.com/office/officeart/2005/8/layout/hierarchy1"/>
    <dgm:cxn modelId="{80CEDE7B-33D3-4CBB-B351-650AF76BA58B}" type="presParOf" srcId="{49FB6774-EE1E-4DC8-9BD4-F52F99A0EFEF}" destId="{09E834B5-856B-443D-8437-A0DE2C891F9C}" srcOrd="0" destOrd="0" presId="urn:microsoft.com/office/officeart/2005/8/layout/hierarchy1"/>
    <dgm:cxn modelId="{47315452-F10E-4879-A608-1117B98C0C75}" type="presParOf" srcId="{49FB6774-EE1E-4DC8-9BD4-F52F99A0EFEF}" destId="{9A0DD799-03D7-4BBC-B79B-BB5A8C86D288}" srcOrd="1" destOrd="0" presId="urn:microsoft.com/office/officeart/2005/8/layout/hierarchy1"/>
    <dgm:cxn modelId="{1C8C919D-9BA2-47C3-9BA7-B6522745BBE4}" type="presParOf" srcId="{E6D9F65F-B515-4ABB-91EA-16E0657FEE42}" destId="{7C24430A-3942-4A3D-9A67-917680216345}" srcOrd="1" destOrd="0" presId="urn:microsoft.com/office/officeart/2005/8/layout/hierarchy1"/>
    <dgm:cxn modelId="{0976ED45-C189-4748-BBB3-90E1A3CE37AB}" type="presParOf" srcId="{7C24430A-3942-4A3D-9A67-917680216345}" destId="{0362F12A-C4AE-41C7-95E7-D7E309DF1D86}" srcOrd="0" destOrd="0" presId="urn:microsoft.com/office/officeart/2005/8/layout/hierarchy1"/>
    <dgm:cxn modelId="{0E16D725-23D5-4A1B-BFD6-172021D3E8CF}" type="presParOf" srcId="{7C24430A-3942-4A3D-9A67-917680216345}" destId="{C424F06B-E39A-497F-8E22-8D2B74EB6A69}" srcOrd="1" destOrd="0" presId="urn:microsoft.com/office/officeart/2005/8/layout/hierarchy1"/>
    <dgm:cxn modelId="{C8742FE9-804A-4EBA-A194-0CAF96FEC41A}" type="presParOf" srcId="{C424F06B-E39A-497F-8E22-8D2B74EB6A69}" destId="{6460CBC4-34D8-4FBB-9916-E2F52CA38D12}" srcOrd="0" destOrd="0" presId="urn:microsoft.com/office/officeart/2005/8/layout/hierarchy1"/>
    <dgm:cxn modelId="{4BE32144-9AC1-4F04-BED5-CC57774ACC7A}" type="presParOf" srcId="{6460CBC4-34D8-4FBB-9916-E2F52CA38D12}" destId="{6ABC8F22-80BC-4E33-A49A-EAA788F2580E}" srcOrd="0" destOrd="0" presId="urn:microsoft.com/office/officeart/2005/8/layout/hierarchy1"/>
    <dgm:cxn modelId="{DEEC0E4D-2F00-44D7-9541-8EBB56424897}" type="presParOf" srcId="{6460CBC4-34D8-4FBB-9916-E2F52CA38D12}" destId="{E883F6A1-CD22-48A6-9D75-3EC1E2540E52}" srcOrd="1" destOrd="0" presId="urn:microsoft.com/office/officeart/2005/8/layout/hierarchy1"/>
    <dgm:cxn modelId="{A1431652-92CB-4C01-8ED4-5FA0CE16BA71}" type="presParOf" srcId="{C424F06B-E39A-497F-8E22-8D2B74EB6A69}" destId="{03EF1B97-F980-4AB1-B896-562ECDAA8096}" srcOrd="1" destOrd="0" presId="urn:microsoft.com/office/officeart/2005/8/layout/hierarchy1"/>
    <dgm:cxn modelId="{04A0D452-A3FC-4FE9-A7C8-97E61E86CD82}" type="presParOf" srcId="{7C24430A-3942-4A3D-9A67-917680216345}" destId="{9965FB24-22EE-4918-9F30-CD5CE55CB100}" srcOrd="2" destOrd="0" presId="urn:microsoft.com/office/officeart/2005/8/layout/hierarchy1"/>
    <dgm:cxn modelId="{4451936A-54A6-4A1B-9AA9-9575D8365FF1}" type="presParOf" srcId="{7C24430A-3942-4A3D-9A67-917680216345}" destId="{18522A67-D26D-4920-8806-C963B8A198A1}" srcOrd="3" destOrd="0" presId="urn:microsoft.com/office/officeart/2005/8/layout/hierarchy1"/>
    <dgm:cxn modelId="{1FD4045A-7A28-4E08-97D6-3533BBD3E21C}" type="presParOf" srcId="{18522A67-D26D-4920-8806-C963B8A198A1}" destId="{FB2E1D05-977B-4823-986F-6B379E479677}" srcOrd="0" destOrd="0" presId="urn:microsoft.com/office/officeart/2005/8/layout/hierarchy1"/>
    <dgm:cxn modelId="{81942B54-D92C-4333-8FE2-A0DBE7C89E72}" type="presParOf" srcId="{FB2E1D05-977B-4823-986F-6B379E479677}" destId="{27D2AAE3-D706-443F-A8D4-E8E84F013455}" srcOrd="0" destOrd="0" presId="urn:microsoft.com/office/officeart/2005/8/layout/hierarchy1"/>
    <dgm:cxn modelId="{DE17DEF8-AD1C-46FA-B30B-D665970FDB71}" type="presParOf" srcId="{FB2E1D05-977B-4823-986F-6B379E479677}" destId="{4B2C67AA-6D7D-4835-A88A-EB5C6EC364ED}" srcOrd="1" destOrd="0" presId="urn:microsoft.com/office/officeart/2005/8/layout/hierarchy1"/>
    <dgm:cxn modelId="{E11734DE-483C-4523-BF12-D7A02EE07531}" type="presParOf" srcId="{18522A67-D26D-4920-8806-C963B8A198A1}" destId="{FADE2A86-62E1-48FA-8A0B-D1C5B8D89DB4}" srcOrd="1" destOrd="0" presId="urn:microsoft.com/office/officeart/2005/8/layout/hierarchy1"/>
    <dgm:cxn modelId="{68FF4D59-D8F5-4121-AC75-F76DCF9D0916}" type="presParOf" srcId="{372C8570-CCA4-4053-B94D-94D2893C9C7B}" destId="{9E9EAC6C-AF43-48A1-B13D-EF2FB329B6A0}" srcOrd="2" destOrd="0" presId="urn:microsoft.com/office/officeart/2005/8/layout/hierarchy1"/>
    <dgm:cxn modelId="{9825D2D0-2B56-4469-863A-5221ADBB2695}" type="presParOf" srcId="{372C8570-CCA4-4053-B94D-94D2893C9C7B}" destId="{EACD091C-7499-4256-AA9F-11DEA87A1823}" srcOrd="3" destOrd="0" presId="urn:microsoft.com/office/officeart/2005/8/layout/hierarchy1"/>
    <dgm:cxn modelId="{50EB1847-517E-46E5-943A-D5FCDF44E202}" type="presParOf" srcId="{EACD091C-7499-4256-AA9F-11DEA87A1823}" destId="{CE5FE16B-63DB-4362-BB33-E722081A981E}" srcOrd="0" destOrd="0" presId="urn:microsoft.com/office/officeart/2005/8/layout/hierarchy1"/>
    <dgm:cxn modelId="{19321776-4242-4DCF-913F-0754B5C5178B}" type="presParOf" srcId="{CE5FE16B-63DB-4362-BB33-E722081A981E}" destId="{0994CFE7-158D-4DCE-BE15-AC5F08E77E03}" srcOrd="0" destOrd="0" presId="urn:microsoft.com/office/officeart/2005/8/layout/hierarchy1"/>
    <dgm:cxn modelId="{8576DF2F-90E3-4C93-886A-9C40E2491EB3}" type="presParOf" srcId="{CE5FE16B-63DB-4362-BB33-E722081A981E}" destId="{3503C26E-A42B-44B4-BB11-C96704E0CBC3}" srcOrd="1" destOrd="0" presId="urn:microsoft.com/office/officeart/2005/8/layout/hierarchy1"/>
    <dgm:cxn modelId="{74135CE5-AFA6-4641-BB21-E15E1839865D}" type="presParOf" srcId="{EACD091C-7499-4256-AA9F-11DEA87A1823}" destId="{3122C591-8705-4D40-BF71-571FC33C2D6C}" srcOrd="1" destOrd="0" presId="urn:microsoft.com/office/officeart/2005/8/layout/hierarchy1"/>
    <dgm:cxn modelId="{168DB606-08C6-4C46-B269-62286E0B6618}" type="presParOf" srcId="{3122C591-8705-4D40-BF71-571FC33C2D6C}" destId="{BF9C2DE7-0200-4827-B02D-427743B81B4B}" srcOrd="0" destOrd="0" presId="urn:microsoft.com/office/officeart/2005/8/layout/hierarchy1"/>
    <dgm:cxn modelId="{99DEB8D6-29AA-418C-B831-9704F58DBE4D}" type="presParOf" srcId="{3122C591-8705-4D40-BF71-571FC33C2D6C}" destId="{047C81C7-B4FC-4897-BA26-1EBA7CECF045}" srcOrd="1" destOrd="0" presId="urn:microsoft.com/office/officeart/2005/8/layout/hierarchy1"/>
    <dgm:cxn modelId="{1BC150D4-6310-459F-BB0B-B2B821AFC1B0}" type="presParOf" srcId="{047C81C7-B4FC-4897-BA26-1EBA7CECF045}" destId="{1C86D573-1668-4453-B7AE-F1B29E89E820}" srcOrd="0" destOrd="0" presId="urn:microsoft.com/office/officeart/2005/8/layout/hierarchy1"/>
    <dgm:cxn modelId="{3BE75ABB-B3FB-4481-B5F3-8029F55D5F01}" type="presParOf" srcId="{1C86D573-1668-4453-B7AE-F1B29E89E820}" destId="{D35A3C08-A495-4D3D-B7F2-9514FB081589}" srcOrd="0" destOrd="0" presId="urn:microsoft.com/office/officeart/2005/8/layout/hierarchy1"/>
    <dgm:cxn modelId="{9612C957-8120-49DB-AF16-D2C901B7E28B}" type="presParOf" srcId="{1C86D573-1668-4453-B7AE-F1B29E89E820}" destId="{413C9F96-226C-4D52-A8E3-3998B59426F7}" srcOrd="1" destOrd="0" presId="urn:microsoft.com/office/officeart/2005/8/layout/hierarchy1"/>
    <dgm:cxn modelId="{B1ED5233-C4C0-4D52-A762-81A4674DBAD2}" type="presParOf" srcId="{047C81C7-B4FC-4897-BA26-1EBA7CECF045}" destId="{D49D180D-4109-49FE-8C58-C5A3E75A774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9C2DE7-0200-4827-B02D-427743B81B4B}">
      <dsp:nvSpPr>
        <dsp:cNvPr id="0" name=""/>
        <dsp:cNvSpPr/>
      </dsp:nvSpPr>
      <dsp:spPr>
        <a:xfrm>
          <a:off x="7146028" y="2557795"/>
          <a:ext cx="118956" cy="628388"/>
        </a:xfrm>
        <a:custGeom>
          <a:avLst/>
          <a:gdLst/>
          <a:ahLst/>
          <a:cxnLst/>
          <a:rect l="0" t="0" r="0" b="0"/>
          <a:pathLst>
            <a:path>
              <a:moveTo>
                <a:pt x="118956" y="0"/>
              </a:moveTo>
              <a:lnTo>
                <a:pt x="118956" y="334678"/>
              </a:lnTo>
              <a:lnTo>
                <a:pt x="0" y="334678"/>
              </a:lnTo>
              <a:lnTo>
                <a:pt x="0" y="628388"/>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9EAC6C-AF43-48A1-B13D-EF2FB329B6A0}">
      <dsp:nvSpPr>
        <dsp:cNvPr id="0" name=""/>
        <dsp:cNvSpPr/>
      </dsp:nvSpPr>
      <dsp:spPr>
        <a:xfrm>
          <a:off x="4425856" y="651228"/>
          <a:ext cx="2839127" cy="1122543"/>
        </a:xfrm>
        <a:custGeom>
          <a:avLst/>
          <a:gdLst/>
          <a:ahLst/>
          <a:cxnLst/>
          <a:rect l="0" t="0" r="0" b="0"/>
          <a:pathLst>
            <a:path>
              <a:moveTo>
                <a:pt x="0" y="0"/>
              </a:moveTo>
              <a:lnTo>
                <a:pt x="0" y="828832"/>
              </a:lnTo>
              <a:lnTo>
                <a:pt x="2839127" y="828832"/>
              </a:lnTo>
              <a:lnTo>
                <a:pt x="2839127" y="112254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65FB24-22EE-4918-9F30-CD5CE55CB100}">
      <dsp:nvSpPr>
        <dsp:cNvPr id="0" name=""/>
        <dsp:cNvSpPr/>
      </dsp:nvSpPr>
      <dsp:spPr>
        <a:xfrm>
          <a:off x="2786662" y="2604764"/>
          <a:ext cx="1355719" cy="922082"/>
        </a:xfrm>
        <a:custGeom>
          <a:avLst/>
          <a:gdLst/>
          <a:ahLst/>
          <a:cxnLst/>
          <a:rect l="0" t="0" r="0" b="0"/>
          <a:pathLst>
            <a:path>
              <a:moveTo>
                <a:pt x="0" y="0"/>
              </a:moveTo>
              <a:lnTo>
                <a:pt x="0" y="628372"/>
              </a:lnTo>
              <a:lnTo>
                <a:pt x="1355719" y="628372"/>
              </a:lnTo>
              <a:lnTo>
                <a:pt x="1355719" y="92208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62F12A-C4AE-41C7-95E7-D7E309DF1D86}">
      <dsp:nvSpPr>
        <dsp:cNvPr id="0" name=""/>
        <dsp:cNvSpPr/>
      </dsp:nvSpPr>
      <dsp:spPr>
        <a:xfrm>
          <a:off x="1261291" y="2604764"/>
          <a:ext cx="1525371" cy="922082"/>
        </a:xfrm>
        <a:custGeom>
          <a:avLst/>
          <a:gdLst/>
          <a:ahLst/>
          <a:cxnLst/>
          <a:rect l="0" t="0" r="0" b="0"/>
          <a:pathLst>
            <a:path>
              <a:moveTo>
                <a:pt x="1525371" y="0"/>
              </a:moveTo>
              <a:lnTo>
                <a:pt x="1525371" y="628372"/>
              </a:lnTo>
              <a:lnTo>
                <a:pt x="0" y="628372"/>
              </a:lnTo>
              <a:lnTo>
                <a:pt x="0" y="92208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373933-6935-4CD1-A4FF-1C0DAD077E65}">
      <dsp:nvSpPr>
        <dsp:cNvPr id="0" name=""/>
        <dsp:cNvSpPr/>
      </dsp:nvSpPr>
      <dsp:spPr>
        <a:xfrm>
          <a:off x="2786662" y="651228"/>
          <a:ext cx="1639194" cy="1122543"/>
        </a:xfrm>
        <a:custGeom>
          <a:avLst/>
          <a:gdLst/>
          <a:ahLst/>
          <a:cxnLst/>
          <a:rect l="0" t="0" r="0" b="0"/>
          <a:pathLst>
            <a:path>
              <a:moveTo>
                <a:pt x="1639194" y="0"/>
              </a:moveTo>
              <a:lnTo>
                <a:pt x="1639194" y="828832"/>
              </a:lnTo>
              <a:lnTo>
                <a:pt x="0" y="828832"/>
              </a:lnTo>
              <a:lnTo>
                <a:pt x="0" y="112254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049BAE-147D-480F-B4CA-17A912AAAE0B}">
      <dsp:nvSpPr>
        <dsp:cNvPr id="0" name=""/>
        <dsp:cNvSpPr/>
      </dsp:nvSpPr>
      <dsp:spPr>
        <a:xfrm>
          <a:off x="2840614" y="-199050"/>
          <a:ext cx="3170485" cy="8502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02B97E-F1A0-463A-98D5-AAC968BB185B}">
      <dsp:nvSpPr>
        <dsp:cNvPr id="0" name=""/>
        <dsp:cNvSpPr/>
      </dsp:nvSpPr>
      <dsp:spPr>
        <a:xfrm>
          <a:off x="3192890" y="135611"/>
          <a:ext cx="3170485" cy="85027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latin typeface="Albany AMT" panose="020B0604020202020204" pitchFamily="34" charset="0"/>
              <a:cs typeface="Albany AMT" panose="020B0604020202020204" pitchFamily="34" charset="0"/>
            </a:rPr>
            <a:t>ABS-</a:t>
          </a:r>
          <a:r>
            <a:rPr lang="en-US" sz="2000" b="1" kern="1200" dirty="0" err="1" smtClean="0">
              <a:latin typeface="Albany AMT" panose="020B0604020202020204" pitchFamily="34" charset="0"/>
              <a:cs typeface="Albany AMT" panose="020B0604020202020204" pitchFamily="34" charset="0"/>
            </a:rPr>
            <a:t>carboxymethyl</a:t>
          </a:r>
          <a:r>
            <a:rPr lang="en-US" sz="2000" b="1" kern="1200" dirty="0" smtClean="0">
              <a:latin typeface="Albany AMT" panose="020B0604020202020204" pitchFamily="34" charset="0"/>
              <a:cs typeface="Albany AMT" panose="020B0604020202020204" pitchFamily="34" charset="0"/>
            </a:rPr>
            <a:t> </a:t>
          </a:r>
          <a:r>
            <a:rPr lang="en-US" sz="2000" b="1" kern="1200" dirty="0" err="1" smtClean="0">
              <a:latin typeface="Albany AMT" panose="020B0604020202020204" pitchFamily="34" charset="0"/>
              <a:cs typeface="Albany AMT" panose="020B0604020202020204" pitchFamily="34" charset="0"/>
            </a:rPr>
            <a:t>cellulase</a:t>
          </a:r>
          <a:endParaRPr lang="en-US" sz="2000" b="1" kern="1200" dirty="0">
            <a:latin typeface="Albany AMT" panose="020B0604020202020204" pitchFamily="34" charset="0"/>
            <a:cs typeface="Albany AMT" panose="020B0604020202020204" pitchFamily="34" charset="0"/>
          </a:endParaRPr>
        </a:p>
      </dsp:txBody>
      <dsp:txXfrm>
        <a:off x="3217794" y="160515"/>
        <a:ext cx="3120677" cy="800471"/>
      </dsp:txXfrm>
    </dsp:sp>
    <dsp:sp modelId="{09E834B5-856B-443D-8437-A0DE2C891F9C}">
      <dsp:nvSpPr>
        <dsp:cNvPr id="0" name=""/>
        <dsp:cNvSpPr/>
      </dsp:nvSpPr>
      <dsp:spPr>
        <a:xfrm>
          <a:off x="1689516" y="1773771"/>
          <a:ext cx="2194293" cy="83099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0DD799-03D7-4BBC-B79B-BB5A8C86D288}">
      <dsp:nvSpPr>
        <dsp:cNvPr id="0" name=""/>
        <dsp:cNvSpPr/>
      </dsp:nvSpPr>
      <dsp:spPr>
        <a:xfrm>
          <a:off x="2041792" y="2108434"/>
          <a:ext cx="2194293" cy="83099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latin typeface="Albany AMT" panose="020B0604020202020204" pitchFamily="34" charset="0"/>
              <a:cs typeface="Albany AMT" panose="020B0604020202020204" pitchFamily="34" charset="0"/>
            </a:rPr>
            <a:t>Salt selection</a:t>
          </a:r>
          <a:endParaRPr lang="en-US" sz="2000" b="1" kern="1200" dirty="0">
            <a:latin typeface="Albany AMT" panose="020B0604020202020204" pitchFamily="34" charset="0"/>
            <a:cs typeface="Albany AMT" panose="020B0604020202020204" pitchFamily="34" charset="0"/>
          </a:endParaRPr>
        </a:p>
      </dsp:txBody>
      <dsp:txXfrm>
        <a:off x="2066131" y="2132773"/>
        <a:ext cx="2145615" cy="782314"/>
      </dsp:txXfrm>
    </dsp:sp>
    <dsp:sp modelId="{6ABC8F22-80BC-4E33-A49A-EAA788F2580E}">
      <dsp:nvSpPr>
        <dsp:cNvPr id="0" name=""/>
        <dsp:cNvSpPr/>
      </dsp:nvSpPr>
      <dsp:spPr>
        <a:xfrm>
          <a:off x="257848" y="3526847"/>
          <a:ext cx="2006885" cy="79060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83F6A1-CD22-48A6-9D75-3EC1E2540E52}">
      <dsp:nvSpPr>
        <dsp:cNvPr id="0" name=""/>
        <dsp:cNvSpPr/>
      </dsp:nvSpPr>
      <dsp:spPr>
        <a:xfrm>
          <a:off x="610124" y="3861509"/>
          <a:ext cx="2006885" cy="790606"/>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lbany AMT" panose="020B0604020202020204" pitchFamily="34" charset="0"/>
              <a:cs typeface="Albany AMT" panose="020B0604020202020204" pitchFamily="34" charset="0"/>
            </a:rPr>
            <a:t>Effect of crude</a:t>
          </a:r>
          <a:endParaRPr lang="en-US" sz="2000" kern="1200" dirty="0">
            <a:latin typeface="Albany AMT" panose="020B0604020202020204" pitchFamily="34" charset="0"/>
            <a:cs typeface="Albany AMT" panose="020B0604020202020204" pitchFamily="34" charset="0"/>
          </a:endParaRPr>
        </a:p>
      </dsp:txBody>
      <dsp:txXfrm>
        <a:off x="633280" y="3884665"/>
        <a:ext cx="1960573" cy="744294"/>
      </dsp:txXfrm>
    </dsp:sp>
    <dsp:sp modelId="{27D2AAE3-D706-443F-A8D4-E8E84F013455}">
      <dsp:nvSpPr>
        <dsp:cNvPr id="0" name=""/>
        <dsp:cNvSpPr/>
      </dsp:nvSpPr>
      <dsp:spPr>
        <a:xfrm>
          <a:off x="2969286" y="3526847"/>
          <a:ext cx="2346191" cy="86624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2C67AA-6D7D-4835-A88A-EB5C6EC364ED}">
      <dsp:nvSpPr>
        <dsp:cNvPr id="0" name=""/>
        <dsp:cNvSpPr/>
      </dsp:nvSpPr>
      <dsp:spPr>
        <a:xfrm>
          <a:off x="3321562" y="3861509"/>
          <a:ext cx="2346191" cy="86624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Albany AMT" panose="020B0604020202020204" pitchFamily="34" charset="0"/>
              <a:cs typeface="Albany AMT" panose="020B0604020202020204" pitchFamily="34" charset="0"/>
            </a:rPr>
            <a:t>Effect of pH</a:t>
          </a:r>
          <a:endParaRPr lang="en-US" sz="2000" kern="1200" dirty="0">
            <a:latin typeface="Albany AMT" panose="020B0604020202020204" pitchFamily="34" charset="0"/>
            <a:cs typeface="Albany AMT" panose="020B0604020202020204" pitchFamily="34" charset="0"/>
          </a:endParaRPr>
        </a:p>
      </dsp:txBody>
      <dsp:txXfrm>
        <a:off x="3346933" y="3886880"/>
        <a:ext cx="2295449" cy="815502"/>
      </dsp:txXfrm>
    </dsp:sp>
    <dsp:sp modelId="{0994CFE7-158D-4DCE-BE15-AC5F08E77E03}">
      <dsp:nvSpPr>
        <dsp:cNvPr id="0" name=""/>
        <dsp:cNvSpPr/>
      </dsp:nvSpPr>
      <dsp:spPr>
        <a:xfrm>
          <a:off x="5996092" y="1773771"/>
          <a:ext cx="2537783" cy="78402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03C26E-A42B-44B4-BB11-C96704E0CBC3}">
      <dsp:nvSpPr>
        <dsp:cNvPr id="0" name=""/>
        <dsp:cNvSpPr/>
      </dsp:nvSpPr>
      <dsp:spPr>
        <a:xfrm>
          <a:off x="6348369" y="2108434"/>
          <a:ext cx="2537783" cy="78402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latin typeface="Albany AMT" panose="020B0604020202020204" pitchFamily="34" charset="0"/>
              <a:cs typeface="Albany AMT" panose="020B0604020202020204" pitchFamily="34" charset="0"/>
            </a:rPr>
            <a:t>PEG selection</a:t>
          </a:r>
          <a:endParaRPr lang="en-US" sz="2000" b="1" kern="1200" dirty="0">
            <a:latin typeface="Albany AMT" panose="020B0604020202020204" pitchFamily="34" charset="0"/>
            <a:cs typeface="Albany AMT" panose="020B0604020202020204" pitchFamily="34" charset="0"/>
          </a:endParaRPr>
        </a:p>
      </dsp:txBody>
      <dsp:txXfrm>
        <a:off x="6371332" y="2131397"/>
        <a:ext cx="2491857" cy="738097"/>
      </dsp:txXfrm>
    </dsp:sp>
    <dsp:sp modelId="{D35A3C08-A495-4D3D-B7F2-9514FB081589}">
      <dsp:nvSpPr>
        <dsp:cNvPr id="0" name=""/>
        <dsp:cNvSpPr/>
      </dsp:nvSpPr>
      <dsp:spPr>
        <a:xfrm>
          <a:off x="5901073" y="3186184"/>
          <a:ext cx="2489909" cy="848387"/>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3C9F96-226C-4D52-A8E3-3998B59426F7}">
      <dsp:nvSpPr>
        <dsp:cNvPr id="0" name=""/>
        <dsp:cNvSpPr/>
      </dsp:nvSpPr>
      <dsp:spPr>
        <a:xfrm>
          <a:off x="6253349" y="3520846"/>
          <a:ext cx="2489909" cy="848387"/>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latin typeface="Albany AMT" panose="020B0604020202020204" pitchFamily="34" charset="0"/>
              <a:cs typeface="Albany AMT" panose="020B0604020202020204" pitchFamily="34" charset="0"/>
            </a:rPr>
            <a:t>Effect of </a:t>
          </a:r>
          <a:r>
            <a:rPr lang="en-US" sz="2000" b="1" kern="1200" dirty="0" err="1" smtClean="0">
              <a:latin typeface="Albany AMT" panose="020B0604020202020204" pitchFamily="34" charset="0"/>
              <a:cs typeface="Albany AMT" panose="020B0604020202020204" pitchFamily="34" charset="0"/>
            </a:rPr>
            <a:t>NaCl</a:t>
          </a:r>
          <a:endParaRPr lang="en-US" sz="2000" b="1" kern="1200" dirty="0">
            <a:latin typeface="Albany AMT" panose="020B0604020202020204" pitchFamily="34" charset="0"/>
            <a:cs typeface="Albany AMT" panose="020B0604020202020204" pitchFamily="34" charset="0"/>
          </a:endParaRPr>
        </a:p>
      </dsp:txBody>
      <dsp:txXfrm>
        <a:off x="6278197" y="3545694"/>
        <a:ext cx="2440213" cy="79869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F6581A0-5FD7-4125-BA3D-C1616CABE835}" type="datetimeFigureOut">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76771F6-51C8-472D-8D7A-3FEC04CB62EF}" type="slidenum">
              <a:rPr lang="en-US" smtClean="0"/>
              <a:t>‹#›</a:t>
            </a:fld>
            <a:endParaRPr lang="en-US"/>
          </a:p>
        </p:txBody>
      </p:sp>
    </p:spTree>
    <p:extLst>
      <p:ext uri="{BB962C8B-B14F-4D97-AF65-F5344CB8AC3E}">
        <p14:creationId xmlns:p14="http://schemas.microsoft.com/office/powerpoint/2010/main" val="4094318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6581A0-5FD7-4125-BA3D-C1616CABE835}" type="datetimeFigureOut">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76771F6-51C8-472D-8D7A-3FEC04CB62EF}" type="slidenum">
              <a:rPr lang="en-US" smtClean="0"/>
              <a:t>‹#›</a:t>
            </a:fld>
            <a:endParaRPr lang="en-US"/>
          </a:p>
        </p:txBody>
      </p:sp>
    </p:spTree>
    <p:extLst>
      <p:ext uri="{BB962C8B-B14F-4D97-AF65-F5344CB8AC3E}">
        <p14:creationId xmlns:p14="http://schemas.microsoft.com/office/powerpoint/2010/main" val="219387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6581A0-5FD7-4125-BA3D-C1616CABE835}" type="datetimeFigureOut">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76771F6-51C8-472D-8D7A-3FEC04CB62EF}" type="slidenum">
              <a:rPr lang="en-US" smtClean="0"/>
              <a:t>‹#›</a:t>
            </a:fld>
            <a:endParaRPr lang="en-US"/>
          </a:p>
        </p:txBody>
      </p:sp>
    </p:spTree>
    <p:extLst>
      <p:ext uri="{BB962C8B-B14F-4D97-AF65-F5344CB8AC3E}">
        <p14:creationId xmlns:p14="http://schemas.microsoft.com/office/powerpoint/2010/main" val="1997119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F6581A0-5FD7-4125-BA3D-C1616CABE835}" type="datetimeFigureOut">
              <a:rPr lang="en-US" smtClean="0"/>
              <a:t>10/23/2017</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76771F6-51C8-472D-8D7A-3FEC04CB62EF}" type="slidenum">
              <a:rPr lang="en-US" smtClean="0"/>
              <a:t>‹#›</a:t>
            </a:fld>
            <a:endParaRPr lang="en-US"/>
          </a:p>
        </p:txBody>
      </p:sp>
    </p:spTree>
    <p:extLst>
      <p:ext uri="{BB962C8B-B14F-4D97-AF65-F5344CB8AC3E}">
        <p14:creationId xmlns:p14="http://schemas.microsoft.com/office/powerpoint/2010/main" val="1060481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F6581A0-5FD7-4125-BA3D-C1616CABE835}" type="datetimeFigureOut">
              <a:rPr lang="en-US" smtClean="0"/>
              <a:t>10/23/2017</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76771F6-51C8-472D-8D7A-3FEC04CB62EF}" type="slidenum">
              <a:rPr lang="en-US" smtClean="0"/>
              <a:t>‹#›</a:t>
            </a:fld>
            <a:endParaRPr lang="en-US"/>
          </a:p>
        </p:txBody>
      </p:sp>
    </p:spTree>
    <p:extLst>
      <p:ext uri="{BB962C8B-B14F-4D97-AF65-F5344CB8AC3E}">
        <p14:creationId xmlns:p14="http://schemas.microsoft.com/office/powerpoint/2010/main" val="95507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F6581A0-5FD7-4125-BA3D-C1616CABE835}" type="datetimeFigureOut">
              <a:rPr lang="en-US" smtClean="0"/>
              <a:t>10/23/2017</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76771F6-51C8-472D-8D7A-3FEC04CB62EF}" type="slidenum">
              <a:rPr lang="en-US" smtClean="0"/>
              <a:t>‹#›</a:t>
            </a:fld>
            <a:endParaRPr lang="en-US"/>
          </a:p>
        </p:txBody>
      </p:sp>
    </p:spTree>
    <p:extLst>
      <p:ext uri="{BB962C8B-B14F-4D97-AF65-F5344CB8AC3E}">
        <p14:creationId xmlns:p14="http://schemas.microsoft.com/office/powerpoint/2010/main" val="4139250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6581A0-5FD7-4125-BA3D-C1616CABE835}" type="datetimeFigureOut">
              <a:rPr lang="en-US" smtClean="0"/>
              <a:t>10/23/2017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76771F6-51C8-472D-8D7A-3FEC04CB62EF}" type="slidenum">
              <a:rPr lang="en-US" smtClean="0"/>
              <a:t>‹#›</a:t>
            </a:fld>
            <a:endParaRPr lang="en-US"/>
          </a:p>
        </p:txBody>
      </p:sp>
    </p:spTree>
    <p:extLst>
      <p:ext uri="{BB962C8B-B14F-4D97-AF65-F5344CB8AC3E}">
        <p14:creationId xmlns:p14="http://schemas.microsoft.com/office/powerpoint/2010/main" val="460045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6581A0-5FD7-4125-BA3D-C1616CABE835}" type="datetimeFigureOut">
              <a:rPr lang="en-US" smtClean="0"/>
              <a:t>10/23/2017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76771F6-51C8-472D-8D7A-3FEC04CB62EF}" type="slidenum">
              <a:rPr lang="en-US" smtClean="0"/>
              <a:t>‹#›</a:t>
            </a:fld>
            <a:endParaRPr lang="en-US"/>
          </a:p>
        </p:txBody>
      </p:sp>
    </p:spTree>
    <p:extLst>
      <p:ext uri="{BB962C8B-B14F-4D97-AF65-F5344CB8AC3E}">
        <p14:creationId xmlns:p14="http://schemas.microsoft.com/office/powerpoint/2010/main" val="2527721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6581A0-5FD7-4125-BA3D-C1616CABE835}" type="datetimeFigureOut">
              <a:rPr lang="en-US" smtClean="0"/>
              <a:t>10/23/2017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76771F6-51C8-472D-8D7A-3FEC04CB62EF}" type="slidenum">
              <a:rPr lang="en-US" smtClean="0"/>
              <a:t>‹#›</a:t>
            </a:fld>
            <a:endParaRPr lang="en-US"/>
          </a:p>
        </p:txBody>
      </p:sp>
    </p:spTree>
    <p:extLst>
      <p:ext uri="{BB962C8B-B14F-4D97-AF65-F5344CB8AC3E}">
        <p14:creationId xmlns:p14="http://schemas.microsoft.com/office/powerpoint/2010/main" val="3465999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6581A0-5FD7-4125-BA3D-C1616CABE835}" type="datetimeFigureOut">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76771F6-51C8-472D-8D7A-3FEC04CB62EF}" type="slidenum">
              <a:rPr lang="en-US" smtClean="0"/>
              <a:t>‹#›</a:t>
            </a:fld>
            <a:endParaRPr lang="en-US"/>
          </a:p>
        </p:txBody>
      </p:sp>
    </p:spTree>
    <p:extLst>
      <p:ext uri="{BB962C8B-B14F-4D97-AF65-F5344CB8AC3E}">
        <p14:creationId xmlns:p14="http://schemas.microsoft.com/office/powerpoint/2010/main" val="3884485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6581A0-5FD7-4125-BA3D-C1616CABE835}" type="datetimeFigureOut">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76771F6-51C8-472D-8D7A-3FEC04CB62EF}"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1978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DF6581A0-5FD7-4125-BA3D-C1616CABE835}" type="datetimeFigureOut">
              <a:rPr lang="en-US" smtClean="0"/>
              <a:t>10/23/2017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76771F6-51C8-472D-8D7A-3FEC04CB62EF}" type="slidenum">
              <a:rPr lang="en-US" smtClean="0"/>
              <a:t>‹#›</a:t>
            </a:fld>
            <a:endParaRPr lang="en-US"/>
          </a:p>
        </p:txBody>
      </p:sp>
    </p:spTree>
    <p:extLst>
      <p:ext uri="{BB962C8B-B14F-4D97-AF65-F5344CB8AC3E}">
        <p14:creationId xmlns:p14="http://schemas.microsoft.com/office/powerpoint/2010/main" val="520807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DF6581A0-5FD7-4125-BA3D-C1616CABE835}" type="datetimeFigureOut">
              <a:rPr lang="en-US" smtClean="0"/>
              <a:t>10/23/2017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76771F6-51C8-472D-8D7A-3FEC04CB62EF}"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424673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DF6581A0-5FD7-4125-BA3D-C1616CABE835}" type="datetimeFigureOut">
              <a:rPr lang="en-US" smtClean="0"/>
              <a:t>10/23/2017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76771F6-51C8-472D-8D7A-3FEC04CB62EF}" type="slidenum">
              <a:rPr lang="en-US" smtClean="0"/>
              <a:t>‹#›</a:t>
            </a:fld>
            <a:endParaRPr lang="en-US"/>
          </a:p>
        </p:txBody>
      </p:sp>
    </p:spTree>
    <p:extLst>
      <p:ext uri="{BB962C8B-B14F-4D97-AF65-F5344CB8AC3E}">
        <p14:creationId xmlns:p14="http://schemas.microsoft.com/office/powerpoint/2010/main" val="4070408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6581A0-5FD7-4125-BA3D-C1616CABE835}" type="datetimeFigureOut">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76771F6-51C8-472D-8D7A-3FEC04CB62EF}" type="slidenum">
              <a:rPr lang="en-US" smtClean="0"/>
              <a:t>‹#›</a:t>
            </a:fld>
            <a:endParaRPr lang="en-US"/>
          </a:p>
        </p:txBody>
      </p:sp>
    </p:spTree>
    <p:extLst>
      <p:ext uri="{BB962C8B-B14F-4D97-AF65-F5344CB8AC3E}">
        <p14:creationId xmlns:p14="http://schemas.microsoft.com/office/powerpoint/2010/main" val="28872041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6581A0-5FD7-4125-BA3D-C1616CABE835}" type="datetimeFigureOut">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76771F6-51C8-472D-8D7A-3FEC04CB62EF}" type="slidenum">
              <a:rPr lang="en-US" smtClean="0"/>
              <a:t>‹#›</a:t>
            </a:fld>
            <a:endParaRPr lang="en-US"/>
          </a:p>
        </p:txBody>
      </p:sp>
    </p:spTree>
    <p:extLst>
      <p:ext uri="{BB962C8B-B14F-4D97-AF65-F5344CB8AC3E}">
        <p14:creationId xmlns:p14="http://schemas.microsoft.com/office/powerpoint/2010/main" val="2566643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F6581A0-5FD7-4125-BA3D-C1616CABE835}" type="datetimeFigureOut">
              <a:rPr lang="en-US" smtClean="0"/>
              <a:t>10/23/2017</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76771F6-51C8-472D-8D7A-3FEC04CB62EF}" type="slidenum">
              <a:rPr lang="en-US" smtClean="0"/>
              <a:t>‹#›</a:t>
            </a:fld>
            <a:endParaRPr lang="en-US"/>
          </a:p>
        </p:txBody>
      </p:sp>
    </p:spTree>
    <p:extLst>
      <p:ext uri="{BB962C8B-B14F-4D97-AF65-F5344CB8AC3E}">
        <p14:creationId xmlns:p14="http://schemas.microsoft.com/office/powerpoint/2010/main" val="1482248392"/>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gif"/><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_ENREF_15"/><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_ENREF_16"/><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4331" y="230208"/>
            <a:ext cx="9810282" cy="1280890"/>
          </a:xfrm>
        </p:spPr>
        <p:txBody>
          <a:bodyPr/>
          <a:lstStyle/>
          <a:p>
            <a:endParaRPr lang="en-US" dirty="0"/>
          </a:p>
        </p:txBody>
      </p:sp>
      <p:sp>
        <p:nvSpPr>
          <p:cNvPr id="3" name="Content Placeholder 2"/>
          <p:cNvSpPr>
            <a:spLocks noGrp="1"/>
          </p:cNvSpPr>
          <p:nvPr>
            <p:ph idx="1"/>
          </p:nvPr>
        </p:nvSpPr>
        <p:spPr>
          <a:xfrm>
            <a:off x="1519518" y="1771651"/>
            <a:ext cx="9877518" cy="4696384"/>
          </a:xfrm>
        </p:spPr>
        <p:txBody>
          <a:bodyPr>
            <a:noAutofit/>
          </a:bodyPr>
          <a:lstStyle/>
          <a:p>
            <a:pPr marL="0" indent="0" algn="ctr">
              <a:buNone/>
            </a:pPr>
            <a:r>
              <a:rPr lang="en-US" sz="2400" b="1" dirty="0">
                <a:latin typeface="Albany AMT" panose="020B0604020202020204" pitchFamily="34" charset="0"/>
                <a:cs typeface="Albany AMT" panose="020B0604020202020204" pitchFamily="34" charset="0"/>
              </a:rPr>
              <a:t>PARTITIONING AND PURIFICATION OF CARBOXYMETHYL CELLULASE  IN AQUEOUS BIPHASIC SYSTEM EXTRACTION</a:t>
            </a:r>
          </a:p>
          <a:p>
            <a:pPr marL="0" indent="0" algn="ctr">
              <a:buNone/>
            </a:pPr>
            <a:endParaRPr lang="en-US" sz="2400" dirty="0">
              <a:solidFill>
                <a:srgbClr val="FF0000"/>
              </a:solidFill>
              <a:latin typeface="Albany AMT" panose="020B0604020202020204" pitchFamily="34" charset="0"/>
              <a:cs typeface="Albany AMT" panose="020B0604020202020204" pitchFamily="34" charset="0"/>
            </a:endParaRPr>
          </a:p>
          <a:p>
            <a:pPr marL="0" indent="0" algn="ctr">
              <a:buNone/>
            </a:pPr>
            <a:r>
              <a:rPr lang="en-US" sz="2400" dirty="0">
                <a:solidFill>
                  <a:srgbClr val="FF0000"/>
                </a:solidFill>
                <a:latin typeface="Albany AMT" panose="020B0604020202020204" pitchFamily="34" charset="0"/>
                <a:cs typeface="Albany AMT" panose="020B0604020202020204" pitchFamily="34" charset="0"/>
              </a:rPr>
              <a:t>MUINAT OLANIKE </a:t>
            </a:r>
            <a:r>
              <a:rPr lang="en-US" sz="2400" dirty="0" smtClean="0">
                <a:solidFill>
                  <a:srgbClr val="FF0000"/>
                </a:solidFill>
                <a:latin typeface="Albany AMT" panose="020B0604020202020204" pitchFamily="34" charset="0"/>
                <a:cs typeface="Albany AMT" panose="020B0604020202020204" pitchFamily="34" charset="0"/>
              </a:rPr>
              <a:t>KAZEEM</a:t>
            </a:r>
            <a:r>
              <a:rPr lang="en-US" sz="2400" dirty="0" smtClean="0">
                <a:solidFill>
                  <a:schemeClr val="tx1"/>
                </a:solidFill>
                <a:latin typeface="Albany AMT" panose="020B0604020202020204" pitchFamily="34" charset="0"/>
                <a:cs typeface="Albany AMT" panose="020B0604020202020204" pitchFamily="34" charset="0"/>
              </a:rPr>
              <a:t>, </a:t>
            </a:r>
            <a:r>
              <a:rPr lang="en-US" sz="2400" dirty="0">
                <a:solidFill>
                  <a:schemeClr val="tx1"/>
                </a:solidFill>
                <a:latin typeface="Albany AMT" panose="020B0604020202020204" pitchFamily="34" charset="0"/>
                <a:cs typeface="Albany AMT" panose="020B0604020202020204" pitchFamily="34" charset="0"/>
              </a:rPr>
              <a:t>UMI KALSOM MD SHAH, AZHARI SAMSU BAHARUDDIN AND NOR’ AINI </a:t>
            </a:r>
            <a:r>
              <a:rPr lang="en-US" sz="2400" dirty="0" smtClean="0">
                <a:solidFill>
                  <a:schemeClr val="tx1"/>
                </a:solidFill>
                <a:latin typeface="Albany AMT" panose="020B0604020202020204" pitchFamily="34" charset="0"/>
                <a:cs typeface="Albany AMT" panose="020B0604020202020204" pitchFamily="34" charset="0"/>
              </a:rPr>
              <a:t>ABDULRAHMAN</a:t>
            </a:r>
            <a:endParaRPr lang="en-US" sz="2400" baseline="30000" dirty="0">
              <a:latin typeface="Albany AMT" panose="020B0604020202020204" pitchFamily="34" charset="0"/>
              <a:cs typeface="Albany AMT" panose="020B0604020202020204" pitchFamily="34" charset="0"/>
            </a:endParaRPr>
          </a:p>
          <a:p>
            <a:pPr algn="ctr"/>
            <a:endParaRPr lang="en-US" sz="2400" baseline="30000" dirty="0">
              <a:latin typeface="Albany AMT" panose="020B0604020202020204" pitchFamily="34" charset="0"/>
              <a:cs typeface="Albany AMT" panose="020B0604020202020204" pitchFamily="34" charset="0"/>
            </a:endParaRPr>
          </a:p>
          <a:p>
            <a:pPr marL="0" indent="0" algn="ctr">
              <a:buNone/>
            </a:pPr>
            <a:endParaRPr lang="en-US" sz="2400" dirty="0" smtClean="0">
              <a:solidFill>
                <a:schemeClr val="tx1"/>
              </a:solidFill>
              <a:latin typeface="Arial" panose="020B0604020202020204" pitchFamily="34" charset="0"/>
              <a:cs typeface="Arial" panose="020B0604020202020204" pitchFamily="34" charset="0"/>
            </a:endParaRPr>
          </a:p>
          <a:p>
            <a:pPr marL="0" indent="0" algn="ctr">
              <a:buNone/>
            </a:pPr>
            <a:r>
              <a:rPr lang="en-US" sz="2400" dirty="0" smtClean="0">
                <a:solidFill>
                  <a:schemeClr val="tx1"/>
                </a:solidFill>
                <a:latin typeface="Albany AMT" panose="020B0604020202020204" pitchFamily="34" charset="0"/>
                <a:cs typeface="Albany AMT" panose="020B0604020202020204" pitchFamily="34" charset="0"/>
              </a:rPr>
              <a:t>DEPARTMENT </a:t>
            </a:r>
            <a:r>
              <a:rPr lang="en-US" sz="2400" dirty="0">
                <a:solidFill>
                  <a:schemeClr val="tx1"/>
                </a:solidFill>
                <a:latin typeface="Albany AMT" panose="020B0604020202020204" pitchFamily="34" charset="0"/>
                <a:cs typeface="Albany AMT" panose="020B0604020202020204" pitchFamily="34" charset="0"/>
              </a:rPr>
              <a:t>OF BIOPROCESS TECHNOLOGY</a:t>
            </a:r>
          </a:p>
          <a:p>
            <a:pPr marL="0" indent="0" algn="ctr">
              <a:buNone/>
            </a:pPr>
            <a:r>
              <a:rPr lang="en-US" sz="2400" dirty="0">
                <a:solidFill>
                  <a:schemeClr val="tx1"/>
                </a:solidFill>
                <a:latin typeface="Albany AMT" panose="020B0604020202020204" pitchFamily="34" charset="0"/>
                <a:cs typeface="Albany AMT" panose="020B0604020202020204" pitchFamily="34" charset="0"/>
              </a:rPr>
              <a:t>UNIVERSITI PUTRA MALAYSIA</a:t>
            </a:r>
            <a:endParaRPr lang="en-US" sz="2400" dirty="0">
              <a:latin typeface="Albany AMT" panose="020B0604020202020204" pitchFamily="34" charset="0"/>
              <a:cs typeface="Albany AMT" panose="020B0604020202020204" pitchFamily="34" charset="0"/>
            </a:endParaRPr>
          </a:p>
        </p:txBody>
      </p:sp>
      <p:pic>
        <p:nvPicPr>
          <p:cNvPr id="4" name="Content Placeholder 4" descr="Inner-Artwork.jpg"/>
          <p:cNvPicPr>
            <a:picLocks noChangeAspect="1"/>
          </p:cNvPicPr>
          <p:nvPr/>
        </p:nvPicPr>
        <p:blipFill>
          <a:blip r:embed="rId2"/>
          <a:stretch>
            <a:fillRect/>
          </a:stretch>
        </p:blipFill>
        <p:spPr>
          <a:xfrm>
            <a:off x="1694331" y="230207"/>
            <a:ext cx="9702705" cy="128089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3212" y="4477871"/>
            <a:ext cx="1808328" cy="221876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510" y="4688069"/>
            <a:ext cx="2318015" cy="2185059"/>
          </a:xfrm>
          <a:prstGeom prst="rect">
            <a:avLst/>
          </a:prstGeom>
        </p:spPr>
      </p:pic>
    </p:spTree>
    <p:extLst>
      <p:ext uri="{BB962C8B-B14F-4D97-AF65-F5344CB8AC3E}">
        <p14:creationId xmlns:p14="http://schemas.microsoft.com/office/powerpoint/2010/main" val="19203958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4671" y="624110"/>
            <a:ext cx="9769941" cy="904653"/>
          </a:xfrm>
        </p:spPr>
        <p:txBody>
          <a:bodyPr/>
          <a:lstStyle/>
          <a:p>
            <a:r>
              <a:rPr lang="en-US" b="1" dirty="0" smtClean="0">
                <a:solidFill>
                  <a:schemeClr val="accent2"/>
                </a:solidFill>
                <a:latin typeface="Albany AMT" panose="020B0604020202020204" pitchFamily="34" charset="0"/>
                <a:cs typeface="Albany AMT" panose="020B0604020202020204" pitchFamily="34" charset="0"/>
              </a:rPr>
              <a:t>OUTLINE</a:t>
            </a:r>
            <a:endParaRPr lang="en-US" b="1" dirty="0">
              <a:solidFill>
                <a:schemeClr val="accent2"/>
              </a:solidFill>
              <a:latin typeface="Albany AMT" panose="020B0604020202020204" pitchFamily="34" charset="0"/>
              <a:cs typeface="Albany AMT" panose="020B0604020202020204" pitchFamily="34" charset="0"/>
            </a:endParaRPr>
          </a:p>
        </p:txBody>
      </p:sp>
      <p:sp>
        <p:nvSpPr>
          <p:cNvPr id="3" name="Content Placeholder 2"/>
          <p:cNvSpPr>
            <a:spLocks noGrp="1"/>
          </p:cNvSpPr>
          <p:nvPr>
            <p:ph idx="1"/>
          </p:nvPr>
        </p:nvSpPr>
        <p:spPr>
          <a:xfrm>
            <a:off x="1734671" y="1528764"/>
            <a:ext cx="9769941" cy="4457700"/>
          </a:xfrm>
        </p:spPr>
        <p:txBody>
          <a:bodyPr>
            <a:noAutofit/>
          </a:bodyPr>
          <a:lstStyle/>
          <a:p>
            <a:r>
              <a:rPr lang="en-US" sz="2400" dirty="0">
                <a:solidFill>
                  <a:schemeClr val="tx1"/>
                </a:solidFill>
                <a:latin typeface="Albany AMT" panose="020B0604020202020204" pitchFamily="34" charset="0"/>
                <a:cs typeface="Albany AMT" panose="020B0604020202020204" pitchFamily="34" charset="0"/>
              </a:rPr>
              <a:t>Introduction</a:t>
            </a:r>
          </a:p>
          <a:p>
            <a:r>
              <a:rPr lang="en-US" sz="2400" dirty="0" smtClean="0">
                <a:solidFill>
                  <a:schemeClr val="tx1"/>
                </a:solidFill>
                <a:latin typeface="Albany AMT" panose="020B0604020202020204" pitchFamily="34" charset="0"/>
                <a:cs typeface="Albany AMT" panose="020B0604020202020204" pitchFamily="34" charset="0"/>
              </a:rPr>
              <a:t>Overview</a:t>
            </a:r>
          </a:p>
          <a:p>
            <a:r>
              <a:rPr lang="en-US" sz="2400" dirty="0" smtClean="0">
                <a:solidFill>
                  <a:schemeClr val="tx1"/>
                </a:solidFill>
                <a:latin typeface="Albany AMT" panose="020B0604020202020204" pitchFamily="34" charset="0"/>
                <a:cs typeface="Albany AMT" panose="020B0604020202020204" pitchFamily="34" charset="0"/>
              </a:rPr>
              <a:t>Problem </a:t>
            </a:r>
            <a:r>
              <a:rPr lang="en-US" sz="2400" dirty="0">
                <a:solidFill>
                  <a:schemeClr val="tx1"/>
                </a:solidFill>
                <a:latin typeface="Albany AMT" panose="020B0604020202020204" pitchFamily="34" charset="0"/>
                <a:cs typeface="Albany AMT" panose="020B0604020202020204" pitchFamily="34" charset="0"/>
              </a:rPr>
              <a:t>statement</a:t>
            </a:r>
          </a:p>
          <a:p>
            <a:r>
              <a:rPr lang="en-US" sz="2400" dirty="0" smtClean="0">
                <a:solidFill>
                  <a:schemeClr val="tx1"/>
                </a:solidFill>
                <a:latin typeface="Albany AMT" panose="020B0604020202020204" pitchFamily="34" charset="0"/>
                <a:cs typeface="Albany AMT" panose="020B0604020202020204" pitchFamily="34" charset="0"/>
              </a:rPr>
              <a:t>Objective</a:t>
            </a:r>
            <a:endParaRPr lang="en-US" sz="2400" dirty="0">
              <a:solidFill>
                <a:schemeClr val="tx1"/>
              </a:solidFill>
              <a:latin typeface="Albany AMT" panose="020B0604020202020204" pitchFamily="34" charset="0"/>
              <a:cs typeface="Albany AMT" panose="020B0604020202020204" pitchFamily="34" charset="0"/>
            </a:endParaRPr>
          </a:p>
          <a:p>
            <a:r>
              <a:rPr lang="en-US" sz="2400" dirty="0">
                <a:solidFill>
                  <a:schemeClr val="tx1"/>
                </a:solidFill>
                <a:latin typeface="Albany AMT" panose="020B0604020202020204" pitchFamily="34" charset="0"/>
                <a:cs typeface="Albany AMT" panose="020B0604020202020204" pitchFamily="34" charset="0"/>
              </a:rPr>
              <a:t>Methodology</a:t>
            </a:r>
          </a:p>
          <a:p>
            <a:r>
              <a:rPr lang="en-US" sz="2400" dirty="0">
                <a:solidFill>
                  <a:schemeClr val="tx1"/>
                </a:solidFill>
                <a:latin typeface="Albany AMT" panose="020B0604020202020204" pitchFamily="34" charset="0"/>
                <a:cs typeface="Albany AMT" panose="020B0604020202020204" pitchFamily="34" charset="0"/>
              </a:rPr>
              <a:t>Results and </a:t>
            </a:r>
            <a:r>
              <a:rPr lang="en-US" sz="2400" dirty="0" smtClean="0">
                <a:solidFill>
                  <a:schemeClr val="tx1"/>
                </a:solidFill>
                <a:latin typeface="Albany AMT" panose="020B0604020202020204" pitchFamily="34" charset="0"/>
                <a:cs typeface="Albany AMT" panose="020B0604020202020204" pitchFamily="34" charset="0"/>
              </a:rPr>
              <a:t>Discussion</a:t>
            </a:r>
            <a:endParaRPr lang="en-US" sz="2400" dirty="0">
              <a:solidFill>
                <a:schemeClr val="tx1"/>
              </a:solidFill>
              <a:latin typeface="Albany AMT" panose="020B0604020202020204" pitchFamily="34" charset="0"/>
              <a:cs typeface="Albany AMT" panose="020B0604020202020204" pitchFamily="34" charset="0"/>
            </a:endParaRPr>
          </a:p>
          <a:p>
            <a:r>
              <a:rPr lang="en-US" sz="2400" dirty="0">
                <a:solidFill>
                  <a:schemeClr val="tx1"/>
                </a:solidFill>
                <a:latin typeface="Albany AMT" panose="020B0604020202020204" pitchFamily="34" charset="0"/>
                <a:cs typeface="Albany AMT" panose="020B0604020202020204" pitchFamily="34" charset="0"/>
              </a:rPr>
              <a:t>Conclusion</a:t>
            </a:r>
          </a:p>
          <a:p>
            <a:r>
              <a:rPr lang="en-US" sz="2400" dirty="0">
                <a:solidFill>
                  <a:schemeClr val="tx1"/>
                </a:solidFill>
                <a:latin typeface="Albany AMT" panose="020B0604020202020204" pitchFamily="34" charset="0"/>
                <a:cs typeface="Albany AMT" panose="020B0604020202020204" pitchFamily="34" charset="0"/>
              </a:rPr>
              <a:t>R</a:t>
            </a:r>
            <a:r>
              <a:rPr lang="en-US" sz="2400" dirty="0" smtClean="0">
                <a:solidFill>
                  <a:schemeClr val="tx1"/>
                </a:solidFill>
                <a:latin typeface="Albany AMT" panose="020B0604020202020204" pitchFamily="34" charset="0"/>
                <a:cs typeface="Albany AMT" panose="020B0604020202020204" pitchFamily="34" charset="0"/>
              </a:rPr>
              <a:t>eferences</a:t>
            </a:r>
          </a:p>
          <a:p>
            <a:r>
              <a:rPr lang="en-US" sz="2400" dirty="0" smtClean="0">
                <a:solidFill>
                  <a:schemeClr val="tx1"/>
                </a:solidFill>
                <a:latin typeface="Albany AMT" panose="020B0604020202020204" pitchFamily="34" charset="0"/>
                <a:cs typeface="Albany AMT" panose="020B0604020202020204" pitchFamily="34" charset="0"/>
              </a:rPr>
              <a:t>Acknowledgement</a:t>
            </a:r>
            <a:endParaRPr lang="en-US" sz="2400" dirty="0">
              <a:solidFill>
                <a:schemeClr val="tx1"/>
              </a:solidFill>
              <a:latin typeface="Albany AMT" panose="020B0604020202020204" pitchFamily="34" charset="0"/>
              <a:cs typeface="Albany AMT" panose="020B0604020202020204" pitchFamily="34" charset="0"/>
            </a:endParaRPr>
          </a:p>
          <a:p>
            <a:endParaRPr lang="en-US" sz="2400" dirty="0">
              <a:solidFill>
                <a:schemeClr val="tx1"/>
              </a:solidFill>
              <a:latin typeface="Albany AMT" panose="020B0604020202020204" pitchFamily="34" charset="0"/>
              <a:cs typeface="Albany AMT" panose="020B0604020202020204" pitchFamily="34" charset="0"/>
            </a:endParaRPr>
          </a:p>
        </p:txBody>
      </p:sp>
    </p:spTree>
    <p:extLst>
      <p:ext uri="{BB962C8B-B14F-4D97-AF65-F5344CB8AC3E}">
        <p14:creationId xmlns:p14="http://schemas.microsoft.com/office/powerpoint/2010/main" val="22599964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488" y="352647"/>
            <a:ext cx="9658350" cy="747491"/>
          </a:xfrm>
        </p:spPr>
        <p:txBody>
          <a:bodyPr/>
          <a:lstStyle/>
          <a:p>
            <a:r>
              <a:rPr lang="en-US" dirty="0" smtClean="0"/>
              <a:t>Overview</a:t>
            </a:r>
            <a:endParaRPr lang="en-US" dirty="0"/>
          </a:p>
        </p:txBody>
      </p:sp>
      <p:sp>
        <p:nvSpPr>
          <p:cNvPr id="3" name="Content Placeholder 2"/>
          <p:cNvSpPr>
            <a:spLocks noGrp="1"/>
          </p:cNvSpPr>
          <p:nvPr>
            <p:ph idx="1"/>
          </p:nvPr>
        </p:nvSpPr>
        <p:spPr>
          <a:xfrm>
            <a:off x="557213" y="1371600"/>
            <a:ext cx="10715625" cy="4972050"/>
          </a:xfrm>
        </p:spPr>
        <p:txBody>
          <a:bodyPr>
            <a:normAutofit/>
          </a:bodyPr>
          <a:lstStyle/>
          <a:p>
            <a:pPr algn="just">
              <a:buFont typeface="Wingdings" panose="05000000000000000000" pitchFamily="2" charset="2"/>
              <a:buChar char="q"/>
            </a:pPr>
            <a:r>
              <a:rPr lang="en-US" sz="2000" dirty="0" err="1" smtClean="0">
                <a:solidFill>
                  <a:schemeClr val="tx1"/>
                </a:solidFill>
                <a:latin typeface="Albany AMT" panose="020B0604020202020204" pitchFamily="34" charset="0"/>
                <a:cs typeface="Albany AMT" panose="020B0604020202020204" pitchFamily="34" charset="0"/>
              </a:rPr>
              <a:t>Cellulases</a:t>
            </a:r>
            <a:r>
              <a:rPr lang="en-US" sz="2000" dirty="0" smtClean="0">
                <a:solidFill>
                  <a:schemeClr val="tx1"/>
                </a:solidFill>
                <a:latin typeface="Albany AMT" panose="020B0604020202020204" pitchFamily="34" charset="0"/>
                <a:cs typeface="Albany AMT" panose="020B0604020202020204" pitchFamily="34" charset="0"/>
              </a:rPr>
              <a:t> </a:t>
            </a:r>
            <a:r>
              <a:rPr lang="en-US" sz="2000" dirty="0">
                <a:solidFill>
                  <a:schemeClr val="tx1"/>
                </a:solidFill>
                <a:latin typeface="Albany AMT" panose="020B0604020202020204" pitchFamily="34" charset="0"/>
                <a:cs typeface="Albany AMT" panose="020B0604020202020204" pitchFamily="34" charset="0"/>
              </a:rPr>
              <a:t>enzymes </a:t>
            </a:r>
            <a:r>
              <a:rPr lang="en-US" sz="2000" dirty="0" smtClean="0">
                <a:solidFill>
                  <a:schemeClr val="tx1"/>
                </a:solidFill>
                <a:latin typeface="Albany AMT" panose="020B0604020202020204" pitchFamily="34" charset="0"/>
                <a:cs typeface="Albany AMT" panose="020B0604020202020204" pitchFamily="34" charset="0"/>
              </a:rPr>
              <a:t>are proteins belonging </a:t>
            </a:r>
            <a:r>
              <a:rPr lang="en-US" sz="2000" dirty="0">
                <a:solidFill>
                  <a:schemeClr val="tx1"/>
                </a:solidFill>
                <a:latin typeface="Albany AMT" panose="020B0604020202020204" pitchFamily="34" charset="0"/>
                <a:cs typeface="Albany AMT" panose="020B0604020202020204" pitchFamily="34" charset="0"/>
              </a:rPr>
              <a:t>to the family of </a:t>
            </a:r>
            <a:r>
              <a:rPr lang="en-US" sz="2000" dirty="0" err="1">
                <a:solidFill>
                  <a:schemeClr val="tx1"/>
                </a:solidFill>
                <a:latin typeface="Albany AMT" panose="020B0604020202020204" pitchFamily="34" charset="0"/>
                <a:cs typeface="Albany AMT" panose="020B0604020202020204" pitchFamily="34" charset="0"/>
              </a:rPr>
              <a:t>glycosyl</a:t>
            </a:r>
            <a:r>
              <a:rPr lang="en-US" sz="2000" dirty="0">
                <a:solidFill>
                  <a:schemeClr val="tx1"/>
                </a:solidFill>
                <a:latin typeface="Albany AMT" panose="020B0604020202020204" pitchFamily="34" charset="0"/>
                <a:cs typeface="Albany AMT" panose="020B0604020202020204" pitchFamily="34" charset="0"/>
              </a:rPr>
              <a:t> </a:t>
            </a:r>
            <a:r>
              <a:rPr lang="en-US" sz="2000" dirty="0" smtClean="0">
                <a:solidFill>
                  <a:schemeClr val="tx1"/>
                </a:solidFill>
                <a:latin typeface="Albany AMT" panose="020B0604020202020204" pitchFamily="34" charset="0"/>
                <a:cs typeface="Albany AMT" panose="020B0604020202020204" pitchFamily="34" charset="0"/>
              </a:rPr>
              <a:t>hydrolases and found  </a:t>
            </a:r>
            <a:r>
              <a:rPr lang="en-US" sz="2000" dirty="0">
                <a:solidFill>
                  <a:schemeClr val="tx1"/>
                </a:solidFill>
                <a:latin typeface="Albany AMT" panose="020B0604020202020204" pitchFamily="34" charset="0"/>
                <a:cs typeface="Albany AMT" panose="020B0604020202020204" pitchFamily="34" charset="0"/>
              </a:rPr>
              <a:t>wide application </a:t>
            </a:r>
            <a:r>
              <a:rPr lang="en-US" sz="2000" dirty="0" smtClean="0">
                <a:solidFill>
                  <a:schemeClr val="tx1"/>
                </a:solidFill>
                <a:latin typeface="Albany AMT" panose="020B0604020202020204" pitchFamily="34" charset="0"/>
                <a:cs typeface="Albany AMT" panose="020B0604020202020204" pitchFamily="34" charset="0"/>
              </a:rPr>
              <a:t>in </a:t>
            </a:r>
            <a:r>
              <a:rPr lang="en-US" sz="2000" dirty="0">
                <a:solidFill>
                  <a:schemeClr val="tx1"/>
                </a:solidFill>
                <a:latin typeface="Albany AMT" panose="020B0604020202020204" pitchFamily="34" charset="0"/>
                <a:cs typeface="Albany AMT" panose="020B0604020202020204" pitchFamily="34" charset="0"/>
              </a:rPr>
              <a:t>food, </a:t>
            </a:r>
            <a:r>
              <a:rPr lang="en-US" sz="2000" dirty="0" smtClean="0">
                <a:solidFill>
                  <a:schemeClr val="tx1"/>
                </a:solidFill>
                <a:latin typeface="Albany AMT" panose="020B0604020202020204" pitchFamily="34" charset="0"/>
                <a:cs typeface="Albany AMT" panose="020B0604020202020204" pitchFamily="34" charset="0"/>
              </a:rPr>
              <a:t>textile, </a:t>
            </a:r>
            <a:r>
              <a:rPr lang="en-US" sz="2000" dirty="0">
                <a:solidFill>
                  <a:schemeClr val="tx1"/>
                </a:solidFill>
                <a:latin typeface="Albany AMT" panose="020B0604020202020204" pitchFamily="34" charset="0"/>
                <a:cs typeface="Albany AMT" panose="020B0604020202020204" pitchFamily="34" charset="0"/>
              </a:rPr>
              <a:t>animal feed, </a:t>
            </a:r>
            <a:r>
              <a:rPr lang="en-US" sz="2000" dirty="0" smtClean="0">
                <a:solidFill>
                  <a:schemeClr val="tx1"/>
                </a:solidFill>
                <a:latin typeface="Albany AMT" panose="020B0604020202020204" pitchFamily="34" charset="0"/>
                <a:cs typeface="Albany AMT" panose="020B0604020202020204" pitchFamily="34" charset="0"/>
              </a:rPr>
              <a:t> </a:t>
            </a:r>
            <a:r>
              <a:rPr lang="en-US" sz="2000" dirty="0">
                <a:solidFill>
                  <a:schemeClr val="tx1"/>
                </a:solidFill>
                <a:latin typeface="Albany AMT" panose="020B0604020202020204" pitchFamily="34" charset="0"/>
                <a:cs typeface="Albany AMT" panose="020B0604020202020204" pitchFamily="34" charset="0"/>
              </a:rPr>
              <a:t>pulp and </a:t>
            </a:r>
            <a:r>
              <a:rPr lang="en-US" sz="2000" dirty="0" smtClean="0">
                <a:solidFill>
                  <a:schemeClr val="tx1"/>
                </a:solidFill>
                <a:latin typeface="Albany AMT" panose="020B0604020202020204" pitchFamily="34" charset="0"/>
                <a:cs typeface="Albany AMT" panose="020B0604020202020204" pitchFamily="34" charset="0"/>
              </a:rPr>
              <a:t>paper and biofuel industries.</a:t>
            </a:r>
          </a:p>
          <a:p>
            <a:pPr algn="just">
              <a:buFont typeface="Wingdings" panose="05000000000000000000" pitchFamily="2" charset="2"/>
              <a:buChar char="q"/>
            </a:pPr>
            <a:endParaRPr lang="en-US" sz="2000" dirty="0" smtClean="0">
              <a:solidFill>
                <a:schemeClr val="tx1"/>
              </a:solidFill>
              <a:latin typeface="Albany AMT" panose="020B0604020202020204" pitchFamily="34" charset="0"/>
              <a:cs typeface="Albany AMT" panose="020B0604020202020204" pitchFamily="34" charset="0"/>
            </a:endParaRPr>
          </a:p>
          <a:p>
            <a:pPr algn="just">
              <a:buFont typeface="Wingdings" panose="05000000000000000000" pitchFamily="2" charset="2"/>
              <a:buChar char="q"/>
            </a:pPr>
            <a:endParaRPr lang="en-US" sz="2000" dirty="0" smtClean="0">
              <a:solidFill>
                <a:schemeClr val="tx1"/>
              </a:solidFill>
              <a:latin typeface="Albany AMT" panose="020B0604020202020204" pitchFamily="34" charset="0"/>
              <a:cs typeface="Albany AMT" panose="020B0604020202020204" pitchFamily="34" charset="0"/>
            </a:endParaRPr>
          </a:p>
          <a:p>
            <a:pPr algn="just">
              <a:buFont typeface="Wingdings" panose="05000000000000000000" pitchFamily="2" charset="2"/>
              <a:buChar char="q"/>
            </a:pPr>
            <a:r>
              <a:rPr lang="en-US" sz="2000" dirty="0" smtClean="0">
                <a:solidFill>
                  <a:schemeClr val="tx1"/>
                </a:solidFill>
                <a:latin typeface="Albany AMT" panose="020B0604020202020204" pitchFamily="34" charset="0"/>
                <a:cs typeface="Albany AMT" panose="020B0604020202020204" pitchFamily="34" charset="0"/>
              </a:rPr>
              <a:t>Commercial </a:t>
            </a:r>
            <a:r>
              <a:rPr lang="en-US" sz="2000" dirty="0" err="1" smtClean="0">
                <a:solidFill>
                  <a:schemeClr val="tx1"/>
                </a:solidFill>
                <a:latin typeface="Albany AMT" panose="020B0604020202020204" pitchFamily="34" charset="0"/>
                <a:cs typeface="Albany AMT" panose="020B0604020202020204" pitchFamily="34" charset="0"/>
              </a:rPr>
              <a:t>cellulase</a:t>
            </a:r>
            <a:r>
              <a:rPr lang="en-US" sz="2000" dirty="0" smtClean="0">
                <a:solidFill>
                  <a:schemeClr val="tx1"/>
                </a:solidFill>
                <a:latin typeface="Albany AMT" panose="020B0604020202020204" pitchFamily="34" charset="0"/>
                <a:cs typeface="Albany AMT" panose="020B0604020202020204" pitchFamily="34" charset="0"/>
              </a:rPr>
              <a:t> are majorly produced from fungi, however bacterial </a:t>
            </a:r>
            <a:r>
              <a:rPr lang="en-US" sz="2000" dirty="0" err="1" smtClean="0">
                <a:solidFill>
                  <a:schemeClr val="tx1"/>
                </a:solidFill>
                <a:latin typeface="Albany AMT" panose="020B0604020202020204" pitchFamily="34" charset="0"/>
                <a:cs typeface="Albany AMT" panose="020B0604020202020204" pitchFamily="34" charset="0"/>
              </a:rPr>
              <a:t>cellulase</a:t>
            </a:r>
            <a:r>
              <a:rPr lang="en-US" sz="2000" dirty="0" smtClean="0">
                <a:solidFill>
                  <a:schemeClr val="tx1"/>
                </a:solidFill>
                <a:latin typeface="Albany AMT" panose="020B0604020202020204" pitchFamily="34" charset="0"/>
                <a:cs typeface="Albany AMT" panose="020B0604020202020204" pitchFamily="34" charset="0"/>
              </a:rPr>
              <a:t> in presently gaining recent </a:t>
            </a:r>
            <a:r>
              <a:rPr lang="en-US" sz="2000" dirty="0" smtClean="0">
                <a:solidFill>
                  <a:schemeClr val="tx1"/>
                </a:solidFill>
                <a:latin typeface="Albany AMT" panose="020B0604020202020204" pitchFamily="34" charset="0"/>
                <a:cs typeface="Albany AMT" panose="020B0604020202020204" pitchFamily="34" charset="0"/>
              </a:rPr>
              <a:t>attention.</a:t>
            </a:r>
            <a:endParaRPr lang="en-US" sz="2000" dirty="0" smtClean="0">
              <a:solidFill>
                <a:schemeClr val="tx1"/>
              </a:solidFill>
              <a:latin typeface="Albany AMT" panose="020B0604020202020204" pitchFamily="34" charset="0"/>
              <a:cs typeface="Albany AMT" panose="020B0604020202020204" pitchFamily="34" charset="0"/>
            </a:endParaRPr>
          </a:p>
          <a:p>
            <a:pPr algn="just">
              <a:buFont typeface="Wingdings" panose="05000000000000000000" pitchFamily="2" charset="2"/>
              <a:buChar char="q"/>
            </a:pPr>
            <a:endParaRPr lang="en-US" sz="2000" dirty="0" smtClean="0">
              <a:solidFill>
                <a:schemeClr val="tx1"/>
              </a:solidFill>
              <a:latin typeface="Albany AMT" panose="020B0604020202020204" pitchFamily="34" charset="0"/>
              <a:cs typeface="Albany AMT" panose="020B0604020202020204" pitchFamily="34" charset="0"/>
            </a:endParaRPr>
          </a:p>
          <a:p>
            <a:pPr algn="just">
              <a:buFont typeface="Wingdings" panose="05000000000000000000" pitchFamily="2" charset="2"/>
              <a:buChar char="q"/>
            </a:pPr>
            <a:r>
              <a:rPr lang="en-US" sz="2000" dirty="0" smtClean="0">
                <a:solidFill>
                  <a:schemeClr val="tx1"/>
                </a:solidFill>
                <a:latin typeface="Albany AMT" panose="020B0604020202020204" pitchFamily="34" charset="0"/>
                <a:cs typeface="Albany AMT" panose="020B0604020202020204" pitchFamily="34" charset="0"/>
              </a:rPr>
              <a:t>Purification of </a:t>
            </a:r>
            <a:r>
              <a:rPr lang="en-US" sz="2000" dirty="0" err="1" smtClean="0">
                <a:solidFill>
                  <a:schemeClr val="tx1"/>
                </a:solidFill>
                <a:latin typeface="Albany AMT" panose="020B0604020202020204" pitchFamily="34" charset="0"/>
                <a:cs typeface="Albany AMT" panose="020B0604020202020204" pitchFamily="34" charset="0"/>
              </a:rPr>
              <a:t>cellulase</a:t>
            </a:r>
            <a:r>
              <a:rPr lang="en-US" sz="2000" dirty="0" smtClean="0">
                <a:solidFill>
                  <a:schemeClr val="tx1"/>
                </a:solidFill>
                <a:latin typeface="Albany AMT" panose="020B0604020202020204" pitchFamily="34" charset="0"/>
                <a:cs typeface="Albany AMT" panose="020B0604020202020204" pitchFamily="34" charset="0"/>
              </a:rPr>
              <a:t> is required to gain  complete understanding of its </a:t>
            </a:r>
            <a:r>
              <a:rPr lang="en-US" sz="2000" dirty="0" smtClean="0">
                <a:solidFill>
                  <a:schemeClr val="tx1"/>
                </a:solidFill>
                <a:latin typeface="Albany AMT" panose="020B0604020202020204" pitchFamily="34" charset="0"/>
                <a:cs typeface="Albany AMT" panose="020B0604020202020204" pitchFamily="34" charset="0"/>
              </a:rPr>
              <a:t>properties.</a:t>
            </a:r>
            <a:endParaRPr lang="en-US" sz="2000" dirty="0" smtClean="0">
              <a:solidFill>
                <a:schemeClr val="tx1"/>
              </a:solidFill>
              <a:latin typeface="Albany AMT" panose="020B0604020202020204" pitchFamily="34" charset="0"/>
              <a:cs typeface="Albany AMT" panose="020B0604020202020204" pitchFamily="34" charset="0"/>
            </a:endParaRPr>
          </a:p>
          <a:p>
            <a:pPr algn="just">
              <a:buFont typeface="Wingdings" panose="05000000000000000000" pitchFamily="2" charset="2"/>
              <a:buChar char="q"/>
            </a:pPr>
            <a:endParaRPr lang="en-US" sz="2000" dirty="0" smtClean="0">
              <a:solidFill>
                <a:schemeClr val="tx1"/>
              </a:solidFill>
              <a:latin typeface="Albany AMT" panose="020B0604020202020204" pitchFamily="34" charset="0"/>
              <a:cs typeface="Albany AMT" panose="020B0604020202020204" pitchFamily="34" charset="0"/>
            </a:endParaRPr>
          </a:p>
          <a:p>
            <a:pPr algn="just">
              <a:buFont typeface="Wingdings" panose="05000000000000000000" pitchFamily="2" charset="2"/>
              <a:buChar char="q"/>
            </a:pPr>
            <a:endParaRPr lang="en-US" sz="2000" dirty="0" smtClean="0">
              <a:solidFill>
                <a:schemeClr val="tx1"/>
              </a:solidFill>
              <a:latin typeface="Albany AMT" panose="020B0604020202020204" pitchFamily="34" charset="0"/>
              <a:cs typeface="Albany AMT" panose="020B0604020202020204" pitchFamily="34" charset="0"/>
            </a:endParaRPr>
          </a:p>
          <a:p>
            <a:pPr algn="just">
              <a:buFont typeface="Wingdings" panose="05000000000000000000" pitchFamily="2" charset="2"/>
              <a:buChar char="q"/>
            </a:pPr>
            <a:r>
              <a:rPr lang="en-MY" sz="2000" dirty="0">
                <a:solidFill>
                  <a:schemeClr val="tx1"/>
                </a:solidFill>
                <a:latin typeface="Albany AMT" panose="020B0604020202020204" pitchFamily="34" charset="0"/>
                <a:cs typeface="Albany AMT" panose="020B0604020202020204" pitchFamily="34" charset="0"/>
              </a:rPr>
              <a:t>The application of conventional protein purification techniques have been useful in the downstream processing of </a:t>
            </a:r>
            <a:r>
              <a:rPr lang="en-MY" sz="2000" dirty="0" err="1">
                <a:solidFill>
                  <a:schemeClr val="tx1"/>
                </a:solidFill>
                <a:latin typeface="Albany AMT" panose="020B0604020202020204" pitchFamily="34" charset="0"/>
                <a:cs typeface="Albany AMT" panose="020B0604020202020204" pitchFamily="34" charset="0"/>
              </a:rPr>
              <a:t>cellulase</a:t>
            </a:r>
            <a:r>
              <a:rPr lang="en-MY" sz="2000" dirty="0" smtClean="0">
                <a:solidFill>
                  <a:schemeClr val="tx1"/>
                </a:solidFill>
                <a:latin typeface="Albany AMT" panose="020B0604020202020204" pitchFamily="34" charset="0"/>
                <a:cs typeface="Albany AMT" panose="020B0604020202020204" pitchFamily="34" charset="0"/>
              </a:rPr>
              <a:t>.</a:t>
            </a:r>
          </a:p>
          <a:p>
            <a:pPr algn="just">
              <a:buFont typeface="Wingdings" panose="05000000000000000000" pitchFamily="2" charset="2"/>
              <a:buChar char="q"/>
            </a:pPr>
            <a:endParaRPr lang="en-MY" sz="2000" dirty="0" smtClean="0">
              <a:solidFill>
                <a:schemeClr val="tx1"/>
              </a:solidFill>
              <a:latin typeface="Albany AMT" panose="020B0604020202020204" pitchFamily="34" charset="0"/>
              <a:cs typeface="Albany AMT" panose="020B0604020202020204" pitchFamily="34" charset="0"/>
            </a:endParaRPr>
          </a:p>
          <a:p>
            <a:pPr marL="0" indent="0" algn="just">
              <a:buNone/>
            </a:pPr>
            <a:endParaRPr lang="en-US" sz="2000" dirty="0">
              <a:solidFill>
                <a:schemeClr val="tx1"/>
              </a:solidFill>
              <a:latin typeface="Albany AMT" panose="020B0604020202020204" pitchFamily="34" charset="0"/>
              <a:cs typeface="Albany AMT" panose="020B0604020202020204" pitchFamily="34" charset="0"/>
            </a:endParaRPr>
          </a:p>
        </p:txBody>
      </p:sp>
    </p:spTree>
    <p:extLst>
      <p:ext uri="{BB962C8B-B14F-4D97-AF65-F5344CB8AC3E}">
        <p14:creationId xmlns:p14="http://schemas.microsoft.com/office/powerpoint/2010/main" val="25474733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4142" y="466595"/>
            <a:ext cx="8911687" cy="781634"/>
          </a:xfrm>
        </p:spPr>
        <p:txBody>
          <a:bodyPr/>
          <a:lstStyle/>
          <a:p>
            <a:r>
              <a:rPr lang="en-US" dirty="0" smtClean="0"/>
              <a:t>Overview</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96402" y="1543502"/>
            <a:ext cx="3098800" cy="184785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413" y="1383845"/>
            <a:ext cx="1949958" cy="17272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9985" y="1543502"/>
            <a:ext cx="2769507" cy="1857375"/>
          </a:xfrm>
          <a:prstGeom prst="rect">
            <a:avLst/>
          </a:prstGeom>
        </p:spPr>
      </p:pic>
      <p:sp>
        <p:nvSpPr>
          <p:cNvPr id="7" name="TextBox 6"/>
          <p:cNvSpPr txBox="1"/>
          <p:nvPr/>
        </p:nvSpPr>
        <p:spPr>
          <a:xfrm>
            <a:off x="505413" y="3300327"/>
            <a:ext cx="1744172" cy="923330"/>
          </a:xfrm>
          <a:prstGeom prst="rect">
            <a:avLst/>
          </a:prstGeom>
          <a:noFill/>
        </p:spPr>
        <p:txBody>
          <a:bodyPr wrap="square" rtlCol="0">
            <a:spAutoFit/>
          </a:bodyPr>
          <a:lstStyle/>
          <a:p>
            <a:r>
              <a:rPr lang="en-US" b="1" dirty="0" smtClean="0"/>
              <a:t>Ammonium </a:t>
            </a:r>
            <a:r>
              <a:rPr lang="en-US" b="1" dirty="0" err="1" smtClean="0"/>
              <a:t>sulphate</a:t>
            </a:r>
            <a:r>
              <a:rPr lang="en-US" b="1" dirty="0" smtClean="0"/>
              <a:t> </a:t>
            </a:r>
            <a:r>
              <a:rPr lang="en-US" b="1" dirty="0" smtClean="0"/>
              <a:t>purification</a:t>
            </a:r>
            <a:endParaRPr lang="en-US" b="1" dirty="0"/>
          </a:p>
        </p:txBody>
      </p:sp>
      <p:sp>
        <p:nvSpPr>
          <p:cNvPr id="8" name="TextBox 7"/>
          <p:cNvSpPr txBox="1"/>
          <p:nvPr/>
        </p:nvSpPr>
        <p:spPr>
          <a:xfrm>
            <a:off x="2796402" y="3300327"/>
            <a:ext cx="2336800" cy="646331"/>
          </a:xfrm>
          <a:prstGeom prst="rect">
            <a:avLst/>
          </a:prstGeom>
          <a:noFill/>
        </p:spPr>
        <p:txBody>
          <a:bodyPr wrap="square" rtlCol="0">
            <a:spAutoFit/>
          </a:bodyPr>
          <a:lstStyle/>
          <a:p>
            <a:r>
              <a:rPr lang="en-US" b="1" dirty="0" smtClean="0"/>
              <a:t>Ion exchange chromatography</a:t>
            </a:r>
            <a:endParaRPr lang="en-US" b="1" dirty="0"/>
          </a:p>
        </p:txBody>
      </p:sp>
      <p:sp>
        <p:nvSpPr>
          <p:cNvPr id="9" name="TextBox 8"/>
          <p:cNvSpPr txBox="1"/>
          <p:nvPr/>
        </p:nvSpPr>
        <p:spPr>
          <a:xfrm>
            <a:off x="6240880" y="3577326"/>
            <a:ext cx="2201183" cy="646331"/>
          </a:xfrm>
          <a:prstGeom prst="rect">
            <a:avLst/>
          </a:prstGeom>
          <a:noFill/>
        </p:spPr>
        <p:txBody>
          <a:bodyPr wrap="square" rtlCol="0">
            <a:spAutoFit/>
          </a:bodyPr>
          <a:lstStyle/>
          <a:p>
            <a:r>
              <a:rPr lang="en-US" b="1" dirty="0" smtClean="0"/>
              <a:t>Membrane </a:t>
            </a:r>
            <a:r>
              <a:rPr lang="en-US" b="1" dirty="0" smtClean="0"/>
              <a:t>filtration</a:t>
            </a:r>
            <a:endParaRPr lang="en-US" b="1" dirty="0"/>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24497" y="1383845"/>
            <a:ext cx="2612344" cy="2196193"/>
          </a:xfrm>
          <a:prstGeom prst="rect">
            <a:avLst/>
          </a:prstGeom>
        </p:spPr>
      </p:pic>
      <p:sp>
        <p:nvSpPr>
          <p:cNvPr id="11" name="TextBox 10"/>
          <p:cNvSpPr txBox="1"/>
          <p:nvPr/>
        </p:nvSpPr>
        <p:spPr>
          <a:xfrm rot="10800000" flipV="1">
            <a:off x="9332684" y="3623492"/>
            <a:ext cx="1886859" cy="369332"/>
          </a:xfrm>
          <a:prstGeom prst="rect">
            <a:avLst/>
          </a:prstGeom>
          <a:noFill/>
        </p:spPr>
        <p:txBody>
          <a:bodyPr wrap="square" rtlCol="0">
            <a:spAutoFit/>
          </a:bodyPr>
          <a:lstStyle/>
          <a:p>
            <a:r>
              <a:rPr lang="en-US" b="1" dirty="0" smtClean="0"/>
              <a:t>Gel filtration</a:t>
            </a:r>
            <a:endParaRPr lang="en-US" b="1" dirty="0"/>
          </a:p>
        </p:txBody>
      </p:sp>
    </p:spTree>
    <p:extLst>
      <p:ext uri="{BB962C8B-B14F-4D97-AF65-F5344CB8AC3E}">
        <p14:creationId xmlns:p14="http://schemas.microsoft.com/office/powerpoint/2010/main" val="41015243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8811" y="609595"/>
            <a:ext cx="8911687" cy="551548"/>
          </a:xfrm>
        </p:spPr>
        <p:txBody>
          <a:bodyPr>
            <a:normAutofit fontScale="90000"/>
          </a:bodyPr>
          <a:lstStyle/>
          <a:p>
            <a:r>
              <a:rPr lang="en-US" dirty="0" smtClean="0"/>
              <a:t>Overview</a:t>
            </a:r>
            <a:endParaRPr lang="en-US" dirty="0"/>
          </a:p>
        </p:txBody>
      </p:sp>
      <p:sp>
        <p:nvSpPr>
          <p:cNvPr id="6" name="TextBox 5"/>
          <p:cNvSpPr txBox="1"/>
          <p:nvPr/>
        </p:nvSpPr>
        <p:spPr>
          <a:xfrm>
            <a:off x="1016000" y="1335314"/>
            <a:ext cx="10334171" cy="7294305"/>
          </a:xfrm>
          <a:prstGeom prst="rect">
            <a:avLst/>
          </a:prstGeom>
          <a:noFill/>
        </p:spPr>
        <p:txBody>
          <a:bodyPr wrap="square" rtlCol="0">
            <a:spAutoFit/>
          </a:bodyPr>
          <a:lstStyle/>
          <a:p>
            <a:pPr marL="285750" indent="-285750">
              <a:buFont typeface="Wingdings" panose="05000000000000000000" pitchFamily="2" charset="2"/>
              <a:buChar char="q"/>
            </a:pPr>
            <a:r>
              <a:rPr lang="en-US" dirty="0" smtClean="0">
                <a:latin typeface="Albany AMT" panose="020B0604020202020204" pitchFamily="34" charset="0"/>
                <a:cs typeface="Albany AMT" panose="020B0604020202020204" pitchFamily="34" charset="0"/>
              </a:rPr>
              <a:t>Aqueous biphasic system is </a:t>
            </a:r>
            <a:r>
              <a:rPr lang="en-US" dirty="0" smtClean="0">
                <a:latin typeface="Albany AMT" panose="020B0604020202020204" pitchFamily="34" charset="0"/>
                <a:cs typeface="Albany AMT" panose="020B0604020202020204" pitchFamily="34" charset="0"/>
              </a:rPr>
              <a:t>a liquid-liquid</a:t>
            </a:r>
            <a:r>
              <a:rPr lang="en-US" dirty="0" smtClean="0">
                <a:latin typeface="Albany AMT" panose="020B0604020202020204" pitchFamily="34" charset="0"/>
                <a:cs typeface="Albany AMT" panose="020B0604020202020204" pitchFamily="34" charset="0"/>
              </a:rPr>
              <a:t> fractionation technique that </a:t>
            </a:r>
            <a:r>
              <a:rPr lang="en-US" dirty="0" smtClean="0">
                <a:latin typeface="Albany AMT" panose="020B0604020202020204" pitchFamily="34" charset="0"/>
                <a:cs typeface="Albany AMT" panose="020B0604020202020204" pitchFamily="34" charset="0"/>
              </a:rPr>
              <a:t>enables selective partitioning </a:t>
            </a:r>
            <a:r>
              <a:rPr lang="en-US" dirty="0" smtClean="0">
                <a:latin typeface="Albany AMT" panose="020B0604020202020204" pitchFamily="34" charset="0"/>
                <a:cs typeface="Albany AMT" panose="020B0604020202020204" pitchFamily="34" charset="0"/>
              </a:rPr>
              <a:t>by extraction, separation and purification of </a:t>
            </a:r>
            <a:r>
              <a:rPr lang="en-US" dirty="0" smtClean="0">
                <a:latin typeface="Albany AMT" panose="020B0604020202020204" pitchFamily="34" charset="0"/>
                <a:cs typeface="Albany AMT" panose="020B0604020202020204" pitchFamily="34" charset="0"/>
              </a:rPr>
              <a:t> </a:t>
            </a:r>
            <a:r>
              <a:rPr lang="en-US" dirty="0" smtClean="0">
                <a:latin typeface="Albany AMT" panose="020B0604020202020204" pitchFamily="34" charset="0"/>
                <a:cs typeface="Albany AMT" panose="020B0604020202020204" pitchFamily="34" charset="0"/>
              </a:rPr>
              <a:t>biomaterials such as </a:t>
            </a:r>
            <a:r>
              <a:rPr lang="en-US" dirty="0" smtClean="0">
                <a:latin typeface="Albany AMT" panose="020B0604020202020204" pitchFamily="34" charset="0"/>
                <a:cs typeface="Albany AMT" panose="020B0604020202020204" pitchFamily="34" charset="0"/>
              </a:rPr>
              <a:t>proteins, membranes, viruses and enzymes  </a:t>
            </a:r>
            <a:r>
              <a:rPr lang="en-US" dirty="0" smtClean="0">
                <a:latin typeface="Albany AMT" panose="020B0604020202020204" pitchFamily="34" charset="0"/>
                <a:cs typeface="Albany AMT" panose="020B0604020202020204" pitchFamily="34" charset="0"/>
              </a:rPr>
              <a:t>from complex mixtures. </a:t>
            </a:r>
          </a:p>
          <a:p>
            <a:pPr marL="285750" indent="-285750">
              <a:buFont typeface="Wingdings" panose="05000000000000000000" pitchFamily="2" charset="2"/>
              <a:buChar char="q"/>
            </a:pPr>
            <a:endParaRPr lang="en-US" dirty="0">
              <a:latin typeface="Albany AMT" panose="020B0604020202020204" pitchFamily="34" charset="0"/>
              <a:cs typeface="Albany AMT" panose="020B0604020202020204" pitchFamily="34" charset="0"/>
            </a:endParaRPr>
          </a:p>
          <a:p>
            <a:pPr marL="285750" indent="-285750">
              <a:buFont typeface="Wingdings" panose="05000000000000000000" pitchFamily="2" charset="2"/>
              <a:buChar char="q"/>
            </a:pPr>
            <a:r>
              <a:rPr lang="en-US" dirty="0" smtClean="0">
                <a:latin typeface="Albany AMT" panose="020B0604020202020204" pitchFamily="34" charset="0"/>
                <a:cs typeface="Albany AMT" panose="020B0604020202020204" pitchFamily="34" charset="0"/>
              </a:rPr>
              <a:t>This system is formed by mixing the solutions of two mutually incompatible polymers or polymer/ salt above critical concentrations (Polyethylene glycol</a:t>
            </a:r>
            <a:r>
              <a:rPr lang="en-US" dirty="0" smtClean="0">
                <a:latin typeface="Albany AMT" panose="020B0604020202020204" pitchFamily="34" charset="0"/>
                <a:cs typeface="Albany AMT" panose="020B0604020202020204" pitchFamily="34" charset="0"/>
              </a:rPr>
              <a:t>).</a:t>
            </a:r>
          </a:p>
          <a:p>
            <a:pPr marL="285750" indent="-285750">
              <a:buFont typeface="Wingdings" panose="05000000000000000000" pitchFamily="2" charset="2"/>
              <a:buChar char="q"/>
            </a:pPr>
            <a:endParaRPr lang="en-US" dirty="0">
              <a:latin typeface="Albany AMT" panose="020B0604020202020204" pitchFamily="34" charset="0"/>
              <a:cs typeface="Albany AMT" panose="020B0604020202020204" pitchFamily="34" charset="0"/>
            </a:endParaRPr>
          </a:p>
          <a:p>
            <a:pPr marL="285750" indent="-285750">
              <a:buFont typeface="Wingdings" panose="05000000000000000000" pitchFamily="2" charset="2"/>
              <a:buChar char="q"/>
            </a:pPr>
            <a:endParaRPr lang="en-US" dirty="0" smtClean="0">
              <a:latin typeface="Albany AMT" panose="020B0604020202020204" pitchFamily="34" charset="0"/>
              <a:cs typeface="Albany AMT" panose="020B0604020202020204" pitchFamily="34" charset="0"/>
            </a:endParaRPr>
          </a:p>
          <a:p>
            <a:pPr marL="285750" indent="-285750">
              <a:buFont typeface="Wingdings" panose="05000000000000000000" pitchFamily="2" charset="2"/>
              <a:buChar char="q"/>
            </a:pPr>
            <a:endParaRPr lang="en-US" dirty="0">
              <a:latin typeface="Albany AMT" panose="020B0604020202020204" pitchFamily="34" charset="0"/>
              <a:cs typeface="Albany AMT" panose="020B0604020202020204" pitchFamily="34" charset="0"/>
            </a:endParaRPr>
          </a:p>
          <a:p>
            <a:pPr marL="285750" indent="-285750">
              <a:buFont typeface="Wingdings" panose="05000000000000000000" pitchFamily="2" charset="2"/>
              <a:buChar char="q"/>
            </a:pPr>
            <a:endParaRPr lang="en-US" dirty="0" smtClean="0">
              <a:latin typeface="Albany AMT" panose="020B0604020202020204" pitchFamily="34" charset="0"/>
              <a:cs typeface="Albany AMT" panose="020B0604020202020204" pitchFamily="34" charset="0"/>
            </a:endParaRPr>
          </a:p>
          <a:p>
            <a:pPr marL="285750" indent="-285750">
              <a:buFont typeface="Wingdings" panose="05000000000000000000" pitchFamily="2" charset="2"/>
              <a:buChar char="q"/>
            </a:pPr>
            <a:endParaRPr lang="en-US" dirty="0">
              <a:latin typeface="Albany AMT" panose="020B0604020202020204" pitchFamily="34" charset="0"/>
              <a:cs typeface="Albany AMT" panose="020B0604020202020204" pitchFamily="34" charset="0"/>
            </a:endParaRPr>
          </a:p>
          <a:p>
            <a:pPr marL="285750" indent="-285750">
              <a:buFont typeface="Wingdings" panose="05000000000000000000" pitchFamily="2" charset="2"/>
              <a:buChar char="q"/>
            </a:pPr>
            <a:endParaRPr lang="en-US" dirty="0" smtClean="0">
              <a:latin typeface="Albany AMT" panose="020B0604020202020204" pitchFamily="34" charset="0"/>
              <a:cs typeface="Albany AMT" panose="020B0604020202020204" pitchFamily="34" charset="0"/>
            </a:endParaRPr>
          </a:p>
          <a:p>
            <a:pPr marL="285750" indent="-285750">
              <a:buFont typeface="Wingdings" panose="05000000000000000000" pitchFamily="2" charset="2"/>
              <a:buChar char="q"/>
            </a:pPr>
            <a:endParaRPr lang="en-US" dirty="0" smtClean="0">
              <a:latin typeface="Albany AMT" panose="020B0604020202020204" pitchFamily="34" charset="0"/>
              <a:cs typeface="Albany AMT" panose="020B0604020202020204" pitchFamily="34" charset="0"/>
            </a:endParaRPr>
          </a:p>
          <a:p>
            <a:pPr marL="285750" indent="-285750">
              <a:buFont typeface="Wingdings" panose="05000000000000000000" pitchFamily="2" charset="2"/>
              <a:buChar char="q"/>
            </a:pPr>
            <a:endParaRPr lang="en-US" dirty="0">
              <a:latin typeface="Albany AMT" panose="020B0604020202020204" pitchFamily="34" charset="0"/>
              <a:cs typeface="Albany AMT" panose="020B0604020202020204" pitchFamily="34" charset="0"/>
            </a:endParaRPr>
          </a:p>
          <a:p>
            <a:pPr marL="285750" indent="-285750">
              <a:buFont typeface="Wingdings" panose="05000000000000000000" pitchFamily="2" charset="2"/>
              <a:buChar char="q"/>
            </a:pPr>
            <a:endParaRPr lang="en-US" dirty="0" smtClean="0">
              <a:latin typeface="Albany AMT" panose="020B0604020202020204" pitchFamily="34" charset="0"/>
              <a:cs typeface="Albany AMT" panose="020B0604020202020204" pitchFamily="34" charset="0"/>
            </a:endParaRPr>
          </a:p>
          <a:p>
            <a:endParaRPr lang="en-US" dirty="0">
              <a:latin typeface="Albany AMT" panose="020B0604020202020204" pitchFamily="34" charset="0"/>
              <a:cs typeface="Albany AMT" panose="020B0604020202020204" pitchFamily="34" charset="0"/>
            </a:endParaRPr>
          </a:p>
          <a:p>
            <a:pPr marL="285750" indent="-285750">
              <a:buFont typeface="Wingdings" panose="05000000000000000000" pitchFamily="2" charset="2"/>
              <a:buChar char="q"/>
            </a:pPr>
            <a:r>
              <a:rPr lang="en-US" dirty="0" smtClean="0">
                <a:latin typeface="Albany AMT" panose="020B0604020202020204" pitchFamily="34" charset="0"/>
                <a:cs typeface="Albany AMT" panose="020B0604020202020204" pitchFamily="34" charset="0"/>
              </a:rPr>
              <a:t> The basis of separation is the uneven distribution of biomaterials between two phases, both having high water content. </a:t>
            </a:r>
          </a:p>
          <a:p>
            <a:pPr marL="285750" indent="-285750">
              <a:buFont typeface="Wingdings" panose="05000000000000000000" pitchFamily="2" charset="2"/>
              <a:buChar char="q"/>
            </a:pPr>
            <a:endParaRPr lang="en-US" dirty="0">
              <a:latin typeface="Albany AMT" panose="020B0604020202020204" pitchFamily="34" charset="0"/>
              <a:cs typeface="Albany AMT" panose="020B0604020202020204" pitchFamily="34" charset="0"/>
            </a:endParaRPr>
          </a:p>
          <a:p>
            <a:endParaRPr lang="en-US" dirty="0" smtClean="0">
              <a:latin typeface="Albany AMT" panose="020B0604020202020204" pitchFamily="34" charset="0"/>
              <a:cs typeface="Albany AMT" panose="020B0604020202020204" pitchFamily="34" charset="0"/>
            </a:endParaRPr>
          </a:p>
          <a:p>
            <a:endParaRPr lang="en-US" dirty="0">
              <a:latin typeface="Albany AMT" panose="020B0604020202020204" pitchFamily="34" charset="0"/>
              <a:cs typeface="Albany AMT" panose="020B0604020202020204" pitchFamily="34" charset="0"/>
            </a:endParaRPr>
          </a:p>
          <a:p>
            <a:pPr marL="285750" indent="-285750">
              <a:buFont typeface="Wingdings" panose="05000000000000000000" pitchFamily="2" charset="2"/>
              <a:buChar char="q"/>
            </a:pPr>
            <a:endParaRPr lang="en-US" dirty="0" smtClean="0"/>
          </a:p>
          <a:p>
            <a:pPr marL="285750" indent="-285750">
              <a:buFont typeface="Wingdings" panose="05000000000000000000" pitchFamily="2" charset="2"/>
              <a:buChar char="q"/>
            </a:pPr>
            <a:endParaRPr lang="en-US" dirty="0" smtClean="0"/>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endParaRPr lang="en-US" dirty="0" smtClean="0"/>
          </a:p>
          <a:p>
            <a:pPr marL="285750" indent="-285750">
              <a:buFont typeface="Wingdings" panose="05000000000000000000" pitchFamily="2" charset="2"/>
              <a:buChar char="q"/>
            </a:pP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1025" y="3051125"/>
            <a:ext cx="3152775" cy="191452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3957" y="3383609"/>
            <a:ext cx="3050697" cy="161840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339388" y="3383609"/>
            <a:ext cx="745479" cy="745479"/>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9388" y="4800032"/>
            <a:ext cx="785996" cy="700087"/>
          </a:xfrm>
          <a:prstGeom prst="rect">
            <a:avLst/>
          </a:prstGeom>
        </p:spPr>
      </p:pic>
      <p:sp>
        <p:nvSpPr>
          <p:cNvPr id="8" name="Rectangle 7"/>
          <p:cNvSpPr/>
          <p:nvPr/>
        </p:nvSpPr>
        <p:spPr>
          <a:xfrm>
            <a:off x="1364763" y="3852441"/>
            <a:ext cx="731527" cy="3403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PEG</a:t>
            </a:r>
            <a:endParaRPr lang="en-US" dirty="0"/>
          </a:p>
        </p:txBody>
      </p:sp>
      <p:sp>
        <p:nvSpPr>
          <p:cNvPr id="9" name="Rectangle 8"/>
          <p:cNvSpPr/>
          <p:nvPr/>
        </p:nvSpPr>
        <p:spPr>
          <a:xfrm>
            <a:off x="1339388" y="5150076"/>
            <a:ext cx="785996" cy="5437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SALT</a:t>
            </a:r>
            <a:endParaRPr lang="en-US" dirty="0"/>
          </a:p>
        </p:txBody>
      </p:sp>
      <p:sp>
        <p:nvSpPr>
          <p:cNvPr id="10" name="Right Arrow 9"/>
          <p:cNvSpPr/>
          <p:nvPr/>
        </p:nvSpPr>
        <p:spPr>
          <a:xfrm rot="1040006">
            <a:off x="2228850" y="3743325"/>
            <a:ext cx="1008129" cy="271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rot="20139299">
            <a:off x="2232233" y="4838000"/>
            <a:ext cx="1012936" cy="3500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38033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1431924" y="1485900"/>
            <a:ext cx="8915400" cy="4786313"/>
          </a:xfrm>
        </p:spPr>
        <p:txBody>
          <a:bodyPr/>
          <a:lstStyle/>
          <a:p>
            <a:pPr marL="285750" indent="-285750">
              <a:buFont typeface="Wingdings" panose="05000000000000000000" pitchFamily="2" charset="2"/>
              <a:buChar char="q"/>
            </a:pPr>
            <a:r>
              <a:rPr lang="en-US" dirty="0">
                <a:latin typeface="Albany AMT" panose="020B0604020202020204" pitchFamily="34" charset="0"/>
                <a:cs typeface="Albany AMT" panose="020B0604020202020204" pitchFamily="34" charset="0"/>
              </a:rPr>
              <a:t>This high water content combined with the low interfacial tension of the system allows non-destructive partitioning of sensitive biomaterials and is often </a:t>
            </a:r>
            <a:r>
              <a:rPr lang="en-US" dirty="0" err="1" smtClean="0">
                <a:latin typeface="Albany AMT" panose="020B0604020202020204" pitchFamily="34" charset="0"/>
                <a:cs typeface="Albany AMT" panose="020B0604020202020204" pitchFamily="34" charset="0"/>
              </a:rPr>
              <a:t>refered</a:t>
            </a:r>
            <a:r>
              <a:rPr lang="en-US" dirty="0" smtClean="0">
                <a:latin typeface="Albany AMT" panose="020B0604020202020204" pitchFamily="34" charset="0"/>
                <a:cs typeface="Albany AMT" panose="020B0604020202020204" pitchFamily="34" charset="0"/>
              </a:rPr>
              <a:t> </a:t>
            </a:r>
            <a:r>
              <a:rPr lang="en-US" dirty="0">
                <a:latin typeface="Albany AMT" panose="020B0604020202020204" pitchFamily="34" charset="0"/>
                <a:cs typeface="Albany AMT" panose="020B0604020202020204" pitchFamily="34" charset="0"/>
              </a:rPr>
              <a:t>as biocompatibility and can also be used in preservation of the </a:t>
            </a:r>
            <a:r>
              <a:rPr lang="en-US" dirty="0" smtClean="0">
                <a:latin typeface="Albany AMT" panose="020B0604020202020204" pitchFamily="34" charset="0"/>
                <a:cs typeface="Albany AMT" panose="020B0604020202020204" pitchFamily="34" charset="0"/>
              </a:rPr>
              <a:t>enzyme</a:t>
            </a:r>
          </a:p>
          <a:p>
            <a:pPr marL="285750" indent="-285750">
              <a:buFont typeface="Wingdings" panose="05000000000000000000" pitchFamily="2" charset="2"/>
              <a:buChar char="q"/>
            </a:pPr>
            <a:endParaRPr lang="en-US" dirty="0">
              <a:latin typeface="Albany AMT" panose="020B0604020202020204" pitchFamily="34" charset="0"/>
              <a:cs typeface="Albany AMT" panose="020B0604020202020204" pitchFamily="34" charset="0"/>
            </a:endParaRPr>
          </a:p>
          <a:p>
            <a:pPr marL="0" indent="0">
              <a:buNone/>
            </a:pPr>
            <a:endParaRPr lang="en-US" dirty="0">
              <a:latin typeface="Albany AMT" panose="020B0604020202020204" pitchFamily="34" charset="0"/>
              <a:cs typeface="Albany AMT" panose="020B0604020202020204" pitchFamily="34" charset="0"/>
            </a:endParaRPr>
          </a:p>
          <a:p>
            <a:endParaRPr lang="en-US" dirty="0">
              <a:latin typeface="Albany AMT" panose="020B0604020202020204" pitchFamily="34" charset="0"/>
              <a:cs typeface="Albany AMT" panose="020B0604020202020204" pitchFamily="34" charset="0"/>
            </a:endParaRPr>
          </a:p>
          <a:p>
            <a:pPr marL="285750" indent="-285750">
              <a:buFont typeface="Wingdings" panose="05000000000000000000" pitchFamily="2" charset="2"/>
              <a:buChar char="q"/>
            </a:pPr>
            <a:r>
              <a:rPr lang="en-US" dirty="0">
                <a:latin typeface="Albany AMT" panose="020B0604020202020204" pitchFamily="34" charset="0"/>
                <a:cs typeface="Albany AMT" panose="020B0604020202020204" pitchFamily="34" charset="0"/>
              </a:rPr>
              <a:t> Partitioning is governed by numerous factors such </a:t>
            </a:r>
            <a:r>
              <a:rPr lang="en-US" dirty="0" smtClean="0">
                <a:latin typeface="Albany AMT" panose="020B0604020202020204" pitchFamily="34" charset="0"/>
                <a:cs typeface="Albany AMT" panose="020B0604020202020204" pitchFamily="34" charset="0"/>
              </a:rPr>
              <a:t>as molecular weight PEG (hydrophobicity)  </a:t>
            </a:r>
            <a:r>
              <a:rPr lang="en-US" dirty="0">
                <a:latin typeface="Albany AMT" panose="020B0604020202020204" pitchFamily="34" charset="0"/>
                <a:cs typeface="Albany AMT" panose="020B0604020202020204" pitchFamily="34" charset="0"/>
              </a:rPr>
              <a:t>pH, crude load, t</a:t>
            </a:r>
            <a:r>
              <a:rPr lang="en-US" dirty="0" smtClean="0">
                <a:latin typeface="Albany AMT" panose="020B0604020202020204" pitchFamily="34" charset="0"/>
                <a:cs typeface="Albany AMT" panose="020B0604020202020204" pitchFamily="34" charset="0"/>
              </a:rPr>
              <a:t>emperature, salt concentration.</a:t>
            </a:r>
          </a:p>
          <a:p>
            <a:pPr marL="285750" indent="-285750">
              <a:buFont typeface="Wingdings" panose="05000000000000000000" pitchFamily="2" charset="2"/>
              <a:buChar char="q"/>
            </a:pPr>
            <a:endParaRPr lang="en-US" dirty="0" smtClean="0">
              <a:latin typeface="Albany AMT" panose="020B0604020202020204" pitchFamily="34" charset="0"/>
              <a:cs typeface="Albany AMT" panose="020B0604020202020204" pitchFamily="34" charset="0"/>
            </a:endParaRPr>
          </a:p>
          <a:p>
            <a:pPr marL="285750" indent="-285750">
              <a:buFont typeface="Wingdings" panose="05000000000000000000" pitchFamily="2" charset="2"/>
              <a:buChar char="q"/>
            </a:pPr>
            <a:r>
              <a:rPr lang="en-US" dirty="0" smtClean="0">
                <a:latin typeface="Albany AMT" panose="020B0604020202020204" pitchFamily="34" charset="0"/>
                <a:cs typeface="Albany AMT" panose="020B0604020202020204" pitchFamily="34" charset="0"/>
              </a:rPr>
              <a:t> This can be  </a:t>
            </a:r>
            <a:r>
              <a:rPr lang="en-US" dirty="0">
                <a:latin typeface="Albany AMT" panose="020B0604020202020204" pitchFamily="34" charset="0"/>
                <a:cs typeface="Albany AMT" panose="020B0604020202020204" pitchFamily="34" charset="0"/>
              </a:rPr>
              <a:t>manipulated to achieve desired separation and purification results, which makes ATPS very flexible for the application. </a:t>
            </a:r>
          </a:p>
        </p:txBody>
      </p:sp>
    </p:spTree>
    <p:extLst>
      <p:ext uri="{BB962C8B-B14F-4D97-AF65-F5344CB8AC3E}">
        <p14:creationId xmlns:p14="http://schemas.microsoft.com/office/powerpoint/2010/main" val="38700932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7553" y="638624"/>
            <a:ext cx="8911687" cy="1280890"/>
          </a:xfrm>
        </p:spPr>
        <p:txBody>
          <a:bodyPr>
            <a:normAutofit/>
          </a:bodyPr>
          <a:lstStyle/>
          <a:p>
            <a:r>
              <a:rPr lang="en-US" sz="2800" dirty="0" smtClean="0">
                <a:latin typeface="Albany AMT" panose="020B0604020202020204" pitchFamily="34" charset="0"/>
                <a:cs typeface="Albany AMT" panose="020B0604020202020204" pitchFamily="34" charset="0"/>
              </a:rPr>
              <a:t>Comparison between conventional </a:t>
            </a:r>
            <a:r>
              <a:rPr lang="en-US" sz="2800" dirty="0" smtClean="0">
                <a:latin typeface="Albany AMT" panose="020B0604020202020204" pitchFamily="34" charset="0"/>
                <a:cs typeface="Albany AMT" panose="020B0604020202020204" pitchFamily="34" charset="0"/>
              </a:rPr>
              <a:t>purification </a:t>
            </a:r>
            <a:r>
              <a:rPr lang="en-US" sz="2800" dirty="0" smtClean="0">
                <a:latin typeface="Albany AMT" panose="020B0604020202020204" pitchFamily="34" charset="0"/>
                <a:cs typeface="Albany AMT" panose="020B0604020202020204" pitchFamily="34" charset="0"/>
              </a:rPr>
              <a:t>and Aqueous biphasic system</a:t>
            </a:r>
            <a:endParaRPr lang="en-US" sz="2800" dirty="0">
              <a:latin typeface="Albany AMT" panose="020B0604020202020204" pitchFamily="34" charset="0"/>
              <a:cs typeface="Albany AMT" panose="020B0604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64745586"/>
              </p:ext>
            </p:extLst>
          </p:nvPr>
        </p:nvGraphicFramePr>
        <p:xfrm>
          <a:off x="1544184" y="2264229"/>
          <a:ext cx="8915400" cy="4254499"/>
        </p:xfrm>
        <a:graphic>
          <a:graphicData uri="http://schemas.openxmlformats.org/drawingml/2006/table">
            <a:tbl>
              <a:tblPr firstRow="1" bandRow="1">
                <a:tableStyleId>{9DCAF9ED-07DC-4A11-8D7F-57B35C25682E}</a:tableStyleId>
              </a:tblPr>
              <a:tblGrid>
                <a:gridCol w="4457700"/>
                <a:gridCol w="4457700"/>
              </a:tblGrid>
              <a:tr h="477157">
                <a:tc>
                  <a:txBody>
                    <a:bodyPr/>
                    <a:lstStyle/>
                    <a:p>
                      <a:r>
                        <a:rPr lang="en-US" dirty="0" smtClean="0"/>
                        <a:t>Conventional purification</a:t>
                      </a:r>
                      <a:endParaRPr lang="en-US" dirty="0"/>
                    </a:p>
                  </a:txBody>
                  <a:tcPr/>
                </a:tc>
                <a:tc>
                  <a:txBody>
                    <a:bodyPr/>
                    <a:lstStyle/>
                    <a:p>
                      <a:r>
                        <a:rPr lang="en-US" dirty="0" smtClean="0"/>
                        <a:t>Aqueous biphasic</a:t>
                      </a:r>
                      <a:r>
                        <a:rPr lang="en-US" baseline="0" dirty="0" smtClean="0"/>
                        <a:t> system</a:t>
                      </a:r>
                      <a:endParaRPr lang="en-US" dirty="0"/>
                    </a:p>
                  </a:txBody>
                  <a:tcPr/>
                </a:tc>
              </a:tr>
              <a:tr h="477157">
                <a:tc>
                  <a:txBody>
                    <a:bodyPr/>
                    <a:lstStyle/>
                    <a:p>
                      <a:r>
                        <a:rPr lang="en-US" dirty="0" smtClean="0"/>
                        <a:t>Laborious</a:t>
                      </a:r>
                      <a:endParaRPr lang="en-US" dirty="0"/>
                    </a:p>
                  </a:txBody>
                  <a:tcPr/>
                </a:tc>
                <a:tc>
                  <a:txBody>
                    <a:bodyPr/>
                    <a:lstStyle/>
                    <a:p>
                      <a:r>
                        <a:rPr lang="en-US" dirty="0" smtClean="0"/>
                        <a:t>Simple</a:t>
                      </a:r>
                      <a:endParaRPr lang="en-US" dirty="0"/>
                    </a:p>
                  </a:txBody>
                  <a:tcPr/>
                </a:tc>
              </a:tr>
              <a:tr h="477157">
                <a:tc>
                  <a:txBody>
                    <a:bodyPr/>
                    <a:lstStyle/>
                    <a:p>
                      <a:r>
                        <a:rPr lang="en-US" dirty="0" smtClean="0"/>
                        <a:t>Special equipment</a:t>
                      </a:r>
                      <a:endParaRPr lang="en-US" dirty="0"/>
                    </a:p>
                  </a:txBody>
                  <a:tcPr/>
                </a:tc>
                <a:tc>
                  <a:txBody>
                    <a:bodyPr/>
                    <a:lstStyle/>
                    <a:p>
                      <a:r>
                        <a:rPr lang="en-US" dirty="0" smtClean="0"/>
                        <a:t>10 ml falcon tube</a:t>
                      </a:r>
                      <a:endParaRPr lang="en-US" dirty="0"/>
                    </a:p>
                  </a:txBody>
                  <a:tcPr/>
                </a:tc>
              </a:tr>
              <a:tr h="477157">
                <a:tc>
                  <a:txBody>
                    <a:bodyPr/>
                    <a:lstStyle/>
                    <a:p>
                      <a:r>
                        <a:rPr lang="en-US" dirty="0" err="1" smtClean="0"/>
                        <a:t>Sephadex</a:t>
                      </a:r>
                      <a:r>
                        <a:rPr lang="en-US" dirty="0" smtClean="0"/>
                        <a:t>/salt</a:t>
                      </a:r>
                      <a:endParaRPr lang="en-US" dirty="0"/>
                    </a:p>
                  </a:txBody>
                  <a:tcPr/>
                </a:tc>
                <a:tc>
                  <a:txBody>
                    <a:bodyPr/>
                    <a:lstStyle/>
                    <a:p>
                      <a:r>
                        <a:rPr lang="en-US" dirty="0" smtClean="0"/>
                        <a:t>Polyethylene glycol/salt</a:t>
                      </a:r>
                      <a:endParaRPr lang="en-US" dirty="0"/>
                    </a:p>
                  </a:txBody>
                  <a:tcPr/>
                </a:tc>
              </a:tr>
              <a:tr h="477157">
                <a:tc>
                  <a:txBody>
                    <a:bodyPr/>
                    <a:lstStyle/>
                    <a:p>
                      <a:r>
                        <a:rPr lang="en-US" dirty="0" smtClean="0"/>
                        <a:t>Difficult scale</a:t>
                      </a:r>
                      <a:r>
                        <a:rPr lang="en-US" baseline="0" dirty="0" smtClean="0"/>
                        <a:t> up</a:t>
                      </a:r>
                      <a:endParaRPr lang="en-US" dirty="0"/>
                    </a:p>
                  </a:txBody>
                  <a:tcPr/>
                </a:tc>
                <a:tc>
                  <a:txBody>
                    <a:bodyPr/>
                    <a:lstStyle/>
                    <a:p>
                      <a:r>
                        <a:rPr lang="en-US" dirty="0" smtClean="0"/>
                        <a:t>Easy scalability</a:t>
                      </a:r>
                      <a:endParaRPr lang="en-US" dirty="0"/>
                    </a:p>
                  </a:txBody>
                  <a:tcPr/>
                </a:tc>
              </a:tr>
              <a:tr h="477157">
                <a:tc>
                  <a:txBody>
                    <a:bodyPr/>
                    <a:lstStyle/>
                    <a:p>
                      <a:r>
                        <a:rPr lang="en-US" dirty="0" smtClean="0"/>
                        <a:t>Require</a:t>
                      </a:r>
                      <a:r>
                        <a:rPr lang="en-US" baseline="0" dirty="0" smtClean="0"/>
                        <a:t> multiple steps</a:t>
                      </a:r>
                      <a:endParaRPr lang="en-US" dirty="0"/>
                    </a:p>
                  </a:txBody>
                  <a:tcPr/>
                </a:tc>
                <a:tc>
                  <a:txBody>
                    <a:bodyPr/>
                    <a:lstStyle/>
                    <a:p>
                      <a:r>
                        <a:rPr lang="en-US" dirty="0" smtClean="0"/>
                        <a:t>Can be done in single step</a:t>
                      </a:r>
                      <a:endParaRPr lang="en-US" dirty="0"/>
                    </a:p>
                  </a:txBody>
                  <a:tcPr/>
                </a:tc>
              </a:tr>
              <a:tr h="477157">
                <a:tc>
                  <a:txBody>
                    <a:bodyPr/>
                    <a:lstStyle/>
                    <a:p>
                      <a:r>
                        <a:rPr lang="en-US" dirty="0" smtClean="0"/>
                        <a:t>Enzyme loss</a:t>
                      </a:r>
                      <a:endParaRPr lang="en-US" dirty="0"/>
                    </a:p>
                  </a:txBody>
                  <a:tcPr/>
                </a:tc>
                <a:tc>
                  <a:txBody>
                    <a:bodyPr/>
                    <a:lstStyle/>
                    <a:p>
                      <a:r>
                        <a:rPr lang="en-US" dirty="0" smtClean="0"/>
                        <a:t>Biocompatible</a:t>
                      </a:r>
                      <a:endParaRPr lang="en-US" dirty="0"/>
                    </a:p>
                  </a:txBody>
                  <a:tcPr/>
                </a:tc>
              </a:tr>
              <a:tr h="477157">
                <a:tc>
                  <a:txBody>
                    <a:bodyPr/>
                    <a:lstStyle/>
                    <a:p>
                      <a:r>
                        <a:rPr lang="en-US" dirty="0" smtClean="0"/>
                        <a:t>Longer processing time</a:t>
                      </a:r>
                    </a:p>
                    <a:p>
                      <a:endParaRPr lang="en-US" dirty="0" smtClean="0"/>
                    </a:p>
                    <a:p>
                      <a:r>
                        <a:rPr lang="en-US" dirty="0" smtClean="0"/>
                        <a:t>Expensive </a:t>
                      </a:r>
                      <a:endParaRPr lang="en-US" dirty="0"/>
                    </a:p>
                  </a:txBody>
                  <a:tcPr/>
                </a:tc>
                <a:tc>
                  <a:txBody>
                    <a:bodyPr/>
                    <a:lstStyle/>
                    <a:p>
                      <a:r>
                        <a:rPr lang="en-US" dirty="0" smtClean="0"/>
                        <a:t>Shorter processing time</a:t>
                      </a:r>
                    </a:p>
                    <a:p>
                      <a:endParaRPr lang="en-US" dirty="0" smtClean="0"/>
                    </a:p>
                    <a:p>
                      <a:r>
                        <a:rPr lang="en-US" dirty="0" smtClean="0"/>
                        <a:t>Cheap</a:t>
                      </a:r>
                      <a:endParaRPr lang="en-US" dirty="0"/>
                    </a:p>
                  </a:txBody>
                  <a:tcPr/>
                </a:tc>
              </a:tr>
            </a:tbl>
          </a:graphicData>
        </a:graphic>
      </p:graphicFrame>
    </p:spTree>
    <p:extLst>
      <p:ext uri="{BB962C8B-B14F-4D97-AF65-F5344CB8AC3E}">
        <p14:creationId xmlns:p14="http://schemas.microsoft.com/office/powerpoint/2010/main" val="18715814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Statement</a:t>
            </a:r>
            <a:endParaRPr lang="en-US" dirty="0"/>
          </a:p>
        </p:txBody>
      </p:sp>
      <p:sp>
        <p:nvSpPr>
          <p:cNvPr id="3" name="Content Placeholder 2"/>
          <p:cNvSpPr>
            <a:spLocks noGrp="1"/>
          </p:cNvSpPr>
          <p:nvPr>
            <p:ph idx="1"/>
          </p:nvPr>
        </p:nvSpPr>
        <p:spPr>
          <a:xfrm>
            <a:off x="1872343" y="2133600"/>
            <a:ext cx="8476343" cy="3777622"/>
          </a:xfrm>
        </p:spPr>
        <p:txBody>
          <a:bodyPr>
            <a:normAutofit/>
          </a:bodyPr>
          <a:lstStyle/>
          <a:p>
            <a:r>
              <a:rPr lang="en-US" sz="2000" dirty="0" smtClean="0">
                <a:solidFill>
                  <a:schemeClr val="tx1"/>
                </a:solidFill>
              </a:rPr>
              <a:t>Conventional purification are cumbersome and expensive</a:t>
            </a:r>
            <a:endParaRPr lang="en-US" sz="2000" dirty="0">
              <a:solidFill>
                <a:schemeClr val="tx1"/>
              </a:solidFill>
            </a:endParaRPr>
          </a:p>
        </p:txBody>
      </p:sp>
    </p:spTree>
    <p:extLst>
      <p:ext uri="{BB962C8B-B14F-4D97-AF65-F5344CB8AC3E}">
        <p14:creationId xmlns:p14="http://schemas.microsoft.com/office/powerpoint/2010/main" val="35438005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solidFill>
                <a:latin typeface="Albany AMT" panose="020B0604020202020204" pitchFamily="34" charset="0"/>
                <a:cs typeface="Albany AMT" panose="020B0604020202020204" pitchFamily="34" charset="0"/>
              </a:rPr>
              <a:t>OBJECTIVE</a:t>
            </a:r>
            <a:endParaRPr lang="en-US" dirty="0">
              <a:solidFill>
                <a:schemeClr val="accent2"/>
              </a:solidFill>
              <a:latin typeface="Albany AMT" panose="020B0604020202020204" pitchFamily="34" charset="0"/>
              <a:cs typeface="Albany AMT" panose="020B0604020202020204" pitchFamily="34" charset="0"/>
            </a:endParaRPr>
          </a:p>
        </p:txBody>
      </p:sp>
      <p:sp>
        <p:nvSpPr>
          <p:cNvPr id="3" name="Content Placeholder 2"/>
          <p:cNvSpPr>
            <a:spLocks noGrp="1"/>
          </p:cNvSpPr>
          <p:nvPr>
            <p:ph idx="1"/>
          </p:nvPr>
        </p:nvSpPr>
        <p:spPr>
          <a:xfrm>
            <a:off x="960436" y="1733550"/>
            <a:ext cx="9226551" cy="3777622"/>
          </a:xfrm>
        </p:spPr>
        <p:txBody>
          <a:bodyPr>
            <a:normAutofit/>
          </a:bodyPr>
          <a:lstStyle/>
          <a:p>
            <a:r>
              <a:rPr lang="en-US" sz="2400" dirty="0" smtClean="0">
                <a:solidFill>
                  <a:schemeClr val="tx1"/>
                </a:solidFill>
                <a:latin typeface="Albany AMT" panose="020B0604020202020204" pitchFamily="34" charset="0"/>
                <a:cs typeface="Albany AMT" panose="020B0604020202020204" pitchFamily="34" charset="0"/>
              </a:rPr>
              <a:t>To optimize aqueous </a:t>
            </a:r>
            <a:r>
              <a:rPr lang="en-US" sz="2400" dirty="0" smtClean="0">
                <a:solidFill>
                  <a:schemeClr val="tx1"/>
                </a:solidFill>
                <a:latin typeface="Albany AMT" panose="020B0604020202020204" pitchFamily="34" charset="0"/>
                <a:cs typeface="Albany AMT" panose="020B0604020202020204" pitchFamily="34" charset="0"/>
              </a:rPr>
              <a:t>biphasic </a:t>
            </a:r>
            <a:r>
              <a:rPr lang="en-US" sz="2400" dirty="0" smtClean="0">
                <a:solidFill>
                  <a:schemeClr val="tx1"/>
                </a:solidFill>
                <a:latin typeface="Albany AMT" panose="020B0604020202020204" pitchFamily="34" charset="0"/>
                <a:cs typeface="Albany AMT" panose="020B0604020202020204" pitchFamily="34" charset="0"/>
              </a:rPr>
              <a:t>system parameters for extraction and purification of </a:t>
            </a:r>
            <a:r>
              <a:rPr lang="en-US" sz="2400" dirty="0" err="1" smtClean="0">
                <a:solidFill>
                  <a:schemeClr val="tx1"/>
                </a:solidFill>
                <a:latin typeface="Albany AMT" panose="020B0604020202020204" pitchFamily="34" charset="0"/>
                <a:cs typeface="Albany AMT" panose="020B0604020202020204" pitchFamily="34" charset="0"/>
              </a:rPr>
              <a:t>carboxymethylcellulase</a:t>
            </a:r>
            <a:endParaRPr lang="en-US" sz="2400" dirty="0">
              <a:solidFill>
                <a:schemeClr val="tx1"/>
              </a:solidFill>
              <a:latin typeface="Albany AMT" panose="020B0604020202020204" pitchFamily="34" charset="0"/>
              <a:cs typeface="Albany AMT" panose="020B0604020202020204" pitchFamily="34" charset="0"/>
            </a:endParaRPr>
          </a:p>
        </p:txBody>
      </p:sp>
    </p:spTree>
    <p:extLst>
      <p:ext uri="{BB962C8B-B14F-4D97-AF65-F5344CB8AC3E}">
        <p14:creationId xmlns:p14="http://schemas.microsoft.com/office/powerpoint/2010/main" val="37279878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Methodology</a:t>
            </a:r>
            <a:endParaRPr lang="en-US" b="1" dirty="0"/>
          </a:p>
        </p:txBody>
      </p:sp>
      <p:pic>
        <p:nvPicPr>
          <p:cNvPr id="4" name="Content Placeholder 4"/>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028825" y="1611086"/>
            <a:ext cx="8319861" cy="4499427"/>
          </a:xfrm>
          <a:prstGeom prst="rect">
            <a:avLst/>
          </a:prstGeom>
        </p:spPr>
      </p:pic>
    </p:spTree>
    <p:extLst>
      <p:ext uri="{BB962C8B-B14F-4D97-AF65-F5344CB8AC3E}">
        <p14:creationId xmlns:p14="http://schemas.microsoft.com/office/powerpoint/2010/main" val="1105090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8763" y="324073"/>
            <a:ext cx="9929812" cy="647477"/>
          </a:xfrm>
        </p:spPr>
        <p:txBody>
          <a:bodyPr/>
          <a:lstStyle/>
          <a:p>
            <a:r>
              <a:rPr lang="en-US" b="1" dirty="0" smtClean="0"/>
              <a:t>Methodology</a:t>
            </a:r>
            <a:endParaRPr lang="en-US" b="1"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425581864"/>
              </p:ext>
            </p:extLst>
          </p:nvPr>
        </p:nvGraphicFramePr>
        <p:xfrm>
          <a:off x="171449" y="1857375"/>
          <a:ext cx="9144001" cy="4729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18041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Analysis</a:t>
            </a:r>
            <a:endParaRPr lang="en-US"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56447" y="1721223"/>
                <a:ext cx="10348165" cy="4840941"/>
              </a:xfrm>
            </p:spPr>
            <p:txBody>
              <a:bodyPr>
                <a:normAutofit/>
              </a:bodyPr>
              <a:lstStyle/>
              <a:p>
                <a:r>
                  <a:rPr lang="en-MY" sz="2000" dirty="0" smtClean="0">
                    <a:solidFill>
                      <a:schemeClr val="tx1"/>
                    </a:solidFill>
                    <a:latin typeface="Albany AMT" panose="020B0604020202020204" pitchFamily="34" charset="0"/>
                    <a:cs typeface="Albany AMT" panose="020B0604020202020204" pitchFamily="34" charset="0"/>
                  </a:rPr>
                  <a:t>Patition co-efficient </a:t>
                </a:r>
                <a14:m>
                  <m:oMath xmlns:m="http://schemas.openxmlformats.org/officeDocument/2006/math">
                    <m:r>
                      <m:rPr>
                        <m:sty m:val="p"/>
                      </m:rPr>
                      <a:rPr lang="en-MY" sz="2400">
                        <a:solidFill>
                          <a:schemeClr val="tx1"/>
                        </a:solidFill>
                        <a:latin typeface="Cambria Math" panose="02040503050406030204" pitchFamily="18" charset="0"/>
                      </a:rPr>
                      <m:t>K</m:t>
                    </m:r>
                    <m:r>
                      <a:rPr lang="en-MY"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sSub>
                          <m:sSubPr>
                            <m:ctrlPr>
                              <a:rPr lang="en-US" sz="2400" i="1">
                                <a:solidFill>
                                  <a:schemeClr val="tx1"/>
                                </a:solidFill>
                                <a:latin typeface="Cambria Math" panose="02040503050406030204" pitchFamily="18" charset="0"/>
                              </a:rPr>
                            </m:ctrlPr>
                          </m:sSubPr>
                          <m:e>
                            <m:r>
                              <a:rPr lang="en-MY" sz="2400" i="1">
                                <a:solidFill>
                                  <a:schemeClr val="tx1"/>
                                </a:solidFill>
                                <a:latin typeface="Cambria Math" panose="02040503050406030204" pitchFamily="18" charset="0"/>
                              </a:rPr>
                              <m:t>𝐴</m:t>
                            </m:r>
                          </m:e>
                          <m:sub>
                            <m:r>
                              <a:rPr lang="en-MY" sz="2400" i="1">
                                <a:solidFill>
                                  <a:schemeClr val="tx1"/>
                                </a:solidFill>
                                <a:latin typeface="Cambria Math" panose="02040503050406030204" pitchFamily="18" charset="0"/>
                              </a:rPr>
                              <m:t>𝑇</m:t>
                            </m:r>
                          </m:sub>
                        </m:sSub>
                      </m:num>
                      <m:den>
                        <m:sSub>
                          <m:sSubPr>
                            <m:ctrlPr>
                              <a:rPr lang="en-US" sz="2400" i="1">
                                <a:solidFill>
                                  <a:schemeClr val="tx1"/>
                                </a:solidFill>
                                <a:latin typeface="Cambria Math" panose="02040503050406030204" pitchFamily="18" charset="0"/>
                              </a:rPr>
                            </m:ctrlPr>
                          </m:sSubPr>
                          <m:e>
                            <m:r>
                              <a:rPr lang="en-MY" sz="2400" i="1">
                                <a:solidFill>
                                  <a:schemeClr val="tx1"/>
                                </a:solidFill>
                                <a:latin typeface="Cambria Math" panose="02040503050406030204" pitchFamily="18" charset="0"/>
                              </a:rPr>
                              <m:t>𝐴</m:t>
                            </m:r>
                          </m:e>
                          <m:sub>
                            <m:r>
                              <a:rPr lang="en-MY" sz="2400" i="1">
                                <a:solidFill>
                                  <a:schemeClr val="tx1"/>
                                </a:solidFill>
                                <a:latin typeface="Cambria Math" panose="02040503050406030204" pitchFamily="18" charset="0"/>
                              </a:rPr>
                              <m:t>𝐵</m:t>
                            </m:r>
                          </m:sub>
                        </m:sSub>
                      </m:den>
                    </m:f>
                  </m:oMath>
                </a14:m>
                <a:endParaRPr lang="en-US" sz="2400" dirty="0" smtClean="0">
                  <a:solidFill>
                    <a:schemeClr val="tx1"/>
                  </a:solidFill>
                  <a:latin typeface="Albany AMT" panose="020B0604020202020204" pitchFamily="34" charset="0"/>
                  <a:cs typeface="Albany AMT" panose="020B0604020202020204" pitchFamily="34" charset="0"/>
                </a:endParaRPr>
              </a:p>
              <a:p>
                <a:r>
                  <a:rPr lang="en-US" sz="2000" b="0" dirty="0" smtClean="0">
                    <a:solidFill>
                      <a:schemeClr val="tx1"/>
                    </a:solidFill>
                    <a:latin typeface="Albany AMT" panose="020B0604020202020204" pitchFamily="34" charset="0"/>
                    <a:cs typeface="Albany AMT" panose="020B0604020202020204" pitchFamily="34" charset="0"/>
                  </a:rPr>
                  <a:t>Specific activity </a:t>
                </a:r>
                <a14:m>
                  <m:oMath xmlns:m="http://schemas.openxmlformats.org/officeDocument/2006/math">
                    <m:r>
                      <a:rPr lang="en-US" sz="2400" b="0" i="0" smtClean="0">
                        <a:solidFill>
                          <a:schemeClr val="tx1"/>
                        </a:solidFill>
                        <a:latin typeface="Cambria Math" panose="02040503050406030204" pitchFamily="18" charset="0"/>
                      </a:rPr>
                      <m:t> </m:t>
                    </m:r>
                    <m:r>
                      <m:rPr>
                        <m:sty m:val="p"/>
                      </m:rPr>
                      <a:rPr lang="en-MY" sz="2400">
                        <a:solidFill>
                          <a:schemeClr val="tx1"/>
                        </a:solidFill>
                        <a:latin typeface="Cambria Math" panose="02040503050406030204" pitchFamily="18" charset="0"/>
                      </a:rPr>
                      <m:t>SA</m:t>
                    </m:r>
                    <m:r>
                      <a:rPr lang="en-MY" sz="2400">
                        <a:solidFill>
                          <a:schemeClr val="tx1"/>
                        </a:solidFill>
                        <a:latin typeface="Cambria Math" panose="02040503050406030204" pitchFamily="18" charset="0"/>
                      </a:rPr>
                      <m:t> </m:t>
                    </m:r>
                    <m:d>
                      <m:dPr>
                        <m:ctrlPr>
                          <a:rPr lang="en-US" sz="2400" i="1">
                            <a:solidFill>
                              <a:schemeClr val="tx1"/>
                            </a:solidFill>
                            <a:latin typeface="Cambria Math" panose="02040503050406030204" pitchFamily="18" charset="0"/>
                          </a:rPr>
                        </m:ctrlPr>
                      </m:dPr>
                      <m:e>
                        <m:f>
                          <m:fPr>
                            <m:ctrlPr>
                              <a:rPr lang="en-US" sz="2400" i="1">
                                <a:solidFill>
                                  <a:schemeClr val="tx1"/>
                                </a:solidFill>
                                <a:latin typeface="Cambria Math" panose="02040503050406030204" pitchFamily="18" charset="0"/>
                              </a:rPr>
                            </m:ctrlPr>
                          </m:fPr>
                          <m:num>
                            <m:r>
                              <a:rPr lang="en-MY" sz="2400" i="1">
                                <a:solidFill>
                                  <a:schemeClr val="tx1"/>
                                </a:solidFill>
                                <a:latin typeface="Cambria Math" panose="02040503050406030204" pitchFamily="18" charset="0"/>
                              </a:rPr>
                              <m:t>𝑈</m:t>
                            </m:r>
                          </m:num>
                          <m:den>
                            <m:r>
                              <a:rPr lang="en-MY" sz="2400" i="1">
                                <a:solidFill>
                                  <a:schemeClr val="tx1"/>
                                </a:solidFill>
                                <a:latin typeface="Cambria Math" panose="02040503050406030204" pitchFamily="18" charset="0"/>
                              </a:rPr>
                              <m:t>𝑚𝑔</m:t>
                            </m:r>
                          </m:den>
                        </m:f>
                      </m:e>
                    </m:d>
                    <m:r>
                      <a:rPr lang="en-MY"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a:rPr lang="en-MY" sz="2400" i="1">
                            <a:solidFill>
                              <a:schemeClr val="tx1"/>
                            </a:solidFill>
                            <a:latin typeface="Cambria Math" panose="02040503050406030204" pitchFamily="18" charset="0"/>
                          </a:rPr>
                          <m:t>𝑐𝑒𝑙𝑙𝑢𝑙𝑎𝑠𝑒</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𝑎𝑐𝑡𝑖𝑣𝑖𝑡𝑦</m:t>
                        </m:r>
                        <m:r>
                          <a:rPr lang="en-MY" sz="2400" i="1">
                            <a:solidFill>
                              <a:schemeClr val="tx1"/>
                            </a:solidFill>
                            <a:latin typeface="Cambria Math" panose="02040503050406030204" pitchFamily="18" charset="0"/>
                          </a:rPr>
                          <m:t> </m:t>
                        </m:r>
                        <m:d>
                          <m:dPr>
                            <m:ctrlPr>
                              <a:rPr lang="en-US" sz="2400" i="1">
                                <a:solidFill>
                                  <a:schemeClr val="tx1"/>
                                </a:solidFill>
                                <a:latin typeface="Cambria Math" panose="02040503050406030204" pitchFamily="18" charset="0"/>
                              </a:rPr>
                            </m:ctrlPr>
                          </m:dPr>
                          <m:e>
                            <m:f>
                              <m:fPr>
                                <m:ctrlPr>
                                  <a:rPr lang="en-US" sz="2400" i="1">
                                    <a:solidFill>
                                      <a:schemeClr val="tx1"/>
                                    </a:solidFill>
                                    <a:latin typeface="Cambria Math" panose="02040503050406030204" pitchFamily="18" charset="0"/>
                                  </a:rPr>
                                </m:ctrlPr>
                              </m:fPr>
                              <m:num>
                                <m:r>
                                  <a:rPr lang="en-MY" sz="2400" i="1">
                                    <a:solidFill>
                                      <a:schemeClr val="tx1"/>
                                    </a:solidFill>
                                    <a:latin typeface="Cambria Math" panose="02040503050406030204" pitchFamily="18" charset="0"/>
                                  </a:rPr>
                                  <m:t>𝑈</m:t>
                                </m:r>
                              </m:num>
                              <m:den>
                                <m:r>
                                  <a:rPr lang="en-MY" sz="2400" i="1">
                                    <a:solidFill>
                                      <a:schemeClr val="tx1"/>
                                    </a:solidFill>
                                    <a:latin typeface="Cambria Math" panose="02040503050406030204" pitchFamily="18" charset="0"/>
                                  </a:rPr>
                                  <m:t>𝑚𝐿</m:t>
                                </m:r>
                              </m:den>
                            </m:f>
                          </m:e>
                        </m:d>
                      </m:num>
                      <m:den>
                        <m:r>
                          <a:rPr lang="en-MY" sz="2400" i="1">
                            <a:solidFill>
                              <a:schemeClr val="tx1"/>
                            </a:solidFill>
                            <a:latin typeface="Cambria Math" panose="02040503050406030204" pitchFamily="18" charset="0"/>
                          </a:rPr>
                          <m:t>𝑃𝑟𝑜𝑡𝑒𝑖𝑛</m:t>
                        </m:r>
                        <m:d>
                          <m:dPr>
                            <m:ctrlPr>
                              <a:rPr lang="en-US" sz="2400" i="1">
                                <a:solidFill>
                                  <a:schemeClr val="tx1"/>
                                </a:solidFill>
                                <a:latin typeface="Cambria Math" panose="02040503050406030204" pitchFamily="18" charset="0"/>
                              </a:rPr>
                            </m:ctrlPr>
                          </m:dPr>
                          <m:e>
                            <m:f>
                              <m:fPr>
                                <m:ctrlPr>
                                  <a:rPr lang="en-US" sz="2400" i="1">
                                    <a:solidFill>
                                      <a:schemeClr val="tx1"/>
                                    </a:solidFill>
                                    <a:latin typeface="Cambria Math" panose="02040503050406030204" pitchFamily="18" charset="0"/>
                                  </a:rPr>
                                </m:ctrlPr>
                              </m:fPr>
                              <m:num>
                                <m:r>
                                  <a:rPr lang="en-MY" sz="2400" i="1">
                                    <a:solidFill>
                                      <a:schemeClr val="tx1"/>
                                    </a:solidFill>
                                    <a:latin typeface="Cambria Math" panose="02040503050406030204" pitchFamily="18" charset="0"/>
                                  </a:rPr>
                                  <m:t>𝑚𝑔</m:t>
                                </m:r>
                              </m:num>
                              <m:den>
                                <m:r>
                                  <a:rPr lang="en-MY" sz="2400" i="1">
                                    <a:solidFill>
                                      <a:schemeClr val="tx1"/>
                                    </a:solidFill>
                                    <a:latin typeface="Cambria Math" panose="02040503050406030204" pitchFamily="18" charset="0"/>
                                  </a:rPr>
                                  <m:t>𝑚𝐿</m:t>
                                </m:r>
                              </m:den>
                            </m:f>
                          </m:e>
                        </m:d>
                      </m:den>
                    </m:f>
                  </m:oMath>
                </a14:m>
                <a:endParaRPr lang="en-US" sz="2400" dirty="0" smtClean="0">
                  <a:solidFill>
                    <a:schemeClr val="tx1"/>
                  </a:solidFill>
                  <a:latin typeface="Albany AMT" panose="020B0604020202020204" pitchFamily="34" charset="0"/>
                  <a:cs typeface="Albany AMT" panose="020B0604020202020204" pitchFamily="34" charset="0"/>
                </a:endParaRPr>
              </a:p>
              <a:p>
                <a:pPr marL="0" indent="0">
                  <a:buNone/>
                </a:pPr>
                <a:endParaRPr lang="en-US" sz="2000" dirty="0" smtClean="0">
                  <a:solidFill>
                    <a:schemeClr val="tx1"/>
                  </a:solidFill>
                  <a:latin typeface="Albany AMT" panose="020B0604020202020204" pitchFamily="34" charset="0"/>
                  <a:cs typeface="Albany AMT" panose="020B0604020202020204" pitchFamily="34" charset="0"/>
                </a:endParaRPr>
              </a:p>
              <a:p>
                <a:r>
                  <a:rPr lang="en-MY" sz="2000" dirty="0" smtClean="0">
                    <a:solidFill>
                      <a:schemeClr val="tx1"/>
                    </a:solidFill>
                    <a:latin typeface="Albany AMT" panose="020B0604020202020204" pitchFamily="34" charset="0"/>
                    <a:cs typeface="Albany AMT" panose="020B0604020202020204" pitchFamily="34" charset="0"/>
                  </a:rPr>
                  <a:t>Purification factor </a:t>
                </a:r>
                <a14:m>
                  <m:oMath xmlns:m="http://schemas.openxmlformats.org/officeDocument/2006/math">
                    <m:r>
                      <m:rPr>
                        <m:sty m:val="p"/>
                      </m:rPr>
                      <a:rPr lang="en-MY" sz="2400">
                        <a:solidFill>
                          <a:schemeClr val="tx1"/>
                        </a:solidFill>
                        <a:latin typeface="Cambria Math" panose="02040503050406030204" pitchFamily="18" charset="0"/>
                      </a:rPr>
                      <m:t>P</m:t>
                    </m:r>
                    <m:r>
                      <a:rPr lang="en-MY" sz="2400">
                        <a:solidFill>
                          <a:schemeClr val="tx1"/>
                        </a:solidFill>
                        <a:latin typeface="Cambria Math" panose="02040503050406030204" pitchFamily="18" charset="0"/>
                      </a:rPr>
                      <m:t> </m:t>
                    </m:r>
                    <m:sSub>
                      <m:sSubPr>
                        <m:ctrlPr>
                          <a:rPr lang="en-US" sz="2400" i="1">
                            <a:solidFill>
                              <a:schemeClr val="tx1"/>
                            </a:solidFill>
                            <a:latin typeface="Cambria Math" panose="02040503050406030204" pitchFamily="18" charset="0"/>
                          </a:rPr>
                        </m:ctrlPr>
                      </m:sSubPr>
                      <m:e>
                        <m:r>
                          <a:rPr lang="en-MY" sz="2400" i="1">
                            <a:solidFill>
                              <a:schemeClr val="tx1"/>
                            </a:solidFill>
                            <a:latin typeface="Cambria Math" panose="02040503050406030204" pitchFamily="18" charset="0"/>
                          </a:rPr>
                          <m:t> </m:t>
                        </m:r>
                      </m:e>
                      <m:sub>
                        <m:r>
                          <a:rPr lang="en-MY" sz="2400" i="1">
                            <a:solidFill>
                              <a:schemeClr val="tx1"/>
                            </a:solidFill>
                            <a:latin typeface="Cambria Math" panose="02040503050406030204" pitchFamily="18" charset="0"/>
                          </a:rPr>
                          <m:t>𝐹𝑇</m:t>
                        </m:r>
                      </m:sub>
                    </m:sSub>
                    <m:r>
                      <a:rPr lang="en-MY"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a:rPr lang="en-MY" sz="2400" i="1">
                            <a:solidFill>
                              <a:schemeClr val="tx1"/>
                            </a:solidFill>
                            <a:latin typeface="Cambria Math" panose="02040503050406030204" pitchFamily="18" charset="0"/>
                          </a:rPr>
                          <m:t>𝑆𝐴</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𝑜𝑓</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𝑝h𝑎𝑠𝑒</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𝑠𝑎𝑚𝑝𝑙𝑒</m:t>
                        </m:r>
                      </m:num>
                      <m:den>
                        <m:r>
                          <a:rPr lang="en-MY" sz="2400" i="1">
                            <a:solidFill>
                              <a:schemeClr val="tx1"/>
                            </a:solidFill>
                            <a:latin typeface="Cambria Math" panose="02040503050406030204" pitchFamily="18" charset="0"/>
                          </a:rPr>
                          <m:t>𝑆𝐴</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𝑜𝑓</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𝑐𝑟𝑢𝑑𝑒</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𝑓𝑒𝑒𝑑</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𝑠𝑡𝑜𝑐𝑘</m:t>
                        </m:r>
                      </m:den>
                    </m:f>
                  </m:oMath>
                </a14:m>
                <a:endParaRPr lang="en-US" sz="2400" dirty="0" smtClean="0">
                  <a:solidFill>
                    <a:schemeClr val="tx1"/>
                  </a:solidFill>
                  <a:latin typeface="Albany AMT" panose="020B0604020202020204" pitchFamily="34" charset="0"/>
                  <a:cs typeface="Albany AMT" panose="020B0604020202020204" pitchFamily="34" charset="0"/>
                </a:endParaRPr>
              </a:p>
              <a:p>
                <a:pPr marL="0" indent="0">
                  <a:buNone/>
                </a:pPr>
                <a:endParaRPr lang="en-US" sz="2400" dirty="0" smtClean="0">
                  <a:solidFill>
                    <a:schemeClr val="tx1"/>
                  </a:solidFill>
                  <a:latin typeface="Albany AMT" panose="020B0604020202020204" pitchFamily="34" charset="0"/>
                  <a:cs typeface="Albany AMT" panose="020B0604020202020204" pitchFamily="34" charset="0"/>
                </a:endParaRPr>
              </a:p>
              <a:p>
                <a:r>
                  <a:rPr lang="en-MY" sz="2000" dirty="0" smtClean="0">
                    <a:solidFill>
                      <a:schemeClr val="tx1"/>
                    </a:solidFill>
                    <a:latin typeface="Albany AMT" panose="020B0604020202020204" pitchFamily="34" charset="0"/>
                    <a:cs typeface="Albany AMT" panose="020B0604020202020204" pitchFamily="34" charset="0"/>
                  </a:rPr>
                  <a:t>Yield (Y) </a:t>
                </a:r>
                <a14:m>
                  <m:oMath xmlns:m="http://schemas.openxmlformats.org/officeDocument/2006/math">
                    <m:r>
                      <a:rPr lang="en-MY" sz="2400">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a:rPr lang="en-MY" sz="2400" i="1">
                            <a:solidFill>
                              <a:schemeClr val="tx1"/>
                            </a:solidFill>
                            <a:latin typeface="Cambria Math" panose="02040503050406030204" pitchFamily="18" charset="0"/>
                          </a:rPr>
                          <m:t>𝐸𝑛𝑧𝑦𝑚𝑒</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𝑎𝑐𝑡𝑖𝑣𝑖𝑡𝑦</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𝑖𝑛</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𝑏𝑜𝑡𝑡𝑜𝑚</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𝑝h𝑎𝑠𝑒</m:t>
                        </m:r>
                      </m:num>
                      <m:den>
                        <m:r>
                          <a:rPr lang="en-MY" sz="2400" i="1">
                            <a:solidFill>
                              <a:schemeClr val="tx1"/>
                            </a:solidFill>
                            <a:latin typeface="Cambria Math" panose="02040503050406030204" pitchFamily="18" charset="0"/>
                          </a:rPr>
                          <m:t>𝐸𝑛𝑧𝑦𝑚𝑒</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𝑎𝑐𝑡𝑖𝑣𝑖𝑡𝑦</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𝑖𝑛</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𝑐𝑟𝑢𝑑𝑒</m:t>
                        </m:r>
                        <m:r>
                          <a:rPr lang="en-MY" sz="2400" i="1">
                            <a:solidFill>
                              <a:schemeClr val="tx1"/>
                            </a:solidFill>
                            <a:latin typeface="Cambria Math" panose="02040503050406030204" pitchFamily="18" charset="0"/>
                          </a:rPr>
                          <m:t> </m:t>
                        </m:r>
                        <m:r>
                          <a:rPr lang="en-MY" sz="2400" i="1">
                            <a:solidFill>
                              <a:schemeClr val="tx1"/>
                            </a:solidFill>
                            <a:latin typeface="Cambria Math" panose="02040503050406030204" pitchFamily="18" charset="0"/>
                          </a:rPr>
                          <m:t>𝑒𝑥𝑡𝑟𝑎𝑐𝑡</m:t>
                        </m:r>
                      </m:den>
                    </m:f>
                  </m:oMath>
                </a14:m>
                <a:endParaRPr lang="en-US" sz="2400" dirty="0">
                  <a:latin typeface="Albany AMT" panose="020B0604020202020204" pitchFamily="34" charset="0"/>
                  <a:cs typeface="Albany AMT" panose="020B0604020202020204" pitchFamily="34"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56447" y="1721223"/>
                <a:ext cx="10348165" cy="4840941"/>
              </a:xfrm>
              <a:blipFill rotWithShape="0">
                <a:blip r:embed="rId2"/>
                <a:stretch>
                  <a:fillRect l="-589"/>
                </a:stretch>
              </a:blipFill>
            </p:spPr>
            <p:txBody>
              <a:bodyPr/>
              <a:lstStyle/>
              <a:p>
                <a:r>
                  <a:rPr lang="en-US">
                    <a:noFill/>
                  </a:rPr>
                  <a:t> </a:t>
                </a:r>
              </a:p>
            </p:txBody>
          </p:sp>
        </mc:Fallback>
      </mc:AlternateContent>
    </p:spTree>
    <p:extLst>
      <p:ext uri="{BB962C8B-B14F-4D97-AF65-F5344CB8AC3E}">
        <p14:creationId xmlns:p14="http://schemas.microsoft.com/office/powerpoint/2010/main" val="4881455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1255" y="99675"/>
            <a:ext cx="8911687" cy="478549"/>
          </a:xfrm>
        </p:spPr>
        <p:txBody>
          <a:bodyPr>
            <a:normAutofit fontScale="90000"/>
          </a:bodyPr>
          <a:lstStyle/>
          <a:p>
            <a:r>
              <a:rPr lang="en-US" b="1" dirty="0" smtClean="0"/>
              <a:t>RESULTS AND DISCUSSION</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447433"/>
              </p:ext>
            </p:extLst>
          </p:nvPr>
        </p:nvGraphicFramePr>
        <p:xfrm>
          <a:off x="806822" y="947556"/>
          <a:ext cx="10106120" cy="5913120"/>
        </p:xfrm>
        <a:graphic>
          <a:graphicData uri="http://schemas.openxmlformats.org/drawingml/2006/table">
            <a:tbl>
              <a:tblPr firstRow="1" firstCol="1" bandRow="1">
                <a:tableStyleId>{85BE263C-DBD7-4A20-BB59-AAB30ACAA65A}</a:tableStyleId>
              </a:tblPr>
              <a:tblGrid>
                <a:gridCol w="3386072"/>
                <a:gridCol w="3386072"/>
                <a:gridCol w="3333976"/>
              </a:tblGrid>
              <a:tr h="269676">
                <a:tc>
                  <a:txBody>
                    <a:bodyPr/>
                    <a:lstStyle/>
                    <a:p>
                      <a:pPr marL="0" marR="0" algn="just">
                        <a:lnSpc>
                          <a:spcPct val="200000"/>
                        </a:lnSpc>
                        <a:spcBef>
                          <a:spcPts val="0"/>
                        </a:spcBef>
                        <a:spcAft>
                          <a:spcPts val="0"/>
                        </a:spcAft>
                      </a:pPr>
                      <a:r>
                        <a:rPr lang="en-US" sz="1400" dirty="0" smtClean="0">
                          <a:effectLst/>
                        </a:rPr>
                        <a:t>                  Type </a:t>
                      </a:r>
                      <a:r>
                        <a:rPr lang="en-US" sz="1400" dirty="0">
                          <a:effectLst/>
                        </a:rPr>
                        <a:t>of bottom phase</a:t>
                      </a:r>
                      <a:endParaRPr lang="en-US" sz="14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400" dirty="0">
                          <a:effectLst/>
                        </a:rPr>
                        <a:t>Concentration (%, w/w)</a:t>
                      </a:r>
                      <a:endParaRPr lang="en-US" sz="14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400" dirty="0" err="1">
                          <a:effectLst/>
                        </a:rPr>
                        <a:t>Cellulase</a:t>
                      </a:r>
                      <a:r>
                        <a:rPr lang="en-US" sz="1400" dirty="0">
                          <a:effectLst/>
                        </a:rPr>
                        <a:t> activity (U/mL)</a:t>
                      </a:r>
                      <a:endParaRPr lang="en-US" sz="14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r>
              <a:tr h="348678">
                <a:tc>
                  <a:txBody>
                    <a:bodyPr/>
                    <a:lstStyle/>
                    <a:p>
                      <a:pPr marL="0" marR="0" algn="just">
                        <a:lnSpc>
                          <a:spcPct val="200000"/>
                        </a:lnSpc>
                        <a:spcBef>
                          <a:spcPts val="0"/>
                        </a:spcBef>
                        <a:spcAft>
                          <a:spcPts val="0"/>
                        </a:spcAft>
                      </a:pPr>
                      <a:r>
                        <a:rPr lang="en-US" sz="1200" b="1" dirty="0">
                          <a:solidFill>
                            <a:schemeClr val="tx1"/>
                          </a:solidFill>
                          <a:effectLst/>
                        </a:rPr>
                        <a:t>Phosphate</a:t>
                      </a:r>
                      <a:endParaRPr lang="en-US" sz="1200" b="1" dirty="0">
                        <a:solidFill>
                          <a:schemeClr val="tx1"/>
                        </a:solidFill>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5</a:t>
                      </a:r>
                      <a:endParaRPr lang="en-US" sz="1200" b="1" dirty="0">
                        <a:solidFill>
                          <a:srgbClr val="7030A0"/>
                        </a:solidFill>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solidFill>
                      <a:schemeClr val="accent6">
                        <a:lumMod val="60000"/>
                        <a:lumOff val="40000"/>
                      </a:schemeClr>
                    </a:solidFill>
                  </a:tcPr>
                </a:tc>
                <a:tc>
                  <a:txBody>
                    <a:bodyPr/>
                    <a:lstStyle/>
                    <a:p>
                      <a:pPr marL="0" marR="0" algn="just">
                        <a:lnSpc>
                          <a:spcPct val="200000"/>
                        </a:lnSpc>
                        <a:spcBef>
                          <a:spcPts val="0"/>
                        </a:spcBef>
                        <a:spcAft>
                          <a:spcPts val="0"/>
                        </a:spcAft>
                      </a:pPr>
                      <a:r>
                        <a:rPr lang="en-US" sz="1200" dirty="0">
                          <a:effectLst/>
                        </a:rPr>
                        <a:t>26.55 ± 0.62</a:t>
                      </a:r>
                      <a:endParaRPr lang="en-US" sz="1200" b="1" dirty="0">
                        <a:solidFill>
                          <a:srgbClr val="7030A0"/>
                        </a:solidFill>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solidFill>
                      <a:schemeClr val="accent6">
                        <a:lumMod val="60000"/>
                        <a:lumOff val="40000"/>
                      </a:schemeClr>
                    </a:solidFill>
                  </a:tcPr>
                </a:tc>
              </a:tr>
              <a:tr h="348678">
                <a:tc>
                  <a:txBody>
                    <a:bodyPr/>
                    <a:lstStyle/>
                    <a:p>
                      <a:pPr marL="0" marR="0" algn="just">
                        <a:lnSpc>
                          <a:spcPct val="200000"/>
                        </a:lnSpc>
                        <a:spcBef>
                          <a:spcPts val="0"/>
                        </a:spcBef>
                        <a:spcAft>
                          <a:spcPts val="0"/>
                        </a:spcAft>
                      </a:pPr>
                      <a:r>
                        <a:rPr lang="en-US" sz="1200" b="1" dirty="0">
                          <a:effectLst/>
                        </a:rPr>
                        <a:t> </a:t>
                      </a:r>
                      <a:endParaRPr lang="en-US" sz="1200" b="1"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10</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25.38 ± 0.56</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r>
              <a:tr h="348678">
                <a:tc>
                  <a:txBody>
                    <a:bodyPr/>
                    <a:lstStyle/>
                    <a:p>
                      <a:pPr marL="0" marR="0" algn="just">
                        <a:lnSpc>
                          <a:spcPct val="200000"/>
                        </a:lnSpc>
                        <a:spcBef>
                          <a:spcPts val="0"/>
                        </a:spcBef>
                        <a:spcAft>
                          <a:spcPts val="0"/>
                        </a:spcAft>
                      </a:pPr>
                      <a:r>
                        <a:rPr lang="en-US" sz="1200" b="1" dirty="0">
                          <a:effectLst/>
                        </a:rPr>
                        <a:t> </a:t>
                      </a:r>
                      <a:endParaRPr lang="en-US" sz="1200" b="1"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20</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22.93 ± 0.21</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r>
              <a:tr h="348678">
                <a:tc>
                  <a:txBody>
                    <a:bodyPr/>
                    <a:lstStyle/>
                    <a:p>
                      <a:pPr marL="0" marR="0" algn="just">
                        <a:lnSpc>
                          <a:spcPct val="200000"/>
                        </a:lnSpc>
                        <a:spcBef>
                          <a:spcPts val="0"/>
                        </a:spcBef>
                        <a:spcAft>
                          <a:spcPts val="0"/>
                        </a:spcAft>
                      </a:pPr>
                      <a:r>
                        <a:rPr lang="en-US" sz="1200" b="1" dirty="0">
                          <a:effectLst/>
                        </a:rPr>
                        <a:t>Magnesium </a:t>
                      </a:r>
                      <a:r>
                        <a:rPr lang="en-US" sz="1200" b="1" dirty="0" err="1">
                          <a:effectLst/>
                        </a:rPr>
                        <a:t>sulphate</a:t>
                      </a:r>
                      <a:endParaRPr lang="en-US" sz="1200" b="1"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5</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21.53 ± 0.09</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r>
              <a:tr h="348678">
                <a:tc>
                  <a:txBody>
                    <a:bodyPr/>
                    <a:lstStyle/>
                    <a:p>
                      <a:pPr marL="0" marR="0" algn="just">
                        <a:lnSpc>
                          <a:spcPct val="200000"/>
                        </a:lnSpc>
                        <a:spcBef>
                          <a:spcPts val="0"/>
                        </a:spcBef>
                        <a:spcAft>
                          <a:spcPts val="0"/>
                        </a:spcAft>
                      </a:pPr>
                      <a:r>
                        <a:rPr lang="en-US" sz="1200" b="1" dirty="0">
                          <a:effectLst/>
                        </a:rPr>
                        <a:t> </a:t>
                      </a:r>
                      <a:endParaRPr lang="en-US" sz="1200" b="1"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10</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19.15 ± 0.31</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r>
              <a:tr h="348678">
                <a:tc>
                  <a:txBody>
                    <a:bodyPr/>
                    <a:lstStyle/>
                    <a:p>
                      <a:pPr marL="0" marR="0" algn="just">
                        <a:lnSpc>
                          <a:spcPct val="200000"/>
                        </a:lnSpc>
                        <a:spcBef>
                          <a:spcPts val="0"/>
                        </a:spcBef>
                        <a:spcAft>
                          <a:spcPts val="0"/>
                        </a:spcAft>
                      </a:pPr>
                      <a:r>
                        <a:rPr lang="en-US" sz="1200" b="1" dirty="0">
                          <a:effectLst/>
                        </a:rPr>
                        <a:t> </a:t>
                      </a:r>
                      <a:endParaRPr lang="en-US" sz="1200" b="1"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20</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15.45± 0.18</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r>
              <a:tr h="348678">
                <a:tc>
                  <a:txBody>
                    <a:bodyPr/>
                    <a:lstStyle/>
                    <a:p>
                      <a:pPr marL="0" marR="0" algn="just">
                        <a:lnSpc>
                          <a:spcPct val="200000"/>
                        </a:lnSpc>
                        <a:spcBef>
                          <a:spcPts val="0"/>
                        </a:spcBef>
                        <a:spcAft>
                          <a:spcPts val="0"/>
                        </a:spcAft>
                      </a:pPr>
                      <a:r>
                        <a:rPr lang="en-US" sz="1200" b="1" dirty="0">
                          <a:effectLst/>
                        </a:rPr>
                        <a:t>Ammonium </a:t>
                      </a:r>
                      <a:r>
                        <a:rPr lang="en-US" sz="1200" b="1" dirty="0" err="1">
                          <a:effectLst/>
                        </a:rPr>
                        <a:t>sulphate</a:t>
                      </a:r>
                      <a:endParaRPr lang="en-US" sz="1200" b="1"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5</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26.41 ± 0.43</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r>
              <a:tr h="348678">
                <a:tc>
                  <a:txBody>
                    <a:bodyPr/>
                    <a:lstStyle/>
                    <a:p>
                      <a:pPr marL="0" marR="0" algn="just">
                        <a:lnSpc>
                          <a:spcPct val="200000"/>
                        </a:lnSpc>
                        <a:spcBef>
                          <a:spcPts val="0"/>
                        </a:spcBef>
                        <a:spcAft>
                          <a:spcPts val="0"/>
                        </a:spcAft>
                      </a:pPr>
                      <a:r>
                        <a:rPr lang="en-US" sz="1200" b="1" dirty="0">
                          <a:effectLst/>
                        </a:rPr>
                        <a:t> </a:t>
                      </a:r>
                      <a:endParaRPr lang="en-US" sz="1200" b="1"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10</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25.06 ± 0.46</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r>
              <a:tr h="348678">
                <a:tc>
                  <a:txBody>
                    <a:bodyPr/>
                    <a:lstStyle/>
                    <a:p>
                      <a:pPr marL="0" marR="0" algn="just">
                        <a:lnSpc>
                          <a:spcPct val="200000"/>
                        </a:lnSpc>
                        <a:spcBef>
                          <a:spcPts val="0"/>
                        </a:spcBef>
                        <a:spcAft>
                          <a:spcPts val="0"/>
                        </a:spcAft>
                      </a:pPr>
                      <a:r>
                        <a:rPr lang="en-US" sz="1200" b="1" dirty="0">
                          <a:effectLst/>
                        </a:rPr>
                        <a:t> </a:t>
                      </a:r>
                      <a:endParaRPr lang="en-US" sz="1200" b="1"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20</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21.51 ± 0.28</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r>
              <a:tr h="348678">
                <a:tc>
                  <a:txBody>
                    <a:bodyPr/>
                    <a:lstStyle/>
                    <a:p>
                      <a:pPr marL="0" marR="0" algn="just">
                        <a:lnSpc>
                          <a:spcPct val="200000"/>
                        </a:lnSpc>
                        <a:spcBef>
                          <a:spcPts val="0"/>
                        </a:spcBef>
                        <a:spcAft>
                          <a:spcPts val="0"/>
                        </a:spcAft>
                      </a:pPr>
                      <a:r>
                        <a:rPr lang="en-US" sz="1200" b="1" dirty="0">
                          <a:solidFill>
                            <a:schemeClr val="tx1"/>
                          </a:solidFill>
                          <a:effectLst/>
                        </a:rPr>
                        <a:t>Sodium citrate</a:t>
                      </a:r>
                      <a:endParaRPr lang="en-US" sz="1200" b="1" dirty="0">
                        <a:solidFill>
                          <a:schemeClr val="tx1"/>
                        </a:solidFill>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5</a:t>
                      </a:r>
                      <a:endParaRPr lang="en-US" sz="1200" b="1" dirty="0">
                        <a:solidFill>
                          <a:srgbClr val="FF0000"/>
                        </a:solidFill>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solidFill>
                      <a:srgbClr val="FF0000"/>
                    </a:solidFill>
                  </a:tcPr>
                </a:tc>
                <a:tc>
                  <a:txBody>
                    <a:bodyPr/>
                    <a:lstStyle/>
                    <a:p>
                      <a:pPr marL="0" marR="0" algn="just">
                        <a:lnSpc>
                          <a:spcPct val="200000"/>
                        </a:lnSpc>
                        <a:spcBef>
                          <a:spcPts val="0"/>
                        </a:spcBef>
                        <a:spcAft>
                          <a:spcPts val="0"/>
                        </a:spcAft>
                      </a:pPr>
                      <a:r>
                        <a:rPr lang="en-US" sz="1200" dirty="0">
                          <a:effectLst/>
                        </a:rPr>
                        <a:t>28.59 ± 0.21</a:t>
                      </a:r>
                      <a:endParaRPr lang="en-US" sz="1200" b="1" dirty="0">
                        <a:solidFill>
                          <a:srgbClr val="FF0000"/>
                        </a:solidFill>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solidFill>
                      <a:srgbClr val="FF0000"/>
                    </a:solidFill>
                  </a:tcPr>
                </a:tc>
              </a:tr>
              <a:tr h="348678">
                <a:tc>
                  <a:txBody>
                    <a:bodyPr/>
                    <a:lstStyle/>
                    <a:p>
                      <a:pPr marL="0" marR="0" algn="just">
                        <a:lnSpc>
                          <a:spcPct val="200000"/>
                        </a:lnSpc>
                        <a:spcBef>
                          <a:spcPts val="0"/>
                        </a:spcBef>
                        <a:spcAft>
                          <a:spcPts val="0"/>
                        </a:spcAft>
                      </a:pPr>
                      <a:r>
                        <a:rPr lang="en-US" sz="1200" b="1" dirty="0">
                          <a:effectLst/>
                        </a:rPr>
                        <a:t> </a:t>
                      </a:r>
                      <a:endParaRPr lang="en-US" sz="1200" b="1"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10</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26.28 ± 0.43</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r>
              <a:tr h="348678">
                <a:tc>
                  <a:txBody>
                    <a:bodyPr/>
                    <a:lstStyle/>
                    <a:p>
                      <a:pPr marL="0" marR="0" algn="just">
                        <a:lnSpc>
                          <a:spcPct val="200000"/>
                        </a:lnSpc>
                        <a:spcBef>
                          <a:spcPts val="0"/>
                        </a:spcBef>
                        <a:spcAft>
                          <a:spcPts val="0"/>
                        </a:spcAft>
                      </a:pPr>
                      <a:r>
                        <a:rPr lang="en-US" sz="1200" b="1" dirty="0">
                          <a:effectLst/>
                        </a:rPr>
                        <a:t> </a:t>
                      </a:r>
                      <a:endParaRPr lang="en-US" sz="1200" b="1"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a:effectLst/>
                        </a:rPr>
                        <a:t>20</a:t>
                      </a:r>
                      <a:endParaRPr lang="en-US" sz="120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21.49 ± 0.53</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r>
              <a:tr h="348678">
                <a:tc>
                  <a:txBody>
                    <a:bodyPr/>
                    <a:lstStyle/>
                    <a:p>
                      <a:pPr marL="0" marR="0" algn="just">
                        <a:lnSpc>
                          <a:spcPct val="200000"/>
                        </a:lnSpc>
                        <a:spcBef>
                          <a:spcPts val="0"/>
                        </a:spcBef>
                        <a:spcAft>
                          <a:spcPts val="0"/>
                        </a:spcAft>
                      </a:pPr>
                      <a:r>
                        <a:rPr lang="en-US" sz="1200" b="1" dirty="0">
                          <a:effectLst/>
                        </a:rPr>
                        <a:t>Sodium acetate</a:t>
                      </a:r>
                      <a:endParaRPr lang="en-US" sz="1200" b="1"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a:effectLst/>
                        </a:rPr>
                        <a:t>5</a:t>
                      </a:r>
                      <a:endParaRPr lang="en-US" sz="120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25.55 ± 0.51</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r>
              <a:tr h="348678">
                <a:tc>
                  <a:txBody>
                    <a:bodyPr/>
                    <a:lstStyle/>
                    <a:p>
                      <a:pPr marL="0" marR="0" algn="just">
                        <a:lnSpc>
                          <a:spcPct val="200000"/>
                        </a:lnSpc>
                        <a:spcBef>
                          <a:spcPts val="0"/>
                        </a:spcBef>
                        <a:spcAft>
                          <a:spcPts val="0"/>
                        </a:spcAft>
                      </a:pPr>
                      <a:r>
                        <a:rPr lang="en-US" sz="1200" b="1" dirty="0">
                          <a:effectLst/>
                        </a:rPr>
                        <a:t> </a:t>
                      </a:r>
                      <a:endParaRPr lang="en-US" sz="1200" b="1"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10</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23.98 ± 0.31</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r>
              <a:tr h="348678">
                <a:tc>
                  <a:txBody>
                    <a:bodyPr/>
                    <a:lstStyle/>
                    <a:p>
                      <a:pPr marL="0" marR="0" algn="just">
                        <a:lnSpc>
                          <a:spcPct val="200000"/>
                        </a:lnSpc>
                        <a:spcBef>
                          <a:spcPts val="0"/>
                        </a:spcBef>
                        <a:spcAft>
                          <a:spcPts val="0"/>
                        </a:spcAft>
                      </a:pPr>
                      <a:r>
                        <a:rPr lang="en-US" sz="1200" dirty="0">
                          <a:effectLst/>
                        </a:rPr>
                        <a:t> </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20</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c>
                  <a:txBody>
                    <a:bodyPr/>
                    <a:lstStyle/>
                    <a:p>
                      <a:pPr marL="0" marR="0" algn="just">
                        <a:lnSpc>
                          <a:spcPct val="200000"/>
                        </a:lnSpc>
                        <a:spcBef>
                          <a:spcPts val="0"/>
                        </a:spcBef>
                        <a:spcAft>
                          <a:spcPts val="0"/>
                        </a:spcAft>
                      </a:pPr>
                      <a:r>
                        <a:rPr lang="en-US" sz="1200" dirty="0">
                          <a:effectLst/>
                        </a:rPr>
                        <a:t>20.71 ± 0.21</a:t>
                      </a:r>
                      <a:endParaRPr lang="en-US" sz="1200" dirty="0">
                        <a:effectLst/>
                        <a:latin typeface="Albany AMT" panose="020B0604020202020204" pitchFamily="34" charset="0"/>
                        <a:ea typeface="SimSun" panose="02010600030101010101" pitchFamily="2" charset="-122"/>
                        <a:cs typeface="Albany AMT" panose="020B0604020202020204" pitchFamily="34" charset="0"/>
                      </a:endParaRPr>
                    </a:p>
                  </a:txBody>
                  <a:tcPr marL="46762" marR="46762" marT="0" marB="0"/>
                </a:tc>
              </a:tr>
            </a:tbl>
          </a:graphicData>
        </a:graphic>
      </p:graphicFrame>
      <p:sp>
        <p:nvSpPr>
          <p:cNvPr id="6" name="TextBox 5"/>
          <p:cNvSpPr txBox="1"/>
          <p:nvPr/>
        </p:nvSpPr>
        <p:spPr>
          <a:xfrm>
            <a:off x="1557338" y="578224"/>
            <a:ext cx="8527956" cy="369332"/>
          </a:xfrm>
          <a:prstGeom prst="rect">
            <a:avLst/>
          </a:prstGeom>
          <a:noFill/>
        </p:spPr>
        <p:txBody>
          <a:bodyPr wrap="square" rtlCol="0">
            <a:spAutoFit/>
          </a:bodyPr>
          <a:lstStyle/>
          <a:p>
            <a:r>
              <a:rPr lang="en-US" b="1" dirty="0" smtClean="0"/>
              <a:t>Table 1:  </a:t>
            </a:r>
            <a:r>
              <a:rPr lang="en-MY" b="1" dirty="0"/>
              <a:t>Selection of various bottom </a:t>
            </a:r>
            <a:r>
              <a:rPr lang="en-MY" b="1" dirty="0" smtClean="0"/>
              <a:t>phase (salt) </a:t>
            </a:r>
            <a:r>
              <a:rPr lang="en-MY" b="1" dirty="0"/>
              <a:t>for </a:t>
            </a:r>
            <a:r>
              <a:rPr lang="en-MY" b="1" dirty="0" err="1"/>
              <a:t>CMCase</a:t>
            </a:r>
            <a:r>
              <a:rPr lang="en-MY" b="1" dirty="0"/>
              <a:t> stability</a:t>
            </a:r>
            <a:endParaRPr lang="en-US" b="1" dirty="0"/>
          </a:p>
        </p:txBody>
      </p:sp>
    </p:spTree>
    <p:extLst>
      <p:ext uri="{BB962C8B-B14F-4D97-AF65-F5344CB8AC3E}">
        <p14:creationId xmlns:p14="http://schemas.microsoft.com/office/powerpoint/2010/main" val="1969801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3089" y="624110"/>
            <a:ext cx="9661524" cy="1280890"/>
          </a:xfrm>
        </p:spPr>
        <p:txBody>
          <a:bodyPr>
            <a:normAutofit/>
          </a:bodyPr>
          <a:lstStyle/>
          <a:p>
            <a:r>
              <a:rPr lang="en-US" sz="2400" b="1" dirty="0" smtClean="0">
                <a:latin typeface="Albany AMT" panose="020B0604020202020204" pitchFamily="34" charset="0"/>
                <a:cs typeface="Albany AMT" panose="020B0604020202020204" pitchFamily="34" charset="0"/>
              </a:rPr>
              <a:t>Table 2</a:t>
            </a:r>
            <a:r>
              <a:rPr lang="en-US" sz="2400" dirty="0" smtClean="0">
                <a:latin typeface="Albany AMT" panose="020B0604020202020204" pitchFamily="34" charset="0"/>
                <a:cs typeface="Albany AMT" panose="020B0604020202020204" pitchFamily="34" charset="0"/>
              </a:rPr>
              <a:t>:   </a:t>
            </a:r>
            <a:r>
              <a:rPr lang="en-MY" sz="2400" dirty="0">
                <a:latin typeface="Albany AMT" panose="020B0604020202020204" pitchFamily="34" charset="0"/>
                <a:cs typeface="Albany AMT" panose="020B0604020202020204" pitchFamily="34" charset="0"/>
              </a:rPr>
              <a:t>I</a:t>
            </a:r>
            <a:r>
              <a:rPr lang="en-MY" sz="2400" dirty="0" smtClean="0">
                <a:latin typeface="Albany AMT" panose="020B0604020202020204" pitchFamily="34" charset="0"/>
                <a:cs typeface="Albany AMT" panose="020B0604020202020204" pitchFamily="34" charset="0"/>
              </a:rPr>
              <a:t>nfluence </a:t>
            </a:r>
            <a:r>
              <a:rPr lang="en-MY" sz="2400" dirty="0">
                <a:latin typeface="Albany AMT" panose="020B0604020202020204" pitchFamily="34" charset="0"/>
                <a:cs typeface="Albany AMT" panose="020B0604020202020204" pitchFamily="34" charset="0"/>
              </a:rPr>
              <a:t>of PEG molecular weight on the partitioning </a:t>
            </a:r>
            <a:r>
              <a:rPr lang="en-MY" sz="2400" dirty="0" smtClean="0">
                <a:latin typeface="Albany AMT" panose="020B0604020202020204" pitchFamily="34" charset="0"/>
                <a:cs typeface="Albany AMT" panose="020B0604020202020204" pitchFamily="34" charset="0"/>
              </a:rPr>
              <a:t>behaviour of </a:t>
            </a:r>
            <a:r>
              <a:rPr lang="en-MY" sz="2400" dirty="0" err="1" smtClean="0">
                <a:latin typeface="Albany AMT" panose="020B0604020202020204" pitchFamily="34" charset="0"/>
                <a:cs typeface="Albany AMT" panose="020B0604020202020204" pitchFamily="34" charset="0"/>
              </a:rPr>
              <a:t>carboxymethyl</a:t>
            </a:r>
            <a:r>
              <a:rPr lang="en-MY" sz="2400" dirty="0" smtClean="0">
                <a:latin typeface="Albany AMT" panose="020B0604020202020204" pitchFamily="34" charset="0"/>
                <a:cs typeface="Albany AMT" panose="020B0604020202020204" pitchFamily="34" charset="0"/>
              </a:rPr>
              <a:t> </a:t>
            </a:r>
            <a:r>
              <a:rPr lang="en-MY" sz="2400" dirty="0" err="1" smtClean="0">
                <a:latin typeface="Albany AMT" panose="020B0604020202020204" pitchFamily="34" charset="0"/>
                <a:cs typeface="Albany AMT" panose="020B0604020202020204" pitchFamily="34" charset="0"/>
              </a:rPr>
              <a:t>cellulasee</a:t>
            </a:r>
            <a:endParaRPr lang="en-US" sz="2400" dirty="0">
              <a:latin typeface="Albany AMT" panose="020B0604020202020204" pitchFamily="34" charset="0"/>
              <a:cs typeface="Albany AMT" panose="020B0604020202020204" pitchFamily="34"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32468335"/>
              </p:ext>
            </p:extLst>
          </p:nvPr>
        </p:nvGraphicFramePr>
        <p:xfrm>
          <a:off x="1728789" y="1743074"/>
          <a:ext cx="9572624" cy="4412961"/>
        </p:xfrm>
        <a:graphic>
          <a:graphicData uri="http://schemas.openxmlformats.org/drawingml/2006/table">
            <a:tbl>
              <a:tblPr firstRow="1" firstCol="1" bandRow="1">
                <a:tableStyleId>{85BE263C-DBD7-4A20-BB59-AAB30ACAA65A}</a:tableStyleId>
              </a:tblPr>
              <a:tblGrid>
                <a:gridCol w="1845816"/>
                <a:gridCol w="2037968"/>
                <a:gridCol w="2019334"/>
                <a:gridCol w="2126474"/>
                <a:gridCol w="1543032"/>
              </a:tblGrid>
              <a:tr h="1908045">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PEG MW (g/</a:t>
                      </a:r>
                      <a:r>
                        <a:rPr lang="en-MY" sz="2000" dirty="0" err="1">
                          <a:effectLst/>
                          <a:latin typeface="Albany AMT" panose="020B0604020202020204" pitchFamily="34" charset="0"/>
                          <a:cs typeface="Albany AMT" panose="020B0604020202020204" pitchFamily="34" charset="0"/>
                        </a:rPr>
                        <a:t>mol</a:t>
                      </a:r>
                      <a:r>
                        <a:rPr lang="en-MY" sz="2000" dirty="0">
                          <a:effectLst/>
                          <a:latin typeface="Albany AMT" panose="020B0604020202020204" pitchFamily="34" charset="0"/>
                          <a:cs typeface="Albany AMT" panose="020B0604020202020204" pitchFamily="34" charset="0"/>
                        </a:rPr>
                        <a:t>)/ </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PEG/Citrate composition (%,w/w)</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Partition coefficient (K)</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a:effectLst/>
                          <a:latin typeface="Albany AMT" panose="020B0604020202020204" pitchFamily="34" charset="0"/>
                          <a:cs typeface="Albany AMT" panose="020B0604020202020204" pitchFamily="34" charset="0"/>
                        </a:rPr>
                        <a:t>Purification factor (P</a:t>
                      </a:r>
                      <a:r>
                        <a:rPr lang="en-MY" sz="2000" baseline="-25000">
                          <a:effectLst/>
                          <a:latin typeface="Albany AMT" panose="020B0604020202020204" pitchFamily="34" charset="0"/>
                          <a:cs typeface="Albany AMT" panose="020B0604020202020204" pitchFamily="34" charset="0"/>
                        </a:rPr>
                        <a:t>FT</a:t>
                      </a:r>
                      <a:r>
                        <a:rPr lang="en-MY" sz="2000">
                          <a:effectLst/>
                          <a:latin typeface="Albany AMT" panose="020B0604020202020204" pitchFamily="34" charset="0"/>
                          <a:cs typeface="Albany AMT" panose="020B0604020202020204" pitchFamily="34" charset="0"/>
                        </a:rPr>
                        <a:t>)</a:t>
                      </a:r>
                      <a:endParaRPr lang="en-US" sz="200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a:effectLst/>
                          <a:latin typeface="Albany AMT" panose="020B0604020202020204" pitchFamily="34" charset="0"/>
                          <a:cs typeface="Albany AMT" panose="020B0604020202020204" pitchFamily="34" charset="0"/>
                        </a:rPr>
                        <a:t>Yield (%)</a:t>
                      </a:r>
                      <a:endParaRPr lang="en-US" sz="200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r>
              <a:tr h="626229">
                <a:tc>
                  <a:txBody>
                    <a:bodyPr/>
                    <a:lstStyle/>
                    <a:p>
                      <a:pPr marL="0" marR="0" algn="just">
                        <a:lnSpc>
                          <a:spcPct val="200000"/>
                        </a:lnSpc>
                        <a:spcBef>
                          <a:spcPts val="0"/>
                        </a:spcBef>
                        <a:spcAft>
                          <a:spcPts val="0"/>
                        </a:spcAft>
                      </a:pPr>
                      <a:r>
                        <a:rPr lang="en-MY" sz="2000">
                          <a:effectLst/>
                          <a:latin typeface="Albany AMT" panose="020B0604020202020204" pitchFamily="34" charset="0"/>
                          <a:cs typeface="Albany AMT" panose="020B0604020202020204" pitchFamily="34" charset="0"/>
                        </a:rPr>
                        <a:t>4000</a:t>
                      </a:r>
                      <a:endParaRPr lang="en-US" sz="200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20.5/15</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0.63</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a:effectLst/>
                          <a:latin typeface="Albany AMT" panose="020B0604020202020204" pitchFamily="34" charset="0"/>
                          <a:cs typeface="Albany AMT" panose="020B0604020202020204" pitchFamily="34" charset="0"/>
                        </a:rPr>
                        <a:t>1.63</a:t>
                      </a:r>
                      <a:endParaRPr lang="en-US" sz="200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a:effectLst/>
                          <a:latin typeface="Albany AMT" panose="020B0604020202020204" pitchFamily="34" charset="0"/>
                          <a:cs typeface="Albany AMT" panose="020B0604020202020204" pitchFamily="34" charset="0"/>
                        </a:rPr>
                        <a:t>47.11</a:t>
                      </a:r>
                      <a:endParaRPr lang="en-US" sz="200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r>
              <a:tr h="626229">
                <a:tc>
                  <a:txBody>
                    <a:bodyPr/>
                    <a:lstStyle/>
                    <a:p>
                      <a:pPr marL="0" marR="0" algn="just">
                        <a:lnSpc>
                          <a:spcPct val="200000"/>
                        </a:lnSpc>
                        <a:spcBef>
                          <a:spcPts val="0"/>
                        </a:spcBef>
                        <a:spcAft>
                          <a:spcPts val="0"/>
                        </a:spcAft>
                      </a:pPr>
                      <a:r>
                        <a:rPr lang="en-MY" sz="2000">
                          <a:effectLst/>
                          <a:latin typeface="Albany AMT" panose="020B0604020202020204" pitchFamily="34" charset="0"/>
                          <a:cs typeface="Albany AMT" panose="020B0604020202020204" pitchFamily="34" charset="0"/>
                        </a:rPr>
                        <a:t>6000</a:t>
                      </a:r>
                      <a:endParaRPr lang="en-US" sz="200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20.5/15</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0.52</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3.32</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a:effectLst/>
                          <a:latin typeface="Albany AMT" panose="020B0604020202020204" pitchFamily="34" charset="0"/>
                          <a:cs typeface="Albany AMT" panose="020B0604020202020204" pitchFamily="34" charset="0"/>
                        </a:rPr>
                        <a:t>58.89</a:t>
                      </a:r>
                      <a:endParaRPr lang="en-US" sz="200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r>
              <a:tr h="626229">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8000</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solidFill>
                      <a:srgbClr val="FF0000"/>
                    </a:solidFill>
                  </a:tcPr>
                </a:tc>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20.5/15</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solidFill>
                      <a:srgbClr val="FF0000"/>
                    </a:solidFill>
                  </a:tcPr>
                </a:tc>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0.32</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solidFill>
                      <a:srgbClr val="FF0000"/>
                    </a:solidFill>
                  </a:tcPr>
                </a:tc>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6.18</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solidFill>
                      <a:srgbClr val="FF0000"/>
                    </a:solidFill>
                  </a:tcPr>
                </a:tc>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68.72</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solidFill>
                      <a:srgbClr val="FF0000"/>
                    </a:solidFill>
                  </a:tcPr>
                </a:tc>
              </a:tr>
              <a:tr h="626229">
                <a:tc>
                  <a:txBody>
                    <a:bodyPr/>
                    <a:lstStyle/>
                    <a:p>
                      <a:pPr marL="0" marR="0" algn="just">
                        <a:lnSpc>
                          <a:spcPct val="200000"/>
                        </a:lnSpc>
                        <a:spcBef>
                          <a:spcPts val="0"/>
                        </a:spcBef>
                        <a:spcAft>
                          <a:spcPts val="0"/>
                        </a:spcAft>
                      </a:pPr>
                      <a:r>
                        <a:rPr lang="en-MY" sz="2000">
                          <a:effectLst/>
                          <a:latin typeface="Albany AMT" panose="020B0604020202020204" pitchFamily="34" charset="0"/>
                          <a:cs typeface="Albany AMT" panose="020B0604020202020204" pitchFamily="34" charset="0"/>
                        </a:rPr>
                        <a:t>10,000</a:t>
                      </a:r>
                      <a:endParaRPr lang="en-US" sz="200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a:effectLst/>
                          <a:latin typeface="Albany AMT" panose="020B0604020202020204" pitchFamily="34" charset="0"/>
                          <a:cs typeface="Albany AMT" panose="020B0604020202020204" pitchFamily="34" charset="0"/>
                        </a:rPr>
                        <a:t>20.5/15</a:t>
                      </a:r>
                      <a:endParaRPr lang="en-US" sz="200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0.58</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a:effectLst/>
                          <a:latin typeface="Albany AMT" panose="020B0604020202020204" pitchFamily="34" charset="0"/>
                          <a:cs typeface="Albany AMT" panose="020B0604020202020204" pitchFamily="34" charset="0"/>
                        </a:rPr>
                        <a:t>1.96</a:t>
                      </a:r>
                      <a:endParaRPr lang="en-US" sz="200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c>
                  <a:txBody>
                    <a:bodyPr/>
                    <a:lstStyle/>
                    <a:p>
                      <a:pPr marL="0" marR="0" algn="just">
                        <a:lnSpc>
                          <a:spcPct val="200000"/>
                        </a:lnSpc>
                        <a:spcBef>
                          <a:spcPts val="0"/>
                        </a:spcBef>
                        <a:spcAft>
                          <a:spcPts val="0"/>
                        </a:spcAft>
                      </a:pPr>
                      <a:r>
                        <a:rPr lang="en-MY" sz="2000" dirty="0">
                          <a:effectLst/>
                          <a:latin typeface="Albany AMT" panose="020B0604020202020204" pitchFamily="34" charset="0"/>
                          <a:cs typeface="Albany AMT" panose="020B0604020202020204" pitchFamily="34" charset="0"/>
                        </a:rPr>
                        <a:t>50.34</a:t>
                      </a:r>
                      <a:endParaRPr lang="en-US" sz="2000" dirty="0">
                        <a:effectLst/>
                        <a:latin typeface="Albany AMT" panose="020B0604020202020204" pitchFamily="34" charset="0"/>
                        <a:ea typeface="SimSun" panose="02010600030101010101" pitchFamily="2" charset="-122"/>
                        <a:cs typeface="Albany AMT"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8797528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Result and Discussion</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25427774"/>
              </p:ext>
            </p:extLst>
          </p:nvPr>
        </p:nvGraphicFramePr>
        <p:xfrm>
          <a:off x="1771650" y="1514476"/>
          <a:ext cx="7986713" cy="40005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314450" y="5800725"/>
            <a:ext cx="9601200" cy="400110"/>
          </a:xfrm>
          <a:prstGeom prst="rect">
            <a:avLst/>
          </a:prstGeom>
          <a:noFill/>
        </p:spPr>
        <p:txBody>
          <a:bodyPr wrap="square" rtlCol="0">
            <a:spAutoFit/>
          </a:bodyPr>
          <a:lstStyle/>
          <a:p>
            <a:r>
              <a:rPr lang="en-MY" sz="2000" b="1" dirty="0" smtClean="0"/>
              <a:t>Figure 1:  Influence </a:t>
            </a:r>
            <a:r>
              <a:rPr lang="en-MY" sz="2000" b="1" dirty="0"/>
              <a:t>of crude load on the </a:t>
            </a:r>
            <a:r>
              <a:rPr lang="en-MY" sz="2000" b="1" dirty="0" err="1"/>
              <a:t>partionning</a:t>
            </a:r>
            <a:r>
              <a:rPr lang="en-MY" sz="2000" b="1" dirty="0"/>
              <a:t> behaviour of </a:t>
            </a:r>
            <a:r>
              <a:rPr lang="en-MY" sz="2000" b="1" dirty="0" err="1"/>
              <a:t>cellulase</a:t>
            </a:r>
            <a:endParaRPr lang="en-US" sz="2000" b="1" dirty="0"/>
          </a:p>
        </p:txBody>
      </p:sp>
    </p:spTree>
    <p:extLst>
      <p:ext uri="{BB962C8B-B14F-4D97-AF65-F5344CB8AC3E}">
        <p14:creationId xmlns:p14="http://schemas.microsoft.com/office/powerpoint/2010/main" val="705553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114" y="624110"/>
            <a:ext cx="7486650" cy="704628"/>
          </a:xfrm>
        </p:spPr>
        <p:txBody>
          <a:bodyPr/>
          <a:lstStyle/>
          <a:p>
            <a:r>
              <a:rPr lang="en-US" b="1" dirty="0" smtClean="0"/>
              <a:t>Results and Discussion</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44972319"/>
              </p:ext>
            </p:extLst>
          </p:nvPr>
        </p:nvGraphicFramePr>
        <p:xfrm>
          <a:off x="2089150" y="1514475"/>
          <a:ext cx="6111875" cy="408305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928688" y="6000750"/>
            <a:ext cx="9172575" cy="400110"/>
          </a:xfrm>
          <a:prstGeom prst="rect">
            <a:avLst/>
          </a:prstGeom>
          <a:noFill/>
        </p:spPr>
        <p:txBody>
          <a:bodyPr wrap="square" rtlCol="0">
            <a:spAutoFit/>
          </a:bodyPr>
          <a:lstStyle/>
          <a:p>
            <a:r>
              <a:rPr lang="en-GB" sz="2000" b="1" dirty="0" smtClean="0"/>
              <a:t>Figure 2:  Influence </a:t>
            </a:r>
            <a:r>
              <a:rPr lang="en-GB" sz="2000" b="1" dirty="0"/>
              <a:t>of pH on partitioning behaviour of </a:t>
            </a:r>
            <a:r>
              <a:rPr lang="en-GB" sz="2000" b="1" dirty="0" err="1"/>
              <a:t>cellulase</a:t>
            </a:r>
            <a:endParaRPr lang="en-US" sz="2000" b="1" dirty="0"/>
          </a:p>
        </p:txBody>
      </p:sp>
      <p:sp>
        <p:nvSpPr>
          <p:cNvPr id="3" name="TextBox 2"/>
          <p:cNvSpPr txBox="1"/>
          <p:nvPr/>
        </p:nvSpPr>
        <p:spPr>
          <a:xfrm>
            <a:off x="9058275" y="1085850"/>
            <a:ext cx="2814638" cy="3693319"/>
          </a:xfrm>
          <a:prstGeom prst="rect">
            <a:avLst/>
          </a:prstGeom>
          <a:noFill/>
        </p:spPr>
        <p:txBody>
          <a:bodyPr wrap="square" rtlCol="0">
            <a:spAutoFit/>
          </a:bodyPr>
          <a:lstStyle/>
          <a:p>
            <a:r>
              <a:rPr lang="en-MY"/>
              <a:t>In this case, as the pH of ABSE was increased above the pI of cellulase, the cellulase becomes negatively charged which then was attracted to the positively charged PEG to phase there by reducing the yield of cellulase  (</a:t>
            </a:r>
            <a:r>
              <a:rPr lang="en-MY">
                <a:hlinkClick r:id="rId3" action="ppaction://hlinkfile" tooltip="Ratanapongleka, 2010 #1519"/>
              </a:rPr>
              <a:t>Ratanapongleka, 2010</a:t>
            </a:r>
            <a:r>
              <a:rPr lang="en-MY"/>
              <a:t>)</a:t>
            </a:r>
            <a:endParaRPr lang="en-US" dirty="0"/>
          </a:p>
        </p:txBody>
      </p:sp>
    </p:spTree>
    <p:extLst>
      <p:ext uri="{BB962C8B-B14F-4D97-AF65-F5344CB8AC3E}">
        <p14:creationId xmlns:p14="http://schemas.microsoft.com/office/powerpoint/2010/main" val="27011832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933228"/>
          </a:xfrm>
        </p:spPr>
        <p:txBody>
          <a:bodyPr/>
          <a:lstStyle/>
          <a:p>
            <a:r>
              <a:rPr lang="en-US" b="1" dirty="0" smtClean="0"/>
              <a:t>Results and Discussion</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2332509"/>
              </p:ext>
            </p:extLst>
          </p:nvPr>
        </p:nvGraphicFramePr>
        <p:xfrm>
          <a:off x="1171575" y="1457325"/>
          <a:ext cx="6929438" cy="417194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400175" y="6029325"/>
            <a:ext cx="8615363" cy="400110"/>
          </a:xfrm>
          <a:prstGeom prst="rect">
            <a:avLst/>
          </a:prstGeom>
          <a:noFill/>
        </p:spPr>
        <p:txBody>
          <a:bodyPr wrap="square" rtlCol="0">
            <a:spAutoFit/>
          </a:bodyPr>
          <a:lstStyle/>
          <a:p>
            <a:r>
              <a:rPr lang="en-AU" sz="2000" b="1" dirty="0"/>
              <a:t>Figure </a:t>
            </a:r>
            <a:r>
              <a:rPr lang="en-AU" sz="2000" b="1" dirty="0" smtClean="0"/>
              <a:t>3:  </a:t>
            </a:r>
            <a:r>
              <a:rPr lang="en-AU" sz="2000" b="1" dirty="0" err="1"/>
              <a:t>Inflence</a:t>
            </a:r>
            <a:r>
              <a:rPr lang="en-AU" sz="2000" b="1" dirty="0"/>
              <a:t> of </a:t>
            </a:r>
            <a:r>
              <a:rPr lang="en-AU" sz="2000" b="1" dirty="0" err="1"/>
              <a:t>NaCl</a:t>
            </a:r>
            <a:r>
              <a:rPr lang="en-AU" sz="2000" b="1" dirty="0"/>
              <a:t> on the partitioning behaviour of </a:t>
            </a:r>
            <a:r>
              <a:rPr lang="en-AU" sz="2000" b="1" dirty="0" err="1"/>
              <a:t>cellulase</a:t>
            </a:r>
            <a:endParaRPr lang="en-US" sz="2000" b="1" dirty="0"/>
          </a:p>
        </p:txBody>
      </p:sp>
      <p:sp>
        <p:nvSpPr>
          <p:cNvPr id="3" name="TextBox 2"/>
          <p:cNvSpPr txBox="1"/>
          <p:nvPr/>
        </p:nvSpPr>
        <p:spPr>
          <a:xfrm>
            <a:off x="9329738" y="1042988"/>
            <a:ext cx="2557462" cy="3970318"/>
          </a:xfrm>
          <a:prstGeom prst="rect">
            <a:avLst/>
          </a:prstGeom>
          <a:noFill/>
        </p:spPr>
        <p:txBody>
          <a:bodyPr wrap="square" rtlCol="0">
            <a:spAutoFit/>
          </a:bodyPr>
          <a:lstStyle/>
          <a:p>
            <a:r>
              <a:rPr lang="en-MY" dirty="0" smtClean="0"/>
              <a:t> Addition </a:t>
            </a:r>
            <a:r>
              <a:rPr lang="en-MY" dirty="0"/>
              <a:t>of </a:t>
            </a:r>
            <a:r>
              <a:rPr lang="en-MY" dirty="0" err="1"/>
              <a:t>NaCl</a:t>
            </a:r>
            <a:r>
              <a:rPr lang="en-MY" dirty="0"/>
              <a:t> could cause the disruption of water structure due to greater electrical potential between the PEG and salt phase, thus enhancing the interaction of </a:t>
            </a:r>
            <a:r>
              <a:rPr lang="en-MY" dirty="0" err="1"/>
              <a:t>cellulase</a:t>
            </a:r>
            <a:r>
              <a:rPr lang="en-MY" dirty="0"/>
              <a:t> with the phase component (</a:t>
            </a:r>
            <a:r>
              <a:rPr lang="en-MY" dirty="0" err="1">
                <a:hlinkClick r:id="rId3" action="ppaction://hlinkfile" tooltip="Settu, 2015 #1527"/>
              </a:rPr>
              <a:t>Settu</a:t>
            </a:r>
            <a:r>
              <a:rPr lang="en-MY" i="1" dirty="0">
                <a:hlinkClick r:id="rId3" action="ppaction://hlinkfile" tooltip="Settu, 2015 #1527"/>
              </a:rPr>
              <a:t> et al.</a:t>
            </a:r>
            <a:r>
              <a:rPr lang="en-MY" dirty="0">
                <a:hlinkClick r:id="rId3" action="ppaction://hlinkfile" tooltip="Settu, 2015 #1527"/>
              </a:rPr>
              <a:t>, 2015</a:t>
            </a:r>
            <a:r>
              <a:rPr lang="en-MY" dirty="0"/>
              <a:t>).</a:t>
            </a:r>
            <a:endParaRPr lang="en-US" dirty="0"/>
          </a:p>
          <a:p>
            <a:endParaRPr lang="en-US" dirty="0"/>
          </a:p>
        </p:txBody>
      </p:sp>
    </p:spTree>
    <p:extLst>
      <p:ext uri="{BB962C8B-B14F-4D97-AF65-F5344CB8AC3E}">
        <p14:creationId xmlns:p14="http://schemas.microsoft.com/office/powerpoint/2010/main" val="6033122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1400" y="281210"/>
            <a:ext cx="8911687" cy="818928"/>
          </a:xfrm>
        </p:spPr>
        <p:txBody>
          <a:bodyPr/>
          <a:lstStyle/>
          <a:p>
            <a:r>
              <a:rPr lang="en-US" b="1" dirty="0" smtClean="0"/>
              <a:t>Result and Discussion</a:t>
            </a:r>
            <a:endParaRPr lang="en-US" b="1"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729038" y="1271588"/>
            <a:ext cx="3043237" cy="4329112"/>
          </a:xfrm>
          <a:prstGeom prst="rect">
            <a:avLst/>
          </a:prstGeom>
        </p:spPr>
      </p:pic>
      <p:sp>
        <p:nvSpPr>
          <p:cNvPr id="5" name="TextBox 4"/>
          <p:cNvSpPr txBox="1"/>
          <p:nvPr/>
        </p:nvSpPr>
        <p:spPr>
          <a:xfrm>
            <a:off x="257176" y="5786439"/>
            <a:ext cx="11144250" cy="461665"/>
          </a:xfrm>
          <a:prstGeom prst="rect">
            <a:avLst/>
          </a:prstGeom>
          <a:noFill/>
        </p:spPr>
        <p:txBody>
          <a:bodyPr wrap="square" rtlCol="0">
            <a:spAutoFit/>
          </a:bodyPr>
          <a:lstStyle/>
          <a:p>
            <a:r>
              <a:rPr lang="en-AU" sz="2400" b="1" dirty="0"/>
              <a:t>Figure </a:t>
            </a:r>
            <a:r>
              <a:rPr lang="en-AU" sz="2400" b="1" dirty="0" smtClean="0"/>
              <a:t>4:   </a:t>
            </a:r>
            <a:r>
              <a:rPr lang="en-AU" sz="2400" b="1" dirty="0"/>
              <a:t>SDS-PAGE analysis of </a:t>
            </a:r>
            <a:r>
              <a:rPr lang="en-AU" sz="2400" b="1" dirty="0" err="1"/>
              <a:t>cellulase</a:t>
            </a:r>
            <a:r>
              <a:rPr lang="en-AU" sz="2400" b="1" dirty="0"/>
              <a:t> recovery in PEG8000/citrate ABS</a:t>
            </a:r>
            <a:endParaRPr lang="en-US" sz="2400" b="1" dirty="0"/>
          </a:p>
        </p:txBody>
      </p:sp>
    </p:spTree>
    <p:extLst>
      <p:ext uri="{BB962C8B-B14F-4D97-AF65-F5344CB8AC3E}">
        <p14:creationId xmlns:p14="http://schemas.microsoft.com/office/powerpoint/2010/main" val="24793025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b="1" dirty="0"/>
          </a:p>
        </p:txBody>
      </p:sp>
      <p:sp>
        <p:nvSpPr>
          <p:cNvPr id="3" name="Content Placeholder 2"/>
          <p:cNvSpPr>
            <a:spLocks noGrp="1"/>
          </p:cNvSpPr>
          <p:nvPr>
            <p:ph idx="1"/>
          </p:nvPr>
        </p:nvSpPr>
        <p:spPr>
          <a:xfrm>
            <a:off x="1237130" y="1734672"/>
            <a:ext cx="10146459" cy="4773704"/>
          </a:xfrm>
        </p:spPr>
        <p:txBody>
          <a:bodyPr>
            <a:normAutofit/>
          </a:bodyPr>
          <a:lstStyle/>
          <a:p>
            <a:endParaRPr lang="en-US" sz="2000" dirty="0" smtClean="0">
              <a:solidFill>
                <a:schemeClr val="tx1"/>
              </a:solidFill>
              <a:latin typeface="Albany AMT" panose="020B0604020202020204" pitchFamily="34" charset="0"/>
              <a:cs typeface="Albany AMT" panose="020B0604020202020204" pitchFamily="34" charset="0"/>
            </a:endParaRPr>
          </a:p>
          <a:p>
            <a:r>
              <a:rPr lang="en-US" sz="2000" dirty="0" smtClean="0">
                <a:solidFill>
                  <a:schemeClr val="tx1"/>
                </a:solidFill>
                <a:latin typeface="Albany AMT" panose="020B0604020202020204" pitchFamily="34" charset="0"/>
                <a:cs typeface="Albany AMT" panose="020B0604020202020204" pitchFamily="34" charset="0"/>
              </a:rPr>
              <a:t> </a:t>
            </a:r>
            <a:r>
              <a:rPr lang="en-US" sz="2400" dirty="0" smtClean="0">
                <a:solidFill>
                  <a:schemeClr val="tx1"/>
                </a:solidFill>
                <a:latin typeface="Albany AMT" panose="020B0604020202020204" pitchFamily="34" charset="0"/>
                <a:cs typeface="Albany AMT" panose="020B0604020202020204" pitchFamily="34" charset="0"/>
              </a:rPr>
              <a:t>Aqueous </a:t>
            </a:r>
            <a:r>
              <a:rPr lang="en-US" sz="2400" dirty="0" err="1" smtClean="0">
                <a:solidFill>
                  <a:schemeClr val="tx1"/>
                </a:solidFill>
                <a:latin typeface="Albany AMT" panose="020B0604020202020204" pitchFamily="34" charset="0"/>
                <a:cs typeface="Albany AMT" panose="020B0604020202020204" pitchFamily="34" charset="0"/>
              </a:rPr>
              <a:t>biphsic</a:t>
            </a:r>
            <a:r>
              <a:rPr lang="en-US" sz="2400" dirty="0" smtClean="0">
                <a:solidFill>
                  <a:schemeClr val="tx1"/>
                </a:solidFill>
                <a:latin typeface="Albany AMT" panose="020B0604020202020204" pitchFamily="34" charset="0"/>
                <a:cs typeface="Albany AMT" panose="020B0604020202020204" pitchFamily="34" charset="0"/>
              </a:rPr>
              <a:t> system parameters at </a:t>
            </a:r>
            <a:r>
              <a:rPr lang="en-US" sz="2400" dirty="0">
                <a:solidFill>
                  <a:schemeClr val="tx1"/>
                </a:solidFill>
                <a:latin typeface="Albany AMT" panose="020B0604020202020204" pitchFamily="34" charset="0"/>
                <a:cs typeface="Albany AMT" panose="020B0604020202020204" pitchFamily="34" charset="0"/>
              </a:rPr>
              <a:t>14 % (w/w) crude load , 1 % </a:t>
            </a:r>
            <a:r>
              <a:rPr lang="en-US" sz="2400" dirty="0" err="1">
                <a:solidFill>
                  <a:schemeClr val="tx1"/>
                </a:solidFill>
                <a:latin typeface="Albany AMT" panose="020B0604020202020204" pitchFamily="34" charset="0"/>
                <a:cs typeface="Albany AMT" panose="020B0604020202020204" pitchFamily="34" charset="0"/>
              </a:rPr>
              <a:t>NaCl</a:t>
            </a:r>
            <a:r>
              <a:rPr lang="en-US" sz="2400" dirty="0">
                <a:solidFill>
                  <a:schemeClr val="tx1"/>
                </a:solidFill>
                <a:latin typeface="Albany AMT" panose="020B0604020202020204" pitchFamily="34" charset="0"/>
                <a:cs typeface="Albany AMT" panose="020B0604020202020204" pitchFamily="34" charset="0"/>
              </a:rPr>
              <a:t>, pH 7.0 produced o</a:t>
            </a:r>
            <a:r>
              <a:rPr lang="en-US" sz="2400" dirty="0" smtClean="0">
                <a:solidFill>
                  <a:schemeClr val="tx1"/>
                </a:solidFill>
                <a:latin typeface="Albany AMT" panose="020B0604020202020204" pitchFamily="34" charset="0"/>
                <a:cs typeface="Albany AMT" panose="020B0604020202020204" pitchFamily="34" charset="0"/>
              </a:rPr>
              <a:t>ptimum recovery of  </a:t>
            </a:r>
            <a:r>
              <a:rPr lang="en-US" sz="2400" dirty="0" err="1">
                <a:solidFill>
                  <a:schemeClr val="tx1"/>
                </a:solidFill>
                <a:latin typeface="Albany AMT" panose="020B0604020202020204" pitchFamily="34" charset="0"/>
                <a:cs typeface="Albany AMT" panose="020B0604020202020204" pitchFamily="34" charset="0"/>
              </a:rPr>
              <a:t>CMCase</a:t>
            </a:r>
            <a:r>
              <a:rPr lang="en-US" sz="2400" dirty="0">
                <a:solidFill>
                  <a:schemeClr val="tx1"/>
                </a:solidFill>
                <a:latin typeface="Albany AMT" panose="020B0604020202020204" pitchFamily="34" charset="0"/>
                <a:cs typeface="Albany AMT" panose="020B0604020202020204" pitchFamily="34" charset="0"/>
              </a:rPr>
              <a:t>  </a:t>
            </a:r>
            <a:r>
              <a:rPr lang="en-US" sz="2400" dirty="0" smtClean="0">
                <a:solidFill>
                  <a:schemeClr val="tx1"/>
                </a:solidFill>
                <a:latin typeface="Albany AMT" panose="020B0604020202020204" pitchFamily="34" charset="0"/>
                <a:cs typeface="Albany AMT" panose="020B0604020202020204" pitchFamily="34" charset="0"/>
              </a:rPr>
              <a:t>at a yield  </a:t>
            </a:r>
            <a:r>
              <a:rPr lang="en-US" sz="2400" dirty="0">
                <a:solidFill>
                  <a:schemeClr val="tx1"/>
                </a:solidFill>
                <a:latin typeface="Albany AMT" panose="020B0604020202020204" pitchFamily="34" charset="0"/>
                <a:cs typeface="Albany AMT" panose="020B0604020202020204" pitchFamily="34" charset="0"/>
              </a:rPr>
              <a:t>(Y) of </a:t>
            </a:r>
            <a:r>
              <a:rPr lang="en-US" sz="2400" dirty="0" smtClean="0">
                <a:solidFill>
                  <a:schemeClr val="tx1"/>
                </a:solidFill>
                <a:latin typeface="Albany AMT" panose="020B0604020202020204" pitchFamily="34" charset="0"/>
                <a:cs typeface="Albany AMT" panose="020B0604020202020204" pitchFamily="34" charset="0"/>
              </a:rPr>
              <a:t>86.62 </a:t>
            </a:r>
            <a:r>
              <a:rPr lang="en-US" sz="2400" dirty="0">
                <a:solidFill>
                  <a:schemeClr val="tx1"/>
                </a:solidFill>
                <a:latin typeface="Albany AMT" panose="020B0604020202020204" pitchFamily="34" charset="0"/>
                <a:cs typeface="Albany AMT" panose="020B0604020202020204" pitchFamily="34" charset="0"/>
              </a:rPr>
              <a:t>%,  a partition coefficient (K) of 0.21 and purification factor (P</a:t>
            </a:r>
            <a:r>
              <a:rPr lang="en-US" sz="2400" baseline="-25000" dirty="0">
                <a:solidFill>
                  <a:schemeClr val="tx1"/>
                </a:solidFill>
                <a:latin typeface="Albany AMT" panose="020B0604020202020204" pitchFamily="34" charset="0"/>
                <a:cs typeface="Albany AMT" panose="020B0604020202020204" pitchFamily="34" charset="0"/>
              </a:rPr>
              <a:t>FT</a:t>
            </a:r>
            <a:r>
              <a:rPr lang="en-US" sz="2400" dirty="0">
                <a:solidFill>
                  <a:schemeClr val="tx1"/>
                </a:solidFill>
                <a:latin typeface="Albany AMT" panose="020B0604020202020204" pitchFamily="34" charset="0"/>
                <a:cs typeface="Albany AMT" panose="020B0604020202020204" pitchFamily="34" charset="0"/>
              </a:rPr>
              <a:t>) of  10.3 from the bottom phase of PEG 8000/sodium citrate </a:t>
            </a:r>
            <a:endParaRPr lang="en-US" sz="2400" dirty="0" smtClean="0">
              <a:solidFill>
                <a:schemeClr val="tx1"/>
              </a:solidFill>
              <a:latin typeface="Albany AMT" panose="020B0604020202020204" pitchFamily="34" charset="0"/>
              <a:cs typeface="Albany AMT" panose="020B0604020202020204" pitchFamily="34" charset="0"/>
            </a:endParaRPr>
          </a:p>
          <a:p>
            <a:pPr marL="0" indent="0">
              <a:buNone/>
            </a:pPr>
            <a:endParaRPr lang="en-US" sz="2400" dirty="0" smtClean="0">
              <a:solidFill>
                <a:schemeClr val="tx1"/>
              </a:solidFill>
              <a:latin typeface="Albany AMT" panose="020B0604020202020204" pitchFamily="34" charset="0"/>
              <a:cs typeface="Albany AMT" panose="020B0604020202020204" pitchFamily="34" charset="0"/>
            </a:endParaRPr>
          </a:p>
          <a:p>
            <a:pPr marL="0" indent="0">
              <a:buNone/>
            </a:pPr>
            <a:endParaRPr lang="en-US" sz="2400" dirty="0">
              <a:solidFill>
                <a:schemeClr val="tx1"/>
              </a:solidFill>
              <a:latin typeface="Albany AMT" panose="020B0604020202020204" pitchFamily="34" charset="0"/>
              <a:cs typeface="Albany AMT" panose="020B0604020202020204" pitchFamily="34" charset="0"/>
            </a:endParaRPr>
          </a:p>
          <a:p>
            <a:r>
              <a:rPr lang="en-US" sz="2400" dirty="0" smtClean="0">
                <a:solidFill>
                  <a:schemeClr val="tx1"/>
                </a:solidFill>
                <a:latin typeface="Albany AMT" panose="020B0604020202020204" pitchFamily="34" charset="0"/>
                <a:cs typeface="Albany AMT" panose="020B0604020202020204" pitchFamily="34" charset="0"/>
              </a:rPr>
              <a:t>The results from this study has demonstrated that aqueous </a:t>
            </a:r>
            <a:r>
              <a:rPr lang="en-US" sz="2400" dirty="0" err="1" smtClean="0">
                <a:solidFill>
                  <a:schemeClr val="tx1"/>
                </a:solidFill>
                <a:latin typeface="Albany AMT" panose="020B0604020202020204" pitchFamily="34" charset="0"/>
                <a:cs typeface="Albany AMT" panose="020B0604020202020204" pitchFamily="34" charset="0"/>
              </a:rPr>
              <a:t>biphasis</a:t>
            </a:r>
            <a:r>
              <a:rPr lang="en-US" sz="2400" dirty="0" smtClean="0">
                <a:solidFill>
                  <a:schemeClr val="tx1"/>
                </a:solidFill>
                <a:latin typeface="Albany AMT" panose="020B0604020202020204" pitchFamily="34" charset="0"/>
                <a:cs typeface="Albany AMT" panose="020B0604020202020204" pitchFamily="34" charset="0"/>
              </a:rPr>
              <a:t> system can be potentially be used to purify </a:t>
            </a:r>
            <a:r>
              <a:rPr lang="en-US" sz="2400" dirty="0" err="1" smtClean="0">
                <a:solidFill>
                  <a:schemeClr val="tx1"/>
                </a:solidFill>
                <a:latin typeface="Albany AMT" panose="020B0604020202020204" pitchFamily="34" charset="0"/>
                <a:cs typeface="Albany AMT" panose="020B0604020202020204" pitchFamily="34" charset="0"/>
              </a:rPr>
              <a:t>carboxymethylcellulase</a:t>
            </a:r>
            <a:r>
              <a:rPr lang="en-US" sz="2400" dirty="0" smtClean="0">
                <a:solidFill>
                  <a:schemeClr val="tx1"/>
                </a:solidFill>
                <a:latin typeface="Albany AMT" panose="020B0604020202020204" pitchFamily="34" charset="0"/>
                <a:cs typeface="Albany AMT" panose="020B0604020202020204" pitchFamily="34" charset="0"/>
              </a:rPr>
              <a:t> from fermentation broth of </a:t>
            </a:r>
            <a:r>
              <a:rPr lang="en-US" sz="2400" i="1" u="sng" dirty="0" smtClean="0">
                <a:solidFill>
                  <a:schemeClr val="tx1"/>
                </a:solidFill>
                <a:latin typeface="Albany AMT" panose="020B0604020202020204" pitchFamily="34" charset="0"/>
                <a:cs typeface="Albany AMT" panose="020B0604020202020204" pitchFamily="34" charset="0"/>
              </a:rPr>
              <a:t>B. </a:t>
            </a:r>
            <a:r>
              <a:rPr lang="en-US" sz="2400" i="1" u="sng" dirty="0" err="1" smtClean="0">
                <a:solidFill>
                  <a:schemeClr val="tx1"/>
                </a:solidFill>
                <a:latin typeface="Albany AMT" panose="020B0604020202020204" pitchFamily="34" charset="0"/>
                <a:cs typeface="Albany AMT" panose="020B0604020202020204" pitchFamily="34" charset="0"/>
              </a:rPr>
              <a:t>licheniformis</a:t>
            </a:r>
            <a:r>
              <a:rPr lang="en-US" sz="2400" i="1" u="sng" dirty="0" smtClean="0">
                <a:solidFill>
                  <a:schemeClr val="tx1"/>
                </a:solidFill>
                <a:latin typeface="Albany AMT" panose="020B0604020202020204" pitchFamily="34" charset="0"/>
                <a:cs typeface="Albany AMT" panose="020B0604020202020204" pitchFamily="34" charset="0"/>
              </a:rPr>
              <a:t> </a:t>
            </a:r>
            <a:r>
              <a:rPr lang="en-US" sz="2400" dirty="0" smtClean="0">
                <a:solidFill>
                  <a:schemeClr val="tx1"/>
                </a:solidFill>
                <a:latin typeface="Albany AMT" panose="020B0604020202020204" pitchFamily="34" charset="0"/>
                <a:cs typeface="Albany AMT" panose="020B0604020202020204" pitchFamily="34" charset="0"/>
              </a:rPr>
              <a:t>2D55</a:t>
            </a:r>
            <a:endParaRPr lang="en-US" sz="2400" dirty="0">
              <a:solidFill>
                <a:schemeClr val="tx1"/>
              </a:solidFill>
              <a:latin typeface="Albany AMT" panose="020B0604020202020204" pitchFamily="34" charset="0"/>
              <a:cs typeface="Albany AMT" panose="020B0604020202020204" pitchFamily="34" charset="0"/>
            </a:endParaRPr>
          </a:p>
        </p:txBody>
      </p:sp>
    </p:spTree>
    <p:extLst>
      <p:ext uri="{BB962C8B-B14F-4D97-AF65-F5344CB8AC3E}">
        <p14:creationId xmlns:p14="http://schemas.microsoft.com/office/powerpoint/2010/main" val="18969279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small" dirty="0"/>
              <a:t>Acknowledgments</a:t>
            </a:r>
            <a:endParaRPr lang="en-US" dirty="0"/>
          </a:p>
        </p:txBody>
      </p:sp>
      <p:sp>
        <p:nvSpPr>
          <p:cNvPr id="3" name="Content Placeholder 2"/>
          <p:cNvSpPr>
            <a:spLocks noGrp="1"/>
          </p:cNvSpPr>
          <p:nvPr>
            <p:ph idx="1"/>
          </p:nvPr>
        </p:nvSpPr>
        <p:spPr>
          <a:xfrm>
            <a:off x="644300" y="2133600"/>
            <a:ext cx="10860312" cy="4549588"/>
          </a:xfrm>
        </p:spPr>
        <p:txBody>
          <a:bodyPr/>
          <a:lstStyle/>
          <a:p>
            <a:r>
              <a:rPr lang="en-US" sz="2000" dirty="0">
                <a:solidFill>
                  <a:schemeClr val="tx1"/>
                </a:solidFill>
                <a:latin typeface="Albany AMT" panose="020B0604020202020204" pitchFamily="34" charset="0"/>
                <a:cs typeface="Albany AMT" panose="020B0604020202020204" pitchFamily="34" charset="0"/>
              </a:rPr>
              <a:t>The author acknowledge the organization for women in science for developing countries (OWSD) for providing scholarship for this </a:t>
            </a:r>
            <a:r>
              <a:rPr lang="en-US" sz="2000" dirty="0" smtClean="0">
                <a:solidFill>
                  <a:schemeClr val="tx1"/>
                </a:solidFill>
                <a:latin typeface="Albany AMT" panose="020B0604020202020204" pitchFamily="34" charset="0"/>
                <a:cs typeface="Albany AMT" panose="020B0604020202020204" pitchFamily="34" charset="0"/>
              </a:rPr>
              <a:t>research and university of Ilorin Nigeria for granting leave of study</a:t>
            </a:r>
            <a:endParaRPr lang="en-US" sz="2000" dirty="0">
              <a:solidFill>
                <a:schemeClr val="tx1"/>
              </a:solidFill>
              <a:latin typeface="Albany AMT" panose="020B0604020202020204" pitchFamily="34" charset="0"/>
              <a:cs typeface="Albany AMT" panose="020B0604020202020204" pitchFamily="34" charset="0"/>
            </a:endParaRPr>
          </a:p>
          <a:p>
            <a:endParaRPr lang="en-US" dirty="0" smtClean="0"/>
          </a:p>
          <a:p>
            <a:endParaRPr lang="en-US" dirty="0"/>
          </a:p>
          <a:p>
            <a:endParaRPr lang="en-US" dirty="0" smtClean="0"/>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2925" y="3902915"/>
            <a:ext cx="2357648" cy="227911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5667" y="3753470"/>
            <a:ext cx="2215790" cy="2285824"/>
          </a:xfrm>
          <a:prstGeom prst="rect">
            <a:avLst/>
          </a:prstGeom>
        </p:spPr>
      </p:pic>
    </p:spTree>
    <p:extLst>
      <p:ext uri="{BB962C8B-B14F-4D97-AF65-F5344CB8AC3E}">
        <p14:creationId xmlns:p14="http://schemas.microsoft.com/office/powerpoint/2010/main" val="12092784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6784" y="537882"/>
            <a:ext cx="8911687" cy="712694"/>
          </a:xfrm>
        </p:spPr>
        <p:txBody>
          <a:bodyPr/>
          <a:lstStyle/>
          <a:p>
            <a:r>
              <a:rPr lang="en-US" b="1" dirty="0" smtClean="0"/>
              <a:t>      REFERENCES</a:t>
            </a:r>
            <a:endParaRPr lang="en-US" b="1" dirty="0"/>
          </a:p>
        </p:txBody>
      </p:sp>
      <p:sp>
        <p:nvSpPr>
          <p:cNvPr id="3" name="Content Placeholder 2"/>
          <p:cNvSpPr>
            <a:spLocks noGrp="1"/>
          </p:cNvSpPr>
          <p:nvPr>
            <p:ph idx="1"/>
          </p:nvPr>
        </p:nvSpPr>
        <p:spPr>
          <a:xfrm>
            <a:off x="470648" y="1250576"/>
            <a:ext cx="10824882" cy="5311589"/>
          </a:xfrm>
        </p:spPr>
        <p:txBody>
          <a:bodyPr>
            <a:normAutofit/>
          </a:bodyPr>
          <a:lstStyle/>
          <a:p>
            <a:pPr lvl="0"/>
            <a:endParaRPr lang="en-US" dirty="0" smtClean="0">
              <a:solidFill>
                <a:schemeClr val="tx1"/>
              </a:solidFill>
              <a:latin typeface="Albany AMT" panose="020B0604020202020204" pitchFamily="34" charset="0"/>
              <a:cs typeface="Albany AMT" panose="020B0604020202020204" pitchFamily="34" charset="0"/>
            </a:endParaRPr>
          </a:p>
          <a:p>
            <a:pPr lvl="0"/>
            <a:r>
              <a:rPr lang="en-US" dirty="0" err="1" smtClean="0">
                <a:solidFill>
                  <a:schemeClr val="tx1"/>
                </a:solidFill>
                <a:latin typeface="Albany AMT" panose="020B0604020202020204" pitchFamily="34" charset="0"/>
                <a:cs typeface="Albany AMT" panose="020B0604020202020204" pitchFamily="34" charset="0"/>
              </a:rPr>
              <a:t>Azadian</a:t>
            </a:r>
            <a:r>
              <a:rPr lang="en-US" dirty="0">
                <a:solidFill>
                  <a:schemeClr val="tx1"/>
                </a:solidFill>
                <a:latin typeface="Albany AMT" panose="020B0604020202020204" pitchFamily="34" charset="0"/>
                <a:cs typeface="Albany AMT" panose="020B0604020202020204" pitchFamily="34" charset="0"/>
              </a:rPr>
              <a:t>, F., </a:t>
            </a:r>
            <a:r>
              <a:rPr lang="en-US" dirty="0" err="1">
                <a:solidFill>
                  <a:schemeClr val="tx1"/>
                </a:solidFill>
                <a:latin typeface="Albany AMT" panose="020B0604020202020204" pitchFamily="34" charset="0"/>
                <a:cs typeface="Albany AMT" panose="020B0604020202020204" pitchFamily="34" charset="0"/>
              </a:rPr>
              <a:t>Badoei-dalfard</a:t>
            </a:r>
            <a:r>
              <a:rPr lang="en-US" dirty="0">
                <a:solidFill>
                  <a:schemeClr val="tx1"/>
                </a:solidFill>
                <a:latin typeface="Albany AMT" panose="020B0604020202020204" pitchFamily="34" charset="0"/>
                <a:cs typeface="Albany AMT" panose="020B0604020202020204" pitchFamily="34" charset="0"/>
              </a:rPr>
              <a:t>, A., </a:t>
            </a:r>
            <a:r>
              <a:rPr lang="en-US" dirty="0" err="1">
                <a:solidFill>
                  <a:schemeClr val="tx1"/>
                </a:solidFill>
                <a:latin typeface="Albany AMT" panose="020B0604020202020204" pitchFamily="34" charset="0"/>
                <a:cs typeface="Albany AMT" panose="020B0604020202020204" pitchFamily="34" charset="0"/>
              </a:rPr>
              <a:t>Namaki-Shoushtari</a:t>
            </a:r>
            <a:r>
              <a:rPr lang="en-US" dirty="0">
                <a:solidFill>
                  <a:schemeClr val="tx1"/>
                </a:solidFill>
                <a:latin typeface="Albany AMT" panose="020B0604020202020204" pitchFamily="34" charset="0"/>
                <a:cs typeface="Albany AMT" panose="020B0604020202020204" pitchFamily="34" charset="0"/>
              </a:rPr>
              <a:t>, A. and </a:t>
            </a:r>
            <a:r>
              <a:rPr lang="en-US" dirty="0" err="1">
                <a:solidFill>
                  <a:schemeClr val="tx1"/>
                </a:solidFill>
                <a:latin typeface="Albany AMT" panose="020B0604020202020204" pitchFamily="34" charset="0"/>
                <a:cs typeface="Albany AMT" panose="020B0604020202020204" pitchFamily="34" charset="0"/>
              </a:rPr>
              <a:t>Hassanshahian</a:t>
            </a:r>
            <a:r>
              <a:rPr lang="en-US" dirty="0">
                <a:solidFill>
                  <a:schemeClr val="tx1"/>
                </a:solidFill>
                <a:latin typeface="Albany AMT" panose="020B0604020202020204" pitchFamily="34" charset="0"/>
                <a:cs typeface="Albany AMT" panose="020B0604020202020204" pitchFamily="34" charset="0"/>
              </a:rPr>
              <a:t>, M. (2016). Purification and biochemical properties of a </a:t>
            </a:r>
            <a:r>
              <a:rPr lang="en-US" dirty="0" err="1">
                <a:solidFill>
                  <a:schemeClr val="tx1"/>
                </a:solidFill>
                <a:latin typeface="Albany AMT" panose="020B0604020202020204" pitchFamily="34" charset="0"/>
                <a:cs typeface="Albany AMT" panose="020B0604020202020204" pitchFamily="34" charset="0"/>
              </a:rPr>
              <a:t>thermostable</a:t>
            </a:r>
            <a:r>
              <a:rPr lang="en-US" dirty="0">
                <a:solidFill>
                  <a:schemeClr val="tx1"/>
                </a:solidFill>
                <a:latin typeface="Albany AMT" panose="020B0604020202020204" pitchFamily="34" charset="0"/>
                <a:cs typeface="Albany AMT" panose="020B0604020202020204" pitchFamily="34" charset="0"/>
              </a:rPr>
              <a:t>, </a:t>
            </a:r>
            <a:r>
              <a:rPr lang="en-US" dirty="0" err="1">
                <a:solidFill>
                  <a:schemeClr val="tx1"/>
                </a:solidFill>
                <a:latin typeface="Albany AMT" panose="020B0604020202020204" pitchFamily="34" charset="0"/>
                <a:cs typeface="Albany AMT" panose="020B0604020202020204" pitchFamily="34" charset="0"/>
              </a:rPr>
              <a:t>haloalkaline</a:t>
            </a:r>
            <a:r>
              <a:rPr lang="en-US" dirty="0">
                <a:solidFill>
                  <a:schemeClr val="tx1"/>
                </a:solidFill>
                <a:latin typeface="Albany AMT" panose="020B0604020202020204" pitchFamily="34" charset="0"/>
                <a:cs typeface="Albany AMT" panose="020B0604020202020204" pitchFamily="34" charset="0"/>
              </a:rPr>
              <a:t> </a:t>
            </a:r>
            <a:r>
              <a:rPr lang="en-US" dirty="0" err="1">
                <a:solidFill>
                  <a:schemeClr val="tx1"/>
                </a:solidFill>
                <a:latin typeface="Albany AMT" panose="020B0604020202020204" pitchFamily="34" charset="0"/>
                <a:cs typeface="Albany AMT" panose="020B0604020202020204" pitchFamily="34" charset="0"/>
              </a:rPr>
              <a:t>cellulase</a:t>
            </a:r>
            <a:r>
              <a:rPr lang="en-US" dirty="0">
                <a:solidFill>
                  <a:schemeClr val="tx1"/>
                </a:solidFill>
                <a:latin typeface="Albany AMT" panose="020B0604020202020204" pitchFamily="34" charset="0"/>
                <a:cs typeface="Albany AMT" panose="020B0604020202020204" pitchFamily="34" charset="0"/>
              </a:rPr>
              <a:t> from Bacillus </a:t>
            </a:r>
            <a:r>
              <a:rPr lang="en-US" dirty="0" err="1">
                <a:solidFill>
                  <a:schemeClr val="tx1"/>
                </a:solidFill>
                <a:latin typeface="Albany AMT" panose="020B0604020202020204" pitchFamily="34" charset="0"/>
                <a:cs typeface="Albany AMT" panose="020B0604020202020204" pitchFamily="34" charset="0"/>
              </a:rPr>
              <a:t>licheniformis</a:t>
            </a:r>
            <a:r>
              <a:rPr lang="en-US" dirty="0">
                <a:solidFill>
                  <a:schemeClr val="tx1"/>
                </a:solidFill>
                <a:latin typeface="Albany AMT" panose="020B0604020202020204" pitchFamily="34" charset="0"/>
                <a:cs typeface="Albany AMT" panose="020B0604020202020204" pitchFamily="34" charset="0"/>
              </a:rPr>
              <a:t> AMF-07 and its application for hydrolysis of different cellulosic substrates to bioethanol production. </a:t>
            </a:r>
            <a:r>
              <a:rPr lang="en-US" i="1" dirty="0">
                <a:solidFill>
                  <a:schemeClr val="tx1"/>
                </a:solidFill>
                <a:latin typeface="Albany AMT" panose="020B0604020202020204" pitchFamily="34" charset="0"/>
                <a:cs typeface="Albany AMT" panose="020B0604020202020204" pitchFamily="34" charset="0"/>
              </a:rPr>
              <a:t>Molecular Biology Research Communications</a:t>
            </a:r>
            <a:r>
              <a:rPr lang="en-US" dirty="0">
                <a:solidFill>
                  <a:schemeClr val="tx1"/>
                </a:solidFill>
                <a:latin typeface="Albany AMT" panose="020B0604020202020204" pitchFamily="34" charset="0"/>
                <a:cs typeface="Albany AMT" panose="020B0604020202020204" pitchFamily="34" charset="0"/>
              </a:rPr>
              <a:t>, 133-145.</a:t>
            </a:r>
          </a:p>
          <a:p>
            <a:pPr lvl="0"/>
            <a:r>
              <a:rPr lang="en-US" dirty="0">
                <a:solidFill>
                  <a:schemeClr val="tx1"/>
                </a:solidFill>
                <a:latin typeface="Albany AMT" panose="020B0604020202020204" pitchFamily="34" charset="0"/>
                <a:cs typeface="Albany AMT" panose="020B0604020202020204" pitchFamily="34" charset="0"/>
              </a:rPr>
              <a:t>Ho, S. L., </a:t>
            </a:r>
            <a:r>
              <a:rPr lang="en-US" dirty="0" err="1">
                <a:solidFill>
                  <a:schemeClr val="tx1"/>
                </a:solidFill>
                <a:latin typeface="Albany AMT" panose="020B0604020202020204" pitchFamily="34" charset="0"/>
                <a:cs typeface="Albany AMT" panose="020B0604020202020204" pitchFamily="34" charset="0"/>
              </a:rPr>
              <a:t>Lan</a:t>
            </a:r>
            <a:r>
              <a:rPr lang="en-US" dirty="0">
                <a:solidFill>
                  <a:schemeClr val="tx1"/>
                </a:solidFill>
                <a:latin typeface="Albany AMT" panose="020B0604020202020204" pitchFamily="34" charset="0"/>
                <a:cs typeface="Albany AMT" panose="020B0604020202020204" pitchFamily="34" charset="0"/>
              </a:rPr>
              <a:t>, J. C.-W., Tan, J. S., </a:t>
            </a:r>
            <a:r>
              <a:rPr lang="en-US" dirty="0" err="1">
                <a:solidFill>
                  <a:schemeClr val="tx1"/>
                </a:solidFill>
                <a:latin typeface="Albany AMT" panose="020B0604020202020204" pitchFamily="34" charset="0"/>
                <a:cs typeface="Albany AMT" panose="020B0604020202020204" pitchFamily="34" charset="0"/>
              </a:rPr>
              <a:t>Yim</a:t>
            </a:r>
            <a:r>
              <a:rPr lang="en-US" dirty="0">
                <a:solidFill>
                  <a:schemeClr val="tx1"/>
                </a:solidFill>
                <a:latin typeface="Albany AMT" panose="020B0604020202020204" pitchFamily="34" charset="0"/>
                <a:cs typeface="Albany AMT" panose="020B0604020202020204" pitchFamily="34" charset="0"/>
              </a:rPr>
              <a:t>, H. </a:t>
            </a:r>
            <a:r>
              <a:rPr lang="en-US" dirty="0" err="1">
                <a:solidFill>
                  <a:schemeClr val="tx1"/>
                </a:solidFill>
                <a:latin typeface="Albany AMT" panose="020B0604020202020204" pitchFamily="34" charset="0"/>
                <a:cs typeface="Albany AMT" panose="020B0604020202020204" pitchFamily="34" charset="0"/>
              </a:rPr>
              <a:t>S.andNg</a:t>
            </a:r>
            <a:r>
              <a:rPr lang="en-US" dirty="0">
                <a:solidFill>
                  <a:schemeClr val="tx1"/>
                </a:solidFill>
                <a:latin typeface="Albany AMT" panose="020B0604020202020204" pitchFamily="34" charset="0"/>
                <a:cs typeface="Albany AMT" panose="020B0604020202020204" pitchFamily="34" charset="0"/>
              </a:rPr>
              <a:t>, H. S. (2017). Aqueous biphasic system for the partial purification of Bacillus </a:t>
            </a:r>
            <a:r>
              <a:rPr lang="en-US" dirty="0" err="1">
                <a:solidFill>
                  <a:schemeClr val="tx1"/>
                </a:solidFill>
                <a:latin typeface="Albany AMT" panose="020B0604020202020204" pitchFamily="34" charset="0"/>
                <a:cs typeface="Albany AMT" panose="020B0604020202020204" pitchFamily="34" charset="0"/>
              </a:rPr>
              <a:t>subtilis</a:t>
            </a:r>
            <a:r>
              <a:rPr lang="en-US" dirty="0">
                <a:solidFill>
                  <a:schemeClr val="tx1"/>
                </a:solidFill>
                <a:latin typeface="Albany AMT" panose="020B0604020202020204" pitchFamily="34" charset="0"/>
                <a:cs typeface="Albany AMT" panose="020B0604020202020204" pitchFamily="34" charset="0"/>
              </a:rPr>
              <a:t> </a:t>
            </a:r>
            <a:r>
              <a:rPr lang="en-US" dirty="0" err="1">
                <a:solidFill>
                  <a:schemeClr val="tx1"/>
                </a:solidFill>
                <a:latin typeface="Albany AMT" panose="020B0604020202020204" pitchFamily="34" charset="0"/>
                <a:cs typeface="Albany AMT" panose="020B0604020202020204" pitchFamily="34" charset="0"/>
              </a:rPr>
              <a:t>carboxymethyl</a:t>
            </a:r>
            <a:r>
              <a:rPr lang="en-US" dirty="0">
                <a:solidFill>
                  <a:schemeClr val="tx1"/>
                </a:solidFill>
                <a:latin typeface="Albany AMT" panose="020B0604020202020204" pitchFamily="34" charset="0"/>
                <a:cs typeface="Albany AMT" panose="020B0604020202020204" pitchFamily="34" charset="0"/>
              </a:rPr>
              <a:t> </a:t>
            </a:r>
            <a:r>
              <a:rPr lang="en-US" dirty="0" err="1">
                <a:solidFill>
                  <a:schemeClr val="tx1"/>
                </a:solidFill>
                <a:latin typeface="Albany AMT" panose="020B0604020202020204" pitchFamily="34" charset="0"/>
                <a:cs typeface="Albany AMT" panose="020B0604020202020204" pitchFamily="34" charset="0"/>
              </a:rPr>
              <a:t>cellulase</a:t>
            </a:r>
            <a:r>
              <a:rPr lang="en-US" dirty="0">
                <a:solidFill>
                  <a:schemeClr val="tx1"/>
                </a:solidFill>
                <a:latin typeface="Albany AMT" panose="020B0604020202020204" pitchFamily="34" charset="0"/>
                <a:cs typeface="Albany AMT" panose="020B0604020202020204" pitchFamily="34" charset="0"/>
              </a:rPr>
              <a:t>. </a:t>
            </a:r>
            <a:r>
              <a:rPr lang="en-US" i="1" dirty="0">
                <a:solidFill>
                  <a:schemeClr val="tx1"/>
                </a:solidFill>
                <a:latin typeface="Albany AMT" panose="020B0604020202020204" pitchFamily="34" charset="0"/>
                <a:cs typeface="Albany AMT" panose="020B0604020202020204" pitchFamily="34" charset="0"/>
              </a:rPr>
              <a:t>Process Biochemistry</a:t>
            </a:r>
            <a:r>
              <a:rPr lang="en-US" dirty="0">
                <a:solidFill>
                  <a:schemeClr val="tx1"/>
                </a:solidFill>
                <a:latin typeface="Albany AMT" panose="020B0604020202020204" pitchFamily="34" charset="0"/>
                <a:cs typeface="Albany AMT" panose="020B0604020202020204" pitchFamily="34" charset="0"/>
              </a:rPr>
              <a:t>.</a:t>
            </a:r>
          </a:p>
          <a:p>
            <a:pPr lvl="0"/>
            <a:r>
              <a:rPr lang="en-US" dirty="0" err="1">
                <a:solidFill>
                  <a:schemeClr val="tx1"/>
                </a:solidFill>
                <a:latin typeface="Albany AMT" panose="020B0604020202020204" pitchFamily="34" charset="0"/>
                <a:cs typeface="Albany AMT" panose="020B0604020202020204" pitchFamily="34" charset="0"/>
              </a:rPr>
              <a:t>Kazeem</a:t>
            </a:r>
            <a:r>
              <a:rPr lang="en-US" dirty="0">
                <a:solidFill>
                  <a:schemeClr val="tx1"/>
                </a:solidFill>
                <a:latin typeface="Albany AMT" panose="020B0604020202020204" pitchFamily="34" charset="0"/>
                <a:cs typeface="Albany AMT" panose="020B0604020202020204" pitchFamily="34" charset="0"/>
              </a:rPr>
              <a:t>, M. O., Shah, U. K. M. </a:t>
            </a:r>
            <a:r>
              <a:rPr lang="en-US" dirty="0" err="1">
                <a:solidFill>
                  <a:schemeClr val="tx1"/>
                </a:solidFill>
                <a:latin typeface="Albany AMT" panose="020B0604020202020204" pitchFamily="34" charset="0"/>
                <a:cs typeface="Albany AMT" panose="020B0604020202020204" pitchFamily="34" charset="0"/>
              </a:rPr>
              <a:t>Baharuddin</a:t>
            </a:r>
            <a:r>
              <a:rPr lang="en-US" dirty="0">
                <a:solidFill>
                  <a:schemeClr val="tx1"/>
                </a:solidFill>
                <a:latin typeface="Albany AMT" panose="020B0604020202020204" pitchFamily="34" charset="0"/>
                <a:cs typeface="Albany AMT" panose="020B0604020202020204" pitchFamily="34" charset="0"/>
              </a:rPr>
              <a:t>, A. S. and </a:t>
            </a:r>
            <a:r>
              <a:rPr lang="en-US" dirty="0" err="1">
                <a:solidFill>
                  <a:schemeClr val="tx1"/>
                </a:solidFill>
                <a:latin typeface="Albany AMT" panose="020B0604020202020204" pitchFamily="34" charset="0"/>
                <a:cs typeface="Albany AMT" panose="020B0604020202020204" pitchFamily="34" charset="0"/>
              </a:rPr>
              <a:t>AbdulRahman</a:t>
            </a:r>
            <a:r>
              <a:rPr lang="en-US" dirty="0">
                <a:solidFill>
                  <a:schemeClr val="tx1"/>
                </a:solidFill>
                <a:latin typeface="Albany AMT" panose="020B0604020202020204" pitchFamily="34" charset="0"/>
                <a:cs typeface="Albany AMT" panose="020B0604020202020204" pitchFamily="34" charset="0"/>
              </a:rPr>
              <a:t>, N. A. (2016). Enhanced </a:t>
            </a:r>
            <a:r>
              <a:rPr lang="en-US" dirty="0" err="1">
                <a:solidFill>
                  <a:schemeClr val="tx1"/>
                </a:solidFill>
                <a:latin typeface="Albany AMT" panose="020B0604020202020204" pitchFamily="34" charset="0"/>
                <a:cs typeface="Albany AMT" panose="020B0604020202020204" pitchFamily="34" charset="0"/>
              </a:rPr>
              <a:t>Cellulase</a:t>
            </a:r>
            <a:r>
              <a:rPr lang="en-US" dirty="0">
                <a:solidFill>
                  <a:schemeClr val="tx1"/>
                </a:solidFill>
                <a:latin typeface="Albany AMT" panose="020B0604020202020204" pitchFamily="34" charset="0"/>
                <a:cs typeface="Albany AMT" panose="020B0604020202020204" pitchFamily="34" charset="0"/>
              </a:rPr>
              <a:t> Production by a Novel </a:t>
            </a:r>
            <a:r>
              <a:rPr lang="en-US" dirty="0" err="1">
                <a:solidFill>
                  <a:schemeClr val="tx1"/>
                </a:solidFill>
                <a:latin typeface="Albany AMT" panose="020B0604020202020204" pitchFamily="34" charset="0"/>
                <a:cs typeface="Albany AMT" panose="020B0604020202020204" pitchFamily="34" charset="0"/>
              </a:rPr>
              <a:t>Thermophilic</a:t>
            </a:r>
            <a:r>
              <a:rPr lang="en-US" dirty="0">
                <a:solidFill>
                  <a:schemeClr val="tx1"/>
                </a:solidFill>
                <a:latin typeface="Albany AMT" panose="020B0604020202020204" pitchFamily="34" charset="0"/>
                <a:cs typeface="Albany AMT" panose="020B0604020202020204" pitchFamily="34" charset="0"/>
              </a:rPr>
              <a:t> </a:t>
            </a:r>
            <a:r>
              <a:rPr lang="en-US" i="1" dirty="0">
                <a:solidFill>
                  <a:schemeClr val="tx1"/>
                </a:solidFill>
                <a:latin typeface="Albany AMT" panose="020B0604020202020204" pitchFamily="34" charset="0"/>
                <a:cs typeface="Albany AMT" panose="020B0604020202020204" pitchFamily="34" charset="0"/>
              </a:rPr>
              <a:t>Bacillus </a:t>
            </a:r>
            <a:r>
              <a:rPr lang="en-US" i="1" dirty="0" err="1">
                <a:solidFill>
                  <a:schemeClr val="tx1"/>
                </a:solidFill>
                <a:latin typeface="Albany AMT" panose="020B0604020202020204" pitchFamily="34" charset="0"/>
                <a:cs typeface="Albany AMT" panose="020B0604020202020204" pitchFamily="34" charset="0"/>
              </a:rPr>
              <a:t>licheniformis</a:t>
            </a:r>
            <a:r>
              <a:rPr lang="en-US" dirty="0">
                <a:solidFill>
                  <a:schemeClr val="tx1"/>
                </a:solidFill>
                <a:latin typeface="Albany AMT" panose="020B0604020202020204" pitchFamily="34" charset="0"/>
                <a:cs typeface="Albany AMT" panose="020B0604020202020204" pitchFamily="34" charset="0"/>
              </a:rPr>
              <a:t> 2D55: Characterization and Application in </a:t>
            </a:r>
            <a:r>
              <a:rPr lang="en-US" dirty="0" err="1">
                <a:solidFill>
                  <a:schemeClr val="tx1"/>
                </a:solidFill>
                <a:latin typeface="Albany AMT" panose="020B0604020202020204" pitchFamily="34" charset="0"/>
                <a:cs typeface="Albany AMT" panose="020B0604020202020204" pitchFamily="34" charset="0"/>
              </a:rPr>
              <a:t>Lignocellulosic</a:t>
            </a:r>
            <a:r>
              <a:rPr lang="en-US" dirty="0">
                <a:solidFill>
                  <a:schemeClr val="tx1"/>
                </a:solidFill>
                <a:latin typeface="Albany AMT" panose="020B0604020202020204" pitchFamily="34" charset="0"/>
                <a:cs typeface="Albany AMT" panose="020B0604020202020204" pitchFamily="34" charset="0"/>
              </a:rPr>
              <a:t> </a:t>
            </a:r>
            <a:r>
              <a:rPr lang="en-US" dirty="0" err="1">
                <a:solidFill>
                  <a:schemeClr val="tx1"/>
                </a:solidFill>
                <a:latin typeface="Albany AMT" panose="020B0604020202020204" pitchFamily="34" charset="0"/>
                <a:cs typeface="Albany AMT" panose="020B0604020202020204" pitchFamily="34" charset="0"/>
              </a:rPr>
              <a:t>Saccharification</a:t>
            </a:r>
            <a:r>
              <a:rPr lang="en-US" dirty="0">
                <a:solidFill>
                  <a:schemeClr val="tx1"/>
                </a:solidFill>
                <a:latin typeface="Albany AMT" panose="020B0604020202020204" pitchFamily="34" charset="0"/>
                <a:cs typeface="Albany AMT" panose="020B0604020202020204" pitchFamily="34" charset="0"/>
              </a:rPr>
              <a:t>. </a:t>
            </a:r>
            <a:r>
              <a:rPr lang="en-US" i="1" dirty="0" err="1">
                <a:solidFill>
                  <a:schemeClr val="tx1"/>
                </a:solidFill>
                <a:latin typeface="Albany AMT" panose="020B0604020202020204" pitchFamily="34" charset="0"/>
                <a:cs typeface="Albany AMT" panose="020B0604020202020204" pitchFamily="34" charset="0"/>
              </a:rPr>
              <a:t>BioResources</a:t>
            </a:r>
            <a:r>
              <a:rPr lang="en-US" i="1" dirty="0">
                <a:solidFill>
                  <a:schemeClr val="tx1"/>
                </a:solidFill>
                <a:latin typeface="Albany AMT" panose="020B0604020202020204" pitchFamily="34" charset="0"/>
                <a:cs typeface="Albany AMT" panose="020B0604020202020204" pitchFamily="34" charset="0"/>
              </a:rPr>
              <a:t>, 11</a:t>
            </a:r>
            <a:r>
              <a:rPr lang="en-US" dirty="0">
                <a:solidFill>
                  <a:schemeClr val="tx1"/>
                </a:solidFill>
                <a:latin typeface="Albany AMT" panose="020B0604020202020204" pitchFamily="34" charset="0"/>
                <a:cs typeface="Albany AMT" panose="020B0604020202020204" pitchFamily="34" charset="0"/>
              </a:rPr>
              <a:t>(2), 5404-5423</a:t>
            </a:r>
          </a:p>
          <a:p>
            <a:pPr lvl="0"/>
            <a:r>
              <a:rPr lang="en-US" dirty="0" err="1">
                <a:solidFill>
                  <a:schemeClr val="tx1"/>
                </a:solidFill>
                <a:latin typeface="Albany AMT" panose="020B0604020202020204" pitchFamily="34" charset="0"/>
                <a:cs typeface="Albany AMT" panose="020B0604020202020204" pitchFamily="34" charset="0"/>
              </a:rPr>
              <a:t>Sofijan</a:t>
            </a:r>
            <a:r>
              <a:rPr lang="en-US" dirty="0">
                <a:solidFill>
                  <a:schemeClr val="tx1"/>
                </a:solidFill>
                <a:latin typeface="Albany AMT" panose="020B0604020202020204" pitchFamily="34" charset="0"/>
                <a:cs typeface="Albany AMT" panose="020B0604020202020204" pitchFamily="34" charset="0"/>
              </a:rPr>
              <a:t>, H., Shun, T. J., </a:t>
            </a:r>
            <a:r>
              <a:rPr lang="en-US" dirty="0" err="1">
                <a:solidFill>
                  <a:schemeClr val="tx1"/>
                </a:solidFill>
                <a:latin typeface="Albany AMT" panose="020B0604020202020204" pitchFamily="34" charset="0"/>
                <a:cs typeface="Albany AMT" panose="020B0604020202020204" pitchFamily="34" charset="0"/>
              </a:rPr>
              <a:t>Abbasiliasi</a:t>
            </a:r>
            <a:r>
              <a:rPr lang="en-US" dirty="0">
                <a:solidFill>
                  <a:schemeClr val="tx1"/>
                </a:solidFill>
                <a:latin typeface="Albany AMT" panose="020B0604020202020204" pitchFamily="34" charset="0"/>
                <a:cs typeface="Albany AMT" panose="020B0604020202020204" pitchFamily="34" charset="0"/>
              </a:rPr>
              <a:t>, S., Mustafa, S., </a:t>
            </a:r>
            <a:r>
              <a:rPr lang="en-US" dirty="0" err="1">
                <a:solidFill>
                  <a:schemeClr val="tx1"/>
                </a:solidFill>
                <a:latin typeface="Albany AMT" panose="020B0604020202020204" pitchFamily="34" charset="0"/>
                <a:cs typeface="Albany AMT" panose="020B0604020202020204" pitchFamily="34" charset="0"/>
              </a:rPr>
              <a:t>Puspaningsih</a:t>
            </a:r>
            <a:r>
              <a:rPr lang="en-US" dirty="0">
                <a:solidFill>
                  <a:schemeClr val="tx1"/>
                </a:solidFill>
                <a:latin typeface="Albany AMT" panose="020B0604020202020204" pitchFamily="34" charset="0"/>
                <a:cs typeface="Albany AMT" panose="020B0604020202020204" pitchFamily="34" charset="0"/>
              </a:rPr>
              <a:t>, N. T., </a:t>
            </a:r>
            <a:r>
              <a:rPr lang="en-US" dirty="0" err="1">
                <a:solidFill>
                  <a:schemeClr val="tx1"/>
                </a:solidFill>
                <a:latin typeface="Albany AMT" panose="020B0604020202020204" pitchFamily="34" charset="0"/>
                <a:cs typeface="Albany AMT" panose="020B0604020202020204" pitchFamily="34" charset="0"/>
              </a:rPr>
              <a:t>Kadkhodaei</a:t>
            </a:r>
            <a:r>
              <a:rPr lang="en-US" dirty="0">
                <a:solidFill>
                  <a:schemeClr val="tx1"/>
                </a:solidFill>
                <a:latin typeface="Albany AMT" panose="020B0604020202020204" pitchFamily="34" charset="0"/>
                <a:cs typeface="Albany AMT" panose="020B0604020202020204" pitchFamily="34" charset="0"/>
              </a:rPr>
              <a:t>, S., et al. (2017). Recovery and partial purification of </a:t>
            </a:r>
            <a:r>
              <a:rPr lang="en-US" dirty="0" err="1">
                <a:solidFill>
                  <a:schemeClr val="tx1"/>
                </a:solidFill>
                <a:latin typeface="Albany AMT" panose="020B0604020202020204" pitchFamily="34" charset="0"/>
                <a:cs typeface="Albany AMT" panose="020B0604020202020204" pitchFamily="34" charset="0"/>
              </a:rPr>
              <a:t>thermophilic</a:t>
            </a:r>
            <a:r>
              <a:rPr lang="en-US" dirty="0">
                <a:solidFill>
                  <a:schemeClr val="tx1"/>
                </a:solidFill>
                <a:latin typeface="Albany AMT" panose="020B0604020202020204" pitchFamily="34" charset="0"/>
                <a:cs typeface="Albany AMT" panose="020B0604020202020204" pitchFamily="34" charset="0"/>
              </a:rPr>
              <a:t> β-</a:t>
            </a:r>
            <a:r>
              <a:rPr lang="en-US" dirty="0" err="1">
                <a:solidFill>
                  <a:schemeClr val="tx1"/>
                </a:solidFill>
                <a:latin typeface="Albany AMT" panose="020B0604020202020204" pitchFamily="34" charset="0"/>
                <a:cs typeface="Albany AMT" panose="020B0604020202020204" pitchFamily="34" charset="0"/>
              </a:rPr>
              <a:t>xylosidase</a:t>
            </a:r>
            <a:r>
              <a:rPr lang="en-US" dirty="0">
                <a:solidFill>
                  <a:schemeClr val="tx1"/>
                </a:solidFill>
                <a:latin typeface="Albany AMT" panose="020B0604020202020204" pitchFamily="34" charset="0"/>
                <a:cs typeface="Albany AMT" panose="020B0604020202020204" pitchFamily="34" charset="0"/>
              </a:rPr>
              <a:t> derived from recombinant Bacillus </a:t>
            </a:r>
            <a:r>
              <a:rPr lang="en-US" dirty="0" err="1">
                <a:solidFill>
                  <a:schemeClr val="tx1"/>
                </a:solidFill>
                <a:latin typeface="Albany AMT" panose="020B0604020202020204" pitchFamily="34" charset="0"/>
                <a:cs typeface="Albany AMT" panose="020B0604020202020204" pitchFamily="34" charset="0"/>
              </a:rPr>
              <a:t>megaterium</a:t>
            </a:r>
            <a:r>
              <a:rPr lang="en-US" dirty="0">
                <a:solidFill>
                  <a:schemeClr val="tx1"/>
                </a:solidFill>
                <a:latin typeface="Albany AMT" panose="020B0604020202020204" pitchFamily="34" charset="0"/>
                <a:cs typeface="Albany AMT" panose="020B0604020202020204" pitchFamily="34" charset="0"/>
              </a:rPr>
              <a:t> MS941 by aqueous two-phase system. </a:t>
            </a:r>
            <a:r>
              <a:rPr lang="en-US" i="1" dirty="0">
                <a:solidFill>
                  <a:schemeClr val="tx1"/>
                </a:solidFill>
                <a:latin typeface="Albany AMT" panose="020B0604020202020204" pitchFamily="34" charset="0"/>
                <a:cs typeface="Albany AMT" panose="020B0604020202020204" pitchFamily="34" charset="0"/>
              </a:rPr>
              <a:t>Separation Science and Technology, 52</a:t>
            </a:r>
            <a:r>
              <a:rPr lang="en-US" dirty="0">
                <a:solidFill>
                  <a:schemeClr val="tx1"/>
                </a:solidFill>
                <a:latin typeface="Albany AMT" panose="020B0604020202020204" pitchFamily="34" charset="0"/>
                <a:cs typeface="Albany AMT" panose="020B0604020202020204" pitchFamily="34" charset="0"/>
              </a:rPr>
              <a:t>(5), 834-842.</a:t>
            </a:r>
          </a:p>
          <a:p>
            <a:r>
              <a:rPr lang="en-US" dirty="0">
                <a:solidFill>
                  <a:schemeClr val="tx1"/>
                </a:solidFill>
                <a:latin typeface="Albany AMT" panose="020B0604020202020204" pitchFamily="34" charset="0"/>
                <a:cs typeface="Albany AMT" panose="020B0604020202020204" pitchFamily="34" charset="0"/>
              </a:rPr>
              <a:t>5. Yin, L. J., Lin, H. H. and Xiao, Z.-R. (2010). Purification and characterization of a </a:t>
            </a:r>
            <a:r>
              <a:rPr lang="en-US" dirty="0" err="1">
                <a:solidFill>
                  <a:schemeClr val="tx1"/>
                </a:solidFill>
                <a:latin typeface="Albany AMT" panose="020B0604020202020204" pitchFamily="34" charset="0"/>
                <a:cs typeface="Albany AMT" panose="020B0604020202020204" pitchFamily="34" charset="0"/>
              </a:rPr>
              <a:t>cellulase</a:t>
            </a:r>
            <a:r>
              <a:rPr lang="en-US" dirty="0">
                <a:solidFill>
                  <a:schemeClr val="tx1"/>
                </a:solidFill>
                <a:latin typeface="Albany AMT" panose="020B0604020202020204" pitchFamily="34" charset="0"/>
                <a:cs typeface="Albany AMT" panose="020B0604020202020204" pitchFamily="34" charset="0"/>
              </a:rPr>
              <a:t> from </a:t>
            </a:r>
            <a:r>
              <a:rPr lang="en-US" i="1" dirty="0">
                <a:solidFill>
                  <a:schemeClr val="tx1"/>
                </a:solidFill>
                <a:latin typeface="Albany AMT" panose="020B0604020202020204" pitchFamily="34" charset="0"/>
                <a:cs typeface="Albany AMT" panose="020B0604020202020204" pitchFamily="34" charset="0"/>
              </a:rPr>
              <a:t>Bacillus </a:t>
            </a:r>
            <a:r>
              <a:rPr lang="en-US" i="1" dirty="0" err="1">
                <a:solidFill>
                  <a:schemeClr val="tx1"/>
                </a:solidFill>
                <a:latin typeface="Albany AMT" panose="020B0604020202020204" pitchFamily="34" charset="0"/>
                <a:cs typeface="Albany AMT" panose="020B0604020202020204" pitchFamily="34" charset="0"/>
              </a:rPr>
              <a:t>subtilis</a:t>
            </a:r>
            <a:r>
              <a:rPr lang="en-US" dirty="0">
                <a:solidFill>
                  <a:schemeClr val="tx1"/>
                </a:solidFill>
                <a:latin typeface="Albany AMT" panose="020B0604020202020204" pitchFamily="34" charset="0"/>
                <a:cs typeface="Albany AMT" panose="020B0604020202020204" pitchFamily="34" charset="0"/>
              </a:rPr>
              <a:t> YJ1. </a:t>
            </a:r>
            <a:r>
              <a:rPr lang="en-US" i="1" dirty="0">
                <a:solidFill>
                  <a:schemeClr val="tx1"/>
                </a:solidFill>
                <a:latin typeface="Albany AMT" panose="020B0604020202020204" pitchFamily="34" charset="0"/>
                <a:cs typeface="Albany AMT" panose="020B0604020202020204" pitchFamily="34" charset="0"/>
              </a:rPr>
              <a:t>Journal of Marine Science and Technology, 18</a:t>
            </a:r>
            <a:r>
              <a:rPr lang="en-US" dirty="0">
                <a:solidFill>
                  <a:schemeClr val="tx1"/>
                </a:solidFill>
                <a:latin typeface="Albany AMT" panose="020B0604020202020204" pitchFamily="34" charset="0"/>
                <a:cs typeface="Albany AMT" panose="020B0604020202020204" pitchFamily="34" charset="0"/>
              </a:rPr>
              <a:t>(3), 466-471</a:t>
            </a:r>
          </a:p>
        </p:txBody>
      </p:sp>
    </p:spTree>
    <p:extLst>
      <p:ext uri="{BB962C8B-B14F-4D97-AF65-F5344CB8AC3E}">
        <p14:creationId xmlns:p14="http://schemas.microsoft.com/office/powerpoint/2010/main" val="11212592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3577" y="1905001"/>
            <a:ext cx="7732058" cy="4267200"/>
          </a:xfrm>
        </p:spPr>
      </p:pic>
    </p:spTree>
    <p:extLst>
      <p:ext uri="{BB962C8B-B14F-4D97-AF65-F5344CB8AC3E}">
        <p14:creationId xmlns:p14="http://schemas.microsoft.com/office/powerpoint/2010/main" val="947861555"/>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1080</TotalTime>
  <Words>1104</Words>
  <Application>Microsoft Office PowerPoint</Application>
  <PresentationFormat>Widescreen</PresentationFormat>
  <Paragraphs>216</Paragraphs>
  <Slides>22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SimSun</vt:lpstr>
      <vt:lpstr>Albany AMT</vt:lpstr>
      <vt:lpstr>Arial</vt:lpstr>
      <vt:lpstr>Cambria Math</vt:lpstr>
      <vt:lpstr>Century Gothic</vt:lpstr>
      <vt:lpstr>Times New Roman</vt:lpstr>
      <vt:lpstr>Wingdings</vt:lpstr>
      <vt:lpstr>Wingdings 3</vt:lpstr>
      <vt:lpstr>Wisp</vt:lpstr>
      <vt:lpstr>PowerPoint Presentation</vt:lpstr>
      <vt:lpstr>OUTLINE</vt:lpstr>
      <vt:lpstr>Overview</vt:lpstr>
      <vt:lpstr>Overview</vt:lpstr>
      <vt:lpstr>Overview</vt:lpstr>
      <vt:lpstr>Overview</vt:lpstr>
      <vt:lpstr>Comparison between conventional purification and Aqueous biphasic system</vt:lpstr>
      <vt:lpstr>Problem Statement</vt:lpstr>
      <vt:lpstr>OBJECTIVE</vt:lpstr>
      <vt:lpstr>Methodology</vt:lpstr>
      <vt:lpstr>Methodology</vt:lpstr>
      <vt:lpstr>Analysis</vt:lpstr>
      <vt:lpstr>RESULTS AND DISCUSSION</vt:lpstr>
      <vt:lpstr>Table 2:   Influence of PEG molecular weight on the partitioning behaviour of carboxymethyl cellulasee</vt:lpstr>
      <vt:lpstr>Result and Discussion</vt:lpstr>
      <vt:lpstr>Results and Discussion</vt:lpstr>
      <vt:lpstr>Results and Discussion</vt:lpstr>
      <vt:lpstr>Result and Discussion</vt:lpstr>
      <vt:lpstr>CONCLUSION</vt:lpstr>
      <vt:lpstr>Acknowledgments</vt:lpstr>
      <vt:lpstr>      REFERENCES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Muinat kazeem</dc:creator>
  <cp:lastModifiedBy>Muinat kazeem</cp:lastModifiedBy>
  <cp:revision>46</cp:revision>
  <dcterms:created xsi:type="dcterms:W3CDTF">2017-10-21T04:02:31Z</dcterms:created>
  <dcterms:modified xsi:type="dcterms:W3CDTF">2017-10-22T22:48:25Z</dcterms:modified>
</cp:coreProperties>
</file>