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3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1" r:id="rId1"/>
  </p:sldMasterIdLst>
  <p:notesMasterIdLst>
    <p:notesMasterId r:id="rId25"/>
  </p:notesMasterIdLst>
  <p:sldIdLst>
    <p:sldId id="338" r:id="rId2"/>
    <p:sldId id="322" r:id="rId3"/>
    <p:sldId id="297" r:id="rId4"/>
    <p:sldId id="269" r:id="rId5"/>
    <p:sldId id="321" r:id="rId6"/>
    <p:sldId id="299" r:id="rId7"/>
    <p:sldId id="300" r:id="rId8"/>
    <p:sldId id="306" r:id="rId9"/>
    <p:sldId id="307" r:id="rId10"/>
    <p:sldId id="323" r:id="rId11"/>
    <p:sldId id="324" r:id="rId12"/>
    <p:sldId id="325" r:id="rId13"/>
    <p:sldId id="326" r:id="rId14"/>
    <p:sldId id="327" r:id="rId15"/>
    <p:sldId id="328" r:id="rId16"/>
    <p:sldId id="329" r:id="rId17"/>
    <p:sldId id="330" r:id="rId18"/>
    <p:sldId id="331" r:id="rId19"/>
    <p:sldId id="336" r:id="rId20"/>
    <p:sldId id="333" r:id="rId21"/>
    <p:sldId id="334" r:id="rId22"/>
    <p:sldId id="335" r:id="rId23"/>
    <p:sldId id="337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A0000"/>
    <a:srgbClr val="42B700"/>
    <a:srgbClr val="0068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528" autoAdjust="0"/>
  </p:normalViewPr>
  <p:slideViewPr>
    <p:cSldViewPr>
      <p:cViewPr varScale="1">
        <p:scale>
          <a:sx n="74" d="100"/>
          <a:sy n="74" d="100"/>
        </p:scale>
        <p:origin x="126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chartUserShapes" Target="../drawings/drawing1.xml"/><Relationship Id="rId4" Type="http://schemas.openxmlformats.org/officeDocument/2006/relationships/oleObject" Target="file:///G:\mucin%20ii%20cal%20curve%20and%20mucoadhsion%20microphere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5" Type="http://schemas.openxmlformats.org/officeDocument/2006/relationships/chartUserShapes" Target="../drawings/drawing2.xml"/><Relationship Id="rId4" Type="http://schemas.openxmlformats.org/officeDocument/2006/relationships/oleObject" Target="file:///G:\mucin%20ii%20cal%20curve%20and%20mucoadhsion%20microphere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G:\chapter%20no%202\4.%20mucoadheion%20flourasence%20Data.xlsx" TargetMode="Externa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Microparticles</a:t>
            </a:r>
            <a:r>
              <a:rPr lang="en-US" baseline="0"/>
              <a:t> Mucoadhesion pH 1.3</a:t>
            </a:r>
            <a:endParaRPr lang="en-US"/>
          </a:p>
        </c:rich>
      </c:tx>
      <c:layout>
        <c:manualLayout>
          <c:xMode val="edge"/>
          <c:yMode val="edge"/>
          <c:x val="0.22866435173864136"/>
          <c:y val="2.627257799671592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3880308439705911"/>
          <c:y val="0.22675865058152134"/>
          <c:w val="0.70704248252154323"/>
          <c:h val="0.4704890558404969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Sheet4!$F$7</c:f>
              <c:strCache>
                <c:ptCount val="1"/>
                <c:pt idx="0">
                  <c:v>GTA (1%) 2mg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errBars>
            <c:errBarType val="both"/>
            <c:errValType val="fixedVal"/>
            <c:noEndCap val="0"/>
            <c:val val="2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Sheet4!$E$8:$E$13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Sheet4!$F$8:$F$13</c:f>
              <c:numCache>
                <c:formatCode>General</c:formatCode>
                <c:ptCount val="6"/>
                <c:pt idx="0">
                  <c:v>3.6407173923667244</c:v>
                </c:pt>
                <c:pt idx="1">
                  <c:v>7.3547378194790554</c:v>
                </c:pt>
                <c:pt idx="2">
                  <c:v>25.77823388554954</c:v>
                </c:pt>
                <c:pt idx="3">
                  <c:v>33.450618188926356</c:v>
                </c:pt>
                <c:pt idx="4">
                  <c:v>50.114841421101502</c:v>
                </c:pt>
                <c:pt idx="5">
                  <c:v>60.768215804134293</c:v>
                </c:pt>
              </c:numCache>
            </c:numRef>
          </c:val>
        </c:ser>
        <c:ser>
          <c:idx val="1"/>
          <c:order val="1"/>
          <c:tx>
            <c:strRef>
              <c:f>Sheet4!$G$7</c:f>
              <c:strCache>
                <c:ptCount val="1"/>
                <c:pt idx="0">
                  <c:v>GTA (1%) 4mg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errBars>
            <c:errBarType val="both"/>
            <c:errValType val="fixedVal"/>
            <c:noEndCap val="0"/>
            <c:val val="2.5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Sheet4!$E$8:$E$13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Sheet4!$G$8:$G$13</c:f>
              <c:numCache>
                <c:formatCode>General</c:formatCode>
                <c:ptCount val="6"/>
                <c:pt idx="0">
                  <c:v>3.4941113228754546</c:v>
                </c:pt>
                <c:pt idx="1">
                  <c:v>5.1556467771099079</c:v>
                </c:pt>
                <c:pt idx="2">
                  <c:v>17.568293994038058</c:v>
                </c:pt>
                <c:pt idx="3">
                  <c:v>32.815325221130834</c:v>
                </c:pt>
                <c:pt idx="4">
                  <c:v>44.78815422958511</c:v>
                </c:pt>
                <c:pt idx="5">
                  <c:v>54.024336607535567</c:v>
                </c:pt>
              </c:numCache>
            </c:numRef>
          </c:val>
        </c:ser>
        <c:ser>
          <c:idx val="2"/>
          <c:order val="2"/>
          <c:tx>
            <c:strRef>
              <c:f>Sheet4!$H$7</c:f>
              <c:strCache>
                <c:ptCount val="1"/>
                <c:pt idx="0">
                  <c:v>GTA (1%) 6mg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errBars>
            <c:errBarType val="both"/>
            <c:errValType val="fixedVal"/>
            <c:noEndCap val="0"/>
            <c:val val="1.5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Sheet4!$E$8:$E$13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Sheet4!$H$8:$H$13</c:f>
              <c:numCache>
                <c:formatCode>General</c:formatCode>
                <c:ptCount val="6"/>
                <c:pt idx="0">
                  <c:v>3.1031618042320299</c:v>
                </c:pt>
                <c:pt idx="1">
                  <c:v>6.5728387821922638</c:v>
                </c:pt>
                <c:pt idx="2">
                  <c:v>19.962859795728875</c:v>
                </c:pt>
                <c:pt idx="3">
                  <c:v>28.514880516053381</c:v>
                </c:pt>
                <c:pt idx="4">
                  <c:v>36.920295166886582</c:v>
                </c:pt>
                <c:pt idx="5">
                  <c:v>41.465083321116161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5412360"/>
        <c:axId val="405415888"/>
      </c:barChart>
      <c:catAx>
        <c:axId val="405412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415888"/>
        <c:crosses val="autoZero"/>
        <c:auto val="1"/>
        <c:lblAlgn val="ctr"/>
        <c:lblOffset val="100"/>
        <c:noMultiLvlLbl val="0"/>
      </c:catAx>
      <c:valAx>
        <c:axId val="4054158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412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  <c:userShapes r:id="rId5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Microparticles</a:t>
            </a:r>
            <a:r>
              <a:rPr lang="en-US" baseline="0"/>
              <a:t> Mucoadhesion pH 1.3</a:t>
            </a:r>
            <a:endParaRPr lang="en-US"/>
          </a:p>
        </c:rich>
      </c:tx>
      <c:layout>
        <c:manualLayout>
          <c:xMode val="edge"/>
          <c:yMode val="edge"/>
          <c:x val="0.22866435173864136"/>
          <c:y val="2.627257799671592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3880308439705911"/>
          <c:y val="0.22675865058152134"/>
          <c:w val="0.70704248252154323"/>
          <c:h val="0.4704890558404969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Sheet4!$F$7</c:f>
              <c:strCache>
                <c:ptCount val="1"/>
                <c:pt idx="0">
                  <c:v>GTA (1%) 2mg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errBars>
            <c:errBarType val="both"/>
            <c:errValType val="fixedVal"/>
            <c:noEndCap val="0"/>
            <c:val val="2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Sheet4!$E$8:$E$13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Sheet4!$F$8:$F$13</c:f>
              <c:numCache>
                <c:formatCode>General</c:formatCode>
                <c:ptCount val="6"/>
                <c:pt idx="0">
                  <c:v>3.6407173923667244</c:v>
                </c:pt>
                <c:pt idx="1">
                  <c:v>7.3547378194790554</c:v>
                </c:pt>
                <c:pt idx="2">
                  <c:v>25.77823388554954</c:v>
                </c:pt>
                <c:pt idx="3">
                  <c:v>33.450618188926356</c:v>
                </c:pt>
                <c:pt idx="4">
                  <c:v>50.114841421101502</c:v>
                </c:pt>
                <c:pt idx="5">
                  <c:v>60.768215804134293</c:v>
                </c:pt>
              </c:numCache>
            </c:numRef>
          </c:val>
        </c:ser>
        <c:ser>
          <c:idx val="1"/>
          <c:order val="1"/>
          <c:tx>
            <c:strRef>
              <c:f>Sheet4!$G$7</c:f>
              <c:strCache>
                <c:ptCount val="1"/>
                <c:pt idx="0">
                  <c:v>GTA (1%) 4mg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errBars>
            <c:errBarType val="both"/>
            <c:errValType val="fixedVal"/>
            <c:noEndCap val="0"/>
            <c:val val="2.5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Sheet4!$E$8:$E$13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Sheet4!$G$8:$G$13</c:f>
              <c:numCache>
                <c:formatCode>General</c:formatCode>
                <c:ptCount val="6"/>
                <c:pt idx="0">
                  <c:v>3.4941113228754546</c:v>
                </c:pt>
                <c:pt idx="1">
                  <c:v>5.1556467771099079</c:v>
                </c:pt>
                <c:pt idx="2">
                  <c:v>17.568293994038058</c:v>
                </c:pt>
                <c:pt idx="3">
                  <c:v>32.815325221130834</c:v>
                </c:pt>
                <c:pt idx="4">
                  <c:v>44.78815422958511</c:v>
                </c:pt>
                <c:pt idx="5">
                  <c:v>54.024336607535567</c:v>
                </c:pt>
              </c:numCache>
            </c:numRef>
          </c:val>
        </c:ser>
        <c:ser>
          <c:idx val="2"/>
          <c:order val="2"/>
          <c:tx>
            <c:strRef>
              <c:f>Sheet4!$H$7</c:f>
              <c:strCache>
                <c:ptCount val="1"/>
                <c:pt idx="0">
                  <c:v>GTA (1%) 6mg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errBars>
            <c:errBarType val="both"/>
            <c:errValType val="fixedVal"/>
            <c:noEndCap val="0"/>
            <c:val val="1.5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Sheet4!$E$8:$E$13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Sheet4!$H$8:$H$13</c:f>
              <c:numCache>
                <c:formatCode>General</c:formatCode>
                <c:ptCount val="6"/>
                <c:pt idx="0">
                  <c:v>3.1031618042320299</c:v>
                </c:pt>
                <c:pt idx="1">
                  <c:v>6.5728387821922638</c:v>
                </c:pt>
                <c:pt idx="2">
                  <c:v>19.962859795728875</c:v>
                </c:pt>
                <c:pt idx="3">
                  <c:v>28.514880516053381</c:v>
                </c:pt>
                <c:pt idx="4">
                  <c:v>36.920295166886582</c:v>
                </c:pt>
                <c:pt idx="5">
                  <c:v>41.465083321116161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2962984"/>
        <c:axId val="352960632"/>
      </c:barChart>
      <c:catAx>
        <c:axId val="352962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960632"/>
        <c:crosses val="autoZero"/>
        <c:auto val="1"/>
        <c:lblAlgn val="ctr"/>
        <c:lblOffset val="100"/>
        <c:noMultiLvlLbl val="0"/>
      </c:catAx>
      <c:valAx>
        <c:axId val="35296063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962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  <c:userShapes r:id="rId5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Mucoadhesion analysis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7213648293963255"/>
          <c:y val="0.12996932065912437"/>
          <c:w val="0.79730796150481187"/>
          <c:h val="0.67420427398949268"/>
        </c:manualLayout>
      </c:layout>
      <c:lineChart>
        <c:grouping val="standard"/>
        <c:varyColors val="0"/>
        <c:ser>
          <c:idx val="0"/>
          <c:order val="0"/>
          <c:tx>
            <c:strRef>
              <c:f>Sheet2!$F$34</c:f>
              <c:strCache>
                <c:ptCount val="1"/>
                <c:pt idx="0">
                  <c:v>LC1(4.5)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Sheet2!$F$17:$F$22</c:f>
                <c:numCache>
                  <c:formatCode>General</c:formatCode>
                  <c:ptCount val="6"/>
                  <c:pt idx="0">
                    <c:v>4.3534009805372387</c:v>
                  </c:pt>
                  <c:pt idx="1">
                    <c:v>3.7085772505607144</c:v>
                  </c:pt>
                  <c:pt idx="2">
                    <c:v>5.0610135162521592</c:v>
                  </c:pt>
                  <c:pt idx="3">
                    <c:v>2.6310116831913248</c:v>
                  </c:pt>
                  <c:pt idx="4">
                    <c:v>1.71299751705482</c:v>
                  </c:pt>
                  <c:pt idx="5">
                    <c:v>1.0516059394355275</c:v>
                  </c:pt>
                </c:numCache>
              </c:numRef>
            </c:plus>
            <c:minus>
              <c:numRef>
                <c:f>Sheet2!$F$17:$F$22</c:f>
                <c:numCache>
                  <c:formatCode>General</c:formatCode>
                  <c:ptCount val="6"/>
                  <c:pt idx="0">
                    <c:v>4.3534009805372387</c:v>
                  </c:pt>
                  <c:pt idx="1">
                    <c:v>3.7085772505607144</c:v>
                  </c:pt>
                  <c:pt idx="2">
                    <c:v>5.0610135162521592</c:v>
                  </c:pt>
                  <c:pt idx="3">
                    <c:v>2.6310116831913248</c:v>
                  </c:pt>
                  <c:pt idx="4">
                    <c:v>1.71299751705482</c:v>
                  </c:pt>
                  <c:pt idx="5">
                    <c:v>1.0516059394355275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Sheet2!$E$35:$E$40</c:f>
              <c:numCache>
                <c:formatCode>General</c:formatCode>
                <c:ptCount val="6"/>
                <c:pt idx="0">
                  <c:v>0</c:v>
                </c:pt>
                <c:pt idx="1">
                  <c:v>1</c:v>
                </c:pt>
                <c:pt idx="2">
                  <c:v>1.5</c:v>
                </c:pt>
                <c:pt idx="3">
                  <c:v>3</c:v>
                </c:pt>
                <c:pt idx="4">
                  <c:v>4.5</c:v>
                </c:pt>
                <c:pt idx="5">
                  <c:v>6</c:v>
                </c:pt>
              </c:numCache>
            </c:numRef>
          </c:cat>
          <c:val>
            <c:numRef>
              <c:f>Sheet2!$F$35:$F$40</c:f>
              <c:numCache>
                <c:formatCode>General</c:formatCode>
                <c:ptCount val="6"/>
                <c:pt idx="0">
                  <c:v>85.665051073840843</c:v>
                </c:pt>
                <c:pt idx="1">
                  <c:v>77.644987438578298</c:v>
                </c:pt>
                <c:pt idx="2">
                  <c:v>70.699103019625326</c:v>
                </c:pt>
                <c:pt idx="3">
                  <c:v>65.088577781043227</c:v>
                </c:pt>
                <c:pt idx="4">
                  <c:v>61.700355945980256</c:v>
                </c:pt>
                <c:pt idx="5">
                  <c:v>59.010261630296839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Sheet2!$G$34</c:f>
              <c:strCache>
                <c:ptCount val="1"/>
                <c:pt idx="0">
                  <c:v>NLC14(4.5)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Sheet2!$G$17:$G$22</c:f>
                <c:numCache>
                  <c:formatCode>General</c:formatCode>
                  <c:ptCount val="6"/>
                  <c:pt idx="0">
                    <c:v>4.1573367420120153</c:v>
                  </c:pt>
                  <c:pt idx="1">
                    <c:v>6.8290328832098082</c:v>
                  </c:pt>
                  <c:pt idx="2">
                    <c:v>2.53670924677178</c:v>
                  </c:pt>
                  <c:pt idx="3">
                    <c:v>4.2891315263979735</c:v>
                  </c:pt>
                  <c:pt idx="4">
                    <c:v>5.0894263970669389</c:v>
                  </c:pt>
                  <c:pt idx="5">
                    <c:v>4.1825131612373356</c:v>
                  </c:pt>
                </c:numCache>
              </c:numRef>
            </c:plus>
            <c:minus>
              <c:numRef>
                <c:f>Sheet2!$G$17:$G$22</c:f>
                <c:numCache>
                  <c:formatCode>General</c:formatCode>
                  <c:ptCount val="6"/>
                  <c:pt idx="0">
                    <c:v>4.1573367420120153</c:v>
                  </c:pt>
                  <c:pt idx="1">
                    <c:v>6.8290328832098082</c:v>
                  </c:pt>
                  <c:pt idx="2">
                    <c:v>2.53670924677178</c:v>
                  </c:pt>
                  <c:pt idx="3">
                    <c:v>4.2891315263979735</c:v>
                  </c:pt>
                  <c:pt idx="4">
                    <c:v>5.0894263970669389</c:v>
                  </c:pt>
                  <c:pt idx="5">
                    <c:v>4.1825131612373356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Sheet2!$E$35:$E$40</c:f>
              <c:numCache>
                <c:formatCode>General</c:formatCode>
                <c:ptCount val="6"/>
                <c:pt idx="0">
                  <c:v>0</c:v>
                </c:pt>
                <c:pt idx="1">
                  <c:v>1</c:v>
                </c:pt>
                <c:pt idx="2">
                  <c:v>1.5</c:v>
                </c:pt>
                <c:pt idx="3">
                  <c:v>3</c:v>
                </c:pt>
                <c:pt idx="4">
                  <c:v>4.5</c:v>
                </c:pt>
                <c:pt idx="5">
                  <c:v>6</c:v>
                </c:pt>
              </c:numCache>
            </c:numRef>
          </c:cat>
          <c:val>
            <c:numRef>
              <c:f>Sheet2!$G$35:$G$40</c:f>
              <c:numCache>
                <c:formatCode>General</c:formatCode>
                <c:ptCount val="6"/>
                <c:pt idx="0">
                  <c:v>74.080998012258362</c:v>
                </c:pt>
                <c:pt idx="1">
                  <c:v>59.379393343319116</c:v>
                </c:pt>
                <c:pt idx="2">
                  <c:v>39.445094557161191</c:v>
                </c:pt>
                <c:pt idx="3">
                  <c:v>23.611775948565043</c:v>
                </c:pt>
                <c:pt idx="4">
                  <c:v>14.543038180538673</c:v>
                </c:pt>
                <c:pt idx="5">
                  <c:v>1.9326526485231028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Sheet2!$H$34</c:f>
              <c:strCache>
                <c:ptCount val="1"/>
                <c:pt idx="0">
                  <c:v>LC1(1.3)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Sheet2!$H$17:$H$22</c:f>
                <c:numCache>
                  <c:formatCode>General</c:formatCode>
                  <c:ptCount val="6"/>
                  <c:pt idx="0">
                    <c:v>4.1347312262368865</c:v>
                  </c:pt>
                  <c:pt idx="1">
                    <c:v>4.4341060314746343</c:v>
                  </c:pt>
                  <c:pt idx="2">
                    <c:v>2.8569846450238603</c:v>
                  </c:pt>
                  <c:pt idx="3">
                    <c:v>2.2984334310663721</c:v>
                  </c:pt>
                  <c:pt idx="4">
                    <c:v>2.4137450864746595</c:v>
                  </c:pt>
                  <c:pt idx="5">
                    <c:v>3.1467275880321726</c:v>
                  </c:pt>
                </c:numCache>
              </c:numRef>
            </c:plus>
            <c:minus>
              <c:numRef>
                <c:f>Sheet2!$H$17:$H$22</c:f>
                <c:numCache>
                  <c:formatCode>General</c:formatCode>
                  <c:ptCount val="6"/>
                  <c:pt idx="0">
                    <c:v>4.1347312262368865</c:v>
                  </c:pt>
                  <c:pt idx="1">
                    <c:v>4.4341060314746343</c:v>
                  </c:pt>
                  <c:pt idx="2">
                    <c:v>2.8569846450238603</c:v>
                  </c:pt>
                  <c:pt idx="3">
                    <c:v>2.2984334310663721</c:v>
                  </c:pt>
                  <c:pt idx="4">
                    <c:v>2.4137450864746595</c:v>
                  </c:pt>
                  <c:pt idx="5">
                    <c:v>3.1467275880321726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Sheet2!$E$35:$E$40</c:f>
              <c:numCache>
                <c:formatCode>General</c:formatCode>
                <c:ptCount val="6"/>
                <c:pt idx="0">
                  <c:v>0</c:v>
                </c:pt>
                <c:pt idx="1">
                  <c:v>1</c:v>
                </c:pt>
                <c:pt idx="2">
                  <c:v>1.5</c:v>
                </c:pt>
                <c:pt idx="3">
                  <c:v>3</c:v>
                </c:pt>
                <c:pt idx="4">
                  <c:v>4.5</c:v>
                </c:pt>
                <c:pt idx="5">
                  <c:v>6</c:v>
                </c:pt>
              </c:numCache>
            </c:numRef>
          </c:cat>
          <c:val>
            <c:numRef>
              <c:f>Sheet2!$H$35:$H$40</c:f>
              <c:numCache>
                <c:formatCode>General</c:formatCode>
                <c:ptCount val="6"/>
                <c:pt idx="0">
                  <c:v>74.010216462573311</c:v>
                </c:pt>
                <c:pt idx="1">
                  <c:v>68.713067638099545</c:v>
                </c:pt>
                <c:pt idx="2">
                  <c:v>62.530556301084964</c:v>
                </c:pt>
                <c:pt idx="3">
                  <c:v>52.238365378167451</c:v>
                </c:pt>
                <c:pt idx="4">
                  <c:v>43.571382104442762</c:v>
                </c:pt>
                <c:pt idx="5">
                  <c:v>32.716893060563621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Sheet2!$I$34</c:f>
              <c:strCache>
                <c:ptCount val="1"/>
                <c:pt idx="0">
                  <c:v>NLC1(1.3)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Sheet2!$I$17:$I$22</c:f>
                <c:numCache>
                  <c:formatCode>General</c:formatCode>
                  <c:ptCount val="6"/>
                  <c:pt idx="0">
                    <c:v>3.6612410167603175</c:v>
                  </c:pt>
                  <c:pt idx="1">
                    <c:v>2.8953487218777574</c:v>
                  </c:pt>
                  <c:pt idx="2">
                    <c:v>4.8079199497117697</c:v>
                  </c:pt>
                  <c:pt idx="3">
                    <c:v>2.6033229023369282</c:v>
                  </c:pt>
                  <c:pt idx="4">
                    <c:v>3.0661411488086561</c:v>
                  </c:pt>
                  <c:pt idx="5">
                    <c:v>3.1369552578133084</c:v>
                  </c:pt>
                </c:numCache>
              </c:numRef>
            </c:plus>
            <c:minus>
              <c:numRef>
                <c:f>Sheet2!$I$17:$I$22</c:f>
                <c:numCache>
                  <c:formatCode>General</c:formatCode>
                  <c:ptCount val="6"/>
                  <c:pt idx="0">
                    <c:v>3.6612410167603175</c:v>
                  </c:pt>
                  <c:pt idx="1">
                    <c:v>2.8953487218777574</c:v>
                  </c:pt>
                  <c:pt idx="2">
                    <c:v>4.8079199497117697</c:v>
                  </c:pt>
                  <c:pt idx="3">
                    <c:v>2.6033229023369282</c:v>
                  </c:pt>
                  <c:pt idx="4">
                    <c:v>3.0661411488086561</c:v>
                  </c:pt>
                  <c:pt idx="5">
                    <c:v>3.1369552578133084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Sheet2!$E$35:$E$40</c:f>
              <c:numCache>
                <c:formatCode>General</c:formatCode>
                <c:ptCount val="6"/>
                <c:pt idx="0">
                  <c:v>0</c:v>
                </c:pt>
                <c:pt idx="1">
                  <c:v>1</c:v>
                </c:pt>
                <c:pt idx="2">
                  <c:v>1.5</c:v>
                </c:pt>
                <c:pt idx="3">
                  <c:v>3</c:v>
                </c:pt>
                <c:pt idx="4">
                  <c:v>4.5</c:v>
                </c:pt>
                <c:pt idx="5">
                  <c:v>6</c:v>
                </c:pt>
              </c:numCache>
            </c:numRef>
          </c:cat>
          <c:val>
            <c:numRef>
              <c:f>Sheet2!$I$35:$I$40</c:f>
              <c:numCache>
                <c:formatCode>General</c:formatCode>
                <c:ptCount val="6"/>
                <c:pt idx="0">
                  <c:v>76.410660023260675</c:v>
                </c:pt>
                <c:pt idx="1">
                  <c:v>59.898392136400759</c:v>
                </c:pt>
                <c:pt idx="2">
                  <c:v>35.323749855528035</c:v>
                </c:pt>
                <c:pt idx="3">
                  <c:v>22.433401545987277</c:v>
                </c:pt>
                <c:pt idx="4">
                  <c:v>9.9679402483826998</c:v>
                </c:pt>
                <c:pt idx="5">
                  <c:v>2.0024456290784638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4871096"/>
        <c:axId val="404868352"/>
      </c:lineChart>
      <c:catAx>
        <c:axId val="404871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868352"/>
        <c:crosses val="autoZero"/>
        <c:auto val="1"/>
        <c:lblAlgn val="ctr"/>
        <c:lblOffset val="100"/>
        <c:noMultiLvlLbl val="0"/>
      </c:catAx>
      <c:valAx>
        <c:axId val="4048683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871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0.04795</cdr:x>
      <cdr:y>0.09711</cdr:y>
    </cdr:from>
    <cdr:to>
      <cdr:x>0.13456</cdr:x>
      <cdr:y>0.77833</cdr:y>
    </cdr:to>
    <cdr:sp macro="" textlink="">
      <cdr:nvSpPr>
        <cdr:cNvPr id="2" name="TextBox 1"/>
        <cdr:cNvSpPr txBox="1"/>
      </cdr:nvSpPr>
      <cdr:spPr>
        <a:xfrm xmlns:a="http://schemas.openxmlformats.org/drawingml/2006/main" rot="16200000">
          <a:off x="-378713" y="713539"/>
          <a:ext cx="1317184" cy="26563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/>
            <a:t>% mucoadsorption</a:t>
          </a:r>
        </a:p>
      </cdr:txBody>
    </cdr:sp>
  </cdr:relSizeAnchor>
  <cdr:relSizeAnchor xmlns:cdr="http://schemas.openxmlformats.org/drawingml/2006/chartDrawing">
    <cdr:from>
      <cdr:x>0.39245</cdr:x>
      <cdr:y>0.77678</cdr:y>
    </cdr:from>
    <cdr:to>
      <cdr:x>0.69554</cdr:x>
      <cdr:y>0.87748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203657" y="1612942"/>
          <a:ext cx="929592" cy="20909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/>
            <a:t>Time (hours)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0.04795</cdr:x>
      <cdr:y>0.09711</cdr:y>
    </cdr:from>
    <cdr:to>
      <cdr:x>0.13456</cdr:x>
      <cdr:y>0.77833</cdr:y>
    </cdr:to>
    <cdr:sp macro="" textlink="">
      <cdr:nvSpPr>
        <cdr:cNvPr id="2" name="TextBox 1"/>
        <cdr:cNvSpPr txBox="1"/>
      </cdr:nvSpPr>
      <cdr:spPr>
        <a:xfrm xmlns:a="http://schemas.openxmlformats.org/drawingml/2006/main" rot="16200000">
          <a:off x="-378713" y="713539"/>
          <a:ext cx="1317184" cy="26563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/>
            <a:t>% mucoadsorption</a:t>
          </a:r>
        </a:p>
      </cdr:txBody>
    </cdr:sp>
  </cdr:relSizeAnchor>
  <cdr:relSizeAnchor xmlns:cdr="http://schemas.openxmlformats.org/drawingml/2006/chartDrawing">
    <cdr:from>
      <cdr:x>0.39245</cdr:x>
      <cdr:y>0.77678</cdr:y>
    </cdr:from>
    <cdr:to>
      <cdr:x>0.69554</cdr:x>
      <cdr:y>0.87748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203657" y="1612942"/>
          <a:ext cx="929592" cy="20909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/>
            <a:t>Time (hours)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0.04422</cdr:x>
      <cdr:y>0.05981</cdr:y>
    </cdr:from>
    <cdr:to>
      <cdr:x>0.09421</cdr:x>
      <cdr:y>0.70076</cdr:y>
    </cdr:to>
    <cdr:sp macro="" textlink="">
      <cdr:nvSpPr>
        <cdr:cNvPr id="2" name="TextBox 1"/>
        <cdr:cNvSpPr txBox="1"/>
      </cdr:nvSpPr>
      <cdr:spPr>
        <a:xfrm xmlns:a="http://schemas.openxmlformats.org/drawingml/2006/main" rot="16200000">
          <a:off x="-772355" y="1184811"/>
          <a:ext cx="2194789" cy="23474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/>
            <a:t>Percentage dye recovered</a:t>
          </a:r>
        </a:p>
      </cdr:txBody>
    </cdr:sp>
  </cdr:relSizeAnchor>
  <cdr:relSizeAnchor xmlns:cdr="http://schemas.openxmlformats.org/drawingml/2006/chartDrawing">
    <cdr:from>
      <cdr:x>0.38019</cdr:x>
      <cdr:y>0.79443</cdr:y>
    </cdr:from>
    <cdr:to>
      <cdr:x>0.60103</cdr:x>
      <cdr:y>0.84963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1785304" y="2720320"/>
          <a:ext cx="1037026" cy="18901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/>
            <a:t>Time (Hours)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27789C-45CE-4258-B4B3-F0510A83B242}" type="datetimeFigureOut">
              <a:rPr lang="en-GB" smtClean="0"/>
              <a:pPr/>
              <a:t>01/03/2016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538AE9-68F5-4659-8E8D-5D003B250BF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171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538AE9-68F5-4659-8E8D-5D003B250BF9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777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538AE9-68F5-4659-8E8D-5D003B250BF9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5724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99BD0-6CC4-479D-89D6-3E668D8A6218}" type="datetimeFigureOut">
              <a:rPr lang="en-GB" smtClean="0"/>
              <a:pPr/>
              <a:t>01/03/2016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E00B6-B688-417E-965B-5F489F2DD533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997916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99BD0-6CC4-479D-89D6-3E668D8A6218}" type="datetimeFigureOut">
              <a:rPr lang="en-GB" smtClean="0"/>
              <a:pPr/>
              <a:t>01/03/2016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E00B6-B688-417E-965B-5F489F2DD533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2543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99BD0-6CC4-479D-89D6-3E668D8A6218}" type="datetimeFigureOut">
              <a:rPr lang="en-GB" smtClean="0"/>
              <a:pPr/>
              <a:t>01/03/2016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E00B6-B688-417E-965B-5F489F2DD533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4416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99BD0-6CC4-479D-89D6-3E668D8A6218}" type="datetimeFigureOut">
              <a:rPr lang="en-GB" smtClean="0"/>
              <a:pPr/>
              <a:t>01/03/2016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E00B6-B688-417E-965B-5F489F2DD533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0365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99BD0-6CC4-479D-89D6-3E668D8A6218}" type="datetimeFigureOut">
              <a:rPr lang="en-GB" smtClean="0"/>
              <a:pPr/>
              <a:t>01/03/2016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E00B6-B688-417E-965B-5F489F2DD533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0686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99BD0-6CC4-479D-89D6-3E668D8A6218}" type="datetimeFigureOut">
              <a:rPr lang="en-GB" smtClean="0"/>
              <a:pPr/>
              <a:t>01/03/2016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E00B6-B688-417E-965B-5F489F2DD533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26670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99BD0-6CC4-479D-89D6-3E668D8A6218}" type="datetimeFigureOut">
              <a:rPr lang="en-GB" smtClean="0"/>
              <a:pPr/>
              <a:t>01/03/2016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E00B6-B688-417E-965B-5F489F2DD533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290019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99BD0-6CC4-479D-89D6-3E668D8A6218}" type="datetimeFigureOut">
              <a:rPr lang="en-GB" smtClean="0"/>
              <a:pPr/>
              <a:t>01/03/2016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E00B6-B688-417E-965B-5F489F2DD533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41343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99BD0-6CC4-479D-89D6-3E668D8A6218}" type="datetimeFigureOut">
              <a:rPr lang="en-GB" smtClean="0"/>
              <a:pPr/>
              <a:t>01/03/2016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E00B6-B688-417E-965B-5F489F2DD533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72125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99BD0-6CC4-479D-89D6-3E668D8A6218}" type="datetimeFigureOut">
              <a:rPr lang="en-GB" smtClean="0"/>
              <a:pPr/>
              <a:t>01/03/2016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E00B6-B688-417E-965B-5F489F2DD533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9892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99BD0-6CC4-479D-89D6-3E668D8A6218}" type="datetimeFigureOut">
              <a:rPr lang="en-GB" smtClean="0"/>
              <a:pPr/>
              <a:t>01/03/2016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E00B6-B688-417E-965B-5F489F2DD53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543453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99BD0-6CC4-479D-89D6-3E668D8A6218}" type="datetimeFigureOut">
              <a:rPr lang="en-GB" smtClean="0"/>
              <a:pPr/>
              <a:t>01/03/2016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E00B6-B688-417E-965B-5F489F2DD533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624148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99BD0-6CC4-479D-89D6-3E668D8A6218}" type="datetimeFigureOut">
              <a:rPr lang="en-GB" smtClean="0"/>
              <a:pPr/>
              <a:t>01/03/2016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E00B6-B688-417E-965B-5F489F2DD53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445409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99BD0-6CC4-479D-89D6-3E668D8A6218}" type="datetimeFigureOut">
              <a:rPr lang="en-GB" smtClean="0"/>
              <a:pPr/>
              <a:t>01/03/2016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E00B6-B688-417E-965B-5F489F2DD533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651563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99BD0-6CC4-479D-89D6-3E668D8A6218}" type="datetimeFigureOut">
              <a:rPr lang="en-GB" smtClean="0"/>
              <a:pPr/>
              <a:t>01/03/2016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E00B6-B688-417E-965B-5F489F2DD533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883461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99BD0-6CC4-479D-89D6-3E668D8A6218}" type="datetimeFigureOut">
              <a:rPr lang="en-GB" smtClean="0"/>
              <a:pPr/>
              <a:t>01/03/2016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E00B6-B688-417E-965B-5F489F2DD533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47043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899BD0-6CC4-479D-89D6-3E668D8A6218}" type="datetimeFigureOut">
              <a:rPr lang="en-GB" smtClean="0"/>
              <a:pPr/>
              <a:t>01/03/2016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B7E00B6-B688-417E-965B-5F489F2DD533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06631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  <p:sldLayoutId id="2147483745" r:id="rId14"/>
    <p:sldLayoutId id="2147483746" r:id="rId15"/>
    <p:sldLayoutId id="214748374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cbi.nlm.nih.gov/pmc/articles/PMC3304382/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819" y="4294836"/>
            <a:ext cx="7139801" cy="1320800"/>
          </a:xfrm>
        </p:spPr>
        <p:txBody>
          <a:bodyPr>
            <a:normAutofit fontScale="90000"/>
          </a:bodyPr>
          <a:lstStyle/>
          <a:p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MUHAMMAD ALAM</a:t>
            </a:r>
            <a:b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upervisory Team: </a:t>
            </a:r>
            <a:r>
              <a:rPr lang="en-US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Amal Ali </a:t>
            </a:r>
            <a:r>
              <a:rPr lang="en-US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Elkordy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&amp;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Timothy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paget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PHW, University of Sunderland. UK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5571" y="980729"/>
            <a:ext cx="8064895" cy="21602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>
                <a:latin typeface="Algerian" panose="04020705040A02060702" pitchFamily="82" charset="0"/>
              </a:rPr>
              <a:t>TITLE:  </a:t>
            </a:r>
            <a:r>
              <a:rPr lang="en-US" sz="3200" u="sng" dirty="0" smtClean="0">
                <a:latin typeface="Algerian" panose="04020705040A02060702" pitchFamily="82" charset="0"/>
              </a:rPr>
              <a:t>Local </a:t>
            </a:r>
            <a:r>
              <a:rPr lang="en-US" sz="3200" u="sng" dirty="0">
                <a:latin typeface="Algerian" panose="04020705040A02060702" pitchFamily="82" charset="0"/>
              </a:rPr>
              <a:t>mucoadhesive </a:t>
            </a:r>
            <a:r>
              <a:rPr lang="en-US" sz="3200" u="sng" dirty="0" smtClean="0">
                <a:latin typeface="Algerian" panose="04020705040A02060702" pitchFamily="82" charset="0"/>
              </a:rPr>
              <a:t>drug delivery </a:t>
            </a:r>
            <a:r>
              <a:rPr lang="en-US" sz="3200" u="sng" dirty="0">
                <a:latin typeface="Algerian" panose="04020705040A02060702" pitchFamily="82" charset="0"/>
              </a:rPr>
              <a:t>approach for furazolidone against </a:t>
            </a:r>
            <a:r>
              <a:rPr lang="en-US" sz="3200" u="sng" dirty="0" smtClean="0">
                <a:latin typeface="Algerian" panose="04020705040A02060702" pitchFamily="82" charset="0"/>
              </a:rPr>
              <a:t>Helicobacter pylori</a:t>
            </a:r>
            <a:endParaRPr lang="en-US" sz="3200" u="sng" dirty="0">
              <a:latin typeface="Algerian" panose="04020705040A02060702" pitchFamily="8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68734" y="3394737"/>
            <a:ext cx="73985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  <a:latin typeface="PT Sans"/>
              </a:rPr>
              <a:t>8th International Conference and Exhibition on Pharmaceutics &amp; Novel Drug Delivery Systems</a:t>
            </a:r>
            <a:endParaRPr lang="en-US" b="1" i="0" dirty="0">
              <a:solidFill>
                <a:schemeClr val="accent1"/>
              </a:solidFill>
              <a:effectLst/>
              <a:latin typeface="PT Sans"/>
            </a:endParaRPr>
          </a:p>
        </p:txBody>
      </p:sp>
    </p:spTree>
    <p:extLst>
      <p:ext uri="{BB962C8B-B14F-4D97-AF65-F5344CB8AC3E}">
        <p14:creationId xmlns:p14="http://schemas.microsoft.com/office/powerpoint/2010/main" val="488842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95536" y="1307376"/>
            <a:ext cx="705678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Helicobacter pylori is gram-negative bacteria that inhabits in microaerophilic environment.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considered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 major cause of peptic ulcer as well as chronic gastritis and gastric carcinoma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GB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3501008"/>
            <a:ext cx="3024336" cy="2875866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95536" y="260648"/>
            <a:ext cx="3252076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INTROCUTION</a:t>
            </a:r>
            <a:endParaRPr lang="en-US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0657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804285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Box 1758"/>
          <p:cNvSpPr txBox="1">
            <a:spLocks noChangeArrowheads="1"/>
          </p:cNvSpPr>
          <p:nvPr/>
        </p:nvSpPr>
        <p:spPr bwMode="auto">
          <a:xfrm>
            <a:off x="251520" y="5733256"/>
            <a:ext cx="216024" cy="28803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rot="0" vert="horz" wrap="square" lIns="0" tIns="0" rIns="0" bIns="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endParaRPr lang="en-GB" sz="1100" dirty="0">
              <a:solidFill>
                <a:srgbClr val="9A0000"/>
              </a:solidFill>
              <a:effectLst/>
              <a:latin typeface="Cambria Math"/>
              <a:ea typeface="ＭＳ 明朝"/>
              <a:cs typeface="Cambria Math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32" y="1041077"/>
            <a:ext cx="6696743" cy="4980211"/>
          </a:xfrm>
        </p:spPr>
      </p:pic>
      <p:sp>
        <p:nvSpPr>
          <p:cNvPr id="7" name="Rectangle 6"/>
          <p:cNvSpPr/>
          <p:nvPr/>
        </p:nvSpPr>
        <p:spPr>
          <a:xfrm>
            <a:off x="611560" y="332655"/>
            <a:ext cx="4680520" cy="7084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DISEASES</a:t>
            </a:r>
            <a:endParaRPr lang="en-US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3257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23528" y="1340768"/>
            <a:ext cx="676875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Current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therapy for eradication of Helicobacter pylori   is triple therapeutic regimen involves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Antibiotics + 1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proton pump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inhibitor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presently established therapeutic regimen is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not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absolutely effective and results in incomplete eradication in most of the cases.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major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important issue in treatment of Helicobacter pylori is antibiotic resistance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323528" y="548680"/>
            <a:ext cx="4968552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RESISTANCE</a:t>
            </a:r>
            <a:endParaRPr lang="en-US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4489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/>
          <p:nvPr/>
        </p:nvPicPr>
        <p:blipFill rotWithShape="1">
          <a:blip r:embed="rId2"/>
          <a:srcRect l="23527" t="8979" r="32243" b="35149"/>
          <a:stretch/>
        </p:blipFill>
        <p:spPr bwMode="auto">
          <a:xfrm>
            <a:off x="-36512" y="1419406"/>
            <a:ext cx="6984776" cy="43204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323528" y="548680"/>
            <a:ext cx="4968552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RESISTANCE</a:t>
            </a:r>
            <a:endParaRPr lang="en-US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3251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4704"/>
            <a:ext cx="7056784" cy="93610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order to deal with resistance problem different combination of antibiotics in triple therapy are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being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used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GB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Image result for furazolido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9484" y="2519678"/>
            <a:ext cx="2209800" cy="1285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432048" y="1700808"/>
            <a:ext cx="63722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 smtClean="0"/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Furazolidone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 is monoamine oxidase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inhibitor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presents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very low resistance for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therapeutic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regimen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unfortunately the use of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limited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due to potential side effects associated with it because of its high dose of administration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Problem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must be addressed in order to unveil the high potential antimicrobial activity of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furazolidone against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Helicobacter pylori.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018384" y="3645024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40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FURAZOLIDONE</a:t>
            </a:r>
            <a:endParaRPr lang="en-US" sz="40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6085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/>
          <p:cNvSpPr txBox="1">
            <a:spLocks/>
          </p:cNvSpPr>
          <p:nvPr/>
        </p:nvSpPr>
        <p:spPr>
          <a:xfrm>
            <a:off x="457200" y="75807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sz="32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 descr="\\uos-learner\bg48si\Desktop\site of inhabitation of h pylori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3632" y="3384068"/>
            <a:ext cx="2856641" cy="295292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/>
          <p:cNvSpPr/>
          <p:nvPr/>
        </p:nvSpPr>
        <p:spPr>
          <a:xfrm>
            <a:off x="134817" y="1901078"/>
            <a:ext cx="666943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n-US" i="1" dirty="0" smtClean="0"/>
          </a:p>
          <a:p>
            <a:pPr algn="just"/>
            <a:endParaRPr lang="en-US" i="1" dirty="0"/>
          </a:p>
          <a:p>
            <a:pPr algn="just"/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pylori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is found in the mucus, on the inner surface of the epithelium, and occasionally inside the epithelial cells themselves. </a:t>
            </a:r>
          </a:p>
          <a:p>
            <a:pPr algn="just"/>
            <a:endParaRPr lang="en-US" dirty="0" smtClean="0"/>
          </a:p>
          <a:p>
            <a:pPr algn="just"/>
            <a:endParaRPr lang="en-US" dirty="0"/>
          </a:p>
          <a:p>
            <a:pPr algn="just"/>
            <a:endParaRPr lang="en-US" dirty="0" smtClean="0"/>
          </a:p>
        </p:txBody>
      </p:sp>
      <p:sp>
        <p:nvSpPr>
          <p:cNvPr id="5" name="Rectangle 4"/>
          <p:cNvSpPr/>
          <p:nvPr/>
        </p:nvSpPr>
        <p:spPr>
          <a:xfrm>
            <a:off x="133112" y="695832"/>
            <a:ext cx="695916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400" dirty="0">
                <a:solidFill>
                  <a:srgbClr val="25252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 avoid the acidic environment of stomach </a:t>
            </a:r>
            <a:r>
              <a:rPr lang="it-IT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lumen,</a:t>
            </a:r>
            <a:r>
              <a:rPr lang="it-IT" sz="2400" dirty="0">
                <a:solidFill>
                  <a:srgbClr val="25252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it-IT" sz="2400" i="1" dirty="0">
                <a:solidFill>
                  <a:srgbClr val="25252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H. pylori</a:t>
            </a:r>
            <a:r>
              <a:rPr lang="it-IT" sz="2400" dirty="0">
                <a:solidFill>
                  <a:srgbClr val="25252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uses its flagella to burrow into the mucus lining of the stomach to reach the </a:t>
            </a:r>
            <a:r>
              <a:rPr lang="it-IT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epithelial cells</a:t>
            </a:r>
            <a:r>
              <a:rPr lang="it-IT" sz="2400" dirty="0">
                <a:solidFill>
                  <a:srgbClr val="25252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underneath, where the pH is more neutral</a:t>
            </a:r>
          </a:p>
        </p:txBody>
      </p:sp>
      <p:sp>
        <p:nvSpPr>
          <p:cNvPr id="6" name="Rectangle 5"/>
          <p:cNvSpPr/>
          <p:nvPr/>
        </p:nvSpPr>
        <p:spPr>
          <a:xfrm>
            <a:off x="133112" y="3861048"/>
            <a:ext cx="468052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adheres to the epithelial cells by producing 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adhesins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which bind to lipids and carbohydrates in the epithelial cell membrane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57200" y="188640"/>
            <a:ext cx="3394720" cy="5694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MECHANISM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7044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79512" y="404664"/>
            <a:ext cx="691276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i="1" dirty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H. pylori</a:t>
            </a:r>
            <a:r>
              <a:rPr lang="en-US" sz="2400" dirty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also neutralizes the acid in its environment by producing large amounts of 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urease</a:t>
            </a:r>
            <a:r>
              <a:rPr lang="en-US" sz="2400" dirty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which breaks down the urea present in the stomach to 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carbon dioxide</a:t>
            </a:r>
            <a:r>
              <a:rPr lang="en-US" sz="2400" dirty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and 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ammonia</a:t>
            </a:r>
            <a:r>
              <a:rPr lang="en-US" sz="2400" dirty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400" dirty="0" smtClean="0">
              <a:solidFill>
                <a:srgbClr val="25252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solidFill>
                <a:srgbClr val="25252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 smtClean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dirty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ammonia, which is basic, then neutralizes stomach </a:t>
            </a:r>
            <a:r>
              <a:rPr lang="en-US" sz="2400" dirty="0" smtClean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acid is also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toxic to epithelial cells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640" y="2276872"/>
            <a:ext cx="7124664" cy="4032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628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595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52736"/>
            <a:ext cx="7056784" cy="396044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optimize furazolidone formulations in order to deliver the minimum amount of drug to the site of inhabitation to reduce the side effect associated with high dose.</a:t>
            </a:r>
          </a:p>
          <a:p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characterize the mucoadhesion of both formulation at two different pH levels .i.e. 1.3 and 4.5</a:t>
            </a:r>
          </a:p>
          <a:p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optimize the retarding effect of glutaraldehyde on mucus adsorption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Oval 1"/>
          <p:cNvSpPr/>
          <p:nvPr/>
        </p:nvSpPr>
        <p:spPr>
          <a:xfrm>
            <a:off x="1115616" y="4662912"/>
            <a:ext cx="4104456" cy="21602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Why two pH ?</a:t>
            </a:r>
          </a:p>
          <a:p>
            <a:pPr algn="ctr"/>
            <a:endParaRPr lang="en-US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4.5    Post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conditions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1.3   Natural pH inside the lumen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1520" y="692696"/>
            <a:ext cx="4752528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AIMS OF RESEARCH</a:t>
            </a:r>
            <a:endParaRPr lang="en-US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5604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08720"/>
            <a:ext cx="8460432" cy="43924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Mucoadhesive liposomal suspension</a:t>
            </a:r>
          </a:p>
          <a:p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liposomal </a:t>
            </a:r>
            <a:r>
              <a:rPr lang="it-I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mucoadhesion assay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fluorometery was performed by using </a:t>
            </a:r>
            <a:r>
              <a:rPr lang="it-I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coumarin-6 and the results were determined by using coumarin calibration curve.</a:t>
            </a:r>
          </a:p>
          <a:p>
            <a:r>
              <a:rPr lang="it-I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results 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were further confirmed by florescence </a:t>
            </a:r>
            <a:r>
              <a:rPr lang="it-I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microsco</a:t>
            </a:r>
          </a:p>
          <a:p>
            <a:pPr marL="0" indent="0">
              <a:buNone/>
            </a:pPr>
            <a:r>
              <a:rPr lang="it-I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Mucoadsorption of microparticles</a:t>
            </a:r>
            <a:endParaRPr lang="en-US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Calorimetric 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method with Periodic Acid Schiff (PAS) Staining of sigma mucin type I was used  for  microparticles mucoadhesion analysis.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4" name="Oval 3"/>
          <p:cNvSpPr/>
          <p:nvPr/>
        </p:nvSpPr>
        <p:spPr>
          <a:xfrm>
            <a:off x="1601924" y="5013176"/>
            <a:ext cx="5256584" cy="15841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Details are given in the appendix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7504" y="65839"/>
            <a:ext cx="3888432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METHODOLOGY</a:t>
            </a:r>
          </a:p>
        </p:txBody>
      </p:sp>
    </p:spTree>
    <p:extLst>
      <p:ext uri="{BB962C8B-B14F-4D97-AF65-F5344CB8AC3E}">
        <p14:creationId xmlns:p14="http://schemas.microsoft.com/office/powerpoint/2010/main" val="2868253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20688"/>
            <a:ext cx="7056784" cy="396044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9962" y="764704"/>
            <a:ext cx="756098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Effect of Glutaraldehyde</a:t>
            </a:r>
          </a:p>
          <a:p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shows negative effect on adsorption, increase of GTA decrease the mucin adsorption  </a:t>
            </a:r>
          </a:p>
          <a:p>
            <a:endParaRPr lang="en-GB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Hardening effect the adsorption (</a:t>
            </a:r>
            <a:r>
              <a:rPr lang="en-GB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Kotadiya</a:t>
            </a:r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et al., 2009)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66595318"/>
              </p:ext>
            </p:extLst>
          </p:nvPr>
        </p:nvGraphicFramePr>
        <p:xfrm>
          <a:off x="611560" y="3217044"/>
          <a:ext cx="5976664" cy="34691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107504" y="188640"/>
            <a:ext cx="6959242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KEY RESULTS (MICROPARTICLES FORMULATION)</a:t>
            </a:r>
            <a:endParaRPr lang="en-U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342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20688"/>
            <a:ext cx="7056784" cy="396044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323528" y="404664"/>
            <a:ext cx="6733256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sz="800" b="1" dirty="0"/>
          </a:p>
          <a:p>
            <a:r>
              <a:rPr lang="en-GB" b="1" dirty="0"/>
              <a:t> </a:t>
            </a:r>
            <a:endParaRPr lang="en-GB" b="1" dirty="0" smtClean="0"/>
          </a:p>
          <a:p>
            <a:endParaRPr lang="en-GB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Effect of pH</a:t>
            </a:r>
            <a:endParaRPr lang="en-GB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endParaRPr lang="en-GB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  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shows positive effect on adsorption, decrease in pH decrease the mucin </a:t>
            </a:r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adsorption.</a:t>
            </a:r>
          </a:p>
          <a:p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Acidic 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environment has negative effect on mucin adsorption  (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P.He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 al., 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1998)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7504" y="188640"/>
            <a:ext cx="6959242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KEY RESULTS (MICROPARTICLES FORMULATION)</a:t>
            </a:r>
            <a:endParaRPr lang="en-U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3666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20688"/>
            <a:ext cx="7056784" cy="396044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61582183"/>
              </p:ext>
            </p:extLst>
          </p:nvPr>
        </p:nvGraphicFramePr>
        <p:xfrm>
          <a:off x="107504" y="188640"/>
          <a:ext cx="6336704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988" y="3789040"/>
            <a:ext cx="5912244" cy="30689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72255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20688"/>
            <a:ext cx="7056784" cy="396044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323528" y="404664"/>
            <a:ext cx="6733256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/>
              <a:t> </a:t>
            </a:r>
            <a:endParaRPr lang="en-GB" b="1" dirty="0" smtClean="0"/>
          </a:p>
          <a:p>
            <a:endParaRPr lang="en-GB" b="1" dirty="0" smtClean="0"/>
          </a:p>
          <a:p>
            <a:r>
              <a:rPr lang="en-GB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Effect </a:t>
            </a:r>
            <a:r>
              <a:rPr lang="en-GB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pH on </a:t>
            </a:r>
            <a:r>
              <a:rPr lang="en-GB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mucoadhesion of liposomes</a:t>
            </a:r>
          </a:p>
          <a:p>
            <a:endParaRPr lang="en-GB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Positive effect, decrease in pH decrease the mucus adhesion</a:t>
            </a:r>
          </a:p>
          <a:p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Amino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groups get protonated below pH 4 that causes repulsion between them, subsequently hydrophobic interaction and hydrogen bonding becomes week and makes chitosan soluble (Jayakumar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 al.,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2010). 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35496" y="188640"/>
            <a:ext cx="6959242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KEY RESULTS (LIPOSOMAL FORMULATION)</a:t>
            </a:r>
            <a:endParaRPr lang="en-U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4765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20688"/>
            <a:ext cx="7056784" cy="396044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323528" y="404664"/>
            <a:ext cx="673325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/>
              <a:t> </a:t>
            </a:r>
            <a:endParaRPr lang="en-GB" b="1" dirty="0" smtClean="0"/>
          </a:p>
          <a:p>
            <a:endParaRPr lang="en-GB" b="1" dirty="0"/>
          </a:p>
          <a:p>
            <a:r>
              <a:rPr lang="en-GB" b="1" dirty="0" smtClean="0"/>
              <a:t>Effect </a:t>
            </a:r>
            <a:r>
              <a:rPr lang="en-GB" b="1" dirty="0"/>
              <a:t>of pH on </a:t>
            </a:r>
            <a:r>
              <a:rPr lang="en-GB" b="1" dirty="0" smtClean="0"/>
              <a:t>mucoadhesion of liposomes</a:t>
            </a:r>
          </a:p>
          <a:p>
            <a:endParaRPr lang="en-GB" b="1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25688856"/>
              </p:ext>
            </p:extLst>
          </p:nvPr>
        </p:nvGraphicFramePr>
        <p:xfrm>
          <a:off x="611560" y="1716880"/>
          <a:ext cx="6308353" cy="4016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35496" y="188640"/>
            <a:ext cx="6959242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KEY RESULTS (LIPOSOMAL FORMULATION)</a:t>
            </a:r>
            <a:endParaRPr lang="en-U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885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20688"/>
            <a:ext cx="7056784" cy="396044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148489" y="206938"/>
            <a:ext cx="673325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/>
              <a:t> </a:t>
            </a:r>
            <a:endParaRPr lang="en-GB" b="1" dirty="0" smtClean="0"/>
          </a:p>
          <a:p>
            <a:endParaRPr lang="en-GB" b="1" dirty="0" smtClean="0"/>
          </a:p>
          <a:p>
            <a:endParaRPr lang="en-GB" b="1" dirty="0"/>
          </a:p>
          <a:p>
            <a:r>
              <a:rPr lang="en-GB" b="1" dirty="0" smtClean="0"/>
              <a:t>Effect </a:t>
            </a:r>
            <a:r>
              <a:rPr lang="en-GB" b="1" dirty="0"/>
              <a:t>of pH on </a:t>
            </a:r>
            <a:r>
              <a:rPr lang="en-GB" b="1" dirty="0" smtClean="0"/>
              <a:t>mucoadhesion of liposomes</a:t>
            </a:r>
          </a:p>
          <a:p>
            <a:endParaRPr lang="en-GB" b="1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6" name="Picture 5"/>
          <p:cNvPicPr/>
          <p:nvPr/>
        </p:nvPicPr>
        <p:blipFill rotWithShape="1">
          <a:blip r:embed="rId2"/>
          <a:srcRect l="25160" t="22235" r="22436" b="8210"/>
          <a:stretch/>
        </p:blipFill>
        <p:spPr bwMode="auto">
          <a:xfrm>
            <a:off x="0" y="1555924"/>
            <a:ext cx="7380312" cy="530207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Rectangle 6"/>
          <p:cNvSpPr/>
          <p:nvPr/>
        </p:nvSpPr>
        <p:spPr>
          <a:xfrm>
            <a:off x="35496" y="188640"/>
            <a:ext cx="6959242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KEY RESULTS (LIPOSOMAL FORMULATION)</a:t>
            </a:r>
            <a:endParaRPr lang="en-U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951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20688"/>
            <a:ext cx="7056784" cy="396044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323528" y="404664"/>
            <a:ext cx="67332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/>
              <a:t> </a:t>
            </a:r>
            <a:endParaRPr lang="en-GB" b="1" dirty="0" smtClean="0"/>
          </a:p>
        </p:txBody>
      </p:sp>
      <p:sp>
        <p:nvSpPr>
          <p:cNvPr id="4" name="Rounded Rectangle 3"/>
          <p:cNvSpPr/>
          <p:nvPr/>
        </p:nvSpPr>
        <p:spPr>
          <a:xfrm>
            <a:off x="827584" y="1772816"/>
            <a:ext cx="6229200" cy="30963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METHODOLOGY APPENDIX</a:t>
            </a:r>
            <a:endParaRPr lang="en-US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3096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8820472" cy="68580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8712" y="260648"/>
            <a:ext cx="8297703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  <a:spcAft>
                <a:spcPts val="800"/>
              </a:spcAft>
            </a:pPr>
            <a:r>
              <a:rPr lang="en-US" sz="12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Mucoadhesion </a:t>
            </a:r>
            <a:r>
              <a:rPr lang="en-US" sz="1200" b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by </a:t>
            </a:r>
            <a:r>
              <a:rPr lang="en-US" sz="1200" b="1" dirty="0" err="1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fluorometry</a:t>
            </a:r>
            <a:endParaRPr lang="en-US" sz="1200" b="1" dirty="0" smtClean="0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 algn="just">
              <a:lnSpc>
                <a:spcPct val="20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Freshly 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excised stomach of sheep was cut into 2x2 cm slices. </a:t>
            </a:r>
            <a:endParaRPr lang="en-US" sz="1200" dirty="0" smtClean="0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 algn="just">
              <a:lnSpc>
                <a:spcPct val="20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The volume of 100 µl of liposomal suspension was spread onto each tissue specimens. </a:t>
            </a:r>
          </a:p>
          <a:p>
            <a:pPr marL="171450" indent="-171450" algn="just">
              <a:lnSpc>
                <a:spcPct val="20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Each 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tissue specimen was placed in 5ml vial separately containing simulated gastric fluid (</a:t>
            </a:r>
            <a:r>
              <a:rPr lang="en-US" sz="1200" dirty="0" smtClean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SGF).</a:t>
            </a:r>
          </a:p>
          <a:p>
            <a:pPr marL="171450" indent="-171450" algn="just">
              <a:lnSpc>
                <a:spcPct val="20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Vials 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were put on a shaker incubator (50 rpm) at 37</a:t>
            </a:r>
            <a:r>
              <a:rPr lang="en-US" sz="1200" baseline="300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0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C. </a:t>
            </a:r>
            <a:endParaRPr lang="en-US" sz="1200" dirty="0" smtClean="0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 algn="just">
              <a:lnSpc>
                <a:spcPct val="20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Tissue 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specimens were taken out at predetermined time intervals (0, 1, 1.5, 3, 4.5, 6 hours) and rinsed with 10ml of phosphate buffer saline (PBS) to remove </a:t>
            </a:r>
            <a:r>
              <a:rPr lang="en-US" sz="1200" dirty="0" err="1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unadsorbed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liposomes.  </a:t>
            </a:r>
            <a:endParaRPr lang="en-US" sz="1200" dirty="0" smtClean="0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 algn="just">
              <a:lnSpc>
                <a:spcPct val="20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Mucus 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was removed carefully and put in 5ml of 5M </a:t>
            </a:r>
            <a:r>
              <a:rPr lang="en-US" sz="1200" dirty="0" err="1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NaOH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solution for 12 hours to dissolve mucus or any traces of tissue completely</a:t>
            </a:r>
            <a:r>
              <a:rPr lang="en-US" sz="1200" dirty="0" smtClean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 algn="just">
              <a:lnSpc>
                <a:spcPct val="20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Isopropyl alcohol (IPA) and acetic acid was added to samples to disrupt the lipid membrane and dissolve chitosan followed by centrifugation at 6000rpm for 10 min to extract coumarin-6 from liposomes. </a:t>
            </a:r>
            <a:endParaRPr lang="en-US" sz="1200" dirty="0" smtClean="0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 algn="just">
              <a:lnSpc>
                <a:spcPct val="20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Supernatant 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was removed and intensity was measured by fluorimeter and percentage of dye recovered from stomach tissue was determined by using calibration curve of coumarine-6.  </a:t>
            </a:r>
            <a:endParaRPr lang="en-US" sz="1200" dirty="0" smtClean="0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 algn="just">
              <a:lnSpc>
                <a:spcPct val="20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Non 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mucoadhesive liposomal suspension (NLC</a:t>
            </a:r>
            <a:r>
              <a:rPr lang="en-US" sz="1200" baseline="-250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Table 2) was used as a control for comparison and results of both formulations were compared. 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8385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8820472" cy="68580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79512" y="908720"/>
            <a:ext cx="8136904" cy="45756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  <a:spcAft>
                <a:spcPts val="800"/>
              </a:spcAft>
            </a:pPr>
            <a:r>
              <a:rPr lang="en-US" sz="12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Fluorescence </a:t>
            </a:r>
            <a:r>
              <a:rPr lang="en-US" sz="1200" b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Microscopy: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 algn="just">
              <a:lnSpc>
                <a:spcPct val="20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Freshly excised sheep stomach was cut into 0.5 x 0.5 cm slices</a:t>
            </a:r>
            <a:r>
              <a:rPr lang="en-US" sz="1200" dirty="0" smtClean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 algn="just">
              <a:lnSpc>
                <a:spcPct val="20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Each slice was coated with 0.5 ml of mucoadhesive liposomal </a:t>
            </a:r>
            <a:r>
              <a:rPr lang="en-US" sz="1200" dirty="0" smtClean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suspension 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contained coumarin-6 as florescence dye. </a:t>
            </a:r>
            <a:endParaRPr lang="en-US" sz="1200" dirty="0" smtClean="0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 algn="just">
              <a:lnSpc>
                <a:spcPct val="20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Slices 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were incubated in 5ml SGF at required pH i.e. 1.3 and 4.5.  </a:t>
            </a:r>
            <a:endParaRPr lang="en-US" sz="1200" dirty="0" smtClean="0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 algn="just">
              <a:lnSpc>
                <a:spcPct val="20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Vials 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were put on a shaker incubator (50 rpm) at 37</a:t>
            </a:r>
            <a:r>
              <a:rPr lang="en-US" sz="1200" baseline="300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0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C. </a:t>
            </a:r>
            <a:endParaRPr lang="en-US" sz="1200" dirty="0" smtClean="0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 algn="just">
              <a:lnSpc>
                <a:spcPct val="20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Tissue 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specimens were taken out at different time intervals over 6 hours. </a:t>
            </a:r>
            <a:endParaRPr lang="en-US" sz="1200" dirty="0" smtClean="0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 algn="just">
              <a:lnSpc>
                <a:spcPct val="20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Then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tissue specimens were immediately snap freeze by using liquid nitrogen and OCT into a block</a:t>
            </a:r>
            <a:r>
              <a:rPr lang="en-US" sz="1200" dirty="0" smtClean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 algn="just">
              <a:lnSpc>
                <a:spcPct val="20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Each specimen was cut in 10µm slices by using cryostat (LEICA, Germany) and observed under fluorescence microscope</a:t>
            </a:r>
            <a:r>
              <a:rPr lang="en-US" sz="1200" dirty="0" smtClean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 algn="just">
              <a:lnSpc>
                <a:spcPct val="20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dirty="0"/>
              <a:t>The specimens were observed under microscope for the number of liposomal particles attached to the stomach slice after removing from SGF and quantified by comparing at specified time intervals. 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3122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8820472" cy="68580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GB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MUCUS ADSORPTION OF MICROPARTICLES</a:t>
            </a:r>
            <a:endParaRPr lang="en-GB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9512" y="908720"/>
            <a:ext cx="6984776" cy="4790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lnSpc>
                <a:spcPct val="20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Mucin concentration of 1mg/ 2ml was prepared and 2 ml of micro-particle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suspension was.</a:t>
            </a:r>
          </a:p>
          <a:p>
            <a:pPr marL="171450" indent="-171450" algn="just">
              <a:lnSpc>
                <a:spcPct val="20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Supernatant was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analyzed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free mucin concertation at predetermined time intervals (1.5, 3, 4.5 and 6 hours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indent="-171450" algn="just">
              <a:lnSpc>
                <a:spcPct val="20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concentration of free mucin was determined by using standard calibration curve of mucin (Type-I from sigma Aldrich).  </a:t>
            </a:r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lnSpc>
                <a:spcPct val="20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Standard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solution for calibration curves (0.1, 0.25, 0.5, 0.75 and 1 mg/2) were made and absorbance was measured by UV/visible spectrophotometer at 555nm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171450" indent="-171450" algn="just">
              <a:lnSpc>
                <a:spcPct val="20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200000"/>
              </a:lnSpc>
              <a:spcAft>
                <a:spcPts val="800"/>
              </a:spcAft>
            </a:pP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Free mucin was determined by calorimetric methods stated in the link below</a:t>
            </a:r>
          </a:p>
          <a:p>
            <a:pPr algn="just">
              <a:lnSpc>
                <a:spcPct val="200000"/>
              </a:lnSpc>
              <a:spcAft>
                <a:spcPts val="800"/>
              </a:spcAft>
            </a:pP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://www.ncbi.nlm.nih.gov/pmc/articles/PMC3304382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/</a:t>
            </a:r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lnSpc>
                <a:spcPct val="20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307389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8820472" cy="68580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gular Pentagon 3"/>
          <p:cNvSpPr/>
          <p:nvPr/>
        </p:nvSpPr>
        <p:spPr>
          <a:xfrm>
            <a:off x="1979712" y="1628800"/>
            <a:ext cx="3816424" cy="3168352"/>
          </a:xfrm>
          <a:prstGeom prst="pen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Algerian" panose="04020705040A02060702" pitchFamily="82" charset="0"/>
              </a:rPr>
              <a:t>THANKS</a:t>
            </a:r>
            <a:endParaRPr lang="en-US" sz="3200" dirty="0">
              <a:solidFill>
                <a:schemeClr val="tx1"/>
              </a:solidFill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7643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3186</TotalTime>
  <Words>959</Words>
  <Application>Microsoft Office PowerPoint</Application>
  <PresentationFormat>On-screen Show (4:3)</PresentationFormat>
  <Paragraphs>184</Paragraphs>
  <Slides>23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3" baseType="lpstr">
      <vt:lpstr>Algerian</vt:lpstr>
      <vt:lpstr>Arial</vt:lpstr>
      <vt:lpstr>Calibri</vt:lpstr>
      <vt:lpstr>Cambria Math</vt:lpstr>
      <vt:lpstr>ＭＳ 明朝</vt:lpstr>
      <vt:lpstr>PT Sans</vt:lpstr>
      <vt:lpstr>Times New Roman</vt:lpstr>
      <vt:lpstr>Trebuchet MS</vt:lpstr>
      <vt:lpstr>Wingdings 3</vt:lpstr>
      <vt:lpstr>Facet</vt:lpstr>
      <vt:lpstr>MUHAMMAD ALAM Supervisory Team: Dr Amal Ali Elkordy &amp; Dr Timothy paget  Department of PHW, University of Sunderland. UK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Novel Integrated Vehicle Dynamics Control Systems for Collision Mitigation</dc:title>
  <dc:creator>xyz</dc:creator>
  <cp:lastModifiedBy>Irfan Alam</cp:lastModifiedBy>
  <cp:revision>233</cp:revision>
  <dcterms:created xsi:type="dcterms:W3CDTF">2014-02-25T22:37:41Z</dcterms:created>
  <dcterms:modified xsi:type="dcterms:W3CDTF">2016-03-01T23:14:11Z</dcterms:modified>
</cp:coreProperties>
</file>