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56" r:id="rId2"/>
    <p:sldId id="257" r:id="rId3"/>
    <p:sldId id="258" r:id="rId4"/>
    <p:sldId id="260" r:id="rId5"/>
    <p:sldId id="261" r:id="rId6"/>
    <p:sldId id="264" r:id="rId7"/>
    <p:sldId id="265" r:id="rId8"/>
    <p:sldId id="267" r:id="rId9"/>
    <p:sldId id="268" r:id="rId10"/>
    <p:sldId id="269" r:id="rId11"/>
    <p:sldId id="274" r:id="rId12"/>
    <p:sldId id="270" r:id="rId13"/>
    <p:sldId id="271" r:id="rId14"/>
    <p:sldId id="272" r:id="rId15"/>
    <p:sldId id="273" r:id="rId16"/>
    <p:sldId id="26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974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7576B-8E38-4E05-B5F3-8FDC8CEE2339}" type="datetimeFigureOut">
              <a:rPr lang="en-GB" smtClean="0"/>
              <a:t>20/08/2015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FF42CF-C1E6-4C8A-AB07-E387D79A72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116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71D7A-51E1-4E40-BD3A-766FC78C483A}" type="datetime1">
              <a:rPr lang="en-US" smtClean="0"/>
              <a:t>8/20/2015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IMPEE Conference-Edinburgh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02A83-0794-4C18-A7BE-E621AD706B5C}" type="datetime1">
              <a:rPr lang="en-US" smtClean="0"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IMPEE Conference-Edinburgh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E063F-7F1E-40C9-9D92-58DF8191C5CD}" type="datetime1">
              <a:rPr lang="en-US" smtClean="0"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IMPEE Conference-Edinburgh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F2334-1F49-44AE-8D7C-81486B5E7A17}" type="datetime1">
              <a:rPr lang="en-US" smtClean="0"/>
              <a:t>8/20/2015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IMPEE Conference-Edinburgh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07945-6335-40D2-A4FD-53AFEC545C03}" type="datetime1">
              <a:rPr lang="en-US" smtClean="0"/>
              <a:t>8/20/2015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IMPEE Conference-Edinburgh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A2661-00DA-428B-8A3F-D1F2FBD8AD9C}" type="datetime1">
              <a:rPr lang="en-US" smtClean="0"/>
              <a:t>8/20/2015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IMPEE Conference-Edinburgh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5912C-17B7-410E-B63D-942E68185703}" type="datetime1">
              <a:rPr lang="en-US" smtClean="0"/>
              <a:t>8/20/2015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IMPEE Conference-Edinburgh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3B6A1C-7685-4830-B5E1-D9A88970CE9E}" type="datetime1">
              <a:rPr lang="en-US" smtClean="0"/>
              <a:t>8/20/2015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IMPEE Conference-Edinburgh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6BF20-7808-4699-B7B4-4E962A4DFE80}" type="datetime1">
              <a:rPr lang="en-US" smtClean="0"/>
              <a:t>8/20/2015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IMPEE Conference-Edinburgh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B3BEE24-9098-4F36-96DE-5F1CE7F4A6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CC984-6407-41E1-8308-FA8BDFA10B37}" type="datetime1">
              <a:rPr lang="en-US" smtClean="0"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IMPEE Conference-Edinburgh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0D12E-A298-4E09-BDE4-65423189BFF7}" type="datetime1">
              <a:rPr lang="en-US" smtClean="0"/>
              <a:t>8/20/2015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3rd IMPEE Conference-Edinburgh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4D2B482-758B-4B58-A744-EBEBC7576828}" type="datetime1">
              <a:rPr lang="en-US" smtClean="0"/>
              <a:t>8/20/2015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en-US" smtClean="0"/>
              <a:t>3rd IMPEE Conference-Edinburgh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3BEE24-9098-4F36-96DE-5F1CE7F4A69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.Andresen@hw.ac.uk" TargetMode="External"/><Relationship Id="rId2" Type="http://schemas.openxmlformats.org/officeDocument/2006/relationships/hyperlink" Target="mailto:mf181@hw.ac.u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124200"/>
            <a:ext cx="8610600" cy="2971800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en-US" sz="5800" dirty="0">
                <a:solidFill>
                  <a:schemeClr val="tx1">
                    <a:lumMod val="95000"/>
                  </a:schemeClr>
                </a:solidFill>
              </a:rPr>
              <a:t>Muhammad Farooq*, John M. Andresen** </a:t>
            </a:r>
            <a:endParaRPr lang="en-US" sz="5800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l"/>
            <a:endParaRPr lang="en-US" sz="5800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just"/>
            <a:r>
              <a:rPr lang="en-US" sz="3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* PhD </a:t>
            </a:r>
            <a:r>
              <a:rPr lang="en-US" sz="3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Research Scholar, Institute of Mechanical, Process &amp; Energy Engineering, Heriot-Watt University, Edinburgh United </a:t>
            </a:r>
            <a:r>
              <a:rPr lang="en-US" sz="3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Kingdom.</a:t>
            </a:r>
          </a:p>
          <a:p>
            <a:pPr algn="just"/>
            <a:r>
              <a:rPr lang="en-US" sz="3600" dirty="0" smtClean="0">
                <a:solidFill>
                  <a:schemeClr val="bg1">
                    <a:lumMod val="95000"/>
                    <a:lumOff val="5000"/>
                  </a:schemeClr>
                </a:solidFill>
                <a:hlinkClick r:id="rId2"/>
              </a:rPr>
              <a:t>mf181@hw.ac.uk</a:t>
            </a:r>
            <a:endParaRPr lang="en-US" sz="3600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just"/>
            <a:r>
              <a:rPr lang="en-US" sz="3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** Reader</a:t>
            </a:r>
            <a:r>
              <a:rPr lang="en-US" sz="3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Institute of Mechanical, Process &amp; Energy Engineering, </a:t>
            </a:r>
            <a:r>
              <a:rPr lang="en-US" sz="36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                   Heriot-Watt </a:t>
            </a:r>
            <a:r>
              <a:rPr lang="en-US" sz="3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University, Edinburgh United Kingdom. </a:t>
            </a:r>
            <a:endParaRPr lang="en-US" sz="3600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just"/>
            <a:r>
              <a:rPr lang="en-US" sz="3600" dirty="0" smtClean="0">
                <a:solidFill>
                  <a:schemeClr val="bg1">
                    <a:lumMod val="95000"/>
                    <a:lumOff val="5000"/>
                  </a:schemeClr>
                </a:solidFill>
                <a:hlinkClick r:id="rId3"/>
              </a:rPr>
              <a:t>J.Andresen@hw.ac.uk</a:t>
            </a:r>
            <a:endParaRPr lang="en-US" sz="3600" dirty="0" smtClean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just"/>
            <a:endParaRPr lang="en-US" sz="36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l"/>
            <a:endParaRPr lang="en-US" sz="36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Picture 3" descr="p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0" y="0"/>
            <a:ext cx="1905000" cy="1470102"/>
          </a:xfrm>
          <a:prstGeom prst="rect">
            <a:avLst/>
          </a:prstGeom>
        </p:spPr>
      </p:pic>
      <p:sp>
        <p:nvSpPr>
          <p:cNvPr id="5" name="Slide Number Placeholder 1"/>
          <p:cNvSpPr>
            <a:spLocks noGrp="1"/>
          </p:cNvSpPr>
          <p:nvPr>
            <p:ph type="ctrTitle"/>
          </p:nvPr>
        </p:nvSpPr>
        <p:spPr>
          <a:xfrm>
            <a:off x="-13648" y="1470102"/>
            <a:ext cx="9144000" cy="121920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u="sng" dirty="0" smtClean="0">
                <a:solidFill>
                  <a:schemeClr val="bg1"/>
                </a:solidFill>
              </a:rPr>
              <a:t>UPGRADING OF BIO-GAS INTO BIO-METHANE BY REGENERATIVE ACTIVATED CARBON SYSTEM </a:t>
            </a:r>
            <a:endParaRPr lang="en-GB" sz="3200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Set-up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Materials &amp; Methods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</a:t>
            </a: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 Discussion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pic>
        <p:nvPicPr>
          <p:cNvPr id="5" name="Picture 4" descr="p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0"/>
            <a:ext cx="1905000" cy="1470102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	Introduction</a:t>
            </a:r>
            <a:endParaRPr lang="en-US" dirty="0"/>
          </a:p>
        </p:txBody>
      </p:sp>
      <p:pic>
        <p:nvPicPr>
          <p:cNvPr id="4" name="Picture 3" descr="p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0"/>
            <a:ext cx="1905000" cy="147010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247934" y="1828800"/>
            <a:ext cx="8872182" cy="4648200"/>
          </a:xfrm>
        </p:spPr>
        <p:txBody>
          <a:bodyPr>
            <a:normAutofit/>
          </a:bodyPr>
          <a:lstStyle/>
          <a:p>
            <a:pPr algn="just"/>
            <a:r>
              <a:rPr lang="en-GB" altLang="en-US" sz="2400" dirty="0" smtClean="0">
                <a:latin typeface="Times New Roman" pitchFamily="18" charset="0"/>
                <a:ea typeface="MS PGothic"/>
                <a:cs typeface="Times New Roman" pitchFamily="18" charset="0"/>
              </a:rPr>
              <a:t>An alternative type of a renewable, carbon-neutral fuel.</a:t>
            </a:r>
          </a:p>
          <a:p>
            <a:r>
              <a:rPr lang="en-US" altLang="en-US" sz="2400" dirty="0" smtClean="0">
                <a:latin typeface="Times New Roman" pitchFamily="18" charset="0"/>
                <a:ea typeface="MS PGothic"/>
                <a:cs typeface="Times New Roman" pitchFamily="18" charset="0"/>
              </a:rPr>
              <a:t>Main UK barrier for upgrade of biogas into bio-methane </a:t>
            </a:r>
          </a:p>
          <a:p>
            <a:pPr>
              <a:buNone/>
            </a:pPr>
            <a:r>
              <a:rPr lang="en-US" altLang="en-US" sz="2400" dirty="0" smtClean="0">
                <a:latin typeface="Times New Roman" pitchFamily="18" charset="0"/>
                <a:ea typeface="MS PGothic"/>
                <a:cs typeface="Times New Roman" pitchFamily="18" charset="0"/>
              </a:rPr>
              <a:t>    is a low cost solution to inject in natural gas grid.</a:t>
            </a:r>
            <a:endParaRPr lang="en-GB" altLang="en-US" sz="2400" dirty="0" smtClean="0">
              <a:latin typeface="Times New Roman" pitchFamily="18" charset="0"/>
              <a:ea typeface="MS PGothic"/>
              <a:cs typeface="Times New Roman" pitchFamily="18" charset="0"/>
            </a:endParaRPr>
          </a:p>
          <a:p>
            <a:pPr algn="just"/>
            <a:r>
              <a:rPr lang="en-GB" altLang="en-US" sz="2400" dirty="0" smtClean="0">
                <a:latin typeface="Times New Roman" pitchFamily="18" charset="0"/>
                <a:ea typeface="MS PGothic"/>
                <a:cs typeface="Times New Roman" pitchFamily="18" charset="0"/>
              </a:rPr>
              <a:t>Current potential to replace up to 50% of the UK’s natural gas                need [1].</a:t>
            </a:r>
          </a:p>
          <a:p>
            <a:pPr algn="just"/>
            <a:r>
              <a:rPr lang="en-GB" altLang="en-US" sz="2400" dirty="0">
                <a:latin typeface="Times New Roman" pitchFamily="18" charset="0"/>
                <a:ea typeface="MS PGothic"/>
                <a:cs typeface="Times New Roman" pitchFamily="18" charset="0"/>
              </a:rPr>
              <a:t>T</a:t>
            </a:r>
            <a:r>
              <a:rPr lang="en-GB" altLang="en-US" sz="2400" dirty="0" smtClean="0">
                <a:latin typeface="Times New Roman" pitchFamily="18" charset="0"/>
                <a:ea typeface="MS PGothic"/>
                <a:cs typeface="Times New Roman" pitchFamily="18" charset="0"/>
              </a:rPr>
              <a:t>ypical biogas composition 50-65% CH</a:t>
            </a:r>
            <a:r>
              <a:rPr lang="en-GB" altLang="en-US" sz="2400" baseline="-25000" dirty="0" smtClean="0">
                <a:latin typeface="Times New Roman" pitchFamily="18" charset="0"/>
                <a:ea typeface="MS PGothic"/>
                <a:cs typeface="Times New Roman" pitchFamily="18" charset="0"/>
              </a:rPr>
              <a:t>4</a:t>
            </a:r>
            <a:r>
              <a:rPr lang="en-GB" altLang="en-US" sz="2400" dirty="0" smtClean="0">
                <a:latin typeface="Times New Roman" pitchFamily="18" charset="0"/>
                <a:ea typeface="MS PGothic"/>
                <a:cs typeface="Times New Roman" pitchFamily="18" charset="0"/>
              </a:rPr>
              <a:t>, 30-45% CO</a:t>
            </a:r>
            <a:r>
              <a:rPr lang="en-GB" altLang="en-US" sz="2400" baseline="-25000" dirty="0" smtClean="0">
                <a:latin typeface="Times New Roman" pitchFamily="18" charset="0"/>
                <a:ea typeface="MS PGothic"/>
                <a:cs typeface="Times New Roman" pitchFamily="18" charset="0"/>
              </a:rPr>
              <a:t>2</a:t>
            </a:r>
            <a:r>
              <a:rPr lang="en-GB" altLang="en-US" sz="2400" dirty="0" smtClean="0">
                <a:latin typeface="Times New Roman" pitchFamily="18" charset="0"/>
                <a:ea typeface="MS PGothic"/>
                <a:cs typeface="Times New Roman" pitchFamily="18" charset="0"/>
              </a:rPr>
              <a:t>, 1000 - 10,000 ppm H</a:t>
            </a:r>
            <a:r>
              <a:rPr lang="en-GB" altLang="en-US" sz="2400" baseline="-25000" dirty="0" smtClean="0">
                <a:latin typeface="Times New Roman" pitchFamily="18" charset="0"/>
                <a:ea typeface="MS PGothic"/>
                <a:cs typeface="Times New Roman" pitchFamily="18" charset="0"/>
              </a:rPr>
              <a:t>2</a:t>
            </a:r>
            <a:r>
              <a:rPr lang="en-GB" altLang="en-US" sz="2400" dirty="0" smtClean="0">
                <a:latin typeface="Times New Roman" pitchFamily="18" charset="0"/>
                <a:ea typeface="MS PGothic"/>
                <a:cs typeface="Times New Roman" pitchFamily="18" charset="0"/>
              </a:rPr>
              <a:t>S [2].</a:t>
            </a:r>
          </a:p>
          <a:p>
            <a:pPr algn="just"/>
            <a:r>
              <a:rPr lang="en-GB" altLang="en-US" sz="2400" dirty="0">
                <a:latin typeface="Times New Roman" pitchFamily="18" charset="0"/>
                <a:ea typeface="MS PGothic"/>
                <a:cs typeface="Times New Roman" pitchFamily="18" charset="0"/>
              </a:rPr>
              <a:t>R</a:t>
            </a:r>
            <a:r>
              <a:rPr lang="en-GB" altLang="en-US" sz="2400" dirty="0" smtClean="0">
                <a:latin typeface="Times New Roman" pitchFamily="18" charset="0"/>
                <a:ea typeface="MS PGothic"/>
                <a:cs typeface="Times New Roman" pitchFamily="18" charset="0"/>
              </a:rPr>
              <a:t>emoval of CO</a:t>
            </a:r>
            <a:r>
              <a:rPr lang="en-GB" altLang="en-US" sz="2400" baseline="-25000" dirty="0" smtClean="0">
                <a:latin typeface="Times New Roman" pitchFamily="18" charset="0"/>
                <a:ea typeface="MS PGothic"/>
                <a:cs typeface="Times New Roman" pitchFamily="18" charset="0"/>
              </a:rPr>
              <a:t>2 </a:t>
            </a:r>
            <a:r>
              <a:rPr lang="en-GB" altLang="en-US" sz="2400" dirty="0" smtClean="0">
                <a:latin typeface="Times New Roman" pitchFamily="18" charset="0"/>
                <a:ea typeface="MS PGothic"/>
                <a:cs typeface="Times New Roman" pitchFamily="18" charset="0"/>
              </a:rPr>
              <a:t>and H</a:t>
            </a:r>
            <a:r>
              <a:rPr lang="en-GB" altLang="en-US" sz="2400" baseline="-25000" dirty="0" smtClean="0">
                <a:latin typeface="Times New Roman" pitchFamily="18" charset="0"/>
                <a:ea typeface="MS PGothic"/>
                <a:cs typeface="Times New Roman" pitchFamily="18" charset="0"/>
              </a:rPr>
              <a:t>2</a:t>
            </a:r>
            <a:r>
              <a:rPr lang="en-GB" altLang="en-US" sz="2400" dirty="0" smtClean="0">
                <a:latin typeface="Times New Roman" pitchFamily="18" charset="0"/>
                <a:ea typeface="MS PGothic"/>
                <a:cs typeface="Times New Roman" pitchFamily="18" charset="0"/>
              </a:rPr>
              <a:t>S is required for biogas upgradation.</a:t>
            </a: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Tariffs (FIT) of Renewable Heat Incentive (RHI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[3].</a:t>
            </a:r>
          </a:p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Strong political drive towards increased bio-gas production.</a:t>
            </a:r>
          </a:p>
          <a:p>
            <a:pPr marL="0" indent="0" algn="just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GB" altLang="en-US" sz="2400" dirty="0" smtClean="0">
              <a:latin typeface="Times New Roman" pitchFamily="18" charset="0"/>
              <a:ea typeface="MS PGothic"/>
              <a:cs typeface="Times New Roman" pitchFamily="18" charset="0"/>
            </a:endParaRPr>
          </a:p>
          <a:p>
            <a:pPr algn="just"/>
            <a:endParaRPr lang="en-GB" altLang="en-US" sz="2400" dirty="0" smtClean="0">
              <a:latin typeface="Times New Roman" pitchFamily="18" charset="0"/>
              <a:ea typeface="MS PGothic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95400"/>
            <a:ext cx="8915400" cy="1143000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2">
                    <a:lumMod val="25000"/>
                  </a:schemeClr>
                </a:solidFill>
                <a:cs typeface="Times New Roman" panose="02020603050405020304" pitchFamily="18" charset="0"/>
              </a:rPr>
              <a:t>2. Biogas Up-gradation Technologies &amp; Comparison </a:t>
            </a:r>
            <a:endParaRPr lang="en-US" dirty="0">
              <a:solidFill>
                <a:schemeClr val="bg2">
                  <a:lumMod val="25000"/>
                </a:schemeClr>
              </a:solidFill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43200"/>
            <a:ext cx="38100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p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0"/>
            <a:ext cx="1905000" cy="147010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05892" y="2743200"/>
            <a:ext cx="5338108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</a:t>
            </a:r>
            <a:r>
              <a:rPr lang="en-US" dirty="0" smtClean="0"/>
              <a:t>.	Experimental Set-up</a:t>
            </a:r>
            <a:endParaRPr lang="en-US" dirty="0"/>
          </a:p>
        </p:txBody>
      </p:sp>
      <p:pic>
        <p:nvPicPr>
          <p:cNvPr id="4" name="Picture 3" descr="p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0"/>
            <a:ext cx="1905000" cy="1470102"/>
          </a:xfrm>
          <a:prstGeom prst="rect">
            <a:avLst/>
          </a:prstGeom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28600" y="2056765"/>
            <a:ext cx="5486400" cy="3480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0" t="8908" r="24847" b="12051"/>
          <a:stretch>
            <a:fillRect/>
          </a:stretch>
        </p:blipFill>
        <p:spPr bwMode="auto">
          <a:xfrm>
            <a:off x="5715000" y="2133600"/>
            <a:ext cx="3226818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4.	Results &amp; Discussion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4.1	Elemental Analysis</a:t>
            </a:r>
          </a:p>
          <a:p>
            <a:pPr marL="0" indent="0">
              <a:buNone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CHN analysis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440 Elemental Analyser </a:t>
            </a:r>
          </a:p>
          <a:p>
            <a:pPr marL="0" indent="0">
              <a:buNone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Equipment Cooperation)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581400"/>
            <a:ext cx="6826968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p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0"/>
            <a:ext cx="1905000" cy="1470102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61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7" t="42249" r="52344" b="13309"/>
          <a:stretch/>
        </p:blipFill>
        <p:spPr bwMode="auto">
          <a:xfrm>
            <a:off x="1619859" y="3048000"/>
            <a:ext cx="5614592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7040" y="1330533"/>
            <a:ext cx="839216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4.2 Surface </a:t>
            </a:r>
            <a:r>
              <a:rPr lang="en-GB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 </a:t>
            </a:r>
            <a:r>
              <a:rPr lang="en-GB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nalysis</a:t>
            </a:r>
          </a:p>
          <a:p>
            <a:endParaRPr lang="en-GB" sz="2800" b="1" dirty="0"/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 Surface area calculations :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Density Functional Theory (DFT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(Micrometrics Gemini VII)</a:t>
            </a:r>
          </a:p>
          <a:p>
            <a:r>
              <a:rPr lang="en-GB" sz="2000" dirty="0" smtClean="0"/>
              <a:t> </a:t>
            </a:r>
            <a:endParaRPr lang="en-GB" sz="2000" dirty="0"/>
          </a:p>
        </p:txBody>
      </p:sp>
      <p:pic>
        <p:nvPicPr>
          <p:cNvPr id="6" name="Picture 5" descr="p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0"/>
            <a:ext cx="1905000" cy="147010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60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00480"/>
            <a:ext cx="8534400" cy="5537200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4.3 Adsorption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apacity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Activated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arbons</a:t>
            </a:r>
          </a:p>
          <a:p>
            <a:pPr marL="0" indent="0">
              <a:buNone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Adsorption with TGA at different temperatures</a:t>
            </a:r>
          </a:p>
          <a:p>
            <a:pPr marL="0" indent="0">
              <a:buNone/>
            </a:pP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Tthermo-Gravimetric Analyser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(TGA-Q500)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895600"/>
            <a:ext cx="5410200" cy="3667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p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0"/>
            <a:ext cx="1905000" cy="147010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17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228600" y="1470102"/>
            <a:ext cx="9296400" cy="4930698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4.4 Breakthrough Capacity of Activated Carbon Adsorption </a:t>
            </a:r>
          </a:p>
          <a:p>
            <a:pPr marL="0" indent="0">
              <a:buNone/>
            </a:pPr>
            <a:r>
              <a:rPr lang="en-GB" dirty="0" smtClean="0"/>
              <a:t>   </a:t>
            </a:r>
          </a:p>
        </p:txBody>
      </p:sp>
      <p:pic>
        <p:nvPicPr>
          <p:cNvPr id="5" name="Picture 4" descr="p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0"/>
            <a:ext cx="1905000" cy="1470102"/>
          </a:xfrm>
          <a:prstGeom prst="rect">
            <a:avLst/>
          </a:prstGeom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817" y="2438399"/>
            <a:ext cx="6863705" cy="4199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44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295400"/>
            <a:ext cx="8229600" cy="1143000"/>
          </a:xfrm>
        </p:spPr>
        <p:txBody>
          <a:bodyPr>
            <a:noAutofit/>
          </a:bodyPr>
          <a:lstStyle/>
          <a:p>
            <a:r>
              <a:rPr 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4.5 </a:t>
            </a:r>
            <a:r>
              <a:rPr lang="en-US" sz="2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Comparison </a:t>
            </a:r>
            <a:r>
              <a:rPr 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of Adsorption Capacity of TGA </a:t>
            </a:r>
            <a:r>
              <a:rPr lang="en-US" sz="26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&amp; Rig 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en-US" sz="26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458200" cy="4389120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  <p:pic>
        <p:nvPicPr>
          <p:cNvPr id="4" name="Picture 3" descr="p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0"/>
            <a:ext cx="1905000" cy="147010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4" t="7095" r="11638" b="5003"/>
          <a:stretch/>
        </p:blipFill>
        <p:spPr bwMode="auto">
          <a:xfrm>
            <a:off x="1828799" y="2667000"/>
            <a:ext cx="4619767" cy="3725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8686800" cy="1174845"/>
          </a:xfrm>
        </p:spPr>
        <p:txBody>
          <a:bodyPr>
            <a:no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4.6 Desorption of Activated Carbon with Electric Potential</a:t>
            </a:r>
            <a: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en-US" sz="26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en-GB" sz="26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GB" dirty="0"/>
          </a:p>
        </p:txBody>
      </p:sp>
      <p:pic>
        <p:nvPicPr>
          <p:cNvPr id="4" name="Picture 3" descr="p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0"/>
            <a:ext cx="1905000" cy="1470102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08663"/>
            <a:ext cx="4648200" cy="442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50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10600" cy="4953000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4.6.1 Desorption Time Vs Volts</a:t>
            </a:r>
          </a:p>
          <a:p>
            <a:pPr>
              <a:buNone/>
            </a:pPr>
            <a:endParaRPr lang="en-US" dirty="0" smtClean="0"/>
          </a:p>
        </p:txBody>
      </p:sp>
      <p:pic>
        <p:nvPicPr>
          <p:cNvPr id="4" name="Picture 3" descr="p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0"/>
            <a:ext cx="1905000" cy="1470102"/>
          </a:xfrm>
          <a:prstGeom prst="rect">
            <a:avLst/>
          </a:prstGeom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52599"/>
            <a:ext cx="7010400" cy="4943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382000" cy="419100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Economically viable bio-methane production from biogas.</a:t>
            </a: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Results in lower capital and operating costs and therefore higher overall profits. </a:t>
            </a: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Safe, environmentally friendly and results in low methane loss. </a:t>
            </a: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Replacement can be up to 20% of the OPEX of a bio-gas to bio-methane plant.</a:t>
            </a:r>
          </a:p>
          <a:p>
            <a:pPr algn="just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As a guide for the further design and operation of the industrial system.</a:t>
            </a:r>
          </a:p>
          <a:p>
            <a:pPr algn="just"/>
            <a:r>
              <a:rPr lang="en-US" sz="2400" dirty="0" smtClean="0"/>
              <a:t>Next step -Comparison with Dubinin-Astakhov </a:t>
            </a:r>
            <a:r>
              <a:rPr lang="en-US" sz="2400" dirty="0"/>
              <a:t>Model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p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0"/>
            <a:ext cx="1905000" cy="1470102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Acknowledgement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3891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author indebted to the support of University of Engineering &amp; Technology (UET) Lahore, Pakistan, for providing funding for conducting PhD research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am also Thankful to the Institute of Mechanical Process &amp; Energy Engineering, Heriot-Watt University for providing funding for this conference.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p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0"/>
            <a:ext cx="1905000" cy="1470102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9144000" cy="5029200"/>
          </a:xfrm>
        </p:spPr>
        <p:txBody>
          <a:bodyPr>
            <a:normAutofit fontScale="85000" lnSpcReduction="20000"/>
          </a:bodyPr>
          <a:lstStyle/>
          <a:p>
            <a:pPr algn="just" hangingPunc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[1]	Roque-Malherbe, R. M. (2007). Adsorption and 	diffusion                                     </a:t>
            </a:r>
          </a:p>
          <a:p>
            <a:pPr algn="just" hangingPunc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	in nonporous materials, CRC press.</a:t>
            </a:r>
          </a:p>
          <a:p>
            <a:pPr algn="just" hangingPunc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[2]	Farooq, M., I. Chaudhry, S. Hussain, N.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Ramzan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M. 	Ahmed 	(2012). “Biogas Up gradation For Power Generation Applications in 	Pakistan’’ Journal of Quality and Technology Management, VIII (II): 	107-118.</a:t>
            </a:r>
          </a:p>
          <a:p>
            <a:pPr algn="just" hangingPunc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[3]	DECC (2009). Bio-methane into the Gas Network: A Guide for 	Producers.</a:t>
            </a:r>
          </a:p>
          <a:p>
            <a:pPr algn="just" hangingPunc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[4]	Farooq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al.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“Process Viability of Activated Carbon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Adsorption          	for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Cost Bio-Methane Production using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Aspen Process 	Economic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Analyser’’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Proceedings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ASME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2015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	Mechanical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Engineering Congress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Exposition.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hangingPunc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pic>
        <p:nvPicPr>
          <p:cNvPr id="4" name="Picture 3" descr="p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0"/>
            <a:ext cx="1905000" cy="1470102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p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0"/>
            <a:ext cx="1905000" cy="147010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 b="1" dirty="0" smtClean="0"/>
              <a:t>Any Questions</a:t>
            </a:r>
            <a:endParaRPr lang="en-GB" sz="3600" b="1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BEE24-9098-4F36-96DE-5F1CE7F4A69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4975</TotalTime>
  <Words>402</Words>
  <Application>Microsoft Office PowerPoint</Application>
  <PresentationFormat>On-screen Show (4:3)</PresentationFormat>
  <Paragraphs>80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Flow</vt:lpstr>
      <vt:lpstr>UPGRADING OF BIO-GAS INTO BIO-METHANE BY REGENERATIVE ACTIVATED CARBON SYSTEM </vt:lpstr>
      <vt:lpstr>Outline:</vt:lpstr>
      <vt:lpstr>1. Introduction</vt:lpstr>
      <vt:lpstr>2. Biogas Up-gradation Technologies &amp; Comparison </vt:lpstr>
      <vt:lpstr>3. Experimental Set-up</vt:lpstr>
      <vt:lpstr>4. Results &amp; Discussion</vt:lpstr>
      <vt:lpstr>PowerPoint Presentation</vt:lpstr>
      <vt:lpstr>PowerPoint Presentation</vt:lpstr>
      <vt:lpstr>PowerPoint Presentation</vt:lpstr>
      <vt:lpstr>4.5 Comparison of Adsorption Capacity of TGA &amp; Rig  </vt:lpstr>
      <vt:lpstr>      4.6 Desorption of Activated Carbon with Electric Potential </vt:lpstr>
      <vt:lpstr>PowerPoint Presentation</vt:lpstr>
      <vt:lpstr>5. Conclusions</vt:lpstr>
      <vt:lpstr>6. Acknowledgement</vt:lpstr>
      <vt:lpstr>7. References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farooq</dc:creator>
  <cp:lastModifiedBy>FAROOQ, MUHAMMAD</cp:lastModifiedBy>
  <cp:revision>139</cp:revision>
  <dcterms:created xsi:type="dcterms:W3CDTF">2015-07-26T14:04:56Z</dcterms:created>
  <dcterms:modified xsi:type="dcterms:W3CDTF">2015-08-20T09:38:42Z</dcterms:modified>
</cp:coreProperties>
</file>