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66" r:id="rId2"/>
    <p:sldId id="257" r:id="rId3"/>
    <p:sldId id="258" r:id="rId4"/>
    <p:sldId id="259" r:id="rId5"/>
    <p:sldId id="261" r:id="rId6"/>
    <p:sldId id="260" r:id="rId7"/>
    <p:sldId id="277" r:id="rId8"/>
    <p:sldId id="278" r:id="rId9"/>
    <p:sldId id="273" r:id="rId10"/>
    <p:sldId id="274" r:id="rId11"/>
    <p:sldId id="275" r:id="rId12"/>
    <p:sldId id="276" r:id="rId13"/>
    <p:sldId id="262" r:id="rId14"/>
    <p:sldId id="265" r:id="rId15"/>
    <p:sldId id="272" r:id="rId16"/>
    <p:sldId id="263"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8" d="100"/>
          <a:sy n="78" d="100"/>
        </p:scale>
        <p:origin x="102" y="300"/>
      </p:cViewPr>
      <p:guideLst/>
    </p:cSldViewPr>
  </p:slideViewPr>
  <p:notesTextViewPr>
    <p:cViewPr>
      <p:scale>
        <a:sx n="1" d="1"/>
        <a:sy n="1" d="1"/>
      </p:scale>
      <p:origin x="0" y="0"/>
    </p:cViewPr>
  </p:notesTextViewPr>
  <p:sorterViewPr>
    <p:cViewPr>
      <p:scale>
        <a:sx n="79" d="100"/>
        <a:sy n="79" d="100"/>
      </p:scale>
      <p:origin x="0" y="-18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858096542280042E-2"/>
          <c:y val="0.1273686392553279"/>
          <c:w val="0.94348006770892767"/>
          <c:h val="0.71001379345847182"/>
        </c:manualLayout>
      </c:layout>
      <c:barChart>
        <c:barDir val="col"/>
        <c:grouping val="clustered"/>
        <c:varyColors val="0"/>
        <c:ser>
          <c:idx val="0"/>
          <c:order val="0"/>
          <c:tx>
            <c:strRef>
              <c:f>Sheet1!$B$1</c:f>
              <c:strCache>
                <c:ptCount val="1"/>
                <c:pt idx="0">
                  <c:v>Diabetes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mental disorder</c:v>
                </c:pt>
                <c:pt idx="1">
                  <c:v>Somatization</c:v>
                </c:pt>
                <c:pt idx="2">
                  <c:v>Anxiety</c:v>
                </c:pt>
                <c:pt idx="3">
                  <c:v>Depression</c:v>
                </c:pt>
                <c:pt idx="4">
                  <c:v>All three mental disorders</c:v>
                </c:pt>
              </c:strCache>
            </c:strRef>
          </c:cat>
          <c:val>
            <c:numRef>
              <c:f>Sheet1!$B$2:$B$6</c:f>
              <c:numCache>
                <c:formatCode>General</c:formatCode>
                <c:ptCount val="5"/>
                <c:pt idx="0">
                  <c:v>134</c:v>
                </c:pt>
                <c:pt idx="1">
                  <c:v>34</c:v>
                </c:pt>
                <c:pt idx="2">
                  <c:v>3</c:v>
                </c:pt>
                <c:pt idx="3">
                  <c:v>12</c:v>
                </c:pt>
                <c:pt idx="4">
                  <c:v>34</c:v>
                </c:pt>
              </c:numCache>
            </c:numRef>
          </c:val>
          <c:extLst>
            <c:ext xmlns:c16="http://schemas.microsoft.com/office/drawing/2014/chart" uri="{C3380CC4-5D6E-409C-BE32-E72D297353CC}">
              <c16:uniqueId val="{00000000-31B6-428D-9DB0-5BE097FDA565}"/>
            </c:ext>
          </c:extLst>
        </c:ser>
        <c:ser>
          <c:idx val="1"/>
          <c:order val="1"/>
          <c:tx>
            <c:strRef>
              <c:f>Sheet1!$C$1</c:f>
              <c:strCache>
                <c:ptCount val="1"/>
                <c:pt idx="0">
                  <c:v>Hypertension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mental disorder</c:v>
                </c:pt>
                <c:pt idx="1">
                  <c:v>Somatization</c:v>
                </c:pt>
                <c:pt idx="2">
                  <c:v>Anxiety</c:v>
                </c:pt>
                <c:pt idx="3">
                  <c:v>Depression</c:v>
                </c:pt>
                <c:pt idx="4">
                  <c:v>All three mental disorders</c:v>
                </c:pt>
              </c:strCache>
            </c:strRef>
          </c:cat>
          <c:val>
            <c:numRef>
              <c:f>Sheet1!$C$2:$C$6</c:f>
              <c:numCache>
                <c:formatCode>General</c:formatCode>
                <c:ptCount val="5"/>
                <c:pt idx="0">
                  <c:v>110</c:v>
                </c:pt>
                <c:pt idx="1">
                  <c:v>41</c:v>
                </c:pt>
                <c:pt idx="2">
                  <c:v>4</c:v>
                </c:pt>
                <c:pt idx="3">
                  <c:v>6</c:v>
                </c:pt>
                <c:pt idx="4">
                  <c:v>33</c:v>
                </c:pt>
              </c:numCache>
            </c:numRef>
          </c:val>
          <c:extLst>
            <c:ext xmlns:c16="http://schemas.microsoft.com/office/drawing/2014/chart" uri="{C3380CC4-5D6E-409C-BE32-E72D297353CC}">
              <c16:uniqueId val="{00000001-31B6-428D-9DB0-5BE097FDA565}"/>
            </c:ext>
          </c:extLst>
        </c:ser>
        <c:ser>
          <c:idx val="2"/>
          <c:order val="2"/>
          <c:tx>
            <c:strRef>
              <c:f>Sheet1!$D$1</c:f>
              <c:strCache>
                <c:ptCount val="1"/>
                <c:pt idx="0">
                  <c:v>Others</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mental disorder</c:v>
                </c:pt>
                <c:pt idx="1">
                  <c:v>Somatization</c:v>
                </c:pt>
                <c:pt idx="2">
                  <c:v>Anxiety</c:v>
                </c:pt>
                <c:pt idx="3">
                  <c:v>Depression</c:v>
                </c:pt>
                <c:pt idx="4">
                  <c:v>All three mental disorders</c:v>
                </c:pt>
              </c:strCache>
            </c:strRef>
          </c:cat>
          <c:val>
            <c:numRef>
              <c:f>Sheet1!$D$2:$D$6</c:f>
              <c:numCache>
                <c:formatCode>General</c:formatCode>
                <c:ptCount val="5"/>
                <c:pt idx="0">
                  <c:v>20</c:v>
                </c:pt>
                <c:pt idx="1">
                  <c:v>21</c:v>
                </c:pt>
                <c:pt idx="2">
                  <c:v>2</c:v>
                </c:pt>
                <c:pt idx="3">
                  <c:v>2</c:v>
                </c:pt>
                <c:pt idx="4">
                  <c:v>18</c:v>
                </c:pt>
              </c:numCache>
            </c:numRef>
          </c:val>
          <c:extLst>
            <c:ext xmlns:c16="http://schemas.microsoft.com/office/drawing/2014/chart" uri="{C3380CC4-5D6E-409C-BE32-E72D297353CC}">
              <c16:uniqueId val="{00000002-31B6-428D-9DB0-5BE097FDA565}"/>
            </c:ext>
          </c:extLst>
        </c:ser>
        <c:ser>
          <c:idx val="3"/>
          <c:order val="3"/>
          <c:tx>
            <c:strRef>
              <c:f>Sheet1!$E$1</c:f>
              <c:strCache>
                <c:ptCount val="1"/>
                <c:pt idx="0">
                  <c:v>IHD</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mental disorder</c:v>
                </c:pt>
                <c:pt idx="1">
                  <c:v>Somatization</c:v>
                </c:pt>
                <c:pt idx="2">
                  <c:v>Anxiety</c:v>
                </c:pt>
                <c:pt idx="3">
                  <c:v>Depression</c:v>
                </c:pt>
                <c:pt idx="4">
                  <c:v>All three mental disorders</c:v>
                </c:pt>
              </c:strCache>
            </c:strRef>
          </c:cat>
          <c:val>
            <c:numRef>
              <c:f>Sheet1!$E$2:$E$6</c:f>
              <c:numCache>
                <c:formatCode>General</c:formatCode>
                <c:ptCount val="5"/>
                <c:pt idx="0">
                  <c:v>19</c:v>
                </c:pt>
                <c:pt idx="1">
                  <c:v>10</c:v>
                </c:pt>
                <c:pt idx="2">
                  <c:v>0</c:v>
                </c:pt>
                <c:pt idx="3">
                  <c:v>1</c:v>
                </c:pt>
                <c:pt idx="4">
                  <c:v>10</c:v>
                </c:pt>
              </c:numCache>
            </c:numRef>
          </c:val>
          <c:extLst>
            <c:ext xmlns:c16="http://schemas.microsoft.com/office/drawing/2014/chart" uri="{C3380CC4-5D6E-409C-BE32-E72D297353CC}">
              <c16:uniqueId val="{00000003-31B6-428D-9DB0-5BE097FDA565}"/>
            </c:ext>
          </c:extLst>
        </c:ser>
        <c:ser>
          <c:idx val="4"/>
          <c:order val="4"/>
          <c:tx>
            <c:strRef>
              <c:f>Sheet1!$F$1</c:f>
              <c:strCache>
                <c:ptCount val="1"/>
                <c:pt idx="0">
                  <c:v>Asthma</c:v>
                </c:pt>
              </c:strCache>
            </c:strRef>
          </c:tx>
          <c:spPr>
            <a:solidFill>
              <a:schemeClr val="accent4">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No mental disorder</c:v>
                </c:pt>
                <c:pt idx="1">
                  <c:v>Somatization</c:v>
                </c:pt>
                <c:pt idx="2">
                  <c:v>Anxiety</c:v>
                </c:pt>
                <c:pt idx="3">
                  <c:v>Depression</c:v>
                </c:pt>
                <c:pt idx="4">
                  <c:v>All three mental disorders</c:v>
                </c:pt>
              </c:strCache>
            </c:strRef>
          </c:cat>
          <c:val>
            <c:numRef>
              <c:f>Sheet1!$F$2:$F$6</c:f>
              <c:numCache>
                <c:formatCode>General</c:formatCode>
                <c:ptCount val="5"/>
                <c:pt idx="0">
                  <c:v>27</c:v>
                </c:pt>
                <c:pt idx="1">
                  <c:v>15</c:v>
                </c:pt>
                <c:pt idx="2">
                  <c:v>2</c:v>
                </c:pt>
                <c:pt idx="3">
                  <c:v>2</c:v>
                </c:pt>
                <c:pt idx="4">
                  <c:v>18</c:v>
                </c:pt>
              </c:numCache>
            </c:numRef>
          </c:val>
          <c:extLst>
            <c:ext xmlns:c16="http://schemas.microsoft.com/office/drawing/2014/chart" uri="{C3380CC4-5D6E-409C-BE32-E72D297353CC}">
              <c16:uniqueId val="{00000004-31B6-428D-9DB0-5BE097FDA565}"/>
            </c:ext>
          </c:extLst>
        </c:ser>
        <c:dLbls>
          <c:dLblPos val="outEnd"/>
          <c:showLegendKey val="0"/>
          <c:showVal val="1"/>
          <c:showCatName val="0"/>
          <c:showSerName val="0"/>
          <c:showPercent val="0"/>
          <c:showBubbleSize val="0"/>
        </c:dLbls>
        <c:gapWidth val="219"/>
        <c:overlap val="-27"/>
        <c:axId val="356266528"/>
        <c:axId val="248982496"/>
      </c:barChart>
      <c:catAx>
        <c:axId val="35626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248982496"/>
        <c:crosses val="autoZero"/>
        <c:auto val="1"/>
        <c:lblAlgn val="ctr"/>
        <c:lblOffset val="100"/>
        <c:noMultiLvlLbl val="0"/>
      </c:catAx>
      <c:valAx>
        <c:axId val="24898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66528"/>
        <c:crosses val="autoZero"/>
        <c:crossBetween val="between"/>
      </c:valAx>
      <c:spPr>
        <a:noFill/>
        <a:ln>
          <a:noFill/>
        </a:ln>
        <a:effectLst/>
      </c:spPr>
    </c:plotArea>
    <c:legend>
      <c:legendPos val="t"/>
      <c:layout/>
      <c:overlay val="0"/>
      <c:spPr>
        <a:solidFill>
          <a:schemeClr val="bg1"/>
        </a:solidFill>
        <a:ln>
          <a:noFill/>
        </a:ln>
        <a:effectLst/>
      </c:spPr>
      <c:txPr>
        <a:bodyPr rot="0" spcFirstLastPara="1" vertOverflow="ellipsis" vert="horz" wrap="square" anchor="ctr" anchorCtr="1"/>
        <a:lstStyle/>
        <a:p>
          <a:pPr>
            <a:defRPr lang="en-US"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065826010879074E-2"/>
          <c:y val="0.12444999675961739"/>
          <c:w val="0.94348006770892767"/>
          <c:h val="0.76701511121406796"/>
        </c:manualLayout>
      </c:layout>
      <c:barChart>
        <c:barDir val="col"/>
        <c:grouping val="clustered"/>
        <c:varyColors val="0"/>
        <c:ser>
          <c:idx val="0"/>
          <c:order val="0"/>
          <c:tx>
            <c:strRef>
              <c:f>Sheet1!$B$1</c:f>
              <c:strCache>
                <c:ptCount val="1"/>
                <c:pt idx="0">
                  <c:v>No mental disorder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 illness</c:v>
                </c:pt>
                <c:pt idx="1">
                  <c:v>2 illnesses</c:v>
                </c:pt>
                <c:pt idx="2">
                  <c:v>3 illnesses</c:v>
                </c:pt>
                <c:pt idx="3">
                  <c:v>Total</c:v>
                </c:pt>
              </c:strCache>
            </c:strRef>
          </c:cat>
          <c:val>
            <c:numRef>
              <c:f>Sheet1!$B$2:$B$5</c:f>
              <c:numCache>
                <c:formatCode>General</c:formatCode>
                <c:ptCount val="4"/>
                <c:pt idx="0">
                  <c:v>152</c:v>
                </c:pt>
                <c:pt idx="1">
                  <c:v>64</c:v>
                </c:pt>
                <c:pt idx="2">
                  <c:v>10</c:v>
                </c:pt>
                <c:pt idx="3">
                  <c:v>226</c:v>
                </c:pt>
              </c:numCache>
            </c:numRef>
          </c:val>
          <c:extLst>
            <c:ext xmlns:c16="http://schemas.microsoft.com/office/drawing/2014/chart" uri="{C3380CC4-5D6E-409C-BE32-E72D297353CC}">
              <c16:uniqueId val="{00000000-D6F9-45B6-8E0A-E415C7549AD0}"/>
            </c:ext>
          </c:extLst>
        </c:ser>
        <c:ser>
          <c:idx val="1"/>
          <c:order val="1"/>
          <c:tx>
            <c:strRef>
              <c:f>Sheet1!$C$1</c:f>
              <c:strCache>
                <c:ptCount val="1"/>
                <c:pt idx="0">
                  <c:v>Somatization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 illness</c:v>
                </c:pt>
                <c:pt idx="1">
                  <c:v>2 illnesses</c:v>
                </c:pt>
                <c:pt idx="2">
                  <c:v>3 illnesses</c:v>
                </c:pt>
                <c:pt idx="3">
                  <c:v>Total</c:v>
                </c:pt>
              </c:strCache>
            </c:strRef>
          </c:cat>
          <c:val>
            <c:numRef>
              <c:f>Sheet1!$C$2:$C$5</c:f>
              <c:numCache>
                <c:formatCode>General</c:formatCode>
                <c:ptCount val="4"/>
                <c:pt idx="0">
                  <c:v>31</c:v>
                </c:pt>
                <c:pt idx="1">
                  <c:v>28</c:v>
                </c:pt>
                <c:pt idx="2">
                  <c:v>8</c:v>
                </c:pt>
                <c:pt idx="3">
                  <c:v>67</c:v>
                </c:pt>
              </c:numCache>
            </c:numRef>
          </c:val>
          <c:extLst>
            <c:ext xmlns:c16="http://schemas.microsoft.com/office/drawing/2014/chart" uri="{C3380CC4-5D6E-409C-BE32-E72D297353CC}">
              <c16:uniqueId val="{00000001-D6F9-45B6-8E0A-E415C7549AD0}"/>
            </c:ext>
          </c:extLst>
        </c:ser>
        <c:ser>
          <c:idx val="2"/>
          <c:order val="2"/>
          <c:tx>
            <c:strRef>
              <c:f>Sheet1!$D$1</c:f>
              <c:strCache>
                <c:ptCount val="1"/>
                <c:pt idx="0">
                  <c:v>Anxiety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 illness</c:v>
                </c:pt>
                <c:pt idx="1">
                  <c:v>2 illnesses</c:v>
                </c:pt>
                <c:pt idx="2">
                  <c:v>3 illnesses</c:v>
                </c:pt>
                <c:pt idx="3">
                  <c:v>Total</c:v>
                </c:pt>
              </c:strCache>
            </c:strRef>
          </c:cat>
          <c:val>
            <c:numRef>
              <c:f>Sheet1!$D$2:$D$5</c:f>
              <c:numCache>
                <c:formatCode>General</c:formatCode>
                <c:ptCount val="4"/>
                <c:pt idx="0">
                  <c:v>3</c:v>
                </c:pt>
                <c:pt idx="1">
                  <c:v>4</c:v>
                </c:pt>
                <c:pt idx="2">
                  <c:v>0</c:v>
                </c:pt>
                <c:pt idx="3">
                  <c:v>7</c:v>
                </c:pt>
              </c:numCache>
            </c:numRef>
          </c:val>
          <c:extLst>
            <c:ext xmlns:c16="http://schemas.microsoft.com/office/drawing/2014/chart" uri="{C3380CC4-5D6E-409C-BE32-E72D297353CC}">
              <c16:uniqueId val="{00000002-D6F9-45B6-8E0A-E415C7549AD0}"/>
            </c:ext>
          </c:extLst>
        </c:ser>
        <c:ser>
          <c:idx val="3"/>
          <c:order val="3"/>
          <c:tx>
            <c:strRef>
              <c:f>Sheet1!$E$1</c:f>
              <c:strCache>
                <c:ptCount val="1"/>
                <c:pt idx="0">
                  <c:v>Depression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 illness</c:v>
                </c:pt>
                <c:pt idx="1">
                  <c:v>2 illnesses</c:v>
                </c:pt>
                <c:pt idx="2">
                  <c:v>3 illnesses</c:v>
                </c:pt>
                <c:pt idx="3">
                  <c:v>Total</c:v>
                </c:pt>
              </c:strCache>
            </c:strRef>
          </c:cat>
          <c:val>
            <c:numRef>
              <c:f>Sheet1!$E$2:$E$5</c:f>
              <c:numCache>
                <c:formatCode>General</c:formatCode>
                <c:ptCount val="4"/>
                <c:pt idx="0">
                  <c:v>13</c:v>
                </c:pt>
                <c:pt idx="1">
                  <c:v>5</c:v>
                </c:pt>
                <c:pt idx="2">
                  <c:v>0</c:v>
                </c:pt>
                <c:pt idx="3">
                  <c:v>18</c:v>
                </c:pt>
              </c:numCache>
            </c:numRef>
          </c:val>
          <c:extLst>
            <c:ext xmlns:c16="http://schemas.microsoft.com/office/drawing/2014/chart" uri="{C3380CC4-5D6E-409C-BE32-E72D297353CC}">
              <c16:uniqueId val="{00000003-D6F9-45B6-8E0A-E415C7549AD0}"/>
            </c:ext>
          </c:extLst>
        </c:ser>
        <c:ser>
          <c:idx val="4"/>
          <c:order val="4"/>
          <c:tx>
            <c:strRef>
              <c:f>Sheet1!$F$1</c:f>
              <c:strCache>
                <c:ptCount val="1"/>
                <c:pt idx="0">
                  <c:v>All 3 mental disorders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1 illness</c:v>
                </c:pt>
                <c:pt idx="1">
                  <c:v>2 illnesses</c:v>
                </c:pt>
                <c:pt idx="2">
                  <c:v>3 illnesses</c:v>
                </c:pt>
                <c:pt idx="3">
                  <c:v>Total</c:v>
                </c:pt>
              </c:strCache>
            </c:strRef>
          </c:cat>
          <c:val>
            <c:numRef>
              <c:f>Sheet1!$F$2:$F$5</c:f>
              <c:numCache>
                <c:formatCode>General</c:formatCode>
                <c:ptCount val="4"/>
                <c:pt idx="0">
                  <c:v>39</c:v>
                </c:pt>
                <c:pt idx="1">
                  <c:v>25</c:v>
                </c:pt>
                <c:pt idx="2">
                  <c:v>33</c:v>
                </c:pt>
                <c:pt idx="3">
                  <c:v>72</c:v>
                </c:pt>
              </c:numCache>
            </c:numRef>
          </c:val>
          <c:extLst>
            <c:ext xmlns:c16="http://schemas.microsoft.com/office/drawing/2014/chart" uri="{C3380CC4-5D6E-409C-BE32-E72D297353CC}">
              <c16:uniqueId val="{00000004-D6F9-45B6-8E0A-E415C7549AD0}"/>
            </c:ext>
          </c:extLst>
        </c:ser>
        <c:dLbls>
          <c:dLblPos val="outEnd"/>
          <c:showLegendKey val="0"/>
          <c:showVal val="1"/>
          <c:showCatName val="0"/>
          <c:showSerName val="0"/>
          <c:showPercent val="0"/>
          <c:showBubbleSize val="0"/>
        </c:dLbls>
        <c:gapWidth val="219"/>
        <c:overlap val="-27"/>
        <c:axId val="465802320"/>
        <c:axId val="465790256"/>
      </c:barChart>
      <c:catAx>
        <c:axId val="46580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5790256"/>
        <c:crosses val="autoZero"/>
        <c:auto val="1"/>
        <c:lblAlgn val="ctr"/>
        <c:lblOffset val="100"/>
        <c:noMultiLvlLbl val="0"/>
      </c:catAx>
      <c:valAx>
        <c:axId val="46579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802320"/>
        <c:crosses val="autoZero"/>
        <c:crossBetween val="between"/>
      </c:valAx>
      <c:spPr>
        <a:noFill/>
        <a:ln>
          <a:noFill/>
        </a:ln>
        <a:effectLst/>
      </c:spPr>
    </c:plotArea>
    <c:legend>
      <c:legendPos val="t"/>
      <c:layout/>
      <c:overlay val="0"/>
      <c:spPr>
        <a:solidFill>
          <a:schemeClr val="bg1"/>
        </a:solid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PHQ-15 (SD)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 physical illness</c:v>
                </c:pt>
                <c:pt idx="1">
                  <c:v>I illness</c:v>
                </c:pt>
                <c:pt idx="2">
                  <c:v>2 illnesses</c:v>
                </c:pt>
                <c:pt idx="3">
                  <c:v>3 or more illnesses</c:v>
                </c:pt>
              </c:strCache>
            </c:strRef>
          </c:cat>
          <c:val>
            <c:numRef>
              <c:f>Sheet1!$B$2:$B$5</c:f>
              <c:numCache>
                <c:formatCode>General</c:formatCode>
                <c:ptCount val="4"/>
                <c:pt idx="0">
                  <c:v>6.8</c:v>
                </c:pt>
                <c:pt idx="1">
                  <c:v>8.5</c:v>
                </c:pt>
                <c:pt idx="2">
                  <c:v>9.6</c:v>
                </c:pt>
                <c:pt idx="3">
                  <c:v>11.1</c:v>
                </c:pt>
              </c:numCache>
            </c:numRef>
          </c:val>
          <c:extLst>
            <c:ext xmlns:c16="http://schemas.microsoft.com/office/drawing/2014/chart" uri="{C3380CC4-5D6E-409C-BE32-E72D297353CC}">
              <c16:uniqueId val="{00000000-0FB2-4017-AA06-890260D57957}"/>
            </c:ext>
          </c:extLst>
        </c:ser>
        <c:ser>
          <c:idx val="1"/>
          <c:order val="1"/>
          <c:tx>
            <c:strRef>
              <c:f>Sheet1!$C$1</c:f>
              <c:strCache>
                <c:ptCount val="1"/>
                <c:pt idx="0">
                  <c:v>GAD-7 (Anxiety)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 physical illness</c:v>
                </c:pt>
                <c:pt idx="1">
                  <c:v>I illness</c:v>
                </c:pt>
                <c:pt idx="2">
                  <c:v>2 illnesses</c:v>
                </c:pt>
                <c:pt idx="3">
                  <c:v>3 or more illnesses</c:v>
                </c:pt>
              </c:strCache>
            </c:strRef>
          </c:cat>
          <c:val>
            <c:numRef>
              <c:f>Sheet1!$C$2:$C$5</c:f>
              <c:numCache>
                <c:formatCode>General</c:formatCode>
                <c:ptCount val="4"/>
                <c:pt idx="0">
                  <c:v>4.5999999999999996</c:v>
                </c:pt>
                <c:pt idx="1">
                  <c:v>5.9</c:v>
                </c:pt>
                <c:pt idx="2">
                  <c:v>6.9</c:v>
                </c:pt>
                <c:pt idx="3">
                  <c:v>8.6</c:v>
                </c:pt>
              </c:numCache>
            </c:numRef>
          </c:val>
          <c:extLst>
            <c:ext xmlns:c16="http://schemas.microsoft.com/office/drawing/2014/chart" uri="{C3380CC4-5D6E-409C-BE32-E72D297353CC}">
              <c16:uniqueId val="{00000001-0FB2-4017-AA06-890260D57957}"/>
            </c:ext>
          </c:extLst>
        </c:ser>
        <c:ser>
          <c:idx val="2"/>
          <c:order val="2"/>
          <c:tx>
            <c:strRef>
              <c:f>Sheet1!$D$1</c:f>
              <c:strCache>
                <c:ptCount val="1"/>
                <c:pt idx="0">
                  <c:v>Series PHQ-9 (Depression)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No physical illness</c:v>
                </c:pt>
                <c:pt idx="1">
                  <c:v>I illness</c:v>
                </c:pt>
                <c:pt idx="2">
                  <c:v>2 illnesses</c:v>
                </c:pt>
                <c:pt idx="3">
                  <c:v>3 or more illnesses</c:v>
                </c:pt>
              </c:strCache>
            </c:strRef>
          </c:cat>
          <c:val>
            <c:numRef>
              <c:f>Sheet1!$D$2:$D$5</c:f>
              <c:numCache>
                <c:formatCode>General</c:formatCode>
                <c:ptCount val="4"/>
                <c:pt idx="0">
                  <c:v>5.6</c:v>
                </c:pt>
                <c:pt idx="1">
                  <c:v>6.8</c:v>
                </c:pt>
                <c:pt idx="2">
                  <c:v>8.1</c:v>
                </c:pt>
                <c:pt idx="3">
                  <c:v>8.6999999999999993</c:v>
                </c:pt>
              </c:numCache>
            </c:numRef>
          </c:val>
          <c:extLst>
            <c:ext xmlns:c16="http://schemas.microsoft.com/office/drawing/2014/chart" uri="{C3380CC4-5D6E-409C-BE32-E72D297353CC}">
              <c16:uniqueId val="{00000002-0FB2-4017-AA06-890260D57957}"/>
            </c:ext>
          </c:extLst>
        </c:ser>
        <c:dLbls>
          <c:dLblPos val="outEnd"/>
          <c:showLegendKey val="0"/>
          <c:showVal val="1"/>
          <c:showCatName val="0"/>
          <c:showSerName val="0"/>
          <c:showPercent val="0"/>
          <c:showBubbleSize val="0"/>
        </c:dLbls>
        <c:gapWidth val="219"/>
        <c:overlap val="-27"/>
        <c:axId val="469593536"/>
        <c:axId val="469592704"/>
      </c:barChart>
      <c:catAx>
        <c:axId val="46959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469592704"/>
        <c:crosses val="autoZero"/>
        <c:auto val="1"/>
        <c:lblAlgn val="ctr"/>
        <c:lblOffset val="100"/>
        <c:noMultiLvlLbl val="0"/>
      </c:catAx>
      <c:valAx>
        <c:axId val="46959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593536"/>
        <c:crosses val="autoZero"/>
        <c:crossBetween val="between"/>
      </c:valAx>
      <c:spPr>
        <a:noFill/>
        <a:ln>
          <a:noFill/>
        </a:ln>
        <a:effectLst/>
      </c:spPr>
    </c:plotArea>
    <c:legend>
      <c:legendPos val="t"/>
      <c:layout/>
      <c:overlay val="0"/>
      <c:spPr>
        <a:solidFill>
          <a:schemeClr val="bg1"/>
        </a:solidFill>
        <a:ln>
          <a:solidFill>
            <a:schemeClr val="tx1"/>
          </a:solid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PHQ-15 (SD)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4"/>
                <c:pt idx="0">
                  <c:v>Diabetes </c:v>
                </c:pt>
                <c:pt idx="1">
                  <c:v>Hypertension</c:v>
                </c:pt>
                <c:pt idx="2">
                  <c:v>IHD</c:v>
                </c:pt>
                <c:pt idx="3">
                  <c:v>Asthma</c:v>
                </c:pt>
              </c:strCache>
            </c:strRef>
          </c:cat>
          <c:val>
            <c:numRef>
              <c:f>Sheet1!$B$2:$B$5</c:f>
              <c:numCache>
                <c:formatCode>General</c:formatCode>
                <c:ptCount val="4"/>
                <c:pt idx="0">
                  <c:v>8.3000000000000007</c:v>
                </c:pt>
                <c:pt idx="1">
                  <c:v>8.9</c:v>
                </c:pt>
                <c:pt idx="2">
                  <c:v>10</c:v>
                </c:pt>
                <c:pt idx="3">
                  <c:v>11.7</c:v>
                </c:pt>
              </c:numCache>
            </c:numRef>
          </c:val>
          <c:extLst>
            <c:ext xmlns:c16="http://schemas.microsoft.com/office/drawing/2014/chart" uri="{C3380CC4-5D6E-409C-BE32-E72D297353CC}">
              <c16:uniqueId val="{00000000-2A4A-49D4-BDB0-A901B5549821}"/>
            </c:ext>
          </c:extLst>
        </c:ser>
        <c:ser>
          <c:idx val="1"/>
          <c:order val="1"/>
          <c:tx>
            <c:strRef>
              <c:f>Sheet1!$C$1</c:f>
              <c:strCache>
                <c:ptCount val="1"/>
                <c:pt idx="0">
                  <c:v>GAD-7 (Anxiety)</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4"/>
                <c:pt idx="0">
                  <c:v>Diabetes </c:v>
                </c:pt>
                <c:pt idx="1">
                  <c:v>Hypertension</c:v>
                </c:pt>
                <c:pt idx="2">
                  <c:v>IHD</c:v>
                </c:pt>
                <c:pt idx="3">
                  <c:v>Asthma</c:v>
                </c:pt>
              </c:strCache>
            </c:strRef>
          </c:cat>
          <c:val>
            <c:numRef>
              <c:f>Sheet1!$C$2:$C$5</c:f>
              <c:numCache>
                <c:formatCode>General</c:formatCode>
                <c:ptCount val="4"/>
                <c:pt idx="0">
                  <c:v>6.2</c:v>
                </c:pt>
                <c:pt idx="1">
                  <c:v>6.5</c:v>
                </c:pt>
                <c:pt idx="2">
                  <c:v>7.5</c:v>
                </c:pt>
                <c:pt idx="3">
                  <c:v>7.3</c:v>
                </c:pt>
              </c:numCache>
            </c:numRef>
          </c:val>
          <c:extLst>
            <c:ext xmlns:c16="http://schemas.microsoft.com/office/drawing/2014/chart" uri="{C3380CC4-5D6E-409C-BE32-E72D297353CC}">
              <c16:uniqueId val="{00000001-2A4A-49D4-BDB0-A901B5549821}"/>
            </c:ext>
          </c:extLst>
        </c:ser>
        <c:ser>
          <c:idx val="2"/>
          <c:order val="2"/>
          <c:tx>
            <c:strRef>
              <c:f>Sheet1!$D$1</c:f>
              <c:strCache>
                <c:ptCount val="1"/>
                <c:pt idx="0">
                  <c:v>PHQ-9 (Depression)</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Sheet1!$A$2:$A$5</c:f>
              <c:strCache>
                <c:ptCount val="4"/>
                <c:pt idx="0">
                  <c:v>Diabetes </c:v>
                </c:pt>
                <c:pt idx="1">
                  <c:v>Hypertension</c:v>
                </c:pt>
                <c:pt idx="2">
                  <c:v>IHD</c:v>
                </c:pt>
                <c:pt idx="3">
                  <c:v>Asthma</c:v>
                </c:pt>
              </c:strCache>
            </c:strRef>
          </c:cat>
          <c:val>
            <c:numRef>
              <c:f>Sheet1!$D$2:$D$5</c:f>
              <c:numCache>
                <c:formatCode>General</c:formatCode>
                <c:ptCount val="4"/>
                <c:pt idx="0">
                  <c:v>7</c:v>
                </c:pt>
                <c:pt idx="1">
                  <c:v>7.4</c:v>
                </c:pt>
                <c:pt idx="2">
                  <c:v>8.1999999999999993</c:v>
                </c:pt>
                <c:pt idx="3">
                  <c:v>8.9</c:v>
                </c:pt>
              </c:numCache>
            </c:numRef>
          </c:val>
          <c:extLst>
            <c:ext xmlns:c16="http://schemas.microsoft.com/office/drawing/2014/chart" uri="{C3380CC4-5D6E-409C-BE32-E72D297353CC}">
              <c16:uniqueId val="{00000002-2A4A-49D4-BDB0-A901B5549821}"/>
            </c:ext>
          </c:extLst>
        </c:ser>
        <c:dLbls>
          <c:dLblPos val="inEnd"/>
          <c:showLegendKey val="0"/>
          <c:showVal val="1"/>
          <c:showCatName val="0"/>
          <c:showSerName val="0"/>
          <c:showPercent val="0"/>
          <c:showBubbleSize val="0"/>
        </c:dLbls>
        <c:gapWidth val="100"/>
        <c:overlap val="-24"/>
        <c:axId val="469591456"/>
        <c:axId val="469588960"/>
      </c:barChart>
      <c:catAx>
        <c:axId val="4695914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crossAx val="469588960"/>
        <c:crosses val="autoZero"/>
        <c:auto val="1"/>
        <c:lblAlgn val="ctr"/>
        <c:lblOffset val="100"/>
        <c:noMultiLvlLbl val="0"/>
      </c:catAx>
      <c:valAx>
        <c:axId val="469588960"/>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469591456"/>
        <c:crosses val="autoZero"/>
        <c:crossBetween val="between"/>
      </c:valAx>
      <c:spPr>
        <a:noFill/>
        <a:ln>
          <a:noFill/>
        </a:ln>
        <a:effectLst/>
      </c:spPr>
    </c:plotArea>
    <c:legend>
      <c:legendPos val="t"/>
      <c:layout/>
      <c:overlay val="0"/>
      <c:spPr>
        <a:solidFill>
          <a:schemeClr val="bg1"/>
        </a:solidFill>
        <a:ln>
          <a:noFill/>
        </a:ln>
        <a:effectLst/>
      </c:spPr>
      <c:txPr>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8F4C31-A697-4108-BA67-F1DB589C9F7A}"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en-US"/>
        </a:p>
      </dgm:t>
    </dgm:pt>
    <dgm:pt modelId="{4FE719B4-3222-4752-AA8D-1F0C2772D22D}">
      <dgm:prSet phldrT="[Text]" custT="1"/>
      <dgm:spPr/>
      <dgm:t>
        <a:bodyPr/>
        <a:lstStyle/>
        <a:p>
          <a:r>
            <a:rPr lang="en-US" sz="2400" b="1" dirty="0" smtClean="0"/>
            <a:t>Physical illnesses</a:t>
          </a:r>
          <a:endParaRPr lang="en-US" sz="2400" b="1" dirty="0"/>
        </a:p>
      </dgm:t>
    </dgm:pt>
    <dgm:pt modelId="{E0DDAB7F-00B0-4A20-9E2A-B630313BC366}" type="parTrans" cxnId="{B14392EA-9D40-4EB4-B9FC-258C4344852C}">
      <dgm:prSet/>
      <dgm:spPr/>
      <dgm:t>
        <a:bodyPr/>
        <a:lstStyle/>
        <a:p>
          <a:endParaRPr lang="en-US"/>
        </a:p>
      </dgm:t>
    </dgm:pt>
    <dgm:pt modelId="{7C3EF20E-154E-48E2-AD58-51AA1E81E3D1}" type="sibTrans" cxnId="{B14392EA-9D40-4EB4-B9FC-258C4344852C}">
      <dgm:prSet/>
      <dgm:spPr/>
      <dgm:t>
        <a:bodyPr/>
        <a:lstStyle/>
        <a:p>
          <a:endParaRPr lang="en-US"/>
        </a:p>
      </dgm:t>
    </dgm:pt>
    <dgm:pt modelId="{8938F74D-28E3-41BE-B7F8-1F6CB4453107}">
      <dgm:prSet phldrT="[Text]"/>
      <dgm:spPr/>
      <dgm:t>
        <a:bodyPr/>
        <a:lstStyle/>
        <a:p>
          <a:r>
            <a:rPr lang="en-US" b="1" dirty="0" smtClean="0"/>
            <a:t>Older</a:t>
          </a:r>
          <a:endParaRPr lang="en-US" b="1" dirty="0"/>
        </a:p>
      </dgm:t>
    </dgm:pt>
    <dgm:pt modelId="{603070AA-F3C5-418E-8C70-5A4EC3DA6CA4}" type="parTrans" cxnId="{EC45F5DE-A1E9-4D0F-8CDB-5775F61EFF1A}">
      <dgm:prSet/>
      <dgm:spPr>
        <a:solidFill>
          <a:schemeClr val="tx2">
            <a:lumMod val="50000"/>
          </a:schemeClr>
        </a:solidFill>
      </dgm:spPr>
      <dgm:t>
        <a:bodyPr/>
        <a:lstStyle/>
        <a:p>
          <a:endParaRPr lang="en-US"/>
        </a:p>
      </dgm:t>
    </dgm:pt>
    <dgm:pt modelId="{3A67299F-8651-47F1-A6BF-79D5C78755CF}" type="sibTrans" cxnId="{EC45F5DE-A1E9-4D0F-8CDB-5775F61EFF1A}">
      <dgm:prSet/>
      <dgm:spPr/>
      <dgm:t>
        <a:bodyPr/>
        <a:lstStyle/>
        <a:p>
          <a:endParaRPr lang="en-US"/>
        </a:p>
      </dgm:t>
    </dgm:pt>
    <dgm:pt modelId="{60DBC959-4CD0-446D-9E97-9C752300FF5B}">
      <dgm:prSet phldrT="[Text]"/>
      <dgm:spPr/>
      <dgm:t>
        <a:bodyPr/>
        <a:lstStyle/>
        <a:p>
          <a:r>
            <a:rPr lang="en-US" b="1" dirty="0" smtClean="0"/>
            <a:t>Divorce</a:t>
          </a:r>
          <a:endParaRPr lang="en-US" b="1" dirty="0"/>
        </a:p>
      </dgm:t>
    </dgm:pt>
    <dgm:pt modelId="{A000B3EE-FDB1-424C-A133-9D0F25A2F685}" type="parTrans" cxnId="{E21956A4-7AC4-4B60-9308-2EA737A30101}">
      <dgm:prSet/>
      <dgm:spPr>
        <a:solidFill>
          <a:schemeClr val="tx2">
            <a:lumMod val="50000"/>
          </a:schemeClr>
        </a:solidFill>
      </dgm:spPr>
      <dgm:t>
        <a:bodyPr/>
        <a:lstStyle/>
        <a:p>
          <a:endParaRPr lang="en-US"/>
        </a:p>
      </dgm:t>
    </dgm:pt>
    <dgm:pt modelId="{6FA3FD69-97DC-487B-95C5-450ED06B8F76}" type="sibTrans" cxnId="{E21956A4-7AC4-4B60-9308-2EA737A30101}">
      <dgm:prSet/>
      <dgm:spPr/>
      <dgm:t>
        <a:bodyPr/>
        <a:lstStyle/>
        <a:p>
          <a:endParaRPr lang="en-US"/>
        </a:p>
      </dgm:t>
    </dgm:pt>
    <dgm:pt modelId="{50E5A7AD-DD22-41F3-AA1C-265086954F27}">
      <dgm:prSet phldrT="[Text]"/>
      <dgm:spPr/>
      <dgm:t>
        <a:bodyPr/>
        <a:lstStyle/>
        <a:p>
          <a:r>
            <a:rPr lang="en-US" b="1" dirty="0" smtClean="0"/>
            <a:t>Illiteracy</a:t>
          </a:r>
          <a:endParaRPr lang="en-US" b="1" dirty="0"/>
        </a:p>
      </dgm:t>
    </dgm:pt>
    <dgm:pt modelId="{DBCB21E4-49CD-4808-8F4D-1CA7F3B717CB}" type="parTrans" cxnId="{1C928804-DF0C-42E4-B8D0-9C1CB4B52D20}">
      <dgm:prSet/>
      <dgm:spPr>
        <a:solidFill>
          <a:schemeClr val="tx2">
            <a:lumMod val="50000"/>
          </a:schemeClr>
        </a:solidFill>
      </dgm:spPr>
      <dgm:t>
        <a:bodyPr/>
        <a:lstStyle/>
        <a:p>
          <a:endParaRPr lang="en-US"/>
        </a:p>
      </dgm:t>
    </dgm:pt>
    <dgm:pt modelId="{0372F6F4-2A5F-4426-B5AA-90277B3CBE91}" type="sibTrans" cxnId="{1C928804-DF0C-42E4-B8D0-9C1CB4B52D20}">
      <dgm:prSet/>
      <dgm:spPr/>
      <dgm:t>
        <a:bodyPr/>
        <a:lstStyle/>
        <a:p>
          <a:endParaRPr lang="en-US"/>
        </a:p>
      </dgm:t>
    </dgm:pt>
    <dgm:pt modelId="{CA74A993-34C9-4B3D-89A4-CE18DC94F2FC}">
      <dgm:prSet/>
      <dgm:spPr/>
      <dgm:t>
        <a:bodyPr/>
        <a:lstStyle/>
        <a:p>
          <a:r>
            <a:rPr lang="en-US" b="1" dirty="0" smtClean="0"/>
            <a:t>Poor living conditions</a:t>
          </a:r>
          <a:endParaRPr lang="en-US" b="1" dirty="0"/>
        </a:p>
      </dgm:t>
    </dgm:pt>
    <dgm:pt modelId="{0120C3A2-9134-403A-A233-4E1A941A7298}" type="parTrans" cxnId="{4E669394-9757-4918-AE5B-AF70BA35B76F}">
      <dgm:prSet/>
      <dgm:spPr>
        <a:solidFill>
          <a:schemeClr val="tx2">
            <a:lumMod val="50000"/>
          </a:schemeClr>
        </a:solidFill>
      </dgm:spPr>
      <dgm:t>
        <a:bodyPr/>
        <a:lstStyle/>
        <a:p>
          <a:endParaRPr lang="en-US"/>
        </a:p>
      </dgm:t>
    </dgm:pt>
    <dgm:pt modelId="{C37924DB-CD02-4EDE-AB0D-9EF7BD2FFB7D}" type="sibTrans" cxnId="{4E669394-9757-4918-AE5B-AF70BA35B76F}">
      <dgm:prSet/>
      <dgm:spPr/>
      <dgm:t>
        <a:bodyPr/>
        <a:lstStyle/>
        <a:p>
          <a:endParaRPr lang="en-US"/>
        </a:p>
      </dgm:t>
    </dgm:pt>
    <dgm:pt modelId="{DC0C3E79-004B-4D06-B308-E67B8A08A544}" type="pres">
      <dgm:prSet presAssocID="{CE8F4C31-A697-4108-BA67-F1DB589C9F7A}" presName="cycle" presStyleCnt="0">
        <dgm:presLayoutVars>
          <dgm:chMax val="1"/>
          <dgm:dir/>
          <dgm:animLvl val="ctr"/>
          <dgm:resizeHandles val="exact"/>
        </dgm:presLayoutVars>
      </dgm:prSet>
      <dgm:spPr/>
    </dgm:pt>
    <dgm:pt modelId="{B2A8DEEA-8A2A-473B-A37E-C05C3F2FD441}" type="pres">
      <dgm:prSet presAssocID="{4FE719B4-3222-4752-AA8D-1F0C2772D22D}" presName="centerShape" presStyleLbl="node0" presStyleIdx="0" presStyleCnt="1" custScaleX="121861"/>
      <dgm:spPr/>
      <dgm:t>
        <a:bodyPr/>
        <a:lstStyle/>
        <a:p>
          <a:endParaRPr lang="en-US"/>
        </a:p>
      </dgm:t>
    </dgm:pt>
    <dgm:pt modelId="{D6173A3E-6633-4AF2-B6D8-426011BBC31E}" type="pres">
      <dgm:prSet presAssocID="{603070AA-F3C5-418E-8C70-5A4EC3DA6CA4}" presName="parTrans" presStyleLbl="bgSibTrans2D1" presStyleIdx="0" presStyleCnt="4"/>
      <dgm:spPr/>
    </dgm:pt>
    <dgm:pt modelId="{12D39DD4-2A0F-4F82-8C08-6166DD001BF2}" type="pres">
      <dgm:prSet presAssocID="{8938F74D-28E3-41BE-B7F8-1F6CB4453107}" presName="node" presStyleLbl="node1" presStyleIdx="0" presStyleCnt="4">
        <dgm:presLayoutVars>
          <dgm:bulletEnabled val="1"/>
        </dgm:presLayoutVars>
      </dgm:prSet>
      <dgm:spPr/>
    </dgm:pt>
    <dgm:pt modelId="{FD535195-D7AD-403F-8BDE-2942BBD9D117}" type="pres">
      <dgm:prSet presAssocID="{A000B3EE-FDB1-424C-A133-9D0F25A2F685}" presName="parTrans" presStyleLbl="bgSibTrans2D1" presStyleIdx="1" presStyleCnt="4"/>
      <dgm:spPr/>
    </dgm:pt>
    <dgm:pt modelId="{BF411CEF-BF60-495E-94EE-A02B89B3AE1B}" type="pres">
      <dgm:prSet presAssocID="{60DBC959-4CD0-446D-9E97-9C752300FF5B}" presName="node" presStyleLbl="node1" presStyleIdx="1" presStyleCnt="4">
        <dgm:presLayoutVars>
          <dgm:bulletEnabled val="1"/>
        </dgm:presLayoutVars>
      </dgm:prSet>
      <dgm:spPr/>
    </dgm:pt>
    <dgm:pt modelId="{6CA3A55A-8933-4D40-A54F-BF71A2A694AD}" type="pres">
      <dgm:prSet presAssocID="{0120C3A2-9134-403A-A233-4E1A941A7298}" presName="parTrans" presStyleLbl="bgSibTrans2D1" presStyleIdx="2" presStyleCnt="4"/>
      <dgm:spPr/>
    </dgm:pt>
    <dgm:pt modelId="{94CD6767-72CA-4D34-B8ED-437C02565841}" type="pres">
      <dgm:prSet presAssocID="{CA74A993-34C9-4B3D-89A4-CE18DC94F2FC}" presName="node" presStyleLbl="node1" presStyleIdx="2" presStyleCnt="4">
        <dgm:presLayoutVars>
          <dgm:bulletEnabled val="1"/>
        </dgm:presLayoutVars>
      </dgm:prSet>
      <dgm:spPr/>
    </dgm:pt>
    <dgm:pt modelId="{596DF2C8-A33D-46A0-869D-10185918D33A}" type="pres">
      <dgm:prSet presAssocID="{DBCB21E4-49CD-4808-8F4D-1CA7F3B717CB}" presName="parTrans" presStyleLbl="bgSibTrans2D1" presStyleIdx="3" presStyleCnt="4"/>
      <dgm:spPr/>
    </dgm:pt>
    <dgm:pt modelId="{42195528-C3AD-4FCA-99D2-9DDF3DC7A309}" type="pres">
      <dgm:prSet presAssocID="{50E5A7AD-DD22-41F3-AA1C-265086954F27}" presName="node" presStyleLbl="node1" presStyleIdx="3" presStyleCnt="4">
        <dgm:presLayoutVars>
          <dgm:bulletEnabled val="1"/>
        </dgm:presLayoutVars>
      </dgm:prSet>
      <dgm:spPr/>
    </dgm:pt>
  </dgm:ptLst>
  <dgm:cxnLst>
    <dgm:cxn modelId="{E21956A4-7AC4-4B60-9308-2EA737A30101}" srcId="{4FE719B4-3222-4752-AA8D-1F0C2772D22D}" destId="{60DBC959-4CD0-446D-9E97-9C752300FF5B}" srcOrd="1" destOrd="0" parTransId="{A000B3EE-FDB1-424C-A133-9D0F25A2F685}" sibTransId="{6FA3FD69-97DC-487B-95C5-450ED06B8F76}"/>
    <dgm:cxn modelId="{5162ECC2-AF17-4441-BA31-8FFD529BF3AC}" type="presOf" srcId="{CA74A993-34C9-4B3D-89A4-CE18DC94F2FC}" destId="{94CD6767-72CA-4D34-B8ED-437C02565841}" srcOrd="0" destOrd="0" presId="urn:microsoft.com/office/officeart/2005/8/layout/radial4"/>
    <dgm:cxn modelId="{134683BD-7E94-4FA9-8B2A-06316279ADB3}" type="presOf" srcId="{A000B3EE-FDB1-424C-A133-9D0F25A2F685}" destId="{FD535195-D7AD-403F-8BDE-2942BBD9D117}" srcOrd="0" destOrd="0" presId="urn:microsoft.com/office/officeart/2005/8/layout/radial4"/>
    <dgm:cxn modelId="{D1B7AAE4-4999-4136-83CC-4A9EE9F674DA}" type="presOf" srcId="{50E5A7AD-DD22-41F3-AA1C-265086954F27}" destId="{42195528-C3AD-4FCA-99D2-9DDF3DC7A309}" srcOrd="0" destOrd="0" presId="urn:microsoft.com/office/officeart/2005/8/layout/radial4"/>
    <dgm:cxn modelId="{4E669394-9757-4918-AE5B-AF70BA35B76F}" srcId="{4FE719B4-3222-4752-AA8D-1F0C2772D22D}" destId="{CA74A993-34C9-4B3D-89A4-CE18DC94F2FC}" srcOrd="2" destOrd="0" parTransId="{0120C3A2-9134-403A-A233-4E1A941A7298}" sibTransId="{C37924DB-CD02-4EDE-AB0D-9EF7BD2FFB7D}"/>
    <dgm:cxn modelId="{4E9ECBBC-E9E5-457D-9AEB-3CE54F3D6F0E}" type="presOf" srcId="{4FE719B4-3222-4752-AA8D-1F0C2772D22D}" destId="{B2A8DEEA-8A2A-473B-A37E-C05C3F2FD441}" srcOrd="0" destOrd="0" presId="urn:microsoft.com/office/officeart/2005/8/layout/radial4"/>
    <dgm:cxn modelId="{F0292FC6-6905-497E-9880-0B2A99B0BFD6}" type="presOf" srcId="{8938F74D-28E3-41BE-B7F8-1F6CB4453107}" destId="{12D39DD4-2A0F-4F82-8C08-6166DD001BF2}" srcOrd="0" destOrd="0" presId="urn:microsoft.com/office/officeart/2005/8/layout/radial4"/>
    <dgm:cxn modelId="{26F69CD1-EA5A-467C-B71A-13EA1B1D8174}" type="presOf" srcId="{603070AA-F3C5-418E-8C70-5A4EC3DA6CA4}" destId="{D6173A3E-6633-4AF2-B6D8-426011BBC31E}" srcOrd="0" destOrd="0" presId="urn:microsoft.com/office/officeart/2005/8/layout/radial4"/>
    <dgm:cxn modelId="{343D714D-7CE4-4689-8EEB-E347A9BB077C}" type="presOf" srcId="{60DBC959-4CD0-446D-9E97-9C752300FF5B}" destId="{BF411CEF-BF60-495E-94EE-A02B89B3AE1B}" srcOrd="0" destOrd="0" presId="urn:microsoft.com/office/officeart/2005/8/layout/radial4"/>
    <dgm:cxn modelId="{EC45F5DE-A1E9-4D0F-8CDB-5775F61EFF1A}" srcId="{4FE719B4-3222-4752-AA8D-1F0C2772D22D}" destId="{8938F74D-28E3-41BE-B7F8-1F6CB4453107}" srcOrd="0" destOrd="0" parTransId="{603070AA-F3C5-418E-8C70-5A4EC3DA6CA4}" sibTransId="{3A67299F-8651-47F1-A6BF-79D5C78755CF}"/>
    <dgm:cxn modelId="{20C13976-2BE1-467D-9104-FC8380468660}" type="presOf" srcId="{DBCB21E4-49CD-4808-8F4D-1CA7F3B717CB}" destId="{596DF2C8-A33D-46A0-869D-10185918D33A}" srcOrd="0" destOrd="0" presId="urn:microsoft.com/office/officeart/2005/8/layout/radial4"/>
    <dgm:cxn modelId="{B14392EA-9D40-4EB4-B9FC-258C4344852C}" srcId="{CE8F4C31-A697-4108-BA67-F1DB589C9F7A}" destId="{4FE719B4-3222-4752-AA8D-1F0C2772D22D}" srcOrd="0" destOrd="0" parTransId="{E0DDAB7F-00B0-4A20-9E2A-B630313BC366}" sibTransId="{7C3EF20E-154E-48E2-AD58-51AA1E81E3D1}"/>
    <dgm:cxn modelId="{2E5BBF2B-EA05-456E-9ECE-BFFB0CC948C5}" type="presOf" srcId="{CE8F4C31-A697-4108-BA67-F1DB589C9F7A}" destId="{DC0C3E79-004B-4D06-B308-E67B8A08A544}" srcOrd="0" destOrd="0" presId="urn:microsoft.com/office/officeart/2005/8/layout/radial4"/>
    <dgm:cxn modelId="{1C928804-DF0C-42E4-B8D0-9C1CB4B52D20}" srcId="{4FE719B4-3222-4752-AA8D-1F0C2772D22D}" destId="{50E5A7AD-DD22-41F3-AA1C-265086954F27}" srcOrd="3" destOrd="0" parTransId="{DBCB21E4-49CD-4808-8F4D-1CA7F3B717CB}" sibTransId="{0372F6F4-2A5F-4426-B5AA-90277B3CBE91}"/>
    <dgm:cxn modelId="{9C3BE20C-9F35-4C5E-9942-65C3F4252817}" type="presOf" srcId="{0120C3A2-9134-403A-A233-4E1A941A7298}" destId="{6CA3A55A-8933-4D40-A54F-BF71A2A694AD}" srcOrd="0" destOrd="0" presId="urn:microsoft.com/office/officeart/2005/8/layout/radial4"/>
    <dgm:cxn modelId="{2007A324-B7A7-4E77-9B01-A63EABB58564}" type="presParOf" srcId="{DC0C3E79-004B-4D06-B308-E67B8A08A544}" destId="{B2A8DEEA-8A2A-473B-A37E-C05C3F2FD441}" srcOrd="0" destOrd="0" presId="urn:microsoft.com/office/officeart/2005/8/layout/radial4"/>
    <dgm:cxn modelId="{B599A56D-AF6B-44A4-A227-183F81725086}" type="presParOf" srcId="{DC0C3E79-004B-4D06-B308-E67B8A08A544}" destId="{D6173A3E-6633-4AF2-B6D8-426011BBC31E}" srcOrd="1" destOrd="0" presId="urn:microsoft.com/office/officeart/2005/8/layout/radial4"/>
    <dgm:cxn modelId="{8A977E85-2722-41AA-9F3A-338FAF250E6B}" type="presParOf" srcId="{DC0C3E79-004B-4D06-B308-E67B8A08A544}" destId="{12D39DD4-2A0F-4F82-8C08-6166DD001BF2}" srcOrd="2" destOrd="0" presId="urn:microsoft.com/office/officeart/2005/8/layout/radial4"/>
    <dgm:cxn modelId="{1AD2EAF5-785A-43C4-B307-DF6EEC940241}" type="presParOf" srcId="{DC0C3E79-004B-4D06-B308-E67B8A08A544}" destId="{FD535195-D7AD-403F-8BDE-2942BBD9D117}" srcOrd="3" destOrd="0" presId="urn:microsoft.com/office/officeart/2005/8/layout/radial4"/>
    <dgm:cxn modelId="{C56053FF-6C83-43F5-A856-8946254C5D15}" type="presParOf" srcId="{DC0C3E79-004B-4D06-B308-E67B8A08A544}" destId="{BF411CEF-BF60-495E-94EE-A02B89B3AE1B}" srcOrd="4" destOrd="0" presId="urn:microsoft.com/office/officeart/2005/8/layout/radial4"/>
    <dgm:cxn modelId="{18A4D2E9-9BD4-4C36-B6D8-C17F9DB4E52A}" type="presParOf" srcId="{DC0C3E79-004B-4D06-B308-E67B8A08A544}" destId="{6CA3A55A-8933-4D40-A54F-BF71A2A694AD}" srcOrd="5" destOrd="0" presId="urn:microsoft.com/office/officeart/2005/8/layout/radial4"/>
    <dgm:cxn modelId="{1CDEFFED-D8C1-4BE2-92D6-6CFC20DA50E5}" type="presParOf" srcId="{DC0C3E79-004B-4D06-B308-E67B8A08A544}" destId="{94CD6767-72CA-4D34-B8ED-437C02565841}" srcOrd="6" destOrd="0" presId="urn:microsoft.com/office/officeart/2005/8/layout/radial4"/>
    <dgm:cxn modelId="{4FD84C41-D180-44C6-B1B1-7AC93EDD2961}" type="presParOf" srcId="{DC0C3E79-004B-4D06-B308-E67B8A08A544}" destId="{596DF2C8-A33D-46A0-869D-10185918D33A}" srcOrd="7" destOrd="0" presId="urn:microsoft.com/office/officeart/2005/8/layout/radial4"/>
    <dgm:cxn modelId="{E3034D6B-3C3B-4AEF-A94D-4B5EBB750ED9}" type="presParOf" srcId="{DC0C3E79-004B-4D06-B308-E67B8A08A544}" destId="{42195528-C3AD-4FCA-99D2-9DDF3DC7A309}" srcOrd="8" destOrd="0" presId="urn:microsoft.com/office/officeart/2005/8/layout/radial4"/>
  </dgm:cxnLst>
  <dgm:bg>
    <a:noFill/>
  </dgm:bg>
  <dgm:whole>
    <a:ln w="19050">
      <a:solidFill>
        <a:srgbClr val="C00000"/>
      </a:solidFill>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91C2855F-C405-4918-9F18-F232932C3B88}" type="doc">
      <dgm:prSet loTypeId="urn:microsoft.com/office/officeart/2005/8/layout/radial4" loCatId="relationship" qsTypeId="urn:microsoft.com/office/officeart/2005/8/quickstyle/simple1" qsCatId="simple" csTypeId="urn:microsoft.com/office/officeart/2005/8/colors/accent0_3" csCatId="mainScheme" phldr="1"/>
      <dgm:spPr/>
      <dgm:t>
        <a:bodyPr/>
        <a:lstStyle/>
        <a:p>
          <a:endParaRPr lang="en-US"/>
        </a:p>
      </dgm:t>
    </dgm:pt>
    <dgm:pt modelId="{084CCCF0-B245-42EA-9B14-8A5F92318777}">
      <dgm:prSet phldrT="[Text]" custT="1"/>
      <dgm:spPr/>
      <dgm:t>
        <a:bodyPr/>
        <a:lstStyle/>
        <a:p>
          <a:r>
            <a:rPr lang="en-US" sz="2400" b="1" dirty="0" smtClean="0"/>
            <a:t>Mental illnesses</a:t>
          </a:r>
          <a:endParaRPr lang="en-US" sz="2400" b="1" dirty="0"/>
        </a:p>
      </dgm:t>
    </dgm:pt>
    <dgm:pt modelId="{4932C124-2A9A-48B6-AC38-A3CFF08A7E39}" type="parTrans" cxnId="{3B4225EF-B69E-4436-A54A-D883768097FE}">
      <dgm:prSet/>
      <dgm:spPr/>
      <dgm:t>
        <a:bodyPr/>
        <a:lstStyle/>
        <a:p>
          <a:endParaRPr lang="en-US"/>
        </a:p>
      </dgm:t>
    </dgm:pt>
    <dgm:pt modelId="{3EC40FC8-B80A-4B01-9D05-4D87755A51F8}" type="sibTrans" cxnId="{3B4225EF-B69E-4436-A54A-D883768097FE}">
      <dgm:prSet/>
      <dgm:spPr/>
      <dgm:t>
        <a:bodyPr/>
        <a:lstStyle/>
        <a:p>
          <a:endParaRPr lang="en-US"/>
        </a:p>
      </dgm:t>
    </dgm:pt>
    <dgm:pt modelId="{96C5A5EF-6512-4292-B2D0-85F438CFE7C9}">
      <dgm:prSet phldrT="[Text]" custT="1"/>
      <dgm:spPr/>
      <dgm:t>
        <a:bodyPr/>
        <a:lstStyle/>
        <a:p>
          <a:r>
            <a:rPr lang="en-US" sz="2400" b="1" dirty="0" smtClean="0"/>
            <a:t>Older</a:t>
          </a:r>
          <a:endParaRPr lang="en-US" sz="2400" b="1" dirty="0"/>
        </a:p>
      </dgm:t>
    </dgm:pt>
    <dgm:pt modelId="{74B232D4-F456-4650-9424-00CBBC813502}" type="parTrans" cxnId="{3AE5642B-07BC-4C32-94AA-B19B03A1C8F9}">
      <dgm:prSet/>
      <dgm:spPr>
        <a:solidFill>
          <a:schemeClr val="tx2">
            <a:lumMod val="50000"/>
          </a:schemeClr>
        </a:solidFill>
      </dgm:spPr>
      <dgm:t>
        <a:bodyPr/>
        <a:lstStyle/>
        <a:p>
          <a:endParaRPr lang="en-US"/>
        </a:p>
      </dgm:t>
    </dgm:pt>
    <dgm:pt modelId="{62902FE9-7993-4820-8C42-0382EB89EB84}" type="sibTrans" cxnId="{3AE5642B-07BC-4C32-94AA-B19B03A1C8F9}">
      <dgm:prSet/>
      <dgm:spPr/>
      <dgm:t>
        <a:bodyPr/>
        <a:lstStyle/>
        <a:p>
          <a:endParaRPr lang="en-US"/>
        </a:p>
      </dgm:t>
    </dgm:pt>
    <dgm:pt modelId="{CC28215D-A00E-45A0-8AAE-8AAFF979885F}">
      <dgm:prSet phldrT="[Text]" custT="1"/>
      <dgm:spPr/>
      <dgm:t>
        <a:bodyPr/>
        <a:lstStyle/>
        <a:p>
          <a:r>
            <a:rPr lang="en-US" sz="2400" b="1" dirty="0" smtClean="0"/>
            <a:t>Female</a:t>
          </a:r>
          <a:endParaRPr lang="en-US" sz="2400" b="1" dirty="0"/>
        </a:p>
      </dgm:t>
    </dgm:pt>
    <dgm:pt modelId="{7F785C4E-8D48-4E3E-994B-3A23287BEEA7}" type="parTrans" cxnId="{9446F37F-EF6E-4944-ACDA-484F7548AB0C}">
      <dgm:prSet/>
      <dgm:spPr>
        <a:solidFill>
          <a:schemeClr val="tx2">
            <a:lumMod val="50000"/>
          </a:schemeClr>
        </a:solidFill>
      </dgm:spPr>
      <dgm:t>
        <a:bodyPr/>
        <a:lstStyle/>
        <a:p>
          <a:endParaRPr lang="en-US"/>
        </a:p>
      </dgm:t>
    </dgm:pt>
    <dgm:pt modelId="{EFB7AD83-5A07-4B7A-9431-F00F933A2BE1}" type="sibTrans" cxnId="{9446F37F-EF6E-4944-ACDA-484F7548AB0C}">
      <dgm:prSet/>
      <dgm:spPr/>
      <dgm:t>
        <a:bodyPr/>
        <a:lstStyle/>
        <a:p>
          <a:endParaRPr lang="en-US"/>
        </a:p>
      </dgm:t>
    </dgm:pt>
    <dgm:pt modelId="{357EBB20-D3CE-43DB-976D-DD4ED1F051CC}">
      <dgm:prSet phldrT="[Text]" custT="1"/>
      <dgm:spPr/>
      <dgm:t>
        <a:bodyPr/>
        <a:lstStyle/>
        <a:p>
          <a:r>
            <a:rPr lang="en-US" sz="1800" b="1" dirty="0" smtClean="0"/>
            <a:t>Lower levels of education</a:t>
          </a:r>
          <a:endParaRPr lang="en-US" sz="1800" b="1" dirty="0"/>
        </a:p>
      </dgm:t>
    </dgm:pt>
    <dgm:pt modelId="{6CBF86CA-3902-4684-AEBF-427530710EA8}" type="parTrans" cxnId="{AECB04E7-FA48-4001-B4DF-8BF6320BC808}">
      <dgm:prSet/>
      <dgm:spPr>
        <a:solidFill>
          <a:schemeClr val="tx2">
            <a:lumMod val="50000"/>
          </a:schemeClr>
        </a:solidFill>
      </dgm:spPr>
      <dgm:t>
        <a:bodyPr/>
        <a:lstStyle/>
        <a:p>
          <a:endParaRPr lang="en-US"/>
        </a:p>
      </dgm:t>
    </dgm:pt>
    <dgm:pt modelId="{D060A17D-374B-4783-B934-AF49D2206DF1}" type="sibTrans" cxnId="{AECB04E7-FA48-4001-B4DF-8BF6320BC808}">
      <dgm:prSet/>
      <dgm:spPr/>
      <dgm:t>
        <a:bodyPr/>
        <a:lstStyle/>
        <a:p>
          <a:endParaRPr lang="en-US"/>
        </a:p>
      </dgm:t>
    </dgm:pt>
    <dgm:pt modelId="{F11CABF7-1DBE-405B-8893-A4F31C090CA5}">
      <dgm:prSet/>
      <dgm:spPr/>
      <dgm:t>
        <a:bodyPr/>
        <a:lstStyle/>
        <a:p>
          <a:r>
            <a:rPr lang="en-US" b="1" dirty="0" smtClean="0"/>
            <a:t>Kuwaitis</a:t>
          </a:r>
          <a:endParaRPr lang="en-US" b="1" dirty="0"/>
        </a:p>
      </dgm:t>
    </dgm:pt>
    <dgm:pt modelId="{5F966D9D-756A-4DF6-8311-A4C575E920E9}" type="parTrans" cxnId="{9F40D0EB-4C73-4920-A42F-BE4F887EDDE6}">
      <dgm:prSet/>
      <dgm:spPr>
        <a:solidFill>
          <a:schemeClr val="tx2">
            <a:lumMod val="50000"/>
          </a:schemeClr>
        </a:solidFill>
      </dgm:spPr>
      <dgm:t>
        <a:bodyPr/>
        <a:lstStyle/>
        <a:p>
          <a:endParaRPr lang="en-US"/>
        </a:p>
      </dgm:t>
    </dgm:pt>
    <dgm:pt modelId="{D4F7C889-8B71-4842-9550-99BB270AB757}" type="sibTrans" cxnId="{9F40D0EB-4C73-4920-A42F-BE4F887EDDE6}">
      <dgm:prSet/>
      <dgm:spPr/>
      <dgm:t>
        <a:bodyPr/>
        <a:lstStyle/>
        <a:p>
          <a:endParaRPr lang="en-US"/>
        </a:p>
      </dgm:t>
    </dgm:pt>
    <dgm:pt modelId="{FCE5DA97-AE24-4D00-B285-09F66669BEDA}" type="pres">
      <dgm:prSet presAssocID="{91C2855F-C405-4918-9F18-F232932C3B88}" presName="cycle" presStyleCnt="0">
        <dgm:presLayoutVars>
          <dgm:chMax val="1"/>
          <dgm:dir/>
          <dgm:animLvl val="ctr"/>
          <dgm:resizeHandles val="exact"/>
        </dgm:presLayoutVars>
      </dgm:prSet>
      <dgm:spPr/>
    </dgm:pt>
    <dgm:pt modelId="{BE1CC4B4-4995-401B-8A2B-003978B911AD}" type="pres">
      <dgm:prSet presAssocID="{084CCCF0-B245-42EA-9B14-8A5F92318777}" presName="centerShape" presStyleLbl="node0" presStyleIdx="0" presStyleCnt="1" custScaleX="121399"/>
      <dgm:spPr/>
    </dgm:pt>
    <dgm:pt modelId="{A2EE5482-9144-4169-B1A7-0A95DC5E62B0}" type="pres">
      <dgm:prSet presAssocID="{74B232D4-F456-4650-9424-00CBBC813502}" presName="parTrans" presStyleLbl="bgSibTrans2D1" presStyleIdx="0" presStyleCnt="4"/>
      <dgm:spPr/>
    </dgm:pt>
    <dgm:pt modelId="{B7DE0423-ECE7-46A5-B0C8-2294B891759E}" type="pres">
      <dgm:prSet presAssocID="{96C5A5EF-6512-4292-B2D0-85F438CFE7C9}" presName="node" presStyleLbl="node1" presStyleIdx="0" presStyleCnt="4">
        <dgm:presLayoutVars>
          <dgm:bulletEnabled val="1"/>
        </dgm:presLayoutVars>
      </dgm:prSet>
      <dgm:spPr/>
    </dgm:pt>
    <dgm:pt modelId="{9F837056-0512-47DB-9498-58595861353C}" type="pres">
      <dgm:prSet presAssocID="{7F785C4E-8D48-4E3E-994B-3A23287BEEA7}" presName="parTrans" presStyleLbl="bgSibTrans2D1" presStyleIdx="1" presStyleCnt="4"/>
      <dgm:spPr/>
    </dgm:pt>
    <dgm:pt modelId="{5AB7E13C-CDF7-49CB-8E3A-A1B700C0198C}" type="pres">
      <dgm:prSet presAssocID="{CC28215D-A00E-45A0-8AAE-8AAFF979885F}" presName="node" presStyleLbl="node1" presStyleIdx="1" presStyleCnt="4">
        <dgm:presLayoutVars>
          <dgm:bulletEnabled val="1"/>
        </dgm:presLayoutVars>
      </dgm:prSet>
      <dgm:spPr/>
    </dgm:pt>
    <dgm:pt modelId="{15D9905F-5E18-4828-8BA4-398FC117A0FC}" type="pres">
      <dgm:prSet presAssocID="{5F966D9D-756A-4DF6-8311-A4C575E920E9}" presName="parTrans" presStyleLbl="bgSibTrans2D1" presStyleIdx="2" presStyleCnt="4"/>
      <dgm:spPr/>
    </dgm:pt>
    <dgm:pt modelId="{9D56563C-A6F2-42D8-AF0B-69443B7283DC}" type="pres">
      <dgm:prSet presAssocID="{F11CABF7-1DBE-405B-8893-A4F31C090CA5}" presName="node" presStyleLbl="node1" presStyleIdx="2" presStyleCnt="4">
        <dgm:presLayoutVars>
          <dgm:bulletEnabled val="1"/>
        </dgm:presLayoutVars>
      </dgm:prSet>
      <dgm:spPr/>
      <dgm:t>
        <a:bodyPr/>
        <a:lstStyle/>
        <a:p>
          <a:endParaRPr lang="en-US"/>
        </a:p>
      </dgm:t>
    </dgm:pt>
    <dgm:pt modelId="{D3A5A3A9-46D5-45FD-B391-C5A8F8DC532D}" type="pres">
      <dgm:prSet presAssocID="{6CBF86CA-3902-4684-AEBF-427530710EA8}" presName="parTrans" presStyleLbl="bgSibTrans2D1" presStyleIdx="3" presStyleCnt="4"/>
      <dgm:spPr/>
    </dgm:pt>
    <dgm:pt modelId="{9D842320-D2D5-4F8C-8E6D-E8415D3A9902}" type="pres">
      <dgm:prSet presAssocID="{357EBB20-D3CE-43DB-976D-DD4ED1F051CC}" presName="node" presStyleLbl="node1" presStyleIdx="3" presStyleCnt="4">
        <dgm:presLayoutVars>
          <dgm:bulletEnabled val="1"/>
        </dgm:presLayoutVars>
      </dgm:prSet>
      <dgm:spPr/>
    </dgm:pt>
  </dgm:ptLst>
  <dgm:cxnLst>
    <dgm:cxn modelId="{3B4225EF-B69E-4436-A54A-D883768097FE}" srcId="{91C2855F-C405-4918-9F18-F232932C3B88}" destId="{084CCCF0-B245-42EA-9B14-8A5F92318777}" srcOrd="0" destOrd="0" parTransId="{4932C124-2A9A-48B6-AC38-A3CFF08A7E39}" sibTransId="{3EC40FC8-B80A-4B01-9D05-4D87755A51F8}"/>
    <dgm:cxn modelId="{480A0370-D52D-4029-816E-7F55D92B0AF4}" type="presOf" srcId="{5F966D9D-756A-4DF6-8311-A4C575E920E9}" destId="{15D9905F-5E18-4828-8BA4-398FC117A0FC}" srcOrd="0" destOrd="0" presId="urn:microsoft.com/office/officeart/2005/8/layout/radial4"/>
    <dgm:cxn modelId="{A1D78330-6F12-41CC-8CF9-9156A2DA7E6E}" type="presOf" srcId="{7F785C4E-8D48-4E3E-994B-3A23287BEEA7}" destId="{9F837056-0512-47DB-9498-58595861353C}" srcOrd="0" destOrd="0" presId="urn:microsoft.com/office/officeart/2005/8/layout/radial4"/>
    <dgm:cxn modelId="{4630C753-1A5A-40E6-AAE2-13A509CF3879}" type="presOf" srcId="{357EBB20-D3CE-43DB-976D-DD4ED1F051CC}" destId="{9D842320-D2D5-4F8C-8E6D-E8415D3A9902}" srcOrd="0" destOrd="0" presId="urn:microsoft.com/office/officeart/2005/8/layout/radial4"/>
    <dgm:cxn modelId="{9F40D0EB-4C73-4920-A42F-BE4F887EDDE6}" srcId="{084CCCF0-B245-42EA-9B14-8A5F92318777}" destId="{F11CABF7-1DBE-405B-8893-A4F31C090CA5}" srcOrd="2" destOrd="0" parTransId="{5F966D9D-756A-4DF6-8311-A4C575E920E9}" sibTransId="{D4F7C889-8B71-4842-9550-99BB270AB757}"/>
    <dgm:cxn modelId="{5083A0E6-3677-4E67-9A66-AF2E793EABDD}" type="presOf" srcId="{91C2855F-C405-4918-9F18-F232932C3B88}" destId="{FCE5DA97-AE24-4D00-B285-09F66669BEDA}" srcOrd="0" destOrd="0" presId="urn:microsoft.com/office/officeart/2005/8/layout/radial4"/>
    <dgm:cxn modelId="{66C54BC3-7AC9-4044-AC92-EE63FA3EDF92}" type="presOf" srcId="{F11CABF7-1DBE-405B-8893-A4F31C090CA5}" destId="{9D56563C-A6F2-42D8-AF0B-69443B7283DC}" srcOrd="0" destOrd="0" presId="urn:microsoft.com/office/officeart/2005/8/layout/radial4"/>
    <dgm:cxn modelId="{743B13BF-A896-4387-B824-22444CCB8D83}" type="presOf" srcId="{74B232D4-F456-4650-9424-00CBBC813502}" destId="{A2EE5482-9144-4169-B1A7-0A95DC5E62B0}" srcOrd="0" destOrd="0" presId="urn:microsoft.com/office/officeart/2005/8/layout/radial4"/>
    <dgm:cxn modelId="{3AB17E73-5CCC-4971-A2EE-7342D3EA1E98}" type="presOf" srcId="{6CBF86CA-3902-4684-AEBF-427530710EA8}" destId="{D3A5A3A9-46D5-45FD-B391-C5A8F8DC532D}" srcOrd="0" destOrd="0" presId="urn:microsoft.com/office/officeart/2005/8/layout/radial4"/>
    <dgm:cxn modelId="{9446F37F-EF6E-4944-ACDA-484F7548AB0C}" srcId="{084CCCF0-B245-42EA-9B14-8A5F92318777}" destId="{CC28215D-A00E-45A0-8AAE-8AAFF979885F}" srcOrd="1" destOrd="0" parTransId="{7F785C4E-8D48-4E3E-994B-3A23287BEEA7}" sibTransId="{EFB7AD83-5A07-4B7A-9431-F00F933A2BE1}"/>
    <dgm:cxn modelId="{A0B01E3E-98FE-42B7-944B-92D3A5F888F6}" type="presOf" srcId="{084CCCF0-B245-42EA-9B14-8A5F92318777}" destId="{BE1CC4B4-4995-401B-8A2B-003978B911AD}" srcOrd="0" destOrd="0" presId="urn:microsoft.com/office/officeart/2005/8/layout/radial4"/>
    <dgm:cxn modelId="{AECB04E7-FA48-4001-B4DF-8BF6320BC808}" srcId="{084CCCF0-B245-42EA-9B14-8A5F92318777}" destId="{357EBB20-D3CE-43DB-976D-DD4ED1F051CC}" srcOrd="3" destOrd="0" parTransId="{6CBF86CA-3902-4684-AEBF-427530710EA8}" sibTransId="{D060A17D-374B-4783-B934-AF49D2206DF1}"/>
    <dgm:cxn modelId="{3B86DDED-4CE5-405E-B48A-2911830CF0EF}" type="presOf" srcId="{CC28215D-A00E-45A0-8AAE-8AAFF979885F}" destId="{5AB7E13C-CDF7-49CB-8E3A-A1B700C0198C}" srcOrd="0" destOrd="0" presId="urn:microsoft.com/office/officeart/2005/8/layout/radial4"/>
    <dgm:cxn modelId="{3AE5642B-07BC-4C32-94AA-B19B03A1C8F9}" srcId="{084CCCF0-B245-42EA-9B14-8A5F92318777}" destId="{96C5A5EF-6512-4292-B2D0-85F438CFE7C9}" srcOrd="0" destOrd="0" parTransId="{74B232D4-F456-4650-9424-00CBBC813502}" sibTransId="{62902FE9-7993-4820-8C42-0382EB89EB84}"/>
    <dgm:cxn modelId="{746A8147-D3EB-4831-8A92-575A7AAA53F4}" type="presOf" srcId="{96C5A5EF-6512-4292-B2D0-85F438CFE7C9}" destId="{B7DE0423-ECE7-46A5-B0C8-2294B891759E}" srcOrd="0" destOrd="0" presId="urn:microsoft.com/office/officeart/2005/8/layout/radial4"/>
    <dgm:cxn modelId="{2396E705-75E3-4852-8968-95493C8CBCD5}" type="presParOf" srcId="{FCE5DA97-AE24-4D00-B285-09F66669BEDA}" destId="{BE1CC4B4-4995-401B-8A2B-003978B911AD}" srcOrd="0" destOrd="0" presId="urn:microsoft.com/office/officeart/2005/8/layout/radial4"/>
    <dgm:cxn modelId="{B2536DCB-8428-431F-B546-A6F4640C4B3F}" type="presParOf" srcId="{FCE5DA97-AE24-4D00-B285-09F66669BEDA}" destId="{A2EE5482-9144-4169-B1A7-0A95DC5E62B0}" srcOrd="1" destOrd="0" presId="urn:microsoft.com/office/officeart/2005/8/layout/radial4"/>
    <dgm:cxn modelId="{4F9D8776-7D4F-4C5C-8F6D-CB2762DDDC0E}" type="presParOf" srcId="{FCE5DA97-AE24-4D00-B285-09F66669BEDA}" destId="{B7DE0423-ECE7-46A5-B0C8-2294B891759E}" srcOrd="2" destOrd="0" presId="urn:microsoft.com/office/officeart/2005/8/layout/radial4"/>
    <dgm:cxn modelId="{532DF463-7919-4ED4-B211-6ECA477003C3}" type="presParOf" srcId="{FCE5DA97-AE24-4D00-B285-09F66669BEDA}" destId="{9F837056-0512-47DB-9498-58595861353C}" srcOrd="3" destOrd="0" presId="urn:microsoft.com/office/officeart/2005/8/layout/radial4"/>
    <dgm:cxn modelId="{FC3C0A6F-0FCF-49B1-9916-727AEF285899}" type="presParOf" srcId="{FCE5DA97-AE24-4D00-B285-09F66669BEDA}" destId="{5AB7E13C-CDF7-49CB-8E3A-A1B700C0198C}" srcOrd="4" destOrd="0" presId="urn:microsoft.com/office/officeart/2005/8/layout/radial4"/>
    <dgm:cxn modelId="{5673905B-A257-4E0A-8066-95F4D9273D9B}" type="presParOf" srcId="{FCE5DA97-AE24-4D00-B285-09F66669BEDA}" destId="{15D9905F-5E18-4828-8BA4-398FC117A0FC}" srcOrd="5" destOrd="0" presId="urn:microsoft.com/office/officeart/2005/8/layout/radial4"/>
    <dgm:cxn modelId="{D5A1D258-3374-44A2-A237-497B35F0D57F}" type="presParOf" srcId="{FCE5DA97-AE24-4D00-B285-09F66669BEDA}" destId="{9D56563C-A6F2-42D8-AF0B-69443B7283DC}" srcOrd="6" destOrd="0" presId="urn:microsoft.com/office/officeart/2005/8/layout/radial4"/>
    <dgm:cxn modelId="{3461D624-5C5B-4972-A5D3-DD2B0184B3FA}" type="presParOf" srcId="{FCE5DA97-AE24-4D00-B285-09F66669BEDA}" destId="{D3A5A3A9-46D5-45FD-B391-C5A8F8DC532D}" srcOrd="7" destOrd="0" presId="urn:microsoft.com/office/officeart/2005/8/layout/radial4"/>
    <dgm:cxn modelId="{8E381FFD-61E5-482A-8BC7-9FB5869D5ECD}" type="presParOf" srcId="{FCE5DA97-AE24-4D00-B285-09F66669BEDA}" destId="{9D842320-D2D5-4F8C-8E6D-E8415D3A9902}" srcOrd="8" destOrd="0" presId="urn:microsoft.com/office/officeart/2005/8/layout/radial4"/>
  </dgm:cxnLst>
  <dgm:bg/>
  <dgm:whole>
    <a:ln w="19050">
      <a:solidFill>
        <a:srgbClr val="C00000"/>
      </a:solidFill>
    </a:ln>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78BE261-A7B2-4275-B837-07C97BB60B44}" type="doc">
      <dgm:prSet loTypeId="urn:microsoft.com/office/officeart/2011/layout/CircleProcess" loCatId="process" qsTypeId="urn:microsoft.com/office/officeart/2005/8/quickstyle/simple1" qsCatId="simple" csTypeId="urn:microsoft.com/office/officeart/2005/8/colors/accent0_3" csCatId="mainScheme" phldr="1"/>
      <dgm:spPr/>
    </dgm:pt>
    <dgm:pt modelId="{8E2ADFEC-600B-40B3-A193-5BB4D903807A}">
      <dgm:prSet phldrT="[Text]" custT="1"/>
      <dgm:spPr/>
      <dgm:t>
        <a:bodyPr/>
        <a:lstStyle/>
        <a:p>
          <a:r>
            <a:rPr lang="en-US" sz="2400" b="1" dirty="0" smtClean="0"/>
            <a:t>Increasing number of physical illnesses</a:t>
          </a:r>
          <a:endParaRPr lang="en-US" sz="2400" b="1" dirty="0"/>
        </a:p>
      </dgm:t>
    </dgm:pt>
    <dgm:pt modelId="{2C3D813D-736B-44DF-8D06-0797FFC89621}" type="parTrans" cxnId="{63E2E6EB-0975-4D2F-B3BA-D9C125623638}">
      <dgm:prSet/>
      <dgm:spPr/>
      <dgm:t>
        <a:bodyPr/>
        <a:lstStyle/>
        <a:p>
          <a:endParaRPr lang="en-US"/>
        </a:p>
      </dgm:t>
    </dgm:pt>
    <dgm:pt modelId="{BE676D82-3AC2-4184-9DDE-DF3140E6E7A4}" type="sibTrans" cxnId="{63E2E6EB-0975-4D2F-B3BA-D9C125623638}">
      <dgm:prSet/>
      <dgm:spPr/>
      <dgm:t>
        <a:bodyPr/>
        <a:lstStyle/>
        <a:p>
          <a:endParaRPr lang="en-US"/>
        </a:p>
      </dgm:t>
    </dgm:pt>
    <dgm:pt modelId="{675485FB-A0E7-43AA-BA8A-2F4F52BF0EA2}">
      <dgm:prSet phldrT="[Text]" custT="1"/>
      <dgm:spPr/>
      <dgm:t>
        <a:bodyPr/>
        <a:lstStyle/>
        <a:p>
          <a:r>
            <a:rPr lang="en-US" sz="2400" b="1" dirty="0" smtClean="0"/>
            <a:t>Higher psychopathology scores</a:t>
          </a:r>
          <a:endParaRPr lang="en-US" sz="2400" b="1" dirty="0"/>
        </a:p>
      </dgm:t>
    </dgm:pt>
    <dgm:pt modelId="{E5D34E10-AE89-414C-A64D-A5D2BE8B14E6}" type="parTrans" cxnId="{C332B369-59CF-44AA-9CCB-728F5EFA8074}">
      <dgm:prSet/>
      <dgm:spPr/>
      <dgm:t>
        <a:bodyPr/>
        <a:lstStyle/>
        <a:p>
          <a:endParaRPr lang="en-US"/>
        </a:p>
      </dgm:t>
    </dgm:pt>
    <dgm:pt modelId="{662C836F-459B-4524-9CC1-6DF4B6E8CEE2}" type="sibTrans" cxnId="{C332B369-59CF-44AA-9CCB-728F5EFA8074}">
      <dgm:prSet/>
      <dgm:spPr/>
      <dgm:t>
        <a:bodyPr/>
        <a:lstStyle/>
        <a:p>
          <a:endParaRPr lang="en-US"/>
        </a:p>
      </dgm:t>
    </dgm:pt>
    <dgm:pt modelId="{3A51B0D8-AA65-4C5F-B4CE-D41967C47881}">
      <dgm:prSet phldrT="[Text]" custT="1"/>
      <dgm:spPr/>
      <dgm:t>
        <a:bodyPr/>
        <a:lstStyle/>
        <a:p>
          <a:r>
            <a:rPr lang="en-US" sz="2400" b="1" dirty="0" smtClean="0"/>
            <a:t>Higher prevalence of mental illnesses</a:t>
          </a:r>
          <a:endParaRPr lang="en-US" sz="2400" b="1" dirty="0"/>
        </a:p>
      </dgm:t>
    </dgm:pt>
    <dgm:pt modelId="{04AC36F5-58B6-4B2A-A92F-653FE4B28E92}" type="parTrans" cxnId="{3AE72840-DFAA-43DB-8A8D-053B12C6B523}">
      <dgm:prSet/>
      <dgm:spPr/>
      <dgm:t>
        <a:bodyPr/>
        <a:lstStyle/>
        <a:p>
          <a:endParaRPr lang="en-US"/>
        </a:p>
      </dgm:t>
    </dgm:pt>
    <dgm:pt modelId="{BB88D7A5-2158-43C2-8EE8-653FBEEF24B0}" type="sibTrans" cxnId="{3AE72840-DFAA-43DB-8A8D-053B12C6B523}">
      <dgm:prSet/>
      <dgm:spPr/>
      <dgm:t>
        <a:bodyPr/>
        <a:lstStyle/>
        <a:p>
          <a:endParaRPr lang="en-US"/>
        </a:p>
      </dgm:t>
    </dgm:pt>
    <dgm:pt modelId="{9D048376-B53D-4CAC-A8CA-15D28ACA5DC8}" type="pres">
      <dgm:prSet presAssocID="{978BE261-A7B2-4275-B837-07C97BB60B44}" presName="Name0" presStyleCnt="0">
        <dgm:presLayoutVars>
          <dgm:chMax val="11"/>
          <dgm:chPref val="11"/>
          <dgm:dir/>
          <dgm:resizeHandles/>
        </dgm:presLayoutVars>
      </dgm:prSet>
      <dgm:spPr/>
    </dgm:pt>
    <dgm:pt modelId="{5955772C-B445-415A-9B8A-943F3F336485}" type="pres">
      <dgm:prSet presAssocID="{3A51B0D8-AA65-4C5F-B4CE-D41967C47881}" presName="Accent3" presStyleCnt="0"/>
      <dgm:spPr/>
    </dgm:pt>
    <dgm:pt modelId="{834F4FA5-CB2E-4FCA-A217-5C9485710FFA}" type="pres">
      <dgm:prSet presAssocID="{3A51B0D8-AA65-4C5F-B4CE-D41967C47881}" presName="Accent" presStyleLbl="node1" presStyleIdx="0" presStyleCnt="3"/>
      <dgm:spPr/>
    </dgm:pt>
    <dgm:pt modelId="{83918752-F674-4A93-BA0F-4EFD76F02D25}" type="pres">
      <dgm:prSet presAssocID="{3A51B0D8-AA65-4C5F-B4CE-D41967C47881}" presName="ParentBackground3" presStyleCnt="0"/>
      <dgm:spPr/>
    </dgm:pt>
    <dgm:pt modelId="{C7CB82AC-5CD7-4BB3-845B-D1EF390D813E}" type="pres">
      <dgm:prSet presAssocID="{3A51B0D8-AA65-4C5F-B4CE-D41967C47881}" presName="ParentBackground" presStyleLbl="fgAcc1" presStyleIdx="0" presStyleCnt="3" custScaleX="107090"/>
      <dgm:spPr/>
    </dgm:pt>
    <dgm:pt modelId="{869B0686-FD65-40DE-8F09-EE019E3B850E}" type="pres">
      <dgm:prSet presAssocID="{3A51B0D8-AA65-4C5F-B4CE-D41967C47881}" presName="Parent3" presStyleLbl="revTx" presStyleIdx="0" presStyleCnt="0">
        <dgm:presLayoutVars>
          <dgm:chMax val="1"/>
          <dgm:chPref val="1"/>
          <dgm:bulletEnabled val="1"/>
        </dgm:presLayoutVars>
      </dgm:prSet>
      <dgm:spPr/>
    </dgm:pt>
    <dgm:pt modelId="{7D3BA842-D8BF-4559-AFC1-D8C2BEE6A08F}" type="pres">
      <dgm:prSet presAssocID="{675485FB-A0E7-43AA-BA8A-2F4F52BF0EA2}" presName="Accent2" presStyleCnt="0"/>
      <dgm:spPr/>
    </dgm:pt>
    <dgm:pt modelId="{C2F1F24A-0B12-405B-8C41-9271470A90EC}" type="pres">
      <dgm:prSet presAssocID="{675485FB-A0E7-43AA-BA8A-2F4F52BF0EA2}" presName="Accent" presStyleLbl="node1" presStyleIdx="1" presStyleCnt="3"/>
      <dgm:spPr/>
    </dgm:pt>
    <dgm:pt modelId="{C036EFA9-93C2-49D9-A852-BB2E3C1C8D5A}" type="pres">
      <dgm:prSet presAssocID="{675485FB-A0E7-43AA-BA8A-2F4F52BF0EA2}" presName="ParentBackground2" presStyleCnt="0"/>
      <dgm:spPr/>
    </dgm:pt>
    <dgm:pt modelId="{86F88FD2-3235-49E6-A1DD-49BB5930604D}" type="pres">
      <dgm:prSet presAssocID="{675485FB-A0E7-43AA-BA8A-2F4F52BF0EA2}" presName="ParentBackground" presStyleLbl="fgAcc1" presStyleIdx="1" presStyleCnt="3" custScaleX="107090"/>
      <dgm:spPr/>
    </dgm:pt>
    <dgm:pt modelId="{5AB2A3FB-DF90-476E-A6AC-E9FFD4C766F2}" type="pres">
      <dgm:prSet presAssocID="{675485FB-A0E7-43AA-BA8A-2F4F52BF0EA2}" presName="Parent2" presStyleLbl="revTx" presStyleIdx="0" presStyleCnt="0">
        <dgm:presLayoutVars>
          <dgm:chMax val="1"/>
          <dgm:chPref val="1"/>
          <dgm:bulletEnabled val="1"/>
        </dgm:presLayoutVars>
      </dgm:prSet>
      <dgm:spPr/>
    </dgm:pt>
    <dgm:pt modelId="{CE0092A2-AC2D-4367-85D6-C0A08811B9C2}" type="pres">
      <dgm:prSet presAssocID="{8E2ADFEC-600B-40B3-A193-5BB4D903807A}" presName="Accent1" presStyleCnt="0"/>
      <dgm:spPr/>
    </dgm:pt>
    <dgm:pt modelId="{5053B7DE-2EA8-45E1-889C-60B7FE1C3E1C}" type="pres">
      <dgm:prSet presAssocID="{8E2ADFEC-600B-40B3-A193-5BB4D903807A}" presName="Accent" presStyleLbl="node1" presStyleIdx="2" presStyleCnt="3"/>
      <dgm:spPr/>
    </dgm:pt>
    <dgm:pt modelId="{DB3AA9BB-1FA9-4BBA-A3C0-A4ABFC9CA865}" type="pres">
      <dgm:prSet presAssocID="{8E2ADFEC-600B-40B3-A193-5BB4D903807A}" presName="ParentBackground1" presStyleCnt="0"/>
      <dgm:spPr/>
    </dgm:pt>
    <dgm:pt modelId="{82CD9D6C-05A7-4708-BF02-07509FA60E00}" type="pres">
      <dgm:prSet presAssocID="{8E2ADFEC-600B-40B3-A193-5BB4D903807A}" presName="ParentBackground" presStyleLbl="fgAcc1" presStyleIdx="2" presStyleCnt="3" custScaleX="107090"/>
      <dgm:spPr/>
      <dgm:t>
        <a:bodyPr/>
        <a:lstStyle/>
        <a:p>
          <a:endParaRPr lang="en-US"/>
        </a:p>
      </dgm:t>
    </dgm:pt>
    <dgm:pt modelId="{52F39723-C845-47E6-8A1F-9014073E42F8}" type="pres">
      <dgm:prSet presAssocID="{8E2ADFEC-600B-40B3-A193-5BB4D903807A}" presName="Parent1" presStyleLbl="revTx" presStyleIdx="0" presStyleCnt="0">
        <dgm:presLayoutVars>
          <dgm:chMax val="1"/>
          <dgm:chPref val="1"/>
          <dgm:bulletEnabled val="1"/>
        </dgm:presLayoutVars>
      </dgm:prSet>
      <dgm:spPr/>
      <dgm:t>
        <a:bodyPr/>
        <a:lstStyle/>
        <a:p>
          <a:endParaRPr lang="en-US"/>
        </a:p>
      </dgm:t>
    </dgm:pt>
  </dgm:ptLst>
  <dgm:cxnLst>
    <dgm:cxn modelId="{ABA1E33C-EC79-489A-9AA9-7EBB3A5956CC}" type="presOf" srcId="{675485FB-A0E7-43AA-BA8A-2F4F52BF0EA2}" destId="{5AB2A3FB-DF90-476E-A6AC-E9FFD4C766F2}" srcOrd="1" destOrd="0" presId="urn:microsoft.com/office/officeart/2011/layout/CircleProcess"/>
    <dgm:cxn modelId="{3AE72840-DFAA-43DB-8A8D-053B12C6B523}" srcId="{978BE261-A7B2-4275-B837-07C97BB60B44}" destId="{3A51B0D8-AA65-4C5F-B4CE-D41967C47881}" srcOrd="2" destOrd="0" parTransId="{04AC36F5-58B6-4B2A-A92F-653FE4B28E92}" sibTransId="{BB88D7A5-2158-43C2-8EE8-653FBEEF24B0}"/>
    <dgm:cxn modelId="{D4773B7D-9247-44DF-B2A0-D266E3DD2E98}" type="presOf" srcId="{675485FB-A0E7-43AA-BA8A-2F4F52BF0EA2}" destId="{86F88FD2-3235-49E6-A1DD-49BB5930604D}" srcOrd="0" destOrd="0" presId="urn:microsoft.com/office/officeart/2011/layout/CircleProcess"/>
    <dgm:cxn modelId="{752B032D-040A-438D-8E3A-3E5D88924E19}" type="presOf" srcId="{8E2ADFEC-600B-40B3-A193-5BB4D903807A}" destId="{52F39723-C845-47E6-8A1F-9014073E42F8}" srcOrd="1" destOrd="0" presId="urn:microsoft.com/office/officeart/2011/layout/CircleProcess"/>
    <dgm:cxn modelId="{437F34FF-F70D-4472-AE87-C0B3A1688948}" type="presOf" srcId="{8E2ADFEC-600B-40B3-A193-5BB4D903807A}" destId="{82CD9D6C-05A7-4708-BF02-07509FA60E00}" srcOrd="0" destOrd="0" presId="urn:microsoft.com/office/officeart/2011/layout/CircleProcess"/>
    <dgm:cxn modelId="{C332B369-59CF-44AA-9CCB-728F5EFA8074}" srcId="{978BE261-A7B2-4275-B837-07C97BB60B44}" destId="{675485FB-A0E7-43AA-BA8A-2F4F52BF0EA2}" srcOrd="1" destOrd="0" parTransId="{E5D34E10-AE89-414C-A64D-A5D2BE8B14E6}" sibTransId="{662C836F-459B-4524-9CC1-6DF4B6E8CEE2}"/>
    <dgm:cxn modelId="{CE426E50-0EE3-4BC4-AA08-DCA1E45B9BFC}" type="presOf" srcId="{978BE261-A7B2-4275-B837-07C97BB60B44}" destId="{9D048376-B53D-4CAC-A8CA-15D28ACA5DC8}" srcOrd="0" destOrd="0" presId="urn:microsoft.com/office/officeart/2011/layout/CircleProcess"/>
    <dgm:cxn modelId="{63E2E6EB-0975-4D2F-B3BA-D9C125623638}" srcId="{978BE261-A7B2-4275-B837-07C97BB60B44}" destId="{8E2ADFEC-600B-40B3-A193-5BB4D903807A}" srcOrd="0" destOrd="0" parTransId="{2C3D813D-736B-44DF-8D06-0797FFC89621}" sibTransId="{BE676D82-3AC2-4184-9DDE-DF3140E6E7A4}"/>
    <dgm:cxn modelId="{E81EB90D-87D6-45AE-9242-7D7D7425A3F1}" type="presOf" srcId="{3A51B0D8-AA65-4C5F-B4CE-D41967C47881}" destId="{869B0686-FD65-40DE-8F09-EE019E3B850E}" srcOrd="1" destOrd="0" presId="urn:microsoft.com/office/officeart/2011/layout/CircleProcess"/>
    <dgm:cxn modelId="{045FA088-C234-4ACF-81A4-E5BFA17ACF72}" type="presOf" srcId="{3A51B0D8-AA65-4C5F-B4CE-D41967C47881}" destId="{C7CB82AC-5CD7-4BB3-845B-D1EF390D813E}" srcOrd="0" destOrd="0" presId="urn:microsoft.com/office/officeart/2011/layout/CircleProcess"/>
    <dgm:cxn modelId="{DE771B8D-FE2A-47DD-B464-1B490E8CF963}" type="presParOf" srcId="{9D048376-B53D-4CAC-A8CA-15D28ACA5DC8}" destId="{5955772C-B445-415A-9B8A-943F3F336485}" srcOrd="0" destOrd="0" presId="urn:microsoft.com/office/officeart/2011/layout/CircleProcess"/>
    <dgm:cxn modelId="{73B332AE-8D0F-47C4-A0A4-36F069AA334D}" type="presParOf" srcId="{5955772C-B445-415A-9B8A-943F3F336485}" destId="{834F4FA5-CB2E-4FCA-A217-5C9485710FFA}" srcOrd="0" destOrd="0" presId="urn:microsoft.com/office/officeart/2011/layout/CircleProcess"/>
    <dgm:cxn modelId="{054E16D3-7DF6-4C63-984E-E2753A76E147}" type="presParOf" srcId="{9D048376-B53D-4CAC-A8CA-15D28ACA5DC8}" destId="{83918752-F674-4A93-BA0F-4EFD76F02D25}" srcOrd="1" destOrd="0" presId="urn:microsoft.com/office/officeart/2011/layout/CircleProcess"/>
    <dgm:cxn modelId="{11FAB579-09C0-41D1-A27F-9D5CB40361B5}" type="presParOf" srcId="{83918752-F674-4A93-BA0F-4EFD76F02D25}" destId="{C7CB82AC-5CD7-4BB3-845B-D1EF390D813E}" srcOrd="0" destOrd="0" presId="urn:microsoft.com/office/officeart/2011/layout/CircleProcess"/>
    <dgm:cxn modelId="{8FC820D7-8E05-489F-AE73-120B68BF284F}" type="presParOf" srcId="{9D048376-B53D-4CAC-A8CA-15D28ACA5DC8}" destId="{869B0686-FD65-40DE-8F09-EE019E3B850E}" srcOrd="2" destOrd="0" presId="urn:microsoft.com/office/officeart/2011/layout/CircleProcess"/>
    <dgm:cxn modelId="{C54AA969-D8B3-4D19-B98E-476A58992A89}" type="presParOf" srcId="{9D048376-B53D-4CAC-A8CA-15D28ACA5DC8}" destId="{7D3BA842-D8BF-4559-AFC1-D8C2BEE6A08F}" srcOrd="3" destOrd="0" presId="urn:microsoft.com/office/officeart/2011/layout/CircleProcess"/>
    <dgm:cxn modelId="{711ADDB9-1958-40DF-B176-14BD1F661843}" type="presParOf" srcId="{7D3BA842-D8BF-4559-AFC1-D8C2BEE6A08F}" destId="{C2F1F24A-0B12-405B-8C41-9271470A90EC}" srcOrd="0" destOrd="0" presId="urn:microsoft.com/office/officeart/2011/layout/CircleProcess"/>
    <dgm:cxn modelId="{B2D0CA60-3ACF-411E-B559-E6705BF487F4}" type="presParOf" srcId="{9D048376-B53D-4CAC-A8CA-15D28ACA5DC8}" destId="{C036EFA9-93C2-49D9-A852-BB2E3C1C8D5A}" srcOrd="4" destOrd="0" presId="urn:microsoft.com/office/officeart/2011/layout/CircleProcess"/>
    <dgm:cxn modelId="{084E09E0-C048-499B-BF4D-6C7878D06628}" type="presParOf" srcId="{C036EFA9-93C2-49D9-A852-BB2E3C1C8D5A}" destId="{86F88FD2-3235-49E6-A1DD-49BB5930604D}" srcOrd="0" destOrd="0" presId="urn:microsoft.com/office/officeart/2011/layout/CircleProcess"/>
    <dgm:cxn modelId="{8CD6F2E9-102C-46FE-A1F7-1E32557D28AA}" type="presParOf" srcId="{9D048376-B53D-4CAC-A8CA-15D28ACA5DC8}" destId="{5AB2A3FB-DF90-476E-A6AC-E9FFD4C766F2}" srcOrd="5" destOrd="0" presId="urn:microsoft.com/office/officeart/2011/layout/CircleProcess"/>
    <dgm:cxn modelId="{8C03D1FD-33E9-431F-BA21-0F69AB0E0356}" type="presParOf" srcId="{9D048376-B53D-4CAC-A8CA-15D28ACA5DC8}" destId="{CE0092A2-AC2D-4367-85D6-C0A08811B9C2}" srcOrd="6" destOrd="0" presId="urn:microsoft.com/office/officeart/2011/layout/CircleProcess"/>
    <dgm:cxn modelId="{13D3C54F-B372-4F25-A45A-214F3C33BC87}" type="presParOf" srcId="{CE0092A2-AC2D-4367-85D6-C0A08811B9C2}" destId="{5053B7DE-2EA8-45E1-889C-60B7FE1C3E1C}" srcOrd="0" destOrd="0" presId="urn:microsoft.com/office/officeart/2011/layout/CircleProcess"/>
    <dgm:cxn modelId="{6FD1D474-919B-444A-A35D-74914BE9D647}" type="presParOf" srcId="{9D048376-B53D-4CAC-A8CA-15D28ACA5DC8}" destId="{DB3AA9BB-1FA9-4BBA-A3C0-A4ABFC9CA865}" srcOrd="7" destOrd="0" presId="urn:microsoft.com/office/officeart/2011/layout/CircleProcess"/>
    <dgm:cxn modelId="{B0DC5C2E-D043-4FA4-88E9-1BC0EE37B916}" type="presParOf" srcId="{DB3AA9BB-1FA9-4BBA-A3C0-A4ABFC9CA865}" destId="{82CD9D6C-05A7-4708-BF02-07509FA60E00}" srcOrd="0" destOrd="0" presId="urn:microsoft.com/office/officeart/2011/layout/CircleProcess"/>
    <dgm:cxn modelId="{D50DF825-0E5F-47B2-8902-FC341598B70E}" type="presParOf" srcId="{9D048376-B53D-4CAC-A8CA-15D28ACA5DC8}" destId="{52F39723-C845-47E6-8A1F-9014073E42F8}"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8DEEA-8A2A-473B-A37E-C05C3F2FD441}">
      <dsp:nvSpPr>
        <dsp:cNvPr id="0" name=""/>
        <dsp:cNvSpPr/>
      </dsp:nvSpPr>
      <dsp:spPr>
        <a:xfrm>
          <a:off x="1730373" y="1961561"/>
          <a:ext cx="1697039" cy="13926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Physical illnesses</a:t>
          </a:r>
          <a:endParaRPr lang="en-US" sz="2400" b="1" kern="1200" dirty="0"/>
        </a:p>
      </dsp:txBody>
      <dsp:txXfrm>
        <a:off x="1978899" y="2165503"/>
        <a:ext cx="1199987" cy="984718"/>
      </dsp:txXfrm>
    </dsp:sp>
    <dsp:sp modelId="{D6173A3E-6633-4AF2-B6D8-426011BBC31E}">
      <dsp:nvSpPr>
        <dsp:cNvPr id="0" name=""/>
        <dsp:cNvSpPr/>
      </dsp:nvSpPr>
      <dsp:spPr>
        <a:xfrm rot="11700000">
          <a:off x="643852" y="2086405"/>
          <a:ext cx="1085886" cy="396891"/>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12D39DD4-2A0F-4F82-8C08-6166DD001BF2}">
      <dsp:nvSpPr>
        <dsp:cNvPr id="0" name=""/>
        <dsp:cNvSpPr/>
      </dsp:nvSpPr>
      <dsp:spPr>
        <a:xfrm>
          <a:off x="866" y="1615138"/>
          <a:ext cx="1322972" cy="10583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b="1" kern="1200" dirty="0" smtClean="0"/>
            <a:t>Older</a:t>
          </a:r>
          <a:endParaRPr lang="en-US" sz="2100" b="1" kern="1200" dirty="0"/>
        </a:p>
      </dsp:txBody>
      <dsp:txXfrm>
        <a:off x="31865" y="1646137"/>
        <a:ext cx="1260974" cy="996379"/>
      </dsp:txXfrm>
    </dsp:sp>
    <dsp:sp modelId="{FD535195-D7AD-403F-8BDE-2942BBD9D117}">
      <dsp:nvSpPr>
        <dsp:cNvPr id="0" name=""/>
        <dsp:cNvSpPr/>
      </dsp:nvSpPr>
      <dsp:spPr>
        <a:xfrm rot="14700000">
          <a:off x="1394809" y="1203565"/>
          <a:ext cx="1196941" cy="396891"/>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BF411CEF-BF60-495E-94EE-A02B89B3AE1B}">
      <dsp:nvSpPr>
        <dsp:cNvPr id="0" name=""/>
        <dsp:cNvSpPr/>
      </dsp:nvSpPr>
      <dsp:spPr>
        <a:xfrm>
          <a:off x="1078869" y="330423"/>
          <a:ext cx="1322972" cy="10583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b="1" kern="1200" dirty="0" smtClean="0"/>
            <a:t>Divorce</a:t>
          </a:r>
          <a:endParaRPr lang="en-US" sz="2100" b="1" kern="1200" dirty="0"/>
        </a:p>
      </dsp:txBody>
      <dsp:txXfrm>
        <a:off x="1109868" y="361422"/>
        <a:ext cx="1260974" cy="996379"/>
      </dsp:txXfrm>
    </dsp:sp>
    <dsp:sp modelId="{6CA3A55A-8933-4D40-A54F-BF71A2A694AD}">
      <dsp:nvSpPr>
        <dsp:cNvPr id="0" name=""/>
        <dsp:cNvSpPr/>
      </dsp:nvSpPr>
      <dsp:spPr>
        <a:xfrm rot="17700000">
          <a:off x="2566035" y="1203565"/>
          <a:ext cx="1196941" cy="396891"/>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94CD6767-72CA-4D34-B8ED-437C02565841}">
      <dsp:nvSpPr>
        <dsp:cNvPr id="0" name=""/>
        <dsp:cNvSpPr/>
      </dsp:nvSpPr>
      <dsp:spPr>
        <a:xfrm>
          <a:off x="2755945" y="330423"/>
          <a:ext cx="1322972" cy="10583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b="1" kern="1200" dirty="0" smtClean="0"/>
            <a:t>Poor living conditions</a:t>
          </a:r>
          <a:endParaRPr lang="en-US" sz="2100" b="1" kern="1200" dirty="0"/>
        </a:p>
      </dsp:txBody>
      <dsp:txXfrm>
        <a:off x="2786944" y="361422"/>
        <a:ext cx="1260974" cy="996379"/>
      </dsp:txXfrm>
    </dsp:sp>
    <dsp:sp modelId="{596DF2C8-A33D-46A0-869D-10185918D33A}">
      <dsp:nvSpPr>
        <dsp:cNvPr id="0" name=""/>
        <dsp:cNvSpPr/>
      </dsp:nvSpPr>
      <dsp:spPr>
        <a:xfrm rot="20700000">
          <a:off x="3428048" y="2086405"/>
          <a:ext cx="1085886" cy="396891"/>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42195528-C3AD-4FCA-99D2-9DDF3DC7A309}">
      <dsp:nvSpPr>
        <dsp:cNvPr id="0" name=""/>
        <dsp:cNvSpPr/>
      </dsp:nvSpPr>
      <dsp:spPr>
        <a:xfrm>
          <a:off x="3833948" y="1615138"/>
          <a:ext cx="1322972" cy="105837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lvl="0" algn="ctr" defTabSz="933450">
            <a:lnSpc>
              <a:spcPct val="90000"/>
            </a:lnSpc>
            <a:spcBef>
              <a:spcPct val="0"/>
            </a:spcBef>
            <a:spcAft>
              <a:spcPct val="35000"/>
            </a:spcAft>
          </a:pPr>
          <a:r>
            <a:rPr lang="en-US" sz="2100" b="1" kern="1200" dirty="0" smtClean="0"/>
            <a:t>Illiteracy</a:t>
          </a:r>
          <a:endParaRPr lang="en-US" sz="2100" b="1" kern="1200" dirty="0"/>
        </a:p>
      </dsp:txBody>
      <dsp:txXfrm>
        <a:off x="3864947" y="1646137"/>
        <a:ext cx="1260974" cy="9963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CC4B4-4995-401B-8A2B-003978B911AD}">
      <dsp:nvSpPr>
        <dsp:cNvPr id="0" name=""/>
        <dsp:cNvSpPr/>
      </dsp:nvSpPr>
      <dsp:spPr>
        <a:xfrm>
          <a:off x="1742128" y="1962148"/>
          <a:ext cx="1698931" cy="1399460"/>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b="1" kern="1200" dirty="0" smtClean="0"/>
            <a:t>Mental illnesses</a:t>
          </a:r>
          <a:endParaRPr lang="en-US" sz="2400" b="1" kern="1200" dirty="0"/>
        </a:p>
      </dsp:txBody>
      <dsp:txXfrm>
        <a:off x="1990931" y="2167094"/>
        <a:ext cx="1201325" cy="989568"/>
      </dsp:txXfrm>
    </dsp:sp>
    <dsp:sp modelId="{A2EE5482-9144-4169-B1A7-0A95DC5E62B0}">
      <dsp:nvSpPr>
        <dsp:cNvPr id="0" name=""/>
        <dsp:cNvSpPr/>
      </dsp:nvSpPr>
      <dsp:spPr>
        <a:xfrm rot="11700000">
          <a:off x="646976" y="2087959"/>
          <a:ext cx="1093952" cy="398846"/>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B7DE0423-ECE7-46A5-B0C8-2294B891759E}">
      <dsp:nvSpPr>
        <dsp:cNvPr id="0" name=""/>
        <dsp:cNvSpPr/>
      </dsp:nvSpPr>
      <dsp:spPr>
        <a:xfrm>
          <a:off x="870" y="1614019"/>
          <a:ext cx="1329487" cy="1063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b="1" kern="1200" dirty="0" smtClean="0"/>
            <a:t>Older</a:t>
          </a:r>
          <a:endParaRPr lang="en-US" sz="2400" b="1" kern="1200" dirty="0"/>
        </a:p>
      </dsp:txBody>
      <dsp:txXfrm>
        <a:off x="32021" y="1645170"/>
        <a:ext cx="1267185" cy="1001288"/>
      </dsp:txXfrm>
    </dsp:sp>
    <dsp:sp modelId="{9F837056-0512-47DB-9498-58595861353C}">
      <dsp:nvSpPr>
        <dsp:cNvPr id="0" name=""/>
        <dsp:cNvSpPr/>
      </dsp:nvSpPr>
      <dsp:spPr>
        <a:xfrm rot="14700000">
          <a:off x="1401583" y="1200570"/>
          <a:ext cx="1203168" cy="398846"/>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5AB7E13C-CDF7-49CB-8E3A-A1B700C0198C}">
      <dsp:nvSpPr>
        <dsp:cNvPr id="0" name=""/>
        <dsp:cNvSpPr/>
      </dsp:nvSpPr>
      <dsp:spPr>
        <a:xfrm>
          <a:off x="1084182" y="322978"/>
          <a:ext cx="1329487" cy="1063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066800">
            <a:lnSpc>
              <a:spcPct val="90000"/>
            </a:lnSpc>
            <a:spcBef>
              <a:spcPct val="0"/>
            </a:spcBef>
            <a:spcAft>
              <a:spcPct val="35000"/>
            </a:spcAft>
          </a:pPr>
          <a:r>
            <a:rPr lang="en-US" sz="2400" b="1" kern="1200" dirty="0" smtClean="0"/>
            <a:t>Female</a:t>
          </a:r>
          <a:endParaRPr lang="en-US" sz="2400" b="1" kern="1200" dirty="0"/>
        </a:p>
      </dsp:txBody>
      <dsp:txXfrm>
        <a:off x="1115333" y="354129"/>
        <a:ext cx="1267185" cy="1001288"/>
      </dsp:txXfrm>
    </dsp:sp>
    <dsp:sp modelId="{15D9905F-5E18-4828-8BA4-398FC117A0FC}">
      <dsp:nvSpPr>
        <dsp:cNvPr id="0" name=""/>
        <dsp:cNvSpPr/>
      </dsp:nvSpPr>
      <dsp:spPr>
        <a:xfrm rot="17700000">
          <a:off x="2578436" y="1200570"/>
          <a:ext cx="1203168" cy="398846"/>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9D56563C-A6F2-42D8-AF0B-69443B7283DC}">
      <dsp:nvSpPr>
        <dsp:cNvPr id="0" name=""/>
        <dsp:cNvSpPr/>
      </dsp:nvSpPr>
      <dsp:spPr>
        <a:xfrm>
          <a:off x="2769517" y="322978"/>
          <a:ext cx="1329487" cy="1063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1155700">
            <a:lnSpc>
              <a:spcPct val="90000"/>
            </a:lnSpc>
            <a:spcBef>
              <a:spcPct val="0"/>
            </a:spcBef>
            <a:spcAft>
              <a:spcPct val="35000"/>
            </a:spcAft>
          </a:pPr>
          <a:r>
            <a:rPr lang="en-US" sz="2600" b="1" kern="1200" dirty="0" smtClean="0"/>
            <a:t>Kuwaitis</a:t>
          </a:r>
          <a:endParaRPr lang="en-US" sz="2600" b="1" kern="1200" dirty="0"/>
        </a:p>
      </dsp:txBody>
      <dsp:txXfrm>
        <a:off x="2800668" y="354129"/>
        <a:ext cx="1267185" cy="1001288"/>
      </dsp:txXfrm>
    </dsp:sp>
    <dsp:sp modelId="{D3A5A3A9-46D5-45FD-B391-C5A8F8DC532D}">
      <dsp:nvSpPr>
        <dsp:cNvPr id="0" name=""/>
        <dsp:cNvSpPr/>
      </dsp:nvSpPr>
      <dsp:spPr>
        <a:xfrm rot="20700000">
          <a:off x="3442258" y="2087959"/>
          <a:ext cx="1093952" cy="398846"/>
        </a:xfrm>
        <a:prstGeom prst="leftArrow">
          <a:avLst>
            <a:gd name="adj1" fmla="val 60000"/>
            <a:gd name="adj2" fmla="val 50000"/>
          </a:avLst>
        </a:prstGeom>
        <a:solidFill>
          <a:schemeClr val="tx2">
            <a:lumMod val="50000"/>
          </a:schemeClr>
        </a:solidFill>
        <a:ln>
          <a:noFill/>
        </a:ln>
        <a:effectLst/>
      </dsp:spPr>
      <dsp:style>
        <a:lnRef idx="0">
          <a:scrgbClr r="0" g="0" b="0"/>
        </a:lnRef>
        <a:fillRef idx="1">
          <a:scrgbClr r="0" g="0" b="0"/>
        </a:fillRef>
        <a:effectRef idx="0">
          <a:scrgbClr r="0" g="0" b="0"/>
        </a:effectRef>
        <a:fontRef idx="minor">
          <a:schemeClr val="lt1"/>
        </a:fontRef>
      </dsp:style>
    </dsp:sp>
    <dsp:sp modelId="{9D842320-D2D5-4F8C-8E6D-E8415D3A9902}">
      <dsp:nvSpPr>
        <dsp:cNvPr id="0" name=""/>
        <dsp:cNvSpPr/>
      </dsp:nvSpPr>
      <dsp:spPr>
        <a:xfrm>
          <a:off x="3852829" y="1614019"/>
          <a:ext cx="1329487" cy="10635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b="1" kern="1200" dirty="0" smtClean="0"/>
            <a:t>Lower levels of education</a:t>
          </a:r>
          <a:endParaRPr lang="en-US" sz="1800" b="1" kern="1200" dirty="0"/>
        </a:p>
      </dsp:txBody>
      <dsp:txXfrm>
        <a:off x="3883980" y="1645170"/>
        <a:ext cx="1267185" cy="1001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F4FA5-CB2E-4FCA-A217-5C9485710FFA}">
      <dsp:nvSpPr>
        <dsp:cNvPr id="0" name=""/>
        <dsp:cNvSpPr/>
      </dsp:nvSpPr>
      <dsp:spPr>
        <a:xfrm>
          <a:off x="7293397" y="1188365"/>
          <a:ext cx="3109639" cy="3110215"/>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CB82AC-5CD7-4BB3-845B-D1EF390D813E}">
      <dsp:nvSpPr>
        <dsp:cNvPr id="0" name=""/>
        <dsp:cNvSpPr/>
      </dsp:nvSpPr>
      <dsp:spPr>
        <a:xfrm>
          <a:off x="7293731" y="1292057"/>
          <a:ext cx="3108972" cy="2902831"/>
        </a:xfrm>
        <a:prstGeom prst="ellips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Higher prevalence of mental illnesses</a:t>
          </a:r>
          <a:endParaRPr lang="en-US" sz="2400" b="1" kern="1200" dirty="0"/>
        </a:p>
      </dsp:txBody>
      <dsp:txXfrm>
        <a:off x="7738179" y="1706825"/>
        <a:ext cx="2220075" cy="2073294"/>
      </dsp:txXfrm>
    </dsp:sp>
    <dsp:sp modelId="{C2F1F24A-0B12-405B-8C41-9271470A90EC}">
      <dsp:nvSpPr>
        <dsp:cNvPr id="0" name=""/>
        <dsp:cNvSpPr/>
      </dsp:nvSpPr>
      <dsp:spPr>
        <a:xfrm rot="2700000">
          <a:off x="4083240" y="1192125"/>
          <a:ext cx="3102149" cy="3102149"/>
        </a:xfrm>
        <a:prstGeom prst="teardrop">
          <a:avLst>
            <a:gd name="adj" fmla="val 1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F88FD2-3235-49E6-A1DD-49BB5930604D}">
      <dsp:nvSpPr>
        <dsp:cNvPr id="0" name=""/>
        <dsp:cNvSpPr/>
      </dsp:nvSpPr>
      <dsp:spPr>
        <a:xfrm>
          <a:off x="4079829" y="1292057"/>
          <a:ext cx="3108972" cy="2902831"/>
        </a:xfrm>
        <a:prstGeom prst="ellips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Higher psychopathology scores</a:t>
          </a:r>
          <a:endParaRPr lang="en-US" sz="2400" b="1" kern="1200" dirty="0"/>
        </a:p>
      </dsp:txBody>
      <dsp:txXfrm>
        <a:off x="4524277" y="1706825"/>
        <a:ext cx="2220075" cy="2073294"/>
      </dsp:txXfrm>
    </dsp:sp>
    <dsp:sp modelId="{5053B7DE-2EA8-45E1-889C-60B7FE1C3E1C}">
      <dsp:nvSpPr>
        <dsp:cNvPr id="0" name=""/>
        <dsp:cNvSpPr/>
      </dsp:nvSpPr>
      <dsp:spPr>
        <a:xfrm rot="2700000">
          <a:off x="869338" y="1192125"/>
          <a:ext cx="3102149" cy="3102149"/>
        </a:xfrm>
        <a:prstGeom prst="teardrop">
          <a:avLst>
            <a:gd name="adj" fmla="val 10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CD9D6C-05A7-4708-BF02-07509FA60E00}">
      <dsp:nvSpPr>
        <dsp:cNvPr id="0" name=""/>
        <dsp:cNvSpPr/>
      </dsp:nvSpPr>
      <dsp:spPr>
        <a:xfrm>
          <a:off x="865927" y="1292057"/>
          <a:ext cx="3108972" cy="2902831"/>
        </a:xfrm>
        <a:prstGeom prst="ellipse">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Increasing number of physical illnesses</a:t>
          </a:r>
          <a:endParaRPr lang="en-US" sz="2400" b="1" kern="1200" dirty="0"/>
        </a:p>
      </dsp:txBody>
      <dsp:txXfrm>
        <a:off x="1310376" y="1706825"/>
        <a:ext cx="2220075" cy="2073294"/>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05/04/2017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92565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05/04/2017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04876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05/04/2017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9698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t>05/04/2017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46602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6CE7D5-CF57-46EF-B807-FDD0502418D4}" type="datetimeFigureOut">
              <a:rPr lang="en-US" smtClean="0"/>
              <a:t>05/04/2017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44881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6CE7D5-CF57-46EF-B807-FDD0502418D4}" type="datetimeFigureOut">
              <a:rPr lang="en-US" smtClean="0"/>
              <a:t>05/04/2017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56124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05/04/2017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6993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05/04/2017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49518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05/04/2017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3862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05/04/2017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18277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05/04/2017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94344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05/04/2017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0755261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13644" y="903423"/>
            <a:ext cx="9388699" cy="1788262"/>
          </a:xfrm>
        </p:spPr>
        <p:txBody>
          <a:bodyPr>
            <a:noAutofit/>
          </a:bodyPr>
          <a:lstStyle/>
          <a:p>
            <a:pPr algn="l"/>
            <a:r>
              <a:rPr lang="en-US" sz="4400" b="1" dirty="0">
                <a:solidFill>
                  <a:srgbClr val="C00000"/>
                </a:solidFill>
              </a:rPr>
              <a:t>Mental and physical comorbidity in an Arab national primary health care setting</a:t>
            </a:r>
            <a:endParaRPr lang="en-US" sz="4400" b="1" dirty="0"/>
          </a:p>
        </p:txBody>
      </p:sp>
      <p:sp>
        <p:nvSpPr>
          <p:cNvPr id="4" name="Subtitle 3"/>
          <p:cNvSpPr>
            <a:spLocks noGrp="1"/>
          </p:cNvSpPr>
          <p:nvPr>
            <p:ph type="subTitle" idx="1"/>
          </p:nvPr>
        </p:nvSpPr>
        <p:spPr>
          <a:xfrm>
            <a:off x="3181081" y="3473249"/>
            <a:ext cx="5112913" cy="2438154"/>
          </a:xfrm>
        </p:spPr>
        <p:txBody>
          <a:bodyPr>
            <a:noAutofit/>
          </a:bodyPr>
          <a:lstStyle/>
          <a:p>
            <a:pPr algn="l"/>
            <a:r>
              <a:rPr lang="en-US" sz="3200" b="1" dirty="0" smtClean="0"/>
              <a:t>Dr. Muhammad </a:t>
            </a:r>
            <a:r>
              <a:rPr lang="en-US" sz="3200" b="1" dirty="0" err="1" smtClean="0"/>
              <a:t>Ajmal</a:t>
            </a:r>
            <a:r>
              <a:rPr lang="en-US" sz="3200" b="1" dirty="0" smtClean="0"/>
              <a:t> Zahid</a:t>
            </a:r>
          </a:p>
          <a:p>
            <a:pPr algn="l"/>
            <a:r>
              <a:rPr lang="en-US" sz="3200" b="1" dirty="0" smtClean="0"/>
              <a:t>Chairman,</a:t>
            </a:r>
          </a:p>
          <a:p>
            <a:pPr algn="l"/>
            <a:r>
              <a:rPr lang="en-US" sz="3200" b="1" dirty="0" smtClean="0"/>
              <a:t>Department of Psychiatry,</a:t>
            </a:r>
          </a:p>
          <a:p>
            <a:pPr algn="l"/>
            <a:r>
              <a:rPr lang="en-US" sz="3200" b="1" dirty="0" smtClean="0"/>
              <a:t>Faculty of Medicine,</a:t>
            </a:r>
          </a:p>
          <a:p>
            <a:pPr algn="l"/>
            <a:r>
              <a:rPr lang="en-US" sz="3200" b="1" dirty="0" smtClean="0"/>
              <a:t>Kuwait University.</a:t>
            </a:r>
            <a:endParaRPr lang="en-US" sz="3200" b="1" dirty="0"/>
          </a:p>
        </p:txBody>
      </p:sp>
    </p:spTree>
    <p:extLst>
      <p:ext uri="{BB962C8B-B14F-4D97-AF65-F5344CB8AC3E}">
        <p14:creationId xmlns:p14="http://schemas.microsoft.com/office/powerpoint/2010/main" val="1361598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smtClean="0">
                <a:solidFill>
                  <a:srgbClr val="C00000"/>
                </a:solidFill>
              </a:rPr>
              <a:t>Background</a:t>
            </a:r>
            <a:endParaRPr lang="en-US" b="1" dirty="0">
              <a:solidFill>
                <a:srgbClr val="C00000"/>
              </a:solidFill>
            </a:endParaRPr>
          </a:p>
        </p:txBody>
      </p:sp>
      <p:sp>
        <p:nvSpPr>
          <p:cNvPr id="5" name="Content Placeholder 4"/>
          <p:cNvSpPr>
            <a:spLocks noGrp="1"/>
          </p:cNvSpPr>
          <p:nvPr>
            <p:ph idx="1"/>
          </p:nvPr>
        </p:nvSpPr>
        <p:spPr/>
        <p:txBody>
          <a:bodyPr>
            <a:normAutofit fontScale="92500" lnSpcReduction="10000"/>
          </a:bodyPr>
          <a:lstStyle/>
          <a:p>
            <a:r>
              <a:rPr lang="en-US" dirty="0"/>
              <a:t>Comorbidity is defined as the co-occurrence of mental and physical disorders in the same person, regardless of the chronological order in which they occurred or the causal pathway linking them </a:t>
            </a:r>
          </a:p>
          <a:p>
            <a:r>
              <a:rPr lang="en-US" dirty="0" smtClean="0"/>
              <a:t>Comorbidity </a:t>
            </a:r>
            <a:r>
              <a:rPr lang="en-US" dirty="0"/>
              <a:t>is an important topic because it is one of the commonest relationships among medical illnesses, with a significant impact on the mode of presentation, clinical severity, response to treatment and psychosocial burden of </a:t>
            </a:r>
            <a:r>
              <a:rPr lang="en-US" dirty="0" smtClean="0"/>
              <a:t>illness.</a:t>
            </a:r>
          </a:p>
          <a:p>
            <a:r>
              <a:rPr lang="en-US" dirty="0"/>
              <a:t>The pathways causing comorbidity of mental and medical disorders are complex and bidirectional, such that, while medical disorders may lead to mental ones, mental conditions may place a person at risk for medical disorders, and mental and medical disorders may share common risk factors </a:t>
            </a:r>
            <a:r>
              <a:rPr lang="en-US" dirty="0" smtClean="0"/>
              <a:t> </a:t>
            </a:r>
            <a:endParaRPr lang="en-US" dirty="0"/>
          </a:p>
        </p:txBody>
      </p:sp>
    </p:spTree>
    <p:extLst>
      <p:ext uri="{BB962C8B-B14F-4D97-AF65-F5344CB8AC3E}">
        <p14:creationId xmlns:p14="http://schemas.microsoft.com/office/powerpoint/2010/main" val="3608001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Objectives</a:t>
            </a:r>
            <a:endParaRPr lang="en-US" b="1" dirty="0">
              <a:solidFill>
                <a:srgbClr val="C00000"/>
              </a:solidFill>
            </a:endParaRPr>
          </a:p>
        </p:txBody>
      </p:sp>
      <p:sp>
        <p:nvSpPr>
          <p:cNvPr id="3" name="Content Placeholder 2"/>
          <p:cNvSpPr>
            <a:spLocks noGrp="1"/>
          </p:cNvSpPr>
          <p:nvPr>
            <p:ph idx="1"/>
          </p:nvPr>
        </p:nvSpPr>
        <p:spPr/>
        <p:txBody>
          <a:bodyPr/>
          <a:lstStyle/>
          <a:p>
            <a:r>
              <a:rPr lang="en-US" dirty="0"/>
              <a:t>E</a:t>
            </a:r>
            <a:r>
              <a:rPr lang="en-US" dirty="0" smtClean="0"/>
              <a:t>stimate </a:t>
            </a:r>
            <a:r>
              <a:rPr lang="en-US" dirty="0"/>
              <a:t>the prevalence of the comorbidity between common mental disorders (anxiety/ depression / somatization) and chronic physical illnesses (diabetes mellitus, hypertension, heart disease and bronchial asthma) in a national random sample of primary health care </a:t>
            </a:r>
            <a:r>
              <a:rPr lang="en-US" dirty="0" smtClean="0"/>
              <a:t>attendees</a:t>
            </a:r>
          </a:p>
          <a:p>
            <a:r>
              <a:rPr lang="en-US" dirty="0"/>
              <a:t>E</a:t>
            </a:r>
            <a:r>
              <a:rPr lang="en-US" dirty="0" smtClean="0"/>
              <a:t>xplore </a:t>
            </a:r>
            <a:r>
              <a:rPr lang="en-US" dirty="0"/>
              <a:t>the relationship of comorbidity with type of illness and socio-demographic characteristics.</a:t>
            </a:r>
          </a:p>
          <a:p>
            <a:endParaRPr lang="en-US" dirty="0"/>
          </a:p>
        </p:txBody>
      </p:sp>
    </p:spTree>
    <p:extLst>
      <p:ext uri="{BB962C8B-B14F-4D97-AF65-F5344CB8AC3E}">
        <p14:creationId xmlns:p14="http://schemas.microsoft.com/office/powerpoint/2010/main" val="1552479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Sampling</a:t>
            </a:r>
            <a:endParaRPr lang="en-US" b="1" dirty="0">
              <a:solidFill>
                <a:srgbClr val="C00000"/>
              </a:solidFill>
            </a:endParaRPr>
          </a:p>
        </p:txBody>
      </p:sp>
      <p:sp>
        <p:nvSpPr>
          <p:cNvPr id="3" name="Content Placeholder 2"/>
          <p:cNvSpPr>
            <a:spLocks noGrp="1"/>
          </p:cNvSpPr>
          <p:nvPr>
            <p:ph idx="1"/>
          </p:nvPr>
        </p:nvSpPr>
        <p:spPr/>
        <p:txBody>
          <a:bodyPr/>
          <a:lstStyle/>
          <a:p>
            <a:r>
              <a:rPr lang="en-US" dirty="0" smtClean="0"/>
              <a:t>Out </a:t>
            </a:r>
            <a:r>
              <a:rPr lang="en-US" dirty="0"/>
              <a:t>of the total number of 87 primary health centers in all the five state Governorates, sixteen centers were blindly selected from the random table. </a:t>
            </a:r>
            <a:endParaRPr lang="en-US" dirty="0" smtClean="0"/>
          </a:p>
          <a:p>
            <a:r>
              <a:rPr lang="en-US" dirty="0"/>
              <a:t>The sample size was calculated to significance level set at 0.05% and a precision of 2%, for an estimated 16% prevalence of psychiatric disorders. An adequate sample size (using power curve) was estimated to be 1000 participants. As a result, a total number of 1046 consenting subjects were recruited so as to allow for 5% of the missing data cases.</a:t>
            </a:r>
          </a:p>
        </p:txBody>
      </p:sp>
    </p:spTree>
    <p:extLst>
      <p:ext uri="{BB962C8B-B14F-4D97-AF65-F5344CB8AC3E}">
        <p14:creationId xmlns:p14="http://schemas.microsoft.com/office/powerpoint/2010/main" val="36486941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Procedures</a:t>
            </a:r>
            <a:endParaRPr lang="en-US" b="1" dirty="0">
              <a:solidFill>
                <a:srgbClr val="C00000"/>
              </a:solidFill>
            </a:endParaRPr>
          </a:p>
        </p:txBody>
      </p:sp>
      <p:sp>
        <p:nvSpPr>
          <p:cNvPr id="3" name="Content Placeholder 2"/>
          <p:cNvSpPr>
            <a:spLocks noGrp="1"/>
          </p:cNvSpPr>
          <p:nvPr>
            <p:ph idx="1"/>
          </p:nvPr>
        </p:nvSpPr>
        <p:spPr/>
        <p:txBody>
          <a:bodyPr/>
          <a:lstStyle/>
          <a:p>
            <a:r>
              <a:rPr lang="en-US" dirty="0"/>
              <a:t>Sixteen physicians administered the PHQ's to all the consenting primary clinic attendees, and their demographic characteristics recorded while they waited for consultation with the physician. </a:t>
            </a:r>
            <a:endParaRPr lang="en-US" dirty="0" smtClean="0"/>
          </a:p>
          <a:p>
            <a:r>
              <a:rPr lang="en-US" dirty="0"/>
              <a:t>Both the English and the Arabic versions of the questionnaires were made available. </a:t>
            </a:r>
            <a:endParaRPr lang="en-US" dirty="0" smtClean="0"/>
          </a:p>
          <a:p>
            <a:r>
              <a:rPr lang="en-US" dirty="0"/>
              <a:t>The treating physicians were requested to refer any patient found to be mentally ill</a:t>
            </a:r>
            <a:r>
              <a:rPr lang="en-US" dirty="0" smtClean="0"/>
              <a:t>.</a:t>
            </a:r>
          </a:p>
          <a:p>
            <a:r>
              <a:rPr lang="en-US" dirty="0"/>
              <a:t>The patients were recruited on alternative working days during the 5-month period from 1st May to 30th September, 2012.</a:t>
            </a:r>
          </a:p>
          <a:p>
            <a:endParaRPr lang="en-US" dirty="0"/>
          </a:p>
        </p:txBody>
      </p:sp>
    </p:spTree>
    <p:extLst>
      <p:ext uri="{BB962C8B-B14F-4D97-AF65-F5344CB8AC3E}">
        <p14:creationId xmlns:p14="http://schemas.microsoft.com/office/powerpoint/2010/main" val="34652534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Measures</a:t>
            </a:r>
            <a:endParaRPr lang="en-US" b="1" dirty="0">
              <a:solidFill>
                <a:srgbClr val="C00000"/>
              </a:solidFill>
            </a:endParaRPr>
          </a:p>
        </p:txBody>
      </p:sp>
      <p:sp>
        <p:nvSpPr>
          <p:cNvPr id="3" name="Content Placeholder 2"/>
          <p:cNvSpPr>
            <a:spLocks noGrp="1"/>
          </p:cNvSpPr>
          <p:nvPr>
            <p:ph idx="1"/>
          </p:nvPr>
        </p:nvSpPr>
        <p:spPr/>
        <p:txBody>
          <a:bodyPr/>
          <a:lstStyle/>
          <a:p>
            <a:r>
              <a:rPr lang="en-US" dirty="0"/>
              <a:t>The Patient Health </a:t>
            </a:r>
            <a:r>
              <a:rPr lang="en-US" dirty="0" smtClean="0"/>
              <a:t>Questionnaire -</a:t>
            </a:r>
            <a:r>
              <a:rPr lang="en-US" dirty="0"/>
              <a:t>Somatic/Anxiety/Depression (PHQ-SAD) is an easy-to administer, brief diagnostic assessment tool, designed to measure probable rates of psychiatric morbidity in the primary care </a:t>
            </a:r>
            <a:r>
              <a:rPr lang="en-US" dirty="0" smtClean="0"/>
              <a:t>settings.</a:t>
            </a:r>
          </a:p>
          <a:p>
            <a:r>
              <a:rPr lang="en-US" dirty="0"/>
              <a:t>The physical diagnoses, based on the International Classification of Diseases, 10</a:t>
            </a:r>
            <a:r>
              <a:rPr lang="en-US" baseline="30000" dirty="0"/>
              <a:t>th</a:t>
            </a:r>
            <a:r>
              <a:rPr lang="en-US" dirty="0"/>
              <a:t> edition (ICD-10), were assigned by the primary care physicians. All the physically ill patients were receiving treatment for their respective ailments which had been confirmed, where necessary, with by further investigations and the hospital doctor consultation. </a:t>
            </a:r>
          </a:p>
          <a:p>
            <a:endParaRPr lang="en-US" dirty="0"/>
          </a:p>
        </p:txBody>
      </p:sp>
    </p:spTree>
    <p:extLst>
      <p:ext uri="{BB962C8B-B14F-4D97-AF65-F5344CB8AC3E}">
        <p14:creationId xmlns:p14="http://schemas.microsoft.com/office/powerpoint/2010/main" val="19895891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Association of demographics </a:t>
            </a:r>
            <a:endParaRPr lang="en-US" b="1" dirty="0">
              <a:solidFill>
                <a:srgbClr val="C00000"/>
              </a:solidFill>
            </a:endParaRPr>
          </a:p>
        </p:txBody>
      </p:sp>
      <p:sp>
        <p:nvSpPr>
          <p:cNvPr id="7" name="Text Placeholder 6"/>
          <p:cNvSpPr>
            <a:spLocks noGrp="1"/>
          </p:cNvSpPr>
          <p:nvPr>
            <p:ph type="body" idx="1"/>
          </p:nvPr>
        </p:nvSpPr>
        <p:spPr/>
        <p:txBody>
          <a:bodyPr anchor="ctr">
            <a:normAutofit/>
          </a:bodyPr>
          <a:lstStyle/>
          <a:p>
            <a:pPr algn="ctr"/>
            <a:r>
              <a:rPr lang="en-US" sz="2800" dirty="0" smtClean="0">
                <a:solidFill>
                  <a:srgbClr val="C00000"/>
                </a:solidFill>
              </a:rPr>
              <a:t>Physical illnesses</a:t>
            </a:r>
            <a:endParaRPr lang="en-US" sz="2800" dirty="0">
              <a:solidFill>
                <a:srgbClr val="C00000"/>
              </a:solidFill>
            </a:endParaRPr>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3998061042"/>
              </p:ext>
            </p:extLst>
          </p:nvPr>
        </p:nvGraphicFramePr>
        <p:xfrm>
          <a:off x="839788" y="2505075"/>
          <a:ext cx="5157787"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 Placeholder 7"/>
          <p:cNvSpPr>
            <a:spLocks noGrp="1"/>
          </p:cNvSpPr>
          <p:nvPr>
            <p:ph type="body" sz="quarter" idx="3"/>
          </p:nvPr>
        </p:nvSpPr>
        <p:spPr/>
        <p:txBody>
          <a:bodyPr anchor="ctr">
            <a:normAutofit/>
          </a:bodyPr>
          <a:lstStyle/>
          <a:p>
            <a:pPr algn="ctr"/>
            <a:r>
              <a:rPr lang="en-US" sz="2800" dirty="0" smtClean="0">
                <a:solidFill>
                  <a:srgbClr val="C00000"/>
                </a:solidFill>
              </a:rPr>
              <a:t>Mental illnesses</a:t>
            </a:r>
            <a:endParaRPr lang="en-US" sz="2800" dirty="0">
              <a:solidFill>
                <a:srgbClr val="C00000"/>
              </a:solidFill>
            </a:endParaRPr>
          </a:p>
        </p:txBody>
      </p:sp>
      <p:graphicFrame>
        <p:nvGraphicFramePr>
          <p:cNvPr id="6" name="Content Placeholder 5"/>
          <p:cNvGraphicFramePr>
            <a:graphicFrameLocks noGrp="1"/>
          </p:cNvGraphicFramePr>
          <p:nvPr>
            <p:ph sz="quarter" idx="4"/>
            <p:extLst>
              <p:ext uri="{D42A27DB-BD31-4B8C-83A1-F6EECF244321}">
                <p14:modId xmlns:p14="http://schemas.microsoft.com/office/powerpoint/2010/main" val="4269773035"/>
              </p:ext>
            </p:extLst>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71351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C00000"/>
                </a:solidFill>
              </a:rPr>
              <a:t>Relationship of mental illnesses to physical morbidity</a:t>
            </a:r>
            <a:endParaRPr lang="en-US" sz="3600" b="1" dirty="0">
              <a:solidFill>
                <a:srgbClr val="C00000"/>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63826692"/>
              </p:ext>
            </p:extLst>
          </p:nvPr>
        </p:nvGraphicFramePr>
        <p:xfrm>
          <a:off x="444500" y="1825625"/>
          <a:ext cx="106299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2541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b="1" dirty="0" smtClean="0">
                <a:solidFill>
                  <a:srgbClr val="C00000"/>
                </a:solidFill>
              </a:rPr>
              <a:t>Association of physical and mental morbidity</a:t>
            </a:r>
            <a:endParaRPr lang="en-US" b="1" dirty="0">
              <a:solidFill>
                <a:srgbClr val="C00000"/>
              </a:solidFill>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84087886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67028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pPr algn="ctr"/>
            <a:r>
              <a:rPr lang="en-US" b="1" dirty="0" smtClean="0">
                <a:solidFill>
                  <a:srgbClr val="C00000"/>
                </a:solidFill>
              </a:rPr>
              <a:t>Association of (number) physical illnesses with (types) mental disorders</a:t>
            </a:r>
            <a:endParaRPr lang="en-US" b="1" dirty="0">
              <a:solidFill>
                <a:srgbClr val="C00000"/>
              </a:solidFill>
            </a:endParaRPr>
          </a:p>
        </p:txBody>
      </p:sp>
      <p:graphicFrame>
        <p:nvGraphicFramePr>
          <p:cNvPr id="14" name="Content Placeholder 13"/>
          <p:cNvGraphicFramePr>
            <a:graphicFrameLocks noGrp="1"/>
          </p:cNvGraphicFramePr>
          <p:nvPr>
            <p:ph idx="1"/>
            <p:extLst>
              <p:ext uri="{D42A27DB-BD31-4B8C-83A1-F6EECF244321}">
                <p14:modId xmlns:p14="http://schemas.microsoft.com/office/powerpoint/2010/main" val="341074101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38296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Severity of psychopathology with number of physical illnesses</a:t>
            </a:r>
            <a:endParaRPr lang="en-US" b="1" dirty="0">
              <a:solidFill>
                <a:srgbClr val="C0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9572003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3462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Severity of psychopathology with type of physical illnesses</a:t>
            </a:r>
            <a:endParaRPr lang="en-US" b="1" dirty="0">
              <a:solidFill>
                <a:srgbClr val="C0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7967670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834574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4325"/>
            <a:ext cx="10515600" cy="1325563"/>
          </a:xfrm>
        </p:spPr>
        <p:txBody>
          <a:bodyPr/>
          <a:lstStyle/>
          <a:p>
            <a:pPr algn="ctr"/>
            <a:r>
              <a:rPr lang="en-US" b="1" dirty="0" smtClean="0">
                <a:solidFill>
                  <a:srgbClr val="C00000"/>
                </a:solidFill>
              </a:rPr>
              <a:t>Results (1)</a:t>
            </a:r>
            <a:endParaRPr lang="en-US" b="1" dirty="0">
              <a:solidFill>
                <a:srgbClr val="C00000"/>
              </a:solidFill>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sz="3500" b="1" dirty="0" smtClean="0">
                <a:solidFill>
                  <a:schemeClr val="tx1">
                    <a:lumMod val="95000"/>
                    <a:lumOff val="5000"/>
                  </a:schemeClr>
                </a:solidFill>
              </a:rPr>
              <a:t>Total number of patients = </a:t>
            </a:r>
            <a:r>
              <a:rPr lang="en-US" sz="3500" b="1" dirty="0" smtClean="0">
                <a:solidFill>
                  <a:schemeClr val="tx1">
                    <a:lumMod val="95000"/>
                    <a:lumOff val="5000"/>
                  </a:schemeClr>
                </a:solidFill>
              </a:rPr>
              <a:t>1046</a:t>
            </a:r>
            <a:endParaRPr lang="en-US" sz="3500" b="1" dirty="0" smtClean="0">
              <a:solidFill>
                <a:schemeClr val="tx1">
                  <a:lumMod val="95000"/>
                  <a:lumOff val="5000"/>
                </a:schemeClr>
              </a:solidFill>
            </a:endParaRPr>
          </a:p>
          <a:p>
            <a:pPr marL="747713"/>
            <a:r>
              <a:rPr lang="en-US" b="1" dirty="0" smtClean="0"/>
              <a:t>275 (26.3%) </a:t>
            </a:r>
            <a:r>
              <a:rPr lang="en-US" b="1" dirty="0" smtClean="0"/>
              <a:t>had </a:t>
            </a:r>
            <a:r>
              <a:rPr lang="en-US" b="1" dirty="0" smtClean="0"/>
              <a:t>only physical condition</a:t>
            </a:r>
            <a:endParaRPr lang="en-US" b="1" dirty="0" smtClean="0"/>
          </a:p>
          <a:p>
            <a:pPr marL="747713"/>
            <a:r>
              <a:rPr lang="en-US" b="1" dirty="0" smtClean="0"/>
              <a:t>148 </a:t>
            </a:r>
            <a:r>
              <a:rPr lang="en-US" b="1" dirty="0"/>
              <a:t>(14.1%) had 2 </a:t>
            </a:r>
            <a:r>
              <a:rPr lang="en-US" b="1" dirty="0" smtClean="0"/>
              <a:t>physical conditions</a:t>
            </a:r>
          </a:p>
          <a:p>
            <a:pPr marL="747713"/>
            <a:r>
              <a:rPr lang="en-US" b="1" dirty="0" smtClean="0"/>
              <a:t>33 </a:t>
            </a:r>
            <a:r>
              <a:rPr lang="en-US" b="1" dirty="0"/>
              <a:t>(3.2) had at least 3 </a:t>
            </a:r>
            <a:r>
              <a:rPr lang="en-US" b="1" dirty="0" smtClean="0"/>
              <a:t>physical </a:t>
            </a:r>
            <a:r>
              <a:rPr lang="en-US" b="1" dirty="0" smtClean="0"/>
              <a:t>conditions</a:t>
            </a:r>
          </a:p>
          <a:p>
            <a:pPr marL="519113" indent="0">
              <a:buNone/>
            </a:pPr>
            <a:endParaRPr lang="en-US" b="1" dirty="0" smtClean="0"/>
          </a:p>
          <a:p>
            <a:r>
              <a:rPr lang="en-US" b="1" dirty="0"/>
              <a:t>670/360 (53%) had physical-mental comorbidity while mental illness in those without physical illness was 21.8% (376/82) </a:t>
            </a:r>
            <a:endParaRPr lang="en-US" b="1" dirty="0" smtClean="0"/>
          </a:p>
          <a:p>
            <a:pPr marL="0" indent="0" algn="r">
              <a:buNone/>
            </a:pPr>
            <a:r>
              <a:rPr lang="en-US" sz="2600" b="1" i="1" dirty="0" smtClean="0">
                <a:solidFill>
                  <a:srgbClr val="C00000"/>
                </a:solidFill>
              </a:rPr>
              <a:t>(</a:t>
            </a:r>
            <a:r>
              <a:rPr lang="en-US" sz="2600" b="1" i="1" dirty="0">
                <a:solidFill>
                  <a:srgbClr val="C00000"/>
                </a:solidFill>
              </a:rPr>
              <a:t>OR = 4.1, P &lt; 0.001) </a:t>
            </a:r>
            <a:endParaRPr lang="en-US" b="1" dirty="0" smtClean="0"/>
          </a:p>
          <a:p>
            <a:r>
              <a:rPr lang="en-US" b="1" dirty="0" smtClean="0"/>
              <a:t>Subjects </a:t>
            </a:r>
            <a:r>
              <a:rPr lang="en-US" b="1" dirty="0"/>
              <a:t>with heart diseases and asthma consistently had higher psychopathology scores. </a:t>
            </a:r>
          </a:p>
        </p:txBody>
      </p:sp>
    </p:spTree>
    <p:extLst>
      <p:ext uri="{BB962C8B-B14F-4D97-AF65-F5344CB8AC3E}">
        <p14:creationId xmlns:p14="http://schemas.microsoft.com/office/powerpoint/2010/main" val="2593216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Results (2)</a:t>
            </a:r>
            <a:endParaRPr lang="en-US" b="1" dirty="0">
              <a:solidFill>
                <a:srgbClr val="C00000"/>
              </a:solidFill>
            </a:endParaRPr>
          </a:p>
        </p:txBody>
      </p:sp>
      <p:sp>
        <p:nvSpPr>
          <p:cNvPr id="3" name="Content Placeholder 2"/>
          <p:cNvSpPr>
            <a:spLocks noGrp="1"/>
          </p:cNvSpPr>
          <p:nvPr>
            <p:ph idx="1"/>
          </p:nvPr>
        </p:nvSpPr>
        <p:spPr>
          <a:xfrm>
            <a:off x="838200" y="1506828"/>
            <a:ext cx="10515600" cy="5151549"/>
          </a:xfrm>
        </p:spPr>
        <p:txBody>
          <a:bodyPr>
            <a:normAutofit lnSpcReduction="10000"/>
          </a:bodyPr>
          <a:lstStyle/>
          <a:p>
            <a:r>
              <a:rPr lang="en-US" b="1" dirty="0" smtClean="0"/>
              <a:t>670/1046 (64%) had at least one medical illness </a:t>
            </a:r>
          </a:p>
          <a:p>
            <a:pPr marL="914400"/>
            <a:r>
              <a:rPr lang="en-US" sz="2400" b="1" dirty="0" smtClean="0"/>
              <a:t>diabetes </a:t>
            </a:r>
            <a:r>
              <a:rPr lang="en-US" sz="2400" b="1" dirty="0"/>
              <a:t>mellitus (37.01%), </a:t>
            </a:r>
            <a:endParaRPr lang="en-US" sz="2400" b="1" dirty="0" smtClean="0"/>
          </a:p>
          <a:p>
            <a:pPr marL="914400"/>
            <a:r>
              <a:rPr lang="en-US" sz="2400" b="1" dirty="0" smtClean="0"/>
              <a:t>hypertension </a:t>
            </a:r>
            <a:r>
              <a:rPr lang="en-US" sz="2400" b="1" dirty="0"/>
              <a:t>(34.18%), </a:t>
            </a:r>
            <a:endParaRPr lang="en-US" sz="2400" b="1" dirty="0" smtClean="0"/>
          </a:p>
          <a:p>
            <a:pPr marL="914400"/>
            <a:r>
              <a:rPr lang="en-US" sz="2400" b="1" dirty="0" smtClean="0"/>
              <a:t>heart </a:t>
            </a:r>
            <a:r>
              <a:rPr lang="en-US" sz="2400" b="1" dirty="0"/>
              <a:t>diseases (7.2%) and </a:t>
            </a:r>
            <a:endParaRPr lang="en-US" sz="2400" b="1" dirty="0" smtClean="0"/>
          </a:p>
          <a:p>
            <a:pPr marL="914400"/>
            <a:r>
              <a:rPr lang="en-US" sz="2400" b="1" dirty="0" smtClean="0"/>
              <a:t>non-chronic </a:t>
            </a:r>
            <a:r>
              <a:rPr lang="en-US" sz="2400" b="1" dirty="0"/>
              <a:t>physical illnesses (9.4</a:t>
            </a:r>
            <a:r>
              <a:rPr lang="en-US" sz="2400" b="1" dirty="0" smtClean="0"/>
              <a:t>%)</a:t>
            </a:r>
          </a:p>
          <a:p>
            <a:r>
              <a:rPr lang="en-US" b="1" dirty="0" smtClean="0"/>
              <a:t>442/1056 (42%)</a:t>
            </a:r>
            <a:r>
              <a:rPr lang="en-US" b="1" dirty="0"/>
              <a:t> </a:t>
            </a:r>
            <a:r>
              <a:rPr lang="en-US" b="1" dirty="0" smtClean="0"/>
              <a:t>had </a:t>
            </a:r>
            <a:r>
              <a:rPr lang="en-US" b="1" dirty="0"/>
              <a:t>at least one mental </a:t>
            </a:r>
            <a:r>
              <a:rPr lang="en-US" b="1" dirty="0" smtClean="0"/>
              <a:t>disorder</a:t>
            </a:r>
          </a:p>
          <a:p>
            <a:pPr marL="914400"/>
            <a:r>
              <a:rPr lang="en-US" sz="2400" b="1" dirty="0" smtClean="0"/>
              <a:t>Somatization</a:t>
            </a:r>
          </a:p>
          <a:p>
            <a:pPr marL="914400"/>
            <a:r>
              <a:rPr lang="en-US" sz="2400" b="1" dirty="0" smtClean="0"/>
              <a:t>Depression</a:t>
            </a:r>
          </a:p>
          <a:p>
            <a:pPr marL="914400"/>
            <a:r>
              <a:rPr lang="en-US" sz="2400" b="1" dirty="0" smtClean="0"/>
              <a:t>anxiety disorder</a:t>
            </a:r>
          </a:p>
          <a:p>
            <a:pPr marL="914400"/>
            <a:endParaRPr lang="en-US" b="1" dirty="0" smtClean="0"/>
          </a:p>
          <a:p>
            <a:r>
              <a:rPr lang="en-US" b="1" dirty="0" smtClean="0"/>
              <a:t>442/223 </a:t>
            </a:r>
            <a:r>
              <a:rPr lang="en-US" b="1" dirty="0" smtClean="0"/>
              <a:t>(50%) had mental-physical comorbidity</a:t>
            </a:r>
          </a:p>
          <a:p>
            <a:pPr marL="0" indent="0">
              <a:buNone/>
            </a:pPr>
            <a:endParaRPr lang="en-US" dirty="0"/>
          </a:p>
        </p:txBody>
      </p:sp>
    </p:spTree>
    <p:extLst>
      <p:ext uri="{BB962C8B-B14F-4D97-AF65-F5344CB8AC3E}">
        <p14:creationId xmlns:p14="http://schemas.microsoft.com/office/powerpoint/2010/main" val="1963113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800" b="1" dirty="0" smtClean="0">
                <a:solidFill>
                  <a:srgbClr val="C00000"/>
                </a:solidFill>
              </a:rPr>
              <a:t>Weaknesses and strengths</a:t>
            </a:r>
            <a:endParaRPr lang="en-US" sz="4800" b="1" dirty="0">
              <a:solidFill>
                <a:srgbClr val="C00000"/>
              </a:solidFill>
            </a:endParaRPr>
          </a:p>
        </p:txBody>
      </p:sp>
      <p:sp>
        <p:nvSpPr>
          <p:cNvPr id="7" name="Text Placeholder 6"/>
          <p:cNvSpPr>
            <a:spLocks noGrp="1"/>
          </p:cNvSpPr>
          <p:nvPr>
            <p:ph type="body" idx="1"/>
          </p:nvPr>
        </p:nvSpPr>
        <p:spPr/>
        <p:txBody>
          <a:bodyPr>
            <a:normAutofit/>
          </a:bodyPr>
          <a:lstStyle/>
          <a:p>
            <a:pPr algn="ctr"/>
            <a:r>
              <a:rPr lang="en-US" sz="3200" dirty="0" smtClean="0">
                <a:solidFill>
                  <a:srgbClr val="C00000"/>
                </a:solidFill>
              </a:rPr>
              <a:t>Weaknesses</a:t>
            </a:r>
            <a:endParaRPr lang="en-US" sz="3200" dirty="0">
              <a:solidFill>
                <a:srgbClr val="C00000"/>
              </a:solidFill>
            </a:endParaRPr>
          </a:p>
        </p:txBody>
      </p:sp>
      <p:sp>
        <p:nvSpPr>
          <p:cNvPr id="8" name="Content Placeholder 7"/>
          <p:cNvSpPr>
            <a:spLocks noGrp="1"/>
          </p:cNvSpPr>
          <p:nvPr>
            <p:ph sz="half" idx="2"/>
          </p:nvPr>
        </p:nvSpPr>
        <p:spPr>
          <a:xfrm>
            <a:off x="6569556" y="2505075"/>
            <a:ext cx="4388476" cy="3684588"/>
          </a:xfrm>
          <a:ln w="28575">
            <a:solidFill>
              <a:srgbClr val="C00000"/>
            </a:solidFill>
          </a:ln>
        </p:spPr>
        <p:txBody>
          <a:bodyPr/>
          <a:lstStyle/>
          <a:p>
            <a:r>
              <a:rPr lang="en-US" dirty="0" smtClean="0"/>
              <a:t>Sample large and representative</a:t>
            </a:r>
          </a:p>
          <a:p>
            <a:r>
              <a:rPr lang="en-US" dirty="0" smtClean="0"/>
              <a:t>Standardized instruments</a:t>
            </a:r>
          </a:p>
          <a:p>
            <a:r>
              <a:rPr lang="en-US" dirty="0" smtClean="0"/>
              <a:t>Limited range of illnesses reflect service delivery system with ready availability of specialist centers</a:t>
            </a:r>
            <a:endParaRPr lang="en-US" dirty="0"/>
          </a:p>
        </p:txBody>
      </p:sp>
      <p:sp>
        <p:nvSpPr>
          <p:cNvPr id="9" name="Text Placeholder 8"/>
          <p:cNvSpPr>
            <a:spLocks noGrp="1"/>
          </p:cNvSpPr>
          <p:nvPr>
            <p:ph type="body" sz="quarter" idx="3"/>
          </p:nvPr>
        </p:nvSpPr>
        <p:spPr/>
        <p:txBody>
          <a:bodyPr>
            <a:normAutofit/>
          </a:bodyPr>
          <a:lstStyle/>
          <a:p>
            <a:pPr algn="ctr"/>
            <a:r>
              <a:rPr lang="en-US" sz="3200" dirty="0" smtClean="0">
                <a:solidFill>
                  <a:srgbClr val="C00000"/>
                </a:solidFill>
              </a:rPr>
              <a:t>Strengths</a:t>
            </a:r>
            <a:endParaRPr lang="en-US" sz="3200" dirty="0">
              <a:solidFill>
                <a:srgbClr val="C00000"/>
              </a:solidFill>
            </a:endParaRPr>
          </a:p>
        </p:txBody>
      </p:sp>
      <p:sp>
        <p:nvSpPr>
          <p:cNvPr id="10" name="Content Placeholder 9"/>
          <p:cNvSpPr>
            <a:spLocks noGrp="1"/>
          </p:cNvSpPr>
          <p:nvPr>
            <p:ph sz="quarter" idx="4"/>
          </p:nvPr>
        </p:nvSpPr>
        <p:spPr>
          <a:xfrm>
            <a:off x="1243482" y="2505075"/>
            <a:ext cx="4350398" cy="3684588"/>
          </a:xfrm>
          <a:ln w="28575">
            <a:solidFill>
              <a:srgbClr val="C00000"/>
            </a:solidFill>
          </a:ln>
        </p:spPr>
        <p:txBody>
          <a:bodyPr/>
          <a:lstStyle/>
          <a:p>
            <a:r>
              <a:rPr lang="en-US" dirty="0" smtClean="0"/>
              <a:t>Cross-sectional design</a:t>
            </a:r>
          </a:p>
          <a:p>
            <a:r>
              <a:rPr lang="en-US" dirty="0" smtClean="0"/>
              <a:t>Cut-off scores used to ascertain </a:t>
            </a:r>
            <a:r>
              <a:rPr lang="en-US" dirty="0" err="1" smtClean="0"/>
              <a:t>caseness</a:t>
            </a:r>
            <a:endParaRPr lang="en-US" dirty="0" smtClean="0"/>
          </a:p>
          <a:p>
            <a:r>
              <a:rPr lang="en-US" dirty="0" smtClean="0"/>
              <a:t>Limited range of medical illnesses</a:t>
            </a:r>
            <a:endParaRPr lang="en-US" dirty="0"/>
          </a:p>
        </p:txBody>
      </p:sp>
    </p:spTree>
    <p:extLst>
      <p:ext uri="{BB962C8B-B14F-4D97-AF65-F5344CB8AC3E}">
        <p14:creationId xmlns:p14="http://schemas.microsoft.com/office/powerpoint/2010/main" val="10483357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rgbClr val="C00000"/>
                </a:solidFill>
              </a:rPr>
              <a:t>Conclusions</a:t>
            </a:r>
            <a:endParaRPr lang="en-US" b="1" dirty="0">
              <a:solidFill>
                <a:srgbClr val="C00000"/>
              </a:solidFill>
            </a:endParaRPr>
          </a:p>
        </p:txBody>
      </p:sp>
      <p:sp>
        <p:nvSpPr>
          <p:cNvPr id="3" name="Content Placeholder 2"/>
          <p:cNvSpPr>
            <a:spLocks noGrp="1"/>
          </p:cNvSpPr>
          <p:nvPr>
            <p:ph idx="1"/>
          </p:nvPr>
        </p:nvSpPr>
        <p:spPr/>
        <p:txBody>
          <a:bodyPr/>
          <a:lstStyle/>
          <a:p>
            <a:r>
              <a:rPr lang="en-US" dirty="0"/>
              <a:t>The findings call for the primary care physicians to be sensitive to the psychosocial context of patients who present primarily with physical conditions; more so for patients with multiple medical illnesses and social disadvantage</a:t>
            </a:r>
            <a:r>
              <a:rPr lang="en-US" dirty="0" smtClean="0"/>
              <a:t>.</a:t>
            </a:r>
          </a:p>
          <a:p>
            <a:r>
              <a:rPr lang="en-US" dirty="0" smtClean="0"/>
              <a:t>The primary clinic physicians need to be trained to adopt holistic (bio-psycho-social) approach to assess the primary clinic attendees.</a:t>
            </a:r>
          </a:p>
          <a:p>
            <a:r>
              <a:rPr lang="en-US" dirty="0"/>
              <a:t>The primary clinic physicians </a:t>
            </a:r>
            <a:r>
              <a:rPr lang="en-US" dirty="0" smtClean="0"/>
              <a:t>need to be trained to treat the common psychiatric disorders (anxiety, depression, somatization) at the primary care level.</a:t>
            </a:r>
            <a:endParaRPr lang="en-US" dirty="0"/>
          </a:p>
          <a:p>
            <a:endParaRPr lang="en-US" dirty="0"/>
          </a:p>
        </p:txBody>
      </p:sp>
    </p:spTree>
    <p:extLst>
      <p:ext uri="{BB962C8B-B14F-4D97-AF65-F5344CB8AC3E}">
        <p14:creationId xmlns:p14="http://schemas.microsoft.com/office/powerpoint/2010/main" val="39705065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9411" y="2700031"/>
            <a:ext cx="10515600" cy="1325563"/>
          </a:xfrm>
        </p:spPr>
        <p:txBody>
          <a:bodyPr>
            <a:normAutofit/>
          </a:bodyPr>
          <a:lstStyle/>
          <a:p>
            <a:pPr algn="ctr"/>
            <a:r>
              <a:rPr lang="en-US" sz="6000" b="1" dirty="0" smtClean="0">
                <a:solidFill>
                  <a:srgbClr val="C00000"/>
                </a:solidFill>
              </a:rPr>
              <a:t>Thank you</a:t>
            </a:r>
            <a:endParaRPr lang="en-US" sz="6000" b="1" dirty="0">
              <a:solidFill>
                <a:srgbClr val="C00000"/>
              </a:solidFill>
            </a:endParaRPr>
          </a:p>
        </p:txBody>
      </p:sp>
    </p:spTree>
    <p:extLst>
      <p:ext uri="{BB962C8B-B14F-4D97-AF65-F5344CB8AC3E}">
        <p14:creationId xmlns:p14="http://schemas.microsoft.com/office/powerpoint/2010/main" val="17704992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6230</TotalTime>
  <Words>810</Words>
  <Application>Microsoft Office PowerPoint</Application>
  <PresentationFormat>Widescreen</PresentationFormat>
  <Paragraphs>80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Mental and physical comorbidity in an Arab national primary health care setting</vt:lpstr>
      <vt:lpstr>Background</vt:lpstr>
      <vt:lpstr>Objectives</vt:lpstr>
      <vt:lpstr>Sampling</vt:lpstr>
      <vt:lpstr>Procedures</vt:lpstr>
      <vt:lpstr>Measures</vt:lpstr>
      <vt:lpstr>Association of demographics </vt:lpstr>
      <vt:lpstr>Relationship of mental illnesses to physical morbidity</vt:lpstr>
      <vt:lpstr>Association of physical and mental morbidity</vt:lpstr>
      <vt:lpstr>Association of (number) physical illnesses with (types) mental disorders</vt:lpstr>
      <vt:lpstr>Severity of psychopathology with number of physical illnesses</vt:lpstr>
      <vt:lpstr>Severity of psychopathology with type of physical illnesses</vt:lpstr>
      <vt:lpstr>Results (1)</vt:lpstr>
      <vt:lpstr>Results (2)</vt:lpstr>
      <vt:lpstr>Weaknesses and strengths</vt:lpstr>
      <vt:lpstr>Conclusions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Zahid</dc:creator>
  <cp:lastModifiedBy>Muhammad Zahid</cp:lastModifiedBy>
  <cp:revision>64</cp:revision>
  <dcterms:created xsi:type="dcterms:W3CDTF">2013-07-15T20:26:40Z</dcterms:created>
  <dcterms:modified xsi:type="dcterms:W3CDTF">2017-04-05T11:13:53Z</dcterms:modified>
</cp:coreProperties>
</file>