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62" r:id="rId2"/>
    <p:sldId id="385" r:id="rId3"/>
    <p:sldId id="264" r:id="rId4"/>
    <p:sldId id="271" r:id="rId5"/>
    <p:sldId id="272" r:id="rId6"/>
    <p:sldId id="295" r:id="rId7"/>
    <p:sldId id="292" r:id="rId8"/>
    <p:sldId id="358" r:id="rId9"/>
    <p:sldId id="359" r:id="rId10"/>
    <p:sldId id="304" r:id="rId11"/>
    <p:sldId id="305" r:id="rId12"/>
    <p:sldId id="363" r:id="rId13"/>
    <p:sldId id="318" r:id="rId14"/>
    <p:sldId id="320" r:id="rId15"/>
    <p:sldId id="321" r:id="rId16"/>
    <p:sldId id="322" r:id="rId17"/>
    <p:sldId id="371" r:id="rId18"/>
    <p:sldId id="372" r:id="rId19"/>
    <p:sldId id="369" r:id="rId20"/>
    <p:sldId id="324" r:id="rId21"/>
    <p:sldId id="325" r:id="rId22"/>
    <p:sldId id="326" r:id="rId23"/>
    <p:sldId id="327" r:id="rId24"/>
    <p:sldId id="330" r:id="rId25"/>
    <p:sldId id="377" r:id="rId26"/>
    <p:sldId id="361" r:id="rId27"/>
    <p:sldId id="331" r:id="rId28"/>
    <p:sldId id="332" r:id="rId29"/>
    <p:sldId id="378" r:id="rId30"/>
    <p:sldId id="333" r:id="rId31"/>
    <p:sldId id="334" r:id="rId32"/>
    <p:sldId id="376" r:id="rId33"/>
    <p:sldId id="374" r:id="rId34"/>
    <p:sldId id="380" r:id="rId35"/>
    <p:sldId id="379" r:id="rId36"/>
    <p:sldId id="381" r:id="rId37"/>
    <p:sldId id="382" r:id="rId38"/>
    <p:sldId id="383" r:id="rId39"/>
    <p:sldId id="384" r:id="rId40"/>
    <p:sldId id="362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/>
  </p:normalViewPr>
  <p:slideViewPr>
    <p:cSldViewPr snapToGrid="0">
      <p:cViewPr varScale="1">
        <p:scale>
          <a:sx n="45" d="100"/>
          <a:sy n="45" d="100"/>
        </p:scale>
        <p:origin x="-81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E5F74-0C8F-437E-8B49-821335836288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713FC-A33B-4921-A486-4371D7ECBB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748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B5F9238-D772-46D9-B661-0286CD00EF75}" type="slidenum">
              <a:rPr lang="en-GB"/>
              <a:pPr eaLnBrk="1" hangingPunct="1"/>
              <a:t>7</a:t>
            </a:fld>
            <a:endParaRPr lang="en-GB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581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8578BA-6F0F-4E88-86C6-B973A8414810}" type="slidenum">
              <a:rPr lang="en-GB"/>
              <a:pPr/>
              <a:t>14</a:t>
            </a:fld>
            <a:endParaRPr lang="en-GB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960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757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9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60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464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786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212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411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098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484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822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170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4102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3000" y="1600201"/>
            <a:ext cx="54102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6351F-5034-4874-BBBF-07E39C632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41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2626B-0E01-42C4-A53B-70D9BDF791E2}" type="datetimeFigureOut">
              <a:rPr lang="en-GB" smtClean="0"/>
              <a:t>05/08/2015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8DF83-736C-4F2C-9BF6-38DC1E0D2B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8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m/url?sa=i&amp;rct=j&amp;q=&amp;esrc=s&amp;frm=1&amp;source=images&amp;cd=&amp;cad=rja&amp;uact=8&amp;ved=0CAcQjRxqFQoTCKrT_PqF7sYCFY4FkgodNaYEIQ&amp;url=https://www.facebook.com/KTRKHouston/videos/10153108772514342/&amp;ei=jS-vVerYN46LyAS1zJKIAg&amp;bvm=bv.98197061,d.cGU&amp;psig=AFQjCNEX3CexCFWJfMdlAbARSFebVpaMsA&amp;ust=143763065267807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em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4"/>
            <a:ext cx="1595437" cy="725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0833" y="1040107"/>
            <a:ext cx="11928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smtClean="0">
                <a:solidFill>
                  <a:srgbClr val="C00000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Treatment of Protein Misfolding Diseases with Novel Biologics</a:t>
            </a:r>
            <a:endParaRPr lang="en-GB" sz="4000" b="1" dirty="0">
              <a:solidFill>
                <a:srgbClr val="C00000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161" y="1907197"/>
            <a:ext cx="115178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Mourad Tayebi </a:t>
            </a:r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D.V.M (</a:t>
            </a:r>
            <a:r>
              <a:rPr lang="en-GB" sz="2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Hons</a:t>
            </a:r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GB" sz="24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M.Sc</a:t>
            </a:r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Ph.D </a:t>
            </a:r>
          </a:p>
          <a:p>
            <a:pPr algn="ctr"/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Senior Lecturer; University of Surrey / Founder and CSO; PrioCam LLC (USA)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605879" y="3841943"/>
            <a:ext cx="9426591" cy="81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8872" tIns="26979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International Congress on Neuroimmunology and Therapeutics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July 20-22, 2015 San Francisco, California, USA</a:t>
            </a:r>
          </a:p>
        </p:txBody>
      </p:sp>
    </p:spTree>
    <p:extLst>
      <p:ext uri="{BB962C8B-B14F-4D97-AF65-F5344CB8AC3E}">
        <p14:creationId xmlns:p14="http://schemas.microsoft.com/office/powerpoint/2010/main" val="396093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ailypicksandflicks.com/wp-content/uploads/2012/02/hikers-and-bikers-move-to-the-side-of-the-road-sign-crocodiles-alligator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18" y="1710868"/>
            <a:ext cx="7908655" cy="514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0108" y="154908"/>
            <a:ext cx="1161010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While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current drug therapies only treat the symptoms of Alzheimer's disease, researchers have great hope that in the near future there will be treatments that can stop or slow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Alzheimer's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ALZHEIMER’S ASSOCIATION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26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640014" y="1"/>
            <a:ext cx="6192837" cy="549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1524001" y="734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3076" name="Group 10"/>
          <p:cNvGrpSpPr>
            <a:grpSpLocks/>
          </p:cNvGrpSpPr>
          <p:nvPr/>
        </p:nvGrpSpPr>
        <p:grpSpPr bwMode="auto">
          <a:xfrm>
            <a:off x="2208213" y="1412875"/>
            <a:ext cx="8254995" cy="4152900"/>
            <a:chOff x="431" y="890"/>
            <a:chExt cx="5200" cy="2616"/>
          </a:xfrm>
        </p:grpSpPr>
        <p:sp>
          <p:nvSpPr>
            <p:cNvPr id="3077" name="Text Box 8"/>
            <p:cNvSpPr txBox="1">
              <a:spLocks noChangeArrowheads="1"/>
            </p:cNvSpPr>
            <p:nvPr/>
          </p:nvSpPr>
          <p:spPr bwMode="auto">
            <a:xfrm>
              <a:off x="431" y="890"/>
              <a:ext cx="5200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4000" b="1" dirty="0" smtClean="0">
                  <a:solidFill>
                    <a:srgbClr val="0070C0"/>
                  </a:solidFill>
                  <a:cs typeface="Arial" panose="020B0604020202020204" pitchFamily="34" charset="0"/>
                </a:rPr>
                <a:t>Conventional Antibodies (BCTDI)</a:t>
              </a:r>
              <a:endParaRPr lang="en-GB" sz="4000" b="1" dirty="0">
                <a:solidFill>
                  <a:srgbClr val="0070C0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3078" name="Picture 9" descr="FullyHuma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1706"/>
              <a:ext cx="2400" cy="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8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2640014" y="1"/>
            <a:ext cx="6192837" cy="549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1524001" y="734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10244" name="Picture 8" descr="RATMONANTI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274639"/>
            <a:ext cx="6913563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0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ChangeArrowheads="1"/>
          </p:cNvSpPr>
          <p:nvPr/>
        </p:nvSpPr>
        <p:spPr bwMode="auto">
          <a:xfrm>
            <a:off x="1524001" y="2445094"/>
            <a:ext cx="184731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11267" name="Group 19"/>
          <p:cNvGrpSpPr>
            <a:grpSpLocks/>
          </p:cNvGrpSpPr>
          <p:nvPr/>
        </p:nvGrpSpPr>
        <p:grpSpPr bwMode="auto">
          <a:xfrm>
            <a:off x="152399" y="360364"/>
            <a:ext cx="11873345" cy="5445125"/>
            <a:chOff x="-939" y="73"/>
            <a:chExt cx="7633" cy="3430"/>
          </a:xfrm>
        </p:grpSpPr>
        <p:pic>
          <p:nvPicPr>
            <p:cNvPr id="11268" name="Picture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" y="845"/>
              <a:ext cx="4047" cy="26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269" name="Rectangle 18"/>
            <p:cNvSpPr>
              <a:spLocks noChangeArrowheads="1"/>
            </p:cNvSpPr>
            <p:nvPr/>
          </p:nvSpPr>
          <p:spPr bwMode="auto">
            <a:xfrm>
              <a:off x="-939" y="73"/>
              <a:ext cx="7633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sz="2400" b="1" dirty="0">
                  <a:solidFill>
                    <a:srgbClr val="0070C0"/>
                  </a:solidFill>
                </a:rPr>
                <a:t>The immunoglobulin molecule, IgG, is built up from two copies each of two different polypeptide chains, heavy (H) and light (L).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60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7819" y="277091"/>
            <a:ext cx="11693236" cy="164869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conventional antibodies inhibit prion replication </a:t>
            </a:r>
            <a:r>
              <a:rPr lang="en-GB" sz="40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vivo</a:t>
            </a:r>
            <a:r>
              <a:rPr lang="en-GB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590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9"/>
          <p:cNvSpPr txBox="1">
            <a:spLocks noChangeArrowheads="1"/>
          </p:cNvSpPr>
          <p:nvPr/>
        </p:nvSpPr>
        <p:spPr bwMode="auto">
          <a:xfrm>
            <a:off x="5638801" y="3352801"/>
            <a:ext cx="404813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2400" b="1">
                <a:solidFill>
                  <a:schemeClr val="bg1"/>
                </a:solidFill>
                <a:latin typeface="Helvetica-Narrow" pitchFamily="34" charset="0"/>
              </a:rPr>
              <a:t>N</a:t>
            </a:r>
            <a:endParaRPr lang="en-GB" sz="2400">
              <a:latin typeface="Times New Roman" panose="02020603050405020304" pitchFamily="18" charset="0"/>
            </a:endParaRPr>
          </a:p>
        </p:txBody>
      </p:sp>
      <p:sp>
        <p:nvSpPr>
          <p:cNvPr id="31747" name="Text Box 10"/>
          <p:cNvSpPr txBox="1">
            <a:spLocks noChangeArrowheads="1"/>
          </p:cNvSpPr>
          <p:nvPr/>
        </p:nvSpPr>
        <p:spPr bwMode="auto">
          <a:xfrm>
            <a:off x="10058401" y="2971801"/>
            <a:ext cx="404813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2400" b="1">
                <a:solidFill>
                  <a:schemeClr val="bg1"/>
                </a:solidFill>
                <a:latin typeface="Helvetica-Narrow" pitchFamily="34" charset="0"/>
              </a:rPr>
              <a:t>C</a:t>
            </a:r>
            <a:endParaRPr lang="en-GB" sz="2400">
              <a:latin typeface="Helvetica-Narrow" pitchFamily="34" charset="0"/>
            </a:endParaRPr>
          </a:p>
        </p:txBody>
      </p:sp>
      <p:grpSp>
        <p:nvGrpSpPr>
          <p:cNvPr id="31748" name="Group 12"/>
          <p:cNvGrpSpPr>
            <a:grpSpLocks/>
          </p:cNvGrpSpPr>
          <p:nvPr/>
        </p:nvGrpSpPr>
        <p:grpSpPr bwMode="auto">
          <a:xfrm>
            <a:off x="1905000" y="333375"/>
            <a:ext cx="8761413" cy="4800600"/>
            <a:chOff x="240" y="528"/>
            <a:chExt cx="5519" cy="3024"/>
          </a:xfrm>
        </p:grpSpPr>
        <p:sp>
          <p:nvSpPr>
            <p:cNvPr id="31749" name="Rectangle 2"/>
            <p:cNvSpPr>
              <a:spLocks noChangeArrowheads="1"/>
            </p:cNvSpPr>
            <p:nvPr/>
          </p:nvSpPr>
          <p:spPr bwMode="auto">
            <a:xfrm>
              <a:off x="240" y="528"/>
              <a:ext cx="3252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/>
            <a:lstStyle>
              <a:lvl1pPr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4400" b="1" dirty="0">
                  <a:solidFill>
                    <a:srgbClr val="0070C0"/>
                  </a:solidFill>
                </a:rPr>
                <a:t>NMR PrP</a:t>
              </a:r>
              <a:r>
                <a:rPr lang="en-US" sz="4400" b="1" baseline="30000" dirty="0">
                  <a:solidFill>
                    <a:srgbClr val="0070C0"/>
                  </a:solidFill>
                </a:rPr>
                <a:t>121-231</a:t>
              </a:r>
              <a:endParaRPr lang="en-US" sz="4400" b="1" baseline="-25000" dirty="0">
                <a:solidFill>
                  <a:srgbClr val="0070C0"/>
                </a:solidFill>
              </a:endParaRPr>
            </a:p>
          </p:txBody>
        </p:sp>
        <p:pic>
          <p:nvPicPr>
            <p:cNvPr id="31750" name="Picture 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200"/>
              <a:ext cx="2160" cy="2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751" name="Rectangle 4"/>
            <p:cNvSpPr>
              <a:spLocks noChangeArrowheads="1"/>
            </p:cNvSpPr>
            <p:nvPr/>
          </p:nvSpPr>
          <p:spPr bwMode="auto">
            <a:xfrm>
              <a:off x="645" y="3300"/>
              <a:ext cx="183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sz="2000" b="1" dirty="0" err="1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Riek</a:t>
              </a:r>
              <a:r>
                <a:rPr lang="en-US" sz="200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</a:t>
              </a:r>
              <a:r>
                <a:rPr lang="en-US" sz="2000" b="1" i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et al</a:t>
              </a:r>
              <a:r>
                <a:rPr lang="en-US" sz="200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, Nature 1996</a:t>
              </a:r>
            </a:p>
          </p:txBody>
        </p:sp>
        <p:grpSp>
          <p:nvGrpSpPr>
            <p:cNvPr id="31752" name="Group 5"/>
            <p:cNvGrpSpPr>
              <a:grpSpLocks/>
            </p:cNvGrpSpPr>
            <p:nvPr/>
          </p:nvGrpSpPr>
          <p:grpSpPr bwMode="auto">
            <a:xfrm>
              <a:off x="2736" y="1248"/>
              <a:ext cx="2802" cy="1817"/>
              <a:chOff x="2673" y="1680"/>
              <a:chExt cx="2727" cy="1475"/>
            </a:xfrm>
          </p:grpSpPr>
          <p:pic>
            <p:nvPicPr>
              <p:cNvPr id="31755" name="Picture 6" descr="cd2ribb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2" y="1680"/>
                <a:ext cx="2088" cy="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756" name="Freeform 7"/>
              <p:cNvSpPr>
                <a:spLocks/>
              </p:cNvSpPr>
              <p:nvPr/>
            </p:nvSpPr>
            <p:spPr bwMode="auto">
              <a:xfrm>
                <a:off x="2673" y="1802"/>
                <a:ext cx="1617" cy="845"/>
              </a:xfrm>
              <a:custGeom>
                <a:avLst/>
                <a:gdLst>
                  <a:gd name="T0" fmla="*/ 1617 w 1617"/>
                  <a:gd name="T1" fmla="*/ 214 h 845"/>
                  <a:gd name="T2" fmla="*/ 1497 w 1617"/>
                  <a:gd name="T3" fmla="*/ 187 h 845"/>
                  <a:gd name="T4" fmla="*/ 1440 w 1617"/>
                  <a:gd name="T5" fmla="*/ 178 h 845"/>
                  <a:gd name="T6" fmla="*/ 1395 w 1617"/>
                  <a:gd name="T7" fmla="*/ 166 h 845"/>
                  <a:gd name="T8" fmla="*/ 1341 w 1617"/>
                  <a:gd name="T9" fmla="*/ 148 h 845"/>
                  <a:gd name="T10" fmla="*/ 1224 w 1617"/>
                  <a:gd name="T11" fmla="*/ 97 h 845"/>
                  <a:gd name="T12" fmla="*/ 1110 w 1617"/>
                  <a:gd name="T13" fmla="*/ 49 h 845"/>
                  <a:gd name="T14" fmla="*/ 954 w 1617"/>
                  <a:gd name="T15" fmla="*/ 1 h 845"/>
                  <a:gd name="T16" fmla="*/ 921 w 1617"/>
                  <a:gd name="T17" fmla="*/ 4 h 845"/>
                  <a:gd name="T18" fmla="*/ 876 w 1617"/>
                  <a:gd name="T19" fmla="*/ 109 h 845"/>
                  <a:gd name="T20" fmla="*/ 804 w 1617"/>
                  <a:gd name="T21" fmla="*/ 214 h 845"/>
                  <a:gd name="T22" fmla="*/ 759 w 1617"/>
                  <a:gd name="T23" fmla="*/ 232 h 845"/>
                  <a:gd name="T24" fmla="*/ 723 w 1617"/>
                  <a:gd name="T25" fmla="*/ 238 h 845"/>
                  <a:gd name="T26" fmla="*/ 573 w 1617"/>
                  <a:gd name="T27" fmla="*/ 193 h 845"/>
                  <a:gd name="T28" fmla="*/ 492 w 1617"/>
                  <a:gd name="T29" fmla="*/ 160 h 845"/>
                  <a:gd name="T30" fmla="*/ 390 w 1617"/>
                  <a:gd name="T31" fmla="*/ 124 h 845"/>
                  <a:gd name="T32" fmla="*/ 339 w 1617"/>
                  <a:gd name="T33" fmla="*/ 127 h 845"/>
                  <a:gd name="T34" fmla="*/ 306 w 1617"/>
                  <a:gd name="T35" fmla="*/ 184 h 845"/>
                  <a:gd name="T36" fmla="*/ 309 w 1617"/>
                  <a:gd name="T37" fmla="*/ 253 h 845"/>
                  <a:gd name="T38" fmla="*/ 366 w 1617"/>
                  <a:gd name="T39" fmla="*/ 313 h 845"/>
                  <a:gd name="T40" fmla="*/ 519 w 1617"/>
                  <a:gd name="T41" fmla="*/ 439 h 845"/>
                  <a:gd name="T42" fmla="*/ 534 w 1617"/>
                  <a:gd name="T43" fmla="*/ 478 h 845"/>
                  <a:gd name="T44" fmla="*/ 474 w 1617"/>
                  <a:gd name="T45" fmla="*/ 562 h 845"/>
                  <a:gd name="T46" fmla="*/ 369 w 1617"/>
                  <a:gd name="T47" fmla="*/ 538 h 845"/>
                  <a:gd name="T48" fmla="*/ 300 w 1617"/>
                  <a:gd name="T49" fmla="*/ 508 h 845"/>
                  <a:gd name="T50" fmla="*/ 198 w 1617"/>
                  <a:gd name="T51" fmla="*/ 478 h 845"/>
                  <a:gd name="T52" fmla="*/ 132 w 1617"/>
                  <a:gd name="T53" fmla="*/ 502 h 845"/>
                  <a:gd name="T54" fmla="*/ 123 w 1617"/>
                  <a:gd name="T55" fmla="*/ 532 h 845"/>
                  <a:gd name="T56" fmla="*/ 129 w 1617"/>
                  <a:gd name="T57" fmla="*/ 586 h 845"/>
                  <a:gd name="T58" fmla="*/ 207 w 1617"/>
                  <a:gd name="T59" fmla="*/ 661 h 845"/>
                  <a:gd name="T60" fmla="*/ 378 w 1617"/>
                  <a:gd name="T61" fmla="*/ 757 h 845"/>
                  <a:gd name="T62" fmla="*/ 411 w 1617"/>
                  <a:gd name="T63" fmla="*/ 793 h 845"/>
                  <a:gd name="T64" fmla="*/ 417 w 1617"/>
                  <a:gd name="T65" fmla="*/ 811 h 845"/>
                  <a:gd name="T66" fmla="*/ 378 w 1617"/>
                  <a:gd name="T67" fmla="*/ 829 h 845"/>
                  <a:gd name="T68" fmla="*/ 297 w 1617"/>
                  <a:gd name="T69" fmla="*/ 838 h 845"/>
                  <a:gd name="T70" fmla="*/ 186 w 1617"/>
                  <a:gd name="T71" fmla="*/ 823 h 845"/>
                  <a:gd name="T72" fmla="*/ 18 w 1617"/>
                  <a:gd name="T73" fmla="*/ 805 h 845"/>
                  <a:gd name="T74" fmla="*/ 6 w 1617"/>
                  <a:gd name="T75" fmla="*/ 802 h 845"/>
                  <a:gd name="T76" fmla="*/ 0 w 1617"/>
                  <a:gd name="T77" fmla="*/ 793 h 84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17" h="845">
                    <a:moveTo>
                      <a:pt x="1617" y="214"/>
                    </a:moveTo>
                    <a:cubicBezTo>
                      <a:pt x="1575" y="211"/>
                      <a:pt x="1538" y="196"/>
                      <a:pt x="1497" y="187"/>
                    </a:cubicBezTo>
                    <a:cubicBezTo>
                      <a:pt x="1478" y="183"/>
                      <a:pt x="1440" y="178"/>
                      <a:pt x="1440" y="178"/>
                    </a:cubicBezTo>
                    <a:cubicBezTo>
                      <a:pt x="1426" y="169"/>
                      <a:pt x="1412" y="168"/>
                      <a:pt x="1395" y="166"/>
                    </a:cubicBezTo>
                    <a:cubicBezTo>
                      <a:pt x="1378" y="159"/>
                      <a:pt x="1357" y="157"/>
                      <a:pt x="1341" y="148"/>
                    </a:cubicBezTo>
                    <a:cubicBezTo>
                      <a:pt x="1304" y="128"/>
                      <a:pt x="1265" y="107"/>
                      <a:pt x="1224" y="97"/>
                    </a:cubicBezTo>
                    <a:cubicBezTo>
                      <a:pt x="1188" y="76"/>
                      <a:pt x="1149" y="62"/>
                      <a:pt x="1110" y="49"/>
                    </a:cubicBezTo>
                    <a:cubicBezTo>
                      <a:pt x="1056" y="31"/>
                      <a:pt x="1012" y="5"/>
                      <a:pt x="954" y="1"/>
                    </a:cubicBezTo>
                    <a:cubicBezTo>
                      <a:pt x="943" y="2"/>
                      <a:pt x="931" y="0"/>
                      <a:pt x="921" y="4"/>
                    </a:cubicBezTo>
                    <a:cubicBezTo>
                      <a:pt x="883" y="21"/>
                      <a:pt x="884" y="77"/>
                      <a:pt x="876" y="109"/>
                    </a:cubicBezTo>
                    <a:cubicBezTo>
                      <a:pt x="871" y="160"/>
                      <a:pt x="850" y="189"/>
                      <a:pt x="804" y="214"/>
                    </a:cubicBezTo>
                    <a:cubicBezTo>
                      <a:pt x="792" y="221"/>
                      <a:pt x="772" y="230"/>
                      <a:pt x="759" y="232"/>
                    </a:cubicBezTo>
                    <a:cubicBezTo>
                      <a:pt x="747" y="234"/>
                      <a:pt x="723" y="238"/>
                      <a:pt x="723" y="238"/>
                    </a:cubicBezTo>
                    <a:cubicBezTo>
                      <a:pt x="674" y="233"/>
                      <a:pt x="617" y="219"/>
                      <a:pt x="573" y="193"/>
                    </a:cubicBezTo>
                    <a:cubicBezTo>
                      <a:pt x="547" y="178"/>
                      <a:pt x="522" y="165"/>
                      <a:pt x="492" y="160"/>
                    </a:cubicBezTo>
                    <a:cubicBezTo>
                      <a:pt x="458" y="146"/>
                      <a:pt x="425" y="136"/>
                      <a:pt x="390" y="124"/>
                    </a:cubicBezTo>
                    <a:cubicBezTo>
                      <a:pt x="373" y="125"/>
                      <a:pt x="355" y="123"/>
                      <a:pt x="339" y="127"/>
                    </a:cubicBezTo>
                    <a:cubicBezTo>
                      <a:pt x="320" y="132"/>
                      <a:pt x="310" y="168"/>
                      <a:pt x="306" y="184"/>
                    </a:cubicBezTo>
                    <a:cubicBezTo>
                      <a:pt x="307" y="207"/>
                      <a:pt x="304" y="230"/>
                      <a:pt x="309" y="253"/>
                    </a:cubicBezTo>
                    <a:cubicBezTo>
                      <a:pt x="314" y="276"/>
                      <a:pt x="347" y="299"/>
                      <a:pt x="366" y="313"/>
                    </a:cubicBezTo>
                    <a:cubicBezTo>
                      <a:pt x="419" y="351"/>
                      <a:pt x="482" y="384"/>
                      <a:pt x="519" y="439"/>
                    </a:cubicBezTo>
                    <a:cubicBezTo>
                      <a:pt x="522" y="453"/>
                      <a:pt x="529" y="465"/>
                      <a:pt x="534" y="478"/>
                    </a:cubicBezTo>
                    <a:cubicBezTo>
                      <a:pt x="526" y="554"/>
                      <a:pt x="536" y="547"/>
                      <a:pt x="474" y="562"/>
                    </a:cubicBezTo>
                    <a:cubicBezTo>
                      <a:pt x="437" y="559"/>
                      <a:pt x="403" y="552"/>
                      <a:pt x="369" y="538"/>
                    </a:cubicBezTo>
                    <a:cubicBezTo>
                      <a:pt x="344" y="527"/>
                      <a:pt x="328" y="512"/>
                      <a:pt x="300" y="508"/>
                    </a:cubicBezTo>
                    <a:cubicBezTo>
                      <a:pt x="267" y="496"/>
                      <a:pt x="233" y="483"/>
                      <a:pt x="198" y="478"/>
                    </a:cubicBezTo>
                    <a:cubicBezTo>
                      <a:pt x="165" y="483"/>
                      <a:pt x="153" y="481"/>
                      <a:pt x="132" y="502"/>
                    </a:cubicBezTo>
                    <a:cubicBezTo>
                      <a:pt x="125" y="524"/>
                      <a:pt x="128" y="514"/>
                      <a:pt x="123" y="532"/>
                    </a:cubicBezTo>
                    <a:cubicBezTo>
                      <a:pt x="125" y="550"/>
                      <a:pt x="125" y="568"/>
                      <a:pt x="129" y="586"/>
                    </a:cubicBezTo>
                    <a:cubicBezTo>
                      <a:pt x="137" y="622"/>
                      <a:pt x="180" y="643"/>
                      <a:pt x="207" y="661"/>
                    </a:cubicBezTo>
                    <a:cubicBezTo>
                      <a:pt x="260" y="697"/>
                      <a:pt x="319" y="730"/>
                      <a:pt x="378" y="757"/>
                    </a:cubicBezTo>
                    <a:cubicBezTo>
                      <a:pt x="390" y="769"/>
                      <a:pt x="399" y="781"/>
                      <a:pt x="411" y="793"/>
                    </a:cubicBezTo>
                    <a:cubicBezTo>
                      <a:pt x="413" y="799"/>
                      <a:pt x="415" y="805"/>
                      <a:pt x="417" y="811"/>
                    </a:cubicBezTo>
                    <a:cubicBezTo>
                      <a:pt x="422" y="825"/>
                      <a:pt x="392" y="827"/>
                      <a:pt x="378" y="829"/>
                    </a:cubicBezTo>
                    <a:cubicBezTo>
                      <a:pt x="342" y="835"/>
                      <a:pt x="333" y="835"/>
                      <a:pt x="297" y="838"/>
                    </a:cubicBezTo>
                    <a:cubicBezTo>
                      <a:pt x="261" y="845"/>
                      <a:pt x="221" y="830"/>
                      <a:pt x="186" y="823"/>
                    </a:cubicBezTo>
                    <a:cubicBezTo>
                      <a:pt x="131" y="812"/>
                      <a:pt x="74" y="810"/>
                      <a:pt x="18" y="805"/>
                    </a:cubicBezTo>
                    <a:cubicBezTo>
                      <a:pt x="14" y="804"/>
                      <a:pt x="9" y="804"/>
                      <a:pt x="6" y="802"/>
                    </a:cubicBezTo>
                    <a:cubicBezTo>
                      <a:pt x="3" y="800"/>
                      <a:pt x="0" y="793"/>
                      <a:pt x="0" y="793"/>
                    </a:cubicBezTo>
                  </a:path>
                </a:pathLst>
              </a:custGeom>
              <a:noFill/>
              <a:ln w="22225" cap="flat" cmpd="sng">
                <a:solidFill>
                  <a:srgbClr val="969696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1753" name="Text Box 8"/>
            <p:cNvSpPr txBox="1">
              <a:spLocks noChangeArrowheads="1"/>
            </p:cNvSpPr>
            <p:nvPr/>
          </p:nvSpPr>
          <p:spPr bwMode="auto">
            <a:xfrm>
              <a:off x="3936" y="624"/>
              <a:ext cx="1132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620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sz="3600" b="1">
                  <a:solidFill>
                    <a:srgbClr val="0070C0"/>
                  </a:solidFill>
                  <a:latin typeface="Symbol" panose="05050102010706020507" pitchFamily="18" charset="2"/>
                </a:rPr>
                <a:t>b</a:t>
              </a:r>
              <a:r>
                <a:rPr lang="en-GB" sz="3600" b="1">
                  <a:solidFill>
                    <a:srgbClr val="0070C0"/>
                  </a:solidFill>
                </a:rPr>
                <a:t>-</a:t>
              </a:r>
              <a:r>
                <a:rPr lang="en-GB" sz="4400" b="1">
                  <a:solidFill>
                    <a:srgbClr val="0070C0"/>
                  </a:solidFill>
                  <a:latin typeface="Times New Roman" panose="02020603050405020304" pitchFamily="18" charset="0"/>
                </a:rPr>
                <a:t>PrP?</a:t>
              </a:r>
              <a:endParaRPr lang="en-GB" sz="2400" b="1">
                <a:solidFill>
                  <a:srgbClr val="0070C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1754" name="Text Box 11"/>
            <p:cNvSpPr txBox="1">
              <a:spLocks noChangeArrowheads="1"/>
            </p:cNvSpPr>
            <p:nvPr/>
          </p:nvSpPr>
          <p:spPr bwMode="auto">
            <a:xfrm>
              <a:off x="3392" y="3178"/>
              <a:ext cx="236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2000" b="1" dirty="0">
                  <a:solidFill>
                    <a:srgbClr val="FF000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G. Jackson  MRC Prion Unit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86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ChangeArrowheads="1"/>
          </p:cNvSpPr>
          <p:nvPr/>
        </p:nvSpPr>
        <p:spPr bwMode="auto">
          <a:xfrm>
            <a:off x="1524001" y="734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5123" name="Group 11"/>
          <p:cNvGrpSpPr>
            <a:grpSpLocks/>
          </p:cNvGrpSpPr>
          <p:nvPr/>
        </p:nvGrpSpPr>
        <p:grpSpPr bwMode="auto">
          <a:xfrm>
            <a:off x="3207805" y="260940"/>
            <a:ext cx="6451303" cy="5779642"/>
            <a:chOff x="1258" y="104"/>
            <a:chExt cx="3258" cy="3228"/>
          </a:xfrm>
        </p:grpSpPr>
        <p:pic>
          <p:nvPicPr>
            <p:cNvPr id="5124" name="Picture 8" descr="TayebiUntitled-19%20A%20%5bConverted%5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1" y="754"/>
              <a:ext cx="2132" cy="2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5" name="Text Box 10"/>
            <p:cNvSpPr txBox="1">
              <a:spLocks noChangeArrowheads="1"/>
            </p:cNvSpPr>
            <p:nvPr/>
          </p:nvSpPr>
          <p:spPr bwMode="auto">
            <a:xfrm>
              <a:off x="1258" y="104"/>
              <a:ext cx="3258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sz="3200" b="1" dirty="0" smtClean="0">
                  <a:solidFill>
                    <a:srgbClr val="7030A0"/>
                  </a:solidFill>
                </a:rPr>
                <a:t>     Immunization Protocol</a:t>
              </a:r>
              <a:endParaRPr lang="en-GB" sz="3200" b="1" dirty="0">
                <a:solidFill>
                  <a:srgbClr val="7030A0"/>
                </a:solidFill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4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6561427" y="5929745"/>
            <a:ext cx="30714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White et al. </a:t>
            </a:r>
            <a:r>
              <a:rPr lang="en-GB" sz="2000" i="1" dirty="0">
                <a:solidFill>
                  <a:srgbClr val="FF0000"/>
                </a:solidFill>
                <a:latin typeface="Helvetica" pitchFamily="34" charset="0"/>
              </a:rPr>
              <a:t>Nature 2003</a:t>
            </a:r>
          </a:p>
        </p:txBody>
      </p:sp>
      <p:sp>
        <p:nvSpPr>
          <p:cNvPr id="182" name="Rectangle 2"/>
          <p:cNvSpPr txBox="1">
            <a:spLocks noChangeArrowheads="1"/>
          </p:cNvSpPr>
          <p:nvPr/>
        </p:nvSpPr>
        <p:spPr>
          <a:xfrm>
            <a:off x="193964" y="83853"/>
            <a:ext cx="11817927" cy="972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Conventional mAbs inhibit prion replication and delay </a:t>
            </a:r>
            <a:endParaRPr lang="en-GB" sz="3200" b="1" dirty="0" smtClean="0">
              <a:solidFill>
                <a:srgbClr val="7030A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defRPr/>
            </a:pP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onset of prion disease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 l="4301" b="5472"/>
          <a:stretch>
            <a:fillRect/>
          </a:stretch>
        </p:blipFill>
        <p:spPr bwMode="auto">
          <a:xfrm>
            <a:off x="8958188" y="908720"/>
            <a:ext cx="1602309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mtayebi\Pictures\ICS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66" y="2181675"/>
            <a:ext cx="9647588" cy="348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88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783070" y="262526"/>
            <a:ext cx="10591032" cy="656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sz="3200" b="1" dirty="0">
                <a:solidFill>
                  <a:srgbClr val="7030A0"/>
                </a:solidFill>
              </a:rPr>
              <a:t>PrP</a:t>
            </a:r>
            <a:r>
              <a:rPr lang="en-GB" sz="3200" b="1" baseline="30000" dirty="0">
                <a:solidFill>
                  <a:srgbClr val="7030A0"/>
                </a:solidFill>
              </a:rPr>
              <a:t>C</a:t>
            </a:r>
            <a:r>
              <a:rPr lang="en-GB" sz="3200" b="1" dirty="0">
                <a:solidFill>
                  <a:srgbClr val="7030A0"/>
                </a:solidFill>
              </a:rPr>
              <a:t>-specific antibody triggers neuronal apoptosis</a:t>
            </a: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1399308" y="1449771"/>
            <a:ext cx="8076593" cy="4160135"/>
            <a:chOff x="22" y="1078"/>
            <a:chExt cx="4827" cy="2944"/>
          </a:xfrm>
        </p:grpSpPr>
        <p:pic>
          <p:nvPicPr>
            <p:cNvPr id="4403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3" y="1078"/>
              <a:ext cx="2885" cy="2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37" name="Text Box 5"/>
            <p:cNvSpPr txBox="1">
              <a:spLocks noChangeArrowheads="1"/>
            </p:cNvSpPr>
            <p:nvPr/>
          </p:nvSpPr>
          <p:spPr bwMode="auto">
            <a:xfrm>
              <a:off x="2490" y="3702"/>
              <a:ext cx="2359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2000" dirty="0" err="1">
                  <a:solidFill>
                    <a:srgbClr val="FF0000"/>
                  </a:solidFill>
                  <a:latin typeface="Helvetica" panose="020B0604020202020204" pitchFamily="34" charset="0"/>
                </a:rPr>
                <a:t>Solforosi</a:t>
              </a:r>
              <a:r>
                <a:rPr lang="en-GB" sz="2000" dirty="0">
                  <a:solidFill>
                    <a:srgbClr val="FF0000"/>
                  </a:solidFill>
                  <a:latin typeface="Helvetica" panose="020B0604020202020204" pitchFamily="34" charset="0"/>
                </a:rPr>
                <a:t> et al. Science</a:t>
              </a:r>
              <a:r>
                <a:rPr lang="en-GB" sz="2000" i="1" dirty="0">
                  <a:solidFill>
                    <a:srgbClr val="FF0000"/>
                  </a:solidFill>
                  <a:latin typeface="Helvetica" panose="020B0604020202020204" pitchFamily="34" charset="0"/>
                </a:rPr>
                <a:t> 2004</a:t>
              </a:r>
            </a:p>
          </p:txBody>
        </p:sp>
        <p:sp>
          <p:nvSpPr>
            <p:cNvPr id="44038" name="Text Box 6"/>
            <p:cNvSpPr txBox="1">
              <a:spLocks noChangeArrowheads="1"/>
            </p:cNvSpPr>
            <p:nvPr/>
          </p:nvSpPr>
          <p:spPr bwMode="auto">
            <a:xfrm>
              <a:off x="46" y="2356"/>
              <a:ext cx="1745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sz="2400" b="1">
                  <a:solidFill>
                    <a:schemeClr val="hlink"/>
                  </a:solidFill>
                  <a:latin typeface="Times New Roman" panose="02020603050405020304" pitchFamily="18" charset="0"/>
                </a:rPr>
                <a:t>IgG P      </a:t>
              </a:r>
              <a:r>
                <a:rPr lang="en-GB" sz="2400" b="1">
                  <a:latin typeface="Times New Roman" panose="02020603050405020304" pitchFamily="18" charset="0"/>
                </a:rPr>
                <a:t>(95-105)</a:t>
              </a:r>
            </a:p>
          </p:txBody>
        </p:sp>
        <p:sp>
          <p:nvSpPr>
            <p:cNvPr id="44039" name="Text Box 7"/>
            <p:cNvSpPr txBox="1">
              <a:spLocks noChangeArrowheads="1"/>
            </p:cNvSpPr>
            <p:nvPr/>
          </p:nvSpPr>
          <p:spPr bwMode="auto">
            <a:xfrm>
              <a:off x="22" y="3218"/>
              <a:ext cx="1734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sz="2400" b="1">
                  <a:solidFill>
                    <a:schemeClr val="hlink"/>
                  </a:solidFill>
                  <a:latin typeface="Times New Roman" panose="02020603050405020304" pitchFamily="18" charset="0"/>
                </a:rPr>
                <a:t>IgG D13  </a:t>
              </a:r>
              <a:r>
                <a:rPr lang="en-GB" sz="2400" b="1">
                  <a:latin typeface="Times New Roman" panose="02020603050405020304" pitchFamily="18" charset="0"/>
                </a:rPr>
                <a:t>(95-105)</a:t>
              </a:r>
            </a:p>
          </p:txBody>
        </p:sp>
        <p:sp>
          <p:nvSpPr>
            <p:cNvPr id="44040" name="Text Box 8"/>
            <p:cNvSpPr txBox="1">
              <a:spLocks noChangeArrowheads="1"/>
            </p:cNvSpPr>
            <p:nvPr/>
          </p:nvSpPr>
          <p:spPr bwMode="auto">
            <a:xfrm>
              <a:off x="22" y="1496"/>
              <a:ext cx="1734" cy="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sz="2400" b="1">
                  <a:solidFill>
                    <a:schemeClr val="hlink"/>
                  </a:solidFill>
                  <a:latin typeface="Times New Roman" panose="02020603050405020304" pitchFamily="18" charset="0"/>
                </a:rPr>
                <a:t>IgG b12   </a:t>
              </a:r>
              <a:r>
                <a:rPr lang="en-GB" sz="2400" b="1">
                  <a:latin typeface="Times New Roman" panose="02020603050405020304" pitchFamily="18" charset="0"/>
                </a:rPr>
                <a:t>(HIV-1)</a:t>
              </a:r>
            </a:p>
            <a:p>
              <a:endParaRPr lang="en-GB" sz="2400" b="1">
                <a:latin typeface="Times New Roman" panose="02020603050405020304" pitchFamily="18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26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25899" y="292886"/>
            <a:ext cx="9364663" cy="5509200"/>
            <a:chOff x="2305050" y="485775"/>
            <a:chExt cx="9364663" cy="5509200"/>
          </a:xfrm>
        </p:grpSpPr>
        <p:sp>
          <p:nvSpPr>
            <p:cNvPr id="20484" name="Text Box 6"/>
            <p:cNvSpPr txBox="1">
              <a:spLocks noChangeArrowheads="1"/>
            </p:cNvSpPr>
            <p:nvPr/>
          </p:nvSpPr>
          <p:spPr bwMode="auto">
            <a:xfrm>
              <a:off x="2305050" y="485775"/>
              <a:ext cx="6754350" cy="5509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3200" b="1" dirty="0" smtClean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PROBLEMS </a:t>
              </a:r>
              <a:r>
                <a:rPr lang="en-GB" sz="32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OVERCOME:</a:t>
              </a:r>
            </a:p>
            <a:p>
              <a:pPr eaLnBrk="1" hangingPunct="1">
                <a:defRPr/>
              </a:pPr>
              <a:endParaRPr lang="en-GB" sz="3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742950" indent="-742950" eaLnBrk="1" hangingPunct="1">
                <a:buFont typeface="+mj-lt"/>
                <a:buAutoNum type="arabicPeriod"/>
                <a:defRPr/>
              </a:pPr>
              <a:r>
                <a:rPr lang="en-GB" sz="32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BBB crossing</a:t>
              </a:r>
            </a:p>
            <a:p>
              <a:pPr marL="742950" indent="-742950" eaLnBrk="1" hangingPunct="1">
                <a:buFont typeface="+mj-lt"/>
                <a:buAutoNum type="arabicPeriod"/>
                <a:defRPr/>
              </a:pPr>
              <a:r>
                <a:rPr lang="en-GB" sz="32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Cell penetration</a:t>
              </a:r>
            </a:p>
            <a:p>
              <a:pPr marL="742950" indent="-742950" eaLnBrk="1" hangingPunct="1">
                <a:buFont typeface="+mj-lt"/>
                <a:buAutoNum type="arabicPeriod"/>
                <a:defRPr/>
              </a:pPr>
              <a:r>
                <a:rPr lang="en-GB" sz="32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Brain diffusion</a:t>
              </a:r>
            </a:p>
            <a:p>
              <a:pPr marL="742950" indent="-742950" eaLnBrk="1" hangingPunct="1">
                <a:buFont typeface="+mj-lt"/>
                <a:buAutoNum type="arabicPeriod"/>
                <a:defRPr/>
              </a:pPr>
              <a:r>
                <a:rPr lang="en-GB" sz="3200" b="1" dirty="0" smtClean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Toxicity</a:t>
              </a:r>
              <a:endParaRPr lang="en-GB" sz="3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defRPr/>
              </a:pPr>
              <a:endParaRPr lang="en-GB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defRPr/>
              </a:pPr>
              <a:r>
                <a:rPr lang="en-GB" sz="32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</a:p>
            <a:p>
              <a:pPr eaLnBrk="1" hangingPunct="1">
                <a:defRPr/>
              </a:pPr>
              <a:endParaRPr lang="en-GB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742950" indent="-742950" eaLnBrk="1" hangingPunct="1">
                <a:buFont typeface="+mj-lt"/>
                <a:buAutoNum type="arabicPeriod"/>
                <a:defRPr/>
              </a:pPr>
              <a:r>
                <a:rPr lang="en-GB" sz="32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Serum half life</a:t>
              </a:r>
            </a:p>
            <a:p>
              <a:pPr marL="742950" indent="-742950" eaLnBrk="1" hangingPunct="1">
                <a:buFont typeface="+mj-lt"/>
                <a:buAutoNum type="arabicPeriod"/>
                <a:defRPr/>
              </a:pPr>
              <a:r>
                <a:rPr lang="en-GB" sz="3200" b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Immunogenecity</a:t>
              </a:r>
              <a:endParaRPr lang="en-GB" sz="32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7421563" y="1165660"/>
              <a:ext cx="4248150" cy="3775075"/>
              <a:chOff x="1248" y="144"/>
              <a:chExt cx="4032" cy="4032"/>
            </a:xfrm>
          </p:grpSpPr>
          <p:pic>
            <p:nvPicPr>
              <p:cNvPr id="4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4" y="360"/>
                <a:ext cx="2952" cy="36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1392" y="144"/>
                <a:ext cx="3888" cy="5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3200">
                  <a:cs typeface="Arial" panose="020B0604020202020204" pitchFamily="34" charset="0"/>
                </a:endParaRPr>
              </a:p>
            </p:txBody>
          </p:sp>
          <p:sp>
            <p:nvSpPr>
              <p:cNvPr id="6" name="Rectangle 5"/>
              <p:cNvSpPr>
                <a:spLocks noChangeArrowheads="1"/>
              </p:cNvSpPr>
              <p:nvPr/>
            </p:nvSpPr>
            <p:spPr bwMode="auto">
              <a:xfrm>
                <a:off x="1248" y="144"/>
                <a:ext cx="864" cy="4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3200">
                  <a:cs typeface="Arial" panose="020B0604020202020204" pitchFamily="34" charset="0"/>
                </a:endParaRPr>
              </a:p>
            </p:txBody>
          </p:sp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1392" y="3648"/>
                <a:ext cx="3888" cy="5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3200">
                  <a:cs typeface="Arial" panose="020B0604020202020204" pitchFamily="34" charset="0"/>
                </a:endParaRPr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4416" y="144"/>
                <a:ext cx="864" cy="4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sz="3200"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2521914" y="413688"/>
            <a:ext cx="512993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 knew we needed:</a:t>
            </a:r>
          </a:p>
          <a:p>
            <a:endParaRPr lang="en-GB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type of antibodies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21914" y="3145699"/>
            <a:ext cx="84769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 also needed a way to stabilize the proteins </a:t>
            </a:r>
          </a:p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prior to immunization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5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2"/>
          <p:cNvGrpSpPr>
            <a:grpSpLocks/>
          </p:cNvGrpSpPr>
          <p:nvPr/>
        </p:nvGrpSpPr>
        <p:grpSpPr bwMode="auto">
          <a:xfrm>
            <a:off x="1352695" y="699944"/>
            <a:ext cx="9428163" cy="3238500"/>
            <a:chOff x="-73" y="982"/>
            <a:chExt cx="5939" cy="2040"/>
          </a:xfrm>
        </p:grpSpPr>
        <p:sp>
          <p:nvSpPr>
            <p:cNvPr id="16387" name="Rectangle 18"/>
            <p:cNvSpPr>
              <a:spLocks noChangeArrowheads="1"/>
            </p:cNvSpPr>
            <p:nvPr/>
          </p:nvSpPr>
          <p:spPr bwMode="auto">
            <a:xfrm>
              <a:off x="-73" y="982"/>
              <a:ext cx="5939" cy="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88872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4000" b="1" dirty="0">
                  <a:solidFill>
                    <a:srgbClr val="0070C0"/>
                  </a:solidFill>
                </a:rPr>
                <a:t>Next Generation Antibody Technology </a:t>
              </a:r>
            </a:p>
          </p:txBody>
        </p:sp>
        <p:sp>
          <p:nvSpPr>
            <p:cNvPr id="16388" name="Rectangle 21"/>
            <p:cNvSpPr>
              <a:spLocks noChangeArrowheads="1"/>
            </p:cNvSpPr>
            <p:nvPr/>
          </p:nvSpPr>
          <p:spPr bwMode="auto">
            <a:xfrm>
              <a:off x="1429" y="2734"/>
              <a:ext cx="25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sz="2400" b="1">
                  <a:solidFill>
                    <a:srgbClr val="FF0000"/>
                  </a:solidFill>
                </a:rPr>
                <a:t>Unconventional Antibody!!</a:t>
              </a:r>
              <a:endParaRPr lang="en-GB" sz="2400" b="1">
                <a:solidFill>
                  <a:srgbClr val="FF0000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0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4702" y="1555328"/>
            <a:ext cx="8713787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63236" y="227468"/>
            <a:ext cx="11582400" cy="7284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3200" b="1" u="sng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Conventional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antibodies and derived fragments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4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775520" y="1279795"/>
            <a:ext cx="878497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dirty="0">
                <a:latin typeface="Arial" pitchFamily="34" charset="0"/>
                <a:ea typeface="Times New Roman" pitchFamily="18" charset="0"/>
              </a:rPr>
              <a:t>Two heavy chains with no light chain.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Arial" pitchFamily="34" charset="0"/>
              <a:ea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dirty="0">
                <a:latin typeface="Arial" pitchFamily="34" charset="0"/>
                <a:ea typeface="Times New Roman" pitchFamily="18" charset="0"/>
              </a:rPr>
              <a:t>Lack the CH1 domain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Arial" pitchFamily="34" charset="0"/>
              <a:ea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dirty="0">
                <a:latin typeface="Arial" pitchFamily="34" charset="0"/>
                <a:ea typeface="Times New Roman" pitchFamily="18" charset="0"/>
              </a:rPr>
              <a:t>Smaller size,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Arial" pitchFamily="34" charset="0"/>
              <a:ea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dirty="0">
                <a:latin typeface="Arial" pitchFamily="34" charset="0"/>
                <a:ea typeface="Times New Roman" pitchFamily="18" charset="0"/>
              </a:rPr>
              <a:t>Greater solubility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Arial" pitchFamily="34" charset="0"/>
              <a:ea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 dirty="0">
                <a:latin typeface="Arial" pitchFamily="34" charset="0"/>
                <a:ea typeface="Times New Roman" pitchFamily="18" charset="0"/>
              </a:rPr>
              <a:t>Higher stability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latin typeface="Arial" pitchFamily="34" charset="0"/>
                <a:ea typeface="Times New Roman" pitchFamily="18" charset="0"/>
              </a:rPr>
              <a:t>		</a:t>
            </a:r>
            <a:endParaRPr lang="en-GB" sz="2000" dirty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				</a:t>
            </a:r>
            <a:r>
              <a:rPr lang="en-GB" sz="2000" dirty="0" err="1" smtClean="0">
                <a:solidFill>
                  <a:srgbClr val="FF0000"/>
                </a:solidFill>
                <a:latin typeface="Helvetica" pitchFamily="34" charset="0"/>
                <a:ea typeface="Times New Roman" pitchFamily="18" charset="0"/>
              </a:rPr>
              <a:t>Hamers-Casterman</a:t>
            </a:r>
            <a:r>
              <a:rPr lang="en-GB" sz="2000" i="1" dirty="0" smtClean="0">
                <a:solidFill>
                  <a:srgbClr val="FF0000"/>
                </a:solidFill>
                <a:latin typeface="Helvetica" pitchFamily="34" charset="0"/>
                <a:ea typeface="Times New Roman" pitchFamily="18" charset="0"/>
              </a:rPr>
              <a:t> </a:t>
            </a:r>
            <a:r>
              <a:rPr lang="en-GB" sz="2000" i="1" dirty="0">
                <a:solidFill>
                  <a:srgbClr val="FF0000"/>
                </a:solidFill>
                <a:latin typeface="Helvetica" pitchFamily="34" charset="0"/>
                <a:ea typeface="Times New Roman" pitchFamily="18" charset="0"/>
              </a:rPr>
              <a:t>et al.</a:t>
            </a:r>
            <a:r>
              <a:rPr lang="en-GB" sz="2000" dirty="0">
                <a:solidFill>
                  <a:srgbClr val="FF0000"/>
                </a:solidFill>
                <a:latin typeface="Helvetica" pitchFamily="34" charset="0"/>
                <a:ea typeface="Times New Roman" pitchFamily="18" charset="0"/>
              </a:rPr>
              <a:t>, 1993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srgbClr val="FF0000"/>
                </a:solidFill>
                <a:latin typeface="Helvetica" pitchFamily="34" charset="0"/>
                <a:ea typeface="Times New Roman" pitchFamily="18" charset="0"/>
              </a:rPr>
              <a:t>				</a:t>
            </a:r>
            <a:r>
              <a:rPr lang="en-GB" sz="2000" dirty="0" err="1" smtClean="0">
                <a:solidFill>
                  <a:srgbClr val="FF0000"/>
                </a:solidFill>
                <a:latin typeface="Helvetica" pitchFamily="34" charset="0"/>
                <a:ea typeface="Times New Roman" pitchFamily="18" charset="0"/>
              </a:rPr>
              <a:t>Dumoulin</a:t>
            </a:r>
            <a:r>
              <a:rPr lang="en-GB" sz="2000" i="1" dirty="0" smtClean="0">
                <a:solidFill>
                  <a:srgbClr val="FF0000"/>
                </a:solidFill>
                <a:latin typeface="Helvetica" pitchFamily="34" charset="0"/>
                <a:ea typeface="Times New Roman" pitchFamily="18" charset="0"/>
              </a:rPr>
              <a:t> </a:t>
            </a:r>
            <a:r>
              <a:rPr lang="en-GB" sz="2000" i="1" dirty="0">
                <a:solidFill>
                  <a:srgbClr val="FF0000"/>
                </a:solidFill>
                <a:latin typeface="Helvetica" pitchFamily="34" charset="0"/>
                <a:ea typeface="Times New Roman" pitchFamily="18" charset="0"/>
              </a:rPr>
              <a:t>et al.</a:t>
            </a:r>
            <a:r>
              <a:rPr lang="en-GB" sz="2000" dirty="0">
                <a:solidFill>
                  <a:srgbClr val="FF0000"/>
                </a:solidFill>
                <a:latin typeface="Helvetica" pitchFamily="34" charset="0"/>
                <a:ea typeface="Times New Roman" pitchFamily="18" charset="0"/>
              </a:rPr>
              <a:t>, 2002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GB" sz="2000" dirty="0"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5520" y="397451"/>
            <a:ext cx="84962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Camelid antibodies – Single-Domain - VHH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0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1785" y="188641"/>
            <a:ext cx="4091954" cy="58477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PRIOV ANTIBODIES</a:t>
            </a:r>
          </a:p>
        </p:txBody>
      </p:sp>
      <p:pic>
        <p:nvPicPr>
          <p:cNvPr id="22529" name="Picture 1" descr="\\HHONTAP01\madavid\My_Documents\My Pictures\antige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9497" y="1449288"/>
            <a:ext cx="5095875" cy="4572000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579" y="2220563"/>
            <a:ext cx="489558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7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HHONTAP01\madavid\My_Documents\My Pictures\VH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5601" y="1762398"/>
            <a:ext cx="7285037" cy="4906963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69032"/>
            <a:ext cx="11457709" cy="770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3200" b="1" u="sng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Unconventional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antibodies and derived fragments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07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912" y="1462108"/>
            <a:ext cx="6894943" cy="421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8"/>
          <p:cNvSpPr>
            <a:spLocks noChangeArrowheads="1"/>
          </p:cNvSpPr>
          <p:nvPr/>
        </p:nvSpPr>
        <p:spPr bwMode="auto">
          <a:xfrm>
            <a:off x="900545" y="242908"/>
            <a:ext cx="10917382" cy="107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88872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200" b="1" dirty="0" smtClean="0">
                <a:solidFill>
                  <a:srgbClr val="7030A0"/>
                </a:solidFill>
              </a:rPr>
              <a:t>Quality of immune response is time- and </a:t>
            </a:r>
          </a:p>
          <a:p>
            <a:pPr algn="ctr" eaLnBrk="1" hangingPunct="1"/>
            <a:r>
              <a:rPr lang="en-US" sz="3200" b="1" dirty="0" smtClean="0">
                <a:solidFill>
                  <a:srgbClr val="7030A0"/>
                </a:solidFill>
              </a:rPr>
              <a:t>conformation-dependent  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756056" y="5824813"/>
            <a:ext cx="4876799" cy="40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Tayebi &amp; Hawke </a:t>
            </a:r>
            <a:r>
              <a:rPr lang="en-GB" sz="2000" i="1" dirty="0" smtClean="0">
                <a:solidFill>
                  <a:srgbClr val="FF0000"/>
                </a:solidFill>
                <a:latin typeface="Helvetica" pitchFamily="34" charset="0"/>
              </a:rPr>
              <a:t>personal communication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30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4"/>
          <p:cNvSpPr>
            <a:spLocks noChangeArrowheads="1"/>
          </p:cNvSpPr>
          <p:nvPr/>
        </p:nvSpPr>
        <p:spPr bwMode="auto">
          <a:xfrm>
            <a:off x="2640014" y="1"/>
            <a:ext cx="6192837" cy="549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4099" name="Rectangle 23"/>
          <p:cNvSpPr>
            <a:spLocks noChangeArrowheads="1"/>
          </p:cNvSpPr>
          <p:nvPr/>
        </p:nvSpPr>
        <p:spPr bwMode="auto">
          <a:xfrm>
            <a:off x="1524001" y="734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4101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411" y="983855"/>
            <a:ext cx="3559651" cy="512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87930" y="245480"/>
            <a:ext cx="114438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sz="3200" b="1" dirty="0" smtClean="0">
                <a:solidFill>
                  <a:srgbClr val="7030A0"/>
                </a:solidFill>
              </a:rPr>
              <a:t>Treatment of prion diseases with conventional antibodies</a:t>
            </a:r>
            <a:endParaRPr lang="en-GB" sz="3200" b="1" dirty="0">
              <a:solidFill>
                <a:srgbClr val="7030A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142509" y="6265975"/>
            <a:ext cx="46903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Tayebi et </a:t>
            </a: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al. </a:t>
            </a:r>
            <a:r>
              <a:rPr lang="en-GB" sz="2000" dirty="0" err="1" smtClean="0">
                <a:solidFill>
                  <a:srgbClr val="FF0000"/>
                </a:solidFill>
                <a:latin typeface="Helvetica" pitchFamily="34" charset="0"/>
              </a:rPr>
              <a:t>Mol</a:t>
            </a: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 Med 2004 – Patent N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9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3632" y="1196752"/>
            <a:ext cx="485775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1524000" y="332657"/>
            <a:ext cx="8892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</a:rPr>
              <a:t>Camelid 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antibodies</a:t>
            </a:r>
            <a:r>
              <a:rPr lang="en-GB" sz="3200" b="1" dirty="0">
                <a:solidFill>
                  <a:srgbClr val="7030A0"/>
                </a:solidFill>
              </a:rPr>
              <a:t> enter the cell membrane</a:t>
            </a:r>
            <a:endParaRPr lang="en-GB" sz="3200" b="1" i="1" dirty="0">
              <a:solidFill>
                <a:srgbClr val="7030A0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15494" y="6309320"/>
            <a:ext cx="50104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Jones al. PLoS ONE </a:t>
            </a:r>
            <a:r>
              <a:rPr lang="en-GB" sz="2000" i="1" dirty="0" smtClean="0">
                <a:solidFill>
                  <a:srgbClr val="FF0000"/>
                </a:solidFill>
                <a:latin typeface="Helvetica" pitchFamily="34" charset="0"/>
              </a:rPr>
              <a:t>2010 &amp; Patent 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4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2"/>
          <p:cNvSpPr>
            <a:spLocks noChangeArrowheads="1"/>
          </p:cNvSpPr>
          <p:nvPr/>
        </p:nvSpPr>
        <p:spPr bwMode="auto">
          <a:xfrm>
            <a:off x="1136073" y="388940"/>
            <a:ext cx="87842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BBB transmigration of camelid antibodies</a:t>
            </a:r>
          </a:p>
        </p:txBody>
      </p:sp>
      <p:pic>
        <p:nvPicPr>
          <p:cNvPr id="6149" name="Picture 5" descr="Picture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9697" y="2348881"/>
            <a:ext cx="5040313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0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2"/>
          <p:cNvSpPr>
            <a:spLocks noChangeArrowheads="1"/>
          </p:cNvSpPr>
          <p:nvPr/>
        </p:nvSpPr>
        <p:spPr bwMode="auto">
          <a:xfrm>
            <a:off x="152399" y="224979"/>
            <a:ext cx="1185949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PrP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-specific transmigration of camelid antibodies across the BBB </a:t>
            </a:r>
            <a:r>
              <a:rPr lang="en-GB" sz="32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57351" y="1986880"/>
            <a:ext cx="8875713" cy="4106416"/>
            <a:chOff x="133350" y="1986880"/>
            <a:chExt cx="8875713" cy="4106416"/>
          </a:xfrm>
        </p:grpSpPr>
        <p:pic>
          <p:nvPicPr>
            <p:cNvPr id="1026" name="Picture 2" descr="\\HHONTAP01\madavid\My_Documents\My Pictures\siRN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350" y="2130896"/>
              <a:ext cx="8875713" cy="396240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2123728" y="1986880"/>
              <a:ext cx="936104" cy="461665"/>
            </a:xfrm>
            <a:prstGeom prst="rect">
              <a:avLst/>
            </a:prstGeom>
            <a:solidFill>
              <a:srgbClr val="FF6600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siRNA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444208" y="1996172"/>
              <a:ext cx="1008112" cy="461665"/>
            </a:xfrm>
            <a:prstGeom prst="rect">
              <a:avLst/>
            </a:prstGeom>
            <a:solidFill>
              <a:srgbClr val="FF6600"/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PI-PLC</a:t>
              </a:r>
            </a:p>
          </p:txBody>
        </p:sp>
      </p:grp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597237" y="6237312"/>
            <a:ext cx="41702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David et </a:t>
            </a: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al. </a:t>
            </a: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J Neuroimmunol 2014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5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2"/>
          <p:cNvSpPr>
            <a:spLocks noChangeArrowheads="1"/>
          </p:cNvSpPr>
          <p:nvPr/>
        </p:nvSpPr>
        <p:spPr bwMode="auto">
          <a:xfrm>
            <a:off x="152400" y="65531"/>
            <a:ext cx="1167938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 err="1">
                <a:solidFill>
                  <a:srgbClr val="7030A0"/>
                </a:solidFill>
                <a:latin typeface="Arial"/>
                <a:cs typeface="Arial"/>
              </a:rPr>
              <a:t>PrP</a:t>
            </a:r>
            <a:r>
              <a:rPr lang="en-GB" sz="3200" b="1" dirty="0">
                <a:solidFill>
                  <a:srgbClr val="7030A0"/>
                </a:solidFill>
                <a:latin typeface="Arial"/>
                <a:cs typeface="Arial"/>
              </a:rPr>
              <a:t>-specific transmigration of </a:t>
            </a:r>
            <a:r>
              <a:rPr lang="en-GB" sz="3200" b="1" dirty="0" err="1">
                <a:solidFill>
                  <a:srgbClr val="7030A0"/>
                </a:solidFill>
                <a:latin typeface="Arial"/>
                <a:cs typeface="Arial"/>
              </a:rPr>
              <a:t>camelid</a:t>
            </a:r>
            <a:r>
              <a:rPr lang="en-GB" sz="3200" b="1" dirty="0">
                <a:solidFill>
                  <a:srgbClr val="7030A0"/>
                </a:solidFill>
                <a:latin typeface="Arial"/>
                <a:cs typeface="Arial"/>
              </a:rPr>
              <a:t> </a:t>
            </a:r>
          </a:p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  <a:latin typeface="Arial"/>
                <a:cs typeface="Arial"/>
              </a:rPr>
              <a:t>antibodies across the BBB </a:t>
            </a:r>
            <a:r>
              <a:rPr lang="en-GB" sz="3200" b="1" i="1" dirty="0">
                <a:solidFill>
                  <a:srgbClr val="7030A0"/>
                </a:solidFill>
                <a:latin typeface="Arial"/>
                <a:cs typeface="Arial"/>
              </a:rPr>
              <a:t>in vitro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761" y="1124745"/>
            <a:ext cx="4477353" cy="5177609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544292" y="6321214"/>
            <a:ext cx="41702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David et </a:t>
            </a: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al. </a:t>
            </a: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J Neuroimmunol 2014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8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2"/>
          <p:cNvSpPr>
            <a:spLocks noChangeArrowheads="1"/>
          </p:cNvSpPr>
          <p:nvPr/>
        </p:nvSpPr>
        <p:spPr bwMode="auto">
          <a:xfrm>
            <a:off x="193964" y="65531"/>
            <a:ext cx="11734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  <a:latin typeface="Arial"/>
                <a:cs typeface="Arial"/>
              </a:rPr>
              <a:t>Bio distribution of camelid antibodies </a:t>
            </a:r>
          </a:p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  <a:latin typeface="Arial"/>
                <a:cs typeface="Arial"/>
              </a:rPr>
              <a:t>in brain and tissues (</a:t>
            </a:r>
            <a:r>
              <a:rPr lang="en-GB" sz="3200" b="1" dirty="0" err="1">
                <a:solidFill>
                  <a:srgbClr val="7030A0"/>
                </a:solidFill>
                <a:latin typeface="Arial"/>
                <a:cs typeface="Arial"/>
              </a:rPr>
              <a:t>i.p</a:t>
            </a:r>
            <a:r>
              <a:rPr lang="en-GB" sz="3200" b="1" dirty="0">
                <a:solidFill>
                  <a:srgbClr val="7030A0"/>
                </a:solidFill>
                <a:latin typeface="Arial"/>
                <a:cs typeface="Arial"/>
              </a:rPr>
              <a:t>.) </a:t>
            </a:r>
            <a:endParaRPr lang="en-GB" sz="3200" b="1" i="1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716" b="40136"/>
          <a:stretch/>
        </p:blipFill>
        <p:spPr>
          <a:xfrm>
            <a:off x="678872" y="1281191"/>
            <a:ext cx="4676277" cy="41764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064" y="1281191"/>
            <a:ext cx="4790866" cy="4176464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682426" y="5457655"/>
            <a:ext cx="41702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David et </a:t>
            </a: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al. </a:t>
            </a: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J Neuroimmunol 2014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7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8606" y="1046589"/>
            <a:ext cx="5020483" cy="506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095203" y="6238282"/>
            <a:ext cx="32403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Jones al. PLoS ONE </a:t>
            </a:r>
            <a:r>
              <a:rPr lang="en-GB" sz="2000" i="1" dirty="0">
                <a:solidFill>
                  <a:srgbClr val="FF0000"/>
                </a:solidFill>
                <a:latin typeface="Helvetica" pitchFamily="34" charset="0"/>
              </a:rPr>
              <a:t>2010</a:t>
            </a:r>
          </a:p>
        </p:txBody>
      </p:sp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1524000" y="293748"/>
            <a:ext cx="88924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Camelid antibodies are not toxic to N2a</a:t>
            </a:r>
            <a:endParaRPr lang="en-GB" sz="3200" b="1" i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67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9382" y="2667000"/>
            <a:ext cx="11693236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n-GB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conventional antibodies inhibit prion replication </a:t>
            </a:r>
            <a:r>
              <a:rPr lang="en-GB" b="1" i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vivo</a:t>
            </a:r>
            <a:r>
              <a:rPr lang="en-GB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312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1"/>
          <p:cNvSpPr>
            <a:spLocks noChangeArrowheads="1"/>
          </p:cNvSpPr>
          <p:nvPr/>
        </p:nvSpPr>
        <p:spPr bwMode="auto">
          <a:xfrm>
            <a:off x="180109" y="119063"/>
            <a:ext cx="11762509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3200" b="1" dirty="0">
                <a:solidFill>
                  <a:srgbClr val="7030A0"/>
                </a:solidFill>
              </a:rPr>
              <a:t>Anti-PrP VHH permanently abrogates prion replication in cell lines, spleen and brain</a:t>
            </a:r>
            <a:endParaRPr lang="en-US" sz="3200" dirty="0">
              <a:solidFill>
                <a:srgbClr val="7030A0"/>
              </a:solidFill>
            </a:endParaRPr>
          </a:p>
        </p:txBody>
      </p:sp>
      <p:pic>
        <p:nvPicPr>
          <p:cNvPr id="50180" name="Picture 19" descr="C:\Users\mtayebi\Pictures\NIH R01\RESUBMISSION\final\Figure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36"/>
          <a:stretch>
            <a:fillRect/>
          </a:stretch>
        </p:blipFill>
        <p:spPr bwMode="auto">
          <a:xfrm>
            <a:off x="2065386" y="1319926"/>
            <a:ext cx="7567469" cy="44751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475018" y="5962140"/>
            <a:ext cx="49550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Jones al. PLoS ONE </a:t>
            </a:r>
            <a:r>
              <a:rPr lang="en-GB" sz="2000" i="1" dirty="0" smtClean="0">
                <a:solidFill>
                  <a:srgbClr val="FF0000"/>
                </a:solidFill>
                <a:latin typeface="Helvetica" pitchFamily="34" charset="0"/>
              </a:rPr>
              <a:t>2010 &amp; unpublished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767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2"/>
          <p:cNvSpPr>
            <a:spLocks noChangeArrowheads="1"/>
          </p:cNvSpPr>
          <p:nvPr/>
        </p:nvSpPr>
        <p:spPr bwMode="auto">
          <a:xfrm>
            <a:off x="221673" y="149239"/>
            <a:ext cx="1174865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Immunodetection of 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1-40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1-42 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tau1-16</a:t>
            </a:r>
          </a:p>
          <a:p>
            <a:pPr algn="ctr">
              <a:tabLst>
                <a:tab pos="3886200" algn="l"/>
              </a:tabLst>
            </a:pPr>
            <a:r>
              <a:rPr lang="en-GB" sz="32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camelid antibodies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949" y="1397000"/>
            <a:ext cx="8296102" cy="4064000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462637" y="5333146"/>
            <a:ext cx="41702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David et </a:t>
            </a: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al. </a:t>
            </a: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J Neuroimmunol 2014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9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1524000" y="47526"/>
            <a:ext cx="88924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Immunodetection of 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tau oligomers</a:t>
            </a:r>
          </a:p>
          <a:p>
            <a:pPr algn="ctr">
              <a:tabLst>
                <a:tab pos="3886200" algn="l"/>
              </a:tabLst>
            </a:pPr>
            <a:r>
              <a:rPr lang="en-GB" sz="32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brain of AD patients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18" y="1235819"/>
            <a:ext cx="7669244" cy="4152615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149280" y="5401976"/>
            <a:ext cx="41702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Tayebi &amp; David unpublished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18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49382" y="2667000"/>
            <a:ext cx="11693236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GB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n-GB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conventional antibodies inhibit A</a:t>
            </a:r>
            <a:r>
              <a:rPr lang="el-GR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GB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plaque</a:t>
            </a:r>
            <a:br>
              <a:rPr lang="en-GB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</a:t>
            </a:r>
            <a:r>
              <a:rPr lang="en-GB" b="1" i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vivo</a:t>
            </a:r>
            <a:r>
              <a:rPr lang="en-GB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62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2"/>
          <p:cNvSpPr>
            <a:spLocks noChangeArrowheads="1"/>
          </p:cNvSpPr>
          <p:nvPr/>
        </p:nvSpPr>
        <p:spPr bwMode="auto">
          <a:xfrm>
            <a:off x="207818" y="47526"/>
            <a:ext cx="1194214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of 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l-G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plaque burden following treatment with camelid 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anti-A</a:t>
            </a:r>
            <a:r>
              <a:rPr lang="el-G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GB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1-42 </a:t>
            </a: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antibody</a:t>
            </a:r>
            <a:endParaRPr lang="en-GB" sz="3200" b="1" i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558" y="1124744"/>
            <a:ext cx="7690297" cy="4376449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315535" y="5602031"/>
            <a:ext cx="417021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Tayebi &amp; David unpublished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2"/>
          <p:cNvSpPr>
            <a:spLocks noChangeArrowheads="1"/>
          </p:cNvSpPr>
          <p:nvPr/>
        </p:nvSpPr>
        <p:spPr bwMode="auto">
          <a:xfrm>
            <a:off x="193964" y="47526"/>
            <a:ext cx="1195599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3886200" algn="l"/>
              </a:tabLst>
            </a:pPr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Reduction of Ab soluble oligomer following treatment with camelid antibody</a:t>
            </a:r>
            <a:endParaRPr lang="en-GB" sz="3200" b="1" i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448" y="1296176"/>
            <a:ext cx="5053584" cy="5559552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731874" y="3976252"/>
            <a:ext cx="351485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Tayebi &amp; David unpublished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3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2640014" y="1"/>
            <a:ext cx="6192837" cy="5492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360218" y="548760"/>
            <a:ext cx="1209837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sz="4000" b="1" dirty="0" smtClean="0">
                <a:solidFill>
                  <a:srgbClr val="0000CC"/>
                </a:solidFill>
              </a:rPr>
              <a:t>Conventional Antibodies (BC</a:t>
            </a:r>
            <a:r>
              <a:rPr lang="en-GB" sz="4000" b="1" dirty="0" smtClean="0">
                <a:solidFill>
                  <a:srgbClr val="FF0000"/>
                </a:solidFill>
              </a:rPr>
              <a:t>I</a:t>
            </a:r>
            <a:r>
              <a:rPr lang="en-GB" sz="4000" b="1" dirty="0" smtClean="0">
                <a:solidFill>
                  <a:srgbClr val="0000CC"/>
                </a:solidFill>
              </a:rPr>
              <a:t>TDI and not BCTDI)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685309" y="1805405"/>
            <a:ext cx="4544292" cy="4498333"/>
            <a:chOff x="3685309" y="1805405"/>
            <a:chExt cx="4544292" cy="4498333"/>
          </a:xfrm>
        </p:grpSpPr>
        <p:pic>
          <p:nvPicPr>
            <p:cNvPr id="5126" name="Picture 6" descr=" IgM diagra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9942" y="1805405"/>
              <a:ext cx="4439659" cy="4498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685309" y="5514109"/>
              <a:ext cx="983673" cy="5982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89886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-1" y="215900"/>
            <a:ext cx="1205345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Soluble Amyloid Oligomers are a Common Intermediate in Amyloid Fibril Formation. 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641601" y="1466850"/>
            <a:ext cx="6824663" cy="5118100"/>
            <a:chOff x="2641601" y="1466850"/>
            <a:chExt cx="6824663" cy="5118100"/>
          </a:xfrm>
        </p:grpSpPr>
        <p:pic>
          <p:nvPicPr>
            <p:cNvPr id="5123" name="Picture 66" descr="OligomerPathwa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1601" y="1466850"/>
              <a:ext cx="6824663" cy="511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9731" name="Text Box 67"/>
            <p:cNvSpPr txBox="1">
              <a:spLocks noChangeArrowheads="1"/>
            </p:cNvSpPr>
            <p:nvPr/>
          </p:nvSpPr>
          <p:spPr bwMode="auto">
            <a:xfrm>
              <a:off x="2870200" y="5727701"/>
              <a:ext cx="2692400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40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Toxic Soluble Oligomers</a:t>
              </a:r>
            </a:p>
          </p:txBody>
        </p:sp>
      </p:grp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249213" y="5997911"/>
            <a:ext cx="45304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err="1" smtClean="0">
                <a:solidFill>
                  <a:srgbClr val="FF0000"/>
                </a:solidFill>
                <a:latin typeface="Helvetica" pitchFamily="34" charset="0"/>
              </a:rPr>
              <a:t>Glabe</a:t>
            </a: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 &amp;Tayebi &amp; David unpublished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3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0835" y="410084"/>
            <a:ext cx="11970327" cy="978729"/>
          </a:xfrm>
          <a:noFill/>
          <a:ln>
            <a:noFill/>
          </a:ln>
        </p:spPr>
        <p:txBody>
          <a:bodyPr wrap="square"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Immunodetection of Soluble Oligomers with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anti-prion-oligomer mAbs</a:t>
            </a:r>
            <a:endParaRPr lang="en-US" sz="3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71665" y="1844824"/>
            <a:ext cx="6018589" cy="3168352"/>
            <a:chOff x="1547664" y="1844824"/>
            <a:chExt cx="6018589" cy="316835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7" t="1434" r="2093" b="60631"/>
            <a:stretch/>
          </p:blipFill>
          <p:spPr bwMode="auto">
            <a:xfrm>
              <a:off x="1763688" y="1911531"/>
              <a:ext cx="5802565" cy="3101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547664" y="1844824"/>
              <a:ext cx="648072" cy="648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6095999" y="5499394"/>
            <a:ext cx="34359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dirty="0" smtClean="0">
                <a:solidFill>
                  <a:srgbClr val="FF0000"/>
                </a:solidFill>
                <a:latin typeface="Helvetica" pitchFamily="34" charset="0"/>
              </a:rPr>
              <a:t>Tayebi </a:t>
            </a:r>
            <a:r>
              <a:rPr lang="en-GB" sz="2000" dirty="0">
                <a:solidFill>
                  <a:srgbClr val="FF0000"/>
                </a:solidFill>
                <a:latin typeface="Helvetica" pitchFamily="34" charset="0"/>
              </a:rPr>
              <a:t>al. PLoS ONE </a:t>
            </a:r>
            <a:r>
              <a:rPr lang="en-GB" sz="2000" i="1" dirty="0" smtClean="0">
                <a:solidFill>
                  <a:srgbClr val="FF0000"/>
                </a:solidFill>
                <a:latin typeface="Helvetica" pitchFamily="34" charset="0"/>
              </a:rPr>
              <a:t>2012</a:t>
            </a:r>
            <a:endParaRPr lang="en-GB" sz="2000" i="1" dirty="0">
              <a:solidFill>
                <a:srgbClr val="FF0000"/>
              </a:solidFill>
              <a:latin typeface="Helvetic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3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96981" y="330200"/>
            <a:ext cx="1187334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Opportunities for Therapeutic and Diagnostic Development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29934" y="2425700"/>
            <a:ext cx="2057400" cy="311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dirty="0"/>
              <a:t>Vaccine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sz="1800" dirty="0"/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sz="1800" dirty="0"/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dirty="0"/>
              <a:t>Drug Discovery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endParaRPr lang="en-US" sz="1800" dirty="0" smtClean="0"/>
          </a:p>
          <a:p>
            <a:pPr marL="0" indent="0" eaLnBrk="1" hangingPunct="1">
              <a:spcBef>
                <a:spcPct val="50000"/>
              </a:spcBef>
            </a:pPr>
            <a:endParaRPr lang="en-US" sz="1800" dirty="0"/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sz="1800" dirty="0"/>
              <a:t>Diagnostic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206334" y="1511301"/>
            <a:ext cx="12954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/>
              <a:t>Diabetes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 dirty="0"/>
              <a:t>Type II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349334" y="1511301"/>
            <a:ext cx="13716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/>
              <a:t>Alzheimer’s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/>
              <a:t>Disease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720934" y="1511301"/>
            <a:ext cx="12954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/>
              <a:t>Mad Cow’s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/>
              <a:t>Disease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092534" y="1511301"/>
            <a:ext cx="12954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/>
              <a:t>Parkinson’s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/>
              <a:t>Disease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7387934" y="1511301"/>
            <a:ext cx="14478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/>
              <a:t>Huntington’s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/>
              <a:t>Disease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2358734" y="24257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 smtClean="0"/>
              <a:t>☻</a:t>
            </a:r>
            <a:endParaRPr lang="en-US" sz="2400" dirty="0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3501734" y="24257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4873334" y="24257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244934" y="24257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 smtClean="0"/>
              <a:t>☻</a:t>
            </a:r>
            <a:endParaRPr lang="en-US" sz="2400" dirty="0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7540334" y="24257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2282534" y="37211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3425534" y="37211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4797134" y="37211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6168734" y="37211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7540334" y="36449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2282534" y="51689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3349334" y="51689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4797134" y="51689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6168734" y="51689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7464134" y="51689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8772234" y="1524001"/>
            <a:ext cx="14478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/>
              <a:t>Serum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 dirty="0"/>
              <a:t>amyloidosis</a:t>
            </a:r>
          </a:p>
        </p:txBody>
      </p:sp>
      <p:sp>
        <p:nvSpPr>
          <p:cNvPr id="17434" name="Text Box 26"/>
          <p:cNvSpPr txBox="1">
            <a:spLocks noChangeArrowheads="1"/>
          </p:cNvSpPr>
          <p:nvPr/>
        </p:nvSpPr>
        <p:spPr bwMode="auto">
          <a:xfrm>
            <a:off x="9051634" y="24130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35" name="Text Box 27"/>
          <p:cNvSpPr txBox="1">
            <a:spLocks noChangeArrowheads="1"/>
          </p:cNvSpPr>
          <p:nvPr/>
        </p:nvSpPr>
        <p:spPr bwMode="auto">
          <a:xfrm>
            <a:off x="9077034" y="36068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17436" name="Text Box 28"/>
          <p:cNvSpPr txBox="1">
            <a:spLocks noChangeArrowheads="1"/>
          </p:cNvSpPr>
          <p:nvPr/>
        </p:nvSpPr>
        <p:spPr bwMode="auto">
          <a:xfrm>
            <a:off x="9051634" y="51181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/>
              <a:t>☻</a:t>
            </a:r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10185409" y="1537850"/>
            <a:ext cx="11014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C00000"/>
                </a:solidFill>
              </a:rPr>
              <a:t>Cancer</a:t>
            </a:r>
            <a:endParaRPr lang="en-US" sz="1800" b="1" dirty="0">
              <a:solidFill>
                <a:srgbClr val="C00000"/>
              </a:solidFill>
            </a:endParaRPr>
          </a:p>
        </p:txBody>
      </p:sp>
      <p:sp>
        <p:nvSpPr>
          <p:cNvPr id="30" name="Text Box 26"/>
          <p:cNvSpPr txBox="1">
            <a:spLocks noChangeArrowheads="1"/>
          </p:cNvSpPr>
          <p:nvPr/>
        </p:nvSpPr>
        <p:spPr bwMode="auto">
          <a:xfrm>
            <a:off x="10464809" y="242685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 smtClean="0">
                <a:solidFill>
                  <a:srgbClr val="C00000"/>
                </a:solidFill>
              </a:rPr>
              <a:t>X?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1" name="Text Box 27"/>
          <p:cNvSpPr txBox="1">
            <a:spLocks noChangeArrowheads="1"/>
          </p:cNvSpPr>
          <p:nvPr/>
        </p:nvSpPr>
        <p:spPr bwMode="auto">
          <a:xfrm>
            <a:off x="10490209" y="362065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 smtClean="0">
                <a:solidFill>
                  <a:srgbClr val="C00000"/>
                </a:solidFill>
              </a:rPr>
              <a:t>X?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2" name="Text Box 28"/>
          <p:cNvSpPr txBox="1">
            <a:spLocks noChangeArrowheads="1"/>
          </p:cNvSpPr>
          <p:nvPr/>
        </p:nvSpPr>
        <p:spPr bwMode="auto">
          <a:xfrm>
            <a:off x="10464809" y="513195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 smtClean="0">
                <a:solidFill>
                  <a:srgbClr val="C00000"/>
                </a:solidFill>
              </a:rPr>
              <a:t>X?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6030" y="5626100"/>
            <a:ext cx="2103928" cy="1210219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599209" y="2346184"/>
            <a:ext cx="10544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67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781" y="987791"/>
            <a:ext cx="7828893" cy="41583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13906" y="150383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i="0" u="none" strike="noStrike" baseline="0" dirty="0" smtClean="0">
                <a:solidFill>
                  <a:srgbClr val="7030A0"/>
                </a:solidFill>
                <a:latin typeface="Arial" panose="020B0604020202020204" pitchFamily="34" charset="0"/>
              </a:rPr>
              <a:t>General antibody market </a:t>
            </a:r>
            <a:endParaRPr lang="en-GB" sz="3600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6800" y="4631143"/>
            <a:ext cx="507078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i="0" u="none" strike="noStrike" baseline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BCC Research Report on Monoclonal Therapeutics and Diagnostic Imaging </a:t>
            </a:r>
            <a:endParaRPr lang="en-GB" sz="10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2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lum bright="-20000" contrast="20000"/>
          </a:blip>
          <a:stretch>
            <a:fillRect/>
          </a:stretch>
        </p:blipFill>
        <p:spPr>
          <a:xfrm>
            <a:off x="2950028" y="874430"/>
            <a:ext cx="6604000" cy="49276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53234" y="101293"/>
            <a:ext cx="104695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i="0" u="none" strike="noStrike" baseline="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sales of monoclonal antibody products</a:t>
            </a:r>
            <a:endParaRPr lang="en-GB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06688" y="5795918"/>
            <a:ext cx="507078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i="0" u="none" strike="noStrike" baseline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BCC Research Report on Monoclonal Therapeutics and Diagnostic Imaging </a:t>
            </a:r>
            <a:endParaRPr lang="en-GB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22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9643" b="9812"/>
          <a:stretch/>
        </p:blipFill>
        <p:spPr>
          <a:xfrm>
            <a:off x="1730828" y="620486"/>
            <a:ext cx="8664988" cy="48766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95313" y="65314"/>
            <a:ext cx="8657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 ADCs in clinical development</a:t>
            </a:r>
            <a:endParaRPr lang="en-GB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87285" y="5458461"/>
            <a:ext cx="507078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i="0" u="none" strike="noStrike" baseline="0" dirty="0" smtClean="0">
                <a:solidFill>
                  <a:srgbClr val="FF0000"/>
                </a:solidFill>
                <a:latin typeface="Tahoma" panose="020B0604030504040204" pitchFamily="34" charset="0"/>
              </a:rPr>
              <a:t>BCC Research Report on Monoclonal Therapeutics and Diagnostic Imaging </a:t>
            </a:r>
            <a:endParaRPr lang="en-GB" sz="1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95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050" y="1938438"/>
            <a:ext cx="9959621" cy="3293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213" y="283029"/>
            <a:ext cx="116835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Generation Antibodies: Future Market Prospect</a:t>
            </a:r>
            <a:endParaRPr lang="en-GB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855" y="5388434"/>
            <a:ext cx="2517103" cy="144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0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4"/>
          <p:cNvSpPr>
            <a:spLocks noChangeArrowheads="1"/>
          </p:cNvSpPr>
          <p:nvPr/>
        </p:nvSpPr>
        <p:spPr bwMode="auto">
          <a:xfrm>
            <a:off x="2640014" y="1"/>
            <a:ext cx="6192837" cy="549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91544" y="404665"/>
            <a:ext cx="4201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24074" y="1412777"/>
            <a:ext cx="256672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RVC London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Monique David</a:t>
            </a: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Daryl Rhys Jones</a:t>
            </a:r>
          </a:p>
          <a:p>
            <a:pPr>
              <a:buFont typeface="Arial" pitchFamily="34" charset="0"/>
              <a:buChar char="•"/>
            </a:pP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William Taylor</a:t>
            </a: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Benjamin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Stileman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Umaymah Hewitt</a:t>
            </a: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Martin Smith</a:t>
            </a: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Liam Good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7506" y="1412777"/>
            <a:ext cx="25987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Imperial London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Steve Gentleman</a:t>
            </a: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Richards Reynolds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84033" y="1412777"/>
            <a:ext cx="23695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IOO London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John Greenwood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0296" y="1412777"/>
            <a:ext cx="19415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USYD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Simon Hawke</a:t>
            </a:r>
          </a:p>
        </p:txBody>
      </p:sp>
    </p:spTree>
    <p:extLst>
      <p:ext uri="{BB962C8B-B14F-4D97-AF65-F5344CB8AC3E}">
        <p14:creationId xmlns:p14="http://schemas.microsoft.com/office/powerpoint/2010/main" val="414249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653</Words>
  <Application>Microsoft Office PowerPoint</Application>
  <PresentationFormat>Custom</PresentationFormat>
  <Paragraphs>173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conventional antibodies inhibit prion replication in vivo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unconventional antibodies inhibit prion replication in vivo ?</vt:lpstr>
      <vt:lpstr>PowerPoint Presentation</vt:lpstr>
      <vt:lpstr>PowerPoint Presentation</vt:lpstr>
      <vt:lpstr>PowerPoint Presentation</vt:lpstr>
      <vt:lpstr>Do unconventional antibodies inhibit Aβ plaque formation in vivo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Surrey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Tayebi M  Dr (School of Vet Med.)</dc:creator>
  <cp:lastModifiedBy>sodisetti p</cp:lastModifiedBy>
  <cp:revision>68</cp:revision>
  <dcterms:created xsi:type="dcterms:W3CDTF">2015-07-16T12:48:47Z</dcterms:created>
  <dcterms:modified xsi:type="dcterms:W3CDTF">2015-08-05T16:00:46Z</dcterms:modified>
</cp:coreProperties>
</file>