
<file path=[Content_Types].xml><?xml version="1.0" encoding="utf-8"?>
<Types xmlns="http://schemas.openxmlformats.org/package/2006/content-types">
  <Default Extension="xml" ContentType="application/xml"/>
  <Default Extension="wmf" ContentType="image/x-wmf"/>
  <Default Extension="jpg" ContentType="image/jpeg"/>
  <Default Extension="jpeg" ContentType="image/jpeg"/>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embeddings/oleObject1.bin" ContentType="application/vnd.openxmlformats-officedocument.oleObject"/>
  <Override PartName="/ppt/embeddings/oleObject2.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89" r:id="rId4"/>
    <p:sldId id="259" r:id="rId5"/>
    <p:sldId id="258" r:id="rId6"/>
    <p:sldId id="290" r:id="rId7"/>
    <p:sldId id="285" r:id="rId8"/>
    <p:sldId id="260" r:id="rId9"/>
    <p:sldId id="261" r:id="rId10"/>
    <p:sldId id="287" r:id="rId11"/>
    <p:sldId id="286" r:id="rId12"/>
    <p:sldId id="263" r:id="rId13"/>
    <p:sldId id="264" r:id="rId14"/>
    <p:sldId id="265" r:id="rId15"/>
    <p:sldId id="266" r:id="rId16"/>
    <p:sldId id="267" r:id="rId17"/>
    <p:sldId id="268" r:id="rId18"/>
    <p:sldId id="271" r:id="rId19"/>
    <p:sldId id="269" r:id="rId20"/>
    <p:sldId id="273" r:id="rId21"/>
    <p:sldId id="270" r:id="rId22"/>
    <p:sldId id="274" r:id="rId23"/>
    <p:sldId id="275" r:id="rId24"/>
    <p:sldId id="276" r:id="rId25"/>
    <p:sldId id="277" r:id="rId26"/>
    <p:sldId id="278" r:id="rId27"/>
    <p:sldId id="279" r:id="rId28"/>
    <p:sldId id="280" r:id="rId29"/>
    <p:sldId id="281" r:id="rId30"/>
    <p:sldId id="282" r:id="rId31"/>
    <p:sldId id="283" r:id="rId32"/>
    <p:sldId id="284" r:id="rId3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95" d="100"/>
          <a:sy n="95" d="100"/>
        </p:scale>
        <p:origin x="-1776" y="-12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6A1466-13DE-174F-B4F2-851AAFAE91FD}" type="datetimeFigureOut">
              <a:rPr lang="en-US" smtClean="0"/>
              <a:t>8/14/15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1453648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A1466-13DE-174F-B4F2-851AAFAE91FD}" type="datetimeFigureOut">
              <a:rPr lang="en-US" smtClean="0"/>
              <a:t>8/14/15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D7F8-F0C9-6E42-9022-430FE5207C9A}" type="slidenum">
              <a:rPr lang="en-US" smtClean="0"/>
              <a:t>‹#›</a:t>
            </a:fld>
            <a:endParaRPr lang="en-US"/>
          </a:p>
        </p:txBody>
      </p:sp>
      <p:cxnSp>
        <p:nvCxnSpPr>
          <p:cNvPr id="8" name="Straight Connector 7"/>
          <p:cNvCxnSpPr/>
          <p:nvPr userDrawn="1"/>
        </p:nvCxnSpPr>
        <p:spPr>
          <a:xfrm>
            <a:off x="0" y="1332973"/>
            <a:ext cx="9144000" cy="0"/>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Picture 9"/>
          <p:cNvPicPr/>
          <p:nvPr userDrawn="1"/>
        </p:nvPicPr>
        <p:blipFill rotWithShape="1">
          <a:blip r:embed="rId2">
            <a:extLst>
              <a:ext uri="{28A0092B-C50C-407E-A947-70E740481C1C}">
                <a14:useLocalDpi xmlns:a14="http://schemas.microsoft.com/office/drawing/2010/main" val="0"/>
              </a:ext>
            </a:extLst>
          </a:blip>
          <a:srcRect l="81046" t="1" b="1851"/>
          <a:stretch/>
        </p:blipFill>
        <p:spPr bwMode="auto">
          <a:xfrm>
            <a:off x="7810500" y="6126163"/>
            <a:ext cx="1333500" cy="7239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61545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6A1466-13DE-174F-B4F2-851AAFAE91FD}" type="datetimeFigureOut">
              <a:rPr lang="en-US" smtClean="0"/>
              <a:t>8/14/15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1992622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6A1466-13DE-174F-B4F2-851AAFAE91FD}" type="datetimeFigureOut">
              <a:rPr lang="en-US" smtClean="0"/>
              <a:t>8/14/15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1623277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6A1466-13DE-174F-B4F2-851AAFAE91FD}" type="datetimeFigureOut">
              <a:rPr lang="en-US" smtClean="0"/>
              <a:t>8/14/15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11196651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6A1466-13DE-174F-B4F2-851AAFAE91FD}" type="datetimeFigureOut">
              <a:rPr lang="en-US" smtClean="0"/>
              <a:t>8/14/15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734468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6A1466-13DE-174F-B4F2-851AAFAE91FD}" type="datetimeFigureOut">
              <a:rPr lang="en-US" smtClean="0"/>
              <a:t>8/14/15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136855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A1466-13DE-174F-B4F2-851AAFAE91FD}" type="datetimeFigureOut">
              <a:rPr lang="en-US" smtClean="0"/>
              <a:t>8/14/15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4125635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6A1466-13DE-174F-B4F2-851AAFAE91FD}" type="datetimeFigureOut">
              <a:rPr lang="en-US" smtClean="0"/>
              <a:t>8/14/15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2549371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A1466-13DE-174F-B4F2-851AAFAE91FD}" type="datetimeFigureOut">
              <a:rPr lang="en-US" smtClean="0"/>
              <a:t>8/14/15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1039818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6A1466-13DE-174F-B4F2-851AAFAE91FD}" type="datetimeFigureOut">
              <a:rPr lang="en-US" smtClean="0"/>
              <a:t>8/14/15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D7F8-F0C9-6E42-9022-430FE5207C9A}" type="slidenum">
              <a:rPr lang="en-US" smtClean="0"/>
              <a:t>‹#›</a:t>
            </a:fld>
            <a:endParaRPr lang="en-US"/>
          </a:p>
        </p:txBody>
      </p:sp>
    </p:spTree>
    <p:extLst>
      <p:ext uri="{BB962C8B-B14F-4D97-AF65-F5344CB8AC3E}">
        <p14:creationId xmlns:p14="http://schemas.microsoft.com/office/powerpoint/2010/main" val="7686435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alpha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6A1466-13DE-174F-B4F2-851AAFAE91FD}" type="datetimeFigureOut">
              <a:rPr lang="en-US" smtClean="0"/>
              <a:t>8/14/15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7ED7F8-F0C9-6E42-9022-430FE5207C9A}" type="slidenum">
              <a:rPr lang="en-US" smtClean="0"/>
              <a:t>‹#›</a:t>
            </a:fld>
            <a:endParaRPr lang="en-US"/>
          </a:p>
        </p:txBody>
      </p:sp>
    </p:spTree>
    <p:extLst>
      <p:ext uri="{BB962C8B-B14F-4D97-AF65-F5344CB8AC3E}">
        <p14:creationId xmlns:p14="http://schemas.microsoft.com/office/powerpoint/2010/main" val="944634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6.w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holarsresearchlibrary.com/JMB-vol2-iss2/JMB-2012-2-2-276-283.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1143" y="1671053"/>
            <a:ext cx="7772400" cy="1858210"/>
          </a:xfrm>
        </p:spPr>
        <p:txBody>
          <a:bodyPr>
            <a:noAutofit/>
          </a:bodyPr>
          <a:lstStyle/>
          <a:p>
            <a:r>
              <a:rPr lang="en-US" sz="4000" b="1" dirty="0" smtClean="0">
                <a:latin typeface="Times New Roman"/>
                <a:cs typeface="Times New Roman"/>
              </a:rPr>
              <a:t>In-vitro inhibition of BVDV, </a:t>
            </a:r>
            <a:br>
              <a:rPr lang="en-US" sz="4000" b="1" dirty="0" smtClean="0">
                <a:latin typeface="Times New Roman"/>
                <a:cs typeface="Times New Roman"/>
              </a:rPr>
            </a:br>
            <a:r>
              <a:rPr lang="en-US" sz="4000" b="1" dirty="0" smtClean="0">
                <a:latin typeface="Times New Roman"/>
                <a:cs typeface="Times New Roman"/>
              </a:rPr>
              <a:t>a surrogate model of HCV using novel gold nanoparticles</a:t>
            </a:r>
            <a:endParaRPr lang="en-US" sz="4000" b="1" dirty="0">
              <a:latin typeface="Times New Roman"/>
              <a:cs typeface="Times New Roman"/>
            </a:endParaRPr>
          </a:p>
        </p:txBody>
      </p:sp>
      <p:sp>
        <p:nvSpPr>
          <p:cNvPr id="3" name="Subtitle 2"/>
          <p:cNvSpPr>
            <a:spLocks noGrp="1"/>
          </p:cNvSpPr>
          <p:nvPr>
            <p:ph type="subTitle" idx="1"/>
          </p:nvPr>
        </p:nvSpPr>
        <p:spPr>
          <a:xfrm>
            <a:off x="1369039" y="3870993"/>
            <a:ext cx="6400800" cy="2038349"/>
          </a:xfrm>
        </p:spPr>
        <p:txBody>
          <a:bodyPr>
            <a:normAutofit lnSpcReduction="10000"/>
          </a:bodyPr>
          <a:lstStyle/>
          <a:p>
            <a:r>
              <a:rPr lang="en-US" sz="2400" dirty="0" smtClean="0">
                <a:solidFill>
                  <a:schemeClr val="tx1">
                    <a:lumMod val="85000"/>
                    <a:lumOff val="15000"/>
                  </a:schemeClr>
                </a:solidFill>
                <a:latin typeface="Times New Roman"/>
                <a:cs typeface="Times New Roman"/>
              </a:rPr>
              <a:t>Presented by </a:t>
            </a:r>
          </a:p>
          <a:p>
            <a:r>
              <a:rPr lang="en-US" sz="2400" dirty="0" smtClean="0">
                <a:solidFill>
                  <a:schemeClr val="tx1">
                    <a:lumMod val="85000"/>
                    <a:lumOff val="15000"/>
                  </a:schemeClr>
                </a:solidFill>
                <a:latin typeface="Times New Roman"/>
                <a:cs typeface="Times New Roman"/>
              </a:rPr>
              <a:t>Dr. </a:t>
            </a:r>
            <a:r>
              <a:rPr lang="en-US" sz="2400" dirty="0" err="1" smtClean="0">
                <a:solidFill>
                  <a:schemeClr val="tx1">
                    <a:lumMod val="85000"/>
                    <a:lumOff val="15000"/>
                  </a:schemeClr>
                </a:solidFill>
                <a:latin typeface="Times New Roman"/>
                <a:cs typeface="Times New Roman"/>
              </a:rPr>
              <a:t>Mostafa</a:t>
            </a:r>
            <a:r>
              <a:rPr lang="en-US" sz="2400" dirty="0" smtClean="0">
                <a:solidFill>
                  <a:schemeClr val="tx1">
                    <a:lumMod val="85000"/>
                    <a:lumOff val="15000"/>
                  </a:schemeClr>
                </a:solidFill>
                <a:latin typeface="Times New Roman"/>
                <a:cs typeface="Times New Roman"/>
              </a:rPr>
              <a:t> El-</a:t>
            </a:r>
            <a:r>
              <a:rPr lang="en-US" sz="2400" dirty="0" err="1" smtClean="0">
                <a:solidFill>
                  <a:schemeClr val="tx1">
                    <a:lumMod val="85000"/>
                    <a:lumOff val="15000"/>
                  </a:schemeClr>
                </a:solidFill>
                <a:latin typeface="Times New Roman"/>
                <a:cs typeface="Times New Roman"/>
              </a:rPr>
              <a:t>Gaffary</a:t>
            </a:r>
            <a:endParaRPr lang="en-US" sz="2400" dirty="0" smtClean="0">
              <a:solidFill>
                <a:schemeClr val="tx1">
                  <a:lumMod val="85000"/>
                  <a:lumOff val="15000"/>
                </a:schemeClr>
              </a:solidFill>
              <a:latin typeface="Times New Roman"/>
              <a:cs typeface="Times New Roman"/>
            </a:endParaRPr>
          </a:p>
          <a:p>
            <a:r>
              <a:rPr lang="en-US" sz="2400" dirty="0" smtClean="0">
                <a:solidFill>
                  <a:schemeClr val="tx1">
                    <a:lumMod val="85000"/>
                    <a:lumOff val="15000"/>
                  </a:schemeClr>
                </a:solidFill>
                <a:latin typeface="Times New Roman"/>
                <a:cs typeface="Times New Roman"/>
              </a:rPr>
              <a:t>Lecturer of Clinical Pathology, </a:t>
            </a:r>
          </a:p>
          <a:p>
            <a:r>
              <a:rPr lang="en-US" sz="2400" dirty="0" smtClean="0">
                <a:solidFill>
                  <a:schemeClr val="tx1">
                    <a:lumMod val="85000"/>
                    <a:lumOff val="15000"/>
                  </a:schemeClr>
                </a:solidFill>
                <a:latin typeface="Times New Roman"/>
                <a:cs typeface="Times New Roman"/>
              </a:rPr>
              <a:t>Faculty of Veterinary medicine, </a:t>
            </a:r>
          </a:p>
          <a:p>
            <a:r>
              <a:rPr lang="en-US" sz="2400" dirty="0" smtClean="0">
                <a:solidFill>
                  <a:schemeClr val="tx1">
                    <a:lumMod val="85000"/>
                    <a:lumOff val="15000"/>
                  </a:schemeClr>
                </a:solidFill>
                <a:latin typeface="Times New Roman"/>
                <a:cs typeface="Times New Roman"/>
              </a:rPr>
              <a:t>Cairo University, Egypt </a:t>
            </a:r>
            <a:endParaRPr lang="en-US" sz="2400" dirty="0">
              <a:solidFill>
                <a:schemeClr val="tx1">
                  <a:lumMod val="85000"/>
                  <a:lumOff val="15000"/>
                </a:schemeClr>
              </a:solidFill>
              <a:latin typeface="Times New Roman"/>
              <a:cs typeface="Times New Roman"/>
            </a:endParaRPr>
          </a:p>
        </p:txBody>
      </p:sp>
      <p:pic>
        <p:nvPicPr>
          <p:cNvPr id="4" name="Picture 3"/>
          <p:cNvPicPr/>
          <p:nvPr/>
        </p:nvPicPr>
        <p:blipFill rotWithShape="1">
          <a:blip r:embed="rId2">
            <a:extLst>
              <a:ext uri="{28A0092B-C50C-407E-A947-70E740481C1C}">
                <a14:useLocalDpi xmlns:a14="http://schemas.microsoft.com/office/drawing/2010/main" val="0"/>
              </a:ext>
            </a:extLst>
          </a:blip>
          <a:srcRect l="81046" t="1" b="1851"/>
          <a:stretch/>
        </p:blipFill>
        <p:spPr bwMode="auto">
          <a:xfrm>
            <a:off x="3867483" y="142723"/>
            <a:ext cx="1333500" cy="723900"/>
          </a:xfrm>
          <a:prstGeom prst="rect">
            <a:avLst/>
          </a:prstGeom>
          <a:noFill/>
          <a:ln>
            <a:noFill/>
          </a:ln>
          <a:extLst>
            <a:ext uri="{53640926-AAD7-44d8-BBD7-CCE9431645EC}">
              <a14:shadowObscured xmlns:a14="http://schemas.microsoft.com/office/drawing/2010/main"/>
            </a:ext>
          </a:extLst>
        </p:spPr>
      </p:pic>
      <p:sp>
        <p:nvSpPr>
          <p:cNvPr id="5" name="TextBox 4"/>
          <p:cNvSpPr txBox="1"/>
          <p:nvPr/>
        </p:nvSpPr>
        <p:spPr>
          <a:xfrm>
            <a:off x="2925847" y="866623"/>
            <a:ext cx="3216330" cy="646331"/>
          </a:xfrm>
          <a:prstGeom prst="rect">
            <a:avLst/>
          </a:prstGeom>
          <a:noFill/>
        </p:spPr>
        <p:txBody>
          <a:bodyPr wrap="square" rtlCol="0">
            <a:spAutoFit/>
          </a:bodyPr>
          <a:lstStyle/>
          <a:p>
            <a:pPr algn="ctr"/>
            <a:r>
              <a:rPr lang="en-US" dirty="0" smtClean="0"/>
              <a:t>Cairo University</a:t>
            </a:r>
          </a:p>
          <a:p>
            <a:pPr algn="ctr"/>
            <a:r>
              <a:rPr lang="en-US" dirty="0" smtClean="0"/>
              <a:t>Faculty of Veterinary Medicine</a:t>
            </a:r>
            <a:endParaRPr lang="en-US" dirty="0"/>
          </a:p>
        </p:txBody>
      </p:sp>
      <p:cxnSp>
        <p:nvCxnSpPr>
          <p:cNvPr id="7" name="Straight Connector 6"/>
          <p:cNvCxnSpPr/>
          <p:nvPr/>
        </p:nvCxnSpPr>
        <p:spPr>
          <a:xfrm>
            <a:off x="1756711" y="3636211"/>
            <a:ext cx="5582540" cy="13368"/>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598989"/>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97516"/>
          </a:xfrm>
        </p:spPr>
        <p:txBody>
          <a:bodyPr>
            <a:normAutofit fontScale="90000"/>
          </a:bodyPr>
          <a:lstStyle/>
          <a:p>
            <a:r>
              <a:rPr lang="en-US" dirty="0" smtClean="0">
                <a:latin typeface="Times New Roman"/>
                <a:cs typeface="Times New Roman"/>
              </a:rPr>
              <a:t>Introduction</a:t>
            </a:r>
            <a:br>
              <a:rPr lang="en-US" dirty="0" smtClean="0">
                <a:latin typeface="Times New Roman"/>
                <a:cs typeface="Times New Roman"/>
              </a:rPr>
            </a:br>
            <a:r>
              <a:rPr lang="en-US" sz="3600" dirty="0">
                <a:latin typeface="Times New Roman"/>
                <a:cs typeface="Times New Roman"/>
              </a:rPr>
              <a:t>Hepatitis C virus (HCV</a:t>
            </a:r>
            <a:r>
              <a:rPr lang="en-US" sz="3600" dirty="0" smtClean="0">
                <a:latin typeface="Times New Roman"/>
                <a:cs typeface="Times New Roman"/>
              </a:rPr>
              <a:t>)</a:t>
            </a:r>
            <a:endParaRPr lang="en-US" dirty="0">
              <a:latin typeface="Times New Roman"/>
              <a:cs typeface="Times New Roman"/>
            </a:endParaRPr>
          </a:p>
        </p:txBody>
      </p:sp>
      <p:sp>
        <p:nvSpPr>
          <p:cNvPr id="3" name="Content Placeholder 2"/>
          <p:cNvSpPr>
            <a:spLocks noGrp="1"/>
          </p:cNvSpPr>
          <p:nvPr>
            <p:ph idx="1"/>
          </p:nvPr>
        </p:nvSpPr>
        <p:spPr>
          <a:xfrm>
            <a:off x="457200" y="1550298"/>
            <a:ext cx="8229600" cy="4198119"/>
          </a:xfrm>
        </p:spPr>
        <p:txBody>
          <a:bodyPr>
            <a:normAutofit fontScale="92500"/>
          </a:bodyPr>
          <a:lstStyle/>
          <a:p>
            <a:r>
              <a:rPr lang="en-US" sz="2800" dirty="0">
                <a:latin typeface="Times New Roman"/>
                <a:cs typeface="Times New Roman"/>
              </a:rPr>
              <a:t>M</a:t>
            </a:r>
            <a:r>
              <a:rPr lang="en-US" sz="2800" dirty="0" smtClean="0">
                <a:latin typeface="Times New Roman"/>
                <a:cs typeface="Times New Roman"/>
              </a:rPr>
              <a:t>ember </a:t>
            </a:r>
            <a:r>
              <a:rPr lang="en-US" sz="2800" dirty="0">
                <a:latin typeface="Times New Roman"/>
                <a:cs typeface="Times New Roman"/>
              </a:rPr>
              <a:t>of the </a:t>
            </a:r>
            <a:r>
              <a:rPr lang="en-US" sz="2800" dirty="0" err="1">
                <a:latin typeface="Times New Roman"/>
                <a:cs typeface="Times New Roman"/>
              </a:rPr>
              <a:t>hepacivirus</a:t>
            </a:r>
            <a:r>
              <a:rPr lang="en-US" sz="2800" dirty="0">
                <a:latin typeface="Times New Roman"/>
                <a:cs typeface="Times New Roman"/>
              </a:rPr>
              <a:t> genus, family </a:t>
            </a:r>
            <a:r>
              <a:rPr lang="en-US" sz="2800" dirty="0" err="1" smtClean="0">
                <a:latin typeface="Times New Roman"/>
                <a:cs typeface="Times New Roman"/>
              </a:rPr>
              <a:t>Flaviviridae</a:t>
            </a:r>
            <a:r>
              <a:rPr lang="en-US" sz="2800" dirty="0">
                <a:latin typeface="Times New Roman"/>
                <a:cs typeface="Times New Roman"/>
              </a:rPr>
              <a:t>.</a:t>
            </a:r>
            <a:endParaRPr lang="en-US" sz="2800" dirty="0" smtClean="0">
              <a:latin typeface="Times New Roman"/>
              <a:cs typeface="Times New Roman"/>
            </a:endParaRPr>
          </a:p>
          <a:p>
            <a:r>
              <a:rPr lang="en-US" sz="2800" dirty="0" smtClean="0">
                <a:latin typeface="Times New Roman"/>
                <a:cs typeface="Times New Roman"/>
              </a:rPr>
              <a:t> </a:t>
            </a:r>
            <a:r>
              <a:rPr lang="en-US" sz="2800" dirty="0">
                <a:latin typeface="Times New Roman"/>
                <a:cs typeface="Times New Roman"/>
              </a:rPr>
              <a:t>is a major cause of human hepatitis throughout the world. </a:t>
            </a:r>
            <a:endParaRPr lang="en-US" sz="2800" dirty="0" smtClean="0">
              <a:latin typeface="Times New Roman"/>
              <a:cs typeface="Times New Roman"/>
            </a:endParaRPr>
          </a:p>
          <a:p>
            <a:r>
              <a:rPr lang="en-US" sz="2800" dirty="0" smtClean="0">
                <a:latin typeface="Times New Roman"/>
                <a:cs typeface="Times New Roman"/>
              </a:rPr>
              <a:t>The </a:t>
            </a:r>
            <a:r>
              <a:rPr lang="en-US" sz="2800" dirty="0">
                <a:latin typeface="Times New Roman"/>
                <a:cs typeface="Times New Roman"/>
              </a:rPr>
              <a:t>World Health Organization estimates that </a:t>
            </a:r>
            <a:r>
              <a:rPr lang="en-US" sz="2800" dirty="0" smtClean="0">
                <a:latin typeface="Times New Roman"/>
                <a:cs typeface="Times New Roman"/>
              </a:rPr>
              <a:t>150 </a:t>
            </a:r>
            <a:r>
              <a:rPr lang="en-US" sz="2800" dirty="0">
                <a:latin typeface="Times New Roman"/>
                <a:cs typeface="Times New Roman"/>
              </a:rPr>
              <a:t>to </a:t>
            </a:r>
            <a:r>
              <a:rPr lang="en-US" sz="2800" dirty="0" smtClean="0">
                <a:latin typeface="Times New Roman"/>
                <a:cs typeface="Times New Roman"/>
              </a:rPr>
              <a:t>170 </a:t>
            </a:r>
            <a:r>
              <a:rPr lang="en-US" sz="2800" dirty="0">
                <a:latin typeface="Times New Roman"/>
                <a:cs typeface="Times New Roman"/>
              </a:rPr>
              <a:t>million people are chronically infected with </a:t>
            </a:r>
            <a:r>
              <a:rPr lang="en-US" sz="2800" dirty="0" smtClean="0">
                <a:latin typeface="Times New Roman"/>
                <a:cs typeface="Times New Roman"/>
              </a:rPr>
              <a:t>HCV 3% of world population( around 25-30 million only in Egypt).</a:t>
            </a:r>
          </a:p>
          <a:p>
            <a:r>
              <a:rPr lang="en-US" sz="2800" dirty="0" smtClean="0">
                <a:latin typeface="Times New Roman"/>
                <a:cs typeface="Times New Roman"/>
              </a:rPr>
              <a:t>People with chronic infection have the risk of developing liver cirrhosis and hepatocellular carcinoma</a:t>
            </a:r>
          </a:p>
          <a:p>
            <a:r>
              <a:rPr lang="en-US" sz="2800" dirty="0" smtClean="0">
                <a:latin typeface="Times New Roman"/>
                <a:cs typeface="Times New Roman"/>
              </a:rPr>
              <a:t>People with hepatitis C virus are almost asymptomatic until cirrhosis of liver occurred</a:t>
            </a:r>
          </a:p>
        </p:txBody>
      </p:sp>
    </p:spTree>
    <p:extLst>
      <p:ext uri="{BB962C8B-B14F-4D97-AF65-F5344CB8AC3E}">
        <p14:creationId xmlns:p14="http://schemas.microsoft.com/office/powerpoint/2010/main" val="27759129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cs typeface="Times New Roman"/>
              </a:rPr>
              <a:t>HCV structure</a:t>
            </a:r>
            <a:endParaRPr lang="en-US" dirty="0">
              <a:latin typeface="Times New Roman"/>
              <a:cs typeface="Times New Roman"/>
            </a:endParaRPr>
          </a:p>
        </p:txBody>
      </p:sp>
      <p:pic>
        <p:nvPicPr>
          <p:cNvPr id="4" name="Content Placeholder 3"/>
          <p:cNvPicPr>
            <a:picLocks noGrp="1" noChangeAspect="1"/>
          </p:cNvPicPr>
          <p:nvPr>
            <p:ph idx="1"/>
          </p:nvPr>
        </p:nvPicPr>
        <p:blipFill>
          <a:blip r:embed="rId2"/>
          <a:srcRect t="7076" b="7076"/>
          <a:stretch>
            <a:fillRect/>
          </a:stretch>
        </p:blipFill>
        <p:spPr/>
      </p:pic>
    </p:spTree>
    <p:extLst>
      <p:ext uri="{BB962C8B-B14F-4D97-AF65-F5344CB8AC3E}">
        <p14:creationId xmlns:p14="http://schemas.microsoft.com/office/powerpoint/2010/main" val="41673661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a:cs typeface="Times New Roman"/>
              </a:rPr>
              <a:t>Limitation of experimental researches on HCV</a:t>
            </a:r>
            <a:endParaRPr lang="en-US" sz="3200" dirty="0">
              <a:latin typeface="Times New Roman"/>
              <a:cs typeface="Times New Roman"/>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a:cs typeface="Times New Roman"/>
              </a:rPr>
              <a:t>Unfortunately, study of HCV has been hampered by the </a:t>
            </a:r>
            <a:r>
              <a:rPr lang="en-US" sz="2400" u="sng" dirty="0" smtClean="0">
                <a:latin typeface="Times New Roman"/>
                <a:cs typeface="Times New Roman"/>
              </a:rPr>
              <a:t>inability to propagate the virus efficiently in cell culture</a:t>
            </a:r>
            <a:r>
              <a:rPr lang="en-US" sz="2400" dirty="0" smtClean="0">
                <a:latin typeface="Times New Roman"/>
                <a:cs typeface="Times New Roman"/>
              </a:rPr>
              <a:t> </a:t>
            </a:r>
            <a:endParaRPr lang="en-US" sz="2400" dirty="0" smtClean="0">
              <a:latin typeface="Times New Roman"/>
              <a:cs typeface="Times New Roman"/>
            </a:endParaRPr>
          </a:p>
          <a:p>
            <a:pPr algn="just"/>
            <a:endParaRPr lang="en-US" sz="2400" dirty="0" smtClean="0">
              <a:latin typeface="Times New Roman"/>
              <a:cs typeface="Times New Roman"/>
            </a:endParaRPr>
          </a:p>
          <a:p>
            <a:pPr algn="just"/>
            <a:r>
              <a:rPr lang="en-US" sz="2400" dirty="0" smtClean="0">
                <a:latin typeface="Times New Roman"/>
                <a:cs typeface="Times New Roman"/>
              </a:rPr>
              <a:t>No experimental animals except chimpanzee (very expensive) </a:t>
            </a:r>
            <a:endParaRPr lang="en-US" sz="2400" dirty="0" smtClean="0">
              <a:latin typeface="Times New Roman"/>
              <a:cs typeface="Times New Roman"/>
            </a:endParaRPr>
          </a:p>
          <a:p>
            <a:pPr marL="0" indent="0" algn="just">
              <a:buNone/>
            </a:pPr>
            <a:endParaRPr lang="en-US" sz="2400" dirty="0" smtClean="0">
              <a:latin typeface="Times New Roman"/>
              <a:cs typeface="Times New Roman"/>
            </a:endParaRPr>
          </a:p>
        </p:txBody>
      </p:sp>
    </p:spTree>
    <p:extLst>
      <p:ext uri="{BB962C8B-B14F-4D97-AF65-F5344CB8AC3E}">
        <p14:creationId xmlns:p14="http://schemas.microsoft.com/office/powerpoint/2010/main" val="334604010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limitations of Current </a:t>
            </a:r>
            <a:r>
              <a:rPr lang="en-US" dirty="0" smtClean="0"/>
              <a:t>therapies</a:t>
            </a:r>
            <a:endParaRPr lang="en-US" dirty="0"/>
          </a:p>
        </p:txBody>
      </p:sp>
      <p:sp>
        <p:nvSpPr>
          <p:cNvPr id="3" name="Content Placeholder 2"/>
          <p:cNvSpPr>
            <a:spLocks noGrp="1"/>
          </p:cNvSpPr>
          <p:nvPr>
            <p:ph idx="1"/>
          </p:nvPr>
        </p:nvSpPr>
        <p:spPr/>
        <p:txBody>
          <a:bodyPr>
            <a:normAutofit/>
          </a:bodyPr>
          <a:lstStyle/>
          <a:p>
            <a:r>
              <a:rPr lang="en-US" sz="2600" dirty="0" err="1" smtClean="0">
                <a:latin typeface="Times New Roman"/>
                <a:cs typeface="Times New Roman"/>
              </a:rPr>
              <a:t>Pegylated</a:t>
            </a:r>
            <a:r>
              <a:rPr lang="en-US" sz="2600" dirty="0" smtClean="0">
                <a:latin typeface="Times New Roman"/>
                <a:cs typeface="Times New Roman"/>
              </a:rPr>
              <a:t> </a:t>
            </a:r>
            <a:r>
              <a:rPr lang="en-US" sz="2600" dirty="0">
                <a:latin typeface="Times New Roman"/>
                <a:cs typeface="Times New Roman"/>
              </a:rPr>
              <a:t>interferon (IFN)-α in combination with the nucleoside analog ribavirin (1-β-D-ribofuranosyl-1,2,4-triaxole-3-carboxamide</a:t>
            </a:r>
            <a:r>
              <a:rPr lang="en-US" sz="2600" dirty="0" smtClean="0">
                <a:latin typeface="Times New Roman"/>
                <a:cs typeface="Times New Roman"/>
              </a:rPr>
              <a:t>) and/or </a:t>
            </a:r>
            <a:r>
              <a:rPr lang="en-US" sz="2600" dirty="0" err="1" smtClean="0">
                <a:latin typeface="Times New Roman"/>
                <a:cs typeface="Times New Roman"/>
              </a:rPr>
              <a:t>sofosbuvir</a:t>
            </a:r>
            <a:r>
              <a:rPr lang="en-US" sz="2600" dirty="0" smtClean="0">
                <a:latin typeface="Times New Roman"/>
                <a:cs typeface="Times New Roman"/>
              </a:rPr>
              <a:t> (brand name </a:t>
            </a:r>
            <a:r>
              <a:rPr lang="en-US" sz="2600" dirty="0" err="1" smtClean="0">
                <a:latin typeface="Times New Roman"/>
                <a:cs typeface="Times New Roman"/>
              </a:rPr>
              <a:t>sovaldi</a:t>
            </a:r>
            <a:r>
              <a:rPr lang="en-US" sz="2600" dirty="0" smtClean="0">
                <a:latin typeface="Times New Roman"/>
                <a:cs typeface="Times New Roman"/>
              </a:rPr>
              <a:t>) according to genotype.</a:t>
            </a:r>
          </a:p>
          <a:p>
            <a:r>
              <a:rPr lang="en-US" sz="2600" dirty="0" smtClean="0">
                <a:latin typeface="Times New Roman"/>
                <a:cs typeface="Times New Roman"/>
              </a:rPr>
              <a:t>Limitations:</a:t>
            </a:r>
          </a:p>
          <a:p>
            <a:pPr lvl="1"/>
            <a:r>
              <a:rPr lang="en-US" sz="2200" dirty="0" smtClean="0">
                <a:latin typeface="Times New Roman"/>
                <a:cs typeface="Times New Roman"/>
              </a:rPr>
              <a:t>Very expensive</a:t>
            </a:r>
            <a:r>
              <a:rPr lang="en-US" sz="2200" dirty="0">
                <a:latin typeface="Times New Roman"/>
                <a:cs typeface="Times New Roman"/>
              </a:rPr>
              <a:t>, </a:t>
            </a:r>
            <a:endParaRPr lang="en-US" sz="2200" dirty="0" smtClean="0">
              <a:latin typeface="Times New Roman"/>
              <a:cs typeface="Times New Roman"/>
            </a:endParaRPr>
          </a:p>
          <a:p>
            <a:pPr lvl="1"/>
            <a:r>
              <a:rPr lang="en-US" sz="2200" dirty="0" smtClean="0">
                <a:latin typeface="Times New Roman"/>
                <a:cs typeface="Times New Roman"/>
              </a:rPr>
              <a:t>Effective only in </a:t>
            </a:r>
            <a:r>
              <a:rPr lang="en-US" sz="2200" dirty="0">
                <a:latin typeface="Times New Roman"/>
                <a:cs typeface="Times New Roman"/>
              </a:rPr>
              <a:t>a subset of </a:t>
            </a:r>
            <a:r>
              <a:rPr lang="en-US" sz="2200" dirty="0" smtClean="0">
                <a:latin typeface="Times New Roman"/>
                <a:cs typeface="Times New Roman"/>
              </a:rPr>
              <a:t>patients, </a:t>
            </a:r>
          </a:p>
          <a:p>
            <a:pPr lvl="1"/>
            <a:r>
              <a:rPr lang="en-US" sz="2200" dirty="0" smtClean="0">
                <a:latin typeface="Times New Roman"/>
                <a:cs typeface="Times New Roman"/>
              </a:rPr>
              <a:t>Associated </a:t>
            </a:r>
            <a:r>
              <a:rPr lang="en-US" sz="2200" dirty="0">
                <a:latin typeface="Times New Roman"/>
                <a:cs typeface="Times New Roman"/>
              </a:rPr>
              <a:t>with many side effects </a:t>
            </a:r>
            <a:r>
              <a:rPr lang="en-US" sz="2200" dirty="0" smtClean="0">
                <a:latin typeface="Times New Roman"/>
                <a:cs typeface="Times New Roman"/>
              </a:rPr>
              <a:t>such </a:t>
            </a:r>
            <a:r>
              <a:rPr lang="en-US" sz="2200" dirty="0">
                <a:latin typeface="Times New Roman"/>
                <a:cs typeface="Times New Roman"/>
              </a:rPr>
              <a:t>as depression, flu-like symptoms, fatigue, </a:t>
            </a:r>
            <a:r>
              <a:rPr lang="en-US" sz="2200" dirty="0" smtClean="0">
                <a:latin typeface="Times New Roman"/>
                <a:cs typeface="Times New Roman"/>
              </a:rPr>
              <a:t>headache, insomnia and </a:t>
            </a:r>
            <a:r>
              <a:rPr lang="en-US" sz="2200" dirty="0">
                <a:latin typeface="Times New Roman"/>
                <a:cs typeface="Times New Roman"/>
              </a:rPr>
              <a:t>hemolytic anemia, and, due to this, many patients are forced to discontinue </a:t>
            </a:r>
            <a:r>
              <a:rPr lang="en-US" sz="2200" dirty="0" smtClean="0">
                <a:latin typeface="Times New Roman"/>
                <a:cs typeface="Times New Roman"/>
              </a:rPr>
              <a:t>therapy.</a:t>
            </a:r>
            <a:endParaRPr lang="en-US" dirty="0" smtClean="0">
              <a:effectLst/>
            </a:endParaRPr>
          </a:p>
          <a:p>
            <a:endParaRPr lang="en-US" dirty="0"/>
          </a:p>
        </p:txBody>
      </p:sp>
    </p:spTree>
    <p:extLst>
      <p:ext uri="{BB962C8B-B14F-4D97-AF65-F5344CB8AC3E}">
        <p14:creationId xmlns:p14="http://schemas.microsoft.com/office/powerpoint/2010/main" val="195699888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BVDV ?</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latin typeface="Times New Roman"/>
                <a:cs typeface="Times New Roman"/>
              </a:rPr>
              <a:t>HCV </a:t>
            </a:r>
            <a:r>
              <a:rPr lang="en-US" dirty="0">
                <a:latin typeface="Times New Roman"/>
                <a:cs typeface="Times New Roman"/>
              </a:rPr>
              <a:t>shares many molecular and </a:t>
            </a:r>
            <a:r>
              <a:rPr lang="en-US" dirty="0" err="1">
                <a:latin typeface="Times New Roman"/>
                <a:cs typeface="Times New Roman"/>
              </a:rPr>
              <a:t>virological</a:t>
            </a:r>
            <a:r>
              <a:rPr lang="en-US" dirty="0">
                <a:latin typeface="Times New Roman"/>
                <a:cs typeface="Times New Roman"/>
              </a:rPr>
              <a:t> similarities with </a:t>
            </a:r>
            <a:r>
              <a:rPr lang="en-US" dirty="0" err="1">
                <a:latin typeface="Times New Roman"/>
                <a:cs typeface="Times New Roman"/>
              </a:rPr>
              <a:t>pestiviruses</a:t>
            </a:r>
            <a:r>
              <a:rPr lang="en-US" dirty="0">
                <a:latin typeface="Times New Roman"/>
                <a:cs typeface="Times New Roman"/>
              </a:rPr>
              <a:t> .</a:t>
            </a:r>
          </a:p>
          <a:p>
            <a:pPr algn="just"/>
            <a:endParaRPr lang="en-US" dirty="0">
              <a:latin typeface="Times New Roman"/>
              <a:cs typeface="Times New Roman"/>
            </a:endParaRPr>
          </a:p>
          <a:p>
            <a:pPr algn="just"/>
            <a:r>
              <a:rPr lang="en-US" dirty="0">
                <a:latin typeface="Times New Roman"/>
                <a:cs typeface="Times New Roman"/>
              </a:rPr>
              <a:t>The bovine viral diarrhea virus (BVDV), a member of the </a:t>
            </a:r>
            <a:r>
              <a:rPr lang="en-US" dirty="0" err="1">
                <a:latin typeface="Times New Roman"/>
                <a:cs typeface="Times New Roman"/>
              </a:rPr>
              <a:t>Flaviviridae</a:t>
            </a:r>
            <a:r>
              <a:rPr lang="en-US" dirty="0">
                <a:latin typeface="Times New Roman"/>
                <a:cs typeface="Times New Roman"/>
              </a:rPr>
              <a:t> family (genus </a:t>
            </a:r>
            <a:r>
              <a:rPr lang="en-US" dirty="0" err="1">
                <a:latin typeface="Times New Roman"/>
                <a:cs typeface="Times New Roman"/>
              </a:rPr>
              <a:t>Pestivirus</a:t>
            </a:r>
            <a:r>
              <a:rPr lang="en-US" dirty="0">
                <a:latin typeface="Times New Roman"/>
                <a:cs typeface="Times New Roman"/>
              </a:rPr>
              <a:t>), shares similarities with HCV (genus </a:t>
            </a:r>
            <a:r>
              <a:rPr lang="en-US" dirty="0" err="1">
                <a:latin typeface="Times New Roman"/>
                <a:cs typeface="Times New Roman"/>
              </a:rPr>
              <a:t>Hepacivirus</a:t>
            </a:r>
            <a:r>
              <a:rPr lang="en-US" dirty="0">
                <a:latin typeface="Times New Roman"/>
                <a:cs typeface="Times New Roman"/>
              </a:rPr>
              <a:t>, </a:t>
            </a:r>
            <a:r>
              <a:rPr lang="en-US" dirty="0" err="1">
                <a:latin typeface="Times New Roman"/>
                <a:cs typeface="Times New Roman"/>
              </a:rPr>
              <a:t>Flaviviridae</a:t>
            </a:r>
            <a:r>
              <a:rPr lang="en-US" dirty="0">
                <a:latin typeface="Times New Roman"/>
                <a:cs typeface="Times New Roman"/>
              </a:rPr>
              <a:t> family) in terms of their replication cycles, biology and genetic organization, and shows the functionally homologous nature of many of their gene products</a:t>
            </a:r>
            <a:endParaRPr lang="en-US" dirty="0"/>
          </a:p>
        </p:txBody>
      </p:sp>
    </p:spTree>
    <p:extLst>
      <p:ext uri="{BB962C8B-B14F-4D97-AF65-F5344CB8AC3E}">
        <p14:creationId xmlns:p14="http://schemas.microsoft.com/office/powerpoint/2010/main" val="38804504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BVDV as a model for HCV</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sz="2800" smtClean="0">
                <a:latin typeface="Times New Roman"/>
                <a:cs typeface="Times New Roman"/>
              </a:rPr>
              <a:t>Both </a:t>
            </a:r>
            <a:r>
              <a:rPr lang="en-US" sz="2800" dirty="0" smtClean="0">
                <a:latin typeface="Times New Roman"/>
                <a:cs typeface="Times New Roman"/>
              </a:rPr>
              <a:t>utilize the LDL receptor to enter cells, use a functionally similar internal ribosome entry site for translation, have a mechanistically similar NS5B RNA-dependent RNA polymerase, and a seemingly equivalent mechanism of </a:t>
            </a:r>
            <a:r>
              <a:rPr lang="en-US" sz="2800" dirty="0" err="1" smtClean="0">
                <a:latin typeface="Times New Roman"/>
                <a:cs typeface="Times New Roman"/>
              </a:rPr>
              <a:t>virion</a:t>
            </a:r>
            <a:r>
              <a:rPr lang="en-US" sz="2800" dirty="0" smtClean="0">
                <a:latin typeface="Times New Roman"/>
                <a:cs typeface="Times New Roman"/>
              </a:rPr>
              <a:t> maturation, assembly and egress.</a:t>
            </a:r>
          </a:p>
          <a:p>
            <a:endParaRPr lang="en-US" sz="2800" dirty="0" smtClean="0">
              <a:latin typeface="Times New Roman"/>
              <a:cs typeface="Times New Roman"/>
            </a:endParaRPr>
          </a:p>
          <a:p>
            <a:r>
              <a:rPr lang="en-US" sz="2800" dirty="0" smtClean="0">
                <a:latin typeface="Times New Roman"/>
                <a:cs typeface="Times New Roman"/>
              </a:rPr>
              <a:t>BVDV is easy to culture in vitro, molecular clones are available for genetic studies and the virus undergoes a complete replication cycle]. For these reasons, BVDV is considered to be a valuable surrogate virus model for identifying and characterizing antiviral agents for use against HCV</a:t>
            </a:r>
          </a:p>
          <a:p>
            <a:endParaRPr lang="en-US" dirty="0" smtClean="0"/>
          </a:p>
          <a:p>
            <a:endParaRPr lang="en-US" dirty="0"/>
          </a:p>
        </p:txBody>
      </p:sp>
    </p:spTree>
    <p:extLst>
      <p:ext uri="{BB962C8B-B14F-4D97-AF65-F5344CB8AC3E}">
        <p14:creationId xmlns:p14="http://schemas.microsoft.com/office/powerpoint/2010/main" val="22809592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a:cs typeface="Times New Roman"/>
              </a:rPr>
              <a:t>Nanotechnology</a:t>
            </a:r>
            <a:endParaRPr lang="en-US" sz="3600" dirty="0">
              <a:latin typeface="Times New Roman"/>
              <a:cs typeface="Times New Roman"/>
            </a:endParaRPr>
          </a:p>
        </p:txBody>
      </p:sp>
      <p:sp>
        <p:nvSpPr>
          <p:cNvPr id="3" name="Content Placeholder 2"/>
          <p:cNvSpPr>
            <a:spLocks noGrp="1"/>
          </p:cNvSpPr>
          <p:nvPr>
            <p:ph idx="1"/>
          </p:nvPr>
        </p:nvSpPr>
        <p:spPr>
          <a:xfrm>
            <a:off x="457200" y="1417638"/>
            <a:ext cx="8229600" cy="4708525"/>
          </a:xfrm>
        </p:spPr>
        <p:txBody>
          <a:bodyPr>
            <a:normAutofit/>
          </a:bodyPr>
          <a:lstStyle/>
          <a:p>
            <a:pPr algn="just"/>
            <a:r>
              <a:rPr lang="en-US" sz="2400" dirty="0" smtClean="0">
                <a:latin typeface="Times New Roman"/>
                <a:cs typeface="Times New Roman"/>
              </a:rPr>
              <a:t>Nanotechnology is part of science and technology about  manipulation  of matter at atomic and molecular size.</a:t>
            </a:r>
          </a:p>
          <a:p>
            <a:pPr algn="just"/>
            <a:endParaRPr lang="en-US" sz="2400" dirty="0" smtClean="0">
              <a:latin typeface="Times New Roman"/>
              <a:cs typeface="Times New Roman"/>
            </a:endParaRPr>
          </a:p>
          <a:p>
            <a:pPr algn="just"/>
            <a:r>
              <a:rPr lang="en-US" sz="2400" dirty="0" smtClean="0">
                <a:latin typeface="Times New Roman"/>
                <a:cs typeface="Times New Roman"/>
              </a:rPr>
              <a:t>Nano is just a prefix of small scale size in which 1 Nano = 10</a:t>
            </a:r>
            <a:r>
              <a:rPr lang="en-US" sz="2400" baseline="30000" dirty="0" smtClean="0">
                <a:latin typeface="Times New Roman"/>
                <a:cs typeface="Times New Roman"/>
              </a:rPr>
              <a:t>-9</a:t>
            </a:r>
            <a:r>
              <a:rPr lang="en-US" sz="2400" dirty="0" smtClean="0">
                <a:latin typeface="Times New Roman"/>
                <a:cs typeface="Times New Roman"/>
              </a:rPr>
              <a:t> meter. Mean awhile technology is the application of scientific knowledge for practical purposes.</a:t>
            </a:r>
          </a:p>
          <a:p>
            <a:pPr algn="just"/>
            <a:endParaRPr lang="en-US" sz="2400" dirty="0">
              <a:latin typeface="Times New Roman"/>
              <a:cs typeface="Times New Roman"/>
            </a:endParaRPr>
          </a:p>
          <a:p>
            <a:pPr algn="just"/>
            <a:r>
              <a:rPr lang="en-US" sz="2400" dirty="0" smtClean="0"/>
              <a:t> </a:t>
            </a:r>
            <a:r>
              <a:rPr lang="en-US" sz="2400" dirty="0" smtClean="0">
                <a:latin typeface="Times New Roman"/>
                <a:cs typeface="Times New Roman"/>
              </a:rPr>
              <a:t>Nanoparticles made of metals, semiconductors, or oxides are of particular interest for their mechanical, electrical, magnetic, optical, chemical and other properties and exhibiting a number of special properties relative to bulk material.</a:t>
            </a:r>
          </a:p>
          <a:p>
            <a:pPr algn="just"/>
            <a:endParaRPr lang="en-US" sz="2400" dirty="0" smtClean="0">
              <a:latin typeface="Times New Roman"/>
              <a:cs typeface="Times New Roman"/>
            </a:endParaRPr>
          </a:p>
          <a:p>
            <a:endParaRPr lang="en-US" dirty="0"/>
          </a:p>
        </p:txBody>
      </p:sp>
    </p:spTree>
    <p:extLst>
      <p:ext uri="{BB962C8B-B14F-4D97-AF65-F5344CB8AC3E}">
        <p14:creationId xmlns:p14="http://schemas.microsoft.com/office/powerpoint/2010/main" val="39137592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Nanotechnology</a:t>
            </a:r>
            <a:endParaRPr lang="en-US" dirty="0"/>
          </a:p>
        </p:txBody>
      </p:sp>
      <p:sp>
        <p:nvSpPr>
          <p:cNvPr id="3" name="Content Placeholder 2"/>
          <p:cNvSpPr>
            <a:spLocks noGrp="1"/>
          </p:cNvSpPr>
          <p:nvPr>
            <p:ph idx="1"/>
          </p:nvPr>
        </p:nvSpPr>
        <p:spPr/>
        <p:txBody>
          <a:bodyPr>
            <a:normAutofit/>
          </a:bodyPr>
          <a:lstStyle/>
          <a:p>
            <a:pPr algn="just"/>
            <a:r>
              <a:rPr lang="en-US" sz="2400" dirty="0" smtClean="0">
                <a:latin typeface="Times New Roman"/>
                <a:cs typeface="Times New Roman"/>
              </a:rPr>
              <a:t>Moreover, Properties of the same metal nanoparticles vary according to many factors such as size, charge, shape and stabilizing agent used.  </a:t>
            </a:r>
          </a:p>
          <a:p>
            <a:pPr algn="just"/>
            <a:r>
              <a:rPr lang="en-US" sz="2400" dirty="0" err="1" smtClean="0">
                <a:latin typeface="Times New Roman"/>
                <a:cs typeface="Times New Roman"/>
              </a:rPr>
              <a:t>AuNPS</a:t>
            </a:r>
            <a:r>
              <a:rPr lang="en-US" sz="2400" dirty="0" smtClean="0">
                <a:latin typeface="Times New Roman"/>
                <a:cs typeface="Times New Roman"/>
              </a:rPr>
              <a:t> was previously reported to possess in-vitro antiviral properties against HIV and multi strains of influenza virus.</a:t>
            </a:r>
          </a:p>
          <a:p>
            <a:endParaRPr lang="en-US" dirty="0" smtClean="0"/>
          </a:p>
          <a:p>
            <a:endParaRPr lang="en-US" dirty="0" smtClean="0"/>
          </a:p>
          <a:p>
            <a:endParaRPr lang="en-US" dirty="0"/>
          </a:p>
          <a:p>
            <a:endParaRPr lang="en-US" dirty="0"/>
          </a:p>
        </p:txBody>
      </p:sp>
    </p:spTree>
    <p:extLst>
      <p:ext uri="{BB962C8B-B14F-4D97-AF65-F5344CB8AC3E}">
        <p14:creationId xmlns:p14="http://schemas.microsoft.com/office/powerpoint/2010/main" val="57334535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Size comparison</a:t>
            </a:r>
            <a:endParaRPr lang="en-US" dirty="0"/>
          </a:p>
        </p:txBody>
      </p:sp>
      <p:pic>
        <p:nvPicPr>
          <p:cNvPr id="4" name="Content Placeholder 3"/>
          <p:cNvPicPr>
            <a:picLocks noGrp="1" noChangeAspect="1"/>
          </p:cNvPicPr>
          <p:nvPr>
            <p:ph idx="1"/>
          </p:nvPr>
        </p:nvPicPr>
        <p:blipFill rotWithShape="1">
          <a:blip r:embed="rId2"/>
          <a:srcRect l="-591" r="-1526"/>
          <a:stretch/>
        </p:blipFill>
        <p:spPr>
          <a:xfrm>
            <a:off x="457200" y="2068095"/>
            <a:ext cx="8229600" cy="3348621"/>
          </a:xfrm>
        </p:spPr>
      </p:pic>
    </p:spTree>
    <p:extLst>
      <p:ext uri="{BB962C8B-B14F-4D97-AF65-F5344CB8AC3E}">
        <p14:creationId xmlns:p14="http://schemas.microsoft.com/office/powerpoint/2010/main" val="273283959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Aim of the work</a:t>
            </a:r>
            <a:endParaRPr lang="en-US" sz="3600" dirty="0"/>
          </a:p>
        </p:txBody>
      </p:sp>
      <p:sp>
        <p:nvSpPr>
          <p:cNvPr id="3" name="Content Placeholder 2"/>
          <p:cNvSpPr>
            <a:spLocks noGrp="1"/>
          </p:cNvSpPr>
          <p:nvPr>
            <p:ph idx="1"/>
          </p:nvPr>
        </p:nvSpPr>
        <p:spPr/>
        <p:txBody>
          <a:bodyPr/>
          <a:lstStyle/>
          <a:p>
            <a:pPr marL="0" indent="0" algn="just">
              <a:buNone/>
            </a:pPr>
            <a:endParaRPr lang="en-US" sz="2800" dirty="0" smtClean="0">
              <a:latin typeface="Times New Roman"/>
              <a:cs typeface="Times New Roman"/>
            </a:endParaRPr>
          </a:p>
          <a:p>
            <a:pPr marL="0" indent="0" algn="ctr">
              <a:buNone/>
            </a:pPr>
            <a:r>
              <a:rPr lang="en-US" sz="2800" dirty="0" smtClean="0">
                <a:latin typeface="Times New Roman"/>
                <a:cs typeface="Times New Roman"/>
              </a:rPr>
              <a:t> </a:t>
            </a:r>
          </a:p>
          <a:p>
            <a:pPr marL="0" indent="0" algn="ctr">
              <a:buNone/>
            </a:pPr>
            <a:r>
              <a:rPr lang="en-US" dirty="0" smtClean="0">
                <a:latin typeface="Times New Roman"/>
                <a:cs typeface="Times New Roman"/>
              </a:rPr>
              <a:t>In</a:t>
            </a:r>
            <a:r>
              <a:rPr lang="en-US" dirty="0">
                <a:latin typeface="Times New Roman"/>
                <a:cs typeface="Times New Roman"/>
              </a:rPr>
              <a:t>-vitro Evaluation </a:t>
            </a:r>
            <a:r>
              <a:rPr lang="en-US" dirty="0" smtClean="0">
                <a:latin typeface="Times New Roman"/>
                <a:cs typeface="Times New Roman"/>
              </a:rPr>
              <a:t>of </a:t>
            </a:r>
            <a:r>
              <a:rPr lang="en-US" dirty="0" smtClean="0">
                <a:latin typeface="Times New Roman"/>
                <a:cs typeface="Times New Roman"/>
              </a:rPr>
              <a:t> antiviral activity of gold nanoparticles on BVDV as a model for HCV.</a:t>
            </a:r>
            <a:endParaRPr lang="en-US" dirty="0" smtClean="0">
              <a:latin typeface="Times New Roman"/>
              <a:cs typeface="Times New Roman"/>
            </a:endParaRPr>
          </a:p>
          <a:p>
            <a:pPr algn="just"/>
            <a:endParaRPr lang="en-US" dirty="0"/>
          </a:p>
        </p:txBody>
      </p:sp>
    </p:spTree>
    <p:extLst>
      <p:ext uri="{BB962C8B-B14F-4D97-AF65-F5344CB8AC3E}">
        <p14:creationId xmlns:p14="http://schemas.microsoft.com/office/powerpoint/2010/main" val="408806629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a:cs typeface="Times New Roman"/>
              </a:rPr>
              <a:t>Material and methods </a:t>
            </a:r>
            <a:endParaRPr lang="en-US" sz="3200" dirty="0">
              <a:latin typeface="Times New Roman"/>
              <a:cs typeface="Times New Roman"/>
            </a:endParaRPr>
          </a:p>
        </p:txBody>
      </p:sp>
      <p:sp>
        <p:nvSpPr>
          <p:cNvPr id="3" name="Content Placeholder 2"/>
          <p:cNvSpPr>
            <a:spLocks noGrp="1"/>
          </p:cNvSpPr>
          <p:nvPr>
            <p:ph idx="1"/>
          </p:nvPr>
        </p:nvSpPr>
        <p:spPr/>
        <p:txBody>
          <a:bodyPr>
            <a:normAutofit/>
          </a:bodyPr>
          <a:lstStyle/>
          <a:p>
            <a:pPr algn="just"/>
            <a:r>
              <a:rPr lang="en-US" sz="2400" b="1" dirty="0" smtClean="0">
                <a:latin typeface="Times New Roman"/>
                <a:cs typeface="Times New Roman"/>
              </a:rPr>
              <a:t>Cell line </a:t>
            </a:r>
            <a:r>
              <a:rPr lang="en-US" sz="2400" b="1" dirty="0" smtClean="0">
                <a:latin typeface="Times New Roman"/>
                <a:cs typeface="Times New Roman"/>
              </a:rPr>
              <a:t>:  </a:t>
            </a:r>
            <a:r>
              <a:rPr lang="en-US" sz="2400" dirty="0" err="1">
                <a:latin typeface="Times New Roman"/>
                <a:cs typeface="Times New Roman"/>
              </a:rPr>
              <a:t>Madin</a:t>
            </a:r>
            <a:r>
              <a:rPr lang="en-US" sz="2400" dirty="0">
                <a:latin typeface="Times New Roman"/>
                <a:cs typeface="Times New Roman"/>
              </a:rPr>
              <a:t>-Darby bovine kidney (MDBK) cells were maintained in Dulbecco’s modified Eagle medium (DMEM) supplemented with 5% horse serum (DMEM-HS) at 37°C in a humidified, 5% CO</a:t>
            </a:r>
            <a:r>
              <a:rPr lang="en-US" sz="2400" baseline="-25000" dirty="0">
                <a:latin typeface="Times New Roman"/>
                <a:cs typeface="Times New Roman"/>
              </a:rPr>
              <a:t>2</a:t>
            </a:r>
            <a:r>
              <a:rPr lang="en-US" sz="2400" dirty="0">
                <a:latin typeface="Times New Roman"/>
                <a:cs typeface="Times New Roman"/>
              </a:rPr>
              <a:t> atmosphere. </a:t>
            </a:r>
            <a:endParaRPr lang="en-US" sz="2400" dirty="0" smtClean="0">
              <a:latin typeface="Times New Roman"/>
              <a:cs typeface="Times New Roman"/>
            </a:endParaRPr>
          </a:p>
          <a:p>
            <a:pPr algn="just"/>
            <a:endParaRPr lang="en-US" sz="2400" b="1" dirty="0" smtClean="0">
              <a:solidFill>
                <a:srgbClr val="000000"/>
              </a:solidFill>
              <a:latin typeface="Times New Roman"/>
              <a:cs typeface="Times New Roman"/>
            </a:endParaRPr>
          </a:p>
          <a:p>
            <a:pPr algn="just"/>
            <a:endParaRPr lang="en-US" sz="2400" b="1" dirty="0">
              <a:solidFill>
                <a:srgbClr val="000000"/>
              </a:solidFill>
              <a:latin typeface="Times New Roman"/>
              <a:cs typeface="Times New Roman"/>
            </a:endParaRPr>
          </a:p>
          <a:p>
            <a:pPr algn="just"/>
            <a:r>
              <a:rPr lang="en-US" sz="2400" b="1" dirty="0" smtClean="0">
                <a:solidFill>
                  <a:srgbClr val="000000"/>
                </a:solidFill>
                <a:latin typeface="Times New Roman"/>
                <a:cs typeface="Times New Roman"/>
              </a:rPr>
              <a:t>Virus</a:t>
            </a:r>
            <a:r>
              <a:rPr lang="en-US" sz="2400" dirty="0" smtClean="0">
                <a:latin typeface="Times New Roman"/>
                <a:cs typeface="Times New Roman"/>
              </a:rPr>
              <a:t>: BVDV</a:t>
            </a:r>
            <a:r>
              <a:rPr lang="en-US" sz="2400" dirty="0">
                <a:latin typeface="Times New Roman"/>
                <a:cs typeface="Times New Roman"/>
              </a:rPr>
              <a:t>-1 (strain NADL) was propagated and titrated according to</a:t>
            </a:r>
            <a:r>
              <a:rPr lang="en-US" sz="2400" b="1" dirty="0">
                <a:latin typeface="Times New Roman"/>
                <a:cs typeface="Times New Roman"/>
              </a:rPr>
              <a:t> Reed and </a:t>
            </a:r>
            <a:r>
              <a:rPr lang="en-US" sz="2400" b="1" dirty="0" err="1">
                <a:latin typeface="Times New Roman"/>
                <a:cs typeface="Times New Roman"/>
              </a:rPr>
              <a:t>Muench</a:t>
            </a:r>
            <a:r>
              <a:rPr lang="en-US" sz="2400" b="1" dirty="0">
                <a:latin typeface="Times New Roman"/>
                <a:cs typeface="Times New Roman"/>
              </a:rPr>
              <a:t> (1938).</a:t>
            </a:r>
            <a:r>
              <a:rPr lang="en-US" sz="2400" dirty="0">
                <a:latin typeface="Times New Roman"/>
                <a:cs typeface="Times New Roman"/>
              </a:rPr>
              <a:t>  </a:t>
            </a:r>
            <a:r>
              <a:rPr lang="en-US" sz="2400" b="1" dirty="0">
                <a:latin typeface="Times New Roman"/>
                <a:cs typeface="Times New Roman"/>
              </a:rPr>
              <a:t>  </a:t>
            </a:r>
            <a:endParaRPr lang="en-US" sz="2400" dirty="0">
              <a:latin typeface="Times New Roman"/>
              <a:cs typeface="Times New Roman"/>
            </a:endParaRPr>
          </a:p>
          <a:p>
            <a:endParaRPr lang="en-US" dirty="0"/>
          </a:p>
        </p:txBody>
      </p:sp>
    </p:spTree>
    <p:extLst>
      <p:ext uri="{BB962C8B-B14F-4D97-AF65-F5344CB8AC3E}">
        <p14:creationId xmlns:p14="http://schemas.microsoft.com/office/powerpoint/2010/main" val="1343637284"/>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Gold Nanoparticles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2400" b="1" dirty="0" smtClean="0">
                <a:latin typeface="Times New Roman"/>
                <a:cs typeface="Times New Roman"/>
              </a:rPr>
              <a:t>Gold </a:t>
            </a:r>
            <a:r>
              <a:rPr lang="en-US" sz="2400" b="1" dirty="0">
                <a:latin typeface="Times New Roman"/>
                <a:cs typeface="Times New Roman"/>
              </a:rPr>
              <a:t>Nanoparticles</a:t>
            </a:r>
            <a:endParaRPr lang="en-US" sz="2400" dirty="0">
              <a:latin typeface="Times New Roman"/>
              <a:cs typeface="Times New Roman"/>
            </a:endParaRPr>
          </a:p>
          <a:p>
            <a:pPr marL="0" indent="0" algn="just">
              <a:buNone/>
            </a:pPr>
            <a:r>
              <a:rPr lang="en-US" sz="2400" dirty="0" smtClean="0">
                <a:latin typeface="Times New Roman"/>
                <a:cs typeface="Times New Roman"/>
              </a:rPr>
              <a:t> Colloidal </a:t>
            </a:r>
            <a:r>
              <a:rPr lang="en-US" sz="2400" dirty="0">
                <a:latin typeface="Times New Roman"/>
                <a:cs typeface="Times New Roman"/>
              </a:rPr>
              <a:t>gold nanoparticles were synthesized by the optimization of classical Citrate Reduction method according to</a:t>
            </a:r>
            <a:r>
              <a:rPr lang="en-US" sz="2400" b="1" dirty="0">
                <a:latin typeface="Times New Roman"/>
                <a:cs typeface="Times New Roman"/>
              </a:rPr>
              <a:t> </a:t>
            </a:r>
            <a:r>
              <a:rPr lang="en-US" sz="2400" b="1" dirty="0" err="1">
                <a:latin typeface="Times New Roman"/>
                <a:cs typeface="Times New Roman"/>
              </a:rPr>
              <a:t>Turkevich</a:t>
            </a:r>
            <a:r>
              <a:rPr lang="en-US" sz="2400" b="1" dirty="0">
                <a:latin typeface="Times New Roman"/>
                <a:cs typeface="Times New Roman"/>
              </a:rPr>
              <a:t> et al. (1951)</a:t>
            </a:r>
            <a:r>
              <a:rPr lang="en-US" sz="2400" dirty="0" smtClean="0">
                <a:latin typeface="Times New Roman"/>
                <a:cs typeface="Times New Roman"/>
              </a:rPr>
              <a:t>.</a:t>
            </a:r>
            <a:endParaRPr lang="en-US" sz="2400" dirty="0">
              <a:latin typeface="Times New Roman"/>
              <a:cs typeface="Times New Roman"/>
            </a:endParaRPr>
          </a:p>
          <a:p>
            <a:pPr algn="just"/>
            <a:r>
              <a:rPr lang="en-US" sz="2400" b="1" dirty="0">
                <a:latin typeface="Times New Roman"/>
                <a:cs typeface="Times New Roman"/>
              </a:rPr>
              <a:t>Surface modification of Gold Nanoparticles</a:t>
            </a:r>
            <a:endParaRPr lang="en-US" sz="2400" dirty="0">
              <a:latin typeface="Times New Roman"/>
              <a:cs typeface="Times New Roman"/>
            </a:endParaRPr>
          </a:p>
          <a:p>
            <a:pPr marL="0" indent="0" algn="just">
              <a:buNone/>
            </a:pPr>
            <a:r>
              <a:rPr lang="en-US" sz="2400" dirty="0">
                <a:latin typeface="Times New Roman"/>
                <a:cs typeface="Times New Roman"/>
              </a:rPr>
              <a:t>Surface modification of gold nanoparticles necessary to increase its colloidal stability in physiological fluid was performed by adding poly –ethylene glycol (PEG) according to the method described by </a:t>
            </a:r>
            <a:r>
              <a:rPr lang="en-US" sz="2400" b="1" dirty="0" err="1">
                <a:latin typeface="Times New Roman"/>
                <a:cs typeface="Times New Roman"/>
              </a:rPr>
              <a:t>Alcantar</a:t>
            </a:r>
            <a:r>
              <a:rPr lang="en-US" sz="2400" b="1" dirty="0">
                <a:latin typeface="Times New Roman"/>
                <a:cs typeface="Times New Roman"/>
              </a:rPr>
              <a:t> et al. (2000)</a:t>
            </a:r>
            <a:r>
              <a:rPr lang="en-US" sz="2400" b="1" dirty="0" smtClean="0">
                <a:latin typeface="Times New Roman"/>
                <a:cs typeface="Times New Roman"/>
              </a:rPr>
              <a:t>.</a:t>
            </a:r>
          </a:p>
          <a:p>
            <a:pPr algn="just"/>
            <a:r>
              <a:rPr lang="en-US" sz="2400" b="1" dirty="0" smtClean="0">
                <a:latin typeface="Times New Roman"/>
                <a:cs typeface="Times New Roman"/>
              </a:rPr>
              <a:t>Characterization of Gold Nanoparticles</a:t>
            </a:r>
            <a:endParaRPr lang="en-US" sz="2400" dirty="0" smtClean="0">
              <a:latin typeface="Times New Roman"/>
              <a:cs typeface="Times New Roman"/>
            </a:endParaRPr>
          </a:p>
          <a:p>
            <a:pPr marL="0" indent="0" algn="just">
              <a:buNone/>
            </a:pPr>
            <a:r>
              <a:rPr lang="en-US" sz="2400" dirty="0" smtClean="0">
                <a:latin typeface="Times New Roman"/>
                <a:cs typeface="Times New Roman"/>
              </a:rPr>
              <a:t> Prepared gold nanoparticles were characterized by using UV-Vis Spectrophotometer, </a:t>
            </a:r>
            <a:r>
              <a:rPr lang="en-US" sz="2400" dirty="0" err="1" smtClean="0">
                <a:latin typeface="Times New Roman"/>
                <a:cs typeface="Times New Roman"/>
              </a:rPr>
              <a:t>Zetasizer</a:t>
            </a:r>
            <a:r>
              <a:rPr lang="en-US" sz="2400" dirty="0" smtClean="0">
                <a:latin typeface="Times New Roman"/>
                <a:cs typeface="Times New Roman"/>
              </a:rPr>
              <a:t>, and high Resolution Transmission Electron Microscopy according to </a:t>
            </a:r>
            <a:r>
              <a:rPr lang="en-US" sz="2400" b="1" dirty="0" smtClean="0">
                <a:latin typeface="Times New Roman"/>
                <a:cs typeface="Times New Roman"/>
              </a:rPr>
              <a:t>Liu and Lu (2006).</a:t>
            </a:r>
          </a:p>
          <a:p>
            <a:pPr marL="0" indent="0" algn="just">
              <a:buNone/>
            </a:pPr>
            <a:endParaRPr lang="en-US" sz="2400" dirty="0">
              <a:latin typeface="Times New Roman"/>
              <a:cs typeface="Times New Roman"/>
            </a:endParaRPr>
          </a:p>
          <a:p>
            <a:pPr algn="just"/>
            <a:endParaRPr lang="en-US" dirty="0"/>
          </a:p>
        </p:txBody>
      </p:sp>
    </p:spTree>
    <p:extLst>
      <p:ext uri="{BB962C8B-B14F-4D97-AF65-F5344CB8AC3E}">
        <p14:creationId xmlns:p14="http://schemas.microsoft.com/office/powerpoint/2010/main" val="7229472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b="1" dirty="0" smtClean="0">
                <a:latin typeface="Times New Roman"/>
                <a:cs typeface="Times New Roman"/>
              </a:rPr>
              <a:t>Cytotoxicity </a:t>
            </a:r>
            <a:r>
              <a:rPr lang="en-US" sz="2400" b="1" dirty="0">
                <a:latin typeface="Times New Roman"/>
                <a:cs typeface="Times New Roman"/>
              </a:rPr>
              <a:t>of Gold Nanoparticles by MTT assay</a:t>
            </a:r>
            <a:endParaRPr lang="en-US" sz="2400" dirty="0">
              <a:latin typeface="Times New Roman"/>
              <a:cs typeface="Times New Roman"/>
            </a:endParaRPr>
          </a:p>
          <a:p>
            <a:pPr marL="0" indent="0" algn="just">
              <a:buNone/>
            </a:pPr>
            <a:r>
              <a:rPr lang="en-US" sz="2400" dirty="0">
                <a:latin typeface="Times New Roman"/>
                <a:cs typeface="Times New Roman"/>
              </a:rPr>
              <a:t>Prior to using the synthesized gold nanoparticles for anti-viral assay, cytotoxicity of nanoparticles was determined using </a:t>
            </a:r>
            <a:r>
              <a:rPr lang="en-US" sz="2400" dirty="0" smtClean="0">
                <a:latin typeface="Times New Roman"/>
                <a:cs typeface="Times New Roman"/>
              </a:rPr>
              <a:t>MDBK cell </a:t>
            </a:r>
            <a:r>
              <a:rPr lang="en-US" sz="2400" dirty="0">
                <a:latin typeface="Times New Roman"/>
                <a:cs typeface="Times New Roman"/>
              </a:rPr>
              <a:t>lines by MTT (a </a:t>
            </a:r>
            <a:r>
              <a:rPr lang="en-US" sz="2400" dirty="0" err="1">
                <a:latin typeface="Times New Roman"/>
                <a:cs typeface="Times New Roman"/>
              </a:rPr>
              <a:t>tetrazole</a:t>
            </a:r>
            <a:r>
              <a:rPr lang="en-US" sz="2400" dirty="0">
                <a:latin typeface="Times New Roman"/>
                <a:cs typeface="Times New Roman"/>
              </a:rPr>
              <a:t>) assay. MDBK cell lines were </a:t>
            </a:r>
            <a:r>
              <a:rPr lang="en-US" sz="2400" dirty="0" err="1">
                <a:latin typeface="Times New Roman"/>
                <a:cs typeface="Times New Roman"/>
              </a:rPr>
              <a:t>trypsinized</a:t>
            </a:r>
            <a:r>
              <a:rPr lang="en-US" sz="2400" dirty="0">
                <a:latin typeface="Times New Roman"/>
                <a:cs typeface="Times New Roman"/>
              </a:rPr>
              <a:t>, suspended </a:t>
            </a:r>
            <a:r>
              <a:rPr lang="en-US" sz="2400" dirty="0" smtClean="0">
                <a:latin typeface="Times New Roman"/>
                <a:cs typeface="Times New Roman"/>
              </a:rPr>
              <a:t>in </a:t>
            </a:r>
            <a:r>
              <a:rPr lang="en-US" sz="2400" dirty="0">
                <a:latin typeface="Times New Roman"/>
                <a:cs typeface="Times New Roman"/>
              </a:rPr>
              <a:t>minimal essential medium and counted using </a:t>
            </a:r>
            <a:r>
              <a:rPr lang="en-US" sz="2400" dirty="0" err="1">
                <a:latin typeface="Times New Roman"/>
                <a:cs typeface="Times New Roman"/>
              </a:rPr>
              <a:t>trypan</a:t>
            </a:r>
            <a:r>
              <a:rPr lang="en-US" sz="2400" dirty="0">
                <a:latin typeface="Times New Roman"/>
                <a:cs typeface="Times New Roman"/>
              </a:rPr>
              <a:t> blue exclusion dye according to</a:t>
            </a:r>
            <a:r>
              <a:rPr lang="en-US" sz="2400" b="1" dirty="0">
                <a:latin typeface="Times New Roman"/>
                <a:cs typeface="Times New Roman"/>
              </a:rPr>
              <a:t> </a:t>
            </a:r>
            <a:r>
              <a:rPr lang="en-US" sz="2400" b="1" dirty="0" err="1">
                <a:latin typeface="Times New Roman"/>
                <a:cs typeface="Times New Roman"/>
              </a:rPr>
              <a:t>Mosmann</a:t>
            </a:r>
            <a:r>
              <a:rPr lang="en-US" sz="2400" b="1" dirty="0">
                <a:latin typeface="Times New Roman"/>
                <a:cs typeface="Times New Roman"/>
              </a:rPr>
              <a:t> (1983)</a:t>
            </a:r>
            <a:r>
              <a:rPr lang="en-US" sz="2400" dirty="0">
                <a:latin typeface="Times New Roman"/>
                <a:cs typeface="Times New Roman"/>
              </a:rPr>
              <a:t>. </a:t>
            </a:r>
          </a:p>
          <a:p>
            <a:pPr marL="0" indent="0" algn="just">
              <a:buNone/>
            </a:pPr>
            <a:r>
              <a:rPr lang="en-US" dirty="0"/>
              <a:t> </a:t>
            </a:r>
          </a:p>
          <a:p>
            <a:pPr marL="0" indent="0">
              <a:buNone/>
            </a:pPr>
            <a:endParaRPr lang="en-US" dirty="0"/>
          </a:p>
          <a:p>
            <a:endParaRPr lang="en-US" dirty="0"/>
          </a:p>
        </p:txBody>
      </p:sp>
    </p:spTree>
    <p:extLst>
      <p:ext uri="{BB962C8B-B14F-4D97-AF65-F5344CB8AC3E}">
        <p14:creationId xmlns:p14="http://schemas.microsoft.com/office/powerpoint/2010/main" val="357847437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0214"/>
            <a:ext cx="8229600" cy="1289065"/>
          </a:xfrm>
        </p:spPr>
        <p:txBody>
          <a:bodyPr>
            <a:normAutofit fontScale="90000"/>
          </a:bodyPr>
          <a:lstStyle/>
          <a:p>
            <a:r>
              <a:rPr lang="en-US" sz="2700" b="1" dirty="0" smtClean="0">
                <a:latin typeface="Times New Roman"/>
                <a:cs typeface="Times New Roman"/>
              </a:rPr>
              <a:t>Determination of </a:t>
            </a:r>
            <a:r>
              <a:rPr lang="en-US" sz="2700" b="1" dirty="0" err="1" smtClean="0">
                <a:latin typeface="Times New Roman"/>
                <a:cs typeface="Times New Roman"/>
              </a:rPr>
              <a:t>AuNPs</a:t>
            </a:r>
            <a:r>
              <a:rPr lang="en-US" sz="2700" b="1" dirty="0" smtClean="0">
                <a:latin typeface="Times New Roman"/>
                <a:cs typeface="Times New Roman"/>
              </a:rPr>
              <a:t> antiviral activity and interaction of viral particles with </a:t>
            </a:r>
            <a:r>
              <a:rPr lang="en-US" sz="2700" b="1" dirty="0" err="1" smtClean="0">
                <a:latin typeface="Times New Roman"/>
                <a:cs typeface="Times New Roman"/>
              </a:rPr>
              <a:t>AuNPs</a:t>
            </a:r>
            <a:r>
              <a:rPr lang="en-US" sz="2700" b="1" dirty="0" smtClean="0">
                <a:latin typeface="Times New Roman"/>
                <a:cs typeface="Times New Roman"/>
              </a:rPr>
              <a:t> (</a:t>
            </a:r>
            <a:r>
              <a:rPr lang="en-US" sz="2700" b="1" dirty="0" err="1" smtClean="0">
                <a:latin typeface="Times New Roman"/>
                <a:cs typeface="Times New Roman"/>
              </a:rPr>
              <a:t>Kesarkar</a:t>
            </a:r>
            <a:r>
              <a:rPr lang="en-US" sz="2700" b="1" dirty="0" smtClean="0">
                <a:latin typeface="Times New Roman"/>
                <a:cs typeface="Times New Roman"/>
              </a:rPr>
              <a:t> et al., 2012) </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sz="2800" dirty="0" smtClean="0">
                <a:latin typeface="Times New Roman"/>
                <a:cs typeface="Times New Roman"/>
              </a:rPr>
              <a:t>To </a:t>
            </a:r>
            <a:r>
              <a:rPr lang="en-US" sz="2800" dirty="0">
                <a:latin typeface="Times New Roman"/>
                <a:cs typeface="Times New Roman"/>
              </a:rPr>
              <a:t>study the mode of action of Nanoparticles with BVDV, we used two different ways:</a:t>
            </a:r>
          </a:p>
          <a:p>
            <a:pPr algn="just"/>
            <a:r>
              <a:rPr lang="en-US" sz="2800" b="1" dirty="0" smtClean="0">
                <a:latin typeface="Times New Roman"/>
                <a:cs typeface="Times New Roman"/>
              </a:rPr>
              <a:t>Method </a:t>
            </a:r>
            <a:r>
              <a:rPr lang="en-US" sz="2800" b="1" dirty="0">
                <a:latin typeface="Times New Roman"/>
                <a:cs typeface="Times New Roman"/>
              </a:rPr>
              <a:t>I </a:t>
            </a:r>
            <a:r>
              <a:rPr lang="en-US" sz="2800" dirty="0">
                <a:latin typeface="Times New Roman"/>
                <a:cs typeface="Times New Roman"/>
              </a:rPr>
              <a:t>- In the first method, the viral particles were interacted with the </a:t>
            </a:r>
            <a:r>
              <a:rPr lang="en-US" sz="2800" dirty="0" err="1" smtClean="0">
                <a:latin typeface="Times New Roman"/>
                <a:cs typeface="Times New Roman"/>
              </a:rPr>
              <a:t>AuNPS</a:t>
            </a:r>
            <a:r>
              <a:rPr lang="en-US" sz="2800" dirty="0" smtClean="0">
                <a:latin typeface="Times New Roman"/>
                <a:cs typeface="Times New Roman"/>
              </a:rPr>
              <a:t> </a:t>
            </a:r>
            <a:r>
              <a:rPr lang="en-US" sz="2800" dirty="0">
                <a:latin typeface="Times New Roman"/>
                <a:cs typeface="Times New Roman"/>
              </a:rPr>
              <a:t>for </a:t>
            </a:r>
            <a:r>
              <a:rPr lang="en-US" sz="2800" dirty="0" smtClean="0">
                <a:latin typeface="Times New Roman"/>
                <a:cs typeface="Times New Roman"/>
              </a:rPr>
              <a:t>15 minutes and </a:t>
            </a:r>
            <a:r>
              <a:rPr lang="en-US" sz="2800" dirty="0">
                <a:latin typeface="Times New Roman"/>
                <a:cs typeface="Times New Roman"/>
              </a:rPr>
              <a:t>then allowed to interact with the MDBK cells. 25 </a:t>
            </a:r>
            <a:r>
              <a:rPr lang="ru-RU" sz="2800" dirty="0" err="1">
                <a:latin typeface="Times New Roman"/>
                <a:cs typeface="Times New Roman"/>
              </a:rPr>
              <a:t>μ</a:t>
            </a:r>
            <a:r>
              <a:rPr lang="en-US" sz="2800" dirty="0">
                <a:latin typeface="Times New Roman"/>
                <a:cs typeface="Times New Roman"/>
              </a:rPr>
              <a:t>l of viral suspension (10</a:t>
            </a:r>
            <a:r>
              <a:rPr lang="en-US" sz="2800" baseline="30000" dirty="0">
                <a:latin typeface="Times New Roman"/>
                <a:cs typeface="Times New Roman"/>
              </a:rPr>
              <a:t>6</a:t>
            </a:r>
            <a:r>
              <a:rPr lang="en-US" sz="2800" dirty="0">
                <a:latin typeface="Times New Roman"/>
                <a:cs typeface="Times New Roman"/>
              </a:rPr>
              <a:t> TCD</a:t>
            </a:r>
            <a:r>
              <a:rPr lang="en-US" sz="2800" baseline="-25000" dirty="0">
                <a:latin typeface="Times New Roman"/>
                <a:cs typeface="Times New Roman"/>
              </a:rPr>
              <a:t>50</a:t>
            </a:r>
            <a:r>
              <a:rPr lang="en-US" sz="2800" dirty="0">
                <a:latin typeface="Times New Roman"/>
                <a:cs typeface="Times New Roman"/>
              </a:rPr>
              <a:t>/ml) was added with 25 </a:t>
            </a:r>
            <a:r>
              <a:rPr lang="ru-RU" sz="2800" dirty="0" err="1">
                <a:latin typeface="Times New Roman"/>
                <a:cs typeface="Times New Roman"/>
              </a:rPr>
              <a:t>μ</a:t>
            </a:r>
            <a:r>
              <a:rPr lang="en-US" sz="2800" dirty="0">
                <a:latin typeface="Times New Roman"/>
                <a:cs typeface="Times New Roman"/>
              </a:rPr>
              <a:t>l of the different concentrations of the synthesized </a:t>
            </a:r>
            <a:r>
              <a:rPr lang="en-US" sz="2800" dirty="0" err="1" smtClean="0">
                <a:latin typeface="Times New Roman"/>
                <a:cs typeface="Times New Roman"/>
              </a:rPr>
              <a:t>AuNPS</a:t>
            </a:r>
            <a:r>
              <a:rPr lang="en-US" sz="2800" dirty="0" smtClean="0">
                <a:latin typeface="Times New Roman"/>
                <a:cs typeface="Times New Roman"/>
              </a:rPr>
              <a:t> </a:t>
            </a:r>
            <a:r>
              <a:rPr lang="en-US" sz="2800" dirty="0">
                <a:latin typeface="Times New Roman"/>
                <a:cs typeface="Times New Roman"/>
              </a:rPr>
              <a:t>in PCR tubes and incubated for 15 minutes at 37°C. The concentrations of </a:t>
            </a:r>
            <a:r>
              <a:rPr lang="en-US" sz="2800" dirty="0" err="1">
                <a:latin typeface="Times New Roman"/>
                <a:cs typeface="Times New Roman"/>
              </a:rPr>
              <a:t>AuNPS</a:t>
            </a:r>
            <a:r>
              <a:rPr lang="en-US" sz="2800" dirty="0">
                <a:latin typeface="Times New Roman"/>
                <a:cs typeface="Times New Roman"/>
              </a:rPr>
              <a:t> used (2, 4, 6 and 8 ppm) were based on the results of the cytotoxicity assay done for the Nanoparticles showing minimum cytotoxicity</a:t>
            </a:r>
            <a:r>
              <a:rPr lang="en-US" sz="2800" dirty="0" smtClean="0">
                <a:latin typeface="Times New Roman"/>
                <a:cs typeface="Times New Roman"/>
              </a:rPr>
              <a:t>.</a:t>
            </a:r>
            <a:endParaRPr lang="en-US" sz="2800" dirty="0">
              <a:latin typeface="Times New Roman"/>
              <a:cs typeface="Times New Roman"/>
            </a:endParaRPr>
          </a:p>
        </p:txBody>
      </p:sp>
    </p:spTree>
    <p:extLst>
      <p:ext uri="{BB962C8B-B14F-4D97-AF65-F5344CB8AC3E}">
        <p14:creationId xmlns:p14="http://schemas.microsoft.com/office/powerpoint/2010/main" val="217409441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pPr algn="just"/>
            <a:r>
              <a:rPr lang="en-US" sz="2400" b="1" dirty="0">
                <a:latin typeface="Times New Roman"/>
                <a:cs typeface="Times New Roman"/>
              </a:rPr>
              <a:t>Method II </a:t>
            </a:r>
            <a:r>
              <a:rPr lang="en-US" sz="2400" dirty="0">
                <a:latin typeface="Times New Roman"/>
                <a:cs typeface="Times New Roman"/>
              </a:rPr>
              <a:t>– In the second method, </a:t>
            </a:r>
            <a:r>
              <a:rPr lang="en-US" sz="2400" dirty="0">
                <a:solidFill>
                  <a:srgbClr val="FF0000"/>
                </a:solidFill>
                <a:latin typeface="Times New Roman"/>
                <a:cs typeface="Times New Roman"/>
              </a:rPr>
              <a:t>the viral particles were first allowed to infect MDBK cells </a:t>
            </a:r>
            <a:r>
              <a:rPr lang="en-US" sz="2400" dirty="0" smtClean="0">
                <a:solidFill>
                  <a:srgbClr val="FF0000"/>
                </a:solidFill>
                <a:latin typeface="Times New Roman"/>
                <a:cs typeface="Times New Roman"/>
              </a:rPr>
              <a:t> (1 hour)and </a:t>
            </a:r>
            <a:r>
              <a:rPr lang="en-US" sz="2400" dirty="0">
                <a:solidFill>
                  <a:srgbClr val="FF0000"/>
                </a:solidFill>
                <a:latin typeface="Times New Roman"/>
                <a:cs typeface="Times New Roman"/>
              </a:rPr>
              <a:t>the </a:t>
            </a:r>
            <a:r>
              <a:rPr lang="en-US" sz="2400" dirty="0" err="1">
                <a:solidFill>
                  <a:srgbClr val="FF0000"/>
                </a:solidFill>
                <a:latin typeface="Times New Roman"/>
                <a:cs typeface="Times New Roman"/>
              </a:rPr>
              <a:t>AuNPS</a:t>
            </a:r>
            <a:r>
              <a:rPr lang="en-US" sz="2400" dirty="0">
                <a:solidFill>
                  <a:srgbClr val="FF0000"/>
                </a:solidFill>
                <a:latin typeface="Times New Roman"/>
                <a:cs typeface="Times New Roman"/>
              </a:rPr>
              <a:t> were added to the suspension afterwards</a:t>
            </a:r>
            <a:r>
              <a:rPr lang="en-US" sz="2400" dirty="0">
                <a:latin typeface="Times New Roman"/>
                <a:cs typeface="Times New Roman"/>
              </a:rPr>
              <a:t>. A volume of 25 </a:t>
            </a:r>
            <a:r>
              <a:rPr lang="ru-RU" sz="2400" dirty="0" err="1">
                <a:latin typeface="Times New Roman"/>
                <a:cs typeface="Times New Roman"/>
              </a:rPr>
              <a:t>μ</a:t>
            </a:r>
            <a:r>
              <a:rPr lang="en-US" sz="2400" dirty="0">
                <a:latin typeface="Times New Roman"/>
                <a:cs typeface="Times New Roman"/>
              </a:rPr>
              <a:t>l of viral suspension (10</a:t>
            </a:r>
            <a:r>
              <a:rPr lang="en-US" sz="2400" baseline="30000" dirty="0">
                <a:latin typeface="Times New Roman"/>
                <a:cs typeface="Times New Roman"/>
              </a:rPr>
              <a:t>6</a:t>
            </a:r>
            <a:r>
              <a:rPr lang="en-US" sz="2400" dirty="0">
                <a:latin typeface="Times New Roman"/>
                <a:cs typeface="Times New Roman"/>
              </a:rPr>
              <a:t> TCD</a:t>
            </a:r>
            <a:r>
              <a:rPr lang="en-US" sz="2400" baseline="-25000" dirty="0">
                <a:latin typeface="Times New Roman"/>
                <a:cs typeface="Times New Roman"/>
              </a:rPr>
              <a:t>50</a:t>
            </a:r>
            <a:r>
              <a:rPr lang="en-US" sz="2400" dirty="0">
                <a:latin typeface="Times New Roman"/>
                <a:cs typeface="Times New Roman"/>
              </a:rPr>
              <a:t>/ml) was added to different wells of tissue culture plate containing 5 x 10</a:t>
            </a:r>
            <a:r>
              <a:rPr lang="en-US" sz="2400" baseline="30000" dirty="0">
                <a:latin typeface="Times New Roman"/>
                <a:cs typeface="Times New Roman"/>
              </a:rPr>
              <a:t>5</a:t>
            </a:r>
            <a:r>
              <a:rPr lang="en-US" sz="2400" dirty="0">
                <a:latin typeface="Times New Roman"/>
                <a:cs typeface="Times New Roman"/>
              </a:rPr>
              <a:t>cells/ml of MDBK cells and incubated for 1 </a:t>
            </a:r>
            <a:r>
              <a:rPr lang="en-US" sz="2400" dirty="0" err="1">
                <a:latin typeface="Times New Roman"/>
                <a:cs typeface="Times New Roman"/>
              </a:rPr>
              <a:t>hr</a:t>
            </a:r>
            <a:r>
              <a:rPr lang="en-US" sz="2400" dirty="0">
                <a:latin typeface="Times New Roman"/>
                <a:cs typeface="Times New Roman"/>
              </a:rPr>
              <a:t> in CO</a:t>
            </a:r>
            <a:r>
              <a:rPr lang="en-US" sz="2400" baseline="-25000" dirty="0">
                <a:latin typeface="Times New Roman"/>
                <a:cs typeface="Times New Roman"/>
              </a:rPr>
              <a:t>2</a:t>
            </a:r>
            <a:r>
              <a:rPr lang="en-US" sz="2400" dirty="0">
                <a:latin typeface="Times New Roman"/>
                <a:cs typeface="Times New Roman"/>
              </a:rPr>
              <a:t> incubator. After 1 </a:t>
            </a:r>
            <a:r>
              <a:rPr lang="en-US" sz="2400" dirty="0" err="1">
                <a:latin typeface="Times New Roman"/>
                <a:cs typeface="Times New Roman"/>
              </a:rPr>
              <a:t>hr</a:t>
            </a:r>
            <a:r>
              <a:rPr lang="en-US" sz="2400" dirty="0">
                <a:latin typeface="Times New Roman"/>
                <a:cs typeface="Times New Roman"/>
              </a:rPr>
              <a:t> of incubation, 2, 4, 6 or 8ppm of Nanoparticles were added and the wells were incubated for 72 </a:t>
            </a:r>
            <a:r>
              <a:rPr lang="en-US" sz="2400" dirty="0" err="1">
                <a:latin typeface="Times New Roman"/>
                <a:cs typeface="Times New Roman"/>
              </a:rPr>
              <a:t>hr</a:t>
            </a:r>
            <a:r>
              <a:rPr lang="en-US" sz="2400" dirty="0">
                <a:latin typeface="Times New Roman"/>
                <a:cs typeface="Times New Roman"/>
              </a:rPr>
              <a:t> at 37°C in CO</a:t>
            </a:r>
            <a:r>
              <a:rPr lang="en-US" sz="2400" baseline="-25000" dirty="0">
                <a:latin typeface="Times New Roman"/>
                <a:cs typeface="Times New Roman"/>
              </a:rPr>
              <a:t>2</a:t>
            </a:r>
            <a:r>
              <a:rPr lang="en-US" sz="2400" dirty="0">
                <a:latin typeface="Times New Roman"/>
                <a:cs typeface="Times New Roman"/>
              </a:rPr>
              <a:t> incubator</a:t>
            </a:r>
            <a:r>
              <a:rPr lang="en-US" sz="2400" dirty="0" smtClean="0">
                <a:effectLst/>
                <a:latin typeface="Times New Roman"/>
                <a:cs typeface="Times New Roman"/>
              </a:rPr>
              <a:t> </a:t>
            </a:r>
          </a:p>
          <a:p>
            <a:pPr algn="just"/>
            <a:r>
              <a:rPr lang="en-US" sz="2400" dirty="0" smtClean="0">
                <a:latin typeface="Times New Roman"/>
                <a:cs typeface="Times New Roman"/>
              </a:rPr>
              <a:t>The following two controls were also kept parallel for incubation.</a:t>
            </a:r>
          </a:p>
          <a:p>
            <a:pPr algn="just"/>
            <a:r>
              <a:rPr lang="en-US" sz="2400" dirty="0" smtClean="0">
                <a:latin typeface="Times New Roman"/>
                <a:cs typeface="Times New Roman"/>
              </a:rPr>
              <a:t>1. Triple control containing only cells and viral suspension.</a:t>
            </a:r>
          </a:p>
          <a:p>
            <a:pPr algn="just"/>
            <a:r>
              <a:rPr lang="en-US" sz="2400" dirty="0" smtClean="0">
                <a:latin typeface="Times New Roman"/>
                <a:cs typeface="Times New Roman"/>
              </a:rPr>
              <a:t>2. Triple control containing only cells.</a:t>
            </a:r>
          </a:p>
          <a:p>
            <a:endParaRPr lang="en-US" sz="2400" dirty="0">
              <a:latin typeface="Times New Roman"/>
              <a:cs typeface="Times New Roman"/>
            </a:endParaRPr>
          </a:p>
        </p:txBody>
      </p:sp>
    </p:spTree>
    <p:extLst>
      <p:ext uri="{BB962C8B-B14F-4D97-AF65-F5344CB8AC3E}">
        <p14:creationId xmlns:p14="http://schemas.microsoft.com/office/powerpoint/2010/main" val="319742470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600" dirty="0" smtClean="0">
                <a:latin typeface="Times New Roman"/>
                <a:cs typeface="Times New Roman"/>
              </a:rPr>
              <a:t>After </a:t>
            </a:r>
            <a:r>
              <a:rPr lang="en-US" sz="2600" dirty="0">
                <a:latin typeface="Times New Roman"/>
                <a:cs typeface="Times New Roman"/>
              </a:rPr>
              <a:t>incubation, 10</a:t>
            </a:r>
            <a:r>
              <a:rPr lang="ru-RU" sz="2600" dirty="0" err="1">
                <a:latin typeface="Times New Roman"/>
                <a:cs typeface="Times New Roman"/>
              </a:rPr>
              <a:t>μ</a:t>
            </a:r>
            <a:r>
              <a:rPr lang="en-US" sz="2600" dirty="0">
                <a:latin typeface="Times New Roman"/>
                <a:cs typeface="Times New Roman"/>
              </a:rPr>
              <a:t>l (5mg/ml) MTT reagent was added in each well and incubated at 37°C for 4 </a:t>
            </a:r>
            <a:r>
              <a:rPr lang="en-US" sz="2600" dirty="0" err="1">
                <a:latin typeface="Times New Roman"/>
                <a:cs typeface="Times New Roman"/>
              </a:rPr>
              <a:t>hrs</a:t>
            </a:r>
            <a:r>
              <a:rPr lang="en-US" sz="2600" dirty="0">
                <a:latin typeface="Times New Roman"/>
                <a:cs typeface="Times New Roman"/>
              </a:rPr>
              <a:t> in CO</a:t>
            </a:r>
            <a:r>
              <a:rPr lang="en-US" sz="2600" baseline="-25000" dirty="0">
                <a:latin typeface="Times New Roman"/>
                <a:cs typeface="Times New Roman"/>
              </a:rPr>
              <a:t>2</a:t>
            </a:r>
            <a:r>
              <a:rPr lang="en-US" sz="2600" dirty="0">
                <a:latin typeface="Times New Roman"/>
                <a:cs typeface="Times New Roman"/>
              </a:rPr>
              <a:t> incubator. Then 100 </a:t>
            </a:r>
            <a:r>
              <a:rPr lang="ru-RU" sz="2600" dirty="0" err="1">
                <a:latin typeface="Times New Roman"/>
                <a:cs typeface="Times New Roman"/>
              </a:rPr>
              <a:t>μ</a:t>
            </a:r>
            <a:r>
              <a:rPr lang="en-US" sz="2600" dirty="0">
                <a:latin typeface="Times New Roman"/>
                <a:cs typeface="Times New Roman"/>
              </a:rPr>
              <a:t>l of 0.1N acidified </a:t>
            </a:r>
            <a:r>
              <a:rPr lang="en-US" sz="2600" i="1" dirty="0" err="1">
                <a:latin typeface="Times New Roman"/>
                <a:cs typeface="Times New Roman"/>
              </a:rPr>
              <a:t>iso</a:t>
            </a:r>
            <a:r>
              <a:rPr lang="en-US" sz="2600" dirty="0">
                <a:latin typeface="Times New Roman"/>
                <a:cs typeface="Times New Roman"/>
              </a:rPr>
              <a:t>-propanol was added to each well and kept in dark for 30 min at room temperature. The well plates were then kept on a shaker for 1 min and OD was taken at 530 nm wavelength. The average values from triplicate readings were determined and the average value for the blank was subtracted. </a:t>
            </a:r>
            <a:r>
              <a:rPr lang="en-US" sz="2600" dirty="0" err="1">
                <a:latin typeface="Times New Roman"/>
                <a:cs typeface="Times New Roman"/>
              </a:rPr>
              <a:t>Absorbances</a:t>
            </a:r>
            <a:r>
              <a:rPr lang="en-US" sz="2600" dirty="0">
                <a:latin typeface="Times New Roman"/>
                <a:cs typeface="Times New Roman"/>
              </a:rPr>
              <a:t> against number of cells/ml were plotted. </a:t>
            </a:r>
          </a:p>
          <a:p>
            <a:endParaRPr lang="en-US" dirty="0"/>
          </a:p>
        </p:txBody>
      </p:sp>
    </p:spTree>
    <p:extLst>
      <p:ext uri="{BB962C8B-B14F-4D97-AF65-F5344CB8AC3E}">
        <p14:creationId xmlns:p14="http://schemas.microsoft.com/office/powerpoint/2010/main" val="4002690209"/>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Times New Roman"/>
                <a:cs typeface="Times New Roman"/>
              </a:rPr>
              <a:t>Results </a:t>
            </a:r>
            <a:endParaRPr lang="en-US" sz="3200" b="1" dirty="0">
              <a:latin typeface="Times New Roman"/>
              <a:cs typeface="Times New Roman"/>
            </a:endParaRPr>
          </a:p>
        </p:txBody>
      </p:sp>
      <p:sp>
        <p:nvSpPr>
          <p:cNvPr id="3" name="Content Placeholder 2"/>
          <p:cNvSpPr>
            <a:spLocks noGrp="1"/>
          </p:cNvSpPr>
          <p:nvPr>
            <p:ph idx="1"/>
          </p:nvPr>
        </p:nvSpPr>
        <p:spPr/>
        <p:txBody>
          <a:bodyPr>
            <a:normAutofit fontScale="85000" lnSpcReduction="10000"/>
          </a:bodyPr>
          <a:lstStyle/>
          <a:p>
            <a:pPr marL="0" indent="0" algn="ctr">
              <a:buNone/>
            </a:pPr>
            <a:r>
              <a:rPr lang="en-US" sz="2400" b="1" u="sng" dirty="0" smtClean="0">
                <a:latin typeface="Times New Roman"/>
                <a:cs typeface="Times New Roman"/>
              </a:rPr>
              <a:t>Synthesis and characterization of gold nanoparticles</a:t>
            </a:r>
            <a:endParaRPr lang="en-US" sz="2400" b="1" u="sng" dirty="0">
              <a:latin typeface="Times New Roman"/>
              <a:cs typeface="Times New Roman"/>
            </a:endParaRPr>
          </a:p>
          <a:p>
            <a:pPr algn="just"/>
            <a:endParaRPr lang="en-US" sz="2400" b="1" dirty="0" smtClean="0">
              <a:latin typeface="Times New Roman"/>
              <a:cs typeface="Times New Roman"/>
            </a:endParaRPr>
          </a:p>
          <a:p>
            <a:pPr algn="just"/>
            <a:r>
              <a:rPr lang="en-US" sz="2400" b="1" dirty="0" smtClean="0">
                <a:latin typeface="Times New Roman"/>
                <a:cs typeface="Times New Roman"/>
              </a:rPr>
              <a:t>A) Transmission </a:t>
            </a:r>
            <a:r>
              <a:rPr lang="en-US" sz="2400" b="1" dirty="0">
                <a:latin typeface="Times New Roman"/>
                <a:cs typeface="Times New Roman"/>
              </a:rPr>
              <a:t>Electron Microscopy (TEM) </a:t>
            </a:r>
            <a:r>
              <a:rPr lang="en-US" sz="2400" b="1" dirty="0" smtClean="0">
                <a:latin typeface="Times New Roman"/>
                <a:cs typeface="Times New Roman"/>
              </a:rPr>
              <a:t>imaging</a:t>
            </a:r>
            <a:endParaRPr lang="en-US" sz="2400" dirty="0">
              <a:latin typeface="Times New Roman"/>
              <a:cs typeface="Times New Roman"/>
            </a:endParaRPr>
          </a:p>
          <a:p>
            <a:pPr marL="0" indent="0" algn="just">
              <a:buNone/>
            </a:pPr>
            <a:r>
              <a:rPr lang="en-US" sz="2400" dirty="0" smtClean="0">
                <a:latin typeface="Times New Roman"/>
                <a:cs typeface="Times New Roman"/>
              </a:rPr>
              <a:t>The </a:t>
            </a:r>
            <a:r>
              <a:rPr lang="en-US" sz="2400" dirty="0">
                <a:latin typeface="Times New Roman"/>
                <a:cs typeface="Times New Roman"/>
              </a:rPr>
              <a:t>particles are mostly spherical. The average size (diameter) of particles, measured on the TEM images was 7± 2 nm.</a:t>
            </a:r>
            <a:r>
              <a:rPr lang="en-US" sz="2400" dirty="0" smtClean="0">
                <a:effectLst/>
                <a:latin typeface="Times New Roman"/>
                <a:cs typeface="Times New Roman"/>
              </a:rPr>
              <a:t> </a:t>
            </a:r>
            <a:endParaRPr lang="en-US" sz="2400" dirty="0">
              <a:latin typeface="Times New Roman"/>
              <a:cs typeface="Times New Roman"/>
            </a:endParaRPr>
          </a:p>
          <a:p>
            <a:pPr algn="just"/>
            <a:endParaRPr lang="en-US" sz="2400" b="1" dirty="0" smtClean="0">
              <a:latin typeface="Times New Roman"/>
              <a:cs typeface="Times New Roman"/>
            </a:endParaRPr>
          </a:p>
          <a:p>
            <a:pPr algn="just"/>
            <a:r>
              <a:rPr lang="en-US" sz="2400" b="1" dirty="0" smtClean="0">
                <a:latin typeface="Times New Roman"/>
                <a:cs typeface="Times New Roman"/>
              </a:rPr>
              <a:t>B) </a:t>
            </a:r>
            <a:r>
              <a:rPr lang="en-US" sz="2400" b="1" dirty="0">
                <a:latin typeface="Times New Roman"/>
                <a:cs typeface="Times New Roman"/>
              </a:rPr>
              <a:t>UV-Visible Absorption Spectroscopy</a:t>
            </a:r>
            <a:r>
              <a:rPr lang="en-US" sz="2400" dirty="0">
                <a:latin typeface="Times New Roman"/>
                <a:cs typeface="Times New Roman"/>
              </a:rPr>
              <a:t> </a:t>
            </a:r>
            <a:endParaRPr lang="en-US" sz="2400" dirty="0" smtClean="0">
              <a:effectLst/>
              <a:latin typeface="Times New Roman"/>
              <a:cs typeface="Times New Roman"/>
            </a:endParaRPr>
          </a:p>
          <a:p>
            <a:pPr marL="0" indent="0" algn="just">
              <a:buNone/>
            </a:pPr>
            <a:r>
              <a:rPr lang="en-US" sz="2400" dirty="0" smtClean="0">
                <a:latin typeface="Times New Roman"/>
                <a:cs typeface="Times New Roman"/>
              </a:rPr>
              <a:t>  The </a:t>
            </a:r>
            <a:r>
              <a:rPr lang="en-US" sz="2400" dirty="0">
                <a:latin typeface="Times New Roman"/>
                <a:cs typeface="Times New Roman"/>
              </a:rPr>
              <a:t>absorption spectrum for the solution of citrated </a:t>
            </a:r>
            <a:r>
              <a:rPr lang="en-US" sz="2400" dirty="0" err="1">
                <a:latin typeface="Times New Roman"/>
                <a:cs typeface="Times New Roman"/>
              </a:rPr>
              <a:t>AuNPs</a:t>
            </a:r>
            <a:r>
              <a:rPr lang="en-US" sz="2400" dirty="0">
                <a:latin typeface="Times New Roman"/>
                <a:cs typeface="Times New Roman"/>
              </a:rPr>
              <a:t> is characterized by the excitation of the Plasmon resonance in the neighborhood of 518 </a:t>
            </a:r>
            <a:r>
              <a:rPr lang="en-US" sz="2400" dirty="0" smtClean="0">
                <a:latin typeface="Times New Roman"/>
                <a:cs typeface="Times New Roman"/>
              </a:rPr>
              <a:t>nm.</a:t>
            </a:r>
          </a:p>
          <a:p>
            <a:pPr marL="0" indent="0" algn="just">
              <a:buNone/>
            </a:pPr>
            <a:endParaRPr lang="en-US" sz="2400" dirty="0" smtClean="0">
              <a:effectLst/>
              <a:latin typeface="Times New Roman"/>
              <a:cs typeface="Times New Roman"/>
            </a:endParaRPr>
          </a:p>
          <a:p>
            <a:pPr algn="just"/>
            <a:r>
              <a:rPr lang="en-US" sz="2800" dirty="0" smtClean="0"/>
              <a:t>C) </a:t>
            </a:r>
            <a:r>
              <a:rPr lang="en-US" sz="2800" b="1" dirty="0" err="1" smtClean="0"/>
              <a:t>Zetasizer</a:t>
            </a:r>
            <a:r>
              <a:rPr lang="en-US" sz="2800" b="1" dirty="0" smtClean="0"/>
              <a:t> </a:t>
            </a:r>
            <a:r>
              <a:rPr lang="en-US" sz="2800" b="1" dirty="0"/>
              <a:t>:</a:t>
            </a:r>
            <a:r>
              <a:rPr lang="en-US" sz="2800" dirty="0" smtClean="0"/>
              <a:t>The zeta potential of </a:t>
            </a:r>
            <a:r>
              <a:rPr lang="en-US" sz="2800" dirty="0" err="1" smtClean="0"/>
              <a:t>AuNPS</a:t>
            </a:r>
            <a:r>
              <a:rPr lang="en-US" sz="2800" dirty="0" smtClean="0"/>
              <a:t> was found to be around -12.3 mV.</a:t>
            </a:r>
          </a:p>
          <a:p>
            <a:pPr marL="0" indent="0" algn="just">
              <a:buNone/>
            </a:pPr>
            <a:r>
              <a:rPr lang="en-US" sz="3000" dirty="0" smtClean="0"/>
              <a:t>  </a:t>
            </a:r>
            <a:endParaRPr lang="en-US" dirty="0"/>
          </a:p>
        </p:txBody>
      </p:sp>
    </p:spTree>
    <p:extLst>
      <p:ext uri="{BB962C8B-B14F-4D97-AF65-F5344CB8AC3E}">
        <p14:creationId xmlns:p14="http://schemas.microsoft.com/office/powerpoint/2010/main" val="230788159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ru-RU" sz="3200" b="1" dirty="0">
                <a:latin typeface="Times New Roman"/>
                <a:cs typeface="Times New Roman"/>
              </a:rPr>
              <a:t>TEM</a:t>
            </a:r>
            <a:r>
              <a:rPr lang="en-US" sz="3200" b="1" dirty="0">
                <a:latin typeface="Times New Roman"/>
                <a:cs typeface="Times New Roman"/>
              </a:rPr>
              <a:t> image showing spherical shape of the prepared </a:t>
            </a:r>
            <a:r>
              <a:rPr lang="en-US" sz="3200" b="1" dirty="0" err="1">
                <a:latin typeface="Times New Roman"/>
                <a:cs typeface="Times New Roman"/>
              </a:rPr>
              <a:t>AuNPS</a:t>
            </a:r>
            <a:r>
              <a:rPr lang="en-US" sz="3200" b="1" dirty="0">
                <a:latin typeface="Times New Roman"/>
                <a:cs typeface="Times New Roman"/>
              </a:rPr>
              <a:t> </a:t>
            </a:r>
            <a:endParaRPr lang="en-US" sz="3200" b="1" u="sng" dirty="0">
              <a:latin typeface="Times New Roman"/>
              <a:cs typeface="Times New Roman"/>
            </a:endParaRPr>
          </a:p>
        </p:txBody>
      </p:sp>
      <p:pic>
        <p:nvPicPr>
          <p:cNvPr id="6" name="Content Placeholder 5" title="a"/>
          <p:cNvPicPr>
            <a:picLocks noGrp="1"/>
          </p:cNvPicPr>
          <p:nvPr>
            <p:ph idx="1"/>
          </p:nvPr>
        </p:nvPicPr>
        <p:blipFill rotWithShape="1">
          <a:blip r:embed="rId2">
            <a:extLst>
              <a:ext uri="{28A0092B-C50C-407E-A947-70E740481C1C}">
                <a14:useLocalDpi xmlns:a14="http://schemas.microsoft.com/office/drawing/2010/main" val="0"/>
              </a:ext>
            </a:extLst>
          </a:blip>
          <a:srcRect t="9918" b="9918"/>
          <a:stretch/>
        </p:blipFill>
        <p:spPr>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68562487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a:latin typeface="Times New Roman"/>
                <a:cs typeface="Times New Roman"/>
              </a:rPr>
              <a:t>Spectrophotometer results of </a:t>
            </a:r>
            <a:r>
              <a:rPr lang="en-US" sz="2400" b="1" dirty="0" err="1">
                <a:latin typeface="Times New Roman"/>
                <a:cs typeface="Times New Roman"/>
              </a:rPr>
              <a:t>AuNPS</a:t>
            </a:r>
            <a:r>
              <a:rPr lang="en-US" sz="2400" b="1" dirty="0">
                <a:latin typeface="Times New Roman"/>
                <a:cs typeface="Times New Roman"/>
              </a:rPr>
              <a:t> characterization showing peak absorption at wave length 518nm</a:t>
            </a:r>
            <a:r>
              <a:rPr lang="en-US" sz="2400" b="1" dirty="0"/>
              <a:t/>
            </a:r>
            <a:br>
              <a:rPr lang="en-US" sz="2400" b="1" dirty="0"/>
            </a:br>
            <a:endParaRPr lang="en-US" sz="2400" b="1" dirty="0"/>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357823017"/>
              </p:ext>
            </p:extLst>
          </p:nvPr>
        </p:nvGraphicFramePr>
        <p:xfrm>
          <a:off x="1217102" y="1535614"/>
          <a:ext cx="6710362" cy="4742587"/>
        </p:xfrm>
        <a:graphic>
          <a:graphicData uri="http://schemas.openxmlformats.org/presentationml/2006/ole">
            <mc:AlternateContent xmlns:mc="http://schemas.openxmlformats.org/markup-compatibility/2006">
              <mc:Choice xmlns:v="urn:schemas-microsoft-com:vml" Requires="v">
                <p:oleObj spid="_x0000_s1036" r:id="rId3" imgW="4276954" imgH="3022397" progId="">
                  <p:embed/>
                </p:oleObj>
              </mc:Choice>
              <mc:Fallback>
                <p:oleObj r:id="rId3" imgW="4276954" imgH="3022397" progId="">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7102" y="1535614"/>
                        <a:ext cx="6710362" cy="4742587"/>
                      </a:xfrm>
                      <a:prstGeom prst="rect">
                        <a:avLst/>
                      </a:prstGeom>
                      <a:noFill/>
                    </p:spPr>
                  </p:pic>
                </p:oleObj>
              </mc:Fallback>
            </mc:AlternateContent>
          </a:graphicData>
        </a:graphic>
      </p:graphicFrame>
    </p:spTree>
    <p:extLst>
      <p:ext uri="{BB962C8B-B14F-4D97-AF65-F5344CB8AC3E}">
        <p14:creationId xmlns:p14="http://schemas.microsoft.com/office/powerpoint/2010/main" val="147766256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1166"/>
            <a:ext cx="8229600" cy="1143000"/>
          </a:xfrm>
        </p:spPr>
        <p:txBody>
          <a:bodyPr>
            <a:normAutofit/>
          </a:bodyPr>
          <a:lstStyle/>
          <a:p>
            <a:r>
              <a:rPr lang="en-US" sz="2800" dirty="0">
                <a:latin typeface="Times New Roman"/>
                <a:cs typeface="Times New Roman"/>
              </a:rPr>
              <a:t>Histogram chart providing the size distribution of synthesized </a:t>
            </a:r>
            <a:r>
              <a:rPr lang="en-US" sz="2800" dirty="0" err="1">
                <a:latin typeface="Times New Roman"/>
                <a:cs typeface="Times New Roman"/>
              </a:rPr>
              <a:t>AuNPS</a:t>
            </a:r>
            <a:r>
              <a:rPr lang="en-US" sz="2800" dirty="0">
                <a:latin typeface="Times New Roman"/>
                <a:cs typeface="Times New Roman"/>
              </a:rPr>
              <a:t> </a:t>
            </a:r>
            <a:r>
              <a:rPr lang="en-US" sz="2800" dirty="0" smtClean="0">
                <a:effectLst/>
                <a:latin typeface="Times New Roman"/>
                <a:cs typeface="Times New Roman"/>
              </a:rPr>
              <a:t> </a:t>
            </a:r>
            <a:endParaRPr lang="en-US" sz="2800" dirty="0">
              <a:latin typeface="Times New Roman"/>
              <a:cs typeface="Times New Roman"/>
            </a:endParaRPr>
          </a:p>
        </p:txBody>
      </p:sp>
      <p:graphicFrame>
        <p:nvGraphicFramePr>
          <p:cNvPr id="4" name="Content Placeholder 3"/>
          <p:cNvGraphicFramePr>
            <a:graphicFrameLocks noGrp="1" noChangeAspect="1"/>
          </p:cNvGraphicFramePr>
          <p:nvPr>
            <p:ph idx="1"/>
            <p:extLst>
              <p:ext uri="{D42A27DB-BD31-4B8C-83A1-F6EECF244321}">
                <p14:modId xmlns:p14="http://schemas.microsoft.com/office/powerpoint/2010/main" val="1410957819"/>
              </p:ext>
            </p:extLst>
          </p:nvPr>
        </p:nvGraphicFramePr>
        <p:xfrm>
          <a:off x="1404436" y="1593433"/>
          <a:ext cx="6335879" cy="4766086"/>
        </p:xfrm>
        <a:graphic>
          <a:graphicData uri="http://schemas.openxmlformats.org/presentationml/2006/ole">
            <mc:AlternateContent xmlns:mc="http://schemas.openxmlformats.org/markup-compatibility/2006">
              <mc:Choice xmlns:v="urn:schemas-microsoft-com:vml" Requires="v">
                <p:oleObj spid="_x0000_s2060" r:id="rId3" imgW="3901440" imgH="2935834" progId="">
                  <p:embed/>
                </p:oleObj>
              </mc:Choice>
              <mc:Fallback>
                <p:oleObj r:id="rId3" imgW="3901440" imgH="2935834" progId="">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4436" y="1593433"/>
                        <a:ext cx="6335879" cy="4766086"/>
                      </a:xfrm>
                      <a:prstGeom prst="rect">
                        <a:avLst/>
                      </a:prstGeom>
                      <a:noFill/>
                    </p:spPr>
                  </p:pic>
                </p:oleObj>
              </mc:Fallback>
            </mc:AlternateContent>
          </a:graphicData>
        </a:graphic>
      </p:graphicFrame>
    </p:spTree>
    <p:extLst>
      <p:ext uri="{BB962C8B-B14F-4D97-AF65-F5344CB8AC3E}">
        <p14:creationId xmlns:p14="http://schemas.microsoft.com/office/powerpoint/2010/main" val="422268476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1166"/>
            <a:ext cx="8229600" cy="1143000"/>
          </a:xfrm>
        </p:spPr>
        <p:txBody>
          <a:bodyPr>
            <a:normAutofit/>
          </a:bodyPr>
          <a:lstStyle/>
          <a:p>
            <a:r>
              <a:rPr lang="en-US" sz="3200" dirty="0">
                <a:latin typeface="Times New Roman"/>
                <a:cs typeface="Times New Roman"/>
              </a:rPr>
              <a:t>The zeta potential of </a:t>
            </a:r>
            <a:r>
              <a:rPr lang="en-US" sz="3200" dirty="0" err="1">
                <a:latin typeface="Times New Roman"/>
                <a:cs typeface="Times New Roman"/>
              </a:rPr>
              <a:t>AuNPS</a:t>
            </a:r>
            <a:r>
              <a:rPr lang="en-US" sz="3200" dirty="0">
                <a:latin typeface="Times New Roman"/>
                <a:cs typeface="Times New Roman"/>
              </a:rPr>
              <a:t> </a:t>
            </a:r>
            <a:r>
              <a:rPr lang="en-US" sz="3200" dirty="0" smtClean="0">
                <a:latin typeface="Times New Roman"/>
                <a:cs typeface="Times New Roman"/>
              </a:rPr>
              <a:t>was </a:t>
            </a:r>
            <a:r>
              <a:rPr lang="en-US" sz="3200" dirty="0">
                <a:latin typeface="Times New Roman"/>
                <a:cs typeface="Times New Roman"/>
              </a:rPr>
              <a:t>found to be around -12.3 mV</a:t>
            </a:r>
            <a:r>
              <a:rPr lang="en-US" sz="3200" dirty="0" smtClean="0">
                <a:effectLst/>
                <a:latin typeface="Times New Roman"/>
                <a:cs typeface="Times New Roman"/>
              </a:rPr>
              <a:t> </a:t>
            </a:r>
            <a:endParaRPr lang="en-US" sz="3200" dirty="0">
              <a:latin typeface="Times New Roman"/>
              <a:cs typeface="Times New Roman"/>
            </a:endParaRPr>
          </a:p>
        </p:txBody>
      </p:sp>
      <p:pic>
        <p:nvPicPr>
          <p:cNvPr id="4" name="Content Placeholder 3"/>
          <p:cNvPicPr>
            <a:picLocks noGrp="1"/>
          </p:cNvPicPr>
          <p:nvPr>
            <p:ph idx="1"/>
          </p:nvPr>
        </p:nvPicPr>
        <p:blipFill rotWithShape="1">
          <a:blip r:embed="rId2">
            <a:extLst>
              <a:ext uri="{28A0092B-C50C-407E-A947-70E740481C1C}">
                <a14:useLocalDpi xmlns:a14="http://schemas.microsoft.com/office/drawing/2010/main" val="0"/>
              </a:ext>
            </a:extLst>
          </a:blip>
          <a:srcRect t="15832" b="15832"/>
          <a:stretch/>
        </p:blipFill>
        <p:spPr bwMode="auto">
          <a:prstGeom prst="rect">
            <a:avLst/>
          </a:prstGeom>
          <a:noFill/>
        </p:spPr>
      </p:pic>
    </p:spTree>
    <p:extLst>
      <p:ext uri="{BB962C8B-B14F-4D97-AF65-F5344CB8AC3E}">
        <p14:creationId xmlns:p14="http://schemas.microsoft.com/office/powerpoint/2010/main" val="106158848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94"/>
            <a:ext cx="8229600" cy="1143000"/>
          </a:xfrm>
        </p:spPr>
        <p:txBody>
          <a:bodyPr>
            <a:normAutofit fontScale="90000"/>
          </a:bodyPr>
          <a:lstStyle/>
          <a:p>
            <a:r>
              <a:rPr lang="en-US" sz="3600" dirty="0" smtClean="0">
                <a:latin typeface="Times New Roman"/>
                <a:cs typeface="Times New Roman"/>
              </a:rPr>
              <a:t>Results </a:t>
            </a:r>
            <a:r>
              <a:rPr lang="en-US" sz="3600" dirty="0">
                <a:latin typeface="Times New Roman"/>
                <a:cs typeface="Times New Roman"/>
              </a:rPr>
              <a:t>of cytotoxicity assay of prepared </a:t>
            </a:r>
            <a:r>
              <a:rPr lang="en-US" sz="3600" dirty="0" err="1">
                <a:latin typeface="Times New Roman"/>
                <a:cs typeface="Times New Roman"/>
              </a:rPr>
              <a:t>AuNPS</a:t>
            </a:r>
            <a:r>
              <a:rPr lang="en-US" sz="3600" dirty="0">
                <a:latin typeface="Times New Roman"/>
                <a:cs typeface="Times New Roman"/>
              </a:rPr>
              <a:t> by MTT (</a:t>
            </a:r>
            <a:r>
              <a:rPr lang="en-US" sz="3600" dirty="0" err="1">
                <a:latin typeface="Times New Roman"/>
                <a:cs typeface="Times New Roman"/>
              </a:rPr>
              <a:t>tetrazolium</a:t>
            </a:r>
            <a:r>
              <a:rPr lang="en-US" sz="3600" dirty="0">
                <a:latin typeface="Times New Roman"/>
                <a:cs typeface="Times New Roman"/>
              </a:rPr>
              <a:t>) assay</a:t>
            </a:r>
            <a:r>
              <a:rPr lang="en-US" sz="3600" dirty="0" smtClean="0">
                <a:effectLst/>
                <a:latin typeface="Times New Roman"/>
                <a:cs typeface="Times New Roman"/>
              </a:rPr>
              <a:t> </a:t>
            </a:r>
            <a:endParaRPr lang="en-US" sz="3600" dirty="0">
              <a:latin typeface="Times New Roman"/>
              <a:cs typeface="Times New Roman"/>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72464745"/>
              </p:ext>
            </p:extLst>
          </p:nvPr>
        </p:nvGraphicFramePr>
        <p:xfrm>
          <a:off x="457200" y="1600200"/>
          <a:ext cx="8229600" cy="4073345"/>
        </p:xfrm>
        <a:graphic>
          <a:graphicData uri="http://schemas.openxmlformats.org/drawingml/2006/table">
            <a:tbl>
              <a:tblPr firstRow="1" bandRow="1">
                <a:tableStyleId>{46F890A9-2807-4EBB-B81D-B2AA78EC7F39}</a:tableStyleId>
              </a:tblPr>
              <a:tblGrid>
                <a:gridCol w="2743200"/>
                <a:gridCol w="2743200"/>
                <a:gridCol w="2743200"/>
              </a:tblGrid>
              <a:tr h="788421">
                <a:tc>
                  <a:txBody>
                    <a:bodyPr/>
                    <a:lstStyle/>
                    <a:p>
                      <a:pPr marL="0" marR="0" algn="ctr">
                        <a:lnSpc>
                          <a:spcPct val="150000"/>
                        </a:lnSpc>
                        <a:spcBef>
                          <a:spcPts val="0"/>
                        </a:spcBef>
                        <a:spcAft>
                          <a:spcPts val="0"/>
                        </a:spcAft>
                      </a:pPr>
                      <a:r>
                        <a:rPr lang="en-US" sz="2000" dirty="0" smtClean="0">
                          <a:effectLst/>
                        </a:rPr>
                        <a:t>Group</a:t>
                      </a:r>
                      <a:endParaRPr lang="en-US" sz="2000" dirty="0">
                        <a:effectLst/>
                        <a:latin typeface="Calibri"/>
                        <a:ea typeface="Calibri"/>
                        <a:cs typeface="Arial"/>
                      </a:endParaRPr>
                    </a:p>
                  </a:txBody>
                  <a:tcPr marL="68580" marR="68580" marT="0" marB="0"/>
                </a:tc>
                <a:tc>
                  <a:txBody>
                    <a:bodyPr/>
                    <a:lstStyle/>
                    <a:p>
                      <a:pPr marL="0" marR="0" algn="ctr">
                        <a:lnSpc>
                          <a:spcPct val="150000"/>
                        </a:lnSpc>
                        <a:spcBef>
                          <a:spcPts val="0"/>
                        </a:spcBef>
                        <a:spcAft>
                          <a:spcPts val="0"/>
                        </a:spcAft>
                      </a:pPr>
                      <a:r>
                        <a:rPr lang="en-US" sz="2000" dirty="0" err="1">
                          <a:effectLst/>
                        </a:rPr>
                        <a:t>AuNPS</a:t>
                      </a:r>
                      <a:r>
                        <a:rPr lang="en-US" sz="2000" dirty="0">
                          <a:effectLst/>
                        </a:rPr>
                        <a:t> concentration(PPM)</a:t>
                      </a:r>
                      <a:endParaRPr lang="en-US" sz="2000" dirty="0">
                        <a:effectLst/>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2000" dirty="0">
                          <a:effectLst/>
                        </a:rPr>
                        <a:t>Mean</a:t>
                      </a:r>
                    </a:p>
                    <a:p>
                      <a:pPr marL="0" marR="0" algn="ctr">
                        <a:lnSpc>
                          <a:spcPct val="150000"/>
                        </a:lnSpc>
                        <a:spcBef>
                          <a:spcPts val="0"/>
                        </a:spcBef>
                        <a:spcAft>
                          <a:spcPts val="0"/>
                        </a:spcAft>
                      </a:pPr>
                      <a:r>
                        <a:rPr lang="en-US" sz="2000" dirty="0">
                          <a:effectLst/>
                        </a:rPr>
                        <a:t>(OD)</a:t>
                      </a:r>
                      <a:endParaRPr lang="en-US" sz="2000" dirty="0">
                        <a:effectLst/>
                        <a:latin typeface="Calibri"/>
                        <a:ea typeface="Calibri"/>
                        <a:cs typeface="Arial"/>
                      </a:endParaRPr>
                    </a:p>
                  </a:txBody>
                  <a:tcPr marL="68580" marR="68580" marT="0" marB="0" anchor="ctr"/>
                </a:tc>
              </a:tr>
              <a:tr h="631789">
                <a:tc rowSpan="4">
                  <a:txBody>
                    <a:bodyPr/>
                    <a:lstStyle/>
                    <a:p>
                      <a:pPr algn="ctr"/>
                      <a:endParaRPr lang="en-US" sz="3600" kern="1200" dirty="0" smtClean="0">
                        <a:effectLst/>
                      </a:endParaRPr>
                    </a:p>
                    <a:p>
                      <a:pPr algn="ctr"/>
                      <a:r>
                        <a:rPr lang="en-US" sz="3600" kern="1200" dirty="0" err="1" smtClean="0">
                          <a:effectLst/>
                        </a:rPr>
                        <a:t>AuNPS</a:t>
                      </a:r>
                      <a:endParaRPr lang="en-US" sz="3600" kern="1200" dirty="0" smtClean="0">
                        <a:effectLst/>
                      </a:endParaRPr>
                    </a:p>
                    <a:p>
                      <a:pPr algn="ctr"/>
                      <a:r>
                        <a:rPr lang="en-US" sz="3600" kern="1200" dirty="0" smtClean="0">
                          <a:effectLst/>
                        </a:rPr>
                        <a:t> </a:t>
                      </a:r>
                      <a:r>
                        <a:rPr lang="en-US" sz="3600" dirty="0" smtClean="0">
                          <a:effectLst/>
                        </a:rPr>
                        <a:t> </a:t>
                      </a:r>
                      <a:endParaRPr lang="en-US" sz="3600" dirty="0"/>
                    </a:p>
                  </a:txBody>
                  <a:tcPr/>
                </a:tc>
                <a:tc>
                  <a:txBody>
                    <a:bodyPr/>
                    <a:lstStyle/>
                    <a:p>
                      <a:pPr marL="0" marR="0" algn="ctr">
                        <a:lnSpc>
                          <a:spcPct val="150000"/>
                        </a:lnSpc>
                        <a:spcBef>
                          <a:spcPts val="0"/>
                        </a:spcBef>
                        <a:spcAft>
                          <a:spcPts val="0"/>
                        </a:spcAft>
                      </a:pPr>
                      <a:r>
                        <a:rPr lang="en-US" sz="2000">
                          <a:effectLst/>
                        </a:rPr>
                        <a:t>8</a:t>
                      </a:r>
                      <a:endParaRPr lang="en-US" sz="2000">
                        <a:effectLst/>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2000" dirty="0">
                          <a:effectLst/>
                        </a:rPr>
                        <a:t>0.17 ± 0.04 b</a:t>
                      </a:r>
                      <a:endParaRPr lang="en-US" sz="2000" dirty="0">
                        <a:effectLst/>
                        <a:latin typeface="Calibri"/>
                        <a:ea typeface="Calibri"/>
                        <a:cs typeface="Arial"/>
                      </a:endParaRPr>
                    </a:p>
                  </a:txBody>
                  <a:tcPr marL="68580" marR="68580" marT="0" marB="0" anchor="ctr"/>
                </a:tc>
              </a:tr>
              <a:tr h="631789">
                <a:tc vMerge="1">
                  <a:txBody>
                    <a:bodyPr/>
                    <a:lstStyle/>
                    <a:p>
                      <a:endParaRPr lang="en-US" dirty="0"/>
                    </a:p>
                  </a:txBody>
                  <a:tcPr/>
                </a:tc>
                <a:tc>
                  <a:txBody>
                    <a:bodyPr/>
                    <a:lstStyle/>
                    <a:p>
                      <a:pPr marL="0" marR="0" algn="ctr">
                        <a:lnSpc>
                          <a:spcPct val="150000"/>
                        </a:lnSpc>
                        <a:spcBef>
                          <a:spcPts val="0"/>
                        </a:spcBef>
                        <a:spcAft>
                          <a:spcPts val="0"/>
                        </a:spcAft>
                      </a:pPr>
                      <a:r>
                        <a:rPr lang="en-US" sz="2000">
                          <a:effectLst/>
                        </a:rPr>
                        <a:t>6</a:t>
                      </a:r>
                      <a:endParaRPr lang="en-US" sz="2000">
                        <a:effectLst/>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2000">
                          <a:effectLst/>
                        </a:rPr>
                        <a:t>0.20 ± 0.02 b</a:t>
                      </a:r>
                      <a:endParaRPr lang="en-US" sz="2000">
                        <a:effectLst/>
                        <a:latin typeface="Calibri"/>
                        <a:ea typeface="Calibri"/>
                        <a:cs typeface="Arial"/>
                      </a:endParaRPr>
                    </a:p>
                  </a:txBody>
                  <a:tcPr marL="68580" marR="68580" marT="0" marB="0" anchor="ctr"/>
                </a:tc>
              </a:tr>
              <a:tr h="631789">
                <a:tc vMerge="1">
                  <a:txBody>
                    <a:bodyPr/>
                    <a:lstStyle/>
                    <a:p>
                      <a:endParaRPr lang="en-US" dirty="0"/>
                    </a:p>
                  </a:txBody>
                  <a:tcPr/>
                </a:tc>
                <a:tc>
                  <a:txBody>
                    <a:bodyPr/>
                    <a:lstStyle/>
                    <a:p>
                      <a:pPr marL="0" marR="0" algn="ctr">
                        <a:lnSpc>
                          <a:spcPct val="150000"/>
                        </a:lnSpc>
                        <a:spcBef>
                          <a:spcPts val="0"/>
                        </a:spcBef>
                        <a:spcAft>
                          <a:spcPts val="0"/>
                        </a:spcAft>
                      </a:pPr>
                      <a:r>
                        <a:rPr lang="en-US" sz="2000">
                          <a:effectLst/>
                        </a:rPr>
                        <a:t>4</a:t>
                      </a:r>
                      <a:endParaRPr lang="en-US" sz="2000">
                        <a:effectLst/>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2000" dirty="0">
                          <a:solidFill>
                            <a:srgbClr val="008000"/>
                          </a:solidFill>
                          <a:effectLst/>
                        </a:rPr>
                        <a:t>0.28 ± </a:t>
                      </a:r>
                      <a:r>
                        <a:rPr lang="en-US" sz="2000" dirty="0" smtClean="0">
                          <a:solidFill>
                            <a:srgbClr val="008000"/>
                          </a:solidFill>
                          <a:effectLst/>
                        </a:rPr>
                        <a:t>0.06 </a:t>
                      </a:r>
                      <a:r>
                        <a:rPr lang="en-US" sz="2000" dirty="0">
                          <a:solidFill>
                            <a:srgbClr val="008000"/>
                          </a:solidFill>
                          <a:effectLst/>
                        </a:rPr>
                        <a:t>a</a:t>
                      </a:r>
                      <a:endParaRPr lang="en-US" sz="2000" dirty="0">
                        <a:solidFill>
                          <a:srgbClr val="008000"/>
                        </a:solidFill>
                        <a:effectLst/>
                        <a:latin typeface="Calibri"/>
                        <a:ea typeface="Calibri"/>
                        <a:cs typeface="Arial"/>
                      </a:endParaRPr>
                    </a:p>
                  </a:txBody>
                  <a:tcPr marL="68580" marR="68580" marT="0" marB="0" anchor="ctr"/>
                </a:tc>
              </a:tr>
              <a:tr h="631789">
                <a:tc vMerge="1">
                  <a:txBody>
                    <a:bodyPr/>
                    <a:lstStyle/>
                    <a:p>
                      <a:endParaRPr lang="en-US" dirty="0"/>
                    </a:p>
                  </a:txBody>
                  <a:tcPr/>
                </a:tc>
                <a:tc>
                  <a:txBody>
                    <a:bodyPr/>
                    <a:lstStyle/>
                    <a:p>
                      <a:pPr marL="0" marR="0" algn="ctr">
                        <a:lnSpc>
                          <a:spcPct val="150000"/>
                        </a:lnSpc>
                        <a:spcBef>
                          <a:spcPts val="0"/>
                        </a:spcBef>
                        <a:spcAft>
                          <a:spcPts val="0"/>
                        </a:spcAft>
                      </a:pPr>
                      <a:r>
                        <a:rPr lang="en-US" sz="2000">
                          <a:effectLst/>
                        </a:rPr>
                        <a:t>2</a:t>
                      </a:r>
                      <a:endParaRPr lang="en-US" sz="2000">
                        <a:effectLst/>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2000" dirty="0">
                          <a:solidFill>
                            <a:srgbClr val="008000"/>
                          </a:solidFill>
                          <a:effectLst/>
                        </a:rPr>
                        <a:t>0.28 ± 0.02 a</a:t>
                      </a:r>
                      <a:endParaRPr lang="en-US" sz="2000" dirty="0">
                        <a:solidFill>
                          <a:srgbClr val="008000"/>
                        </a:solidFill>
                        <a:effectLst/>
                        <a:latin typeface="Calibri"/>
                        <a:ea typeface="Calibri"/>
                        <a:cs typeface="Arial"/>
                      </a:endParaRPr>
                    </a:p>
                  </a:txBody>
                  <a:tcPr marL="68580" marR="68580" marT="0" marB="0" anchor="ctr"/>
                </a:tc>
              </a:tr>
              <a:tr h="631789">
                <a:tc>
                  <a:txBody>
                    <a:bodyPr/>
                    <a:lstStyle/>
                    <a:p>
                      <a:pPr algn="ctr"/>
                      <a:r>
                        <a:rPr lang="en-US" sz="2400" kern="1200" dirty="0" smtClean="0">
                          <a:effectLst/>
                        </a:rPr>
                        <a:t>Cells only (control)</a:t>
                      </a:r>
                      <a:r>
                        <a:rPr lang="en-US" sz="2400" dirty="0" smtClean="0">
                          <a:effectLst/>
                        </a:rPr>
                        <a:t> </a:t>
                      </a:r>
                      <a:endParaRPr lang="en-US" sz="2400" dirty="0"/>
                    </a:p>
                  </a:txBody>
                  <a:tcPr/>
                </a:tc>
                <a:tc>
                  <a:txBody>
                    <a:bodyPr/>
                    <a:lstStyle/>
                    <a:p>
                      <a:pPr marL="0" marR="0" algn="ctr">
                        <a:lnSpc>
                          <a:spcPct val="150000"/>
                        </a:lnSpc>
                        <a:spcBef>
                          <a:spcPts val="0"/>
                        </a:spcBef>
                        <a:spcAft>
                          <a:spcPts val="0"/>
                        </a:spcAft>
                      </a:pPr>
                      <a:r>
                        <a:rPr lang="en-US" sz="2000">
                          <a:effectLst/>
                        </a:rPr>
                        <a:t>(0)</a:t>
                      </a:r>
                      <a:endParaRPr lang="en-US" sz="2000">
                        <a:effectLst/>
                        <a:latin typeface="Calibri"/>
                        <a:ea typeface="Calibri"/>
                        <a:cs typeface="Arial"/>
                      </a:endParaRPr>
                    </a:p>
                  </a:txBody>
                  <a:tcPr marL="68580" marR="68580" marT="0" marB="0" anchor="ctr"/>
                </a:tc>
                <a:tc>
                  <a:txBody>
                    <a:bodyPr/>
                    <a:lstStyle/>
                    <a:p>
                      <a:pPr marL="0" marR="0" algn="ctr">
                        <a:lnSpc>
                          <a:spcPct val="150000"/>
                        </a:lnSpc>
                        <a:spcBef>
                          <a:spcPts val="0"/>
                        </a:spcBef>
                        <a:spcAft>
                          <a:spcPts val="0"/>
                        </a:spcAft>
                      </a:pPr>
                      <a:r>
                        <a:rPr lang="en-US" sz="2000" dirty="0" smtClean="0">
                          <a:effectLst/>
                        </a:rPr>
                        <a:t>0.28 </a:t>
                      </a:r>
                      <a:r>
                        <a:rPr lang="en-US" sz="2000" dirty="0">
                          <a:effectLst/>
                        </a:rPr>
                        <a:t>± 0.04 a</a:t>
                      </a:r>
                      <a:endParaRPr lang="en-US" sz="2000" dirty="0">
                        <a:effectLst/>
                        <a:latin typeface="Calibri"/>
                        <a:ea typeface="Calibri"/>
                        <a:cs typeface="Arial"/>
                      </a:endParaRPr>
                    </a:p>
                  </a:txBody>
                  <a:tcPr marL="68580" marR="68580" marT="0" marB="0" anchor="ctr"/>
                </a:tc>
              </a:tr>
            </a:tbl>
          </a:graphicData>
        </a:graphic>
      </p:graphicFrame>
    </p:spTree>
    <p:extLst>
      <p:ext uri="{BB962C8B-B14F-4D97-AF65-F5344CB8AC3E}">
        <p14:creationId xmlns:p14="http://schemas.microsoft.com/office/powerpoint/2010/main" val="1266060185"/>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1270"/>
            <a:ext cx="8229600" cy="1143000"/>
          </a:xfrm>
        </p:spPr>
        <p:txBody>
          <a:bodyPr>
            <a:normAutofit/>
          </a:bodyPr>
          <a:lstStyle/>
          <a:p>
            <a:r>
              <a:rPr lang="en-US" sz="3200" dirty="0">
                <a:latin typeface="Times New Roman"/>
                <a:cs typeface="Times New Roman"/>
              </a:rPr>
              <a:t>Results of cytotoxicity assay (MTT) of </a:t>
            </a:r>
            <a:r>
              <a:rPr lang="en-US" sz="3200" dirty="0" err="1">
                <a:latin typeface="Times New Roman"/>
                <a:cs typeface="Times New Roman"/>
              </a:rPr>
              <a:t>AuNPS</a:t>
            </a:r>
            <a:r>
              <a:rPr lang="en-US" sz="3200" dirty="0">
                <a:latin typeface="Times New Roman"/>
                <a:cs typeface="Times New Roman"/>
              </a:rPr>
              <a:t> on MDBK cells </a:t>
            </a: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l="-4646" r="-4646"/>
          <a:stretch>
            <a:fillRect/>
          </a:stretch>
        </p:blipFill>
        <p:spPr bwMode="auto">
          <a:prstGeom prst="rect">
            <a:avLst/>
          </a:prstGeom>
          <a:noFill/>
        </p:spPr>
      </p:pic>
    </p:spTree>
    <p:extLst>
      <p:ext uri="{BB962C8B-B14F-4D97-AF65-F5344CB8AC3E}">
        <p14:creationId xmlns:p14="http://schemas.microsoft.com/office/powerpoint/2010/main" val="154027839"/>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Results of antiviral assay (MTT) of </a:t>
            </a:r>
            <a:r>
              <a:rPr lang="en-US" sz="2800" dirty="0" err="1"/>
              <a:t>AuNPS</a:t>
            </a:r>
            <a:r>
              <a:rPr lang="en-US" sz="2800" dirty="0"/>
              <a:t> on MDBK against BVDV by </a:t>
            </a:r>
            <a:r>
              <a:rPr lang="en-US" sz="2800" dirty="0" err="1"/>
              <a:t>microplate</a:t>
            </a:r>
            <a:r>
              <a:rPr lang="en-US" sz="2800" dirty="0"/>
              <a:t> reader</a:t>
            </a:r>
            <a:r>
              <a:rPr lang="uk-UA" sz="2800" dirty="0"/>
              <a:t> </a:t>
            </a:r>
            <a:endParaRPr lang="en-US"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7230555"/>
              </p:ext>
            </p:extLst>
          </p:nvPr>
        </p:nvGraphicFramePr>
        <p:xfrm>
          <a:off x="457200" y="1600201"/>
          <a:ext cx="7590588" cy="4526266"/>
        </p:xfrm>
        <a:graphic>
          <a:graphicData uri="http://schemas.openxmlformats.org/drawingml/2006/table">
            <a:tbl>
              <a:tblPr firstRow="1" bandRow="1">
                <a:tableStyleId>{5C22544A-7EE6-4342-B048-85BDC9FD1C3A}</a:tableStyleId>
              </a:tblPr>
              <a:tblGrid>
                <a:gridCol w="1897647"/>
                <a:gridCol w="1897647"/>
                <a:gridCol w="1897647"/>
                <a:gridCol w="1897647"/>
              </a:tblGrid>
              <a:tr h="623931">
                <a:tc>
                  <a:txBody>
                    <a:bodyPr/>
                    <a:lstStyle/>
                    <a:p>
                      <a:pPr marL="0" marR="0" algn="ctr">
                        <a:lnSpc>
                          <a:spcPct val="150000"/>
                        </a:lnSpc>
                        <a:spcBef>
                          <a:spcPts val="0"/>
                        </a:spcBef>
                        <a:spcAft>
                          <a:spcPts val="0"/>
                        </a:spcAft>
                      </a:pPr>
                      <a:r>
                        <a:rPr lang="en-US" sz="2000">
                          <a:solidFill>
                            <a:srgbClr val="000000"/>
                          </a:solidFill>
                          <a:effectLst/>
                          <a:latin typeface="Times New Roman"/>
                          <a:ea typeface="Times New Roman"/>
                          <a:cs typeface="Arial"/>
                        </a:rPr>
                        <a:t>Group</a:t>
                      </a:r>
                      <a:endParaRPr lang="en-US" sz="2000">
                        <a:effectLst/>
                        <a:latin typeface="Calibri"/>
                        <a:ea typeface="Calibri"/>
                        <a:cs typeface="Arial"/>
                      </a:endParaRPr>
                    </a:p>
                  </a:txBody>
                  <a:tcPr marL="66814" marR="66814" marT="0" marB="0"/>
                </a:tc>
                <a:tc>
                  <a:txBody>
                    <a:bodyPr/>
                    <a:lstStyle/>
                    <a:p>
                      <a:pPr marL="0" marR="0" algn="ctr">
                        <a:lnSpc>
                          <a:spcPct val="150000"/>
                        </a:lnSpc>
                        <a:spcBef>
                          <a:spcPts val="0"/>
                        </a:spcBef>
                        <a:spcAft>
                          <a:spcPts val="0"/>
                        </a:spcAft>
                      </a:pPr>
                      <a:r>
                        <a:rPr lang="en-US" sz="1400">
                          <a:solidFill>
                            <a:srgbClr val="000000"/>
                          </a:solidFill>
                          <a:effectLst/>
                          <a:latin typeface="Times New Roman"/>
                          <a:ea typeface="Times New Roman"/>
                          <a:cs typeface="Arial"/>
                        </a:rPr>
                        <a:t>AuNPS concentration</a:t>
                      </a:r>
                      <a:endParaRPr lang="en-US" sz="1400">
                        <a:effectLst/>
                        <a:latin typeface="Calibri"/>
                        <a:ea typeface="Calibri"/>
                        <a:cs typeface="Arial"/>
                      </a:endParaRPr>
                    </a:p>
                    <a:p>
                      <a:pPr marL="0" marR="0" algn="ctr">
                        <a:lnSpc>
                          <a:spcPct val="150000"/>
                        </a:lnSpc>
                        <a:spcBef>
                          <a:spcPts val="0"/>
                        </a:spcBef>
                        <a:spcAft>
                          <a:spcPts val="0"/>
                        </a:spcAft>
                      </a:pPr>
                      <a:r>
                        <a:rPr lang="en-US" sz="1400">
                          <a:solidFill>
                            <a:srgbClr val="000000"/>
                          </a:solidFill>
                          <a:effectLst/>
                          <a:latin typeface="Times New Roman"/>
                          <a:ea typeface="Times New Roman"/>
                          <a:cs typeface="Arial"/>
                        </a:rPr>
                        <a:t>(ppm)</a:t>
                      </a:r>
                      <a:endParaRPr lang="en-US" sz="14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400">
                          <a:solidFill>
                            <a:srgbClr val="000000"/>
                          </a:solidFill>
                          <a:effectLst/>
                          <a:latin typeface="Times New Roman"/>
                          <a:ea typeface="Times New Roman"/>
                          <a:cs typeface="Arial"/>
                        </a:rPr>
                        <a:t>Mean(OD) method (1)</a:t>
                      </a:r>
                      <a:endParaRPr lang="en-US" sz="14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400">
                          <a:solidFill>
                            <a:srgbClr val="000000"/>
                          </a:solidFill>
                          <a:effectLst/>
                          <a:latin typeface="Times New Roman"/>
                          <a:ea typeface="Times New Roman"/>
                          <a:cs typeface="Arial"/>
                        </a:rPr>
                        <a:t>Mean(OD) method (2)</a:t>
                      </a:r>
                      <a:endParaRPr lang="en-US" sz="1400">
                        <a:effectLst/>
                        <a:latin typeface="Calibri"/>
                        <a:ea typeface="Calibri"/>
                        <a:cs typeface="Arial"/>
                      </a:endParaRPr>
                    </a:p>
                  </a:txBody>
                  <a:tcPr marL="66814" marR="66814" marT="0" marB="0"/>
                </a:tc>
              </a:tr>
              <a:tr h="530421">
                <a:tc rowSpan="4">
                  <a:txBody>
                    <a:bodyPr/>
                    <a:lstStyle/>
                    <a:p>
                      <a:pPr marL="0" marR="0" algn="ctr">
                        <a:lnSpc>
                          <a:spcPct val="150000"/>
                        </a:lnSpc>
                        <a:spcBef>
                          <a:spcPts val="0"/>
                        </a:spcBef>
                        <a:spcAft>
                          <a:spcPts val="0"/>
                        </a:spcAft>
                      </a:pPr>
                      <a:endParaRPr lang="en-US" sz="2400" dirty="0" smtClean="0">
                        <a:effectLst/>
                        <a:latin typeface="Times New Roman"/>
                        <a:ea typeface="Calibri"/>
                        <a:cs typeface="Arial"/>
                      </a:endParaRPr>
                    </a:p>
                    <a:p>
                      <a:pPr marL="0" marR="0" algn="ctr">
                        <a:lnSpc>
                          <a:spcPct val="150000"/>
                        </a:lnSpc>
                        <a:spcBef>
                          <a:spcPts val="0"/>
                        </a:spcBef>
                        <a:spcAft>
                          <a:spcPts val="0"/>
                        </a:spcAft>
                      </a:pPr>
                      <a:endParaRPr lang="en-US" sz="2400" dirty="0" smtClean="0">
                        <a:effectLst/>
                        <a:latin typeface="Times New Roman"/>
                        <a:ea typeface="Calibri"/>
                        <a:cs typeface="Arial"/>
                      </a:endParaRPr>
                    </a:p>
                    <a:p>
                      <a:pPr marL="0" marR="0" algn="ctr">
                        <a:lnSpc>
                          <a:spcPct val="150000"/>
                        </a:lnSpc>
                        <a:spcBef>
                          <a:spcPts val="0"/>
                        </a:spcBef>
                        <a:spcAft>
                          <a:spcPts val="0"/>
                        </a:spcAft>
                      </a:pPr>
                      <a:r>
                        <a:rPr lang="en-US" sz="2800" dirty="0" err="1" smtClean="0">
                          <a:effectLst/>
                          <a:latin typeface="Times New Roman"/>
                          <a:ea typeface="Calibri"/>
                          <a:cs typeface="Arial"/>
                        </a:rPr>
                        <a:t>AuNPS</a:t>
                      </a:r>
                      <a:endParaRPr lang="en-US" sz="2800" dirty="0">
                        <a:effectLst/>
                        <a:latin typeface="Calibri"/>
                        <a:ea typeface="Calibri"/>
                        <a:cs typeface="Arial"/>
                      </a:endParaRPr>
                    </a:p>
                  </a:txBody>
                  <a:tcPr marL="66814" marR="66814" marT="0" marB="0"/>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2</a:t>
                      </a:r>
                      <a:endParaRPr lang="en-US" sz="18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0.17 ± 0.04 bc</a:t>
                      </a:r>
                      <a:endParaRPr lang="en-US" sz="18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0.11 ± 0.08 c</a:t>
                      </a:r>
                      <a:endParaRPr lang="en-US" sz="1800">
                        <a:effectLst/>
                        <a:latin typeface="Calibri"/>
                        <a:ea typeface="Calibri"/>
                        <a:cs typeface="Arial"/>
                      </a:endParaRPr>
                    </a:p>
                  </a:txBody>
                  <a:tcPr marL="66814" marR="66814" marT="0" marB="0"/>
                </a:tc>
              </a:tr>
              <a:tr h="530421">
                <a:tc vMerge="1">
                  <a:txBody>
                    <a:bodyPr/>
                    <a:lstStyle/>
                    <a:p>
                      <a:endParaRPr lang="en-US"/>
                    </a:p>
                  </a:txBody>
                  <a:tcP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4</a:t>
                      </a:r>
                      <a:endParaRPr lang="en-US" sz="18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dirty="0">
                          <a:solidFill>
                            <a:srgbClr val="008000"/>
                          </a:solidFill>
                          <a:effectLst/>
                          <a:latin typeface="Times New Roman"/>
                          <a:ea typeface="Times New Roman"/>
                          <a:cs typeface="Arial"/>
                        </a:rPr>
                        <a:t>0.27± 0.05 a</a:t>
                      </a:r>
                      <a:endParaRPr lang="en-US" sz="1800" dirty="0">
                        <a:solidFill>
                          <a:srgbClr val="008000"/>
                        </a:solidFill>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0.11 ± 0.02 c</a:t>
                      </a:r>
                      <a:endParaRPr lang="en-US" sz="1800">
                        <a:effectLst/>
                        <a:latin typeface="Calibri"/>
                        <a:ea typeface="Calibri"/>
                        <a:cs typeface="Arial"/>
                      </a:endParaRPr>
                    </a:p>
                  </a:txBody>
                  <a:tcPr marL="66814" marR="66814" marT="0" marB="0"/>
                </a:tc>
              </a:tr>
              <a:tr h="530421">
                <a:tc vMerge="1">
                  <a:txBody>
                    <a:bodyPr/>
                    <a:lstStyle/>
                    <a:p>
                      <a:endParaRPr lang="en-US"/>
                    </a:p>
                  </a:txBody>
                  <a:tcPr/>
                </a:tc>
                <a:tc>
                  <a:txBody>
                    <a:bodyPr/>
                    <a:lstStyle/>
                    <a:p>
                      <a:pPr marL="0" marR="0" algn="ctr">
                        <a:lnSpc>
                          <a:spcPct val="150000"/>
                        </a:lnSpc>
                        <a:spcBef>
                          <a:spcPts val="0"/>
                        </a:spcBef>
                        <a:spcAft>
                          <a:spcPts val="0"/>
                        </a:spcAft>
                      </a:pPr>
                      <a:r>
                        <a:rPr lang="en-US" sz="1800" dirty="0">
                          <a:solidFill>
                            <a:srgbClr val="000000"/>
                          </a:solidFill>
                          <a:effectLst/>
                          <a:latin typeface="Times New Roman"/>
                          <a:ea typeface="Times New Roman"/>
                          <a:cs typeface="Arial"/>
                        </a:rPr>
                        <a:t>6</a:t>
                      </a:r>
                      <a:endParaRPr lang="en-US" sz="1800" dirty="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dirty="0">
                          <a:solidFill>
                            <a:srgbClr val="000000"/>
                          </a:solidFill>
                          <a:effectLst/>
                          <a:latin typeface="Times New Roman"/>
                          <a:ea typeface="Times New Roman"/>
                          <a:cs typeface="Arial"/>
                        </a:rPr>
                        <a:t>0.20±0.07ab</a:t>
                      </a:r>
                      <a:endParaRPr lang="en-US" sz="1800" dirty="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0.11 ± 0.05 c</a:t>
                      </a:r>
                      <a:endParaRPr lang="en-US" sz="1800">
                        <a:effectLst/>
                        <a:latin typeface="Calibri"/>
                        <a:ea typeface="Calibri"/>
                        <a:cs typeface="Arial"/>
                      </a:endParaRPr>
                    </a:p>
                  </a:txBody>
                  <a:tcPr marL="66814" marR="66814" marT="0" marB="0"/>
                </a:tc>
              </a:tr>
              <a:tr h="530421">
                <a:tc vMerge="1">
                  <a:txBody>
                    <a:bodyPr/>
                    <a:lstStyle/>
                    <a:p>
                      <a:endParaRPr lang="en-US"/>
                    </a:p>
                  </a:txBody>
                  <a:tcP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8</a:t>
                      </a:r>
                      <a:endParaRPr lang="en-US" sz="18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0.17 ± 0.01 c</a:t>
                      </a:r>
                      <a:endParaRPr lang="en-US" sz="1800">
                        <a:effectLst/>
                        <a:latin typeface="Calibri"/>
                        <a:ea typeface="Calibri"/>
                        <a:cs typeface="Arial"/>
                      </a:endParaRPr>
                    </a:p>
                  </a:txBody>
                  <a:tcPr marL="66814" marR="66814" marT="0" marB="0" anchor="ctr"/>
                </a:tc>
                <a:tc>
                  <a:txBody>
                    <a:bodyPr/>
                    <a:lstStyle/>
                    <a:p>
                      <a:pPr marL="0" marR="0" algn="ctr">
                        <a:lnSpc>
                          <a:spcPct val="150000"/>
                        </a:lnSpc>
                        <a:spcBef>
                          <a:spcPts val="0"/>
                        </a:spcBef>
                        <a:spcAft>
                          <a:spcPts val="0"/>
                        </a:spcAft>
                      </a:pPr>
                      <a:r>
                        <a:rPr lang="en-US" sz="1800" dirty="0">
                          <a:solidFill>
                            <a:srgbClr val="000000"/>
                          </a:solidFill>
                          <a:effectLst/>
                          <a:latin typeface="Times New Roman"/>
                          <a:ea typeface="Times New Roman"/>
                          <a:cs typeface="Arial"/>
                        </a:rPr>
                        <a:t>0.10 ± 0.08 c</a:t>
                      </a:r>
                      <a:endParaRPr lang="en-US" sz="1800" dirty="0">
                        <a:effectLst/>
                        <a:latin typeface="Calibri"/>
                        <a:ea typeface="Calibri"/>
                        <a:cs typeface="Arial"/>
                      </a:endParaRPr>
                    </a:p>
                  </a:txBody>
                  <a:tcPr marL="66814" marR="66814" marT="0" marB="0"/>
                </a:tc>
              </a:tr>
              <a:tr h="667222">
                <a:tc>
                  <a:txBody>
                    <a:bodyPr/>
                    <a:lstStyle/>
                    <a:p>
                      <a:pPr marL="0" marR="0" algn="ctr">
                        <a:lnSpc>
                          <a:spcPct val="150000"/>
                        </a:lnSpc>
                        <a:spcBef>
                          <a:spcPts val="0"/>
                        </a:spcBef>
                        <a:spcAft>
                          <a:spcPts val="0"/>
                        </a:spcAft>
                      </a:pPr>
                      <a:r>
                        <a:rPr lang="en-US" sz="2800" dirty="0" smtClean="0">
                          <a:effectLst/>
                          <a:latin typeface="Calibri"/>
                          <a:ea typeface="Calibri"/>
                          <a:cs typeface="Arial"/>
                        </a:rPr>
                        <a:t>Cell control</a:t>
                      </a:r>
                      <a:endParaRPr lang="en-US" sz="2800" dirty="0">
                        <a:effectLst/>
                        <a:latin typeface="Calibri"/>
                        <a:ea typeface="Calibri"/>
                        <a:cs typeface="Arial"/>
                      </a:endParaRPr>
                    </a:p>
                  </a:txBody>
                  <a:tcPr marL="66814" marR="66814" marT="0" marB="0"/>
                </a:tc>
                <a:tc>
                  <a:txBody>
                    <a:bodyPr/>
                    <a:lstStyle/>
                    <a:p>
                      <a:pPr marL="0" marR="0" algn="ctr">
                        <a:lnSpc>
                          <a:spcPct val="150000"/>
                        </a:lnSpc>
                        <a:spcBef>
                          <a:spcPts val="0"/>
                        </a:spcBef>
                        <a:spcAft>
                          <a:spcPts val="0"/>
                        </a:spcAft>
                      </a:pPr>
                      <a:r>
                        <a:rPr lang="en-US" sz="1800" dirty="0" smtClean="0">
                          <a:effectLst/>
                          <a:latin typeface="Calibri"/>
                          <a:ea typeface="Calibri"/>
                          <a:cs typeface="Arial"/>
                        </a:rPr>
                        <a:t>0</a:t>
                      </a:r>
                      <a:endParaRPr lang="en-US" sz="1800" dirty="0">
                        <a:effectLst/>
                        <a:latin typeface="Calibri"/>
                        <a:ea typeface="Calibri"/>
                        <a:cs typeface="Arial"/>
                      </a:endParaRPr>
                    </a:p>
                  </a:txBody>
                  <a:tcPr marL="66814" marR="66814" marT="0" marB="0" anchor="ctr"/>
                </a:tc>
                <a:tc gridSpan="2">
                  <a:txBody>
                    <a:bodyPr/>
                    <a:lstStyle/>
                    <a:p>
                      <a:pPr marL="0" marR="0" algn="ctr">
                        <a:lnSpc>
                          <a:spcPct val="150000"/>
                        </a:lnSpc>
                        <a:spcBef>
                          <a:spcPts val="0"/>
                        </a:spcBef>
                        <a:spcAft>
                          <a:spcPts val="0"/>
                        </a:spcAft>
                      </a:pPr>
                      <a:r>
                        <a:rPr lang="en-US" sz="1800" dirty="0" smtClean="0">
                          <a:solidFill>
                            <a:srgbClr val="008000"/>
                          </a:solidFill>
                          <a:effectLst/>
                          <a:latin typeface="Calibri"/>
                          <a:ea typeface="Calibri"/>
                          <a:cs typeface="Arial"/>
                        </a:rPr>
                        <a:t>0.27</a:t>
                      </a:r>
                      <a:r>
                        <a:rPr lang="en-US" sz="1800" dirty="0" smtClean="0">
                          <a:solidFill>
                            <a:srgbClr val="008000"/>
                          </a:solidFill>
                          <a:effectLst/>
                          <a:latin typeface="Times New Roman"/>
                          <a:ea typeface="Times New Roman"/>
                          <a:cs typeface="Arial"/>
                        </a:rPr>
                        <a:t>±0.07a</a:t>
                      </a:r>
                      <a:endParaRPr lang="en-US" sz="1800" dirty="0">
                        <a:solidFill>
                          <a:srgbClr val="008000"/>
                        </a:solidFill>
                        <a:effectLst/>
                        <a:latin typeface="Calibri"/>
                        <a:ea typeface="Calibri"/>
                        <a:cs typeface="Arial"/>
                      </a:endParaRPr>
                    </a:p>
                  </a:txBody>
                  <a:tcPr marL="66814" marR="66814" marT="0" marB="0" anchor="ctr"/>
                </a:tc>
                <a:tc hMerge="1">
                  <a:txBody>
                    <a:bodyPr/>
                    <a:lstStyle/>
                    <a:p>
                      <a:pPr marL="0" marR="0" algn="ctr">
                        <a:lnSpc>
                          <a:spcPct val="150000"/>
                        </a:lnSpc>
                        <a:spcBef>
                          <a:spcPts val="0"/>
                        </a:spcBef>
                        <a:spcAft>
                          <a:spcPts val="0"/>
                        </a:spcAft>
                      </a:pPr>
                      <a:endParaRPr lang="en-US" sz="1800" dirty="0">
                        <a:effectLst/>
                        <a:latin typeface="Calibri"/>
                        <a:ea typeface="Calibri"/>
                        <a:cs typeface="Arial"/>
                      </a:endParaRPr>
                    </a:p>
                  </a:txBody>
                  <a:tcPr marL="68580" marR="68580" marT="0" marB="0"/>
                </a:tc>
              </a:tr>
              <a:tr h="1069597">
                <a:tc>
                  <a:txBody>
                    <a:bodyPr/>
                    <a:lstStyle/>
                    <a:p>
                      <a:pPr marL="0" marR="0" algn="ctr">
                        <a:lnSpc>
                          <a:spcPct val="150000"/>
                        </a:lnSpc>
                        <a:spcBef>
                          <a:spcPts val="0"/>
                        </a:spcBef>
                        <a:spcAft>
                          <a:spcPts val="0"/>
                        </a:spcAft>
                      </a:pPr>
                      <a:r>
                        <a:rPr lang="en-US" sz="2400" dirty="0">
                          <a:solidFill>
                            <a:srgbClr val="000000"/>
                          </a:solidFill>
                          <a:effectLst/>
                          <a:latin typeface="Times New Roman"/>
                          <a:ea typeface="Times New Roman"/>
                          <a:cs typeface="Arial"/>
                        </a:rPr>
                        <a:t>+</a:t>
                      </a:r>
                      <a:r>
                        <a:rPr lang="en-US" sz="2400" dirty="0" err="1">
                          <a:solidFill>
                            <a:srgbClr val="000000"/>
                          </a:solidFill>
                          <a:effectLst/>
                          <a:latin typeface="Times New Roman"/>
                          <a:ea typeface="Times New Roman"/>
                          <a:cs typeface="Arial"/>
                        </a:rPr>
                        <a:t>ve</a:t>
                      </a:r>
                      <a:r>
                        <a:rPr lang="en-US" sz="2400" dirty="0">
                          <a:solidFill>
                            <a:srgbClr val="000000"/>
                          </a:solidFill>
                          <a:effectLst/>
                          <a:latin typeface="Times New Roman"/>
                          <a:ea typeface="Times New Roman"/>
                          <a:cs typeface="Arial"/>
                        </a:rPr>
                        <a:t> virus control</a:t>
                      </a:r>
                      <a:endParaRPr lang="en-US" sz="2400" dirty="0">
                        <a:effectLst/>
                        <a:latin typeface="Calibri"/>
                        <a:ea typeface="Calibri"/>
                        <a:cs typeface="Arial"/>
                      </a:endParaRPr>
                    </a:p>
                  </a:txBody>
                  <a:tcPr marL="66814" marR="66814" marT="0" marB="0"/>
                </a:tc>
                <a:tc>
                  <a:txBody>
                    <a:bodyPr/>
                    <a:lstStyle/>
                    <a:p>
                      <a:pPr marL="0" marR="0" algn="ctr">
                        <a:lnSpc>
                          <a:spcPct val="150000"/>
                        </a:lnSpc>
                        <a:spcBef>
                          <a:spcPts val="0"/>
                        </a:spcBef>
                        <a:spcAft>
                          <a:spcPts val="0"/>
                        </a:spcAft>
                      </a:pPr>
                      <a:r>
                        <a:rPr lang="en-US" sz="1800">
                          <a:solidFill>
                            <a:srgbClr val="000000"/>
                          </a:solidFill>
                          <a:effectLst/>
                          <a:latin typeface="Times New Roman"/>
                          <a:ea typeface="Times New Roman"/>
                          <a:cs typeface="Arial"/>
                        </a:rPr>
                        <a:t>0</a:t>
                      </a:r>
                      <a:endParaRPr lang="en-US" sz="1800">
                        <a:effectLst/>
                        <a:latin typeface="Calibri"/>
                        <a:ea typeface="Calibri"/>
                        <a:cs typeface="Arial"/>
                      </a:endParaRPr>
                    </a:p>
                  </a:txBody>
                  <a:tcPr marL="66814" marR="66814" marT="0" marB="0" anchor="ctr"/>
                </a:tc>
                <a:tc gridSpan="2">
                  <a:txBody>
                    <a:bodyPr/>
                    <a:lstStyle/>
                    <a:p>
                      <a:pPr marL="0" marR="0" algn="ctr">
                        <a:lnSpc>
                          <a:spcPct val="150000"/>
                        </a:lnSpc>
                        <a:spcBef>
                          <a:spcPts val="0"/>
                        </a:spcBef>
                        <a:spcAft>
                          <a:spcPts val="0"/>
                        </a:spcAft>
                      </a:pPr>
                      <a:r>
                        <a:rPr lang="en-US" sz="1800" dirty="0">
                          <a:solidFill>
                            <a:srgbClr val="000000"/>
                          </a:solidFill>
                          <a:effectLst/>
                          <a:latin typeface="Times New Roman"/>
                          <a:ea typeface="Times New Roman"/>
                          <a:cs typeface="Arial"/>
                        </a:rPr>
                        <a:t>0.11 ± 0.02 c</a:t>
                      </a:r>
                      <a:endParaRPr lang="en-US" sz="1800" dirty="0">
                        <a:effectLst/>
                        <a:latin typeface="Calibri"/>
                        <a:ea typeface="Calibri"/>
                        <a:cs typeface="Arial"/>
                      </a:endParaRPr>
                    </a:p>
                  </a:txBody>
                  <a:tcPr marL="66814" marR="66814" marT="0" marB="0" anchor="ctr"/>
                </a:tc>
                <a:tc hMerge="1">
                  <a:txBody>
                    <a:bodyPr/>
                    <a:lstStyle/>
                    <a:p>
                      <a:endParaRPr lang="en-US" dirty="0"/>
                    </a:p>
                  </a:txBody>
                  <a:tcPr/>
                </a:tc>
              </a:tr>
            </a:tbl>
          </a:graphicData>
        </a:graphic>
      </p:graphicFrame>
    </p:spTree>
    <p:extLst>
      <p:ext uri="{BB962C8B-B14F-4D97-AF65-F5344CB8AC3E}">
        <p14:creationId xmlns:p14="http://schemas.microsoft.com/office/powerpoint/2010/main" val="281857273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4717"/>
            <a:ext cx="8229600" cy="962921"/>
          </a:xfrm>
        </p:spPr>
        <p:txBody>
          <a:bodyPr>
            <a:normAutofit fontScale="90000"/>
          </a:bodyPr>
          <a:lstStyle/>
          <a:p>
            <a:r>
              <a:rPr lang="en-US" sz="3100" b="1" dirty="0">
                <a:latin typeface="Times New Roman"/>
                <a:cs typeface="Times New Roman"/>
              </a:rPr>
              <a:t>Results of antiviral assay (MTT) method (1) of </a:t>
            </a:r>
            <a:r>
              <a:rPr lang="en-US" sz="3100" b="1" dirty="0" err="1">
                <a:latin typeface="Times New Roman"/>
                <a:cs typeface="Times New Roman"/>
              </a:rPr>
              <a:t>AuNPS</a:t>
            </a:r>
            <a:r>
              <a:rPr lang="en-US" sz="3100" b="1" dirty="0">
                <a:latin typeface="Times New Roman"/>
                <a:cs typeface="Times New Roman"/>
              </a:rPr>
              <a:t> on MDBK against BVDV by </a:t>
            </a:r>
            <a:r>
              <a:rPr lang="en-US" sz="3100" b="1" dirty="0" err="1">
                <a:latin typeface="Times New Roman"/>
                <a:cs typeface="Times New Roman"/>
              </a:rPr>
              <a:t>Microplate</a:t>
            </a:r>
            <a:r>
              <a:rPr lang="en-US" sz="3100" b="1" dirty="0">
                <a:latin typeface="Times New Roman"/>
                <a:cs typeface="Times New Roman"/>
              </a:rPr>
              <a:t> reader absorbance</a:t>
            </a:r>
            <a:r>
              <a:rPr lang="en-US" b="1" dirty="0">
                <a:latin typeface="Times New Roman"/>
                <a:cs typeface="Times New Roman"/>
              </a:rPr>
              <a:t>.</a:t>
            </a:r>
            <a:r>
              <a:rPr lang="en-US" b="1" dirty="0" smtClean="0">
                <a:effectLst/>
                <a:latin typeface="Times New Roman"/>
                <a:cs typeface="Times New Roman"/>
              </a:rPr>
              <a:t> </a:t>
            </a:r>
            <a:endParaRPr lang="en-US" b="1" dirty="0">
              <a:latin typeface="Times New Roman"/>
              <a:cs typeface="Times New Roman"/>
            </a:endParaRPr>
          </a:p>
        </p:txBody>
      </p:sp>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l="640" r="640"/>
          <a:stretch>
            <a:fillRect/>
          </a:stretch>
        </p:blipFill>
        <p:spPr bwMode="auto">
          <a:prstGeom prst="rect">
            <a:avLst/>
          </a:prstGeom>
          <a:noFill/>
        </p:spPr>
      </p:pic>
    </p:spTree>
    <p:extLst>
      <p:ext uri="{BB962C8B-B14F-4D97-AF65-F5344CB8AC3E}">
        <p14:creationId xmlns:p14="http://schemas.microsoft.com/office/powerpoint/2010/main" val="205339767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a:cs typeface="Times New Roman"/>
              </a:rPr>
              <a:t>Discussion </a:t>
            </a:r>
            <a:endParaRPr lang="en-US" sz="3200" b="1" dirty="0">
              <a:latin typeface="Times New Roman"/>
              <a:cs typeface="Times New Roman"/>
            </a:endParaRPr>
          </a:p>
        </p:txBody>
      </p:sp>
      <p:sp>
        <p:nvSpPr>
          <p:cNvPr id="3" name="Content Placeholder 2"/>
          <p:cNvSpPr>
            <a:spLocks noGrp="1"/>
          </p:cNvSpPr>
          <p:nvPr>
            <p:ph idx="1"/>
          </p:nvPr>
        </p:nvSpPr>
        <p:spPr/>
        <p:txBody>
          <a:bodyPr>
            <a:normAutofit/>
          </a:bodyPr>
          <a:lstStyle/>
          <a:p>
            <a:pPr algn="just"/>
            <a:r>
              <a:rPr lang="en-US" sz="2400" dirty="0">
                <a:latin typeface="Times New Roman"/>
                <a:cs typeface="Times New Roman"/>
              </a:rPr>
              <a:t>Results showed that the maximum non-toxic concentrations of prepared </a:t>
            </a:r>
            <a:r>
              <a:rPr lang="en-US" sz="2400" dirty="0" err="1">
                <a:latin typeface="Times New Roman"/>
                <a:cs typeface="Times New Roman"/>
              </a:rPr>
              <a:t>AuNPS</a:t>
            </a:r>
            <a:r>
              <a:rPr lang="en-US" sz="2400" dirty="0">
                <a:latin typeface="Times New Roman"/>
                <a:cs typeface="Times New Roman"/>
              </a:rPr>
              <a:t> were 2 and 4ppm, which totally agree with </a:t>
            </a:r>
            <a:r>
              <a:rPr lang="en-US" sz="2400" b="1" dirty="0" err="1">
                <a:latin typeface="Times New Roman"/>
                <a:cs typeface="Times New Roman"/>
              </a:rPr>
              <a:t>Sametband</a:t>
            </a:r>
            <a:r>
              <a:rPr lang="en-US" sz="2400" b="1" dirty="0">
                <a:latin typeface="Times New Roman"/>
                <a:cs typeface="Times New Roman"/>
              </a:rPr>
              <a:t> et al. (2011) and </a:t>
            </a:r>
            <a:r>
              <a:rPr lang="en-US" sz="2400" b="1" dirty="0" err="1">
                <a:latin typeface="Times New Roman"/>
                <a:cs typeface="Times New Roman"/>
              </a:rPr>
              <a:t>Kesarkar</a:t>
            </a:r>
            <a:r>
              <a:rPr lang="en-US" sz="2400" b="1" dirty="0">
                <a:latin typeface="Times New Roman"/>
                <a:cs typeface="Times New Roman"/>
              </a:rPr>
              <a:t> et al. (2012).</a:t>
            </a:r>
            <a:r>
              <a:rPr lang="en-US" sz="2400" dirty="0">
                <a:latin typeface="Times New Roman"/>
                <a:cs typeface="Times New Roman"/>
              </a:rPr>
              <a:t> </a:t>
            </a:r>
          </a:p>
          <a:p>
            <a:pPr algn="just"/>
            <a:endParaRPr lang="en-US" sz="2400" dirty="0" smtClean="0">
              <a:latin typeface="Times New Roman"/>
              <a:cs typeface="Times New Roman"/>
            </a:endParaRPr>
          </a:p>
          <a:p>
            <a:pPr algn="just"/>
            <a:r>
              <a:rPr lang="en-US" sz="2400" dirty="0" smtClean="0">
                <a:latin typeface="Times New Roman"/>
                <a:cs typeface="Times New Roman"/>
              </a:rPr>
              <a:t>Antiviral </a:t>
            </a:r>
            <a:r>
              <a:rPr lang="en-US" sz="2400" dirty="0">
                <a:latin typeface="Times New Roman"/>
                <a:cs typeface="Times New Roman"/>
              </a:rPr>
              <a:t>activity evaluation of prepared </a:t>
            </a:r>
            <a:r>
              <a:rPr lang="en-US" sz="2400" dirty="0" err="1">
                <a:latin typeface="Times New Roman"/>
                <a:cs typeface="Times New Roman"/>
              </a:rPr>
              <a:t>AuNPS</a:t>
            </a:r>
            <a:r>
              <a:rPr lang="en-US" sz="2400" dirty="0">
                <a:latin typeface="Times New Roman"/>
                <a:cs typeface="Times New Roman"/>
              </a:rPr>
              <a:t> against BVDV showed greater activity in the test when the viral particles were allowed to interact with the nanoparticles before infecting the cells (method 1) as compared to the test where the cells, previously infected with the virus (method 2), not allowed to interact with the nanoparticles. </a:t>
            </a:r>
          </a:p>
          <a:p>
            <a:endParaRPr lang="en-US" sz="2400" dirty="0">
              <a:latin typeface="Times New Roman"/>
              <a:cs typeface="Times New Roman"/>
            </a:endParaRPr>
          </a:p>
        </p:txBody>
      </p:sp>
    </p:spTree>
    <p:extLst>
      <p:ext uri="{BB962C8B-B14F-4D97-AF65-F5344CB8AC3E}">
        <p14:creationId xmlns:p14="http://schemas.microsoft.com/office/powerpoint/2010/main" val="562969261"/>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a:cs typeface="Times New Roman"/>
              </a:rPr>
              <a:t>Conclusion</a:t>
            </a:r>
            <a:br>
              <a:rPr lang="en-US" sz="3200" b="1" dirty="0" smtClean="0">
                <a:latin typeface="Times New Roman"/>
                <a:cs typeface="Times New Roman"/>
              </a:rPr>
            </a:br>
            <a:endParaRPr lang="en-US" sz="3200" b="1" dirty="0">
              <a:latin typeface="Times New Roman"/>
              <a:cs typeface="Times New Roman"/>
            </a:endParaRPr>
          </a:p>
        </p:txBody>
      </p:sp>
      <p:sp>
        <p:nvSpPr>
          <p:cNvPr id="3" name="Content Placeholder 2"/>
          <p:cNvSpPr>
            <a:spLocks noGrp="1"/>
          </p:cNvSpPr>
          <p:nvPr>
            <p:ph idx="1"/>
          </p:nvPr>
        </p:nvSpPr>
        <p:spPr/>
        <p:txBody>
          <a:bodyPr>
            <a:normAutofit/>
          </a:bodyPr>
          <a:lstStyle/>
          <a:p>
            <a:pPr algn="just"/>
            <a:r>
              <a:rPr lang="en-US" sz="2400" dirty="0" smtClean="0">
                <a:latin typeface="Times New Roman"/>
                <a:cs typeface="Times New Roman"/>
              </a:rPr>
              <a:t>Results </a:t>
            </a:r>
            <a:r>
              <a:rPr lang="en-US" sz="2400" dirty="0">
                <a:latin typeface="Times New Roman"/>
                <a:cs typeface="Times New Roman"/>
              </a:rPr>
              <a:t>confirmed that BVDV NADL strain used in this study was cytopathogenic biotype and the used cell type was suitable as a theater for the following in vitro virus inhibition assays. BVDV can be a surrogate model for HCV on MDBK cells in the antiviral testing procedures.</a:t>
            </a:r>
          </a:p>
          <a:p>
            <a:pPr algn="just"/>
            <a:endParaRPr lang="en-US" sz="2400" dirty="0" smtClean="0">
              <a:latin typeface="Times New Roman"/>
              <a:cs typeface="Times New Roman"/>
            </a:endParaRPr>
          </a:p>
          <a:p>
            <a:pPr algn="just"/>
            <a:r>
              <a:rPr lang="en-US" sz="2400" dirty="0" err="1" smtClean="0">
                <a:latin typeface="Times New Roman"/>
                <a:cs typeface="Times New Roman"/>
              </a:rPr>
              <a:t>AuNPS</a:t>
            </a:r>
            <a:r>
              <a:rPr lang="en-US" sz="2400" dirty="0" smtClean="0">
                <a:latin typeface="Times New Roman"/>
                <a:cs typeface="Times New Roman"/>
              </a:rPr>
              <a:t> </a:t>
            </a:r>
            <a:r>
              <a:rPr lang="en-US" sz="2400" dirty="0">
                <a:latin typeface="Times New Roman"/>
                <a:cs typeface="Times New Roman"/>
              </a:rPr>
              <a:t>at 4ppm concentration were found to be effective as virus neutralizing candidate when allowed to interact with cells</a:t>
            </a:r>
            <a:r>
              <a:rPr lang="en-US" sz="2400" dirty="0" smtClean="0">
                <a:effectLst/>
                <a:latin typeface="Times New Roman"/>
                <a:cs typeface="Times New Roman"/>
              </a:rPr>
              <a:t> </a:t>
            </a:r>
            <a:endParaRPr lang="en-US" sz="2400" dirty="0">
              <a:latin typeface="Times New Roman"/>
              <a:cs typeface="Times New Roman"/>
            </a:endParaRPr>
          </a:p>
        </p:txBody>
      </p:sp>
    </p:spTree>
    <p:extLst>
      <p:ext uri="{BB962C8B-B14F-4D97-AF65-F5344CB8AC3E}">
        <p14:creationId xmlns:p14="http://schemas.microsoft.com/office/powerpoint/2010/main" val="3714705333"/>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References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pPr marL="0" indent="0">
              <a:buNone/>
            </a:pPr>
            <a:r>
              <a:rPr lang="en-US" dirty="0"/>
              <a:t> </a:t>
            </a:r>
          </a:p>
          <a:p>
            <a:pPr lvl="0"/>
            <a:r>
              <a:rPr lang="en-US" b="1" dirty="0" err="1"/>
              <a:t>Alcantar</a:t>
            </a:r>
            <a:r>
              <a:rPr lang="en-US" b="1" dirty="0"/>
              <a:t>, N.A.; </a:t>
            </a:r>
            <a:r>
              <a:rPr lang="en-US" b="1" dirty="0" err="1"/>
              <a:t>Aydil</a:t>
            </a:r>
            <a:r>
              <a:rPr lang="en-US" b="1" dirty="0"/>
              <a:t>, E.S.; </a:t>
            </a:r>
            <a:r>
              <a:rPr lang="en-US" b="1" dirty="0" err="1"/>
              <a:t>Israelachvili</a:t>
            </a:r>
            <a:r>
              <a:rPr lang="en-US" b="1" dirty="0"/>
              <a:t>, J.N. (2000):</a:t>
            </a:r>
            <a:r>
              <a:rPr lang="en-US" dirty="0"/>
              <a:t> Polyethylene glycol-coated biocompatible surfaces. </a:t>
            </a:r>
            <a:r>
              <a:rPr lang="en-US" i="1" dirty="0"/>
              <a:t>J. Biomed. Mater. Res</a:t>
            </a:r>
            <a:r>
              <a:rPr lang="en-US" dirty="0"/>
              <a:t>., 5, 51(3):343-51.</a:t>
            </a:r>
          </a:p>
          <a:p>
            <a:pPr lvl="0"/>
            <a:r>
              <a:rPr lang="en-US" b="1" dirty="0"/>
              <a:t>Bolin, S.R.; Matthews, P.J.; </a:t>
            </a:r>
            <a:r>
              <a:rPr lang="en-US" b="1" dirty="0" err="1"/>
              <a:t>Ridpath</a:t>
            </a:r>
            <a:r>
              <a:rPr lang="en-US" b="1" dirty="0"/>
              <a:t>, J.F. (1991):</a:t>
            </a:r>
            <a:r>
              <a:rPr lang="en-US" dirty="0"/>
              <a:t> Methods for detection and frequency of contamination of fetal calf serum with bovine viral diarrhea virus and antibodies against Bovine Viral Diarrhea Virus. </a:t>
            </a:r>
            <a:r>
              <a:rPr lang="en-US" i="1" dirty="0"/>
              <a:t>J. Vet. </a:t>
            </a:r>
            <a:r>
              <a:rPr lang="en-US" i="1" dirty="0" err="1"/>
              <a:t>Diagn</a:t>
            </a:r>
            <a:r>
              <a:rPr lang="en-US" i="1" dirty="0"/>
              <a:t>. Invest., 3</a:t>
            </a:r>
            <a:r>
              <a:rPr lang="en-US" dirty="0"/>
              <a:t>: 199-203.</a:t>
            </a:r>
          </a:p>
          <a:p>
            <a:pPr lvl="0"/>
            <a:r>
              <a:rPr lang="en-US" b="1" dirty="0" err="1"/>
              <a:t>Buckwold</a:t>
            </a:r>
            <a:r>
              <a:rPr lang="en-US" b="1" dirty="0"/>
              <a:t>, V.E.; Beer, B.E.; </a:t>
            </a:r>
            <a:r>
              <a:rPr lang="en-US" b="1" dirty="0" err="1"/>
              <a:t>Donis</a:t>
            </a:r>
            <a:r>
              <a:rPr lang="en-US" b="1" dirty="0"/>
              <a:t>, R.O. (2003):</a:t>
            </a:r>
            <a:r>
              <a:rPr lang="en-US" dirty="0"/>
              <a:t> Bovine viral diarrhea virus as a surrogate model of hepatitis C virus for the evaluation of antiviral agents. </a:t>
            </a:r>
            <a:r>
              <a:rPr lang="en-US" i="1" dirty="0" err="1"/>
              <a:t>Antivir</a:t>
            </a:r>
            <a:r>
              <a:rPr lang="en-US" i="1" dirty="0"/>
              <a:t>. Res</a:t>
            </a:r>
            <a:r>
              <a:rPr lang="en-US" dirty="0"/>
              <a:t>., 60(1): 1–15.</a:t>
            </a:r>
          </a:p>
          <a:p>
            <a:pPr lvl="0"/>
            <a:r>
              <a:rPr lang="en-US" b="1" dirty="0" err="1"/>
              <a:t>Chah</a:t>
            </a:r>
            <a:r>
              <a:rPr lang="en-US" b="1" dirty="0"/>
              <a:t>, S.; Hammond, M.; </a:t>
            </a:r>
            <a:r>
              <a:rPr lang="en-US" b="1" dirty="0" err="1"/>
              <a:t>Zare</a:t>
            </a:r>
            <a:r>
              <a:rPr lang="en-US" b="1" dirty="0"/>
              <a:t>, R. (2005):</a:t>
            </a:r>
            <a:r>
              <a:rPr lang="en-US" dirty="0"/>
              <a:t> Gold nanoparticles as colorimetric sensor for protein conformational changes. </a:t>
            </a:r>
            <a:r>
              <a:rPr lang="en-US" i="1" dirty="0"/>
              <a:t>Chem. Biol.,</a:t>
            </a:r>
            <a:r>
              <a:rPr lang="en-US" dirty="0"/>
              <a:t> 12(3): 3 23-8.</a:t>
            </a:r>
          </a:p>
          <a:p>
            <a:pPr lvl="0"/>
            <a:r>
              <a:rPr lang="en-US" b="1" dirty="0" err="1"/>
              <a:t>Donis</a:t>
            </a:r>
            <a:r>
              <a:rPr lang="en-US" b="1" dirty="0"/>
              <a:t>, R.O.; </a:t>
            </a:r>
            <a:r>
              <a:rPr lang="en-US" b="1" dirty="0" err="1"/>
              <a:t>Dubovi</a:t>
            </a:r>
            <a:r>
              <a:rPr lang="en-US" b="1" dirty="0"/>
              <a:t>, E. J. (1987):</a:t>
            </a:r>
            <a:r>
              <a:rPr lang="en-US" dirty="0"/>
              <a:t> Differences in virus-induced polypeptides in cells infected by </a:t>
            </a:r>
            <a:r>
              <a:rPr lang="en-US" dirty="0" err="1"/>
              <a:t>cytopathic</a:t>
            </a:r>
            <a:r>
              <a:rPr lang="en-US" dirty="0"/>
              <a:t> and </a:t>
            </a:r>
            <a:r>
              <a:rPr lang="en-US" dirty="0" err="1"/>
              <a:t>noncytopathic</a:t>
            </a:r>
            <a:r>
              <a:rPr lang="en-US" dirty="0"/>
              <a:t> biotypes of bovine virus diarrhea-mucosal disease virus. </a:t>
            </a:r>
            <a:r>
              <a:rPr lang="en-US" i="1" dirty="0"/>
              <a:t>Virology J., 158</a:t>
            </a:r>
            <a:r>
              <a:rPr lang="en-US" dirty="0"/>
              <a:t>: 168-173. </a:t>
            </a:r>
          </a:p>
          <a:p>
            <a:endParaRPr lang="en-US" dirty="0"/>
          </a:p>
        </p:txBody>
      </p:sp>
    </p:spTree>
    <p:extLst>
      <p:ext uri="{BB962C8B-B14F-4D97-AF65-F5344CB8AC3E}">
        <p14:creationId xmlns:p14="http://schemas.microsoft.com/office/powerpoint/2010/main" val="4229360510"/>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lvl="0"/>
            <a:r>
              <a:rPr lang="en-US" b="1" dirty="0" err="1"/>
              <a:t>Kalaycioglu</a:t>
            </a:r>
            <a:r>
              <a:rPr lang="en-US" b="1" dirty="0"/>
              <a:t>, T.A.; Russell, P.H.; Howard, C.R. (2007):</a:t>
            </a:r>
            <a:r>
              <a:rPr lang="en-US" dirty="0"/>
              <a:t> Selection of </a:t>
            </a:r>
            <a:r>
              <a:rPr lang="en-US" dirty="0" err="1"/>
              <a:t>mimotopes</a:t>
            </a:r>
            <a:r>
              <a:rPr lang="en-US" dirty="0"/>
              <a:t> of </a:t>
            </a:r>
            <a:r>
              <a:rPr lang="en-US" i="1" dirty="0"/>
              <a:t>Bovine Viral </a:t>
            </a:r>
            <a:r>
              <a:rPr lang="en-US" i="1" dirty="0" err="1"/>
              <a:t>Diarrhoea</a:t>
            </a:r>
            <a:r>
              <a:rPr lang="en-US" i="1" dirty="0"/>
              <a:t> Virus</a:t>
            </a:r>
            <a:r>
              <a:rPr lang="en-US" dirty="0"/>
              <a:t> using a solid-phase peptide library. </a:t>
            </a:r>
            <a:r>
              <a:rPr lang="en-US" i="1" dirty="0"/>
              <a:t>Vaccine, 25</a:t>
            </a:r>
            <a:r>
              <a:rPr lang="en-US" dirty="0"/>
              <a:t>: 7081-7086. </a:t>
            </a:r>
          </a:p>
          <a:p>
            <a:pPr lvl="0"/>
            <a:r>
              <a:rPr lang="ru-RU" b="1" dirty="0" err="1"/>
              <a:t>Kesarkar</a:t>
            </a:r>
            <a:r>
              <a:rPr lang="ru-RU" b="1" dirty="0"/>
              <a:t>, </a:t>
            </a:r>
            <a:r>
              <a:rPr lang="ru-RU" b="1" dirty="0" err="1"/>
              <a:t>R</a:t>
            </a:r>
            <a:r>
              <a:rPr lang="ru-RU" b="1" dirty="0"/>
              <a:t>.; </a:t>
            </a:r>
            <a:r>
              <a:rPr lang="ru-RU" b="1" dirty="0" err="1"/>
              <a:t>Oza</a:t>
            </a:r>
            <a:r>
              <a:rPr lang="ru-RU" b="1" dirty="0"/>
              <a:t>, </a:t>
            </a:r>
            <a:r>
              <a:rPr lang="ru-RU" b="1" dirty="0" err="1"/>
              <a:t>G</a:t>
            </a:r>
            <a:r>
              <a:rPr lang="ru-RU" b="1" dirty="0"/>
              <a:t>.; </a:t>
            </a:r>
            <a:r>
              <a:rPr lang="ru-RU" b="1" dirty="0" err="1"/>
              <a:t>Pandey</a:t>
            </a:r>
            <a:r>
              <a:rPr lang="ru-RU" b="1" dirty="0"/>
              <a:t>, </a:t>
            </a:r>
            <a:r>
              <a:rPr lang="ru-RU" b="1" dirty="0" err="1"/>
              <a:t>S</a:t>
            </a:r>
            <a:r>
              <a:rPr lang="ru-RU" b="1" dirty="0"/>
              <a:t>.; </a:t>
            </a:r>
            <a:r>
              <a:rPr lang="ru-RU" b="1" dirty="0" err="1"/>
              <a:t>Dahake</a:t>
            </a:r>
            <a:r>
              <a:rPr lang="ru-RU" b="1" dirty="0"/>
              <a:t>, </a:t>
            </a:r>
            <a:r>
              <a:rPr lang="ru-RU" b="1" dirty="0" err="1"/>
              <a:t>R</a:t>
            </a:r>
            <a:r>
              <a:rPr lang="ru-RU" b="1" dirty="0"/>
              <a:t>.; </a:t>
            </a:r>
            <a:r>
              <a:rPr lang="ru-RU" b="1" dirty="0" err="1"/>
              <a:t>Mukherjee</a:t>
            </a:r>
            <a:r>
              <a:rPr lang="ru-RU" b="1" dirty="0"/>
              <a:t>, </a:t>
            </a:r>
            <a:r>
              <a:rPr lang="ru-RU" b="1" dirty="0" err="1"/>
              <a:t>S</a:t>
            </a:r>
            <a:r>
              <a:rPr lang="ru-RU" b="1" dirty="0"/>
              <a:t>.; </a:t>
            </a:r>
            <a:r>
              <a:rPr lang="ru-RU" b="1" dirty="0" err="1"/>
              <a:t>Chowdhary</a:t>
            </a:r>
            <a:r>
              <a:rPr lang="ru-RU" b="1" dirty="0"/>
              <a:t>, </a:t>
            </a:r>
            <a:r>
              <a:rPr lang="ru-RU" b="1" dirty="0" err="1"/>
              <a:t>A</a:t>
            </a:r>
            <a:r>
              <a:rPr lang="ru-RU" b="1" dirty="0"/>
              <a:t>.; </a:t>
            </a:r>
            <a:r>
              <a:rPr lang="ru-RU" b="1" dirty="0" err="1"/>
              <a:t>Madhuri</a:t>
            </a:r>
            <a:r>
              <a:rPr lang="ru-RU" b="1" dirty="0"/>
              <a:t> </a:t>
            </a:r>
            <a:r>
              <a:rPr lang="ru-RU" b="1" dirty="0" err="1"/>
              <a:t>Sharon</a:t>
            </a:r>
            <a:r>
              <a:rPr lang="ru-RU" b="1" dirty="0"/>
              <a:t>, </a:t>
            </a:r>
            <a:r>
              <a:rPr lang="ru-RU" b="1" dirty="0" err="1"/>
              <a:t>M</a:t>
            </a:r>
            <a:r>
              <a:rPr lang="ru-RU" b="1" dirty="0"/>
              <a:t>. (2012):</a:t>
            </a:r>
            <a:r>
              <a:rPr lang="ru-RU" dirty="0"/>
              <a:t> </a:t>
            </a:r>
            <a:r>
              <a:rPr lang="ru-RU" dirty="0">
                <a:hlinkClick r:id="rId2"/>
              </a:rPr>
              <a:t>Gold nanoparticles: effective as both entry inhibitors and virus neutralizing agents against HIV</a:t>
            </a:r>
            <a:r>
              <a:rPr lang="ru-RU" dirty="0"/>
              <a:t>. </a:t>
            </a:r>
            <a:r>
              <a:rPr lang="ru-RU" i="1" dirty="0" err="1"/>
              <a:t>J</a:t>
            </a:r>
            <a:r>
              <a:rPr lang="ru-RU" i="1" dirty="0"/>
              <a:t>. </a:t>
            </a:r>
            <a:r>
              <a:rPr lang="ru-RU" i="1" dirty="0" err="1"/>
              <a:t>Microbio</a:t>
            </a:r>
            <a:r>
              <a:rPr lang="ru-RU" i="1" dirty="0"/>
              <a:t>. </a:t>
            </a:r>
            <a:r>
              <a:rPr lang="ru-RU" i="1" dirty="0" err="1"/>
              <a:t>And</a:t>
            </a:r>
            <a:r>
              <a:rPr lang="ru-RU" i="1" dirty="0"/>
              <a:t>  </a:t>
            </a:r>
            <a:r>
              <a:rPr lang="ru-RU" i="1" dirty="0" err="1"/>
              <a:t>Biotech</a:t>
            </a:r>
            <a:r>
              <a:rPr lang="ru-RU" i="1" dirty="0"/>
              <a:t>.</a:t>
            </a:r>
            <a:r>
              <a:rPr lang="ru-RU" dirty="0"/>
              <a:t> </a:t>
            </a:r>
            <a:r>
              <a:rPr lang="ru-RU" dirty="0" err="1"/>
              <a:t>es</a:t>
            </a:r>
            <a:r>
              <a:rPr lang="ru-RU" dirty="0"/>
              <a:t>; </a:t>
            </a:r>
            <a:r>
              <a:rPr lang="ru-RU" dirty="0" err="1"/>
              <a:t>V</a:t>
            </a:r>
            <a:r>
              <a:rPr lang="ru-RU" dirty="0"/>
              <a:t> (2) , </a:t>
            </a:r>
            <a:r>
              <a:rPr lang="ru-RU" dirty="0" err="1"/>
              <a:t>I</a:t>
            </a:r>
            <a:r>
              <a:rPr lang="ru-RU" dirty="0"/>
              <a:t> (2 )</a:t>
            </a:r>
            <a:r>
              <a:rPr lang="ru-RU" i="1" dirty="0"/>
              <a:t> </a:t>
            </a:r>
            <a:r>
              <a:rPr lang="ru-RU" i="1" dirty="0" err="1"/>
              <a:t>P</a:t>
            </a:r>
            <a:r>
              <a:rPr lang="ru-RU" i="1" dirty="0"/>
              <a:t> : 276-283.</a:t>
            </a:r>
            <a:endParaRPr lang="en-US" dirty="0"/>
          </a:p>
          <a:p>
            <a:pPr lvl="0"/>
            <a:r>
              <a:rPr lang="en-US" b="1" dirty="0"/>
              <a:t>Liu, J., Lu, Y. (2006): </a:t>
            </a:r>
            <a:r>
              <a:rPr lang="en-US" dirty="0"/>
              <a:t>Nature Protocols, 1(1), 246</a:t>
            </a:r>
          </a:p>
          <a:p>
            <a:pPr lvl="0"/>
            <a:r>
              <a:rPr lang="en-US" b="1" dirty="0" err="1"/>
              <a:t>Mosmann</a:t>
            </a:r>
            <a:r>
              <a:rPr lang="en-US" b="1" dirty="0"/>
              <a:t>, T. (1983)</a:t>
            </a:r>
            <a:r>
              <a:rPr lang="en-US" dirty="0"/>
              <a:t>: Rapid colorimetric assay for cellular growth and survival: application to proliferation and cytotoxicity assays. </a:t>
            </a:r>
            <a:r>
              <a:rPr lang="en-US" i="1" dirty="0"/>
              <a:t>J. </a:t>
            </a:r>
            <a:r>
              <a:rPr lang="en-US" i="1" dirty="0" err="1"/>
              <a:t>immunol</a:t>
            </a:r>
            <a:r>
              <a:rPr lang="en-US" i="1" dirty="0"/>
              <a:t>. Methods,</a:t>
            </a:r>
            <a:r>
              <a:rPr lang="en-US" dirty="0"/>
              <a:t> 65(1-2): 55-63. </a:t>
            </a:r>
          </a:p>
          <a:p>
            <a:pPr lvl="0"/>
            <a:r>
              <a:rPr lang="en-US" b="1" dirty="0" err="1"/>
              <a:t>Paeshuyse</a:t>
            </a:r>
            <a:r>
              <a:rPr lang="en-US" b="1" dirty="0"/>
              <a:t>, J.; </a:t>
            </a:r>
            <a:r>
              <a:rPr lang="en-US" b="1" dirty="0" err="1"/>
              <a:t>Chezal</a:t>
            </a:r>
            <a:r>
              <a:rPr lang="en-US" b="1" dirty="0"/>
              <a:t>, J.M.; </a:t>
            </a:r>
            <a:r>
              <a:rPr lang="en-US" b="1" dirty="0" err="1"/>
              <a:t>Froeyen</a:t>
            </a:r>
            <a:r>
              <a:rPr lang="en-US" b="1" dirty="0"/>
              <a:t>, M.; </a:t>
            </a:r>
            <a:r>
              <a:rPr lang="en-US" b="1" dirty="0" err="1"/>
              <a:t>Leyssen</a:t>
            </a:r>
            <a:r>
              <a:rPr lang="en-US" b="1" dirty="0"/>
              <a:t>, P.; </a:t>
            </a:r>
            <a:r>
              <a:rPr lang="en-US" b="1" dirty="0" err="1"/>
              <a:t>Dutartre</a:t>
            </a:r>
            <a:r>
              <a:rPr lang="en-US" b="1" dirty="0"/>
              <a:t>, H.; </a:t>
            </a:r>
            <a:r>
              <a:rPr lang="en-US" b="1" dirty="0" err="1"/>
              <a:t>Vrancken</a:t>
            </a:r>
            <a:r>
              <a:rPr lang="en-US" b="1" dirty="0"/>
              <a:t>, R.; Canard, B.; </a:t>
            </a:r>
            <a:r>
              <a:rPr lang="en-US" b="1" dirty="0" err="1"/>
              <a:t>Letellier</a:t>
            </a:r>
            <a:r>
              <a:rPr lang="en-US" b="1" dirty="0"/>
              <a:t>, C.; Li, T.; </a:t>
            </a:r>
            <a:r>
              <a:rPr lang="en-US" b="1" dirty="0" err="1"/>
              <a:t>Mittendorfer</a:t>
            </a:r>
            <a:r>
              <a:rPr lang="en-US" b="1" dirty="0"/>
              <a:t>, H.; </a:t>
            </a:r>
            <a:r>
              <a:rPr lang="en-US" b="1" dirty="0" err="1"/>
              <a:t>Koenen</a:t>
            </a:r>
            <a:r>
              <a:rPr lang="en-US" b="1" dirty="0"/>
              <a:t>, F.; </a:t>
            </a:r>
            <a:r>
              <a:rPr lang="en-US" b="1" dirty="0" err="1"/>
              <a:t>Kerkhofs</a:t>
            </a:r>
            <a:r>
              <a:rPr lang="en-US" b="1" dirty="0"/>
              <a:t>, P.; De </a:t>
            </a:r>
            <a:r>
              <a:rPr lang="en-US" b="1" dirty="0" err="1"/>
              <a:t>Clercq</a:t>
            </a:r>
            <a:r>
              <a:rPr lang="en-US" b="1" dirty="0"/>
              <a:t>, E.; </a:t>
            </a:r>
            <a:r>
              <a:rPr lang="en-US" b="1" dirty="0" err="1"/>
              <a:t>Herdewijn</a:t>
            </a:r>
            <a:r>
              <a:rPr lang="en-US" b="1" dirty="0"/>
              <a:t>, P.; </a:t>
            </a:r>
            <a:r>
              <a:rPr lang="en-US" b="1" dirty="0" err="1"/>
              <a:t>Puerstinger</a:t>
            </a:r>
            <a:r>
              <a:rPr lang="en-US" b="1" dirty="0"/>
              <a:t>, G.; </a:t>
            </a:r>
            <a:r>
              <a:rPr lang="en-US" b="1" dirty="0" err="1"/>
              <a:t>Gueiffier</a:t>
            </a:r>
            <a:r>
              <a:rPr lang="en-US" b="1" dirty="0"/>
              <a:t>, A.; </a:t>
            </a:r>
            <a:r>
              <a:rPr lang="en-US" b="1" dirty="0" err="1"/>
              <a:t>Chavignon</a:t>
            </a:r>
            <a:r>
              <a:rPr lang="en-US" b="1" dirty="0"/>
              <a:t>, O.; </a:t>
            </a:r>
            <a:r>
              <a:rPr lang="en-US" b="1" dirty="0" err="1"/>
              <a:t>Teulade</a:t>
            </a:r>
            <a:r>
              <a:rPr lang="en-US" b="1" dirty="0"/>
              <a:t>, J.C.; </a:t>
            </a:r>
            <a:r>
              <a:rPr lang="en-US" b="1" dirty="0" err="1"/>
              <a:t>Neyts</a:t>
            </a:r>
            <a:r>
              <a:rPr lang="en-US" b="1" dirty="0"/>
              <a:t>, J. (2007):</a:t>
            </a:r>
            <a:r>
              <a:rPr lang="en-US" dirty="0"/>
              <a:t> The </a:t>
            </a:r>
            <a:r>
              <a:rPr lang="en-US" dirty="0" err="1"/>
              <a:t>imidazopyrrolopyridine</a:t>
            </a:r>
            <a:r>
              <a:rPr lang="en-US" dirty="0"/>
              <a:t> analogue AG110 is a novel highly selective inhibitor of </a:t>
            </a:r>
            <a:r>
              <a:rPr lang="en-US" dirty="0" err="1"/>
              <a:t>pestivirus</a:t>
            </a:r>
            <a:r>
              <a:rPr lang="en-US" dirty="0"/>
              <a:t> that target the RNA-dependent RNA polymerase at a hot spot for inhibition of viral replication. </a:t>
            </a:r>
            <a:r>
              <a:rPr lang="en-US" i="1" dirty="0"/>
              <a:t>J. </a:t>
            </a:r>
            <a:r>
              <a:rPr lang="en-US" i="1" dirty="0" err="1"/>
              <a:t>Virol</a:t>
            </a:r>
            <a:r>
              <a:rPr lang="en-US" i="1" dirty="0"/>
              <a:t>., 81</a:t>
            </a:r>
            <a:r>
              <a:rPr lang="en-US" dirty="0"/>
              <a:t>: 11046-11053. </a:t>
            </a:r>
          </a:p>
          <a:p>
            <a:endParaRPr lang="en-US" dirty="0"/>
          </a:p>
        </p:txBody>
      </p:sp>
    </p:spTree>
    <p:extLst>
      <p:ext uri="{BB962C8B-B14F-4D97-AF65-F5344CB8AC3E}">
        <p14:creationId xmlns:p14="http://schemas.microsoft.com/office/powerpoint/2010/main" val="34560578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lvl="0"/>
            <a:r>
              <a:rPr lang="en-US" b="1" dirty="0"/>
              <a:t>Paton, D.J.; </a:t>
            </a:r>
            <a:r>
              <a:rPr lang="en-US" b="1" dirty="0" err="1"/>
              <a:t>Carlssson</a:t>
            </a:r>
            <a:r>
              <a:rPr lang="en-US" b="1" dirty="0"/>
              <a:t>, U.; </a:t>
            </a:r>
            <a:r>
              <a:rPr lang="en-US" b="1" dirty="0" err="1"/>
              <a:t>Lowings</a:t>
            </a:r>
            <a:r>
              <a:rPr lang="en-US" b="1" dirty="0"/>
              <a:t>, J.P.; Sands, J.J.; </a:t>
            </a:r>
            <a:r>
              <a:rPr lang="en-US" b="1" dirty="0" err="1"/>
              <a:t>Vilcek</a:t>
            </a:r>
            <a:r>
              <a:rPr lang="en-US" b="1" dirty="0"/>
              <a:t>, S.; </a:t>
            </a:r>
            <a:r>
              <a:rPr lang="en-US" b="1" dirty="0" err="1"/>
              <a:t>Alenius</a:t>
            </a:r>
            <a:r>
              <a:rPr lang="en-US" b="1" dirty="0"/>
              <a:t>, S. (1995):</a:t>
            </a:r>
            <a:r>
              <a:rPr lang="en-US" dirty="0"/>
              <a:t> Identification of herd-specific bovine viral </a:t>
            </a:r>
            <a:r>
              <a:rPr lang="en-US" dirty="0" err="1"/>
              <a:t>diarrhoea</a:t>
            </a:r>
            <a:r>
              <a:rPr lang="en-US" dirty="0"/>
              <a:t> virus isolates from infected cattle and sheep. </a:t>
            </a:r>
            <a:r>
              <a:rPr lang="en-US" i="1" dirty="0"/>
              <a:t>Vet. </a:t>
            </a:r>
            <a:r>
              <a:rPr lang="en-US" i="1" dirty="0" err="1"/>
              <a:t>Microbiol</a:t>
            </a:r>
            <a:r>
              <a:rPr lang="en-US" i="1" dirty="0"/>
              <a:t>., 43</a:t>
            </a:r>
            <a:r>
              <a:rPr lang="en-US" dirty="0"/>
              <a:t>: 283-294. </a:t>
            </a:r>
          </a:p>
          <a:p>
            <a:pPr lvl="0"/>
            <a:r>
              <a:rPr lang="en-US" b="1" dirty="0" err="1"/>
              <a:t>Rai</a:t>
            </a:r>
            <a:r>
              <a:rPr lang="en-US" b="1" dirty="0"/>
              <a:t>, V.R., </a:t>
            </a:r>
            <a:r>
              <a:rPr lang="en-US" b="1" dirty="0" err="1"/>
              <a:t>Bai</a:t>
            </a:r>
            <a:r>
              <a:rPr lang="en-US" b="1" dirty="0"/>
              <a:t>, J. A. (2011):</a:t>
            </a:r>
            <a:r>
              <a:rPr lang="en-US" dirty="0"/>
              <a:t> Nanoparticles and their Potential Application as Antimicrobials. In: Science Against Microbial Pathogens: Communicating Current Research and Technological Advances, Mendez-Vilas, A. (Ed.). </a:t>
            </a:r>
            <a:r>
              <a:rPr lang="ru-RU" dirty="0" err="1"/>
              <a:t>University</a:t>
            </a:r>
            <a:r>
              <a:rPr lang="ru-RU" dirty="0"/>
              <a:t> </a:t>
            </a:r>
            <a:r>
              <a:rPr lang="ru-RU" dirty="0" err="1"/>
              <a:t>of</a:t>
            </a:r>
            <a:r>
              <a:rPr lang="ru-RU" dirty="0"/>
              <a:t> </a:t>
            </a:r>
            <a:r>
              <a:rPr lang="ru-RU" dirty="0" err="1"/>
              <a:t>Mysore</a:t>
            </a:r>
            <a:r>
              <a:rPr lang="ru-RU" dirty="0"/>
              <a:t>, </a:t>
            </a:r>
            <a:r>
              <a:rPr lang="ru-RU" dirty="0" err="1"/>
              <a:t>India</a:t>
            </a:r>
            <a:r>
              <a:rPr lang="ru-RU" dirty="0"/>
              <a:t>, </a:t>
            </a:r>
            <a:r>
              <a:rPr lang="ru-RU" dirty="0" err="1"/>
              <a:t>pp</a:t>
            </a:r>
            <a:r>
              <a:rPr lang="ru-RU" dirty="0"/>
              <a:t>: 197-209.</a:t>
            </a:r>
            <a:endParaRPr lang="en-US" dirty="0"/>
          </a:p>
          <a:p>
            <a:pPr lvl="0"/>
            <a:r>
              <a:rPr lang="en-US" b="1" dirty="0"/>
              <a:t>Reed, L.J.; </a:t>
            </a:r>
            <a:r>
              <a:rPr lang="en-US" b="1" dirty="0" err="1"/>
              <a:t>Muench</a:t>
            </a:r>
            <a:r>
              <a:rPr lang="en-US" b="1" dirty="0"/>
              <a:t>, H. (1938):</a:t>
            </a:r>
            <a:r>
              <a:rPr lang="en-US" dirty="0"/>
              <a:t> A simple method of estimating fifty percent end points. </a:t>
            </a:r>
            <a:r>
              <a:rPr lang="ru-RU" i="1" dirty="0" err="1"/>
              <a:t>Am</a:t>
            </a:r>
            <a:r>
              <a:rPr lang="ru-RU" i="1" dirty="0"/>
              <a:t>. </a:t>
            </a:r>
            <a:r>
              <a:rPr lang="ru-RU" i="1" dirty="0" err="1"/>
              <a:t>J</a:t>
            </a:r>
            <a:r>
              <a:rPr lang="ru-RU" i="1" dirty="0"/>
              <a:t>. </a:t>
            </a:r>
            <a:r>
              <a:rPr lang="ru-RU" i="1" dirty="0" err="1"/>
              <a:t>Hyg</a:t>
            </a:r>
            <a:r>
              <a:rPr lang="ru-RU" i="1" dirty="0"/>
              <a:t>.,</a:t>
            </a:r>
            <a:r>
              <a:rPr lang="ru-RU" dirty="0"/>
              <a:t> 27:593-597.</a:t>
            </a:r>
            <a:endParaRPr lang="en-US" dirty="0"/>
          </a:p>
          <a:p>
            <a:pPr lvl="0"/>
            <a:r>
              <a:rPr lang="en-US" b="1" dirty="0"/>
              <a:t>Rice, C. M. (1996):</a:t>
            </a:r>
            <a:r>
              <a:rPr lang="en-US" dirty="0"/>
              <a:t> in </a:t>
            </a:r>
            <a:r>
              <a:rPr lang="en-US" i="1" dirty="0"/>
              <a:t>Virology</a:t>
            </a:r>
            <a:r>
              <a:rPr lang="en-US" dirty="0"/>
              <a:t>, eds. Fields, B. N., </a:t>
            </a:r>
            <a:r>
              <a:rPr lang="en-US" dirty="0" err="1"/>
              <a:t>Knipe</a:t>
            </a:r>
            <a:r>
              <a:rPr lang="en-US" dirty="0"/>
              <a:t>, D. M. &amp; </a:t>
            </a:r>
            <a:r>
              <a:rPr lang="en-US" dirty="0" err="1"/>
              <a:t>Howley</a:t>
            </a:r>
            <a:r>
              <a:rPr lang="en-US" dirty="0"/>
              <a:t>, P. M. (Lippincott, Philadelphia), pp. 931–959.</a:t>
            </a:r>
          </a:p>
          <a:p>
            <a:pPr lvl="0"/>
            <a:r>
              <a:rPr lang="en-US" b="1" dirty="0" err="1"/>
              <a:t>Ridpath</a:t>
            </a:r>
            <a:r>
              <a:rPr lang="en-US" b="1" dirty="0"/>
              <a:t>, J.F.; Bolin, S.R.; </a:t>
            </a:r>
            <a:r>
              <a:rPr lang="en-US" b="1" dirty="0" err="1"/>
              <a:t>Dubovi</a:t>
            </a:r>
            <a:r>
              <a:rPr lang="en-US" b="1" dirty="0"/>
              <a:t>, E.J. (1994):</a:t>
            </a:r>
            <a:r>
              <a:rPr lang="en-US" dirty="0"/>
              <a:t> Segregation of bovine viral diarrhea virus into genotypes. </a:t>
            </a:r>
            <a:r>
              <a:rPr lang="en-US" i="1" dirty="0"/>
              <a:t>Virology J., 205</a:t>
            </a:r>
            <a:r>
              <a:rPr lang="en-US" dirty="0"/>
              <a:t>: 66-74. </a:t>
            </a:r>
          </a:p>
          <a:p>
            <a:pPr lvl="0"/>
            <a:r>
              <a:rPr lang="en-US" b="1" dirty="0" err="1"/>
              <a:t>Salim</a:t>
            </a:r>
            <a:r>
              <a:rPr lang="en-US" b="1" dirty="0"/>
              <a:t>, M.T.A.; </a:t>
            </a:r>
            <a:r>
              <a:rPr lang="en-US" b="1" dirty="0" err="1"/>
              <a:t>Goto</a:t>
            </a:r>
            <a:r>
              <a:rPr lang="en-US" b="1" dirty="0"/>
              <a:t>, Y.; </a:t>
            </a:r>
            <a:r>
              <a:rPr lang="en-US" b="1" dirty="0" err="1"/>
              <a:t>Hamasaki</a:t>
            </a:r>
            <a:r>
              <a:rPr lang="en-US" b="1" dirty="0"/>
              <a:t>, T.; Okamoto, M.; Aoyama, H.; Hashimoto, Y.; </a:t>
            </a:r>
            <a:r>
              <a:rPr lang="en-US" b="1" dirty="0" err="1"/>
              <a:t>Musiu</a:t>
            </a:r>
            <a:r>
              <a:rPr lang="en-US" b="1" dirty="0"/>
              <a:t>, S.; </a:t>
            </a:r>
            <a:r>
              <a:rPr lang="en-US" b="1" dirty="0" err="1"/>
              <a:t>Paeshuyse</a:t>
            </a:r>
            <a:r>
              <a:rPr lang="en-US" b="1" dirty="0"/>
              <a:t>, J.; </a:t>
            </a:r>
            <a:r>
              <a:rPr lang="en-US" b="1" dirty="0" err="1"/>
              <a:t>Neyts</a:t>
            </a:r>
            <a:r>
              <a:rPr lang="en-US" b="1" dirty="0"/>
              <a:t>, J.; </a:t>
            </a:r>
            <a:r>
              <a:rPr lang="en-US" b="1" dirty="0" err="1"/>
              <a:t>Froeyen</a:t>
            </a:r>
            <a:r>
              <a:rPr lang="en-US" b="1" dirty="0"/>
              <a:t>, M.; </a:t>
            </a:r>
            <a:r>
              <a:rPr lang="en-US" b="1" dirty="0" err="1"/>
              <a:t>Herdewijn</a:t>
            </a:r>
            <a:r>
              <a:rPr lang="en-US" b="1" dirty="0"/>
              <a:t>, P.; Baba, M. (2010):</a:t>
            </a:r>
            <a:r>
              <a:rPr lang="en-US" dirty="0"/>
              <a:t> Highly potent and selective inhibition of bovine viral diarrhea virus replication by y-</a:t>
            </a:r>
            <a:r>
              <a:rPr lang="en-US" dirty="0" err="1"/>
              <a:t>carboline</a:t>
            </a:r>
            <a:r>
              <a:rPr lang="en-US" dirty="0"/>
              <a:t> derivatives. </a:t>
            </a:r>
            <a:r>
              <a:rPr lang="en-US" i="1" dirty="0"/>
              <a:t>Antiviral Res., 88</a:t>
            </a:r>
            <a:r>
              <a:rPr lang="en-US" dirty="0"/>
              <a:t>: 263-268.</a:t>
            </a:r>
          </a:p>
          <a:p>
            <a:endParaRPr lang="en-US" dirty="0"/>
          </a:p>
        </p:txBody>
      </p:sp>
    </p:spTree>
    <p:extLst>
      <p:ext uri="{BB962C8B-B14F-4D97-AF65-F5344CB8AC3E}">
        <p14:creationId xmlns:p14="http://schemas.microsoft.com/office/powerpoint/2010/main" val="2955449582"/>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55000" lnSpcReduction="20000"/>
          </a:bodyPr>
          <a:lstStyle/>
          <a:p>
            <a:pPr lvl="0"/>
            <a:r>
              <a:rPr lang="en-US" b="1" dirty="0" err="1"/>
              <a:t>Sametband</a:t>
            </a:r>
            <a:r>
              <a:rPr lang="en-US" b="1" dirty="0"/>
              <a:t>, M.; </a:t>
            </a:r>
            <a:r>
              <a:rPr lang="en-US" b="1" dirty="0" err="1"/>
              <a:t>Shukla</a:t>
            </a:r>
            <a:r>
              <a:rPr lang="en-US" b="1" dirty="0"/>
              <a:t>, S.; </a:t>
            </a:r>
            <a:r>
              <a:rPr lang="en-US" b="1" dirty="0" err="1"/>
              <a:t>Meningher</a:t>
            </a:r>
            <a:r>
              <a:rPr lang="en-US" b="1" dirty="0"/>
              <a:t>, T.; Hirsh, S.; </a:t>
            </a:r>
            <a:r>
              <a:rPr lang="en-US" b="1" dirty="0" err="1"/>
              <a:t>Mendelson</a:t>
            </a:r>
            <a:r>
              <a:rPr lang="en-US" b="1" dirty="0"/>
              <a:t>, E.; </a:t>
            </a:r>
            <a:r>
              <a:rPr lang="en-US" b="1" dirty="0" err="1"/>
              <a:t>Sarid</a:t>
            </a:r>
            <a:r>
              <a:rPr lang="en-US" b="1" dirty="0"/>
              <a:t>, R.; </a:t>
            </a:r>
            <a:r>
              <a:rPr lang="en-US" b="1" dirty="0" err="1"/>
              <a:t>Gedanken</a:t>
            </a:r>
            <a:r>
              <a:rPr lang="en-US" b="1" dirty="0"/>
              <a:t>, A.; </a:t>
            </a:r>
            <a:r>
              <a:rPr lang="en-US" b="1" dirty="0" err="1"/>
              <a:t>Mandelboim</a:t>
            </a:r>
            <a:r>
              <a:rPr lang="en-US" b="1" dirty="0"/>
              <a:t>, M. (2011):</a:t>
            </a:r>
            <a:r>
              <a:rPr lang="en-US" dirty="0"/>
              <a:t> Effective </a:t>
            </a:r>
            <a:r>
              <a:rPr lang="en-US" dirty="0" err="1"/>
              <a:t>multistrain</a:t>
            </a:r>
            <a:r>
              <a:rPr lang="en-US" dirty="0"/>
              <a:t> inhibition of influenza virus by anionic gold nanoparticles. </a:t>
            </a:r>
            <a:r>
              <a:rPr lang="en-US" i="1" dirty="0"/>
              <a:t>Med. Chem. </a:t>
            </a:r>
            <a:r>
              <a:rPr lang="en-US" i="1" dirty="0" err="1"/>
              <a:t>Commun</a:t>
            </a:r>
            <a:r>
              <a:rPr lang="en-US" dirty="0"/>
              <a:t>., 2:421-423.</a:t>
            </a:r>
          </a:p>
          <a:p>
            <a:pPr lvl="0"/>
            <a:r>
              <a:rPr lang="en-US" b="1" dirty="0" err="1"/>
              <a:t>Tabarrini</a:t>
            </a:r>
            <a:r>
              <a:rPr lang="en-US" b="1" dirty="0"/>
              <a:t>, O.; </a:t>
            </a:r>
            <a:r>
              <a:rPr lang="en-US" b="1" dirty="0" err="1"/>
              <a:t>Manfroni</a:t>
            </a:r>
            <a:r>
              <a:rPr lang="en-US" b="1" dirty="0"/>
              <a:t>, G.; </a:t>
            </a:r>
            <a:r>
              <a:rPr lang="en-US" b="1" dirty="0" err="1"/>
              <a:t>Fravolini</a:t>
            </a:r>
            <a:r>
              <a:rPr lang="en-US" b="1" dirty="0"/>
              <a:t>, A.; </a:t>
            </a:r>
            <a:r>
              <a:rPr lang="en-US" b="1" dirty="0" err="1"/>
              <a:t>Cecchetti</a:t>
            </a:r>
            <a:r>
              <a:rPr lang="en-US" b="1" dirty="0"/>
              <a:t>, V.; Sabatini, S.; De </a:t>
            </a:r>
            <a:r>
              <a:rPr lang="en-US" b="1" dirty="0" err="1"/>
              <a:t>Clercq</a:t>
            </a:r>
            <a:r>
              <a:rPr lang="en-US" b="1" dirty="0"/>
              <a:t>, E.; </a:t>
            </a:r>
            <a:r>
              <a:rPr lang="en-US" b="1" dirty="0" err="1"/>
              <a:t>Rozenski</a:t>
            </a:r>
            <a:r>
              <a:rPr lang="en-US" b="1" dirty="0"/>
              <a:t>, J.; Canard, B.; </a:t>
            </a:r>
            <a:r>
              <a:rPr lang="en-US" b="1" dirty="0" err="1"/>
              <a:t>Dutartre</a:t>
            </a:r>
            <a:r>
              <a:rPr lang="en-US" b="1" dirty="0"/>
              <a:t>, H.; </a:t>
            </a:r>
            <a:r>
              <a:rPr lang="en-US" b="1" dirty="0" err="1"/>
              <a:t>Paeshuyse</a:t>
            </a:r>
            <a:r>
              <a:rPr lang="en-US" b="1" dirty="0"/>
              <a:t>, J.; </a:t>
            </a:r>
            <a:r>
              <a:rPr lang="en-US" b="1" dirty="0" err="1"/>
              <a:t>Neyts</a:t>
            </a:r>
            <a:r>
              <a:rPr lang="en-US" b="1" dirty="0"/>
              <a:t>, J. (2006)</a:t>
            </a:r>
            <a:r>
              <a:rPr lang="en-US" dirty="0"/>
              <a:t>: Synthesis and anti-BVDV activity of </a:t>
            </a:r>
            <a:r>
              <a:rPr lang="en-US" dirty="0" err="1"/>
              <a:t>acridones</a:t>
            </a:r>
            <a:r>
              <a:rPr lang="en-US" dirty="0"/>
              <a:t> as new potential antiviral agents. </a:t>
            </a:r>
            <a:r>
              <a:rPr lang="en-US" i="1" dirty="0"/>
              <a:t>J. Med. Apr., 49</a:t>
            </a:r>
            <a:r>
              <a:rPr lang="en-US" dirty="0"/>
              <a:t>: 2621-2627.</a:t>
            </a:r>
          </a:p>
          <a:p>
            <a:pPr lvl="0"/>
            <a:r>
              <a:rPr lang="en-US" b="1" dirty="0" err="1"/>
              <a:t>Turkevich</a:t>
            </a:r>
            <a:r>
              <a:rPr lang="en-US" b="1" dirty="0"/>
              <a:t> J.; Stevenson, P. C.; Hillier, J. (1951):</a:t>
            </a:r>
            <a:r>
              <a:rPr lang="en-US" dirty="0"/>
              <a:t> A study of the nucleation and growth processes in the synthesis of colloidal gold. </a:t>
            </a:r>
            <a:r>
              <a:rPr lang="en-US" i="1" dirty="0"/>
              <a:t>Discuss. Faraday Soc</a:t>
            </a:r>
            <a:r>
              <a:rPr lang="en-US" dirty="0"/>
              <a:t>., 11, 55-75.</a:t>
            </a:r>
          </a:p>
          <a:p>
            <a:pPr lvl="0"/>
            <a:r>
              <a:rPr lang="en-US" b="1" dirty="0" err="1"/>
              <a:t>Vijayakumar</a:t>
            </a:r>
            <a:r>
              <a:rPr lang="en-US" b="1" dirty="0"/>
              <a:t>, S., </a:t>
            </a:r>
            <a:r>
              <a:rPr lang="en-US" b="1" dirty="0" err="1"/>
              <a:t>Ganesan</a:t>
            </a:r>
            <a:r>
              <a:rPr lang="en-US" b="1" dirty="0"/>
              <a:t>, S. (2012): </a:t>
            </a:r>
            <a:r>
              <a:rPr lang="en-US" dirty="0"/>
              <a:t>Gold nanoparticles as an HIV entry inhibitor. </a:t>
            </a:r>
            <a:r>
              <a:rPr lang="en-US" i="1" dirty="0" err="1"/>
              <a:t>Curr</a:t>
            </a:r>
            <a:r>
              <a:rPr lang="en-US" i="1" dirty="0"/>
              <a:t>.  HIV Res.,</a:t>
            </a:r>
            <a:r>
              <a:rPr lang="en-US" dirty="0"/>
              <a:t> 10(8): 643-6.</a:t>
            </a:r>
          </a:p>
          <a:p>
            <a:pPr lvl="0"/>
            <a:r>
              <a:rPr lang="en-US" b="1" dirty="0"/>
              <a:t>Wang, L.; Zhao, W.; Tan, W. (2008):</a:t>
            </a:r>
            <a:r>
              <a:rPr lang="en-US" dirty="0"/>
              <a:t> </a:t>
            </a:r>
            <a:r>
              <a:rPr lang="en-US" dirty="0" err="1"/>
              <a:t>Bioconjugated</a:t>
            </a:r>
            <a:r>
              <a:rPr lang="en-US" dirty="0"/>
              <a:t> Silica Nanoparticles: Development and Applications. </a:t>
            </a:r>
            <a:r>
              <a:rPr lang="en-US" i="1" dirty="0"/>
              <a:t>Nano Res.,</a:t>
            </a:r>
            <a:r>
              <a:rPr lang="en-US" dirty="0"/>
              <a:t> 1 , 2 : 99–99-115</a:t>
            </a:r>
          </a:p>
          <a:p>
            <a:pPr lvl="0"/>
            <a:r>
              <a:rPr lang="en-US" b="1" dirty="0"/>
              <a:t>Yamane, D.; </a:t>
            </a:r>
            <a:r>
              <a:rPr lang="en-US" b="1" dirty="0" err="1"/>
              <a:t>Zahoor</a:t>
            </a:r>
            <a:r>
              <a:rPr lang="en-US" b="1" dirty="0"/>
              <a:t>, M. A.; Mohamed, Y. M.; </a:t>
            </a:r>
            <a:r>
              <a:rPr lang="en-US" b="1" dirty="0" err="1"/>
              <a:t>Azab</a:t>
            </a:r>
            <a:r>
              <a:rPr lang="en-US" b="1" dirty="0"/>
              <a:t>, W.; Kato, K.; </a:t>
            </a:r>
            <a:r>
              <a:rPr lang="en-US" b="1" dirty="0" err="1"/>
              <a:t>Tohya</a:t>
            </a:r>
            <a:r>
              <a:rPr lang="en-US" b="1" dirty="0"/>
              <a:t>, Y.; Akashi, H. (2009):</a:t>
            </a:r>
            <a:r>
              <a:rPr lang="en-US" dirty="0"/>
              <a:t> Inhibition of </a:t>
            </a:r>
            <a:r>
              <a:rPr lang="en-US" dirty="0" err="1"/>
              <a:t>sphingosine</a:t>
            </a:r>
            <a:r>
              <a:rPr lang="en-US" dirty="0"/>
              <a:t> kinase by bovine viral diarrhea virus NS3 is crucial for efficient viral replication and </a:t>
            </a:r>
            <a:r>
              <a:rPr lang="en-US" dirty="0" err="1"/>
              <a:t>cytopathogenesis</a:t>
            </a:r>
            <a:r>
              <a:rPr lang="en-US" dirty="0"/>
              <a:t>. </a:t>
            </a:r>
            <a:r>
              <a:rPr lang="en-US" i="1" dirty="0"/>
              <a:t>J. Biol. Chem.,</a:t>
            </a:r>
            <a:r>
              <a:rPr lang="en-US" dirty="0"/>
              <a:t> 284, 13648–13659.</a:t>
            </a:r>
          </a:p>
          <a:p>
            <a:endParaRPr lang="en-US" dirty="0"/>
          </a:p>
        </p:txBody>
      </p:sp>
    </p:spTree>
    <p:extLst>
      <p:ext uri="{BB962C8B-B14F-4D97-AF65-F5344CB8AC3E}">
        <p14:creationId xmlns:p14="http://schemas.microsoft.com/office/powerpoint/2010/main" val="97385074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4393</TotalTime>
  <Words>1887</Words>
  <Application>Microsoft Macintosh PowerPoint</Application>
  <PresentationFormat>On-screen Show (4:3)</PresentationFormat>
  <Paragraphs>167</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32</vt:i4>
      </vt:variant>
    </vt:vector>
  </HeadingPairs>
  <TitlesOfParts>
    <vt:vector size="33" baseType="lpstr">
      <vt:lpstr>Office Theme</vt:lpstr>
      <vt:lpstr>In-vitro inhibition of BVDV,  a surrogate model of HCV using novel gold nanoparticles</vt:lpstr>
      <vt:lpstr>Introduction Hepatitis C virus (HCV)</vt:lpstr>
      <vt:lpstr>HCV structure</vt:lpstr>
      <vt:lpstr>Limitation of experimental researches on HCV</vt:lpstr>
      <vt:lpstr> limitations of Current therapies</vt:lpstr>
      <vt:lpstr>Why BVDV ?</vt:lpstr>
      <vt:lpstr>BVDV as a model for HCV</vt:lpstr>
      <vt:lpstr>Nanotechnology</vt:lpstr>
      <vt:lpstr>Nanotechnology</vt:lpstr>
      <vt:lpstr>Size comparison</vt:lpstr>
      <vt:lpstr>Aim of the work</vt:lpstr>
      <vt:lpstr>Material and methods </vt:lpstr>
      <vt:lpstr>Gold Nanoparticles</vt:lpstr>
      <vt:lpstr>PowerPoint Presentation</vt:lpstr>
      <vt:lpstr>Determination of AuNPs antiviral activity and interaction of viral particles with AuNPs (Kesarkar et al., 2012) </vt:lpstr>
      <vt:lpstr>PowerPoint Presentation</vt:lpstr>
      <vt:lpstr>PowerPoint Presentation</vt:lpstr>
      <vt:lpstr>Results </vt:lpstr>
      <vt:lpstr>TEM image showing spherical shape of the prepared AuNPS </vt:lpstr>
      <vt:lpstr>Spectrophotometer results of AuNPS characterization showing peak absorption at wave length 518nm </vt:lpstr>
      <vt:lpstr>Histogram chart providing the size distribution of synthesized AuNPS  </vt:lpstr>
      <vt:lpstr>The zeta potential of AuNPS was found to be around -12.3 mV </vt:lpstr>
      <vt:lpstr>Results of cytotoxicity assay of prepared AuNPS by MTT (tetrazolium) assay </vt:lpstr>
      <vt:lpstr>Results of cytotoxicity assay (MTT) of AuNPS on MDBK cells </vt:lpstr>
      <vt:lpstr>Results of antiviral assay (MTT) of AuNPS on MDBK against BVDV by microplate reader </vt:lpstr>
      <vt:lpstr>Results of antiviral assay (MTT) method (1) of AuNPS on MDBK against BVDV by Microplate reader absorbance. </vt:lpstr>
      <vt:lpstr>Discussion </vt:lpstr>
      <vt:lpstr>Conclusion </vt:lpstr>
      <vt:lpstr>References  </vt:lpstr>
      <vt:lpstr>PowerPoint Presentation</vt:lpstr>
      <vt:lpstr>PowerPoint Presentation</vt:lpstr>
      <vt:lpstr>PowerPoint Presentation</vt:lpstr>
    </vt:vector>
  </TitlesOfParts>
  <Company>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NUI THOMAS</dc:creator>
  <cp:lastModifiedBy>NUI THOMAS</cp:lastModifiedBy>
  <cp:revision>30</cp:revision>
  <dcterms:created xsi:type="dcterms:W3CDTF">2015-08-06T13:50:51Z</dcterms:created>
  <dcterms:modified xsi:type="dcterms:W3CDTF">2015-08-15T13:22:55Z</dcterms:modified>
</cp:coreProperties>
</file>