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6" r:id="rId4"/>
  </p:sldMasterIdLst>
  <p:notesMasterIdLst>
    <p:notesMasterId r:id="rId26"/>
  </p:notesMasterIdLst>
  <p:handoutMasterIdLst>
    <p:handoutMasterId r:id="rId27"/>
  </p:handoutMasterIdLst>
  <p:sldIdLst>
    <p:sldId id="725" r:id="rId5"/>
    <p:sldId id="1355" r:id="rId6"/>
    <p:sldId id="1362" r:id="rId7"/>
    <p:sldId id="1412" r:id="rId8"/>
    <p:sldId id="1490" r:id="rId9"/>
    <p:sldId id="1369" r:id="rId10"/>
    <p:sldId id="1515" r:id="rId11"/>
    <p:sldId id="1517" r:id="rId12"/>
    <p:sldId id="1527" r:id="rId13"/>
    <p:sldId id="1422" r:id="rId14"/>
    <p:sldId id="1423" r:id="rId15"/>
    <p:sldId id="1427" r:id="rId16"/>
    <p:sldId id="1558" r:id="rId17"/>
    <p:sldId id="1564" r:id="rId18"/>
    <p:sldId id="1563" r:id="rId19"/>
    <p:sldId id="1560" r:id="rId20"/>
    <p:sldId id="1561" r:id="rId21"/>
    <p:sldId id="1562" r:id="rId22"/>
    <p:sldId id="1535" r:id="rId23"/>
    <p:sldId id="1539" r:id="rId24"/>
    <p:sldId id="1557" r:id="rId25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60">
          <p15:clr>
            <a:srgbClr val="A4A3A4"/>
          </p15:clr>
        </p15:guide>
        <p15:guide id="2" orient="horz" pos="4094">
          <p15:clr>
            <a:srgbClr val="A4A3A4"/>
          </p15:clr>
        </p15:guide>
        <p15:guide id="3" pos="294">
          <p15:clr>
            <a:srgbClr val="A4A3A4"/>
          </p15:clr>
        </p15:guide>
        <p15:guide id="4" pos="2881">
          <p15:clr>
            <a:srgbClr val="A4A3A4"/>
          </p15:clr>
        </p15:guide>
        <p15:guide id="5" pos="5466">
          <p15:clr>
            <a:srgbClr val="A4A3A4"/>
          </p15:clr>
        </p15:guide>
        <p15:guide id="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8D0C0"/>
    <a:srgbClr val="3A747B"/>
    <a:srgbClr val="FF5050"/>
    <a:srgbClr val="D02124"/>
    <a:srgbClr val="0000FF"/>
    <a:srgbClr val="009900"/>
    <a:srgbClr val="14515C"/>
    <a:srgbClr val="11343C"/>
    <a:srgbClr val="78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1" autoAdjust="0"/>
    <p:restoredTop sz="97994" autoAdjust="0"/>
  </p:normalViewPr>
  <p:slideViewPr>
    <p:cSldViewPr snapToGrid="0" snapToObjects="1">
      <p:cViewPr varScale="1">
        <p:scale>
          <a:sx n="98" d="100"/>
          <a:sy n="98" d="100"/>
        </p:scale>
        <p:origin x="-1536" y="-104"/>
      </p:cViewPr>
      <p:guideLst>
        <p:guide orient="horz" pos="660"/>
        <p:guide orient="horz" pos="4094"/>
        <p:guide pos="294"/>
        <p:guide pos="2881"/>
        <p:guide pos="5466"/>
        <p:guide/>
      </p:guideLst>
    </p:cSldViewPr>
  </p:slideViewPr>
  <p:outlineViewPr>
    <p:cViewPr>
      <p:scale>
        <a:sx n="33" d="100"/>
        <a:sy n="33" d="100"/>
      </p:scale>
      <p:origin x="0" y="3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35" tIns="46568" rIns="93135" bIns="465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35" tIns="46568" rIns="93135" bIns="46568" rtlCol="0"/>
          <a:lstStyle>
            <a:lvl1pPr algn="r">
              <a:defRPr sz="1200"/>
            </a:lvl1pPr>
          </a:lstStyle>
          <a:p>
            <a:fld id="{35C55AA6-3D77-DD4D-ADF9-7032C03D75BE}" type="datetimeFigureOut">
              <a:rPr lang="en-US" smtClean="0"/>
              <a:pPr/>
              <a:t>9/4/17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35" tIns="46568" rIns="93135" bIns="465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35" tIns="46568" rIns="93135" bIns="46568" rtlCol="0" anchor="b"/>
          <a:lstStyle>
            <a:lvl1pPr algn="r">
              <a:defRPr sz="1200"/>
            </a:lvl1pPr>
          </a:lstStyle>
          <a:p>
            <a:fld id="{1051DBA7-B3A1-CD42-9FE5-037A350BA6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6764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35" tIns="46568" rIns="93135" bIns="465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35" tIns="46568" rIns="93135" bIns="46568" rtlCol="0"/>
          <a:lstStyle>
            <a:lvl1pPr algn="r">
              <a:defRPr sz="1200"/>
            </a:lvl1pPr>
          </a:lstStyle>
          <a:p>
            <a:fld id="{1F194D2F-8B8B-F84D-8BC9-1415AEACF8A5}" type="datetimeFigureOut">
              <a:rPr lang="en-US" smtClean="0"/>
              <a:pPr/>
              <a:t>9/4/17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35" tIns="46568" rIns="93135" bIns="465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3135" tIns="46568" rIns="93135" bIns="4656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35" tIns="46568" rIns="93135" bIns="465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4820"/>
          </a:xfrm>
          <a:prstGeom prst="rect">
            <a:avLst/>
          </a:prstGeom>
        </p:spPr>
        <p:txBody>
          <a:bodyPr vert="horz" lIns="93135" tIns="46568" rIns="93135" bIns="46568" rtlCol="0" anchor="b"/>
          <a:lstStyle>
            <a:lvl1pPr algn="r">
              <a:defRPr sz="1200"/>
            </a:lvl1pPr>
          </a:lstStyle>
          <a:p>
            <a:fld id="{6F21483E-CDDE-1741-9EBA-F442BCC74C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6465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42" y="4535336"/>
            <a:ext cx="9144000" cy="233333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2471530"/>
            <a:ext cx="5105421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85800" y="907774"/>
            <a:ext cx="8001000" cy="1292086"/>
          </a:xfrm>
        </p:spPr>
        <p:txBody>
          <a:bodyPr/>
          <a:lstStyle>
            <a:lvl1pPr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dirty="0" smtClean="0"/>
              <a:t>Page </a:t>
            </a:r>
            <a:fld id="{73607773-A6B5-8544-9F0A-69AD4E78D96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>
          <a:xfrm>
            <a:off x="2971802" y="6544738"/>
            <a:ext cx="2895600" cy="29600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dirty="0" smtClean="0"/>
              <a:t>PolyOne Corporation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67402" y="5213649"/>
            <a:ext cx="2666252" cy="65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78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PolyOne Corporation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602E16C1-1D4B-4E32-9869-8A2FF59E21A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199" y="948267"/>
            <a:ext cx="822960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457199" y="948267"/>
            <a:ext cx="822960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457199" y="6544738"/>
            <a:ext cx="8229601" cy="0"/>
          </a:xfrm>
          <a:prstGeom prst="line">
            <a:avLst/>
          </a:prstGeom>
          <a:ln w="25400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79587" y="125898"/>
            <a:ext cx="1207213" cy="2955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PolyOne Corporation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73607773-A6B5-8544-9F0A-69AD4E78D96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39317" y="183076"/>
            <a:ext cx="1207113" cy="2926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3184"/>
            <a:ext cx="4038600" cy="501298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3184"/>
            <a:ext cx="4038600" cy="501298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PolyOne Corporation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 smtClean="0"/>
              <a:t>Page </a:t>
            </a:r>
            <a:fld id="{73607773-A6B5-8544-9F0A-69AD4E78D96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199" y="948267"/>
            <a:ext cx="822960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79587" y="138518"/>
            <a:ext cx="1207213" cy="2955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PolyOne Corporation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73607773-A6B5-8544-9F0A-69AD4E78D96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7199" y="948267"/>
            <a:ext cx="822960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79587" y="125898"/>
            <a:ext cx="1207213" cy="2955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73607773-A6B5-8544-9F0A-69AD4E78D96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57199" y="948267"/>
            <a:ext cx="822960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73607773-A6B5-8544-9F0A-69AD4E78D96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PolyOne Corporation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73607773-A6B5-8544-9F0A-69AD4E78D96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PolyOne Corporation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73607773-A6B5-8544-9F0A-69AD4E78D96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199" y="948267"/>
            <a:ext cx="822960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PolyOne Corporation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73607773-A6B5-8544-9F0A-69AD4E78D96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371600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4384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4535336"/>
            <a:ext cx="9144000" cy="233333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100000">
                <a:srgbClr val="FFFFFF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99058"/>
            <a:ext cx="8229600" cy="5984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6678"/>
            <a:ext cx="8229600" cy="5039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44738"/>
            <a:ext cx="2133600" cy="2960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44738"/>
            <a:ext cx="2895600" cy="2960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PolyOne Corporation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44738"/>
            <a:ext cx="2133600" cy="2960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Page </a:t>
            </a:r>
            <a:fld id="{73607773-A6B5-8544-9F0A-69AD4E78D96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199" y="6544738"/>
            <a:ext cx="8229601" cy="0"/>
          </a:xfrm>
          <a:prstGeom prst="line">
            <a:avLst/>
          </a:prstGeom>
          <a:ln w="25400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rgbClr val="D02124"/>
          </a:solidFill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400" b="1" kern="1200">
          <a:solidFill>
            <a:schemeClr val="bg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D02124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D02124"/>
        </a:buClr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D02124"/>
        </a:buClr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D02124"/>
        </a:buClr>
        <a:buFont typeface="Arial" pitchFamily="34" charset="0"/>
        <a:buChar char="»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w&amp;url=http://www.mullerquaker.com/products/greek100/greek100-peach-and-passion-fruit&amp;ei=-acYVZq7EIqwyASDjYL4CA&amp;bvm=bv.89381419,d.cWc&amp;psig=AFQjCNGNCQY1_dCN2RPLzxtap_Pu0omTXQ&amp;ust=1427765484498432" TargetMode="Externa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jpe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emf"/><Relationship Id="rId3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wmf"/><Relationship Id="rId3" Type="http://schemas.openxmlformats.org/officeDocument/2006/relationships/image" Target="../media/image17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emf"/><Relationship Id="rId3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6.JPG"/><Relationship Id="rId5" Type="http://schemas.openxmlformats.org/officeDocument/2006/relationships/image" Target="../media/image24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55915"/>
            <a:ext cx="7772400" cy="1371600"/>
          </a:xfrm>
        </p:spPr>
        <p:txBody>
          <a:bodyPr>
            <a:normAutofit fontScale="90000"/>
          </a:bodyPr>
          <a:lstStyle/>
          <a:p>
            <a:r>
              <a:rPr lang="en-US" dirty="0"/>
              <a:t>Influence of Non-Newtonian Behavior of Polymers on their Processing </a:t>
            </a:r>
            <a:r>
              <a:rPr lang="en-US" dirty="0" smtClean="0"/>
              <a:t>Characteristics</a:t>
            </a:r>
            <a:endParaRPr lang="en-US" sz="3100" dirty="0"/>
          </a:p>
        </p:txBody>
      </p:sp>
      <p:sp>
        <p:nvSpPr>
          <p:cNvPr id="6" name="Rectangle 5"/>
          <p:cNvSpPr/>
          <p:nvPr/>
        </p:nvSpPr>
        <p:spPr>
          <a:xfrm>
            <a:off x="685800" y="3508424"/>
            <a:ext cx="4572000" cy="1200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Mosongo Moukwa, PhD</a:t>
            </a:r>
          </a:p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Independent Consultant </a:t>
            </a:r>
            <a:r>
              <a:rPr lang="en-US" sz="2400" b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(*)</a:t>
            </a:r>
          </a:p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Chapel Hill, NC,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USA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7700" y="5333595"/>
            <a:ext cx="7848600" cy="130104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11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International Conference on Advanced Materials &amp; Processing. September 07-08, 2017, Edinburgh, Scotland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6269559"/>
            <a:ext cx="36343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(*) Former Director of Technology </a:t>
            </a:r>
            <a:r>
              <a:rPr lang="en-US" sz="1200" smtClean="0"/>
              <a:t>at PolyOne DSS, </a:t>
            </a:r>
            <a:r>
              <a:rPr lang="en-US" sz="1200" dirty="0" smtClean="0"/>
              <a:t>USA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729343" y="1679625"/>
            <a:ext cx="7848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q"/>
            </a:pPr>
            <a:r>
              <a:rPr lang="en-US" sz="2400" dirty="0" smtClean="0"/>
              <a:t>Introduction</a:t>
            </a: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q"/>
            </a:pPr>
            <a:r>
              <a:rPr lang="en-US" sz="2400" dirty="0" smtClean="0"/>
              <a:t>Rheology of polymer melts</a:t>
            </a: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q"/>
            </a:pPr>
            <a:r>
              <a:rPr lang="en-US" sz="2400" dirty="0" smtClean="0"/>
              <a:t>Flow </a:t>
            </a:r>
            <a:r>
              <a:rPr lang="en-US" sz="2400" dirty="0" err="1" smtClean="0"/>
              <a:t>Rheometry</a:t>
            </a:r>
            <a:endParaRPr lang="en-US" sz="2400" dirty="0" smtClean="0"/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q"/>
            </a:pPr>
            <a:r>
              <a:rPr lang="en-US" sz="2400" dirty="0" smtClean="0"/>
              <a:t>Viscous dissipation</a:t>
            </a: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q"/>
            </a:pPr>
            <a:r>
              <a:rPr lang="en-US" sz="2400" dirty="0" smtClean="0"/>
              <a:t>Flow instabilities</a:t>
            </a: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q"/>
            </a:pPr>
            <a:r>
              <a:rPr lang="en-US" sz="2400" dirty="0" smtClean="0"/>
              <a:t>Conclusions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q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427604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070668"/>
            <a:ext cx="8229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A number of companies provides </a:t>
            </a:r>
            <a:r>
              <a:rPr lang="en-US" sz="2000" b="1" dirty="0"/>
              <a:t>packaging, visual and multi-layers structural sheets and </a:t>
            </a:r>
            <a:r>
              <a:rPr lang="en-US" sz="2000" b="1" dirty="0" err="1"/>
              <a:t>rollstock</a:t>
            </a:r>
            <a:r>
              <a:rPr lang="en-US" sz="2000" b="1" dirty="0"/>
              <a:t> materials and specialty products for the Food, Medical, Building and Construction, Aerospace, Automotive and other markets.</a:t>
            </a:r>
          </a:p>
        </p:txBody>
      </p:sp>
      <p:pic>
        <p:nvPicPr>
          <p:cNvPr id="7" name="Picture 1" descr="http://img2.findthebest.com/sites/default/files/853/media/images/2015_Kubota_RTV-X1100C_Realtree_AP_Camo_417379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188" y="2694919"/>
            <a:ext cx="3556138" cy="2937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84575" y="6056776"/>
            <a:ext cx="68950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*Formerly </a:t>
            </a:r>
            <a:r>
              <a:rPr lang="en-US" sz="1400" dirty="0"/>
              <a:t>PolyOne Designed Structures and Solutions </a:t>
            </a:r>
            <a:r>
              <a:rPr lang="en-US" sz="1400" dirty="0" smtClean="0"/>
              <a:t>LLC</a:t>
            </a:r>
            <a:endParaRPr lang="en-US" sz="1400" dirty="0"/>
          </a:p>
        </p:txBody>
      </p:sp>
      <p:pic>
        <p:nvPicPr>
          <p:cNvPr id="20" name="Picture 2" descr="http://www.mullerquaker.com/images/products/greek100-blackcherry-pomegranate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58468" y="2416628"/>
            <a:ext cx="3989463" cy="3086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5606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rheological properties are important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7760" y="1406435"/>
            <a:ext cx="752209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The </a:t>
            </a:r>
            <a:r>
              <a:rPr lang="en-US" sz="2400" dirty="0" err="1" smtClean="0"/>
              <a:t>viscolelastic</a:t>
            </a:r>
            <a:r>
              <a:rPr lang="en-US" sz="2400" dirty="0" smtClean="0"/>
              <a:t> properties of molten polymers are important to plastic engineers because they govern flow behavior whenever  plastics are processed in the molten state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To optimize processing conditions for producing multilayer films and sheets, using more than one extruder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To be able to provide melted polymers that could then be formed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957091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Rheology and extrusion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68897" y="2353129"/>
            <a:ext cx="4020459" cy="30153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75781" y="2349954"/>
            <a:ext cx="3995054" cy="29962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3544" y="2340428"/>
            <a:ext cx="4005942" cy="300445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72142" y="1041166"/>
            <a:ext cx="82296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The main goal is to create flow through equipment and cavities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30242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Viscosity </a:t>
            </a:r>
            <a:r>
              <a:rPr lang="en-US" dirty="0"/>
              <a:t>of Polymer Melts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070668"/>
            <a:ext cx="822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Viscosity of a polymer melt decreases with shear rate, thus the fluid becomes thinner at higher shear rates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94597" y="4354286"/>
            <a:ext cx="1642620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Viscosity</a:t>
            </a:r>
          </a:p>
          <a:p>
            <a:endParaRPr lang="en-US" sz="1100" dirty="0" smtClean="0"/>
          </a:p>
          <a:p>
            <a:r>
              <a:rPr lang="en-US" sz="1100" dirty="0" smtClean="0"/>
              <a:t>Water: 10</a:t>
            </a:r>
            <a:r>
              <a:rPr lang="en-US" sz="1100" baseline="30000" dirty="0" smtClean="0"/>
              <a:t>-3</a:t>
            </a:r>
            <a:r>
              <a:rPr lang="en-US" sz="1100" dirty="0" smtClean="0"/>
              <a:t> </a:t>
            </a:r>
            <a:r>
              <a:rPr lang="en-US" sz="1100" dirty="0" err="1" smtClean="0"/>
              <a:t>Pa.sec</a:t>
            </a:r>
            <a:endParaRPr lang="en-US" sz="1100" dirty="0" smtClean="0"/>
          </a:p>
          <a:p>
            <a:endParaRPr lang="en-US" sz="1100" dirty="0" smtClean="0"/>
          </a:p>
          <a:p>
            <a:r>
              <a:rPr lang="en-US" sz="1100" dirty="0" smtClean="0"/>
              <a:t>Polymer under extrusion: 10</a:t>
            </a:r>
            <a:r>
              <a:rPr lang="en-US" sz="1100" baseline="30000" dirty="0" smtClean="0"/>
              <a:t>2</a:t>
            </a:r>
            <a:r>
              <a:rPr lang="en-US" sz="1100" dirty="0" smtClean="0"/>
              <a:t> </a:t>
            </a:r>
            <a:r>
              <a:rPr lang="en-US" sz="1100" dirty="0" err="1" smtClean="0"/>
              <a:t>Pa.s</a:t>
            </a:r>
            <a:r>
              <a:rPr lang="en-US" sz="1100" dirty="0" smtClean="0"/>
              <a:t> to 10</a:t>
            </a:r>
            <a:r>
              <a:rPr lang="en-US" sz="1100" baseline="30000" dirty="0" smtClean="0"/>
              <a:t>5</a:t>
            </a:r>
            <a:r>
              <a:rPr lang="en-US" sz="1100" dirty="0" smtClean="0"/>
              <a:t> </a:t>
            </a:r>
            <a:r>
              <a:rPr lang="en-US" sz="1100" dirty="0" err="1" smtClean="0"/>
              <a:t>Pa.s</a:t>
            </a:r>
            <a:endParaRPr lang="en-US" sz="1100" dirty="0"/>
          </a:p>
        </p:txBody>
      </p:sp>
      <p:grpSp>
        <p:nvGrpSpPr>
          <p:cNvPr id="8" name="Group 7"/>
          <p:cNvGrpSpPr/>
          <p:nvPr/>
        </p:nvGrpSpPr>
        <p:grpSpPr>
          <a:xfrm>
            <a:off x="1619704" y="1778554"/>
            <a:ext cx="5140325" cy="4729633"/>
            <a:chOff x="1619704" y="1778554"/>
            <a:chExt cx="5140325" cy="4729633"/>
          </a:xfrm>
        </p:grpSpPr>
        <p:pic>
          <p:nvPicPr>
            <p:cNvPr id="9" name="Picture 6" descr="C:\My Documents\Books\Mfg01Images\7928D_Wiley\Groover\Fund Of Modern Manufacturing\jpeg_art\ch13_jpeg\w0128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19704" y="1778554"/>
              <a:ext cx="4933496" cy="4729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4005942" y="2579128"/>
              <a:ext cx="2754087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Shear Thinning</a:t>
              </a:r>
              <a:endParaRPr lang="en-US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580079" y="3399090"/>
            <a:ext cx="2697294" cy="744280"/>
            <a:chOff x="5580079" y="3399090"/>
            <a:chExt cx="2697294" cy="744280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r="37238"/>
            <a:stretch/>
          </p:blipFill>
          <p:spPr bwMode="auto">
            <a:xfrm>
              <a:off x="5580079" y="3399091"/>
              <a:ext cx="2029036" cy="744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82627"/>
            <a:stretch/>
          </p:blipFill>
          <p:spPr bwMode="auto">
            <a:xfrm>
              <a:off x="7715704" y="3399090"/>
              <a:ext cx="561669" cy="744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784430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5513" y="3954872"/>
            <a:ext cx="254000" cy="3561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Capillary Flow </a:t>
            </a:r>
            <a:r>
              <a:rPr lang="en-US" dirty="0" err="1"/>
              <a:t>Rheometry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929169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Results obtained with the </a:t>
            </a:r>
            <a:r>
              <a:rPr lang="en-US" b="1" dirty="0"/>
              <a:t>capillary </a:t>
            </a:r>
            <a:r>
              <a:rPr lang="en-US" b="1" dirty="0" smtClean="0"/>
              <a:t>flow </a:t>
            </a:r>
            <a:r>
              <a:rPr lang="en-US" b="1" dirty="0"/>
              <a:t>rheometer </a:t>
            </a:r>
            <a:r>
              <a:rPr lang="en-US" b="1" dirty="0" smtClean="0"/>
              <a:t>are </a:t>
            </a:r>
            <a:r>
              <a:rPr lang="en-US" b="1" dirty="0"/>
              <a:t>directly relevant to polymer</a:t>
            </a:r>
          </a:p>
          <a:p>
            <a:r>
              <a:rPr lang="en-US" b="1" dirty="0"/>
              <a:t>processing flows, </a:t>
            </a:r>
            <a:r>
              <a:rPr lang="en-US" b="1" dirty="0" smtClean="0"/>
              <a:t>the </a:t>
            </a:r>
            <a:r>
              <a:rPr lang="en-US" b="1" dirty="0"/>
              <a:t>attainable shear rate values are in the range encountered in</a:t>
            </a:r>
          </a:p>
          <a:p>
            <a:r>
              <a:rPr lang="en-US" b="1" dirty="0"/>
              <a:t>polymer processing</a:t>
            </a:r>
            <a:r>
              <a:rPr lang="en-US" b="1" dirty="0" smtClean="0"/>
              <a:t>. </a:t>
            </a:r>
            <a:endParaRPr lang="en-US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t="8535"/>
          <a:stretch/>
        </p:blipFill>
        <p:spPr>
          <a:xfrm>
            <a:off x="457200" y="2090056"/>
            <a:ext cx="3959938" cy="425820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138731" y="2965160"/>
            <a:ext cx="2286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For Newtonian fluids</a:t>
            </a:r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4170277" y="3685683"/>
            <a:ext cx="19291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For Polymer melts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4216809" y="2310526"/>
            <a:ext cx="105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Piston speed</a:t>
            </a:r>
          </a:p>
          <a:p>
            <a:r>
              <a:rPr lang="en-US" sz="1200" dirty="0" smtClean="0"/>
              <a:t>(flow rate: </a:t>
            </a:r>
            <a:r>
              <a:rPr lang="en-US" sz="1200" i="1" dirty="0" smtClean="0"/>
              <a:t>Q </a:t>
            </a:r>
            <a:r>
              <a:rPr lang="en-US" sz="1200" dirty="0" smtClean="0"/>
              <a:t>)</a:t>
            </a:r>
            <a:endParaRPr lang="en-US" sz="12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5368989" y="2408500"/>
            <a:ext cx="108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Pressure Drop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216809" y="2005465"/>
            <a:ext cx="598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Apply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5368989" y="2005465"/>
            <a:ext cx="733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Measure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487741" y="1819278"/>
            <a:ext cx="1320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Rheological function obtained</a:t>
            </a:r>
            <a:endParaRPr lang="en-US" sz="12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6703359" y="2368141"/>
            <a:ext cx="775682" cy="316845"/>
            <a:chOff x="6703359" y="2368141"/>
            <a:chExt cx="775682" cy="316845"/>
          </a:xfrm>
        </p:grpSpPr>
        <p:sp>
          <p:nvSpPr>
            <p:cNvPr id="18" name="TextBox 17"/>
            <p:cNvSpPr txBox="1"/>
            <p:nvPr/>
          </p:nvSpPr>
          <p:spPr>
            <a:xfrm>
              <a:off x="6703359" y="2407987"/>
              <a:ext cx="7756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   </a:t>
              </a:r>
              <a:r>
                <a:rPr lang="el-GR" sz="1200" dirty="0" smtClean="0"/>
                <a:t>η</a:t>
              </a:r>
              <a:r>
                <a:rPr lang="en-US" sz="1200" dirty="0" smtClean="0"/>
                <a:t> (    )</a:t>
              </a:r>
              <a:endParaRPr lang="en-US" sz="1200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6994699" y="2368141"/>
              <a:ext cx="253596" cy="316845"/>
              <a:chOff x="6986514" y="4700482"/>
              <a:chExt cx="253596" cy="316845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6986514" y="4740328"/>
                <a:ext cx="2535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200" dirty="0"/>
                  <a:t>γ</a:t>
                </a:r>
                <a:endParaRPr lang="en-US" sz="12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012162" y="4700482"/>
                <a:ext cx="2199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˙</a:t>
                </a:r>
                <a:endParaRPr lang="en-US" sz="1200" dirty="0"/>
              </a:p>
            </p:txBody>
          </p:sp>
        </p:grpSp>
      </p:grpSp>
      <p:cxnSp>
        <p:nvCxnSpPr>
          <p:cNvPr id="22" name="Straight Connector 21"/>
          <p:cNvCxnSpPr/>
          <p:nvPr/>
        </p:nvCxnSpPr>
        <p:spPr>
          <a:xfrm>
            <a:off x="4071257" y="2299127"/>
            <a:ext cx="3962400" cy="11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324789" y="3972085"/>
            <a:ext cx="1230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 smtClean="0"/>
              <a:t>Δ</a:t>
            </a:r>
            <a:r>
              <a:rPr lang="en-US" sz="1200" dirty="0" smtClean="0"/>
              <a:t> P       </a:t>
            </a:r>
            <a:r>
              <a:rPr lang="en-US" sz="1200" dirty="0" smtClean="0">
                <a:latin typeface="Calibri" panose="020F0502020204030204" pitchFamily="34" charset="0"/>
              </a:rPr>
              <a:t> </a:t>
            </a:r>
            <a:r>
              <a:rPr lang="en-US" sz="1200" dirty="0" smtClean="0"/>
              <a:t>     </a:t>
            </a:r>
            <a:r>
              <a:rPr lang="en-US" sz="1200" dirty="0" err="1" smtClean="0"/>
              <a:t>Q</a:t>
            </a:r>
            <a:r>
              <a:rPr lang="en-US" sz="1200" baseline="30000" dirty="0" err="1" smtClean="0"/>
              <a:t>n</a:t>
            </a:r>
            <a:endParaRPr lang="en-US" sz="1200" baseline="30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4704903" y="4308496"/>
            <a:ext cx="1013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 &lt; 1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4324789" y="3349561"/>
            <a:ext cx="1349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 smtClean="0"/>
              <a:t>Δ</a:t>
            </a:r>
            <a:r>
              <a:rPr lang="en-US" sz="1200" dirty="0" smtClean="0"/>
              <a:t> P        </a:t>
            </a:r>
            <a:r>
              <a:rPr lang="en-US" sz="1200" dirty="0" smtClean="0">
                <a:latin typeface="Calibri" panose="020F0502020204030204" pitchFamily="34" charset="0"/>
              </a:rPr>
              <a:t> </a:t>
            </a:r>
            <a:r>
              <a:rPr lang="en-US" sz="1200" dirty="0" smtClean="0"/>
              <a:t>   Q</a:t>
            </a:r>
            <a:endParaRPr lang="en-US" sz="1200" baseline="300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6712542" y="3922318"/>
            <a:ext cx="11257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A nonlinear</a:t>
            </a:r>
            <a:endParaRPr lang="en-US" sz="1200" dirty="0"/>
          </a:p>
          <a:p>
            <a:r>
              <a:rPr lang="en-US" sz="1200" dirty="0"/>
              <a:t>relationship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727462" y="3242159"/>
            <a:ext cx="1080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Linear</a:t>
            </a:r>
            <a:endParaRPr lang="en-US" sz="1200" dirty="0"/>
          </a:p>
          <a:p>
            <a:r>
              <a:rPr lang="en-US" sz="1200" dirty="0"/>
              <a:t>relationship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222" y="3333268"/>
            <a:ext cx="254000" cy="3561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39398" y="49815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/>
              <a:t>The </a:t>
            </a:r>
            <a:r>
              <a:rPr lang="en-US" sz="1200" dirty="0"/>
              <a:t>shear stress is determined from the pressure applied by a piston. The shear rate is determined from the flow rate. The shear thinning behavior is frequently expressed by the power-law model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567406" y="5277147"/>
            <a:ext cx="1152052" cy="343918"/>
            <a:chOff x="7534748" y="5015891"/>
            <a:chExt cx="1152052" cy="343918"/>
          </a:xfrm>
        </p:grpSpPr>
        <p:sp>
          <p:nvSpPr>
            <p:cNvPr id="30" name="TextBox 29"/>
            <p:cNvSpPr txBox="1"/>
            <p:nvPr/>
          </p:nvSpPr>
          <p:spPr>
            <a:xfrm>
              <a:off x="7534748" y="5082810"/>
              <a:ext cx="11520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   </a:t>
              </a:r>
              <a:r>
                <a:rPr lang="el-GR" sz="1200" dirty="0" smtClean="0"/>
                <a:t>η</a:t>
              </a:r>
              <a:r>
                <a:rPr lang="en-US" sz="1200" dirty="0" smtClean="0"/>
                <a:t> =  m     </a:t>
              </a:r>
              <a:r>
                <a:rPr lang="en-US" sz="1200" baseline="30000" dirty="0" smtClean="0"/>
                <a:t> n-1     </a:t>
              </a:r>
              <a:endParaRPr lang="en-US" sz="1200" baseline="30000" dirty="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8100466" y="5015891"/>
              <a:ext cx="253596" cy="318042"/>
              <a:chOff x="8046021" y="5511384"/>
              <a:chExt cx="253596" cy="318042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8046021" y="5552427"/>
                <a:ext cx="2535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200" dirty="0"/>
                  <a:t>γ</a:t>
                </a:r>
                <a:endParaRPr lang="en-US" sz="1200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8079685" y="5511384"/>
                <a:ext cx="2199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˙</a:t>
                </a:r>
                <a:endParaRPr lang="en-US" sz="1200" dirty="0"/>
              </a:p>
            </p:txBody>
          </p:sp>
        </p:grpSp>
      </p:grpSp>
      <p:cxnSp>
        <p:nvCxnSpPr>
          <p:cNvPr id="34" name="Straight Connector 33"/>
          <p:cNvCxnSpPr/>
          <p:nvPr/>
        </p:nvCxnSpPr>
        <p:spPr>
          <a:xfrm>
            <a:off x="4082139" y="4639559"/>
            <a:ext cx="3962400" cy="11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304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Apparent viscosity for ABS and TPU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9" t="16113" r="7381" b="14854"/>
          <a:stretch/>
        </p:blipFill>
        <p:spPr bwMode="auto">
          <a:xfrm>
            <a:off x="598714" y="1458686"/>
            <a:ext cx="7848600" cy="43107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6214459" y="3536367"/>
            <a:ext cx="1405541" cy="369511"/>
            <a:chOff x="6214459" y="3536367"/>
            <a:chExt cx="1405541" cy="369511"/>
          </a:xfrm>
        </p:grpSpPr>
        <p:sp>
          <p:nvSpPr>
            <p:cNvPr id="7" name="TextBox 6"/>
            <p:cNvSpPr txBox="1"/>
            <p:nvPr/>
          </p:nvSpPr>
          <p:spPr>
            <a:xfrm>
              <a:off x="6214459" y="3567324"/>
              <a:ext cx="14055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 </a:t>
              </a:r>
              <a:r>
                <a:rPr lang="en-US" sz="1600" dirty="0" smtClean="0"/>
                <a:t> </a:t>
              </a:r>
              <a:r>
                <a:rPr lang="el-GR" sz="1600" dirty="0"/>
                <a:t>η</a:t>
              </a:r>
              <a:r>
                <a:rPr lang="en-US" sz="1600" dirty="0" smtClean="0"/>
                <a:t>  = m  .    </a:t>
              </a:r>
              <a:r>
                <a:rPr lang="en-US" sz="1600" baseline="30000" dirty="0" smtClean="0"/>
                <a:t>n-1</a:t>
              </a:r>
              <a:r>
                <a:rPr lang="en-US" sz="1600" dirty="0" smtClean="0"/>
                <a:t>  </a:t>
              </a:r>
              <a:endParaRPr lang="en-US" sz="1600" dirty="0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7013352" y="3536367"/>
              <a:ext cx="253596" cy="316845"/>
              <a:chOff x="6986514" y="4700482"/>
              <a:chExt cx="253596" cy="316845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6986514" y="4740328"/>
                <a:ext cx="2535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200" dirty="0"/>
                  <a:t>γ</a:t>
                </a:r>
                <a:endParaRPr lang="en-US" sz="12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012162" y="4700482"/>
                <a:ext cx="2199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˙</a:t>
                </a:r>
                <a:endParaRPr lang="en-US" sz="1200" dirty="0"/>
              </a:p>
            </p:txBody>
          </p:sp>
        </p:grpSp>
      </p:grp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4918" y="1086422"/>
            <a:ext cx="303416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none" lIns="0" tIns="0" rIns="0" bIns="0" anchor="t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Apparent Viscosity of ABS and </a:t>
            </a:r>
            <a:r>
              <a:rPr lang="en-US" sz="14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TPU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Samples at 232° C</a:t>
            </a:r>
            <a:endParaRPr lang="en-US" sz="1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69570" y="5891047"/>
            <a:ext cx="66729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A </a:t>
            </a:r>
            <a:r>
              <a:rPr lang="en-US" sz="1000" dirty="0" err="1"/>
              <a:t>Sieglaff-McKelvey</a:t>
            </a:r>
            <a:r>
              <a:rPr lang="en-US" sz="1000" dirty="0"/>
              <a:t> controlled stress capillary rheometer was used to characterize the shear rate dependent apparent viscosities of the dried ABS and TPU samples </a:t>
            </a:r>
            <a:r>
              <a:rPr lang="en-US" sz="1000" dirty="0" smtClean="0"/>
              <a:t>over </a:t>
            </a:r>
            <a:r>
              <a:rPr lang="en-US" sz="1000" dirty="0"/>
              <a:t>an apparent shear rate range of approximately 1 to 2x103 s-1.  The rheometer was equipped with a 0.397 cm radius barrel and a 22.2 L/D die having a 0.5715 mm radius and a 180° entry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65442" y="1878432"/>
            <a:ext cx="28665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Acrylonitrile butadiene styrene (</a:t>
            </a:r>
            <a:r>
              <a:rPr lang="en-US" sz="1000" dirty="0" smtClean="0"/>
              <a:t>ABS): (C</a:t>
            </a:r>
            <a:r>
              <a:rPr lang="en-US" sz="1000" baseline="-25000" dirty="0" smtClean="0"/>
              <a:t>8</a:t>
            </a:r>
            <a:r>
              <a:rPr lang="en-US" sz="1000" dirty="0" smtClean="0"/>
              <a:t>H</a:t>
            </a:r>
            <a:r>
              <a:rPr lang="en-US" sz="1000" baseline="-25000" dirty="0" smtClean="0"/>
              <a:t>8</a:t>
            </a:r>
            <a:r>
              <a:rPr lang="en-US" sz="1000" dirty="0" smtClean="0"/>
              <a:t>)</a:t>
            </a:r>
            <a:r>
              <a:rPr lang="en-US" sz="1000" baseline="-25000" dirty="0" smtClean="0"/>
              <a:t>x</a:t>
            </a:r>
            <a:r>
              <a:rPr lang="en-US" sz="1000" dirty="0"/>
              <a:t>·​(C</a:t>
            </a:r>
            <a:r>
              <a:rPr lang="en-US" sz="1000" baseline="-25000" dirty="0"/>
              <a:t>4</a:t>
            </a:r>
            <a:r>
              <a:rPr lang="en-US" sz="1000" dirty="0"/>
              <a:t>H</a:t>
            </a:r>
            <a:r>
              <a:rPr lang="en-US" sz="1000" baseline="-25000" dirty="0"/>
              <a:t>6</a:t>
            </a:r>
            <a:r>
              <a:rPr lang="en-US" sz="1000" dirty="0"/>
              <a:t>)</a:t>
            </a:r>
            <a:r>
              <a:rPr lang="en-US" sz="1000" baseline="-25000" dirty="0"/>
              <a:t>y</a:t>
            </a:r>
            <a:r>
              <a:rPr lang="en-US" sz="1000" dirty="0"/>
              <a:t>·​(C</a:t>
            </a:r>
            <a:r>
              <a:rPr lang="en-US" sz="1000" baseline="-25000" dirty="0"/>
              <a:t>3</a:t>
            </a:r>
            <a:r>
              <a:rPr lang="en-US" sz="1000" dirty="0"/>
              <a:t>H</a:t>
            </a:r>
            <a:r>
              <a:rPr lang="en-US" sz="1000" baseline="-25000" dirty="0"/>
              <a:t>3</a:t>
            </a:r>
            <a:r>
              <a:rPr lang="en-US" sz="1000" dirty="0"/>
              <a:t>N)</a:t>
            </a:r>
            <a:r>
              <a:rPr lang="en-US" sz="1000" baseline="-25000" dirty="0"/>
              <a:t>z</a:t>
            </a:r>
            <a:r>
              <a:rPr lang="en-US" sz="1000" dirty="0"/>
              <a:t>)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19942" y="4328049"/>
            <a:ext cx="21227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TPU is a block copolymer consisting of alternating sequences of hard and soft segments </a:t>
            </a:r>
          </a:p>
        </p:txBody>
      </p:sp>
    </p:spTree>
    <p:extLst>
      <p:ext uri="{BB962C8B-B14F-4D97-AF65-F5344CB8AC3E}">
        <p14:creationId xmlns:p14="http://schemas.microsoft.com/office/powerpoint/2010/main" val="1772582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Rheological Response of Polymer Melts to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Small</a:t>
            </a:r>
            <a:r>
              <a:rPr lang="en-US" sz="2200" dirty="0"/>
              <a:t>, </a:t>
            </a:r>
            <a:r>
              <a:rPr lang="en-US" sz="2200" dirty="0" err="1"/>
              <a:t>Sinusoidally</a:t>
            </a:r>
            <a:r>
              <a:rPr lang="en-US" sz="2200" dirty="0"/>
              <a:t> Varying </a:t>
            </a:r>
            <a:r>
              <a:rPr lang="en-US" sz="2200" dirty="0" smtClean="0"/>
              <a:t>Shear Deformations</a:t>
            </a:r>
            <a:endParaRPr lang="en-US" sz="2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071636" y="2483138"/>
            <a:ext cx="12746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complex viscosity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23767" y="1320871"/>
            <a:ext cx="598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Apply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5875947" y="1320871"/>
            <a:ext cx="733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Measure</a:t>
            </a:r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994699" y="1134684"/>
            <a:ext cx="1320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Rheological function obtained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4578215" y="1592762"/>
            <a:ext cx="3962400" cy="11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786310" y="2021473"/>
            <a:ext cx="121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</a:t>
            </a:r>
            <a:r>
              <a:rPr lang="en-US" sz="1200" dirty="0" smtClean="0"/>
              <a:t>    = </a:t>
            </a:r>
            <a:r>
              <a:rPr lang="en-US" sz="1200" dirty="0"/>
              <a:t> </a:t>
            </a:r>
            <a:r>
              <a:rPr lang="en-US" sz="1200" dirty="0" smtClean="0"/>
              <a:t>  </a:t>
            </a:r>
            <a:r>
              <a:rPr lang="en-US" sz="1200" baseline="-25000" dirty="0" smtClean="0"/>
              <a:t>o</a:t>
            </a:r>
            <a:r>
              <a:rPr lang="en-US" sz="1200" dirty="0" smtClean="0"/>
              <a:t> sin </a:t>
            </a:r>
            <a:r>
              <a:rPr lang="el-GR" sz="1200" i="1" dirty="0" smtClean="0"/>
              <a:t>ω</a:t>
            </a:r>
            <a:r>
              <a:rPr lang="en-US" sz="1200" i="1" dirty="0" smtClean="0"/>
              <a:t>t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     o: </a:t>
            </a:r>
            <a:r>
              <a:rPr lang="en-US" sz="1200" i="1" dirty="0" smtClean="0"/>
              <a:t>small   </a:t>
            </a:r>
            <a:endParaRPr lang="en-US" sz="1200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5800773" y="2180311"/>
            <a:ext cx="1203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Torque = </a:t>
            </a:r>
            <a:r>
              <a:rPr lang="en-US" sz="1200" i="1" dirty="0" smtClean="0"/>
              <a:t>f(</a:t>
            </a:r>
            <a:r>
              <a:rPr lang="el-GR" sz="1200" i="1" dirty="0" smtClean="0"/>
              <a:t>ω</a:t>
            </a:r>
            <a:r>
              <a:rPr lang="en-US" sz="1200" i="1" dirty="0" smtClean="0"/>
              <a:t>,t)</a:t>
            </a:r>
            <a:endParaRPr lang="en-US" sz="1200" i="1" dirty="0"/>
          </a:p>
        </p:txBody>
      </p:sp>
      <p:sp>
        <p:nvSpPr>
          <p:cNvPr id="33" name="Rectangle 32"/>
          <p:cNvSpPr/>
          <p:nvPr/>
        </p:nvSpPr>
        <p:spPr>
          <a:xfrm>
            <a:off x="7045988" y="1637899"/>
            <a:ext cx="12820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Components of complex </a:t>
            </a:r>
            <a:r>
              <a:rPr lang="en-US" sz="1200" dirty="0" smtClean="0"/>
              <a:t>viscosity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6895722" y="2095901"/>
            <a:ext cx="1791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   </a:t>
            </a:r>
            <a:r>
              <a:rPr lang="el-GR" sz="1200" i="1" dirty="0" smtClean="0"/>
              <a:t>η</a:t>
            </a:r>
            <a:r>
              <a:rPr lang="en-US" sz="1200" i="1" dirty="0" smtClean="0"/>
              <a:t>* (</a:t>
            </a:r>
            <a:r>
              <a:rPr lang="el-GR" sz="1200" i="1" dirty="0" smtClean="0"/>
              <a:t>ω</a:t>
            </a:r>
            <a:r>
              <a:rPr lang="en-US" sz="1200" i="1" dirty="0" smtClean="0"/>
              <a:t>), G’ (</a:t>
            </a:r>
            <a:r>
              <a:rPr lang="el-GR" sz="1200" i="1" dirty="0" smtClean="0"/>
              <a:t>ω</a:t>
            </a:r>
            <a:r>
              <a:rPr lang="en-US" sz="1200" i="1" dirty="0" smtClean="0"/>
              <a:t>), G” (</a:t>
            </a:r>
            <a:r>
              <a:rPr lang="el-GR" sz="1200" i="1" dirty="0" smtClean="0"/>
              <a:t>ω</a:t>
            </a:r>
            <a:r>
              <a:rPr lang="en-US" sz="1200" i="1" dirty="0" smtClean="0"/>
              <a:t>)</a:t>
            </a:r>
            <a:endParaRPr lang="en-US" sz="1200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4679598" y="1673698"/>
            <a:ext cx="817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Dynamic strain</a:t>
            </a:r>
            <a:endParaRPr lang="en-US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5787660" y="1662388"/>
            <a:ext cx="817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Dynamic Stress</a:t>
            </a:r>
            <a:endParaRPr lang="en-US" sz="1200" dirty="0"/>
          </a:p>
        </p:txBody>
      </p:sp>
      <p:sp>
        <p:nvSpPr>
          <p:cNvPr id="39" name="Rectangle 38"/>
          <p:cNvSpPr/>
          <p:nvPr/>
        </p:nvSpPr>
        <p:spPr>
          <a:xfrm>
            <a:off x="2834745" y="1995682"/>
            <a:ext cx="2535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/>
              <a:t>γ</a:t>
            </a:r>
            <a:endParaRPr lang="en-US" sz="1200" dirty="0"/>
          </a:p>
        </p:txBody>
      </p:sp>
      <p:sp>
        <p:nvSpPr>
          <p:cNvPr id="41" name="Rectangle 40"/>
          <p:cNvSpPr/>
          <p:nvPr/>
        </p:nvSpPr>
        <p:spPr>
          <a:xfrm>
            <a:off x="3107034" y="1995682"/>
            <a:ext cx="2535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/>
              <a:t>γ</a:t>
            </a:r>
            <a:endParaRPr lang="en-US" sz="1200" dirty="0"/>
          </a:p>
        </p:txBody>
      </p:sp>
      <p:sp>
        <p:nvSpPr>
          <p:cNvPr id="42" name="Rectangle 41"/>
          <p:cNvSpPr/>
          <p:nvPr/>
        </p:nvSpPr>
        <p:spPr>
          <a:xfrm>
            <a:off x="3041841" y="2159972"/>
            <a:ext cx="2535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/>
              <a:t>γ</a:t>
            </a:r>
            <a:endParaRPr lang="en-US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2767891" y="1739269"/>
            <a:ext cx="1557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Shear deformation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7106068" y="2740548"/>
            <a:ext cx="1205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 </a:t>
            </a:r>
            <a:r>
              <a:rPr lang="el-GR" sz="1200" i="1" dirty="0" smtClean="0"/>
              <a:t>η</a:t>
            </a:r>
            <a:r>
              <a:rPr lang="en-US" sz="1200" i="1" dirty="0" smtClean="0"/>
              <a:t>* (</a:t>
            </a:r>
            <a:r>
              <a:rPr lang="el-GR" sz="1200" i="1" dirty="0" smtClean="0"/>
              <a:t>ω</a:t>
            </a:r>
            <a:r>
              <a:rPr lang="en-US" sz="1200" i="1" dirty="0" smtClean="0"/>
              <a:t>) = </a:t>
            </a:r>
            <a:r>
              <a:rPr lang="el-GR" sz="1200" i="1" dirty="0" smtClean="0"/>
              <a:t>η</a:t>
            </a:r>
            <a:r>
              <a:rPr lang="en-US" sz="1200" i="1" dirty="0" smtClean="0"/>
              <a:t>’ – </a:t>
            </a:r>
            <a:r>
              <a:rPr lang="en-US" sz="1200" i="1" dirty="0" err="1" smtClean="0"/>
              <a:t>i</a:t>
            </a:r>
            <a:r>
              <a:rPr lang="el-GR" sz="1200" i="1" dirty="0" smtClean="0"/>
              <a:t>η</a:t>
            </a:r>
            <a:r>
              <a:rPr lang="en-US" sz="1200" i="1" dirty="0" smtClean="0"/>
              <a:t>”</a:t>
            </a:r>
            <a:endParaRPr lang="en-US" sz="1200" i="1" dirty="0"/>
          </a:p>
        </p:txBody>
      </p:sp>
      <p:sp>
        <p:nvSpPr>
          <p:cNvPr id="44" name="TextBox 43"/>
          <p:cNvSpPr txBox="1"/>
          <p:nvPr/>
        </p:nvSpPr>
        <p:spPr>
          <a:xfrm>
            <a:off x="7192670" y="3293227"/>
            <a:ext cx="1096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 </a:t>
            </a:r>
            <a:r>
              <a:rPr lang="en-US" sz="1200" i="1" dirty="0" smtClean="0"/>
              <a:t>G’(</a:t>
            </a:r>
            <a:r>
              <a:rPr lang="el-GR" sz="1200" i="1" dirty="0" smtClean="0"/>
              <a:t>ω</a:t>
            </a:r>
            <a:r>
              <a:rPr lang="en-US" sz="1200" i="1" dirty="0" smtClean="0"/>
              <a:t>) = </a:t>
            </a:r>
            <a:r>
              <a:rPr lang="el-GR" sz="1200" i="1" dirty="0" smtClean="0"/>
              <a:t>ωη</a:t>
            </a:r>
            <a:r>
              <a:rPr lang="en-US" sz="1200" i="1" dirty="0" smtClean="0"/>
              <a:t>”    </a:t>
            </a:r>
            <a:endParaRPr lang="en-US" sz="1200" i="1" dirty="0"/>
          </a:p>
        </p:txBody>
      </p:sp>
      <p:sp>
        <p:nvSpPr>
          <p:cNvPr id="8" name="Rectangle 7"/>
          <p:cNvSpPr/>
          <p:nvPr/>
        </p:nvSpPr>
        <p:spPr>
          <a:xfrm>
            <a:off x="6775979" y="3028795"/>
            <a:ext cx="20305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</a:rPr>
              <a:t>The Elastic (Storage) </a:t>
            </a:r>
            <a:r>
              <a:rPr lang="en-US" sz="1200" dirty="0" smtClean="0">
                <a:latin typeface="Calibri" panose="020F0502020204030204" pitchFamily="34" charset="0"/>
              </a:rPr>
              <a:t>Modulus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192670" y="3877211"/>
            <a:ext cx="1096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 </a:t>
            </a:r>
            <a:r>
              <a:rPr lang="en-US" sz="1200" i="1" dirty="0" smtClean="0"/>
              <a:t>G”(</a:t>
            </a:r>
            <a:r>
              <a:rPr lang="el-GR" sz="1200" i="1" dirty="0" smtClean="0"/>
              <a:t>ω</a:t>
            </a:r>
            <a:r>
              <a:rPr lang="en-US" sz="1200" i="1" dirty="0" smtClean="0"/>
              <a:t>) = </a:t>
            </a:r>
            <a:r>
              <a:rPr lang="el-GR" sz="1200" i="1" dirty="0" smtClean="0"/>
              <a:t>ωη</a:t>
            </a:r>
            <a:r>
              <a:rPr lang="en-US" sz="1200" i="1" dirty="0" smtClean="0"/>
              <a:t>’    </a:t>
            </a:r>
            <a:endParaRPr lang="en-US" sz="1200" i="1" dirty="0"/>
          </a:p>
        </p:txBody>
      </p:sp>
      <p:sp>
        <p:nvSpPr>
          <p:cNvPr id="46" name="Rectangle 45"/>
          <p:cNvSpPr/>
          <p:nvPr/>
        </p:nvSpPr>
        <p:spPr>
          <a:xfrm>
            <a:off x="6775979" y="3561885"/>
            <a:ext cx="20305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</a:rPr>
              <a:t>The Viscous (loss) </a:t>
            </a:r>
            <a:r>
              <a:rPr lang="en-US" sz="1200" dirty="0" smtClean="0">
                <a:latin typeface="Calibri" panose="020F0502020204030204" pitchFamily="34" charset="0"/>
              </a:rPr>
              <a:t>Modulus</a:t>
            </a:r>
            <a:endParaRPr lang="en-US" sz="1200" dirty="0"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58137" y="5329185"/>
            <a:ext cx="8242922" cy="830997"/>
            <a:chOff x="558137" y="5329185"/>
            <a:chExt cx="8242922" cy="830997"/>
          </a:xfrm>
        </p:grpSpPr>
        <p:sp>
          <p:nvSpPr>
            <p:cNvPr id="9" name="Rectangle 8"/>
            <p:cNvSpPr/>
            <p:nvPr/>
          </p:nvSpPr>
          <p:spPr>
            <a:xfrm>
              <a:off x="558137" y="5329185"/>
              <a:ext cx="82429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 smtClean="0"/>
                <a:t>Capillary and </a:t>
              </a:r>
              <a:r>
                <a:rPr lang="en-US" sz="1200" b="1" dirty="0"/>
                <a:t>dynamic simple shear </a:t>
              </a:r>
              <a:r>
                <a:rPr lang="en-US" sz="1200" b="1" dirty="0" err="1"/>
                <a:t>rheometric</a:t>
              </a:r>
              <a:r>
                <a:rPr lang="en-US" sz="1200" b="1" dirty="0"/>
                <a:t> results are complementary:</a:t>
              </a:r>
            </a:p>
            <a:p>
              <a:r>
                <a:rPr lang="en-US" sz="1200" dirty="0" smtClean="0"/>
                <a:t>At </a:t>
              </a:r>
              <a:r>
                <a:rPr lang="en-US" sz="1200" dirty="0"/>
                <a:t>very low </a:t>
              </a:r>
              <a:r>
                <a:rPr lang="en-US" sz="1200" dirty="0" smtClean="0"/>
                <a:t>   or (</a:t>
              </a:r>
              <a:r>
                <a:rPr lang="el-GR" sz="1200" i="1" dirty="0" smtClean="0"/>
                <a:t>ω</a:t>
              </a:r>
              <a:r>
                <a:rPr lang="en-US" sz="1200" dirty="0" smtClean="0"/>
                <a:t>) </a:t>
              </a:r>
              <a:r>
                <a:rPr lang="en-US" sz="1200" dirty="0"/>
                <a:t>values they both yield useful macromolecular </a:t>
              </a:r>
              <a:r>
                <a:rPr lang="en-US" sz="1200" dirty="0" smtClean="0"/>
                <a:t>structure characterization</a:t>
              </a:r>
              <a:r>
                <a:rPr lang="en-US" sz="1200" dirty="0"/>
                <a:t>. </a:t>
              </a:r>
              <a:endParaRPr lang="en-US" sz="1200" dirty="0" smtClean="0"/>
            </a:p>
            <a:p>
              <a:r>
                <a:rPr lang="en-US" sz="1200" dirty="0"/>
                <a:t> </a:t>
              </a:r>
              <a:r>
                <a:rPr lang="el-GR" sz="1200" i="1" dirty="0" smtClean="0"/>
                <a:t>η</a:t>
              </a:r>
              <a:r>
                <a:rPr lang="en-US" sz="1200" i="1" dirty="0" smtClean="0"/>
                <a:t>*</a:t>
              </a:r>
              <a:r>
                <a:rPr lang="en-US" sz="1200" dirty="0" smtClean="0"/>
                <a:t>in </a:t>
              </a:r>
              <a:r>
                <a:rPr lang="en-US" sz="1200" dirty="0"/>
                <a:t>the range </a:t>
              </a:r>
              <a:r>
                <a:rPr lang="el-GR" sz="1200" i="1" dirty="0" smtClean="0"/>
                <a:t>ω</a:t>
              </a:r>
              <a:r>
                <a:rPr lang="en-US" sz="1200" dirty="0" smtClean="0"/>
                <a:t> </a:t>
              </a:r>
              <a:r>
                <a:rPr lang="en-US" sz="1200" dirty="0"/>
                <a:t>&lt; 10 </a:t>
              </a:r>
              <a:r>
                <a:rPr lang="en-US" sz="1200" dirty="0" smtClean="0"/>
                <a:t>s</a:t>
              </a:r>
              <a:r>
                <a:rPr lang="en-US" sz="1200" baseline="30000" dirty="0" smtClean="0"/>
                <a:t>-1</a:t>
              </a:r>
              <a:r>
                <a:rPr lang="en-US" sz="1200" dirty="0" smtClean="0"/>
                <a:t> </a:t>
              </a:r>
              <a:r>
                <a:rPr lang="en-US" sz="1200" dirty="0"/>
                <a:t>forms an extension of </a:t>
              </a:r>
              <a:r>
                <a:rPr lang="el-GR" sz="1200" i="1" dirty="0" smtClean="0"/>
                <a:t>η</a:t>
              </a:r>
              <a:r>
                <a:rPr lang="en-US" sz="1200" dirty="0" smtClean="0"/>
                <a:t>(   )   obtained </a:t>
              </a:r>
              <a:r>
                <a:rPr lang="en-US" sz="1200" dirty="0"/>
                <a:t>by capillary </a:t>
              </a:r>
              <a:r>
                <a:rPr lang="en-US" sz="1200" dirty="0" err="1"/>
                <a:t>rheometry</a:t>
              </a:r>
              <a:r>
                <a:rPr lang="en-US" sz="1200" dirty="0"/>
                <a:t> at </a:t>
              </a:r>
              <a:r>
                <a:rPr lang="en-US" sz="1200" dirty="0" smtClean="0"/>
                <a:t>      &gt; </a:t>
              </a:r>
              <a:r>
                <a:rPr lang="en-US" sz="1200" dirty="0"/>
                <a:t>10 </a:t>
              </a:r>
              <a:r>
                <a:rPr lang="en-US" sz="1200" dirty="0" smtClean="0"/>
                <a:t>s</a:t>
              </a:r>
              <a:r>
                <a:rPr lang="en-US" sz="1200" baseline="30000" dirty="0" smtClean="0"/>
                <a:t>-1</a:t>
              </a:r>
              <a:r>
                <a:rPr lang="en-US" sz="1200" dirty="0"/>
                <a:t>, a range that is relevant to processing.</a:t>
              </a: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1309568" y="5479209"/>
              <a:ext cx="267352" cy="316845"/>
              <a:chOff x="6986514" y="4700482"/>
              <a:chExt cx="267352" cy="316845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6986514" y="4740328"/>
                <a:ext cx="2535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200" dirty="0"/>
                  <a:t>γ</a:t>
                </a:r>
                <a:endParaRPr lang="en-US" sz="1200" dirty="0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7033934" y="4700482"/>
                <a:ext cx="2199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˙</a:t>
                </a:r>
                <a:endParaRPr lang="en-US" sz="1200" dirty="0"/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3669282" y="5637632"/>
              <a:ext cx="253596" cy="316845"/>
              <a:chOff x="6986514" y="4700482"/>
              <a:chExt cx="253596" cy="316845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6986514" y="4740328"/>
                <a:ext cx="2535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200" dirty="0"/>
                  <a:t>γ</a:t>
                </a:r>
                <a:endParaRPr lang="en-US" sz="1200" dirty="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7012162" y="4700482"/>
                <a:ext cx="2199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˙</a:t>
                </a:r>
                <a:endParaRPr lang="en-US" sz="1200" dirty="0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148916" y="5678913"/>
              <a:ext cx="253596" cy="316845"/>
              <a:chOff x="6986514" y="4700482"/>
              <a:chExt cx="253596" cy="316845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6986514" y="4740328"/>
                <a:ext cx="2535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200" dirty="0"/>
                  <a:t>γ</a:t>
                </a:r>
                <a:endParaRPr lang="en-US" sz="1200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7012162" y="4700482"/>
                <a:ext cx="2199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˙</a:t>
                </a:r>
                <a:endParaRPr lang="en-US" sz="1200" dirty="0"/>
              </a:p>
            </p:txBody>
          </p:sp>
        </p:grpSp>
      </p:grpSp>
      <p:cxnSp>
        <p:nvCxnSpPr>
          <p:cNvPr id="38" name="Straight Connector 37"/>
          <p:cNvCxnSpPr/>
          <p:nvPr/>
        </p:nvCxnSpPr>
        <p:spPr>
          <a:xfrm>
            <a:off x="4589101" y="4270648"/>
            <a:ext cx="3962400" cy="11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892843" y="2522984"/>
            <a:ext cx="1940393" cy="1525018"/>
            <a:chOff x="1469571" y="2401992"/>
            <a:chExt cx="1940393" cy="152501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3742" r="41146"/>
            <a:stretch/>
          </p:blipFill>
          <p:spPr>
            <a:xfrm>
              <a:off x="1469571" y="2413330"/>
              <a:ext cx="1480458" cy="1513680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2"/>
            <a:srcRect l="80024" r="10424"/>
            <a:stretch/>
          </p:blipFill>
          <p:spPr>
            <a:xfrm>
              <a:off x="3007192" y="2401992"/>
              <a:ext cx="402772" cy="1513680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>
          <a:xfrm>
            <a:off x="1102108" y="2233801"/>
            <a:ext cx="1401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/>
              <a:t>Ω</a:t>
            </a:r>
            <a:r>
              <a:rPr lang="en-US" sz="1200" dirty="0" smtClean="0"/>
              <a:t>:  Angular </a:t>
            </a:r>
            <a:r>
              <a:rPr lang="en-US" sz="1200" dirty="0"/>
              <a:t>velocity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161" y="2670761"/>
            <a:ext cx="2077335" cy="148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71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</a:t>
            </a:r>
            <a:r>
              <a:rPr lang="en-US" dirty="0"/>
              <a:t>viscosity for ABS and TPU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9" t="16643" r="6951" b="15191"/>
          <a:stretch/>
        </p:blipFill>
        <p:spPr bwMode="auto">
          <a:xfrm>
            <a:off x="544286" y="1567543"/>
            <a:ext cx="8142513" cy="4267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30288" y="2970436"/>
            <a:ext cx="16946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At High frequency: G” &lt; G’</a:t>
            </a:r>
          </a:p>
          <a:p>
            <a:r>
              <a:rPr lang="en-US" sz="1100" dirty="0" smtClean="0"/>
              <a:t>(elastic dominant)</a:t>
            </a:r>
            <a:endParaRPr lang="en-US" sz="1100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044500" y="1086422"/>
            <a:ext cx="305500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none" lIns="0" tIns="0" rIns="0" bIns="0" anchor="t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Complex  </a:t>
            </a:r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Viscosity of ABS and </a:t>
            </a:r>
            <a:r>
              <a:rPr lang="en-US" sz="14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TPU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Samples at 232° C</a:t>
            </a:r>
            <a:endParaRPr lang="en-US" sz="1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32092" y="6084775"/>
            <a:ext cx="70152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A TA Instruments ARES G2 mechanical spectrometer, equipped with 25 mm diameter oscillating parallel plates, was used to measure the viscoelastic properties of the samples </a:t>
            </a:r>
            <a:r>
              <a:rPr lang="en-US" sz="1000" dirty="0" smtClean="0"/>
              <a:t>over </a:t>
            </a:r>
            <a:r>
              <a:rPr lang="en-US" sz="1000" dirty="0"/>
              <a:t>an angular frequency range of 316 to 0.1 radians/s</a:t>
            </a:r>
          </a:p>
        </p:txBody>
      </p:sp>
      <p:sp>
        <p:nvSpPr>
          <p:cNvPr id="5" name="Rectangle 4"/>
          <p:cNvSpPr/>
          <p:nvPr/>
        </p:nvSpPr>
        <p:spPr>
          <a:xfrm>
            <a:off x="2101305" y="3822657"/>
            <a:ext cx="30148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The empirical "Cox-</a:t>
            </a:r>
            <a:r>
              <a:rPr lang="en-US" sz="1000" dirty="0" err="1" smtClean="0"/>
              <a:t>Merz</a:t>
            </a:r>
            <a:r>
              <a:rPr lang="en-US" sz="1000" dirty="0" smtClean="0"/>
              <a:t> </a:t>
            </a:r>
            <a:r>
              <a:rPr lang="en-US" sz="1000" dirty="0"/>
              <a:t>rule" states that shear viscosity at a given shear rate is equal to the dynamic viscosity at the same </a:t>
            </a:r>
            <a:r>
              <a:rPr lang="en-US" sz="1000" dirty="0" smtClean="0"/>
              <a:t>frequency.                   =    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4302682" y="4089278"/>
            <a:ext cx="9808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  </a:t>
            </a:r>
            <a:r>
              <a:rPr lang="en-US" sz="1200" dirty="0" smtClean="0"/>
              <a:t>|</a:t>
            </a:r>
            <a:r>
              <a:rPr lang="en-US" sz="1200" i="1" dirty="0" smtClean="0"/>
              <a:t> </a:t>
            </a:r>
            <a:r>
              <a:rPr lang="el-GR" sz="1200" i="1" dirty="0" smtClean="0"/>
              <a:t>η</a:t>
            </a:r>
            <a:r>
              <a:rPr lang="en-US" sz="1200" i="1" dirty="0" smtClean="0"/>
              <a:t>* (</a:t>
            </a:r>
            <a:r>
              <a:rPr lang="el-GR" sz="1200" i="1" dirty="0" smtClean="0"/>
              <a:t>ω</a:t>
            </a:r>
            <a:r>
              <a:rPr lang="en-US" sz="1200" i="1" dirty="0" smtClean="0"/>
              <a:t>) </a:t>
            </a:r>
            <a:r>
              <a:rPr lang="en-US" sz="1200" dirty="0" smtClean="0"/>
              <a:t>|</a:t>
            </a:r>
            <a:endParaRPr lang="en-US" sz="12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3731422" y="4069354"/>
            <a:ext cx="775682" cy="316845"/>
            <a:chOff x="6703359" y="2368141"/>
            <a:chExt cx="775682" cy="316845"/>
          </a:xfrm>
        </p:grpSpPr>
        <p:sp>
          <p:nvSpPr>
            <p:cNvPr id="13" name="TextBox 12"/>
            <p:cNvSpPr txBox="1"/>
            <p:nvPr/>
          </p:nvSpPr>
          <p:spPr>
            <a:xfrm>
              <a:off x="6703359" y="2407987"/>
              <a:ext cx="7756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   </a:t>
              </a:r>
              <a:r>
                <a:rPr lang="el-GR" sz="1200" dirty="0" smtClean="0"/>
                <a:t>η</a:t>
              </a:r>
              <a:r>
                <a:rPr lang="en-US" sz="1200" dirty="0" smtClean="0"/>
                <a:t> (    )</a:t>
              </a:r>
              <a:endParaRPr lang="en-US" sz="1200" dirty="0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6994699" y="2368141"/>
              <a:ext cx="253596" cy="316845"/>
              <a:chOff x="6986514" y="4700482"/>
              <a:chExt cx="253596" cy="31684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6986514" y="4740328"/>
                <a:ext cx="2535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200" dirty="0"/>
                  <a:t>γ</a:t>
                </a:r>
                <a:endParaRPr lang="en-US" sz="12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012162" y="4700482"/>
                <a:ext cx="2199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˙</a:t>
                </a:r>
                <a:endParaRPr lang="en-US" sz="1200" dirty="0"/>
              </a:p>
            </p:txBody>
          </p:sp>
        </p:grpSp>
      </p:grpSp>
      <p:sp>
        <p:nvSpPr>
          <p:cNvPr id="8" name="Rectangle 7"/>
          <p:cNvSpPr/>
          <p:nvPr/>
        </p:nvSpPr>
        <p:spPr>
          <a:xfrm>
            <a:off x="6099503" y="4593962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smtClean="0"/>
              <a:t>:</a:t>
            </a:r>
            <a:endParaRPr lang="en-US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3044500" y="1791588"/>
            <a:ext cx="10406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Mw=144,239</a:t>
            </a:r>
          </a:p>
          <a:p>
            <a:r>
              <a:rPr lang="en-US" sz="1100" dirty="0" smtClean="0"/>
              <a:t>Mw/</a:t>
            </a:r>
            <a:r>
              <a:rPr lang="en-US" sz="1100" dirty="0" err="1" smtClean="0"/>
              <a:t>Mn</a:t>
            </a:r>
            <a:r>
              <a:rPr lang="en-US" sz="1100" dirty="0" smtClean="0"/>
              <a:t> = 2.33</a:t>
            </a:r>
            <a:endParaRPr lang="en-US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1991869" y="2490372"/>
            <a:ext cx="9685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Mw=143,680</a:t>
            </a:r>
          </a:p>
          <a:p>
            <a:r>
              <a:rPr lang="en-US" sz="1100" dirty="0" smtClean="0"/>
              <a:t>Mw/</a:t>
            </a:r>
            <a:r>
              <a:rPr lang="en-US" sz="1100" dirty="0" err="1" smtClean="0"/>
              <a:t>Mn</a:t>
            </a:r>
            <a:r>
              <a:rPr lang="en-US" sz="1100" dirty="0" smtClean="0"/>
              <a:t> = 2.6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472651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temperature on complex viscosity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4" t="16926" r="7668" b="15299"/>
          <a:stretch/>
        </p:blipFill>
        <p:spPr bwMode="auto">
          <a:xfrm>
            <a:off x="4822372" y="2216651"/>
            <a:ext cx="4180114" cy="38861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9" t="16664" r="8242" b="14742"/>
          <a:stretch/>
        </p:blipFill>
        <p:spPr bwMode="auto">
          <a:xfrm>
            <a:off x="457200" y="2216651"/>
            <a:ext cx="4005943" cy="38861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177915" y="1851707"/>
            <a:ext cx="282577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none" lIns="0" tIns="0" rIns="0" bIns="0" anchor="t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Complex  </a:t>
            </a:r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Viscosity of </a:t>
            </a:r>
            <a:r>
              <a:rPr lang="en-US" sz="14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ABS 91442</a:t>
            </a:r>
            <a:endParaRPr lang="en-US" sz="1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533135" y="1851707"/>
            <a:ext cx="29109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none" lIns="0" tIns="0" rIns="0" bIns="0" anchor="t" anchorCtr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Complex  </a:t>
            </a:r>
            <a:r>
              <a:rPr lang="en-US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Viscosity of </a:t>
            </a:r>
            <a:r>
              <a:rPr lang="en-US" sz="14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TPU 146895</a:t>
            </a:r>
            <a:endParaRPr lang="en-US" sz="1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017372"/>
            <a:ext cx="8310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The concept of time-temperature  superposition has been found useful for making temperature-independent master curves of viscosity as a function of shear rate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1188739" y="4782989"/>
            <a:ext cx="16930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 </a:t>
            </a:r>
            <a:r>
              <a:rPr lang="el-GR" sz="1000" i="1" dirty="0" smtClean="0"/>
              <a:t>η</a:t>
            </a:r>
            <a:r>
              <a:rPr lang="en-US" sz="1000" i="1" dirty="0" smtClean="0"/>
              <a:t>* (</a:t>
            </a:r>
            <a:r>
              <a:rPr lang="el-GR" sz="1000" i="1" dirty="0" smtClean="0"/>
              <a:t>ω</a:t>
            </a:r>
            <a:r>
              <a:rPr lang="en-US" sz="1000" i="1" dirty="0" smtClean="0"/>
              <a:t>,T) = </a:t>
            </a:r>
            <a:r>
              <a:rPr lang="en-US" sz="1000" i="1" dirty="0" err="1" smtClean="0"/>
              <a:t>a</a:t>
            </a:r>
            <a:r>
              <a:rPr lang="en-US" sz="1000" i="1" baseline="-25000" dirty="0" err="1" smtClean="0"/>
              <a:t>T</a:t>
            </a:r>
            <a:r>
              <a:rPr lang="en-US" sz="1000" i="1" dirty="0" smtClean="0"/>
              <a:t> x </a:t>
            </a:r>
            <a:r>
              <a:rPr lang="el-GR" sz="1000" i="1" dirty="0" smtClean="0"/>
              <a:t>η</a:t>
            </a:r>
            <a:r>
              <a:rPr lang="en-US" sz="1000" i="1" dirty="0" smtClean="0"/>
              <a:t>* (</a:t>
            </a:r>
            <a:r>
              <a:rPr lang="el-GR" sz="1000" i="1" dirty="0" smtClean="0"/>
              <a:t>ω</a:t>
            </a:r>
            <a:r>
              <a:rPr lang="en-US" sz="1000" i="1" dirty="0" smtClean="0"/>
              <a:t> x </a:t>
            </a:r>
            <a:r>
              <a:rPr lang="en-US" sz="1000" i="1" dirty="0" err="1" smtClean="0"/>
              <a:t>a</a:t>
            </a:r>
            <a:r>
              <a:rPr lang="en-US" sz="1000" i="1" baseline="-25000" dirty="0" err="1" smtClean="0"/>
              <a:t>T</a:t>
            </a:r>
            <a:r>
              <a:rPr lang="en-US" sz="1000" i="1" dirty="0" smtClean="0"/>
              <a:t>, T</a:t>
            </a:r>
            <a:r>
              <a:rPr lang="en-US" sz="1000" i="1" baseline="-25000" dirty="0" smtClean="0"/>
              <a:t>o</a:t>
            </a:r>
            <a:r>
              <a:rPr lang="en-US" sz="1000" i="1" dirty="0" smtClean="0"/>
              <a:t>)</a:t>
            </a:r>
            <a:endParaRPr lang="en-US" sz="10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1065127" y="4602833"/>
            <a:ext cx="14446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Dynamic measurements</a:t>
            </a:r>
            <a:endParaRPr lang="en-US" sz="1000" dirty="0"/>
          </a:p>
        </p:txBody>
      </p:sp>
      <p:sp>
        <p:nvSpPr>
          <p:cNvPr id="14" name="Rectangle 13"/>
          <p:cNvSpPr/>
          <p:nvPr/>
        </p:nvSpPr>
        <p:spPr>
          <a:xfrm>
            <a:off x="1065127" y="4393711"/>
            <a:ext cx="18806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Temperature dependent models</a:t>
            </a:r>
            <a:endParaRPr lang="en-US" sz="1000" dirty="0"/>
          </a:p>
        </p:txBody>
      </p:sp>
      <p:sp>
        <p:nvSpPr>
          <p:cNvPr id="6" name="Rectangle 5"/>
          <p:cNvSpPr/>
          <p:nvPr/>
        </p:nvSpPr>
        <p:spPr>
          <a:xfrm>
            <a:off x="1050699" y="535391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Arrhenius or (</a:t>
            </a:r>
            <a:r>
              <a:rPr lang="en-US" sz="1000" dirty="0"/>
              <a:t>WLF) </a:t>
            </a:r>
            <a:r>
              <a:rPr lang="en-US" sz="1000" dirty="0" smtClean="0"/>
              <a:t>model </a:t>
            </a:r>
            <a:endParaRPr lang="en-US" sz="1000" dirty="0"/>
          </a:p>
        </p:txBody>
      </p:sp>
      <p:sp>
        <p:nvSpPr>
          <p:cNvPr id="18" name="TextBox 17"/>
          <p:cNvSpPr txBox="1"/>
          <p:nvPr/>
        </p:nvSpPr>
        <p:spPr>
          <a:xfrm>
            <a:off x="1065127" y="4977301"/>
            <a:ext cx="16722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Steady Shear measurements</a:t>
            </a:r>
            <a:endParaRPr lang="en-US" sz="1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1184706" y="5091449"/>
            <a:ext cx="1529586" cy="290839"/>
            <a:chOff x="1087603" y="2566160"/>
            <a:chExt cx="1529586" cy="290839"/>
          </a:xfrm>
        </p:grpSpPr>
        <p:sp>
          <p:nvSpPr>
            <p:cNvPr id="20" name="TextBox 19"/>
            <p:cNvSpPr txBox="1"/>
            <p:nvPr/>
          </p:nvSpPr>
          <p:spPr>
            <a:xfrm>
              <a:off x="1087603" y="2610778"/>
              <a:ext cx="15295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 smtClean="0"/>
                <a:t> </a:t>
              </a:r>
              <a:r>
                <a:rPr lang="el-GR" sz="1000" i="1" dirty="0" smtClean="0"/>
                <a:t>η</a:t>
              </a:r>
              <a:r>
                <a:rPr lang="en-US" sz="1000" i="1" dirty="0" smtClean="0"/>
                <a:t> (   ,T) = </a:t>
              </a:r>
              <a:r>
                <a:rPr lang="en-US" sz="1000" i="1" dirty="0" err="1" smtClean="0"/>
                <a:t>a</a:t>
              </a:r>
              <a:r>
                <a:rPr lang="en-US" sz="1000" i="1" baseline="-25000" dirty="0" err="1" smtClean="0"/>
                <a:t>T</a:t>
              </a:r>
              <a:r>
                <a:rPr lang="en-US" sz="1000" i="1" dirty="0" smtClean="0"/>
                <a:t> x </a:t>
              </a:r>
              <a:r>
                <a:rPr lang="el-GR" sz="1000" i="1" dirty="0" smtClean="0"/>
                <a:t>η</a:t>
              </a:r>
              <a:r>
                <a:rPr lang="en-US" sz="1000" i="1" dirty="0" smtClean="0"/>
                <a:t>(    x </a:t>
              </a:r>
              <a:r>
                <a:rPr lang="en-US" sz="1000" i="1" dirty="0" err="1" smtClean="0"/>
                <a:t>a</a:t>
              </a:r>
              <a:r>
                <a:rPr lang="en-US" sz="1000" i="1" baseline="-25000" dirty="0" err="1" smtClean="0"/>
                <a:t>T</a:t>
              </a:r>
              <a:r>
                <a:rPr lang="en-US" sz="1000" i="1" dirty="0" smtClean="0"/>
                <a:t>, T</a:t>
              </a:r>
              <a:r>
                <a:rPr lang="en-US" sz="1000" i="1" baseline="-25000" dirty="0" smtClean="0"/>
                <a:t>o</a:t>
              </a:r>
              <a:r>
                <a:rPr lang="en-US" sz="1000" i="1" dirty="0" smtClean="0"/>
                <a:t>)</a:t>
              </a:r>
              <a:endParaRPr lang="en-US" sz="1000" i="1" dirty="0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268027" y="2566160"/>
              <a:ext cx="242374" cy="286067"/>
              <a:chOff x="6986514" y="4700482"/>
              <a:chExt cx="242374" cy="286067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6986514" y="4740328"/>
                <a:ext cx="242374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000" dirty="0"/>
                  <a:t>γ</a:t>
                </a:r>
                <a:endParaRPr lang="en-US" sz="1000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012162" y="4700482"/>
                <a:ext cx="21352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˙</a:t>
                </a:r>
                <a:endParaRPr lang="en-US" sz="1000" dirty="0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1949499" y="2570932"/>
              <a:ext cx="242374" cy="286067"/>
              <a:chOff x="6986514" y="4700482"/>
              <a:chExt cx="242374" cy="286067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6986514" y="4740328"/>
                <a:ext cx="242374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000" dirty="0"/>
                  <a:t>γ</a:t>
                </a:r>
                <a:endParaRPr lang="en-US" sz="10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012162" y="4700482"/>
                <a:ext cx="21352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˙</a:t>
                </a:r>
                <a:endParaRPr lang="en-US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3604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719945" y="2134800"/>
            <a:ext cx="3264227" cy="108737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Shear Dependent viscosity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73607773-A6B5-8544-9F0A-69AD4E78D96A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32333" y="1035300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The </a:t>
            </a:r>
            <a:r>
              <a:rPr lang="en-US" b="1" dirty="0" err="1" smtClean="0"/>
              <a:t>Carreau</a:t>
            </a:r>
            <a:r>
              <a:rPr lang="en-US" b="1" dirty="0" smtClean="0"/>
              <a:t>-Yasuda model</a:t>
            </a:r>
            <a:endParaRPr lang="en-US" b="1" dirty="0"/>
          </a:p>
          <a:p>
            <a:r>
              <a:rPr lang="en-US" dirty="0"/>
              <a:t>The </a:t>
            </a:r>
            <a:r>
              <a:rPr lang="en-US" dirty="0" err="1"/>
              <a:t>Carreau</a:t>
            </a:r>
            <a:r>
              <a:rPr lang="en-US" dirty="0"/>
              <a:t> model </a:t>
            </a:r>
            <a:r>
              <a:rPr lang="en-US" dirty="0" smtClean="0"/>
              <a:t>is </a:t>
            </a:r>
            <a:r>
              <a:rPr lang="en-US" dirty="0"/>
              <a:t>a four-parameter model that accounts </a:t>
            </a:r>
            <a:r>
              <a:rPr lang="en-US" dirty="0" smtClean="0"/>
              <a:t>for shear thinning, transition and the Newtonian plateau</a:t>
            </a:r>
            <a:endParaRPr lang="en-US" dirty="0"/>
          </a:p>
        </p:txBody>
      </p:sp>
      <p:pic>
        <p:nvPicPr>
          <p:cNvPr id="26" name="Picture 2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81"/>
          <a:stretch/>
        </p:blipFill>
        <p:spPr bwMode="auto">
          <a:xfrm>
            <a:off x="1104084" y="4007501"/>
            <a:ext cx="7197090" cy="22994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roup 20"/>
          <p:cNvGrpSpPr/>
          <p:nvPr/>
        </p:nvGrpSpPr>
        <p:grpSpPr>
          <a:xfrm>
            <a:off x="4242508" y="2134800"/>
            <a:ext cx="4572000" cy="1477328"/>
            <a:chOff x="4242508" y="2134800"/>
            <a:chExt cx="4572000" cy="1477328"/>
          </a:xfrm>
        </p:grpSpPr>
        <p:sp>
          <p:nvSpPr>
            <p:cNvPr id="7" name="Rectangle 6"/>
            <p:cNvSpPr/>
            <p:nvPr/>
          </p:nvSpPr>
          <p:spPr>
            <a:xfrm>
              <a:off x="4242508" y="2134800"/>
              <a:ext cx="4572000" cy="147732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l-GR" sz="1000" dirty="0" smtClean="0"/>
                <a:t>η</a:t>
              </a:r>
              <a:r>
                <a:rPr lang="en-US" sz="1000" baseline="-25000" dirty="0" smtClean="0"/>
                <a:t>o</a:t>
              </a:r>
              <a:r>
                <a:rPr lang="en-US" sz="1000" dirty="0" smtClean="0"/>
                <a:t> is </a:t>
              </a:r>
              <a:r>
                <a:rPr lang="en-US" sz="1000" dirty="0"/>
                <a:t>the zero shear rate </a:t>
              </a:r>
              <a:r>
                <a:rPr lang="en-US" sz="1000" dirty="0" smtClean="0"/>
                <a:t>viscosity,</a:t>
              </a:r>
            </a:p>
            <a:p>
              <a:r>
                <a:rPr lang="el-GR" sz="1000" dirty="0" smtClean="0"/>
                <a:t>λ</a:t>
              </a:r>
              <a:r>
                <a:rPr lang="en-US" sz="1000" dirty="0" smtClean="0"/>
                <a:t> is a parameter </a:t>
              </a:r>
              <a:r>
                <a:rPr lang="en-US" sz="1000" dirty="0"/>
                <a:t>with units of (relaxation) </a:t>
              </a:r>
              <a:r>
                <a:rPr lang="en-US" sz="1000" dirty="0" smtClean="0"/>
                <a:t>time</a:t>
              </a:r>
            </a:p>
            <a:p>
              <a:r>
                <a:rPr lang="en-US" sz="1000" dirty="0" smtClean="0"/>
                <a:t>n is the </a:t>
              </a:r>
              <a:r>
                <a:rPr lang="en-US" sz="1000" dirty="0" err="1" smtClean="0"/>
                <a:t>pseudoplastic</a:t>
              </a:r>
              <a:r>
                <a:rPr lang="en-US" sz="1000" dirty="0" smtClean="0"/>
                <a:t> index</a:t>
              </a:r>
            </a:p>
            <a:p>
              <a:r>
                <a:rPr lang="en-US" sz="1000" dirty="0" smtClean="0"/>
                <a:t>a is the Yasuda parameter “transition smoothness”. </a:t>
              </a:r>
            </a:p>
            <a:p>
              <a:endParaRPr lang="en-US" sz="1000" dirty="0"/>
            </a:p>
            <a:p>
              <a:r>
                <a:rPr lang="en-US" sz="1000" dirty="0" smtClean="0"/>
                <a:t>Note </a:t>
              </a:r>
              <a:r>
                <a:rPr lang="en-US" sz="1000" dirty="0"/>
                <a:t>that </a:t>
              </a:r>
              <a:r>
                <a:rPr lang="en-US" sz="1000" dirty="0" smtClean="0"/>
                <a:t>the shear-thinning </a:t>
              </a:r>
              <a:r>
                <a:rPr lang="en-US" sz="1000" dirty="0"/>
                <a:t>nature of melts is accounted for by the parameter </a:t>
              </a:r>
              <a:r>
                <a:rPr lang="en-US" sz="1000" dirty="0" smtClean="0"/>
                <a:t>n (n&lt;1), </a:t>
              </a:r>
              <a:r>
                <a:rPr lang="en-US" sz="1000" dirty="0"/>
                <a:t>as was the </a:t>
              </a:r>
              <a:r>
                <a:rPr lang="en-US" sz="1000" dirty="0" smtClean="0"/>
                <a:t>case with </a:t>
              </a:r>
              <a:r>
                <a:rPr lang="en-US" sz="1000" dirty="0"/>
                <a:t>the Power Law model. The product </a:t>
              </a:r>
              <a:r>
                <a:rPr lang="en-US" sz="1000" dirty="0" smtClean="0"/>
                <a:t> </a:t>
              </a:r>
              <a:r>
                <a:rPr lang="el-GR" sz="1000" dirty="0" smtClean="0"/>
                <a:t>λ</a:t>
              </a:r>
              <a:r>
                <a:rPr lang="en-US" sz="1000" dirty="0" smtClean="0"/>
                <a:t>   = </a:t>
              </a:r>
              <a:r>
                <a:rPr lang="en-US" sz="1000" dirty="0"/>
                <a:t>De reflects the viscoelastic nature of </a:t>
              </a:r>
              <a:r>
                <a:rPr lang="en-US" sz="1000" dirty="0" smtClean="0"/>
                <a:t>the melt</a:t>
              </a:r>
              <a:r>
                <a:rPr lang="en-US" sz="1000" dirty="0"/>
                <a:t>, which at low De number values De </a:t>
              </a:r>
              <a:r>
                <a:rPr lang="en-US" sz="1000" dirty="0" smtClean="0"/>
                <a:t>         </a:t>
              </a:r>
              <a:r>
                <a:rPr lang="en-US" sz="1000" dirty="0"/>
                <a:t>0 become Newtonian. As De is increased</a:t>
              </a:r>
              <a:r>
                <a:rPr lang="en-US" sz="1000" dirty="0" smtClean="0"/>
                <a:t>, melts </a:t>
              </a:r>
              <a:r>
                <a:rPr lang="en-US" sz="1000" dirty="0"/>
                <a:t>become less viscous and more elastic.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7784989" y="3319013"/>
              <a:ext cx="1959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719945" y="2425759"/>
            <a:ext cx="3264227" cy="383185"/>
            <a:chOff x="2001335" y="2051791"/>
            <a:chExt cx="3264227" cy="383185"/>
          </a:xfrm>
        </p:grpSpPr>
        <p:sp>
          <p:nvSpPr>
            <p:cNvPr id="12" name="TextBox 11"/>
            <p:cNvSpPr txBox="1"/>
            <p:nvPr/>
          </p:nvSpPr>
          <p:spPr>
            <a:xfrm>
              <a:off x="2001335" y="2096422"/>
              <a:ext cx="32642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 </a:t>
              </a:r>
              <a:r>
                <a:rPr lang="el-GR" sz="1600" i="1" dirty="0" smtClean="0"/>
                <a:t>η</a:t>
              </a:r>
              <a:r>
                <a:rPr lang="en-US" sz="1600" i="1" dirty="0" smtClean="0"/>
                <a:t> </a:t>
              </a:r>
              <a:r>
                <a:rPr lang="en-US" sz="1600" dirty="0" smtClean="0"/>
                <a:t>(</a:t>
              </a:r>
              <a:r>
                <a:rPr lang="en-US" sz="1600" i="1" dirty="0" smtClean="0"/>
                <a:t>    ,T</a:t>
              </a:r>
              <a:r>
                <a:rPr lang="en-US" sz="1600" dirty="0" smtClean="0"/>
                <a:t>)</a:t>
              </a:r>
              <a:r>
                <a:rPr lang="en-US" sz="1600" i="1" dirty="0" smtClean="0"/>
                <a:t> = </a:t>
              </a:r>
              <a:r>
                <a:rPr lang="el-GR" sz="1600" i="1" dirty="0" smtClean="0"/>
                <a:t>η</a:t>
              </a:r>
              <a:r>
                <a:rPr lang="en-US" sz="1600" i="1" baseline="-25000" dirty="0" smtClean="0"/>
                <a:t>o</a:t>
              </a:r>
              <a:r>
                <a:rPr lang="en-US" sz="1600" i="1" dirty="0" smtClean="0"/>
                <a:t> x </a:t>
              </a:r>
              <a:r>
                <a:rPr lang="en-US" sz="1600" i="1" dirty="0" err="1" smtClean="0"/>
                <a:t>a</a:t>
              </a:r>
              <a:r>
                <a:rPr lang="en-US" sz="1600" i="1" baseline="-25000" dirty="0" err="1" smtClean="0"/>
                <a:t>T</a:t>
              </a:r>
              <a:r>
                <a:rPr lang="en-US" sz="1600" dirty="0" smtClean="0"/>
                <a:t> [</a:t>
              </a:r>
              <a:r>
                <a:rPr lang="en-US" sz="1600" i="1" dirty="0" smtClean="0"/>
                <a:t>1 +</a:t>
              </a:r>
              <a:r>
                <a:rPr lang="en-US" sz="1600" dirty="0" smtClean="0"/>
                <a:t> (</a:t>
              </a:r>
              <a:r>
                <a:rPr lang="el-GR" sz="1600" i="1" dirty="0" smtClean="0"/>
                <a:t>λ</a:t>
              </a:r>
              <a:r>
                <a:rPr lang="en-US" sz="1600" i="1" dirty="0" smtClean="0"/>
                <a:t>   x </a:t>
              </a:r>
              <a:r>
                <a:rPr lang="en-US" sz="1600" i="1" dirty="0" err="1" smtClean="0"/>
                <a:t>a</a:t>
              </a:r>
              <a:r>
                <a:rPr lang="en-US" sz="1600" i="1" baseline="-25000" dirty="0" err="1" smtClean="0"/>
                <a:t>T</a:t>
              </a:r>
              <a:r>
                <a:rPr lang="en-US" sz="1600" i="1" dirty="0" smtClean="0"/>
                <a:t> </a:t>
              </a:r>
              <a:r>
                <a:rPr lang="en-US" sz="1600" dirty="0" smtClean="0"/>
                <a:t>)</a:t>
              </a:r>
              <a:r>
                <a:rPr lang="en-US" sz="1600" baseline="30000" dirty="0" smtClean="0"/>
                <a:t>a</a:t>
              </a:r>
              <a:r>
                <a:rPr lang="en-US" sz="1600" dirty="0" smtClean="0"/>
                <a:t>] </a:t>
              </a:r>
              <a:r>
                <a:rPr lang="en-US" sz="1600" baseline="30000" dirty="0" smtClean="0"/>
                <a:t>(n-1)/a</a:t>
              </a:r>
              <a:endParaRPr lang="en-US" sz="1600" baseline="30000" dirty="0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302956" y="2052846"/>
              <a:ext cx="276038" cy="378400"/>
              <a:chOff x="6986514" y="4700482"/>
              <a:chExt cx="276038" cy="3784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6986514" y="4740328"/>
                <a:ext cx="27603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600" dirty="0"/>
                  <a:t>γ</a:t>
                </a:r>
                <a:endParaRPr lang="en-US" sz="16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012162" y="4700482"/>
                <a:ext cx="2311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˙</a:t>
                </a:r>
                <a:endParaRPr lang="en-US" sz="1600" dirty="0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3941909" y="2051791"/>
              <a:ext cx="276038" cy="378400"/>
              <a:chOff x="6986514" y="4700482"/>
              <a:chExt cx="276038" cy="378400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6986514" y="4740328"/>
                <a:ext cx="27603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600" dirty="0"/>
                  <a:t>γ</a:t>
                </a:r>
                <a:endParaRPr lang="en-US" sz="16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012162" y="4700482"/>
                <a:ext cx="2311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˙</a:t>
                </a:r>
                <a:endParaRPr lang="en-US" sz="1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14507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Rectangle 179"/>
          <p:cNvSpPr/>
          <p:nvPr/>
        </p:nvSpPr>
        <p:spPr>
          <a:xfrm>
            <a:off x="2167658" y="4030171"/>
            <a:ext cx="761856" cy="127303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Isosceles Triangle 178"/>
          <p:cNvSpPr/>
          <p:nvPr/>
        </p:nvSpPr>
        <p:spPr>
          <a:xfrm>
            <a:off x="739631" y="4005945"/>
            <a:ext cx="752968" cy="1284515"/>
          </a:xfrm>
          <a:prstGeom prst="triangle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Viscous dissipation in pipe flow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415318" y="977615"/>
            <a:ext cx="82714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Viscous dissipation </a:t>
            </a:r>
            <a:r>
              <a:rPr lang="el-GR" i="1" dirty="0" smtClean="0"/>
              <a:t>φ</a:t>
            </a:r>
            <a:r>
              <a:rPr lang="en-US" i="1" dirty="0" smtClean="0"/>
              <a:t> = </a:t>
            </a:r>
            <a:r>
              <a:rPr lang="el-GR" i="1" dirty="0" smtClean="0"/>
              <a:t>τ</a:t>
            </a:r>
            <a:r>
              <a:rPr lang="en-US" i="1" baseline="-25000" dirty="0" err="1" smtClean="0"/>
              <a:t>rz</a:t>
            </a:r>
            <a:r>
              <a:rPr lang="en-US" i="1" dirty="0" smtClean="0"/>
              <a:t> </a:t>
            </a:r>
            <a:r>
              <a:rPr lang="en-US" dirty="0" smtClean="0"/>
              <a:t>    </a:t>
            </a:r>
            <a:r>
              <a:rPr lang="en-US" i="1" baseline="-25000" dirty="0" err="1" smtClean="0"/>
              <a:t>rz</a:t>
            </a:r>
            <a:r>
              <a:rPr lang="en-US" i="1" dirty="0" smtClean="0"/>
              <a:t> </a:t>
            </a:r>
            <a:r>
              <a:rPr lang="en-US" dirty="0" smtClean="0"/>
              <a:t>  in pipe flow is non uniform.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4859" y="5857326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Large radial temperature fields are generated in a fluid that started out being of uniform temperature. These radial temperature differences give rise to conduction of heat towards the wall. A fully developed temperature is reached when the heat flow into the wall balances the viscous heat generation. </a:t>
            </a:r>
            <a:endParaRPr lang="en-US" sz="12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127316" y="3977056"/>
            <a:ext cx="3140211" cy="1716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Freeform 74"/>
          <p:cNvSpPr/>
          <p:nvPr/>
        </p:nvSpPr>
        <p:spPr>
          <a:xfrm>
            <a:off x="5740147" y="3974043"/>
            <a:ext cx="2155885" cy="1353536"/>
          </a:xfrm>
          <a:custGeom>
            <a:avLst/>
            <a:gdLst>
              <a:gd name="connsiteX0" fmla="*/ 0 w 2824485"/>
              <a:gd name="connsiteY0" fmla="*/ 0 h 2430966"/>
              <a:gd name="connsiteX1" fmla="*/ 1527717 w 2824485"/>
              <a:gd name="connsiteY1" fmla="*/ 345688 h 2430966"/>
              <a:gd name="connsiteX2" fmla="*/ 2509025 w 2824485"/>
              <a:gd name="connsiteY2" fmla="*/ 847493 h 2430966"/>
              <a:gd name="connsiteX3" fmla="*/ 2787805 w 2824485"/>
              <a:gd name="connsiteY3" fmla="*/ 1527717 h 2430966"/>
              <a:gd name="connsiteX4" fmla="*/ 2821259 w 2824485"/>
              <a:gd name="connsiteY4" fmla="*/ 2430966 h 2430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4485" h="2430966">
                <a:moveTo>
                  <a:pt x="0" y="0"/>
                </a:moveTo>
                <a:cubicBezTo>
                  <a:pt x="554773" y="102219"/>
                  <a:pt x="1109546" y="204439"/>
                  <a:pt x="1527717" y="345688"/>
                </a:cubicBezTo>
                <a:cubicBezTo>
                  <a:pt x="1945888" y="486937"/>
                  <a:pt x="2299010" y="650488"/>
                  <a:pt x="2509025" y="847493"/>
                </a:cubicBezTo>
                <a:cubicBezTo>
                  <a:pt x="2719040" y="1044498"/>
                  <a:pt x="2735766" y="1263805"/>
                  <a:pt x="2787805" y="1527717"/>
                </a:cubicBezTo>
                <a:cubicBezTo>
                  <a:pt x="2839844" y="1791629"/>
                  <a:pt x="2821259" y="2430966"/>
                  <a:pt x="2821259" y="2430966"/>
                </a:cubicBezTo>
              </a:path>
            </a:pathLst>
          </a:cu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Arrow Connector 76"/>
          <p:cNvCxnSpPr/>
          <p:nvPr/>
        </p:nvCxnSpPr>
        <p:spPr>
          <a:xfrm flipV="1">
            <a:off x="5748660" y="3688435"/>
            <a:ext cx="0" cy="16152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5335279" y="3476914"/>
            <a:ext cx="314696" cy="171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r/R</a:t>
            </a:r>
            <a:endParaRPr lang="en-US" sz="1400" i="1" dirty="0"/>
          </a:p>
        </p:txBody>
      </p:sp>
      <p:sp>
        <p:nvSpPr>
          <p:cNvPr id="80" name="TextBox 79"/>
          <p:cNvSpPr txBox="1"/>
          <p:nvPr/>
        </p:nvSpPr>
        <p:spPr>
          <a:xfrm>
            <a:off x="5451199" y="5046636"/>
            <a:ext cx="210695" cy="171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0</a:t>
            </a:r>
            <a:endParaRPr lang="en-US" sz="1400" i="1" dirty="0"/>
          </a:p>
        </p:txBody>
      </p:sp>
      <p:sp>
        <p:nvSpPr>
          <p:cNvPr id="81" name="TextBox 80"/>
          <p:cNvSpPr txBox="1"/>
          <p:nvPr/>
        </p:nvSpPr>
        <p:spPr>
          <a:xfrm>
            <a:off x="5664338" y="5303687"/>
            <a:ext cx="210695" cy="171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0</a:t>
            </a:r>
            <a:endParaRPr lang="en-US" sz="1400" i="1" dirty="0"/>
          </a:p>
        </p:txBody>
      </p:sp>
      <p:sp>
        <p:nvSpPr>
          <p:cNvPr id="82" name="TextBox 81"/>
          <p:cNvSpPr txBox="1"/>
          <p:nvPr/>
        </p:nvSpPr>
        <p:spPr>
          <a:xfrm>
            <a:off x="6491951" y="5280258"/>
            <a:ext cx="314696" cy="171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0.5</a:t>
            </a:r>
            <a:endParaRPr lang="en-US" sz="1400" i="1" dirty="0"/>
          </a:p>
        </p:txBody>
      </p:sp>
      <p:sp>
        <p:nvSpPr>
          <p:cNvPr id="83" name="TextBox 82"/>
          <p:cNvSpPr txBox="1"/>
          <p:nvPr/>
        </p:nvSpPr>
        <p:spPr>
          <a:xfrm>
            <a:off x="7469419" y="5290971"/>
            <a:ext cx="314696" cy="171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1.0</a:t>
            </a:r>
            <a:endParaRPr lang="en-US" sz="1400" i="1" dirty="0"/>
          </a:p>
        </p:txBody>
      </p:sp>
      <p:sp>
        <p:nvSpPr>
          <p:cNvPr id="88" name="Isosceles Triangle 87"/>
          <p:cNvSpPr/>
          <p:nvPr/>
        </p:nvSpPr>
        <p:spPr>
          <a:xfrm>
            <a:off x="5945526" y="4551470"/>
            <a:ext cx="1928278" cy="752217"/>
          </a:xfrm>
          <a:prstGeom prst="triangle">
            <a:avLst>
              <a:gd name="adj" fmla="val 3931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68"/>
          <p:cNvSpPr/>
          <p:nvPr/>
        </p:nvSpPr>
        <p:spPr>
          <a:xfrm>
            <a:off x="5748660" y="3974043"/>
            <a:ext cx="1115512" cy="1334910"/>
          </a:xfrm>
          <a:custGeom>
            <a:avLst/>
            <a:gdLst>
              <a:gd name="connsiteX0" fmla="*/ 0 w 1461464"/>
              <a:gd name="connsiteY0" fmla="*/ 0 h 2397513"/>
              <a:gd name="connsiteX1" fmla="*/ 1025912 w 1461464"/>
              <a:gd name="connsiteY1" fmla="*/ 301083 h 2397513"/>
              <a:gd name="connsiteX2" fmla="*/ 1460809 w 1461464"/>
              <a:gd name="connsiteY2" fmla="*/ 691376 h 2397513"/>
              <a:gd name="connsiteX3" fmla="*/ 1115121 w 1461464"/>
              <a:gd name="connsiteY3" fmla="*/ 1304693 h 2397513"/>
              <a:gd name="connsiteX4" fmla="*/ 747131 w 1461464"/>
              <a:gd name="connsiteY4" fmla="*/ 1750742 h 2397513"/>
              <a:gd name="connsiteX5" fmla="*/ 568712 w 1461464"/>
              <a:gd name="connsiteY5" fmla="*/ 2085278 h 2397513"/>
              <a:gd name="connsiteX6" fmla="*/ 524107 w 1461464"/>
              <a:gd name="connsiteY6" fmla="*/ 2397513 h 239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1464" h="2397513">
                <a:moveTo>
                  <a:pt x="0" y="0"/>
                </a:moveTo>
                <a:cubicBezTo>
                  <a:pt x="391222" y="92927"/>
                  <a:pt x="782444" y="185854"/>
                  <a:pt x="1025912" y="301083"/>
                </a:cubicBezTo>
                <a:cubicBezTo>
                  <a:pt x="1269380" y="416312"/>
                  <a:pt x="1445941" y="524108"/>
                  <a:pt x="1460809" y="691376"/>
                </a:cubicBezTo>
                <a:cubicBezTo>
                  <a:pt x="1475677" y="858644"/>
                  <a:pt x="1234067" y="1128132"/>
                  <a:pt x="1115121" y="1304693"/>
                </a:cubicBezTo>
                <a:cubicBezTo>
                  <a:pt x="996175" y="1481254"/>
                  <a:pt x="838199" y="1620645"/>
                  <a:pt x="747131" y="1750742"/>
                </a:cubicBezTo>
                <a:cubicBezTo>
                  <a:pt x="656063" y="1880839"/>
                  <a:pt x="605883" y="1977483"/>
                  <a:pt x="568712" y="2085278"/>
                </a:cubicBezTo>
                <a:cubicBezTo>
                  <a:pt x="531541" y="2193073"/>
                  <a:pt x="527824" y="2295293"/>
                  <a:pt x="524107" y="2397513"/>
                </a:cubicBezTo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Isosceles Triangle 86"/>
          <p:cNvSpPr/>
          <p:nvPr/>
        </p:nvSpPr>
        <p:spPr>
          <a:xfrm>
            <a:off x="5769686" y="3980252"/>
            <a:ext cx="375776" cy="1323434"/>
          </a:xfrm>
          <a:prstGeom prst="triangle">
            <a:avLst>
              <a:gd name="adj" fmla="val 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67"/>
          <p:cNvSpPr/>
          <p:nvPr/>
        </p:nvSpPr>
        <p:spPr>
          <a:xfrm>
            <a:off x="5748660" y="3980253"/>
            <a:ext cx="384282" cy="1086554"/>
          </a:xfrm>
          <a:custGeom>
            <a:avLst/>
            <a:gdLst>
              <a:gd name="connsiteX0" fmla="*/ 0 w 503459"/>
              <a:gd name="connsiteY0" fmla="*/ 0 h 1951463"/>
              <a:gd name="connsiteX1" fmla="*/ 501804 w 503459"/>
              <a:gd name="connsiteY1" fmla="*/ 289931 h 1951463"/>
              <a:gd name="connsiteX2" fmla="*/ 156117 w 503459"/>
              <a:gd name="connsiteY2" fmla="*/ 959005 h 1951463"/>
              <a:gd name="connsiteX3" fmla="*/ 0 w 503459"/>
              <a:gd name="connsiteY3" fmla="*/ 1951463 h 1951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3459" h="1951463">
                <a:moveTo>
                  <a:pt x="0" y="0"/>
                </a:moveTo>
                <a:cubicBezTo>
                  <a:pt x="237892" y="65048"/>
                  <a:pt x="475785" y="130097"/>
                  <a:pt x="501804" y="289931"/>
                </a:cubicBezTo>
                <a:cubicBezTo>
                  <a:pt x="527823" y="449765"/>
                  <a:pt x="239751" y="682083"/>
                  <a:pt x="156117" y="959005"/>
                </a:cubicBezTo>
                <a:cubicBezTo>
                  <a:pt x="72483" y="1235927"/>
                  <a:pt x="0" y="1951463"/>
                  <a:pt x="0" y="1951463"/>
                </a:cubicBezTo>
              </a:path>
            </a:pathLst>
          </a:cu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7784115" y="5308953"/>
            <a:ext cx="245639" cy="6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Arrow Connector 90"/>
          <p:cNvCxnSpPr>
            <a:stCxn id="81" idx="0"/>
          </p:cNvCxnSpPr>
          <p:nvPr/>
        </p:nvCxnSpPr>
        <p:spPr>
          <a:xfrm flipV="1">
            <a:off x="5769686" y="5290971"/>
            <a:ext cx="2497841" cy="127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5709309" y="3222992"/>
            <a:ext cx="2578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Development of temperature profile</a:t>
            </a:r>
            <a:endParaRPr lang="en-US" sz="12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6099849" y="4069552"/>
            <a:ext cx="210695" cy="171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1</a:t>
            </a:r>
            <a:endParaRPr lang="en-US" sz="1400" i="1" dirty="0"/>
          </a:p>
        </p:txBody>
      </p:sp>
      <p:sp>
        <p:nvSpPr>
          <p:cNvPr id="96" name="TextBox 95"/>
          <p:cNvSpPr txBox="1"/>
          <p:nvPr/>
        </p:nvSpPr>
        <p:spPr>
          <a:xfrm>
            <a:off x="6817685" y="4240090"/>
            <a:ext cx="210695" cy="171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2</a:t>
            </a:r>
            <a:endParaRPr lang="en-US" sz="1400" i="1" dirty="0"/>
          </a:p>
        </p:txBody>
      </p:sp>
      <p:sp>
        <p:nvSpPr>
          <p:cNvPr id="97" name="TextBox 96"/>
          <p:cNvSpPr txBox="1"/>
          <p:nvPr/>
        </p:nvSpPr>
        <p:spPr>
          <a:xfrm>
            <a:off x="7534849" y="4232629"/>
            <a:ext cx="210695" cy="171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3</a:t>
            </a:r>
            <a:endParaRPr lang="en-US" sz="1400" i="1" dirty="0"/>
          </a:p>
        </p:txBody>
      </p:sp>
      <p:sp>
        <p:nvSpPr>
          <p:cNvPr id="98" name="TextBox 97"/>
          <p:cNvSpPr txBox="1"/>
          <p:nvPr/>
        </p:nvSpPr>
        <p:spPr>
          <a:xfrm>
            <a:off x="5492626" y="3698693"/>
            <a:ext cx="210695" cy="171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1</a:t>
            </a:r>
            <a:endParaRPr lang="en-US" sz="1400" i="1" dirty="0"/>
          </a:p>
        </p:txBody>
      </p:sp>
      <p:grpSp>
        <p:nvGrpSpPr>
          <p:cNvPr id="167" name="Group 166"/>
          <p:cNvGrpSpPr/>
          <p:nvPr/>
        </p:nvGrpSpPr>
        <p:grpSpPr>
          <a:xfrm>
            <a:off x="1504784" y="1400727"/>
            <a:ext cx="6560398" cy="983133"/>
            <a:chOff x="1707129" y="1748608"/>
            <a:chExt cx="6560398" cy="983133"/>
          </a:xfrm>
        </p:grpSpPr>
        <p:grpSp>
          <p:nvGrpSpPr>
            <p:cNvPr id="166" name="Group 165"/>
            <p:cNvGrpSpPr/>
            <p:nvPr/>
          </p:nvGrpSpPr>
          <p:grpSpPr>
            <a:xfrm>
              <a:off x="1707129" y="1748608"/>
              <a:ext cx="3320986" cy="959061"/>
              <a:chOff x="1707129" y="1748608"/>
              <a:chExt cx="3320986" cy="959061"/>
            </a:xfrm>
          </p:grpSpPr>
          <p:sp>
            <p:nvSpPr>
              <p:cNvPr id="102" name="TextBox 101"/>
              <p:cNvSpPr txBox="1"/>
              <p:nvPr/>
            </p:nvSpPr>
            <p:spPr>
              <a:xfrm>
                <a:off x="1707129" y="2066584"/>
                <a:ext cx="81785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 </a:t>
                </a:r>
                <a:r>
                  <a:rPr lang="el-GR" sz="1200" i="1" dirty="0" smtClean="0"/>
                  <a:t>φ</a:t>
                </a:r>
                <a:r>
                  <a:rPr lang="en-US" sz="1200" dirty="0" smtClean="0"/>
                  <a:t> (</a:t>
                </a:r>
                <a:r>
                  <a:rPr lang="en-US" sz="1200" i="1" dirty="0" smtClean="0"/>
                  <a:t>r</a:t>
                </a:r>
                <a:r>
                  <a:rPr lang="en-US" sz="1200" dirty="0" smtClean="0"/>
                  <a:t>) = </a:t>
                </a:r>
                <a:r>
                  <a:rPr lang="el-GR" sz="1200" i="1" dirty="0" smtClean="0"/>
                  <a:t>η</a:t>
                </a:r>
                <a:r>
                  <a:rPr lang="en-US" sz="1200" i="1" baseline="-25000" dirty="0" smtClean="0"/>
                  <a:t>o</a:t>
                </a:r>
                <a:r>
                  <a:rPr lang="en-US" sz="1200" dirty="0" smtClean="0"/>
                  <a:t> </a:t>
                </a:r>
                <a:endParaRPr lang="en-US" sz="1200" dirty="0"/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2510650" y="2283908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n</a:t>
                </a:r>
                <a:endParaRPr lang="en-US" sz="1200" i="1" dirty="0"/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2510650" y="1936346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1</a:t>
                </a:r>
                <a:endParaRPr lang="en-US" sz="1200" dirty="0"/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2505842" y="2001465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_</a:t>
                </a:r>
                <a:endParaRPr lang="en-US" sz="1200" dirty="0"/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2727365" y="2109346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+</a:t>
                </a:r>
                <a:endParaRPr lang="en-US" sz="1200" dirty="0"/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2904715" y="2099242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3</a:t>
                </a:r>
                <a:endParaRPr lang="en-US" sz="1200" dirty="0"/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3153651" y="1751680"/>
                <a:ext cx="3401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baseline="30000" dirty="0" smtClean="0"/>
                  <a:t>n</a:t>
                </a:r>
                <a:r>
                  <a:rPr lang="en-US" sz="1200" baseline="30000" dirty="0" smtClean="0"/>
                  <a:t>+1</a:t>
                </a:r>
                <a:endParaRPr lang="en-US" sz="1200" baseline="30000" dirty="0"/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3417607" y="1918876"/>
                <a:ext cx="6662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200" dirty="0" smtClean="0"/>
                  <a:t>˂ν</a:t>
                </a:r>
                <a:r>
                  <a:rPr lang="en-US" sz="1200" baseline="-25000" dirty="0" smtClean="0"/>
                  <a:t>z</a:t>
                </a:r>
                <a:r>
                  <a:rPr lang="en-US" sz="1200" dirty="0" smtClean="0"/>
                  <a:t>˃</a:t>
                </a:r>
                <a:endParaRPr lang="en-US" sz="1200" dirty="0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3573071" y="2320867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R</a:t>
                </a:r>
                <a:endParaRPr lang="en-US" sz="1200" i="1" dirty="0"/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3505819" y="1962421"/>
                <a:ext cx="3385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__</a:t>
                </a:r>
                <a:endParaRPr lang="en-US" sz="1200" i="1" dirty="0"/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4221573" y="2315782"/>
                <a:ext cx="2680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R</a:t>
                </a:r>
                <a:endParaRPr lang="en-US" sz="1200" i="1" dirty="0"/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4231673" y="1925461"/>
                <a:ext cx="2375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r</a:t>
                </a:r>
                <a:endParaRPr lang="en-US" sz="1200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4221573" y="1990778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_</a:t>
                </a:r>
                <a:endParaRPr lang="en-US" sz="1200" dirty="0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4596587" y="1748608"/>
                <a:ext cx="4315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aseline="30000" dirty="0" smtClean="0"/>
                  <a:t>1+1/</a:t>
                </a:r>
                <a:r>
                  <a:rPr lang="en-US" sz="1200" i="1" baseline="30000" dirty="0" smtClean="0"/>
                  <a:t>n</a:t>
                </a:r>
                <a:endParaRPr lang="en-US" sz="1200" i="1" baseline="30000" dirty="0"/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3927131" y="1771919"/>
                <a:ext cx="35054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aseline="30000" dirty="0" smtClean="0"/>
                  <a:t>2</a:t>
                </a:r>
                <a:endParaRPr lang="en-US" sz="1200" baseline="30000" dirty="0"/>
              </a:p>
            </p:txBody>
          </p:sp>
          <p:sp>
            <p:nvSpPr>
              <p:cNvPr id="117" name="Double Bracket 116"/>
              <p:cNvSpPr/>
              <p:nvPr/>
            </p:nvSpPr>
            <p:spPr>
              <a:xfrm>
                <a:off x="2445739" y="1835696"/>
                <a:ext cx="760662" cy="871973"/>
              </a:xfrm>
              <a:prstGeom prst="bracketPair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8" name="Double Bracket 117"/>
              <p:cNvSpPr/>
              <p:nvPr/>
            </p:nvSpPr>
            <p:spPr>
              <a:xfrm>
                <a:off x="3417607" y="1818226"/>
                <a:ext cx="542158" cy="871973"/>
              </a:xfrm>
              <a:prstGeom prst="bracketPair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119" name="Double Bracket 118"/>
              <p:cNvSpPr/>
              <p:nvPr/>
            </p:nvSpPr>
            <p:spPr>
              <a:xfrm>
                <a:off x="4133963" y="1835696"/>
                <a:ext cx="397310" cy="871973"/>
              </a:xfrm>
              <a:prstGeom prst="bracketPair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grpSp>
          <p:nvGrpSpPr>
            <p:cNvPr id="165" name="Group 164"/>
            <p:cNvGrpSpPr/>
            <p:nvPr/>
          </p:nvGrpSpPr>
          <p:grpSpPr>
            <a:xfrm>
              <a:off x="5488308" y="1859768"/>
              <a:ext cx="1299484" cy="871973"/>
              <a:chOff x="5488308" y="1859768"/>
              <a:chExt cx="1299484" cy="871973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5488308" y="2100206"/>
                <a:ext cx="6896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 </a:t>
                </a:r>
                <a:r>
                  <a:rPr lang="el-GR" sz="1400" dirty="0" smtClean="0"/>
                  <a:t>η</a:t>
                </a:r>
                <a:r>
                  <a:rPr lang="en-US" sz="1400" baseline="30000" dirty="0" smtClean="0"/>
                  <a:t>o</a:t>
                </a:r>
                <a:r>
                  <a:rPr lang="en-US" sz="1400" dirty="0" smtClean="0"/>
                  <a:t> = </a:t>
                </a:r>
                <a:r>
                  <a:rPr lang="el-GR" sz="1400" dirty="0" smtClean="0"/>
                  <a:t>η</a:t>
                </a:r>
                <a:r>
                  <a:rPr lang="en-US" sz="1400" dirty="0" smtClean="0"/>
                  <a:t> </a:t>
                </a:r>
                <a:endParaRPr lang="en-US" sz="1400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6121587" y="1927760"/>
                <a:ext cx="666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 smtClean="0"/>
                  <a:t>˂ν</a:t>
                </a:r>
                <a:r>
                  <a:rPr lang="en-US" sz="1400" baseline="-25000" dirty="0" smtClean="0"/>
                  <a:t>z</a:t>
                </a:r>
                <a:r>
                  <a:rPr lang="en-US" sz="1400" dirty="0" smtClean="0"/>
                  <a:t>˃</a:t>
                </a:r>
                <a:endParaRPr lang="en-US" sz="1400" dirty="0"/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6277051" y="2362409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i="1" dirty="0" smtClean="0"/>
                  <a:t>R</a:t>
                </a:r>
                <a:endParaRPr lang="en-US" sz="1400" i="1" dirty="0"/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6206616" y="1972815"/>
                <a:ext cx="3642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i="1" dirty="0" smtClean="0"/>
                  <a:t>__</a:t>
                </a:r>
                <a:endParaRPr lang="en-US" sz="1400" i="1" dirty="0"/>
              </a:p>
            </p:txBody>
          </p:sp>
          <p:sp>
            <p:nvSpPr>
              <p:cNvPr id="125" name="Double Bracket 124"/>
              <p:cNvSpPr/>
              <p:nvPr/>
            </p:nvSpPr>
            <p:spPr>
              <a:xfrm>
                <a:off x="6121587" y="1859768"/>
                <a:ext cx="542158" cy="871973"/>
              </a:xfrm>
              <a:prstGeom prst="bracketPair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163874" y="2008429"/>
              <a:ext cx="1103653" cy="421320"/>
              <a:chOff x="7163874" y="2008429"/>
              <a:chExt cx="1103653" cy="421320"/>
            </a:xfrm>
          </p:grpSpPr>
          <p:grpSp>
            <p:nvGrpSpPr>
              <p:cNvPr id="126" name="Group 125"/>
              <p:cNvGrpSpPr/>
              <p:nvPr/>
            </p:nvGrpSpPr>
            <p:grpSpPr>
              <a:xfrm>
                <a:off x="7163874" y="2008429"/>
                <a:ext cx="399653" cy="347623"/>
                <a:chOff x="6835396" y="4240743"/>
                <a:chExt cx="399653" cy="347623"/>
              </a:xfrm>
            </p:grpSpPr>
            <p:grpSp>
              <p:nvGrpSpPr>
                <p:cNvPr id="130" name="Group 129"/>
                <p:cNvGrpSpPr/>
                <p:nvPr/>
              </p:nvGrpSpPr>
              <p:grpSpPr>
                <a:xfrm>
                  <a:off x="6835396" y="4240743"/>
                  <a:ext cx="264816" cy="347623"/>
                  <a:chOff x="6986514" y="4700482"/>
                  <a:chExt cx="264816" cy="347623"/>
                </a:xfrm>
              </p:grpSpPr>
              <p:sp>
                <p:nvSpPr>
                  <p:cNvPr id="132" name="Rectangle 131"/>
                  <p:cNvSpPr/>
                  <p:nvPr/>
                </p:nvSpPr>
                <p:spPr>
                  <a:xfrm>
                    <a:off x="6986514" y="4740328"/>
                    <a:ext cx="264816" cy="30777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l-GR" sz="1400" dirty="0"/>
                      <a:t>γ</a:t>
                    </a:r>
                    <a:endParaRPr lang="en-US" sz="1400" dirty="0"/>
                  </a:p>
                </p:txBody>
              </p:sp>
              <p:sp>
                <p:nvSpPr>
                  <p:cNvPr id="133" name="TextBox 132"/>
                  <p:cNvSpPr txBox="1"/>
                  <p:nvPr/>
                </p:nvSpPr>
                <p:spPr>
                  <a:xfrm>
                    <a:off x="7012162" y="4700482"/>
                    <a:ext cx="22474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dirty="0" smtClean="0"/>
                      <a:t>˙</a:t>
                    </a:r>
                    <a:endParaRPr lang="en-US" sz="1400" dirty="0"/>
                  </a:p>
                </p:txBody>
              </p:sp>
            </p:grpSp>
            <p:sp>
              <p:nvSpPr>
                <p:cNvPr id="131" name="TextBox 130"/>
                <p:cNvSpPr txBox="1"/>
                <p:nvPr/>
              </p:nvSpPr>
              <p:spPr>
                <a:xfrm>
                  <a:off x="6987865" y="4258045"/>
                  <a:ext cx="247184" cy="2359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aseline="30000" dirty="0" smtClean="0"/>
                    <a:t>o</a:t>
                  </a:r>
                  <a:endParaRPr lang="en-US" sz="1400" baseline="30000" dirty="0"/>
                </a:p>
              </p:txBody>
            </p:sp>
          </p:grpSp>
          <p:sp>
            <p:nvSpPr>
              <p:cNvPr id="127" name="TextBox 126"/>
              <p:cNvSpPr txBox="1"/>
              <p:nvPr/>
            </p:nvSpPr>
            <p:spPr>
              <a:xfrm>
                <a:off x="7386585" y="2121972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=</a:t>
                </a:r>
                <a:endParaRPr lang="en-US" sz="1400" dirty="0"/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7590116" y="2111088"/>
                <a:ext cx="666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 smtClean="0"/>
                  <a:t>˂ν</a:t>
                </a:r>
                <a:r>
                  <a:rPr lang="en-US" sz="1400" baseline="-25000" dirty="0" smtClean="0"/>
                  <a:t>z</a:t>
                </a:r>
                <a:r>
                  <a:rPr lang="en-US" sz="1400" dirty="0" smtClean="0"/>
                  <a:t>˃</a:t>
                </a:r>
                <a:endParaRPr lang="en-US" sz="1400" dirty="0"/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7901721" y="2101536"/>
                <a:ext cx="3658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|</a:t>
                </a:r>
                <a:r>
                  <a:rPr lang="en-US" sz="1400" i="1" dirty="0" smtClean="0"/>
                  <a:t>R</a:t>
                </a:r>
                <a:endParaRPr lang="en-US" sz="1400" i="1" dirty="0"/>
              </a:p>
            </p:txBody>
          </p:sp>
        </p:grpSp>
        <p:sp>
          <p:nvSpPr>
            <p:cNvPr id="134" name="TextBox 133"/>
            <p:cNvSpPr txBox="1"/>
            <p:nvPr/>
          </p:nvSpPr>
          <p:spPr>
            <a:xfrm>
              <a:off x="4935980" y="2109346"/>
              <a:ext cx="5801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where</a:t>
              </a:r>
              <a:endParaRPr lang="en-US" sz="1200" dirty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6753749" y="2098344"/>
              <a:ext cx="4539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</a:t>
              </a:r>
              <a:r>
                <a:rPr lang="en-US" sz="1200" dirty="0" smtClean="0"/>
                <a:t>nd </a:t>
              </a:r>
              <a:endParaRPr lang="en-US" sz="1200" dirty="0"/>
            </a:p>
          </p:txBody>
        </p:sp>
      </p:grpSp>
      <p:sp>
        <p:nvSpPr>
          <p:cNvPr id="138" name="Rectangle 137"/>
          <p:cNvSpPr/>
          <p:nvPr/>
        </p:nvSpPr>
        <p:spPr>
          <a:xfrm>
            <a:off x="890166" y="2451519"/>
            <a:ext cx="7686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 </a:t>
            </a:r>
            <a:r>
              <a:rPr lang="el-GR" sz="1400" i="1" dirty="0" smtClean="0"/>
              <a:t>φ</a:t>
            </a:r>
            <a:r>
              <a:rPr lang="en-US" sz="1400" i="1" dirty="0" smtClean="0"/>
              <a:t>(r) </a:t>
            </a:r>
            <a:r>
              <a:rPr lang="en-US" sz="1400" dirty="0"/>
              <a:t>is zero at the center line and has its maximum value at the wall</a:t>
            </a:r>
          </a:p>
        </p:txBody>
      </p:sp>
      <p:cxnSp>
        <p:nvCxnSpPr>
          <p:cNvPr id="145" name="Straight Connector 144"/>
          <p:cNvCxnSpPr/>
          <p:nvPr/>
        </p:nvCxnSpPr>
        <p:spPr>
          <a:xfrm>
            <a:off x="718605" y="3974043"/>
            <a:ext cx="0" cy="13382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2155520" y="3952272"/>
            <a:ext cx="0" cy="13382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472689" y="3963156"/>
            <a:ext cx="0" cy="13382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Freeform 151"/>
          <p:cNvSpPr/>
          <p:nvPr/>
        </p:nvSpPr>
        <p:spPr>
          <a:xfrm>
            <a:off x="729343" y="4005945"/>
            <a:ext cx="775441" cy="1295400"/>
          </a:xfrm>
          <a:custGeom>
            <a:avLst/>
            <a:gdLst>
              <a:gd name="connsiteX0" fmla="*/ 0 w 775441"/>
              <a:gd name="connsiteY0" fmla="*/ 0 h 1295400"/>
              <a:gd name="connsiteX1" fmla="*/ 457200 w 775441"/>
              <a:gd name="connsiteY1" fmla="*/ 119743 h 1295400"/>
              <a:gd name="connsiteX2" fmla="*/ 729343 w 775441"/>
              <a:gd name="connsiteY2" fmla="*/ 544286 h 1295400"/>
              <a:gd name="connsiteX3" fmla="*/ 772886 w 775441"/>
              <a:gd name="connsiteY3" fmla="*/ 129540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441" h="1295400">
                <a:moveTo>
                  <a:pt x="0" y="0"/>
                </a:moveTo>
                <a:cubicBezTo>
                  <a:pt x="167821" y="14514"/>
                  <a:pt x="335643" y="29029"/>
                  <a:pt x="457200" y="119743"/>
                </a:cubicBezTo>
                <a:cubicBezTo>
                  <a:pt x="578757" y="210457"/>
                  <a:pt x="676729" y="348343"/>
                  <a:pt x="729343" y="544286"/>
                </a:cubicBezTo>
                <a:cubicBezTo>
                  <a:pt x="781957" y="740229"/>
                  <a:pt x="777421" y="1017814"/>
                  <a:pt x="772886" y="1295400"/>
                </a:cubicBezTo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4" name="Straight Arrow Connector 153"/>
          <p:cNvCxnSpPr/>
          <p:nvPr/>
        </p:nvCxnSpPr>
        <p:spPr>
          <a:xfrm>
            <a:off x="718605" y="4325773"/>
            <a:ext cx="6421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 flipV="1">
            <a:off x="729343" y="4746174"/>
            <a:ext cx="775441" cy="10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/>
          <p:cNvCxnSpPr/>
          <p:nvPr/>
        </p:nvCxnSpPr>
        <p:spPr>
          <a:xfrm>
            <a:off x="718604" y="5098550"/>
            <a:ext cx="7861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Freeform 158"/>
          <p:cNvSpPr/>
          <p:nvPr/>
        </p:nvSpPr>
        <p:spPr>
          <a:xfrm>
            <a:off x="2155371" y="3980253"/>
            <a:ext cx="816429" cy="1310207"/>
          </a:xfrm>
          <a:custGeom>
            <a:avLst/>
            <a:gdLst>
              <a:gd name="connsiteX0" fmla="*/ 827315 w 827315"/>
              <a:gd name="connsiteY0" fmla="*/ 0 h 1240971"/>
              <a:gd name="connsiteX1" fmla="*/ 435429 w 827315"/>
              <a:gd name="connsiteY1" fmla="*/ 185057 h 1240971"/>
              <a:gd name="connsiteX2" fmla="*/ 185058 w 827315"/>
              <a:gd name="connsiteY2" fmla="*/ 478971 h 1240971"/>
              <a:gd name="connsiteX3" fmla="*/ 21772 w 827315"/>
              <a:gd name="connsiteY3" fmla="*/ 990600 h 1240971"/>
              <a:gd name="connsiteX4" fmla="*/ 0 w 827315"/>
              <a:gd name="connsiteY4" fmla="*/ 1240971 h 1240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5" h="1240971">
                <a:moveTo>
                  <a:pt x="827315" y="0"/>
                </a:moveTo>
                <a:cubicBezTo>
                  <a:pt x="684893" y="52614"/>
                  <a:pt x="542472" y="105229"/>
                  <a:pt x="435429" y="185057"/>
                </a:cubicBezTo>
                <a:cubicBezTo>
                  <a:pt x="328386" y="264885"/>
                  <a:pt x="254001" y="344714"/>
                  <a:pt x="185058" y="478971"/>
                </a:cubicBezTo>
                <a:cubicBezTo>
                  <a:pt x="116115" y="613228"/>
                  <a:pt x="52615" y="863600"/>
                  <a:pt x="21772" y="990600"/>
                </a:cubicBezTo>
                <a:cubicBezTo>
                  <a:pt x="-9071" y="1117600"/>
                  <a:pt x="5443" y="1197428"/>
                  <a:pt x="0" y="1240971"/>
                </a:cubicBezTo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2" name="Straight Connector 161"/>
          <p:cNvCxnSpPr/>
          <p:nvPr/>
        </p:nvCxnSpPr>
        <p:spPr>
          <a:xfrm flipH="1">
            <a:off x="3472689" y="3951364"/>
            <a:ext cx="1058584" cy="1318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/>
          <p:cNvSpPr txBox="1"/>
          <p:nvPr/>
        </p:nvSpPr>
        <p:spPr>
          <a:xfrm>
            <a:off x="890166" y="347691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 smtClean="0"/>
              <a:t>ν</a:t>
            </a:r>
            <a:r>
              <a:rPr lang="en-US" i="1" baseline="-25000" dirty="0" err="1" smtClean="0"/>
              <a:t>rz</a:t>
            </a:r>
            <a:endParaRPr lang="en-US" i="1" baseline="-25000" dirty="0"/>
          </a:p>
        </p:txBody>
      </p:sp>
      <p:grpSp>
        <p:nvGrpSpPr>
          <p:cNvPr id="169" name="Group 168"/>
          <p:cNvGrpSpPr/>
          <p:nvPr/>
        </p:nvGrpSpPr>
        <p:grpSpPr>
          <a:xfrm>
            <a:off x="2233814" y="3410169"/>
            <a:ext cx="287258" cy="409178"/>
            <a:chOff x="6986514" y="4700482"/>
            <a:chExt cx="287258" cy="409178"/>
          </a:xfrm>
        </p:grpSpPr>
        <p:sp>
          <p:nvSpPr>
            <p:cNvPr id="170" name="Rectangle 169"/>
            <p:cNvSpPr/>
            <p:nvPr/>
          </p:nvSpPr>
          <p:spPr>
            <a:xfrm>
              <a:off x="6986514" y="4740328"/>
              <a:ext cx="2872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dirty="0"/>
                <a:t>γ</a:t>
              </a:r>
              <a:endParaRPr lang="en-US" dirty="0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7012162" y="4700482"/>
              <a:ext cx="2359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˙</a:t>
              </a:r>
              <a:endParaRPr lang="en-US" dirty="0"/>
            </a:p>
          </p:txBody>
        </p:sp>
      </p:grpSp>
      <p:sp>
        <p:nvSpPr>
          <p:cNvPr id="172" name="TextBox 171"/>
          <p:cNvSpPr txBox="1"/>
          <p:nvPr/>
        </p:nvSpPr>
        <p:spPr>
          <a:xfrm flipH="1">
            <a:off x="2331826" y="3593808"/>
            <a:ext cx="736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baseline="-25000" dirty="0" err="1" smtClean="0"/>
              <a:t>rz</a:t>
            </a:r>
            <a:endParaRPr lang="en-US" baseline="-25000" dirty="0"/>
          </a:p>
        </p:txBody>
      </p:sp>
      <p:sp>
        <p:nvSpPr>
          <p:cNvPr id="173" name="TextBox 172"/>
          <p:cNvSpPr txBox="1"/>
          <p:nvPr/>
        </p:nvSpPr>
        <p:spPr>
          <a:xfrm>
            <a:off x="3757420" y="3464583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 smtClean="0"/>
              <a:t>τ</a:t>
            </a:r>
            <a:r>
              <a:rPr lang="en-US" i="1" baseline="-25000" dirty="0" err="1" smtClean="0"/>
              <a:t>rz</a:t>
            </a:r>
            <a:endParaRPr lang="en-US" i="1" baseline="-25000" dirty="0"/>
          </a:p>
        </p:txBody>
      </p:sp>
      <p:sp>
        <p:nvSpPr>
          <p:cNvPr id="178" name="TextBox 177"/>
          <p:cNvSpPr txBox="1"/>
          <p:nvPr/>
        </p:nvSpPr>
        <p:spPr>
          <a:xfrm>
            <a:off x="616609" y="3212945"/>
            <a:ext cx="38939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Viscosity, Shear rate, Sher stress profile; Power law n = 0.4</a:t>
            </a:r>
            <a:endParaRPr lang="en-US" sz="1200" b="1" dirty="0"/>
          </a:p>
        </p:txBody>
      </p:sp>
      <p:sp>
        <p:nvSpPr>
          <p:cNvPr id="181" name="Isosceles Triangle 180"/>
          <p:cNvSpPr/>
          <p:nvPr/>
        </p:nvSpPr>
        <p:spPr>
          <a:xfrm>
            <a:off x="2154969" y="3995141"/>
            <a:ext cx="784174" cy="1284534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Isosceles Triangle 181"/>
          <p:cNvSpPr/>
          <p:nvPr/>
        </p:nvSpPr>
        <p:spPr>
          <a:xfrm rot="18494602">
            <a:off x="2879781" y="4019280"/>
            <a:ext cx="1614729" cy="773685"/>
          </a:xfrm>
          <a:prstGeom prst="triangle">
            <a:avLst>
              <a:gd name="adj" fmla="val 6077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2" name="Straight Connector 141"/>
          <p:cNvCxnSpPr/>
          <p:nvPr/>
        </p:nvCxnSpPr>
        <p:spPr>
          <a:xfrm>
            <a:off x="707719" y="3987942"/>
            <a:ext cx="3925430" cy="319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/>
          <p:cNvCxnSpPr/>
          <p:nvPr/>
        </p:nvCxnSpPr>
        <p:spPr>
          <a:xfrm flipV="1">
            <a:off x="3484431" y="3688433"/>
            <a:ext cx="0" cy="16152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/>
          <p:cNvCxnSpPr/>
          <p:nvPr/>
        </p:nvCxnSpPr>
        <p:spPr>
          <a:xfrm flipV="1">
            <a:off x="2167260" y="3699318"/>
            <a:ext cx="0" cy="16152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/>
          <p:nvPr/>
        </p:nvCxnSpPr>
        <p:spPr>
          <a:xfrm flipV="1">
            <a:off x="730345" y="3710204"/>
            <a:ext cx="0" cy="16152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/>
          <p:nvPr/>
        </p:nvCxnSpPr>
        <p:spPr>
          <a:xfrm flipV="1">
            <a:off x="707831" y="5290562"/>
            <a:ext cx="3394570" cy="1312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84"/>
          <p:cNvSpPr txBox="1"/>
          <p:nvPr/>
        </p:nvSpPr>
        <p:spPr>
          <a:xfrm>
            <a:off x="262540" y="3553112"/>
            <a:ext cx="314696" cy="171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r/R</a:t>
            </a:r>
            <a:endParaRPr lang="en-US" sz="1400" i="1" dirty="0"/>
          </a:p>
        </p:txBody>
      </p:sp>
      <p:sp>
        <p:nvSpPr>
          <p:cNvPr id="186" name="TextBox 185"/>
          <p:cNvSpPr txBox="1"/>
          <p:nvPr/>
        </p:nvSpPr>
        <p:spPr>
          <a:xfrm>
            <a:off x="378460" y="5122834"/>
            <a:ext cx="210695" cy="171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0</a:t>
            </a:r>
            <a:endParaRPr lang="en-US" sz="1400" i="1" dirty="0"/>
          </a:p>
        </p:txBody>
      </p:sp>
      <p:sp>
        <p:nvSpPr>
          <p:cNvPr id="187" name="TextBox 186"/>
          <p:cNvSpPr txBox="1"/>
          <p:nvPr/>
        </p:nvSpPr>
        <p:spPr>
          <a:xfrm>
            <a:off x="419887" y="3774891"/>
            <a:ext cx="210695" cy="171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1</a:t>
            </a:r>
            <a:endParaRPr lang="en-US" sz="1400" i="1" dirty="0"/>
          </a:p>
        </p:txBody>
      </p:sp>
      <p:grpSp>
        <p:nvGrpSpPr>
          <p:cNvPr id="188" name="Group 187"/>
          <p:cNvGrpSpPr/>
          <p:nvPr/>
        </p:nvGrpSpPr>
        <p:grpSpPr>
          <a:xfrm>
            <a:off x="2905334" y="911331"/>
            <a:ext cx="287258" cy="409178"/>
            <a:chOff x="6986514" y="4700482"/>
            <a:chExt cx="287258" cy="409178"/>
          </a:xfrm>
        </p:grpSpPr>
        <p:sp>
          <p:nvSpPr>
            <p:cNvPr id="189" name="Rectangle 188"/>
            <p:cNvSpPr/>
            <p:nvPr/>
          </p:nvSpPr>
          <p:spPr>
            <a:xfrm>
              <a:off x="6986514" y="4740328"/>
              <a:ext cx="2872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dirty="0"/>
                <a:t>γ</a:t>
              </a:r>
              <a:endParaRPr lang="en-US" dirty="0"/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7012162" y="4700482"/>
              <a:ext cx="2359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˙</a:t>
              </a:r>
              <a:endParaRPr lang="en-US" dirty="0"/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1150409" y="5361455"/>
            <a:ext cx="2851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Viscous dissipation or shear heating</a:t>
            </a:r>
            <a:endParaRPr lang="en-US" sz="1400" b="1" dirty="0"/>
          </a:p>
        </p:txBody>
      </p:sp>
      <p:grpSp>
        <p:nvGrpSpPr>
          <p:cNvPr id="100" name="Group 99"/>
          <p:cNvGrpSpPr/>
          <p:nvPr/>
        </p:nvGrpSpPr>
        <p:grpSpPr>
          <a:xfrm>
            <a:off x="3928762" y="5180226"/>
            <a:ext cx="946229" cy="497322"/>
            <a:chOff x="5348178" y="2324131"/>
            <a:chExt cx="946229" cy="497322"/>
          </a:xfrm>
        </p:grpSpPr>
        <p:sp>
          <p:nvSpPr>
            <p:cNvPr id="101" name="TextBox 100"/>
            <p:cNvSpPr txBox="1"/>
            <p:nvPr/>
          </p:nvSpPr>
          <p:spPr>
            <a:xfrm>
              <a:off x="5512530" y="2475112"/>
              <a:ext cx="7553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 </a:t>
              </a:r>
              <a:r>
                <a:rPr lang="el-GR" sz="1200" i="1" dirty="0" smtClean="0"/>
                <a:t>η</a:t>
              </a:r>
              <a:r>
                <a:rPr lang="en-US" sz="1200" i="1" dirty="0" smtClean="0"/>
                <a:t> x          </a:t>
              </a:r>
              <a:endParaRPr lang="en-US" sz="1200" baseline="30000" dirty="0"/>
            </a:p>
          </p:txBody>
        </p:sp>
        <p:grpSp>
          <p:nvGrpSpPr>
            <p:cNvPr id="120" name="Group 119"/>
            <p:cNvGrpSpPr/>
            <p:nvPr/>
          </p:nvGrpSpPr>
          <p:grpSpPr>
            <a:xfrm>
              <a:off x="5868581" y="2431536"/>
              <a:ext cx="253596" cy="316845"/>
              <a:chOff x="6986514" y="4700482"/>
              <a:chExt cx="253596" cy="316845"/>
            </a:xfrm>
          </p:grpSpPr>
          <p:sp>
            <p:nvSpPr>
              <p:cNvPr id="144" name="Rectangle 143"/>
              <p:cNvSpPr/>
              <p:nvPr/>
            </p:nvSpPr>
            <p:spPr>
              <a:xfrm>
                <a:off x="6986514" y="4740328"/>
                <a:ext cx="2535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sz="1200" dirty="0"/>
                  <a:t>γ</a:t>
                </a:r>
                <a:endParaRPr lang="en-US" sz="1200" dirty="0"/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7012162" y="4700482"/>
                <a:ext cx="2199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˙</a:t>
                </a:r>
                <a:endParaRPr lang="en-US" sz="1200" dirty="0"/>
              </a:p>
            </p:txBody>
          </p:sp>
        </p:grpSp>
        <p:sp>
          <p:nvSpPr>
            <p:cNvPr id="136" name="TextBox 135"/>
            <p:cNvSpPr txBox="1"/>
            <p:nvPr/>
          </p:nvSpPr>
          <p:spPr>
            <a:xfrm>
              <a:off x="6031193" y="232413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2</a:t>
              </a:r>
              <a:endParaRPr lang="en-US" sz="1200" dirty="0"/>
            </a:p>
          </p:txBody>
        </p:sp>
        <p:grpSp>
          <p:nvGrpSpPr>
            <p:cNvPr id="139" name="Group 138"/>
            <p:cNvGrpSpPr/>
            <p:nvPr/>
          </p:nvGrpSpPr>
          <p:grpSpPr>
            <a:xfrm>
              <a:off x="5348178" y="2489858"/>
              <a:ext cx="261610" cy="331595"/>
              <a:chOff x="7043057" y="1992086"/>
              <a:chExt cx="261610" cy="331595"/>
            </a:xfrm>
          </p:grpSpPr>
          <p:sp>
            <p:nvSpPr>
              <p:cNvPr id="140" name="TextBox 139"/>
              <p:cNvSpPr txBox="1"/>
              <p:nvPr/>
            </p:nvSpPr>
            <p:spPr>
              <a:xfrm>
                <a:off x="7043057" y="1992086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~</a:t>
                </a:r>
                <a:endParaRPr lang="en-US" sz="1200" dirty="0"/>
              </a:p>
            </p:txBody>
          </p:sp>
          <p:sp>
            <p:nvSpPr>
              <p:cNvPr id="141" name="TextBox 140"/>
              <p:cNvSpPr txBox="1"/>
              <p:nvPr/>
            </p:nvSpPr>
            <p:spPr>
              <a:xfrm>
                <a:off x="7043057" y="2046682"/>
                <a:ext cx="2616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~</a:t>
                </a:r>
                <a:endParaRPr lang="en-US" sz="1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80732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Extrusion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55348"/>
          <a:stretch/>
        </p:blipFill>
        <p:spPr>
          <a:xfrm>
            <a:off x="934260" y="3900241"/>
            <a:ext cx="7596416" cy="2166257"/>
          </a:xfrm>
          <a:prstGeom prst="rect">
            <a:avLst/>
          </a:prstGeom>
        </p:spPr>
      </p:pic>
      <p:pic>
        <p:nvPicPr>
          <p:cNvPr id="6" name="Picture 5" descr="C:\My Documents\Books\Mfg01Images\7928D_Wiley\Groover\Fund Of Modern Manufacturing\jpeg_art\ch13_jpeg\w0131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66099"/>
            <a:ext cx="7543800" cy="262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121932" y="913273"/>
            <a:ext cx="116250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Near the barrel wall, shear rate can be  &gt;200/s </a:t>
            </a:r>
            <a:endParaRPr lang="en-US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7700282" y="1212642"/>
            <a:ext cx="1162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At the lip of the die, the shear rate can be as high as 1,000/s</a:t>
            </a:r>
            <a:endParaRPr lang="en-US" sz="11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486400" y="1480467"/>
            <a:ext cx="41721" cy="10033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400786" y="1520313"/>
            <a:ext cx="2535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>
                <a:solidFill>
                  <a:schemeClr val="bg1"/>
                </a:solidFill>
              </a:rPr>
              <a:t>γ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6434" y="1480467"/>
            <a:ext cx="219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˙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426770" y="1520313"/>
            <a:ext cx="2535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>
                <a:solidFill>
                  <a:schemeClr val="bg1"/>
                </a:solidFill>
              </a:rPr>
              <a:t>γ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52418" y="1480467"/>
            <a:ext cx="219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˙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65081" y="3422001"/>
            <a:ext cx="2680016" cy="12772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 smtClean="0"/>
              <a:t>4.5” (368 mm) diameter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 smtClean="0"/>
              <a:t>Screw speed 55 rpm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 smtClean="0"/>
              <a:t>Barrel diameter: 369.3 mmm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 smtClean="0"/>
              <a:t>Metering zone: Channel depth: 0.755 in (19.1 mm); Gap between flight and barrel: 0.025 in (0.64 mm)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60914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Viscous dissipation in extrusion operation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947057" y="4062365"/>
          <a:ext cx="7249886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698"/>
                <a:gridCol w="803987"/>
                <a:gridCol w="1267409"/>
                <a:gridCol w="1035698"/>
                <a:gridCol w="1035698"/>
                <a:gridCol w="1035698"/>
                <a:gridCol w="103569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Depth</a:t>
                      </a:r>
                    </a:p>
                    <a:p>
                      <a:pPr algn="ctr"/>
                      <a:r>
                        <a:rPr lang="en-US" sz="1200" dirty="0" smtClean="0"/>
                        <a:t>(mm)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Apparent Shear rate (1/s)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Viscosity ABS (</a:t>
                      </a:r>
                      <a:r>
                        <a:rPr lang="en-US" sz="1200" dirty="0" err="1" smtClean="0"/>
                        <a:t>Pa.s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Viscosity TPU (</a:t>
                      </a:r>
                      <a:r>
                        <a:rPr lang="en-US" sz="1200" dirty="0" err="1" smtClean="0"/>
                        <a:t>Pa.s</a:t>
                      </a:r>
                      <a:r>
                        <a:rPr lang="en-US" sz="1200" dirty="0" smtClean="0"/>
                        <a:t>)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 smtClean="0"/>
                        <a:t>η</a:t>
                      </a:r>
                      <a:r>
                        <a:rPr lang="en-US" sz="1200" dirty="0" smtClean="0"/>
                        <a:t> (    )</a:t>
                      </a:r>
                      <a:r>
                        <a:rPr lang="en-US" sz="1200" baseline="30000" dirty="0" smtClean="0"/>
                        <a:t>2</a:t>
                      </a:r>
                      <a:r>
                        <a:rPr lang="en-US" sz="1200" dirty="0" smtClean="0"/>
                        <a:t> ABS (</a:t>
                      </a:r>
                      <a:r>
                        <a:rPr lang="en-US" sz="1200" dirty="0" err="1" smtClean="0"/>
                        <a:t>Pa.s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 smtClean="0"/>
                        <a:t>η (    )</a:t>
                      </a:r>
                      <a:r>
                        <a:rPr lang="el-GR" sz="1200" baseline="30000" dirty="0" smtClean="0"/>
                        <a:t>2</a:t>
                      </a:r>
                      <a:r>
                        <a:rPr lang="el-GR" sz="1200" dirty="0" smtClean="0"/>
                        <a:t> </a:t>
                      </a:r>
                      <a:r>
                        <a:rPr lang="en-US" sz="1200" dirty="0" smtClean="0"/>
                        <a:t>TPU (</a:t>
                      </a:r>
                      <a:r>
                        <a:rPr lang="en-US" sz="1200" dirty="0" err="1" smtClean="0"/>
                        <a:t>Pa.s</a:t>
                      </a:r>
                      <a:r>
                        <a:rPr lang="en-US" sz="1200" dirty="0" smtClean="0"/>
                        <a:t>)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Metering channel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18.8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1,100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3.3</a:t>
                      </a:r>
                      <a:r>
                        <a:rPr lang="en-US" sz="1200" baseline="0" dirty="0" smtClean="0"/>
                        <a:t> * 10 </a:t>
                      </a:r>
                      <a:r>
                        <a:rPr lang="en-US" sz="1200" baseline="30000" dirty="0" smtClean="0"/>
                        <a:t>6</a:t>
                      </a:r>
                      <a:endParaRPr lang="en-US" sz="12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6.0 * 10 </a:t>
                      </a:r>
                      <a:r>
                        <a:rPr lang="en-US" sz="1200" baseline="30000" dirty="0" smtClean="0"/>
                        <a:t>4</a:t>
                      </a:r>
                      <a:endParaRPr lang="en-US" sz="1200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Flight clearance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0.63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1650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2.72 * 10 </a:t>
                      </a:r>
                      <a:r>
                        <a:rPr lang="en-US" sz="1200" baseline="30000" dirty="0" smtClean="0"/>
                        <a:t>8</a:t>
                      </a:r>
                      <a:endParaRPr lang="en-US" sz="12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2.7 * 10 </a:t>
                      </a:r>
                      <a:r>
                        <a:rPr lang="en-US" sz="1200" baseline="30000" dirty="0" smtClean="0"/>
                        <a:t>7</a:t>
                      </a:r>
                      <a:endParaRPr lang="en-US" sz="1200" baseline="30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6414529" y="4085965"/>
            <a:ext cx="2535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>
                <a:solidFill>
                  <a:schemeClr val="bg1"/>
                </a:solidFill>
              </a:rPr>
              <a:t>γ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40177" y="4046119"/>
            <a:ext cx="219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˙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440513" y="4085965"/>
            <a:ext cx="2535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>
                <a:solidFill>
                  <a:schemeClr val="bg1"/>
                </a:solidFill>
              </a:rPr>
              <a:t>γ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66161" y="4046119"/>
            <a:ext cx="219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˙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47057" y="5741101"/>
            <a:ext cx="14560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TPU at 330 F (165 C)</a:t>
            </a:r>
          </a:p>
          <a:p>
            <a:r>
              <a:rPr lang="en-US" sz="1200" dirty="0" smtClean="0"/>
              <a:t>ABS at 550 F (288 C)</a:t>
            </a:r>
            <a:endParaRPr 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1002431" y="1902505"/>
            <a:ext cx="2851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Viscous dissipation or shear heating</a:t>
            </a:r>
            <a:endParaRPr lang="en-US" sz="1400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1744935" y="2190267"/>
            <a:ext cx="1205022" cy="589655"/>
            <a:chOff x="5348178" y="2324131"/>
            <a:chExt cx="1205022" cy="589655"/>
          </a:xfrm>
        </p:grpSpPr>
        <p:sp>
          <p:nvSpPr>
            <p:cNvPr id="24" name="TextBox 23"/>
            <p:cNvSpPr txBox="1"/>
            <p:nvPr/>
          </p:nvSpPr>
          <p:spPr>
            <a:xfrm>
              <a:off x="5512530" y="2475112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</a:t>
              </a:r>
              <a:r>
                <a:rPr lang="el-GR" i="1" dirty="0" smtClean="0"/>
                <a:t>η</a:t>
              </a:r>
              <a:r>
                <a:rPr lang="en-US" i="1" dirty="0" smtClean="0"/>
                <a:t> x          </a:t>
              </a:r>
              <a:endParaRPr lang="en-US" baseline="30000" dirty="0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5868581" y="2431536"/>
              <a:ext cx="287258" cy="409178"/>
              <a:chOff x="6986514" y="4700482"/>
              <a:chExt cx="287258" cy="409178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6986514" y="4740328"/>
                <a:ext cx="28725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l-GR" dirty="0"/>
                  <a:t>γ</a:t>
                </a:r>
                <a:endParaRPr lang="en-US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7012162" y="4700482"/>
                <a:ext cx="2359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˙</a:t>
                </a:r>
                <a:endParaRPr lang="en-US" dirty="0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6031193" y="232413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348178" y="2489858"/>
              <a:ext cx="300082" cy="423928"/>
              <a:chOff x="7043057" y="1992086"/>
              <a:chExt cx="300082" cy="423928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7043057" y="1992086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~</a:t>
                </a:r>
                <a:endParaRPr lang="en-US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7043057" y="2046682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~</a:t>
                </a:r>
                <a:endParaRPr lang="en-US" dirty="0"/>
              </a:p>
            </p:txBody>
          </p:sp>
        </p:grpSp>
      </p:grp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/>
          <a:srcRect l="61072" t="24821" r="31863" b="28310"/>
          <a:stretch/>
        </p:blipFill>
        <p:spPr>
          <a:xfrm rot="10800000">
            <a:off x="7355753" y="2209548"/>
            <a:ext cx="201581" cy="84782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"/>
          <a:srcRect l="3745" t="6485" r="41856" b="5188"/>
          <a:stretch/>
        </p:blipFill>
        <p:spPr>
          <a:xfrm>
            <a:off x="4288979" y="1747387"/>
            <a:ext cx="1804687" cy="185776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/>
          <a:srcRect l="68361" t="24821" r="27957" b="28310"/>
          <a:stretch/>
        </p:blipFill>
        <p:spPr>
          <a:xfrm rot="10800000">
            <a:off x="7226768" y="2135737"/>
            <a:ext cx="123254" cy="994691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250359" y="1747387"/>
            <a:ext cx="5577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Barrel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6123899" y="2878143"/>
            <a:ext cx="1138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Heat flow due to shearing of polymer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7686319" y="2261587"/>
            <a:ext cx="1469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Increasing shear stress and temperature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4551059" y="3556759"/>
            <a:ext cx="15460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/>
              <a:t>S</a:t>
            </a:r>
            <a:r>
              <a:rPr lang="en-US" sz="1200" dirty="0"/>
              <a:t>, screw speed in rpm</a:t>
            </a:r>
          </a:p>
        </p:txBody>
      </p:sp>
    </p:spTree>
    <p:extLst>
      <p:ext uri="{BB962C8B-B14F-4D97-AF65-F5344CB8AC3E}">
        <p14:creationId xmlns:p14="http://schemas.microsoft.com/office/powerpoint/2010/main" val="4072259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Interfacial instability in multilayer co extrusion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741308" y="1164417"/>
            <a:ext cx="327257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Interfacial instabilities: regular </a:t>
            </a:r>
            <a:r>
              <a:rPr lang="en-US" sz="1000" dirty="0"/>
              <a:t>waviness which appears in through a three-layer TPU/ABS/TPU sheet made </a:t>
            </a:r>
            <a:r>
              <a:rPr lang="en-US" sz="1000" dirty="0" smtClean="0"/>
              <a:t>unstable co-extrusion conditions..</a:t>
            </a:r>
            <a:endParaRPr lang="en-US" sz="1000" dirty="0"/>
          </a:p>
        </p:txBody>
      </p:sp>
      <p:sp>
        <p:nvSpPr>
          <p:cNvPr id="9" name="Rectangle 8"/>
          <p:cNvSpPr/>
          <p:nvPr/>
        </p:nvSpPr>
        <p:spPr>
          <a:xfrm>
            <a:off x="3701680" y="5817831"/>
            <a:ext cx="436970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A </a:t>
            </a:r>
            <a:r>
              <a:rPr lang="en-US" sz="1000" dirty="0"/>
              <a:t>small </a:t>
            </a:r>
            <a:r>
              <a:rPr lang="en-US" sz="1000" dirty="0" smtClean="0"/>
              <a:t>single manifold </a:t>
            </a:r>
            <a:r>
              <a:rPr lang="en-US" sz="1000" dirty="0"/>
              <a:t>flat film die with a three-layer </a:t>
            </a:r>
            <a:r>
              <a:rPr lang="en-US" sz="1000" dirty="0" err="1"/>
              <a:t>feedblock</a:t>
            </a:r>
            <a:r>
              <a:rPr lang="en-US" sz="1000" dirty="0"/>
              <a:t> </a:t>
            </a:r>
            <a:r>
              <a:rPr lang="en-US" sz="1000" dirty="0" smtClean="0"/>
              <a:t>was used </a:t>
            </a:r>
            <a:r>
              <a:rPr lang="en-US" sz="1000" dirty="0"/>
              <a:t>to coextrude an </a:t>
            </a:r>
            <a:r>
              <a:rPr lang="en-US" sz="1000" dirty="0" smtClean="0"/>
              <a:t>TPU/ABS/TPU sheet</a:t>
            </a:r>
            <a:r>
              <a:rPr lang="en-US" sz="1000" dirty="0"/>
              <a:t>. </a:t>
            </a:r>
            <a:r>
              <a:rPr lang="en-US" sz="1000" dirty="0" smtClean="0"/>
              <a:t>The combined melt </a:t>
            </a:r>
            <a:r>
              <a:rPr lang="en-US" sz="1000" dirty="0"/>
              <a:t>stream then flows to the die where the layers </a:t>
            </a:r>
            <a:r>
              <a:rPr lang="en-US" sz="1000" dirty="0" smtClean="0"/>
              <a:t>are spread </a:t>
            </a:r>
            <a:r>
              <a:rPr lang="en-US" sz="1000" dirty="0"/>
              <a:t>and thinned to the final die land </a:t>
            </a:r>
            <a:r>
              <a:rPr lang="en-US" sz="1000" dirty="0" smtClean="0"/>
              <a:t>dimensions</a:t>
            </a:r>
            <a:endParaRPr lang="en-US" sz="1000" dirty="0"/>
          </a:p>
        </p:txBody>
      </p:sp>
      <p:sp>
        <p:nvSpPr>
          <p:cNvPr id="4" name="TextBox 3"/>
          <p:cNvSpPr txBox="1"/>
          <p:nvPr/>
        </p:nvSpPr>
        <p:spPr>
          <a:xfrm>
            <a:off x="560615" y="993834"/>
            <a:ext cx="4799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Interfacial instability in multilayer co extrusion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4" t="12099" r="33937"/>
          <a:stretch/>
        </p:blipFill>
        <p:spPr>
          <a:xfrm rot="5400000">
            <a:off x="5237249" y="1833199"/>
            <a:ext cx="3544087" cy="38966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209" y="1349316"/>
            <a:ext cx="2713197" cy="35440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4" r="4844"/>
          <a:stretch/>
        </p:blipFill>
        <p:spPr>
          <a:xfrm rot="5400000">
            <a:off x="224037" y="3505434"/>
            <a:ext cx="2862941" cy="29962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957" y="1268320"/>
            <a:ext cx="1908408" cy="220475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6302458" y="4436964"/>
            <a:ext cx="2497947" cy="1471852"/>
            <a:chOff x="5336343" y="3825677"/>
            <a:chExt cx="2497947" cy="1471852"/>
          </a:xfrm>
        </p:grpSpPr>
        <p:sp>
          <p:nvSpPr>
            <p:cNvPr id="13" name="Parallelogram 12"/>
            <p:cNvSpPr/>
            <p:nvPr/>
          </p:nvSpPr>
          <p:spPr>
            <a:xfrm rot="2184512">
              <a:off x="5336343" y="4130477"/>
              <a:ext cx="1839686" cy="979714"/>
            </a:xfrm>
            <a:prstGeom prst="parallelogram">
              <a:avLst>
                <a:gd name="adj" fmla="val 115988"/>
              </a:avLst>
            </a:prstGeom>
            <a:solidFill>
              <a:srgbClr val="D8D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Parallelogram 13"/>
            <p:cNvSpPr/>
            <p:nvPr/>
          </p:nvSpPr>
          <p:spPr>
            <a:xfrm rot="2184512">
              <a:off x="5358115" y="3978077"/>
              <a:ext cx="1839686" cy="979714"/>
            </a:xfrm>
            <a:prstGeom prst="parallelogram">
              <a:avLst>
                <a:gd name="adj" fmla="val 11598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Parallelogram 14"/>
            <p:cNvSpPr/>
            <p:nvPr/>
          </p:nvSpPr>
          <p:spPr>
            <a:xfrm rot="2184512">
              <a:off x="5347230" y="3825677"/>
              <a:ext cx="1839686" cy="979714"/>
            </a:xfrm>
            <a:prstGeom prst="parallelogram">
              <a:avLst>
                <a:gd name="adj" fmla="val 115988"/>
              </a:avLst>
            </a:prstGeom>
            <a:solidFill>
              <a:srgbClr val="D8D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439630" y="3834255"/>
              <a:ext cx="3946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TPU</a:t>
              </a:r>
              <a:endParaRPr lang="en-US" sz="1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439630" y="4449467"/>
              <a:ext cx="3882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ABS</a:t>
              </a:r>
              <a:endParaRPr lang="en-US" sz="10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439630" y="5051308"/>
              <a:ext cx="3946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TPU</a:t>
              </a:r>
              <a:endParaRPr lang="en-US" sz="1000" dirty="0"/>
            </a:p>
          </p:txBody>
        </p:sp>
        <p:cxnSp>
          <p:nvCxnSpPr>
            <p:cNvPr id="19" name="Straight Connector 18"/>
            <p:cNvCxnSpPr/>
            <p:nvPr/>
          </p:nvCxnSpPr>
          <p:spPr>
            <a:xfrm flipV="1">
              <a:off x="6792686" y="4080476"/>
              <a:ext cx="646944" cy="2037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6792686" y="4739853"/>
              <a:ext cx="625172" cy="33268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endCxn id="17" idx="1"/>
            </p:cNvCxnSpPr>
            <p:nvPr/>
          </p:nvCxnSpPr>
          <p:spPr>
            <a:xfrm>
              <a:off x="7105272" y="4572577"/>
              <a:ext cx="334358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6571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analysis of non Newtonian </a:t>
            </a:r>
            <a:br>
              <a:rPr lang="en-US" dirty="0" smtClean="0"/>
            </a:br>
            <a:r>
              <a:rPr lang="en-US" dirty="0" smtClean="0"/>
              <a:t>multilayer co-extrusion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43311" y="1190512"/>
            <a:ext cx="7391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Non-Newtonian </a:t>
            </a:r>
            <a:r>
              <a:rPr lang="en-US" sz="1600" dirty="0"/>
              <a:t>multilayer flow in the die land region.</a:t>
            </a:r>
          </a:p>
        </p:txBody>
      </p:sp>
      <p:sp>
        <p:nvSpPr>
          <p:cNvPr id="9" name="Chord 8"/>
          <p:cNvSpPr/>
          <p:nvPr/>
        </p:nvSpPr>
        <p:spPr>
          <a:xfrm rot="10800000">
            <a:off x="1521425" y="1959817"/>
            <a:ext cx="1440484" cy="2113186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hord 9"/>
          <p:cNvSpPr/>
          <p:nvPr/>
        </p:nvSpPr>
        <p:spPr>
          <a:xfrm rot="10800000">
            <a:off x="1858882" y="2289839"/>
            <a:ext cx="1256336" cy="996371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hord 10"/>
          <p:cNvSpPr/>
          <p:nvPr/>
        </p:nvSpPr>
        <p:spPr>
          <a:xfrm rot="10800000">
            <a:off x="2400990" y="2674561"/>
            <a:ext cx="1256336" cy="755954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ord 11"/>
          <p:cNvSpPr/>
          <p:nvPr/>
        </p:nvSpPr>
        <p:spPr>
          <a:xfrm rot="10800000">
            <a:off x="1521424" y="2830045"/>
            <a:ext cx="1865028" cy="1242958"/>
          </a:xfrm>
          <a:prstGeom prst="chord">
            <a:avLst>
              <a:gd name="adj1" fmla="val 5104267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52852" y="1959817"/>
            <a:ext cx="37446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52852" y="2308162"/>
            <a:ext cx="37446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252854" y="2678273"/>
            <a:ext cx="37446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252851" y="3385851"/>
            <a:ext cx="37446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52854" y="4071651"/>
            <a:ext cx="37446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39972" y="1973970"/>
            <a:ext cx="6512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Layer </a:t>
            </a:r>
            <a:r>
              <a:rPr lang="en-US" sz="1200" i="1" dirty="0" smtClean="0"/>
              <a:t>N</a:t>
            </a:r>
            <a:endParaRPr lang="en-US" sz="12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3688744" y="2878697"/>
            <a:ext cx="6386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Layer </a:t>
            </a:r>
            <a:r>
              <a:rPr lang="en-US" sz="1200" b="1" i="1" dirty="0" smtClean="0"/>
              <a:t>2</a:t>
            </a:r>
            <a:endParaRPr lang="en-US" sz="1200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3688744" y="3570950"/>
            <a:ext cx="6386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Layer </a:t>
            </a:r>
            <a:r>
              <a:rPr lang="en-US" sz="1200" b="1" i="1" dirty="0" smtClean="0"/>
              <a:t>1</a:t>
            </a:r>
            <a:endParaRPr lang="en-US" sz="1200" b="1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4350452" y="3145388"/>
            <a:ext cx="85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Interface 1</a:t>
            </a:r>
            <a:endParaRPr lang="en-US" sz="12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4350452" y="2437061"/>
            <a:ext cx="85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Interface 2</a:t>
            </a:r>
            <a:endParaRPr lang="en-US" sz="1200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4330386" y="2070367"/>
            <a:ext cx="100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Interface N-1</a:t>
            </a:r>
            <a:endParaRPr lang="en-US" sz="1200" i="1" dirty="0"/>
          </a:p>
        </p:txBody>
      </p:sp>
      <p:sp>
        <p:nvSpPr>
          <p:cNvPr id="25" name="Rectangle 24"/>
          <p:cNvSpPr/>
          <p:nvPr/>
        </p:nvSpPr>
        <p:spPr>
          <a:xfrm>
            <a:off x="1111337" y="4105662"/>
            <a:ext cx="3886199" cy="1607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263737" y="1807582"/>
            <a:ext cx="3886199" cy="1607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2091052" y="2143247"/>
            <a:ext cx="5805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091052" y="2451117"/>
            <a:ext cx="8708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2091052" y="2830045"/>
            <a:ext cx="14369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9" idx="2"/>
          </p:cNvCxnSpPr>
          <p:nvPr/>
        </p:nvCxnSpPr>
        <p:spPr>
          <a:xfrm>
            <a:off x="2081736" y="3015606"/>
            <a:ext cx="1558236" cy="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2091052" y="3223704"/>
            <a:ext cx="1511676" cy="8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2091052" y="3526321"/>
            <a:ext cx="1295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2091052" y="3740227"/>
            <a:ext cx="11974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2091052" y="3909504"/>
            <a:ext cx="9633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871852" y="1973970"/>
            <a:ext cx="10885" cy="209768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90064" y="278802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1343275" y="1985823"/>
            <a:ext cx="369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Qn</a:t>
            </a:r>
            <a:endParaRPr lang="en-US" sz="1200" dirty="0"/>
          </a:p>
        </p:txBody>
      </p:sp>
      <p:sp>
        <p:nvSpPr>
          <p:cNvPr id="48" name="TextBox 47"/>
          <p:cNvSpPr txBox="1"/>
          <p:nvPr/>
        </p:nvSpPr>
        <p:spPr>
          <a:xfrm>
            <a:off x="1363031" y="3629149"/>
            <a:ext cx="367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Q1</a:t>
            </a:r>
            <a:endParaRPr lang="en-US" sz="1200" dirty="0"/>
          </a:p>
        </p:txBody>
      </p:sp>
      <p:sp>
        <p:nvSpPr>
          <p:cNvPr id="49" name="TextBox 48"/>
          <p:cNvSpPr txBox="1"/>
          <p:nvPr/>
        </p:nvSpPr>
        <p:spPr>
          <a:xfrm>
            <a:off x="1290430" y="2933188"/>
            <a:ext cx="367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Q2</a:t>
            </a:r>
            <a:endParaRPr lang="en-US" sz="1200" dirty="0"/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1252851" y="3526321"/>
            <a:ext cx="0" cy="5453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937716" y="3589754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1579163" y="3760591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endParaRPr lang="en-US" dirty="0"/>
          </a:p>
        </p:txBody>
      </p:sp>
      <p:cxnSp>
        <p:nvCxnSpPr>
          <p:cNvPr id="55" name="Straight Arrow Connector 54"/>
          <p:cNvCxnSpPr/>
          <p:nvPr/>
        </p:nvCxnSpPr>
        <p:spPr>
          <a:xfrm flipV="1">
            <a:off x="1263737" y="4071651"/>
            <a:ext cx="556470" cy="135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263737" y="5216541"/>
            <a:ext cx="69353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The solution </a:t>
            </a:r>
            <a:r>
              <a:rPr lang="en-US" sz="1600" dirty="0" smtClean="0"/>
              <a:t>requires </a:t>
            </a:r>
            <a:r>
              <a:rPr lang="en-US" sz="1600" dirty="0"/>
              <a:t>a trial-and-error </a:t>
            </a:r>
            <a:r>
              <a:rPr lang="en-US" sz="1600" dirty="0" smtClean="0"/>
              <a:t>procedure, using </a:t>
            </a:r>
            <a:r>
              <a:rPr lang="en-US" sz="1600" dirty="0"/>
              <a:t>some kind of successive iteration scheme.</a:t>
            </a:r>
          </a:p>
        </p:txBody>
      </p:sp>
      <p:grpSp>
        <p:nvGrpSpPr>
          <p:cNvPr id="166" name="Group 165"/>
          <p:cNvGrpSpPr/>
          <p:nvPr/>
        </p:nvGrpSpPr>
        <p:grpSpPr>
          <a:xfrm>
            <a:off x="6006433" y="1623439"/>
            <a:ext cx="2680367" cy="790093"/>
            <a:chOff x="5987143" y="1884655"/>
            <a:chExt cx="2680367" cy="790093"/>
          </a:xfrm>
        </p:grpSpPr>
        <p:sp>
          <p:nvSpPr>
            <p:cNvPr id="131" name="TextBox 130"/>
            <p:cNvSpPr txBox="1"/>
            <p:nvPr/>
          </p:nvSpPr>
          <p:spPr>
            <a:xfrm>
              <a:off x="5987143" y="2049513"/>
              <a:ext cx="6351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Q</a:t>
              </a:r>
              <a:r>
                <a:rPr lang="en-US" i="1" baseline="-25000" dirty="0" smtClean="0"/>
                <a:t>i</a:t>
              </a:r>
              <a:r>
                <a:rPr lang="en-US" dirty="0" smtClean="0"/>
                <a:t> =</a:t>
              </a:r>
              <a:r>
                <a:rPr lang="en-US" sz="2400" dirty="0" smtClean="0"/>
                <a:t>ʃ</a:t>
              </a:r>
              <a:endParaRPr lang="en-US" sz="2400" dirty="0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6476591" y="2088645"/>
              <a:ext cx="6286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 smtClean="0"/>
                <a:t>ν</a:t>
              </a:r>
              <a:r>
                <a:rPr lang="en-US" i="1" baseline="-25000" dirty="0" err="1" smtClean="0"/>
                <a:t>z</a:t>
              </a:r>
              <a:r>
                <a:rPr lang="en-US" dirty="0" smtClean="0"/>
                <a:t> </a:t>
              </a:r>
              <a:r>
                <a:rPr lang="en-US" i="1" dirty="0" err="1" smtClean="0"/>
                <a:t>dy</a:t>
              </a:r>
              <a:endParaRPr lang="en-US" i="1" dirty="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7228961" y="2090861"/>
              <a:ext cx="14385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i</a:t>
              </a:r>
              <a:r>
                <a:rPr lang="en-US" dirty="0" smtClean="0"/>
                <a:t>= 1, …, N</a:t>
              </a:r>
              <a:endParaRPr lang="en-US" dirty="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6312802" y="2397749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/>
                <a:t>l</a:t>
              </a:r>
              <a:r>
                <a:rPr lang="en-US" sz="1200" i="1" baseline="-25000" dirty="0" smtClean="0"/>
                <a:t>i-1</a:t>
              </a:r>
              <a:endParaRPr lang="en-US" sz="1200" i="1" baseline="-25000" dirty="0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6396563" y="1884655"/>
              <a:ext cx="2712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 smtClean="0"/>
                <a:t>l</a:t>
              </a:r>
              <a:r>
                <a:rPr lang="en-US" sz="1200" i="1" baseline="-25000" dirty="0" smtClean="0"/>
                <a:t>1</a:t>
              </a:r>
              <a:endParaRPr lang="en-US" sz="1200" i="1" baseline="-25000" dirty="0"/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6005504" y="2517063"/>
            <a:ext cx="2330344" cy="737330"/>
            <a:chOff x="5933666" y="2745758"/>
            <a:chExt cx="2330344" cy="737330"/>
          </a:xfrm>
        </p:grpSpPr>
        <p:sp>
          <p:nvSpPr>
            <p:cNvPr id="135" name="TextBox 134"/>
            <p:cNvSpPr txBox="1"/>
            <p:nvPr/>
          </p:nvSpPr>
          <p:spPr>
            <a:xfrm>
              <a:off x="5933666" y="2898032"/>
              <a:ext cx="678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</a:t>
              </a:r>
              <a:r>
                <a:rPr lang="el-GR" i="1" dirty="0" smtClean="0"/>
                <a:t>τ</a:t>
              </a:r>
              <a:r>
                <a:rPr lang="en-US" i="1" baseline="-25000" dirty="0" err="1" smtClean="0"/>
                <a:t>zy</a:t>
              </a:r>
              <a:r>
                <a:rPr lang="en-US" dirty="0" smtClean="0"/>
                <a:t> = </a:t>
              </a:r>
              <a:endParaRPr lang="en-US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6944601" y="2745758"/>
              <a:ext cx="4267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∂P</a:t>
              </a:r>
              <a:endParaRPr lang="en-US" i="1" dirty="0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6952371" y="3113756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∂z</a:t>
              </a:r>
              <a:endParaRPr lang="en-US" i="1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7394861" y="2880924"/>
              <a:ext cx="869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</a:t>
              </a:r>
              <a:r>
                <a:rPr lang="en-US" i="1" dirty="0" smtClean="0"/>
                <a:t>y-</a:t>
              </a:r>
              <a:r>
                <a:rPr lang="en-US" i="1" dirty="0" err="1" smtClean="0"/>
                <a:t>y</a:t>
              </a:r>
              <a:r>
                <a:rPr lang="en-US" i="1" baseline="-25000" dirty="0" err="1" smtClean="0"/>
                <a:t>max</a:t>
              </a:r>
              <a:r>
                <a:rPr lang="en-US" i="1" dirty="0" smtClean="0"/>
                <a:t>)</a:t>
              </a:r>
              <a:endParaRPr lang="en-US" i="1" dirty="0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6671964" y="279833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_</a:t>
              </a:r>
              <a:endParaRPr lang="en-US" dirty="0"/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944601" y="278636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__</a:t>
              </a:r>
              <a:endParaRPr lang="en-US" i="1" dirty="0"/>
            </a:p>
          </p:txBody>
        </p:sp>
        <p:sp>
          <p:nvSpPr>
            <p:cNvPr id="144" name="Double Bracket 143"/>
            <p:cNvSpPr/>
            <p:nvPr/>
          </p:nvSpPr>
          <p:spPr>
            <a:xfrm>
              <a:off x="6671964" y="2786501"/>
              <a:ext cx="722897" cy="653043"/>
            </a:xfrm>
            <a:prstGeom prst="bracketPair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5805753" y="3427964"/>
            <a:ext cx="3235848" cy="776087"/>
            <a:chOff x="6063343" y="3698929"/>
            <a:chExt cx="3235848" cy="776087"/>
          </a:xfrm>
        </p:grpSpPr>
        <p:sp>
          <p:nvSpPr>
            <p:cNvPr id="145" name="TextBox 144"/>
            <p:cNvSpPr txBox="1"/>
            <p:nvPr/>
          </p:nvSpPr>
          <p:spPr>
            <a:xfrm>
              <a:off x="6063343" y="3847949"/>
              <a:ext cx="6655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i="1" dirty="0" smtClean="0"/>
                <a:t>ϱ</a:t>
              </a:r>
              <a:r>
                <a:rPr lang="en-US" i="1" dirty="0" err="1" smtClean="0"/>
                <a:t>C</a:t>
              </a:r>
              <a:r>
                <a:rPr lang="en-US" i="1" baseline="-25000" dirty="0" err="1" smtClean="0"/>
                <a:t>p</a:t>
              </a:r>
              <a:r>
                <a:rPr lang="el-GR" i="1" dirty="0" smtClean="0"/>
                <a:t>ν</a:t>
              </a:r>
              <a:r>
                <a:rPr lang="en-US" i="1" baseline="-25000" dirty="0" smtClean="0"/>
                <a:t>z</a:t>
              </a:r>
              <a:endParaRPr lang="en-US" i="1" baseline="-25000" dirty="0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6681003" y="3726339"/>
              <a:ext cx="4267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∂P</a:t>
              </a:r>
              <a:endParaRPr lang="en-US" i="1" dirty="0"/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6688773" y="4094337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∂z</a:t>
              </a:r>
              <a:endParaRPr lang="en-US" i="1" dirty="0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6681003" y="376694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__</a:t>
              </a:r>
              <a:endParaRPr lang="en-US" i="1" dirty="0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7075714" y="3898259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=</a:t>
              </a:r>
              <a:endParaRPr lang="en-US" dirty="0"/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7339212" y="3867180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k</a:t>
              </a:r>
              <a:endParaRPr lang="en-US" i="1" dirty="0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7530687" y="3737686"/>
              <a:ext cx="4988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∂</a:t>
              </a:r>
              <a:r>
                <a:rPr lang="en-US" i="1" baseline="30000" dirty="0" smtClean="0"/>
                <a:t>2</a:t>
              </a:r>
              <a:r>
                <a:rPr lang="en-US" i="1" dirty="0" smtClean="0"/>
                <a:t>T</a:t>
              </a:r>
              <a:endParaRPr lang="en-US" i="1" dirty="0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7538457" y="4105684"/>
              <a:ext cx="489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∂y</a:t>
              </a:r>
              <a:r>
                <a:rPr lang="en-US" i="1" baseline="30000" dirty="0" smtClean="0"/>
                <a:t>2</a:t>
              </a:r>
              <a:endParaRPr lang="en-US" i="1" baseline="30000" dirty="0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7563346" y="377829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__</a:t>
              </a:r>
              <a:endParaRPr lang="en-US" i="1" dirty="0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8035463" y="3865786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+ </a:t>
              </a:r>
              <a:endParaRPr lang="en-US" dirty="0"/>
            </a:p>
          </p:txBody>
        </p:sp>
        <p:grpSp>
          <p:nvGrpSpPr>
            <p:cNvPr id="164" name="Group 163"/>
            <p:cNvGrpSpPr/>
            <p:nvPr/>
          </p:nvGrpSpPr>
          <p:grpSpPr>
            <a:xfrm>
              <a:off x="8258521" y="3698929"/>
              <a:ext cx="1040670" cy="520313"/>
              <a:chOff x="8552797" y="3778176"/>
              <a:chExt cx="1040670" cy="520313"/>
            </a:xfrm>
          </p:grpSpPr>
          <p:sp>
            <p:nvSpPr>
              <p:cNvPr id="156" name="TextBox 155"/>
              <p:cNvSpPr txBox="1"/>
              <p:nvPr/>
            </p:nvSpPr>
            <p:spPr>
              <a:xfrm>
                <a:off x="8552797" y="3929157"/>
                <a:ext cx="1040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 </a:t>
                </a:r>
                <a:r>
                  <a:rPr lang="el-GR" i="1" dirty="0" smtClean="0"/>
                  <a:t>η</a:t>
                </a:r>
                <a:r>
                  <a:rPr lang="en-US" i="1" dirty="0" smtClean="0"/>
                  <a:t> x          </a:t>
                </a:r>
                <a:endParaRPr lang="en-US" baseline="30000" dirty="0"/>
              </a:p>
            </p:txBody>
          </p:sp>
          <p:grpSp>
            <p:nvGrpSpPr>
              <p:cNvPr id="157" name="Group 156"/>
              <p:cNvGrpSpPr/>
              <p:nvPr/>
            </p:nvGrpSpPr>
            <p:grpSpPr>
              <a:xfrm>
                <a:off x="8908848" y="3885581"/>
                <a:ext cx="287258" cy="409178"/>
                <a:chOff x="6986514" y="4700482"/>
                <a:chExt cx="287258" cy="409178"/>
              </a:xfrm>
            </p:grpSpPr>
            <p:sp>
              <p:nvSpPr>
                <p:cNvPr id="162" name="Rectangle 161"/>
                <p:cNvSpPr/>
                <p:nvPr/>
              </p:nvSpPr>
              <p:spPr>
                <a:xfrm>
                  <a:off x="6986514" y="4740328"/>
                  <a:ext cx="28725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l-GR" dirty="0"/>
                    <a:t>γ</a:t>
                  </a:r>
                  <a:endParaRPr lang="en-US" dirty="0"/>
                </a:p>
              </p:txBody>
            </p:sp>
            <p:sp>
              <p:nvSpPr>
                <p:cNvPr id="163" name="TextBox 162"/>
                <p:cNvSpPr txBox="1"/>
                <p:nvPr/>
              </p:nvSpPr>
              <p:spPr>
                <a:xfrm>
                  <a:off x="7012162" y="4700482"/>
                  <a:ext cx="2359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˙</a:t>
                  </a:r>
                  <a:endParaRPr lang="en-US" dirty="0"/>
                </a:p>
              </p:txBody>
            </p:sp>
          </p:grpSp>
          <p:sp>
            <p:nvSpPr>
              <p:cNvPr id="158" name="TextBox 157"/>
              <p:cNvSpPr txBox="1"/>
              <p:nvPr/>
            </p:nvSpPr>
            <p:spPr>
              <a:xfrm>
                <a:off x="9071460" y="377817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2</a:t>
                </a:r>
                <a:endParaRPr lang="en-US" dirty="0"/>
              </a:p>
            </p:txBody>
          </p:sp>
        </p:grpSp>
      </p:grpSp>
      <p:sp>
        <p:nvSpPr>
          <p:cNvPr id="165" name="Rectangle 164"/>
          <p:cNvSpPr/>
          <p:nvPr/>
        </p:nvSpPr>
        <p:spPr>
          <a:xfrm>
            <a:off x="1290430" y="4591857"/>
            <a:ext cx="7396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These equations are solved numerically </a:t>
            </a:r>
            <a:r>
              <a:rPr lang="en-US" sz="1600" dirty="0" smtClean="0"/>
              <a:t>under the </a:t>
            </a:r>
            <a:r>
              <a:rPr lang="en-US" sz="1600" dirty="0"/>
              <a:t>assumptions of velocity, shear stress</a:t>
            </a:r>
            <a:r>
              <a:rPr lang="en-US" sz="1600" dirty="0" smtClean="0"/>
              <a:t>, and </a:t>
            </a:r>
            <a:r>
              <a:rPr lang="en-US" sz="1600" dirty="0"/>
              <a:t>temperature continuity at all interfaces.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1290430" y="6061014"/>
            <a:ext cx="725370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</a:t>
            </a:r>
            <a:r>
              <a:rPr lang="en-US" sz="1000" dirty="0" smtClean="0"/>
              <a:t>. </a:t>
            </a:r>
            <a:r>
              <a:rPr lang="en-US" sz="1000" dirty="0" err="1" smtClean="0"/>
              <a:t>Mavridis</a:t>
            </a:r>
            <a:r>
              <a:rPr lang="en-US" sz="1000" dirty="0" smtClean="0"/>
              <a:t> </a:t>
            </a:r>
            <a:r>
              <a:rPr lang="en-US" sz="1000" dirty="0"/>
              <a:t>and R. N. Shroff, ‘‘Multilayer Extrusion: Experiments and Computer Simulation,’’ </a:t>
            </a:r>
            <a:r>
              <a:rPr lang="en-US" sz="1000" dirty="0" err="1"/>
              <a:t>Polym</a:t>
            </a:r>
            <a:r>
              <a:rPr lang="en-US" sz="1000" dirty="0" smtClean="0"/>
              <a:t>. Eng</a:t>
            </a:r>
            <a:r>
              <a:rPr lang="en-US" sz="1000" dirty="0"/>
              <a:t>. Sci., 34, 559 (1994).]</a:t>
            </a:r>
          </a:p>
        </p:txBody>
      </p:sp>
    </p:spTree>
    <p:extLst>
      <p:ext uri="{BB962C8B-B14F-4D97-AF65-F5344CB8AC3E}">
        <p14:creationId xmlns:p14="http://schemas.microsoft.com/office/powerpoint/2010/main" val="2295235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 smtClean="0"/>
              <a:t>Reduction in velocity and interfacial shear stress</a:t>
            </a:r>
            <a:endParaRPr lang="en-US" sz="2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18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73958" y="2708582"/>
            <a:ext cx="36205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26358" y="3720952"/>
            <a:ext cx="34681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2596672" y="2719468"/>
            <a:ext cx="1273629" cy="10123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206272" y="2719468"/>
            <a:ext cx="32658" cy="100148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641701" y="2893640"/>
            <a:ext cx="10886" cy="1415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467530" y="3035157"/>
            <a:ext cx="0" cy="511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2792615" y="3231097"/>
            <a:ext cx="674915" cy="2177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37238" y="3100470"/>
            <a:ext cx="322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(a)</a:t>
            </a:r>
            <a:endParaRPr lang="en-US" sz="1000" dirty="0"/>
          </a:p>
        </p:txBody>
      </p:sp>
      <p:sp>
        <p:nvSpPr>
          <p:cNvPr id="57" name="TextBox 56"/>
          <p:cNvSpPr txBox="1"/>
          <p:nvPr/>
        </p:nvSpPr>
        <p:spPr>
          <a:xfrm>
            <a:off x="1712905" y="3100470"/>
            <a:ext cx="3289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(b)</a:t>
            </a:r>
            <a:endParaRPr lang="en-US" sz="1000" dirty="0"/>
          </a:p>
        </p:txBody>
      </p:sp>
      <p:sp>
        <p:nvSpPr>
          <p:cNvPr id="58" name="TextBox 57"/>
          <p:cNvSpPr txBox="1"/>
          <p:nvPr/>
        </p:nvSpPr>
        <p:spPr>
          <a:xfrm>
            <a:off x="938392" y="1948170"/>
            <a:ext cx="86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Velocity</a:t>
            </a:r>
            <a:endParaRPr lang="en-US" sz="16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2899279" y="1960668"/>
            <a:ext cx="1204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Shear stress</a:t>
            </a:r>
            <a:endParaRPr lang="en-US" sz="16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3090383" y="243811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0</a:t>
            </a:r>
            <a:endParaRPr lang="en-US" sz="12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3617793" y="2458469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/>
              <a:t>+ </a:t>
            </a:r>
            <a:r>
              <a:rPr lang="el-GR" sz="1200" b="1" i="1" dirty="0" smtClean="0"/>
              <a:t>τ</a:t>
            </a:r>
            <a:endParaRPr lang="en-US" sz="1200" b="1" i="1" dirty="0"/>
          </a:p>
        </p:txBody>
      </p:sp>
      <p:sp>
        <p:nvSpPr>
          <p:cNvPr id="62" name="TextBox 61"/>
          <p:cNvSpPr txBox="1"/>
          <p:nvPr/>
        </p:nvSpPr>
        <p:spPr>
          <a:xfrm>
            <a:off x="3649301" y="3231277"/>
            <a:ext cx="369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i="1" dirty="0" smtClean="0"/>
              <a:t>Δ</a:t>
            </a:r>
            <a:r>
              <a:rPr lang="en-US" sz="1200" b="1" i="1" dirty="0" smtClean="0"/>
              <a:t> </a:t>
            </a:r>
            <a:r>
              <a:rPr lang="el-GR" sz="1200" b="1" i="1" dirty="0" smtClean="0"/>
              <a:t>τ</a:t>
            </a:r>
            <a:endParaRPr lang="en-US" sz="1200" b="1" i="1" dirty="0"/>
          </a:p>
        </p:txBody>
      </p:sp>
      <p:cxnSp>
        <p:nvCxnSpPr>
          <p:cNvPr id="64" name="Straight Arrow Connector 63"/>
          <p:cNvCxnSpPr>
            <a:stCxn id="62" idx="1"/>
          </p:cNvCxnSpPr>
          <p:nvPr/>
        </p:nvCxnSpPr>
        <p:spPr>
          <a:xfrm flipH="1" flipV="1">
            <a:off x="3538861" y="3162088"/>
            <a:ext cx="110440" cy="2076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101267" y="3254553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0</a:t>
            </a:r>
            <a:endParaRPr lang="en-US" sz="12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576472" y="2345926"/>
            <a:ext cx="1952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Increase cap layer thickness</a:t>
            </a:r>
            <a:endParaRPr lang="en-US" sz="1200" b="1" dirty="0"/>
          </a:p>
        </p:txBody>
      </p:sp>
      <p:sp>
        <p:nvSpPr>
          <p:cNvPr id="68" name="Left Brace 67"/>
          <p:cNvSpPr/>
          <p:nvPr/>
        </p:nvSpPr>
        <p:spPr>
          <a:xfrm>
            <a:off x="1549508" y="2708582"/>
            <a:ext cx="143691" cy="31568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1307239" y="2602740"/>
            <a:ext cx="211748" cy="1679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60" idx="3"/>
          </p:cNvCxnSpPr>
          <p:nvPr/>
        </p:nvCxnSpPr>
        <p:spPr>
          <a:xfrm>
            <a:off x="3353597" y="2576619"/>
            <a:ext cx="185264" cy="12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Chord 77"/>
          <p:cNvSpPr/>
          <p:nvPr/>
        </p:nvSpPr>
        <p:spPr>
          <a:xfrm rot="10800000">
            <a:off x="78498" y="2735468"/>
            <a:ext cx="1256336" cy="996371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Chord 78"/>
          <p:cNvSpPr/>
          <p:nvPr/>
        </p:nvSpPr>
        <p:spPr>
          <a:xfrm rot="10800000">
            <a:off x="797971" y="2904528"/>
            <a:ext cx="661267" cy="637912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Chord 80"/>
          <p:cNvSpPr/>
          <p:nvPr/>
        </p:nvSpPr>
        <p:spPr>
          <a:xfrm rot="10800000">
            <a:off x="1087828" y="2724583"/>
            <a:ext cx="1256336" cy="996371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Chord 81"/>
          <p:cNvSpPr/>
          <p:nvPr/>
        </p:nvSpPr>
        <p:spPr>
          <a:xfrm rot="10800000">
            <a:off x="1909819" y="3069331"/>
            <a:ext cx="665250" cy="325058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/>
          <p:cNvCxnSpPr/>
          <p:nvPr/>
        </p:nvCxnSpPr>
        <p:spPr>
          <a:xfrm>
            <a:off x="452187" y="4755098"/>
            <a:ext cx="35661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604587" y="5767468"/>
            <a:ext cx="3370996" cy="108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H="1">
            <a:off x="2574901" y="4765984"/>
            <a:ext cx="1273629" cy="10123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3068612" y="448463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0</a:t>
            </a:r>
            <a:endParaRPr lang="en-US" sz="1200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3596022" y="4504985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/>
              <a:t>+ </a:t>
            </a:r>
            <a:r>
              <a:rPr lang="el-GR" sz="1200" b="1" i="1" dirty="0" smtClean="0"/>
              <a:t>τ</a:t>
            </a:r>
            <a:endParaRPr lang="en-US" sz="1200" b="1" i="1" dirty="0"/>
          </a:p>
        </p:txBody>
      </p:sp>
      <p:sp>
        <p:nvSpPr>
          <p:cNvPr id="90" name="TextBox 89"/>
          <p:cNvSpPr txBox="1"/>
          <p:nvPr/>
        </p:nvSpPr>
        <p:spPr>
          <a:xfrm>
            <a:off x="3725504" y="5223363"/>
            <a:ext cx="369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i="1" dirty="0" smtClean="0"/>
              <a:t>Δ</a:t>
            </a:r>
            <a:r>
              <a:rPr lang="en-US" sz="1200" b="1" i="1" dirty="0" smtClean="0"/>
              <a:t> </a:t>
            </a:r>
            <a:r>
              <a:rPr lang="el-GR" sz="1200" b="1" i="1" dirty="0" smtClean="0"/>
              <a:t>τ</a:t>
            </a:r>
            <a:endParaRPr lang="en-US" sz="1200" b="1" i="1" dirty="0"/>
          </a:p>
        </p:txBody>
      </p:sp>
      <p:cxnSp>
        <p:nvCxnSpPr>
          <p:cNvPr id="91" name="Straight Arrow Connector 90"/>
          <p:cNvCxnSpPr>
            <a:stCxn id="90" idx="1"/>
          </p:cNvCxnSpPr>
          <p:nvPr/>
        </p:nvCxnSpPr>
        <p:spPr>
          <a:xfrm flipH="1" flipV="1">
            <a:off x="3615064" y="5154174"/>
            <a:ext cx="110440" cy="2076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3079496" y="530106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0</a:t>
            </a:r>
            <a:endParaRPr lang="en-US" sz="1200" b="1" dirty="0"/>
          </a:p>
        </p:txBody>
      </p:sp>
      <p:cxnSp>
        <p:nvCxnSpPr>
          <p:cNvPr id="93" name="Straight Arrow Connector 92"/>
          <p:cNvCxnSpPr>
            <a:stCxn id="88" idx="3"/>
          </p:cNvCxnSpPr>
          <p:nvPr/>
        </p:nvCxnSpPr>
        <p:spPr>
          <a:xfrm>
            <a:off x="3331826" y="4623135"/>
            <a:ext cx="185264" cy="12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Chord 93"/>
          <p:cNvSpPr/>
          <p:nvPr/>
        </p:nvSpPr>
        <p:spPr>
          <a:xfrm rot="10800000">
            <a:off x="56727" y="4781984"/>
            <a:ext cx="1256336" cy="996371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Chord 94"/>
          <p:cNvSpPr/>
          <p:nvPr/>
        </p:nvSpPr>
        <p:spPr>
          <a:xfrm rot="10800000">
            <a:off x="776200" y="4951044"/>
            <a:ext cx="661267" cy="637912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Straight Connector 98"/>
          <p:cNvCxnSpPr/>
          <p:nvPr/>
        </p:nvCxnSpPr>
        <p:spPr>
          <a:xfrm flipH="1">
            <a:off x="2868816" y="4765984"/>
            <a:ext cx="748977" cy="101237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V="1">
            <a:off x="2781729" y="5255837"/>
            <a:ext cx="674915" cy="2177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554701" y="4425101"/>
            <a:ext cx="19769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Decrease cap layer viscosity</a:t>
            </a:r>
            <a:endParaRPr lang="en-US" sz="1200" b="1" dirty="0"/>
          </a:p>
        </p:txBody>
      </p:sp>
      <p:sp>
        <p:nvSpPr>
          <p:cNvPr id="105" name="Chord 104"/>
          <p:cNvSpPr/>
          <p:nvPr/>
        </p:nvSpPr>
        <p:spPr>
          <a:xfrm rot="10800000">
            <a:off x="1366060" y="4755098"/>
            <a:ext cx="684724" cy="1012370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Chord 105"/>
          <p:cNvSpPr/>
          <p:nvPr/>
        </p:nvSpPr>
        <p:spPr>
          <a:xfrm rot="10800000">
            <a:off x="1680722" y="4961916"/>
            <a:ext cx="455038" cy="637912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" name="Straight Connector 107"/>
          <p:cNvCxnSpPr/>
          <p:nvPr/>
        </p:nvCxnSpPr>
        <p:spPr>
          <a:xfrm>
            <a:off x="1766172" y="5685421"/>
            <a:ext cx="1111397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761257" y="3097295"/>
            <a:ext cx="35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(a)</a:t>
            </a:r>
            <a:endParaRPr lang="en-US" sz="1200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1792101" y="3098538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(b)</a:t>
            </a:r>
            <a:endParaRPr lang="en-US" sz="1200" b="1" dirty="0"/>
          </a:p>
        </p:txBody>
      </p:sp>
      <p:sp>
        <p:nvSpPr>
          <p:cNvPr id="111" name="TextBox 110"/>
          <p:cNvSpPr txBox="1"/>
          <p:nvPr/>
        </p:nvSpPr>
        <p:spPr>
          <a:xfrm>
            <a:off x="791165" y="5110898"/>
            <a:ext cx="35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(a)</a:t>
            </a:r>
            <a:endParaRPr lang="en-US" sz="1200" b="1" dirty="0"/>
          </a:p>
        </p:txBody>
      </p:sp>
      <p:sp>
        <p:nvSpPr>
          <p:cNvPr id="112" name="TextBox 111"/>
          <p:cNvSpPr txBox="1"/>
          <p:nvPr/>
        </p:nvSpPr>
        <p:spPr>
          <a:xfrm>
            <a:off x="1694847" y="5122789"/>
            <a:ext cx="344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(c)</a:t>
            </a:r>
            <a:endParaRPr lang="en-US" sz="1200" b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2575296" y="5308517"/>
            <a:ext cx="35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(a)</a:t>
            </a:r>
            <a:endParaRPr lang="en-US" sz="1200" b="1" dirty="0"/>
          </a:p>
        </p:txBody>
      </p:sp>
      <p:sp>
        <p:nvSpPr>
          <p:cNvPr id="114" name="TextBox 113"/>
          <p:cNvSpPr txBox="1"/>
          <p:nvPr/>
        </p:nvSpPr>
        <p:spPr>
          <a:xfrm>
            <a:off x="3008752" y="4905819"/>
            <a:ext cx="344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(c)</a:t>
            </a:r>
            <a:endParaRPr lang="en-US" sz="1200" b="1" dirty="0">
              <a:solidFill>
                <a:srgbClr val="FF0000"/>
              </a:solidFill>
            </a:endParaRPr>
          </a:p>
        </p:txBody>
      </p:sp>
      <p:cxnSp>
        <p:nvCxnSpPr>
          <p:cNvPr id="116" name="Straight Connector 115"/>
          <p:cNvCxnSpPr/>
          <p:nvPr/>
        </p:nvCxnSpPr>
        <p:spPr>
          <a:xfrm>
            <a:off x="3617793" y="4974494"/>
            <a:ext cx="9737" cy="1482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3538861" y="4853073"/>
            <a:ext cx="33449" cy="3555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73957" y="2893640"/>
            <a:ext cx="3620559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704043" y="3035157"/>
            <a:ext cx="2390473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62" idx="3"/>
          </p:cNvCxnSpPr>
          <p:nvPr/>
        </p:nvCxnSpPr>
        <p:spPr>
          <a:xfrm flipV="1">
            <a:off x="1704043" y="3369777"/>
            <a:ext cx="2314270" cy="2460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942043" y="3546784"/>
            <a:ext cx="3033540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1459639" y="4671024"/>
            <a:ext cx="211748" cy="1679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1562529" y="4853073"/>
            <a:ext cx="2455784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452186" y="4940156"/>
            <a:ext cx="3566127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920272" y="5604186"/>
            <a:ext cx="3055311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4274117" y="2730354"/>
            <a:ext cx="4333489" cy="26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4274117" y="2904529"/>
            <a:ext cx="4333489" cy="21771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4742202" y="3568556"/>
            <a:ext cx="3744686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4426517" y="3742724"/>
            <a:ext cx="4181089" cy="108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6810487" y="2741240"/>
            <a:ext cx="1273629" cy="10123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7420087" y="2741240"/>
            <a:ext cx="32658" cy="100148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7855516" y="2915412"/>
            <a:ext cx="10886" cy="1415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7659573" y="2904525"/>
            <a:ext cx="0" cy="511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7006430" y="3252869"/>
            <a:ext cx="674915" cy="2177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4537397" y="3122242"/>
            <a:ext cx="322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(a)</a:t>
            </a:r>
            <a:endParaRPr lang="en-US" sz="1000" dirty="0"/>
          </a:p>
        </p:txBody>
      </p:sp>
      <p:sp>
        <p:nvSpPr>
          <p:cNvPr id="117" name="TextBox 116"/>
          <p:cNvSpPr txBox="1"/>
          <p:nvPr/>
        </p:nvSpPr>
        <p:spPr>
          <a:xfrm>
            <a:off x="5513064" y="3122242"/>
            <a:ext cx="3289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(b)</a:t>
            </a:r>
            <a:endParaRPr lang="en-US" sz="1000" dirty="0"/>
          </a:p>
        </p:txBody>
      </p:sp>
      <p:sp>
        <p:nvSpPr>
          <p:cNvPr id="118" name="TextBox 117"/>
          <p:cNvSpPr txBox="1"/>
          <p:nvPr/>
        </p:nvSpPr>
        <p:spPr>
          <a:xfrm>
            <a:off x="7304198" y="245989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0</a:t>
            </a:r>
            <a:endParaRPr lang="en-US" sz="1200" b="1" dirty="0"/>
          </a:p>
        </p:txBody>
      </p:sp>
      <p:sp>
        <p:nvSpPr>
          <p:cNvPr id="119" name="TextBox 118"/>
          <p:cNvSpPr txBox="1"/>
          <p:nvPr/>
        </p:nvSpPr>
        <p:spPr>
          <a:xfrm>
            <a:off x="7831608" y="2480241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/>
              <a:t>+ </a:t>
            </a:r>
            <a:r>
              <a:rPr lang="el-GR" sz="1200" b="1" i="1" dirty="0" smtClean="0"/>
              <a:t>τ</a:t>
            </a:r>
            <a:endParaRPr lang="en-US" sz="1200" b="1" i="1" dirty="0"/>
          </a:p>
        </p:txBody>
      </p:sp>
      <p:sp>
        <p:nvSpPr>
          <p:cNvPr id="120" name="TextBox 119"/>
          <p:cNvSpPr txBox="1"/>
          <p:nvPr/>
        </p:nvSpPr>
        <p:spPr>
          <a:xfrm>
            <a:off x="7863116" y="3253049"/>
            <a:ext cx="369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i="1" dirty="0" smtClean="0"/>
              <a:t>Δ</a:t>
            </a:r>
            <a:r>
              <a:rPr lang="en-US" sz="1200" b="1" i="1" dirty="0" smtClean="0"/>
              <a:t> </a:t>
            </a:r>
            <a:r>
              <a:rPr lang="el-GR" sz="1200" b="1" i="1" dirty="0" smtClean="0"/>
              <a:t>τ</a:t>
            </a:r>
            <a:endParaRPr lang="en-US" sz="1200" b="1" i="1" dirty="0"/>
          </a:p>
        </p:txBody>
      </p:sp>
      <p:cxnSp>
        <p:nvCxnSpPr>
          <p:cNvPr id="123" name="Straight Arrow Connector 122"/>
          <p:cNvCxnSpPr>
            <a:stCxn id="120" idx="1"/>
          </p:cNvCxnSpPr>
          <p:nvPr/>
        </p:nvCxnSpPr>
        <p:spPr>
          <a:xfrm flipH="1" flipV="1">
            <a:off x="7752676" y="3183860"/>
            <a:ext cx="110440" cy="2076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7315082" y="327632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0</a:t>
            </a:r>
            <a:endParaRPr lang="en-US" sz="1200" b="1" dirty="0"/>
          </a:p>
        </p:txBody>
      </p:sp>
      <p:sp>
        <p:nvSpPr>
          <p:cNvPr id="125" name="TextBox 124"/>
          <p:cNvSpPr txBox="1"/>
          <p:nvPr/>
        </p:nvSpPr>
        <p:spPr>
          <a:xfrm>
            <a:off x="4376631" y="2367698"/>
            <a:ext cx="1389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Decrease total rate</a:t>
            </a:r>
            <a:endParaRPr lang="en-US" sz="1200" b="1" dirty="0"/>
          </a:p>
        </p:txBody>
      </p:sp>
      <p:sp>
        <p:nvSpPr>
          <p:cNvPr id="126" name="Left Brace 125"/>
          <p:cNvSpPr/>
          <p:nvPr/>
        </p:nvSpPr>
        <p:spPr>
          <a:xfrm>
            <a:off x="5349667" y="2730354"/>
            <a:ext cx="143691" cy="31568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7" name="Straight Arrow Connector 126"/>
          <p:cNvCxnSpPr/>
          <p:nvPr/>
        </p:nvCxnSpPr>
        <p:spPr>
          <a:xfrm>
            <a:off x="5107398" y="2624512"/>
            <a:ext cx="211748" cy="1679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>
            <a:stCxn id="118" idx="3"/>
          </p:cNvCxnSpPr>
          <p:nvPr/>
        </p:nvCxnSpPr>
        <p:spPr>
          <a:xfrm>
            <a:off x="7567412" y="2598391"/>
            <a:ext cx="185264" cy="12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Chord 128"/>
          <p:cNvSpPr/>
          <p:nvPr/>
        </p:nvSpPr>
        <p:spPr>
          <a:xfrm rot="10800000">
            <a:off x="3943973" y="2757240"/>
            <a:ext cx="1256336" cy="996371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Chord 129"/>
          <p:cNvSpPr/>
          <p:nvPr/>
        </p:nvSpPr>
        <p:spPr>
          <a:xfrm rot="10800000">
            <a:off x="4663446" y="2926300"/>
            <a:ext cx="661267" cy="637912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Straight Connector 130"/>
          <p:cNvCxnSpPr/>
          <p:nvPr/>
        </p:nvCxnSpPr>
        <p:spPr>
          <a:xfrm flipH="1">
            <a:off x="7202373" y="2730354"/>
            <a:ext cx="550303" cy="101237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Chord 131"/>
          <p:cNvSpPr/>
          <p:nvPr/>
        </p:nvSpPr>
        <p:spPr>
          <a:xfrm rot="10800000">
            <a:off x="5195831" y="2757240"/>
            <a:ext cx="1256336" cy="996371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Chord 132"/>
          <p:cNvSpPr/>
          <p:nvPr/>
        </p:nvSpPr>
        <p:spPr>
          <a:xfrm rot="10800000">
            <a:off x="5871766" y="2937182"/>
            <a:ext cx="661267" cy="637912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4" name="Straight Connector 133"/>
          <p:cNvCxnSpPr/>
          <p:nvPr/>
        </p:nvCxnSpPr>
        <p:spPr>
          <a:xfrm>
            <a:off x="4328546" y="4787757"/>
            <a:ext cx="4212771" cy="108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>
            <a:off x="4328545" y="4951049"/>
            <a:ext cx="4212772" cy="10867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4796631" y="5625959"/>
            <a:ext cx="3744686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>
            <a:off x="4480946" y="5800127"/>
            <a:ext cx="38644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H="1">
            <a:off x="6864916" y="4798643"/>
            <a:ext cx="1273629" cy="10123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>
            <a:off x="7474516" y="4798643"/>
            <a:ext cx="32658" cy="100148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>
            <a:off x="7909945" y="4972815"/>
            <a:ext cx="10886" cy="1415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7681345" y="4787760"/>
            <a:ext cx="0" cy="511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flipV="1">
            <a:off x="7060859" y="5310272"/>
            <a:ext cx="674915" cy="2177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/>
          <p:cNvSpPr txBox="1"/>
          <p:nvPr/>
        </p:nvSpPr>
        <p:spPr>
          <a:xfrm>
            <a:off x="4591826" y="5179645"/>
            <a:ext cx="322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(a)</a:t>
            </a:r>
            <a:endParaRPr lang="en-US" sz="1000" dirty="0"/>
          </a:p>
        </p:txBody>
      </p:sp>
      <p:sp>
        <p:nvSpPr>
          <p:cNvPr id="144" name="TextBox 143"/>
          <p:cNvSpPr txBox="1"/>
          <p:nvPr/>
        </p:nvSpPr>
        <p:spPr>
          <a:xfrm>
            <a:off x="5567493" y="5179645"/>
            <a:ext cx="3289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(b)</a:t>
            </a:r>
            <a:endParaRPr lang="en-US" sz="1000" dirty="0"/>
          </a:p>
        </p:txBody>
      </p:sp>
      <p:sp>
        <p:nvSpPr>
          <p:cNvPr id="145" name="TextBox 144"/>
          <p:cNvSpPr txBox="1"/>
          <p:nvPr/>
        </p:nvSpPr>
        <p:spPr>
          <a:xfrm>
            <a:off x="7358627" y="431046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0</a:t>
            </a:r>
            <a:endParaRPr lang="en-US" sz="1200" b="1" dirty="0"/>
          </a:p>
        </p:txBody>
      </p:sp>
      <p:sp>
        <p:nvSpPr>
          <p:cNvPr id="146" name="TextBox 145"/>
          <p:cNvSpPr txBox="1"/>
          <p:nvPr/>
        </p:nvSpPr>
        <p:spPr>
          <a:xfrm>
            <a:off x="7886037" y="4330816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/>
              <a:t>+ </a:t>
            </a:r>
            <a:r>
              <a:rPr lang="el-GR" sz="1200" b="1" i="1" dirty="0" smtClean="0"/>
              <a:t>τ</a:t>
            </a:r>
            <a:endParaRPr lang="en-US" sz="1200" b="1" i="1" dirty="0"/>
          </a:p>
        </p:txBody>
      </p:sp>
      <p:sp>
        <p:nvSpPr>
          <p:cNvPr id="147" name="TextBox 146"/>
          <p:cNvSpPr txBox="1"/>
          <p:nvPr/>
        </p:nvSpPr>
        <p:spPr>
          <a:xfrm>
            <a:off x="7917545" y="5310452"/>
            <a:ext cx="369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i="1" dirty="0" smtClean="0"/>
              <a:t>Δ</a:t>
            </a:r>
            <a:r>
              <a:rPr lang="en-US" sz="1200" b="1" i="1" dirty="0" smtClean="0"/>
              <a:t> </a:t>
            </a:r>
            <a:r>
              <a:rPr lang="el-GR" sz="1200" b="1" i="1" dirty="0" smtClean="0"/>
              <a:t>τ</a:t>
            </a:r>
            <a:endParaRPr lang="en-US" sz="1200" b="1" i="1" dirty="0"/>
          </a:p>
        </p:txBody>
      </p:sp>
      <p:cxnSp>
        <p:nvCxnSpPr>
          <p:cNvPr id="148" name="Straight Arrow Connector 147"/>
          <p:cNvCxnSpPr>
            <a:stCxn id="147" idx="1"/>
          </p:cNvCxnSpPr>
          <p:nvPr/>
        </p:nvCxnSpPr>
        <p:spPr>
          <a:xfrm flipH="1" flipV="1">
            <a:off x="7807105" y="5241263"/>
            <a:ext cx="110440" cy="2076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7369511" y="533372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0</a:t>
            </a:r>
            <a:endParaRPr lang="en-US" sz="1200" b="1" dirty="0"/>
          </a:p>
        </p:txBody>
      </p:sp>
      <p:sp>
        <p:nvSpPr>
          <p:cNvPr id="150" name="Left Brace 149"/>
          <p:cNvSpPr/>
          <p:nvPr/>
        </p:nvSpPr>
        <p:spPr>
          <a:xfrm>
            <a:off x="5404096" y="4668015"/>
            <a:ext cx="187193" cy="13062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1" name="Straight Arrow Connector 150"/>
          <p:cNvCxnSpPr/>
          <p:nvPr/>
        </p:nvCxnSpPr>
        <p:spPr>
          <a:xfrm>
            <a:off x="5161827" y="4681915"/>
            <a:ext cx="211748" cy="1679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/>
          <p:cNvCxnSpPr>
            <a:stCxn id="145" idx="3"/>
          </p:cNvCxnSpPr>
          <p:nvPr/>
        </p:nvCxnSpPr>
        <p:spPr>
          <a:xfrm>
            <a:off x="7621841" y="4448966"/>
            <a:ext cx="185264" cy="12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Chord 152"/>
          <p:cNvSpPr/>
          <p:nvPr/>
        </p:nvSpPr>
        <p:spPr>
          <a:xfrm rot="10800000">
            <a:off x="3933086" y="4814643"/>
            <a:ext cx="1256336" cy="996371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Chord 153"/>
          <p:cNvSpPr/>
          <p:nvPr/>
        </p:nvSpPr>
        <p:spPr>
          <a:xfrm rot="10800000">
            <a:off x="4652559" y="4983703"/>
            <a:ext cx="661267" cy="637912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Chord 154"/>
          <p:cNvSpPr/>
          <p:nvPr/>
        </p:nvSpPr>
        <p:spPr>
          <a:xfrm rot="10800000">
            <a:off x="5595562" y="4625242"/>
            <a:ext cx="817967" cy="1294626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Chord 155"/>
          <p:cNvSpPr/>
          <p:nvPr/>
        </p:nvSpPr>
        <p:spPr>
          <a:xfrm rot="10800000">
            <a:off x="5871765" y="4794559"/>
            <a:ext cx="661267" cy="918052"/>
          </a:xfrm>
          <a:prstGeom prst="chord">
            <a:avLst>
              <a:gd name="adj1" fmla="val 4878792"/>
              <a:gd name="adj2" fmla="val 1673770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7" name="Straight Connector 156"/>
          <p:cNvCxnSpPr/>
          <p:nvPr/>
        </p:nvCxnSpPr>
        <p:spPr>
          <a:xfrm flipV="1">
            <a:off x="5595561" y="4609239"/>
            <a:ext cx="1018984" cy="160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flipV="1">
            <a:off x="5558631" y="5910043"/>
            <a:ext cx="1110343" cy="274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flipH="1">
            <a:off x="7202373" y="4598356"/>
            <a:ext cx="564161" cy="13391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>
            <a:off x="7060859" y="4598356"/>
            <a:ext cx="13280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>
            <a:off x="7050444" y="5905701"/>
            <a:ext cx="13280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Right Brace 161"/>
          <p:cNvSpPr/>
          <p:nvPr/>
        </p:nvSpPr>
        <p:spPr>
          <a:xfrm>
            <a:off x="6565458" y="4625242"/>
            <a:ext cx="45719" cy="22460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3" name="Straight Connector 162"/>
          <p:cNvCxnSpPr/>
          <p:nvPr/>
        </p:nvCxnSpPr>
        <p:spPr>
          <a:xfrm>
            <a:off x="7202373" y="4849846"/>
            <a:ext cx="4194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>
            <a:off x="4381648" y="4435705"/>
            <a:ext cx="9818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Increase gap</a:t>
            </a:r>
            <a:endParaRPr lang="en-US" sz="1200" b="1" dirty="0"/>
          </a:p>
        </p:txBody>
      </p:sp>
      <p:sp>
        <p:nvSpPr>
          <p:cNvPr id="165" name="TextBox 164"/>
          <p:cNvSpPr txBox="1"/>
          <p:nvPr/>
        </p:nvSpPr>
        <p:spPr>
          <a:xfrm>
            <a:off x="4669453" y="3085992"/>
            <a:ext cx="35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(a)</a:t>
            </a:r>
            <a:endParaRPr lang="en-US" sz="1200" b="1" dirty="0"/>
          </a:p>
        </p:txBody>
      </p:sp>
      <p:sp>
        <p:nvSpPr>
          <p:cNvPr id="166" name="TextBox 165"/>
          <p:cNvSpPr txBox="1"/>
          <p:nvPr/>
        </p:nvSpPr>
        <p:spPr>
          <a:xfrm>
            <a:off x="5910008" y="3122242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(d)</a:t>
            </a:r>
            <a:endParaRPr lang="en-US" sz="1200" b="1" dirty="0"/>
          </a:p>
        </p:txBody>
      </p:sp>
      <p:sp>
        <p:nvSpPr>
          <p:cNvPr id="167" name="TextBox 166"/>
          <p:cNvSpPr txBox="1"/>
          <p:nvPr/>
        </p:nvSpPr>
        <p:spPr>
          <a:xfrm>
            <a:off x="7202373" y="288117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(d)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6877617" y="3218248"/>
            <a:ext cx="35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(a)</a:t>
            </a:r>
            <a:endParaRPr lang="en-US" sz="12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4648340" y="5146689"/>
            <a:ext cx="35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(a)</a:t>
            </a:r>
            <a:endParaRPr lang="en-US" sz="12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6019856" y="5122010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(e)</a:t>
            </a:r>
            <a:endParaRPr lang="en-US" sz="1200" b="1" dirty="0"/>
          </a:p>
        </p:txBody>
      </p:sp>
      <p:sp>
        <p:nvSpPr>
          <p:cNvPr id="171" name="TextBox 170"/>
          <p:cNvSpPr txBox="1"/>
          <p:nvPr/>
        </p:nvSpPr>
        <p:spPr>
          <a:xfrm>
            <a:off x="4956494" y="1969786"/>
            <a:ext cx="86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Velocity</a:t>
            </a:r>
            <a:endParaRPr lang="en-US" sz="1600" b="1" dirty="0"/>
          </a:p>
        </p:txBody>
      </p:sp>
      <p:sp>
        <p:nvSpPr>
          <p:cNvPr id="172" name="TextBox 171"/>
          <p:cNvSpPr txBox="1"/>
          <p:nvPr/>
        </p:nvSpPr>
        <p:spPr>
          <a:xfrm>
            <a:off x="6917381" y="1982284"/>
            <a:ext cx="1204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Shear stress</a:t>
            </a:r>
            <a:endParaRPr lang="en-US" sz="1600" b="1" dirty="0"/>
          </a:p>
        </p:txBody>
      </p:sp>
      <p:sp>
        <p:nvSpPr>
          <p:cNvPr id="4" name="Rectangle 3"/>
          <p:cNvSpPr/>
          <p:nvPr/>
        </p:nvSpPr>
        <p:spPr>
          <a:xfrm>
            <a:off x="403094" y="991036"/>
            <a:ext cx="82837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Calculations predict that the interfacial shear </a:t>
            </a:r>
            <a:r>
              <a:rPr lang="en-US" b="1" dirty="0" smtClean="0"/>
              <a:t>stress between </a:t>
            </a:r>
            <a:r>
              <a:rPr lang="en-US" b="1" dirty="0"/>
              <a:t>layers nearest the die walls is reduced </a:t>
            </a:r>
            <a:r>
              <a:rPr lang="en-US" b="1" dirty="0" smtClean="0"/>
              <a:t>most effectively </a:t>
            </a:r>
            <a:r>
              <a:rPr lang="en-US" b="1" dirty="0"/>
              <a:t>by: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792958" y="6011230"/>
            <a:ext cx="789384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W. J. </a:t>
            </a:r>
            <a:r>
              <a:rPr lang="en-US" sz="1000" dirty="0" err="1"/>
              <a:t>Schrenk</a:t>
            </a:r>
            <a:r>
              <a:rPr lang="en-US" sz="1000" dirty="0"/>
              <a:t>, N. L. Bradley, T. </a:t>
            </a:r>
            <a:r>
              <a:rPr lang="en-US" sz="1000" dirty="0" err="1"/>
              <a:t>Alfrey</a:t>
            </a:r>
            <a:r>
              <a:rPr lang="en-US" sz="1000" dirty="0"/>
              <a:t>, and H. </a:t>
            </a:r>
            <a:r>
              <a:rPr lang="en-US" sz="1000" dirty="0" err="1"/>
              <a:t>Maack</a:t>
            </a:r>
            <a:r>
              <a:rPr lang="en-US" sz="1000" dirty="0"/>
              <a:t>, ‘‘Interfacial Flow Instability </a:t>
            </a:r>
            <a:r>
              <a:rPr lang="en-US" sz="1000" dirty="0" smtClean="0"/>
              <a:t>in Multilayer </a:t>
            </a:r>
            <a:r>
              <a:rPr lang="en-US" sz="1000" dirty="0" err="1"/>
              <a:t>Coextrusion</a:t>
            </a:r>
            <a:r>
              <a:rPr lang="en-US" sz="1000" dirty="0"/>
              <a:t>,’’ </a:t>
            </a:r>
            <a:r>
              <a:rPr lang="en-US" sz="1000" dirty="0" err="1"/>
              <a:t>Polym</a:t>
            </a:r>
            <a:r>
              <a:rPr lang="en-US" sz="1000" dirty="0"/>
              <a:t>. Eng. Sci., 18, 620–623 (1978); also, W. J. </a:t>
            </a:r>
            <a:r>
              <a:rPr lang="en-US" sz="1000" dirty="0" err="1"/>
              <a:t>Schrenk</a:t>
            </a:r>
            <a:r>
              <a:rPr lang="en-US" sz="1000" dirty="0"/>
              <a:t> </a:t>
            </a:r>
            <a:r>
              <a:rPr lang="en-US" sz="1000" dirty="0" smtClean="0"/>
              <a:t>and T</a:t>
            </a:r>
            <a:r>
              <a:rPr lang="en-US" sz="1000" dirty="0"/>
              <a:t>. </a:t>
            </a:r>
            <a:r>
              <a:rPr lang="en-US" sz="1000" dirty="0" err="1"/>
              <a:t>Alfrey</a:t>
            </a:r>
            <a:r>
              <a:rPr lang="en-US" sz="1000" dirty="0"/>
              <a:t>, ‘‘Co-extruded Multilayer Films and Sheets,’’ in Polymer Blends Vol. 2, D. R. Paul and</a:t>
            </a:r>
          </a:p>
          <a:p>
            <a:r>
              <a:rPr lang="en-US" sz="1000" dirty="0"/>
              <a:t>N. Seymour, Eds., Academic Press, New York, 1978.</a:t>
            </a:r>
          </a:p>
        </p:txBody>
      </p:sp>
    </p:spTree>
    <p:extLst>
      <p:ext uri="{BB962C8B-B14F-4D97-AF65-F5344CB8AC3E}">
        <p14:creationId xmlns:p14="http://schemas.microsoft.com/office/powerpoint/2010/main" val="2205897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Multi-manifold dies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82385" y="1997838"/>
            <a:ext cx="79792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Using a multi-manifold </a:t>
            </a:r>
            <a:r>
              <a:rPr lang="en-US" dirty="0"/>
              <a:t>die, where the different layers </a:t>
            </a:r>
            <a:r>
              <a:rPr lang="en-US" dirty="0" smtClean="0"/>
              <a:t>are separately </a:t>
            </a:r>
            <a:r>
              <a:rPr lang="en-US" dirty="0"/>
              <a:t>distributed along the full width before being merged to form the </a:t>
            </a:r>
            <a:r>
              <a:rPr lang="en-US" dirty="0" smtClean="0"/>
              <a:t>multilayer just </a:t>
            </a:r>
            <a:r>
              <a:rPr lang="en-US" dirty="0"/>
              <a:t>upstream from the die lips; </a:t>
            </a:r>
            <a:endParaRPr lang="en-US" dirty="0" smtClean="0"/>
          </a:p>
          <a:p>
            <a:r>
              <a:rPr lang="en-US" dirty="0" smtClean="0"/>
              <a:t>Although </a:t>
            </a:r>
            <a:r>
              <a:rPr lang="en-US" dirty="0"/>
              <a:t>expensive, such </a:t>
            </a:r>
            <a:r>
              <a:rPr lang="en-US" dirty="0" smtClean="0"/>
              <a:t>co-extrusion </a:t>
            </a:r>
            <a:r>
              <a:rPr lang="en-US" dirty="0"/>
              <a:t>systems </a:t>
            </a:r>
            <a:r>
              <a:rPr lang="en-US" dirty="0" smtClean="0"/>
              <a:t>can accommodate </a:t>
            </a:r>
            <a:r>
              <a:rPr lang="en-US" dirty="0"/>
              <a:t>polymers with very different rheological behaviors</a:t>
            </a:r>
            <a:r>
              <a:rPr lang="en-US" dirty="0" smtClean="0"/>
              <a:t>.</a:t>
            </a:r>
          </a:p>
          <a:p>
            <a:r>
              <a:rPr lang="en-US" dirty="0"/>
              <a:t>With these dies, it is possible to regulate flow across the width by profiling an adjustable restrictor bar in each manifold to help obtain uniform distribution.</a:t>
            </a:r>
          </a:p>
          <a:p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381000" y="986008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The principal advantage of </a:t>
            </a:r>
            <a:r>
              <a:rPr lang="en-US" b="1" dirty="0" err="1"/>
              <a:t>multimanifold</a:t>
            </a:r>
            <a:r>
              <a:rPr lang="en-US" b="1" dirty="0"/>
              <a:t> dies is the ability to coextrude polymers with very different viscosities since each layer is spread independently </a:t>
            </a:r>
            <a:r>
              <a:rPr lang="en-US" b="1" dirty="0" smtClean="0"/>
              <a:t>prior to </a:t>
            </a:r>
            <a:r>
              <a:rPr lang="en-US" b="1" dirty="0"/>
              <a:t>combining.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18710"/>
          <a:stretch/>
        </p:blipFill>
        <p:spPr>
          <a:xfrm>
            <a:off x="1952172" y="4383776"/>
            <a:ext cx="5123542" cy="184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91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10951" y="1406435"/>
            <a:ext cx="75220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/>
              <a:t>The non-Newtonian </a:t>
            </a:r>
            <a:r>
              <a:rPr lang="en-US" dirty="0"/>
              <a:t>behavior affects processing of </a:t>
            </a:r>
            <a:r>
              <a:rPr lang="en-US" dirty="0" smtClean="0"/>
              <a:t>polymers in order to provide multi layers structures of consistent quality that can be formed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/>
              <a:t>One remarkable property of polymeric liquids is their shear-thinning behavior (</a:t>
            </a:r>
            <a:r>
              <a:rPr lang="en-US" dirty="0" smtClean="0"/>
              <a:t>also known </a:t>
            </a:r>
            <a:r>
              <a:rPr lang="en-US" dirty="0"/>
              <a:t>as pseudo-plastic behavior). </a:t>
            </a:r>
            <a:r>
              <a:rPr lang="en-US" dirty="0" smtClean="0"/>
              <a:t>This </a:t>
            </a:r>
            <a:r>
              <a:rPr lang="en-US" dirty="0"/>
              <a:t>reduction </a:t>
            </a:r>
            <a:r>
              <a:rPr lang="en-US" dirty="0" smtClean="0"/>
              <a:t>of viscosity </a:t>
            </a:r>
            <a:r>
              <a:rPr lang="en-US" dirty="0"/>
              <a:t>is due to molecular alignments and disentanglements of the long polymer chains. </a:t>
            </a:r>
            <a:r>
              <a:rPr lang="en-US" dirty="0" smtClean="0"/>
              <a:t>The </a:t>
            </a:r>
            <a:r>
              <a:rPr lang="en-US" dirty="0"/>
              <a:t>higher the shear rate, the easier </a:t>
            </a:r>
            <a:r>
              <a:rPr lang="en-US" dirty="0" smtClean="0"/>
              <a:t>it is </a:t>
            </a:r>
            <a:r>
              <a:rPr lang="en-US" dirty="0"/>
              <a:t>to force polymers to flow through dies and process equipment. </a:t>
            </a:r>
            <a:endParaRPr lang="en-US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/>
              <a:t> Power law exponent and </a:t>
            </a:r>
            <a:r>
              <a:rPr lang="en-US" dirty="0" err="1" smtClean="0"/>
              <a:t>Carreau</a:t>
            </a:r>
            <a:r>
              <a:rPr lang="en-US" dirty="0" smtClean="0"/>
              <a:t>-Yasuda frequently </a:t>
            </a:r>
            <a:r>
              <a:rPr lang="en-US" dirty="0"/>
              <a:t>used for better fitting of data over the entire shear </a:t>
            </a:r>
            <a:r>
              <a:rPr lang="en-US" dirty="0" smtClean="0"/>
              <a:t>rate range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/>
              <a:t>Interfacial instability in </a:t>
            </a:r>
            <a:r>
              <a:rPr lang="en-US" dirty="0" smtClean="0"/>
              <a:t>co-extrusion consisting </a:t>
            </a:r>
            <a:r>
              <a:rPr lang="en-US" dirty="0"/>
              <a:t>of highly irregular or sometimes regular waviness </a:t>
            </a:r>
            <a:r>
              <a:rPr lang="en-US" dirty="0" smtClean="0"/>
              <a:t>can occur in </a:t>
            </a:r>
            <a:r>
              <a:rPr lang="en-US" dirty="0"/>
              <a:t>coextruded structures at the polymer/polymer interface. The effect is to significantly reduce the optical quality of coextruded film. It is an internal </a:t>
            </a:r>
            <a:r>
              <a:rPr lang="en-US" dirty="0" smtClean="0"/>
              <a:t>defect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/>
              <a:t>These instabilities can be solved through various strategies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858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73607773-A6B5-8544-9F0A-69AD4E78D96A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67743" y="2786742"/>
            <a:ext cx="26014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Thank You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1186" y="5842670"/>
            <a:ext cx="2915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www.mosongomoukwa.com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096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Document_x0020_Type xmlns="78bf3842-5ae6-49d1-b321-62bce738a53a">Draft Version</Document_x0020_Type>
    <BU_x0020__x002f__x0020_Area xmlns="78bf3842-5ae6-49d1-b321-62bce738a53a">BU / Function Presentations</BU_x0020__x002f__x0020_Area>
    <Description0 xmlns="78bf3842-5ae6-49d1-b321-62bce738a53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0EAFD2624C8546B63E0A5B388E3F02" ma:contentTypeVersion="4" ma:contentTypeDescription="Create a new document." ma:contentTypeScope="" ma:versionID="33a8c7d5dab69c1cf760823b77cd1287">
  <xsd:schema xmlns:xsd="http://www.w3.org/2001/XMLSchema" xmlns:p="http://schemas.microsoft.com/office/2006/metadata/properties" xmlns:ns2="78bf3842-5ae6-49d1-b321-62bce738a53a" targetNamespace="http://schemas.microsoft.com/office/2006/metadata/properties" ma:root="true" ma:fieldsID="063e8d574c7074babd895d4a26a68aca" ns2:_="">
    <xsd:import namespace="78bf3842-5ae6-49d1-b321-62bce738a53a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Document_x0020_Type" minOccurs="0"/>
                <xsd:element ref="ns2:BU_x0020__x002f__x0020_Area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78bf3842-5ae6-49d1-b321-62bce738a53a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Note"/>
      </xsd:simpleType>
    </xsd:element>
    <xsd:element name="Document_x0020_Type" ma:index="9" nillable="true" ma:displayName="Document Status" ma:default="Draft Version" ma:format="RadioButtons" ma:internalName="Document_x0020_Type">
      <xsd:simpleType>
        <xsd:restriction base="dms:Choice">
          <xsd:enumeration value="Draft Version"/>
          <xsd:enumeration value="Final Version"/>
        </xsd:restriction>
      </xsd:simpleType>
    </xsd:element>
    <xsd:element name="BU_x0020__x002f__x0020_Area" ma:index="10" nillable="true" ma:displayName="Document Type" ma:default="Reference Materials" ma:format="Dropdown" ma:internalName="BU_x0020__x002f__x0020_Area">
      <xsd:simpleType>
        <xsd:restriction base="dms:Choice">
          <xsd:enumeration value="Board Presentations"/>
          <xsd:enumeration value="BU / Function Presentations"/>
          <xsd:enumeration value="Workbooks"/>
          <xsd:enumeration value="Reference Material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FDFD5086-CA48-41D6-B0D9-B23B91FCCFB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1ECB3A-AFE3-4CB7-B0FA-6E3947545D43}">
  <ds:schemaRefs>
    <ds:schemaRef ds:uri="http://purl.org/dc/elements/1.1/"/>
    <ds:schemaRef ds:uri="http://purl.org/dc/dcmitype/"/>
    <ds:schemaRef ds:uri="http://schemas.microsoft.com/office/2006/documentManagement/types"/>
    <ds:schemaRef ds:uri="78bf3842-5ae6-49d1-b321-62bce738a53a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CBEA46D-36AA-4BCE-90B5-28EC704467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bf3842-5ae6-49d1-b321-62bce738a53a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116328</TotalTime>
  <Words>2204</Words>
  <Application>Microsoft Macintosh PowerPoint</Application>
  <PresentationFormat>On-screen Show (4:3)</PresentationFormat>
  <Paragraphs>377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Custom Design</vt:lpstr>
      <vt:lpstr>Influence of Non-Newtonian Behavior of Polymers on their Processing Characteristics</vt:lpstr>
      <vt:lpstr>Outline</vt:lpstr>
      <vt:lpstr>Introduction</vt:lpstr>
      <vt:lpstr>Why rheological properties are important</vt:lpstr>
      <vt:lpstr>Rheology and extrusion</vt:lpstr>
      <vt:lpstr>Viscosity of Polymer Melts</vt:lpstr>
      <vt:lpstr>Capillary Flow Rheometry</vt:lpstr>
      <vt:lpstr>Apparent viscosity for ABS and TPU</vt:lpstr>
      <vt:lpstr>Rheological Response of Polymer Melts to  Small, Sinusoidally Varying Shear Deformations</vt:lpstr>
      <vt:lpstr>Complex viscosity for ABS and TPU</vt:lpstr>
      <vt:lpstr>Effect of temperature on complex viscosity</vt:lpstr>
      <vt:lpstr>Shear Dependent viscosity model</vt:lpstr>
      <vt:lpstr>Viscous dissipation in pipe flow</vt:lpstr>
      <vt:lpstr>Extrusion</vt:lpstr>
      <vt:lpstr>Viscous dissipation in extrusion operation</vt:lpstr>
      <vt:lpstr>Interfacial instability in multilayer co extrusion</vt:lpstr>
      <vt:lpstr>Flow analysis of non Newtonian  multilayer co-extrusion</vt:lpstr>
      <vt:lpstr>Reduction in velocity and interfacial shear stress</vt:lpstr>
      <vt:lpstr>Multi-manifold dies</vt:lpstr>
      <vt:lpstr>Conclusions</vt:lpstr>
      <vt:lpstr>PowerPoint Presentation</vt:lpstr>
    </vt:vector>
  </TitlesOfParts>
  <Company>PolyOne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GCAI Segment Deck - no Appendix</dc:title>
  <dc:creator>prughj</dc:creator>
  <cp:lastModifiedBy>Mosongo moukwa</cp:lastModifiedBy>
  <cp:revision>1216</cp:revision>
  <cp:lastPrinted>2017-08-22T22:10:41Z</cp:lastPrinted>
  <dcterms:created xsi:type="dcterms:W3CDTF">2013-05-15T14:51:22Z</dcterms:created>
  <dcterms:modified xsi:type="dcterms:W3CDTF">2017-09-04T17:33:21Z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0x010100CB0EAFD2624C8546B63E0A5B388E3F02</vt:lpwstr>
  </property>
</Properties>
</file>