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6" r:id="rId4"/>
  </p:sldMasterIdLst>
  <p:notesMasterIdLst>
    <p:notesMasterId r:id="rId52"/>
  </p:notesMasterIdLst>
  <p:handoutMasterIdLst>
    <p:handoutMasterId r:id="rId53"/>
  </p:handoutMasterIdLst>
  <p:sldIdLst>
    <p:sldId id="725" r:id="rId5"/>
    <p:sldId id="930" r:id="rId6"/>
    <p:sldId id="1232" r:id="rId7"/>
    <p:sldId id="1163" r:id="rId8"/>
    <p:sldId id="1164" r:id="rId9"/>
    <p:sldId id="1165" r:id="rId10"/>
    <p:sldId id="1099" r:id="rId11"/>
    <p:sldId id="1100" r:id="rId12"/>
    <p:sldId id="1234" r:id="rId13"/>
    <p:sldId id="1282" r:id="rId14"/>
    <p:sldId id="1242" r:id="rId15"/>
    <p:sldId id="1238" r:id="rId16"/>
    <p:sldId id="1243" r:id="rId17"/>
    <p:sldId id="1296" r:id="rId18"/>
    <p:sldId id="1244" r:id="rId19"/>
    <p:sldId id="1297" r:id="rId20"/>
    <p:sldId id="1245" r:id="rId21"/>
    <p:sldId id="1253" r:id="rId22"/>
    <p:sldId id="1204" r:id="rId23"/>
    <p:sldId id="1246" r:id="rId24"/>
    <p:sldId id="1208" r:id="rId25"/>
    <p:sldId id="1207" r:id="rId26"/>
    <p:sldId id="1249" r:id="rId27"/>
    <p:sldId id="1250" r:id="rId28"/>
    <p:sldId id="1290" r:id="rId29"/>
    <p:sldId id="1279" r:id="rId30"/>
    <p:sldId id="1278" r:id="rId31"/>
    <p:sldId id="1280" r:id="rId32"/>
    <p:sldId id="1285" r:id="rId33"/>
    <p:sldId id="1286" r:id="rId34"/>
    <p:sldId id="1288" r:id="rId35"/>
    <p:sldId id="1289" r:id="rId36"/>
    <p:sldId id="1291" r:id="rId37"/>
    <p:sldId id="1292" r:id="rId38"/>
    <p:sldId id="1293" r:id="rId39"/>
    <p:sldId id="1294" r:id="rId40"/>
    <p:sldId id="1256" r:id="rId41"/>
    <p:sldId id="1261" r:id="rId42"/>
    <p:sldId id="1260" r:id="rId43"/>
    <p:sldId id="1259" r:id="rId44"/>
    <p:sldId id="1262" r:id="rId45"/>
    <p:sldId id="1264" r:id="rId46"/>
    <p:sldId id="1284" r:id="rId47"/>
    <p:sldId id="1265" r:id="rId48"/>
    <p:sldId id="1266" r:id="rId49"/>
    <p:sldId id="1269" r:id="rId50"/>
    <p:sldId id="1268" r:id="rId5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2124"/>
    <a:srgbClr val="0000FF"/>
    <a:srgbClr val="3A747B"/>
    <a:srgbClr val="FF5050"/>
    <a:srgbClr val="009900"/>
    <a:srgbClr val="D8D0C0"/>
    <a:srgbClr val="14515C"/>
    <a:srgbClr val="11343C"/>
    <a:srgbClr val="781C1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7994" autoAdjust="0"/>
  </p:normalViewPr>
  <p:slideViewPr>
    <p:cSldViewPr snapToGrid="0" snapToObjects="1">
      <p:cViewPr>
        <p:scale>
          <a:sx n="79" d="100"/>
          <a:sy n="79" d="100"/>
        </p:scale>
        <p:origin x="-1140" y="-36"/>
      </p:cViewPr>
      <p:guideLst>
        <p:guide orient="horz" pos="660"/>
        <p:guide orient="horz" pos="4094"/>
        <p:guide pos="294"/>
        <p:guide pos="2881"/>
        <p:guide pos="5466"/>
        <p:guide/>
      </p:guideLst>
    </p:cSldViewPr>
  </p:slideViewPr>
  <p:outlineViewPr>
    <p:cViewPr>
      <p:scale>
        <a:sx n="33" d="100"/>
        <a:sy n="33" d="100"/>
      </p:scale>
      <p:origin x="0" y="33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dLbls>
            <c:dLbl>
              <c:idx val="2"/>
              <c:tx>
                <c:rich>
                  <a:bodyPr/>
                  <a:lstStyle/>
                  <a:p>
                    <a:r>
                      <a:rPr lang="en-US" smtClean="0"/>
                      <a:t>MEA,</a:t>
                    </a:r>
                  </a:p>
                  <a:p>
                    <a:r>
                      <a:rPr lang="en-US" smtClean="0"/>
                      <a:t> </a:t>
                    </a:r>
                    <a:r>
                      <a:rPr lang="en-US" dirty="0"/>
                      <a:t>7.20%</a:t>
                    </a:r>
                  </a:p>
                </c:rich>
              </c:tx>
              <c:showLegendKey val="0"/>
              <c:showVal val="1"/>
              <c:showCatName val="1"/>
              <c:showSerName val="0"/>
              <c:showPercent val="0"/>
              <c:showBubbleSize val="0"/>
            </c:dLbl>
            <c:txPr>
              <a:bodyPr/>
              <a:lstStyle/>
              <a:p>
                <a:pPr>
                  <a:defRPr sz="950" b="1"/>
                </a:pPr>
                <a:endParaRPr lang="en-US"/>
              </a:p>
            </c:txPr>
            <c:showLegendKey val="0"/>
            <c:showVal val="1"/>
            <c:showCatName val="1"/>
            <c:showSerName val="0"/>
            <c:showPercent val="0"/>
            <c:showBubbleSize val="0"/>
            <c:showLeaderLines val="1"/>
          </c:dLbls>
          <c:cat>
            <c:strRef>
              <c:f>Sheet3!$B$3:$B$10</c:f>
              <c:strCache>
                <c:ptCount val="8"/>
                <c:pt idx="0">
                  <c:v>China</c:v>
                </c:pt>
                <c:pt idx="1">
                  <c:v>japan</c:v>
                </c:pt>
                <c:pt idx="2">
                  <c:v>Middle east, Africa</c:v>
                </c:pt>
                <c:pt idx="3">
                  <c:v>CIS</c:v>
                </c:pt>
                <c:pt idx="4">
                  <c:v>Europe</c:v>
                </c:pt>
                <c:pt idx="5">
                  <c:v>latin America</c:v>
                </c:pt>
                <c:pt idx="6">
                  <c:v>NAFTA</c:v>
                </c:pt>
                <c:pt idx="7">
                  <c:v>Rest of Asia</c:v>
                </c:pt>
              </c:strCache>
            </c:strRef>
          </c:cat>
          <c:val>
            <c:numRef>
              <c:f>Sheet3!$C$3:$C$10</c:f>
              <c:numCache>
                <c:formatCode>0.00%</c:formatCode>
                <c:ptCount val="8"/>
                <c:pt idx="0">
                  <c:v>0.23899999999999999</c:v>
                </c:pt>
                <c:pt idx="1">
                  <c:v>4.9000000000000002E-2</c:v>
                </c:pt>
                <c:pt idx="2">
                  <c:v>7.1999999999999995E-2</c:v>
                </c:pt>
                <c:pt idx="3">
                  <c:v>0.03</c:v>
                </c:pt>
                <c:pt idx="4">
                  <c:v>0.20399999999999999</c:v>
                </c:pt>
                <c:pt idx="5">
                  <c:v>4.9000000000000002E-2</c:v>
                </c:pt>
                <c:pt idx="6">
                  <c:v>0.19900000000000001</c:v>
                </c:pt>
                <c:pt idx="7">
                  <c:v>0.158</c:v>
                </c:pt>
              </c:numCache>
            </c:numRef>
          </c:val>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txPr>
              <a:bodyPr/>
              <a:lstStyle/>
              <a:p>
                <a:pPr>
                  <a:defRPr sz="1400"/>
                </a:pPr>
                <a:endParaRPr lang="en-US"/>
              </a:p>
            </c:txPr>
            <c:dLblPos val="outEnd"/>
            <c:showLegendKey val="0"/>
            <c:showVal val="1"/>
            <c:showCatName val="1"/>
            <c:showSerName val="0"/>
            <c:showPercent val="0"/>
            <c:showBubbleSize val="0"/>
            <c:separator>
</c:separator>
            <c:showLeaderLines val="1"/>
          </c:dLbls>
          <c:cat>
            <c:strRef>
              <c:f>Sheet1!$B$4:$B$8</c:f>
              <c:strCache>
                <c:ptCount val="5"/>
                <c:pt idx="0">
                  <c:v>Packaging</c:v>
                </c:pt>
                <c:pt idx="1">
                  <c:v>Building &amp; Construction </c:v>
                </c:pt>
                <c:pt idx="2">
                  <c:v>Automotive</c:v>
                </c:pt>
                <c:pt idx="3">
                  <c:v>Electrical &amp; Electronics</c:v>
                </c:pt>
                <c:pt idx="4">
                  <c:v>Others</c:v>
                </c:pt>
              </c:strCache>
            </c:strRef>
          </c:cat>
          <c:val>
            <c:numRef>
              <c:f>Sheet1!$C$4:$C$8</c:f>
              <c:numCache>
                <c:formatCode>0.00%</c:formatCode>
                <c:ptCount val="5"/>
                <c:pt idx="0" formatCode="0%">
                  <c:v>0.39</c:v>
                </c:pt>
                <c:pt idx="1">
                  <c:v>0.20599999999999999</c:v>
                </c:pt>
                <c:pt idx="2">
                  <c:v>7.4999999999999997E-2</c:v>
                </c:pt>
                <c:pt idx="3">
                  <c:v>5.6000000000000001E-2</c:v>
                </c:pt>
                <c:pt idx="4">
                  <c:v>0.27300000000000002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txPr>
              <a:bodyPr/>
              <a:lstStyle/>
              <a:p>
                <a:pPr>
                  <a:defRPr sz="1200" b="1"/>
                </a:pPr>
                <a:endParaRPr lang="en-US"/>
              </a:p>
            </c:txPr>
            <c:dLblPos val="outEnd"/>
            <c:showLegendKey val="0"/>
            <c:showVal val="1"/>
            <c:showCatName val="1"/>
            <c:showSerName val="0"/>
            <c:showPercent val="0"/>
            <c:showBubbleSize val="0"/>
            <c:separator>
</c:separator>
            <c:showLeaderLines val="1"/>
          </c:dLbls>
          <c:cat>
            <c:strRef>
              <c:f>Sheet3!$E$3:$E$11</c:f>
              <c:strCache>
                <c:ptCount val="9"/>
                <c:pt idx="0">
                  <c:v>PP</c:v>
                </c:pt>
                <c:pt idx="1">
                  <c:v>LDPE</c:v>
                </c:pt>
                <c:pt idx="2">
                  <c:v>LLDPE</c:v>
                </c:pt>
                <c:pt idx="3">
                  <c:v>HDPE</c:v>
                </c:pt>
                <c:pt idx="4">
                  <c:v>PET</c:v>
                </c:pt>
                <c:pt idx="5">
                  <c:v>PS</c:v>
                </c:pt>
                <c:pt idx="6">
                  <c:v>ABS</c:v>
                </c:pt>
                <c:pt idx="7">
                  <c:v>PVC</c:v>
                </c:pt>
                <c:pt idx="8">
                  <c:v>PC </c:v>
                </c:pt>
              </c:strCache>
            </c:strRef>
          </c:cat>
          <c:val>
            <c:numRef>
              <c:f>Sheet3!$F$3:$F$11</c:f>
              <c:numCache>
                <c:formatCode>0%</c:formatCode>
                <c:ptCount val="9"/>
                <c:pt idx="0">
                  <c:v>0.26</c:v>
                </c:pt>
                <c:pt idx="1">
                  <c:v>0.09</c:v>
                </c:pt>
                <c:pt idx="2">
                  <c:v>0.11</c:v>
                </c:pt>
                <c:pt idx="3">
                  <c:v>0.17</c:v>
                </c:pt>
                <c:pt idx="4">
                  <c:v>0.08</c:v>
                </c:pt>
                <c:pt idx="5">
                  <c:v>0.05</c:v>
                </c:pt>
                <c:pt idx="6">
                  <c:v>0.04</c:v>
                </c:pt>
                <c:pt idx="7">
                  <c:v>0.18</c:v>
                </c:pt>
                <c:pt idx="8">
                  <c:v>0.02</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35" tIns="46568" rIns="93135" bIns="46568"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35" tIns="46568" rIns="93135" bIns="46568" rtlCol="0"/>
          <a:lstStyle>
            <a:lvl1pPr algn="r">
              <a:defRPr sz="1200"/>
            </a:lvl1pPr>
          </a:lstStyle>
          <a:p>
            <a:fld id="{35C55AA6-3D77-DD4D-ADF9-7032C03D75BE}" type="datetimeFigureOut">
              <a:rPr lang="en-US" smtClean="0"/>
              <a:pPr/>
              <a:t>8/26/2016</a:t>
            </a:fld>
            <a:endParaRPr lang="en-US" dirty="0"/>
          </a:p>
        </p:txBody>
      </p:sp>
      <p:sp>
        <p:nvSpPr>
          <p:cNvPr id="4" name="Footer Placeholder 3"/>
          <p:cNvSpPr>
            <a:spLocks noGrp="1"/>
          </p:cNvSpPr>
          <p:nvPr>
            <p:ph type="ftr" sz="quarter" idx="2"/>
          </p:nvPr>
        </p:nvSpPr>
        <p:spPr>
          <a:xfrm>
            <a:off x="0" y="8829968"/>
            <a:ext cx="3037840" cy="464820"/>
          </a:xfrm>
          <a:prstGeom prst="rect">
            <a:avLst/>
          </a:prstGeom>
        </p:spPr>
        <p:txBody>
          <a:bodyPr vert="horz" lIns="93135" tIns="46568" rIns="93135" bIns="4656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8"/>
            <a:ext cx="3037840" cy="464820"/>
          </a:xfrm>
          <a:prstGeom prst="rect">
            <a:avLst/>
          </a:prstGeom>
        </p:spPr>
        <p:txBody>
          <a:bodyPr vert="horz" lIns="93135" tIns="46568" rIns="93135" bIns="46568" rtlCol="0" anchor="b"/>
          <a:lstStyle>
            <a:lvl1pPr algn="r">
              <a:defRPr sz="1200"/>
            </a:lvl1pPr>
          </a:lstStyle>
          <a:p>
            <a:fld id="{1051DBA7-B3A1-CD42-9FE5-037A350BA6A5}" type="slidenum">
              <a:rPr lang="en-US" smtClean="0"/>
              <a:pPr/>
              <a:t>‹#›</a:t>
            </a:fld>
            <a:endParaRPr lang="en-US" dirty="0"/>
          </a:p>
        </p:txBody>
      </p:sp>
    </p:spTree>
    <p:extLst>
      <p:ext uri="{BB962C8B-B14F-4D97-AF65-F5344CB8AC3E}">
        <p14:creationId xmlns:p14="http://schemas.microsoft.com/office/powerpoint/2010/main" val="42046764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35" tIns="46568" rIns="93135" bIns="46568"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35" tIns="46568" rIns="93135" bIns="46568" rtlCol="0"/>
          <a:lstStyle>
            <a:lvl1pPr algn="r">
              <a:defRPr sz="1200"/>
            </a:lvl1pPr>
          </a:lstStyle>
          <a:p>
            <a:fld id="{1F194D2F-8B8B-F84D-8BC9-1415AEACF8A5}" type="datetimeFigureOut">
              <a:rPr lang="en-US" smtClean="0"/>
              <a:pPr/>
              <a:t>8/26/2016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35" tIns="46568" rIns="93135" bIns="46568" rtlCol="0" anchor="ctr"/>
          <a:lstStyle/>
          <a:p>
            <a:endParaRPr lang="en-US" dirty="0"/>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35" tIns="46568" rIns="93135" bIns="465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4820"/>
          </a:xfrm>
          <a:prstGeom prst="rect">
            <a:avLst/>
          </a:prstGeom>
        </p:spPr>
        <p:txBody>
          <a:bodyPr vert="horz" lIns="93135" tIns="46568" rIns="93135" bIns="465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35" tIns="46568" rIns="93135" bIns="46568" rtlCol="0" anchor="b"/>
          <a:lstStyle>
            <a:lvl1pPr algn="r">
              <a:defRPr sz="1200"/>
            </a:lvl1pPr>
          </a:lstStyle>
          <a:p>
            <a:fld id="{6F21483E-CDDE-1741-9EBA-F442BCC74C3B}" type="slidenum">
              <a:rPr lang="en-US" smtClean="0"/>
              <a:pPr/>
              <a:t>‹#›</a:t>
            </a:fld>
            <a:endParaRPr lang="en-US" dirty="0"/>
          </a:p>
        </p:txBody>
      </p:sp>
    </p:spTree>
    <p:extLst>
      <p:ext uri="{BB962C8B-B14F-4D97-AF65-F5344CB8AC3E}">
        <p14:creationId xmlns:p14="http://schemas.microsoft.com/office/powerpoint/2010/main" val="379364659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4" name="Rectangle 3"/>
          <p:cNvSpPr/>
          <p:nvPr/>
        </p:nvSpPr>
        <p:spPr>
          <a:xfrm>
            <a:off x="4042" y="4535336"/>
            <a:ext cx="9144000" cy="2333330"/>
          </a:xfrm>
          <a:prstGeom prst="rect">
            <a:avLst/>
          </a:prstGeom>
          <a:gradFill flip="none" rotWithShape="1">
            <a:gsLst>
              <a:gs pos="0">
                <a:schemeClr val="bg2">
                  <a:lumMod val="90000"/>
                </a:schemeClr>
              </a:gs>
              <a:gs pos="100000">
                <a:srgbClr val="FFFFFF"/>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85799" y="2471530"/>
            <a:ext cx="5105421" cy="17526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5" name="Picture 4" descr="swirl4REDbig.pn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709732" y="3829393"/>
            <a:ext cx="4444936" cy="3039273"/>
          </a:xfrm>
          <a:prstGeom prst="rect">
            <a:avLst/>
          </a:prstGeom>
        </p:spPr>
      </p:pic>
      <p:pic>
        <p:nvPicPr>
          <p:cNvPr id="6" name="Picture 5" descr="PolyOne_Tagline_cmyk.ep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21" y="5345702"/>
            <a:ext cx="3081020" cy="1024683"/>
          </a:xfrm>
          <a:prstGeom prst="rect">
            <a:avLst/>
          </a:prstGeom>
        </p:spPr>
      </p:pic>
      <p:sp>
        <p:nvSpPr>
          <p:cNvPr id="10" name="Title 9"/>
          <p:cNvSpPr>
            <a:spLocks noGrp="1"/>
          </p:cNvSpPr>
          <p:nvPr>
            <p:ph type="title"/>
          </p:nvPr>
        </p:nvSpPr>
        <p:spPr>
          <a:xfrm>
            <a:off x="685800" y="907774"/>
            <a:ext cx="8001000" cy="1292086"/>
          </a:xfrm>
        </p:spPr>
        <p:txBody>
          <a:bodyPr/>
          <a:lstStyle>
            <a:lvl1pPr>
              <a:defRPr sz="4400" b="1">
                <a:solidFill>
                  <a:schemeClr val="tx1"/>
                </a:solidFill>
              </a:defRPr>
            </a:lvl1pPr>
          </a:lstStyle>
          <a:p>
            <a:r>
              <a:rPr lang="en-US" smtClean="0"/>
              <a:t>Click to edit Master title style</a:t>
            </a:r>
            <a:endParaRPr lang="en-US" dirty="0"/>
          </a:p>
        </p:txBody>
      </p:sp>
      <p:sp>
        <p:nvSpPr>
          <p:cNvPr id="17" name="Date Placeholder 16"/>
          <p:cNvSpPr>
            <a:spLocks noGrp="1"/>
          </p:cNvSpPr>
          <p:nvPr>
            <p:ph type="dt" sz="half" idx="10"/>
          </p:nvPr>
        </p:nvSpPr>
        <p:spPr/>
        <p:txBody>
          <a:bodyPr/>
          <a:lstStyle>
            <a:lvl1pPr>
              <a:defRPr>
                <a:noFill/>
              </a:defRPr>
            </a:lvl1pPr>
          </a:lstStyle>
          <a:p>
            <a:r>
              <a:rPr lang="en-US" dirty="0" smtClean="0"/>
              <a:t>CONFIDENTIAL</a:t>
            </a:r>
            <a:endParaRPr lang="en-US" dirty="0"/>
          </a:p>
        </p:txBody>
      </p:sp>
      <p:sp>
        <p:nvSpPr>
          <p:cNvPr id="18" name="Slide Number Placeholder 17"/>
          <p:cNvSpPr>
            <a:spLocks noGrp="1"/>
          </p:cNvSpPr>
          <p:nvPr>
            <p:ph type="sldNum" sz="quarter" idx="11"/>
          </p:nvPr>
        </p:nvSpPr>
        <p:spPr/>
        <p:txBody>
          <a:bodyPr/>
          <a:lstStyle>
            <a:lvl1pPr>
              <a:defRPr>
                <a:noFill/>
              </a:defRPr>
            </a:lvl1pPr>
          </a:lstStyle>
          <a:p>
            <a:r>
              <a:rPr lang="en-US" dirty="0" smtClean="0"/>
              <a:t>Page </a:t>
            </a:r>
            <a:fld id="{73607773-A6B5-8544-9F0A-69AD4E78D96A}" type="slidenum">
              <a:rPr lang="en-US" smtClean="0"/>
              <a:pPr/>
              <a:t>‹#›</a:t>
            </a:fld>
            <a:endParaRPr lang="en-US" dirty="0"/>
          </a:p>
        </p:txBody>
      </p:sp>
      <p:sp>
        <p:nvSpPr>
          <p:cNvPr id="19" name="Footer Placeholder 18"/>
          <p:cNvSpPr>
            <a:spLocks noGrp="1"/>
          </p:cNvSpPr>
          <p:nvPr>
            <p:ph type="ftr" sz="quarter" idx="12"/>
          </p:nvPr>
        </p:nvSpPr>
        <p:spPr>
          <a:xfrm>
            <a:off x="2971802" y="6544738"/>
            <a:ext cx="2895600" cy="296005"/>
          </a:xfrm>
        </p:spPr>
        <p:txBody>
          <a:bodyPr/>
          <a:lstStyle>
            <a:lvl1pPr>
              <a:defRPr>
                <a:noFill/>
              </a:defRPr>
            </a:lvl1pPr>
          </a:lstStyle>
          <a:p>
            <a:r>
              <a:rPr lang="en-US" dirty="0" smtClean="0"/>
              <a:t>PolyOne Corporation</a:t>
            </a:r>
            <a:endParaRPr lang="en-US" dirty="0"/>
          </a:p>
        </p:txBody>
      </p:sp>
    </p:spTree>
    <p:extLst>
      <p:ext uri="{BB962C8B-B14F-4D97-AF65-F5344CB8AC3E}">
        <p14:creationId xmlns:p14="http://schemas.microsoft.com/office/powerpoint/2010/main" val="227207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r>
              <a:rPr lang="en-US" dirty="0" smtClean="0"/>
              <a:t>CONFIDENTIAL</a:t>
            </a:r>
            <a:endParaRPr lang="en-US" dirty="0"/>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r>
              <a:rPr lang="en-US" dirty="0" smtClean="0"/>
              <a:t>PolyOne Corporation</a:t>
            </a:r>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602E16C1-1D4B-4E32-9869-8A2FF59E21AD}" type="slidenum">
              <a:rPr lang="en-US" smtClean="0"/>
              <a:pPr/>
              <a:t>‹#›</a:t>
            </a:fld>
            <a:endParaRPr lang="en-US" dirty="0"/>
          </a:p>
        </p:txBody>
      </p:sp>
      <p:cxnSp>
        <p:nvCxnSpPr>
          <p:cNvPr id="7" name="Straight Connector 6"/>
          <p:cNvCxnSpPr/>
          <p:nvPr/>
        </p:nvCxnSpPr>
        <p:spPr>
          <a:xfrm>
            <a:off x="457199" y="948267"/>
            <a:ext cx="8229601" cy="0"/>
          </a:xfrm>
          <a:prstGeom prst="line">
            <a:avLst/>
          </a:prstGeom>
          <a:ln w="254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cxnSp>
        <p:nvCxnSpPr>
          <p:cNvPr id="9" name="Straight Connector 8"/>
          <p:cNvCxnSpPr/>
          <p:nvPr userDrawn="1"/>
        </p:nvCxnSpPr>
        <p:spPr>
          <a:xfrm>
            <a:off x="457199" y="948267"/>
            <a:ext cx="8229601" cy="0"/>
          </a:xfrm>
          <a:prstGeom prst="line">
            <a:avLst/>
          </a:prstGeom>
          <a:ln w="254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a:off x="457199" y="6544738"/>
            <a:ext cx="8229601" cy="0"/>
          </a:xfrm>
          <a:prstGeom prst="line">
            <a:avLst/>
          </a:prstGeom>
          <a:ln w="25400">
            <a:solidFill>
              <a:srgbClr val="7F7F7F"/>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r>
              <a:rPr lang="en-US" dirty="0" smtClean="0"/>
              <a:t>PolyOne Corporation</a:t>
            </a:r>
            <a:endParaRPr lang="en-US" dirty="0"/>
          </a:p>
        </p:txBody>
      </p:sp>
      <p:sp>
        <p:nvSpPr>
          <p:cNvPr id="6" name="Slide Number Placeholder 5"/>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pic>
        <p:nvPicPr>
          <p:cNvPr id="7" name="Picture 6"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13184"/>
            <a:ext cx="4038600" cy="501298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113184"/>
            <a:ext cx="4038600" cy="501298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dirty="0" smtClean="0"/>
              <a:t>CONFIDENTIAL</a:t>
            </a:r>
            <a:endParaRPr lang="en-US" dirty="0"/>
          </a:p>
        </p:txBody>
      </p:sp>
      <p:sp>
        <p:nvSpPr>
          <p:cNvPr id="6" name="Footer Placeholder 5"/>
          <p:cNvSpPr>
            <a:spLocks noGrp="1"/>
          </p:cNvSpPr>
          <p:nvPr>
            <p:ph type="ftr" sz="quarter" idx="11"/>
          </p:nvPr>
        </p:nvSpPr>
        <p:spPr/>
        <p:txBody>
          <a:bodyPr/>
          <a:lstStyle/>
          <a:p>
            <a:r>
              <a:rPr lang="en-US" dirty="0" smtClean="0"/>
              <a:t>PolyOne Corporation</a:t>
            </a:r>
            <a:endParaRPr lang="en-US" dirty="0"/>
          </a:p>
        </p:txBody>
      </p:sp>
      <p:sp>
        <p:nvSpPr>
          <p:cNvPr id="7" name="Slide Number Placeholder 6"/>
          <p:cNvSpPr>
            <a:spLocks noGrp="1"/>
          </p:cNvSpPr>
          <p:nvPr>
            <p:ph type="sldNum" sz="quarter" idx="12"/>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dirty="0" smtClean="0"/>
              <a:t>Page </a:t>
            </a:r>
            <a:fld id="{73607773-A6B5-8544-9F0A-69AD4E78D96A}" type="slidenum">
              <a:rPr lang="en-US" smtClean="0"/>
              <a:pPr/>
              <a:t>‹#›</a:t>
            </a:fld>
            <a:endParaRPr lang="en-US" dirty="0"/>
          </a:p>
        </p:txBody>
      </p:sp>
      <p:cxnSp>
        <p:nvCxnSpPr>
          <p:cNvPr id="8" name="Straight Connector 7"/>
          <p:cNvCxnSpPr/>
          <p:nvPr/>
        </p:nvCxnSpPr>
        <p:spPr>
          <a:xfrm>
            <a:off x="457199" y="948267"/>
            <a:ext cx="8229601" cy="0"/>
          </a:xfrm>
          <a:prstGeom prst="line">
            <a:avLst/>
          </a:prstGeom>
          <a:ln w="254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Picture 8"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CONFIDENTIAL</a:t>
            </a:r>
            <a:endParaRPr lang="en-US" dirty="0"/>
          </a:p>
        </p:txBody>
      </p:sp>
      <p:sp>
        <p:nvSpPr>
          <p:cNvPr id="8" name="Footer Placeholder 7"/>
          <p:cNvSpPr>
            <a:spLocks noGrp="1"/>
          </p:cNvSpPr>
          <p:nvPr>
            <p:ph type="ftr" sz="quarter" idx="11"/>
          </p:nvPr>
        </p:nvSpPr>
        <p:spPr/>
        <p:txBody>
          <a:bodyPr/>
          <a:lstStyle/>
          <a:p>
            <a:r>
              <a:rPr lang="en-US" dirty="0" smtClean="0"/>
              <a:t>PolyOne Corporation</a:t>
            </a:r>
            <a:endParaRPr lang="en-US" dirty="0"/>
          </a:p>
        </p:txBody>
      </p:sp>
      <p:sp>
        <p:nvSpPr>
          <p:cNvPr id="9" name="Slide Number Placeholder 8"/>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cxnSp>
        <p:nvCxnSpPr>
          <p:cNvPr id="10" name="Straight Connector 9"/>
          <p:cNvCxnSpPr/>
          <p:nvPr/>
        </p:nvCxnSpPr>
        <p:spPr>
          <a:xfrm>
            <a:off x="457199" y="948267"/>
            <a:ext cx="8229601" cy="0"/>
          </a:xfrm>
          <a:prstGeom prst="line">
            <a:avLst/>
          </a:prstGeom>
          <a:ln w="254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CONFIDENTIAL</a:t>
            </a:r>
            <a:endParaRPr lang="en-US" dirty="0"/>
          </a:p>
        </p:txBody>
      </p:sp>
      <p:sp>
        <p:nvSpPr>
          <p:cNvPr id="4" name="Footer Placeholder 3"/>
          <p:cNvSpPr>
            <a:spLocks noGrp="1"/>
          </p:cNvSpPr>
          <p:nvPr>
            <p:ph type="ftr" sz="quarter" idx="11"/>
          </p:nvPr>
        </p:nvSpPr>
        <p:spPr/>
        <p:txBody>
          <a:bodyPr/>
          <a:lstStyle/>
          <a:p>
            <a:r>
              <a:rPr lang="en-US" dirty="0" smtClean="0"/>
              <a:t>PolyOne Corporation</a:t>
            </a:r>
            <a:endParaRPr lang="en-US" dirty="0"/>
          </a:p>
        </p:txBody>
      </p:sp>
      <p:sp>
        <p:nvSpPr>
          <p:cNvPr id="5" name="Slide Number Placeholder 4"/>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cxnSp>
        <p:nvCxnSpPr>
          <p:cNvPr id="6" name="Straight Connector 5"/>
          <p:cNvCxnSpPr/>
          <p:nvPr/>
        </p:nvCxnSpPr>
        <p:spPr>
          <a:xfrm>
            <a:off x="457199" y="948267"/>
            <a:ext cx="8229601" cy="0"/>
          </a:xfrm>
          <a:prstGeom prst="line">
            <a:avLst/>
          </a:prstGeom>
          <a:ln w="254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7" name="Picture 6"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CONFIDENTIAL</a:t>
            </a:r>
            <a:endParaRPr lang="en-US" dirty="0"/>
          </a:p>
        </p:txBody>
      </p:sp>
      <p:sp>
        <p:nvSpPr>
          <p:cNvPr id="6" name="Footer Placeholder 5"/>
          <p:cNvSpPr>
            <a:spLocks noGrp="1"/>
          </p:cNvSpPr>
          <p:nvPr>
            <p:ph type="ftr" sz="quarter" idx="11"/>
          </p:nvPr>
        </p:nvSpPr>
        <p:spPr/>
        <p:txBody>
          <a:bodyPr/>
          <a:lstStyle/>
          <a:p>
            <a:r>
              <a:rPr lang="en-US" dirty="0" smtClean="0"/>
              <a:t>PolyOne Corporation</a:t>
            </a:r>
            <a:endParaRPr lang="en-US" dirty="0"/>
          </a:p>
        </p:txBody>
      </p:sp>
      <p:sp>
        <p:nvSpPr>
          <p:cNvPr id="7" name="Slide Number Placeholder 6"/>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pic>
        <p:nvPicPr>
          <p:cNvPr id="8" name="Picture 7"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CONFIDENTIAL</a:t>
            </a:r>
            <a:endParaRPr lang="en-US" dirty="0"/>
          </a:p>
        </p:txBody>
      </p:sp>
      <p:sp>
        <p:nvSpPr>
          <p:cNvPr id="6" name="Footer Placeholder 5"/>
          <p:cNvSpPr>
            <a:spLocks noGrp="1"/>
          </p:cNvSpPr>
          <p:nvPr>
            <p:ph type="ftr" sz="quarter" idx="11"/>
          </p:nvPr>
        </p:nvSpPr>
        <p:spPr/>
        <p:txBody>
          <a:bodyPr/>
          <a:lstStyle/>
          <a:p>
            <a:r>
              <a:rPr lang="en-US" dirty="0" smtClean="0"/>
              <a:t>PolyOne Corporation</a:t>
            </a:r>
            <a:endParaRPr lang="en-US" dirty="0"/>
          </a:p>
        </p:txBody>
      </p:sp>
      <p:sp>
        <p:nvSpPr>
          <p:cNvPr id="7" name="Slide Number Placeholder 6"/>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pic>
        <p:nvPicPr>
          <p:cNvPr id="8" name="Picture 7"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CONFIDENTIAL</a:t>
            </a:r>
            <a:endParaRPr lang="en-US" dirty="0"/>
          </a:p>
        </p:txBody>
      </p:sp>
      <p:sp>
        <p:nvSpPr>
          <p:cNvPr id="5" name="Footer Placeholder 4"/>
          <p:cNvSpPr>
            <a:spLocks noGrp="1"/>
          </p:cNvSpPr>
          <p:nvPr>
            <p:ph type="ftr" sz="quarter" idx="11"/>
          </p:nvPr>
        </p:nvSpPr>
        <p:spPr/>
        <p:txBody>
          <a:bodyPr/>
          <a:lstStyle/>
          <a:p>
            <a:r>
              <a:rPr lang="en-US" dirty="0" smtClean="0"/>
              <a:t>PolyOne Corporation</a:t>
            </a:r>
            <a:endParaRPr lang="en-US" dirty="0"/>
          </a:p>
        </p:txBody>
      </p:sp>
      <p:sp>
        <p:nvSpPr>
          <p:cNvPr id="6" name="Slide Number Placeholder 5"/>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cxnSp>
        <p:nvCxnSpPr>
          <p:cNvPr id="7" name="Straight Connector 6"/>
          <p:cNvCxnSpPr/>
          <p:nvPr/>
        </p:nvCxnSpPr>
        <p:spPr>
          <a:xfrm>
            <a:off x="457199" y="948267"/>
            <a:ext cx="8229601" cy="0"/>
          </a:xfrm>
          <a:prstGeom prst="line">
            <a:avLst/>
          </a:prstGeom>
          <a:ln w="254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descr="P1 logo color.jpg"/>
          <p:cNvPicPr>
            <a:picLocks noChangeAspect="1"/>
          </p:cNvPicPr>
          <p:nvPr userDrawn="1"/>
        </p:nvPicPr>
        <p:blipFill>
          <a:blip r:embed="rId2" cstate="screen"/>
          <a:srcRect/>
          <a:stretch>
            <a:fillRect/>
          </a:stretch>
        </p:blipFill>
        <p:spPr>
          <a:xfrm>
            <a:off x="7756358" y="88231"/>
            <a:ext cx="994609" cy="29223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CONFIDENTIAL</a:t>
            </a:r>
            <a:endParaRPr lang="en-US" dirty="0"/>
          </a:p>
        </p:txBody>
      </p:sp>
      <p:sp>
        <p:nvSpPr>
          <p:cNvPr id="3" name="Footer Placeholder 2"/>
          <p:cNvSpPr>
            <a:spLocks noGrp="1"/>
          </p:cNvSpPr>
          <p:nvPr>
            <p:ph type="ftr" sz="quarter" idx="11"/>
          </p:nvPr>
        </p:nvSpPr>
        <p:spPr/>
        <p:txBody>
          <a:bodyPr/>
          <a:lstStyle/>
          <a:p>
            <a:r>
              <a:rPr lang="en-US" dirty="0" smtClean="0"/>
              <a:t>PolyOne Corporation</a:t>
            </a:r>
            <a:endParaRPr lang="en-US" dirty="0"/>
          </a:p>
        </p:txBody>
      </p:sp>
      <p:sp>
        <p:nvSpPr>
          <p:cNvPr id="4" name="Slide Number Placeholder 3"/>
          <p:cNvSpPr>
            <a:spLocks noGrp="1"/>
          </p:cNvSpPr>
          <p:nvPr>
            <p:ph type="sldNum" sz="quarter" idx="12"/>
          </p:nvPr>
        </p:nvSpPr>
        <p:spPr/>
        <p:txBody>
          <a:bodyPr/>
          <a:lstStyle/>
          <a:p>
            <a:r>
              <a:rPr lang="en-US" dirty="0" smtClean="0"/>
              <a:t>Page </a:t>
            </a:r>
            <a:fld id="{73607773-A6B5-8544-9F0A-69AD4E78D96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371600"/>
          </a:xfrm>
        </p:spPr>
        <p:txBody>
          <a:bodyPr>
            <a:normAutofit/>
          </a:bodyPr>
          <a:lstStyle>
            <a:lvl1pPr>
              <a:defRPr sz="44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2438400"/>
            <a:ext cx="6400800" cy="17526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9" name="Rectangle 8"/>
          <p:cNvSpPr/>
          <p:nvPr userDrawn="1"/>
        </p:nvSpPr>
        <p:spPr>
          <a:xfrm>
            <a:off x="0" y="4535336"/>
            <a:ext cx="9144000" cy="2333330"/>
          </a:xfrm>
          <a:prstGeom prst="rect">
            <a:avLst/>
          </a:prstGeom>
          <a:gradFill flip="none" rotWithShape="1">
            <a:gsLst>
              <a:gs pos="0">
                <a:schemeClr val="bg2">
                  <a:lumMod val="90000"/>
                </a:schemeClr>
              </a:gs>
              <a:gs pos="100000">
                <a:srgbClr val="FFFFFF"/>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wirl4REDbig.pn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709732" y="3829393"/>
            <a:ext cx="4444936" cy="3039273"/>
          </a:xfrm>
          <a:prstGeom prst="rect">
            <a:avLst/>
          </a:prstGeom>
        </p:spPr>
      </p:pic>
      <p:pic>
        <p:nvPicPr>
          <p:cNvPr id="8" name="Picture 7" descr="PolyOne_Tagline_cmyk.eps"/>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91221" y="5345702"/>
            <a:ext cx="3081020" cy="1024683"/>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99058"/>
            <a:ext cx="8229600" cy="5984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086678"/>
            <a:ext cx="8229600" cy="50394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544738"/>
            <a:ext cx="2133600" cy="296005"/>
          </a:xfrm>
          <a:prstGeom prst="rect">
            <a:avLst/>
          </a:prstGeom>
        </p:spPr>
        <p:txBody>
          <a:bodyPr vert="horz" lIns="91440" tIns="45720" rIns="91440" bIns="45720" rtlCol="0" anchor="ctr"/>
          <a:lstStyle>
            <a:lvl1pPr algn="l">
              <a:defRPr sz="900">
                <a:solidFill>
                  <a:schemeClr val="tx1">
                    <a:tint val="75000"/>
                  </a:schemeClr>
                </a:solidFill>
                <a:latin typeface="Arial" pitchFamily="34" charset="0"/>
                <a:cs typeface="Arial" pitchFamily="34" charset="0"/>
              </a:defRPr>
            </a:lvl1pPr>
          </a:lstStyle>
          <a:p>
            <a:r>
              <a:rPr lang="en-US" dirty="0" smtClean="0"/>
              <a:t>CONFIDENTIAL</a:t>
            </a:r>
            <a:endParaRPr lang="en-US" dirty="0"/>
          </a:p>
        </p:txBody>
      </p:sp>
      <p:sp>
        <p:nvSpPr>
          <p:cNvPr id="5" name="Footer Placeholder 4"/>
          <p:cNvSpPr>
            <a:spLocks noGrp="1"/>
          </p:cNvSpPr>
          <p:nvPr>
            <p:ph type="ftr" sz="quarter" idx="3"/>
          </p:nvPr>
        </p:nvSpPr>
        <p:spPr>
          <a:xfrm>
            <a:off x="3124200" y="6544738"/>
            <a:ext cx="2895600" cy="296005"/>
          </a:xfrm>
          <a:prstGeom prst="rect">
            <a:avLst/>
          </a:prstGeom>
        </p:spPr>
        <p:txBody>
          <a:bodyPr vert="horz" lIns="91440" tIns="45720" rIns="91440" bIns="45720" rtlCol="0" anchor="ctr"/>
          <a:lstStyle>
            <a:lvl1pPr algn="ctr">
              <a:defRPr sz="900">
                <a:solidFill>
                  <a:schemeClr val="tx1">
                    <a:tint val="75000"/>
                  </a:schemeClr>
                </a:solidFill>
                <a:latin typeface="Arial" pitchFamily="34" charset="0"/>
                <a:cs typeface="Arial" pitchFamily="34" charset="0"/>
              </a:defRPr>
            </a:lvl1pPr>
          </a:lstStyle>
          <a:p>
            <a:r>
              <a:rPr lang="en-US" dirty="0" smtClean="0"/>
              <a:t>PolyOne Corporation</a:t>
            </a:r>
            <a:endParaRPr lang="en-US" dirty="0"/>
          </a:p>
        </p:txBody>
      </p:sp>
      <p:sp>
        <p:nvSpPr>
          <p:cNvPr id="6" name="Slide Number Placeholder 5"/>
          <p:cNvSpPr>
            <a:spLocks noGrp="1"/>
          </p:cNvSpPr>
          <p:nvPr>
            <p:ph type="sldNum" sz="quarter" idx="4"/>
          </p:nvPr>
        </p:nvSpPr>
        <p:spPr>
          <a:xfrm>
            <a:off x="6553200" y="6544738"/>
            <a:ext cx="2133600" cy="296005"/>
          </a:xfrm>
          <a:prstGeom prst="rect">
            <a:avLst/>
          </a:prstGeom>
        </p:spPr>
        <p:txBody>
          <a:bodyPr vert="horz" lIns="91440" tIns="45720" rIns="91440" bIns="45720" rtlCol="0" anchor="ctr"/>
          <a:lstStyle>
            <a:lvl1pPr algn="r">
              <a:defRPr sz="900">
                <a:solidFill>
                  <a:schemeClr val="tx1">
                    <a:tint val="75000"/>
                  </a:schemeClr>
                </a:solidFill>
                <a:latin typeface="Arial" pitchFamily="34" charset="0"/>
                <a:cs typeface="Arial" pitchFamily="34" charset="0"/>
              </a:defRPr>
            </a:lvl1pPr>
          </a:lstStyle>
          <a:p>
            <a:r>
              <a:rPr lang="en-US" dirty="0" smtClean="0"/>
              <a:t>Page </a:t>
            </a:r>
            <a:fld id="{73607773-A6B5-8544-9F0A-69AD4E78D96A}" type="slidenum">
              <a:rPr lang="en-US" smtClean="0"/>
              <a:pPr/>
              <a:t>‹#›</a:t>
            </a:fld>
            <a:endParaRPr lang="en-US" dirty="0"/>
          </a:p>
        </p:txBody>
      </p:sp>
      <p:cxnSp>
        <p:nvCxnSpPr>
          <p:cNvPr id="9" name="Straight Connector 8"/>
          <p:cNvCxnSpPr/>
          <p:nvPr/>
        </p:nvCxnSpPr>
        <p:spPr>
          <a:xfrm>
            <a:off x="457199" y="6544738"/>
            <a:ext cx="8229601" cy="0"/>
          </a:xfrm>
          <a:prstGeom prst="line">
            <a:avLst/>
          </a:prstGeom>
          <a:ln w="25400">
            <a:solidFill>
              <a:srgbClr val="7F7F7F"/>
            </a:solidFill>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hdr="0" dt="0"/>
  <p:txStyles>
    <p:titleStyle>
      <a:lvl1pPr algn="l" defTabSz="914400" rtl="0" eaLnBrk="1" latinLnBrk="0" hangingPunct="1">
        <a:spcBef>
          <a:spcPct val="0"/>
        </a:spcBef>
        <a:buNone/>
        <a:defRPr sz="2400" kern="1200">
          <a:solidFill>
            <a:srgbClr val="D02124"/>
          </a:solidFill>
          <a:latin typeface="Arial Black" pitchFamily="34" charset="0"/>
          <a:ea typeface="+mj-ea"/>
          <a:cs typeface="+mj-cs"/>
        </a:defRPr>
      </a:lvl1pPr>
    </p:titleStyle>
    <p:bodyStyle>
      <a:lvl1pPr marL="342900" indent="-342900" algn="l" defTabSz="914400" rtl="0" eaLnBrk="1" latinLnBrk="0" hangingPunct="1">
        <a:spcBef>
          <a:spcPct val="20000"/>
        </a:spcBef>
        <a:buFont typeface="Arial" pitchFamily="34" charset="0"/>
        <a:buNone/>
        <a:defRPr sz="2400" b="1" kern="1200">
          <a:solidFill>
            <a:schemeClr val="bg1">
              <a:lumMod val="50000"/>
            </a:schemeClr>
          </a:solidFill>
          <a:latin typeface="Arial" pitchFamily="34" charset="0"/>
          <a:ea typeface="+mn-ea"/>
          <a:cs typeface="Arial" pitchFamily="34" charset="0"/>
        </a:defRPr>
      </a:lvl1pPr>
      <a:lvl2pPr marL="742950" indent="-285750" algn="l" defTabSz="914400" rtl="0" eaLnBrk="1" latinLnBrk="0" hangingPunct="1">
        <a:spcBef>
          <a:spcPct val="20000"/>
        </a:spcBef>
        <a:buClr>
          <a:srgbClr val="D02124"/>
        </a:buClr>
        <a:buFont typeface="Wingdings" pitchFamily="2" charset="2"/>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rgbClr val="D02124"/>
        </a:buClr>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rgbClr val="D02124"/>
        </a:buClr>
        <a:buFont typeface="Arial" pitchFamily="34" charset="0"/>
        <a:buChar char="–"/>
        <a:defRPr sz="16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rgbClr val="D02124"/>
        </a:buClr>
        <a:buFont typeface="Arial"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jsvJC3nsHOAhVFZCYKHV4zBc0QjRwIBw&amp;url=http://www.memorialcare.org/services/glossary/m/magnetic-resonance-imaging-mri&amp;psig=AFQjCNFV3o9Ssba_lz6w1tu2ozoI_U_Wlw&amp;ust=1471275445258967" TargetMode="External"/><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com/url?sa=i&amp;rct=j&amp;q=&amp;esrc=s&amp;source=images&amp;cd=&amp;cad=rja&amp;uact=8&amp;ved=0ahUKEwj9uvKmqcHOAhUC7iYKHefkD98QjRwIBw&amp;url=http://slideplayer.fr/slide/182021/&amp;bvm=bv.129422649,d.eWE&amp;psig=AFQjCNEbueyUoIcdh_hOLHG4O_8yWBkIEQ&amp;ust=1471278324880731"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google.com/url?sa=i&amp;rct=j&amp;q=&amp;esrc=s&amp;frm=1&amp;source=images&amp;cd=&amp;cad=rja&amp;uact=8&amp;ved=0CAcQjRw&amp;url=http://www.mullerquaker.com/products/greek100/greek100-peach-and-passion-fruit&amp;ei=-acYVZq7EIqwyASDjYL4CA&amp;bvm=bv.89381419,d.cWc&amp;psig=AFQjCNGNCQY1_dCN2RPLzxtap_Pu0omTXQ&amp;ust=1427765484498432"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businessweekly.co.uk/killer-50/50-insider/17764-oled-innovation-award-plastic-logic" TargetMode="External"/><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ray-ban.com/usa/eyeglasses/clp" TargetMode="Externa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Brief history of plastics and how they conquered the world</a:t>
            </a:r>
            <a:endParaRPr lang="en-US" dirty="0"/>
          </a:p>
        </p:txBody>
      </p:sp>
      <p:pic>
        <p:nvPicPr>
          <p:cNvPr id="5" name="Picture 4" descr="swirl4REDbig.pn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709732" y="3829393"/>
            <a:ext cx="4444936" cy="3039273"/>
          </a:xfrm>
          <a:prstGeom prst="rect">
            <a:avLst/>
          </a:prstGeom>
        </p:spPr>
      </p:pic>
      <p:sp>
        <p:nvSpPr>
          <p:cNvPr id="6" name="Rectangle 5"/>
          <p:cNvSpPr/>
          <p:nvPr/>
        </p:nvSpPr>
        <p:spPr>
          <a:xfrm>
            <a:off x="685800" y="2528711"/>
            <a:ext cx="4572000" cy="1200329"/>
          </a:xfrm>
          <a:prstGeom prst="rect">
            <a:avLst/>
          </a:prstGeom>
        </p:spPr>
        <p:txBody>
          <a:bodyPr>
            <a:spAutoFit/>
          </a:bodyPr>
          <a:lstStyle/>
          <a:p>
            <a:r>
              <a:rPr lang="en-US" sz="2400" b="1" dirty="0" smtClean="0">
                <a:solidFill>
                  <a:schemeClr val="tx1">
                    <a:lumMod val="75000"/>
                    <a:lumOff val="25000"/>
                  </a:schemeClr>
                </a:solidFill>
                <a:latin typeface="Arial" pitchFamily="34" charset="0"/>
                <a:cs typeface="Arial" pitchFamily="34" charset="0"/>
              </a:rPr>
              <a:t>Mosongo Moukwa, PhD</a:t>
            </a:r>
          </a:p>
          <a:p>
            <a:r>
              <a:rPr lang="en-US" sz="2400" b="1" dirty="0" smtClean="0">
                <a:solidFill>
                  <a:schemeClr val="tx1">
                    <a:lumMod val="75000"/>
                    <a:lumOff val="25000"/>
                  </a:schemeClr>
                </a:solidFill>
                <a:latin typeface="Arial" pitchFamily="34" charset="0"/>
                <a:cs typeface="Arial" pitchFamily="34" charset="0"/>
              </a:rPr>
              <a:t>PolyOne Corporation</a:t>
            </a:r>
          </a:p>
          <a:p>
            <a:r>
              <a:rPr lang="en-US" sz="2400" b="1" dirty="0" smtClean="0">
                <a:solidFill>
                  <a:schemeClr val="tx1">
                    <a:lumMod val="75000"/>
                    <a:lumOff val="25000"/>
                  </a:schemeClr>
                </a:solidFill>
                <a:latin typeface="Arial" pitchFamily="34" charset="0"/>
                <a:cs typeface="Arial" pitchFamily="34" charset="0"/>
              </a:rPr>
              <a:t>USA</a:t>
            </a:r>
            <a:endParaRPr lang="en-US" sz="2400" b="1" dirty="0">
              <a:solidFill>
                <a:schemeClr val="tx1">
                  <a:lumMod val="75000"/>
                  <a:lumOff val="25000"/>
                </a:schemeClr>
              </a:solidFill>
              <a:latin typeface="Arial" pitchFamily="34" charset="0"/>
              <a:cs typeface="Arial" pitchFamily="34" charset="0"/>
            </a:endParaRPr>
          </a:p>
        </p:txBody>
      </p:sp>
      <p:sp>
        <p:nvSpPr>
          <p:cNvPr id="3" name="Subtitle 2"/>
          <p:cNvSpPr>
            <a:spLocks noGrp="1"/>
          </p:cNvSpPr>
          <p:nvPr>
            <p:ph type="subTitle" idx="1"/>
          </p:nvPr>
        </p:nvSpPr>
        <p:spPr>
          <a:xfrm>
            <a:off x="685800" y="4560711"/>
            <a:ext cx="6400800" cy="1301044"/>
          </a:xfrm>
        </p:spPr>
        <p:txBody>
          <a:bodyPr>
            <a:normAutofit/>
          </a:bodyPr>
          <a:lstStyle/>
          <a:p>
            <a:r>
              <a:rPr lang="en-US" sz="2000" dirty="0" smtClean="0"/>
              <a:t>International Conference on Polymer Science and Engineering August 22-24 2016 New Orleans, Louisiana, USA</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2</a:t>
            </a:fld>
            <a:endParaRPr lang="en-US" dirty="0"/>
          </a:p>
        </p:txBody>
      </p:sp>
      <p:sp>
        <p:nvSpPr>
          <p:cNvPr id="5" name="Text Box 2"/>
          <p:cNvSpPr txBox="1">
            <a:spLocks noChangeArrowheads="1"/>
          </p:cNvSpPr>
          <p:nvPr/>
        </p:nvSpPr>
        <p:spPr bwMode="auto">
          <a:xfrm>
            <a:off x="838200" y="2133600"/>
            <a:ext cx="7315200" cy="3108543"/>
          </a:xfrm>
          <a:prstGeom prst="rect">
            <a:avLst/>
          </a:prstGeom>
          <a:noFill/>
          <a:ln w="9525">
            <a:noFill/>
            <a:miter lim="800000"/>
            <a:headEnd/>
            <a:tailEnd/>
          </a:ln>
          <a:effectLst/>
        </p:spPr>
        <p:txBody>
          <a:bodyPr wrap="square">
            <a:spAutoFit/>
          </a:bodyPr>
          <a:lstStyle/>
          <a:p>
            <a:pPr marL="342900" indent="-342900">
              <a:spcBef>
                <a:spcPct val="50000"/>
              </a:spcBef>
              <a:buFont typeface="+mj-lt"/>
              <a:buAutoNum type="arabicPeriod"/>
            </a:pPr>
            <a:r>
              <a:rPr lang="en-US" sz="2800" b="1" dirty="0" smtClean="0"/>
              <a:t>Introduction</a:t>
            </a:r>
          </a:p>
          <a:p>
            <a:pPr marL="342900" indent="-342900">
              <a:spcBef>
                <a:spcPct val="50000"/>
              </a:spcBef>
              <a:buFont typeface="+mj-lt"/>
              <a:buAutoNum type="arabicPeriod"/>
            </a:pPr>
            <a:r>
              <a:rPr lang="en-US" sz="2800" b="1" dirty="0" smtClean="0"/>
              <a:t>History</a:t>
            </a:r>
          </a:p>
          <a:p>
            <a:pPr marL="342900" indent="-342900">
              <a:spcBef>
                <a:spcPct val="50000"/>
              </a:spcBef>
              <a:buFont typeface="+mj-lt"/>
              <a:buAutoNum type="arabicPeriod"/>
            </a:pPr>
            <a:r>
              <a:rPr lang="en-US" sz="2800" b="1" dirty="0" smtClean="0"/>
              <a:t>Applications</a:t>
            </a:r>
          </a:p>
          <a:p>
            <a:pPr marL="342900" indent="-342900">
              <a:spcBef>
                <a:spcPct val="50000"/>
              </a:spcBef>
              <a:buFont typeface="+mj-lt"/>
              <a:buAutoNum type="arabicPeriod"/>
            </a:pPr>
            <a:r>
              <a:rPr lang="en-US" sz="2800" b="1" dirty="0" smtClean="0"/>
              <a:t>Plastics Market</a:t>
            </a:r>
          </a:p>
          <a:p>
            <a:pPr marL="342900" indent="-342900">
              <a:spcBef>
                <a:spcPct val="50000"/>
              </a:spcBef>
              <a:buFont typeface="+mj-lt"/>
              <a:buAutoNum type="arabicPeriod"/>
            </a:pPr>
            <a:r>
              <a:rPr lang="en-US" sz="2800" b="1" dirty="0" smtClean="0"/>
              <a:t>Summary</a:t>
            </a:r>
            <a:endParaRPr lang="en-US" sz="2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632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457200" y="1143000"/>
            <a:ext cx="7924800" cy="4876800"/>
          </a:xfrm>
          <a:prstGeom prst="rect">
            <a:avLst/>
          </a:prstGeom>
          <a:noFill/>
          <a:ln w="9525">
            <a:noFill/>
            <a:miter lim="800000"/>
            <a:headEnd/>
            <a:tailEnd/>
          </a:ln>
        </p:spPr>
        <p:txBody>
          <a:bodyPr/>
          <a:lstStyle/>
          <a:p>
            <a:pPr algn="ctr">
              <a:lnSpc>
                <a:spcPct val="150000"/>
              </a:lnSpc>
              <a:spcBef>
                <a:spcPct val="20000"/>
              </a:spcBef>
              <a:defRPr/>
            </a:pPr>
            <a:r>
              <a:rPr lang="en-US" sz="4800" i="1" kern="0" dirty="0">
                <a:solidFill>
                  <a:srgbClr val="0000FF"/>
                </a:solidFill>
                <a:latin typeface="+mn-lt"/>
              </a:rPr>
              <a:t>“Just remember one word…    Plastics.”       </a:t>
            </a:r>
            <a:endParaRPr lang="en-US" sz="4800" kern="0" dirty="0">
              <a:solidFill>
                <a:srgbClr val="0000FF"/>
              </a:solidFill>
              <a:latin typeface="+mn-lt"/>
            </a:endParaRPr>
          </a:p>
          <a:p>
            <a:pPr>
              <a:spcBef>
                <a:spcPct val="20000"/>
              </a:spcBef>
              <a:defRPr/>
            </a:pPr>
            <a:endParaRPr lang="en-US" sz="3200" i="1" kern="0" dirty="0">
              <a:solidFill>
                <a:srgbClr val="0000FF"/>
              </a:solidFill>
              <a:latin typeface="+mn-lt"/>
            </a:endParaRPr>
          </a:p>
          <a:p>
            <a:pPr>
              <a:spcBef>
                <a:spcPct val="20000"/>
              </a:spcBef>
              <a:defRPr/>
            </a:pPr>
            <a:r>
              <a:rPr lang="en-US" sz="3200" i="1" kern="0" dirty="0">
                <a:solidFill>
                  <a:srgbClr val="0000FF"/>
                </a:solidFill>
                <a:latin typeface="+mn-lt"/>
              </a:rPr>
              <a:t>- </a:t>
            </a:r>
            <a:r>
              <a:rPr lang="en-US" sz="3200" kern="0" dirty="0">
                <a:solidFill>
                  <a:srgbClr val="0000FF"/>
                </a:solidFill>
                <a:latin typeface="+mn-lt"/>
              </a:rPr>
              <a:t>From the motion picture The Graduate (1967)</a:t>
            </a:r>
            <a:endParaRPr lang="en-US" sz="3200" i="1" kern="0" dirty="0">
              <a:solidFill>
                <a:srgbClr val="0000FF"/>
              </a:solidFill>
              <a:latin typeface="+mn-lt"/>
            </a:endParaRPr>
          </a:p>
        </p:txBody>
      </p:sp>
      <p:sp>
        <p:nvSpPr>
          <p:cNvPr id="4"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4</a:t>
            </a:fld>
            <a:endParaRPr lang="en-US"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457200" y="1066800"/>
            <a:ext cx="8229600" cy="4525963"/>
          </a:xfrm>
        </p:spPr>
        <p:txBody>
          <a:bodyPr>
            <a:normAutofit/>
          </a:bodyPr>
          <a:lstStyle/>
          <a:p>
            <a:pPr eaLnBrk="1" hangingPunct="1">
              <a:lnSpc>
                <a:spcPct val="90000"/>
              </a:lnSpc>
              <a:buFontTx/>
              <a:buNone/>
            </a:pPr>
            <a:endParaRPr lang="en-US" sz="2000" dirty="0" smtClean="0">
              <a:solidFill>
                <a:schemeClr val="tx1"/>
              </a:solidFill>
            </a:endParaRPr>
          </a:p>
          <a:p>
            <a:pPr eaLnBrk="1" hangingPunct="1">
              <a:lnSpc>
                <a:spcPct val="90000"/>
              </a:lnSpc>
            </a:pPr>
            <a:r>
              <a:rPr lang="en-US" dirty="0" smtClean="0">
                <a:solidFill>
                  <a:schemeClr val="tx1"/>
                </a:solidFill>
              </a:rPr>
              <a:t>The word “Polymer” is derived from the Greek </a:t>
            </a:r>
            <a:r>
              <a:rPr lang="en-US" i="1" dirty="0" smtClean="0">
                <a:solidFill>
                  <a:schemeClr val="tx1"/>
                </a:solidFill>
              </a:rPr>
              <a:t>poly</a:t>
            </a:r>
            <a:r>
              <a:rPr lang="en-US" dirty="0" smtClean="0">
                <a:solidFill>
                  <a:schemeClr val="tx1"/>
                </a:solidFill>
              </a:rPr>
              <a:t> and </a:t>
            </a:r>
            <a:r>
              <a:rPr lang="en-US" i="1" dirty="0" err="1" smtClean="0">
                <a:solidFill>
                  <a:schemeClr val="tx1"/>
                </a:solidFill>
              </a:rPr>
              <a:t>meros</a:t>
            </a:r>
            <a:r>
              <a:rPr lang="en-US" i="1" dirty="0" smtClean="0">
                <a:solidFill>
                  <a:schemeClr val="tx1"/>
                </a:solidFill>
              </a:rPr>
              <a:t>, </a:t>
            </a:r>
            <a:r>
              <a:rPr lang="en-US" dirty="0" smtClean="0">
                <a:solidFill>
                  <a:schemeClr val="tx1"/>
                </a:solidFill>
              </a:rPr>
              <a:t>meaning many and parts, respectively. There has always been an abundance of natural fibers and </a:t>
            </a:r>
            <a:r>
              <a:rPr lang="en-US" dirty="0" err="1" smtClean="0">
                <a:solidFill>
                  <a:schemeClr val="tx1"/>
                </a:solidFill>
              </a:rPr>
              <a:t>elastomers</a:t>
            </a:r>
            <a:r>
              <a:rPr lang="en-US" dirty="0" smtClean="0">
                <a:solidFill>
                  <a:schemeClr val="tx1"/>
                </a:solidFill>
              </a:rPr>
              <a:t>, but few plastics</a:t>
            </a:r>
          </a:p>
          <a:p>
            <a:pPr eaLnBrk="1" hangingPunct="1">
              <a:lnSpc>
                <a:spcPct val="90000"/>
              </a:lnSpc>
              <a:buFontTx/>
              <a:buNone/>
            </a:pPr>
            <a:endParaRPr lang="en-US" sz="2000" dirty="0" smtClean="0">
              <a:solidFill>
                <a:schemeClr val="tx1"/>
              </a:solidFill>
            </a:endParaRPr>
          </a:p>
        </p:txBody>
      </p:sp>
      <p:sp>
        <p:nvSpPr>
          <p:cNvPr id="4"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5</a:t>
            </a:fld>
            <a:endParaRPr lang="en-US" altLang="en-US" dirty="0"/>
          </a:p>
        </p:txBody>
      </p:sp>
      <p:sp>
        <p:nvSpPr>
          <p:cNvPr id="5" name="Title 1"/>
          <p:cNvSpPr>
            <a:spLocks noGrp="1"/>
          </p:cNvSpPr>
          <p:nvPr>
            <p:ph type="title"/>
          </p:nvPr>
        </p:nvSpPr>
        <p:spPr>
          <a:xfrm>
            <a:off x="457200" y="299058"/>
            <a:ext cx="8229600" cy="598450"/>
          </a:xfrm>
        </p:spPr>
        <p:txBody>
          <a:bodyPr/>
          <a:lstStyle/>
          <a:p>
            <a:pPr>
              <a:lnSpc>
                <a:spcPct val="90000"/>
              </a:lnSpc>
            </a:pPr>
            <a:r>
              <a:rPr lang="en-US" dirty="0" smtClean="0">
                <a:solidFill>
                  <a:srgbClr val="C00000"/>
                </a:solidFill>
              </a:rPr>
              <a:t>We have always lived in a polymer age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4294967295"/>
          </p:nvPr>
        </p:nvSpPr>
        <p:spPr>
          <a:xfrm>
            <a:off x="8553450" y="6486525"/>
            <a:ext cx="457200" cy="307975"/>
          </a:xfrm>
          <a:prstGeom prst="rect">
            <a:avLst/>
          </a:prstGeom>
          <a:noFill/>
          <a:ln>
            <a:noFill/>
          </a:ln>
        </p:spPr>
        <p:txBody>
          <a:bodyPr/>
          <a:lstStyle/>
          <a:p>
            <a:fld id="{2AC09CA3-B236-4CE3-A0E6-6BA21EFDF6E7}" type="slidenum">
              <a:rPr lang="en-US" i="0">
                <a:latin typeface="Arial" charset="0"/>
              </a:rPr>
              <a:pPr/>
              <a:t>6</a:t>
            </a:fld>
            <a:endParaRPr lang="en-US" i="0">
              <a:latin typeface="Arial" charset="0"/>
            </a:endParaRPr>
          </a:p>
        </p:txBody>
      </p:sp>
      <p:sp>
        <p:nvSpPr>
          <p:cNvPr id="19459" name="Content Placeholder 2"/>
          <p:cNvSpPr>
            <a:spLocks noGrp="1"/>
          </p:cNvSpPr>
          <p:nvPr>
            <p:ph idx="4294967295"/>
          </p:nvPr>
        </p:nvSpPr>
        <p:spPr>
          <a:xfrm>
            <a:off x="541867" y="1355041"/>
            <a:ext cx="8229600" cy="3589493"/>
          </a:xfrm>
        </p:spPr>
        <p:txBody>
          <a:bodyPr/>
          <a:lstStyle/>
          <a:p>
            <a:pPr marL="0" indent="0" algn="just" eaLnBrk="1" hangingPunct="1">
              <a:buFontTx/>
              <a:buNone/>
            </a:pPr>
            <a:r>
              <a:rPr lang="en-US" b="0" i="1" dirty="0" smtClean="0">
                <a:solidFill>
                  <a:schemeClr val="tx1"/>
                </a:solidFill>
              </a:rPr>
              <a:t>“Of all critical and strategic materials, rubber is the one which presents the greatest threat to the safety of our nation and the success of the Allied cause. If we fail to secure quickly a large new rubber supply our war effort and our domestic economy will collapse…. The rubber situation gives rise to our most critical problem.”</a:t>
            </a:r>
          </a:p>
          <a:p>
            <a:pPr marL="0" indent="0" eaLnBrk="1" hangingPunct="1">
              <a:buFontTx/>
              <a:buNone/>
            </a:pPr>
            <a:endParaRPr lang="en-US" sz="2000" dirty="0" smtClean="0">
              <a:solidFill>
                <a:schemeClr val="tx1"/>
              </a:solidFill>
            </a:endParaRPr>
          </a:p>
          <a:p>
            <a:pPr marL="0" indent="0" eaLnBrk="1" hangingPunct="1">
              <a:buFontTx/>
              <a:buNone/>
            </a:pPr>
            <a:r>
              <a:rPr lang="en-US" dirty="0" smtClean="0">
                <a:solidFill>
                  <a:schemeClr val="tx1"/>
                </a:solidFill>
              </a:rPr>
              <a:t>- From the Baruch Committee Report to the      </a:t>
            </a:r>
          </a:p>
          <a:p>
            <a:pPr marL="0" indent="0" eaLnBrk="1" hangingPunct="1">
              <a:buFontTx/>
              <a:buNone/>
            </a:pPr>
            <a:r>
              <a:rPr lang="en-US" dirty="0" smtClean="0">
                <a:solidFill>
                  <a:schemeClr val="tx1"/>
                </a:solidFill>
              </a:rPr>
              <a:t>  President 1942</a:t>
            </a:r>
          </a:p>
        </p:txBody>
      </p:sp>
      <p:sp>
        <p:nvSpPr>
          <p:cNvPr id="4"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6</a:t>
            </a:fld>
            <a:endParaRPr lang="en-US" altLang="en-US" dirty="0"/>
          </a:p>
        </p:txBody>
      </p:sp>
      <p:sp>
        <p:nvSpPr>
          <p:cNvPr id="6" name="Title 1"/>
          <p:cNvSpPr>
            <a:spLocks noGrp="1"/>
          </p:cNvSpPr>
          <p:nvPr>
            <p:ph type="title"/>
          </p:nvPr>
        </p:nvSpPr>
        <p:spPr>
          <a:xfrm>
            <a:off x="457200" y="299058"/>
            <a:ext cx="8229600" cy="598450"/>
          </a:xfrm>
        </p:spPr>
        <p:txBody>
          <a:bodyPr/>
          <a:lstStyle/>
          <a:p>
            <a:r>
              <a:rPr lang="en-US" dirty="0" smtClean="0">
                <a:solidFill>
                  <a:srgbClr val="C00000"/>
                </a:solidFill>
              </a:rPr>
              <a:t>The Baruch Committee Report to the      </a:t>
            </a:r>
            <a:br>
              <a:rPr lang="en-US" dirty="0" smtClean="0">
                <a:solidFill>
                  <a:srgbClr val="C00000"/>
                </a:solidFill>
              </a:rPr>
            </a:br>
            <a:r>
              <a:rPr lang="en-US" dirty="0" smtClean="0">
                <a:solidFill>
                  <a:srgbClr val="C00000"/>
                </a:solidFill>
              </a:rPr>
              <a:t>  President 1942</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normAutofit/>
          </a:bodyPr>
          <a:lstStyle/>
          <a:p>
            <a:pPr marL="60325" indent="-60325" algn="just" eaLnBrk="1" hangingPunct="1">
              <a:buFontTx/>
              <a:buNone/>
            </a:pPr>
            <a:r>
              <a:rPr lang="en-US" sz="3200" dirty="0" smtClean="0">
                <a:solidFill>
                  <a:schemeClr val="tx1"/>
                </a:solidFill>
              </a:rPr>
              <a:t>Polymers arguably represent the most important class of materials today. </a:t>
            </a:r>
          </a:p>
          <a:p>
            <a:pPr marL="60325" indent="-60325" algn="just" eaLnBrk="1" hangingPunct="1">
              <a:buFontTx/>
              <a:buNone/>
            </a:pPr>
            <a:endParaRPr lang="en-US" sz="3200" dirty="0" smtClean="0">
              <a:solidFill>
                <a:schemeClr val="tx1"/>
              </a:solidFill>
            </a:endParaRPr>
          </a:p>
          <a:p>
            <a:pPr marL="60325" indent="-60325" algn="just" eaLnBrk="1" hangingPunct="1">
              <a:buFontTx/>
              <a:buNone/>
            </a:pPr>
            <a:r>
              <a:rPr lang="en-US" sz="3200" dirty="0" smtClean="0">
                <a:solidFill>
                  <a:schemeClr val="tx1"/>
                </a:solidFill>
              </a:rPr>
              <a:t>Their multiple and tunable attributes explain their expanding use across most advanced technology platforms</a:t>
            </a:r>
          </a:p>
        </p:txBody>
      </p:sp>
      <p:sp>
        <p:nvSpPr>
          <p:cNvPr id="4"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7</a:t>
            </a:fld>
            <a:endParaRPr lang="en-US" altLang="en-US" dirty="0"/>
          </a:p>
        </p:txBody>
      </p:sp>
      <p:sp>
        <p:nvSpPr>
          <p:cNvPr id="5" name="Title 1"/>
          <p:cNvSpPr>
            <a:spLocks noGrp="1"/>
          </p:cNvSpPr>
          <p:nvPr>
            <p:ph type="title"/>
          </p:nvPr>
        </p:nvSpPr>
        <p:spPr>
          <a:xfrm>
            <a:off x="457200" y="299058"/>
            <a:ext cx="8229600" cy="598450"/>
          </a:xfrm>
        </p:spPr>
        <p:txBody>
          <a:bodyPr/>
          <a:lstStyle/>
          <a:p>
            <a:r>
              <a:rPr lang="en-US" dirty="0" smtClean="0">
                <a:solidFill>
                  <a:srgbClr val="C00000"/>
                </a:solidFill>
              </a:rPr>
              <a:t>Polymer based materials</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a:xfrm>
            <a:off x="900288" y="1083734"/>
            <a:ext cx="7137400" cy="4639733"/>
          </a:xfrm>
        </p:spPr>
        <p:txBody>
          <a:bodyPr/>
          <a:lstStyle/>
          <a:p>
            <a:pPr algn="just" eaLnBrk="1" hangingPunct="1">
              <a:buFontTx/>
              <a:buNone/>
              <a:defRPr/>
            </a:pPr>
            <a:r>
              <a:rPr lang="en-US" dirty="0" smtClean="0">
                <a:solidFill>
                  <a:schemeClr val="tx1"/>
                </a:solidFill>
              </a:rPr>
              <a:t>In energy, sustainability, health care, security</a:t>
            </a:r>
          </a:p>
          <a:p>
            <a:pPr algn="just" eaLnBrk="1" hangingPunct="1">
              <a:buFontTx/>
              <a:buNone/>
              <a:defRPr/>
            </a:pPr>
            <a:r>
              <a:rPr lang="en-US" dirty="0" smtClean="0">
                <a:solidFill>
                  <a:schemeClr val="tx1"/>
                </a:solidFill>
              </a:rPr>
              <a:t>and informatics, defense and protection. In</a:t>
            </a:r>
          </a:p>
          <a:p>
            <a:pPr algn="just" eaLnBrk="1" hangingPunct="1">
              <a:buFontTx/>
              <a:buNone/>
              <a:defRPr/>
            </a:pPr>
            <a:r>
              <a:rPr lang="en-US" dirty="0" smtClean="0">
                <a:solidFill>
                  <a:schemeClr val="tx1"/>
                </a:solidFill>
              </a:rPr>
              <a:t>fact, more than any other class of materials,</a:t>
            </a:r>
          </a:p>
          <a:p>
            <a:pPr algn="just" eaLnBrk="1" hangingPunct="1">
              <a:buFontTx/>
              <a:buNone/>
              <a:defRPr/>
            </a:pPr>
            <a:r>
              <a:rPr lang="en-US" dirty="0" smtClean="0">
                <a:solidFill>
                  <a:schemeClr val="tx1"/>
                </a:solidFill>
              </a:rPr>
              <a:t>polymers, have the ability to serve in many</a:t>
            </a:r>
          </a:p>
          <a:p>
            <a:pPr algn="just" eaLnBrk="1" hangingPunct="1">
              <a:buFontTx/>
              <a:buNone/>
              <a:defRPr/>
            </a:pPr>
            <a:r>
              <a:rPr lang="en-US" dirty="0" smtClean="0">
                <a:solidFill>
                  <a:schemeClr val="tx1"/>
                </a:solidFill>
              </a:rPr>
              <a:t>different capacities, from major structural</a:t>
            </a:r>
          </a:p>
          <a:p>
            <a:pPr algn="just" eaLnBrk="1" hangingPunct="1">
              <a:buFontTx/>
              <a:buNone/>
              <a:defRPr/>
            </a:pPr>
            <a:r>
              <a:rPr lang="en-US" dirty="0" smtClean="0">
                <a:solidFill>
                  <a:schemeClr val="tx1"/>
                </a:solidFill>
              </a:rPr>
              <a:t>components (e.g. the Boeing 787</a:t>
            </a:r>
          </a:p>
          <a:p>
            <a:pPr algn="just" eaLnBrk="1" hangingPunct="1">
              <a:buFontTx/>
              <a:buNone/>
              <a:defRPr/>
            </a:pPr>
            <a:r>
              <a:rPr lang="en-US" dirty="0" smtClean="0">
                <a:solidFill>
                  <a:schemeClr val="tx1"/>
                </a:solidFill>
              </a:rPr>
              <a:t>“</a:t>
            </a:r>
            <a:r>
              <a:rPr lang="en-US" dirty="0" err="1" smtClean="0">
                <a:solidFill>
                  <a:schemeClr val="tx1"/>
                </a:solidFill>
              </a:rPr>
              <a:t>Dreamliner</a:t>
            </a:r>
            <a:r>
              <a:rPr lang="en-US" dirty="0" smtClean="0">
                <a:solidFill>
                  <a:schemeClr val="tx1"/>
                </a:solidFill>
              </a:rPr>
              <a:t>” is 80% by volume carbon fiber</a:t>
            </a:r>
          </a:p>
          <a:p>
            <a:pPr algn="just" eaLnBrk="1" hangingPunct="1">
              <a:buFontTx/>
              <a:buNone/>
              <a:defRPr/>
            </a:pPr>
            <a:r>
              <a:rPr lang="en-US" dirty="0" smtClean="0">
                <a:solidFill>
                  <a:schemeClr val="tx1"/>
                </a:solidFill>
              </a:rPr>
              <a:t>reinforced thermoset) to high value-added</a:t>
            </a:r>
          </a:p>
          <a:p>
            <a:pPr algn="just" eaLnBrk="1" hangingPunct="1">
              <a:buFontTx/>
              <a:buNone/>
              <a:defRPr/>
            </a:pPr>
            <a:r>
              <a:rPr lang="en-US" dirty="0" smtClean="0">
                <a:solidFill>
                  <a:schemeClr val="tx1"/>
                </a:solidFill>
              </a:rPr>
              <a:t>ingredients on the scale of grams (e.g.</a:t>
            </a:r>
          </a:p>
          <a:p>
            <a:pPr algn="just" eaLnBrk="1" hangingPunct="1">
              <a:buFontTx/>
              <a:buNone/>
              <a:defRPr/>
            </a:pPr>
            <a:r>
              <a:rPr lang="en-US" dirty="0" smtClean="0">
                <a:solidFill>
                  <a:schemeClr val="tx1"/>
                </a:solidFill>
              </a:rPr>
              <a:t>lithography, drug delivery)</a:t>
            </a:r>
          </a:p>
        </p:txBody>
      </p:sp>
      <p:sp>
        <p:nvSpPr>
          <p:cNvPr id="4"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8</a:t>
            </a:fld>
            <a:endParaRPr lang="en-US" altLang="en-US" dirty="0"/>
          </a:p>
        </p:txBody>
      </p:sp>
      <p:sp>
        <p:nvSpPr>
          <p:cNvPr id="5" name="Title 1"/>
          <p:cNvSpPr>
            <a:spLocks noGrp="1"/>
          </p:cNvSpPr>
          <p:nvPr>
            <p:ph type="title"/>
          </p:nvPr>
        </p:nvSpPr>
        <p:spPr>
          <a:xfrm>
            <a:off x="457200" y="299058"/>
            <a:ext cx="8229600" cy="598450"/>
          </a:xfrm>
        </p:spPr>
        <p:txBody>
          <a:bodyPr/>
          <a:lstStyle/>
          <a:p>
            <a:r>
              <a:rPr lang="en-US" dirty="0" smtClean="0"/>
              <a:t>Plastics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Plastics are everywhere</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9</a:t>
            </a:fld>
            <a:endParaRPr lang="en-US" dirty="0"/>
          </a:p>
        </p:txBody>
      </p:sp>
      <p:pic>
        <p:nvPicPr>
          <p:cNvPr id="48130" name="Picture 2"/>
          <p:cNvPicPr>
            <a:picLocks noChangeAspect="1" noChangeArrowheads="1"/>
          </p:cNvPicPr>
          <p:nvPr/>
        </p:nvPicPr>
        <p:blipFill>
          <a:blip r:embed="rId2"/>
          <a:srcRect/>
          <a:stretch>
            <a:fillRect/>
          </a:stretch>
        </p:blipFill>
        <p:spPr bwMode="auto">
          <a:xfrm>
            <a:off x="436763" y="1117600"/>
            <a:ext cx="5374874" cy="4096986"/>
          </a:xfrm>
          <a:prstGeom prst="rect">
            <a:avLst/>
          </a:prstGeom>
          <a:noFill/>
          <a:ln w="9525">
            <a:noFill/>
            <a:miter lim="800000"/>
            <a:headEnd/>
            <a:tailEnd/>
          </a:ln>
        </p:spPr>
      </p:pic>
      <p:pic>
        <p:nvPicPr>
          <p:cNvPr id="48132" name="Picture 4" descr="http://www.memorialcare.org/sites/default/files/diagnostics/mri-machine.jpg">
            <a:hlinkClick r:id="rId3"/>
          </p:cNvPr>
          <p:cNvPicPr>
            <a:picLocks noChangeAspect="1" noChangeArrowheads="1"/>
          </p:cNvPicPr>
          <p:nvPr/>
        </p:nvPicPr>
        <p:blipFill>
          <a:blip r:embed="rId4"/>
          <a:srcRect/>
          <a:stretch>
            <a:fillRect/>
          </a:stretch>
        </p:blipFill>
        <p:spPr bwMode="auto">
          <a:xfrm>
            <a:off x="3124200" y="1644297"/>
            <a:ext cx="5905500" cy="2667000"/>
          </a:xfrm>
          <a:prstGeom prst="rect">
            <a:avLst/>
          </a:prstGeom>
          <a:noFill/>
        </p:spPr>
      </p:pic>
      <p:pic>
        <p:nvPicPr>
          <p:cNvPr id="8" name="Picture 1" descr="C:\Users\moukwam\Pictures\biobased phone.jpg"/>
          <p:cNvPicPr>
            <a:picLocks noChangeAspect="1" noChangeArrowheads="1"/>
          </p:cNvPicPr>
          <p:nvPr/>
        </p:nvPicPr>
        <p:blipFill>
          <a:blip r:embed="rId5"/>
          <a:srcRect/>
          <a:stretch>
            <a:fillRect/>
          </a:stretch>
        </p:blipFill>
        <p:spPr bwMode="auto">
          <a:xfrm>
            <a:off x="4620659" y="1443382"/>
            <a:ext cx="2381956" cy="5101356"/>
          </a:xfrm>
          <a:prstGeom prst="rect">
            <a:avLst/>
          </a:prstGeom>
          <a:noFill/>
          <a:ln w="9525">
            <a:noFill/>
            <a:miter lim="800000"/>
            <a:headEnd/>
            <a:tailEnd/>
          </a:ln>
        </p:spPr>
      </p:pic>
      <p:sp>
        <p:nvSpPr>
          <p:cNvPr id="9" name="Rectangle 6"/>
          <p:cNvSpPr>
            <a:spLocks noChangeArrowheads="1"/>
          </p:cNvSpPr>
          <p:nvPr/>
        </p:nvSpPr>
        <p:spPr bwMode="auto">
          <a:xfrm>
            <a:off x="2182259" y="5734756"/>
            <a:ext cx="2438400" cy="554038"/>
          </a:xfrm>
          <a:prstGeom prst="rect">
            <a:avLst/>
          </a:prstGeom>
          <a:noFill/>
          <a:ln w="9525">
            <a:noFill/>
            <a:miter lim="800000"/>
            <a:headEnd/>
            <a:tailEnd/>
          </a:ln>
        </p:spPr>
        <p:txBody>
          <a:bodyPr>
            <a:spAutoFit/>
          </a:bodyPr>
          <a:lstStyle/>
          <a:p>
            <a:r>
              <a:rPr lang="en-US" sz="1000" b="1" dirty="0"/>
              <a:t>In a world first, a bio-based engineering plastic is being used in the front panel of a </a:t>
            </a:r>
            <a:r>
              <a:rPr lang="en-US" sz="1000" b="1" dirty="0" err="1"/>
              <a:t>smartphone</a:t>
            </a:r>
            <a:r>
              <a:rPr lang="en-US" sz="1000" b="1" dirty="0"/>
              <a:t> (Source: Sharp)</a:t>
            </a:r>
            <a:endParaRPr lang="en-US" altLang="en-US" sz="1000" b="1" dirty="0"/>
          </a:p>
        </p:txBody>
      </p:sp>
      <p:sp>
        <p:nvSpPr>
          <p:cNvPr id="10" name="Rectangle 6"/>
          <p:cNvSpPr>
            <a:spLocks noChangeArrowheads="1"/>
          </p:cNvSpPr>
          <p:nvPr/>
        </p:nvSpPr>
        <p:spPr bwMode="auto">
          <a:xfrm>
            <a:off x="7162800" y="4459111"/>
            <a:ext cx="1981200" cy="400110"/>
          </a:xfrm>
          <a:prstGeom prst="rect">
            <a:avLst/>
          </a:prstGeom>
          <a:noFill/>
          <a:ln w="9525">
            <a:noFill/>
            <a:miter lim="800000"/>
            <a:headEnd/>
            <a:tailEnd/>
          </a:ln>
        </p:spPr>
        <p:txBody>
          <a:bodyPr wrap="square">
            <a:spAutoFit/>
          </a:bodyPr>
          <a:lstStyle/>
          <a:p>
            <a:r>
              <a:rPr lang="en-US" sz="1000" b="1" dirty="0" smtClean="0"/>
              <a:t>PolyOne Replacing Lead with Radiation Shielding Technology</a:t>
            </a:r>
            <a:endParaRPr lang="en-US" altLang="en-US" sz="1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plastics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10</a:t>
            </a:fld>
            <a:endParaRPr lang="en-US" dirty="0"/>
          </a:p>
        </p:txBody>
      </p:sp>
      <p:pic>
        <p:nvPicPr>
          <p:cNvPr id="92162" name="Picture 2"/>
          <p:cNvPicPr>
            <a:picLocks noChangeAspect="1" noChangeArrowheads="1"/>
          </p:cNvPicPr>
          <p:nvPr/>
        </p:nvPicPr>
        <p:blipFill>
          <a:blip r:embed="rId2"/>
          <a:srcRect/>
          <a:stretch>
            <a:fillRect/>
          </a:stretch>
        </p:blipFill>
        <p:spPr bwMode="auto">
          <a:xfrm>
            <a:off x="1180617" y="1147040"/>
            <a:ext cx="6681607" cy="48201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6326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842" y="2190044"/>
            <a:ext cx="8686800" cy="21485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History of Plastics-timeline</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12</a:t>
            </a:fld>
            <a:endParaRPr lang="en-US" dirty="0"/>
          </a:p>
        </p:txBody>
      </p:sp>
      <p:cxnSp>
        <p:nvCxnSpPr>
          <p:cNvPr id="8" name="Straight Connector 7"/>
          <p:cNvCxnSpPr/>
          <p:nvPr/>
        </p:nvCxnSpPr>
        <p:spPr>
          <a:xfrm>
            <a:off x="0" y="3262489"/>
            <a:ext cx="9144000" cy="112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16000" y="3000879"/>
            <a:ext cx="915635" cy="523220"/>
          </a:xfrm>
          <a:prstGeom prst="rect">
            <a:avLst/>
          </a:prstGeom>
          <a:solidFill>
            <a:schemeClr val="bg1">
              <a:lumMod val="85000"/>
            </a:schemeClr>
          </a:solidFill>
        </p:spPr>
        <p:txBody>
          <a:bodyPr wrap="none" rtlCol="0">
            <a:spAutoFit/>
          </a:bodyPr>
          <a:lstStyle/>
          <a:p>
            <a:r>
              <a:rPr lang="en-US" sz="2800" b="1" dirty="0" smtClean="0"/>
              <a:t>1880</a:t>
            </a:r>
            <a:endParaRPr lang="en-US" sz="2800" b="1" dirty="0"/>
          </a:p>
        </p:txBody>
      </p:sp>
      <p:sp>
        <p:nvSpPr>
          <p:cNvPr id="10" name="TextBox 9"/>
          <p:cNvSpPr txBox="1"/>
          <p:nvPr/>
        </p:nvSpPr>
        <p:spPr>
          <a:xfrm>
            <a:off x="3031085" y="3017811"/>
            <a:ext cx="915635" cy="523220"/>
          </a:xfrm>
          <a:prstGeom prst="rect">
            <a:avLst/>
          </a:prstGeom>
          <a:solidFill>
            <a:schemeClr val="bg1">
              <a:lumMod val="85000"/>
            </a:schemeClr>
          </a:solidFill>
        </p:spPr>
        <p:txBody>
          <a:bodyPr wrap="none" rtlCol="0">
            <a:spAutoFit/>
          </a:bodyPr>
          <a:lstStyle/>
          <a:p>
            <a:r>
              <a:rPr lang="en-US" sz="2800" b="1" dirty="0" smtClean="0"/>
              <a:t>1900</a:t>
            </a:r>
            <a:endParaRPr lang="en-US" sz="2800" b="1" dirty="0"/>
          </a:p>
        </p:txBody>
      </p:sp>
      <p:sp>
        <p:nvSpPr>
          <p:cNvPr id="11" name="TextBox 10"/>
          <p:cNvSpPr txBox="1"/>
          <p:nvPr/>
        </p:nvSpPr>
        <p:spPr>
          <a:xfrm>
            <a:off x="4728809" y="3000879"/>
            <a:ext cx="915635" cy="523220"/>
          </a:xfrm>
          <a:prstGeom prst="rect">
            <a:avLst/>
          </a:prstGeom>
          <a:solidFill>
            <a:schemeClr val="bg1">
              <a:lumMod val="85000"/>
            </a:schemeClr>
          </a:solidFill>
        </p:spPr>
        <p:txBody>
          <a:bodyPr wrap="none" rtlCol="0">
            <a:spAutoFit/>
          </a:bodyPr>
          <a:lstStyle/>
          <a:p>
            <a:r>
              <a:rPr lang="en-US" sz="2800" b="1" dirty="0" smtClean="0"/>
              <a:t>1920</a:t>
            </a:r>
            <a:endParaRPr lang="en-US" sz="2800" b="1" dirty="0"/>
          </a:p>
        </p:txBody>
      </p:sp>
      <p:sp>
        <p:nvSpPr>
          <p:cNvPr id="12" name="TextBox 11"/>
          <p:cNvSpPr txBox="1"/>
          <p:nvPr/>
        </p:nvSpPr>
        <p:spPr>
          <a:xfrm>
            <a:off x="7494587" y="3000879"/>
            <a:ext cx="915635" cy="523220"/>
          </a:xfrm>
          <a:prstGeom prst="rect">
            <a:avLst/>
          </a:prstGeom>
          <a:solidFill>
            <a:schemeClr val="bg1">
              <a:lumMod val="85000"/>
            </a:schemeClr>
          </a:solidFill>
        </p:spPr>
        <p:txBody>
          <a:bodyPr wrap="none" rtlCol="0">
            <a:spAutoFit/>
          </a:bodyPr>
          <a:lstStyle/>
          <a:p>
            <a:r>
              <a:rPr lang="en-US" sz="2800" b="1" dirty="0" smtClean="0"/>
              <a:t>1940</a:t>
            </a:r>
            <a:endParaRPr lang="en-US" sz="2800" b="1" dirty="0"/>
          </a:p>
        </p:txBody>
      </p:sp>
      <p:cxnSp>
        <p:nvCxnSpPr>
          <p:cNvPr id="16" name="Straight Connector 15"/>
          <p:cNvCxnSpPr/>
          <p:nvPr/>
        </p:nvCxnSpPr>
        <p:spPr>
          <a:xfrm>
            <a:off x="711200" y="4338614"/>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17145" y="2996779"/>
            <a:ext cx="498855" cy="276999"/>
          </a:xfrm>
          <a:prstGeom prst="rect">
            <a:avLst/>
          </a:prstGeom>
          <a:noFill/>
        </p:spPr>
        <p:txBody>
          <a:bodyPr wrap="none" rtlCol="0">
            <a:spAutoFit/>
          </a:bodyPr>
          <a:lstStyle/>
          <a:p>
            <a:r>
              <a:rPr lang="en-US" sz="1200" b="1" dirty="0" smtClean="0"/>
              <a:t>1862</a:t>
            </a:r>
            <a:endParaRPr lang="en-US" sz="1200" b="1" dirty="0"/>
          </a:p>
        </p:txBody>
      </p:sp>
      <p:sp>
        <p:nvSpPr>
          <p:cNvPr id="20" name="TextBox 19"/>
          <p:cNvSpPr txBox="1"/>
          <p:nvPr/>
        </p:nvSpPr>
        <p:spPr>
          <a:xfrm>
            <a:off x="631104" y="3273778"/>
            <a:ext cx="498855" cy="276999"/>
          </a:xfrm>
          <a:prstGeom prst="rect">
            <a:avLst/>
          </a:prstGeom>
          <a:noFill/>
        </p:spPr>
        <p:txBody>
          <a:bodyPr wrap="none" rtlCol="0">
            <a:spAutoFit/>
          </a:bodyPr>
          <a:lstStyle/>
          <a:p>
            <a:r>
              <a:rPr lang="en-US" sz="1200" b="1" dirty="0" smtClean="0"/>
              <a:t>1866</a:t>
            </a:r>
            <a:endParaRPr lang="en-US" sz="1200" b="1" dirty="0"/>
          </a:p>
        </p:txBody>
      </p:sp>
      <p:sp>
        <p:nvSpPr>
          <p:cNvPr id="21" name="TextBox 20"/>
          <p:cNvSpPr txBox="1"/>
          <p:nvPr/>
        </p:nvSpPr>
        <p:spPr>
          <a:xfrm>
            <a:off x="2523067" y="2996779"/>
            <a:ext cx="498855" cy="276999"/>
          </a:xfrm>
          <a:prstGeom prst="rect">
            <a:avLst/>
          </a:prstGeom>
          <a:noFill/>
        </p:spPr>
        <p:txBody>
          <a:bodyPr wrap="none" rtlCol="0">
            <a:spAutoFit/>
          </a:bodyPr>
          <a:lstStyle/>
          <a:p>
            <a:r>
              <a:rPr lang="en-US" sz="1200" b="1" dirty="0" smtClean="0"/>
              <a:t>1891</a:t>
            </a:r>
            <a:endParaRPr lang="en-US" sz="1200" b="1" dirty="0"/>
          </a:p>
        </p:txBody>
      </p:sp>
      <p:sp>
        <p:nvSpPr>
          <p:cNvPr id="22" name="TextBox 21"/>
          <p:cNvSpPr txBox="1"/>
          <p:nvPr/>
        </p:nvSpPr>
        <p:spPr>
          <a:xfrm>
            <a:off x="4067501" y="3273778"/>
            <a:ext cx="498855" cy="276999"/>
          </a:xfrm>
          <a:prstGeom prst="rect">
            <a:avLst/>
          </a:prstGeom>
          <a:noFill/>
        </p:spPr>
        <p:txBody>
          <a:bodyPr wrap="none" rtlCol="0">
            <a:spAutoFit/>
          </a:bodyPr>
          <a:lstStyle/>
          <a:p>
            <a:r>
              <a:rPr lang="en-US" sz="1200" b="1" dirty="0" smtClean="0"/>
              <a:t>1907</a:t>
            </a:r>
            <a:endParaRPr lang="en-US" sz="1200" b="1" dirty="0"/>
          </a:p>
        </p:txBody>
      </p:sp>
      <p:sp>
        <p:nvSpPr>
          <p:cNvPr id="23" name="TextBox 22"/>
          <p:cNvSpPr txBox="1"/>
          <p:nvPr/>
        </p:nvSpPr>
        <p:spPr>
          <a:xfrm>
            <a:off x="4316928" y="3017811"/>
            <a:ext cx="498855" cy="276999"/>
          </a:xfrm>
          <a:prstGeom prst="rect">
            <a:avLst/>
          </a:prstGeom>
          <a:noFill/>
        </p:spPr>
        <p:txBody>
          <a:bodyPr wrap="none" rtlCol="0">
            <a:spAutoFit/>
          </a:bodyPr>
          <a:lstStyle/>
          <a:p>
            <a:r>
              <a:rPr lang="en-US" sz="1200" b="1" dirty="0" smtClean="0"/>
              <a:t>1913</a:t>
            </a:r>
            <a:endParaRPr lang="en-US" sz="1200" b="1" dirty="0"/>
          </a:p>
        </p:txBody>
      </p:sp>
      <p:sp>
        <p:nvSpPr>
          <p:cNvPr id="24" name="TextBox 23"/>
          <p:cNvSpPr txBox="1"/>
          <p:nvPr/>
        </p:nvSpPr>
        <p:spPr>
          <a:xfrm>
            <a:off x="6303772" y="2985490"/>
            <a:ext cx="498855" cy="276999"/>
          </a:xfrm>
          <a:prstGeom prst="rect">
            <a:avLst/>
          </a:prstGeom>
          <a:noFill/>
        </p:spPr>
        <p:txBody>
          <a:bodyPr wrap="none" rtlCol="0">
            <a:spAutoFit/>
          </a:bodyPr>
          <a:lstStyle/>
          <a:p>
            <a:r>
              <a:rPr lang="en-US" sz="1200" b="1" dirty="0" smtClean="0"/>
              <a:t>1933</a:t>
            </a:r>
            <a:endParaRPr lang="en-US" sz="1200" b="1" dirty="0"/>
          </a:p>
        </p:txBody>
      </p:sp>
      <p:sp>
        <p:nvSpPr>
          <p:cNvPr id="25" name="TextBox 24"/>
          <p:cNvSpPr txBox="1"/>
          <p:nvPr/>
        </p:nvSpPr>
        <p:spPr>
          <a:xfrm>
            <a:off x="5804917" y="3273778"/>
            <a:ext cx="498855" cy="276999"/>
          </a:xfrm>
          <a:prstGeom prst="rect">
            <a:avLst/>
          </a:prstGeom>
          <a:noFill/>
        </p:spPr>
        <p:txBody>
          <a:bodyPr wrap="none" rtlCol="0">
            <a:spAutoFit/>
          </a:bodyPr>
          <a:lstStyle/>
          <a:p>
            <a:r>
              <a:rPr lang="en-US" sz="1200" b="1" dirty="0" smtClean="0"/>
              <a:t>1926</a:t>
            </a:r>
            <a:endParaRPr lang="en-US" sz="1200" b="1" dirty="0"/>
          </a:p>
        </p:txBody>
      </p:sp>
      <p:sp>
        <p:nvSpPr>
          <p:cNvPr id="26" name="TextBox 25"/>
          <p:cNvSpPr txBox="1"/>
          <p:nvPr/>
        </p:nvSpPr>
        <p:spPr>
          <a:xfrm>
            <a:off x="6553200" y="3294810"/>
            <a:ext cx="498855" cy="276999"/>
          </a:xfrm>
          <a:prstGeom prst="rect">
            <a:avLst/>
          </a:prstGeom>
          <a:noFill/>
        </p:spPr>
        <p:txBody>
          <a:bodyPr wrap="none" rtlCol="0">
            <a:spAutoFit/>
          </a:bodyPr>
          <a:lstStyle/>
          <a:p>
            <a:r>
              <a:rPr lang="en-US" sz="1200" b="1" dirty="0" smtClean="0"/>
              <a:t>1938</a:t>
            </a:r>
            <a:endParaRPr lang="en-US" sz="1200" b="1" dirty="0"/>
          </a:p>
        </p:txBody>
      </p:sp>
      <p:sp>
        <p:nvSpPr>
          <p:cNvPr id="27" name="TextBox 26"/>
          <p:cNvSpPr txBox="1"/>
          <p:nvPr/>
        </p:nvSpPr>
        <p:spPr>
          <a:xfrm>
            <a:off x="6995732" y="3017811"/>
            <a:ext cx="498855" cy="276999"/>
          </a:xfrm>
          <a:prstGeom prst="rect">
            <a:avLst/>
          </a:prstGeom>
          <a:noFill/>
        </p:spPr>
        <p:txBody>
          <a:bodyPr wrap="none" rtlCol="0">
            <a:spAutoFit/>
          </a:bodyPr>
          <a:lstStyle/>
          <a:p>
            <a:r>
              <a:rPr lang="en-US" sz="1200" b="1" dirty="0" smtClean="0"/>
              <a:t>1939</a:t>
            </a:r>
            <a:endParaRPr lang="en-US" sz="1200" b="1" dirty="0"/>
          </a:p>
        </p:txBody>
      </p:sp>
      <p:sp>
        <p:nvSpPr>
          <p:cNvPr id="28" name="TextBox 27"/>
          <p:cNvSpPr txBox="1"/>
          <p:nvPr/>
        </p:nvSpPr>
        <p:spPr>
          <a:xfrm>
            <a:off x="8566122" y="3294810"/>
            <a:ext cx="498855" cy="276999"/>
          </a:xfrm>
          <a:prstGeom prst="rect">
            <a:avLst/>
          </a:prstGeom>
          <a:noFill/>
        </p:spPr>
        <p:txBody>
          <a:bodyPr wrap="none" rtlCol="0">
            <a:spAutoFit/>
          </a:bodyPr>
          <a:lstStyle/>
          <a:p>
            <a:r>
              <a:rPr lang="en-US" sz="1200" b="1" dirty="0" smtClean="0"/>
              <a:t>1957</a:t>
            </a:r>
            <a:endParaRPr lang="en-US" sz="1200" b="1" dirty="0"/>
          </a:p>
        </p:txBody>
      </p:sp>
      <p:cxnSp>
        <p:nvCxnSpPr>
          <p:cNvPr id="30" name="Straight Connector 29"/>
          <p:cNvCxnSpPr/>
          <p:nvPr/>
        </p:nvCxnSpPr>
        <p:spPr>
          <a:xfrm>
            <a:off x="457200" y="2689319"/>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82976" y="3260513"/>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477911" y="2692697"/>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954188" y="3246695"/>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067501" y="3257984"/>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384662" y="2686780"/>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850073" y="3249234"/>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247327" y="2698069"/>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553200" y="3261073"/>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415564" y="2709358"/>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641644" y="3269273"/>
            <a:ext cx="0" cy="5599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250277" y="2409781"/>
            <a:ext cx="1681358" cy="276999"/>
          </a:xfrm>
          <a:prstGeom prst="rect">
            <a:avLst/>
          </a:prstGeom>
          <a:noFill/>
        </p:spPr>
        <p:txBody>
          <a:bodyPr wrap="none" rtlCol="0">
            <a:spAutoFit/>
          </a:bodyPr>
          <a:lstStyle/>
          <a:p>
            <a:r>
              <a:rPr lang="en-US" sz="1200" b="1" dirty="0" smtClean="0">
                <a:solidFill>
                  <a:srgbClr val="C00000"/>
                </a:solidFill>
              </a:rPr>
              <a:t>First man made plastics</a:t>
            </a:r>
            <a:endParaRPr lang="en-US" sz="1200" b="1" dirty="0">
              <a:solidFill>
                <a:srgbClr val="C00000"/>
              </a:solidFill>
            </a:endParaRPr>
          </a:p>
        </p:txBody>
      </p:sp>
      <p:sp>
        <p:nvSpPr>
          <p:cNvPr id="42" name="TextBox 41"/>
          <p:cNvSpPr txBox="1"/>
          <p:nvPr/>
        </p:nvSpPr>
        <p:spPr>
          <a:xfrm>
            <a:off x="402677" y="3806610"/>
            <a:ext cx="747320" cy="276999"/>
          </a:xfrm>
          <a:prstGeom prst="rect">
            <a:avLst/>
          </a:prstGeom>
          <a:noFill/>
        </p:spPr>
        <p:txBody>
          <a:bodyPr wrap="none" rtlCol="0">
            <a:spAutoFit/>
          </a:bodyPr>
          <a:lstStyle/>
          <a:p>
            <a:r>
              <a:rPr lang="en-US" sz="1200" b="1" dirty="0" smtClean="0">
                <a:solidFill>
                  <a:srgbClr val="C00000"/>
                </a:solidFill>
              </a:rPr>
              <a:t>Celluloid</a:t>
            </a:r>
            <a:endParaRPr lang="en-US" sz="1200" b="1" dirty="0">
              <a:solidFill>
                <a:srgbClr val="C00000"/>
              </a:solidFill>
            </a:endParaRPr>
          </a:p>
        </p:txBody>
      </p:sp>
      <p:sp>
        <p:nvSpPr>
          <p:cNvPr id="43" name="TextBox 42"/>
          <p:cNvSpPr txBox="1"/>
          <p:nvPr/>
        </p:nvSpPr>
        <p:spPr>
          <a:xfrm>
            <a:off x="2084035" y="2393120"/>
            <a:ext cx="1440651" cy="276999"/>
          </a:xfrm>
          <a:prstGeom prst="rect">
            <a:avLst/>
          </a:prstGeom>
          <a:noFill/>
        </p:spPr>
        <p:txBody>
          <a:bodyPr wrap="none" rtlCol="0">
            <a:spAutoFit/>
          </a:bodyPr>
          <a:lstStyle/>
          <a:p>
            <a:r>
              <a:rPr lang="en-US" sz="1200" b="1" dirty="0" smtClean="0">
                <a:solidFill>
                  <a:srgbClr val="C00000"/>
                </a:solidFill>
              </a:rPr>
              <a:t>Rayon is discovered</a:t>
            </a:r>
            <a:endParaRPr lang="en-US" sz="1200" b="1" dirty="0">
              <a:solidFill>
                <a:srgbClr val="C00000"/>
              </a:solidFill>
            </a:endParaRPr>
          </a:p>
        </p:txBody>
      </p:sp>
      <p:sp>
        <p:nvSpPr>
          <p:cNvPr id="44" name="TextBox 43"/>
          <p:cNvSpPr txBox="1"/>
          <p:nvPr/>
        </p:nvSpPr>
        <p:spPr>
          <a:xfrm>
            <a:off x="3476249" y="3806610"/>
            <a:ext cx="1428468" cy="276999"/>
          </a:xfrm>
          <a:prstGeom prst="rect">
            <a:avLst/>
          </a:prstGeom>
          <a:noFill/>
        </p:spPr>
        <p:txBody>
          <a:bodyPr wrap="none" rtlCol="0">
            <a:spAutoFit/>
          </a:bodyPr>
          <a:lstStyle/>
          <a:p>
            <a:r>
              <a:rPr lang="en-US" sz="1200" b="1" dirty="0" smtClean="0">
                <a:solidFill>
                  <a:srgbClr val="C00000"/>
                </a:solidFill>
              </a:rPr>
              <a:t>Bakelite is invented</a:t>
            </a:r>
            <a:endParaRPr lang="en-US" sz="1200" b="1" dirty="0">
              <a:solidFill>
                <a:srgbClr val="C00000"/>
              </a:solidFill>
            </a:endParaRPr>
          </a:p>
        </p:txBody>
      </p:sp>
      <p:sp>
        <p:nvSpPr>
          <p:cNvPr id="45" name="TextBox 44"/>
          <p:cNvSpPr txBox="1"/>
          <p:nvPr/>
        </p:nvSpPr>
        <p:spPr>
          <a:xfrm>
            <a:off x="3810687" y="2206579"/>
            <a:ext cx="1681358" cy="461665"/>
          </a:xfrm>
          <a:prstGeom prst="rect">
            <a:avLst/>
          </a:prstGeom>
          <a:noFill/>
        </p:spPr>
        <p:txBody>
          <a:bodyPr wrap="square" rtlCol="0">
            <a:spAutoFit/>
          </a:bodyPr>
          <a:lstStyle/>
          <a:p>
            <a:r>
              <a:rPr lang="en-US" sz="1200" b="1" dirty="0" smtClean="0">
                <a:solidFill>
                  <a:srgbClr val="C00000"/>
                </a:solidFill>
              </a:rPr>
              <a:t>Cellophane causes plastic craze</a:t>
            </a:r>
            <a:endParaRPr lang="en-US" sz="1200" b="1" dirty="0">
              <a:solidFill>
                <a:srgbClr val="C00000"/>
              </a:solidFill>
            </a:endParaRPr>
          </a:p>
        </p:txBody>
      </p:sp>
      <p:sp>
        <p:nvSpPr>
          <p:cNvPr id="46" name="TextBox 45"/>
          <p:cNvSpPr txBox="1"/>
          <p:nvPr/>
        </p:nvSpPr>
        <p:spPr>
          <a:xfrm>
            <a:off x="5179121" y="3820988"/>
            <a:ext cx="1166794" cy="276999"/>
          </a:xfrm>
          <a:prstGeom prst="rect">
            <a:avLst/>
          </a:prstGeom>
          <a:noFill/>
        </p:spPr>
        <p:txBody>
          <a:bodyPr wrap="none" rtlCol="0">
            <a:spAutoFit/>
          </a:bodyPr>
          <a:lstStyle/>
          <a:p>
            <a:r>
              <a:rPr lang="en-US" sz="1200" b="1" dirty="0" smtClean="0">
                <a:solidFill>
                  <a:srgbClr val="C00000"/>
                </a:solidFill>
              </a:rPr>
              <a:t>PVC is invented</a:t>
            </a:r>
            <a:endParaRPr lang="en-US" sz="1200" b="1" dirty="0">
              <a:solidFill>
                <a:srgbClr val="C00000"/>
              </a:solidFill>
            </a:endParaRPr>
          </a:p>
        </p:txBody>
      </p:sp>
      <p:sp>
        <p:nvSpPr>
          <p:cNvPr id="47" name="TextBox 46"/>
          <p:cNvSpPr txBox="1"/>
          <p:nvPr/>
        </p:nvSpPr>
        <p:spPr>
          <a:xfrm>
            <a:off x="6345915" y="3806610"/>
            <a:ext cx="1437060" cy="276999"/>
          </a:xfrm>
          <a:prstGeom prst="rect">
            <a:avLst/>
          </a:prstGeom>
          <a:noFill/>
        </p:spPr>
        <p:txBody>
          <a:bodyPr wrap="none" rtlCol="0">
            <a:spAutoFit/>
          </a:bodyPr>
          <a:lstStyle/>
          <a:p>
            <a:r>
              <a:rPr lang="en-US" sz="1200" b="1" dirty="0" smtClean="0">
                <a:solidFill>
                  <a:srgbClr val="C00000"/>
                </a:solidFill>
              </a:rPr>
              <a:t>Teflon is discovered</a:t>
            </a:r>
            <a:endParaRPr lang="en-US" sz="1200" b="1" dirty="0">
              <a:solidFill>
                <a:srgbClr val="C00000"/>
              </a:solidFill>
            </a:endParaRPr>
          </a:p>
        </p:txBody>
      </p:sp>
      <p:sp>
        <p:nvSpPr>
          <p:cNvPr id="48" name="TextBox 47"/>
          <p:cNvSpPr txBox="1"/>
          <p:nvPr/>
        </p:nvSpPr>
        <p:spPr>
          <a:xfrm>
            <a:off x="5961949" y="2247693"/>
            <a:ext cx="1453616" cy="461665"/>
          </a:xfrm>
          <a:prstGeom prst="rect">
            <a:avLst/>
          </a:prstGeom>
          <a:noFill/>
        </p:spPr>
        <p:txBody>
          <a:bodyPr wrap="square" rtlCol="0">
            <a:spAutoFit/>
          </a:bodyPr>
          <a:lstStyle/>
          <a:p>
            <a:r>
              <a:rPr lang="en-US" sz="1200" b="1" dirty="0" smtClean="0">
                <a:solidFill>
                  <a:srgbClr val="C00000"/>
                </a:solidFill>
              </a:rPr>
              <a:t>Polyethylene is discovered</a:t>
            </a:r>
            <a:endParaRPr lang="en-US" sz="1200" b="1" dirty="0">
              <a:solidFill>
                <a:srgbClr val="C00000"/>
              </a:solidFill>
            </a:endParaRPr>
          </a:p>
        </p:txBody>
      </p:sp>
      <p:sp>
        <p:nvSpPr>
          <p:cNvPr id="49" name="TextBox 48"/>
          <p:cNvSpPr txBox="1"/>
          <p:nvPr/>
        </p:nvSpPr>
        <p:spPr>
          <a:xfrm>
            <a:off x="7052055" y="2257652"/>
            <a:ext cx="1358167" cy="461665"/>
          </a:xfrm>
          <a:prstGeom prst="rect">
            <a:avLst/>
          </a:prstGeom>
          <a:noFill/>
        </p:spPr>
        <p:txBody>
          <a:bodyPr wrap="square" rtlCol="0">
            <a:spAutoFit/>
          </a:bodyPr>
          <a:lstStyle/>
          <a:p>
            <a:r>
              <a:rPr lang="en-US" sz="1200" b="1" dirty="0" smtClean="0">
                <a:solidFill>
                  <a:srgbClr val="C00000"/>
                </a:solidFill>
              </a:rPr>
              <a:t>Nylon stockings hit the market</a:t>
            </a:r>
            <a:endParaRPr lang="en-US" sz="1200" b="1" dirty="0">
              <a:solidFill>
                <a:srgbClr val="C00000"/>
              </a:solidFill>
            </a:endParaRPr>
          </a:p>
        </p:txBody>
      </p:sp>
      <p:sp>
        <p:nvSpPr>
          <p:cNvPr id="50" name="TextBox 49"/>
          <p:cNvSpPr txBox="1"/>
          <p:nvPr/>
        </p:nvSpPr>
        <p:spPr>
          <a:xfrm>
            <a:off x="7778387" y="3833693"/>
            <a:ext cx="1368260" cy="276999"/>
          </a:xfrm>
          <a:prstGeom prst="rect">
            <a:avLst/>
          </a:prstGeom>
          <a:noFill/>
        </p:spPr>
        <p:txBody>
          <a:bodyPr wrap="none" rtlCol="0">
            <a:spAutoFit/>
          </a:bodyPr>
          <a:lstStyle/>
          <a:p>
            <a:r>
              <a:rPr lang="en-US" sz="1200" b="1" dirty="0" smtClean="0">
                <a:solidFill>
                  <a:srgbClr val="C00000"/>
                </a:solidFill>
              </a:rPr>
              <a:t>Here comes Velcro</a:t>
            </a:r>
            <a:endParaRPr lang="en-US" sz="1200" b="1" dirty="0">
              <a:solidFill>
                <a:srgbClr val="C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13</a:t>
            </a:fld>
            <a:endParaRPr lang="en-US" dirty="0"/>
          </a:p>
        </p:txBody>
      </p:sp>
      <p:sp>
        <p:nvSpPr>
          <p:cNvPr id="5" name="TextBox 4"/>
          <p:cNvSpPr txBox="1"/>
          <p:nvPr/>
        </p:nvSpPr>
        <p:spPr>
          <a:xfrm>
            <a:off x="970845" y="1569158"/>
            <a:ext cx="6704721" cy="1754326"/>
          </a:xfrm>
          <a:prstGeom prst="rect">
            <a:avLst/>
          </a:prstGeom>
          <a:noFill/>
        </p:spPr>
        <p:txBody>
          <a:bodyPr wrap="none" rtlCol="0">
            <a:spAutoFit/>
          </a:bodyPr>
          <a:lstStyle/>
          <a:p>
            <a:pPr>
              <a:buFont typeface="Wingdings" pitchFamily="2" charset="2"/>
              <a:buChar char="q"/>
            </a:pPr>
            <a:r>
              <a:rPr lang="en-US" dirty="0" smtClean="0">
                <a:solidFill>
                  <a:schemeClr val="accent5">
                    <a:lumMod val="50000"/>
                  </a:schemeClr>
                </a:solidFill>
              </a:rPr>
              <a:t> </a:t>
            </a:r>
            <a:r>
              <a:rPr lang="en-US" b="1" dirty="0" smtClean="0">
                <a:solidFill>
                  <a:schemeClr val="accent5">
                    <a:lumMod val="50000"/>
                  </a:schemeClr>
                </a:solidFill>
              </a:rPr>
              <a:t>1839: Natural rubber –method of processing by Charles Goodyear</a:t>
            </a:r>
          </a:p>
          <a:p>
            <a:pPr>
              <a:buFont typeface="Wingdings" pitchFamily="2" charset="2"/>
              <a:buChar char="q"/>
            </a:pPr>
            <a:r>
              <a:rPr lang="en-US" b="1" dirty="0" smtClean="0">
                <a:solidFill>
                  <a:schemeClr val="accent5">
                    <a:lumMod val="50000"/>
                  </a:schemeClr>
                </a:solidFill>
              </a:rPr>
              <a:t> 1843: Vulcanite –Thomas Hancock</a:t>
            </a:r>
          </a:p>
          <a:p>
            <a:pPr>
              <a:buFont typeface="Wingdings" pitchFamily="2" charset="2"/>
              <a:buChar char="q"/>
            </a:pPr>
            <a:r>
              <a:rPr lang="en-US" dirty="0" smtClean="0"/>
              <a:t> 1843: </a:t>
            </a:r>
            <a:r>
              <a:rPr lang="en-US" dirty="0" err="1" smtClean="0"/>
              <a:t>Gutta-Percha</a:t>
            </a:r>
            <a:r>
              <a:rPr lang="en-US" dirty="0" smtClean="0"/>
              <a:t> – William </a:t>
            </a:r>
            <a:r>
              <a:rPr lang="en-US" dirty="0" err="1" smtClean="0"/>
              <a:t>Montgomerie</a:t>
            </a:r>
            <a:endParaRPr lang="en-US" dirty="0" smtClean="0"/>
          </a:p>
          <a:p>
            <a:pPr>
              <a:buFont typeface="Wingdings" pitchFamily="2" charset="2"/>
              <a:buChar char="q"/>
            </a:pPr>
            <a:r>
              <a:rPr lang="en-US" dirty="0" smtClean="0"/>
              <a:t> 1856: Shellac – Alfred </a:t>
            </a:r>
            <a:r>
              <a:rPr lang="en-US" dirty="0" err="1" smtClean="0"/>
              <a:t>Critchlow</a:t>
            </a:r>
            <a:r>
              <a:rPr lang="en-US" dirty="0" smtClean="0"/>
              <a:t>, Samuel Peck</a:t>
            </a:r>
          </a:p>
          <a:p>
            <a:pPr>
              <a:buFont typeface="Wingdings" pitchFamily="2" charset="2"/>
              <a:buChar char="q"/>
            </a:pPr>
            <a:r>
              <a:rPr lang="en-US" dirty="0" smtClean="0"/>
              <a:t> 1856: Bois </a:t>
            </a:r>
            <a:r>
              <a:rPr lang="en-US" dirty="0" err="1" smtClean="0"/>
              <a:t>durci</a:t>
            </a:r>
            <a:r>
              <a:rPr lang="en-US" dirty="0" smtClean="0"/>
              <a:t> – Francois Charles </a:t>
            </a:r>
            <a:r>
              <a:rPr lang="en-US" dirty="0" err="1" smtClean="0"/>
              <a:t>Lepag</a:t>
            </a:r>
            <a:endParaRPr lang="en-US" dirty="0" smtClean="0"/>
          </a:p>
          <a:p>
            <a:pPr>
              <a:buFont typeface="Wingdings" pitchFamily="2" charset="2"/>
              <a:buChar char="q"/>
            </a:pPr>
            <a:endParaRPr lang="en-US" dirty="0"/>
          </a:p>
        </p:txBody>
      </p:sp>
      <p:sp>
        <p:nvSpPr>
          <p:cNvPr id="6" name="TextBox 5"/>
          <p:cNvSpPr txBox="1"/>
          <p:nvPr/>
        </p:nvSpPr>
        <p:spPr>
          <a:xfrm>
            <a:off x="976488" y="3842778"/>
            <a:ext cx="6676379" cy="1477328"/>
          </a:xfrm>
          <a:prstGeom prst="rect">
            <a:avLst/>
          </a:prstGeom>
          <a:noFill/>
        </p:spPr>
        <p:txBody>
          <a:bodyPr wrap="none" rtlCol="0">
            <a:spAutoFit/>
          </a:bodyPr>
          <a:lstStyle/>
          <a:p>
            <a:pPr>
              <a:buFont typeface="Wingdings" pitchFamily="2" charset="2"/>
              <a:buChar char="q"/>
            </a:pPr>
            <a:r>
              <a:rPr lang="en-US" dirty="0" smtClean="0"/>
              <a:t> 1839: Polystyrene discovered – Eduard Simon</a:t>
            </a:r>
          </a:p>
          <a:p>
            <a:pPr>
              <a:buFont typeface="Wingdings" pitchFamily="2" charset="2"/>
              <a:buChar char="q"/>
            </a:pPr>
            <a:r>
              <a:rPr lang="en-US" b="1" dirty="0" smtClean="0">
                <a:solidFill>
                  <a:schemeClr val="accent5">
                    <a:lumMod val="50000"/>
                  </a:schemeClr>
                </a:solidFill>
              </a:rPr>
              <a:t> 1862: </a:t>
            </a:r>
            <a:r>
              <a:rPr lang="en-US" b="1" dirty="0" err="1" smtClean="0">
                <a:solidFill>
                  <a:schemeClr val="accent5">
                    <a:lumMod val="50000"/>
                  </a:schemeClr>
                </a:solidFill>
              </a:rPr>
              <a:t>Parkesine</a:t>
            </a:r>
            <a:r>
              <a:rPr lang="en-US" b="1" dirty="0" smtClean="0">
                <a:solidFill>
                  <a:schemeClr val="accent5">
                    <a:lumMod val="50000"/>
                  </a:schemeClr>
                </a:solidFill>
              </a:rPr>
              <a:t> – Alexander </a:t>
            </a:r>
            <a:r>
              <a:rPr lang="en-US" b="1" dirty="0" err="1" smtClean="0">
                <a:solidFill>
                  <a:schemeClr val="accent5">
                    <a:lumMod val="50000"/>
                  </a:schemeClr>
                </a:solidFill>
              </a:rPr>
              <a:t>Parkes</a:t>
            </a:r>
            <a:endParaRPr lang="en-US" b="1" dirty="0" smtClean="0">
              <a:solidFill>
                <a:schemeClr val="accent5">
                  <a:lumMod val="50000"/>
                </a:schemeClr>
              </a:solidFill>
            </a:endParaRPr>
          </a:p>
          <a:p>
            <a:pPr>
              <a:buFont typeface="Wingdings" pitchFamily="2" charset="2"/>
              <a:buChar char="q"/>
            </a:pPr>
            <a:r>
              <a:rPr lang="en-US" b="1" dirty="0" smtClean="0">
                <a:solidFill>
                  <a:schemeClr val="accent5">
                    <a:lumMod val="50000"/>
                  </a:schemeClr>
                </a:solidFill>
              </a:rPr>
              <a:t> 1863: Cellulose Nitrate or Celluloid – John Wesley Hyatt</a:t>
            </a:r>
          </a:p>
          <a:p>
            <a:pPr>
              <a:buFont typeface="Wingdings" pitchFamily="2" charset="2"/>
              <a:buChar char="q"/>
            </a:pPr>
            <a:r>
              <a:rPr lang="en-US" dirty="0" smtClean="0"/>
              <a:t> 1872: Polyvinyl Chloride or PVC – Eugene Bauman</a:t>
            </a:r>
          </a:p>
          <a:p>
            <a:pPr>
              <a:buFont typeface="Wingdings" pitchFamily="2" charset="2"/>
              <a:buChar char="q"/>
            </a:pPr>
            <a:r>
              <a:rPr lang="en-US" dirty="0" smtClean="0"/>
              <a:t> 1894: Viscose Rayon – Charles Frederick Cross, Edward John Bevan</a:t>
            </a:r>
            <a:endParaRPr lang="en-US" dirty="0"/>
          </a:p>
        </p:txBody>
      </p:sp>
      <p:sp>
        <p:nvSpPr>
          <p:cNvPr id="7" name="TextBox 6"/>
          <p:cNvSpPr txBox="1"/>
          <p:nvPr/>
        </p:nvSpPr>
        <p:spPr>
          <a:xfrm>
            <a:off x="767645" y="1023245"/>
            <a:ext cx="1749261" cy="523220"/>
          </a:xfrm>
          <a:prstGeom prst="rect">
            <a:avLst/>
          </a:prstGeom>
          <a:noFill/>
        </p:spPr>
        <p:txBody>
          <a:bodyPr wrap="none" rtlCol="0">
            <a:spAutoFit/>
          </a:bodyPr>
          <a:lstStyle/>
          <a:p>
            <a:r>
              <a:rPr lang="en-US" sz="2800" b="1" dirty="0" smtClean="0"/>
              <a:t>Precursors</a:t>
            </a:r>
            <a:endParaRPr lang="en-US" sz="2800" b="1" dirty="0"/>
          </a:p>
        </p:txBody>
      </p:sp>
      <p:sp>
        <p:nvSpPr>
          <p:cNvPr id="8" name="TextBox 7"/>
          <p:cNvSpPr txBox="1"/>
          <p:nvPr/>
        </p:nvSpPr>
        <p:spPr>
          <a:xfrm>
            <a:off x="761999" y="3162509"/>
            <a:ext cx="6638933" cy="523220"/>
          </a:xfrm>
          <a:prstGeom prst="rect">
            <a:avLst/>
          </a:prstGeom>
          <a:noFill/>
        </p:spPr>
        <p:txBody>
          <a:bodyPr wrap="none" rtlCol="0">
            <a:spAutoFit/>
          </a:bodyPr>
          <a:lstStyle/>
          <a:p>
            <a:r>
              <a:rPr lang="en-US" sz="2800" b="1" dirty="0" smtClean="0"/>
              <a:t>Start of the plastic era with semi synthetic</a:t>
            </a:r>
            <a:endParaRPr lang="en-US" sz="2800" b="1" dirty="0"/>
          </a:p>
        </p:txBody>
      </p:sp>
      <p:sp>
        <p:nvSpPr>
          <p:cNvPr id="9" name="TextBox 8"/>
          <p:cNvSpPr txBox="1"/>
          <p:nvPr/>
        </p:nvSpPr>
        <p:spPr>
          <a:xfrm>
            <a:off x="7219300" y="4165600"/>
            <a:ext cx="1772301" cy="646331"/>
          </a:xfrm>
          <a:prstGeom prst="rect">
            <a:avLst/>
          </a:prstGeom>
          <a:noFill/>
          <a:ln>
            <a:noFill/>
          </a:ln>
        </p:spPr>
        <p:txBody>
          <a:bodyPr wrap="square" rtlCol="0">
            <a:spAutoFit/>
          </a:bodyPr>
          <a:lstStyle/>
          <a:p>
            <a:r>
              <a:rPr lang="en-US" b="1" dirty="0" smtClean="0">
                <a:solidFill>
                  <a:srgbClr val="C00000"/>
                </a:solidFill>
              </a:rPr>
              <a:t>The first man made Plastics</a:t>
            </a:r>
            <a:endParaRPr lang="en-US" b="1" dirty="0">
              <a:solidFill>
                <a:srgbClr val="C00000"/>
              </a:solidFill>
            </a:endParaRPr>
          </a:p>
        </p:txBody>
      </p:sp>
      <p:sp>
        <p:nvSpPr>
          <p:cNvPr id="10" name="Rectangle 9"/>
          <p:cNvSpPr/>
          <p:nvPr/>
        </p:nvSpPr>
        <p:spPr>
          <a:xfrm>
            <a:off x="762000" y="4165600"/>
            <a:ext cx="6033912" cy="5983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6863646" y="4413956"/>
            <a:ext cx="366943" cy="112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35379" y="1569158"/>
            <a:ext cx="6987821" cy="5983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Parkesine</a:t>
            </a:r>
            <a:endParaRPr lang="en-US" dirty="0"/>
          </a:p>
        </p:txBody>
      </p:sp>
      <p:sp>
        <p:nvSpPr>
          <p:cNvPr id="4" name="Footer Placeholder 3"/>
          <p:cNvSpPr>
            <a:spLocks noGrp="1"/>
          </p:cNvSpPr>
          <p:nvPr>
            <p:ph type="ftr" sz="quarter" idx="11"/>
          </p:nvPr>
        </p:nvSpPr>
        <p:spPr/>
        <p:txBody>
          <a:bodyPr/>
          <a:lstStyle/>
          <a:p>
            <a:r>
              <a:rPr lang="en-US" smtClean="0"/>
              <a:t>PolyOne Corporation</a:t>
            </a:r>
            <a:endParaRPr lang="en-US" dirty="0"/>
          </a:p>
        </p:txBody>
      </p:sp>
      <p:sp>
        <p:nvSpPr>
          <p:cNvPr id="5" name="Slide Number Placeholder 4"/>
          <p:cNvSpPr>
            <a:spLocks noGrp="1"/>
          </p:cNvSpPr>
          <p:nvPr>
            <p:ph type="sldNum" sz="quarter" idx="12"/>
          </p:nvPr>
        </p:nvSpPr>
        <p:spPr/>
        <p:txBody>
          <a:bodyPr/>
          <a:lstStyle/>
          <a:p>
            <a:fld id="{602E16C1-1D4B-4E32-9869-8A2FF59E21AD}" type="slidenum">
              <a:rPr lang="en-US" smtClean="0"/>
              <a:pPr/>
              <a:t>14</a:t>
            </a:fld>
            <a:endParaRPr lang="en-US" dirty="0"/>
          </a:p>
        </p:txBody>
      </p:sp>
      <p:pic>
        <p:nvPicPr>
          <p:cNvPr id="236546" name="Picture 2" descr="C:\Users\moukwam\Pictures\_74908894_parkesine.jpg"/>
          <p:cNvPicPr>
            <a:picLocks noGrp="1" noChangeAspect="1" noChangeArrowheads="1"/>
          </p:cNvPicPr>
          <p:nvPr>
            <p:ph idx="1"/>
          </p:nvPr>
        </p:nvPicPr>
        <p:blipFill>
          <a:blip r:embed="rId2"/>
          <a:srcRect/>
          <a:stretch>
            <a:fillRect/>
          </a:stretch>
        </p:blipFill>
        <p:spPr bwMode="auto">
          <a:xfrm>
            <a:off x="1600200" y="1577975"/>
            <a:ext cx="5943600" cy="4057650"/>
          </a:xfrm>
          <a:prstGeom prst="rect">
            <a:avLst/>
          </a:prstGeom>
          <a:noFill/>
        </p:spPr>
      </p:pic>
      <p:sp>
        <p:nvSpPr>
          <p:cNvPr id="7" name="Rectangle 6"/>
          <p:cNvSpPr/>
          <p:nvPr/>
        </p:nvSpPr>
        <p:spPr>
          <a:xfrm>
            <a:off x="1295399" y="5820291"/>
            <a:ext cx="6996289" cy="369332"/>
          </a:xfrm>
          <a:prstGeom prst="rect">
            <a:avLst/>
          </a:prstGeom>
        </p:spPr>
        <p:txBody>
          <a:bodyPr wrap="square">
            <a:spAutoFit/>
          </a:bodyPr>
          <a:lstStyle/>
          <a:p>
            <a:r>
              <a:rPr lang="en-US" dirty="0" smtClean="0"/>
              <a:t>Collection of objects made from </a:t>
            </a:r>
            <a:r>
              <a:rPr lang="en-US" dirty="0" err="1" smtClean="0"/>
              <a:t>Parkesine</a:t>
            </a:r>
            <a:r>
              <a:rPr lang="en-US" dirty="0" smtClean="0"/>
              <a:t>, held by the Science Museum</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15</a:t>
            </a:fld>
            <a:endParaRPr lang="en-US" dirty="0"/>
          </a:p>
        </p:txBody>
      </p:sp>
      <p:sp>
        <p:nvSpPr>
          <p:cNvPr id="5" name="TextBox 4"/>
          <p:cNvSpPr txBox="1"/>
          <p:nvPr/>
        </p:nvSpPr>
        <p:spPr>
          <a:xfrm>
            <a:off x="970845" y="1704626"/>
            <a:ext cx="7715955" cy="4708981"/>
          </a:xfrm>
          <a:prstGeom prst="rect">
            <a:avLst/>
          </a:prstGeom>
          <a:noFill/>
        </p:spPr>
        <p:txBody>
          <a:bodyPr wrap="square" rtlCol="0">
            <a:spAutoFit/>
          </a:bodyPr>
          <a:lstStyle/>
          <a:p>
            <a:pPr>
              <a:buFont typeface="Wingdings" pitchFamily="2" charset="2"/>
              <a:buChar char="q"/>
            </a:pPr>
            <a:r>
              <a:rPr lang="en-US" sz="2000" dirty="0" smtClean="0"/>
              <a:t> 1908: Cellophane ® -Jacques </a:t>
            </a:r>
            <a:r>
              <a:rPr lang="en-US" sz="2000" dirty="0" err="1" smtClean="0"/>
              <a:t>Brandenberger</a:t>
            </a:r>
            <a:endParaRPr lang="en-US" sz="2000" dirty="0" smtClean="0"/>
          </a:p>
          <a:p>
            <a:pPr>
              <a:buFont typeface="Wingdings" pitchFamily="2" charset="2"/>
              <a:buChar char="q"/>
            </a:pPr>
            <a:r>
              <a:rPr lang="en-US" sz="2000" b="1" dirty="0" smtClean="0">
                <a:solidFill>
                  <a:schemeClr val="accent1">
                    <a:lumMod val="50000"/>
                  </a:schemeClr>
                </a:solidFill>
              </a:rPr>
              <a:t> 1909: First true  modern plastic </a:t>
            </a:r>
            <a:r>
              <a:rPr lang="en-US" sz="2000" b="1" dirty="0" err="1" smtClean="0">
                <a:solidFill>
                  <a:schemeClr val="accent1">
                    <a:lumMod val="50000"/>
                  </a:schemeClr>
                </a:solidFill>
              </a:rPr>
              <a:t>pheno</a:t>
            </a:r>
            <a:r>
              <a:rPr lang="en-US" sz="2000" b="1" dirty="0" smtClean="0">
                <a:solidFill>
                  <a:schemeClr val="accent1">
                    <a:lumMod val="50000"/>
                  </a:schemeClr>
                </a:solidFill>
              </a:rPr>
              <a:t>-Formaldehyde trade named </a:t>
            </a:r>
          </a:p>
          <a:p>
            <a:r>
              <a:rPr lang="en-US" sz="2000" b="1" dirty="0" smtClean="0">
                <a:solidFill>
                  <a:schemeClr val="accent1">
                    <a:lumMod val="50000"/>
                  </a:schemeClr>
                </a:solidFill>
              </a:rPr>
              <a:t>                Bakelite</a:t>
            </a:r>
          </a:p>
          <a:p>
            <a:pPr>
              <a:buFont typeface="Wingdings" pitchFamily="2" charset="2"/>
              <a:buChar char="q"/>
            </a:pPr>
            <a:r>
              <a:rPr lang="en-US" sz="2000" dirty="0" smtClean="0"/>
              <a:t> 1926: Plasticized PVC – Walter </a:t>
            </a:r>
            <a:r>
              <a:rPr lang="en-US" sz="2000" dirty="0" err="1" smtClean="0"/>
              <a:t>Semon</a:t>
            </a:r>
            <a:endParaRPr lang="en-US" sz="2000" dirty="0" smtClean="0"/>
          </a:p>
          <a:p>
            <a:pPr>
              <a:buFont typeface="Wingdings" pitchFamily="2" charset="2"/>
              <a:buChar char="q"/>
            </a:pPr>
            <a:r>
              <a:rPr lang="en-US" sz="2000" dirty="0" smtClean="0"/>
              <a:t> 1927: Cellulose Acetate</a:t>
            </a:r>
          </a:p>
          <a:p>
            <a:pPr>
              <a:buFont typeface="Wingdings" pitchFamily="2" charset="2"/>
              <a:buChar char="q"/>
            </a:pPr>
            <a:r>
              <a:rPr lang="en-US" sz="2000" dirty="0" smtClean="0"/>
              <a:t> 1933: PVDC –</a:t>
            </a:r>
            <a:r>
              <a:rPr lang="en-US" sz="2000" dirty="0" err="1" smtClean="0"/>
              <a:t>Polyvinylidene</a:t>
            </a:r>
            <a:r>
              <a:rPr lang="en-US" sz="2000" dirty="0" smtClean="0"/>
              <a:t> chloride or Saran- Ralph Wiley of Dow</a:t>
            </a:r>
          </a:p>
          <a:p>
            <a:pPr>
              <a:buFont typeface="Wingdings" pitchFamily="2" charset="2"/>
              <a:buChar char="q"/>
            </a:pPr>
            <a:r>
              <a:rPr lang="en-US" sz="2000" dirty="0" smtClean="0"/>
              <a:t> 1935: Low density polyethylene or LDPE – Reginald Gibson and Eric </a:t>
            </a:r>
          </a:p>
          <a:p>
            <a:r>
              <a:rPr lang="en-US" sz="2000" dirty="0" smtClean="0"/>
              <a:t>                 Fawcett</a:t>
            </a:r>
          </a:p>
          <a:p>
            <a:pPr>
              <a:buFont typeface="Wingdings" pitchFamily="2" charset="2"/>
              <a:buChar char="q"/>
            </a:pPr>
            <a:r>
              <a:rPr lang="en-US" sz="2000" dirty="0" smtClean="0"/>
              <a:t> 1936:  Acrylic or poly methyl </a:t>
            </a:r>
            <a:r>
              <a:rPr lang="en-US" sz="2000" dirty="0" err="1" smtClean="0"/>
              <a:t>methacrylate</a:t>
            </a:r>
            <a:endParaRPr lang="en-US" sz="2000" dirty="0" smtClean="0"/>
          </a:p>
          <a:p>
            <a:pPr>
              <a:buFont typeface="Wingdings" pitchFamily="2" charset="2"/>
              <a:buChar char="q"/>
            </a:pPr>
            <a:r>
              <a:rPr lang="en-US" sz="2000" dirty="0" smtClean="0"/>
              <a:t> 1937: Polyurethane – discovered by Otto Bayer and co workers</a:t>
            </a:r>
          </a:p>
          <a:p>
            <a:pPr>
              <a:buFont typeface="Wingdings" pitchFamily="2" charset="2"/>
              <a:buChar char="q"/>
            </a:pPr>
            <a:r>
              <a:rPr lang="en-US" sz="2000" dirty="0" smtClean="0"/>
              <a:t> 1938: Polystyrene made practical</a:t>
            </a:r>
          </a:p>
          <a:p>
            <a:pPr>
              <a:buFont typeface="Wingdings" pitchFamily="2" charset="2"/>
              <a:buChar char="q"/>
            </a:pPr>
            <a:r>
              <a:rPr lang="en-US" sz="2000" dirty="0" smtClean="0"/>
              <a:t> 1938: </a:t>
            </a:r>
            <a:r>
              <a:rPr lang="en-US" sz="2000" dirty="0" err="1" smtClean="0"/>
              <a:t>Polytetrafluoroethylene</a:t>
            </a:r>
            <a:r>
              <a:rPr lang="en-US" sz="2000" dirty="0" smtClean="0"/>
              <a:t> or PTFE </a:t>
            </a:r>
            <a:r>
              <a:rPr lang="en-US" sz="2000" dirty="0" err="1" smtClean="0"/>
              <a:t>tradenamed</a:t>
            </a:r>
            <a:r>
              <a:rPr lang="en-US" sz="2000" dirty="0" smtClean="0"/>
              <a:t> </a:t>
            </a:r>
            <a:r>
              <a:rPr lang="en-US" sz="2000" b="1" dirty="0" smtClean="0"/>
              <a:t>Teflon</a:t>
            </a:r>
            <a:r>
              <a:rPr lang="en-US" sz="2000" dirty="0" smtClean="0"/>
              <a:t> – Roy </a:t>
            </a:r>
          </a:p>
          <a:p>
            <a:r>
              <a:rPr lang="en-US" sz="2000" dirty="0" smtClean="0"/>
              <a:t>                Plunkett</a:t>
            </a:r>
          </a:p>
          <a:p>
            <a:pPr>
              <a:buFont typeface="Wingdings" pitchFamily="2" charset="2"/>
              <a:buChar char="q"/>
            </a:pPr>
            <a:r>
              <a:rPr lang="en-US" sz="2000" dirty="0" smtClean="0"/>
              <a:t> 1939: </a:t>
            </a:r>
            <a:r>
              <a:rPr lang="en-US" sz="2000" b="1" dirty="0" smtClean="0"/>
              <a:t>Nylon</a:t>
            </a:r>
            <a:r>
              <a:rPr lang="en-US" sz="2000" dirty="0" smtClean="0"/>
              <a:t> and </a:t>
            </a:r>
            <a:r>
              <a:rPr lang="en-US" sz="2000" b="1" dirty="0" smtClean="0"/>
              <a:t>Neoprene</a:t>
            </a:r>
            <a:r>
              <a:rPr lang="en-US" sz="2000" dirty="0" smtClean="0"/>
              <a:t>- replacement for silk and a synthetic </a:t>
            </a:r>
          </a:p>
          <a:p>
            <a:r>
              <a:rPr lang="en-US" sz="2000" dirty="0" smtClean="0"/>
              <a:t>                 rubber- Wallace Hume and Carothers</a:t>
            </a:r>
            <a:endParaRPr lang="en-US" sz="2000" dirty="0"/>
          </a:p>
        </p:txBody>
      </p:sp>
      <p:sp>
        <p:nvSpPr>
          <p:cNvPr id="7" name="TextBox 6"/>
          <p:cNvSpPr txBox="1"/>
          <p:nvPr/>
        </p:nvSpPr>
        <p:spPr>
          <a:xfrm>
            <a:off x="767645" y="1023245"/>
            <a:ext cx="5306774" cy="523220"/>
          </a:xfrm>
          <a:prstGeom prst="rect">
            <a:avLst/>
          </a:prstGeom>
          <a:noFill/>
        </p:spPr>
        <p:txBody>
          <a:bodyPr wrap="none" rtlCol="0">
            <a:spAutoFit/>
          </a:bodyPr>
          <a:lstStyle/>
          <a:p>
            <a:r>
              <a:rPr lang="en-US" sz="2800" b="1" dirty="0" smtClean="0"/>
              <a:t>Thermosetting and thermoplastics</a:t>
            </a:r>
            <a:endParaRPr lang="en-US" sz="2800" b="1" dirty="0"/>
          </a:p>
        </p:txBody>
      </p:sp>
      <p:sp>
        <p:nvSpPr>
          <p:cNvPr id="10" name="Rectangle 9"/>
          <p:cNvSpPr/>
          <p:nvPr/>
        </p:nvSpPr>
        <p:spPr>
          <a:xfrm>
            <a:off x="914398" y="2065867"/>
            <a:ext cx="7772401" cy="59831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Bakelite: birth of </a:t>
            </a:r>
            <a:r>
              <a:rPr lang="en-US" dirty="0" err="1" smtClean="0"/>
              <a:t>of</a:t>
            </a:r>
            <a:r>
              <a:rPr lang="en-US" dirty="0" smtClean="0"/>
              <a:t> modern plastics era</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16</a:t>
            </a:fld>
            <a:endParaRPr lang="en-US" dirty="0"/>
          </a:p>
        </p:txBody>
      </p:sp>
      <p:sp>
        <p:nvSpPr>
          <p:cNvPr id="6" name="Text Box 2"/>
          <p:cNvSpPr txBox="1">
            <a:spLocks noChangeArrowheads="1"/>
          </p:cNvSpPr>
          <p:nvPr/>
        </p:nvSpPr>
        <p:spPr bwMode="auto">
          <a:xfrm>
            <a:off x="838200" y="1309511"/>
            <a:ext cx="7848600" cy="2862322"/>
          </a:xfrm>
          <a:prstGeom prst="rect">
            <a:avLst/>
          </a:prstGeom>
          <a:noFill/>
          <a:ln w="9525">
            <a:noFill/>
            <a:miter lim="800000"/>
            <a:headEnd/>
            <a:tailEnd/>
          </a:ln>
          <a:effectLst/>
        </p:spPr>
        <p:txBody>
          <a:bodyPr wrap="square">
            <a:spAutoFit/>
          </a:bodyPr>
          <a:lstStyle/>
          <a:p>
            <a:pPr marL="342900" indent="-342900">
              <a:spcBef>
                <a:spcPct val="50000"/>
              </a:spcBef>
              <a:buFont typeface="Wingdings" pitchFamily="2" charset="2"/>
              <a:buChar char="q"/>
            </a:pPr>
            <a:r>
              <a:rPr lang="en-US" sz="2400" dirty="0" smtClean="0"/>
              <a:t>Leo Baekeland in </a:t>
            </a:r>
            <a:r>
              <a:rPr lang="en-US" sz="2400" b="1" dirty="0" smtClean="0"/>
              <a:t>1907</a:t>
            </a:r>
            <a:r>
              <a:rPr lang="en-US" sz="2400" dirty="0" smtClean="0"/>
              <a:t> announced in an American Chemical Society meeting the synthesis of the first truly synthetic polymeric material, later dubbed Bakelite. Was looking for a replacement for shellac used in electrical insulation</a:t>
            </a:r>
          </a:p>
          <a:p>
            <a:pPr marL="342900" indent="-342900">
              <a:spcBef>
                <a:spcPct val="50000"/>
              </a:spcBef>
              <a:buFont typeface="Wingdings" pitchFamily="2" charset="2"/>
              <a:buChar char="q"/>
            </a:pPr>
            <a:r>
              <a:rPr lang="en-US" sz="2400" b="1" dirty="0" smtClean="0"/>
              <a:t>Bakelite</a:t>
            </a:r>
            <a:r>
              <a:rPr lang="en-US" sz="2400" dirty="0" smtClean="0"/>
              <a:t>, not only a superb insulator. But good </a:t>
            </a:r>
            <a:r>
              <a:rPr lang="en-US" sz="2400" dirty="0" err="1" smtClean="0"/>
              <a:t>materila</a:t>
            </a:r>
            <a:r>
              <a:rPr lang="en-US" sz="2400" dirty="0" smtClean="0"/>
              <a:t> for consumer goods, …even better than </a:t>
            </a:r>
            <a:r>
              <a:rPr lang="en-US" sz="2400" b="1" dirty="0" smtClean="0"/>
              <a:t>celluloid</a:t>
            </a:r>
          </a:p>
        </p:txBody>
      </p:sp>
      <p:sp>
        <p:nvSpPr>
          <p:cNvPr id="7" name="Text Box 23"/>
          <p:cNvSpPr txBox="1">
            <a:spLocks noChangeArrowheads="1"/>
          </p:cNvSpPr>
          <p:nvPr/>
        </p:nvSpPr>
        <p:spPr bwMode="auto">
          <a:xfrm>
            <a:off x="250825" y="5084763"/>
            <a:ext cx="8602663" cy="946150"/>
          </a:xfrm>
          <a:prstGeom prst="rect">
            <a:avLst/>
          </a:prstGeom>
          <a:noFill/>
          <a:ln w="9525">
            <a:noFill/>
            <a:miter lim="800000"/>
            <a:headEnd/>
            <a:tailEnd/>
          </a:ln>
        </p:spPr>
        <p:txBody>
          <a:bodyPr wrap="none">
            <a:spAutoFit/>
          </a:bodyPr>
          <a:lstStyle/>
          <a:p>
            <a:r>
              <a:rPr lang="en-GB" sz="2800" dirty="0"/>
              <a:t>Bayer (Germany) and </a:t>
            </a:r>
            <a:r>
              <a:rPr lang="en-GB" sz="2800" dirty="0" err="1"/>
              <a:t>Luft</a:t>
            </a:r>
            <a:r>
              <a:rPr lang="en-GB" sz="2800" dirty="0"/>
              <a:t> (Austria) had already</a:t>
            </a:r>
          </a:p>
          <a:p>
            <a:r>
              <a:rPr lang="en-GB" sz="2800" dirty="0"/>
              <a:t>made similar resins, but failed to commercialise them</a:t>
            </a:r>
            <a:r>
              <a:rPr lang="en-GB" dirty="0"/>
              <a:t>.</a:t>
            </a:r>
          </a:p>
        </p:txBody>
      </p:sp>
      <p:sp>
        <p:nvSpPr>
          <p:cNvPr id="8" name="Text Box 24"/>
          <p:cNvSpPr txBox="1">
            <a:spLocks noChangeArrowheads="1"/>
          </p:cNvSpPr>
          <p:nvPr/>
        </p:nvSpPr>
        <p:spPr bwMode="auto">
          <a:xfrm>
            <a:off x="457200" y="4464165"/>
            <a:ext cx="7902575" cy="461665"/>
          </a:xfrm>
          <a:prstGeom prst="rect">
            <a:avLst/>
          </a:prstGeom>
          <a:solidFill>
            <a:srgbClr val="FFFF00"/>
          </a:solidFill>
          <a:ln w="9525">
            <a:noFill/>
            <a:miter lim="800000"/>
            <a:headEnd/>
            <a:tailEnd/>
          </a:ln>
        </p:spPr>
        <p:txBody>
          <a:bodyPr wrap="square">
            <a:spAutoFit/>
          </a:bodyPr>
          <a:lstStyle/>
          <a:p>
            <a:pPr algn="ctr"/>
            <a:r>
              <a:rPr lang="en-GB" sz="2400">
                <a:solidFill>
                  <a:srgbClr val="993300"/>
                </a:solidFill>
              </a:rPr>
              <a:t>Phenol + Formaldehyde   </a:t>
            </a:r>
            <a:r>
              <a:rPr lang="en-GB" sz="2400">
                <a:solidFill>
                  <a:srgbClr val="993300"/>
                </a:solidFill>
                <a:sym typeface="Wingdings" pitchFamily="2" charset="2"/>
              </a:rPr>
              <a:t>   P-F resin  +  water </a:t>
            </a:r>
            <a:endParaRPr lang="en-GB" sz="2400">
              <a:solidFill>
                <a:srgbClr val="9933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 -</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17</a:t>
            </a:fld>
            <a:endParaRPr lang="en-US" dirty="0"/>
          </a:p>
        </p:txBody>
      </p:sp>
      <p:sp>
        <p:nvSpPr>
          <p:cNvPr id="5" name="TextBox 4"/>
          <p:cNvSpPr txBox="1"/>
          <p:nvPr/>
        </p:nvSpPr>
        <p:spPr>
          <a:xfrm>
            <a:off x="970845" y="1794933"/>
            <a:ext cx="7715955" cy="4093428"/>
          </a:xfrm>
          <a:prstGeom prst="rect">
            <a:avLst/>
          </a:prstGeom>
          <a:noFill/>
        </p:spPr>
        <p:txBody>
          <a:bodyPr wrap="square" rtlCol="0">
            <a:spAutoFit/>
          </a:bodyPr>
          <a:lstStyle/>
          <a:p>
            <a:pPr>
              <a:buFont typeface="Wingdings" pitchFamily="2" charset="2"/>
              <a:buChar char="q"/>
            </a:pPr>
            <a:r>
              <a:rPr lang="en-US" sz="2000" dirty="0" smtClean="0"/>
              <a:t>1941: Polyethylene </a:t>
            </a:r>
            <a:r>
              <a:rPr lang="en-US" sz="2000" dirty="0" err="1" smtClean="0"/>
              <a:t>Terephthalate</a:t>
            </a:r>
            <a:r>
              <a:rPr lang="en-US" sz="2000" dirty="0" smtClean="0"/>
              <a:t> or PET – </a:t>
            </a:r>
            <a:r>
              <a:rPr lang="en-US" sz="2000" dirty="0" err="1" smtClean="0"/>
              <a:t>Whinfield</a:t>
            </a:r>
            <a:r>
              <a:rPr lang="en-US" sz="2000" dirty="0" smtClean="0"/>
              <a:t> and Dickson</a:t>
            </a:r>
          </a:p>
          <a:p>
            <a:pPr>
              <a:buFont typeface="Wingdings" pitchFamily="2" charset="2"/>
              <a:buChar char="q"/>
            </a:pPr>
            <a:r>
              <a:rPr lang="en-US" sz="2000" dirty="0" smtClean="0"/>
              <a:t> 1942 Low density polyethylene</a:t>
            </a:r>
          </a:p>
          <a:p>
            <a:pPr>
              <a:buFont typeface="Wingdings" pitchFamily="2" charset="2"/>
              <a:buChar char="q"/>
            </a:pPr>
            <a:r>
              <a:rPr lang="en-US" sz="2000" dirty="0" smtClean="0"/>
              <a:t> 1942:  Unsaturated polyester also called PET –John Rex </a:t>
            </a:r>
            <a:r>
              <a:rPr lang="en-US" sz="2000" dirty="0" err="1" smtClean="0"/>
              <a:t>Whinfield</a:t>
            </a:r>
            <a:r>
              <a:rPr lang="en-US" sz="2000" dirty="0" smtClean="0"/>
              <a:t> and </a:t>
            </a:r>
          </a:p>
          <a:p>
            <a:r>
              <a:rPr lang="en-US" sz="2000" dirty="0" smtClean="0"/>
              <a:t>                  James Tennant Dickson</a:t>
            </a:r>
          </a:p>
          <a:p>
            <a:pPr>
              <a:buFont typeface="Wingdings" pitchFamily="2" charset="2"/>
              <a:buChar char="q"/>
            </a:pPr>
            <a:r>
              <a:rPr lang="en-US" sz="2000" dirty="0" smtClean="0"/>
              <a:t> 1951: High density polyethylene or HDPE – Paul Hogan and Robert </a:t>
            </a:r>
          </a:p>
          <a:p>
            <a:r>
              <a:rPr lang="en-US" sz="2000" dirty="0" smtClean="0"/>
              <a:t>                Banks</a:t>
            </a:r>
          </a:p>
          <a:p>
            <a:pPr>
              <a:buFont typeface="Wingdings" pitchFamily="2" charset="2"/>
              <a:buChar char="q"/>
            </a:pPr>
            <a:r>
              <a:rPr lang="en-US" sz="2000" dirty="0" smtClean="0"/>
              <a:t> 1951: Polypropylene or PP - Paul Hogan and Robert Banks</a:t>
            </a:r>
          </a:p>
          <a:p>
            <a:pPr>
              <a:buFont typeface="Wingdings" pitchFamily="2" charset="2"/>
              <a:buChar char="q"/>
            </a:pPr>
            <a:r>
              <a:rPr lang="en-US" sz="2000" dirty="0" smtClean="0"/>
              <a:t> 1953: Saran Wrap introduced by Dow Chemicals</a:t>
            </a:r>
          </a:p>
          <a:p>
            <a:pPr>
              <a:buFont typeface="Wingdings" pitchFamily="2" charset="2"/>
              <a:buChar char="q"/>
            </a:pPr>
            <a:r>
              <a:rPr lang="en-US" sz="2000" dirty="0" smtClean="0"/>
              <a:t> 1954: Styrofoam, foamed PS – Ray McIntire of Dow Chemicals</a:t>
            </a:r>
          </a:p>
          <a:p>
            <a:pPr>
              <a:buFont typeface="Wingdings" pitchFamily="2" charset="2"/>
              <a:buChar char="q"/>
            </a:pPr>
            <a:r>
              <a:rPr lang="en-US" sz="2000" dirty="0" smtClean="0"/>
              <a:t> 1964: Polyimide</a:t>
            </a:r>
          </a:p>
          <a:p>
            <a:pPr>
              <a:buFont typeface="Wingdings" pitchFamily="2" charset="2"/>
              <a:buChar char="q"/>
            </a:pPr>
            <a:r>
              <a:rPr lang="en-US" sz="2000" dirty="0" smtClean="0"/>
              <a:t> 1970: Thermoplastic polyester- trademarked Dacron, </a:t>
            </a:r>
            <a:r>
              <a:rPr lang="en-US" sz="2000" dirty="0" err="1" smtClean="0"/>
              <a:t>Melinex</a:t>
            </a:r>
            <a:r>
              <a:rPr lang="en-US" sz="2000" dirty="0" smtClean="0"/>
              <a:t>, Teijin </a:t>
            </a:r>
          </a:p>
          <a:p>
            <a:r>
              <a:rPr lang="en-US" sz="2000" dirty="0" smtClean="0"/>
              <a:t>                 and </a:t>
            </a:r>
            <a:r>
              <a:rPr lang="en-US" sz="2000" dirty="0" err="1" smtClean="0"/>
              <a:t>Tetoron</a:t>
            </a:r>
            <a:endParaRPr lang="en-US" sz="2000" dirty="0" smtClean="0"/>
          </a:p>
          <a:p>
            <a:pPr>
              <a:buFont typeface="Wingdings" pitchFamily="2" charset="2"/>
              <a:buChar char="q"/>
            </a:pPr>
            <a:endParaRPr lang="en-US" sz="2000" dirty="0"/>
          </a:p>
        </p:txBody>
      </p:sp>
      <p:sp>
        <p:nvSpPr>
          <p:cNvPr id="7" name="TextBox 6"/>
          <p:cNvSpPr txBox="1"/>
          <p:nvPr/>
        </p:nvSpPr>
        <p:spPr>
          <a:xfrm>
            <a:off x="767645" y="1023245"/>
            <a:ext cx="5306774" cy="523220"/>
          </a:xfrm>
          <a:prstGeom prst="rect">
            <a:avLst/>
          </a:prstGeom>
          <a:noFill/>
        </p:spPr>
        <p:txBody>
          <a:bodyPr wrap="none" rtlCol="0">
            <a:spAutoFit/>
          </a:bodyPr>
          <a:lstStyle/>
          <a:p>
            <a:r>
              <a:rPr lang="en-US" sz="2800" b="1" dirty="0" smtClean="0"/>
              <a:t>Thermosetting and thermoplastics</a:t>
            </a:r>
            <a:endParaRPr lang="en-US" sz="2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Plastics industry came of age during the war</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18</a:t>
            </a:fld>
            <a:endParaRPr lang="en-US" dirty="0"/>
          </a:p>
        </p:txBody>
      </p:sp>
      <p:sp>
        <p:nvSpPr>
          <p:cNvPr id="5" name="Text Box 2"/>
          <p:cNvSpPr txBox="1">
            <a:spLocks noChangeArrowheads="1"/>
          </p:cNvSpPr>
          <p:nvPr/>
        </p:nvSpPr>
        <p:spPr bwMode="auto">
          <a:xfrm>
            <a:off x="838199" y="1143259"/>
            <a:ext cx="7707489" cy="5001369"/>
          </a:xfrm>
          <a:prstGeom prst="rect">
            <a:avLst/>
          </a:prstGeom>
          <a:noFill/>
          <a:ln w="9525">
            <a:noFill/>
            <a:miter lim="800000"/>
            <a:headEnd/>
            <a:tailEnd/>
          </a:ln>
          <a:effectLst/>
        </p:spPr>
        <p:txBody>
          <a:bodyPr wrap="square">
            <a:spAutoFit/>
          </a:bodyPr>
          <a:lstStyle/>
          <a:p>
            <a:pPr marL="342900" indent="-342900">
              <a:spcBef>
                <a:spcPct val="50000"/>
              </a:spcBef>
              <a:buFont typeface="Wingdings" pitchFamily="2" charset="2"/>
              <a:buChar char="q"/>
            </a:pPr>
            <a:r>
              <a:rPr lang="en-US" sz="2200" dirty="0" smtClean="0"/>
              <a:t>Americans searched for alternative materials that would substitute for and improve the performance of scarce natural resources like rubber, metal, wool, wood, and cotton. </a:t>
            </a:r>
          </a:p>
          <a:p>
            <a:pPr marL="342900" indent="-342900">
              <a:spcBef>
                <a:spcPct val="50000"/>
              </a:spcBef>
              <a:buFont typeface="Wingdings" pitchFamily="2" charset="2"/>
              <a:buChar char="q"/>
            </a:pPr>
            <a:r>
              <a:rPr lang="en-US" sz="2200" dirty="0" smtClean="0"/>
              <a:t>Advances in polymer science provided the needed materials, and plastics proved invaluable to the war effort. </a:t>
            </a:r>
          </a:p>
          <a:p>
            <a:pPr marL="800100" lvl="1" indent="-342900">
              <a:spcBef>
                <a:spcPct val="50000"/>
              </a:spcBef>
              <a:buFont typeface="Wingdings" pitchFamily="2" charset="2"/>
              <a:buChar char="q"/>
            </a:pPr>
            <a:r>
              <a:rPr lang="en-US" sz="2200" dirty="0" smtClean="0"/>
              <a:t>For example, nylon, invented in 1935, was used for parachutes, ropes, body armor, and more. Plexiglas provided a light, durable alternative to glass for aircraft windows, and nonstick Teflon was used in the atomic bomb.</a:t>
            </a:r>
          </a:p>
          <a:p>
            <a:pPr marL="342900" indent="-342900">
              <a:spcBef>
                <a:spcPct val="50000"/>
              </a:spcBef>
              <a:buFont typeface="Wingdings" pitchFamily="2" charset="2"/>
              <a:buChar char="q"/>
            </a:pPr>
            <a:r>
              <a:rPr lang="en-US" sz="2200" dirty="0" smtClean="0"/>
              <a:t>When the war ended, the American economy shifted from producing tanks and planes to making consumer goods. , with new products such as Tupperware, </a:t>
            </a:r>
            <a:r>
              <a:rPr lang="en-US" sz="2200" dirty="0" err="1" smtClean="0"/>
              <a:t>launcehd</a:t>
            </a:r>
            <a:r>
              <a:rPr lang="en-US" sz="2200" dirty="0" smtClean="0"/>
              <a:t> in 1948</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   </a:t>
            </a:r>
            <a:endParaRPr lang="en-US" dirty="0"/>
          </a:p>
        </p:txBody>
      </p:sp>
      <p:sp>
        <p:nvSpPr>
          <p:cNvPr id="4" name="Footer Placeholder 3"/>
          <p:cNvSpPr>
            <a:spLocks noGrp="1"/>
          </p:cNvSpPr>
          <p:nvPr>
            <p:ph type="ftr" sz="quarter" idx="11"/>
          </p:nvPr>
        </p:nvSpPr>
        <p:spPr/>
        <p:txBody>
          <a:bodyPr/>
          <a:lstStyle/>
          <a:p>
            <a:r>
              <a:rPr lang="en-US" smtClean="0"/>
              <a:t>PolyOne Corporation</a:t>
            </a:r>
            <a:endParaRPr lang="en-US" dirty="0"/>
          </a:p>
        </p:txBody>
      </p:sp>
      <p:sp>
        <p:nvSpPr>
          <p:cNvPr id="5" name="Slide Number Placeholder 4"/>
          <p:cNvSpPr>
            <a:spLocks noGrp="1"/>
          </p:cNvSpPr>
          <p:nvPr>
            <p:ph type="sldNum" sz="quarter" idx="12"/>
          </p:nvPr>
        </p:nvSpPr>
        <p:spPr/>
        <p:txBody>
          <a:bodyPr/>
          <a:lstStyle/>
          <a:p>
            <a:fld id="{602E16C1-1D4B-4E32-9869-8A2FF59E21AD}" type="slidenum">
              <a:rPr lang="en-US" smtClean="0"/>
              <a:pPr/>
              <a:t>19</a:t>
            </a:fld>
            <a:endParaRPr lang="en-US" dirty="0"/>
          </a:p>
        </p:txBody>
      </p:sp>
      <p:sp>
        <p:nvSpPr>
          <p:cNvPr id="81922" name="AutoShape 2" descr="Image result for philippe chaumont les matières plastiques"/>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1924" name="AutoShape 4" descr="Image result for philippe chaumont les matières plastiques"/>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1926" name="Picture 6" descr="http://images.slideplayer.fr/1/182021/slides/slide_8.jpg">
            <a:hlinkClick r:id="rId2"/>
          </p:cNvPr>
          <p:cNvPicPr>
            <a:picLocks noChangeAspect="1" noChangeArrowheads="1"/>
          </p:cNvPicPr>
          <p:nvPr/>
        </p:nvPicPr>
        <p:blipFill>
          <a:blip r:embed="rId3"/>
          <a:srcRect l="72943" t="31002"/>
          <a:stretch>
            <a:fillRect/>
          </a:stretch>
        </p:blipFill>
        <p:spPr bwMode="auto">
          <a:xfrm>
            <a:off x="6019800" y="2731914"/>
            <a:ext cx="1780822" cy="3404347"/>
          </a:xfrm>
          <a:prstGeom prst="rect">
            <a:avLst/>
          </a:prstGeom>
          <a:noFill/>
        </p:spPr>
      </p:pic>
      <p:pic>
        <p:nvPicPr>
          <p:cNvPr id="10" name="Picture 6" descr="http://images.slideplayer.fr/1/182021/slides/slide_8.jpg">
            <a:hlinkClick r:id="rId2"/>
          </p:cNvPr>
          <p:cNvPicPr>
            <a:picLocks noChangeAspect="1" noChangeArrowheads="1"/>
          </p:cNvPicPr>
          <p:nvPr/>
        </p:nvPicPr>
        <p:blipFill>
          <a:blip r:embed="rId3"/>
          <a:srcRect t="31002" r="59688"/>
          <a:stretch>
            <a:fillRect/>
          </a:stretch>
        </p:blipFill>
        <p:spPr bwMode="auto">
          <a:xfrm>
            <a:off x="936978" y="2731914"/>
            <a:ext cx="2653242" cy="3404347"/>
          </a:xfrm>
          <a:prstGeom prst="rect">
            <a:avLst/>
          </a:prstGeom>
          <a:noFill/>
        </p:spPr>
      </p:pic>
      <p:sp>
        <p:nvSpPr>
          <p:cNvPr id="11" name="Rectangle 10"/>
          <p:cNvSpPr/>
          <p:nvPr/>
        </p:nvSpPr>
        <p:spPr>
          <a:xfrm>
            <a:off x="457200" y="1104752"/>
            <a:ext cx="8229600" cy="1569660"/>
          </a:xfrm>
          <a:prstGeom prst="rect">
            <a:avLst/>
          </a:prstGeom>
        </p:spPr>
        <p:txBody>
          <a:bodyPr wrap="square">
            <a:spAutoFit/>
          </a:bodyPr>
          <a:lstStyle/>
          <a:p>
            <a:r>
              <a:rPr lang="en-US" sz="2400" b="1" dirty="0" smtClean="0"/>
              <a:t>The broad field of macromolecules science has never been more vibrant since 1919, when Staudinger proposed the concept of macromolecules composed of atoms repetitions and published the theories of </a:t>
            </a:r>
            <a:r>
              <a:rPr lang="en-US" sz="2400" b="1" dirty="0" err="1" smtClean="0"/>
              <a:t>polyaddition</a:t>
            </a:r>
            <a:endParaRPr lang="en-US" sz="2400" b="1" dirty="0"/>
          </a:p>
        </p:txBody>
      </p:sp>
      <p:sp>
        <p:nvSpPr>
          <p:cNvPr id="12" name="Title 1"/>
          <p:cNvSpPr txBox="1">
            <a:spLocks/>
          </p:cNvSpPr>
          <p:nvPr/>
        </p:nvSpPr>
        <p:spPr>
          <a:xfrm>
            <a:off x="457200" y="299058"/>
            <a:ext cx="8229600" cy="59845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smtClean="0">
                <a:ln>
                  <a:noFill/>
                </a:ln>
                <a:solidFill>
                  <a:srgbClr val="D02124"/>
                </a:solidFill>
                <a:effectLst/>
                <a:uLnTx/>
                <a:uFillTx/>
                <a:latin typeface="Arial Black" pitchFamily="34" charset="0"/>
                <a:ea typeface="+mj-ea"/>
                <a:cs typeface="+mj-cs"/>
              </a:rPr>
              <a:t>Macromolecules</a:t>
            </a:r>
            <a:endParaRPr kumimoji="0" lang="en-US" sz="2400" b="0" i="0" u="none" strike="noStrike" kern="1200" cap="none" spc="0" normalizeH="0" baseline="0" noProof="0" dirty="0">
              <a:ln>
                <a:noFill/>
              </a:ln>
              <a:solidFill>
                <a:srgbClr val="D02124"/>
              </a:solidFill>
              <a:effectLst/>
              <a:uLnTx/>
              <a:uFillTx/>
              <a:latin typeface="Arial Black" pitchFamily="34" charset="0"/>
              <a:ea typeface="+mj-ea"/>
              <a:cs typeface="+mj-cs"/>
            </a:endParaRPr>
          </a:p>
        </p:txBody>
      </p:sp>
      <p:sp>
        <p:nvSpPr>
          <p:cNvPr id="13" name="Oval 12"/>
          <p:cNvSpPr/>
          <p:nvPr/>
        </p:nvSpPr>
        <p:spPr>
          <a:xfrm>
            <a:off x="3928533" y="2731914"/>
            <a:ext cx="1907823" cy="30318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018844" y="3454403"/>
            <a:ext cx="1749778" cy="1200329"/>
          </a:xfrm>
          <a:prstGeom prst="rect">
            <a:avLst/>
          </a:prstGeom>
          <a:noFill/>
        </p:spPr>
        <p:txBody>
          <a:bodyPr wrap="square" rtlCol="0">
            <a:spAutoFit/>
          </a:bodyPr>
          <a:lstStyle/>
          <a:p>
            <a:r>
              <a:rPr lang="en-US" b="1" dirty="0" smtClean="0">
                <a:solidFill>
                  <a:schemeClr val="bg1"/>
                </a:solidFill>
              </a:rPr>
              <a:t>Macromolecules are a repetition of the same template</a:t>
            </a:r>
            <a:endParaRPr lang="en-US" b="1" dirty="0">
              <a:solidFill>
                <a:schemeClr val="bg1"/>
              </a:solidFill>
            </a:endParaRPr>
          </a:p>
        </p:txBody>
      </p:sp>
      <p:sp>
        <p:nvSpPr>
          <p:cNvPr id="15" name="Rectangle 14"/>
          <p:cNvSpPr/>
          <p:nvPr/>
        </p:nvSpPr>
        <p:spPr>
          <a:xfrm>
            <a:off x="609600" y="5686581"/>
            <a:ext cx="8229600" cy="830997"/>
          </a:xfrm>
          <a:prstGeom prst="rect">
            <a:avLst/>
          </a:prstGeom>
        </p:spPr>
        <p:txBody>
          <a:bodyPr wrap="square">
            <a:spAutoFit/>
          </a:bodyPr>
          <a:lstStyle/>
          <a:p>
            <a:pPr algn="r"/>
            <a:r>
              <a:rPr lang="en-US" sz="2400" b="1" dirty="0" smtClean="0"/>
              <a:t>…None years later, he published the polymerization of polystyrene</a:t>
            </a:r>
            <a:endParaRPr lang="en-US" sz="2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poly condensation</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20</a:t>
            </a:fld>
            <a:endParaRPr lang="en-US" dirty="0"/>
          </a:p>
        </p:txBody>
      </p:sp>
      <p:pic>
        <p:nvPicPr>
          <p:cNvPr id="1026" name="Picture 2" descr="http://www.informit.com/content/images/chap1_9780137039555/elementLinks/01fig03_alt.jpg"/>
          <p:cNvPicPr>
            <a:picLocks noChangeAspect="1" noChangeArrowheads="1"/>
          </p:cNvPicPr>
          <p:nvPr/>
        </p:nvPicPr>
        <p:blipFill>
          <a:blip r:embed="rId2"/>
          <a:srcRect/>
          <a:stretch>
            <a:fillRect/>
          </a:stretch>
        </p:blipFill>
        <p:spPr bwMode="auto">
          <a:xfrm>
            <a:off x="811382" y="1940631"/>
            <a:ext cx="5505450" cy="4057650"/>
          </a:xfrm>
          <a:prstGeom prst="rect">
            <a:avLst/>
          </a:prstGeom>
          <a:noFill/>
        </p:spPr>
      </p:pic>
      <p:sp>
        <p:nvSpPr>
          <p:cNvPr id="6" name="Rectangle 5"/>
          <p:cNvSpPr/>
          <p:nvPr/>
        </p:nvSpPr>
        <p:spPr>
          <a:xfrm>
            <a:off x="457200" y="6175406"/>
            <a:ext cx="8229600" cy="369332"/>
          </a:xfrm>
          <a:prstGeom prst="rect">
            <a:avLst/>
          </a:prstGeom>
        </p:spPr>
        <p:txBody>
          <a:bodyPr wrap="square">
            <a:spAutoFit/>
          </a:bodyPr>
          <a:lstStyle/>
          <a:p>
            <a:r>
              <a:rPr lang="en-US" b="1" i="1" dirty="0" smtClean="0"/>
              <a:t>Condensation</a:t>
            </a:r>
            <a:r>
              <a:rPr lang="en-US" b="1" dirty="0" smtClean="0"/>
              <a:t> polymers are obtained by the random reaction of two molecules</a:t>
            </a:r>
            <a:endParaRPr lang="en-US" b="1" dirty="0"/>
          </a:p>
        </p:txBody>
      </p:sp>
      <p:sp>
        <p:nvSpPr>
          <p:cNvPr id="7" name="Rectangle 6"/>
          <p:cNvSpPr/>
          <p:nvPr/>
        </p:nvSpPr>
        <p:spPr>
          <a:xfrm>
            <a:off x="592666" y="897508"/>
            <a:ext cx="8094133" cy="923330"/>
          </a:xfrm>
          <a:prstGeom prst="rect">
            <a:avLst/>
          </a:prstGeom>
        </p:spPr>
        <p:txBody>
          <a:bodyPr wrap="square">
            <a:spAutoFit/>
          </a:bodyPr>
          <a:lstStyle/>
          <a:p>
            <a:r>
              <a:rPr lang="en-US" b="1" dirty="0" smtClean="0"/>
              <a:t>1930’s research on Chemical Chains at </a:t>
            </a:r>
            <a:r>
              <a:rPr lang="en-US" b="1" dirty="0" err="1" smtClean="0"/>
              <a:t>Dupont</a:t>
            </a:r>
            <a:r>
              <a:rPr lang="en-US" b="1" dirty="0" smtClean="0"/>
              <a:t> published theory of poly condensation</a:t>
            </a:r>
          </a:p>
          <a:p>
            <a:r>
              <a:rPr lang="en-US" b="1" dirty="0" smtClean="0"/>
              <a:t>Invented Neoprene and Nylon</a:t>
            </a:r>
            <a:endParaRPr lang="en-US" b="1" dirty="0"/>
          </a:p>
        </p:txBody>
      </p:sp>
      <p:sp>
        <p:nvSpPr>
          <p:cNvPr id="8" name="Rectangle 7"/>
          <p:cNvSpPr/>
          <p:nvPr/>
        </p:nvSpPr>
        <p:spPr>
          <a:xfrm>
            <a:off x="6557434" y="5099488"/>
            <a:ext cx="2586566" cy="523220"/>
          </a:xfrm>
          <a:prstGeom prst="rect">
            <a:avLst/>
          </a:prstGeom>
        </p:spPr>
        <p:txBody>
          <a:bodyPr wrap="square">
            <a:spAutoFit/>
          </a:bodyPr>
          <a:lstStyle/>
          <a:p>
            <a:r>
              <a:rPr lang="en-US" sz="1400" b="1" dirty="0" smtClean="0"/>
              <a:t>B. Polymerization of </a:t>
            </a:r>
            <a:r>
              <a:rPr lang="en-US" sz="1400" b="1" dirty="0" err="1" smtClean="0"/>
              <a:t>bisphenol</a:t>
            </a:r>
            <a:r>
              <a:rPr lang="en-US" sz="1400" b="1" dirty="0" smtClean="0"/>
              <a:t>-A polycarbonate</a:t>
            </a:r>
            <a:endParaRPr lang="en-US" sz="1400" b="1" dirty="0"/>
          </a:p>
        </p:txBody>
      </p:sp>
      <p:sp>
        <p:nvSpPr>
          <p:cNvPr id="9" name="Rectangle 8"/>
          <p:cNvSpPr/>
          <p:nvPr/>
        </p:nvSpPr>
        <p:spPr>
          <a:xfrm>
            <a:off x="6553200" y="3145669"/>
            <a:ext cx="2586566" cy="307777"/>
          </a:xfrm>
          <a:prstGeom prst="rect">
            <a:avLst/>
          </a:prstGeom>
        </p:spPr>
        <p:txBody>
          <a:bodyPr wrap="square">
            <a:spAutoFit/>
          </a:bodyPr>
          <a:lstStyle/>
          <a:p>
            <a:r>
              <a:rPr lang="en-US" sz="1400" b="1" dirty="0" smtClean="0"/>
              <a:t>A. </a:t>
            </a:r>
            <a:r>
              <a:rPr lang="en-US" sz="1400" b="1" dirty="0" err="1" smtClean="0"/>
              <a:t>Polyamidation</a:t>
            </a:r>
            <a:r>
              <a:rPr lang="en-US" sz="1400" b="1" dirty="0" smtClean="0"/>
              <a:t> of nylon-6,6</a:t>
            </a:r>
            <a:endParaRPr lang="en-US" sz="14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 structure of plastics (or polymers) is given by macromolecule chain</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21</a:t>
            </a:fld>
            <a:endParaRPr lang="en-US" dirty="0"/>
          </a:p>
        </p:txBody>
      </p:sp>
      <p:pic>
        <p:nvPicPr>
          <p:cNvPr id="90114" name="Picture 2"/>
          <p:cNvPicPr>
            <a:picLocks noChangeAspect="1" noChangeArrowheads="1"/>
          </p:cNvPicPr>
          <p:nvPr/>
        </p:nvPicPr>
        <p:blipFill>
          <a:blip r:embed="rId2"/>
          <a:srcRect/>
          <a:stretch>
            <a:fillRect/>
          </a:stretch>
        </p:blipFill>
        <p:spPr bwMode="auto">
          <a:xfrm>
            <a:off x="1472557" y="1383232"/>
            <a:ext cx="6790910" cy="44143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a:xfrm>
            <a:off x="342928" y="0"/>
            <a:ext cx="8229600" cy="945444"/>
          </a:xfrm>
        </p:spPr>
        <p:txBody>
          <a:bodyPr/>
          <a:lstStyle/>
          <a:p>
            <a:pPr eaLnBrk="1" hangingPunct="1"/>
            <a:r>
              <a:rPr lang="en-US" dirty="0" smtClean="0">
                <a:solidFill>
                  <a:srgbClr val="FF0000"/>
                </a:solidFill>
              </a:rPr>
              <a:t>Nobel Prize Winners for Their Work with Synthetic Polymers</a:t>
            </a:r>
          </a:p>
        </p:txBody>
      </p:sp>
      <p:graphicFrame>
        <p:nvGraphicFramePr>
          <p:cNvPr id="34853" name="Group 37"/>
          <p:cNvGraphicFramePr>
            <a:graphicFrameLocks noGrp="1"/>
          </p:cNvGraphicFramePr>
          <p:nvPr>
            <p:ph idx="1"/>
          </p:nvPr>
        </p:nvGraphicFramePr>
        <p:xfrm>
          <a:off x="381000" y="1401763"/>
          <a:ext cx="8610600" cy="5122863"/>
        </p:xfrm>
        <a:graphic>
          <a:graphicData uri="http://schemas.openxmlformats.org/drawingml/2006/table">
            <a:tbl>
              <a:tblPr/>
              <a:tblGrid>
                <a:gridCol w="3276600"/>
                <a:gridCol w="1600200"/>
                <a:gridCol w="3733800"/>
              </a:tblGrid>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rPr>
                        <a:t>Scientist(s)</a:t>
                      </a:r>
                    </a:p>
                  </a:txBody>
                  <a:tcPr anchor="ct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tx1"/>
                          </a:solidFill>
                          <a:effectLst/>
                          <a:latin typeface="Arial" charset="0"/>
                        </a:rPr>
                        <a:t>Year</a:t>
                      </a:r>
                    </a:p>
                  </a:txBody>
                  <a:tcPr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tx1"/>
                          </a:solidFill>
                          <a:effectLst/>
                          <a:latin typeface="Arial" charset="0"/>
                        </a:rPr>
                        <a:t>Area</a:t>
                      </a:r>
                    </a:p>
                  </a:txBody>
                  <a:tcPr anchor="ct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52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charset="0"/>
                        </a:rPr>
                        <a:t>Hermann Staudinger</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1953</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Polymer hypothesis</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815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charset="0"/>
                        </a:rPr>
                        <a:t>Karl Ziegler and </a:t>
                      </a:r>
                      <a:r>
                        <a:rPr kumimoji="0" lang="en-US" sz="2200" b="0" i="0" u="none" strike="noStrike" cap="none" normalizeH="0" baseline="0" dirty="0" err="1" smtClean="0">
                          <a:ln>
                            <a:noFill/>
                          </a:ln>
                          <a:solidFill>
                            <a:schemeClr val="tx1"/>
                          </a:solidFill>
                          <a:effectLst/>
                          <a:latin typeface="Arial" charset="0"/>
                        </a:rPr>
                        <a:t>Giulio</a:t>
                      </a:r>
                      <a:r>
                        <a:rPr kumimoji="0" lang="en-US" sz="2200" b="0" i="0" u="none" strike="noStrike" cap="none" normalizeH="0" baseline="0" dirty="0" smtClean="0">
                          <a:ln>
                            <a:noFill/>
                          </a:ln>
                          <a:solidFill>
                            <a:schemeClr val="tx1"/>
                          </a:solidFill>
                          <a:effectLst/>
                          <a:latin typeface="Arial" charset="0"/>
                        </a:rPr>
                        <a:t> Natta</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1963</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Stereo-regulation of polymer structure</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695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charset="0"/>
                        </a:rPr>
                        <a:t>Paul Flory</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1974</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Organization of polymer chains</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695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dirty="0" smtClean="0">
                          <a:ln>
                            <a:noFill/>
                          </a:ln>
                          <a:solidFill>
                            <a:schemeClr val="tx1"/>
                          </a:solidFill>
                          <a:effectLst/>
                          <a:latin typeface="Arial" charset="0"/>
                        </a:rPr>
                        <a:t>Bruce Merrifield</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1984</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Synthesis on a solid matrix</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695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smtClean="0">
                          <a:ln>
                            <a:noFill/>
                          </a:ln>
                          <a:solidFill>
                            <a:schemeClr val="tx1"/>
                          </a:solidFill>
                          <a:effectLst/>
                          <a:latin typeface="Arial" charset="0"/>
                        </a:rPr>
                        <a:t>Pierre de Gennes</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1991</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Polymer structure and control at interface</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1177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200" b="0" i="0" u="none" strike="noStrike" cap="none" normalizeH="0" baseline="0" smtClean="0">
                          <a:ln>
                            <a:noFill/>
                          </a:ln>
                          <a:solidFill>
                            <a:schemeClr val="tx1"/>
                          </a:solidFill>
                          <a:effectLst/>
                          <a:latin typeface="Arial" charset="0"/>
                        </a:rPr>
                        <a:t>A. J. Heeger, Alan Mac Diarmid, and H. Shirakawa</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2000</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Conductive Polymers</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bl>
          </a:graphicData>
        </a:graphic>
      </p:graphicFrame>
      <p:sp>
        <p:nvSpPr>
          <p:cNvPr id="5"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22</a:t>
            </a:fld>
            <a:endParaRPr lang="en-US"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itle 1"/>
          <p:cNvSpPr>
            <a:spLocks noGrp="1"/>
          </p:cNvSpPr>
          <p:nvPr>
            <p:ph type="title"/>
          </p:nvPr>
        </p:nvSpPr>
        <p:spPr>
          <a:xfrm>
            <a:off x="381000" y="228600"/>
            <a:ext cx="8229600" cy="1143000"/>
          </a:xfrm>
        </p:spPr>
        <p:txBody>
          <a:bodyPr/>
          <a:lstStyle/>
          <a:p>
            <a:pPr eaLnBrk="1" hangingPunct="1"/>
            <a:r>
              <a:rPr lang="en-US" sz="3200" smtClean="0"/>
              <a:t>Commercialization of Selected Polymers</a:t>
            </a:r>
          </a:p>
        </p:txBody>
      </p:sp>
      <p:graphicFrame>
        <p:nvGraphicFramePr>
          <p:cNvPr id="27721" name="Group 73"/>
          <p:cNvGraphicFramePr>
            <a:graphicFrameLocks noGrp="1"/>
          </p:cNvGraphicFramePr>
          <p:nvPr>
            <p:ph idx="1"/>
          </p:nvPr>
        </p:nvGraphicFramePr>
        <p:xfrm>
          <a:off x="381000" y="1600200"/>
          <a:ext cx="8610600" cy="4754880"/>
        </p:xfrm>
        <a:graphic>
          <a:graphicData uri="http://schemas.openxmlformats.org/drawingml/2006/table">
            <a:tbl>
              <a:tblPr/>
              <a:tblGrid>
                <a:gridCol w="3352800"/>
                <a:gridCol w="1676400"/>
                <a:gridCol w="3581400"/>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rPr>
                        <a:t>Polymer</a:t>
                      </a:r>
                    </a:p>
                  </a:txBody>
                  <a:tcPr anchor="ct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tx1"/>
                          </a:solidFill>
                          <a:effectLst/>
                          <a:latin typeface="Arial" charset="0"/>
                        </a:rPr>
                        <a:t>Year</a:t>
                      </a:r>
                    </a:p>
                  </a:txBody>
                  <a:tcPr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tx1"/>
                          </a:solidFill>
                          <a:effectLst/>
                          <a:latin typeface="Arial" charset="0"/>
                        </a:rPr>
                        <a:t>Company</a:t>
                      </a:r>
                    </a:p>
                  </a:txBody>
                  <a:tcPr anchor="ct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Bakelite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1909</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General Bakelite Corp.</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Rayon</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1910</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American Viscose Company</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Poly(vinyl chloride)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1927</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Goodrich</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Styrene-butadiene copolymer</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1929</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I. G. Farben</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Polystyrene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1929/1930</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I. G. </a:t>
                      </a:r>
                      <a:r>
                        <a:rPr kumimoji="0" lang="en-US" sz="2000" b="0" i="0" u="none" strike="noStrike" cap="none" normalizeH="0" baseline="0" dirty="0" err="1" smtClean="0">
                          <a:ln>
                            <a:noFill/>
                          </a:ln>
                          <a:solidFill>
                            <a:schemeClr val="tx1"/>
                          </a:solidFill>
                          <a:effectLst/>
                          <a:latin typeface="Arial" charset="0"/>
                        </a:rPr>
                        <a:t>Farben</a:t>
                      </a:r>
                      <a:r>
                        <a:rPr kumimoji="0" lang="en-US" sz="2000" b="0" i="0" u="none" strike="noStrike" cap="none" normalizeH="0" baseline="0" dirty="0" smtClean="0">
                          <a:ln>
                            <a:noFill/>
                          </a:ln>
                          <a:solidFill>
                            <a:schemeClr val="tx1"/>
                          </a:solidFill>
                          <a:effectLst/>
                          <a:latin typeface="Arial" charset="0"/>
                        </a:rPr>
                        <a:t> and Dow</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Neoprene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1931</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DuPont</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Poly(methyl methacrylate) (PMMA) </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1936</a:t>
                      </a:r>
                    </a:p>
                  </a:txBody>
                  <a:tcPr anchor="ctr"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Arial" charset="0"/>
                        </a:rPr>
                        <a:t>Rhom</a:t>
                      </a:r>
                      <a:r>
                        <a:rPr kumimoji="0" lang="en-US" sz="2000" b="0" i="0" u="none" strike="noStrike" cap="none" normalizeH="0" baseline="0" dirty="0" smtClean="0">
                          <a:ln>
                            <a:noFill/>
                          </a:ln>
                          <a:solidFill>
                            <a:schemeClr val="tx1"/>
                          </a:solidFill>
                          <a:effectLst/>
                          <a:latin typeface="Arial" charset="0"/>
                        </a:rPr>
                        <a:t> &amp; Haas</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bl>
          </a:graphicData>
        </a:graphic>
      </p:graphicFrame>
      <p:sp>
        <p:nvSpPr>
          <p:cNvPr id="5"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23</a:t>
            </a:fld>
            <a:endParaRPr lang="en-US"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79" name="Group 43"/>
          <p:cNvGraphicFramePr>
            <a:graphicFrameLocks noGrp="1"/>
          </p:cNvGraphicFramePr>
          <p:nvPr>
            <p:ph idx="1"/>
          </p:nvPr>
        </p:nvGraphicFramePr>
        <p:xfrm>
          <a:off x="381000" y="1219200"/>
          <a:ext cx="8610600" cy="5105718"/>
        </p:xfrm>
        <a:graphic>
          <a:graphicData uri="http://schemas.openxmlformats.org/drawingml/2006/table">
            <a:tbl>
              <a:tblPr/>
              <a:tblGrid>
                <a:gridCol w="3429000"/>
                <a:gridCol w="1600200"/>
                <a:gridCol w="3581400"/>
              </a:tblGrid>
              <a:tr h="8080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dirty="0" smtClean="0">
                          <a:ln>
                            <a:noFill/>
                          </a:ln>
                          <a:solidFill>
                            <a:schemeClr val="tx1"/>
                          </a:solidFill>
                          <a:effectLst/>
                          <a:latin typeface="Arial" charset="0"/>
                        </a:rPr>
                        <a:t>Polymer</a:t>
                      </a:r>
                    </a:p>
                  </a:txBody>
                  <a:tcPr anchor="ctr" horzOverflow="overflow">
                    <a:lnL w="28575"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tx1"/>
                          </a:solidFill>
                          <a:effectLst/>
                          <a:latin typeface="Arial" charset="0"/>
                        </a:rPr>
                        <a:t>Year</a:t>
                      </a:r>
                    </a:p>
                  </a:txBody>
                  <a:tcPr anchor="ctr" horzOverflow="overflow">
                    <a:lnL>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tx1"/>
                          </a:solidFill>
                          <a:effectLst/>
                          <a:latin typeface="Arial" charset="0"/>
                        </a:rPr>
                        <a:t>Company</a:t>
                      </a:r>
                    </a:p>
                  </a:txBody>
                  <a:tcPr anchor="ctr"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Nylon 6, 6</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1939/1940</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DuPont</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Polyethylene (LDPE)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1939</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ICI</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28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Poly(</a:t>
                      </a:r>
                      <a:r>
                        <a:rPr kumimoji="0" lang="en-US" sz="2400" b="0" i="0" u="none" strike="noStrike" cap="none" normalizeH="0" baseline="0" dirty="0" err="1" smtClean="0">
                          <a:ln>
                            <a:noFill/>
                          </a:ln>
                          <a:solidFill>
                            <a:schemeClr val="tx1"/>
                          </a:solidFill>
                          <a:effectLst/>
                          <a:latin typeface="Arial" charset="0"/>
                        </a:rPr>
                        <a:t>dimethyl</a:t>
                      </a:r>
                      <a:r>
                        <a:rPr kumimoji="0" lang="en-US" sz="2400" b="0" i="0" u="none" strike="noStrike" cap="none" normalizeH="0" baseline="0" dirty="0" smtClean="0">
                          <a:ln>
                            <a:noFill/>
                          </a:ln>
                          <a:solidFill>
                            <a:schemeClr val="tx1"/>
                          </a:solidFill>
                          <a:effectLst/>
                          <a:latin typeface="Arial" charset="0"/>
                        </a:rPr>
                        <a:t> </a:t>
                      </a:r>
                      <a:r>
                        <a:rPr kumimoji="0" lang="en-US" sz="2400" b="0" i="0" u="none" strike="noStrike" cap="none" normalizeH="0" baseline="0" dirty="0" err="1" smtClean="0">
                          <a:ln>
                            <a:noFill/>
                          </a:ln>
                          <a:solidFill>
                            <a:schemeClr val="tx1"/>
                          </a:solidFill>
                          <a:effectLst/>
                          <a:latin typeface="Arial" charset="0"/>
                        </a:rPr>
                        <a:t>Siloxane</a:t>
                      </a:r>
                      <a:r>
                        <a:rPr kumimoji="0" lang="en-US" sz="2400" b="0" i="0" u="none" strike="noStrike" cap="none" normalizeH="0" baseline="0" dirty="0" smtClean="0">
                          <a:ln>
                            <a:noFill/>
                          </a:ln>
                          <a:solidFill>
                            <a:schemeClr val="tx1"/>
                          </a:solidFill>
                          <a:effectLst/>
                          <a:latin typeface="Arial" charset="0"/>
                        </a:rPr>
                        <a:t>)</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1943</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Dow Corning</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Acrylic fiber</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1950</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DuPont</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Poly(ethylene </a:t>
                      </a:r>
                      <a:r>
                        <a:rPr kumimoji="0" lang="en-US" sz="2400" b="0" i="0" u="none" strike="noStrike" cap="none" normalizeH="0" baseline="0" dirty="0" err="1" smtClean="0">
                          <a:ln>
                            <a:noFill/>
                          </a:ln>
                          <a:solidFill>
                            <a:schemeClr val="tx1"/>
                          </a:solidFill>
                          <a:effectLst/>
                          <a:latin typeface="Arial" charset="0"/>
                        </a:rPr>
                        <a:t>terephthalate</a:t>
                      </a:r>
                      <a:r>
                        <a:rPr kumimoji="0" lang="en-US" sz="2400" b="0" i="0" u="none" strike="noStrike" cap="none" normalizeH="0" baseline="0" dirty="0" smtClean="0">
                          <a:ln>
                            <a:noFill/>
                          </a:ln>
                          <a:solidFill>
                            <a:schemeClr val="tx1"/>
                          </a:solidFill>
                          <a:effectLst/>
                          <a:latin typeface="Arial" charset="0"/>
                        </a:rPr>
                        <a:t>)</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rPr>
                        <a:t>1953/1954</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DuPont / ICI</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Polyurethane block copolymers (Spandex)</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1959</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DuPont</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r h="4302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rPr>
                        <a:t>Poly(phenylene terephthalate)</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1960</a:t>
                      </a:r>
                    </a:p>
                  </a:txBody>
                  <a:tcPr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c>
                  <a:txBody>
                    <a:bodyPr/>
                    <a:lstStyle/>
                    <a:p>
                      <a:pPr marL="457200" marR="0" lvl="1"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rPr>
                        <a:t>DuPont</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alpha val="49019"/>
                      </a:schemeClr>
                    </a:solidFill>
                  </a:tcPr>
                </a:tc>
              </a:tr>
            </a:tbl>
          </a:graphicData>
        </a:graphic>
      </p:graphicFrame>
      <p:sp>
        <p:nvSpPr>
          <p:cNvPr id="38951" name="Title 1"/>
          <p:cNvSpPr>
            <a:spLocks noGrp="1"/>
          </p:cNvSpPr>
          <p:nvPr>
            <p:ph type="title"/>
          </p:nvPr>
        </p:nvSpPr>
        <p:spPr>
          <a:xfrm>
            <a:off x="304800" y="223838"/>
            <a:ext cx="8001000" cy="685800"/>
          </a:xfrm>
        </p:spPr>
        <p:txBody>
          <a:bodyPr/>
          <a:lstStyle/>
          <a:p>
            <a:pPr algn="l" eaLnBrk="1" hangingPunct="1"/>
            <a:r>
              <a:rPr lang="en-US" sz="3600" smtClean="0"/>
              <a:t>Conti….</a:t>
            </a:r>
            <a:endParaRPr lang="en-US" sz="3200" smtClean="0"/>
          </a:p>
        </p:txBody>
      </p:sp>
      <p:sp>
        <p:nvSpPr>
          <p:cNvPr id="5" name="Slide Number Placeholder 2"/>
          <p:cNvSpPr>
            <a:spLocks noGrp="1"/>
          </p:cNvSpPr>
          <p:nvPr>
            <p:ph type="sldNum" sz="quarter" idx="11"/>
          </p:nvPr>
        </p:nvSpPr>
        <p:spPr>
          <a:xfrm>
            <a:off x="8572528" y="6429396"/>
            <a:ext cx="357190" cy="272873"/>
          </a:xfrm>
        </p:spPr>
        <p:txBody>
          <a:bodyPr/>
          <a:lstStyle/>
          <a:p>
            <a:pPr>
              <a:defRPr/>
            </a:pPr>
            <a:fld id="{24099AEA-AA6E-447A-B720-7B56F5DB31A3}" type="slidenum">
              <a:rPr lang="en-US" altLang="en-US"/>
              <a:pPr>
                <a:defRPr/>
              </a:pPr>
              <a:t>24</a:t>
            </a:fld>
            <a:endParaRPr lang="en-US"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polymer composites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25</a:t>
            </a:fld>
            <a:endParaRPr lang="en-US" dirty="0"/>
          </a:p>
        </p:txBody>
      </p:sp>
      <p:pic>
        <p:nvPicPr>
          <p:cNvPr id="97282" name="Picture 2"/>
          <p:cNvPicPr>
            <a:picLocks noChangeAspect="1" noChangeArrowheads="1"/>
          </p:cNvPicPr>
          <p:nvPr/>
        </p:nvPicPr>
        <p:blipFill>
          <a:blip r:embed="rId2"/>
          <a:srcRect/>
          <a:stretch>
            <a:fillRect/>
          </a:stretch>
        </p:blipFill>
        <p:spPr bwMode="auto">
          <a:xfrm>
            <a:off x="1194549" y="1284285"/>
            <a:ext cx="7133019" cy="47407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6326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packaging</a:t>
            </a:r>
            <a:endParaRPr lang="en-US" dirty="0"/>
          </a:p>
        </p:txBody>
      </p:sp>
      <p:sp>
        <p:nvSpPr>
          <p:cNvPr id="4" name="Footer Placeholder 3"/>
          <p:cNvSpPr>
            <a:spLocks noGrp="1"/>
          </p:cNvSpPr>
          <p:nvPr>
            <p:ph type="ftr" sz="quarter" idx="11"/>
          </p:nvPr>
        </p:nvSpPr>
        <p:spPr/>
        <p:txBody>
          <a:bodyPr/>
          <a:lstStyle/>
          <a:p>
            <a:r>
              <a:rPr lang="en-US" smtClean="0"/>
              <a:t>PolyOne Corporation</a:t>
            </a:r>
            <a:endParaRPr lang="en-US" dirty="0"/>
          </a:p>
        </p:txBody>
      </p:sp>
      <p:sp>
        <p:nvSpPr>
          <p:cNvPr id="5" name="Slide Number Placeholder 4"/>
          <p:cNvSpPr>
            <a:spLocks noGrp="1"/>
          </p:cNvSpPr>
          <p:nvPr>
            <p:ph type="sldNum" sz="quarter" idx="12"/>
          </p:nvPr>
        </p:nvSpPr>
        <p:spPr/>
        <p:txBody>
          <a:bodyPr/>
          <a:lstStyle/>
          <a:p>
            <a:fld id="{602E16C1-1D4B-4E32-9869-8A2FF59E21AD}" type="slidenum">
              <a:rPr lang="en-US" smtClean="0"/>
              <a:pPr/>
              <a:t>27</a:t>
            </a:fld>
            <a:endParaRPr lang="en-US" dirty="0"/>
          </a:p>
        </p:txBody>
      </p:sp>
      <p:pic>
        <p:nvPicPr>
          <p:cNvPr id="7" name="Picture 2" descr="http://www.mullerquaker.com/images/products/greek100-blackcherry-pomegranate.png">
            <a:hlinkClick r:id="rId2"/>
          </p:cNvPr>
          <p:cNvPicPr>
            <a:picLocks noChangeAspect="1" noChangeArrowheads="1"/>
          </p:cNvPicPr>
          <p:nvPr/>
        </p:nvPicPr>
        <p:blipFill>
          <a:blip r:embed="rId3" cstate="email"/>
          <a:srcRect/>
          <a:stretch>
            <a:fillRect/>
          </a:stretch>
        </p:blipFill>
        <p:spPr bwMode="auto">
          <a:xfrm>
            <a:off x="3758918" y="1820838"/>
            <a:ext cx="4927882" cy="3812318"/>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Flexible displays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28</a:t>
            </a:fld>
            <a:endParaRPr lang="en-US" dirty="0"/>
          </a:p>
        </p:txBody>
      </p:sp>
      <p:sp>
        <p:nvSpPr>
          <p:cNvPr id="5" name="Rectangle 4"/>
          <p:cNvSpPr/>
          <p:nvPr/>
        </p:nvSpPr>
        <p:spPr>
          <a:xfrm>
            <a:off x="457200" y="1217548"/>
            <a:ext cx="2500489" cy="2031325"/>
          </a:xfrm>
          <a:prstGeom prst="rect">
            <a:avLst/>
          </a:prstGeom>
        </p:spPr>
        <p:txBody>
          <a:bodyPr wrap="square">
            <a:spAutoFit/>
          </a:bodyPr>
          <a:lstStyle/>
          <a:p>
            <a:r>
              <a:rPr lang="en-US" sz="1400" b="1" dirty="0" smtClean="0"/>
              <a:t>Flexible displays have progressed so much that companies such as Polymer Vision and Plastic Logic have developed electronic-paper-type applications based on </a:t>
            </a:r>
            <a:r>
              <a:rPr lang="en-US" sz="1400" b="1" dirty="0" err="1" smtClean="0"/>
              <a:t>electrophoretic</a:t>
            </a:r>
            <a:r>
              <a:rPr lang="en-US" sz="1400" b="1" dirty="0" smtClean="0"/>
              <a:t> displays driven by organic active-matrix backplanes</a:t>
            </a:r>
            <a:endParaRPr lang="en-US" sz="1400" b="1" dirty="0"/>
          </a:p>
        </p:txBody>
      </p:sp>
      <p:pic>
        <p:nvPicPr>
          <p:cNvPr id="6" name="Picture 5" descr="Plastic-Logic-backplane"/>
          <p:cNvPicPr/>
          <p:nvPr/>
        </p:nvPicPr>
        <p:blipFill>
          <a:blip r:embed="rId2" cstate="print"/>
          <a:srcRect/>
          <a:stretch>
            <a:fillRect/>
          </a:stretch>
        </p:blipFill>
        <p:spPr bwMode="auto">
          <a:xfrm>
            <a:off x="2957689" y="897508"/>
            <a:ext cx="5729111" cy="5046998"/>
          </a:xfrm>
          <a:prstGeom prst="rect">
            <a:avLst/>
          </a:prstGeom>
          <a:noFill/>
          <a:ln w="9525">
            <a:noFill/>
            <a:miter lim="800000"/>
            <a:headEnd/>
            <a:tailEnd/>
          </a:ln>
        </p:spPr>
      </p:pic>
      <p:sp>
        <p:nvSpPr>
          <p:cNvPr id="233473" name="Rectangle 1"/>
          <p:cNvSpPr>
            <a:spLocks noChangeArrowheads="1"/>
          </p:cNvSpPr>
          <p:nvPr/>
        </p:nvSpPr>
        <p:spPr bwMode="auto">
          <a:xfrm>
            <a:off x="457200" y="6100694"/>
            <a:ext cx="7953022"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222222"/>
                </a:solidFill>
                <a:effectLst/>
                <a:latin typeface="Cambria" pitchFamily="18" charset="0"/>
                <a:ea typeface="Calibri" pitchFamily="34" charset="0"/>
                <a:cs typeface="Arial" pitchFamily="34" charset="0"/>
              </a:rPr>
              <a:t>Figure 6: flexible display technology by Plastic Logic. </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0000"/>
                </a:solidFill>
                <a:effectLst/>
                <a:latin typeface="Cambria" pitchFamily="18" charset="0"/>
                <a:ea typeface="Calibri" pitchFamily="34" charset="0"/>
                <a:cs typeface="Arial" pitchFamily="34" charset="0"/>
              </a:rPr>
              <a:t>Source: </a:t>
            </a: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imes-Roman"/>
                <a:hlinkClick r:id="rId3"/>
              </a:rPr>
              <a:t>http://www.businessweekly.co.uk/killer-50/50-insider/17764-oled-innovation-award-plastic-logic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Our latest airplanes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29</a:t>
            </a:fld>
            <a:endParaRPr lang="en-US" dirty="0"/>
          </a:p>
        </p:txBody>
      </p:sp>
      <p:pic>
        <p:nvPicPr>
          <p:cNvPr id="260098" name="Picture 2" descr="Airplane in the sky and cloud at sunrise"/>
          <p:cNvPicPr>
            <a:picLocks noChangeAspect="1" noChangeArrowheads="1"/>
          </p:cNvPicPr>
          <p:nvPr/>
        </p:nvPicPr>
        <p:blipFill>
          <a:blip r:embed="rId2"/>
          <a:srcRect/>
          <a:stretch>
            <a:fillRect/>
          </a:stretch>
        </p:blipFill>
        <p:spPr bwMode="auto">
          <a:xfrm>
            <a:off x="600076" y="2672367"/>
            <a:ext cx="5419724" cy="3606766"/>
          </a:xfrm>
          <a:prstGeom prst="rect">
            <a:avLst/>
          </a:prstGeom>
          <a:noFill/>
        </p:spPr>
      </p:pic>
      <p:sp>
        <p:nvSpPr>
          <p:cNvPr id="6" name="Rectangle 5"/>
          <p:cNvSpPr/>
          <p:nvPr/>
        </p:nvSpPr>
        <p:spPr>
          <a:xfrm>
            <a:off x="600076" y="897508"/>
            <a:ext cx="8086724" cy="1477328"/>
          </a:xfrm>
          <a:prstGeom prst="rect">
            <a:avLst/>
          </a:prstGeom>
        </p:spPr>
        <p:txBody>
          <a:bodyPr wrap="square">
            <a:spAutoFit/>
          </a:bodyPr>
          <a:lstStyle/>
          <a:p>
            <a:r>
              <a:rPr lang="en-US" b="1" dirty="0" smtClean="0"/>
              <a:t>Two of the most technologically advanced passenger jets- Boeing </a:t>
            </a:r>
            <a:r>
              <a:rPr lang="en-US" b="1" dirty="0" err="1" smtClean="0"/>
              <a:t>Dreamliner</a:t>
            </a:r>
            <a:r>
              <a:rPr lang="en-US" b="1" dirty="0" smtClean="0"/>
              <a:t> and Airbus A350 ZWB -are made with composites of plastics that are reinforced with other materials, such as carbon fibers. So the planes are really tough, lighter weight, and more fuel-efficient. The composite wing tips  on the Airbus bend during flight to improve efficiency</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cars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30</a:t>
            </a:fld>
            <a:endParaRPr lang="en-US" dirty="0"/>
          </a:p>
        </p:txBody>
      </p:sp>
      <p:sp>
        <p:nvSpPr>
          <p:cNvPr id="6" name="Rectangle 5"/>
          <p:cNvSpPr/>
          <p:nvPr/>
        </p:nvSpPr>
        <p:spPr>
          <a:xfrm>
            <a:off x="457200" y="897508"/>
            <a:ext cx="8229600" cy="1477328"/>
          </a:xfrm>
          <a:prstGeom prst="rect">
            <a:avLst/>
          </a:prstGeom>
        </p:spPr>
        <p:txBody>
          <a:bodyPr wrap="square">
            <a:spAutoFit/>
          </a:bodyPr>
          <a:lstStyle/>
          <a:p>
            <a:r>
              <a:rPr lang="en-US" b="1" dirty="0" smtClean="0"/>
              <a:t>Today’s modern car is approximately 50 percent plastics </a:t>
            </a:r>
            <a:r>
              <a:rPr lang="en-US" b="1" i="1" dirty="0" smtClean="0"/>
              <a:t>by volume</a:t>
            </a:r>
            <a:r>
              <a:rPr lang="en-US" b="1" dirty="0" smtClean="0"/>
              <a:t>. But it’s only approximately 10 percent plastics </a:t>
            </a:r>
            <a:r>
              <a:rPr lang="en-US" b="1" i="1" dirty="0" smtClean="0"/>
              <a:t>by weight</a:t>
            </a:r>
            <a:r>
              <a:rPr lang="en-US" b="1" dirty="0" smtClean="0"/>
              <a:t>. Lightweight yet tough plastics—including those advanced composites—allow carmakers to “lightweight” their vehicles to help significantly improve gas mileage (plus, enhance safety and design features, too).</a:t>
            </a:r>
            <a:endParaRPr lang="en-US" b="1" dirty="0"/>
          </a:p>
        </p:txBody>
      </p:sp>
      <p:pic>
        <p:nvPicPr>
          <p:cNvPr id="263170" name="Picture 2"/>
          <p:cNvPicPr>
            <a:picLocks noChangeAspect="1" noChangeArrowheads="1"/>
          </p:cNvPicPr>
          <p:nvPr/>
        </p:nvPicPr>
        <p:blipFill>
          <a:blip r:embed="rId2"/>
          <a:srcRect/>
          <a:stretch>
            <a:fillRect/>
          </a:stretch>
        </p:blipFill>
        <p:spPr bwMode="auto">
          <a:xfrm>
            <a:off x="1109664" y="2601666"/>
            <a:ext cx="5776558" cy="38139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smtClean="0"/>
              <a:t>Fuel economy improvements</a:t>
            </a:r>
            <a:endParaRPr lang="en-US" dirty="0"/>
          </a:p>
        </p:txBody>
      </p:sp>
      <p:sp>
        <p:nvSpPr>
          <p:cNvPr id="4" name="Footer Placeholder 3"/>
          <p:cNvSpPr>
            <a:spLocks noGrp="1"/>
          </p:cNvSpPr>
          <p:nvPr>
            <p:ph type="ftr" sz="quarter" idx="11"/>
          </p:nvPr>
        </p:nvSpPr>
        <p:spPr/>
        <p:txBody>
          <a:bodyPr/>
          <a:lstStyle/>
          <a:p>
            <a:r>
              <a:rPr lang="en-US" smtClean="0"/>
              <a:t>PolyOne Corporation</a:t>
            </a:r>
            <a:endParaRPr lang="en-US" dirty="0"/>
          </a:p>
        </p:txBody>
      </p:sp>
      <p:sp>
        <p:nvSpPr>
          <p:cNvPr id="5" name="Slide Number Placeholder 4"/>
          <p:cNvSpPr>
            <a:spLocks noGrp="1"/>
          </p:cNvSpPr>
          <p:nvPr>
            <p:ph type="sldNum" sz="quarter" idx="12"/>
          </p:nvPr>
        </p:nvSpPr>
        <p:spPr/>
        <p:txBody>
          <a:bodyPr/>
          <a:lstStyle/>
          <a:p>
            <a:fld id="{602E16C1-1D4B-4E32-9869-8A2FF59E21AD}" type="slidenum">
              <a:rPr lang="en-US" smtClean="0"/>
              <a:pPr/>
              <a:t>31</a:t>
            </a:fld>
            <a:endParaRPr lang="en-US" dirty="0"/>
          </a:p>
        </p:txBody>
      </p:sp>
      <p:sp>
        <p:nvSpPr>
          <p:cNvPr id="7" name="Rectangle 6"/>
          <p:cNvSpPr/>
          <p:nvPr/>
        </p:nvSpPr>
        <p:spPr>
          <a:xfrm>
            <a:off x="457200" y="1061156"/>
            <a:ext cx="7975600" cy="1015663"/>
          </a:xfrm>
          <a:prstGeom prst="rect">
            <a:avLst/>
          </a:prstGeom>
        </p:spPr>
        <p:txBody>
          <a:bodyPr wrap="square">
            <a:spAutoFit/>
          </a:bodyPr>
          <a:lstStyle/>
          <a:p>
            <a:r>
              <a:rPr lang="en-US" sz="2000" b="1" dirty="0" smtClean="0"/>
              <a:t>Ducker Worldwide estimates that 400 pounds—about 10 percent—needs to be removed from the average car to meet the proposed EPA emissions standards that are equivalent to 54.5 mpg.</a:t>
            </a:r>
            <a:endParaRPr lang="en-US" sz="2000" b="1" dirty="0"/>
          </a:p>
        </p:txBody>
      </p:sp>
      <p:pic>
        <p:nvPicPr>
          <p:cNvPr id="241666" name="Picture 2"/>
          <p:cNvPicPr>
            <a:picLocks noChangeAspect="1" noChangeArrowheads="1"/>
          </p:cNvPicPr>
          <p:nvPr/>
        </p:nvPicPr>
        <p:blipFill>
          <a:blip r:embed="rId2"/>
          <a:srcRect/>
          <a:stretch>
            <a:fillRect/>
          </a:stretch>
        </p:blipFill>
        <p:spPr bwMode="auto">
          <a:xfrm>
            <a:off x="1552575" y="2550583"/>
            <a:ext cx="6038850" cy="3409950"/>
          </a:xfrm>
          <a:prstGeom prst="rect">
            <a:avLst/>
          </a:prstGeom>
          <a:noFill/>
          <a:ln w="9525">
            <a:noFill/>
            <a:miter lim="800000"/>
            <a:headEnd/>
            <a:tailEnd/>
          </a:ln>
        </p:spPr>
      </p:pic>
      <p:sp>
        <p:nvSpPr>
          <p:cNvPr id="11" name="Rectangle 10"/>
          <p:cNvSpPr/>
          <p:nvPr/>
        </p:nvSpPr>
        <p:spPr>
          <a:xfrm>
            <a:off x="1264356" y="6144628"/>
            <a:ext cx="7168444" cy="400110"/>
          </a:xfrm>
          <a:prstGeom prst="rect">
            <a:avLst/>
          </a:prstGeom>
        </p:spPr>
        <p:txBody>
          <a:bodyPr wrap="square">
            <a:spAutoFit/>
          </a:bodyPr>
          <a:lstStyle/>
          <a:p>
            <a:r>
              <a:rPr lang="en-US" sz="1000" dirty="0" smtClean="0"/>
              <a:t>Data source: U.S. Environmental Protection Agency, “EPA and NHTSA Set Standards to Reduce Greenhouse Gases and Improve Fuel Economy for Model Years 2017-2025 Cars and Light Trucks,” http://www.epa.gov/otaq/climate/documents/420f12051.pdf.</a:t>
            </a:r>
            <a:endParaRPr lang="en-US" sz="1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Plastics and composites </a:t>
            </a:r>
            <a:r>
              <a:rPr lang="en-US" dirty="0" err="1" smtClean="0"/>
              <a:t>vs</a:t>
            </a:r>
            <a:r>
              <a:rPr lang="en-US" dirty="0" smtClean="0"/>
              <a:t> metals</a:t>
            </a:r>
            <a:endParaRPr lang="en-US" dirty="0"/>
          </a:p>
        </p:txBody>
      </p:sp>
      <p:sp>
        <p:nvSpPr>
          <p:cNvPr id="4" name="Footer Placeholder 3"/>
          <p:cNvSpPr>
            <a:spLocks noGrp="1"/>
          </p:cNvSpPr>
          <p:nvPr>
            <p:ph type="ftr" sz="quarter" idx="11"/>
          </p:nvPr>
        </p:nvSpPr>
        <p:spPr/>
        <p:txBody>
          <a:bodyPr/>
          <a:lstStyle/>
          <a:p>
            <a:r>
              <a:rPr lang="en-US" smtClean="0"/>
              <a:t>PolyOne Corporation</a:t>
            </a:r>
            <a:endParaRPr lang="en-US" dirty="0"/>
          </a:p>
        </p:txBody>
      </p:sp>
      <p:sp>
        <p:nvSpPr>
          <p:cNvPr id="5" name="Slide Number Placeholder 4"/>
          <p:cNvSpPr>
            <a:spLocks noGrp="1"/>
          </p:cNvSpPr>
          <p:nvPr>
            <p:ph type="sldNum" sz="quarter" idx="12"/>
          </p:nvPr>
        </p:nvSpPr>
        <p:spPr/>
        <p:txBody>
          <a:bodyPr/>
          <a:lstStyle/>
          <a:p>
            <a:fld id="{602E16C1-1D4B-4E32-9869-8A2FF59E21AD}" type="slidenum">
              <a:rPr lang="en-US" smtClean="0"/>
              <a:pPr/>
              <a:t>32</a:t>
            </a:fld>
            <a:endParaRPr lang="en-US" dirty="0"/>
          </a:p>
        </p:txBody>
      </p:sp>
      <p:pic>
        <p:nvPicPr>
          <p:cNvPr id="242690" name="Picture 2"/>
          <p:cNvPicPr>
            <a:picLocks noChangeAspect="1" noChangeArrowheads="1"/>
          </p:cNvPicPr>
          <p:nvPr/>
        </p:nvPicPr>
        <p:blipFill>
          <a:blip r:embed="rId2"/>
          <a:srcRect/>
          <a:stretch>
            <a:fillRect/>
          </a:stretch>
        </p:blipFill>
        <p:spPr bwMode="auto">
          <a:xfrm>
            <a:off x="1217371" y="1231207"/>
            <a:ext cx="6839193" cy="4661594"/>
          </a:xfrm>
          <a:prstGeom prst="rect">
            <a:avLst/>
          </a:prstGeom>
          <a:noFill/>
          <a:ln w="9525">
            <a:noFill/>
            <a:miter lim="800000"/>
            <a:headEnd/>
            <a:tailEnd/>
          </a:ln>
        </p:spPr>
      </p:pic>
      <p:sp>
        <p:nvSpPr>
          <p:cNvPr id="10" name="Rectangle 9"/>
          <p:cNvSpPr/>
          <p:nvPr/>
        </p:nvSpPr>
        <p:spPr>
          <a:xfrm>
            <a:off x="1051740" y="5892801"/>
            <a:ext cx="6839193" cy="276999"/>
          </a:xfrm>
          <a:prstGeom prst="rect">
            <a:avLst/>
          </a:prstGeom>
        </p:spPr>
        <p:txBody>
          <a:bodyPr wrap="square">
            <a:spAutoFit/>
          </a:bodyPr>
          <a:lstStyle/>
          <a:p>
            <a:r>
              <a:rPr lang="en-US" sz="1200" dirty="0" smtClean="0"/>
              <a:t>Source: American Chemistry Council</a:t>
            </a:r>
            <a:endParaRPr lang="en-US" sz="1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Sporting goods </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33</a:t>
            </a:fld>
            <a:endParaRPr lang="en-US" dirty="0"/>
          </a:p>
        </p:txBody>
      </p:sp>
      <p:sp>
        <p:nvSpPr>
          <p:cNvPr id="6" name="Rectangle 5"/>
          <p:cNvSpPr/>
          <p:nvPr/>
        </p:nvSpPr>
        <p:spPr>
          <a:xfrm>
            <a:off x="457200" y="897508"/>
            <a:ext cx="8229600" cy="923330"/>
          </a:xfrm>
          <a:prstGeom prst="rect">
            <a:avLst/>
          </a:prstGeom>
        </p:spPr>
        <p:txBody>
          <a:bodyPr wrap="square">
            <a:spAutoFit/>
          </a:bodyPr>
          <a:lstStyle/>
          <a:p>
            <a:r>
              <a:rPr lang="en-US" b="1" dirty="0" smtClean="0"/>
              <a:t>Nylon, polyester, acrylic, </a:t>
            </a:r>
            <a:r>
              <a:rPr lang="en-US" b="1" dirty="0" err="1" smtClean="0"/>
              <a:t>lycra</a:t>
            </a:r>
            <a:r>
              <a:rPr lang="en-US" b="1" dirty="0" smtClean="0"/>
              <a:t>, spandex … all plastic fibers that make up today’s modern stretchy, comfy, sweat-wicking fabrics. Helmets, shin guards, mouth guards … pretty much all plastics.)</a:t>
            </a:r>
            <a:endParaRPr lang="en-US" b="1" dirty="0"/>
          </a:p>
        </p:txBody>
      </p:sp>
      <p:pic>
        <p:nvPicPr>
          <p:cNvPr id="264194" name="Picture 2" descr="Female athlete stretching while sitting"/>
          <p:cNvPicPr>
            <a:picLocks noChangeAspect="1" noChangeArrowheads="1"/>
          </p:cNvPicPr>
          <p:nvPr/>
        </p:nvPicPr>
        <p:blipFill>
          <a:blip r:embed="rId2"/>
          <a:srcRect/>
          <a:stretch>
            <a:fillRect/>
          </a:stretch>
        </p:blipFill>
        <p:spPr bwMode="auto">
          <a:xfrm>
            <a:off x="600075" y="2043289"/>
            <a:ext cx="5953125" cy="3961738"/>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Tennis racquets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34</a:t>
            </a:fld>
            <a:endParaRPr lang="en-US" dirty="0"/>
          </a:p>
        </p:txBody>
      </p:sp>
      <p:sp>
        <p:nvSpPr>
          <p:cNvPr id="5" name="Rectangle 4"/>
          <p:cNvSpPr/>
          <p:nvPr/>
        </p:nvSpPr>
        <p:spPr>
          <a:xfrm>
            <a:off x="457200" y="897508"/>
            <a:ext cx="8229600" cy="923330"/>
          </a:xfrm>
          <a:prstGeom prst="rect">
            <a:avLst/>
          </a:prstGeom>
        </p:spPr>
        <p:txBody>
          <a:bodyPr wrap="square">
            <a:spAutoFit/>
          </a:bodyPr>
          <a:lstStyle/>
          <a:p>
            <a:r>
              <a:rPr lang="en-US" b="1" dirty="0" smtClean="0"/>
              <a:t>Most modern racquets are made with composites, such as plastics and carbon fiber, typically called carbon fiber-reinforced plastics. They are lighter weight, stiffer, and stronger than many of the previous materials used for racquets. </a:t>
            </a:r>
            <a:endParaRPr lang="en-US" b="1" dirty="0"/>
          </a:p>
        </p:txBody>
      </p:sp>
      <p:pic>
        <p:nvPicPr>
          <p:cNvPr id="269316" name="Picture 4" descr="Tennis - Olympics: Day 7"/>
          <p:cNvPicPr>
            <a:picLocks noChangeAspect="1" noChangeArrowheads="1"/>
          </p:cNvPicPr>
          <p:nvPr/>
        </p:nvPicPr>
        <p:blipFill>
          <a:blip r:embed="rId2"/>
          <a:srcRect/>
          <a:stretch>
            <a:fillRect/>
          </a:stretch>
        </p:blipFill>
        <p:spPr bwMode="auto">
          <a:xfrm>
            <a:off x="898877" y="2025650"/>
            <a:ext cx="5859842" cy="3912306"/>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Stents to open blocked heart arteries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35</a:t>
            </a:fld>
            <a:endParaRPr lang="en-US" dirty="0"/>
          </a:p>
        </p:txBody>
      </p:sp>
      <p:pic>
        <p:nvPicPr>
          <p:cNvPr id="268290" name="Picture 2" descr="C:\Users\moukwam\Pictures\stents.jpg"/>
          <p:cNvPicPr>
            <a:picLocks noChangeAspect="1" noChangeArrowheads="1"/>
          </p:cNvPicPr>
          <p:nvPr/>
        </p:nvPicPr>
        <p:blipFill>
          <a:blip r:embed="rId2"/>
          <a:srcRect/>
          <a:stretch>
            <a:fillRect/>
          </a:stretch>
        </p:blipFill>
        <p:spPr bwMode="auto">
          <a:xfrm>
            <a:off x="762000" y="2176860"/>
            <a:ext cx="5791200" cy="4343400"/>
          </a:xfrm>
          <a:prstGeom prst="rect">
            <a:avLst/>
          </a:prstGeom>
          <a:noFill/>
        </p:spPr>
      </p:pic>
      <p:sp>
        <p:nvSpPr>
          <p:cNvPr id="7" name="Rectangle 6"/>
          <p:cNvSpPr/>
          <p:nvPr/>
        </p:nvSpPr>
        <p:spPr>
          <a:xfrm>
            <a:off x="762000" y="897508"/>
            <a:ext cx="7924800" cy="923330"/>
          </a:xfrm>
          <a:prstGeom prst="rect">
            <a:avLst/>
          </a:prstGeom>
        </p:spPr>
        <p:txBody>
          <a:bodyPr wrap="square">
            <a:spAutoFit/>
          </a:bodyPr>
          <a:lstStyle/>
          <a:p>
            <a:r>
              <a:rPr lang="en-US" b="1" dirty="0" smtClean="0"/>
              <a:t>Life-saving “stents” are typically are small metal mesh devices covered in plastics. And get this: the FDA has approved a plastic heart stent that doesn’t need the metal mesh. It does its job and then just dissolves completely over time. </a:t>
            </a:r>
            <a:endParaRPr 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Modern eyeglasses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36</a:t>
            </a:fld>
            <a:endParaRPr lang="en-US" dirty="0"/>
          </a:p>
        </p:txBody>
      </p:sp>
      <p:sp>
        <p:nvSpPr>
          <p:cNvPr id="5" name="Rectangle 4"/>
          <p:cNvSpPr/>
          <p:nvPr/>
        </p:nvSpPr>
        <p:spPr>
          <a:xfrm>
            <a:off x="457200" y="1083733"/>
            <a:ext cx="8229600" cy="1200329"/>
          </a:xfrm>
          <a:prstGeom prst="rect">
            <a:avLst/>
          </a:prstGeom>
        </p:spPr>
        <p:txBody>
          <a:bodyPr wrap="square">
            <a:spAutoFit/>
          </a:bodyPr>
          <a:lstStyle/>
          <a:p>
            <a:r>
              <a:rPr lang="en-US" b="1" dirty="0" smtClean="0"/>
              <a:t>Nearly all modern eye glasses are made with tough, shatter-resistant plastics, such as polycarbonate. These plastic lenses can be crafted into myriad prescriptions and shapes—and then attached to plastic frames to make us look professional, hipster, nerdy, younger</a:t>
            </a:r>
            <a:endParaRPr lang="en-US" b="1" dirty="0"/>
          </a:p>
        </p:txBody>
      </p:sp>
      <p:pic>
        <p:nvPicPr>
          <p:cNvPr id="270338" name="Picture 2" descr="https://encrypted-tbn0.gstatic.com/images?q=tbn:ANd9GcSkGdv6c_8QTYZYOGyVUijC1sVXYfKbz2ovb-SddFNKTdgkX3r4FMjxDd2q">
            <a:hlinkClick r:id="rId2"/>
          </p:cNvPr>
          <p:cNvPicPr>
            <a:picLocks noChangeAspect="1" noChangeArrowheads="1"/>
          </p:cNvPicPr>
          <p:nvPr/>
        </p:nvPicPr>
        <p:blipFill>
          <a:blip r:embed="rId3"/>
          <a:srcRect/>
          <a:stretch>
            <a:fillRect/>
          </a:stretch>
        </p:blipFill>
        <p:spPr bwMode="auto">
          <a:xfrm>
            <a:off x="865893" y="2903537"/>
            <a:ext cx="5608897" cy="315859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Plastics market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6326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Global plastics production</a:t>
            </a:r>
            <a:endParaRPr lang="en-US" dirty="0"/>
          </a:p>
        </p:txBody>
      </p:sp>
      <p:sp>
        <p:nvSpPr>
          <p:cNvPr id="4" name="Footer Placeholder 3"/>
          <p:cNvSpPr>
            <a:spLocks noGrp="1"/>
          </p:cNvSpPr>
          <p:nvPr>
            <p:ph type="ftr" sz="quarter" idx="11"/>
          </p:nvPr>
        </p:nvSpPr>
        <p:spPr/>
        <p:txBody>
          <a:bodyPr/>
          <a:lstStyle/>
          <a:p>
            <a:r>
              <a:rPr lang="en-US" smtClean="0"/>
              <a:t>PolyOne Corporation</a:t>
            </a:r>
            <a:endParaRPr lang="en-US" dirty="0"/>
          </a:p>
        </p:txBody>
      </p:sp>
      <p:sp>
        <p:nvSpPr>
          <p:cNvPr id="5" name="Slide Number Placeholder 4"/>
          <p:cNvSpPr>
            <a:spLocks noGrp="1"/>
          </p:cNvSpPr>
          <p:nvPr>
            <p:ph type="sldNum" sz="quarter" idx="12"/>
          </p:nvPr>
        </p:nvSpPr>
        <p:spPr>
          <a:solidFill>
            <a:schemeClr val="bg1"/>
          </a:solidFill>
        </p:spPr>
        <p:txBody>
          <a:bodyPr/>
          <a:lstStyle/>
          <a:p>
            <a:fld id="{602E16C1-1D4B-4E32-9869-8A2FF59E21AD}" type="slidenum">
              <a:rPr lang="en-US" smtClean="0"/>
              <a:pPr/>
              <a:t>38</a:t>
            </a:fld>
            <a:endParaRPr lang="en-US" dirty="0"/>
          </a:p>
        </p:txBody>
      </p:sp>
      <p:pic>
        <p:nvPicPr>
          <p:cNvPr id="7" name="Picture 2" descr="C:\Users\moukwam\Pictures\plastics consumption.png"/>
          <p:cNvPicPr>
            <a:picLocks noChangeAspect="1" noChangeArrowheads="1"/>
          </p:cNvPicPr>
          <p:nvPr/>
        </p:nvPicPr>
        <p:blipFill>
          <a:blip r:embed="rId2"/>
          <a:srcRect t="28104"/>
          <a:stretch>
            <a:fillRect/>
          </a:stretch>
        </p:blipFill>
        <p:spPr bwMode="auto">
          <a:xfrm>
            <a:off x="163512" y="2325519"/>
            <a:ext cx="7496175" cy="4255382"/>
          </a:xfrm>
          <a:prstGeom prst="rect">
            <a:avLst/>
          </a:prstGeom>
          <a:noFill/>
        </p:spPr>
      </p:pic>
      <p:sp>
        <p:nvSpPr>
          <p:cNvPr id="8" name="TextBox 7"/>
          <p:cNvSpPr txBox="1"/>
          <p:nvPr/>
        </p:nvSpPr>
        <p:spPr>
          <a:xfrm>
            <a:off x="457200" y="897508"/>
            <a:ext cx="8199396" cy="1015663"/>
          </a:xfrm>
          <a:prstGeom prst="rect">
            <a:avLst/>
          </a:prstGeom>
          <a:noFill/>
        </p:spPr>
        <p:txBody>
          <a:bodyPr wrap="square" rtlCol="0">
            <a:spAutoFit/>
          </a:bodyPr>
          <a:lstStyle/>
          <a:p>
            <a:r>
              <a:rPr lang="en-US" sz="2000" b="1" dirty="0" smtClean="0"/>
              <a:t>315 million tons in 2015, growing at 5.3% CAGR and driven by demand for lighter, flexible and durable materials into automotive and transportation; consumer and appliances; electrical and electronics; and others</a:t>
            </a:r>
            <a:endParaRPr lang="en-US" sz="2000" b="1" dirty="0"/>
          </a:p>
        </p:txBody>
      </p:sp>
      <p:sp>
        <p:nvSpPr>
          <p:cNvPr id="9" name="TextBox 8"/>
          <p:cNvSpPr txBox="1"/>
          <p:nvPr/>
        </p:nvSpPr>
        <p:spPr>
          <a:xfrm>
            <a:off x="1021644" y="2722731"/>
            <a:ext cx="1797800" cy="307777"/>
          </a:xfrm>
          <a:prstGeom prst="rect">
            <a:avLst/>
          </a:prstGeom>
          <a:noFill/>
        </p:spPr>
        <p:txBody>
          <a:bodyPr wrap="none" rtlCol="0">
            <a:spAutoFit/>
          </a:bodyPr>
          <a:lstStyle/>
          <a:p>
            <a:r>
              <a:rPr lang="en-US" sz="1400" dirty="0" smtClean="0"/>
              <a:t>Source: Plastic Europe</a:t>
            </a:r>
            <a:endParaRPr lang="en-US" sz="1400" dirty="0"/>
          </a:p>
        </p:txBody>
      </p:sp>
      <p:sp>
        <p:nvSpPr>
          <p:cNvPr id="10" name="Oval 9"/>
          <p:cNvSpPr/>
          <p:nvPr/>
        </p:nvSpPr>
        <p:spPr>
          <a:xfrm rot="18465888">
            <a:off x="1817335" y="4075293"/>
            <a:ext cx="3409420" cy="8579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548633" y="6159770"/>
            <a:ext cx="447558" cy="246221"/>
          </a:xfrm>
          <a:prstGeom prst="rect">
            <a:avLst/>
          </a:prstGeom>
          <a:noFill/>
        </p:spPr>
        <p:txBody>
          <a:bodyPr wrap="none" rtlCol="0">
            <a:spAutoFit/>
          </a:bodyPr>
          <a:lstStyle/>
          <a:p>
            <a:r>
              <a:rPr lang="en-US" sz="1000" dirty="0" smtClean="0">
                <a:solidFill>
                  <a:schemeClr val="tx1">
                    <a:lumMod val="65000"/>
                    <a:lumOff val="35000"/>
                  </a:schemeClr>
                </a:solidFill>
              </a:rPr>
              <a:t>2015</a:t>
            </a:r>
            <a:endParaRPr lang="en-US" sz="1000" dirty="0">
              <a:solidFill>
                <a:schemeClr val="tx1">
                  <a:lumMod val="65000"/>
                  <a:lumOff val="35000"/>
                </a:schemeClr>
              </a:solidFill>
            </a:endParaRPr>
          </a:p>
        </p:txBody>
      </p:sp>
      <p:sp>
        <p:nvSpPr>
          <p:cNvPr id="13" name="TextBox 12"/>
          <p:cNvSpPr txBox="1"/>
          <p:nvPr/>
        </p:nvSpPr>
        <p:spPr>
          <a:xfrm>
            <a:off x="8209038" y="6165413"/>
            <a:ext cx="447558" cy="246221"/>
          </a:xfrm>
          <a:prstGeom prst="rect">
            <a:avLst/>
          </a:prstGeom>
          <a:noFill/>
        </p:spPr>
        <p:txBody>
          <a:bodyPr wrap="none" rtlCol="0">
            <a:spAutoFit/>
          </a:bodyPr>
          <a:lstStyle/>
          <a:p>
            <a:r>
              <a:rPr lang="en-US" sz="1000" dirty="0" smtClean="0">
                <a:solidFill>
                  <a:schemeClr val="tx1">
                    <a:lumMod val="65000"/>
                    <a:lumOff val="35000"/>
                  </a:schemeClr>
                </a:solidFill>
              </a:rPr>
              <a:t>2016</a:t>
            </a:r>
            <a:endParaRPr lang="en-US" sz="1000" dirty="0">
              <a:solidFill>
                <a:schemeClr val="tx1">
                  <a:lumMod val="65000"/>
                  <a:lumOff val="35000"/>
                </a:schemeClr>
              </a:solidFill>
            </a:endParaRPr>
          </a:p>
        </p:txBody>
      </p:sp>
      <p:cxnSp>
        <p:nvCxnSpPr>
          <p:cNvPr id="16" name="Straight Connector 15"/>
          <p:cNvCxnSpPr/>
          <p:nvPr/>
        </p:nvCxnSpPr>
        <p:spPr>
          <a:xfrm>
            <a:off x="1021644" y="5689606"/>
            <a:ext cx="775731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614355" y="2738568"/>
            <a:ext cx="381836" cy="246221"/>
          </a:xfrm>
          <a:prstGeom prst="rect">
            <a:avLst/>
          </a:prstGeom>
          <a:noFill/>
        </p:spPr>
        <p:txBody>
          <a:bodyPr wrap="none" rtlCol="0">
            <a:spAutoFit/>
          </a:bodyPr>
          <a:lstStyle/>
          <a:p>
            <a:r>
              <a:rPr lang="en-US" sz="1000" dirty="0" smtClean="0">
                <a:solidFill>
                  <a:schemeClr val="tx1">
                    <a:lumMod val="65000"/>
                    <a:lumOff val="35000"/>
                  </a:schemeClr>
                </a:solidFill>
              </a:rPr>
              <a:t>315</a:t>
            </a:r>
            <a:endParaRPr lang="en-US" sz="1000" dirty="0">
              <a:solidFill>
                <a:schemeClr val="tx1">
                  <a:lumMod val="65000"/>
                  <a:lumOff val="35000"/>
                </a:schemeClr>
              </a:solidFill>
            </a:endParaRPr>
          </a:p>
        </p:txBody>
      </p:sp>
      <p:sp>
        <p:nvSpPr>
          <p:cNvPr id="19" name="Oval 18"/>
          <p:cNvSpPr/>
          <p:nvPr/>
        </p:nvSpPr>
        <p:spPr>
          <a:xfrm>
            <a:off x="7727267" y="2984789"/>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cxnSp>
        <p:nvCxnSpPr>
          <p:cNvPr id="25" name="Straight Connector 24"/>
          <p:cNvCxnSpPr>
            <a:endCxn id="19" idx="7"/>
          </p:cNvCxnSpPr>
          <p:nvPr/>
        </p:nvCxnSpPr>
        <p:spPr>
          <a:xfrm flipV="1">
            <a:off x="7134578" y="2991484"/>
            <a:ext cx="631713" cy="61603"/>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18" name="Chart 17"/>
          <p:cNvGraphicFramePr>
            <a:graphicFrameLocks noGrp="1"/>
          </p:cNvGraphicFramePr>
          <p:nvPr/>
        </p:nvGraphicFramePr>
        <p:xfrm>
          <a:off x="5401178" y="2861437"/>
          <a:ext cx="3389067" cy="3045182"/>
        </p:xfrm>
        <a:graphic>
          <a:graphicData uri="http://schemas.openxmlformats.org/drawingml/2006/chart">
            <c:chart xmlns:c="http://schemas.openxmlformats.org/drawingml/2006/chart" xmlns:r="http://schemas.openxmlformats.org/officeDocument/2006/relationships" r:id="rId3"/>
          </a:graphicData>
        </a:graphic>
      </p:graphicFrame>
      <p:sp>
        <p:nvSpPr>
          <p:cNvPr id="20" name="TextBox 19"/>
          <p:cNvSpPr txBox="1"/>
          <p:nvPr/>
        </p:nvSpPr>
        <p:spPr>
          <a:xfrm>
            <a:off x="6705451" y="4188178"/>
            <a:ext cx="954236" cy="461665"/>
          </a:xfrm>
          <a:prstGeom prst="rect">
            <a:avLst/>
          </a:prstGeom>
          <a:noFill/>
        </p:spPr>
        <p:txBody>
          <a:bodyPr wrap="none" rtlCol="0">
            <a:spAutoFit/>
          </a:bodyPr>
          <a:lstStyle/>
          <a:p>
            <a:pPr algn="ctr"/>
            <a:r>
              <a:rPr lang="en-US" sz="1200" b="1" dirty="0" smtClean="0"/>
              <a:t>315 </a:t>
            </a:r>
          </a:p>
          <a:p>
            <a:pPr algn="ctr"/>
            <a:r>
              <a:rPr lang="en-US" sz="1200" b="1" dirty="0" smtClean="0"/>
              <a:t>Million tons</a:t>
            </a:r>
            <a:endParaRPr lang="en-US" sz="1200" b="1"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Plastics provide for a variety of markets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39</a:t>
            </a:fld>
            <a:endParaRPr lang="en-US" dirty="0"/>
          </a:p>
        </p:txBody>
      </p:sp>
      <p:graphicFrame>
        <p:nvGraphicFramePr>
          <p:cNvPr id="6" name="Chart 5"/>
          <p:cNvGraphicFramePr>
            <a:graphicFrameLocks noGrp="1"/>
          </p:cNvGraphicFramePr>
          <p:nvPr/>
        </p:nvGraphicFramePr>
        <p:xfrm>
          <a:off x="3794328" y="1580444"/>
          <a:ext cx="5349672" cy="368355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457200" y="1270041"/>
            <a:ext cx="4572000" cy="4401205"/>
          </a:xfrm>
          <a:prstGeom prst="rect">
            <a:avLst/>
          </a:prstGeom>
        </p:spPr>
        <p:txBody>
          <a:bodyPr>
            <a:spAutoFit/>
          </a:bodyPr>
          <a:lstStyle/>
          <a:p>
            <a:r>
              <a:rPr lang="en-US" sz="1400" b="1" dirty="0" smtClean="0"/>
              <a:t>In Europe, packaging applications are</a:t>
            </a:r>
          </a:p>
          <a:p>
            <a:r>
              <a:rPr lang="en-US" sz="1400" b="1" dirty="0" smtClean="0"/>
              <a:t>the largest application sector for the</a:t>
            </a:r>
          </a:p>
          <a:p>
            <a:r>
              <a:rPr lang="en-US" sz="1400" b="1" dirty="0" smtClean="0"/>
              <a:t>plastics industry and represent 39.0%</a:t>
            </a:r>
          </a:p>
          <a:p>
            <a:r>
              <a:rPr lang="en-US" sz="1400" b="1" dirty="0" smtClean="0"/>
              <a:t>of the total plastics demand</a:t>
            </a:r>
            <a:r>
              <a:rPr lang="en-US" sz="1400" dirty="0" smtClean="0"/>
              <a:t>.</a:t>
            </a:r>
          </a:p>
          <a:p>
            <a:endParaRPr lang="en-US" sz="1400" dirty="0" smtClean="0"/>
          </a:p>
          <a:p>
            <a:r>
              <a:rPr lang="en-US" sz="1400" dirty="0" smtClean="0"/>
              <a:t>Building and construction is the second</a:t>
            </a:r>
          </a:p>
          <a:p>
            <a:r>
              <a:rPr lang="en-US" sz="1400" dirty="0" smtClean="0"/>
              <a:t>largest application sector with 20.6%</a:t>
            </a:r>
          </a:p>
          <a:p>
            <a:r>
              <a:rPr lang="en-US" sz="1400" dirty="0" smtClean="0"/>
              <a:t>of the total European demand.</a:t>
            </a:r>
          </a:p>
          <a:p>
            <a:endParaRPr lang="en-US" sz="1400" dirty="0" smtClean="0"/>
          </a:p>
          <a:p>
            <a:r>
              <a:rPr lang="en-US" sz="1400" dirty="0" smtClean="0"/>
              <a:t>Automotive is the third sector with a</a:t>
            </a:r>
          </a:p>
          <a:p>
            <a:r>
              <a:rPr lang="en-US" sz="1400" dirty="0" smtClean="0"/>
              <a:t>share of 7.5% of the total demand.</a:t>
            </a:r>
          </a:p>
          <a:p>
            <a:endParaRPr lang="en-US" sz="1400" dirty="0" smtClean="0"/>
          </a:p>
          <a:p>
            <a:r>
              <a:rPr lang="en-US" sz="1400" dirty="0" smtClean="0"/>
              <a:t>Electrical and electronic applications</a:t>
            </a:r>
          </a:p>
          <a:p>
            <a:r>
              <a:rPr lang="en-US" sz="1400" dirty="0" smtClean="0"/>
              <a:t>represent 5.6% of the plastics demand</a:t>
            </a:r>
          </a:p>
          <a:p>
            <a:endParaRPr lang="en-US" sz="1400" dirty="0" smtClean="0"/>
          </a:p>
          <a:p>
            <a:r>
              <a:rPr lang="en-US" sz="1400" dirty="0" smtClean="0"/>
              <a:t>Other application sectors such as</a:t>
            </a:r>
          </a:p>
          <a:p>
            <a:r>
              <a:rPr lang="en-US" sz="1400" dirty="0" smtClean="0"/>
              <a:t>appliances, household and consumer</a:t>
            </a:r>
          </a:p>
          <a:p>
            <a:r>
              <a:rPr lang="en-US" sz="1400" dirty="0" smtClean="0"/>
              <a:t>products, furniture and medical</a:t>
            </a:r>
          </a:p>
          <a:p>
            <a:r>
              <a:rPr lang="en-US" sz="1400" dirty="0" smtClean="0"/>
              <a:t>products comprise a total of 21.7%</a:t>
            </a:r>
          </a:p>
          <a:p>
            <a:r>
              <a:rPr lang="en-US" sz="1400" dirty="0" smtClean="0"/>
              <a:t>of the European plastics demand.</a:t>
            </a:r>
            <a:endParaRPr lang="en-US" sz="1400" dirty="0"/>
          </a:p>
        </p:txBody>
      </p:sp>
      <p:sp>
        <p:nvSpPr>
          <p:cNvPr id="8" name="TextBox 7"/>
          <p:cNvSpPr txBox="1"/>
          <p:nvPr/>
        </p:nvSpPr>
        <p:spPr>
          <a:xfrm>
            <a:off x="5205439" y="6043599"/>
            <a:ext cx="1628907" cy="276999"/>
          </a:xfrm>
          <a:prstGeom prst="rect">
            <a:avLst/>
          </a:prstGeom>
          <a:noFill/>
        </p:spPr>
        <p:txBody>
          <a:bodyPr wrap="none" rtlCol="0">
            <a:spAutoFit/>
          </a:bodyPr>
          <a:lstStyle/>
          <a:p>
            <a:r>
              <a:rPr lang="en-US" sz="1200" dirty="0" smtClean="0"/>
              <a:t>Source: Plastics Europe</a:t>
            </a:r>
            <a:endParaRPr lang="en-US" sz="1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en-US" dirty="0" smtClean="0"/>
              <a:t>Global production</a:t>
            </a:r>
          </a:p>
        </p:txBody>
      </p:sp>
      <p:sp>
        <p:nvSpPr>
          <p:cNvPr id="12" name="TextBox 11"/>
          <p:cNvSpPr txBox="1"/>
          <p:nvPr/>
        </p:nvSpPr>
        <p:spPr>
          <a:xfrm>
            <a:off x="457200" y="990600"/>
            <a:ext cx="8458200" cy="830997"/>
          </a:xfrm>
          <a:prstGeom prst="rect">
            <a:avLst/>
          </a:prstGeom>
          <a:noFill/>
        </p:spPr>
        <p:txBody>
          <a:bodyPr>
            <a:spAutoFit/>
          </a:bodyPr>
          <a:lstStyle/>
          <a:p>
            <a:pPr algn="ctr">
              <a:defRPr/>
            </a:pPr>
            <a:r>
              <a:rPr lang="en-GB" altLang="en-US" sz="2400" b="1" kern="0" dirty="0">
                <a:solidFill>
                  <a:schemeClr val="tx1"/>
                </a:solidFill>
                <a:cs typeface="+mn-cs"/>
                <a:sym typeface="Gill Sans" charset="0"/>
              </a:rPr>
              <a:t>Polyethylene (PE) accounts for 37%</a:t>
            </a:r>
          </a:p>
          <a:p>
            <a:pPr algn="ctr">
              <a:defRPr/>
            </a:pPr>
            <a:r>
              <a:rPr lang="en-US" sz="2400" b="1" dirty="0">
                <a:cs typeface="+mn-cs"/>
                <a:sym typeface="Gill Sans" charset="0"/>
              </a:rPr>
              <a:t>Propylene (PP) growth outpaced other polymers</a:t>
            </a:r>
          </a:p>
        </p:txBody>
      </p:sp>
      <p:sp>
        <p:nvSpPr>
          <p:cNvPr id="7172" name="TextBox 12"/>
          <p:cNvSpPr txBox="1">
            <a:spLocks noChangeArrowheads="1"/>
          </p:cNvSpPr>
          <p:nvPr/>
        </p:nvSpPr>
        <p:spPr bwMode="auto">
          <a:xfrm>
            <a:off x="762000" y="5791200"/>
            <a:ext cx="2632075" cy="246063"/>
          </a:xfrm>
          <a:prstGeom prst="rect">
            <a:avLst/>
          </a:prstGeom>
          <a:noFill/>
          <a:ln w="9525">
            <a:noFill/>
            <a:miter lim="800000"/>
            <a:headEnd/>
            <a:tailEnd/>
          </a:ln>
        </p:spPr>
        <p:txBody>
          <a:bodyPr wrap="none">
            <a:spAutoFit/>
          </a:bodyPr>
          <a:lstStyle/>
          <a:p>
            <a:r>
              <a:rPr lang="en-US" sz="1000"/>
              <a:t>Source:  PlasticsEurope (PEMRG) and IHS</a:t>
            </a:r>
          </a:p>
        </p:txBody>
      </p:sp>
      <p:pic>
        <p:nvPicPr>
          <p:cNvPr id="7174" name="Picture 2"/>
          <p:cNvPicPr>
            <a:picLocks noChangeAspect="1" noChangeArrowheads="1"/>
          </p:cNvPicPr>
          <p:nvPr/>
        </p:nvPicPr>
        <p:blipFill>
          <a:blip r:embed="rId2"/>
          <a:srcRect/>
          <a:stretch>
            <a:fillRect/>
          </a:stretch>
        </p:blipFill>
        <p:spPr bwMode="auto">
          <a:xfrm>
            <a:off x="3810000" y="2209800"/>
            <a:ext cx="5029200" cy="3079750"/>
          </a:xfrm>
          <a:prstGeom prst="rect">
            <a:avLst/>
          </a:prstGeom>
          <a:noFill/>
          <a:ln w="9525">
            <a:noFill/>
            <a:miter lim="800000"/>
            <a:headEnd/>
            <a:tailEnd/>
          </a:ln>
        </p:spPr>
      </p:pic>
      <p:sp>
        <p:nvSpPr>
          <p:cNvPr id="16" name="Rectangle 15"/>
          <p:cNvSpPr/>
          <p:nvPr/>
        </p:nvSpPr>
        <p:spPr>
          <a:xfrm>
            <a:off x="3886200" y="5486400"/>
            <a:ext cx="4876800" cy="508000"/>
          </a:xfrm>
          <a:prstGeom prst="rect">
            <a:avLst/>
          </a:prstGeom>
        </p:spPr>
        <p:txBody>
          <a:bodyPr>
            <a:spAutoFit/>
          </a:bodyPr>
          <a:lstStyle/>
          <a:p>
            <a:pPr marL="342900" indent="-342900">
              <a:spcBef>
                <a:spcPct val="50000"/>
              </a:spcBef>
              <a:buFont typeface="Wingdings" pitchFamily="2" charset="2"/>
              <a:buChar char="§"/>
              <a:defRPr/>
            </a:pPr>
            <a:r>
              <a:rPr lang="en-GB" altLang="en-US" sz="900" kern="0" dirty="0">
                <a:solidFill>
                  <a:schemeClr val="tx1"/>
                </a:solidFill>
                <a:latin typeface="Gill Sans" charset="0"/>
                <a:cs typeface="+mn-cs"/>
                <a:sym typeface="Gill Sans" charset="0"/>
              </a:rPr>
              <a:t>Polyethylene (PE), High Density Polyethylene (HDPE), Low density Polyethylene (LDPE), Polyvinyl (PVC), Polyethylene </a:t>
            </a:r>
            <a:r>
              <a:rPr lang="en-GB" altLang="en-US" sz="900" kern="0" dirty="0" err="1">
                <a:solidFill>
                  <a:schemeClr val="tx1"/>
                </a:solidFill>
                <a:latin typeface="Gill Sans" charset="0"/>
                <a:cs typeface="+mn-cs"/>
                <a:sym typeface="Gill Sans" charset="0"/>
              </a:rPr>
              <a:t>terephthalate</a:t>
            </a:r>
            <a:r>
              <a:rPr lang="en-GB" altLang="en-US" sz="900" kern="0" dirty="0">
                <a:solidFill>
                  <a:schemeClr val="tx1"/>
                </a:solidFill>
                <a:latin typeface="Gill Sans" charset="0"/>
                <a:cs typeface="+mn-cs"/>
                <a:sym typeface="Gill Sans" charset="0"/>
              </a:rPr>
              <a:t> (PET); Polystyrene (PS); </a:t>
            </a:r>
            <a:r>
              <a:rPr lang="en-GB" altLang="en-US" sz="900" kern="0" dirty="0" err="1">
                <a:solidFill>
                  <a:schemeClr val="tx1"/>
                </a:solidFill>
                <a:latin typeface="Gill Sans" charset="0"/>
                <a:cs typeface="+mn-cs"/>
                <a:sym typeface="Gill Sans" charset="0"/>
              </a:rPr>
              <a:t>Acrylonitrile</a:t>
            </a:r>
            <a:r>
              <a:rPr lang="en-GB" altLang="en-US" sz="900" kern="0" dirty="0">
                <a:solidFill>
                  <a:schemeClr val="tx1"/>
                </a:solidFill>
                <a:latin typeface="Gill Sans" charset="0"/>
                <a:cs typeface="+mn-cs"/>
                <a:sym typeface="Gill Sans" charset="0"/>
              </a:rPr>
              <a:t>-Butadiene-Styrene (ABS); Polycarbonate (PC); Polypropylene (PP)</a:t>
            </a:r>
          </a:p>
        </p:txBody>
      </p:sp>
      <p:graphicFrame>
        <p:nvGraphicFramePr>
          <p:cNvPr id="8" name="Chart 7"/>
          <p:cNvGraphicFramePr>
            <a:graphicFrameLocks noGrp="1"/>
          </p:cNvGraphicFramePr>
          <p:nvPr/>
        </p:nvGraphicFramePr>
        <p:xfrm>
          <a:off x="457200" y="2209800"/>
          <a:ext cx="2990398" cy="363703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046326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Plastics on the economy</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42</a:t>
            </a:fld>
            <a:endParaRPr lang="en-US" dirty="0"/>
          </a:p>
        </p:txBody>
      </p:sp>
      <p:sp>
        <p:nvSpPr>
          <p:cNvPr id="5" name="Text Box 2"/>
          <p:cNvSpPr txBox="1">
            <a:spLocks noChangeArrowheads="1"/>
          </p:cNvSpPr>
          <p:nvPr/>
        </p:nvSpPr>
        <p:spPr bwMode="auto">
          <a:xfrm>
            <a:off x="838200" y="2156178"/>
            <a:ext cx="7315200" cy="4154984"/>
          </a:xfrm>
          <a:prstGeom prst="rect">
            <a:avLst/>
          </a:prstGeom>
          <a:noFill/>
          <a:ln w="9525">
            <a:noFill/>
            <a:miter lim="800000"/>
            <a:headEnd/>
            <a:tailEnd/>
          </a:ln>
          <a:effectLst/>
        </p:spPr>
        <p:txBody>
          <a:bodyPr wrap="square">
            <a:spAutoFit/>
          </a:bodyPr>
          <a:lstStyle/>
          <a:p>
            <a:pPr marL="342900" indent="-342900">
              <a:spcBef>
                <a:spcPct val="50000"/>
              </a:spcBef>
              <a:buFont typeface="Wingdings" pitchFamily="2" charset="2"/>
              <a:buChar char="q"/>
            </a:pPr>
            <a:r>
              <a:rPr lang="en-US" sz="2400" dirty="0" smtClean="0"/>
              <a:t>The growth of the plastics industry has a multiplier effect on numerous important sectors of the economy.</a:t>
            </a:r>
          </a:p>
          <a:p>
            <a:pPr marL="342900" indent="-342900">
              <a:spcBef>
                <a:spcPct val="50000"/>
              </a:spcBef>
              <a:buFont typeface="Wingdings" pitchFamily="2" charset="2"/>
              <a:buChar char="q"/>
            </a:pPr>
            <a:r>
              <a:rPr lang="en-US" sz="2400" dirty="0" smtClean="0"/>
              <a:t>A key enabler of innovation of many products and technologies in other sectors of the economy like healthcare, energy generation, aerospace, automotive, maritime, construction, electronics, packaging or textile.</a:t>
            </a:r>
          </a:p>
          <a:p>
            <a:pPr marL="342900" indent="-342900">
              <a:spcBef>
                <a:spcPct val="50000"/>
              </a:spcBef>
              <a:buFont typeface="Wingdings" pitchFamily="2" charset="2"/>
              <a:buChar char="q"/>
            </a:pPr>
            <a:r>
              <a:rPr lang="en-US" sz="2400" dirty="0" smtClean="0"/>
              <a:t>None of these sector would innovate and grow as much as they do without plastic materials and solutions.</a:t>
            </a:r>
            <a:endParaRPr lang="en-US" sz="2200" dirty="0"/>
          </a:p>
        </p:txBody>
      </p:sp>
      <p:sp>
        <p:nvSpPr>
          <p:cNvPr id="6" name="Rectangle 5"/>
          <p:cNvSpPr/>
          <p:nvPr/>
        </p:nvSpPr>
        <p:spPr>
          <a:xfrm>
            <a:off x="457200" y="1082174"/>
            <a:ext cx="8229600" cy="830997"/>
          </a:xfrm>
          <a:prstGeom prst="rect">
            <a:avLst/>
          </a:prstGeom>
        </p:spPr>
        <p:txBody>
          <a:bodyPr wrap="square">
            <a:spAutoFit/>
          </a:bodyPr>
          <a:lstStyle/>
          <a:p>
            <a:r>
              <a:rPr lang="en-US" sz="2400" b="1" dirty="0" smtClean="0"/>
              <a:t>Plastics have been a source of jobs, growth, innovation and sustainability</a:t>
            </a:r>
            <a:endParaRPr lang="en-US" sz="24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43</a:t>
            </a:fld>
            <a:endParaRPr lang="en-US" dirty="0"/>
          </a:p>
        </p:txBody>
      </p:sp>
      <p:pic>
        <p:nvPicPr>
          <p:cNvPr id="259074" name="Picture 2" descr="C:\Users\moukwam\AppData\Local\Microsoft\Windows\Temporary Internet Files\Content.Outlook\XNHY7PR7\IMG_0614.JPG"/>
          <p:cNvPicPr>
            <a:picLocks noChangeAspect="1" noChangeArrowheads="1"/>
          </p:cNvPicPr>
          <p:nvPr/>
        </p:nvPicPr>
        <p:blipFill>
          <a:blip r:embed="rId2"/>
          <a:srcRect l="43439" r="25738" b="5135"/>
          <a:stretch>
            <a:fillRect/>
          </a:stretch>
        </p:blipFill>
        <p:spPr bwMode="auto">
          <a:xfrm rot="5400000">
            <a:off x="2686036" y="-611955"/>
            <a:ext cx="3420530" cy="789564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multiplier effect of the plastics industry</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44</a:t>
            </a:fld>
            <a:endParaRPr lang="en-US" dirty="0"/>
          </a:p>
        </p:txBody>
      </p:sp>
      <p:sp>
        <p:nvSpPr>
          <p:cNvPr id="5" name="Text Box 2"/>
          <p:cNvSpPr txBox="1">
            <a:spLocks noChangeArrowheads="1"/>
          </p:cNvSpPr>
          <p:nvPr/>
        </p:nvSpPr>
        <p:spPr bwMode="auto">
          <a:xfrm>
            <a:off x="838200" y="1444978"/>
            <a:ext cx="7315200" cy="4739759"/>
          </a:xfrm>
          <a:prstGeom prst="rect">
            <a:avLst/>
          </a:prstGeom>
          <a:noFill/>
          <a:ln w="9525">
            <a:noFill/>
            <a:miter lim="800000"/>
            <a:headEnd/>
            <a:tailEnd/>
          </a:ln>
          <a:effectLst/>
        </p:spPr>
        <p:txBody>
          <a:bodyPr wrap="square">
            <a:spAutoFit/>
          </a:bodyPr>
          <a:lstStyle/>
          <a:p>
            <a:pPr marL="342900" indent="-342900">
              <a:spcBef>
                <a:spcPct val="50000"/>
              </a:spcBef>
              <a:buFont typeface="Wingdings" pitchFamily="2" charset="2"/>
              <a:buChar char="q"/>
            </a:pPr>
            <a:r>
              <a:rPr lang="en-US" sz="2400" dirty="0" smtClean="0"/>
              <a:t>A study led in 2013 by leading Italian think tank “The European House </a:t>
            </a:r>
            <a:r>
              <a:rPr lang="en-US" sz="2400" dirty="0" err="1" smtClean="0"/>
              <a:t>Ambrosetti</a:t>
            </a:r>
            <a:r>
              <a:rPr lang="en-US" sz="2400" dirty="0" smtClean="0"/>
              <a:t>” reveals the </a:t>
            </a:r>
            <a:r>
              <a:rPr lang="en-US" sz="2400" i="1" dirty="0" smtClean="0"/>
              <a:t>“multiplier effect” </a:t>
            </a:r>
            <a:r>
              <a:rPr lang="en-US" sz="2400" dirty="0" smtClean="0"/>
              <a:t>of the plastics industry:</a:t>
            </a:r>
          </a:p>
          <a:p>
            <a:pPr marL="342900" indent="-342900">
              <a:spcBef>
                <a:spcPct val="50000"/>
              </a:spcBef>
              <a:buFont typeface="Wingdings" pitchFamily="2" charset="2"/>
              <a:buChar char="q"/>
            </a:pPr>
            <a:r>
              <a:rPr lang="en-US" sz="2400" dirty="0" smtClean="0"/>
              <a:t> It is in one of the sectors that provides the greatest contribution to manufacturing in Europe</a:t>
            </a:r>
          </a:p>
          <a:p>
            <a:pPr marL="800100" lvl="1" indent="-342900">
              <a:spcBef>
                <a:spcPct val="50000"/>
              </a:spcBef>
              <a:buFont typeface="Wingdings" pitchFamily="2" charset="2"/>
              <a:buChar char="q"/>
            </a:pPr>
            <a:r>
              <a:rPr lang="en-US" sz="2000" dirty="0" smtClean="0"/>
              <a:t>A 10% increase in the value added of the European plastics sector could lead to a 4.4% increase in the value added to the overall EU manufacturing sector.</a:t>
            </a:r>
          </a:p>
          <a:p>
            <a:pPr marL="800100" lvl="1" indent="-342900">
              <a:spcBef>
                <a:spcPct val="50000"/>
              </a:spcBef>
              <a:buFont typeface="Wingdings" pitchFamily="2" charset="2"/>
              <a:buChar char="q"/>
            </a:pPr>
            <a:r>
              <a:rPr lang="en-US" sz="2000" dirty="0" smtClean="0"/>
              <a:t>For every job created in the plastics sector, almost 3 jobs are created in the wider economy</a:t>
            </a:r>
          </a:p>
          <a:p>
            <a:pPr marL="800100" lvl="1" indent="-342900">
              <a:spcBef>
                <a:spcPct val="50000"/>
              </a:spcBef>
              <a:buFont typeface="Wingdings" pitchFamily="2" charset="2"/>
              <a:buChar char="q"/>
            </a:pPr>
            <a:r>
              <a:rPr lang="en-US" sz="2000" dirty="0" smtClean="0"/>
              <a:t>A 100€ increase in GDP in the national plastics </a:t>
            </a:r>
            <a:r>
              <a:rPr lang="en-US" sz="2000" dirty="0" err="1" smtClean="0"/>
              <a:t>supplychain</a:t>
            </a:r>
            <a:r>
              <a:rPr lang="en-US" sz="2000" dirty="0" smtClean="0"/>
              <a:t> generates 238€ of GDP in the national</a:t>
            </a:r>
            <a:endParaRPr lang="en-US" sz="20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Plastics unique characteristics</a:t>
            </a:r>
            <a:endParaRPr lang="en-US" dirty="0"/>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45</a:t>
            </a:fld>
            <a:endParaRPr lang="en-US" dirty="0"/>
          </a:p>
        </p:txBody>
      </p:sp>
      <p:sp>
        <p:nvSpPr>
          <p:cNvPr id="5" name="Text Box 2"/>
          <p:cNvSpPr txBox="1">
            <a:spLocks noChangeArrowheads="1"/>
          </p:cNvSpPr>
          <p:nvPr/>
        </p:nvSpPr>
        <p:spPr bwMode="auto">
          <a:xfrm>
            <a:off x="838200" y="1196622"/>
            <a:ext cx="7848600" cy="4524315"/>
          </a:xfrm>
          <a:prstGeom prst="rect">
            <a:avLst/>
          </a:prstGeom>
          <a:noFill/>
          <a:ln w="9525">
            <a:noFill/>
            <a:miter lim="800000"/>
            <a:headEnd/>
            <a:tailEnd/>
          </a:ln>
          <a:effectLst/>
        </p:spPr>
        <p:txBody>
          <a:bodyPr wrap="square">
            <a:spAutoFit/>
          </a:bodyPr>
          <a:lstStyle/>
          <a:p>
            <a:pPr marL="342900" indent="-342900">
              <a:spcBef>
                <a:spcPct val="50000"/>
              </a:spcBef>
              <a:buFont typeface="Wingdings" pitchFamily="2" charset="2"/>
              <a:buChar char="q"/>
            </a:pPr>
            <a:r>
              <a:rPr lang="en-US" sz="2400" dirty="0" smtClean="0"/>
              <a:t>Unique characteristics of plastics also make a strong contribution to a more environmentally sustainable and resource efficient Countries.</a:t>
            </a:r>
          </a:p>
          <a:p>
            <a:pPr marL="342900" indent="-342900">
              <a:spcBef>
                <a:spcPct val="50000"/>
              </a:spcBef>
              <a:buFont typeface="Wingdings" pitchFamily="2" charset="2"/>
              <a:buChar char="q"/>
            </a:pPr>
            <a:r>
              <a:rPr lang="en-US" sz="2400" dirty="0" smtClean="0"/>
              <a:t>Lightweight, versatile and durable plastics contribute to energy and resource savings in strategic sectors like retail, construction, healthcare, automotive or renewable energies. </a:t>
            </a:r>
          </a:p>
          <a:p>
            <a:pPr marL="342900" indent="-342900">
              <a:spcBef>
                <a:spcPct val="50000"/>
              </a:spcBef>
              <a:buFont typeface="Wingdings" pitchFamily="2" charset="2"/>
              <a:buChar char="q"/>
            </a:pPr>
            <a:r>
              <a:rPr lang="en-US" sz="2400" dirty="0" smtClean="0"/>
              <a:t>In addition, significant advances are also being made in the environmental performance of plastics in their production and end-of-life phases, hence contributing to the sustainability of European industries and societies.</a:t>
            </a:r>
            <a:endParaRPr lang="en-U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srcRect b="23960"/>
          <a:stretch>
            <a:fillRect/>
          </a:stretch>
        </p:blipFill>
        <p:spPr bwMode="auto">
          <a:xfrm>
            <a:off x="1606696" y="1399822"/>
            <a:ext cx="5871487" cy="3007078"/>
          </a:xfrm>
          <a:prstGeom prst="rect">
            <a:avLst/>
          </a:prstGeom>
          <a:noFill/>
          <a:ln w="9525">
            <a:noFill/>
            <a:miter lim="800000"/>
            <a:headEnd/>
            <a:tailEnd/>
          </a:ln>
        </p:spPr>
      </p:pic>
      <p:sp>
        <p:nvSpPr>
          <p:cNvPr id="3" name="Text Placeholder 2"/>
          <p:cNvSpPr>
            <a:spLocks noGrp="1"/>
          </p:cNvSpPr>
          <p:nvPr>
            <p:ph type="body" idx="1"/>
          </p:nvPr>
        </p:nvSpPr>
        <p:spPr/>
        <p:txBody>
          <a:bodyPr/>
          <a:lstStyle/>
          <a:p>
            <a:endParaRPr lang="en-US" dirty="0"/>
          </a:p>
        </p:txBody>
      </p:sp>
      <p:sp>
        <p:nvSpPr>
          <p:cNvPr id="2" name="Title 1"/>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34046326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Footer Placeholder 2"/>
          <p:cNvSpPr>
            <a:spLocks noGrp="1"/>
          </p:cNvSpPr>
          <p:nvPr>
            <p:ph type="ftr" sz="quarter" idx="11"/>
          </p:nvPr>
        </p:nvSpPr>
        <p:spPr/>
        <p:txBody>
          <a:bodyPr/>
          <a:lstStyle/>
          <a:p>
            <a:r>
              <a:rPr lang="en-US" smtClean="0"/>
              <a:t>PolyOne Corporation</a:t>
            </a:r>
            <a:endParaRPr lang="en-US" dirty="0"/>
          </a:p>
        </p:txBody>
      </p:sp>
      <p:sp>
        <p:nvSpPr>
          <p:cNvPr id="4" name="Slide Number Placeholder 3"/>
          <p:cNvSpPr>
            <a:spLocks noGrp="1"/>
          </p:cNvSpPr>
          <p:nvPr>
            <p:ph type="sldNum" sz="quarter" idx="12"/>
          </p:nvPr>
        </p:nvSpPr>
        <p:spPr/>
        <p:txBody>
          <a:bodyPr/>
          <a:lstStyle/>
          <a:p>
            <a:r>
              <a:rPr lang="en-US" smtClean="0"/>
              <a:t>Page </a:t>
            </a:r>
            <a:fld id="{73607773-A6B5-8544-9F0A-69AD4E78D96A}" type="slidenum">
              <a:rPr lang="en-US" smtClean="0"/>
              <a:pPr/>
              <a:t>47</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Document_x0020_Type xmlns="78bf3842-5ae6-49d1-b321-62bce738a53a">Draft Version</Document_x0020_Type>
    <BU_x0020__x002f__x0020_Area xmlns="78bf3842-5ae6-49d1-b321-62bce738a53a">BU / Function Presentations</BU_x0020__x002f__x0020_Area>
    <Description0 xmlns="78bf3842-5ae6-49d1-b321-62bce738a53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0EAFD2624C8546B63E0A5B388E3F02" ma:contentTypeVersion="4" ma:contentTypeDescription="Create a new document." ma:contentTypeScope="" ma:versionID="33a8c7d5dab69c1cf760823b77cd1287">
  <xsd:schema xmlns:xsd="http://www.w3.org/2001/XMLSchema" xmlns:p="http://schemas.microsoft.com/office/2006/metadata/properties" xmlns:ns2="78bf3842-5ae6-49d1-b321-62bce738a53a" targetNamespace="http://schemas.microsoft.com/office/2006/metadata/properties" ma:root="true" ma:fieldsID="063e8d574c7074babd895d4a26a68aca" ns2:_="">
    <xsd:import namespace="78bf3842-5ae6-49d1-b321-62bce738a53a"/>
    <xsd:element name="properties">
      <xsd:complexType>
        <xsd:sequence>
          <xsd:element name="documentManagement">
            <xsd:complexType>
              <xsd:all>
                <xsd:element ref="ns2:Description0" minOccurs="0"/>
                <xsd:element ref="ns2:Document_x0020_Type" minOccurs="0"/>
                <xsd:element ref="ns2:BU_x0020__x002f__x0020_Area" minOccurs="0"/>
              </xsd:all>
            </xsd:complexType>
          </xsd:element>
        </xsd:sequence>
      </xsd:complexType>
    </xsd:element>
  </xsd:schema>
  <xsd:schema xmlns:xsd="http://www.w3.org/2001/XMLSchema" xmlns:dms="http://schemas.microsoft.com/office/2006/documentManagement/types" targetNamespace="78bf3842-5ae6-49d1-b321-62bce738a53a" elementFormDefault="qualified">
    <xsd:import namespace="http://schemas.microsoft.com/office/2006/documentManagement/types"/>
    <xsd:element name="Description0" ma:index="8" nillable="true" ma:displayName="Description" ma:internalName="Description0">
      <xsd:simpleType>
        <xsd:restriction base="dms:Note"/>
      </xsd:simpleType>
    </xsd:element>
    <xsd:element name="Document_x0020_Type" ma:index="9" nillable="true" ma:displayName="Document Status" ma:default="Draft Version" ma:format="RadioButtons" ma:internalName="Document_x0020_Type">
      <xsd:simpleType>
        <xsd:restriction base="dms:Choice">
          <xsd:enumeration value="Draft Version"/>
          <xsd:enumeration value="Final Version"/>
        </xsd:restriction>
      </xsd:simpleType>
    </xsd:element>
    <xsd:element name="BU_x0020__x002f__x0020_Area" ma:index="10" nillable="true" ma:displayName="Document Type" ma:default="Reference Materials" ma:format="Dropdown" ma:internalName="BU_x0020__x002f__x0020_Area">
      <xsd:simpleType>
        <xsd:restriction base="dms:Choice">
          <xsd:enumeration value="Board Presentations"/>
          <xsd:enumeration value="BU / Function Presentations"/>
          <xsd:enumeration value="Workbooks"/>
          <xsd:enumeration value="Reference Material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DFD5086-CA48-41D6-B0D9-B23B91FCCFB3}">
  <ds:schemaRefs>
    <ds:schemaRef ds:uri="http://schemas.microsoft.com/sharepoint/v3/contenttype/forms"/>
  </ds:schemaRefs>
</ds:datastoreItem>
</file>

<file path=customXml/itemProps2.xml><?xml version="1.0" encoding="utf-8"?>
<ds:datastoreItem xmlns:ds="http://schemas.openxmlformats.org/officeDocument/2006/customXml" ds:itemID="{081ECB3A-AFE3-4CB7-B0FA-6E3947545D43}">
  <ds:schemaRefs>
    <ds:schemaRef ds:uri="http://www.w3.org/XML/1998/namespace"/>
    <ds:schemaRef ds:uri="http://purl.org/dc/term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78bf3842-5ae6-49d1-b321-62bce738a53a"/>
  </ds:schemaRefs>
</ds:datastoreItem>
</file>

<file path=customXml/itemProps3.xml><?xml version="1.0" encoding="utf-8"?>
<ds:datastoreItem xmlns:ds="http://schemas.openxmlformats.org/officeDocument/2006/customXml" ds:itemID="{ACBEA46D-36AA-4BCE-90B5-28EC704467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bf3842-5ae6-49d1-b321-62bce738a53a"/>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97690</TotalTime>
  <Words>2310</Words>
  <Application>Microsoft Office PowerPoint</Application>
  <PresentationFormat>On-screen Show (4:3)</PresentationFormat>
  <Paragraphs>360</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Custom Design</vt:lpstr>
      <vt:lpstr>Brief history of plastics and how they conquered the world</vt:lpstr>
      <vt:lpstr>Contents</vt:lpstr>
      <vt:lpstr>introduction</vt:lpstr>
      <vt:lpstr>PowerPoint Presentation</vt:lpstr>
      <vt:lpstr>We have always lived in a polymer age</vt:lpstr>
      <vt:lpstr>The Baruch Committee Report to the         President 1942</vt:lpstr>
      <vt:lpstr>Polymer based materials</vt:lpstr>
      <vt:lpstr>Plastics</vt:lpstr>
      <vt:lpstr>Plastics are everywhere</vt:lpstr>
      <vt:lpstr>Classification of plastics</vt:lpstr>
      <vt:lpstr>History</vt:lpstr>
      <vt:lpstr>History of Plastics-timeline</vt:lpstr>
      <vt:lpstr>Timeline -</vt:lpstr>
      <vt:lpstr>Parkesine</vt:lpstr>
      <vt:lpstr>Timeline -</vt:lpstr>
      <vt:lpstr>Bakelite: birth of of modern plastics era</vt:lpstr>
      <vt:lpstr>Timeline -</vt:lpstr>
      <vt:lpstr>Plastics industry came of age during the war</vt:lpstr>
      <vt:lpstr>   </vt:lpstr>
      <vt:lpstr>Theory of poly condensation</vt:lpstr>
      <vt:lpstr>The basic structure of plastics (or polymers) is given by macromolecule chain</vt:lpstr>
      <vt:lpstr>Nobel Prize Winners for Their Work with Synthetic Polymers</vt:lpstr>
      <vt:lpstr>Commercialization of Selected Polymers</vt:lpstr>
      <vt:lpstr>Conti….</vt:lpstr>
      <vt:lpstr>Classification of polymer composites</vt:lpstr>
      <vt:lpstr>applications</vt:lpstr>
      <vt:lpstr>Food packaging</vt:lpstr>
      <vt:lpstr>Flexible displays</vt:lpstr>
      <vt:lpstr>Our latest airplanes</vt:lpstr>
      <vt:lpstr>Modern cars</vt:lpstr>
      <vt:lpstr>Fuel economy improvements</vt:lpstr>
      <vt:lpstr>Plastics and composites vs metals</vt:lpstr>
      <vt:lpstr>Sporting goods </vt:lpstr>
      <vt:lpstr>Tennis racquets</vt:lpstr>
      <vt:lpstr>Stents to open blocked heart arteries</vt:lpstr>
      <vt:lpstr>Modern eyeglasses</vt:lpstr>
      <vt:lpstr>Plastics market</vt:lpstr>
      <vt:lpstr>Global plastics production</vt:lpstr>
      <vt:lpstr>Plastics provide for a variety of markets</vt:lpstr>
      <vt:lpstr>Global production</vt:lpstr>
      <vt:lpstr>summary</vt:lpstr>
      <vt:lpstr>Impact of Plastics on the economy</vt:lpstr>
      <vt:lpstr>PowerPoint Presentation</vt:lpstr>
      <vt:lpstr>The multiplier effect of the plastics industry</vt:lpstr>
      <vt:lpstr>Plastics unique characteristics</vt:lpstr>
      <vt:lpstr>Thank you</vt:lpstr>
      <vt:lpstr>PowerPoint Presentation</vt:lpstr>
    </vt:vector>
  </TitlesOfParts>
  <Company>PolyOne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GCAI Segment Deck - no Appendix</dc:title>
  <dc:creator>prughj</dc:creator>
  <cp:lastModifiedBy>Polymer Science</cp:lastModifiedBy>
  <cp:revision>1006</cp:revision>
  <cp:lastPrinted>2012-12-07T18:21:04Z</cp:lastPrinted>
  <dcterms:created xsi:type="dcterms:W3CDTF">2013-05-15T14:51:22Z</dcterms:created>
  <dcterms:modified xsi:type="dcterms:W3CDTF">2016-08-26T07:00:53Z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0x010100CB0EAFD2624C8546B63E0A5B388E3F02</vt:lpwstr>
  </property>
</Properties>
</file>