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89" r:id="rId3"/>
    <p:sldId id="288" r:id="rId4"/>
    <p:sldId id="290" r:id="rId5"/>
    <p:sldId id="291" r:id="rId6"/>
    <p:sldId id="259" r:id="rId7"/>
    <p:sldId id="260" r:id="rId8"/>
    <p:sldId id="261" r:id="rId9"/>
    <p:sldId id="283" r:id="rId10"/>
    <p:sldId id="262" r:id="rId11"/>
    <p:sldId id="263" r:id="rId12"/>
    <p:sldId id="265" r:id="rId13"/>
    <p:sldId id="284" r:id="rId14"/>
    <p:sldId id="266" r:id="rId15"/>
    <p:sldId id="267" r:id="rId16"/>
    <p:sldId id="269" r:id="rId17"/>
    <p:sldId id="270" r:id="rId18"/>
    <p:sldId id="271" r:id="rId19"/>
    <p:sldId id="272" r:id="rId20"/>
    <p:sldId id="286" r:id="rId21"/>
    <p:sldId id="274" r:id="rId22"/>
    <p:sldId id="282" r:id="rId23"/>
    <p:sldId id="275" r:id="rId24"/>
    <p:sldId id="276" r:id="rId25"/>
    <p:sldId id="279" r:id="rId26"/>
    <p:sldId id="292" r:id="rId27"/>
    <p:sldId id="278" r:id="rId28"/>
    <p:sldId id="293" r:id="rId29"/>
    <p:sldId id="294" r:id="rId30"/>
    <p:sldId id="295" r:id="rId31"/>
    <p:sldId id="296" r:id="rId32"/>
    <p:sldId id="297" r:id="rId33"/>
    <p:sldId id="281" r:id="rId34"/>
  </p:sldIdLst>
  <p:sldSz cx="9144000" cy="5715000" type="screen16x10"/>
  <p:notesSz cx="6794500" cy="9931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1A52"/>
    <a:srgbClr val="5461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146" y="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kk\Dokumenter\Filtration%20Society\50th%20Anniversary%20International%20Conference%20and%20Exhibition\UK%20drainage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72279176288675"/>
          <c:y val="4.638272508131671E-2"/>
          <c:w val="0.66241436326416792"/>
          <c:h val="0.75845008894830468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'Ark1'!$B$23:$B$27</c:f>
              <c:strCache>
                <c:ptCount val="5"/>
                <c:pt idx="0">
                  <c:v>Fresh East</c:v>
                </c:pt>
                <c:pt idx="1">
                  <c:v>Stirred East</c:v>
                </c:pt>
                <c:pt idx="3">
                  <c:v>Fresh West</c:v>
                </c:pt>
                <c:pt idx="4">
                  <c:v>Stirred West</c:v>
                </c:pt>
              </c:strCache>
            </c:strRef>
          </c:cat>
          <c:val>
            <c:numRef>
              <c:f>'Ark1'!$E$23:$E$27</c:f>
              <c:numCache>
                <c:formatCode>0.00E+00</c:formatCode>
                <c:ptCount val="5"/>
                <c:pt idx="0">
                  <c:v>1.076475203479293E-5</c:v>
                </c:pt>
                <c:pt idx="1">
                  <c:v>5.3871227363120308E-6</c:v>
                </c:pt>
                <c:pt idx="3">
                  <c:v>1.510953435922026E-5</c:v>
                </c:pt>
                <c:pt idx="4">
                  <c:v>3.5331822989878444E-6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78059200"/>
        <c:axId val="278054888"/>
      </c:barChart>
      <c:catAx>
        <c:axId val="278059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a-DK"/>
          </a:p>
        </c:txPr>
        <c:crossAx val="278054888"/>
        <c:crosses val="autoZero"/>
        <c:auto val="1"/>
        <c:lblAlgn val="ctr"/>
        <c:lblOffset val="100"/>
        <c:noMultiLvlLbl val="0"/>
      </c:catAx>
      <c:valAx>
        <c:axId val="2780548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a-DK" sz="1200"/>
                  <a:t> SFF (kg/(ms)</a:t>
                </a:r>
              </a:p>
            </c:rich>
          </c:tx>
          <c:overlay val="0"/>
        </c:title>
        <c:numFmt formatCode="0.0E+00" sourceLinked="0"/>
        <c:majorTickMark val="out"/>
        <c:minorTickMark val="none"/>
        <c:tickLblPos val="nextTo"/>
        <c:crossAx val="27805920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657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8645" y="1"/>
            <a:ext cx="2944283" cy="49657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3BC1CAA0-982B-4B06-A486-B52DE533048B}" type="datetimeFigureOut">
              <a:rPr lang="da-DK" smtClean="0"/>
              <a:pPr/>
              <a:t>22-09-2016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657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D790D303-50C1-4733-BB19-CFB968F513F0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5234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657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8645" y="1"/>
            <a:ext cx="2944283" cy="49657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27EAA7B7-9729-4998-A735-980F4A67C550}" type="datetimeFigureOut">
              <a:rPr lang="da-DK" smtClean="0"/>
              <a:pPr/>
              <a:t>22-09-2016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746125"/>
            <a:ext cx="59594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17416"/>
            <a:ext cx="5435600" cy="4469130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657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A5874EA0-E96F-4A9F-BECE-F82ED93FDC3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6697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74EA0-E96F-4A9F-BECE-F82ED93FDC31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148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8" y="4917"/>
            <a:ext cx="9136136" cy="571008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775356"/>
            <a:ext cx="7772400" cy="1225021"/>
          </a:xfrm>
        </p:spPr>
        <p:txBody>
          <a:bodyPr/>
          <a:lstStyle>
            <a:lvl1pPr algn="ctr">
              <a:defRPr b="1" cap="all" spc="200" baseline="0">
                <a:solidFill>
                  <a:srgbClr val="211A52"/>
                </a:solidFill>
              </a:defRPr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4F2D-3E4C-4B5D-BE90-617E350CBCB0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9" name="Rektangel 8"/>
          <p:cNvSpPr/>
          <p:nvPr userDrawn="1"/>
        </p:nvSpPr>
        <p:spPr>
          <a:xfrm>
            <a:off x="610256" y="3361556"/>
            <a:ext cx="7920880" cy="1123112"/>
          </a:xfrm>
          <a:prstGeom prst="rect">
            <a:avLst/>
          </a:prstGeom>
          <a:solidFill>
            <a:srgbClr val="21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433564"/>
            <a:ext cx="7776864" cy="984109"/>
          </a:xfrm>
        </p:spPr>
        <p:txBody>
          <a:bodyPr anchor="ctr"/>
          <a:lstStyle>
            <a:lvl1pPr marL="0" indent="0" algn="ctr">
              <a:buNone/>
              <a:defRPr cap="all" spc="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940" y="4801716"/>
            <a:ext cx="1224137" cy="86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793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BE53-6C39-4C63-9F8D-3493893D403B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8" name="Pladsholder til tekst 2"/>
          <p:cNvSpPr>
            <a:spLocks noGrp="1"/>
          </p:cNvSpPr>
          <p:nvPr>
            <p:ph idx="1" hasCustomPrompt="1"/>
          </p:nvPr>
        </p:nvSpPr>
        <p:spPr>
          <a:xfrm>
            <a:off x="457200" y="1333503"/>
            <a:ext cx="8229600" cy="33962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</a:t>
            </a:r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555255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C8BB-F69C-41F0-97E2-212D172D3B53}" type="datetime1">
              <a:rPr lang="en-US" smtClean="0"/>
              <a:pPr/>
              <a:t>9/22/2016</a:t>
            </a:fld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57200" y="1333503"/>
            <a:ext cx="8229600" cy="3468213"/>
          </a:xfrm>
        </p:spPr>
        <p:txBody>
          <a:bodyPr/>
          <a:lstStyle>
            <a:lvl1pPr marL="0" indent="0">
              <a:buClr>
                <a:srgbClr val="54616E"/>
              </a:buClr>
              <a:buSzPct val="100000"/>
              <a:buFont typeface="Arial" pitchFamily="34" charset="0"/>
              <a:buNone/>
              <a:defRPr>
                <a:solidFill>
                  <a:srgbClr val="54616E"/>
                </a:solidFill>
              </a:defRPr>
            </a:lvl1pPr>
            <a:lvl2pPr marL="457200" indent="0">
              <a:buNone/>
              <a:defRPr>
                <a:solidFill>
                  <a:srgbClr val="54616E"/>
                </a:solidFill>
              </a:defRPr>
            </a:lvl2pPr>
            <a:lvl3pPr marL="914400" indent="0">
              <a:buNone/>
              <a:defRPr>
                <a:solidFill>
                  <a:srgbClr val="54616E"/>
                </a:solidFill>
              </a:defRPr>
            </a:lvl3pPr>
            <a:lvl4pPr marL="1371600" indent="0">
              <a:buNone/>
              <a:defRPr>
                <a:solidFill>
                  <a:srgbClr val="54616E"/>
                </a:solidFill>
              </a:defRPr>
            </a:lvl4pPr>
            <a:lvl5pPr marL="1828800" indent="0">
              <a:buNone/>
              <a:defRPr>
                <a:solidFill>
                  <a:srgbClr val="54616E"/>
                </a:solidFill>
              </a:defRPr>
            </a:lvl5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0"/>
            <a:endParaRPr lang="da-DK" dirty="0" smtClean="0"/>
          </a:p>
          <a:p>
            <a:pPr lvl="0"/>
            <a:endParaRPr lang="da-DK" dirty="0" smtClean="0"/>
          </a:p>
          <a:p>
            <a:pPr lvl="0"/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39721175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aragraph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2487479"/>
            <a:ext cx="7772400" cy="1135063"/>
          </a:xfrm>
        </p:spPr>
        <p:txBody>
          <a:bodyPr anchor="t"/>
          <a:lstStyle>
            <a:lvl1pPr algn="ctr">
              <a:defRPr sz="2400" b="0" cap="all"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1237321"/>
            <a:ext cx="7772400" cy="1250156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54616E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smtClean="0"/>
              <a:t>CLICK TO EDIT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62B0-E7E2-4CF5-913E-3C1EE37363B7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030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3FD1-DFEE-478F-8764-EA4A12E6E420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57200" y="1297329"/>
            <a:ext cx="3970784" cy="3432380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4716016" y="1297329"/>
            <a:ext cx="3970784" cy="3432380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54517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457200" y="1279261"/>
            <a:ext cx="4040188" cy="53313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30" y="1279261"/>
            <a:ext cx="4041775" cy="533136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211A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3CBE-7DAD-4AD6-A447-AE25CEF4DF49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0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467544" y="1837387"/>
            <a:ext cx="4032448" cy="2892321"/>
          </a:xfrm>
        </p:spPr>
        <p:txBody>
          <a:bodyPr/>
          <a:lstStyle>
            <a:lvl1pPr>
              <a:defRPr>
                <a:solidFill>
                  <a:srgbClr val="54616E"/>
                </a:solidFill>
              </a:defRPr>
            </a:lvl1pPr>
            <a:lvl2pPr>
              <a:defRPr>
                <a:solidFill>
                  <a:srgbClr val="54616E"/>
                </a:solidFill>
              </a:defRPr>
            </a:lvl2pPr>
            <a:lvl3pPr>
              <a:defRPr>
                <a:solidFill>
                  <a:srgbClr val="54616E"/>
                </a:solidFill>
              </a:defRPr>
            </a:lvl3pPr>
            <a:lvl4pPr>
              <a:defRPr>
                <a:solidFill>
                  <a:srgbClr val="54616E"/>
                </a:solidFill>
              </a:defRPr>
            </a:lvl4pPr>
            <a:lvl5pPr>
              <a:defRPr>
                <a:solidFill>
                  <a:srgbClr val="54616E"/>
                </a:solidFill>
              </a:defRPr>
            </a:lvl5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</a:t>
            </a:r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11" name="Pladsholder til indhold 2"/>
          <p:cNvSpPr>
            <a:spLocks noGrp="1"/>
          </p:cNvSpPr>
          <p:nvPr>
            <p:ph idx="14" hasCustomPrompt="1"/>
          </p:nvPr>
        </p:nvSpPr>
        <p:spPr>
          <a:xfrm>
            <a:off x="4633664" y="1837387"/>
            <a:ext cx="4042792" cy="2892321"/>
          </a:xfrm>
        </p:spPr>
        <p:txBody>
          <a:bodyPr/>
          <a:lstStyle>
            <a:lvl1pPr>
              <a:defRPr>
                <a:solidFill>
                  <a:srgbClr val="54616E"/>
                </a:solidFill>
              </a:defRPr>
            </a:lvl1pPr>
            <a:lvl2pPr>
              <a:defRPr>
                <a:solidFill>
                  <a:srgbClr val="54616E"/>
                </a:solidFill>
              </a:defRPr>
            </a:lvl2pPr>
            <a:lvl3pPr>
              <a:defRPr>
                <a:solidFill>
                  <a:srgbClr val="54616E"/>
                </a:solidFill>
              </a:defRPr>
            </a:lvl3pPr>
            <a:lvl4pPr>
              <a:defRPr>
                <a:solidFill>
                  <a:srgbClr val="54616E"/>
                </a:solidFill>
              </a:defRPr>
            </a:lvl4pPr>
            <a:lvl5pPr>
              <a:defRPr>
                <a:solidFill>
                  <a:srgbClr val="54616E"/>
                </a:solidFill>
              </a:defRPr>
            </a:lvl5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</a:t>
            </a:r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64822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A6F4-40AE-463F-85E5-665BB46F1CBB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5838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1AC8-7F67-46F6-B557-46F7F820EB38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804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2" y="227541"/>
            <a:ext cx="3008313" cy="968376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457202" y="1195918"/>
            <a:ext cx="3008313" cy="346178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86D9-E5D1-499F-92A5-9D5B7169092D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3635896" y="217207"/>
            <a:ext cx="4824536" cy="4440493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80627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92288" y="3721596"/>
            <a:ext cx="5486400" cy="472283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 hasCustomPrompt="1"/>
          </p:nvPr>
        </p:nvSpPr>
        <p:spPr>
          <a:xfrm>
            <a:off x="1792288" y="510646"/>
            <a:ext cx="5486400" cy="306693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 err="1" smtClean="0"/>
              <a:t>Click</a:t>
            </a:r>
            <a:r>
              <a:rPr lang="da-DK" dirty="0" smtClean="0"/>
              <a:t> the </a:t>
            </a:r>
            <a:r>
              <a:rPr lang="da-DK" dirty="0" err="1" smtClean="0"/>
              <a:t>icon</a:t>
            </a:r>
            <a:r>
              <a:rPr lang="da-DK" dirty="0" smtClean="0"/>
              <a:t> to </a:t>
            </a:r>
            <a:r>
              <a:rPr lang="da-DK" dirty="0" err="1" smtClean="0"/>
              <a:t>place</a:t>
            </a:r>
            <a:r>
              <a:rPr lang="da-DK" dirty="0" smtClean="0"/>
              <a:t> </a:t>
            </a:r>
            <a:r>
              <a:rPr lang="da-DK" dirty="0" err="1" smtClean="0"/>
              <a:t>picture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316764"/>
            <a:ext cx="5486400" cy="42494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54616E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1876-57C1-4E57-B3D5-811D4A7749BD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8746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page picture - blu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715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 err="1" smtClean="0"/>
              <a:t>Click</a:t>
            </a:r>
            <a:r>
              <a:rPr lang="da-DK" dirty="0" smtClean="0"/>
              <a:t> the </a:t>
            </a:r>
            <a:r>
              <a:rPr lang="da-DK" dirty="0" err="1" smtClean="0"/>
              <a:t>icon</a:t>
            </a:r>
            <a:r>
              <a:rPr lang="da-DK" dirty="0" smtClean="0"/>
              <a:t> to </a:t>
            </a:r>
            <a:r>
              <a:rPr lang="da-DK" dirty="0" err="1" smtClean="0"/>
              <a:t>place</a:t>
            </a:r>
            <a:r>
              <a:rPr lang="da-DK" dirty="0" smtClean="0"/>
              <a:t> </a:t>
            </a:r>
            <a:r>
              <a:rPr lang="da-DK" dirty="0" err="1" smtClean="0"/>
              <a:t>picture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7A2E2-4A97-4510-BCDE-7B7FE2925400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755576" y="3001516"/>
            <a:ext cx="7632848" cy="1728191"/>
          </a:xfrm>
        </p:spPr>
        <p:txBody>
          <a:bodyPr anchor="t">
            <a:normAutofit/>
          </a:bodyPr>
          <a:lstStyle>
            <a:lvl1pPr algn="ctr">
              <a:defRPr sz="2400" b="0" i="0" cap="all" baseline="0">
                <a:solidFill>
                  <a:srgbClr val="211A52"/>
                </a:solidFill>
              </a:defRPr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549777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page picture - whit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715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 err="1" smtClean="0"/>
              <a:t>Click</a:t>
            </a:r>
            <a:r>
              <a:rPr lang="da-DK" dirty="0" smtClean="0"/>
              <a:t> the </a:t>
            </a:r>
            <a:r>
              <a:rPr lang="da-DK" dirty="0" err="1" smtClean="0"/>
              <a:t>icon</a:t>
            </a:r>
            <a:r>
              <a:rPr lang="da-DK" dirty="0" smtClean="0"/>
              <a:t> to </a:t>
            </a:r>
            <a:r>
              <a:rPr lang="da-DK" dirty="0" err="1" smtClean="0"/>
              <a:t>place</a:t>
            </a:r>
            <a:r>
              <a:rPr lang="da-DK" dirty="0" smtClean="0"/>
              <a:t> </a:t>
            </a:r>
            <a:r>
              <a:rPr lang="da-DK" dirty="0" err="1" smtClean="0"/>
              <a:t>picture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27584" y="3001516"/>
            <a:ext cx="7488832" cy="1728191"/>
          </a:xfrm>
        </p:spPr>
        <p:txBody>
          <a:bodyPr anchor="t">
            <a:normAutofit/>
          </a:bodyPr>
          <a:lstStyle>
            <a:lvl1pPr algn="ctr">
              <a:defRPr sz="2400" b="0" cap="all" baseline="0">
                <a:solidFill>
                  <a:schemeClr val="bg1"/>
                </a:solidFill>
              </a:defRPr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127FB-E98B-4846-B79F-E8A32E28DB0F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30129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ish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8" y="4917"/>
            <a:ext cx="9136136" cy="5710086"/>
          </a:xfrm>
          <a:prstGeom prst="rect">
            <a:avLst/>
          </a:prstGeom>
        </p:spPr>
      </p:pic>
      <p:sp>
        <p:nvSpPr>
          <p:cNvPr id="5" name="Rektangel 4"/>
          <p:cNvSpPr/>
          <p:nvPr userDrawn="1"/>
        </p:nvSpPr>
        <p:spPr>
          <a:xfrm>
            <a:off x="611560" y="2077413"/>
            <a:ext cx="7920880" cy="1320147"/>
          </a:xfrm>
          <a:prstGeom prst="rect">
            <a:avLst/>
          </a:prstGeom>
          <a:solidFill>
            <a:srgbClr val="21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135396"/>
            <a:ext cx="7772400" cy="1225021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5749-9A07-4D32-9BA1-70B5CAE1178C}" type="datetime1">
              <a:rPr lang="en-US" smtClean="0"/>
              <a:pPr/>
              <a:t>9/22/2016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940" y="4801716"/>
            <a:ext cx="1224137" cy="86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05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54616E"/>
              </a:buClr>
              <a:buSzPct val="100000"/>
              <a:buFont typeface="Arial" pitchFamily="34" charset="0"/>
              <a:buChar char="•"/>
              <a:defRPr>
                <a:solidFill>
                  <a:srgbClr val="54616E"/>
                </a:solidFill>
              </a:defRPr>
            </a:lvl1pPr>
            <a:lvl2pPr>
              <a:defRPr>
                <a:solidFill>
                  <a:srgbClr val="54616E"/>
                </a:solidFill>
              </a:defRPr>
            </a:lvl2pPr>
            <a:lvl3pPr>
              <a:defRPr>
                <a:solidFill>
                  <a:srgbClr val="54616E"/>
                </a:solidFill>
              </a:defRPr>
            </a:lvl3pPr>
            <a:lvl4pPr>
              <a:defRPr>
                <a:solidFill>
                  <a:srgbClr val="54616E"/>
                </a:solidFill>
              </a:defRPr>
            </a:lvl4pPr>
            <a:lvl5pPr>
              <a:defRPr>
                <a:solidFill>
                  <a:srgbClr val="54616E"/>
                </a:solidFill>
              </a:defRPr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3BCC-6FC8-4C7D-A6DF-04C07E19DAD2}" type="datetime3">
              <a:rPr lang="da-DK" smtClean="0"/>
              <a:pPr/>
              <a:t>22.09.2016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55255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444213"/>
          </a:xfrm>
          <a:noFill/>
        </p:spPr>
        <p:txBody>
          <a:bodyPr>
            <a:normAutofit/>
          </a:bodyPr>
          <a:lstStyle>
            <a:lvl1pPr marL="0" indent="0">
              <a:buClr>
                <a:schemeClr val="tx2">
                  <a:lumMod val="50000"/>
                </a:schemeClr>
              </a:buClr>
              <a:buFont typeface="Arial Black" pitchFamily="34" charset="0"/>
              <a:buNone/>
              <a:defRPr sz="1600" cap="none" spc="200" baseline="0">
                <a:solidFill>
                  <a:srgbClr val="211A52"/>
                </a:solidFill>
              </a:defRPr>
            </a:lvl1pPr>
            <a:lvl2pPr marL="742950" indent="-285750">
              <a:buFont typeface="Arial" pitchFamily="34" charset="0"/>
              <a:buChar char="•"/>
              <a:defRPr sz="1600" cap="none" spc="200" baseline="0">
                <a:solidFill>
                  <a:srgbClr val="211A52"/>
                </a:solidFill>
              </a:defRPr>
            </a:lvl2pPr>
            <a:lvl3pPr marL="1200150" indent="-285750">
              <a:buFont typeface="Arial" pitchFamily="34" charset="0"/>
              <a:buChar char="•"/>
              <a:defRPr sz="1600" cap="none" spc="200" baseline="0">
                <a:solidFill>
                  <a:srgbClr val="211A52"/>
                </a:solidFill>
              </a:defRPr>
            </a:lvl3pPr>
            <a:lvl4pPr marL="1657350" indent="-285750">
              <a:buFont typeface="Arial" pitchFamily="34" charset="0"/>
              <a:buChar char="•"/>
              <a:defRPr sz="1600" cap="none" spc="200" baseline="0">
                <a:solidFill>
                  <a:srgbClr val="211A52"/>
                </a:solidFill>
              </a:defRPr>
            </a:lvl4pPr>
            <a:lvl5pPr marL="2114550" indent="-285750">
              <a:buFont typeface="Arial" pitchFamily="34" charset="0"/>
              <a:buChar char="•"/>
              <a:defRPr sz="1600" cap="none" spc="200" baseline="0">
                <a:solidFill>
                  <a:srgbClr val="211A52"/>
                </a:solidFill>
              </a:defRPr>
            </a:lvl5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43957" y="277213"/>
            <a:ext cx="8229600" cy="952500"/>
          </a:xfrm>
          <a:solidFill>
            <a:schemeClr val="bg1"/>
          </a:solidFill>
        </p:spPr>
        <p:txBody>
          <a:bodyPr>
            <a:normAutofit/>
          </a:bodyPr>
          <a:lstStyle>
            <a:lvl1pPr algn="l">
              <a:defRPr sz="2400" b="1" i="0" kern="0" cap="none" spc="100" baseline="0">
                <a:solidFill>
                  <a:srgbClr val="211A5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0"/>
          </p:nvPr>
        </p:nvSpPr>
        <p:spPr>
          <a:xfrm>
            <a:off x="468313" y="4837907"/>
            <a:ext cx="8280400" cy="7633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b="1" kern="0" cap="all" spc="200">
                <a:solidFill>
                  <a:schemeClr val="bg1">
                    <a:lumMod val="65000"/>
                  </a:schemeClr>
                </a:solidFill>
                <a:latin typeface="+mn-lt"/>
                <a:cs typeface="Arial"/>
              </a:defRPr>
            </a:lvl1pPr>
          </a:lstStyle>
          <a:p>
            <a:pPr>
              <a:defRPr/>
            </a:pPr>
            <a:r>
              <a:rPr lang="da-DK"/>
              <a:t> (</a:t>
            </a:r>
            <a:r>
              <a:rPr lang="da-DK" err="1"/>
              <a:t>edit</a:t>
            </a:r>
            <a:r>
              <a:rPr lang="da-DK"/>
              <a:t> in master) </a:t>
            </a:r>
            <a:r>
              <a:rPr lang="da-DK" err="1"/>
              <a:t>PReSENTATION</a:t>
            </a:r>
            <a:r>
              <a:rPr lang="da-DK"/>
              <a:t> tital – page </a:t>
            </a:r>
            <a:fld id="{BEE41F5B-18AA-4F0D-BFAC-BC1D027B7022}" type="slidenum">
              <a:rPr lang="da-DK"/>
              <a:pPr>
                <a:defRPr/>
              </a:pPr>
              <a:t>‹nr.›</a:t>
            </a:fld>
            <a:r>
              <a:rPr lang="da-DK"/>
              <a:t> - date</a:t>
            </a:r>
          </a:p>
          <a:p>
            <a:pPr>
              <a:defRPr/>
            </a:pPr>
            <a:endParaRPr lang="da-DK"/>
          </a:p>
          <a:p>
            <a:pPr>
              <a:defRPr/>
            </a:pPr>
            <a:r>
              <a:rPr lang="da-DK"/>
              <a:t>Department/unit</a:t>
            </a:r>
          </a:p>
          <a:p>
            <a:pPr>
              <a:defRPr/>
            </a:pPr>
            <a:r>
              <a:rPr lang="da-DK" b="0"/>
              <a:t>AALBORG UNIVERSITET</a:t>
            </a:r>
          </a:p>
        </p:txBody>
      </p:sp>
    </p:spTree>
    <p:extLst>
      <p:ext uri="{BB962C8B-B14F-4D97-AF65-F5344CB8AC3E}">
        <p14:creationId xmlns:p14="http://schemas.microsoft.com/office/powerpoint/2010/main" val="2425850836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333503"/>
            <a:ext cx="8229600" cy="3468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</a:t>
            </a:r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54616E"/>
                </a:solidFill>
              </a:defRPr>
            </a:lvl1pPr>
          </a:lstStyle>
          <a:p>
            <a:fld id="{A355CBA8-7D2E-46F8-A8E5-BD7BACFEDE84}" type="datetime1">
              <a:rPr lang="en-US" smtClean="0"/>
              <a:pPr/>
              <a:t>9/22/2016</a:t>
            </a:fld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4616E"/>
                </a:solidFill>
              </a:defRPr>
            </a:lvl1pPr>
          </a:lstStyle>
          <a:p>
            <a:fld id="{409B8A6B-2702-4E09-BF63-7CC1F22DFC4D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940" y="4801716"/>
            <a:ext cx="1224137" cy="86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9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baseline="0">
          <a:solidFill>
            <a:srgbClr val="211A5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 smtClean="0"/>
              <a:t>Impact</a:t>
            </a:r>
            <a:r>
              <a:rPr lang="da-DK" dirty="0" smtClean="0"/>
              <a:t> of </a:t>
            </a:r>
            <a:r>
              <a:rPr lang="da-DK" dirty="0" err="1" smtClean="0"/>
              <a:t>sludge</a:t>
            </a:r>
            <a:r>
              <a:rPr lang="da-DK" dirty="0" smtClean="0"/>
              <a:t> properties on solid-</a:t>
            </a:r>
            <a:r>
              <a:rPr lang="da-DK" dirty="0" err="1" smtClean="0"/>
              <a:t>liquid</a:t>
            </a:r>
            <a:r>
              <a:rPr lang="da-DK" dirty="0" smtClean="0"/>
              <a:t> separation of </a:t>
            </a:r>
            <a:r>
              <a:rPr lang="da-DK" dirty="0" err="1" smtClean="0"/>
              <a:t>activated</a:t>
            </a:r>
            <a:r>
              <a:rPr lang="da-DK" dirty="0" smtClean="0"/>
              <a:t> </a:t>
            </a:r>
            <a:r>
              <a:rPr lang="da-DK" dirty="0" err="1" smtClean="0"/>
              <a:t>sludge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Morten Lykkegaard Christensen</a:t>
            </a:r>
          </a:p>
          <a:p>
            <a:r>
              <a:rPr lang="da-DK" dirty="0" smtClean="0"/>
              <a:t>Department of </a:t>
            </a:r>
            <a:r>
              <a:rPr lang="da-DK" dirty="0" err="1" smtClean="0"/>
              <a:t>Chemistry</a:t>
            </a:r>
            <a:r>
              <a:rPr lang="da-DK" dirty="0" smtClean="0"/>
              <a:t> and </a:t>
            </a:r>
            <a:r>
              <a:rPr lang="da-DK" dirty="0" err="1" smtClean="0"/>
              <a:t>BioScience</a:t>
            </a:r>
            <a:endParaRPr lang="da-DK" dirty="0" smtClean="0"/>
          </a:p>
          <a:p>
            <a:r>
              <a:rPr lang="da-DK" dirty="0" smtClean="0"/>
              <a:t>Aalborg University</a:t>
            </a:r>
            <a:r>
              <a:rPr lang="da-DK" smtClean="0"/>
              <a:t>, Denmark</a:t>
            </a:r>
            <a:endParaRPr lang="da-DK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44500" y="277813"/>
            <a:ext cx="8229600" cy="952500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da-DK" sz="1500" dirty="0" smtClean="0"/>
              <a:t>Institut for Kemi og Biovidenskab</a:t>
            </a:r>
            <a:endParaRPr lang="da-DK" sz="1500" dirty="0"/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7507289" y="1299104"/>
            <a:ext cx="1368425" cy="481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marL="342900" indent="-342900" eaLnBrk="0" hangingPunct="0"/>
            <a:r>
              <a:rPr lang="en-GB" sz="1400" i="1">
                <a:solidFill>
                  <a:srgbClr val="4B677A"/>
                </a:solidFill>
              </a:rPr>
              <a:t>Treated</a:t>
            </a:r>
          </a:p>
          <a:p>
            <a:pPr marL="342900" indent="-342900" eaLnBrk="0" hangingPunct="0"/>
            <a:r>
              <a:rPr lang="en-GB" sz="1400" i="1">
                <a:solidFill>
                  <a:srgbClr val="4B677A"/>
                </a:solidFill>
              </a:rPr>
              <a:t>wastewater</a:t>
            </a:r>
            <a:endParaRPr lang="da-DK" sz="1400">
              <a:solidFill>
                <a:srgbClr val="4B677A"/>
              </a:solidFill>
            </a:endParaRPr>
          </a:p>
          <a:p>
            <a:pPr marL="342900" indent="-342900" eaLnBrk="0" hangingPunct="0"/>
            <a:endParaRPr lang="da-DK">
              <a:solidFill>
                <a:srgbClr val="4B677A"/>
              </a:solidFill>
            </a:endParaRPr>
          </a:p>
        </p:txBody>
      </p:sp>
      <p:sp>
        <p:nvSpPr>
          <p:cNvPr id="20485" name="Line 9"/>
          <p:cNvSpPr>
            <a:spLocks noChangeShapeType="1"/>
          </p:cNvSpPr>
          <p:nvPr/>
        </p:nvSpPr>
        <p:spPr bwMode="auto">
          <a:xfrm>
            <a:off x="3330576" y="1555750"/>
            <a:ext cx="409575" cy="0"/>
          </a:xfrm>
          <a:prstGeom prst="line">
            <a:avLst/>
          </a:prstGeom>
          <a:noFill/>
          <a:ln w="9525">
            <a:solidFill>
              <a:srgbClr val="546F8F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da-DK"/>
          </a:p>
        </p:txBody>
      </p:sp>
      <p:sp>
        <p:nvSpPr>
          <p:cNvPr id="20486" name="Line 10"/>
          <p:cNvSpPr>
            <a:spLocks noChangeShapeType="1"/>
          </p:cNvSpPr>
          <p:nvPr/>
        </p:nvSpPr>
        <p:spPr bwMode="auto">
          <a:xfrm>
            <a:off x="4976813" y="1555750"/>
            <a:ext cx="411162" cy="0"/>
          </a:xfrm>
          <a:prstGeom prst="line">
            <a:avLst/>
          </a:prstGeom>
          <a:noFill/>
          <a:ln w="9525">
            <a:solidFill>
              <a:srgbClr val="546F8F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da-DK"/>
          </a:p>
        </p:txBody>
      </p:sp>
      <p:sp>
        <p:nvSpPr>
          <p:cNvPr id="20487" name="Text Box 11"/>
          <p:cNvSpPr txBox="1">
            <a:spLocks noChangeArrowheads="1"/>
          </p:cNvSpPr>
          <p:nvPr/>
        </p:nvSpPr>
        <p:spPr bwMode="auto">
          <a:xfrm>
            <a:off x="5387975" y="1420813"/>
            <a:ext cx="1231900" cy="307777"/>
          </a:xfrm>
          <a:prstGeom prst="rect">
            <a:avLst/>
          </a:prstGeom>
          <a:noFill/>
          <a:ln w="9525">
            <a:solidFill>
              <a:srgbClr val="546F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400" dirty="0" smtClean="0">
                <a:solidFill>
                  <a:srgbClr val="546F8F"/>
                </a:solidFill>
              </a:rPr>
              <a:t>CAS/MBR</a:t>
            </a:r>
            <a:endParaRPr lang="en-GB" sz="1400" dirty="0">
              <a:solidFill>
                <a:srgbClr val="546F8F"/>
              </a:solidFill>
            </a:endParaRPr>
          </a:p>
        </p:txBody>
      </p:sp>
      <p:sp>
        <p:nvSpPr>
          <p:cNvPr id="20488" name="Line 12"/>
          <p:cNvSpPr>
            <a:spLocks noChangeShapeType="1"/>
          </p:cNvSpPr>
          <p:nvPr/>
        </p:nvSpPr>
        <p:spPr bwMode="auto">
          <a:xfrm>
            <a:off x="6619876" y="1555750"/>
            <a:ext cx="887413" cy="0"/>
          </a:xfrm>
          <a:prstGeom prst="line">
            <a:avLst/>
          </a:prstGeom>
          <a:noFill/>
          <a:ln w="9525">
            <a:solidFill>
              <a:srgbClr val="546F8F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da-DK"/>
          </a:p>
        </p:txBody>
      </p:sp>
      <p:sp>
        <p:nvSpPr>
          <p:cNvPr id="20489" name="Text Box 15"/>
          <p:cNvSpPr txBox="1">
            <a:spLocks noChangeArrowheads="1"/>
          </p:cNvSpPr>
          <p:nvPr/>
        </p:nvSpPr>
        <p:spPr bwMode="auto">
          <a:xfrm>
            <a:off x="5437189" y="2197365"/>
            <a:ext cx="1150937" cy="307777"/>
          </a:xfrm>
          <a:prstGeom prst="rect">
            <a:avLst/>
          </a:prstGeom>
          <a:noFill/>
          <a:ln w="9525">
            <a:solidFill>
              <a:srgbClr val="546F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546F8F"/>
                </a:solidFill>
              </a:rPr>
              <a:t>Dewatering</a:t>
            </a:r>
          </a:p>
        </p:txBody>
      </p:sp>
      <p:sp>
        <p:nvSpPr>
          <p:cNvPr id="20490" name="Rectangle 17"/>
          <p:cNvSpPr>
            <a:spLocks noChangeArrowheads="1"/>
          </p:cNvSpPr>
          <p:nvPr/>
        </p:nvSpPr>
        <p:spPr bwMode="auto">
          <a:xfrm>
            <a:off x="2268538" y="1400969"/>
            <a:ext cx="1408112" cy="481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marL="342900" indent="-342900" eaLnBrk="0" hangingPunct="0"/>
            <a:r>
              <a:rPr lang="en-GB" sz="1400" i="1">
                <a:solidFill>
                  <a:srgbClr val="4B677A"/>
                </a:solidFill>
              </a:rPr>
              <a:t>Urban </a:t>
            </a:r>
          </a:p>
          <a:p>
            <a:pPr marL="342900" indent="-342900" eaLnBrk="0" hangingPunct="0"/>
            <a:r>
              <a:rPr lang="en-GB" sz="1400" i="1">
                <a:solidFill>
                  <a:srgbClr val="4B677A"/>
                </a:solidFill>
              </a:rPr>
              <a:t>wastewater</a:t>
            </a:r>
            <a:endParaRPr lang="da-DK" sz="1400">
              <a:solidFill>
                <a:srgbClr val="4B677A"/>
              </a:solidFill>
            </a:endParaRPr>
          </a:p>
          <a:p>
            <a:pPr marL="342900" indent="-342900" eaLnBrk="0" hangingPunct="0"/>
            <a:endParaRPr lang="da-DK">
              <a:solidFill>
                <a:srgbClr val="4B677A"/>
              </a:solidFill>
            </a:endParaRPr>
          </a:p>
        </p:txBody>
      </p:sp>
      <p:sp>
        <p:nvSpPr>
          <p:cNvPr id="20491" name="Line 18"/>
          <p:cNvSpPr>
            <a:spLocks noChangeShapeType="1"/>
          </p:cNvSpPr>
          <p:nvPr/>
        </p:nvSpPr>
        <p:spPr bwMode="auto">
          <a:xfrm>
            <a:off x="6013450" y="2455334"/>
            <a:ext cx="0" cy="378354"/>
          </a:xfrm>
          <a:prstGeom prst="line">
            <a:avLst/>
          </a:prstGeom>
          <a:noFill/>
          <a:ln w="9525">
            <a:solidFill>
              <a:srgbClr val="546F8F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da-DK"/>
          </a:p>
        </p:txBody>
      </p:sp>
      <p:sp>
        <p:nvSpPr>
          <p:cNvPr id="20492" name="Text Box 19"/>
          <p:cNvSpPr txBox="1">
            <a:spLocks noChangeArrowheads="1"/>
          </p:cNvSpPr>
          <p:nvPr/>
        </p:nvSpPr>
        <p:spPr bwMode="auto">
          <a:xfrm>
            <a:off x="5437189" y="2833688"/>
            <a:ext cx="1150937" cy="523220"/>
          </a:xfrm>
          <a:prstGeom prst="rect">
            <a:avLst/>
          </a:prstGeom>
          <a:noFill/>
          <a:ln w="9525">
            <a:solidFill>
              <a:srgbClr val="546F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546F8F"/>
                </a:solidFill>
              </a:rPr>
              <a:t>Post treatment</a:t>
            </a:r>
          </a:p>
        </p:txBody>
      </p:sp>
      <p:sp>
        <p:nvSpPr>
          <p:cNvPr id="20493" name="Rectangle 20"/>
          <p:cNvSpPr>
            <a:spLocks noChangeArrowheads="1"/>
          </p:cNvSpPr>
          <p:nvPr/>
        </p:nvSpPr>
        <p:spPr bwMode="auto">
          <a:xfrm>
            <a:off x="5419726" y="3684324"/>
            <a:ext cx="2087563" cy="74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en-US" sz="1400">
                <a:solidFill>
                  <a:srgbClr val="546F8F"/>
                </a:solidFill>
              </a:rPr>
              <a:t>Agriculture (fertilizer)</a:t>
            </a:r>
          </a:p>
          <a:p>
            <a:r>
              <a:rPr lang="en-US" sz="1400">
                <a:solidFill>
                  <a:srgbClr val="546F8F"/>
                </a:solidFill>
              </a:rPr>
              <a:t>Incineration </a:t>
            </a:r>
          </a:p>
          <a:p>
            <a:r>
              <a:rPr lang="en-US" sz="1400">
                <a:solidFill>
                  <a:srgbClr val="546F8F"/>
                </a:solidFill>
              </a:rPr>
              <a:t>Landfilling</a:t>
            </a:r>
          </a:p>
        </p:txBody>
      </p:sp>
      <p:sp>
        <p:nvSpPr>
          <p:cNvPr id="20494" name="Line 21"/>
          <p:cNvSpPr>
            <a:spLocks noChangeShapeType="1"/>
          </p:cNvSpPr>
          <p:nvPr/>
        </p:nvSpPr>
        <p:spPr bwMode="auto">
          <a:xfrm>
            <a:off x="5995988" y="1686719"/>
            <a:ext cx="0" cy="453760"/>
          </a:xfrm>
          <a:prstGeom prst="line">
            <a:avLst/>
          </a:prstGeom>
          <a:noFill/>
          <a:ln w="9525">
            <a:solidFill>
              <a:srgbClr val="546F8F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da-DK"/>
          </a:p>
        </p:txBody>
      </p:sp>
      <p:sp>
        <p:nvSpPr>
          <p:cNvPr id="20495" name="Line 22"/>
          <p:cNvSpPr>
            <a:spLocks noChangeShapeType="1"/>
          </p:cNvSpPr>
          <p:nvPr/>
        </p:nvSpPr>
        <p:spPr bwMode="auto">
          <a:xfrm>
            <a:off x="6005513" y="3264959"/>
            <a:ext cx="0" cy="375708"/>
          </a:xfrm>
          <a:prstGeom prst="line">
            <a:avLst/>
          </a:prstGeom>
          <a:noFill/>
          <a:ln w="9525">
            <a:solidFill>
              <a:srgbClr val="546F8F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da-DK"/>
          </a:p>
        </p:txBody>
      </p:sp>
      <p:sp>
        <p:nvSpPr>
          <p:cNvPr id="20496" name="Rectangle 24"/>
          <p:cNvSpPr>
            <a:spLocks noChangeArrowheads="1"/>
          </p:cNvSpPr>
          <p:nvPr/>
        </p:nvSpPr>
        <p:spPr bwMode="auto">
          <a:xfrm>
            <a:off x="5951538" y="1780646"/>
            <a:ext cx="1428750" cy="28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marL="342900" indent="-342900" eaLnBrk="0" hangingPunct="0"/>
            <a:r>
              <a:rPr lang="en-GB" sz="1400" i="1">
                <a:solidFill>
                  <a:srgbClr val="4B677A"/>
                </a:solidFill>
              </a:rPr>
              <a:t>Excess sludge</a:t>
            </a:r>
            <a:endParaRPr lang="da-DK" sz="1400">
              <a:solidFill>
                <a:srgbClr val="4B677A"/>
              </a:solidFill>
            </a:endParaRPr>
          </a:p>
          <a:p>
            <a:pPr marL="342900" indent="-342900" eaLnBrk="0" hangingPunct="0"/>
            <a:endParaRPr lang="da-DK">
              <a:solidFill>
                <a:srgbClr val="4B677A"/>
              </a:solidFill>
            </a:endParaRPr>
          </a:p>
        </p:txBody>
      </p:sp>
      <p:sp>
        <p:nvSpPr>
          <p:cNvPr id="20497" name="Line 26"/>
          <p:cNvSpPr>
            <a:spLocks noChangeShapeType="1"/>
          </p:cNvSpPr>
          <p:nvPr/>
        </p:nvSpPr>
        <p:spPr bwMode="auto">
          <a:xfrm>
            <a:off x="7021513" y="1449917"/>
            <a:ext cx="0" cy="0"/>
          </a:xfrm>
          <a:prstGeom prst="line">
            <a:avLst/>
          </a:prstGeom>
          <a:noFill/>
          <a:ln w="635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da-DK"/>
          </a:p>
        </p:txBody>
      </p:sp>
      <p:sp>
        <p:nvSpPr>
          <p:cNvPr id="20498" name="Text Box 11"/>
          <p:cNvSpPr txBox="1">
            <a:spLocks noChangeArrowheads="1"/>
          </p:cNvSpPr>
          <p:nvPr/>
        </p:nvSpPr>
        <p:spPr bwMode="auto">
          <a:xfrm>
            <a:off x="3736975" y="1337469"/>
            <a:ext cx="1231900" cy="525198"/>
          </a:xfrm>
          <a:prstGeom prst="rect">
            <a:avLst/>
          </a:prstGeom>
          <a:noFill/>
          <a:ln w="9525">
            <a:solidFill>
              <a:srgbClr val="546F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546F8F"/>
                </a:solidFill>
              </a:rPr>
              <a:t>Mechanical</a:t>
            </a:r>
          </a:p>
          <a:p>
            <a:pPr algn="ctr" eaLnBrk="1" hangingPunct="1"/>
            <a:r>
              <a:rPr lang="en-GB" sz="1400">
                <a:solidFill>
                  <a:srgbClr val="546F8F"/>
                </a:solidFill>
              </a:rPr>
              <a:t>treatment</a:t>
            </a:r>
          </a:p>
        </p:txBody>
      </p:sp>
      <p:sp>
        <p:nvSpPr>
          <p:cNvPr id="20499" name="Line 18"/>
          <p:cNvSpPr>
            <a:spLocks noChangeShapeType="1"/>
          </p:cNvSpPr>
          <p:nvPr/>
        </p:nvSpPr>
        <p:spPr bwMode="auto">
          <a:xfrm>
            <a:off x="4354513" y="1869282"/>
            <a:ext cx="0" cy="378354"/>
          </a:xfrm>
          <a:prstGeom prst="line">
            <a:avLst/>
          </a:prstGeom>
          <a:noFill/>
          <a:ln w="9525">
            <a:solidFill>
              <a:srgbClr val="546F8F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da-DK"/>
          </a:p>
        </p:txBody>
      </p:sp>
      <p:sp>
        <p:nvSpPr>
          <p:cNvPr id="20501" name="Rectangle 24"/>
          <p:cNvSpPr>
            <a:spLocks noChangeArrowheads="1"/>
          </p:cNvSpPr>
          <p:nvPr/>
        </p:nvSpPr>
        <p:spPr bwMode="auto">
          <a:xfrm>
            <a:off x="4335464" y="1930136"/>
            <a:ext cx="884237" cy="289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marL="342900" indent="-342900" eaLnBrk="0" hangingPunct="0"/>
            <a:r>
              <a:rPr lang="en-GB" sz="1400" i="1">
                <a:solidFill>
                  <a:srgbClr val="4B677A"/>
                </a:solidFill>
              </a:rPr>
              <a:t>Sludge</a:t>
            </a:r>
            <a:endParaRPr lang="da-DK" sz="1400">
              <a:solidFill>
                <a:srgbClr val="4B677A"/>
              </a:solidFill>
            </a:endParaRPr>
          </a:p>
          <a:p>
            <a:pPr marL="342900" indent="-342900" eaLnBrk="0" hangingPunct="0"/>
            <a:endParaRPr lang="da-DK">
              <a:solidFill>
                <a:srgbClr val="4B677A"/>
              </a:solidFill>
            </a:endParaRPr>
          </a:p>
        </p:txBody>
      </p:sp>
      <p:cxnSp>
        <p:nvCxnSpPr>
          <p:cNvPr id="56" name="Lige forbindelse 55"/>
          <p:cNvCxnSpPr/>
          <p:nvPr/>
        </p:nvCxnSpPr>
        <p:spPr>
          <a:xfrm>
            <a:off x="468314" y="937948"/>
            <a:ext cx="8207375" cy="0"/>
          </a:xfrm>
          <a:prstGeom prst="line">
            <a:avLst/>
          </a:prstGeom>
          <a:ln>
            <a:solidFill>
              <a:srgbClr val="20185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0503" name="Picture 2" descr="C:\Users\kk\Documents\Egne artikler\Tiltrædelse\MB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000" y="2934205"/>
            <a:ext cx="2335650" cy="141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6530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 smtClean="0"/>
              <a:t>Outline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a-DK" dirty="0" err="1" smtClean="0"/>
              <a:t>What</a:t>
            </a:r>
            <a:r>
              <a:rPr lang="da-DK" dirty="0" smtClean="0"/>
              <a:t> is </a:t>
            </a:r>
            <a:r>
              <a:rPr lang="da-DK" dirty="0" err="1" smtClean="0"/>
              <a:t>sludge</a:t>
            </a:r>
            <a:r>
              <a:rPr lang="da-DK" dirty="0" smtClean="0"/>
              <a:t>?</a:t>
            </a:r>
          </a:p>
          <a:p>
            <a:endParaRPr lang="da-DK" dirty="0" smtClean="0"/>
          </a:p>
          <a:p>
            <a:pPr>
              <a:buNone/>
            </a:pPr>
            <a:r>
              <a:rPr lang="da-DK" dirty="0" smtClean="0"/>
              <a:t>Filtration of </a:t>
            </a:r>
            <a:r>
              <a:rPr lang="da-DK" dirty="0" err="1" smtClean="0"/>
              <a:t>sludge</a:t>
            </a:r>
            <a:endParaRPr lang="da-DK" dirty="0" smtClean="0"/>
          </a:p>
          <a:p>
            <a:endParaRPr lang="da-DK" dirty="0" smtClean="0"/>
          </a:p>
          <a:p>
            <a:pPr>
              <a:buNone/>
            </a:pPr>
            <a:r>
              <a:rPr lang="da-DK" dirty="0" err="1" smtClean="0"/>
              <a:t>Cake</a:t>
            </a:r>
            <a:r>
              <a:rPr lang="da-DK" dirty="0" smtClean="0"/>
              <a:t> </a:t>
            </a:r>
            <a:r>
              <a:rPr lang="da-DK" dirty="0" err="1" smtClean="0"/>
              <a:t>compressibility</a:t>
            </a:r>
            <a:r>
              <a:rPr lang="da-DK" dirty="0" smtClean="0"/>
              <a:t> (</a:t>
            </a:r>
            <a:r>
              <a:rPr lang="da-DK" dirty="0" err="1" smtClean="0"/>
              <a:t>inorganic</a:t>
            </a:r>
            <a:r>
              <a:rPr lang="da-DK" dirty="0" smtClean="0"/>
              <a:t> and </a:t>
            </a:r>
            <a:r>
              <a:rPr lang="da-DK" dirty="0" err="1" smtClean="0"/>
              <a:t>organic</a:t>
            </a:r>
            <a:r>
              <a:rPr lang="da-DK" dirty="0" smtClean="0"/>
              <a:t> </a:t>
            </a:r>
            <a:r>
              <a:rPr lang="da-DK" dirty="0" err="1" smtClean="0"/>
              <a:t>particles</a:t>
            </a:r>
            <a:r>
              <a:rPr lang="da-DK" dirty="0" smtClean="0"/>
              <a:t>)</a:t>
            </a:r>
          </a:p>
          <a:p>
            <a:endParaRPr lang="da-DK" dirty="0"/>
          </a:p>
          <a:p>
            <a:pPr>
              <a:buNone/>
            </a:pPr>
            <a:r>
              <a:rPr lang="da-DK" dirty="0" err="1" smtClean="0"/>
              <a:t>Sludge</a:t>
            </a:r>
            <a:r>
              <a:rPr lang="da-DK" dirty="0" smtClean="0"/>
              <a:t> </a:t>
            </a:r>
            <a:r>
              <a:rPr lang="da-DK" dirty="0" err="1" smtClean="0"/>
              <a:t>characteristic</a:t>
            </a:r>
            <a:endParaRPr lang="da-DK" dirty="0" smtClean="0"/>
          </a:p>
          <a:p>
            <a:endParaRPr lang="da-DK" dirty="0"/>
          </a:p>
          <a:p>
            <a:pPr lvl="1">
              <a:buNone/>
            </a:pPr>
            <a:r>
              <a:rPr lang="da-DK" dirty="0" err="1" smtClean="0"/>
              <a:t>Hardness</a:t>
            </a:r>
            <a:r>
              <a:rPr lang="da-DK" dirty="0" smtClean="0"/>
              <a:t> and </a:t>
            </a:r>
            <a:r>
              <a:rPr lang="da-DK" dirty="0" err="1" smtClean="0"/>
              <a:t>conductivity</a:t>
            </a:r>
            <a:r>
              <a:rPr lang="da-DK" dirty="0" smtClean="0"/>
              <a:t> </a:t>
            </a:r>
          </a:p>
          <a:p>
            <a:endParaRPr lang="da-DK" dirty="0"/>
          </a:p>
          <a:p>
            <a:pPr lvl="1">
              <a:buNone/>
            </a:pPr>
            <a:r>
              <a:rPr lang="da-DK" dirty="0" err="1" smtClean="0"/>
              <a:t>Floc</a:t>
            </a:r>
            <a:r>
              <a:rPr lang="da-DK" dirty="0" smtClean="0"/>
              <a:t> </a:t>
            </a:r>
            <a:r>
              <a:rPr lang="da-DK" dirty="0" err="1" smtClean="0"/>
              <a:t>strength</a:t>
            </a:r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50273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395536" y="12119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11A5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Activated</a:t>
            </a:r>
            <a:r>
              <a:rPr kumimoji="0" lang="da-DK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11A5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a-DK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11A5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sludge</a:t>
            </a:r>
            <a:endParaRPr kumimoji="0" lang="da-DK" sz="2400" b="1" i="0" u="none" strike="noStrike" kern="1200" cap="none" spc="0" normalizeH="0" baseline="0" noProof="0" dirty="0">
              <a:ln>
                <a:noFill/>
              </a:ln>
              <a:solidFill>
                <a:srgbClr val="211A5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Skærmbillede 2014-09-02 kl. 13.31.2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193204"/>
            <a:ext cx="3384376" cy="2091469"/>
          </a:xfrm>
          <a:prstGeom prst="rect">
            <a:avLst/>
          </a:prstGeom>
        </p:spPr>
      </p:pic>
      <p:sp>
        <p:nvSpPr>
          <p:cNvPr id="6" name="Pladsholder til indhold 2"/>
          <p:cNvSpPr txBox="1">
            <a:spLocks/>
          </p:cNvSpPr>
          <p:nvPr/>
        </p:nvSpPr>
        <p:spPr>
          <a:xfrm>
            <a:off x="395536" y="1201317"/>
            <a:ext cx="8352928" cy="35283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r>
              <a:rPr lang="da-DK" sz="1900" dirty="0" err="1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Sludge</a:t>
            </a:r>
            <a:r>
              <a:rPr lang="da-DK" sz="1900" dirty="0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 </a:t>
            </a:r>
            <a:r>
              <a:rPr lang="da-DK" sz="1900" dirty="0" err="1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flocs</a:t>
            </a:r>
            <a:r>
              <a:rPr lang="da-DK" sz="1900" dirty="0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 (30-170 µm)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endParaRPr lang="da-DK" sz="1900" dirty="0" smtClean="0">
              <a:solidFill>
                <a:srgbClr val="211A52"/>
              </a:solidFill>
              <a:latin typeface="+mj-lt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r>
              <a:rPr lang="da-DK" sz="1900" dirty="0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Filaments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endParaRPr lang="da-DK" sz="1900" dirty="0" smtClean="0">
              <a:solidFill>
                <a:srgbClr val="211A52"/>
              </a:solidFill>
              <a:latin typeface="+mj-lt"/>
              <a:ea typeface="+mj-ea"/>
              <a:cs typeface="+mj-cs"/>
            </a:endParaRPr>
          </a:p>
          <a:p>
            <a:pPr marL="342900" indent="-342900">
              <a:spcBef>
                <a:spcPct val="20000"/>
              </a:spcBef>
              <a:buClr>
                <a:srgbClr val="54616E"/>
              </a:buClr>
              <a:buSzPct val="100000"/>
              <a:tabLst>
                <a:tab pos="4484688" algn="l"/>
              </a:tabLst>
            </a:pPr>
            <a:r>
              <a:rPr lang="da-DK" sz="1900" dirty="0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Single </a:t>
            </a:r>
            <a:r>
              <a:rPr lang="da-DK" sz="1900" dirty="0" err="1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cells</a:t>
            </a:r>
            <a:r>
              <a:rPr lang="da-DK" sz="1900" dirty="0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 (1-10 µm)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endParaRPr lang="da-DK" sz="1900" dirty="0" smtClean="0">
              <a:solidFill>
                <a:srgbClr val="211A52"/>
              </a:solidFill>
              <a:latin typeface="+mj-lt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r>
              <a:rPr lang="da-DK" sz="1900" dirty="0" err="1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Extracellular</a:t>
            </a:r>
            <a:r>
              <a:rPr lang="da-DK" sz="1900" dirty="0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 polymer </a:t>
            </a:r>
            <a:r>
              <a:rPr lang="da-DK" sz="1900" dirty="0" err="1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substances</a:t>
            </a:r>
            <a:r>
              <a:rPr lang="da-DK" sz="1900" dirty="0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 EPS (0.02-0.03 µm)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endParaRPr lang="da-DK" sz="1900" dirty="0" smtClean="0">
              <a:solidFill>
                <a:srgbClr val="211A52"/>
              </a:solidFill>
              <a:latin typeface="+mj-lt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r>
              <a:rPr lang="da-DK" sz="1900" dirty="0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Divalent ions (Calcium and </a:t>
            </a:r>
            <a:r>
              <a:rPr lang="da-DK" sz="1900" dirty="0" err="1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Iron</a:t>
            </a:r>
            <a:r>
              <a:rPr lang="da-DK" sz="1900" dirty="0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endParaRPr lang="da-DK" sz="1900" dirty="0" smtClean="0">
              <a:solidFill>
                <a:srgbClr val="211A52"/>
              </a:solidFill>
              <a:latin typeface="+mj-lt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r>
              <a:rPr lang="da-DK" sz="1900" dirty="0" smtClean="0">
                <a:solidFill>
                  <a:srgbClr val="211A52"/>
                </a:solidFill>
                <a:latin typeface="+mj-lt"/>
                <a:ea typeface="+mj-ea"/>
                <a:cs typeface="+mj-cs"/>
              </a:rPr>
              <a:t>Monovalent 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endParaRPr lang="da-DK" sz="2400" dirty="0" smtClean="0">
              <a:solidFill>
                <a:srgbClr val="211A52"/>
              </a:solidFill>
              <a:latin typeface="+mj-lt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tabLst/>
              <a:defRPr/>
            </a:pPr>
            <a:endParaRPr lang="da-DK" sz="2400" dirty="0" smtClean="0">
              <a:solidFill>
                <a:srgbClr val="211A52"/>
              </a:solidFill>
              <a:latin typeface="+mj-lt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4616E"/>
              </a:buClr>
              <a:buSzPct val="100000"/>
              <a:buFont typeface="Arial" pitchFamily="34" charset="0"/>
              <a:buChar char="•"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54616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2987824" y="245174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Ellipse 7"/>
          <p:cNvSpPr/>
          <p:nvPr/>
        </p:nvSpPr>
        <p:spPr>
          <a:xfrm>
            <a:off x="3140224" y="260414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Ellipse 8"/>
          <p:cNvSpPr/>
          <p:nvPr/>
        </p:nvSpPr>
        <p:spPr>
          <a:xfrm>
            <a:off x="3203848" y="245174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Ellipse 9"/>
          <p:cNvSpPr/>
          <p:nvPr/>
        </p:nvSpPr>
        <p:spPr>
          <a:xfrm>
            <a:off x="2915816" y="266776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/>
          <p:cNvSpPr/>
          <p:nvPr/>
        </p:nvSpPr>
        <p:spPr>
          <a:xfrm>
            <a:off x="3419872" y="2595757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Ellipse 11"/>
          <p:cNvSpPr/>
          <p:nvPr/>
        </p:nvSpPr>
        <p:spPr>
          <a:xfrm>
            <a:off x="3203848" y="273977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7664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385763" y="1238250"/>
            <a:ext cx="7931150" cy="3239823"/>
          </a:xfrm>
        </p:spPr>
        <p:txBody>
          <a:bodyPr rtlCol="0"/>
          <a:lstStyle/>
          <a:p>
            <a:pPr eaLnBrk="1" hangingPunct="1">
              <a:defRPr/>
            </a:pPr>
            <a:endParaRPr lang="da-DK" altLang="da-DK" b="1" dirty="0" smtClean="0"/>
          </a:p>
          <a:p>
            <a:pPr eaLnBrk="1" hangingPunct="1">
              <a:defRPr/>
            </a:pPr>
            <a:endParaRPr lang="da-DK" altLang="da-DK" b="1" dirty="0"/>
          </a:p>
          <a:p>
            <a:pPr eaLnBrk="1" hangingPunct="1">
              <a:defRPr/>
            </a:pPr>
            <a:endParaRPr lang="da-DK" altLang="da-DK" b="1" dirty="0" smtClean="0"/>
          </a:p>
          <a:p>
            <a:pPr eaLnBrk="1" hangingPunct="1">
              <a:defRPr/>
            </a:pPr>
            <a:endParaRPr lang="da-DK" altLang="da-DK" sz="1800" dirty="0"/>
          </a:p>
          <a:p>
            <a:pPr>
              <a:defRPr/>
            </a:pPr>
            <a:endParaRPr lang="en-US" sz="14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44500" y="277813"/>
            <a:ext cx="8229600" cy="952500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da-DK" sz="1500" dirty="0" smtClean="0"/>
              <a:t>Properties of </a:t>
            </a:r>
            <a:r>
              <a:rPr lang="da-DK" sz="1500" dirty="0" err="1" smtClean="0"/>
              <a:t>activated</a:t>
            </a:r>
            <a:r>
              <a:rPr lang="da-DK" sz="1500" dirty="0" smtClean="0"/>
              <a:t> </a:t>
            </a:r>
            <a:r>
              <a:rPr lang="da-DK" sz="1500" dirty="0" err="1" smtClean="0"/>
              <a:t>sludge</a:t>
            </a:r>
            <a:endParaRPr lang="da-DK" sz="1500" dirty="0"/>
          </a:p>
        </p:txBody>
      </p:sp>
      <p:cxnSp>
        <p:nvCxnSpPr>
          <p:cNvPr id="6" name="Lige forbindelse 5"/>
          <p:cNvCxnSpPr/>
          <p:nvPr/>
        </p:nvCxnSpPr>
        <p:spPr>
          <a:xfrm>
            <a:off x="468314" y="937948"/>
            <a:ext cx="8207375" cy="0"/>
          </a:xfrm>
          <a:prstGeom prst="line">
            <a:avLst/>
          </a:prstGeom>
          <a:ln>
            <a:solidFill>
              <a:srgbClr val="20185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843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61356"/>
            <a:ext cx="8452645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5895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 smtClean="0"/>
              <a:t>Highly</a:t>
            </a:r>
            <a:r>
              <a:rPr lang="da-DK" b="1" dirty="0" smtClean="0"/>
              <a:t> </a:t>
            </a:r>
            <a:r>
              <a:rPr lang="da-DK" b="1" dirty="0" err="1" smtClean="0"/>
              <a:t>compressible</a:t>
            </a:r>
            <a:endParaRPr lang="da-DK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29308"/>
            <a:ext cx="432048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Venstre klammeparentes 5"/>
          <p:cNvSpPr/>
          <p:nvPr/>
        </p:nvSpPr>
        <p:spPr>
          <a:xfrm rot="16200000">
            <a:off x="809582" y="4099638"/>
            <a:ext cx="288032" cy="97210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boks 6"/>
          <p:cNvSpPr txBox="1"/>
          <p:nvPr/>
        </p:nvSpPr>
        <p:spPr>
          <a:xfrm>
            <a:off x="611560" y="472041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10 cm</a:t>
            </a:r>
            <a:endParaRPr lang="da-DK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565" y="1277888"/>
            <a:ext cx="4602775" cy="330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121196"/>
            <a:ext cx="8856984" cy="952500"/>
          </a:xfrm>
        </p:spPr>
        <p:txBody>
          <a:bodyPr/>
          <a:lstStyle/>
          <a:p>
            <a:r>
              <a:rPr lang="da-DK" b="1" dirty="0" err="1" smtClean="0"/>
              <a:t>Specific</a:t>
            </a:r>
            <a:r>
              <a:rPr lang="da-DK" b="1" dirty="0" smtClean="0"/>
              <a:t> </a:t>
            </a:r>
            <a:r>
              <a:rPr lang="da-DK" b="1" dirty="0" err="1" smtClean="0"/>
              <a:t>flux</a:t>
            </a:r>
            <a:r>
              <a:rPr lang="da-DK" b="1" dirty="0" smtClean="0"/>
              <a:t> </a:t>
            </a:r>
            <a:r>
              <a:rPr lang="da-DK" b="1" dirty="0" err="1" smtClean="0"/>
              <a:t>constant</a:t>
            </a:r>
            <a:r>
              <a:rPr lang="da-DK" b="1" dirty="0" smtClean="0"/>
              <a:t> </a:t>
            </a:r>
            <a:r>
              <a:rPr lang="da-DK" b="1" dirty="0" err="1" smtClean="0"/>
              <a:t>with</a:t>
            </a:r>
            <a:r>
              <a:rPr lang="da-DK" b="1" dirty="0" smtClean="0"/>
              <a:t> </a:t>
            </a:r>
            <a:r>
              <a:rPr lang="da-DK" b="1" dirty="0" err="1" smtClean="0"/>
              <a:t>pressure</a:t>
            </a:r>
            <a:r>
              <a:rPr lang="da-DK" b="1" dirty="0" smtClean="0"/>
              <a:t> not </a:t>
            </a:r>
            <a:r>
              <a:rPr lang="da-DK" b="1" dirty="0" err="1" smtClean="0"/>
              <a:t>specific</a:t>
            </a:r>
            <a:r>
              <a:rPr lang="da-DK" b="1" dirty="0" smtClean="0"/>
              <a:t> </a:t>
            </a:r>
            <a:r>
              <a:rPr lang="da-DK" b="1" dirty="0" err="1" smtClean="0"/>
              <a:t>resistance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076056" y="1333503"/>
            <a:ext cx="3610744" cy="443877"/>
          </a:xfrm>
        </p:spPr>
        <p:txBody>
          <a:bodyPr/>
          <a:lstStyle/>
          <a:p>
            <a:pPr>
              <a:buNone/>
            </a:pPr>
            <a:r>
              <a:rPr lang="da-DK" dirty="0" err="1" smtClean="0"/>
              <a:t>Specific</a:t>
            </a:r>
            <a:r>
              <a:rPr lang="da-DK" dirty="0" smtClean="0"/>
              <a:t> filtrate flow rate (SFF)</a:t>
            </a:r>
            <a:endParaRPr lang="da-D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lum bright="-20000" contrast="40000"/>
          </a:blip>
          <a:srcRect b="7568"/>
          <a:stretch/>
        </p:blipFill>
        <p:spPr bwMode="auto">
          <a:xfrm>
            <a:off x="251520" y="1161804"/>
            <a:ext cx="4449740" cy="343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262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1255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1993404"/>
            <a:ext cx="1609725" cy="804863"/>
          </a:xfrm>
          <a:prstGeom prst="rect">
            <a:avLst/>
          </a:prstGeom>
          <a:noFill/>
        </p:spPr>
      </p:pic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1262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3145532"/>
            <a:ext cx="2552700" cy="804863"/>
          </a:xfrm>
          <a:prstGeom prst="rect">
            <a:avLst/>
          </a:prstGeom>
          <a:noFill/>
        </p:spPr>
      </p:pic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1262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/>
              <a:t>Dry matter </a:t>
            </a:r>
            <a:r>
              <a:rPr lang="da-DK" b="1" dirty="0" err="1" smtClean="0"/>
              <a:t>content</a:t>
            </a:r>
            <a:r>
              <a:rPr lang="da-DK" b="1" dirty="0" smtClean="0"/>
              <a:t> of the </a:t>
            </a:r>
            <a:r>
              <a:rPr lang="da-DK" b="1" dirty="0" err="1" smtClean="0"/>
              <a:t>cake</a:t>
            </a:r>
            <a:r>
              <a:rPr lang="da-DK" b="1" dirty="0" smtClean="0"/>
              <a:t> (skin </a:t>
            </a:r>
            <a:r>
              <a:rPr lang="da-DK" b="1" dirty="0" err="1" smtClean="0"/>
              <a:t>layer</a:t>
            </a:r>
            <a:r>
              <a:rPr lang="da-DK" b="1" dirty="0" smtClean="0"/>
              <a:t> formation)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4962"/>
          <a:stretch/>
        </p:blipFill>
        <p:spPr bwMode="auto">
          <a:xfrm>
            <a:off x="107504" y="1057300"/>
            <a:ext cx="4716016" cy="3462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b="20797"/>
          <a:stretch/>
        </p:blipFill>
        <p:spPr bwMode="auto">
          <a:xfrm>
            <a:off x="4932040" y="1273324"/>
            <a:ext cx="4058242" cy="273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11760" y="1705372"/>
            <a:ext cx="6275040" cy="952500"/>
          </a:xfrm>
        </p:spPr>
        <p:txBody>
          <a:bodyPr/>
          <a:lstStyle/>
          <a:p>
            <a:r>
              <a:rPr lang="da-DK" dirty="0" err="1" smtClean="0"/>
              <a:t>Why</a:t>
            </a:r>
            <a:r>
              <a:rPr lang="da-DK" dirty="0" smtClean="0"/>
              <a:t> </a:t>
            </a:r>
            <a:r>
              <a:rPr lang="da-DK" dirty="0" err="1" smtClean="0"/>
              <a:t>are</a:t>
            </a:r>
            <a:r>
              <a:rPr lang="da-DK" dirty="0" smtClean="0"/>
              <a:t> </a:t>
            </a:r>
            <a:r>
              <a:rPr lang="da-DK" dirty="0" err="1" smtClean="0"/>
              <a:t>cakes</a:t>
            </a:r>
            <a:r>
              <a:rPr lang="da-DK" dirty="0" smtClean="0"/>
              <a:t> </a:t>
            </a:r>
            <a:r>
              <a:rPr lang="da-DK" dirty="0" err="1" smtClean="0"/>
              <a:t>compressible</a:t>
            </a:r>
            <a:r>
              <a:rPr lang="da-DK" dirty="0" smtClean="0"/>
              <a:t>?</a:t>
            </a:r>
            <a:endParaRPr lang="da-DK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 smtClean="0"/>
              <a:t>Cake</a:t>
            </a:r>
            <a:r>
              <a:rPr lang="da-DK" b="1" dirty="0" smtClean="0"/>
              <a:t> </a:t>
            </a:r>
            <a:r>
              <a:rPr lang="da-DK" b="1" dirty="0" err="1" smtClean="0"/>
              <a:t>compression</a:t>
            </a:r>
            <a:r>
              <a:rPr lang="da-DK" b="1" dirty="0" smtClean="0"/>
              <a:t> (</a:t>
            </a:r>
            <a:r>
              <a:rPr lang="da-DK" b="1" dirty="0" err="1" smtClean="0"/>
              <a:t>consolidation</a:t>
            </a:r>
            <a:r>
              <a:rPr lang="da-DK" b="1" dirty="0" smtClean="0"/>
              <a:t> stage)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1800" dirty="0" smtClean="0"/>
              <a:t>Chang and Lee. </a:t>
            </a:r>
            <a:r>
              <a:rPr lang="da-DK" sz="1800" dirty="0" err="1" smtClean="0"/>
              <a:t>Wat</a:t>
            </a:r>
            <a:r>
              <a:rPr lang="da-DK" sz="1800" dirty="0" smtClean="0"/>
              <a:t>. Res. 32, 3, 905-914,1998</a:t>
            </a:r>
            <a:endParaRPr lang="da-DK" sz="18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3096344"/>
          </a:xfrm>
        </p:spPr>
        <p:txBody>
          <a:bodyPr/>
          <a:lstStyle/>
          <a:p>
            <a:pPr>
              <a:buNone/>
            </a:pPr>
            <a:r>
              <a:rPr lang="en-GB" i="1" dirty="0" smtClean="0"/>
              <a:t>Primary consolidation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	Collapse of global structure, dissipation of excess pore water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i="1" dirty="0" smtClean="0"/>
              <a:t>Secondary consolidation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	Constituent particles readjust into stable configuration</a:t>
            </a:r>
          </a:p>
          <a:p>
            <a:pPr>
              <a:buNone/>
            </a:pPr>
            <a:r>
              <a:rPr lang="en-GB" dirty="0" smtClean="0"/>
              <a:t>	Highly viscous film of adsorbed water surrounding the surface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i="1" dirty="0" smtClean="0"/>
              <a:t>Ternary consolidation</a:t>
            </a:r>
          </a:p>
          <a:p>
            <a:pPr>
              <a:buNone/>
            </a:pPr>
            <a:r>
              <a:rPr lang="en-GB" i="1" dirty="0" smtClean="0"/>
              <a:t>	</a:t>
            </a:r>
            <a:r>
              <a:rPr lang="en-GB" dirty="0" smtClean="0"/>
              <a:t>Deformation and compression of constituent biological particles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 smtClean="0"/>
              <a:t>In-organic</a:t>
            </a:r>
            <a:r>
              <a:rPr lang="da-DK" b="1" dirty="0" smtClean="0"/>
              <a:t> </a:t>
            </a:r>
            <a:r>
              <a:rPr lang="da-DK" b="1" dirty="0" err="1" smtClean="0"/>
              <a:t>particles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7332"/>
          <a:stretch/>
        </p:blipFill>
        <p:spPr bwMode="auto">
          <a:xfrm>
            <a:off x="1475656" y="841276"/>
            <a:ext cx="6109121" cy="362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boks 4"/>
          <p:cNvSpPr txBox="1"/>
          <p:nvPr/>
        </p:nvSpPr>
        <p:spPr>
          <a:xfrm>
            <a:off x="6084168" y="4657700"/>
            <a:ext cx="3059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err="1" smtClean="0"/>
              <a:t>Tiller</a:t>
            </a:r>
            <a:r>
              <a:rPr lang="da-DK" sz="1400" dirty="0" smtClean="0"/>
              <a:t> and </a:t>
            </a:r>
            <a:r>
              <a:rPr lang="da-DK" sz="1400" dirty="0" err="1" smtClean="0"/>
              <a:t>Yeh</a:t>
            </a:r>
            <a:r>
              <a:rPr lang="da-DK" sz="1400" dirty="0" smtClean="0"/>
              <a:t> </a:t>
            </a:r>
            <a:r>
              <a:rPr lang="da-DK" sz="1400" dirty="0" err="1" smtClean="0"/>
              <a:t>AIChE</a:t>
            </a:r>
            <a:r>
              <a:rPr lang="da-DK" sz="1400" dirty="0" smtClean="0"/>
              <a:t> J 1987, 33, 8</a:t>
            </a:r>
            <a:endParaRPr lang="da-DK" sz="1400" dirty="0"/>
          </a:p>
        </p:txBody>
      </p:sp>
      <p:sp>
        <p:nvSpPr>
          <p:cNvPr id="4" name="Rektangel 3"/>
          <p:cNvSpPr/>
          <p:nvPr/>
        </p:nvSpPr>
        <p:spPr>
          <a:xfrm>
            <a:off x="2267744" y="2245432"/>
            <a:ext cx="504056" cy="108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9188"/>
            <a:ext cx="8229600" cy="952500"/>
          </a:xfrm>
        </p:spPr>
        <p:txBody>
          <a:bodyPr/>
          <a:lstStyle/>
          <a:p>
            <a:r>
              <a:rPr lang="da-DK" b="1" dirty="0" err="1" smtClean="0"/>
              <a:t>Consolidation</a:t>
            </a:r>
            <a:r>
              <a:rPr lang="da-DK" b="1" dirty="0" smtClean="0"/>
              <a:t> </a:t>
            </a:r>
            <a:r>
              <a:rPr lang="da-DK" b="1" dirty="0" err="1" smtClean="0"/>
              <a:t>anatase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395536" y="841276"/>
            <a:ext cx="3995936" cy="2874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4932040" y="2281436"/>
            <a:ext cx="3816424" cy="295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1921396"/>
            <a:ext cx="193810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5" cstate="screen">
            <a:lum bright="-2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3745" y="274202"/>
            <a:ext cx="3342711" cy="215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624" y="3793604"/>
            <a:ext cx="2609141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11760" y="1705372"/>
            <a:ext cx="6275040" cy="952500"/>
          </a:xfrm>
        </p:spPr>
        <p:txBody>
          <a:bodyPr/>
          <a:lstStyle/>
          <a:p>
            <a:r>
              <a:rPr lang="da-DK" dirty="0" err="1" smtClean="0"/>
              <a:t>What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err="1" smtClean="0"/>
              <a:t>organic</a:t>
            </a:r>
            <a:r>
              <a:rPr lang="da-DK" dirty="0" smtClean="0"/>
              <a:t> </a:t>
            </a:r>
            <a:r>
              <a:rPr lang="da-DK" dirty="0" err="1" smtClean="0"/>
              <a:t>materials</a:t>
            </a:r>
            <a:r>
              <a:rPr lang="da-DK" dirty="0" smtClean="0"/>
              <a:t>?</a:t>
            </a:r>
            <a:endParaRPr lang="da-DK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9188"/>
            <a:ext cx="4690864" cy="952500"/>
          </a:xfrm>
        </p:spPr>
        <p:txBody>
          <a:bodyPr/>
          <a:lstStyle/>
          <a:p>
            <a:r>
              <a:rPr lang="da-DK" b="1" dirty="0" smtClean="0"/>
              <a:t>Deformation and </a:t>
            </a:r>
            <a:r>
              <a:rPr lang="da-DK" b="1" dirty="0" err="1" smtClean="0"/>
              <a:t>compression</a:t>
            </a:r>
            <a:r>
              <a:rPr lang="da-DK" b="1" dirty="0" smtClean="0"/>
              <a:t/>
            </a:r>
            <a:br>
              <a:rPr lang="da-DK" b="1" dirty="0" smtClean="0"/>
            </a:br>
            <a:r>
              <a:rPr lang="da-DK" b="1" dirty="0" err="1" smtClean="0"/>
              <a:t>Organic</a:t>
            </a:r>
            <a:r>
              <a:rPr lang="da-DK" b="1" dirty="0" smtClean="0"/>
              <a:t> </a:t>
            </a:r>
            <a:r>
              <a:rPr lang="da-DK" b="1" dirty="0" err="1" smtClean="0"/>
              <a:t>particles</a:t>
            </a:r>
            <a:r>
              <a:rPr lang="da-DK" b="1" dirty="0" smtClean="0"/>
              <a:t> </a:t>
            </a:r>
            <a:endParaRPr lang="da-DK" b="1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lum bright="-20000" contrast="40000"/>
          </a:blip>
          <a:srcRect b="14060"/>
          <a:stretch/>
        </p:blipFill>
        <p:spPr bwMode="auto">
          <a:xfrm>
            <a:off x="5312463" y="121196"/>
            <a:ext cx="3652025" cy="2455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3721596"/>
            <a:ext cx="1080120" cy="668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Figure 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201316"/>
            <a:ext cx="400218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56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5347009"/>
              </p:ext>
            </p:extLst>
          </p:nvPr>
        </p:nvGraphicFramePr>
        <p:xfrm>
          <a:off x="5545509" y="2547423"/>
          <a:ext cx="3418979" cy="264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2" name="SPW 7.1 Graph" r:id="rId7" imgW="5516575" imgH="4267505" progId="SigmaPlotGraphicObject.10">
                  <p:embed/>
                </p:oleObj>
              </mc:Choice>
              <mc:Fallback>
                <p:oleObj name="SPW 7.1 Graph" r:id="rId7" imgW="5516575" imgH="4267505" progId="SigmaPlotGraphicObject.10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509" y="2547423"/>
                        <a:ext cx="3418979" cy="26445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4690864" cy="952500"/>
          </a:xfrm>
        </p:spPr>
        <p:txBody>
          <a:bodyPr/>
          <a:lstStyle/>
          <a:p>
            <a:r>
              <a:rPr lang="da-DK" b="1" dirty="0" smtClean="0"/>
              <a:t>Deformation and </a:t>
            </a:r>
            <a:r>
              <a:rPr lang="da-DK" b="1" dirty="0" err="1" smtClean="0"/>
              <a:t>compression</a:t>
            </a:r>
            <a:r>
              <a:rPr lang="da-DK" b="1" dirty="0" smtClean="0"/>
              <a:t/>
            </a:r>
            <a:br>
              <a:rPr lang="da-DK" b="1" dirty="0" smtClean="0"/>
            </a:br>
            <a:r>
              <a:rPr lang="da-DK" b="1" dirty="0" err="1" smtClean="0"/>
              <a:t>Organic</a:t>
            </a:r>
            <a:r>
              <a:rPr lang="da-DK" b="1" dirty="0" smtClean="0"/>
              <a:t> </a:t>
            </a:r>
            <a:r>
              <a:rPr lang="da-DK" b="1" dirty="0" err="1" smtClean="0"/>
              <a:t>particles</a:t>
            </a:r>
            <a:r>
              <a:rPr lang="da-DK" b="1" dirty="0" smtClean="0"/>
              <a:t> </a:t>
            </a:r>
            <a:endParaRPr lang="da-DK" b="1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lum bright="-20000" contrast="40000"/>
          </a:blip>
          <a:srcRect b="13630"/>
          <a:stretch/>
        </p:blipFill>
        <p:spPr bwMode="auto">
          <a:xfrm>
            <a:off x="5226124" y="1396195"/>
            <a:ext cx="3882379" cy="26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b="12583"/>
          <a:stretch/>
        </p:blipFill>
        <p:spPr bwMode="auto">
          <a:xfrm>
            <a:off x="30979" y="1561356"/>
            <a:ext cx="5120291" cy="188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179512" y="769268"/>
            <a:ext cx="4392488" cy="319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3" cstate="screen">
            <a:lum bright="-2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3745" y="274202"/>
            <a:ext cx="3342711" cy="215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9188"/>
            <a:ext cx="8229600" cy="952500"/>
          </a:xfrm>
        </p:spPr>
        <p:txBody>
          <a:bodyPr/>
          <a:lstStyle/>
          <a:p>
            <a:r>
              <a:rPr lang="da-DK" b="1" dirty="0" err="1" smtClean="0"/>
              <a:t>Consolidation</a:t>
            </a:r>
            <a:r>
              <a:rPr lang="da-DK" b="1" dirty="0" smtClean="0"/>
              <a:t> </a:t>
            </a:r>
            <a:r>
              <a:rPr lang="da-DK" b="1" dirty="0" err="1" smtClean="0"/>
              <a:t>poly</a:t>
            </a:r>
            <a:r>
              <a:rPr lang="da-DK" b="1" dirty="0" smtClean="0"/>
              <a:t>(styrene-</a:t>
            </a:r>
            <a:r>
              <a:rPr lang="da-DK" b="1" dirty="0" err="1" smtClean="0"/>
              <a:t>acrylic</a:t>
            </a:r>
            <a:r>
              <a:rPr lang="da-DK" b="1" dirty="0" smtClean="0"/>
              <a:t> </a:t>
            </a:r>
            <a:r>
              <a:rPr lang="da-DK" b="1" dirty="0" err="1" smtClean="0"/>
              <a:t>acid</a:t>
            </a:r>
            <a:r>
              <a:rPr lang="da-DK" b="1" dirty="0" smtClean="0"/>
              <a:t>)</a:t>
            </a:r>
            <a:endParaRPr lang="da-DK" b="1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screen">
            <a:lum bright="-2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2569468"/>
            <a:ext cx="3654066" cy="274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5" cstate="screen">
            <a:lum bright="-2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2511" y="2065412"/>
            <a:ext cx="1861457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6" cstate="screen">
            <a:lum bright="-2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4081636"/>
            <a:ext cx="3600400" cy="778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/>
              <a:t>Blinding and </a:t>
            </a:r>
            <a:r>
              <a:rPr lang="da-DK" b="1" dirty="0" err="1" smtClean="0"/>
              <a:t>floc</a:t>
            </a:r>
            <a:r>
              <a:rPr lang="da-DK" b="1" dirty="0" smtClean="0"/>
              <a:t> erosion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16461"/>
          <a:stretch/>
        </p:blipFill>
        <p:spPr bwMode="auto">
          <a:xfrm>
            <a:off x="323528" y="1057300"/>
            <a:ext cx="4107299" cy="3067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b="17634"/>
          <a:stretch/>
        </p:blipFill>
        <p:spPr bwMode="auto">
          <a:xfrm>
            <a:off x="4932040" y="965380"/>
            <a:ext cx="3816424" cy="3159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 smtClean="0"/>
              <a:t>Biological</a:t>
            </a:r>
            <a:r>
              <a:rPr lang="da-DK" b="1" dirty="0" smtClean="0"/>
              <a:t> </a:t>
            </a:r>
            <a:r>
              <a:rPr lang="da-DK" b="1" dirty="0" err="1" smtClean="0"/>
              <a:t>sludge</a:t>
            </a:r>
            <a:r>
              <a:rPr lang="da-DK" b="1" dirty="0" smtClean="0"/>
              <a:t> </a:t>
            </a:r>
            <a:r>
              <a:rPr lang="da-DK" b="1" dirty="0" err="1" smtClean="0"/>
              <a:t>filterability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396205"/>
          </a:xfrm>
        </p:spPr>
        <p:txBody>
          <a:bodyPr/>
          <a:lstStyle/>
          <a:p>
            <a:r>
              <a:rPr lang="da-DK" dirty="0" smtClean="0"/>
              <a:t>Not </a:t>
            </a:r>
            <a:r>
              <a:rPr lang="da-DK" dirty="0" err="1" smtClean="0"/>
              <a:t>only</a:t>
            </a:r>
            <a:r>
              <a:rPr lang="da-DK" dirty="0" smtClean="0"/>
              <a:t> </a:t>
            </a:r>
            <a:r>
              <a:rPr lang="da-DK" dirty="0" err="1" smtClean="0"/>
              <a:t>function</a:t>
            </a:r>
            <a:r>
              <a:rPr lang="da-DK" dirty="0" smtClean="0"/>
              <a:t> of </a:t>
            </a:r>
            <a:r>
              <a:rPr lang="da-DK" dirty="0" err="1" smtClean="0"/>
              <a:t>size</a:t>
            </a:r>
            <a:r>
              <a:rPr lang="da-DK" dirty="0" smtClean="0"/>
              <a:t> and </a:t>
            </a:r>
            <a:r>
              <a:rPr lang="da-DK" dirty="0" err="1" smtClean="0"/>
              <a:t>structure</a:t>
            </a:r>
            <a:endParaRPr lang="da-DK" dirty="0" smtClean="0"/>
          </a:p>
          <a:p>
            <a:endParaRPr lang="da-DK" dirty="0" smtClean="0"/>
          </a:p>
          <a:p>
            <a:r>
              <a:rPr lang="da-DK" dirty="0" smtClean="0"/>
              <a:t>Water </a:t>
            </a:r>
            <a:r>
              <a:rPr lang="da-DK" dirty="0" err="1" smtClean="0"/>
              <a:t>content</a:t>
            </a:r>
            <a:r>
              <a:rPr lang="da-DK" dirty="0" smtClean="0"/>
              <a:t> and </a:t>
            </a:r>
            <a:r>
              <a:rPr lang="da-DK" dirty="0" err="1" smtClean="0"/>
              <a:t>floc</a:t>
            </a:r>
            <a:r>
              <a:rPr lang="da-DK" dirty="0" smtClean="0"/>
              <a:t> </a:t>
            </a:r>
            <a:r>
              <a:rPr lang="da-DK" dirty="0" err="1" smtClean="0"/>
              <a:t>strength</a:t>
            </a:r>
            <a:r>
              <a:rPr lang="da-DK" dirty="0" smtClean="0"/>
              <a:t> </a:t>
            </a:r>
            <a:r>
              <a:rPr lang="da-DK" dirty="0" err="1" smtClean="0"/>
              <a:t>important</a:t>
            </a:r>
            <a:r>
              <a:rPr lang="da-DK" dirty="0" smtClean="0"/>
              <a:t> as </a:t>
            </a:r>
            <a:r>
              <a:rPr lang="da-DK" dirty="0" err="1" smtClean="0"/>
              <a:t>well</a:t>
            </a:r>
            <a:endParaRPr lang="da-DK" dirty="0"/>
          </a:p>
        </p:txBody>
      </p:sp>
      <p:pic>
        <p:nvPicPr>
          <p:cNvPr id="6" name="Billede 8" descr="Aalborg Øst maj0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7492" y="2209428"/>
            <a:ext cx="2538810" cy="2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boks 11"/>
          <p:cNvSpPr txBox="1">
            <a:spLocks noChangeArrowheads="1"/>
          </p:cNvSpPr>
          <p:nvPr/>
        </p:nvSpPr>
        <p:spPr bwMode="auto">
          <a:xfrm>
            <a:off x="5871468" y="4369668"/>
            <a:ext cx="30210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sz="1400" dirty="0">
                <a:solidFill>
                  <a:schemeClr val="tx1"/>
                </a:solidFill>
              </a:rPr>
              <a:t>Aalborg Øst </a:t>
            </a:r>
            <a:r>
              <a:rPr lang="da-DK" sz="1400" dirty="0" smtClean="0">
                <a:solidFill>
                  <a:schemeClr val="tx1"/>
                </a:solidFill>
              </a:rPr>
              <a:t>(</a:t>
            </a:r>
            <a:r>
              <a:rPr lang="da-DK" sz="1400" dirty="0" err="1" smtClean="0">
                <a:solidFill>
                  <a:schemeClr val="tx1"/>
                </a:solidFill>
              </a:rPr>
              <a:t>difficult</a:t>
            </a:r>
            <a:r>
              <a:rPr lang="da-DK" sz="1400" dirty="0" smtClean="0">
                <a:solidFill>
                  <a:schemeClr val="tx1"/>
                </a:solidFill>
              </a:rPr>
              <a:t> to </a:t>
            </a:r>
            <a:r>
              <a:rPr lang="da-DK" sz="1400" dirty="0" err="1" smtClean="0">
                <a:solidFill>
                  <a:schemeClr val="tx1"/>
                </a:solidFill>
              </a:rPr>
              <a:t>dewater</a:t>
            </a:r>
            <a:r>
              <a:rPr lang="da-DK" sz="1400" dirty="0" smtClean="0">
                <a:solidFill>
                  <a:schemeClr val="tx1"/>
                </a:solidFill>
              </a:rPr>
              <a:t>)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8" name="Billede 13" descr="bramminge syd maj0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713484"/>
            <a:ext cx="2024063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kstboks 14"/>
          <p:cNvSpPr txBox="1">
            <a:spLocks noChangeArrowheads="1"/>
          </p:cNvSpPr>
          <p:nvPr/>
        </p:nvSpPr>
        <p:spPr bwMode="auto">
          <a:xfrm>
            <a:off x="971600" y="4081636"/>
            <a:ext cx="3006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sz="1400" dirty="0">
                <a:solidFill>
                  <a:schemeClr val="tx1"/>
                </a:solidFill>
              </a:rPr>
              <a:t>Bramming syd </a:t>
            </a:r>
            <a:r>
              <a:rPr lang="da-DK" sz="1400" dirty="0" smtClean="0">
                <a:solidFill>
                  <a:schemeClr val="tx1"/>
                </a:solidFill>
              </a:rPr>
              <a:t>(</a:t>
            </a:r>
            <a:r>
              <a:rPr lang="da-DK" sz="1400" dirty="0" err="1" smtClean="0">
                <a:solidFill>
                  <a:schemeClr val="tx1"/>
                </a:solidFill>
              </a:rPr>
              <a:t>easy</a:t>
            </a:r>
            <a:r>
              <a:rPr lang="da-DK" sz="1400" dirty="0" smtClean="0">
                <a:solidFill>
                  <a:schemeClr val="tx1"/>
                </a:solidFill>
              </a:rPr>
              <a:t> to </a:t>
            </a:r>
            <a:r>
              <a:rPr lang="da-DK" sz="1400" dirty="0" err="1" smtClean="0">
                <a:solidFill>
                  <a:schemeClr val="tx1"/>
                </a:solidFill>
              </a:rPr>
              <a:t>dewater</a:t>
            </a:r>
            <a:r>
              <a:rPr lang="da-DK" sz="1400" dirty="0" smtClean="0">
                <a:solidFill>
                  <a:schemeClr val="tx1"/>
                </a:solidFill>
              </a:rPr>
              <a:t>)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/>
              <a:t>Large difference </a:t>
            </a:r>
            <a:r>
              <a:rPr lang="da-DK" b="1" dirty="0" err="1" smtClean="0"/>
              <a:t>between</a:t>
            </a:r>
            <a:r>
              <a:rPr lang="da-DK" b="1" dirty="0" smtClean="0"/>
              <a:t> </a:t>
            </a:r>
            <a:r>
              <a:rPr lang="da-DK" b="1" dirty="0" err="1" smtClean="0"/>
              <a:t>plants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849388"/>
            <a:ext cx="397812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led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273324"/>
            <a:ext cx="4536504" cy="326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600" y="985292"/>
            <a:ext cx="7355160" cy="1944216"/>
          </a:xfrm>
        </p:spPr>
        <p:txBody>
          <a:bodyPr>
            <a:normAutofit/>
          </a:bodyPr>
          <a:lstStyle/>
          <a:p>
            <a:r>
              <a:rPr lang="da-DK" dirty="0" err="1" smtClean="0"/>
              <a:t>Which</a:t>
            </a:r>
            <a:r>
              <a:rPr lang="da-DK" dirty="0" smtClean="0"/>
              <a:t> </a:t>
            </a:r>
            <a:r>
              <a:rPr lang="da-DK" dirty="0" err="1" smtClean="0"/>
              <a:t>properties</a:t>
            </a:r>
            <a:r>
              <a:rPr lang="da-DK" dirty="0" smtClean="0"/>
              <a:t> </a:t>
            </a:r>
            <a:r>
              <a:rPr lang="da-DK" dirty="0" err="1" smtClean="0"/>
              <a:t>affects</a:t>
            </a:r>
            <a:r>
              <a:rPr lang="da-DK" dirty="0" smtClean="0"/>
              <a:t> </a:t>
            </a:r>
            <a:r>
              <a:rPr lang="da-DK" dirty="0" err="1" smtClean="0"/>
              <a:t>sludge</a:t>
            </a:r>
            <a:r>
              <a:rPr lang="da-DK" dirty="0" smtClean="0"/>
              <a:t> </a:t>
            </a:r>
            <a:r>
              <a:rPr lang="da-DK" dirty="0" err="1" smtClean="0"/>
              <a:t>dewaterability</a:t>
            </a:r>
            <a:r>
              <a:rPr lang="da-DK" dirty="0" smtClean="0"/>
              <a:t>?</a:t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Water </a:t>
            </a:r>
            <a:r>
              <a:rPr lang="da-DK" dirty="0" err="1" smtClean="0"/>
              <a:t>hardness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Conductivity</a:t>
            </a:r>
            <a:endParaRPr lang="da-DK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 smtClean="0"/>
              <a:t>Specific</a:t>
            </a:r>
            <a:r>
              <a:rPr lang="da-DK" b="1" dirty="0" smtClean="0"/>
              <a:t> </a:t>
            </a:r>
            <a:r>
              <a:rPr lang="da-DK" b="1" dirty="0" err="1" smtClean="0"/>
              <a:t>cake</a:t>
            </a:r>
            <a:r>
              <a:rPr lang="da-DK" b="1" dirty="0" smtClean="0"/>
              <a:t> </a:t>
            </a:r>
            <a:r>
              <a:rPr lang="da-DK" b="1" dirty="0" err="1" smtClean="0"/>
              <a:t>resistance</a:t>
            </a:r>
            <a:r>
              <a:rPr lang="da-DK" b="1" dirty="0" smtClean="0"/>
              <a:t> for MBR </a:t>
            </a:r>
            <a:r>
              <a:rPr lang="da-DK" b="1" dirty="0" err="1" smtClean="0"/>
              <a:t>sludge</a:t>
            </a:r>
            <a:r>
              <a:rPr lang="da-DK" b="1" dirty="0" smtClean="0"/>
              <a:t> in </a:t>
            </a:r>
            <a:r>
              <a:rPr lang="da-DK" b="1" dirty="0" err="1" smtClean="0"/>
              <a:t>Europe</a:t>
            </a:r>
            <a:endParaRPr lang="da-DK" b="1" baseline="30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755576" y="1489348"/>
            <a:ext cx="360910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ladsholder til indhold 7"/>
          <p:cNvSpPr>
            <a:spLocks noGrp="1"/>
          </p:cNvSpPr>
          <p:nvPr>
            <p:ph idx="1"/>
          </p:nvPr>
        </p:nvSpPr>
        <p:spPr>
          <a:xfrm>
            <a:off x="5148064" y="1705372"/>
            <a:ext cx="3538736" cy="1800200"/>
          </a:xfrm>
        </p:spPr>
        <p:txBody>
          <a:bodyPr/>
          <a:lstStyle/>
          <a:p>
            <a:r>
              <a:rPr lang="da-DK" dirty="0" smtClean="0"/>
              <a:t>Initial </a:t>
            </a:r>
            <a:r>
              <a:rPr lang="da-DK" dirty="0" err="1" smtClean="0"/>
              <a:t>turbidity</a:t>
            </a:r>
            <a:r>
              <a:rPr lang="da-DK" dirty="0" smtClean="0"/>
              <a:t> </a:t>
            </a:r>
            <a:r>
              <a:rPr lang="da-DK" dirty="0" err="1" smtClean="0"/>
              <a:t>important</a:t>
            </a:r>
            <a:endParaRPr lang="da-DK" dirty="0" smtClean="0"/>
          </a:p>
          <a:p>
            <a:pPr>
              <a:buNone/>
            </a:pPr>
            <a:r>
              <a:rPr lang="da-DK" dirty="0" smtClean="0"/>
              <a:t>		Single </a:t>
            </a:r>
            <a:r>
              <a:rPr lang="da-DK" dirty="0" err="1" smtClean="0"/>
              <a:t>cells</a:t>
            </a:r>
            <a:endParaRPr lang="da-DK" dirty="0" smtClean="0"/>
          </a:p>
          <a:p>
            <a:pPr>
              <a:buNone/>
            </a:pPr>
            <a:r>
              <a:rPr lang="da-DK" dirty="0" smtClean="0"/>
              <a:t>		Filaments</a:t>
            </a:r>
          </a:p>
          <a:p>
            <a:endParaRPr lang="da-DK" dirty="0" smtClean="0"/>
          </a:p>
          <a:p>
            <a:r>
              <a:rPr lang="da-DK" dirty="0" err="1" smtClean="0"/>
              <a:t>Mean</a:t>
            </a:r>
            <a:r>
              <a:rPr lang="da-DK" dirty="0" smtClean="0"/>
              <a:t> </a:t>
            </a:r>
            <a:r>
              <a:rPr lang="da-DK" dirty="0" err="1" smtClean="0"/>
              <a:t>floc</a:t>
            </a:r>
            <a:r>
              <a:rPr lang="da-DK" dirty="0" smtClean="0"/>
              <a:t> </a:t>
            </a:r>
            <a:r>
              <a:rPr lang="da-DK" dirty="0" err="1" smtClean="0"/>
              <a:t>size</a:t>
            </a:r>
            <a:r>
              <a:rPr lang="da-DK" dirty="0" smtClean="0"/>
              <a:t> </a:t>
            </a:r>
            <a:r>
              <a:rPr lang="da-DK" dirty="0" err="1" smtClean="0"/>
              <a:t>important</a:t>
            </a:r>
            <a:endParaRPr lang="da-DK" dirty="0"/>
          </a:p>
        </p:txBody>
      </p:sp>
      <p:sp>
        <p:nvSpPr>
          <p:cNvPr id="6" name="Ellipse 5"/>
          <p:cNvSpPr/>
          <p:nvPr/>
        </p:nvSpPr>
        <p:spPr>
          <a:xfrm>
            <a:off x="8054673" y="235344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/>
          <p:cNvSpPr/>
          <p:nvPr/>
        </p:nvSpPr>
        <p:spPr>
          <a:xfrm>
            <a:off x="8207073" y="250584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Ellipse 8"/>
          <p:cNvSpPr/>
          <p:nvPr/>
        </p:nvSpPr>
        <p:spPr>
          <a:xfrm>
            <a:off x="8270697" y="235344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Ellipse 9"/>
          <p:cNvSpPr/>
          <p:nvPr/>
        </p:nvSpPr>
        <p:spPr>
          <a:xfrm>
            <a:off x="7982665" y="256946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/>
          <p:cNvSpPr/>
          <p:nvPr/>
        </p:nvSpPr>
        <p:spPr>
          <a:xfrm>
            <a:off x="8486721" y="249746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Ellipse 11"/>
          <p:cNvSpPr/>
          <p:nvPr/>
        </p:nvSpPr>
        <p:spPr>
          <a:xfrm>
            <a:off x="8270697" y="264147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Divalent ions </a:t>
            </a:r>
            <a:r>
              <a:rPr lang="da-DK" dirty="0" err="1" smtClean="0"/>
              <a:t>important</a:t>
            </a:r>
            <a:r>
              <a:rPr lang="da-DK" dirty="0" smtClean="0"/>
              <a:t> (Ca</a:t>
            </a:r>
            <a:r>
              <a:rPr lang="da-DK" baseline="30000" dirty="0" smtClean="0"/>
              <a:t>2+</a:t>
            </a:r>
            <a:r>
              <a:rPr lang="da-DK" dirty="0" smtClean="0"/>
              <a:t>, Fe</a:t>
            </a:r>
            <a:r>
              <a:rPr lang="da-DK" baseline="30000" dirty="0" smtClean="0"/>
              <a:t>2+/3+</a:t>
            </a:r>
            <a:r>
              <a:rPr lang="da-DK" dirty="0" smtClean="0"/>
              <a:t>)</a:t>
            </a:r>
            <a:endParaRPr lang="da-DK" baseline="300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1259632" y="985292"/>
            <a:ext cx="351087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6156176" y="697260"/>
            <a:ext cx="2532881" cy="297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5400000"/>
            </a:camera>
            <a:lightRig rig="threePt" dir="t"/>
          </a:scene3d>
        </p:spPr>
      </p:pic>
      <p:sp>
        <p:nvSpPr>
          <p:cNvPr id="8" name="Rektangel 7"/>
          <p:cNvSpPr/>
          <p:nvPr/>
        </p:nvSpPr>
        <p:spPr>
          <a:xfrm>
            <a:off x="5652120" y="2641476"/>
            <a:ext cx="3096344" cy="79208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aphicFrame>
        <p:nvGraphicFramePr>
          <p:cNvPr id="9" name="Tabel 8"/>
          <p:cNvGraphicFramePr>
            <a:graphicFrameLocks noGrp="1"/>
          </p:cNvGraphicFramePr>
          <p:nvPr/>
        </p:nvGraphicFramePr>
        <p:xfrm>
          <a:off x="1043608" y="3649588"/>
          <a:ext cx="6624739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7444"/>
                <a:gridCol w="1192451"/>
                <a:gridCol w="1324948"/>
                <a:gridCol w="1324948"/>
                <a:gridCol w="1324948"/>
              </a:tblGrid>
              <a:tr h="270030">
                <a:tc>
                  <a:txBody>
                    <a:bodyPr/>
                    <a:lstStyle/>
                    <a:p>
                      <a:r>
                        <a:rPr lang="da-DK" sz="1200" b="1" dirty="0" err="1" smtClean="0"/>
                        <a:t>Component</a:t>
                      </a:r>
                      <a:endParaRPr lang="da-D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1" dirty="0" smtClean="0"/>
                        <a:t>Unit</a:t>
                      </a:r>
                      <a:endParaRPr lang="da-D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1" dirty="0" smtClean="0"/>
                        <a:t>Median</a:t>
                      </a:r>
                      <a:endParaRPr lang="da-D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1" dirty="0" smtClean="0"/>
                        <a:t>Minimum</a:t>
                      </a:r>
                      <a:endParaRPr lang="da-D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1" dirty="0" err="1" smtClean="0"/>
                        <a:t>Maximum</a:t>
                      </a:r>
                      <a:endParaRPr lang="da-DK" sz="1200" b="1" dirty="0"/>
                    </a:p>
                  </a:txBody>
                  <a:tcPr/>
                </a:tc>
              </a:tr>
              <a:tr h="270030">
                <a:tc>
                  <a:txBody>
                    <a:bodyPr/>
                    <a:lstStyle/>
                    <a:p>
                      <a:r>
                        <a:rPr lang="da-DK" sz="1200" dirty="0" err="1" smtClean="0"/>
                        <a:t>Iron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mg/g SS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17.5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2.04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48</a:t>
                      </a:r>
                      <a:endParaRPr lang="da-DK" sz="1200" dirty="0"/>
                    </a:p>
                  </a:txBody>
                  <a:tcPr/>
                </a:tc>
              </a:tr>
              <a:tr h="270030"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Calcium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dirty="0" smtClean="0"/>
                        <a:t>mg/g 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22.2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12.1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51.0</a:t>
                      </a:r>
                      <a:endParaRPr lang="da-DK" sz="1200" dirty="0"/>
                    </a:p>
                  </a:txBody>
                  <a:tcPr/>
                </a:tc>
              </a:tr>
              <a:tr h="270030"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Sum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dirty="0" smtClean="0"/>
                        <a:t>mg/g 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43.8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14.2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67.8</a:t>
                      </a:r>
                      <a:endParaRPr lang="da-DK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/>
              <a:t>Calcium </a:t>
            </a:r>
            <a:r>
              <a:rPr lang="da-DK" b="1" dirty="0" err="1" smtClean="0"/>
              <a:t>flocs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5148064" y="193204"/>
            <a:ext cx="3600007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5220072" y="2785492"/>
            <a:ext cx="334727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281436"/>
            <a:ext cx="364297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www.dojindo.com/Images/Product%20Photo/G002_fig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273324"/>
            <a:ext cx="3672408" cy="79607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9188"/>
            <a:ext cx="8229600" cy="952500"/>
          </a:xfrm>
        </p:spPr>
        <p:txBody>
          <a:bodyPr/>
          <a:lstStyle/>
          <a:p>
            <a:r>
              <a:rPr lang="da-DK" b="1" dirty="0" err="1" smtClean="0"/>
              <a:t>Other</a:t>
            </a:r>
            <a:r>
              <a:rPr lang="da-DK" b="1" dirty="0" smtClean="0"/>
              <a:t> </a:t>
            </a:r>
            <a:r>
              <a:rPr lang="da-DK" b="1" dirty="0" err="1" smtClean="0"/>
              <a:t>cations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755576" y="769268"/>
            <a:ext cx="421196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5262996" y="121196"/>
            <a:ext cx="388100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5364088" y="2713484"/>
            <a:ext cx="3576932" cy="2675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179512" y="4081636"/>
          <a:ext cx="4320481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0120"/>
                <a:gridCol w="720080"/>
                <a:gridCol w="720080"/>
                <a:gridCol w="864096"/>
                <a:gridCol w="936105"/>
              </a:tblGrid>
              <a:tr h="270030">
                <a:tc>
                  <a:txBody>
                    <a:bodyPr/>
                    <a:lstStyle/>
                    <a:p>
                      <a:endParaRPr lang="da-D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1" dirty="0" smtClean="0"/>
                        <a:t>Unit</a:t>
                      </a:r>
                      <a:endParaRPr lang="da-D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1" dirty="0" smtClean="0"/>
                        <a:t>Median</a:t>
                      </a:r>
                      <a:endParaRPr lang="da-D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1" dirty="0" smtClean="0"/>
                        <a:t>Minimum</a:t>
                      </a:r>
                      <a:endParaRPr lang="da-DK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b="1" dirty="0" err="1" smtClean="0"/>
                        <a:t>Maximum</a:t>
                      </a:r>
                      <a:endParaRPr lang="da-DK" sz="1200" b="1" dirty="0"/>
                    </a:p>
                  </a:txBody>
                  <a:tcPr/>
                </a:tc>
              </a:tr>
              <a:tr h="270030"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pH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-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7.07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6.42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7.53</a:t>
                      </a:r>
                      <a:endParaRPr lang="da-DK" sz="1200" dirty="0"/>
                    </a:p>
                  </a:txBody>
                  <a:tcPr/>
                </a:tc>
              </a:tr>
              <a:tr h="270030">
                <a:tc>
                  <a:txBody>
                    <a:bodyPr/>
                    <a:lstStyle/>
                    <a:p>
                      <a:r>
                        <a:rPr lang="da-DK" sz="1200" dirty="0" err="1" smtClean="0"/>
                        <a:t>Conductivity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dirty="0" smtClean="0"/>
                        <a:t>µS/cm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750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407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4350</a:t>
                      </a:r>
                      <a:endParaRPr lang="da-DK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121196"/>
            <a:ext cx="8229600" cy="952500"/>
          </a:xfrm>
        </p:spPr>
        <p:txBody>
          <a:bodyPr/>
          <a:lstStyle/>
          <a:p>
            <a:r>
              <a:rPr lang="da-DK" b="1" dirty="0" err="1" smtClean="0"/>
              <a:t>Anaerobic</a:t>
            </a:r>
            <a:r>
              <a:rPr lang="da-DK" b="1" dirty="0" smtClean="0"/>
              <a:t> </a:t>
            </a:r>
            <a:r>
              <a:rPr lang="da-DK" b="1" dirty="0" err="1" smtClean="0"/>
              <a:t>storage</a:t>
            </a:r>
            <a:r>
              <a:rPr lang="da-DK" b="1" dirty="0" smtClean="0"/>
              <a:t> of </a:t>
            </a:r>
            <a:r>
              <a:rPr lang="da-DK" b="1" dirty="0" err="1" smtClean="0"/>
              <a:t>sludge</a:t>
            </a:r>
            <a:endParaRPr lang="da-DK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21196"/>
            <a:ext cx="4499992" cy="283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uppe 4"/>
          <p:cNvGrpSpPr/>
          <p:nvPr/>
        </p:nvGrpSpPr>
        <p:grpSpPr>
          <a:xfrm>
            <a:off x="5292080" y="2857500"/>
            <a:ext cx="3456383" cy="2857500"/>
            <a:chOff x="827584" y="833322"/>
            <a:chExt cx="4772397" cy="3834672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584" y="833322"/>
              <a:ext cx="4743449" cy="3448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75656" y="4153644"/>
              <a:ext cx="4124325" cy="514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3" y="1417340"/>
            <a:ext cx="3543849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0621" y="149002"/>
            <a:ext cx="8229600" cy="952500"/>
          </a:xfrm>
        </p:spPr>
        <p:txBody>
          <a:bodyPr/>
          <a:lstStyle/>
          <a:p>
            <a:r>
              <a:rPr lang="da-DK" b="1" dirty="0" err="1" smtClean="0"/>
              <a:t>Shear</a:t>
            </a:r>
            <a:r>
              <a:rPr lang="da-DK" b="1" dirty="0" smtClean="0"/>
              <a:t> </a:t>
            </a:r>
            <a:r>
              <a:rPr lang="da-DK" b="1" dirty="0" err="1" smtClean="0"/>
              <a:t>sensitivity</a:t>
            </a:r>
            <a:endParaRPr lang="da-DK" b="1" dirty="0"/>
          </a:p>
        </p:txBody>
      </p:sp>
      <p:pic>
        <p:nvPicPr>
          <p:cNvPr id="4" name="Billede 6" descr="reactor+setu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1705372"/>
            <a:ext cx="4499992" cy="2566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bricker.tcnj.edu/tech/Image119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43" r="58150" b="28261"/>
          <a:stretch>
            <a:fillRect/>
          </a:stretch>
        </p:blipFill>
        <p:spPr bwMode="auto">
          <a:xfrm>
            <a:off x="6876256" y="193204"/>
            <a:ext cx="1386821" cy="1440160"/>
          </a:xfrm>
          <a:prstGeom prst="rect">
            <a:avLst/>
          </a:prstGeom>
          <a:noFill/>
        </p:spPr>
      </p:pic>
      <p:sp>
        <p:nvSpPr>
          <p:cNvPr id="6" name="Tekstboks 5"/>
          <p:cNvSpPr txBox="1"/>
          <p:nvPr/>
        </p:nvSpPr>
        <p:spPr>
          <a:xfrm>
            <a:off x="323528" y="379360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Step 1</a:t>
            </a:r>
            <a:endParaRPr lang="da-DK" dirty="0"/>
          </a:p>
        </p:txBody>
      </p:sp>
      <p:sp>
        <p:nvSpPr>
          <p:cNvPr id="7" name="Tekstboks 6"/>
          <p:cNvSpPr txBox="1"/>
          <p:nvPr/>
        </p:nvSpPr>
        <p:spPr>
          <a:xfrm>
            <a:off x="6012160" y="62525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Step 2</a:t>
            </a:r>
            <a:endParaRPr lang="da-DK" dirty="0"/>
          </a:p>
        </p:txBody>
      </p:sp>
      <p:cxnSp>
        <p:nvCxnSpPr>
          <p:cNvPr id="10" name="Lige pilforbindelse 9"/>
          <p:cNvCxnSpPr/>
          <p:nvPr/>
        </p:nvCxnSpPr>
        <p:spPr>
          <a:xfrm flipV="1">
            <a:off x="4788024" y="1273324"/>
            <a:ext cx="1080120" cy="7200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pilforbindelse 10"/>
          <p:cNvCxnSpPr/>
          <p:nvPr/>
        </p:nvCxnSpPr>
        <p:spPr>
          <a:xfrm flipH="1">
            <a:off x="7596336" y="1705372"/>
            <a:ext cx="8384" cy="8557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boks 13"/>
          <p:cNvSpPr txBox="1"/>
          <p:nvPr/>
        </p:nvSpPr>
        <p:spPr>
          <a:xfrm>
            <a:off x="6012160" y="220942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Step 3</a:t>
            </a:r>
            <a:endParaRPr lang="da-DK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lum bright="-20000" contrast="40000"/>
          </a:blip>
          <a:srcRect b="3037"/>
          <a:stretch/>
        </p:blipFill>
        <p:spPr bwMode="auto">
          <a:xfrm rot="21445700">
            <a:off x="5386589" y="2641855"/>
            <a:ext cx="3700186" cy="2633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70173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5332"/>
            <a:ext cx="4824536" cy="3033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Diagram 6"/>
          <p:cNvGraphicFramePr/>
          <p:nvPr/>
        </p:nvGraphicFramePr>
        <p:xfrm>
          <a:off x="5148064" y="1201316"/>
          <a:ext cx="3600400" cy="3400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2123728" y="2497461"/>
            <a:ext cx="4968552" cy="2376264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68313" y="277813"/>
            <a:ext cx="8229600" cy="952500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da-DK" sz="2800" dirty="0" err="1" smtClean="0"/>
              <a:t>Sludge</a:t>
            </a:r>
            <a:r>
              <a:rPr lang="da-DK" sz="2800" dirty="0" smtClean="0"/>
              <a:t> fragmentation</a:t>
            </a:r>
            <a:endParaRPr lang="da-DK" sz="2800" dirty="0"/>
          </a:p>
        </p:txBody>
      </p:sp>
      <p:cxnSp>
        <p:nvCxnSpPr>
          <p:cNvPr id="38" name="Lige forbindelse 37"/>
          <p:cNvCxnSpPr/>
          <p:nvPr/>
        </p:nvCxnSpPr>
        <p:spPr>
          <a:xfrm>
            <a:off x="468314" y="931333"/>
            <a:ext cx="8207375" cy="0"/>
          </a:xfrm>
          <a:prstGeom prst="line">
            <a:avLst/>
          </a:prstGeom>
          <a:ln>
            <a:solidFill>
              <a:srgbClr val="20185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7893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5"/>
          <a:stretch>
            <a:fillRect/>
          </a:stretch>
        </p:blipFill>
        <p:spPr bwMode="auto">
          <a:xfrm>
            <a:off x="7342189" y="1057011"/>
            <a:ext cx="1406525" cy="168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2124076" y="1326886"/>
            <a:ext cx="5184775" cy="1140354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da-DK" u="sng" dirty="0" err="1" smtClean="0"/>
              <a:t>Fractionation</a:t>
            </a:r>
            <a:r>
              <a:rPr lang="da-DK" u="sng" dirty="0" smtClean="0"/>
              <a:t> </a:t>
            </a:r>
          </a:p>
          <a:p>
            <a:pPr>
              <a:defRPr/>
            </a:pPr>
            <a:endParaRPr lang="da-DK" dirty="0" smtClean="0"/>
          </a:p>
          <a:p>
            <a:pPr>
              <a:defRPr/>
            </a:pPr>
            <a:r>
              <a:rPr lang="da-DK" dirty="0" err="1" smtClean="0"/>
              <a:t>Sludge</a:t>
            </a:r>
            <a:r>
              <a:rPr lang="da-DK" dirty="0" smtClean="0"/>
              <a:t> </a:t>
            </a:r>
            <a:r>
              <a:rPr lang="da-DK" dirty="0" err="1" smtClean="0"/>
              <a:t>flocs</a:t>
            </a:r>
            <a:r>
              <a:rPr lang="da-DK" dirty="0" smtClean="0"/>
              <a:t> (50-100µm)</a:t>
            </a:r>
          </a:p>
          <a:p>
            <a:pPr>
              <a:defRPr/>
            </a:pPr>
            <a:r>
              <a:rPr lang="da-DK" dirty="0" err="1" smtClean="0"/>
              <a:t>Soluble</a:t>
            </a:r>
            <a:r>
              <a:rPr lang="da-DK" dirty="0" smtClean="0"/>
              <a:t> </a:t>
            </a:r>
            <a:r>
              <a:rPr lang="da-DK" dirty="0" err="1" smtClean="0"/>
              <a:t>microbial</a:t>
            </a:r>
            <a:r>
              <a:rPr lang="da-DK" dirty="0" smtClean="0"/>
              <a:t> products (SMP) (&lt;1000 </a:t>
            </a:r>
            <a:r>
              <a:rPr lang="da-DK" dirty="0" err="1" smtClean="0"/>
              <a:t>kDa</a:t>
            </a:r>
            <a:r>
              <a:rPr lang="da-DK" dirty="0" smtClean="0"/>
              <a:t>)</a:t>
            </a:r>
          </a:p>
          <a:p>
            <a:pPr>
              <a:defRPr/>
            </a:pPr>
            <a:r>
              <a:rPr lang="da-DK" dirty="0" smtClean="0"/>
              <a:t>Single </a:t>
            </a:r>
            <a:r>
              <a:rPr lang="da-DK" dirty="0" err="1" smtClean="0"/>
              <a:t>cells</a:t>
            </a:r>
            <a:r>
              <a:rPr lang="da-DK" dirty="0" smtClean="0"/>
              <a:t> (1-10 µm)</a:t>
            </a:r>
          </a:p>
          <a:p>
            <a:pPr>
              <a:defRPr/>
            </a:pPr>
            <a:endParaRPr lang="da-DK" sz="2400" dirty="0"/>
          </a:p>
          <a:p>
            <a:pPr>
              <a:defRPr/>
            </a:pPr>
            <a:endParaRPr lang="da-DK" sz="2400" dirty="0" smtClean="0"/>
          </a:p>
          <a:p>
            <a:pPr>
              <a:defRPr/>
            </a:pPr>
            <a:endParaRPr lang="da-DK" dirty="0"/>
          </a:p>
        </p:txBody>
      </p:sp>
      <p:pic>
        <p:nvPicPr>
          <p:cNvPr id="37895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15"/>
          <a:stretch>
            <a:fillRect/>
          </a:stretch>
        </p:blipFill>
        <p:spPr bwMode="auto">
          <a:xfrm>
            <a:off x="479425" y="1029229"/>
            <a:ext cx="1500188" cy="1792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1037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Filtration test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4" y="3865612"/>
            <a:ext cx="4392488" cy="10081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 err="1" smtClean="0"/>
              <a:t>Constant</a:t>
            </a:r>
            <a:r>
              <a:rPr lang="da-DK" dirty="0" smtClean="0"/>
              <a:t> pressure</a:t>
            </a:r>
          </a:p>
          <a:p>
            <a:pPr marL="0" indent="0">
              <a:buNone/>
            </a:pPr>
            <a:r>
              <a:rPr lang="da-DK" dirty="0" smtClean="0"/>
              <a:t>Air </a:t>
            </a:r>
            <a:r>
              <a:rPr lang="da-DK" dirty="0" err="1" smtClean="0"/>
              <a:t>scoured</a:t>
            </a:r>
            <a:endParaRPr lang="da-DK" dirty="0" smtClean="0"/>
          </a:p>
          <a:p>
            <a:pPr marL="0" indent="0">
              <a:buNone/>
            </a:pPr>
            <a:r>
              <a:rPr lang="da-DK" dirty="0" err="1" smtClean="0"/>
              <a:t>Flat</a:t>
            </a:r>
            <a:r>
              <a:rPr lang="da-DK" dirty="0" smtClean="0"/>
              <a:t> </a:t>
            </a:r>
            <a:r>
              <a:rPr lang="da-DK" dirty="0" err="1" smtClean="0"/>
              <a:t>sheet</a:t>
            </a:r>
            <a:r>
              <a:rPr lang="da-DK" dirty="0" smtClean="0"/>
              <a:t> </a:t>
            </a:r>
            <a:r>
              <a:rPr lang="da-DK" dirty="0" err="1" smtClean="0"/>
              <a:t>membranes</a:t>
            </a:r>
            <a:r>
              <a:rPr lang="da-DK" dirty="0" smtClean="0"/>
              <a:t> (0.2 µm PVDF, </a:t>
            </a:r>
            <a:r>
              <a:rPr lang="da-DK" dirty="0" err="1" smtClean="0"/>
              <a:t>Alfalaval</a:t>
            </a:r>
            <a:r>
              <a:rPr lang="da-DK" dirty="0" smtClean="0"/>
              <a:t>)</a:t>
            </a:r>
          </a:p>
          <a:p>
            <a:pPr marL="0" indent="0">
              <a:buNone/>
            </a:pPr>
            <a:r>
              <a:rPr lang="da-DK" dirty="0" err="1" smtClean="0"/>
              <a:t>Area</a:t>
            </a:r>
            <a:r>
              <a:rPr lang="da-DK" dirty="0" smtClean="0"/>
              <a:t> 84 cm</a:t>
            </a:r>
            <a:r>
              <a:rPr lang="da-DK" baseline="30000" dirty="0" smtClean="0"/>
              <a:t>2</a:t>
            </a:r>
            <a:endParaRPr lang="da-DK" baseline="30000" dirty="0"/>
          </a:p>
        </p:txBody>
      </p:sp>
      <p:pic>
        <p:nvPicPr>
          <p:cNvPr id="5" name="Billede 4" descr="C:\Users\tvb\Documents\PhD\Figures\filterability setup sketc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01316"/>
            <a:ext cx="3312368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7" descr="\\bio-fs1.aau.dk\Department\Fotos\Institutbilleder 2013_Klaus Holsting\Biotechnology\_MG_47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022" y="250403"/>
            <a:ext cx="2854325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led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233166"/>
            <a:ext cx="3228474" cy="2721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65300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0872" y="277213"/>
            <a:ext cx="8229600" cy="952500"/>
          </a:xfrm>
        </p:spPr>
        <p:txBody>
          <a:bodyPr/>
          <a:lstStyle/>
          <a:p>
            <a:r>
              <a:rPr lang="da-DK" dirty="0" smtClean="0"/>
              <a:t>Filtration at 13 kPa</a:t>
            </a:r>
            <a:endParaRPr lang="da-DK" dirty="0"/>
          </a:p>
        </p:txBody>
      </p:sp>
      <p:pic>
        <p:nvPicPr>
          <p:cNvPr id="4" name="Billede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13" y="1633364"/>
            <a:ext cx="3600400" cy="2541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550" y="1633364"/>
            <a:ext cx="3312368" cy="251294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el 2"/>
          <p:cNvSpPr txBox="1">
            <a:spLocks/>
          </p:cNvSpPr>
          <p:nvPr/>
        </p:nvSpPr>
        <p:spPr>
          <a:xfrm>
            <a:off x="468313" y="277813"/>
            <a:ext cx="8229600" cy="9525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0" cap="none" spc="100" baseline="0">
                <a:solidFill>
                  <a:srgbClr val="211A5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a-DK" sz="2800" dirty="0" smtClean="0"/>
              <a:t>Filtration at 13 kPa</a:t>
            </a:r>
            <a:endParaRPr lang="da-DK" sz="2800" dirty="0"/>
          </a:p>
        </p:txBody>
      </p:sp>
      <p:cxnSp>
        <p:nvCxnSpPr>
          <p:cNvPr id="8" name="Lige forbindelse 37"/>
          <p:cNvCxnSpPr/>
          <p:nvPr/>
        </p:nvCxnSpPr>
        <p:spPr>
          <a:xfrm>
            <a:off x="468314" y="931333"/>
            <a:ext cx="8207375" cy="0"/>
          </a:xfrm>
          <a:prstGeom prst="line">
            <a:avLst/>
          </a:prstGeom>
          <a:ln>
            <a:solidFill>
              <a:srgbClr val="20185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417920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68313" y="277813"/>
            <a:ext cx="8229600" cy="952500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da-DK" sz="2800" dirty="0" err="1" smtClean="0"/>
              <a:t>Reversibility</a:t>
            </a:r>
            <a:r>
              <a:rPr lang="da-DK" sz="2800" dirty="0" smtClean="0"/>
              <a:t> of </a:t>
            </a:r>
            <a:r>
              <a:rPr lang="da-DK" sz="2800" dirty="0" err="1" smtClean="0"/>
              <a:t>fouling</a:t>
            </a:r>
            <a:r>
              <a:rPr lang="da-DK" sz="2800" dirty="0" smtClean="0"/>
              <a:t> </a:t>
            </a:r>
            <a:r>
              <a:rPr lang="da-DK" sz="2800" dirty="0" err="1" smtClean="0"/>
              <a:t>layer</a:t>
            </a:r>
            <a:endParaRPr lang="da-DK" sz="2800" dirty="0"/>
          </a:p>
        </p:txBody>
      </p:sp>
      <p:cxnSp>
        <p:nvCxnSpPr>
          <p:cNvPr id="38" name="Lige forbindelse 37"/>
          <p:cNvCxnSpPr/>
          <p:nvPr/>
        </p:nvCxnSpPr>
        <p:spPr>
          <a:xfrm>
            <a:off x="468314" y="931333"/>
            <a:ext cx="8207375" cy="0"/>
          </a:xfrm>
          <a:prstGeom prst="line">
            <a:avLst/>
          </a:prstGeom>
          <a:ln>
            <a:solidFill>
              <a:srgbClr val="20185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416845"/>
            <a:ext cx="8459788" cy="3488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Lige pilforbindelse 4"/>
          <p:cNvCxnSpPr/>
          <p:nvPr/>
        </p:nvCxnSpPr>
        <p:spPr>
          <a:xfrm>
            <a:off x="1704975" y="1957917"/>
            <a:ext cx="0" cy="17396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boks 6"/>
          <p:cNvSpPr txBox="1"/>
          <p:nvPr/>
        </p:nvSpPr>
        <p:spPr>
          <a:xfrm>
            <a:off x="1331640" y="1777381"/>
            <a:ext cx="366424" cy="1687924"/>
          </a:xfrm>
          <a:prstGeom prst="rect">
            <a:avLst/>
          </a:prstGeom>
          <a:noFill/>
        </p:spPr>
        <p:txBody>
          <a:bodyPr vert="vert270" lIns="108000" tIns="180000" rIns="72000" bIns="180000" anchor="ctr">
            <a:spAutoFit/>
          </a:bodyPr>
          <a:lstStyle/>
          <a:p>
            <a:pPr>
              <a:defRPr/>
            </a:pPr>
            <a:r>
              <a:rPr lang="da-DK" sz="1200" dirty="0"/>
              <a:t>Irreversible </a:t>
            </a:r>
            <a:r>
              <a:rPr lang="da-DK" sz="1200" dirty="0" err="1"/>
              <a:t>fouling</a:t>
            </a:r>
            <a:endParaRPr lang="da-DK" sz="1200" dirty="0"/>
          </a:p>
        </p:txBody>
      </p:sp>
      <p:sp>
        <p:nvSpPr>
          <p:cNvPr id="41992" name="Tekstboks 10"/>
          <p:cNvSpPr txBox="1">
            <a:spLocks noChangeArrowheads="1"/>
          </p:cNvSpPr>
          <p:nvPr/>
        </p:nvSpPr>
        <p:spPr bwMode="auto">
          <a:xfrm>
            <a:off x="6659563" y="3115884"/>
            <a:ext cx="2297112" cy="548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180000" rIns="72000" bIns="18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a-DK" altLang="da-DK" sz="1200"/>
              <a:t>Adsorption + pore blocking</a:t>
            </a:r>
          </a:p>
        </p:txBody>
      </p:sp>
      <p:sp>
        <p:nvSpPr>
          <p:cNvPr id="41993" name="Tekstboks 11"/>
          <p:cNvSpPr txBox="1">
            <a:spLocks noChangeArrowheads="1"/>
          </p:cNvSpPr>
          <p:nvPr/>
        </p:nvSpPr>
        <p:spPr bwMode="auto">
          <a:xfrm>
            <a:off x="6661151" y="1519394"/>
            <a:ext cx="2297113" cy="73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180000" rIns="72000" bIns="18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a-DK" altLang="da-DK" sz="1200"/>
              <a:t>Gel layer </a:t>
            </a:r>
          </a:p>
          <a:p>
            <a:pPr eaLnBrk="1" hangingPunct="1"/>
            <a:r>
              <a:rPr lang="da-DK" altLang="da-DK" sz="1200"/>
              <a:t>(protecting the membrane)</a:t>
            </a:r>
          </a:p>
        </p:txBody>
      </p:sp>
      <p:sp>
        <p:nvSpPr>
          <p:cNvPr id="41994" name="Tekstboks 12"/>
          <p:cNvSpPr txBox="1">
            <a:spLocks noChangeArrowheads="1"/>
          </p:cNvSpPr>
          <p:nvPr/>
        </p:nvSpPr>
        <p:spPr bwMode="auto">
          <a:xfrm>
            <a:off x="6659563" y="2162604"/>
            <a:ext cx="2297112" cy="9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180000" rIns="72000" bIns="18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a-DK" altLang="da-DK" sz="1200"/>
              <a:t>Scouring and less fouling</a:t>
            </a:r>
          </a:p>
          <a:p>
            <a:pPr eaLnBrk="1" hangingPunct="1"/>
            <a:r>
              <a:rPr lang="da-DK" altLang="da-DK" sz="1200"/>
              <a:t>(the reversible fouling is reduced)</a:t>
            </a:r>
          </a:p>
        </p:txBody>
      </p:sp>
    </p:spTree>
    <p:extLst>
      <p:ext uri="{BB962C8B-B14F-4D97-AF65-F5344CB8AC3E}">
        <p14:creationId xmlns:p14="http://schemas.microsoft.com/office/powerpoint/2010/main" val="41557864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68313" y="277813"/>
            <a:ext cx="8229600" cy="952500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da-DK" sz="2800" dirty="0" err="1" smtClean="0"/>
              <a:t>Floc</a:t>
            </a:r>
            <a:r>
              <a:rPr lang="da-DK" sz="2800" dirty="0" smtClean="0"/>
              <a:t> </a:t>
            </a:r>
            <a:r>
              <a:rPr lang="da-DK" sz="2800" dirty="0" err="1" smtClean="0"/>
              <a:t>scouring</a:t>
            </a:r>
            <a:endParaRPr lang="da-DK" sz="2800" dirty="0"/>
          </a:p>
        </p:txBody>
      </p:sp>
      <p:cxnSp>
        <p:nvCxnSpPr>
          <p:cNvPr id="38" name="Lige forbindelse 37"/>
          <p:cNvCxnSpPr/>
          <p:nvPr/>
        </p:nvCxnSpPr>
        <p:spPr>
          <a:xfrm>
            <a:off x="468314" y="931333"/>
            <a:ext cx="8207375" cy="0"/>
          </a:xfrm>
          <a:prstGeom prst="line">
            <a:avLst/>
          </a:prstGeom>
          <a:ln>
            <a:solidFill>
              <a:srgbClr val="20185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09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77396"/>
            <a:ext cx="7451725" cy="343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4456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 smtClean="0"/>
              <a:t>Conclusion</a:t>
            </a:r>
            <a:r>
              <a:rPr lang="da-DK" dirty="0" smtClean="0"/>
              <a:t>	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95536" y="1201316"/>
            <a:ext cx="8229600" cy="367240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da-DK" b="1" dirty="0" err="1" smtClean="0">
                <a:solidFill>
                  <a:srgbClr val="211A52"/>
                </a:solidFill>
              </a:rPr>
              <a:t>Biological</a:t>
            </a:r>
            <a:r>
              <a:rPr lang="da-DK" b="1" dirty="0" smtClean="0">
                <a:solidFill>
                  <a:srgbClr val="211A52"/>
                </a:solidFill>
              </a:rPr>
              <a:t> </a:t>
            </a:r>
            <a:r>
              <a:rPr lang="da-DK" b="1" dirty="0" err="1" smtClean="0">
                <a:solidFill>
                  <a:srgbClr val="211A52"/>
                </a:solidFill>
              </a:rPr>
              <a:t>sludge</a:t>
            </a:r>
            <a:r>
              <a:rPr lang="da-DK" b="1" dirty="0" smtClean="0">
                <a:solidFill>
                  <a:srgbClr val="211A52"/>
                </a:solidFill>
              </a:rPr>
              <a:t> </a:t>
            </a:r>
            <a:r>
              <a:rPr lang="da-DK" b="1" dirty="0" err="1" smtClean="0">
                <a:solidFill>
                  <a:srgbClr val="211A52"/>
                </a:solidFill>
              </a:rPr>
              <a:t>highly</a:t>
            </a:r>
            <a:r>
              <a:rPr lang="da-DK" b="1" dirty="0" smtClean="0">
                <a:solidFill>
                  <a:srgbClr val="211A52"/>
                </a:solidFill>
              </a:rPr>
              <a:t> </a:t>
            </a:r>
            <a:r>
              <a:rPr lang="da-DK" b="1" dirty="0" err="1" smtClean="0">
                <a:solidFill>
                  <a:srgbClr val="211A52"/>
                </a:solidFill>
              </a:rPr>
              <a:t>compressible</a:t>
            </a:r>
            <a:r>
              <a:rPr lang="da-DK" b="1" dirty="0" smtClean="0">
                <a:solidFill>
                  <a:srgbClr val="211A52"/>
                </a:solidFill>
              </a:rPr>
              <a:t> (</a:t>
            </a:r>
            <a:r>
              <a:rPr lang="da-DK" b="1" dirty="0" err="1" smtClean="0">
                <a:solidFill>
                  <a:srgbClr val="211A52"/>
                </a:solidFill>
              </a:rPr>
              <a:t>specific</a:t>
            </a:r>
            <a:r>
              <a:rPr lang="da-DK" b="1" dirty="0" smtClean="0">
                <a:solidFill>
                  <a:srgbClr val="211A52"/>
                </a:solidFill>
              </a:rPr>
              <a:t> filtrate flow rate)</a:t>
            </a:r>
          </a:p>
          <a:p>
            <a:pPr>
              <a:buNone/>
            </a:pPr>
            <a:r>
              <a:rPr lang="da-DK" dirty="0" smtClean="0">
                <a:solidFill>
                  <a:srgbClr val="211A52"/>
                </a:solidFill>
              </a:rPr>
              <a:t>	Deformation, </a:t>
            </a:r>
            <a:r>
              <a:rPr lang="da-DK" dirty="0" err="1" smtClean="0">
                <a:solidFill>
                  <a:srgbClr val="211A52"/>
                </a:solidFill>
              </a:rPr>
              <a:t>compression</a:t>
            </a:r>
            <a:r>
              <a:rPr lang="da-DK" dirty="0" smtClean="0">
                <a:solidFill>
                  <a:srgbClr val="211A52"/>
                </a:solidFill>
              </a:rPr>
              <a:t> and </a:t>
            </a:r>
            <a:r>
              <a:rPr lang="da-DK" dirty="0" err="1" smtClean="0">
                <a:solidFill>
                  <a:srgbClr val="211A52"/>
                </a:solidFill>
              </a:rPr>
              <a:t>disrupture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individual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sludge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flocs</a:t>
            </a:r>
            <a:endParaRPr lang="da-DK" dirty="0" smtClean="0">
              <a:solidFill>
                <a:srgbClr val="211A52"/>
              </a:solidFill>
            </a:endParaRPr>
          </a:p>
          <a:p>
            <a:pPr>
              <a:buNone/>
            </a:pPr>
            <a:endParaRPr lang="da-DK" dirty="0" smtClean="0">
              <a:solidFill>
                <a:srgbClr val="211A52"/>
              </a:solidFill>
            </a:endParaRPr>
          </a:p>
          <a:p>
            <a:pPr>
              <a:buNone/>
            </a:pPr>
            <a:r>
              <a:rPr lang="da-DK" b="1" dirty="0" err="1" smtClean="0">
                <a:solidFill>
                  <a:srgbClr val="211A52"/>
                </a:solidFill>
              </a:rPr>
              <a:t>Good</a:t>
            </a:r>
            <a:r>
              <a:rPr lang="da-DK" b="1" dirty="0" smtClean="0">
                <a:solidFill>
                  <a:srgbClr val="211A52"/>
                </a:solidFill>
              </a:rPr>
              <a:t> </a:t>
            </a:r>
            <a:r>
              <a:rPr lang="da-DK" b="1" dirty="0" err="1" smtClean="0">
                <a:solidFill>
                  <a:srgbClr val="211A52"/>
                </a:solidFill>
              </a:rPr>
              <a:t>properties</a:t>
            </a:r>
            <a:r>
              <a:rPr lang="da-DK" b="1" dirty="0" smtClean="0">
                <a:solidFill>
                  <a:srgbClr val="211A52"/>
                </a:solidFill>
              </a:rPr>
              <a:t> of </a:t>
            </a:r>
            <a:r>
              <a:rPr lang="da-DK" b="1" dirty="0" err="1" smtClean="0">
                <a:solidFill>
                  <a:srgbClr val="211A52"/>
                </a:solidFill>
              </a:rPr>
              <a:t>sludge</a:t>
            </a:r>
            <a:endParaRPr lang="da-DK" b="1" dirty="0" smtClean="0">
              <a:solidFill>
                <a:srgbClr val="211A52"/>
              </a:solidFill>
            </a:endParaRPr>
          </a:p>
          <a:p>
            <a:pPr>
              <a:buNone/>
            </a:pPr>
            <a:r>
              <a:rPr lang="da-DK" dirty="0" smtClean="0">
                <a:solidFill>
                  <a:srgbClr val="211A52"/>
                </a:solidFill>
              </a:rPr>
              <a:t>	</a:t>
            </a:r>
            <a:r>
              <a:rPr lang="da-DK" dirty="0" err="1" smtClean="0">
                <a:solidFill>
                  <a:srgbClr val="211A52"/>
                </a:solidFill>
              </a:rPr>
              <a:t>Compact</a:t>
            </a:r>
            <a:r>
              <a:rPr lang="da-DK" dirty="0" smtClean="0">
                <a:solidFill>
                  <a:srgbClr val="211A52"/>
                </a:solidFill>
              </a:rPr>
              <a:t> and </a:t>
            </a:r>
            <a:r>
              <a:rPr lang="da-DK" dirty="0" err="1" smtClean="0">
                <a:solidFill>
                  <a:srgbClr val="211A52"/>
                </a:solidFill>
              </a:rPr>
              <a:t>strong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flocs</a:t>
            </a:r>
            <a:r>
              <a:rPr lang="da-DK" dirty="0" smtClean="0">
                <a:solidFill>
                  <a:srgbClr val="211A52"/>
                </a:solidFill>
              </a:rPr>
              <a:t>, </a:t>
            </a:r>
            <a:r>
              <a:rPr lang="da-DK" dirty="0" err="1" smtClean="0">
                <a:solidFill>
                  <a:srgbClr val="211A52"/>
                </a:solidFill>
              </a:rPr>
              <a:t>few</a:t>
            </a:r>
            <a:r>
              <a:rPr lang="da-DK" dirty="0" smtClean="0">
                <a:solidFill>
                  <a:srgbClr val="211A52"/>
                </a:solidFill>
              </a:rPr>
              <a:t> single </a:t>
            </a:r>
            <a:r>
              <a:rPr lang="da-DK" dirty="0" err="1" smtClean="0">
                <a:solidFill>
                  <a:srgbClr val="211A52"/>
                </a:solidFill>
              </a:rPr>
              <a:t>cells</a:t>
            </a:r>
            <a:r>
              <a:rPr lang="da-DK" dirty="0" smtClean="0">
                <a:solidFill>
                  <a:srgbClr val="211A52"/>
                </a:solidFill>
              </a:rPr>
              <a:t> and </a:t>
            </a:r>
            <a:r>
              <a:rPr lang="da-DK" dirty="0" err="1" smtClean="0">
                <a:solidFill>
                  <a:srgbClr val="211A52"/>
                </a:solidFill>
              </a:rPr>
              <a:t>low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concentration</a:t>
            </a:r>
            <a:r>
              <a:rPr lang="da-DK" dirty="0" smtClean="0">
                <a:solidFill>
                  <a:srgbClr val="211A52"/>
                </a:solidFill>
              </a:rPr>
              <a:t> of </a:t>
            </a:r>
            <a:r>
              <a:rPr lang="da-DK" dirty="0" err="1" smtClean="0">
                <a:solidFill>
                  <a:srgbClr val="211A52"/>
                </a:solidFill>
              </a:rPr>
              <a:t>dissolved</a:t>
            </a:r>
            <a:r>
              <a:rPr lang="da-DK" dirty="0" smtClean="0">
                <a:solidFill>
                  <a:srgbClr val="211A52"/>
                </a:solidFill>
              </a:rPr>
              <a:t> EPS</a:t>
            </a:r>
          </a:p>
          <a:p>
            <a:pPr>
              <a:buNone/>
            </a:pPr>
            <a:r>
              <a:rPr lang="da-DK" dirty="0" smtClean="0">
                <a:solidFill>
                  <a:srgbClr val="211A52"/>
                </a:solidFill>
              </a:rPr>
              <a:t>	(</a:t>
            </a:r>
            <a:r>
              <a:rPr lang="da-DK" dirty="0" err="1" smtClean="0">
                <a:solidFill>
                  <a:srgbClr val="211A52"/>
                </a:solidFill>
              </a:rPr>
              <a:t>clarifier</a:t>
            </a:r>
            <a:r>
              <a:rPr lang="da-DK" dirty="0" smtClean="0">
                <a:solidFill>
                  <a:srgbClr val="211A52"/>
                </a:solidFill>
              </a:rPr>
              <a:t>, </a:t>
            </a:r>
            <a:r>
              <a:rPr lang="da-DK" dirty="0" err="1" smtClean="0">
                <a:solidFill>
                  <a:srgbClr val="211A52"/>
                </a:solidFill>
              </a:rPr>
              <a:t>centrifugation</a:t>
            </a:r>
            <a:r>
              <a:rPr lang="da-DK" dirty="0" smtClean="0">
                <a:solidFill>
                  <a:srgbClr val="211A52"/>
                </a:solidFill>
              </a:rPr>
              <a:t>, MBR, </a:t>
            </a:r>
            <a:r>
              <a:rPr lang="da-DK" dirty="0" err="1" smtClean="0">
                <a:solidFill>
                  <a:srgbClr val="211A52"/>
                </a:solidFill>
              </a:rPr>
              <a:t>pre-treatment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before</a:t>
            </a:r>
            <a:r>
              <a:rPr lang="da-DK" dirty="0" smtClean="0">
                <a:solidFill>
                  <a:srgbClr val="211A52"/>
                </a:solidFill>
              </a:rPr>
              <a:t> separation)</a:t>
            </a:r>
          </a:p>
          <a:p>
            <a:pPr>
              <a:buNone/>
            </a:pPr>
            <a:endParaRPr lang="da-DK" dirty="0" smtClean="0">
              <a:solidFill>
                <a:srgbClr val="211A52"/>
              </a:solidFill>
            </a:endParaRPr>
          </a:p>
          <a:p>
            <a:pPr>
              <a:buNone/>
            </a:pPr>
            <a:r>
              <a:rPr lang="da-DK" b="1" dirty="0" err="1" smtClean="0">
                <a:solidFill>
                  <a:srgbClr val="211A52"/>
                </a:solidFill>
              </a:rPr>
              <a:t>Shear</a:t>
            </a:r>
            <a:r>
              <a:rPr lang="da-DK" b="1" dirty="0" smtClean="0">
                <a:solidFill>
                  <a:srgbClr val="211A52"/>
                </a:solidFill>
              </a:rPr>
              <a:t> </a:t>
            </a:r>
            <a:r>
              <a:rPr lang="da-DK" b="1" dirty="0" err="1" smtClean="0">
                <a:solidFill>
                  <a:srgbClr val="211A52"/>
                </a:solidFill>
              </a:rPr>
              <a:t>lowers</a:t>
            </a:r>
            <a:r>
              <a:rPr lang="da-DK" b="1" dirty="0" smtClean="0">
                <a:solidFill>
                  <a:srgbClr val="211A52"/>
                </a:solidFill>
              </a:rPr>
              <a:t> </a:t>
            </a:r>
            <a:r>
              <a:rPr lang="da-DK" b="1" dirty="0" err="1" smtClean="0">
                <a:solidFill>
                  <a:srgbClr val="211A52"/>
                </a:solidFill>
              </a:rPr>
              <a:t>dewaterability</a:t>
            </a:r>
            <a:endParaRPr lang="da-DK" b="1" dirty="0" smtClean="0">
              <a:solidFill>
                <a:srgbClr val="211A52"/>
              </a:solidFill>
            </a:endParaRPr>
          </a:p>
          <a:p>
            <a:pPr>
              <a:buNone/>
            </a:pPr>
            <a:r>
              <a:rPr lang="da-DK" dirty="0" smtClean="0">
                <a:solidFill>
                  <a:srgbClr val="211A52"/>
                </a:solidFill>
              </a:rPr>
              <a:t>	</a:t>
            </a:r>
            <a:r>
              <a:rPr lang="da-DK" dirty="0" err="1" smtClean="0">
                <a:solidFill>
                  <a:srgbClr val="211A52"/>
                </a:solidFill>
              </a:rPr>
              <a:t>Pumping</a:t>
            </a:r>
            <a:r>
              <a:rPr lang="da-DK" dirty="0" smtClean="0">
                <a:solidFill>
                  <a:srgbClr val="211A52"/>
                </a:solidFill>
              </a:rPr>
              <a:t>, </a:t>
            </a:r>
            <a:r>
              <a:rPr lang="da-DK" dirty="0" err="1" smtClean="0">
                <a:solidFill>
                  <a:srgbClr val="211A52"/>
                </a:solidFill>
              </a:rPr>
              <a:t>pipes</a:t>
            </a:r>
            <a:r>
              <a:rPr lang="da-DK" dirty="0" smtClean="0">
                <a:solidFill>
                  <a:srgbClr val="211A52"/>
                </a:solidFill>
              </a:rPr>
              <a:t>.</a:t>
            </a:r>
          </a:p>
          <a:p>
            <a:pPr>
              <a:buNone/>
            </a:pPr>
            <a:endParaRPr lang="da-DK" dirty="0" smtClean="0">
              <a:solidFill>
                <a:srgbClr val="211A52"/>
              </a:solidFill>
            </a:endParaRPr>
          </a:p>
          <a:p>
            <a:pPr>
              <a:buNone/>
            </a:pPr>
            <a:r>
              <a:rPr lang="da-DK" b="1" dirty="0" smtClean="0">
                <a:solidFill>
                  <a:srgbClr val="211A52"/>
                </a:solidFill>
              </a:rPr>
              <a:t>Salts </a:t>
            </a:r>
            <a:r>
              <a:rPr lang="da-DK" b="1" dirty="0" err="1" smtClean="0">
                <a:solidFill>
                  <a:srgbClr val="211A52"/>
                </a:solidFill>
              </a:rPr>
              <a:t>important</a:t>
            </a:r>
            <a:endParaRPr lang="da-DK" b="1" dirty="0" smtClean="0">
              <a:solidFill>
                <a:srgbClr val="211A52"/>
              </a:solidFill>
            </a:endParaRPr>
          </a:p>
          <a:p>
            <a:pPr>
              <a:buNone/>
            </a:pPr>
            <a:r>
              <a:rPr lang="da-DK" dirty="0" smtClean="0">
                <a:solidFill>
                  <a:srgbClr val="211A52"/>
                </a:solidFill>
              </a:rPr>
              <a:t>	Calcium and </a:t>
            </a:r>
            <a:r>
              <a:rPr lang="da-DK" dirty="0" err="1" smtClean="0">
                <a:solidFill>
                  <a:srgbClr val="211A52"/>
                </a:solidFill>
              </a:rPr>
              <a:t>iron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improve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dewaterability</a:t>
            </a:r>
            <a:r>
              <a:rPr lang="da-DK" dirty="0" smtClean="0">
                <a:solidFill>
                  <a:srgbClr val="211A52"/>
                </a:solidFill>
              </a:rPr>
              <a:t> (</a:t>
            </a:r>
            <a:r>
              <a:rPr lang="da-DK" dirty="0" err="1" smtClean="0">
                <a:solidFill>
                  <a:srgbClr val="211A52"/>
                </a:solidFill>
              </a:rPr>
              <a:t>hard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water</a:t>
            </a:r>
            <a:r>
              <a:rPr lang="da-DK" dirty="0" smtClean="0">
                <a:solidFill>
                  <a:srgbClr val="211A52"/>
                </a:solidFill>
              </a:rPr>
              <a:t>)	</a:t>
            </a:r>
          </a:p>
          <a:p>
            <a:pPr>
              <a:buNone/>
            </a:pPr>
            <a:r>
              <a:rPr lang="da-DK" dirty="0" smtClean="0">
                <a:solidFill>
                  <a:srgbClr val="211A52"/>
                </a:solidFill>
              </a:rPr>
              <a:t>	</a:t>
            </a:r>
            <a:r>
              <a:rPr lang="da-DK" dirty="0" err="1" smtClean="0">
                <a:solidFill>
                  <a:srgbClr val="211A52"/>
                </a:solidFill>
              </a:rPr>
              <a:t>High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conductivity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lower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dewaterability</a:t>
            </a:r>
            <a:r>
              <a:rPr lang="da-DK" dirty="0" smtClean="0">
                <a:solidFill>
                  <a:srgbClr val="211A52"/>
                </a:solidFill>
              </a:rPr>
              <a:t> (</a:t>
            </a:r>
            <a:r>
              <a:rPr lang="da-DK" dirty="0" err="1" smtClean="0">
                <a:solidFill>
                  <a:srgbClr val="211A52"/>
                </a:solidFill>
              </a:rPr>
              <a:t>road</a:t>
            </a:r>
            <a:r>
              <a:rPr lang="da-DK" dirty="0" smtClean="0">
                <a:solidFill>
                  <a:srgbClr val="211A52"/>
                </a:solidFill>
              </a:rPr>
              <a:t> salt, </a:t>
            </a:r>
            <a:r>
              <a:rPr lang="da-DK" dirty="0" err="1" smtClean="0">
                <a:solidFill>
                  <a:srgbClr val="211A52"/>
                </a:solidFill>
              </a:rPr>
              <a:t>sea</a:t>
            </a:r>
            <a:r>
              <a:rPr lang="da-DK" dirty="0" smtClean="0">
                <a:solidFill>
                  <a:srgbClr val="211A52"/>
                </a:solidFill>
              </a:rPr>
              <a:t> </a:t>
            </a:r>
            <a:r>
              <a:rPr lang="da-DK" dirty="0" err="1" smtClean="0">
                <a:solidFill>
                  <a:srgbClr val="211A52"/>
                </a:solidFill>
              </a:rPr>
              <a:t>water</a:t>
            </a:r>
            <a:r>
              <a:rPr lang="da-DK" dirty="0" smtClean="0">
                <a:solidFill>
                  <a:srgbClr val="211A52"/>
                </a:solidFill>
              </a:rPr>
              <a:t>, </a:t>
            </a:r>
            <a:r>
              <a:rPr lang="da-DK" dirty="0" err="1" smtClean="0">
                <a:solidFill>
                  <a:srgbClr val="211A52"/>
                </a:solidFill>
              </a:rPr>
              <a:t>industry</a:t>
            </a:r>
            <a:r>
              <a:rPr lang="da-DK" dirty="0" smtClean="0">
                <a:solidFill>
                  <a:srgbClr val="211A52"/>
                </a:solidFill>
              </a:rPr>
              <a:t>)</a:t>
            </a:r>
          </a:p>
          <a:p>
            <a:pPr>
              <a:buNone/>
            </a:pPr>
            <a:endParaRPr lang="da-DK" dirty="0" smtClean="0">
              <a:solidFill>
                <a:srgbClr val="211A52"/>
              </a:solidFill>
            </a:endParaRPr>
          </a:p>
          <a:p>
            <a:pPr>
              <a:buNone/>
            </a:pPr>
            <a:r>
              <a:rPr lang="da-DK" b="1" dirty="0" smtClean="0">
                <a:solidFill>
                  <a:srgbClr val="211A52"/>
                </a:solidFill>
              </a:rPr>
              <a:t>Storage </a:t>
            </a:r>
            <a:r>
              <a:rPr lang="da-DK" b="1" dirty="0" err="1" smtClean="0">
                <a:solidFill>
                  <a:srgbClr val="211A52"/>
                </a:solidFill>
              </a:rPr>
              <a:t>lowers</a:t>
            </a:r>
            <a:r>
              <a:rPr lang="da-DK" b="1" dirty="0" smtClean="0">
                <a:solidFill>
                  <a:srgbClr val="211A52"/>
                </a:solidFill>
              </a:rPr>
              <a:t> </a:t>
            </a:r>
            <a:r>
              <a:rPr lang="da-DK" b="1" dirty="0" err="1" smtClean="0">
                <a:solidFill>
                  <a:srgbClr val="211A52"/>
                </a:solidFill>
              </a:rPr>
              <a:t>dewaterability</a:t>
            </a:r>
            <a:endParaRPr lang="da-DK" b="1" dirty="0" smtClean="0">
              <a:solidFill>
                <a:srgbClr val="211A52"/>
              </a:solidFill>
            </a:endParaRPr>
          </a:p>
          <a:p>
            <a:pPr>
              <a:buNone/>
            </a:pPr>
            <a:r>
              <a:rPr lang="da-DK" dirty="0" smtClean="0">
                <a:solidFill>
                  <a:srgbClr val="211A52"/>
                </a:solidFill>
              </a:rPr>
              <a:t>	</a:t>
            </a:r>
            <a:r>
              <a:rPr lang="da-DK" dirty="0" err="1" smtClean="0">
                <a:solidFill>
                  <a:srgbClr val="211A52"/>
                </a:solidFill>
              </a:rPr>
              <a:t>Anaerobic</a:t>
            </a:r>
            <a:r>
              <a:rPr lang="da-DK" dirty="0" smtClean="0">
                <a:solidFill>
                  <a:srgbClr val="211A52"/>
                </a:solidFill>
              </a:rPr>
              <a:t> &lt; </a:t>
            </a:r>
            <a:r>
              <a:rPr lang="da-DK" dirty="0" err="1" smtClean="0">
                <a:solidFill>
                  <a:srgbClr val="211A52"/>
                </a:solidFill>
              </a:rPr>
              <a:t>Anoxic</a:t>
            </a:r>
            <a:r>
              <a:rPr lang="da-DK" dirty="0" smtClean="0">
                <a:solidFill>
                  <a:srgbClr val="211A52"/>
                </a:solidFill>
              </a:rPr>
              <a:t> &lt;  Aerobic	</a:t>
            </a:r>
          </a:p>
          <a:p>
            <a:pPr>
              <a:buNone/>
            </a:pPr>
            <a:endParaRPr lang="da-DK" dirty="0" smtClean="0">
              <a:solidFill>
                <a:srgbClr val="211A52"/>
              </a:solidFill>
            </a:endParaRPr>
          </a:p>
          <a:p>
            <a:pPr>
              <a:buNone/>
            </a:pPr>
            <a:endParaRPr lang="da-DK" dirty="0">
              <a:solidFill>
                <a:srgbClr val="211A5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AU_EN_16_10_waves">
  <a:themeElements>
    <a:clrScheme name="AAU farver">
      <a:dk1>
        <a:srgbClr val="211A52"/>
      </a:dk1>
      <a:lt1>
        <a:srgbClr val="FFFFFF"/>
      </a:lt1>
      <a:dk2>
        <a:srgbClr val="54616E"/>
      </a:dk2>
      <a:lt2>
        <a:srgbClr val="FFFFFF"/>
      </a:lt2>
      <a:accent1>
        <a:srgbClr val="594FBF"/>
      </a:accent1>
      <a:accent2>
        <a:srgbClr val="B2A2C7"/>
      </a:accent2>
      <a:accent3>
        <a:srgbClr val="C3D69B"/>
      </a:accent3>
      <a:accent4>
        <a:srgbClr val="95B3D7"/>
      </a:accent4>
      <a:accent5>
        <a:srgbClr val="548DD4"/>
      </a:accent5>
      <a:accent6>
        <a:srgbClr val="BFBFBF"/>
      </a:accent6>
      <a:hlink>
        <a:srgbClr val="0000BF"/>
      </a:hlink>
      <a:folHlink>
        <a:srgbClr val="800080"/>
      </a:folHlink>
    </a:clrScheme>
    <a:fontScheme name="Klassisk kontor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ølg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AAU_EN_16_10_waves</Template>
  <TotalTime>2172</TotalTime>
  <Words>397</Words>
  <Application>Microsoft Office PowerPoint</Application>
  <PresentationFormat>Skærmshow (16:10)</PresentationFormat>
  <Paragraphs>170</Paragraphs>
  <Slides>33</Slides>
  <Notes>1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33</vt:i4>
      </vt:variant>
    </vt:vector>
  </HeadingPairs>
  <TitlesOfParts>
    <vt:vector size="38" baseType="lpstr">
      <vt:lpstr>Arial</vt:lpstr>
      <vt:lpstr>Arial Black</vt:lpstr>
      <vt:lpstr>Calibri</vt:lpstr>
      <vt:lpstr>AAU_EN_16_10_waves</vt:lpstr>
      <vt:lpstr>SPW 7.1 Graph</vt:lpstr>
      <vt:lpstr>Impact of sludge properties on solid-liquid separation of activated sludge</vt:lpstr>
      <vt:lpstr>Institut for Kemi og Biovidenskab</vt:lpstr>
      <vt:lpstr>Outline</vt:lpstr>
      <vt:lpstr>PowerPoint-præsentation</vt:lpstr>
      <vt:lpstr>Properties of activated sludge</vt:lpstr>
      <vt:lpstr>Highly compressible</vt:lpstr>
      <vt:lpstr>Specific flux constant with pressure not specific resistance</vt:lpstr>
      <vt:lpstr>Dry matter content of the cake (skin layer formation)</vt:lpstr>
      <vt:lpstr>Why are cakes compressible?</vt:lpstr>
      <vt:lpstr>Cake compression (consolidation stage) Chang and Lee. Wat. Res. 32, 3, 905-914,1998</vt:lpstr>
      <vt:lpstr>In-organic particles</vt:lpstr>
      <vt:lpstr>Consolidation anatase</vt:lpstr>
      <vt:lpstr>What about organic materials?</vt:lpstr>
      <vt:lpstr>Deformation and compression Organic particles </vt:lpstr>
      <vt:lpstr>Deformation and compression Organic particles </vt:lpstr>
      <vt:lpstr>Consolidation poly(styrene-acrylic acid)</vt:lpstr>
      <vt:lpstr>Blinding and floc erosion</vt:lpstr>
      <vt:lpstr>Biological sludge filterability</vt:lpstr>
      <vt:lpstr>Large difference between plants</vt:lpstr>
      <vt:lpstr>Which properties affects sludge dewaterability?  Water hardness Conductivity</vt:lpstr>
      <vt:lpstr>Specific cake resistance for MBR sludge in Europe</vt:lpstr>
      <vt:lpstr>Divalent ions important (Ca2+, Fe2+/3+)</vt:lpstr>
      <vt:lpstr>Calcium flocs</vt:lpstr>
      <vt:lpstr>Other cations</vt:lpstr>
      <vt:lpstr>Anaerobic storage of sludge</vt:lpstr>
      <vt:lpstr>Shear sensitivity</vt:lpstr>
      <vt:lpstr>PowerPoint-præsentation</vt:lpstr>
      <vt:lpstr>Sludge fragmentation</vt:lpstr>
      <vt:lpstr>Filtration test</vt:lpstr>
      <vt:lpstr>Filtration at 13 kPa</vt:lpstr>
      <vt:lpstr>Reversibility of fouling layer</vt:lpstr>
      <vt:lpstr>Floc scouring</vt:lpstr>
      <vt:lpstr>Conclusion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kk</dc:creator>
  <cp:lastModifiedBy>Morten Christensen</cp:lastModifiedBy>
  <cp:revision>33</cp:revision>
  <cp:lastPrinted>2016-08-16T08:00:57Z</cp:lastPrinted>
  <dcterms:created xsi:type="dcterms:W3CDTF">2014-10-01T07:56:12Z</dcterms:created>
  <dcterms:modified xsi:type="dcterms:W3CDTF">2016-09-22T15:20:42Z</dcterms:modified>
</cp:coreProperties>
</file>