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9"/>
  </p:notesMasterIdLst>
  <p:sldIdLst>
    <p:sldId id="256" r:id="rId2"/>
    <p:sldId id="300" r:id="rId3"/>
    <p:sldId id="306" r:id="rId4"/>
    <p:sldId id="305" r:id="rId5"/>
    <p:sldId id="297" r:id="rId6"/>
    <p:sldId id="298" r:id="rId7"/>
    <p:sldId id="299" r:id="rId8"/>
    <p:sldId id="301" r:id="rId9"/>
    <p:sldId id="302" r:id="rId10"/>
    <p:sldId id="303" r:id="rId11"/>
    <p:sldId id="304" r:id="rId12"/>
    <p:sldId id="257" r:id="rId13"/>
    <p:sldId id="258" r:id="rId14"/>
    <p:sldId id="259" r:id="rId15"/>
    <p:sldId id="260" r:id="rId16"/>
    <p:sldId id="262" r:id="rId17"/>
    <p:sldId id="291" r:id="rId18"/>
    <p:sldId id="292" r:id="rId19"/>
    <p:sldId id="293" r:id="rId20"/>
    <p:sldId id="294" r:id="rId21"/>
    <p:sldId id="295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96" r:id="rId48"/>
  </p:sldIdLst>
  <p:sldSz cx="10058400" cy="7772400"/>
  <p:notesSz cx="10058400" cy="7772400"/>
  <p:defaultTextStyle>
    <a:defPPr>
      <a:defRPr lang="en-US"/>
    </a:defPPr>
    <a:lvl1pPr marL="0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3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87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79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72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65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0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51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44" algn="l" defTabSz="914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 varScale="1">
        <p:scale>
          <a:sx n="97" d="100"/>
          <a:sy n="97" d="100"/>
        </p:scale>
        <p:origin x="-108" y="-22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528"/>
    </p:cViewPr>
  </p:sorterViewPr>
  <p:notesViewPr>
    <p:cSldViewPr>
      <p:cViewPr varScale="1">
        <p:scale>
          <a:sx n="98" d="100"/>
          <a:sy n="98" d="100"/>
        </p:scale>
        <p:origin x="-690" y="-90"/>
      </p:cViewPr>
      <p:guideLst>
        <p:guide orient="horz" pos="2448"/>
        <p:guide pos="3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0B5A1-FF80-4669-95CF-A56B61F473A6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692525"/>
            <a:ext cx="8045450" cy="3497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1875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1875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D096A-8EF4-4EB9-B074-9321E9A3E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93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87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79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72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65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0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51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44" algn="l" defTabSz="9141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575816" y="407885"/>
            <a:ext cx="8147304" cy="1668475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575816" y="2096739"/>
            <a:ext cx="8147304" cy="1986280"/>
          </a:xfrm>
        </p:spPr>
        <p:txBody>
          <a:bodyPr tIns="0"/>
          <a:lstStyle>
            <a:lvl1pPr marL="30565" indent="0" algn="l">
              <a:buNone/>
              <a:defRPr sz="29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509412" indent="0" algn="ctr">
              <a:buNone/>
            </a:lvl2pPr>
            <a:lvl3pPr marL="1018824" indent="0" algn="ctr">
              <a:buNone/>
            </a:lvl3pPr>
            <a:lvl4pPr marL="1528237" indent="0" algn="ctr">
              <a:buNone/>
            </a:lvl4pPr>
            <a:lvl5pPr marL="2037649" indent="0" algn="ctr">
              <a:buNone/>
            </a:lvl5pPr>
            <a:lvl6pPr marL="2547061" indent="0" algn="ctr">
              <a:buNone/>
            </a:lvl6pPr>
            <a:lvl7pPr marL="3056473" indent="0" algn="ctr">
              <a:buNone/>
            </a:lvl7pPr>
            <a:lvl8pPr marL="3565886" indent="0" algn="ctr">
              <a:buNone/>
            </a:lvl8pPr>
            <a:lvl9pPr marL="4075298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13576" y="1602309"/>
            <a:ext cx="231343" cy="23835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272894" y="1524352"/>
            <a:ext cx="70409" cy="7254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1179" y="-61"/>
            <a:ext cx="7543800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6231" y="2947035"/>
            <a:ext cx="7040880" cy="2590800"/>
          </a:xfrm>
        </p:spPr>
        <p:txBody>
          <a:bodyPr anchor="t"/>
          <a:lstStyle>
            <a:lvl1pPr algn="l">
              <a:lnSpc>
                <a:spcPts val="5014"/>
              </a:lnSpc>
              <a:buNone/>
              <a:defRPr sz="45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6231" y="1209040"/>
            <a:ext cx="7040880" cy="1711007"/>
          </a:xfrm>
        </p:spPr>
        <p:txBody>
          <a:bodyPr anchor="b"/>
          <a:lstStyle>
            <a:lvl1pPr marL="20376" indent="0">
              <a:lnSpc>
                <a:spcPts val="2563"/>
              </a:lnSpc>
              <a:spcBef>
                <a:spcPts val="0"/>
              </a:spcBef>
              <a:buNone/>
              <a:defRPr sz="22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514600" y="0"/>
            <a:ext cx="83820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389553" y="3189943"/>
            <a:ext cx="231343" cy="23835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648870" y="3111986"/>
            <a:ext cx="70409" cy="7254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169" y="310896"/>
            <a:ext cx="8247888" cy="1295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9169" y="1727200"/>
            <a:ext cx="4023360" cy="528523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3697" y="1727200"/>
            <a:ext cx="4023360" cy="528523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848381"/>
            <a:ext cx="9052560" cy="1295400"/>
          </a:xfrm>
        </p:spPr>
        <p:txBody>
          <a:bodyPr anchor="ctr"/>
          <a:lstStyle>
            <a:lvl1pPr algn="ctr">
              <a:defRPr sz="50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372048"/>
            <a:ext cx="4425696" cy="72542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1318" indent="0" algn="l">
              <a:lnSpc>
                <a:spcPct val="100000"/>
              </a:lnSpc>
              <a:spcBef>
                <a:spcPts val="111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9784" y="372048"/>
            <a:ext cx="4425696" cy="72542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1318" indent="0" algn="l">
              <a:lnSpc>
                <a:spcPct val="100000"/>
              </a:lnSpc>
              <a:spcBef>
                <a:spcPts val="111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2920" y="1098581"/>
            <a:ext cx="4425696" cy="46634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38095" indent="-305647">
              <a:lnSpc>
                <a:spcPct val="100000"/>
              </a:lnSpc>
              <a:spcBef>
                <a:spcPts val="780"/>
              </a:spcBef>
              <a:defRPr sz="2700"/>
            </a:lvl1pPr>
            <a:lvl2pPr>
              <a:lnSpc>
                <a:spcPct val="100000"/>
              </a:lnSpc>
              <a:spcBef>
                <a:spcPts val="780"/>
              </a:spcBef>
              <a:defRPr sz="2200"/>
            </a:lvl2pPr>
            <a:lvl3pPr>
              <a:lnSpc>
                <a:spcPct val="100000"/>
              </a:lnSpc>
              <a:spcBef>
                <a:spcPts val="780"/>
              </a:spcBef>
              <a:defRPr sz="2000"/>
            </a:lvl3pPr>
            <a:lvl4pPr>
              <a:lnSpc>
                <a:spcPct val="100000"/>
              </a:lnSpc>
              <a:spcBef>
                <a:spcPts val="780"/>
              </a:spcBef>
              <a:defRPr sz="1800"/>
            </a:lvl4pPr>
            <a:lvl5pPr>
              <a:lnSpc>
                <a:spcPct val="100000"/>
              </a:lnSpc>
              <a:spcBef>
                <a:spcPts val="780"/>
              </a:spcBef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9784" y="1098581"/>
            <a:ext cx="4425696" cy="46634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38095" indent="-305647">
              <a:lnSpc>
                <a:spcPct val="100000"/>
              </a:lnSpc>
              <a:spcBef>
                <a:spcPts val="780"/>
              </a:spcBef>
              <a:defRPr sz="2700"/>
            </a:lvl1pPr>
            <a:lvl2pPr>
              <a:lnSpc>
                <a:spcPct val="100000"/>
              </a:lnSpc>
              <a:spcBef>
                <a:spcPts val="780"/>
              </a:spcBef>
              <a:defRPr sz="2200"/>
            </a:lvl2pPr>
            <a:lvl3pPr>
              <a:lnSpc>
                <a:spcPct val="100000"/>
              </a:lnSpc>
              <a:spcBef>
                <a:spcPts val="780"/>
              </a:spcBef>
              <a:defRPr sz="2000"/>
            </a:lvl3pPr>
            <a:lvl4pPr>
              <a:lnSpc>
                <a:spcPct val="100000"/>
              </a:lnSpc>
              <a:spcBef>
                <a:spcPts val="780"/>
              </a:spcBef>
              <a:defRPr sz="1800"/>
            </a:lvl4pPr>
            <a:lvl5pPr>
              <a:lnSpc>
                <a:spcPct val="100000"/>
              </a:lnSpc>
              <a:spcBef>
                <a:spcPts val="780"/>
              </a:spcBef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169" y="310896"/>
            <a:ext cx="8247888" cy="12954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6482" y="0"/>
            <a:ext cx="8941918" cy="77724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116483" y="-61"/>
            <a:ext cx="80467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45682"/>
            <a:ext cx="4191000" cy="1316990"/>
          </a:xfrm>
          <a:ln>
            <a:noFill/>
          </a:ln>
        </p:spPr>
        <p:txBody>
          <a:bodyPr anchor="b"/>
          <a:lstStyle>
            <a:lvl1pPr algn="l">
              <a:lnSpc>
                <a:spcPts val="2228"/>
              </a:lnSpc>
              <a:buNone/>
              <a:defRPr sz="25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2920" y="1594559"/>
            <a:ext cx="4191000" cy="791633"/>
          </a:xfrm>
        </p:spPr>
        <p:txBody>
          <a:bodyPr/>
          <a:lstStyle>
            <a:lvl1pPr marL="50941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02920" y="2418080"/>
            <a:ext cx="8968740" cy="4524905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5586" y="1209040"/>
            <a:ext cx="3017520" cy="2245360"/>
          </a:xfrm>
        </p:spPr>
        <p:txBody>
          <a:bodyPr anchor="b">
            <a:noAutofit/>
          </a:bodyPr>
          <a:lstStyle>
            <a:lvl1pPr algn="l">
              <a:buNone/>
              <a:defRPr sz="23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8200" y="1209040"/>
            <a:ext cx="5029200" cy="51816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01882" tIns="305647" rIns="101882" bIns="50941" rtlCol="0" anchor="t">
            <a:normAutofit/>
          </a:bodyPr>
          <a:lstStyle>
            <a:extLst/>
          </a:lstStyle>
          <a:p>
            <a:pPr marL="0" indent="-315836" algn="l" rtl="0" eaLnBrk="1" latinLnBrk="0" hangingPunct="1">
              <a:lnSpc>
                <a:spcPts val="3343"/>
              </a:lnSpc>
              <a:spcBef>
                <a:spcPts val="669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6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22020" y="1295404"/>
            <a:ext cx="4861560" cy="3983135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01882" tIns="305647" anchor="t"/>
          <a:lstStyle>
            <a:lvl1pPr marL="0" indent="0" algn="l" eaLnBrk="1" latinLnBrk="0" hangingPunct="1">
              <a:buNone/>
              <a:defRPr sz="36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436398" y="1081587"/>
            <a:ext cx="754380" cy="23155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504034" y="1061691"/>
            <a:ext cx="714146" cy="23155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2020" y="5440680"/>
            <a:ext cx="4861560" cy="863600"/>
          </a:xfrm>
        </p:spPr>
        <p:txBody>
          <a:bodyPr anchor="ctr"/>
          <a:lstStyle>
            <a:lvl1pPr marL="0" indent="0" algn="l">
              <a:lnSpc>
                <a:spcPts val="1783"/>
              </a:lnSpc>
              <a:spcBef>
                <a:spcPts val="0"/>
              </a:spcBef>
              <a:buNone/>
              <a:defRPr sz="1600">
                <a:solidFill>
                  <a:srgbClr val="777777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800" y="311258"/>
            <a:ext cx="2011680" cy="6631728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11259"/>
            <a:ext cx="6118860" cy="6631728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97519" y="-924711"/>
            <a:ext cx="1802776" cy="185740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85698" y="23916"/>
            <a:ext cx="1872410" cy="1929150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01170" y="1195754"/>
            <a:ext cx="1238289" cy="1249641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114161" y="-61"/>
            <a:ext cx="8944240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579169" y="311256"/>
            <a:ext cx="8247888" cy="1295400"/>
          </a:xfrm>
          <a:prstGeom prst="rect">
            <a:avLst/>
          </a:prstGeom>
        </p:spPr>
        <p:txBody>
          <a:bodyPr lIns="101882" tIns="50941" rIns="101882" bIns="50941"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579169" y="1640840"/>
            <a:ext cx="8247888" cy="5440680"/>
          </a:xfrm>
          <a:prstGeom prst="rect">
            <a:avLst/>
          </a:prstGeom>
        </p:spPr>
        <p:txBody>
          <a:bodyPr lIns="101882" tIns="50941" rIns="101882" bIns="50941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939540" y="7146290"/>
            <a:ext cx="2346960" cy="539750"/>
          </a:xfrm>
          <a:prstGeom prst="rect">
            <a:avLst/>
          </a:prstGeom>
        </p:spPr>
        <p:txBody>
          <a:bodyPr lIns="101882" tIns="50941" rIns="101882" bIns="50941" anchor="b"/>
          <a:lstStyle>
            <a:lvl1pPr algn="r"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F0CC297-4F9B-4506-9913-3700819197A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6286500" y="7146290"/>
            <a:ext cx="3185160" cy="539750"/>
          </a:xfrm>
          <a:prstGeom prst="rect">
            <a:avLst/>
          </a:prstGeom>
        </p:spPr>
        <p:txBody>
          <a:bodyPr lIns="101882" tIns="50941" rIns="101882" bIns="50941" anchor="b"/>
          <a:lstStyle>
            <a:lvl1pPr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9475013" y="7146290"/>
            <a:ext cx="502920" cy="539750"/>
          </a:xfrm>
          <a:prstGeom prst="rect">
            <a:avLst/>
          </a:prstGeom>
        </p:spPr>
        <p:txBody>
          <a:bodyPr lIns="101882" tIns="50941" rIns="101882" bIns="50941" anchor="b"/>
          <a:lstStyle>
            <a:lvl1pPr algn="ctr"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850C07F-0B88-4986-AAE9-25A72E5946E2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116483" y="-61"/>
            <a:ext cx="80467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882" tIns="50941" rIns="101882" bIns="50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rtl="0" eaLnBrk="1" latinLnBrk="0" hangingPunct="1">
        <a:spcBef>
          <a:spcPct val="0"/>
        </a:spcBef>
        <a:buNone/>
        <a:defRPr kumimoji="0" sz="48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07530" indent="-315836" algn="l" rtl="0" eaLnBrk="1" latinLnBrk="0" hangingPunct="1">
        <a:lnSpc>
          <a:spcPct val="100000"/>
        </a:lnSpc>
        <a:spcBef>
          <a:spcPts val="669"/>
        </a:spcBef>
        <a:buClr>
          <a:schemeClr val="accent1"/>
        </a:buClr>
        <a:buSzPct val="80000"/>
        <a:buFont typeface="Wingdings 2"/>
        <a:buChar char="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13177" indent="-264894" algn="l" rtl="0" eaLnBrk="1" latinLnBrk="0" hangingPunct="1">
        <a:lnSpc>
          <a:spcPct val="100000"/>
        </a:lnSpc>
        <a:spcBef>
          <a:spcPts val="613"/>
        </a:spcBef>
        <a:buClr>
          <a:schemeClr val="accent1"/>
        </a:buClr>
        <a:buFont typeface="Verdana"/>
        <a:buChar char="◦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988260" indent="-254706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222589" indent="-193577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46731" indent="-203765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681060" indent="-203765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1915390" indent="-203765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9531" indent="-203765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2373861" indent="-203765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g.linkedin.com/pub/mootaz-el-halawany/23/681/881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eg.linkedin.com/pub/mootaz-el-halawany/23/681/881/" TargetMode="Externa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1371600" y="228600"/>
            <a:ext cx="8061852" cy="160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70062" algn="ctr">
              <a:lnSpc>
                <a:spcPts val="3827"/>
              </a:lnSpc>
              <a:spcBef>
                <a:spcPts val="191"/>
              </a:spcBef>
            </a:pPr>
            <a:r>
              <a:rPr sz="3000" u="sng" dirty="0" smtClean="0">
                <a:solidFill>
                  <a:srgbClr val="323399"/>
                </a:solidFill>
                <a:latin typeface="Tahoma"/>
                <a:cs typeface="Tahoma"/>
              </a:rPr>
              <a:t>ASSESSING PHARMACEUTICAL</a:t>
            </a:r>
            <a:endParaRPr sz="3000" u="sng">
              <a:latin typeface="Tahoma"/>
              <a:cs typeface="Tahoma"/>
            </a:endParaRPr>
          </a:p>
          <a:p>
            <a:pPr marL="12697" algn="ctr">
              <a:lnSpc>
                <a:spcPts val="4320"/>
              </a:lnSpc>
              <a:spcBef>
                <a:spcPts val="149"/>
              </a:spcBef>
            </a:pPr>
            <a:r>
              <a:rPr sz="3000" u="sng" dirty="0" smtClean="0">
                <a:solidFill>
                  <a:srgbClr val="323399"/>
                </a:solidFill>
                <a:latin typeface="Tahoma"/>
                <a:cs typeface="Tahoma"/>
              </a:rPr>
              <a:t>CONTAINMENT EQUIPMENT USING SURROGATE MONITORING</a:t>
            </a:r>
            <a:endParaRPr sz="3000" u="sng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28800" y="1981200"/>
            <a:ext cx="6629400" cy="4800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5157" marR="750658" algn="ctr">
              <a:lnSpc>
                <a:spcPts val="2585"/>
              </a:lnSpc>
              <a:spcBef>
                <a:spcPts val="129"/>
              </a:spcBef>
            </a:pPr>
            <a:endParaRPr lang="en-US" sz="2500" b="1" dirty="0" smtClean="0">
              <a:latin typeface="Tahoma" pitchFamily="34" charset="0"/>
              <a:cs typeface="Tahoma" pitchFamily="34" charset="0"/>
            </a:endParaRPr>
          </a:p>
          <a:p>
            <a:pPr marL="735157" marR="750658" algn="ctr">
              <a:lnSpc>
                <a:spcPts val="2585"/>
              </a:lnSpc>
              <a:spcBef>
                <a:spcPts val="129"/>
              </a:spcBef>
            </a:pPr>
            <a:endParaRPr lang="en-US" sz="2500" b="1" dirty="0" smtClean="0">
              <a:latin typeface="Tahoma" pitchFamily="34" charset="0"/>
              <a:cs typeface="Tahoma" pitchFamily="34" charset="0"/>
            </a:endParaRPr>
          </a:p>
          <a:p>
            <a:pPr marL="735157" marR="750658" algn="ctr">
              <a:lnSpc>
                <a:spcPts val="2585"/>
              </a:lnSpc>
              <a:spcBef>
                <a:spcPts val="129"/>
              </a:spcBef>
            </a:pPr>
            <a:r>
              <a:rPr lang="en-US" sz="2500" b="1" dirty="0" err="1" smtClean="0">
                <a:latin typeface="Tahoma" pitchFamily="34" charset="0"/>
                <a:cs typeface="Tahoma" pitchFamily="34" charset="0"/>
              </a:rPr>
              <a:t>Mootaz</a:t>
            </a:r>
            <a:r>
              <a:rPr lang="en-US" sz="25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2500" b="1" dirty="0" smtClean="0">
                <a:latin typeface="Tahoma" pitchFamily="34" charset="0"/>
                <a:cs typeface="Tahoma" pitchFamily="34" charset="0"/>
              </a:rPr>
              <a:t>El </a:t>
            </a:r>
            <a:r>
              <a:rPr lang="en-US" sz="2500" b="1" dirty="0" err="1" smtClean="0">
                <a:latin typeface="Tahoma" pitchFamily="34" charset="0"/>
                <a:cs typeface="Tahoma" pitchFamily="34" charset="0"/>
              </a:rPr>
              <a:t>Halawany</a:t>
            </a:r>
            <a:endParaRPr sz="2500">
              <a:latin typeface="Tahoma" pitchFamily="34" charset="0"/>
              <a:cs typeface="Tahoma" pitchFamily="34" charset="0"/>
            </a:endParaRPr>
          </a:p>
          <a:p>
            <a:pPr marR="6234" algn="ctr">
              <a:lnSpc>
                <a:spcPct val="100585"/>
              </a:lnSpc>
              <a:spcBef>
                <a:spcPts val="135"/>
              </a:spcBef>
            </a:pPr>
            <a:r>
              <a:rPr lang="en-US" sz="2500" b="1" dirty="0" smtClean="0">
                <a:latin typeface="Tahoma" pitchFamily="34" charset="0"/>
                <a:cs typeface="Tahoma" pitchFamily="34" charset="0"/>
              </a:rPr>
              <a:t>Corporate QA, PBI </a:t>
            </a:r>
            <a:r>
              <a:rPr lang="en-US" sz="2500" b="1" dirty="0" smtClean="0">
                <a:latin typeface="Tahoma" pitchFamily="34" charset="0"/>
                <a:cs typeface="Tahoma" pitchFamily="34" charset="0"/>
              </a:rPr>
              <a:t>International</a:t>
            </a:r>
          </a:p>
          <a:p>
            <a:pPr marR="6234" algn="ctr">
              <a:lnSpc>
                <a:spcPct val="100585"/>
              </a:lnSpc>
              <a:spcBef>
                <a:spcPts val="135"/>
              </a:spcBef>
            </a:pPr>
            <a:endParaRPr lang="en-US" sz="25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2000" dirty="0" smtClean="0">
                <a:latin typeface="Tahoma" pitchFamily="34" charset="0"/>
                <a:cs typeface="Tahoma" pitchFamily="34" charset="0"/>
              </a:rPr>
              <a:t>Pharmaceutical Quality Expert, Pharmaceutical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Industries.</a:t>
            </a: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2000" dirty="0" smtClean="0">
                <a:latin typeface="Tahoma" pitchFamily="34" charset="0"/>
                <a:cs typeface="Tahoma" pitchFamily="34" charset="0"/>
              </a:rPr>
              <a:t>Alex. University School of Pharmaceutical sciences, Egypt</a:t>
            </a:r>
          </a:p>
          <a:p>
            <a:pPr marR="6234" algn="ctr">
              <a:lnSpc>
                <a:spcPct val="100585"/>
              </a:lnSpc>
              <a:spcBef>
                <a:spcPts val="135"/>
              </a:spcBef>
            </a:pPr>
            <a:endParaRPr sz="2500">
              <a:latin typeface="Tahoma" pitchFamily="34" charset="0"/>
              <a:cs typeface="Tahoma" pitchFamily="34" charset="0"/>
            </a:endParaRP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r>
              <a:rPr sz="2500" dirty="0" smtClean="0">
                <a:latin typeface="Tahoma" pitchFamily="34" charset="0"/>
                <a:cs typeface="Tahoma" pitchFamily="34" charset="0"/>
              </a:rPr>
              <a:t>Phone </a:t>
            </a:r>
            <a:r>
              <a:rPr sz="2500" smtClean="0">
                <a:latin typeface="Tahoma" pitchFamily="34" charset="0"/>
                <a:cs typeface="Tahoma" pitchFamily="34" charset="0"/>
              </a:rPr>
              <a:t>Number (</a:t>
            </a:r>
            <a:r>
              <a:rPr lang="en-US" sz="2500" dirty="0" smtClean="0">
                <a:latin typeface="Tahoma" pitchFamily="34" charset="0"/>
                <a:cs typeface="Tahoma" pitchFamily="34" charset="0"/>
              </a:rPr>
              <a:t>002</a:t>
            </a:r>
            <a:r>
              <a:rPr sz="2500" smtClean="0">
                <a:latin typeface="Tahoma" pitchFamily="34" charset="0"/>
                <a:cs typeface="Tahoma" pitchFamily="34" charset="0"/>
              </a:rPr>
              <a:t>) </a:t>
            </a:r>
            <a:r>
              <a:rPr lang="en-US" sz="2500" dirty="0" smtClean="0">
                <a:latin typeface="Tahoma" pitchFamily="34" charset="0"/>
                <a:cs typeface="Tahoma" pitchFamily="34" charset="0"/>
              </a:rPr>
              <a:t>01005220200</a:t>
            </a: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r>
              <a:rPr lang="en-US" sz="1400" dirty="0" smtClean="0">
                <a:latin typeface="Tahoma" pitchFamily="34" charset="0"/>
                <a:cs typeface="Tahoma" pitchFamily="34" charset="0"/>
                <a:hlinkClick r:id="rId2"/>
              </a:rPr>
              <a:t>http://eg.linkedin.com/pub/mootaz-el-halawany/23/681/881/</a:t>
            </a:r>
            <a:endParaRPr lang="en-US" sz="1400" dirty="0" smtClean="0">
              <a:latin typeface="Tahoma" pitchFamily="34" charset="0"/>
              <a:cs typeface="Tahoma" pitchFamily="34" charset="0"/>
            </a:endParaRP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r>
              <a:rPr lang="en-US" sz="1400" dirty="0" smtClean="0">
                <a:latin typeface="Tahoma" pitchFamily="34" charset="0"/>
                <a:cs typeface="Tahoma" pitchFamily="34" charset="0"/>
              </a:rPr>
              <a:t>mhalawani@gmail.com</a:t>
            </a: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endParaRPr lang="en-US" sz="1400" dirty="0" smtClean="0">
              <a:latin typeface="Tahoma" pitchFamily="34" charset="0"/>
              <a:cs typeface="Tahoma" pitchFamily="34" charset="0"/>
            </a:endParaRP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28600"/>
            <a:ext cx="85344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small" spc="100" dirty="0" smtClean="0">
                <a:solidFill>
                  <a:srgbClr val="00B050"/>
                </a:solidFill>
                <a:latin typeface="Tahoma" pitchFamily="34" charset="0"/>
              </a:rPr>
              <a:t>PREFACE</a:t>
            </a:r>
          </a:p>
          <a:p>
            <a:endParaRPr lang="en-US" dirty="0" smtClean="0"/>
          </a:p>
          <a:p>
            <a:r>
              <a:rPr lang="en-US" i="1" dirty="0" smtClean="0">
                <a:latin typeface="Tahoma" pitchFamily="34" charset="0"/>
              </a:rPr>
              <a:t>When talking today about solid dosage form production, often containment</a:t>
            </a:r>
          </a:p>
          <a:p>
            <a:r>
              <a:rPr lang="en-US" i="1" dirty="0" smtClean="0">
                <a:latin typeface="Tahoma" pitchFamily="34" charset="0"/>
              </a:rPr>
              <a:t>immediately becomes one of the issues. Why? Regulatory situation states:</a:t>
            </a:r>
          </a:p>
          <a:p>
            <a:r>
              <a:rPr lang="en-US" i="1" dirty="0" smtClean="0">
                <a:latin typeface="Tahoma" pitchFamily="34" charset="0"/>
              </a:rPr>
              <a:t>“It is the first duty of the employer to protect (the health of) his employees.” </a:t>
            </a:r>
          </a:p>
          <a:p>
            <a:r>
              <a:rPr lang="en-US" i="1" dirty="0" smtClean="0">
                <a:latin typeface="Tahoma" pitchFamily="34" charset="0"/>
              </a:rPr>
              <a:t>(taken from the UK COSHH rules) should be seen as general guidance when handling </a:t>
            </a:r>
            <a:r>
              <a:rPr lang="en-US" i="1" u="sng" dirty="0" smtClean="0">
                <a:latin typeface="Tahoma" pitchFamily="34" charset="0"/>
              </a:rPr>
              <a:t>potent</a:t>
            </a:r>
            <a:r>
              <a:rPr lang="en-US" i="1" dirty="0" smtClean="0">
                <a:latin typeface="Tahoma" pitchFamily="34" charset="0"/>
              </a:rPr>
              <a:t> substances. </a:t>
            </a:r>
            <a:endParaRPr lang="en-US" i="1" dirty="0" smtClean="0">
              <a:latin typeface="Tahoma" pitchFamily="34" charset="0"/>
            </a:endParaRPr>
          </a:p>
          <a:p>
            <a:endParaRPr lang="en-US" i="1" dirty="0" smtClean="0">
              <a:latin typeface="Tahoma" pitchFamily="34" charset="0"/>
            </a:endParaRPr>
          </a:p>
          <a:p>
            <a:r>
              <a:rPr lang="en-US" i="1" dirty="0" smtClean="0">
                <a:latin typeface="Tahoma" pitchFamily="34" charset="0"/>
              </a:rPr>
              <a:t>In </a:t>
            </a:r>
            <a:r>
              <a:rPr lang="en-US" i="1" dirty="0" smtClean="0">
                <a:latin typeface="Tahoma" pitchFamily="34" charset="0"/>
              </a:rPr>
              <a:t>fact, approximately 30 percent of </a:t>
            </a:r>
            <a:r>
              <a:rPr lang="en-US" i="1" dirty="0" smtClean="0">
                <a:latin typeface="Tahoma" pitchFamily="34" charset="0"/>
              </a:rPr>
              <a:t>all people </a:t>
            </a:r>
            <a:r>
              <a:rPr lang="en-US" i="1" dirty="0" smtClean="0">
                <a:latin typeface="Tahoma" pitchFamily="34" charset="0"/>
              </a:rPr>
              <a:t>in western societies will develop some form of cancer during their lifetime. If one of these had been exposed to a carcinogenic substance, whilst working for a pharmaceutical company, there is the </a:t>
            </a:r>
            <a:r>
              <a:rPr lang="en-US" i="1" dirty="0" smtClean="0">
                <a:latin typeface="Tahoma" pitchFamily="34" charset="0"/>
              </a:rPr>
              <a:t>potential for </a:t>
            </a:r>
            <a:r>
              <a:rPr lang="en-US" i="1" dirty="0" smtClean="0">
                <a:latin typeface="Tahoma" pitchFamily="34" charset="0"/>
              </a:rPr>
              <a:t>a legal claim against the company. This could result in high cost compensation and in very bad publicity, unless the company </a:t>
            </a:r>
            <a:r>
              <a:rPr lang="en-US" i="1" dirty="0" smtClean="0">
                <a:latin typeface="Tahoma" pitchFamily="34" charset="0"/>
              </a:rPr>
              <a:t>can prove </a:t>
            </a:r>
            <a:r>
              <a:rPr lang="en-US" i="1" dirty="0" smtClean="0">
                <a:latin typeface="Tahoma" pitchFamily="34" charset="0"/>
              </a:rPr>
              <a:t>that the employee had been protected using best available technology. </a:t>
            </a:r>
          </a:p>
          <a:p>
            <a:r>
              <a:rPr lang="en-US" i="1" dirty="0" smtClean="0">
                <a:latin typeface="Tahoma" pitchFamily="34" charset="0"/>
              </a:rPr>
              <a:t> </a:t>
            </a:r>
          </a:p>
          <a:p>
            <a:r>
              <a:rPr lang="en-US" i="1" dirty="0" smtClean="0">
                <a:latin typeface="Tahoma" pitchFamily="34" charset="0"/>
              </a:rPr>
              <a:t>Equipment containment is the </a:t>
            </a:r>
            <a:r>
              <a:rPr lang="en-US" b="1" i="1" dirty="0" smtClean="0">
                <a:solidFill>
                  <a:srgbClr val="FF0000"/>
                </a:solidFill>
                <a:latin typeface="Tahoma" pitchFamily="34" charset="0"/>
              </a:rPr>
              <a:t>WORD</a:t>
            </a:r>
            <a:r>
              <a:rPr lang="en-US" i="1" dirty="0" smtClean="0">
                <a:latin typeface="Tahoma" pitchFamily="34" charset="0"/>
              </a:rPr>
              <a:t>, and to prove this efficient healthy containment “Protection of employee”, we need to TEST.</a:t>
            </a:r>
          </a:p>
          <a:p>
            <a:r>
              <a:rPr lang="en-US" i="1" dirty="0" smtClean="0">
                <a:latin typeface="Tahoma" pitchFamily="34" charset="0"/>
              </a:rPr>
              <a:t>This testing is called Surrogate </a:t>
            </a:r>
            <a:r>
              <a:rPr lang="en-US" i="1" dirty="0" smtClean="0">
                <a:latin typeface="Tahoma" pitchFamily="34" charset="0"/>
              </a:rPr>
              <a:t>testing</a:t>
            </a:r>
            <a:r>
              <a:rPr lang="en-US" i="1" dirty="0" smtClean="0">
                <a:latin typeface="Tahoma" pitchFamily="34" charset="0"/>
              </a:rPr>
              <a:t>.</a:t>
            </a:r>
          </a:p>
          <a:p>
            <a:r>
              <a:rPr lang="en-US" i="1" dirty="0" smtClean="0">
                <a:latin typeface="Tahoma" pitchFamily="34" charset="0"/>
              </a:rPr>
              <a:t> </a:t>
            </a:r>
          </a:p>
          <a:p>
            <a:r>
              <a:rPr lang="en-US" i="1" dirty="0" smtClean="0">
                <a:latin typeface="Tahoma" pitchFamily="34" charset="0"/>
              </a:rPr>
              <a:t>In my article, I will focus on how to assess pharmaceutical equipment containment via surrogate testing, methodology, and some explanatory illustrations from three famous contained equipment manufactures in Europe, that I used to deal projects design with them. In addition to other important highlights concerning dealing with highly toxic APIs.</a:t>
            </a:r>
          </a:p>
          <a:p>
            <a:endParaRPr lang="en-US" i="1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0174" y="557215"/>
            <a:ext cx="7413316" cy="645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" y="838200"/>
            <a:ext cx="8843926" cy="508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457200"/>
            <a:ext cx="7924800" cy="80329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000" b="1" u="sng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PART 1</a:t>
            </a:r>
            <a:r>
              <a:rPr lang="en-US" sz="3000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: MANUFACTURING PROCESS</a:t>
            </a:r>
          </a:p>
          <a:p>
            <a:endParaRPr lang="en-US" sz="3000" dirty="0" smtClean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3000" dirty="0" smtClean="0">
                <a:solidFill>
                  <a:schemeClr val="accent3"/>
                </a:solidFill>
                <a:latin typeface="Tahoma" pitchFamily="34" charset="0"/>
                <a:cs typeface="Tahoma" pitchFamily="34" charset="0"/>
              </a:rPr>
              <a:t>GENERAL CONTAINMENT CONSIDERATION</a:t>
            </a:r>
          </a:p>
          <a:p>
            <a:endParaRPr lang="en-US" sz="3000" dirty="0" smtClean="0">
              <a:solidFill>
                <a:schemeClr val="accent3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 smtClean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 dirty="0">
              <a:solidFill>
                <a:srgbClr val="0036A2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09800"/>
            <a:ext cx="9220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228600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GENERAL REGULATION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119" y="904875"/>
            <a:ext cx="8977769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225" y="1238250"/>
            <a:ext cx="95059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" y="852488"/>
            <a:ext cx="9315450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6" y="304802"/>
            <a:ext cx="8458194" cy="228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200399"/>
            <a:ext cx="4267200" cy="400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14400"/>
            <a:ext cx="8861908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85800"/>
            <a:ext cx="8608142" cy="527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/>
          <p:nvPr/>
        </p:nvSpPr>
        <p:spPr>
          <a:xfrm>
            <a:off x="1687323" y="827352"/>
            <a:ext cx="1958193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endParaRPr sz="43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11157" y="827352"/>
            <a:ext cx="3677676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endParaRPr sz="4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54480" y="827352"/>
            <a:ext cx="795523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endParaRPr sz="4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87322" y="1497885"/>
            <a:ext cx="3223578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endParaRPr sz="4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76487" y="1497885"/>
            <a:ext cx="3538654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endParaRPr sz="4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6800" y="1219200"/>
            <a:ext cx="7889581" cy="655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896"/>
              </a:lnSpc>
              <a:spcBef>
                <a:spcPts val="181"/>
              </a:spcBef>
              <a:tabLst>
                <a:tab pos="355517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400" smtClean="0">
                <a:solidFill>
                  <a:srgbClr val="3333CB"/>
                </a:solidFill>
                <a:latin typeface="PMingLiU"/>
                <a:cs typeface="PMingLiU"/>
              </a:rPr>
              <a:t>	</a:t>
            </a:r>
            <a:r>
              <a:rPr sz="2500" smtClean="0">
                <a:latin typeface="Tahoma"/>
                <a:cs typeface="Tahoma"/>
              </a:rPr>
              <a:t>Handling </a:t>
            </a:r>
            <a:r>
              <a:rPr sz="2500" dirty="0" smtClean="0">
                <a:latin typeface="Tahoma"/>
                <a:cs typeface="Tahoma"/>
              </a:rPr>
              <a:t>or processing lactose or another surrogate </a:t>
            </a:r>
            <a:endParaRPr sz="2500">
              <a:latin typeface="Tahoma"/>
              <a:cs typeface="Tahoma"/>
            </a:endParaRPr>
          </a:p>
          <a:p>
            <a:pPr marL="355517">
              <a:lnSpc>
                <a:spcPts val="2896"/>
              </a:lnSpc>
              <a:tabLst>
                <a:tab pos="355517" algn="l"/>
              </a:tabLst>
            </a:pPr>
            <a:r>
              <a:rPr sz="2500" dirty="0" smtClean="0">
                <a:latin typeface="Tahoma"/>
                <a:cs typeface="Tahoma"/>
              </a:rPr>
              <a:t>material in containment equipment such as an isolator</a:t>
            </a:r>
            <a:r>
              <a:rPr sz="2500" smtClean="0">
                <a:latin typeface="Tahoma"/>
                <a:cs typeface="Tahoma"/>
              </a:rPr>
              <a:t>, </a:t>
            </a:r>
            <a:r>
              <a:rPr sz="2500" smtClean="0">
                <a:latin typeface="Tahoma"/>
                <a:cs typeface="Tahoma"/>
              </a:rPr>
              <a:t>material </a:t>
            </a:r>
            <a:r>
              <a:rPr sz="2500" dirty="0" smtClean="0">
                <a:latin typeface="Tahoma"/>
                <a:cs typeface="Tahoma"/>
              </a:rPr>
              <a:t>transfer valve or other equipment intended </a:t>
            </a:r>
            <a:r>
              <a:rPr sz="2500" smtClean="0">
                <a:latin typeface="Tahoma"/>
                <a:cs typeface="Tahoma"/>
              </a:rPr>
              <a:t>to </a:t>
            </a:r>
            <a:r>
              <a:rPr sz="2500" smtClean="0">
                <a:latin typeface="Tahoma"/>
                <a:cs typeface="Tahoma"/>
              </a:rPr>
              <a:t>contain </a:t>
            </a:r>
            <a:r>
              <a:rPr sz="2500" dirty="0" smtClean="0">
                <a:latin typeface="Tahoma"/>
                <a:cs typeface="Tahoma"/>
              </a:rPr>
              <a:t>active </a:t>
            </a:r>
            <a:r>
              <a:rPr sz="2500" smtClean="0">
                <a:latin typeface="Tahoma"/>
                <a:cs typeface="Tahoma"/>
              </a:rPr>
              <a:t>pharmaceutical </a:t>
            </a:r>
            <a:r>
              <a:rPr sz="2500" smtClean="0">
                <a:latin typeface="Tahoma"/>
                <a:cs typeface="Tahoma"/>
              </a:rPr>
              <a:t>ingredients </a:t>
            </a:r>
            <a:r>
              <a:rPr sz="2500" dirty="0" smtClean="0">
                <a:latin typeface="Tahoma"/>
                <a:cs typeface="Tahoma"/>
              </a:rPr>
              <a:t>(</a:t>
            </a:r>
            <a:r>
              <a:rPr sz="2500" smtClean="0">
                <a:latin typeface="Tahoma"/>
                <a:cs typeface="Tahoma"/>
              </a:rPr>
              <a:t>APIs</a:t>
            </a:r>
            <a:r>
              <a:rPr sz="2500" smtClean="0">
                <a:latin typeface="Tahoma"/>
                <a:cs typeface="Tahoma"/>
              </a:rPr>
              <a:t>).</a:t>
            </a:r>
            <a:endParaRPr lang="en-US" sz="2500" dirty="0" smtClean="0">
              <a:latin typeface="Tahoma"/>
              <a:cs typeface="Tahoma"/>
            </a:endParaRPr>
          </a:p>
          <a:p>
            <a:pPr marL="355517">
              <a:lnSpc>
                <a:spcPts val="2896"/>
              </a:lnSpc>
              <a:tabLst>
                <a:tab pos="355517" algn="l"/>
              </a:tabLst>
            </a:pP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19200" y="3048000"/>
            <a:ext cx="8117270" cy="2133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896"/>
              </a:lnSpc>
              <a:spcBef>
                <a:spcPts val="185"/>
              </a:spcBef>
              <a:tabLst>
                <a:tab pos="355517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400" smtClean="0">
                <a:solidFill>
                  <a:srgbClr val="3333CB"/>
                </a:solidFill>
                <a:latin typeface="PMingLiU"/>
                <a:cs typeface="PMingLiU"/>
              </a:rPr>
              <a:t>	</a:t>
            </a:r>
            <a:r>
              <a:rPr sz="2500" smtClean="0">
                <a:latin typeface="Tahoma"/>
                <a:cs typeface="Tahoma"/>
              </a:rPr>
              <a:t>Conducting </a:t>
            </a:r>
            <a:r>
              <a:rPr sz="2500" dirty="0" smtClean="0">
                <a:latin typeface="Tahoma"/>
                <a:cs typeface="Tahoma"/>
              </a:rPr>
              <a:t>air sampling and surface </a:t>
            </a:r>
            <a:r>
              <a:rPr sz="2500" smtClean="0">
                <a:latin typeface="Tahoma"/>
                <a:cs typeface="Tahoma"/>
              </a:rPr>
              <a:t>sampling </a:t>
            </a:r>
            <a:r>
              <a:rPr sz="2500" smtClean="0">
                <a:latin typeface="Tahoma"/>
                <a:cs typeface="Tahoma"/>
              </a:rPr>
              <a:t>to</a:t>
            </a:r>
            <a:endParaRPr lang="en-US" sz="2500" dirty="0" smtClean="0">
              <a:latin typeface="Tahoma"/>
              <a:cs typeface="Tahoma"/>
            </a:endParaRPr>
          </a:p>
          <a:p>
            <a:pPr marL="355517" indent="-342819">
              <a:lnSpc>
                <a:spcPts val="2896"/>
              </a:lnSpc>
              <a:spcBef>
                <a:spcPts val="185"/>
              </a:spcBef>
              <a:tabLst>
                <a:tab pos="355517" algn="l"/>
              </a:tabLst>
            </a:pPr>
            <a:r>
              <a:rPr sz="2500" smtClean="0">
                <a:latin typeface="Tahoma"/>
                <a:cs typeface="Tahoma"/>
              </a:rPr>
              <a:t> determine </a:t>
            </a:r>
            <a:r>
              <a:rPr sz="2500" dirty="0" smtClean="0">
                <a:latin typeface="Tahoma"/>
                <a:cs typeface="Tahoma"/>
              </a:rPr>
              <a:t>how much dust escapes </a:t>
            </a:r>
            <a:r>
              <a:rPr sz="2500" smtClean="0">
                <a:latin typeface="Tahoma"/>
                <a:cs typeface="Tahoma"/>
              </a:rPr>
              <a:t>from </a:t>
            </a:r>
            <a:r>
              <a:rPr sz="2500" smtClean="0">
                <a:latin typeface="Tahoma"/>
                <a:cs typeface="Tahoma"/>
              </a:rPr>
              <a:t>the </a:t>
            </a:r>
            <a:r>
              <a:rPr lang="en-US" sz="2500" dirty="0" smtClean="0">
                <a:latin typeface="Tahoma"/>
                <a:cs typeface="Tahoma"/>
              </a:rPr>
              <a:t>C</a:t>
            </a:r>
            <a:r>
              <a:rPr sz="2500" smtClean="0">
                <a:latin typeface="Tahoma"/>
                <a:cs typeface="Tahoma"/>
              </a:rPr>
              <a:t>ontainment</a:t>
            </a:r>
            <a:r>
              <a:rPr sz="2500" dirty="0" smtClean="0">
                <a:latin typeface="Tahoma"/>
                <a:cs typeface="Tahoma"/>
              </a:rPr>
              <a:t>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6304" y="4267200"/>
            <a:ext cx="8021214" cy="1772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896"/>
              </a:lnSpc>
              <a:spcBef>
                <a:spcPts val="185"/>
              </a:spcBef>
              <a:tabLst>
                <a:tab pos="355517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500" dirty="0" smtClean="0">
                <a:latin typeface="Tahoma"/>
                <a:cs typeface="Tahoma"/>
              </a:rPr>
              <a:t>The sampling results provide a means </a:t>
            </a:r>
            <a:r>
              <a:rPr sz="2500" smtClean="0">
                <a:latin typeface="Tahoma"/>
                <a:cs typeface="Tahoma"/>
              </a:rPr>
              <a:t>of </a:t>
            </a:r>
            <a:r>
              <a:rPr sz="2500" smtClean="0">
                <a:latin typeface="Tahoma"/>
                <a:cs typeface="Tahoma"/>
              </a:rPr>
              <a:t>estimating </a:t>
            </a:r>
            <a:r>
              <a:rPr sz="2500" smtClean="0">
                <a:latin typeface="Tahoma"/>
                <a:cs typeface="Tahoma"/>
              </a:rPr>
              <a:t>how </a:t>
            </a:r>
            <a:r>
              <a:rPr sz="2500" smtClean="0">
                <a:latin typeface="Tahoma"/>
                <a:cs typeface="Tahoma"/>
              </a:rPr>
              <a:t>effectively </a:t>
            </a:r>
            <a:r>
              <a:rPr sz="2500" dirty="0" smtClean="0">
                <a:latin typeface="Tahoma"/>
                <a:cs typeface="Tahoma"/>
              </a:rPr>
              <a:t>the equipment will contain the API </a:t>
            </a:r>
            <a:r>
              <a:rPr sz="2500" smtClean="0">
                <a:latin typeface="Tahoma"/>
                <a:cs typeface="Tahoma"/>
              </a:rPr>
              <a:t>under </a:t>
            </a:r>
            <a:r>
              <a:rPr sz="2500" smtClean="0">
                <a:latin typeface="Tahoma"/>
                <a:cs typeface="Tahoma"/>
              </a:rPr>
              <a:t>similar </a:t>
            </a:r>
            <a:r>
              <a:rPr sz="2500" dirty="0" smtClean="0">
                <a:latin typeface="Tahoma"/>
                <a:cs typeface="Tahoma"/>
              </a:rPr>
              <a:t>conditions of use.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5400" y="228600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4400" b="1" u="sng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PART </a:t>
            </a:r>
            <a:r>
              <a:rPr lang="en-US" sz="4400" b="1" u="sng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2</a:t>
            </a:r>
            <a:r>
              <a:rPr lang="en-US" sz="4400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: SURROGATE TEST</a:t>
            </a:r>
            <a:endParaRPr lang="en-US" sz="4400" dirty="0" smtClean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1687324" y="1497911"/>
            <a:ext cx="2084759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Purpose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37670" y="1497911"/>
            <a:ext cx="1022963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and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26218" y="1497911"/>
            <a:ext cx="207861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Benefits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6" y="2567364"/>
            <a:ext cx="7194647" cy="12354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800" dirty="0" smtClean="0">
                <a:latin typeface="Tahoma"/>
                <a:cs typeface="Tahoma"/>
              </a:rPr>
              <a:t>Evaluate containment performance without</a:t>
            </a:r>
            <a:endParaRPr sz="2800">
              <a:latin typeface="Tahoma"/>
              <a:cs typeface="Tahoma"/>
            </a:endParaRPr>
          </a:p>
          <a:p>
            <a:pPr marL="355517" marR="53365">
              <a:lnSpc>
                <a:spcPts val="3358"/>
              </a:lnSpc>
              <a:spcBef>
                <a:spcPts val="18"/>
              </a:spcBef>
            </a:pPr>
            <a:r>
              <a:rPr sz="4200" baseline="-1972" dirty="0" smtClean="0">
                <a:latin typeface="Tahoma"/>
                <a:cs typeface="Tahoma"/>
              </a:rPr>
              <a:t>potential exposures to potent Active</a:t>
            </a:r>
            <a:endParaRPr sz="2800">
              <a:latin typeface="Tahoma"/>
              <a:cs typeface="Tahoma"/>
            </a:endParaRPr>
          </a:p>
          <a:p>
            <a:pPr marL="355517" marR="53365">
              <a:lnSpc>
                <a:spcPts val="3365"/>
              </a:lnSpc>
            </a:pPr>
            <a:r>
              <a:rPr sz="4200" baseline="-1972" dirty="0" smtClean="0">
                <a:latin typeface="Tahoma"/>
                <a:cs typeface="Tahoma"/>
              </a:rPr>
              <a:t>Pharmaceutical Ingredients (APIs)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6" y="4446458"/>
            <a:ext cx="6427652" cy="12354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51671">
              <a:lnSpc>
                <a:spcPts val="2998"/>
              </a:lnSpc>
              <a:spcBef>
                <a:spcPts val="150"/>
              </a:spcBef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800" dirty="0" smtClean="0">
                <a:latin typeface="Tahoma"/>
                <a:cs typeface="Tahoma"/>
              </a:rPr>
              <a:t>Evaluate containment performance in</a:t>
            </a:r>
            <a:endParaRPr sz="2800">
              <a:latin typeface="Tahoma"/>
              <a:cs typeface="Tahoma"/>
            </a:endParaRPr>
          </a:p>
          <a:p>
            <a:pPr marL="355517">
              <a:lnSpc>
                <a:spcPts val="3358"/>
              </a:lnSpc>
              <a:spcBef>
                <a:spcPts val="118"/>
              </a:spcBef>
            </a:pPr>
            <a:r>
              <a:rPr sz="2800" dirty="0" smtClean="0">
                <a:latin typeface="Tahoma"/>
                <a:cs typeface="Tahoma"/>
              </a:rPr>
              <a:t>situations where an analytical method been developed for the API of interest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23952" y="4873945"/>
            <a:ext cx="1245267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2800" dirty="0" smtClean="0">
                <a:latin typeface="Tahoma"/>
                <a:cs typeface="Tahoma"/>
              </a:rPr>
              <a:t>has not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1687322" y="1548742"/>
            <a:ext cx="1898620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Purpose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43032" y="1548742"/>
            <a:ext cx="932836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and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2958" y="1548742"/>
            <a:ext cx="1892928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Benefits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82979" y="1548742"/>
            <a:ext cx="268549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(continued)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2575207"/>
            <a:ext cx="7489448" cy="2079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51671">
              <a:lnSpc>
                <a:spcPts val="3408"/>
              </a:lnSpc>
              <a:spcBef>
                <a:spcPts val="170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Evaluat</a:t>
            </a:r>
            <a:r>
              <a:rPr sz="3200" dirty="0" smtClean="0">
                <a:latin typeface="Tahoma"/>
                <a:cs typeface="Tahoma"/>
              </a:rPr>
              <a:t>e </a:t>
            </a:r>
            <a:r>
              <a:rPr sz="3200" spc="4" smtClean="0">
                <a:latin typeface="Tahoma"/>
                <a:cs typeface="Tahoma"/>
              </a:rPr>
              <a:t>equipment/device</a:t>
            </a:r>
            <a:r>
              <a:rPr sz="3200" smtClean="0">
                <a:latin typeface="Tahoma"/>
                <a:cs typeface="Tahoma"/>
              </a:rPr>
              <a:t>s </a:t>
            </a:r>
            <a:r>
              <a:rPr sz="3200" spc="4" smtClean="0">
                <a:latin typeface="Tahoma"/>
                <a:cs typeface="Tahoma"/>
              </a:rPr>
              <a:t>before</a:t>
            </a:r>
            <a:endParaRPr sz="3200" smtClean="0">
              <a:latin typeface="Tahoma"/>
              <a:cs typeface="Tahoma"/>
            </a:endParaRPr>
          </a:p>
          <a:p>
            <a:pPr marL="355517" marR="51671">
              <a:lnSpc>
                <a:spcPts val="3840"/>
              </a:lnSpc>
              <a:spcBef>
                <a:spcPts val="21"/>
              </a:spcBef>
            </a:pPr>
            <a:r>
              <a:rPr lang="en-US" sz="4800" baseline="-1725" dirty="0" smtClean="0">
                <a:latin typeface="Tahoma"/>
                <a:cs typeface="Tahoma"/>
              </a:rPr>
              <a:t>P</a:t>
            </a:r>
            <a:r>
              <a:rPr sz="4800" baseline="-1725" smtClean="0">
                <a:latin typeface="Tahoma"/>
                <a:cs typeface="Tahoma"/>
              </a:rPr>
              <a:t>urchase</a:t>
            </a:r>
            <a:r>
              <a:rPr lang="en-US" sz="4800" baseline="-1725" dirty="0" smtClean="0">
                <a:latin typeface="Tahoma"/>
                <a:cs typeface="Tahoma"/>
              </a:rPr>
              <a:t> (or during FAT)</a:t>
            </a:r>
            <a:endParaRPr sz="3200" smtClean="0">
              <a:latin typeface="Tahoma"/>
              <a:cs typeface="Tahoma"/>
            </a:endParaRPr>
          </a:p>
          <a:p>
            <a:pPr marL="755472" indent="-285683">
              <a:lnSpc>
                <a:spcPts val="3358"/>
              </a:lnSpc>
              <a:spcBef>
                <a:spcPts val="2470"/>
              </a:spcBef>
              <a:tabLst>
                <a:tab pos="749126" algn="l"/>
              </a:tabLst>
            </a:pPr>
            <a:r>
              <a:rPr sz="1400" smtClean="0">
                <a:solidFill>
                  <a:srgbClr val="FF0000"/>
                </a:solidFill>
                <a:latin typeface="PMingLiU"/>
                <a:cs typeface="PMingLiU"/>
              </a:rPr>
              <a:t>¾</a:t>
            </a:r>
            <a:r>
              <a:rPr sz="1400" spc="-375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1400" dirty="0" smtClean="0">
                <a:solidFill>
                  <a:srgbClr val="FF0000"/>
                </a:solidFill>
                <a:latin typeface="PMingLiU"/>
                <a:cs typeface="PMingLiU"/>
              </a:rPr>
              <a:t>	</a:t>
            </a:r>
            <a:r>
              <a:rPr sz="2800" dirty="0" smtClean="0">
                <a:latin typeface="Tahoma"/>
                <a:cs typeface="Tahoma"/>
              </a:rPr>
              <a:t>Obtain baseline data to compare equipment models from different suppliers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76526" y="5299136"/>
            <a:ext cx="7043674" cy="1406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400" dirty="0" smtClean="0">
                <a:solidFill>
                  <a:srgbClr val="FF0000"/>
                </a:solidFill>
                <a:latin typeface="PMingLiU"/>
                <a:cs typeface="PMingLiU"/>
              </a:rPr>
              <a:t>¾ </a:t>
            </a:r>
            <a:r>
              <a:rPr sz="1400" spc="295" dirty="0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2800" dirty="0" smtClean="0">
                <a:latin typeface="Tahoma"/>
                <a:cs typeface="Tahoma"/>
              </a:rPr>
              <a:t>Obtain baseline data to compare different</a:t>
            </a:r>
            <a:endParaRPr sz="2800">
              <a:latin typeface="Tahoma"/>
              <a:cs typeface="Tahoma"/>
            </a:endParaRPr>
          </a:p>
          <a:p>
            <a:pPr marL="298381" marR="53365">
              <a:lnSpc>
                <a:spcPts val="3365"/>
              </a:lnSpc>
              <a:spcBef>
                <a:spcPts val="18"/>
              </a:spcBef>
            </a:pPr>
            <a:r>
              <a:rPr lang="en-US" sz="4200" baseline="-1972" dirty="0" smtClean="0">
                <a:latin typeface="Tahoma"/>
                <a:cs typeface="Tahoma"/>
              </a:rPr>
              <a:t>T</a:t>
            </a:r>
            <a:r>
              <a:rPr sz="4200" baseline="-1972" smtClean="0">
                <a:latin typeface="Tahoma"/>
                <a:cs typeface="Tahoma"/>
              </a:rPr>
              <a:t>echnologies</a:t>
            </a:r>
            <a:r>
              <a:rPr lang="en-US" sz="4200" baseline="-1972" dirty="0" smtClean="0">
                <a:latin typeface="Tahoma"/>
                <a:cs typeface="Tahoma"/>
              </a:rPr>
              <a:t> (Examples: GEA, IMA, &amp; Bosch-</a:t>
            </a:r>
            <a:r>
              <a:rPr lang="en-US" sz="4200" baseline="-1972" dirty="0" err="1" smtClean="0">
                <a:latin typeface="Tahoma"/>
                <a:cs typeface="Tahoma"/>
              </a:rPr>
              <a:t>Hutlein</a:t>
            </a:r>
            <a:r>
              <a:rPr lang="en-US" sz="4200" baseline="-1972" dirty="0" smtClean="0">
                <a:latin typeface="Tahoma"/>
                <a:cs typeface="Tahoma"/>
              </a:rPr>
              <a:t>)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1687322" y="1548742"/>
            <a:ext cx="1898620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Purpose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43032" y="1548742"/>
            <a:ext cx="932836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and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2958" y="1548742"/>
            <a:ext cx="1892928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Benefits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82979" y="1548742"/>
            <a:ext cx="268549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(continued)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6" y="2533076"/>
            <a:ext cx="7348994" cy="1149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3018"/>
              </a:lnSpc>
              <a:spcBef>
                <a:spcPts val="156"/>
              </a:spcBef>
              <a:tabLst>
                <a:tab pos="355517" algn="l"/>
              </a:tabLst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800" dirty="0" smtClean="0">
                <a:latin typeface="Tahoma"/>
                <a:cs typeface="Tahoma"/>
              </a:rPr>
              <a:t>Evaluate performance of new equipment before initial production begins using </a:t>
            </a:r>
            <a:r>
              <a:rPr sz="2800" smtClean="0">
                <a:latin typeface="Tahoma"/>
                <a:cs typeface="Tahoma"/>
              </a:rPr>
              <a:t>potent </a:t>
            </a:r>
            <a:r>
              <a:rPr sz="2800" spc="-4" smtClean="0">
                <a:latin typeface="Tahoma"/>
                <a:cs typeface="Tahoma"/>
              </a:rPr>
              <a:t>API</a:t>
            </a:r>
            <a:r>
              <a:rPr lang="en-US" sz="2800" spc="-4" dirty="0" smtClean="0">
                <a:latin typeface="Tahoma"/>
                <a:cs typeface="Tahoma"/>
              </a:rPr>
              <a:t> (Commissioning, SAT, IQ, &amp; OQ)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8" y="4240716"/>
            <a:ext cx="7660579" cy="1150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3018"/>
              </a:lnSpc>
              <a:spcBef>
                <a:spcPts val="156"/>
              </a:spcBef>
              <a:tabLst>
                <a:tab pos="355517" algn="l"/>
              </a:tabLst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800" dirty="0" smtClean="0">
                <a:latin typeface="Tahoma"/>
                <a:cs typeface="Tahoma"/>
              </a:rPr>
              <a:t>Retest to determine if performance of existing equipment has degraded over time versus the</a:t>
            </a:r>
            <a:endParaRPr sz="2800">
              <a:latin typeface="Tahoma"/>
              <a:cs typeface="Tahoma"/>
            </a:endParaRPr>
          </a:p>
          <a:p>
            <a:pPr marL="355517" marR="51671">
              <a:lnSpc>
                <a:spcPts val="3005"/>
              </a:lnSpc>
            </a:pPr>
            <a:r>
              <a:rPr lang="en-US" sz="2800" dirty="0" smtClean="0">
                <a:latin typeface="Tahoma"/>
                <a:cs typeface="Tahoma"/>
              </a:rPr>
              <a:t>B</a:t>
            </a:r>
            <a:r>
              <a:rPr sz="2800" smtClean="0">
                <a:latin typeface="Tahoma"/>
                <a:cs typeface="Tahoma"/>
              </a:rPr>
              <a:t>aseline</a:t>
            </a:r>
            <a:r>
              <a:rPr lang="en-US" sz="2800" dirty="0" smtClean="0">
                <a:latin typeface="Tahoma"/>
                <a:cs typeface="Tahoma"/>
              </a:rPr>
              <a:t> (Qualification, and Re-Qualification)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762001" y="24384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3" name="object 13"/>
          <p:cNvSpPr txBox="1"/>
          <p:nvPr/>
        </p:nvSpPr>
        <p:spPr>
          <a:xfrm>
            <a:off x="874778" y="1556003"/>
            <a:ext cx="360425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1235202" y="1556003"/>
            <a:ext cx="77724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312928" y="1556003"/>
            <a:ext cx="108203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8222" y="1978155"/>
            <a:ext cx="236981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5202" y="1978155"/>
            <a:ext cx="77724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998222" y="2030728"/>
            <a:ext cx="236981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1687324" y="827352"/>
            <a:ext cx="1559949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SOME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13249" y="827352"/>
            <a:ext cx="3510224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LIMITATIONS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89452" y="827352"/>
            <a:ext cx="795746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OF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87322" y="1497884"/>
            <a:ext cx="3291061" cy="18774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51671">
              <a:lnSpc>
                <a:spcPts val="4653"/>
              </a:lnSpc>
              <a:spcBef>
                <a:spcPts val="232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SURROGATE</a:t>
            </a:r>
            <a:endParaRPr sz="4300">
              <a:latin typeface="Tahoma"/>
              <a:cs typeface="Tahoma"/>
            </a:endParaRPr>
          </a:p>
          <a:p>
            <a:pPr marL="387513" indent="-342819">
              <a:lnSpc>
                <a:spcPts val="3358"/>
              </a:lnSpc>
              <a:spcBef>
                <a:spcPts val="3435"/>
              </a:spcBef>
              <a:tabLst>
                <a:tab pos="380910" algn="l"/>
              </a:tabLst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700" smtClean="0">
                <a:solidFill>
                  <a:srgbClr val="3333CB"/>
                </a:solidFill>
                <a:latin typeface="PMingLiU"/>
                <a:cs typeface="PMingLiU"/>
              </a:rPr>
              <a:t>	</a:t>
            </a:r>
            <a:r>
              <a:rPr sz="2800" smtClean="0">
                <a:latin typeface="Tahoma"/>
                <a:cs typeface="Tahoma"/>
              </a:rPr>
              <a:t>Does </a:t>
            </a:r>
            <a:r>
              <a:rPr sz="2800" dirty="0" smtClean="0">
                <a:latin typeface="Tahoma"/>
                <a:cs typeface="Tahoma"/>
              </a:rPr>
              <a:t>not evaluate vapors which may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6487" y="1497884"/>
            <a:ext cx="3862804" cy="18774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51671">
              <a:lnSpc>
                <a:spcPts val="4653"/>
              </a:lnSpc>
              <a:spcBef>
                <a:spcPts val="232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MONITORING</a:t>
            </a:r>
            <a:endParaRPr sz="4300">
              <a:latin typeface="Tahoma"/>
              <a:cs typeface="Tahoma"/>
            </a:endParaRPr>
          </a:p>
          <a:p>
            <a:pPr marL="44151" indent="4768">
              <a:lnSpc>
                <a:spcPts val="3358"/>
              </a:lnSpc>
              <a:spcBef>
                <a:spcPts val="3435"/>
              </a:spcBef>
            </a:pPr>
            <a:r>
              <a:rPr sz="2800" dirty="0" smtClean="0">
                <a:latin typeface="Tahoma"/>
                <a:cs typeface="Tahoma"/>
              </a:rPr>
              <a:t>exposures to gases or escape the containment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7" y="3726366"/>
            <a:ext cx="7309766" cy="8079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lang="en-US"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 </a:t>
            </a:r>
            <a:r>
              <a:rPr sz="2800" smtClean="0">
                <a:latin typeface="Tahoma"/>
                <a:cs typeface="Tahoma"/>
              </a:rPr>
              <a:t>Results </a:t>
            </a:r>
            <a:r>
              <a:rPr sz="2800" dirty="0" smtClean="0">
                <a:latin typeface="Tahoma"/>
                <a:cs typeface="Tahoma"/>
              </a:rPr>
              <a:t>not directly comparable </a:t>
            </a:r>
            <a:r>
              <a:rPr sz="2800" smtClean="0">
                <a:latin typeface="Tahoma"/>
                <a:cs typeface="Tahoma"/>
              </a:rPr>
              <a:t>to </a:t>
            </a:r>
            <a:r>
              <a:rPr sz="2800" smtClean="0">
                <a:latin typeface="Tahoma"/>
                <a:cs typeface="Tahoma"/>
              </a:rPr>
              <a:t>materials</a:t>
            </a:r>
          </a:p>
          <a:p>
            <a:pPr marL="355517" marR="53365">
              <a:lnSpc>
                <a:spcPts val="3358"/>
              </a:lnSpc>
              <a:spcBef>
                <a:spcPts val="18"/>
              </a:spcBef>
            </a:pPr>
            <a:r>
              <a:rPr sz="4200" baseline="-1972" smtClean="0">
                <a:latin typeface="Tahoma"/>
                <a:cs typeface="Tahoma"/>
              </a:rPr>
              <a:t>with different physical properties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6" y="5104062"/>
            <a:ext cx="7272274" cy="14491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lang="en-US"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 </a:t>
            </a:r>
            <a:r>
              <a:rPr sz="2800" smtClean="0">
                <a:latin typeface="Tahoma"/>
                <a:cs typeface="Tahoma"/>
              </a:rPr>
              <a:t>Results </a:t>
            </a:r>
            <a:r>
              <a:rPr sz="2800" dirty="0" smtClean="0">
                <a:latin typeface="Tahoma"/>
                <a:cs typeface="Tahoma"/>
              </a:rPr>
              <a:t>do not guarantee compliance with</a:t>
            </a:r>
            <a:endParaRPr sz="2800">
              <a:latin typeface="Tahoma"/>
              <a:cs typeface="Tahoma"/>
            </a:endParaRPr>
          </a:p>
          <a:p>
            <a:pPr marL="355517" marR="53365">
              <a:lnSpc>
                <a:spcPts val="3358"/>
              </a:lnSpc>
              <a:spcBef>
                <a:spcPts val="18"/>
              </a:spcBef>
            </a:pPr>
            <a:r>
              <a:rPr sz="4200" baseline="-1972" dirty="0" smtClean="0">
                <a:latin typeface="Tahoma"/>
                <a:cs typeface="Tahoma"/>
              </a:rPr>
              <a:t>OELs established for </a:t>
            </a:r>
            <a:r>
              <a:rPr sz="4200" baseline="-1972" smtClean="0">
                <a:latin typeface="Tahoma"/>
                <a:cs typeface="Tahoma"/>
              </a:rPr>
              <a:t>specific APIs</a:t>
            </a:r>
            <a:r>
              <a:rPr lang="en-US" sz="4200" baseline="-1972" dirty="0" smtClean="0">
                <a:latin typeface="Tahoma"/>
                <a:cs typeface="Tahoma"/>
              </a:rPr>
              <a:t> (Unless retested using the real life API)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3101" y="2233613"/>
            <a:ext cx="7355057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9589" y="907972"/>
            <a:ext cx="9121613" cy="534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2" y="747714"/>
            <a:ext cx="9426489" cy="56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13" y="1066800"/>
            <a:ext cx="945908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"/>
            <a:ext cx="8550916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1687324" y="1167035"/>
            <a:ext cx="6202961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EXAMPLE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S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F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EQUIPMEN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BE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87323" y="1654732"/>
            <a:ext cx="4684301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TESTE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D</a:t>
            </a:r>
            <a:r>
              <a:rPr sz="3200" spc="-113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VI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A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SURROGATE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12749" y="1654732"/>
            <a:ext cx="2584932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MONITORING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19326" y="2527386"/>
            <a:ext cx="157250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Isolators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76526" y="3163656"/>
            <a:ext cx="7196074" cy="19364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45710">
              <a:lnSpc>
                <a:spcPts val="2585"/>
              </a:lnSpc>
              <a:spcBef>
                <a:spcPts val="129"/>
              </a:spcBef>
            </a:pPr>
            <a:r>
              <a:rPr lang="en-US" sz="1300" dirty="0" smtClean="0">
                <a:solidFill>
                  <a:srgbClr val="FF0000"/>
                </a:solidFill>
                <a:latin typeface="PMingLiU"/>
                <a:cs typeface="PMingLiU"/>
              </a:rPr>
              <a:t>&gt;</a:t>
            </a:r>
            <a:r>
              <a:rPr sz="1300" smtClean="0">
                <a:solidFill>
                  <a:srgbClr val="FF0000"/>
                </a:solidFill>
                <a:latin typeface="PMingLiU"/>
                <a:cs typeface="PMingLiU"/>
              </a:rPr>
              <a:t>  </a:t>
            </a:r>
            <a:r>
              <a:rPr sz="1300" spc="216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Airlock Chambers</a:t>
            </a:r>
            <a:endParaRPr sz="2500">
              <a:latin typeface="Tahoma"/>
              <a:cs typeface="Tahoma"/>
            </a:endParaRPr>
          </a:p>
          <a:p>
            <a:pPr marL="12697">
              <a:lnSpc>
                <a:spcPct val="100585"/>
              </a:lnSpc>
              <a:spcBef>
                <a:spcPts val="135"/>
              </a:spcBef>
            </a:pPr>
            <a:r>
              <a:rPr lang="en-US" sz="1300" dirty="0" smtClean="0">
                <a:solidFill>
                  <a:srgbClr val="FF0000"/>
                </a:solidFill>
                <a:latin typeface="PMingLiU"/>
                <a:cs typeface="PMingLiU"/>
              </a:rPr>
              <a:t>&gt;</a:t>
            </a:r>
            <a:r>
              <a:rPr sz="1300" smtClean="0">
                <a:solidFill>
                  <a:srgbClr val="FF0000"/>
                </a:solidFill>
                <a:latin typeface="PMingLiU"/>
                <a:cs typeface="PMingLiU"/>
              </a:rPr>
              <a:t>  </a:t>
            </a:r>
            <a:r>
              <a:rPr sz="1300" spc="216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Rapid </a:t>
            </a:r>
            <a:r>
              <a:rPr sz="2500" smtClean="0">
                <a:latin typeface="Tahoma"/>
                <a:cs typeface="Tahoma"/>
              </a:rPr>
              <a:t>Transfer Ports</a:t>
            </a:r>
            <a:r>
              <a:rPr lang="en-US" sz="2500" dirty="0" smtClean="0">
                <a:latin typeface="Tahoma"/>
                <a:cs typeface="Tahoma"/>
              </a:rPr>
              <a:t> (RTP)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265"/>
              </a:spcBef>
            </a:pPr>
            <a:r>
              <a:rPr lang="en-US" sz="1300" dirty="0" smtClean="0">
                <a:solidFill>
                  <a:srgbClr val="FF0000"/>
                </a:solidFill>
                <a:latin typeface="PMingLiU"/>
                <a:cs typeface="PMingLiU"/>
              </a:rPr>
              <a:t>&gt;</a:t>
            </a:r>
            <a:r>
              <a:rPr sz="1300" smtClean="0">
                <a:solidFill>
                  <a:srgbClr val="FF0000"/>
                </a:solidFill>
                <a:latin typeface="PMingLiU"/>
                <a:cs typeface="PMingLiU"/>
              </a:rPr>
              <a:t>  </a:t>
            </a:r>
            <a:r>
              <a:rPr sz="1300" spc="216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Glove Ports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265"/>
              </a:spcBef>
            </a:pPr>
            <a:r>
              <a:rPr lang="en-US" sz="1300" dirty="0" smtClean="0">
                <a:solidFill>
                  <a:srgbClr val="FF0000"/>
                </a:solidFill>
                <a:latin typeface="PMingLiU"/>
                <a:cs typeface="PMingLiU"/>
              </a:rPr>
              <a:t>&gt;</a:t>
            </a:r>
            <a:r>
              <a:rPr sz="1300" smtClean="0">
                <a:solidFill>
                  <a:srgbClr val="FF0000"/>
                </a:solidFill>
                <a:latin typeface="PMingLiU"/>
                <a:cs typeface="PMingLiU"/>
              </a:rPr>
              <a:t>  </a:t>
            </a:r>
            <a:r>
              <a:rPr sz="1300" spc="216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QA Sampling Ports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265"/>
              </a:spcBef>
            </a:pPr>
            <a:r>
              <a:rPr lang="en-US" sz="1300" dirty="0" smtClean="0">
                <a:solidFill>
                  <a:srgbClr val="FF0000"/>
                </a:solidFill>
                <a:latin typeface="PMingLiU"/>
                <a:cs typeface="PMingLiU"/>
              </a:rPr>
              <a:t>&gt;</a:t>
            </a:r>
            <a:r>
              <a:rPr sz="1300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1300" spc="216" smtClean="0">
                <a:solidFill>
                  <a:srgbClr val="FF0000"/>
                </a:solidFill>
                <a:latin typeface="PMingLiU"/>
                <a:cs typeface="PMingLiU"/>
              </a:rPr>
              <a:t> </a:t>
            </a:r>
            <a:r>
              <a:rPr sz="2500" smtClean="0">
                <a:latin typeface="Tahoma"/>
                <a:cs typeface="Tahoma"/>
              </a:rPr>
              <a:t>Bag</a:t>
            </a:r>
            <a:r>
              <a:rPr lang="en-US" sz="2500" dirty="0" smtClean="0">
                <a:latin typeface="Tahoma"/>
                <a:cs typeface="Tahoma"/>
              </a:rPr>
              <a:t>-in/Bag</a:t>
            </a:r>
            <a:r>
              <a:rPr sz="2500" smtClean="0">
                <a:latin typeface="Tahoma"/>
                <a:cs typeface="Tahoma"/>
              </a:rPr>
              <a:t>-Out Ports</a:t>
            </a:r>
            <a:r>
              <a:rPr lang="en-US" sz="2500" dirty="0" smtClean="0">
                <a:latin typeface="Tahoma"/>
                <a:cs typeface="Tahoma"/>
              </a:rPr>
              <a:t> (BIBO)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5506805"/>
            <a:ext cx="5900674" cy="970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smtClean="0">
                <a:latin typeface="Tahoma"/>
                <a:cs typeface="Tahoma"/>
              </a:rPr>
              <a:t>Material Discharge/Transfer</a:t>
            </a:r>
            <a:r>
              <a:rPr lang="en-US" sz="2500" dirty="0" smtClean="0">
                <a:latin typeface="Tahoma"/>
                <a:cs typeface="Tahoma"/>
              </a:rPr>
              <a:t> Valves  (Active/Passive valves)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79906" y="5506806"/>
            <a:ext cx="9313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endParaRPr sz="2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685802" y="2590803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1" name="object 11"/>
          <p:cNvSpPr txBox="1"/>
          <p:nvPr/>
        </p:nvSpPr>
        <p:spPr>
          <a:xfrm>
            <a:off x="1312928" y="1556003"/>
            <a:ext cx="108203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8222" y="1978155"/>
            <a:ext cx="236981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5202" y="1978155"/>
            <a:ext cx="77724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1687325" y="1167032"/>
            <a:ext cx="7310359" cy="9192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60907">
              <a:lnSpc>
                <a:spcPts val="340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EXAMPLE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S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F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EQUIPMEN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BE</a:t>
            </a:r>
            <a:endParaRPr sz="3200">
              <a:latin typeface="Tahoma"/>
              <a:cs typeface="Tahoma"/>
            </a:endParaRPr>
          </a:p>
          <a:p>
            <a:pPr marL="12697">
              <a:lnSpc>
                <a:spcPts val="3825"/>
              </a:lnSpc>
              <a:spcBef>
                <a:spcPts val="20"/>
              </a:spcBef>
            </a:pPr>
            <a:r>
              <a:rPr sz="4800" spc="4" baseline="-1725" dirty="0" smtClean="0">
                <a:solidFill>
                  <a:srgbClr val="323399"/>
                </a:solidFill>
                <a:latin typeface="Tahoma"/>
                <a:cs typeface="Tahoma"/>
              </a:rPr>
              <a:t>TESTE</a:t>
            </a:r>
            <a:r>
              <a:rPr sz="4800" baseline="-1725" dirty="0" smtClean="0">
                <a:solidFill>
                  <a:srgbClr val="323399"/>
                </a:solidFill>
                <a:latin typeface="Tahoma"/>
                <a:cs typeface="Tahoma"/>
              </a:rPr>
              <a:t>D</a:t>
            </a:r>
            <a:r>
              <a:rPr sz="4800" spc="-113" baseline="-1725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4800" spc="4" baseline="-1725" dirty="0" smtClean="0">
                <a:solidFill>
                  <a:srgbClr val="323399"/>
                </a:solidFill>
                <a:latin typeface="Tahoma"/>
                <a:cs typeface="Tahoma"/>
              </a:rPr>
              <a:t>VI</a:t>
            </a:r>
            <a:r>
              <a:rPr sz="4800" baseline="-1725" dirty="0" smtClean="0">
                <a:solidFill>
                  <a:srgbClr val="323399"/>
                </a:solidFill>
                <a:latin typeface="Tahoma"/>
                <a:cs typeface="Tahoma"/>
              </a:rPr>
              <a:t>A </a:t>
            </a:r>
            <a:r>
              <a:rPr sz="4800" spc="4" baseline="-1725" dirty="0" smtClean="0">
                <a:solidFill>
                  <a:srgbClr val="323399"/>
                </a:solidFill>
                <a:latin typeface="Tahoma"/>
                <a:cs typeface="Tahoma"/>
              </a:rPr>
              <a:t>SURROGAT</a:t>
            </a:r>
            <a:r>
              <a:rPr sz="4800" baseline="-1725" dirty="0" smtClean="0">
                <a:solidFill>
                  <a:srgbClr val="323399"/>
                </a:solidFill>
                <a:latin typeface="Tahoma"/>
                <a:cs typeface="Tahoma"/>
              </a:rPr>
              <a:t>E </a:t>
            </a:r>
            <a:r>
              <a:rPr sz="4800" spc="4" baseline="-1725" dirty="0" smtClean="0">
                <a:solidFill>
                  <a:srgbClr val="323399"/>
                </a:solidFill>
                <a:latin typeface="Tahoma"/>
                <a:cs typeface="Tahoma"/>
              </a:rPr>
              <a:t>MONITORING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8" y="2946842"/>
            <a:ext cx="7241797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800" dirty="0" smtClean="0">
                <a:latin typeface="Tahoma"/>
                <a:cs typeface="Tahoma"/>
              </a:rPr>
              <a:t>Enclosed equipment such as Tablet Presses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6" y="3887148"/>
            <a:ext cx="4233372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800" dirty="0" smtClean="0">
                <a:latin typeface="Tahoma"/>
                <a:cs typeface="Tahoma"/>
              </a:rPr>
              <a:t>Open-Faced Flow Hoods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7" y="4826694"/>
            <a:ext cx="3666427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800" dirty="0" smtClean="0">
                <a:latin typeface="Tahoma"/>
                <a:cs typeface="Tahoma"/>
              </a:rPr>
              <a:t>Dust Collection Units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3886203" y="2362199"/>
            <a:ext cx="2403347" cy="3862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687324" y="1167035"/>
            <a:ext cx="6202961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EXAMPLE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S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F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EQUIPMEN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BE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87322" y="1654734"/>
            <a:ext cx="1521154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TESTED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49605" y="1654734"/>
            <a:ext cx="725555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VIA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16287" y="1654732"/>
            <a:ext cx="2355337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SURROGATE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12749" y="1654732"/>
            <a:ext cx="2584932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MONITORING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62534" y="6407491"/>
            <a:ext cx="25305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2500" dirty="0" smtClean="0">
                <a:latin typeface="Tahoma"/>
                <a:cs typeface="Tahoma"/>
              </a:rPr>
              <a:t>Glove Box Isolator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17367" y="6407491"/>
            <a:ext cx="504454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2500" dirty="0" smtClean="0">
                <a:latin typeface="Tahoma"/>
                <a:cs typeface="Tahoma"/>
              </a:rPr>
              <a:t>with airlock chamber and glove ports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2971802" y="2667000"/>
            <a:ext cx="3656076" cy="2740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687324" y="1167035"/>
            <a:ext cx="6202961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EXAMPLE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S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F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EQUIPMEN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BE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87322" y="1654734"/>
            <a:ext cx="1521154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TESTED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49605" y="1654734"/>
            <a:ext cx="725555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VIA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16287" y="1654732"/>
            <a:ext cx="2355337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SURROGATE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12749" y="1654732"/>
            <a:ext cx="2584932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MONITORING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69640" y="5797890"/>
            <a:ext cx="270675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2500" dirty="0" smtClean="0">
                <a:latin typeface="Tahoma"/>
                <a:cs typeface="Tahoma"/>
              </a:rPr>
              <a:t>Split Butterfly Valve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3" name="object 13"/>
          <p:cNvSpPr txBox="1"/>
          <p:nvPr/>
        </p:nvSpPr>
        <p:spPr>
          <a:xfrm>
            <a:off x="874778" y="1556003"/>
            <a:ext cx="360425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4800602" y="2362200"/>
            <a:ext cx="3052572" cy="2287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5802" y="2590800"/>
            <a:ext cx="3656076" cy="2740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91200" y="4800601"/>
            <a:ext cx="3043428" cy="2282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687324" y="1167035"/>
            <a:ext cx="6202961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EXAMPLE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S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F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EQUIPMEN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O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BE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87322" y="1654734"/>
            <a:ext cx="1521154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TESTED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49605" y="1654734"/>
            <a:ext cx="725555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VIA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16287" y="1654732"/>
            <a:ext cx="2355337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SURROGATE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12749" y="1654732"/>
            <a:ext cx="2584932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MONITORING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2662" y="5645492"/>
            <a:ext cx="4444329" cy="14251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2500" dirty="0" smtClean="0">
                <a:latin typeface="Tahoma"/>
                <a:cs typeface="Tahoma"/>
              </a:rPr>
              <a:t>Dust Collection System designed</a:t>
            </a:r>
            <a:endParaRPr sz="2500">
              <a:latin typeface="Tahoma"/>
              <a:cs typeface="Tahoma"/>
            </a:endParaRPr>
          </a:p>
          <a:p>
            <a:pPr marL="362974" marR="64736" indent="-335" algn="ctr">
              <a:lnSpc>
                <a:spcPts val="2870"/>
              </a:lnSpc>
              <a:spcBef>
                <a:spcPts val="94"/>
              </a:spcBef>
            </a:pPr>
            <a:r>
              <a:rPr sz="2500" dirty="0" smtClean="0">
                <a:latin typeface="Tahoma"/>
                <a:cs typeface="Tahoma"/>
              </a:rPr>
              <a:t>for bag-in/bag-out filter changing and collection drum liner removal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1687325" y="1497911"/>
            <a:ext cx="2404247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LACTOSE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7158" y="1497911"/>
            <a:ext cx="755420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AS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78163" y="1497911"/>
            <a:ext cx="322307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SURROGATE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6" y="2557866"/>
            <a:ext cx="4046687" cy="2959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45710">
              <a:lnSpc>
                <a:spcPts val="2585"/>
              </a:lnSpc>
              <a:spcBef>
                <a:spcPts val="129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Flow</a:t>
            </a:r>
            <a:r>
              <a:rPr sz="2500" spc="9" dirty="0" smtClean="0">
                <a:latin typeface="Tahoma"/>
                <a:cs typeface="Tahoma"/>
              </a:rPr>
              <a:t> </a:t>
            </a:r>
            <a:r>
              <a:rPr sz="2500" dirty="0" smtClean="0">
                <a:latin typeface="Tahoma"/>
                <a:cs typeface="Tahoma"/>
              </a:rPr>
              <a:t>characteristics</a:t>
            </a:r>
            <a:endParaRPr sz="2500">
              <a:latin typeface="Tahoma"/>
              <a:cs typeface="Tahoma"/>
            </a:endParaRPr>
          </a:p>
          <a:p>
            <a:pPr marL="12697">
              <a:lnSpc>
                <a:spcPct val="100585"/>
              </a:lnSpc>
              <a:spcBef>
                <a:spcPts val="423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Analytical limit of detection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553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Low toxicity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553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Availability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553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Cost of surrogate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553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Cost of sample analysis</a:t>
            </a:r>
            <a:endParaRPr sz="2500">
              <a:latin typeface="Tahoma"/>
              <a:cs typeface="Tahoma"/>
            </a:endParaRPr>
          </a:p>
          <a:p>
            <a:pPr marL="12697" marR="45710">
              <a:lnSpc>
                <a:spcPct val="100585"/>
              </a:lnSpc>
              <a:spcBef>
                <a:spcPts val="553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Solubility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1687323" y="1602489"/>
            <a:ext cx="6733073" cy="4826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798"/>
              </a:lnSpc>
              <a:spcBef>
                <a:spcPts val="191"/>
              </a:spcBef>
            </a:pPr>
            <a:r>
              <a:rPr sz="3600" dirty="0" smtClean="0">
                <a:solidFill>
                  <a:srgbClr val="323399"/>
                </a:solidFill>
                <a:latin typeface="Tahoma"/>
                <a:cs typeface="Tahoma"/>
              </a:rPr>
              <a:t>OTHER SURROGATE MATERIALS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7" y="2575209"/>
            <a:ext cx="5843148" cy="276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60907">
              <a:lnSpc>
                <a:spcPts val="3408"/>
              </a:lnSpc>
              <a:spcBef>
                <a:spcPts val="170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dirty="0" smtClean="0">
                <a:latin typeface="Tahoma"/>
                <a:cs typeface="Tahoma"/>
              </a:rPr>
              <a:t>Naproxen</a:t>
            </a:r>
            <a:r>
              <a:rPr sz="3200" spc="14" dirty="0" smtClean="0">
                <a:latin typeface="Tahoma"/>
                <a:cs typeface="Tahoma"/>
              </a:rPr>
              <a:t> </a:t>
            </a:r>
            <a:r>
              <a:rPr sz="3200" dirty="0" smtClean="0">
                <a:latin typeface="Tahoma"/>
                <a:cs typeface="Tahoma"/>
              </a:rPr>
              <a:t>Sodium</a:t>
            </a:r>
            <a:endParaRPr sz="3200">
              <a:latin typeface="Tahoma"/>
              <a:cs typeface="Tahoma"/>
            </a:endParaRPr>
          </a:p>
          <a:p>
            <a:pPr marL="12697" marR="60907">
              <a:lnSpc>
                <a:spcPct val="100585"/>
              </a:lnSpc>
              <a:spcBef>
                <a:spcPts val="569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Riboflavi</a:t>
            </a:r>
            <a:r>
              <a:rPr sz="3200" dirty="0" smtClean="0">
                <a:latin typeface="Tahoma"/>
                <a:cs typeface="Tahoma"/>
              </a:rPr>
              <a:t>n</a:t>
            </a:r>
            <a:r>
              <a:rPr sz="3200" spc="9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(vitami</a:t>
            </a:r>
            <a:r>
              <a:rPr sz="3200" dirty="0" smtClean="0">
                <a:latin typeface="Tahoma"/>
                <a:cs typeface="Tahoma"/>
              </a:rPr>
              <a:t>n</a:t>
            </a:r>
            <a:r>
              <a:rPr sz="3200" spc="9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B2)</a:t>
            </a:r>
            <a:endParaRPr sz="3200">
              <a:latin typeface="Tahoma"/>
              <a:cs typeface="Tahoma"/>
            </a:endParaRPr>
          </a:p>
          <a:p>
            <a:pPr marL="12697" marR="60907">
              <a:lnSpc>
                <a:spcPct val="100585"/>
              </a:lnSpc>
              <a:spcBef>
                <a:spcPts val="733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Mannitol</a:t>
            </a:r>
            <a:endParaRPr sz="3200">
              <a:latin typeface="Tahoma"/>
              <a:cs typeface="Tahoma"/>
            </a:endParaRPr>
          </a:p>
          <a:p>
            <a:pPr marL="12697" marR="60907">
              <a:lnSpc>
                <a:spcPct val="100585"/>
              </a:lnSpc>
              <a:spcBef>
                <a:spcPts val="739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dirty="0" smtClean="0">
                <a:latin typeface="Tahoma"/>
                <a:cs typeface="Tahoma"/>
              </a:rPr>
              <a:t>Sucrose</a:t>
            </a:r>
            <a:endParaRPr sz="3200">
              <a:latin typeface="Tahoma"/>
              <a:cs typeface="Tahoma"/>
            </a:endParaRPr>
          </a:p>
          <a:p>
            <a:pPr marL="12697">
              <a:lnSpc>
                <a:spcPts val="3850"/>
              </a:lnSpc>
              <a:spcBef>
                <a:spcPts val="930"/>
              </a:spcBef>
            </a:pPr>
            <a:r>
              <a:rPr sz="2900" baseline="-2673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2673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4800" baseline="-1725" dirty="0" smtClean="0">
                <a:latin typeface="Tahoma"/>
                <a:cs typeface="Tahoma"/>
              </a:rPr>
              <a:t>Acetaminophen (paracetamol)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3733802" y="3276601"/>
            <a:ext cx="950975" cy="1320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76802" y="3276601"/>
            <a:ext cx="950975" cy="1320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67400" y="4953000"/>
            <a:ext cx="2451820" cy="18364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687325" y="939141"/>
            <a:ext cx="1042467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IOM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87235" y="939141"/>
            <a:ext cx="221439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SAMPLER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59081" y="939141"/>
            <a:ext cx="734973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vs.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45795" y="1548742"/>
            <a:ext cx="2635690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STANDARD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38932" y="1548742"/>
            <a:ext cx="170700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FILTER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03386" y="1548742"/>
            <a:ext cx="2442554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198"/>
              </a:lnSpc>
              <a:spcBef>
                <a:spcPts val="209"/>
              </a:spcBef>
            </a:pPr>
            <a:r>
              <a:rPr sz="4000" dirty="0" smtClean="0">
                <a:solidFill>
                  <a:srgbClr val="323399"/>
                </a:solidFill>
                <a:latin typeface="Tahoma"/>
                <a:cs typeface="Tahoma"/>
              </a:rPr>
              <a:t>CASSETTE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51104" y="2589516"/>
            <a:ext cx="644314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168"/>
              </a:lnSpc>
              <a:spcBef>
                <a:spcPts val="108"/>
              </a:spcBef>
            </a:pPr>
            <a:r>
              <a:rPr sz="2000" dirty="0" smtClean="0">
                <a:latin typeface="Tahoma"/>
                <a:cs typeface="Tahoma"/>
              </a:rPr>
              <a:t>The Institute</a:t>
            </a:r>
            <a:r>
              <a:rPr sz="2000" spc="-74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of Occupational Medicine (IOM) in Scotland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1102" y="2894316"/>
            <a:ext cx="425925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168"/>
              </a:lnSpc>
              <a:spcBef>
                <a:spcPts val="108"/>
              </a:spcBef>
            </a:pPr>
            <a:r>
              <a:rPr sz="2000" dirty="0" smtClean="0">
                <a:latin typeface="Tahoma"/>
                <a:cs typeface="Tahoma"/>
              </a:rPr>
              <a:t>IOM Personal Inhalable Dust</a:t>
            </a:r>
            <a:r>
              <a:rPr sz="2000" spc="-40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Sampler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26647" y="2894316"/>
            <a:ext cx="117050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168"/>
              </a:lnSpc>
              <a:spcBef>
                <a:spcPts val="108"/>
              </a:spcBef>
            </a:pPr>
            <a:r>
              <a:rPr sz="2000" dirty="0" smtClean="0">
                <a:latin typeface="Tahoma"/>
                <a:cs typeface="Tahoma"/>
              </a:rPr>
              <a:t>(exploded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3443" y="2894316"/>
            <a:ext cx="66712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168"/>
              </a:lnSpc>
              <a:spcBef>
                <a:spcPts val="108"/>
              </a:spcBef>
            </a:pPr>
            <a:r>
              <a:rPr sz="2000" dirty="0" smtClean="0">
                <a:latin typeface="Tahoma"/>
                <a:cs typeface="Tahoma"/>
              </a:rPr>
              <a:t>view)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84504" y="5256518"/>
            <a:ext cx="3512479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168"/>
              </a:lnSpc>
              <a:spcBef>
                <a:spcPts val="108"/>
              </a:spcBef>
            </a:pPr>
            <a:r>
              <a:rPr sz="2000" dirty="0" smtClean="0">
                <a:latin typeface="Tahoma"/>
                <a:cs typeface="Tahoma"/>
              </a:rPr>
              <a:t>Standard 25 mm filter cassette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1524002" y="4191000"/>
            <a:ext cx="3364229" cy="2523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57800" y="2590800"/>
            <a:ext cx="3354324" cy="2516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87322" y="1066800"/>
            <a:ext cx="8066278" cy="182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798"/>
              </a:lnSpc>
              <a:spcBef>
                <a:spcPts val="191"/>
              </a:spcBef>
            </a:pPr>
            <a:r>
              <a:rPr sz="3600" dirty="0" smtClean="0">
                <a:solidFill>
                  <a:srgbClr val="323399"/>
                </a:solidFill>
                <a:latin typeface="Tahoma"/>
                <a:cs typeface="Tahoma"/>
              </a:rPr>
              <a:t>SURFACE WIPE AND </a:t>
            </a:r>
            <a:r>
              <a:rPr sz="3600" smtClean="0">
                <a:solidFill>
                  <a:srgbClr val="323399"/>
                </a:solidFill>
                <a:latin typeface="Tahoma"/>
                <a:cs typeface="Tahoma"/>
              </a:rPr>
              <a:t>SWAB SAMPLES</a:t>
            </a:r>
            <a:endParaRPr lang="en-US" sz="3600" dirty="0" smtClean="0">
              <a:solidFill>
                <a:srgbClr val="323399"/>
              </a:solidFill>
              <a:latin typeface="Tahoma"/>
              <a:cs typeface="Tahoma"/>
            </a:endParaRPr>
          </a:p>
          <a:p>
            <a:pPr marL="12697">
              <a:lnSpc>
                <a:spcPts val="3798"/>
              </a:lnSpc>
              <a:spcBef>
                <a:spcPts val="191"/>
              </a:spcBef>
            </a:pPr>
            <a:r>
              <a:rPr lang="en-US" sz="2000" dirty="0" smtClean="0">
                <a:solidFill>
                  <a:srgbClr val="323399"/>
                </a:solidFill>
                <a:latin typeface="Tahoma"/>
                <a:cs typeface="Tahoma"/>
              </a:rPr>
              <a:t>(Coupons to size the sampling area)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4800" y="22860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1687324" y="1497911"/>
            <a:ext cx="2725858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SAMPLING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78769" y="1497911"/>
            <a:ext cx="2762722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STRATEGY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9328" y="2575208"/>
            <a:ext cx="5342451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dirty="0" smtClean="0">
                <a:latin typeface="Tahoma"/>
                <a:cs typeface="Tahoma"/>
              </a:rPr>
              <a:t>Background air and surface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02906" y="2575210"/>
            <a:ext cx="1535938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dirty="0" smtClean="0">
                <a:latin typeface="Tahoma"/>
                <a:cs typeface="Tahoma"/>
              </a:rPr>
              <a:t>samples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8" y="3597812"/>
            <a:ext cx="4699278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Breathin</a:t>
            </a:r>
            <a:r>
              <a:rPr sz="3200" dirty="0" smtClean="0">
                <a:latin typeface="Tahoma"/>
                <a:cs typeface="Tahoma"/>
              </a:rPr>
              <a:t>g </a:t>
            </a:r>
            <a:r>
              <a:rPr sz="3200" spc="4" dirty="0" smtClean="0">
                <a:latin typeface="Tahoma"/>
                <a:cs typeface="Tahoma"/>
              </a:rPr>
              <a:t>zon</a:t>
            </a:r>
            <a:r>
              <a:rPr sz="3200" dirty="0" smtClean="0">
                <a:latin typeface="Tahoma"/>
                <a:cs typeface="Tahoma"/>
              </a:rPr>
              <a:t>e </a:t>
            </a:r>
            <a:r>
              <a:rPr sz="3200" spc="4" dirty="0" smtClean="0">
                <a:latin typeface="Tahoma"/>
                <a:cs typeface="Tahoma"/>
              </a:rPr>
              <a:t>samples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6" y="4619654"/>
            <a:ext cx="4878023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dirty="0" smtClean="0">
                <a:latin typeface="Tahoma"/>
                <a:cs typeface="Tahoma"/>
              </a:rPr>
              <a:t>General area air samples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8" y="5716933"/>
            <a:ext cx="5853951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dirty="0" smtClean="0">
                <a:latin typeface="Tahoma"/>
                <a:cs typeface="Tahoma"/>
              </a:rPr>
              <a:t>Surface</a:t>
            </a:r>
            <a:r>
              <a:rPr sz="3200" spc="-105" dirty="0" smtClean="0">
                <a:latin typeface="Tahoma"/>
                <a:cs typeface="Tahoma"/>
              </a:rPr>
              <a:t> </a:t>
            </a:r>
            <a:r>
              <a:rPr sz="3200" dirty="0" smtClean="0">
                <a:latin typeface="Tahoma"/>
                <a:cs typeface="Tahoma"/>
              </a:rPr>
              <a:t>wipe or swab samples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802" y="2057403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998222" y="2030728"/>
            <a:ext cx="236981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1687322" y="1497911"/>
            <a:ext cx="3670471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BACKGROUND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3382" y="1497911"/>
            <a:ext cx="2396818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SAMPLES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6" y="2575210"/>
            <a:ext cx="7084330" cy="9192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408"/>
              </a:lnSpc>
              <a:spcBef>
                <a:spcPts val="170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Typicall</a:t>
            </a:r>
            <a:r>
              <a:rPr sz="3200" dirty="0" smtClean="0">
                <a:latin typeface="Tahoma"/>
                <a:cs typeface="Tahoma"/>
              </a:rPr>
              <a:t>y </a:t>
            </a:r>
            <a:r>
              <a:rPr sz="3200" spc="4" dirty="0" smtClean="0">
                <a:latin typeface="Tahoma"/>
                <a:cs typeface="Tahoma"/>
              </a:rPr>
              <a:t>2-</a:t>
            </a:r>
            <a:r>
              <a:rPr sz="3200" dirty="0" smtClean="0">
                <a:latin typeface="Tahoma"/>
                <a:cs typeface="Tahoma"/>
              </a:rPr>
              <a:t>3 </a:t>
            </a:r>
            <a:r>
              <a:rPr sz="3200" spc="4" dirty="0" smtClean="0">
                <a:latin typeface="Tahoma"/>
                <a:cs typeface="Tahoma"/>
              </a:rPr>
              <a:t>backgroun</a:t>
            </a:r>
            <a:r>
              <a:rPr sz="3200" dirty="0" smtClean="0">
                <a:latin typeface="Tahoma"/>
                <a:cs typeface="Tahoma"/>
              </a:rPr>
              <a:t>d </a:t>
            </a:r>
            <a:r>
              <a:rPr sz="3200" spc="4" dirty="0" smtClean="0">
                <a:latin typeface="Tahoma"/>
                <a:cs typeface="Tahoma"/>
              </a:rPr>
              <a:t>ai</a:t>
            </a:r>
            <a:r>
              <a:rPr sz="3200" dirty="0" smtClean="0">
                <a:latin typeface="Tahoma"/>
                <a:cs typeface="Tahoma"/>
              </a:rPr>
              <a:t>r </a:t>
            </a:r>
            <a:r>
              <a:rPr sz="3200" spc="4" dirty="0" smtClean="0">
                <a:latin typeface="Tahoma"/>
                <a:cs typeface="Tahoma"/>
              </a:rPr>
              <a:t>samples</a:t>
            </a:r>
            <a:endParaRPr sz="3200">
              <a:latin typeface="Tahoma"/>
              <a:cs typeface="Tahoma"/>
            </a:endParaRPr>
          </a:p>
          <a:p>
            <a:pPr marL="355517" marR="60907">
              <a:lnSpc>
                <a:spcPts val="3825"/>
              </a:lnSpc>
              <a:spcBef>
                <a:spcPts val="20"/>
              </a:spcBef>
            </a:pPr>
            <a:r>
              <a:rPr sz="4800" baseline="-1725" dirty="0" smtClean="0">
                <a:latin typeface="Tahoma"/>
                <a:cs typeface="Tahoma"/>
              </a:rPr>
              <a:t>the test</a:t>
            </a:r>
            <a:r>
              <a:rPr sz="4800" spc="-52" baseline="-1725" dirty="0" smtClean="0">
                <a:latin typeface="Tahoma"/>
                <a:cs typeface="Tahoma"/>
              </a:rPr>
              <a:t> </a:t>
            </a:r>
            <a:r>
              <a:rPr sz="4800" baseline="-1725" dirty="0" smtClean="0">
                <a:latin typeface="Tahoma"/>
                <a:cs typeface="Tahoma"/>
              </a:rPr>
              <a:t>room or enclosure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44785" y="2575210"/>
            <a:ext cx="406689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latin typeface="Tahoma"/>
                <a:cs typeface="Tahoma"/>
              </a:rPr>
              <a:t>in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7" y="4231034"/>
            <a:ext cx="7296339" cy="9184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408"/>
              </a:lnSpc>
              <a:spcBef>
                <a:spcPts val="170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Backgroun</a:t>
            </a:r>
            <a:r>
              <a:rPr sz="3200" dirty="0" smtClean="0">
                <a:latin typeface="Tahoma"/>
                <a:cs typeface="Tahoma"/>
              </a:rPr>
              <a:t>d </a:t>
            </a:r>
            <a:r>
              <a:rPr sz="3200" spc="4" dirty="0" smtClean="0">
                <a:latin typeface="Tahoma"/>
                <a:cs typeface="Tahoma"/>
              </a:rPr>
              <a:t>swa</a:t>
            </a:r>
            <a:r>
              <a:rPr sz="3200" dirty="0" smtClean="0">
                <a:latin typeface="Tahoma"/>
                <a:cs typeface="Tahoma"/>
              </a:rPr>
              <a:t>b </a:t>
            </a:r>
            <a:r>
              <a:rPr sz="3200" spc="4" dirty="0" smtClean="0">
                <a:latin typeface="Tahoma"/>
                <a:cs typeface="Tahoma"/>
              </a:rPr>
              <a:t>sample</a:t>
            </a:r>
            <a:r>
              <a:rPr sz="3200" dirty="0" smtClean="0">
                <a:latin typeface="Tahoma"/>
                <a:cs typeface="Tahoma"/>
              </a:rPr>
              <a:t>s </a:t>
            </a:r>
            <a:r>
              <a:rPr sz="3200" spc="4" dirty="0" smtClean="0">
                <a:latin typeface="Tahoma"/>
                <a:cs typeface="Tahoma"/>
              </a:rPr>
              <a:t>o</a:t>
            </a:r>
            <a:r>
              <a:rPr sz="3200" dirty="0" smtClean="0">
                <a:latin typeface="Tahoma"/>
                <a:cs typeface="Tahoma"/>
              </a:rPr>
              <a:t>n </a:t>
            </a:r>
            <a:r>
              <a:rPr sz="3200" spc="4" dirty="0" smtClean="0">
                <a:latin typeface="Tahoma"/>
                <a:cs typeface="Tahoma"/>
              </a:rPr>
              <a:t>multiple</a:t>
            </a:r>
            <a:endParaRPr sz="3200">
              <a:latin typeface="Tahoma"/>
              <a:cs typeface="Tahoma"/>
            </a:endParaRPr>
          </a:p>
          <a:p>
            <a:pPr marL="355517" marR="60907">
              <a:lnSpc>
                <a:spcPts val="3818"/>
              </a:lnSpc>
              <a:spcBef>
                <a:spcPts val="20"/>
              </a:spcBef>
            </a:pPr>
            <a:r>
              <a:rPr sz="4800" baseline="-1725" dirty="0" smtClean="0">
                <a:latin typeface="Tahoma"/>
                <a:cs typeface="Tahoma"/>
              </a:rPr>
              <a:t>surfaces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1687322" y="1654712"/>
            <a:ext cx="7338058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OPERATO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R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BREATHIN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G</a:t>
            </a:r>
            <a:r>
              <a:rPr sz="3200" spc="-160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ZON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E</a:t>
            </a:r>
            <a:r>
              <a:rPr sz="3200" spc="-6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SAMPLES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2575209"/>
            <a:ext cx="7245530" cy="14061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408"/>
              </a:lnSpc>
              <a:spcBef>
                <a:spcPts val="170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dirty="0" smtClean="0">
                <a:latin typeface="Tahoma"/>
                <a:cs typeface="Tahoma"/>
              </a:rPr>
              <a:t>Long-term breathing zone samples on</a:t>
            </a:r>
            <a:endParaRPr sz="3200">
              <a:latin typeface="Tahoma"/>
              <a:cs typeface="Tahoma"/>
            </a:endParaRPr>
          </a:p>
          <a:p>
            <a:pPr marL="355517" marR="925878">
              <a:lnSpc>
                <a:spcPts val="3827"/>
              </a:lnSpc>
              <a:spcBef>
                <a:spcPts val="136"/>
              </a:spcBef>
            </a:pPr>
            <a:r>
              <a:rPr sz="3200" dirty="0" smtClean="0">
                <a:latin typeface="Tahoma"/>
                <a:cs typeface="Tahoma"/>
              </a:rPr>
              <a:t>operator(s) for entire duration of operations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8" y="4717954"/>
            <a:ext cx="6753889" cy="9192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408"/>
              </a:lnSpc>
              <a:spcBef>
                <a:spcPts val="170"/>
              </a:spcBef>
            </a:pPr>
            <a:r>
              <a:rPr sz="19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1900" spc="5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Short-ter</a:t>
            </a:r>
            <a:r>
              <a:rPr sz="3200" dirty="0" smtClean="0">
                <a:latin typeface="Tahoma"/>
                <a:cs typeface="Tahoma"/>
              </a:rPr>
              <a:t>m </a:t>
            </a:r>
            <a:r>
              <a:rPr sz="3200" spc="4" dirty="0" smtClean="0">
                <a:latin typeface="Tahoma"/>
                <a:cs typeface="Tahoma"/>
              </a:rPr>
              <a:t>breathin</a:t>
            </a:r>
            <a:r>
              <a:rPr sz="3200" dirty="0" smtClean="0">
                <a:latin typeface="Tahoma"/>
                <a:cs typeface="Tahoma"/>
              </a:rPr>
              <a:t>g </a:t>
            </a:r>
            <a:r>
              <a:rPr sz="3200" spc="4" dirty="0" smtClean="0">
                <a:latin typeface="Tahoma"/>
                <a:cs typeface="Tahoma"/>
              </a:rPr>
              <a:t>zon</a:t>
            </a:r>
            <a:r>
              <a:rPr sz="3200" dirty="0" smtClean="0">
                <a:latin typeface="Tahoma"/>
                <a:cs typeface="Tahoma"/>
              </a:rPr>
              <a:t>e </a:t>
            </a:r>
            <a:r>
              <a:rPr sz="3200" spc="4" dirty="0" smtClean="0">
                <a:latin typeface="Tahoma"/>
                <a:cs typeface="Tahoma"/>
              </a:rPr>
              <a:t>samples</a:t>
            </a:r>
            <a:endParaRPr sz="3200">
              <a:latin typeface="Tahoma"/>
              <a:cs typeface="Tahoma"/>
            </a:endParaRPr>
          </a:p>
          <a:p>
            <a:pPr marL="355517" marR="60907">
              <a:lnSpc>
                <a:spcPts val="3825"/>
              </a:lnSpc>
              <a:spcBef>
                <a:spcPts val="20"/>
              </a:spcBef>
            </a:pPr>
            <a:r>
              <a:rPr sz="4800" spc="4" baseline="-1725" dirty="0" smtClean="0">
                <a:latin typeface="Tahoma"/>
                <a:cs typeface="Tahoma"/>
              </a:rPr>
              <a:t>durin</a:t>
            </a:r>
            <a:r>
              <a:rPr sz="4800" baseline="-1725" dirty="0" smtClean="0">
                <a:latin typeface="Tahoma"/>
                <a:cs typeface="Tahoma"/>
              </a:rPr>
              <a:t>g </a:t>
            </a:r>
            <a:r>
              <a:rPr sz="4800" spc="4" baseline="-1725" dirty="0" smtClean="0">
                <a:latin typeface="Tahoma"/>
                <a:cs typeface="Tahoma"/>
              </a:rPr>
              <a:t>individua</a:t>
            </a:r>
            <a:r>
              <a:rPr sz="4800" baseline="-1725" dirty="0" smtClean="0">
                <a:latin typeface="Tahoma"/>
                <a:cs typeface="Tahoma"/>
              </a:rPr>
              <a:t>l </a:t>
            </a:r>
            <a:r>
              <a:rPr sz="4800" spc="4" baseline="-1725" dirty="0" smtClean="0">
                <a:latin typeface="Tahoma"/>
                <a:cs typeface="Tahoma"/>
              </a:rPr>
              <a:t>step</a:t>
            </a:r>
            <a:r>
              <a:rPr sz="4800" baseline="-1725" dirty="0" smtClean="0">
                <a:latin typeface="Tahoma"/>
                <a:cs typeface="Tahoma"/>
              </a:rPr>
              <a:t>s</a:t>
            </a:r>
            <a:r>
              <a:rPr sz="4800" spc="-74" baseline="-1725" dirty="0" smtClean="0">
                <a:latin typeface="Tahoma"/>
                <a:cs typeface="Tahoma"/>
              </a:rPr>
              <a:t> </a:t>
            </a:r>
            <a:r>
              <a:rPr sz="4800" spc="4" baseline="-1725" dirty="0" smtClean="0">
                <a:latin typeface="Tahoma"/>
                <a:cs typeface="Tahoma"/>
              </a:rPr>
              <a:t>o</a:t>
            </a:r>
            <a:r>
              <a:rPr sz="4800" baseline="-1725" dirty="0" smtClean="0">
                <a:latin typeface="Tahoma"/>
                <a:cs typeface="Tahoma"/>
              </a:rPr>
              <a:t>r </a:t>
            </a:r>
            <a:r>
              <a:rPr sz="4800" spc="4" baseline="-1725" dirty="0" smtClean="0">
                <a:latin typeface="Tahoma"/>
                <a:cs typeface="Tahoma"/>
              </a:rPr>
              <a:t>tasks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1687322" y="1497911"/>
            <a:ext cx="2440720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GENERAL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93408" y="1497911"/>
            <a:ext cx="143941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AREA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8184" y="1497911"/>
            <a:ext cx="999336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AIR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62886" y="1497911"/>
            <a:ext cx="2396037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SAMPLES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6" y="2575208"/>
            <a:ext cx="4121007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dirty="0" smtClean="0">
                <a:latin typeface="Tahoma"/>
                <a:cs typeface="Tahoma"/>
              </a:rPr>
              <a:t>Long and short-term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8" y="3743354"/>
            <a:ext cx="7428335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Collec</a:t>
            </a:r>
            <a:r>
              <a:rPr sz="3200" dirty="0" smtClean="0">
                <a:latin typeface="Tahoma"/>
                <a:cs typeface="Tahoma"/>
              </a:rPr>
              <a:t>t</a:t>
            </a:r>
            <a:r>
              <a:rPr sz="3200" spc="9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nea</a:t>
            </a:r>
            <a:r>
              <a:rPr sz="3200" dirty="0" smtClean="0">
                <a:latin typeface="Tahoma"/>
                <a:cs typeface="Tahoma"/>
              </a:rPr>
              <a:t>r</a:t>
            </a:r>
            <a:r>
              <a:rPr sz="3200" spc="9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point</a:t>
            </a:r>
            <a:r>
              <a:rPr sz="3200" dirty="0" smtClean="0">
                <a:latin typeface="Tahoma"/>
                <a:cs typeface="Tahoma"/>
              </a:rPr>
              <a:t>s</a:t>
            </a:r>
            <a:r>
              <a:rPr sz="3200" spc="9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o</a:t>
            </a:r>
            <a:r>
              <a:rPr sz="3200" dirty="0" smtClean="0">
                <a:latin typeface="Tahoma"/>
                <a:cs typeface="Tahoma"/>
              </a:rPr>
              <a:t>f</a:t>
            </a:r>
            <a:r>
              <a:rPr sz="3200" spc="9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potentia</a:t>
            </a:r>
            <a:r>
              <a:rPr sz="3200" dirty="0" smtClean="0">
                <a:latin typeface="Tahoma"/>
                <a:cs typeface="Tahoma"/>
              </a:rPr>
              <a:t>l</a:t>
            </a:r>
            <a:r>
              <a:rPr sz="3200" spc="9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leakage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8" name="object 8"/>
          <p:cNvSpPr txBox="1"/>
          <p:nvPr/>
        </p:nvSpPr>
        <p:spPr>
          <a:xfrm>
            <a:off x="1235202" y="1978155"/>
            <a:ext cx="77724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35202" y="2030728"/>
            <a:ext cx="185928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2590802" y="2362199"/>
            <a:ext cx="4872227" cy="3654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687322" y="1654712"/>
            <a:ext cx="1785108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GENERAL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13925" y="1654714"/>
            <a:ext cx="2837920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ARE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A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(STATIC)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93337" y="1654714"/>
            <a:ext cx="735059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AIR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69888" y="1654714"/>
            <a:ext cx="1752617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SAMPLES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28117" y="6204982"/>
            <a:ext cx="6300927" cy="700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0157" marR="281487" algn="ctr">
              <a:lnSpc>
                <a:spcPts val="2625"/>
              </a:lnSpc>
              <a:spcBef>
                <a:spcPts val="131"/>
              </a:spcBef>
            </a:pPr>
            <a:r>
              <a:rPr sz="3600" b="1" baseline="-1150" dirty="0" smtClean="0">
                <a:latin typeface="Tahoma"/>
                <a:cs typeface="Tahoma"/>
              </a:rPr>
              <a:t>Three samples 12</a:t>
            </a:r>
            <a:r>
              <a:rPr sz="3600" b="1" spc="-4" baseline="-1150" dirty="0" smtClean="0">
                <a:latin typeface="Tahoma"/>
                <a:cs typeface="Tahoma"/>
              </a:rPr>
              <a:t>0</a:t>
            </a:r>
            <a:r>
              <a:rPr sz="2500" b="1" baseline="22437" dirty="0" smtClean="0">
                <a:latin typeface="Tahoma"/>
                <a:cs typeface="Tahoma"/>
              </a:rPr>
              <a:t>o</a:t>
            </a:r>
            <a:r>
              <a:rPr sz="2500" b="1" spc="230" baseline="22437" dirty="0" smtClean="0">
                <a:latin typeface="Tahoma"/>
                <a:cs typeface="Tahoma"/>
              </a:rPr>
              <a:t> </a:t>
            </a:r>
            <a:r>
              <a:rPr sz="3600" b="1" baseline="-1150" dirty="0" smtClean="0">
                <a:latin typeface="Tahoma"/>
                <a:cs typeface="Tahoma"/>
              </a:rPr>
              <a:t>apart around the</a:t>
            </a:r>
            <a:endParaRPr sz="2500">
              <a:latin typeface="Tahoma"/>
              <a:cs typeface="Tahoma"/>
            </a:endParaRPr>
          </a:p>
          <a:p>
            <a:pPr algn="ctr">
              <a:lnSpc>
                <a:spcPts val="2875"/>
              </a:lnSpc>
              <a:spcBef>
                <a:spcPts val="12"/>
              </a:spcBef>
            </a:pPr>
            <a:r>
              <a:rPr sz="3600" b="1" baseline="-2301" dirty="0" smtClean="0">
                <a:latin typeface="Tahoma"/>
                <a:cs typeface="Tahoma"/>
              </a:rPr>
              <a:t>separation point of a split butterfly valve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2590802" y="2362199"/>
            <a:ext cx="4872227" cy="3654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687322" y="1654712"/>
            <a:ext cx="1785108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GENERAL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13924" y="1654714"/>
            <a:ext cx="1055548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AREA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10965" y="1654714"/>
            <a:ext cx="1740879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(STATIC)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93337" y="1654714"/>
            <a:ext cx="735059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AIR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69888" y="1654714"/>
            <a:ext cx="1752617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SAMPLES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7304" y="6331289"/>
            <a:ext cx="735986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2500" dirty="0" smtClean="0">
                <a:latin typeface="Tahoma"/>
                <a:cs typeface="Tahoma"/>
              </a:rPr>
              <a:t>SAMPLE COLLECTED INSIDE OF ISOLATOR CHAMBER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1" name="object 11"/>
          <p:cNvSpPr txBox="1"/>
          <p:nvPr/>
        </p:nvSpPr>
        <p:spPr>
          <a:xfrm>
            <a:off x="1312928" y="1556003"/>
            <a:ext cx="108203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8222" y="1978155"/>
            <a:ext cx="236981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5202" y="1978155"/>
            <a:ext cx="77724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828802" y="4648199"/>
            <a:ext cx="2936717" cy="2203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10201" y="4648200"/>
            <a:ext cx="2926080" cy="2192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87325" y="1497911"/>
            <a:ext cx="240871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SURFACE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61626" y="1497911"/>
            <a:ext cx="2396427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SAMPLES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2575210"/>
            <a:ext cx="6980804" cy="431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Collec</a:t>
            </a:r>
            <a:r>
              <a:rPr sz="3200" dirty="0" smtClean="0">
                <a:latin typeface="Tahoma"/>
                <a:cs typeface="Tahoma"/>
              </a:rPr>
              <a:t>t </a:t>
            </a:r>
            <a:r>
              <a:rPr sz="3200" spc="4" dirty="0" smtClean="0">
                <a:latin typeface="Tahoma"/>
                <a:cs typeface="Tahoma"/>
              </a:rPr>
              <a:t>afte</a:t>
            </a:r>
            <a:r>
              <a:rPr sz="3200" dirty="0" smtClean="0">
                <a:latin typeface="Tahoma"/>
                <a:cs typeface="Tahoma"/>
              </a:rPr>
              <a:t>r</a:t>
            </a:r>
            <a:r>
              <a:rPr sz="3200" spc="-65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individua</a:t>
            </a:r>
            <a:r>
              <a:rPr sz="3200" dirty="0" smtClean="0">
                <a:latin typeface="Tahoma"/>
                <a:cs typeface="Tahoma"/>
              </a:rPr>
              <a:t>l </a:t>
            </a:r>
            <a:r>
              <a:rPr sz="3200" spc="4" dirty="0" smtClean="0">
                <a:latin typeface="Tahoma"/>
                <a:cs typeface="Tahoma"/>
              </a:rPr>
              <a:t>cycle</a:t>
            </a:r>
            <a:r>
              <a:rPr sz="3200" dirty="0" smtClean="0">
                <a:latin typeface="Tahoma"/>
                <a:cs typeface="Tahoma"/>
              </a:rPr>
              <a:t>s</a:t>
            </a:r>
            <a:r>
              <a:rPr sz="3200" spc="-82" dirty="0" smtClean="0">
                <a:latin typeface="Tahoma"/>
                <a:cs typeface="Tahoma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o</a:t>
            </a:r>
            <a:r>
              <a:rPr sz="3200" dirty="0" smtClean="0">
                <a:latin typeface="Tahoma"/>
                <a:cs typeface="Tahoma"/>
              </a:rPr>
              <a:t>r </a:t>
            </a:r>
            <a:r>
              <a:rPr sz="3200" spc="4" dirty="0" smtClean="0">
                <a:latin typeface="Tahoma"/>
                <a:cs typeface="Tahoma"/>
              </a:rPr>
              <a:t>step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6" y="3743354"/>
            <a:ext cx="6504150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2900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r>
              <a:rPr sz="2900" spc="548" baseline="-1336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3200" spc="4" dirty="0" smtClean="0">
                <a:latin typeface="Tahoma"/>
                <a:cs typeface="Tahoma"/>
              </a:rPr>
              <a:t>Collec</a:t>
            </a:r>
            <a:r>
              <a:rPr sz="3200" dirty="0" smtClean="0">
                <a:latin typeface="Tahoma"/>
                <a:cs typeface="Tahoma"/>
              </a:rPr>
              <a:t>t </a:t>
            </a:r>
            <a:r>
              <a:rPr sz="3200" spc="4" dirty="0" smtClean="0">
                <a:latin typeface="Tahoma"/>
                <a:cs typeface="Tahoma"/>
              </a:rPr>
              <a:t>a</a:t>
            </a:r>
            <a:r>
              <a:rPr sz="3200" dirty="0" smtClean="0">
                <a:latin typeface="Tahoma"/>
                <a:cs typeface="Tahoma"/>
              </a:rPr>
              <a:t>t </a:t>
            </a:r>
            <a:r>
              <a:rPr sz="3200" spc="4" dirty="0" smtClean="0">
                <a:latin typeface="Tahoma"/>
                <a:cs typeface="Tahoma"/>
              </a:rPr>
              <a:t>en</a:t>
            </a:r>
            <a:r>
              <a:rPr sz="3200" dirty="0" smtClean="0">
                <a:latin typeface="Tahoma"/>
                <a:cs typeface="Tahoma"/>
              </a:rPr>
              <a:t>d </a:t>
            </a:r>
            <a:r>
              <a:rPr sz="3200" spc="4" dirty="0" smtClean="0">
                <a:latin typeface="Tahoma"/>
                <a:cs typeface="Tahoma"/>
              </a:rPr>
              <a:t>o</a:t>
            </a:r>
            <a:r>
              <a:rPr sz="3200" dirty="0" smtClean="0">
                <a:latin typeface="Tahoma"/>
                <a:cs typeface="Tahoma"/>
              </a:rPr>
              <a:t>f </a:t>
            </a:r>
            <a:r>
              <a:rPr sz="3200" spc="4" dirty="0" smtClean="0">
                <a:latin typeface="Tahoma"/>
                <a:cs typeface="Tahoma"/>
              </a:rPr>
              <a:t>overal</a:t>
            </a:r>
            <a:r>
              <a:rPr sz="3200" dirty="0" smtClean="0">
                <a:latin typeface="Tahoma"/>
                <a:cs typeface="Tahoma"/>
              </a:rPr>
              <a:t>l </a:t>
            </a:r>
            <a:r>
              <a:rPr sz="3200" spc="4" dirty="0" smtClean="0">
                <a:latin typeface="Tahoma"/>
                <a:cs typeface="Tahoma"/>
              </a:rPr>
              <a:t>operation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3" name="object 13"/>
          <p:cNvSpPr txBox="1"/>
          <p:nvPr/>
        </p:nvSpPr>
        <p:spPr>
          <a:xfrm>
            <a:off x="874778" y="1556003"/>
            <a:ext cx="360425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312928" y="1556003"/>
            <a:ext cx="108203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8222" y="1978155"/>
            <a:ext cx="236981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5202" y="1978155"/>
            <a:ext cx="77724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998222" y="2030728"/>
            <a:ext cx="236981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235202" y="2030728"/>
            <a:ext cx="185928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1687324" y="1707067"/>
            <a:ext cx="7055117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2800" dirty="0" smtClean="0">
                <a:solidFill>
                  <a:srgbClr val="323399"/>
                </a:solidFill>
                <a:latin typeface="Tahoma"/>
                <a:cs typeface="Tahoma"/>
              </a:rPr>
              <a:t>SURFACE SWAB OR WIPE SAMPLE RESULTS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98702" y="2719411"/>
            <a:ext cx="7653382" cy="987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588"/>
              </a:lnSpc>
              <a:spcBef>
                <a:spcPts val="144"/>
              </a:spcBef>
              <a:tabLst>
                <a:tab pos="355517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500" dirty="0" smtClean="0">
                <a:latin typeface="Tahoma"/>
                <a:cs typeface="Tahoma"/>
              </a:rPr>
              <a:t>Pharmaceutical companies may or may not have established limit for surface contamination for specific APIs.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98703" y="4179404"/>
            <a:ext cx="7373119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588"/>
              </a:lnSpc>
              <a:spcBef>
                <a:spcPts val="144"/>
              </a:spcBef>
              <a:tabLst>
                <a:tab pos="342819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500" dirty="0" smtClean="0">
                <a:latin typeface="Tahoma"/>
                <a:cs typeface="Tahoma"/>
              </a:rPr>
              <a:t>Often detect contamination where air samples were below detection.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98704" y="5311734"/>
            <a:ext cx="7553895" cy="13162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588"/>
              </a:lnSpc>
              <a:spcBef>
                <a:spcPts val="144"/>
              </a:spcBef>
              <a:tabLst>
                <a:tab pos="342819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500" dirty="0" smtClean="0">
                <a:latin typeface="Tahoma"/>
                <a:cs typeface="Tahoma"/>
              </a:rPr>
              <a:t>May show need for additional cleaning before removing objects from containment or to other areas (e.g. clean contaminated RTP seal when container is</a:t>
            </a:r>
            <a:endParaRPr sz="2500">
              <a:latin typeface="Tahoma"/>
              <a:cs typeface="Tahoma"/>
            </a:endParaRPr>
          </a:p>
          <a:p>
            <a:pPr marL="355517" marR="42476">
              <a:lnSpc>
                <a:spcPts val="2568"/>
              </a:lnSpc>
            </a:pPr>
            <a:r>
              <a:rPr sz="2500" dirty="0" smtClean="0">
                <a:latin typeface="Tahoma"/>
                <a:cs typeface="Tahoma"/>
              </a:rPr>
              <a:t>undocked).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3" name="object 13"/>
          <p:cNvSpPr txBox="1"/>
          <p:nvPr/>
        </p:nvSpPr>
        <p:spPr>
          <a:xfrm>
            <a:off x="874778" y="1556003"/>
            <a:ext cx="360425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1687323" y="152400"/>
            <a:ext cx="6482069" cy="7086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827"/>
              </a:lnSpc>
              <a:spcBef>
                <a:spcPts val="191"/>
              </a:spcBef>
            </a:pPr>
            <a:r>
              <a:rPr sz="3600" dirty="0" smtClean="0">
                <a:solidFill>
                  <a:srgbClr val="323399"/>
                </a:solidFill>
                <a:latin typeface="Tahoma"/>
                <a:cs typeface="Tahoma"/>
              </a:rPr>
              <a:t>TEST </a:t>
            </a:r>
            <a:r>
              <a:rPr sz="3600" smtClean="0">
                <a:solidFill>
                  <a:srgbClr val="323399"/>
                </a:solidFill>
                <a:latin typeface="Tahoma"/>
                <a:cs typeface="Tahoma"/>
              </a:rPr>
              <a:t>ROOM </a:t>
            </a:r>
            <a:r>
              <a:rPr sz="3600" smtClean="0">
                <a:solidFill>
                  <a:srgbClr val="323399"/>
                </a:solidFill>
                <a:latin typeface="Tahoma"/>
                <a:cs typeface="Tahoma"/>
              </a:rPr>
              <a:t>CONSIDERATIONS</a:t>
            </a:r>
            <a:endParaRPr lang="en-US" sz="3600" dirty="0" smtClean="0">
              <a:solidFill>
                <a:srgbClr val="323399"/>
              </a:solidFill>
              <a:latin typeface="Tahoma"/>
              <a:cs typeface="Tahoma"/>
            </a:endParaRPr>
          </a:p>
          <a:p>
            <a:pPr marL="12697">
              <a:lnSpc>
                <a:spcPts val="3827"/>
              </a:lnSpc>
              <a:spcBef>
                <a:spcPts val="191"/>
              </a:spcBef>
            </a:pPr>
            <a:endParaRPr lang="en-US" sz="3600" dirty="0" smtClean="0">
              <a:solidFill>
                <a:srgbClr val="323399"/>
              </a:solidFill>
              <a:latin typeface="Tahoma"/>
              <a:cs typeface="Tahoma"/>
            </a:endParaRPr>
          </a:p>
          <a:p>
            <a:pPr marL="12697">
              <a:lnSpc>
                <a:spcPts val="3827"/>
              </a:lnSpc>
              <a:spcBef>
                <a:spcPts val="191"/>
              </a:spcBef>
            </a:pPr>
            <a:endParaRPr sz="3600">
              <a:latin typeface="Tahoma"/>
              <a:cs typeface="Tahoma"/>
            </a:endParaRPr>
          </a:p>
          <a:p>
            <a:pPr marL="44692" marR="68563">
              <a:lnSpc>
                <a:spcPct val="100585"/>
              </a:lnSpc>
              <a:spcBef>
                <a:spcPts val="2635"/>
              </a:spcBef>
            </a:pPr>
            <a:r>
              <a:rPr sz="170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19328" y="4079935"/>
            <a:ext cx="3236589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76526" y="4495632"/>
            <a:ext cx="6281674" cy="987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97543" y="4495632"/>
            <a:ext cx="4416104" cy="987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32639">
              <a:lnSpc>
                <a:spcPts val="2896"/>
              </a:lnSpc>
            </a:pP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76527" y="5517473"/>
            <a:ext cx="6984137" cy="987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endParaRPr sz="2500">
              <a:latin typeface="Tahoma"/>
              <a:cs typeface="Tahoma"/>
            </a:endParaRPr>
          </a:p>
          <a:p>
            <a:pPr marL="298381" marR="926927" indent="-285683">
              <a:lnSpc>
                <a:spcPts val="2896"/>
              </a:lnSpc>
              <a:spcBef>
                <a:spcPts val="340"/>
              </a:spcBef>
              <a:tabLst>
                <a:tab pos="292032" algn="l"/>
              </a:tabLst>
            </a:pPr>
            <a:r>
              <a:rPr sz="1300" smtClean="0">
                <a:solidFill>
                  <a:srgbClr val="FF0000"/>
                </a:solidFill>
                <a:latin typeface="PMingLiU"/>
                <a:cs typeface="PMingLiU"/>
              </a:rPr>
              <a:t>	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1" name="object 11"/>
          <p:cNvSpPr txBox="1"/>
          <p:nvPr/>
        </p:nvSpPr>
        <p:spPr>
          <a:xfrm>
            <a:off x="1312928" y="1556003"/>
            <a:ext cx="108203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8222" y="1978155"/>
            <a:ext cx="236981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5202" y="1978155"/>
            <a:ext cx="77724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998222" y="2030728"/>
            <a:ext cx="236981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3780" y="1524000"/>
            <a:ext cx="797641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1687322" y="1497911"/>
            <a:ext cx="2441502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GENERAL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94411" y="1497911"/>
            <a:ext cx="3579484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VENTILATION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6" y="2496906"/>
            <a:ext cx="7296065" cy="6220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896"/>
              </a:lnSpc>
              <a:spcBef>
                <a:spcPts val="185"/>
              </a:spcBef>
              <a:tabLst>
                <a:tab pos="355517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500" dirty="0" smtClean="0">
                <a:latin typeface="Tahoma"/>
                <a:cs typeface="Tahoma"/>
              </a:rPr>
              <a:t>Test room should have positive pressure to keep </a:t>
            </a:r>
            <a:endParaRPr sz="2500">
              <a:latin typeface="Tahoma"/>
              <a:cs typeface="Tahoma"/>
            </a:endParaRPr>
          </a:p>
          <a:p>
            <a:pPr marL="355517">
              <a:lnSpc>
                <a:spcPts val="2896"/>
              </a:lnSpc>
              <a:tabLst>
                <a:tab pos="355517" algn="l"/>
              </a:tabLst>
            </a:pPr>
            <a:r>
              <a:rPr sz="2500" dirty="0" smtClean="0">
                <a:latin typeface="Tahoma"/>
                <a:cs typeface="Tahoma"/>
              </a:rPr>
              <a:t>contamination from adjacent spaces from entering.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3518750"/>
            <a:ext cx="7248729" cy="622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2896"/>
              </a:lnSpc>
              <a:spcBef>
                <a:spcPts val="181"/>
              </a:spcBef>
              <a:tabLst>
                <a:tab pos="355517" algn="l"/>
              </a:tabLst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500" dirty="0" smtClean="0">
                <a:latin typeface="Tahoma"/>
                <a:cs typeface="Tahoma"/>
              </a:rPr>
              <a:t>ISPE Guidelines recommend 3 to 5 air changes per </a:t>
            </a:r>
            <a:endParaRPr sz="2500">
              <a:latin typeface="Tahoma"/>
              <a:cs typeface="Tahoma"/>
            </a:endParaRPr>
          </a:p>
          <a:p>
            <a:pPr marL="355517">
              <a:lnSpc>
                <a:spcPts val="2896"/>
              </a:lnSpc>
              <a:tabLst>
                <a:tab pos="355517" algn="l"/>
              </a:tabLst>
            </a:pPr>
            <a:r>
              <a:rPr sz="2500" dirty="0" smtClean="0">
                <a:latin typeface="Tahoma"/>
                <a:cs typeface="Tahoma"/>
              </a:rPr>
              <a:t>hour for test room and enclosures.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6" y="4541352"/>
            <a:ext cx="5687913" cy="695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140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lang="en-US"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 </a:t>
            </a:r>
            <a:r>
              <a:rPr sz="2500" smtClean="0">
                <a:latin typeface="Tahoma"/>
                <a:cs typeface="Tahoma"/>
              </a:rPr>
              <a:t>Supply </a:t>
            </a:r>
            <a:r>
              <a:rPr sz="2500" dirty="0" smtClean="0">
                <a:latin typeface="Tahoma"/>
                <a:cs typeface="Tahoma"/>
              </a:rPr>
              <a:t>and return air </a:t>
            </a:r>
            <a:r>
              <a:rPr sz="2500" smtClean="0">
                <a:latin typeface="Tahoma"/>
                <a:cs typeface="Tahoma"/>
              </a:rPr>
              <a:t>should </a:t>
            </a:r>
            <a:r>
              <a:rPr sz="2500" smtClean="0">
                <a:latin typeface="Tahoma"/>
                <a:cs typeface="Tahoma"/>
              </a:rPr>
              <a:t>be</a:t>
            </a:r>
            <a:r>
              <a:rPr lang="en-US" sz="2500" dirty="0" smtClean="0">
                <a:latin typeface="Tahoma"/>
                <a:cs typeface="Tahoma"/>
              </a:rPr>
              <a:t>    </a:t>
            </a:r>
            <a:r>
              <a:rPr sz="2500" smtClean="0">
                <a:latin typeface="Tahoma"/>
                <a:cs typeface="Tahoma"/>
              </a:rPr>
              <a:t>filtered</a:t>
            </a:r>
            <a:endParaRPr sz="2500">
              <a:latin typeface="Tahoma"/>
              <a:cs typeface="Tahoma"/>
            </a:endParaRPr>
          </a:p>
          <a:p>
            <a:pPr marL="355517" marR="45710">
              <a:lnSpc>
                <a:spcPts val="2875"/>
              </a:lnSpc>
              <a:spcBef>
                <a:spcPts val="14"/>
              </a:spcBef>
            </a:pPr>
            <a:r>
              <a:rPr sz="3600" baseline="-2301" dirty="0" smtClean="0">
                <a:latin typeface="Tahoma"/>
                <a:cs typeface="Tahoma"/>
              </a:rPr>
              <a:t>(HEPA filters typically used)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2819400" y="2438403"/>
            <a:ext cx="4570476" cy="3427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687322" y="1497911"/>
            <a:ext cx="3227041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PERMANENT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80734" y="1497911"/>
            <a:ext cx="167735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ROOM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51102" y="6178892"/>
            <a:ext cx="722050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2500" dirty="0" smtClean="0">
                <a:latin typeface="Tahoma"/>
                <a:cs typeface="Tahoma"/>
              </a:rPr>
              <a:t>Smooth wall surfaces, seamless floor, rounded edges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2743202" y="2362203"/>
            <a:ext cx="4881371" cy="3657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687323" y="1497911"/>
            <a:ext cx="323212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TEMPORARY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85817" y="1497911"/>
            <a:ext cx="3141081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ENCLOSURE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3" name="object 13"/>
          <p:cNvSpPr txBox="1"/>
          <p:nvPr/>
        </p:nvSpPr>
        <p:spPr>
          <a:xfrm>
            <a:off x="874778" y="1556003"/>
            <a:ext cx="360425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312928" y="1556003"/>
            <a:ext cx="108203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8222" y="1978155"/>
            <a:ext cx="236981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0600" y="1981201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1687322" y="1654712"/>
            <a:ext cx="7239852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3398"/>
              </a:lnSpc>
              <a:spcBef>
                <a:spcPts val="170"/>
              </a:spcBef>
            </a:pP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SURROGAT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E</a:t>
            </a:r>
            <a:r>
              <a:rPr sz="3200" spc="9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HANDLIN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G</a:t>
            </a:r>
            <a:r>
              <a:rPr sz="3200" spc="-144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AN</a:t>
            </a:r>
            <a:r>
              <a:rPr sz="3200" dirty="0" smtClean="0">
                <a:solidFill>
                  <a:srgbClr val="323399"/>
                </a:solidFill>
                <a:latin typeface="Tahoma"/>
                <a:cs typeface="Tahoma"/>
              </a:rPr>
              <a:t>D</a:t>
            </a:r>
            <a:r>
              <a:rPr sz="3200" spc="-52" dirty="0" smtClean="0">
                <a:solidFill>
                  <a:srgbClr val="323399"/>
                </a:solidFill>
                <a:latin typeface="Tahoma"/>
                <a:cs typeface="Tahoma"/>
              </a:rPr>
              <a:t> </a:t>
            </a:r>
            <a:r>
              <a:rPr sz="3200" spc="4" dirty="0" smtClean="0">
                <a:solidFill>
                  <a:srgbClr val="323399"/>
                </a:solidFill>
                <a:latin typeface="Tahoma"/>
                <a:cs typeface="Tahoma"/>
              </a:rPr>
              <a:t>STORAGE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6" y="2495736"/>
            <a:ext cx="7057798" cy="722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3377"/>
              </a:lnSpc>
              <a:spcBef>
                <a:spcPts val="195"/>
              </a:spcBef>
              <a:tabLst>
                <a:tab pos="355517" algn="l"/>
              </a:tabLst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800" dirty="0" smtClean="0">
                <a:latin typeface="Tahoma"/>
                <a:cs typeface="Tahoma"/>
              </a:rPr>
              <a:t>Do not expose to temperature or humidity </a:t>
            </a:r>
            <a:endParaRPr sz="2800">
              <a:latin typeface="Tahoma"/>
              <a:cs typeface="Tahoma"/>
            </a:endParaRPr>
          </a:p>
          <a:p>
            <a:pPr marL="355517">
              <a:lnSpc>
                <a:spcPts val="3377"/>
              </a:lnSpc>
              <a:tabLst>
                <a:tab pos="355517" algn="l"/>
              </a:tabLst>
            </a:pPr>
            <a:r>
              <a:rPr sz="2800" dirty="0" smtClean="0">
                <a:latin typeface="Tahoma"/>
                <a:cs typeface="Tahoma"/>
              </a:rPr>
              <a:t>extremes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3691315"/>
            <a:ext cx="6489808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998"/>
              </a:lnSpc>
              <a:spcBef>
                <a:spcPts val="150"/>
              </a:spcBef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 </a:t>
            </a:r>
            <a:r>
              <a:rPr sz="1700" spc="11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800" dirty="0" smtClean="0">
                <a:latin typeface="Tahoma"/>
                <a:cs typeface="Tahoma"/>
              </a:rPr>
              <a:t>Do not store surrogate in the test area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8" y="4545516"/>
            <a:ext cx="7805674" cy="25410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517" indent="-342819">
              <a:lnSpc>
                <a:spcPts val="3377"/>
              </a:lnSpc>
              <a:spcBef>
                <a:spcPts val="195"/>
              </a:spcBef>
              <a:tabLst>
                <a:tab pos="355517" algn="l"/>
              </a:tabLst>
            </a:pPr>
            <a:r>
              <a:rPr sz="1700" dirty="0" smtClean="0">
                <a:solidFill>
                  <a:srgbClr val="3333CB"/>
                </a:solidFill>
                <a:latin typeface="PMingLiU"/>
                <a:cs typeface="PMingLiU"/>
              </a:rPr>
              <a:t>	</a:t>
            </a:r>
            <a:r>
              <a:rPr sz="2800" dirty="0" smtClean="0">
                <a:solidFill>
                  <a:srgbClr val="FF0000"/>
                </a:solidFill>
                <a:latin typeface="Tahoma"/>
                <a:cs typeface="Tahoma"/>
              </a:rPr>
              <a:t>Any handling, sub-dividing or blending </a:t>
            </a:r>
            <a:endParaRPr sz="2800">
              <a:solidFill>
                <a:srgbClr val="FF0000"/>
              </a:solidFill>
              <a:latin typeface="Tahoma"/>
              <a:cs typeface="Tahoma"/>
            </a:endParaRPr>
          </a:p>
          <a:p>
            <a:pPr marL="355517">
              <a:lnSpc>
                <a:spcPts val="3377"/>
              </a:lnSpc>
              <a:tabLst>
                <a:tab pos="355517" algn="l"/>
              </a:tabLst>
            </a:pPr>
            <a:r>
              <a:rPr sz="2800" dirty="0" smtClean="0">
                <a:solidFill>
                  <a:srgbClr val="FF0000"/>
                </a:solidFill>
                <a:latin typeface="Tahoma"/>
                <a:cs typeface="Tahoma"/>
              </a:rPr>
              <a:t>required before the surrogate monitoring </a:t>
            </a:r>
            <a:endParaRPr sz="2800">
              <a:solidFill>
                <a:srgbClr val="FF0000"/>
              </a:solidFill>
              <a:latin typeface="Tahoma"/>
              <a:cs typeface="Tahoma"/>
            </a:endParaRPr>
          </a:p>
          <a:p>
            <a:pPr marL="355517">
              <a:lnSpc>
                <a:spcPts val="3377"/>
              </a:lnSpc>
              <a:tabLst>
                <a:tab pos="355517" algn="l"/>
              </a:tabLst>
            </a:pPr>
            <a:r>
              <a:rPr sz="2800" dirty="0" smtClean="0">
                <a:solidFill>
                  <a:srgbClr val="FF0000"/>
                </a:solidFill>
                <a:latin typeface="Tahoma"/>
                <a:cs typeface="Tahoma"/>
              </a:rPr>
              <a:t>should be conducted by persons who will not </a:t>
            </a:r>
            <a:endParaRPr sz="2800">
              <a:solidFill>
                <a:srgbClr val="FF0000"/>
              </a:solidFill>
              <a:latin typeface="Tahoma"/>
              <a:cs typeface="Tahoma"/>
            </a:endParaRPr>
          </a:p>
          <a:p>
            <a:pPr marL="355517">
              <a:lnSpc>
                <a:spcPts val="3377"/>
              </a:lnSpc>
              <a:tabLst>
                <a:tab pos="355517" algn="l"/>
              </a:tabLst>
            </a:pPr>
            <a:r>
              <a:rPr sz="2800" dirty="0" smtClean="0">
                <a:solidFill>
                  <a:srgbClr val="FF0000"/>
                </a:solidFill>
                <a:latin typeface="Tahoma"/>
                <a:cs typeface="Tahoma"/>
              </a:rPr>
              <a:t>otherwise be involved in the monitoring and </a:t>
            </a:r>
            <a:endParaRPr sz="2800">
              <a:solidFill>
                <a:srgbClr val="FF0000"/>
              </a:solidFill>
              <a:latin typeface="Tahoma"/>
              <a:cs typeface="Tahoma"/>
            </a:endParaRPr>
          </a:p>
          <a:p>
            <a:pPr marL="355517">
              <a:lnSpc>
                <a:spcPts val="3377"/>
              </a:lnSpc>
              <a:tabLst>
                <a:tab pos="355517" algn="l"/>
              </a:tabLst>
            </a:pPr>
            <a:r>
              <a:rPr sz="2800" dirty="0" smtClean="0">
                <a:solidFill>
                  <a:srgbClr val="FF0000"/>
                </a:solidFill>
                <a:latin typeface="Tahoma"/>
                <a:cs typeface="Tahoma"/>
              </a:rPr>
              <a:t>will not enter the test area.</a:t>
            </a:r>
            <a:endParaRPr sz="2800">
              <a:solidFill>
                <a:srgbClr val="FF0000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762001" y="2209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1" name="object 11"/>
          <p:cNvSpPr txBox="1"/>
          <p:nvPr/>
        </p:nvSpPr>
        <p:spPr>
          <a:xfrm>
            <a:off x="1312928" y="1556003"/>
            <a:ext cx="108203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74778" y="1978155"/>
            <a:ext cx="12344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8222" y="1978155"/>
            <a:ext cx="236981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5202" y="1978155"/>
            <a:ext cx="77724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2928" y="1978155"/>
            <a:ext cx="108203" cy="52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4778" y="2030731"/>
            <a:ext cx="123443" cy="469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998222" y="2030728"/>
            <a:ext cx="236981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62001" y="1981199"/>
            <a:ext cx="185928" cy="422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999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998222" y="2452878"/>
            <a:ext cx="236981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235202" y="2452878"/>
            <a:ext cx="185928" cy="47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1687323" y="1497911"/>
            <a:ext cx="1868323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OTHER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20898" y="1497911"/>
            <a:ext cx="1386241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TEST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2390" y="1497911"/>
            <a:ext cx="3476097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PARAMETERS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19326" y="2557867"/>
            <a:ext cx="5821781" cy="768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45710">
              <a:lnSpc>
                <a:spcPts val="2585"/>
              </a:lnSpc>
              <a:spcBef>
                <a:spcPts val="129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Air temperature and relative humidity</a:t>
            </a:r>
            <a:endParaRPr sz="2500">
              <a:latin typeface="Tahoma"/>
              <a:cs typeface="Tahoma"/>
            </a:endParaRPr>
          </a:p>
          <a:p>
            <a:pPr marL="355517">
              <a:lnSpc>
                <a:spcPct val="100585"/>
              </a:lnSpc>
              <a:spcBef>
                <a:spcPts val="423"/>
              </a:spcBef>
            </a:pPr>
            <a:r>
              <a:rPr sz="2500" dirty="0" smtClean="0">
                <a:latin typeface="Tahoma"/>
                <a:cs typeface="Tahoma"/>
              </a:rPr>
              <a:t>(Measure in test area during evaluation)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8" y="3872316"/>
            <a:ext cx="73044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Ventilation/airflow observations and measurements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4748616"/>
            <a:ext cx="463546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Photographs or video recording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7" y="5624916"/>
            <a:ext cx="16810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2585"/>
              </a:lnSpc>
              <a:spcBef>
                <a:spcPts val="129"/>
              </a:spcBef>
            </a:pPr>
            <a:r>
              <a:rPr sz="1400" dirty="0" smtClean="0">
                <a:solidFill>
                  <a:srgbClr val="3333CB"/>
                </a:solidFill>
                <a:latin typeface="PMingLiU"/>
                <a:cs typeface="PMingLiU"/>
              </a:rPr>
              <a:t>  </a:t>
            </a:r>
            <a:r>
              <a:rPr sz="1400" spc="48" dirty="0" smtClean="0">
                <a:solidFill>
                  <a:srgbClr val="3333CB"/>
                </a:solidFill>
                <a:latin typeface="PMingLiU"/>
                <a:cs typeface="PMingLiU"/>
              </a:rPr>
              <a:t> </a:t>
            </a:r>
            <a:r>
              <a:rPr sz="2500" dirty="0" smtClean="0">
                <a:latin typeface="Tahoma"/>
                <a:cs typeface="Tahoma"/>
              </a:rPr>
              <a:t>Diagrams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1687322" y="1497911"/>
            <a:ext cx="265246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4598"/>
              </a:lnSpc>
              <a:spcBef>
                <a:spcPts val="230"/>
              </a:spcBef>
            </a:pPr>
            <a:r>
              <a:rPr sz="4300" dirty="0" smtClean="0">
                <a:solidFill>
                  <a:srgbClr val="323399"/>
                </a:solidFill>
                <a:latin typeface="Tahoma"/>
                <a:cs typeface="Tahoma"/>
              </a:rPr>
              <a:t>SUMMARY</a:t>
            </a:r>
            <a:endParaRPr sz="43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2228" y="2499600"/>
            <a:ext cx="7538974" cy="4434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 marR="538476">
              <a:lnSpc>
                <a:spcPts val="2412"/>
              </a:lnSpc>
              <a:spcBef>
                <a:spcPts val="160"/>
              </a:spcBef>
            </a:pPr>
            <a:r>
              <a:rPr sz="2000" dirty="0" smtClean="0">
                <a:latin typeface="Tahoma"/>
                <a:cs typeface="Tahoma"/>
              </a:rPr>
              <a:t>Surrogate</a:t>
            </a:r>
            <a:r>
              <a:rPr sz="2000" spc="-86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monitoring evaluates</a:t>
            </a:r>
            <a:r>
              <a:rPr sz="2000" spc="-82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the</a:t>
            </a:r>
            <a:r>
              <a:rPr sz="2000" spc="-28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effectiveness</a:t>
            </a:r>
            <a:r>
              <a:rPr sz="2000" spc="-114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of </a:t>
            </a:r>
            <a:endParaRPr sz="2000">
              <a:latin typeface="Tahoma"/>
              <a:cs typeface="Tahoma"/>
            </a:endParaRPr>
          </a:p>
          <a:p>
            <a:pPr marL="12697" marR="538476">
              <a:lnSpc>
                <a:spcPts val="2412"/>
              </a:lnSpc>
            </a:pPr>
            <a:r>
              <a:rPr sz="2000" dirty="0" smtClean="0">
                <a:latin typeface="Tahoma"/>
                <a:cs typeface="Tahoma"/>
              </a:rPr>
              <a:t>containment equipment using materials having low toxicity.</a:t>
            </a:r>
            <a:endParaRPr sz="2000">
              <a:latin typeface="Tahoma"/>
              <a:cs typeface="Tahoma"/>
            </a:endParaRPr>
          </a:p>
          <a:p>
            <a:pPr marL="12697">
              <a:lnSpc>
                <a:spcPts val="2412"/>
              </a:lnSpc>
              <a:spcBef>
                <a:spcPts val="945"/>
              </a:spcBef>
            </a:pPr>
            <a:r>
              <a:rPr sz="2000" dirty="0" smtClean="0">
                <a:latin typeface="Tahoma"/>
                <a:cs typeface="Tahoma"/>
              </a:rPr>
              <a:t>Lactose</a:t>
            </a:r>
            <a:r>
              <a:rPr sz="2000" spc="-66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is the</a:t>
            </a:r>
            <a:r>
              <a:rPr sz="2000" spc="-28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recommended</a:t>
            </a:r>
            <a:r>
              <a:rPr sz="2000" spc="-125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sur</a:t>
            </a:r>
            <a:r>
              <a:rPr sz="2000" spc="-4" dirty="0" smtClean="0">
                <a:latin typeface="Tahoma"/>
                <a:cs typeface="Tahoma"/>
              </a:rPr>
              <a:t>r</a:t>
            </a:r>
            <a:r>
              <a:rPr sz="2000" dirty="0" smtClean="0">
                <a:latin typeface="Tahoma"/>
                <a:cs typeface="Tahoma"/>
              </a:rPr>
              <a:t>ogate</a:t>
            </a:r>
            <a:r>
              <a:rPr sz="2000" spc="-35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material, b</a:t>
            </a:r>
            <a:r>
              <a:rPr sz="2000" spc="-4" dirty="0" smtClean="0">
                <a:latin typeface="Tahoma"/>
                <a:cs typeface="Tahoma"/>
              </a:rPr>
              <a:t>u</a:t>
            </a:r>
            <a:r>
              <a:rPr sz="2000" dirty="0" smtClean="0">
                <a:latin typeface="Tahoma"/>
                <a:cs typeface="Tahoma"/>
              </a:rPr>
              <a:t>t</a:t>
            </a:r>
            <a:r>
              <a:rPr sz="2000" spc="-6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others</a:t>
            </a:r>
            <a:r>
              <a:rPr sz="2000" spc="-55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may </a:t>
            </a:r>
            <a:endParaRPr sz="2000">
              <a:latin typeface="Tahoma"/>
              <a:cs typeface="Tahoma"/>
            </a:endParaRPr>
          </a:p>
          <a:p>
            <a:pPr marL="12697">
              <a:lnSpc>
                <a:spcPts val="2412"/>
              </a:lnSpc>
            </a:pPr>
            <a:r>
              <a:rPr sz="2000" dirty="0" smtClean="0">
                <a:latin typeface="Tahoma"/>
                <a:cs typeface="Tahoma"/>
              </a:rPr>
              <a:t>also be</a:t>
            </a:r>
            <a:r>
              <a:rPr sz="2000" spc="-21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used.</a:t>
            </a:r>
            <a:endParaRPr sz="2000">
              <a:latin typeface="Tahoma"/>
              <a:cs typeface="Tahoma"/>
            </a:endParaRPr>
          </a:p>
          <a:p>
            <a:pPr marL="12697" marR="418836">
              <a:lnSpc>
                <a:spcPts val="2412"/>
              </a:lnSpc>
              <a:spcBef>
                <a:spcPts val="950"/>
              </a:spcBef>
            </a:pPr>
            <a:r>
              <a:rPr sz="2000" dirty="0" smtClean="0">
                <a:latin typeface="Tahoma"/>
                <a:cs typeface="Tahoma"/>
              </a:rPr>
              <a:t>The sampling strategy</a:t>
            </a:r>
            <a:r>
              <a:rPr sz="2000" spc="-71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includes</a:t>
            </a:r>
            <a:r>
              <a:rPr sz="2000" spc="4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both air samples and surface </a:t>
            </a:r>
            <a:endParaRPr sz="2000">
              <a:latin typeface="Tahoma"/>
              <a:cs typeface="Tahoma"/>
            </a:endParaRPr>
          </a:p>
          <a:p>
            <a:pPr marL="12697" marR="418836">
              <a:lnSpc>
                <a:spcPts val="2412"/>
              </a:lnSpc>
            </a:pPr>
            <a:r>
              <a:rPr sz="2000" dirty="0" smtClean="0">
                <a:latin typeface="Tahoma"/>
                <a:cs typeface="Tahoma"/>
              </a:rPr>
              <a:t>samples.</a:t>
            </a:r>
            <a:endParaRPr sz="2000">
              <a:latin typeface="Tahoma"/>
              <a:cs typeface="Tahoma"/>
            </a:endParaRPr>
          </a:p>
          <a:p>
            <a:pPr marL="12697" marR="234178">
              <a:lnSpc>
                <a:spcPts val="2412"/>
              </a:lnSpc>
              <a:spcBef>
                <a:spcPts val="945"/>
              </a:spcBef>
            </a:pPr>
            <a:r>
              <a:rPr sz="2000" dirty="0" smtClean="0">
                <a:latin typeface="Tahoma"/>
                <a:cs typeface="Tahoma"/>
              </a:rPr>
              <a:t>The results</a:t>
            </a:r>
            <a:r>
              <a:rPr sz="2000" spc="-57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can be</a:t>
            </a:r>
            <a:r>
              <a:rPr sz="2000" spc="-21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helpful in selecting containment equipment </a:t>
            </a:r>
            <a:endParaRPr sz="2000">
              <a:latin typeface="Tahoma"/>
              <a:cs typeface="Tahoma"/>
            </a:endParaRPr>
          </a:p>
          <a:p>
            <a:pPr marL="12697" marR="234178">
              <a:lnSpc>
                <a:spcPts val="2412"/>
              </a:lnSpc>
            </a:pPr>
            <a:r>
              <a:rPr sz="2000" dirty="0" smtClean="0">
                <a:latin typeface="Tahoma"/>
                <a:cs typeface="Tahoma"/>
              </a:rPr>
              <a:t>that will be</a:t>
            </a:r>
            <a:r>
              <a:rPr sz="2000" spc="-21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appropriate for</a:t>
            </a:r>
            <a:r>
              <a:rPr sz="2000" spc="-25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specific</a:t>
            </a:r>
            <a:r>
              <a:rPr sz="2000" spc="-64" dirty="0" smtClean="0">
                <a:latin typeface="Tahoma"/>
                <a:cs typeface="Tahoma"/>
              </a:rPr>
              <a:t> </a:t>
            </a:r>
            <a:r>
              <a:rPr sz="2000" dirty="0" smtClean="0">
                <a:latin typeface="Tahoma"/>
                <a:cs typeface="Tahoma"/>
              </a:rPr>
              <a:t>ap</a:t>
            </a:r>
            <a:r>
              <a:rPr sz="2000" spc="-4" dirty="0" smtClean="0">
                <a:latin typeface="Tahoma"/>
                <a:cs typeface="Tahoma"/>
              </a:rPr>
              <a:t>p</a:t>
            </a:r>
            <a:r>
              <a:rPr sz="2000" spc="4" dirty="0" smtClean="0">
                <a:latin typeface="Tahoma"/>
                <a:cs typeface="Tahoma"/>
              </a:rPr>
              <a:t>l</a:t>
            </a:r>
            <a:r>
              <a:rPr sz="2000" dirty="0" smtClean="0">
                <a:latin typeface="Tahoma"/>
                <a:cs typeface="Tahoma"/>
              </a:rPr>
              <a:t>ications.</a:t>
            </a:r>
            <a:endParaRPr sz="2000">
              <a:latin typeface="Tahoma"/>
              <a:cs typeface="Tahoma"/>
            </a:endParaRPr>
          </a:p>
          <a:p>
            <a:pPr marL="12697" marR="384715">
              <a:lnSpc>
                <a:spcPts val="2412"/>
              </a:lnSpc>
              <a:spcBef>
                <a:spcPts val="945"/>
              </a:spcBef>
            </a:pP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There</a:t>
            </a:r>
            <a:r>
              <a:rPr sz="2000" spc="-50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are</a:t>
            </a:r>
            <a:r>
              <a:rPr sz="2000" spc="-28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limitations.  There</a:t>
            </a:r>
            <a:r>
              <a:rPr sz="2000" spc="4" dirty="0" smtClean="0">
                <a:solidFill>
                  <a:srgbClr val="FF0000"/>
                </a:solidFill>
                <a:latin typeface="Tahoma"/>
                <a:cs typeface="Tahoma"/>
              </a:rPr>
              <a:t>f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ore,</a:t>
            </a:r>
            <a:r>
              <a:rPr sz="2000" spc="-57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employee</a:t>
            </a:r>
            <a:r>
              <a:rPr sz="2000" spc="-84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exposures</a:t>
            </a:r>
            <a:r>
              <a:rPr sz="2000" spc="-88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to the </a:t>
            </a:r>
            <a:endParaRPr sz="2000">
              <a:solidFill>
                <a:srgbClr val="FF0000"/>
              </a:solidFill>
              <a:latin typeface="Tahoma"/>
              <a:cs typeface="Tahoma"/>
            </a:endParaRPr>
          </a:p>
          <a:p>
            <a:pPr marL="12697" marR="384715">
              <a:lnSpc>
                <a:spcPts val="2412"/>
              </a:lnSpc>
            </a:pP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actual API</a:t>
            </a:r>
            <a:r>
              <a:rPr sz="2000" spc="-30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should also be</a:t>
            </a:r>
            <a:r>
              <a:rPr sz="2000" spc="-21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evaluated once</a:t>
            </a:r>
            <a:r>
              <a:rPr sz="2000" spc="-41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sz="2000" spc="-28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containment </a:t>
            </a:r>
            <a:endParaRPr sz="2000">
              <a:solidFill>
                <a:srgbClr val="FF0000"/>
              </a:solidFill>
              <a:latin typeface="Tahoma"/>
              <a:cs typeface="Tahoma"/>
            </a:endParaRPr>
          </a:p>
          <a:p>
            <a:pPr marL="12697" marR="384715">
              <a:lnSpc>
                <a:spcPts val="2412"/>
              </a:lnSpc>
            </a:pP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becomes</a:t>
            </a:r>
            <a:r>
              <a:rPr sz="2000" spc="-77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operational in the</a:t>
            </a:r>
            <a:r>
              <a:rPr sz="2000" spc="-28" dirty="0" smtClean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000" dirty="0" smtClean="0">
                <a:solidFill>
                  <a:srgbClr val="FF0000"/>
                </a:solidFill>
                <a:latin typeface="Tahoma"/>
                <a:cs typeface="Tahoma"/>
              </a:rPr>
              <a:t>lab or production setting.</a:t>
            </a:r>
            <a:endParaRPr sz="2000">
              <a:solidFill>
                <a:srgbClr val="FF0000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9328" y="2586490"/>
            <a:ext cx="16195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1310"/>
              </a:lnSpc>
              <a:spcBef>
                <a:spcPts val="65"/>
              </a:spcBef>
            </a:pPr>
            <a:r>
              <a:rPr sz="12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endParaRPr sz="1200">
              <a:latin typeface="PMingLiU"/>
              <a:cs typeface="PMingLiU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19328" y="3257812"/>
            <a:ext cx="16195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1310"/>
              </a:lnSpc>
              <a:spcBef>
                <a:spcPts val="65"/>
              </a:spcBef>
            </a:pPr>
            <a:r>
              <a:rPr sz="12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endParaRPr sz="1200">
              <a:latin typeface="PMingLiU"/>
              <a:cs typeface="PMingLiU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9328" y="3929895"/>
            <a:ext cx="16195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1310"/>
              </a:lnSpc>
              <a:spcBef>
                <a:spcPts val="65"/>
              </a:spcBef>
            </a:pPr>
            <a:r>
              <a:rPr sz="12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endParaRPr sz="1200">
              <a:latin typeface="PMingLiU"/>
              <a:cs typeface="PMingLiU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9328" y="4601218"/>
            <a:ext cx="16195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1310"/>
              </a:lnSpc>
              <a:spcBef>
                <a:spcPts val="65"/>
              </a:spcBef>
            </a:pPr>
            <a:r>
              <a:rPr sz="12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endParaRPr sz="1200">
              <a:latin typeface="PMingLiU"/>
              <a:cs typeface="PMingLiU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9328" y="5272540"/>
            <a:ext cx="16195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7">
              <a:lnSpc>
                <a:spcPts val="1310"/>
              </a:lnSpc>
              <a:spcBef>
                <a:spcPts val="65"/>
              </a:spcBef>
            </a:pPr>
            <a:r>
              <a:rPr sz="1200" dirty="0" smtClean="0">
                <a:solidFill>
                  <a:srgbClr val="3333CB"/>
                </a:solidFill>
                <a:latin typeface="PMingLiU"/>
                <a:cs typeface="PMingLiU"/>
              </a:rPr>
              <a:t></a:t>
            </a:r>
            <a:endParaRPr sz="1200">
              <a:latin typeface="PMingLiU"/>
              <a:cs typeface="PMingLiU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4778" y="1447802"/>
            <a:ext cx="360425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235202" y="1447802"/>
            <a:ext cx="185928" cy="1082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94">
              <a:lnSpc>
                <a:spcPts val="850"/>
              </a:lnSpc>
              <a:spcBef>
                <a:spcPts val="1"/>
              </a:spcBef>
            </a:pPr>
            <a:endParaRPr sz="9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1952520" y="3231460"/>
            <a:ext cx="6581880" cy="3778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64980" marR="1493285" algn="ctr">
              <a:lnSpc>
                <a:spcPts val="4653"/>
              </a:lnSpc>
              <a:spcBef>
                <a:spcPts val="232"/>
              </a:spcBef>
            </a:pPr>
            <a:r>
              <a:rPr sz="4300" smtClean="0">
                <a:latin typeface="Tahoma"/>
                <a:cs typeface="Tahoma"/>
              </a:rPr>
              <a:t>QUESTIONS?</a:t>
            </a:r>
            <a:endParaRPr lang="en-US" sz="4300" dirty="0" smtClean="0">
              <a:latin typeface="Tahoma"/>
              <a:cs typeface="Tahoma"/>
            </a:endParaRPr>
          </a:p>
          <a:p>
            <a:pPr marL="1464980" marR="1493285" algn="ctr">
              <a:lnSpc>
                <a:spcPts val="4653"/>
              </a:lnSpc>
              <a:spcBef>
                <a:spcPts val="232"/>
              </a:spcBef>
            </a:pPr>
            <a:endParaRPr sz="4300">
              <a:latin typeface="Tahoma"/>
              <a:cs typeface="Tahoma"/>
            </a:endParaRPr>
          </a:p>
          <a:p>
            <a:pPr marL="735157" marR="750658" algn="ctr">
              <a:lnSpc>
                <a:spcPts val="2585"/>
              </a:lnSpc>
              <a:spcBef>
                <a:spcPts val="129"/>
              </a:spcBef>
            </a:pPr>
            <a:r>
              <a:rPr lang="en-US" sz="2800" b="1" dirty="0" err="1" smtClean="0">
                <a:latin typeface="Tahoma"/>
                <a:cs typeface="Tahoma"/>
              </a:rPr>
              <a:t>Mootaz</a:t>
            </a:r>
            <a:r>
              <a:rPr lang="en-US" sz="2800" b="1" dirty="0" smtClean="0">
                <a:latin typeface="Tahoma"/>
                <a:cs typeface="Tahoma"/>
              </a:rPr>
              <a:t> El </a:t>
            </a:r>
            <a:r>
              <a:rPr lang="en-US" sz="2800" b="1" dirty="0" err="1" smtClean="0">
                <a:latin typeface="Tahoma"/>
                <a:cs typeface="Tahoma"/>
              </a:rPr>
              <a:t>Halawany</a:t>
            </a:r>
            <a:endParaRPr lang="en-US" sz="2800" dirty="0" smtClean="0">
              <a:latin typeface="Tahoma"/>
              <a:cs typeface="Tahoma"/>
            </a:endParaRP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r>
              <a:rPr lang="en-US" sz="1400" dirty="0" smtClean="0">
                <a:latin typeface="Tahoma"/>
                <a:cs typeface="Tahoma"/>
              </a:rPr>
              <a:t>Phone </a:t>
            </a:r>
            <a:r>
              <a:rPr lang="en-US" sz="1400" dirty="0" smtClean="0">
                <a:latin typeface="Tahoma"/>
                <a:cs typeface="Tahoma"/>
              </a:rPr>
              <a:t>Number (002) 01005220200</a:t>
            </a: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r>
              <a:rPr lang="en-US" sz="1400" dirty="0" smtClean="0">
                <a:latin typeface="Tahoma"/>
                <a:cs typeface="Tahoma"/>
                <a:hlinkClick r:id="rId2"/>
              </a:rPr>
              <a:t>http://eg.linkedin.com/pub/mootaz-el-halawany/23/681/881/</a:t>
            </a:r>
            <a:endParaRPr lang="en-US" sz="1400" dirty="0" smtClean="0">
              <a:latin typeface="Tahoma"/>
              <a:cs typeface="Tahoma"/>
            </a:endParaRPr>
          </a:p>
          <a:p>
            <a:pPr indent="1249" algn="ctr">
              <a:lnSpc>
                <a:spcPct val="109375"/>
              </a:lnSpc>
              <a:spcBef>
                <a:spcPts val="508"/>
              </a:spcBef>
            </a:pPr>
            <a:r>
              <a:rPr lang="en-US" sz="1400" dirty="0" smtClean="0">
                <a:latin typeface="Tahoma"/>
                <a:cs typeface="Tahoma"/>
              </a:rPr>
              <a:t>mhalawani@gmail.com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14400" y="1"/>
            <a:ext cx="8610600" cy="535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8" tIns="45710" rIns="91418" bIns="4571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00" dirty="0" smtClean="0">
              <a:solidFill>
                <a:srgbClr val="E3001A"/>
              </a:solidFill>
              <a:latin typeface="Calibri" pitchFamily="34" charset="0"/>
              <a:ea typeface="Times New Roman" pitchFamily="18" charset="0"/>
              <a:cs typeface="DaxPro-Regular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00" dirty="0" smtClean="0">
              <a:solidFill>
                <a:srgbClr val="E3001A"/>
              </a:solidFill>
              <a:latin typeface="Calibri" pitchFamily="34" charset="0"/>
              <a:ea typeface="Times New Roman" pitchFamily="18" charset="0"/>
              <a:cs typeface="DaxPro-Regular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00" dirty="0" smtClean="0">
              <a:solidFill>
                <a:srgbClr val="E3001A"/>
              </a:solidFill>
              <a:latin typeface="Calibri" pitchFamily="34" charset="0"/>
              <a:ea typeface="Times New Roman" pitchFamily="18" charset="0"/>
              <a:cs typeface="DaxPro-Regular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00" dirty="0" smtClean="0">
              <a:solidFill>
                <a:srgbClr val="E3001A"/>
              </a:solidFill>
              <a:latin typeface="Calibri" pitchFamily="34" charset="0"/>
              <a:ea typeface="Times New Roman" pitchFamily="18" charset="0"/>
              <a:cs typeface="DaxPro-Regular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 smtClean="0">
                <a:solidFill>
                  <a:srgbClr val="00206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Refrences</a:t>
            </a:r>
            <a:r>
              <a:rPr lang="en-US" sz="2800" dirty="0" smtClean="0">
                <a:solidFill>
                  <a:srgbClr val="00206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ISPE </a:t>
            </a: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Guidelines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cs typeface="Tahoma" pitchFamily="34" charset="0"/>
              </a:rPr>
              <a:t>WHO, </a:t>
            </a:r>
            <a:r>
              <a:rPr lang="en-US" sz="2800" dirty="0" smtClean="0">
                <a:solidFill>
                  <a:srgbClr val="00B0F0"/>
                </a:solidFill>
              </a:rPr>
              <a:t>Working document </a:t>
            </a:r>
            <a:r>
              <a:rPr lang="en-US" sz="2800" dirty="0" smtClean="0">
                <a:solidFill>
                  <a:srgbClr val="00B0F0"/>
                </a:solidFill>
              </a:rPr>
              <a:t>QAS/08.256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B0F0"/>
                </a:solidFill>
              </a:rPr>
              <a:t>ASHRAE </a:t>
            </a:r>
            <a:endParaRPr lang="en-US" sz="2800" dirty="0" smtClean="0">
              <a:solidFill>
                <a:srgbClr val="00B0F0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GMP Manual (Maas &amp; </a:t>
            </a:r>
            <a:r>
              <a:rPr lang="en-US" sz="2800" dirty="0" err="1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Peither</a:t>
            </a: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)</a:t>
            </a:r>
            <a:endParaRPr lang="en-US" sz="2800" dirty="0" smtClean="0">
              <a:solidFill>
                <a:srgbClr val="00B0F0"/>
              </a:solidFill>
              <a:latin typeface="Tahoma" pitchFamily="34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GEA </a:t>
            </a:r>
            <a:r>
              <a:rPr lang="en-US" sz="2800" dirty="0" err="1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Pharma</a:t>
            </a: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Systems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BOSCH Packaging GmbH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B0F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IMA Life</a:t>
            </a:r>
            <a:endParaRPr lang="en-US" sz="2800" dirty="0" smtClean="0">
              <a:solidFill>
                <a:srgbClr val="00B0F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216</TotalTime>
  <Words>899</Words>
  <Application>Microsoft Office PowerPoint</Application>
  <PresentationFormat>Custom</PresentationFormat>
  <Paragraphs>265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moataz.elhalawany</cp:lastModifiedBy>
  <cp:revision>49</cp:revision>
  <dcterms:modified xsi:type="dcterms:W3CDTF">2014-06-25T08:57:47Z</dcterms:modified>
</cp:coreProperties>
</file>