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8" r:id="rId2"/>
    <p:sldMasterId id="2147483678" r:id="rId3"/>
  </p:sldMasterIdLst>
  <p:notesMasterIdLst>
    <p:notesMasterId r:id="rId26"/>
  </p:notesMasterIdLst>
  <p:handoutMasterIdLst>
    <p:handoutMasterId r:id="rId27"/>
  </p:handoutMasterIdLst>
  <p:sldIdLst>
    <p:sldId id="256" r:id="rId4"/>
    <p:sldId id="258" r:id="rId5"/>
    <p:sldId id="529" r:id="rId6"/>
    <p:sldId id="522" r:id="rId7"/>
    <p:sldId id="524" r:id="rId8"/>
    <p:sldId id="579" r:id="rId9"/>
    <p:sldId id="553" r:id="rId10"/>
    <p:sldId id="585" r:id="rId11"/>
    <p:sldId id="586" r:id="rId12"/>
    <p:sldId id="554" r:id="rId13"/>
    <p:sldId id="555" r:id="rId14"/>
    <p:sldId id="587" r:id="rId15"/>
    <p:sldId id="588" r:id="rId16"/>
    <p:sldId id="557" r:id="rId17"/>
    <p:sldId id="589" r:id="rId18"/>
    <p:sldId id="590" r:id="rId19"/>
    <p:sldId id="591" r:id="rId20"/>
    <p:sldId id="592" r:id="rId21"/>
    <p:sldId id="594" r:id="rId22"/>
    <p:sldId id="593" r:id="rId23"/>
    <p:sldId id="570" r:id="rId24"/>
    <p:sldId id="571" r:id="rId25"/>
  </p:sldIdLst>
  <p:sldSz cx="9144000" cy="6858000" type="screen4x3"/>
  <p:notesSz cx="7099300" cy="10234613"/>
  <p:embeddedFontLst>
    <p:embeddedFont>
      <p:font typeface="Arial Unicode MS" panose="020B0604020202020204" pitchFamily="50" charset="-127"/>
      <p:regular r:id="rId28"/>
    </p:embeddedFont>
    <p:embeddedFont>
      <p:font typeface="맑은 고딕" panose="020B0503020000020004" pitchFamily="50" charset="-127"/>
      <p:regular r:id="rId29"/>
      <p:bold r:id="rId30"/>
    </p:embeddedFont>
    <p:embeddedFont>
      <p:font typeface="-윤명조240" panose="02030504000101010101" pitchFamily="18" charset="-127"/>
      <p:regular r:id="rId31"/>
    </p:embeddedFont>
    <p:embeddedFont>
      <p:font typeface="HY견고딕" panose="02030600000101010101" pitchFamily="18" charset="-127"/>
      <p:regular r:id="rId32"/>
    </p:embeddedFont>
    <p:embeddedFont>
      <p:font typeface="Cambria Math" panose="02040503050406030204" pitchFamily="18" charset="0"/>
      <p:regular r:id="rId33"/>
    </p:embeddedFont>
    <p:embeddedFont>
      <p:font typeface="MS PGothic" panose="020B0600070205080204" pitchFamily="34" charset="-128"/>
      <p:regular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orient="horz" pos="2999" userDrawn="1">
          <p15:clr>
            <a:srgbClr val="A4A3A4"/>
          </p15:clr>
        </p15:guide>
        <p15:guide id="3" orient="horz" pos="845" userDrawn="1">
          <p15:clr>
            <a:srgbClr val="A4A3A4"/>
          </p15:clr>
        </p15:guide>
        <p15:guide id="4" orient="horz" pos="3135" userDrawn="1">
          <p15:clr>
            <a:srgbClr val="A4A3A4"/>
          </p15:clr>
        </p15:guide>
        <p15:guide id="5" orient="horz" pos="1888" userDrawn="1">
          <p15:clr>
            <a:srgbClr val="A4A3A4"/>
          </p15:clr>
        </p15:guide>
        <p15:guide id="6" orient="horz" pos="2727" userDrawn="1">
          <p15:clr>
            <a:srgbClr val="A4A3A4"/>
          </p15:clr>
        </p15:guide>
        <p15:guide id="7" orient="horz" pos="1003" userDrawn="1">
          <p15:clr>
            <a:srgbClr val="A4A3A4"/>
          </p15:clr>
        </p15:guide>
        <p15:guide id="8" orient="horz" pos="1275" userDrawn="1">
          <p15:clr>
            <a:srgbClr val="A4A3A4"/>
          </p15:clr>
        </p15:guide>
        <p15:guide id="9" pos="2880">
          <p15:clr>
            <a:srgbClr val="A4A3A4"/>
          </p15:clr>
        </p15:guide>
        <p15:guide id="10" pos="181">
          <p15:clr>
            <a:srgbClr val="A4A3A4"/>
          </p15:clr>
        </p15:guide>
        <p15:guide id="11" pos="5760" userDrawn="1">
          <p15:clr>
            <a:srgbClr val="A4A3A4"/>
          </p15:clr>
        </p15:guide>
        <p15:guide id="12" pos="5579">
          <p15:clr>
            <a:srgbClr val="A4A3A4"/>
          </p15:clr>
        </p15:guide>
        <p15:guide id="13" pos="4808" userDrawn="1">
          <p15:clr>
            <a:srgbClr val="A4A3A4"/>
          </p15:clr>
        </p15:guide>
        <p15:guide id="14" pos="2540">
          <p15:clr>
            <a:srgbClr val="A4A3A4"/>
          </p15:clr>
        </p15:guide>
        <p15:guide id="15" pos="1372">
          <p15:clr>
            <a:srgbClr val="A4A3A4"/>
          </p15:clr>
        </p15:guide>
        <p15:guide id="16" pos="249" userDrawn="1">
          <p15:clr>
            <a:srgbClr val="A4A3A4"/>
          </p15:clr>
        </p15:guide>
        <p15:guide id="17" pos="101">
          <p15:clr>
            <a:srgbClr val="A4A3A4"/>
          </p15:clr>
        </p15:guide>
        <p15:guide id="18" pos="167">
          <p15:clr>
            <a:srgbClr val="A4A3A4"/>
          </p15:clr>
        </p15:guide>
        <p15:guide id="19" orient="horz" pos="26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7B93"/>
    <a:srgbClr val="005782"/>
    <a:srgbClr val="85CBFF"/>
    <a:srgbClr val="FFCC66"/>
    <a:srgbClr val="0000FF"/>
    <a:srgbClr val="E46C0A"/>
    <a:srgbClr val="2E7598"/>
    <a:srgbClr val="0850A8"/>
    <a:srgbClr val="73AF19"/>
    <a:srgbClr val="8DE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82005" autoAdjust="0"/>
  </p:normalViewPr>
  <p:slideViewPr>
    <p:cSldViewPr snapToObjects="1">
      <p:cViewPr varScale="1">
        <p:scale>
          <a:sx n="57" d="100"/>
          <a:sy n="57" d="100"/>
        </p:scale>
        <p:origin x="1680" y="72"/>
      </p:cViewPr>
      <p:guideLst>
        <p:guide orient="horz" pos="754"/>
        <p:guide orient="horz" pos="2999"/>
        <p:guide orient="horz" pos="845"/>
        <p:guide orient="horz" pos="3135"/>
        <p:guide orient="horz" pos="1888"/>
        <p:guide orient="horz" pos="2727"/>
        <p:guide orient="horz" pos="1003"/>
        <p:guide orient="horz" pos="1275"/>
        <p:guide pos="2880"/>
        <p:guide pos="181"/>
        <p:guide pos="5760"/>
        <p:guide pos="5579"/>
        <p:guide pos="4808"/>
        <p:guide pos="2540"/>
        <p:guide pos="1372"/>
        <p:guide pos="249"/>
        <p:guide pos="101"/>
        <p:guide pos="167"/>
        <p:guide orient="horz" pos="26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6363" cy="51350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1295" y="2"/>
            <a:ext cx="3076363" cy="513508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62179F93-9645-4B55-B204-DFBB43EF26F7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E1CE92DF-1A1D-457B-A113-940773BAD51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4618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9BA65D93-6FC3-4D9D-8ABE-5748B795FE16}" type="datetimeFigureOut">
              <a:rPr lang="ko-KR" altLang="en-US" smtClean="0"/>
              <a:pPr/>
              <a:t>2016-10-25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0" y="4861443"/>
            <a:ext cx="5679440" cy="4605576"/>
          </a:xfrm>
          <a:prstGeom prst="rect">
            <a:avLst/>
          </a:prstGeom>
        </p:spPr>
        <p:txBody>
          <a:bodyPr vert="horz" lIns="94759" tIns="47380" rIns="94759" bIns="4738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5" y="9721108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7138E229-8429-47B9-8A35-D84B1E60080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78104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Hello,</a:t>
            </a:r>
            <a:r>
              <a:rPr lang="en-US" altLang="ko-KR" baseline="0" dirty="0" smtClean="0"/>
              <a:t> I’m Moonhyun Hong from </a:t>
            </a:r>
            <a:r>
              <a:rPr lang="en-US" altLang="ko-KR" baseline="0" dirty="0" err="1" smtClean="0"/>
              <a:t>Yonsei</a:t>
            </a:r>
            <a:r>
              <a:rPr lang="en-US" altLang="ko-KR" baseline="0" dirty="0" smtClean="0"/>
              <a:t> University, Korea</a:t>
            </a:r>
          </a:p>
          <a:p>
            <a:r>
              <a:rPr lang="en-US" altLang="ko-KR" baseline="0" dirty="0" smtClean="0"/>
              <a:t>Today I will present the “susceptibility assessment of climate change-induced geo-disasters in South Korea”</a:t>
            </a:r>
          </a:p>
          <a:p>
            <a:r>
              <a:rPr lang="en-US" altLang="ko-KR" baseline="0" dirty="0" smtClean="0"/>
              <a:t>This study covers a framework for assessing the expected damage costs of infrastructure for geo-disasters such as landslide and debris flow.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3695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The presentation will be progressed following these contents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AAEA43-CE0F-449D-88BD-E873FA11DDFF}" type="slidenum">
              <a:rPr lang="ko-KR" altLang="en-US" smtClean="0"/>
              <a:pPr>
                <a:defRPr/>
              </a:pPr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5758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4910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In the Asia-Pacific region, there is an evidence of prominent increases in the intensity and frequency of extreme events</a:t>
            </a:r>
          </a:p>
          <a:p>
            <a:r>
              <a:rPr lang="en-US" altLang="ko-KR" dirty="0" smtClean="0"/>
              <a:t>under intense rainfall and severe storms, which trigger more geo-disasters.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585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3801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7863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6707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1066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4267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2507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등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06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1843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9573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4766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2723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7278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778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6961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94402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3057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fld id="{B49EE0F1-34B3-4BF5-A0F5-37F41A9C9B66}" type="slidenum">
              <a:rPr lang="en-US" altLang="ko-KR">
                <a:solidFill>
                  <a:prstClr val="black"/>
                </a:solidFill>
              </a:rPr>
              <a:pPr eaLnBrk="1" hangingPunct="1"/>
              <a:t>21</a:t>
            </a:fld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217613" y="1073150"/>
            <a:ext cx="7154863" cy="536733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305" y="6797139"/>
            <a:ext cx="3772639" cy="64401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152997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E229-8429-47B9-8A35-D84B1E600803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7072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02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DECA90F-BB8E-4ABC-9D37-7B726DF801E6}" type="slidenum">
              <a:rPr lang="en-US" altLang="ko-KR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893069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AA6BF5-8CE2-4E3B-97F9-8C28638D331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2016-10-25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E81643F-8EF6-4580-A8AF-486645E199D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718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36F149F-C57C-44DA-9014-8B71AF68D396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4C28B49-3E06-4E5E-AC95-5B7A111D57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52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98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696445"/>
      </p:ext>
    </p:extLst>
  </p:cSld>
  <p:clrMapOvr>
    <a:masterClrMapping/>
  </p:clrMapOvr>
  <p:transition spd="slow" advTm="4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457041"/>
      </p:ext>
    </p:extLst>
  </p:cSld>
  <p:clrMapOvr>
    <a:masterClrMapping/>
  </p:clrMapOvr>
  <p:transition spd="slow" advTm="4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36F149F-C57C-44DA-9014-8B71AF68D396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4C28B49-3E06-4E5E-AC95-5B7A111D576B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845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/>
              <a:t>2016-10-25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219678"/>
      </p:ext>
    </p:extLst>
  </p:cSld>
  <p:clrMapOvr>
    <a:masterClrMapping/>
  </p:clrMapOvr>
  <p:transition spd="slow" advTm="4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361951" y="366259"/>
            <a:ext cx="7134224" cy="47783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000" b="0">
                <a:solidFill>
                  <a:schemeClr val="bg1"/>
                </a:solidFill>
                <a:latin typeface="-2002" pitchFamily="18" charset="-127"/>
                <a:ea typeface="-2002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4" name="Picture 2" descr="F:\0727png\GIT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575" y="447675"/>
            <a:ext cx="756000" cy="252368"/>
          </a:xfrm>
          <a:prstGeom prst="rect">
            <a:avLst/>
          </a:prstGeom>
          <a:noFill/>
        </p:spPr>
      </p:pic>
      <p:sp>
        <p:nvSpPr>
          <p:cNvPr id="11" name="슬라이드 번호 개체 틀 8"/>
          <p:cNvSpPr>
            <a:spLocks noGrp="1"/>
          </p:cNvSpPr>
          <p:nvPr>
            <p:ph type="sldNum" sz="quarter" idx="4"/>
          </p:nvPr>
        </p:nvSpPr>
        <p:spPr>
          <a:xfrm>
            <a:off x="7705725" y="6572250"/>
            <a:ext cx="1162050" cy="200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-2002" pitchFamily="18" charset="-127"/>
                <a:ea typeface="-2002" pitchFamily="18" charset="-127"/>
              </a:defRPr>
            </a:lvl1pPr>
          </a:lstStyle>
          <a:p>
            <a:fld id="{2151DA39-6FA3-4B61-905C-978B5AF2598E}" type="slidenum">
              <a:rPr lang="ko-KR" altLang="en-US" smtClean="0">
                <a:solidFill>
                  <a:srgbClr val="FFFFFF"/>
                </a:solidFill>
              </a:rPr>
              <a:pPr/>
              <a:t>‹#›</a:t>
            </a:fld>
            <a:endParaRPr lang="ko-KR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7900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AA6BF5-8CE2-4E3B-97F9-8C28638D331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2016-10-25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E81643F-8EF6-4580-A8AF-486645E199D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195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207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283725"/>
      </p:ext>
    </p:extLst>
  </p:cSld>
  <p:clrMapOvr>
    <a:masterClrMapping/>
  </p:clrMapOvr>
  <p:transition spd="slow" advTm="4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814743"/>
      </p:ext>
    </p:extLst>
  </p:cSld>
  <p:clrMapOvr>
    <a:masterClrMapping/>
  </p:clrMapOvr>
  <p:transition spd="slow" advTm="4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36F149F-C57C-44DA-9014-8B71AF68D396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4C28B49-3E06-4E5E-AC95-5B7A111D576B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233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22070F84-F6DA-4886-A10F-8B1B601546B0}" type="datetimeFigureOut">
              <a:rPr lang="ko-KR" altLang="en-US" smtClean="0">
                <a:solidFill>
                  <a:prstClr val="black"/>
                </a:solidFill>
              </a:rPr>
              <a:pPr/>
              <a:t>2016-10-25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24A1991-FACB-4DCE-BE8D-34042303B5F2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976748"/>
      </p:ext>
    </p:extLst>
  </p:cSld>
  <p:clrMapOvr>
    <a:masterClrMapping/>
  </p:clrMapOvr>
  <p:transition spd="slow" advTm="4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361951" y="366259"/>
            <a:ext cx="7134224" cy="47783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000" b="0">
                <a:solidFill>
                  <a:schemeClr val="bg1"/>
                </a:solidFill>
                <a:latin typeface="-2002" pitchFamily="18" charset="-127"/>
                <a:ea typeface="-2002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4" name="Picture 2" descr="F:\0727png\GIT로고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575" y="447675"/>
            <a:ext cx="756000" cy="252368"/>
          </a:xfrm>
          <a:prstGeom prst="rect">
            <a:avLst/>
          </a:prstGeom>
          <a:noFill/>
        </p:spPr>
      </p:pic>
      <p:sp>
        <p:nvSpPr>
          <p:cNvPr id="11" name="슬라이드 번호 개체 틀 8"/>
          <p:cNvSpPr>
            <a:spLocks noGrp="1"/>
          </p:cNvSpPr>
          <p:nvPr>
            <p:ph type="sldNum" sz="quarter" idx="4"/>
          </p:nvPr>
        </p:nvSpPr>
        <p:spPr>
          <a:xfrm>
            <a:off x="7705725" y="6572250"/>
            <a:ext cx="1162050" cy="200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-2002" pitchFamily="18" charset="-127"/>
                <a:ea typeface="-2002" pitchFamily="18" charset="-127"/>
              </a:defRPr>
            </a:lvl1pPr>
          </a:lstStyle>
          <a:p>
            <a:fld id="{2151DA39-6FA3-4B61-905C-978B5AF2598E}" type="slidenum">
              <a:rPr lang="ko-KR" altLang="en-US" smtClean="0">
                <a:solidFill>
                  <a:srgbClr val="FFFFFF"/>
                </a:solidFill>
              </a:rPr>
              <a:pPr/>
              <a:t>‹#›</a:t>
            </a:fld>
            <a:endParaRPr lang="ko-KR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80255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AA6BF5-8CE2-4E3B-97F9-8C28638D331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2016-10-25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E81643F-8EF6-4580-A8AF-486645E199D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17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8AFA99-E12A-4EAB-85E8-269A1C7474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754868"/>
      </p:ext>
    </p:extLst>
  </p:cSld>
  <p:clrMapOvr>
    <a:masterClrMapping/>
  </p:clrMapOvr>
  <p:transition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8AFA99-E12A-4EAB-85E8-269A1C7474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35257"/>
      </p:ext>
    </p:extLst>
  </p:cSld>
  <p:clrMapOvr>
    <a:masterClrMapping/>
  </p:clrMapOvr>
  <p:transition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본문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836613"/>
            <a:ext cx="9144000" cy="602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7731125" y="6572250"/>
            <a:ext cx="1162050" cy="200025"/>
          </a:xfrm>
          <a:prstGeom prst="rect">
            <a:avLst/>
          </a:prstGeom>
        </p:spPr>
        <p:txBody>
          <a:bodyPr/>
          <a:lstStyle>
            <a:lvl1pPr>
              <a:defRPr kumimoji="0" sz="110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D8AFA99-E12A-4EAB-85E8-269A1C74749F}" type="slidenum">
              <a:rPr lang="en-US" altLang="ko-K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828065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씨아이알\04\0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26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77" r:id="rId3"/>
    <p:sldLayoutId id="2147483692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50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47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7" r:id="rId8"/>
    <p:sldLayoutId id="2147483689" r:id="rId9"/>
    <p:sldLayoutId id="2147483691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476" y="1811712"/>
            <a:ext cx="52925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26186" y="4029319"/>
            <a:ext cx="217224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dirty="0" smtClean="0"/>
              <a:t>2016. 10. 25</a:t>
            </a:r>
            <a:endParaRPr lang="ko-KR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526186" y="5895767"/>
            <a:ext cx="37444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78476" y="81821"/>
            <a:ext cx="6653764" cy="862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0" y="2155335"/>
            <a:ext cx="9144000" cy="1281083"/>
          </a:xfrm>
          <a:prstGeom prst="rect">
            <a:avLst/>
          </a:prstGeom>
          <a:solidFill>
            <a:srgbClr val="004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240205"/>
            <a:ext cx="9144000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</a:rPr>
              <a:t>Susceptibility assessment of climate change-induced geo-disasters </a:t>
            </a:r>
            <a:r>
              <a:rPr lang="en-US" altLang="ko-KR" sz="3200" b="1" dirty="0" smtClean="0">
                <a:solidFill>
                  <a:schemeClr val="bg1"/>
                </a:solidFill>
              </a:rPr>
              <a:t>in </a:t>
            </a:r>
            <a:r>
              <a:rPr lang="en-US" altLang="ko-KR" sz="3200" b="1" dirty="0">
                <a:solidFill>
                  <a:schemeClr val="bg1"/>
                </a:solidFill>
              </a:rPr>
              <a:t>Korea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5362" y="1367830"/>
            <a:ext cx="860863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4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World Conference on climate Change</a:t>
            </a:r>
          </a:p>
          <a:p>
            <a:pPr algn="r"/>
            <a:r>
              <a:rPr lang="en-US" altLang="ko-KR" sz="20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October 24-26, 2016 Valencia, Spain</a:t>
            </a:r>
            <a:endParaRPr lang="ko-KR" altLang="en-US" sz="20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0" t="4204" r="33948" b="88972"/>
          <a:stretch/>
        </p:blipFill>
        <p:spPr bwMode="auto">
          <a:xfrm>
            <a:off x="78476" y="80232"/>
            <a:ext cx="2808312" cy="468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87524" y="4833156"/>
            <a:ext cx="5401018" cy="175432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2400" b="1" dirty="0" err="1" smtClean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Moonhyeon</a:t>
            </a:r>
            <a:r>
              <a:rPr lang="en-US" altLang="ko-KR" sz="2400" b="1" dirty="0" smtClean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400" b="1" dirty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Hong</a:t>
            </a:r>
          </a:p>
          <a:p>
            <a:r>
              <a:rPr lang="en-US" altLang="ko-KR" b="1" dirty="0" err="1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Yonsei</a:t>
            </a:r>
            <a:r>
              <a:rPr lang="en-US" altLang="ko-KR" b="1" dirty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 University</a:t>
            </a:r>
          </a:p>
          <a:p>
            <a:endParaRPr lang="en-US" altLang="ko-KR" b="1" dirty="0">
              <a:ln w="18415" cmpd="sng">
                <a:noFill/>
                <a:prstDash val="solid"/>
              </a:ln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lang="en-US" altLang="ko-KR" b="1" dirty="0" err="1" smtClean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Sangseom</a:t>
            </a:r>
            <a:r>
              <a:rPr lang="en-US" altLang="ko-KR" b="1" dirty="0" smtClean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b="1" dirty="0" err="1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Jeong</a:t>
            </a:r>
            <a:endParaRPr lang="en-US" altLang="ko-KR" b="1" dirty="0">
              <a:ln w="18415" cmpd="sng">
                <a:noFill/>
                <a:prstDash val="solid"/>
              </a:ln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r>
              <a:rPr lang="en-US" altLang="ko-KR" b="1" dirty="0" err="1" smtClean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Junghwan</a:t>
            </a:r>
            <a:r>
              <a:rPr lang="en-US" altLang="ko-KR" b="1" dirty="0" smtClean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b="1" dirty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Kim</a:t>
            </a:r>
          </a:p>
          <a:p>
            <a:r>
              <a:rPr lang="en-US" altLang="ko-KR" b="1" dirty="0" err="1" smtClean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Kwangwoo</a:t>
            </a:r>
            <a:r>
              <a:rPr lang="en-US" altLang="ko-KR" b="1" dirty="0" smtClean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b="1" dirty="0">
                <a:ln w="18415" cmpd="sng">
                  <a:noFill/>
                  <a:prstDash val="solid"/>
                </a:ln>
                <a:latin typeface="Arial" pitchFamily="34" charset="0"/>
                <a:ea typeface="HY견고딕" pitchFamily="18" charset="-127"/>
                <a:cs typeface="Arial" pitchFamily="34" charset="0"/>
              </a:rPr>
              <a:t>Lee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789" y="91704"/>
            <a:ext cx="1811644" cy="45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5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spect="1"/>
          </p:cNvSpPr>
          <p:nvPr/>
        </p:nvSpPr>
        <p:spPr>
          <a:xfrm>
            <a:off x="4376365" y="2752601"/>
            <a:ext cx="4426397" cy="26314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200" b="1" dirty="0" smtClean="0"/>
          </a:p>
          <a:p>
            <a:pPr>
              <a:lnSpc>
                <a:spcPct val="150000"/>
              </a:lnSpc>
            </a:pPr>
            <a:endParaRPr lang="en-US" altLang="ko-KR" sz="2200" b="1" dirty="0" smtClean="0"/>
          </a:p>
          <a:p>
            <a:pPr>
              <a:lnSpc>
                <a:spcPct val="150000"/>
              </a:lnSpc>
            </a:pPr>
            <a:endParaRPr lang="en-US" altLang="ko-KR" sz="2200" b="1" dirty="0" smtClean="0"/>
          </a:p>
          <a:p>
            <a:pPr>
              <a:lnSpc>
                <a:spcPct val="150000"/>
              </a:lnSpc>
            </a:pPr>
            <a:endParaRPr lang="en-US" altLang="ko-KR" sz="2200" b="1" dirty="0" smtClean="0"/>
          </a:p>
          <a:p>
            <a:pPr>
              <a:lnSpc>
                <a:spcPct val="150000"/>
              </a:lnSpc>
            </a:pPr>
            <a:endParaRPr lang="ko-KR" altLang="en-US" sz="2200" b="1" dirty="0"/>
          </a:p>
        </p:txBody>
      </p:sp>
      <p:sp>
        <p:nvSpPr>
          <p:cNvPr id="6" name="직사각형 5"/>
          <p:cNvSpPr/>
          <p:nvPr/>
        </p:nvSpPr>
        <p:spPr>
          <a:xfrm>
            <a:off x="4230762" y="5384091"/>
            <a:ext cx="4430079" cy="925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72" r="58251" b="12978"/>
          <a:stretch/>
        </p:blipFill>
        <p:spPr>
          <a:xfrm>
            <a:off x="-1587" y="40314"/>
            <a:ext cx="3817503" cy="2808312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42355" y="3024747"/>
            <a:ext cx="3768499" cy="3255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>
            <a:spLocks noChangeAspect="1"/>
          </p:cNvSpPr>
          <p:nvPr/>
        </p:nvSpPr>
        <p:spPr>
          <a:xfrm>
            <a:off x="1702308" y="2610298"/>
            <a:ext cx="7441692" cy="35394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8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Introduction</a:t>
            </a:r>
          </a:p>
          <a:p>
            <a:pPr>
              <a:lnSpc>
                <a:spcPct val="200000"/>
              </a:lnSpc>
            </a:pPr>
            <a:r>
              <a:rPr lang="en-US" altLang="ko-KR" sz="28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 case study on landslides</a:t>
            </a:r>
          </a:p>
          <a:p>
            <a:pPr>
              <a:lnSpc>
                <a:spcPct val="200000"/>
              </a:lnSpc>
            </a:pPr>
            <a:r>
              <a:rPr lang="en-US" altLang="ko-KR" sz="28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Susceptibility assessment of landslide</a:t>
            </a:r>
          </a:p>
          <a:p>
            <a:pPr>
              <a:lnSpc>
                <a:spcPct val="200000"/>
              </a:lnSpc>
            </a:pPr>
            <a:r>
              <a:rPr lang="en-US" altLang="ko-KR" sz="28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Conclusions</a:t>
            </a:r>
            <a:endParaRPr lang="ko-KR" altLang="en-US" sz="28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866200" y="2861508"/>
            <a:ext cx="995172" cy="584775"/>
            <a:chOff x="4060325" y="2790396"/>
            <a:chExt cx="804153" cy="472530"/>
          </a:xfrm>
        </p:grpSpPr>
        <p:sp>
          <p:nvSpPr>
            <p:cNvPr id="5" name="직사각형 4"/>
            <p:cNvSpPr/>
            <p:nvPr/>
          </p:nvSpPr>
          <p:spPr>
            <a:xfrm>
              <a:off x="4282381" y="2852936"/>
              <a:ext cx="360040" cy="360040"/>
            </a:xfrm>
            <a:prstGeom prst="rect">
              <a:avLst/>
            </a:prstGeom>
            <a:solidFill>
              <a:srgbClr val="00426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latin typeface="Cambria Math" panose="02040503050406030204" pitchFamily="18" charset="0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060325" y="2790396"/>
              <a:ext cx="804153" cy="47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ko-KR" sz="3200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I</a:t>
              </a:r>
              <a:endParaRPr lang="ko-KR" altLang="en-US" sz="3200" dirty="0">
                <a:solidFill>
                  <a:prstClr val="white"/>
                </a:solidFill>
                <a:latin typeface="Cambria Math" panose="02040503050406030204" pitchFamily="18" charset="0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64612" y="3729801"/>
            <a:ext cx="995172" cy="584775"/>
            <a:chOff x="4060325" y="3419203"/>
            <a:chExt cx="804153" cy="472530"/>
          </a:xfrm>
        </p:grpSpPr>
        <p:sp>
          <p:nvSpPr>
            <p:cNvPr id="8" name="직사각형 7"/>
            <p:cNvSpPr/>
            <p:nvPr/>
          </p:nvSpPr>
          <p:spPr>
            <a:xfrm>
              <a:off x="4282381" y="3461601"/>
              <a:ext cx="360040" cy="360040"/>
            </a:xfrm>
            <a:prstGeom prst="rect">
              <a:avLst/>
            </a:prstGeom>
            <a:solidFill>
              <a:srgbClr val="00426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600" dirty="0">
                <a:latin typeface="Cambria Math" panose="02040503050406030204" pitchFamily="18" charset="0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060325" y="3419203"/>
              <a:ext cx="804153" cy="47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ko-KR" sz="3200" dirty="0" smtClean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II</a:t>
              </a:r>
              <a:endParaRPr lang="ko-KR" altLang="en-US" sz="3200" dirty="0">
                <a:solidFill>
                  <a:prstClr val="white"/>
                </a:solidFill>
                <a:latin typeface="Cambria Math" panose="02040503050406030204" pitchFamily="18" charset="0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864611" y="4570662"/>
            <a:ext cx="995172" cy="584775"/>
            <a:chOff x="4060325" y="3993559"/>
            <a:chExt cx="804153" cy="472530"/>
          </a:xfrm>
        </p:grpSpPr>
        <p:sp>
          <p:nvSpPr>
            <p:cNvPr id="12" name="직사각형 11"/>
            <p:cNvSpPr/>
            <p:nvPr/>
          </p:nvSpPr>
          <p:spPr>
            <a:xfrm>
              <a:off x="4282381" y="4070266"/>
              <a:ext cx="360040" cy="360040"/>
            </a:xfrm>
            <a:prstGeom prst="rect">
              <a:avLst/>
            </a:prstGeom>
            <a:solidFill>
              <a:srgbClr val="00426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600" dirty="0">
                <a:latin typeface="Cambria Math" panose="02040503050406030204" pitchFamily="18" charset="0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4060325" y="3993559"/>
              <a:ext cx="804153" cy="47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ko-KR" sz="3200" dirty="0" smtClean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III</a:t>
              </a:r>
              <a:endParaRPr lang="ko-KR" altLang="en-US" sz="3200" dirty="0">
                <a:solidFill>
                  <a:prstClr val="white"/>
                </a:solidFill>
                <a:latin typeface="Cambria Math" panose="02040503050406030204" pitchFamily="18" charset="0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864610" y="5384091"/>
            <a:ext cx="995172" cy="584775"/>
            <a:chOff x="4060325" y="4603484"/>
            <a:chExt cx="804153" cy="472530"/>
          </a:xfrm>
        </p:grpSpPr>
        <p:sp>
          <p:nvSpPr>
            <p:cNvPr id="13" name="직사각형 12"/>
            <p:cNvSpPr/>
            <p:nvPr/>
          </p:nvSpPr>
          <p:spPr>
            <a:xfrm>
              <a:off x="4282381" y="4678931"/>
              <a:ext cx="360040" cy="360040"/>
            </a:xfrm>
            <a:prstGeom prst="rect">
              <a:avLst/>
            </a:prstGeom>
            <a:solidFill>
              <a:srgbClr val="00426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600" dirty="0">
                <a:latin typeface="Cambria Math" panose="02040503050406030204" pitchFamily="18" charset="0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060325" y="4603484"/>
              <a:ext cx="804153" cy="47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ko-KR" sz="3200" dirty="0" smtClean="0">
                  <a:solidFill>
                    <a:prstClr val="white"/>
                  </a:solidFill>
                  <a:latin typeface="Cambria Math" panose="02040503050406030204" pitchFamily="18" charset="0"/>
                </a:rPr>
                <a:t>IV</a:t>
              </a:r>
              <a:endParaRPr lang="ko-KR" altLang="en-US" sz="3200" dirty="0">
                <a:solidFill>
                  <a:prstClr val="white"/>
                </a:solidFill>
                <a:latin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054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User\Desktop\씨아이알\04\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2275399"/>
            <a:ext cx="810701" cy="81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958243" y="2243038"/>
            <a:ext cx="769441" cy="92333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itchFamily="18" charset="-127"/>
                <a:ea typeface="-웹윤고딕130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6000" dirty="0" smtClean="0">
                <a:solidFill>
                  <a:schemeClr val="bg1"/>
                </a:solidFill>
                <a:latin typeface="-윤명조240" panose="02030504000101010101" pitchFamily="18" charset="-127"/>
                <a:ea typeface="-윤명조240" panose="02030504000101010101" pitchFamily="18" charset="-127"/>
              </a:rPr>
              <a:t>Ⅰ</a:t>
            </a:r>
            <a:endParaRPr lang="ko-KR" altLang="en-US" sz="6000" dirty="0">
              <a:solidFill>
                <a:schemeClr val="bg1"/>
              </a:solidFill>
              <a:latin typeface="-윤명조240" panose="02030504000101010101" pitchFamily="18" charset="-127"/>
              <a:ea typeface="-윤명조240" panose="02030504000101010101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891394" y="2335371"/>
            <a:ext cx="3645422" cy="73866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4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334C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b="1" dirty="0" smtClean="0">
                <a:latin typeface="+mn-ea"/>
                <a:ea typeface="+mn-ea"/>
              </a:rPr>
              <a:t>Introduction</a:t>
            </a:r>
            <a:endParaRPr lang="en-US" altLang="ko-KR" b="1" dirty="0">
              <a:latin typeface="+mn-ea"/>
              <a:ea typeface="+mn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691680" y="3992817"/>
            <a:ext cx="7133538" cy="446276"/>
            <a:chOff x="1888100" y="3995797"/>
            <a:chExt cx="7133538" cy="446276"/>
          </a:xfrm>
        </p:grpSpPr>
        <p:sp>
          <p:nvSpPr>
            <p:cNvPr id="11" name="제목 1"/>
            <p:cNvSpPr txBox="1">
              <a:spLocks/>
            </p:cNvSpPr>
            <p:nvPr/>
          </p:nvSpPr>
          <p:spPr>
            <a:xfrm>
              <a:off x="1888100" y="3995797"/>
              <a:ext cx="365383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2</a:t>
              </a:r>
              <a:r>
                <a:rPr lang="en-US" altLang="ko-KR" sz="2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.</a:t>
              </a:r>
              <a:endParaRPr lang="ko-KR" altLang="en-US" b="1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6" name="제목 1"/>
            <p:cNvSpPr txBox="1">
              <a:spLocks/>
            </p:cNvSpPr>
            <p:nvPr/>
          </p:nvSpPr>
          <p:spPr>
            <a:xfrm>
              <a:off x="2324601" y="3995797"/>
              <a:ext cx="6697037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schemeClr val="bg1"/>
                </a:buClr>
              </a:pPr>
              <a:r>
                <a:rPr lang="en-US" altLang="ko-KR" b="1" dirty="0">
                  <a:solidFill>
                    <a:schemeClr val="bg1"/>
                  </a:solidFill>
                  <a:latin typeface="+mn-ea"/>
                  <a:ea typeface="+mn-ea"/>
                </a:rPr>
                <a:t>Climate change-induced </a:t>
              </a: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geo-disaster</a:t>
              </a:r>
              <a:endParaRPr lang="en-US" altLang="ko-KR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1691680" y="3447976"/>
            <a:ext cx="3209103" cy="446276"/>
            <a:chOff x="1888099" y="3409876"/>
            <a:chExt cx="3209103" cy="446276"/>
          </a:xfrm>
        </p:grpSpPr>
        <p:sp>
          <p:nvSpPr>
            <p:cNvPr id="21" name="제목 1"/>
            <p:cNvSpPr txBox="1">
              <a:spLocks/>
            </p:cNvSpPr>
            <p:nvPr/>
          </p:nvSpPr>
          <p:spPr>
            <a:xfrm>
              <a:off x="1888099" y="3409876"/>
              <a:ext cx="365383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1</a:t>
              </a:r>
              <a:r>
                <a:rPr lang="en-US" altLang="ko-KR" sz="2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.</a:t>
              </a:r>
              <a:endParaRPr lang="ko-KR" altLang="en-US" b="1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2" name="제목 1"/>
            <p:cNvSpPr txBox="1">
              <a:spLocks/>
            </p:cNvSpPr>
            <p:nvPr/>
          </p:nvSpPr>
          <p:spPr>
            <a:xfrm>
              <a:off x="2317698" y="3409876"/>
              <a:ext cx="2779504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Climate change</a:t>
              </a:r>
              <a:endParaRPr lang="ko-KR" altLang="en-US" b="1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691680" y="4537658"/>
            <a:ext cx="7781611" cy="446276"/>
            <a:chOff x="1897717" y="4536080"/>
            <a:chExt cx="7781611" cy="446276"/>
          </a:xfrm>
        </p:grpSpPr>
        <p:sp>
          <p:nvSpPr>
            <p:cNvPr id="12" name="제목 1"/>
            <p:cNvSpPr txBox="1">
              <a:spLocks/>
            </p:cNvSpPr>
            <p:nvPr/>
          </p:nvSpPr>
          <p:spPr>
            <a:xfrm>
              <a:off x="1897717" y="4536080"/>
              <a:ext cx="354476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schemeClr val="bg1"/>
                </a:buClr>
              </a:pPr>
              <a:r>
                <a:rPr lang="en-US" altLang="ko-KR" b="1" dirty="0" smtClean="0">
                  <a:solidFill>
                    <a:schemeClr val="bg1"/>
                  </a:solidFill>
                  <a:latin typeface="+mn-ea"/>
                  <a:ea typeface="+mn-ea"/>
                </a:rPr>
                <a:t>3.</a:t>
              </a:r>
              <a:endParaRPr lang="ko-KR" altLang="en-US" b="1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3" name="제목 1"/>
            <p:cNvSpPr txBox="1">
              <a:spLocks/>
            </p:cNvSpPr>
            <p:nvPr/>
          </p:nvSpPr>
          <p:spPr>
            <a:xfrm>
              <a:off x="2324602" y="4536080"/>
              <a:ext cx="7354726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schemeClr val="bg1"/>
                </a:buClr>
              </a:pPr>
              <a:r>
                <a:rPr lang="en-US" altLang="ko-KR" b="1" dirty="0">
                  <a:solidFill>
                    <a:schemeClr val="bg1"/>
                  </a:solidFill>
                  <a:latin typeface="+mn-ea"/>
                  <a:ea typeface="+mn-ea"/>
                </a:rPr>
                <a:t>Schematic diagram of study procedure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246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23851" y="1035050"/>
            <a:ext cx="7416501" cy="3295777"/>
            <a:chOff x="323850" y="1035050"/>
            <a:chExt cx="8791575" cy="3906838"/>
          </a:xfrm>
        </p:grpSpPr>
        <p:pic>
          <p:nvPicPr>
            <p:cNvPr id="14338" name="그림 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410"/>
            <a:stretch>
              <a:fillRect/>
            </a:stretch>
          </p:blipFill>
          <p:spPr bwMode="auto">
            <a:xfrm>
              <a:off x="323850" y="1052513"/>
              <a:ext cx="3887788" cy="388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340" name="그룹 2"/>
            <p:cNvGrpSpPr>
              <a:grpSpLocks/>
            </p:cNvGrpSpPr>
            <p:nvPr/>
          </p:nvGrpSpPr>
          <p:grpSpPr bwMode="auto">
            <a:xfrm>
              <a:off x="4298950" y="1035050"/>
              <a:ext cx="4816475" cy="3906838"/>
              <a:chOff x="4621214" y="759915"/>
              <a:chExt cx="4817011" cy="3906043"/>
            </a:xfrm>
          </p:grpSpPr>
          <p:pic>
            <p:nvPicPr>
              <p:cNvPr id="14342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8676" y="759915"/>
                <a:ext cx="2465388" cy="189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3" name="Picture 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21214" y="2622846"/>
                <a:ext cx="2500312" cy="2043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직사각형 7"/>
              <p:cNvSpPr/>
              <p:nvPr/>
            </p:nvSpPr>
            <p:spPr>
              <a:xfrm rot="5400000">
                <a:off x="8028385" y="400694"/>
                <a:ext cx="432048" cy="198145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vert270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2400" b="1" dirty="0">
                    <a:ln w="12700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C00000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HY견고딕" panose="02030600000101010101" pitchFamily="18" charset="-127"/>
                    <a:ea typeface="HY견고딕" panose="02030600000101010101" pitchFamily="18" charset="-127"/>
                    <a:cs typeface="Arial Unicode MS" panose="020B0604020202020204" pitchFamily="50" charset="-127"/>
                  </a:rPr>
                  <a:t>Warming</a:t>
                </a:r>
                <a:endParaRPr kumimoji="0" lang="ko-KR" altLang="en-US" sz="2400" b="1" dirty="0">
                  <a:ln w="12700" cmpd="sng">
                    <a:solidFill>
                      <a:srgbClr val="FFFFFF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  <a:cs typeface="Arial Unicode MS" panose="020B0604020202020204" pitchFamily="50" charset="-127"/>
                </a:endParaRPr>
              </a:p>
            </p:txBody>
          </p:sp>
          <p:sp>
            <p:nvSpPr>
              <p:cNvPr id="9" name="아래쪽 화살표 8"/>
              <p:cNvSpPr/>
              <p:nvPr/>
            </p:nvSpPr>
            <p:spPr>
              <a:xfrm>
                <a:off x="7956923" y="1896334"/>
                <a:ext cx="576326" cy="1007858"/>
              </a:xfrm>
              <a:prstGeom prst="downArrow">
                <a:avLst/>
              </a:prstGeom>
              <a:gradFill>
                <a:gsLst>
                  <a:gs pos="100000">
                    <a:srgbClr val="C00000">
                      <a:alpha val="85000"/>
                    </a:srgbClr>
                  </a:gs>
                  <a:gs pos="40000">
                    <a:schemeClr val="accent6">
                      <a:lumMod val="60000"/>
                      <a:lumOff val="40000"/>
                      <a:alpha val="85000"/>
                    </a:schemeClr>
                  </a:gs>
                  <a:gs pos="0">
                    <a:schemeClr val="bg1">
                      <a:lumMod val="95000"/>
                      <a:alpha val="8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  <p:sp>
            <p:nvSpPr>
              <p:cNvPr id="10" name="직사각형 9"/>
              <p:cNvSpPr/>
              <p:nvPr/>
            </p:nvSpPr>
            <p:spPr>
              <a:xfrm rot="5400000">
                <a:off x="8049229" y="2378686"/>
                <a:ext cx="360040" cy="241795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vert270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2400" b="1" dirty="0">
                    <a:ln w="12700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0099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HY견고딕" panose="02030600000101010101" pitchFamily="18" charset="-127"/>
                    <a:ea typeface="HY견고딕" panose="02030600000101010101" pitchFamily="18" charset="-127"/>
                    <a:cs typeface="Arial Unicode MS" panose="020B0604020202020204" pitchFamily="50" charset="-127"/>
                  </a:rPr>
                  <a:t>Rainfall increase</a:t>
                </a:r>
                <a:endParaRPr kumimoji="0" lang="ko-KR" altLang="en-US" sz="2400" b="1" dirty="0">
                  <a:ln w="12700" cmpd="sng">
                    <a:solidFill>
                      <a:srgbClr val="FFFFFF"/>
                    </a:solidFill>
                    <a:prstDash val="solid"/>
                  </a:ln>
                  <a:solidFill>
                    <a:srgbClr val="0099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  <a:cs typeface="Arial Unicode MS" panose="020B0604020202020204" pitchFamily="50" charset="-127"/>
                </a:endParaRPr>
              </a:p>
            </p:txBody>
          </p:sp>
          <p:cxnSp>
            <p:nvCxnSpPr>
              <p:cNvPr id="11" name="직선 연결선 10"/>
              <p:cNvCxnSpPr/>
              <p:nvPr/>
            </p:nvCxnSpPr>
            <p:spPr>
              <a:xfrm flipV="1">
                <a:off x="5046711" y="1217022"/>
                <a:ext cx="1971894" cy="574558"/>
              </a:xfrm>
              <a:prstGeom prst="line">
                <a:avLst/>
              </a:prstGeom>
              <a:ln>
                <a:solidFill>
                  <a:srgbClr val="C00000">
                    <a:alpha val="80000"/>
                  </a:srgb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V="1">
                <a:off x="5046711" y="3410501"/>
                <a:ext cx="1971894" cy="468218"/>
              </a:xfrm>
              <a:prstGeom prst="line">
                <a:avLst/>
              </a:prstGeom>
              <a:ln>
                <a:solidFill>
                  <a:srgbClr val="0070C0">
                    <a:alpha val="80000"/>
                  </a:srgbClr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직사각형 13"/>
          <p:cNvSpPr/>
          <p:nvPr/>
        </p:nvSpPr>
        <p:spPr>
          <a:xfrm>
            <a:off x="179512" y="4976589"/>
            <a:ext cx="5976664" cy="169277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 marL="360363" lvl="8" indent="-273050"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altLang="ko-KR" sz="2400" b="1" i="1" dirty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Climate change </a:t>
            </a:r>
          </a:p>
          <a:p>
            <a:pPr marL="542925" lvl="8" indent="-187325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000" b="1" u="sng" dirty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More severe fluctuation in rainfall patterns</a:t>
            </a:r>
            <a:r>
              <a:rPr lang="en-US" altLang="ko-KR" sz="2000" b="1" dirty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2000" b="1" dirty="0" smtClean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/>
            </a:r>
            <a:br>
              <a:rPr lang="en-US" altLang="ko-KR" sz="2000" b="1" dirty="0" smtClean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</a:br>
            <a:r>
              <a:rPr lang="en-US" altLang="ko-KR" sz="2000" b="1" dirty="0" smtClean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</a:t>
            </a:r>
            <a:r>
              <a:rPr lang="en-US" altLang="ko-KR" sz="16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Rainfall intensity, frequency and quantity)</a:t>
            </a:r>
            <a:r>
              <a:rPr lang="en-US" altLang="ko-KR" sz="2000" b="1" i="1" dirty="0">
                <a:solidFill>
                  <a:srgbClr val="0070C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endParaRPr lang="en-US" altLang="ko-KR" sz="2000" b="1" i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542925" lvl="8" indent="-187325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altLang="ko-KR" sz="2000" b="1" u="sng" dirty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Triggering the </a:t>
            </a:r>
            <a:r>
              <a:rPr lang="en-US" altLang="ko-KR" sz="2000" b="1" u="sng" dirty="0" smtClean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geo-disaster (landslide)</a:t>
            </a:r>
            <a:endParaRPr lang="en-US" altLang="ko-KR" sz="2000" b="1" u="sng" dirty="0">
              <a:solidFill>
                <a:srgbClr val="0000FF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478" y="129422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800" b="1" i="1" dirty="0" smtClean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endParaRPr lang="ko-KR" altLang="en-US" sz="4800" b="1" i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8503" y="346084"/>
            <a:ext cx="2640146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Climate change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/>
          <a:srcRect r="49109"/>
          <a:stretch/>
        </p:blipFill>
        <p:spPr>
          <a:xfrm>
            <a:off x="6251072" y="3803642"/>
            <a:ext cx="2671999" cy="183678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6"/>
          <a:srcRect l="51167" t="7361" r="-1"/>
          <a:stretch/>
        </p:blipFill>
        <p:spPr>
          <a:xfrm>
            <a:off x="6341985" y="5193196"/>
            <a:ext cx="2564055" cy="170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37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176570" y="1629378"/>
            <a:ext cx="896743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200" b="1" dirty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Global climate change </a:t>
            </a:r>
            <a:r>
              <a:rPr lang="en-US" altLang="ko-KR" sz="22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is affecting regional weather patterns, rainfall trends, and their variability</a:t>
            </a:r>
            <a:endParaRPr lang="en-US" altLang="ko-KR" sz="2200" b="1" dirty="0" smtClean="0">
              <a:solidFill>
                <a:srgbClr val="0000FF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200" b="1" dirty="0" smtClean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Extreme events like landslides </a:t>
            </a:r>
            <a:r>
              <a:rPr lang="en-US" altLang="ko-KR" sz="22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related to </a:t>
            </a:r>
            <a:r>
              <a:rPr lang="en-US" altLang="ko-KR" sz="2200" b="1" dirty="0" smtClean="0">
                <a:solidFill>
                  <a:srgbClr val="FF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geotechnical engineering </a:t>
            </a:r>
            <a:r>
              <a:rPr lang="en-US" altLang="ko-KR" sz="22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are caused by </a:t>
            </a:r>
            <a:r>
              <a:rPr lang="en-US" altLang="ko-KR" sz="2200" b="1" dirty="0" smtClean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climate change</a:t>
            </a:r>
            <a:r>
              <a:rPr lang="en-US" altLang="ko-KR" sz="22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, </a:t>
            </a:r>
            <a:r>
              <a:rPr lang="en-US" altLang="ko-KR" sz="22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particularly in Asia-Pacific </a:t>
            </a:r>
            <a:r>
              <a:rPr lang="en-US" altLang="ko-KR" sz="22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Regions</a:t>
            </a:r>
            <a:endParaRPr lang="en-US" altLang="ko-KR" sz="2200" b="1" dirty="0">
              <a:solidFill>
                <a:srgbClr val="0000FF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20767" y="1256475"/>
            <a:ext cx="19832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Backgrounds</a:t>
            </a:r>
            <a:endParaRPr lang="en-US" altLang="ja-JP" sz="2400" b="1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87524" y="1377567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" name="직사각형 23"/>
          <p:cNvSpPr/>
          <p:nvPr/>
        </p:nvSpPr>
        <p:spPr>
          <a:xfrm>
            <a:off x="287524" y="1377567"/>
            <a:ext cx="53321" cy="107157"/>
          </a:xfrm>
          <a:custGeom>
            <a:avLst/>
            <a:gdLst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76200 w 76200"/>
              <a:gd name="connsiteY2" fmla="*/ 107157 h 107157"/>
              <a:gd name="connsiteX3" fmla="*/ 0 w 76200"/>
              <a:gd name="connsiteY3" fmla="*/ 107157 h 107157"/>
              <a:gd name="connsiteX4" fmla="*/ 0 w 76200"/>
              <a:gd name="connsiteY4" fmla="*/ 0 h 107157"/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0 w 76200"/>
              <a:gd name="connsiteY2" fmla="*/ 107157 h 107157"/>
              <a:gd name="connsiteX3" fmla="*/ 0 w 76200"/>
              <a:gd name="connsiteY3" fmla="*/ 0 h 10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107157">
                <a:moveTo>
                  <a:pt x="0" y="0"/>
                </a:moveTo>
                <a:lnTo>
                  <a:pt x="76200" y="0"/>
                </a:lnTo>
                <a:lnTo>
                  <a:pt x="0" y="107157"/>
                </a:lnTo>
                <a:lnTo>
                  <a:pt x="0" y="0"/>
                </a:lnTo>
                <a:close/>
              </a:path>
            </a:pathLst>
          </a:custGeom>
          <a:solidFill>
            <a:srgbClr val="1474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478" y="111747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800" b="1" i="1" dirty="0" smtClean="0">
                <a:solidFill>
                  <a:schemeClr val="bg1"/>
                </a:solidFill>
                <a:latin typeface="+mn-ea"/>
                <a:ea typeface="+mn-ea"/>
              </a:rPr>
              <a:t>2</a:t>
            </a:r>
            <a:endParaRPr lang="ko-KR" altLang="en-US" sz="4800" b="1" i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503" y="328409"/>
            <a:ext cx="6386364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 smtClean="0">
                <a:solidFill>
                  <a:schemeClr val="bg1"/>
                </a:solidFill>
                <a:latin typeface="+mn-ea"/>
                <a:ea typeface="+mn-ea"/>
              </a:rPr>
              <a:t>Climate change-induced geo-disaster</a:t>
            </a:r>
            <a:endParaRPr lang="ko-KR" alt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357098" y="4561671"/>
            <a:ext cx="864390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2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One of the most </a:t>
            </a:r>
            <a:r>
              <a:rPr lang="en-US" altLang="ko-KR" sz="2200" b="1" dirty="0" smtClean="0">
                <a:solidFill>
                  <a:srgbClr val="0000FF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critical disaster</a:t>
            </a:r>
            <a:r>
              <a:rPr lang="en-US" altLang="ko-KR" sz="22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related geotechnical engineering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ko-KR" sz="22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Extreme rainfall is main factor of landslides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320767" y="4186469"/>
            <a:ext cx="4294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400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Subject of analysis: </a:t>
            </a:r>
            <a:r>
              <a:rPr lang="en-US" altLang="ja-JP" sz="2400" b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landslides</a:t>
            </a:r>
            <a:endParaRPr lang="en-US" altLang="ja-JP" sz="2400" b="1" dirty="0">
              <a:solidFill>
                <a:srgbClr val="C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87524" y="4307561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7" name="직사각형 23"/>
          <p:cNvSpPr/>
          <p:nvPr/>
        </p:nvSpPr>
        <p:spPr>
          <a:xfrm>
            <a:off x="287524" y="4307561"/>
            <a:ext cx="53321" cy="107157"/>
          </a:xfrm>
          <a:custGeom>
            <a:avLst/>
            <a:gdLst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76200 w 76200"/>
              <a:gd name="connsiteY2" fmla="*/ 107157 h 107157"/>
              <a:gd name="connsiteX3" fmla="*/ 0 w 76200"/>
              <a:gd name="connsiteY3" fmla="*/ 107157 h 107157"/>
              <a:gd name="connsiteX4" fmla="*/ 0 w 76200"/>
              <a:gd name="connsiteY4" fmla="*/ 0 h 107157"/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0 w 76200"/>
              <a:gd name="connsiteY2" fmla="*/ 107157 h 107157"/>
              <a:gd name="connsiteX3" fmla="*/ 0 w 76200"/>
              <a:gd name="connsiteY3" fmla="*/ 0 h 10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107157">
                <a:moveTo>
                  <a:pt x="0" y="0"/>
                </a:moveTo>
                <a:lnTo>
                  <a:pt x="76200" y="0"/>
                </a:lnTo>
                <a:lnTo>
                  <a:pt x="0" y="107157"/>
                </a:lnTo>
                <a:lnTo>
                  <a:pt x="0" y="0"/>
                </a:lnTo>
                <a:close/>
              </a:path>
            </a:pathLst>
          </a:custGeom>
          <a:solidFill>
            <a:srgbClr val="1474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0529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179512" y="1207613"/>
            <a:ext cx="3680879" cy="4011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04478" y="111747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800" b="1" i="1" dirty="0" smtClean="0">
                <a:solidFill>
                  <a:schemeClr val="bg1"/>
                </a:solidFill>
                <a:latin typeface="+mn-ea"/>
                <a:ea typeface="+mn-ea"/>
              </a:rPr>
              <a:t>3</a:t>
            </a:r>
            <a:endParaRPr lang="ko-KR" altLang="en-US" sz="4800" b="1" i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503" y="328409"/>
            <a:ext cx="6673494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2800" b="1" dirty="0">
                <a:solidFill>
                  <a:schemeClr val="bg1"/>
                </a:solidFill>
                <a:latin typeface="+mn-ea"/>
                <a:ea typeface="+mn-ea"/>
              </a:rPr>
              <a:t>Schematic diagram of study procedure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478" y="1348891"/>
            <a:ext cx="3390722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Climate change scenario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478" y="2085212"/>
            <a:ext cx="3390722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Regional climate model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478" y="2821533"/>
            <a:ext cx="3390722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Frequency analysis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478" y="3557854"/>
            <a:ext cx="3390722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Changes of probabilistic rainfall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478" y="4294175"/>
            <a:ext cx="3390722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Estimation of future design rainfall</a:t>
            </a:r>
            <a:endParaRPr lang="ko-KR" altLang="en-US" sz="1600" b="1" dirty="0">
              <a:solidFill>
                <a:srgbClr val="005782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90314" y="1341251"/>
            <a:ext cx="4566162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Landslide analysis</a:t>
            </a:r>
          </a:p>
          <a:p>
            <a:pPr algn="ctr"/>
            <a:r>
              <a:rPr lang="en-US" altLang="ko-KR" sz="16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</a:t>
            </a:r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GIS based landslide prediction model)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90314" y="2237744"/>
            <a:ext cx="4566162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Estimation of the </a:t>
            </a:r>
            <a:r>
              <a:rPr lang="en-US" altLang="ko-KR" sz="16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initial volume of debris flow </a:t>
            </a:r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(from landslide analysis)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0314" y="3134237"/>
            <a:ext cx="456616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Debris flow simulation</a:t>
            </a:r>
          </a:p>
          <a:p>
            <a:pPr algn="ctr"/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(apply the initial volume)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90314" y="4030730"/>
            <a:ext cx="456616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Impact assessment of urban infrastructure</a:t>
            </a:r>
          </a:p>
          <a:p>
            <a:pPr algn="ctr"/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(from the result of debris flow simulation)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90314" y="4927223"/>
            <a:ext cx="456616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Expected damage cost</a:t>
            </a:r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of infrastructure due to landslide and debris flow </a:t>
            </a:r>
            <a:r>
              <a:rPr lang="en-US" altLang="ko-KR" sz="16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under climate change</a:t>
            </a:r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2015716" y="1687445"/>
            <a:ext cx="0" cy="3977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2015716" y="2424752"/>
            <a:ext cx="0" cy="3977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>
            <a:off x="2015716" y="3160087"/>
            <a:ext cx="0" cy="3977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>
            <a:off x="2015716" y="3896408"/>
            <a:ext cx="0" cy="3977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6573395" y="1926026"/>
            <a:ext cx="0" cy="3117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6573395" y="2821533"/>
            <a:ext cx="0" cy="3117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6573395" y="3719012"/>
            <a:ext cx="0" cy="3117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6573395" y="4632729"/>
            <a:ext cx="0" cy="3117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3695200" y="4483977"/>
            <a:ext cx="3303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>
            <a:off x="4025582" y="1639661"/>
            <a:ext cx="264732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/>
          <p:cNvCxnSpPr/>
          <p:nvPr/>
        </p:nvCxnSpPr>
        <p:spPr>
          <a:xfrm>
            <a:off x="4025582" y="1639661"/>
            <a:ext cx="0" cy="2844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1931658" y="4759781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(Lee et al., 2015)</a:t>
            </a:r>
            <a:endParaRPr lang="ko-KR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979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User\Desktop\씨아이알\04\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42" y="2275399"/>
            <a:ext cx="810701" cy="81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595389" y="2243038"/>
            <a:ext cx="788054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itchFamily="18" charset="-127"/>
                <a:ea typeface="-웹윤고딕130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 algn="ctr"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6000" dirty="0" smtClean="0">
                <a:solidFill>
                  <a:prstClr val="white"/>
                </a:solidFill>
                <a:latin typeface="-윤명조240" panose="02030504000101010101" pitchFamily="18" charset="-127"/>
                <a:ea typeface="-윤명조240" panose="02030504000101010101" pitchFamily="18" charset="-127"/>
              </a:rPr>
              <a:t>Ⅱ</a:t>
            </a:r>
            <a:endParaRPr lang="ko-KR" altLang="en-US" sz="6000" dirty="0">
              <a:solidFill>
                <a:prstClr val="white"/>
              </a:solidFill>
              <a:latin typeface="-윤명조240" panose="02030504000101010101" pitchFamily="18" charset="-127"/>
              <a:ea typeface="-윤명조240" panose="02030504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539760" y="4083235"/>
            <a:ext cx="7961974" cy="446276"/>
            <a:chOff x="1888100" y="4088864"/>
            <a:chExt cx="7961974" cy="446276"/>
          </a:xfrm>
        </p:grpSpPr>
        <p:sp>
          <p:nvSpPr>
            <p:cNvPr id="6" name="제목 1"/>
            <p:cNvSpPr txBox="1">
              <a:spLocks/>
            </p:cNvSpPr>
            <p:nvPr/>
          </p:nvSpPr>
          <p:spPr>
            <a:xfrm>
              <a:off x="1888100" y="4088864"/>
              <a:ext cx="322204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en-US" altLang="ko-KR" sz="200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제목 1"/>
            <p:cNvSpPr txBox="1">
              <a:spLocks/>
            </p:cNvSpPr>
            <p:nvPr/>
          </p:nvSpPr>
          <p:spPr>
            <a:xfrm>
              <a:off x="2274156" y="4088864"/>
              <a:ext cx="7575918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prstClr val="white"/>
                </a:buClr>
              </a:pPr>
              <a:r>
                <a:rPr lang="da-DK" altLang="ko-KR" b="1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Prediction model for landslide analysis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39760" y="4616894"/>
            <a:ext cx="7604240" cy="446276"/>
            <a:chOff x="1897718" y="4615914"/>
            <a:chExt cx="7604240" cy="446276"/>
          </a:xfrm>
        </p:grpSpPr>
        <p:sp>
          <p:nvSpPr>
            <p:cNvPr id="10" name="제목 1"/>
            <p:cNvSpPr txBox="1">
              <a:spLocks/>
            </p:cNvSpPr>
            <p:nvPr/>
          </p:nvSpPr>
          <p:spPr>
            <a:xfrm>
              <a:off x="1897718" y="4615914"/>
              <a:ext cx="312586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3.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제목 1"/>
            <p:cNvSpPr txBox="1">
              <a:spLocks/>
            </p:cNvSpPr>
            <p:nvPr/>
          </p:nvSpPr>
          <p:spPr>
            <a:xfrm>
              <a:off x="2274156" y="4615914"/>
              <a:ext cx="7227802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Analytical model for the debris flow</a:t>
              </a:r>
              <a:endParaRPr lang="en-US" altLang="ko-KR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539760" y="3549576"/>
            <a:ext cx="5909746" cy="446276"/>
            <a:chOff x="1888100" y="3549576"/>
            <a:chExt cx="5909746" cy="446276"/>
          </a:xfrm>
        </p:grpSpPr>
        <p:sp>
          <p:nvSpPr>
            <p:cNvPr id="15" name="제목 1"/>
            <p:cNvSpPr txBox="1">
              <a:spLocks/>
            </p:cNvSpPr>
            <p:nvPr/>
          </p:nvSpPr>
          <p:spPr>
            <a:xfrm>
              <a:off x="1888100" y="3549576"/>
              <a:ext cx="322204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r>
                <a:rPr lang="en-US" altLang="ko-KR" sz="200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제목 1"/>
            <p:cNvSpPr txBox="1">
              <a:spLocks/>
            </p:cNvSpPr>
            <p:nvPr/>
          </p:nvSpPr>
          <p:spPr>
            <a:xfrm>
              <a:off x="2274156" y="3549576"/>
              <a:ext cx="5523690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Study area: </a:t>
              </a:r>
              <a:r>
                <a:rPr lang="en-US" altLang="ko-KR" b="1" dirty="0" err="1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Umyeonsan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(MT.)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7" name="제목 1"/>
          <p:cNvSpPr txBox="1">
            <a:spLocks/>
          </p:cNvSpPr>
          <p:nvPr/>
        </p:nvSpPr>
        <p:spPr>
          <a:xfrm>
            <a:off x="1528540" y="2411571"/>
            <a:ext cx="7170233" cy="67710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4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334C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400" b="1" dirty="0">
                <a:latin typeface="+mn-ea"/>
                <a:ea typeface="+mn-ea"/>
              </a:rPr>
              <a:t>A case study on landslides</a:t>
            </a:r>
          </a:p>
        </p:txBody>
      </p:sp>
    </p:spTree>
    <p:extLst>
      <p:ext uri="{BB962C8B-B14F-4D97-AF65-F5344CB8AC3E}">
        <p14:creationId xmlns:p14="http://schemas.microsoft.com/office/powerpoint/2010/main" val="259155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4800" b="1" i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8503" y="445450"/>
            <a:ext cx="1820498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Study area</a:t>
            </a:r>
            <a:endParaRPr lang="en-US" altLang="ko-KR" sz="2800" b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제목 1"/>
          <p:cNvSpPr txBox="1">
            <a:spLocks/>
          </p:cNvSpPr>
          <p:nvPr/>
        </p:nvSpPr>
        <p:spPr bwMode="auto">
          <a:xfrm>
            <a:off x="107950" y="5310797"/>
            <a:ext cx="89281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55600" indent="-3556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 dirty="0" err="1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Umyeonsan</a:t>
            </a:r>
            <a:r>
              <a:rPr kumimoji="0" lang="en-US" altLang="ko-KR" sz="1800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(Mt.) is </a:t>
            </a:r>
            <a:r>
              <a:rPr kumimoji="0" lang="en-US" altLang="ko-KR" sz="1800" dirty="0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located in </a:t>
            </a:r>
            <a:r>
              <a:rPr kumimoji="0" lang="en-US" altLang="ko-KR" sz="1800" b="1" dirty="0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south-east of Seoul</a:t>
            </a:r>
            <a:endParaRPr kumimoji="0" lang="en-US" altLang="ko-KR" sz="1800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 b="1" dirty="0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151 landslides </a:t>
            </a:r>
            <a:r>
              <a:rPr kumimoji="0" lang="en-US" altLang="ko-KR" sz="1800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and </a:t>
            </a:r>
            <a:r>
              <a:rPr kumimoji="0" lang="en-US" altLang="ko-KR" sz="1800" b="1" dirty="0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33 debris flows </a:t>
            </a:r>
            <a:r>
              <a:rPr kumimoji="0" lang="en-US" altLang="ko-KR" sz="1800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occurred in 20 watersheds</a:t>
            </a:r>
            <a:endParaRPr kumimoji="0" lang="en-US" altLang="ko-KR" sz="1800" dirty="0">
              <a:solidFill>
                <a:srgbClr val="C00000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The accumulated rainfall of </a:t>
            </a:r>
            <a:r>
              <a:rPr kumimoji="0" lang="en-US" altLang="ko-KR" sz="1800" b="1" dirty="0">
                <a:solidFill>
                  <a:srgbClr val="C000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24-h was 424.5 mm</a:t>
            </a:r>
            <a:r>
              <a:rPr kumimoji="0" lang="en-US" altLang="ko-KR" sz="1800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그림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19845"/>
            <a:ext cx="852805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직사각형 1"/>
          <p:cNvSpPr>
            <a:spLocks noChangeArrowheads="1"/>
          </p:cNvSpPr>
          <p:nvPr/>
        </p:nvSpPr>
        <p:spPr bwMode="auto">
          <a:xfrm>
            <a:off x="4838700" y="1939051"/>
            <a:ext cx="1677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140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Seoul metropolitan</a:t>
            </a:r>
            <a:endParaRPr lang="ko-KR" altLang="en-US" sz="1400"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923167" y="6381328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</a:t>
            </a:r>
            <a:r>
              <a:rPr lang="en-US" altLang="ko-KR" i="1" dirty="0" err="1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Jeong</a:t>
            </a:r>
            <a:r>
              <a:rPr lang="en-US" altLang="ko-KR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et al., 2015)</a:t>
            </a:r>
            <a:endParaRPr lang="ko-KR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20767" y="994475"/>
            <a:ext cx="5893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Umyeonsan</a:t>
            </a: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 (Mt.) landslide in July 2011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87524" y="1115567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11" name="직사각형 23"/>
          <p:cNvSpPr/>
          <p:nvPr/>
        </p:nvSpPr>
        <p:spPr>
          <a:xfrm>
            <a:off x="287524" y="1115567"/>
            <a:ext cx="53321" cy="107157"/>
          </a:xfrm>
          <a:custGeom>
            <a:avLst/>
            <a:gdLst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76200 w 76200"/>
              <a:gd name="connsiteY2" fmla="*/ 107157 h 107157"/>
              <a:gd name="connsiteX3" fmla="*/ 0 w 76200"/>
              <a:gd name="connsiteY3" fmla="*/ 107157 h 107157"/>
              <a:gd name="connsiteX4" fmla="*/ 0 w 76200"/>
              <a:gd name="connsiteY4" fmla="*/ 0 h 107157"/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0 w 76200"/>
              <a:gd name="connsiteY2" fmla="*/ 107157 h 107157"/>
              <a:gd name="connsiteX3" fmla="*/ 0 w 76200"/>
              <a:gd name="connsiteY3" fmla="*/ 0 h 10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107157">
                <a:moveTo>
                  <a:pt x="0" y="0"/>
                </a:moveTo>
                <a:lnTo>
                  <a:pt x="76200" y="0"/>
                </a:lnTo>
                <a:lnTo>
                  <a:pt x="0" y="107157"/>
                </a:lnTo>
                <a:lnTo>
                  <a:pt x="0" y="0"/>
                </a:lnTo>
                <a:close/>
              </a:path>
            </a:pathLst>
          </a:custGeom>
          <a:solidFill>
            <a:srgbClr val="1474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5081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srgbClr val="4D7B9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4800" b="1" i="1" dirty="0">
              <a:solidFill>
                <a:srgbClr val="4D7B9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8503" y="445450"/>
            <a:ext cx="1820498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 smtClean="0">
                <a:solidFill>
                  <a:srgbClr val="4D7B9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Study area</a:t>
            </a:r>
            <a:endParaRPr lang="en-US" altLang="ko-KR" sz="2800" b="1" dirty="0">
              <a:solidFill>
                <a:srgbClr val="4D7B9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2" name="그룹 23"/>
          <p:cNvGrpSpPr>
            <a:grpSpLocks/>
          </p:cNvGrpSpPr>
          <p:nvPr/>
        </p:nvGrpSpPr>
        <p:grpSpPr bwMode="auto">
          <a:xfrm>
            <a:off x="247650" y="1736812"/>
            <a:ext cx="5718175" cy="3959225"/>
            <a:chOff x="247875" y="2351088"/>
            <a:chExt cx="5718440" cy="3959677"/>
          </a:xfrm>
        </p:grpSpPr>
        <p:pic>
          <p:nvPicPr>
            <p:cNvPr id="13" name="Picture 3" descr="C:\Documents and Settings\Administrator\My Documents\네이트온 받은 파일\우면산전체_11_13_1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1" t="4800" r="6058" b="4147"/>
            <a:stretch>
              <a:fillRect/>
            </a:stretch>
          </p:blipFill>
          <p:spPr bwMode="auto">
            <a:xfrm>
              <a:off x="247875" y="2355298"/>
              <a:ext cx="5718440" cy="3955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4" name="그림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" t="1773" b="-2"/>
            <a:stretch>
              <a:fillRect/>
            </a:stretch>
          </p:blipFill>
          <p:spPr bwMode="auto">
            <a:xfrm>
              <a:off x="249474" y="2351088"/>
              <a:ext cx="5716841" cy="3936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타원 14"/>
            <p:cNvSpPr/>
            <p:nvPr/>
          </p:nvSpPr>
          <p:spPr>
            <a:xfrm>
              <a:off x="2970564" y="3940356"/>
              <a:ext cx="53978" cy="5398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그룹 3"/>
          <p:cNvGrpSpPr>
            <a:grpSpLocks/>
          </p:cNvGrpSpPr>
          <p:nvPr/>
        </p:nvGrpSpPr>
        <p:grpSpPr bwMode="auto">
          <a:xfrm>
            <a:off x="2628900" y="1736812"/>
            <a:ext cx="3533775" cy="3957637"/>
            <a:chOff x="-20790" y="-15458"/>
            <a:chExt cx="2032470" cy="2321490"/>
          </a:xfrm>
        </p:grpSpPr>
        <p:sp>
          <p:nvSpPr>
            <p:cNvPr id="17" name="직사각형 16"/>
            <p:cNvSpPr/>
            <p:nvPr/>
          </p:nvSpPr>
          <p:spPr>
            <a:xfrm rot="19731603">
              <a:off x="-20790" y="310445"/>
              <a:ext cx="469418" cy="565334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prstDash val="sysDash"/>
            </a:ln>
            <a:effectLst>
              <a:glow rad="25400">
                <a:schemeClr val="tx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 flipV="1">
              <a:off x="268872" y="-15458"/>
              <a:ext cx="1742808" cy="242831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prstDash val="sysDash"/>
            </a:ln>
            <a:effectLst>
              <a:glow rad="25400">
                <a:schemeClr val="tx1">
                  <a:alpha val="6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186051" y="958851"/>
              <a:ext cx="1763005" cy="1347181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  <a:prstDash val="sysDash"/>
            </a:ln>
            <a:effectLst>
              <a:glow rad="25400">
                <a:schemeClr val="tx1">
                  <a:alpha val="6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138" y="1736812"/>
            <a:ext cx="2798762" cy="395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7668344" y="1755975"/>
            <a:ext cx="1143690" cy="62670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lIns="36000" tIns="36000" rIns="36000" bIns="36000"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Raemian</a:t>
            </a:r>
          </a:p>
          <a:p>
            <a:pPr algn="ctr">
              <a:defRPr/>
            </a:pPr>
            <a:r>
              <a:rPr lang="en-US" altLang="ko-KR" b="1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watershed</a:t>
            </a:r>
            <a:endParaRPr lang="ko-KR" altLang="en-US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 flipH="1">
            <a:off x="8388350" y="2382924"/>
            <a:ext cx="71438" cy="14446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320767" y="994475"/>
            <a:ext cx="7487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Study area: </a:t>
            </a:r>
            <a:r>
              <a:rPr lang="en-US" altLang="ja-JP" sz="2400" b="1" dirty="0" err="1">
                <a:solidFill>
                  <a:srgbClr val="0057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Raemian</a:t>
            </a:r>
            <a:r>
              <a:rPr lang="en-US" altLang="ja-JP" sz="2400" b="1" dirty="0">
                <a:solidFill>
                  <a:srgbClr val="0057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watershed</a:t>
            </a: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Umyeonsan</a:t>
            </a: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 (Mt.)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87524" y="1115567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32" name="직사각형 23"/>
          <p:cNvSpPr/>
          <p:nvPr/>
        </p:nvSpPr>
        <p:spPr>
          <a:xfrm>
            <a:off x="287524" y="1115567"/>
            <a:ext cx="53321" cy="107157"/>
          </a:xfrm>
          <a:custGeom>
            <a:avLst/>
            <a:gdLst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76200 w 76200"/>
              <a:gd name="connsiteY2" fmla="*/ 107157 h 107157"/>
              <a:gd name="connsiteX3" fmla="*/ 0 w 76200"/>
              <a:gd name="connsiteY3" fmla="*/ 107157 h 107157"/>
              <a:gd name="connsiteX4" fmla="*/ 0 w 76200"/>
              <a:gd name="connsiteY4" fmla="*/ 0 h 107157"/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0 w 76200"/>
              <a:gd name="connsiteY2" fmla="*/ 107157 h 107157"/>
              <a:gd name="connsiteX3" fmla="*/ 0 w 76200"/>
              <a:gd name="connsiteY3" fmla="*/ 0 h 10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107157">
                <a:moveTo>
                  <a:pt x="0" y="0"/>
                </a:moveTo>
                <a:lnTo>
                  <a:pt x="76200" y="0"/>
                </a:lnTo>
                <a:lnTo>
                  <a:pt x="0" y="107157"/>
                </a:lnTo>
                <a:lnTo>
                  <a:pt x="0" y="0"/>
                </a:lnTo>
                <a:close/>
              </a:path>
            </a:pathLst>
          </a:custGeom>
          <a:solidFill>
            <a:srgbClr val="1474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7272" y="1755975"/>
            <a:ext cx="2202960" cy="34970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36000" tIns="36000" rIns="36000" bIns="36000">
            <a:spAutoFit/>
          </a:bodyPr>
          <a:lstStyle/>
          <a:p>
            <a:pPr algn="ctr">
              <a:defRPr/>
            </a:pPr>
            <a:r>
              <a:rPr lang="en-US" altLang="ko-KR" b="1" dirty="0" err="1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Umyeonsan</a:t>
            </a:r>
            <a:r>
              <a:rPr lang="en-US" altLang="ko-KR" b="1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(Mt.)</a:t>
            </a:r>
            <a:endParaRPr lang="en-US" altLang="ko-KR" b="1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22519" y="5970163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</a:t>
            </a:r>
            <a:r>
              <a:rPr lang="en-US" altLang="ko-KR" i="1" dirty="0" err="1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Jeong</a:t>
            </a:r>
            <a:r>
              <a:rPr lang="en-US" altLang="ko-KR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et al., 2015)</a:t>
            </a:r>
            <a:endParaRPr lang="ko-KR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97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오른쪽 화살표 631"/>
          <p:cNvSpPr>
            <a:spLocks noChangeArrowheads="1"/>
          </p:cNvSpPr>
          <p:nvPr/>
        </p:nvSpPr>
        <p:spPr bwMode="auto">
          <a:xfrm rot="5400000">
            <a:off x="4204561" y="1522023"/>
            <a:ext cx="728826" cy="1971950"/>
          </a:xfrm>
          <a:prstGeom prst="rightArrow">
            <a:avLst>
              <a:gd name="adj1" fmla="val 68033"/>
              <a:gd name="adj2" fmla="val 65734"/>
            </a:avLst>
          </a:prstGeom>
          <a:pattFill prst="dkUpDiag">
            <a:fgClr>
              <a:srgbClr val="0693A6"/>
            </a:fgClr>
            <a:bgClr>
              <a:schemeClr val="bg1"/>
            </a:bgClr>
          </a:patt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128348" y="2872411"/>
            <a:ext cx="8908148" cy="358998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50000"/>
              </a:lnSpc>
            </a:pPr>
            <a:endParaRPr lang="ko-KR" altLang="en-US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128349" y="2872411"/>
            <a:ext cx="1383311" cy="3589985"/>
          </a:xfrm>
          <a:prstGeom prst="rect">
            <a:avLst/>
          </a:prstGeom>
          <a:solidFill>
            <a:srgbClr val="0E78B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>
              <a:lnSpc>
                <a:spcPct val="150000"/>
              </a:lnSpc>
            </a:pPr>
            <a:endParaRPr lang="ko-KR" altLang="en-US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28349" y="4546069"/>
            <a:ext cx="1260387" cy="36766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ln>
                  <a:solidFill>
                    <a:srgbClr val="FFFFFF">
                      <a:lumMod val="85000"/>
                      <a:alpha val="0"/>
                    </a:srgbClr>
                  </a:solidFill>
                </a:ln>
                <a:solidFill>
                  <a:prstClr val="white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Background</a:t>
            </a:r>
            <a:endParaRPr lang="ko-KR" altLang="en-US" b="1" dirty="0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5" name="자유형 14"/>
          <p:cNvSpPr/>
          <p:nvPr/>
        </p:nvSpPr>
        <p:spPr>
          <a:xfrm rot="16200000" flipH="1">
            <a:off x="58464" y="2804330"/>
            <a:ext cx="492664" cy="628827"/>
          </a:xfrm>
          <a:custGeom>
            <a:avLst/>
            <a:gdLst>
              <a:gd name="connsiteX0" fmla="*/ 127000 w 127000"/>
              <a:gd name="connsiteY0" fmla="*/ 0 h 298450"/>
              <a:gd name="connsiteX1" fmla="*/ 0 w 127000"/>
              <a:gd name="connsiteY1" fmla="*/ 0 h 298450"/>
              <a:gd name="connsiteX2" fmla="*/ 0 w 127000"/>
              <a:gd name="connsiteY2" fmla="*/ 298450 h 298450"/>
              <a:gd name="connsiteX3" fmla="*/ 127000 w 127000"/>
              <a:gd name="connsiteY3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0" h="298450">
                <a:moveTo>
                  <a:pt x="127000" y="0"/>
                </a:moveTo>
                <a:lnTo>
                  <a:pt x="0" y="0"/>
                </a:lnTo>
                <a:lnTo>
                  <a:pt x="0" y="298450"/>
                </a:lnTo>
                <a:lnTo>
                  <a:pt x="127000" y="0"/>
                </a:lnTo>
                <a:close/>
              </a:path>
            </a:pathLst>
          </a:custGeom>
          <a:solidFill>
            <a:srgbClr val="FFFFF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b="1">
              <a:solidFill>
                <a:prstClr val="white"/>
              </a:solidFill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96"/>
          <a:stretch/>
        </p:blipFill>
        <p:spPr>
          <a:xfrm>
            <a:off x="1388736" y="4611882"/>
            <a:ext cx="234950" cy="23604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4800" b="1" i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8503" y="440668"/>
            <a:ext cx="6653937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Prediction model for landslide analysis</a:t>
            </a:r>
            <a:endParaRPr lang="en-US" altLang="ko-KR" sz="2800" b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555719" y="2976199"/>
            <a:ext cx="7533053" cy="33983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ko-KR"/>
            </a:defPPr>
            <a:lvl1pPr marL="244475" indent="-244475">
              <a:spcBef>
                <a:spcPts val="500"/>
              </a:spcBef>
              <a:buBlip>
                <a:blip r:embed="rId4"/>
              </a:buBlip>
              <a:defRPr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>
              <a:lnSpc>
                <a:spcPct val="200000"/>
              </a:lnSpc>
            </a:pPr>
            <a:r>
              <a:rPr lang="en-US" altLang="ko-KR" sz="20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Considering rainfall intensity, duration and real-time rainfall</a:t>
            </a:r>
            <a:endParaRPr lang="en-US" altLang="ko-KR" sz="2000" dirty="0" smtClean="0">
              <a:solidFill>
                <a:prstClr val="black">
                  <a:lumMod val="85000"/>
                  <a:lumOff val="15000"/>
                </a:prst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Predicting the </a:t>
            </a:r>
            <a:r>
              <a:rPr lang="en-US" altLang="ko-KR" sz="20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rainfall infiltration-groundwater</a:t>
            </a:r>
            <a:r>
              <a:rPr lang="en-US" altLang="ko-KR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flow from</a:t>
            </a:r>
          </a:p>
          <a:p>
            <a:pPr marL="0" indent="266700">
              <a:buNone/>
            </a:pPr>
            <a:r>
              <a:rPr lang="en-US" altLang="ko-KR" sz="20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landslide </a:t>
            </a:r>
            <a:r>
              <a:rPr lang="en-US" altLang="ko-KR" sz="2000" b="1" dirty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mechanism</a:t>
            </a:r>
          </a:p>
          <a:p>
            <a:pPr>
              <a:lnSpc>
                <a:spcPct val="200000"/>
              </a:lnSpc>
            </a:pPr>
            <a:r>
              <a:rPr lang="en-US" altLang="ko-KR" sz="2000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Reflecting</a:t>
            </a:r>
            <a:r>
              <a:rPr lang="en-US" altLang="ko-KR" sz="2000" b="1" dirty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topography, hydrology, spatial characteristics</a:t>
            </a:r>
          </a:p>
          <a:p>
            <a:pPr>
              <a:lnSpc>
                <a:spcPct val="200000"/>
              </a:lnSpc>
            </a:pPr>
            <a:r>
              <a:rPr lang="en-US" altLang="ko-KR" sz="20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Initial volume of debris flow </a:t>
            </a:r>
            <a:r>
              <a:rPr lang="en-US" altLang="ko-KR" sz="2000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based on </a:t>
            </a:r>
            <a:r>
              <a:rPr lang="en-US" altLang="ko-KR" sz="20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regional scale </a:t>
            </a:r>
            <a:r>
              <a:rPr lang="en-US" altLang="ko-KR" sz="2000" dirty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hazard </a:t>
            </a:r>
            <a:r>
              <a:rPr lang="en-US" altLang="ko-KR" sz="2000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map</a:t>
            </a:r>
          </a:p>
          <a:p>
            <a:pPr marL="0" indent="266700">
              <a:buNone/>
            </a:pPr>
            <a:r>
              <a:rPr lang="en-US" altLang="ko-KR" sz="2000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(by applying </a:t>
            </a:r>
            <a:r>
              <a:rPr lang="en-US" altLang="ko-KR" sz="2000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future design rainfall</a:t>
            </a:r>
            <a:r>
              <a:rPr lang="en-US" altLang="ko-KR" sz="2000" dirty="0" smtClean="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)</a:t>
            </a:r>
            <a:endParaRPr lang="en-US" altLang="ko-KR" sz="2000" dirty="0">
              <a:solidFill>
                <a:schemeClr val="tx1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53726" y="1098929"/>
            <a:ext cx="8436604" cy="98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/>
          <a:p>
            <a:pPr algn="ctr"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ko-KR" sz="32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F79646">
                    <a:lumMod val="75000"/>
                  </a:srgb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“Prediction model for rainfall-induced landslide</a:t>
            </a:r>
          </a:p>
          <a:p>
            <a:pPr algn="ctr"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ko-KR" sz="3200" b="1" dirty="0" smtClean="0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F79646">
                    <a:lumMod val="75000"/>
                  </a:srgb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based on 3D spatial data”</a:t>
            </a:r>
            <a:endParaRPr kumimoji="1" lang="en-US" altLang="ko-KR" sz="3200" b="1" dirty="0">
              <a:ln>
                <a:solidFill>
                  <a:srgbClr val="FF0000">
                    <a:alpha val="0"/>
                  </a:srgbClr>
                </a:solidFill>
              </a:ln>
              <a:solidFill>
                <a:srgbClr val="F79646">
                  <a:lumMod val="75000"/>
                </a:srgb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266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 bwMode="auto">
          <a:xfrm>
            <a:off x="76955" y="1574128"/>
            <a:ext cx="4125005" cy="424331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36000" rIns="0" anchor="ctr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400" dirty="0">
                <a:solidFill>
                  <a:srgbClr val="0000CC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srgbClr val="0000CC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Topography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Slope, slope direction</a:t>
            </a:r>
            <a:endParaRPr lang="en-US" altLang="ko-KR" sz="1600" dirty="0">
              <a:solidFill>
                <a:srgbClr val="4F81BD">
                  <a:lumMod val="75000"/>
                </a:srgbClr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Hydrology</a:t>
            </a: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Precipitation data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Spatial data : Soil and forestry</a:t>
            </a:r>
            <a:endParaRPr lang="en-US" altLang="ko-KR" sz="1600" dirty="0">
              <a:solidFill>
                <a:srgbClr val="0000CC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5" name="직사각형 54"/>
          <p:cNvSpPr/>
          <p:nvPr/>
        </p:nvSpPr>
        <p:spPr bwMode="auto">
          <a:xfrm>
            <a:off x="4861624" y="1574128"/>
            <a:ext cx="4133441" cy="4243318"/>
          </a:xfrm>
          <a:prstGeom prst="rect">
            <a:avLst/>
          </a:prstGeom>
          <a:ln>
            <a:solidFill>
              <a:srgbClr val="FFCC66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36000" rIns="0" anchor="ctr"/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altLang="ko-KR" sz="14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4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 err="1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Geotechnology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</a:t>
            </a:r>
            <a:r>
              <a:rPr lang="en-US" altLang="ko-KR" sz="1600" dirty="0">
                <a:solidFill>
                  <a:srgbClr val="F79646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Unsaturated soil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Infiltration : </a:t>
            </a:r>
            <a:r>
              <a:rPr lang="en-US" altLang="ko-KR" sz="1600" dirty="0">
                <a:solidFill>
                  <a:srgbClr val="F79646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Modified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srgbClr val="0000CC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G-A Model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Failure model</a:t>
            </a:r>
            <a:r>
              <a:rPr lang="ko-KR" altLang="en-US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</a:t>
            </a:r>
            <a:r>
              <a:rPr lang="en-US" altLang="ko-KR" sz="1600" dirty="0">
                <a:solidFill>
                  <a:srgbClr val="0000CC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Infinite slope model</a:t>
            </a:r>
          </a:p>
        </p:txBody>
      </p:sp>
      <p:sp>
        <p:nvSpPr>
          <p:cNvPr id="56" name="모서리가 둥근 직사각형 55"/>
          <p:cNvSpPr/>
          <p:nvPr/>
        </p:nvSpPr>
        <p:spPr bwMode="auto">
          <a:xfrm>
            <a:off x="76955" y="1268760"/>
            <a:ext cx="4125005" cy="3829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4D7B93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dirty="0" smtClean="0">
                <a:solidFill>
                  <a:prstClr val="white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3D GIS data</a:t>
            </a:r>
            <a:endParaRPr lang="ko-KR" altLang="en-US" dirty="0">
              <a:solidFill>
                <a:prstClr val="white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 bwMode="auto">
          <a:xfrm>
            <a:off x="4861624" y="1268760"/>
            <a:ext cx="4133441" cy="382975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n-US" altLang="ko-KR" dirty="0">
                <a:solidFill>
                  <a:srgbClr val="14019D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Physical Model</a:t>
            </a:r>
            <a:endParaRPr lang="ko-KR" altLang="en-US" dirty="0">
              <a:solidFill>
                <a:srgbClr val="14019D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8" name="십자형 57"/>
          <p:cNvSpPr/>
          <p:nvPr/>
        </p:nvSpPr>
        <p:spPr bwMode="auto">
          <a:xfrm>
            <a:off x="4306561" y="3640849"/>
            <a:ext cx="457210" cy="458843"/>
          </a:xfrm>
          <a:prstGeom prst="plus">
            <a:avLst>
              <a:gd name="adj" fmla="val 35582"/>
            </a:avLst>
          </a:prstGeom>
          <a:solidFill>
            <a:srgbClr val="85CBFF"/>
          </a:solidFill>
          <a:ln w="12700">
            <a:solidFill>
              <a:srgbClr val="85CBFF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ko-KR" altLang="en-US" sz="900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59" name="Picture 10" descr="http://www.innovativegis.com/basis/mapanalysis/Topic27/Topic27_files/image01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9"/>
          <a:stretch>
            <a:fillRect/>
          </a:stretch>
        </p:blipFill>
        <p:spPr bwMode="auto">
          <a:xfrm>
            <a:off x="97200" y="1715743"/>
            <a:ext cx="3979913" cy="2863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513" y="1881184"/>
            <a:ext cx="3748778" cy="258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srgbClr val="4D7B9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4800" b="1" i="1" dirty="0">
              <a:solidFill>
                <a:srgbClr val="4D7B9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503" y="440668"/>
            <a:ext cx="6653937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 smtClean="0">
                <a:solidFill>
                  <a:srgbClr val="4D7B9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Prediction model for landslide analysis</a:t>
            </a:r>
            <a:endParaRPr lang="en-US" altLang="ko-KR" sz="2800" b="1" dirty="0">
              <a:solidFill>
                <a:srgbClr val="4D7B9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059087" y="6122225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(Kim et al., 2014)</a:t>
            </a:r>
            <a:endParaRPr lang="ko-KR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66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4800" b="1" i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8503" y="440668"/>
            <a:ext cx="6210354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Analytical model for the debris flow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320767" y="994475"/>
            <a:ext cx="8194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Debris flow model with erosion and entrainment of soil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87524" y="1115567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38" name="직사각형 23"/>
          <p:cNvSpPr/>
          <p:nvPr/>
        </p:nvSpPr>
        <p:spPr>
          <a:xfrm>
            <a:off x="287524" y="1115567"/>
            <a:ext cx="53321" cy="107157"/>
          </a:xfrm>
          <a:custGeom>
            <a:avLst/>
            <a:gdLst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76200 w 76200"/>
              <a:gd name="connsiteY2" fmla="*/ 107157 h 107157"/>
              <a:gd name="connsiteX3" fmla="*/ 0 w 76200"/>
              <a:gd name="connsiteY3" fmla="*/ 107157 h 107157"/>
              <a:gd name="connsiteX4" fmla="*/ 0 w 76200"/>
              <a:gd name="connsiteY4" fmla="*/ 0 h 107157"/>
              <a:gd name="connsiteX0" fmla="*/ 0 w 76200"/>
              <a:gd name="connsiteY0" fmla="*/ 0 h 107157"/>
              <a:gd name="connsiteX1" fmla="*/ 76200 w 76200"/>
              <a:gd name="connsiteY1" fmla="*/ 0 h 107157"/>
              <a:gd name="connsiteX2" fmla="*/ 0 w 76200"/>
              <a:gd name="connsiteY2" fmla="*/ 107157 h 107157"/>
              <a:gd name="connsiteX3" fmla="*/ 0 w 76200"/>
              <a:gd name="connsiteY3" fmla="*/ 0 h 10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107157">
                <a:moveTo>
                  <a:pt x="0" y="0"/>
                </a:moveTo>
                <a:lnTo>
                  <a:pt x="76200" y="0"/>
                </a:lnTo>
                <a:lnTo>
                  <a:pt x="0" y="107157"/>
                </a:lnTo>
                <a:lnTo>
                  <a:pt x="0" y="0"/>
                </a:lnTo>
                <a:close/>
              </a:path>
            </a:pathLst>
          </a:custGeom>
          <a:solidFill>
            <a:srgbClr val="1474A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059087" y="2565282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(Lee et al., 2016)</a:t>
            </a:r>
            <a:endParaRPr lang="ko-KR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제목 1"/>
          <p:cNvSpPr txBox="1">
            <a:spLocks/>
          </p:cNvSpPr>
          <p:nvPr/>
        </p:nvSpPr>
        <p:spPr bwMode="auto">
          <a:xfrm>
            <a:off x="375322" y="1369546"/>
            <a:ext cx="861249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55600" indent="-35560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 dirty="0" smtClean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Simulation of debris flow based on Coupled </a:t>
            </a:r>
            <a:r>
              <a:rPr kumimoji="0" lang="en-US" altLang="ko-KR" sz="1800" dirty="0" err="1" smtClean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Eulerian</a:t>
            </a:r>
            <a:r>
              <a:rPr lang="en-US" altLang="ko-KR" sz="1800" dirty="0" err="1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-</a:t>
            </a:r>
            <a:r>
              <a:rPr kumimoji="0" lang="en-US" altLang="ko-KR" sz="1800" dirty="0" err="1" smtClean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Lagrangian</a:t>
            </a:r>
            <a:r>
              <a:rPr kumimoji="0" lang="en-US" altLang="ko-KR" sz="1800" dirty="0" smtClean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(CEL) method</a:t>
            </a:r>
            <a:endParaRPr kumimoji="0" lang="en-US" altLang="ko-KR" sz="1800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 dirty="0" smtClean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Considering the erosion and entrainment of soil layer by </a:t>
            </a:r>
            <a:r>
              <a:rPr lang="en-US" altLang="ko-KR" sz="1800" dirty="0" smtClean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debris flow</a:t>
            </a:r>
            <a:endParaRPr kumimoji="0" lang="en-US" altLang="ko-KR" sz="1800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03" y="3429152"/>
            <a:ext cx="4664394" cy="2820982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 rotWithShape="1">
          <a:blip r:embed="rId4"/>
          <a:srcRect l="12641" r="19177"/>
          <a:stretch/>
        </p:blipFill>
        <p:spPr>
          <a:xfrm>
            <a:off x="5053049" y="3629528"/>
            <a:ext cx="3393561" cy="25072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002113" y="3501008"/>
            <a:ext cx="1620180" cy="953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2375756" y="3570814"/>
            <a:ext cx="650110" cy="146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2362703" y="4041068"/>
            <a:ext cx="663163" cy="38637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5190293" y="4920928"/>
            <a:ext cx="11413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Debris flow</a:t>
            </a:r>
            <a:endParaRPr kumimoji="0" lang="ko-KR" altLang="ko-KR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4" name="Rectangle 6"/>
          <p:cNvSpPr>
            <a:spLocks noChangeArrowheads="1"/>
          </p:cNvSpPr>
          <p:nvPr/>
        </p:nvSpPr>
        <p:spPr bwMode="auto">
          <a:xfrm>
            <a:off x="7800992" y="4940883"/>
            <a:ext cx="10515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Structures</a:t>
            </a:r>
            <a:endParaRPr kumimoji="0" lang="ko-KR" altLang="ko-KR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1586105" y="3471183"/>
            <a:ext cx="27699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Initial volume of debris</a:t>
            </a:r>
            <a:r>
              <a:rPr kumimoji="0" lang="en-US" altLang="ko-KR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flow</a:t>
            </a:r>
            <a:endParaRPr kumimoji="0" lang="ko-KR" altLang="ko-KR" sz="9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869037" y="3738065"/>
            <a:ext cx="468052" cy="127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99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User\Desktop\씨아이알\04\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42" y="2275399"/>
            <a:ext cx="810701" cy="81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595389" y="2243038"/>
            <a:ext cx="788054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itchFamily="18" charset="-127"/>
                <a:ea typeface="-웹윤고딕130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 algn="ctr"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6000" dirty="0" smtClean="0">
                <a:solidFill>
                  <a:prstClr val="white"/>
                </a:solidFill>
                <a:latin typeface="-윤명조240" panose="02030504000101010101" pitchFamily="18" charset="-127"/>
                <a:ea typeface="-윤명조240" panose="02030504000101010101" pitchFamily="18" charset="-127"/>
              </a:rPr>
              <a:t>Ⅲ</a:t>
            </a:r>
            <a:endParaRPr lang="ko-KR" altLang="en-US" sz="6000" dirty="0">
              <a:solidFill>
                <a:prstClr val="white"/>
              </a:solidFill>
              <a:latin typeface="-윤명조240" panose="02030504000101010101" pitchFamily="18" charset="-127"/>
              <a:ea typeface="-윤명조240" panose="02030504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539760" y="3994944"/>
            <a:ext cx="7604240" cy="446276"/>
            <a:chOff x="1888100" y="4088864"/>
            <a:chExt cx="7961974" cy="446276"/>
          </a:xfrm>
        </p:grpSpPr>
        <p:sp>
          <p:nvSpPr>
            <p:cNvPr id="6" name="제목 1"/>
            <p:cNvSpPr txBox="1">
              <a:spLocks/>
            </p:cNvSpPr>
            <p:nvPr/>
          </p:nvSpPr>
          <p:spPr>
            <a:xfrm>
              <a:off x="1888100" y="4088864"/>
              <a:ext cx="322204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en-US" altLang="ko-KR" sz="200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제목 1"/>
            <p:cNvSpPr txBox="1">
              <a:spLocks/>
            </p:cNvSpPr>
            <p:nvPr/>
          </p:nvSpPr>
          <p:spPr>
            <a:xfrm>
              <a:off x="2274156" y="4088864"/>
              <a:ext cx="7575918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Applied future </a:t>
              </a:r>
              <a:r>
                <a:rPr lang="en-US" altLang="ko-KR" b="1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design rainfall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539760" y="4541912"/>
            <a:ext cx="7604240" cy="446276"/>
            <a:chOff x="1897718" y="4615914"/>
            <a:chExt cx="7604240" cy="446276"/>
          </a:xfrm>
        </p:grpSpPr>
        <p:sp>
          <p:nvSpPr>
            <p:cNvPr id="10" name="제목 1"/>
            <p:cNvSpPr txBox="1">
              <a:spLocks/>
            </p:cNvSpPr>
            <p:nvPr/>
          </p:nvSpPr>
          <p:spPr>
            <a:xfrm>
              <a:off x="1897718" y="4615914"/>
              <a:ext cx="312586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3.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제목 1"/>
            <p:cNvSpPr txBox="1">
              <a:spLocks/>
            </p:cNvSpPr>
            <p:nvPr/>
          </p:nvSpPr>
          <p:spPr>
            <a:xfrm>
              <a:off x="2274156" y="4615914"/>
              <a:ext cx="7227802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Result of landslide analysis</a:t>
              </a:r>
              <a:endParaRPr lang="en-US" altLang="ko-KR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539760" y="3447976"/>
            <a:ext cx="7370224" cy="446276"/>
            <a:chOff x="1888100" y="3549576"/>
            <a:chExt cx="7370224" cy="446276"/>
          </a:xfrm>
        </p:grpSpPr>
        <p:sp>
          <p:nvSpPr>
            <p:cNvPr id="15" name="제목 1"/>
            <p:cNvSpPr txBox="1">
              <a:spLocks/>
            </p:cNvSpPr>
            <p:nvPr/>
          </p:nvSpPr>
          <p:spPr>
            <a:xfrm>
              <a:off x="1888100" y="3549576"/>
              <a:ext cx="322204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r>
                <a:rPr lang="en-US" altLang="ko-KR" sz="200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제목 1"/>
            <p:cNvSpPr txBox="1">
              <a:spLocks/>
            </p:cNvSpPr>
            <p:nvPr/>
          </p:nvSpPr>
          <p:spPr>
            <a:xfrm>
              <a:off x="2274156" y="3549576"/>
              <a:ext cx="6984168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Site investigation and input parameters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7" name="제목 1"/>
          <p:cNvSpPr txBox="1">
            <a:spLocks/>
          </p:cNvSpPr>
          <p:nvPr/>
        </p:nvSpPr>
        <p:spPr>
          <a:xfrm>
            <a:off x="1528540" y="2593657"/>
            <a:ext cx="7381444" cy="49244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4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334C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3200" b="1" dirty="0" smtClean="0">
                <a:latin typeface="+mn-ea"/>
                <a:ea typeface="+mn-ea"/>
              </a:rPr>
              <a:t>Susceptibility assessment of landslide</a:t>
            </a:r>
            <a:endParaRPr lang="en-US" altLang="ko-KR" sz="3200" b="1" dirty="0">
              <a:latin typeface="+mn-ea"/>
              <a:ea typeface="+mn-ea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539760" y="5088880"/>
            <a:ext cx="7604240" cy="446276"/>
            <a:chOff x="1897718" y="4615914"/>
            <a:chExt cx="7604240" cy="446276"/>
          </a:xfrm>
        </p:grpSpPr>
        <p:sp>
          <p:nvSpPr>
            <p:cNvPr id="19" name="제목 1"/>
            <p:cNvSpPr txBox="1">
              <a:spLocks/>
            </p:cNvSpPr>
            <p:nvPr/>
          </p:nvSpPr>
          <p:spPr>
            <a:xfrm>
              <a:off x="1897718" y="4615914"/>
              <a:ext cx="312586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 algn="r"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4.</a:t>
              </a:r>
              <a:endParaRPr lang="ko-KR" altLang="en-US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제목 1"/>
            <p:cNvSpPr txBox="1">
              <a:spLocks/>
            </p:cNvSpPr>
            <p:nvPr/>
          </p:nvSpPr>
          <p:spPr>
            <a:xfrm>
              <a:off x="2274156" y="4615914"/>
              <a:ext cx="7227802" cy="44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500"/>
                </a:spcBef>
                <a:buClr>
                  <a:schemeClr val="tx1">
                    <a:lumMod val="85000"/>
                    <a:lumOff val="15000"/>
                  </a:schemeClr>
                </a:buClr>
                <a:defRPr kumimoji="1" sz="2900" b="0" u="none">
                  <a:ln>
                    <a:solidFill>
                      <a:srgbClr val="FF0000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-웹윤고딕120" panose="02030504000101010101" pitchFamily="18" charset="-127"/>
                  <a:ea typeface="-웹윤고딕120" panose="02030504000101010101" pitchFamily="18" charset="-127"/>
                </a:defRPr>
              </a:lvl1pPr>
              <a:lvl2pPr marL="742950" indent="-28575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2pPr>
              <a:lvl3pPr marL="11430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3pPr>
              <a:lvl4pPr marL="16002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4pPr>
              <a:lvl5pPr marL="2057400" indent="-228600" defTabSz="825500" eaLnBrk="0" hangingPunct="0">
                <a:defRPr kumimoji="1" sz="1600" b="1" u="sng">
                  <a:latin typeface="Arial" pitchFamily="34" charset="0"/>
                  <a:ea typeface="HY헤드라인M" pitchFamily="18" charset="-127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 b="1" u="sng">
                  <a:latin typeface="Arial" pitchFamily="34" charset="0"/>
                  <a:ea typeface="HY헤드라인M" pitchFamily="18" charset="-127"/>
                </a:defRPr>
              </a:lvl9pPr>
            </a:lstStyle>
            <a:p>
              <a:pPr>
                <a:buClr>
                  <a:prstClr val="white"/>
                </a:buClr>
              </a:pPr>
              <a:r>
                <a:rPr lang="en-US" altLang="ko-KR" b="1" dirty="0" smtClean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Debris flow simulation</a:t>
              </a:r>
              <a:endParaRPr lang="en-US" altLang="ko-KR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798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6588125" y="1725565"/>
            <a:ext cx="2408238" cy="5040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extLst/>
        </p:spPr>
        <p:txBody>
          <a:bodyPr/>
          <a:lstStyle/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Seismic Prospecting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In-Situ Permeability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SWCC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Borehole Shear Test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Direct Shear Test</a:t>
            </a:r>
          </a:p>
          <a:p>
            <a:pPr marL="174625" indent="-174625">
              <a:lnSpc>
                <a:spcPct val="300000"/>
              </a:lnSpc>
              <a:buFont typeface="Wingdings" pitchFamily="2" charset="2"/>
              <a:buChar char="§"/>
              <a:defRPr/>
            </a:pPr>
            <a:r>
              <a:rPr lang="en-US" altLang="ko-KR" sz="1600" b="1" dirty="0">
                <a:solidFill>
                  <a:prstClr val="black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SPT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§"/>
              <a:defRPr/>
            </a:pPr>
            <a:endParaRPr lang="en-US" altLang="ko-KR" sz="1600" b="1" dirty="0">
              <a:solidFill>
                <a:prstClr val="black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4403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725565"/>
            <a:ext cx="6335713" cy="504056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357098" y="1132458"/>
            <a:ext cx="7923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>
                <a:solidFill>
                  <a:srgbClr val="1F497D"/>
                </a:solidFill>
                <a:cs typeface="Times New Roman" pitchFamily="18" charset="0"/>
              </a:rPr>
              <a:t>Site investigation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23856" y="1263900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4800" b="1" i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503" y="445450"/>
            <a:ext cx="6797182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Site investigation and input parameters</a:t>
            </a:r>
            <a:endParaRPr lang="en-US" altLang="ko-KR" sz="2800" b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7965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357098" y="1132458"/>
            <a:ext cx="7923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 smtClean="0">
                <a:solidFill>
                  <a:srgbClr val="1F497D"/>
                </a:solidFill>
                <a:cs typeface="Times New Roman" pitchFamily="18" charset="0"/>
              </a:rPr>
              <a:t>Input parameters: soil properties and depth</a:t>
            </a:r>
            <a:endParaRPr lang="en-US" altLang="ko-KR" sz="2400" b="1" kern="0" spc="-50" dirty="0">
              <a:solidFill>
                <a:srgbClr val="1F497D"/>
              </a:solidFill>
              <a:cs typeface="Times New Roman" pitchFamily="18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23856" y="1263900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srgbClr val="4D7B9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4800" b="1" i="1" dirty="0">
              <a:solidFill>
                <a:srgbClr val="4D7B9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503" y="445450"/>
            <a:ext cx="6797182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 smtClean="0">
                <a:solidFill>
                  <a:srgbClr val="4D7B9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Site investigation and input parameters</a:t>
            </a:r>
            <a:endParaRPr lang="en-US" altLang="ko-KR" sz="2800" b="1" dirty="0">
              <a:solidFill>
                <a:srgbClr val="4D7B93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50825" y="1789124"/>
            <a:ext cx="4321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ko-KR" sz="2000" b="1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Soil Property </a:t>
            </a:r>
            <a:endParaRPr lang="ko-KR" altLang="en-US" sz="2000" b="1">
              <a:solidFill>
                <a:prstClr val="black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250825" y="5813436"/>
            <a:ext cx="18117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ko-KR" sz="2000" b="1" dirty="0">
                <a:solidFill>
                  <a:prstClr val="black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Soil Depth</a:t>
            </a:r>
            <a:endParaRPr lang="ko-KR" altLang="en-US" sz="2000" b="1" dirty="0">
              <a:solidFill>
                <a:prstClr val="black"/>
              </a:solidFill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84213" y="6257924"/>
            <a:ext cx="6624637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ko-KR" sz="200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Raemian</a:t>
            </a:r>
            <a:r>
              <a:rPr lang="en-US" altLang="ko-KR" sz="2000" b="1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</a:t>
            </a:r>
            <a:r>
              <a:rPr lang="en-US" altLang="ko-KR" sz="2000" b="1" dirty="0" smtClean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watershed </a:t>
            </a:r>
            <a:r>
              <a:rPr lang="en-US" altLang="ko-KR" sz="2000" b="1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:</a:t>
            </a:r>
            <a:r>
              <a:rPr lang="en-US" altLang="ko-KR" sz="200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 4.0~10.0 m 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49" y="2233612"/>
            <a:ext cx="6394328" cy="3555148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7056277" y="5419428"/>
            <a:ext cx="1941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(Kim et al., 2014)</a:t>
            </a:r>
            <a:endParaRPr lang="ko-KR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39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661948" y="3066817"/>
            <a:ext cx="4810152" cy="2746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57098" y="1132458"/>
            <a:ext cx="84273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 smtClean="0">
                <a:solidFill>
                  <a:srgbClr val="1F497D"/>
                </a:solidFill>
                <a:cs typeface="Times New Roman" pitchFamily="18" charset="0"/>
              </a:rPr>
              <a:t>Future design rainfall based on climate change scenario</a:t>
            </a:r>
            <a:endParaRPr lang="en-US" altLang="ko-KR" sz="2400" b="1" kern="0" spc="-50" dirty="0">
              <a:solidFill>
                <a:srgbClr val="1F497D"/>
              </a:solidFill>
              <a:cs typeface="Times New Roman" pitchFamily="18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23856" y="1263900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4800" b="1" i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503" y="445450"/>
            <a:ext cx="5046125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Applied future design rainfall</a:t>
            </a:r>
            <a:endParaRPr lang="en-US" altLang="ko-KR" sz="2800" b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30" y="1594123"/>
            <a:ext cx="8679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Future period: </a:t>
            </a:r>
            <a:r>
              <a:rPr lang="en-US" altLang="ko-KR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S0 (1971-2000), S1 (2011-2040), S2 (2041-2070), S3 (2071-2100)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Applied rainfall: </a:t>
            </a:r>
            <a:r>
              <a:rPr lang="en-US" altLang="ko-KR" b="1" dirty="0" smtClean="0">
                <a:solidFill>
                  <a:srgbClr val="005782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100-year return periods, 24-hour duration</a:t>
            </a:r>
            <a:endParaRPr lang="ko-KR" altLang="en-US" b="1" dirty="0">
              <a:solidFill>
                <a:srgbClr val="005782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1948" y="2950749"/>
            <a:ext cx="417353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S0 (1971-2000): 18.16 mm/</a:t>
            </a:r>
            <a:r>
              <a:rPr lang="en-US" altLang="ko-KR" dirty="0" err="1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hr</a:t>
            </a:r>
            <a:endParaRPr lang="en-US" altLang="ko-KR" dirty="0" smtClean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S1 (2011-2040): 24.71</a:t>
            </a:r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mm/</a:t>
            </a:r>
            <a:r>
              <a:rPr lang="en-US" altLang="ko-KR" dirty="0" err="1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hr</a:t>
            </a:r>
            <a:endParaRPr lang="en-US" altLang="ko-KR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S2 (2041-2070): 26.65</a:t>
            </a:r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mm/</a:t>
            </a:r>
            <a:r>
              <a:rPr lang="en-US" altLang="ko-KR" dirty="0" err="1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hr</a:t>
            </a:r>
            <a:endParaRPr lang="en-US" altLang="ko-KR" dirty="0" smtClean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S3 (2071-2100): 32.53</a:t>
            </a:r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mm/</a:t>
            </a:r>
            <a:r>
              <a:rPr lang="en-US" altLang="ko-KR" dirty="0" err="1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hr</a:t>
            </a:r>
            <a:endParaRPr lang="en-US" altLang="ko-KR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1948" y="2708920"/>
            <a:ext cx="3248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u="sng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Applied rainfall intensity</a:t>
            </a:r>
            <a:endParaRPr lang="ko-KR" altLang="en-US" u="sng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61948" y="6182810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1" dirty="0" smtClean="0">
                <a:solidFill>
                  <a:schemeClr val="bg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(Lee et al., 2015)</a:t>
            </a:r>
            <a:endParaRPr lang="ko-KR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250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2608285" y="1401855"/>
            <a:ext cx="4105241" cy="8205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4800" b="1" i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503" y="445450"/>
            <a:ext cx="4615302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Result of landslide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597" y="2190134"/>
            <a:ext cx="2060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S0 (1971-2000)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92983" y="2190134"/>
            <a:ext cx="2060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S1 (2011-2040)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84456" y="2190134"/>
            <a:ext cx="2060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S2 (2041-2070)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29930" y="2190134"/>
            <a:ext cx="2060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S3 (2071-2100)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600000">
            <a:off x="127487" y="2958194"/>
            <a:ext cx="2871666" cy="397327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600000">
            <a:off x="2218021" y="2990543"/>
            <a:ext cx="2855623" cy="397862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600000">
            <a:off x="4467059" y="2991715"/>
            <a:ext cx="2919794" cy="3983968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600000">
            <a:off x="6571637" y="3016309"/>
            <a:ext cx="2887709" cy="39732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직사각형 17"/>
              <p:cNvSpPr/>
              <p:nvPr/>
            </p:nvSpPr>
            <p:spPr>
              <a:xfrm>
                <a:off x="2608285" y="1330996"/>
                <a:ext cx="2059767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S0 : 546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altLang="ko-KR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dirty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S2 : 5,301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altLang="ko-KR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</mc:Choice>
        <mc:Fallback xmlns="">
          <p:sp>
            <p:nvSpPr>
              <p:cNvPr id="18" name="직사각형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285" y="1330996"/>
                <a:ext cx="2059767" cy="923330"/>
              </a:xfrm>
              <a:prstGeom prst="rect">
                <a:avLst/>
              </a:prstGeom>
              <a:blipFill rotWithShape="0">
                <a:blip r:embed="rId7"/>
                <a:stretch>
                  <a:fillRect l="-2071" b="-394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2582958" y="1066609"/>
            <a:ext cx="3248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u="sng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Initial volume of debris flow</a:t>
            </a:r>
            <a:endParaRPr lang="ko-KR" altLang="en-US" u="sng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직사각형 1"/>
              <p:cNvSpPr/>
              <p:nvPr/>
            </p:nvSpPr>
            <p:spPr>
              <a:xfrm>
                <a:off x="4418270" y="1330996"/>
                <a:ext cx="2116923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S1 </a:t>
                </a:r>
                <a:r>
                  <a:rPr lang="en-US" altLang="ko-KR" dirty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: 4,330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altLang="ko-KR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dirty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S3 : 7,463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altLang="ko-KR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</mc:Choice>
        <mc:Fallback xmlns="">
          <p:sp>
            <p:nvSpPr>
              <p:cNvPr id="2" name="직사각형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270" y="1330996"/>
                <a:ext cx="2116923" cy="923330"/>
              </a:xfrm>
              <a:prstGeom prst="rect">
                <a:avLst/>
              </a:prstGeom>
              <a:blipFill rotWithShape="0">
                <a:blip r:embed="rId8"/>
                <a:stretch>
                  <a:fillRect l="-2017" b="-394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66791" y="1066609"/>
            <a:ext cx="3248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u="sng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Safety factor</a:t>
            </a:r>
            <a:endParaRPr lang="ko-KR" altLang="en-US" u="sng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9"/>
          <a:srcRect r="84111" b="44289"/>
          <a:stretch/>
        </p:blipFill>
        <p:spPr>
          <a:xfrm>
            <a:off x="251228" y="1435941"/>
            <a:ext cx="296392" cy="984947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9"/>
          <a:srcRect t="55711" r="84111"/>
          <a:stretch/>
        </p:blipFill>
        <p:spPr>
          <a:xfrm>
            <a:off x="1104930" y="1435941"/>
            <a:ext cx="296392" cy="783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6642" y="1367262"/>
            <a:ext cx="9545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8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0 – 0.8</a:t>
            </a:r>
          </a:p>
          <a:p>
            <a:pPr>
              <a:lnSpc>
                <a:spcPct val="200000"/>
              </a:lnSpc>
            </a:pPr>
            <a:r>
              <a:rPr lang="en-US" altLang="ko-KR" sz="8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0.8 – 1.0</a:t>
            </a:r>
          </a:p>
          <a:p>
            <a:pPr>
              <a:lnSpc>
                <a:spcPct val="200000"/>
              </a:lnSpc>
            </a:pPr>
            <a:r>
              <a:rPr lang="en-US" altLang="ko-KR" sz="8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1.0 – 1.2</a:t>
            </a:r>
          </a:p>
          <a:p>
            <a:pPr>
              <a:lnSpc>
                <a:spcPct val="200000"/>
              </a:lnSpc>
            </a:pPr>
            <a:r>
              <a:rPr lang="en-US" altLang="ko-KR" sz="8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1.2 – 1.5</a:t>
            </a:r>
            <a:endParaRPr lang="ko-KR" altLang="en-US" sz="8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56828" y="1381551"/>
            <a:ext cx="954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8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1.5 – 2.0</a:t>
            </a:r>
          </a:p>
          <a:p>
            <a:pPr>
              <a:lnSpc>
                <a:spcPct val="200000"/>
              </a:lnSpc>
            </a:pPr>
            <a:r>
              <a:rPr lang="en-US" altLang="ko-KR" sz="8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2.0 – 3.0</a:t>
            </a:r>
          </a:p>
          <a:p>
            <a:pPr>
              <a:lnSpc>
                <a:spcPct val="200000"/>
              </a:lnSpc>
            </a:pPr>
            <a:r>
              <a:rPr lang="en-US" altLang="ko-KR" sz="8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3.0 – 5.0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541" y="864493"/>
            <a:ext cx="1268413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18"/>
          <p:cNvSpPr txBox="1">
            <a:spLocks noChangeArrowheads="1"/>
          </p:cNvSpPr>
          <p:nvPr/>
        </p:nvSpPr>
        <p:spPr bwMode="auto">
          <a:xfrm>
            <a:off x="7090435" y="1857914"/>
            <a:ext cx="257739" cy="27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rPr>
              <a:t>0</a:t>
            </a:r>
            <a:endParaRPr lang="ko-KR" altLang="en-US" sz="1400" b="1">
              <a:solidFill>
                <a:prstClr val="black"/>
              </a:solidFill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9" t="92625" r="21513" b="5313"/>
          <a:stretch>
            <a:fillRect/>
          </a:stretch>
        </p:blipFill>
        <p:spPr bwMode="auto">
          <a:xfrm>
            <a:off x="7285182" y="2138100"/>
            <a:ext cx="1331353" cy="185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0"/>
          <p:cNvSpPr txBox="1">
            <a:spLocks noChangeArrowheads="1"/>
          </p:cNvSpPr>
          <p:nvPr/>
        </p:nvSpPr>
        <p:spPr bwMode="auto">
          <a:xfrm>
            <a:off x="7496840" y="1857914"/>
            <a:ext cx="540466" cy="27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rPr>
              <a:t>0.2</a:t>
            </a:r>
            <a:endParaRPr lang="ko-KR" altLang="en-US" sz="1400" b="1">
              <a:solidFill>
                <a:prstClr val="black"/>
              </a:solidFill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sp>
        <p:nvSpPr>
          <p:cNvPr id="29" name="TextBox 21"/>
          <p:cNvSpPr txBox="1">
            <a:spLocks noChangeArrowheads="1"/>
          </p:cNvSpPr>
          <p:nvPr/>
        </p:nvSpPr>
        <p:spPr bwMode="auto">
          <a:xfrm>
            <a:off x="7787448" y="1857914"/>
            <a:ext cx="540443" cy="27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rPr>
              <a:t>0.4</a:t>
            </a:r>
            <a:endParaRPr lang="ko-KR" altLang="en-US" sz="1400" b="1">
              <a:solidFill>
                <a:prstClr val="black"/>
              </a:solidFill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sp>
        <p:nvSpPr>
          <p:cNvPr id="30" name="TextBox 22"/>
          <p:cNvSpPr txBox="1">
            <a:spLocks noChangeArrowheads="1"/>
          </p:cNvSpPr>
          <p:nvPr/>
        </p:nvSpPr>
        <p:spPr bwMode="auto">
          <a:xfrm>
            <a:off x="8080295" y="1857914"/>
            <a:ext cx="495194" cy="27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rPr>
              <a:t>0.6</a:t>
            </a:r>
            <a:endParaRPr lang="ko-KR" altLang="en-US" sz="1400" b="1">
              <a:solidFill>
                <a:prstClr val="black"/>
              </a:solidFill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sp>
        <p:nvSpPr>
          <p:cNvPr id="31" name="TextBox 23"/>
          <p:cNvSpPr txBox="1">
            <a:spLocks noChangeArrowheads="1"/>
          </p:cNvSpPr>
          <p:nvPr/>
        </p:nvSpPr>
        <p:spPr bwMode="auto">
          <a:xfrm>
            <a:off x="8420154" y="1857914"/>
            <a:ext cx="538991" cy="27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 dirty="0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rPr>
              <a:t>0.8</a:t>
            </a:r>
            <a:endParaRPr lang="ko-KR" altLang="en-US" sz="1400" b="1" dirty="0">
              <a:solidFill>
                <a:prstClr val="black"/>
              </a:solidFill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sp>
        <p:nvSpPr>
          <p:cNvPr id="32" name="TextBox 24"/>
          <p:cNvSpPr txBox="1">
            <a:spLocks noChangeArrowheads="1"/>
          </p:cNvSpPr>
          <p:nvPr/>
        </p:nvSpPr>
        <p:spPr bwMode="auto">
          <a:xfrm>
            <a:off x="8552702" y="2010338"/>
            <a:ext cx="670174" cy="301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6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rPr>
              <a:t>km</a:t>
            </a:r>
            <a:endParaRPr lang="ko-KR" altLang="en-US" sz="1600" b="1">
              <a:solidFill>
                <a:prstClr val="black"/>
              </a:solidFill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  <p:sp>
        <p:nvSpPr>
          <p:cNvPr id="33" name="TextBox 25"/>
          <p:cNvSpPr txBox="1">
            <a:spLocks noChangeArrowheads="1"/>
          </p:cNvSpPr>
          <p:nvPr/>
        </p:nvSpPr>
        <p:spPr bwMode="auto">
          <a:xfrm>
            <a:off x="7219888" y="1857914"/>
            <a:ext cx="540466" cy="27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prstClr val="black"/>
                </a:solidFill>
                <a:latin typeface="Times New Roman" panose="02020603050405020304" pitchFamily="18" charset="0"/>
                <a:ea typeface="굴림" panose="020B0600000101010101" pitchFamily="50" charset="-127"/>
              </a:rPr>
              <a:t>0.1</a:t>
            </a:r>
            <a:endParaRPr lang="ko-KR" altLang="en-US" sz="1400" b="1">
              <a:solidFill>
                <a:prstClr val="black"/>
              </a:solidFill>
              <a:latin typeface="Times New Roman" panose="02020603050405020304" pitchFamily="18" charset="0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9679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debri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8582" r="36219"/>
          <a:stretch/>
        </p:blipFill>
        <p:spPr>
          <a:xfrm>
            <a:off x="-38334" y="2102856"/>
            <a:ext cx="2540484" cy="4757173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57098" y="1132458"/>
            <a:ext cx="79236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kern="0" spc="-50" dirty="0">
                <a:solidFill>
                  <a:srgbClr val="1F497D"/>
                </a:solidFill>
                <a:cs typeface="Times New Roman" pitchFamily="18" charset="0"/>
              </a:rPr>
              <a:t>Impact assessment of urban infrastructure</a:t>
            </a:r>
          </a:p>
          <a:p>
            <a:r>
              <a:rPr lang="en-US" altLang="ko-KR" sz="2400" b="1" kern="0" spc="-50" dirty="0">
                <a:solidFill>
                  <a:srgbClr val="1F497D"/>
                </a:solidFill>
                <a:cs typeface="Times New Roman" pitchFamily="18" charset="0"/>
              </a:rPr>
              <a:t>(from the result of debris flow simulation)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23856" y="1263900"/>
            <a:ext cx="69574" cy="198783"/>
          </a:xfrm>
          <a:prstGeom prst="rect">
            <a:avLst/>
          </a:prstGeom>
          <a:solidFill>
            <a:srgbClr val="00578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n>
                <a:solidFill>
                  <a:srgbClr val="FFFFFF">
                    <a:lumMod val="85000"/>
                    <a:alpha val="0"/>
                  </a:srgb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478" y="224006"/>
            <a:ext cx="357470" cy="73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800" b="1" i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lang="ko-KR" altLang="en-US" sz="4800" b="1" i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503" y="445450"/>
            <a:ext cx="3870868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Debris flow simulation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/>
          <a:srcRect l="13213" t="6004" r="12449"/>
          <a:stretch/>
        </p:blipFill>
        <p:spPr>
          <a:xfrm>
            <a:off x="2020037" y="1961700"/>
            <a:ext cx="3816064" cy="244815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/>
          <a:srcRect l="15560" t="6382" r="11964"/>
          <a:stretch/>
        </p:blipFill>
        <p:spPr>
          <a:xfrm>
            <a:off x="2092209" y="4409850"/>
            <a:ext cx="3671720" cy="24481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948029" y="1860554"/>
            <a:ext cx="2060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S0 (1971-2000)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20037" y="4306949"/>
            <a:ext cx="2060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S3 (2071-2100)</a:t>
            </a:r>
            <a:endParaRPr lang="ko-KR" altLang="en-US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4216281" y="3906484"/>
            <a:ext cx="108012" cy="1080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4216281" y="4097857"/>
            <a:ext cx="108012" cy="1080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/>
          <p:cNvSpPr/>
          <p:nvPr/>
        </p:nvSpPr>
        <p:spPr>
          <a:xfrm>
            <a:off x="4216281" y="4285572"/>
            <a:ext cx="108012" cy="1080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879126" y="2450403"/>
            <a:ext cx="3161432" cy="16734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직사각형 17"/>
              <p:cNvSpPr/>
              <p:nvPr/>
            </p:nvSpPr>
            <p:spPr>
              <a:xfrm>
                <a:off x="5879126" y="2379544"/>
                <a:ext cx="3275515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S0 : 7,802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, 0.5 - 1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  <a:ea typeface="Arial Unicode MS" panose="020B0604020202020204" pitchFamily="50" charset="-127"/>
                        <a:cs typeface="Arial Unicode MS" panose="020B0604020202020204" pitchFamily="50" charset="-127"/>
                      </a:rPr>
                      <m:t>𝑚</m:t>
                    </m:r>
                  </m:oMath>
                </a14:m>
                <a:endParaRPr lang="en-US" altLang="ko-KR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dirty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S1 : </a:t>
                </a: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61,874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, 1 – 1.5 </a:t>
                </a:r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  <a:ea typeface="Arial Unicode MS" panose="020B0604020202020204" pitchFamily="50" charset="-127"/>
                        <a:cs typeface="Arial Unicode MS" panose="020B0604020202020204" pitchFamily="50" charset="-127"/>
                      </a:rPr>
                      <m:t>𝑚</m:t>
                    </m:r>
                  </m:oMath>
                </a14:m>
                <a:endParaRPr lang="en-US" altLang="ko-KR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S2 </a:t>
                </a:r>
                <a:r>
                  <a:rPr lang="en-US" altLang="ko-KR" dirty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: </a:t>
                </a: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75,749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dirty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, </a:t>
                </a: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1 – 1.8 </a:t>
                </a:r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  <a:ea typeface="Arial Unicode MS" panose="020B0604020202020204" pitchFamily="50" charset="-127"/>
                        <a:cs typeface="Arial Unicode MS" panose="020B0604020202020204" pitchFamily="50" charset="-127"/>
                      </a:rPr>
                      <m:t>𝑚</m:t>
                    </m:r>
                  </m:oMath>
                </a14:m>
                <a:endParaRPr lang="en-US" altLang="ko-KR" dirty="0" smtClean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S3 </a:t>
                </a:r>
                <a:r>
                  <a:rPr lang="en-US" altLang="ko-KR" dirty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: </a:t>
                </a: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106,643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ko-KR" dirty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, </a:t>
                </a:r>
                <a:r>
                  <a:rPr lang="en-US" altLang="ko-KR" dirty="0" smtClean="0">
                    <a:latin typeface="Arial Unicode MS" panose="020B0604020202020204" pitchFamily="50" charset="-127"/>
                    <a:ea typeface="Arial Unicode MS" panose="020B0604020202020204" pitchFamily="50" charset="-127"/>
                    <a:cs typeface="Arial Unicode MS" panose="020B0604020202020204" pitchFamily="50" charset="-127"/>
                  </a:rPr>
                  <a:t>1.5 - 2 </a:t>
                </a:r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  <a:ea typeface="Arial Unicode MS" panose="020B0604020202020204" pitchFamily="50" charset="-127"/>
                        <a:cs typeface="Arial Unicode MS" panose="020B0604020202020204" pitchFamily="50" charset="-127"/>
                      </a:rPr>
                      <m:t>𝑚</m:t>
                    </m:r>
                  </m:oMath>
                </a14:m>
                <a:endParaRPr lang="en-US" altLang="ko-KR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endParaRPr>
              </a:p>
            </p:txBody>
          </p:sp>
        </mc:Choice>
        <mc:Fallback xmlns="">
          <p:sp>
            <p:nvSpPr>
              <p:cNvPr id="18" name="직사각형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126" y="2379544"/>
                <a:ext cx="3275515" cy="1754326"/>
              </a:xfrm>
              <a:prstGeom prst="rect">
                <a:avLst/>
              </a:prstGeom>
              <a:blipFill rotWithShape="0">
                <a:blip r:embed="rId8"/>
                <a:stretch>
                  <a:fillRect l="-1115" b="-173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5853799" y="2115157"/>
            <a:ext cx="3248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u="sng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Damaged area and height</a:t>
            </a:r>
            <a:endParaRPr lang="ko-KR" altLang="en-US" u="sng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879126" y="5103860"/>
            <a:ext cx="3161432" cy="16734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879126" y="5033001"/>
            <a:ext cx="32755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S0 </a:t>
            </a:r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</a:t>
            </a: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€ 395,672.5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S1 </a:t>
            </a:r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€ </a:t>
            </a: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4,465,180.91</a:t>
            </a:r>
            <a:endParaRPr lang="en-US" altLang="ko-KR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S2 </a:t>
            </a:r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</a:t>
            </a: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€ 6,549,371.71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S3 </a:t>
            </a:r>
            <a:r>
              <a:rPr lang="en-US" altLang="ko-KR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: </a:t>
            </a:r>
            <a:r>
              <a:rPr lang="en-US" altLang="ko-KR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€ 10,227,664.08</a:t>
            </a:r>
            <a:endParaRPr lang="en-US" altLang="ko-KR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3799" y="4768614"/>
            <a:ext cx="3248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u="sng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Expected damage cost</a:t>
            </a:r>
            <a:endParaRPr lang="ko-KR" altLang="en-US" u="sng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" name="아래쪽 화살표 2"/>
          <p:cNvSpPr/>
          <p:nvPr/>
        </p:nvSpPr>
        <p:spPr>
          <a:xfrm>
            <a:off x="7243818" y="4282108"/>
            <a:ext cx="432048" cy="483042"/>
          </a:xfrm>
          <a:prstGeom prst="downArrow">
            <a:avLst/>
          </a:prstGeom>
          <a:solidFill>
            <a:srgbClr val="85C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389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58503" y="445450"/>
            <a:ext cx="1629677" cy="4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20" panose="02030504000101010101" pitchFamily="18" charset="-127"/>
                <a:ea typeface="-웹윤고딕12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28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Summary</a:t>
            </a:r>
            <a:endParaRPr lang="en-US" altLang="ko-KR" sz="2800" b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표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8740570"/>
                  </p:ext>
                </p:extLst>
              </p:nvPr>
            </p:nvGraphicFramePr>
            <p:xfrm>
              <a:off x="395534" y="1351640"/>
              <a:ext cx="8441304" cy="5332221"/>
            </p:xfrm>
            <a:graphic>
              <a:graphicData uri="http://schemas.openxmlformats.org/drawingml/2006/table">
                <a:tbl>
                  <a:tblPr firstRow="1" bandRow="1">
                    <a:tableStyleId>{9D7B26C5-4107-4FEC-AEDC-1716B250A1EF}</a:tableStyleId>
                  </a:tblPr>
                  <a:tblGrid>
                    <a:gridCol w="1406884"/>
                    <a:gridCol w="1406884"/>
                    <a:gridCol w="1406884"/>
                    <a:gridCol w="1406884"/>
                    <a:gridCol w="1406884"/>
                    <a:gridCol w="1406884"/>
                  </a:tblGrid>
                  <a:tr h="106497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600" dirty="0" smtClean="0"/>
                            <a:t>Period</a:t>
                          </a:r>
                          <a:r>
                            <a:rPr lang="en-US" altLang="ko-KR" sz="1600" baseline="0" dirty="0" smtClean="0"/>
                            <a:t> for analysis (</a:t>
                          </a:r>
                          <a:r>
                            <a:rPr lang="en-US" altLang="ko-KR" sz="1600" baseline="0" dirty="0" err="1" smtClean="0"/>
                            <a:t>yr</a:t>
                          </a:r>
                          <a:r>
                            <a:rPr lang="en-US" altLang="ko-KR" sz="1600" baseline="0" dirty="0" smtClean="0"/>
                            <a:t>)</a:t>
                          </a:r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600" dirty="0" smtClean="0"/>
                            <a:t>Applied rainfall intensity (mm/</a:t>
                          </a:r>
                          <a:r>
                            <a:rPr lang="en-US" altLang="ko-KR" sz="1600" dirty="0" err="1" smtClean="0"/>
                            <a:t>hr</a:t>
                          </a:r>
                          <a:r>
                            <a:rPr lang="en-US" altLang="ko-KR" sz="1600" dirty="0" smtClean="0"/>
                            <a:t>)</a:t>
                          </a:r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600" b="1" dirty="0" smtClean="0"/>
                            <a:t>Initial volume of debris flow (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ko-KR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600" b="1" i="1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p>
                                  <m:r>
                                    <a:rPr lang="en-US" altLang="ko-KR" sz="1600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ko-KR" sz="1600" b="1" dirty="0" smtClean="0"/>
                            <a:t>)</a:t>
                          </a:r>
                          <a:endParaRPr lang="ko-KR" altLang="en-US" sz="1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600" b="1" dirty="0" smtClean="0"/>
                            <a:t>Damaged</a:t>
                          </a:r>
                          <a:r>
                            <a:rPr lang="en-US" altLang="ko-KR" sz="1600" b="1" baseline="0" dirty="0" smtClean="0"/>
                            <a:t> areas (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ko-KR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600" b="1" i="1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p>
                                  <m:r>
                                    <a:rPr lang="en-US" altLang="ko-KR" sz="16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ko-KR" sz="1600" b="1" dirty="0" smtClean="0"/>
                            <a:t>)</a:t>
                          </a:r>
                          <a:endParaRPr lang="ko-KR" altLang="en-US" sz="1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600" dirty="0" smtClean="0"/>
                            <a:t>Damaged heights (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600" b="1" i="1" smtClean="0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oMath>
                          </a14:m>
                          <a:r>
                            <a:rPr lang="en-US" altLang="ko-KR" sz="1600" dirty="0" smtClean="0"/>
                            <a:t>)</a:t>
                          </a:r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600" dirty="0" smtClean="0"/>
                            <a:t>Expected damage costs (</a:t>
                          </a:r>
                          <a:r>
                            <a:rPr lang="en-US" altLang="ko-KR" sz="1600" dirty="0" smtClean="0">
                              <a:latin typeface="Arial Unicode MS" panose="020B0604020202020204" pitchFamily="50" charset="-127"/>
                              <a:ea typeface="Arial Unicode MS" panose="020B0604020202020204" pitchFamily="50" charset="-127"/>
                              <a:cs typeface="Arial Unicode MS" panose="020B0604020202020204" pitchFamily="50" charset="-127"/>
                            </a:rPr>
                            <a:t>€)</a:t>
                          </a:r>
                          <a:endParaRPr lang="ko-KR" altLang="en-US" sz="1600" dirty="0"/>
                        </a:p>
                      </a:txBody>
                      <a:tcPr anchor="ctr"/>
                    </a:tc>
                  </a:tr>
                  <a:tr h="106497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S0 (1971-2000)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18.16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546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7,802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0.5-1.0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395,673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</a:tr>
                  <a:tr h="106497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S1 (2011-2040)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24.71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4,330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61,874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1.0-1.5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4,465,181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</a:tr>
                  <a:tr h="106497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S2 (2041-2070)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26.65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5,301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75,749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1.0-1.8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6,549,372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</a:tr>
                  <a:tr h="106497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S3 (2071-2100)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32.53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7,463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106,643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1.5-2.0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10,227,664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표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98740570"/>
                  </p:ext>
                </p:extLst>
              </p:nvPr>
            </p:nvGraphicFramePr>
            <p:xfrm>
              <a:off x="395534" y="1351640"/>
              <a:ext cx="8441304" cy="5332221"/>
            </p:xfrm>
            <a:graphic>
              <a:graphicData uri="http://schemas.openxmlformats.org/drawingml/2006/table">
                <a:tbl>
                  <a:tblPr firstRow="1" bandRow="1">
                    <a:tableStyleId>{9D7B26C5-4107-4FEC-AEDC-1716B250A1EF}</a:tableStyleId>
                  </a:tblPr>
                  <a:tblGrid>
                    <a:gridCol w="1406884"/>
                    <a:gridCol w="1406884"/>
                    <a:gridCol w="1406884"/>
                    <a:gridCol w="1406884"/>
                    <a:gridCol w="1406884"/>
                    <a:gridCol w="1406884"/>
                  </a:tblGrid>
                  <a:tr h="1072325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600" dirty="0" smtClean="0"/>
                            <a:t>Period</a:t>
                          </a:r>
                          <a:r>
                            <a:rPr lang="en-US" altLang="ko-KR" sz="1600" baseline="0" dirty="0" smtClean="0"/>
                            <a:t> for analysis (</a:t>
                          </a:r>
                          <a:r>
                            <a:rPr lang="en-US" altLang="ko-KR" sz="1600" baseline="0" dirty="0" err="1" smtClean="0"/>
                            <a:t>yr</a:t>
                          </a:r>
                          <a:r>
                            <a:rPr lang="en-US" altLang="ko-KR" sz="1600" baseline="0" dirty="0" smtClean="0"/>
                            <a:t>)</a:t>
                          </a:r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600" dirty="0" smtClean="0"/>
                            <a:t>Applied rainfall intensity (mm/</a:t>
                          </a:r>
                          <a:r>
                            <a:rPr lang="en-US" altLang="ko-KR" sz="1600" dirty="0" err="1" smtClean="0"/>
                            <a:t>hr</a:t>
                          </a:r>
                          <a:r>
                            <a:rPr lang="en-US" altLang="ko-KR" sz="1600" dirty="0" smtClean="0"/>
                            <a:t>)</a:t>
                          </a:r>
                          <a:endParaRPr lang="ko-KR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200000" t="-1136" r="-300433" b="-3982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300000" t="-1136" r="-200433" b="-3982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400000" t="-1136" r="-100433" b="-3982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600" dirty="0" smtClean="0"/>
                            <a:t>Expected damage costs (</a:t>
                          </a:r>
                          <a:r>
                            <a:rPr lang="en-US" altLang="ko-KR" sz="1600" dirty="0" smtClean="0">
                              <a:latin typeface="Arial Unicode MS" panose="020B0604020202020204" pitchFamily="50" charset="-127"/>
                              <a:ea typeface="Arial Unicode MS" panose="020B0604020202020204" pitchFamily="50" charset="-127"/>
                              <a:cs typeface="Arial Unicode MS" panose="020B0604020202020204" pitchFamily="50" charset="-127"/>
                            </a:rPr>
                            <a:t>€)</a:t>
                          </a:r>
                          <a:endParaRPr lang="ko-KR" altLang="en-US" sz="1600" dirty="0"/>
                        </a:p>
                      </a:txBody>
                      <a:tcPr anchor="ctr"/>
                    </a:tc>
                  </a:tr>
                  <a:tr h="106497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S0 (1971-2000)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18.16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546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7,802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0.5-1.0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395,673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</a:tr>
                  <a:tr h="106497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S1 (2011-2040)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24.71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4,330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61,874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1.0-1.5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4,465,181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</a:tr>
                  <a:tr h="106497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S2 (2041-2070)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26.65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5,301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75,749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1.0-1.8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6,549,372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</a:tr>
                  <a:tr h="106497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S3 (2071-2100)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32.53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7,463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106,643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1.5-2.0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400" dirty="0" smtClean="0"/>
                            <a:t>10,227,664</a:t>
                          </a:r>
                          <a:endParaRPr lang="ko-KR" altLang="en-US" sz="140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50436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User\Desktop\씨아이알\04\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42" y="2275399"/>
            <a:ext cx="810701" cy="81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595389" y="2243038"/>
            <a:ext cx="788054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itchFamily="18" charset="-127"/>
                <a:ea typeface="-웹윤고딕130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 algn="ctr"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6000" dirty="0" smtClean="0">
                <a:solidFill>
                  <a:prstClr val="white"/>
                </a:solidFill>
                <a:latin typeface="-윤명조240" panose="02030504000101010101" pitchFamily="18" charset="-127"/>
                <a:ea typeface="-윤명조240" panose="02030504000101010101" pitchFamily="18" charset="-127"/>
              </a:rPr>
              <a:t>Ⅳ</a:t>
            </a:r>
            <a:endParaRPr lang="ko-KR" altLang="en-US" sz="6000" dirty="0">
              <a:solidFill>
                <a:prstClr val="white"/>
              </a:solidFill>
              <a:latin typeface="-윤명조240" panose="02030504000101010101" pitchFamily="18" charset="-127"/>
              <a:ea typeface="-윤명조240" panose="02030504000101010101" pitchFamily="18" charset="-127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1528540" y="2489260"/>
            <a:ext cx="3197991" cy="677108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4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rgbClr val="00334C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r>
              <a:rPr lang="en-US" altLang="ko-KR" sz="4400" b="1" dirty="0" smtClean="0">
                <a:latin typeface="+mn-ea"/>
                <a:ea typeface="+mn-ea"/>
              </a:rPr>
              <a:t>Conclusions</a:t>
            </a:r>
            <a:endParaRPr lang="en-US" altLang="ko-KR" sz="4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529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850" y="188744"/>
            <a:ext cx="3197991" cy="67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buClr>
                <a:schemeClr val="tx1">
                  <a:lumMod val="85000"/>
                  <a:lumOff val="15000"/>
                </a:schemeClr>
              </a:buClr>
              <a:defRPr kumimoji="1" sz="2800" b="0" u="none">
                <a:ln>
                  <a:solidFill>
                    <a:srgbClr val="FF0000">
                      <a:alpha val="0"/>
                    </a:srgbClr>
                  </a:solidFill>
                </a:ln>
                <a:solidFill>
                  <a:schemeClr val="bg1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  <a:lvl2pPr marL="742950" indent="-28575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2pPr>
            <a:lvl3pPr marL="11430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3pPr>
            <a:lvl4pPr marL="16002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4pPr>
            <a:lvl5pPr marL="2057400" indent="-228600" defTabSz="825500" eaLnBrk="0" hangingPunct="0">
              <a:defRPr kumimoji="1" sz="1600" b="1" u="sng">
                <a:latin typeface="Arial" pitchFamily="34" charset="0"/>
                <a:ea typeface="HY헤드라인M" pitchFamily="18" charset="-127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kumimoji="1" sz="1600" b="1" u="sng">
                <a:latin typeface="Arial" pitchFamily="34" charset="0"/>
                <a:ea typeface="HY헤드라인M" pitchFamily="18" charset="-127"/>
              </a:defRPr>
            </a:lvl9pPr>
          </a:lstStyle>
          <a:p>
            <a:pPr>
              <a:buClr>
                <a:prstClr val="black">
                  <a:lumMod val="85000"/>
                  <a:lumOff val="15000"/>
                </a:prstClr>
              </a:buClr>
            </a:pPr>
            <a:r>
              <a:rPr lang="en-US" altLang="ko-KR" sz="4400" b="1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Conclusions</a:t>
            </a:r>
            <a:endParaRPr lang="en-US" altLang="ko-KR" sz="4400" b="1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850" y="1304764"/>
            <a:ext cx="83526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sz="2000" dirty="0" smtClean="0"/>
              <a:t>By using some </a:t>
            </a:r>
            <a:r>
              <a:rPr lang="en-US" altLang="ko-KR" sz="2000" dirty="0" err="1" smtClean="0"/>
              <a:t>ewll</a:t>
            </a:r>
            <a:r>
              <a:rPr lang="en-US" altLang="ko-KR" sz="2000" dirty="0" smtClean="0"/>
              <a:t>=designed model and climate scenario, we conducted the susceptibility assessment of landslides for a case study of mountain </a:t>
            </a:r>
            <a:r>
              <a:rPr lang="en-US" altLang="ko-KR" sz="2000" dirty="0" err="1" smtClean="0"/>
              <a:t>Umyeonsan</a:t>
            </a:r>
            <a:r>
              <a:rPr lang="en-US" altLang="ko-KR" sz="2000" dirty="0" smtClean="0"/>
              <a:t>, estimating the impacts and the expected costs of </a:t>
            </a:r>
            <a:r>
              <a:rPr lang="en-US" altLang="ko-KR" sz="2000" dirty="0" err="1" smtClean="0"/>
              <a:t>infrasturctures</a:t>
            </a:r>
            <a:r>
              <a:rPr lang="en-US" altLang="ko-KR" sz="2000" dirty="0" smtClean="0"/>
              <a:t> due to landslides and debris flow under climate change.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850" y="3474877"/>
            <a:ext cx="83526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sz="2000" dirty="0" smtClean="0"/>
              <a:t>From the results of this study, we can conclude that the climate change-induced geo-disasters like landslides or debris flow will be increased, and the damage of infrastructures due to the geo-disasters will be increased.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850" y="5337212"/>
            <a:ext cx="8352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sz="2000" dirty="0" smtClean="0"/>
              <a:t>The result of these study can be useful information for early warning system of landslides and debris flows.</a:t>
            </a:r>
          </a:p>
        </p:txBody>
      </p:sp>
    </p:spTree>
    <p:extLst>
      <p:ext uri="{BB962C8B-B14F-4D97-AF65-F5344CB8AC3E}">
        <p14:creationId xmlns:p14="http://schemas.microsoft.com/office/powerpoint/2010/main" val="426876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씨아이알\04\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583668" y="5997615"/>
            <a:ext cx="6653764" cy="862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C:\Users\User\Desktop\씨아이알\04\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0" t="87155" r="20952" b="4969"/>
          <a:stretch/>
        </p:blipFill>
        <p:spPr bwMode="auto">
          <a:xfrm>
            <a:off x="2735796" y="6021288"/>
            <a:ext cx="2556284" cy="54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248" y="6064014"/>
            <a:ext cx="1811644" cy="45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5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9049</TotalTime>
  <Words>1058</Words>
  <Application>Microsoft Office PowerPoint</Application>
  <PresentationFormat>화면 슬라이드 쇼(4:3)</PresentationFormat>
  <Paragraphs>277</Paragraphs>
  <Slides>22</Slides>
  <Notes>22</Notes>
  <HiddenSlides>0</HiddenSlides>
  <MMClips>1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22</vt:i4>
      </vt:variant>
    </vt:vector>
  </HeadingPairs>
  <TitlesOfParts>
    <vt:vector size="36" baseType="lpstr">
      <vt:lpstr>Arial Unicode MS</vt:lpstr>
      <vt:lpstr>굴림</vt:lpstr>
      <vt:lpstr>맑은 고딕</vt:lpstr>
      <vt:lpstr>Arial</vt:lpstr>
      <vt:lpstr>-윤명조240</vt:lpstr>
      <vt:lpstr>-2002</vt:lpstr>
      <vt:lpstr>HY견고딕</vt:lpstr>
      <vt:lpstr>Cambria Math</vt:lpstr>
      <vt:lpstr>Times New Roman</vt:lpstr>
      <vt:lpstr>Wingdings</vt:lpstr>
      <vt:lpstr>MS PGothic</vt:lpstr>
      <vt:lpstr>Office 테마</vt:lpstr>
      <vt:lpstr>1_Office 테마</vt:lpstr>
      <vt:lpstr>3_Office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Moonhyun</cp:lastModifiedBy>
  <cp:revision>730</cp:revision>
  <cp:lastPrinted>2016-10-21T22:24:36Z</cp:lastPrinted>
  <dcterms:created xsi:type="dcterms:W3CDTF">2015-08-04T01:29:10Z</dcterms:created>
  <dcterms:modified xsi:type="dcterms:W3CDTF">2016-10-24T18:20:37Z</dcterms:modified>
</cp:coreProperties>
</file>