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9" r:id="rId1"/>
  </p:sldMasterIdLst>
  <p:notesMasterIdLst>
    <p:notesMasterId r:id="rId23"/>
  </p:notesMasterIdLst>
  <p:handoutMasterIdLst>
    <p:handoutMasterId r:id="rId24"/>
  </p:handoutMasterIdLst>
  <p:sldIdLst>
    <p:sldId id="334" r:id="rId2"/>
    <p:sldId id="803" r:id="rId3"/>
    <p:sldId id="985" r:id="rId4"/>
    <p:sldId id="987" r:id="rId5"/>
    <p:sldId id="988" r:id="rId6"/>
    <p:sldId id="1000" r:id="rId7"/>
    <p:sldId id="976" r:id="rId8"/>
    <p:sldId id="979" r:id="rId9"/>
    <p:sldId id="983" r:id="rId10"/>
    <p:sldId id="952" r:id="rId11"/>
    <p:sldId id="991" r:id="rId12"/>
    <p:sldId id="998" r:id="rId13"/>
    <p:sldId id="986" r:id="rId14"/>
    <p:sldId id="995" r:id="rId15"/>
    <p:sldId id="999" r:id="rId16"/>
    <p:sldId id="993" r:id="rId17"/>
    <p:sldId id="996" r:id="rId18"/>
    <p:sldId id="990" r:id="rId19"/>
    <p:sldId id="997" r:id="rId20"/>
    <p:sldId id="939" r:id="rId21"/>
    <p:sldId id="876" r:id="rId22"/>
  </p:sldIdLst>
  <p:sldSz cx="9144000" cy="6858000" type="screen4x3"/>
  <p:notesSz cx="6792913" cy="9925050"/>
  <p:embeddedFontLst>
    <p:embeddedFont>
      <p:font typeface="HY견고딕" pitchFamily="18" charset="-127"/>
      <p:regular r:id="rId25"/>
    </p:embeddedFont>
    <p:embeddedFont>
      <p:font typeface="Calibri" pitchFamily="34" charset="0"/>
      <p:regular r:id="rId26"/>
      <p:bold r:id="rId27"/>
      <p:italic r:id="rId28"/>
      <p:boldItalic r:id="rId29"/>
    </p:embeddedFont>
    <p:embeddedFont>
      <p:font typeface="Monotype Sorts" charset="2"/>
      <p:regular r:id="rId30"/>
    </p:embeddedFont>
    <p:embeddedFont>
      <p:font typeface="-윤고딕330" charset="-127"/>
      <p:regular r:id="rId31"/>
    </p:embeddedFont>
    <p:embeddedFont>
      <p:font typeface="맑은 고딕" pitchFamily="50" charset="-127"/>
      <p:regular r:id="rId32"/>
      <p:bold r:id="rId33"/>
    </p:embeddedFont>
    <p:embeddedFont>
      <p:font typeface="Arial Unicode MS" pitchFamily="50" charset="-127"/>
      <p:regular r:id="rId34"/>
    </p:embeddedFont>
    <p:embeddedFont>
      <p:font typeface="휴먼엑스포" pitchFamily="18" charset="-127"/>
      <p:regular r:id="rId35"/>
    </p:embeddedFont>
    <p:embeddedFont>
      <p:font typeface="-윤고딕120" pitchFamily="18" charset="-127"/>
      <p:regular r:id="rId36"/>
    </p:embeddedFont>
    <p:embeddedFont>
      <p:font typeface="HY헤드라인M" pitchFamily="18" charset="-127"/>
      <p:regular r:id="rId37"/>
    </p:embeddedFont>
  </p:embeddedFontLst>
  <p:defaultTextStyle>
    <a:defPPr>
      <a:defRPr lang="ko-KR"/>
    </a:defPPr>
    <a:lvl1pPr algn="ctr" rtl="0" fontAlgn="base" latinLnBrk="1">
      <a:spcBef>
        <a:spcPct val="0"/>
      </a:spcBef>
      <a:spcAft>
        <a:spcPct val="0"/>
      </a:spcAft>
      <a:defRPr kumimoji="1" kern="1200">
        <a:solidFill>
          <a:schemeClr val="tx1"/>
        </a:solidFill>
        <a:latin typeface="HY견고딕" pitchFamily="18" charset="-127"/>
        <a:ea typeface="HY견고딕" pitchFamily="18" charset="-127"/>
        <a:cs typeface="+mn-cs"/>
      </a:defRPr>
    </a:lvl1pPr>
    <a:lvl2pPr marL="457200" algn="ctr" rtl="0" fontAlgn="base" latinLnBrk="1">
      <a:spcBef>
        <a:spcPct val="0"/>
      </a:spcBef>
      <a:spcAft>
        <a:spcPct val="0"/>
      </a:spcAft>
      <a:defRPr kumimoji="1" kern="1200">
        <a:solidFill>
          <a:schemeClr val="tx1"/>
        </a:solidFill>
        <a:latin typeface="HY견고딕" pitchFamily="18" charset="-127"/>
        <a:ea typeface="HY견고딕" pitchFamily="18" charset="-127"/>
        <a:cs typeface="+mn-cs"/>
      </a:defRPr>
    </a:lvl2pPr>
    <a:lvl3pPr marL="914400" algn="ctr" rtl="0" fontAlgn="base" latinLnBrk="1">
      <a:spcBef>
        <a:spcPct val="0"/>
      </a:spcBef>
      <a:spcAft>
        <a:spcPct val="0"/>
      </a:spcAft>
      <a:defRPr kumimoji="1" kern="1200">
        <a:solidFill>
          <a:schemeClr val="tx1"/>
        </a:solidFill>
        <a:latin typeface="HY견고딕" pitchFamily="18" charset="-127"/>
        <a:ea typeface="HY견고딕" pitchFamily="18" charset="-127"/>
        <a:cs typeface="+mn-cs"/>
      </a:defRPr>
    </a:lvl3pPr>
    <a:lvl4pPr marL="1371600" algn="ctr" rtl="0" fontAlgn="base" latinLnBrk="1">
      <a:spcBef>
        <a:spcPct val="0"/>
      </a:spcBef>
      <a:spcAft>
        <a:spcPct val="0"/>
      </a:spcAft>
      <a:defRPr kumimoji="1" kern="1200">
        <a:solidFill>
          <a:schemeClr val="tx1"/>
        </a:solidFill>
        <a:latin typeface="HY견고딕" pitchFamily="18" charset="-127"/>
        <a:ea typeface="HY견고딕" pitchFamily="18" charset="-127"/>
        <a:cs typeface="+mn-cs"/>
      </a:defRPr>
    </a:lvl4pPr>
    <a:lvl5pPr marL="1828800" algn="ctr" rtl="0" fontAlgn="base" latinLnBrk="1">
      <a:spcBef>
        <a:spcPct val="0"/>
      </a:spcBef>
      <a:spcAft>
        <a:spcPct val="0"/>
      </a:spcAft>
      <a:defRPr kumimoji="1" kern="1200">
        <a:solidFill>
          <a:schemeClr val="tx1"/>
        </a:solidFill>
        <a:latin typeface="HY견고딕" pitchFamily="18" charset="-127"/>
        <a:ea typeface="HY견고딕" pitchFamily="18" charset="-127"/>
        <a:cs typeface="+mn-cs"/>
      </a:defRPr>
    </a:lvl5pPr>
    <a:lvl6pPr marL="2286000" algn="l" defTabSz="914400" rtl="0" eaLnBrk="1" latinLnBrk="1" hangingPunct="1">
      <a:defRPr kumimoji="1" kern="1200">
        <a:solidFill>
          <a:schemeClr val="tx1"/>
        </a:solidFill>
        <a:latin typeface="HY견고딕" pitchFamily="18" charset="-127"/>
        <a:ea typeface="HY견고딕" pitchFamily="18" charset="-127"/>
        <a:cs typeface="+mn-cs"/>
      </a:defRPr>
    </a:lvl6pPr>
    <a:lvl7pPr marL="2743200" algn="l" defTabSz="914400" rtl="0" eaLnBrk="1" latinLnBrk="1" hangingPunct="1">
      <a:defRPr kumimoji="1" kern="1200">
        <a:solidFill>
          <a:schemeClr val="tx1"/>
        </a:solidFill>
        <a:latin typeface="HY견고딕" pitchFamily="18" charset="-127"/>
        <a:ea typeface="HY견고딕" pitchFamily="18" charset="-127"/>
        <a:cs typeface="+mn-cs"/>
      </a:defRPr>
    </a:lvl7pPr>
    <a:lvl8pPr marL="3200400" algn="l" defTabSz="914400" rtl="0" eaLnBrk="1" latinLnBrk="1" hangingPunct="1">
      <a:defRPr kumimoji="1" kern="1200">
        <a:solidFill>
          <a:schemeClr val="tx1"/>
        </a:solidFill>
        <a:latin typeface="HY견고딕" pitchFamily="18" charset="-127"/>
        <a:ea typeface="HY견고딕" pitchFamily="18" charset="-127"/>
        <a:cs typeface="+mn-cs"/>
      </a:defRPr>
    </a:lvl8pPr>
    <a:lvl9pPr marL="3657600" algn="l" defTabSz="914400" rtl="0" eaLnBrk="1" latinLnBrk="1" hangingPunct="1">
      <a:defRPr kumimoji="1" kern="1200">
        <a:solidFill>
          <a:schemeClr val="tx1"/>
        </a:solidFill>
        <a:latin typeface="HY견고딕" pitchFamily="18" charset="-127"/>
        <a:ea typeface="HY견고딕" pitchFamily="18" charset="-127"/>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00"/>
    <a:srgbClr val="95B3D7"/>
    <a:srgbClr val="95B3F5"/>
    <a:srgbClr val="FFFFCC"/>
    <a:srgbClr val="A3E7FF"/>
    <a:srgbClr val="71DAFF"/>
    <a:srgbClr val="FFFF99"/>
    <a:srgbClr val="BDECFB"/>
    <a:srgbClr val="FCC4E9"/>
    <a:srgbClr val="DCC5ED"/>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940675A-B579-460E-94D1-54222C63F5DA}" styleName="스타일 없음, 표 눈금">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보통 스타일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0867" autoAdjust="0"/>
    <p:restoredTop sz="86751" autoAdjust="0"/>
  </p:normalViewPr>
  <p:slideViewPr>
    <p:cSldViewPr>
      <p:cViewPr varScale="1">
        <p:scale>
          <a:sx n="96" d="100"/>
          <a:sy n="96" d="100"/>
        </p:scale>
        <p:origin x="-2226" y="-96"/>
      </p:cViewPr>
      <p:guideLst>
        <p:guide orient="horz" pos="2614"/>
        <p:guide pos="643"/>
        <p:guide pos="2456"/>
        <p:guide pos="4273"/>
        <p:guide pos="457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s>
</file>

<file path=ppt/drawings/_rels/vmlDrawing1.v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image" Target="../media/image13.wmf"/><Relationship Id="rId7" Type="http://schemas.openxmlformats.org/officeDocument/2006/relationships/image" Target="../media/image17.wmf"/><Relationship Id="rId2" Type="http://schemas.openxmlformats.org/officeDocument/2006/relationships/image" Target="../media/image12.wmf"/><Relationship Id="rId1" Type="http://schemas.openxmlformats.org/officeDocument/2006/relationships/image" Target="../media/image11.wmf"/><Relationship Id="rId6" Type="http://schemas.openxmlformats.org/officeDocument/2006/relationships/image" Target="../media/image16.wmf"/><Relationship Id="rId5" Type="http://schemas.openxmlformats.org/officeDocument/2006/relationships/image" Target="../media/image15.wmf"/><Relationship Id="rId4" Type="http://schemas.openxmlformats.org/officeDocument/2006/relationships/image" Target="../media/image14.wmf"/><Relationship Id="rId9" Type="http://schemas.openxmlformats.org/officeDocument/2006/relationships/image" Target="../media/image1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hdr" sz="quarter"/>
          </p:nvPr>
        </p:nvSpPr>
        <p:spPr bwMode="auto">
          <a:xfrm>
            <a:off x="0" y="1"/>
            <a:ext cx="2942895" cy="495142"/>
          </a:xfrm>
          <a:prstGeom prst="rect">
            <a:avLst/>
          </a:prstGeom>
          <a:noFill/>
          <a:ln w="9525">
            <a:noFill/>
            <a:miter lim="800000"/>
            <a:headEnd/>
            <a:tailEnd/>
          </a:ln>
          <a:effectLst/>
        </p:spPr>
        <p:txBody>
          <a:bodyPr vert="horz" wrap="square" lIns="91393" tIns="45697" rIns="91393" bIns="45697" numCol="1" anchor="t" anchorCtr="0" compatLnSpc="1">
            <a:prstTxWarp prst="textNoShape">
              <a:avLst/>
            </a:prstTxWarp>
          </a:bodyPr>
          <a:lstStyle>
            <a:lvl1pPr algn="l">
              <a:defRPr sz="1200">
                <a:latin typeface="굴림" pitchFamily="50" charset="-127"/>
                <a:ea typeface="굴림" pitchFamily="50" charset="-127"/>
              </a:defRPr>
            </a:lvl1pPr>
          </a:lstStyle>
          <a:p>
            <a:endParaRPr lang="en-US" altLang="ko-KR"/>
          </a:p>
        </p:txBody>
      </p:sp>
      <p:sp>
        <p:nvSpPr>
          <p:cNvPr id="52227" name="Rectangle 3"/>
          <p:cNvSpPr>
            <a:spLocks noGrp="1" noChangeArrowheads="1"/>
          </p:cNvSpPr>
          <p:nvPr>
            <p:ph type="dt" sz="quarter" idx="1"/>
          </p:nvPr>
        </p:nvSpPr>
        <p:spPr bwMode="auto">
          <a:xfrm>
            <a:off x="3848400" y="1"/>
            <a:ext cx="2942895" cy="495142"/>
          </a:xfrm>
          <a:prstGeom prst="rect">
            <a:avLst/>
          </a:prstGeom>
          <a:noFill/>
          <a:ln w="9525">
            <a:noFill/>
            <a:miter lim="800000"/>
            <a:headEnd/>
            <a:tailEnd/>
          </a:ln>
          <a:effectLst/>
        </p:spPr>
        <p:txBody>
          <a:bodyPr vert="horz" wrap="square" lIns="91393" tIns="45697" rIns="91393" bIns="45697" numCol="1" anchor="t" anchorCtr="0" compatLnSpc="1">
            <a:prstTxWarp prst="textNoShape">
              <a:avLst/>
            </a:prstTxWarp>
          </a:bodyPr>
          <a:lstStyle>
            <a:lvl1pPr algn="r">
              <a:defRPr sz="1200">
                <a:latin typeface="굴림" pitchFamily="50" charset="-127"/>
                <a:ea typeface="굴림" pitchFamily="50" charset="-127"/>
              </a:defRPr>
            </a:lvl1pPr>
          </a:lstStyle>
          <a:p>
            <a:endParaRPr lang="en-US" altLang="ko-KR"/>
          </a:p>
        </p:txBody>
      </p:sp>
      <p:sp>
        <p:nvSpPr>
          <p:cNvPr id="52228" name="Rectangle 4"/>
          <p:cNvSpPr>
            <a:spLocks noGrp="1" noChangeArrowheads="1"/>
          </p:cNvSpPr>
          <p:nvPr>
            <p:ph type="ftr" sz="quarter" idx="2"/>
          </p:nvPr>
        </p:nvSpPr>
        <p:spPr bwMode="auto">
          <a:xfrm>
            <a:off x="0" y="9426734"/>
            <a:ext cx="2942895" cy="496730"/>
          </a:xfrm>
          <a:prstGeom prst="rect">
            <a:avLst/>
          </a:prstGeom>
          <a:noFill/>
          <a:ln w="9525">
            <a:noFill/>
            <a:miter lim="800000"/>
            <a:headEnd/>
            <a:tailEnd/>
          </a:ln>
          <a:effectLst/>
        </p:spPr>
        <p:txBody>
          <a:bodyPr vert="horz" wrap="square" lIns="91393" tIns="45697" rIns="91393" bIns="45697" numCol="1" anchor="b" anchorCtr="0" compatLnSpc="1">
            <a:prstTxWarp prst="textNoShape">
              <a:avLst/>
            </a:prstTxWarp>
          </a:bodyPr>
          <a:lstStyle>
            <a:lvl1pPr algn="l">
              <a:defRPr sz="1200">
                <a:latin typeface="굴림" pitchFamily="50" charset="-127"/>
                <a:ea typeface="굴림" pitchFamily="50" charset="-127"/>
              </a:defRPr>
            </a:lvl1pPr>
          </a:lstStyle>
          <a:p>
            <a:endParaRPr lang="en-US" altLang="ko-KR"/>
          </a:p>
        </p:txBody>
      </p:sp>
      <p:sp>
        <p:nvSpPr>
          <p:cNvPr id="52229" name="Rectangle 5"/>
          <p:cNvSpPr>
            <a:spLocks noGrp="1" noChangeArrowheads="1"/>
          </p:cNvSpPr>
          <p:nvPr>
            <p:ph type="sldNum" sz="quarter" idx="3"/>
          </p:nvPr>
        </p:nvSpPr>
        <p:spPr bwMode="auto">
          <a:xfrm>
            <a:off x="3848400" y="9426734"/>
            <a:ext cx="2942895" cy="496730"/>
          </a:xfrm>
          <a:prstGeom prst="rect">
            <a:avLst/>
          </a:prstGeom>
          <a:noFill/>
          <a:ln w="9525">
            <a:noFill/>
            <a:miter lim="800000"/>
            <a:headEnd/>
            <a:tailEnd/>
          </a:ln>
          <a:effectLst/>
        </p:spPr>
        <p:txBody>
          <a:bodyPr vert="horz" wrap="square" lIns="91393" tIns="45697" rIns="91393" bIns="45697" numCol="1" anchor="b" anchorCtr="0" compatLnSpc="1">
            <a:prstTxWarp prst="textNoShape">
              <a:avLst/>
            </a:prstTxWarp>
          </a:bodyPr>
          <a:lstStyle>
            <a:lvl1pPr algn="r">
              <a:defRPr sz="1200">
                <a:latin typeface="굴림" pitchFamily="50" charset="-127"/>
                <a:ea typeface="굴림" pitchFamily="50" charset="-127"/>
              </a:defRPr>
            </a:lvl1pPr>
          </a:lstStyle>
          <a:p>
            <a:fld id="{EA20CBA2-5761-46B0-BD36-9D129C69CC0A}" type="slidenum">
              <a:rPr lang="en-US" altLang="ko-KR"/>
              <a:pPr/>
              <a:t>‹#›</a:t>
            </a:fld>
            <a:endParaRPr lang="en-US" altLang="ko-KR"/>
          </a:p>
        </p:txBody>
      </p:sp>
    </p:spTree>
    <p:extLst>
      <p:ext uri="{BB962C8B-B14F-4D97-AF65-F5344CB8AC3E}">
        <p14:creationId xmlns="" xmlns:p14="http://schemas.microsoft.com/office/powerpoint/2010/main" val="10194279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2322" name="Rectangle 2"/>
          <p:cNvSpPr>
            <a:spLocks noGrp="1" noChangeArrowheads="1"/>
          </p:cNvSpPr>
          <p:nvPr>
            <p:ph type="hdr" sz="quarter"/>
          </p:nvPr>
        </p:nvSpPr>
        <p:spPr bwMode="auto">
          <a:xfrm>
            <a:off x="0" y="1"/>
            <a:ext cx="2942895" cy="495142"/>
          </a:xfrm>
          <a:prstGeom prst="rect">
            <a:avLst/>
          </a:prstGeom>
          <a:noFill/>
          <a:ln w="9525">
            <a:noFill/>
            <a:miter lim="800000"/>
            <a:headEnd/>
            <a:tailEnd/>
          </a:ln>
          <a:effectLst/>
        </p:spPr>
        <p:txBody>
          <a:bodyPr vert="horz" wrap="square" lIns="91393" tIns="45697" rIns="91393" bIns="45697" numCol="1" anchor="t" anchorCtr="0" compatLnSpc="1">
            <a:prstTxWarp prst="textNoShape">
              <a:avLst/>
            </a:prstTxWarp>
          </a:bodyPr>
          <a:lstStyle>
            <a:lvl1pPr algn="l">
              <a:defRPr sz="1200">
                <a:latin typeface="굴림" pitchFamily="50" charset="-127"/>
                <a:ea typeface="굴림" pitchFamily="50" charset="-127"/>
              </a:defRPr>
            </a:lvl1pPr>
          </a:lstStyle>
          <a:p>
            <a:endParaRPr lang="en-US" altLang="ko-KR"/>
          </a:p>
        </p:txBody>
      </p:sp>
      <p:sp>
        <p:nvSpPr>
          <p:cNvPr id="312323" name="Rectangle 3"/>
          <p:cNvSpPr>
            <a:spLocks noGrp="1" noChangeArrowheads="1"/>
          </p:cNvSpPr>
          <p:nvPr>
            <p:ph type="dt" idx="1"/>
          </p:nvPr>
        </p:nvSpPr>
        <p:spPr bwMode="auto">
          <a:xfrm>
            <a:off x="3848400" y="1"/>
            <a:ext cx="2942895" cy="495142"/>
          </a:xfrm>
          <a:prstGeom prst="rect">
            <a:avLst/>
          </a:prstGeom>
          <a:noFill/>
          <a:ln w="9525">
            <a:noFill/>
            <a:miter lim="800000"/>
            <a:headEnd/>
            <a:tailEnd/>
          </a:ln>
          <a:effectLst/>
        </p:spPr>
        <p:txBody>
          <a:bodyPr vert="horz" wrap="square" lIns="91393" tIns="45697" rIns="91393" bIns="45697" numCol="1" anchor="t" anchorCtr="0" compatLnSpc="1">
            <a:prstTxWarp prst="textNoShape">
              <a:avLst/>
            </a:prstTxWarp>
          </a:bodyPr>
          <a:lstStyle>
            <a:lvl1pPr algn="r">
              <a:defRPr sz="1200">
                <a:latin typeface="굴림" pitchFamily="50" charset="-127"/>
                <a:ea typeface="굴림" pitchFamily="50" charset="-127"/>
              </a:defRPr>
            </a:lvl1pPr>
          </a:lstStyle>
          <a:p>
            <a:endParaRPr lang="en-US" altLang="ko-KR"/>
          </a:p>
        </p:txBody>
      </p:sp>
      <p:sp>
        <p:nvSpPr>
          <p:cNvPr id="312324" name="Rectangle 4"/>
          <p:cNvSpPr>
            <a:spLocks noGrp="1" noRot="1" noChangeAspect="1" noChangeArrowheads="1" noTextEdit="1"/>
          </p:cNvSpPr>
          <p:nvPr>
            <p:ph type="sldImg" idx="2"/>
          </p:nvPr>
        </p:nvSpPr>
        <p:spPr bwMode="auto">
          <a:xfrm>
            <a:off x="915988" y="744538"/>
            <a:ext cx="4962525" cy="3722687"/>
          </a:xfrm>
          <a:prstGeom prst="rect">
            <a:avLst/>
          </a:prstGeom>
          <a:noFill/>
          <a:ln w="9525">
            <a:solidFill>
              <a:srgbClr val="000000"/>
            </a:solidFill>
            <a:miter lim="800000"/>
            <a:headEnd/>
            <a:tailEnd/>
          </a:ln>
          <a:effectLst/>
        </p:spPr>
      </p:sp>
      <p:sp>
        <p:nvSpPr>
          <p:cNvPr id="312325" name="Rectangle 5"/>
          <p:cNvSpPr>
            <a:spLocks noGrp="1" noChangeArrowheads="1"/>
          </p:cNvSpPr>
          <p:nvPr>
            <p:ph type="body" sz="quarter" idx="3"/>
          </p:nvPr>
        </p:nvSpPr>
        <p:spPr bwMode="auto">
          <a:xfrm>
            <a:off x="679130" y="4714958"/>
            <a:ext cx="5434654" cy="4465796"/>
          </a:xfrm>
          <a:prstGeom prst="rect">
            <a:avLst/>
          </a:prstGeom>
          <a:noFill/>
          <a:ln w="9525">
            <a:noFill/>
            <a:miter lim="800000"/>
            <a:headEnd/>
            <a:tailEnd/>
          </a:ln>
          <a:effectLst/>
        </p:spPr>
        <p:txBody>
          <a:bodyPr vert="horz" wrap="square" lIns="91393" tIns="45697" rIns="91393" bIns="45697"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p>
        </p:txBody>
      </p:sp>
      <p:sp>
        <p:nvSpPr>
          <p:cNvPr id="312326" name="Rectangle 6"/>
          <p:cNvSpPr>
            <a:spLocks noGrp="1" noChangeArrowheads="1"/>
          </p:cNvSpPr>
          <p:nvPr>
            <p:ph type="ftr" sz="quarter" idx="4"/>
          </p:nvPr>
        </p:nvSpPr>
        <p:spPr bwMode="auto">
          <a:xfrm>
            <a:off x="0" y="9426734"/>
            <a:ext cx="2942895" cy="496730"/>
          </a:xfrm>
          <a:prstGeom prst="rect">
            <a:avLst/>
          </a:prstGeom>
          <a:noFill/>
          <a:ln w="9525">
            <a:noFill/>
            <a:miter lim="800000"/>
            <a:headEnd/>
            <a:tailEnd/>
          </a:ln>
          <a:effectLst/>
        </p:spPr>
        <p:txBody>
          <a:bodyPr vert="horz" wrap="square" lIns="91393" tIns="45697" rIns="91393" bIns="45697" numCol="1" anchor="b" anchorCtr="0" compatLnSpc="1">
            <a:prstTxWarp prst="textNoShape">
              <a:avLst/>
            </a:prstTxWarp>
          </a:bodyPr>
          <a:lstStyle>
            <a:lvl1pPr algn="l">
              <a:defRPr sz="1200">
                <a:latin typeface="굴림" pitchFamily="50" charset="-127"/>
                <a:ea typeface="굴림" pitchFamily="50" charset="-127"/>
              </a:defRPr>
            </a:lvl1pPr>
          </a:lstStyle>
          <a:p>
            <a:endParaRPr lang="en-US" altLang="ko-KR"/>
          </a:p>
        </p:txBody>
      </p:sp>
      <p:sp>
        <p:nvSpPr>
          <p:cNvPr id="312327" name="Rectangle 7"/>
          <p:cNvSpPr>
            <a:spLocks noGrp="1" noChangeArrowheads="1"/>
          </p:cNvSpPr>
          <p:nvPr>
            <p:ph type="sldNum" sz="quarter" idx="5"/>
          </p:nvPr>
        </p:nvSpPr>
        <p:spPr bwMode="auto">
          <a:xfrm>
            <a:off x="3848400" y="9426734"/>
            <a:ext cx="2942895" cy="496730"/>
          </a:xfrm>
          <a:prstGeom prst="rect">
            <a:avLst/>
          </a:prstGeom>
          <a:noFill/>
          <a:ln w="9525">
            <a:noFill/>
            <a:miter lim="800000"/>
            <a:headEnd/>
            <a:tailEnd/>
          </a:ln>
          <a:effectLst/>
        </p:spPr>
        <p:txBody>
          <a:bodyPr vert="horz" wrap="square" lIns="91393" tIns="45697" rIns="91393" bIns="45697" numCol="1" anchor="b" anchorCtr="0" compatLnSpc="1">
            <a:prstTxWarp prst="textNoShape">
              <a:avLst/>
            </a:prstTxWarp>
          </a:bodyPr>
          <a:lstStyle>
            <a:lvl1pPr algn="r">
              <a:defRPr sz="1200">
                <a:latin typeface="굴림" pitchFamily="50" charset="-127"/>
                <a:ea typeface="굴림" pitchFamily="50" charset="-127"/>
              </a:defRPr>
            </a:lvl1pPr>
          </a:lstStyle>
          <a:p>
            <a:fld id="{15B7DACB-B13E-4BB9-B502-92EF4D550E9B}" type="slidenum">
              <a:rPr lang="en-US" altLang="ko-KR"/>
              <a:pPr/>
              <a:t>‹#›</a:t>
            </a:fld>
            <a:endParaRPr lang="en-US" altLang="ko-KR"/>
          </a:p>
        </p:txBody>
      </p:sp>
    </p:spTree>
    <p:extLst>
      <p:ext uri="{BB962C8B-B14F-4D97-AF65-F5344CB8AC3E}">
        <p14:creationId xmlns="" xmlns:p14="http://schemas.microsoft.com/office/powerpoint/2010/main" val="422129745"/>
      </p:ext>
    </p:extLst>
  </p:cSld>
  <p:clrMap bg1="lt1" tx1="dk1" bg2="lt2" tx2="dk2" accent1="accent1" accent2="accent2" accent3="accent3" accent4="accent4" accent5="accent5" accent6="accent6" hlink="hlink" folHlink="folHlink"/>
  <p:notesStyle>
    <a:lvl1pPr algn="l" rtl="0" fontAlgn="base" latinLnBrk="1">
      <a:spcBef>
        <a:spcPct val="30000"/>
      </a:spcBef>
      <a:spcAft>
        <a:spcPct val="0"/>
      </a:spcAft>
      <a:defRPr kumimoji="1" sz="1200" kern="1200">
        <a:solidFill>
          <a:schemeClr val="tx1"/>
        </a:solidFill>
        <a:latin typeface="굴림" pitchFamily="50" charset="-127"/>
        <a:ea typeface="굴림" pitchFamily="50" charset="-127"/>
        <a:cs typeface="+mn-cs"/>
      </a:defRPr>
    </a:lvl1pPr>
    <a:lvl2pPr marL="457200" algn="l" rtl="0" fontAlgn="base" latinLnBrk="1">
      <a:spcBef>
        <a:spcPct val="30000"/>
      </a:spcBef>
      <a:spcAft>
        <a:spcPct val="0"/>
      </a:spcAft>
      <a:defRPr kumimoji="1" sz="1200" kern="1200">
        <a:solidFill>
          <a:schemeClr val="tx1"/>
        </a:solidFill>
        <a:latin typeface="굴림" pitchFamily="50" charset="-127"/>
        <a:ea typeface="굴림" pitchFamily="50" charset="-127"/>
        <a:cs typeface="+mn-cs"/>
      </a:defRPr>
    </a:lvl2pPr>
    <a:lvl3pPr marL="914400" algn="l" rtl="0" fontAlgn="base" latinLnBrk="1">
      <a:spcBef>
        <a:spcPct val="30000"/>
      </a:spcBef>
      <a:spcAft>
        <a:spcPct val="0"/>
      </a:spcAft>
      <a:defRPr kumimoji="1" sz="1200" kern="1200">
        <a:solidFill>
          <a:schemeClr val="tx1"/>
        </a:solidFill>
        <a:latin typeface="굴림" pitchFamily="50" charset="-127"/>
        <a:ea typeface="굴림" pitchFamily="50" charset="-127"/>
        <a:cs typeface="+mn-cs"/>
      </a:defRPr>
    </a:lvl3pPr>
    <a:lvl4pPr marL="1371600" algn="l" rtl="0" fontAlgn="base" latinLnBrk="1">
      <a:spcBef>
        <a:spcPct val="30000"/>
      </a:spcBef>
      <a:spcAft>
        <a:spcPct val="0"/>
      </a:spcAft>
      <a:defRPr kumimoji="1" sz="1200" kern="1200">
        <a:solidFill>
          <a:schemeClr val="tx1"/>
        </a:solidFill>
        <a:latin typeface="굴림" pitchFamily="50" charset="-127"/>
        <a:ea typeface="굴림" pitchFamily="50" charset="-127"/>
        <a:cs typeface="+mn-cs"/>
      </a:defRPr>
    </a:lvl4pPr>
    <a:lvl5pPr marL="1828800" algn="l" rtl="0" fontAlgn="base" latinLnBrk="1">
      <a:spcBef>
        <a:spcPct val="30000"/>
      </a:spcBef>
      <a:spcAft>
        <a:spcPct val="0"/>
      </a:spcAft>
      <a:defRPr kumimoji="1" sz="1200" kern="1200">
        <a:solidFill>
          <a:schemeClr val="tx1"/>
        </a:solidFill>
        <a:latin typeface="굴림" pitchFamily="50" charset="-127"/>
        <a:ea typeface="굴림" pitchFamily="50" charset="-127"/>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C16E85-59DD-427A-906F-D6FB46273492}" type="slidenum">
              <a:rPr lang="en-US" altLang="ko-KR"/>
              <a:pPr/>
              <a:t>1</a:t>
            </a:fld>
            <a:endParaRPr lang="en-US" altLang="ko-KR" dirty="0"/>
          </a:p>
        </p:txBody>
      </p:sp>
      <p:sp>
        <p:nvSpPr>
          <p:cNvPr id="333826" name="Rectangle 2"/>
          <p:cNvSpPr>
            <a:spLocks noGrp="1" noRot="1" noChangeAspect="1" noChangeArrowheads="1" noTextEdit="1"/>
          </p:cNvSpPr>
          <p:nvPr>
            <p:ph type="sldImg"/>
          </p:nvPr>
        </p:nvSpPr>
        <p:spPr>
          <a:ln/>
        </p:spPr>
      </p:sp>
      <p:sp>
        <p:nvSpPr>
          <p:cNvPr id="333827" name="Rectangle 3"/>
          <p:cNvSpPr>
            <a:spLocks noGrp="1" noChangeArrowheads="1"/>
          </p:cNvSpPr>
          <p:nvPr>
            <p:ph type="body" idx="1"/>
          </p:nvPr>
        </p:nvSpPr>
        <p:spPr/>
        <p:txBody>
          <a:bodyPr/>
          <a:lstStyle/>
          <a:p>
            <a:pPr defTabSz="914034">
              <a:defRPr/>
            </a:pPr>
            <a:r>
              <a:rPr lang="en-US" altLang="ko-KR" sz="1050" dirty="0">
                <a:latin typeface="+mn-ea"/>
                <a:ea typeface="+mn-ea"/>
              </a:rPr>
              <a:t>My name is Moon-Hwan Lee. I’m a </a:t>
            </a:r>
            <a:r>
              <a:rPr lang="en-US" altLang="ko-KR" sz="1050" dirty="0" err="1" smtClean="0">
                <a:latin typeface="+mn-ea"/>
                <a:ea typeface="+mn-ea"/>
              </a:rPr>
              <a:t>Ph.D</a:t>
            </a:r>
            <a:r>
              <a:rPr lang="en-US" altLang="ko-KR" sz="1050" dirty="0" smtClean="0">
                <a:latin typeface="+mn-ea"/>
                <a:ea typeface="+mn-ea"/>
              </a:rPr>
              <a:t> researcher in </a:t>
            </a:r>
            <a:r>
              <a:rPr lang="en-US" altLang="ko-KR" sz="1050" dirty="0" err="1">
                <a:latin typeface="+mn-ea"/>
                <a:ea typeface="+mn-ea"/>
              </a:rPr>
              <a:t>Sejong</a:t>
            </a:r>
            <a:r>
              <a:rPr lang="en-US" altLang="ko-KR" sz="1050" dirty="0">
                <a:latin typeface="+mn-ea"/>
                <a:ea typeface="+mn-ea"/>
              </a:rPr>
              <a:t> university, South Korea</a:t>
            </a:r>
          </a:p>
          <a:p>
            <a:pPr defTabSz="914034">
              <a:defRPr/>
            </a:pPr>
            <a:r>
              <a:rPr lang="en-US" altLang="ko-KR" sz="1050" dirty="0" smtClean="0">
                <a:latin typeface="+mn-ea"/>
                <a:ea typeface="+mn-ea"/>
              </a:rPr>
              <a:t>Today I’d </a:t>
            </a:r>
            <a:r>
              <a:rPr lang="en-US" altLang="ko-KR" sz="1050" dirty="0">
                <a:latin typeface="+mn-ea"/>
                <a:ea typeface="+mn-ea"/>
              </a:rPr>
              <a:t>like to talk about the </a:t>
            </a:r>
            <a:r>
              <a:rPr lang="en-US" altLang="ko-KR" sz="1050" dirty="0" smtClean="0">
                <a:latin typeface="+mn-ea"/>
                <a:ea typeface="+mn-ea"/>
              </a:rPr>
              <a:t>“Development</a:t>
            </a:r>
            <a:r>
              <a:rPr lang="en-US" altLang="ko-KR" sz="1050" baseline="0" dirty="0" smtClean="0">
                <a:latin typeface="+mn-ea"/>
                <a:ea typeface="+mn-ea"/>
              </a:rPr>
              <a:t> of uncertainty reduction method~</a:t>
            </a:r>
            <a:endParaRPr lang="en-US" altLang="ko-KR" sz="1050" dirty="0" smtClean="0">
              <a:latin typeface="+mn-ea"/>
              <a:ea typeface="+mn-ea"/>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sz="1100" dirty="0" smtClean="0">
                <a:latin typeface="+mn-ea"/>
                <a:ea typeface="+mn-ea"/>
              </a:rPr>
              <a:t>IPCC AR5 presented that global mean temperature and sea level were expected to rise about 3.7℃ and 63mm for the end of the century (2081∼2100)</a:t>
            </a:r>
          </a:p>
          <a:p>
            <a:r>
              <a:rPr lang="en-US" altLang="ko-KR" sz="1100" dirty="0" smtClean="0">
                <a:latin typeface="+mn-ea"/>
                <a:ea typeface="+mn-ea"/>
              </a:rPr>
              <a:t>And</a:t>
            </a:r>
            <a:r>
              <a:rPr lang="en-US" altLang="ko-KR" sz="1100" baseline="0" dirty="0" smtClean="0">
                <a:latin typeface="+mn-ea"/>
                <a:ea typeface="+mn-ea"/>
              </a:rPr>
              <a:t> also the w</a:t>
            </a:r>
            <a:r>
              <a:rPr lang="en-US" altLang="ko-KR" sz="1100" dirty="0" smtClean="0">
                <a:latin typeface="+mn-ea"/>
                <a:ea typeface="+mn-ea"/>
              </a:rPr>
              <a:t>ater disasters will be exacerbated due to water resources variation spatially</a:t>
            </a:r>
            <a:r>
              <a:rPr lang="en-US" altLang="ko-KR" sz="1100" baseline="0" dirty="0" smtClean="0">
                <a:latin typeface="+mn-ea"/>
                <a:ea typeface="+mn-ea"/>
              </a:rPr>
              <a:t> and temporally </a:t>
            </a:r>
            <a:r>
              <a:rPr lang="en-US" altLang="ko-KR" sz="1100" dirty="0" smtClean="0">
                <a:latin typeface="+mn-ea"/>
                <a:ea typeface="+mn-ea"/>
              </a:rPr>
              <a:t>on climate</a:t>
            </a:r>
            <a:r>
              <a:rPr lang="en-US" altLang="ko-KR" sz="1100" baseline="0" dirty="0" smtClean="0">
                <a:latin typeface="+mn-ea"/>
                <a:ea typeface="+mn-ea"/>
              </a:rPr>
              <a:t> change effects</a:t>
            </a:r>
            <a:endParaRPr lang="en-US" altLang="ko-KR" sz="1100" dirty="0" smtClean="0">
              <a:latin typeface="+mn-ea"/>
              <a:ea typeface="+mn-ea"/>
            </a:endParaRPr>
          </a:p>
          <a:p>
            <a:r>
              <a:rPr lang="en-US" altLang="ko-KR" sz="1100" dirty="0" smtClean="0">
                <a:latin typeface="+mn-ea"/>
                <a:ea typeface="+mn-ea"/>
              </a:rPr>
              <a:t>Water resources management plan have to consider climate change impact and vulnerability assessment results</a:t>
            </a:r>
          </a:p>
          <a:p>
            <a:r>
              <a:rPr lang="en-US" altLang="ko-KR" sz="1100" dirty="0" smtClean="0">
                <a:latin typeface="+mn-ea"/>
                <a:ea typeface="+mn-ea"/>
              </a:rPr>
              <a:t>These results have lots</a:t>
            </a:r>
            <a:r>
              <a:rPr lang="en-US" altLang="ko-KR" sz="1100" baseline="0" dirty="0" smtClean="0">
                <a:latin typeface="+mn-ea"/>
                <a:ea typeface="+mn-ea"/>
              </a:rPr>
              <a:t> of </a:t>
            </a:r>
            <a:r>
              <a:rPr lang="en-US" altLang="ko-KR" sz="1100" dirty="0" smtClean="0">
                <a:latin typeface="+mn-ea"/>
                <a:ea typeface="+mn-ea"/>
              </a:rPr>
              <a:t>uncertainty because of the several sources such as greenhouse</a:t>
            </a:r>
            <a:r>
              <a:rPr lang="en-US" altLang="ko-KR" sz="1100" baseline="0" dirty="0" smtClean="0">
                <a:latin typeface="+mn-ea"/>
                <a:ea typeface="+mn-ea"/>
              </a:rPr>
              <a:t> gas </a:t>
            </a:r>
            <a:r>
              <a:rPr lang="en-US" altLang="ko-KR" sz="1100" dirty="0" smtClean="0">
                <a:latin typeface="+mn-ea"/>
                <a:ea typeface="+mn-ea"/>
              </a:rPr>
              <a:t>emission scenario, global and regional climate simulation and hydrological modeling</a:t>
            </a:r>
          </a:p>
        </p:txBody>
      </p:sp>
      <p:sp>
        <p:nvSpPr>
          <p:cNvPr id="4" name="슬라이드 번호 개체 틀 3"/>
          <p:cNvSpPr>
            <a:spLocks noGrp="1"/>
          </p:cNvSpPr>
          <p:nvPr>
            <p:ph type="sldNum" sz="quarter" idx="10"/>
          </p:nvPr>
        </p:nvSpPr>
        <p:spPr/>
        <p:txBody>
          <a:bodyPr/>
          <a:lstStyle/>
          <a:p>
            <a:fld id="{15B7DACB-B13E-4BB9-B502-92EF4D550E9B}" type="slidenum">
              <a:rPr lang="en-US" altLang="ko-KR" smtClean="0"/>
              <a:pPr/>
              <a:t>2</a:t>
            </a:fld>
            <a:endParaRPr lang="en-US" altLang="ko-K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There are</a:t>
            </a:r>
            <a:r>
              <a:rPr lang="en-US" altLang="ko-KR" baseline="0" dirty="0" smtClean="0"/>
              <a:t> some </a:t>
            </a:r>
            <a:r>
              <a:rPr lang="en-US" altLang="ko-KR" dirty="0" smtClean="0"/>
              <a:t>previous</a:t>
            </a:r>
            <a:r>
              <a:rPr lang="en-US" altLang="ko-KR" baseline="0" dirty="0" smtClean="0"/>
              <a:t> studies related to climate change uncertainty assessment on water resources. </a:t>
            </a:r>
          </a:p>
          <a:p>
            <a:r>
              <a:rPr lang="en-US" altLang="ko-KR" baseline="0" dirty="0" smtClean="0"/>
              <a:t>However, they were focused on range estimation of projection results using ensemble GCMs and uncertainty analysis was done by using simple comparison of result range for each step. </a:t>
            </a:r>
          </a:p>
          <a:p>
            <a:pPr marL="0" marR="0" indent="0" algn="l" defTabSz="914400" rtl="0" eaLnBrk="1" fontAlgn="base" latinLnBrk="1" hangingPunct="1">
              <a:lnSpc>
                <a:spcPct val="100000"/>
              </a:lnSpc>
              <a:spcBef>
                <a:spcPct val="30000"/>
              </a:spcBef>
              <a:spcAft>
                <a:spcPct val="0"/>
              </a:spcAft>
              <a:buClrTx/>
              <a:buSzTx/>
              <a:buFontTx/>
              <a:buNone/>
              <a:tabLst/>
              <a:defRPr/>
            </a:pPr>
            <a:r>
              <a:rPr kumimoji="1" lang="en-US" altLang="ko-KR" sz="1200" kern="1200" dirty="0" smtClean="0">
                <a:solidFill>
                  <a:schemeClr val="tx1"/>
                </a:solidFill>
                <a:latin typeface="+mn-ea"/>
                <a:ea typeface="굴림" pitchFamily="50" charset="-127"/>
                <a:cs typeface="+mn-cs"/>
              </a:rPr>
              <a:t>For considering</a:t>
            </a:r>
            <a:r>
              <a:rPr kumimoji="1" lang="en-US" altLang="ko-KR" sz="1200" kern="1200" baseline="0" dirty="0" smtClean="0">
                <a:solidFill>
                  <a:schemeClr val="tx1"/>
                </a:solidFill>
                <a:latin typeface="+mn-ea"/>
                <a:ea typeface="굴림" pitchFamily="50" charset="-127"/>
                <a:cs typeface="+mn-cs"/>
              </a:rPr>
              <a:t> in climate change adaptation, d</a:t>
            </a:r>
            <a:r>
              <a:rPr kumimoji="1" lang="en-US" altLang="ko-KR" sz="1200" kern="1200" dirty="0" smtClean="0">
                <a:solidFill>
                  <a:schemeClr val="tx1"/>
                </a:solidFill>
                <a:latin typeface="+mn-ea"/>
                <a:ea typeface="굴림" pitchFamily="50" charset="-127"/>
                <a:cs typeface="+mn-cs"/>
              </a:rPr>
              <a:t>evelopment of uncertainty</a:t>
            </a:r>
            <a:r>
              <a:rPr kumimoji="1" lang="en-US" altLang="ko-KR" sz="1200" kern="1200" baseline="0" dirty="0" smtClean="0">
                <a:solidFill>
                  <a:schemeClr val="tx1"/>
                </a:solidFill>
                <a:latin typeface="+mn-ea"/>
                <a:ea typeface="굴림" pitchFamily="50" charset="-127"/>
                <a:cs typeface="+mn-cs"/>
              </a:rPr>
              <a:t> quantification </a:t>
            </a:r>
            <a:r>
              <a:rPr kumimoji="1" lang="en-US" altLang="ko-KR" sz="1200" kern="1200" dirty="0" smtClean="0">
                <a:solidFill>
                  <a:schemeClr val="tx1"/>
                </a:solidFill>
                <a:latin typeface="+mn-ea"/>
                <a:ea typeface="굴림" pitchFamily="50" charset="-127"/>
                <a:cs typeface="+mn-cs"/>
              </a:rPr>
              <a:t>methodology should be developed and evaluated.</a:t>
            </a:r>
          </a:p>
          <a:p>
            <a:endParaRPr lang="en-US" altLang="ko-KR" baseline="0" dirty="0" smtClean="0"/>
          </a:p>
          <a:p>
            <a:r>
              <a:rPr lang="en-US" altLang="ko-KR" baseline="0" dirty="0" smtClean="0"/>
              <a:t>Therefore, the purpose of this study are to develop~ and to assess~</a:t>
            </a:r>
            <a:endParaRPr lang="ko-KR" altLang="en-US" dirty="0"/>
          </a:p>
        </p:txBody>
      </p:sp>
      <p:sp>
        <p:nvSpPr>
          <p:cNvPr id="4" name="슬라이드 번호 개체 틀 3"/>
          <p:cNvSpPr>
            <a:spLocks noGrp="1"/>
          </p:cNvSpPr>
          <p:nvPr>
            <p:ph type="sldNum" sz="quarter" idx="10"/>
          </p:nvPr>
        </p:nvSpPr>
        <p:spPr/>
        <p:txBody>
          <a:bodyPr/>
          <a:lstStyle/>
          <a:p>
            <a:fld id="{15B7DACB-B13E-4BB9-B502-92EF4D550E9B}" type="slidenum">
              <a:rPr lang="en-US" altLang="ko-KR" smtClean="0"/>
              <a:pPr/>
              <a:t>3</a:t>
            </a:fld>
            <a:endParaRPr lang="en-US" altLang="ko-KR"/>
          </a:p>
        </p:txBody>
      </p:sp>
    </p:spTree>
    <p:extLst>
      <p:ext uri="{BB962C8B-B14F-4D97-AF65-F5344CB8AC3E}">
        <p14:creationId xmlns="" xmlns:p14="http://schemas.microsoft.com/office/powerpoint/2010/main" val="3329657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The overview of this study is as this</a:t>
            </a:r>
            <a:r>
              <a:rPr lang="en-US" altLang="ko-KR" baseline="0" dirty="0" smtClean="0"/>
              <a:t> </a:t>
            </a:r>
            <a:r>
              <a:rPr lang="en-US" altLang="ko-KR" dirty="0" smtClean="0"/>
              <a:t>figure. We used 1 GCM results for focusing</a:t>
            </a:r>
            <a:r>
              <a:rPr lang="en-US" altLang="ko-KR" baseline="0" dirty="0" smtClean="0"/>
              <a:t> on Downscaling method </a:t>
            </a:r>
            <a:r>
              <a:rPr lang="en-US" altLang="ko-KR" dirty="0" smtClean="0"/>
              <a:t>and</a:t>
            </a:r>
            <a:r>
              <a:rPr lang="en-US" altLang="ko-KR" baseline="0" dirty="0" smtClean="0"/>
              <a:t> used numerous RCM, Statistical post-processing method, and hydrological models for projecting 1-day maximum dam flow. </a:t>
            </a:r>
          </a:p>
          <a:p>
            <a:r>
              <a:rPr lang="en-US" altLang="ko-KR" baseline="0" dirty="0" smtClean="0"/>
              <a:t>And then we quantified the total uncertainty using all the ensemble member. And also find the combined downscaling method to minimize the uncertainty. </a:t>
            </a:r>
            <a:endParaRPr lang="en-US" altLang="ko-KR" dirty="0" smtClean="0"/>
          </a:p>
        </p:txBody>
      </p:sp>
      <p:sp>
        <p:nvSpPr>
          <p:cNvPr id="4" name="슬라이드 번호 개체 틀 3"/>
          <p:cNvSpPr>
            <a:spLocks noGrp="1"/>
          </p:cNvSpPr>
          <p:nvPr>
            <p:ph type="sldNum" sz="quarter" idx="10"/>
          </p:nvPr>
        </p:nvSpPr>
        <p:spPr/>
        <p:txBody>
          <a:bodyPr/>
          <a:lstStyle/>
          <a:p>
            <a:fld id="{15B7DACB-B13E-4BB9-B502-92EF4D550E9B}" type="slidenum">
              <a:rPr lang="en-US" altLang="ko-KR" smtClean="0"/>
              <a:pPr/>
              <a:t>4</a:t>
            </a:fld>
            <a:endParaRPr lang="en-US" altLang="ko-KR"/>
          </a:p>
        </p:txBody>
      </p:sp>
    </p:spTree>
    <p:extLst>
      <p:ext uri="{BB962C8B-B14F-4D97-AF65-F5344CB8AC3E}">
        <p14:creationId xmlns="" xmlns:p14="http://schemas.microsoft.com/office/powerpoint/2010/main" val="3526542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defTabSz="914400" rtl="0" eaLnBrk="1" fontAlgn="base" latinLnBrk="1" hangingPunct="1">
              <a:lnSpc>
                <a:spcPct val="100000"/>
              </a:lnSpc>
              <a:spcBef>
                <a:spcPct val="30000"/>
              </a:spcBef>
              <a:spcAft>
                <a:spcPct val="0"/>
              </a:spcAft>
              <a:buClrTx/>
              <a:buSzTx/>
              <a:buFontTx/>
              <a:buNone/>
              <a:tabLst/>
              <a:defRPr/>
            </a:pPr>
            <a:r>
              <a:rPr kumimoji="1" lang="en-GB" altLang="ko-KR" sz="1200" kern="1200" dirty="0" smtClean="0">
                <a:solidFill>
                  <a:schemeClr val="tx1"/>
                </a:solidFill>
                <a:effectLst/>
                <a:latin typeface="굴림" pitchFamily="50" charset="-127"/>
                <a:ea typeface="굴림" pitchFamily="50" charset="-127"/>
                <a:cs typeface="+mn-cs"/>
              </a:rPr>
              <a:t>For this study</a:t>
            </a:r>
            <a:r>
              <a:rPr kumimoji="1" lang="en-GB" altLang="ko-KR" sz="1200" kern="1200" baseline="0" dirty="0" smtClean="0">
                <a:solidFill>
                  <a:schemeClr val="tx1"/>
                </a:solidFill>
                <a:effectLst/>
                <a:latin typeface="굴림" pitchFamily="50" charset="-127"/>
                <a:ea typeface="굴림" pitchFamily="50" charset="-127"/>
                <a:cs typeface="+mn-cs"/>
              </a:rPr>
              <a:t> the future projection derived the difference between </a:t>
            </a:r>
            <a:r>
              <a:rPr kumimoji="1" lang="en-GB" altLang="ko-KR" sz="1200" kern="1200" dirty="0" smtClean="0">
                <a:solidFill>
                  <a:schemeClr val="tx1"/>
                </a:solidFill>
                <a:effectLst/>
                <a:latin typeface="굴림" pitchFamily="50" charset="-127"/>
                <a:ea typeface="굴림" pitchFamily="50" charset="-127"/>
                <a:cs typeface="+mn-cs"/>
              </a:rPr>
              <a:t>future dam inflow and historical dam inflow</a:t>
            </a:r>
          </a:p>
          <a:p>
            <a:pPr marL="0" marR="0" indent="0" algn="l" defTabSz="914400" rtl="0" eaLnBrk="1" fontAlgn="base" latinLnBrk="1" hangingPunct="1">
              <a:lnSpc>
                <a:spcPct val="100000"/>
              </a:lnSpc>
              <a:spcBef>
                <a:spcPct val="30000"/>
              </a:spcBef>
              <a:spcAft>
                <a:spcPct val="0"/>
              </a:spcAft>
              <a:buClrTx/>
              <a:buSzTx/>
              <a:buFontTx/>
              <a:buNone/>
              <a:tabLst/>
              <a:defRPr/>
            </a:pPr>
            <a:endParaRPr kumimoji="1" lang="en-GB" altLang="ko-KR" sz="1200" kern="1200" dirty="0" smtClean="0">
              <a:solidFill>
                <a:schemeClr val="tx1"/>
              </a:solidFill>
              <a:effectLst/>
              <a:latin typeface="굴림" pitchFamily="50" charset="-127"/>
              <a:ea typeface="굴림" pitchFamily="50" charset="-127"/>
              <a:cs typeface="+mn-cs"/>
            </a:endParaRPr>
          </a:p>
          <a:p>
            <a:r>
              <a:rPr kumimoji="1" lang="en-GB" altLang="ko-KR" sz="1200" kern="1200" dirty="0" smtClean="0">
                <a:solidFill>
                  <a:schemeClr val="tx1"/>
                </a:solidFill>
                <a:effectLst/>
                <a:latin typeface="굴림" pitchFamily="50" charset="-127"/>
                <a:ea typeface="굴림" pitchFamily="50" charset="-127"/>
                <a:cs typeface="+mn-cs"/>
              </a:rPr>
              <a:t>And, we used the uncertainty</a:t>
            </a:r>
            <a:r>
              <a:rPr kumimoji="1" lang="en-GB" altLang="ko-KR" sz="1200" kern="1200" baseline="0" dirty="0" smtClean="0">
                <a:solidFill>
                  <a:schemeClr val="tx1"/>
                </a:solidFill>
                <a:effectLst/>
                <a:latin typeface="굴림" pitchFamily="50" charset="-127"/>
                <a:ea typeface="굴림" pitchFamily="50" charset="-127"/>
                <a:cs typeface="+mn-cs"/>
              </a:rPr>
              <a:t> assessment method based on variance analysis. </a:t>
            </a:r>
          </a:p>
          <a:p>
            <a:pPr marL="0" marR="0" indent="0" algn="l" defTabSz="914400" rtl="0" eaLnBrk="1" fontAlgn="base" latinLnBrk="1" hangingPunct="1">
              <a:lnSpc>
                <a:spcPct val="100000"/>
              </a:lnSpc>
              <a:spcBef>
                <a:spcPct val="30000"/>
              </a:spcBef>
              <a:spcAft>
                <a:spcPct val="0"/>
              </a:spcAft>
              <a:buClrTx/>
              <a:buSzTx/>
              <a:buFontTx/>
              <a:buNone/>
              <a:tabLst/>
              <a:defRPr/>
            </a:pPr>
            <a:r>
              <a:rPr kumimoji="1" lang="en-GB" altLang="ko-KR" sz="1200" kern="1200" baseline="0" dirty="0" smtClean="0">
                <a:solidFill>
                  <a:schemeClr val="tx1"/>
                </a:solidFill>
                <a:effectLst/>
                <a:latin typeface="굴림" pitchFamily="50" charset="-127"/>
                <a:ea typeface="굴림" pitchFamily="50" charset="-127"/>
                <a:cs typeface="+mn-cs"/>
              </a:rPr>
              <a:t>As you can see this equation, total uncertainty consist of all individual step such as RCM, SPP, HYM and  interaction effect. </a:t>
            </a:r>
          </a:p>
          <a:p>
            <a:pPr marL="0" marR="0" indent="0" algn="l" defTabSz="914400" rtl="0" eaLnBrk="1" fontAlgn="base" latinLnBrk="1" hangingPunct="1">
              <a:lnSpc>
                <a:spcPct val="100000"/>
              </a:lnSpc>
              <a:spcBef>
                <a:spcPct val="30000"/>
              </a:spcBef>
              <a:spcAft>
                <a:spcPct val="0"/>
              </a:spcAft>
              <a:buClrTx/>
              <a:buSzTx/>
              <a:buFontTx/>
              <a:buNone/>
              <a:tabLst/>
              <a:defRPr/>
            </a:pPr>
            <a:r>
              <a:rPr kumimoji="1" lang="en-GB" altLang="ko-KR" sz="1200" kern="1200" dirty="0" smtClean="0">
                <a:solidFill>
                  <a:schemeClr val="tx1"/>
                </a:solidFill>
                <a:effectLst/>
                <a:latin typeface="굴림" pitchFamily="50" charset="-127"/>
                <a:ea typeface="굴림" pitchFamily="50" charset="-127"/>
                <a:cs typeface="+mn-cs"/>
              </a:rPr>
              <a:t>The total uncertainty defined the variance of future</a:t>
            </a:r>
            <a:r>
              <a:rPr kumimoji="1" lang="en-GB" altLang="ko-KR" sz="1200" kern="1200" baseline="0" dirty="0" smtClean="0">
                <a:solidFill>
                  <a:schemeClr val="tx1"/>
                </a:solidFill>
                <a:effectLst/>
                <a:latin typeface="굴림" pitchFamily="50" charset="-127"/>
                <a:ea typeface="굴림" pitchFamily="50" charset="-127"/>
                <a:cs typeface="+mn-cs"/>
              </a:rPr>
              <a:t> projection results</a:t>
            </a:r>
            <a:endParaRPr kumimoji="1" lang="en-GB" altLang="ko-KR" sz="1200" kern="1200" dirty="0" smtClean="0">
              <a:solidFill>
                <a:schemeClr val="tx1"/>
              </a:solidFill>
              <a:effectLst/>
              <a:latin typeface="굴림" pitchFamily="50" charset="-127"/>
              <a:ea typeface="굴림" pitchFamily="50" charset="-127"/>
              <a:cs typeface="+mn-cs"/>
            </a:endParaRPr>
          </a:p>
          <a:p>
            <a:r>
              <a:rPr kumimoji="1" lang="en-GB" altLang="ko-KR" sz="1200" kern="1200" baseline="0" dirty="0" smtClean="0">
                <a:solidFill>
                  <a:schemeClr val="tx1"/>
                </a:solidFill>
                <a:effectLst/>
                <a:latin typeface="굴림" pitchFamily="50" charset="-127"/>
                <a:ea typeface="굴림" pitchFamily="50" charset="-127"/>
                <a:cs typeface="+mn-cs"/>
              </a:rPr>
              <a:t>It can be divided by total uncertainty to uncertainty for each step. </a:t>
            </a:r>
          </a:p>
          <a:p>
            <a:endParaRPr kumimoji="1" lang="en-GB" altLang="ko-KR" sz="1200" kern="1200" dirty="0" smtClean="0">
              <a:solidFill>
                <a:schemeClr val="tx1"/>
              </a:solidFill>
              <a:effectLst/>
              <a:latin typeface="굴림" pitchFamily="50" charset="-127"/>
              <a:ea typeface="굴림" pitchFamily="50" charset="-127"/>
              <a:cs typeface="+mn-cs"/>
            </a:endParaRPr>
          </a:p>
          <a:p>
            <a:r>
              <a:rPr kumimoji="1" lang="en-GB" altLang="ko-KR" sz="1200" kern="1200" dirty="0" smtClean="0">
                <a:solidFill>
                  <a:schemeClr val="tx1"/>
                </a:solidFill>
                <a:effectLst/>
                <a:latin typeface="굴림" pitchFamily="50" charset="-127"/>
                <a:ea typeface="굴림" pitchFamily="50" charset="-127"/>
                <a:cs typeface="+mn-cs"/>
              </a:rPr>
              <a:t>The equation of uncertainty analysis is as below</a:t>
            </a:r>
            <a:r>
              <a:rPr kumimoji="1" lang="en-GB" altLang="ko-KR" sz="1200" kern="1200" baseline="0" dirty="0" smtClean="0">
                <a:solidFill>
                  <a:schemeClr val="tx1"/>
                </a:solidFill>
                <a:effectLst/>
                <a:latin typeface="굴림" pitchFamily="50" charset="-127"/>
                <a:ea typeface="굴림" pitchFamily="50" charset="-127"/>
                <a:cs typeface="+mn-cs"/>
              </a:rPr>
              <a:t>. </a:t>
            </a:r>
            <a:endParaRPr lang="ko-KR" altLang="en-US" dirty="0"/>
          </a:p>
        </p:txBody>
      </p:sp>
      <p:sp>
        <p:nvSpPr>
          <p:cNvPr id="4" name="슬라이드 번호 개체 틀 3"/>
          <p:cNvSpPr>
            <a:spLocks noGrp="1"/>
          </p:cNvSpPr>
          <p:nvPr>
            <p:ph type="sldNum" sz="quarter" idx="10"/>
          </p:nvPr>
        </p:nvSpPr>
        <p:spPr/>
        <p:txBody>
          <a:bodyPr/>
          <a:lstStyle/>
          <a:p>
            <a:fld id="{15B7DACB-B13E-4BB9-B502-92EF4D550E9B}" type="slidenum">
              <a:rPr lang="en-US" altLang="ko-KR" smtClean="0"/>
              <a:pPr/>
              <a:t>5</a:t>
            </a:fld>
            <a:endParaRPr lang="en-US" altLang="ko-KR"/>
          </a:p>
        </p:txBody>
      </p:sp>
    </p:spTree>
    <p:extLst>
      <p:ext uri="{BB962C8B-B14F-4D97-AF65-F5344CB8AC3E}">
        <p14:creationId xmlns="" xmlns:p14="http://schemas.microsoft.com/office/powerpoint/2010/main" val="463720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For this</a:t>
            </a:r>
            <a:r>
              <a:rPr lang="en-US" altLang="ko-KR" baseline="0" dirty="0" smtClean="0"/>
              <a:t> study, to quantify the uncertainty for each step, the 5 RCMs, 5 SPPs, 2 hydrological model were used. And also used sub-sampling method because of different number of sample. </a:t>
            </a:r>
          </a:p>
          <a:p>
            <a:endParaRPr lang="en-US" altLang="ko-KR" baseline="0" dirty="0" smtClean="0"/>
          </a:p>
          <a:p>
            <a:r>
              <a:rPr lang="en-US" altLang="ko-KR" baseline="0" dirty="0" smtClean="0"/>
              <a:t>And then impact and uncertainty evaluated caused by downscaling and hydrological models focused on 1-day maximum dam inflow</a:t>
            </a:r>
          </a:p>
          <a:p>
            <a:r>
              <a:rPr lang="en-US" altLang="ko-KR" baseline="0" dirty="0" smtClean="0"/>
              <a:t>Actually, In this study, We show total uncertainty, and uncertainty of each step.</a:t>
            </a:r>
            <a:endParaRPr lang="ko-KR" altLang="en-US" dirty="0"/>
          </a:p>
        </p:txBody>
      </p:sp>
      <p:sp>
        <p:nvSpPr>
          <p:cNvPr id="4" name="슬라이드 번호 개체 틀 3"/>
          <p:cNvSpPr>
            <a:spLocks noGrp="1"/>
          </p:cNvSpPr>
          <p:nvPr>
            <p:ph type="sldNum" sz="quarter" idx="10"/>
          </p:nvPr>
        </p:nvSpPr>
        <p:spPr/>
        <p:txBody>
          <a:bodyPr/>
          <a:lstStyle/>
          <a:p>
            <a:fld id="{15B7DACB-B13E-4BB9-B502-92EF4D550E9B}" type="slidenum">
              <a:rPr lang="en-US" altLang="ko-KR" smtClean="0"/>
              <a:pPr/>
              <a:t>6</a:t>
            </a:fld>
            <a:endParaRPr lang="en-US" altLang="ko-KR"/>
          </a:p>
        </p:txBody>
      </p:sp>
    </p:spTree>
    <p:extLst>
      <p:ext uri="{BB962C8B-B14F-4D97-AF65-F5344CB8AC3E}">
        <p14:creationId xmlns="" xmlns:p14="http://schemas.microsoft.com/office/powerpoint/2010/main" val="1594001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For global climate</a:t>
            </a:r>
            <a:r>
              <a:rPr lang="en-US" altLang="ko-KR" baseline="0" dirty="0" smtClean="0"/>
              <a:t> change scenario, we used climate change scenario based on HadGEM2-AO with RCP8.5 scenario simulated by National Institute of Meteorological research, South Korea</a:t>
            </a:r>
            <a:endParaRPr lang="ko-KR" altLang="en-US" dirty="0"/>
          </a:p>
        </p:txBody>
      </p:sp>
      <p:sp>
        <p:nvSpPr>
          <p:cNvPr id="4" name="슬라이드 번호 개체 틀 3"/>
          <p:cNvSpPr>
            <a:spLocks noGrp="1"/>
          </p:cNvSpPr>
          <p:nvPr>
            <p:ph type="sldNum" sz="quarter" idx="10"/>
          </p:nvPr>
        </p:nvSpPr>
        <p:spPr/>
        <p:txBody>
          <a:bodyPr/>
          <a:lstStyle/>
          <a:p>
            <a:fld id="{15B7DACB-B13E-4BB9-B502-92EF4D550E9B}" type="slidenum">
              <a:rPr lang="en-US" altLang="ko-KR" smtClean="0"/>
              <a:pPr/>
              <a:t>7</a:t>
            </a:fld>
            <a:endParaRPr lang="en-US" altLang="ko-KR"/>
          </a:p>
        </p:txBody>
      </p:sp>
    </p:spTree>
    <p:extLst>
      <p:ext uri="{BB962C8B-B14F-4D97-AF65-F5344CB8AC3E}">
        <p14:creationId xmlns="" xmlns:p14="http://schemas.microsoft.com/office/powerpoint/2010/main" val="2103033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The regional</a:t>
            </a:r>
            <a:r>
              <a:rPr lang="en-US" altLang="ko-KR" baseline="0" dirty="0" smtClean="0"/>
              <a:t> climate model used t</a:t>
            </a:r>
            <a:r>
              <a:rPr lang="en-US" altLang="ko-KR" dirty="0" smtClean="0"/>
              <a:t>he CORDEX (</a:t>
            </a:r>
            <a:r>
              <a:rPr lang="en-US" altLang="ko-KR" dirty="0" err="1" smtClean="0"/>
              <a:t>COordinated</a:t>
            </a:r>
            <a:r>
              <a:rPr lang="en-US" altLang="ko-KR" dirty="0" smtClean="0"/>
              <a:t> Regional climate Downscaling </a:t>
            </a:r>
            <a:r>
              <a:rPr lang="en-US" altLang="ko-KR" dirty="0" err="1" smtClean="0"/>
              <a:t>EXperiment</a:t>
            </a:r>
            <a:r>
              <a:rPr lang="en-US" altLang="ko-KR" dirty="0" smtClean="0"/>
              <a:t>) - East Asia project results. </a:t>
            </a:r>
          </a:p>
          <a:p>
            <a:r>
              <a:rPr lang="en-US" altLang="ko-KR" dirty="0" smtClean="0"/>
              <a:t>The CORDEX is experimental</a:t>
            </a:r>
            <a:r>
              <a:rPr lang="en-US" altLang="ko-KR" baseline="0" dirty="0" smtClean="0"/>
              <a:t> projects to compare and validate of regional climate change scenario. </a:t>
            </a:r>
          </a:p>
          <a:p>
            <a:r>
              <a:rPr lang="en-US" altLang="ko-KR" baseline="0" dirty="0" smtClean="0"/>
              <a:t>At this time, they provide 5 RCM results such as HadGEM3-RA, RegCM4, MM5, WRF, RSM. </a:t>
            </a:r>
          </a:p>
          <a:p>
            <a:r>
              <a:rPr lang="en-US" altLang="ko-KR" baseline="0" dirty="0" smtClean="0"/>
              <a:t>Their data periods are different, So we divide historical period and future period like this. </a:t>
            </a:r>
            <a:endParaRPr lang="ko-KR" altLang="en-US" dirty="0"/>
          </a:p>
        </p:txBody>
      </p:sp>
      <p:sp>
        <p:nvSpPr>
          <p:cNvPr id="4" name="슬라이드 번호 개체 틀 3"/>
          <p:cNvSpPr>
            <a:spLocks noGrp="1"/>
          </p:cNvSpPr>
          <p:nvPr>
            <p:ph type="sldNum" sz="quarter" idx="10"/>
          </p:nvPr>
        </p:nvSpPr>
        <p:spPr/>
        <p:txBody>
          <a:bodyPr/>
          <a:lstStyle/>
          <a:p>
            <a:fld id="{15B7DACB-B13E-4BB9-B502-92EF4D550E9B}" type="slidenum">
              <a:rPr lang="en-US" altLang="ko-KR" smtClean="0"/>
              <a:pPr/>
              <a:t>8</a:t>
            </a:fld>
            <a:endParaRPr lang="en-US" altLang="ko-KR"/>
          </a:p>
        </p:txBody>
      </p:sp>
    </p:spTree>
    <p:extLst>
      <p:ext uri="{BB962C8B-B14F-4D97-AF65-F5344CB8AC3E}">
        <p14:creationId xmlns="" xmlns:p14="http://schemas.microsoft.com/office/powerpoint/2010/main" val="709021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The statistical post-processing method is necessary to use climate simulation data. There are lots of SPP</a:t>
            </a:r>
            <a:r>
              <a:rPr lang="en-US" altLang="ko-KR" baseline="0" dirty="0" smtClean="0"/>
              <a:t> methods, however, in this study t</a:t>
            </a:r>
            <a:r>
              <a:rPr lang="en-US" altLang="ko-KR" dirty="0" smtClean="0"/>
              <a:t>he linear scaling method (LS), Variance scaling method (VS), </a:t>
            </a:r>
            <a:r>
              <a:rPr lang="en-US" altLang="ko-KR" dirty="0" err="1" smtClean="0"/>
              <a:t>Quantile</a:t>
            </a:r>
            <a:r>
              <a:rPr lang="en-US" altLang="ko-KR" dirty="0" smtClean="0"/>
              <a:t> mapping method (QM), Change factor method (CF), and Step-Wise scaling method (SWS) are used.</a:t>
            </a:r>
            <a:endParaRPr lang="ko-KR" altLang="en-US" dirty="0"/>
          </a:p>
        </p:txBody>
      </p:sp>
      <p:sp>
        <p:nvSpPr>
          <p:cNvPr id="4" name="슬라이드 번호 개체 틀 3"/>
          <p:cNvSpPr>
            <a:spLocks noGrp="1"/>
          </p:cNvSpPr>
          <p:nvPr>
            <p:ph type="sldNum" sz="quarter" idx="10"/>
          </p:nvPr>
        </p:nvSpPr>
        <p:spPr/>
        <p:txBody>
          <a:bodyPr/>
          <a:lstStyle/>
          <a:p>
            <a:fld id="{15B7DACB-B13E-4BB9-B502-92EF4D550E9B}" type="slidenum">
              <a:rPr lang="en-US" altLang="ko-KR" smtClean="0"/>
              <a:pPr/>
              <a:t>9</a:t>
            </a:fld>
            <a:endParaRPr lang="en-US" altLang="ko-KR"/>
          </a:p>
        </p:txBody>
      </p:sp>
    </p:spTree>
    <p:extLst>
      <p:ext uri="{BB962C8B-B14F-4D97-AF65-F5344CB8AC3E}">
        <p14:creationId xmlns="" xmlns:p14="http://schemas.microsoft.com/office/powerpoint/2010/main" val="34464406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pPr marL="0" marR="0" indent="0" algn="l" defTabSz="914400" rtl="0" eaLnBrk="1" fontAlgn="base" latinLnBrk="1" hangingPunct="1">
              <a:lnSpc>
                <a:spcPct val="100000"/>
              </a:lnSpc>
              <a:spcBef>
                <a:spcPct val="30000"/>
              </a:spcBef>
              <a:spcAft>
                <a:spcPct val="0"/>
              </a:spcAft>
              <a:buClrTx/>
              <a:buSzTx/>
              <a:buFontTx/>
              <a:buNone/>
              <a:tabLst/>
              <a:defRPr/>
            </a:pPr>
            <a:r>
              <a:rPr lang="en-US" altLang="ko-KR" baseline="0" dirty="0" smtClean="0"/>
              <a:t>In this study, two hydrological models, namely SWAT and VIC were used for simulating past and  future dam inflow.</a:t>
            </a:r>
            <a:endParaRPr lang="en-US" altLang="ko-KR" dirty="0" smtClean="0"/>
          </a:p>
          <a:p>
            <a:pPr marL="0" marR="0" indent="0" algn="l" defTabSz="914400" rtl="0" eaLnBrk="1" fontAlgn="base" latinLnBrk="1" hangingPunct="1">
              <a:lnSpc>
                <a:spcPct val="100000"/>
              </a:lnSpc>
              <a:spcBef>
                <a:spcPct val="30000"/>
              </a:spcBef>
              <a:spcAft>
                <a:spcPct val="0"/>
              </a:spcAft>
              <a:buClrTx/>
              <a:buSzTx/>
              <a:buFontTx/>
              <a:buNone/>
              <a:tabLst/>
              <a:defRPr/>
            </a:pPr>
            <a:r>
              <a:rPr lang="en-US" altLang="ko-KR" dirty="0" smtClean="0"/>
              <a:t>SWAT is a semi-distributed hydrological model developed by Agricultural Research Service in USDA. The VIC model is distributed model developed by Dr. Dennis </a:t>
            </a:r>
            <a:r>
              <a:rPr lang="en-US" altLang="ko-KR" dirty="0" err="1" smtClean="0"/>
              <a:t>Lettenmaier</a:t>
            </a:r>
            <a:r>
              <a:rPr lang="en-US" altLang="ko-KR" dirty="0" smtClean="0"/>
              <a:t> research group in University of Washington. These</a:t>
            </a:r>
            <a:r>
              <a:rPr lang="en-US" altLang="ko-KR" baseline="0" dirty="0" smtClean="0"/>
              <a:t> 2 models widely used for climate change impact assessment on water resources. </a:t>
            </a:r>
          </a:p>
          <a:p>
            <a:pPr marL="0" marR="0" indent="0" algn="l" defTabSz="914400" rtl="0" eaLnBrk="1" fontAlgn="base" latinLnBrk="1" hangingPunct="1">
              <a:lnSpc>
                <a:spcPct val="100000"/>
              </a:lnSpc>
              <a:spcBef>
                <a:spcPct val="30000"/>
              </a:spcBef>
              <a:spcAft>
                <a:spcPct val="0"/>
              </a:spcAft>
              <a:buClrTx/>
              <a:buSzTx/>
              <a:buFontTx/>
              <a:buNone/>
              <a:tabLst/>
              <a:defRPr/>
            </a:pPr>
            <a:r>
              <a:rPr lang="en-US" altLang="ko-KR" baseline="0" dirty="0" smtClean="0"/>
              <a:t>And also 1-day maximum dam inflow is used for uncertainty analysis.</a:t>
            </a:r>
            <a:endParaRPr lang="ko-KR" altLang="en-US" dirty="0"/>
          </a:p>
        </p:txBody>
      </p:sp>
      <p:sp>
        <p:nvSpPr>
          <p:cNvPr id="4" name="슬라이드 번호 개체 틀 3"/>
          <p:cNvSpPr>
            <a:spLocks noGrp="1"/>
          </p:cNvSpPr>
          <p:nvPr>
            <p:ph type="sldNum" sz="quarter" idx="10"/>
          </p:nvPr>
        </p:nvSpPr>
        <p:spPr/>
        <p:txBody>
          <a:bodyPr/>
          <a:lstStyle/>
          <a:p>
            <a:fld id="{15B7DACB-B13E-4BB9-B502-92EF4D550E9B}" type="slidenum">
              <a:rPr lang="en-US" altLang="ko-KR" smtClean="0"/>
              <a:pPr/>
              <a:t>10</a:t>
            </a:fld>
            <a:endParaRPr lang="en-US" altLang="ko-K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defTabSz="914034">
              <a:defRPr/>
            </a:pPr>
            <a:r>
              <a:rPr lang="en-US" altLang="ko-KR" baseline="0" dirty="0" smtClean="0"/>
              <a:t>The study area are the </a:t>
            </a:r>
            <a:r>
              <a:rPr lang="en-US" altLang="ko-KR" baseline="0" dirty="0" err="1" smtClean="0"/>
              <a:t>Chungju</a:t>
            </a:r>
            <a:r>
              <a:rPr lang="en-US" altLang="ko-KR" baseline="0" dirty="0" smtClean="0"/>
              <a:t>-dam basin and </a:t>
            </a:r>
            <a:r>
              <a:rPr lang="en-US" altLang="ko-KR" baseline="0" dirty="0" err="1" smtClean="0"/>
              <a:t>Soyang</a:t>
            </a:r>
            <a:r>
              <a:rPr lang="en-US" altLang="ko-KR" baseline="0" dirty="0" smtClean="0"/>
              <a:t> river dam basin which is an upstream basin in South Han-river, South Korea. </a:t>
            </a:r>
          </a:p>
          <a:p>
            <a:pPr defTabSz="914034">
              <a:defRPr/>
            </a:pPr>
            <a:r>
              <a:rPr kumimoji="1" lang="en-GB" altLang="ko-KR" sz="1200" kern="1200" dirty="0" smtClean="0">
                <a:solidFill>
                  <a:schemeClr val="tx1"/>
                </a:solidFill>
                <a:effectLst/>
                <a:latin typeface="굴림" pitchFamily="50" charset="-127"/>
                <a:ea typeface="굴림" pitchFamily="50" charset="-127"/>
                <a:cs typeface="+mn-cs"/>
              </a:rPr>
              <a:t>The area, elevation</a:t>
            </a:r>
            <a:r>
              <a:rPr kumimoji="1" lang="en-GB" altLang="ko-KR" sz="1200" kern="1200" baseline="0" dirty="0" smtClean="0">
                <a:solidFill>
                  <a:schemeClr val="tx1"/>
                </a:solidFill>
                <a:effectLst/>
                <a:latin typeface="굴림" pitchFamily="50" charset="-127"/>
                <a:ea typeface="굴림" pitchFamily="50" charset="-127"/>
                <a:cs typeface="+mn-cs"/>
              </a:rPr>
              <a:t>, annual precipitation are about that.</a:t>
            </a:r>
            <a:r>
              <a:rPr kumimoji="1" lang="en-GB" altLang="ko-KR" sz="1200" kern="1200" dirty="0" smtClean="0">
                <a:solidFill>
                  <a:schemeClr val="tx1"/>
                </a:solidFill>
                <a:effectLst/>
                <a:latin typeface="굴림" pitchFamily="50" charset="-127"/>
                <a:ea typeface="굴림" pitchFamily="50" charset="-127"/>
                <a:cs typeface="+mn-cs"/>
              </a:rPr>
              <a:t> </a:t>
            </a:r>
            <a:endParaRPr lang="en-US" altLang="ko-KR" baseline="0" dirty="0" smtClean="0"/>
          </a:p>
          <a:p>
            <a:pPr defTabSz="914034">
              <a:defRPr/>
            </a:pPr>
            <a:endParaRPr lang="en-US" altLang="ko-KR" baseline="0" dirty="0" smtClean="0"/>
          </a:p>
          <a:p>
            <a:pPr defTabSz="914034">
              <a:defRPr/>
            </a:pPr>
            <a:r>
              <a:rPr lang="en-US" altLang="ko-KR" baseline="0" dirty="0" smtClean="0"/>
              <a:t>For construction of hydrological model, the required weather and precipitation data of the study area was extracted from KMA’s weather stations.</a:t>
            </a:r>
          </a:p>
          <a:p>
            <a:pPr defTabSz="914034">
              <a:defRPr/>
            </a:pPr>
            <a:r>
              <a:rPr kumimoji="1" lang="en-GB" altLang="ko-KR" sz="1200" kern="1200" dirty="0" smtClean="0">
                <a:solidFill>
                  <a:schemeClr val="tx1"/>
                </a:solidFill>
                <a:effectLst/>
                <a:latin typeface="굴림" pitchFamily="50" charset="-127"/>
                <a:ea typeface="굴림" pitchFamily="50" charset="-127"/>
                <a:cs typeface="+mn-cs"/>
              </a:rPr>
              <a:t>Also, the digital elevation map (DEM) was prepared from National Geographic Information Institute, land use from WAMIS website, and detailed soil map from National Institute of Agricultural Sciences</a:t>
            </a:r>
          </a:p>
          <a:p>
            <a:pPr defTabSz="914034">
              <a:defRPr/>
            </a:pPr>
            <a:endParaRPr lang="en-US" altLang="ko-KR" baseline="0" dirty="0" smtClean="0"/>
          </a:p>
          <a:p>
            <a:pPr defTabSz="914034">
              <a:defRPr/>
            </a:pPr>
            <a:r>
              <a:rPr lang="ko-KR" altLang="en-US" baseline="0" dirty="0" smtClean="0"/>
              <a:t>국토지리정보원 </a:t>
            </a:r>
            <a:r>
              <a:rPr lang="en-US" altLang="ko-KR" baseline="0" dirty="0" smtClean="0"/>
              <a:t>(National Geographic Information Institute, NGII)</a:t>
            </a:r>
          </a:p>
          <a:p>
            <a:pPr defTabSz="914034">
              <a:defRPr/>
            </a:pPr>
            <a:r>
              <a:rPr lang="ko-KR" altLang="en-US" baseline="0" dirty="0" smtClean="0"/>
              <a:t>국립농업과학원 </a:t>
            </a:r>
            <a:r>
              <a:rPr lang="en-US" altLang="ko-KR" baseline="0" dirty="0" smtClean="0"/>
              <a:t>(National Institute of Agricultural Sciences, NAS)</a:t>
            </a:r>
          </a:p>
          <a:p>
            <a:pPr defTabSz="914034">
              <a:defRPr/>
            </a:pPr>
            <a:r>
              <a:rPr lang="ko-KR" altLang="en-US" baseline="0" dirty="0" smtClean="0"/>
              <a:t>환경부</a:t>
            </a:r>
            <a:r>
              <a:rPr lang="en-US" altLang="ko-KR" baseline="0" dirty="0" smtClean="0"/>
              <a:t>(Ministry of Environment)</a:t>
            </a:r>
          </a:p>
          <a:p>
            <a:pPr defTabSz="914034">
              <a:defRPr/>
            </a:pPr>
            <a:endParaRPr lang="en-US" altLang="ko-KR" baseline="0" dirty="0" smtClean="0"/>
          </a:p>
        </p:txBody>
      </p:sp>
      <p:sp>
        <p:nvSpPr>
          <p:cNvPr id="4" name="슬라이드 번호 개체 틀 3"/>
          <p:cNvSpPr>
            <a:spLocks noGrp="1"/>
          </p:cNvSpPr>
          <p:nvPr>
            <p:ph type="sldNum" sz="quarter" idx="10"/>
          </p:nvPr>
        </p:nvSpPr>
        <p:spPr/>
        <p:txBody>
          <a:bodyPr/>
          <a:lstStyle/>
          <a:p>
            <a:fld id="{15B7DACB-B13E-4BB9-B502-92EF4D550E9B}" type="slidenum">
              <a:rPr lang="en-US" altLang="ko-KR" smtClean="0"/>
              <a:pPr/>
              <a:t>11</a:t>
            </a:fld>
            <a:endParaRPr lang="en-US" altLang="ko-KR"/>
          </a:p>
        </p:txBody>
      </p:sp>
    </p:spTree>
    <p:extLst>
      <p:ext uri="{BB962C8B-B14F-4D97-AF65-F5344CB8AC3E}">
        <p14:creationId xmlns="" xmlns:p14="http://schemas.microsoft.com/office/powerpoint/2010/main" val="36833179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defTabSz="914400" rtl="0" eaLnBrk="1" fontAlgn="base" latinLnBrk="1" hangingPunct="1">
              <a:lnSpc>
                <a:spcPct val="100000"/>
              </a:lnSpc>
              <a:spcBef>
                <a:spcPct val="30000"/>
              </a:spcBef>
              <a:spcAft>
                <a:spcPct val="0"/>
              </a:spcAft>
              <a:buClrTx/>
              <a:buSzTx/>
              <a:buFontTx/>
              <a:buNone/>
              <a:tabLst/>
              <a:defRPr/>
            </a:pPr>
            <a:r>
              <a:rPr lang="en-US" altLang="ko-KR" baseline="0" dirty="0" smtClean="0"/>
              <a:t>The parameters of each hydrological models were estimated manually. The calibration and verification periods were divided like this. </a:t>
            </a:r>
          </a:p>
          <a:p>
            <a:pPr marL="0" marR="0" indent="0" algn="l" defTabSz="914400" rtl="0" eaLnBrk="1" fontAlgn="base" latinLnBrk="1" hangingPunct="1">
              <a:lnSpc>
                <a:spcPct val="100000"/>
              </a:lnSpc>
              <a:spcBef>
                <a:spcPct val="30000"/>
              </a:spcBef>
              <a:spcAft>
                <a:spcPct val="0"/>
              </a:spcAft>
              <a:buClrTx/>
              <a:buSzTx/>
              <a:buFontTx/>
              <a:buNone/>
              <a:tabLst/>
              <a:defRPr/>
            </a:pPr>
            <a:r>
              <a:rPr lang="en-US" altLang="ko-KR" baseline="0" dirty="0" smtClean="0"/>
              <a:t>And the figures and table show the graphical and statistical assessment results. </a:t>
            </a:r>
          </a:p>
          <a:p>
            <a:pPr marL="0" marR="0" indent="0" algn="l" defTabSz="914400" rtl="0" eaLnBrk="1" fontAlgn="base" latinLnBrk="1" hangingPunct="1">
              <a:lnSpc>
                <a:spcPct val="100000"/>
              </a:lnSpc>
              <a:spcBef>
                <a:spcPct val="30000"/>
              </a:spcBef>
              <a:spcAft>
                <a:spcPct val="0"/>
              </a:spcAft>
              <a:buClrTx/>
              <a:buSzTx/>
              <a:buFontTx/>
              <a:buNone/>
              <a:tabLst/>
              <a:defRPr/>
            </a:pPr>
            <a:r>
              <a:rPr lang="en-US" altLang="ko-KR" baseline="0" dirty="0" smtClean="0"/>
              <a:t>These results showed that the performance of the model is quite satisfactory for analyzing the dam inflow data.</a:t>
            </a:r>
          </a:p>
          <a:p>
            <a:pPr marL="0" marR="0" indent="0" algn="l" defTabSz="914400" rtl="0" eaLnBrk="1" fontAlgn="base" latinLnBrk="1" hangingPunct="1">
              <a:lnSpc>
                <a:spcPct val="100000"/>
              </a:lnSpc>
              <a:spcBef>
                <a:spcPct val="30000"/>
              </a:spcBef>
              <a:spcAft>
                <a:spcPct val="0"/>
              </a:spcAft>
              <a:buClrTx/>
              <a:buSzTx/>
              <a:buFontTx/>
              <a:buNone/>
              <a:tabLst/>
              <a:defRPr/>
            </a:pPr>
            <a:endParaRPr lang="en-US" altLang="ko-KR" baseline="0" dirty="0" smtClean="0"/>
          </a:p>
          <a:p>
            <a:pPr marL="0" marR="0" indent="0" algn="l" defTabSz="914400" rtl="0" eaLnBrk="1" fontAlgn="base" latinLnBrk="1" hangingPunct="1">
              <a:lnSpc>
                <a:spcPct val="100000"/>
              </a:lnSpc>
              <a:spcBef>
                <a:spcPct val="30000"/>
              </a:spcBef>
              <a:spcAft>
                <a:spcPct val="0"/>
              </a:spcAft>
              <a:buClrTx/>
              <a:buSzTx/>
              <a:buFontTx/>
              <a:buNone/>
              <a:tabLst/>
              <a:defRPr/>
            </a:pPr>
            <a:r>
              <a:rPr lang="en-US" altLang="ko-KR" baseline="0" dirty="0" smtClean="0"/>
              <a:t>Statistical assessments such as correlation coefficient (CC), root mean square error (RMSE), model efficiency (ME), volume error (VE) were performed using these models. </a:t>
            </a:r>
          </a:p>
          <a:p>
            <a:pPr marL="0" marR="0" indent="0" algn="l" defTabSz="914400" rtl="0" eaLnBrk="1" fontAlgn="base" latinLnBrk="1" hangingPunct="1">
              <a:lnSpc>
                <a:spcPct val="100000"/>
              </a:lnSpc>
              <a:spcBef>
                <a:spcPct val="30000"/>
              </a:spcBef>
              <a:spcAft>
                <a:spcPct val="0"/>
              </a:spcAft>
              <a:buClrTx/>
              <a:buSzTx/>
              <a:buFontTx/>
              <a:buNone/>
              <a:tabLst/>
              <a:defRPr/>
            </a:pPr>
            <a:r>
              <a:rPr lang="en-US" altLang="ko-KR" baseline="0" dirty="0" smtClean="0"/>
              <a:t>The results of SWAT and VIC model were about 0.89, 0.83 (CC), 3.05, 3.90 (RMSE), 0.80, 0.69 (ME), -0.1, 3.3% (VE), respectively. </a:t>
            </a:r>
          </a:p>
          <a:p>
            <a:pPr marL="0" marR="0" indent="0" algn="l" defTabSz="914400" rtl="0" eaLnBrk="1" fontAlgn="base" latinLnBrk="1" hangingPunct="1">
              <a:lnSpc>
                <a:spcPct val="100000"/>
              </a:lnSpc>
              <a:spcBef>
                <a:spcPct val="30000"/>
              </a:spcBef>
              <a:spcAft>
                <a:spcPct val="0"/>
              </a:spcAft>
              <a:buClrTx/>
              <a:buSzTx/>
              <a:buFontTx/>
              <a:buNone/>
              <a:tabLst/>
              <a:defRPr/>
            </a:pPr>
            <a:endParaRPr lang="en-US" altLang="ko-KR" baseline="0" dirty="0" smtClean="0"/>
          </a:p>
          <a:p>
            <a:endParaRPr lang="ko-KR" altLang="en-US" dirty="0"/>
          </a:p>
        </p:txBody>
      </p:sp>
      <p:sp>
        <p:nvSpPr>
          <p:cNvPr id="4" name="슬라이드 번호 개체 틀 3"/>
          <p:cNvSpPr>
            <a:spLocks noGrp="1"/>
          </p:cNvSpPr>
          <p:nvPr>
            <p:ph type="sldNum" sz="quarter" idx="10"/>
          </p:nvPr>
        </p:nvSpPr>
        <p:spPr/>
        <p:txBody>
          <a:bodyPr/>
          <a:lstStyle/>
          <a:p>
            <a:fld id="{15B7DACB-B13E-4BB9-B502-92EF4D550E9B}" type="slidenum">
              <a:rPr lang="en-US" altLang="ko-KR" smtClean="0"/>
              <a:pPr/>
              <a:t>12</a:t>
            </a:fld>
            <a:endParaRPr lang="en-US" altLang="ko-KR"/>
          </a:p>
        </p:txBody>
      </p:sp>
    </p:spTree>
    <p:extLst>
      <p:ext uri="{BB962C8B-B14F-4D97-AF65-F5344CB8AC3E}">
        <p14:creationId xmlns="" xmlns:p14="http://schemas.microsoft.com/office/powerpoint/2010/main" val="2414788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This slide shows</a:t>
            </a:r>
            <a:r>
              <a:rPr lang="en-US" altLang="ko-KR" baseline="0" dirty="0" smtClean="0"/>
              <a:t> the bias of 1-day maximum precipitation for historical period</a:t>
            </a:r>
            <a:endParaRPr lang="en-US" altLang="ko-KR" dirty="0" smtClean="0"/>
          </a:p>
          <a:p>
            <a:r>
              <a:rPr lang="en-US" altLang="ko-KR" dirty="0" smtClean="0"/>
              <a:t>As you</a:t>
            </a:r>
            <a:r>
              <a:rPr lang="en-US" altLang="ko-KR" baseline="0" dirty="0" smtClean="0"/>
              <a:t> can see these figure, t</a:t>
            </a:r>
            <a:r>
              <a:rPr lang="en-US" altLang="ko-KR" dirty="0" smtClean="0"/>
              <a:t>he</a:t>
            </a:r>
            <a:r>
              <a:rPr lang="en-US" altLang="ko-KR" baseline="0" dirty="0" smtClean="0"/>
              <a:t> 1day maximum precipitation tend to underestimate compared observation one. </a:t>
            </a:r>
          </a:p>
          <a:p>
            <a:r>
              <a:rPr lang="en-US" altLang="ko-KR" baseline="0" dirty="0" smtClean="0"/>
              <a:t>The range of observation 1-day maximum precipitation are 50~200mm, however max of GCM is about 100mm</a:t>
            </a:r>
          </a:p>
          <a:p>
            <a:r>
              <a:rPr lang="en-US" altLang="ko-KR" baseline="0" dirty="0" smtClean="0"/>
              <a:t>The bias of average value is about 20∼30mm, bias of standard deviation is about 3~20mm</a:t>
            </a:r>
          </a:p>
          <a:p>
            <a:r>
              <a:rPr lang="en-US" altLang="ko-KR" baseline="0" dirty="0" smtClean="0"/>
              <a:t>The statistical post processing method is necessary for applying the climate change impact assessment on high dam inflow</a:t>
            </a:r>
          </a:p>
        </p:txBody>
      </p:sp>
      <p:sp>
        <p:nvSpPr>
          <p:cNvPr id="4" name="슬라이드 번호 개체 틀 3"/>
          <p:cNvSpPr>
            <a:spLocks noGrp="1"/>
          </p:cNvSpPr>
          <p:nvPr>
            <p:ph type="sldNum" sz="quarter" idx="10"/>
          </p:nvPr>
        </p:nvSpPr>
        <p:spPr/>
        <p:txBody>
          <a:bodyPr/>
          <a:lstStyle/>
          <a:p>
            <a:fld id="{15B7DACB-B13E-4BB9-B502-92EF4D550E9B}" type="slidenum">
              <a:rPr lang="en-US" altLang="ko-KR" smtClean="0"/>
              <a:pPr/>
              <a:t>13</a:t>
            </a:fld>
            <a:endParaRPr lang="en-US" altLang="ko-KR"/>
          </a:p>
        </p:txBody>
      </p:sp>
    </p:spTree>
    <p:extLst>
      <p:ext uri="{BB962C8B-B14F-4D97-AF65-F5344CB8AC3E}">
        <p14:creationId xmlns="" xmlns:p14="http://schemas.microsoft.com/office/powerpoint/2010/main" val="28848643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After</a:t>
            </a:r>
            <a:r>
              <a:rPr lang="en-US" altLang="ko-KR" baseline="0" dirty="0" smtClean="0"/>
              <a:t> performing the SPP, we run the hydrological analysis and calculate 1 day maximum dam inflow.</a:t>
            </a:r>
          </a:p>
          <a:p>
            <a:r>
              <a:rPr lang="en-US" altLang="ko-KR" baseline="0" dirty="0" smtClean="0"/>
              <a:t>This table show the bias of 1-day maximum dam inflow. </a:t>
            </a:r>
            <a:endParaRPr lang="en-US" altLang="ko-KR" dirty="0" smtClean="0"/>
          </a:p>
          <a:p>
            <a:r>
              <a:rPr lang="en-US" altLang="ko-KR" dirty="0" smtClean="0"/>
              <a:t>For the annual 1-day maximum dam inflow, the average bias are about 5.5mm for CJ, 4.6mm for SY.</a:t>
            </a:r>
          </a:p>
          <a:p>
            <a:r>
              <a:rPr lang="en-US" altLang="ko-KR" dirty="0" smtClean="0"/>
              <a:t>The</a:t>
            </a:r>
            <a:r>
              <a:rPr lang="en-US" altLang="ko-KR" baseline="0" dirty="0" smtClean="0"/>
              <a:t> range of </a:t>
            </a:r>
            <a:r>
              <a:rPr lang="en-US" altLang="ko-KR" dirty="0" smtClean="0"/>
              <a:t>bias according to RCM is about -2.4~10.3mm</a:t>
            </a:r>
            <a:r>
              <a:rPr lang="en-US" altLang="ko-KR" baseline="0" dirty="0" smtClean="0"/>
              <a:t> for CJ basin using SWAT model, however range of bias according to SPP is about -1.1~21.3mm for the same model and basin. </a:t>
            </a:r>
            <a:endParaRPr lang="en-US" altLang="ko-KR" dirty="0" smtClean="0"/>
          </a:p>
          <a:p>
            <a:endParaRPr lang="en-US" altLang="ko-KR" dirty="0" smtClean="0"/>
          </a:p>
          <a:p>
            <a:pPr marL="0" marR="0" indent="0" algn="l" defTabSz="914400" rtl="0" eaLnBrk="1" fontAlgn="base" latinLnBrk="1" hangingPunct="1">
              <a:lnSpc>
                <a:spcPct val="100000"/>
              </a:lnSpc>
              <a:spcBef>
                <a:spcPct val="30000"/>
              </a:spcBef>
              <a:spcAft>
                <a:spcPct val="0"/>
              </a:spcAft>
              <a:buClrTx/>
              <a:buSzTx/>
              <a:buFontTx/>
              <a:buNone/>
              <a:tabLst/>
              <a:defRPr/>
            </a:pPr>
            <a:r>
              <a:rPr lang="en-US" altLang="ko-KR" baseline="0" dirty="0" smtClean="0"/>
              <a:t>This results means that SPP is more main source of uncertainty than RCM for the accuracy of historical periods</a:t>
            </a:r>
          </a:p>
          <a:p>
            <a:pPr marL="0" marR="0" indent="0" algn="l" defTabSz="914400" rtl="0" eaLnBrk="1" fontAlgn="base" latinLnBrk="1" hangingPunct="1">
              <a:lnSpc>
                <a:spcPct val="100000"/>
              </a:lnSpc>
              <a:spcBef>
                <a:spcPct val="30000"/>
              </a:spcBef>
              <a:spcAft>
                <a:spcPct val="0"/>
              </a:spcAft>
              <a:buClrTx/>
              <a:buSzTx/>
              <a:buFontTx/>
              <a:buNone/>
              <a:tabLst/>
              <a:defRPr/>
            </a:pPr>
            <a:r>
              <a:rPr lang="en-US" altLang="ko-KR" baseline="0" dirty="0" smtClean="0"/>
              <a:t>Hydrological model is lowest range than RCM, and SPP </a:t>
            </a:r>
            <a:endParaRPr lang="ko-KR" altLang="en-US" dirty="0"/>
          </a:p>
        </p:txBody>
      </p:sp>
      <p:sp>
        <p:nvSpPr>
          <p:cNvPr id="4" name="슬라이드 번호 개체 틀 3"/>
          <p:cNvSpPr>
            <a:spLocks noGrp="1"/>
          </p:cNvSpPr>
          <p:nvPr>
            <p:ph type="sldNum" sz="quarter" idx="10"/>
          </p:nvPr>
        </p:nvSpPr>
        <p:spPr/>
        <p:txBody>
          <a:bodyPr/>
          <a:lstStyle/>
          <a:p>
            <a:fld id="{15B7DACB-B13E-4BB9-B502-92EF4D550E9B}" type="slidenum">
              <a:rPr lang="en-US" altLang="ko-KR" smtClean="0"/>
              <a:pPr/>
              <a:t>14</a:t>
            </a:fld>
            <a:endParaRPr lang="en-US" altLang="ko-KR"/>
          </a:p>
        </p:txBody>
      </p:sp>
    </p:spTree>
    <p:extLst>
      <p:ext uri="{BB962C8B-B14F-4D97-AF65-F5344CB8AC3E}">
        <p14:creationId xmlns="" xmlns:p14="http://schemas.microsoft.com/office/powerpoint/2010/main" val="21994935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The future</a:t>
            </a:r>
            <a:r>
              <a:rPr lang="en-US" altLang="ko-KR" baseline="0" dirty="0" smtClean="0"/>
              <a:t> </a:t>
            </a:r>
            <a:r>
              <a:rPr lang="en-US" altLang="ko-KR" dirty="0" smtClean="0"/>
              <a:t>projection of 1-day maximum dam inflow</a:t>
            </a:r>
            <a:r>
              <a:rPr lang="en-US" altLang="ko-KR" baseline="0" dirty="0" smtClean="0"/>
              <a:t> </a:t>
            </a:r>
            <a:r>
              <a:rPr lang="en-US" altLang="ko-KR" dirty="0" smtClean="0"/>
              <a:t>were</a:t>
            </a:r>
            <a:r>
              <a:rPr lang="en-US" altLang="ko-KR" baseline="0" dirty="0" smtClean="0"/>
              <a:t> analyzed </a:t>
            </a:r>
            <a:r>
              <a:rPr lang="en-US" altLang="ko-KR" dirty="0" smtClean="0"/>
              <a:t>for the future period. </a:t>
            </a:r>
          </a:p>
          <a:p>
            <a:r>
              <a:rPr lang="en-US" altLang="ko-KR" dirty="0" smtClean="0"/>
              <a:t>The</a:t>
            </a:r>
            <a:r>
              <a:rPr lang="en-US" altLang="ko-KR" baseline="0" dirty="0" smtClean="0"/>
              <a:t> 1-day maximum dam inflow increased 6.8mm/day, 7.6mm/day for the CJ and SY dam basin, respectively. </a:t>
            </a:r>
          </a:p>
          <a:p>
            <a:endParaRPr lang="en-US" altLang="ko-KR" baseline="0" dirty="0" smtClean="0"/>
          </a:p>
          <a:p>
            <a:r>
              <a:rPr lang="en-US" altLang="ko-KR" dirty="0" smtClean="0"/>
              <a:t>The</a:t>
            </a:r>
            <a:r>
              <a:rPr lang="en-US" altLang="ko-KR" baseline="0" dirty="0" smtClean="0"/>
              <a:t> range of </a:t>
            </a:r>
            <a:r>
              <a:rPr lang="en-US" altLang="ko-KR" dirty="0" smtClean="0"/>
              <a:t>future projection to RCM is about -1.1~27.1</a:t>
            </a:r>
            <a:r>
              <a:rPr lang="en-US" altLang="ko-KR" baseline="0" dirty="0" smtClean="0"/>
              <a:t> for CJ basin using SWAT model, however range of  future projection according to SPP is about 9.8~14.2mm for the same model and basin. </a:t>
            </a:r>
            <a:endParaRPr lang="en-US" altLang="ko-KR" dirty="0" smtClean="0"/>
          </a:p>
          <a:p>
            <a:endParaRPr lang="en-US" altLang="ko-KR" dirty="0" smtClean="0"/>
          </a:p>
          <a:p>
            <a:pPr marL="0" marR="0" indent="0" algn="l" defTabSz="914400" rtl="0" eaLnBrk="1" fontAlgn="base" latinLnBrk="1" hangingPunct="1">
              <a:lnSpc>
                <a:spcPct val="100000"/>
              </a:lnSpc>
              <a:spcBef>
                <a:spcPct val="30000"/>
              </a:spcBef>
              <a:spcAft>
                <a:spcPct val="0"/>
              </a:spcAft>
              <a:buClrTx/>
              <a:buSzTx/>
              <a:buFontTx/>
              <a:buNone/>
              <a:tabLst/>
              <a:defRPr/>
            </a:pPr>
            <a:r>
              <a:rPr lang="en-US" altLang="ko-KR" baseline="0" dirty="0" smtClean="0"/>
              <a:t>This results means that RCM is more main source of uncertainty than SPP for the future projection</a:t>
            </a:r>
          </a:p>
          <a:p>
            <a:pPr marL="0" marR="0" indent="0" algn="l" defTabSz="914400" rtl="0" eaLnBrk="1" fontAlgn="base" latinLnBrk="1" hangingPunct="1">
              <a:lnSpc>
                <a:spcPct val="100000"/>
              </a:lnSpc>
              <a:spcBef>
                <a:spcPct val="30000"/>
              </a:spcBef>
              <a:spcAft>
                <a:spcPct val="0"/>
              </a:spcAft>
              <a:buClrTx/>
              <a:buSzTx/>
              <a:buFontTx/>
              <a:buNone/>
              <a:tabLst/>
              <a:defRPr/>
            </a:pPr>
            <a:r>
              <a:rPr lang="en-US" altLang="ko-KR" baseline="0" dirty="0" smtClean="0"/>
              <a:t>In contrast the historical period, Hydrological model has also high uncertainty is similar to RCM.</a:t>
            </a:r>
            <a:endParaRPr lang="ko-KR" altLang="en-US" dirty="0"/>
          </a:p>
        </p:txBody>
      </p:sp>
      <p:sp>
        <p:nvSpPr>
          <p:cNvPr id="4" name="슬라이드 번호 개체 틀 3"/>
          <p:cNvSpPr>
            <a:spLocks noGrp="1"/>
          </p:cNvSpPr>
          <p:nvPr>
            <p:ph type="sldNum" sz="quarter" idx="10"/>
          </p:nvPr>
        </p:nvSpPr>
        <p:spPr/>
        <p:txBody>
          <a:bodyPr/>
          <a:lstStyle/>
          <a:p>
            <a:fld id="{15B7DACB-B13E-4BB9-B502-92EF4D550E9B}" type="slidenum">
              <a:rPr lang="en-US" altLang="ko-KR" smtClean="0"/>
              <a:pPr/>
              <a:t>15</a:t>
            </a:fld>
            <a:endParaRPr lang="en-US" altLang="ko-KR"/>
          </a:p>
        </p:txBody>
      </p:sp>
    </p:spTree>
    <p:extLst>
      <p:ext uri="{BB962C8B-B14F-4D97-AF65-F5344CB8AC3E}">
        <p14:creationId xmlns="" xmlns:p14="http://schemas.microsoft.com/office/powerpoint/2010/main" val="3118706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defTabSz="914400" rtl="0" eaLnBrk="1" fontAlgn="base" latinLnBrk="1" hangingPunct="1">
              <a:lnSpc>
                <a:spcPct val="100000"/>
              </a:lnSpc>
              <a:spcBef>
                <a:spcPct val="30000"/>
              </a:spcBef>
              <a:spcAft>
                <a:spcPct val="0"/>
              </a:spcAft>
              <a:buClrTx/>
              <a:buSzTx/>
              <a:buFontTx/>
              <a:buNone/>
              <a:tabLst/>
              <a:defRPr/>
            </a:pPr>
            <a:r>
              <a:rPr lang="en-US" altLang="ko-KR" dirty="0" smtClean="0"/>
              <a:t>These</a:t>
            </a:r>
            <a:r>
              <a:rPr lang="en-US" altLang="ko-KR" baseline="0" dirty="0" smtClean="0"/>
              <a:t> figures show the future projection results according to SPP method. </a:t>
            </a:r>
          </a:p>
          <a:p>
            <a:pPr marL="0" marR="0" indent="0" algn="l" defTabSz="914400" rtl="0" eaLnBrk="1" fontAlgn="base" latinLnBrk="1" hangingPunct="1">
              <a:lnSpc>
                <a:spcPct val="100000"/>
              </a:lnSpc>
              <a:spcBef>
                <a:spcPct val="30000"/>
              </a:spcBef>
              <a:spcAft>
                <a:spcPct val="0"/>
              </a:spcAft>
              <a:buClrTx/>
              <a:buSzTx/>
              <a:buFontTx/>
              <a:buNone/>
              <a:tabLst/>
              <a:defRPr/>
            </a:pPr>
            <a:r>
              <a:rPr lang="en-US" altLang="ko-KR" baseline="0" dirty="0" smtClean="0"/>
              <a:t>RegCM4, SNU-WRF has high increasing trend than the other RCM. SNU-MM5 is similar to average projection results </a:t>
            </a:r>
          </a:p>
          <a:p>
            <a:pPr marL="0" marR="0" indent="0" algn="l" defTabSz="914400" rtl="0" eaLnBrk="1" fontAlgn="base" latinLnBrk="1" hangingPunct="1">
              <a:lnSpc>
                <a:spcPct val="100000"/>
              </a:lnSpc>
              <a:spcBef>
                <a:spcPct val="30000"/>
              </a:spcBef>
              <a:spcAft>
                <a:spcPct val="0"/>
              </a:spcAft>
              <a:buClrTx/>
              <a:buSzTx/>
              <a:buFontTx/>
              <a:buNone/>
              <a:tabLst/>
              <a:defRPr/>
            </a:pPr>
            <a:endParaRPr lang="en-US" altLang="ko-KR" baseline="0" dirty="0" smtClean="0"/>
          </a:p>
          <a:p>
            <a:endParaRPr lang="ko-KR" altLang="en-US" dirty="0"/>
          </a:p>
        </p:txBody>
      </p:sp>
      <p:sp>
        <p:nvSpPr>
          <p:cNvPr id="4" name="슬라이드 번호 개체 틀 3"/>
          <p:cNvSpPr>
            <a:spLocks noGrp="1"/>
          </p:cNvSpPr>
          <p:nvPr>
            <p:ph type="sldNum" sz="quarter" idx="10"/>
          </p:nvPr>
        </p:nvSpPr>
        <p:spPr/>
        <p:txBody>
          <a:bodyPr/>
          <a:lstStyle/>
          <a:p>
            <a:fld id="{15B7DACB-B13E-4BB9-B502-92EF4D550E9B}" type="slidenum">
              <a:rPr lang="en-US" altLang="ko-KR" smtClean="0"/>
              <a:pPr/>
              <a:t>16</a:t>
            </a:fld>
            <a:endParaRPr lang="en-US" altLang="ko-KR"/>
          </a:p>
        </p:txBody>
      </p:sp>
    </p:spTree>
    <p:extLst>
      <p:ext uri="{BB962C8B-B14F-4D97-AF65-F5344CB8AC3E}">
        <p14:creationId xmlns="" xmlns:p14="http://schemas.microsoft.com/office/powerpoint/2010/main" val="7750861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These</a:t>
            </a:r>
            <a:r>
              <a:rPr lang="en-US" altLang="ko-KR" baseline="0" dirty="0" smtClean="0"/>
              <a:t> figures show the future projection results according to SPP method. </a:t>
            </a:r>
          </a:p>
          <a:p>
            <a:r>
              <a:rPr lang="en-US" altLang="ko-KR" baseline="0" dirty="0" smtClean="0"/>
              <a:t>The LSM, VSM, SWS are similar to all ensemble member average. </a:t>
            </a:r>
          </a:p>
          <a:p>
            <a:endParaRPr lang="en-US" altLang="ko-KR" baseline="0" dirty="0" smtClean="0"/>
          </a:p>
          <a:p>
            <a:r>
              <a:rPr lang="en-US" altLang="ko-KR" baseline="0" dirty="0" smtClean="0"/>
              <a:t>However, QM has highest increase, CF has lowest increase  </a:t>
            </a:r>
          </a:p>
          <a:p>
            <a:r>
              <a:rPr lang="en-US" altLang="ko-KR" baseline="0" dirty="0" smtClean="0"/>
              <a:t>This results means that the QM and CF methods distort the original than the other method.</a:t>
            </a:r>
          </a:p>
          <a:p>
            <a:r>
              <a:rPr lang="en-US" altLang="ko-KR" baseline="0" dirty="0" smtClean="0"/>
              <a:t>It is necessary for eliminate the those of SPP method.</a:t>
            </a:r>
            <a:endParaRPr lang="ko-KR" altLang="en-US" dirty="0"/>
          </a:p>
        </p:txBody>
      </p:sp>
      <p:sp>
        <p:nvSpPr>
          <p:cNvPr id="4" name="슬라이드 번호 개체 틀 3"/>
          <p:cNvSpPr>
            <a:spLocks noGrp="1"/>
          </p:cNvSpPr>
          <p:nvPr>
            <p:ph type="sldNum" sz="quarter" idx="10"/>
          </p:nvPr>
        </p:nvSpPr>
        <p:spPr/>
        <p:txBody>
          <a:bodyPr/>
          <a:lstStyle/>
          <a:p>
            <a:fld id="{15B7DACB-B13E-4BB9-B502-92EF4D550E9B}" type="slidenum">
              <a:rPr lang="en-US" altLang="ko-KR" smtClean="0"/>
              <a:pPr/>
              <a:t>17</a:t>
            </a:fld>
            <a:endParaRPr lang="en-US" altLang="ko-KR"/>
          </a:p>
        </p:txBody>
      </p:sp>
    </p:spTree>
    <p:extLst>
      <p:ext uri="{BB962C8B-B14F-4D97-AF65-F5344CB8AC3E}">
        <p14:creationId xmlns="" xmlns:p14="http://schemas.microsoft.com/office/powerpoint/2010/main" val="649434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kumimoji="1" lang="en-GB" altLang="ko-KR" sz="1200" kern="1200" dirty="0" smtClean="0">
                <a:solidFill>
                  <a:schemeClr val="tx1"/>
                </a:solidFill>
                <a:effectLst/>
                <a:latin typeface="굴림" pitchFamily="50" charset="-127"/>
                <a:ea typeface="굴림" pitchFamily="50" charset="-127"/>
                <a:cs typeface="+mn-cs"/>
              </a:rPr>
              <a:t>The uncertainty contributions of future projection on 1-day maximum</a:t>
            </a:r>
            <a:r>
              <a:rPr kumimoji="1" lang="en-GB" altLang="ko-KR" sz="1200" kern="1200" baseline="0" dirty="0" smtClean="0">
                <a:solidFill>
                  <a:schemeClr val="tx1"/>
                </a:solidFill>
                <a:effectLst/>
                <a:latin typeface="굴림" pitchFamily="50" charset="-127"/>
                <a:ea typeface="굴림" pitchFamily="50" charset="-127"/>
                <a:cs typeface="+mn-cs"/>
              </a:rPr>
              <a:t> </a:t>
            </a:r>
            <a:r>
              <a:rPr kumimoji="1" lang="en-GB" altLang="ko-KR" sz="1200" kern="1200" dirty="0" smtClean="0">
                <a:solidFill>
                  <a:schemeClr val="tx1"/>
                </a:solidFill>
                <a:effectLst/>
                <a:latin typeface="굴림" pitchFamily="50" charset="-127"/>
                <a:ea typeface="굴림" pitchFamily="50" charset="-127"/>
                <a:cs typeface="+mn-cs"/>
              </a:rPr>
              <a:t>dam inflow were </a:t>
            </a:r>
            <a:r>
              <a:rPr kumimoji="1" lang="en-GB" altLang="ko-KR" sz="1200" kern="1200" dirty="0" err="1" smtClean="0">
                <a:solidFill>
                  <a:schemeClr val="tx1"/>
                </a:solidFill>
                <a:effectLst/>
                <a:latin typeface="굴림" pitchFamily="50" charset="-127"/>
                <a:ea typeface="굴림" pitchFamily="50" charset="-127"/>
                <a:cs typeface="+mn-cs"/>
              </a:rPr>
              <a:t>analyzed</a:t>
            </a:r>
            <a:r>
              <a:rPr kumimoji="1" lang="en-GB" altLang="ko-KR" sz="1200" kern="1200" dirty="0" smtClean="0">
                <a:solidFill>
                  <a:schemeClr val="tx1"/>
                </a:solidFill>
                <a:effectLst/>
                <a:latin typeface="굴림" pitchFamily="50" charset="-127"/>
                <a:ea typeface="굴림" pitchFamily="50" charset="-127"/>
                <a:cs typeface="+mn-cs"/>
              </a:rPr>
              <a:t>. </a:t>
            </a:r>
          </a:p>
          <a:p>
            <a:r>
              <a:rPr kumimoji="1" lang="en-GB" altLang="ko-KR" sz="1200" kern="1200" dirty="0" smtClean="0">
                <a:solidFill>
                  <a:schemeClr val="tx1"/>
                </a:solidFill>
                <a:effectLst/>
                <a:latin typeface="굴림" pitchFamily="50" charset="-127"/>
                <a:ea typeface="굴림" pitchFamily="50" charset="-127"/>
                <a:cs typeface="+mn-cs"/>
              </a:rPr>
              <a:t>As you can see these figure,</a:t>
            </a:r>
            <a:r>
              <a:rPr kumimoji="1" lang="en-GB" altLang="ko-KR" sz="1200" kern="1200" baseline="0" dirty="0" smtClean="0">
                <a:solidFill>
                  <a:schemeClr val="tx1"/>
                </a:solidFill>
                <a:effectLst/>
                <a:latin typeface="굴림" pitchFamily="50" charset="-127"/>
                <a:ea typeface="굴림" pitchFamily="50" charset="-127"/>
                <a:cs typeface="+mn-cs"/>
              </a:rPr>
              <a:t> The SPP is the largest sources of uncertainty for the historical period For future period, </a:t>
            </a:r>
            <a:r>
              <a:rPr kumimoji="1" lang="en-US" altLang="ko-KR" sz="1200" kern="1200" dirty="0" smtClean="0">
                <a:solidFill>
                  <a:schemeClr val="tx1"/>
                </a:solidFill>
                <a:effectLst/>
                <a:latin typeface="굴림" pitchFamily="50" charset="-127"/>
                <a:ea typeface="굴림" pitchFamily="50" charset="-127"/>
                <a:cs typeface="+mn-cs"/>
              </a:rPr>
              <a:t>RCM is the largest sources of uncertainty in MXDI01 about 40.7%. </a:t>
            </a:r>
          </a:p>
          <a:p>
            <a:r>
              <a:rPr kumimoji="1" lang="en-US" altLang="ko-KR" sz="1200" kern="1200" dirty="0" smtClean="0">
                <a:solidFill>
                  <a:schemeClr val="tx1"/>
                </a:solidFill>
                <a:effectLst/>
                <a:latin typeface="굴림" pitchFamily="50" charset="-127"/>
                <a:ea typeface="굴림" pitchFamily="50" charset="-127"/>
                <a:cs typeface="+mn-cs"/>
              </a:rPr>
              <a:t>It is dependent to SPP (directly affected by the precipitation accuracy)  for historical period, and RCM (directly affected by the precipitation changes) for future period.</a:t>
            </a:r>
            <a:endParaRPr lang="ko-KR" altLang="en-US" dirty="0"/>
          </a:p>
        </p:txBody>
      </p:sp>
      <p:sp>
        <p:nvSpPr>
          <p:cNvPr id="4" name="슬라이드 번호 개체 틀 3"/>
          <p:cNvSpPr>
            <a:spLocks noGrp="1"/>
          </p:cNvSpPr>
          <p:nvPr>
            <p:ph type="sldNum" sz="quarter" idx="10"/>
          </p:nvPr>
        </p:nvSpPr>
        <p:spPr/>
        <p:txBody>
          <a:bodyPr/>
          <a:lstStyle/>
          <a:p>
            <a:fld id="{15B7DACB-B13E-4BB9-B502-92EF4D550E9B}" type="slidenum">
              <a:rPr lang="en-US" altLang="ko-KR" smtClean="0"/>
              <a:pPr/>
              <a:t>18</a:t>
            </a:fld>
            <a:endParaRPr lang="en-US" altLang="ko-KR"/>
          </a:p>
        </p:txBody>
      </p:sp>
    </p:spTree>
    <p:extLst>
      <p:ext uri="{BB962C8B-B14F-4D97-AF65-F5344CB8AC3E}">
        <p14:creationId xmlns="" xmlns:p14="http://schemas.microsoft.com/office/powerpoint/2010/main" val="36811499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And</a:t>
            </a:r>
            <a:r>
              <a:rPr lang="en-US" altLang="ko-KR" baseline="0" dirty="0" smtClean="0"/>
              <a:t> also we performed the uncertainty reduction analysis of future projection. </a:t>
            </a:r>
          </a:p>
          <a:p>
            <a:r>
              <a:rPr lang="en-US" altLang="ko-KR" dirty="0" smtClean="0"/>
              <a:t>These</a:t>
            </a:r>
            <a:r>
              <a:rPr lang="en-US" altLang="ko-KR" baseline="0" dirty="0" smtClean="0"/>
              <a:t> 2 figures show that the total uncertainty of ensemble member except for just each RCM, SPP </a:t>
            </a:r>
          </a:p>
          <a:p>
            <a:r>
              <a:rPr lang="en-US" altLang="ko-KR" baseline="0" dirty="0" smtClean="0"/>
              <a:t>For example, this green square represented the total uncertainty of ensemble member except for HadGEM3-RA  </a:t>
            </a:r>
          </a:p>
          <a:p>
            <a:r>
              <a:rPr lang="en-US" altLang="ko-KR" baseline="0" dirty="0" smtClean="0"/>
              <a:t>The estimated total uncertainty is larger than original total uncertainty, HadGEM3-RA has  uncertainty decrease </a:t>
            </a:r>
          </a:p>
          <a:p>
            <a:endParaRPr lang="en-US" altLang="ko-KR" baseline="0" dirty="0" smtClean="0"/>
          </a:p>
          <a:p>
            <a:r>
              <a:rPr lang="en-US" altLang="ko-KR" baseline="0" dirty="0" smtClean="0"/>
              <a:t>Therefore HadGEM3-RA, SNU-MM5, YSU-RSM is appropriate RCMs, and also LS, VS, SWS are also appropriate SPP method for reduction total uncertainty. </a:t>
            </a:r>
          </a:p>
          <a:p>
            <a:r>
              <a:rPr lang="en-US" altLang="ko-KR" baseline="0" dirty="0" smtClean="0"/>
              <a:t>And also we analyzed the reduction rate. The total uncertainty has reduced 25% (RCM selection), 19% (SPP selection), 29.3% for both steps selection.</a:t>
            </a:r>
          </a:p>
          <a:p>
            <a:endParaRPr lang="ko-KR" altLang="en-US" dirty="0"/>
          </a:p>
        </p:txBody>
      </p:sp>
      <p:sp>
        <p:nvSpPr>
          <p:cNvPr id="4" name="슬라이드 번호 개체 틀 3"/>
          <p:cNvSpPr>
            <a:spLocks noGrp="1"/>
          </p:cNvSpPr>
          <p:nvPr>
            <p:ph type="sldNum" sz="quarter" idx="10"/>
          </p:nvPr>
        </p:nvSpPr>
        <p:spPr/>
        <p:txBody>
          <a:bodyPr/>
          <a:lstStyle/>
          <a:p>
            <a:fld id="{15B7DACB-B13E-4BB9-B502-92EF4D550E9B}" type="slidenum">
              <a:rPr lang="en-US" altLang="ko-KR" smtClean="0"/>
              <a:pPr/>
              <a:t>19</a:t>
            </a:fld>
            <a:endParaRPr lang="en-US" altLang="ko-KR"/>
          </a:p>
        </p:txBody>
      </p:sp>
    </p:spTree>
    <p:extLst>
      <p:ext uri="{BB962C8B-B14F-4D97-AF65-F5344CB8AC3E}">
        <p14:creationId xmlns="" xmlns:p14="http://schemas.microsoft.com/office/powerpoint/2010/main" val="11935658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The purpose of this study are to develop the uncertainty reduction method and to access the future projection for 1-day maximum dam inflow</a:t>
            </a:r>
          </a:p>
          <a:p>
            <a:r>
              <a:rPr lang="en-US" altLang="ko-KR" dirty="0" smtClean="0"/>
              <a:t>The 1-day maximum dam inflow will be increased about 6.8mm (CJ), 7.6mm (SY), total uncertainty is about 3.6mm, 5.5mm</a:t>
            </a:r>
          </a:p>
          <a:p>
            <a:r>
              <a:rPr lang="en-US" altLang="ko-KR" dirty="0" smtClean="0"/>
              <a:t>SPP (directly affected by the precipitation accuracy)  for historical period, and RCM (directly affected by the precipitation changes) are main factor of uncertainty</a:t>
            </a:r>
          </a:p>
          <a:p>
            <a:r>
              <a:rPr lang="en-US" altLang="ko-KR" dirty="0" smtClean="0"/>
              <a:t>The total uncertainty has reduced 19.0∼24.7% (RCM selection), 12.5∼19.2% (SPP selection) 25.7∼29.3% (RCM, SPP selection)</a:t>
            </a:r>
          </a:p>
          <a:p>
            <a:endParaRPr lang="ko-KR" altLang="en-US" dirty="0"/>
          </a:p>
        </p:txBody>
      </p:sp>
      <p:sp>
        <p:nvSpPr>
          <p:cNvPr id="4" name="슬라이드 번호 개체 틀 3"/>
          <p:cNvSpPr>
            <a:spLocks noGrp="1"/>
          </p:cNvSpPr>
          <p:nvPr>
            <p:ph type="sldNum" sz="quarter" idx="10"/>
          </p:nvPr>
        </p:nvSpPr>
        <p:spPr/>
        <p:txBody>
          <a:bodyPr/>
          <a:lstStyle/>
          <a:p>
            <a:fld id="{15B7DACB-B13E-4BB9-B502-92EF4D550E9B}" type="slidenum">
              <a:rPr lang="en-US" altLang="ko-KR" smtClean="0"/>
              <a:pPr/>
              <a:t>20</a:t>
            </a:fld>
            <a:endParaRPr lang="en-US" altLang="ko-KR"/>
          </a:p>
        </p:txBody>
      </p:sp>
    </p:spTree>
    <p:extLst>
      <p:ext uri="{BB962C8B-B14F-4D97-AF65-F5344CB8AC3E}">
        <p14:creationId xmlns="" xmlns:p14="http://schemas.microsoft.com/office/powerpoint/2010/main" val="11383194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15B7DACB-B13E-4BB9-B502-92EF4D550E9B}" type="slidenum">
              <a:rPr lang="en-US" altLang="ko-KR" smtClean="0"/>
              <a:pPr/>
              <a:t>21</a:t>
            </a:fld>
            <a:endParaRPr lang="en-US" altLang="ko-KR"/>
          </a:p>
        </p:txBody>
      </p:sp>
    </p:spTree>
    <p:extLst>
      <p:ext uri="{BB962C8B-B14F-4D97-AF65-F5344CB8AC3E}">
        <p14:creationId xmlns="" xmlns:p14="http://schemas.microsoft.com/office/powerpoint/2010/main" val="10724497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jpeg"/><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제목 슬라이드">
    <p:spTree>
      <p:nvGrpSpPr>
        <p:cNvPr id="1" name=""/>
        <p:cNvGrpSpPr/>
        <p:nvPr/>
      </p:nvGrpSpPr>
      <p:grpSpPr>
        <a:xfrm>
          <a:off x="0" y="0"/>
          <a:ext cx="0" cy="0"/>
          <a:chOff x="0" y="0"/>
          <a:chExt cx="0" cy="0"/>
        </a:xfrm>
      </p:grpSpPr>
      <p:sp>
        <p:nvSpPr>
          <p:cNvPr id="4100" name="Rectangle 4"/>
          <p:cNvSpPr>
            <a:spLocks noGrp="1" noChangeArrowheads="1"/>
          </p:cNvSpPr>
          <p:nvPr>
            <p:ph type="ctrTitle" sz="quarter"/>
          </p:nvPr>
        </p:nvSpPr>
        <p:spPr>
          <a:xfrm>
            <a:off x="717550" y="1492250"/>
            <a:ext cx="7720013" cy="1143000"/>
          </a:xfrm>
        </p:spPr>
        <p:txBody>
          <a:bodyPr/>
          <a:lstStyle>
            <a:lvl1pPr>
              <a:defRPr b="1"/>
            </a:lvl1pPr>
          </a:lstStyle>
          <a:p>
            <a:r>
              <a:rPr lang="ko-KR" altLang="en-US"/>
              <a:t>마스터 제목 유형 편집</a:t>
            </a:r>
          </a:p>
        </p:txBody>
      </p:sp>
      <p:sp>
        <p:nvSpPr>
          <p:cNvPr id="4101" name="Rectangle 5"/>
          <p:cNvSpPr>
            <a:spLocks noGrp="1" noChangeArrowheads="1"/>
          </p:cNvSpPr>
          <p:nvPr>
            <p:ph type="subTitle" sz="quarter" idx="1"/>
          </p:nvPr>
        </p:nvSpPr>
        <p:spPr>
          <a:xfrm>
            <a:off x="1479550" y="3887788"/>
            <a:ext cx="6400800" cy="1752600"/>
          </a:xfrm>
          <a:effectLst>
            <a:outerShdw dist="35921" dir="2700000" algn="ctr" rotWithShape="0">
              <a:srgbClr val="000066"/>
            </a:outerShdw>
          </a:effectLst>
        </p:spPr>
        <p:txBody>
          <a:bodyPr/>
          <a:lstStyle>
            <a:lvl1pPr marL="0" indent="0" algn="ctr">
              <a:buFont typeface="Monotype Sorts" pitchFamily="2" charset="2"/>
              <a:buNone/>
              <a:defRPr>
                <a:solidFill>
                  <a:schemeClr val="bg1"/>
                </a:solidFill>
              </a:defRPr>
            </a:lvl1pPr>
          </a:lstStyle>
          <a:p>
            <a:r>
              <a:rPr lang="ko-KR" altLang="en-US"/>
              <a:t>마스터 부제목 유형 편집</a:t>
            </a:r>
          </a:p>
        </p:txBody>
      </p:sp>
      <p:pic>
        <p:nvPicPr>
          <p:cNvPr id="4117" name="Picture 21" descr="펭귄"/>
          <p:cNvPicPr>
            <a:picLocks noChangeAspect="1" noChangeArrowheads="1"/>
          </p:cNvPicPr>
          <p:nvPr userDrawn="1"/>
        </p:nvPicPr>
        <p:blipFill>
          <a:blip r:embed="rId2" cstate="print"/>
          <a:srcRect t="5714" b="30952"/>
          <a:stretch>
            <a:fillRect/>
          </a:stretch>
        </p:blipFill>
        <p:spPr bwMode="auto">
          <a:xfrm>
            <a:off x="6350" y="-26988"/>
            <a:ext cx="2828925" cy="1089026"/>
          </a:xfrm>
          <a:prstGeom prst="rect">
            <a:avLst/>
          </a:prstGeom>
          <a:noFill/>
        </p:spPr>
      </p:pic>
      <p:pic>
        <p:nvPicPr>
          <p:cNvPr id="4118" name="Picture 22" descr="untitled"/>
          <p:cNvPicPr>
            <a:picLocks noChangeAspect="1" noChangeArrowheads="1"/>
          </p:cNvPicPr>
          <p:nvPr userDrawn="1"/>
        </p:nvPicPr>
        <p:blipFill>
          <a:blip r:embed="rId3" cstate="print"/>
          <a:srcRect t="20776" b="30008"/>
          <a:stretch>
            <a:fillRect/>
          </a:stretch>
        </p:blipFill>
        <p:spPr bwMode="auto">
          <a:xfrm>
            <a:off x="-17463" y="5641975"/>
            <a:ext cx="9217026" cy="1316038"/>
          </a:xfrm>
          <a:prstGeom prst="rect">
            <a:avLst/>
          </a:prstGeom>
          <a:noFill/>
        </p:spPr>
      </p:pic>
      <p:pic>
        <p:nvPicPr>
          <p:cNvPr id="4119" name="Picture 23" descr="수문방01"/>
          <p:cNvPicPr>
            <a:picLocks noChangeAspect="1" noChangeArrowheads="1"/>
          </p:cNvPicPr>
          <p:nvPr userDrawn="1"/>
        </p:nvPicPr>
        <p:blipFill>
          <a:blip r:embed="rId4" cstate="print"/>
          <a:srcRect/>
          <a:stretch>
            <a:fillRect/>
          </a:stretch>
        </p:blipFill>
        <p:spPr bwMode="auto">
          <a:xfrm>
            <a:off x="2862263" y="-36513"/>
            <a:ext cx="3240087" cy="1079501"/>
          </a:xfrm>
          <a:prstGeom prst="rect">
            <a:avLst/>
          </a:prstGeom>
          <a:noFill/>
        </p:spPr>
      </p:pic>
      <p:pic>
        <p:nvPicPr>
          <p:cNvPr id="4120" name="Picture 24" descr="photo_01"/>
          <p:cNvPicPr>
            <a:picLocks noChangeAspect="1" noChangeArrowheads="1"/>
          </p:cNvPicPr>
          <p:nvPr userDrawn="1"/>
        </p:nvPicPr>
        <p:blipFill>
          <a:blip r:embed="rId5" cstate="print"/>
          <a:srcRect b="9406"/>
          <a:stretch>
            <a:fillRect/>
          </a:stretch>
        </p:blipFill>
        <p:spPr bwMode="auto">
          <a:xfrm>
            <a:off x="6127750" y="-26988"/>
            <a:ext cx="3052763" cy="1079501"/>
          </a:xfrm>
          <a:prstGeom prst="rect">
            <a:avLst/>
          </a:prstGeom>
          <a:noFill/>
        </p:spPr>
      </p:pic>
    </p:spTree>
  </p:cSld>
  <p:clrMapOvr>
    <a:masterClrMapping/>
  </p:clrMapOvr>
  <p:transition>
    <p:zoom/>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sz="3600"/>
            </a:lvl1pPr>
          </a:lstStyle>
          <a:p>
            <a:r>
              <a:rPr lang="ko-KR" altLang="en-US" dirty="0" smtClean="0"/>
              <a:t>마스터 제목 스타일 편집</a:t>
            </a:r>
            <a:endParaRPr lang="ko-KR" altLang="en-US" dirty="0"/>
          </a:p>
        </p:txBody>
      </p:sp>
      <p:sp>
        <p:nvSpPr>
          <p:cNvPr id="3" name="내용 개체 틀 2"/>
          <p:cNvSpPr>
            <a:spLocks noGrp="1"/>
          </p:cNvSpPr>
          <p:nvPr>
            <p:ph idx="1" hasCustomPrompt="1"/>
          </p:nvPr>
        </p:nvSpPr>
        <p:spPr>
          <a:xfrm>
            <a:off x="574675" y="1071546"/>
            <a:ext cx="8435975" cy="5065712"/>
          </a:xfrm>
        </p:spPr>
        <p:txBody>
          <a:bodyPr/>
          <a:lstStyle>
            <a:lvl1pPr>
              <a:lnSpc>
                <a:spcPct val="150000"/>
              </a:lnSpc>
              <a:defRPr sz="2200"/>
            </a:lvl1pPr>
            <a:lvl2pPr>
              <a:lnSpc>
                <a:spcPct val="150000"/>
              </a:lnSpc>
              <a:buClr>
                <a:srgbClr val="576F5C"/>
              </a:buClr>
              <a:defRPr sz="1600">
                <a:solidFill>
                  <a:srgbClr val="000000"/>
                </a:solidFill>
              </a:defRPr>
            </a:lvl2pPr>
            <a:lvl3pPr>
              <a:lnSpc>
                <a:spcPct val="130000"/>
              </a:lnSpc>
              <a:defRPr sz="1300"/>
            </a:lvl3pPr>
            <a:lvl4pPr>
              <a:lnSpc>
                <a:spcPct val="130000"/>
              </a:lnSpc>
              <a:defRPr/>
            </a:lvl4pPr>
            <a:lvl5pPr>
              <a:lnSpc>
                <a:spcPct val="130000"/>
              </a:lnSpc>
              <a:defRPr/>
            </a:lvl5pPr>
          </a:lstStyle>
          <a:p>
            <a:pPr lvl="0"/>
            <a:r>
              <a:rPr lang="ko-KR" altLang="en-US" dirty="0" smtClean="0"/>
              <a:t> 마스터 텍스트 스타일을 편집합니다</a:t>
            </a:r>
          </a:p>
          <a:p>
            <a:pPr lvl="1"/>
            <a:r>
              <a:rPr lang="ko-KR" altLang="en-US" dirty="0" smtClean="0"/>
              <a:t> 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슬라이드 번호 개체 틀 3"/>
          <p:cNvSpPr>
            <a:spLocks noGrp="1"/>
          </p:cNvSpPr>
          <p:nvPr>
            <p:ph type="sldNum" sz="quarter" idx="10"/>
          </p:nvPr>
        </p:nvSpPr>
        <p:spPr/>
        <p:txBody>
          <a:bodyPr/>
          <a:lstStyle>
            <a:lvl1pPr>
              <a:defRPr/>
            </a:lvl1pPr>
          </a:lstStyle>
          <a:p>
            <a:fld id="{CF36EA33-CDA5-4D05-86BC-31AD73D85879}" type="slidenum">
              <a:rPr lang="en-US" altLang="ko-KR"/>
              <a:pPr/>
              <a:t>‹#›</a:t>
            </a:fld>
            <a:endParaRPr lang="en-US" altLang="ko-KR" dirty="0"/>
          </a:p>
        </p:txBody>
      </p:sp>
    </p:spTree>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ko-KR" altLang="en-US" smtClean="0"/>
              <a:t>마스터 텍스트 스타일을 편집합니다</a:t>
            </a:r>
          </a:p>
        </p:txBody>
      </p:sp>
      <p:sp>
        <p:nvSpPr>
          <p:cNvPr id="4" name="슬라이드 번호 개체 틀 3"/>
          <p:cNvSpPr>
            <a:spLocks noGrp="1"/>
          </p:cNvSpPr>
          <p:nvPr>
            <p:ph type="sldNum" sz="quarter" idx="10"/>
          </p:nvPr>
        </p:nvSpPr>
        <p:spPr/>
        <p:txBody>
          <a:bodyPr/>
          <a:lstStyle>
            <a:lvl1pPr>
              <a:defRPr/>
            </a:lvl1pPr>
          </a:lstStyle>
          <a:p>
            <a:fld id="{AAEFA24B-3524-4638-8305-FA755441BFC3}" type="slidenum">
              <a:rPr lang="en-US" altLang="ko-KR"/>
              <a:pPr/>
              <a:t>‹#›</a:t>
            </a:fld>
            <a:endParaRPr lang="en-US" altLang="ko-KR"/>
          </a:p>
        </p:txBody>
      </p:sp>
    </p:spTree>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574675" y="1243013"/>
            <a:ext cx="3941763" cy="50657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68838" y="1243013"/>
            <a:ext cx="3941762" cy="50657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슬라이드 번호 개체 틀 4"/>
          <p:cNvSpPr>
            <a:spLocks noGrp="1"/>
          </p:cNvSpPr>
          <p:nvPr>
            <p:ph type="sldNum" sz="quarter" idx="10"/>
          </p:nvPr>
        </p:nvSpPr>
        <p:spPr/>
        <p:txBody>
          <a:bodyPr/>
          <a:lstStyle>
            <a:lvl1pPr>
              <a:defRPr/>
            </a:lvl1pPr>
          </a:lstStyle>
          <a:p>
            <a:fld id="{EB86CEE2-6770-431C-A5C6-17F8CC350061}" type="slidenum">
              <a:rPr lang="en-US" altLang="ko-KR"/>
              <a:pPr/>
              <a:t>‹#›</a:t>
            </a:fld>
            <a:endParaRPr lang="en-US" altLang="ko-KR"/>
          </a:p>
        </p:txBody>
      </p:sp>
    </p:spTree>
  </p:cSld>
  <p:clrMapOvr>
    <a:masterClrMapping/>
  </p:clrMapOvr>
  <p:transition>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슬라이드 번호 개체 틀 6"/>
          <p:cNvSpPr>
            <a:spLocks noGrp="1"/>
          </p:cNvSpPr>
          <p:nvPr>
            <p:ph type="sldNum" sz="quarter" idx="10"/>
          </p:nvPr>
        </p:nvSpPr>
        <p:spPr/>
        <p:txBody>
          <a:bodyPr/>
          <a:lstStyle>
            <a:lvl1pPr>
              <a:defRPr/>
            </a:lvl1pPr>
          </a:lstStyle>
          <a:p>
            <a:fld id="{D3CF43E8-638B-4647-8CC3-2B47DC446B18}" type="slidenum">
              <a:rPr lang="en-US" altLang="ko-KR"/>
              <a:pPr/>
              <a:t>‹#›</a:t>
            </a:fld>
            <a:endParaRPr lang="en-US" altLang="ko-KR"/>
          </a:p>
        </p:txBody>
      </p:sp>
    </p:spTree>
  </p:cSld>
  <p:clrMapOvr>
    <a:masterClrMapping/>
  </p:clrMapOvr>
  <p:transitio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슬라이드 번호 개체 틀 2"/>
          <p:cNvSpPr>
            <a:spLocks noGrp="1"/>
          </p:cNvSpPr>
          <p:nvPr>
            <p:ph type="sldNum" sz="quarter" idx="10"/>
          </p:nvPr>
        </p:nvSpPr>
        <p:spPr/>
        <p:txBody>
          <a:bodyPr/>
          <a:lstStyle>
            <a:lvl1pPr>
              <a:defRPr/>
            </a:lvl1pPr>
          </a:lstStyle>
          <a:p>
            <a:fld id="{A9C6F697-8AB5-44EC-9F7B-EF95A593462B}" type="slidenum">
              <a:rPr lang="en-US" altLang="ko-KR"/>
              <a:pPr/>
              <a:t>‹#›</a:t>
            </a:fld>
            <a:endParaRPr lang="en-US" altLang="ko-KR"/>
          </a:p>
        </p:txBody>
      </p:sp>
    </p:spTree>
  </p:cSld>
  <p:clrMapOvr>
    <a:masterClrMapping/>
  </p:clrMapOvr>
  <p:transitio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슬라이드 번호 개체 틀 1"/>
          <p:cNvSpPr>
            <a:spLocks noGrp="1"/>
          </p:cNvSpPr>
          <p:nvPr>
            <p:ph type="sldNum" sz="quarter" idx="10"/>
          </p:nvPr>
        </p:nvSpPr>
        <p:spPr/>
        <p:txBody>
          <a:bodyPr/>
          <a:lstStyle>
            <a:lvl1pPr>
              <a:defRPr/>
            </a:lvl1pPr>
          </a:lstStyle>
          <a:p>
            <a:fld id="{05A61453-5E1B-4D63-8656-CF0A4B14886E}" type="slidenum">
              <a:rPr lang="en-US" altLang="ko-KR"/>
              <a:pPr/>
              <a:t>‹#›</a:t>
            </a:fld>
            <a:endParaRPr lang="en-US" altLang="ko-KR"/>
          </a:p>
        </p:txBody>
      </p:sp>
    </p:spTree>
  </p:cSld>
  <p:clrMapOvr>
    <a:masterClrMapping/>
  </p:clrMapOvr>
  <p:transition>
    <p:zoom/>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슬라이드 번호 개체 틀 4"/>
          <p:cNvSpPr>
            <a:spLocks noGrp="1"/>
          </p:cNvSpPr>
          <p:nvPr>
            <p:ph type="sldNum" sz="quarter" idx="10"/>
          </p:nvPr>
        </p:nvSpPr>
        <p:spPr/>
        <p:txBody>
          <a:bodyPr/>
          <a:lstStyle>
            <a:lvl1pPr>
              <a:defRPr/>
            </a:lvl1pPr>
          </a:lstStyle>
          <a:p>
            <a:fld id="{35843525-6535-480B-ADAE-90052646D212}" type="slidenum">
              <a:rPr lang="en-US" altLang="ko-KR"/>
              <a:pPr/>
              <a:t>‹#›</a:t>
            </a:fld>
            <a:endParaRPr lang="en-US" altLang="ko-KR"/>
          </a:p>
        </p:txBody>
      </p:sp>
    </p:spTree>
  </p:cSld>
  <p:clrMapOvr>
    <a:masterClrMapping/>
  </p:clrMapOvr>
  <p:transitio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슬라이드 번호 개체 틀 4"/>
          <p:cNvSpPr>
            <a:spLocks noGrp="1"/>
          </p:cNvSpPr>
          <p:nvPr>
            <p:ph type="sldNum" sz="quarter" idx="10"/>
          </p:nvPr>
        </p:nvSpPr>
        <p:spPr/>
        <p:txBody>
          <a:bodyPr/>
          <a:lstStyle>
            <a:lvl1pPr>
              <a:defRPr/>
            </a:lvl1pPr>
          </a:lstStyle>
          <a:p>
            <a:fld id="{7ECD6788-C5D3-461D-A15C-0B1B1E10B9F2}" type="slidenum">
              <a:rPr lang="en-US" altLang="ko-KR"/>
              <a:pPr/>
              <a:t>‹#›</a:t>
            </a:fld>
            <a:endParaRPr lang="en-US" altLang="ko-KR"/>
          </a:p>
        </p:txBody>
      </p:sp>
    </p:spTree>
  </p:cSld>
  <p:clrMapOvr>
    <a:masterClrMapping/>
  </p:clrMapOvr>
  <p:transitio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슬라이드 번호 개체 틀 3"/>
          <p:cNvSpPr>
            <a:spLocks noGrp="1"/>
          </p:cNvSpPr>
          <p:nvPr>
            <p:ph type="sldNum" sz="quarter" idx="10"/>
          </p:nvPr>
        </p:nvSpPr>
        <p:spPr/>
        <p:txBody>
          <a:bodyPr/>
          <a:lstStyle>
            <a:lvl1pPr>
              <a:defRPr/>
            </a:lvl1pPr>
          </a:lstStyle>
          <a:p>
            <a:fld id="{DDDE5C29-1027-44CD-ABAF-19878E5F7912}" type="slidenum">
              <a:rPr lang="en-US" altLang="ko-KR"/>
              <a:pPr/>
              <a:t>‹#›</a:t>
            </a:fld>
            <a:endParaRPr lang="en-US" altLang="ko-KR"/>
          </a:p>
        </p:txBody>
      </p:sp>
    </p:spTree>
  </p:cSld>
  <p:clrMapOvr>
    <a:masterClrMapping/>
  </p:clrMapOvr>
  <p:transitio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02413" y="188913"/>
            <a:ext cx="2008187" cy="6119812"/>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574675" y="188913"/>
            <a:ext cx="5875338" cy="6119812"/>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슬라이드 번호 개체 틀 3"/>
          <p:cNvSpPr>
            <a:spLocks noGrp="1"/>
          </p:cNvSpPr>
          <p:nvPr>
            <p:ph type="sldNum" sz="quarter" idx="10"/>
          </p:nvPr>
        </p:nvSpPr>
        <p:spPr/>
        <p:txBody>
          <a:bodyPr/>
          <a:lstStyle>
            <a:lvl1pPr>
              <a:defRPr/>
            </a:lvl1pPr>
          </a:lstStyle>
          <a:p>
            <a:fld id="{BE611EDB-1E07-4AB5-8FFF-B9A61A9494B0}" type="slidenum">
              <a:rPr lang="en-US" altLang="ko-KR"/>
              <a:pPr/>
              <a:t>‹#›</a:t>
            </a:fld>
            <a:endParaRPr lang="en-US" altLang="ko-KR"/>
          </a:p>
        </p:txBody>
      </p:sp>
    </p:spTree>
  </p:cSld>
  <p:clrMapOvr>
    <a:masterClrMapping/>
  </p:clrMapOvr>
  <p:transition>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제목, 텍스트 및 내용 2개">
    <p:spTree>
      <p:nvGrpSpPr>
        <p:cNvPr id="1" name=""/>
        <p:cNvGrpSpPr/>
        <p:nvPr/>
      </p:nvGrpSpPr>
      <p:grpSpPr>
        <a:xfrm>
          <a:off x="0" y="0"/>
          <a:ext cx="0" cy="0"/>
          <a:chOff x="0" y="0"/>
          <a:chExt cx="0" cy="0"/>
        </a:xfrm>
      </p:grpSpPr>
      <p:sp>
        <p:nvSpPr>
          <p:cNvPr id="2" name="제목 1"/>
          <p:cNvSpPr>
            <a:spLocks noGrp="1"/>
          </p:cNvSpPr>
          <p:nvPr>
            <p:ph type="title"/>
          </p:nvPr>
        </p:nvSpPr>
        <p:spPr>
          <a:xfrm>
            <a:off x="655638" y="188913"/>
            <a:ext cx="7878762" cy="484187"/>
          </a:xfrm>
        </p:spPr>
        <p:txBody>
          <a:bodyPr/>
          <a:lstStyle/>
          <a:p>
            <a:r>
              <a:rPr lang="ko-KR" altLang="en-US" smtClean="0"/>
              <a:t>마스터 제목 스타일 편집</a:t>
            </a:r>
            <a:endParaRPr lang="ko-KR" altLang="en-US"/>
          </a:p>
        </p:txBody>
      </p:sp>
      <p:sp>
        <p:nvSpPr>
          <p:cNvPr id="3" name="텍스트 개체 틀 2"/>
          <p:cNvSpPr>
            <a:spLocks noGrp="1"/>
          </p:cNvSpPr>
          <p:nvPr>
            <p:ph type="body" sz="half" idx="1"/>
          </p:nvPr>
        </p:nvSpPr>
        <p:spPr>
          <a:xfrm>
            <a:off x="574675" y="1243013"/>
            <a:ext cx="3941763" cy="5065712"/>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quarter" idx="2"/>
          </p:nvPr>
        </p:nvSpPr>
        <p:spPr>
          <a:xfrm>
            <a:off x="4668838" y="1243013"/>
            <a:ext cx="3941762" cy="2455862"/>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내용 개체 틀 4"/>
          <p:cNvSpPr>
            <a:spLocks noGrp="1"/>
          </p:cNvSpPr>
          <p:nvPr>
            <p:ph sz="quarter" idx="3"/>
          </p:nvPr>
        </p:nvSpPr>
        <p:spPr>
          <a:xfrm>
            <a:off x="4668838" y="3851275"/>
            <a:ext cx="3941762" cy="245745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슬라이드 번호 개체 틀 5"/>
          <p:cNvSpPr>
            <a:spLocks noGrp="1"/>
          </p:cNvSpPr>
          <p:nvPr>
            <p:ph type="sldNum" sz="quarter" idx="10"/>
          </p:nvPr>
        </p:nvSpPr>
        <p:spPr>
          <a:xfrm>
            <a:off x="7010400" y="0"/>
            <a:ext cx="2133600" cy="476250"/>
          </a:xfrm>
        </p:spPr>
        <p:txBody>
          <a:bodyPr/>
          <a:lstStyle>
            <a:lvl1pPr>
              <a:defRPr/>
            </a:lvl1pPr>
          </a:lstStyle>
          <a:p>
            <a:fld id="{09807CA9-6FE1-4DED-AC1A-940019A7DDA4}" type="slidenum">
              <a:rPr lang="en-US" altLang="ko-KR"/>
              <a:pPr/>
              <a:t>‹#›</a:t>
            </a:fld>
            <a:endParaRPr lang="en-US" altLang="ko-KR"/>
          </a:p>
        </p:txBody>
      </p:sp>
    </p:spTree>
  </p:cSld>
  <p:clrMapOvr>
    <a:masterClrMapping/>
  </p:clrMapOvr>
  <p:transition>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제목, 텍스트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655638" y="188913"/>
            <a:ext cx="7878762" cy="484187"/>
          </a:xfrm>
        </p:spPr>
        <p:txBody>
          <a:bodyPr/>
          <a:lstStyle/>
          <a:p>
            <a:r>
              <a:rPr lang="ko-KR" altLang="en-US" smtClean="0"/>
              <a:t>마스터 제목 스타일 편집</a:t>
            </a:r>
            <a:endParaRPr lang="ko-KR" altLang="en-US"/>
          </a:p>
        </p:txBody>
      </p:sp>
      <p:sp>
        <p:nvSpPr>
          <p:cNvPr id="3" name="텍스트 개체 틀 2"/>
          <p:cNvSpPr>
            <a:spLocks noGrp="1"/>
          </p:cNvSpPr>
          <p:nvPr>
            <p:ph type="body" sz="half" idx="1"/>
          </p:nvPr>
        </p:nvSpPr>
        <p:spPr>
          <a:xfrm>
            <a:off x="574675" y="1243013"/>
            <a:ext cx="3941763" cy="5065712"/>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68838" y="1243013"/>
            <a:ext cx="3941762" cy="5065712"/>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슬라이드 번호 개체 틀 4"/>
          <p:cNvSpPr>
            <a:spLocks noGrp="1"/>
          </p:cNvSpPr>
          <p:nvPr>
            <p:ph type="sldNum" sz="quarter" idx="10"/>
          </p:nvPr>
        </p:nvSpPr>
        <p:spPr>
          <a:xfrm>
            <a:off x="7010400" y="0"/>
            <a:ext cx="2133600" cy="476250"/>
          </a:xfrm>
        </p:spPr>
        <p:txBody>
          <a:bodyPr/>
          <a:lstStyle>
            <a:lvl1pPr>
              <a:defRPr/>
            </a:lvl1pPr>
          </a:lstStyle>
          <a:p>
            <a:fld id="{2CDDB50D-1AB7-4588-AF20-6AAFE63CC3CD}" type="slidenum">
              <a:rPr lang="en-US" altLang="ko-KR"/>
              <a:pPr/>
              <a:t>‹#›</a:t>
            </a:fld>
            <a:endParaRPr lang="en-US" altLang="ko-KR"/>
          </a:p>
        </p:txBody>
      </p:sp>
    </p:spTree>
  </p:cSld>
  <p:clrMapOvr>
    <a:masterClrMapping/>
  </p:clrMapOvr>
  <p:transition>
    <p:zo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내용">
    <p:spTree>
      <p:nvGrpSpPr>
        <p:cNvPr id="1" name=""/>
        <p:cNvGrpSpPr/>
        <p:nvPr/>
      </p:nvGrpSpPr>
      <p:grpSpPr>
        <a:xfrm>
          <a:off x="0" y="0"/>
          <a:ext cx="0" cy="0"/>
          <a:chOff x="0" y="0"/>
          <a:chExt cx="0" cy="0"/>
        </a:xfrm>
      </p:grpSpPr>
      <p:sp>
        <p:nvSpPr>
          <p:cNvPr id="2" name="내용 개체 틀 1"/>
          <p:cNvSpPr>
            <a:spLocks noGrp="1"/>
          </p:cNvSpPr>
          <p:nvPr>
            <p:ph/>
          </p:nvPr>
        </p:nvSpPr>
        <p:spPr>
          <a:xfrm>
            <a:off x="574675" y="188913"/>
            <a:ext cx="8035925" cy="6119812"/>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3" name="슬라이드 번호 개체 틀 2"/>
          <p:cNvSpPr>
            <a:spLocks noGrp="1"/>
          </p:cNvSpPr>
          <p:nvPr>
            <p:ph type="sldNum" sz="quarter" idx="10"/>
          </p:nvPr>
        </p:nvSpPr>
        <p:spPr>
          <a:xfrm>
            <a:off x="7010400" y="0"/>
            <a:ext cx="2133600" cy="476250"/>
          </a:xfrm>
        </p:spPr>
        <p:txBody>
          <a:bodyPr/>
          <a:lstStyle>
            <a:lvl1pPr>
              <a:defRPr/>
            </a:lvl1pPr>
          </a:lstStyle>
          <a:p>
            <a:fld id="{F3AC0581-A816-4F48-BB66-87E2BBFFCECB}" type="slidenum">
              <a:rPr lang="en-US" altLang="ko-KR"/>
              <a:pPr/>
              <a:t>‹#›</a:t>
            </a:fld>
            <a:endParaRPr lang="en-US" altLang="ko-KR"/>
          </a:p>
        </p:txBody>
      </p:sp>
    </p:spTree>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8" name="Rectangle 6"/>
          <p:cNvSpPr>
            <a:spLocks noGrp="1" noChangeArrowheads="1"/>
          </p:cNvSpPr>
          <p:nvPr>
            <p:ph type="body" idx="1"/>
          </p:nvPr>
        </p:nvSpPr>
        <p:spPr bwMode="auto">
          <a:xfrm>
            <a:off x="574675" y="1243013"/>
            <a:ext cx="8035925" cy="5065712"/>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ltLang="ko-KR" dirty="0" smtClean="0"/>
              <a:t> </a:t>
            </a:r>
            <a:r>
              <a:rPr lang="ko-KR" altLang="en-US" dirty="0" smtClean="0"/>
              <a:t>마스터 문자열 유형 편집</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p>
        </p:txBody>
      </p:sp>
      <p:sp>
        <p:nvSpPr>
          <p:cNvPr id="3077" name="Rectangle 5"/>
          <p:cNvSpPr>
            <a:spLocks noGrp="1" noChangeArrowheads="1"/>
          </p:cNvSpPr>
          <p:nvPr>
            <p:ph type="title"/>
          </p:nvPr>
        </p:nvSpPr>
        <p:spPr bwMode="auto">
          <a:xfrm>
            <a:off x="655638" y="188913"/>
            <a:ext cx="7878762" cy="484187"/>
          </a:xfrm>
          <a:prstGeom prst="rect">
            <a:avLst/>
          </a:prstGeom>
          <a:noFill/>
          <a:ln w="9525">
            <a:noFill/>
            <a:miter lim="800000"/>
            <a:headEnd/>
            <a:tailEnd/>
          </a:ln>
          <a:effectLst>
            <a:outerShdw dist="35921" dir="2700000" algn="ctr" rotWithShape="0">
              <a:srgbClr val="000066"/>
            </a:outerShdw>
          </a:effectLst>
        </p:spPr>
        <p:txBody>
          <a:bodyPr vert="horz" wrap="square" lIns="92075" tIns="46038" rIns="92075" bIns="46038" numCol="1" anchor="ctr" anchorCtr="0" compatLnSpc="1">
            <a:prstTxWarp prst="textNoShape">
              <a:avLst/>
            </a:prstTxWarp>
          </a:bodyPr>
          <a:lstStyle/>
          <a:p>
            <a:pPr lvl="0"/>
            <a:r>
              <a:rPr lang="en-US" altLang="ko-KR" smtClean="0"/>
              <a:t>I. </a:t>
            </a:r>
            <a:r>
              <a:rPr lang="ko-KR" altLang="en-US" smtClean="0"/>
              <a:t>과제 개요</a:t>
            </a:r>
          </a:p>
        </p:txBody>
      </p:sp>
      <p:sp>
        <p:nvSpPr>
          <p:cNvPr id="3080" name="Rectangle 8"/>
          <p:cNvSpPr>
            <a:spLocks noGrp="1" noChangeArrowheads="1"/>
          </p:cNvSpPr>
          <p:nvPr>
            <p:ph type="sldNum" sz="quarter" idx="4"/>
          </p:nvPr>
        </p:nvSpPr>
        <p:spPr bwMode="auto">
          <a:xfrm>
            <a:off x="7010400" y="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pitchFamily="34" charset="0"/>
                <a:ea typeface="굴림" pitchFamily="50" charset="-127"/>
              </a:defRPr>
            </a:lvl1pPr>
          </a:lstStyle>
          <a:p>
            <a:fld id="{F61030B3-CFFC-4688-A248-069967BD3EE9}" type="slidenum">
              <a:rPr lang="en-US" altLang="ko-KR"/>
              <a:pPr/>
              <a:t>‹#›</a:t>
            </a:fld>
            <a:endParaRPr lang="en-US" altLang="ko-K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Lst>
  <p:transition>
    <p:zoom/>
  </p:transition>
  <p:timing>
    <p:tnLst>
      <p:par>
        <p:cTn id="1" dur="indefinite" restart="never" nodeType="tmRoot"/>
      </p:par>
    </p:tnLst>
  </p:timing>
  <p:txStyles>
    <p:titleStyle>
      <a:lvl1pPr algn="ctr" rtl="0" fontAlgn="base" latinLnBrk="1">
        <a:spcBef>
          <a:spcPct val="0"/>
        </a:spcBef>
        <a:spcAft>
          <a:spcPct val="0"/>
        </a:spcAft>
        <a:defRPr kumimoji="1" sz="4000">
          <a:solidFill>
            <a:schemeClr val="bg1"/>
          </a:solidFill>
          <a:effectLst>
            <a:outerShdw blurRad="38100" dist="38100" dir="2700000" algn="tl">
              <a:srgbClr val="C0C0C0"/>
            </a:outerShdw>
          </a:effectLst>
          <a:latin typeface="+mj-lt"/>
          <a:ea typeface="+mj-ea"/>
          <a:cs typeface="+mj-cs"/>
        </a:defRPr>
      </a:lvl1pPr>
      <a:lvl2pPr algn="ctr" rtl="0" fontAlgn="base" latinLnBrk="1">
        <a:spcBef>
          <a:spcPct val="0"/>
        </a:spcBef>
        <a:spcAft>
          <a:spcPct val="0"/>
        </a:spcAft>
        <a:defRPr kumimoji="1" sz="4000">
          <a:solidFill>
            <a:schemeClr val="bg1"/>
          </a:solidFill>
          <a:effectLst>
            <a:outerShdw blurRad="38100" dist="38100" dir="2700000" algn="tl">
              <a:srgbClr val="C0C0C0"/>
            </a:outerShdw>
          </a:effectLst>
          <a:latin typeface="HY견고딕" pitchFamily="18" charset="-127"/>
          <a:ea typeface="HY견고딕" pitchFamily="18" charset="-127"/>
        </a:defRPr>
      </a:lvl2pPr>
      <a:lvl3pPr algn="ctr" rtl="0" fontAlgn="base" latinLnBrk="1">
        <a:spcBef>
          <a:spcPct val="0"/>
        </a:spcBef>
        <a:spcAft>
          <a:spcPct val="0"/>
        </a:spcAft>
        <a:defRPr kumimoji="1" sz="4000">
          <a:solidFill>
            <a:schemeClr val="bg1"/>
          </a:solidFill>
          <a:effectLst>
            <a:outerShdw blurRad="38100" dist="38100" dir="2700000" algn="tl">
              <a:srgbClr val="C0C0C0"/>
            </a:outerShdw>
          </a:effectLst>
          <a:latin typeface="HY견고딕" pitchFamily="18" charset="-127"/>
          <a:ea typeface="HY견고딕" pitchFamily="18" charset="-127"/>
        </a:defRPr>
      </a:lvl3pPr>
      <a:lvl4pPr algn="ctr" rtl="0" fontAlgn="base" latinLnBrk="1">
        <a:spcBef>
          <a:spcPct val="0"/>
        </a:spcBef>
        <a:spcAft>
          <a:spcPct val="0"/>
        </a:spcAft>
        <a:defRPr kumimoji="1" sz="4000">
          <a:solidFill>
            <a:schemeClr val="bg1"/>
          </a:solidFill>
          <a:effectLst>
            <a:outerShdw blurRad="38100" dist="38100" dir="2700000" algn="tl">
              <a:srgbClr val="C0C0C0"/>
            </a:outerShdw>
          </a:effectLst>
          <a:latin typeface="HY견고딕" pitchFamily="18" charset="-127"/>
          <a:ea typeface="HY견고딕" pitchFamily="18" charset="-127"/>
        </a:defRPr>
      </a:lvl4pPr>
      <a:lvl5pPr algn="ctr" rtl="0" fontAlgn="base" latinLnBrk="1">
        <a:spcBef>
          <a:spcPct val="0"/>
        </a:spcBef>
        <a:spcAft>
          <a:spcPct val="0"/>
        </a:spcAft>
        <a:defRPr kumimoji="1" sz="4000">
          <a:solidFill>
            <a:schemeClr val="bg1"/>
          </a:solidFill>
          <a:effectLst>
            <a:outerShdw blurRad="38100" dist="38100" dir="2700000" algn="tl">
              <a:srgbClr val="C0C0C0"/>
            </a:outerShdw>
          </a:effectLst>
          <a:latin typeface="HY견고딕" pitchFamily="18" charset="-127"/>
          <a:ea typeface="HY견고딕" pitchFamily="18" charset="-127"/>
        </a:defRPr>
      </a:lvl5pPr>
      <a:lvl6pPr marL="457200" algn="ctr" rtl="0" fontAlgn="base" latinLnBrk="1">
        <a:spcBef>
          <a:spcPct val="0"/>
        </a:spcBef>
        <a:spcAft>
          <a:spcPct val="0"/>
        </a:spcAft>
        <a:defRPr kumimoji="1" sz="4000">
          <a:solidFill>
            <a:schemeClr val="bg1"/>
          </a:solidFill>
          <a:effectLst>
            <a:outerShdw blurRad="38100" dist="38100" dir="2700000" algn="tl">
              <a:srgbClr val="C0C0C0"/>
            </a:outerShdw>
          </a:effectLst>
          <a:latin typeface="HY견고딕" pitchFamily="18" charset="-127"/>
          <a:ea typeface="HY견고딕" pitchFamily="18" charset="-127"/>
        </a:defRPr>
      </a:lvl6pPr>
      <a:lvl7pPr marL="914400" algn="ctr" rtl="0" fontAlgn="base" latinLnBrk="1">
        <a:spcBef>
          <a:spcPct val="0"/>
        </a:spcBef>
        <a:spcAft>
          <a:spcPct val="0"/>
        </a:spcAft>
        <a:defRPr kumimoji="1" sz="4000">
          <a:solidFill>
            <a:schemeClr val="bg1"/>
          </a:solidFill>
          <a:effectLst>
            <a:outerShdw blurRad="38100" dist="38100" dir="2700000" algn="tl">
              <a:srgbClr val="C0C0C0"/>
            </a:outerShdw>
          </a:effectLst>
          <a:latin typeface="HY견고딕" pitchFamily="18" charset="-127"/>
          <a:ea typeface="HY견고딕" pitchFamily="18" charset="-127"/>
        </a:defRPr>
      </a:lvl7pPr>
      <a:lvl8pPr marL="1371600" algn="ctr" rtl="0" fontAlgn="base" latinLnBrk="1">
        <a:spcBef>
          <a:spcPct val="0"/>
        </a:spcBef>
        <a:spcAft>
          <a:spcPct val="0"/>
        </a:spcAft>
        <a:defRPr kumimoji="1" sz="4000">
          <a:solidFill>
            <a:schemeClr val="bg1"/>
          </a:solidFill>
          <a:effectLst>
            <a:outerShdw blurRad="38100" dist="38100" dir="2700000" algn="tl">
              <a:srgbClr val="C0C0C0"/>
            </a:outerShdw>
          </a:effectLst>
          <a:latin typeface="HY견고딕" pitchFamily="18" charset="-127"/>
          <a:ea typeface="HY견고딕" pitchFamily="18" charset="-127"/>
        </a:defRPr>
      </a:lvl8pPr>
      <a:lvl9pPr marL="1828800" algn="ctr" rtl="0" fontAlgn="base" latinLnBrk="1">
        <a:spcBef>
          <a:spcPct val="0"/>
        </a:spcBef>
        <a:spcAft>
          <a:spcPct val="0"/>
        </a:spcAft>
        <a:defRPr kumimoji="1" sz="4000">
          <a:solidFill>
            <a:schemeClr val="bg1"/>
          </a:solidFill>
          <a:effectLst>
            <a:outerShdw blurRad="38100" dist="38100" dir="2700000" algn="tl">
              <a:srgbClr val="C0C0C0"/>
            </a:outerShdw>
          </a:effectLst>
          <a:latin typeface="HY견고딕" pitchFamily="18" charset="-127"/>
          <a:ea typeface="HY견고딕" pitchFamily="18" charset="-127"/>
        </a:defRPr>
      </a:lvl9pPr>
    </p:titleStyle>
    <p:bodyStyle>
      <a:lvl1pPr marL="177800" indent="-177800" algn="l" rtl="0" fontAlgn="base" latinLnBrk="1">
        <a:spcBef>
          <a:spcPct val="20000"/>
        </a:spcBef>
        <a:spcAft>
          <a:spcPct val="0"/>
        </a:spcAft>
        <a:buClr>
          <a:schemeClr val="tx2"/>
        </a:buClr>
        <a:buSzPct val="100000"/>
        <a:buFont typeface="Monotype Sorts" pitchFamily="2" charset="2"/>
        <a:buBlip>
          <a:blip r:embed="rId16"/>
        </a:buBlip>
        <a:defRPr kumimoji="1" sz="2000">
          <a:solidFill>
            <a:srgbClr val="000000"/>
          </a:solidFill>
          <a:latin typeface="+mn-lt"/>
          <a:ea typeface="+mn-ea"/>
          <a:cs typeface="+mn-cs"/>
        </a:defRPr>
      </a:lvl1pPr>
      <a:lvl2pPr marL="541338" indent="-184150" algn="l" rtl="0" fontAlgn="base" latinLnBrk="1">
        <a:spcBef>
          <a:spcPct val="20000"/>
        </a:spcBef>
        <a:spcAft>
          <a:spcPct val="0"/>
        </a:spcAft>
        <a:buClr>
          <a:schemeClr val="tx2"/>
        </a:buClr>
        <a:buSzPct val="80000"/>
        <a:buFont typeface="Wingdings" pitchFamily="2" charset="2"/>
        <a:buChar char="Ø"/>
        <a:defRPr kumimoji="1" sz="1600">
          <a:solidFill>
            <a:srgbClr val="996600"/>
          </a:solidFill>
          <a:latin typeface="+mn-lt"/>
          <a:ea typeface="+mn-ea"/>
        </a:defRPr>
      </a:lvl2pPr>
      <a:lvl3pPr marL="895350" indent="-174625" algn="l" rtl="0" fontAlgn="base" latinLnBrk="1">
        <a:spcBef>
          <a:spcPct val="20000"/>
        </a:spcBef>
        <a:spcAft>
          <a:spcPct val="0"/>
        </a:spcAft>
        <a:buClr>
          <a:schemeClr val="tx1"/>
        </a:buClr>
        <a:buSzPct val="75000"/>
        <a:buFont typeface="Monotype Sorts" pitchFamily="2" charset="2"/>
        <a:buBlip>
          <a:blip r:embed="rId17"/>
        </a:buBlip>
        <a:defRPr kumimoji="1" sz="1400">
          <a:solidFill>
            <a:srgbClr val="003366"/>
          </a:solidFill>
          <a:latin typeface="+mn-lt"/>
          <a:ea typeface="+mn-ea"/>
        </a:defRPr>
      </a:lvl3pPr>
      <a:lvl4pPr marL="1258888" indent="-184150" algn="l" rtl="0" fontAlgn="base" latinLnBrk="1">
        <a:spcBef>
          <a:spcPct val="20000"/>
        </a:spcBef>
        <a:spcAft>
          <a:spcPct val="0"/>
        </a:spcAft>
        <a:buClr>
          <a:schemeClr val="tx1"/>
        </a:buClr>
        <a:buSzPct val="75000"/>
        <a:buChar char="•"/>
        <a:defRPr kumimoji="1" sz="1200">
          <a:solidFill>
            <a:srgbClr val="000000"/>
          </a:solidFill>
          <a:latin typeface="HY헤드라인M" pitchFamily="18" charset="-127"/>
          <a:ea typeface="HY헤드라인M" pitchFamily="18" charset="-127"/>
        </a:defRPr>
      </a:lvl4pPr>
      <a:lvl5pPr marL="16144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5pPr>
      <a:lvl6pPr marL="20716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6pPr>
      <a:lvl7pPr marL="25288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7pPr>
      <a:lvl8pPr marL="29860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8pPr>
      <a:lvl9pPr marL="34432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gif"/><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7.gif"/><Relationship Id="rId3" Type="http://schemas.openxmlformats.org/officeDocument/2006/relationships/notesSlide" Target="../notesSlides/notesSlide5.xml"/><Relationship Id="rId7" Type="http://schemas.openxmlformats.org/officeDocument/2006/relationships/oleObject" Target="../embeddings/oleObject3.bin"/><Relationship Id="rId12"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oleObject" Target="../embeddings/oleObject7.bin"/><Relationship Id="rId5" Type="http://schemas.openxmlformats.org/officeDocument/2006/relationships/oleObject" Target="../embeddings/oleObject1.bin"/><Relationship Id="rId10" Type="http://schemas.openxmlformats.org/officeDocument/2006/relationships/oleObject" Target="../embeddings/oleObject6.bin"/><Relationship Id="rId4" Type="http://schemas.openxmlformats.org/officeDocument/2006/relationships/image" Target="../media/image1.png"/><Relationship Id="rId9" Type="http://schemas.openxmlformats.org/officeDocument/2006/relationships/oleObject" Target="../embeddings/oleObject5.bin"/><Relationship Id="rId14" Type="http://schemas.openxmlformats.org/officeDocument/2006/relationships/oleObject" Target="../embeddings/oleObject9.bin"/></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gif"/></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gif"/><Relationship Id="rId5" Type="http://schemas.openxmlformats.org/officeDocument/2006/relationships/image" Target="../media/image1.png"/><Relationship Id="rId4" Type="http://schemas.openxmlformats.org/officeDocument/2006/relationships/image" Target="../media/image22.wmf"/></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2.png"/><Relationship Id="rId4" Type="http://schemas.openxmlformats.org/officeDocument/2006/relationships/image" Target="../media/image24.png"/><Relationship Id="rId9" Type="http://schemas.openxmlformats.org/officeDocument/2006/relationships/image" Target="../media/image7.gif"/></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gif"/><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gi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9.wmf"/><Relationship Id="rId5" Type="http://schemas.openxmlformats.org/officeDocument/2006/relationships/image" Target="../media/image28.emf"/><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image" Target="../media/image30.png"/><Relationship Id="rId7"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emf"/><Relationship Id="rId10" Type="http://schemas.openxmlformats.org/officeDocument/2006/relationships/image" Target="../media/image34.jpeg"/><Relationship Id="rId4" Type="http://schemas.openxmlformats.org/officeDocument/2006/relationships/image" Target="../media/image31.wmf"/><Relationship Id="rId9"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7.wmf"/><Relationship Id="rId5" Type="http://schemas.openxmlformats.org/officeDocument/2006/relationships/image" Target="../media/image36.wmf"/><Relationship Id="rId4" Type="http://schemas.openxmlformats.org/officeDocument/2006/relationships/image" Target="../media/image35.wmf"/></Relationships>
</file>

<file path=ppt/slides/_rels/slide13.xml.rels><?xml version="1.0" encoding="UTF-8" standalone="yes"?>
<Relationships xmlns="http://schemas.openxmlformats.org/package/2006/relationships"><Relationship Id="rId8" Type="http://schemas.openxmlformats.org/officeDocument/2006/relationships/image" Target="../media/image40.wmf"/><Relationship Id="rId3" Type="http://schemas.openxmlformats.org/officeDocument/2006/relationships/image" Target="../media/image7.gif"/><Relationship Id="rId7" Type="http://schemas.openxmlformats.org/officeDocument/2006/relationships/image" Target="../media/image39.w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8.wmf"/><Relationship Id="rId5"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16.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7.gif"/><Relationship Id="rId7" Type="http://schemas.openxmlformats.org/officeDocument/2006/relationships/image" Target="../media/image42.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1.jpeg"/><Relationship Id="rId11" Type="http://schemas.openxmlformats.org/officeDocument/2006/relationships/image" Target="../media/image46.jpeg"/><Relationship Id="rId5" Type="http://schemas.openxmlformats.org/officeDocument/2006/relationships/image" Target="../media/image2.png"/><Relationship Id="rId10" Type="http://schemas.openxmlformats.org/officeDocument/2006/relationships/image" Target="../media/image45.jpeg"/><Relationship Id="rId4" Type="http://schemas.openxmlformats.org/officeDocument/2006/relationships/image" Target="../media/image1.png"/><Relationship Id="rId9" Type="http://schemas.openxmlformats.org/officeDocument/2006/relationships/image" Target="../media/image44.jpeg"/></Relationships>
</file>

<file path=ppt/slides/_rels/slide17.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7.gif"/><Relationship Id="rId7" Type="http://schemas.openxmlformats.org/officeDocument/2006/relationships/image" Target="../media/image47.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2.jpeg"/><Relationship Id="rId11" Type="http://schemas.openxmlformats.org/officeDocument/2006/relationships/image" Target="../media/image51.jpeg"/><Relationship Id="rId5" Type="http://schemas.openxmlformats.org/officeDocument/2006/relationships/image" Target="../media/image2.png"/><Relationship Id="rId10" Type="http://schemas.openxmlformats.org/officeDocument/2006/relationships/image" Target="../media/image50.jpeg"/><Relationship Id="rId4" Type="http://schemas.openxmlformats.org/officeDocument/2006/relationships/image" Target="../media/image1.png"/><Relationship Id="rId9" Type="http://schemas.openxmlformats.org/officeDocument/2006/relationships/image" Target="../media/image49.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19.xml.rels><?xml version="1.0" encoding="UTF-8" standalone="yes"?>
<Relationships xmlns="http://schemas.openxmlformats.org/package/2006/relationships"><Relationship Id="rId8" Type="http://schemas.openxmlformats.org/officeDocument/2006/relationships/image" Target="../media/image54.wmf"/><Relationship Id="rId3" Type="http://schemas.openxmlformats.org/officeDocument/2006/relationships/image" Target="../media/image52.png"/><Relationship Id="rId7"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7.gif"/><Relationship Id="rId11" Type="http://schemas.openxmlformats.org/officeDocument/2006/relationships/image" Target="../media/image57.wmf"/><Relationship Id="rId5" Type="http://schemas.openxmlformats.org/officeDocument/2006/relationships/image" Target="../media/image1.png"/><Relationship Id="rId10" Type="http://schemas.openxmlformats.org/officeDocument/2006/relationships/image" Target="../media/image56.wmf"/><Relationship Id="rId4" Type="http://schemas.openxmlformats.org/officeDocument/2006/relationships/image" Target="../media/image53.png"/><Relationship Id="rId9" Type="http://schemas.openxmlformats.org/officeDocument/2006/relationships/image" Target="../media/image55.wmf"/></Relationships>
</file>

<file path=ppt/slides/_rels/slide20.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0" y="2266114"/>
            <a:ext cx="9144000" cy="904863"/>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514350" indent="-514350">
              <a:lnSpc>
                <a:spcPct val="110000"/>
              </a:lnSpc>
            </a:pPr>
            <a:r>
              <a:rPr lang="en-US" altLang="ko-KR" sz="2400" b="1" spc="-100" dirty="0" smtClean="0">
                <a:solidFill>
                  <a:srgbClr val="000000"/>
                </a:solidFill>
                <a:effectLst>
                  <a:outerShdw blurRad="38100" dist="38100" dir="2700000" algn="tl">
                    <a:srgbClr val="C0C0C0"/>
                  </a:outerShdw>
                </a:effectLst>
                <a:latin typeface="Arial" pitchFamily="34" charset="0"/>
              </a:rPr>
              <a:t>Development of Uncertainty Reduction Method for Climate Change Impact Assessment on High Dam Inflow</a:t>
            </a:r>
          </a:p>
        </p:txBody>
      </p:sp>
      <p:sp>
        <p:nvSpPr>
          <p:cNvPr id="6" name="Rectangle 27"/>
          <p:cNvSpPr>
            <a:spLocks noChangeArrowheads="1"/>
          </p:cNvSpPr>
          <p:nvPr/>
        </p:nvSpPr>
        <p:spPr bwMode="auto">
          <a:xfrm>
            <a:off x="452" y="1256181"/>
            <a:ext cx="8826047" cy="606086"/>
          </a:xfrm>
          <a:prstGeom prst="rect">
            <a:avLst/>
          </a:prstGeom>
          <a:noFill/>
          <a:ln w="9525">
            <a:noFill/>
            <a:miter lim="800000"/>
            <a:headEnd/>
            <a:tailEnd/>
          </a:ln>
          <a:effectLst>
            <a:outerShdw dist="17961" dir="2700000" algn="ctr" rotWithShape="0">
              <a:schemeClr val="bg1"/>
            </a:outerShdw>
          </a:effectLst>
        </p:spPr>
        <p:txBody>
          <a:bodyPr lIns="92075" tIns="46038" rIns="92075" bIns="46038" anchor="ctr"/>
          <a:lstStyle/>
          <a:p>
            <a:pPr algn="l">
              <a:lnSpc>
                <a:spcPct val="130000"/>
              </a:lnSpc>
              <a:defRPr/>
            </a:pPr>
            <a:r>
              <a:rPr lang="en-US" altLang="ko-KR" sz="2000" b="1" i="1" dirty="0" smtClean="0">
                <a:solidFill>
                  <a:schemeClr val="accent2">
                    <a:lumMod val="75000"/>
                  </a:schemeClr>
                </a:solidFill>
                <a:effectLst>
                  <a:outerShdw blurRad="38100" dist="38100" dir="2700000" algn="tl">
                    <a:srgbClr val="C0C0C0"/>
                  </a:outerShdw>
                </a:effectLst>
                <a:latin typeface="Calibri" pitchFamily="34" charset="0"/>
                <a:cs typeface="Calibri" pitchFamily="34" charset="0"/>
              </a:rPr>
              <a:t>World Conference on Climate Change 2016</a:t>
            </a:r>
          </a:p>
        </p:txBody>
      </p:sp>
      <p:sp>
        <p:nvSpPr>
          <p:cNvPr id="12" name="Rectangle 2"/>
          <p:cNvSpPr txBox="1">
            <a:spLocks noChangeArrowheads="1"/>
          </p:cNvSpPr>
          <p:nvPr/>
        </p:nvSpPr>
        <p:spPr bwMode="auto">
          <a:xfrm>
            <a:off x="2689748" y="3681014"/>
            <a:ext cx="3738557" cy="354018"/>
          </a:xfrm>
          <a:prstGeom prst="rect">
            <a:avLst/>
          </a:prstGeom>
          <a:noFill/>
          <a:ln w="9525">
            <a:noFill/>
            <a:miter lim="800000"/>
            <a:headEnd/>
            <a:tailEnd/>
          </a:ln>
          <a:effectLst>
            <a:outerShdw dist="35921" dir="2700000" algn="ctr" rotWithShape="0">
              <a:schemeClr val="bg2"/>
            </a:outerShdw>
          </a:effectLst>
        </p:spPr>
        <p:txBody>
          <a:bodyPr vert="horz" wrap="square" lIns="92075" tIns="46038" rIns="92075" bIns="46038" numCol="1" anchor="t" anchorCtr="0" compatLnSpc="1">
            <a:prstTxWarp prst="textNoShape">
              <a:avLst/>
            </a:prstTxWarp>
          </a:bodyPr>
          <a:lstStyle/>
          <a:p>
            <a:pPr marL="1619250" marR="0" lvl="0" indent="-1619250" algn="ctr" defTabSz="914400" rtl="0" eaLnBrk="1" fontAlgn="base" latinLnBrk="1" hangingPunct="1">
              <a:lnSpc>
                <a:spcPct val="100000"/>
              </a:lnSpc>
              <a:spcBef>
                <a:spcPct val="20000"/>
              </a:spcBef>
              <a:spcAft>
                <a:spcPct val="0"/>
              </a:spcAft>
              <a:buClr>
                <a:schemeClr val="tx2"/>
              </a:buClr>
              <a:buSzPct val="100000"/>
              <a:buFont typeface="Monotype Sorts" pitchFamily="2" charset="2"/>
              <a:buNone/>
              <a:tabLst/>
              <a:defRPr/>
            </a:pPr>
            <a:r>
              <a:rPr lang="en-US" altLang="ko-KR" sz="2000" kern="0" dirty="0" smtClean="0">
                <a:solidFill>
                  <a:srgbClr val="000000"/>
                </a:solidFill>
                <a:latin typeface="Calibri" pitchFamily="34" charset="0"/>
                <a:ea typeface="+mn-ea"/>
                <a:cs typeface="Calibri" pitchFamily="34" charset="0"/>
              </a:rPr>
              <a:t>October</a:t>
            </a:r>
            <a:r>
              <a:rPr kumimoji="1" lang="en-US" altLang="ko-KR" sz="2000" i="0"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a:t>
            </a:r>
            <a:r>
              <a:rPr lang="en-US" altLang="ko-KR" sz="2000" kern="0" noProof="0" dirty="0" smtClean="0">
                <a:solidFill>
                  <a:srgbClr val="000000"/>
                </a:solidFill>
                <a:latin typeface="Calibri" pitchFamily="34" charset="0"/>
                <a:ea typeface="+mn-ea"/>
                <a:cs typeface="Calibri" pitchFamily="34" charset="0"/>
              </a:rPr>
              <a:t> 24, </a:t>
            </a:r>
            <a:r>
              <a:rPr kumimoji="1" lang="en-US" altLang="ko-KR" sz="2000" i="0" u="none" strike="noStrike" kern="0" cap="none" spc="0" normalizeH="0" baseline="0" noProof="0" dirty="0" smtClean="0">
                <a:ln>
                  <a:noFill/>
                </a:ln>
                <a:solidFill>
                  <a:srgbClr val="000000"/>
                </a:solidFill>
                <a:effectLst/>
                <a:uLnTx/>
                <a:uFillTx/>
                <a:latin typeface="Calibri" pitchFamily="34" charset="0"/>
                <a:ea typeface="+mn-ea"/>
                <a:cs typeface="Calibri" pitchFamily="34" charset="0"/>
              </a:rPr>
              <a:t>2016</a:t>
            </a:r>
          </a:p>
        </p:txBody>
      </p:sp>
      <p:sp>
        <p:nvSpPr>
          <p:cNvPr id="13" name="Rectangle 34"/>
          <p:cNvSpPr>
            <a:spLocks noChangeArrowheads="1"/>
          </p:cNvSpPr>
          <p:nvPr/>
        </p:nvSpPr>
        <p:spPr bwMode="auto">
          <a:xfrm>
            <a:off x="1338285" y="4465000"/>
            <a:ext cx="6448425" cy="279407"/>
          </a:xfrm>
          <a:prstGeom prst="rect">
            <a:avLst/>
          </a:prstGeom>
          <a:noFill/>
          <a:ln w="9525">
            <a:noFill/>
            <a:miter lim="800000"/>
            <a:headEnd/>
            <a:tailEnd/>
          </a:ln>
          <a:effectLst>
            <a:outerShdw dist="35921" dir="2700000" algn="ctr" rotWithShape="0">
              <a:schemeClr val="bg2"/>
            </a:outerShdw>
          </a:effectLst>
        </p:spPr>
        <p:txBody>
          <a:bodyPr lIns="92075" tIns="46038" rIns="92075" bIns="46038"/>
          <a:lstStyle/>
          <a:p>
            <a:pPr marL="1619250" indent="-1619250">
              <a:lnSpc>
                <a:spcPct val="90000"/>
              </a:lnSpc>
              <a:spcBef>
                <a:spcPct val="20000"/>
              </a:spcBef>
              <a:buClr>
                <a:schemeClr val="tx2"/>
              </a:buClr>
              <a:buSzPct val="100000"/>
              <a:buFont typeface="Monotype Sorts" pitchFamily="2" charset="2"/>
              <a:buNone/>
            </a:pPr>
            <a:r>
              <a:rPr lang="en-US" altLang="ko-KR" sz="2000" u="sng" dirty="0" smtClean="0">
                <a:solidFill>
                  <a:srgbClr val="000000"/>
                </a:solidFill>
                <a:latin typeface="Calibri" pitchFamily="34" charset="0"/>
                <a:cs typeface="Calibri" pitchFamily="34" charset="0"/>
              </a:rPr>
              <a:t>Moon-Hwan Lee</a:t>
            </a:r>
            <a:r>
              <a:rPr lang="en-US" altLang="ko-KR" sz="2000" dirty="0" smtClean="0">
                <a:solidFill>
                  <a:srgbClr val="000000"/>
                </a:solidFill>
                <a:latin typeface="Calibri" pitchFamily="34" charset="0"/>
                <a:cs typeface="Calibri" pitchFamily="34" charset="0"/>
              </a:rPr>
              <a:t>, </a:t>
            </a:r>
            <a:r>
              <a:rPr lang="en-US" altLang="ko-KR" sz="2000" dirty="0" err="1" smtClean="0">
                <a:solidFill>
                  <a:srgbClr val="000000"/>
                </a:solidFill>
                <a:latin typeface="Calibri" pitchFamily="34" charset="0"/>
                <a:cs typeface="Calibri" pitchFamily="34" charset="0"/>
              </a:rPr>
              <a:t>Deg-Hyo</a:t>
            </a:r>
            <a:r>
              <a:rPr lang="en-US" altLang="ko-KR" sz="2000" dirty="0" smtClean="0">
                <a:solidFill>
                  <a:srgbClr val="000000"/>
                </a:solidFill>
                <a:latin typeface="Calibri" pitchFamily="34" charset="0"/>
                <a:cs typeface="Calibri" pitchFamily="34" charset="0"/>
              </a:rPr>
              <a:t> </a:t>
            </a:r>
            <a:r>
              <a:rPr lang="en-US" altLang="ko-KR" sz="2000" dirty="0" err="1" smtClean="0">
                <a:solidFill>
                  <a:srgbClr val="000000"/>
                </a:solidFill>
                <a:latin typeface="Calibri" pitchFamily="34" charset="0"/>
                <a:cs typeface="Calibri" pitchFamily="34" charset="0"/>
              </a:rPr>
              <a:t>Bae</a:t>
            </a:r>
            <a:endParaRPr lang="en-US" altLang="ko-KR" sz="2000" dirty="0">
              <a:solidFill>
                <a:srgbClr val="000000"/>
              </a:solidFill>
              <a:latin typeface="Calibri" pitchFamily="34" charset="0"/>
              <a:cs typeface="Calibri" pitchFamily="34" charset="0"/>
            </a:endParaRPr>
          </a:p>
        </p:txBody>
      </p:sp>
      <p:sp>
        <p:nvSpPr>
          <p:cNvPr id="14" name="Rectangle 34"/>
          <p:cNvSpPr>
            <a:spLocks noChangeArrowheads="1"/>
          </p:cNvSpPr>
          <p:nvPr/>
        </p:nvSpPr>
        <p:spPr bwMode="auto">
          <a:xfrm>
            <a:off x="291751" y="5065729"/>
            <a:ext cx="8556625" cy="344501"/>
          </a:xfrm>
          <a:prstGeom prst="rect">
            <a:avLst/>
          </a:prstGeom>
          <a:noFill/>
          <a:ln w="9525">
            <a:noFill/>
            <a:miter lim="800000"/>
            <a:headEnd/>
            <a:tailEnd/>
          </a:ln>
          <a:effectLst>
            <a:outerShdw dist="35921" dir="2700000" algn="ctr" rotWithShape="0">
              <a:schemeClr val="bg2"/>
            </a:outerShdw>
          </a:effectLst>
        </p:spPr>
        <p:txBody>
          <a:bodyPr lIns="92075" tIns="46038" rIns="92075" bIns="46038"/>
          <a:lstStyle/>
          <a:p>
            <a:pPr marL="1619250" indent="-1619250">
              <a:lnSpc>
                <a:spcPct val="90000"/>
              </a:lnSpc>
              <a:spcBef>
                <a:spcPct val="20000"/>
              </a:spcBef>
              <a:buClr>
                <a:schemeClr val="tx2"/>
              </a:buClr>
              <a:buSzPct val="100000"/>
              <a:buFont typeface="Monotype Sorts" pitchFamily="2" charset="2"/>
              <a:buNone/>
            </a:pPr>
            <a:r>
              <a:rPr lang="en-US" altLang="ko-KR" sz="1900" dirty="0" smtClean="0">
                <a:solidFill>
                  <a:srgbClr val="000000"/>
                </a:solidFill>
                <a:latin typeface="Calibri" pitchFamily="34" charset="0"/>
                <a:cs typeface="Calibri" pitchFamily="34" charset="0"/>
              </a:rPr>
              <a:t>Dept. of Civil &amp; Environmental Engineering, </a:t>
            </a:r>
            <a:r>
              <a:rPr lang="en-US" altLang="ko-KR" sz="1900" dirty="0" err="1" smtClean="0">
                <a:solidFill>
                  <a:srgbClr val="000000"/>
                </a:solidFill>
                <a:latin typeface="Calibri" pitchFamily="34" charset="0"/>
                <a:cs typeface="Calibri" pitchFamily="34" charset="0"/>
              </a:rPr>
              <a:t>Sejong</a:t>
            </a:r>
            <a:r>
              <a:rPr lang="en-US" altLang="ko-KR" sz="1900" dirty="0" smtClean="0">
                <a:solidFill>
                  <a:srgbClr val="000000"/>
                </a:solidFill>
                <a:latin typeface="Calibri" pitchFamily="34" charset="0"/>
                <a:cs typeface="Calibri" pitchFamily="34" charset="0"/>
              </a:rPr>
              <a:t> Univ., Seoul, Korea</a:t>
            </a:r>
            <a:endParaRPr lang="en-US" altLang="ko-KR" sz="1900" dirty="0">
              <a:solidFill>
                <a:srgbClr val="000000"/>
              </a:solidFill>
              <a:latin typeface="Calibri" pitchFamily="34" charset="0"/>
              <a:cs typeface="Calibri" pitchFamily="34" charset="0"/>
            </a:endParaRPr>
          </a:p>
        </p:txBody>
      </p:sp>
    </p:spTree>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제목 1"/>
          <p:cNvSpPr txBox="1">
            <a:spLocks/>
          </p:cNvSpPr>
          <p:nvPr/>
        </p:nvSpPr>
        <p:spPr bwMode="auto">
          <a:xfrm>
            <a:off x="633210" y="189053"/>
            <a:ext cx="7878762" cy="484187"/>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a:defRPr/>
            </a:pPr>
            <a:r>
              <a:rPr lang="en-US" altLang="ko-KR" sz="3600" b="1" dirty="0" smtClean="0">
                <a:solidFill>
                  <a:schemeClr val="tx2">
                    <a:lumMod val="75000"/>
                  </a:schemeClr>
                </a:solidFill>
                <a:effectLst>
                  <a:outerShdw blurRad="38100" dist="38100" dir="2700000" algn="tl">
                    <a:srgbClr val="C0C0C0"/>
                  </a:outerShdw>
                </a:effectLst>
                <a:latin typeface="Calibri" pitchFamily="34" charset="0"/>
                <a:ea typeface="+mj-ea"/>
                <a:cs typeface="Times New Roman" pitchFamily="18" charset="0"/>
              </a:rPr>
              <a:t> Introduction</a:t>
            </a:r>
          </a:p>
        </p:txBody>
      </p:sp>
      <p:sp>
        <p:nvSpPr>
          <p:cNvPr id="156" name="TextBox 3"/>
          <p:cNvSpPr txBox="1">
            <a:spLocks noChangeArrowheads="1"/>
          </p:cNvSpPr>
          <p:nvPr/>
        </p:nvSpPr>
        <p:spPr bwMode="auto">
          <a:xfrm>
            <a:off x="406951" y="1568647"/>
            <a:ext cx="8685640" cy="1565044"/>
          </a:xfrm>
          <a:prstGeom prst="rect">
            <a:avLst/>
          </a:prstGeom>
          <a:noFill/>
          <a:ln w="9525">
            <a:noFill/>
            <a:miter lim="800000"/>
            <a:headEnd/>
            <a:tailEnd/>
          </a:ln>
        </p:spPr>
        <p:txBody>
          <a:bodyPr wrap="square">
            <a:spAutoFit/>
          </a:bodyPr>
          <a:lstStyle/>
          <a:p>
            <a:pPr marL="355600" lvl="1" indent="-177800" algn="l" eaLnBrk="0" hangingPunct="0">
              <a:lnSpc>
                <a:spcPct val="130000"/>
              </a:lnSpc>
              <a:spcBef>
                <a:spcPts val="500"/>
              </a:spcBef>
              <a:spcAft>
                <a:spcPts val="0"/>
              </a:spcAft>
              <a:buClr>
                <a:srgbClr val="000099"/>
              </a:buClr>
              <a:buSzPct val="80000"/>
              <a:buBlip>
                <a:blip r:embed="rId3"/>
              </a:buBlip>
              <a:defRPr/>
            </a:pPr>
            <a:r>
              <a:rPr lang="en-US" altLang="ko-KR" sz="1600" b="1" kern="0" dirty="0" smtClean="0">
                <a:solidFill>
                  <a:srgbClr val="000000"/>
                </a:solidFill>
                <a:latin typeface="Calibri" pitchFamily="34" charset="0"/>
                <a:cs typeface="Times New Roman" pitchFamily="18" charset="0"/>
              </a:rPr>
              <a:t>Global mean temperature and sea level rise 3.7℃ and 63mm for end of the century (IPCC AR5)</a:t>
            </a:r>
          </a:p>
          <a:p>
            <a:pPr marL="355600" lvl="1" indent="-177800" algn="l" eaLnBrk="0" hangingPunct="0">
              <a:lnSpc>
                <a:spcPct val="130000"/>
              </a:lnSpc>
              <a:spcBef>
                <a:spcPts val="500"/>
              </a:spcBef>
              <a:spcAft>
                <a:spcPts val="0"/>
              </a:spcAft>
              <a:buClr>
                <a:srgbClr val="000099"/>
              </a:buClr>
              <a:buSzPct val="80000"/>
              <a:buBlip>
                <a:blip r:embed="rId3"/>
              </a:buBlip>
              <a:defRPr/>
            </a:pPr>
            <a:r>
              <a:rPr lang="en-US" altLang="ko-KR" sz="1600" b="1" kern="0" dirty="0" smtClean="0">
                <a:solidFill>
                  <a:srgbClr val="000000"/>
                </a:solidFill>
                <a:latin typeface="Calibri" pitchFamily="34" charset="0"/>
                <a:cs typeface="Times New Roman" pitchFamily="18" charset="0"/>
              </a:rPr>
              <a:t>Water disasters will be exacerbated due to water resources variation </a:t>
            </a:r>
          </a:p>
          <a:p>
            <a:pPr marL="355600" lvl="1" indent="-177800" algn="l" eaLnBrk="0" hangingPunct="0">
              <a:lnSpc>
                <a:spcPct val="130000"/>
              </a:lnSpc>
              <a:spcBef>
                <a:spcPts val="500"/>
              </a:spcBef>
              <a:spcAft>
                <a:spcPts val="0"/>
              </a:spcAft>
              <a:buClr>
                <a:srgbClr val="000099"/>
              </a:buClr>
              <a:buSzPct val="80000"/>
              <a:buBlip>
                <a:blip r:embed="rId3"/>
              </a:buBlip>
              <a:defRPr/>
            </a:pPr>
            <a:r>
              <a:rPr lang="en-US" altLang="ko-KR" sz="1600" b="1" kern="0" dirty="0" smtClean="0">
                <a:solidFill>
                  <a:srgbClr val="000000"/>
                </a:solidFill>
                <a:latin typeface="Calibri" pitchFamily="34" charset="0"/>
                <a:cs typeface="Times New Roman" pitchFamily="18" charset="0"/>
              </a:rPr>
              <a:t>Water resources management plan have to consider climate change impact and vulnerability  </a:t>
            </a:r>
            <a:endParaRPr lang="en-US" altLang="ko-KR" sz="1600" b="1" kern="0" dirty="0">
              <a:solidFill>
                <a:srgbClr val="000000"/>
              </a:solidFill>
              <a:latin typeface="Calibri" pitchFamily="34" charset="0"/>
              <a:cs typeface="Times New Roman" pitchFamily="18" charset="0"/>
            </a:endParaRPr>
          </a:p>
          <a:p>
            <a:pPr marL="355600" lvl="1" indent="-177800" algn="l" eaLnBrk="0" hangingPunct="0">
              <a:lnSpc>
                <a:spcPct val="130000"/>
              </a:lnSpc>
              <a:spcBef>
                <a:spcPts val="500"/>
              </a:spcBef>
              <a:spcAft>
                <a:spcPts val="0"/>
              </a:spcAft>
              <a:buClr>
                <a:srgbClr val="000099"/>
              </a:buClr>
              <a:buSzPct val="80000"/>
              <a:buBlip>
                <a:blip r:embed="rId3"/>
              </a:buBlip>
              <a:defRPr/>
            </a:pPr>
            <a:r>
              <a:rPr lang="en-US" altLang="ko-KR" sz="1600" b="1" kern="0" dirty="0" smtClean="0">
                <a:solidFill>
                  <a:schemeClr val="accent2">
                    <a:lumMod val="75000"/>
                  </a:schemeClr>
                </a:solidFill>
                <a:latin typeface="Calibri" pitchFamily="34" charset="0"/>
                <a:cs typeface="Times New Roman" pitchFamily="18" charset="0"/>
              </a:rPr>
              <a:t>Climate </a:t>
            </a:r>
            <a:r>
              <a:rPr lang="en-US" altLang="ko-KR" sz="1600" b="1" kern="0" dirty="0">
                <a:solidFill>
                  <a:schemeClr val="accent2">
                    <a:lumMod val="75000"/>
                  </a:schemeClr>
                </a:solidFill>
                <a:latin typeface="Calibri" pitchFamily="34" charset="0"/>
                <a:cs typeface="Times New Roman" pitchFamily="18" charset="0"/>
              </a:rPr>
              <a:t>change assessment results </a:t>
            </a:r>
            <a:r>
              <a:rPr lang="en-US" altLang="ko-KR" sz="1600" b="1" kern="0" dirty="0" smtClean="0">
                <a:solidFill>
                  <a:schemeClr val="accent2">
                    <a:lumMod val="75000"/>
                  </a:schemeClr>
                </a:solidFill>
                <a:latin typeface="Calibri" pitchFamily="34" charset="0"/>
                <a:cs typeface="Times New Roman" pitchFamily="18" charset="0"/>
              </a:rPr>
              <a:t>have lots of uncertainty</a:t>
            </a:r>
            <a:r>
              <a:rPr lang="en-US" altLang="ko-KR" sz="1600" b="1" kern="0" dirty="0" smtClean="0">
                <a:solidFill>
                  <a:srgbClr val="000000"/>
                </a:solidFill>
                <a:latin typeface="Calibri" pitchFamily="34" charset="0"/>
                <a:cs typeface="Times New Roman" pitchFamily="18" charset="0"/>
              </a:rPr>
              <a:t> because of several sources</a:t>
            </a:r>
          </a:p>
        </p:txBody>
      </p:sp>
      <p:sp>
        <p:nvSpPr>
          <p:cNvPr id="231" name="내용 개체 틀 2"/>
          <p:cNvSpPr txBox="1">
            <a:spLocks/>
          </p:cNvSpPr>
          <p:nvPr/>
        </p:nvSpPr>
        <p:spPr bwMode="auto">
          <a:xfrm>
            <a:off x="443899" y="996272"/>
            <a:ext cx="7902575" cy="449122"/>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177800" lvl="0" indent="-177800" algn="l">
              <a:spcBef>
                <a:spcPts val="0"/>
              </a:spcBef>
              <a:buClr>
                <a:schemeClr val="tx2"/>
              </a:buClr>
              <a:buSzPct val="100000"/>
              <a:buBlip>
                <a:blip r:embed="rId4"/>
              </a:buBlip>
              <a:defRPr/>
            </a:pPr>
            <a:r>
              <a:rPr lang="en-US" altLang="ko-KR" sz="2200" b="1" kern="0" dirty="0" smtClean="0">
                <a:solidFill>
                  <a:srgbClr val="000000"/>
                </a:solidFill>
                <a:latin typeface="Calibri" pitchFamily="34" charset="0"/>
                <a:ea typeface="+mn-ea"/>
              </a:rPr>
              <a:t> Background of this study</a:t>
            </a:r>
            <a:endParaRPr kumimoji="1" lang="ko-KR" altLang="en-US" sz="2200" b="1" i="0" u="none" strike="noStrike" kern="0" cap="none" spc="0" normalizeH="0" baseline="0" noProof="0" dirty="0">
              <a:ln>
                <a:noFill/>
              </a:ln>
              <a:solidFill>
                <a:srgbClr val="000000"/>
              </a:solidFill>
              <a:effectLst/>
              <a:uLnTx/>
              <a:uFillTx/>
              <a:latin typeface="Calibri" pitchFamily="34" charset="0"/>
              <a:ea typeface="+mn-ea"/>
            </a:endParaRPr>
          </a:p>
        </p:txBody>
      </p:sp>
      <p:sp>
        <p:nvSpPr>
          <p:cNvPr id="232" name="Rectangle 5"/>
          <p:cNvSpPr>
            <a:spLocks noChangeAspect="1" noChangeArrowheads="1"/>
          </p:cNvSpPr>
          <p:nvPr/>
        </p:nvSpPr>
        <p:spPr bwMode="auto">
          <a:xfrm>
            <a:off x="395536" y="1072555"/>
            <a:ext cx="266700" cy="266700"/>
          </a:xfrm>
          <a:prstGeom prst="rect">
            <a:avLst/>
          </a:prstGeom>
          <a:solidFill>
            <a:schemeClr val="bg1"/>
          </a:solidFill>
          <a:ln w="9525">
            <a:solidFill>
              <a:srgbClr val="003366"/>
            </a:solidFill>
            <a:miter lim="800000"/>
            <a:headEnd/>
            <a:tailEnd/>
          </a:ln>
          <a:effectLst>
            <a:outerShdw dist="53882" dir="2700000" algn="ctr" rotWithShape="0">
              <a:srgbClr val="9966FF"/>
            </a:outerShdw>
          </a:effectLst>
        </p:spPr>
        <p:txBody>
          <a:bodyPr wrap="none" anchor="ctr"/>
          <a:lstStyle/>
          <a:p>
            <a:pPr algn="ctr">
              <a:defRPr/>
            </a:pPr>
            <a:endParaRPr lang="ko-KR" altLang="en-US"/>
          </a:p>
        </p:txBody>
      </p:sp>
      <p:grpSp>
        <p:nvGrpSpPr>
          <p:cNvPr id="13" name="그룹 12"/>
          <p:cNvGrpSpPr>
            <a:grpSpLocks noChangeAspect="1"/>
          </p:cNvGrpSpPr>
          <p:nvPr/>
        </p:nvGrpSpPr>
        <p:grpSpPr>
          <a:xfrm>
            <a:off x="6072809" y="3413537"/>
            <a:ext cx="3189650" cy="3171801"/>
            <a:chOff x="5753003" y="3477125"/>
            <a:chExt cx="3615624" cy="3406144"/>
          </a:xfrm>
        </p:grpSpPr>
        <p:sp>
          <p:nvSpPr>
            <p:cNvPr id="14" name="모서리가 둥근 직사각형 13"/>
            <p:cNvSpPr/>
            <p:nvPr/>
          </p:nvSpPr>
          <p:spPr bwMode="auto">
            <a:xfrm>
              <a:off x="5775162" y="3477125"/>
              <a:ext cx="2849521" cy="482957"/>
            </a:xfrm>
            <a:prstGeom prst="roundRect">
              <a:avLst/>
            </a:prstGeom>
            <a:solidFill>
              <a:srgbClr val="4F81BD">
                <a:lumMod val="40000"/>
                <a:lumOff val="60000"/>
              </a:srgbClr>
            </a:solidFill>
            <a:ln w="12700" cap="flat" cmpd="sng" algn="ctr">
              <a:solidFill>
                <a:schemeClr val="tx1"/>
              </a:solidFill>
              <a:prstDash val="solid"/>
            </a:ln>
            <a:effectLst>
              <a:outerShdw blurRad="40000" dist="20000" dir="5400000" rotWithShape="0">
                <a:srgbClr val="000000">
                  <a:alpha val="38000"/>
                </a:srgbClr>
              </a:outerShdw>
            </a:effectLst>
          </p:spPr>
          <p:txBody>
            <a:bodyPr anchor="ctr"/>
            <a:lstStyle/>
            <a:p>
              <a:pPr lvl="0" algn="ctr" latinLnBrk="0">
                <a:lnSpc>
                  <a:spcPct val="130000"/>
                </a:lnSpc>
                <a:defRPr/>
              </a:pPr>
              <a:r>
                <a:rPr lang="en-US" altLang="ko-KR" sz="1200" kern="0" dirty="0" smtClean="0">
                  <a:solidFill>
                    <a:sysClr val="windowText" lastClr="000000"/>
                  </a:solidFill>
                  <a:latin typeface="-윤고딕330" pitchFamily="18" charset="-127"/>
                  <a:ea typeface="-윤고딕330" pitchFamily="18" charset="-127"/>
                  <a:cs typeface="Arial" pitchFamily="34" charset="0"/>
                </a:rPr>
                <a:t>Greenhouse gas emission scenario </a:t>
              </a:r>
              <a:endParaRPr kumimoji="0" lang="ko-KR" altLang="en-US" sz="1200" kern="0" dirty="0">
                <a:solidFill>
                  <a:sysClr val="windowText" lastClr="000000"/>
                </a:solidFill>
                <a:latin typeface="-윤고딕330" pitchFamily="18" charset="-127"/>
                <a:ea typeface="-윤고딕330" pitchFamily="18" charset="-127"/>
                <a:cs typeface="Arial" pitchFamily="34" charset="0"/>
              </a:endParaRPr>
            </a:p>
          </p:txBody>
        </p:sp>
        <p:sp>
          <p:nvSpPr>
            <p:cNvPr id="15" name="모서리가 둥근 직사각형 14"/>
            <p:cNvSpPr/>
            <p:nvPr/>
          </p:nvSpPr>
          <p:spPr bwMode="auto">
            <a:xfrm>
              <a:off x="5767861" y="4329786"/>
              <a:ext cx="2849521" cy="482957"/>
            </a:xfrm>
            <a:prstGeom prst="roundRect">
              <a:avLst/>
            </a:prstGeom>
            <a:solidFill>
              <a:srgbClr val="4F81BD">
                <a:lumMod val="40000"/>
                <a:lumOff val="60000"/>
              </a:srgbClr>
            </a:solidFill>
            <a:ln w="12700" cap="flat" cmpd="sng" algn="ctr">
              <a:solidFill>
                <a:schemeClr val="tx1"/>
              </a:solidFill>
              <a:prstDash val="solid"/>
            </a:ln>
            <a:effectLst>
              <a:outerShdw blurRad="40000" dist="20000" dir="5400000" rotWithShape="0">
                <a:srgbClr val="000000">
                  <a:alpha val="38000"/>
                </a:srgbClr>
              </a:outerShdw>
            </a:effectLst>
          </p:spPr>
          <p:txBody>
            <a:bodyPr anchor="ctr"/>
            <a:lstStyle/>
            <a:p>
              <a:pPr algn="ctr" fontAlgn="auto" latinLnBrk="0">
                <a:lnSpc>
                  <a:spcPct val="130000"/>
                </a:lnSpc>
                <a:spcBef>
                  <a:spcPts val="0"/>
                </a:spcBef>
                <a:spcAft>
                  <a:spcPts val="0"/>
                </a:spcAft>
                <a:defRPr/>
              </a:pPr>
              <a:r>
                <a:rPr lang="en-US" altLang="ko-KR" sz="1200" kern="0" dirty="0" smtClean="0">
                  <a:solidFill>
                    <a:sysClr val="windowText" lastClr="000000"/>
                  </a:solidFill>
                  <a:latin typeface="-윤고딕330" pitchFamily="18" charset="-127"/>
                  <a:ea typeface="-윤고딕330" pitchFamily="18" charset="-127"/>
                  <a:cs typeface="Arial" pitchFamily="34" charset="0"/>
                </a:rPr>
                <a:t>GCMs</a:t>
              </a:r>
              <a:endParaRPr kumimoji="0" lang="ko-KR" altLang="en-US" sz="1200" kern="0" dirty="0" smtClean="0">
                <a:solidFill>
                  <a:sysClr val="windowText" lastClr="000000"/>
                </a:solidFill>
                <a:latin typeface="-윤고딕330" pitchFamily="18" charset="-127"/>
                <a:ea typeface="-윤고딕330" pitchFamily="18" charset="-127"/>
                <a:cs typeface="Arial" pitchFamily="34" charset="0"/>
              </a:endParaRPr>
            </a:p>
          </p:txBody>
        </p:sp>
        <p:sp>
          <p:nvSpPr>
            <p:cNvPr id="16" name="모서리가 둥근 직사각형 15"/>
            <p:cNvSpPr/>
            <p:nvPr/>
          </p:nvSpPr>
          <p:spPr bwMode="auto">
            <a:xfrm>
              <a:off x="5753003" y="5112831"/>
              <a:ext cx="2849521" cy="482957"/>
            </a:xfrm>
            <a:prstGeom prst="roundRect">
              <a:avLst/>
            </a:prstGeom>
            <a:solidFill>
              <a:srgbClr val="D7E4BD"/>
            </a:solidFill>
            <a:ln w="12700" algn="ctr">
              <a:solidFill>
                <a:srgbClr val="808080"/>
              </a:solidFill>
              <a:round/>
              <a:headEnd/>
              <a:tailEnd/>
            </a:ln>
            <a:effectLst>
              <a:outerShdw dist="20000" dir="5400000" rotWithShape="0">
                <a:srgbClr val="000000">
                  <a:alpha val="37999"/>
                </a:srgbClr>
              </a:outerShdw>
            </a:effectLst>
          </p:spPr>
          <p:txBody>
            <a:bodyPr vert="horz" wrap="square" lIns="91440" tIns="45720" rIns="91440" bIns="45720" numCol="1" anchor="ctr" anchorCtr="0" compatLnSpc="1">
              <a:prstTxWarp prst="textNoShape">
                <a:avLst/>
              </a:prstTxWarp>
            </a:bodyPr>
            <a:lstStyle/>
            <a:p>
              <a:pPr algn="ctr" fontAlgn="auto">
                <a:lnSpc>
                  <a:spcPct val="130000"/>
                </a:lnSpc>
                <a:spcBef>
                  <a:spcPts val="0"/>
                </a:spcBef>
                <a:spcAft>
                  <a:spcPts val="0"/>
                </a:spcAft>
                <a:defRPr/>
              </a:pPr>
              <a:r>
                <a:rPr lang="en-US" altLang="ko-KR" sz="1200" dirty="0" smtClean="0">
                  <a:solidFill>
                    <a:srgbClr val="000000"/>
                  </a:solidFill>
                  <a:latin typeface="-윤고딕330" pitchFamily="18" charset="-127"/>
                  <a:ea typeface="-윤고딕330" pitchFamily="18" charset="-127"/>
                  <a:cs typeface="Arial" pitchFamily="34" charset="0"/>
                </a:rPr>
                <a:t>Downscaling method</a:t>
              </a:r>
              <a:endParaRPr lang="ko-KR" altLang="en-US" sz="1200" dirty="0" smtClean="0">
                <a:solidFill>
                  <a:srgbClr val="000000"/>
                </a:solidFill>
                <a:latin typeface="-윤고딕330" pitchFamily="18" charset="-127"/>
                <a:ea typeface="-윤고딕330" pitchFamily="18" charset="-127"/>
                <a:cs typeface="Arial" pitchFamily="34" charset="0"/>
              </a:endParaRPr>
            </a:p>
          </p:txBody>
        </p:sp>
        <p:pic>
          <p:nvPicPr>
            <p:cNvPr id="17" name="_x93845304" descr="EMB00000cfc1a5d"/>
            <p:cNvPicPr>
              <a:picLocks noChangeAspect="1" noChangeArrowheads="1"/>
            </p:cNvPicPr>
            <p:nvPr/>
          </p:nvPicPr>
          <p:blipFill>
            <a:blip r:embed="rId5" cstate="print"/>
            <a:srcRect l="38615" t="62974" r="40413" b="27182"/>
            <a:stretch>
              <a:fillRect/>
            </a:stretch>
          </p:blipFill>
          <p:spPr bwMode="auto">
            <a:xfrm>
              <a:off x="6779697" y="5668307"/>
              <a:ext cx="864096" cy="227170"/>
            </a:xfrm>
            <a:prstGeom prst="rect">
              <a:avLst/>
            </a:prstGeom>
            <a:noFill/>
          </p:spPr>
        </p:pic>
        <p:sp>
          <p:nvSpPr>
            <p:cNvPr id="18" name="모서리가 둥근 직사각형 17"/>
            <p:cNvSpPr/>
            <p:nvPr/>
          </p:nvSpPr>
          <p:spPr bwMode="auto">
            <a:xfrm>
              <a:off x="5753749" y="5921652"/>
              <a:ext cx="2849521" cy="482957"/>
            </a:xfrm>
            <a:prstGeom prst="roundRect">
              <a:avLst/>
            </a:prstGeom>
            <a:solidFill>
              <a:srgbClr val="4F81BD">
                <a:lumMod val="40000"/>
                <a:lumOff val="60000"/>
              </a:srgbClr>
            </a:solidFill>
            <a:ln w="12700" cap="flat" cmpd="sng" algn="ctr">
              <a:solidFill>
                <a:schemeClr val="tx1"/>
              </a:solidFill>
              <a:prstDash val="solid"/>
            </a:ln>
            <a:effectLst>
              <a:outerShdw blurRad="40000" dist="20000" dir="5400000" rotWithShape="0">
                <a:srgbClr val="000000">
                  <a:alpha val="38000"/>
                </a:srgbClr>
              </a:outerShdw>
            </a:effectLst>
          </p:spPr>
          <p:txBody>
            <a:bodyPr anchor="ctr"/>
            <a:lstStyle/>
            <a:p>
              <a:pPr algn="ctr" latinLnBrk="0">
                <a:lnSpc>
                  <a:spcPct val="130000"/>
                </a:lnSpc>
                <a:defRPr/>
              </a:pPr>
              <a:r>
                <a:rPr lang="en-US" altLang="ko-KR" sz="1200" kern="0" dirty="0" smtClean="0">
                  <a:solidFill>
                    <a:sysClr val="windowText" lastClr="000000"/>
                  </a:solidFill>
                  <a:latin typeface="-윤고딕330" pitchFamily="18" charset="-127"/>
                  <a:ea typeface="-윤고딕330" pitchFamily="18" charset="-127"/>
                  <a:cs typeface="Arial" pitchFamily="34" charset="0"/>
                </a:rPr>
                <a:t>Hydrological model</a:t>
              </a:r>
              <a:endParaRPr lang="ko-KR" altLang="en-US" sz="1200" kern="0" dirty="0">
                <a:solidFill>
                  <a:sysClr val="windowText" lastClr="000000"/>
                </a:solidFill>
                <a:latin typeface="-윤고딕330" pitchFamily="18" charset="-127"/>
                <a:ea typeface="-윤고딕330" pitchFamily="18" charset="-127"/>
                <a:cs typeface="Arial" pitchFamily="34" charset="0"/>
              </a:endParaRPr>
            </a:p>
          </p:txBody>
        </p:sp>
        <p:pic>
          <p:nvPicPr>
            <p:cNvPr id="19" name="_x93845304" descr="EMB00000cfc1a5d"/>
            <p:cNvPicPr>
              <a:picLocks noChangeAspect="1" noChangeArrowheads="1"/>
            </p:cNvPicPr>
            <p:nvPr/>
          </p:nvPicPr>
          <p:blipFill>
            <a:blip r:embed="rId5" cstate="print"/>
            <a:srcRect l="38615" t="62974" r="40413" b="27182"/>
            <a:stretch>
              <a:fillRect/>
            </a:stretch>
          </p:blipFill>
          <p:spPr bwMode="auto">
            <a:xfrm>
              <a:off x="6756987" y="4053274"/>
              <a:ext cx="864096" cy="227170"/>
            </a:xfrm>
            <a:prstGeom prst="rect">
              <a:avLst/>
            </a:prstGeom>
            <a:noFill/>
          </p:spPr>
        </p:pic>
        <p:pic>
          <p:nvPicPr>
            <p:cNvPr id="20" name="_x93845304" descr="EMB00000cfc1a5d"/>
            <p:cNvPicPr>
              <a:picLocks noChangeAspect="1" noChangeArrowheads="1"/>
            </p:cNvPicPr>
            <p:nvPr/>
          </p:nvPicPr>
          <p:blipFill>
            <a:blip r:embed="rId5" cstate="print"/>
            <a:srcRect l="38615" t="62974" r="40413" b="27182"/>
            <a:stretch>
              <a:fillRect/>
            </a:stretch>
          </p:blipFill>
          <p:spPr bwMode="auto">
            <a:xfrm>
              <a:off x="6770843" y="4862741"/>
              <a:ext cx="864096" cy="227170"/>
            </a:xfrm>
            <a:prstGeom prst="rect">
              <a:avLst/>
            </a:prstGeom>
            <a:noFill/>
          </p:spPr>
        </p:pic>
        <p:sp>
          <p:nvSpPr>
            <p:cNvPr id="21" name="TextBox 20"/>
            <p:cNvSpPr txBox="1"/>
            <p:nvPr/>
          </p:nvSpPr>
          <p:spPr>
            <a:xfrm>
              <a:off x="7415790" y="3928071"/>
              <a:ext cx="1952837" cy="462722"/>
            </a:xfrm>
            <a:prstGeom prst="rect">
              <a:avLst/>
            </a:prstGeom>
            <a:noFill/>
          </p:spPr>
          <p:txBody>
            <a:bodyPr wrap="square" rtlCol="0">
              <a:spAutoFit/>
            </a:bodyPr>
            <a:lstStyle/>
            <a:p>
              <a:r>
                <a:rPr lang="en-US" altLang="ko-KR" sz="1100" dirty="0" smtClean="0">
                  <a:solidFill>
                    <a:srgbClr val="000000"/>
                  </a:solidFill>
                  <a:latin typeface="-윤고딕330" pitchFamily="18" charset="-127"/>
                  <a:ea typeface="-윤고딕330" pitchFamily="18" charset="-127"/>
                  <a:cs typeface="Times New Roman" pitchFamily="18" charset="0"/>
                </a:rPr>
                <a:t>Choice of greenhouse gas emission scenario</a:t>
              </a:r>
              <a:endParaRPr lang="ko-KR" altLang="en-US" sz="1100" dirty="0">
                <a:solidFill>
                  <a:srgbClr val="000000"/>
                </a:solidFill>
                <a:latin typeface="-윤고딕330" pitchFamily="18" charset="-127"/>
                <a:ea typeface="-윤고딕330" pitchFamily="18" charset="-127"/>
                <a:cs typeface="Times New Roman" pitchFamily="18" charset="0"/>
              </a:endParaRPr>
            </a:p>
          </p:txBody>
        </p:sp>
        <p:sp>
          <p:nvSpPr>
            <p:cNvPr id="22" name="TextBox 21"/>
            <p:cNvSpPr txBox="1"/>
            <p:nvPr/>
          </p:nvSpPr>
          <p:spPr>
            <a:xfrm>
              <a:off x="7529447" y="4816906"/>
              <a:ext cx="1752448" cy="280939"/>
            </a:xfrm>
            <a:prstGeom prst="rect">
              <a:avLst/>
            </a:prstGeom>
            <a:noFill/>
          </p:spPr>
          <p:txBody>
            <a:bodyPr wrap="square" rtlCol="0">
              <a:spAutoFit/>
            </a:bodyPr>
            <a:lstStyle/>
            <a:p>
              <a:r>
                <a:rPr lang="en-US" altLang="ko-KR" sz="1100" dirty="0" smtClean="0">
                  <a:solidFill>
                    <a:srgbClr val="000000"/>
                  </a:solidFill>
                  <a:latin typeface="-윤고딕330" pitchFamily="18" charset="-127"/>
                  <a:ea typeface="-윤고딕330" pitchFamily="18" charset="-127"/>
                  <a:cs typeface="Times New Roman" pitchFamily="18" charset="0"/>
                </a:rPr>
                <a:t>Choice of GCMs</a:t>
              </a:r>
              <a:endParaRPr lang="ko-KR" altLang="en-US" sz="1100" dirty="0">
                <a:solidFill>
                  <a:srgbClr val="000000"/>
                </a:solidFill>
                <a:latin typeface="-윤고딕330" pitchFamily="18" charset="-127"/>
                <a:ea typeface="-윤고딕330" pitchFamily="18" charset="-127"/>
                <a:cs typeface="Times New Roman" pitchFamily="18" charset="0"/>
              </a:endParaRPr>
            </a:p>
          </p:txBody>
        </p:sp>
        <p:sp>
          <p:nvSpPr>
            <p:cNvPr id="23" name="TextBox 22"/>
            <p:cNvSpPr txBox="1"/>
            <p:nvPr/>
          </p:nvSpPr>
          <p:spPr>
            <a:xfrm>
              <a:off x="7492439" y="5531228"/>
              <a:ext cx="1731093" cy="429261"/>
            </a:xfrm>
            <a:prstGeom prst="rect">
              <a:avLst/>
            </a:prstGeom>
            <a:noFill/>
          </p:spPr>
          <p:txBody>
            <a:bodyPr wrap="square" rtlCol="0">
              <a:spAutoFit/>
            </a:bodyPr>
            <a:lstStyle/>
            <a:p>
              <a:r>
                <a:rPr lang="en-US" altLang="ko-KR" sz="1100" dirty="0" smtClean="0">
                  <a:solidFill>
                    <a:srgbClr val="000000"/>
                  </a:solidFill>
                  <a:latin typeface="-윤고딕330" pitchFamily="18" charset="-127"/>
                  <a:ea typeface="-윤고딕330" pitchFamily="18" charset="-127"/>
                  <a:cs typeface="Times New Roman" pitchFamily="18" charset="0"/>
                </a:rPr>
                <a:t>Choice of Downscaling method </a:t>
              </a:r>
            </a:p>
          </p:txBody>
        </p:sp>
        <p:sp>
          <p:nvSpPr>
            <p:cNvPr id="24" name="TextBox 23"/>
            <p:cNvSpPr txBox="1"/>
            <p:nvPr/>
          </p:nvSpPr>
          <p:spPr>
            <a:xfrm>
              <a:off x="6282529" y="6420547"/>
              <a:ext cx="2923447" cy="462722"/>
            </a:xfrm>
            <a:prstGeom prst="rect">
              <a:avLst/>
            </a:prstGeom>
            <a:noFill/>
          </p:spPr>
          <p:txBody>
            <a:bodyPr wrap="square" rtlCol="0">
              <a:spAutoFit/>
            </a:bodyPr>
            <a:lstStyle/>
            <a:p>
              <a:pPr algn="r"/>
              <a:r>
                <a:rPr lang="en-US" altLang="ko-KR" sz="1100" dirty="0" smtClean="0">
                  <a:solidFill>
                    <a:srgbClr val="000000"/>
                  </a:solidFill>
                  <a:latin typeface="-윤고딕330" pitchFamily="18" charset="-127"/>
                  <a:ea typeface="-윤고딕330" pitchFamily="18" charset="-127"/>
                  <a:cs typeface="Times New Roman" pitchFamily="18" charset="0"/>
                </a:rPr>
                <a:t>Choice of Impact assessment model</a:t>
              </a:r>
            </a:p>
            <a:p>
              <a:pPr algn="r"/>
              <a:r>
                <a:rPr lang="en-US" altLang="ko-KR" sz="1100" dirty="0" smtClean="0">
                  <a:solidFill>
                    <a:srgbClr val="000000"/>
                  </a:solidFill>
                  <a:latin typeface="-윤고딕330" pitchFamily="18" charset="-127"/>
                  <a:ea typeface="-윤고딕330" pitchFamily="18" charset="-127"/>
                  <a:cs typeface="Times New Roman" pitchFamily="18" charset="0"/>
                </a:rPr>
                <a:t>Parameterization of model</a:t>
              </a:r>
            </a:p>
          </p:txBody>
        </p:sp>
      </p:grpSp>
      <p:grpSp>
        <p:nvGrpSpPr>
          <p:cNvPr id="2" name="그룹 1"/>
          <p:cNvGrpSpPr/>
          <p:nvPr/>
        </p:nvGrpSpPr>
        <p:grpSpPr>
          <a:xfrm>
            <a:off x="32048" y="3403600"/>
            <a:ext cx="5957799" cy="2763079"/>
            <a:chOff x="-36569" y="3460482"/>
            <a:chExt cx="6171441" cy="2869975"/>
          </a:xfrm>
        </p:grpSpPr>
        <p:pic>
          <p:nvPicPr>
            <p:cNvPr id="2050" name="Picture 2"/>
            <p:cNvPicPr>
              <a:picLocks noChangeAspect="1" noChangeArrowheads="1"/>
            </p:cNvPicPr>
            <p:nvPr/>
          </p:nvPicPr>
          <p:blipFill rotWithShape="1">
            <a:blip r:embed="rId6" cstate="print">
              <a:extLst>
                <a:ext uri="{28A0092B-C50C-407E-A947-70E740481C1C}">
                  <a14:useLocalDpi xmlns="" xmlns:a14="http://schemas.microsoft.com/office/drawing/2010/main" val="0"/>
                </a:ext>
              </a:extLst>
            </a:blip>
            <a:srcRect l="1562" t="10247" r="37522" b="3431"/>
            <a:stretch/>
          </p:blipFill>
          <p:spPr bwMode="auto">
            <a:xfrm>
              <a:off x="2833869" y="3505878"/>
              <a:ext cx="3301003" cy="264808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7" cstate="print">
              <a:extLst>
                <a:ext uri="{28A0092B-C50C-407E-A947-70E740481C1C}">
                  <a14:useLocalDpi xmlns="" xmlns:a14="http://schemas.microsoft.com/office/drawing/2010/main" val="0"/>
                </a:ext>
              </a:extLst>
            </a:blip>
            <a:srcRect l="37367" t="11075" r="26930" b="25860"/>
            <a:stretch/>
          </p:blipFill>
          <p:spPr bwMode="auto">
            <a:xfrm>
              <a:off x="-36569" y="3460482"/>
              <a:ext cx="2869975" cy="2869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spTree>
  </p:cSld>
  <p:clrMapOvr>
    <a:masterClrMapping/>
  </p:clrMapOvr>
  <p:transition>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내용 개체 틀 2"/>
          <p:cNvSpPr txBox="1">
            <a:spLocks/>
          </p:cNvSpPr>
          <p:nvPr/>
        </p:nvSpPr>
        <p:spPr bwMode="auto">
          <a:xfrm>
            <a:off x="443899" y="812134"/>
            <a:ext cx="7902575" cy="449122"/>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177800" marR="0" lvl="0" indent="-177800" algn="l" defTabSz="914400" rtl="0" eaLnBrk="1" fontAlgn="base" latinLnBrk="1" hangingPunct="1">
              <a:spcBef>
                <a:spcPts val="0"/>
              </a:spcBef>
              <a:spcAft>
                <a:spcPct val="0"/>
              </a:spcAft>
              <a:buClr>
                <a:schemeClr val="tx2"/>
              </a:buClr>
              <a:buSzPct val="100000"/>
              <a:buFont typeface="Monotype Sorts" pitchFamily="2" charset="2"/>
              <a:buBlip>
                <a:blip r:embed="rId3"/>
              </a:buBlip>
              <a:tabLst/>
              <a:defRPr/>
            </a:pPr>
            <a:r>
              <a:rPr kumimoji="1" lang="en-US" altLang="ko-KR" sz="2200" b="1" i="0" u="none" strike="noStrike" kern="0" cap="none" spc="0" normalizeH="0" baseline="0" noProof="0" dirty="0" smtClean="0">
                <a:ln>
                  <a:noFill/>
                </a:ln>
                <a:solidFill>
                  <a:srgbClr val="000000"/>
                </a:solidFill>
                <a:effectLst/>
                <a:uLnTx/>
                <a:uFillTx/>
                <a:latin typeface="Calibri" pitchFamily="34" charset="0"/>
                <a:ea typeface="+mn-ea"/>
              </a:rPr>
              <a:t> Literature Reviews</a:t>
            </a:r>
            <a:endParaRPr kumimoji="1" lang="ko-KR" altLang="en-US" sz="2200" b="1" i="0" u="none" strike="noStrike" kern="0" cap="none" spc="0" normalizeH="0" baseline="0" noProof="0" dirty="0">
              <a:ln>
                <a:noFill/>
              </a:ln>
              <a:solidFill>
                <a:srgbClr val="000000"/>
              </a:solidFill>
              <a:effectLst/>
              <a:uLnTx/>
              <a:uFillTx/>
              <a:latin typeface="Calibri" pitchFamily="34" charset="0"/>
              <a:ea typeface="+mn-ea"/>
            </a:endParaRPr>
          </a:p>
        </p:txBody>
      </p:sp>
      <p:sp>
        <p:nvSpPr>
          <p:cNvPr id="5" name="Rectangle 5"/>
          <p:cNvSpPr>
            <a:spLocks noChangeAspect="1" noChangeArrowheads="1"/>
          </p:cNvSpPr>
          <p:nvPr/>
        </p:nvSpPr>
        <p:spPr bwMode="auto">
          <a:xfrm>
            <a:off x="395536" y="888417"/>
            <a:ext cx="266700" cy="266700"/>
          </a:xfrm>
          <a:prstGeom prst="rect">
            <a:avLst/>
          </a:prstGeom>
          <a:solidFill>
            <a:schemeClr val="bg1"/>
          </a:solidFill>
          <a:ln w="9525">
            <a:solidFill>
              <a:srgbClr val="003366"/>
            </a:solidFill>
            <a:miter lim="800000"/>
            <a:headEnd/>
            <a:tailEnd/>
          </a:ln>
          <a:effectLst>
            <a:outerShdw dist="53882" dir="2700000" algn="ctr" rotWithShape="0">
              <a:srgbClr val="9966FF"/>
            </a:outerShdw>
          </a:effectLst>
        </p:spPr>
        <p:txBody>
          <a:bodyPr wrap="none" anchor="ctr"/>
          <a:lstStyle/>
          <a:p>
            <a:pPr algn="ctr">
              <a:defRPr/>
            </a:pPr>
            <a:endParaRPr lang="ko-KR" altLang="en-US">
              <a:latin typeface="Calibri" pitchFamily="34" charset="0"/>
            </a:endParaRPr>
          </a:p>
        </p:txBody>
      </p:sp>
      <p:sp>
        <p:nvSpPr>
          <p:cNvPr id="6" name="내용 개체 틀 2"/>
          <p:cNvSpPr txBox="1">
            <a:spLocks/>
          </p:cNvSpPr>
          <p:nvPr/>
        </p:nvSpPr>
        <p:spPr bwMode="auto">
          <a:xfrm>
            <a:off x="443899" y="5043059"/>
            <a:ext cx="7902575" cy="449122"/>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177800" marR="0" lvl="0" indent="-177800" algn="l" defTabSz="914400" rtl="0" eaLnBrk="1" fontAlgn="base" latinLnBrk="1" hangingPunct="1">
              <a:spcBef>
                <a:spcPts val="0"/>
              </a:spcBef>
              <a:spcAft>
                <a:spcPct val="0"/>
              </a:spcAft>
              <a:buClr>
                <a:schemeClr val="tx2"/>
              </a:buClr>
              <a:buSzPct val="100000"/>
              <a:buFont typeface="Monotype Sorts" pitchFamily="2" charset="2"/>
              <a:buBlip>
                <a:blip r:embed="rId3"/>
              </a:buBlip>
              <a:tabLst/>
              <a:defRPr/>
            </a:pPr>
            <a:r>
              <a:rPr kumimoji="1" lang="en-US" altLang="ko-KR" sz="2200" b="1" i="0" u="none" strike="noStrike" kern="0" cap="none" spc="0" normalizeH="0" baseline="0" noProof="0" dirty="0" smtClean="0">
                <a:ln>
                  <a:noFill/>
                </a:ln>
                <a:solidFill>
                  <a:srgbClr val="000000"/>
                </a:solidFill>
                <a:effectLst/>
                <a:uLnTx/>
                <a:uFillTx/>
                <a:latin typeface="Calibri" pitchFamily="34" charset="0"/>
                <a:ea typeface="+mn-ea"/>
              </a:rPr>
              <a:t> Purpose of this</a:t>
            </a:r>
            <a:r>
              <a:rPr kumimoji="1" lang="en-US" altLang="ko-KR" sz="2200" b="1" i="0" u="none" strike="noStrike" kern="0" cap="none" spc="0" normalizeH="0" noProof="0" dirty="0" smtClean="0">
                <a:ln>
                  <a:noFill/>
                </a:ln>
                <a:solidFill>
                  <a:srgbClr val="000000"/>
                </a:solidFill>
                <a:effectLst/>
                <a:uLnTx/>
                <a:uFillTx/>
                <a:latin typeface="Calibri" pitchFamily="34" charset="0"/>
                <a:ea typeface="+mn-ea"/>
              </a:rPr>
              <a:t> Study</a:t>
            </a:r>
            <a:endParaRPr kumimoji="1" lang="ko-KR" altLang="en-US" sz="2200" b="1" i="0" u="none" strike="noStrike" kern="0" cap="none" spc="0" normalizeH="0" baseline="0" noProof="0" dirty="0">
              <a:ln>
                <a:noFill/>
              </a:ln>
              <a:solidFill>
                <a:srgbClr val="000000"/>
              </a:solidFill>
              <a:effectLst/>
              <a:uLnTx/>
              <a:uFillTx/>
              <a:latin typeface="Calibri" pitchFamily="34" charset="0"/>
              <a:ea typeface="+mn-ea"/>
            </a:endParaRPr>
          </a:p>
        </p:txBody>
      </p:sp>
      <p:sp>
        <p:nvSpPr>
          <p:cNvPr id="7" name="TextBox 3"/>
          <p:cNvSpPr txBox="1">
            <a:spLocks noChangeArrowheads="1"/>
          </p:cNvSpPr>
          <p:nvPr/>
        </p:nvSpPr>
        <p:spPr bwMode="auto">
          <a:xfrm>
            <a:off x="421752" y="5586337"/>
            <a:ext cx="8316664" cy="732508"/>
          </a:xfrm>
          <a:prstGeom prst="rect">
            <a:avLst/>
          </a:prstGeom>
          <a:noFill/>
          <a:ln w="9525">
            <a:noFill/>
            <a:miter lim="800000"/>
            <a:headEnd/>
            <a:tailEnd/>
          </a:ln>
        </p:spPr>
        <p:txBody>
          <a:bodyPr wrap="square">
            <a:spAutoFit/>
          </a:bodyPr>
          <a:lstStyle/>
          <a:p>
            <a:pPr marL="355600" lvl="1" indent="-177800" algn="l" eaLnBrk="0" hangingPunct="0">
              <a:lnSpc>
                <a:spcPct val="130000"/>
              </a:lnSpc>
              <a:spcBef>
                <a:spcPts val="0"/>
              </a:spcBef>
              <a:spcAft>
                <a:spcPts val="0"/>
              </a:spcAft>
              <a:buClr>
                <a:srgbClr val="000099"/>
              </a:buClr>
              <a:buSzPct val="80000"/>
              <a:buBlip>
                <a:blip r:embed="rId4"/>
              </a:buBlip>
              <a:defRPr/>
            </a:pPr>
            <a:r>
              <a:rPr lang="en-US" altLang="ko-KR" sz="1600" b="1" kern="0" dirty="0" smtClean="0">
                <a:solidFill>
                  <a:srgbClr val="000000"/>
                </a:solidFill>
                <a:latin typeface="Calibri" pitchFamily="34" charset="0"/>
                <a:cs typeface="Times New Roman" pitchFamily="18" charset="0"/>
              </a:rPr>
              <a:t>To </a:t>
            </a:r>
            <a:r>
              <a:rPr lang="en-US" altLang="ko-KR" sz="1600" b="1" kern="0" dirty="0">
                <a:solidFill>
                  <a:srgbClr val="000000"/>
                </a:solidFill>
                <a:latin typeface="Calibri" pitchFamily="34" charset="0"/>
                <a:cs typeface="Times New Roman" pitchFamily="18" charset="0"/>
              </a:rPr>
              <a:t>develop the uncertainty reduction method for climate change impact assessment </a:t>
            </a:r>
          </a:p>
          <a:p>
            <a:pPr marL="355600" lvl="1" indent="-177800" algn="l" eaLnBrk="0" hangingPunct="0">
              <a:lnSpc>
                <a:spcPct val="130000"/>
              </a:lnSpc>
              <a:spcBef>
                <a:spcPts val="0"/>
              </a:spcBef>
              <a:spcAft>
                <a:spcPts val="0"/>
              </a:spcAft>
              <a:buClr>
                <a:srgbClr val="000099"/>
              </a:buClr>
              <a:buSzPct val="80000"/>
              <a:buBlip>
                <a:blip r:embed="rId4"/>
              </a:buBlip>
              <a:defRPr/>
            </a:pPr>
            <a:r>
              <a:rPr lang="en-US" altLang="ko-KR" sz="1600" b="1" kern="0" dirty="0" smtClean="0">
                <a:solidFill>
                  <a:srgbClr val="000000"/>
                </a:solidFill>
                <a:latin typeface="Calibri" pitchFamily="34" charset="0"/>
                <a:cs typeface="Times New Roman" pitchFamily="18" charset="0"/>
              </a:rPr>
              <a:t>To assess </a:t>
            </a:r>
            <a:r>
              <a:rPr lang="en-US" altLang="ko-KR" sz="1600" b="1" kern="0" dirty="0">
                <a:solidFill>
                  <a:srgbClr val="000000"/>
                </a:solidFill>
                <a:latin typeface="Calibri" pitchFamily="34" charset="0"/>
                <a:cs typeface="Times New Roman" pitchFamily="18" charset="0"/>
              </a:rPr>
              <a:t>the uncertainties of future projection </a:t>
            </a:r>
            <a:r>
              <a:rPr lang="en-US" altLang="ko-KR" sz="1600" b="1" kern="0" dirty="0" smtClean="0">
                <a:solidFill>
                  <a:srgbClr val="000000"/>
                </a:solidFill>
                <a:latin typeface="Calibri" pitchFamily="34" charset="0"/>
                <a:cs typeface="Times New Roman" pitchFamily="18" charset="0"/>
              </a:rPr>
              <a:t>for 1-day maximum </a:t>
            </a:r>
            <a:r>
              <a:rPr lang="en-US" altLang="ko-KR" sz="1600" b="1" kern="0" dirty="0">
                <a:solidFill>
                  <a:srgbClr val="000000"/>
                </a:solidFill>
                <a:latin typeface="Calibri" pitchFamily="34" charset="0"/>
                <a:cs typeface="Times New Roman" pitchFamily="18" charset="0"/>
              </a:rPr>
              <a:t>dam inflow</a:t>
            </a:r>
            <a:endParaRPr lang="en-US" altLang="ko-KR" sz="1600" b="1" kern="0" dirty="0" smtClean="0">
              <a:solidFill>
                <a:srgbClr val="000000"/>
              </a:solidFill>
              <a:latin typeface="Calibri" pitchFamily="34" charset="0"/>
              <a:cs typeface="Times New Roman" pitchFamily="18" charset="0"/>
            </a:endParaRPr>
          </a:p>
        </p:txBody>
      </p:sp>
      <p:sp>
        <p:nvSpPr>
          <p:cNvPr id="8" name="Rectangle 5"/>
          <p:cNvSpPr>
            <a:spLocks noChangeAspect="1" noChangeArrowheads="1"/>
          </p:cNvSpPr>
          <p:nvPr/>
        </p:nvSpPr>
        <p:spPr bwMode="auto">
          <a:xfrm>
            <a:off x="395536" y="5119342"/>
            <a:ext cx="266700" cy="266700"/>
          </a:xfrm>
          <a:prstGeom prst="rect">
            <a:avLst/>
          </a:prstGeom>
          <a:solidFill>
            <a:schemeClr val="bg1"/>
          </a:solidFill>
          <a:ln w="9525">
            <a:solidFill>
              <a:srgbClr val="003366"/>
            </a:solidFill>
            <a:miter lim="800000"/>
            <a:headEnd/>
            <a:tailEnd/>
          </a:ln>
          <a:effectLst>
            <a:outerShdw dist="53882" dir="2700000" algn="ctr" rotWithShape="0">
              <a:srgbClr val="9966FF"/>
            </a:outerShdw>
          </a:effectLst>
        </p:spPr>
        <p:txBody>
          <a:bodyPr wrap="none" anchor="ctr"/>
          <a:lstStyle/>
          <a:p>
            <a:pPr algn="ctr">
              <a:defRPr/>
            </a:pPr>
            <a:endParaRPr lang="ko-KR" altLang="en-US">
              <a:latin typeface="Calibri" pitchFamily="34" charset="0"/>
            </a:endParaRPr>
          </a:p>
        </p:txBody>
      </p:sp>
      <p:sp>
        <p:nvSpPr>
          <p:cNvPr id="9" name="직사각형 8"/>
          <p:cNvSpPr/>
          <p:nvPr/>
        </p:nvSpPr>
        <p:spPr bwMode="auto">
          <a:xfrm>
            <a:off x="2333732" y="1591905"/>
            <a:ext cx="5940000" cy="432000"/>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l" fontAlgn="auto" latinLnBrk="0">
              <a:spcBef>
                <a:spcPts val="0"/>
              </a:spcBef>
              <a:spcAft>
                <a:spcPts val="0"/>
              </a:spcAft>
            </a:pPr>
            <a:r>
              <a:rPr kumimoji="0" lang="en-US" altLang="ko-KR" sz="1100" b="1" kern="0" dirty="0" smtClean="0">
                <a:solidFill>
                  <a:sysClr val="windowText" lastClr="000000"/>
                </a:solidFill>
                <a:latin typeface="Calibri" pitchFamily="34" charset="0"/>
                <a:ea typeface="맑은 고딕"/>
              </a:rPr>
              <a:t>The </a:t>
            </a:r>
            <a:r>
              <a:rPr kumimoji="0" lang="en-US" altLang="ko-KR" sz="1100" b="1" kern="0" dirty="0">
                <a:solidFill>
                  <a:sysClr val="windowText" lastClr="000000"/>
                </a:solidFill>
                <a:latin typeface="Calibri" pitchFamily="34" charset="0"/>
                <a:ea typeface="맑은 고딕"/>
              </a:rPr>
              <a:t>changes in flood frequency for future period in England, and suggested that </a:t>
            </a:r>
            <a:r>
              <a:rPr kumimoji="0" lang="en-US" altLang="ko-KR" sz="1100" b="1" kern="0" dirty="0">
                <a:solidFill>
                  <a:schemeClr val="accent2">
                    <a:lumMod val="75000"/>
                  </a:schemeClr>
                </a:solidFill>
                <a:latin typeface="Calibri" pitchFamily="34" charset="0"/>
                <a:ea typeface="맑은 고딕"/>
              </a:rPr>
              <a:t>GCM is dominant uncertainty source</a:t>
            </a:r>
            <a:endParaRPr kumimoji="0" lang="ko-KR" altLang="en-US" sz="1100" b="1" kern="0" dirty="0">
              <a:solidFill>
                <a:schemeClr val="accent2">
                  <a:lumMod val="75000"/>
                </a:schemeClr>
              </a:solidFill>
              <a:latin typeface="Calibri" pitchFamily="34" charset="0"/>
              <a:ea typeface="맑은 고딕"/>
            </a:endParaRPr>
          </a:p>
        </p:txBody>
      </p:sp>
      <p:sp>
        <p:nvSpPr>
          <p:cNvPr id="10" name="직사각형 9"/>
          <p:cNvSpPr/>
          <p:nvPr/>
        </p:nvSpPr>
        <p:spPr bwMode="auto">
          <a:xfrm>
            <a:off x="2323881" y="2125778"/>
            <a:ext cx="5940000" cy="432000"/>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l" fontAlgn="auto" latinLnBrk="0">
              <a:spcBef>
                <a:spcPts val="0"/>
              </a:spcBef>
              <a:spcAft>
                <a:spcPts val="0"/>
              </a:spcAft>
            </a:pPr>
            <a:r>
              <a:rPr kumimoji="0" lang="en-US" altLang="ko-KR" sz="1100" b="1" kern="0" dirty="0" smtClean="0">
                <a:solidFill>
                  <a:sysClr val="windowText" lastClr="000000"/>
                </a:solidFill>
                <a:latin typeface="Calibri" pitchFamily="34" charset="0"/>
                <a:ea typeface="맑은 고딕"/>
              </a:rPr>
              <a:t>The </a:t>
            </a:r>
            <a:r>
              <a:rPr kumimoji="0" lang="en-US" altLang="ko-KR" sz="1100" b="1" kern="0" dirty="0">
                <a:solidFill>
                  <a:sysClr val="windowText" lastClr="000000"/>
                </a:solidFill>
                <a:latin typeface="Calibri" pitchFamily="34" charset="0"/>
                <a:ea typeface="맑은 고딕"/>
              </a:rPr>
              <a:t>uncertainty of high and low flow according to </a:t>
            </a:r>
            <a:r>
              <a:rPr kumimoji="0" lang="en-US" altLang="ko-KR" sz="1100" b="1" kern="0" dirty="0">
                <a:solidFill>
                  <a:schemeClr val="accent2">
                    <a:lumMod val="75000"/>
                  </a:schemeClr>
                </a:solidFill>
                <a:latin typeface="Calibri" pitchFamily="34" charset="0"/>
                <a:ea typeface="맑은 고딕"/>
              </a:rPr>
              <a:t>selection of GCM and scenario</a:t>
            </a:r>
            <a:endParaRPr kumimoji="0" lang="ko-KR" altLang="en-US" sz="1100" b="1" kern="0" dirty="0">
              <a:solidFill>
                <a:schemeClr val="accent2">
                  <a:lumMod val="75000"/>
                </a:schemeClr>
              </a:solidFill>
              <a:latin typeface="Calibri" pitchFamily="34" charset="0"/>
              <a:ea typeface="맑은 고딕"/>
            </a:endParaRPr>
          </a:p>
        </p:txBody>
      </p:sp>
      <p:sp>
        <p:nvSpPr>
          <p:cNvPr id="11" name="직사각형 10"/>
          <p:cNvSpPr/>
          <p:nvPr/>
        </p:nvSpPr>
        <p:spPr bwMode="auto">
          <a:xfrm>
            <a:off x="2323881" y="2665535"/>
            <a:ext cx="5940000" cy="432000"/>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l" fontAlgn="auto" latinLnBrk="0">
              <a:spcBef>
                <a:spcPts val="0"/>
              </a:spcBef>
              <a:spcAft>
                <a:spcPts val="0"/>
              </a:spcAft>
            </a:pPr>
            <a:r>
              <a:rPr kumimoji="0" lang="en-US" altLang="ko-KR" sz="1100" b="1" kern="0" dirty="0" smtClean="0">
                <a:solidFill>
                  <a:sysClr val="windowText" lastClr="000000"/>
                </a:solidFill>
                <a:latin typeface="Calibri" pitchFamily="34" charset="0"/>
                <a:ea typeface="맑은 고딕"/>
              </a:rPr>
              <a:t>The </a:t>
            </a:r>
            <a:r>
              <a:rPr kumimoji="0" lang="en-US" altLang="ko-KR" sz="1100" b="1" kern="0" dirty="0">
                <a:solidFill>
                  <a:sysClr val="windowText" lastClr="000000"/>
                </a:solidFill>
                <a:latin typeface="Calibri" pitchFamily="34" charset="0"/>
                <a:ea typeface="맑은 고딕"/>
              </a:rPr>
              <a:t>stream flows using 2 scenarios, 6 GCM, 4 downscaling methods, and 3 hydrological models. Their results showed that the </a:t>
            </a:r>
            <a:r>
              <a:rPr kumimoji="0" lang="en-US" altLang="ko-KR" sz="1100" b="1" kern="0" dirty="0">
                <a:solidFill>
                  <a:schemeClr val="accent2">
                    <a:lumMod val="75000"/>
                  </a:schemeClr>
                </a:solidFill>
                <a:latin typeface="Calibri" pitchFamily="34" charset="0"/>
                <a:ea typeface="맑은 고딕"/>
              </a:rPr>
              <a:t>uncertainty of GCM is higher than the other steps</a:t>
            </a:r>
            <a:endParaRPr kumimoji="0" lang="ko-KR" altLang="en-US" sz="1100" b="1" kern="0" dirty="0">
              <a:solidFill>
                <a:schemeClr val="accent2">
                  <a:lumMod val="75000"/>
                </a:schemeClr>
              </a:solidFill>
              <a:latin typeface="Calibri" pitchFamily="34" charset="0"/>
              <a:ea typeface="맑은 고딕"/>
            </a:endParaRPr>
          </a:p>
        </p:txBody>
      </p:sp>
      <p:sp>
        <p:nvSpPr>
          <p:cNvPr id="12" name="직사각형 11"/>
          <p:cNvSpPr/>
          <p:nvPr/>
        </p:nvSpPr>
        <p:spPr>
          <a:xfrm>
            <a:off x="919914" y="1585367"/>
            <a:ext cx="1365110" cy="434189"/>
          </a:xfrm>
          <a:prstGeom prst="rect">
            <a:avLst/>
          </a:prstGeom>
          <a:solidFill>
            <a:srgbClr val="D7E4BD"/>
          </a:solidFill>
          <a:ln w="12700" cap="flat" cmpd="sng" algn="ctr">
            <a:solidFill>
              <a:srgbClr val="000000"/>
            </a:solidFill>
            <a:prstDash val="solid"/>
          </a:ln>
          <a:effectLst/>
        </p:spPr>
        <p:txBody>
          <a:bodyPr lIns="72000" tIns="36000" rIns="72000" bIns="36000" anchor="ctr"/>
          <a:lstStyle/>
          <a:p>
            <a:pPr fontAlgn="auto" latinLnBrk="0">
              <a:spcBef>
                <a:spcPts val="0"/>
              </a:spcBef>
              <a:spcAft>
                <a:spcPts val="0"/>
              </a:spcAft>
            </a:pPr>
            <a:r>
              <a:rPr kumimoji="0" lang="en-US" altLang="ko-KR" sz="1200" b="1" kern="0" dirty="0" smtClean="0">
                <a:solidFill>
                  <a:sysClr val="windowText" lastClr="000000"/>
                </a:solidFill>
                <a:latin typeface="Calibri" pitchFamily="34" charset="0"/>
                <a:cs typeface="Arial" pitchFamily="34" charset="0"/>
              </a:rPr>
              <a:t>Kay et al. (2009)</a:t>
            </a:r>
            <a:endParaRPr kumimoji="0" lang="ko-KR" altLang="en-US" sz="1200" b="1" kern="0" dirty="0">
              <a:solidFill>
                <a:sysClr val="windowText" lastClr="000000"/>
              </a:solidFill>
              <a:latin typeface="Calibri" pitchFamily="34" charset="0"/>
              <a:cs typeface="Arial" pitchFamily="34" charset="0"/>
            </a:endParaRPr>
          </a:p>
        </p:txBody>
      </p:sp>
      <p:sp>
        <p:nvSpPr>
          <p:cNvPr id="13" name="직사각형 12"/>
          <p:cNvSpPr/>
          <p:nvPr/>
        </p:nvSpPr>
        <p:spPr>
          <a:xfrm>
            <a:off x="914120" y="2133062"/>
            <a:ext cx="1365110" cy="434189"/>
          </a:xfrm>
          <a:prstGeom prst="rect">
            <a:avLst/>
          </a:prstGeom>
          <a:solidFill>
            <a:srgbClr val="D7E4BD"/>
          </a:solidFill>
          <a:ln w="12700" cap="flat" cmpd="sng" algn="ctr">
            <a:solidFill>
              <a:srgbClr val="000000"/>
            </a:solidFill>
            <a:prstDash val="solid"/>
          </a:ln>
          <a:effectLst/>
        </p:spPr>
        <p:txBody>
          <a:bodyPr lIns="72000" tIns="36000" rIns="72000" bIns="36000" anchor="ctr"/>
          <a:lstStyle/>
          <a:p>
            <a:pPr fontAlgn="auto" latinLnBrk="0">
              <a:spcBef>
                <a:spcPts val="0"/>
              </a:spcBef>
              <a:spcAft>
                <a:spcPts val="0"/>
              </a:spcAft>
            </a:pPr>
            <a:r>
              <a:rPr kumimoji="0" lang="en-US" altLang="ko-KR" sz="1200" b="1" kern="0" dirty="0" err="1" smtClean="0">
                <a:solidFill>
                  <a:sysClr val="windowText" lastClr="000000"/>
                </a:solidFill>
                <a:latin typeface="Calibri" pitchFamily="34" charset="0"/>
                <a:cs typeface="Arial" pitchFamily="34" charset="0"/>
              </a:rPr>
              <a:t>Xu</a:t>
            </a:r>
            <a:r>
              <a:rPr kumimoji="0" lang="en-US" altLang="ko-KR" sz="1200" b="1" kern="0" dirty="0" smtClean="0">
                <a:solidFill>
                  <a:sysClr val="windowText" lastClr="000000"/>
                </a:solidFill>
                <a:latin typeface="Calibri" pitchFamily="34" charset="0"/>
                <a:cs typeface="Arial" pitchFamily="34" charset="0"/>
              </a:rPr>
              <a:t> et al. (2011)</a:t>
            </a:r>
            <a:endParaRPr kumimoji="0" lang="ko-KR" altLang="en-US" sz="1200" b="1" kern="0" dirty="0">
              <a:solidFill>
                <a:sysClr val="windowText" lastClr="000000"/>
              </a:solidFill>
              <a:latin typeface="Calibri" pitchFamily="34" charset="0"/>
              <a:cs typeface="Arial" pitchFamily="34" charset="0"/>
            </a:endParaRPr>
          </a:p>
        </p:txBody>
      </p:sp>
      <p:sp>
        <p:nvSpPr>
          <p:cNvPr id="14" name="직사각형 13"/>
          <p:cNvSpPr/>
          <p:nvPr/>
        </p:nvSpPr>
        <p:spPr>
          <a:xfrm>
            <a:off x="911685" y="2665781"/>
            <a:ext cx="1365110" cy="434189"/>
          </a:xfrm>
          <a:prstGeom prst="rect">
            <a:avLst/>
          </a:prstGeom>
          <a:solidFill>
            <a:srgbClr val="D7E4BD"/>
          </a:solidFill>
          <a:ln w="12700" cap="flat" cmpd="sng" algn="ctr">
            <a:solidFill>
              <a:srgbClr val="000000"/>
            </a:solidFill>
            <a:prstDash val="solid"/>
          </a:ln>
          <a:effectLst/>
        </p:spPr>
        <p:txBody>
          <a:bodyPr lIns="72000" tIns="36000" rIns="72000" bIns="36000" anchor="ctr"/>
          <a:lstStyle/>
          <a:p>
            <a:pPr fontAlgn="auto" latinLnBrk="0">
              <a:spcBef>
                <a:spcPts val="0"/>
              </a:spcBef>
              <a:spcAft>
                <a:spcPts val="0"/>
              </a:spcAft>
            </a:pPr>
            <a:r>
              <a:rPr kumimoji="0" lang="en-US" altLang="ko-KR" sz="1200" b="1" kern="0" dirty="0" smtClean="0">
                <a:solidFill>
                  <a:sysClr val="windowText" lastClr="000000"/>
                </a:solidFill>
                <a:latin typeface="Calibri" pitchFamily="34" charset="0"/>
                <a:cs typeface="Arial" pitchFamily="34" charset="0"/>
              </a:rPr>
              <a:t>Chen et al. (2011)</a:t>
            </a:r>
            <a:endParaRPr kumimoji="0" lang="ko-KR" altLang="en-US" sz="1200" b="1" kern="0" dirty="0">
              <a:solidFill>
                <a:sysClr val="windowText" lastClr="000000"/>
              </a:solidFill>
              <a:latin typeface="Calibri" pitchFamily="34" charset="0"/>
              <a:cs typeface="Arial" pitchFamily="34" charset="0"/>
            </a:endParaRPr>
          </a:p>
        </p:txBody>
      </p:sp>
      <p:sp>
        <p:nvSpPr>
          <p:cNvPr id="15" name="직사각형 14"/>
          <p:cNvSpPr/>
          <p:nvPr/>
        </p:nvSpPr>
        <p:spPr bwMode="auto">
          <a:xfrm>
            <a:off x="2321562" y="3189469"/>
            <a:ext cx="5940000" cy="432000"/>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l" fontAlgn="auto" latinLnBrk="0">
              <a:spcBef>
                <a:spcPts val="0"/>
              </a:spcBef>
              <a:spcAft>
                <a:spcPts val="0"/>
              </a:spcAft>
            </a:pPr>
            <a:r>
              <a:rPr kumimoji="0" lang="en-US" altLang="ko-KR" sz="1100" b="1" kern="0" dirty="0" smtClean="0">
                <a:solidFill>
                  <a:schemeClr val="accent2">
                    <a:lumMod val="75000"/>
                  </a:schemeClr>
                </a:solidFill>
                <a:latin typeface="Calibri" pitchFamily="34" charset="0"/>
                <a:ea typeface="맑은 고딕"/>
              </a:rPr>
              <a:t>GCM </a:t>
            </a:r>
            <a:r>
              <a:rPr kumimoji="0" lang="en-US" altLang="ko-KR" sz="1100" b="1" kern="0" dirty="0">
                <a:solidFill>
                  <a:schemeClr val="accent2">
                    <a:lumMod val="75000"/>
                  </a:schemeClr>
                </a:solidFill>
                <a:latin typeface="Calibri" pitchFamily="34" charset="0"/>
                <a:ea typeface="맑은 고딕"/>
              </a:rPr>
              <a:t>is dominant uncertainty </a:t>
            </a:r>
            <a:r>
              <a:rPr kumimoji="0" lang="en-US" altLang="ko-KR" sz="1100" b="1" kern="0" dirty="0" smtClean="0">
                <a:solidFill>
                  <a:schemeClr val="accent2">
                    <a:lumMod val="75000"/>
                  </a:schemeClr>
                </a:solidFill>
                <a:latin typeface="Calibri" pitchFamily="34" charset="0"/>
                <a:ea typeface="맑은 고딕"/>
              </a:rPr>
              <a:t>source for the runoff projection, however </a:t>
            </a:r>
            <a:r>
              <a:rPr kumimoji="0" lang="en-US" altLang="ko-KR" sz="1100" b="1" kern="0" dirty="0">
                <a:solidFill>
                  <a:sysClr val="windowText" lastClr="000000"/>
                </a:solidFill>
                <a:latin typeface="Calibri" pitchFamily="34" charset="0"/>
                <a:ea typeface="맑은 고딕"/>
              </a:rPr>
              <a:t> hydrologic </a:t>
            </a:r>
            <a:r>
              <a:rPr kumimoji="0" lang="en-US" altLang="ko-KR" sz="1100" b="1" kern="0" dirty="0" smtClean="0">
                <a:solidFill>
                  <a:sysClr val="windowText" lastClr="000000"/>
                </a:solidFill>
                <a:latin typeface="Calibri" pitchFamily="34" charset="0"/>
                <a:ea typeface="맑은 고딕"/>
              </a:rPr>
              <a:t>model is highest uncertainty  source for </a:t>
            </a:r>
            <a:r>
              <a:rPr kumimoji="0" lang="en-US" altLang="ko-KR" sz="1100" b="1" kern="0" dirty="0">
                <a:solidFill>
                  <a:sysClr val="windowText" lastClr="000000"/>
                </a:solidFill>
                <a:latin typeface="Calibri" pitchFamily="34" charset="0"/>
                <a:ea typeface="맑은 고딕"/>
              </a:rPr>
              <a:t>the dry season</a:t>
            </a:r>
            <a:endParaRPr kumimoji="0" lang="ko-KR" altLang="en-US" sz="1100" b="1" kern="0" dirty="0">
              <a:solidFill>
                <a:sysClr val="windowText" lastClr="000000"/>
              </a:solidFill>
              <a:latin typeface="Calibri" pitchFamily="34" charset="0"/>
              <a:ea typeface="맑은 고딕"/>
            </a:endParaRPr>
          </a:p>
        </p:txBody>
      </p:sp>
      <p:sp>
        <p:nvSpPr>
          <p:cNvPr id="16" name="직사각형 15"/>
          <p:cNvSpPr/>
          <p:nvPr/>
        </p:nvSpPr>
        <p:spPr>
          <a:xfrm>
            <a:off x="909366" y="3189715"/>
            <a:ext cx="1365110" cy="434189"/>
          </a:xfrm>
          <a:prstGeom prst="rect">
            <a:avLst/>
          </a:prstGeom>
          <a:solidFill>
            <a:srgbClr val="D7E4BD"/>
          </a:solidFill>
          <a:ln w="12700" cap="flat" cmpd="sng" algn="ctr">
            <a:solidFill>
              <a:srgbClr val="000000"/>
            </a:solidFill>
            <a:prstDash val="solid"/>
          </a:ln>
          <a:effectLst/>
        </p:spPr>
        <p:txBody>
          <a:bodyPr lIns="72000" tIns="36000" rIns="72000" bIns="36000" anchor="ctr"/>
          <a:lstStyle/>
          <a:p>
            <a:pPr fontAlgn="auto" latinLnBrk="0">
              <a:spcBef>
                <a:spcPts val="0"/>
              </a:spcBef>
              <a:spcAft>
                <a:spcPts val="0"/>
              </a:spcAft>
            </a:pPr>
            <a:r>
              <a:rPr kumimoji="0" lang="en-US" altLang="ko-KR" sz="1200" b="1" kern="0" dirty="0" err="1" smtClean="0">
                <a:solidFill>
                  <a:sysClr val="windowText" lastClr="000000"/>
                </a:solidFill>
                <a:latin typeface="Calibri" pitchFamily="34" charset="0"/>
                <a:cs typeface="Arial" pitchFamily="34" charset="0"/>
              </a:rPr>
              <a:t>Bae</a:t>
            </a:r>
            <a:r>
              <a:rPr kumimoji="0" lang="en-US" altLang="ko-KR" sz="1200" b="1" kern="0" dirty="0" smtClean="0">
                <a:solidFill>
                  <a:sysClr val="windowText" lastClr="000000"/>
                </a:solidFill>
                <a:latin typeface="Calibri" pitchFamily="34" charset="0"/>
                <a:cs typeface="Arial" pitchFamily="34" charset="0"/>
              </a:rPr>
              <a:t> et al. (2011)</a:t>
            </a:r>
            <a:endParaRPr kumimoji="0" lang="ko-KR" altLang="en-US" sz="1200" b="1" kern="0" dirty="0">
              <a:solidFill>
                <a:sysClr val="windowText" lastClr="000000"/>
              </a:solidFill>
              <a:latin typeface="Calibri" pitchFamily="34" charset="0"/>
              <a:cs typeface="Arial" pitchFamily="34" charset="0"/>
            </a:endParaRPr>
          </a:p>
        </p:txBody>
      </p:sp>
      <p:sp>
        <p:nvSpPr>
          <p:cNvPr id="27" name="직사각형 26"/>
          <p:cNvSpPr/>
          <p:nvPr/>
        </p:nvSpPr>
        <p:spPr>
          <a:xfrm>
            <a:off x="1081644" y="3936487"/>
            <a:ext cx="7169440" cy="663691"/>
          </a:xfrm>
          <a:prstGeom prst="rect">
            <a:avLst/>
          </a:prstGeom>
          <a:solidFill>
            <a:srgbClr val="4F81BD">
              <a:lumMod val="40000"/>
              <a:lumOff val="60000"/>
            </a:srgbClr>
          </a:solidFill>
          <a:ln w="12700" cap="flat" cmpd="sng" algn="ctr">
            <a:solidFill>
              <a:schemeClr val="tx1"/>
            </a:solidFill>
            <a:prstDash val="solid"/>
          </a:ln>
          <a:effectLst>
            <a:outerShdw blurRad="40000" dist="20000" dir="5400000" rotWithShape="0">
              <a:srgbClr val="000000">
                <a:alpha val="38000"/>
              </a:srgbClr>
            </a:outerShdw>
          </a:effectLst>
        </p:spPr>
        <p:txBody>
          <a:bodyPr anchor="ctr"/>
          <a:lstStyle/>
          <a:p>
            <a:pPr algn="l" fontAlgn="auto" latinLnBrk="0">
              <a:lnSpc>
                <a:spcPct val="130000"/>
              </a:lnSpc>
              <a:spcBef>
                <a:spcPts val="0"/>
              </a:spcBef>
              <a:spcAft>
                <a:spcPts val="0"/>
              </a:spcAft>
            </a:pPr>
            <a:r>
              <a:rPr kumimoji="0" lang="en-US" altLang="ko-KR" sz="1100" b="1" kern="0" dirty="0">
                <a:solidFill>
                  <a:sysClr val="windowText" lastClr="000000"/>
                </a:solidFill>
                <a:latin typeface="Calibri" pitchFamily="34" charset="0"/>
                <a:ea typeface="맑은 고딕"/>
              </a:rPr>
              <a:t>- Previous studies were focused on range estimation of projection results using ensemble GCMs </a:t>
            </a:r>
          </a:p>
          <a:p>
            <a:pPr algn="l" fontAlgn="auto" latinLnBrk="0">
              <a:lnSpc>
                <a:spcPct val="130000"/>
              </a:lnSpc>
              <a:spcBef>
                <a:spcPts val="0"/>
              </a:spcBef>
              <a:spcAft>
                <a:spcPts val="0"/>
              </a:spcAft>
              <a:buFontTx/>
              <a:buChar char="-"/>
            </a:pPr>
            <a:r>
              <a:rPr kumimoji="0" lang="en-US" altLang="ko-KR" sz="1100" b="1" kern="0" dirty="0" smtClean="0">
                <a:solidFill>
                  <a:sysClr val="windowText" lastClr="000000"/>
                </a:solidFill>
                <a:latin typeface="Calibri" pitchFamily="34" charset="0"/>
                <a:ea typeface="맑은 고딕"/>
              </a:rPr>
              <a:t> Uncertainty </a:t>
            </a:r>
            <a:r>
              <a:rPr kumimoji="0" lang="en-US" altLang="ko-KR" sz="1100" b="1" kern="0" dirty="0">
                <a:solidFill>
                  <a:sysClr val="windowText" lastClr="000000"/>
                </a:solidFill>
                <a:latin typeface="Calibri" pitchFamily="34" charset="0"/>
                <a:ea typeface="맑은 고딕"/>
              </a:rPr>
              <a:t>analysis was done by using simple comparison of result range for each step</a:t>
            </a:r>
          </a:p>
          <a:p>
            <a:pPr algn="l" fontAlgn="auto" latinLnBrk="0">
              <a:lnSpc>
                <a:spcPct val="130000"/>
              </a:lnSpc>
              <a:spcBef>
                <a:spcPts val="0"/>
              </a:spcBef>
              <a:spcAft>
                <a:spcPts val="0"/>
              </a:spcAft>
              <a:buFontTx/>
              <a:buChar char="-"/>
            </a:pPr>
            <a:r>
              <a:rPr kumimoji="0" lang="en-US" altLang="ko-KR" sz="1100" b="1" kern="0" dirty="0" smtClean="0">
                <a:solidFill>
                  <a:sysClr val="windowText" lastClr="000000"/>
                </a:solidFill>
                <a:latin typeface="Calibri" pitchFamily="34" charset="0"/>
                <a:ea typeface="맑은 고딕"/>
              </a:rPr>
              <a:t> Development </a:t>
            </a:r>
            <a:r>
              <a:rPr kumimoji="0" lang="en-US" altLang="ko-KR" sz="1100" b="1" kern="0" dirty="0">
                <a:solidFill>
                  <a:sysClr val="windowText" lastClr="000000"/>
                </a:solidFill>
                <a:latin typeface="Calibri" pitchFamily="34" charset="0"/>
                <a:ea typeface="맑은 고딕"/>
              </a:rPr>
              <a:t>of uncertainty quantification method and reduction technique are required</a:t>
            </a:r>
            <a:endParaRPr kumimoji="0" lang="ko-KR" altLang="en-US" sz="1100" b="1" kern="0" dirty="0">
              <a:solidFill>
                <a:sysClr val="windowText" lastClr="000000"/>
              </a:solidFill>
              <a:latin typeface="Calibri" pitchFamily="34" charset="0"/>
              <a:ea typeface="맑은 고딕"/>
            </a:endParaRPr>
          </a:p>
        </p:txBody>
      </p:sp>
      <p:cxnSp>
        <p:nvCxnSpPr>
          <p:cNvPr id="29" name="꺾인 연결선 28"/>
          <p:cNvCxnSpPr>
            <a:stCxn id="39" idx="1"/>
            <a:endCxn id="27" idx="1"/>
          </p:cNvCxnSpPr>
          <p:nvPr/>
        </p:nvCxnSpPr>
        <p:spPr bwMode="auto">
          <a:xfrm rot="10800000" flipH="1" flipV="1">
            <a:off x="846634" y="2593479"/>
            <a:ext cx="235010" cy="1674854"/>
          </a:xfrm>
          <a:prstGeom prst="bentConnector3">
            <a:avLst>
              <a:gd name="adj1" fmla="val -97272"/>
            </a:avLst>
          </a:prstGeom>
          <a:solidFill>
            <a:schemeClr val="accent1"/>
          </a:solidFill>
          <a:ln w="9525" cap="flat" cmpd="sng" algn="ctr">
            <a:solidFill>
              <a:srgbClr val="000000"/>
            </a:solidFill>
            <a:prstDash val="solid"/>
            <a:round/>
            <a:headEnd type="none" w="med" len="med"/>
            <a:tailEnd type="triangle"/>
          </a:ln>
          <a:effectLst/>
        </p:spPr>
      </p:cxnSp>
      <p:sp>
        <p:nvSpPr>
          <p:cNvPr id="39" name="직사각형 38"/>
          <p:cNvSpPr/>
          <p:nvPr/>
        </p:nvSpPr>
        <p:spPr bwMode="auto">
          <a:xfrm>
            <a:off x="846634" y="1513359"/>
            <a:ext cx="7488832" cy="2160240"/>
          </a:xfrm>
          <a:prstGeom prst="rect">
            <a:avLst/>
          </a:prstGeom>
          <a:noFill/>
          <a:ln w="6350" cap="flat" cmpd="sng" algn="ctr">
            <a:solidFill>
              <a:schemeClr val="bg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800" b="0" i="0" u="none" strike="noStrike" cap="none" normalizeH="0" baseline="0" smtClean="0">
              <a:ln>
                <a:noFill/>
              </a:ln>
              <a:solidFill>
                <a:schemeClr val="tx1"/>
              </a:solidFill>
              <a:effectLst/>
              <a:latin typeface="HY견고딕" pitchFamily="18" charset="-127"/>
              <a:ea typeface="HY견고딕" pitchFamily="18" charset="-127"/>
            </a:endParaRPr>
          </a:p>
        </p:txBody>
      </p:sp>
    </p:spTree>
    <p:extLst>
      <p:ext uri="{BB962C8B-B14F-4D97-AF65-F5344CB8AC3E}">
        <p14:creationId xmlns="" xmlns:p14="http://schemas.microsoft.com/office/powerpoint/2010/main" val="3764599300"/>
      </p:ext>
    </p:extLst>
  </p:cSld>
  <p:clrMapOvr>
    <a:masterClrMapping/>
  </p:clrMapOvr>
  <p:transition>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내용 개체 틀 2"/>
          <p:cNvSpPr txBox="1">
            <a:spLocks/>
          </p:cNvSpPr>
          <p:nvPr/>
        </p:nvSpPr>
        <p:spPr bwMode="auto">
          <a:xfrm>
            <a:off x="443899" y="1146919"/>
            <a:ext cx="7902575" cy="449122"/>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177800" marR="0" lvl="0" indent="-177800" algn="l" defTabSz="914400" rtl="0" eaLnBrk="1" fontAlgn="base" latinLnBrk="1" hangingPunct="1">
              <a:spcBef>
                <a:spcPts val="0"/>
              </a:spcBef>
              <a:spcAft>
                <a:spcPct val="0"/>
              </a:spcAft>
              <a:buClr>
                <a:schemeClr val="tx2"/>
              </a:buClr>
              <a:buSzPct val="100000"/>
              <a:buFont typeface="Monotype Sorts" pitchFamily="2" charset="2"/>
              <a:buBlip>
                <a:blip r:embed="rId3"/>
              </a:buBlip>
              <a:tabLst/>
              <a:defRPr/>
            </a:pPr>
            <a:r>
              <a:rPr kumimoji="1" lang="en-US" altLang="ko-KR" sz="2200" b="1" i="0" u="none" strike="noStrike" kern="0" cap="none" spc="0" normalizeH="0" baseline="0" noProof="0" smtClean="0">
                <a:ln>
                  <a:noFill/>
                </a:ln>
                <a:solidFill>
                  <a:srgbClr val="000000"/>
                </a:solidFill>
                <a:effectLst/>
                <a:uLnTx/>
                <a:uFillTx/>
                <a:latin typeface="Calibri" pitchFamily="34" charset="0"/>
                <a:ea typeface="+mn-ea"/>
              </a:rPr>
              <a:t> Overview of</a:t>
            </a:r>
            <a:r>
              <a:rPr kumimoji="1" lang="en-US" altLang="ko-KR" sz="2200" b="1" i="0" u="none" strike="noStrike" kern="0" cap="none" spc="0" normalizeH="0" noProof="0" smtClean="0">
                <a:ln>
                  <a:noFill/>
                </a:ln>
                <a:solidFill>
                  <a:srgbClr val="000000"/>
                </a:solidFill>
                <a:effectLst/>
                <a:uLnTx/>
                <a:uFillTx/>
                <a:latin typeface="Calibri" pitchFamily="34" charset="0"/>
                <a:ea typeface="+mn-ea"/>
              </a:rPr>
              <a:t> </a:t>
            </a:r>
            <a:r>
              <a:rPr kumimoji="1" lang="en-US" altLang="ko-KR" sz="2200" b="1" i="0" u="none" strike="noStrike" kern="0" cap="none" spc="0" normalizeH="0" baseline="0" noProof="0" smtClean="0">
                <a:ln>
                  <a:noFill/>
                </a:ln>
                <a:solidFill>
                  <a:srgbClr val="000000"/>
                </a:solidFill>
                <a:effectLst/>
                <a:uLnTx/>
                <a:uFillTx/>
                <a:latin typeface="Calibri" pitchFamily="34" charset="0"/>
                <a:ea typeface="+mn-ea"/>
              </a:rPr>
              <a:t>this</a:t>
            </a:r>
            <a:r>
              <a:rPr kumimoji="1" lang="en-US" altLang="ko-KR" sz="2200" b="1" i="0" u="none" strike="noStrike" kern="0" cap="none" spc="0" normalizeH="0" noProof="0" smtClean="0">
                <a:ln>
                  <a:noFill/>
                </a:ln>
                <a:solidFill>
                  <a:srgbClr val="000000"/>
                </a:solidFill>
                <a:effectLst/>
                <a:uLnTx/>
                <a:uFillTx/>
                <a:latin typeface="Calibri" pitchFamily="34" charset="0"/>
                <a:ea typeface="+mn-ea"/>
              </a:rPr>
              <a:t> </a:t>
            </a:r>
            <a:r>
              <a:rPr kumimoji="1" lang="en-US" altLang="ko-KR" sz="2200" b="1" i="0" u="none" strike="noStrike" kern="0" cap="none" spc="0" normalizeH="0" noProof="0" dirty="0" smtClean="0">
                <a:ln>
                  <a:noFill/>
                </a:ln>
                <a:solidFill>
                  <a:srgbClr val="000000"/>
                </a:solidFill>
                <a:effectLst/>
                <a:uLnTx/>
                <a:uFillTx/>
                <a:latin typeface="Calibri" pitchFamily="34" charset="0"/>
                <a:ea typeface="+mn-ea"/>
              </a:rPr>
              <a:t>study</a:t>
            </a:r>
            <a:endParaRPr kumimoji="1" lang="ko-KR" altLang="en-US" sz="2200" b="1" i="0" u="none" strike="noStrike" kern="0" cap="none" spc="0" normalizeH="0" baseline="0" noProof="0" dirty="0">
              <a:ln>
                <a:noFill/>
              </a:ln>
              <a:solidFill>
                <a:srgbClr val="000000"/>
              </a:solidFill>
              <a:effectLst/>
              <a:uLnTx/>
              <a:uFillTx/>
              <a:latin typeface="Calibri" pitchFamily="34" charset="0"/>
              <a:ea typeface="+mn-ea"/>
            </a:endParaRPr>
          </a:p>
        </p:txBody>
      </p:sp>
      <p:sp>
        <p:nvSpPr>
          <p:cNvPr id="91" name="Rectangle 5"/>
          <p:cNvSpPr>
            <a:spLocks noChangeAspect="1" noChangeArrowheads="1"/>
          </p:cNvSpPr>
          <p:nvPr/>
        </p:nvSpPr>
        <p:spPr bwMode="auto">
          <a:xfrm>
            <a:off x="395536" y="1204152"/>
            <a:ext cx="266700" cy="266700"/>
          </a:xfrm>
          <a:prstGeom prst="rect">
            <a:avLst/>
          </a:prstGeom>
          <a:solidFill>
            <a:schemeClr val="bg1"/>
          </a:solidFill>
          <a:ln w="9525">
            <a:solidFill>
              <a:srgbClr val="003366"/>
            </a:solidFill>
            <a:miter lim="800000"/>
            <a:headEnd/>
            <a:tailEnd/>
          </a:ln>
          <a:effectLst>
            <a:outerShdw dist="53882" dir="2700000" algn="ctr" rotWithShape="0">
              <a:srgbClr val="9966FF"/>
            </a:outerShdw>
          </a:effectLst>
        </p:spPr>
        <p:txBody>
          <a:bodyPr wrap="none" anchor="ctr"/>
          <a:lstStyle/>
          <a:p>
            <a:pPr algn="ctr">
              <a:defRPr/>
            </a:pPr>
            <a:endParaRPr lang="ko-KR" altLang="en-US">
              <a:latin typeface="Calibri" pitchFamily="34" charset="0"/>
            </a:endParaRPr>
          </a:p>
        </p:txBody>
      </p:sp>
      <p:sp>
        <p:nvSpPr>
          <p:cNvPr id="92" name="제목 1"/>
          <p:cNvSpPr txBox="1">
            <a:spLocks/>
          </p:cNvSpPr>
          <p:nvPr/>
        </p:nvSpPr>
        <p:spPr bwMode="auto">
          <a:xfrm>
            <a:off x="71438" y="227013"/>
            <a:ext cx="8970962" cy="484187"/>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defRPr/>
            </a:pPr>
            <a:r>
              <a:rPr lang="en-US" altLang="ko-KR" sz="3600" b="1" dirty="0" smtClean="0">
                <a:solidFill>
                  <a:schemeClr val="tx2">
                    <a:lumMod val="75000"/>
                  </a:schemeClr>
                </a:solidFill>
                <a:effectLst>
                  <a:outerShdw blurRad="38100" dist="38100" dir="2700000" algn="tl">
                    <a:srgbClr val="C0C0C0"/>
                  </a:outerShdw>
                </a:effectLst>
                <a:latin typeface="Calibri" pitchFamily="34" charset="0"/>
                <a:ea typeface="+mj-ea"/>
                <a:cs typeface="Times New Roman" pitchFamily="18" charset="0"/>
              </a:rPr>
              <a:t>Methodology</a:t>
            </a:r>
            <a:endParaRPr lang="ko-KR" altLang="en-US" sz="3600" b="1" dirty="0">
              <a:solidFill>
                <a:schemeClr val="tx2">
                  <a:lumMod val="75000"/>
                </a:schemeClr>
              </a:solidFill>
              <a:effectLst>
                <a:outerShdw blurRad="38100" dist="38100" dir="2700000" algn="tl">
                  <a:srgbClr val="C0C0C0"/>
                </a:outerShdw>
              </a:effectLst>
              <a:latin typeface="Calibri" pitchFamily="34" charset="0"/>
              <a:ea typeface="+mj-ea"/>
              <a:cs typeface="Times New Roman" pitchFamily="18" charset="0"/>
            </a:endParaRPr>
          </a:p>
        </p:txBody>
      </p:sp>
      <p:sp>
        <p:nvSpPr>
          <p:cNvPr id="93" name="직사각형 92"/>
          <p:cNvSpPr/>
          <p:nvPr/>
        </p:nvSpPr>
        <p:spPr>
          <a:xfrm>
            <a:off x="3426618" y="2478429"/>
            <a:ext cx="2611857" cy="383581"/>
          </a:xfrm>
          <a:prstGeom prst="rect">
            <a:avLst/>
          </a:prstGeom>
          <a:noFill/>
          <a:ln w="1905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맑은 고딕"/>
                <a:ea typeface="맑은 고딕"/>
                <a:cs typeface="+mn-cs"/>
              </a:rPr>
              <a:t>Global Climate Model</a:t>
            </a:r>
            <a:endParaRPr kumimoji="0" lang="ko-KR" altLang="en-US" sz="1200" b="1" i="0" u="none" strike="noStrike" kern="0" cap="none" spc="0" normalizeH="0" baseline="0" noProof="0" dirty="0">
              <a:ln>
                <a:noFill/>
              </a:ln>
              <a:solidFill>
                <a:sysClr val="windowText" lastClr="000000"/>
              </a:solidFill>
              <a:effectLst/>
              <a:uLnTx/>
              <a:uFillTx/>
              <a:latin typeface="맑은 고딕"/>
              <a:ea typeface="맑은 고딕"/>
              <a:cs typeface="+mn-cs"/>
            </a:endParaRPr>
          </a:p>
        </p:txBody>
      </p:sp>
      <p:sp>
        <p:nvSpPr>
          <p:cNvPr id="94" name="직사각형 93"/>
          <p:cNvSpPr/>
          <p:nvPr/>
        </p:nvSpPr>
        <p:spPr>
          <a:xfrm>
            <a:off x="3427705" y="1847850"/>
            <a:ext cx="2611857" cy="383581"/>
          </a:xfrm>
          <a:prstGeom prst="rect">
            <a:avLst/>
          </a:prstGeom>
          <a:noFill/>
          <a:ln w="1905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맑은 고딕"/>
                <a:ea typeface="맑은 고딕"/>
                <a:cs typeface="+mn-cs"/>
              </a:rPr>
              <a:t>Emission Scenario</a:t>
            </a:r>
            <a:endParaRPr kumimoji="0" lang="ko-KR" altLang="en-US" sz="1200" b="1" i="0" u="none" strike="noStrike" kern="0" cap="none" spc="0" normalizeH="0" baseline="0" noProof="0" dirty="0">
              <a:ln>
                <a:noFill/>
              </a:ln>
              <a:solidFill>
                <a:sysClr val="windowText" lastClr="000000"/>
              </a:solidFill>
              <a:effectLst/>
              <a:uLnTx/>
              <a:uFillTx/>
              <a:latin typeface="맑은 고딕"/>
              <a:ea typeface="맑은 고딕"/>
              <a:cs typeface="+mn-cs"/>
            </a:endParaRPr>
          </a:p>
        </p:txBody>
      </p:sp>
      <p:cxnSp>
        <p:nvCxnSpPr>
          <p:cNvPr id="95" name="꺾인 연결선 94"/>
          <p:cNvCxnSpPr>
            <a:stCxn id="94" idx="2"/>
            <a:endCxn id="93" idx="0"/>
          </p:cNvCxnSpPr>
          <p:nvPr/>
        </p:nvCxnSpPr>
        <p:spPr>
          <a:xfrm rot="5400000">
            <a:off x="4609592" y="2354387"/>
            <a:ext cx="246997" cy="1087"/>
          </a:xfrm>
          <a:prstGeom prst="bentConnector3">
            <a:avLst>
              <a:gd name="adj1" fmla="val 50000"/>
            </a:avLst>
          </a:prstGeom>
          <a:noFill/>
          <a:ln w="15875" cap="flat" cmpd="sng" algn="ctr">
            <a:solidFill>
              <a:sysClr val="windowText" lastClr="000000"/>
            </a:solidFill>
            <a:prstDash val="solid"/>
            <a:tailEnd type="triangle"/>
          </a:ln>
          <a:effectLst/>
        </p:spPr>
      </p:cxnSp>
      <p:sp>
        <p:nvSpPr>
          <p:cNvPr id="96" name="직사각형 95"/>
          <p:cNvSpPr/>
          <p:nvPr/>
        </p:nvSpPr>
        <p:spPr>
          <a:xfrm>
            <a:off x="3424424" y="3173289"/>
            <a:ext cx="2611857" cy="457291"/>
          </a:xfrm>
          <a:prstGeom prst="rect">
            <a:avLst/>
          </a:prstGeom>
          <a:solidFill>
            <a:srgbClr val="F79646">
              <a:lumMod val="40000"/>
              <a:lumOff val="60000"/>
            </a:srgbClr>
          </a:solidFill>
          <a:ln w="1905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맑은 고딕"/>
                <a:ea typeface="맑은 고딕"/>
                <a:cs typeface="+mn-cs"/>
              </a:rPr>
              <a:t>Regional Climate Model</a:t>
            </a:r>
            <a:endParaRPr kumimoji="0" lang="ko-KR" altLang="en-US" sz="1200" b="1" i="0" u="none" strike="noStrike" kern="0" cap="none" spc="0" normalizeH="0" baseline="0" noProof="0" dirty="0">
              <a:ln>
                <a:noFill/>
              </a:ln>
              <a:solidFill>
                <a:sysClr val="windowText" lastClr="000000"/>
              </a:solidFill>
              <a:effectLst/>
              <a:uLnTx/>
              <a:uFillTx/>
              <a:latin typeface="맑은 고딕"/>
              <a:ea typeface="맑은 고딕"/>
              <a:cs typeface="+mn-cs"/>
            </a:endParaRPr>
          </a:p>
        </p:txBody>
      </p:sp>
      <p:cxnSp>
        <p:nvCxnSpPr>
          <p:cNvPr id="97" name="꺾인 연결선 96"/>
          <p:cNvCxnSpPr>
            <a:stCxn id="93" idx="2"/>
            <a:endCxn id="96" idx="0"/>
          </p:cNvCxnSpPr>
          <p:nvPr/>
        </p:nvCxnSpPr>
        <p:spPr>
          <a:xfrm rot="5400000">
            <a:off x="4576907" y="3017649"/>
            <a:ext cx="311279" cy="0"/>
          </a:xfrm>
          <a:prstGeom prst="bentConnector3">
            <a:avLst>
              <a:gd name="adj1" fmla="val 50000"/>
            </a:avLst>
          </a:prstGeom>
          <a:noFill/>
          <a:ln w="15875" cap="flat" cmpd="sng" algn="ctr">
            <a:solidFill>
              <a:sysClr val="windowText" lastClr="000000"/>
            </a:solidFill>
            <a:prstDash val="solid"/>
            <a:tailEnd type="triangle"/>
          </a:ln>
          <a:effectLst/>
        </p:spPr>
      </p:cxnSp>
      <p:sp>
        <p:nvSpPr>
          <p:cNvPr id="98" name="직사각형 97"/>
          <p:cNvSpPr/>
          <p:nvPr/>
        </p:nvSpPr>
        <p:spPr>
          <a:xfrm>
            <a:off x="3430873" y="3940537"/>
            <a:ext cx="2611857" cy="457291"/>
          </a:xfrm>
          <a:prstGeom prst="rect">
            <a:avLst/>
          </a:prstGeom>
          <a:solidFill>
            <a:srgbClr val="F79646">
              <a:lumMod val="40000"/>
              <a:lumOff val="60000"/>
            </a:srgbClr>
          </a:solidFill>
          <a:ln w="19050" cap="flat" cmpd="sng" algn="ctr">
            <a:solidFill>
              <a:sysClr val="windowText" lastClr="000000"/>
            </a:solidFill>
            <a:prstDash val="solid"/>
          </a:ln>
          <a:effectLst/>
        </p:spPr>
        <p:txBody>
          <a:bodyPr lIns="18000" rIns="1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맑은 고딕"/>
                <a:ea typeface="맑은 고딕"/>
                <a:cs typeface="+mn-cs"/>
              </a:rPr>
              <a:t>Statistical post-processing</a:t>
            </a:r>
            <a:endParaRPr kumimoji="0" lang="ko-KR" altLang="en-US" sz="1200" b="1" i="0" u="none" strike="noStrike" kern="0" cap="none" spc="0" normalizeH="0" baseline="0" noProof="0" dirty="0">
              <a:ln>
                <a:noFill/>
              </a:ln>
              <a:solidFill>
                <a:sysClr val="windowText" lastClr="000000"/>
              </a:solidFill>
              <a:effectLst/>
              <a:uLnTx/>
              <a:uFillTx/>
              <a:latin typeface="맑은 고딕"/>
              <a:ea typeface="맑은 고딕"/>
              <a:cs typeface="+mn-cs"/>
            </a:endParaRPr>
          </a:p>
        </p:txBody>
      </p:sp>
      <p:sp>
        <p:nvSpPr>
          <p:cNvPr id="99" name="직사각형 98"/>
          <p:cNvSpPr/>
          <p:nvPr/>
        </p:nvSpPr>
        <p:spPr>
          <a:xfrm>
            <a:off x="3430873" y="4783770"/>
            <a:ext cx="2611857" cy="457291"/>
          </a:xfrm>
          <a:prstGeom prst="rect">
            <a:avLst/>
          </a:prstGeom>
          <a:noFill/>
          <a:ln w="19050" cap="flat" cmpd="sng" algn="ctr">
            <a:solidFill>
              <a:sysClr val="windowText" lastClr="000000"/>
            </a:solidFill>
            <a:prstDash val="solid"/>
          </a:ln>
          <a:effectLst/>
        </p:spPr>
        <p:txBody>
          <a:bodyPr rtlCol="0" anchor="ctr"/>
          <a:lstStyle/>
          <a:p>
            <a:pPr fontAlgn="auto" latinLnBrk="0">
              <a:spcBef>
                <a:spcPts val="0"/>
              </a:spcBef>
              <a:spcAft>
                <a:spcPts val="0"/>
              </a:spcAft>
            </a:pPr>
            <a:r>
              <a:rPr kumimoji="0" lang="en-US" altLang="ko-KR" sz="1200" b="1" kern="0" dirty="0">
                <a:solidFill>
                  <a:sysClr val="windowText" lastClr="000000"/>
                </a:solidFill>
                <a:latin typeface="맑은 고딕"/>
                <a:ea typeface="맑은 고딕"/>
              </a:rPr>
              <a:t>Hydrological analysis</a:t>
            </a:r>
            <a:endParaRPr kumimoji="0" lang="ko-KR" altLang="en-US" sz="1200" b="1" kern="0" dirty="0">
              <a:solidFill>
                <a:sysClr val="windowText" lastClr="000000"/>
              </a:solidFill>
              <a:latin typeface="맑은 고딕"/>
              <a:ea typeface="맑은 고딕"/>
            </a:endParaRPr>
          </a:p>
        </p:txBody>
      </p:sp>
      <p:cxnSp>
        <p:nvCxnSpPr>
          <p:cNvPr id="100" name="직선 화살표 연결선 99"/>
          <p:cNvCxnSpPr>
            <a:stCxn id="96" idx="2"/>
            <a:endCxn id="98" idx="0"/>
          </p:cNvCxnSpPr>
          <p:nvPr/>
        </p:nvCxnSpPr>
        <p:spPr>
          <a:xfrm>
            <a:off x="4730353" y="3630580"/>
            <a:ext cx="0" cy="309957"/>
          </a:xfrm>
          <a:prstGeom prst="straightConnector1">
            <a:avLst/>
          </a:prstGeom>
          <a:noFill/>
          <a:ln w="15875" cap="flat" cmpd="sng" algn="ctr">
            <a:solidFill>
              <a:sysClr val="windowText" lastClr="000000"/>
            </a:solidFill>
            <a:prstDash val="solid"/>
            <a:tailEnd type="triangle"/>
          </a:ln>
          <a:effectLst/>
        </p:spPr>
      </p:cxnSp>
      <p:cxnSp>
        <p:nvCxnSpPr>
          <p:cNvPr id="101" name="직선 화살표 연결선 100"/>
          <p:cNvCxnSpPr>
            <a:stCxn id="98" idx="2"/>
            <a:endCxn id="99" idx="0"/>
          </p:cNvCxnSpPr>
          <p:nvPr/>
        </p:nvCxnSpPr>
        <p:spPr>
          <a:xfrm>
            <a:off x="4736802" y="4397828"/>
            <a:ext cx="0" cy="385942"/>
          </a:xfrm>
          <a:prstGeom prst="straightConnector1">
            <a:avLst/>
          </a:prstGeom>
          <a:noFill/>
          <a:ln w="15875" cap="flat" cmpd="sng" algn="ctr">
            <a:solidFill>
              <a:sysClr val="windowText" lastClr="000000"/>
            </a:solidFill>
            <a:prstDash val="solid"/>
            <a:tailEnd type="triangle"/>
          </a:ln>
          <a:effectLst/>
        </p:spPr>
      </p:cxnSp>
      <p:sp>
        <p:nvSpPr>
          <p:cNvPr id="102" name="직사각형 101"/>
          <p:cNvSpPr/>
          <p:nvPr/>
        </p:nvSpPr>
        <p:spPr>
          <a:xfrm>
            <a:off x="3430873" y="5523065"/>
            <a:ext cx="2611857" cy="456811"/>
          </a:xfrm>
          <a:prstGeom prst="rect">
            <a:avLst/>
          </a:prstGeom>
          <a:solidFill>
            <a:srgbClr val="9BBB59">
              <a:lumMod val="20000"/>
              <a:lumOff val="80000"/>
            </a:srgbClr>
          </a:solidFill>
          <a:ln w="19050" cap="flat" cmpd="sng" algn="ctr">
            <a:solidFill>
              <a:sysClr val="windowText" lastClr="000000"/>
            </a:solidFill>
            <a:prstDash val="solid"/>
          </a:ln>
          <a:effectLst/>
        </p:spPr>
        <p:txBody>
          <a:bodyPr lIns="18000" rIns="18000" rtlCol="0" anchor="ctr"/>
          <a:lstStyle/>
          <a:p>
            <a:pPr lvl="0" fontAlgn="auto" latinLnBrk="0">
              <a:spcBef>
                <a:spcPts val="0"/>
              </a:spcBef>
              <a:spcAft>
                <a:spcPts val="0"/>
              </a:spcAft>
              <a:defRPr/>
            </a:pPr>
            <a:r>
              <a:rPr kumimoji="0" lang="en-US" altLang="ko-KR" sz="1200" b="1" kern="0" dirty="0">
                <a:solidFill>
                  <a:sysClr val="windowText" lastClr="000000"/>
                </a:solidFill>
                <a:latin typeface="맑은 고딕"/>
                <a:ea typeface="맑은 고딕"/>
              </a:rPr>
              <a:t>Projections of </a:t>
            </a:r>
            <a:r>
              <a:rPr kumimoji="0" lang="en-US" altLang="ko-KR" sz="1200" b="1" kern="0" dirty="0" smtClean="0">
                <a:solidFill>
                  <a:sysClr val="windowText" lastClr="000000"/>
                </a:solidFill>
                <a:latin typeface="맑은 고딕"/>
                <a:ea typeface="맑은 고딕"/>
              </a:rPr>
              <a:t>1-day maximum dam </a:t>
            </a:r>
            <a:r>
              <a:rPr kumimoji="0" lang="en-US" altLang="ko-KR" sz="1200" b="1" kern="0" dirty="0">
                <a:solidFill>
                  <a:sysClr val="windowText" lastClr="000000"/>
                </a:solidFill>
                <a:latin typeface="맑은 고딕"/>
                <a:ea typeface="맑은 고딕"/>
              </a:rPr>
              <a:t>inflow</a:t>
            </a:r>
            <a:endParaRPr kumimoji="0" lang="ko-KR" altLang="en-US" sz="1200" b="1" kern="0" dirty="0">
              <a:solidFill>
                <a:sysClr val="windowText" lastClr="000000"/>
              </a:solidFill>
              <a:latin typeface="맑은 고딕"/>
              <a:ea typeface="맑은 고딕"/>
            </a:endParaRPr>
          </a:p>
        </p:txBody>
      </p:sp>
      <p:cxnSp>
        <p:nvCxnSpPr>
          <p:cNvPr id="103" name="꺾인 연결선 102"/>
          <p:cNvCxnSpPr>
            <a:stCxn id="99" idx="2"/>
            <a:endCxn id="102" idx="0"/>
          </p:cNvCxnSpPr>
          <p:nvPr/>
        </p:nvCxnSpPr>
        <p:spPr>
          <a:xfrm rot="5400000">
            <a:off x="4602150" y="5388214"/>
            <a:ext cx="282004" cy="0"/>
          </a:xfrm>
          <a:prstGeom prst="bentConnector3">
            <a:avLst>
              <a:gd name="adj1" fmla="val 50000"/>
            </a:avLst>
          </a:prstGeom>
          <a:noFill/>
          <a:ln w="15875" cap="flat" cmpd="sng" algn="ctr">
            <a:solidFill>
              <a:sysClr val="windowText" lastClr="000000"/>
            </a:solidFill>
            <a:prstDash val="solid"/>
            <a:tailEnd type="triangle"/>
          </a:ln>
          <a:effectLst/>
        </p:spPr>
      </p:cxnSp>
      <p:sp>
        <p:nvSpPr>
          <p:cNvPr id="104" name="직사각형 103"/>
          <p:cNvSpPr/>
          <p:nvPr/>
        </p:nvSpPr>
        <p:spPr>
          <a:xfrm>
            <a:off x="3426302" y="6212609"/>
            <a:ext cx="2622987" cy="453323"/>
          </a:xfrm>
          <a:prstGeom prst="rect">
            <a:avLst/>
          </a:prstGeom>
          <a:solidFill>
            <a:srgbClr val="9BBB59">
              <a:lumMod val="20000"/>
              <a:lumOff val="80000"/>
            </a:srgbClr>
          </a:solidFill>
          <a:ln w="19050" cap="flat" cmpd="sng" algn="ctr">
            <a:solidFill>
              <a:sysClr val="windowText" lastClr="000000"/>
            </a:solidFill>
            <a:prstDash val="solid"/>
          </a:ln>
          <a:effectLst/>
        </p:spPr>
        <p:txBody>
          <a:bodyPr rtlCol="0" anchor="ctr"/>
          <a:lstStyle/>
          <a:p>
            <a:pPr fontAlgn="auto" latinLnBrk="0">
              <a:spcBef>
                <a:spcPts val="0"/>
              </a:spcBef>
              <a:spcAft>
                <a:spcPts val="0"/>
              </a:spcAft>
              <a:defRPr/>
            </a:pPr>
            <a:r>
              <a:rPr kumimoji="0" lang="en-US" altLang="ko-KR" sz="1100" b="1" kern="0" dirty="0">
                <a:solidFill>
                  <a:sysClr val="windowText" lastClr="000000"/>
                </a:solidFill>
                <a:latin typeface="맑은 고딕"/>
                <a:ea typeface="맑은 고딕"/>
              </a:rPr>
              <a:t>Quantification </a:t>
            </a:r>
            <a:r>
              <a:rPr kumimoji="0" lang="en-US" altLang="ko-KR" sz="1100" b="1" kern="0" dirty="0" smtClean="0">
                <a:solidFill>
                  <a:sysClr val="windowText" lastClr="000000"/>
                </a:solidFill>
                <a:latin typeface="맑은 고딕"/>
                <a:ea typeface="맑은 고딕"/>
              </a:rPr>
              <a:t>uncertainty</a:t>
            </a:r>
            <a:endParaRPr kumimoji="0" lang="ko-KR" altLang="en-US" sz="1100" b="1" kern="0" dirty="0">
              <a:solidFill>
                <a:sysClr val="windowText" lastClr="000000"/>
              </a:solidFill>
              <a:latin typeface="맑은 고딕"/>
              <a:ea typeface="맑은 고딕"/>
            </a:endParaRPr>
          </a:p>
        </p:txBody>
      </p:sp>
      <p:sp>
        <p:nvSpPr>
          <p:cNvPr id="105" name="직사각형 104"/>
          <p:cNvSpPr/>
          <p:nvPr/>
        </p:nvSpPr>
        <p:spPr>
          <a:xfrm>
            <a:off x="6465525" y="3086572"/>
            <a:ext cx="1343735" cy="174355"/>
          </a:xfrm>
          <a:prstGeom prst="rect">
            <a:avLst/>
          </a:prstGeom>
          <a:solidFill>
            <a:srgbClr val="4F81BD">
              <a:lumMod val="20000"/>
              <a:lumOff val="80000"/>
            </a:srgbClr>
          </a:solidFill>
          <a:ln w="127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100" b="1" i="0" u="none" strike="noStrike" kern="0" cap="none" spc="0" normalizeH="0" baseline="0" noProof="0" dirty="0" smtClean="0">
                <a:ln>
                  <a:noFill/>
                </a:ln>
                <a:solidFill>
                  <a:sysClr val="windowText" lastClr="000000"/>
                </a:solidFill>
                <a:effectLst/>
                <a:uLnTx/>
                <a:uFillTx/>
                <a:latin typeface="맑은 고딕"/>
                <a:ea typeface="맑은 고딕"/>
                <a:cs typeface="+mn-cs"/>
              </a:rPr>
              <a:t>RCM 1</a:t>
            </a:r>
            <a:endParaRPr kumimoji="0" lang="ko-KR" altLang="en-US" sz="1100" b="1" i="0" u="none" strike="noStrike" kern="0" cap="none" spc="0" normalizeH="0" baseline="0" noProof="0" dirty="0">
              <a:ln>
                <a:noFill/>
              </a:ln>
              <a:solidFill>
                <a:sysClr val="windowText" lastClr="000000"/>
              </a:solidFill>
              <a:effectLst/>
              <a:uLnTx/>
              <a:uFillTx/>
              <a:latin typeface="맑은 고딕"/>
              <a:ea typeface="맑은 고딕"/>
              <a:cs typeface="+mn-cs"/>
            </a:endParaRPr>
          </a:p>
        </p:txBody>
      </p:sp>
      <p:sp>
        <p:nvSpPr>
          <p:cNvPr id="106" name="직사각형 105"/>
          <p:cNvSpPr/>
          <p:nvPr/>
        </p:nvSpPr>
        <p:spPr>
          <a:xfrm>
            <a:off x="6461686" y="3318566"/>
            <a:ext cx="1343735" cy="174355"/>
          </a:xfrm>
          <a:prstGeom prst="rect">
            <a:avLst/>
          </a:prstGeom>
          <a:solidFill>
            <a:srgbClr val="4F81BD">
              <a:lumMod val="20000"/>
              <a:lumOff val="80000"/>
            </a:srgbClr>
          </a:solidFill>
          <a:ln w="127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100" b="1" i="0" u="none" strike="noStrike" kern="0" cap="none" spc="0" normalizeH="0" baseline="0" noProof="0" dirty="0">
                <a:ln>
                  <a:noFill/>
                </a:ln>
                <a:solidFill>
                  <a:sysClr val="windowText" lastClr="000000"/>
                </a:solidFill>
                <a:effectLst/>
                <a:uLnTx/>
                <a:uFillTx/>
                <a:latin typeface="맑은 고딕"/>
                <a:ea typeface="맑은 고딕"/>
                <a:cs typeface="+mn-cs"/>
              </a:rPr>
              <a:t>RCM </a:t>
            </a:r>
            <a:r>
              <a:rPr kumimoji="0" lang="en-US" altLang="ko-KR" sz="1100" b="1" i="0" u="none" strike="noStrike" kern="0" cap="none" spc="0" normalizeH="0" baseline="0" noProof="0" dirty="0" smtClean="0">
                <a:ln>
                  <a:noFill/>
                </a:ln>
                <a:solidFill>
                  <a:sysClr val="windowText" lastClr="000000"/>
                </a:solidFill>
                <a:effectLst/>
                <a:uLnTx/>
                <a:uFillTx/>
                <a:latin typeface="맑은 고딕"/>
                <a:ea typeface="맑은 고딕"/>
                <a:cs typeface="+mn-cs"/>
              </a:rPr>
              <a:t>2</a:t>
            </a:r>
            <a:endParaRPr kumimoji="0" lang="ko-KR" altLang="en-US" sz="1100" b="1" i="0" u="none" strike="noStrike" kern="0" cap="none" spc="0" normalizeH="0" baseline="0" noProof="0" dirty="0">
              <a:ln>
                <a:noFill/>
              </a:ln>
              <a:solidFill>
                <a:sysClr val="windowText" lastClr="000000"/>
              </a:solidFill>
              <a:effectLst/>
              <a:uLnTx/>
              <a:uFillTx/>
              <a:latin typeface="맑은 고딕"/>
              <a:ea typeface="맑은 고딕"/>
              <a:cs typeface="+mn-cs"/>
            </a:endParaRPr>
          </a:p>
        </p:txBody>
      </p:sp>
      <p:sp>
        <p:nvSpPr>
          <p:cNvPr id="107" name="직사각형 106"/>
          <p:cNvSpPr/>
          <p:nvPr/>
        </p:nvSpPr>
        <p:spPr>
          <a:xfrm>
            <a:off x="6469365" y="3545349"/>
            <a:ext cx="1343735" cy="174355"/>
          </a:xfrm>
          <a:prstGeom prst="rect">
            <a:avLst/>
          </a:prstGeom>
          <a:noFill/>
          <a:ln w="127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100" b="1" i="0" u="none" strike="noStrike" kern="0" cap="none" spc="0" normalizeH="0" baseline="0" noProof="0" dirty="0">
                <a:ln>
                  <a:noFill/>
                </a:ln>
                <a:solidFill>
                  <a:sysClr val="windowText" lastClr="000000"/>
                </a:solidFill>
                <a:effectLst/>
                <a:uLnTx/>
                <a:uFillTx/>
                <a:latin typeface="맑은 고딕"/>
                <a:ea typeface="맑은 고딕"/>
                <a:cs typeface="+mn-cs"/>
              </a:rPr>
              <a:t>RCM </a:t>
            </a:r>
            <a:r>
              <a:rPr kumimoji="0" lang="en-US" altLang="ko-KR" sz="1100" b="1" i="0" u="none" strike="noStrike" kern="0" cap="none" spc="0" normalizeH="0" baseline="0" noProof="0" dirty="0" smtClean="0">
                <a:ln>
                  <a:noFill/>
                </a:ln>
                <a:solidFill>
                  <a:sysClr val="windowText" lastClr="000000"/>
                </a:solidFill>
                <a:effectLst/>
                <a:uLnTx/>
                <a:uFillTx/>
                <a:latin typeface="맑은 고딕"/>
                <a:ea typeface="맑은 고딕"/>
                <a:cs typeface="+mn-cs"/>
              </a:rPr>
              <a:t>3</a:t>
            </a:r>
            <a:endParaRPr kumimoji="0" lang="ko-KR" altLang="en-US" sz="1100" b="1" i="0" u="none" strike="noStrike" kern="0" cap="none" spc="0" normalizeH="0" baseline="0" noProof="0" dirty="0">
              <a:ln>
                <a:noFill/>
              </a:ln>
              <a:solidFill>
                <a:sysClr val="windowText" lastClr="000000"/>
              </a:solidFill>
              <a:effectLst/>
              <a:uLnTx/>
              <a:uFillTx/>
              <a:latin typeface="맑은 고딕"/>
              <a:ea typeface="맑은 고딕"/>
              <a:cs typeface="+mn-cs"/>
            </a:endParaRPr>
          </a:p>
        </p:txBody>
      </p:sp>
      <p:sp>
        <p:nvSpPr>
          <p:cNvPr id="108" name="직사각형 107"/>
          <p:cNvSpPr/>
          <p:nvPr/>
        </p:nvSpPr>
        <p:spPr>
          <a:xfrm>
            <a:off x="6465525" y="3768115"/>
            <a:ext cx="1343735" cy="174355"/>
          </a:xfrm>
          <a:prstGeom prst="rect">
            <a:avLst/>
          </a:prstGeom>
          <a:noFill/>
          <a:ln w="127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100" b="1" i="0" u="none" strike="noStrike" kern="0" cap="none" spc="0" normalizeH="0" baseline="0" noProof="0" dirty="0">
                <a:ln>
                  <a:noFill/>
                </a:ln>
                <a:solidFill>
                  <a:sysClr val="windowText" lastClr="000000"/>
                </a:solidFill>
                <a:effectLst/>
                <a:uLnTx/>
                <a:uFillTx/>
                <a:latin typeface="맑은 고딕"/>
                <a:ea typeface="맑은 고딕"/>
                <a:cs typeface="+mn-cs"/>
              </a:rPr>
              <a:t>RCM </a:t>
            </a:r>
            <a:r>
              <a:rPr kumimoji="0" lang="en-US" altLang="ko-KR" sz="1100" b="1" i="0" u="none" strike="noStrike" kern="0" cap="none" spc="0" normalizeH="0" baseline="0" noProof="0" dirty="0" smtClean="0">
                <a:ln>
                  <a:noFill/>
                </a:ln>
                <a:solidFill>
                  <a:sysClr val="windowText" lastClr="000000"/>
                </a:solidFill>
                <a:effectLst/>
                <a:uLnTx/>
                <a:uFillTx/>
                <a:latin typeface="맑은 고딕"/>
                <a:ea typeface="맑은 고딕"/>
                <a:cs typeface="+mn-cs"/>
              </a:rPr>
              <a:t>4</a:t>
            </a:r>
            <a:endParaRPr kumimoji="0" lang="ko-KR" altLang="en-US" sz="1100" b="1" i="0" u="none" strike="noStrike" kern="0" cap="none" spc="0" normalizeH="0" baseline="0" noProof="0" dirty="0">
              <a:ln>
                <a:noFill/>
              </a:ln>
              <a:solidFill>
                <a:sysClr val="windowText" lastClr="000000"/>
              </a:solidFill>
              <a:effectLst/>
              <a:uLnTx/>
              <a:uFillTx/>
              <a:latin typeface="맑은 고딕"/>
              <a:ea typeface="맑은 고딕"/>
              <a:cs typeface="+mn-cs"/>
            </a:endParaRPr>
          </a:p>
        </p:txBody>
      </p:sp>
      <p:sp>
        <p:nvSpPr>
          <p:cNvPr id="109" name="직사각형 108"/>
          <p:cNvSpPr/>
          <p:nvPr/>
        </p:nvSpPr>
        <p:spPr>
          <a:xfrm>
            <a:off x="6463066" y="3993815"/>
            <a:ext cx="1343735" cy="174355"/>
          </a:xfrm>
          <a:prstGeom prst="rect">
            <a:avLst/>
          </a:prstGeom>
          <a:solidFill>
            <a:srgbClr val="4F81BD">
              <a:lumMod val="20000"/>
              <a:lumOff val="80000"/>
            </a:srgbClr>
          </a:solidFill>
          <a:ln w="127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100" b="1" i="0" u="none" strike="noStrike" kern="0" cap="none" spc="0" normalizeH="0" baseline="0" noProof="0" dirty="0">
                <a:ln>
                  <a:noFill/>
                </a:ln>
                <a:solidFill>
                  <a:sysClr val="windowText" lastClr="000000"/>
                </a:solidFill>
                <a:effectLst/>
                <a:uLnTx/>
                <a:uFillTx/>
                <a:latin typeface="맑은 고딕"/>
                <a:ea typeface="맑은 고딕"/>
                <a:cs typeface="+mn-cs"/>
              </a:rPr>
              <a:t>RCM </a:t>
            </a:r>
            <a:r>
              <a:rPr kumimoji="0" lang="en-US" altLang="ko-KR" sz="1100" b="1" i="0" u="none" strike="noStrike" kern="0" cap="none" spc="0" normalizeH="0" baseline="0" noProof="0" dirty="0" smtClean="0">
                <a:ln>
                  <a:noFill/>
                </a:ln>
                <a:solidFill>
                  <a:sysClr val="windowText" lastClr="000000"/>
                </a:solidFill>
                <a:effectLst/>
                <a:uLnTx/>
                <a:uFillTx/>
                <a:latin typeface="맑은 고딕"/>
                <a:ea typeface="맑은 고딕"/>
                <a:cs typeface="+mn-cs"/>
              </a:rPr>
              <a:t>5</a:t>
            </a:r>
            <a:endParaRPr kumimoji="0" lang="ko-KR" altLang="en-US" sz="1100" b="1" i="0" u="none" strike="noStrike" kern="0" cap="none" spc="0" normalizeH="0" baseline="0" noProof="0" dirty="0">
              <a:ln>
                <a:noFill/>
              </a:ln>
              <a:solidFill>
                <a:sysClr val="windowText" lastClr="000000"/>
              </a:solidFill>
              <a:effectLst/>
              <a:uLnTx/>
              <a:uFillTx/>
              <a:latin typeface="맑은 고딕"/>
              <a:ea typeface="맑은 고딕"/>
              <a:cs typeface="+mn-cs"/>
            </a:endParaRPr>
          </a:p>
        </p:txBody>
      </p:sp>
      <p:cxnSp>
        <p:nvCxnSpPr>
          <p:cNvPr id="110" name="꺾인 연결선 109"/>
          <p:cNvCxnSpPr>
            <a:stCxn id="96" idx="3"/>
            <a:endCxn id="105" idx="1"/>
          </p:cNvCxnSpPr>
          <p:nvPr/>
        </p:nvCxnSpPr>
        <p:spPr>
          <a:xfrm flipV="1">
            <a:off x="6036281" y="3173749"/>
            <a:ext cx="429244" cy="228185"/>
          </a:xfrm>
          <a:prstGeom prst="bentConnector3">
            <a:avLst/>
          </a:prstGeom>
          <a:noFill/>
          <a:ln w="9525" cap="flat" cmpd="sng" algn="ctr">
            <a:solidFill>
              <a:sysClr val="windowText" lastClr="000000"/>
            </a:solidFill>
            <a:prstDash val="solid"/>
          </a:ln>
          <a:effectLst/>
        </p:spPr>
      </p:cxnSp>
      <p:cxnSp>
        <p:nvCxnSpPr>
          <p:cNvPr id="111" name="꺾인 연결선 110"/>
          <p:cNvCxnSpPr>
            <a:stCxn id="96" idx="3"/>
            <a:endCxn id="109" idx="1"/>
          </p:cNvCxnSpPr>
          <p:nvPr/>
        </p:nvCxnSpPr>
        <p:spPr>
          <a:xfrm>
            <a:off x="6036281" y="3401935"/>
            <a:ext cx="426785" cy="679058"/>
          </a:xfrm>
          <a:prstGeom prst="bentConnector3">
            <a:avLst/>
          </a:prstGeom>
          <a:noFill/>
          <a:ln w="9525" cap="flat" cmpd="sng" algn="ctr">
            <a:solidFill>
              <a:sysClr val="windowText" lastClr="000000"/>
            </a:solidFill>
            <a:prstDash val="solid"/>
          </a:ln>
          <a:effectLst/>
        </p:spPr>
      </p:cxnSp>
      <p:cxnSp>
        <p:nvCxnSpPr>
          <p:cNvPr id="112" name="꺾인 연결선 111"/>
          <p:cNvCxnSpPr>
            <a:stCxn id="96" idx="3"/>
            <a:endCxn id="107" idx="1"/>
          </p:cNvCxnSpPr>
          <p:nvPr/>
        </p:nvCxnSpPr>
        <p:spPr>
          <a:xfrm>
            <a:off x="6036281" y="3401935"/>
            <a:ext cx="433083" cy="230591"/>
          </a:xfrm>
          <a:prstGeom prst="bentConnector3">
            <a:avLst>
              <a:gd name="adj1" fmla="val 50000"/>
            </a:avLst>
          </a:prstGeom>
          <a:noFill/>
          <a:ln w="9525" cap="flat" cmpd="sng" algn="ctr">
            <a:solidFill>
              <a:sysClr val="windowText" lastClr="000000"/>
            </a:solidFill>
            <a:prstDash val="solid"/>
          </a:ln>
          <a:effectLst/>
        </p:spPr>
      </p:cxnSp>
      <p:cxnSp>
        <p:nvCxnSpPr>
          <p:cNvPr id="113" name="꺾인 연결선 112"/>
          <p:cNvCxnSpPr>
            <a:stCxn id="96" idx="3"/>
            <a:endCxn id="108" idx="1"/>
          </p:cNvCxnSpPr>
          <p:nvPr/>
        </p:nvCxnSpPr>
        <p:spPr>
          <a:xfrm>
            <a:off x="6036281" y="3401935"/>
            <a:ext cx="429244" cy="453358"/>
          </a:xfrm>
          <a:prstGeom prst="bentConnector3">
            <a:avLst>
              <a:gd name="adj1" fmla="val 50000"/>
            </a:avLst>
          </a:prstGeom>
          <a:noFill/>
          <a:ln w="9525" cap="flat" cmpd="sng" algn="ctr">
            <a:solidFill>
              <a:sysClr val="windowText" lastClr="000000"/>
            </a:solidFill>
            <a:prstDash val="solid"/>
          </a:ln>
          <a:effectLst/>
        </p:spPr>
      </p:cxnSp>
      <p:cxnSp>
        <p:nvCxnSpPr>
          <p:cNvPr id="114" name="꺾인 연결선 113"/>
          <p:cNvCxnSpPr>
            <a:stCxn id="96" idx="3"/>
            <a:endCxn id="106" idx="1"/>
          </p:cNvCxnSpPr>
          <p:nvPr/>
        </p:nvCxnSpPr>
        <p:spPr>
          <a:xfrm>
            <a:off x="6036281" y="3401935"/>
            <a:ext cx="425405" cy="0"/>
          </a:xfrm>
          <a:prstGeom prst="bentConnector3">
            <a:avLst>
              <a:gd name="adj1" fmla="val 50000"/>
            </a:avLst>
          </a:prstGeom>
          <a:noFill/>
          <a:ln w="9525" cap="flat" cmpd="sng" algn="ctr">
            <a:solidFill>
              <a:sysClr val="windowText" lastClr="000000"/>
            </a:solidFill>
            <a:prstDash val="solid"/>
          </a:ln>
          <a:effectLst/>
        </p:spPr>
      </p:cxnSp>
      <p:sp>
        <p:nvSpPr>
          <p:cNvPr id="115" name="직사각형 114"/>
          <p:cNvSpPr/>
          <p:nvPr/>
        </p:nvSpPr>
        <p:spPr>
          <a:xfrm>
            <a:off x="1695713" y="3441148"/>
            <a:ext cx="1343735" cy="174355"/>
          </a:xfrm>
          <a:prstGeom prst="rect">
            <a:avLst/>
          </a:prstGeom>
          <a:solidFill>
            <a:srgbClr val="4F81BD">
              <a:lumMod val="20000"/>
              <a:lumOff val="80000"/>
            </a:srgbClr>
          </a:solidFill>
          <a:ln w="127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100" b="1" i="0" u="none" strike="noStrike" kern="0" cap="none" spc="0" normalizeH="0" baseline="0" noProof="0" dirty="0" smtClean="0">
                <a:ln>
                  <a:noFill/>
                </a:ln>
                <a:solidFill>
                  <a:sysClr val="windowText" lastClr="000000"/>
                </a:solidFill>
                <a:effectLst/>
                <a:uLnTx/>
                <a:uFillTx/>
                <a:latin typeface="맑은 고딕"/>
                <a:ea typeface="맑은 고딕"/>
                <a:cs typeface="+mn-cs"/>
              </a:rPr>
              <a:t>SPP 1</a:t>
            </a:r>
            <a:endParaRPr kumimoji="0" lang="ko-KR" altLang="en-US" sz="1100" b="1" i="0" u="none" strike="noStrike" kern="0" cap="none" spc="0" normalizeH="0" baseline="0" noProof="0" dirty="0">
              <a:ln>
                <a:noFill/>
              </a:ln>
              <a:solidFill>
                <a:sysClr val="windowText" lastClr="000000"/>
              </a:solidFill>
              <a:effectLst/>
              <a:uLnTx/>
              <a:uFillTx/>
              <a:latin typeface="맑은 고딕"/>
              <a:ea typeface="맑은 고딕"/>
              <a:cs typeface="+mn-cs"/>
            </a:endParaRPr>
          </a:p>
        </p:txBody>
      </p:sp>
      <p:sp>
        <p:nvSpPr>
          <p:cNvPr id="116" name="직사각형 115"/>
          <p:cNvSpPr/>
          <p:nvPr/>
        </p:nvSpPr>
        <p:spPr>
          <a:xfrm>
            <a:off x="1695713" y="3660932"/>
            <a:ext cx="1343735" cy="174355"/>
          </a:xfrm>
          <a:prstGeom prst="rect">
            <a:avLst/>
          </a:prstGeom>
          <a:noFill/>
          <a:ln w="127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100" b="1" i="0" u="none" strike="noStrike" kern="0" cap="none" spc="0" normalizeH="0" baseline="0" noProof="0" dirty="0" smtClean="0">
                <a:ln>
                  <a:noFill/>
                </a:ln>
                <a:solidFill>
                  <a:sysClr val="windowText" lastClr="000000"/>
                </a:solidFill>
                <a:effectLst/>
                <a:uLnTx/>
                <a:uFillTx/>
                <a:latin typeface="맑은 고딕"/>
                <a:ea typeface="맑은 고딕"/>
                <a:cs typeface="+mn-cs"/>
              </a:rPr>
              <a:t>SPP 2</a:t>
            </a:r>
            <a:endParaRPr kumimoji="0" lang="ko-KR" altLang="en-US" sz="1100" b="1" i="0" u="none" strike="noStrike" kern="0" cap="none" spc="0" normalizeH="0" baseline="0" noProof="0" dirty="0">
              <a:ln>
                <a:noFill/>
              </a:ln>
              <a:solidFill>
                <a:sysClr val="windowText" lastClr="000000"/>
              </a:solidFill>
              <a:effectLst/>
              <a:uLnTx/>
              <a:uFillTx/>
              <a:latin typeface="맑은 고딕"/>
              <a:ea typeface="맑은 고딕"/>
              <a:cs typeface="+mn-cs"/>
            </a:endParaRPr>
          </a:p>
        </p:txBody>
      </p:sp>
      <p:sp>
        <p:nvSpPr>
          <p:cNvPr id="117" name="직사각형 116"/>
          <p:cNvSpPr/>
          <p:nvPr/>
        </p:nvSpPr>
        <p:spPr>
          <a:xfrm>
            <a:off x="1695713" y="3866276"/>
            <a:ext cx="1343735" cy="174355"/>
          </a:xfrm>
          <a:prstGeom prst="rect">
            <a:avLst/>
          </a:prstGeom>
          <a:solidFill>
            <a:srgbClr val="4F81BD">
              <a:lumMod val="20000"/>
              <a:lumOff val="80000"/>
            </a:srgbClr>
          </a:solidFill>
          <a:ln w="127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100" b="1" i="0" u="none" strike="noStrike" kern="0" cap="none" spc="0" normalizeH="0" baseline="0" noProof="0" dirty="0" smtClean="0">
                <a:ln>
                  <a:noFill/>
                </a:ln>
                <a:solidFill>
                  <a:sysClr val="windowText" lastClr="000000"/>
                </a:solidFill>
                <a:effectLst/>
                <a:uLnTx/>
                <a:uFillTx/>
                <a:latin typeface="맑은 고딕"/>
                <a:ea typeface="맑은 고딕"/>
                <a:cs typeface="+mn-cs"/>
              </a:rPr>
              <a:t>SPP 3</a:t>
            </a:r>
            <a:endParaRPr kumimoji="0" lang="ko-KR" altLang="en-US" sz="1100" b="1" i="0" u="none" strike="noStrike" kern="0" cap="none" spc="0" normalizeH="0" baseline="0" noProof="0" dirty="0">
              <a:ln>
                <a:noFill/>
              </a:ln>
              <a:solidFill>
                <a:sysClr val="windowText" lastClr="000000"/>
              </a:solidFill>
              <a:effectLst/>
              <a:uLnTx/>
              <a:uFillTx/>
              <a:latin typeface="맑은 고딕"/>
              <a:ea typeface="맑은 고딕"/>
              <a:cs typeface="+mn-cs"/>
            </a:endParaRPr>
          </a:p>
        </p:txBody>
      </p:sp>
      <p:sp>
        <p:nvSpPr>
          <p:cNvPr id="118" name="직사각형 117"/>
          <p:cNvSpPr/>
          <p:nvPr/>
        </p:nvSpPr>
        <p:spPr>
          <a:xfrm>
            <a:off x="1695713" y="4086060"/>
            <a:ext cx="1343735" cy="174355"/>
          </a:xfrm>
          <a:prstGeom prst="rect">
            <a:avLst/>
          </a:prstGeom>
          <a:solidFill>
            <a:srgbClr val="4F81BD">
              <a:lumMod val="20000"/>
              <a:lumOff val="80000"/>
            </a:srgbClr>
          </a:solidFill>
          <a:ln w="127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100" b="1" i="0" u="none" strike="noStrike" kern="0" cap="none" spc="0" normalizeH="0" baseline="0" noProof="0" dirty="0">
                <a:ln>
                  <a:noFill/>
                </a:ln>
                <a:solidFill>
                  <a:sysClr val="windowText" lastClr="000000"/>
                </a:solidFill>
                <a:effectLst/>
                <a:uLnTx/>
                <a:uFillTx/>
                <a:latin typeface="맑은 고딕"/>
                <a:ea typeface="맑은 고딕"/>
                <a:cs typeface="+mn-cs"/>
              </a:rPr>
              <a:t>SPP </a:t>
            </a:r>
            <a:r>
              <a:rPr kumimoji="0" lang="en-US" altLang="ko-KR" sz="1100" b="1" i="0" u="none" strike="noStrike" kern="0" cap="none" spc="0" normalizeH="0" baseline="0" noProof="0" dirty="0" smtClean="0">
                <a:ln>
                  <a:noFill/>
                </a:ln>
                <a:solidFill>
                  <a:sysClr val="windowText" lastClr="000000"/>
                </a:solidFill>
                <a:effectLst/>
                <a:uLnTx/>
                <a:uFillTx/>
                <a:latin typeface="맑은 고딕"/>
                <a:ea typeface="맑은 고딕"/>
                <a:cs typeface="+mn-cs"/>
              </a:rPr>
              <a:t>4</a:t>
            </a:r>
            <a:endParaRPr kumimoji="0" lang="ko-KR" altLang="en-US" sz="1100" b="1" i="0" u="none" strike="noStrike" kern="0" cap="none" spc="0" normalizeH="0" baseline="0" noProof="0" dirty="0">
              <a:ln>
                <a:noFill/>
              </a:ln>
              <a:solidFill>
                <a:sysClr val="windowText" lastClr="000000"/>
              </a:solidFill>
              <a:effectLst/>
              <a:uLnTx/>
              <a:uFillTx/>
              <a:latin typeface="맑은 고딕"/>
              <a:ea typeface="맑은 고딕"/>
              <a:cs typeface="+mn-cs"/>
            </a:endParaRPr>
          </a:p>
        </p:txBody>
      </p:sp>
      <p:sp>
        <p:nvSpPr>
          <p:cNvPr id="119" name="직사각형 118"/>
          <p:cNvSpPr/>
          <p:nvPr/>
        </p:nvSpPr>
        <p:spPr>
          <a:xfrm>
            <a:off x="1693253" y="4299549"/>
            <a:ext cx="1343735" cy="174355"/>
          </a:xfrm>
          <a:prstGeom prst="rect">
            <a:avLst/>
          </a:prstGeom>
          <a:noFill/>
          <a:ln w="127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100" b="1" i="0" u="none" strike="noStrike" kern="0" cap="none" spc="0" normalizeH="0" baseline="0" noProof="0" dirty="0">
                <a:ln>
                  <a:noFill/>
                </a:ln>
                <a:solidFill>
                  <a:sysClr val="windowText" lastClr="000000"/>
                </a:solidFill>
                <a:effectLst/>
                <a:uLnTx/>
                <a:uFillTx/>
                <a:latin typeface="맑은 고딕"/>
                <a:ea typeface="맑은 고딕"/>
                <a:cs typeface="+mn-cs"/>
              </a:rPr>
              <a:t>SPP </a:t>
            </a:r>
            <a:r>
              <a:rPr kumimoji="0" lang="en-US" altLang="ko-KR" sz="1100" b="1" i="0" u="none" strike="noStrike" kern="0" cap="none" spc="0" normalizeH="0" baseline="0" noProof="0" dirty="0" smtClean="0">
                <a:ln>
                  <a:noFill/>
                </a:ln>
                <a:solidFill>
                  <a:sysClr val="windowText" lastClr="000000"/>
                </a:solidFill>
                <a:effectLst/>
                <a:uLnTx/>
                <a:uFillTx/>
                <a:latin typeface="맑은 고딕"/>
                <a:ea typeface="맑은 고딕"/>
                <a:cs typeface="+mn-cs"/>
              </a:rPr>
              <a:t>5</a:t>
            </a:r>
            <a:endParaRPr kumimoji="0" lang="ko-KR" altLang="en-US" sz="1100" b="1" i="0" u="none" strike="noStrike" kern="0" cap="none" spc="0" normalizeH="0" baseline="0" noProof="0" dirty="0">
              <a:ln>
                <a:noFill/>
              </a:ln>
              <a:solidFill>
                <a:sysClr val="windowText" lastClr="000000"/>
              </a:solidFill>
              <a:effectLst/>
              <a:uLnTx/>
              <a:uFillTx/>
              <a:latin typeface="맑은 고딕"/>
              <a:ea typeface="맑은 고딕"/>
              <a:cs typeface="+mn-cs"/>
            </a:endParaRPr>
          </a:p>
        </p:txBody>
      </p:sp>
      <p:cxnSp>
        <p:nvCxnSpPr>
          <p:cNvPr id="120" name="꺾인 연결선 119"/>
          <p:cNvCxnSpPr>
            <a:stCxn id="98" idx="1"/>
            <a:endCxn id="115" idx="3"/>
          </p:cNvCxnSpPr>
          <p:nvPr/>
        </p:nvCxnSpPr>
        <p:spPr>
          <a:xfrm rot="10800000">
            <a:off x="3039448" y="3528327"/>
            <a:ext cx="391425" cy="640857"/>
          </a:xfrm>
          <a:prstGeom prst="bentConnector3">
            <a:avLst>
              <a:gd name="adj1" fmla="val 50000"/>
            </a:avLst>
          </a:prstGeom>
          <a:noFill/>
          <a:ln w="9525" cap="flat" cmpd="sng" algn="ctr">
            <a:solidFill>
              <a:sysClr val="windowText" lastClr="000000"/>
            </a:solidFill>
            <a:prstDash val="solid"/>
          </a:ln>
          <a:effectLst/>
        </p:spPr>
      </p:cxnSp>
      <p:cxnSp>
        <p:nvCxnSpPr>
          <p:cNvPr id="121" name="꺾인 연결선 120"/>
          <p:cNvCxnSpPr>
            <a:stCxn id="98" idx="1"/>
            <a:endCxn id="119" idx="3"/>
          </p:cNvCxnSpPr>
          <p:nvPr/>
        </p:nvCxnSpPr>
        <p:spPr>
          <a:xfrm rot="10800000" flipV="1">
            <a:off x="3036988" y="4169182"/>
            <a:ext cx="393885" cy="217544"/>
          </a:xfrm>
          <a:prstGeom prst="bentConnector3">
            <a:avLst>
              <a:gd name="adj1" fmla="val 50000"/>
            </a:avLst>
          </a:prstGeom>
          <a:noFill/>
          <a:ln w="9525" cap="flat" cmpd="sng" algn="ctr">
            <a:solidFill>
              <a:sysClr val="windowText" lastClr="000000"/>
            </a:solidFill>
            <a:prstDash val="solid"/>
          </a:ln>
          <a:effectLst/>
        </p:spPr>
      </p:cxnSp>
      <p:cxnSp>
        <p:nvCxnSpPr>
          <p:cNvPr id="122" name="꺾인 연결선 121"/>
          <p:cNvCxnSpPr>
            <a:stCxn id="98" idx="1"/>
            <a:endCxn id="117" idx="3"/>
          </p:cNvCxnSpPr>
          <p:nvPr/>
        </p:nvCxnSpPr>
        <p:spPr>
          <a:xfrm rot="10800000">
            <a:off x="3039448" y="3953455"/>
            <a:ext cx="391425" cy="215729"/>
          </a:xfrm>
          <a:prstGeom prst="bentConnector3">
            <a:avLst>
              <a:gd name="adj1" fmla="val 50000"/>
            </a:avLst>
          </a:prstGeom>
          <a:noFill/>
          <a:ln w="9525" cap="flat" cmpd="sng" algn="ctr">
            <a:solidFill>
              <a:sysClr val="windowText" lastClr="000000"/>
            </a:solidFill>
            <a:prstDash val="solid"/>
          </a:ln>
          <a:effectLst/>
        </p:spPr>
      </p:cxnSp>
      <p:cxnSp>
        <p:nvCxnSpPr>
          <p:cNvPr id="123" name="꺾인 연결선 122"/>
          <p:cNvCxnSpPr>
            <a:stCxn id="98" idx="1"/>
            <a:endCxn id="118" idx="3"/>
          </p:cNvCxnSpPr>
          <p:nvPr/>
        </p:nvCxnSpPr>
        <p:spPr>
          <a:xfrm rot="10800000" flipV="1">
            <a:off x="3039448" y="4173237"/>
            <a:ext cx="391425" cy="0"/>
          </a:xfrm>
          <a:prstGeom prst="bentConnector3">
            <a:avLst>
              <a:gd name="adj1" fmla="val 50000"/>
            </a:avLst>
          </a:prstGeom>
          <a:noFill/>
          <a:ln w="9525" cap="flat" cmpd="sng" algn="ctr">
            <a:solidFill>
              <a:sysClr val="windowText" lastClr="000000"/>
            </a:solidFill>
            <a:prstDash val="solid"/>
          </a:ln>
          <a:effectLst/>
        </p:spPr>
      </p:cxnSp>
      <p:cxnSp>
        <p:nvCxnSpPr>
          <p:cNvPr id="124" name="꺾인 연결선 123"/>
          <p:cNvCxnSpPr>
            <a:stCxn id="98" idx="1"/>
            <a:endCxn id="116" idx="3"/>
          </p:cNvCxnSpPr>
          <p:nvPr/>
        </p:nvCxnSpPr>
        <p:spPr>
          <a:xfrm rot="10800000">
            <a:off x="3039448" y="3748109"/>
            <a:ext cx="391425" cy="421074"/>
          </a:xfrm>
          <a:prstGeom prst="bentConnector3">
            <a:avLst>
              <a:gd name="adj1" fmla="val 50000"/>
            </a:avLst>
          </a:prstGeom>
          <a:noFill/>
          <a:ln w="9525" cap="flat" cmpd="sng" algn="ctr">
            <a:solidFill>
              <a:sysClr val="windowText" lastClr="000000"/>
            </a:solidFill>
            <a:prstDash val="solid"/>
          </a:ln>
          <a:effectLst/>
        </p:spPr>
      </p:cxnSp>
      <p:sp>
        <p:nvSpPr>
          <p:cNvPr id="125" name="직사각형 124"/>
          <p:cNvSpPr/>
          <p:nvPr/>
        </p:nvSpPr>
        <p:spPr>
          <a:xfrm>
            <a:off x="1521370" y="2963341"/>
            <a:ext cx="6419123" cy="1638590"/>
          </a:xfrm>
          <a:prstGeom prst="rect">
            <a:avLst/>
          </a:prstGeom>
          <a:noFill/>
          <a:ln w="12700" cap="flat" cmpd="sng" algn="ctr">
            <a:solidFill>
              <a:sysClr val="window" lastClr="FFFFFF">
                <a:lumMod val="50000"/>
              </a:sysClr>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100" b="1" i="0" u="none" strike="noStrike" kern="0" cap="none" spc="0" normalizeH="0" baseline="0" noProof="0" dirty="0">
              <a:ln>
                <a:noFill/>
              </a:ln>
              <a:solidFill>
                <a:sysClr val="windowText" lastClr="000000"/>
              </a:solidFill>
              <a:effectLst/>
              <a:uLnTx/>
              <a:uFillTx/>
              <a:latin typeface="맑은 고딕"/>
              <a:ea typeface="맑은 고딕"/>
              <a:cs typeface="+mn-cs"/>
            </a:endParaRPr>
          </a:p>
        </p:txBody>
      </p:sp>
      <p:cxnSp>
        <p:nvCxnSpPr>
          <p:cNvPr id="126" name="꺾인 연결선 125"/>
          <p:cNvCxnSpPr>
            <a:stCxn id="104" idx="1"/>
            <a:endCxn id="125" idx="1"/>
          </p:cNvCxnSpPr>
          <p:nvPr/>
        </p:nvCxnSpPr>
        <p:spPr>
          <a:xfrm rot="10800000">
            <a:off x="1521370" y="3782637"/>
            <a:ext cx="1904932" cy="2656635"/>
          </a:xfrm>
          <a:prstGeom prst="bentConnector3">
            <a:avLst>
              <a:gd name="adj1" fmla="val 112000"/>
            </a:avLst>
          </a:prstGeom>
          <a:noFill/>
          <a:ln w="15875" cap="flat" cmpd="sng" algn="ctr">
            <a:solidFill>
              <a:sysClr val="windowText" lastClr="000000"/>
            </a:solidFill>
            <a:prstDash val="solid"/>
            <a:tailEnd type="triangle"/>
          </a:ln>
          <a:effectLst/>
        </p:spPr>
      </p:cxnSp>
      <p:sp>
        <p:nvSpPr>
          <p:cNvPr id="127" name="직사각형 126"/>
          <p:cNvSpPr/>
          <p:nvPr/>
        </p:nvSpPr>
        <p:spPr>
          <a:xfrm>
            <a:off x="6469321" y="4772638"/>
            <a:ext cx="1343735" cy="174355"/>
          </a:xfrm>
          <a:prstGeom prst="rect">
            <a:avLst/>
          </a:prstGeom>
          <a:noFill/>
          <a:ln w="127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100" b="1" i="0" u="none" strike="noStrike" kern="0" cap="none" spc="0" normalizeH="0" baseline="0" noProof="0" dirty="0" smtClean="0">
                <a:ln>
                  <a:noFill/>
                </a:ln>
                <a:solidFill>
                  <a:sysClr val="windowText" lastClr="000000"/>
                </a:solidFill>
                <a:effectLst/>
                <a:uLnTx/>
                <a:uFillTx/>
                <a:latin typeface="맑은 고딕"/>
                <a:ea typeface="맑은 고딕"/>
                <a:cs typeface="+mn-cs"/>
              </a:rPr>
              <a:t>HYM 1</a:t>
            </a:r>
            <a:endParaRPr kumimoji="0" lang="ko-KR" altLang="en-US" sz="1100" b="1" i="0" u="none" strike="noStrike" kern="0" cap="none" spc="0" normalizeH="0" baseline="0" noProof="0" dirty="0">
              <a:ln>
                <a:noFill/>
              </a:ln>
              <a:solidFill>
                <a:sysClr val="windowText" lastClr="000000"/>
              </a:solidFill>
              <a:effectLst/>
              <a:uLnTx/>
              <a:uFillTx/>
              <a:latin typeface="맑은 고딕"/>
              <a:ea typeface="맑은 고딕"/>
              <a:cs typeface="+mn-cs"/>
            </a:endParaRPr>
          </a:p>
        </p:txBody>
      </p:sp>
      <p:sp>
        <p:nvSpPr>
          <p:cNvPr id="128" name="직사각형 127"/>
          <p:cNvSpPr/>
          <p:nvPr/>
        </p:nvSpPr>
        <p:spPr>
          <a:xfrm>
            <a:off x="6465482" y="5078443"/>
            <a:ext cx="1343735" cy="174355"/>
          </a:xfrm>
          <a:prstGeom prst="rect">
            <a:avLst/>
          </a:prstGeom>
          <a:noFill/>
          <a:ln w="127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100" b="1" i="0" u="none" strike="noStrike" kern="0" cap="none" spc="0" normalizeH="0" baseline="0" noProof="0" dirty="0" smtClean="0">
                <a:ln>
                  <a:noFill/>
                </a:ln>
                <a:solidFill>
                  <a:sysClr val="windowText" lastClr="000000"/>
                </a:solidFill>
                <a:effectLst/>
                <a:uLnTx/>
                <a:uFillTx/>
                <a:latin typeface="맑은 고딕"/>
                <a:ea typeface="맑은 고딕"/>
                <a:cs typeface="+mn-cs"/>
              </a:rPr>
              <a:t>HYM 2</a:t>
            </a:r>
            <a:endParaRPr kumimoji="0" lang="ko-KR" altLang="en-US" sz="1100" b="1" i="0" u="none" strike="noStrike" kern="0" cap="none" spc="0" normalizeH="0" baseline="0" noProof="0" dirty="0">
              <a:ln>
                <a:noFill/>
              </a:ln>
              <a:solidFill>
                <a:sysClr val="windowText" lastClr="000000"/>
              </a:solidFill>
              <a:effectLst/>
              <a:uLnTx/>
              <a:uFillTx/>
              <a:latin typeface="맑은 고딕"/>
              <a:ea typeface="맑은 고딕"/>
              <a:cs typeface="+mn-cs"/>
            </a:endParaRPr>
          </a:p>
        </p:txBody>
      </p:sp>
      <p:cxnSp>
        <p:nvCxnSpPr>
          <p:cNvPr id="129" name="꺾인 연결선 128"/>
          <p:cNvCxnSpPr>
            <a:stCxn id="99" idx="3"/>
            <a:endCxn id="127" idx="1"/>
          </p:cNvCxnSpPr>
          <p:nvPr/>
        </p:nvCxnSpPr>
        <p:spPr>
          <a:xfrm flipV="1">
            <a:off x="6042730" y="4859816"/>
            <a:ext cx="426591" cy="152600"/>
          </a:xfrm>
          <a:prstGeom prst="bentConnector3">
            <a:avLst/>
          </a:prstGeom>
          <a:noFill/>
          <a:ln w="9525" cap="flat" cmpd="sng" algn="ctr">
            <a:solidFill>
              <a:sysClr val="windowText" lastClr="000000"/>
            </a:solidFill>
            <a:prstDash val="solid"/>
          </a:ln>
          <a:effectLst/>
        </p:spPr>
      </p:cxnSp>
      <p:cxnSp>
        <p:nvCxnSpPr>
          <p:cNvPr id="130" name="꺾인 연결선 129"/>
          <p:cNvCxnSpPr>
            <a:stCxn id="99" idx="3"/>
            <a:endCxn id="128" idx="1"/>
          </p:cNvCxnSpPr>
          <p:nvPr/>
        </p:nvCxnSpPr>
        <p:spPr>
          <a:xfrm>
            <a:off x="6042730" y="5012415"/>
            <a:ext cx="422752" cy="153205"/>
          </a:xfrm>
          <a:prstGeom prst="bentConnector3">
            <a:avLst>
              <a:gd name="adj1" fmla="val 50000"/>
            </a:avLst>
          </a:prstGeom>
          <a:noFill/>
          <a:ln w="9525" cap="flat" cmpd="sng" algn="ctr">
            <a:solidFill>
              <a:sysClr val="windowText" lastClr="000000"/>
            </a:solidFill>
            <a:prstDash val="solid"/>
          </a:ln>
          <a:effectLst/>
        </p:spPr>
      </p:cxnSp>
      <p:cxnSp>
        <p:nvCxnSpPr>
          <p:cNvPr id="131" name="꺾인 연결선 130"/>
          <p:cNvCxnSpPr>
            <a:stCxn id="102" idx="2"/>
            <a:endCxn id="104" idx="0"/>
          </p:cNvCxnSpPr>
          <p:nvPr/>
        </p:nvCxnSpPr>
        <p:spPr>
          <a:xfrm rot="16200000" flipH="1">
            <a:off x="4620435" y="6096242"/>
            <a:ext cx="232733" cy="0"/>
          </a:xfrm>
          <a:prstGeom prst="bentConnector3">
            <a:avLst>
              <a:gd name="adj1" fmla="val 50000"/>
            </a:avLst>
          </a:prstGeom>
          <a:noFill/>
          <a:ln w="15875" cap="flat" cmpd="sng" algn="ctr">
            <a:solidFill>
              <a:sysClr val="windowText" lastClr="000000"/>
            </a:solidFill>
            <a:prstDash val="solid"/>
            <a:tailEnd type="triangle"/>
          </a:ln>
          <a:effectLst/>
        </p:spPr>
      </p:cxnSp>
      <p:sp>
        <p:nvSpPr>
          <p:cNvPr id="132" name="TextBox 131"/>
          <p:cNvSpPr txBox="1"/>
          <p:nvPr/>
        </p:nvSpPr>
        <p:spPr>
          <a:xfrm>
            <a:off x="1526562" y="2957757"/>
            <a:ext cx="1850894"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맑은 고딕"/>
                <a:ea typeface="맑은 고딕"/>
              </a:rPr>
              <a:t>Downscaling methods </a:t>
            </a:r>
            <a:endParaRPr kumimoji="0" lang="ko-KR" altLang="en-US" sz="1200" b="1" i="0" u="none" strike="noStrike" kern="0" cap="none" spc="0" normalizeH="0" baseline="0" noProof="0" dirty="0">
              <a:ln>
                <a:noFill/>
              </a:ln>
              <a:solidFill>
                <a:sysClr val="windowText" lastClr="000000"/>
              </a:solidFill>
              <a:effectLst/>
              <a:uLnTx/>
              <a:uFillTx/>
            </a:endParaRPr>
          </a:p>
        </p:txBody>
      </p:sp>
      <p:sp>
        <p:nvSpPr>
          <p:cNvPr id="133" name="TextBox 132"/>
          <p:cNvSpPr txBox="1"/>
          <p:nvPr/>
        </p:nvSpPr>
        <p:spPr>
          <a:xfrm>
            <a:off x="981125" y="6424964"/>
            <a:ext cx="2590025" cy="415498"/>
          </a:xfrm>
          <a:prstGeom prst="rect">
            <a:avLst/>
          </a:prstGeom>
          <a:noFill/>
        </p:spPr>
        <p:txBody>
          <a:bodyPr wrap="square" rtlCol="0">
            <a:spAutoFit/>
          </a:bodyPr>
          <a:lstStyle/>
          <a:p>
            <a:r>
              <a:rPr lang="en-US" altLang="ko-KR" sz="1050" b="1" dirty="0" smtClean="0">
                <a:latin typeface="맑은 고딕" pitchFamily="50" charset="-127"/>
                <a:ea typeface="맑은 고딕" pitchFamily="50" charset="-127"/>
                <a:cs typeface="Arial Unicode MS" pitchFamily="50" charset="-127"/>
              </a:rPr>
              <a:t>Find</a:t>
            </a:r>
            <a:r>
              <a:rPr lang="ko-KR" altLang="en-US" sz="1050" b="1" dirty="0">
                <a:latin typeface="맑은 고딕" pitchFamily="50" charset="-127"/>
                <a:ea typeface="맑은 고딕" pitchFamily="50" charset="-127"/>
                <a:cs typeface="Arial Unicode MS" pitchFamily="50" charset="-127"/>
              </a:rPr>
              <a:t> </a:t>
            </a:r>
            <a:r>
              <a:rPr lang="en-US" altLang="ko-KR" sz="1050" b="1" dirty="0" smtClean="0">
                <a:latin typeface="맑은 고딕" pitchFamily="50" charset="-127"/>
                <a:ea typeface="맑은 고딕" pitchFamily="50" charset="-127"/>
                <a:cs typeface="Arial Unicode MS" pitchFamily="50" charset="-127"/>
              </a:rPr>
              <a:t>the combined DS method </a:t>
            </a:r>
          </a:p>
          <a:p>
            <a:r>
              <a:rPr lang="en-US" altLang="ko-KR" sz="1050" b="1" dirty="0" smtClean="0">
                <a:latin typeface="맑은 고딕" pitchFamily="50" charset="-127"/>
                <a:ea typeface="맑은 고딕" pitchFamily="50" charset="-127"/>
                <a:cs typeface="Arial Unicode MS" pitchFamily="50" charset="-127"/>
              </a:rPr>
              <a:t>to minimize the uncertainty </a:t>
            </a:r>
            <a:endParaRPr lang="ko-KR" altLang="en-US" sz="1050" b="1" dirty="0">
              <a:latin typeface="맑은 고딕" pitchFamily="50" charset="-127"/>
              <a:ea typeface="맑은 고딕" pitchFamily="50" charset="-127"/>
              <a:cs typeface="Arial Unicode MS" pitchFamily="50" charset="-127"/>
            </a:endParaRPr>
          </a:p>
        </p:txBody>
      </p:sp>
    </p:spTree>
    <p:extLst>
      <p:ext uri="{BB962C8B-B14F-4D97-AF65-F5344CB8AC3E}">
        <p14:creationId xmlns="" xmlns:p14="http://schemas.microsoft.com/office/powerpoint/2010/main" val="3287011193"/>
      </p:ext>
    </p:extLst>
  </p:cSld>
  <p:clrMapOvr>
    <a:masterClrMapping/>
  </p:clrMapOvr>
  <p:transition>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내용 개체 틀 2"/>
          <p:cNvSpPr txBox="1">
            <a:spLocks/>
          </p:cNvSpPr>
          <p:nvPr/>
        </p:nvSpPr>
        <p:spPr bwMode="auto">
          <a:xfrm>
            <a:off x="515907" y="908720"/>
            <a:ext cx="7902575" cy="449122"/>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177800" indent="-177800" algn="l">
              <a:spcBef>
                <a:spcPts val="0"/>
              </a:spcBef>
              <a:buClr>
                <a:schemeClr val="tx2"/>
              </a:buClr>
              <a:buSzPct val="100000"/>
              <a:buBlip>
                <a:blip r:embed="rId4"/>
              </a:buBlip>
              <a:defRPr/>
            </a:pPr>
            <a:r>
              <a:rPr lang="en-US" altLang="ko-KR" sz="2200" b="1" kern="0" noProof="0" dirty="0">
                <a:solidFill>
                  <a:srgbClr val="000000"/>
                </a:solidFill>
                <a:latin typeface="Calibri" pitchFamily="34" charset="0"/>
                <a:ea typeface="+mn-ea"/>
              </a:rPr>
              <a:t> </a:t>
            </a:r>
            <a:r>
              <a:rPr lang="en-US" altLang="ko-KR" sz="2200" b="1" kern="0" noProof="0" dirty="0" smtClean="0">
                <a:solidFill>
                  <a:srgbClr val="000000"/>
                </a:solidFill>
                <a:latin typeface="Calibri" pitchFamily="34" charset="0"/>
                <a:ea typeface="+mn-ea"/>
              </a:rPr>
              <a:t>Uncertainty quantification analysis</a:t>
            </a:r>
            <a:endParaRPr kumimoji="1" lang="ko-KR" altLang="en-US" sz="2200" b="1" i="0" u="none" strike="noStrike" kern="0" cap="none" spc="0" normalizeH="0" baseline="0" noProof="0" dirty="0">
              <a:ln>
                <a:noFill/>
              </a:ln>
              <a:solidFill>
                <a:srgbClr val="000000"/>
              </a:solidFill>
              <a:effectLst/>
              <a:uLnTx/>
              <a:uFillTx/>
              <a:latin typeface="Calibri" pitchFamily="34" charset="0"/>
              <a:ea typeface="+mn-ea"/>
            </a:endParaRPr>
          </a:p>
        </p:txBody>
      </p:sp>
      <p:sp>
        <p:nvSpPr>
          <p:cNvPr id="12" name="Rectangle 5"/>
          <p:cNvSpPr>
            <a:spLocks noChangeAspect="1" noChangeArrowheads="1"/>
          </p:cNvSpPr>
          <p:nvPr/>
        </p:nvSpPr>
        <p:spPr bwMode="auto">
          <a:xfrm>
            <a:off x="467544" y="974493"/>
            <a:ext cx="266700" cy="266700"/>
          </a:xfrm>
          <a:prstGeom prst="rect">
            <a:avLst/>
          </a:prstGeom>
          <a:solidFill>
            <a:schemeClr val="bg1"/>
          </a:solidFill>
          <a:ln w="9525">
            <a:solidFill>
              <a:srgbClr val="003366"/>
            </a:solidFill>
            <a:miter lim="800000"/>
            <a:headEnd/>
            <a:tailEnd/>
          </a:ln>
          <a:effectLst>
            <a:outerShdw dist="53882" dir="2700000" algn="ctr" rotWithShape="0">
              <a:srgbClr val="9966FF"/>
            </a:outerShdw>
          </a:effectLst>
        </p:spPr>
        <p:txBody>
          <a:bodyPr wrap="none" anchor="ctr"/>
          <a:lstStyle/>
          <a:p>
            <a:pPr algn="ctr">
              <a:defRPr/>
            </a:pPr>
            <a:endParaRPr lang="ko-KR" altLang="en-US" b="1">
              <a:latin typeface="Calibri" pitchFamily="34" charset="0"/>
            </a:endParaRPr>
          </a:p>
        </p:txBody>
      </p:sp>
      <p:grpSp>
        <p:nvGrpSpPr>
          <p:cNvPr id="13" name="그룹 12"/>
          <p:cNvGrpSpPr>
            <a:grpSpLocks noChangeAspect="1"/>
          </p:cNvGrpSpPr>
          <p:nvPr/>
        </p:nvGrpSpPr>
        <p:grpSpPr>
          <a:xfrm>
            <a:off x="1043756" y="3681828"/>
            <a:ext cx="7458406" cy="2738539"/>
            <a:chOff x="925140" y="1817642"/>
            <a:chExt cx="7103244" cy="2930626"/>
          </a:xfrm>
        </p:grpSpPr>
        <p:graphicFrame>
          <p:nvGraphicFramePr>
            <p:cNvPr id="14" name="개체 13"/>
            <p:cNvGraphicFramePr>
              <a:graphicFrameLocks noChangeAspect="1"/>
            </p:cNvGraphicFramePr>
            <p:nvPr>
              <p:extLst>
                <p:ext uri="{D42A27DB-BD31-4B8C-83A1-F6EECF244321}">
                  <p14:modId xmlns="" xmlns:p14="http://schemas.microsoft.com/office/powerpoint/2010/main" val="3670196214"/>
                </p:ext>
              </p:extLst>
            </p:nvPr>
          </p:nvGraphicFramePr>
          <p:xfrm>
            <a:off x="1195039" y="2294963"/>
            <a:ext cx="2591405" cy="456991"/>
          </p:xfrm>
          <a:graphic>
            <a:graphicData uri="http://schemas.openxmlformats.org/presentationml/2006/ole">
              <p:oleObj spid="_x0000_s2194" name="Equation" r:id="rId5" imgW="2590560" imgH="457200" progId="">
                <p:embed/>
              </p:oleObj>
            </a:graphicData>
          </a:graphic>
        </p:graphicFrame>
        <p:graphicFrame>
          <p:nvGraphicFramePr>
            <p:cNvPr id="15" name="개체 14"/>
            <p:cNvGraphicFramePr>
              <a:graphicFrameLocks noChangeAspect="1"/>
            </p:cNvGraphicFramePr>
            <p:nvPr>
              <p:extLst>
                <p:ext uri="{D42A27DB-BD31-4B8C-83A1-F6EECF244321}">
                  <p14:modId xmlns="" xmlns:p14="http://schemas.microsoft.com/office/powerpoint/2010/main" val="4159769689"/>
                </p:ext>
              </p:extLst>
            </p:nvPr>
          </p:nvGraphicFramePr>
          <p:xfrm>
            <a:off x="1182944" y="2874271"/>
            <a:ext cx="2601989" cy="456990"/>
          </p:xfrm>
          <a:graphic>
            <a:graphicData uri="http://schemas.openxmlformats.org/presentationml/2006/ole">
              <p:oleObj spid="_x0000_s2195" name="Equation" r:id="rId6" imgW="2603160" imgH="457200" progId="">
                <p:embed/>
              </p:oleObj>
            </a:graphicData>
          </a:graphic>
        </p:graphicFrame>
        <p:graphicFrame>
          <p:nvGraphicFramePr>
            <p:cNvPr id="16" name="개체 15"/>
            <p:cNvGraphicFramePr>
              <a:graphicFrameLocks noChangeAspect="1"/>
            </p:cNvGraphicFramePr>
            <p:nvPr>
              <p:extLst>
                <p:ext uri="{D42A27DB-BD31-4B8C-83A1-F6EECF244321}">
                  <p14:modId xmlns="" xmlns:p14="http://schemas.microsoft.com/office/powerpoint/2010/main" val="85110810"/>
                </p:ext>
              </p:extLst>
            </p:nvPr>
          </p:nvGraphicFramePr>
          <p:xfrm>
            <a:off x="1180166" y="3409041"/>
            <a:ext cx="3797301" cy="457201"/>
          </p:xfrm>
          <a:graphic>
            <a:graphicData uri="http://schemas.openxmlformats.org/presentationml/2006/ole">
              <p:oleObj spid="_x0000_s2196" name="Equation" r:id="rId7" imgW="3797280" imgH="457200" progId="">
                <p:embed/>
              </p:oleObj>
            </a:graphicData>
          </a:graphic>
        </p:graphicFrame>
        <p:graphicFrame>
          <p:nvGraphicFramePr>
            <p:cNvPr id="17" name="개체 16"/>
            <p:cNvGraphicFramePr>
              <a:graphicFrameLocks noChangeAspect="1"/>
            </p:cNvGraphicFramePr>
            <p:nvPr>
              <p:extLst>
                <p:ext uri="{D42A27DB-BD31-4B8C-83A1-F6EECF244321}">
                  <p14:modId xmlns="" xmlns:p14="http://schemas.microsoft.com/office/powerpoint/2010/main" val="138777956"/>
                </p:ext>
              </p:extLst>
            </p:nvPr>
          </p:nvGraphicFramePr>
          <p:xfrm>
            <a:off x="1173872" y="3992115"/>
            <a:ext cx="4050393" cy="533439"/>
          </p:xfrm>
          <a:graphic>
            <a:graphicData uri="http://schemas.openxmlformats.org/presentationml/2006/ole">
              <p:oleObj spid="_x0000_s2197" name="Equation" r:id="rId8" imgW="4051080" imgH="533160" progId="">
                <p:embed/>
              </p:oleObj>
            </a:graphicData>
          </a:graphic>
        </p:graphicFrame>
        <p:graphicFrame>
          <p:nvGraphicFramePr>
            <p:cNvPr id="18" name="개체 17"/>
            <p:cNvGraphicFramePr>
              <a:graphicFrameLocks noChangeAspect="1"/>
            </p:cNvGraphicFramePr>
            <p:nvPr>
              <p:extLst>
                <p:ext uri="{D42A27DB-BD31-4B8C-83A1-F6EECF244321}">
                  <p14:modId xmlns="" xmlns:p14="http://schemas.microsoft.com/office/powerpoint/2010/main" val="2545762779"/>
                </p:ext>
              </p:extLst>
            </p:nvPr>
          </p:nvGraphicFramePr>
          <p:xfrm>
            <a:off x="6027087" y="2271179"/>
            <a:ext cx="901095" cy="431508"/>
          </p:xfrm>
          <a:graphic>
            <a:graphicData uri="http://schemas.openxmlformats.org/presentationml/2006/ole">
              <p:oleObj spid="_x0000_s2198" name="Equation" r:id="rId9" imgW="901309" imgH="431613" progId="">
                <p:embed/>
              </p:oleObj>
            </a:graphicData>
          </a:graphic>
        </p:graphicFrame>
        <p:graphicFrame>
          <p:nvGraphicFramePr>
            <p:cNvPr id="19" name="개체 18"/>
            <p:cNvGraphicFramePr>
              <a:graphicFrameLocks noChangeAspect="1"/>
            </p:cNvGraphicFramePr>
            <p:nvPr>
              <p:extLst>
                <p:ext uri="{D42A27DB-BD31-4B8C-83A1-F6EECF244321}">
                  <p14:modId xmlns="" xmlns:p14="http://schemas.microsoft.com/office/powerpoint/2010/main" val="4218105564"/>
                </p:ext>
              </p:extLst>
            </p:nvPr>
          </p:nvGraphicFramePr>
          <p:xfrm>
            <a:off x="6027087" y="2777436"/>
            <a:ext cx="1268489" cy="445099"/>
          </p:xfrm>
          <a:graphic>
            <a:graphicData uri="http://schemas.openxmlformats.org/presentationml/2006/ole">
              <p:oleObj spid="_x0000_s2199" name="Equation" r:id="rId10" imgW="1269449" imgH="444307" progId="">
                <p:embed/>
              </p:oleObj>
            </a:graphicData>
          </a:graphic>
        </p:graphicFrame>
        <p:graphicFrame>
          <p:nvGraphicFramePr>
            <p:cNvPr id="20" name="개체 19"/>
            <p:cNvGraphicFramePr>
              <a:graphicFrameLocks noChangeAspect="1"/>
            </p:cNvGraphicFramePr>
            <p:nvPr>
              <p:extLst>
                <p:ext uri="{D42A27DB-BD31-4B8C-83A1-F6EECF244321}">
                  <p14:modId xmlns="" xmlns:p14="http://schemas.microsoft.com/office/powerpoint/2010/main" val="2470964735"/>
                </p:ext>
              </p:extLst>
            </p:nvPr>
          </p:nvGraphicFramePr>
          <p:xfrm>
            <a:off x="6025575" y="3305780"/>
            <a:ext cx="1726595" cy="445099"/>
          </p:xfrm>
          <a:graphic>
            <a:graphicData uri="http://schemas.openxmlformats.org/presentationml/2006/ole">
              <p:oleObj spid="_x0000_s2200" name="Equation" r:id="rId11" imgW="1726451" imgH="444307" progId="">
                <p:embed/>
              </p:oleObj>
            </a:graphicData>
          </a:graphic>
        </p:graphicFrame>
        <p:sp>
          <p:nvSpPr>
            <p:cNvPr id="21" name="직사각형 20"/>
            <p:cNvSpPr/>
            <p:nvPr/>
          </p:nvSpPr>
          <p:spPr>
            <a:xfrm>
              <a:off x="925140" y="1992898"/>
              <a:ext cx="4542924" cy="2755370"/>
            </a:xfrm>
            <a:prstGeom prst="rect">
              <a:avLst/>
            </a:prstGeom>
            <a:noFill/>
            <a:ln w="19050" cap="flat" cmpd="sng" algn="ctr">
              <a:solidFill>
                <a:sysClr val="windowText" lastClr="000000">
                  <a:lumMod val="50000"/>
                  <a:lumOff val="50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400" b="0" i="0" u="none" strike="noStrike" kern="0" cap="none" spc="0" normalizeH="0" baseline="0" noProof="0">
                <a:ln>
                  <a:noFill/>
                </a:ln>
                <a:solidFill>
                  <a:sysClr val="window" lastClr="FFFFFF"/>
                </a:solidFill>
                <a:effectLst/>
                <a:uLnTx/>
                <a:uFillTx/>
                <a:latin typeface="맑은 고딕"/>
                <a:ea typeface="맑은 고딕"/>
                <a:cs typeface="+mn-cs"/>
              </a:endParaRPr>
            </a:p>
          </p:txBody>
        </p:sp>
        <p:sp>
          <p:nvSpPr>
            <p:cNvPr id="22" name="직사각형 21"/>
            <p:cNvSpPr/>
            <p:nvPr/>
          </p:nvSpPr>
          <p:spPr bwMode="auto">
            <a:xfrm>
              <a:off x="1476570" y="1817642"/>
              <a:ext cx="3235003" cy="338127"/>
            </a:xfrm>
            <a:prstGeom prst="rect">
              <a:avLst/>
            </a:prstGeom>
            <a:solidFill>
              <a:srgbClr val="D7E4BD"/>
            </a:solidFill>
            <a:ln w="12700" cap="flat" cmpd="sng" algn="ctr">
              <a:solidFill>
                <a:srgbClr val="000000"/>
              </a:solidFill>
              <a:prstDash val="solid"/>
            </a:ln>
            <a:effectLst/>
          </p:spPr>
          <p:txBody>
            <a:bodyPr lIns="72000" tIns="36000" rIns="36000" bIns="7200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cs typeface="Arial" pitchFamily="34" charset="0"/>
                </a:rPr>
                <a:t>Uncertainty</a:t>
              </a:r>
              <a:r>
                <a:rPr kumimoji="0" lang="en-US" altLang="ko-KR" sz="1200" b="1" i="0" u="none" strike="noStrike" kern="0" cap="none" spc="0" normalizeH="0" noProof="0" dirty="0" smtClean="0">
                  <a:ln>
                    <a:noFill/>
                  </a:ln>
                  <a:solidFill>
                    <a:sysClr val="windowText" lastClr="000000"/>
                  </a:solidFill>
                  <a:effectLst/>
                  <a:uLnTx/>
                  <a:uFillTx/>
                  <a:latin typeface="Calibri" pitchFamily="34" charset="0"/>
                  <a:cs typeface="Arial" pitchFamily="34" charset="0"/>
                </a:rPr>
                <a:t> (Sum of Squares)</a:t>
              </a:r>
              <a:endParaRPr kumimoji="0" lang="ko-KR" altLang="en-US" sz="1200" b="1" i="0" u="none" strike="noStrike" kern="0" cap="none" spc="0" normalizeH="0" baseline="0" noProof="0" dirty="0">
                <a:ln>
                  <a:noFill/>
                </a:ln>
                <a:solidFill>
                  <a:sysClr val="windowText" lastClr="000000"/>
                </a:solidFill>
                <a:effectLst/>
                <a:uLnTx/>
                <a:uFillTx/>
                <a:latin typeface="Calibri" pitchFamily="34" charset="0"/>
                <a:cs typeface="Arial" pitchFamily="34" charset="0"/>
              </a:endParaRPr>
            </a:p>
          </p:txBody>
        </p:sp>
        <p:sp>
          <p:nvSpPr>
            <p:cNvPr id="23" name="직사각형 22"/>
            <p:cNvSpPr/>
            <p:nvPr/>
          </p:nvSpPr>
          <p:spPr>
            <a:xfrm>
              <a:off x="5681910" y="1992887"/>
              <a:ext cx="2346474" cy="2733749"/>
            </a:xfrm>
            <a:prstGeom prst="rect">
              <a:avLst/>
            </a:prstGeom>
            <a:noFill/>
            <a:ln w="19050" cap="flat" cmpd="sng" algn="ctr">
              <a:solidFill>
                <a:sysClr val="windowText" lastClr="000000">
                  <a:lumMod val="50000"/>
                  <a:lumOff val="50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400" b="0" i="0" u="none" strike="noStrike" kern="0" cap="none" spc="0" normalizeH="0" baseline="0" noProof="0">
                <a:ln>
                  <a:noFill/>
                </a:ln>
                <a:solidFill>
                  <a:sysClr val="window" lastClr="FFFFFF"/>
                </a:solidFill>
                <a:effectLst/>
                <a:uLnTx/>
                <a:uFillTx/>
                <a:latin typeface="맑은 고딕"/>
                <a:ea typeface="맑은 고딕"/>
                <a:cs typeface="+mn-cs"/>
              </a:endParaRPr>
            </a:p>
          </p:txBody>
        </p:sp>
        <p:sp>
          <p:nvSpPr>
            <p:cNvPr id="24" name="직사각형 23"/>
            <p:cNvSpPr/>
            <p:nvPr/>
          </p:nvSpPr>
          <p:spPr bwMode="auto">
            <a:xfrm>
              <a:off x="5825925" y="1836913"/>
              <a:ext cx="2048455" cy="338127"/>
            </a:xfrm>
            <a:prstGeom prst="rect">
              <a:avLst/>
            </a:prstGeom>
            <a:solidFill>
              <a:srgbClr val="D7E4BD"/>
            </a:solidFill>
            <a:ln w="12700" cap="flat" cmpd="sng" algn="ctr">
              <a:solidFill>
                <a:srgbClr val="000000"/>
              </a:solidFill>
              <a:prstDash val="solid"/>
            </a:ln>
            <a:effectLst/>
          </p:spPr>
          <p:txBody>
            <a:bodyPr lIns="72000" tIns="36000" rIns="36000" bIns="7200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cs typeface="Arial" pitchFamily="34" charset="0"/>
                </a:rPr>
                <a:t>Contribution </a:t>
              </a:r>
              <a:endParaRPr kumimoji="0" lang="ko-KR" altLang="en-US" sz="1200" b="1" i="0" u="none" strike="noStrike" kern="0" cap="none" spc="0" normalizeH="0" baseline="0" noProof="0" dirty="0">
                <a:ln>
                  <a:noFill/>
                </a:ln>
                <a:solidFill>
                  <a:sysClr val="windowText" lastClr="000000"/>
                </a:solidFill>
                <a:effectLst/>
                <a:uLnTx/>
                <a:uFillTx/>
                <a:latin typeface="Calibri" pitchFamily="34" charset="0"/>
                <a:cs typeface="Arial" pitchFamily="34" charset="0"/>
              </a:endParaRPr>
            </a:p>
          </p:txBody>
        </p:sp>
      </p:grpSp>
      <p:graphicFrame>
        <p:nvGraphicFramePr>
          <p:cNvPr id="25" name="개체 24"/>
          <p:cNvGraphicFramePr>
            <a:graphicFrameLocks noChangeAspect="1"/>
          </p:cNvGraphicFramePr>
          <p:nvPr>
            <p:extLst>
              <p:ext uri="{D42A27DB-BD31-4B8C-83A1-F6EECF244321}">
                <p14:modId xmlns="" xmlns:p14="http://schemas.microsoft.com/office/powerpoint/2010/main" val="2117171666"/>
              </p:ext>
            </p:extLst>
          </p:nvPr>
        </p:nvGraphicFramePr>
        <p:xfrm>
          <a:off x="930275" y="3092813"/>
          <a:ext cx="7540625" cy="361950"/>
        </p:xfrm>
        <a:graphic>
          <a:graphicData uri="http://schemas.openxmlformats.org/presentationml/2006/ole">
            <p:oleObj spid="_x0000_s2201" name="Equation" r:id="rId12" imgW="5029200" imgH="241300" progId="">
              <p:embed/>
            </p:oleObj>
          </a:graphicData>
        </a:graphic>
      </p:graphicFrame>
      <p:sp>
        <p:nvSpPr>
          <p:cNvPr id="26" name="TextBox 3"/>
          <p:cNvSpPr txBox="1">
            <a:spLocks noChangeArrowheads="1"/>
          </p:cNvSpPr>
          <p:nvPr/>
        </p:nvSpPr>
        <p:spPr bwMode="auto">
          <a:xfrm>
            <a:off x="566416" y="1438386"/>
            <a:ext cx="8183884" cy="386516"/>
          </a:xfrm>
          <a:prstGeom prst="rect">
            <a:avLst/>
          </a:prstGeom>
          <a:noFill/>
          <a:ln w="9525">
            <a:noFill/>
            <a:miter lim="800000"/>
            <a:headEnd/>
            <a:tailEnd/>
          </a:ln>
        </p:spPr>
        <p:txBody>
          <a:bodyPr wrap="square">
            <a:spAutoFit/>
          </a:bodyPr>
          <a:lstStyle/>
          <a:p>
            <a:pPr marL="355600" lvl="1" indent="-177800" algn="l" eaLnBrk="0" hangingPunct="0">
              <a:lnSpc>
                <a:spcPct val="130000"/>
              </a:lnSpc>
              <a:spcBef>
                <a:spcPts val="1000"/>
              </a:spcBef>
              <a:spcAft>
                <a:spcPts val="0"/>
              </a:spcAft>
              <a:buClr>
                <a:srgbClr val="000099"/>
              </a:buClr>
              <a:buSzPct val="80000"/>
              <a:buBlip>
                <a:blip r:embed="rId13"/>
              </a:buBlip>
              <a:defRPr/>
            </a:pPr>
            <a:r>
              <a:rPr lang="en-US" altLang="ko-KR" sz="1600" b="1" kern="0" dirty="0" smtClean="0">
                <a:solidFill>
                  <a:srgbClr val="000000"/>
                </a:solidFill>
                <a:latin typeface="Calibri" pitchFamily="34" charset="0"/>
                <a:cs typeface="Times New Roman" pitchFamily="18" charset="0"/>
              </a:rPr>
              <a:t>Future projection</a:t>
            </a:r>
            <a:endParaRPr lang="en-US" altLang="ko-KR" sz="1600" b="1" kern="0" dirty="0" smtClean="0">
              <a:solidFill>
                <a:schemeClr val="accent2"/>
              </a:solidFill>
              <a:latin typeface="Calibri" pitchFamily="34" charset="0"/>
              <a:cs typeface="Times New Roman" pitchFamily="18" charset="0"/>
            </a:endParaRPr>
          </a:p>
        </p:txBody>
      </p:sp>
      <p:graphicFrame>
        <p:nvGraphicFramePr>
          <p:cNvPr id="2" name="개체 1"/>
          <p:cNvGraphicFramePr>
            <a:graphicFrameLocks noChangeAspect="1"/>
          </p:cNvGraphicFramePr>
          <p:nvPr>
            <p:extLst>
              <p:ext uri="{D42A27DB-BD31-4B8C-83A1-F6EECF244321}">
                <p14:modId xmlns="" xmlns:p14="http://schemas.microsoft.com/office/powerpoint/2010/main" val="4074503774"/>
              </p:ext>
            </p:extLst>
          </p:nvPr>
        </p:nvGraphicFramePr>
        <p:xfrm>
          <a:off x="1077913" y="2020888"/>
          <a:ext cx="1790700" cy="342900"/>
        </p:xfrm>
        <a:graphic>
          <a:graphicData uri="http://schemas.openxmlformats.org/presentationml/2006/ole">
            <p:oleObj spid="_x0000_s2202" name="Equation" r:id="rId14" imgW="1193760" imgH="228600" progId="">
              <p:embed/>
            </p:oleObj>
          </a:graphicData>
        </a:graphic>
      </p:graphicFrame>
      <p:sp>
        <p:nvSpPr>
          <p:cNvPr id="27" name="TextBox 3"/>
          <p:cNvSpPr txBox="1">
            <a:spLocks noChangeArrowheads="1"/>
          </p:cNvSpPr>
          <p:nvPr/>
        </p:nvSpPr>
        <p:spPr bwMode="auto">
          <a:xfrm>
            <a:off x="568018" y="2512936"/>
            <a:ext cx="8183884" cy="386516"/>
          </a:xfrm>
          <a:prstGeom prst="rect">
            <a:avLst/>
          </a:prstGeom>
          <a:noFill/>
          <a:ln w="9525">
            <a:noFill/>
            <a:miter lim="800000"/>
            <a:headEnd/>
            <a:tailEnd/>
          </a:ln>
        </p:spPr>
        <p:txBody>
          <a:bodyPr wrap="square">
            <a:spAutoFit/>
          </a:bodyPr>
          <a:lstStyle/>
          <a:p>
            <a:pPr marL="355600" lvl="1" indent="-177800" algn="l" eaLnBrk="0" hangingPunct="0">
              <a:lnSpc>
                <a:spcPct val="130000"/>
              </a:lnSpc>
              <a:spcBef>
                <a:spcPts val="1000"/>
              </a:spcBef>
              <a:spcAft>
                <a:spcPts val="0"/>
              </a:spcAft>
              <a:buClr>
                <a:srgbClr val="000099"/>
              </a:buClr>
              <a:buSzPct val="80000"/>
              <a:buBlip>
                <a:blip r:embed="rId13"/>
              </a:buBlip>
              <a:defRPr/>
            </a:pPr>
            <a:r>
              <a:rPr lang="en-US" altLang="ko-KR" sz="1600" b="1" kern="0" dirty="0" smtClean="0">
                <a:solidFill>
                  <a:srgbClr val="000000"/>
                </a:solidFill>
                <a:latin typeface="Calibri" pitchFamily="34" charset="0"/>
                <a:cs typeface="Times New Roman" pitchFamily="18" charset="0"/>
              </a:rPr>
              <a:t>Uncertainty assessment based on variance analysis</a:t>
            </a:r>
            <a:endParaRPr lang="en-US" altLang="ko-KR" sz="1600" b="1" kern="0" dirty="0" smtClean="0">
              <a:solidFill>
                <a:schemeClr val="accent2"/>
              </a:solidFill>
              <a:latin typeface="Calibri" pitchFamily="34" charset="0"/>
              <a:cs typeface="Times New Roman" pitchFamily="18" charset="0"/>
            </a:endParaRPr>
          </a:p>
        </p:txBody>
      </p:sp>
    </p:spTree>
    <p:extLst>
      <p:ext uri="{BB962C8B-B14F-4D97-AF65-F5344CB8AC3E}">
        <p14:creationId xmlns="" xmlns:p14="http://schemas.microsoft.com/office/powerpoint/2010/main" val="1747409270"/>
      </p:ext>
    </p:extLst>
  </p:cSld>
  <p:clrMapOvr>
    <a:masterClrMapping/>
  </p:clrMapOvr>
  <p:transition>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_x182179128" descr="EMB000006cc8e2e"/>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904225" y="2763066"/>
            <a:ext cx="7595927" cy="3479279"/>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3"/>
          <p:cNvSpPr txBox="1">
            <a:spLocks noChangeArrowheads="1"/>
          </p:cNvSpPr>
          <p:nvPr/>
        </p:nvSpPr>
        <p:spPr bwMode="auto">
          <a:xfrm>
            <a:off x="368434" y="1026260"/>
            <a:ext cx="8183884" cy="386516"/>
          </a:xfrm>
          <a:prstGeom prst="rect">
            <a:avLst/>
          </a:prstGeom>
          <a:noFill/>
          <a:ln w="9525">
            <a:noFill/>
            <a:miter lim="800000"/>
            <a:headEnd/>
            <a:tailEnd/>
          </a:ln>
        </p:spPr>
        <p:txBody>
          <a:bodyPr wrap="square">
            <a:spAutoFit/>
          </a:bodyPr>
          <a:lstStyle/>
          <a:p>
            <a:pPr marL="355600" lvl="1" indent="-177800" algn="l" eaLnBrk="0" hangingPunct="0">
              <a:lnSpc>
                <a:spcPct val="130000"/>
              </a:lnSpc>
              <a:spcBef>
                <a:spcPts val="1000"/>
              </a:spcBef>
              <a:spcAft>
                <a:spcPts val="0"/>
              </a:spcAft>
              <a:buClr>
                <a:srgbClr val="000099"/>
              </a:buClr>
              <a:buSzPct val="80000"/>
              <a:buBlip>
                <a:blip r:embed="rId4"/>
              </a:buBlip>
              <a:defRPr/>
            </a:pPr>
            <a:r>
              <a:rPr lang="en-US" altLang="ko-KR" sz="1600" b="1" kern="0" dirty="0">
                <a:solidFill>
                  <a:srgbClr val="000000"/>
                </a:solidFill>
                <a:latin typeface="Calibri" pitchFamily="34" charset="0"/>
                <a:cs typeface="Times New Roman" pitchFamily="18" charset="0"/>
              </a:rPr>
              <a:t>Experimental </a:t>
            </a:r>
            <a:r>
              <a:rPr lang="en-US" altLang="ko-KR" sz="1600" b="1" kern="0" dirty="0" smtClean="0">
                <a:solidFill>
                  <a:srgbClr val="000000"/>
                </a:solidFill>
                <a:latin typeface="Calibri" pitchFamily="34" charset="0"/>
                <a:cs typeface="Times New Roman" pitchFamily="18" charset="0"/>
              </a:rPr>
              <a:t>design for uncertainty analysis</a:t>
            </a:r>
            <a:endParaRPr lang="en-US" altLang="ko-KR" sz="1600" b="1" kern="0" dirty="0" smtClean="0">
              <a:solidFill>
                <a:schemeClr val="accent2"/>
              </a:solidFill>
              <a:latin typeface="Calibri" pitchFamily="34" charset="0"/>
              <a:cs typeface="Times New Roman" pitchFamily="18" charset="0"/>
            </a:endParaRPr>
          </a:p>
        </p:txBody>
      </p:sp>
      <p:sp>
        <p:nvSpPr>
          <p:cNvPr id="7" name="내용 개체 틀 2"/>
          <p:cNvSpPr>
            <a:spLocks noGrp="1"/>
          </p:cNvSpPr>
          <p:nvPr/>
        </p:nvSpPr>
        <p:spPr bwMode="auto">
          <a:xfrm>
            <a:off x="799009" y="1598744"/>
            <a:ext cx="6515928" cy="724086"/>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lvl1pPr marL="177800" indent="-177800" algn="l" rtl="0" eaLnBrk="0" fontAlgn="base" latinLnBrk="1" hangingPunct="0">
              <a:lnSpc>
                <a:spcPct val="130000"/>
              </a:lnSpc>
              <a:spcBef>
                <a:spcPct val="20000"/>
              </a:spcBef>
              <a:spcAft>
                <a:spcPct val="0"/>
              </a:spcAft>
              <a:buClr>
                <a:schemeClr val="tx2"/>
              </a:buClr>
              <a:buSzPct val="100000"/>
              <a:buFont typeface="Monotype Sorts" pitchFamily="2" charset="2"/>
              <a:buBlip>
                <a:blip r:embed="rId5"/>
              </a:buBlip>
              <a:defRPr kumimoji="1" sz="2000" b="1" baseline="0">
                <a:solidFill>
                  <a:srgbClr val="000000"/>
                </a:solidFill>
                <a:latin typeface="Arial" pitchFamily="34" charset="0"/>
                <a:ea typeface="Arial Unicode MS" pitchFamily="50" charset="-127"/>
                <a:cs typeface="Arial" pitchFamily="34" charset="0"/>
              </a:defRPr>
            </a:lvl1pPr>
            <a:lvl2pPr marL="541338" indent="-184150" algn="l" rtl="0" eaLnBrk="0" fontAlgn="base" latinLnBrk="1" hangingPunct="0">
              <a:lnSpc>
                <a:spcPct val="130000"/>
              </a:lnSpc>
              <a:spcBef>
                <a:spcPct val="20000"/>
              </a:spcBef>
              <a:spcAft>
                <a:spcPct val="0"/>
              </a:spcAft>
              <a:buClr>
                <a:schemeClr val="tx2"/>
              </a:buClr>
              <a:buSzPct val="80000"/>
              <a:buFont typeface="Wingdings" pitchFamily="2" charset="2"/>
              <a:buChar char="Ø"/>
              <a:defRPr kumimoji="1" sz="1600" b="1" baseline="0">
                <a:solidFill>
                  <a:srgbClr val="000000"/>
                </a:solidFill>
                <a:latin typeface="Arial" pitchFamily="34" charset="0"/>
                <a:ea typeface="Arial Unicode MS" pitchFamily="50" charset="-127"/>
                <a:cs typeface="Arial" pitchFamily="34" charset="0"/>
              </a:defRPr>
            </a:lvl2pPr>
            <a:lvl3pPr marL="895350" indent="-174625" algn="l" rtl="0" eaLnBrk="0" fontAlgn="base" latinLnBrk="1" hangingPunct="0">
              <a:lnSpc>
                <a:spcPct val="130000"/>
              </a:lnSpc>
              <a:spcBef>
                <a:spcPct val="20000"/>
              </a:spcBef>
              <a:spcAft>
                <a:spcPct val="0"/>
              </a:spcAft>
              <a:buClr>
                <a:schemeClr val="tx1"/>
              </a:buClr>
              <a:buSzPct val="75000"/>
              <a:buFont typeface="Monotype Sorts" pitchFamily="2" charset="2"/>
              <a:buBlip>
                <a:blip r:embed="rId6"/>
              </a:buBlip>
              <a:defRPr kumimoji="1" sz="1400" b="1" baseline="0">
                <a:solidFill>
                  <a:srgbClr val="003366"/>
                </a:solidFill>
                <a:latin typeface="Arial" pitchFamily="34" charset="0"/>
                <a:ea typeface="Arial Unicode MS" pitchFamily="50" charset="-127"/>
                <a:cs typeface="Arial" pitchFamily="34" charset="0"/>
              </a:defRPr>
            </a:lvl3pPr>
            <a:lvl4pPr marL="1258888" indent="-184150" algn="l" rtl="0" eaLnBrk="0" fontAlgn="base" latinLnBrk="1" hangingPunct="0">
              <a:lnSpc>
                <a:spcPct val="130000"/>
              </a:lnSpc>
              <a:spcBef>
                <a:spcPct val="20000"/>
              </a:spcBef>
              <a:spcAft>
                <a:spcPct val="0"/>
              </a:spcAft>
              <a:buClr>
                <a:schemeClr val="tx1"/>
              </a:buClr>
              <a:buSzPct val="75000"/>
              <a:buChar char="•"/>
              <a:defRPr kumimoji="1" sz="1300" baseline="0">
                <a:solidFill>
                  <a:srgbClr val="000000"/>
                </a:solidFill>
                <a:latin typeface="Arial" pitchFamily="34" charset="0"/>
                <a:ea typeface="Arial Unicode MS" pitchFamily="50" charset="-127"/>
                <a:cs typeface="Arial" pitchFamily="34" charset="0"/>
              </a:defRPr>
            </a:lvl4pPr>
            <a:lvl5pPr marL="1614488" indent="-176213" algn="l" rtl="0" eaLnBrk="0" fontAlgn="base" latinLnBrk="1" hangingPunct="0">
              <a:lnSpc>
                <a:spcPct val="130000"/>
              </a:lnSpc>
              <a:spcBef>
                <a:spcPct val="20000"/>
              </a:spcBef>
              <a:spcAft>
                <a:spcPct val="0"/>
              </a:spcAft>
              <a:buClr>
                <a:schemeClr val="hlink"/>
              </a:buClr>
              <a:buSzPct val="75000"/>
              <a:buFont typeface="Monotype Sorts" pitchFamily="2" charset="2"/>
              <a:buChar char="ä"/>
              <a:defRPr kumimoji="1" sz="1000" baseline="0">
                <a:solidFill>
                  <a:schemeClr val="tx1"/>
                </a:solidFill>
                <a:latin typeface="Arial" pitchFamily="34" charset="0"/>
                <a:ea typeface="Arial Unicode MS" pitchFamily="50" charset="-127"/>
                <a:cs typeface="Arial" pitchFamily="34" charset="0"/>
              </a:defRPr>
            </a:lvl5pPr>
            <a:lvl6pPr marL="20716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6pPr>
            <a:lvl7pPr marL="25288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7pPr>
            <a:lvl8pPr marL="29860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8pPr>
            <a:lvl9pPr marL="34432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9pPr>
          </a:lstStyle>
          <a:p>
            <a:pPr marL="179388" lvl="2" indent="-179388"/>
            <a:r>
              <a:rPr lang="en-US" altLang="ko-KR" dirty="0">
                <a:solidFill>
                  <a:srgbClr val="000000"/>
                </a:solidFill>
                <a:latin typeface="Calibri" pitchFamily="34" charset="0"/>
                <a:cs typeface="Arial" charset="0"/>
              </a:rPr>
              <a:t>5 </a:t>
            </a:r>
            <a:r>
              <a:rPr lang="en-US" altLang="ko-KR" dirty="0" smtClean="0">
                <a:solidFill>
                  <a:srgbClr val="000000"/>
                </a:solidFill>
                <a:latin typeface="Calibri" pitchFamily="34" charset="0"/>
                <a:cs typeface="Arial" charset="0"/>
              </a:rPr>
              <a:t>RCMs, </a:t>
            </a:r>
            <a:r>
              <a:rPr lang="en-US" altLang="ko-KR" dirty="0">
                <a:solidFill>
                  <a:srgbClr val="000000"/>
                </a:solidFill>
                <a:latin typeface="Calibri" pitchFamily="34" charset="0"/>
                <a:cs typeface="Arial" charset="0"/>
              </a:rPr>
              <a:t>5 </a:t>
            </a:r>
            <a:r>
              <a:rPr lang="en-US" altLang="ko-KR" dirty="0" smtClean="0">
                <a:solidFill>
                  <a:srgbClr val="000000"/>
                </a:solidFill>
                <a:latin typeface="Calibri" pitchFamily="34" charset="0"/>
                <a:cs typeface="Arial" charset="0"/>
              </a:rPr>
              <a:t>SPPs, 2 HYMs </a:t>
            </a:r>
            <a:r>
              <a:rPr lang="en-US" altLang="ko-KR" dirty="0">
                <a:solidFill>
                  <a:srgbClr val="000000"/>
                </a:solidFill>
                <a:latin typeface="Calibri" pitchFamily="34" charset="0"/>
                <a:cs typeface="Arial" charset="0"/>
              </a:rPr>
              <a:t>were </a:t>
            </a:r>
            <a:r>
              <a:rPr lang="en-US" altLang="ko-KR" dirty="0" smtClean="0">
                <a:solidFill>
                  <a:srgbClr val="000000"/>
                </a:solidFill>
                <a:latin typeface="Calibri" pitchFamily="34" charset="0"/>
                <a:cs typeface="Arial" charset="0"/>
              </a:rPr>
              <a:t>used</a:t>
            </a:r>
          </a:p>
          <a:p>
            <a:pPr marL="179388" lvl="2" indent="-179388"/>
            <a:r>
              <a:rPr lang="en-US" altLang="ko-KR" dirty="0" smtClean="0">
                <a:solidFill>
                  <a:srgbClr val="000000"/>
                </a:solidFill>
                <a:latin typeface="Calibri" pitchFamily="34" charset="0"/>
                <a:cs typeface="Arial" charset="0"/>
              </a:rPr>
              <a:t>Using 100 times iterated based on sub-sampling </a:t>
            </a:r>
            <a:r>
              <a:rPr lang="en-US" altLang="ko-KR" dirty="0">
                <a:solidFill>
                  <a:srgbClr val="000000"/>
                </a:solidFill>
                <a:latin typeface="Calibri" pitchFamily="34" charset="0"/>
                <a:cs typeface="Arial" charset="0"/>
              </a:rPr>
              <a:t>method (2Ⅹ2Ⅹ2</a:t>
            </a:r>
            <a:r>
              <a:rPr lang="en-US" altLang="ko-KR" dirty="0" smtClean="0">
                <a:solidFill>
                  <a:srgbClr val="000000"/>
                </a:solidFill>
                <a:latin typeface="Calibri" pitchFamily="34" charset="0"/>
                <a:cs typeface="Arial" charset="0"/>
              </a:rPr>
              <a:t>)</a:t>
            </a:r>
            <a:endParaRPr lang="ko-KR" altLang="en-US" dirty="0">
              <a:solidFill>
                <a:srgbClr val="000000"/>
              </a:solidFill>
              <a:latin typeface="Calibri" pitchFamily="34" charset="0"/>
              <a:cs typeface="Arial" charset="0"/>
            </a:endParaRPr>
          </a:p>
        </p:txBody>
      </p:sp>
    </p:spTree>
    <p:extLst>
      <p:ext uri="{BB962C8B-B14F-4D97-AF65-F5344CB8AC3E}">
        <p14:creationId xmlns="" xmlns:p14="http://schemas.microsoft.com/office/powerpoint/2010/main" val="3894114185"/>
      </p:ext>
    </p:extLst>
  </p:cSld>
  <p:clrMapOvr>
    <a:masterClrMapping/>
  </p:clrMapOvr>
  <p:transition>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bwMode="auto">
          <a:xfrm>
            <a:off x="3824436" y="2680381"/>
            <a:ext cx="4899788" cy="3487716"/>
          </a:xfrm>
          <a:prstGeom prst="rect">
            <a:avLst/>
          </a:prstGeom>
          <a:solidFill>
            <a:schemeClr val="bg1"/>
          </a:solidFill>
          <a:ln w="317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800" b="0" i="0" u="none" strike="noStrike" cap="none" normalizeH="0" baseline="0" smtClean="0">
              <a:ln>
                <a:noFill/>
              </a:ln>
              <a:solidFill>
                <a:schemeClr val="tx1"/>
              </a:solidFill>
              <a:effectLst/>
              <a:latin typeface="HY견고딕" pitchFamily="18" charset="-127"/>
              <a:ea typeface="HY견고딕" pitchFamily="18" charset="-127"/>
            </a:endParaRPr>
          </a:p>
        </p:txBody>
      </p:sp>
      <p:pic>
        <p:nvPicPr>
          <p:cNvPr id="5" name="Picture 2"/>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1506" t="8646" r="36854" b="38401"/>
          <a:stretch/>
        </p:blipFill>
        <p:spPr bwMode="auto">
          <a:xfrm>
            <a:off x="3895566" y="2955165"/>
            <a:ext cx="4231590" cy="29523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직사각형 5"/>
          <p:cNvSpPr/>
          <p:nvPr/>
        </p:nvSpPr>
        <p:spPr>
          <a:xfrm>
            <a:off x="3819641" y="2693855"/>
            <a:ext cx="3282907" cy="276999"/>
          </a:xfrm>
          <a:prstGeom prst="rect">
            <a:avLst/>
          </a:prstGeom>
        </p:spPr>
        <p:txBody>
          <a:bodyPr wrap="square">
            <a:spAutoFit/>
          </a:bodyPr>
          <a:lstStyle/>
          <a:p>
            <a:pPr marL="0" lvl="1" algn="l" eaLnBrk="0" hangingPunct="0">
              <a:spcBef>
                <a:spcPts val="500"/>
              </a:spcBef>
              <a:spcAft>
                <a:spcPts val="500"/>
              </a:spcAft>
              <a:buSzPct val="80000"/>
              <a:defRPr/>
            </a:pPr>
            <a:r>
              <a:rPr lang="en-US" altLang="ko-KR" sz="1200" kern="0" dirty="0" smtClean="0">
                <a:solidFill>
                  <a:srgbClr val="000000"/>
                </a:solidFill>
                <a:latin typeface="+mn-ea"/>
                <a:ea typeface="+mn-ea"/>
              </a:rPr>
              <a:t>HadGEM2-AO</a:t>
            </a:r>
            <a:endParaRPr lang="ko-KR" altLang="en-US" sz="1200" kern="0" dirty="0">
              <a:solidFill>
                <a:srgbClr val="000000"/>
              </a:solidFill>
              <a:latin typeface="+mn-ea"/>
              <a:ea typeface="+mn-ea"/>
            </a:endParaRPr>
          </a:p>
        </p:txBody>
      </p:sp>
      <p:sp>
        <p:nvSpPr>
          <p:cNvPr id="7" name="직사각형 6"/>
          <p:cNvSpPr/>
          <p:nvPr/>
        </p:nvSpPr>
        <p:spPr bwMode="auto">
          <a:xfrm>
            <a:off x="906965" y="2676958"/>
            <a:ext cx="2842784" cy="3487716"/>
          </a:xfrm>
          <a:prstGeom prst="rect">
            <a:avLst/>
          </a:prstGeom>
          <a:solidFill>
            <a:schemeClr val="bg1"/>
          </a:solidFill>
          <a:ln w="317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800" b="0" i="0" u="none" strike="noStrike" cap="none" normalizeH="0" baseline="0" smtClean="0">
              <a:ln>
                <a:noFill/>
              </a:ln>
              <a:solidFill>
                <a:schemeClr val="tx1"/>
              </a:solidFill>
              <a:effectLst/>
              <a:latin typeface="HY견고딕" pitchFamily="18" charset="-127"/>
              <a:ea typeface="HY견고딕" pitchFamily="18" charset="-127"/>
            </a:endParaRPr>
          </a:p>
        </p:txBody>
      </p:sp>
      <p:grpSp>
        <p:nvGrpSpPr>
          <p:cNvPr id="8" name="그룹 7"/>
          <p:cNvGrpSpPr/>
          <p:nvPr/>
        </p:nvGrpSpPr>
        <p:grpSpPr>
          <a:xfrm>
            <a:off x="944123" y="2729220"/>
            <a:ext cx="2634182" cy="3383933"/>
            <a:chOff x="5096287" y="2523162"/>
            <a:chExt cx="1706028" cy="2109580"/>
          </a:xfrm>
        </p:grpSpPr>
        <p:pic>
          <p:nvPicPr>
            <p:cNvPr id="9" name="Picture 1"/>
            <p:cNvPicPr>
              <a:picLocks noChangeAspect="1" noChangeArrowheads="1"/>
            </p:cNvPicPr>
            <p:nvPr/>
          </p:nvPicPr>
          <p:blipFill rotWithShape="1">
            <a:blip r:embed="rId4" cstate="print"/>
            <a:srcRect r="2604"/>
            <a:stretch/>
          </p:blipFill>
          <p:spPr bwMode="auto">
            <a:xfrm>
              <a:off x="5098004" y="2647103"/>
              <a:ext cx="1704311" cy="1985639"/>
            </a:xfrm>
            <a:prstGeom prst="rect">
              <a:avLst/>
            </a:prstGeom>
            <a:noFill/>
            <a:ln w="9525">
              <a:noFill/>
              <a:miter lim="800000"/>
              <a:headEnd/>
              <a:tailEnd/>
            </a:ln>
            <a:effectLst/>
          </p:spPr>
        </p:pic>
        <p:sp>
          <p:nvSpPr>
            <p:cNvPr id="10" name="직사각형 9"/>
            <p:cNvSpPr/>
            <p:nvPr/>
          </p:nvSpPr>
          <p:spPr>
            <a:xfrm>
              <a:off x="5096287" y="2523162"/>
              <a:ext cx="1283198" cy="172684"/>
            </a:xfrm>
            <a:prstGeom prst="rect">
              <a:avLst/>
            </a:prstGeom>
          </p:spPr>
          <p:txBody>
            <a:bodyPr wrap="square">
              <a:spAutoFit/>
            </a:bodyPr>
            <a:lstStyle/>
            <a:p>
              <a:pPr marL="0" lvl="1" algn="l" eaLnBrk="0" hangingPunct="0">
                <a:spcBef>
                  <a:spcPts val="500"/>
                </a:spcBef>
                <a:spcAft>
                  <a:spcPts val="500"/>
                </a:spcAft>
                <a:buSzPct val="80000"/>
                <a:defRPr/>
              </a:pPr>
              <a:r>
                <a:rPr lang="en-US" altLang="ko-KR" sz="1200" b="0" kern="0" dirty="0">
                  <a:solidFill>
                    <a:srgbClr val="000000"/>
                  </a:solidFill>
                  <a:latin typeface="+mn-ea"/>
                  <a:ea typeface="+mn-ea"/>
                </a:rPr>
                <a:t>RCP </a:t>
              </a:r>
              <a:r>
                <a:rPr lang="en-US" altLang="ko-KR" sz="1200" b="0" kern="0" dirty="0" smtClean="0">
                  <a:solidFill>
                    <a:srgbClr val="000000"/>
                  </a:solidFill>
                  <a:latin typeface="+mn-ea"/>
                  <a:ea typeface="+mn-ea"/>
                </a:rPr>
                <a:t>scenario</a:t>
              </a:r>
              <a:r>
                <a:rPr lang="ko-KR" altLang="en-US" sz="1200" b="0" kern="0" dirty="0" smtClean="0">
                  <a:solidFill>
                    <a:srgbClr val="000000"/>
                  </a:solidFill>
                  <a:latin typeface="+mn-ea"/>
                  <a:ea typeface="+mn-ea"/>
                </a:rPr>
                <a:t> </a:t>
              </a:r>
              <a:r>
                <a:rPr lang="en-US" altLang="ko-KR" sz="1200" b="0" kern="0" dirty="0">
                  <a:solidFill>
                    <a:srgbClr val="000000"/>
                  </a:solidFill>
                  <a:latin typeface="+mn-ea"/>
                  <a:ea typeface="+mn-ea"/>
                </a:rPr>
                <a:t>(AR5)</a:t>
              </a:r>
              <a:endParaRPr lang="ko-KR" altLang="en-US" sz="1200" b="0" kern="0" dirty="0">
                <a:solidFill>
                  <a:srgbClr val="000000"/>
                </a:solidFill>
                <a:latin typeface="+mn-ea"/>
                <a:ea typeface="+mn-ea"/>
              </a:endParaRPr>
            </a:p>
          </p:txBody>
        </p:sp>
      </p:grpSp>
      <p:sp>
        <p:nvSpPr>
          <p:cNvPr id="11" name="내용 개체 틀 2"/>
          <p:cNvSpPr txBox="1">
            <a:spLocks/>
          </p:cNvSpPr>
          <p:nvPr/>
        </p:nvSpPr>
        <p:spPr bwMode="auto">
          <a:xfrm>
            <a:off x="515907" y="1075418"/>
            <a:ext cx="7902575" cy="449122"/>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177800" indent="-177800" algn="l">
              <a:spcBef>
                <a:spcPts val="0"/>
              </a:spcBef>
              <a:buClr>
                <a:schemeClr val="tx2"/>
              </a:buClr>
              <a:buSzPct val="100000"/>
              <a:buBlip>
                <a:blip r:embed="rId5"/>
              </a:buBlip>
              <a:defRPr/>
            </a:pPr>
            <a:r>
              <a:rPr lang="en-US" altLang="ko-KR" sz="2200" b="1" kern="0" noProof="0" dirty="0">
                <a:solidFill>
                  <a:srgbClr val="000000"/>
                </a:solidFill>
                <a:latin typeface="Calibri" pitchFamily="34" charset="0"/>
                <a:ea typeface="+mn-ea"/>
              </a:rPr>
              <a:t> </a:t>
            </a:r>
            <a:r>
              <a:rPr lang="en-US" altLang="ko-KR" sz="2200" b="1" kern="0" noProof="0" dirty="0" smtClean="0">
                <a:solidFill>
                  <a:srgbClr val="000000"/>
                </a:solidFill>
                <a:latin typeface="Calibri" pitchFamily="34" charset="0"/>
                <a:ea typeface="+mn-ea"/>
              </a:rPr>
              <a:t>Global climate </a:t>
            </a:r>
            <a:r>
              <a:rPr lang="en-US" altLang="ko-KR" sz="2200" b="1" kern="0" dirty="0" smtClean="0">
                <a:solidFill>
                  <a:srgbClr val="000000"/>
                </a:solidFill>
                <a:latin typeface="Calibri" pitchFamily="34" charset="0"/>
                <a:ea typeface="+mn-ea"/>
              </a:rPr>
              <a:t>change scenario</a:t>
            </a:r>
            <a:endParaRPr kumimoji="1" lang="ko-KR" altLang="en-US" sz="2200" b="1" i="0" u="none" strike="noStrike" kern="0" cap="none" spc="0" normalizeH="0" baseline="0" noProof="0" dirty="0">
              <a:ln>
                <a:noFill/>
              </a:ln>
              <a:solidFill>
                <a:srgbClr val="000000"/>
              </a:solidFill>
              <a:effectLst/>
              <a:uLnTx/>
              <a:uFillTx/>
              <a:latin typeface="Calibri" pitchFamily="34" charset="0"/>
              <a:ea typeface="+mn-ea"/>
            </a:endParaRPr>
          </a:p>
        </p:txBody>
      </p:sp>
      <p:sp>
        <p:nvSpPr>
          <p:cNvPr id="12" name="Rectangle 5"/>
          <p:cNvSpPr>
            <a:spLocks noChangeAspect="1" noChangeArrowheads="1"/>
          </p:cNvSpPr>
          <p:nvPr/>
        </p:nvSpPr>
        <p:spPr bwMode="auto">
          <a:xfrm>
            <a:off x="467544" y="1141191"/>
            <a:ext cx="266700" cy="266700"/>
          </a:xfrm>
          <a:prstGeom prst="rect">
            <a:avLst/>
          </a:prstGeom>
          <a:solidFill>
            <a:schemeClr val="bg1"/>
          </a:solidFill>
          <a:ln w="9525">
            <a:solidFill>
              <a:srgbClr val="003366"/>
            </a:solidFill>
            <a:miter lim="800000"/>
            <a:headEnd/>
            <a:tailEnd/>
          </a:ln>
          <a:effectLst>
            <a:outerShdw dist="53882" dir="2700000" algn="ctr" rotWithShape="0">
              <a:srgbClr val="9966FF"/>
            </a:outerShdw>
          </a:effectLst>
        </p:spPr>
        <p:txBody>
          <a:bodyPr wrap="none" anchor="ctr"/>
          <a:lstStyle/>
          <a:p>
            <a:pPr algn="ctr">
              <a:defRPr/>
            </a:pPr>
            <a:endParaRPr lang="ko-KR" altLang="en-US" b="1">
              <a:latin typeface="Calibri" pitchFamily="34" charset="0"/>
            </a:endParaRPr>
          </a:p>
        </p:txBody>
      </p:sp>
      <p:sp>
        <p:nvSpPr>
          <p:cNvPr id="13" name="TextBox 3"/>
          <p:cNvSpPr txBox="1">
            <a:spLocks noChangeArrowheads="1"/>
          </p:cNvSpPr>
          <p:nvPr/>
        </p:nvSpPr>
        <p:spPr bwMode="auto">
          <a:xfrm>
            <a:off x="467544" y="1610679"/>
            <a:ext cx="8438436" cy="860748"/>
          </a:xfrm>
          <a:prstGeom prst="rect">
            <a:avLst/>
          </a:prstGeom>
          <a:noFill/>
          <a:ln w="9525">
            <a:noFill/>
            <a:miter lim="800000"/>
            <a:headEnd/>
            <a:tailEnd/>
          </a:ln>
        </p:spPr>
        <p:txBody>
          <a:bodyPr wrap="square">
            <a:spAutoFit/>
          </a:bodyPr>
          <a:lstStyle/>
          <a:p>
            <a:pPr marL="355600" lvl="1" indent="-177800" algn="l" eaLnBrk="0" hangingPunct="0">
              <a:lnSpc>
                <a:spcPct val="130000"/>
              </a:lnSpc>
              <a:spcBef>
                <a:spcPts val="1000"/>
              </a:spcBef>
              <a:spcAft>
                <a:spcPts val="0"/>
              </a:spcAft>
              <a:buClr>
                <a:srgbClr val="000099"/>
              </a:buClr>
              <a:buSzPct val="80000"/>
              <a:buBlip>
                <a:blip r:embed="rId6"/>
              </a:buBlip>
              <a:defRPr/>
            </a:pPr>
            <a:r>
              <a:rPr lang="en-US" altLang="ko-KR" sz="1600" b="1" kern="0" dirty="0" smtClean="0">
                <a:solidFill>
                  <a:srgbClr val="000000"/>
                </a:solidFill>
                <a:latin typeface="Calibri" pitchFamily="34" charset="0"/>
                <a:cs typeface="Times New Roman" pitchFamily="18" charset="0"/>
              </a:rPr>
              <a:t>GCM : </a:t>
            </a:r>
            <a:r>
              <a:rPr lang="en-US" altLang="ko-KR" sz="1600" b="1" kern="0" dirty="0" smtClean="0">
                <a:solidFill>
                  <a:schemeClr val="accent2">
                    <a:lumMod val="75000"/>
                  </a:schemeClr>
                </a:solidFill>
                <a:latin typeface="Calibri" pitchFamily="34" charset="0"/>
                <a:cs typeface="Times New Roman" pitchFamily="18" charset="0"/>
              </a:rPr>
              <a:t>HadGEM2-AO</a:t>
            </a:r>
            <a:r>
              <a:rPr lang="en-US" altLang="ko-KR" sz="1600" b="1" kern="0" dirty="0" smtClean="0">
                <a:solidFill>
                  <a:srgbClr val="000000"/>
                </a:solidFill>
                <a:latin typeface="Calibri" pitchFamily="34" charset="0"/>
                <a:cs typeface="Times New Roman" pitchFamily="18" charset="0"/>
              </a:rPr>
              <a:t> simulated by NIMR (</a:t>
            </a:r>
            <a:r>
              <a:rPr lang="en-US" altLang="ko-KR" sz="1600" b="1" kern="0" dirty="0">
                <a:solidFill>
                  <a:srgbClr val="000000"/>
                </a:solidFill>
                <a:latin typeface="Calibri" pitchFamily="34" charset="0"/>
                <a:cs typeface="Times New Roman" pitchFamily="18" charset="0"/>
              </a:rPr>
              <a:t>National Institute of Meteorological Research</a:t>
            </a:r>
            <a:r>
              <a:rPr lang="en-US" altLang="ko-KR" sz="1600" b="1" kern="0" dirty="0" smtClean="0">
                <a:solidFill>
                  <a:srgbClr val="000000"/>
                </a:solidFill>
                <a:latin typeface="Calibri" pitchFamily="34" charset="0"/>
                <a:cs typeface="Times New Roman" pitchFamily="18" charset="0"/>
              </a:rPr>
              <a:t>)</a:t>
            </a:r>
          </a:p>
          <a:p>
            <a:pPr marL="355600" lvl="1" indent="-177800" algn="l" eaLnBrk="0" hangingPunct="0">
              <a:lnSpc>
                <a:spcPct val="130000"/>
              </a:lnSpc>
              <a:spcBef>
                <a:spcPts val="1000"/>
              </a:spcBef>
              <a:spcAft>
                <a:spcPts val="0"/>
              </a:spcAft>
              <a:buClr>
                <a:srgbClr val="000099"/>
              </a:buClr>
              <a:buSzPct val="80000"/>
              <a:buBlip>
                <a:blip r:embed="rId6"/>
              </a:buBlip>
              <a:defRPr/>
            </a:pPr>
            <a:r>
              <a:rPr lang="en-US" altLang="ko-KR" sz="1600" b="1" kern="0" dirty="0">
                <a:solidFill>
                  <a:srgbClr val="000000"/>
                </a:solidFill>
                <a:latin typeface="Calibri" pitchFamily="34" charset="0"/>
                <a:cs typeface="Times New Roman" pitchFamily="18" charset="0"/>
              </a:rPr>
              <a:t>Emission Scenario : </a:t>
            </a:r>
            <a:r>
              <a:rPr lang="en-US" altLang="ko-KR" sz="1600" b="1" kern="0" dirty="0" smtClean="0">
                <a:solidFill>
                  <a:schemeClr val="accent2">
                    <a:lumMod val="75000"/>
                  </a:schemeClr>
                </a:solidFill>
                <a:latin typeface="Calibri" pitchFamily="34" charset="0"/>
                <a:cs typeface="Times New Roman" pitchFamily="18" charset="0"/>
              </a:rPr>
              <a:t>RCP8.5</a:t>
            </a:r>
            <a:endParaRPr lang="en-US" altLang="ko-KR" sz="1600" b="1" kern="0" dirty="0" smtClean="0">
              <a:solidFill>
                <a:srgbClr val="000000"/>
              </a:solidFill>
              <a:latin typeface="Calibri" pitchFamily="34" charset="0"/>
              <a:cs typeface="Times New Roman" pitchFamily="18" charset="0"/>
            </a:endParaRPr>
          </a:p>
        </p:txBody>
      </p:sp>
      <p:sp>
        <p:nvSpPr>
          <p:cNvPr id="15" name="TextBox 14"/>
          <p:cNvSpPr txBox="1"/>
          <p:nvPr/>
        </p:nvSpPr>
        <p:spPr>
          <a:xfrm>
            <a:off x="3275856" y="3308458"/>
            <a:ext cx="680758" cy="261610"/>
          </a:xfrm>
          <a:prstGeom prst="rect">
            <a:avLst/>
          </a:prstGeom>
          <a:noFill/>
        </p:spPr>
        <p:txBody>
          <a:bodyPr wrap="square" rtlCol="0">
            <a:spAutoFit/>
          </a:bodyPr>
          <a:lstStyle/>
          <a:p>
            <a:pPr algn="r"/>
            <a:r>
              <a:rPr lang="en-US" altLang="ko-KR" sz="1100" b="1" dirty="0" smtClean="0">
                <a:solidFill>
                  <a:srgbClr val="000000"/>
                </a:solidFill>
                <a:latin typeface="-윤고딕330" pitchFamily="18" charset="-127"/>
                <a:ea typeface="-윤고딕330" pitchFamily="18" charset="-127"/>
                <a:cs typeface="Times New Roman" pitchFamily="18" charset="0"/>
              </a:rPr>
              <a:t>RCP8.5</a:t>
            </a:r>
            <a:endParaRPr lang="ko-KR" altLang="en-US" sz="1100" b="1" dirty="0">
              <a:solidFill>
                <a:srgbClr val="000000"/>
              </a:solidFill>
              <a:latin typeface="-윤고딕330" pitchFamily="18" charset="-127"/>
              <a:ea typeface="-윤고딕330" pitchFamily="18" charset="-127"/>
              <a:cs typeface="Times New Roman" pitchFamily="18" charset="0"/>
            </a:endParaRPr>
          </a:p>
        </p:txBody>
      </p:sp>
    </p:spTree>
    <p:extLst>
      <p:ext uri="{BB962C8B-B14F-4D97-AF65-F5344CB8AC3E}">
        <p14:creationId xmlns="" xmlns:p14="http://schemas.microsoft.com/office/powerpoint/2010/main" val="59620330"/>
      </p:ext>
    </p:extLst>
  </p:cSld>
  <p:clrMapOvr>
    <a:masterClrMapping/>
  </p:clrMapOvr>
  <p:transition>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그룹 3"/>
          <p:cNvGrpSpPr>
            <a:grpSpLocks noChangeAspect="1"/>
          </p:cNvGrpSpPr>
          <p:nvPr/>
        </p:nvGrpSpPr>
        <p:grpSpPr>
          <a:xfrm>
            <a:off x="923975" y="3163537"/>
            <a:ext cx="5038675" cy="2865959"/>
            <a:chOff x="1275094" y="3286125"/>
            <a:chExt cx="6268284" cy="3565351"/>
          </a:xfrm>
        </p:grpSpPr>
        <p:sp>
          <p:nvSpPr>
            <p:cNvPr id="5" name="AutoShape 7"/>
            <p:cNvSpPr>
              <a:spLocks noChangeArrowheads="1"/>
            </p:cNvSpPr>
            <p:nvPr/>
          </p:nvSpPr>
          <p:spPr bwMode="auto">
            <a:xfrm>
              <a:off x="1275094" y="3286125"/>
              <a:ext cx="6268284" cy="3565351"/>
            </a:xfrm>
            <a:prstGeom prst="roundRect">
              <a:avLst>
                <a:gd name="adj" fmla="val 1606"/>
              </a:avLst>
            </a:prstGeom>
            <a:solidFill>
              <a:schemeClr val="bg1"/>
            </a:solidFill>
            <a:ln w="28575" algn="ctr">
              <a:solidFill>
                <a:srgbClr val="DDDDDD"/>
              </a:solidFill>
              <a:round/>
              <a:headEnd/>
              <a:tailEnd/>
            </a:ln>
            <a:effectLst>
              <a:outerShdw blurRad="50800" dist="38100" dir="2700000" algn="tl" rotWithShape="0">
                <a:prstClr val="black">
                  <a:alpha val="40000"/>
                </a:prstClr>
              </a:outerShdw>
            </a:effectLst>
          </p:spPr>
          <p:txBody>
            <a:bodyPr wrap="none" anchor="ctr"/>
            <a:lstStyle/>
            <a:p>
              <a:endParaRPr lang="ko-KR" altLang="en-US" sz="1600"/>
            </a:p>
          </p:txBody>
        </p:sp>
        <p:pic>
          <p:nvPicPr>
            <p:cNvPr id="6" name="Picture 2"/>
            <p:cNvPicPr>
              <a:picLocks noChangeAspect="1" noChangeArrowheads="1"/>
            </p:cNvPicPr>
            <p:nvPr/>
          </p:nvPicPr>
          <p:blipFill>
            <a:blip r:embed="rId3" cstate="print"/>
            <a:srcRect l="37206" t="21187" r="20759" b="31707"/>
            <a:stretch>
              <a:fillRect/>
            </a:stretch>
          </p:blipFill>
          <p:spPr bwMode="auto">
            <a:xfrm>
              <a:off x="1355353" y="3289592"/>
              <a:ext cx="2128530" cy="1967994"/>
            </a:xfrm>
            <a:prstGeom prst="rect">
              <a:avLst/>
            </a:prstGeom>
            <a:noFill/>
            <a:ln w="9525">
              <a:noFill/>
              <a:miter lim="800000"/>
              <a:headEnd/>
              <a:tailEnd/>
            </a:ln>
          </p:spPr>
        </p:pic>
        <p:pic>
          <p:nvPicPr>
            <p:cNvPr id="7" name="Picture 4"/>
            <p:cNvPicPr>
              <a:picLocks noChangeAspect="1" noChangeArrowheads="1"/>
            </p:cNvPicPr>
            <p:nvPr/>
          </p:nvPicPr>
          <p:blipFill>
            <a:blip r:embed="rId4" cstate="print"/>
            <a:srcRect l="33839" t="35721" r="19653" b="18533"/>
            <a:stretch>
              <a:fillRect/>
            </a:stretch>
          </p:blipFill>
          <p:spPr bwMode="auto">
            <a:xfrm>
              <a:off x="3440853" y="3309351"/>
              <a:ext cx="2035099" cy="1651561"/>
            </a:xfrm>
            <a:prstGeom prst="rect">
              <a:avLst/>
            </a:prstGeom>
            <a:noFill/>
            <a:ln w="9525">
              <a:noFill/>
              <a:miter lim="800000"/>
              <a:headEnd/>
              <a:tailEnd/>
            </a:ln>
          </p:spPr>
        </p:pic>
        <p:pic>
          <p:nvPicPr>
            <p:cNvPr id="8" name="Picture 5"/>
            <p:cNvPicPr>
              <a:picLocks noChangeAspect="1" noChangeArrowheads="1"/>
            </p:cNvPicPr>
            <p:nvPr/>
          </p:nvPicPr>
          <p:blipFill>
            <a:blip r:embed="rId5" cstate="print"/>
            <a:srcRect l="34880" t="22503" r="18970" b="25681"/>
            <a:stretch>
              <a:fillRect/>
            </a:stretch>
          </p:blipFill>
          <p:spPr bwMode="auto">
            <a:xfrm>
              <a:off x="5475951" y="3367839"/>
              <a:ext cx="2020422" cy="1871632"/>
            </a:xfrm>
            <a:prstGeom prst="rect">
              <a:avLst/>
            </a:prstGeom>
            <a:noFill/>
            <a:ln w="9525">
              <a:noFill/>
              <a:miter lim="800000"/>
              <a:headEnd/>
              <a:tailEnd/>
            </a:ln>
          </p:spPr>
        </p:pic>
        <p:pic>
          <p:nvPicPr>
            <p:cNvPr id="9" name="Picture 6"/>
            <p:cNvPicPr>
              <a:picLocks noChangeAspect="1" noChangeArrowheads="1"/>
            </p:cNvPicPr>
            <p:nvPr/>
          </p:nvPicPr>
          <p:blipFill>
            <a:blip r:embed="rId6" cstate="print"/>
            <a:srcRect l="35000" t="32358" r="20639" b="17066"/>
            <a:stretch>
              <a:fillRect/>
            </a:stretch>
          </p:blipFill>
          <p:spPr bwMode="auto">
            <a:xfrm>
              <a:off x="2746841" y="5184064"/>
              <a:ext cx="1723933" cy="1621615"/>
            </a:xfrm>
            <a:prstGeom prst="rect">
              <a:avLst/>
            </a:prstGeom>
            <a:noFill/>
            <a:ln w="9525">
              <a:noFill/>
              <a:miter lim="800000"/>
              <a:headEnd/>
              <a:tailEnd/>
            </a:ln>
          </p:spPr>
        </p:pic>
        <p:pic>
          <p:nvPicPr>
            <p:cNvPr id="10" name="Picture 8"/>
            <p:cNvPicPr>
              <a:picLocks noChangeAspect="1" noChangeArrowheads="1"/>
            </p:cNvPicPr>
            <p:nvPr/>
          </p:nvPicPr>
          <p:blipFill>
            <a:blip r:embed="rId7" cstate="print"/>
            <a:srcRect l="36713" t="28945" r="22325" b="32898"/>
            <a:stretch>
              <a:fillRect/>
            </a:stretch>
          </p:blipFill>
          <p:spPr bwMode="auto">
            <a:xfrm>
              <a:off x="4540135" y="5176250"/>
              <a:ext cx="2142503" cy="1646641"/>
            </a:xfrm>
            <a:prstGeom prst="rect">
              <a:avLst/>
            </a:prstGeom>
            <a:noFill/>
            <a:ln w="9525">
              <a:noFill/>
              <a:miter lim="800000"/>
              <a:headEnd/>
              <a:tailEnd/>
            </a:ln>
          </p:spPr>
        </p:pic>
        <p:sp>
          <p:nvSpPr>
            <p:cNvPr id="11" name="직사각형 10"/>
            <p:cNvSpPr/>
            <p:nvPr/>
          </p:nvSpPr>
          <p:spPr>
            <a:xfrm>
              <a:off x="1538449" y="4577984"/>
              <a:ext cx="1521966" cy="352732"/>
            </a:xfrm>
            <a:prstGeom prst="rect">
              <a:avLst/>
            </a:prstGeom>
          </p:spPr>
          <p:txBody>
            <a:bodyPr wrap="none">
              <a:spAutoFit/>
            </a:bodyPr>
            <a:lstStyle/>
            <a:p>
              <a:pPr marL="0" lvl="1" algn="l" eaLnBrk="0" hangingPunct="0">
                <a:lnSpc>
                  <a:spcPct val="120000"/>
                </a:lnSpc>
                <a:spcBef>
                  <a:spcPts val="0"/>
                </a:spcBef>
                <a:spcAft>
                  <a:spcPts val="0"/>
                </a:spcAft>
                <a:buSzPct val="80000"/>
                <a:defRPr/>
              </a:pPr>
              <a:r>
                <a:rPr lang="en-US" altLang="ko-KR" sz="1100" kern="0" dirty="0" smtClean="0">
                  <a:solidFill>
                    <a:srgbClr val="000000"/>
                  </a:solidFill>
                  <a:latin typeface="휴먼엑스포" pitchFamily="18" charset="-127"/>
                  <a:ea typeface="휴먼엑스포" pitchFamily="18" charset="-127"/>
                </a:rPr>
                <a:t>HadGEM3-RA</a:t>
              </a:r>
              <a:endParaRPr lang="pl-PL" altLang="ko-KR" sz="1100" kern="0" dirty="0" smtClean="0">
                <a:solidFill>
                  <a:srgbClr val="000000"/>
                </a:solidFill>
                <a:latin typeface="휴먼엑스포" pitchFamily="18" charset="-127"/>
                <a:ea typeface="휴먼엑스포" pitchFamily="18" charset="-127"/>
              </a:endParaRPr>
            </a:p>
          </p:txBody>
        </p:sp>
        <p:sp>
          <p:nvSpPr>
            <p:cNvPr id="12" name="직사각형 11"/>
            <p:cNvSpPr/>
            <p:nvPr/>
          </p:nvSpPr>
          <p:spPr>
            <a:xfrm>
              <a:off x="3608051" y="4406043"/>
              <a:ext cx="1013449" cy="352732"/>
            </a:xfrm>
            <a:prstGeom prst="rect">
              <a:avLst/>
            </a:prstGeom>
          </p:spPr>
          <p:txBody>
            <a:bodyPr wrap="none">
              <a:spAutoFit/>
            </a:bodyPr>
            <a:lstStyle/>
            <a:p>
              <a:pPr marL="0" lvl="1" algn="l" eaLnBrk="0" hangingPunct="0">
                <a:lnSpc>
                  <a:spcPct val="120000"/>
                </a:lnSpc>
                <a:spcBef>
                  <a:spcPts val="0"/>
                </a:spcBef>
                <a:spcAft>
                  <a:spcPts val="0"/>
                </a:spcAft>
                <a:buSzPct val="80000"/>
                <a:defRPr/>
              </a:pPr>
              <a:r>
                <a:rPr lang="en-US" altLang="ko-KR" sz="1100" kern="0" dirty="0" smtClean="0">
                  <a:solidFill>
                    <a:srgbClr val="000000"/>
                  </a:solidFill>
                  <a:latin typeface="휴먼엑스포" pitchFamily="18" charset="-127"/>
                  <a:ea typeface="휴먼엑스포" pitchFamily="18" charset="-127"/>
                </a:rPr>
                <a:t>RegCM4</a:t>
              </a:r>
              <a:endParaRPr lang="pl-PL" altLang="ko-KR" sz="1100" kern="0" dirty="0" smtClean="0">
                <a:solidFill>
                  <a:srgbClr val="000000"/>
                </a:solidFill>
                <a:latin typeface="휴먼엑스포" pitchFamily="18" charset="-127"/>
                <a:ea typeface="휴먼엑스포" pitchFamily="18" charset="-127"/>
              </a:endParaRPr>
            </a:p>
          </p:txBody>
        </p:sp>
        <p:sp>
          <p:nvSpPr>
            <p:cNvPr id="13" name="직사각형 12"/>
            <p:cNvSpPr/>
            <p:nvPr/>
          </p:nvSpPr>
          <p:spPr>
            <a:xfrm>
              <a:off x="5609009" y="4671256"/>
              <a:ext cx="1131105" cy="352732"/>
            </a:xfrm>
            <a:prstGeom prst="rect">
              <a:avLst/>
            </a:prstGeom>
          </p:spPr>
          <p:txBody>
            <a:bodyPr wrap="none">
              <a:spAutoFit/>
            </a:bodyPr>
            <a:lstStyle/>
            <a:p>
              <a:pPr marL="0" lvl="1" algn="l" eaLnBrk="0" hangingPunct="0">
                <a:lnSpc>
                  <a:spcPct val="120000"/>
                </a:lnSpc>
                <a:spcBef>
                  <a:spcPts val="0"/>
                </a:spcBef>
                <a:spcAft>
                  <a:spcPts val="0"/>
                </a:spcAft>
                <a:buSzPct val="80000"/>
                <a:defRPr/>
              </a:pPr>
              <a:r>
                <a:rPr lang="en-US" altLang="ko-KR" sz="1100" kern="0" dirty="0" smtClean="0">
                  <a:solidFill>
                    <a:srgbClr val="000000"/>
                  </a:solidFill>
                  <a:latin typeface="휴먼엑스포" pitchFamily="18" charset="-127"/>
                  <a:ea typeface="휴먼엑스포" pitchFamily="18" charset="-127"/>
                </a:rPr>
                <a:t>SNU-MM5</a:t>
              </a:r>
              <a:endParaRPr lang="pl-PL" altLang="ko-KR" sz="1100" kern="0" dirty="0" smtClean="0">
                <a:solidFill>
                  <a:srgbClr val="000000"/>
                </a:solidFill>
                <a:latin typeface="휴먼엑스포" pitchFamily="18" charset="-127"/>
                <a:ea typeface="휴먼엑스포" pitchFamily="18" charset="-127"/>
              </a:endParaRPr>
            </a:p>
          </p:txBody>
        </p:sp>
        <p:sp>
          <p:nvSpPr>
            <p:cNvPr id="14" name="직사각형 13"/>
            <p:cNvSpPr/>
            <p:nvPr/>
          </p:nvSpPr>
          <p:spPr>
            <a:xfrm>
              <a:off x="2883684" y="6269613"/>
              <a:ext cx="1087232" cy="352732"/>
            </a:xfrm>
            <a:prstGeom prst="rect">
              <a:avLst/>
            </a:prstGeom>
          </p:spPr>
          <p:txBody>
            <a:bodyPr wrap="none">
              <a:spAutoFit/>
            </a:bodyPr>
            <a:lstStyle/>
            <a:p>
              <a:pPr marL="0" lvl="1" algn="l" eaLnBrk="0" hangingPunct="0">
                <a:lnSpc>
                  <a:spcPct val="120000"/>
                </a:lnSpc>
                <a:spcBef>
                  <a:spcPts val="0"/>
                </a:spcBef>
                <a:spcAft>
                  <a:spcPts val="0"/>
                </a:spcAft>
                <a:buSzPct val="80000"/>
                <a:defRPr/>
              </a:pPr>
              <a:r>
                <a:rPr lang="en-US" altLang="ko-KR" sz="1100" kern="0" smtClean="0">
                  <a:solidFill>
                    <a:srgbClr val="000000"/>
                  </a:solidFill>
                  <a:latin typeface="휴먼엑스포" pitchFamily="18" charset="-127"/>
                  <a:ea typeface="휴먼엑스포" pitchFamily="18" charset="-127"/>
                </a:rPr>
                <a:t>SNU-WRF</a:t>
              </a:r>
              <a:endParaRPr lang="pl-PL" altLang="ko-KR" sz="1100" kern="0" dirty="0" smtClean="0">
                <a:solidFill>
                  <a:srgbClr val="000000"/>
                </a:solidFill>
                <a:latin typeface="휴먼엑스포" pitchFamily="18" charset="-127"/>
                <a:ea typeface="휴먼엑스포" pitchFamily="18" charset="-127"/>
              </a:endParaRPr>
            </a:p>
          </p:txBody>
        </p:sp>
        <p:sp>
          <p:nvSpPr>
            <p:cNvPr id="15" name="직사각형 14"/>
            <p:cNvSpPr/>
            <p:nvPr/>
          </p:nvSpPr>
          <p:spPr>
            <a:xfrm>
              <a:off x="4749985" y="6417103"/>
              <a:ext cx="1077263" cy="352732"/>
            </a:xfrm>
            <a:prstGeom prst="rect">
              <a:avLst/>
            </a:prstGeom>
          </p:spPr>
          <p:txBody>
            <a:bodyPr wrap="none">
              <a:spAutoFit/>
            </a:bodyPr>
            <a:lstStyle/>
            <a:p>
              <a:pPr marL="0" lvl="1" algn="l" eaLnBrk="0" hangingPunct="0">
                <a:lnSpc>
                  <a:spcPct val="120000"/>
                </a:lnSpc>
                <a:spcBef>
                  <a:spcPts val="0"/>
                </a:spcBef>
                <a:spcAft>
                  <a:spcPts val="0"/>
                </a:spcAft>
                <a:buSzPct val="80000"/>
                <a:defRPr/>
              </a:pPr>
              <a:r>
                <a:rPr lang="en-US" altLang="ko-KR" sz="1100" kern="0" dirty="0" smtClean="0">
                  <a:solidFill>
                    <a:srgbClr val="000000"/>
                  </a:solidFill>
                  <a:latin typeface="휴먼엑스포" pitchFamily="18" charset="-127"/>
                  <a:ea typeface="휴먼엑스포" pitchFamily="18" charset="-127"/>
                </a:rPr>
                <a:t>YSU-RSM</a:t>
              </a:r>
              <a:endParaRPr lang="pl-PL" altLang="ko-KR" sz="1100" kern="0" dirty="0" smtClean="0">
                <a:solidFill>
                  <a:srgbClr val="000000"/>
                </a:solidFill>
                <a:latin typeface="휴먼엑스포" pitchFamily="18" charset="-127"/>
                <a:ea typeface="휴먼엑스포" pitchFamily="18" charset="-127"/>
              </a:endParaRPr>
            </a:p>
          </p:txBody>
        </p:sp>
      </p:grpSp>
      <p:graphicFrame>
        <p:nvGraphicFramePr>
          <p:cNvPr id="16" name="표 15"/>
          <p:cNvGraphicFramePr>
            <a:graphicFrameLocks noGrp="1"/>
          </p:cNvGraphicFramePr>
          <p:nvPr>
            <p:extLst>
              <p:ext uri="{D42A27DB-BD31-4B8C-83A1-F6EECF244321}">
                <p14:modId xmlns="" xmlns:p14="http://schemas.microsoft.com/office/powerpoint/2010/main" val="3574836871"/>
              </p:ext>
            </p:extLst>
          </p:nvPr>
        </p:nvGraphicFramePr>
        <p:xfrm>
          <a:off x="6084168" y="3197445"/>
          <a:ext cx="2976244" cy="2376262"/>
        </p:xfrm>
        <a:graphic>
          <a:graphicData uri="http://schemas.openxmlformats.org/drawingml/2006/table">
            <a:tbl>
              <a:tblPr/>
              <a:tblGrid>
                <a:gridCol w="1107440"/>
                <a:gridCol w="934402"/>
                <a:gridCol w="934402"/>
              </a:tblGrid>
              <a:tr h="488267">
                <a:tc>
                  <a:txBody>
                    <a:bodyPr/>
                    <a:lstStyle/>
                    <a:p>
                      <a:pPr marL="0" marR="0" indent="0" algn="ctr" fontAlgn="base" latinLnBrk="0">
                        <a:lnSpc>
                          <a:spcPct val="100000"/>
                        </a:lnSpc>
                        <a:spcBef>
                          <a:spcPts val="0"/>
                        </a:spcBef>
                        <a:spcAft>
                          <a:spcPts val="0"/>
                        </a:spcAft>
                      </a:pPr>
                      <a:r>
                        <a:rPr lang="en-US" altLang="ko-KR" sz="1000" b="0" kern="0" spc="0" dirty="0" smtClean="0">
                          <a:solidFill>
                            <a:srgbClr val="000000"/>
                          </a:solidFill>
                          <a:effectLst/>
                          <a:latin typeface="+mn-ea"/>
                          <a:ea typeface="+mn-ea"/>
                        </a:rPr>
                        <a:t>Model</a:t>
                      </a:r>
                      <a:endParaRPr lang="ko-KR" altLang="en-US" sz="1100" b="0" kern="0" spc="0" dirty="0">
                        <a:solidFill>
                          <a:srgbClr val="000000"/>
                        </a:solidFill>
                        <a:effectLst/>
                        <a:latin typeface="+mn-ea"/>
                        <a:ea typeface="+mn-ea"/>
                      </a:endParaRPr>
                    </a:p>
                  </a:txBody>
                  <a:tcPr marL="64770" marR="64770" marT="17907" marB="17907"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1590" cap="flat" cmpd="sng" algn="ctr">
                      <a:solidFill>
                        <a:srgbClr val="000000"/>
                      </a:solidFill>
                      <a:prstDash val="solid"/>
                      <a:round/>
                      <a:headEnd type="none" w="med" len="med"/>
                      <a:tailEnd type="none" w="med" len="med"/>
                    </a:lnT>
                    <a:lnB w="32385" cap="flat" cmpd="dbl" algn="ctr">
                      <a:solidFill>
                        <a:srgbClr val="000000"/>
                      </a:solidFill>
                      <a:prstDash val="solid"/>
                      <a:round/>
                      <a:headEnd type="none" w="med" len="med"/>
                      <a:tailEnd type="none" w="med" len="med"/>
                    </a:lnB>
                    <a:solidFill>
                      <a:srgbClr val="95B3D7"/>
                    </a:solidFill>
                  </a:tcPr>
                </a:tc>
                <a:tc>
                  <a:txBody>
                    <a:bodyPr/>
                    <a:lstStyle/>
                    <a:p>
                      <a:pPr marL="0" marR="0" indent="0" algn="ctr" fontAlgn="base" latinLnBrk="0">
                        <a:lnSpc>
                          <a:spcPct val="100000"/>
                        </a:lnSpc>
                        <a:spcBef>
                          <a:spcPts val="0"/>
                        </a:spcBef>
                        <a:spcAft>
                          <a:spcPts val="0"/>
                        </a:spcAft>
                      </a:pPr>
                      <a:r>
                        <a:rPr lang="en-US" sz="1000" b="0" kern="0" spc="0" dirty="0" smtClean="0">
                          <a:solidFill>
                            <a:srgbClr val="000000"/>
                          </a:solidFill>
                          <a:effectLst/>
                          <a:latin typeface="+mn-ea"/>
                          <a:ea typeface="+mn-ea"/>
                        </a:rPr>
                        <a:t>Historical</a:t>
                      </a:r>
                      <a:endParaRPr lang="ko-KR" altLang="en-US" sz="1100" b="0" kern="0" spc="0" dirty="0">
                        <a:solidFill>
                          <a:srgbClr val="000000"/>
                        </a:solidFill>
                        <a:effectLst/>
                        <a:latin typeface="+mn-ea"/>
                        <a:ea typeface="+mn-ea"/>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1590" cap="flat" cmpd="sng" algn="ctr">
                      <a:solidFill>
                        <a:srgbClr val="000000"/>
                      </a:solidFill>
                      <a:prstDash val="solid"/>
                      <a:round/>
                      <a:headEnd type="none" w="med" len="med"/>
                      <a:tailEnd type="none" w="med" len="med"/>
                    </a:lnT>
                    <a:lnB w="32385" cap="flat" cmpd="dbl" algn="ctr">
                      <a:solidFill>
                        <a:srgbClr val="000000"/>
                      </a:solidFill>
                      <a:prstDash val="solid"/>
                      <a:round/>
                      <a:headEnd type="none" w="med" len="med"/>
                      <a:tailEnd type="none" w="med" len="med"/>
                    </a:lnB>
                    <a:solidFill>
                      <a:srgbClr val="95B3D7"/>
                    </a:solidFill>
                  </a:tcPr>
                </a:tc>
                <a:tc>
                  <a:txBody>
                    <a:bodyPr/>
                    <a:lstStyle/>
                    <a:p>
                      <a:pPr marL="0" marR="0" indent="0" algn="ctr" fontAlgn="base" latinLnBrk="0">
                        <a:lnSpc>
                          <a:spcPct val="100000"/>
                        </a:lnSpc>
                        <a:spcBef>
                          <a:spcPts val="0"/>
                        </a:spcBef>
                        <a:spcAft>
                          <a:spcPts val="0"/>
                        </a:spcAft>
                      </a:pPr>
                      <a:r>
                        <a:rPr lang="en-US" sz="1000" b="0" kern="0" spc="0" dirty="0">
                          <a:solidFill>
                            <a:srgbClr val="000000"/>
                          </a:solidFill>
                          <a:effectLst/>
                          <a:latin typeface="+mn-ea"/>
                          <a:ea typeface="+mn-ea"/>
                        </a:rPr>
                        <a:t>RCP </a:t>
                      </a:r>
                      <a:r>
                        <a:rPr lang="en-US" sz="1000" b="0" kern="0" spc="0" dirty="0" smtClean="0">
                          <a:solidFill>
                            <a:srgbClr val="000000"/>
                          </a:solidFill>
                          <a:effectLst/>
                          <a:latin typeface="+mn-ea"/>
                          <a:ea typeface="+mn-ea"/>
                        </a:rPr>
                        <a:t>8.5</a:t>
                      </a:r>
                      <a:endParaRPr lang="ko-KR" altLang="en-US" sz="1100" b="0" kern="0" spc="0" dirty="0">
                        <a:solidFill>
                          <a:srgbClr val="000000"/>
                        </a:solidFill>
                        <a:effectLst/>
                        <a:latin typeface="+mn-ea"/>
                        <a:ea typeface="+mn-ea"/>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1590" cap="flat" cmpd="sng" algn="ctr">
                      <a:solidFill>
                        <a:srgbClr val="000000"/>
                      </a:solidFill>
                      <a:prstDash val="solid"/>
                      <a:round/>
                      <a:headEnd type="none" w="med" len="med"/>
                      <a:tailEnd type="none" w="med" len="med"/>
                    </a:lnT>
                    <a:lnB w="32385" cap="flat" cmpd="dbl" algn="ctr">
                      <a:solidFill>
                        <a:srgbClr val="000000"/>
                      </a:solidFill>
                      <a:prstDash val="solid"/>
                      <a:round/>
                      <a:headEnd type="none" w="med" len="med"/>
                      <a:tailEnd type="none" w="med" len="med"/>
                    </a:lnB>
                    <a:solidFill>
                      <a:srgbClr val="95B3D7"/>
                    </a:solidFill>
                  </a:tcPr>
                </a:tc>
              </a:tr>
              <a:tr h="377599">
                <a:tc>
                  <a:txBody>
                    <a:bodyPr/>
                    <a:lstStyle/>
                    <a:p>
                      <a:pPr marL="0" marR="0" indent="0" algn="ctr" fontAlgn="base" latinLnBrk="0">
                        <a:lnSpc>
                          <a:spcPct val="100000"/>
                        </a:lnSpc>
                        <a:spcBef>
                          <a:spcPts val="0"/>
                        </a:spcBef>
                        <a:spcAft>
                          <a:spcPts val="0"/>
                        </a:spcAft>
                      </a:pPr>
                      <a:r>
                        <a:rPr lang="en-US" sz="1000" b="0" kern="0" spc="0" dirty="0">
                          <a:solidFill>
                            <a:srgbClr val="000000"/>
                          </a:solidFill>
                          <a:effectLst/>
                          <a:latin typeface="+mn-ea"/>
                          <a:ea typeface="+mn-ea"/>
                        </a:rPr>
                        <a:t>HadGEM3-RA</a:t>
                      </a:r>
                      <a:endParaRPr lang="en-US" sz="1100" b="0" kern="0" spc="0" dirty="0">
                        <a:solidFill>
                          <a:srgbClr val="000000"/>
                        </a:solidFill>
                        <a:effectLst/>
                        <a:latin typeface="+mn-ea"/>
                        <a:ea typeface="+mn-ea"/>
                      </a:endParaRPr>
                    </a:p>
                  </a:txBody>
                  <a:tcPr marL="64770" marR="64770" marT="17907" marB="17907"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2385"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000" b="0" kern="0" spc="0">
                          <a:solidFill>
                            <a:srgbClr val="000000"/>
                          </a:solidFill>
                          <a:effectLst/>
                          <a:latin typeface="+mn-ea"/>
                          <a:ea typeface="+mn-ea"/>
                        </a:rPr>
                        <a:t>1950∼2005</a:t>
                      </a:r>
                      <a:endParaRPr lang="en-US" sz="1100" b="0" kern="0" spc="0">
                        <a:solidFill>
                          <a:srgbClr val="000000"/>
                        </a:solidFill>
                        <a:effectLst/>
                        <a:latin typeface="+mn-ea"/>
                        <a:ea typeface="+mn-ea"/>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2385"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000" b="0" kern="0" spc="0">
                          <a:solidFill>
                            <a:srgbClr val="000000"/>
                          </a:solidFill>
                          <a:effectLst/>
                          <a:latin typeface="+mn-ea"/>
                          <a:ea typeface="+mn-ea"/>
                        </a:rPr>
                        <a:t>2006∼2100</a:t>
                      </a:r>
                      <a:endParaRPr lang="en-US" sz="1100" b="0" kern="0" spc="0">
                        <a:solidFill>
                          <a:srgbClr val="000000"/>
                        </a:solidFill>
                        <a:effectLst/>
                        <a:latin typeface="+mn-ea"/>
                        <a:ea typeface="+mn-ea"/>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2385"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r>
              <a:tr h="377599">
                <a:tc>
                  <a:txBody>
                    <a:bodyPr/>
                    <a:lstStyle/>
                    <a:p>
                      <a:pPr marL="0" marR="0" indent="0" algn="ctr" fontAlgn="base" latinLnBrk="0">
                        <a:lnSpc>
                          <a:spcPct val="100000"/>
                        </a:lnSpc>
                        <a:spcBef>
                          <a:spcPts val="0"/>
                        </a:spcBef>
                        <a:spcAft>
                          <a:spcPts val="0"/>
                        </a:spcAft>
                      </a:pPr>
                      <a:r>
                        <a:rPr lang="en-US" sz="1000" b="0" kern="0" spc="0" dirty="0">
                          <a:solidFill>
                            <a:srgbClr val="000000"/>
                          </a:solidFill>
                          <a:effectLst/>
                          <a:latin typeface="+mn-ea"/>
                          <a:ea typeface="+mn-ea"/>
                        </a:rPr>
                        <a:t>RegCM4</a:t>
                      </a:r>
                      <a:endParaRPr lang="en-US" sz="1100" b="0" kern="0" spc="0" dirty="0">
                        <a:solidFill>
                          <a:srgbClr val="000000"/>
                        </a:solidFill>
                        <a:effectLst/>
                        <a:latin typeface="+mn-ea"/>
                        <a:ea typeface="+mn-ea"/>
                      </a:endParaRPr>
                    </a:p>
                  </a:txBody>
                  <a:tcPr marL="64770" marR="64770" marT="17907" marB="17907"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000" b="0" kern="0" spc="0">
                          <a:solidFill>
                            <a:srgbClr val="000000"/>
                          </a:solidFill>
                          <a:effectLst/>
                          <a:latin typeface="+mn-ea"/>
                          <a:ea typeface="+mn-ea"/>
                        </a:rPr>
                        <a:t>1979∼2005</a:t>
                      </a:r>
                      <a:endParaRPr lang="en-US" sz="1100" b="0" kern="0" spc="0">
                        <a:solidFill>
                          <a:srgbClr val="000000"/>
                        </a:solidFill>
                        <a:effectLst/>
                        <a:latin typeface="+mn-ea"/>
                        <a:ea typeface="+mn-ea"/>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000" b="0" kern="0" spc="0">
                          <a:solidFill>
                            <a:srgbClr val="000000"/>
                          </a:solidFill>
                          <a:effectLst/>
                          <a:latin typeface="+mn-ea"/>
                          <a:ea typeface="+mn-ea"/>
                        </a:rPr>
                        <a:t>2006∼2050</a:t>
                      </a:r>
                      <a:endParaRPr lang="en-US" sz="1100" b="0" kern="0" spc="0">
                        <a:solidFill>
                          <a:srgbClr val="000000"/>
                        </a:solidFill>
                        <a:effectLst/>
                        <a:latin typeface="+mn-ea"/>
                        <a:ea typeface="+mn-ea"/>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r>
              <a:tr h="377599">
                <a:tc>
                  <a:txBody>
                    <a:bodyPr/>
                    <a:lstStyle/>
                    <a:p>
                      <a:pPr marL="0" marR="0" indent="0" algn="ctr" fontAlgn="base" latinLnBrk="0">
                        <a:lnSpc>
                          <a:spcPct val="100000"/>
                        </a:lnSpc>
                        <a:spcBef>
                          <a:spcPts val="0"/>
                        </a:spcBef>
                        <a:spcAft>
                          <a:spcPts val="0"/>
                        </a:spcAft>
                      </a:pPr>
                      <a:r>
                        <a:rPr lang="en-US" sz="1000" b="0" kern="0" spc="0">
                          <a:solidFill>
                            <a:srgbClr val="000000"/>
                          </a:solidFill>
                          <a:effectLst/>
                          <a:latin typeface="+mn-ea"/>
                          <a:ea typeface="+mn-ea"/>
                        </a:rPr>
                        <a:t>SNU-MM5</a:t>
                      </a:r>
                      <a:endParaRPr lang="en-US" sz="1100" b="0" kern="0" spc="0">
                        <a:solidFill>
                          <a:srgbClr val="000000"/>
                        </a:solidFill>
                        <a:effectLst/>
                        <a:latin typeface="+mn-ea"/>
                        <a:ea typeface="+mn-ea"/>
                      </a:endParaRPr>
                    </a:p>
                  </a:txBody>
                  <a:tcPr marL="64770" marR="64770" marT="17907" marB="17907"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000" b="0" kern="0" spc="0" dirty="0">
                          <a:solidFill>
                            <a:srgbClr val="000000"/>
                          </a:solidFill>
                          <a:effectLst/>
                          <a:latin typeface="+mn-ea"/>
                          <a:ea typeface="+mn-ea"/>
                        </a:rPr>
                        <a:t>1979∼2005</a:t>
                      </a:r>
                      <a:endParaRPr lang="en-US" sz="1100" b="0" kern="0" spc="0" dirty="0">
                        <a:solidFill>
                          <a:srgbClr val="000000"/>
                        </a:solidFill>
                        <a:effectLst/>
                        <a:latin typeface="+mn-ea"/>
                        <a:ea typeface="+mn-ea"/>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000" b="0" kern="0" spc="0">
                          <a:solidFill>
                            <a:srgbClr val="000000"/>
                          </a:solidFill>
                          <a:effectLst/>
                          <a:latin typeface="+mn-ea"/>
                          <a:ea typeface="+mn-ea"/>
                        </a:rPr>
                        <a:t>2006∼2035</a:t>
                      </a:r>
                      <a:endParaRPr lang="en-US" sz="1100" b="0" kern="0" spc="0">
                        <a:solidFill>
                          <a:srgbClr val="000000"/>
                        </a:solidFill>
                        <a:effectLst/>
                        <a:latin typeface="+mn-ea"/>
                        <a:ea typeface="+mn-ea"/>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r>
              <a:tr h="377599">
                <a:tc>
                  <a:txBody>
                    <a:bodyPr/>
                    <a:lstStyle/>
                    <a:p>
                      <a:pPr marL="0" marR="0" indent="0" algn="ctr" fontAlgn="base" latinLnBrk="0">
                        <a:lnSpc>
                          <a:spcPct val="100000"/>
                        </a:lnSpc>
                        <a:spcBef>
                          <a:spcPts val="0"/>
                        </a:spcBef>
                        <a:spcAft>
                          <a:spcPts val="0"/>
                        </a:spcAft>
                      </a:pPr>
                      <a:r>
                        <a:rPr lang="en-US" sz="1000" b="0" kern="0" spc="0">
                          <a:solidFill>
                            <a:srgbClr val="000000"/>
                          </a:solidFill>
                          <a:effectLst/>
                          <a:latin typeface="+mn-ea"/>
                          <a:ea typeface="+mn-ea"/>
                        </a:rPr>
                        <a:t>SNU-WRF</a:t>
                      </a:r>
                      <a:endParaRPr lang="en-US" sz="1100" b="0" kern="0" spc="0">
                        <a:solidFill>
                          <a:srgbClr val="000000"/>
                        </a:solidFill>
                        <a:effectLst/>
                        <a:latin typeface="+mn-ea"/>
                        <a:ea typeface="+mn-ea"/>
                      </a:endParaRPr>
                    </a:p>
                  </a:txBody>
                  <a:tcPr marL="64770" marR="64770" marT="17907" marB="17907"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000" b="0" kern="0" spc="0" dirty="0">
                          <a:solidFill>
                            <a:srgbClr val="000000"/>
                          </a:solidFill>
                          <a:effectLst/>
                          <a:latin typeface="+mn-ea"/>
                          <a:ea typeface="+mn-ea"/>
                        </a:rPr>
                        <a:t>1979∼2005</a:t>
                      </a:r>
                      <a:endParaRPr lang="en-US" sz="1100" b="0" kern="0" spc="0" dirty="0">
                        <a:solidFill>
                          <a:srgbClr val="000000"/>
                        </a:solidFill>
                        <a:effectLst/>
                        <a:latin typeface="+mn-ea"/>
                        <a:ea typeface="+mn-ea"/>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000" b="0" kern="0" spc="0">
                          <a:solidFill>
                            <a:srgbClr val="000000"/>
                          </a:solidFill>
                          <a:effectLst/>
                          <a:latin typeface="+mn-ea"/>
                          <a:ea typeface="+mn-ea"/>
                        </a:rPr>
                        <a:t>2006∼2050</a:t>
                      </a:r>
                      <a:endParaRPr lang="en-US" sz="1100" b="0" kern="0" spc="0">
                        <a:solidFill>
                          <a:srgbClr val="000000"/>
                        </a:solidFill>
                        <a:effectLst/>
                        <a:latin typeface="+mn-ea"/>
                        <a:ea typeface="+mn-ea"/>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r>
              <a:tr h="377599">
                <a:tc>
                  <a:txBody>
                    <a:bodyPr/>
                    <a:lstStyle/>
                    <a:p>
                      <a:pPr marL="0" marR="0" indent="0" algn="ctr" fontAlgn="base" latinLnBrk="0">
                        <a:lnSpc>
                          <a:spcPct val="100000"/>
                        </a:lnSpc>
                        <a:spcBef>
                          <a:spcPts val="0"/>
                        </a:spcBef>
                        <a:spcAft>
                          <a:spcPts val="0"/>
                        </a:spcAft>
                      </a:pPr>
                      <a:r>
                        <a:rPr lang="en-US" sz="1000" b="0" kern="0" spc="0">
                          <a:solidFill>
                            <a:srgbClr val="000000"/>
                          </a:solidFill>
                          <a:effectLst/>
                          <a:latin typeface="+mn-ea"/>
                          <a:ea typeface="+mn-ea"/>
                        </a:rPr>
                        <a:t>YSU-RSM</a:t>
                      </a:r>
                      <a:endParaRPr lang="en-US" sz="1100" b="0" kern="0" spc="0">
                        <a:solidFill>
                          <a:srgbClr val="000000"/>
                        </a:solidFill>
                        <a:effectLst/>
                        <a:latin typeface="+mn-ea"/>
                        <a:ea typeface="+mn-ea"/>
                      </a:endParaRPr>
                    </a:p>
                  </a:txBody>
                  <a:tcPr marL="64770" marR="64770" marT="17907" marB="17907" anchor="ctr">
                    <a:lnL w="21590"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1590"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000" b="0" kern="0" spc="0" dirty="0">
                          <a:solidFill>
                            <a:srgbClr val="000000"/>
                          </a:solidFill>
                          <a:effectLst/>
                          <a:latin typeface="+mn-ea"/>
                          <a:ea typeface="+mn-ea"/>
                        </a:rPr>
                        <a:t>1980∼2005</a:t>
                      </a:r>
                      <a:endParaRPr lang="en-US" sz="1100" b="0" kern="0" spc="0" dirty="0">
                        <a:solidFill>
                          <a:srgbClr val="000000"/>
                        </a:solidFill>
                        <a:effectLst/>
                        <a:latin typeface="+mn-ea"/>
                        <a:ea typeface="+mn-ea"/>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1590"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000" b="0" kern="0" spc="0" dirty="0">
                          <a:solidFill>
                            <a:srgbClr val="000000"/>
                          </a:solidFill>
                          <a:effectLst/>
                          <a:latin typeface="+mn-ea"/>
                          <a:ea typeface="+mn-ea"/>
                        </a:rPr>
                        <a:t>2006∼2050</a:t>
                      </a:r>
                      <a:endParaRPr lang="en-US" sz="1100" b="0" kern="0" spc="0" dirty="0">
                        <a:solidFill>
                          <a:srgbClr val="000000"/>
                        </a:solidFill>
                        <a:effectLst/>
                        <a:latin typeface="+mn-ea"/>
                        <a:ea typeface="+mn-ea"/>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1590" cap="flat" cmpd="sng" algn="ctr">
                      <a:solidFill>
                        <a:srgbClr val="000000"/>
                      </a:solidFill>
                      <a:prstDash val="solid"/>
                      <a:round/>
                      <a:headEnd type="none" w="med" len="med"/>
                      <a:tailEnd type="none" w="med" len="med"/>
                    </a:lnB>
                  </a:tcPr>
                </a:tc>
              </a:tr>
            </a:tbl>
          </a:graphicData>
        </a:graphic>
      </p:graphicFrame>
      <p:sp>
        <p:nvSpPr>
          <p:cNvPr id="17" name="내용 개체 틀 2"/>
          <p:cNvSpPr txBox="1">
            <a:spLocks/>
          </p:cNvSpPr>
          <p:nvPr/>
        </p:nvSpPr>
        <p:spPr bwMode="auto">
          <a:xfrm>
            <a:off x="463777" y="819638"/>
            <a:ext cx="4416133" cy="449122"/>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177800" indent="-177800" algn="l">
              <a:spcBef>
                <a:spcPts val="0"/>
              </a:spcBef>
              <a:buClr>
                <a:schemeClr val="tx2"/>
              </a:buClr>
              <a:buSzPct val="100000"/>
              <a:buBlip>
                <a:blip r:embed="rId8"/>
              </a:buBlip>
              <a:defRPr/>
            </a:pPr>
            <a:r>
              <a:rPr kumimoji="1" lang="en-US" altLang="ko-KR" sz="2200" b="1" i="0" u="none" strike="noStrike" kern="0" cap="none" spc="0" normalizeH="0" baseline="0" noProof="0" dirty="0" smtClean="0">
                <a:ln>
                  <a:noFill/>
                </a:ln>
                <a:solidFill>
                  <a:srgbClr val="000000"/>
                </a:solidFill>
                <a:effectLst/>
                <a:uLnTx/>
                <a:uFillTx/>
                <a:latin typeface="Calibri" pitchFamily="34" charset="0"/>
                <a:ea typeface="+mn-ea"/>
              </a:rPr>
              <a:t> Regional Climate </a:t>
            </a:r>
            <a:r>
              <a:rPr lang="en-US" altLang="ko-KR" sz="2200" b="1" kern="0" noProof="0" dirty="0" smtClean="0">
                <a:solidFill>
                  <a:srgbClr val="000000"/>
                </a:solidFill>
                <a:latin typeface="Calibri" pitchFamily="34" charset="0"/>
                <a:ea typeface="+mn-ea"/>
              </a:rPr>
              <a:t>Model (RCM)</a:t>
            </a:r>
            <a:endParaRPr kumimoji="1" lang="ko-KR" altLang="en-US" sz="2200" b="1" i="0" u="none" strike="noStrike" kern="0" cap="none" spc="0" normalizeH="0" baseline="0" noProof="0" dirty="0">
              <a:ln>
                <a:noFill/>
              </a:ln>
              <a:solidFill>
                <a:srgbClr val="000000"/>
              </a:solidFill>
              <a:effectLst/>
              <a:uLnTx/>
              <a:uFillTx/>
              <a:latin typeface="Calibri" pitchFamily="34" charset="0"/>
              <a:ea typeface="+mn-ea"/>
            </a:endParaRPr>
          </a:p>
        </p:txBody>
      </p:sp>
      <p:sp>
        <p:nvSpPr>
          <p:cNvPr id="18" name="Rectangle 5"/>
          <p:cNvSpPr>
            <a:spLocks noChangeAspect="1" noChangeArrowheads="1"/>
          </p:cNvSpPr>
          <p:nvPr/>
        </p:nvSpPr>
        <p:spPr bwMode="auto">
          <a:xfrm>
            <a:off x="415414" y="895921"/>
            <a:ext cx="266700" cy="266700"/>
          </a:xfrm>
          <a:prstGeom prst="rect">
            <a:avLst/>
          </a:prstGeom>
          <a:solidFill>
            <a:schemeClr val="bg1"/>
          </a:solidFill>
          <a:ln w="9525">
            <a:solidFill>
              <a:srgbClr val="003366"/>
            </a:solidFill>
            <a:miter lim="800000"/>
            <a:headEnd/>
            <a:tailEnd/>
          </a:ln>
          <a:effectLst>
            <a:outerShdw dist="53882" dir="2700000" algn="ctr" rotWithShape="0">
              <a:srgbClr val="9966FF"/>
            </a:outerShdw>
          </a:effectLst>
        </p:spPr>
        <p:txBody>
          <a:bodyPr wrap="none" anchor="ctr"/>
          <a:lstStyle/>
          <a:p>
            <a:pPr algn="ctr">
              <a:defRPr/>
            </a:pPr>
            <a:endParaRPr lang="ko-KR" altLang="en-US" b="1">
              <a:latin typeface="Calibri" pitchFamily="34" charset="0"/>
            </a:endParaRPr>
          </a:p>
        </p:txBody>
      </p:sp>
      <p:sp>
        <p:nvSpPr>
          <p:cNvPr id="19" name="TextBox 3"/>
          <p:cNvSpPr txBox="1">
            <a:spLocks noChangeArrowheads="1"/>
          </p:cNvSpPr>
          <p:nvPr/>
        </p:nvSpPr>
        <p:spPr bwMode="auto">
          <a:xfrm>
            <a:off x="467544" y="1365151"/>
            <a:ext cx="8438436" cy="386516"/>
          </a:xfrm>
          <a:prstGeom prst="rect">
            <a:avLst/>
          </a:prstGeom>
          <a:noFill/>
          <a:ln w="9525">
            <a:noFill/>
            <a:miter lim="800000"/>
            <a:headEnd/>
            <a:tailEnd/>
          </a:ln>
        </p:spPr>
        <p:txBody>
          <a:bodyPr wrap="square">
            <a:spAutoFit/>
          </a:bodyPr>
          <a:lstStyle/>
          <a:p>
            <a:pPr marL="355600" lvl="1" indent="-177800" algn="l" eaLnBrk="0" hangingPunct="0">
              <a:lnSpc>
                <a:spcPct val="130000"/>
              </a:lnSpc>
              <a:spcBef>
                <a:spcPts val="1000"/>
              </a:spcBef>
              <a:spcAft>
                <a:spcPts val="0"/>
              </a:spcAft>
              <a:buClr>
                <a:srgbClr val="000099"/>
              </a:buClr>
              <a:buSzPct val="80000"/>
              <a:buBlip>
                <a:blip r:embed="rId9"/>
              </a:buBlip>
              <a:defRPr/>
            </a:pPr>
            <a:r>
              <a:rPr lang="en-US" altLang="ko-KR" sz="1600" b="1" kern="0" dirty="0" smtClean="0">
                <a:solidFill>
                  <a:srgbClr val="000000"/>
                </a:solidFill>
                <a:latin typeface="Calibri" pitchFamily="34" charset="0"/>
                <a:cs typeface="Times New Roman" pitchFamily="18" charset="0"/>
              </a:rPr>
              <a:t>CORDEX-East Asia</a:t>
            </a:r>
            <a:endParaRPr lang="en-US" altLang="ko-KR" sz="1600" b="1" kern="0" dirty="0" smtClean="0">
              <a:solidFill>
                <a:schemeClr val="accent2"/>
              </a:solidFill>
              <a:latin typeface="Calibri" pitchFamily="34" charset="0"/>
              <a:cs typeface="Times New Roman" pitchFamily="18" charset="0"/>
            </a:endParaRPr>
          </a:p>
        </p:txBody>
      </p:sp>
      <p:sp>
        <p:nvSpPr>
          <p:cNvPr id="20" name="내용 개체 틀 2"/>
          <p:cNvSpPr>
            <a:spLocks noGrp="1"/>
          </p:cNvSpPr>
          <p:nvPr/>
        </p:nvSpPr>
        <p:spPr bwMode="auto">
          <a:xfrm>
            <a:off x="755576" y="1899024"/>
            <a:ext cx="7288452" cy="103597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lvl1pPr marL="177800" indent="-177800" algn="l" rtl="0" eaLnBrk="0" fontAlgn="base" latinLnBrk="1" hangingPunct="0">
              <a:lnSpc>
                <a:spcPct val="130000"/>
              </a:lnSpc>
              <a:spcBef>
                <a:spcPct val="20000"/>
              </a:spcBef>
              <a:spcAft>
                <a:spcPct val="0"/>
              </a:spcAft>
              <a:buClr>
                <a:schemeClr val="tx2"/>
              </a:buClr>
              <a:buSzPct val="100000"/>
              <a:buFont typeface="Monotype Sorts" pitchFamily="2" charset="2"/>
              <a:buBlip>
                <a:blip r:embed="rId8"/>
              </a:buBlip>
              <a:defRPr kumimoji="1" sz="2000" b="1" baseline="0">
                <a:solidFill>
                  <a:srgbClr val="000000"/>
                </a:solidFill>
                <a:latin typeface="Arial" pitchFamily="34" charset="0"/>
                <a:ea typeface="Arial Unicode MS" pitchFamily="50" charset="-127"/>
                <a:cs typeface="Arial" pitchFamily="34" charset="0"/>
              </a:defRPr>
            </a:lvl1pPr>
            <a:lvl2pPr marL="541338" indent="-184150" algn="l" rtl="0" eaLnBrk="0" fontAlgn="base" latinLnBrk="1" hangingPunct="0">
              <a:lnSpc>
                <a:spcPct val="130000"/>
              </a:lnSpc>
              <a:spcBef>
                <a:spcPct val="20000"/>
              </a:spcBef>
              <a:spcAft>
                <a:spcPct val="0"/>
              </a:spcAft>
              <a:buClr>
                <a:schemeClr val="tx2"/>
              </a:buClr>
              <a:buSzPct val="80000"/>
              <a:buFont typeface="Wingdings" pitchFamily="2" charset="2"/>
              <a:buChar char="Ø"/>
              <a:defRPr kumimoji="1" sz="1600" b="1" baseline="0">
                <a:solidFill>
                  <a:srgbClr val="000000"/>
                </a:solidFill>
                <a:latin typeface="Arial" pitchFamily="34" charset="0"/>
                <a:ea typeface="Arial Unicode MS" pitchFamily="50" charset="-127"/>
                <a:cs typeface="Arial" pitchFamily="34" charset="0"/>
              </a:defRPr>
            </a:lvl2pPr>
            <a:lvl3pPr marL="895350" indent="-174625" algn="l" rtl="0" eaLnBrk="0" fontAlgn="base" latinLnBrk="1" hangingPunct="0">
              <a:lnSpc>
                <a:spcPct val="130000"/>
              </a:lnSpc>
              <a:spcBef>
                <a:spcPct val="20000"/>
              </a:spcBef>
              <a:spcAft>
                <a:spcPct val="0"/>
              </a:spcAft>
              <a:buClr>
                <a:schemeClr val="tx1"/>
              </a:buClr>
              <a:buSzPct val="75000"/>
              <a:buFont typeface="Monotype Sorts" pitchFamily="2" charset="2"/>
              <a:buBlip>
                <a:blip r:embed="rId10"/>
              </a:buBlip>
              <a:defRPr kumimoji="1" sz="1400" b="1" baseline="0">
                <a:solidFill>
                  <a:srgbClr val="003366"/>
                </a:solidFill>
                <a:latin typeface="Arial" pitchFamily="34" charset="0"/>
                <a:ea typeface="Arial Unicode MS" pitchFamily="50" charset="-127"/>
                <a:cs typeface="Arial" pitchFamily="34" charset="0"/>
              </a:defRPr>
            </a:lvl3pPr>
            <a:lvl4pPr marL="1258888" indent="-184150" algn="l" rtl="0" eaLnBrk="0" fontAlgn="base" latinLnBrk="1" hangingPunct="0">
              <a:lnSpc>
                <a:spcPct val="130000"/>
              </a:lnSpc>
              <a:spcBef>
                <a:spcPct val="20000"/>
              </a:spcBef>
              <a:spcAft>
                <a:spcPct val="0"/>
              </a:spcAft>
              <a:buClr>
                <a:schemeClr val="tx1"/>
              </a:buClr>
              <a:buSzPct val="75000"/>
              <a:buChar char="•"/>
              <a:defRPr kumimoji="1" sz="1300" baseline="0">
                <a:solidFill>
                  <a:srgbClr val="000000"/>
                </a:solidFill>
                <a:latin typeface="Arial" pitchFamily="34" charset="0"/>
                <a:ea typeface="Arial Unicode MS" pitchFamily="50" charset="-127"/>
                <a:cs typeface="Arial" pitchFamily="34" charset="0"/>
              </a:defRPr>
            </a:lvl4pPr>
            <a:lvl5pPr marL="1614488" indent="-176213" algn="l" rtl="0" eaLnBrk="0" fontAlgn="base" latinLnBrk="1" hangingPunct="0">
              <a:lnSpc>
                <a:spcPct val="130000"/>
              </a:lnSpc>
              <a:spcBef>
                <a:spcPct val="20000"/>
              </a:spcBef>
              <a:spcAft>
                <a:spcPct val="0"/>
              </a:spcAft>
              <a:buClr>
                <a:schemeClr val="hlink"/>
              </a:buClr>
              <a:buSzPct val="75000"/>
              <a:buFont typeface="Monotype Sorts" pitchFamily="2" charset="2"/>
              <a:buChar char="ä"/>
              <a:defRPr kumimoji="1" sz="1000" baseline="0">
                <a:solidFill>
                  <a:schemeClr val="tx1"/>
                </a:solidFill>
                <a:latin typeface="Arial" pitchFamily="34" charset="0"/>
                <a:ea typeface="Arial Unicode MS" pitchFamily="50" charset="-127"/>
                <a:cs typeface="Arial" pitchFamily="34" charset="0"/>
              </a:defRPr>
            </a:lvl5pPr>
            <a:lvl6pPr marL="20716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6pPr>
            <a:lvl7pPr marL="25288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7pPr>
            <a:lvl8pPr marL="29860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8pPr>
            <a:lvl9pPr marL="34432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9pPr>
          </a:lstStyle>
          <a:p>
            <a:pPr marL="179388" lvl="2" indent="-179388"/>
            <a:r>
              <a:rPr lang="fr-FR" altLang="ko-KR" dirty="0" smtClean="0">
                <a:solidFill>
                  <a:srgbClr val="000000"/>
                </a:solidFill>
                <a:latin typeface="Calibri" pitchFamily="34" charset="0"/>
                <a:cs typeface="Arial" charset="0"/>
              </a:rPr>
              <a:t>Experiments of comparison and validation of regional climate change scenario </a:t>
            </a:r>
          </a:p>
          <a:p>
            <a:pPr marL="179388" lvl="2" indent="-179388"/>
            <a:r>
              <a:rPr lang="fr-FR" altLang="ko-KR" dirty="0" smtClean="0">
                <a:solidFill>
                  <a:srgbClr val="000000"/>
                </a:solidFill>
                <a:latin typeface="Calibri" pitchFamily="34" charset="0"/>
                <a:cs typeface="Arial" charset="0"/>
              </a:rPr>
              <a:t>RCM : </a:t>
            </a:r>
            <a:r>
              <a:rPr lang="fr-FR" altLang="ko-KR" dirty="0" smtClean="0">
                <a:solidFill>
                  <a:schemeClr val="accent2">
                    <a:lumMod val="75000"/>
                  </a:schemeClr>
                </a:solidFill>
                <a:latin typeface="Calibri" pitchFamily="34" charset="0"/>
                <a:cs typeface="Arial" charset="0"/>
              </a:rPr>
              <a:t>HadGEM3-RA</a:t>
            </a:r>
            <a:r>
              <a:rPr lang="fr-FR" altLang="ko-KR" dirty="0">
                <a:solidFill>
                  <a:schemeClr val="accent2">
                    <a:lumMod val="75000"/>
                  </a:schemeClr>
                </a:solidFill>
                <a:latin typeface="Calibri" pitchFamily="34" charset="0"/>
                <a:cs typeface="Arial" charset="0"/>
              </a:rPr>
              <a:t>, RegCM4, SNU-MM5, SNU-WRF, </a:t>
            </a:r>
            <a:r>
              <a:rPr lang="fr-FR" altLang="ko-KR" dirty="0" smtClean="0">
                <a:solidFill>
                  <a:schemeClr val="accent2">
                    <a:lumMod val="75000"/>
                  </a:schemeClr>
                </a:solidFill>
                <a:latin typeface="Calibri" pitchFamily="34" charset="0"/>
                <a:cs typeface="Arial" charset="0"/>
              </a:rPr>
              <a:t>YSU-RSM</a:t>
            </a:r>
          </a:p>
          <a:p>
            <a:pPr marL="179388" lvl="2" indent="-179388"/>
            <a:r>
              <a:rPr lang="fr-FR" altLang="ko-KR" dirty="0" smtClean="0">
                <a:solidFill>
                  <a:srgbClr val="000000"/>
                </a:solidFill>
                <a:latin typeface="Calibri" pitchFamily="34" charset="0"/>
                <a:cs typeface="Arial" charset="0"/>
              </a:rPr>
              <a:t>Data period : Historical period (1981~2005), Future period (2011-2035)</a:t>
            </a:r>
            <a:endParaRPr lang="fr-FR" altLang="ko-KR" dirty="0">
              <a:solidFill>
                <a:srgbClr val="000000"/>
              </a:solidFill>
              <a:latin typeface="Calibri" pitchFamily="34" charset="0"/>
              <a:cs typeface="Arial" charset="0"/>
            </a:endParaRPr>
          </a:p>
        </p:txBody>
      </p:sp>
    </p:spTree>
    <p:extLst>
      <p:ext uri="{BB962C8B-B14F-4D97-AF65-F5344CB8AC3E}">
        <p14:creationId xmlns="" xmlns:p14="http://schemas.microsoft.com/office/powerpoint/2010/main" val="3889945127"/>
      </p:ext>
    </p:extLst>
  </p:cSld>
  <p:clrMapOvr>
    <a:masterClrMapping/>
  </p:clrMapOvr>
  <p:transition>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내용 개체 틀 2"/>
          <p:cNvSpPr txBox="1">
            <a:spLocks/>
          </p:cNvSpPr>
          <p:nvPr/>
        </p:nvSpPr>
        <p:spPr bwMode="auto">
          <a:xfrm>
            <a:off x="463777" y="819638"/>
            <a:ext cx="6046353" cy="449122"/>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177800" indent="-177800" algn="l">
              <a:spcBef>
                <a:spcPts val="0"/>
              </a:spcBef>
              <a:buClr>
                <a:schemeClr val="tx2"/>
              </a:buClr>
              <a:buSzPct val="100000"/>
              <a:buBlip>
                <a:blip r:embed="rId3"/>
              </a:buBlip>
              <a:defRPr/>
            </a:pPr>
            <a:r>
              <a:rPr kumimoji="1" lang="en-US" altLang="ko-KR" sz="2200" b="1" i="0" u="none" strike="noStrike" kern="0" cap="none" spc="0" normalizeH="0" baseline="0" noProof="0" dirty="0" smtClean="0">
                <a:ln>
                  <a:noFill/>
                </a:ln>
                <a:solidFill>
                  <a:srgbClr val="000000"/>
                </a:solidFill>
                <a:effectLst/>
                <a:uLnTx/>
                <a:uFillTx/>
                <a:latin typeface="Calibri" pitchFamily="34" charset="0"/>
                <a:ea typeface="+mn-ea"/>
              </a:rPr>
              <a:t> Statistical post-</a:t>
            </a:r>
            <a:r>
              <a:rPr lang="en-US" altLang="ko-KR" sz="2200" b="1" kern="0" dirty="0" smtClean="0">
                <a:solidFill>
                  <a:srgbClr val="000000"/>
                </a:solidFill>
                <a:latin typeface="Calibri" pitchFamily="34" charset="0"/>
                <a:ea typeface="+mn-ea"/>
              </a:rPr>
              <a:t>processing method</a:t>
            </a:r>
            <a:endParaRPr kumimoji="1" lang="ko-KR" altLang="en-US" sz="2200" b="1" i="0" u="none" strike="noStrike" kern="0" cap="none" spc="0" normalizeH="0" baseline="0" noProof="0" dirty="0">
              <a:ln>
                <a:noFill/>
              </a:ln>
              <a:solidFill>
                <a:srgbClr val="000000"/>
              </a:solidFill>
              <a:effectLst/>
              <a:uLnTx/>
              <a:uFillTx/>
              <a:latin typeface="Calibri" pitchFamily="34" charset="0"/>
              <a:ea typeface="+mn-ea"/>
            </a:endParaRPr>
          </a:p>
        </p:txBody>
      </p:sp>
      <p:sp>
        <p:nvSpPr>
          <p:cNvPr id="7" name="Rectangle 5"/>
          <p:cNvSpPr>
            <a:spLocks noChangeAspect="1" noChangeArrowheads="1"/>
          </p:cNvSpPr>
          <p:nvPr/>
        </p:nvSpPr>
        <p:spPr bwMode="auto">
          <a:xfrm>
            <a:off x="415414" y="895921"/>
            <a:ext cx="266700" cy="266700"/>
          </a:xfrm>
          <a:prstGeom prst="rect">
            <a:avLst/>
          </a:prstGeom>
          <a:solidFill>
            <a:schemeClr val="bg1"/>
          </a:solidFill>
          <a:ln w="9525">
            <a:solidFill>
              <a:srgbClr val="003366"/>
            </a:solidFill>
            <a:miter lim="800000"/>
            <a:headEnd/>
            <a:tailEnd/>
          </a:ln>
          <a:effectLst>
            <a:outerShdw dist="53882" dir="2700000" algn="ctr" rotWithShape="0">
              <a:srgbClr val="9966FF"/>
            </a:outerShdw>
          </a:effectLst>
        </p:spPr>
        <p:txBody>
          <a:bodyPr wrap="none" anchor="ctr"/>
          <a:lstStyle/>
          <a:p>
            <a:pPr algn="ctr">
              <a:defRPr/>
            </a:pPr>
            <a:endParaRPr lang="ko-KR" altLang="en-US" b="1">
              <a:latin typeface="Calibri" pitchFamily="34" charset="0"/>
            </a:endParaRPr>
          </a:p>
        </p:txBody>
      </p:sp>
      <p:grpSp>
        <p:nvGrpSpPr>
          <p:cNvPr id="8" name="그룹 7"/>
          <p:cNvGrpSpPr/>
          <p:nvPr/>
        </p:nvGrpSpPr>
        <p:grpSpPr>
          <a:xfrm>
            <a:off x="971600" y="4051984"/>
            <a:ext cx="7594424" cy="2473360"/>
            <a:chOff x="599934" y="1313636"/>
            <a:chExt cx="7594424" cy="2026104"/>
          </a:xfrm>
        </p:grpSpPr>
        <p:sp>
          <p:nvSpPr>
            <p:cNvPr id="9" name="직사각형 8"/>
            <p:cNvSpPr/>
            <p:nvPr/>
          </p:nvSpPr>
          <p:spPr bwMode="auto">
            <a:xfrm>
              <a:off x="1743008" y="1313636"/>
              <a:ext cx="940976" cy="617589"/>
            </a:xfrm>
            <a:prstGeom prst="rect">
              <a:avLst/>
            </a:prstGeom>
            <a:solidFill>
              <a:srgbClr val="D7E4BD"/>
            </a:solidFill>
            <a:ln w="12700" cap="flat" cmpd="sng" algn="ctr">
              <a:solidFill>
                <a:srgbClr val="000000"/>
              </a:solidFill>
              <a:prstDash val="solid"/>
            </a:ln>
            <a:effectLst/>
          </p:spPr>
          <p:txBody>
            <a:bodyPr lIns="0" tIns="36000" rIns="0" bIns="7200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cs typeface="Arial" pitchFamily="34" charset="0"/>
                </a:rPr>
                <a:t>GCM</a:t>
              </a:r>
            </a:p>
          </p:txBody>
        </p:sp>
        <p:sp>
          <p:nvSpPr>
            <p:cNvPr id="10" name="직사각형 9"/>
            <p:cNvSpPr/>
            <p:nvPr/>
          </p:nvSpPr>
          <p:spPr bwMode="auto">
            <a:xfrm>
              <a:off x="599934" y="1322262"/>
              <a:ext cx="940976" cy="617589"/>
            </a:xfrm>
            <a:prstGeom prst="rect">
              <a:avLst/>
            </a:prstGeom>
            <a:solidFill>
              <a:srgbClr val="D7E4BD"/>
            </a:solidFill>
            <a:ln w="12700" cap="flat" cmpd="sng" algn="ctr">
              <a:solidFill>
                <a:srgbClr val="000000"/>
              </a:solidFill>
              <a:prstDash val="solid"/>
            </a:ln>
            <a:effectLst/>
          </p:spPr>
          <p:txBody>
            <a:bodyPr lIns="0" tIns="36000" rIns="0" bIns="7200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cs typeface="Arial" pitchFamily="34" charset="0"/>
                </a:rPr>
                <a:t>Emission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cs typeface="Arial" pitchFamily="34" charset="0"/>
                </a:rPr>
                <a:t>Scenario </a:t>
              </a:r>
              <a:endParaRPr kumimoji="0" lang="ko-KR" altLang="en-US" sz="1200" b="1" i="0" u="none" strike="noStrike" kern="0" cap="none" spc="0" normalizeH="0" baseline="0" noProof="0" dirty="0">
                <a:ln>
                  <a:noFill/>
                </a:ln>
                <a:solidFill>
                  <a:sysClr val="windowText" lastClr="000000"/>
                </a:solidFill>
                <a:effectLst/>
                <a:uLnTx/>
                <a:uFillTx/>
                <a:latin typeface="Calibri" pitchFamily="34" charset="0"/>
                <a:cs typeface="Arial" pitchFamily="34" charset="0"/>
              </a:endParaRPr>
            </a:p>
          </p:txBody>
        </p:sp>
        <p:cxnSp>
          <p:nvCxnSpPr>
            <p:cNvPr id="11" name="꺾인 연결선 38"/>
            <p:cNvCxnSpPr>
              <a:cxnSpLocks noChangeShapeType="1"/>
              <a:stCxn id="10" idx="3"/>
              <a:endCxn id="9" idx="1"/>
            </p:cNvCxnSpPr>
            <p:nvPr/>
          </p:nvCxnSpPr>
          <p:spPr bwMode="auto">
            <a:xfrm flipV="1">
              <a:off x="1540910" y="1622431"/>
              <a:ext cx="202098" cy="0"/>
            </a:xfrm>
            <a:prstGeom prst="bentConnector3">
              <a:avLst>
                <a:gd name="adj1" fmla="val 50000"/>
              </a:avLst>
            </a:prstGeom>
            <a:noFill/>
            <a:ln w="15875">
              <a:solidFill>
                <a:srgbClr val="000000"/>
              </a:solidFill>
              <a:round/>
              <a:headEnd/>
              <a:tailEnd type="triangle" w="med" len="med"/>
            </a:ln>
            <a:extLst>
              <a:ext uri="{909E8E84-426E-40DD-AFC4-6F175D3DCCD1}">
                <a14:hiddenFill xmlns="" xmlns:a14="http://schemas.microsoft.com/office/drawing/2010/main">
                  <a:noFill/>
                </a14:hiddenFill>
              </a:ext>
            </a:extLst>
          </p:spPr>
        </p:cxnSp>
        <p:sp>
          <p:nvSpPr>
            <p:cNvPr id="12" name="직사각형 11"/>
            <p:cNvSpPr/>
            <p:nvPr/>
          </p:nvSpPr>
          <p:spPr bwMode="auto">
            <a:xfrm>
              <a:off x="2984070" y="1313636"/>
              <a:ext cx="1309184" cy="617589"/>
            </a:xfrm>
            <a:prstGeom prst="rect">
              <a:avLst/>
            </a:prstGeom>
            <a:solidFill>
              <a:srgbClr val="D7E4BD"/>
            </a:solidFill>
            <a:ln w="12700" cap="flat" cmpd="sng" algn="ctr">
              <a:solidFill>
                <a:srgbClr val="000000"/>
              </a:solidFill>
              <a:prstDash val="solid"/>
            </a:ln>
            <a:effectLst/>
          </p:spPr>
          <p:txBody>
            <a:bodyPr lIns="0" tIns="36000" rIns="0" bIns="7200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cs typeface="Arial" pitchFamily="34" charset="0"/>
                </a:rPr>
                <a:t>RCM</a:t>
              </a:r>
              <a:endParaRPr kumimoji="0" lang="ko-KR" altLang="en-US" sz="1200" b="1" i="0" u="none" strike="noStrike" kern="0" cap="none" spc="0" normalizeH="0" baseline="0" noProof="0" dirty="0">
                <a:ln>
                  <a:noFill/>
                </a:ln>
                <a:solidFill>
                  <a:sysClr val="windowText" lastClr="000000"/>
                </a:solidFill>
                <a:effectLst/>
                <a:uLnTx/>
                <a:uFillTx/>
                <a:latin typeface="Calibri" pitchFamily="34" charset="0"/>
                <a:cs typeface="Arial" pitchFamily="34" charset="0"/>
              </a:endParaRPr>
            </a:p>
          </p:txBody>
        </p:sp>
        <p:cxnSp>
          <p:nvCxnSpPr>
            <p:cNvPr id="13" name="꺾인 연결선 38"/>
            <p:cNvCxnSpPr>
              <a:cxnSpLocks noChangeShapeType="1"/>
              <a:stCxn id="9" idx="3"/>
              <a:endCxn id="12" idx="1"/>
            </p:cNvCxnSpPr>
            <p:nvPr/>
          </p:nvCxnSpPr>
          <p:spPr bwMode="auto">
            <a:xfrm>
              <a:off x="2683984" y="1622431"/>
              <a:ext cx="300086" cy="0"/>
            </a:xfrm>
            <a:prstGeom prst="bentConnector3">
              <a:avLst>
                <a:gd name="adj1" fmla="val 50000"/>
              </a:avLst>
            </a:prstGeom>
            <a:noFill/>
            <a:ln w="15875">
              <a:solidFill>
                <a:srgbClr val="000000"/>
              </a:solidFill>
              <a:round/>
              <a:headEnd/>
              <a:tailEnd type="triangle" w="med" len="med"/>
            </a:ln>
            <a:extLst>
              <a:ext uri="{909E8E84-426E-40DD-AFC4-6F175D3DCCD1}">
                <a14:hiddenFill xmlns="" xmlns:a14="http://schemas.microsoft.com/office/drawing/2010/main">
                  <a:noFill/>
                </a14:hiddenFill>
              </a:ext>
            </a:extLst>
          </p:spPr>
        </p:cxnSp>
        <p:cxnSp>
          <p:nvCxnSpPr>
            <p:cNvPr id="14" name="꺾인 연결선 38"/>
            <p:cNvCxnSpPr>
              <a:cxnSpLocks noChangeShapeType="1"/>
              <a:stCxn id="9" idx="3"/>
              <a:endCxn id="16" idx="1"/>
            </p:cNvCxnSpPr>
            <p:nvPr/>
          </p:nvCxnSpPr>
          <p:spPr bwMode="auto">
            <a:xfrm>
              <a:off x="2683984" y="1622431"/>
              <a:ext cx="310495" cy="1408515"/>
            </a:xfrm>
            <a:prstGeom prst="bentConnector3">
              <a:avLst>
                <a:gd name="adj1" fmla="val 50000"/>
              </a:avLst>
            </a:prstGeom>
            <a:noFill/>
            <a:ln w="15875">
              <a:solidFill>
                <a:srgbClr val="000000"/>
              </a:solidFill>
              <a:round/>
              <a:headEnd/>
              <a:tailEnd type="triangle" w="med" len="med"/>
            </a:ln>
            <a:extLst>
              <a:ext uri="{909E8E84-426E-40DD-AFC4-6F175D3DCCD1}">
                <a14:hiddenFill xmlns="" xmlns:a14="http://schemas.microsoft.com/office/drawing/2010/main">
                  <a:noFill/>
                </a14:hiddenFill>
              </a:ext>
            </a:extLst>
          </p:spPr>
        </p:cxnSp>
        <p:cxnSp>
          <p:nvCxnSpPr>
            <p:cNvPr id="15" name="꺾인 연결선 38"/>
            <p:cNvCxnSpPr>
              <a:cxnSpLocks noChangeShapeType="1"/>
              <a:stCxn id="12" idx="3"/>
              <a:endCxn id="22" idx="1"/>
            </p:cNvCxnSpPr>
            <p:nvPr/>
          </p:nvCxnSpPr>
          <p:spPr bwMode="auto">
            <a:xfrm>
              <a:off x="4293254" y="1622431"/>
              <a:ext cx="397793" cy="702387"/>
            </a:xfrm>
            <a:prstGeom prst="bentConnector3">
              <a:avLst>
                <a:gd name="adj1" fmla="val 50000"/>
              </a:avLst>
            </a:prstGeom>
            <a:noFill/>
            <a:ln w="15875">
              <a:solidFill>
                <a:srgbClr val="000000"/>
              </a:solidFill>
              <a:round/>
              <a:headEnd/>
              <a:tailEnd type="triangle" w="med" len="med"/>
            </a:ln>
            <a:extLst>
              <a:ext uri="{909E8E84-426E-40DD-AFC4-6F175D3DCCD1}">
                <a14:hiddenFill xmlns="" xmlns:a14="http://schemas.microsoft.com/office/drawing/2010/main">
                  <a:noFill/>
                </a14:hiddenFill>
              </a:ext>
            </a:extLst>
          </p:spPr>
        </p:cxnSp>
        <p:sp>
          <p:nvSpPr>
            <p:cNvPr id="16" name="직사각형 15"/>
            <p:cNvSpPr/>
            <p:nvPr/>
          </p:nvSpPr>
          <p:spPr bwMode="auto">
            <a:xfrm>
              <a:off x="2994479" y="2722151"/>
              <a:ext cx="1309184" cy="617589"/>
            </a:xfrm>
            <a:prstGeom prst="rect">
              <a:avLst/>
            </a:prstGeom>
            <a:solidFill>
              <a:srgbClr val="D7E4BD"/>
            </a:solidFill>
            <a:ln w="12700" cap="flat" cmpd="sng" algn="ctr">
              <a:solidFill>
                <a:srgbClr val="000000"/>
              </a:solidFill>
              <a:prstDash val="solid"/>
            </a:ln>
            <a:effectLst/>
          </p:spPr>
          <p:txBody>
            <a:bodyPr lIns="0" tIns="36000" rIns="0" bIns="7200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cs typeface="Arial" pitchFamily="34" charset="0"/>
                </a:rPr>
                <a:t>Spatial downscaling</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cs typeface="Arial" pitchFamily="34" charset="0"/>
                </a:rPr>
                <a:t>(Interpolation)</a:t>
              </a:r>
              <a:endParaRPr kumimoji="0" lang="ko-KR" altLang="en-US" sz="1200" b="1" i="0" u="none" strike="noStrike" kern="0" cap="none" spc="0" normalizeH="0" baseline="0" noProof="0" dirty="0">
                <a:ln>
                  <a:noFill/>
                </a:ln>
                <a:solidFill>
                  <a:sysClr val="windowText" lastClr="000000"/>
                </a:solidFill>
                <a:effectLst/>
                <a:uLnTx/>
                <a:uFillTx/>
                <a:latin typeface="Calibri" pitchFamily="34" charset="0"/>
                <a:cs typeface="Arial" pitchFamily="34" charset="0"/>
              </a:endParaRPr>
            </a:p>
          </p:txBody>
        </p:sp>
        <p:cxnSp>
          <p:nvCxnSpPr>
            <p:cNvPr id="17" name="꺾인 연결선 38"/>
            <p:cNvCxnSpPr>
              <a:cxnSpLocks noChangeShapeType="1"/>
              <a:stCxn id="16" idx="3"/>
              <a:endCxn id="22" idx="1"/>
            </p:cNvCxnSpPr>
            <p:nvPr/>
          </p:nvCxnSpPr>
          <p:spPr bwMode="auto">
            <a:xfrm flipV="1">
              <a:off x="4303663" y="2324818"/>
              <a:ext cx="387384" cy="706128"/>
            </a:xfrm>
            <a:prstGeom prst="bentConnector3">
              <a:avLst>
                <a:gd name="adj1" fmla="val 50000"/>
              </a:avLst>
            </a:prstGeom>
            <a:noFill/>
            <a:ln w="15875">
              <a:solidFill>
                <a:srgbClr val="000000"/>
              </a:solidFill>
              <a:round/>
              <a:headEnd/>
              <a:tailEnd type="triangle" w="med" len="med"/>
            </a:ln>
            <a:extLst>
              <a:ext uri="{909E8E84-426E-40DD-AFC4-6F175D3DCCD1}">
                <a14:hiddenFill xmlns="" xmlns:a14="http://schemas.microsoft.com/office/drawing/2010/main">
                  <a:noFill/>
                </a14:hiddenFill>
              </a:ext>
            </a:extLst>
          </p:spPr>
        </p:cxnSp>
        <p:sp>
          <p:nvSpPr>
            <p:cNvPr id="18" name="위로 구부러진 화살표 17"/>
            <p:cNvSpPr>
              <a:spLocks noChangeAspect="1"/>
            </p:cNvSpPr>
            <p:nvPr/>
          </p:nvSpPr>
          <p:spPr>
            <a:xfrm rot="17027346">
              <a:off x="6583065" y="2086456"/>
              <a:ext cx="843875" cy="354607"/>
            </a:xfrm>
            <a:prstGeom prst="curvedUpArrow">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pitchFamily="34" charset="0"/>
                <a:ea typeface="맑은 고딕"/>
              </a:endParaRPr>
            </a:p>
          </p:txBody>
        </p:sp>
        <p:grpSp>
          <p:nvGrpSpPr>
            <p:cNvPr id="19" name="그룹 18"/>
            <p:cNvGrpSpPr/>
            <p:nvPr/>
          </p:nvGrpSpPr>
          <p:grpSpPr>
            <a:xfrm>
              <a:off x="4690069" y="1313636"/>
              <a:ext cx="2202437" cy="2016158"/>
              <a:chOff x="4690069" y="1313636"/>
              <a:chExt cx="2374966" cy="2016158"/>
            </a:xfrm>
          </p:grpSpPr>
          <p:sp>
            <p:nvSpPr>
              <p:cNvPr id="22" name="직사각형 21"/>
              <p:cNvSpPr/>
              <p:nvPr/>
            </p:nvSpPr>
            <p:spPr>
              <a:xfrm>
                <a:off x="4691124" y="1319842"/>
                <a:ext cx="2365284" cy="2009952"/>
              </a:xfrm>
              <a:prstGeom prst="rect">
                <a:avLst/>
              </a:prstGeom>
              <a:solidFill>
                <a:sysClr val="window" lastClr="FFFFFF"/>
              </a:solidFill>
              <a:ln w="12700" cap="flat" cmpd="sng" algn="ctr">
                <a:solidFill>
                  <a:sysClr val="windowText" lastClr="000000"/>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000" b="0" i="0" u="none" strike="noStrike" kern="0" cap="none" spc="0" normalizeH="0" baseline="0" noProof="0">
                  <a:ln>
                    <a:noFill/>
                  </a:ln>
                  <a:solidFill>
                    <a:sysClr val="window" lastClr="FFFFFF"/>
                  </a:solidFill>
                  <a:effectLst/>
                  <a:uLnTx/>
                  <a:uFillTx/>
                  <a:latin typeface="Calibri" pitchFamily="34" charset="0"/>
                  <a:ea typeface="맑은 고딕"/>
                </a:endParaRPr>
              </a:p>
            </p:txBody>
          </p:sp>
          <p:sp>
            <p:nvSpPr>
              <p:cNvPr id="23" name="직사각형 22"/>
              <p:cNvSpPr/>
              <p:nvPr/>
            </p:nvSpPr>
            <p:spPr>
              <a:xfrm>
                <a:off x="4866151" y="2302026"/>
                <a:ext cx="779734" cy="355675"/>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100" b="1" i="0" u="none" strike="noStrike" kern="0" cap="none" spc="0" normalizeH="0" baseline="0" noProof="0" dirty="0" smtClean="0">
                    <a:ln>
                      <a:noFill/>
                    </a:ln>
                    <a:solidFill>
                      <a:sysClr val="windowText" lastClr="000000"/>
                    </a:solidFill>
                    <a:effectLst/>
                    <a:uLnTx/>
                    <a:uFillTx/>
                    <a:latin typeface="Calibri" pitchFamily="34" charset="0"/>
                    <a:ea typeface="맑은 고딕"/>
                  </a:rPr>
                  <a:t>Scenario run</a:t>
                </a:r>
                <a:endParaRPr kumimoji="0" lang="ko-KR" altLang="en-US" sz="1100" b="1" i="0" u="none" strike="noStrike" kern="0" cap="none" spc="0" normalizeH="0" baseline="0" noProof="0" dirty="0">
                  <a:ln>
                    <a:noFill/>
                  </a:ln>
                  <a:solidFill>
                    <a:sysClr val="windowText" lastClr="000000"/>
                  </a:solidFill>
                  <a:effectLst/>
                  <a:uLnTx/>
                  <a:uFillTx/>
                  <a:latin typeface="Calibri" pitchFamily="34" charset="0"/>
                  <a:ea typeface="맑은 고딕"/>
                </a:endParaRPr>
              </a:p>
            </p:txBody>
          </p:sp>
          <p:sp>
            <p:nvSpPr>
              <p:cNvPr id="24" name="직사각형 23"/>
              <p:cNvSpPr/>
              <p:nvPr/>
            </p:nvSpPr>
            <p:spPr>
              <a:xfrm>
                <a:off x="6084716" y="2302026"/>
                <a:ext cx="833035" cy="355675"/>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100" b="1" i="0" u="none" strike="noStrike" kern="0" cap="none" spc="0" normalizeH="0" baseline="0" noProof="0" dirty="0" smtClean="0">
                    <a:ln>
                      <a:noFill/>
                    </a:ln>
                    <a:solidFill>
                      <a:sysClr val="windowText" lastClr="000000"/>
                    </a:solidFill>
                    <a:effectLst/>
                    <a:uLnTx/>
                    <a:uFillTx/>
                    <a:latin typeface="Calibri" pitchFamily="34" charset="0"/>
                    <a:ea typeface="맑은 고딕"/>
                  </a:rPr>
                  <a:t>Historical run</a:t>
                </a:r>
                <a:endParaRPr kumimoji="0" lang="ko-KR" altLang="en-US" sz="1100" b="1" i="0" u="none" strike="noStrike" kern="0" cap="none" spc="0" normalizeH="0" baseline="0" noProof="0" dirty="0">
                  <a:ln>
                    <a:noFill/>
                  </a:ln>
                  <a:solidFill>
                    <a:sysClr val="windowText" lastClr="000000"/>
                  </a:solidFill>
                  <a:effectLst/>
                  <a:uLnTx/>
                  <a:uFillTx/>
                  <a:latin typeface="Calibri" pitchFamily="34" charset="0"/>
                  <a:ea typeface="맑은 고딕"/>
                </a:endParaRPr>
              </a:p>
            </p:txBody>
          </p:sp>
          <p:sp>
            <p:nvSpPr>
              <p:cNvPr id="25" name="위쪽/아래쪽 화살표 24"/>
              <p:cNvSpPr/>
              <p:nvPr/>
            </p:nvSpPr>
            <p:spPr>
              <a:xfrm rot="1800000">
                <a:off x="6343570" y="2639626"/>
                <a:ext cx="206604" cy="449063"/>
              </a:xfrm>
              <a:prstGeom prst="upDownArrow">
                <a:avLst/>
              </a:prstGeom>
              <a:solidFill>
                <a:srgbClr val="4F81B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000" b="0" i="0" u="none" strike="noStrike" kern="0" cap="none" spc="0" normalizeH="0" baseline="0" noProof="0">
                  <a:ln>
                    <a:noFill/>
                  </a:ln>
                  <a:solidFill>
                    <a:sysClr val="window" lastClr="FFFFFF"/>
                  </a:solidFill>
                  <a:effectLst/>
                  <a:uLnTx/>
                  <a:uFillTx/>
                  <a:latin typeface="Calibri" pitchFamily="34" charset="0"/>
                  <a:ea typeface="맑은 고딕"/>
                </a:endParaRPr>
              </a:p>
            </p:txBody>
          </p:sp>
          <p:sp>
            <p:nvSpPr>
              <p:cNvPr id="26" name="TextBox 25"/>
              <p:cNvSpPr txBox="1"/>
              <p:nvPr/>
            </p:nvSpPr>
            <p:spPr>
              <a:xfrm>
                <a:off x="5014277" y="2043468"/>
                <a:ext cx="1691652" cy="21430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100" b="1" i="0" u="none" strike="noStrike" kern="0" cap="none" spc="0" normalizeH="0" baseline="0" noProof="0" dirty="0" smtClean="0">
                    <a:ln>
                      <a:noFill/>
                    </a:ln>
                    <a:solidFill>
                      <a:srgbClr val="F79646">
                        <a:lumMod val="75000"/>
                      </a:srgbClr>
                    </a:solidFill>
                    <a:effectLst/>
                    <a:uLnTx/>
                    <a:uFillTx/>
                    <a:latin typeface="Calibri" pitchFamily="34" charset="0"/>
                  </a:rPr>
                  <a:t>Climate change factor</a:t>
                </a:r>
                <a:endParaRPr kumimoji="0" lang="ko-KR" altLang="en-US" sz="1100" b="1" i="0" u="none" strike="noStrike" kern="0" cap="none" spc="0" normalizeH="0" baseline="0" noProof="0" dirty="0">
                  <a:ln>
                    <a:noFill/>
                  </a:ln>
                  <a:solidFill>
                    <a:srgbClr val="F79646">
                      <a:lumMod val="75000"/>
                    </a:srgbClr>
                  </a:solidFill>
                  <a:effectLst/>
                  <a:uLnTx/>
                  <a:uFillTx/>
                  <a:latin typeface="Calibri" pitchFamily="34" charset="0"/>
                </a:endParaRPr>
              </a:p>
            </p:txBody>
          </p:sp>
          <p:sp>
            <p:nvSpPr>
              <p:cNvPr id="27" name="직사각형 26"/>
              <p:cNvSpPr/>
              <p:nvPr/>
            </p:nvSpPr>
            <p:spPr>
              <a:xfrm>
                <a:off x="5195298" y="2864771"/>
                <a:ext cx="1070648" cy="355675"/>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0" normalizeH="0" baseline="0" noProof="0" dirty="0" smtClean="0">
                    <a:ln>
                      <a:noFill/>
                    </a:ln>
                    <a:solidFill>
                      <a:sysClr val="windowText" lastClr="000000"/>
                    </a:solidFill>
                    <a:effectLst/>
                    <a:uLnTx/>
                    <a:uFillTx/>
                    <a:latin typeface="Calibri" pitchFamily="34" charset="0"/>
                    <a:ea typeface="맑은 고딕"/>
                  </a:rPr>
                  <a:t>Observation</a:t>
                </a:r>
                <a:endParaRPr kumimoji="0" lang="ko-KR" altLang="en-US" sz="1000" b="1" i="0" u="none" strike="noStrike" kern="0" cap="none" spc="0" normalizeH="0" baseline="0" noProof="0" dirty="0">
                  <a:ln>
                    <a:noFill/>
                  </a:ln>
                  <a:solidFill>
                    <a:sysClr val="windowText" lastClr="000000"/>
                  </a:solidFill>
                  <a:effectLst/>
                  <a:uLnTx/>
                  <a:uFillTx/>
                  <a:latin typeface="Calibri" pitchFamily="34" charset="0"/>
                  <a:ea typeface="맑은 고딕"/>
                </a:endParaRPr>
              </a:p>
            </p:txBody>
          </p:sp>
          <p:sp>
            <p:nvSpPr>
              <p:cNvPr id="28" name="위쪽/아래쪽 화살표 27"/>
              <p:cNvSpPr/>
              <p:nvPr/>
            </p:nvSpPr>
            <p:spPr>
              <a:xfrm rot="5400000">
                <a:off x="5791774" y="2269769"/>
                <a:ext cx="167578" cy="413206"/>
              </a:xfrm>
              <a:prstGeom prst="upDownArrow">
                <a:avLst/>
              </a:prstGeom>
              <a:solidFill>
                <a:srgbClr val="4F81B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000" b="0" i="0" u="none" strike="noStrike" kern="0" cap="none" spc="0" normalizeH="0" baseline="0" noProof="0">
                  <a:ln>
                    <a:noFill/>
                  </a:ln>
                  <a:solidFill>
                    <a:sysClr val="window" lastClr="FFFFFF"/>
                  </a:solidFill>
                  <a:effectLst/>
                  <a:uLnTx/>
                  <a:uFillTx/>
                  <a:latin typeface="Calibri" pitchFamily="34" charset="0"/>
                  <a:ea typeface="맑은 고딕"/>
                </a:endParaRPr>
              </a:p>
            </p:txBody>
          </p:sp>
          <p:sp>
            <p:nvSpPr>
              <p:cNvPr id="29" name="TextBox 28"/>
              <p:cNvSpPr txBox="1"/>
              <p:nvPr/>
            </p:nvSpPr>
            <p:spPr>
              <a:xfrm>
                <a:off x="6407272" y="2840378"/>
                <a:ext cx="527531" cy="21430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100" b="1" i="0" u="none" strike="noStrike" kern="0" cap="none" spc="0" normalizeH="0" baseline="0" noProof="0" dirty="0" smtClean="0">
                    <a:ln>
                      <a:noFill/>
                    </a:ln>
                    <a:solidFill>
                      <a:srgbClr val="F79646">
                        <a:lumMod val="75000"/>
                      </a:srgbClr>
                    </a:solidFill>
                    <a:effectLst/>
                    <a:uLnTx/>
                    <a:uFillTx/>
                    <a:latin typeface="Calibri" pitchFamily="34" charset="0"/>
                  </a:rPr>
                  <a:t>Bias</a:t>
                </a:r>
                <a:endParaRPr kumimoji="0" lang="ko-KR" altLang="en-US" sz="1100" b="1" i="0" u="none" strike="noStrike" kern="0" cap="none" spc="0" normalizeH="0" baseline="0" noProof="0" dirty="0">
                  <a:ln>
                    <a:noFill/>
                  </a:ln>
                  <a:solidFill>
                    <a:srgbClr val="F79646">
                      <a:lumMod val="75000"/>
                    </a:srgbClr>
                  </a:solidFill>
                  <a:effectLst/>
                  <a:uLnTx/>
                  <a:uFillTx/>
                  <a:latin typeface="Calibri" pitchFamily="34" charset="0"/>
                </a:endParaRPr>
              </a:p>
            </p:txBody>
          </p:sp>
          <p:sp>
            <p:nvSpPr>
              <p:cNvPr id="30" name="직사각형 29"/>
              <p:cNvSpPr/>
              <p:nvPr/>
            </p:nvSpPr>
            <p:spPr bwMode="auto">
              <a:xfrm>
                <a:off x="4690069" y="1313636"/>
                <a:ext cx="2374966" cy="617589"/>
              </a:xfrm>
              <a:prstGeom prst="rect">
                <a:avLst/>
              </a:prstGeom>
              <a:solidFill>
                <a:srgbClr val="D7E4BD"/>
              </a:solidFill>
              <a:ln w="12700" cap="flat" cmpd="sng" algn="ctr">
                <a:solidFill>
                  <a:srgbClr val="000000"/>
                </a:solidFill>
                <a:prstDash val="solid"/>
              </a:ln>
              <a:effectLst/>
            </p:spPr>
            <p:txBody>
              <a:bodyPr lIns="0" tIns="36000" rIns="0" bIns="7200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cs typeface="Arial" pitchFamily="34" charset="0"/>
                  </a:rPr>
                  <a:t>Statistical post processing</a:t>
                </a:r>
                <a:endParaRPr kumimoji="0" lang="ko-KR" altLang="en-US" sz="1200" b="1" i="0" u="none" strike="noStrike" kern="0" cap="none" spc="0" normalizeH="0" baseline="0" noProof="0" dirty="0">
                  <a:ln>
                    <a:noFill/>
                  </a:ln>
                  <a:solidFill>
                    <a:sysClr val="windowText" lastClr="000000"/>
                  </a:solidFill>
                  <a:effectLst/>
                  <a:uLnTx/>
                  <a:uFillTx/>
                  <a:latin typeface="Calibri" pitchFamily="34" charset="0"/>
                  <a:cs typeface="Arial" pitchFamily="34" charset="0"/>
                </a:endParaRPr>
              </a:p>
            </p:txBody>
          </p:sp>
        </p:grpSp>
        <p:sp>
          <p:nvSpPr>
            <p:cNvPr id="20" name="직사각형 19"/>
            <p:cNvSpPr/>
            <p:nvPr/>
          </p:nvSpPr>
          <p:spPr bwMode="auto">
            <a:xfrm>
              <a:off x="7236296" y="1316495"/>
              <a:ext cx="958062" cy="617589"/>
            </a:xfrm>
            <a:prstGeom prst="rect">
              <a:avLst/>
            </a:prstGeom>
            <a:solidFill>
              <a:srgbClr val="D7E4BD"/>
            </a:solidFill>
            <a:ln w="12700" cap="flat" cmpd="sng" algn="ctr">
              <a:solidFill>
                <a:srgbClr val="000000"/>
              </a:solidFill>
              <a:prstDash val="solid"/>
            </a:ln>
            <a:effectLst/>
          </p:spPr>
          <p:txBody>
            <a:bodyPr lIns="0" tIns="36000" rIns="0" bIns="7200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cs typeface="Arial" pitchFamily="34" charset="0"/>
                </a:rPr>
                <a:t>Impact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cs typeface="Arial" pitchFamily="34" charset="0"/>
                </a:rPr>
                <a:t>Assessment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cs typeface="Arial" pitchFamily="34" charset="0"/>
                </a:rPr>
                <a:t>Model</a:t>
              </a:r>
              <a:endParaRPr kumimoji="0" lang="ko-KR" altLang="en-US" sz="1200" b="1" i="0" u="none" strike="noStrike" kern="0" cap="none" spc="0" normalizeH="0" baseline="0" noProof="0" dirty="0">
                <a:ln>
                  <a:noFill/>
                </a:ln>
                <a:solidFill>
                  <a:sysClr val="windowText" lastClr="000000"/>
                </a:solidFill>
                <a:effectLst/>
                <a:uLnTx/>
                <a:uFillTx/>
                <a:latin typeface="Calibri" pitchFamily="34" charset="0"/>
                <a:cs typeface="Arial" pitchFamily="34" charset="0"/>
              </a:endParaRPr>
            </a:p>
          </p:txBody>
        </p:sp>
        <p:cxnSp>
          <p:nvCxnSpPr>
            <p:cNvPr id="21" name="꺾인 연결선 38"/>
            <p:cNvCxnSpPr>
              <a:cxnSpLocks noChangeShapeType="1"/>
              <a:stCxn id="30" idx="3"/>
              <a:endCxn id="20" idx="1"/>
            </p:cNvCxnSpPr>
            <p:nvPr/>
          </p:nvCxnSpPr>
          <p:spPr bwMode="auto">
            <a:xfrm>
              <a:off x="6892506" y="1622431"/>
              <a:ext cx="343790" cy="0"/>
            </a:xfrm>
            <a:prstGeom prst="bentConnector3">
              <a:avLst>
                <a:gd name="adj1" fmla="val 50000"/>
              </a:avLst>
            </a:prstGeom>
            <a:noFill/>
            <a:ln w="15875">
              <a:solidFill>
                <a:srgbClr val="000000"/>
              </a:solidFill>
              <a:round/>
              <a:headEnd/>
              <a:tailEnd type="triangle" w="med" len="med"/>
            </a:ln>
            <a:extLst>
              <a:ext uri="{909E8E84-426E-40DD-AFC4-6F175D3DCCD1}">
                <a14:hiddenFill xmlns="" xmlns:a14="http://schemas.microsoft.com/office/drawing/2010/main">
                  <a:noFill/>
                </a14:hiddenFill>
              </a:ext>
            </a:extLst>
          </p:spPr>
        </p:cxnSp>
      </p:grpSp>
      <p:sp>
        <p:nvSpPr>
          <p:cNvPr id="31" name="내용 개체 틀 2"/>
          <p:cNvSpPr>
            <a:spLocks noGrp="1"/>
          </p:cNvSpPr>
          <p:nvPr/>
        </p:nvSpPr>
        <p:spPr bwMode="auto">
          <a:xfrm>
            <a:off x="889653" y="1929206"/>
            <a:ext cx="7751536" cy="1737928"/>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lvl1pPr marL="177800" indent="-177800" algn="l" rtl="0" eaLnBrk="0" fontAlgn="base" latinLnBrk="1" hangingPunct="0">
              <a:lnSpc>
                <a:spcPct val="130000"/>
              </a:lnSpc>
              <a:spcBef>
                <a:spcPct val="20000"/>
              </a:spcBef>
              <a:spcAft>
                <a:spcPct val="0"/>
              </a:spcAft>
              <a:buClr>
                <a:schemeClr val="tx2"/>
              </a:buClr>
              <a:buSzPct val="100000"/>
              <a:buFont typeface="Monotype Sorts" pitchFamily="2" charset="2"/>
              <a:buBlip>
                <a:blip r:embed="rId3"/>
              </a:buBlip>
              <a:defRPr kumimoji="1" sz="2000" b="1" baseline="0">
                <a:solidFill>
                  <a:srgbClr val="000000"/>
                </a:solidFill>
                <a:latin typeface="Arial" pitchFamily="34" charset="0"/>
                <a:ea typeface="Arial Unicode MS" pitchFamily="50" charset="-127"/>
                <a:cs typeface="Arial" pitchFamily="34" charset="0"/>
              </a:defRPr>
            </a:lvl1pPr>
            <a:lvl2pPr marL="541338" indent="-184150" algn="l" rtl="0" eaLnBrk="0" fontAlgn="base" latinLnBrk="1" hangingPunct="0">
              <a:lnSpc>
                <a:spcPct val="130000"/>
              </a:lnSpc>
              <a:spcBef>
                <a:spcPct val="20000"/>
              </a:spcBef>
              <a:spcAft>
                <a:spcPct val="0"/>
              </a:spcAft>
              <a:buClr>
                <a:schemeClr val="tx2"/>
              </a:buClr>
              <a:buSzPct val="80000"/>
              <a:buFont typeface="Wingdings" pitchFamily="2" charset="2"/>
              <a:buChar char="Ø"/>
              <a:defRPr kumimoji="1" sz="1600" b="1" baseline="0">
                <a:solidFill>
                  <a:srgbClr val="000000"/>
                </a:solidFill>
                <a:latin typeface="Arial" pitchFamily="34" charset="0"/>
                <a:ea typeface="Arial Unicode MS" pitchFamily="50" charset="-127"/>
                <a:cs typeface="Arial" pitchFamily="34" charset="0"/>
              </a:defRPr>
            </a:lvl2pPr>
            <a:lvl3pPr marL="895350" indent="-174625" algn="l" rtl="0" eaLnBrk="0" fontAlgn="base" latinLnBrk="1" hangingPunct="0">
              <a:lnSpc>
                <a:spcPct val="130000"/>
              </a:lnSpc>
              <a:spcBef>
                <a:spcPct val="20000"/>
              </a:spcBef>
              <a:spcAft>
                <a:spcPct val="0"/>
              </a:spcAft>
              <a:buClr>
                <a:schemeClr val="tx1"/>
              </a:buClr>
              <a:buSzPct val="75000"/>
              <a:buFont typeface="Monotype Sorts" pitchFamily="2" charset="2"/>
              <a:buBlip>
                <a:blip r:embed="rId4"/>
              </a:buBlip>
              <a:defRPr kumimoji="1" sz="1400" b="1" baseline="0">
                <a:solidFill>
                  <a:srgbClr val="003366"/>
                </a:solidFill>
                <a:latin typeface="Arial" pitchFamily="34" charset="0"/>
                <a:ea typeface="Arial Unicode MS" pitchFamily="50" charset="-127"/>
                <a:cs typeface="Arial" pitchFamily="34" charset="0"/>
              </a:defRPr>
            </a:lvl3pPr>
            <a:lvl4pPr marL="1258888" indent="-184150" algn="l" rtl="0" eaLnBrk="0" fontAlgn="base" latinLnBrk="1" hangingPunct="0">
              <a:lnSpc>
                <a:spcPct val="130000"/>
              </a:lnSpc>
              <a:spcBef>
                <a:spcPct val="20000"/>
              </a:spcBef>
              <a:spcAft>
                <a:spcPct val="0"/>
              </a:spcAft>
              <a:buClr>
                <a:schemeClr val="tx1"/>
              </a:buClr>
              <a:buSzPct val="75000"/>
              <a:buChar char="•"/>
              <a:defRPr kumimoji="1" sz="1300" baseline="0">
                <a:solidFill>
                  <a:srgbClr val="000000"/>
                </a:solidFill>
                <a:latin typeface="Arial" pitchFamily="34" charset="0"/>
                <a:ea typeface="Arial Unicode MS" pitchFamily="50" charset="-127"/>
                <a:cs typeface="Arial" pitchFamily="34" charset="0"/>
              </a:defRPr>
            </a:lvl4pPr>
            <a:lvl5pPr marL="1614488" indent="-176213" algn="l" rtl="0" eaLnBrk="0" fontAlgn="base" latinLnBrk="1" hangingPunct="0">
              <a:lnSpc>
                <a:spcPct val="130000"/>
              </a:lnSpc>
              <a:spcBef>
                <a:spcPct val="20000"/>
              </a:spcBef>
              <a:spcAft>
                <a:spcPct val="0"/>
              </a:spcAft>
              <a:buClr>
                <a:schemeClr val="hlink"/>
              </a:buClr>
              <a:buSzPct val="75000"/>
              <a:buFont typeface="Monotype Sorts" pitchFamily="2" charset="2"/>
              <a:buChar char="ä"/>
              <a:defRPr kumimoji="1" sz="1000" baseline="0">
                <a:solidFill>
                  <a:schemeClr val="tx1"/>
                </a:solidFill>
                <a:latin typeface="Arial" pitchFamily="34" charset="0"/>
                <a:ea typeface="Arial Unicode MS" pitchFamily="50" charset="-127"/>
                <a:cs typeface="Arial" pitchFamily="34" charset="0"/>
              </a:defRPr>
            </a:lvl5pPr>
            <a:lvl6pPr marL="20716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6pPr>
            <a:lvl7pPr marL="25288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7pPr>
            <a:lvl8pPr marL="29860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8pPr>
            <a:lvl9pPr marL="34432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9pPr>
          </a:lstStyle>
          <a:p>
            <a:pPr marL="179388" lvl="2" indent="-179388"/>
            <a:r>
              <a:rPr lang="fr-FR" altLang="ko-KR" dirty="0">
                <a:solidFill>
                  <a:srgbClr val="000000"/>
                </a:solidFill>
                <a:latin typeface="Calibri" pitchFamily="34" charset="0"/>
                <a:cs typeface="Arial" charset="0"/>
              </a:rPr>
              <a:t>Linear scaling method </a:t>
            </a:r>
            <a:r>
              <a:rPr lang="fr-FR" altLang="ko-KR" dirty="0" smtClean="0">
                <a:solidFill>
                  <a:srgbClr val="000000"/>
                </a:solidFill>
                <a:latin typeface="Calibri" pitchFamily="34" charset="0"/>
                <a:cs typeface="Arial" charset="0"/>
              </a:rPr>
              <a:t>(Lenerink et al., 2007)</a:t>
            </a:r>
          </a:p>
          <a:p>
            <a:pPr marL="179388" lvl="2" indent="-179388"/>
            <a:r>
              <a:rPr lang="fr-FR" altLang="ko-KR" dirty="0">
                <a:solidFill>
                  <a:srgbClr val="000000"/>
                </a:solidFill>
                <a:latin typeface="Calibri" pitchFamily="34" charset="0"/>
                <a:cs typeface="Arial" charset="0"/>
              </a:rPr>
              <a:t>Variance scaling </a:t>
            </a:r>
            <a:r>
              <a:rPr lang="fr-FR" altLang="ko-KR" dirty="0" smtClean="0">
                <a:solidFill>
                  <a:srgbClr val="000000"/>
                </a:solidFill>
                <a:latin typeface="Calibri" pitchFamily="34" charset="0"/>
                <a:cs typeface="Arial" charset="0"/>
              </a:rPr>
              <a:t>method (Teutschbein and Seibert, 2012)</a:t>
            </a:r>
          </a:p>
          <a:p>
            <a:pPr marL="179388" lvl="2" indent="-179388"/>
            <a:r>
              <a:rPr lang="fr-FR" altLang="ko-KR" dirty="0">
                <a:solidFill>
                  <a:srgbClr val="000000"/>
                </a:solidFill>
                <a:latin typeface="Calibri" pitchFamily="34" charset="0"/>
                <a:cs typeface="Arial" charset="0"/>
              </a:rPr>
              <a:t>Quantile mapping method (Sennikovs and Bethers, </a:t>
            </a:r>
            <a:r>
              <a:rPr lang="fr-FR" altLang="ko-KR" dirty="0" smtClean="0">
                <a:solidFill>
                  <a:srgbClr val="000000"/>
                </a:solidFill>
                <a:latin typeface="Calibri" pitchFamily="34" charset="0"/>
                <a:cs typeface="Arial" charset="0"/>
              </a:rPr>
              <a:t>2009)</a:t>
            </a:r>
          </a:p>
          <a:p>
            <a:pPr marL="179388" lvl="2" indent="-179388"/>
            <a:r>
              <a:rPr lang="fr-FR" altLang="ko-KR" dirty="0">
                <a:solidFill>
                  <a:srgbClr val="000000"/>
                </a:solidFill>
                <a:latin typeface="Calibri" pitchFamily="34" charset="0"/>
                <a:cs typeface="Arial" charset="0"/>
              </a:rPr>
              <a:t>Change factor method </a:t>
            </a:r>
            <a:r>
              <a:rPr lang="fr-FR" altLang="ko-KR" dirty="0" smtClean="0">
                <a:solidFill>
                  <a:srgbClr val="000000"/>
                </a:solidFill>
                <a:latin typeface="Calibri" pitchFamily="34" charset="0"/>
                <a:cs typeface="Arial" charset="0"/>
              </a:rPr>
              <a:t>(</a:t>
            </a:r>
            <a:r>
              <a:rPr lang="da-DK" altLang="ko-KR" dirty="0">
                <a:solidFill>
                  <a:srgbClr val="000000"/>
                </a:solidFill>
                <a:latin typeface="Calibri" pitchFamily="34" charset="0"/>
                <a:cs typeface="Arial" charset="0"/>
              </a:rPr>
              <a:t>Lettenmaier et al., 1999, Andreasson et al., </a:t>
            </a:r>
            <a:r>
              <a:rPr lang="da-DK" altLang="ko-KR" dirty="0" smtClean="0">
                <a:solidFill>
                  <a:srgbClr val="000000"/>
                </a:solidFill>
                <a:latin typeface="Calibri" pitchFamily="34" charset="0"/>
                <a:cs typeface="Arial" charset="0"/>
              </a:rPr>
              <a:t>2004)</a:t>
            </a:r>
            <a:endParaRPr lang="fr-FR" altLang="ko-KR" dirty="0" smtClean="0">
              <a:solidFill>
                <a:srgbClr val="000000"/>
              </a:solidFill>
              <a:latin typeface="Calibri" pitchFamily="34" charset="0"/>
              <a:cs typeface="Arial" charset="0"/>
            </a:endParaRPr>
          </a:p>
          <a:p>
            <a:pPr marL="179388" lvl="2" indent="-179388"/>
            <a:r>
              <a:rPr lang="fr-FR" altLang="ko-KR" dirty="0">
                <a:solidFill>
                  <a:srgbClr val="000000"/>
                </a:solidFill>
                <a:latin typeface="Calibri" pitchFamily="34" charset="0"/>
                <a:cs typeface="Arial" charset="0"/>
              </a:rPr>
              <a:t>Step-Wise Scaling </a:t>
            </a:r>
            <a:r>
              <a:rPr lang="fr-FR" altLang="ko-KR" dirty="0" smtClean="0">
                <a:solidFill>
                  <a:srgbClr val="000000"/>
                </a:solidFill>
                <a:latin typeface="Calibri" pitchFamily="34" charset="0"/>
                <a:cs typeface="Arial" charset="0"/>
              </a:rPr>
              <a:t>Method (Lee and Bae, 2013)</a:t>
            </a:r>
            <a:endParaRPr lang="fr-FR" altLang="ko-KR" dirty="0">
              <a:solidFill>
                <a:srgbClr val="000000"/>
              </a:solidFill>
              <a:latin typeface="Calibri" pitchFamily="34" charset="0"/>
              <a:cs typeface="Arial" charset="0"/>
            </a:endParaRPr>
          </a:p>
        </p:txBody>
      </p:sp>
      <p:sp>
        <p:nvSpPr>
          <p:cNvPr id="32" name="TextBox 3"/>
          <p:cNvSpPr txBox="1">
            <a:spLocks noChangeArrowheads="1"/>
          </p:cNvSpPr>
          <p:nvPr/>
        </p:nvSpPr>
        <p:spPr bwMode="auto">
          <a:xfrm>
            <a:off x="467544" y="1384310"/>
            <a:ext cx="8438436" cy="386516"/>
          </a:xfrm>
          <a:prstGeom prst="rect">
            <a:avLst/>
          </a:prstGeom>
          <a:noFill/>
          <a:ln w="9525">
            <a:noFill/>
            <a:miter lim="800000"/>
            <a:headEnd/>
            <a:tailEnd/>
          </a:ln>
        </p:spPr>
        <p:txBody>
          <a:bodyPr wrap="square">
            <a:spAutoFit/>
          </a:bodyPr>
          <a:lstStyle/>
          <a:p>
            <a:pPr marL="355600" lvl="1" indent="-177800" algn="l" eaLnBrk="0" hangingPunct="0">
              <a:lnSpc>
                <a:spcPct val="130000"/>
              </a:lnSpc>
              <a:spcBef>
                <a:spcPts val="0"/>
              </a:spcBef>
              <a:spcAft>
                <a:spcPts val="0"/>
              </a:spcAft>
              <a:buClr>
                <a:srgbClr val="000099"/>
              </a:buClr>
              <a:buSzPct val="80000"/>
              <a:buBlip>
                <a:blip r:embed="rId5"/>
              </a:buBlip>
              <a:defRPr/>
            </a:pPr>
            <a:r>
              <a:rPr lang="en-US" altLang="ko-KR" sz="1600" b="1" kern="0" dirty="0" smtClean="0">
                <a:solidFill>
                  <a:srgbClr val="000000"/>
                </a:solidFill>
                <a:latin typeface="Calibri" pitchFamily="34" charset="0"/>
                <a:cs typeface="Times New Roman" pitchFamily="18" charset="0"/>
              </a:rPr>
              <a:t>To </a:t>
            </a:r>
            <a:r>
              <a:rPr lang="en-US" altLang="ko-KR" sz="1600" b="1" kern="0" dirty="0">
                <a:solidFill>
                  <a:srgbClr val="000000"/>
                </a:solidFill>
                <a:latin typeface="Calibri" pitchFamily="34" charset="0"/>
                <a:cs typeface="Times New Roman" pitchFamily="18" charset="0"/>
              </a:rPr>
              <a:t>use climate simulation </a:t>
            </a:r>
            <a:r>
              <a:rPr lang="en-US" altLang="ko-KR" sz="1600" b="1" kern="0" dirty="0" smtClean="0">
                <a:solidFill>
                  <a:srgbClr val="000000"/>
                </a:solidFill>
                <a:latin typeface="Calibri" pitchFamily="34" charset="0"/>
                <a:cs typeface="Times New Roman" pitchFamily="18" charset="0"/>
              </a:rPr>
              <a:t>data is necessary due to climate modeling limitation</a:t>
            </a:r>
            <a:endParaRPr lang="en-US" altLang="ko-KR" sz="1600" b="1" kern="0" dirty="0" smtClean="0">
              <a:solidFill>
                <a:schemeClr val="accent2"/>
              </a:solidFill>
              <a:latin typeface="Calibri" pitchFamily="34" charset="0"/>
              <a:cs typeface="Times New Roman" pitchFamily="18" charset="0"/>
            </a:endParaRPr>
          </a:p>
        </p:txBody>
      </p:sp>
    </p:spTree>
    <p:extLst>
      <p:ext uri="{BB962C8B-B14F-4D97-AF65-F5344CB8AC3E}">
        <p14:creationId xmlns="" xmlns:p14="http://schemas.microsoft.com/office/powerpoint/2010/main" val="4022543614"/>
      </p:ext>
    </p:extLst>
  </p:cSld>
  <p:clrMapOvr>
    <a:masterClrMapping/>
  </p:clrMapOvr>
  <p:transition>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내용 개체 틀 2"/>
          <p:cNvSpPr>
            <a:spLocks noGrp="1"/>
          </p:cNvSpPr>
          <p:nvPr/>
        </p:nvSpPr>
        <p:spPr bwMode="auto">
          <a:xfrm>
            <a:off x="0" y="674831"/>
            <a:ext cx="9144000" cy="682467"/>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lvl1pPr marL="177800" indent="-177800" algn="l" rtl="0" eaLnBrk="0" fontAlgn="base" latinLnBrk="1" hangingPunct="0">
              <a:lnSpc>
                <a:spcPct val="130000"/>
              </a:lnSpc>
              <a:spcBef>
                <a:spcPct val="20000"/>
              </a:spcBef>
              <a:spcAft>
                <a:spcPct val="0"/>
              </a:spcAft>
              <a:buClr>
                <a:schemeClr val="tx2"/>
              </a:buClr>
              <a:buSzPct val="100000"/>
              <a:buFont typeface="Monotype Sorts" pitchFamily="2" charset="2"/>
              <a:buBlip>
                <a:blip r:embed="rId3"/>
              </a:buBlip>
              <a:defRPr kumimoji="1" sz="2000" b="1" baseline="0">
                <a:solidFill>
                  <a:srgbClr val="000000"/>
                </a:solidFill>
                <a:latin typeface="Arial" pitchFamily="34" charset="0"/>
                <a:ea typeface="Arial Unicode MS" pitchFamily="50" charset="-127"/>
                <a:cs typeface="Arial" pitchFamily="34" charset="0"/>
              </a:defRPr>
            </a:lvl1pPr>
            <a:lvl2pPr marL="541338" indent="-184150" algn="l" rtl="0" eaLnBrk="0" fontAlgn="base" latinLnBrk="1" hangingPunct="0">
              <a:lnSpc>
                <a:spcPct val="130000"/>
              </a:lnSpc>
              <a:spcBef>
                <a:spcPct val="20000"/>
              </a:spcBef>
              <a:spcAft>
                <a:spcPct val="0"/>
              </a:spcAft>
              <a:buClr>
                <a:schemeClr val="tx2"/>
              </a:buClr>
              <a:buSzPct val="80000"/>
              <a:buFont typeface="Wingdings" pitchFamily="2" charset="2"/>
              <a:buChar char="Ø"/>
              <a:defRPr kumimoji="1" sz="1600" b="1" baseline="0">
                <a:solidFill>
                  <a:srgbClr val="000000"/>
                </a:solidFill>
                <a:latin typeface="Arial" pitchFamily="34" charset="0"/>
                <a:ea typeface="Arial Unicode MS" pitchFamily="50" charset="-127"/>
                <a:cs typeface="Arial" pitchFamily="34" charset="0"/>
              </a:defRPr>
            </a:lvl2pPr>
            <a:lvl3pPr marL="895350" indent="-174625" algn="l" rtl="0" eaLnBrk="0" fontAlgn="base" latinLnBrk="1" hangingPunct="0">
              <a:lnSpc>
                <a:spcPct val="130000"/>
              </a:lnSpc>
              <a:spcBef>
                <a:spcPct val="20000"/>
              </a:spcBef>
              <a:spcAft>
                <a:spcPct val="0"/>
              </a:spcAft>
              <a:buClr>
                <a:schemeClr val="tx1"/>
              </a:buClr>
              <a:buSzPct val="75000"/>
              <a:buFont typeface="Monotype Sorts" pitchFamily="2" charset="2"/>
              <a:buBlip>
                <a:blip r:embed="rId4"/>
              </a:buBlip>
              <a:defRPr kumimoji="1" sz="1400" b="1" baseline="0">
                <a:solidFill>
                  <a:srgbClr val="003366"/>
                </a:solidFill>
                <a:latin typeface="Arial" pitchFamily="34" charset="0"/>
                <a:ea typeface="Arial Unicode MS" pitchFamily="50" charset="-127"/>
                <a:cs typeface="Arial" pitchFamily="34" charset="0"/>
              </a:defRPr>
            </a:lvl3pPr>
            <a:lvl4pPr marL="1258888" indent="-184150" algn="l" rtl="0" eaLnBrk="0" fontAlgn="base" latinLnBrk="1" hangingPunct="0">
              <a:lnSpc>
                <a:spcPct val="130000"/>
              </a:lnSpc>
              <a:spcBef>
                <a:spcPct val="20000"/>
              </a:spcBef>
              <a:spcAft>
                <a:spcPct val="0"/>
              </a:spcAft>
              <a:buClr>
                <a:schemeClr val="tx1"/>
              </a:buClr>
              <a:buSzPct val="75000"/>
              <a:buChar char="•"/>
              <a:defRPr kumimoji="1" sz="1300" baseline="0">
                <a:solidFill>
                  <a:srgbClr val="000000"/>
                </a:solidFill>
                <a:latin typeface="Arial" pitchFamily="34" charset="0"/>
                <a:ea typeface="Arial Unicode MS" pitchFamily="50" charset="-127"/>
                <a:cs typeface="Arial" pitchFamily="34" charset="0"/>
              </a:defRPr>
            </a:lvl4pPr>
            <a:lvl5pPr marL="1614488" indent="-176213" algn="l" rtl="0" eaLnBrk="0" fontAlgn="base" latinLnBrk="1" hangingPunct="0">
              <a:lnSpc>
                <a:spcPct val="130000"/>
              </a:lnSpc>
              <a:spcBef>
                <a:spcPct val="20000"/>
              </a:spcBef>
              <a:spcAft>
                <a:spcPct val="0"/>
              </a:spcAft>
              <a:buClr>
                <a:schemeClr val="hlink"/>
              </a:buClr>
              <a:buSzPct val="75000"/>
              <a:buFont typeface="Monotype Sorts" pitchFamily="2" charset="2"/>
              <a:buChar char="ä"/>
              <a:defRPr kumimoji="1" sz="1000" baseline="0">
                <a:solidFill>
                  <a:schemeClr val="tx1"/>
                </a:solidFill>
                <a:latin typeface="Arial" pitchFamily="34" charset="0"/>
                <a:ea typeface="Arial Unicode MS" pitchFamily="50" charset="-127"/>
                <a:cs typeface="Arial" pitchFamily="34" charset="0"/>
              </a:defRPr>
            </a:lvl5pPr>
            <a:lvl6pPr marL="20716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6pPr>
            <a:lvl7pPr marL="25288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7pPr>
            <a:lvl8pPr marL="29860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8pPr>
            <a:lvl9pPr marL="34432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9pPr>
          </a:lstStyle>
          <a:p>
            <a:pPr marL="540000"/>
            <a:r>
              <a:rPr lang="en-US" altLang="ko-KR" dirty="0" smtClean="0"/>
              <a:t>  </a:t>
            </a:r>
            <a:r>
              <a:rPr lang="en-US" altLang="ko-KR" dirty="0" smtClean="0">
                <a:ea typeface="굴림" pitchFamily="50" charset="-127"/>
              </a:rPr>
              <a:t>Hydrologic models</a:t>
            </a:r>
            <a:endParaRPr lang="en-US" altLang="ko-KR" sz="900" dirty="0" smtClean="0">
              <a:ea typeface="굴림" pitchFamily="50" charset="-127"/>
            </a:endParaRPr>
          </a:p>
        </p:txBody>
      </p:sp>
      <p:sp>
        <p:nvSpPr>
          <p:cNvPr id="5" name="Rectangle 5"/>
          <p:cNvSpPr>
            <a:spLocks noChangeAspect="1" noChangeArrowheads="1"/>
          </p:cNvSpPr>
          <p:nvPr/>
        </p:nvSpPr>
        <p:spPr bwMode="auto">
          <a:xfrm>
            <a:off x="323850" y="774893"/>
            <a:ext cx="266700" cy="266700"/>
          </a:xfrm>
          <a:prstGeom prst="rect">
            <a:avLst/>
          </a:prstGeom>
          <a:solidFill>
            <a:srgbClr val="FFFFFF"/>
          </a:solidFill>
          <a:ln w="9525">
            <a:solidFill>
              <a:srgbClr val="003366"/>
            </a:solidFill>
            <a:miter lim="800000"/>
            <a:headEnd/>
            <a:tailEnd/>
          </a:ln>
          <a:effectLst>
            <a:outerShdw dist="53882" dir="2700000" algn="ctr" rotWithShape="0">
              <a:srgbClr val="9966FF"/>
            </a:outerShdw>
          </a:effectLst>
        </p:spPr>
        <p:txBody>
          <a:bodyPr wrap="none" anchor="ctr"/>
          <a:lstStyle>
            <a:defPPr>
              <a:defRPr lang="ko-KR"/>
            </a:defPPr>
            <a:lvl1pPr algn="ctr" rtl="0" fontAlgn="base" latinLnBrk="1">
              <a:spcBef>
                <a:spcPct val="0"/>
              </a:spcBef>
              <a:spcAft>
                <a:spcPct val="0"/>
              </a:spcAft>
              <a:defRPr kumimoji="1" kern="1200">
                <a:solidFill>
                  <a:schemeClr val="tx1"/>
                </a:solidFill>
                <a:latin typeface="HY견고딕" pitchFamily="18" charset="-127"/>
                <a:ea typeface="HY견고딕" pitchFamily="18" charset="-127"/>
                <a:cs typeface="+mn-cs"/>
              </a:defRPr>
            </a:lvl1pPr>
            <a:lvl2pPr marL="457200" algn="ctr" rtl="0" fontAlgn="base" latinLnBrk="1">
              <a:spcBef>
                <a:spcPct val="0"/>
              </a:spcBef>
              <a:spcAft>
                <a:spcPct val="0"/>
              </a:spcAft>
              <a:defRPr kumimoji="1" kern="1200">
                <a:solidFill>
                  <a:schemeClr val="tx1"/>
                </a:solidFill>
                <a:latin typeface="HY견고딕" pitchFamily="18" charset="-127"/>
                <a:ea typeface="HY견고딕" pitchFamily="18" charset="-127"/>
                <a:cs typeface="+mn-cs"/>
              </a:defRPr>
            </a:lvl2pPr>
            <a:lvl3pPr marL="914400" algn="ctr" rtl="0" fontAlgn="base" latinLnBrk="1">
              <a:spcBef>
                <a:spcPct val="0"/>
              </a:spcBef>
              <a:spcAft>
                <a:spcPct val="0"/>
              </a:spcAft>
              <a:defRPr kumimoji="1" kern="1200">
                <a:solidFill>
                  <a:schemeClr val="tx1"/>
                </a:solidFill>
                <a:latin typeface="HY견고딕" pitchFamily="18" charset="-127"/>
                <a:ea typeface="HY견고딕" pitchFamily="18" charset="-127"/>
                <a:cs typeface="+mn-cs"/>
              </a:defRPr>
            </a:lvl3pPr>
            <a:lvl4pPr marL="1371600" algn="ctr" rtl="0" fontAlgn="base" latinLnBrk="1">
              <a:spcBef>
                <a:spcPct val="0"/>
              </a:spcBef>
              <a:spcAft>
                <a:spcPct val="0"/>
              </a:spcAft>
              <a:defRPr kumimoji="1" kern="1200">
                <a:solidFill>
                  <a:schemeClr val="tx1"/>
                </a:solidFill>
                <a:latin typeface="HY견고딕" pitchFamily="18" charset="-127"/>
                <a:ea typeface="HY견고딕" pitchFamily="18" charset="-127"/>
                <a:cs typeface="+mn-cs"/>
              </a:defRPr>
            </a:lvl4pPr>
            <a:lvl5pPr marL="1828800" algn="ctr" rtl="0" fontAlgn="base" latinLnBrk="1">
              <a:spcBef>
                <a:spcPct val="0"/>
              </a:spcBef>
              <a:spcAft>
                <a:spcPct val="0"/>
              </a:spcAft>
              <a:defRPr kumimoji="1" kern="1200">
                <a:solidFill>
                  <a:schemeClr val="tx1"/>
                </a:solidFill>
                <a:latin typeface="HY견고딕" pitchFamily="18" charset="-127"/>
                <a:ea typeface="HY견고딕" pitchFamily="18" charset="-127"/>
                <a:cs typeface="+mn-cs"/>
              </a:defRPr>
            </a:lvl5pPr>
            <a:lvl6pPr marL="2286000" algn="l" defTabSz="914400" rtl="0" eaLnBrk="1" latinLnBrk="1" hangingPunct="1">
              <a:defRPr kumimoji="1" kern="1200">
                <a:solidFill>
                  <a:schemeClr val="tx1"/>
                </a:solidFill>
                <a:latin typeface="HY견고딕" pitchFamily="18" charset="-127"/>
                <a:ea typeface="HY견고딕" pitchFamily="18" charset="-127"/>
                <a:cs typeface="+mn-cs"/>
              </a:defRPr>
            </a:lvl6pPr>
            <a:lvl7pPr marL="2743200" algn="l" defTabSz="914400" rtl="0" eaLnBrk="1" latinLnBrk="1" hangingPunct="1">
              <a:defRPr kumimoji="1" kern="1200">
                <a:solidFill>
                  <a:schemeClr val="tx1"/>
                </a:solidFill>
                <a:latin typeface="HY견고딕" pitchFamily="18" charset="-127"/>
                <a:ea typeface="HY견고딕" pitchFamily="18" charset="-127"/>
                <a:cs typeface="+mn-cs"/>
              </a:defRPr>
            </a:lvl7pPr>
            <a:lvl8pPr marL="3200400" algn="l" defTabSz="914400" rtl="0" eaLnBrk="1" latinLnBrk="1" hangingPunct="1">
              <a:defRPr kumimoji="1" kern="1200">
                <a:solidFill>
                  <a:schemeClr val="tx1"/>
                </a:solidFill>
                <a:latin typeface="HY견고딕" pitchFamily="18" charset="-127"/>
                <a:ea typeface="HY견고딕" pitchFamily="18" charset="-127"/>
                <a:cs typeface="+mn-cs"/>
              </a:defRPr>
            </a:lvl8pPr>
            <a:lvl9pPr marL="3657600" algn="l" defTabSz="914400" rtl="0" eaLnBrk="1" latinLnBrk="1" hangingPunct="1">
              <a:defRPr kumimoji="1" kern="1200">
                <a:solidFill>
                  <a:schemeClr val="tx1"/>
                </a:solidFill>
                <a:latin typeface="HY견고딕" pitchFamily="18" charset="-127"/>
                <a:ea typeface="HY견고딕" pitchFamily="18" charset="-127"/>
                <a:cs typeface="+mn-cs"/>
              </a:defRPr>
            </a:lvl9pPr>
          </a:lstStyle>
          <a:p>
            <a:pPr algn="ctr" fontAlgn="auto" latinLnBrk="0">
              <a:spcBef>
                <a:spcPts val="0"/>
              </a:spcBef>
              <a:spcAft>
                <a:spcPts val="0"/>
              </a:spcAft>
              <a:defRPr/>
            </a:pPr>
            <a:endParaRPr kumimoji="0" lang="ko-KR" altLang="en-US" kern="0">
              <a:solidFill>
                <a:sysClr val="windowText" lastClr="000000"/>
              </a:solidFill>
            </a:endParaRPr>
          </a:p>
        </p:txBody>
      </p:sp>
      <p:pic>
        <p:nvPicPr>
          <p:cNvPr id="10" name="Picture 6"/>
          <p:cNvPicPr>
            <a:picLocks noChangeAspect="1" noChangeArrowheads="1"/>
          </p:cNvPicPr>
          <p:nvPr/>
        </p:nvPicPr>
        <p:blipFill>
          <a:blip r:embed="rId5" cstate="print"/>
          <a:srcRect/>
          <a:stretch>
            <a:fillRect/>
          </a:stretch>
        </p:blipFill>
        <p:spPr bwMode="auto">
          <a:xfrm>
            <a:off x="1061100" y="2529737"/>
            <a:ext cx="4206091" cy="3076946"/>
          </a:xfrm>
          <a:prstGeom prst="rect">
            <a:avLst/>
          </a:prstGeom>
          <a:noFill/>
          <a:ln w="9525">
            <a:noFill/>
            <a:miter lim="800000"/>
            <a:headEnd/>
            <a:tailEnd/>
          </a:ln>
        </p:spPr>
      </p:pic>
      <p:pic>
        <p:nvPicPr>
          <p:cNvPr id="11" name="Picture 2"/>
          <p:cNvPicPr>
            <a:picLocks noChangeAspect="1" noChangeArrowheads="1"/>
          </p:cNvPicPr>
          <p:nvPr/>
        </p:nvPicPr>
        <p:blipFill>
          <a:blip r:embed="rId6" cstate="print"/>
          <a:srcRect/>
          <a:stretch>
            <a:fillRect/>
          </a:stretch>
        </p:blipFill>
        <p:spPr bwMode="auto">
          <a:xfrm>
            <a:off x="5582795" y="2485983"/>
            <a:ext cx="3071848" cy="1853794"/>
          </a:xfrm>
          <a:prstGeom prst="rect">
            <a:avLst/>
          </a:prstGeom>
          <a:noFill/>
          <a:ln w="9525">
            <a:noFill/>
            <a:miter lim="800000"/>
            <a:headEnd/>
            <a:tailEnd/>
          </a:ln>
        </p:spPr>
      </p:pic>
      <p:graphicFrame>
        <p:nvGraphicFramePr>
          <p:cNvPr id="12" name="표 11"/>
          <p:cNvGraphicFramePr>
            <a:graphicFrameLocks noGrp="1"/>
          </p:cNvGraphicFramePr>
          <p:nvPr>
            <p:extLst>
              <p:ext uri="{D42A27DB-BD31-4B8C-83A1-F6EECF244321}">
                <p14:modId xmlns="" xmlns:p14="http://schemas.microsoft.com/office/powerpoint/2010/main" val="316896284"/>
              </p:ext>
            </p:extLst>
          </p:nvPr>
        </p:nvGraphicFramePr>
        <p:xfrm>
          <a:off x="5621991" y="4466263"/>
          <a:ext cx="3017843" cy="1689102"/>
        </p:xfrm>
        <a:graphic>
          <a:graphicData uri="http://schemas.openxmlformats.org/drawingml/2006/table">
            <a:tbl>
              <a:tblPr/>
              <a:tblGrid>
                <a:gridCol w="1289651"/>
                <a:gridCol w="1728192"/>
              </a:tblGrid>
              <a:tr h="277535">
                <a:tc>
                  <a:txBody>
                    <a:bodyPr/>
                    <a:lstStyle>
                      <a:defPPr>
                        <a:defRPr lang="ko-KR"/>
                      </a:defPPr>
                      <a:lvl1pPr marL="0" algn="l" defTabSz="914400" rtl="0" eaLnBrk="1" latinLnBrk="1" hangingPunct="1">
                        <a:defRPr sz="1800" kern="1200">
                          <a:solidFill>
                            <a:schemeClr val="tx1"/>
                          </a:solidFill>
                          <a:latin typeface="HY헤드라인M"/>
                          <a:ea typeface="HY헤드라인M"/>
                        </a:defRPr>
                      </a:lvl1pPr>
                      <a:lvl2pPr marL="457200" algn="l" defTabSz="914400" rtl="0" eaLnBrk="1" latinLnBrk="1" hangingPunct="1">
                        <a:defRPr sz="1800" kern="1200">
                          <a:solidFill>
                            <a:schemeClr val="tx1"/>
                          </a:solidFill>
                          <a:latin typeface="HY헤드라인M"/>
                          <a:ea typeface="HY헤드라인M"/>
                        </a:defRPr>
                      </a:lvl2pPr>
                      <a:lvl3pPr marL="914400" algn="l" defTabSz="914400" rtl="0" eaLnBrk="1" latinLnBrk="1" hangingPunct="1">
                        <a:defRPr sz="1800" kern="1200">
                          <a:solidFill>
                            <a:schemeClr val="tx1"/>
                          </a:solidFill>
                          <a:latin typeface="HY헤드라인M"/>
                          <a:ea typeface="HY헤드라인M"/>
                        </a:defRPr>
                      </a:lvl3pPr>
                      <a:lvl4pPr marL="1371600" algn="l" defTabSz="914400" rtl="0" eaLnBrk="1" latinLnBrk="1" hangingPunct="1">
                        <a:defRPr sz="1800" kern="1200">
                          <a:solidFill>
                            <a:schemeClr val="tx1"/>
                          </a:solidFill>
                          <a:latin typeface="HY헤드라인M"/>
                          <a:ea typeface="HY헤드라인M"/>
                        </a:defRPr>
                      </a:lvl4pPr>
                      <a:lvl5pPr marL="1828800" algn="l" defTabSz="914400" rtl="0" eaLnBrk="1" latinLnBrk="1" hangingPunct="1">
                        <a:defRPr sz="1800" kern="1200">
                          <a:solidFill>
                            <a:schemeClr val="tx1"/>
                          </a:solidFill>
                          <a:latin typeface="HY헤드라인M"/>
                          <a:ea typeface="HY헤드라인M"/>
                        </a:defRPr>
                      </a:lvl5pPr>
                      <a:lvl6pPr marL="2286000" algn="l" defTabSz="914400" rtl="0" eaLnBrk="1" latinLnBrk="1" hangingPunct="1">
                        <a:defRPr sz="1800" kern="1200">
                          <a:solidFill>
                            <a:schemeClr val="tx1"/>
                          </a:solidFill>
                          <a:latin typeface="HY헤드라인M"/>
                          <a:ea typeface="HY헤드라인M"/>
                        </a:defRPr>
                      </a:lvl6pPr>
                      <a:lvl7pPr marL="2743200" algn="l" defTabSz="914400" rtl="0" eaLnBrk="1" latinLnBrk="1" hangingPunct="1">
                        <a:defRPr sz="1800" kern="1200">
                          <a:solidFill>
                            <a:schemeClr val="tx1"/>
                          </a:solidFill>
                          <a:latin typeface="HY헤드라인M"/>
                          <a:ea typeface="HY헤드라인M"/>
                        </a:defRPr>
                      </a:lvl7pPr>
                      <a:lvl8pPr marL="3200400" algn="l" defTabSz="914400" rtl="0" eaLnBrk="1" latinLnBrk="1" hangingPunct="1">
                        <a:defRPr sz="1800" kern="1200">
                          <a:solidFill>
                            <a:schemeClr val="tx1"/>
                          </a:solidFill>
                          <a:latin typeface="HY헤드라인M"/>
                          <a:ea typeface="HY헤드라인M"/>
                        </a:defRPr>
                      </a:lvl8pPr>
                      <a:lvl9pPr marL="3657600" algn="l" defTabSz="914400" rtl="0" eaLnBrk="1" latinLnBrk="1" hangingPunct="1">
                        <a:defRPr sz="1800" kern="1200">
                          <a:solidFill>
                            <a:schemeClr val="tx1"/>
                          </a:solidFill>
                          <a:latin typeface="HY헤드라인M"/>
                          <a:ea typeface="HY헤드라인M"/>
                        </a:defRPr>
                      </a:lvl9pPr>
                    </a:lstStyle>
                    <a:p>
                      <a:pPr marL="0" marR="0" indent="0" algn="ctr" defTabSz="914400" eaLnBrk="1" fontAlgn="auto" latinLnBrk="0" hangingPunct="1">
                        <a:lnSpc>
                          <a:spcPct val="100000"/>
                        </a:lnSpc>
                        <a:spcBef>
                          <a:spcPts val="0"/>
                        </a:spcBef>
                        <a:spcAft>
                          <a:spcPts val="0"/>
                        </a:spcAft>
                        <a:buClrTx/>
                        <a:buSzTx/>
                        <a:buFontTx/>
                        <a:buNone/>
                        <a:tabLst/>
                        <a:defRPr/>
                      </a:pPr>
                      <a:r>
                        <a:rPr lang="en-US" altLang="ko-KR" sz="1100" b="1" dirty="0" smtClean="0">
                          <a:solidFill>
                            <a:srgbClr val="000000"/>
                          </a:solidFill>
                          <a:latin typeface="Arial" pitchFamily="34" charset="0"/>
                          <a:ea typeface="HY견고딕" pitchFamily="18" charset="-127"/>
                          <a:cs typeface="Arial" pitchFamily="34" charset="0"/>
                        </a:rPr>
                        <a:t>Parameter</a:t>
                      </a:r>
                      <a:endParaRPr lang="ko-KR" altLang="en-US" sz="1100" b="1" dirty="0" smtClean="0">
                        <a:solidFill>
                          <a:srgbClr val="000000"/>
                        </a:solidFill>
                        <a:latin typeface="Arial" pitchFamily="34" charset="0"/>
                        <a:ea typeface="HY견고딕" pitchFamily="18" charset="-127"/>
                        <a:cs typeface="Arial" pitchFamily="34" charset="0"/>
                      </a:endParaRPr>
                    </a:p>
                  </a:txBody>
                  <a:tcPr marL="0" marR="0" marT="0" marB="0" anchor="ctr">
                    <a:lnL w="9525" cap="flat" cmpd="sng" algn="ctr">
                      <a:noFill/>
                      <a:prstDash val="solid"/>
                      <a:round/>
                      <a:headEnd type="none" w="med" len="med"/>
                      <a:tailEnd type="none" w="med" len="med"/>
                    </a:lnL>
                    <a:lnR w="9525" cap="flat" cmpd="sng" algn="ctr">
                      <a:solidFill>
                        <a:srgbClr val="000099"/>
                      </a:solidFill>
                      <a:prstDash val="solid"/>
                      <a:round/>
                      <a:headEnd type="none" w="med" len="med"/>
                      <a:tailEnd type="none" w="med" len="med"/>
                    </a:lnR>
                    <a:lnT w="19050" cap="flat" cmpd="sng" algn="ctr">
                      <a:solidFill>
                        <a:srgbClr val="000099"/>
                      </a:solidFill>
                      <a:prstDash val="solid"/>
                      <a:round/>
                      <a:headEnd type="none" w="med" len="med"/>
                      <a:tailEnd type="none" w="med" len="med"/>
                    </a:lnT>
                    <a:lnB w="9525"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rgbClr val="FFFFFF">
                        <a:lumMod val="20000"/>
                        <a:lumOff val="80000"/>
                      </a:srgbClr>
                    </a:solidFill>
                  </a:tcPr>
                </a:tc>
                <a:tc>
                  <a:txBody>
                    <a:bodyPr/>
                    <a:lstStyle>
                      <a:defPPr>
                        <a:defRPr lang="ko-KR"/>
                      </a:defPPr>
                      <a:lvl1pPr marL="0" algn="l" defTabSz="914400" rtl="0" eaLnBrk="1" latinLnBrk="1" hangingPunct="1">
                        <a:defRPr sz="1800" kern="1200">
                          <a:solidFill>
                            <a:schemeClr val="tx1"/>
                          </a:solidFill>
                          <a:latin typeface="HY헤드라인M"/>
                          <a:ea typeface="HY헤드라인M"/>
                        </a:defRPr>
                      </a:lvl1pPr>
                      <a:lvl2pPr marL="457200" algn="l" defTabSz="914400" rtl="0" eaLnBrk="1" latinLnBrk="1" hangingPunct="1">
                        <a:defRPr sz="1800" kern="1200">
                          <a:solidFill>
                            <a:schemeClr val="tx1"/>
                          </a:solidFill>
                          <a:latin typeface="HY헤드라인M"/>
                          <a:ea typeface="HY헤드라인M"/>
                        </a:defRPr>
                      </a:lvl2pPr>
                      <a:lvl3pPr marL="914400" algn="l" defTabSz="914400" rtl="0" eaLnBrk="1" latinLnBrk="1" hangingPunct="1">
                        <a:defRPr sz="1800" kern="1200">
                          <a:solidFill>
                            <a:schemeClr val="tx1"/>
                          </a:solidFill>
                          <a:latin typeface="HY헤드라인M"/>
                          <a:ea typeface="HY헤드라인M"/>
                        </a:defRPr>
                      </a:lvl3pPr>
                      <a:lvl4pPr marL="1371600" algn="l" defTabSz="914400" rtl="0" eaLnBrk="1" latinLnBrk="1" hangingPunct="1">
                        <a:defRPr sz="1800" kern="1200">
                          <a:solidFill>
                            <a:schemeClr val="tx1"/>
                          </a:solidFill>
                          <a:latin typeface="HY헤드라인M"/>
                          <a:ea typeface="HY헤드라인M"/>
                        </a:defRPr>
                      </a:lvl4pPr>
                      <a:lvl5pPr marL="1828800" algn="l" defTabSz="914400" rtl="0" eaLnBrk="1" latinLnBrk="1" hangingPunct="1">
                        <a:defRPr sz="1800" kern="1200">
                          <a:solidFill>
                            <a:schemeClr val="tx1"/>
                          </a:solidFill>
                          <a:latin typeface="HY헤드라인M"/>
                          <a:ea typeface="HY헤드라인M"/>
                        </a:defRPr>
                      </a:lvl5pPr>
                      <a:lvl6pPr marL="2286000" algn="l" defTabSz="914400" rtl="0" eaLnBrk="1" latinLnBrk="1" hangingPunct="1">
                        <a:defRPr sz="1800" kern="1200">
                          <a:solidFill>
                            <a:schemeClr val="tx1"/>
                          </a:solidFill>
                          <a:latin typeface="HY헤드라인M"/>
                          <a:ea typeface="HY헤드라인M"/>
                        </a:defRPr>
                      </a:lvl6pPr>
                      <a:lvl7pPr marL="2743200" algn="l" defTabSz="914400" rtl="0" eaLnBrk="1" latinLnBrk="1" hangingPunct="1">
                        <a:defRPr sz="1800" kern="1200">
                          <a:solidFill>
                            <a:schemeClr val="tx1"/>
                          </a:solidFill>
                          <a:latin typeface="HY헤드라인M"/>
                          <a:ea typeface="HY헤드라인M"/>
                        </a:defRPr>
                      </a:lvl7pPr>
                      <a:lvl8pPr marL="3200400" algn="l" defTabSz="914400" rtl="0" eaLnBrk="1" latinLnBrk="1" hangingPunct="1">
                        <a:defRPr sz="1800" kern="1200">
                          <a:solidFill>
                            <a:schemeClr val="tx1"/>
                          </a:solidFill>
                          <a:latin typeface="HY헤드라인M"/>
                          <a:ea typeface="HY헤드라인M"/>
                        </a:defRPr>
                      </a:lvl8pPr>
                      <a:lvl9pPr marL="3657600" algn="l" defTabSz="914400" rtl="0" eaLnBrk="1" latinLnBrk="1" hangingPunct="1">
                        <a:defRPr sz="1800" kern="1200">
                          <a:solidFill>
                            <a:schemeClr val="tx1"/>
                          </a:solidFill>
                          <a:latin typeface="HY헤드라인M"/>
                          <a:ea typeface="HY헤드라인M"/>
                        </a:defRPr>
                      </a:lvl9pPr>
                    </a:lstStyle>
                    <a:p>
                      <a:pPr marL="0" marR="0" indent="0" algn="ctr" defTabSz="914400" eaLnBrk="1" fontAlgn="auto" latinLnBrk="0" hangingPunct="1">
                        <a:lnSpc>
                          <a:spcPct val="100000"/>
                        </a:lnSpc>
                        <a:spcBef>
                          <a:spcPts val="0"/>
                        </a:spcBef>
                        <a:spcAft>
                          <a:spcPts val="0"/>
                        </a:spcAft>
                        <a:buClrTx/>
                        <a:buSzTx/>
                        <a:buFontTx/>
                        <a:buNone/>
                        <a:tabLst/>
                        <a:defRPr/>
                      </a:pPr>
                      <a:r>
                        <a:rPr lang="en-US" altLang="ko-KR" sz="1100" b="1" dirty="0" smtClean="0">
                          <a:solidFill>
                            <a:srgbClr val="000000"/>
                          </a:solidFill>
                          <a:latin typeface="Arial" pitchFamily="34" charset="0"/>
                          <a:ea typeface="HY견고딕" pitchFamily="18" charset="-127"/>
                          <a:cs typeface="Arial" pitchFamily="34" charset="0"/>
                        </a:rPr>
                        <a:t>Input Data</a:t>
                      </a:r>
                      <a:endParaRPr lang="ko-KR" altLang="en-US" sz="1100" b="1" dirty="0" smtClean="0">
                        <a:solidFill>
                          <a:srgbClr val="000000"/>
                        </a:solidFill>
                        <a:latin typeface="Arial" pitchFamily="34" charset="0"/>
                        <a:ea typeface="HY견고딕" pitchFamily="18" charset="-127"/>
                        <a:cs typeface="Arial" pitchFamily="34" charset="0"/>
                      </a:endParaRPr>
                    </a:p>
                  </a:txBody>
                  <a:tcPr marL="0" marR="0" marT="0" marB="0" anchor="ctr">
                    <a:lnL w="9525" cap="flat" cmpd="sng" algn="ctr">
                      <a:solidFill>
                        <a:srgbClr val="000099"/>
                      </a:solidFill>
                      <a:prstDash val="solid"/>
                      <a:round/>
                      <a:headEnd type="none" w="med" len="med"/>
                      <a:tailEnd type="none" w="med" len="med"/>
                    </a:lnL>
                    <a:lnR w="3556" cap="flat" cmpd="sng" algn="ctr">
                      <a:noFill/>
                      <a:prstDash val="solid"/>
                      <a:round/>
                      <a:headEnd type="none" w="med" len="med"/>
                      <a:tailEnd type="none" w="med" len="med"/>
                    </a:lnR>
                    <a:lnT w="19050" cap="flat" cmpd="sng" algn="ctr">
                      <a:solidFill>
                        <a:srgbClr val="000099"/>
                      </a:solidFill>
                      <a:prstDash val="solid"/>
                      <a:round/>
                      <a:headEnd type="none" w="med" len="med"/>
                      <a:tailEnd type="none" w="med" len="med"/>
                    </a:lnT>
                    <a:lnB w="9525"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rgbClr val="FFFFFF">
                        <a:lumMod val="20000"/>
                        <a:lumOff val="80000"/>
                      </a:srgbClr>
                    </a:solidFill>
                  </a:tcPr>
                </a:tc>
              </a:tr>
              <a:tr h="271713">
                <a:tc>
                  <a:txBody>
                    <a:bodyPr/>
                    <a:lstStyle>
                      <a:defPPr>
                        <a:defRPr lang="ko-KR"/>
                      </a:defPPr>
                      <a:lvl1pPr marL="0" algn="l" defTabSz="914400" rtl="0" eaLnBrk="1" latinLnBrk="1" hangingPunct="1">
                        <a:defRPr sz="1800" kern="1200">
                          <a:solidFill>
                            <a:schemeClr val="tx1"/>
                          </a:solidFill>
                          <a:latin typeface="HY헤드라인M"/>
                          <a:ea typeface="HY헤드라인M"/>
                        </a:defRPr>
                      </a:lvl1pPr>
                      <a:lvl2pPr marL="457200" algn="l" defTabSz="914400" rtl="0" eaLnBrk="1" latinLnBrk="1" hangingPunct="1">
                        <a:defRPr sz="1800" kern="1200">
                          <a:solidFill>
                            <a:schemeClr val="tx1"/>
                          </a:solidFill>
                          <a:latin typeface="HY헤드라인M"/>
                          <a:ea typeface="HY헤드라인M"/>
                        </a:defRPr>
                      </a:lvl2pPr>
                      <a:lvl3pPr marL="914400" algn="l" defTabSz="914400" rtl="0" eaLnBrk="1" latinLnBrk="1" hangingPunct="1">
                        <a:defRPr sz="1800" kern="1200">
                          <a:solidFill>
                            <a:schemeClr val="tx1"/>
                          </a:solidFill>
                          <a:latin typeface="HY헤드라인M"/>
                          <a:ea typeface="HY헤드라인M"/>
                        </a:defRPr>
                      </a:lvl3pPr>
                      <a:lvl4pPr marL="1371600" algn="l" defTabSz="914400" rtl="0" eaLnBrk="1" latinLnBrk="1" hangingPunct="1">
                        <a:defRPr sz="1800" kern="1200">
                          <a:solidFill>
                            <a:schemeClr val="tx1"/>
                          </a:solidFill>
                          <a:latin typeface="HY헤드라인M"/>
                          <a:ea typeface="HY헤드라인M"/>
                        </a:defRPr>
                      </a:lvl4pPr>
                      <a:lvl5pPr marL="1828800" algn="l" defTabSz="914400" rtl="0" eaLnBrk="1" latinLnBrk="1" hangingPunct="1">
                        <a:defRPr sz="1800" kern="1200">
                          <a:solidFill>
                            <a:schemeClr val="tx1"/>
                          </a:solidFill>
                          <a:latin typeface="HY헤드라인M"/>
                          <a:ea typeface="HY헤드라인M"/>
                        </a:defRPr>
                      </a:lvl5pPr>
                      <a:lvl6pPr marL="2286000" algn="l" defTabSz="914400" rtl="0" eaLnBrk="1" latinLnBrk="1" hangingPunct="1">
                        <a:defRPr sz="1800" kern="1200">
                          <a:solidFill>
                            <a:schemeClr val="tx1"/>
                          </a:solidFill>
                          <a:latin typeface="HY헤드라인M"/>
                          <a:ea typeface="HY헤드라인M"/>
                        </a:defRPr>
                      </a:lvl6pPr>
                      <a:lvl7pPr marL="2743200" algn="l" defTabSz="914400" rtl="0" eaLnBrk="1" latinLnBrk="1" hangingPunct="1">
                        <a:defRPr sz="1800" kern="1200">
                          <a:solidFill>
                            <a:schemeClr val="tx1"/>
                          </a:solidFill>
                          <a:latin typeface="HY헤드라인M"/>
                          <a:ea typeface="HY헤드라인M"/>
                        </a:defRPr>
                      </a:lvl7pPr>
                      <a:lvl8pPr marL="3200400" algn="l" defTabSz="914400" rtl="0" eaLnBrk="1" latinLnBrk="1" hangingPunct="1">
                        <a:defRPr sz="1800" kern="1200">
                          <a:solidFill>
                            <a:schemeClr val="tx1"/>
                          </a:solidFill>
                          <a:latin typeface="HY헤드라인M"/>
                          <a:ea typeface="HY헤드라인M"/>
                        </a:defRPr>
                      </a:lvl8pPr>
                      <a:lvl9pPr marL="3657600" algn="l" defTabSz="914400" rtl="0" eaLnBrk="1" latinLnBrk="1" hangingPunct="1">
                        <a:defRPr sz="1800" kern="1200">
                          <a:solidFill>
                            <a:schemeClr val="tx1"/>
                          </a:solidFill>
                          <a:latin typeface="HY헤드라인M"/>
                          <a:ea typeface="HY헤드라인M"/>
                        </a:defRPr>
                      </a:lvl9pPr>
                    </a:lstStyle>
                    <a:p>
                      <a:pPr marL="0" marR="0" algn="ctr">
                        <a:lnSpc>
                          <a:spcPct val="100000"/>
                        </a:lnSpc>
                        <a:spcBef>
                          <a:spcPts val="0"/>
                        </a:spcBef>
                        <a:spcAft>
                          <a:spcPts val="0"/>
                        </a:spcAft>
                      </a:pPr>
                      <a:r>
                        <a:rPr lang="en-US" sz="1100" b="1" dirty="0" smtClean="0">
                          <a:solidFill>
                            <a:srgbClr val="000000"/>
                          </a:solidFill>
                          <a:latin typeface="Arial" pitchFamily="34" charset="0"/>
                          <a:ea typeface="HY견고딕" pitchFamily="18" charset="-127"/>
                          <a:cs typeface="Arial" pitchFamily="34" charset="0"/>
                        </a:rPr>
                        <a:t>Basin</a:t>
                      </a:r>
                      <a:endParaRPr lang="en-US" sz="1100" b="1" dirty="0">
                        <a:solidFill>
                          <a:srgbClr val="000000"/>
                        </a:solidFill>
                        <a:latin typeface="Arial" pitchFamily="34" charset="0"/>
                        <a:ea typeface="HY견고딕" pitchFamily="18" charset="-127"/>
                        <a:cs typeface="Arial" pitchFamily="34" charset="0"/>
                      </a:endParaRPr>
                    </a:p>
                  </a:txBody>
                  <a:tcPr marL="0" marR="0" marT="0" marB="0" anchor="ctr">
                    <a:lnL w="9525" cap="flat" cmpd="sng" algn="ctr">
                      <a:noFill/>
                      <a:prstDash val="solid"/>
                      <a:round/>
                      <a:headEnd type="none" w="med" len="med"/>
                      <a:tailEnd type="none" w="med" len="med"/>
                    </a:lnL>
                    <a:lnR w="9525" cap="flat" cmpd="sng" algn="ctr">
                      <a:solidFill>
                        <a:srgbClr val="000099"/>
                      </a:solidFill>
                      <a:prstDash val="solid"/>
                      <a:round/>
                      <a:headEnd type="none" w="med" len="med"/>
                      <a:tailEnd type="none" w="med" len="med"/>
                    </a:lnR>
                    <a:lnT w="9525" cap="flat" cmpd="sng" algn="ctr">
                      <a:solidFill>
                        <a:srgbClr val="000099"/>
                      </a:solidFill>
                      <a:prstDash val="solid"/>
                      <a:round/>
                      <a:headEnd type="none" w="med" len="med"/>
                      <a:tailEnd type="none" w="med" len="med"/>
                    </a:lnT>
                    <a:lnB w="9525"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defPPr>
                        <a:defRPr lang="ko-KR"/>
                      </a:defPPr>
                      <a:lvl1pPr marL="0" algn="l" defTabSz="914400" rtl="0" eaLnBrk="1" latinLnBrk="1" hangingPunct="1">
                        <a:defRPr sz="1800" kern="1200">
                          <a:solidFill>
                            <a:schemeClr val="tx1"/>
                          </a:solidFill>
                          <a:latin typeface="HY헤드라인M"/>
                          <a:ea typeface="HY헤드라인M"/>
                        </a:defRPr>
                      </a:lvl1pPr>
                      <a:lvl2pPr marL="457200" algn="l" defTabSz="914400" rtl="0" eaLnBrk="1" latinLnBrk="1" hangingPunct="1">
                        <a:defRPr sz="1800" kern="1200">
                          <a:solidFill>
                            <a:schemeClr val="tx1"/>
                          </a:solidFill>
                          <a:latin typeface="HY헤드라인M"/>
                          <a:ea typeface="HY헤드라인M"/>
                        </a:defRPr>
                      </a:lvl2pPr>
                      <a:lvl3pPr marL="914400" algn="l" defTabSz="914400" rtl="0" eaLnBrk="1" latinLnBrk="1" hangingPunct="1">
                        <a:defRPr sz="1800" kern="1200">
                          <a:solidFill>
                            <a:schemeClr val="tx1"/>
                          </a:solidFill>
                          <a:latin typeface="HY헤드라인M"/>
                          <a:ea typeface="HY헤드라인M"/>
                        </a:defRPr>
                      </a:lvl3pPr>
                      <a:lvl4pPr marL="1371600" algn="l" defTabSz="914400" rtl="0" eaLnBrk="1" latinLnBrk="1" hangingPunct="1">
                        <a:defRPr sz="1800" kern="1200">
                          <a:solidFill>
                            <a:schemeClr val="tx1"/>
                          </a:solidFill>
                          <a:latin typeface="HY헤드라인M"/>
                          <a:ea typeface="HY헤드라인M"/>
                        </a:defRPr>
                      </a:lvl4pPr>
                      <a:lvl5pPr marL="1828800" algn="l" defTabSz="914400" rtl="0" eaLnBrk="1" latinLnBrk="1" hangingPunct="1">
                        <a:defRPr sz="1800" kern="1200">
                          <a:solidFill>
                            <a:schemeClr val="tx1"/>
                          </a:solidFill>
                          <a:latin typeface="HY헤드라인M"/>
                          <a:ea typeface="HY헤드라인M"/>
                        </a:defRPr>
                      </a:lvl5pPr>
                      <a:lvl6pPr marL="2286000" algn="l" defTabSz="914400" rtl="0" eaLnBrk="1" latinLnBrk="1" hangingPunct="1">
                        <a:defRPr sz="1800" kern="1200">
                          <a:solidFill>
                            <a:schemeClr val="tx1"/>
                          </a:solidFill>
                          <a:latin typeface="HY헤드라인M"/>
                          <a:ea typeface="HY헤드라인M"/>
                        </a:defRPr>
                      </a:lvl6pPr>
                      <a:lvl7pPr marL="2743200" algn="l" defTabSz="914400" rtl="0" eaLnBrk="1" latinLnBrk="1" hangingPunct="1">
                        <a:defRPr sz="1800" kern="1200">
                          <a:solidFill>
                            <a:schemeClr val="tx1"/>
                          </a:solidFill>
                          <a:latin typeface="HY헤드라인M"/>
                          <a:ea typeface="HY헤드라인M"/>
                        </a:defRPr>
                      </a:lvl7pPr>
                      <a:lvl8pPr marL="3200400" algn="l" defTabSz="914400" rtl="0" eaLnBrk="1" latinLnBrk="1" hangingPunct="1">
                        <a:defRPr sz="1800" kern="1200">
                          <a:solidFill>
                            <a:schemeClr val="tx1"/>
                          </a:solidFill>
                          <a:latin typeface="HY헤드라인M"/>
                          <a:ea typeface="HY헤드라인M"/>
                        </a:defRPr>
                      </a:lvl8pPr>
                      <a:lvl9pPr marL="3657600" algn="l" defTabSz="914400" rtl="0" eaLnBrk="1" latinLnBrk="1" hangingPunct="1">
                        <a:defRPr sz="1800" kern="1200">
                          <a:solidFill>
                            <a:schemeClr val="tx1"/>
                          </a:solidFill>
                          <a:latin typeface="HY헤드라인M"/>
                          <a:ea typeface="HY헤드라인M"/>
                        </a:defRPr>
                      </a:lvl9pPr>
                    </a:lstStyle>
                    <a:p>
                      <a:pPr marL="0" marR="0" algn="ctr">
                        <a:lnSpc>
                          <a:spcPct val="100000"/>
                        </a:lnSpc>
                        <a:spcBef>
                          <a:spcPts val="0"/>
                        </a:spcBef>
                        <a:spcAft>
                          <a:spcPts val="0"/>
                        </a:spcAft>
                      </a:pPr>
                      <a:r>
                        <a:rPr lang="en-US" sz="900" b="1" dirty="0" smtClean="0">
                          <a:solidFill>
                            <a:srgbClr val="000000"/>
                          </a:solidFill>
                          <a:latin typeface="Arial" pitchFamily="34" charset="0"/>
                          <a:ea typeface="HY견고딕" pitchFamily="18" charset="-127"/>
                          <a:cs typeface="Arial" pitchFamily="34" charset="0"/>
                        </a:rPr>
                        <a:t>DEM</a:t>
                      </a:r>
                      <a:endParaRPr lang="en-US" sz="900" b="1" dirty="0">
                        <a:solidFill>
                          <a:srgbClr val="000000"/>
                        </a:solidFill>
                        <a:latin typeface="Arial" pitchFamily="34" charset="0"/>
                        <a:ea typeface="HY견고딕" pitchFamily="18" charset="-127"/>
                        <a:cs typeface="Arial" pitchFamily="34" charset="0"/>
                      </a:endParaRPr>
                    </a:p>
                  </a:txBody>
                  <a:tcPr marL="0" marR="0" marT="0" marB="0" anchor="ctr">
                    <a:lnL w="9525" cap="flat" cmpd="sng" algn="ctr">
                      <a:solidFill>
                        <a:srgbClr val="000099"/>
                      </a:solidFill>
                      <a:prstDash val="solid"/>
                      <a:round/>
                      <a:headEnd type="none" w="med" len="med"/>
                      <a:tailEnd type="none" w="med" len="med"/>
                    </a:lnL>
                    <a:lnR w="3556" cap="flat" cmpd="sng" algn="ctr">
                      <a:noFill/>
                      <a:prstDash val="solid"/>
                      <a:round/>
                      <a:headEnd type="none" w="med" len="med"/>
                      <a:tailEnd type="none" w="med" len="med"/>
                    </a:lnR>
                    <a:lnT w="9525" cap="flat" cmpd="sng" algn="ctr">
                      <a:solidFill>
                        <a:srgbClr val="000099"/>
                      </a:solidFill>
                      <a:prstDash val="solid"/>
                      <a:round/>
                      <a:headEnd type="none" w="med" len="med"/>
                      <a:tailEnd type="none" w="med" len="med"/>
                    </a:lnT>
                    <a:lnB w="9525"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596428">
                <a:tc>
                  <a:txBody>
                    <a:bodyPr/>
                    <a:lstStyle>
                      <a:defPPr>
                        <a:defRPr lang="ko-KR"/>
                      </a:defPPr>
                      <a:lvl1pPr marL="0" algn="l" defTabSz="914400" rtl="0" eaLnBrk="1" latinLnBrk="1" hangingPunct="1">
                        <a:defRPr sz="1800" kern="1200">
                          <a:solidFill>
                            <a:schemeClr val="tx1"/>
                          </a:solidFill>
                          <a:latin typeface="HY헤드라인M"/>
                          <a:ea typeface="HY헤드라인M"/>
                        </a:defRPr>
                      </a:lvl1pPr>
                      <a:lvl2pPr marL="457200" algn="l" defTabSz="914400" rtl="0" eaLnBrk="1" latinLnBrk="1" hangingPunct="1">
                        <a:defRPr sz="1800" kern="1200">
                          <a:solidFill>
                            <a:schemeClr val="tx1"/>
                          </a:solidFill>
                          <a:latin typeface="HY헤드라인M"/>
                          <a:ea typeface="HY헤드라인M"/>
                        </a:defRPr>
                      </a:lvl2pPr>
                      <a:lvl3pPr marL="914400" algn="l" defTabSz="914400" rtl="0" eaLnBrk="1" latinLnBrk="1" hangingPunct="1">
                        <a:defRPr sz="1800" kern="1200">
                          <a:solidFill>
                            <a:schemeClr val="tx1"/>
                          </a:solidFill>
                          <a:latin typeface="HY헤드라인M"/>
                          <a:ea typeface="HY헤드라인M"/>
                        </a:defRPr>
                      </a:lvl3pPr>
                      <a:lvl4pPr marL="1371600" algn="l" defTabSz="914400" rtl="0" eaLnBrk="1" latinLnBrk="1" hangingPunct="1">
                        <a:defRPr sz="1800" kern="1200">
                          <a:solidFill>
                            <a:schemeClr val="tx1"/>
                          </a:solidFill>
                          <a:latin typeface="HY헤드라인M"/>
                          <a:ea typeface="HY헤드라인M"/>
                        </a:defRPr>
                      </a:lvl4pPr>
                      <a:lvl5pPr marL="1828800" algn="l" defTabSz="914400" rtl="0" eaLnBrk="1" latinLnBrk="1" hangingPunct="1">
                        <a:defRPr sz="1800" kern="1200">
                          <a:solidFill>
                            <a:schemeClr val="tx1"/>
                          </a:solidFill>
                          <a:latin typeface="HY헤드라인M"/>
                          <a:ea typeface="HY헤드라인M"/>
                        </a:defRPr>
                      </a:lvl5pPr>
                      <a:lvl6pPr marL="2286000" algn="l" defTabSz="914400" rtl="0" eaLnBrk="1" latinLnBrk="1" hangingPunct="1">
                        <a:defRPr sz="1800" kern="1200">
                          <a:solidFill>
                            <a:schemeClr val="tx1"/>
                          </a:solidFill>
                          <a:latin typeface="HY헤드라인M"/>
                          <a:ea typeface="HY헤드라인M"/>
                        </a:defRPr>
                      </a:lvl6pPr>
                      <a:lvl7pPr marL="2743200" algn="l" defTabSz="914400" rtl="0" eaLnBrk="1" latinLnBrk="1" hangingPunct="1">
                        <a:defRPr sz="1800" kern="1200">
                          <a:solidFill>
                            <a:schemeClr val="tx1"/>
                          </a:solidFill>
                          <a:latin typeface="HY헤드라인M"/>
                          <a:ea typeface="HY헤드라인M"/>
                        </a:defRPr>
                      </a:lvl7pPr>
                      <a:lvl8pPr marL="3200400" algn="l" defTabSz="914400" rtl="0" eaLnBrk="1" latinLnBrk="1" hangingPunct="1">
                        <a:defRPr sz="1800" kern="1200">
                          <a:solidFill>
                            <a:schemeClr val="tx1"/>
                          </a:solidFill>
                          <a:latin typeface="HY헤드라인M"/>
                          <a:ea typeface="HY헤드라인M"/>
                        </a:defRPr>
                      </a:lvl8pPr>
                      <a:lvl9pPr marL="3657600" algn="l" defTabSz="914400" rtl="0" eaLnBrk="1" latinLnBrk="1" hangingPunct="1">
                        <a:defRPr sz="1800" kern="1200">
                          <a:solidFill>
                            <a:schemeClr val="tx1"/>
                          </a:solidFill>
                          <a:latin typeface="HY헤드라인M"/>
                          <a:ea typeface="HY헤드라인M"/>
                        </a:defRPr>
                      </a:lvl9pPr>
                    </a:lstStyle>
                    <a:p>
                      <a:pPr marL="0" marR="0" algn="ctr">
                        <a:lnSpc>
                          <a:spcPct val="100000"/>
                        </a:lnSpc>
                        <a:spcBef>
                          <a:spcPts val="0"/>
                        </a:spcBef>
                        <a:spcAft>
                          <a:spcPts val="0"/>
                        </a:spcAft>
                      </a:pPr>
                      <a:r>
                        <a:rPr lang="en-US" sz="1100" b="1" dirty="0" smtClean="0">
                          <a:solidFill>
                            <a:srgbClr val="000000"/>
                          </a:solidFill>
                          <a:latin typeface="Arial" pitchFamily="34" charset="0"/>
                          <a:ea typeface="HY견고딕" pitchFamily="18" charset="-127"/>
                          <a:cs typeface="Arial" pitchFamily="34" charset="0"/>
                        </a:rPr>
                        <a:t>Forcing</a:t>
                      </a:r>
                      <a:endParaRPr lang="en-US" sz="1100" b="1" dirty="0">
                        <a:solidFill>
                          <a:srgbClr val="000000"/>
                        </a:solidFill>
                        <a:latin typeface="Arial" pitchFamily="34" charset="0"/>
                        <a:ea typeface="HY견고딕" pitchFamily="18" charset="-127"/>
                        <a:cs typeface="Arial" pitchFamily="34" charset="0"/>
                      </a:endParaRPr>
                    </a:p>
                  </a:txBody>
                  <a:tcPr marL="0" marR="0" marT="0" marB="0" anchor="ctr">
                    <a:lnL w="9525" cap="flat" cmpd="sng" algn="ctr">
                      <a:noFill/>
                      <a:prstDash val="solid"/>
                      <a:round/>
                      <a:headEnd type="none" w="med" len="med"/>
                      <a:tailEnd type="none" w="med" len="med"/>
                    </a:lnL>
                    <a:lnR w="9525" cap="flat" cmpd="sng" algn="ctr">
                      <a:solidFill>
                        <a:srgbClr val="000099"/>
                      </a:solidFill>
                      <a:prstDash val="solid"/>
                      <a:round/>
                      <a:headEnd type="none" w="med" len="med"/>
                      <a:tailEnd type="none" w="med" len="med"/>
                    </a:lnR>
                    <a:lnT w="9525" cap="flat" cmpd="sng" algn="ctr">
                      <a:solidFill>
                        <a:srgbClr val="000099"/>
                      </a:solidFill>
                      <a:prstDash val="solid"/>
                      <a:round/>
                      <a:headEnd type="none" w="med" len="med"/>
                      <a:tailEnd type="none" w="med" len="med"/>
                    </a:lnT>
                    <a:lnB w="9525"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defPPr>
                        <a:defRPr lang="ko-KR"/>
                      </a:defPPr>
                      <a:lvl1pPr marL="0" algn="l" defTabSz="914400" rtl="0" eaLnBrk="1" latinLnBrk="1" hangingPunct="1">
                        <a:defRPr sz="1800" kern="1200">
                          <a:solidFill>
                            <a:schemeClr val="tx1"/>
                          </a:solidFill>
                          <a:latin typeface="HY헤드라인M"/>
                          <a:ea typeface="HY헤드라인M"/>
                        </a:defRPr>
                      </a:lvl1pPr>
                      <a:lvl2pPr marL="457200" algn="l" defTabSz="914400" rtl="0" eaLnBrk="1" latinLnBrk="1" hangingPunct="1">
                        <a:defRPr sz="1800" kern="1200">
                          <a:solidFill>
                            <a:schemeClr val="tx1"/>
                          </a:solidFill>
                          <a:latin typeface="HY헤드라인M"/>
                          <a:ea typeface="HY헤드라인M"/>
                        </a:defRPr>
                      </a:lvl2pPr>
                      <a:lvl3pPr marL="914400" algn="l" defTabSz="914400" rtl="0" eaLnBrk="1" latinLnBrk="1" hangingPunct="1">
                        <a:defRPr sz="1800" kern="1200">
                          <a:solidFill>
                            <a:schemeClr val="tx1"/>
                          </a:solidFill>
                          <a:latin typeface="HY헤드라인M"/>
                          <a:ea typeface="HY헤드라인M"/>
                        </a:defRPr>
                      </a:lvl3pPr>
                      <a:lvl4pPr marL="1371600" algn="l" defTabSz="914400" rtl="0" eaLnBrk="1" latinLnBrk="1" hangingPunct="1">
                        <a:defRPr sz="1800" kern="1200">
                          <a:solidFill>
                            <a:schemeClr val="tx1"/>
                          </a:solidFill>
                          <a:latin typeface="HY헤드라인M"/>
                          <a:ea typeface="HY헤드라인M"/>
                        </a:defRPr>
                      </a:lvl4pPr>
                      <a:lvl5pPr marL="1828800" algn="l" defTabSz="914400" rtl="0" eaLnBrk="1" latinLnBrk="1" hangingPunct="1">
                        <a:defRPr sz="1800" kern="1200">
                          <a:solidFill>
                            <a:schemeClr val="tx1"/>
                          </a:solidFill>
                          <a:latin typeface="HY헤드라인M"/>
                          <a:ea typeface="HY헤드라인M"/>
                        </a:defRPr>
                      </a:lvl5pPr>
                      <a:lvl6pPr marL="2286000" algn="l" defTabSz="914400" rtl="0" eaLnBrk="1" latinLnBrk="1" hangingPunct="1">
                        <a:defRPr sz="1800" kern="1200">
                          <a:solidFill>
                            <a:schemeClr val="tx1"/>
                          </a:solidFill>
                          <a:latin typeface="HY헤드라인M"/>
                          <a:ea typeface="HY헤드라인M"/>
                        </a:defRPr>
                      </a:lvl6pPr>
                      <a:lvl7pPr marL="2743200" algn="l" defTabSz="914400" rtl="0" eaLnBrk="1" latinLnBrk="1" hangingPunct="1">
                        <a:defRPr sz="1800" kern="1200">
                          <a:solidFill>
                            <a:schemeClr val="tx1"/>
                          </a:solidFill>
                          <a:latin typeface="HY헤드라인M"/>
                          <a:ea typeface="HY헤드라인M"/>
                        </a:defRPr>
                      </a:lvl7pPr>
                      <a:lvl8pPr marL="3200400" algn="l" defTabSz="914400" rtl="0" eaLnBrk="1" latinLnBrk="1" hangingPunct="1">
                        <a:defRPr sz="1800" kern="1200">
                          <a:solidFill>
                            <a:schemeClr val="tx1"/>
                          </a:solidFill>
                          <a:latin typeface="HY헤드라인M"/>
                          <a:ea typeface="HY헤드라인M"/>
                        </a:defRPr>
                      </a:lvl8pPr>
                      <a:lvl9pPr marL="3657600" algn="l" defTabSz="914400" rtl="0" eaLnBrk="1" latinLnBrk="1" hangingPunct="1">
                        <a:defRPr sz="1800" kern="1200">
                          <a:solidFill>
                            <a:schemeClr val="tx1"/>
                          </a:solidFill>
                          <a:latin typeface="HY헤드라인M"/>
                          <a:ea typeface="HY헤드라인M"/>
                        </a:defRPr>
                      </a:lvl9pPr>
                    </a:lstStyle>
                    <a:p>
                      <a:pPr marL="0" marR="0" algn="ctr">
                        <a:lnSpc>
                          <a:spcPct val="100000"/>
                        </a:lnSpc>
                        <a:spcBef>
                          <a:spcPts val="0"/>
                        </a:spcBef>
                        <a:spcAft>
                          <a:spcPts val="0"/>
                        </a:spcAft>
                      </a:pPr>
                      <a:r>
                        <a:rPr lang="en-US" sz="900" b="1" dirty="0" smtClean="0">
                          <a:solidFill>
                            <a:srgbClr val="000000"/>
                          </a:solidFill>
                          <a:latin typeface="Arial" pitchFamily="34" charset="0"/>
                          <a:ea typeface="HY견고딕" pitchFamily="18" charset="-127"/>
                          <a:cs typeface="Arial" pitchFamily="34" charset="0"/>
                        </a:rPr>
                        <a:t>Precipitation</a:t>
                      </a:r>
                    </a:p>
                    <a:p>
                      <a:pPr marL="0" marR="0" algn="ctr">
                        <a:lnSpc>
                          <a:spcPct val="100000"/>
                        </a:lnSpc>
                        <a:spcBef>
                          <a:spcPts val="0"/>
                        </a:spcBef>
                        <a:spcAft>
                          <a:spcPts val="0"/>
                        </a:spcAft>
                      </a:pPr>
                      <a:r>
                        <a:rPr lang="en-US" sz="900" b="1" baseline="0" dirty="0" smtClean="0">
                          <a:solidFill>
                            <a:srgbClr val="000000"/>
                          </a:solidFill>
                          <a:latin typeface="Arial" pitchFamily="34" charset="0"/>
                          <a:ea typeface="HY견고딕" pitchFamily="18" charset="-127"/>
                          <a:cs typeface="Arial" pitchFamily="34" charset="0"/>
                        </a:rPr>
                        <a:t>Maximum Temperature</a:t>
                      </a:r>
                    </a:p>
                    <a:p>
                      <a:pPr marL="0" marR="0" algn="ctr">
                        <a:lnSpc>
                          <a:spcPct val="100000"/>
                        </a:lnSpc>
                        <a:spcBef>
                          <a:spcPts val="0"/>
                        </a:spcBef>
                        <a:spcAft>
                          <a:spcPts val="0"/>
                        </a:spcAft>
                      </a:pPr>
                      <a:r>
                        <a:rPr lang="en-US" sz="900" b="1" baseline="0" dirty="0" smtClean="0">
                          <a:solidFill>
                            <a:srgbClr val="000000"/>
                          </a:solidFill>
                          <a:latin typeface="Arial" pitchFamily="34" charset="0"/>
                          <a:ea typeface="HY견고딕" pitchFamily="18" charset="-127"/>
                          <a:cs typeface="Arial" pitchFamily="34" charset="0"/>
                        </a:rPr>
                        <a:t>Minimum Temperature</a:t>
                      </a:r>
                    </a:p>
                    <a:p>
                      <a:pPr marL="0" marR="0" algn="ctr">
                        <a:lnSpc>
                          <a:spcPct val="100000"/>
                        </a:lnSpc>
                        <a:spcBef>
                          <a:spcPts val="0"/>
                        </a:spcBef>
                        <a:spcAft>
                          <a:spcPts val="0"/>
                        </a:spcAft>
                      </a:pPr>
                      <a:r>
                        <a:rPr lang="en-US" sz="900" b="1" baseline="0" dirty="0" smtClean="0">
                          <a:solidFill>
                            <a:srgbClr val="000000"/>
                          </a:solidFill>
                          <a:latin typeface="Arial" pitchFamily="34" charset="0"/>
                          <a:ea typeface="HY견고딕" pitchFamily="18" charset="-127"/>
                          <a:cs typeface="Arial" pitchFamily="34" charset="0"/>
                        </a:rPr>
                        <a:t>Wind Speed</a:t>
                      </a:r>
                      <a:endParaRPr lang="en-US" sz="900" b="1" dirty="0">
                        <a:solidFill>
                          <a:srgbClr val="000000"/>
                        </a:solidFill>
                        <a:latin typeface="Arial" pitchFamily="34" charset="0"/>
                        <a:ea typeface="HY견고딕" pitchFamily="18" charset="-127"/>
                        <a:cs typeface="Arial" pitchFamily="34" charset="0"/>
                      </a:endParaRPr>
                    </a:p>
                  </a:txBody>
                  <a:tcPr marL="0" marR="0" marT="0" marB="0" anchor="ctr">
                    <a:lnL w="9525" cap="flat" cmpd="sng" algn="ctr">
                      <a:solidFill>
                        <a:srgbClr val="000099"/>
                      </a:solidFill>
                      <a:prstDash val="solid"/>
                      <a:round/>
                      <a:headEnd type="none" w="med" len="med"/>
                      <a:tailEnd type="none" w="med" len="med"/>
                    </a:lnL>
                    <a:lnR w="3556" cap="flat" cmpd="sng" algn="ctr">
                      <a:noFill/>
                      <a:prstDash val="solid"/>
                      <a:round/>
                      <a:headEnd type="none" w="med" len="med"/>
                      <a:tailEnd type="none" w="med" len="med"/>
                    </a:lnR>
                    <a:lnT w="9525" cap="flat" cmpd="sng" algn="ctr">
                      <a:solidFill>
                        <a:srgbClr val="000099"/>
                      </a:solidFill>
                      <a:prstDash val="solid"/>
                      <a:round/>
                      <a:headEnd type="none" w="med" len="med"/>
                      <a:tailEnd type="none" w="med" len="med"/>
                    </a:lnT>
                    <a:lnB w="9525"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271713">
                <a:tc>
                  <a:txBody>
                    <a:bodyPr/>
                    <a:lstStyle>
                      <a:defPPr>
                        <a:defRPr lang="ko-KR"/>
                      </a:defPPr>
                      <a:lvl1pPr marL="0" algn="l" defTabSz="914400" rtl="0" eaLnBrk="1" latinLnBrk="1" hangingPunct="1">
                        <a:defRPr sz="1800" kern="1200">
                          <a:solidFill>
                            <a:schemeClr val="tx1"/>
                          </a:solidFill>
                          <a:latin typeface="HY헤드라인M"/>
                          <a:ea typeface="HY헤드라인M"/>
                        </a:defRPr>
                      </a:lvl1pPr>
                      <a:lvl2pPr marL="457200" algn="l" defTabSz="914400" rtl="0" eaLnBrk="1" latinLnBrk="1" hangingPunct="1">
                        <a:defRPr sz="1800" kern="1200">
                          <a:solidFill>
                            <a:schemeClr val="tx1"/>
                          </a:solidFill>
                          <a:latin typeface="HY헤드라인M"/>
                          <a:ea typeface="HY헤드라인M"/>
                        </a:defRPr>
                      </a:lvl2pPr>
                      <a:lvl3pPr marL="914400" algn="l" defTabSz="914400" rtl="0" eaLnBrk="1" latinLnBrk="1" hangingPunct="1">
                        <a:defRPr sz="1800" kern="1200">
                          <a:solidFill>
                            <a:schemeClr val="tx1"/>
                          </a:solidFill>
                          <a:latin typeface="HY헤드라인M"/>
                          <a:ea typeface="HY헤드라인M"/>
                        </a:defRPr>
                      </a:lvl3pPr>
                      <a:lvl4pPr marL="1371600" algn="l" defTabSz="914400" rtl="0" eaLnBrk="1" latinLnBrk="1" hangingPunct="1">
                        <a:defRPr sz="1800" kern="1200">
                          <a:solidFill>
                            <a:schemeClr val="tx1"/>
                          </a:solidFill>
                          <a:latin typeface="HY헤드라인M"/>
                          <a:ea typeface="HY헤드라인M"/>
                        </a:defRPr>
                      </a:lvl4pPr>
                      <a:lvl5pPr marL="1828800" algn="l" defTabSz="914400" rtl="0" eaLnBrk="1" latinLnBrk="1" hangingPunct="1">
                        <a:defRPr sz="1800" kern="1200">
                          <a:solidFill>
                            <a:schemeClr val="tx1"/>
                          </a:solidFill>
                          <a:latin typeface="HY헤드라인M"/>
                          <a:ea typeface="HY헤드라인M"/>
                        </a:defRPr>
                      </a:lvl5pPr>
                      <a:lvl6pPr marL="2286000" algn="l" defTabSz="914400" rtl="0" eaLnBrk="1" latinLnBrk="1" hangingPunct="1">
                        <a:defRPr sz="1800" kern="1200">
                          <a:solidFill>
                            <a:schemeClr val="tx1"/>
                          </a:solidFill>
                          <a:latin typeface="HY헤드라인M"/>
                          <a:ea typeface="HY헤드라인M"/>
                        </a:defRPr>
                      </a:lvl6pPr>
                      <a:lvl7pPr marL="2743200" algn="l" defTabSz="914400" rtl="0" eaLnBrk="1" latinLnBrk="1" hangingPunct="1">
                        <a:defRPr sz="1800" kern="1200">
                          <a:solidFill>
                            <a:schemeClr val="tx1"/>
                          </a:solidFill>
                          <a:latin typeface="HY헤드라인M"/>
                          <a:ea typeface="HY헤드라인M"/>
                        </a:defRPr>
                      </a:lvl7pPr>
                      <a:lvl8pPr marL="3200400" algn="l" defTabSz="914400" rtl="0" eaLnBrk="1" latinLnBrk="1" hangingPunct="1">
                        <a:defRPr sz="1800" kern="1200">
                          <a:solidFill>
                            <a:schemeClr val="tx1"/>
                          </a:solidFill>
                          <a:latin typeface="HY헤드라인M"/>
                          <a:ea typeface="HY헤드라인M"/>
                        </a:defRPr>
                      </a:lvl8pPr>
                      <a:lvl9pPr marL="3657600" algn="l" defTabSz="914400" rtl="0" eaLnBrk="1" latinLnBrk="1" hangingPunct="1">
                        <a:defRPr sz="1800" kern="1200">
                          <a:solidFill>
                            <a:schemeClr val="tx1"/>
                          </a:solidFill>
                          <a:latin typeface="HY헤드라인M"/>
                          <a:ea typeface="HY헤드라인M"/>
                        </a:defRPr>
                      </a:lvl9pPr>
                    </a:lstStyle>
                    <a:p>
                      <a:pPr marL="0" marR="0" algn="ctr">
                        <a:lnSpc>
                          <a:spcPct val="100000"/>
                        </a:lnSpc>
                        <a:spcBef>
                          <a:spcPts val="0"/>
                        </a:spcBef>
                        <a:spcAft>
                          <a:spcPts val="0"/>
                        </a:spcAft>
                      </a:pPr>
                      <a:r>
                        <a:rPr lang="en-US" sz="1100" b="1" dirty="0" smtClean="0">
                          <a:solidFill>
                            <a:srgbClr val="000000"/>
                          </a:solidFill>
                          <a:latin typeface="Arial" pitchFamily="34" charset="0"/>
                          <a:ea typeface="HY견고딕" pitchFamily="18" charset="-127"/>
                          <a:cs typeface="Arial" pitchFamily="34" charset="0"/>
                        </a:rPr>
                        <a:t>Soil</a:t>
                      </a:r>
                      <a:endParaRPr lang="en-US" sz="1100" b="1" dirty="0">
                        <a:solidFill>
                          <a:srgbClr val="000000"/>
                        </a:solidFill>
                        <a:latin typeface="Arial" pitchFamily="34" charset="0"/>
                        <a:ea typeface="HY견고딕" pitchFamily="18" charset="-127"/>
                        <a:cs typeface="Arial" pitchFamily="34" charset="0"/>
                      </a:endParaRPr>
                    </a:p>
                  </a:txBody>
                  <a:tcPr marL="0" marR="0" marT="0" marB="0" anchor="ctr">
                    <a:lnL w="9525" cap="flat" cmpd="sng" algn="ctr">
                      <a:noFill/>
                      <a:prstDash val="solid"/>
                      <a:round/>
                      <a:headEnd type="none" w="med" len="med"/>
                      <a:tailEnd type="none" w="med" len="med"/>
                    </a:lnL>
                    <a:lnR w="9525" cap="flat" cmpd="sng" algn="ctr">
                      <a:solidFill>
                        <a:srgbClr val="000099"/>
                      </a:solidFill>
                      <a:prstDash val="solid"/>
                      <a:round/>
                      <a:headEnd type="none" w="med" len="med"/>
                      <a:tailEnd type="none" w="med" len="med"/>
                    </a:lnR>
                    <a:lnT w="9525" cap="flat" cmpd="sng" algn="ctr">
                      <a:solidFill>
                        <a:srgbClr val="000099"/>
                      </a:solidFill>
                      <a:prstDash val="solid"/>
                      <a:round/>
                      <a:headEnd type="none" w="med" len="med"/>
                      <a:tailEnd type="none" w="med" len="med"/>
                    </a:lnT>
                    <a:lnB w="9525"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defPPr>
                        <a:defRPr lang="ko-KR"/>
                      </a:defPPr>
                      <a:lvl1pPr marL="0" algn="l" defTabSz="914400" rtl="0" eaLnBrk="1" latinLnBrk="1" hangingPunct="1">
                        <a:defRPr sz="1800" kern="1200">
                          <a:solidFill>
                            <a:schemeClr val="tx1"/>
                          </a:solidFill>
                          <a:latin typeface="HY헤드라인M"/>
                          <a:ea typeface="HY헤드라인M"/>
                        </a:defRPr>
                      </a:lvl1pPr>
                      <a:lvl2pPr marL="457200" algn="l" defTabSz="914400" rtl="0" eaLnBrk="1" latinLnBrk="1" hangingPunct="1">
                        <a:defRPr sz="1800" kern="1200">
                          <a:solidFill>
                            <a:schemeClr val="tx1"/>
                          </a:solidFill>
                          <a:latin typeface="HY헤드라인M"/>
                          <a:ea typeface="HY헤드라인M"/>
                        </a:defRPr>
                      </a:lvl2pPr>
                      <a:lvl3pPr marL="914400" algn="l" defTabSz="914400" rtl="0" eaLnBrk="1" latinLnBrk="1" hangingPunct="1">
                        <a:defRPr sz="1800" kern="1200">
                          <a:solidFill>
                            <a:schemeClr val="tx1"/>
                          </a:solidFill>
                          <a:latin typeface="HY헤드라인M"/>
                          <a:ea typeface="HY헤드라인M"/>
                        </a:defRPr>
                      </a:lvl3pPr>
                      <a:lvl4pPr marL="1371600" algn="l" defTabSz="914400" rtl="0" eaLnBrk="1" latinLnBrk="1" hangingPunct="1">
                        <a:defRPr sz="1800" kern="1200">
                          <a:solidFill>
                            <a:schemeClr val="tx1"/>
                          </a:solidFill>
                          <a:latin typeface="HY헤드라인M"/>
                          <a:ea typeface="HY헤드라인M"/>
                        </a:defRPr>
                      </a:lvl4pPr>
                      <a:lvl5pPr marL="1828800" algn="l" defTabSz="914400" rtl="0" eaLnBrk="1" latinLnBrk="1" hangingPunct="1">
                        <a:defRPr sz="1800" kern="1200">
                          <a:solidFill>
                            <a:schemeClr val="tx1"/>
                          </a:solidFill>
                          <a:latin typeface="HY헤드라인M"/>
                          <a:ea typeface="HY헤드라인M"/>
                        </a:defRPr>
                      </a:lvl5pPr>
                      <a:lvl6pPr marL="2286000" algn="l" defTabSz="914400" rtl="0" eaLnBrk="1" latinLnBrk="1" hangingPunct="1">
                        <a:defRPr sz="1800" kern="1200">
                          <a:solidFill>
                            <a:schemeClr val="tx1"/>
                          </a:solidFill>
                          <a:latin typeface="HY헤드라인M"/>
                          <a:ea typeface="HY헤드라인M"/>
                        </a:defRPr>
                      </a:lvl6pPr>
                      <a:lvl7pPr marL="2743200" algn="l" defTabSz="914400" rtl="0" eaLnBrk="1" latinLnBrk="1" hangingPunct="1">
                        <a:defRPr sz="1800" kern="1200">
                          <a:solidFill>
                            <a:schemeClr val="tx1"/>
                          </a:solidFill>
                          <a:latin typeface="HY헤드라인M"/>
                          <a:ea typeface="HY헤드라인M"/>
                        </a:defRPr>
                      </a:lvl7pPr>
                      <a:lvl8pPr marL="3200400" algn="l" defTabSz="914400" rtl="0" eaLnBrk="1" latinLnBrk="1" hangingPunct="1">
                        <a:defRPr sz="1800" kern="1200">
                          <a:solidFill>
                            <a:schemeClr val="tx1"/>
                          </a:solidFill>
                          <a:latin typeface="HY헤드라인M"/>
                          <a:ea typeface="HY헤드라인M"/>
                        </a:defRPr>
                      </a:lvl8pPr>
                      <a:lvl9pPr marL="3657600" algn="l" defTabSz="914400" rtl="0" eaLnBrk="1" latinLnBrk="1" hangingPunct="1">
                        <a:defRPr sz="1800" kern="1200">
                          <a:solidFill>
                            <a:schemeClr val="tx1"/>
                          </a:solidFill>
                          <a:latin typeface="HY헤드라인M"/>
                          <a:ea typeface="HY헤드라인M"/>
                        </a:defRPr>
                      </a:lvl9pPr>
                    </a:lstStyle>
                    <a:p>
                      <a:pPr marL="0" marR="0" algn="ctr">
                        <a:lnSpc>
                          <a:spcPct val="100000"/>
                        </a:lnSpc>
                        <a:spcBef>
                          <a:spcPts val="0"/>
                        </a:spcBef>
                        <a:spcAft>
                          <a:spcPts val="0"/>
                        </a:spcAft>
                      </a:pPr>
                      <a:r>
                        <a:rPr lang="en-US" sz="900" b="1" dirty="0" smtClean="0">
                          <a:solidFill>
                            <a:srgbClr val="000000"/>
                          </a:solidFill>
                          <a:latin typeface="Arial" pitchFamily="34" charset="0"/>
                          <a:ea typeface="HY견고딕" pitchFamily="18" charset="-127"/>
                          <a:cs typeface="Arial" pitchFamily="34" charset="0"/>
                        </a:rPr>
                        <a:t>Soil Properties</a:t>
                      </a:r>
                      <a:endParaRPr lang="en-US" sz="900" b="1" dirty="0">
                        <a:solidFill>
                          <a:srgbClr val="000000"/>
                        </a:solidFill>
                        <a:latin typeface="Arial" pitchFamily="34" charset="0"/>
                        <a:ea typeface="HY견고딕" pitchFamily="18" charset="-127"/>
                        <a:cs typeface="Arial" pitchFamily="34" charset="0"/>
                      </a:endParaRPr>
                    </a:p>
                  </a:txBody>
                  <a:tcPr marL="0" marR="0" marT="0" marB="0" anchor="ctr">
                    <a:lnL w="9525" cap="flat" cmpd="sng" algn="ctr">
                      <a:solidFill>
                        <a:srgbClr val="000099"/>
                      </a:solidFill>
                      <a:prstDash val="solid"/>
                      <a:round/>
                      <a:headEnd type="none" w="med" len="med"/>
                      <a:tailEnd type="none" w="med" len="med"/>
                    </a:lnL>
                    <a:lnR w="3556" cap="flat" cmpd="sng" algn="ctr">
                      <a:noFill/>
                      <a:prstDash val="solid"/>
                      <a:round/>
                      <a:headEnd type="none" w="med" len="med"/>
                      <a:tailEnd type="none" w="med" len="med"/>
                    </a:lnR>
                    <a:lnT w="9525" cap="flat" cmpd="sng" algn="ctr">
                      <a:solidFill>
                        <a:srgbClr val="000099"/>
                      </a:solidFill>
                      <a:prstDash val="solid"/>
                      <a:round/>
                      <a:headEnd type="none" w="med" len="med"/>
                      <a:tailEnd type="none" w="med" len="med"/>
                    </a:lnT>
                    <a:lnB w="9525"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r h="271713">
                <a:tc>
                  <a:txBody>
                    <a:bodyPr/>
                    <a:lstStyle>
                      <a:defPPr>
                        <a:defRPr lang="ko-KR"/>
                      </a:defPPr>
                      <a:lvl1pPr marL="0" algn="l" defTabSz="914400" rtl="0" eaLnBrk="1" latinLnBrk="1" hangingPunct="1">
                        <a:defRPr sz="1800" kern="1200">
                          <a:solidFill>
                            <a:schemeClr val="tx1"/>
                          </a:solidFill>
                          <a:latin typeface="HY헤드라인M"/>
                          <a:ea typeface="HY헤드라인M"/>
                        </a:defRPr>
                      </a:lvl1pPr>
                      <a:lvl2pPr marL="457200" algn="l" defTabSz="914400" rtl="0" eaLnBrk="1" latinLnBrk="1" hangingPunct="1">
                        <a:defRPr sz="1800" kern="1200">
                          <a:solidFill>
                            <a:schemeClr val="tx1"/>
                          </a:solidFill>
                          <a:latin typeface="HY헤드라인M"/>
                          <a:ea typeface="HY헤드라인M"/>
                        </a:defRPr>
                      </a:lvl2pPr>
                      <a:lvl3pPr marL="914400" algn="l" defTabSz="914400" rtl="0" eaLnBrk="1" latinLnBrk="1" hangingPunct="1">
                        <a:defRPr sz="1800" kern="1200">
                          <a:solidFill>
                            <a:schemeClr val="tx1"/>
                          </a:solidFill>
                          <a:latin typeface="HY헤드라인M"/>
                          <a:ea typeface="HY헤드라인M"/>
                        </a:defRPr>
                      </a:lvl3pPr>
                      <a:lvl4pPr marL="1371600" algn="l" defTabSz="914400" rtl="0" eaLnBrk="1" latinLnBrk="1" hangingPunct="1">
                        <a:defRPr sz="1800" kern="1200">
                          <a:solidFill>
                            <a:schemeClr val="tx1"/>
                          </a:solidFill>
                          <a:latin typeface="HY헤드라인M"/>
                          <a:ea typeface="HY헤드라인M"/>
                        </a:defRPr>
                      </a:lvl4pPr>
                      <a:lvl5pPr marL="1828800" algn="l" defTabSz="914400" rtl="0" eaLnBrk="1" latinLnBrk="1" hangingPunct="1">
                        <a:defRPr sz="1800" kern="1200">
                          <a:solidFill>
                            <a:schemeClr val="tx1"/>
                          </a:solidFill>
                          <a:latin typeface="HY헤드라인M"/>
                          <a:ea typeface="HY헤드라인M"/>
                        </a:defRPr>
                      </a:lvl5pPr>
                      <a:lvl6pPr marL="2286000" algn="l" defTabSz="914400" rtl="0" eaLnBrk="1" latinLnBrk="1" hangingPunct="1">
                        <a:defRPr sz="1800" kern="1200">
                          <a:solidFill>
                            <a:schemeClr val="tx1"/>
                          </a:solidFill>
                          <a:latin typeface="HY헤드라인M"/>
                          <a:ea typeface="HY헤드라인M"/>
                        </a:defRPr>
                      </a:lvl6pPr>
                      <a:lvl7pPr marL="2743200" algn="l" defTabSz="914400" rtl="0" eaLnBrk="1" latinLnBrk="1" hangingPunct="1">
                        <a:defRPr sz="1800" kern="1200">
                          <a:solidFill>
                            <a:schemeClr val="tx1"/>
                          </a:solidFill>
                          <a:latin typeface="HY헤드라인M"/>
                          <a:ea typeface="HY헤드라인M"/>
                        </a:defRPr>
                      </a:lvl7pPr>
                      <a:lvl8pPr marL="3200400" algn="l" defTabSz="914400" rtl="0" eaLnBrk="1" latinLnBrk="1" hangingPunct="1">
                        <a:defRPr sz="1800" kern="1200">
                          <a:solidFill>
                            <a:schemeClr val="tx1"/>
                          </a:solidFill>
                          <a:latin typeface="HY헤드라인M"/>
                          <a:ea typeface="HY헤드라인M"/>
                        </a:defRPr>
                      </a:lvl8pPr>
                      <a:lvl9pPr marL="3657600" algn="l" defTabSz="914400" rtl="0" eaLnBrk="1" latinLnBrk="1" hangingPunct="1">
                        <a:defRPr sz="1800" kern="1200">
                          <a:solidFill>
                            <a:schemeClr val="tx1"/>
                          </a:solidFill>
                          <a:latin typeface="HY헤드라인M"/>
                          <a:ea typeface="HY헤드라인M"/>
                        </a:defRPr>
                      </a:lvl9pPr>
                    </a:lstStyle>
                    <a:p>
                      <a:pPr marL="0" marR="0" algn="ctr">
                        <a:lnSpc>
                          <a:spcPct val="100000"/>
                        </a:lnSpc>
                        <a:spcBef>
                          <a:spcPts val="0"/>
                        </a:spcBef>
                        <a:spcAft>
                          <a:spcPts val="0"/>
                        </a:spcAft>
                      </a:pPr>
                      <a:r>
                        <a:rPr lang="en-US" sz="1100" b="1" dirty="0" smtClean="0">
                          <a:solidFill>
                            <a:srgbClr val="000000"/>
                          </a:solidFill>
                          <a:latin typeface="Arial" pitchFamily="34" charset="0"/>
                          <a:ea typeface="HY견고딕" pitchFamily="18" charset="-127"/>
                          <a:cs typeface="Arial" pitchFamily="34" charset="0"/>
                        </a:rPr>
                        <a:t>Vegetation</a:t>
                      </a:r>
                      <a:endParaRPr lang="en-US" sz="1100" b="1" dirty="0">
                        <a:solidFill>
                          <a:srgbClr val="000000"/>
                        </a:solidFill>
                        <a:latin typeface="Arial" pitchFamily="34" charset="0"/>
                        <a:ea typeface="HY견고딕" pitchFamily="18" charset="-127"/>
                        <a:cs typeface="Arial" pitchFamily="34" charset="0"/>
                      </a:endParaRPr>
                    </a:p>
                  </a:txBody>
                  <a:tcPr marL="0" marR="0" marT="0" marB="0" anchor="ctr">
                    <a:lnL w="9525" cap="flat" cmpd="sng" algn="ctr">
                      <a:noFill/>
                      <a:prstDash val="solid"/>
                      <a:round/>
                      <a:headEnd type="none" w="med" len="med"/>
                      <a:tailEnd type="none" w="med" len="med"/>
                    </a:lnL>
                    <a:lnR w="9525" cap="flat" cmpd="sng" algn="ctr">
                      <a:solidFill>
                        <a:srgbClr val="000099"/>
                      </a:solidFill>
                      <a:prstDash val="solid"/>
                      <a:round/>
                      <a:headEnd type="none" w="med" len="med"/>
                      <a:tailEnd type="none" w="med" len="med"/>
                    </a:lnR>
                    <a:lnT w="9525" cap="flat" cmpd="sng" algn="ctr">
                      <a:solidFill>
                        <a:srgbClr val="000099"/>
                      </a:solidFill>
                      <a:prstDash val="solid"/>
                      <a:round/>
                      <a:headEnd type="none" w="med" len="med"/>
                      <a:tailEnd type="none" w="med" len="med"/>
                    </a:lnT>
                    <a:lnB w="1905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defPPr>
                        <a:defRPr lang="ko-KR"/>
                      </a:defPPr>
                      <a:lvl1pPr marL="0" algn="l" defTabSz="914400" rtl="0" eaLnBrk="1" latinLnBrk="1" hangingPunct="1">
                        <a:defRPr sz="1800" kern="1200">
                          <a:solidFill>
                            <a:schemeClr val="tx1"/>
                          </a:solidFill>
                          <a:latin typeface="HY헤드라인M"/>
                          <a:ea typeface="HY헤드라인M"/>
                        </a:defRPr>
                      </a:lvl1pPr>
                      <a:lvl2pPr marL="457200" algn="l" defTabSz="914400" rtl="0" eaLnBrk="1" latinLnBrk="1" hangingPunct="1">
                        <a:defRPr sz="1800" kern="1200">
                          <a:solidFill>
                            <a:schemeClr val="tx1"/>
                          </a:solidFill>
                          <a:latin typeface="HY헤드라인M"/>
                          <a:ea typeface="HY헤드라인M"/>
                        </a:defRPr>
                      </a:lvl2pPr>
                      <a:lvl3pPr marL="914400" algn="l" defTabSz="914400" rtl="0" eaLnBrk="1" latinLnBrk="1" hangingPunct="1">
                        <a:defRPr sz="1800" kern="1200">
                          <a:solidFill>
                            <a:schemeClr val="tx1"/>
                          </a:solidFill>
                          <a:latin typeface="HY헤드라인M"/>
                          <a:ea typeface="HY헤드라인M"/>
                        </a:defRPr>
                      </a:lvl3pPr>
                      <a:lvl4pPr marL="1371600" algn="l" defTabSz="914400" rtl="0" eaLnBrk="1" latinLnBrk="1" hangingPunct="1">
                        <a:defRPr sz="1800" kern="1200">
                          <a:solidFill>
                            <a:schemeClr val="tx1"/>
                          </a:solidFill>
                          <a:latin typeface="HY헤드라인M"/>
                          <a:ea typeface="HY헤드라인M"/>
                        </a:defRPr>
                      </a:lvl4pPr>
                      <a:lvl5pPr marL="1828800" algn="l" defTabSz="914400" rtl="0" eaLnBrk="1" latinLnBrk="1" hangingPunct="1">
                        <a:defRPr sz="1800" kern="1200">
                          <a:solidFill>
                            <a:schemeClr val="tx1"/>
                          </a:solidFill>
                          <a:latin typeface="HY헤드라인M"/>
                          <a:ea typeface="HY헤드라인M"/>
                        </a:defRPr>
                      </a:lvl5pPr>
                      <a:lvl6pPr marL="2286000" algn="l" defTabSz="914400" rtl="0" eaLnBrk="1" latinLnBrk="1" hangingPunct="1">
                        <a:defRPr sz="1800" kern="1200">
                          <a:solidFill>
                            <a:schemeClr val="tx1"/>
                          </a:solidFill>
                          <a:latin typeface="HY헤드라인M"/>
                          <a:ea typeface="HY헤드라인M"/>
                        </a:defRPr>
                      </a:lvl6pPr>
                      <a:lvl7pPr marL="2743200" algn="l" defTabSz="914400" rtl="0" eaLnBrk="1" latinLnBrk="1" hangingPunct="1">
                        <a:defRPr sz="1800" kern="1200">
                          <a:solidFill>
                            <a:schemeClr val="tx1"/>
                          </a:solidFill>
                          <a:latin typeface="HY헤드라인M"/>
                          <a:ea typeface="HY헤드라인M"/>
                        </a:defRPr>
                      </a:lvl7pPr>
                      <a:lvl8pPr marL="3200400" algn="l" defTabSz="914400" rtl="0" eaLnBrk="1" latinLnBrk="1" hangingPunct="1">
                        <a:defRPr sz="1800" kern="1200">
                          <a:solidFill>
                            <a:schemeClr val="tx1"/>
                          </a:solidFill>
                          <a:latin typeface="HY헤드라인M"/>
                          <a:ea typeface="HY헤드라인M"/>
                        </a:defRPr>
                      </a:lvl8pPr>
                      <a:lvl9pPr marL="3657600" algn="l" defTabSz="914400" rtl="0" eaLnBrk="1" latinLnBrk="1" hangingPunct="1">
                        <a:defRPr sz="1800" kern="1200">
                          <a:solidFill>
                            <a:schemeClr val="tx1"/>
                          </a:solidFill>
                          <a:latin typeface="HY헤드라인M"/>
                          <a:ea typeface="HY헤드라인M"/>
                        </a:defRPr>
                      </a:lvl9pPr>
                    </a:lstStyle>
                    <a:p>
                      <a:pPr marL="0" marR="0" algn="ctr">
                        <a:lnSpc>
                          <a:spcPct val="100000"/>
                        </a:lnSpc>
                        <a:spcBef>
                          <a:spcPts val="0"/>
                        </a:spcBef>
                        <a:spcAft>
                          <a:spcPts val="0"/>
                        </a:spcAft>
                      </a:pPr>
                      <a:r>
                        <a:rPr lang="en-US" sz="900" b="1" dirty="0" smtClean="0">
                          <a:solidFill>
                            <a:srgbClr val="000000"/>
                          </a:solidFill>
                          <a:latin typeface="Arial" pitchFamily="34" charset="0"/>
                          <a:ea typeface="HY견고딕" pitchFamily="18" charset="-127"/>
                          <a:cs typeface="Arial" pitchFamily="34" charset="0"/>
                        </a:rPr>
                        <a:t>Land use</a:t>
                      </a:r>
                    </a:p>
                  </a:txBody>
                  <a:tcPr marL="0" marR="0" marT="0" marB="0" anchor="ctr">
                    <a:lnL w="9525" cap="flat" cmpd="sng" algn="ctr">
                      <a:solidFill>
                        <a:srgbClr val="000099"/>
                      </a:solidFill>
                      <a:prstDash val="solid"/>
                      <a:round/>
                      <a:headEnd type="none" w="med" len="med"/>
                      <a:tailEnd type="none" w="med" len="med"/>
                    </a:lnL>
                    <a:lnR w="3556" cap="flat" cmpd="sng" algn="ctr">
                      <a:noFill/>
                      <a:prstDash val="solid"/>
                      <a:round/>
                      <a:headEnd type="none" w="med" len="med"/>
                      <a:tailEnd type="none" w="med" len="med"/>
                    </a:lnR>
                    <a:lnT w="9525" cap="flat" cmpd="sng" algn="ctr">
                      <a:solidFill>
                        <a:srgbClr val="000099"/>
                      </a:solidFill>
                      <a:prstDash val="solid"/>
                      <a:round/>
                      <a:headEnd type="none" w="med" len="med"/>
                      <a:tailEnd type="none" w="med" len="med"/>
                    </a:lnT>
                    <a:lnB w="19050" cap="flat" cmpd="sng" algn="ctr">
                      <a:solidFill>
                        <a:srgbClr val="00009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r>
            </a:tbl>
          </a:graphicData>
        </a:graphic>
      </p:graphicFrame>
      <p:sp>
        <p:nvSpPr>
          <p:cNvPr id="13" name="TextBox 3"/>
          <p:cNvSpPr txBox="1">
            <a:spLocks noChangeArrowheads="1"/>
          </p:cNvSpPr>
          <p:nvPr/>
        </p:nvSpPr>
        <p:spPr bwMode="auto">
          <a:xfrm>
            <a:off x="467544" y="1288580"/>
            <a:ext cx="8478193" cy="713016"/>
          </a:xfrm>
          <a:prstGeom prst="rect">
            <a:avLst/>
          </a:prstGeom>
          <a:noFill/>
          <a:ln w="9525">
            <a:noFill/>
            <a:miter lim="800000"/>
            <a:headEnd/>
            <a:tailEnd/>
          </a:ln>
        </p:spPr>
        <p:txBody>
          <a:bodyPr wrap="square">
            <a:spAutoFit/>
          </a:bodyPr>
          <a:lstStyle/>
          <a:p>
            <a:pPr marL="355600" lvl="1" indent="-177800" algn="l" eaLnBrk="0" hangingPunct="0">
              <a:spcBef>
                <a:spcPts val="1000"/>
              </a:spcBef>
              <a:spcAft>
                <a:spcPts val="0"/>
              </a:spcAft>
              <a:buClr>
                <a:srgbClr val="000099"/>
              </a:buClr>
              <a:buSzPct val="80000"/>
              <a:buBlip>
                <a:blip r:embed="rId7"/>
              </a:buBlip>
              <a:defRPr/>
            </a:pPr>
            <a:r>
              <a:rPr lang="en-US" altLang="ko-KR" sz="1600" b="1" kern="0" dirty="0">
                <a:solidFill>
                  <a:srgbClr val="000000"/>
                </a:solidFill>
                <a:latin typeface="Calibri" pitchFamily="34" charset="0"/>
                <a:cs typeface="Times New Roman" pitchFamily="18" charset="0"/>
              </a:rPr>
              <a:t>SWAT : </a:t>
            </a:r>
            <a:r>
              <a:rPr lang="en-US" altLang="ko-KR" sz="1600" b="1" kern="0" dirty="0" smtClean="0">
                <a:solidFill>
                  <a:srgbClr val="000000"/>
                </a:solidFill>
                <a:latin typeface="Calibri" pitchFamily="34" charset="0"/>
                <a:cs typeface="Times New Roman" pitchFamily="18" charset="0"/>
              </a:rPr>
              <a:t>Semi-distributed model developed by USDA</a:t>
            </a:r>
            <a:endParaRPr lang="ko-KR" altLang="en-US" sz="1600" b="1" kern="0" dirty="0">
              <a:solidFill>
                <a:srgbClr val="000000"/>
              </a:solidFill>
              <a:latin typeface="Calibri" pitchFamily="34" charset="0"/>
              <a:cs typeface="Times New Roman" pitchFamily="18" charset="0"/>
            </a:endParaRPr>
          </a:p>
          <a:p>
            <a:pPr marL="355600" lvl="1" indent="-177800" algn="l" eaLnBrk="0" hangingPunct="0">
              <a:spcBef>
                <a:spcPts val="1000"/>
              </a:spcBef>
              <a:spcAft>
                <a:spcPts val="0"/>
              </a:spcAft>
              <a:buClr>
                <a:srgbClr val="000099"/>
              </a:buClr>
              <a:buSzPct val="80000"/>
              <a:buBlip>
                <a:blip r:embed="rId7"/>
              </a:buBlip>
              <a:defRPr/>
            </a:pPr>
            <a:r>
              <a:rPr lang="en-US" altLang="ko-KR" sz="1600" b="1" kern="0" dirty="0">
                <a:solidFill>
                  <a:srgbClr val="000000"/>
                </a:solidFill>
                <a:latin typeface="Calibri" pitchFamily="34" charset="0"/>
                <a:cs typeface="Times New Roman" pitchFamily="18" charset="0"/>
              </a:rPr>
              <a:t>VIC : </a:t>
            </a:r>
            <a:r>
              <a:rPr lang="en-US" altLang="ko-KR" sz="1600" b="1" kern="0" dirty="0" smtClean="0">
                <a:solidFill>
                  <a:srgbClr val="000000"/>
                </a:solidFill>
                <a:latin typeface="Calibri" pitchFamily="34" charset="0"/>
                <a:cs typeface="Times New Roman" pitchFamily="18" charset="0"/>
              </a:rPr>
              <a:t>Distributed model for simulating water and energy flux developed by Univ. Washington</a:t>
            </a:r>
            <a:endParaRPr lang="ko-KR" altLang="en-US" sz="1600" b="1" kern="0" dirty="0">
              <a:solidFill>
                <a:srgbClr val="000000"/>
              </a:solidFill>
              <a:latin typeface="Calibri" pitchFamily="34" charset="0"/>
              <a:cs typeface="Times New Roman" pitchFamily="18" charset="0"/>
            </a:endParaRPr>
          </a:p>
        </p:txBody>
      </p:sp>
      <p:sp>
        <p:nvSpPr>
          <p:cNvPr id="8" name="직사각형 7"/>
          <p:cNvSpPr/>
          <p:nvPr/>
        </p:nvSpPr>
        <p:spPr>
          <a:xfrm>
            <a:off x="964344" y="2268227"/>
            <a:ext cx="4422711" cy="3988873"/>
          </a:xfrm>
          <a:prstGeom prst="rect">
            <a:avLst/>
          </a:prstGeom>
          <a:noFill/>
          <a:ln w="19050" cap="flat" cmpd="sng" algn="ctr">
            <a:solidFill>
              <a:sysClr val="windowText" lastClr="000000">
                <a:lumMod val="50000"/>
                <a:lumOff val="50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400" b="0" i="0" u="none" strike="noStrike" kern="0" cap="none" spc="0" normalizeH="0" baseline="0" noProof="0">
              <a:ln>
                <a:noFill/>
              </a:ln>
              <a:solidFill>
                <a:sysClr val="window" lastClr="FFFFFF"/>
              </a:solidFill>
              <a:effectLst/>
              <a:uLnTx/>
              <a:uFillTx/>
              <a:latin typeface="맑은 고딕"/>
              <a:ea typeface="맑은 고딕"/>
              <a:cs typeface="+mn-cs"/>
            </a:endParaRPr>
          </a:p>
        </p:txBody>
      </p:sp>
      <p:sp>
        <p:nvSpPr>
          <p:cNvPr id="9" name="직사각형 8"/>
          <p:cNvSpPr/>
          <p:nvPr/>
        </p:nvSpPr>
        <p:spPr bwMode="auto">
          <a:xfrm>
            <a:off x="2061847" y="2104638"/>
            <a:ext cx="2142858" cy="300919"/>
          </a:xfrm>
          <a:prstGeom prst="rect">
            <a:avLst/>
          </a:prstGeom>
          <a:solidFill>
            <a:srgbClr val="D7E4BD"/>
          </a:solidFill>
          <a:ln w="12700" cap="flat" cmpd="sng" algn="ctr">
            <a:solidFill>
              <a:srgbClr val="000000"/>
            </a:solidFill>
            <a:prstDash val="solid"/>
          </a:ln>
          <a:effectLst/>
        </p:spPr>
        <p:txBody>
          <a:bodyPr lIns="72000" tIns="36000" rIns="36000" bIns="7200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cs typeface="Arial" pitchFamily="34" charset="0"/>
              </a:rPr>
              <a:t>SWAT</a:t>
            </a:r>
            <a:endParaRPr kumimoji="0" lang="ko-KR" altLang="en-US" sz="1200" b="1" i="0" u="none" strike="noStrike" kern="0" cap="none" spc="0" normalizeH="0" baseline="0" noProof="0" dirty="0">
              <a:ln>
                <a:noFill/>
              </a:ln>
              <a:solidFill>
                <a:sysClr val="windowText" lastClr="000000"/>
              </a:solidFill>
              <a:effectLst/>
              <a:uLnTx/>
              <a:uFillTx/>
              <a:latin typeface="Calibri" pitchFamily="34" charset="0"/>
              <a:cs typeface="Arial" pitchFamily="34" charset="0"/>
            </a:endParaRPr>
          </a:p>
        </p:txBody>
      </p:sp>
      <p:sp>
        <p:nvSpPr>
          <p:cNvPr id="14" name="직사각형 13"/>
          <p:cNvSpPr/>
          <p:nvPr/>
        </p:nvSpPr>
        <p:spPr>
          <a:xfrm>
            <a:off x="5460687" y="2266512"/>
            <a:ext cx="3375246" cy="3988873"/>
          </a:xfrm>
          <a:prstGeom prst="rect">
            <a:avLst/>
          </a:prstGeom>
          <a:noFill/>
          <a:ln w="19050" cap="flat" cmpd="sng" algn="ctr">
            <a:solidFill>
              <a:sysClr val="windowText" lastClr="000000">
                <a:lumMod val="50000"/>
                <a:lumOff val="50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400" b="0" i="0" u="none" strike="noStrike" kern="0" cap="none" spc="0" normalizeH="0" baseline="0" noProof="0">
              <a:ln>
                <a:noFill/>
              </a:ln>
              <a:solidFill>
                <a:sysClr val="window" lastClr="FFFFFF"/>
              </a:solidFill>
              <a:effectLst/>
              <a:uLnTx/>
              <a:uFillTx/>
              <a:latin typeface="맑은 고딕"/>
              <a:ea typeface="맑은 고딕"/>
              <a:cs typeface="+mn-cs"/>
            </a:endParaRPr>
          </a:p>
        </p:txBody>
      </p:sp>
      <p:sp>
        <p:nvSpPr>
          <p:cNvPr id="15" name="직사각형 14"/>
          <p:cNvSpPr/>
          <p:nvPr/>
        </p:nvSpPr>
        <p:spPr bwMode="auto">
          <a:xfrm>
            <a:off x="6216310" y="2100604"/>
            <a:ext cx="1935150" cy="300919"/>
          </a:xfrm>
          <a:prstGeom prst="rect">
            <a:avLst/>
          </a:prstGeom>
          <a:solidFill>
            <a:srgbClr val="D7E4BD"/>
          </a:solidFill>
          <a:ln w="12700" cap="flat" cmpd="sng" algn="ctr">
            <a:solidFill>
              <a:srgbClr val="000000"/>
            </a:solidFill>
            <a:prstDash val="solid"/>
          </a:ln>
          <a:effectLst/>
        </p:spPr>
        <p:txBody>
          <a:bodyPr lIns="72000" tIns="36000" rIns="36000" bIns="7200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cs typeface="Arial" pitchFamily="34" charset="0"/>
              </a:rPr>
              <a:t>VIC</a:t>
            </a:r>
            <a:endParaRPr kumimoji="0" lang="ko-KR" altLang="en-US" sz="1200" b="1" i="0" u="none" strike="noStrike" kern="0" cap="none" spc="0" normalizeH="0" baseline="0" noProof="0" dirty="0">
              <a:ln>
                <a:noFill/>
              </a:ln>
              <a:solidFill>
                <a:sysClr val="windowText" lastClr="000000"/>
              </a:solidFill>
              <a:effectLst/>
              <a:uLnTx/>
              <a:uFillTx/>
              <a:latin typeface="Calibri" pitchFamily="34" charset="0"/>
              <a:cs typeface="Arial" pitchFamily="34" charset="0"/>
            </a:endParaRPr>
          </a:p>
        </p:txBody>
      </p:sp>
      <p:sp>
        <p:nvSpPr>
          <p:cNvPr id="16" name="TextBox 3"/>
          <p:cNvSpPr txBox="1">
            <a:spLocks noChangeArrowheads="1"/>
          </p:cNvSpPr>
          <p:nvPr/>
        </p:nvSpPr>
        <p:spPr bwMode="auto">
          <a:xfrm>
            <a:off x="467544" y="6339083"/>
            <a:ext cx="8438436" cy="412421"/>
          </a:xfrm>
          <a:prstGeom prst="rect">
            <a:avLst/>
          </a:prstGeom>
          <a:noFill/>
          <a:ln w="9525">
            <a:noFill/>
            <a:miter lim="800000"/>
            <a:headEnd/>
            <a:tailEnd/>
          </a:ln>
        </p:spPr>
        <p:txBody>
          <a:bodyPr wrap="square">
            <a:spAutoFit/>
          </a:bodyPr>
          <a:lstStyle/>
          <a:p>
            <a:pPr marL="355600" lvl="1" indent="-177800" algn="l" eaLnBrk="0" hangingPunct="0">
              <a:lnSpc>
                <a:spcPct val="130000"/>
              </a:lnSpc>
              <a:spcBef>
                <a:spcPts val="0"/>
              </a:spcBef>
              <a:spcAft>
                <a:spcPts val="0"/>
              </a:spcAft>
              <a:buClr>
                <a:srgbClr val="000099"/>
              </a:buClr>
              <a:buSzPct val="80000"/>
              <a:buBlip>
                <a:blip r:embed="rId7"/>
              </a:buBlip>
              <a:defRPr/>
            </a:pPr>
            <a:r>
              <a:rPr lang="en-US" altLang="ko-KR" sz="1600" b="1" kern="0" dirty="0" smtClean="0">
                <a:solidFill>
                  <a:srgbClr val="000000"/>
                </a:solidFill>
                <a:latin typeface="Calibri" pitchFamily="34" charset="0"/>
                <a:cs typeface="Times New Roman" pitchFamily="18" charset="0"/>
              </a:rPr>
              <a:t>Indices : </a:t>
            </a:r>
            <a:r>
              <a:rPr lang="en-US" altLang="ko-KR" sz="1600" b="1" kern="0" dirty="0" smtClean="0">
                <a:solidFill>
                  <a:schemeClr val="accent2"/>
                </a:solidFill>
                <a:latin typeface="Calibri" pitchFamily="34" charset="0"/>
                <a:cs typeface="Times New Roman" pitchFamily="18" charset="0"/>
              </a:rPr>
              <a:t>1 day maximum dam inflow</a:t>
            </a:r>
            <a:endParaRPr lang="en-US" altLang="ko-KR" sz="1600" b="1" kern="0" dirty="0" smtClean="0">
              <a:solidFill>
                <a:srgbClr val="000000"/>
              </a:solidFill>
              <a:latin typeface="Calibri" pitchFamily="34" charset="0"/>
              <a:cs typeface="Times New Roman" pitchFamily="18" charset="0"/>
            </a:endParaRPr>
          </a:p>
        </p:txBody>
      </p:sp>
    </p:spTree>
    <p:extLst>
      <p:ext uri="{BB962C8B-B14F-4D97-AF65-F5344CB8AC3E}">
        <p14:creationId xmlns="" xmlns:p14="http://schemas.microsoft.com/office/powerpoint/2010/main" val="1823763125"/>
      </p:ext>
    </p:extLst>
  </p:cSld>
  <p:clrMapOvr>
    <a:masterClrMapping/>
  </p:clrMapOvr>
  <p:transition>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그룹 31"/>
          <p:cNvGrpSpPr>
            <a:grpSpLocks noChangeAspect="1"/>
          </p:cNvGrpSpPr>
          <p:nvPr/>
        </p:nvGrpSpPr>
        <p:grpSpPr>
          <a:xfrm>
            <a:off x="1211136" y="3203037"/>
            <a:ext cx="7380126" cy="3489798"/>
            <a:chOff x="1203438" y="3051105"/>
            <a:chExt cx="7768554" cy="3673472"/>
          </a:xfrm>
        </p:grpSpPr>
        <p:grpSp>
          <p:nvGrpSpPr>
            <p:cNvPr id="16" name="그룹 15"/>
            <p:cNvGrpSpPr>
              <a:grpSpLocks noChangeAspect="1"/>
            </p:cNvGrpSpPr>
            <p:nvPr/>
          </p:nvGrpSpPr>
          <p:grpSpPr>
            <a:xfrm>
              <a:off x="2293368" y="3051105"/>
              <a:ext cx="6678624" cy="3673472"/>
              <a:chOff x="1461244" y="2659732"/>
              <a:chExt cx="7420695" cy="4081636"/>
            </a:xfrm>
          </p:grpSpPr>
          <p:pic>
            <p:nvPicPr>
              <p:cNvPr id="4" name="Picture 2"/>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47381" t="25055" r="22700" b="17914"/>
              <a:stretch/>
            </p:blipFill>
            <p:spPr bwMode="auto">
              <a:xfrm>
                <a:off x="1461244" y="2659732"/>
                <a:ext cx="3728093" cy="38492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직사각형 8"/>
              <p:cNvSpPr/>
              <p:nvPr/>
            </p:nvSpPr>
            <p:spPr>
              <a:xfrm>
                <a:off x="1519112" y="2702024"/>
                <a:ext cx="3762375" cy="403244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직사각형 9"/>
              <p:cNvSpPr/>
              <p:nvPr/>
            </p:nvSpPr>
            <p:spPr>
              <a:xfrm>
                <a:off x="5468169" y="2711549"/>
                <a:ext cx="3413770" cy="402981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1" name="Picture 2"/>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r="23405"/>
              <a:stretch/>
            </p:blipFill>
            <p:spPr bwMode="auto">
              <a:xfrm>
                <a:off x="5502076" y="2832322"/>
                <a:ext cx="3168352" cy="328961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직사각형 11"/>
              <p:cNvSpPr/>
              <p:nvPr/>
            </p:nvSpPr>
            <p:spPr>
              <a:xfrm>
                <a:off x="8583562" y="5654352"/>
                <a:ext cx="144016"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3"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200599" y="5550742"/>
                <a:ext cx="1045503" cy="11698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pic>
          <p:nvPicPr>
            <p:cNvPr id="6" name="Picture 2"/>
            <p:cNvPicPr>
              <a:picLocks noChangeAspect="1" noChangeArrowheads="1"/>
            </p:cNvPicPr>
            <p:nvPr/>
          </p:nvPicPr>
          <p:blipFill rotWithShape="1">
            <a:blip r:embed="rId6" cstate="print">
              <a:extLst>
                <a:ext uri="{28A0092B-C50C-407E-A947-70E740481C1C}">
                  <a14:useLocalDpi xmlns="" xmlns:a14="http://schemas.microsoft.com/office/drawing/2010/main" val="0"/>
                </a:ext>
              </a:extLst>
            </a:blip>
            <a:srcRect l="47569" t="26539" r="26320" b="9378"/>
            <a:stretch/>
          </p:blipFill>
          <p:spPr bwMode="auto">
            <a:xfrm>
              <a:off x="1203438" y="3085092"/>
              <a:ext cx="1061871" cy="14116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sp>
        <p:nvSpPr>
          <p:cNvPr id="24" name="제목 1"/>
          <p:cNvSpPr txBox="1">
            <a:spLocks/>
          </p:cNvSpPr>
          <p:nvPr/>
        </p:nvSpPr>
        <p:spPr bwMode="auto">
          <a:xfrm>
            <a:off x="84138" y="252413"/>
            <a:ext cx="8970962" cy="484187"/>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defRPr/>
            </a:pPr>
            <a:r>
              <a:rPr lang="en-US" altLang="ko-KR" sz="3600" b="1" dirty="0" smtClean="0">
                <a:solidFill>
                  <a:schemeClr val="tx2">
                    <a:lumMod val="75000"/>
                  </a:schemeClr>
                </a:solidFill>
                <a:effectLst>
                  <a:outerShdw blurRad="38100" dist="38100" dir="2700000" algn="tl">
                    <a:srgbClr val="C0C0C0"/>
                  </a:outerShdw>
                </a:effectLst>
                <a:latin typeface="Calibri" pitchFamily="34" charset="0"/>
                <a:ea typeface="+mj-ea"/>
                <a:cs typeface="Times New Roman" pitchFamily="18" charset="0"/>
              </a:rPr>
              <a:t>Study Area &amp; Data</a:t>
            </a:r>
            <a:endParaRPr lang="ko-KR" altLang="en-US" sz="3600" b="1" dirty="0">
              <a:solidFill>
                <a:schemeClr val="tx2">
                  <a:lumMod val="75000"/>
                </a:schemeClr>
              </a:solidFill>
              <a:effectLst>
                <a:outerShdw blurRad="38100" dist="38100" dir="2700000" algn="tl">
                  <a:srgbClr val="C0C0C0"/>
                </a:outerShdw>
              </a:effectLst>
              <a:latin typeface="Calibri" pitchFamily="34" charset="0"/>
              <a:ea typeface="+mj-ea"/>
              <a:cs typeface="Times New Roman" pitchFamily="18" charset="0"/>
            </a:endParaRPr>
          </a:p>
        </p:txBody>
      </p:sp>
      <p:sp>
        <p:nvSpPr>
          <p:cNvPr id="25" name="내용 개체 틀 2"/>
          <p:cNvSpPr txBox="1">
            <a:spLocks/>
          </p:cNvSpPr>
          <p:nvPr/>
        </p:nvSpPr>
        <p:spPr bwMode="auto">
          <a:xfrm>
            <a:off x="515908" y="1113884"/>
            <a:ext cx="3728102" cy="449122"/>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177800" indent="-177800" algn="l">
              <a:spcBef>
                <a:spcPts val="0"/>
              </a:spcBef>
              <a:buClr>
                <a:schemeClr val="tx2"/>
              </a:buClr>
              <a:buSzPct val="100000"/>
              <a:buBlip>
                <a:blip r:embed="rId7"/>
              </a:buBlip>
              <a:defRPr/>
            </a:pPr>
            <a:r>
              <a:rPr kumimoji="1" lang="en-US" altLang="ko-KR" sz="2200" b="1" i="0" u="none" strike="noStrike" kern="0" cap="none" spc="0" normalizeH="0" baseline="0" noProof="0" dirty="0" smtClean="0">
                <a:ln>
                  <a:noFill/>
                </a:ln>
                <a:solidFill>
                  <a:srgbClr val="000000"/>
                </a:solidFill>
                <a:effectLst/>
                <a:uLnTx/>
                <a:uFillTx/>
                <a:latin typeface="Calibri" pitchFamily="34" charset="0"/>
                <a:ea typeface="+mn-ea"/>
              </a:rPr>
              <a:t> Study area</a:t>
            </a:r>
            <a:endParaRPr kumimoji="1" lang="ko-KR" altLang="en-US" sz="2200" b="1" i="0" u="none" strike="noStrike" kern="0" cap="none" spc="0" normalizeH="0" baseline="0" noProof="0" dirty="0">
              <a:ln>
                <a:noFill/>
              </a:ln>
              <a:solidFill>
                <a:srgbClr val="000000"/>
              </a:solidFill>
              <a:effectLst/>
              <a:uLnTx/>
              <a:uFillTx/>
              <a:latin typeface="Calibri" pitchFamily="34" charset="0"/>
              <a:ea typeface="+mn-ea"/>
            </a:endParaRPr>
          </a:p>
        </p:txBody>
      </p:sp>
      <p:sp>
        <p:nvSpPr>
          <p:cNvPr id="26" name="Rectangle 5"/>
          <p:cNvSpPr>
            <a:spLocks noChangeAspect="1" noChangeArrowheads="1"/>
          </p:cNvSpPr>
          <p:nvPr/>
        </p:nvSpPr>
        <p:spPr bwMode="auto">
          <a:xfrm>
            <a:off x="467544" y="1190167"/>
            <a:ext cx="266700" cy="266700"/>
          </a:xfrm>
          <a:prstGeom prst="rect">
            <a:avLst/>
          </a:prstGeom>
          <a:solidFill>
            <a:schemeClr val="bg1"/>
          </a:solidFill>
          <a:ln w="9525">
            <a:solidFill>
              <a:srgbClr val="003366"/>
            </a:solidFill>
            <a:miter lim="800000"/>
            <a:headEnd/>
            <a:tailEnd/>
          </a:ln>
          <a:effectLst>
            <a:outerShdw dist="53882" dir="2700000" algn="ctr" rotWithShape="0">
              <a:srgbClr val="9966FF"/>
            </a:outerShdw>
          </a:effectLst>
        </p:spPr>
        <p:txBody>
          <a:bodyPr wrap="none" anchor="ctr"/>
          <a:lstStyle/>
          <a:p>
            <a:pPr algn="ctr">
              <a:defRPr/>
            </a:pPr>
            <a:endParaRPr lang="ko-KR" altLang="en-US" b="1">
              <a:latin typeface="Calibri" pitchFamily="34" charset="0"/>
            </a:endParaRPr>
          </a:p>
        </p:txBody>
      </p:sp>
      <p:sp>
        <p:nvSpPr>
          <p:cNvPr id="27" name="TextBox 3"/>
          <p:cNvSpPr txBox="1">
            <a:spLocks noChangeArrowheads="1"/>
          </p:cNvSpPr>
          <p:nvPr/>
        </p:nvSpPr>
        <p:spPr bwMode="auto">
          <a:xfrm>
            <a:off x="566417" y="1592457"/>
            <a:ext cx="4303757" cy="412421"/>
          </a:xfrm>
          <a:prstGeom prst="rect">
            <a:avLst/>
          </a:prstGeom>
          <a:noFill/>
          <a:ln w="9525">
            <a:noFill/>
            <a:miter lim="800000"/>
            <a:headEnd/>
            <a:tailEnd/>
          </a:ln>
        </p:spPr>
        <p:txBody>
          <a:bodyPr wrap="square">
            <a:spAutoFit/>
          </a:bodyPr>
          <a:lstStyle/>
          <a:p>
            <a:pPr marL="355600" lvl="1" indent="-177800" algn="l" eaLnBrk="0" hangingPunct="0">
              <a:lnSpc>
                <a:spcPct val="130000"/>
              </a:lnSpc>
              <a:spcBef>
                <a:spcPts val="500"/>
              </a:spcBef>
              <a:spcAft>
                <a:spcPts val="0"/>
              </a:spcAft>
              <a:buClr>
                <a:srgbClr val="000099"/>
              </a:buClr>
              <a:buSzPct val="80000"/>
              <a:buBlip>
                <a:blip r:embed="rId8"/>
              </a:buBlip>
              <a:defRPr/>
            </a:pPr>
            <a:r>
              <a:rPr lang="en-US" altLang="ko-KR" sz="1600" b="1" kern="0" dirty="0" err="1" smtClean="0">
                <a:solidFill>
                  <a:srgbClr val="000000"/>
                </a:solidFill>
                <a:latin typeface="Calibri" pitchFamily="34" charset="0"/>
                <a:cs typeface="Times New Roman" pitchFamily="18" charset="0"/>
              </a:rPr>
              <a:t>Chungju</a:t>
            </a:r>
            <a:r>
              <a:rPr lang="en-US" altLang="ko-KR" sz="1600" b="1" kern="0" dirty="0" smtClean="0">
                <a:solidFill>
                  <a:srgbClr val="000000"/>
                </a:solidFill>
                <a:latin typeface="Calibri" pitchFamily="34" charset="0"/>
                <a:cs typeface="Times New Roman" pitchFamily="18" charset="0"/>
              </a:rPr>
              <a:t> dam and </a:t>
            </a:r>
            <a:r>
              <a:rPr lang="en-US" altLang="ko-KR" sz="1600" b="1" kern="0" dirty="0" err="1" smtClean="0">
                <a:solidFill>
                  <a:srgbClr val="000000"/>
                </a:solidFill>
                <a:latin typeface="Calibri" pitchFamily="34" charset="0"/>
                <a:cs typeface="Times New Roman" pitchFamily="18" charset="0"/>
              </a:rPr>
              <a:t>Soyang</a:t>
            </a:r>
            <a:r>
              <a:rPr lang="en-US" altLang="ko-KR" sz="1600" b="1" kern="0" dirty="0" smtClean="0">
                <a:solidFill>
                  <a:srgbClr val="000000"/>
                </a:solidFill>
                <a:latin typeface="Calibri" pitchFamily="34" charset="0"/>
                <a:cs typeface="Times New Roman" pitchFamily="18" charset="0"/>
              </a:rPr>
              <a:t> river dam basin </a:t>
            </a:r>
          </a:p>
        </p:txBody>
      </p:sp>
      <p:sp>
        <p:nvSpPr>
          <p:cNvPr id="28" name="내용 개체 틀 2"/>
          <p:cNvSpPr>
            <a:spLocks noGrp="1"/>
          </p:cNvSpPr>
          <p:nvPr/>
        </p:nvSpPr>
        <p:spPr bwMode="auto">
          <a:xfrm>
            <a:off x="951671" y="2032788"/>
            <a:ext cx="4226616" cy="1161864"/>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lvl1pPr marL="177800" indent="-177800" algn="l" rtl="0" eaLnBrk="0" fontAlgn="base" latinLnBrk="1" hangingPunct="0">
              <a:lnSpc>
                <a:spcPct val="130000"/>
              </a:lnSpc>
              <a:spcBef>
                <a:spcPct val="20000"/>
              </a:spcBef>
              <a:spcAft>
                <a:spcPct val="0"/>
              </a:spcAft>
              <a:buClr>
                <a:schemeClr val="tx2"/>
              </a:buClr>
              <a:buSzPct val="100000"/>
              <a:buFont typeface="Monotype Sorts" pitchFamily="2" charset="2"/>
              <a:buBlip>
                <a:blip r:embed="rId7"/>
              </a:buBlip>
              <a:defRPr kumimoji="1" sz="2000" b="1" baseline="0">
                <a:solidFill>
                  <a:srgbClr val="000000"/>
                </a:solidFill>
                <a:latin typeface="Arial" pitchFamily="34" charset="0"/>
                <a:ea typeface="Arial Unicode MS" pitchFamily="50" charset="-127"/>
                <a:cs typeface="Arial" pitchFamily="34" charset="0"/>
              </a:defRPr>
            </a:lvl1pPr>
            <a:lvl2pPr marL="541338" indent="-184150" algn="l" rtl="0" eaLnBrk="0" fontAlgn="base" latinLnBrk="1" hangingPunct="0">
              <a:lnSpc>
                <a:spcPct val="130000"/>
              </a:lnSpc>
              <a:spcBef>
                <a:spcPct val="20000"/>
              </a:spcBef>
              <a:spcAft>
                <a:spcPct val="0"/>
              </a:spcAft>
              <a:buClr>
                <a:schemeClr val="tx2"/>
              </a:buClr>
              <a:buSzPct val="80000"/>
              <a:buFont typeface="Wingdings" pitchFamily="2" charset="2"/>
              <a:buChar char="Ø"/>
              <a:defRPr kumimoji="1" sz="1600" b="1" baseline="0">
                <a:solidFill>
                  <a:srgbClr val="000000"/>
                </a:solidFill>
                <a:latin typeface="Arial" pitchFamily="34" charset="0"/>
                <a:ea typeface="Arial Unicode MS" pitchFamily="50" charset="-127"/>
                <a:cs typeface="Arial" pitchFamily="34" charset="0"/>
              </a:defRPr>
            </a:lvl2pPr>
            <a:lvl3pPr marL="895350" indent="-174625" algn="l" rtl="0" eaLnBrk="0" fontAlgn="base" latinLnBrk="1" hangingPunct="0">
              <a:lnSpc>
                <a:spcPct val="130000"/>
              </a:lnSpc>
              <a:spcBef>
                <a:spcPct val="20000"/>
              </a:spcBef>
              <a:spcAft>
                <a:spcPct val="0"/>
              </a:spcAft>
              <a:buClr>
                <a:schemeClr val="tx1"/>
              </a:buClr>
              <a:buSzPct val="75000"/>
              <a:buFont typeface="Monotype Sorts" pitchFamily="2" charset="2"/>
              <a:buBlip>
                <a:blip r:embed="rId9"/>
              </a:buBlip>
              <a:defRPr kumimoji="1" sz="1400" b="1" baseline="0">
                <a:solidFill>
                  <a:srgbClr val="003366"/>
                </a:solidFill>
                <a:latin typeface="Arial" pitchFamily="34" charset="0"/>
                <a:ea typeface="Arial Unicode MS" pitchFamily="50" charset="-127"/>
                <a:cs typeface="Arial" pitchFamily="34" charset="0"/>
              </a:defRPr>
            </a:lvl3pPr>
            <a:lvl4pPr marL="1258888" indent="-184150" algn="l" rtl="0" eaLnBrk="0" fontAlgn="base" latinLnBrk="1" hangingPunct="0">
              <a:lnSpc>
                <a:spcPct val="130000"/>
              </a:lnSpc>
              <a:spcBef>
                <a:spcPct val="20000"/>
              </a:spcBef>
              <a:spcAft>
                <a:spcPct val="0"/>
              </a:spcAft>
              <a:buClr>
                <a:schemeClr val="tx1"/>
              </a:buClr>
              <a:buSzPct val="75000"/>
              <a:buChar char="•"/>
              <a:defRPr kumimoji="1" sz="1300" baseline="0">
                <a:solidFill>
                  <a:srgbClr val="000000"/>
                </a:solidFill>
                <a:latin typeface="Arial" pitchFamily="34" charset="0"/>
                <a:ea typeface="Arial Unicode MS" pitchFamily="50" charset="-127"/>
                <a:cs typeface="Arial" pitchFamily="34" charset="0"/>
              </a:defRPr>
            </a:lvl4pPr>
            <a:lvl5pPr marL="1614488" indent="-176213" algn="l" rtl="0" eaLnBrk="0" fontAlgn="base" latinLnBrk="1" hangingPunct="0">
              <a:lnSpc>
                <a:spcPct val="130000"/>
              </a:lnSpc>
              <a:spcBef>
                <a:spcPct val="20000"/>
              </a:spcBef>
              <a:spcAft>
                <a:spcPct val="0"/>
              </a:spcAft>
              <a:buClr>
                <a:schemeClr val="hlink"/>
              </a:buClr>
              <a:buSzPct val="75000"/>
              <a:buFont typeface="Monotype Sorts" pitchFamily="2" charset="2"/>
              <a:buChar char="ä"/>
              <a:defRPr kumimoji="1" sz="1000" baseline="0">
                <a:solidFill>
                  <a:schemeClr val="tx1"/>
                </a:solidFill>
                <a:latin typeface="Arial" pitchFamily="34" charset="0"/>
                <a:ea typeface="Arial Unicode MS" pitchFamily="50" charset="-127"/>
                <a:cs typeface="Arial" pitchFamily="34" charset="0"/>
              </a:defRPr>
            </a:lvl5pPr>
            <a:lvl6pPr marL="20716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6pPr>
            <a:lvl7pPr marL="25288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7pPr>
            <a:lvl8pPr marL="29860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8pPr>
            <a:lvl9pPr marL="34432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9pPr>
          </a:lstStyle>
          <a:p>
            <a:pPr marL="179388" lvl="2" indent="-179388"/>
            <a:r>
              <a:rPr lang="fr-FR" altLang="ko-KR" dirty="0" smtClean="0">
                <a:solidFill>
                  <a:srgbClr val="000000"/>
                </a:solidFill>
                <a:latin typeface="Calibri" pitchFamily="34" charset="0"/>
                <a:ea typeface="-윤고딕120" pitchFamily="18" charset="-127"/>
                <a:cs typeface="Arial" charset="0"/>
              </a:rPr>
              <a:t>Area : </a:t>
            </a:r>
            <a:r>
              <a:rPr lang="en-US" altLang="ko-KR" dirty="0">
                <a:solidFill>
                  <a:srgbClr val="000000"/>
                </a:solidFill>
                <a:latin typeface="Calibri" pitchFamily="34" charset="0"/>
                <a:ea typeface="-윤고딕120" pitchFamily="18" charset="-127"/>
                <a:cs typeface="Arial" charset="0"/>
              </a:rPr>
              <a:t>6,648 km</a:t>
            </a:r>
            <a:r>
              <a:rPr lang="en-US" altLang="ko-KR" baseline="30000" dirty="0">
                <a:solidFill>
                  <a:srgbClr val="000000"/>
                </a:solidFill>
                <a:latin typeface="Calibri" pitchFamily="34" charset="0"/>
                <a:ea typeface="-윤고딕120" pitchFamily="18" charset="-127"/>
                <a:cs typeface="Arial" charset="0"/>
              </a:rPr>
              <a:t>2</a:t>
            </a:r>
            <a:r>
              <a:rPr lang="en-US" altLang="ko-KR" dirty="0">
                <a:solidFill>
                  <a:srgbClr val="000000"/>
                </a:solidFill>
                <a:latin typeface="Calibri" pitchFamily="34" charset="0"/>
                <a:ea typeface="-윤고딕120" pitchFamily="18" charset="-127"/>
                <a:cs typeface="Arial" charset="0"/>
              </a:rPr>
              <a:t> </a:t>
            </a:r>
            <a:r>
              <a:rPr lang="en-US" altLang="ko-KR" dirty="0" smtClean="0">
                <a:solidFill>
                  <a:srgbClr val="000000"/>
                </a:solidFill>
                <a:latin typeface="Calibri" pitchFamily="34" charset="0"/>
                <a:ea typeface="-윤고딕120" pitchFamily="18" charset="-127"/>
                <a:cs typeface="Arial" charset="0"/>
              </a:rPr>
              <a:t>(CJ), </a:t>
            </a:r>
            <a:r>
              <a:rPr lang="en-US" altLang="ko-KR" dirty="0">
                <a:solidFill>
                  <a:srgbClr val="000000"/>
                </a:solidFill>
                <a:latin typeface="Calibri" pitchFamily="34" charset="0"/>
                <a:ea typeface="-윤고딕120" pitchFamily="18" charset="-127"/>
                <a:cs typeface="Arial" charset="0"/>
              </a:rPr>
              <a:t>2,703 km</a:t>
            </a:r>
            <a:r>
              <a:rPr lang="en-US" altLang="ko-KR" baseline="30000" dirty="0">
                <a:solidFill>
                  <a:srgbClr val="000000"/>
                </a:solidFill>
                <a:latin typeface="Calibri" pitchFamily="34" charset="0"/>
                <a:ea typeface="-윤고딕120" pitchFamily="18" charset="-127"/>
                <a:cs typeface="Arial" charset="0"/>
              </a:rPr>
              <a:t>2</a:t>
            </a:r>
            <a:r>
              <a:rPr lang="en-US" altLang="ko-KR" dirty="0">
                <a:solidFill>
                  <a:srgbClr val="000000"/>
                </a:solidFill>
                <a:latin typeface="Calibri" pitchFamily="34" charset="0"/>
                <a:ea typeface="-윤고딕120" pitchFamily="18" charset="-127"/>
                <a:cs typeface="Arial" charset="0"/>
              </a:rPr>
              <a:t> </a:t>
            </a:r>
            <a:r>
              <a:rPr lang="en-US" altLang="ko-KR" dirty="0" smtClean="0">
                <a:solidFill>
                  <a:srgbClr val="000000"/>
                </a:solidFill>
                <a:latin typeface="Calibri" pitchFamily="34" charset="0"/>
                <a:ea typeface="-윤고딕120" pitchFamily="18" charset="-127"/>
                <a:cs typeface="Arial" charset="0"/>
              </a:rPr>
              <a:t>(SY)</a:t>
            </a:r>
            <a:endParaRPr lang="en-US" altLang="ko-KR" dirty="0">
              <a:solidFill>
                <a:srgbClr val="000000"/>
              </a:solidFill>
              <a:latin typeface="Calibri" pitchFamily="34" charset="0"/>
              <a:ea typeface="-윤고딕120" pitchFamily="18" charset="-127"/>
              <a:cs typeface="Arial" charset="0"/>
            </a:endParaRPr>
          </a:p>
          <a:p>
            <a:pPr marL="179388" lvl="2" indent="-179388"/>
            <a:r>
              <a:rPr lang="en-US" altLang="ko-KR" dirty="0" smtClean="0">
                <a:solidFill>
                  <a:srgbClr val="000000"/>
                </a:solidFill>
                <a:latin typeface="Calibri" pitchFamily="34" charset="0"/>
                <a:ea typeface="-윤고딕120" pitchFamily="18" charset="-127"/>
                <a:cs typeface="Arial" charset="0"/>
              </a:rPr>
              <a:t>Elevation : </a:t>
            </a:r>
            <a:r>
              <a:rPr lang="en-US" altLang="ko-KR" dirty="0">
                <a:solidFill>
                  <a:srgbClr val="000000"/>
                </a:solidFill>
                <a:latin typeface="Calibri" pitchFamily="34" charset="0"/>
                <a:ea typeface="-윤고딕120" pitchFamily="18" charset="-127"/>
                <a:cs typeface="Arial" charset="0"/>
              </a:rPr>
              <a:t>70~1,569m </a:t>
            </a:r>
            <a:r>
              <a:rPr lang="en-US" altLang="ko-KR" dirty="0" smtClean="0">
                <a:solidFill>
                  <a:srgbClr val="000000"/>
                </a:solidFill>
                <a:latin typeface="Calibri" pitchFamily="34" charset="0"/>
                <a:ea typeface="-윤고딕120" pitchFamily="18" charset="-127"/>
                <a:cs typeface="Arial" charset="0"/>
              </a:rPr>
              <a:t>(</a:t>
            </a:r>
            <a:r>
              <a:rPr lang="en-US" altLang="ko-KR" dirty="0">
                <a:solidFill>
                  <a:srgbClr val="000000"/>
                </a:solidFill>
                <a:latin typeface="Calibri" pitchFamily="34" charset="0"/>
                <a:ea typeface="-윤고딕120" pitchFamily="18" charset="-127"/>
                <a:cs typeface="Arial" charset="0"/>
              </a:rPr>
              <a:t>CJ</a:t>
            </a:r>
            <a:r>
              <a:rPr lang="en-US" altLang="ko-KR" dirty="0" smtClean="0">
                <a:solidFill>
                  <a:srgbClr val="000000"/>
                </a:solidFill>
                <a:latin typeface="Calibri" pitchFamily="34" charset="0"/>
                <a:ea typeface="-윤고딕120" pitchFamily="18" charset="-127"/>
                <a:cs typeface="Arial" charset="0"/>
              </a:rPr>
              <a:t>), </a:t>
            </a:r>
            <a:r>
              <a:rPr lang="en-US" altLang="ko-KR" dirty="0">
                <a:solidFill>
                  <a:srgbClr val="000000"/>
                </a:solidFill>
                <a:latin typeface="Calibri" pitchFamily="34" charset="0"/>
                <a:ea typeface="-윤고딕120" pitchFamily="18" charset="-127"/>
                <a:cs typeface="Arial" charset="0"/>
              </a:rPr>
              <a:t>194~1,694m </a:t>
            </a:r>
            <a:r>
              <a:rPr lang="en-US" altLang="ko-KR" dirty="0" smtClean="0">
                <a:solidFill>
                  <a:srgbClr val="000000"/>
                </a:solidFill>
                <a:latin typeface="Calibri" pitchFamily="34" charset="0"/>
                <a:ea typeface="-윤고딕120" pitchFamily="18" charset="-127"/>
                <a:cs typeface="Arial" charset="0"/>
              </a:rPr>
              <a:t>(SY)</a:t>
            </a:r>
          </a:p>
          <a:p>
            <a:pPr marL="179388" lvl="2" indent="-179388"/>
            <a:r>
              <a:rPr lang="en-US" altLang="ko-KR" dirty="0" smtClean="0">
                <a:solidFill>
                  <a:srgbClr val="000000"/>
                </a:solidFill>
                <a:latin typeface="Calibri" pitchFamily="34" charset="0"/>
                <a:ea typeface="-윤고딕120" pitchFamily="18" charset="-127"/>
                <a:cs typeface="Arial" charset="0"/>
              </a:rPr>
              <a:t>Annual precipitation : 1,100~1,200 mm</a:t>
            </a:r>
            <a:endParaRPr lang="fr-FR" altLang="ko-KR" dirty="0">
              <a:solidFill>
                <a:srgbClr val="000000"/>
              </a:solidFill>
              <a:latin typeface="Calibri" pitchFamily="34" charset="0"/>
              <a:ea typeface="-윤고딕120" pitchFamily="18" charset="-127"/>
              <a:cs typeface="Arial" charset="0"/>
            </a:endParaRPr>
          </a:p>
        </p:txBody>
      </p:sp>
      <p:sp>
        <p:nvSpPr>
          <p:cNvPr id="29" name="내용 개체 틀 2"/>
          <p:cNvSpPr txBox="1">
            <a:spLocks/>
          </p:cNvSpPr>
          <p:nvPr/>
        </p:nvSpPr>
        <p:spPr bwMode="auto">
          <a:xfrm>
            <a:off x="5040011" y="1110714"/>
            <a:ext cx="3728102" cy="449122"/>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177800" indent="-177800" algn="l">
              <a:spcBef>
                <a:spcPts val="0"/>
              </a:spcBef>
              <a:buClr>
                <a:schemeClr val="tx2"/>
              </a:buClr>
              <a:buSzPct val="100000"/>
              <a:buBlip>
                <a:blip r:embed="rId7"/>
              </a:buBlip>
              <a:defRPr/>
            </a:pPr>
            <a:r>
              <a:rPr kumimoji="1" lang="en-US" altLang="ko-KR" sz="2200" b="1" i="0" u="none" strike="noStrike" kern="0" cap="none" spc="0" normalizeH="0" baseline="0" noProof="0" dirty="0" smtClean="0">
                <a:ln>
                  <a:noFill/>
                </a:ln>
                <a:solidFill>
                  <a:srgbClr val="000000"/>
                </a:solidFill>
                <a:effectLst/>
                <a:uLnTx/>
                <a:uFillTx/>
                <a:latin typeface="Calibri" pitchFamily="34" charset="0"/>
                <a:ea typeface="+mn-ea"/>
              </a:rPr>
              <a:t> Data collection</a:t>
            </a:r>
            <a:endParaRPr kumimoji="1" lang="ko-KR" altLang="en-US" sz="2200" b="1" i="0" u="none" strike="noStrike" kern="0" cap="none" spc="0" normalizeH="0" baseline="0" noProof="0" dirty="0">
              <a:ln>
                <a:noFill/>
              </a:ln>
              <a:solidFill>
                <a:srgbClr val="000000"/>
              </a:solidFill>
              <a:effectLst/>
              <a:uLnTx/>
              <a:uFillTx/>
              <a:latin typeface="Calibri" pitchFamily="34" charset="0"/>
              <a:ea typeface="+mn-ea"/>
            </a:endParaRPr>
          </a:p>
        </p:txBody>
      </p:sp>
      <p:sp>
        <p:nvSpPr>
          <p:cNvPr id="30" name="Rectangle 5"/>
          <p:cNvSpPr>
            <a:spLocks noChangeAspect="1" noChangeArrowheads="1"/>
          </p:cNvSpPr>
          <p:nvPr/>
        </p:nvSpPr>
        <p:spPr bwMode="auto">
          <a:xfrm>
            <a:off x="4991647" y="1186997"/>
            <a:ext cx="266700" cy="266700"/>
          </a:xfrm>
          <a:prstGeom prst="rect">
            <a:avLst/>
          </a:prstGeom>
          <a:solidFill>
            <a:schemeClr val="bg1"/>
          </a:solidFill>
          <a:ln w="9525">
            <a:solidFill>
              <a:srgbClr val="003366"/>
            </a:solidFill>
            <a:miter lim="800000"/>
            <a:headEnd/>
            <a:tailEnd/>
          </a:ln>
          <a:effectLst>
            <a:outerShdw dist="53882" dir="2700000" algn="ctr" rotWithShape="0">
              <a:srgbClr val="9966FF"/>
            </a:outerShdw>
          </a:effectLst>
        </p:spPr>
        <p:txBody>
          <a:bodyPr wrap="none" anchor="ctr"/>
          <a:lstStyle/>
          <a:p>
            <a:pPr algn="ctr">
              <a:defRPr/>
            </a:pPr>
            <a:endParaRPr lang="ko-KR" altLang="en-US" b="1">
              <a:latin typeface="Calibri" pitchFamily="34" charset="0"/>
            </a:endParaRPr>
          </a:p>
        </p:txBody>
      </p:sp>
      <p:sp>
        <p:nvSpPr>
          <p:cNvPr id="31" name="TextBox 3"/>
          <p:cNvSpPr txBox="1">
            <a:spLocks noChangeArrowheads="1"/>
          </p:cNvSpPr>
          <p:nvPr/>
        </p:nvSpPr>
        <p:spPr bwMode="auto">
          <a:xfrm>
            <a:off x="4980806" y="1575014"/>
            <a:ext cx="3877474" cy="1565044"/>
          </a:xfrm>
          <a:prstGeom prst="rect">
            <a:avLst/>
          </a:prstGeom>
          <a:noFill/>
          <a:ln w="9525">
            <a:noFill/>
            <a:miter lim="800000"/>
            <a:headEnd/>
            <a:tailEnd/>
          </a:ln>
        </p:spPr>
        <p:txBody>
          <a:bodyPr wrap="square">
            <a:spAutoFit/>
          </a:bodyPr>
          <a:lstStyle/>
          <a:p>
            <a:pPr marL="355600" lvl="1" indent="-177800" algn="l" eaLnBrk="0" hangingPunct="0">
              <a:lnSpc>
                <a:spcPct val="130000"/>
              </a:lnSpc>
              <a:spcBef>
                <a:spcPts val="500"/>
              </a:spcBef>
              <a:spcAft>
                <a:spcPts val="0"/>
              </a:spcAft>
              <a:buClr>
                <a:srgbClr val="000099"/>
              </a:buClr>
              <a:buSzPct val="80000"/>
              <a:buBlip>
                <a:blip r:embed="rId8"/>
              </a:buBlip>
              <a:defRPr/>
            </a:pPr>
            <a:r>
              <a:rPr lang="en-US" altLang="ko-KR" sz="1600" b="1" kern="0" dirty="0" smtClean="0">
                <a:solidFill>
                  <a:srgbClr val="000000"/>
                </a:solidFill>
                <a:latin typeface="Calibri" pitchFamily="34" charset="0"/>
                <a:cs typeface="Times New Roman" pitchFamily="18" charset="0"/>
              </a:rPr>
              <a:t>Weather data : 9 stations (KMA)</a:t>
            </a:r>
          </a:p>
          <a:p>
            <a:pPr marL="355600" lvl="1" indent="-177800" algn="l" eaLnBrk="0" hangingPunct="0">
              <a:lnSpc>
                <a:spcPct val="130000"/>
              </a:lnSpc>
              <a:spcBef>
                <a:spcPts val="500"/>
              </a:spcBef>
              <a:spcAft>
                <a:spcPts val="0"/>
              </a:spcAft>
              <a:buClr>
                <a:srgbClr val="000099"/>
              </a:buClr>
              <a:buSzPct val="80000"/>
              <a:buBlip>
                <a:blip r:embed="rId8"/>
              </a:buBlip>
              <a:defRPr/>
            </a:pPr>
            <a:r>
              <a:rPr lang="en-US" altLang="ko-KR" sz="1600" b="1" kern="0" dirty="0">
                <a:solidFill>
                  <a:srgbClr val="000000"/>
                </a:solidFill>
                <a:latin typeface="Calibri" pitchFamily="34" charset="0"/>
                <a:cs typeface="Times New Roman" pitchFamily="18" charset="0"/>
              </a:rPr>
              <a:t>DEM : </a:t>
            </a:r>
            <a:r>
              <a:rPr lang="en-US" altLang="ko-KR" sz="1600" b="1" kern="0" dirty="0" smtClean="0">
                <a:solidFill>
                  <a:srgbClr val="000000"/>
                </a:solidFill>
                <a:latin typeface="Calibri" pitchFamily="34" charset="0"/>
                <a:cs typeface="Times New Roman" pitchFamily="18" charset="0"/>
              </a:rPr>
              <a:t>NGII (100ⅹ100m)</a:t>
            </a:r>
          </a:p>
          <a:p>
            <a:pPr marL="355600" lvl="1" indent="-177800" algn="l" eaLnBrk="0" hangingPunct="0">
              <a:lnSpc>
                <a:spcPct val="130000"/>
              </a:lnSpc>
              <a:spcBef>
                <a:spcPts val="500"/>
              </a:spcBef>
              <a:spcAft>
                <a:spcPts val="0"/>
              </a:spcAft>
              <a:buClr>
                <a:srgbClr val="000099"/>
              </a:buClr>
              <a:buSzPct val="80000"/>
              <a:buBlip>
                <a:blip r:embed="rId8"/>
              </a:buBlip>
              <a:defRPr/>
            </a:pPr>
            <a:r>
              <a:rPr lang="en-US" altLang="ko-KR" sz="1600" b="1" kern="0" dirty="0" smtClean="0">
                <a:solidFill>
                  <a:srgbClr val="000000"/>
                </a:solidFill>
                <a:latin typeface="Calibri" pitchFamily="34" charset="0"/>
                <a:cs typeface="Times New Roman" pitchFamily="18" charset="0"/>
              </a:rPr>
              <a:t>Soil : NAS </a:t>
            </a:r>
            <a:r>
              <a:rPr lang="en-US" altLang="ko-KR" sz="1600" b="1" kern="0" dirty="0">
                <a:solidFill>
                  <a:srgbClr val="000000"/>
                </a:solidFill>
                <a:latin typeface="Calibri" pitchFamily="34" charset="0"/>
                <a:cs typeface="Times New Roman" pitchFamily="18" charset="0"/>
              </a:rPr>
              <a:t>(</a:t>
            </a:r>
            <a:r>
              <a:rPr lang="en-US" altLang="ko-KR" sz="1600" b="1" kern="0" dirty="0" smtClean="0">
                <a:solidFill>
                  <a:srgbClr val="000000"/>
                </a:solidFill>
                <a:latin typeface="Calibri" pitchFamily="34" charset="0"/>
                <a:cs typeface="Times New Roman" pitchFamily="18" charset="0"/>
              </a:rPr>
              <a:t>100ⅹ100m)</a:t>
            </a:r>
          </a:p>
          <a:p>
            <a:pPr marL="355600" lvl="1" indent="-177800" algn="l" eaLnBrk="0" hangingPunct="0">
              <a:lnSpc>
                <a:spcPct val="130000"/>
              </a:lnSpc>
              <a:spcBef>
                <a:spcPts val="500"/>
              </a:spcBef>
              <a:spcAft>
                <a:spcPts val="0"/>
              </a:spcAft>
              <a:buClr>
                <a:srgbClr val="000099"/>
              </a:buClr>
              <a:buSzPct val="80000"/>
              <a:buBlip>
                <a:blip r:embed="rId8"/>
              </a:buBlip>
              <a:defRPr/>
            </a:pPr>
            <a:r>
              <a:rPr lang="en-US" altLang="ko-KR" sz="1600" b="1" kern="0" dirty="0" smtClean="0">
                <a:solidFill>
                  <a:srgbClr val="000000"/>
                </a:solidFill>
                <a:latin typeface="Calibri" pitchFamily="34" charset="0"/>
                <a:cs typeface="Times New Roman" pitchFamily="18" charset="0"/>
              </a:rPr>
              <a:t>Land use : ME (100ⅹ100m)</a:t>
            </a:r>
            <a:endParaRPr lang="en-US" altLang="ko-KR" sz="1600" b="1" kern="0" dirty="0">
              <a:solidFill>
                <a:srgbClr val="000000"/>
              </a:solidFill>
              <a:latin typeface="Calibri" pitchFamily="34" charset="0"/>
              <a:cs typeface="Times New Roman" pitchFamily="18" charset="0"/>
            </a:endParaRPr>
          </a:p>
        </p:txBody>
      </p:sp>
      <p:pic>
        <p:nvPicPr>
          <p:cNvPr id="3074" name="Picture 2"/>
          <p:cNvPicPr>
            <a:picLocks noChangeAspect="1" noChangeArrowheads="1"/>
          </p:cNvPicPr>
          <p:nvPr/>
        </p:nvPicPr>
        <p:blipFill>
          <a:blip r:embed="rId10">
            <a:extLst>
              <a:ext uri="{28A0092B-C50C-407E-A947-70E740481C1C}">
                <a14:useLocalDpi xmlns="" xmlns:a14="http://schemas.microsoft.com/office/drawing/2010/main" val="0"/>
              </a:ext>
            </a:extLst>
          </a:blip>
          <a:srcRect/>
          <a:stretch>
            <a:fillRect/>
          </a:stretch>
        </p:blipFill>
        <p:spPr bwMode="auto">
          <a:xfrm>
            <a:off x="2372004" y="3389244"/>
            <a:ext cx="427037" cy="4413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10">
            <a:extLst>
              <a:ext uri="{28A0092B-C50C-407E-A947-70E740481C1C}">
                <a14:useLocalDpi xmlns="" xmlns:a14="http://schemas.microsoft.com/office/drawing/2010/main" val="0"/>
              </a:ext>
            </a:extLst>
          </a:blip>
          <a:srcRect/>
          <a:stretch>
            <a:fillRect/>
          </a:stretch>
        </p:blipFill>
        <p:spPr bwMode="auto">
          <a:xfrm>
            <a:off x="5776258" y="3386809"/>
            <a:ext cx="427037" cy="4413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868028851"/>
      </p:ext>
    </p:extLst>
  </p:cSld>
  <p:clrMapOvr>
    <a:masterClrMapping/>
  </p:clrMapOvr>
  <p:transition>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내용 개체 틀 2"/>
          <p:cNvSpPr txBox="1">
            <a:spLocks/>
          </p:cNvSpPr>
          <p:nvPr/>
        </p:nvSpPr>
        <p:spPr bwMode="auto">
          <a:xfrm>
            <a:off x="506383" y="1066259"/>
            <a:ext cx="6222822" cy="449122"/>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177800" indent="-177800" algn="l">
              <a:spcBef>
                <a:spcPts val="0"/>
              </a:spcBef>
              <a:buClr>
                <a:schemeClr val="tx2"/>
              </a:buClr>
              <a:buSzPct val="100000"/>
              <a:buBlip>
                <a:blip r:embed="rId3"/>
              </a:buBlip>
              <a:defRPr/>
            </a:pPr>
            <a:r>
              <a:rPr lang="en-US" altLang="ko-KR" sz="2200" b="1" kern="0" dirty="0" smtClean="0">
                <a:solidFill>
                  <a:srgbClr val="000000"/>
                </a:solidFill>
                <a:latin typeface="Calibri" pitchFamily="34" charset="0"/>
                <a:ea typeface="+mn-ea"/>
              </a:rPr>
              <a:t> Set </a:t>
            </a:r>
            <a:r>
              <a:rPr lang="en-US" altLang="ko-KR" sz="2200" b="1" kern="0" dirty="0">
                <a:solidFill>
                  <a:srgbClr val="000000"/>
                </a:solidFill>
                <a:latin typeface="Calibri" pitchFamily="34" charset="0"/>
                <a:ea typeface="+mn-ea"/>
              </a:rPr>
              <a:t>up the hydrological model</a:t>
            </a:r>
            <a:endParaRPr kumimoji="1" lang="ko-KR" altLang="en-US" sz="2200" b="1" i="0" u="none" strike="noStrike" kern="0" cap="none" spc="0" normalizeH="0" baseline="0" noProof="0" dirty="0">
              <a:ln>
                <a:noFill/>
              </a:ln>
              <a:solidFill>
                <a:srgbClr val="000000"/>
              </a:solidFill>
              <a:effectLst/>
              <a:uLnTx/>
              <a:uFillTx/>
              <a:latin typeface="Calibri" pitchFamily="34" charset="0"/>
              <a:ea typeface="+mn-ea"/>
            </a:endParaRPr>
          </a:p>
        </p:txBody>
      </p:sp>
      <p:sp>
        <p:nvSpPr>
          <p:cNvPr id="5" name="Rectangle 5"/>
          <p:cNvSpPr>
            <a:spLocks noChangeAspect="1" noChangeArrowheads="1"/>
          </p:cNvSpPr>
          <p:nvPr/>
        </p:nvSpPr>
        <p:spPr bwMode="auto">
          <a:xfrm>
            <a:off x="467544" y="1133017"/>
            <a:ext cx="266700" cy="266700"/>
          </a:xfrm>
          <a:prstGeom prst="rect">
            <a:avLst/>
          </a:prstGeom>
          <a:solidFill>
            <a:schemeClr val="bg1"/>
          </a:solidFill>
          <a:ln w="9525">
            <a:solidFill>
              <a:srgbClr val="003366"/>
            </a:solidFill>
            <a:miter lim="800000"/>
            <a:headEnd/>
            <a:tailEnd/>
          </a:ln>
          <a:effectLst>
            <a:outerShdw dist="53882" dir="2700000" algn="ctr" rotWithShape="0">
              <a:srgbClr val="9966FF"/>
            </a:outerShdw>
          </a:effectLst>
        </p:spPr>
        <p:txBody>
          <a:bodyPr wrap="none" anchor="ctr"/>
          <a:lstStyle/>
          <a:p>
            <a:pPr algn="ctr">
              <a:defRPr/>
            </a:pPr>
            <a:endParaRPr lang="ko-KR" altLang="en-US" b="1">
              <a:latin typeface="Calibri" pitchFamily="34" charset="0"/>
            </a:endParaRPr>
          </a:p>
        </p:txBody>
      </p:sp>
      <p:grpSp>
        <p:nvGrpSpPr>
          <p:cNvPr id="6" name="그룹 5"/>
          <p:cNvGrpSpPr>
            <a:grpSpLocks noChangeAspect="1"/>
          </p:cNvGrpSpPr>
          <p:nvPr/>
        </p:nvGrpSpPr>
        <p:grpSpPr>
          <a:xfrm>
            <a:off x="1336516" y="3457576"/>
            <a:ext cx="6559608" cy="3315735"/>
            <a:chOff x="1288891" y="3448050"/>
            <a:chExt cx="6762482" cy="3418284"/>
          </a:xfrm>
        </p:grpSpPr>
        <p:pic>
          <p:nvPicPr>
            <p:cNvPr id="7" name="Picture 2"/>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l="2992" b="7129"/>
            <a:stretch/>
          </p:blipFill>
          <p:spPr bwMode="auto">
            <a:xfrm>
              <a:off x="1609935" y="5162484"/>
              <a:ext cx="6018299" cy="15332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rotWithShape="1">
            <a:blip r:embed="rId5" cstate="print">
              <a:extLst>
                <a:ext uri="{28A0092B-C50C-407E-A947-70E740481C1C}">
                  <a14:useLocalDpi xmlns="" xmlns:a14="http://schemas.microsoft.com/office/drawing/2010/main" val="0"/>
                </a:ext>
              </a:extLst>
            </a:blip>
            <a:srcRect l="2399" b="5067"/>
            <a:stretch/>
          </p:blipFill>
          <p:spPr bwMode="auto">
            <a:xfrm>
              <a:off x="1569657" y="3448050"/>
              <a:ext cx="6054303" cy="15673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1757546" y="4948245"/>
              <a:ext cx="721948" cy="25391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50" i="0" u="none" strike="noStrike" kern="0" cap="none" spc="0" normalizeH="0" baseline="0" noProof="0" dirty="0" smtClean="0">
                  <a:ln>
                    <a:noFill/>
                  </a:ln>
                  <a:solidFill>
                    <a:sysClr val="windowText" lastClr="000000"/>
                  </a:solidFill>
                  <a:effectLst/>
                  <a:uLnTx/>
                  <a:uFillTx/>
                  <a:latin typeface="Calibri" pitchFamily="34" charset="0"/>
                </a:rPr>
                <a:t>2001.1.1</a:t>
              </a:r>
              <a:endParaRPr kumimoji="0" lang="ko-KR" altLang="en-US" sz="1050" i="0" u="none" strike="noStrike" kern="0" cap="none" spc="0" normalizeH="0" baseline="0" noProof="0" dirty="0">
                <a:ln>
                  <a:noFill/>
                </a:ln>
                <a:solidFill>
                  <a:sysClr val="windowText" lastClr="000000"/>
                </a:solidFill>
                <a:effectLst/>
                <a:uLnTx/>
                <a:uFillTx/>
                <a:latin typeface="Calibri" pitchFamily="34" charset="0"/>
              </a:endParaRPr>
            </a:p>
          </p:txBody>
        </p:sp>
        <p:sp>
          <p:nvSpPr>
            <p:cNvPr id="10" name="TextBox 9"/>
            <p:cNvSpPr txBox="1"/>
            <p:nvPr/>
          </p:nvSpPr>
          <p:spPr>
            <a:xfrm>
              <a:off x="2792839" y="4948245"/>
              <a:ext cx="838784" cy="25391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50" i="0" u="none" strike="noStrike" kern="0" cap="none" spc="0" normalizeH="0" baseline="0" noProof="0" dirty="0" smtClean="0">
                  <a:ln>
                    <a:noFill/>
                  </a:ln>
                  <a:solidFill>
                    <a:sysClr val="windowText" lastClr="000000"/>
                  </a:solidFill>
                  <a:effectLst/>
                  <a:uLnTx/>
                  <a:uFillTx/>
                  <a:latin typeface="Calibri" pitchFamily="34" charset="0"/>
                </a:rPr>
                <a:t>2002.1.1</a:t>
              </a:r>
              <a:endParaRPr kumimoji="0" lang="ko-KR" altLang="en-US" sz="1050" i="0" u="none" strike="noStrike" kern="0" cap="none" spc="0" normalizeH="0" baseline="0" noProof="0" dirty="0">
                <a:ln>
                  <a:noFill/>
                </a:ln>
                <a:solidFill>
                  <a:sysClr val="windowText" lastClr="000000"/>
                </a:solidFill>
                <a:effectLst/>
                <a:uLnTx/>
                <a:uFillTx/>
                <a:latin typeface="Calibri" pitchFamily="34" charset="0"/>
              </a:endParaRPr>
            </a:p>
          </p:txBody>
        </p:sp>
        <p:sp>
          <p:nvSpPr>
            <p:cNvPr id="11" name="TextBox 10"/>
            <p:cNvSpPr txBox="1"/>
            <p:nvPr/>
          </p:nvSpPr>
          <p:spPr>
            <a:xfrm>
              <a:off x="3908819" y="4948389"/>
              <a:ext cx="802924" cy="25391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50" i="0" u="none" strike="noStrike" kern="0" cap="none" spc="0" normalizeH="0" baseline="0" noProof="0" dirty="0" smtClean="0">
                  <a:ln>
                    <a:noFill/>
                  </a:ln>
                  <a:solidFill>
                    <a:sysClr val="windowText" lastClr="000000"/>
                  </a:solidFill>
                  <a:effectLst/>
                  <a:uLnTx/>
                  <a:uFillTx/>
                  <a:latin typeface="Calibri" pitchFamily="34" charset="0"/>
                </a:rPr>
                <a:t>2003.1.1</a:t>
              </a:r>
              <a:endParaRPr kumimoji="0" lang="ko-KR" altLang="en-US" sz="1050" i="0" u="none" strike="noStrike" kern="0" cap="none" spc="0" normalizeH="0" baseline="0" noProof="0" dirty="0">
                <a:ln>
                  <a:noFill/>
                </a:ln>
                <a:solidFill>
                  <a:sysClr val="windowText" lastClr="000000"/>
                </a:solidFill>
                <a:effectLst/>
                <a:uLnTx/>
                <a:uFillTx/>
                <a:latin typeface="Calibri" pitchFamily="34" charset="0"/>
              </a:endParaRPr>
            </a:p>
          </p:txBody>
        </p:sp>
        <p:sp>
          <p:nvSpPr>
            <p:cNvPr id="12" name="TextBox 11"/>
            <p:cNvSpPr txBox="1"/>
            <p:nvPr/>
          </p:nvSpPr>
          <p:spPr>
            <a:xfrm>
              <a:off x="4809063" y="4948389"/>
              <a:ext cx="1198824" cy="25391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50" i="0" u="none" strike="noStrike" kern="0" cap="none" spc="0" normalizeH="0" baseline="0" noProof="0" dirty="0" smtClean="0">
                  <a:ln>
                    <a:noFill/>
                  </a:ln>
                  <a:solidFill>
                    <a:sysClr val="windowText" lastClr="000000"/>
                  </a:solidFill>
                  <a:effectLst/>
                  <a:uLnTx/>
                  <a:uFillTx/>
                  <a:latin typeface="Calibri" pitchFamily="34" charset="0"/>
                </a:rPr>
                <a:t>2004.1.1</a:t>
              </a:r>
              <a:endParaRPr kumimoji="0" lang="ko-KR" altLang="en-US" sz="1050" i="0" u="none" strike="noStrike" kern="0" cap="none" spc="0" normalizeH="0" baseline="0" noProof="0" dirty="0">
                <a:ln>
                  <a:noFill/>
                </a:ln>
                <a:solidFill>
                  <a:sysClr val="windowText" lastClr="000000"/>
                </a:solidFill>
                <a:effectLst/>
                <a:uLnTx/>
                <a:uFillTx/>
                <a:latin typeface="Calibri" pitchFamily="34" charset="0"/>
              </a:endParaRPr>
            </a:p>
          </p:txBody>
        </p:sp>
        <p:sp>
          <p:nvSpPr>
            <p:cNvPr id="13" name="TextBox 12"/>
            <p:cNvSpPr txBox="1"/>
            <p:nvPr/>
          </p:nvSpPr>
          <p:spPr>
            <a:xfrm>
              <a:off x="6150685" y="4948245"/>
              <a:ext cx="721298" cy="25391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50" i="0" u="none" strike="noStrike" kern="0" cap="none" spc="0" normalizeH="0" baseline="0" noProof="0" dirty="0" smtClean="0">
                  <a:ln>
                    <a:noFill/>
                  </a:ln>
                  <a:solidFill>
                    <a:sysClr val="windowText" lastClr="000000"/>
                  </a:solidFill>
                  <a:effectLst/>
                  <a:uLnTx/>
                  <a:uFillTx/>
                  <a:latin typeface="Calibri" pitchFamily="34" charset="0"/>
                </a:rPr>
                <a:t>2005.1.1</a:t>
              </a:r>
              <a:endParaRPr kumimoji="0" lang="ko-KR" altLang="en-US" sz="1050" i="0" u="none" strike="noStrike" kern="0" cap="none" spc="0" normalizeH="0" baseline="0" noProof="0" dirty="0">
                <a:ln>
                  <a:noFill/>
                </a:ln>
                <a:solidFill>
                  <a:sysClr val="windowText" lastClr="000000"/>
                </a:solidFill>
                <a:effectLst/>
                <a:uLnTx/>
                <a:uFillTx/>
                <a:latin typeface="Calibri" pitchFamily="34" charset="0"/>
              </a:endParaRPr>
            </a:p>
          </p:txBody>
        </p:sp>
        <p:sp>
          <p:nvSpPr>
            <p:cNvPr id="14" name="TextBox 13"/>
            <p:cNvSpPr txBox="1"/>
            <p:nvPr/>
          </p:nvSpPr>
          <p:spPr>
            <a:xfrm>
              <a:off x="7160015" y="4948245"/>
              <a:ext cx="889408" cy="25391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50" i="0" u="none" strike="noStrike" kern="0" cap="none" spc="0" normalizeH="0" baseline="0" noProof="0" dirty="0" smtClean="0">
                  <a:ln>
                    <a:noFill/>
                  </a:ln>
                  <a:solidFill>
                    <a:sysClr val="windowText" lastClr="000000"/>
                  </a:solidFill>
                  <a:effectLst/>
                  <a:uLnTx/>
                  <a:uFillTx/>
                  <a:latin typeface="Calibri" pitchFamily="34" charset="0"/>
                </a:rPr>
                <a:t>2006.1.1</a:t>
              </a:r>
              <a:endParaRPr kumimoji="0" lang="ko-KR" altLang="en-US" sz="1050" i="0" u="none" strike="noStrike" kern="0" cap="none" spc="0" normalizeH="0" baseline="0" noProof="0" dirty="0">
                <a:ln>
                  <a:noFill/>
                </a:ln>
                <a:solidFill>
                  <a:sysClr val="windowText" lastClr="000000"/>
                </a:solidFill>
                <a:effectLst/>
                <a:uLnTx/>
                <a:uFillTx/>
                <a:latin typeface="Calibri" pitchFamily="34" charset="0"/>
              </a:endParaRPr>
            </a:p>
          </p:txBody>
        </p:sp>
        <p:sp>
          <p:nvSpPr>
            <p:cNvPr id="15" name="TextBox 14"/>
            <p:cNvSpPr txBox="1"/>
            <p:nvPr/>
          </p:nvSpPr>
          <p:spPr>
            <a:xfrm>
              <a:off x="2133761" y="3521403"/>
              <a:ext cx="1611397" cy="261610"/>
            </a:xfrm>
            <a:prstGeom prst="rect">
              <a:avLst/>
            </a:prstGeom>
            <a:noFill/>
          </p:spPr>
          <p:txBody>
            <a:bodyPr wrap="square" rtlCol="0">
              <a:spAutoFit/>
            </a:bodyPr>
            <a:lstStyle/>
            <a:p>
              <a:pPr algn="l"/>
              <a:r>
                <a:rPr lang="en-US" altLang="ko-KR" sz="1100" dirty="0" err="1" smtClean="0">
                  <a:solidFill>
                    <a:srgbClr val="000000"/>
                  </a:solidFill>
                  <a:latin typeface="Calibri" pitchFamily="34" charset="0"/>
                  <a:ea typeface="Arial Unicode MS" pitchFamily="50" charset="-127"/>
                  <a:cs typeface="Arial Unicode MS" pitchFamily="50" charset="-127"/>
                </a:rPr>
                <a:t>Chungju</a:t>
              </a:r>
              <a:r>
                <a:rPr lang="en-US" altLang="ko-KR" sz="1100" dirty="0" smtClean="0">
                  <a:solidFill>
                    <a:srgbClr val="000000"/>
                  </a:solidFill>
                  <a:latin typeface="Calibri" pitchFamily="34" charset="0"/>
                  <a:ea typeface="Arial Unicode MS" pitchFamily="50" charset="-127"/>
                  <a:cs typeface="Arial Unicode MS" pitchFamily="50" charset="-127"/>
                </a:rPr>
                <a:t> dam basin</a:t>
              </a:r>
              <a:endParaRPr lang="ko-KR" altLang="en-US" sz="1100" dirty="0">
                <a:solidFill>
                  <a:srgbClr val="000000"/>
                </a:solidFill>
                <a:latin typeface="Calibri" pitchFamily="34" charset="0"/>
                <a:ea typeface="Arial Unicode MS" pitchFamily="50" charset="-127"/>
                <a:cs typeface="Arial Unicode MS" pitchFamily="50" charset="-127"/>
              </a:endParaRPr>
            </a:p>
          </p:txBody>
        </p:sp>
        <p:pic>
          <p:nvPicPr>
            <p:cNvPr id="16" name="Picture 4"/>
            <p:cNvPicPr>
              <a:picLocks noChangeAspect="1" noChangeArrowheads="1"/>
            </p:cNvPicPr>
            <p:nvPr/>
          </p:nvPicPr>
          <p:blipFill rotWithShape="1">
            <a:blip r:embed="rId6" cstate="print">
              <a:extLst>
                <a:ext uri="{28A0092B-C50C-407E-A947-70E740481C1C}">
                  <a14:useLocalDpi xmlns="" xmlns:a14="http://schemas.microsoft.com/office/drawing/2010/main" val="0"/>
                </a:ext>
              </a:extLst>
            </a:blip>
            <a:srcRect r="67025" b="15610"/>
            <a:stretch/>
          </p:blipFill>
          <p:spPr bwMode="auto">
            <a:xfrm>
              <a:off x="6484493" y="3581977"/>
              <a:ext cx="269003" cy="23924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6682615" y="3528477"/>
              <a:ext cx="932916" cy="246221"/>
            </a:xfrm>
            <a:prstGeom prst="rect">
              <a:avLst/>
            </a:prstGeom>
            <a:noFill/>
          </p:spPr>
          <p:txBody>
            <a:bodyPr wrap="square" rtlCol="0">
              <a:spAutoFit/>
            </a:bodyPr>
            <a:lstStyle/>
            <a:p>
              <a:pPr algn="l"/>
              <a:r>
                <a:rPr lang="en-US" altLang="ko-KR" sz="1000" dirty="0" smtClean="0">
                  <a:solidFill>
                    <a:srgbClr val="000000"/>
                  </a:solidFill>
                  <a:latin typeface="Calibri" pitchFamily="34" charset="0"/>
                  <a:ea typeface="Arial Unicode MS" pitchFamily="50" charset="-127"/>
                  <a:cs typeface="Arial Unicode MS" pitchFamily="50" charset="-127"/>
                </a:rPr>
                <a:t>Observation</a:t>
              </a:r>
              <a:endParaRPr lang="ko-KR" altLang="en-US" sz="1000" dirty="0">
                <a:solidFill>
                  <a:srgbClr val="000000"/>
                </a:solidFill>
                <a:latin typeface="Calibri" pitchFamily="34" charset="0"/>
                <a:ea typeface="Arial Unicode MS" pitchFamily="50" charset="-127"/>
                <a:cs typeface="Arial Unicode MS" pitchFamily="50" charset="-127"/>
              </a:endParaRPr>
            </a:p>
          </p:txBody>
        </p:sp>
        <p:sp>
          <p:nvSpPr>
            <p:cNvPr id="18" name="TextBox 17"/>
            <p:cNvSpPr txBox="1"/>
            <p:nvPr/>
          </p:nvSpPr>
          <p:spPr>
            <a:xfrm>
              <a:off x="6693782" y="3665067"/>
              <a:ext cx="950326" cy="246221"/>
            </a:xfrm>
            <a:prstGeom prst="rect">
              <a:avLst/>
            </a:prstGeom>
            <a:noFill/>
          </p:spPr>
          <p:txBody>
            <a:bodyPr wrap="square" rtlCol="0">
              <a:spAutoFit/>
            </a:bodyPr>
            <a:lstStyle/>
            <a:p>
              <a:pPr algn="l"/>
              <a:r>
                <a:rPr lang="en-US" altLang="ko-KR" sz="1000" dirty="0" smtClean="0">
                  <a:solidFill>
                    <a:srgbClr val="000000"/>
                  </a:solidFill>
                  <a:latin typeface="Calibri" pitchFamily="34" charset="0"/>
                  <a:ea typeface="Arial Unicode MS" pitchFamily="50" charset="-127"/>
                  <a:cs typeface="Arial Unicode MS" pitchFamily="50" charset="-127"/>
                </a:rPr>
                <a:t>Simulation </a:t>
              </a:r>
              <a:endParaRPr lang="ko-KR" altLang="en-US" sz="1000" dirty="0">
                <a:solidFill>
                  <a:srgbClr val="000000"/>
                </a:solidFill>
                <a:latin typeface="Calibri" pitchFamily="34" charset="0"/>
                <a:ea typeface="Arial Unicode MS" pitchFamily="50" charset="-127"/>
                <a:cs typeface="Arial Unicode MS" pitchFamily="50" charset="-127"/>
              </a:endParaRPr>
            </a:p>
          </p:txBody>
        </p:sp>
        <p:sp>
          <p:nvSpPr>
            <p:cNvPr id="19" name="TextBox 18"/>
            <p:cNvSpPr txBox="1"/>
            <p:nvPr/>
          </p:nvSpPr>
          <p:spPr>
            <a:xfrm>
              <a:off x="2119454" y="4630377"/>
              <a:ext cx="743407" cy="261610"/>
            </a:xfrm>
            <a:prstGeom prst="rect">
              <a:avLst/>
            </a:prstGeom>
            <a:noFill/>
          </p:spPr>
          <p:txBody>
            <a:bodyPr wrap="square" rtlCol="0">
              <a:spAutoFit/>
            </a:bodyPr>
            <a:lstStyle/>
            <a:p>
              <a:pPr algn="l"/>
              <a:r>
                <a:rPr lang="en-US" altLang="ko-KR" sz="1100" dirty="0" smtClean="0">
                  <a:solidFill>
                    <a:srgbClr val="000000"/>
                  </a:solidFill>
                  <a:latin typeface="Calibri" pitchFamily="34" charset="0"/>
                  <a:ea typeface="Arial Unicode MS" pitchFamily="50" charset="-127"/>
                  <a:cs typeface="Arial Unicode MS" pitchFamily="50" charset="-127"/>
                </a:rPr>
                <a:t>SWAT</a:t>
              </a:r>
              <a:endParaRPr lang="ko-KR" altLang="en-US" sz="1100" dirty="0">
                <a:solidFill>
                  <a:srgbClr val="000000"/>
                </a:solidFill>
                <a:latin typeface="Calibri" pitchFamily="34" charset="0"/>
                <a:ea typeface="Arial Unicode MS" pitchFamily="50" charset="-127"/>
                <a:cs typeface="Arial Unicode MS" pitchFamily="50" charset="-127"/>
              </a:endParaRPr>
            </a:p>
          </p:txBody>
        </p:sp>
        <p:sp>
          <p:nvSpPr>
            <p:cNvPr id="20" name="TextBox 19"/>
            <p:cNvSpPr txBox="1"/>
            <p:nvPr/>
          </p:nvSpPr>
          <p:spPr>
            <a:xfrm rot="16200000">
              <a:off x="920722" y="4036908"/>
              <a:ext cx="1044116"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400" i="0" u="none" strike="noStrike" kern="0" cap="none" spc="0" normalizeH="0" baseline="0" noProof="0" dirty="0" smtClean="0">
                  <a:ln>
                    <a:noFill/>
                  </a:ln>
                  <a:solidFill>
                    <a:sysClr val="windowText" lastClr="000000"/>
                  </a:solidFill>
                  <a:effectLst/>
                  <a:uLnTx/>
                  <a:uFillTx/>
                  <a:latin typeface="Calibri" pitchFamily="34" charset="0"/>
                </a:rPr>
                <a:t>Flow (CMS)</a:t>
              </a:r>
              <a:endParaRPr kumimoji="0" lang="ko-KR" altLang="en-US" sz="1400" i="0" u="none" strike="noStrike" kern="0" cap="none" spc="0" normalizeH="0" baseline="0" noProof="0" dirty="0">
                <a:ln>
                  <a:noFill/>
                </a:ln>
                <a:solidFill>
                  <a:sysClr val="windowText" lastClr="000000"/>
                </a:solidFill>
                <a:effectLst/>
                <a:uLnTx/>
                <a:uFillTx/>
                <a:latin typeface="Calibri" pitchFamily="34" charset="0"/>
              </a:endParaRPr>
            </a:p>
          </p:txBody>
        </p:sp>
        <p:sp>
          <p:nvSpPr>
            <p:cNvPr id="21" name="TextBox 20"/>
            <p:cNvSpPr txBox="1"/>
            <p:nvPr/>
          </p:nvSpPr>
          <p:spPr>
            <a:xfrm>
              <a:off x="1759496" y="6612274"/>
              <a:ext cx="721948" cy="25391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50" i="0" u="none" strike="noStrike" kern="0" cap="none" spc="0" normalizeH="0" baseline="0" noProof="0" dirty="0" smtClean="0">
                  <a:ln>
                    <a:noFill/>
                  </a:ln>
                  <a:solidFill>
                    <a:sysClr val="windowText" lastClr="000000"/>
                  </a:solidFill>
                  <a:effectLst/>
                  <a:uLnTx/>
                  <a:uFillTx/>
                  <a:latin typeface="Calibri" pitchFamily="34" charset="0"/>
                </a:rPr>
                <a:t>2001.1.1</a:t>
              </a:r>
              <a:endParaRPr kumimoji="0" lang="ko-KR" altLang="en-US" sz="1050" i="0" u="none" strike="noStrike" kern="0" cap="none" spc="0" normalizeH="0" baseline="0" noProof="0" dirty="0">
                <a:ln>
                  <a:noFill/>
                </a:ln>
                <a:solidFill>
                  <a:sysClr val="windowText" lastClr="000000"/>
                </a:solidFill>
                <a:effectLst/>
                <a:uLnTx/>
                <a:uFillTx/>
                <a:latin typeface="Calibri" pitchFamily="34" charset="0"/>
              </a:endParaRPr>
            </a:p>
          </p:txBody>
        </p:sp>
        <p:sp>
          <p:nvSpPr>
            <p:cNvPr id="22" name="TextBox 21"/>
            <p:cNvSpPr txBox="1"/>
            <p:nvPr/>
          </p:nvSpPr>
          <p:spPr>
            <a:xfrm>
              <a:off x="2794789" y="6612274"/>
              <a:ext cx="838784" cy="25391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50" i="0" u="none" strike="noStrike" kern="0" cap="none" spc="0" normalizeH="0" baseline="0" noProof="0" dirty="0" smtClean="0">
                  <a:ln>
                    <a:noFill/>
                  </a:ln>
                  <a:solidFill>
                    <a:sysClr val="windowText" lastClr="000000"/>
                  </a:solidFill>
                  <a:effectLst/>
                  <a:uLnTx/>
                  <a:uFillTx/>
                  <a:latin typeface="Calibri" pitchFamily="34" charset="0"/>
                </a:rPr>
                <a:t>2002.1.1</a:t>
              </a:r>
              <a:endParaRPr kumimoji="0" lang="ko-KR" altLang="en-US" sz="1050" i="0" u="none" strike="noStrike" kern="0" cap="none" spc="0" normalizeH="0" baseline="0" noProof="0" dirty="0">
                <a:ln>
                  <a:noFill/>
                </a:ln>
                <a:solidFill>
                  <a:sysClr val="windowText" lastClr="000000"/>
                </a:solidFill>
                <a:effectLst/>
                <a:uLnTx/>
                <a:uFillTx/>
                <a:latin typeface="Calibri" pitchFamily="34" charset="0"/>
              </a:endParaRPr>
            </a:p>
          </p:txBody>
        </p:sp>
        <p:sp>
          <p:nvSpPr>
            <p:cNvPr id="23" name="TextBox 22"/>
            <p:cNvSpPr txBox="1"/>
            <p:nvPr/>
          </p:nvSpPr>
          <p:spPr>
            <a:xfrm>
              <a:off x="3910769" y="6612418"/>
              <a:ext cx="802924" cy="25391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50" i="0" u="none" strike="noStrike" kern="0" cap="none" spc="0" normalizeH="0" baseline="0" noProof="0" dirty="0" smtClean="0">
                  <a:ln>
                    <a:noFill/>
                  </a:ln>
                  <a:solidFill>
                    <a:sysClr val="windowText" lastClr="000000"/>
                  </a:solidFill>
                  <a:effectLst/>
                  <a:uLnTx/>
                  <a:uFillTx/>
                  <a:latin typeface="Calibri" pitchFamily="34" charset="0"/>
                </a:rPr>
                <a:t>2003.1.1</a:t>
              </a:r>
              <a:endParaRPr kumimoji="0" lang="ko-KR" altLang="en-US" sz="1050" i="0" u="none" strike="noStrike" kern="0" cap="none" spc="0" normalizeH="0" baseline="0" noProof="0" dirty="0">
                <a:ln>
                  <a:noFill/>
                </a:ln>
                <a:solidFill>
                  <a:sysClr val="windowText" lastClr="000000"/>
                </a:solidFill>
                <a:effectLst/>
                <a:uLnTx/>
                <a:uFillTx/>
                <a:latin typeface="Calibri" pitchFamily="34" charset="0"/>
              </a:endParaRPr>
            </a:p>
          </p:txBody>
        </p:sp>
        <p:sp>
          <p:nvSpPr>
            <p:cNvPr id="24" name="TextBox 23"/>
            <p:cNvSpPr txBox="1"/>
            <p:nvPr/>
          </p:nvSpPr>
          <p:spPr>
            <a:xfrm>
              <a:off x="4811013" y="6612418"/>
              <a:ext cx="1198824" cy="25391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50" i="0" u="none" strike="noStrike" kern="0" cap="none" spc="0" normalizeH="0" baseline="0" noProof="0" dirty="0" smtClean="0">
                  <a:ln>
                    <a:noFill/>
                  </a:ln>
                  <a:solidFill>
                    <a:sysClr val="windowText" lastClr="000000"/>
                  </a:solidFill>
                  <a:effectLst/>
                  <a:uLnTx/>
                  <a:uFillTx/>
                  <a:latin typeface="Calibri" pitchFamily="34" charset="0"/>
                </a:rPr>
                <a:t>2004.1.1</a:t>
              </a:r>
              <a:endParaRPr kumimoji="0" lang="ko-KR" altLang="en-US" sz="1050" i="0" u="none" strike="noStrike" kern="0" cap="none" spc="0" normalizeH="0" baseline="0" noProof="0" dirty="0">
                <a:ln>
                  <a:noFill/>
                </a:ln>
                <a:solidFill>
                  <a:sysClr val="windowText" lastClr="000000"/>
                </a:solidFill>
                <a:effectLst/>
                <a:uLnTx/>
                <a:uFillTx/>
                <a:latin typeface="Calibri" pitchFamily="34" charset="0"/>
              </a:endParaRPr>
            </a:p>
          </p:txBody>
        </p:sp>
        <p:sp>
          <p:nvSpPr>
            <p:cNvPr id="25" name="TextBox 24"/>
            <p:cNvSpPr txBox="1"/>
            <p:nvPr/>
          </p:nvSpPr>
          <p:spPr>
            <a:xfrm>
              <a:off x="6152635" y="6612274"/>
              <a:ext cx="721298" cy="25391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50" i="0" u="none" strike="noStrike" kern="0" cap="none" spc="0" normalizeH="0" baseline="0" noProof="0" dirty="0" smtClean="0">
                  <a:ln>
                    <a:noFill/>
                  </a:ln>
                  <a:solidFill>
                    <a:sysClr val="windowText" lastClr="000000"/>
                  </a:solidFill>
                  <a:effectLst/>
                  <a:uLnTx/>
                  <a:uFillTx/>
                  <a:latin typeface="Calibri" pitchFamily="34" charset="0"/>
                </a:rPr>
                <a:t>2005.1.1</a:t>
              </a:r>
              <a:endParaRPr kumimoji="0" lang="ko-KR" altLang="en-US" sz="1050" i="0" u="none" strike="noStrike" kern="0" cap="none" spc="0" normalizeH="0" baseline="0" noProof="0" dirty="0">
                <a:ln>
                  <a:noFill/>
                </a:ln>
                <a:solidFill>
                  <a:sysClr val="windowText" lastClr="000000"/>
                </a:solidFill>
                <a:effectLst/>
                <a:uLnTx/>
                <a:uFillTx/>
                <a:latin typeface="Calibri" pitchFamily="34" charset="0"/>
              </a:endParaRPr>
            </a:p>
          </p:txBody>
        </p:sp>
        <p:sp>
          <p:nvSpPr>
            <p:cNvPr id="26" name="TextBox 25"/>
            <p:cNvSpPr txBox="1"/>
            <p:nvPr/>
          </p:nvSpPr>
          <p:spPr>
            <a:xfrm>
              <a:off x="7161965" y="6612274"/>
              <a:ext cx="889408" cy="25391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50" i="0" u="none" strike="noStrike" kern="0" cap="none" spc="0" normalizeH="0" baseline="0" noProof="0" dirty="0" smtClean="0">
                  <a:ln>
                    <a:noFill/>
                  </a:ln>
                  <a:solidFill>
                    <a:sysClr val="windowText" lastClr="000000"/>
                  </a:solidFill>
                  <a:effectLst/>
                  <a:uLnTx/>
                  <a:uFillTx/>
                  <a:latin typeface="Calibri" pitchFamily="34" charset="0"/>
                </a:rPr>
                <a:t>2006.1.1</a:t>
              </a:r>
              <a:endParaRPr kumimoji="0" lang="ko-KR" altLang="en-US" sz="1050" i="0" u="none" strike="noStrike" kern="0" cap="none" spc="0" normalizeH="0" baseline="0" noProof="0" dirty="0">
                <a:ln>
                  <a:noFill/>
                </a:ln>
                <a:solidFill>
                  <a:sysClr val="windowText" lastClr="000000"/>
                </a:solidFill>
                <a:effectLst/>
                <a:uLnTx/>
                <a:uFillTx/>
                <a:latin typeface="Calibri" pitchFamily="34" charset="0"/>
              </a:endParaRPr>
            </a:p>
          </p:txBody>
        </p:sp>
        <p:sp>
          <p:nvSpPr>
            <p:cNvPr id="27" name="TextBox 26"/>
            <p:cNvSpPr txBox="1"/>
            <p:nvPr/>
          </p:nvSpPr>
          <p:spPr>
            <a:xfrm>
              <a:off x="2121404" y="6332506"/>
              <a:ext cx="743407" cy="261610"/>
            </a:xfrm>
            <a:prstGeom prst="rect">
              <a:avLst/>
            </a:prstGeom>
            <a:noFill/>
          </p:spPr>
          <p:txBody>
            <a:bodyPr wrap="square" rtlCol="0">
              <a:spAutoFit/>
            </a:bodyPr>
            <a:lstStyle/>
            <a:p>
              <a:pPr algn="l"/>
              <a:r>
                <a:rPr lang="en-US" altLang="ko-KR" sz="1100" dirty="0" smtClean="0">
                  <a:solidFill>
                    <a:srgbClr val="000000"/>
                  </a:solidFill>
                  <a:latin typeface="Calibri" pitchFamily="34" charset="0"/>
                  <a:ea typeface="Arial Unicode MS" pitchFamily="50" charset="-127"/>
                  <a:cs typeface="Arial Unicode MS" pitchFamily="50" charset="-127"/>
                </a:rPr>
                <a:t>VIC</a:t>
              </a:r>
              <a:endParaRPr lang="ko-KR" altLang="en-US" sz="1100" dirty="0">
                <a:solidFill>
                  <a:srgbClr val="000000"/>
                </a:solidFill>
                <a:latin typeface="Calibri" pitchFamily="34" charset="0"/>
                <a:ea typeface="Arial Unicode MS" pitchFamily="50" charset="-127"/>
                <a:cs typeface="Arial Unicode MS" pitchFamily="50" charset="-127"/>
              </a:endParaRPr>
            </a:p>
          </p:txBody>
        </p:sp>
        <p:pic>
          <p:nvPicPr>
            <p:cNvPr id="28" name="Picture 4"/>
            <p:cNvPicPr>
              <a:picLocks noChangeAspect="1" noChangeArrowheads="1"/>
            </p:cNvPicPr>
            <p:nvPr/>
          </p:nvPicPr>
          <p:blipFill rotWithShape="1">
            <a:blip r:embed="rId6" cstate="print">
              <a:extLst>
                <a:ext uri="{28A0092B-C50C-407E-A947-70E740481C1C}">
                  <a14:useLocalDpi xmlns="" xmlns:a14="http://schemas.microsoft.com/office/drawing/2010/main" val="0"/>
                </a:ext>
              </a:extLst>
            </a:blip>
            <a:srcRect r="67025" b="15610"/>
            <a:stretch/>
          </p:blipFill>
          <p:spPr bwMode="auto">
            <a:xfrm>
              <a:off x="6478116" y="5297558"/>
              <a:ext cx="269003" cy="23924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9" name="TextBox 28"/>
            <p:cNvSpPr txBox="1"/>
            <p:nvPr/>
          </p:nvSpPr>
          <p:spPr>
            <a:xfrm>
              <a:off x="6676238" y="5244058"/>
              <a:ext cx="932916" cy="246221"/>
            </a:xfrm>
            <a:prstGeom prst="rect">
              <a:avLst/>
            </a:prstGeom>
            <a:noFill/>
          </p:spPr>
          <p:txBody>
            <a:bodyPr wrap="square" rtlCol="0">
              <a:spAutoFit/>
            </a:bodyPr>
            <a:lstStyle/>
            <a:p>
              <a:pPr algn="l"/>
              <a:r>
                <a:rPr lang="en-US" altLang="ko-KR" sz="1000" dirty="0" smtClean="0">
                  <a:solidFill>
                    <a:srgbClr val="000000"/>
                  </a:solidFill>
                  <a:latin typeface="Calibri" pitchFamily="34" charset="0"/>
                  <a:ea typeface="Arial Unicode MS" pitchFamily="50" charset="-127"/>
                  <a:cs typeface="Arial Unicode MS" pitchFamily="50" charset="-127"/>
                </a:rPr>
                <a:t>Observation</a:t>
              </a:r>
              <a:endParaRPr lang="ko-KR" altLang="en-US" sz="1000" dirty="0">
                <a:solidFill>
                  <a:srgbClr val="000000"/>
                </a:solidFill>
                <a:latin typeface="Calibri" pitchFamily="34" charset="0"/>
                <a:ea typeface="Arial Unicode MS" pitchFamily="50" charset="-127"/>
                <a:cs typeface="Arial Unicode MS" pitchFamily="50" charset="-127"/>
              </a:endParaRPr>
            </a:p>
          </p:txBody>
        </p:sp>
        <p:sp>
          <p:nvSpPr>
            <p:cNvPr id="30" name="TextBox 29"/>
            <p:cNvSpPr txBox="1"/>
            <p:nvPr/>
          </p:nvSpPr>
          <p:spPr>
            <a:xfrm>
              <a:off x="6687405" y="5380648"/>
              <a:ext cx="950326" cy="246221"/>
            </a:xfrm>
            <a:prstGeom prst="rect">
              <a:avLst/>
            </a:prstGeom>
            <a:noFill/>
          </p:spPr>
          <p:txBody>
            <a:bodyPr wrap="square" rtlCol="0">
              <a:spAutoFit/>
            </a:bodyPr>
            <a:lstStyle/>
            <a:p>
              <a:pPr algn="l"/>
              <a:r>
                <a:rPr lang="en-US" altLang="ko-KR" sz="1000" dirty="0" smtClean="0">
                  <a:solidFill>
                    <a:srgbClr val="000000"/>
                  </a:solidFill>
                  <a:latin typeface="Calibri" pitchFamily="34" charset="0"/>
                  <a:ea typeface="Arial Unicode MS" pitchFamily="50" charset="-127"/>
                  <a:cs typeface="Arial Unicode MS" pitchFamily="50" charset="-127"/>
                </a:rPr>
                <a:t>Simulation </a:t>
              </a:r>
              <a:endParaRPr lang="ko-KR" altLang="en-US" sz="1000" dirty="0">
                <a:solidFill>
                  <a:srgbClr val="000000"/>
                </a:solidFill>
                <a:latin typeface="Calibri" pitchFamily="34" charset="0"/>
                <a:ea typeface="Arial Unicode MS" pitchFamily="50" charset="-127"/>
                <a:cs typeface="Arial Unicode MS" pitchFamily="50" charset="-127"/>
              </a:endParaRPr>
            </a:p>
          </p:txBody>
        </p:sp>
        <p:sp>
          <p:nvSpPr>
            <p:cNvPr id="31" name="TextBox 30"/>
            <p:cNvSpPr txBox="1"/>
            <p:nvPr/>
          </p:nvSpPr>
          <p:spPr>
            <a:xfrm>
              <a:off x="2133253" y="5246097"/>
              <a:ext cx="1611397" cy="261610"/>
            </a:xfrm>
            <a:prstGeom prst="rect">
              <a:avLst/>
            </a:prstGeom>
            <a:noFill/>
          </p:spPr>
          <p:txBody>
            <a:bodyPr wrap="square" rtlCol="0">
              <a:spAutoFit/>
            </a:bodyPr>
            <a:lstStyle/>
            <a:p>
              <a:pPr algn="l"/>
              <a:r>
                <a:rPr lang="en-US" altLang="ko-KR" sz="1100" dirty="0" err="1" smtClean="0">
                  <a:solidFill>
                    <a:srgbClr val="000000"/>
                  </a:solidFill>
                  <a:latin typeface="Calibri" pitchFamily="34" charset="0"/>
                  <a:ea typeface="Arial Unicode MS" pitchFamily="50" charset="-127"/>
                  <a:cs typeface="Arial Unicode MS" pitchFamily="50" charset="-127"/>
                </a:rPr>
                <a:t>Chungju</a:t>
              </a:r>
              <a:r>
                <a:rPr lang="en-US" altLang="ko-KR" sz="1100" dirty="0" smtClean="0">
                  <a:solidFill>
                    <a:srgbClr val="000000"/>
                  </a:solidFill>
                  <a:latin typeface="Calibri" pitchFamily="34" charset="0"/>
                  <a:ea typeface="Arial Unicode MS" pitchFamily="50" charset="-127"/>
                  <a:cs typeface="Arial Unicode MS" pitchFamily="50" charset="-127"/>
                </a:rPr>
                <a:t> dam basin</a:t>
              </a:r>
              <a:endParaRPr lang="ko-KR" altLang="en-US" sz="1100" dirty="0">
                <a:solidFill>
                  <a:srgbClr val="000000"/>
                </a:solidFill>
                <a:latin typeface="Calibri" pitchFamily="34" charset="0"/>
                <a:ea typeface="Arial Unicode MS" pitchFamily="50" charset="-127"/>
                <a:cs typeface="Arial Unicode MS" pitchFamily="50" charset="-127"/>
              </a:endParaRPr>
            </a:p>
          </p:txBody>
        </p:sp>
        <p:sp>
          <p:nvSpPr>
            <p:cNvPr id="32" name="TextBox 31"/>
            <p:cNvSpPr txBox="1"/>
            <p:nvPr/>
          </p:nvSpPr>
          <p:spPr>
            <a:xfrm rot="16200000">
              <a:off x="921179" y="5845205"/>
              <a:ext cx="1044116"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400" i="0" u="none" strike="noStrike" kern="0" cap="none" spc="0" normalizeH="0" baseline="0" noProof="0" dirty="0" smtClean="0">
                  <a:ln>
                    <a:noFill/>
                  </a:ln>
                  <a:solidFill>
                    <a:sysClr val="windowText" lastClr="000000"/>
                  </a:solidFill>
                  <a:effectLst/>
                  <a:uLnTx/>
                  <a:uFillTx/>
                  <a:latin typeface="Calibri" pitchFamily="34" charset="0"/>
                </a:rPr>
                <a:t>Flow (CMS)</a:t>
              </a:r>
              <a:endParaRPr kumimoji="0" lang="ko-KR" altLang="en-US" sz="1400" i="0" u="none" strike="noStrike" kern="0" cap="none" spc="0" normalizeH="0" baseline="0" noProof="0" dirty="0">
                <a:ln>
                  <a:noFill/>
                </a:ln>
                <a:solidFill>
                  <a:sysClr val="windowText" lastClr="000000"/>
                </a:solidFill>
                <a:effectLst/>
                <a:uLnTx/>
                <a:uFillTx/>
                <a:latin typeface="Calibri" pitchFamily="34" charset="0"/>
              </a:endParaRPr>
            </a:p>
          </p:txBody>
        </p:sp>
      </p:grpSp>
      <p:graphicFrame>
        <p:nvGraphicFramePr>
          <p:cNvPr id="33" name="Group 5"/>
          <p:cNvGraphicFramePr>
            <a:graphicFrameLocks noGrp="1"/>
          </p:cNvGraphicFramePr>
          <p:nvPr>
            <p:extLst>
              <p:ext uri="{D42A27DB-BD31-4B8C-83A1-F6EECF244321}">
                <p14:modId xmlns="" xmlns:p14="http://schemas.microsoft.com/office/powerpoint/2010/main" val="3288449762"/>
              </p:ext>
            </p:extLst>
          </p:nvPr>
        </p:nvGraphicFramePr>
        <p:xfrm>
          <a:off x="4395284" y="1701949"/>
          <a:ext cx="4531104" cy="1593702"/>
        </p:xfrm>
        <a:graphic>
          <a:graphicData uri="http://schemas.openxmlformats.org/drawingml/2006/table">
            <a:tbl>
              <a:tblPr/>
              <a:tblGrid>
                <a:gridCol w="785738"/>
                <a:gridCol w="785738"/>
                <a:gridCol w="680930"/>
                <a:gridCol w="758848"/>
                <a:gridCol w="758848"/>
                <a:gridCol w="761002"/>
              </a:tblGrid>
              <a:tr h="265617">
                <a:tc row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200" b="1" i="0" u="none" strike="noStrike" cap="none" normalizeH="0" baseline="0" dirty="0" smtClean="0">
                          <a:ln>
                            <a:noFill/>
                          </a:ln>
                          <a:solidFill>
                            <a:schemeClr val="bg1"/>
                          </a:solidFill>
                          <a:effectLst/>
                          <a:latin typeface="Arial" pitchFamily="34" charset="0"/>
                          <a:ea typeface="굴림" pitchFamily="50" charset="-127"/>
                          <a:cs typeface="Times New Roman" pitchFamily="18" charset="0"/>
                        </a:rPr>
                        <a:t>Model</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5B3D7"/>
                    </a:solidFill>
                  </a:tcPr>
                </a:tc>
                <a:tc row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200" b="1" i="0" u="none" strike="noStrike" cap="none" normalizeH="0" baseline="0" dirty="0" smtClean="0">
                          <a:ln>
                            <a:noFill/>
                          </a:ln>
                          <a:solidFill>
                            <a:schemeClr val="bg1"/>
                          </a:solidFill>
                          <a:effectLst/>
                          <a:latin typeface="Arial" pitchFamily="34" charset="0"/>
                          <a:ea typeface="굴림" pitchFamily="50" charset="-127"/>
                          <a:cs typeface="Times New Roman" pitchFamily="18" charset="0"/>
                        </a:rPr>
                        <a:t>Basin</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TlToBr>
                      <a:noFill/>
                    </a:lnTlToBr>
                    <a:lnBlToTr>
                      <a:noFill/>
                    </a:lnBlToTr>
                    <a:solidFill>
                      <a:srgbClr val="95B3D7"/>
                    </a:solidFill>
                  </a:tcPr>
                </a:tc>
                <a:tc gridSpan="4">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200" b="1" i="0" u="none" strike="noStrike" cap="none" normalizeH="0" baseline="0" dirty="0" smtClean="0">
                          <a:ln>
                            <a:noFill/>
                          </a:ln>
                          <a:solidFill>
                            <a:schemeClr val="bg1"/>
                          </a:solidFill>
                          <a:effectLst/>
                          <a:latin typeface="Arial" pitchFamily="34" charset="0"/>
                          <a:ea typeface="굴림" pitchFamily="50" charset="-127"/>
                          <a:cs typeface="Times New Roman" pitchFamily="18" charset="0"/>
                        </a:rPr>
                        <a:t>Statistic value</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5B3D7"/>
                    </a:solidFill>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r>
              <a:tr h="265617">
                <a:tc vMerge="1">
                  <a:txBody>
                    <a:bodyPr/>
                    <a:lstStyle/>
                    <a:p>
                      <a:pPr latinLnBrk="1"/>
                      <a:endParaRPr lang="ko-KR" altLang="en-US"/>
                    </a:p>
                  </a:txBody>
                  <a:tcPr/>
                </a:tc>
                <a:tc vMerge="1">
                  <a:txBody>
                    <a:bodyPr/>
                    <a:lstStyle/>
                    <a:p>
                      <a:pPr latinLnBrk="1"/>
                      <a:endParaRPr lang="ko-KR" altLang="en-US" dirty="0"/>
                    </a:p>
                  </a:txBody>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200" b="1" i="0" u="none" strike="noStrike" cap="none" normalizeH="0" baseline="0" dirty="0" smtClean="0">
                          <a:ln>
                            <a:noFill/>
                          </a:ln>
                          <a:solidFill>
                            <a:schemeClr val="bg1"/>
                          </a:solidFill>
                          <a:effectLst/>
                          <a:latin typeface="Arial" pitchFamily="34" charset="0"/>
                          <a:ea typeface="돋움체" pitchFamily="49" charset="-127"/>
                          <a:cs typeface="Times New Roman" pitchFamily="18" charset="0"/>
                        </a:rPr>
                        <a:t>r</a:t>
                      </a:r>
                      <a:endParaRPr kumimoji="1" lang="en-US" altLang="ko-KR" sz="1200" b="1" i="0" u="none" strike="noStrike" cap="none" normalizeH="0" baseline="0" dirty="0" smtClean="0">
                        <a:ln>
                          <a:noFill/>
                        </a:ln>
                        <a:solidFill>
                          <a:schemeClr val="bg1"/>
                        </a:solidFill>
                        <a:effectLst/>
                        <a:latin typeface="Arial" pitchFamily="34" charset="0"/>
                        <a:ea typeface="굴림" pitchFamily="50" charset="-127"/>
                        <a:cs typeface="Times New Roman" pitchFamily="18" charset="0"/>
                      </a:endParaRPr>
                    </a:p>
                  </a:txBody>
                  <a:tcPr marL="0" marR="0" marT="0" marB="0" anchor="ctr" horzOverflow="overflow">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5B3D7"/>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200" b="1" i="0" u="none" strike="noStrike" cap="none" normalizeH="0" baseline="0" dirty="0" smtClean="0">
                          <a:ln>
                            <a:noFill/>
                          </a:ln>
                          <a:solidFill>
                            <a:schemeClr val="bg1"/>
                          </a:solidFill>
                          <a:effectLst/>
                          <a:latin typeface="Arial" pitchFamily="34" charset="0"/>
                          <a:ea typeface="돋움체" pitchFamily="49" charset="-127"/>
                          <a:cs typeface="Times New Roman" pitchFamily="18" charset="0"/>
                        </a:rPr>
                        <a:t>RMSE</a:t>
                      </a:r>
                      <a:endParaRPr kumimoji="1" lang="en-US" altLang="ko-KR" sz="1200" b="1" i="0" u="none" strike="noStrike" cap="none" normalizeH="0" baseline="0" dirty="0" smtClean="0">
                        <a:ln>
                          <a:noFill/>
                        </a:ln>
                        <a:solidFill>
                          <a:schemeClr val="bg1"/>
                        </a:solidFill>
                        <a:effectLst/>
                        <a:latin typeface="Arial" pitchFamily="34" charset="0"/>
                        <a:ea typeface="굴림" pitchFamily="50" charset="-127"/>
                        <a:cs typeface="Times New Roman" pitchFamily="18" charset="0"/>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5B3D7"/>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200" b="1" i="0" u="none" strike="noStrike" cap="none" normalizeH="0" baseline="0" dirty="0" smtClean="0">
                          <a:ln>
                            <a:noFill/>
                          </a:ln>
                          <a:solidFill>
                            <a:schemeClr val="bg1"/>
                          </a:solidFill>
                          <a:effectLst/>
                          <a:latin typeface="Arial" pitchFamily="34" charset="0"/>
                          <a:ea typeface="돋움체" pitchFamily="49" charset="-127"/>
                          <a:cs typeface="Times New Roman" pitchFamily="18" charset="0"/>
                        </a:rPr>
                        <a:t>NSE</a:t>
                      </a:r>
                      <a:endParaRPr kumimoji="1" lang="en-US" altLang="ko-KR" sz="1200" b="1" i="0" u="none" strike="noStrike" cap="none" normalizeH="0" baseline="0" dirty="0" smtClean="0">
                        <a:ln>
                          <a:noFill/>
                        </a:ln>
                        <a:solidFill>
                          <a:schemeClr val="bg1"/>
                        </a:solidFill>
                        <a:effectLst/>
                        <a:latin typeface="Arial" pitchFamily="34" charset="0"/>
                        <a:ea typeface="굴림" pitchFamily="50" charset="-127"/>
                        <a:cs typeface="Times New Roman" pitchFamily="18" charset="0"/>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5B3D7"/>
                    </a:solid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200" b="1" i="0" u="none" strike="noStrike" cap="none" normalizeH="0" baseline="0" dirty="0" smtClean="0">
                          <a:ln>
                            <a:noFill/>
                          </a:ln>
                          <a:solidFill>
                            <a:schemeClr val="bg1"/>
                          </a:solidFill>
                          <a:effectLst/>
                          <a:latin typeface="Arial" pitchFamily="34" charset="0"/>
                          <a:ea typeface="돋움체" pitchFamily="49" charset="-127"/>
                          <a:cs typeface="Times New Roman" pitchFamily="18" charset="0"/>
                        </a:rPr>
                        <a:t>VE</a:t>
                      </a:r>
                      <a:endParaRPr kumimoji="1" lang="en-US" altLang="ko-KR" sz="1200" b="1" i="0" u="none" strike="noStrike" cap="none" normalizeH="0" baseline="0" dirty="0" smtClean="0">
                        <a:ln>
                          <a:noFill/>
                        </a:ln>
                        <a:solidFill>
                          <a:schemeClr val="bg1"/>
                        </a:solidFill>
                        <a:effectLst/>
                        <a:latin typeface="Arial" pitchFamily="34" charset="0"/>
                        <a:ea typeface="굴림" pitchFamily="50" charset="-127"/>
                        <a:cs typeface="Times New Roman" pitchFamily="18" charset="0"/>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5B3D7"/>
                    </a:solidFill>
                  </a:tcPr>
                </a:tc>
              </a:tr>
              <a:tr h="265617">
                <a:tc row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200" b="0" i="0" u="none" strike="noStrike" cap="none" normalizeH="0" baseline="0" dirty="0" smtClean="0">
                          <a:ln>
                            <a:noFill/>
                          </a:ln>
                          <a:solidFill>
                            <a:srgbClr val="000000"/>
                          </a:solidFill>
                          <a:effectLst/>
                          <a:latin typeface="Arial Unicode MS" pitchFamily="50" charset="-127"/>
                          <a:ea typeface="Arial Unicode MS" pitchFamily="50" charset="-127"/>
                          <a:cs typeface="Arial Unicode MS" pitchFamily="50" charset="-127"/>
                        </a:rPr>
                        <a:t>SWAT</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200" b="0" i="0" u="none" strike="noStrike" cap="none" normalizeH="0" baseline="0" dirty="0" err="1" smtClean="0">
                          <a:ln>
                            <a:noFill/>
                          </a:ln>
                          <a:solidFill>
                            <a:srgbClr val="000000"/>
                          </a:solidFill>
                          <a:effectLst/>
                          <a:latin typeface="Arial Unicode MS" pitchFamily="50" charset="-127"/>
                          <a:ea typeface="Arial Unicode MS" pitchFamily="50" charset="-127"/>
                          <a:cs typeface="Arial Unicode MS" pitchFamily="50" charset="-127"/>
                        </a:rPr>
                        <a:t>Chungju</a:t>
                      </a:r>
                      <a:endParaRPr kumimoji="1" lang="en-US" altLang="ko-KR" sz="1200" b="0" i="0" u="none" strike="noStrike" cap="none" normalizeH="0" baseline="0" dirty="0" smtClean="0">
                        <a:ln>
                          <a:noFill/>
                        </a:ln>
                        <a:solidFill>
                          <a:srgbClr val="000000"/>
                        </a:solidFill>
                        <a:effectLst/>
                        <a:latin typeface="Arial Unicode MS" pitchFamily="50" charset="-127"/>
                        <a:ea typeface="Arial Unicode MS" pitchFamily="50" charset="-127"/>
                        <a:cs typeface="Arial Unicode MS" pitchFamily="50" charset="-127"/>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
                          <a:schemeClr val="tx2"/>
                        </a:buClr>
                        <a:buSzPct val="100000"/>
                        <a:buFont typeface="Monotype Sorts" pitchFamily="2" charset="2"/>
                        <a:buNone/>
                        <a:tabLst/>
                      </a:pPr>
                      <a:r>
                        <a:rPr kumimoji="1" lang="en-US" altLang="ko-KR" sz="1200" b="1" i="0" u="none" strike="noStrike" cap="none" normalizeH="0" baseline="0" dirty="0" smtClean="0">
                          <a:ln>
                            <a:noFill/>
                          </a:ln>
                          <a:solidFill>
                            <a:srgbClr val="000000"/>
                          </a:solidFill>
                          <a:effectLst/>
                          <a:latin typeface="맑은 고딕" pitchFamily="50" charset="-127"/>
                          <a:ea typeface="맑은 고딕" pitchFamily="50" charset="-127"/>
                        </a:rPr>
                        <a:t>0.89</a:t>
                      </a:r>
                    </a:p>
                  </a:txBody>
                  <a:tcPr marL="0" marR="0" marT="0" marB="0" anchor="ctr" anchorCtr="1"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
                          <a:schemeClr val="tx2"/>
                        </a:buClr>
                        <a:buSzPct val="100000"/>
                        <a:buFont typeface="Monotype Sorts" pitchFamily="2" charset="2"/>
                        <a:buNone/>
                        <a:tabLst/>
                      </a:pPr>
                      <a:r>
                        <a:rPr kumimoji="1" lang="en-US" altLang="ko-KR" sz="1200" b="1" i="0" u="none" strike="noStrike" cap="none" normalizeH="0" baseline="0" dirty="0" smtClean="0">
                          <a:ln>
                            <a:noFill/>
                          </a:ln>
                          <a:solidFill>
                            <a:srgbClr val="000000"/>
                          </a:solidFill>
                          <a:effectLst/>
                          <a:latin typeface="맑은 고딕" pitchFamily="50" charset="-127"/>
                          <a:ea typeface="맑은 고딕" pitchFamily="50" charset="-127"/>
                        </a:rPr>
                        <a:t>3.05</a:t>
                      </a:r>
                    </a:p>
                  </a:txBody>
                  <a:tcPr marL="0" marR="0" marT="0" marB="0" anchor="ctr" anchorCtr="1"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
                          <a:schemeClr val="tx2"/>
                        </a:buClr>
                        <a:buSzPct val="100000"/>
                        <a:buFont typeface="Monotype Sorts" pitchFamily="2" charset="2"/>
                        <a:buNone/>
                        <a:tabLst/>
                      </a:pPr>
                      <a:r>
                        <a:rPr kumimoji="1" lang="en-US" altLang="ko-KR" sz="1200" b="1" i="0" u="none" strike="noStrike" cap="none" normalizeH="0" baseline="0" dirty="0" smtClean="0">
                          <a:ln>
                            <a:noFill/>
                          </a:ln>
                          <a:solidFill>
                            <a:srgbClr val="000000"/>
                          </a:solidFill>
                          <a:effectLst/>
                          <a:latin typeface="맑은 고딕" pitchFamily="50" charset="-127"/>
                          <a:ea typeface="맑은 고딕" pitchFamily="50" charset="-127"/>
                        </a:rPr>
                        <a:t>0.80</a:t>
                      </a:r>
                    </a:p>
                  </a:txBody>
                  <a:tcPr marL="0" marR="0" marT="0" marB="0" anchor="ctr" anchorCtr="1"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
                          <a:schemeClr val="tx2"/>
                        </a:buClr>
                        <a:buSzPct val="100000"/>
                        <a:buFont typeface="Monotype Sorts" pitchFamily="2" charset="2"/>
                        <a:buNone/>
                        <a:tabLst/>
                      </a:pPr>
                      <a:r>
                        <a:rPr kumimoji="1" lang="en-US" altLang="ko-KR" sz="1200" b="1" i="0" u="none" strike="noStrike" cap="none" normalizeH="0" baseline="0" dirty="0" smtClean="0">
                          <a:ln>
                            <a:noFill/>
                          </a:ln>
                          <a:solidFill>
                            <a:srgbClr val="000000"/>
                          </a:solidFill>
                          <a:effectLst/>
                          <a:latin typeface="맑은 고딕" pitchFamily="50" charset="-127"/>
                          <a:ea typeface="맑은 고딕" pitchFamily="50" charset="-127"/>
                        </a:rPr>
                        <a:t>-0.07</a:t>
                      </a:r>
                    </a:p>
                  </a:txBody>
                  <a:tcPr marL="0" marR="0" marT="0" marB="0" anchor="ctr" anchorCtr="1"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5617">
                <a:tc vMerge="1">
                  <a:txBody>
                    <a:bodyPr/>
                    <a:lstStyle/>
                    <a:p>
                      <a:pPr marL="0" marR="0" lvl="0" indent="0" algn="ctr" defTabSz="914400" rtl="0" eaLnBrk="1" fontAlgn="base" latinLnBrk="1" hangingPunct="1">
                        <a:lnSpc>
                          <a:spcPct val="100000"/>
                        </a:lnSpc>
                        <a:spcBef>
                          <a:spcPct val="0"/>
                        </a:spcBef>
                        <a:spcAft>
                          <a:spcPct val="0"/>
                        </a:spcAft>
                        <a:buClrTx/>
                        <a:buSzTx/>
                        <a:buFontTx/>
                        <a:buNone/>
                        <a:tabLst/>
                      </a:pPr>
                      <a:endParaRPr kumimoji="1" lang="en-US" altLang="ko-KR" sz="1200" b="1" i="0" u="none" strike="noStrike" cap="none" normalizeH="0" baseline="0" dirty="0" smtClean="0">
                        <a:ln>
                          <a:noFill/>
                        </a:ln>
                        <a:solidFill>
                          <a:srgbClr val="000000"/>
                        </a:solidFill>
                        <a:effectLst/>
                        <a:latin typeface="맑은 고딕" pitchFamily="50" charset="-127"/>
                        <a:ea typeface="맑은 고딕" pitchFamily="50" charset="-127"/>
                        <a:cs typeface="Times New Roman" pitchFamily="18" charset="0"/>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200" b="0" i="0" u="none" strike="noStrike" cap="none" normalizeH="0" baseline="0" dirty="0" err="1" smtClean="0">
                          <a:ln>
                            <a:noFill/>
                          </a:ln>
                          <a:solidFill>
                            <a:srgbClr val="000000"/>
                          </a:solidFill>
                          <a:effectLst/>
                          <a:latin typeface="Arial Unicode MS" pitchFamily="50" charset="-127"/>
                          <a:ea typeface="Arial Unicode MS" pitchFamily="50" charset="-127"/>
                          <a:cs typeface="Arial Unicode MS" pitchFamily="50" charset="-127"/>
                        </a:rPr>
                        <a:t>Soyang</a:t>
                      </a:r>
                      <a:endParaRPr kumimoji="1" lang="en-US" altLang="ko-KR" sz="1200" b="0" i="0" u="none" strike="noStrike" cap="none" normalizeH="0" baseline="0" dirty="0" smtClean="0">
                        <a:ln>
                          <a:noFill/>
                        </a:ln>
                        <a:solidFill>
                          <a:srgbClr val="000000"/>
                        </a:solidFill>
                        <a:effectLst/>
                        <a:latin typeface="Arial Unicode MS" pitchFamily="50" charset="-127"/>
                        <a:ea typeface="Arial Unicode MS" pitchFamily="50" charset="-127"/>
                        <a:cs typeface="Arial Unicode MS" pitchFamily="50" charset="-127"/>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
                          <a:schemeClr val="tx2"/>
                        </a:buClr>
                        <a:buSzPct val="100000"/>
                        <a:buFont typeface="Monotype Sorts" pitchFamily="2" charset="2"/>
                        <a:buNone/>
                        <a:tabLst/>
                      </a:pPr>
                      <a:r>
                        <a:rPr kumimoji="1" lang="en-US" altLang="ko-KR" sz="1200" b="1" i="0" u="none" strike="noStrike" cap="none" normalizeH="0" baseline="0" dirty="0" smtClean="0">
                          <a:ln>
                            <a:noFill/>
                          </a:ln>
                          <a:solidFill>
                            <a:srgbClr val="000000"/>
                          </a:solidFill>
                          <a:effectLst/>
                          <a:latin typeface="맑은 고딕" pitchFamily="50" charset="-127"/>
                          <a:ea typeface="맑은 고딕" pitchFamily="50" charset="-127"/>
                        </a:rPr>
                        <a:t>0.92</a:t>
                      </a:r>
                    </a:p>
                  </a:txBody>
                  <a:tcPr marL="0" marR="0" marT="0" marB="0" anchor="ctr" anchorCtr="1"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
                          <a:schemeClr val="tx2"/>
                        </a:buClr>
                        <a:buSzPct val="100000"/>
                        <a:buFont typeface="Monotype Sorts" pitchFamily="2" charset="2"/>
                        <a:buNone/>
                        <a:tabLst/>
                      </a:pPr>
                      <a:r>
                        <a:rPr kumimoji="1" lang="en-US" altLang="ko-KR" sz="1200" b="1" i="0" u="none" strike="noStrike" cap="none" normalizeH="0" baseline="0" dirty="0" smtClean="0">
                          <a:ln>
                            <a:noFill/>
                          </a:ln>
                          <a:solidFill>
                            <a:srgbClr val="000000"/>
                          </a:solidFill>
                          <a:effectLst/>
                          <a:latin typeface="맑은 고딕" pitchFamily="50" charset="-127"/>
                          <a:ea typeface="맑은 고딕" pitchFamily="50" charset="-127"/>
                        </a:rPr>
                        <a:t>3.04</a:t>
                      </a:r>
                    </a:p>
                  </a:txBody>
                  <a:tcPr marL="0" marR="0" marT="0" marB="0" anchor="ctr" anchorCtr="1"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
                          <a:schemeClr val="tx2"/>
                        </a:buClr>
                        <a:buSzPct val="100000"/>
                        <a:buFont typeface="Monotype Sorts" pitchFamily="2" charset="2"/>
                        <a:buNone/>
                        <a:tabLst/>
                      </a:pPr>
                      <a:r>
                        <a:rPr kumimoji="1" lang="en-US" altLang="ko-KR" sz="1200" b="1" i="0" u="none" strike="noStrike" cap="none" normalizeH="0" baseline="0" dirty="0" smtClean="0">
                          <a:ln>
                            <a:noFill/>
                          </a:ln>
                          <a:solidFill>
                            <a:srgbClr val="000000"/>
                          </a:solidFill>
                          <a:effectLst/>
                          <a:latin typeface="맑은 고딕" pitchFamily="50" charset="-127"/>
                          <a:ea typeface="맑은 고딕" pitchFamily="50" charset="-127"/>
                        </a:rPr>
                        <a:t>0.82</a:t>
                      </a:r>
                    </a:p>
                  </a:txBody>
                  <a:tcPr marL="0" marR="0" marT="0" marB="0" anchor="ctr" anchorCtr="1"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
                          <a:schemeClr val="tx2"/>
                        </a:buClr>
                        <a:buSzPct val="100000"/>
                        <a:buFont typeface="Monotype Sorts" pitchFamily="2" charset="2"/>
                        <a:buNone/>
                        <a:tabLst/>
                      </a:pPr>
                      <a:r>
                        <a:rPr kumimoji="1" lang="en-US" altLang="ko-KR" sz="1200" b="1" i="0" u="none" strike="noStrike" cap="none" normalizeH="0" baseline="0" dirty="0" smtClean="0">
                          <a:ln>
                            <a:noFill/>
                          </a:ln>
                          <a:solidFill>
                            <a:srgbClr val="000000"/>
                          </a:solidFill>
                          <a:effectLst/>
                          <a:latin typeface="맑은 고딕" pitchFamily="50" charset="-127"/>
                          <a:ea typeface="맑은 고딕" pitchFamily="50" charset="-127"/>
                        </a:rPr>
                        <a:t>-19.12</a:t>
                      </a:r>
                    </a:p>
                  </a:txBody>
                  <a:tcPr marL="0" marR="0" marT="0" marB="0" anchor="ctr" anchorCtr="1"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5617">
                <a:tc rowSpan="2">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200" b="0" i="0" u="none" strike="noStrike" cap="none" normalizeH="0" baseline="0" dirty="0" smtClean="0">
                          <a:ln>
                            <a:noFill/>
                          </a:ln>
                          <a:solidFill>
                            <a:srgbClr val="000000"/>
                          </a:solidFill>
                          <a:effectLst/>
                          <a:latin typeface="Arial Unicode MS" pitchFamily="50" charset="-127"/>
                          <a:ea typeface="Arial Unicode MS" pitchFamily="50" charset="-127"/>
                          <a:cs typeface="Arial Unicode MS" pitchFamily="50" charset="-127"/>
                        </a:rPr>
                        <a:t>VIC</a:t>
                      </a: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200" b="0" i="0" u="none" strike="noStrike" cap="none" normalizeH="0" baseline="0" dirty="0" err="1" smtClean="0">
                          <a:ln>
                            <a:noFill/>
                          </a:ln>
                          <a:solidFill>
                            <a:srgbClr val="000000"/>
                          </a:solidFill>
                          <a:effectLst/>
                          <a:latin typeface="Arial Unicode MS" pitchFamily="50" charset="-127"/>
                          <a:ea typeface="Arial Unicode MS" pitchFamily="50" charset="-127"/>
                          <a:cs typeface="Arial Unicode MS" pitchFamily="50" charset="-127"/>
                        </a:rPr>
                        <a:t>Chungju</a:t>
                      </a:r>
                      <a:endParaRPr kumimoji="1" lang="en-US" altLang="ko-KR" sz="1200" b="0" i="0" u="none" strike="noStrike" cap="none" normalizeH="0" baseline="0" dirty="0" smtClean="0">
                        <a:ln>
                          <a:noFill/>
                        </a:ln>
                        <a:solidFill>
                          <a:srgbClr val="000000"/>
                        </a:solidFill>
                        <a:effectLst/>
                        <a:latin typeface="Arial Unicode MS" pitchFamily="50" charset="-127"/>
                        <a:ea typeface="Arial Unicode MS" pitchFamily="50" charset="-127"/>
                        <a:cs typeface="Arial Unicode MS" pitchFamily="50" charset="-127"/>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
                          <a:schemeClr val="tx2"/>
                        </a:buClr>
                        <a:buSzPct val="100000"/>
                        <a:buFont typeface="Monotype Sorts" pitchFamily="2" charset="2"/>
                        <a:buNone/>
                        <a:tabLst/>
                      </a:pPr>
                      <a:r>
                        <a:rPr kumimoji="1" lang="en-US" altLang="ko-KR" sz="1200" b="1" i="0" u="none" strike="noStrike" cap="none" normalizeH="0" baseline="0" dirty="0" smtClean="0">
                          <a:ln>
                            <a:noFill/>
                          </a:ln>
                          <a:solidFill>
                            <a:srgbClr val="000000"/>
                          </a:solidFill>
                          <a:effectLst/>
                          <a:latin typeface="맑은 고딕" pitchFamily="50" charset="-127"/>
                          <a:ea typeface="맑은 고딕" pitchFamily="50" charset="-127"/>
                        </a:rPr>
                        <a:t>0.83</a:t>
                      </a:r>
                    </a:p>
                  </a:txBody>
                  <a:tcPr marL="0" marR="0" marT="0" marB="0" anchor="ctr" anchorCtr="1"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
                          <a:schemeClr val="tx2"/>
                        </a:buClr>
                        <a:buSzPct val="100000"/>
                        <a:buFont typeface="Monotype Sorts" pitchFamily="2" charset="2"/>
                        <a:buNone/>
                        <a:tabLst/>
                      </a:pPr>
                      <a:r>
                        <a:rPr kumimoji="1" lang="en-US" altLang="ko-KR" sz="1200" b="1" i="0" u="none" strike="noStrike" cap="none" normalizeH="0" baseline="0" dirty="0" smtClean="0">
                          <a:ln>
                            <a:noFill/>
                          </a:ln>
                          <a:solidFill>
                            <a:srgbClr val="000000"/>
                          </a:solidFill>
                          <a:effectLst/>
                          <a:latin typeface="맑은 고딕" pitchFamily="50" charset="-127"/>
                          <a:ea typeface="맑은 고딕" pitchFamily="50" charset="-127"/>
                        </a:rPr>
                        <a:t>3.90</a:t>
                      </a:r>
                    </a:p>
                  </a:txBody>
                  <a:tcPr marL="0" marR="0" marT="0" marB="0" anchor="ctr" anchorCtr="1"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
                          <a:schemeClr val="tx2"/>
                        </a:buClr>
                        <a:buSzPct val="100000"/>
                        <a:buFont typeface="Monotype Sorts" pitchFamily="2" charset="2"/>
                        <a:buNone/>
                        <a:tabLst/>
                      </a:pPr>
                      <a:r>
                        <a:rPr kumimoji="1" lang="en-US" altLang="ko-KR" sz="1200" b="1" i="0" u="none" strike="noStrike" cap="none" normalizeH="0" baseline="0" dirty="0" smtClean="0">
                          <a:ln>
                            <a:noFill/>
                          </a:ln>
                          <a:solidFill>
                            <a:srgbClr val="000000"/>
                          </a:solidFill>
                          <a:effectLst/>
                          <a:latin typeface="맑은 고딕" pitchFamily="50" charset="-127"/>
                          <a:ea typeface="맑은 고딕" pitchFamily="50" charset="-127"/>
                        </a:rPr>
                        <a:t>0.69</a:t>
                      </a:r>
                    </a:p>
                  </a:txBody>
                  <a:tcPr marL="0" marR="0" marT="0" marB="0" anchor="ctr" anchorCtr="1"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
                          <a:schemeClr val="tx2"/>
                        </a:buClr>
                        <a:buSzPct val="100000"/>
                        <a:buFont typeface="Monotype Sorts" pitchFamily="2" charset="2"/>
                        <a:buNone/>
                        <a:tabLst/>
                      </a:pPr>
                      <a:r>
                        <a:rPr kumimoji="1" lang="en-US" altLang="ko-KR" sz="1200" b="1" i="0" u="none" strike="noStrike" cap="none" normalizeH="0" baseline="0" dirty="0" smtClean="0">
                          <a:ln>
                            <a:noFill/>
                          </a:ln>
                          <a:solidFill>
                            <a:srgbClr val="000000"/>
                          </a:solidFill>
                          <a:effectLst/>
                          <a:latin typeface="맑은 고딕" pitchFamily="50" charset="-127"/>
                          <a:ea typeface="맑은 고딕" pitchFamily="50" charset="-127"/>
                        </a:rPr>
                        <a:t>3.31</a:t>
                      </a:r>
                    </a:p>
                  </a:txBody>
                  <a:tcPr marL="0" marR="0" marT="0" marB="0" anchor="ctr" anchorCtr="1"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265617">
                <a:tc vMerge="1">
                  <a:txBody>
                    <a:bodyPr/>
                    <a:lstStyle/>
                    <a:p>
                      <a:pPr marL="0" marR="0" lvl="0" indent="0" algn="ctr" defTabSz="914400" rtl="0" eaLnBrk="1" fontAlgn="base" latinLnBrk="1" hangingPunct="1">
                        <a:lnSpc>
                          <a:spcPct val="100000"/>
                        </a:lnSpc>
                        <a:spcBef>
                          <a:spcPct val="0"/>
                        </a:spcBef>
                        <a:spcAft>
                          <a:spcPct val="0"/>
                        </a:spcAft>
                        <a:buClrTx/>
                        <a:buSzTx/>
                        <a:buFontTx/>
                        <a:buNone/>
                        <a:tabLst/>
                      </a:pPr>
                      <a:endParaRPr kumimoji="1" lang="en-US" altLang="ko-KR" sz="1200" b="1" i="0" u="none" strike="noStrike" cap="none" normalizeH="0" baseline="0" dirty="0" smtClean="0">
                        <a:ln>
                          <a:noFill/>
                        </a:ln>
                        <a:solidFill>
                          <a:srgbClr val="000000"/>
                        </a:solidFill>
                        <a:effectLst/>
                        <a:latin typeface="맑은 고딕" pitchFamily="50" charset="-127"/>
                        <a:ea typeface="맑은 고딕" pitchFamily="50" charset="-127"/>
                        <a:cs typeface="Times New Roman" pitchFamily="18" charset="0"/>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1" hangingPunct="1">
                        <a:lnSpc>
                          <a:spcPct val="100000"/>
                        </a:lnSpc>
                        <a:spcBef>
                          <a:spcPct val="0"/>
                        </a:spcBef>
                        <a:spcAft>
                          <a:spcPct val="0"/>
                        </a:spcAft>
                        <a:buClrTx/>
                        <a:buSzTx/>
                        <a:buFontTx/>
                        <a:buNone/>
                        <a:tabLst/>
                      </a:pPr>
                      <a:r>
                        <a:rPr kumimoji="1" lang="en-US" altLang="ko-KR" sz="1200" b="0" i="0" u="none" strike="noStrike" cap="none" normalizeH="0" baseline="0" dirty="0" err="1" smtClean="0">
                          <a:ln>
                            <a:noFill/>
                          </a:ln>
                          <a:solidFill>
                            <a:srgbClr val="000000"/>
                          </a:solidFill>
                          <a:effectLst/>
                          <a:latin typeface="Arial Unicode MS" pitchFamily="50" charset="-127"/>
                          <a:ea typeface="Arial Unicode MS" pitchFamily="50" charset="-127"/>
                          <a:cs typeface="Arial Unicode MS" pitchFamily="50" charset="-127"/>
                        </a:rPr>
                        <a:t>Soyang</a:t>
                      </a:r>
                      <a:endParaRPr kumimoji="1" lang="en-US" altLang="ko-KR" sz="1200" b="0" i="0" u="none" strike="noStrike" cap="none" normalizeH="0" baseline="0" dirty="0" smtClean="0">
                        <a:ln>
                          <a:noFill/>
                        </a:ln>
                        <a:solidFill>
                          <a:srgbClr val="000000"/>
                        </a:solidFill>
                        <a:effectLst/>
                        <a:latin typeface="Arial Unicode MS" pitchFamily="50" charset="-127"/>
                        <a:ea typeface="Arial Unicode MS" pitchFamily="50" charset="-127"/>
                        <a:cs typeface="Arial Unicode MS" pitchFamily="50" charset="-127"/>
                      </a:endParaRPr>
                    </a:p>
                  </a:txBody>
                  <a:tcPr marL="0" marR="0" marT="0"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
                          <a:schemeClr val="tx2"/>
                        </a:buClr>
                        <a:buSzPct val="100000"/>
                        <a:buFont typeface="Monotype Sorts" pitchFamily="2" charset="2"/>
                        <a:buNone/>
                        <a:tabLst/>
                      </a:pPr>
                      <a:r>
                        <a:rPr kumimoji="1" lang="en-US" altLang="ko-KR" sz="1200" b="1" i="0" u="none" strike="noStrike" cap="none" normalizeH="0" baseline="0" dirty="0" smtClean="0">
                          <a:ln>
                            <a:noFill/>
                          </a:ln>
                          <a:solidFill>
                            <a:srgbClr val="000000"/>
                          </a:solidFill>
                          <a:effectLst/>
                          <a:latin typeface="맑은 고딕" pitchFamily="50" charset="-127"/>
                          <a:ea typeface="맑은 고딕" pitchFamily="50" charset="-127"/>
                        </a:rPr>
                        <a:t>0.89</a:t>
                      </a:r>
                    </a:p>
                  </a:txBody>
                  <a:tcPr marL="0" marR="0" marT="0" marB="0" anchor="ctr" anchorCtr="1"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
                          <a:schemeClr val="tx2"/>
                        </a:buClr>
                        <a:buSzPct val="100000"/>
                        <a:buFont typeface="Monotype Sorts" pitchFamily="2" charset="2"/>
                        <a:buNone/>
                        <a:tabLst/>
                      </a:pPr>
                      <a:r>
                        <a:rPr kumimoji="1" lang="en-US" altLang="ko-KR" sz="1200" b="1" i="0" u="none" strike="noStrike" cap="none" normalizeH="0" baseline="0" dirty="0" smtClean="0">
                          <a:ln>
                            <a:noFill/>
                          </a:ln>
                          <a:solidFill>
                            <a:srgbClr val="000000"/>
                          </a:solidFill>
                          <a:effectLst/>
                          <a:latin typeface="맑은 고딕" pitchFamily="50" charset="-127"/>
                          <a:ea typeface="맑은 고딕" pitchFamily="50" charset="-127"/>
                        </a:rPr>
                        <a:t>3.36</a:t>
                      </a:r>
                    </a:p>
                  </a:txBody>
                  <a:tcPr marL="0" marR="0" marT="0" marB="0" anchor="ctr" anchorCtr="1"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
                          <a:schemeClr val="tx2"/>
                        </a:buClr>
                        <a:buSzPct val="100000"/>
                        <a:buFont typeface="Monotype Sorts" pitchFamily="2" charset="2"/>
                        <a:buNone/>
                        <a:tabLst/>
                      </a:pPr>
                      <a:r>
                        <a:rPr kumimoji="1" lang="en-US" altLang="ko-KR" sz="1200" b="1" i="0" u="none" strike="noStrike" cap="none" normalizeH="0" baseline="0" dirty="0" smtClean="0">
                          <a:ln>
                            <a:noFill/>
                          </a:ln>
                          <a:solidFill>
                            <a:srgbClr val="000000"/>
                          </a:solidFill>
                          <a:effectLst/>
                          <a:latin typeface="맑은 고딕" pitchFamily="50" charset="-127"/>
                          <a:ea typeface="맑은 고딕" pitchFamily="50" charset="-127"/>
                        </a:rPr>
                        <a:t>0.79</a:t>
                      </a:r>
                    </a:p>
                  </a:txBody>
                  <a:tcPr marL="0" marR="0" marT="0" marB="0" anchor="ctr" anchorCtr="1"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1" hangingPunct="1">
                        <a:lnSpc>
                          <a:spcPct val="100000"/>
                        </a:lnSpc>
                        <a:spcBef>
                          <a:spcPct val="20000"/>
                        </a:spcBef>
                        <a:spcAft>
                          <a:spcPct val="0"/>
                        </a:spcAft>
                        <a:buClr>
                          <a:schemeClr val="tx2"/>
                        </a:buClr>
                        <a:buSzPct val="100000"/>
                        <a:buFont typeface="Monotype Sorts" pitchFamily="2" charset="2"/>
                        <a:buNone/>
                        <a:tabLst/>
                      </a:pPr>
                      <a:r>
                        <a:rPr kumimoji="1" lang="en-US" altLang="ko-KR" sz="1200" b="1" i="0" u="none" strike="noStrike" cap="none" normalizeH="0" baseline="0" dirty="0" smtClean="0">
                          <a:ln>
                            <a:noFill/>
                          </a:ln>
                          <a:solidFill>
                            <a:srgbClr val="000000"/>
                          </a:solidFill>
                          <a:effectLst/>
                          <a:latin typeface="맑은 고딕" pitchFamily="50" charset="-127"/>
                          <a:ea typeface="맑은 고딕" pitchFamily="50" charset="-127"/>
                        </a:rPr>
                        <a:t>-6.65</a:t>
                      </a:r>
                    </a:p>
                  </a:txBody>
                  <a:tcPr marL="0" marR="0" marT="0" marB="0" anchor="ctr" anchorCtr="1"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4" name="TextBox 33"/>
          <p:cNvSpPr txBox="1"/>
          <p:nvPr/>
        </p:nvSpPr>
        <p:spPr>
          <a:xfrm>
            <a:off x="539552" y="1658516"/>
            <a:ext cx="3528392" cy="368049"/>
          </a:xfrm>
          <a:prstGeom prst="rect">
            <a:avLst/>
          </a:prstGeom>
          <a:noFill/>
        </p:spPr>
        <p:txBody>
          <a:bodyPr wrap="square" rtlCol="0">
            <a:spAutoFit/>
          </a:bodyPr>
          <a:lstStyle/>
          <a:p>
            <a:pPr algn="l">
              <a:lnSpc>
                <a:spcPct val="120000"/>
              </a:lnSpc>
              <a:spcBef>
                <a:spcPts val="800"/>
              </a:spcBef>
              <a:buClr>
                <a:schemeClr val="accent1">
                  <a:lumMod val="50000"/>
                </a:schemeClr>
              </a:buClr>
              <a:buFont typeface="Wingdings" pitchFamily="2" charset="2"/>
              <a:buChar char="Ø"/>
            </a:pPr>
            <a:r>
              <a:rPr lang="en-US" altLang="ko-KR" sz="1600" b="1" dirty="0" smtClean="0">
                <a:solidFill>
                  <a:srgbClr val="000000"/>
                </a:solidFill>
                <a:latin typeface="Calibri" pitchFamily="34" charset="0"/>
              </a:rPr>
              <a:t>Parameterization</a:t>
            </a:r>
            <a:endParaRPr lang="ko-KR" altLang="en-US" sz="1600" b="1" dirty="0">
              <a:solidFill>
                <a:srgbClr val="000000"/>
              </a:solidFill>
              <a:latin typeface="Calibri" pitchFamily="34" charset="0"/>
            </a:endParaRPr>
          </a:p>
        </p:txBody>
      </p:sp>
      <p:sp>
        <p:nvSpPr>
          <p:cNvPr id="35" name="TextBox 34"/>
          <p:cNvSpPr txBox="1"/>
          <p:nvPr/>
        </p:nvSpPr>
        <p:spPr>
          <a:xfrm>
            <a:off x="807496" y="2091030"/>
            <a:ext cx="3574004" cy="705258"/>
          </a:xfrm>
          <a:prstGeom prst="rect">
            <a:avLst/>
          </a:prstGeom>
          <a:noFill/>
        </p:spPr>
        <p:txBody>
          <a:bodyPr wrap="square" rtlCol="0">
            <a:spAutoFit/>
          </a:bodyPr>
          <a:lstStyle/>
          <a:p>
            <a:pPr algn="l">
              <a:lnSpc>
                <a:spcPct val="150000"/>
              </a:lnSpc>
              <a:buFont typeface="Wingdings" pitchFamily="2" charset="2"/>
              <a:buChar char="ü"/>
            </a:pPr>
            <a:r>
              <a:rPr lang="ko-KR" altLang="en-US" sz="1400" b="1" dirty="0" smtClean="0">
                <a:solidFill>
                  <a:srgbClr val="000000"/>
                </a:solidFill>
                <a:latin typeface="Calibri" pitchFamily="34" charset="0"/>
              </a:rPr>
              <a:t> </a:t>
            </a:r>
            <a:r>
              <a:rPr lang="en-US" altLang="ko-KR" sz="1400" b="1" dirty="0" smtClean="0">
                <a:solidFill>
                  <a:srgbClr val="000000"/>
                </a:solidFill>
                <a:latin typeface="Calibri" pitchFamily="34" charset="0"/>
              </a:rPr>
              <a:t>Verification period: </a:t>
            </a:r>
            <a:r>
              <a:rPr lang="en-US" altLang="ko-KR" sz="1400" b="1" dirty="0">
                <a:solidFill>
                  <a:srgbClr val="000000"/>
                </a:solidFill>
                <a:latin typeface="Calibri" pitchFamily="34" charset="0"/>
              </a:rPr>
              <a:t>1996 – 2005</a:t>
            </a:r>
          </a:p>
          <a:p>
            <a:pPr algn="l">
              <a:lnSpc>
                <a:spcPct val="150000"/>
              </a:lnSpc>
              <a:buFont typeface="Wingdings" pitchFamily="2" charset="2"/>
              <a:buChar char="ü"/>
            </a:pPr>
            <a:r>
              <a:rPr lang="en-US" altLang="ko-KR" sz="1400" b="1" dirty="0" smtClean="0">
                <a:solidFill>
                  <a:srgbClr val="000000"/>
                </a:solidFill>
                <a:latin typeface="Calibri" pitchFamily="34" charset="0"/>
              </a:rPr>
              <a:t> Calibration period: </a:t>
            </a:r>
            <a:r>
              <a:rPr lang="en-US" altLang="ko-KR" sz="1400" b="1" dirty="0">
                <a:solidFill>
                  <a:srgbClr val="000000"/>
                </a:solidFill>
                <a:latin typeface="Calibri" pitchFamily="34" charset="0"/>
              </a:rPr>
              <a:t>1986 – 1995 </a:t>
            </a:r>
          </a:p>
        </p:txBody>
      </p:sp>
      <p:sp>
        <p:nvSpPr>
          <p:cNvPr id="36" name="TextBox 35"/>
          <p:cNvSpPr txBox="1"/>
          <p:nvPr/>
        </p:nvSpPr>
        <p:spPr>
          <a:xfrm>
            <a:off x="539552" y="2908737"/>
            <a:ext cx="5594548" cy="368049"/>
          </a:xfrm>
          <a:prstGeom prst="rect">
            <a:avLst/>
          </a:prstGeom>
          <a:noFill/>
        </p:spPr>
        <p:txBody>
          <a:bodyPr wrap="square" rtlCol="0">
            <a:spAutoFit/>
          </a:bodyPr>
          <a:lstStyle/>
          <a:p>
            <a:pPr algn="l">
              <a:lnSpc>
                <a:spcPct val="120000"/>
              </a:lnSpc>
              <a:spcBef>
                <a:spcPts val="800"/>
              </a:spcBef>
              <a:buClr>
                <a:schemeClr val="accent1">
                  <a:lumMod val="50000"/>
                </a:schemeClr>
              </a:buClr>
              <a:buFont typeface="Wingdings" pitchFamily="2" charset="2"/>
              <a:buChar char="Ø"/>
            </a:pPr>
            <a:r>
              <a:rPr lang="en-US" altLang="ko-KR" sz="1600" b="1" dirty="0" smtClean="0">
                <a:solidFill>
                  <a:srgbClr val="000000"/>
                </a:solidFill>
                <a:latin typeface="Calibri" pitchFamily="34" charset="0"/>
              </a:rPr>
              <a:t>Graphical and statistical assessment</a:t>
            </a:r>
            <a:endParaRPr lang="ko-KR" altLang="en-US" sz="1600" b="1" dirty="0">
              <a:solidFill>
                <a:srgbClr val="000000"/>
              </a:solidFill>
              <a:latin typeface="Calibri" pitchFamily="34" charset="0"/>
            </a:endParaRPr>
          </a:p>
        </p:txBody>
      </p:sp>
    </p:spTree>
    <p:extLst>
      <p:ext uri="{BB962C8B-B14F-4D97-AF65-F5344CB8AC3E}">
        <p14:creationId xmlns="" xmlns:p14="http://schemas.microsoft.com/office/powerpoint/2010/main" val="282852420"/>
      </p:ext>
    </p:extLst>
  </p:cSld>
  <p:clrMapOvr>
    <a:masterClrMapping/>
  </p:clrMapOvr>
  <p:transition>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250454" y="1708889"/>
            <a:ext cx="9160246" cy="1087477"/>
          </a:xfrm>
          <a:prstGeom prst="rect">
            <a:avLst/>
          </a:prstGeom>
          <a:noFill/>
          <a:ln w="9525">
            <a:noFill/>
            <a:miter lim="800000"/>
            <a:headEnd/>
            <a:tailEnd/>
          </a:ln>
        </p:spPr>
        <p:txBody>
          <a:bodyPr wrap="square">
            <a:spAutoFit/>
          </a:bodyPr>
          <a:lstStyle/>
          <a:p>
            <a:pPr marL="355600" lvl="1" indent="-177800" algn="l" eaLnBrk="0" hangingPunct="0">
              <a:spcBef>
                <a:spcPts val="1000"/>
              </a:spcBef>
              <a:spcAft>
                <a:spcPts val="0"/>
              </a:spcAft>
              <a:buClr>
                <a:srgbClr val="000099"/>
              </a:buClr>
              <a:buSzPct val="80000"/>
              <a:buBlip>
                <a:blip r:embed="rId3"/>
              </a:buBlip>
              <a:defRPr/>
            </a:pPr>
            <a:r>
              <a:rPr lang="en-US" altLang="ko-KR" sz="1600" b="1" kern="0" dirty="0" smtClean="0">
                <a:solidFill>
                  <a:srgbClr val="000000"/>
                </a:solidFill>
                <a:latin typeface="Calibri" pitchFamily="34" charset="0"/>
                <a:cs typeface="Times New Roman" pitchFamily="18" charset="0"/>
              </a:rPr>
              <a:t> All GCM and RCMs tend to underestimate</a:t>
            </a:r>
          </a:p>
          <a:p>
            <a:pPr marL="355600" lvl="1" indent="-177800" algn="l" eaLnBrk="0" hangingPunct="0">
              <a:spcBef>
                <a:spcPts val="1000"/>
              </a:spcBef>
              <a:spcAft>
                <a:spcPts val="0"/>
              </a:spcAft>
              <a:buClr>
                <a:srgbClr val="000099"/>
              </a:buClr>
              <a:buSzPct val="80000"/>
              <a:buBlip>
                <a:blip r:embed="rId3"/>
              </a:buBlip>
              <a:defRPr/>
            </a:pPr>
            <a:r>
              <a:rPr lang="en-US" altLang="ko-KR" sz="1600" b="1" kern="0" dirty="0" smtClean="0">
                <a:solidFill>
                  <a:srgbClr val="000000"/>
                </a:solidFill>
                <a:latin typeface="Calibri" pitchFamily="34" charset="0"/>
                <a:cs typeface="Times New Roman" pitchFamily="18" charset="0"/>
              </a:rPr>
              <a:t>Max and min (</a:t>
            </a:r>
            <a:r>
              <a:rPr lang="en-US" altLang="ko-KR" sz="1600" b="1" kern="0" dirty="0" err="1" smtClean="0">
                <a:solidFill>
                  <a:srgbClr val="000000"/>
                </a:solidFill>
                <a:latin typeface="Calibri" pitchFamily="34" charset="0"/>
                <a:cs typeface="Times New Roman" pitchFamily="18" charset="0"/>
              </a:rPr>
              <a:t>Obs</a:t>
            </a:r>
            <a:r>
              <a:rPr lang="en-US" altLang="ko-KR" sz="1600" b="1" kern="0" dirty="0" smtClean="0">
                <a:solidFill>
                  <a:srgbClr val="000000"/>
                </a:solidFill>
                <a:latin typeface="Calibri" pitchFamily="34" charset="0"/>
                <a:cs typeface="Times New Roman" pitchFamily="18" charset="0"/>
              </a:rPr>
              <a:t>): 196mm</a:t>
            </a:r>
            <a:r>
              <a:rPr lang="en-US" altLang="ko-KR" sz="1600" b="1" kern="0" dirty="0">
                <a:solidFill>
                  <a:srgbClr val="000000"/>
                </a:solidFill>
                <a:latin typeface="Calibri" pitchFamily="34" charset="0"/>
                <a:cs typeface="Times New Roman" pitchFamily="18" charset="0"/>
              </a:rPr>
              <a:t>, </a:t>
            </a:r>
            <a:r>
              <a:rPr lang="en-US" altLang="ko-KR" sz="1600" b="1" kern="0" dirty="0" smtClean="0">
                <a:solidFill>
                  <a:srgbClr val="000000"/>
                </a:solidFill>
                <a:latin typeface="Calibri" pitchFamily="34" charset="0"/>
                <a:cs typeface="Times New Roman" pitchFamily="18" charset="0"/>
              </a:rPr>
              <a:t>48mm, Max (GCM): 100mm</a:t>
            </a:r>
            <a:endParaRPr lang="ko-KR" altLang="en-US" sz="1600" b="1" kern="0" dirty="0">
              <a:solidFill>
                <a:srgbClr val="000000"/>
              </a:solidFill>
              <a:latin typeface="Calibri" pitchFamily="34" charset="0"/>
              <a:cs typeface="Times New Roman" pitchFamily="18" charset="0"/>
            </a:endParaRPr>
          </a:p>
          <a:p>
            <a:pPr marL="355600" lvl="1" indent="-177800" algn="l" eaLnBrk="0" hangingPunct="0">
              <a:spcBef>
                <a:spcPts val="1000"/>
              </a:spcBef>
              <a:spcAft>
                <a:spcPts val="0"/>
              </a:spcAft>
              <a:buClr>
                <a:srgbClr val="000099"/>
              </a:buClr>
              <a:buSzPct val="80000"/>
              <a:buBlip>
                <a:blip r:embed="rId3"/>
              </a:buBlip>
              <a:defRPr/>
            </a:pPr>
            <a:r>
              <a:rPr lang="en-US" altLang="ko-KR" sz="1600" b="1" kern="0" dirty="0" smtClean="0">
                <a:solidFill>
                  <a:srgbClr val="000000"/>
                </a:solidFill>
                <a:latin typeface="Calibri" pitchFamily="34" charset="0"/>
                <a:cs typeface="Times New Roman" pitchFamily="18" charset="0"/>
              </a:rPr>
              <a:t>Bias of average: 20</a:t>
            </a:r>
            <a:r>
              <a:rPr lang="en-US" altLang="ko-KR" sz="1600" b="1" kern="0" dirty="0">
                <a:solidFill>
                  <a:srgbClr val="000000"/>
                </a:solidFill>
                <a:latin typeface="Calibri" pitchFamily="34" charset="0"/>
                <a:cs typeface="Times New Roman" pitchFamily="18" charset="0"/>
              </a:rPr>
              <a:t>∼</a:t>
            </a:r>
            <a:r>
              <a:rPr lang="en-US" altLang="ko-KR" sz="1600" b="1" kern="0" dirty="0" smtClean="0">
                <a:solidFill>
                  <a:srgbClr val="000000"/>
                </a:solidFill>
                <a:latin typeface="Calibri" pitchFamily="34" charset="0"/>
                <a:cs typeface="Times New Roman" pitchFamily="18" charset="0"/>
              </a:rPr>
              <a:t>30mm, Bias of standard deviation: 3~20mm</a:t>
            </a:r>
            <a:endParaRPr lang="ko-KR" altLang="en-US" sz="1600" b="1" kern="0" dirty="0">
              <a:solidFill>
                <a:srgbClr val="000000"/>
              </a:solidFill>
              <a:latin typeface="Calibri" pitchFamily="34" charset="0"/>
              <a:cs typeface="Times New Roman" pitchFamily="18" charset="0"/>
            </a:endParaRPr>
          </a:p>
        </p:txBody>
      </p:sp>
      <p:sp>
        <p:nvSpPr>
          <p:cNvPr id="5" name="제목 1"/>
          <p:cNvSpPr txBox="1">
            <a:spLocks/>
          </p:cNvSpPr>
          <p:nvPr/>
        </p:nvSpPr>
        <p:spPr bwMode="auto">
          <a:xfrm>
            <a:off x="0" y="0"/>
            <a:ext cx="9144000" cy="857231"/>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a:defRPr/>
            </a:pPr>
            <a:r>
              <a:rPr lang="en-US" altLang="ko-KR" sz="3600" b="1" dirty="0" smtClean="0">
                <a:solidFill>
                  <a:schemeClr val="tx2">
                    <a:lumMod val="75000"/>
                  </a:schemeClr>
                </a:solidFill>
                <a:effectLst>
                  <a:outerShdw blurRad="38100" dist="38100" dir="2700000" algn="tl">
                    <a:srgbClr val="C0C0C0"/>
                  </a:outerShdw>
                </a:effectLst>
                <a:latin typeface="Calibri" pitchFamily="34" charset="0"/>
                <a:cs typeface="Times New Roman" pitchFamily="18" charset="0"/>
              </a:rPr>
              <a:t>Results and Analysis</a:t>
            </a:r>
            <a:endParaRPr lang="ko-KR" altLang="en-US" sz="3600" b="1" dirty="0">
              <a:solidFill>
                <a:schemeClr val="tx2">
                  <a:lumMod val="75000"/>
                </a:schemeClr>
              </a:solidFill>
              <a:effectLst>
                <a:outerShdw blurRad="38100" dist="38100" dir="2700000" algn="tl">
                  <a:srgbClr val="C0C0C0"/>
                </a:outerShdw>
              </a:effectLst>
              <a:latin typeface="Calibri" pitchFamily="34" charset="0"/>
              <a:cs typeface="Times New Roman" pitchFamily="18" charset="0"/>
            </a:endParaRPr>
          </a:p>
        </p:txBody>
      </p:sp>
      <p:sp>
        <p:nvSpPr>
          <p:cNvPr id="6" name="내용 개체 틀 2"/>
          <p:cNvSpPr>
            <a:spLocks noGrp="1"/>
          </p:cNvSpPr>
          <p:nvPr/>
        </p:nvSpPr>
        <p:spPr bwMode="auto">
          <a:xfrm>
            <a:off x="10510" y="1059129"/>
            <a:ext cx="8967355" cy="560723"/>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lvl1pPr marL="177800" indent="-177800" algn="l" rtl="0" eaLnBrk="0" fontAlgn="base" latinLnBrk="1" hangingPunct="0">
              <a:lnSpc>
                <a:spcPct val="130000"/>
              </a:lnSpc>
              <a:spcBef>
                <a:spcPct val="20000"/>
              </a:spcBef>
              <a:spcAft>
                <a:spcPct val="0"/>
              </a:spcAft>
              <a:buClr>
                <a:schemeClr val="tx2"/>
              </a:buClr>
              <a:buSzPct val="100000"/>
              <a:buFont typeface="Monotype Sorts" pitchFamily="2" charset="2"/>
              <a:buBlip>
                <a:blip r:embed="rId4"/>
              </a:buBlip>
              <a:defRPr kumimoji="1" sz="2000" b="1" baseline="0">
                <a:solidFill>
                  <a:srgbClr val="000000"/>
                </a:solidFill>
                <a:latin typeface="Arial" pitchFamily="34" charset="0"/>
                <a:ea typeface="Arial Unicode MS" pitchFamily="50" charset="-127"/>
                <a:cs typeface="Arial" pitchFamily="34" charset="0"/>
              </a:defRPr>
            </a:lvl1pPr>
            <a:lvl2pPr marL="541338" indent="-184150" algn="l" rtl="0" eaLnBrk="0" fontAlgn="base" latinLnBrk="1" hangingPunct="0">
              <a:lnSpc>
                <a:spcPct val="130000"/>
              </a:lnSpc>
              <a:spcBef>
                <a:spcPct val="20000"/>
              </a:spcBef>
              <a:spcAft>
                <a:spcPct val="0"/>
              </a:spcAft>
              <a:buClr>
                <a:schemeClr val="tx2"/>
              </a:buClr>
              <a:buSzPct val="80000"/>
              <a:buFont typeface="Wingdings" pitchFamily="2" charset="2"/>
              <a:buChar char="Ø"/>
              <a:defRPr kumimoji="1" sz="1600" b="1" baseline="0">
                <a:solidFill>
                  <a:srgbClr val="000000"/>
                </a:solidFill>
                <a:latin typeface="Arial" pitchFamily="34" charset="0"/>
                <a:ea typeface="Arial Unicode MS" pitchFamily="50" charset="-127"/>
                <a:cs typeface="Arial" pitchFamily="34" charset="0"/>
              </a:defRPr>
            </a:lvl2pPr>
            <a:lvl3pPr marL="895350" indent="-174625" algn="l" rtl="0" eaLnBrk="0" fontAlgn="base" latinLnBrk="1" hangingPunct="0">
              <a:lnSpc>
                <a:spcPct val="130000"/>
              </a:lnSpc>
              <a:spcBef>
                <a:spcPct val="20000"/>
              </a:spcBef>
              <a:spcAft>
                <a:spcPct val="0"/>
              </a:spcAft>
              <a:buClr>
                <a:schemeClr val="tx1"/>
              </a:buClr>
              <a:buSzPct val="75000"/>
              <a:buFont typeface="Monotype Sorts" pitchFamily="2" charset="2"/>
              <a:buBlip>
                <a:blip r:embed="rId5"/>
              </a:buBlip>
              <a:defRPr kumimoji="1" sz="1400" b="1" baseline="0">
                <a:solidFill>
                  <a:srgbClr val="003366"/>
                </a:solidFill>
                <a:latin typeface="Arial" pitchFamily="34" charset="0"/>
                <a:ea typeface="Arial Unicode MS" pitchFamily="50" charset="-127"/>
                <a:cs typeface="Arial" pitchFamily="34" charset="0"/>
              </a:defRPr>
            </a:lvl3pPr>
            <a:lvl4pPr marL="1258888" indent="-184150" algn="l" rtl="0" eaLnBrk="0" fontAlgn="base" latinLnBrk="1" hangingPunct="0">
              <a:lnSpc>
                <a:spcPct val="130000"/>
              </a:lnSpc>
              <a:spcBef>
                <a:spcPct val="20000"/>
              </a:spcBef>
              <a:spcAft>
                <a:spcPct val="0"/>
              </a:spcAft>
              <a:buClr>
                <a:schemeClr val="tx1"/>
              </a:buClr>
              <a:buSzPct val="75000"/>
              <a:buChar char="•"/>
              <a:defRPr kumimoji="1" sz="1300" baseline="0">
                <a:solidFill>
                  <a:srgbClr val="000000"/>
                </a:solidFill>
                <a:latin typeface="Arial" pitchFamily="34" charset="0"/>
                <a:ea typeface="Arial Unicode MS" pitchFamily="50" charset="-127"/>
                <a:cs typeface="Arial" pitchFamily="34" charset="0"/>
              </a:defRPr>
            </a:lvl4pPr>
            <a:lvl5pPr marL="1614488" indent="-176213" algn="l" rtl="0" eaLnBrk="0" fontAlgn="base" latinLnBrk="1" hangingPunct="0">
              <a:lnSpc>
                <a:spcPct val="130000"/>
              </a:lnSpc>
              <a:spcBef>
                <a:spcPct val="20000"/>
              </a:spcBef>
              <a:spcAft>
                <a:spcPct val="0"/>
              </a:spcAft>
              <a:buClr>
                <a:schemeClr val="hlink"/>
              </a:buClr>
              <a:buSzPct val="75000"/>
              <a:buFont typeface="Monotype Sorts" pitchFamily="2" charset="2"/>
              <a:buChar char="ä"/>
              <a:defRPr kumimoji="1" sz="1000" baseline="0">
                <a:solidFill>
                  <a:schemeClr val="tx1"/>
                </a:solidFill>
                <a:latin typeface="Arial" pitchFamily="34" charset="0"/>
                <a:ea typeface="Arial Unicode MS" pitchFamily="50" charset="-127"/>
                <a:cs typeface="Arial" pitchFamily="34" charset="0"/>
              </a:defRPr>
            </a:lvl5pPr>
            <a:lvl6pPr marL="20716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6pPr>
            <a:lvl7pPr marL="25288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7pPr>
            <a:lvl8pPr marL="29860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8pPr>
            <a:lvl9pPr marL="34432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9pPr>
          </a:lstStyle>
          <a:p>
            <a:pPr marL="541338" lvl="0"/>
            <a:r>
              <a:rPr lang="en-US" altLang="ko-KR" dirty="0"/>
              <a:t> </a:t>
            </a:r>
            <a:r>
              <a:rPr lang="en-US" altLang="ko-KR" dirty="0" smtClean="0"/>
              <a:t>Bias of 1-day maximum precipitation for historical period</a:t>
            </a:r>
            <a:endParaRPr lang="en-US" altLang="ko-KR" dirty="0"/>
          </a:p>
        </p:txBody>
      </p:sp>
      <p:sp>
        <p:nvSpPr>
          <p:cNvPr id="7" name="Rectangle 5"/>
          <p:cNvSpPr>
            <a:spLocks noChangeAspect="1" noChangeArrowheads="1"/>
          </p:cNvSpPr>
          <p:nvPr/>
        </p:nvSpPr>
        <p:spPr bwMode="auto">
          <a:xfrm>
            <a:off x="323850" y="1155760"/>
            <a:ext cx="266700" cy="266700"/>
          </a:xfrm>
          <a:prstGeom prst="rect">
            <a:avLst/>
          </a:prstGeom>
          <a:solidFill>
            <a:srgbClr val="FFFFFF"/>
          </a:solidFill>
          <a:ln w="9525">
            <a:solidFill>
              <a:srgbClr val="003366"/>
            </a:solidFill>
            <a:miter lim="800000"/>
            <a:headEnd/>
            <a:tailEnd/>
          </a:ln>
          <a:effectLst>
            <a:outerShdw dist="53882" dir="2700000" algn="ctr" rotWithShape="0">
              <a:srgbClr val="9966FF"/>
            </a:outerShdw>
          </a:effectLst>
        </p:spPr>
        <p:txBody>
          <a:bodyPr wrap="none" anchor="ctr"/>
          <a:lstStyle>
            <a:defPPr>
              <a:defRPr lang="ko-KR"/>
            </a:defPPr>
            <a:lvl1pPr algn="ctr" rtl="0" fontAlgn="base" latinLnBrk="1">
              <a:spcBef>
                <a:spcPct val="0"/>
              </a:spcBef>
              <a:spcAft>
                <a:spcPct val="0"/>
              </a:spcAft>
              <a:defRPr kumimoji="1" kern="1200">
                <a:solidFill>
                  <a:schemeClr val="tx1"/>
                </a:solidFill>
                <a:latin typeface="HY견고딕" pitchFamily="18" charset="-127"/>
                <a:ea typeface="HY견고딕" pitchFamily="18" charset="-127"/>
                <a:cs typeface="+mn-cs"/>
              </a:defRPr>
            </a:lvl1pPr>
            <a:lvl2pPr marL="457200" algn="ctr" rtl="0" fontAlgn="base" latinLnBrk="1">
              <a:spcBef>
                <a:spcPct val="0"/>
              </a:spcBef>
              <a:spcAft>
                <a:spcPct val="0"/>
              </a:spcAft>
              <a:defRPr kumimoji="1" kern="1200">
                <a:solidFill>
                  <a:schemeClr val="tx1"/>
                </a:solidFill>
                <a:latin typeface="HY견고딕" pitchFamily="18" charset="-127"/>
                <a:ea typeface="HY견고딕" pitchFamily="18" charset="-127"/>
                <a:cs typeface="+mn-cs"/>
              </a:defRPr>
            </a:lvl2pPr>
            <a:lvl3pPr marL="914400" algn="ctr" rtl="0" fontAlgn="base" latinLnBrk="1">
              <a:spcBef>
                <a:spcPct val="0"/>
              </a:spcBef>
              <a:spcAft>
                <a:spcPct val="0"/>
              </a:spcAft>
              <a:defRPr kumimoji="1" kern="1200">
                <a:solidFill>
                  <a:schemeClr val="tx1"/>
                </a:solidFill>
                <a:latin typeface="HY견고딕" pitchFamily="18" charset="-127"/>
                <a:ea typeface="HY견고딕" pitchFamily="18" charset="-127"/>
                <a:cs typeface="+mn-cs"/>
              </a:defRPr>
            </a:lvl3pPr>
            <a:lvl4pPr marL="1371600" algn="ctr" rtl="0" fontAlgn="base" latinLnBrk="1">
              <a:spcBef>
                <a:spcPct val="0"/>
              </a:spcBef>
              <a:spcAft>
                <a:spcPct val="0"/>
              </a:spcAft>
              <a:defRPr kumimoji="1" kern="1200">
                <a:solidFill>
                  <a:schemeClr val="tx1"/>
                </a:solidFill>
                <a:latin typeface="HY견고딕" pitchFamily="18" charset="-127"/>
                <a:ea typeface="HY견고딕" pitchFamily="18" charset="-127"/>
                <a:cs typeface="+mn-cs"/>
              </a:defRPr>
            </a:lvl4pPr>
            <a:lvl5pPr marL="1828800" algn="ctr" rtl="0" fontAlgn="base" latinLnBrk="1">
              <a:spcBef>
                <a:spcPct val="0"/>
              </a:spcBef>
              <a:spcAft>
                <a:spcPct val="0"/>
              </a:spcAft>
              <a:defRPr kumimoji="1" kern="1200">
                <a:solidFill>
                  <a:schemeClr val="tx1"/>
                </a:solidFill>
                <a:latin typeface="HY견고딕" pitchFamily="18" charset="-127"/>
                <a:ea typeface="HY견고딕" pitchFamily="18" charset="-127"/>
                <a:cs typeface="+mn-cs"/>
              </a:defRPr>
            </a:lvl5pPr>
            <a:lvl6pPr marL="2286000" algn="l" defTabSz="914400" rtl="0" eaLnBrk="1" latinLnBrk="1" hangingPunct="1">
              <a:defRPr kumimoji="1" kern="1200">
                <a:solidFill>
                  <a:schemeClr val="tx1"/>
                </a:solidFill>
                <a:latin typeface="HY견고딕" pitchFamily="18" charset="-127"/>
                <a:ea typeface="HY견고딕" pitchFamily="18" charset="-127"/>
                <a:cs typeface="+mn-cs"/>
              </a:defRPr>
            </a:lvl6pPr>
            <a:lvl7pPr marL="2743200" algn="l" defTabSz="914400" rtl="0" eaLnBrk="1" latinLnBrk="1" hangingPunct="1">
              <a:defRPr kumimoji="1" kern="1200">
                <a:solidFill>
                  <a:schemeClr val="tx1"/>
                </a:solidFill>
                <a:latin typeface="HY견고딕" pitchFamily="18" charset="-127"/>
                <a:ea typeface="HY견고딕" pitchFamily="18" charset="-127"/>
                <a:cs typeface="+mn-cs"/>
              </a:defRPr>
            </a:lvl7pPr>
            <a:lvl8pPr marL="3200400" algn="l" defTabSz="914400" rtl="0" eaLnBrk="1" latinLnBrk="1" hangingPunct="1">
              <a:defRPr kumimoji="1" kern="1200">
                <a:solidFill>
                  <a:schemeClr val="tx1"/>
                </a:solidFill>
                <a:latin typeface="HY견고딕" pitchFamily="18" charset="-127"/>
                <a:ea typeface="HY견고딕" pitchFamily="18" charset="-127"/>
                <a:cs typeface="+mn-cs"/>
              </a:defRPr>
            </a:lvl8pPr>
            <a:lvl9pPr marL="3657600" algn="l" defTabSz="914400" rtl="0" eaLnBrk="1" latinLnBrk="1" hangingPunct="1">
              <a:defRPr kumimoji="1" kern="1200">
                <a:solidFill>
                  <a:schemeClr val="tx1"/>
                </a:solidFill>
                <a:latin typeface="HY견고딕" pitchFamily="18" charset="-127"/>
                <a:ea typeface="HY견고딕" pitchFamily="18" charset="-127"/>
                <a:cs typeface="+mn-cs"/>
              </a:defRPr>
            </a:lvl9pPr>
          </a:lstStyle>
          <a:p>
            <a:pPr algn="ctr" fontAlgn="auto" latinLnBrk="0">
              <a:spcBef>
                <a:spcPts val="0"/>
              </a:spcBef>
              <a:spcAft>
                <a:spcPts val="0"/>
              </a:spcAft>
              <a:defRPr/>
            </a:pPr>
            <a:endParaRPr kumimoji="0" lang="ko-KR" altLang="en-US" kern="0">
              <a:solidFill>
                <a:sysClr val="windowText" lastClr="000000"/>
              </a:solidFill>
            </a:endParaRPr>
          </a:p>
        </p:txBody>
      </p:sp>
      <p:sp>
        <p:nvSpPr>
          <p:cNvPr id="11" name="AutoShape 4"/>
          <p:cNvSpPr>
            <a:spLocks noChangeArrowheads="1"/>
          </p:cNvSpPr>
          <p:nvPr/>
        </p:nvSpPr>
        <p:spPr bwMode="auto">
          <a:xfrm>
            <a:off x="4548782" y="3247011"/>
            <a:ext cx="3677684" cy="2874797"/>
          </a:xfrm>
          <a:prstGeom prst="roundRect">
            <a:avLst>
              <a:gd name="adj" fmla="val 1459"/>
            </a:avLst>
          </a:prstGeom>
          <a:solidFill>
            <a:sysClr val="window" lastClr="FFFFFF"/>
          </a:solidFill>
          <a:ln w="9525" algn="ctr">
            <a:solidFill>
              <a:sysClr val="windowText" lastClr="000000"/>
            </a:solidFill>
            <a:round/>
            <a:headEnd/>
            <a:tailEnd/>
          </a:ln>
          <a:effectLst/>
        </p:spPr>
        <p:txBody>
          <a:bodyPr lIns="0" tIns="0" rIns="0" bIns="0" anchor="ct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marL="180975" lvl="0" indent="-85725">
              <a:lnSpc>
                <a:spcPct val="120000"/>
              </a:lnSpc>
              <a:spcBef>
                <a:spcPct val="50000"/>
              </a:spcBef>
              <a:buClr>
                <a:srgbClr val="000066"/>
              </a:buClr>
              <a:buSzPct val="80000"/>
              <a:buFont typeface="Wingdings" pitchFamily="2" charset="2"/>
              <a:buChar char="§"/>
              <a:defRPr/>
            </a:pPr>
            <a:endParaRPr lang="en-US" altLang="ko-KR" sz="1200">
              <a:solidFill>
                <a:prstClr val="black"/>
              </a:solidFill>
              <a:latin typeface="HY견고딕" pitchFamily="18" charset="-127"/>
              <a:ea typeface="HY견고딕" pitchFamily="18" charset="-127"/>
            </a:endParaRPr>
          </a:p>
        </p:txBody>
      </p:sp>
      <p:sp>
        <p:nvSpPr>
          <p:cNvPr id="14" name="직사각형 13"/>
          <p:cNvSpPr/>
          <p:nvPr/>
        </p:nvSpPr>
        <p:spPr bwMode="auto">
          <a:xfrm>
            <a:off x="4533970" y="2930543"/>
            <a:ext cx="3682314" cy="285022"/>
          </a:xfrm>
          <a:prstGeom prst="rect">
            <a:avLst/>
          </a:prstGeom>
          <a:solidFill>
            <a:srgbClr val="95B3D7"/>
          </a:solidFill>
          <a:ln w="12700" cap="flat" cmpd="sng" algn="ctr">
            <a:solidFill>
              <a:sysClr val="windowText" lastClr="000000"/>
            </a:solidFill>
            <a:prstDash val="solid"/>
            <a:round/>
            <a:headEnd type="none" w="med" len="med"/>
            <a:tailEnd type="none" w="med" len="med"/>
          </a:ln>
          <a:effectLst/>
        </p:spPr>
        <p:txBody>
          <a:bodyPr wrap="none" anchor="ct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marL="457200" marR="0" lvl="0" indent="-457200" algn="ctr" defTabSz="914400" rtl="0" eaLnBrk="1" fontAlgn="base" latinLnBrk="1" hangingPunct="1">
              <a:lnSpc>
                <a:spcPct val="100000"/>
              </a:lnSpc>
              <a:spcBef>
                <a:spcPct val="0"/>
              </a:spcBef>
              <a:spcAft>
                <a:spcPct val="0"/>
              </a:spcAft>
              <a:buClr>
                <a:srgbClr val="000000"/>
              </a:buClr>
              <a:buSzTx/>
              <a:buFont typeface="굴림" charset="-127"/>
              <a:buNone/>
              <a:tabLst/>
              <a:defRPr/>
            </a:pPr>
            <a:r>
              <a:rPr kumimoji="1" lang="en-US" altLang="ko-KR" sz="1300" b="1" i="0" u="none" strike="noStrike" kern="1200" cap="none" spc="0" normalizeH="0" baseline="0" noProof="0" dirty="0" err="1" smtClean="0">
                <a:ln>
                  <a:noFill/>
                </a:ln>
                <a:solidFill>
                  <a:srgbClr val="000000"/>
                </a:solidFill>
                <a:uLnTx/>
                <a:uFillTx/>
                <a:latin typeface="Calibri" pitchFamily="34" charset="0"/>
                <a:ea typeface="HY견고딕" pitchFamily="18" charset="-127"/>
              </a:rPr>
              <a:t>Soyang</a:t>
            </a:r>
            <a:r>
              <a:rPr kumimoji="1" lang="en-US" altLang="ko-KR" sz="1300" b="1" i="0" u="none" strike="noStrike" kern="1200" cap="none" spc="0" normalizeH="0" baseline="0" noProof="0" dirty="0" smtClean="0">
                <a:ln>
                  <a:noFill/>
                </a:ln>
                <a:solidFill>
                  <a:srgbClr val="000000"/>
                </a:solidFill>
                <a:uLnTx/>
                <a:uFillTx/>
                <a:latin typeface="Calibri" pitchFamily="34" charset="0"/>
                <a:ea typeface="HY견고딕" pitchFamily="18" charset="-127"/>
              </a:rPr>
              <a:t> river dam</a:t>
            </a:r>
            <a:r>
              <a:rPr kumimoji="1" lang="en-US" altLang="ko-KR" sz="1300" b="1" i="0" u="none" strike="noStrike" kern="1200" cap="none" spc="0" normalizeH="0" noProof="0" dirty="0" smtClean="0">
                <a:ln>
                  <a:noFill/>
                </a:ln>
                <a:solidFill>
                  <a:srgbClr val="000000"/>
                </a:solidFill>
                <a:uLnTx/>
                <a:uFillTx/>
                <a:latin typeface="Calibri" pitchFamily="34" charset="0"/>
                <a:ea typeface="HY견고딕" pitchFamily="18" charset="-127"/>
              </a:rPr>
              <a:t> basin</a:t>
            </a:r>
            <a:endParaRPr kumimoji="1" lang="ko-KR" altLang="en-US" sz="1300" b="1" i="0" u="none" strike="noStrike" kern="1200" cap="none" spc="0" normalizeH="0" baseline="0" noProof="0" dirty="0">
              <a:ln>
                <a:noFill/>
              </a:ln>
              <a:solidFill>
                <a:srgbClr val="000000"/>
              </a:solidFill>
              <a:uLnTx/>
              <a:uFillTx/>
              <a:latin typeface="Calibri" pitchFamily="34" charset="0"/>
              <a:ea typeface="HY견고딕" pitchFamily="18" charset="-127"/>
            </a:endParaRPr>
          </a:p>
        </p:txBody>
      </p:sp>
      <p:sp>
        <p:nvSpPr>
          <p:cNvPr id="15" name="AutoShape 4"/>
          <p:cNvSpPr>
            <a:spLocks noChangeArrowheads="1"/>
          </p:cNvSpPr>
          <p:nvPr/>
        </p:nvSpPr>
        <p:spPr bwMode="auto">
          <a:xfrm>
            <a:off x="770388" y="3247011"/>
            <a:ext cx="3677684" cy="2883941"/>
          </a:xfrm>
          <a:prstGeom prst="roundRect">
            <a:avLst>
              <a:gd name="adj" fmla="val 1459"/>
            </a:avLst>
          </a:prstGeom>
          <a:solidFill>
            <a:sysClr val="window" lastClr="FFFFFF"/>
          </a:solidFill>
          <a:ln w="9525" algn="ctr">
            <a:solidFill>
              <a:sysClr val="windowText" lastClr="000000"/>
            </a:solidFill>
            <a:round/>
            <a:headEnd/>
            <a:tailEnd/>
          </a:ln>
          <a:effectLst/>
        </p:spPr>
        <p:txBody>
          <a:bodyPr lIns="0" tIns="0" rIns="0" bIns="0" anchor="ct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marL="180975" lvl="0" indent="-85725">
              <a:lnSpc>
                <a:spcPct val="120000"/>
              </a:lnSpc>
              <a:spcBef>
                <a:spcPct val="50000"/>
              </a:spcBef>
              <a:buClr>
                <a:srgbClr val="000066"/>
              </a:buClr>
              <a:buSzPct val="80000"/>
              <a:buFont typeface="Wingdings" pitchFamily="2" charset="2"/>
              <a:buChar char="§"/>
              <a:defRPr/>
            </a:pPr>
            <a:endParaRPr lang="en-US" altLang="ko-KR" sz="1200">
              <a:solidFill>
                <a:prstClr val="black"/>
              </a:solidFill>
              <a:latin typeface="HY견고딕" pitchFamily="18" charset="-127"/>
              <a:ea typeface="HY견고딕" pitchFamily="18" charset="-127"/>
            </a:endParaRPr>
          </a:p>
        </p:txBody>
      </p:sp>
      <p:sp>
        <p:nvSpPr>
          <p:cNvPr id="16" name="직사각형 15"/>
          <p:cNvSpPr/>
          <p:nvPr/>
        </p:nvSpPr>
        <p:spPr bwMode="auto">
          <a:xfrm>
            <a:off x="755576" y="2930277"/>
            <a:ext cx="3682314" cy="285022"/>
          </a:xfrm>
          <a:prstGeom prst="rect">
            <a:avLst/>
          </a:prstGeom>
          <a:solidFill>
            <a:srgbClr val="95B3D7"/>
          </a:solidFill>
          <a:ln w="12700" cap="flat" cmpd="sng" algn="ctr">
            <a:solidFill>
              <a:sysClr val="windowText" lastClr="000000"/>
            </a:solidFill>
            <a:prstDash val="solid"/>
            <a:round/>
            <a:headEnd type="none" w="med" len="med"/>
            <a:tailEnd type="none" w="med" len="med"/>
          </a:ln>
          <a:effectLst/>
        </p:spPr>
        <p:txBody>
          <a:bodyPr wrap="none" anchor="ct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marL="457200" marR="0" lvl="0" indent="-457200" algn="ctr" defTabSz="914400" rtl="0" eaLnBrk="1" fontAlgn="base" latinLnBrk="1" hangingPunct="1">
              <a:lnSpc>
                <a:spcPct val="100000"/>
              </a:lnSpc>
              <a:spcBef>
                <a:spcPct val="0"/>
              </a:spcBef>
              <a:spcAft>
                <a:spcPct val="0"/>
              </a:spcAft>
              <a:buClr>
                <a:srgbClr val="000000"/>
              </a:buClr>
              <a:buSzTx/>
              <a:buFont typeface="굴림" charset="-127"/>
              <a:buNone/>
              <a:tabLst/>
              <a:defRPr/>
            </a:pPr>
            <a:r>
              <a:rPr kumimoji="1" lang="en-US" altLang="ko-KR" sz="1300" b="1" i="0" u="none" strike="noStrike" kern="1200" cap="none" spc="0" normalizeH="0" baseline="0" noProof="0" dirty="0" err="1" smtClean="0">
                <a:ln>
                  <a:noFill/>
                </a:ln>
                <a:solidFill>
                  <a:srgbClr val="000000"/>
                </a:solidFill>
                <a:uLnTx/>
                <a:uFillTx/>
                <a:latin typeface="Calibri" pitchFamily="34" charset="0"/>
                <a:ea typeface="HY견고딕" pitchFamily="18" charset="-127"/>
              </a:rPr>
              <a:t>Chungju</a:t>
            </a:r>
            <a:r>
              <a:rPr kumimoji="1" lang="en-US" altLang="ko-KR" sz="1300" b="1" i="0" u="none" strike="noStrike" kern="1200" cap="none" spc="0" normalizeH="0" baseline="0" noProof="0" dirty="0" smtClean="0">
                <a:ln>
                  <a:noFill/>
                </a:ln>
                <a:solidFill>
                  <a:srgbClr val="000000"/>
                </a:solidFill>
                <a:uLnTx/>
                <a:uFillTx/>
                <a:latin typeface="Calibri" pitchFamily="34" charset="0"/>
                <a:ea typeface="HY견고딕" pitchFamily="18" charset="-127"/>
              </a:rPr>
              <a:t> dam basin</a:t>
            </a:r>
            <a:endParaRPr kumimoji="1" lang="ko-KR" altLang="en-US" sz="1300" b="1" i="0" u="none" strike="noStrike" kern="1200" cap="none" spc="0" normalizeH="0" baseline="0" noProof="0" dirty="0">
              <a:ln>
                <a:noFill/>
              </a:ln>
              <a:solidFill>
                <a:srgbClr val="000000"/>
              </a:solidFill>
              <a:uLnTx/>
              <a:uFillTx/>
              <a:latin typeface="Calibri" pitchFamily="34" charset="0"/>
              <a:ea typeface="HY견고딕" pitchFamily="18" charset="-127"/>
            </a:endParaRPr>
          </a:p>
        </p:txBody>
      </p:sp>
      <p:pic>
        <p:nvPicPr>
          <p:cNvPr id="17"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968516" y="3322178"/>
            <a:ext cx="2938111" cy="27743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8" name="Picture 3"/>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4970777" y="3312177"/>
            <a:ext cx="2938111" cy="27743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9" name="Picture 8"/>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2635013" y="3411662"/>
            <a:ext cx="1138901" cy="92189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2" name="TextBox 21"/>
          <p:cNvSpPr txBox="1">
            <a:spLocks noChangeArrowheads="1"/>
          </p:cNvSpPr>
          <p:nvPr/>
        </p:nvSpPr>
        <p:spPr bwMode="auto">
          <a:xfrm>
            <a:off x="301303" y="6290270"/>
            <a:ext cx="8456666" cy="338554"/>
          </a:xfrm>
          <a:prstGeom prst="rect">
            <a:avLst/>
          </a:prstGeom>
          <a:noFill/>
          <a:ln w="9525">
            <a:noFill/>
            <a:miter lim="800000"/>
            <a:headEnd/>
            <a:tailEnd/>
          </a:ln>
        </p:spPr>
        <p:txBody>
          <a:bodyPr wrap="square">
            <a:spAutoFit/>
          </a:bodyPr>
          <a:lstStyle/>
          <a:p>
            <a:pPr marL="355600" lvl="1" indent="-177800" algn="l" eaLnBrk="0" hangingPunct="0">
              <a:spcBef>
                <a:spcPts val="1000"/>
              </a:spcBef>
              <a:spcAft>
                <a:spcPts val="0"/>
              </a:spcAft>
              <a:buClr>
                <a:srgbClr val="000099"/>
              </a:buClr>
              <a:buSzPct val="80000"/>
              <a:buBlip>
                <a:blip r:embed="rId3"/>
              </a:buBlip>
              <a:defRPr/>
            </a:pPr>
            <a:r>
              <a:rPr lang="en-US" altLang="ko-KR" sz="1600" b="1" kern="0" dirty="0" smtClean="0">
                <a:solidFill>
                  <a:schemeClr val="accent2">
                    <a:lumMod val="75000"/>
                  </a:schemeClr>
                </a:solidFill>
                <a:latin typeface="Calibri" pitchFamily="34" charset="0"/>
                <a:cs typeface="Times New Roman" pitchFamily="18" charset="0"/>
              </a:rPr>
              <a:t>The SPP is necessary for applying the climate change impact assessment </a:t>
            </a:r>
            <a:r>
              <a:rPr lang="en-US" altLang="ko-KR" sz="1600" b="1" kern="0" dirty="0" smtClean="0">
                <a:solidFill>
                  <a:srgbClr val="000000"/>
                </a:solidFill>
                <a:latin typeface="Calibri" pitchFamily="34" charset="0"/>
                <a:cs typeface="Times New Roman" pitchFamily="18" charset="0"/>
              </a:rPr>
              <a:t>on high dam inflow</a:t>
            </a:r>
            <a:endParaRPr lang="ko-KR" altLang="en-US" sz="1600" b="1" kern="0" dirty="0">
              <a:solidFill>
                <a:srgbClr val="000000"/>
              </a:solidFill>
              <a:latin typeface="Calibri" pitchFamily="34" charset="0"/>
              <a:cs typeface="Times New Roman" pitchFamily="18" charset="0"/>
            </a:endParaRPr>
          </a:p>
        </p:txBody>
      </p:sp>
    </p:spTree>
    <p:extLst>
      <p:ext uri="{BB962C8B-B14F-4D97-AF65-F5344CB8AC3E}">
        <p14:creationId xmlns="" xmlns:p14="http://schemas.microsoft.com/office/powerpoint/2010/main" val="2813525151"/>
      </p:ext>
    </p:extLst>
  </p:cSld>
  <p:clrMapOvr>
    <a:masterClrMapping/>
  </p:clrMapOvr>
  <p:transition>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내용 개체 틀 2"/>
          <p:cNvSpPr txBox="1">
            <a:spLocks/>
          </p:cNvSpPr>
          <p:nvPr/>
        </p:nvSpPr>
        <p:spPr bwMode="auto">
          <a:xfrm>
            <a:off x="463776" y="845038"/>
            <a:ext cx="8465941" cy="449122"/>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177800" indent="-177800" algn="l">
              <a:spcBef>
                <a:spcPts val="0"/>
              </a:spcBef>
              <a:buClr>
                <a:schemeClr val="tx2"/>
              </a:buClr>
              <a:buSzPct val="100000"/>
              <a:buBlip>
                <a:blip r:embed="rId3"/>
              </a:buBlip>
              <a:defRPr/>
            </a:pPr>
            <a:r>
              <a:rPr lang="en-US" altLang="ko-KR" sz="2200" b="1" kern="0" dirty="0">
                <a:solidFill>
                  <a:srgbClr val="000000"/>
                </a:solidFill>
                <a:latin typeface="Calibri" pitchFamily="34" charset="0"/>
                <a:ea typeface="+mn-ea"/>
              </a:rPr>
              <a:t> Analysis of </a:t>
            </a:r>
            <a:r>
              <a:rPr lang="en-US" altLang="ko-KR" sz="2200" b="1" kern="0" dirty="0" smtClean="0">
                <a:solidFill>
                  <a:srgbClr val="000000"/>
                </a:solidFill>
                <a:latin typeface="Calibri" pitchFamily="34" charset="0"/>
                <a:ea typeface="+mn-ea"/>
              </a:rPr>
              <a:t>1-dam maximum dam inflow </a:t>
            </a:r>
            <a:r>
              <a:rPr lang="en-US" altLang="ko-KR" sz="2200" b="1" kern="0" dirty="0">
                <a:solidFill>
                  <a:srgbClr val="000000"/>
                </a:solidFill>
                <a:latin typeface="Calibri" pitchFamily="34" charset="0"/>
                <a:ea typeface="+mn-ea"/>
              </a:rPr>
              <a:t>for historic periods</a:t>
            </a:r>
            <a:endParaRPr kumimoji="1" lang="ko-KR" altLang="en-US" sz="2200" b="1" i="0" u="none" strike="noStrike" kern="0" cap="none" spc="0" normalizeH="0" baseline="0" noProof="0" dirty="0">
              <a:ln>
                <a:noFill/>
              </a:ln>
              <a:solidFill>
                <a:srgbClr val="000000"/>
              </a:solidFill>
              <a:effectLst/>
              <a:uLnTx/>
              <a:uFillTx/>
              <a:latin typeface="Calibri" pitchFamily="34" charset="0"/>
              <a:ea typeface="+mn-ea"/>
            </a:endParaRPr>
          </a:p>
        </p:txBody>
      </p:sp>
      <p:sp>
        <p:nvSpPr>
          <p:cNvPr id="7" name="Rectangle 5"/>
          <p:cNvSpPr>
            <a:spLocks noChangeAspect="1" noChangeArrowheads="1"/>
          </p:cNvSpPr>
          <p:nvPr/>
        </p:nvSpPr>
        <p:spPr bwMode="auto">
          <a:xfrm>
            <a:off x="415414" y="895921"/>
            <a:ext cx="266700" cy="266700"/>
          </a:xfrm>
          <a:prstGeom prst="rect">
            <a:avLst/>
          </a:prstGeom>
          <a:solidFill>
            <a:schemeClr val="bg1"/>
          </a:solidFill>
          <a:ln w="9525">
            <a:solidFill>
              <a:srgbClr val="003366"/>
            </a:solidFill>
            <a:miter lim="800000"/>
            <a:headEnd/>
            <a:tailEnd/>
          </a:ln>
          <a:effectLst>
            <a:outerShdw dist="53882" dir="2700000" algn="ctr" rotWithShape="0">
              <a:srgbClr val="9966FF"/>
            </a:outerShdw>
          </a:effectLst>
        </p:spPr>
        <p:txBody>
          <a:bodyPr wrap="none" anchor="ctr"/>
          <a:lstStyle/>
          <a:p>
            <a:pPr algn="ctr">
              <a:defRPr/>
            </a:pPr>
            <a:endParaRPr lang="ko-KR" altLang="en-US" b="1">
              <a:latin typeface="Calibri" pitchFamily="34" charset="0"/>
            </a:endParaRPr>
          </a:p>
        </p:txBody>
      </p:sp>
      <p:graphicFrame>
        <p:nvGraphicFramePr>
          <p:cNvPr id="8" name="표 7"/>
          <p:cNvGraphicFramePr>
            <a:graphicFrameLocks noGrp="1"/>
          </p:cNvGraphicFramePr>
          <p:nvPr>
            <p:extLst>
              <p:ext uri="{D42A27DB-BD31-4B8C-83A1-F6EECF244321}">
                <p14:modId xmlns="" xmlns:p14="http://schemas.microsoft.com/office/powerpoint/2010/main" val="2904235873"/>
              </p:ext>
            </p:extLst>
          </p:nvPr>
        </p:nvGraphicFramePr>
        <p:xfrm>
          <a:off x="881459" y="3289176"/>
          <a:ext cx="7453988" cy="3072384"/>
        </p:xfrm>
        <a:graphic>
          <a:graphicData uri="http://schemas.openxmlformats.org/drawingml/2006/table">
            <a:tbl>
              <a:tblPr/>
              <a:tblGrid>
                <a:gridCol w="1364616"/>
                <a:gridCol w="696396"/>
                <a:gridCol w="696396"/>
                <a:gridCol w="696396"/>
                <a:gridCol w="696396"/>
                <a:gridCol w="607300"/>
                <a:gridCol w="696396"/>
                <a:gridCol w="696396"/>
                <a:gridCol w="696396"/>
                <a:gridCol w="607300"/>
              </a:tblGrid>
              <a:tr h="281432">
                <a:tc rowSpan="2">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RCM</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solidFill>
                      <a:srgbClr val="95B3D7"/>
                    </a:solidFill>
                  </a:tcPr>
                </a:tc>
                <a:tc gridSpan="2">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CJ basin</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95B3D7"/>
                    </a:solidFill>
                  </a:tcPr>
                </a:tc>
                <a:tc hMerge="1">
                  <a:txBody>
                    <a:bodyPr/>
                    <a:lstStyle/>
                    <a:p>
                      <a:pPr latinLnBrk="1"/>
                      <a:endParaRPr lang="ko-KR" altLang="en-US"/>
                    </a:p>
                  </a:txBody>
                  <a:tcPr/>
                </a:tc>
                <a:tc gridSpan="2">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SY basin</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95B3D7"/>
                    </a:solidFill>
                  </a:tcPr>
                </a:tc>
                <a:tc hMerge="1">
                  <a:txBody>
                    <a:bodyPr/>
                    <a:lstStyle/>
                    <a:p>
                      <a:pPr latinLnBrk="1"/>
                      <a:endParaRPr lang="ko-KR" altLang="en-US"/>
                    </a:p>
                  </a:txBody>
                  <a:tcPr/>
                </a:tc>
                <a:tc rowSpan="2">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Arial" pitchFamily="34" charset="0"/>
                          <a:ea typeface="굴림" pitchFamily="50" charset="-127"/>
                          <a:cs typeface="Times New Roman" pitchFamily="18" charset="0"/>
                        </a:rPr>
                        <a:t>SPP</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solidFill>
                      <a:srgbClr val="95B3D7"/>
                    </a:solidFill>
                  </a:tcPr>
                </a:tc>
                <a:tc gridSpan="2">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CJ basin</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95B3D7"/>
                    </a:solidFill>
                  </a:tcPr>
                </a:tc>
                <a:tc hMerge="1">
                  <a:txBody>
                    <a:bodyPr/>
                    <a:lstStyle/>
                    <a:p>
                      <a:pPr latinLnBrk="1"/>
                      <a:endParaRPr lang="ko-KR" altLang="en-US"/>
                    </a:p>
                  </a:txBody>
                  <a:tcPr/>
                </a:tc>
                <a:tc gridSpan="2">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SY basin</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95B3D7"/>
                    </a:solidFill>
                  </a:tcPr>
                </a:tc>
                <a:tc hMerge="1">
                  <a:txBody>
                    <a:bodyPr/>
                    <a:lstStyle/>
                    <a:p>
                      <a:pPr latinLnBrk="1"/>
                      <a:endParaRPr lang="ko-KR" altLang="en-US"/>
                    </a:p>
                  </a:txBody>
                  <a:tcPr/>
                </a:tc>
              </a:tr>
              <a:tr h="281432">
                <a:tc vMerge="1">
                  <a:txBody>
                    <a:bodyPr/>
                    <a:lstStyle/>
                    <a:p>
                      <a:pPr latinLnBrk="1"/>
                      <a:endParaRPr lang="ko-KR" altLang="en-US"/>
                    </a:p>
                  </a:txBody>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SWAT</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solidFill>
                      <a:srgbClr val="95B3D7"/>
                    </a:solidFill>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VIC</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solidFill>
                      <a:srgbClr val="95B3D7"/>
                    </a:solidFill>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SWAT</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solidFill>
                      <a:srgbClr val="95B3D7"/>
                    </a:solidFill>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VIC</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solidFill>
                      <a:srgbClr val="95B3D7"/>
                    </a:solidFill>
                  </a:tcPr>
                </a:tc>
                <a:tc vMerge="1">
                  <a:txBody>
                    <a:bodyPr/>
                    <a:lstStyle/>
                    <a:p>
                      <a:pPr latinLnBrk="1"/>
                      <a:endParaRPr lang="ko-KR" altLang="en-US"/>
                    </a:p>
                  </a:txBody>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SWAT</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solidFill>
                      <a:srgbClr val="95B3D7"/>
                    </a:solidFill>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VIC</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solidFill>
                      <a:srgbClr val="95B3D7"/>
                    </a:solidFill>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SWAT</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solidFill>
                      <a:srgbClr val="95B3D7"/>
                    </a:solidFill>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VIC</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solidFill>
                      <a:srgbClr val="95B3D7"/>
                    </a:solidFill>
                  </a:tcPr>
                </a:tc>
              </a:tr>
              <a:tr h="245491">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HadGEM3-RA</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-2.4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-0.2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2.6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-4.1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LSM</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6.3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2.1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5.0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0.1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r>
              <a:tr h="245491">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RegCM4</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8.2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6.5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7.8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6.0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VSM</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2.1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4.5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5.8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2.0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r>
              <a:tr h="245491">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SNU-MM5</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6.9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4.3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4.8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2.9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QM</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21.3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24.2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19.3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23.4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r>
              <a:tr h="245491">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SNU-WRF</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5.6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5.1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7.4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4.3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SWS</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-1.1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-4.1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1.6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-4.1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r>
              <a:tr h="245491">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YSU-RSM</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10.3</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10.9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9.0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12.1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CFM</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0.0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0.0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0.0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0.0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r>
              <a:tr h="245491">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AVE.</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5.7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5.3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6.3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4.2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AVE.</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5.7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5.3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6.3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4.2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r>
            </a:tbl>
          </a:graphicData>
        </a:graphic>
      </p:graphicFrame>
      <p:sp>
        <p:nvSpPr>
          <p:cNvPr id="9" name="TextBox 3"/>
          <p:cNvSpPr txBox="1">
            <a:spLocks noChangeArrowheads="1"/>
          </p:cNvSpPr>
          <p:nvPr/>
        </p:nvSpPr>
        <p:spPr bwMode="auto">
          <a:xfrm>
            <a:off x="467544" y="1374129"/>
            <a:ext cx="8183884" cy="1757404"/>
          </a:xfrm>
          <a:prstGeom prst="rect">
            <a:avLst/>
          </a:prstGeom>
          <a:noFill/>
          <a:ln w="9525">
            <a:noFill/>
            <a:miter lim="800000"/>
            <a:headEnd/>
            <a:tailEnd/>
          </a:ln>
        </p:spPr>
        <p:txBody>
          <a:bodyPr wrap="square">
            <a:spAutoFit/>
          </a:bodyPr>
          <a:lstStyle/>
          <a:p>
            <a:pPr marL="355600" lvl="1" indent="-177800" algn="l" eaLnBrk="0" hangingPunct="0">
              <a:lnSpc>
                <a:spcPct val="130000"/>
              </a:lnSpc>
              <a:spcBef>
                <a:spcPts val="1000"/>
              </a:spcBef>
              <a:spcAft>
                <a:spcPts val="0"/>
              </a:spcAft>
              <a:buClr>
                <a:srgbClr val="000099"/>
              </a:buClr>
              <a:buSzPct val="80000"/>
              <a:buBlip>
                <a:blip r:embed="rId4"/>
              </a:buBlip>
              <a:defRPr/>
            </a:pPr>
            <a:r>
              <a:rPr lang="en-US" altLang="ko-KR" sz="1600" b="1" kern="0" dirty="0" smtClean="0">
                <a:solidFill>
                  <a:srgbClr val="000000"/>
                </a:solidFill>
                <a:latin typeface="Calibri" pitchFamily="34" charset="0"/>
                <a:cs typeface="Times New Roman" pitchFamily="18" charset="0"/>
              </a:rPr>
              <a:t>Average bias : 5.5mm (CJ), 4.6mm (SY)</a:t>
            </a:r>
            <a:endParaRPr lang="en-US" altLang="ko-KR" sz="1600" b="1" kern="0" dirty="0">
              <a:solidFill>
                <a:srgbClr val="000000"/>
              </a:solidFill>
              <a:latin typeface="Calibri" pitchFamily="34" charset="0"/>
              <a:cs typeface="Times New Roman" pitchFamily="18" charset="0"/>
            </a:endParaRPr>
          </a:p>
          <a:p>
            <a:pPr marL="355600" lvl="1" indent="-177800" algn="l" eaLnBrk="0" hangingPunct="0">
              <a:lnSpc>
                <a:spcPct val="130000"/>
              </a:lnSpc>
              <a:spcBef>
                <a:spcPts val="1000"/>
              </a:spcBef>
              <a:spcAft>
                <a:spcPts val="0"/>
              </a:spcAft>
              <a:buClr>
                <a:srgbClr val="000099"/>
              </a:buClr>
              <a:buSzPct val="80000"/>
              <a:buBlip>
                <a:blip r:embed="rId4"/>
              </a:buBlip>
              <a:defRPr/>
            </a:pPr>
            <a:r>
              <a:rPr lang="en-US" altLang="ko-KR" sz="1600" b="1" kern="0" dirty="0" smtClean="0">
                <a:solidFill>
                  <a:srgbClr val="000000"/>
                </a:solidFill>
                <a:latin typeface="Calibri" pitchFamily="34" charset="0"/>
                <a:cs typeface="Times New Roman" pitchFamily="18" charset="0"/>
              </a:rPr>
              <a:t>RCM </a:t>
            </a:r>
            <a:r>
              <a:rPr lang="en-US" altLang="ko-KR" sz="1600" b="1" kern="0" dirty="0">
                <a:solidFill>
                  <a:srgbClr val="000000"/>
                </a:solidFill>
                <a:latin typeface="Calibri" pitchFamily="34" charset="0"/>
                <a:cs typeface="Times New Roman" pitchFamily="18" charset="0"/>
              </a:rPr>
              <a:t>:</a:t>
            </a:r>
            <a:r>
              <a:rPr lang="en-US" altLang="ko-KR" sz="1600" b="1" kern="0" dirty="0">
                <a:solidFill>
                  <a:srgbClr val="0070C0"/>
                </a:solidFill>
                <a:latin typeface="Calibri" pitchFamily="34" charset="0"/>
                <a:cs typeface="Times New Roman" pitchFamily="18" charset="0"/>
              </a:rPr>
              <a:t>  </a:t>
            </a:r>
            <a:r>
              <a:rPr lang="en-US" altLang="ko-KR" sz="1600" b="1" kern="0" dirty="0">
                <a:solidFill>
                  <a:schemeClr val="accent2">
                    <a:lumMod val="75000"/>
                  </a:schemeClr>
                </a:solidFill>
                <a:latin typeface="Calibri" pitchFamily="34" charset="0"/>
                <a:cs typeface="Times New Roman" pitchFamily="18" charset="0"/>
              </a:rPr>
              <a:t>–2.4∼10.3mm (CJ, SWAT)</a:t>
            </a:r>
            <a:r>
              <a:rPr lang="en-US" altLang="ko-KR" sz="1600" b="1" kern="0" dirty="0">
                <a:solidFill>
                  <a:srgbClr val="000000"/>
                </a:solidFill>
                <a:latin typeface="Calibri" pitchFamily="34" charset="0"/>
                <a:cs typeface="Times New Roman" pitchFamily="18" charset="0"/>
              </a:rPr>
              <a:t>, -0.2∼10.9mm (CJ, VIC)</a:t>
            </a:r>
          </a:p>
          <a:p>
            <a:pPr marL="355600" lvl="1" indent="-177800" algn="l" eaLnBrk="0" hangingPunct="0">
              <a:lnSpc>
                <a:spcPct val="130000"/>
              </a:lnSpc>
              <a:spcBef>
                <a:spcPts val="1000"/>
              </a:spcBef>
              <a:spcAft>
                <a:spcPts val="0"/>
              </a:spcAft>
              <a:buClr>
                <a:srgbClr val="000099"/>
              </a:buClr>
              <a:buSzPct val="80000"/>
              <a:buBlip>
                <a:blip r:embed="rId4"/>
              </a:buBlip>
              <a:defRPr/>
            </a:pPr>
            <a:r>
              <a:rPr lang="en-US" altLang="ko-KR" sz="1600" b="1" kern="0" dirty="0">
                <a:solidFill>
                  <a:srgbClr val="000000"/>
                </a:solidFill>
                <a:latin typeface="Calibri" pitchFamily="34" charset="0"/>
                <a:cs typeface="Times New Roman" pitchFamily="18" charset="0"/>
              </a:rPr>
              <a:t>SPP :</a:t>
            </a:r>
            <a:r>
              <a:rPr lang="en-US" altLang="ko-KR" sz="1600" b="1" kern="0" dirty="0">
                <a:solidFill>
                  <a:srgbClr val="0070C0"/>
                </a:solidFill>
                <a:latin typeface="Calibri" pitchFamily="34" charset="0"/>
                <a:cs typeface="Times New Roman" pitchFamily="18" charset="0"/>
              </a:rPr>
              <a:t> </a:t>
            </a:r>
            <a:r>
              <a:rPr lang="en-US" altLang="ko-KR" sz="1600" b="1" kern="0" dirty="0">
                <a:solidFill>
                  <a:schemeClr val="accent2">
                    <a:lumMod val="75000"/>
                  </a:schemeClr>
                </a:solidFill>
                <a:latin typeface="Calibri" pitchFamily="34" charset="0"/>
                <a:cs typeface="Times New Roman" pitchFamily="18" charset="0"/>
              </a:rPr>
              <a:t>-1.1∼21.3mm (CJ, SWAT)</a:t>
            </a:r>
            <a:r>
              <a:rPr lang="en-US" altLang="ko-KR" sz="1600" b="1" kern="0" dirty="0">
                <a:solidFill>
                  <a:srgbClr val="000000"/>
                </a:solidFill>
                <a:latin typeface="Calibri" pitchFamily="34" charset="0"/>
                <a:cs typeface="Times New Roman" pitchFamily="18" charset="0"/>
              </a:rPr>
              <a:t>, -4.1∼24.2mm (CJ, VIC)</a:t>
            </a:r>
          </a:p>
          <a:p>
            <a:pPr marL="355600" lvl="1" indent="-177800" algn="l" eaLnBrk="0" hangingPunct="0">
              <a:lnSpc>
                <a:spcPct val="130000"/>
              </a:lnSpc>
              <a:spcBef>
                <a:spcPts val="1000"/>
              </a:spcBef>
              <a:spcAft>
                <a:spcPts val="0"/>
              </a:spcAft>
              <a:buClr>
                <a:srgbClr val="000099"/>
              </a:buClr>
              <a:buSzPct val="80000"/>
              <a:buBlip>
                <a:blip r:embed="rId4"/>
              </a:buBlip>
              <a:defRPr/>
            </a:pPr>
            <a:r>
              <a:rPr lang="en-US" altLang="ko-KR" sz="1600" b="1" kern="0" dirty="0">
                <a:solidFill>
                  <a:srgbClr val="000000"/>
                </a:solidFill>
                <a:latin typeface="Calibri" pitchFamily="34" charset="0"/>
                <a:cs typeface="Times New Roman" pitchFamily="18" charset="0"/>
              </a:rPr>
              <a:t>SPP </a:t>
            </a:r>
            <a:r>
              <a:rPr lang="en-US" altLang="ko-KR" sz="1600" b="1" kern="0" dirty="0" smtClean="0">
                <a:solidFill>
                  <a:srgbClr val="000000"/>
                </a:solidFill>
                <a:latin typeface="Calibri" pitchFamily="34" charset="0"/>
                <a:cs typeface="Times New Roman" pitchFamily="18" charset="0"/>
              </a:rPr>
              <a:t>is more main source of accuracy for the historical period than RCM, HYM</a:t>
            </a:r>
            <a:endParaRPr lang="en-US" altLang="ko-KR" sz="1600" b="1" kern="0" dirty="0">
              <a:solidFill>
                <a:srgbClr val="000000"/>
              </a:solidFill>
              <a:latin typeface="Calibri" pitchFamily="34" charset="0"/>
              <a:cs typeface="Times New Roman" pitchFamily="18" charset="0"/>
            </a:endParaRPr>
          </a:p>
        </p:txBody>
      </p:sp>
    </p:spTree>
    <p:extLst>
      <p:ext uri="{BB962C8B-B14F-4D97-AF65-F5344CB8AC3E}">
        <p14:creationId xmlns="" xmlns:p14="http://schemas.microsoft.com/office/powerpoint/2010/main" val="2578779714"/>
      </p:ext>
    </p:extLst>
  </p:cSld>
  <p:clrMapOvr>
    <a:masterClrMapping/>
  </p:clrMapOvr>
  <p:transition>
    <p:zo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내용 개체 틀 2"/>
          <p:cNvSpPr txBox="1">
            <a:spLocks/>
          </p:cNvSpPr>
          <p:nvPr/>
        </p:nvSpPr>
        <p:spPr bwMode="auto">
          <a:xfrm>
            <a:off x="463777" y="835099"/>
            <a:ext cx="6778852" cy="449122"/>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177800" indent="-177800" algn="l">
              <a:spcBef>
                <a:spcPts val="0"/>
              </a:spcBef>
              <a:buClr>
                <a:schemeClr val="tx2"/>
              </a:buClr>
              <a:buSzPct val="100000"/>
              <a:buBlip>
                <a:blip r:embed="rId3"/>
              </a:buBlip>
              <a:defRPr/>
            </a:pPr>
            <a:r>
              <a:rPr lang="en-US" altLang="ko-KR" sz="2200" b="1" kern="0" dirty="0">
                <a:solidFill>
                  <a:srgbClr val="000000"/>
                </a:solidFill>
                <a:latin typeface="Calibri" pitchFamily="34" charset="0"/>
                <a:ea typeface="+mn-ea"/>
              </a:rPr>
              <a:t> </a:t>
            </a:r>
            <a:r>
              <a:rPr lang="en-US" altLang="ko-KR" sz="2200" b="1" kern="0" dirty="0" smtClean="0">
                <a:solidFill>
                  <a:srgbClr val="000000"/>
                </a:solidFill>
                <a:latin typeface="Calibri" pitchFamily="34" charset="0"/>
                <a:ea typeface="+mn-ea"/>
              </a:rPr>
              <a:t>Future projection of 1-day maximum dam inflow</a:t>
            </a:r>
            <a:endParaRPr kumimoji="1" lang="ko-KR" altLang="en-US" sz="2200" b="1" i="0" u="none" strike="noStrike" kern="0" cap="none" spc="0" normalizeH="0" baseline="0" noProof="0" dirty="0">
              <a:ln>
                <a:noFill/>
              </a:ln>
              <a:solidFill>
                <a:srgbClr val="000000"/>
              </a:solidFill>
              <a:effectLst/>
              <a:uLnTx/>
              <a:uFillTx/>
              <a:latin typeface="Calibri" pitchFamily="34" charset="0"/>
              <a:ea typeface="+mn-ea"/>
            </a:endParaRPr>
          </a:p>
        </p:txBody>
      </p:sp>
      <p:sp>
        <p:nvSpPr>
          <p:cNvPr id="5" name="Rectangle 5"/>
          <p:cNvSpPr>
            <a:spLocks noChangeAspect="1" noChangeArrowheads="1"/>
          </p:cNvSpPr>
          <p:nvPr/>
        </p:nvSpPr>
        <p:spPr bwMode="auto">
          <a:xfrm>
            <a:off x="415414" y="895921"/>
            <a:ext cx="266700" cy="266700"/>
          </a:xfrm>
          <a:prstGeom prst="rect">
            <a:avLst/>
          </a:prstGeom>
          <a:solidFill>
            <a:schemeClr val="bg1"/>
          </a:solidFill>
          <a:ln w="9525">
            <a:solidFill>
              <a:srgbClr val="003366"/>
            </a:solidFill>
            <a:miter lim="800000"/>
            <a:headEnd/>
            <a:tailEnd/>
          </a:ln>
          <a:effectLst>
            <a:outerShdw dist="53882" dir="2700000" algn="ctr" rotWithShape="0">
              <a:srgbClr val="9966FF"/>
            </a:outerShdw>
          </a:effectLst>
        </p:spPr>
        <p:txBody>
          <a:bodyPr wrap="none" anchor="ctr"/>
          <a:lstStyle/>
          <a:p>
            <a:pPr algn="ctr">
              <a:defRPr/>
            </a:pPr>
            <a:endParaRPr lang="ko-KR" altLang="en-US" b="1">
              <a:latin typeface="Calibri" pitchFamily="34" charset="0"/>
            </a:endParaRPr>
          </a:p>
        </p:txBody>
      </p:sp>
      <p:sp>
        <p:nvSpPr>
          <p:cNvPr id="6" name="TextBox 3"/>
          <p:cNvSpPr txBox="1">
            <a:spLocks noChangeArrowheads="1"/>
          </p:cNvSpPr>
          <p:nvPr/>
        </p:nvSpPr>
        <p:spPr bwMode="auto">
          <a:xfrm>
            <a:off x="467544" y="1412229"/>
            <a:ext cx="8183884" cy="1757404"/>
          </a:xfrm>
          <a:prstGeom prst="rect">
            <a:avLst/>
          </a:prstGeom>
          <a:noFill/>
          <a:ln w="9525">
            <a:noFill/>
            <a:miter lim="800000"/>
            <a:headEnd/>
            <a:tailEnd/>
          </a:ln>
        </p:spPr>
        <p:txBody>
          <a:bodyPr wrap="square">
            <a:spAutoFit/>
          </a:bodyPr>
          <a:lstStyle/>
          <a:p>
            <a:pPr marL="355600" lvl="1" indent="-177800" algn="l" eaLnBrk="0" hangingPunct="0">
              <a:lnSpc>
                <a:spcPct val="130000"/>
              </a:lnSpc>
              <a:spcBef>
                <a:spcPts val="1000"/>
              </a:spcBef>
              <a:spcAft>
                <a:spcPts val="0"/>
              </a:spcAft>
              <a:buClr>
                <a:srgbClr val="000099"/>
              </a:buClr>
              <a:buSzPct val="80000"/>
              <a:buBlip>
                <a:blip r:embed="rId4"/>
              </a:buBlip>
              <a:defRPr/>
            </a:pPr>
            <a:r>
              <a:rPr lang="en-US" altLang="ko-KR" sz="1600" b="1" kern="0" dirty="0" smtClean="0">
                <a:solidFill>
                  <a:srgbClr val="000000"/>
                </a:solidFill>
                <a:latin typeface="Calibri" pitchFamily="34" charset="0"/>
                <a:cs typeface="Times New Roman" pitchFamily="18" charset="0"/>
              </a:rPr>
              <a:t>Average increase : 6.8mm (CJ), 7.6mm (SY)</a:t>
            </a:r>
          </a:p>
          <a:p>
            <a:pPr marL="355600" lvl="1" indent="-177800" algn="l" eaLnBrk="0" hangingPunct="0">
              <a:lnSpc>
                <a:spcPct val="130000"/>
              </a:lnSpc>
              <a:spcBef>
                <a:spcPts val="1000"/>
              </a:spcBef>
              <a:spcAft>
                <a:spcPts val="0"/>
              </a:spcAft>
              <a:buClr>
                <a:srgbClr val="000099"/>
              </a:buClr>
              <a:buSzPct val="80000"/>
              <a:buBlip>
                <a:blip r:embed="rId4"/>
              </a:buBlip>
              <a:defRPr/>
            </a:pPr>
            <a:r>
              <a:rPr lang="en-US" altLang="ko-KR" sz="1600" b="1" kern="0" dirty="0">
                <a:solidFill>
                  <a:srgbClr val="000000"/>
                </a:solidFill>
                <a:latin typeface="Calibri" pitchFamily="34" charset="0"/>
                <a:cs typeface="Times New Roman" pitchFamily="18" charset="0"/>
              </a:rPr>
              <a:t>RCM:</a:t>
            </a:r>
            <a:r>
              <a:rPr lang="en-US" altLang="ko-KR" sz="1600" b="1" kern="0" dirty="0">
                <a:solidFill>
                  <a:schemeClr val="accent2">
                    <a:lumMod val="75000"/>
                  </a:schemeClr>
                </a:solidFill>
                <a:latin typeface="Calibri" pitchFamily="34" charset="0"/>
                <a:cs typeface="Times New Roman" pitchFamily="18" charset="0"/>
              </a:rPr>
              <a:t> </a:t>
            </a:r>
            <a:r>
              <a:rPr lang="en-US" altLang="ko-KR" sz="1600" b="1" kern="0" dirty="0" smtClean="0">
                <a:solidFill>
                  <a:schemeClr val="accent2">
                    <a:lumMod val="75000"/>
                  </a:schemeClr>
                </a:solidFill>
                <a:latin typeface="Calibri" pitchFamily="34" charset="0"/>
                <a:cs typeface="Times New Roman" pitchFamily="18" charset="0"/>
              </a:rPr>
              <a:t>-1.1∼27.1mm (CJ, SWAT)</a:t>
            </a:r>
            <a:r>
              <a:rPr lang="en-US" altLang="ko-KR" sz="1600" b="1" kern="0" dirty="0" smtClean="0">
                <a:solidFill>
                  <a:srgbClr val="000000"/>
                </a:solidFill>
                <a:latin typeface="Calibri" pitchFamily="34" charset="0"/>
                <a:cs typeface="Times New Roman" pitchFamily="18" charset="0"/>
              </a:rPr>
              <a:t>, -6.5∼14.0mm (CJ, VIC)</a:t>
            </a:r>
            <a:endParaRPr lang="en-US" altLang="ko-KR" sz="1600" b="1" kern="0" dirty="0">
              <a:solidFill>
                <a:srgbClr val="000000"/>
              </a:solidFill>
              <a:latin typeface="Calibri" pitchFamily="34" charset="0"/>
              <a:cs typeface="Times New Roman" pitchFamily="18" charset="0"/>
            </a:endParaRPr>
          </a:p>
          <a:p>
            <a:pPr marL="355600" lvl="1" indent="-177800" algn="l" eaLnBrk="0" hangingPunct="0">
              <a:lnSpc>
                <a:spcPct val="130000"/>
              </a:lnSpc>
              <a:spcBef>
                <a:spcPts val="1000"/>
              </a:spcBef>
              <a:spcAft>
                <a:spcPts val="0"/>
              </a:spcAft>
              <a:buClr>
                <a:srgbClr val="000099"/>
              </a:buClr>
              <a:buSzPct val="80000"/>
              <a:buBlip>
                <a:blip r:embed="rId4"/>
              </a:buBlip>
              <a:defRPr/>
            </a:pPr>
            <a:r>
              <a:rPr lang="en-US" altLang="ko-KR" sz="1600" b="1" kern="0" dirty="0">
                <a:solidFill>
                  <a:srgbClr val="000000"/>
                </a:solidFill>
                <a:latin typeface="Calibri" pitchFamily="34" charset="0"/>
                <a:cs typeface="Times New Roman" pitchFamily="18" charset="0"/>
              </a:rPr>
              <a:t>SPP: </a:t>
            </a:r>
            <a:r>
              <a:rPr lang="en-US" altLang="ko-KR" sz="1600" b="1" kern="0" dirty="0" smtClean="0">
                <a:solidFill>
                  <a:schemeClr val="accent2">
                    <a:lumMod val="75000"/>
                  </a:schemeClr>
                </a:solidFill>
                <a:latin typeface="Calibri" pitchFamily="34" charset="0"/>
                <a:cs typeface="Times New Roman" pitchFamily="18" charset="0"/>
              </a:rPr>
              <a:t>9.8∼14.2mm (CJ, SWAT)</a:t>
            </a:r>
            <a:r>
              <a:rPr lang="en-US" altLang="ko-KR" sz="1600" b="1" kern="0" dirty="0" smtClean="0">
                <a:solidFill>
                  <a:srgbClr val="000000"/>
                </a:solidFill>
                <a:latin typeface="Calibri" pitchFamily="34" charset="0"/>
                <a:cs typeface="Times New Roman" pitchFamily="18" charset="0"/>
              </a:rPr>
              <a:t>, -2.8~6.4mm(CJ, VIC)</a:t>
            </a:r>
          </a:p>
          <a:p>
            <a:pPr marL="355600" lvl="1" indent="-177800" algn="l" eaLnBrk="0" hangingPunct="0">
              <a:lnSpc>
                <a:spcPct val="130000"/>
              </a:lnSpc>
              <a:spcBef>
                <a:spcPts val="1000"/>
              </a:spcBef>
              <a:spcAft>
                <a:spcPts val="0"/>
              </a:spcAft>
              <a:buClr>
                <a:srgbClr val="000099"/>
              </a:buClr>
              <a:buSzPct val="80000"/>
              <a:buBlip>
                <a:blip r:embed="rId4"/>
              </a:buBlip>
              <a:defRPr/>
            </a:pPr>
            <a:r>
              <a:rPr lang="en-US" altLang="ko-KR" sz="1600" b="1" kern="0" dirty="0" smtClean="0">
                <a:solidFill>
                  <a:srgbClr val="000000"/>
                </a:solidFill>
                <a:latin typeface="Calibri" pitchFamily="34" charset="0"/>
                <a:cs typeface="Times New Roman" pitchFamily="18" charset="0"/>
              </a:rPr>
              <a:t>RCM is more main source of uncertainty than SPP , HYM is also main factor of uncertainty </a:t>
            </a:r>
            <a:endParaRPr lang="en-US" altLang="ko-KR" sz="1600" b="1" kern="0" dirty="0">
              <a:solidFill>
                <a:srgbClr val="000000"/>
              </a:solidFill>
              <a:latin typeface="Calibri" pitchFamily="34" charset="0"/>
              <a:cs typeface="Times New Roman" pitchFamily="18" charset="0"/>
            </a:endParaRPr>
          </a:p>
        </p:txBody>
      </p:sp>
      <p:graphicFrame>
        <p:nvGraphicFramePr>
          <p:cNvPr id="7" name="표 6"/>
          <p:cNvGraphicFramePr>
            <a:graphicFrameLocks noGrp="1"/>
          </p:cNvGraphicFramePr>
          <p:nvPr>
            <p:extLst>
              <p:ext uri="{D42A27DB-BD31-4B8C-83A1-F6EECF244321}">
                <p14:modId xmlns="" xmlns:p14="http://schemas.microsoft.com/office/powerpoint/2010/main" val="359959296"/>
              </p:ext>
            </p:extLst>
          </p:nvPr>
        </p:nvGraphicFramePr>
        <p:xfrm>
          <a:off x="817959" y="3337519"/>
          <a:ext cx="7453988" cy="3072384"/>
        </p:xfrm>
        <a:graphic>
          <a:graphicData uri="http://schemas.openxmlformats.org/drawingml/2006/table">
            <a:tbl>
              <a:tblPr/>
              <a:tblGrid>
                <a:gridCol w="1364616"/>
                <a:gridCol w="696396"/>
                <a:gridCol w="696396"/>
                <a:gridCol w="696396"/>
                <a:gridCol w="696396"/>
                <a:gridCol w="607300"/>
                <a:gridCol w="696396"/>
                <a:gridCol w="696396"/>
                <a:gridCol w="696396"/>
                <a:gridCol w="607300"/>
              </a:tblGrid>
              <a:tr h="281432">
                <a:tc rowSpan="2">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RCM</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solidFill>
                      <a:srgbClr val="95B3D7"/>
                    </a:solidFill>
                  </a:tcPr>
                </a:tc>
                <a:tc gridSpan="2">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CJ basin</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95B3D7"/>
                    </a:solidFill>
                  </a:tcPr>
                </a:tc>
                <a:tc hMerge="1">
                  <a:txBody>
                    <a:bodyPr/>
                    <a:lstStyle/>
                    <a:p>
                      <a:pPr latinLnBrk="1"/>
                      <a:endParaRPr lang="ko-KR" altLang="en-US"/>
                    </a:p>
                  </a:txBody>
                  <a:tcPr/>
                </a:tc>
                <a:tc gridSpan="2">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SY basin</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95B3D7"/>
                    </a:solidFill>
                  </a:tcPr>
                </a:tc>
                <a:tc hMerge="1">
                  <a:txBody>
                    <a:bodyPr/>
                    <a:lstStyle/>
                    <a:p>
                      <a:pPr latinLnBrk="1"/>
                      <a:endParaRPr lang="ko-KR" altLang="en-US"/>
                    </a:p>
                  </a:txBody>
                  <a:tcPr/>
                </a:tc>
                <a:tc rowSpan="2">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Arial" pitchFamily="34" charset="0"/>
                          <a:ea typeface="굴림" pitchFamily="50" charset="-127"/>
                          <a:cs typeface="Times New Roman" pitchFamily="18" charset="0"/>
                        </a:rPr>
                        <a:t>SPP</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solidFill>
                      <a:srgbClr val="95B3D7"/>
                    </a:solidFill>
                  </a:tcPr>
                </a:tc>
                <a:tc gridSpan="2">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CJ basin</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95B3D7"/>
                    </a:solidFill>
                  </a:tcPr>
                </a:tc>
                <a:tc hMerge="1">
                  <a:txBody>
                    <a:bodyPr/>
                    <a:lstStyle/>
                    <a:p>
                      <a:pPr latinLnBrk="1"/>
                      <a:endParaRPr lang="ko-KR" altLang="en-US"/>
                    </a:p>
                  </a:txBody>
                  <a:tcPr/>
                </a:tc>
                <a:tc gridSpan="2">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SY basin</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95B3D7"/>
                    </a:solidFill>
                  </a:tcPr>
                </a:tc>
                <a:tc hMerge="1">
                  <a:txBody>
                    <a:bodyPr/>
                    <a:lstStyle/>
                    <a:p>
                      <a:pPr latinLnBrk="1"/>
                      <a:endParaRPr lang="ko-KR" altLang="en-US"/>
                    </a:p>
                  </a:txBody>
                  <a:tcPr/>
                </a:tc>
              </a:tr>
              <a:tr h="281432">
                <a:tc vMerge="1">
                  <a:txBody>
                    <a:bodyPr/>
                    <a:lstStyle/>
                    <a:p>
                      <a:pPr latinLnBrk="1"/>
                      <a:endParaRPr lang="ko-KR" altLang="en-US"/>
                    </a:p>
                  </a:txBody>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SWAT</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solidFill>
                      <a:srgbClr val="95B3D7"/>
                    </a:solidFill>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VIC</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solidFill>
                      <a:srgbClr val="95B3D7"/>
                    </a:solidFill>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SWAT</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solidFill>
                      <a:srgbClr val="95B3D7"/>
                    </a:solidFill>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VIC</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solidFill>
                      <a:srgbClr val="95B3D7"/>
                    </a:solidFill>
                  </a:tcPr>
                </a:tc>
                <a:tc vMerge="1">
                  <a:txBody>
                    <a:bodyPr/>
                    <a:lstStyle/>
                    <a:p>
                      <a:pPr latinLnBrk="1"/>
                      <a:endParaRPr lang="ko-KR" altLang="en-US"/>
                    </a:p>
                  </a:txBody>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SWAT</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solidFill>
                      <a:srgbClr val="95B3D7"/>
                    </a:solidFill>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VIC</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solidFill>
                      <a:srgbClr val="95B3D7"/>
                    </a:solidFill>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SWAT</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solidFill>
                      <a:srgbClr val="95B3D7"/>
                    </a:solidFill>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Arial" pitchFamily="34" charset="0"/>
                          <a:ea typeface="굴림" pitchFamily="50" charset="-127"/>
                          <a:cs typeface="Times New Roman" pitchFamily="18" charset="0"/>
                        </a:rPr>
                        <a:t>VIC</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25146" cap="flat" cmpd="dbl" algn="ctr">
                      <a:solidFill>
                        <a:srgbClr val="000000"/>
                      </a:solidFill>
                      <a:prstDash val="solid"/>
                      <a:round/>
                      <a:headEnd type="none" w="med" len="med"/>
                      <a:tailEnd type="none" w="med" len="med"/>
                    </a:lnB>
                    <a:solidFill>
                      <a:srgbClr val="95B3D7"/>
                    </a:solidFill>
                  </a:tcPr>
                </a:tc>
              </a:tr>
              <a:tr h="245491">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HadGEM3-RA</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4.6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-4.6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-3.4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4.8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LSM</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11.6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2.9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2.0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12.3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25146" cap="flat" cmpd="dbl"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r>
              <a:tr h="245491">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RegCM4</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27.1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14.0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7.4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34.5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VSM</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12.0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1.2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0.5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18.6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r>
              <a:tr h="245491">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SNU-MM5</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8.7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6.7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7.6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8.4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QM</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14.2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6.4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2.4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18.2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r>
              <a:tr h="245491">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SNU-WRF</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19.5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-0.3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-1.1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22.5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SWS</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13.1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-2.8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-2.3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15.2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r>
              <a:tr h="245491">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YSU-RSM</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-1.1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-6.5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-5.5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3.4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CFM</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9.8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5.4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4.6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11.4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r>
              <a:tr h="245491">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AVE.</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11.7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1.8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1.0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14.7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AVE.</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12.1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2.6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a:ln>
                            <a:noFill/>
                          </a:ln>
                          <a:solidFill>
                            <a:srgbClr val="000000"/>
                          </a:solidFill>
                          <a:effectLst/>
                          <a:latin typeface="맑은 고딕" pitchFamily="50" charset="-127"/>
                          <a:ea typeface="맑은 고딕" pitchFamily="50" charset="-127"/>
                          <a:cs typeface="+mn-cs"/>
                        </a:rPr>
                        <a:t>1.4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r" fontAlgn="base" latinLnBrk="0">
                        <a:lnSpc>
                          <a:spcPct val="160000"/>
                        </a:lnSpc>
                        <a:spcBef>
                          <a:spcPts val="0"/>
                        </a:spcBef>
                        <a:spcAft>
                          <a:spcPts val="0"/>
                        </a:spcAft>
                      </a:pPr>
                      <a:r>
                        <a:rPr kumimoji="1" lang="en-US" sz="1200" b="1" i="0" u="none" strike="noStrike" kern="1200" cap="none" normalizeH="0" baseline="0" dirty="0">
                          <a:ln>
                            <a:noFill/>
                          </a:ln>
                          <a:solidFill>
                            <a:srgbClr val="000000"/>
                          </a:solidFill>
                          <a:effectLst/>
                          <a:latin typeface="맑은 고딕" pitchFamily="50" charset="-127"/>
                          <a:ea typeface="맑은 고딕" pitchFamily="50" charset="-127"/>
                          <a:cs typeface="+mn-cs"/>
                        </a:rPr>
                        <a:t>15.1 </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4111631809"/>
      </p:ext>
    </p:extLst>
  </p:cSld>
  <p:clrMapOvr>
    <a:masterClrMapping/>
  </p:clrMapOvr>
  <p:transition>
    <p:zo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3"/>
          <p:cNvSpPr txBox="1">
            <a:spLocks noChangeArrowheads="1"/>
          </p:cNvSpPr>
          <p:nvPr/>
        </p:nvSpPr>
        <p:spPr bwMode="auto">
          <a:xfrm>
            <a:off x="368434" y="1064360"/>
            <a:ext cx="8183884" cy="386516"/>
          </a:xfrm>
          <a:prstGeom prst="rect">
            <a:avLst/>
          </a:prstGeom>
          <a:noFill/>
          <a:ln w="9525">
            <a:noFill/>
            <a:miter lim="800000"/>
            <a:headEnd/>
            <a:tailEnd/>
          </a:ln>
        </p:spPr>
        <p:txBody>
          <a:bodyPr wrap="square">
            <a:spAutoFit/>
          </a:bodyPr>
          <a:lstStyle/>
          <a:p>
            <a:pPr marL="355600" lvl="1" indent="-177800" algn="l" eaLnBrk="0" hangingPunct="0">
              <a:lnSpc>
                <a:spcPct val="130000"/>
              </a:lnSpc>
              <a:spcBef>
                <a:spcPts val="1000"/>
              </a:spcBef>
              <a:spcAft>
                <a:spcPts val="0"/>
              </a:spcAft>
              <a:buClr>
                <a:srgbClr val="000099"/>
              </a:buClr>
              <a:buSzPct val="80000"/>
              <a:buBlip>
                <a:blip r:embed="rId3"/>
              </a:buBlip>
              <a:defRPr/>
            </a:pPr>
            <a:r>
              <a:rPr lang="en-US" altLang="ko-KR" sz="1600" b="1" kern="0" dirty="0" smtClean="0">
                <a:solidFill>
                  <a:srgbClr val="000000"/>
                </a:solidFill>
                <a:latin typeface="Calibri" pitchFamily="34" charset="0"/>
                <a:cs typeface="Times New Roman" pitchFamily="18" charset="0"/>
              </a:rPr>
              <a:t>Analysis and comparison of future projection according to RCM</a:t>
            </a:r>
            <a:endParaRPr lang="en-US" altLang="ko-KR" sz="1600" b="1" kern="0" dirty="0" smtClean="0">
              <a:solidFill>
                <a:schemeClr val="accent2"/>
              </a:solidFill>
              <a:latin typeface="Calibri" pitchFamily="34" charset="0"/>
              <a:cs typeface="Times New Roman" pitchFamily="18" charset="0"/>
            </a:endParaRPr>
          </a:p>
        </p:txBody>
      </p:sp>
      <p:sp>
        <p:nvSpPr>
          <p:cNvPr id="21" name="내용 개체 틀 2"/>
          <p:cNvSpPr>
            <a:spLocks noGrp="1"/>
          </p:cNvSpPr>
          <p:nvPr/>
        </p:nvSpPr>
        <p:spPr bwMode="auto">
          <a:xfrm>
            <a:off x="799009" y="1575646"/>
            <a:ext cx="8240216" cy="565336"/>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lvl1pPr marL="177800" indent="-177800" algn="l" rtl="0" eaLnBrk="0" fontAlgn="base" latinLnBrk="1" hangingPunct="0">
              <a:lnSpc>
                <a:spcPct val="130000"/>
              </a:lnSpc>
              <a:spcBef>
                <a:spcPct val="20000"/>
              </a:spcBef>
              <a:spcAft>
                <a:spcPct val="0"/>
              </a:spcAft>
              <a:buClr>
                <a:schemeClr val="tx2"/>
              </a:buClr>
              <a:buSzPct val="100000"/>
              <a:buFont typeface="Monotype Sorts" pitchFamily="2" charset="2"/>
              <a:buBlip>
                <a:blip r:embed="rId4"/>
              </a:buBlip>
              <a:defRPr kumimoji="1" sz="2000" b="1" baseline="0">
                <a:solidFill>
                  <a:srgbClr val="000000"/>
                </a:solidFill>
                <a:latin typeface="Arial" pitchFamily="34" charset="0"/>
                <a:ea typeface="Arial Unicode MS" pitchFamily="50" charset="-127"/>
                <a:cs typeface="Arial" pitchFamily="34" charset="0"/>
              </a:defRPr>
            </a:lvl1pPr>
            <a:lvl2pPr marL="541338" indent="-184150" algn="l" rtl="0" eaLnBrk="0" fontAlgn="base" latinLnBrk="1" hangingPunct="0">
              <a:lnSpc>
                <a:spcPct val="130000"/>
              </a:lnSpc>
              <a:spcBef>
                <a:spcPct val="20000"/>
              </a:spcBef>
              <a:spcAft>
                <a:spcPct val="0"/>
              </a:spcAft>
              <a:buClr>
                <a:schemeClr val="tx2"/>
              </a:buClr>
              <a:buSzPct val="80000"/>
              <a:buFont typeface="Wingdings" pitchFamily="2" charset="2"/>
              <a:buChar char="Ø"/>
              <a:defRPr kumimoji="1" sz="1600" b="1" baseline="0">
                <a:solidFill>
                  <a:srgbClr val="000000"/>
                </a:solidFill>
                <a:latin typeface="Arial" pitchFamily="34" charset="0"/>
                <a:ea typeface="Arial Unicode MS" pitchFamily="50" charset="-127"/>
                <a:cs typeface="Arial" pitchFamily="34" charset="0"/>
              </a:defRPr>
            </a:lvl2pPr>
            <a:lvl3pPr marL="895350" indent="-174625" algn="l" rtl="0" eaLnBrk="0" fontAlgn="base" latinLnBrk="1" hangingPunct="0">
              <a:lnSpc>
                <a:spcPct val="130000"/>
              </a:lnSpc>
              <a:spcBef>
                <a:spcPct val="20000"/>
              </a:spcBef>
              <a:spcAft>
                <a:spcPct val="0"/>
              </a:spcAft>
              <a:buClr>
                <a:schemeClr val="tx1"/>
              </a:buClr>
              <a:buSzPct val="75000"/>
              <a:buFont typeface="Monotype Sorts" pitchFamily="2" charset="2"/>
              <a:buBlip>
                <a:blip r:embed="rId5"/>
              </a:buBlip>
              <a:defRPr kumimoji="1" sz="1400" b="1" baseline="0">
                <a:solidFill>
                  <a:srgbClr val="003366"/>
                </a:solidFill>
                <a:latin typeface="Arial" pitchFamily="34" charset="0"/>
                <a:ea typeface="Arial Unicode MS" pitchFamily="50" charset="-127"/>
                <a:cs typeface="Arial" pitchFamily="34" charset="0"/>
              </a:defRPr>
            </a:lvl3pPr>
            <a:lvl4pPr marL="1258888" indent="-184150" algn="l" rtl="0" eaLnBrk="0" fontAlgn="base" latinLnBrk="1" hangingPunct="0">
              <a:lnSpc>
                <a:spcPct val="130000"/>
              </a:lnSpc>
              <a:spcBef>
                <a:spcPct val="20000"/>
              </a:spcBef>
              <a:spcAft>
                <a:spcPct val="0"/>
              </a:spcAft>
              <a:buClr>
                <a:schemeClr val="tx1"/>
              </a:buClr>
              <a:buSzPct val="75000"/>
              <a:buChar char="•"/>
              <a:defRPr kumimoji="1" sz="1300" baseline="0">
                <a:solidFill>
                  <a:srgbClr val="000000"/>
                </a:solidFill>
                <a:latin typeface="Arial" pitchFamily="34" charset="0"/>
                <a:ea typeface="Arial Unicode MS" pitchFamily="50" charset="-127"/>
                <a:cs typeface="Arial" pitchFamily="34" charset="0"/>
              </a:defRPr>
            </a:lvl4pPr>
            <a:lvl5pPr marL="1614488" indent="-176213" algn="l" rtl="0" eaLnBrk="0" fontAlgn="base" latinLnBrk="1" hangingPunct="0">
              <a:lnSpc>
                <a:spcPct val="130000"/>
              </a:lnSpc>
              <a:spcBef>
                <a:spcPct val="20000"/>
              </a:spcBef>
              <a:spcAft>
                <a:spcPct val="0"/>
              </a:spcAft>
              <a:buClr>
                <a:schemeClr val="hlink"/>
              </a:buClr>
              <a:buSzPct val="75000"/>
              <a:buFont typeface="Monotype Sorts" pitchFamily="2" charset="2"/>
              <a:buChar char="ä"/>
              <a:defRPr kumimoji="1" sz="1000" baseline="0">
                <a:solidFill>
                  <a:schemeClr val="tx1"/>
                </a:solidFill>
                <a:latin typeface="Arial" pitchFamily="34" charset="0"/>
                <a:ea typeface="Arial Unicode MS" pitchFamily="50" charset="-127"/>
                <a:cs typeface="Arial" pitchFamily="34" charset="0"/>
              </a:defRPr>
            </a:lvl5pPr>
            <a:lvl6pPr marL="20716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6pPr>
            <a:lvl7pPr marL="25288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7pPr>
            <a:lvl8pPr marL="29860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8pPr>
            <a:lvl9pPr marL="34432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9pPr>
          </a:lstStyle>
          <a:p>
            <a:pPr marL="179388" lvl="2" indent="-179388"/>
            <a:r>
              <a:rPr lang="en-US" altLang="ko-KR" dirty="0">
                <a:solidFill>
                  <a:srgbClr val="000000"/>
                </a:solidFill>
                <a:latin typeface="Calibri" pitchFamily="34" charset="0"/>
                <a:cs typeface="Arial" charset="0"/>
              </a:rPr>
              <a:t>RegCM4, SNU-WRF has high increasing trend than the other RCM</a:t>
            </a:r>
          </a:p>
          <a:p>
            <a:pPr marL="179388" lvl="2" indent="-179388"/>
            <a:r>
              <a:rPr lang="en-US" altLang="ko-KR" dirty="0" smtClean="0">
                <a:solidFill>
                  <a:srgbClr val="000000"/>
                </a:solidFill>
                <a:latin typeface="Calibri" pitchFamily="34" charset="0"/>
                <a:cs typeface="Arial" charset="0"/>
              </a:rPr>
              <a:t>SNU-MM5 is similar to average projection results </a:t>
            </a:r>
            <a:endParaRPr lang="ko-KR" altLang="en-US" dirty="0">
              <a:solidFill>
                <a:srgbClr val="000000"/>
              </a:solidFill>
              <a:latin typeface="Calibri" pitchFamily="34" charset="0"/>
              <a:cs typeface="Arial" charset="0"/>
            </a:endParaRPr>
          </a:p>
        </p:txBody>
      </p:sp>
      <p:pic>
        <p:nvPicPr>
          <p:cNvPr id="22" name="Picture 2" descr="C:\Program Files (x86)\MATLAB\stat\mhlee\0412\ch\03.jpg"/>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6373167" y="2298411"/>
            <a:ext cx="2719388" cy="1905000"/>
          </a:xfrm>
          <a:prstGeom prst="rect">
            <a:avLst/>
          </a:prstGeom>
          <a:noFill/>
          <a:extLst>
            <a:ext uri="{909E8E84-426E-40DD-AFC4-6F175D3DCCD1}">
              <a14:hiddenFill xmlns="" xmlns:a14="http://schemas.microsoft.com/office/drawing/2010/main">
                <a:solidFill>
                  <a:srgbClr val="FFFFFF"/>
                </a:solidFill>
              </a14:hiddenFill>
            </a:ext>
          </a:extLst>
        </p:spPr>
      </p:pic>
      <p:pic>
        <p:nvPicPr>
          <p:cNvPr id="23" name="Picture 2" descr="C:\Program Files (x86)\MATLAB\stat\mhlee\0412\ch\01.jpg"/>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753443" y="2283553"/>
            <a:ext cx="2719388" cy="190500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4" name="그룹 23"/>
          <p:cNvGrpSpPr/>
          <p:nvPr/>
        </p:nvGrpSpPr>
        <p:grpSpPr>
          <a:xfrm>
            <a:off x="1106278" y="2479968"/>
            <a:ext cx="1206171" cy="389348"/>
            <a:chOff x="2312864" y="1293143"/>
            <a:chExt cx="2761845" cy="529825"/>
          </a:xfrm>
        </p:grpSpPr>
        <p:sp>
          <p:nvSpPr>
            <p:cNvPr id="25" name="TextBox 24"/>
            <p:cNvSpPr txBox="1"/>
            <p:nvPr/>
          </p:nvSpPr>
          <p:spPr>
            <a:xfrm>
              <a:off x="2312864" y="1293143"/>
              <a:ext cx="2673213" cy="272234"/>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7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Dynamic downscaling </a:t>
              </a:r>
              <a:endParaRPr kumimoji="0" lang="ko-KR" altLang="en-US" sz="7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sp>
          <p:nvSpPr>
            <p:cNvPr id="26" name="TextBox 25"/>
            <p:cNvSpPr txBox="1"/>
            <p:nvPr/>
          </p:nvSpPr>
          <p:spPr>
            <a:xfrm>
              <a:off x="2401498" y="1550734"/>
              <a:ext cx="2673211" cy="272234"/>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7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CJ dam Basin</a:t>
              </a:r>
              <a:endParaRPr kumimoji="0" lang="ko-KR" altLang="en-US" sz="7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grpSp>
      <p:sp>
        <p:nvSpPr>
          <p:cNvPr id="27" name="TextBox 26"/>
          <p:cNvSpPr txBox="1"/>
          <p:nvPr/>
        </p:nvSpPr>
        <p:spPr>
          <a:xfrm>
            <a:off x="1122217" y="4127000"/>
            <a:ext cx="2071039" cy="230832"/>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1-day max dam inflow (mm/day)</a:t>
            </a:r>
            <a:endParaRPr kumimoji="0" lang="ko-KR" altLang="en-US" sz="9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sp>
        <p:nvSpPr>
          <p:cNvPr id="28" name="TextBox 27"/>
          <p:cNvSpPr txBox="1"/>
          <p:nvPr/>
        </p:nvSpPr>
        <p:spPr>
          <a:xfrm>
            <a:off x="493802" y="3102790"/>
            <a:ext cx="338554" cy="260325"/>
          </a:xfrm>
          <a:prstGeom prst="rect">
            <a:avLst/>
          </a:prstGeom>
          <a:noFill/>
        </p:spPr>
        <p:txBody>
          <a:bodyPr vert="vert270"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f(x)</a:t>
            </a:r>
            <a:endParaRPr kumimoji="0" lang="ko-KR" altLang="en-US" sz="10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cxnSp>
        <p:nvCxnSpPr>
          <p:cNvPr id="29" name="직선 연결선 28"/>
          <p:cNvCxnSpPr/>
          <p:nvPr/>
        </p:nvCxnSpPr>
        <p:spPr>
          <a:xfrm flipV="1">
            <a:off x="2274106" y="2541927"/>
            <a:ext cx="235905" cy="525"/>
          </a:xfrm>
          <a:prstGeom prst="line">
            <a:avLst/>
          </a:prstGeom>
          <a:noFill/>
          <a:ln w="25400" cap="flat" cmpd="sng" algn="ctr">
            <a:solidFill>
              <a:srgbClr val="FF0000"/>
            </a:solidFill>
            <a:prstDash val="dash"/>
          </a:ln>
          <a:effectLst/>
        </p:spPr>
      </p:cxnSp>
      <p:sp>
        <p:nvSpPr>
          <p:cNvPr id="30" name="TextBox 29"/>
          <p:cNvSpPr txBox="1"/>
          <p:nvPr/>
        </p:nvSpPr>
        <p:spPr>
          <a:xfrm>
            <a:off x="2495160" y="2472053"/>
            <a:ext cx="784870"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SWAT_OBS</a:t>
            </a:r>
            <a:endParaRPr lang="ko-KR" altLang="en-US" sz="600" b="1" dirty="0">
              <a:solidFill>
                <a:srgbClr val="000000"/>
              </a:solidFill>
              <a:latin typeface="맑은 고딕" pitchFamily="50" charset="-127"/>
              <a:ea typeface="맑은 고딕" pitchFamily="50" charset="-127"/>
            </a:endParaRPr>
          </a:p>
        </p:txBody>
      </p:sp>
      <p:sp>
        <p:nvSpPr>
          <p:cNvPr id="31" name="TextBox 30"/>
          <p:cNvSpPr txBox="1"/>
          <p:nvPr/>
        </p:nvSpPr>
        <p:spPr>
          <a:xfrm>
            <a:off x="2494758" y="2598585"/>
            <a:ext cx="784870"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SWAT_FUT_AVE</a:t>
            </a:r>
            <a:endParaRPr lang="ko-KR" altLang="en-US" sz="600" b="1" dirty="0">
              <a:solidFill>
                <a:srgbClr val="000000"/>
              </a:solidFill>
              <a:latin typeface="맑은 고딕" pitchFamily="50" charset="-127"/>
              <a:ea typeface="맑은 고딕" pitchFamily="50" charset="-127"/>
            </a:endParaRPr>
          </a:p>
        </p:txBody>
      </p:sp>
      <p:cxnSp>
        <p:nvCxnSpPr>
          <p:cNvPr id="32" name="직선 연결선 31"/>
          <p:cNvCxnSpPr/>
          <p:nvPr/>
        </p:nvCxnSpPr>
        <p:spPr>
          <a:xfrm>
            <a:off x="2274773" y="2797282"/>
            <a:ext cx="232333" cy="407"/>
          </a:xfrm>
          <a:prstGeom prst="line">
            <a:avLst/>
          </a:prstGeom>
          <a:noFill/>
          <a:ln w="25400" cap="flat" cmpd="sng" algn="ctr">
            <a:solidFill>
              <a:sysClr val="window" lastClr="FFFFFF">
                <a:lumMod val="50000"/>
              </a:sysClr>
            </a:solidFill>
            <a:prstDash val="solid"/>
          </a:ln>
          <a:effectLst/>
        </p:spPr>
      </p:cxnSp>
      <p:sp>
        <p:nvSpPr>
          <p:cNvPr id="33" name="TextBox 32"/>
          <p:cNvSpPr txBox="1"/>
          <p:nvPr/>
        </p:nvSpPr>
        <p:spPr>
          <a:xfrm>
            <a:off x="2519784" y="2727094"/>
            <a:ext cx="754935"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SWAT_FUT</a:t>
            </a:r>
            <a:endParaRPr lang="ko-KR" altLang="en-US" sz="600" b="1" dirty="0">
              <a:solidFill>
                <a:srgbClr val="000000"/>
              </a:solidFill>
              <a:latin typeface="맑은 고딕" pitchFamily="50" charset="-127"/>
              <a:ea typeface="맑은 고딕" pitchFamily="50" charset="-127"/>
            </a:endParaRPr>
          </a:p>
        </p:txBody>
      </p:sp>
      <p:cxnSp>
        <p:nvCxnSpPr>
          <p:cNvPr id="34" name="직선 연결선 33"/>
          <p:cNvCxnSpPr/>
          <p:nvPr/>
        </p:nvCxnSpPr>
        <p:spPr>
          <a:xfrm>
            <a:off x="2274751" y="2669664"/>
            <a:ext cx="232333" cy="407"/>
          </a:xfrm>
          <a:prstGeom prst="line">
            <a:avLst/>
          </a:prstGeom>
          <a:noFill/>
          <a:ln w="25400" cap="flat" cmpd="sng" algn="ctr">
            <a:solidFill>
              <a:sysClr val="windowText" lastClr="000000"/>
            </a:solidFill>
            <a:prstDash val="solid"/>
          </a:ln>
          <a:effectLst/>
        </p:spPr>
      </p:cxnSp>
      <p:pic>
        <p:nvPicPr>
          <p:cNvPr id="35" name="Picture 2" descr="C:\Program Files (x86)\MATLAB\stat\mhlee\0412\ch\02.jpg"/>
          <p:cNvPicPr>
            <a:picLocks noChangeAspect="1" noChangeArrowheads="1"/>
          </p:cNvPicPr>
          <p:nvPr/>
        </p:nvPicPr>
        <p:blipFill>
          <a:blip r:embed="rId8">
            <a:extLst>
              <a:ext uri="{28A0092B-C50C-407E-A947-70E740481C1C}">
                <a14:useLocalDpi xmlns="" xmlns:a14="http://schemas.microsoft.com/office/drawing/2010/main" val="0"/>
              </a:ext>
            </a:extLst>
          </a:blip>
          <a:srcRect/>
          <a:stretch>
            <a:fillRect/>
          </a:stretch>
        </p:blipFill>
        <p:spPr bwMode="auto">
          <a:xfrm>
            <a:off x="3563888" y="2283553"/>
            <a:ext cx="2719388" cy="190500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36" name="그룹 35"/>
          <p:cNvGrpSpPr/>
          <p:nvPr/>
        </p:nvGrpSpPr>
        <p:grpSpPr>
          <a:xfrm>
            <a:off x="3925274" y="2474725"/>
            <a:ext cx="1206171" cy="389348"/>
            <a:chOff x="2312864" y="1293143"/>
            <a:chExt cx="2761845" cy="529825"/>
          </a:xfrm>
        </p:grpSpPr>
        <p:sp>
          <p:nvSpPr>
            <p:cNvPr id="37" name="TextBox 36"/>
            <p:cNvSpPr txBox="1"/>
            <p:nvPr/>
          </p:nvSpPr>
          <p:spPr>
            <a:xfrm>
              <a:off x="2312864" y="1293143"/>
              <a:ext cx="2673213" cy="272234"/>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700" b="1" kern="0" dirty="0">
                  <a:solidFill>
                    <a:sysClr val="windowText" lastClr="000000"/>
                  </a:solidFill>
                  <a:latin typeface="맑은 고딕" pitchFamily="50" charset="-127"/>
                  <a:ea typeface="맑은 고딕" pitchFamily="50" charset="-127"/>
                </a:rPr>
                <a:t>HadGEM3-RA</a:t>
              </a:r>
            </a:p>
          </p:txBody>
        </p:sp>
        <p:sp>
          <p:nvSpPr>
            <p:cNvPr id="38" name="TextBox 37"/>
            <p:cNvSpPr txBox="1"/>
            <p:nvPr/>
          </p:nvSpPr>
          <p:spPr>
            <a:xfrm>
              <a:off x="2401498" y="1550734"/>
              <a:ext cx="2673211" cy="272234"/>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7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CJ dam Basin</a:t>
              </a:r>
              <a:endParaRPr kumimoji="0" lang="ko-KR" altLang="en-US" sz="7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grpSp>
      <p:sp>
        <p:nvSpPr>
          <p:cNvPr id="39" name="TextBox 38"/>
          <p:cNvSpPr txBox="1"/>
          <p:nvPr/>
        </p:nvSpPr>
        <p:spPr>
          <a:xfrm>
            <a:off x="3941213" y="4121757"/>
            <a:ext cx="2071039" cy="230832"/>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1-day max dam inflow (mm/day)</a:t>
            </a:r>
            <a:endParaRPr kumimoji="0" lang="ko-KR" altLang="en-US" sz="9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sp>
        <p:nvSpPr>
          <p:cNvPr id="40" name="TextBox 39"/>
          <p:cNvSpPr txBox="1"/>
          <p:nvPr/>
        </p:nvSpPr>
        <p:spPr>
          <a:xfrm>
            <a:off x="3312798" y="3097547"/>
            <a:ext cx="338554" cy="260325"/>
          </a:xfrm>
          <a:prstGeom prst="rect">
            <a:avLst/>
          </a:prstGeom>
          <a:noFill/>
        </p:spPr>
        <p:txBody>
          <a:bodyPr vert="vert270"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f(x)</a:t>
            </a:r>
            <a:endParaRPr kumimoji="0" lang="ko-KR" altLang="en-US" sz="10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cxnSp>
        <p:nvCxnSpPr>
          <p:cNvPr id="41" name="직선 연결선 40"/>
          <p:cNvCxnSpPr/>
          <p:nvPr/>
        </p:nvCxnSpPr>
        <p:spPr>
          <a:xfrm flipV="1">
            <a:off x="5093102" y="2536684"/>
            <a:ext cx="235905" cy="525"/>
          </a:xfrm>
          <a:prstGeom prst="line">
            <a:avLst/>
          </a:prstGeom>
          <a:noFill/>
          <a:ln w="25400" cap="flat" cmpd="sng" algn="ctr">
            <a:solidFill>
              <a:srgbClr val="FF0000"/>
            </a:solidFill>
            <a:prstDash val="dash"/>
          </a:ln>
          <a:effectLst/>
        </p:spPr>
      </p:cxnSp>
      <p:sp>
        <p:nvSpPr>
          <p:cNvPr id="42" name="TextBox 41"/>
          <p:cNvSpPr txBox="1"/>
          <p:nvPr/>
        </p:nvSpPr>
        <p:spPr>
          <a:xfrm>
            <a:off x="5314156" y="2466810"/>
            <a:ext cx="784870"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SWAT_OBS</a:t>
            </a:r>
            <a:endParaRPr lang="ko-KR" altLang="en-US" sz="600" b="1" dirty="0">
              <a:solidFill>
                <a:srgbClr val="000000"/>
              </a:solidFill>
              <a:latin typeface="맑은 고딕" pitchFamily="50" charset="-127"/>
              <a:ea typeface="맑은 고딕" pitchFamily="50" charset="-127"/>
            </a:endParaRPr>
          </a:p>
        </p:txBody>
      </p:sp>
      <p:sp>
        <p:nvSpPr>
          <p:cNvPr id="43" name="TextBox 42"/>
          <p:cNvSpPr txBox="1"/>
          <p:nvPr/>
        </p:nvSpPr>
        <p:spPr>
          <a:xfrm>
            <a:off x="5313754" y="2593342"/>
            <a:ext cx="784870"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SWAT_FUT_AVE</a:t>
            </a:r>
            <a:endParaRPr lang="ko-KR" altLang="en-US" sz="600" b="1" dirty="0">
              <a:solidFill>
                <a:srgbClr val="000000"/>
              </a:solidFill>
              <a:latin typeface="맑은 고딕" pitchFamily="50" charset="-127"/>
              <a:ea typeface="맑은 고딕" pitchFamily="50" charset="-127"/>
            </a:endParaRPr>
          </a:p>
        </p:txBody>
      </p:sp>
      <p:cxnSp>
        <p:nvCxnSpPr>
          <p:cNvPr id="44" name="직선 연결선 43"/>
          <p:cNvCxnSpPr/>
          <p:nvPr/>
        </p:nvCxnSpPr>
        <p:spPr>
          <a:xfrm>
            <a:off x="5093769" y="2792039"/>
            <a:ext cx="232333" cy="407"/>
          </a:xfrm>
          <a:prstGeom prst="line">
            <a:avLst/>
          </a:prstGeom>
          <a:noFill/>
          <a:ln w="25400" cap="flat" cmpd="sng" algn="ctr">
            <a:solidFill>
              <a:sysClr val="window" lastClr="FFFFFF">
                <a:lumMod val="50000"/>
              </a:sysClr>
            </a:solidFill>
            <a:prstDash val="solid"/>
          </a:ln>
          <a:effectLst/>
        </p:spPr>
      </p:cxnSp>
      <p:sp>
        <p:nvSpPr>
          <p:cNvPr id="45" name="TextBox 44"/>
          <p:cNvSpPr txBox="1"/>
          <p:nvPr/>
        </p:nvSpPr>
        <p:spPr>
          <a:xfrm>
            <a:off x="5338780" y="2721851"/>
            <a:ext cx="754935"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SWAT_FUT_SPP</a:t>
            </a:r>
            <a:endParaRPr lang="ko-KR" altLang="en-US" sz="600" b="1" dirty="0">
              <a:solidFill>
                <a:srgbClr val="000000"/>
              </a:solidFill>
              <a:latin typeface="맑은 고딕" pitchFamily="50" charset="-127"/>
              <a:ea typeface="맑은 고딕" pitchFamily="50" charset="-127"/>
            </a:endParaRPr>
          </a:p>
        </p:txBody>
      </p:sp>
      <p:cxnSp>
        <p:nvCxnSpPr>
          <p:cNvPr id="46" name="직선 연결선 45"/>
          <p:cNvCxnSpPr/>
          <p:nvPr/>
        </p:nvCxnSpPr>
        <p:spPr>
          <a:xfrm>
            <a:off x="5093747" y="2664421"/>
            <a:ext cx="232333" cy="407"/>
          </a:xfrm>
          <a:prstGeom prst="line">
            <a:avLst/>
          </a:prstGeom>
          <a:noFill/>
          <a:ln w="25400" cap="flat" cmpd="sng" algn="ctr">
            <a:solidFill>
              <a:sysClr val="windowText" lastClr="000000"/>
            </a:solidFill>
            <a:prstDash val="solid"/>
          </a:ln>
          <a:effectLst/>
        </p:spPr>
      </p:cxnSp>
      <p:grpSp>
        <p:nvGrpSpPr>
          <p:cNvPr id="47" name="그룹 46"/>
          <p:cNvGrpSpPr/>
          <p:nvPr/>
        </p:nvGrpSpPr>
        <p:grpSpPr>
          <a:xfrm>
            <a:off x="6749208" y="2476630"/>
            <a:ext cx="1206171" cy="389348"/>
            <a:chOff x="2312864" y="1293143"/>
            <a:chExt cx="2761845" cy="529825"/>
          </a:xfrm>
        </p:grpSpPr>
        <p:sp>
          <p:nvSpPr>
            <p:cNvPr id="48" name="TextBox 47"/>
            <p:cNvSpPr txBox="1"/>
            <p:nvPr/>
          </p:nvSpPr>
          <p:spPr>
            <a:xfrm>
              <a:off x="2312864" y="1293143"/>
              <a:ext cx="2673213" cy="272234"/>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700" b="1" kern="0" dirty="0">
                  <a:solidFill>
                    <a:sysClr val="windowText" lastClr="000000"/>
                  </a:solidFill>
                  <a:latin typeface="맑은 고딕" pitchFamily="50" charset="-127"/>
                  <a:ea typeface="맑은 고딕" pitchFamily="50" charset="-127"/>
                </a:rPr>
                <a:t>RegCM4</a:t>
              </a:r>
            </a:p>
          </p:txBody>
        </p:sp>
        <p:sp>
          <p:nvSpPr>
            <p:cNvPr id="49" name="TextBox 48"/>
            <p:cNvSpPr txBox="1"/>
            <p:nvPr/>
          </p:nvSpPr>
          <p:spPr>
            <a:xfrm>
              <a:off x="2401498" y="1550734"/>
              <a:ext cx="2673211" cy="272234"/>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7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CJ dam Basin</a:t>
              </a:r>
              <a:endParaRPr kumimoji="0" lang="ko-KR" altLang="en-US" sz="7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grpSp>
      <p:sp>
        <p:nvSpPr>
          <p:cNvPr id="50" name="TextBox 49"/>
          <p:cNvSpPr txBox="1"/>
          <p:nvPr/>
        </p:nvSpPr>
        <p:spPr>
          <a:xfrm>
            <a:off x="6765147" y="4123662"/>
            <a:ext cx="2071039" cy="230832"/>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1-day max dam inflow (mm/day)</a:t>
            </a:r>
            <a:endParaRPr kumimoji="0" lang="ko-KR" altLang="en-US" sz="9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sp>
        <p:nvSpPr>
          <p:cNvPr id="51" name="TextBox 50"/>
          <p:cNvSpPr txBox="1"/>
          <p:nvPr/>
        </p:nvSpPr>
        <p:spPr>
          <a:xfrm>
            <a:off x="6136732" y="3099452"/>
            <a:ext cx="338554" cy="260325"/>
          </a:xfrm>
          <a:prstGeom prst="rect">
            <a:avLst/>
          </a:prstGeom>
          <a:noFill/>
        </p:spPr>
        <p:txBody>
          <a:bodyPr vert="vert270"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f(x)</a:t>
            </a:r>
            <a:endParaRPr kumimoji="0" lang="ko-KR" altLang="en-US" sz="10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sp>
        <p:nvSpPr>
          <p:cNvPr id="52" name="TextBox 51"/>
          <p:cNvSpPr txBox="1"/>
          <p:nvPr/>
        </p:nvSpPr>
        <p:spPr>
          <a:xfrm>
            <a:off x="8109515" y="2468715"/>
            <a:ext cx="784870"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SWAT_OBS</a:t>
            </a:r>
            <a:endParaRPr lang="ko-KR" altLang="en-US" sz="600" b="1" dirty="0">
              <a:solidFill>
                <a:srgbClr val="000000"/>
              </a:solidFill>
              <a:latin typeface="맑은 고딕" pitchFamily="50" charset="-127"/>
              <a:ea typeface="맑은 고딕" pitchFamily="50" charset="-127"/>
            </a:endParaRPr>
          </a:p>
        </p:txBody>
      </p:sp>
      <p:sp>
        <p:nvSpPr>
          <p:cNvPr id="53" name="TextBox 52"/>
          <p:cNvSpPr txBox="1"/>
          <p:nvPr/>
        </p:nvSpPr>
        <p:spPr>
          <a:xfrm>
            <a:off x="8109113" y="2595247"/>
            <a:ext cx="784870"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SWAT_FUT_AVE</a:t>
            </a:r>
            <a:endParaRPr lang="ko-KR" altLang="en-US" sz="600" b="1" dirty="0">
              <a:solidFill>
                <a:srgbClr val="000000"/>
              </a:solidFill>
              <a:latin typeface="맑은 고딕" pitchFamily="50" charset="-127"/>
              <a:ea typeface="맑은 고딕" pitchFamily="50" charset="-127"/>
            </a:endParaRPr>
          </a:p>
        </p:txBody>
      </p:sp>
      <p:cxnSp>
        <p:nvCxnSpPr>
          <p:cNvPr id="54" name="직선 연결선 53"/>
          <p:cNvCxnSpPr/>
          <p:nvPr/>
        </p:nvCxnSpPr>
        <p:spPr>
          <a:xfrm>
            <a:off x="7889128" y="2793944"/>
            <a:ext cx="232333" cy="407"/>
          </a:xfrm>
          <a:prstGeom prst="line">
            <a:avLst/>
          </a:prstGeom>
          <a:noFill/>
          <a:ln w="25400" cap="flat" cmpd="sng" algn="ctr">
            <a:solidFill>
              <a:sysClr val="window" lastClr="FFFFFF">
                <a:lumMod val="50000"/>
              </a:sysClr>
            </a:solidFill>
            <a:prstDash val="solid"/>
          </a:ln>
          <a:effectLst/>
        </p:spPr>
      </p:cxnSp>
      <p:sp>
        <p:nvSpPr>
          <p:cNvPr id="55" name="TextBox 54"/>
          <p:cNvSpPr txBox="1"/>
          <p:nvPr/>
        </p:nvSpPr>
        <p:spPr>
          <a:xfrm>
            <a:off x="8134139" y="2723756"/>
            <a:ext cx="754935"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SWAT_FUT_SPP</a:t>
            </a:r>
            <a:endParaRPr lang="ko-KR" altLang="en-US" sz="600" b="1" dirty="0">
              <a:solidFill>
                <a:srgbClr val="000000"/>
              </a:solidFill>
              <a:latin typeface="맑은 고딕" pitchFamily="50" charset="-127"/>
              <a:ea typeface="맑은 고딕" pitchFamily="50" charset="-127"/>
            </a:endParaRPr>
          </a:p>
        </p:txBody>
      </p:sp>
      <p:cxnSp>
        <p:nvCxnSpPr>
          <p:cNvPr id="56" name="직선 연결선 55"/>
          <p:cNvCxnSpPr/>
          <p:nvPr/>
        </p:nvCxnSpPr>
        <p:spPr>
          <a:xfrm>
            <a:off x="7889106" y="2666326"/>
            <a:ext cx="232333" cy="407"/>
          </a:xfrm>
          <a:prstGeom prst="line">
            <a:avLst/>
          </a:prstGeom>
          <a:noFill/>
          <a:ln w="25400" cap="flat" cmpd="sng" algn="ctr">
            <a:solidFill>
              <a:sysClr val="windowText" lastClr="000000"/>
            </a:solidFill>
            <a:prstDash val="solid"/>
          </a:ln>
          <a:effectLst/>
        </p:spPr>
      </p:cxnSp>
      <p:cxnSp>
        <p:nvCxnSpPr>
          <p:cNvPr id="57" name="직선 연결선 56"/>
          <p:cNvCxnSpPr/>
          <p:nvPr/>
        </p:nvCxnSpPr>
        <p:spPr>
          <a:xfrm flipV="1">
            <a:off x="7848400" y="2572693"/>
            <a:ext cx="324000" cy="105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pic>
        <p:nvPicPr>
          <p:cNvPr id="58" name="Picture 2" descr="C:\Program Files (x86)\MATLAB\stat\mhlee\0412\ch\04.jpg"/>
          <p:cNvPicPr>
            <a:picLocks noChangeAspect="1" noChangeArrowheads="1"/>
          </p:cNvPicPr>
          <p:nvPr/>
        </p:nvPicPr>
        <p:blipFill>
          <a:blip r:embed="rId9">
            <a:extLst>
              <a:ext uri="{28A0092B-C50C-407E-A947-70E740481C1C}">
                <a14:useLocalDpi xmlns="" xmlns:a14="http://schemas.microsoft.com/office/drawing/2010/main" val="0"/>
              </a:ext>
            </a:extLst>
          </a:blip>
          <a:srcRect/>
          <a:stretch>
            <a:fillRect/>
          </a:stretch>
        </p:blipFill>
        <p:spPr bwMode="auto">
          <a:xfrm>
            <a:off x="755576" y="4328352"/>
            <a:ext cx="2719388" cy="1905000"/>
          </a:xfrm>
          <a:prstGeom prst="rect">
            <a:avLst/>
          </a:prstGeom>
          <a:noFill/>
          <a:extLst>
            <a:ext uri="{909E8E84-426E-40DD-AFC4-6F175D3DCCD1}">
              <a14:hiddenFill xmlns="" xmlns:a14="http://schemas.microsoft.com/office/drawing/2010/main">
                <a:solidFill>
                  <a:srgbClr val="FFFFFF"/>
                </a:solidFill>
              </a14:hiddenFill>
            </a:ext>
          </a:extLst>
        </p:spPr>
      </p:pic>
      <p:pic>
        <p:nvPicPr>
          <p:cNvPr id="59" name="Picture 2" descr="C:\Program Files (x86)\MATLAB\stat\mhlee\0412\ch\05.jpg"/>
          <p:cNvPicPr>
            <a:picLocks noChangeAspect="1" noChangeArrowheads="1"/>
          </p:cNvPicPr>
          <p:nvPr/>
        </p:nvPicPr>
        <p:blipFill>
          <a:blip r:embed="rId10">
            <a:extLst>
              <a:ext uri="{28A0092B-C50C-407E-A947-70E740481C1C}">
                <a14:useLocalDpi xmlns="" xmlns:a14="http://schemas.microsoft.com/office/drawing/2010/main" val="0"/>
              </a:ext>
            </a:extLst>
          </a:blip>
          <a:srcRect/>
          <a:stretch>
            <a:fillRect/>
          </a:stretch>
        </p:blipFill>
        <p:spPr bwMode="auto">
          <a:xfrm>
            <a:off x="3569221" y="4325276"/>
            <a:ext cx="2719388" cy="1905000"/>
          </a:xfrm>
          <a:prstGeom prst="rect">
            <a:avLst/>
          </a:prstGeom>
          <a:noFill/>
          <a:extLst>
            <a:ext uri="{909E8E84-426E-40DD-AFC4-6F175D3DCCD1}">
              <a14:hiddenFill xmlns="" xmlns:a14="http://schemas.microsoft.com/office/drawing/2010/main">
                <a:solidFill>
                  <a:srgbClr val="FFFFFF"/>
                </a:solidFill>
              </a14:hiddenFill>
            </a:ext>
          </a:extLst>
        </p:spPr>
      </p:pic>
      <p:pic>
        <p:nvPicPr>
          <p:cNvPr id="60" name="Picture 2" descr="C:\Program Files (x86)\MATLAB\stat\mhlee\0412\ch\06.jpg"/>
          <p:cNvPicPr>
            <a:picLocks noChangeAspect="1" noChangeArrowheads="1"/>
          </p:cNvPicPr>
          <p:nvPr/>
        </p:nvPicPr>
        <p:blipFill>
          <a:blip r:embed="rId11">
            <a:extLst>
              <a:ext uri="{28A0092B-C50C-407E-A947-70E740481C1C}">
                <a14:useLocalDpi xmlns="" xmlns:a14="http://schemas.microsoft.com/office/drawing/2010/main" val="0"/>
              </a:ext>
            </a:extLst>
          </a:blip>
          <a:srcRect/>
          <a:stretch>
            <a:fillRect/>
          </a:stretch>
        </p:blipFill>
        <p:spPr bwMode="auto">
          <a:xfrm>
            <a:off x="6372200" y="4314635"/>
            <a:ext cx="2719388" cy="190500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61" name="그룹 60"/>
          <p:cNvGrpSpPr/>
          <p:nvPr/>
        </p:nvGrpSpPr>
        <p:grpSpPr>
          <a:xfrm>
            <a:off x="1116013" y="4505708"/>
            <a:ext cx="1206171" cy="389348"/>
            <a:chOff x="2312864" y="1293143"/>
            <a:chExt cx="2761845" cy="529825"/>
          </a:xfrm>
        </p:grpSpPr>
        <p:sp>
          <p:nvSpPr>
            <p:cNvPr id="62" name="TextBox 61"/>
            <p:cNvSpPr txBox="1"/>
            <p:nvPr/>
          </p:nvSpPr>
          <p:spPr>
            <a:xfrm>
              <a:off x="2312864" y="1293143"/>
              <a:ext cx="2673213" cy="272234"/>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700" b="1" kern="0" dirty="0">
                  <a:solidFill>
                    <a:sysClr val="windowText" lastClr="000000"/>
                  </a:solidFill>
                  <a:latin typeface="맑은 고딕" pitchFamily="50" charset="-127"/>
                  <a:ea typeface="맑은 고딕" pitchFamily="50" charset="-127"/>
                </a:rPr>
                <a:t>SNU-MM5</a:t>
              </a:r>
            </a:p>
          </p:txBody>
        </p:sp>
        <p:sp>
          <p:nvSpPr>
            <p:cNvPr id="63" name="TextBox 62"/>
            <p:cNvSpPr txBox="1"/>
            <p:nvPr/>
          </p:nvSpPr>
          <p:spPr>
            <a:xfrm>
              <a:off x="2401498" y="1550734"/>
              <a:ext cx="2673211" cy="272234"/>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7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CJ dam Basin</a:t>
              </a:r>
              <a:endParaRPr kumimoji="0" lang="ko-KR" altLang="en-US" sz="7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grpSp>
      <p:sp>
        <p:nvSpPr>
          <p:cNvPr id="64" name="TextBox 63"/>
          <p:cNvSpPr txBox="1"/>
          <p:nvPr/>
        </p:nvSpPr>
        <p:spPr>
          <a:xfrm>
            <a:off x="1131952" y="6152740"/>
            <a:ext cx="2071039" cy="230832"/>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1-day max dam inflow (mm/day)</a:t>
            </a:r>
            <a:endParaRPr kumimoji="0" lang="ko-KR" altLang="en-US" sz="9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sp>
        <p:nvSpPr>
          <p:cNvPr id="65" name="TextBox 64"/>
          <p:cNvSpPr txBox="1"/>
          <p:nvPr/>
        </p:nvSpPr>
        <p:spPr>
          <a:xfrm>
            <a:off x="503537" y="5128530"/>
            <a:ext cx="338554" cy="260325"/>
          </a:xfrm>
          <a:prstGeom prst="rect">
            <a:avLst/>
          </a:prstGeom>
          <a:noFill/>
        </p:spPr>
        <p:txBody>
          <a:bodyPr vert="vert270"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f(x)</a:t>
            </a:r>
            <a:endParaRPr kumimoji="0" lang="ko-KR" altLang="en-US" sz="10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sp>
        <p:nvSpPr>
          <p:cNvPr id="66" name="TextBox 65"/>
          <p:cNvSpPr txBox="1"/>
          <p:nvPr/>
        </p:nvSpPr>
        <p:spPr>
          <a:xfrm>
            <a:off x="2476320" y="4497793"/>
            <a:ext cx="784870"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SWAT_OBS</a:t>
            </a:r>
            <a:endParaRPr lang="ko-KR" altLang="en-US" sz="600" b="1" dirty="0">
              <a:solidFill>
                <a:srgbClr val="000000"/>
              </a:solidFill>
              <a:latin typeface="맑은 고딕" pitchFamily="50" charset="-127"/>
              <a:ea typeface="맑은 고딕" pitchFamily="50" charset="-127"/>
            </a:endParaRPr>
          </a:p>
        </p:txBody>
      </p:sp>
      <p:sp>
        <p:nvSpPr>
          <p:cNvPr id="67" name="TextBox 66"/>
          <p:cNvSpPr txBox="1"/>
          <p:nvPr/>
        </p:nvSpPr>
        <p:spPr>
          <a:xfrm>
            <a:off x="2475918" y="4624325"/>
            <a:ext cx="784870"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SWAT_FUT_AVE</a:t>
            </a:r>
            <a:endParaRPr lang="ko-KR" altLang="en-US" sz="600" b="1" dirty="0">
              <a:solidFill>
                <a:srgbClr val="000000"/>
              </a:solidFill>
              <a:latin typeface="맑은 고딕" pitchFamily="50" charset="-127"/>
              <a:ea typeface="맑은 고딕" pitchFamily="50" charset="-127"/>
            </a:endParaRPr>
          </a:p>
        </p:txBody>
      </p:sp>
      <p:cxnSp>
        <p:nvCxnSpPr>
          <p:cNvPr id="68" name="직선 연결선 67"/>
          <p:cNvCxnSpPr/>
          <p:nvPr/>
        </p:nvCxnSpPr>
        <p:spPr>
          <a:xfrm>
            <a:off x="2255933" y="4823022"/>
            <a:ext cx="232333" cy="407"/>
          </a:xfrm>
          <a:prstGeom prst="line">
            <a:avLst/>
          </a:prstGeom>
          <a:noFill/>
          <a:ln w="25400" cap="flat" cmpd="sng" algn="ctr">
            <a:solidFill>
              <a:sysClr val="window" lastClr="FFFFFF">
                <a:lumMod val="50000"/>
              </a:sysClr>
            </a:solidFill>
            <a:prstDash val="solid"/>
          </a:ln>
          <a:effectLst/>
        </p:spPr>
      </p:cxnSp>
      <p:sp>
        <p:nvSpPr>
          <p:cNvPr id="69" name="TextBox 68"/>
          <p:cNvSpPr txBox="1"/>
          <p:nvPr/>
        </p:nvSpPr>
        <p:spPr>
          <a:xfrm>
            <a:off x="2500944" y="4752834"/>
            <a:ext cx="754935"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SWAT_FUT_SPP</a:t>
            </a:r>
            <a:endParaRPr lang="ko-KR" altLang="en-US" sz="600" b="1" dirty="0">
              <a:solidFill>
                <a:srgbClr val="000000"/>
              </a:solidFill>
              <a:latin typeface="맑은 고딕" pitchFamily="50" charset="-127"/>
              <a:ea typeface="맑은 고딕" pitchFamily="50" charset="-127"/>
            </a:endParaRPr>
          </a:p>
        </p:txBody>
      </p:sp>
      <p:cxnSp>
        <p:nvCxnSpPr>
          <p:cNvPr id="70" name="직선 연결선 69"/>
          <p:cNvCxnSpPr/>
          <p:nvPr/>
        </p:nvCxnSpPr>
        <p:spPr>
          <a:xfrm>
            <a:off x="2255911" y="4695404"/>
            <a:ext cx="232333" cy="407"/>
          </a:xfrm>
          <a:prstGeom prst="line">
            <a:avLst/>
          </a:prstGeom>
          <a:noFill/>
          <a:ln w="25400" cap="flat" cmpd="sng" algn="ctr">
            <a:solidFill>
              <a:sysClr val="windowText" lastClr="000000"/>
            </a:solidFill>
            <a:prstDash val="solid"/>
          </a:ln>
          <a:effectLst/>
        </p:spPr>
      </p:cxnSp>
      <p:cxnSp>
        <p:nvCxnSpPr>
          <p:cNvPr id="71" name="직선 연결선 70"/>
          <p:cNvCxnSpPr/>
          <p:nvPr/>
        </p:nvCxnSpPr>
        <p:spPr>
          <a:xfrm flipV="1">
            <a:off x="2215205" y="4601771"/>
            <a:ext cx="324000" cy="105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nvGrpSpPr>
          <p:cNvPr id="72" name="그룹 71"/>
          <p:cNvGrpSpPr/>
          <p:nvPr/>
        </p:nvGrpSpPr>
        <p:grpSpPr>
          <a:xfrm>
            <a:off x="3937000" y="4492832"/>
            <a:ext cx="1206171" cy="389348"/>
            <a:chOff x="2312864" y="1293143"/>
            <a:chExt cx="2761845" cy="529825"/>
          </a:xfrm>
        </p:grpSpPr>
        <p:sp>
          <p:nvSpPr>
            <p:cNvPr id="73" name="TextBox 72"/>
            <p:cNvSpPr txBox="1"/>
            <p:nvPr/>
          </p:nvSpPr>
          <p:spPr>
            <a:xfrm>
              <a:off x="2312864" y="1293143"/>
              <a:ext cx="2673213" cy="272234"/>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700" b="1" kern="0" dirty="0">
                  <a:solidFill>
                    <a:sysClr val="windowText" lastClr="000000"/>
                  </a:solidFill>
                  <a:latin typeface="맑은 고딕" pitchFamily="50" charset="-127"/>
                  <a:ea typeface="맑은 고딕" pitchFamily="50" charset="-127"/>
                </a:rPr>
                <a:t>SNU-WRF</a:t>
              </a:r>
            </a:p>
          </p:txBody>
        </p:sp>
        <p:sp>
          <p:nvSpPr>
            <p:cNvPr id="74" name="TextBox 73"/>
            <p:cNvSpPr txBox="1"/>
            <p:nvPr/>
          </p:nvSpPr>
          <p:spPr>
            <a:xfrm>
              <a:off x="2401498" y="1550734"/>
              <a:ext cx="2673211" cy="272234"/>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7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CJ dam Basin</a:t>
              </a:r>
              <a:endParaRPr kumimoji="0" lang="ko-KR" altLang="en-US" sz="7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grpSp>
      <p:sp>
        <p:nvSpPr>
          <p:cNvPr id="75" name="TextBox 74"/>
          <p:cNvSpPr txBox="1"/>
          <p:nvPr/>
        </p:nvSpPr>
        <p:spPr>
          <a:xfrm>
            <a:off x="3952939" y="6139864"/>
            <a:ext cx="2071039" cy="230832"/>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1-day max dam inflow (mm/day)</a:t>
            </a:r>
            <a:endParaRPr kumimoji="0" lang="ko-KR" altLang="en-US" sz="9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sp>
        <p:nvSpPr>
          <p:cNvPr id="76" name="TextBox 75"/>
          <p:cNvSpPr txBox="1"/>
          <p:nvPr/>
        </p:nvSpPr>
        <p:spPr>
          <a:xfrm>
            <a:off x="3324524" y="5087079"/>
            <a:ext cx="338554" cy="260325"/>
          </a:xfrm>
          <a:prstGeom prst="rect">
            <a:avLst/>
          </a:prstGeom>
          <a:noFill/>
        </p:spPr>
        <p:txBody>
          <a:bodyPr vert="vert270"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f(x)</a:t>
            </a:r>
            <a:endParaRPr kumimoji="0" lang="ko-KR" altLang="en-US" sz="10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sp>
        <p:nvSpPr>
          <p:cNvPr id="77" name="TextBox 76"/>
          <p:cNvSpPr txBox="1"/>
          <p:nvPr/>
        </p:nvSpPr>
        <p:spPr>
          <a:xfrm>
            <a:off x="5297307" y="4484917"/>
            <a:ext cx="784870"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SWAT_OBS</a:t>
            </a:r>
            <a:endParaRPr lang="ko-KR" altLang="en-US" sz="600" b="1" dirty="0">
              <a:solidFill>
                <a:srgbClr val="000000"/>
              </a:solidFill>
              <a:latin typeface="맑은 고딕" pitchFamily="50" charset="-127"/>
              <a:ea typeface="맑은 고딕" pitchFamily="50" charset="-127"/>
            </a:endParaRPr>
          </a:p>
        </p:txBody>
      </p:sp>
      <p:sp>
        <p:nvSpPr>
          <p:cNvPr id="78" name="TextBox 77"/>
          <p:cNvSpPr txBox="1"/>
          <p:nvPr/>
        </p:nvSpPr>
        <p:spPr>
          <a:xfrm>
            <a:off x="5296905" y="4611449"/>
            <a:ext cx="784870"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SWAT_FUT_AVE</a:t>
            </a:r>
            <a:endParaRPr lang="ko-KR" altLang="en-US" sz="600" b="1" dirty="0">
              <a:solidFill>
                <a:srgbClr val="000000"/>
              </a:solidFill>
              <a:latin typeface="맑은 고딕" pitchFamily="50" charset="-127"/>
              <a:ea typeface="맑은 고딕" pitchFamily="50" charset="-127"/>
            </a:endParaRPr>
          </a:p>
        </p:txBody>
      </p:sp>
      <p:cxnSp>
        <p:nvCxnSpPr>
          <p:cNvPr id="79" name="직선 연결선 78"/>
          <p:cNvCxnSpPr/>
          <p:nvPr/>
        </p:nvCxnSpPr>
        <p:spPr>
          <a:xfrm>
            <a:off x="5076920" y="4810146"/>
            <a:ext cx="232333" cy="407"/>
          </a:xfrm>
          <a:prstGeom prst="line">
            <a:avLst/>
          </a:prstGeom>
          <a:noFill/>
          <a:ln w="25400" cap="flat" cmpd="sng" algn="ctr">
            <a:solidFill>
              <a:sysClr val="window" lastClr="FFFFFF">
                <a:lumMod val="50000"/>
              </a:sysClr>
            </a:solidFill>
            <a:prstDash val="solid"/>
          </a:ln>
          <a:effectLst/>
        </p:spPr>
      </p:cxnSp>
      <p:sp>
        <p:nvSpPr>
          <p:cNvPr id="80" name="TextBox 79"/>
          <p:cNvSpPr txBox="1"/>
          <p:nvPr/>
        </p:nvSpPr>
        <p:spPr>
          <a:xfrm>
            <a:off x="5321931" y="4739958"/>
            <a:ext cx="754935"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SWAT_FUT_SPP</a:t>
            </a:r>
            <a:endParaRPr lang="ko-KR" altLang="en-US" sz="600" b="1" dirty="0">
              <a:solidFill>
                <a:srgbClr val="000000"/>
              </a:solidFill>
              <a:latin typeface="맑은 고딕" pitchFamily="50" charset="-127"/>
              <a:ea typeface="맑은 고딕" pitchFamily="50" charset="-127"/>
            </a:endParaRPr>
          </a:p>
        </p:txBody>
      </p:sp>
      <p:cxnSp>
        <p:nvCxnSpPr>
          <p:cNvPr id="81" name="직선 연결선 80"/>
          <p:cNvCxnSpPr/>
          <p:nvPr/>
        </p:nvCxnSpPr>
        <p:spPr>
          <a:xfrm>
            <a:off x="5076898" y="4682528"/>
            <a:ext cx="232333" cy="407"/>
          </a:xfrm>
          <a:prstGeom prst="line">
            <a:avLst/>
          </a:prstGeom>
          <a:noFill/>
          <a:ln w="25400" cap="flat" cmpd="sng" algn="ctr">
            <a:solidFill>
              <a:sysClr val="windowText" lastClr="000000"/>
            </a:solidFill>
            <a:prstDash val="solid"/>
          </a:ln>
          <a:effectLst/>
        </p:spPr>
      </p:cxnSp>
      <p:cxnSp>
        <p:nvCxnSpPr>
          <p:cNvPr id="82" name="직선 연결선 81"/>
          <p:cNvCxnSpPr/>
          <p:nvPr/>
        </p:nvCxnSpPr>
        <p:spPr>
          <a:xfrm flipV="1">
            <a:off x="5036192" y="4588895"/>
            <a:ext cx="324000" cy="105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nvGrpSpPr>
          <p:cNvPr id="83" name="그룹 82"/>
          <p:cNvGrpSpPr/>
          <p:nvPr/>
        </p:nvGrpSpPr>
        <p:grpSpPr>
          <a:xfrm>
            <a:off x="6728253" y="4492832"/>
            <a:ext cx="1206171" cy="389348"/>
            <a:chOff x="2312864" y="1293143"/>
            <a:chExt cx="2761845" cy="529825"/>
          </a:xfrm>
        </p:grpSpPr>
        <p:sp>
          <p:nvSpPr>
            <p:cNvPr id="84" name="TextBox 83"/>
            <p:cNvSpPr txBox="1"/>
            <p:nvPr/>
          </p:nvSpPr>
          <p:spPr>
            <a:xfrm>
              <a:off x="2312864" y="1293143"/>
              <a:ext cx="2673213" cy="272234"/>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700" b="1" kern="0" dirty="0">
                  <a:solidFill>
                    <a:sysClr val="windowText" lastClr="000000"/>
                  </a:solidFill>
                  <a:latin typeface="맑은 고딕" pitchFamily="50" charset="-127"/>
                  <a:ea typeface="맑은 고딕" pitchFamily="50" charset="-127"/>
                </a:rPr>
                <a:t>YSU-RSM</a:t>
              </a:r>
            </a:p>
          </p:txBody>
        </p:sp>
        <p:sp>
          <p:nvSpPr>
            <p:cNvPr id="85" name="TextBox 84"/>
            <p:cNvSpPr txBox="1"/>
            <p:nvPr/>
          </p:nvSpPr>
          <p:spPr>
            <a:xfrm>
              <a:off x="2401498" y="1550734"/>
              <a:ext cx="2673211" cy="272234"/>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7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CJ dam Basin</a:t>
              </a:r>
              <a:endParaRPr kumimoji="0" lang="ko-KR" altLang="en-US" sz="7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grpSp>
      <p:sp>
        <p:nvSpPr>
          <p:cNvPr id="86" name="TextBox 85"/>
          <p:cNvSpPr txBox="1"/>
          <p:nvPr/>
        </p:nvSpPr>
        <p:spPr>
          <a:xfrm>
            <a:off x="6744192" y="6139864"/>
            <a:ext cx="2071039" cy="230832"/>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1-day max dam inflow (mm/day)</a:t>
            </a:r>
            <a:endParaRPr kumimoji="0" lang="ko-KR" altLang="en-US" sz="9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sp>
        <p:nvSpPr>
          <p:cNvPr id="87" name="TextBox 86"/>
          <p:cNvSpPr txBox="1"/>
          <p:nvPr/>
        </p:nvSpPr>
        <p:spPr>
          <a:xfrm>
            <a:off x="8088560" y="4484917"/>
            <a:ext cx="784870"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SWAT_OBS</a:t>
            </a:r>
            <a:endParaRPr lang="ko-KR" altLang="en-US" sz="600" b="1" dirty="0">
              <a:solidFill>
                <a:srgbClr val="000000"/>
              </a:solidFill>
              <a:latin typeface="맑은 고딕" pitchFamily="50" charset="-127"/>
              <a:ea typeface="맑은 고딕" pitchFamily="50" charset="-127"/>
            </a:endParaRPr>
          </a:p>
        </p:txBody>
      </p:sp>
      <p:sp>
        <p:nvSpPr>
          <p:cNvPr id="88" name="TextBox 87"/>
          <p:cNvSpPr txBox="1"/>
          <p:nvPr/>
        </p:nvSpPr>
        <p:spPr>
          <a:xfrm>
            <a:off x="8088158" y="4611449"/>
            <a:ext cx="784870"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SWAT_FUT_AVE</a:t>
            </a:r>
            <a:endParaRPr lang="ko-KR" altLang="en-US" sz="600" b="1" dirty="0">
              <a:solidFill>
                <a:srgbClr val="000000"/>
              </a:solidFill>
              <a:latin typeface="맑은 고딕" pitchFamily="50" charset="-127"/>
              <a:ea typeface="맑은 고딕" pitchFamily="50" charset="-127"/>
            </a:endParaRPr>
          </a:p>
        </p:txBody>
      </p:sp>
      <p:cxnSp>
        <p:nvCxnSpPr>
          <p:cNvPr id="89" name="직선 연결선 88"/>
          <p:cNvCxnSpPr/>
          <p:nvPr/>
        </p:nvCxnSpPr>
        <p:spPr>
          <a:xfrm>
            <a:off x="7868173" y="4810146"/>
            <a:ext cx="232333" cy="407"/>
          </a:xfrm>
          <a:prstGeom prst="line">
            <a:avLst/>
          </a:prstGeom>
          <a:noFill/>
          <a:ln w="25400" cap="flat" cmpd="sng" algn="ctr">
            <a:solidFill>
              <a:sysClr val="window" lastClr="FFFFFF">
                <a:lumMod val="50000"/>
              </a:sysClr>
            </a:solidFill>
            <a:prstDash val="solid"/>
          </a:ln>
          <a:effectLst/>
        </p:spPr>
      </p:cxnSp>
      <p:sp>
        <p:nvSpPr>
          <p:cNvPr id="90" name="TextBox 89"/>
          <p:cNvSpPr txBox="1"/>
          <p:nvPr/>
        </p:nvSpPr>
        <p:spPr>
          <a:xfrm>
            <a:off x="8113184" y="4739958"/>
            <a:ext cx="754935"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SWAT_FUT_SPP</a:t>
            </a:r>
            <a:endParaRPr lang="ko-KR" altLang="en-US" sz="600" b="1" dirty="0">
              <a:solidFill>
                <a:srgbClr val="000000"/>
              </a:solidFill>
              <a:latin typeface="맑은 고딕" pitchFamily="50" charset="-127"/>
              <a:ea typeface="맑은 고딕" pitchFamily="50" charset="-127"/>
            </a:endParaRPr>
          </a:p>
        </p:txBody>
      </p:sp>
      <p:cxnSp>
        <p:nvCxnSpPr>
          <p:cNvPr id="91" name="직선 연결선 90"/>
          <p:cNvCxnSpPr/>
          <p:nvPr/>
        </p:nvCxnSpPr>
        <p:spPr>
          <a:xfrm>
            <a:off x="7868151" y="4682528"/>
            <a:ext cx="232333" cy="407"/>
          </a:xfrm>
          <a:prstGeom prst="line">
            <a:avLst/>
          </a:prstGeom>
          <a:noFill/>
          <a:ln w="25400" cap="flat" cmpd="sng" algn="ctr">
            <a:solidFill>
              <a:sysClr val="windowText" lastClr="000000"/>
            </a:solidFill>
            <a:prstDash val="solid"/>
          </a:ln>
          <a:effectLst/>
        </p:spPr>
      </p:cxnSp>
      <p:cxnSp>
        <p:nvCxnSpPr>
          <p:cNvPr id="92" name="직선 연결선 91"/>
          <p:cNvCxnSpPr/>
          <p:nvPr/>
        </p:nvCxnSpPr>
        <p:spPr>
          <a:xfrm flipV="1">
            <a:off x="7827445" y="4588895"/>
            <a:ext cx="324000" cy="105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38404812"/>
      </p:ext>
    </p:extLst>
  </p:cSld>
  <p:clrMapOvr>
    <a:masterClrMapping/>
  </p:clrMapOvr>
  <p:transition>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3"/>
          <p:cNvSpPr txBox="1">
            <a:spLocks noChangeArrowheads="1"/>
          </p:cNvSpPr>
          <p:nvPr/>
        </p:nvSpPr>
        <p:spPr bwMode="auto">
          <a:xfrm>
            <a:off x="368434" y="1026260"/>
            <a:ext cx="8183884" cy="386516"/>
          </a:xfrm>
          <a:prstGeom prst="rect">
            <a:avLst/>
          </a:prstGeom>
          <a:noFill/>
          <a:ln w="9525">
            <a:noFill/>
            <a:miter lim="800000"/>
            <a:headEnd/>
            <a:tailEnd/>
          </a:ln>
        </p:spPr>
        <p:txBody>
          <a:bodyPr wrap="square">
            <a:spAutoFit/>
          </a:bodyPr>
          <a:lstStyle/>
          <a:p>
            <a:pPr marL="355600" lvl="1" indent="-177800" algn="l" eaLnBrk="0" hangingPunct="0">
              <a:lnSpc>
                <a:spcPct val="130000"/>
              </a:lnSpc>
              <a:spcBef>
                <a:spcPts val="1000"/>
              </a:spcBef>
              <a:spcAft>
                <a:spcPts val="0"/>
              </a:spcAft>
              <a:buClr>
                <a:srgbClr val="000099"/>
              </a:buClr>
              <a:buSzPct val="80000"/>
              <a:buBlip>
                <a:blip r:embed="rId3"/>
              </a:buBlip>
              <a:defRPr/>
            </a:pPr>
            <a:r>
              <a:rPr lang="en-US" altLang="ko-KR" sz="1600" b="1" kern="0" dirty="0" smtClean="0">
                <a:solidFill>
                  <a:srgbClr val="000000"/>
                </a:solidFill>
                <a:latin typeface="Calibri" pitchFamily="34" charset="0"/>
                <a:cs typeface="Times New Roman" pitchFamily="18" charset="0"/>
              </a:rPr>
              <a:t>Analysis and comparison of future projection according to SPP method </a:t>
            </a:r>
            <a:endParaRPr lang="en-US" altLang="ko-KR" sz="1600" b="1" kern="0" dirty="0" smtClean="0">
              <a:solidFill>
                <a:schemeClr val="accent2"/>
              </a:solidFill>
              <a:latin typeface="Calibri" pitchFamily="34" charset="0"/>
              <a:cs typeface="Times New Roman" pitchFamily="18" charset="0"/>
            </a:endParaRPr>
          </a:p>
        </p:txBody>
      </p:sp>
      <p:sp>
        <p:nvSpPr>
          <p:cNvPr id="9" name="내용 개체 틀 2"/>
          <p:cNvSpPr>
            <a:spLocks noGrp="1"/>
          </p:cNvSpPr>
          <p:nvPr/>
        </p:nvSpPr>
        <p:spPr bwMode="auto">
          <a:xfrm>
            <a:off x="799009" y="1627347"/>
            <a:ext cx="6515928" cy="724086"/>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lvl1pPr marL="177800" indent="-177800" algn="l" rtl="0" eaLnBrk="0" fontAlgn="base" latinLnBrk="1" hangingPunct="0">
              <a:lnSpc>
                <a:spcPct val="130000"/>
              </a:lnSpc>
              <a:spcBef>
                <a:spcPct val="20000"/>
              </a:spcBef>
              <a:spcAft>
                <a:spcPct val="0"/>
              </a:spcAft>
              <a:buClr>
                <a:schemeClr val="tx2"/>
              </a:buClr>
              <a:buSzPct val="100000"/>
              <a:buFont typeface="Monotype Sorts" pitchFamily="2" charset="2"/>
              <a:buBlip>
                <a:blip r:embed="rId4"/>
              </a:buBlip>
              <a:defRPr kumimoji="1" sz="2000" b="1" baseline="0">
                <a:solidFill>
                  <a:srgbClr val="000000"/>
                </a:solidFill>
                <a:latin typeface="Arial" pitchFamily="34" charset="0"/>
                <a:ea typeface="Arial Unicode MS" pitchFamily="50" charset="-127"/>
                <a:cs typeface="Arial" pitchFamily="34" charset="0"/>
              </a:defRPr>
            </a:lvl1pPr>
            <a:lvl2pPr marL="541338" indent="-184150" algn="l" rtl="0" eaLnBrk="0" fontAlgn="base" latinLnBrk="1" hangingPunct="0">
              <a:lnSpc>
                <a:spcPct val="130000"/>
              </a:lnSpc>
              <a:spcBef>
                <a:spcPct val="20000"/>
              </a:spcBef>
              <a:spcAft>
                <a:spcPct val="0"/>
              </a:spcAft>
              <a:buClr>
                <a:schemeClr val="tx2"/>
              </a:buClr>
              <a:buSzPct val="80000"/>
              <a:buFont typeface="Wingdings" pitchFamily="2" charset="2"/>
              <a:buChar char="Ø"/>
              <a:defRPr kumimoji="1" sz="1600" b="1" baseline="0">
                <a:solidFill>
                  <a:srgbClr val="000000"/>
                </a:solidFill>
                <a:latin typeface="Arial" pitchFamily="34" charset="0"/>
                <a:ea typeface="Arial Unicode MS" pitchFamily="50" charset="-127"/>
                <a:cs typeface="Arial" pitchFamily="34" charset="0"/>
              </a:defRPr>
            </a:lvl2pPr>
            <a:lvl3pPr marL="895350" indent="-174625" algn="l" rtl="0" eaLnBrk="0" fontAlgn="base" latinLnBrk="1" hangingPunct="0">
              <a:lnSpc>
                <a:spcPct val="130000"/>
              </a:lnSpc>
              <a:spcBef>
                <a:spcPct val="20000"/>
              </a:spcBef>
              <a:spcAft>
                <a:spcPct val="0"/>
              </a:spcAft>
              <a:buClr>
                <a:schemeClr val="tx1"/>
              </a:buClr>
              <a:buSzPct val="75000"/>
              <a:buFont typeface="Monotype Sorts" pitchFamily="2" charset="2"/>
              <a:buBlip>
                <a:blip r:embed="rId5"/>
              </a:buBlip>
              <a:defRPr kumimoji="1" sz="1400" b="1" baseline="0">
                <a:solidFill>
                  <a:srgbClr val="003366"/>
                </a:solidFill>
                <a:latin typeface="Arial" pitchFamily="34" charset="0"/>
                <a:ea typeface="Arial Unicode MS" pitchFamily="50" charset="-127"/>
                <a:cs typeface="Arial" pitchFamily="34" charset="0"/>
              </a:defRPr>
            </a:lvl3pPr>
            <a:lvl4pPr marL="1258888" indent="-184150" algn="l" rtl="0" eaLnBrk="0" fontAlgn="base" latinLnBrk="1" hangingPunct="0">
              <a:lnSpc>
                <a:spcPct val="130000"/>
              </a:lnSpc>
              <a:spcBef>
                <a:spcPct val="20000"/>
              </a:spcBef>
              <a:spcAft>
                <a:spcPct val="0"/>
              </a:spcAft>
              <a:buClr>
                <a:schemeClr val="tx1"/>
              </a:buClr>
              <a:buSzPct val="75000"/>
              <a:buChar char="•"/>
              <a:defRPr kumimoji="1" sz="1300" baseline="0">
                <a:solidFill>
                  <a:srgbClr val="000000"/>
                </a:solidFill>
                <a:latin typeface="Arial" pitchFamily="34" charset="0"/>
                <a:ea typeface="Arial Unicode MS" pitchFamily="50" charset="-127"/>
                <a:cs typeface="Arial" pitchFamily="34" charset="0"/>
              </a:defRPr>
            </a:lvl4pPr>
            <a:lvl5pPr marL="1614488" indent="-176213" algn="l" rtl="0" eaLnBrk="0" fontAlgn="base" latinLnBrk="1" hangingPunct="0">
              <a:lnSpc>
                <a:spcPct val="130000"/>
              </a:lnSpc>
              <a:spcBef>
                <a:spcPct val="20000"/>
              </a:spcBef>
              <a:spcAft>
                <a:spcPct val="0"/>
              </a:spcAft>
              <a:buClr>
                <a:schemeClr val="hlink"/>
              </a:buClr>
              <a:buSzPct val="75000"/>
              <a:buFont typeface="Monotype Sorts" pitchFamily="2" charset="2"/>
              <a:buChar char="ä"/>
              <a:defRPr kumimoji="1" sz="1000" baseline="0">
                <a:solidFill>
                  <a:schemeClr val="tx1"/>
                </a:solidFill>
                <a:latin typeface="Arial" pitchFamily="34" charset="0"/>
                <a:ea typeface="Arial Unicode MS" pitchFamily="50" charset="-127"/>
                <a:cs typeface="Arial" pitchFamily="34" charset="0"/>
              </a:defRPr>
            </a:lvl5pPr>
            <a:lvl6pPr marL="20716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6pPr>
            <a:lvl7pPr marL="25288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7pPr>
            <a:lvl8pPr marL="29860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8pPr>
            <a:lvl9pPr marL="34432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9pPr>
          </a:lstStyle>
          <a:p>
            <a:pPr marL="179388" lvl="2" indent="-179388"/>
            <a:r>
              <a:rPr lang="en-US" altLang="ko-KR" dirty="0">
                <a:solidFill>
                  <a:srgbClr val="000000"/>
                </a:solidFill>
                <a:latin typeface="Calibri" pitchFamily="34" charset="0"/>
                <a:cs typeface="Arial" charset="0"/>
              </a:rPr>
              <a:t>LSM, VSM, </a:t>
            </a:r>
            <a:r>
              <a:rPr lang="en-US" altLang="ko-KR" dirty="0" smtClean="0">
                <a:solidFill>
                  <a:srgbClr val="000000"/>
                </a:solidFill>
                <a:latin typeface="Calibri" pitchFamily="34" charset="0"/>
                <a:cs typeface="Arial" charset="0"/>
              </a:rPr>
              <a:t>SWS are similar to all ensemble member average</a:t>
            </a:r>
            <a:endParaRPr lang="ko-KR" altLang="en-US" dirty="0">
              <a:solidFill>
                <a:srgbClr val="000000"/>
              </a:solidFill>
              <a:latin typeface="Calibri" pitchFamily="34" charset="0"/>
              <a:cs typeface="Arial" charset="0"/>
            </a:endParaRPr>
          </a:p>
          <a:p>
            <a:pPr marL="179388" lvl="2" indent="-179388"/>
            <a:r>
              <a:rPr lang="en-US" altLang="ko-KR" dirty="0" smtClean="0">
                <a:solidFill>
                  <a:srgbClr val="000000"/>
                </a:solidFill>
                <a:latin typeface="Calibri" pitchFamily="34" charset="0"/>
                <a:cs typeface="Arial" charset="0"/>
              </a:rPr>
              <a:t>QM has highest increase, CF has lowest increase</a:t>
            </a:r>
            <a:endParaRPr lang="ko-KR" altLang="en-US" dirty="0">
              <a:solidFill>
                <a:srgbClr val="000000"/>
              </a:solidFill>
              <a:latin typeface="Calibri" pitchFamily="34" charset="0"/>
              <a:cs typeface="Arial" charset="0"/>
            </a:endParaRPr>
          </a:p>
        </p:txBody>
      </p:sp>
      <p:pic>
        <p:nvPicPr>
          <p:cNvPr id="10" name="Picture 2" descr="C:\Program Files (x86)\MATLAB\stat\mhlee\0412\ch\01.jpg"/>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753443" y="2550046"/>
            <a:ext cx="2719388" cy="190500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그룹 10"/>
          <p:cNvGrpSpPr/>
          <p:nvPr/>
        </p:nvGrpSpPr>
        <p:grpSpPr>
          <a:xfrm>
            <a:off x="1106278" y="2746461"/>
            <a:ext cx="1206171" cy="389348"/>
            <a:chOff x="2312864" y="1293143"/>
            <a:chExt cx="2761845" cy="529825"/>
          </a:xfrm>
        </p:grpSpPr>
        <p:sp>
          <p:nvSpPr>
            <p:cNvPr id="12" name="TextBox 11"/>
            <p:cNvSpPr txBox="1"/>
            <p:nvPr/>
          </p:nvSpPr>
          <p:spPr>
            <a:xfrm>
              <a:off x="2312864" y="1293143"/>
              <a:ext cx="2673213" cy="272234"/>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7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Dynamic downscaling </a:t>
              </a:r>
              <a:endParaRPr kumimoji="0" lang="ko-KR" altLang="en-US" sz="7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sp>
          <p:nvSpPr>
            <p:cNvPr id="13" name="TextBox 12"/>
            <p:cNvSpPr txBox="1"/>
            <p:nvPr/>
          </p:nvSpPr>
          <p:spPr>
            <a:xfrm>
              <a:off x="2401498" y="1550734"/>
              <a:ext cx="2673211" cy="272234"/>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7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CJ dam Basin</a:t>
              </a:r>
              <a:endParaRPr kumimoji="0" lang="ko-KR" altLang="en-US" sz="7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grpSp>
      <p:sp>
        <p:nvSpPr>
          <p:cNvPr id="14" name="TextBox 13"/>
          <p:cNvSpPr txBox="1"/>
          <p:nvPr/>
        </p:nvSpPr>
        <p:spPr>
          <a:xfrm>
            <a:off x="1122217" y="4393493"/>
            <a:ext cx="2071039" cy="230832"/>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1-day max dam inflow (mm/day)</a:t>
            </a:r>
            <a:endParaRPr kumimoji="0" lang="ko-KR" altLang="en-US" sz="9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sp>
        <p:nvSpPr>
          <p:cNvPr id="15" name="TextBox 14"/>
          <p:cNvSpPr txBox="1"/>
          <p:nvPr/>
        </p:nvSpPr>
        <p:spPr>
          <a:xfrm>
            <a:off x="493802" y="3369283"/>
            <a:ext cx="338554" cy="260325"/>
          </a:xfrm>
          <a:prstGeom prst="rect">
            <a:avLst/>
          </a:prstGeom>
          <a:noFill/>
        </p:spPr>
        <p:txBody>
          <a:bodyPr vert="vert270"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f(x)</a:t>
            </a:r>
            <a:endParaRPr kumimoji="0" lang="ko-KR" altLang="en-US" sz="10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cxnSp>
        <p:nvCxnSpPr>
          <p:cNvPr id="16" name="직선 연결선 15"/>
          <p:cNvCxnSpPr/>
          <p:nvPr/>
        </p:nvCxnSpPr>
        <p:spPr>
          <a:xfrm flipV="1">
            <a:off x="2274106" y="2808420"/>
            <a:ext cx="235905" cy="525"/>
          </a:xfrm>
          <a:prstGeom prst="line">
            <a:avLst/>
          </a:prstGeom>
          <a:noFill/>
          <a:ln w="25400" cap="flat" cmpd="sng" algn="ctr">
            <a:solidFill>
              <a:srgbClr val="FF0000"/>
            </a:solidFill>
            <a:prstDash val="dash"/>
          </a:ln>
          <a:effectLst/>
        </p:spPr>
      </p:cxnSp>
      <p:sp>
        <p:nvSpPr>
          <p:cNvPr id="17" name="TextBox 16"/>
          <p:cNvSpPr txBox="1"/>
          <p:nvPr/>
        </p:nvSpPr>
        <p:spPr>
          <a:xfrm>
            <a:off x="2495160" y="2738546"/>
            <a:ext cx="784870"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SWAT_OBS</a:t>
            </a:r>
            <a:endParaRPr lang="ko-KR" altLang="en-US" sz="600" b="1" dirty="0">
              <a:solidFill>
                <a:srgbClr val="000000"/>
              </a:solidFill>
              <a:latin typeface="맑은 고딕" pitchFamily="50" charset="-127"/>
              <a:ea typeface="맑은 고딕" pitchFamily="50" charset="-127"/>
            </a:endParaRPr>
          </a:p>
        </p:txBody>
      </p:sp>
      <p:sp>
        <p:nvSpPr>
          <p:cNvPr id="18" name="TextBox 17"/>
          <p:cNvSpPr txBox="1"/>
          <p:nvPr/>
        </p:nvSpPr>
        <p:spPr>
          <a:xfrm>
            <a:off x="2494758" y="2865078"/>
            <a:ext cx="784870"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SWAT_FUT_AVE</a:t>
            </a:r>
            <a:endParaRPr lang="ko-KR" altLang="en-US" sz="600" b="1" dirty="0">
              <a:solidFill>
                <a:srgbClr val="000000"/>
              </a:solidFill>
              <a:latin typeface="맑은 고딕" pitchFamily="50" charset="-127"/>
              <a:ea typeface="맑은 고딕" pitchFamily="50" charset="-127"/>
            </a:endParaRPr>
          </a:p>
        </p:txBody>
      </p:sp>
      <p:cxnSp>
        <p:nvCxnSpPr>
          <p:cNvPr id="19" name="직선 연결선 18"/>
          <p:cNvCxnSpPr/>
          <p:nvPr/>
        </p:nvCxnSpPr>
        <p:spPr>
          <a:xfrm>
            <a:off x="2274773" y="3063775"/>
            <a:ext cx="232333" cy="407"/>
          </a:xfrm>
          <a:prstGeom prst="line">
            <a:avLst/>
          </a:prstGeom>
          <a:noFill/>
          <a:ln w="25400" cap="flat" cmpd="sng" algn="ctr">
            <a:solidFill>
              <a:sysClr val="window" lastClr="FFFFFF">
                <a:lumMod val="50000"/>
              </a:sysClr>
            </a:solidFill>
            <a:prstDash val="solid"/>
          </a:ln>
          <a:effectLst/>
        </p:spPr>
      </p:cxnSp>
      <p:sp>
        <p:nvSpPr>
          <p:cNvPr id="20" name="TextBox 19"/>
          <p:cNvSpPr txBox="1"/>
          <p:nvPr/>
        </p:nvSpPr>
        <p:spPr>
          <a:xfrm>
            <a:off x="2519784" y="2993587"/>
            <a:ext cx="754935"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SWAT_FUT</a:t>
            </a:r>
            <a:endParaRPr lang="ko-KR" altLang="en-US" sz="600" b="1" dirty="0">
              <a:solidFill>
                <a:srgbClr val="000000"/>
              </a:solidFill>
              <a:latin typeface="맑은 고딕" pitchFamily="50" charset="-127"/>
              <a:ea typeface="맑은 고딕" pitchFamily="50" charset="-127"/>
            </a:endParaRPr>
          </a:p>
        </p:txBody>
      </p:sp>
      <p:cxnSp>
        <p:nvCxnSpPr>
          <p:cNvPr id="21" name="직선 연결선 20"/>
          <p:cNvCxnSpPr/>
          <p:nvPr/>
        </p:nvCxnSpPr>
        <p:spPr>
          <a:xfrm>
            <a:off x="2274751" y="2936157"/>
            <a:ext cx="232333" cy="407"/>
          </a:xfrm>
          <a:prstGeom prst="line">
            <a:avLst/>
          </a:prstGeom>
          <a:noFill/>
          <a:ln w="25400" cap="flat" cmpd="sng" algn="ctr">
            <a:solidFill>
              <a:sysClr val="windowText" lastClr="000000"/>
            </a:solidFill>
            <a:prstDash val="solid"/>
          </a:ln>
          <a:effectLst/>
        </p:spPr>
      </p:cxnSp>
      <p:pic>
        <p:nvPicPr>
          <p:cNvPr id="22" name="Picture 2" descr="C:\Program Files (x86)\MATLAB\stat\mhlee\0412\ch\07.jpg"/>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3568080" y="2555379"/>
            <a:ext cx="2719388" cy="1905000"/>
          </a:xfrm>
          <a:prstGeom prst="rect">
            <a:avLst/>
          </a:prstGeom>
          <a:noFill/>
          <a:extLst>
            <a:ext uri="{909E8E84-426E-40DD-AFC4-6F175D3DCCD1}">
              <a14:hiddenFill xmlns="" xmlns:a14="http://schemas.microsoft.com/office/drawing/2010/main">
                <a:solidFill>
                  <a:srgbClr val="FFFFFF"/>
                </a:solidFill>
              </a14:hiddenFill>
            </a:ext>
          </a:extLst>
        </p:spPr>
      </p:pic>
      <p:pic>
        <p:nvPicPr>
          <p:cNvPr id="23" name="Picture 2" descr="C:\Program Files (x86)\MATLAB\stat\mhlee\0412\ch\08.jpg"/>
          <p:cNvPicPr>
            <a:picLocks noChangeAspect="1" noChangeArrowheads="1"/>
          </p:cNvPicPr>
          <p:nvPr/>
        </p:nvPicPr>
        <p:blipFill>
          <a:blip r:embed="rId8">
            <a:extLst>
              <a:ext uri="{28A0092B-C50C-407E-A947-70E740481C1C}">
                <a14:useLocalDpi xmlns="" xmlns:a14="http://schemas.microsoft.com/office/drawing/2010/main" val="0"/>
              </a:ext>
            </a:extLst>
          </a:blip>
          <a:srcRect/>
          <a:stretch>
            <a:fillRect/>
          </a:stretch>
        </p:blipFill>
        <p:spPr bwMode="auto">
          <a:xfrm>
            <a:off x="6372200" y="2564904"/>
            <a:ext cx="2719388" cy="1905000"/>
          </a:xfrm>
          <a:prstGeom prst="rect">
            <a:avLst/>
          </a:prstGeom>
          <a:noFill/>
          <a:extLst>
            <a:ext uri="{909E8E84-426E-40DD-AFC4-6F175D3DCCD1}">
              <a14:hiddenFill xmlns="" xmlns:a14="http://schemas.microsoft.com/office/drawing/2010/main">
                <a:solidFill>
                  <a:srgbClr val="FFFFFF"/>
                </a:solidFill>
              </a14:hiddenFill>
            </a:ext>
          </a:extLst>
        </p:spPr>
      </p:pic>
      <p:pic>
        <p:nvPicPr>
          <p:cNvPr id="24" name="Picture 2" descr="C:\Program Files (x86)\MATLAB\stat\mhlee\0412\ch\09.jpg"/>
          <p:cNvPicPr>
            <a:picLocks noChangeAspect="1" noChangeArrowheads="1"/>
          </p:cNvPicPr>
          <p:nvPr/>
        </p:nvPicPr>
        <p:blipFill>
          <a:blip r:embed="rId9">
            <a:extLst>
              <a:ext uri="{28A0092B-C50C-407E-A947-70E740481C1C}">
                <a14:useLocalDpi xmlns="" xmlns:a14="http://schemas.microsoft.com/office/drawing/2010/main" val="0"/>
              </a:ext>
            </a:extLst>
          </a:blip>
          <a:srcRect/>
          <a:stretch>
            <a:fillRect/>
          </a:stretch>
        </p:blipFill>
        <p:spPr bwMode="auto">
          <a:xfrm>
            <a:off x="755576" y="4581128"/>
            <a:ext cx="2719388" cy="1905000"/>
          </a:xfrm>
          <a:prstGeom prst="rect">
            <a:avLst/>
          </a:prstGeom>
          <a:noFill/>
          <a:extLst>
            <a:ext uri="{909E8E84-426E-40DD-AFC4-6F175D3DCCD1}">
              <a14:hiddenFill xmlns="" xmlns:a14="http://schemas.microsoft.com/office/drawing/2010/main">
                <a:solidFill>
                  <a:srgbClr val="FFFFFF"/>
                </a:solidFill>
              </a14:hiddenFill>
            </a:ext>
          </a:extLst>
        </p:spPr>
      </p:pic>
      <p:pic>
        <p:nvPicPr>
          <p:cNvPr id="25" name="Picture 2" descr="C:\Program Files (x86)\MATLAB\stat\mhlee\0412\ch\10.jpg"/>
          <p:cNvPicPr>
            <a:picLocks noChangeAspect="1" noChangeArrowheads="1"/>
          </p:cNvPicPr>
          <p:nvPr/>
        </p:nvPicPr>
        <p:blipFill>
          <a:blip r:embed="rId10">
            <a:extLst>
              <a:ext uri="{28A0092B-C50C-407E-A947-70E740481C1C}">
                <a14:useLocalDpi xmlns="" xmlns:a14="http://schemas.microsoft.com/office/drawing/2010/main" val="0"/>
              </a:ext>
            </a:extLst>
          </a:blip>
          <a:srcRect/>
          <a:stretch>
            <a:fillRect/>
          </a:stretch>
        </p:blipFill>
        <p:spPr bwMode="auto">
          <a:xfrm>
            <a:off x="3563888" y="4581128"/>
            <a:ext cx="2719388" cy="1905000"/>
          </a:xfrm>
          <a:prstGeom prst="rect">
            <a:avLst/>
          </a:prstGeom>
          <a:noFill/>
          <a:extLst>
            <a:ext uri="{909E8E84-426E-40DD-AFC4-6F175D3DCCD1}">
              <a14:hiddenFill xmlns="" xmlns:a14="http://schemas.microsoft.com/office/drawing/2010/main">
                <a:solidFill>
                  <a:srgbClr val="FFFFFF"/>
                </a:solidFill>
              </a14:hiddenFill>
            </a:ext>
          </a:extLst>
        </p:spPr>
      </p:pic>
      <p:pic>
        <p:nvPicPr>
          <p:cNvPr id="26" name="Picture 2" descr="C:\Program Files (x86)\MATLAB\stat\mhlee\0412\ch\11.jpg"/>
          <p:cNvPicPr>
            <a:picLocks noChangeAspect="1" noChangeArrowheads="1"/>
          </p:cNvPicPr>
          <p:nvPr/>
        </p:nvPicPr>
        <p:blipFill>
          <a:blip r:embed="rId11">
            <a:extLst>
              <a:ext uri="{28A0092B-C50C-407E-A947-70E740481C1C}">
                <a14:useLocalDpi xmlns="" xmlns:a14="http://schemas.microsoft.com/office/drawing/2010/main" val="0"/>
              </a:ext>
            </a:extLst>
          </a:blip>
          <a:srcRect/>
          <a:stretch>
            <a:fillRect/>
          </a:stretch>
        </p:blipFill>
        <p:spPr bwMode="auto">
          <a:xfrm>
            <a:off x="6372200" y="4581128"/>
            <a:ext cx="2719388" cy="190500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7" name="그룹 26"/>
          <p:cNvGrpSpPr/>
          <p:nvPr/>
        </p:nvGrpSpPr>
        <p:grpSpPr>
          <a:xfrm>
            <a:off x="3925274" y="2741218"/>
            <a:ext cx="1206171" cy="389348"/>
            <a:chOff x="2312864" y="1293143"/>
            <a:chExt cx="2761845" cy="529825"/>
          </a:xfrm>
        </p:grpSpPr>
        <p:sp>
          <p:nvSpPr>
            <p:cNvPr id="28" name="TextBox 27"/>
            <p:cNvSpPr txBox="1"/>
            <p:nvPr/>
          </p:nvSpPr>
          <p:spPr>
            <a:xfrm>
              <a:off x="2312864" y="1293143"/>
              <a:ext cx="2673213" cy="272234"/>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700" b="1" kern="0" dirty="0">
                  <a:solidFill>
                    <a:sysClr val="windowText" lastClr="000000"/>
                  </a:solidFill>
                  <a:latin typeface="맑은 고딕" pitchFamily="50" charset="-127"/>
                  <a:ea typeface="맑은 고딕" pitchFamily="50" charset="-127"/>
                </a:rPr>
                <a:t>Linear Scaling method</a:t>
              </a:r>
            </a:p>
          </p:txBody>
        </p:sp>
        <p:sp>
          <p:nvSpPr>
            <p:cNvPr id="29" name="TextBox 28"/>
            <p:cNvSpPr txBox="1"/>
            <p:nvPr/>
          </p:nvSpPr>
          <p:spPr>
            <a:xfrm>
              <a:off x="2401498" y="1550734"/>
              <a:ext cx="2673211" cy="272234"/>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7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CJ dam Basin</a:t>
              </a:r>
              <a:endParaRPr kumimoji="0" lang="ko-KR" altLang="en-US" sz="7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grpSp>
      <p:sp>
        <p:nvSpPr>
          <p:cNvPr id="30" name="TextBox 29"/>
          <p:cNvSpPr txBox="1"/>
          <p:nvPr/>
        </p:nvSpPr>
        <p:spPr>
          <a:xfrm>
            <a:off x="3941213" y="4388250"/>
            <a:ext cx="2071039" cy="230832"/>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1-day max dam inflow (mm/day)</a:t>
            </a:r>
            <a:endParaRPr kumimoji="0" lang="ko-KR" altLang="en-US" sz="9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sp>
        <p:nvSpPr>
          <p:cNvPr id="31" name="TextBox 30"/>
          <p:cNvSpPr txBox="1"/>
          <p:nvPr/>
        </p:nvSpPr>
        <p:spPr>
          <a:xfrm>
            <a:off x="3312798" y="3364040"/>
            <a:ext cx="338554" cy="260325"/>
          </a:xfrm>
          <a:prstGeom prst="rect">
            <a:avLst/>
          </a:prstGeom>
          <a:noFill/>
        </p:spPr>
        <p:txBody>
          <a:bodyPr vert="vert270"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f(x)</a:t>
            </a:r>
            <a:endParaRPr kumimoji="0" lang="ko-KR" altLang="en-US" sz="10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cxnSp>
        <p:nvCxnSpPr>
          <p:cNvPr id="32" name="직선 연결선 31"/>
          <p:cNvCxnSpPr/>
          <p:nvPr/>
        </p:nvCxnSpPr>
        <p:spPr>
          <a:xfrm flipV="1">
            <a:off x="5093102" y="2803177"/>
            <a:ext cx="235905" cy="525"/>
          </a:xfrm>
          <a:prstGeom prst="line">
            <a:avLst/>
          </a:prstGeom>
          <a:noFill/>
          <a:ln w="25400" cap="flat" cmpd="sng" algn="ctr">
            <a:solidFill>
              <a:srgbClr val="FF0000"/>
            </a:solidFill>
            <a:prstDash val="dash"/>
          </a:ln>
          <a:effectLst/>
        </p:spPr>
      </p:cxnSp>
      <p:sp>
        <p:nvSpPr>
          <p:cNvPr id="33" name="TextBox 32"/>
          <p:cNvSpPr txBox="1"/>
          <p:nvPr/>
        </p:nvSpPr>
        <p:spPr>
          <a:xfrm>
            <a:off x="5314156" y="2733303"/>
            <a:ext cx="784870"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SWAT_OBS</a:t>
            </a:r>
            <a:endParaRPr lang="ko-KR" altLang="en-US" sz="600" b="1" dirty="0">
              <a:solidFill>
                <a:srgbClr val="000000"/>
              </a:solidFill>
              <a:latin typeface="맑은 고딕" pitchFamily="50" charset="-127"/>
              <a:ea typeface="맑은 고딕" pitchFamily="50" charset="-127"/>
            </a:endParaRPr>
          </a:p>
        </p:txBody>
      </p:sp>
      <p:sp>
        <p:nvSpPr>
          <p:cNvPr id="34" name="TextBox 33"/>
          <p:cNvSpPr txBox="1"/>
          <p:nvPr/>
        </p:nvSpPr>
        <p:spPr>
          <a:xfrm>
            <a:off x="5308991" y="2859835"/>
            <a:ext cx="784870"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SWAT_FUT_AVE</a:t>
            </a:r>
            <a:endParaRPr lang="ko-KR" altLang="en-US" sz="600" b="1" dirty="0">
              <a:solidFill>
                <a:srgbClr val="000000"/>
              </a:solidFill>
              <a:latin typeface="맑은 고딕" pitchFamily="50" charset="-127"/>
              <a:ea typeface="맑은 고딕" pitchFamily="50" charset="-127"/>
            </a:endParaRPr>
          </a:p>
        </p:txBody>
      </p:sp>
      <p:cxnSp>
        <p:nvCxnSpPr>
          <p:cNvPr id="35" name="직선 연결선 34"/>
          <p:cNvCxnSpPr/>
          <p:nvPr/>
        </p:nvCxnSpPr>
        <p:spPr>
          <a:xfrm>
            <a:off x="5093769" y="3058532"/>
            <a:ext cx="232333" cy="407"/>
          </a:xfrm>
          <a:prstGeom prst="line">
            <a:avLst/>
          </a:prstGeom>
          <a:noFill/>
          <a:ln w="25400" cap="flat" cmpd="sng" algn="ctr">
            <a:solidFill>
              <a:sysClr val="window" lastClr="FFFFFF">
                <a:lumMod val="50000"/>
              </a:sysClr>
            </a:solidFill>
            <a:prstDash val="solid"/>
          </a:ln>
          <a:effectLst/>
        </p:spPr>
      </p:cxnSp>
      <p:sp>
        <p:nvSpPr>
          <p:cNvPr id="36" name="TextBox 35"/>
          <p:cNvSpPr txBox="1"/>
          <p:nvPr/>
        </p:nvSpPr>
        <p:spPr>
          <a:xfrm>
            <a:off x="5314967" y="2988344"/>
            <a:ext cx="785795"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SWAT_FUT_RCM</a:t>
            </a:r>
            <a:endParaRPr lang="ko-KR" altLang="en-US" sz="600" b="1" dirty="0">
              <a:solidFill>
                <a:srgbClr val="000000"/>
              </a:solidFill>
              <a:latin typeface="맑은 고딕" pitchFamily="50" charset="-127"/>
              <a:ea typeface="맑은 고딕" pitchFamily="50" charset="-127"/>
            </a:endParaRPr>
          </a:p>
        </p:txBody>
      </p:sp>
      <p:cxnSp>
        <p:nvCxnSpPr>
          <p:cNvPr id="37" name="직선 연결선 36"/>
          <p:cNvCxnSpPr/>
          <p:nvPr/>
        </p:nvCxnSpPr>
        <p:spPr>
          <a:xfrm>
            <a:off x="5093747" y="2930914"/>
            <a:ext cx="232333" cy="407"/>
          </a:xfrm>
          <a:prstGeom prst="line">
            <a:avLst/>
          </a:prstGeom>
          <a:noFill/>
          <a:ln w="25400" cap="flat" cmpd="sng" algn="ctr">
            <a:solidFill>
              <a:sysClr val="windowText" lastClr="000000"/>
            </a:solidFill>
            <a:prstDash val="solid"/>
          </a:ln>
          <a:effectLst/>
        </p:spPr>
      </p:cxnSp>
      <p:sp>
        <p:nvSpPr>
          <p:cNvPr id="38" name="TextBox 37"/>
          <p:cNvSpPr txBox="1"/>
          <p:nvPr/>
        </p:nvSpPr>
        <p:spPr>
          <a:xfrm>
            <a:off x="5320167" y="4728550"/>
            <a:ext cx="784870"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SWAT_OBS</a:t>
            </a:r>
            <a:endParaRPr lang="ko-KR" altLang="en-US" sz="600" b="1" dirty="0">
              <a:solidFill>
                <a:srgbClr val="000000"/>
              </a:solidFill>
              <a:latin typeface="맑은 고딕" pitchFamily="50" charset="-127"/>
              <a:ea typeface="맑은 고딕" pitchFamily="50" charset="-127"/>
            </a:endParaRPr>
          </a:p>
        </p:txBody>
      </p:sp>
      <p:cxnSp>
        <p:nvCxnSpPr>
          <p:cNvPr id="39" name="직선 연결선 38"/>
          <p:cNvCxnSpPr/>
          <p:nvPr/>
        </p:nvCxnSpPr>
        <p:spPr>
          <a:xfrm flipV="1">
            <a:off x="5059052" y="4832528"/>
            <a:ext cx="324000" cy="105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nvGrpSpPr>
          <p:cNvPr id="40" name="그룹 39"/>
          <p:cNvGrpSpPr/>
          <p:nvPr/>
        </p:nvGrpSpPr>
        <p:grpSpPr>
          <a:xfrm>
            <a:off x="6710642" y="2735885"/>
            <a:ext cx="1261783" cy="389348"/>
            <a:chOff x="2312864" y="1293143"/>
            <a:chExt cx="2889183" cy="529825"/>
          </a:xfrm>
        </p:grpSpPr>
        <p:sp>
          <p:nvSpPr>
            <p:cNvPr id="41" name="TextBox 40"/>
            <p:cNvSpPr txBox="1"/>
            <p:nvPr/>
          </p:nvSpPr>
          <p:spPr>
            <a:xfrm>
              <a:off x="2312864" y="1293143"/>
              <a:ext cx="2889183" cy="272235"/>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700" b="1" kern="0" dirty="0">
                  <a:solidFill>
                    <a:sysClr val="windowText" lastClr="000000"/>
                  </a:solidFill>
                  <a:latin typeface="맑은 고딕" pitchFamily="50" charset="-127"/>
                  <a:ea typeface="맑은 고딕" pitchFamily="50" charset="-127"/>
                </a:rPr>
                <a:t>Variance Scaling method</a:t>
              </a:r>
            </a:p>
          </p:txBody>
        </p:sp>
        <p:sp>
          <p:nvSpPr>
            <p:cNvPr id="42" name="TextBox 41"/>
            <p:cNvSpPr txBox="1"/>
            <p:nvPr/>
          </p:nvSpPr>
          <p:spPr>
            <a:xfrm>
              <a:off x="2401498" y="1550734"/>
              <a:ext cx="2673211" cy="272234"/>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7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CJ dam Basin</a:t>
              </a:r>
              <a:endParaRPr kumimoji="0" lang="ko-KR" altLang="en-US" sz="7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grpSp>
      <p:sp>
        <p:nvSpPr>
          <p:cNvPr id="43" name="TextBox 42"/>
          <p:cNvSpPr txBox="1"/>
          <p:nvPr/>
        </p:nvSpPr>
        <p:spPr>
          <a:xfrm>
            <a:off x="6726581" y="4382917"/>
            <a:ext cx="2071039" cy="230832"/>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1-day max dam inflow (mm/day)</a:t>
            </a:r>
            <a:endParaRPr kumimoji="0" lang="ko-KR" altLang="en-US" sz="9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sp>
        <p:nvSpPr>
          <p:cNvPr id="44" name="TextBox 43"/>
          <p:cNvSpPr txBox="1"/>
          <p:nvPr/>
        </p:nvSpPr>
        <p:spPr>
          <a:xfrm>
            <a:off x="6098166" y="3358707"/>
            <a:ext cx="338554" cy="260325"/>
          </a:xfrm>
          <a:prstGeom prst="rect">
            <a:avLst/>
          </a:prstGeom>
          <a:noFill/>
        </p:spPr>
        <p:txBody>
          <a:bodyPr vert="vert270"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f(x)</a:t>
            </a:r>
            <a:endParaRPr kumimoji="0" lang="ko-KR" altLang="en-US" sz="10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cxnSp>
        <p:nvCxnSpPr>
          <p:cNvPr id="45" name="직선 연결선 44"/>
          <p:cNvCxnSpPr/>
          <p:nvPr/>
        </p:nvCxnSpPr>
        <p:spPr>
          <a:xfrm flipV="1">
            <a:off x="7878470" y="2797844"/>
            <a:ext cx="235905" cy="525"/>
          </a:xfrm>
          <a:prstGeom prst="line">
            <a:avLst/>
          </a:prstGeom>
          <a:noFill/>
          <a:ln w="25400" cap="flat" cmpd="sng" algn="ctr">
            <a:solidFill>
              <a:srgbClr val="FF0000"/>
            </a:solidFill>
            <a:prstDash val="dash"/>
          </a:ln>
          <a:effectLst/>
        </p:spPr>
      </p:cxnSp>
      <p:sp>
        <p:nvSpPr>
          <p:cNvPr id="46" name="TextBox 45"/>
          <p:cNvSpPr txBox="1"/>
          <p:nvPr/>
        </p:nvSpPr>
        <p:spPr>
          <a:xfrm>
            <a:off x="8099524" y="2727970"/>
            <a:ext cx="784870"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SWAT_OBS</a:t>
            </a:r>
            <a:endParaRPr lang="ko-KR" altLang="en-US" sz="600" b="1" dirty="0">
              <a:solidFill>
                <a:srgbClr val="000000"/>
              </a:solidFill>
              <a:latin typeface="맑은 고딕" pitchFamily="50" charset="-127"/>
              <a:ea typeface="맑은 고딕" pitchFamily="50" charset="-127"/>
            </a:endParaRPr>
          </a:p>
        </p:txBody>
      </p:sp>
      <p:sp>
        <p:nvSpPr>
          <p:cNvPr id="47" name="TextBox 46"/>
          <p:cNvSpPr txBox="1"/>
          <p:nvPr/>
        </p:nvSpPr>
        <p:spPr>
          <a:xfrm>
            <a:off x="8094359" y="2854502"/>
            <a:ext cx="784870"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SWAT_FUT_AVE</a:t>
            </a:r>
            <a:endParaRPr lang="ko-KR" altLang="en-US" sz="600" b="1" dirty="0">
              <a:solidFill>
                <a:srgbClr val="000000"/>
              </a:solidFill>
              <a:latin typeface="맑은 고딕" pitchFamily="50" charset="-127"/>
              <a:ea typeface="맑은 고딕" pitchFamily="50" charset="-127"/>
            </a:endParaRPr>
          </a:p>
        </p:txBody>
      </p:sp>
      <p:cxnSp>
        <p:nvCxnSpPr>
          <p:cNvPr id="48" name="직선 연결선 47"/>
          <p:cNvCxnSpPr/>
          <p:nvPr/>
        </p:nvCxnSpPr>
        <p:spPr>
          <a:xfrm>
            <a:off x="7879137" y="3053199"/>
            <a:ext cx="232333" cy="407"/>
          </a:xfrm>
          <a:prstGeom prst="line">
            <a:avLst/>
          </a:prstGeom>
          <a:noFill/>
          <a:ln w="25400" cap="flat" cmpd="sng" algn="ctr">
            <a:solidFill>
              <a:sysClr val="window" lastClr="FFFFFF">
                <a:lumMod val="50000"/>
              </a:sysClr>
            </a:solidFill>
            <a:prstDash val="solid"/>
          </a:ln>
          <a:effectLst/>
        </p:spPr>
      </p:cxnSp>
      <p:sp>
        <p:nvSpPr>
          <p:cNvPr id="49" name="TextBox 48"/>
          <p:cNvSpPr txBox="1"/>
          <p:nvPr/>
        </p:nvSpPr>
        <p:spPr>
          <a:xfrm>
            <a:off x="8100335" y="2983011"/>
            <a:ext cx="785795"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SWAT_FUT_RCM</a:t>
            </a:r>
            <a:endParaRPr lang="ko-KR" altLang="en-US" sz="600" b="1" dirty="0">
              <a:solidFill>
                <a:srgbClr val="000000"/>
              </a:solidFill>
              <a:latin typeface="맑은 고딕" pitchFamily="50" charset="-127"/>
              <a:ea typeface="맑은 고딕" pitchFamily="50" charset="-127"/>
            </a:endParaRPr>
          </a:p>
        </p:txBody>
      </p:sp>
      <p:cxnSp>
        <p:nvCxnSpPr>
          <p:cNvPr id="50" name="직선 연결선 49"/>
          <p:cNvCxnSpPr/>
          <p:nvPr/>
        </p:nvCxnSpPr>
        <p:spPr>
          <a:xfrm>
            <a:off x="7879115" y="2925581"/>
            <a:ext cx="232333" cy="407"/>
          </a:xfrm>
          <a:prstGeom prst="line">
            <a:avLst/>
          </a:prstGeom>
          <a:noFill/>
          <a:ln w="25400" cap="flat" cmpd="sng" algn="ctr">
            <a:solidFill>
              <a:sysClr val="windowText" lastClr="000000"/>
            </a:solidFill>
            <a:prstDash val="solid"/>
          </a:ln>
          <a:effectLst/>
        </p:spPr>
      </p:cxnSp>
      <p:grpSp>
        <p:nvGrpSpPr>
          <p:cNvPr id="51" name="그룹 50"/>
          <p:cNvGrpSpPr/>
          <p:nvPr/>
        </p:nvGrpSpPr>
        <p:grpSpPr>
          <a:xfrm>
            <a:off x="1041312" y="4731154"/>
            <a:ext cx="1682837" cy="389348"/>
            <a:chOff x="2312862" y="1293143"/>
            <a:chExt cx="3853296" cy="529825"/>
          </a:xfrm>
        </p:grpSpPr>
        <p:sp>
          <p:nvSpPr>
            <p:cNvPr id="52" name="TextBox 51"/>
            <p:cNvSpPr txBox="1"/>
            <p:nvPr/>
          </p:nvSpPr>
          <p:spPr>
            <a:xfrm>
              <a:off x="2312862" y="1293143"/>
              <a:ext cx="3853296" cy="272235"/>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700" b="1" kern="0" dirty="0" err="1">
                  <a:solidFill>
                    <a:sysClr val="windowText" lastClr="000000"/>
                  </a:solidFill>
                  <a:latin typeface="맑은 고딕" pitchFamily="50" charset="-127"/>
                  <a:ea typeface="맑은 고딕" pitchFamily="50" charset="-127"/>
                </a:rPr>
                <a:t>Quantile</a:t>
              </a:r>
              <a:r>
                <a:rPr kumimoji="0" lang="en-US" altLang="ko-KR" sz="700" b="1" kern="0" dirty="0">
                  <a:solidFill>
                    <a:sysClr val="windowText" lastClr="000000"/>
                  </a:solidFill>
                  <a:latin typeface="맑은 고딕" pitchFamily="50" charset="-127"/>
                  <a:ea typeface="맑은 고딕" pitchFamily="50" charset="-127"/>
                </a:rPr>
                <a:t> mapping method</a:t>
              </a:r>
            </a:p>
          </p:txBody>
        </p:sp>
        <p:sp>
          <p:nvSpPr>
            <p:cNvPr id="53" name="TextBox 52"/>
            <p:cNvSpPr txBox="1"/>
            <p:nvPr/>
          </p:nvSpPr>
          <p:spPr>
            <a:xfrm>
              <a:off x="2401498" y="1550734"/>
              <a:ext cx="2673211" cy="272234"/>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7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CJ dam Basin</a:t>
              </a:r>
              <a:endParaRPr kumimoji="0" lang="ko-KR" altLang="en-US" sz="7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grpSp>
      <p:sp>
        <p:nvSpPr>
          <p:cNvPr id="54" name="TextBox 53"/>
          <p:cNvSpPr txBox="1"/>
          <p:nvPr/>
        </p:nvSpPr>
        <p:spPr>
          <a:xfrm>
            <a:off x="1123927" y="6387711"/>
            <a:ext cx="2071039" cy="230832"/>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1-day max dam inflow (mm/day)</a:t>
            </a:r>
            <a:endParaRPr kumimoji="0" lang="ko-KR" altLang="en-US" sz="9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sp>
        <p:nvSpPr>
          <p:cNvPr id="55" name="TextBox 54"/>
          <p:cNvSpPr txBox="1"/>
          <p:nvPr/>
        </p:nvSpPr>
        <p:spPr>
          <a:xfrm>
            <a:off x="495512" y="5363501"/>
            <a:ext cx="338554" cy="260325"/>
          </a:xfrm>
          <a:prstGeom prst="rect">
            <a:avLst/>
          </a:prstGeom>
          <a:noFill/>
        </p:spPr>
        <p:txBody>
          <a:bodyPr vert="vert270"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f(x)</a:t>
            </a:r>
            <a:endParaRPr kumimoji="0" lang="ko-KR" altLang="en-US" sz="10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cxnSp>
        <p:nvCxnSpPr>
          <p:cNvPr id="56" name="직선 연결선 55"/>
          <p:cNvCxnSpPr/>
          <p:nvPr/>
        </p:nvCxnSpPr>
        <p:spPr>
          <a:xfrm flipV="1">
            <a:off x="2275816" y="4802638"/>
            <a:ext cx="235905" cy="525"/>
          </a:xfrm>
          <a:prstGeom prst="line">
            <a:avLst/>
          </a:prstGeom>
          <a:noFill/>
          <a:ln w="25400" cap="flat" cmpd="sng" algn="ctr">
            <a:solidFill>
              <a:srgbClr val="FF0000"/>
            </a:solidFill>
            <a:prstDash val="dash"/>
          </a:ln>
          <a:effectLst/>
        </p:spPr>
      </p:cxnSp>
      <p:sp>
        <p:nvSpPr>
          <p:cNvPr id="57" name="TextBox 56"/>
          <p:cNvSpPr txBox="1"/>
          <p:nvPr/>
        </p:nvSpPr>
        <p:spPr>
          <a:xfrm>
            <a:off x="2496870" y="4732764"/>
            <a:ext cx="784870"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SWAT_OBS</a:t>
            </a:r>
            <a:endParaRPr lang="ko-KR" altLang="en-US" sz="600" b="1" dirty="0">
              <a:solidFill>
                <a:srgbClr val="000000"/>
              </a:solidFill>
              <a:latin typeface="맑은 고딕" pitchFamily="50" charset="-127"/>
              <a:ea typeface="맑은 고딕" pitchFamily="50" charset="-127"/>
            </a:endParaRPr>
          </a:p>
        </p:txBody>
      </p:sp>
      <p:sp>
        <p:nvSpPr>
          <p:cNvPr id="58" name="TextBox 57"/>
          <p:cNvSpPr txBox="1"/>
          <p:nvPr/>
        </p:nvSpPr>
        <p:spPr>
          <a:xfrm>
            <a:off x="2491705" y="4859296"/>
            <a:ext cx="784870"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SWAT_FUT_AVE</a:t>
            </a:r>
            <a:endParaRPr lang="ko-KR" altLang="en-US" sz="600" b="1" dirty="0">
              <a:solidFill>
                <a:srgbClr val="000000"/>
              </a:solidFill>
              <a:latin typeface="맑은 고딕" pitchFamily="50" charset="-127"/>
              <a:ea typeface="맑은 고딕" pitchFamily="50" charset="-127"/>
            </a:endParaRPr>
          </a:p>
        </p:txBody>
      </p:sp>
      <p:cxnSp>
        <p:nvCxnSpPr>
          <p:cNvPr id="59" name="직선 연결선 58"/>
          <p:cNvCxnSpPr/>
          <p:nvPr/>
        </p:nvCxnSpPr>
        <p:spPr>
          <a:xfrm>
            <a:off x="2276483" y="5057993"/>
            <a:ext cx="232333" cy="407"/>
          </a:xfrm>
          <a:prstGeom prst="line">
            <a:avLst/>
          </a:prstGeom>
          <a:noFill/>
          <a:ln w="25400" cap="flat" cmpd="sng" algn="ctr">
            <a:solidFill>
              <a:sysClr val="window" lastClr="FFFFFF">
                <a:lumMod val="50000"/>
              </a:sysClr>
            </a:solidFill>
            <a:prstDash val="solid"/>
          </a:ln>
          <a:effectLst/>
        </p:spPr>
      </p:cxnSp>
      <p:sp>
        <p:nvSpPr>
          <p:cNvPr id="60" name="TextBox 59"/>
          <p:cNvSpPr txBox="1"/>
          <p:nvPr/>
        </p:nvSpPr>
        <p:spPr>
          <a:xfrm>
            <a:off x="2497681" y="4987805"/>
            <a:ext cx="785795"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SWAT_FUT_RCM</a:t>
            </a:r>
            <a:endParaRPr lang="ko-KR" altLang="en-US" sz="600" b="1" dirty="0">
              <a:solidFill>
                <a:srgbClr val="000000"/>
              </a:solidFill>
              <a:latin typeface="맑은 고딕" pitchFamily="50" charset="-127"/>
              <a:ea typeface="맑은 고딕" pitchFamily="50" charset="-127"/>
            </a:endParaRPr>
          </a:p>
        </p:txBody>
      </p:sp>
      <p:cxnSp>
        <p:nvCxnSpPr>
          <p:cNvPr id="61" name="직선 연결선 60"/>
          <p:cNvCxnSpPr/>
          <p:nvPr/>
        </p:nvCxnSpPr>
        <p:spPr>
          <a:xfrm>
            <a:off x="2276461" y="4930375"/>
            <a:ext cx="232333" cy="407"/>
          </a:xfrm>
          <a:prstGeom prst="line">
            <a:avLst/>
          </a:prstGeom>
          <a:noFill/>
          <a:ln w="25400" cap="flat" cmpd="sng" algn="ctr">
            <a:solidFill>
              <a:sysClr val="windowText" lastClr="000000"/>
            </a:solidFill>
            <a:prstDash val="solid"/>
          </a:ln>
          <a:effectLst/>
        </p:spPr>
      </p:cxnSp>
      <p:grpSp>
        <p:nvGrpSpPr>
          <p:cNvPr id="62" name="그룹 61"/>
          <p:cNvGrpSpPr/>
          <p:nvPr/>
        </p:nvGrpSpPr>
        <p:grpSpPr>
          <a:xfrm>
            <a:off x="3845815" y="4734728"/>
            <a:ext cx="1345310" cy="389348"/>
            <a:chOff x="2203814" y="1293143"/>
            <a:chExt cx="3080440" cy="529825"/>
          </a:xfrm>
        </p:grpSpPr>
        <p:sp>
          <p:nvSpPr>
            <p:cNvPr id="63" name="TextBox 62"/>
            <p:cNvSpPr txBox="1"/>
            <p:nvPr/>
          </p:nvSpPr>
          <p:spPr>
            <a:xfrm>
              <a:off x="2203814" y="1293143"/>
              <a:ext cx="3080440" cy="272235"/>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700" b="1" kern="0" dirty="0">
                  <a:solidFill>
                    <a:sysClr val="windowText" lastClr="000000"/>
                  </a:solidFill>
                  <a:latin typeface="맑은 고딕" pitchFamily="50" charset="-127"/>
                  <a:ea typeface="맑은 고딕" pitchFamily="50" charset="-127"/>
                </a:rPr>
                <a:t>Step-Wise Scaling method</a:t>
              </a:r>
            </a:p>
          </p:txBody>
        </p:sp>
        <p:sp>
          <p:nvSpPr>
            <p:cNvPr id="64" name="TextBox 63"/>
            <p:cNvSpPr txBox="1"/>
            <p:nvPr/>
          </p:nvSpPr>
          <p:spPr>
            <a:xfrm>
              <a:off x="2401498" y="1550734"/>
              <a:ext cx="2673211" cy="272234"/>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7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CJ dam Basin</a:t>
              </a:r>
              <a:endParaRPr kumimoji="0" lang="ko-KR" altLang="en-US" sz="7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grpSp>
      <p:sp>
        <p:nvSpPr>
          <p:cNvPr id="65" name="TextBox 64"/>
          <p:cNvSpPr txBox="1"/>
          <p:nvPr/>
        </p:nvSpPr>
        <p:spPr>
          <a:xfrm>
            <a:off x="3909379" y="6381760"/>
            <a:ext cx="2071039" cy="230832"/>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1-day max dam inflow (mm/day)</a:t>
            </a:r>
            <a:endParaRPr kumimoji="0" lang="ko-KR" altLang="en-US" sz="9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sp>
        <p:nvSpPr>
          <p:cNvPr id="66" name="TextBox 65"/>
          <p:cNvSpPr txBox="1"/>
          <p:nvPr/>
        </p:nvSpPr>
        <p:spPr>
          <a:xfrm>
            <a:off x="3280964" y="5357550"/>
            <a:ext cx="338554" cy="260325"/>
          </a:xfrm>
          <a:prstGeom prst="rect">
            <a:avLst/>
          </a:prstGeom>
          <a:noFill/>
        </p:spPr>
        <p:txBody>
          <a:bodyPr vert="vert270"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f(x)</a:t>
            </a:r>
            <a:endParaRPr kumimoji="0" lang="ko-KR" altLang="en-US" sz="10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sp>
        <p:nvSpPr>
          <p:cNvPr id="67" name="TextBox 66"/>
          <p:cNvSpPr txBox="1"/>
          <p:nvPr/>
        </p:nvSpPr>
        <p:spPr>
          <a:xfrm>
            <a:off x="5277157" y="4853345"/>
            <a:ext cx="784870"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SWAT_FUT_AVE</a:t>
            </a:r>
            <a:endParaRPr lang="ko-KR" altLang="en-US" sz="600" b="1" dirty="0">
              <a:solidFill>
                <a:srgbClr val="000000"/>
              </a:solidFill>
              <a:latin typeface="맑은 고딕" pitchFamily="50" charset="-127"/>
              <a:ea typeface="맑은 고딕" pitchFamily="50" charset="-127"/>
            </a:endParaRPr>
          </a:p>
        </p:txBody>
      </p:sp>
      <p:cxnSp>
        <p:nvCxnSpPr>
          <p:cNvPr id="68" name="직선 연결선 67"/>
          <p:cNvCxnSpPr/>
          <p:nvPr/>
        </p:nvCxnSpPr>
        <p:spPr>
          <a:xfrm>
            <a:off x="5061935" y="5052042"/>
            <a:ext cx="232333" cy="407"/>
          </a:xfrm>
          <a:prstGeom prst="line">
            <a:avLst/>
          </a:prstGeom>
          <a:noFill/>
          <a:ln w="25400" cap="flat" cmpd="sng" algn="ctr">
            <a:solidFill>
              <a:sysClr val="window" lastClr="FFFFFF">
                <a:lumMod val="50000"/>
              </a:sysClr>
            </a:solidFill>
            <a:prstDash val="solid"/>
          </a:ln>
          <a:effectLst/>
        </p:spPr>
      </p:cxnSp>
      <p:sp>
        <p:nvSpPr>
          <p:cNvPr id="69" name="TextBox 68"/>
          <p:cNvSpPr txBox="1"/>
          <p:nvPr/>
        </p:nvSpPr>
        <p:spPr>
          <a:xfrm>
            <a:off x="5283133" y="4981854"/>
            <a:ext cx="785795"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SWAT_FUT_RCM</a:t>
            </a:r>
            <a:endParaRPr lang="ko-KR" altLang="en-US" sz="600" b="1" dirty="0">
              <a:solidFill>
                <a:srgbClr val="000000"/>
              </a:solidFill>
              <a:latin typeface="맑은 고딕" pitchFamily="50" charset="-127"/>
              <a:ea typeface="맑은 고딕" pitchFamily="50" charset="-127"/>
            </a:endParaRPr>
          </a:p>
        </p:txBody>
      </p:sp>
      <p:cxnSp>
        <p:nvCxnSpPr>
          <p:cNvPr id="70" name="직선 연결선 69"/>
          <p:cNvCxnSpPr/>
          <p:nvPr/>
        </p:nvCxnSpPr>
        <p:spPr>
          <a:xfrm>
            <a:off x="5061913" y="4924424"/>
            <a:ext cx="232333" cy="407"/>
          </a:xfrm>
          <a:prstGeom prst="line">
            <a:avLst/>
          </a:prstGeom>
          <a:noFill/>
          <a:ln w="25400" cap="flat" cmpd="sng" algn="ctr">
            <a:solidFill>
              <a:sysClr val="windowText" lastClr="000000"/>
            </a:solidFill>
            <a:prstDash val="solid"/>
          </a:ln>
          <a:effectLst/>
        </p:spPr>
      </p:cxnSp>
      <p:sp>
        <p:nvSpPr>
          <p:cNvPr id="71" name="TextBox 70"/>
          <p:cNvSpPr txBox="1"/>
          <p:nvPr/>
        </p:nvSpPr>
        <p:spPr>
          <a:xfrm>
            <a:off x="8098085" y="4725144"/>
            <a:ext cx="784870"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SWAT_OBS</a:t>
            </a:r>
            <a:endParaRPr lang="ko-KR" altLang="en-US" sz="600" b="1" dirty="0">
              <a:solidFill>
                <a:srgbClr val="000000"/>
              </a:solidFill>
              <a:latin typeface="맑은 고딕" pitchFamily="50" charset="-127"/>
              <a:ea typeface="맑은 고딕" pitchFamily="50" charset="-127"/>
            </a:endParaRPr>
          </a:p>
        </p:txBody>
      </p:sp>
      <p:cxnSp>
        <p:nvCxnSpPr>
          <p:cNvPr id="72" name="직선 연결선 71"/>
          <p:cNvCxnSpPr/>
          <p:nvPr/>
        </p:nvCxnSpPr>
        <p:spPr>
          <a:xfrm flipV="1">
            <a:off x="7836970" y="4829122"/>
            <a:ext cx="324000" cy="105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nvGrpSpPr>
          <p:cNvPr id="73" name="그룹 72"/>
          <p:cNvGrpSpPr/>
          <p:nvPr/>
        </p:nvGrpSpPr>
        <p:grpSpPr>
          <a:xfrm>
            <a:off x="6671358" y="4731322"/>
            <a:ext cx="1206171" cy="389348"/>
            <a:chOff x="2312864" y="1293143"/>
            <a:chExt cx="2761845" cy="529825"/>
          </a:xfrm>
        </p:grpSpPr>
        <p:sp>
          <p:nvSpPr>
            <p:cNvPr id="74" name="TextBox 73"/>
            <p:cNvSpPr txBox="1"/>
            <p:nvPr/>
          </p:nvSpPr>
          <p:spPr>
            <a:xfrm>
              <a:off x="2312864" y="1293143"/>
              <a:ext cx="2673213" cy="272234"/>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700" b="1" kern="0" dirty="0">
                  <a:solidFill>
                    <a:sysClr val="windowText" lastClr="000000"/>
                  </a:solidFill>
                  <a:latin typeface="맑은 고딕" pitchFamily="50" charset="-127"/>
                  <a:ea typeface="맑은 고딕" pitchFamily="50" charset="-127"/>
                </a:rPr>
                <a:t>Change Factor Method</a:t>
              </a:r>
            </a:p>
          </p:txBody>
        </p:sp>
        <p:sp>
          <p:nvSpPr>
            <p:cNvPr id="75" name="TextBox 74"/>
            <p:cNvSpPr txBox="1"/>
            <p:nvPr/>
          </p:nvSpPr>
          <p:spPr>
            <a:xfrm>
              <a:off x="2401498" y="1550734"/>
              <a:ext cx="2673211" cy="272234"/>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7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CJ dam Basin</a:t>
              </a:r>
              <a:endParaRPr kumimoji="0" lang="ko-KR" altLang="en-US" sz="7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grpSp>
      <p:sp>
        <p:nvSpPr>
          <p:cNvPr id="76" name="TextBox 75"/>
          <p:cNvSpPr txBox="1"/>
          <p:nvPr/>
        </p:nvSpPr>
        <p:spPr>
          <a:xfrm>
            <a:off x="6687297" y="6378354"/>
            <a:ext cx="2071039" cy="230832"/>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1-day max dam inflow (mm/day)</a:t>
            </a:r>
            <a:endParaRPr kumimoji="0" lang="ko-KR" altLang="en-US" sz="9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sp>
        <p:nvSpPr>
          <p:cNvPr id="77" name="TextBox 76"/>
          <p:cNvSpPr txBox="1"/>
          <p:nvPr/>
        </p:nvSpPr>
        <p:spPr>
          <a:xfrm>
            <a:off x="6058882" y="5354144"/>
            <a:ext cx="338554" cy="260325"/>
          </a:xfrm>
          <a:prstGeom prst="rect">
            <a:avLst/>
          </a:prstGeom>
          <a:noFill/>
        </p:spPr>
        <p:txBody>
          <a:bodyPr vert="vert270"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0" normalizeH="0" baseline="0" noProof="0" dirty="0" smtClean="0">
                <a:ln>
                  <a:noFill/>
                </a:ln>
                <a:solidFill>
                  <a:sysClr val="windowText" lastClr="000000"/>
                </a:solidFill>
                <a:effectLst/>
                <a:uLnTx/>
                <a:uFillTx/>
                <a:latin typeface="맑은 고딕" pitchFamily="50" charset="-127"/>
                <a:ea typeface="맑은 고딕" pitchFamily="50" charset="-127"/>
              </a:rPr>
              <a:t>f(x)</a:t>
            </a:r>
            <a:endParaRPr kumimoji="0" lang="ko-KR" altLang="en-US" sz="1000" b="1" i="0" u="none" strike="noStrike" kern="0" cap="none" spc="0" normalizeH="0" baseline="0" noProof="0" dirty="0">
              <a:ln>
                <a:noFill/>
              </a:ln>
              <a:solidFill>
                <a:sysClr val="windowText" lastClr="000000"/>
              </a:solidFill>
              <a:effectLst/>
              <a:uLnTx/>
              <a:uFillTx/>
              <a:latin typeface="맑은 고딕" pitchFamily="50" charset="-127"/>
              <a:ea typeface="맑은 고딕" pitchFamily="50" charset="-127"/>
            </a:endParaRPr>
          </a:p>
        </p:txBody>
      </p:sp>
      <p:sp>
        <p:nvSpPr>
          <p:cNvPr id="78" name="TextBox 77"/>
          <p:cNvSpPr txBox="1"/>
          <p:nvPr/>
        </p:nvSpPr>
        <p:spPr>
          <a:xfrm>
            <a:off x="8055075" y="4849939"/>
            <a:ext cx="784870"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SWAT_FUT_AVE</a:t>
            </a:r>
            <a:endParaRPr lang="ko-KR" altLang="en-US" sz="600" b="1" dirty="0">
              <a:solidFill>
                <a:srgbClr val="000000"/>
              </a:solidFill>
              <a:latin typeface="맑은 고딕" pitchFamily="50" charset="-127"/>
              <a:ea typeface="맑은 고딕" pitchFamily="50" charset="-127"/>
            </a:endParaRPr>
          </a:p>
        </p:txBody>
      </p:sp>
      <p:cxnSp>
        <p:nvCxnSpPr>
          <p:cNvPr id="79" name="직선 연결선 78"/>
          <p:cNvCxnSpPr/>
          <p:nvPr/>
        </p:nvCxnSpPr>
        <p:spPr>
          <a:xfrm>
            <a:off x="7839853" y="5048636"/>
            <a:ext cx="232333" cy="407"/>
          </a:xfrm>
          <a:prstGeom prst="line">
            <a:avLst/>
          </a:prstGeom>
          <a:noFill/>
          <a:ln w="25400" cap="flat" cmpd="sng" algn="ctr">
            <a:solidFill>
              <a:sysClr val="window" lastClr="FFFFFF">
                <a:lumMod val="50000"/>
              </a:sysClr>
            </a:solidFill>
            <a:prstDash val="solid"/>
          </a:ln>
          <a:effectLst/>
        </p:spPr>
      </p:cxnSp>
      <p:sp>
        <p:nvSpPr>
          <p:cNvPr id="80" name="TextBox 79"/>
          <p:cNvSpPr txBox="1"/>
          <p:nvPr/>
        </p:nvSpPr>
        <p:spPr>
          <a:xfrm>
            <a:off x="8061051" y="4978448"/>
            <a:ext cx="785795" cy="184666"/>
          </a:xfrm>
          <a:prstGeom prst="rect">
            <a:avLst/>
          </a:prstGeom>
          <a:noFill/>
        </p:spPr>
        <p:txBody>
          <a:bodyPr wrap="square" rtlCol="0">
            <a:spAutoFit/>
          </a:bodyPr>
          <a:lstStyle/>
          <a:p>
            <a:pPr algn="l"/>
            <a:r>
              <a:rPr lang="en-US" altLang="ko-KR" sz="600" b="1" dirty="0" smtClean="0">
                <a:solidFill>
                  <a:srgbClr val="000000"/>
                </a:solidFill>
                <a:latin typeface="맑은 고딕" pitchFamily="50" charset="-127"/>
                <a:ea typeface="맑은 고딕" pitchFamily="50" charset="-127"/>
              </a:rPr>
              <a:t>SWAT_FUT_RCM</a:t>
            </a:r>
            <a:endParaRPr lang="ko-KR" altLang="en-US" sz="600" b="1" dirty="0">
              <a:solidFill>
                <a:srgbClr val="000000"/>
              </a:solidFill>
              <a:latin typeface="맑은 고딕" pitchFamily="50" charset="-127"/>
              <a:ea typeface="맑은 고딕" pitchFamily="50" charset="-127"/>
            </a:endParaRPr>
          </a:p>
        </p:txBody>
      </p:sp>
      <p:cxnSp>
        <p:nvCxnSpPr>
          <p:cNvPr id="81" name="직선 연결선 80"/>
          <p:cNvCxnSpPr/>
          <p:nvPr/>
        </p:nvCxnSpPr>
        <p:spPr>
          <a:xfrm>
            <a:off x="7839831" y="4921018"/>
            <a:ext cx="232333" cy="407"/>
          </a:xfrm>
          <a:prstGeom prst="line">
            <a:avLst/>
          </a:prstGeom>
          <a:noFill/>
          <a:ln w="25400" cap="flat" cmpd="sng" algn="ctr">
            <a:solidFill>
              <a:sysClr val="windowText" lastClr="000000"/>
            </a:solidFill>
            <a:prstDash val="solid"/>
          </a:ln>
          <a:effectLst/>
        </p:spPr>
      </p:cxnSp>
    </p:spTree>
    <p:extLst>
      <p:ext uri="{BB962C8B-B14F-4D97-AF65-F5344CB8AC3E}">
        <p14:creationId xmlns="" xmlns:p14="http://schemas.microsoft.com/office/powerpoint/2010/main" val="658325915"/>
      </p:ext>
    </p:extLst>
  </p:cSld>
  <p:clrMapOvr>
    <a:masterClrMapping/>
  </p:clrMapOvr>
  <p:transition>
    <p:zo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내용 개체 틀 2"/>
          <p:cNvSpPr txBox="1">
            <a:spLocks/>
          </p:cNvSpPr>
          <p:nvPr/>
        </p:nvSpPr>
        <p:spPr bwMode="auto">
          <a:xfrm>
            <a:off x="463777" y="1018878"/>
            <a:ext cx="6778852" cy="449122"/>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177800" indent="-177800" algn="l">
              <a:spcBef>
                <a:spcPts val="0"/>
              </a:spcBef>
              <a:buClr>
                <a:schemeClr val="tx2"/>
              </a:buClr>
              <a:buSzPct val="100000"/>
              <a:buBlip>
                <a:blip r:embed="rId3"/>
              </a:buBlip>
              <a:defRPr/>
            </a:pPr>
            <a:r>
              <a:rPr lang="en-US" altLang="ko-KR" sz="2200" b="1" kern="0" dirty="0">
                <a:solidFill>
                  <a:srgbClr val="000000"/>
                </a:solidFill>
                <a:latin typeface="Calibri" pitchFamily="34" charset="0"/>
                <a:ea typeface="+mn-ea"/>
              </a:rPr>
              <a:t> Uncertainty analysis of future </a:t>
            </a:r>
            <a:r>
              <a:rPr lang="en-US" altLang="ko-KR" sz="2200" b="1" kern="0" dirty="0" smtClean="0">
                <a:solidFill>
                  <a:srgbClr val="000000"/>
                </a:solidFill>
                <a:latin typeface="Calibri" pitchFamily="34" charset="0"/>
                <a:ea typeface="+mn-ea"/>
              </a:rPr>
              <a:t>projection</a:t>
            </a:r>
            <a:endParaRPr kumimoji="1" lang="ko-KR" altLang="en-US" sz="2200" b="1" i="0" u="none" strike="noStrike" kern="0" cap="none" spc="0" normalizeH="0" baseline="0" noProof="0" dirty="0">
              <a:ln>
                <a:noFill/>
              </a:ln>
              <a:solidFill>
                <a:srgbClr val="000000"/>
              </a:solidFill>
              <a:effectLst/>
              <a:uLnTx/>
              <a:uFillTx/>
              <a:latin typeface="Calibri" pitchFamily="34" charset="0"/>
              <a:ea typeface="+mn-ea"/>
            </a:endParaRPr>
          </a:p>
        </p:txBody>
      </p:sp>
      <p:sp>
        <p:nvSpPr>
          <p:cNvPr id="36" name="Rectangle 5"/>
          <p:cNvSpPr>
            <a:spLocks noChangeAspect="1" noChangeArrowheads="1"/>
          </p:cNvSpPr>
          <p:nvPr/>
        </p:nvSpPr>
        <p:spPr bwMode="auto">
          <a:xfrm>
            <a:off x="415414" y="1069761"/>
            <a:ext cx="266700" cy="266700"/>
          </a:xfrm>
          <a:prstGeom prst="rect">
            <a:avLst/>
          </a:prstGeom>
          <a:solidFill>
            <a:schemeClr val="bg1"/>
          </a:solidFill>
          <a:ln w="9525">
            <a:solidFill>
              <a:srgbClr val="003366"/>
            </a:solidFill>
            <a:miter lim="800000"/>
            <a:headEnd/>
            <a:tailEnd/>
          </a:ln>
          <a:effectLst>
            <a:outerShdw dist="53882" dir="2700000" algn="ctr" rotWithShape="0">
              <a:srgbClr val="9966FF"/>
            </a:outerShdw>
          </a:effectLst>
        </p:spPr>
        <p:txBody>
          <a:bodyPr wrap="none" anchor="ctr"/>
          <a:lstStyle/>
          <a:p>
            <a:pPr algn="ctr">
              <a:defRPr/>
            </a:pPr>
            <a:endParaRPr lang="ko-KR" altLang="en-US" b="1">
              <a:latin typeface="Calibri" pitchFamily="34" charset="0"/>
            </a:endParaRPr>
          </a:p>
        </p:txBody>
      </p:sp>
      <p:sp>
        <p:nvSpPr>
          <p:cNvPr id="7" name="AutoShape 4"/>
          <p:cNvSpPr>
            <a:spLocks noChangeArrowheads="1"/>
          </p:cNvSpPr>
          <p:nvPr/>
        </p:nvSpPr>
        <p:spPr bwMode="auto">
          <a:xfrm>
            <a:off x="773493" y="2997193"/>
            <a:ext cx="4023360" cy="2348564"/>
          </a:xfrm>
          <a:prstGeom prst="roundRect">
            <a:avLst>
              <a:gd name="adj" fmla="val 1459"/>
            </a:avLst>
          </a:prstGeom>
          <a:solidFill>
            <a:sysClr val="window" lastClr="FFFFFF"/>
          </a:solidFill>
          <a:ln w="9525" algn="ctr">
            <a:solidFill>
              <a:sysClr val="windowText" lastClr="000000"/>
            </a:solidFill>
            <a:round/>
            <a:headEnd/>
            <a:tailEnd/>
          </a:ln>
          <a:effectLst/>
        </p:spPr>
        <p:txBody>
          <a:bodyPr lIns="0" tIns="0" rIns="0" bIns="0" anchor="ct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marL="180975" lvl="0" indent="-85725">
              <a:lnSpc>
                <a:spcPct val="120000"/>
              </a:lnSpc>
              <a:spcBef>
                <a:spcPct val="50000"/>
              </a:spcBef>
              <a:buClr>
                <a:srgbClr val="000066"/>
              </a:buClr>
              <a:buSzPct val="80000"/>
              <a:buFont typeface="Wingdings" pitchFamily="2" charset="2"/>
              <a:buChar char="§"/>
              <a:defRPr/>
            </a:pPr>
            <a:endParaRPr lang="en-US" altLang="ko-KR" sz="1200" b="1">
              <a:solidFill>
                <a:prstClr val="black"/>
              </a:solidFill>
              <a:latin typeface="Calibri" pitchFamily="34" charset="0"/>
              <a:ea typeface="HY견고딕" pitchFamily="18" charset="-127"/>
            </a:endParaRPr>
          </a:p>
        </p:txBody>
      </p:sp>
      <p:grpSp>
        <p:nvGrpSpPr>
          <p:cNvPr id="8" name="그룹 7"/>
          <p:cNvGrpSpPr>
            <a:grpSpLocks noChangeAspect="1"/>
          </p:cNvGrpSpPr>
          <p:nvPr/>
        </p:nvGrpSpPr>
        <p:grpSpPr>
          <a:xfrm>
            <a:off x="883814" y="3188002"/>
            <a:ext cx="3878464" cy="2032292"/>
            <a:chOff x="899912" y="3524250"/>
            <a:chExt cx="5040240" cy="2641054"/>
          </a:xfrm>
        </p:grpSpPr>
        <p:sp>
          <p:nvSpPr>
            <p:cNvPr id="9" name="직사각형 8"/>
            <p:cNvSpPr/>
            <p:nvPr/>
          </p:nvSpPr>
          <p:spPr>
            <a:xfrm>
              <a:off x="2700112" y="3524250"/>
              <a:ext cx="1440000" cy="648000"/>
            </a:xfrm>
            <a:prstGeom prst="rect">
              <a:avLst/>
            </a:prstGeom>
            <a:noFill/>
            <a:ln w="19050" cap="flat" cmpd="sng" algn="ctr">
              <a:solidFill>
                <a:sysClr val="windowText" lastClr="000000"/>
              </a:solidFill>
              <a:prstDash val="solid"/>
            </a:ln>
            <a:effectLst/>
          </p:spPr>
          <p:txBody>
            <a:bodyPr lIns="18000" rIns="1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ea typeface="맑은 고딕"/>
                </a:rPr>
                <a:t>RCM</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ea typeface="맑은 고딕"/>
                </a:rPr>
                <a:t>19.9%</a:t>
              </a:r>
              <a:endParaRPr kumimoji="0" lang="ko-KR" altLang="en-US" sz="1200" b="1" i="0" u="none" strike="noStrike" kern="0" cap="none" spc="0" normalizeH="0" baseline="0" noProof="0" dirty="0">
                <a:ln>
                  <a:noFill/>
                </a:ln>
                <a:solidFill>
                  <a:sysClr val="windowText" lastClr="000000"/>
                </a:solidFill>
                <a:effectLst/>
                <a:uLnTx/>
                <a:uFillTx/>
                <a:latin typeface="Calibri" pitchFamily="34" charset="0"/>
                <a:ea typeface="맑은 고딕"/>
              </a:endParaRPr>
            </a:p>
          </p:txBody>
        </p:sp>
        <p:sp>
          <p:nvSpPr>
            <p:cNvPr id="10" name="직사각형 9"/>
            <p:cNvSpPr/>
            <p:nvPr/>
          </p:nvSpPr>
          <p:spPr>
            <a:xfrm>
              <a:off x="899912" y="5468538"/>
              <a:ext cx="1440000" cy="648000"/>
            </a:xfrm>
            <a:prstGeom prst="rect">
              <a:avLst/>
            </a:prstGeom>
            <a:noFill/>
            <a:ln w="19050" cap="flat" cmpd="sng" algn="ctr">
              <a:solidFill>
                <a:sysClr val="windowText" lastClr="000000"/>
              </a:solidFill>
              <a:prstDash val="solid"/>
            </a:ln>
            <a:effectLst/>
          </p:spPr>
          <p:txBody>
            <a:bodyPr lIns="18000" rIns="1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sng" strike="noStrike" kern="0" cap="none" spc="0" normalizeH="0" baseline="0" noProof="0" dirty="0">
                  <a:ln>
                    <a:noFill/>
                  </a:ln>
                  <a:solidFill>
                    <a:sysClr val="windowText" lastClr="000000"/>
                  </a:solidFill>
                  <a:effectLst/>
                  <a:uLnTx/>
                  <a:uFillTx/>
                  <a:latin typeface="Calibri" pitchFamily="34" charset="0"/>
                  <a:ea typeface="맑은 고딕"/>
                </a:rPr>
                <a:t>SPP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sng" strike="noStrike" kern="0" cap="none" spc="0" normalizeH="0" baseline="0" noProof="0" dirty="0" smtClean="0">
                  <a:ln>
                    <a:noFill/>
                  </a:ln>
                  <a:solidFill>
                    <a:sysClr val="windowText" lastClr="000000"/>
                  </a:solidFill>
                  <a:effectLst/>
                  <a:uLnTx/>
                  <a:uFillTx/>
                  <a:latin typeface="Calibri" pitchFamily="34" charset="0"/>
                  <a:ea typeface="맑은 고딕"/>
                </a:rPr>
                <a:t>53.9%</a:t>
              </a:r>
              <a:endParaRPr kumimoji="0" lang="ko-KR" altLang="en-US" sz="1200" b="1" i="0" u="sng" strike="noStrike" kern="0" cap="none" spc="0" normalizeH="0" baseline="0" noProof="0" dirty="0">
                <a:ln>
                  <a:noFill/>
                </a:ln>
                <a:solidFill>
                  <a:sysClr val="windowText" lastClr="000000"/>
                </a:solidFill>
                <a:effectLst/>
                <a:uLnTx/>
                <a:uFillTx/>
                <a:latin typeface="Calibri" pitchFamily="34" charset="0"/>
                <a:ea typeface="맑은 고딕"/>
              </a:endParaRPr>
            </a:p>
          </p:txBody>
        </p:sp>
        <p:sp>
          <p:nvSpPr>
            <p:cNvPr id="11" name="직사각형 10"/>
            <p:cNvSpPr/>
            <p:nvPr/>
          </p:nvSpPr>
          <p:spPr>
            <a:xfrm>
              <a:off x="4500152" y="5468538"/>
              <a:ext cx="1440000" cy="648000"/>
            </a:xfrm>
            <a:prstGeom prst="rect">
              <a:avLst/>
            </a:prstGeom>
            <a:noFill/>
            <a:ln w="19050" cap="flat" cmpd="sng" algn="ctr">
              <a:solidFill>
                <a:sysClr val="windowText" lastClr="000000"/>
              </a:solidFill>
              <a:prstDash val="solid"/>
            </a:ln>
            <a:effectLst/>
          </p:spPr>
          <p:txBody>
            <a:bodyPr lIns="18000" rIns="1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a:ln>
                    <a:noFill/>
                  </a:ln>
                  <a:solidFill>
                    <a:sysClr val="windowText" lastClr="000000"/>
                  </a:solidFill>
                  <a:effectLst/>
                  <a:uLnTx/>
                  <a:uFillTx/>
                  <a:latin typeface="Calibri" pitchFamily="34" charset="0"/>
                  <a:ea typeface="맑은 고딕"/>
                </a:rPr>
                <a:t>HYM</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ea typeface="맑은 고딕"/>
                </a:rPr>
                <a:t>2.0%</a:t>
              </a:r>
              <a:endParaRPr kumimoji="0" lang="ko-KR" altLang="en-US" sz="1200" b="1" i="0" u="none" strike="noStrike" kern="0" cap="none" spc="0" normalizeH="0" baseline="0" noProof="0" dirty="0">
                <a:ln>
                  <a:noFill/>
                </a:ln>
                <a:solidFill>
                  <a:sysClr val="windowText" lastClr="000000"/>
                </a:solidFill>
                <a:effectLst/>
                <a:uLnTx/>
                <a:uFillTx/>
                <a:latin typeface="Calibri" pitchFamily="34" charset="0"/>
                <a:ea typeface="맑은 고딕"/>
              </a:endParaRPr>
            </a:p>
          </p:txBody>
        </p:sp>
        <p:cxnSp>
          <p:nvCxnSpPr>
            <p:cNvPr id="12" name="직선 화살표 연결선 11"/>
            <p:cNvCxnSpPr>
              <a:stCxn id="11" idx="0"/>
              <a:endCxn id="9" idx="3"/>
            </p:cNvCxnSpPr>
            <p:nvPr/>
          </p:nvCxnSpPr>
          <p:spPr>
            <a:xfrm flipH="1" flipV="1">
              <a:off x="4140112" y="3848250"/>
              <a:ext cx="1080040" cy="1620288"/>
            </a:xfrm>
            <a:prstGeom prst="straightConnector1">
              <a:avLst/>
            </a:prstGeom>
            <a:noFill/>
            <a:ln w="15875" cap="flat" cmpd="sng" algn="ctr">
              <a:solidFill>
                <a:sysClr val="windowText" lastClr="000000"/>
              </a:solidFill>
              <a:prstDash val="solid"/>
              <a:headEnd type="triangle" w="lg" len="med"/>
              <a:tailEnd type="triangle" w="lg" len="med"/>
            </a:ln>
            <a:effectLst/>
          </p:spPr>
        </p:cxnSp>
        <p:cxnSp>
          <p:nvCxnSpPr>
            <p:cNvPr id="13" name="직선 화살표 연결선 12"/>
            <p:cNvCxnSpPr>
              <a:stCxn id="10" idx="0"/>
              <a:endCxn id="9" idx="1"/>
            </p:cNvCxnSpPr>
            <p:nvPr/>
          </p:nvCxnSpPr>
          <p:spPr>
            <a:xfrm flipV="1">
              <a:off x="1619912" y="3848250"/>
              <a:ext cx="1080200" cy="1620288"/>
            </a:xfrm>
            <a:prstGeom prst="straightConnector1">
              <a:avLst/>
            </a:prstGeom>
            <a:noFill/>
            <a:ln w="15875" cap="flat" cmpd="sng" algn="ctr">
              <a:solidFill>
                <a:sysClr val="windowText" lastClr="000000"/>
              </a:solidFill>
              <a:prstDash val="solid"/>
              <a:headEnd type="triangle" w="lg" len="med"/>
              <a:tailEnd type="triangle" w="lg" len="med"/>
            </a:ln>
            <a:effectLst/>
          </p:spPr>
        </p:cxnSp>
        <p:cxnSp>
          <p:nvCxnSpPr>
            <p:cNvPr id="14" name="직선 화살표 연결선 13"/>
            <p:cNvCxnSpPr>
              <a:stCxn id="10" idx="3"/>
              <a:endCxn id="11" idx="1"/>
            </p:cNvCxnSpPr>
            <p:nvPr/>
          </p:nvCxnSpPr>
          <p:spPr>
            <a:xfrm>
              <a:off x="2339912" y="5792538"/>
              <a:ext cx="2160240" cy="0"/>
            </a:xfrm>
            <a:prstGeom prst="straightConnector1">
              <a:avLst/>
            </a:prstGeom>
            <a:noFill/>
            <a:ln w="15875" cap="flat" cmpd="sng" algn="ctr">
              <a:solidFill>
                <a:sysClr val="windowText" lastClr="000000"/>
              </a:solidFill>
              <a:prstDash val="solid"/>
              <a:headEnd type="triangle" w="lg" len="med"/>
              <a:tailEnd type="triangle" w="lg" len="med"/>
            </a:ln>
            <a:effectLst/>
          </p:spPr>
        </p:cxnSp>
        <p:sp>
          <p:nvSpPr>
            <p:cNvPr id="15" name="직사각형 14"/>
            <p:cNvSpPr/>
            <p:nvPr/>
          </p:nvSpPr>
          <p:spPr>
            <a:xfrm rot="18251920">
              <a:off x="1693450" y="4482877"/>
              <a:ext cx="1260000" cy="472096"/>
            </a:xfrm>
            <a:prstGeom prst="rect">
              <a:avLst/>
            </a:prstGeom>
            <a:noFill/>
            <a:ln w="19050" cap="flat" cmpd="sng" algn="ctr">
              <a:noFill/>
              <a:prstDash val="solid"/>
            </a:ln>
            <a:effectLst/>
          </p:spPr>
          <p:txBody>
            <a:bodyPr lIns="18000" rIns="1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ea typeface="맑은 고딕"/>
                </a:rPr>
                <a:t>19.5%</a:t>
              </a:r>
              <a:endParaRPr kumimoji="0" lang="ko-KR" altLang="en-US" sz="1100" b="1" i="0" u="none" strike="noStrike" kern="0" cap="none" spc="0" normalizeH="0" baseline="0" noProof="0" dirty="0">
                <a:ln>
                  <a:noFill/>
                </a:ln>
                <a:solidFill>
                  <a:sysClr val="windowText" lastClr="000000"/>
                </a:solidFill>
                <a:effectLst/>
                <a:uLnTx/>
                <a:uFillTx/>
                <a:latin typeface="Calibri" pitchFamily="34" charset="0"/>
                <a:ea typeface="맑은 고딕"/>
              </a:endParaRPr>
            </a:p>
          </p:txBody>
        </p:sp>
        <p:sp>
          <p:nvSpPr>
            <p:cNvPr id="16" name="직사각형 15"/>
            <p:cNvSpPr/>
            <p:nvPr/>
          </p:nvSpPr>
          <p:spPr>
            <a:xfrm rot="3369972">
              <a:off x="4238080" y="4409277"/>
              <a:ext cx="1260000" cy="472096"/>
            </a:xfrm>
            <a:prstGeom prst="rect">
              <a:avLst/>
            </a:prstGeom>
            <a:noFill/>
            <a:ln w="19050" cap="flat" cmpd="sng" algn="ctr">
              <a:noFill/>
              <a:prstDash val="solid"/>
            </a:ln>
            <a:effectLst/>
          </p:spPr>
          <p:txBody>
            <a:bodyPr lIns="18000" rIns="1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ea typeface="맑은 고딕"/>
                </a:rPr>
                <a:t>RCM-HYM</a:t>
              </a:r>
              <a:endParaRPr kumimoji="0" lang="ko-KR" altLang="en-US" sz="1100" b="1" i="0" u="none" strike="noStrike" kern="0" cap="none" spc="0" normalizeH="0" baseline="0" noProof="0" dirty="0">
                <a:ln>
                  <a:noFill/>
                </a:ln>
                <a:solidFill>
                  <a:sysClr val="windowText" lastClr="000000"/>
                </a:solidFill>
                <a:effectLst/>
                <a:uLnTx/>
                <a:uFillTx/>
                <a:latin typeface="Calibri" pitchFamily="34" charset="0"/>
                <a:ea typeface="맑은 고딕"/>
              </a:endParaRPr>
            </a:p>
          </p:txBody>
        </p:sp>
        <p:sp>
          <p:nvSpPr>
            <p:cNvPr id="17" name="직사각형 16"/>
            <p:cNvSpPr/>
            <p:nvPr/>
          </p:nvSpPr>
          <p:spPr>
            <a:xfrm rot="3369972">
              <a:off x="3923749" y="4528533"/>
              <a:ext cx="1260000" cy="472096"/>
            </a:xfrm>
            <a:prstGeom prst="rect">
              <a:avLst/>
            </a:prstGeom>
            <a:noFill/>
            <a:ln w="19050" cap="flat" cmpd="sng" algn="ctr">
              <a:noFill/>
              <a:prstDash val="solid"/>
            </a:ln>
            <a:effectLst/>
          </p:spPr>
          <p:txBody>
            <a:bodyPr lIns="18000" rIns="1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ea typeface="맑은 고딕"/>
                </a:rPr>
                <a:t>1.4%</a:t>
              </a:r>
              <a:endParaRPr kumimoji="0" lang="ko-KR" altLang="en-US" sz="1100" b="1" i="0" u="none" strike="noStrike" kern="0" cap="none" spc="0" normalizeH="0" baseline="0" noProof="0" dirty="0">
                <a:ln>
                  <a:noFill/>
                </a:ln>
                <a:solidFill>
                  <a:sysClr val="windowText" lastClr="000000"/>
                </a:solidFill>
                <a:effectLst/>
                <a:uLnTx/>
                <a:uFillTx/>
                <a:latin typeface="Calibri" pitchFamily="34" charset="0"/>
                <a:ea typeface="맑은 고딕"/>
              </a:endParaRPr>
            </a:p>
          </p:txBody>
        </p:sp>
        <p:sp>
          <p:nvSpPr>
            <p:cNvPr id="18" name="직사각형 17"/>
            <p:cNvSpPr/>
            <p:nvPr/>
          </p:nvSpPr>
          <p:spPr>
            <a:xfrm>
              <a:off x="2785677" y="5693208"/>
              <a:ext cx="1260000" cy="472096"/>
            </a:xfrm>
            <a:prstGeom prst="rect">
              <a:avLst/>
            </a:prstGeom>
            <a:noFill/>
            <a:ln w="19050" cap="flat" cmpd="sng" algn="ctr">
              <a:noFill/>
              <a:prstDash val="solid"/>
            </a:ln>
            <a:effectLst/>
          </p:spPr>
          <p:txBody>
            <a:bodyPr lIns="18000" rIns="1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ea typeface="맑은 고딕"/>
                </a:rPr>
                <a:t>SPP-HYM</a:t>
              </a:r>
              <a:endParaRPr kumimoji="0" lang="ko-KR" altLang="en-US" sz="1100" b="1" i="0" u="none" strike="noStrike" kern="0" cap="none" spc="0" normalizeH="0" baseline="0" noProof="0" dirty="0">
                <a:ln>
                  <a:noFill/>
                </a:ln>
                <a:solidFill>
                  <a:sysClr val="windowText" lastClr="000000"/>
                </a:solidFill>
                <a:effectLst/>
                <a:uLnTx/>
                <a:uFillTx/>
                <a:latin typeface="Calibri" pitchFamily="34" charset="0"/>
                <a:ea typeface="맑은 고딕"/>
              </a:endParaRPr>
            </a:p>
          </p:txBody>
        </p:sp>
        <p:sp>
          <p:nvSpPr>
            <p:cNvPr id="19" name="직사각형 18"/>
            <p:cNvSpPr/>
            <p:nvPr/>
          </p:nvSpPr>
          <p:spPr>
            <a:xfrm>
              <a:off x="2789054" y="5428418"/>
              <a:ext cx="1260000" cy="472096"/>
            </a:xfrm>
            <a:prstGeom prst="rect">
              <a:avLst/>
            </a:prstGeom>
            <a:noFill/>
            <a:ln w="19050" cap="flat" cmpd="sng" algn="ctr">
              <a:noFill/>
              <a:prstDash val="solid"/>
            </a:ln>
            <a:effectLst/>
          </p:spPr>
          <p:txBody>
            <a:bodyPr lIns="18000" rIns="1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ea typeface="맑은 고딕"/>
                </a:rPr>
                <a:t>2.1%</a:t>
              </a:r>
              <a:endParaRPr kumimoji="0" lang="ko-KR" altLang="en-US" sz="1100" b="1" i="0" u="none" strike="noStrike" kern="0" cap="none" spc="0" normalizeH="0" baseline="0" noProof="0" dirty="0">
                <a:ln>
                  <a:noFill/>
                </a:ln>
                <a:solidFill>
                  <a:sysClr val="windowText" lastClr="000000"/>
                </a:solidFill>
                <a:effectLst/>
                <a:uLnTx/>
                <a:uFillTx/>
                <a:latin typeface="Calibri" pitchFamily="34" charset="0"/>
                <a:ea typeface="맑은 고딕"/>
              </a:endParaRPr>
            </a:p>
          </p:txBody>
        </p:sp>
        <p:sp>
          <p:nvSpPr>
            <p:cNvPr id="20" name="직사각형 19"/>
            <p:cNvSpPr/>
            <p:nvPr/>
          </p:nvSpPr>
          <p:spPr>
            <a:xfrm>
              <a:off x="2608894" y="4604370"/>
              <a:ext cx="1620320" cy="472096"/>
            </a:xfrm>
            <a:prstGeom prst="rect">
              <a:avLst/>
            </a:prstGeom>
            <a:noFill/>
            <a:ln w="19050" cap="flat" cmpd="sng" algn="ctr">
              <a:noFill/>
              <a:prstDash val="solid"/>
            </a:ln>
            <a:effectLst/>
          </p:spPr>
          <p:txBody>
            <a:bodyPr lIns="18000" rIns="1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ea typeface="맑은 고딕"/>
                </a:rPr>
                <a:t>RCM-SPP-HYM</a:t>
              </a:r>
              <a:endParaRPr kumimoji="0" lang="ko-KR" altLang="en-US" sz="1100" b="1" i="0" u="none" strike="noStrike" kern="0" cap="none" spc="0" normalizeH="0" baseline="0" noProof="0" dirty="0">
                <a:ln>
                  <a:noFill/>
                </a:ln>
                <a:solidFill>
                  <a:sysClr val="windowText" lastClr="000000"/>
                </a:solidFill>
                <a:effectLst/>
                <a:uLnTx/>
                <a:uFillTx/>
                <a:latin typeface="Calibri" pitchFamily="34" charset="0"/>
                <a:ea typeface="맑은 고딕"/>
              </a:endParaRPr>
            </a:p>
          </p:txBody>
        </p:sp>
        <p:sp>
          <p:nvSpPr>
            <p:cNvPr id="21" name="직사각형 20"/>
            <p:cNvSpPr/>
            <p:nvPr/>
          </p:nvSpPr>
          <p:spPr>
            <a:xfrm>
              <a:off x="2789054" y="4829919"/>
              <a:ext cx="1260000" cy="472096"/>
            </a:xfrm>
            <a:prstGeom prst="rect">
              <a:avLst/>
            </a:prstGeom>
            <a:noFill/>
            <a:ln w="19050" cap="flat" cmpd="sng" algn="ctr">
              <a:noFill/>
              <a:prstDash val="solid"/>
            </a:ln>
            <a:effectLst/>
          </p:spPr>
          <p:txBody>
            <a:bodyPr lIns="18000" rIns="1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ea typeface="맑은 고딕"/>
                </a:rPr>
                <a:t>1.2%</a:t>
              </a:r>
              <a:endParaRPr kumimoji="0" lang="ko-KR" altLang="en-US" sz="1100" b="1" i="0" u="none" strike="noStrike" kern="0" cap="none" spc="0" normalizeH="0" baseline="0" noProof="0" dirty="0">
                <a:ln>
                  <a:noFill/>
                </a:ln>
                <a:solidFill>
                  <a:sysClr val="windowText" lastClr="000000"/>
                </a:solidFill>
                <a:effectLst/>
                <a:uLnTx/>
                <a:uFillTx/>
                <a:latin typeface="Calibri" pitchFamily="34" charset="0"/>
                <a:ea typeface="맑은 고딕"/>
              </a:endParaRPr>
            </a:p>
          </p:txBody>
        </p:sp>
        <p:sp>
          <p:nvSpPr>
            <p:cNvPr id="22" name="직사각형 21"/>
            <p:cNvSpPr/>
            <p:nvPr/>
          </p:nvSpPr>
          <p:spPr>
            <a:xfrm rot="18240000">
              <a:off x="1288045" y="4343053"/>
              <a:ext cx="1260000" cy="472096"/>
            </a:xfrm>
            <a:prstGeom prst="rect">
              <a:avLst/>
            </a:prstGeom>
            <a:noFill/>
            <a:ln w="19050" cap="flat" cmpd="sng" algn="ctr">
              <a:noFill/>
              <a:prstDash val="solid"/>
            </a:ln>
            <a:effectLst/>
          </p:spPr>
          <p:txBody>
            <a:bodyPr lIns="18000" rIns="1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ea typeface="맑은 고딕"/>
                </a:rPr>
                <a:t>RCM-SPP</a:t>
              </a:r>
              <a:endParaRPr kumimoji="0" lang="ko-KR" altLang="en-US" sz="1100" b="1" i="0" u="none" strike="noStrike" kern="0" cap="none" spc="0" normalizeH="0" baseline="0" noProof="0" dirty="0">
                <a:ln>
                  <a:noFill/>
                </a:ln>
                <a:solidFill>
                  <a:sysClr val="windowText" lastClr="000000"/>
                </a:solidFill>
                <a:effectLst/>
                <a:uLnTx/>
                <a:uFillTx/>
                <a:latin typeface="Calibri" pitchFamily="34" charset="0"/>
                <a:ea typeface="맑은 고딕"/>
              </a:endParaRPr>
            </a:p>
          </p:txBody>
        </p:sp>
      </p:grpSp>
      <p:sp>
        <p:nvSpPr>
          <p:cNvPr id="23" name="직사각형 22"/>
          <p:cNvSpPr/>
          <p:nvPr/>
        </p:nvSpPr>
        <p:spPr bwMode="auto">
          <a:xfrm>
            <a:off x="768464" y="2723778"/>
            <a:ext cx="4022612" cy="280451"/>
          </a:xfrm>
          <a:prstGeom prst="rect">
            <a:avLst/>
          </a:prstGeom>
          <a:solidFill>
            <a:srgbClr val="95B3D7"/>
          </a:solidFill>
          <a:ln w="12700" cap="flat" cmpd="sng" algn="ctr">
            <a:solidFill>
              <a:sysClr val="windowText" lastClr="000000"/>
            </a:solidFill>
            <a:prstDash val="solid"/>
            <a:round/>
            <a:headEnd type="none" w="med" len="med"/>
            <a:tailEnd type="none" w="med" len="med"/>
          </a:ln>
          <a:effectLst/>
        </p:spPr>
        <p:txBody>
          <a:bodyPr wrap="none" anchor="ct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marL="457200" marR="0" lvl="0" indent="-457200" algn="ctr" defTabSz="914400" rtl="0" eaLnBrk="1" fontAlgn="base" latinLnBrk="1" hangingPunct="1">
              <a:lnSpc>
                <a:spcPct val="100000"/>
              </a:lnSpc>
              <a:spcBef>
                <a:spcPct val="0"/>
              </a:spcBef>
              <a:spcAft>
                <a:spcPct val="0"/>
              </a:spcAft>
              <a:buClr>
                <a:srgbClr val="000000"/>
              </a:buClr>
              <a:buSzTx/>
              <a:buFont typeface="굴림" charset="-127"/>
              <a:buNone/>
              <a:tabLst/>
              <a:defRPr/>
            </a:pPr>
            <a:r>
              <a:rPr kumimoji="1" lang="en-US" altLang="ko-KR" sz="1300" b="1" i="0" u="none" strike="noStrike" kern="1200" cap="none" spc="0" normalizeH="0" baseline="0" noProof="0" dirty="0" smtClean="0">
                <a:ln>
                  <a:noFill/>
                </a:ln>
                <a:solidFill>
                  <a:srgbClr val="000000"/>
                </a:solidFill>
                <a:uLnTx/>
                <a:uFillTx/>
                <a:latin typeface="Calibri" pitchFamily="34" charset="0"/>
                <a:ea typeface="HY견고딕" pitchFamily="18" charset="-127"/>
              </a:rPr>
              <a:t>Historical period</a:t>
            </a:r>
            <a:endParaRPr kumimoji="1" lang="ko-KR" altLang="en-US" sz="1300" b="1" i="0" u="none" strike="noStrike" kern="1200" cap="none" spc="0" normalizeH="0" baseline="0" noProof="0" dirty="0">
              <a:ln>
                <a:noFill/>
              </a:ln>
              <a:solidFill>
                <a:srgbClr val="000000"/>
              </a:solidFill>
              <a:uLnTx/>
              <a:uFillTx/>
              <a:latin typeface="Calibri" pitchFamily="34" charset="0"/>
              <a:ea typeface="HY견고딕" pitchFamily="18" charset="-127"/>
            </a:endParaRPr>
          </a:p>
        </p:txBody>
      </p:sp>
      <p:sp>
        <p:nvSpPr>
          <p:cNvPr id="24" name="AutoShape 4"/>
          <p:cNvSpPr>
            <a:spLocks noChangeArrowheads="1"/>
          </p:cNvSpPr>
          <p:nvPr/>
        </p:nvSpPr>
        <p:spPr bwMode="auto">
          <a:xfrm>
            <a:off x="4873128" y="2994245"/>
            <a:ext cx="4023360" cy="2348564"/>
          </a:xfrm>
          <a:prstGeom prst="roundRect">
            <a:avLst>
              <a:gd name="adj" fmla="val 1459"/>
            </a:avLst>
          </a:prstGeom>
          <a:solidFill>
            <a:sysClr val="window" lastClr="FFFFFF"/>
          </a:solidFill>
          <a:ln w="9525" algn="ctr">
            <a:solidFill>
              <a:sysClr val="windowText" lastClr="000000"/>
            </a:solidFill>
            <a:round/>
            <a:headEnd/>
            <a:tailEnd/>
          </a:ln>
          <a:effectLst/>
        </p:spPr>
        <p:txBody>
          <a:bodyPr lIns="0" tIns="0" rIns="0" bIns="0" anchor="ct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marL="180975" lvl="0" indent="-85725">
              <a:lnSpc>
                <a:spcPct val="120000"/>
              </a:lnSpc>
              <a:spcBef>
                <a:spcPct val="50000"/>
              </a:spcBef>
              <a:buClr>
                <a:srgbClr val="000066"/>
              </a:buClr>
              <a:buSzPct val="80000"/>
              <a:buFont typeface="Wingdings" pitchFamily="2" charset="2"/>
              <a:buChar char="§"/>
              <a:defRPr/>
            </a:pPr>
            <a:endParaRPr lang="en-US" altLang="ko-KR" sz="1200" b="1">
              <a:solidFill>
                <a:prstClr val="black"/>
              </a:solidFill>
              <a:latin typeface="Calibri" pitchFamily="34" charset="0"/>
              <a:ea typeface="HY견고딕" pitchFamily="18" charset="-127"/>
            </a:endParaRPr>
          </a:p>
        </p:txBody>
      </p:sp>
      <p:sp>
        <p:nvSpPr>
          <p:cNvPr id="25" name="직사각형 24"/>
          <p:cNvSpPr/>
          <p:nvPr/>
        </p:nvSpPr>
        <p:spPr bwMode="auto">
          <a:xfrm>
            <a:off x="4872038" y="2725792"/>
            <a:ext cx="4015650" cy="280451"/>
          </a:xfrm>
          <a:prstGeom prst="rect">
            <a:avLst/>
          </a:prstGeom>
          <a:solidFill>
            <a:srgbClr val="95B3D7"/>
          </a:solidFill>
          <a:ln w="12700" cap="flat" cmpd="sng" algn="ctr">
            <a:solidFill>
              <a:sysClr val="windowText" lastClr="000000"/>
            </a:solidFill>
            <a:prstDash val="solid"/>
            <a:round/>
            <a:headEnd type="none" w="med" len="med"/>
            <a:tailEnd type="none" w="med" len="med"/>
          </a:ln>
          <a:effectLst/>
        </p:spPr>
        <p:txBody>
          <a:bodyPr wrap="none" anchor="ct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marL="457200" marR="0" lvl="0" indent="-457200" algn="ctr" defTabSz="914400" rtl="0" eaLnBrk="1" fontAlgn="base" latinLnBrk="1" hangingPunct="1">
              <a:lnSpc>
                <a:spcPct val="100000"/>
              </a:lnSpc>
              <a:spcBef>
                <a:spcPct val="0"/>
              </a:spcBef>
              <a:spcAft>
                <a:spcPct val="0"/>
              </a:spcAft>
              <a:buClr>
                <a:srgbClr val="000000"/>
              </a:buClr>
              <a:buSzTx/>
              <a:buFont typeface="굴림" charset="-127"/>
              <a:buNone/>
              <a:tabLst/>
              <a:defRPr/>
            </a:pPr>
            <a:r>
              <a:rPr lang="en-US" altLang="ko-KR" sz="1300" b="1" dirty="0" smtClean="0">
                <a:solidFill>
                  <a:srgbClr val="000000"/>
                </a:solidFill>
                <a:latin typeface="Calibri" pitchFamily="34" charset="0"/>
                <a:ea typeface="HY견고딕" pitchFamily="18" charset="-127"/>
              </a:rPr>
              <a:t>Future</a:t>
            </a:r>
            <a:r>
              <a:rPr kumimoji="1" lang="en-US" altLang="ko-KR" sz="1300" b="1" i="0" u="none" strike="noStrike" kern="1200" cap="none" spc="0" normalizeH="0" baseline="0" noProof="0" dirty="0" smtClean="0">
                <a:ln>
                  <a:noFill/>
                </a:ln>
                <a:solidFill>
                  <a:srgbClr val="000000"/>
                </a:solidFill>
                <a:uLnTx/>
                <a:uFillTx/>
                <a:latin typeface="Calibri" pitchFamily="34" charset="0"/>
                <a:ea typeface="HY견고딕" pitchFamily="18" charset="-127"/>
              </a:rPr>
              <a:t> period</a:t>
            </a:r>
            <a:endParaRPr kumimoji="1" lang="ko-KR" altLang="en-US" sz="1300" b="1" i="0" u="none" strike="noStrike" kern="1200" cap="none" spc="0" normalizeH="0" baseline="0" noProof="0" dirty="0">
              <a:ln>
                <a:noFill/>
              </a:ln>
              <a:solidFill>
                <a:srgbClr val="000000"/>
              </a:solidFill>
              <a:uLnTx/>
              <a:uFillTx/>
              <a:latin typeface="Calibri" pitchFamily="34" charset="0"/>
              <a:ea typeface="HY견고딕" pitchFamily="18" charset="-127"/>
            </a:endParaRPr>
          </a:p>
        </p:txBody>
      </p:sp>
      <p:grpSp>
        <p:nvGrpSpPr>
          <p:cNvPr id="26" name="그룹 25"/>
          <p:cNvGrpSpPr>
            <a:grpSpLocks noChangeAspect="1"/>
          </p:cNvGrpSpPr>
          <p:nvPr/>
        </p:nvGrpSpPr>
        <p:grpSpPr>
          <a:xfrm>
            <a:off x="4949217" y="3191379"/>
            <a:ext cx="3878464" cy="2032292"/>
            <a:chOff x="2051800" y="1772816"/>
            <a:chExt cx="5040240" cy="2641054"/>
          </a:xfrm>
        </p:grpSpPr>
        <p:sp>
          <p:nvSpPr>
            <p:cNvPr id="27" name="직사각형 26"/>
            <p:cNvSpPr/>
            <p:nvPr/>
          </p:nvSpPr>
          <p:spPr>
            <a:xfrm>
              <a:off x="3852000" y="1772816"/>
              <a:ext cx="1440000" cy="648000"/>
            </a:xfrm>
            <a:prstGeom prst="rect">
              <a:avLst/>
            </a:prstGeom>
            <a:noFill/>
            <a:ln w="19050" cap="flat" cmpd="sng" algn="ctr">
              <a:solidFill>
                <a:sysClr val="windowText" lastClr="000000"/>
              </a:solidFill>
              <a:prstDash val="solid"/>
            </a:ln>
            <a:effectLst/>
          </p:spPr>
          <p:txBody>
            <a:bodyPr lIns="18000" rIns="1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a:ln>
                    <a:noFill/>
                  </a:ln>
                  <a:solidFill>
                    <a:sysClr val="windowText" lastClr="000000"/>
                  </a:solidFill>
                  <a:effectLst/>
                  <a:uLnTx/>
                  <a:uFillTx/>
                  <a:latin typeface="Calibri" pitchFamily="34" charset="0"/>
                  <a:ea typeface="맑은 고딕"/>
                </a:rPr>
                <a:t>RCM</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sng" strike="noStrike" kern="0" cap="none" spc="0" normalizeH="0" baseline="0" noProof="0" dirty="0" smtClean="0">
                  <a:ln>
                    <a:noFill/>
                  </a:ln>
                  <a:solidFill>
                    <a:sysClr val="windowText" lastClr="000000"/>
                  </a:solidFill>
                  <a:effectLst/>
                  <a:uLnTx/>
                  <a:uFillTx/>
                  <a:latin typeface="Calibri" pitchFamily="34" charset="0"/>
                  <a:ea typeface="맑은 고딕"/>
                </a:rPr>
                <a:t>40.7%</a:t>
              </a:r>
              <a:endParaRPr kumimoji="0" lang="ko-KR" altLang="en-US" sz="1200" b="1" i="0" u="sng" strike="noStrike" kern="0" cap="none" spc="0" normalizeH="0" baseline="0" noProof="0" dirty="0">
                <a:ln>
                  <a:noFill/>
                </a:ln>
                <a:solidFill>
                  <a:sysClr val="windowText" lastClr="000000"/>
                </a:solidFill>
                <a:effectLst/>
                <a:uLnTx/>
                <a:uFillTx/>
                <a:latin typeface="Calibri" pitchFamily="34" charset="0"/>
                <a:ea typeface="맑은 고딕"/>
              </a:endParaRPr>
            </a:p>
          </p:txBody>
        </p:sp>
        <p:sp>
          <p:nvSpPr>
            <p:cNvPr id="28" name="직사각형 27"/>
            <p:cNvSpPr/>
            <p:nvPr/>
          </p:nvSpPr>
          <p:spPr>
            <a:xfrm>
              <a:off x="2051800" y="3717104"/>
              <a:ext cx="1440000" cy="648000"/>
            </a:xfrm>
            <a:prstGeom prst="rect">
              <a:avLst/>
            </a:prstGeom>
            <a:noFill/>
            <a:ln w="19050" cap="flat" cmpd="sng" algn="ctr">
              <a:solidFill>
                <a:sysClr val="windowText" lastClr="000000"/>
              </a:solidFill>
              <a:prstDash val="solid"/>
            </a:ln>
            <a:effectLst/>
          </p:spPr>
          <p:txBody>
            <a:bodyPr lIns="18000" rIns="1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a:ln>
                    <a:noFill/>
                  </a:ln>
                  <a:solidFill>
                    <a:sysClr val="windowText" lastClr="000000"/>
                  </a:solidFill>
                  <a:effectLst/>
                  <a:uLnTx/>
                  <a:uFillTx/>
                  <a:latin typeface="Calibri" pitchFamily="34" charset="0"/>
                  <a:ea typeface="맑은 고딕"/>
                </a:rPr>
                <a:t>SPP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ea typeface="맑은 고딕"/>
                </a:rPr>
                <a:t>2.2%</a:t>
              </a:r>
              <a:endParaRPr kumimoji="0" lang="ko-KR" altLang="en-US" sz="1200" b="1" i="0" u="none" strike="noStrike" kern="0" cap="none" spc="0" normalizeH="0" baseline="0" noProof="0" dirty="0">
                <a:ln>
                  <a:noFill/>
                </a:ln>
                <a:solidFill>
                  <a:sysClr val="windowText" lastClr="000000"/>
                </a:solidFill>
                <a:effectLst/>
                <a:uLnTx/>
                <a:uFillTx/>
                <a:latin typeface="Calibri" pitchFamily="34" charset="0"/>
                <a:ea typeface="맑은 고딕"/>
              </a:endParaRPr>
            </a:p>
          </p:txBody>
        </p:sp>
        <p:sp>
          <p:nvSpPr>
            <p:cNvPr id="29" name="직사각형 28"/>
            <p:cNvSpPr/>
            <p:nvPr/>
          </p:nvSpPr>
          <p:spPr>
            <a:xfrm>
              <a:off x="5652040" y="3717104"/>
              <a:ext cx="1440000" cy="648000"/>
            </a:xfrm>
            <a:prstGeom prst="rect">
              <a:avLst/>
            </a:prstGeom>
            <a:noFill/>
            <a:ln w="19050" cap="flat" cmpd="sng" algn="ctr">
              <a:solidFill>
                <a:sysClr val="windowText" lastClr="000000"/>
              </a:solidFill>
              <a:prstDash val="solid"/>
            </a:ln>
            <a:effectLst/>
          </p:spPr>
          <p:txBody>
            <a:bodyPr lIns="18000" rIns="1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a:ln>
                    <a:noFill/>
                  </a:ln>
                  <a:solidFill>
                    <a:sysClr val="windowText" lastClr="000000"/>
                  </a:solidFill>
                  <a:effectLst/>
                  <a:uLnTx/>
                  <a:uFillTx/>
                  <a:latin typeface="Calibri" pitchFamily="34" charset="0"/>
                  <a:ea typeface="맑은 고딕"/>
                </a:rPr>
                <a:t>HYM</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ea typeface="맑은 고딕"/>
                </a:rPr>
                <a:t>35.9</a:t>
              </a:r>
              <a:endParaRPr kumimoji="0" lang="ko-KR" altLang="en-US" sz="1200" b="1" i="0" u="none" strike="noStrike" kern="0" cap="none" spc="0" normalizeH="0" baseline="0" noProof="0" dirty="0">
                <a:ln>
                  <a:noFill/>
                </a:ln>
                <a:solidFill>
                  <a:sysClr val="windowText" lastClr="000000"/>
                </a:solidFill>
                <a:effectLst/>
                <a:uLnTx/>
                <a:uFillTx/>
                <a:latin typeface="Calibri" pitchFamily="34" charset="0"/>
                <a:ea typeface="맑은 고딕"/>
              </a:endParaRPr>
            </a:p>
          </p:txBody>
        </p:sp>
        <p:cxnSp>
          <p:nvCxnSpPr>
            <p:cNvPr id="30" name="직선 화살표 연결선 29"/>
            <p:cNvCxnSpPr>
              <a:stCxn id="29" idx="0"/>
              <a:endCxn id="27" idx="3"/>
            </p:cNvCxnSpPr>
            <p:nvPr/>
          </p:nvCxnSpPr>
          <p:spPr>
            <a:xfrm flipH="1" flipV="1">
              <a:off x="5292000" y="2096816"/>
              <a:ext cx="1080040" cy="1620288"/>
            </a:xfrm>
            <a:prstGeom prst="straightConnector1">
              <a:avLst/>
            </a:prstGeom>
            <a:noFill/>
            <a:ln w="15875" cap="flat" cmpd="sng" algn="ctr">
              <a:solidFill>
                <a:sysClr val="windowText" lastClr="000000"/>
              </a:solidFill>
              <a:prstDash val="solid"/>
              <a:headEnd type="triangle" w="lg" len="med"/>
              <a:tailEnd type="triangle" w="lg" len="med"/>
            </a:ln>
            <a:effectLst/>
          </p:spPr>
        </p:cxnSp>
        <p:cxnSp>
          <p:nvCxnSpPr>
            <p:cNvPr id="31" name="직선 화살표 연결선 30"/>
            <p:cNvCxnSpPr>
              <a:stCxn id="28" idx="0"/>
              <a:endCxn id="27" idx="1"/>
            </p:cNvCxnSpPr>
            <p:nvPr/>
          </p:nvCxnSpPr>
          <p:spPr>
            <a:xfrm flipV="1">
              <a:off x="2771800" y="2096816"/>
              <a:ext cx="1080200" cy="1620288"/>
            </a:xfrm>
            <a:prstGeom prst="straightConnector1">
              <a:avLst/>
            </a:prstGeom>
            <a:noFill/>
            <a:ln w="15875" cap="flat" cmpd="sng" algn="ctr">
              <a:solidFill>
                <a:sysClr val="windowText" lastClr="000000"/>
              </a:solidFill>
              <a:prstDash val="solid"/>
              <a:headEnd type="triangle" w="lg" len="med"/>
              <a:tailEnd type="triangle" w="lg" len="med"/>
            </a:ln>
            <a:effectLst/>
          </p:spPr>
        </p:cxnSp>
        <p:cxnSp>
          <p:nvCxnSpPr>
            <p:cNvPr id="32" name="직선 화살표 연결선 31"/>
            <p:cNvCxnSpPr>
              <a:stCxn id="28" idx="3"/>
              <a:endCxn id="29" idx="1"/>
            </p:cNvCxnSpPr>
            <p:nvPr/>
          </p:nvCxnSpPr>
          <p:spPr>
            <a:xfrm>
              <a:off x="3491800" y="4041104"/>
              <a:ext cx="2160240" cy="0"/>
            </a:xfrm>
            <a:prstGeom prst="straightConnector1">
              <a:avLst/>
            </a:prstGeom>
            <a:noFill/>
            <a:ln w="15875" cap="flat" cmpd="sng" algn="ctr">
              <a:solidFill>
                <a:sysClr val="windowText" lastClr="000000"/>
              </a:solidFill>
              <a:prstDash val="solid"/>
              <a:headEnd type="triangle" w="lg" len="med"/>
              <a:tailEnd type="triangle" w="lg" len="med"/>
            </a:ln>
            <a:effectLst/>
          </p:spPr>
        </p:cxnSp>
        <p:sp>
          <p:nvSpPr>
            <p:cNvPr id="33" name="직사각형 32"/>
            <p:cNvSpPr/>
            <p:nvPr/>
          </p:nvSpPr>
          <p:spPr>
            <a:xfrm rot="18240000">
              <a:off x="2497405" y="2589287"/>
              <a:ext cx="1260000" cy="472096"/>
            </a:xfrm>
            <a:prstGeom prst="rect">
              <a:avLst/>
            </a:prstGeom>
            <a:noFill/>
            <a:ln w="19050" cap="flat" cmpd="sng" algn="ctr">
              <a:noFill/>
              <a:prstDash val="solid"/>
            </a:ln>
            <a:effectLst/>
          </p:spPr>
          <p:txBody>
            <a:bodyPr lIns="18000" rIns="1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smtClean="0">
                  <a:ln>
                    <a:noFill/>
                  </a:ln>
                  <a:solidFill>
                    <a:sysClr val="windowText" lastClr="000000"/>
                  </a:solidFill>
                  <a:effectLst/>
                  <a:uLnTx/>
                  <a:uFillTx/>
                  <a:latin typeface="Calibri" pitchFamily="34" charset="0"/>
                  <a:ea typeface="맑은 고딕"/>
                </a:rPr>
                <a:t>RCM-SPP</a:t>
              </a:r>
              <a:endParaRPr kumimoji="0" lang="ko-KR" altLang="en-US" sz="1100" b="1" i="0" u="none" strike="noStrike" kern="0" cap="none" spc="0" normalizeH="0" baseline="0" noProof="0" dirty="0">
                <a:ln>
                  <a:noFill/>
                </a:ln>
                <a:solidFill>
                  <a:sysClr val="windowText" lastClr="000000"/>
                </a:solidFill>
                <a:effectLst/>
                <a:uLnTx/>
                <a:uFillTx/>
                <a:latin typeface="Calibri" pitchFamily="34" charset="0"/>
                <a:ea typeface="맑은 고딕"/>
              </a:endParaRPr>
            </a:p>
          </p:txBody>
        </p:sp>
        <p:sp>
          <p:nvSpPr>
            <p:cNvPr id="34" name="직사각형 33"/>
            <p:cNvSpPr/>
            <p:nvPr/>
          </p:nvSpPr>
          <p:spPr>
            <a:xfrm rot="18251920">
              <a:off x="2845338" y="2731443"/>
              <a:ext cx="1260000" cy="472096"/>
            </a:xfrm>
            <a:prstGeom prst="rect">
              <a:avLst/>
            </a:prstGeom>
            <a:noFill/>
            <a:ln w="19050" cap="flat" cmpd="sng" algn="ctr">
              <a:noFill/>
              <a:prstDash val="solid"/>
            </a:ln>
            <a:effectLst/>
          </p:spPr>
          <p:txBody>
            <a:bodyPr lIns="18000" rIns="1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ea typeface="맑은 고딕"/>
                </a:rPr>
                <a:t>2.7%</a:t>
              </a:r>
              <a:endParaRPr kumimoji="0" lang="ko-KR" altLang="en-US" sz="1100" b="1" i="0" u="none" strike="noStrike" kern="0" cap="none" spc="0" normalizeH="0" baseline="0" noProof="0" dirty="0">
                <a:ln>
                  <a:noFill/>
                </a:ln>
                <a:solidFill>
                  <a:sysClr val="windowText" lastClr="000000"/>
                </a:solidFill>
                <a:effectLst/>
                <a:uLnTx/>
                <a:uFillTx/>
                <a:latin typeface="Calibri" pitchFamily="34" charset="0"/>
                <a:ea typeface="맑은 고딕"/>
              </a:endParaRPr>
            </a:p>
          </p:txBody>
        </p:sp>
        <p:sp>
          <p:nvSpPr>
            <p:cNvPr id="37" name="직사각형 36"/>
            <p:cNvSpPr/>
            <p:nvPr/>
          </p:nvSpPr>
          <p:spPr>
            <a:xfrm rot="3369972">
              <a:off x="5389968" y="2657843"/>
              <a:ext cx="1260000" cy="472096"/>
            </a:xfrm>
            <a:prstGeom prst="rect">
              <a:avLst/>
            </a:prstGeom>
            <a:noFill/>
            <a:ln w="19050" cap="flat" cmpd="sng" algn="ctr">
              <a:noFill/>
              <a:prstDash val="solid"/>
            </a:ln>
            <a:effectLst/>
          </p:spPr>
          <p:txBody>
            <a:bodyPr lIns="18000" rIns="1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smtClean="0">
                  <a:ln>
                    <a:noFill/>
                  </a:ln>
                  <a:solidFill>
                    <a:sysClr val="windowText" lastClr="000000"/>
                  </a:solidFill>
                  <a:effectLst/>
                  <a:uLnTx/>
                  <a:uFillTx/>
                  <a:latin typeface="Calibri" pitchFamily="34" charset="0"/>
                  <a:ea typeface="맑은 고딕"/>
                </a:rPr>
                <a:t>RCM-HYM</a:t>
              </a:r>
              <a:endParaRPr kumimoji="0" lang="ko-KR" altLang="en-US" sz="1100" b="1" i="0" u="none" strike="noStrike" kern="0" cap="none" spc="0" normalizeH="0" baseline="0" noProof="0" dirty="0">
                <a:ln>
                  <a:noFill/>
                </a:ln>
                <a:solidFill>
                  <a:sysClr val="windowText" lastClr="000000"/>
                </a:solidFill>
                <a:effectLst/>
                <a:uLnTx/>
                <a:uFillTx/>
                <a:latin typeface="Calibri" pitchFamily="34" charset="0"/>
                <a:ea typeface="맑은 고딕"/>
              </a:endParaRPr>
            </a:p>
          </p:txBody>
        </p:sp>
        <p:sp>
          <p:nvSpPr>
            <p:cNvPr id="38" name="직사각형 37"/>
            <p:cNvSpPr/>
            <p:nvPr/>
          </p:nvSpPr>
          <p:spPr>
            <a:xfrm rot="3369972">
              <a:off x="5075637" y="2777099"/>
              <a:ext cx="1260000" cy="472096"/>
            </a:xfrm>
            <a:prstGeom prst="rect">
              <a:avLst/>
            </a:prstGeom>
            <a:noFill/>
            <a:ln w="19050" cap="flat" cmpd="sng" algn="ctr">
              <a:noFill/>
              <a:prstDash val="solid"/>
            </a:ln>
            <a:effectLst/>
          </p:spPr>
          <p:txBody>
            <a:bodyPr lIns="18000" rIns="1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ea typeface="맑은 고딕"/>
                </a:rPr>
                <a:t>11.1%</a:t>
              </a:r>
              <a:endParaRPr kumimoji="0" lang="ko-KR" altLang="en-US" sz="1100" b="1" i="0" u="none" strike="noStrike" kern="0" cap="none" spc="0" normalizeH="0" baseline="0" noProof="0" dirty="0">
                <a:ln>
                  <a:noFill/>
                </a:ln>
                <a:solidFill>
                  <a:sysClr val="windowText" lastClr="000000"/>
                </a:solidFill>
                <a:effectLst/>
                <a:uLnTx/>
                <a:uFillTx/>
                <a:latin typeface="Calibri" pitchFamily="34" charset="0"/>
                <a:ea typeface="맑은 고딕"/>
              </a:endParaRPr>
            </a:p>
          </p:txBody>
        </p:sp>
        <p:sp>
          <p:nvSpPr>
            <p:cNvPr id="39" name="직사각형 38"/>
            <p:cNvSpPr/>
            <p:nvPr/>
          </p:nvSpPr>
          <p:spPr>
            <a:xfrm>
              <a:off x="3937565" y="3941774"/>
              <a:ext cx="1260000" cy="472096"/>
            </a:xfrm>
            <a:prstGeom prst="rect">
              <a:avLst/>
            </a:prstGeom>
            <a:noFill/>
            <a:ln w="19050" cap="flat" cmpd="sng" algn="ctr">
              <a:noFill/>
              <a:prstDash val="solid"/>
            </a:ln>
            <a:effectLst/>
          </p:spPr>
          <p:txBody>
            <a:bodyPr lIns="18000" rIns="1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ea typeface="맑은 고딕"/>
                </a:rPr>
                <a:t>SPP-HYM</a:t>
              </a:r>
              <a:endParaRPr kumimoji="0" lang="ko-KR" altLang="en-US" sz="1100" b="1" i="0" u="none" strike="noStrike" kern="0" cap="none" spc="0" normalizeH="0" baseline="0" noProof="0" dirty="0">
                <a:ln>
                  <a:noFill/>
                </a:ln>
                <a:solidFill>
                  <a:sysClr val="windowText" lastClr="000000"/>
                </a:solidFill>
                <a:effectLst/>
                <a:uLnTx/>
                <a:uFillTx/>
                <a:latin typeface="Calibri" pitchFamily="34" charset="0"/>
                <a:ea typeface="맑은 고딕"/>
              </a:endParaRPr>
            </a:p>
          </p:txBody>
        </p:sp>
        <p:sp>
          <p:nvSpPr>
            <p:cNvPr id="40" name="직사각형 39"/>
            <p:cNvSpPr/>
            <p:nvPr/>
          </p:nvSpPr>
          <p:spPr>
            <a:xfrm>
              <a:off x="3940942" y="3676984"/>
              <a:ext cx="1260000" cy="472096"/>
            </a:xfrm>
            <a:prstGeom prst="rect">
              <a:avLst/>
            </a:prstGeom>
            <a:noFill/>
            <a:ln w="19050" cap="flat" cmpd="sng" algn="ctr">
              <a:noFill/>
              <a:prstDash val="solid"/>
            </a:ln>
            <a:effectLst/>
          </p:spPr>
          <p:txBody>
            <a:bodyPr lIns="18000" rIns="1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ea typeface="맑은 고딕"/>
                </a:rPr>
                <a:t>4.2%</a:t>
              </a:r>
              <a:endParaRPr kumimoji="0" lang="ko-KR" altLang="en-US" sz="1100" b="1" i="0" u="none" strike="noStrike" kern="0" cap="none" spc="0" normalizeH="0" baseline="0" noProof="0" dirty="0">
                <a:ln>
                  <a:noFill/>
                </a:ln>
                <a:solidFill>
                  <a:sysClr val="windowText" lastClr="000000"/>
                </a:solidFill>
                <a:effectLst/>
                <a:uLnTx/>
                <a:uFillTx/>
                <a:latin typeface="Calibri" pitchFamily="34" charset="0"/>
                <a:ea typeface="맑은 고딕"/>
              </a:endParaRPr>
            </a:p>
          </p:txBody>
        </p:sp>
        <p:sp>
          <p:nvSpPr>
            <p:cNvPr id="41" name="직사각형 40"/>
            <p:cNvSpPr/>
            <p:nvPr/>
          </p:nvSpPr>
          <p:spPr>
            <a:xfrm>
              <a:off x="3760782" y="2852936"/>
              <a:ext cx="1620320" cy="472096"/>
            </a:xfrm>
            <a:prstGeom prst="rect">
              <a:avLst/>
            </a:prstGeom>
            <a:noFill/>
            <a:ln w="19050" cap="flat" cmpd="sng" algn="ctr">
              <a:noFill/>
              <a:prstDash val="solid"/>
            </a:ln>
            <a:effectLst/>
          </p:spPr>
          <p:txBody>
            <a:bodyPr lIns="18000" rIns="1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smtClean="0">
                  <a:ln>
                    <a:noFill/>
                  </a:ln>
                  <a:solidFill>
                    <a:sysClr val="windowText" lastClr="000000"/>
                  </a:solidFill>
                  <a:effectLst/>
                  <a:uLnTx/>
                  <a:uFillTx/>
                  <a:latin typeface="Calibri" pitchFamily="34" charset="0"/>
                  <a:ea typeface="맑은 고딕"/>
                </a:rPr>
                <a:t>RCM-SPP-HYM</a:t>
              </a:r>
              <a:endParaRPr kumimoji="0" lang="ko-KR" altLang="en-US" sz="1100" b="1" i="0" u="none" strike="noStrike" kern="0" cap="none" spc="0" normalizeH="0" baseline="0" noProof="0" dirty="0">
                <a:ln>
                  <a:noFill/>
                </a:ln>
                <a:solidFill>
                  <a:sysClr val="windowText" lastClr="000000"/>
                </a:solidFill>
                <a:effectLst/>
                <a:uLnTx/>
                <a:uFillTx/>
                <a:latin typeface="Calibri" pitchFamily="34" charset="0"/>
                <a:ea typeface="맑은 고딕"/>
              </a:endParaRPr>
            </a:p>
          </p:txBody>
        </p:sp>
        <p:sp>
          <p:nvSpPr>
            <p:cNvPr id="42" name="직사각형 41"/>
            <p:cNvSpPr/>
            <p:nvPr/>
          </p:nvSpPr>
          <p:spPr>
            <a:xfrm>
              <a:off x="3940942" y="3078485"/>
              <a:ext cx="1260000" cy="472096"/>
            </a:xfrm>
            <a:prstGeom prst="rect">
              <a:avLst/>
            </a:prstGeom>
            <a:noFill/>
            <a:ln w="19050" cap="flat" cmpd="sng" algn="ctr">
              <a:noFill/>
              <a:prstDash val="solid"/>
            </a:ln>
            <a:effectLst/>
          </p:spPr>
          <p:txBody>
            <a:bodyPr lIns="18000" rIns="1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ysClr val="windowText" lastClr="000000"/>
                  </a:solidFill>
                  <a:effectLst/>
                  <a:uLnTx/>
                  <a:uFillTx/>
                  <a:latin typeface="Calibri" pitchFamily="34" charset="0"/>
                  <a:ea typeface="맑은 고딕"/>
                </a:rPr>
                <a:t>3.2%</a:t>
              </a:r>
              <a:endParaRPr kumimoji="0" lang="ko-KR" altLang="en-US" sz="1100" b="1" i="0" u="none" strike="noStrike" kern="0" cap="none" spc="0" normalizeH="0" baseline="0" noProof="0" dirty="0">
                <a:ln>
                  <a:noFill/>
                </a:ln>
                <a:solidFill>
                  <a:sysClr val="windowText" lastClr="000000"/>
                </a:solidFill>
                <a:effectLst/>
                <a:uLnTx/>
                <a:uFillTx/>
                <a:latin typeface="Calibri" pitchFamily="34" charset="0"/>
                <a:ea typeface="맑은 고딕"/>
              </a:endParaRPr>
            </a:p>
          </p:txBody>
        </p:sp>
      </p:grpSp>
      <p:sp>
        <p:nvSpPr>
          <p:cNvPr id="43" name="TextBox 3"/>
          <p:cNvSpPr txBox="1">
            <a:spLocks noChangeArrowheads="1"/>
          </p:cNvSpPr>
          <p:nvPr/>
        </p:nvSpPr>
        <p:spPr bwMode="auto">
          <a:xfrm>
            <a:off x="467544" y="1560140"/>
            <a:ext cx="8183884" cy="860748"/>
          </a:xfrm>
          <a:prstGeom prst="rect">
            <a:avLst/>
          </a:prstGeom>
          <a:noFill/>
          <a:ln w="9525">
            <a:noFill/>
            <a:miter lim="800000"/>
            <a:headEnd/>
            <a:tailEnd/>
          </a:ln>
        </p:spPr>
        <p:txBody>
          <a:bodyPr wrap="square">
            <a:spAutoFit/>
          </a:bodyPr>
          <a:lstStyle/>
          <a:p>
            <a:pPr marL="355600" lvl="1" indent="-177800" algn="l" eaLnBrk="0" hangingPunct="0">
              <a:lnSpc>
                <a:spcPct val="130000"/>
              </a:lnSpc>
              <a:spcBef>
                <a:spcPts val="1000"/>
              </a:spcBef>
              <a:spcAft>
                <a:spcPts val="0"/>
              </a:spcAft>
              <a:buClr>
                <a:srgbClr val="000099"/>
              </a:buClr>
              <a:buSzPct val="80000"/>
              <a:buBlip>
                <a:blip r:embed="rId4"/>
              </a:buBlip>
              <a:defRPr/>
            </a:pPr>
            <a:r>
              <a:rPr lang="en-US" altLang="ko-KR" sz="1600" b="1" kern="0" dirty="0" smtClean="0">
                <a:solidFill>
                  <a:srgbClr val="000000"/>
                </a:solidFill>
                <a:latin typeface="Calibri" pitchFamily="34" charset="0"/>
                <a:cs typeface="Times New Roman" pitchFamily="18" charset="0"/>
              </a:rPr>
              <a:t>Historical period :</a:t>
            </a:r>
            <a:r>
              <a:rPr lang="en-US" altLang="ko-KR" sz="1600" b="1" kern="0" dirty="0" smtClean="0">
                <a:solidFill>
                  <a:schemeClr val="accent2">
                    <a:lumMod val="75000"/>
                  </a:schemeClr>
                </a:solidFill>
                <a:latin typeface="Calibri" pitchFamily="34" charset="0"/>
                <a:cs typeface="Times New Roman" pitchFamily="18" charset="0"/>
              </a:rPr>
              <a:t> </a:t>
            </a:r>
            <a:r>
              <a:rPr lang="en-US" altLang="ko-KR" sz="1600" b="1" kern="0" dirty="0">
                <a:solidFill>
                  <a:schemeClr val="accent2">
                    <a:lumMod val="75000"/>
                  </a:schemeClr>
                </a:solidFill>
                <a:latin typeface="Calibri" pitchFamily="34" charset="0"/>
                <a:cs typeface="Times New Roman" pitchFamily="18" charset="0"/>
              </a:rPr>
              <a:t>SPP(54%)</a:t>
            </a:r>
            <a:r>
              <a:rPr lang="en-US" altLang="ko-KR" sz="1600" b="1" kern="0" dirty="0">
                <a:solidFill>
                  <a:srgbClr val="000000"/>
                </a:solidFill>
                <a:latin typeface="Calibri" pitchFamily="34" charset="0"/>
                <a:cs typeface="Times New Roman" pitchFamily="18" charset="0"/>
              </a:rPr>
              <a:t>, RCM(20%), HYM(2%)</a:t>
            </a:r>
          </a:p>
          <a:p>
            <a:pPr marL="355600" lvl="1" indent="-177800" algn="l" eaLnBrk="0" hangingPunct="0">
              <a:lnSpc>
                <a:spcPct val="130000"/>
              </a:lnSpc>
              <a:spcBef>
                <a:spcPts val="1000"/>
              </a:spcBef>
              <a:spcAft>
                <a:spcPts val="0"/>
              </a:spcAft>
              <a:buClr>
                <a:srgbClr val="000099"/>
              </a:buClr>
              <a:buSzPct val="80000"/>
              <a:buBlip>
                <a:blip r:embed="rId4"/>
              </a:buBlip>
              <a:defRPr/>
            </a:pPr>
            <a:r>
              <a:rPr lang="en-US" altLang="ko-KR" sz="1600" b="1" kern="0" dirty="0" smtClean="0">
                <a:solidFill>
                  <a:srgbClr val="000000"/>
                </a:solidFill>
                <a:latin typeface="Calibri" pitchFamily="34" charset="0"/>
                <a:cs typeface="Times New Roman" pitchFamily="18" charset="0"/>
              </a:rPr>
              <a:t>Future period</a:t>
            </a:r>
            <a:r>
              <a:rPr lang="ko-KR" altLang="en-US" sz="1600" b="1" kern="0" dirty="0" smtClean="0">
                <a:solidFill>
                  <a:srgbClr val="000000"/>
                </a:solidFill>
                <a:latin typeface="Calibri" pitchFamily="34" charset="0"/>
                <a:cs typeface="Times New Roman" pitchFamily="18" charset="0"/>
              </a:rPr>
              <a:t> </a:t>
            </a:r>
            <a:r>
              <a:rPr lang="en-US" altLang="ko-KR" sz="1600" b="1" kern="0" dirty="0">
                <a:solidFill>
                  <a:srgbClr val="000000"/>
                </a:solidFill>
                <a:latin typeface="Calibri" pitchFamily="34" charset="0"/>
                <a:cs typeface="Times New Roman" pitchFamily="18" charset="0"/>
              </a:rPr>
              <a:t>: </a:t>
            </a:r>
            <a:r>
              <a:rPr lang="en-US" altLang="ko-KR" sz="1600" b="1" kern="0" dirty="0">
                <a:solidFill>
                  <a:schemeClr val="accent2">
                    <a:lumMod val="75000"/>
                  </a:schemeClr>
                </a:solidFill>
                <a:latin typeface="Calibri" pitchFamily="34" charset="0"/>
                <a:cs typeface="Times New Roman" pitchFamily="18" charset="0"/>
              </a:rPr>
              <a:t>RCM(41%)</a:t>
            </a:r>
            <a:r>
              <a:rPr lang="en-US" altLang="ko-KR" sz="1600" b="1" kern="0" dirty="0">
                <a:solidFill>
                  <a:srgbClr val="000000"/>
                </a:solidFill>
                <a:latin typeface="Calibri" pitchFamily="34" charset="0"/>
                <a:cs typeface="Times New Roman" pitchFamily="18" charset="0"/>
              </a:rPr>
              <a:t>, HYM(36%), SPP (2%)</a:t>
            </a:r>
          </a:p>
        </p:txBody>
      </p:sp>
      <p:sp>
        <p:nvSpPr>
          <p:cNvPr id="44" name="TextBox 3"/>
          <p:cNvSpPr txBox="1">
            <a:spLocks noChangeArrowheads="1"/>
          </p:cNvSpPr>
          <p:nvPr/>
        </p:nvSpPr>
        <p:spPr bwMode="auto">
          <a:xfrm>
            <a:off x="467544" y="5684663"/>
            <a:ext cx="8536756" cy="706604"/>
          </a:xfrm>
          <a:prstGeom prst="rect">
            <a:avLst/>
          </a:prstGeom>
          <a:noFill/>
          <a:ln w="9525">
            <a:noFill/>
            <a:miter lim="800000"/>
            <a:headEnd/>
            <a:tailEnd/>
          </a:ln>
        </p:spPr>
        <p:txBody>
          <a:bodyPr wrap="square">
            <a:spAutoFit/>
          </a:bodyPr>
          <a:lstStyle/>
          <a:p>
            <a:pPr marL="355600" lvl="1" indent="-177800" algn="l" eaLnBrk="0" hangingPunct="0">
              <a:lnSpc>
                <a:spcPct val="130000"/>
              </a:lnSpc>
              <a:spcBef>
                <a:spcPts val="1000"/>
              </a:spcBef>
              <a:spcAft>
                <a:spcPts val="0"/>
              </a:spcAft>
              <a:buClr>
                <a:srgbClr val="000099"/>
              </a:buClr>
              <a:buSzPct val="80000"/>
              <a:buBlip>
                <a:blip r:embed="rId4"/>
              </a:buBlip>
              <a:defRPr/>
            </a:pPr>
            <a:r>
              <a:rPr lang="en-US" altLang="ko-KR" sz="1600" b="1" kern="0" dirty="0" smtClean="0">
                <a:solidFill>
                  <a:srgbClr val="000000"/>
                </a:solidFill>
                <a:latin typeface="Calibri" pitchFamily="34" charset="0"/>
                <a:cs typeface="Times New Roman" pitchFamily="18" charset="0"/>
              </a:rPr>
              <a:t>It is dependent </a:t>
            </a:r>
            <a:r>
              <a:rPr lang="en-US" altLang="ko-KR" sz="1600" b="1" kern="0" dirty="0">
                <a:solidFill>
                  <a:srgbClr val="000000"/>
                </a:solidFill>
                <a:latin typeface="Calibri" pitchFamily="34" charset="0"/>
                <a:cs typeface="Times New Roman" pitchFamily="18" charset="0"/>
              </a:rPr>
              <a:t>to SPP (directly affected by the precipitation </a:t>
            </a:r>
            <a:r>
              <a:rPr lang="en-US" altLang="ko-KR" sz="1600" b="1" kern="0" dirty="0" smtClean="0">
                <a:solidFill>
                  <a:srgbClr val="000000"/>
                </a:solidFill>
                <a:latin typeface="Calibri" pitchFamily="34" charset="0"/>
                <a:cs typeface="Times New Roman" pitchFamily="18" charset="0"/>
              </a:rPr>
              <a:t>accuracy)  for historical period, and RCM </a:t>
            </a:r>
            <a:r>
              <a:rPr lang="en-US" altLang="ko-KR" sz="1600" b="1" kern="0" dirty="0">
                <a:solidFill>
                  <a:srgbClr val="000000"/>
                </a:solidFill>
                <a:latin typeface="Calibri" pitchFamily="34" charset="0"/>
                <a:cs typeface="Times New Roman" pitchFamily="18" charset="0"/>
              </a:rPr>
              <a:t>(directly affected by the precipitation </a:t>
            </a:r>
            <a:r>
              <a:rPr lang="en-US" altLang="ko-KR" sz="1600" b="1" kern="0" dirty="0" smtClean="0">
                <a:solidFill>
                  <a:srgbClr val="000000"/>
                </a:solidFill>
                <a:latin typeface="Calibri" pitchFamily="34" charset="0"/>
                <a:cs typeface="Times New Roman" pitchFamily="18" charset="0"/>
              </a:rPr>
              <a:t>changes) for future period</a:t>
            </a:r>
          </a:p>
        </p:txBody>
      </p:sp>
    </p:spTree>
    <p:extLst>
      <p:ext uri="{BB962C8B-B14F-4D97-AF65-F5344CB8AC3E}">
        <p14:creationId xmlns="" xmlns:p14="http://schemas.microsoft.com/office/powerpoint/2010/main" val="1708418141"/>
      </p:ext>
    </p:extLst>
  </p:cSld>
  <p:clrMapOvr>
    <a:masterClrMapping/>
  </p:clrMapOvr>
  <p:transition>
    <p:zo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표 6"/>
          <p:cNvGraphicFramePr>
            <a:graphicFrameLocks noGrp="1"/>
          </p:cNvGraphicFramePr>
          <p:nvPr>
            <p:extLst>
              <p:ext uri="{D42A27DB-BD31-4B8C-83A1-F6EECF244321}">
                <p14:modId xmlns="" xmlns:p14="http://schemas.microsoft.com/office/powerpoint/2010/main" val="962109892"/>
              </p:ext>
            </p:extLst>
          </p:nvPr>
        </p:nvGraphicFramePr>
        <p:xfrm>
          <a:off x="813767" y="3090168"/>
          <a:ext cx="4248471" cy="2160239"/>
        </p:xfrm>
        <a:graphic>
          <a:graphicData uri="http://schemas.openxmlformats.org/drawingml/2006/table">
            <a:tbl>
              <a:tblPr/>
              <a:tblGrid>
                <a:gridCol w="788923"/>
                <a:gridCol w="864887"/>
                <a:gridCol w="864887"/>
                <a:gridCol w="864887"/>
                <a:gridCol w="864887"/>
              </a:tblGrid>
              <a:tr h="348864">
                <a:tc rowSpan="2">
                  <a:txBody>
                    <a:bodyPr/>
                    <a:lstStyle/>
                    <a:p>
                      <a:pPr marL="0" marR="0" indent="0" algn="ctr" fontAlgn="base" latinLnBrk="0">
                        <a:lnSpc>
                          <a:spcPct val="100000"/>
                        </a:lnSpc>
                        <a:spcBef>
                          <a:spcPts val="0"/>
                        </a:spcBef>
                        <a:spcAft>
                          <a:spcPts val="0"/>
                        </a:spcAft>
                      </a:pPr>
                      <a:r>
                        <a:rPr lang="en-US" sz="1200" b="1" kern="0" spc="0" dirty="0">
                          <a:solidFill>
                            <a:srgbClr val="000000"/>
                          </a:solidFill>
                          <a:effectLst/>
                          <a:latin typeface="Calibri" pitchFamily="34" charset="0"/>
                          <a:ea typeface="Arial Unicode MS" pitchFamily="50" charset="-127"/>
                          <a:cs typeface="Arial Unicode MS" pitchFamily="50" charset="-127"/>
                        </a:rPr>
                        <a:t>Type</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95B3D7"/>
                    </a:solidFill>
                  </a:tcPr>
                </a:tc>
                <a:tc gridSpan="2">
                  <a:txBody>
                    <a:bodyPr/>
                    <a:lstStyle/>
                    <a:p>
                      <a:pPr marL="0" marR="0" indent="0" algn="ctr" fontAlgn="base" latinLnBrk="0">
                        <a:lnSpc>
                          <a:spcPct val="100000"/>
                        </a:lnSpc>
                        <a:spcBef>
                          <a:spcPts val="0"/>
                        </a:spcBef>
                        <a:spcAft>
                          <a:spcPts val="0"/>
                        </a:spcAft>
                      </a:pPr>
                      <a:r>
                        <a:rPr lang="en-US" sz="1200" b="1" kern="0" spc="0" dirty="0" err="1">
                          <a:solidFill>
                            <a:srgbClr val="000000"/>
                          </a:solidFill>
                          <a:effectLst/>
                          <a:latin typeface="Calibri" pitchFamily="34" charset="0"/>
                          <a:ea typeface="Arial Unicode MS" pitchFamily="50" charset="-127"/>
                          <a:cs typeface="Arial Unicode MS" pitchFamily="50" charset="-127"/>
                        </a:rPr>
                        <a:t>Chungju</a:t>
                      </a:r>
                      <a:r>
                        <a:rPr lang="en-US" sz="1200" b="1" kern="0" spc="0" dirty="0">
                          <a:solidFill>
                            <a:srgbClr val="000000"/>
                          </a:solidFill>
                          <a:effectLst/>
                          <a:latin typeface="Calibri" pitchFamily="34" charset="0"/>
                          <a:ea typeface="Arial Unicode MS" pitchFamily="50" charset="-127"/>
                          <a:cs typeface="Arial Unicode MS" pitchFamily="50" charset="-127"/>
                        </a:rPr>
                        <a:t> dam </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95B3D7"/>
                    </a:solidFill>
                  </a:tcPr>
                </a:tc>
                <a:tc hMerge="1">
                  <a:txBody>
                    <a:bodyPr/>
                    <a:lstStyle/>
                    <a:p>
                      <a:pPr latinLnBrk="1"/>
                      <a:endParaRPr lang="ko-KR" altLang="en-US"/>
                    </a:p>
                  </a:txBody>
                  <a:tcPr/>
                </a:tc>
                <a:tc gridSpan="2">
                  <a:txBody>
                    <a:bodyPr/>
                    <a:lstStyle/>
                    <a:p>
                      <a:pPr marL="0" marR="0" indent="0" algn="ctr" fontAlgn="base" latinLnBrk="0">
                        <a:lnSpc>
                          <a:spcPct val="100000"/>
                        </a:lnSpc>
                        <a:spcBef>
                          <a:spcPts val="0"/>
                        </a:spcBef>
                        <a:spcAft>
                          <a:spcPts val="0"/>
                        </a:spcAft>
                      </a:pPr>
                      <a:r>
                        <a:rPr lang="en-US" sz="1200" b="1" kern="0" spc="0" dirty="0" err="1">
                          <a:solidFill>
                            <a:srgbClr val="000000"/>
                          </a:solidFill>
                          <a:effectLst/>
                          <a:latin typeface="Calibri" pitchFamily="34" charset="0"/>
                          <a:ea typeface="Arial Unicode MS" pitchFamily="50" charset="-127"/>
                          <a:cs typeface="Arial Unicode MS" pitchFamily="50" charset="-127"/>
                        </a:rPr>
                        <a:t>Soyang</a:t>
                      </a:r>
                      <a:r>
                        <a:rPr lang="en-US" sz="1200" b="1" kern="0" spc="0" dirty="0">
                          <a:solidFill>
                            <a:srgbClr val="000000"/>
                          </a:solidFill>
                          <a:effectLst/>
                          <a:latin typeface="Calibri" pitchFamily="34" charset="0"/>
                          <a:ea typeface="Arial Unicode MS" pitchFamily="50" charset="-127"/>
                          <a:cs typeface="Arial Unicode MS" pitchFamily="50" charset="-127"/>
                        </a:rPr>
                        <a:t> river </a:t>
                      </a:r>
                      <a:r>
                        <a:rPr lang="en-US" sz="1200" b="1" kern="0" spc="0" dirty="0" smtClean="0">
                          <a:solidFill>
                            <a:srgbClr val="000000"/>
                          </a:solidFill>
                          <a:effectLst/>
                          <a:latin typeface="Calibri" pitchFamily="34" charset="0"/>
                          <a:ea typeface="Arial Unicode MS" pitchFamily="50" charset="-127"/>
                          <a:cs typeface="Arial Unicode MS" pitchFamily="50" charset="-127"/>
                        </a:rPr>
                        <a:t>dam</a:t>
                      </a:r>
                      <a:endParaRPr lang="en-US" sz="1200" b="1" kern="0" spc="0" dirty="0">
                        <a:solidFill>
                          <a:srgbClr val="000000"/>
                        </a:solidFill>
                        <a:effectLst/>
                        <a:latin typeface="Calibri" pitchFamily="34" charset="0"/>
                        <a:ea typeface="Arial Unicode MS" pitchFamily="50" charset="-127"/>
                        <a:cs typeface="Arial Unicode MS" pitchFamily="50" charset="-127"/>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95B3D7"/>
                    </a:solidFill>
                  </a:tcPr>
                </a:tc>
                <a:tc hMerge="1">
                  <a:txBody>
                    <a:bodyPr/>
                    <a:lstStyle/>
                    <a:p>
                      <a:pPr latinLnBrk="1"/>
                      <a:endParaRPr lang="ko-KR" altLang="en-US"/>
                    </a:p>
                  </a:txBody>
                  <a:tcPr/>
                </a:tc>
              </a:tr>
              <a:tr h="514191">
                <a:tc vMerge="1">
                  <a:txBody>
                    <a:bodyPr/>
                    <a:lstStyle/>
                    <a:p>
                      <a:pPr latinLnBrk="1"/>
                      <a:endParaRPr lang="ko-KR" altLang="en-US"/>
                    </a:p>
                  </a:txBody>
                  <a:tcPr/>
                </a:tc>
                <a:tc>
                  <a:txBody>
                    <a:bodyPr/>
                    <a:lstStyle/>
                    <a:p>
                      <a:pPr marL="0" marR="0" indent="0" algn="ctr" fontAlgn="base" latinLnBrk="0">
                        <a:lnSpc>
                          <a:spcPct val="100000"/>
                        </a:lnSpc>
                        <a:spcBef>
                          <a:spcPts val="0"/>
                        </a:spcBef>
                        <a:spcAft>
                          <a:spcPts val="0"/>
                        </a:spcAft>
                      </a:pPr>
                      <a:endParaRPr lang="en-US" sz="1200" b="1" kern="0" spc="0" dirty="0">
                        <a:solidFill>
                          <a:srgbClr val="000000"/>
                        </a:solidFill>
                        <a:effectLst/>
                        <a:latin typeface="Calibri" pitchFamily="34" charset="0"/>
                        <a:ea typeface="Arial Unicode MS" pitchFamily="50" charset="-127"/>
                        <a:cs typeface="Arial Unicode MS" pitchFamily="50" charset="-127"/>
                      </a:endParaRPr>
                    </a:p>
                    <a:p>
                      <a:pPr marL="0" marR="0" indent="0" algn="ctr" fontAlgn="base" latinLnBrk="0">
                        <a:lnSpc>
                          <a:spcPct val="100000"/>
                        </a:lnSpc>
                        <a:spcBef>
                          <a:spcPts val="0"/>
                        </a:spcBef>
                        <a:spcAft>
                          <a:spcPts val="0"/>
                        </a:spcAft>
                      </a:pPr>
                      <a:r>
                        <a:rPr lang="en-US" sz="1200" b="1" kern="0" spc="0" dirty="0">
                          <a:solidFill>
                            <a:srgbClr val="000000"/>
                          </a:solidFill>
                          <a:effectLst/>
                          <a:latin typeface="Calibri" pitchFamily="34" charset="0"/>
                          <a:ea typeface="Arial Unicode MS" pitchFamily="50" charset="-127"/>
                          <a:cs typeface="Arial Unicode MS" pitchFamily="50" charset="-127"/>
                        </a:rPr>
                        <a:t>(mm)</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95B3D7"/>
                    </a:solidFill>
                  </a:tcPr>
                </a:tc>
                <a:tc>
                  <a:txBody>
                    <a:bodyPr/>
                    <a:lstStyle/>
                    <a:p>
                      <a:pPr marL="0" marR="0" indent="0" algn="ctr" fontAlgn="base" latinLnBrk="0">
                        <a:lnSpc>
                          <a:spcPct val="100000"/>
                        </a:lnSpc>
                        <a:spcBef>
                          <a:spcPts val="0"/>
                        </a:spcBef>
                        <a:spcAft>
                          <a:spcPts val="0"/>
                        </a:spcAft>
                      </a:pPr>
                      <a:r>
                        <a:rPr lang="en-US" sz="1200" b="1" kern="0" spc="0" dirty="0">
                          <a:solidFill>
                            <a:srgbClr val="000000"/>
                          </a:solidFill>
                          <a:effectLst/>
                          <a:latin typeface="Calibri" pitchFamily="34" charset="0"/>
                          <a:ea typeface="Arial Unicode MS" pitchFamily="50" charset="-127"/>
                          <a:cs typeface="Arial Unicode MS" pitchFamily="50" charset="-127"/>
                        </a:rPr>
                        <a:t>Reduction rate (%)</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95B3D7"/>
                    </a:solidFill>
                  </a:tcPr>
                </a:tc>
                <a:tc>
                  <a:txBody>
                    <a:bodyPr/>
                    <a:lstStyle/>
                    <a:p>
                      <a:pPr marL="0" marR="0" indent="0" algn="ctr" fontAlgn="base" latinLnBrk="0">
                        <a:lnSpc>
                          <a:spcPct val="100000"/>
                        </a:lnSpc>
                        <a:spcBef>
                          <a:spcPts val="0"/>
                        </a:spcBef>
                        <a:spcAft>
                          <a:spcPts val="0"/>
                        </a:spcAft>
                      </a:pPr>
                      <a:endParaRPr lang="en-US" sz="1200" b="1" kern="0" spc="0" dirty="0">
                        <a:solidFill>
                          <a:srgbClr val="000000"/>
                        </a:solidFill>
                        <a:effectLst/>
                        <a:latin typeface="Calibri" pitchFamily="34" charset="0"/>
                        <a:ea typeface="Arial Unicode MS" pitchFamily="50" charset="-127"/>
                        <a:cs typeface="Arial Unicode MS" pitchFamily="50" charset="-127"/>
                      </a:endParaRPr>
                    </a:p>
                    <a:p>
                      <a:pPr marL="0" marR="0" indent="0" algn="ctr" fontAlgn="base" latinLnBrk="0">
                        <a:lnSpc>
                          <a:spcPct val="100000"/>
                        </a:lnSpc>
                        <a:spcBef>
                          <a:spcPts val="0"/>
                        </a:spcBef>
                        <a:spcAft>
                          <a:spcPts val="0"/>
                        </a:spcAft>
                      </a:pPr>
                      <a:r>
                        <a:rPr lang="en-US" sz="1200" b="1" kern="0" spc="0" dirty="0">
                          <a:solidFill>
                            <a:srgbClr val="000000"/>
                          </a:solidFill>
                          <a:effectLst/>
                          <a:latin typeface="Calibri" pitchFamily="34" charset="0"/>
                          <a:ea typeface="Arial Unicode MS" pitchFamily="50" charset="-127"/>
                          <a:cs typeface="Arial Unicode MS" pitchFamily="50" charset="-127"/>
                        </a:rPr>
                        <a:t>(mm)</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95B3D7"/>
                    </a:solidFill>
                  </a:tcPr>
                </a:tc>
                <a:tc>
                  <a:txBody>
                    <a:bodyPr/>
                    <a:lstStyle/>
                    <a:p>
                      <a:pPr marL="0" marR="0" indent="0" algn="ctr" fontAlgn="base" latinLnBrk="0">
                        <a:lnSpc>
                          <a:spcPct val="100000"/>
                        </a:lnSpc>
                        <a:spcBef>
                          <a:spcPts val="0"/>
                        </a:spcBef>
                        <a:spcAft>
                          <a:spcPts val="0"/>
                        </a:spcAft>
                      </a:pPr>
                      <a:r>
                        <a:rPr lang="en-US" sz="1200" b="1" kern="0" spc="0" dirty="0">
                          <a:solidFill>
                            <a:srgbClr val="000000"/>
                          </a:solidFill>
                          <a:effectLst/>
                          <a:latin typeface="Calibri" pitchFamily="34" charset="0"/>
                          <a:ea typeface="Arial Unicode MS" pitchFamily="50" charset="-127"/>
                          <a:cs typeface="Arial Unicode MS" pitchFamily="50" charset="-127"/>
                        </a:rPr>
                        <a:t>Reduction rate (%)</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95B3D7"/>
                    </a:solidFill>
                  </a:tcPr>
                </a:tc>
              </a:tr>
              <a:tr h="324296">
                <a:tc>
                  <a:txBody>
                    <a:bodyPr/>
                    <a:lstStyle/>
                    <a:p>
                      <a:pPr marL="0" marR="0" indent="0" algn="ctr" fontAlgn="base" latinLnBrk="0">
                        <a:lnSpc>
                          <a:spcPct val="100000"/>
                        </a:lnSpc>
                        <a:spcBef>
                          <a:spcPts val="0"/>
                        </a:spcBef>
                        <a:spcAft>
                          <a:spcPts val="0"/>
                        </a:spcAft>
                      </a:pPr>
                      <a:r>
                        <a:rPr lang="en-US" sz="1100" b="1" kern="0" spc="0" dirty="0">
                          <a:solidFill>
                            <a:srgbClr val="000000"/>
                          </a:solidFill>
                          <a:effectLst/>
                          <a:latin typeface="Calibri" pitchFamily="34" charset="0"/>
                          <a:ea typeface="+mn-ea"/>
                          <a:cs typeface="+mn-cs"/>
                        </a:rPr>
                        <a:t>5×5×2</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100" b="1" kern="0" spc="0" dirty="0">
                          <a:solidFill>
                            <a:srgbClr val="000000"/>
                          </a:solidFill>
                          <a:effectLst/>
                          <a:latin typeface="Calibri" pitchFamily="34" charset="0"/>
                          <a:ea typeface="+mn-ea"/>
                          <a:cs typeface="+mn-cs"/>
                        </a:rPr>
                        <a:t>3.571</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100" b="1" kern="0" spc="0" dirty="0">
                          <a:solidFill>
                            <a:srgbClr val="000000"/>
                          </a:solidFill>
                          <a:effectLst/>
                          <a:latin typeface="Calibri" pitchFamily="34" charset="0"/>
                          <a:ea typeface="+mn-ea"/>
                          <a:cs typeface="+mn-cs"/>
                        </a:rPr>
                        <a:t>-</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100" b="1" kern="0" spc="0" dirty="0">
                          <a:solidFill>
                            <a:srgbClr val="000000"/>
                          </a:solidFill>
                          <a:effectLst/>
                          <a:latin typeface="Calibri" pitchFamily="34" charset="0"/>
                          <a:ea typeface="+mn-ea"/>
                          <a:cs typeface="+mn-cs"/>
                        </a:rPr>
                        <a:t>5.515</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100" b="1" kern="0" spc="0">
                          <a:solidFill>
                            <a:srgbClr val="000000"/>
                          </a:solidFill>
                          <a:effectLst/>
                          <a:latin typeface="Calibri" pitchFamily="34" charset="0"/>
                          <a:ea typeface="+mn-ea"/>
                          <a:cs typeface="+mn-cs"/>
                        </a:rPr>
                        <a:t>-</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r>
              <a:tr h="324296">
                <a:tc>
                  <a:txBody>
                    <a:bodyPr/>
                    <a:lstStyle/>
                    <a:p>
                      <a:pPr marL="0" marR="0" indent="0" algn="ctr" fontAlgn="base" latinLnBrk="0">
                        <a:lnSpc>
                          <a:spcPct val="100000"/>
                        </a:lnSpc>
                        <a:spcBef>
                          <a:spcPts val="0"/>
                        </a:spcBef>
                        <a:spcAft>
                          <a:spcPts val="0"/>
                        </a:spcAft>
                      </a:pPr>
                      <a:r>
                        <a:rPr lang="en-US" sz="1100" b="1" kern="0" spc="0" dirty="0">
                          <a:solidFill>
                            <a:srgbClr val="000000"/>
                          </a:solidFill>
                          <a:effectLst/>
                          <a:latin typeface="Calibri" pitchFamily="34" charset="0"/>
                          <a:ea typeface="+mn-ea"/>
                          <a:cs typeface="+mn-cs"/>
                        </a:rPr>
                        <a:t>3×5×2</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100" b="1" kern="0" spc="0" dirty="0">
                          <a:solidFill>
                            <a:srgbClr val="000000"/>
                          </a:solidFill>
                          <a:effectLst/>
                          <a:latin typeface="Calibri" pitchFamily="34" charset="0"/>
                          <a:ea typeface="+mn-ea"/>
                          <a:cs typeface="+mn-cs"/>
                        </a:rPr>
                        <a:t>2.891</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100" b="1" kern="0" spc="0" dirty="0">
                          <a:solidFill>
                            <a:srgbClr val="000000"/>
                          </a:solidFill>
                          <a:effectLst/>
                          <a:latin typeface="Calibri" pitchFamily="34" charset="0"/>
                          <a:ea typeface="+mn-ea"/>
                          <a:cs typeface="+mn-cs"/>
                        </a:rPr>
                        <a:t>19.0%</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100" b="1" kern="0" spc="0">
                          <a:solidFill>
                            <a:srgbClr val="000000"/>
                          </a:solidFill>
                          <a:effectLst/>
                          <a:latin typeface="Calibri" pitchFamily="34" charset="0"/>
                          <a:ea typeface="+mn-ea"/>
                          <a:cs typeface="+mn-cs"/>
                        </a:rPr>
                        <a:t>4.155</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100" b="1" kern="0" spc="0">
                          <a:solidFill>
                            <a:srgbClr val="000000"/>
                          </a:solidFill>
                          <a:effectLst/>
                          <a:latin typeface="Calibri" pitchFamily="34" charset="0"/>
                          <a:ea typeface="+mn-ea"/>
                          <a:cs typeface="+mn-cs"/>
                        </a:rPr>
                        <a:t>24.7%</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r>
              <a:tr h="324296">
                <a:tc>
                  <a:txBody>
                    <a:bodyPr/>
                    <a:lstStyle/>
                    <a:p>
                      <a:pPr marL="0" marR="0" indent="0" algn="ctr" fontAlgn="base" latinLnBrk="0">
                        <a:lnSpc>
                          <a:spcPct val="100000"/>
                        </a:lnSpc>
                        <a:spcBef>
                          <a:spcPts val="0"/>
                        </a:spcBef>
                        <a:spcAft>
                          <a:spcPts val="0"/>
                        </a:spcAft>
                      </a:pPr>
                      <a:r>
                        <a:rPr lang="en-US" sz="1100" b="1" kern="0" spc="0" dirty="0">
                          <a:solidFill>
                            <a:srgbClr val="000000"/>
                          </a:solidFill>
                          <a:effectLst/>
                          <a:latin typeface="Calibri" pitchFamily="34" charset="0"/>
                          <a:ea typeface="+mn-ea"/>
                          <a:cs typeface="+mn-cs"/>
                        </a:rPr>
                        <a:t>5×3×2</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100" b="1" kern="0" spc="0" dirty="0">
                          <a:solidFill>
                            <a:srgbClr val="000000"/>
                          </a:solidFill>
                          <a:effectLst/>
                          <a:latin typeface="Calibri" pitchFamily="34" charset="0"/>
                          <a:ea typeface="+mn-ea"/>
                          <a:cs typeface="+mn-cs"/>
                        </a:rPr>
                        <a:t>3.125</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100" b="1" kern="0" spc="0" dirty="0">
                          <a:solidFill>
                            <a:srgbClr val="000000"/>
                          </a:solidFill>
                          <a:effectLst/>
                          <a:latin typeface="Calibri" pitchFamily="34" charset="0"/>
                          <a:ea typeface="+mn-ea"/>
                          <a:cs typeface="+mn-cs"/>
                        </a:rPr>
                        <a:t>12.5%</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100" b="1" kern="0" spc="0">
                          <a:solidFill>
                            <a:srgbClr val="000000"/>
                          </a:solidFill>
                          <a:effectLst/>
                          <a:latin typeface="Calibri" pitchFamily="34" charset="0"/>
                          <a:ea typeface="+mn-ea"/>
                          <a:cs typeface="+mn-cs"/>
                        </a:rPr>
                        <a:t>4.458</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100" b="1" kern="0" spc="0">
                          <a:solidFill>
                            <a:srgbClr val="000000"/>
                          </a:solidFill>
                          <a:effectLst/>
                          <a:latin typeface="Calibri" pitchFamily="34" charset="0"/>
                          <a:ea typeface="+mn-ea"/>
                          <a:cs typeface="+mn-cs"/>
                        </a:rPr>
                        <a:t>19.2%</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r>
              <a:tr h="324296">
                <a:tc>
                  <a:txBody>
                    <a:bodyPr/>
                    <a:lstStyle/>
                    <a:p>
                      <a:pPr marL="0" marR="0" indent="0" algn="ctr" fontAlgn="base" latinLnBrk="0">
                        <a:lnSpc>
                          <a:spcPct val="100000"/>
                        </a:lnSpc>
                        <a:spcBef>
                          <a:spcPts val="0"/>
                        </a:spcBef>
                        <a:spcAft>
                          <a:spcPts val="0"/>
                        </a:spcAft>
                      </a:pPr>
                      <a:r>
                        <a:rPr lang="en-US" sz="1100" b="1" kern="0" spc="0">
                          <a:solidFill>
                            <a:srgbClr val="000000"/>
                          </a:solidFill>
                          <a:effectLst/>
                          <a:latin typeface="Calibri" pitchFamily="34" charset="0"/>
                          <a:ea typeface="+mn-ea"/>
                          <a:cs typeface="+mn-cs"/>
                        </a:rPr>
                        <a:t>3×3×2</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100" b="1" kern="0" spc="0">
                          <a:solidFill>
                            <a:srgbClr val="000000"/>
                          </a:solidFill>
                          <a:effectLst/>
                          <a:latin typeface="Calibri" pitchFamily="34" charset="0"/>
                          <a:ea typeface="+mn-ea"/>
                          <a:cs typeface="+mn-cs"/>
                        </a:rPr>
                        <a:t>2.655</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100" b="1" kern="0" spc="0" dirty="0">
                          <a:solidFill>
                            <a:srgbClr val="000000"/>
                          </a:solidFill>
                          <a:effectLst/>
                          <a:latin typeface="Calibri" pitchFamily="34" charset="0"/>
                          <a:ea typeface="+mn-ea"/>
                          <a:cs typeface="+mn-cs"/>
                        </a:rPr>
                        <a:t>25.7%</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100" b="1" kern="0" spc="0" dirty="0">
                          <a:solidFill>
                            <a:srgbClr val="000000"/>
                          </a:solidFill>
                          <a:effectLst/>
                          <a:latin typeface="Calibri" pitchFamily="34" charset="0"/>
                          <a:ea typeface="+mn-ea"/>
                          <a:cs typeface="+mn-cs"/>
                        </a:rPr>
                        <a:t>3.899</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100" b="1" kern="0" spc="0" dirty="0">
                          <a:solidFill>
                            <a:srgbClr val="000000"/>
                          </a:solidFill>
                          <a:effectLst/>
                          <a:latin typeface="Calibri" pitchFamily="34" charset="0"/>
                          <a:ea typeface="+mn-ea"/>
                          <a:cs typeface="+mn-cs"/>
                        </a:rPr>
                        <a:t>29.3%</a:t>
                      </a: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r>
            </a:tbl>
          </a:graphicData>
        </a:graphic>
      </p:graphicFrame>
      <mc:AlternateContent xmlns:mc="http://schemas.openxmlformats.org/markup-compatibility/2006">
        <mc:Choice xmlns="" xmlns:a14="http://schemas.microsoft.com/office/drawing/2010/main" Requires="a14">
          <p:sp>
            <p:nvSpPr>
              <p:cNvPr id="8" name="TextBox 7"/>
              <p:cNvSpPr txBox="1"/>
              <p:nvPr/>
            </p:nvSpPr>
            <p:spPr>
              <a:xfrm>
                <a:off x="1707613" y="3449266"/>
                <a:ext cx="642034" cy="3159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ad>
                        <m:radPr>
                          <m:degHide m:val="on"/>
                          <m:ctrlPr>
                            <a:rPr lang="ko-KR" altLang="en-US" sz="1300" b="1" i="1" smtClean="0">
                              <a:solidFill>
                                <a:srgbClr val="000000"/>
                              </a:solidFill>
                              <a:latin typeface="Cambria Math"/>
                            </a:rPr>
                          </m:ctrlPr>
                        </m:radPr>
                        <m:deg/>
                        <m:e>
                          <m:r>
                            <a:rPr lang="en-US" altLang="ko-KR" sz="1300" b="1" i="1" smtClean="0">
                              <a:solidFill>
                                <a:srgbClr val="000000"/>
                              </a:solidFill>
                              <a:latin typeface="Cambria Math"/>
                            </a:rPr>
                            <m:t>𝑺𝑺𝑻</m:t>
                          </m:r>
                        </m:e>
                      </m:rad>
                    </m:oMath>
                  </m:oMathPara>
                </a14:m>
                <a:endParaRPr lang="ko-KR" altLang="en-US" sz="1300" b="1" dirty="0">
                  <a:solidFill>
                    <a:srgbClr val="000000"/>
                  </a:solidFill>
                </a:endParaRPr>
              </a:p>
            </p:txBody>
          </p:sp>
        </mc:Choice>
        <mc:Fallback>
          <p:sp>
            <p:nvSpPr>
              <p:cNvPr id="8" name="TextBox 7"/>
              <p:cNvSpPr txBox="1">
                <a:spLocks noRot="1" noChangeAspect="1" noMove="1" noResize="1" noEditPoints="1" noAdjustHandles="1" noChangeArrowheads="1" noChangeShapeType="1" noTextEdit="1"/>
              </p:cNvSpPr>
              <p:nvPr/>
            </p:nvSpPr>
            <p:spPr>
              <a:xfrm>
                <a:off x="1707613" y="3449266"/>
                <a:ext cx="642034" cy="315984"/>
              </a:xfrm>
              <a:prstGeom prst="rect">
                <a:avLst/>
              </a:prstGeom>
              <a:blipFill rotWithShape="1">
                <a:blip r:embed="rId3"/>
                <a:stretch>
                  <a:fillRect/>
                </a:stretch>
              </a:blipFill>
            </p:spPr>
            <p:txBody>
              <a:bodyPr/>
              <a:lstStyle/>
              <a:p>
                <a:r>
                  <a:rPr lang="ko-KR" altLang="en-US">
                    <a:noFill/>
                  </a:rPr>
                  <a:t> </a:t>
                </a:r>
              </a:p>
            </p:txBody>
          </p:sp>
        </mc:Fallback>
      </mc:AlternateContent>
      <mc:AlternateContent xmlns:mc="http://schemas.openxmlformats.org/markup-compatibility/2006">
        <mc:Choice xmlns="" xmlns:a14="http://schemas.microsoft.com/office/drawing/2010/main" Requires="a14">
          <p:sp>
            <p:nvSpPr>
              <p:cNvPr id="9" name="TextBox 8"/>
              <p:cNvSpPr txBox="1"/>
              <p:nvPr/>
            </p:nvSpPr>
            <p:spPr>
              <a:xfrm>
                <a:off x="3448448" y="3440882"/>
                <a:ext cx="626005" cy="3159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ad>
                        <m:radPr>
                          <m:degHide m:val="on"/>
                          <m:ctrlPr>
                            <a:rPr lang="ko-KR" altLang="en-US" sz="1300" b="1" i="1" smtClean="0">
                              <a:solidFill>
                                <a:srgbClr val="000000"/>
                              </a:solidFill>
                              <a:latin typeface="Cambria Math"/>
                            </a:rPr>
                          </m:ctrlPr>
                        </m:radPr>
                        <m:deg/>
                        <m:e>
                          <m:r>
                            <a:rPr lang="en-US" altLang="ko-KR" sz="1300" b="1" i="1" smtClean="0">
                              <a:solidFill>
                                <a:srgbClr val="000000"/>
                              </a:solidFill>
                              <a:latin typeface="Cambria Math"/>
                            </a:rPr>
                            <m:t>𝑺𝑺𝑻</m:t>
                          </m:r>
                        </m:e>
                      </m:rad>
                    </m:oMath>
                  </m:oMathPara>
                </a14:m>
                <a:endParaRPr lang="ko-KR" altLang="en-US" sz="1300" b="1" dirty="0">
                  <a:solidFill>
                    <a:srgbClr val="000000"/>
                  </a:solidFill>
                  <a:latin typeface="Calibri" pitchFamily="34" charset="0"/>
                </a:endParaRPr>
              </a:p>
            </p:txBody>
          </p:sp>
        </mc:Choice>
        <mc:Fallback>
          <p:sp>
            <p:nvSpPr>
              <p:cNvPr id="9" name="TextBox 8"/>
              <p:cNvSpPr txBox="1">
                <a:spLocks noRot="1" noChangeAspect="1" noMove="1" noResize="1" noEditPoints="1" noAdjustHandles="1" noChangeArrowheads="1" noChangeShapeType="1" noTextEdit="1"/>
              </p:cNvSpPr>
              <p:nvPr/>
            </p:nvSpPr>
            <p:spPr>
              <a:xfrm>
                <a:off x="3448448" y="3440882"/>
                <a:ext cx="626005" cy="315984"/>
              </a:xfrm>
              <a:prstGeom prst="rect">
                <a:avLst/>
              </a:prstGeom>
              <a:blipFill rotWithShape="1">
                <a:blip r:embed="rId4"/>
                <a:stretch>
                  <a:fillRect/>
                </a:stretch>
              </a:blipFill>
            </p:spPr>
            <p:txBody>
              <a:bodyPr/>
              <a:lstStyle/>
              <a:p>
                <a:r>
                  <a:rPr lang="ko-KR" altLang="en-US">
                    <a:noFill/>
                  </a:rPr>
                  <a:t> </a:t>
                </a:r>
              </a:p>
            </p:txBody>
          </p:sp>
        </mc:Fallback>
      </mc:AlternateContent>
      <p:sp>
        <p:nvSpPr>
          <p:cNvPr id="13" name="내용 개체 틀 2"/>
          <p:cNvSpPr txBox="1">
            <a:spLocks/>
          </p:cNvSpPr>
          <p:nvPr/>
        </p:nvSpPr>
        <p:spPr bwMode="auto">
          <a:xfrm>
            <a:off x="463777" y="845038"/>
            <a:ext cx="6778852" cy="449122"/>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177800" indent="-177800" algn="l">
              <a:spcBef>
                <a:spcPts val="0"/>
              </a:spcBef>
              <a:buClr>
                <a:schemeClr val="tx2"/>
              </a:buClr>
              <a:buSzPct val="100000"/>
              <a:buBlip>
                <a:blip r:embed="rId5"/>
              </a:buBlip>
              <a:defRPr/>
            </a:pPr>
            <a:r>
              <a:rPr lang="en-US" altLang="ko-KR" sz="2200" b="1" kern="0" dirty="0">
                <a:solidFill>
                  <a:srgbClr val="000000"/>
                </a:solidFill>
                <a:latin typeface="Calibri" pitchFamily="34" charset="0"/>
                <a:ea typeface="+mn-ea"/>
              </a:rPr>
              <a:t> Uncertainty </a:t>
            </a:r>
            <a:r>
              <a:rPr lang="en-US" altLang="ko-KR" sz="2200" b="1" kern="0" dirty="0" smtClean="0">
                <a:solidFill>
                  <a:srgbClr val="000000"/>
                </a:solidFill>
                <a:latin typeface="Calibri" pitchFamily="34" charset="0"/>
                <a:ea typeface="+mn-ea"/>
              </a:rPr>
              <a:t>reduction analysis </a:t>
            </a:r>
            <a:r>
              <a:rPr lang="en-US" altLang="ko-KR" sz="2200" b="1" kern="0" dirty="0">
                <a:solidFill>
                  <a:srgbClr val="000000"/>
                </a:solidFill>
                <a:latin typeface="Calibri" pitchFamily="34" charset="0"/>
                <a:ea typeface="+mn-ea"/>
              </a:rPr>
              <a:t>of future </a:t>
            </a:r>
            <a:r>
              <a:rPr lang="en-US" altLang="ko-KR" sz="2200" b="1" kern="0" dirty="0" smtClean="0">
                <a:solidFill>
                  <a:srgbClr val="000000"/>
                </a:solidFill>
                <a:latin typeface="Calibri" pitchFamily="34" charset="0"/>
                <a:ea typeface="+mn-ea"/>
              </a:rPr>
              <a:t>projection</a:t>
            </a:r>
            <a:endParaRPr kumimoji="1" lang="ko-KR" altLang="en-US" sz="2200" b="1" i="0" u="none" strike="noStrike" kern="0" cap="none" spc="0" normalizeH="0" baseline="0" noProof="0" dirty="0">
              <a:ln>
                <a:noFill/>
              </a:ln>
              <a:solidFill>
                <a:srgbClr val="000000"/>
              </a:solidFill>
              <a:effectLst/>
              <a:uLnTx/>
              <a:uFillTx/>
              <a:latin typeface="Calibri" pitchFamily="34" charset="0"/>
              <a:ea typeface="+mn-ea"/>
            </a:endParaRPr>
          </a:p>
        </p:txBody>
      </p:sp>
      <p:sp>
        <p:nvSpPr>
          <p:cNvPr id="14" name="Rectangle 5"/>
          <p:cNvSpPr>
            <a:spLocks noChangeAspect="1" noChangeArrowheads="1"/>
          </p:cNvSpPr>
          <p:nvPr/>
        </p:nvSpPr>
        <p:spPr bwMode="auto">
          <a:xfrm>
            <a:off x="415414" y="895921"/>
            <a:ext cx="266700" cy="266700"/>
          </a:xfrm>
          <a:prstGeom prst="rect">
            <a:avLst/>
          </a:prstGeom>
          <a:solidFill>
            <a:schemeClr val="bg1"/>
          </a:solidFill>
          <a:ln w="9525">
            <a:solidFill>
              <a:srgbClr val="003366"/>
            </a:solidFill>
            <a:miter lim="800000"/>
            <a:headEnd/>
            <a:tailEnd/>
          </a:ln>
          <a:effectLst>
            <a:outerShdw dist="53882" dir="2700000" algn="ctr" rotWithShape="0">
              <a:srgbClr val="9966FF"/>
            </a:outerShdw>
          </a:effectLst>
        </p:spPr>
        <p:txBody>
          <a:bodyPr wrap="none" anchor="ctr"/>
          <a:lstStyle/>
          <a:p>
            <a:pPr algn="ctr">
              <a:defRPr/>
            </a:pPr>
            <a:endParaRPr lang="ko-KR" altLang="en-US" b="1">
              <a:latin typeface="Calibri" pitchFamily="34" charset="0"/>
            </a:endParaRPr>
          </a:p>
        </p:txBody>
      </p:sp>
      <p:sp>
        <p:nvSpPr>
          <p:cNvPr id="15" name="TextBox 3"/>
          <p:cNvSpPr txBox="1">
            <a:spLocks noChangeArrowheads="1"/>
          </p:cNvSpPr>
          <p:nvPr/>
        </p:nvSpPr>
        <p:spPr bwMode="auto">
          <a:xfrm>
            <a:off x="391344" y="1395825"/>
            <a:ext cx="5107756" cy="1500924"/>
          </a:xfrm>
          <a:prstGeom prst="rect">
            <a:avLst/>
          </a:prstGeom>
          <a:noFill/>
          <a:ln w="9525">
            <a:noFill/>
            <a:miter lim="800000"/>
            <a:headEnd/>
            <a:tailEnd/>
          </a:ln>
        </p:spPr>
        <p:txBody>
          <a:bodyPr wrap="square">
            <a:spAutoFit/>
          </a:bodyPr>
          <a:lstStyle/>
          <a:p>
            <a:pPr marL="355600" lvl="1" indent="-177800" algn="l" eaLnBrk="0" hangingPunct="0">
              <a:lnSpc>
                <a:spcPct val="130000"/>
              </a:lnSpc>
              <a:spcBef>
                <a:spcPts val="1000"/>
              </a:spcBef>
              <a:spcAft>
                <a:spcPts val="0"/>
              </a:spcAft>
              <a:buClr>
                <a:srgbClr val="000099"/>
              </a:buClr>
              <a:buSzPct val="80000"/>
              <a:buBlip>
                <a:blip r:embed="rId6"/>
              </a:buBlip>
              <a:defRPr/>
            </a:pPr>
            <a:r>
              <a:rPr lang="en-US" altLang="ko-KR" sz="1600" b="1" kern="0" dirty="0" smtClean="0">
                <a:solidFill>
                  <a:srgbClr val="000000"/>
                </a:solidFill>
                <a:latin typeface="Calibri" pitchFamily="34" charset="0"/>
                <a:cs typeface="Times New Roman" pitchFamily="18" charset="0"/>
              </a:rPr>
              <a:t>RCM : Total uncertainty increased in</a:t>
            </a:r>
            <a:r>
              <a:rPr lang="ko-KR" altLang="en-US" sz="1600" b="1" kern="0" dirty="0" smtClean="0">
                <a:solidFill>
                  <a:srgbClr val="000000"/>
                </a:solidFill>
                <a:latin typeface="Calibri" pitchFamily="34" charset="0"/>
                <a:cs typeface="Times New Roman" pitchFamily="18" charset="0"/>
              </a:rPr>
              <a:t> </a:t>
            </a:r>
            <a:r>
              <a:rPr lang="en-US" altLang="ko-KR" sz="1600" b="1" kern="0" dirty="0" smtClean="0">
                <a:solidFill>
                  <a:srgbClr val="000000"/>
                </a:solidFill>
                <a:latin typeface="Calibri" pitchFamily="34" charset="0"/>
                <a:cs typeface="Times New Roman" pitchFamily="18" charset="0"/>
              </a:rPr>
              <a:t>the experiments except for </a:t>
            </a:r>
            <a:r>
              <a:rPr lang="en-US" altLang="ko-KR" sz="1600" b="1" kern="0" dirty="0" smtClean="0">
                <a:solidFill>
                  <a:schemeClr val="accent2">
                    <a:lumMod val="75000"/>
                  </a:schemeClr>
                </a:solidFill>
                <a:latin typeface="Calibri" pitchFamily="34" charset="0"/>
                <a:cs typeface="Times New Roman" pitchFamily="18" charset="0"/>
              </a:rPr>
              <a:t>HadGEM3-RA, SNU-MM5, YSU-RSM</a:t>
            </a:r>
          </a:p>
          <a:p>
            <a:pPr marL="355600" lvl="1" indent="-177800" algn="l" eaLnBrk="0" hangingPunct="0">
              <a:lnSpc>
                <a:spcPct val="130000"/>
              </a:lnSpc>
              <a:spcBef>
                <a:spcPts val="1000"/>
              </a:spcBef>
              <a:spcAft>
                <a:spcPts val="0"/>
              </a:spcAft>
              <a:buClr>
                <a:srgbClr val="000099"/>
              </a:buClr>
              <a:buSzPct val="80000"/>
              <a:buBlip>
                <a:blip r:embed="rId6"/>
              </a:buBlip>
              <a:defRPr/>
            </a:pPr>
            <a:r>
              <a:rPr lang="en-US" altLang="ko-KR" sz="1600" b="1" kern="0" dirty="0">
                <a:solidFill>
                  <a:srgbClr val="000000"/>
                </a:solidFill>
                <a:latin typeface="Calibri" pitchFamily="34" charset="0"/>
                <a:cs typeface="Times New Roman" pitchFamily="18" charset="0"/>
              </a:rPr>
              <a:t>SPP : Total uncertainty increased in the experiments except for </a:t>
            </a:r>
            <a:r>
              <a:rPr lang="en-US" altLang="ko-KR" sz="1600" b="1" kern="0" dirty="0" smtClean="0">
                <a:solidFill>
                  <a:schemeClr val="accent2">
                    <a:lumMod val="75000"/>
                  </a:schemeClr>
                </a:solidFill>
                <a:latin typeface="Calibri" pitchFamily="34" charset="0"/>
                <a:cs typeface="Times New Roman" pitchFamily="18" charset="0"/>
              </a:rPr>
              <a:t>LS, VS, SWS</a:t>
            </a:r>
          </a:p>
        </p:txBody>
      </p:sp>
      <p:sp>
        <p:nvSpPr>
          <p:cNvPr id="16" name="TextBox 3"/>
          <p:cNvSpPr txBox="1">
            <a:spLocks noChangeArrowheads="1"/>
          </p:cNvSpPr>
          <p:nvPr/>
        </p:nvSpPr>
        <p:spPr bwMode="auto">
          <a:xfrm>
            <a:off x="463352" y="5287052"/>
            <a:ext cx="3918148" cy="412421"/>
          </a:xfrm>
          <a:prstGeom prst="rect">
            <a:avLst/>
          </a:prstGeom>
          <a:noFill/>
          <a:ln w="9525">
            <a:noFill/>
            <a:miter lim="800000"/>
            <a:headEnd/>
            <a:tailEnd/>
          </a:ln>
        </p:spPr>
        <p:txBody>
          <a:bodyPr wrap="square">
            <a:spAutoFit/>
          </a:bodyPr>
          <a:lstStyle/>
          <a:p>
            <a:pPr marL="355600" lvl="1" indent="-177800" algn="l" eaLnBrk="0" hangingPunct="0">
              <a:lnSpc>
                <a:spcPct val="130000"/>
              </a:lnSpc>
              <a:spcBef>
                <a:spcPts val="1000"/>
              </a:spcBef>
              <a:spcAft>
                <a:spcPts val="0"/>
              </a:spcAft>
              <a:buClr>
                <a:srgbClr val="000099"/>
              </a:buClr>
              <a:buSzPct val="80000"/>
              <a:buBlip>
                <a:blip r:embed="rId6"/>
              </a:buBlip>
              <a:defRPr/>
            </a:pPr>
            <a:r>
              <a:rPr lang="en-US" altLang="ko-KR" sz="1600" b="1" kern="0" dirty="0" smtClean="0">
                <a:solidFill>
                  <a:srgbClr val="000000"/>
                </a:solidFill>
                <a:latin typeface="Calibri" pitchFamily="34" charset="0"/>
                <a:cs typeface="Times New Roman" pitchFamily="18" charset="0"/>
              </a:rPr>
              <a:t>Total uncertainty reduced</a:t>
            </a:r>
            <a:endParaRPr lang="en-US" altLang="ko-KR" sz="1600" b="1" kern="0" dirty="0" smtClean="0">
              <a:solidFill>
                <a:schemeClr val="accent2"/>
              </a:solidFill>
              <a:latin typeface="Calibri" pitchFamily="34" charset="0"/>
              <a:cs typeface="Times New Roman" pitchFamily="18" charset="0"/>
            </a:endParaRPr>
          </a:p>
        </p:txBody>
      </p:sp>
      <p:sp>
        <p:nvSpPr>
          <p:cNvPr id="17" name="내용 개체 틀 2"/>
          <p:cNvSpPr>
            <a:spLocks noGrp="1"/>
          </p:cNvSpPr>
          <p:nvPr/>
        </p:nvSpPr>
        <p:spPr bwMode="auto">
          <a:xfrm>
            <a:off x="799009" y="5678450"/>
            <a:ext cx="4306391" cy="100175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lvl1pPr marL="177800" indent="-177800" algn="l" rtl="0" eaLnBrk="0" fontAlgn="base" latinLnBrk="1" hangingPunct="0">
              <a:lnSpc>
                <a:spcPct val="130000"/>
              </a:lnSpc>
              <a:spcBef>
                <a:spcPct val="20000"/>
              </a:spcBef>
              <a:spcAft>
                <a:spcPct val="0"/>
              </a:spcAft>
              <a:buClr>
                <a:schemeClr val="tx2"/>
              </a:buClr>
              <a:buSzPct val="100000"/>
              <a:buFont typeface="Monotype Sorts" pitchFamily="2" charset="2"/>
              <a:buBlip>
                <a:blip r:embed="rId5"/>
              </a:buBlip>
              <a:defRPr kumimoji="1" sz="2000" b="1" baseline="0">
                <a:solidFill>
                  <a:srgbClr val="000000"/>
                </a:solidFill>
                <a:latin typeface="Arial" pitchFamily="34" charset="0"/>
                <a:ea typeface="Arial Unicode MS" pitchFamily="50" charset="-127"/>
                <a:cs typeface="Arial" pitchFamily="34" charset="0"/>
              </a:defRPr>
            </a:lvl1pPr>
            <a:lvl2pPr marL="541338" indent="-184150" algn="l" rtl="0" eaLnBrk="0" fontAlgn="base" latinLnBrk="1" hangingPunct="0">
              <a:lnSpc>
                <a:spcPct val="130000"/>
              </a:lnSpc>
              <a:spcBef>
                <a:spcPct val="20000"/>
              </a:spcBef>
              <a:spcAft>
                <a:spcPct val="0"/>
              </a:spcAft>
              <a:buClr>
                <a:schemeClr val="tx2"/>
              </a:buClr>
              <a:buSzPct val="80000"/>
              <a:buFont typeface="Wingdings" pitchFamily="2" charset="2"/>
              <a:buChar char="Ø"/>
              <a:defRPr kumimoji="1" sz="1600" b="1" baseline="0">
                <a:solidFill>
                  <a:srgbClr val="000000"/>
                </a:solidFill>
                <a:latin typeface="Arial" pitchFamily="34" charset="0"/>
                <a:ea typeface="Arial Unicode MS" pitchFamily="50" charset="-127"/>
                <a:cs typeface="Arial" pitchFamily="34" charset="0"/>
              </a:defRPr>
            </a:lvl2pPr>
            <a:lvl3pPr marL="895350" indent="-174625" algn="l" rtl="0" eaLnBrk="0" fontAlgn="base" latinLnBrk="1" hangingPunct="0">
              <a:lnSpc>
                <a:spcPct val="130000"/>
              </a:lnSpc>
              <a:spcBef>
                <a:spcPct val="20000"/>
              </a:spcBef>
              <a:spcAft>
                <a:spcPct val="0"/>
              </a:spcAft>
              <a:buClr>
                <a:schemeClr val="tx1"/>
              </a:buClr>
              <a:buSzPct val="75000"/>
              <a:buFont typeface="Monotype Sorts" pitchFamily="2" charset="2"/>
              <a:buBlip>
                <a:blip r:embed="rId7"/>
              </a:buBlip>
              <a:defRPr kumimoji="1" sz="1400" b="1" baseline="0">
                <a:solidFill>
                  <a:srgbClr val="003366"/>
                </a:solidFill>
                <a:latin typeface="Arial" pitchFamily="34" charset="0"/>
                <a:ea typeface="Arial Unicode MS" pitchFamily="50" charset="-127"/>
                <a:cs typeface="Arial" pitchFamily="34" charset="0"/>
              </a:defRPr>
            </a:lvl3pPr>
            <a:lvl4pPr marL="1258888" indent="-184150" algn="l" rtl="0" eaLnBrk="0" fontAlgn="base" latinLnBrk="1" hangingPunct="0">
              <a:lnSpc>
                <a:spcPct val="130000"/>
              </a:lnSpc>
              <a:spcBef>
                <a:spcPct val="20000"/>
              </a:spcBef>
              <a:spcAft>
                <a:spcPct val="0"/>
              </a:spcAft>
              <a:buClr>
                <a:schemeClr val="tx1"/>
              </a:buClr>
              <a:buSzPct val="75000"/>
              <a:buChar char="•"/>
              <a:defRPr kumimoji="1" sz="1300" baseline="0">
                <a:solidFill>
                  <a:srgbClr val="000000"/>
                </a:solidFill>
                <a:latin typeface="Arial" pitchFamily="34" charset="0"/>
                <a:ea typeface="Arial Unicode MS" pitchFamily="50" charset="-127"/>
                <a:cs typeface="Arial" pitchFamily="34" charset="0"/>
              </a:defRPr>
            </a:lvl4pPr>
            <a:lvl5pPr marL="1614488" indent="-176213" algn="l" rtl="0" eaLnBrk="0" fontAlgn="base" latinLnBrk="1" hangingPunct="0">
              <a:lnSpc>
                <a:spcPct val="130000"/>
              </a:lnSpc>
              <a:spcBef>
                <a:spcPct val="20000"/>
              </a:spcBef>
              <a:spcAft>
                <a:spcPct val="0"/>
              </a:spcAft>
              <a:buClr>
                <a:schemeClr val="hlink"/>
              </a:buClr>
              <a:buSzPct val="75000"/>
              <a:buFont typeface="Monotype Sorts" pitchFamily="2" charset="2"/>
              <a:buChar char="ä"/>
              <a:defRPr kumimoji="1" sz="1000" baseline="0">
                <a:solidFill>
                  <a:schemeClr val="tx1"/>
                </a:solidFill>
                <a:latin typeface="Arial" pitchFamily="34" charset="0"/>
                <a:ea typeface="Arial Unicode MS" pitchFamily="50" charset="-127"/>
                <a:cs typeface="Arial" pitchFamily="34" charset="0"/>
              </a:defRPr>
            </a:lvl5pPr>
            <a:lvl6pPr marL="20716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6pPr>
            <a:lvl7pPr marL="25288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7pPr>
            <a:lvl8pPr marL="29860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8pPr>
            <a:lvl9pPr marL="3443288" indent="-176213" algn="l" rtl="0" fontAlgn="base" latinLnBrk="1">
              <a:spcBef>
                <a:spcPct val="20000"/>
              </a:spcBef>
              <a:spcAft>
                <a:spcPct val="0"/>
              </a:spcAft>
              <a:buClr>
                <a:schemeClr val="hlink"/>
              </a:buClr>
              <a:buSzPct val="75000"/>
              <a:buFont typeface="Monotype Sorts" pitchFamily="2" charset="2"/>
              <a:buChar char="ä"/>
              <a:defRPr kumimoji="1" sz="1000">
                <a:solidFill>
                  <a:schemeClr val="tx1"/>
                </a:solidFill>
                <a:latin typeface="HY헤드라인M" pitchFamily="18" charset="-127"/>
                <a:ea typeface="HY헤드라인M" pitchFamily="18" charset="-127"/>
              </a:defRPr>
            </a:lvl9pPr>
          </a:lstStyle>
          <a:p>
            <a:pPr marL="179388" lvl="2" indent="-179388"/>
            <a:r>
              <a:rPr lang="en-US" altLang="ko-KR" dirty="0">
                <a:solidFill>
                  <a:srgbClr val="000000"/>
                </a:solidFill>
                <a:latin typeface="Calibri" pitchFamily="34" charset="0"/>
                <a:cs typeface="Arial" charset="0"/>
              </a:rPr>
              <a:t>RCM </a:t>
            </a:r>
            <a:r>
              <a:rPr lang="en-US" altLang="ko-KR" dirty="0" smtClean="0">
                <a:solidFill>
                  <a:srgbClr val="000000"/>
                </a:solidFill>
                <a:latin typeface="Calibri" pitchFamily="34" charset="0"/>
                <a:cs typeface="Arial" charset="0"/>
              </a:rPr>
              <a:t>: </a:t>
            </a:r>
            <a:r>
              <a:rPr lang="en-US" altLang="ko-KR" dirty="0">
                <a:solidFill>
                  <a:srgbClr val="000000"/>
                </a:solidFill>
                <a:latin typeface="Calibri" pitchFamily="34" charset="0"/>
                <a:cs typeface="Arial" charset="0"/>
              </a:rPr>
              <a:t>19.0∼24.7% </a:t>
            </a:r>
          </a:p>
          <a:p>
            <a:pPr marL="179388" lvl="2" indent="-179388"/>
            <a:r>
              <a:rPr lang="en-US" altLang="ko-KR" dirty="0">
                <a:solidFill>
                  <a:srgbClr val="000000"/>
                </a:solidFill>
                <a:latin typeface="Calibri" pitchFamily="34" charset="0"/>
                <a:cs typeface="Arial" charset="0"/>
              </a:rPr>
              <a:t>SPP </a:t>
            </a:r>
            <a:r>
              <a:rPr lang="en-US" altLang="ko-KR" dirty="0" smtClean="0">
                <a:solidFill>
                  <a:srgbClr val="000000"/>
                </a:solidFill>
                <a:latin typeface="Calibri" pitchFamily="34" charset="0"/>
                <a:cs typeface="Arial" charset="0"/>
              </a:rPr>
              <a:t>: </a:t>
            </a:r>
            <a:r>
              <a:rPr lang="en-US" altLang="ko-KR" dirty="0">
                <a:solidFill>
                  <a:srgbClr val="000000"/>
                </a:solidFill>
                <a:latin typeface="Calibri" pitchFamily="34" charset="0"/>
                <a:cs typeface="Arial" charset="0"/>
              </a:rPr>
              <a:t>12.5∼19.2%</a:t>
            </a:r>
          </a:p>
          <a:p>
            <a:pPr marL="179388" lvl="2" indent="-179388"/>
            <a:r>
              <a:rPr lang="en-US" altLang="ko-KR" dirty="0">
                <a:solidFill>
                  <a:srgbClr val="000000"/>
                </a:solidFill>
                <a:latin typeface="Calibri" pitchFamily="34" charset="0"/>
                <a:cs typeface="Arial" charset="0"/>
              </a:rPr>
              <a:t>RCM, </a:t>
            </a:r>
            <a:r>
              <a:rPr lang="en-US" altLang="ko-KR" dirty="0" smtClean="0">
                <a:solidFill>
                  <a:srgbClr val="000000"/>
                </a:solidFill>
                <a:latin typeface="Calibri" pitchFamily="34" charset="0"/>
                <a:cs typeface="Arial" charset="0"/>
              </a:rPr>
              <a:t>SPP</a:t>
            </a:r>
            <a:r>
              <a:rPr lang="ko-KR" altLang="en-US" dirty="0" smtClean="0">
                <a:solidFill>
                  <a:srgbClr val="000000"/>
                </a:solidFill>
                <a:latin typeface="Calibri" pitchFamily="34" charset="0"/>
                <a:cs typeface="Arial" charset="0"/>
              </a:rPr>
              <a:t> </a:t>
            </a:r>
            <a:r>
              <a:rPr lang="en-US" altLang="ko-KR" dirty="0">
                <a:solidFill>
                  <a:srgbClr val="000000"/>
                </a:solidFill>
                <a:latin typeface="Calibri" pitchFamily="34" charset="0"/>
                <a:cs typeface="Arial" charset="0"/>
              </a:rPr>
              <a:t>: 25.7∼29.3</a:t>
            </a:r>
            <a:r>
              <a:rPr lang="en-US" altLang="ko-KR" dirty="0" smtClean="0">
                <a:solidFill>
                  <a:srgbClr val="000000"/>
                </a:solidFill>
                <a:latin typeface="Calibri" pitchFamily="34" charset="0"/>
                <a:cs typeface="Arial" charset="0"/>
              </a:rPr>
              <a:t>%</a:t>
            </a:r>
            <a:endParaRPr lang="ko-KR" altLang="en-US" dirty="0">
              <a:solidFill>
                <a:srgbClr val="000000"/>
              </a:solidFill>
              <a:latin typeface="Calibri" pitchFamily="34" charset="0"/>
              <a:cs typeface="Arial" charset="0"/>
            </a:endParaRPr>
          </a:p>
        </p:txBody>
      </p:sp>
      <p:sp>
        <p:nvSpPr>
          <p:cNvPr id="18" name="TextBox 17"/>
          <p:cNvSpPr txBox="1"/>
          <p:nvPr/>
        </p:nvSpPr>
        <p:spPr>
          <a:xfrm>
            <a:off x="8099248" y="1817566"/>
            <a:ext cx="624992"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smtClean="0">
                <a:ln>
                  <a:noFill/>
                </a:ln>
                <a:solidFill>
                  <a:srgbClr val="000000"/>
                </a:solidFill>
                <a:effectLst/>
                <a:uLnTx/>
                <a:uFillTx/>
                <a:latin typeface="맑은 고딕" pitchFamily="50" charset="-127"/>
                <a:ea typeface="맑은 고딕" pitchFamily="50" charset="-127"/>
              </a:rPr>
              <a:t>SPP</a:t>
            </a:r>
            <a:endParaRPr kumimoji="0" lang="ko-KR" altLang="en-US" sz="900" b="1" i="0" u="none" strike="noStrike" kern="0" cap="none" spc="0" normalizeH="0" baseline="0" noProof="0" dirty="0">
              <a:ln>
                <a:noFill/>
              </a:ln>
              <a:solidFill>
                <a:srgbClr val="000000"/>
              </a:solidFill>
              <a:effectLst/>
              <a:uLnTx/>
              <a:uFillTx/>
              <a:latin typeface="맑은 고딕" pitchFamily="50" charset="-127"/>
              <a:ea typeface="맑은 고딕" pitchFamily="50" charset="-127"/>
            </a:endParaRPr>
          </a:p>
        </p:txBody>
      </p:sp>
      <p:sp>
        <p:nvSpPr>
          <p:cNvPr id="19" name="TextBox 18"/>
          <p:cNvSpPr txBox="1"/>
          <p:nvPr/>
        </p:nvSpPr>
        <p:spPr>
          <a:xfrm>
            <a:off x="8109777" y="1932319"/>
            <a:ext cx="650946"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smtClean="0">
                <a:ln>
                  <a:noFill/>
                </a:ln>
                <a:solidFill>
                  <a:srgbClr val="000000"/>
                </a:solidFill>
                <a:effectLst/>
                <a:uLnTx/>
                <a:uFillTx/>
                <a:latin typeface="맑은 고딕" pitchFamily="50" charset="-127"/>
                <a:ea typeface="맑은 고딕" pitchFamily="50" charset="-127"/>
              </a:rPr>
              <a:t>RCM</a:t>
            </a:r>
            <a:endParaRPr kumimoji="0" lang="ko-KR" altLang="en-US" sz="900" b="1" i="0" u="none" strike="noStrike" kern="0" cap="none" spc="0" normalizeH="0" baseline="0" noProof="0" dirty="0">
              <a:ln>
                <a:noFill/>
              </a:ln>
              <a:solidFill>
                <a:srgbClr val="000000"/>
              </a:solidFill>
              <a:effectLst/>
              <a:uLnTx/>
              <a:uFillTx/>
              <a:latin typeface="맑은 고딕" pitchFamily="50" charset="-127"/>
              <a:ea typeface="맑은 고딕" pitchFamily="50" charset="-127"/>
            </a:endParaRPr>
          </a:p>
        </p:txBody>
      </p:sp>
      <p:pic>
        <p:nvPicPr>
          <p:cNvPr id="20" name="Picture 2"/>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5734236" y="1682176"/>
            <a:ext cx="3263741" cy="19601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1" name="TextBox 20"/>
          <p:cNvSpPr txBox="1"/>
          <p:nvPr/>
        </p:nvSpPr>
        <p:spPr>
          <a:xfrm>
            <a:off x="5777228" y="3651059"/>
            <a:ext cx="958431" cy="25391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100" normalizeH="0" baseline="0" noProof="0" dirty="0" smtClean="0">
                <a:ln>
                  <a:noFill/>
                </a:ln>
                <a:solidFill>
                  <a:srgbClr val="000000"/>
                </a:solidFill>
                <a:effectLst/>
                <a:uLnTx/>
                <a:uFillTx/>
                <a:latin typeface="맑은 고딕" pitchFamily="50" charset="-127"/>
                <a:ea typeface="맑은 고딕" pitchFamily="50" charset="-127"/>
              </a:rPr>
              <a:t>HadGEM3-RA</a:t>
            </a:r>
            <a:endParaRPr kumimoji="0" lang="ko-KR" altLang="en-US" sz="1000" b="1" i="0" u="none" strike="noStrike" kern="0" cap="none" spc="-100" normalizeH="0" baseline="0" noProof="0" dirty="0">
              <a:ln>
                <a:noFill/>
              </a:ln>
              <a:solidFill>
                <a:srgbClr val="000000"/>
              </a:solidFill>
              <a:effectLst/>
              <a:uLnTx/>
              <a:uFillTx/>
              <a:latin typeface="맑은 고딕" pitchFamily="50" charset="-127"/>
              <a:ea typeface="맑은 고딕" pitchFamily="50" charset="-127"/>
            </a:endParaRPr>
          </a:p>
        </p:txBody>
      </p:sp>
      <p:sp>
        <p:nvSpPr>
          <p:cNvPr id="22" name="TextBox 21"/>
          <p:cNvSpPr txBox="1"/>
          <p:nvPr/>
        </p:nvSpPr>
        <p:spPr>
          <a:xfrm>
            <a:off x="6382171" y="3649615"/>
            <a:ext cx="958431" cy="24622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100" normalizeH="0" baseline="0" noProof="0" dirty="0" smtClean="0">
                <a:ln>
                  <a:noFill/>
                </a:ln>
                <a:solidFill>
                  <a:srgbClr val="000000"/>
                </a:solidFill>
                <a:effectLst/>
                <a:uLnTx/>
                <a:uFillTx/>
                <a:latin typeface="맑은 고딕" pitchFamily="50" charset="-127"/>
                <a:ea typeface="맑은 고딕" pitchFamily="50" charset="-127"/>
              </a:rPr>
              <a:t>RegCM4</a:t>
            </a:r>
            <a:endParaRPr kumimoji="0" lang="ko-KR" altLang="en-US" sz="1000" b="1" i="0" u="none" strike="noStrike" kern="0" cap="none" spc="-100" normalizeH="0" baseline="0" noProof="0" dirty="0">
              <a:ln>
                <a:noFill/>
              </a:ln>
              <a:solidFill>
                <a:srgbClr val="000000"/>
              </a:solidFill>
              <a:effectLst/>
              <a:uLnTx/>
              <a:uFillTx/>
              <a:latin typeface="맑은 고딕" pitchFamily="50" charset="-127"/>
              <a:ea typeface="맑은 고딕" pitchFamily="50" charset="-127"/>
            </a:endParaRPr>
          </a:p>
        </p:txBody>
      </p:sp>
      <p:sp>
        <p:nvSpPr>
          <p:cNvPr id="23" name="TextBox 22"/>
          <p:cNvSpPr txBox="1"/>
          <p:nvPr/>
        </p:nvSpPr>
        <p:spPr>
          <a:xfrm>
            <a:off x="6986165" y="3652503"/>
            <a:ext cx="958431" cy="24622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100" normalizeH="0" baseline="0" noProof="0" dirty="0" smtClean="0">
                <a:ln>
                  <a:noFill/>
                </a:ln>
                <a:solidFill>
                  <a:srgbClr val="000000"/>
                </a:solidFill>
                <a:effectLst/>
                <a:uLnTx/>
                <a:uFillTx/>
                <a:latin typeface="맑은 고딕" pitchFamily="50" charset="-127"/>
                <a:ea typeface="맑은 고딕" pitchFamily="50" charset="-127"/>
              </a:rPr>
              <a:t>SNU-MM5</a:t>
            </a:r>
            <a:endParaRPr kumimoji="0" lang="ko-KR" altLang="en-US" sz="1000" b="1" i="0" u="none" strike="noStrike" kern="0" cap="none" spc="-100" normalizeH="0" baseline="0" noProof="0" dirty="0">
              <a:ln>
                <a:noFill/>
              </a:ln>
              <a:solidFill>
                <a:srgbClr val="000000"/>
              </a:solidFill>
              <a:effectLst/>
              <a:uLnTx/>
              <a:uFillTx/>
              <a:latin typeface="맑은 고딕" pitchFamily="50" charset="-127"/>
              <a:ea typeface="맑은 고딕" pitchFamily="50" charset="-127"/>
            </a:endParaRPr>
          </a:p>
        </p:txBody>
      </p:sp>
      <p:sp>
        <p:nvSpPr>
          <p:cNvPr id="24" name="TextBox 23"/>
          <p:cNvSpPr txBox="1"/>
          <p:nvPr/>
        </p:nvSpPr>
        <p:spPr>
          <a:xfrm>
            <a:off x="7589631" y="3651059"/>
            <a:ext cx="958431" cy="24622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100" normalizeH="0" baseline="0" noProof="0" dirty="0" smtClean="0">
                <a:ln>
                  <a:noFill/>
                </a:ln>
                <a:solidFill>
                  <a:srgbClr val="000000"/>
                </a:solidFill>
                <a:effectLst/>
                <a:uLnTx/>
                <a:uFillTx/>
                <a:latin typeface="맑은 고딕" pitchFamily="50" charset="-127"/>
                <a:ea typeface="맑은 고딕" pitchFamily="50" charset="-127"/>
              </a:rPr>
              <a:t>SNU-WRF</a:t>
            </a:r>
            <a:endParaRPr kumimoji="0" lang="ko-KR" altLang="en-US" sz="1000" b="1" i="0" u="none" strike="noStrike" kern="0" cap="none" spc="-100" normalizeH="0" baseline="0" noProof="0" dirty="0">
              <a:ln>
                <a:noFill/>
              </a:ln>
              <a:solidFill>
                <a:srgbClr val="000000"/>
              </a:solidFill>
              <a:effectLst/>
              <a:uLnTx/>
              <a:uFillTx/>
              <a:latin typeface="맑은 고딕" pitchFamily="50" charset="-127"/>
              <a:ea typeface="맑은 고딕" pitchFamily="50" charset="-127"/>
            </a:endParaRPr>
          </a:p>
        </p:txBody>
      </p:sp>
      <p:sp>
        <p:nvSpPr>
          <p:cNvPr id="25" name="TextBox 24"/>
          <p:cNvSpPr txBox="1"/>
          <p:nvPr/>
        </p:nvSpPr>
        <p:spPr>
          <a:xfrm>
            <a:off x="8308043" y="3652709"/>
            <a:ext cx="734202" cy="24622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100" normalizeH="0" baseline="0" noProof="0" dirty="0" smtClean="0">
                <a:ln>
                  <a:noFill/>
                </a:ln>
                <a:solidFill>
                  <a:srgbClr val="000000"/>
                </a:solidFill>
                <a:effectLst/>
                <a:uLnTx/>
                <a:uFillTx/>
                <a:latin typeface="맑은 고딕" pitchFamily="50" charset="-127"/>
                <a:ea typeface="맑은 고딕" pitchFamily="50" charset="-127"/>
              </a:rPr>
              <a:t>YSU-RSM</a:t>
            </a:r>
            <a:endParaRPr kumimoji="0" lang="ko-KR" altLang="en-US" sz="1000" b="1" i="0" u="none" strike="noStrike" kern="0" cap="none" spc="-100" normalizeH="0" baseline="0" noProof="0" dirty="0">
              <a:ln>
                <a:noFill/>
              </a:ln>
              <a:solidFill>
                <a:srgbClr val="000000"/>
              </a:solidFill>
              <a:effectLst/>
              <a:uLnTx/>
              <a:uFillTx/>
              <a:latin typeface="맑은 고딕" pitchFamily="50" charset="-127"/>
              <a:ea typeface="맑은 고딕" pitchFamily="50" charset="-127"/>
            </a:endParaRPr>
          </a:p>
        </p:txBody>
      </p:sp>
      <p:sp>
        <p:nvSpPr>
          <p:cNvPr id="26" name="TextBox 25"/>
          <p:cNvSpPr txBox="1"/>
          <p:nvPr/>
        </p:nvSpPr>
        <p:spPr>
          <a:xfrm>
            <a:off x="5781931" y="1525683"/>
            <a:ext cx="958431" cy="24622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100" normalizeH="0" baseline="0" noProof="0" dirty="0" smtClean="0">
                <a:ln>
                  <a:noFill/>
                </a:ln>
                <a:solidFill>
                  <a:srgbClr val="000000"/>
                </a:solidFill>
                <a:effectLst/>
                <a:uLnTx/>
                <a:uFillTx/>
                <a:latin typeface="맑은 고딕" pitchFamily="50" charset="-127"/>
                <a:ea typeface="맑은 고딕" pitchFamily="50" charset="-127"/>
              </a:rPr>
              <a:t>LS</a:t>
            </a:r>
            <a:endParaRPr kumimoji="0" lang="ko-KR" altLang="en-US" sz="1000" b="1" i="0" u="none" strike="noStrike" kern="0" cap="none" spc="-100" normalizeH="0" baseline="0" noProof="0" dirty="0">
              <a:ln>
                <a:noFill/>
              </a:ln>
              <a:solidFill>
                <a:srgbClr val="000000"/>
              </a:solidFill>
              <a:effectLst/>
              <a:uLnTx/>
              <a:uFillTx/>
              <a:latin typeface="맑은 고딕" pitchFamily="50" charset="-127"/>
              <a:ea typeface="맑은 고딕" pitchFamily="50" charset="-127"/>
            </a:endParaRPr>
          </a:p>
        </p:txBody>
      </p:sp>
      <p:sp>
        <p:nvSpPr>
          <p:cNvPr id="27" name="TextBox 26"/>
          <p:cNvSpPr txBox="1"/>
          <p:nvPr/>
        </p:nvSpPr>
        <p:spPr>
          <a:xfrm>
            <a:off x="6385396" y="1524239"/>
            <a:ext cx="958431" cy="24622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100" normalizeH="0" baseline="0" noProof="0" dirty="0" smtClean="0">
                <a:ln>
                  <a:noFill/>
                </a:ln>
                <a:solidFill>
                  <a:srgbClr val="000000"/>
                </a:solidFill>
                <a:effectLst/>
                <a:uLnTx/>
                <a:uFillTx/>
                <a:latin typeface="맑은 고딕" pitchFamily="50" charset="-127"/>
                <a:ea typeface="맑은 고딕" pitchFamily="50" charset="-127"/>
              </a:rPr>
              <a:t>VS</a:t>
            </a:r>
            <a:endParaRPr kumimoji="0" lang="ko-KR" altLang="en-US" sz="1000" b="1" i="0" u="none" strike="noStrike" kern="0" cap="none" spc="-100" normalizeH="0" baseline="0" noProof="0" dirty="0">
              <a:ln>
                <a:noFill/>
              </a:ln>
              <a:solidFill>
                <a:srgbClr val="000000"/>
              </a:solidFill>
              <a:effectLst/>
              <a:uLnTx/>
              <a:uFillTx/>
              <a:latin typeface="맑은 고딕" pitchFamily="50" charset="-127"/>
              <a:ea typeface="맑은 고딕" pitchFamily="50" charset="-127"/>
            </a:endParaRPr>
          </a:p>
        </p:txBody>
      </p:sp>
      <p:sp>
        <p:nvSpPr>
          <p:cNvPr id="28" name="TextBox 27"/>
          <p:cNvSpPr txBox="1"/>
          <p:nvPr/>
        </p:nvSpPr>
        <p:spPr>
          <a:xfrm>
            <a:off x="6986165" y="1527128"/>
            <a:ext cx="958431" cy="24622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100" normalizeH="0" baseline="0" noProof="0" dirty="0" smtClean="0">
                <a:ln>
                  <a:noFill/>
                </a:ln>
                <a:solidFill>
                  <a:srgbClr val="000000"/>
                </a:solidFill>
                <a:effectLst/>
                <a:uLnTx/>
                <a:uFillTx/>
                <a:latin typeface="맑은 고딕" pitchFamily="50" charset="-127"/>
                <a:ea typeface="맑은 고딕" pitchFamily="50" charset="-127"/>
              </a:rPr>
              <a:t>QM</a:t>
            </a:r>
            <a:endParaRPr kumimoji="0" lang="ko-KR" altLang="en-US" sz="1000" b="1" i="0" u="none" strike="noStrike" kern="0" cap="none" spc="-100" normalizeH="0" baseline="0" noProof="0" dirty="0">
              <a:ln>
                <a:noFill/>
              </a:ln>
              <a:solidFill>
                <a:srgbClr val="000000"/>
              </a:solidFill>
              <a:effectLst/>
              <a:uLnTx/>
              <a:uFillTx/>
              <a:latin typeface="맑은 고딕" pitchFamily="50" charset="-127"/>
              <a:ea typeface="맑은 고딕" pitchFamily="50" charset="-127"/>
            </a:endParaRPr>
          </a:p>
        </p:txBody>
      </p:sp>
      <p:sp>
        <p:nvSpPr>
          <p:cNvPr id="29" name="TextBox 28"/>
          <p:cNvSpPr txBox="1"/>
          <p:nvPr/>
        </p:nvSpPr>
        <p:spPr>
          <a:xfrm>
            <a:off x="7587629" y="1525683"/>
            <a:ext cx="958431" cy="24622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100" normalizeH="0" baseline="0" noProof="0" dirty="0" smtClean="0">
                <a:ln>
                  <a:noFill/>
                </a:ln>
                <a:solidFill>
                  <a:srgbClr val="000000"/>
                </a:solidFill>
                <a:effectLst/>
                <a:uLnTx/>
                <a:uFillTx/>
                <a:latin typeface="맑은 고딕" pitchFamily="50" charset="-127"/>
                <a:ea typeface="맑은 고딕" pitchFamily="50" charset="-127"/>
              </a:rPr>
              <a:t>SWS</a:t>
            </a:r>
            <a:endParaRPr kumimoji="0" lang="ko-KR" altLang="en-US" sz="1000" b="1" i="0" u="none" strike="noStrike" kern="0" cap="none" spc="-100" normalizeH="0" baseline="0" noProof="0" dirty="0">
              <a:ln>
                <a:noFill/>
              </a:ln>
              <a:solidFill>
                <a:srgbClr val="000000"/>
              </a:solidFill>
              <a:effectLst/>
              <a:uLnTx/>
              <a:uFillTx/>
              <a:latin typeface="맑은 고딕" pitchFamily="50" charset="-127"/>
              <a:ea typeface="맑은 고딕" pitchFamily="50" charset="-127"/>
            </a:endParaRPr>
          </a:p>
        </p:txBody>
      </p:sp>
      <p:sp>
        <p:nvSpPr>
          <p:cNvPr id="30" name="TextBox 29"/>
          <p:cNvSpPr txBox="1"/>
          <p:nvPr/>
        </p:nvSpPr>
        <p:spPr>
          <a:xfrm>
            <a:off x="8197798" y="1527333"/>
            <a:ext cx="958431" cy="24622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100" normalizeH="0" baseline="0" noProof="0" dirty="0">
                <a:ln>
                  <a:noFill/>
                </a:ln>
                <a:solidFill>
                  <a:srgbClr val="000000"/>
                </a:solidFill>
                <a:effectLst/>
                <a:uLnTx/>
                <a:uFillTx/>
                <a:latin typeface="맑은 고딕" pitchFamily="50" charset="-127"/>
                <a:ea typeface="맑은 고딕" pitchFamily="50" charset="-127"/>
              </a:rPr>
              <a:t>CF</a:t>
            </a:r>
            <a:endParaRPr kumimoji="0" lang="ko-KR" altLang="en-US" sz="1000" b="1" i="0" u="none" strike="noStrike" kern="0" cap="none" spc="-100" normalizeH="0" baseline="0" noProof="0" dirty="0">
              <a:ln>
                <a:noFill/>
              </a:ln>
              <a:solidFill>
                <a:srgbClr val="000000"/>
              </a:solidFill>
              <a:effectLst/>
              <a:uLnTx/>
              <a:uFillTx/>
              <a:latin typeface="맑은 고딕" pitchFamily="50" charset="-127"/>
              <a:ea typeface="맑은 고딕" pitchFamily="50" charset="-127"/>
            </a:endParaRPr>
          </a:p>
        </p:txBody>
      </p:sp>
      <p:sp>
        <p:nvSpPr>
          <p:cNvPr id="31" name="TextBox 30"/>
          <p:cNvSpPr txBox="1"/>
          <p:nvPr/>
        </p:nvSpPr>
        <p:spPr>
          <a:xfrm>
            <a:off x="6112695" y="1316926"/>
            <a:ext cx="2709374"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rgbClr val="000000"/>
                </a:solidFill>
                <a:effectLst/>
                <a:uLnTx/>
                <a:uFillTx/>
                <a:latin typeface="맑은 고딕" pitchFamily="50" charset="-127"/>
                <a:ea typeface="맑은 고딕" pitchFamily="50" charset="-127"/>
              </a:rPr>
              <a:t>SPP</a:t>
            </a:r>
            <a:endParaRPr kumimoji="0" lang="ko-KR" altLang="en-US" sz="1200" b="1" i="0" u="none" strike="noStrike" kern="0" cap="none" spc="0" normalizeH="0" baseline="0" noProof="0" dirty="0">
              <a:ln>
                <a:noFill/>
              </a:ln>
              <a:solidFill>
                <a:srgbClr val="000000"/>
              </a:solidFill>
              <a:effectLst/>
              <a:uLnTx/>
              <a:uFillTx/>
              <a:latin typeface="맑은 고딕" pitchFamily="50" charset="-127"/>
              <a:ea typeface="맑은 고딕" pitchFamily="50" charset="-127"/>
            </a:endParaRPr>
          </a:p>
        </p:txBody>
      </p:sp>
      <p:sp>
        <p:nvSpPr>
          <p:cNvPr id="32" name="TextBox 31"/>
          <p:cNvSpPr txBox="1"/>
          <p:nvPr/>
        </p:nvSpPr>
        <p:spPr>
          <a:xfrm>
            <a:off x="6112866" y="3828503"/>
            <a:ext cx="2709374"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rgbClr val="000000"/>
                </a:solidFill>
                <a:effectLst/>
                <a:uLnTx/>
                <a:uFillTx/>
                <a:latin typeface="맑은 고딕" pitchFamily="50" charset="-127"/>
                <a:ea typeface="맑은 고딕" pitchFamily="50" charset="-127"/>
              </a:rPr>
              <a:t>RCM</a:t>
            </a:r>
            <a:endParaRPr kumimoji="0" lang="ko-KR" altLang="en-US" sz="1200" b="1" i="0" u="none" strike="noStrike" kern="0" cap="none" spc="0" normalizeH="0" baseline="0" noProof="0" dirty="0">
              <a:ln>
                <a:noFill/>
              </a:ln>
              <a:solidFill>
                <a:srgbClr val="000000"/>
              </a:solidFill>
              <a:effectLst/>
              <a:uLnTx/>
              <a:uFillTx/>
              <a:latin typeface="맑은 고딕" pitchFamily="50" charset="-127"/>
              <a:ea typeface="맑은 고딕" pitchFamily="50" charset="-127"/>
            </a:endParaRPr>
          </a:p>
        </p:txBody>
      </p:sp>
      <p:sp>
        <p:nvSpPr>
          <p:cNvPr id="34" name="TextBox 33"/>
          <p:cNvSpPr txBox="1"/>
          <p:nvPr/>
        </p:nvSpPr>
        <p:spPr>
          <a:xfrm>
            <a:off x="6010157" y="1829257"/>
            <a:ext cx="1641853" cy="261610"/>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1050" b="1" i="0" u="none" strike="noStrike" kern="0" cap="none" spc="0" normalizeH="0" baseline="0" noProof="0" dirty="0" smtClean="0">
                <a:ln>
                  <a:noFill/>
                </a:ln>
                <a:solidFill>
                  <a:srgbClr val="000000"/>
                </a:solidFill>
                <a:effectLst/>
                <a:uLnTx/>
                <a:uFillTx/>
                <a:latin typeface="맑은 고딕" pitchFamily="50" charset="-127"/>
                <a:ea typeface="맑은 고딕" pitchFamily="50" charset="-127"/>
              </a:rPr>
              <a:t>CJ dam Basin</a:t>
            </a:r>
            <a:endParaRPr kumimoji="0" lang="ko-KR" altLang="en-US" sz="1050" b="1" i="0" u="none" strike="noStrike" kern="0" cap="none" spc="0" normalizeH="0" baseline="0" noProof="0" dirty="0">
              <a:ln>
                <a:noFill/>
              </a:ln>
              <a:solidFill>
                <a:srgbClr val="000000"/>
              </a:solidFill>
              <a:effectLst/>
              <a:uLnTx/>
              <a:uFillTx/>
              <a:latin typeface="맑은 고딕" pitchFamily="50" charset="-127"/>
              <a:ea typeface="맑은 고딕" pitchFamily="50" charset="-127"/>
            </a:endParaRPr>
          </a:p>
        </p:txBody>
      </p:sp>
      <p:sp>
        <p:nvSpPr>
          <p:cNvPr id="35" name="TextBox 34"/>
          <p:cNvSpPr txBox="1"/>
          <p:nvPr/>
        </p:nvSpPr>
        <p:spPr>
          <a:xfrm>
            <a:off x="6093976" y="1998896"/>
            <a:ext cx="1641853" cy="261610"/>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1050" b="1" i="0" u="none" strike="noStrike" kern="0" cap="none" spc="0" normalizeH="0" baseline="0" noProof="0" dirty="0" smtClean="0">
                <a:ln>
                  <a:noFill/>
                </a:ln>
                <a:solidFill>
                  <a:srgbClr val="000000"/>
                </a:solidFill>
                <a:effectLst/>
                <a:uLnTx/>
                <a:uFillTx/>
                <a:latin typeface="맑은 고딕" pitchFamily="50" charset="-127"/>
                <a:ea typeface="맑은 고딕" pitchFamily="50" charset="-127"/>
              </a:rPr>
              <a:t>Future Projection</a:t>
            </a:r>
            <a:endParaRPr kumimoji="0" lang="ko-KR" altLang="en-US" sz="1050" b="1" i="0" u="none" strike="noStrike" kern="0" cap="none" spc="0" normalizeH="0" baseline="0" noProof="0" dirty="0">
              <a:ln>
                <a:noFill/>
              </a:ln>
              <a:solidFill>
                <a:srgbClr val="000000"/>
              </a:solidFill>
              <a:effectLst/>
              <a:uLnTx/>
              <a:uFillTx/>
              <a:latin typeface="맑은 고딕" pitchFamily="50" charset="-127"/>
              <a:ea typeface="맑은 고딕" pitchFamily="50" charset="-127"/>
            </a:endParaRPr>
          </a:p>
        </p:txBody>
      </p:sp>
      <p:pic>
        <p:nvPicPr>
          <p:cNvPr id="36" name="Picture 5"/>
          <p:cNvPicPr>
            <a:picLocks noChangeAspect="1" noChangeArrowheads="1"/>
          </p:cNvPicPr>
          <p:nvPr/>
        </p:nvPicPr>
        <p:blipFill rotWithShape="1">
          <a:blip r:embed="rId9" cstate="print">
            <a:extLst>
              <a:ext uri="{28A0092B-C50C-407E-A947-70E740481C1C}">
                <a14:useLocalDpi xmlns="" xmlns:a14="http://schemas.microsoft.com/office/drawing/2010/main" val="0"/>
              </a:ext>
            </a:extLst>
          </a:blip>
          <a:srcRect r="63742"/>
          <a:stretch/>
        </p:blipFill>
        <p:spPr bwMode="auto">
          <a:xfrm>
            <a:off x="8040482" y="1866043"/>
            <a:ext cx="276765" cy="4029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7" name="TextBox 36"/>
          <p:cNvSpPr txBox="1"/>
          <p:nvPr/>
        </p:nvSpPr>
        <p:spPr>
          <a:xfrm>
            <a:off x="8242644" y="2046414"/>
            <a:ext cx="746993"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smtClean="0">
                <a:ln>
                  <a:noFill/>
                </a:ln>
                <a:solidFill>
                  <a:srgbClr val="000000"/>
                </a:solidFill>
                <a:effectLst/>
                <a:uLnTx/>
                <a:uFillTx/>
                <a:latin typeface="맑은 고딕" pitchFamily="50" charset="-127"/>
                <a:ea typeface="맑은 고딕" pitchFamily="50" charset="-127"/>
              </a:rPr>
              <a:t>Reference</a:t>
            </a:r>
            <a:endParaRPr kumimoji="0" lang="ko-KR" altLang="en-US" sz="900" b="1" i="0" u="none" strike="noStrike" kern="0" cap="none" spc="0" normalizeH="0" baseline="0" noProof="0" dirty="0">
              <a:ln>
                <a:noFill/>
              </a:ln>
              <a:solidFill>
                <a:srgbClr val="000000"/>
              </a:solidFill>
              <a:effectLst/>
              <a:uLnTx/>
              <a:uFillTx/>
              <a:latin typeface="맑은 고딕" pitchFamily="50" charset="-127"/>
              <a:ea typeface="맑은 고딕" pitchFamily="50" charset="-127"/>
            </a:endParaRPr>
          </a:p>
        </p:txBody>
      </p:sp>
      <p:pic>
        <p:nvPicPr>
          <p:cNvPr id="38" name="Picture 2"/>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5733753" y="4414633"/>
            <a:ext cx="3264378" cy="19597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9" name="TextBox 38"/>
          <p:cNvSpPr txBox="1"/>
          <p:nvPr/>
        </p:nvSpPr>
        <p:spPr>
          <a:xfrm>
            <a:off x="5781478" y="6349305"/>
            <a:ext cx="958431" cy="25391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100" normalizeH="0" baseline="0" noProof="0" dirty="0" smtClean="0">
                <a:ln>
                  <a:noFill/>
                </a:ln>
                <a:solidFill>
                  <a:srgbClr val="000000"/>
                </a:solidFill>
                <a:effectLst/>
                <a:uLnTx/>
                <a:uFillTx/>
                <a:latin typeface="맑은 고딕" pitchFamily="50" charset="-127"/>
                <a:ea typeface="맑은 고딕" pitchFamily="50" charset="-127"/>
              </a:rPr>
              <a:t>HadGEM3-RA</a:t>
            </a:r>
            <a:endParaRPr kumimoji="0" lang="ko-KR" altLang="en-US" sz="1000" b="1" i="0" u="none" strike="noStrike" kern="0" cap="none" spc="-100" normalizeH="0" baseline="0" noProof="0" dirty="0">
              <a:ln>
                <a:noFill/>
              </a:ln>
              <a:solidFill>
                <a:srgbClr val="000000"/>
              </a:solidFill>
              <a:effectLst/>
              <a:uLnTx/>
              <a:uFillTx/>
              <a:latin typeface="맑은 고딕" pitchFamily="50" charset="-127"/>
              <a:ea typeface="맑은 고딕" pitchFamily="50" charset="-127"/>
            </a:endParaRPr>
          </a:p>
        </p:txBody>
      </p:sp>
      <p:sp>
        <p:nvSpPr>
          <p:cNvPr id="40" name="TextBox 39"/>
          <p:cNvSpPr txBox="1"/>
          <p:nvPr/>
        </p:nvSpPr>
        <p:spPr>
          <a:xfrm>
            <a:off x="6386421" y="6347861"/>
            <a:ext cx="958431" cy="24622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100" normalizeH="0" baseline="0" noProof="0" dirty="0" smtClean="0">
                <a:ln>
                  <a:noFill/>
                </a:ln>
                <a:solidFill>
                  <a:srgbClr val="000000"/>
                </a:solidFill>
                <a:effectLst/>
                <a:uLnTx/>
                <a:uFillTx/>
                <a:latin typeface="맑은 고딕" pitchFamily="50" charset="-127"/>
                <a:ea typeface="맑은 고딕" pitchFamily="50" charset="-127"/>
              </a:rPr>
              <a:t>RegCM4</a:t>
            </a:r>
            <a:endParaRPr kumimoji="0" lang="ko-KR" altLang="en-US" sz="1000" b="1" i="0" u="none" strike="noStrike" kern="0" cap="none" spc="-100" normalizeH="0" baseline="0" noProof="0" dirty="0">
              <a:ln>
                <a:noFill/>
              </a:ln>
              <a:solidFill>
                <a:srgbClr val="000000"/>
              </a:solidFill>
              <a:effectLst/>
              <a:uLnTx/>
              <a:uFillTx/>
              <a:latin typeface="맑은 고딕" pitchFamily="50" charset="-127"/>
              <a:ea typeface="맑은 고딕" pitchFamily="50" charset="-127"/>
            </a:endParaRPr>
          </a:p>
        </p:txBody>
      </p:sp>
      <p:sp>
        <p:nvSpPr>
          <p:cNvPr id="41" name="TextBox 40"/>
          <p:cNvSpPr txBox="1"/>
          <p:nvPr/>
        </p:nvSpPr>
        <p:spPr>
          <a:xfrm>
            <a:off x="6990415" y="6350749"/>
            <a:ext cx="958431" cy="24622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100" normalizeH="0" baseline="0" noProof="0" dirty="0" smtClean="0">
                <a:ln>
                  <a:noFill/>
                </a:ln>
                <a:solidFill>
                  <a:srgbClr val="000000"/>
                </a:solidFill>
                <a:effectLst/>
                <a:uLnTx/>
                <a:uFillTx/>
                <a:latin typeface="맑은 고딕" pitchFamily="50" charset="-127"/>
                <a:ea typeface="맑은 고딕" pitchFamily="50" charset="-127"/>
              </a:rPr>
              <a:t>SNU-MM5</a:t>
            </a:r>
            <a:endParaRPr kumimoji="0" lang="ko-KR" altLang="en-US" sz="1000" b="1" i="0" u="none" strike="noStrike" kern="0" cap="none" spc="-100" normalizeH="0" baseline="0" noProof="0" dirty="0">
              <a:ln>
                <a:noFill/>
              </a:ln>
              <a:solidFill>
                <a:srgbClr val="000000"/>
              </a:solidFill>
              <a:effectLst/>
              <a:uLnTx/>
              <a:uFillTx/>
              <a:latin typeface="맑은 고딕" pitchFamily="50" charset="-127"/>
              <a:ea typeface="맑은 고딕" pitchFamily="50" charset="-127"/>
            </a:endParaRPr>
          </a:p>
        </p:txBody>
      </p:sp>
      <p:sp>
        <p:nvSpPr>
          <p:cNvPr id="42" name="TextBox 41"/>
          <p:cNvSpPr txBox="1"/>
          <p:nvPr/>
        </p:nvSpPr>
        <p:spPr>
          <a:xfrm>
            <a:off x="7593881" y="6349305"/>
            <a:ext cx="958431" cy="24622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100" normalizeH="0" baseline="0" noProof="0" dirty="0" smtClean="0">
                <a:ln>
                  <a:noFill/>
                </a:ln>
                <a:solidFill>
                  <a:srgbClr val="000000"/>
                </a:solidFill>
                <a:effectLst/>
                <a:uLnTx/>
                <a:uFillTx/>
                <a:latin typeface="맑은 고딕" pitchFamily="50" charset="-127"/>
                <a:ea typeface="맑은 고딕" pitchFamily="50" charset="-127"/>
              </a:rPr>
              <a:t>SNU-WRF</a:t>
            </a:r>
            <a:endParaRPr kumimoji="0" lang="ko-KR" altLang="en-US" sz="1000" b="1" i="0" u="none" strike="noStrike" kern="0" cap="none" spc="-100" normalizeH="0" baseline="0" noProof="0" dirty="0">
              <a:ln>
                <a:noFill/>
              </a:ln>
              <a:solidFill>
                <a:srgbClr val="000000"/>
              </a:solidFill>
              <a:effectLst/>
              <a:uLnTx/>
              <a:uFillTx/>
              <a:latin typeface="맑은 고딕" pitchFamily="50" charset="-127"/>
              <a:ea typeface="맑은 고딕" pitchFamily="50" charset="-127"/>
            </a:endParaRPr>
          </a:p>
        </p:txBody>
      </p:sp>
      <p:sp>
        <p:nvSpPr>
          <p:cNvPr id="43" name="TextBox 42"/>
          <p:cNvSpPr txBox="1"/>
          <p:nvPr/>
        </p:nvSpPr>
        <p:spPr>
          <a:xfrm>
            <a:off x="8312293" y="6350955"/>
            <a:ext cx="734202" cy="24622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100" normalizeH="0" baseline="0" noProof="0" dirty="0" smtClean="0">
                <a:ln>
                  <a:noFill/>
                </a:ln>
                <a:solidFill>
                  <a:srgbClr val="000000"/>
                </a:solidFill>
                <a:effectLst/>
                <a:uLnTx/>
                <a:uFillTx/>
                <a:latin typeface="맑은 고딕" pitchFamily="50" charset="-127"/>
                <a:ea typeface="맑은 고딕" pitchFamily="50" charset="-127"/>
              </a:rPr>
              <a:t>YSU-RSM</a:t>
            </a:r>
            <a:endParaRPr kumimoji="0" lang="ko-KR" altLang="en-US" sz="1000" b="1" i="0" u="none" strike="noStrike" kern="0" cap="none" spc="-100" normalizeH="0" baseline="0" noProof="0" dirty="0">
              <a:ln>
                <a:noFill/>
              </a:ln>
              <a:solidFill>
                <a:srgbClr val="000000"/>
              </a:solidFill>
              <a:effectLst/>
              <a:uLnTx/>
              <a:uFillTx/>
              <a:latin typeface="맑은 고딕" pitchFamily="50" charset="-127"/>
              <a:ea typeface="맑은 고딕" pitchFamily="50" charset="-127"/>
            </a:endParaRPr>
          </a:p>
        </p:txBody>
      </p:sp>
      <p:sp>
        <p:nvSpPr>
          <p:cNvPr id="44" name="TextBox 43"/>
          <p:cNvSpPr txBox="1"/>
          <p:nvPr/>
        </p:nvSpPr>
        <p:spPr>
          <a:xfrm>
            <a:off x="6117116" y="6526749"/>
            <a:ext cx="2709374"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rgbClr val="000000"/>
                </a:solidFill>
                <a:effectLst/>
                <a:uLnTx/>
                <a:uFillTx/>
                <a:latin typeface="맑은 고딕" pitchFamily="50" charset="-127"/>
                <a:ea typeface="맑은 고딕" pitchFamily="50" charset="-127"/>
              </a:rPr>
              <a:t>RCM</a:t>
            </a:r>
            <a:endParaRPr kumimoji="0" lang="ko-KR" altLang="en-US" sz="1200" b="1" i="0" u="none" strike="noStrike" kern="0" cap="none" spc="0" normalizeH="0" baseline="0" noProof="0" dirty="0">
              <a:ln>
                <a:noFill/>
              </a:ln>
              <a:solidFill>
                <a:srgbClr val="000000"/>
              </a:solidFill>
              <a:effectLst/>
              <a:uLnTx/>
              <a:uFillTx/>
              <a:latin typeface="맑은 고딕" pitchFamily="50" charset="-127"/>
              <a:ea typeface="맑은 고딕" pitchFamily="50" charset="-127"/>
            </a:endParaRPr>
          </a:p>
        </p:txBody>
      </p:sp>
      <p:sp>
        <p:nvSpPr>
          <p:cNvPr id="45" name="TextBox 44"/>
          <p:cNvSpPr txBox="1"/>
          <p:nvPr/>
        </p:nvSpPr>
        <p:spPr>
          <a:xfrm>
            <a:off x="5781478" y="4213524"/>
            <a:ext cx="958431" cy="24622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100" normalizeH="0" baseline="0" noProof="0" dirty="0" smtClean="0">
                <a:ln>
                  <a:noFill/>
                </a:ln>
                <a:solidFill>
                  <a:srgbClr val="000000"/>
                </a:solidFill>
                <a:effectLst/>
                <a:uLnTx/>
                <a:uFillTx/>
                <a:latin typeface="맑은 고딕" pitchFamily="50" charset="-127"/>
                <a:ea typeface="맑은 고딕" pitchFamily="50" charset="-127"/>
              </a:rPr>
              <a:t>LS</a:t>
            </a:r>
            <a:endParaRPr kumimoji="0" lang="ko-KR" altLang="en-US" sz="1000" b="1" i="0" u="none" strike="noStrike" kern="0" cap="none" spc="-100" normalizeH="0" baseline="0" noProof="0" dirty="0">
              <a:ln>
                <a:noFill/>
              </a:ln>
              <a:solidFill>
                <a:srgbClr val="000000"/>
              </a:solidFill>
              <a:effectLst/>
              <a:uLnTx/>
              <a:uFillTx/>
              <a:latin typeface="맑은 고딕" pitchFamily="50" charset="-127"/>
              <a:ea typeface="맑은 고딕" pitchFamily="50" charset="-127"/>
            </a:endParaRPr>
          </a:p>
        </p:txBody>
      </p:sp>
      <p:sp>
        <p:nvSpPr>
          <p:cNvPr id="46" name="TextBox 45"/>
          <p:cNvSpPr txBox="1"/>
          <p:nvPr/>
        </p:nvSpPr>
        <p:spPr>
          <a:xfrm>
            <a:off x="6384943" y="4212080"/>
            <a:ext cx="958431" cy="24622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100" normalizeH="0" baseline="0" noProof="0" dirty="0" smtClean="0">
                <a:ln>
                  <a:noFill/>
                </a:ln>
                <a:solidFill>
                  <a:srgbClr val="000000"/>
                </a:solidFill>
                <a:effectLst/>
                <a:uLnTx/>
                <a:uFillTx/>
                <a:latin typeface="맑은 고딕" pitchFamily="50" charset="-127"/>
                <a:ea typeface="맑은 고딕" pitchFamily="50" charset="-127"/>
              </a:rPr>
              <a:t>VS</a:t>
            </a:r>
            <a:endParaRPr kumimoji="0" lang="ko-KR" altLang="en-US" sz="1000" b="1" i="0" u="none" strike="noStrike" kern="0" cap="none" spc="-100" normalizeH="0" baseline="0" noProof="0" dirty="0">
              <a:ln>
                <a:noFill/>
              </a:ln>
              <a:solidFill>
                <a:srgbClr val="000000"/>
              </a:solidFill>
              <a:effectLst/>
              <a:uLnTx/>
              <a:uFillTx/>
              <a:latin typeface="맑은 고딕" pitchFamily="50" charset="-127"/>
              <a:ea typeface="맑은 고딕" pitchFamily="50" charset="-127"/>
            </a:endParaRPr>
          </a:p>
        </p:txBody>
      </p:sp>
      <p:sp>
        <p:nvSpPr>
          <p:cNvPr id="47" name="TextBox 46"/>
          <p:cNvSpPr txBox="1"/>
          <p:nvPr/>
        </p:nvSpPr>
        <p:spPr>
          <a:xfrm>
            <a:off x="6985712" y="4214969"/>
            <a:ext cx="958431" cy="24622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100" normalizeH="0" baseline="0" noProof="0" dirty="0" smtClean="0">
                <a:ln>
                  <a:noFill/>
                </a:ln>
                <a:solidFill>
                  <a:srgbClr val="000000"/>
                </a:solidFill>
                <a:effectLst/>
                <a:uLnTx/>
                <a:uFillTx/>
                <a:latin typeface="맑은 고딕" pitchFamily="50" charset="-127"/>
                <a:ea typeface="맑은 고딕" pitchFamily="50" charset="-127"/>
              </a:rPr>
              <a:t>QM</a:t>
            </a:r>
            <a:endParaRPr kumimoji="0" lang="ko-KR" altLang="en-US" sz="1000" b="1" i="0" u="none" strike="noStrike" kern="0" cap="none" spc="-100" normalizeH="0" baseline="0" noProof="0" dirty="0">
              <a:ln>
                <a:noFill/>
              </a:ln>
              <a:solidFill>
                <a:srgbClr val="000000"/>
              </a:solidFill>
              <a:effectLst/>
              <a:uLnTx/>
              <a:uFillTx/>
              <a:latin typeface="맑은 고딕" pitchFamily="50" charset="-127"/>
              <a:ea typeface="맑은 고딕" pitchFamily="50" charset="-127"/>
            </a:endParaRPr>
          </a:p>
        </p:txBody>
      </p:sp>
      <p:sp>
        <p:nvSpPr>
          <p:cNvPr id="48" name="TextBox 47"/>
          <p:cNvSpPr txBox="1"/>
          <p:nvPr/>
        </p:nvSpPr>
        <p:spPr>
          <a:xfrm>
            <a:off x="7587176" y="4213524"/>
            <a:ext cx="958431" cy="24622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100" normalizeH="0" baseline="0" noProof="0" dirty="0" smtClean="0">
                <a:ln>
                  <a:noFill/>
                </a:ln>
                <a:solidFill>
                  <a:srgbClr val="000000"/>
                </a:solidFill>
                <a:effectLst/>
                <a:uLnTx/>
                <a:uFillTx/>
                <a:latin typeface="맑은 고딕" pitchFamily="50" charset="-127"/>
                <a:ea typeface="맑은 고딕" pitchFamily="50" charset="-127"/>
              </a:rPr>
              <a:t>SWS</a:t>
            </a:r>
            <a:endParaRPr kumimoji="0" lang="ko-KR" altLang="en-US" sz="1000" b="1" i="0" u="none" strike="noStrike" kern="0" cap="none" spc="-100" normalizeH="0" baseline="0" noProof="0" dirty="0">
              <a:ln>
                <a:noFill/>
              </a:ln>
              <a:solidFill>
                <a:srgbClr val="000000"/>
              </a:solidFill>
              <a:effectLst/>
              <a:uLnTx/>
              <a:uFillTx/>
              <a:latin typeface="맑은 고딕" pitchFamily="50" charset="-127"/>
              <a:ea typeface="맑은 고딕" pitchFamily="50" charset="-127"/>
            </a:endParaRPr>
          </a:p>
        </p:txBody>
      </p:sp>
      <p:sp>
        <p:nvSpPr>
          <p:cNvPr id="49" name="TextBox 48"/>
          <p:cNvSpPr txBox="1"/>
          <p:nvPr/>
        </p:nvSpPr>
        <p:spPr>
          <a:xfrm>
            <a:off x="8197345" y="4215174"/>
            <a:ext cx="958431" cy="24622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000" b="1" i="0" u="none" strike="noStrike" kern="0" cap="none" spc="-100" normalizeH="0" baseline="0" noProof="0" dirty="0">
                <a:ln>
                  <a:noFill/>
                </a:ln>
                <a:solidFill>
                  <a:srgbClr val="000000"/>
                </a:solidFill>
                <a:effectLst/>
                <a:uLnTx/>
                <a:uFillTx/>
                <a:latin typeface="맑은 고딕" pitchFamily="50" charset="-127"/>
                <a:ea typeface="맑은 고딕" pitchFamily="50" charset="-127"/>
              </a:rPr>
              <a:t>CF</a:t>
            </a:r>
            <a:endParaRPr kumimoji="0" lang="ko-KR" altLang="en-US" sz="1000" b="1" i="0" u="none" strike="noStrike" kern="0" cap="none" spc="-100" normalizeH="0" baseline="0" noProof="0" dirty="0">
              <a:ln>
                <a:noFill/>
              </a:ln>
              <a:solidFill>
                <a:srgbClr val="000000"/>
              </a:solidFill>
              <a:effectLst/>
              <a:uLnTx/>
              <a:uFillTx/>
              <a:latin typeface="맑은 고딕" pitchFamily="50" charset="-127"/>
              <a:ea typeface="맑은 고딕" pitchFamily="50" charset="-127"/>
            </a:endParaRPr>
          </a:p>
        </p:txBody>
      </p:sp>
      <p:sp>
        <p:nvSpPr>
          <p:cNvPr id="50" name="TextBox 49"/>
          <p:cNvSpPr txBox="1"/>
          <p:nvPr/>
        </p:nvSpPr>
        <p:spPr>
          <a:xfrm>
            <a:off x="6112242" y="4033642"/>
            <a:ext cx="2709374"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200" b="1" i="0" u="none" strike="noStrike" kern="0" cap="none" spc="0" normalizeH="0" baseline="0" noProof="0" dirty="0" smtClean="0">
                <a:ln>
                  <a:noFill/>
                </a:ln>
                <a:solidFill>
                  <a:srgbClr val="000000"/>
                </a:solidFill>
                <a:effectLst/>
                <a:uLnTx/>
                <a:uFillTx/>
                <a:latin typeface="맑은 고딕" pitchFamily="50" charset="-127"/>
                <a:ea typeface="맑은 고딕" pitchFamily="50" charset="-127"/>
              </a:rPr>
              <a:t>SPP</a:t>
            </a:r>
            <a:endParaRPr kumimoji="0" lang="ko-KR" altLang="en-US" sz="1200" b="1" i="0" u="none" strike="noStrike" kern="0" cap="none" spc="0" normalizeH="0" baseline="0" noProof="0" dirty="0">
              <a:ln>
                <a:noFill/>
              </a:ln>
              <a:solidFill>
                <a:srgbClr val="000000"/>
              </a:solidFill>
              <a:effectLst/>
              <a:uLnTx/>
              <a:uFillTx/>
              <a:latin typeface="맑은 고딕" pitchFamily="50" charset="-127"/>
              <a:ea typeface="맑은 고딕" pitchFamily="50" charset="-127"/>
            </a:endParaRPr>
          </a:p>
        </p:txBody>
      </p:sp>
      <p:sp>
        <p:nvSpPr>
          <p:cNvPr id="51" name="TextBox 50"/>
          <p:cNvSpPr txBox="1"/>
          <p:nvPr/>
        </p:nvSpPr>
        <p:spPr>
          <a:xfrm>
            <a:off x="8096218" y="4548904"/>
            <a:ext cx="624992"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smtClean="0">
                <a:ln>
                  <a:noFill/>
                </a:ln>
                <a:solidFill>
                  <a:srgbClr val="000000"/>
                </a:solidFill>
                <a:effectLst/>
                <a:uLnTx/>
                <a:uFillTx/>
                <a:latin typeface="맑은 고딕" pitchFamily="50" charset="-127"/>
                <a:ea typeface="맑은 고딕" pitchFamily="50" charset="-127"/>
              </a:rPr>
              <a:t>SPP</a:t>
            </a:r>
            <a:endParaRPr kumimoji="0" lang="ko-KR" altLang="en-US" sz="900" b="1" i="0" u="none" strike="noStrike" kern="0" cap="none" spc="0" normalizeH="0" baseline="0" noProof="0" dirty="0">
              <a:ln>
                <a:noFill/>
              </a:ln>
              <a:solidFill>
                <a:srgbClr val="000000"/>
              </a:solidFill>
              <a:effectLst/>
              <a:uLnTx/>
              <a:uFillTx/>
              <a:latin typeface="맑은 고딕" pitchFamily="50" charset="-127"/>
              <a:ea typeface="맑은 고딕" pitchFamily="50" charset="-127"/>
            </a:endParaRPr>
          </a:p>
        </p:txBody>
      </p:sp>
      <p:sp>
        <p:nvSpPr>
          <p:cNvPr id="52" name="TextBox 51"/>
          <p:cNvSpPr txBox="1"/>
          <p:nvPr/>
        </p:nvSpPr>
        <p:spPr>
          <a:xfrm>
            <a:off x="8106747" y="4663657"/>
            <a:ext cx="650946"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smtClean="0">
                <a:ln>
                  <a:noFill/>
                </a:ln>
                <a:solidFill>
                  <a:srgbClr val="000000"/>
                </a:solidFill>
                <a:effectLst/>
                <a:uLnTx/>
                <a:uFillTx/>
                <a:latin typeface="맑은 고딕" pitchFamily="50" charset="-127"/>
                <a:ea typeface="맑은 고딕" pitchFamily="50" charset="-127"/>
              </a:rPr>
              <a:t>RCM</a:t>
            </a:r>
            <a:endParaRPr kumimoji="0" lang="ko-KR" altLang="en-US" sz="900" b="1" i="0" u="none" strike="noStrike" kern="0" cap="none" spc="0" normalizeH="0" baseline="0" noProof="0" dirty="0">
              <a:ln>
                <a:noFill/>
              </a:ln>
              <a:solidFill>
                <a:srgbClr val="000000"/>
              </a:solidFill>
              <a:effectLst/>
              <a:uLnTx/>
              <a:uFillTx/>
              <a:latin typeface="맑은 고딕" pitchFamily="50" charset="-127"/>
              <a:ea typeface="맑은 고딕" pitchFamily="50" charset="-127"/>
            </a:endParaRPr>
          </a:p>
        </p:txBody>
      </p:sp>
      <p:sp>
        <p:nvSpPr>
          <p:cNvPr id="53" name="TextBox 52"/>
          <p:cNvSpPr txBox="1"/>
          <p:nvPr/>
        </p:nvSpPr>
        <p:spPr>
          <a:xfrm>
            <a:off x="6007127" y="4560595"/>
            <a:ext cx="1641853" cy="261610"/>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1050" b="1" kern="0" dirty="0" smtClean="0">
                <a:solidFill>
                  <a:srgbClr val="000000"/>
                </a:solidFill>
                <a:latin typeface="맑은 고딕" pitchFamily="50" charset="-127"/>
                <a:ea typeface="맑은 고딕" pitchFamily="50" charset="-127"/>
              </a:rPr>
              <a:t>SY</a:t>
            </a:r>
            <a:r>
              <a:rPr kumimoji="0" lang="en-US" altLang="ko-KR" sz="1050" b="1" i="0" u="none" strike="noStrike" kern="0" cap="none" spc="0" normalizeH="0" baseline="0" noProof="0" dirty="0" smtClean="0">
                <a:ln>
                  <a:noFill/>
                </a:ln>
                <a:solidFill>
                  <a:srgbClr val="000000"/>
                </a:solidFill>
                <a:effectLst/>
                <a:uLnTx/>
                <a:uFillTx/>
                <a:latin typeface="맑은 고딕" pitchFamily="50" charset="-127"/>
                <a:ea typeface="맑은 고딕" pitchFamily="50" charset="-127"/>
              </a:rPr>
              <a:t> dam Basin</a:t>
            </a:r>
            <a:endParaRPr kumimoji="0" lang="ko-KR" altLang="en-US" sz="1050" b="1" i="0" u="none" strike="noStrike" kern="0" cap="none" spc="0" normalizeH="0" baseline="0" noProof="0" dirty="0">
              <a:ln>
                <a:noFill/>
              </a:ln>
              <a:solidFill>
                <a:srgbClr val="000000"/>
              </a:solidFill>
              <a:effectLst/>
              <a:uLnTx/>
              <a:uFillTx/>
              <a:latin typeface="맑은 고딕" pitchFamily="50" charset="-127"/>
              <a:ea typeface="맑은 고딕" pitchFamily="50" charset="-127"/>
            </a:endParaRPr>
          </a:p>
        </p:txBody>
      </p:sp>
      <p:sp>
        <p:nvSpPr>
          <p:cNvPr id="54" name="TextBox 53"/>
          <p:cNvSpPr txBox="1"/>
          <p:nvPr/>
        </p:nvSpPr>
        <p:spPr>
          <a:xfrm>
            <a:off x="6090946" y="4730234"/>
            <a:ext cx="1641853" cy="261610"/>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ko-KR" sz="1050" b="1" i="0" u="none" strike="noStrike" kern="0" cap="none" spc="0" normalizeH="0" baseline="0" noProof="0" dirty="0" smtClean="0">
                <a:ln>
                  <a:noFill/>
                </a:ln>
                <a:solidFill>
                  <a:srgbClr val="000000"/>
                </a:solidFill>
                <a:effectLst/>
                <a:uLnTx/>
                <a:uFillTx/>
                <a:latin typeface="맑은 고딕" pitchFamily="50" charset="-127"/>
                <a:ea typeface="맑은 고딕" pitchFamily="50" charset="-127"/>
              </a:rPr>
              <a:t>Future Projection</a:t>
            </a:r>
            <a:endParaRPr kumimoji="0" lang="ko-KR" altLang="en-US" sz="1050" b="1" i="0" u="none" strike="noStrike" kern="0" cap="none" spc="0" normalizeH="0" baseline="0" noProof="0" dirty="0">
              <a:ln>
                <a:noFill/>
              </a:ln>
              <a:solidFill>
                <a:srgbClr val="000000"/>
              </a:solidFill>
              <a:effectLst/>
              <a:uLnTx/>
              <a:uFillTx/>
              <a:latin typeface="맑은 고딕" pitchFamily="50" charset="-127"/>
              <a:ea typeface="맑은 고딕" pitchFamily="50" charset="-127"/>
            </a:endParaRPr>
          </a:p>
        </p:txBody>
      </p:sp>
      <p:pic>
        <p:nvPicPr>
          <p:cNvPr id="55" name="Picture 5"/>
          <p:cNvPicPr>
            <a:picLocks noChangeAspect="1" noChangeArrowheads="1"/>
          </p:cNvPicPr>
          <p:nvPr/>
        </p:nvPicPr>
        <p:blipFill rotWithShape="1">
          <a:blip r:embed="rId9" cstate="print">
            <a:extLst>
              <a:ext uri="{28A0092B-C50C-407E-A947-70E740481C1C}">
                <a14:useLocalDpi xmlns="" xmlns:a14="http://schemas.microsoft.com/office/drawing/2010/main" val="0"/>
              </a:ext>
            </a:extLst>
          </a:blip>
          <a:srcRect r="63742"/>
          <a:stretch/>
        </p:blipFill>
        <p:spPr bwMode="auto">
          <a:xfrm>
            <a:off x="8037452" y="4597381"/>
            <a:ext cx="276765" cy="4029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6" name="TextBox 55"/>
          <p:cNvSpPr txBox="1"/>
          <p:nvPr/>
        </p:nvSpPr>
        <p:spPr>
          <a:xfrm>
            <a:off x="8239614" y="4777752"/>
            <a:ext cx="746993"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ko-KR" sz="900" b="1" i="0" u="none" strike="noStrike" kern="0" cap="none" spc="0" normalizeH="0" baseline="0" noProof="0" dirty="0" smtClean="0">
                <a:ln>
                  <a:noFill/>
                </a:ln>
                <a:solidFill>
                  <a:srgbClr val="000000"/>
                </a:solidFill>
                <a:effectLst/>
                <a:uLnTx/>
                <a:uFillTx/>
                <a:latin typeface="맑은 고딕" pitchFamily="50" charset="-127"/>
                <a:ea typeface="맑은 고딕" pitchFamily="50" charset="-127"/>
              </a:rPr>
              <a:t>Reference</a:t>
            </a:r>
            <a:endParaRPr kumimoji="0" lang="ko-KR" altLang="en-US" sz="900" b="1" i="0" u="none" strike="noStrike" kern="0" cap="none" spc="0" normalizeH="0" baseline="0" noProof="0" dirty="0">
              <a:ln>
                <a:noFill/>
              </a:ln>
              <a:solidFill>
                <a:srgbClr val="000000"/>
              </a:solidFill>
              <a:effectLst/>
              <a:uLnTx/>
              <a:uFillTx/>
              <a:latin typeface="맑은 고딕" pitchFamily="50" charset="-127"/>
              <a:ea typeface="맑은 고딕" pitchFamily="50" charset="-127"/>
            </a:endParaRPr>
          </a:p>
        </p:txBody>
      </p:sp>
      <p:pic>
        <p:nvPicPr>
          <p:cNvPr id="28674" name="Picture 2"/>
          <p:cNvPicPr>
            <a:picLocks noChangeAspect="1" noChangeArrowheads="1"/>
          </p:cNvPicPr>
          <p:nvPr/>
        </p:nvPicPr>
        <p:blipFill>
          <a:blip r:embed="rId11"/>
          <a:srcRect/>
          <a:stretch>
            <a:fillRect/>
          </a:stretch>
        </p:blipFill>
        <p:spPr bwMode="auto">
          <a:xfrm rot="16200000">
            <a:off x="5152702" y="2440376"/>
            <a:ext cx="876300" cy="431800"/>
          </a:xfrm>
          <a:prstGeom prst="rect">
            <a:avLst/>
          </a:prstGeom>
          <a:noFill/>
          <a:ln w="9525">
            <a:noFill/>
            <a:miter lim="800000"/>
            <a:headEnd/>
            <a:tailEnd/>
          </a:ln>
          <a:effectLst/>
        </p:spPr>
      </p:pic>
      <p:pic>
        <p:nvPicPr>
          <p:cNvPr id="59" name="Picture 2"/>
          <p:cNvPicPr>
            <a:picLocks noChangeAspect="1" noChangeArrowheads="1"/>
          </p:cNvPicPr>
          <p:nvPr/>
        </p:nvPicPr>
        <p:blipFill>
          <a:blip r:embed="rId11"/>
          <a:srcRect/>
          <a:stretch>
            <a:fillRect/>
          </a:stretch>
        </p:blipFill>
        <p:spPr bwMode="auto">
          <a:xfrm rot="16200000">
            <a:off x="5147372" y="5171327"/>
            <a:ext cx="876300" cy="431800"/>
          </a:xfrm>
          <a:prstGeom prst="rect">
            <a:avLst/>
          </a:prstGeom>
          <a:noFill/>
          <a:ln w="9525">
            <a:noFill/>
            <a:miter lim="800000"/>
            <a:headEnd/>
            <a:tailEnd/>
          </a:ln>
          <a:effectLst/>
        </p:spPr>
      </p:pic>
    </p:spTree>
    <p:extLst>
      <p:ext uri="{BB962C8B-B14F-4D97-AF65-F5344CB8AC3E}">
        <p14:creationId xmlns="" xmlns:p14="http://schemas.microsoft.com/office/powerpoint/2010/main" val="248146443"/>
      </p:ext>
    </p:extLst>
  </p:cSld>
  <p:clrMapOvr>
    <a:masterClrMapping/>
  </p:clrMapOvr>
  <p:transition>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1"/>
          <p:cNvSpPr txBox="1">
            <a:spLocks/>
          </p:cNvSpPr>
          <p:nvPr/>
        </p:nvSpPr>
        <p:spPr bwMode="auto">
          <a:xfrm>
            <a:off x="84138" y="252413"/>
            <a:ext cx="8970962" cy="484187"/>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defRPr/>
            </a:pPr>
            <a:r>
              <a:rPr lang="en-US" altLang="ko-KR" sz="3600" b="1" dirty="0" smtClean="0">
                <a:solidFill>
                  <a:schemeClr val="tx2">
                    <a:lumMod val="75000"/>
                  </a:schemeClr>
                </a:solidFill>
                <a:effectLst>
                  <a:outerShdw blurRad="38100" dist="38100" dir="2700000" algn="tl">
                    <a:srgbClr val="C0C0C0"/>
                  </a:outerShdw>
                </a:effectLst>
                <a:latin typeface="Calibri" pitchFamily="34" charset="0"/>
                <a:ea typeface="+mj-ea"/>
                <a:cs typeface="Times New Roman" pitchFamily="18" charset="0"/>
              </a:rPr>
              <a:t>Conclusions and Remark</a:t>
            </a:r>
            <a:endParaRPr lang="ko-KR" altLang="en-US" sz="3600" b="1" dirty="0">
              <a:solidFill>
                <a:schemeClr val="tx2">
                  <a:lumMod val="75000"/>
                </a:schemeClr>
              </a:solidFill>
              <a:effectLst>
                <a:outerShdw blurRad="38100" dist="38100" dir="2700000" algn="tl">
                  <a:srgbClr val="C0C0C0"/>
                </a:outerShdw>
              </a:effectLst>
              <a:latin typeface="Calibri" pitchFamily="34" charset="0"/>
              <a:ea typeface="+mj-ea"/>
              <a:cs typeface="Times New Roman" pitchFamily="18" charset="0"/>
            </a:endParaRPr>
          </a:p>
        </p:txBody>
      </p:sp>
      <p:sp>
        <p:nvSpPr>
          <p:cNvPr id="5" name="TextBox 3"/>
          <p:cNvSpPr txBox="1">
            <a:spLocks noChangeArrowheads="1"/>
          </p:cNvSpPr>
          <p:nvPr/>
        </p:nvSpPr>
        <p:spPr bwMode="auto">
          <a:xfrm>
            <a:off x="448879" y="1723103"/>
            <a:ext cx="8684611" cy="2653034"/>
          </a:xfrm>
          <a:prstGeom prst="rect">
            <a:avLst/>
          </a:prstGeom>
          <a:noFill/>
          <a:ln w="9525">
            <a:noFill/>
            <a:miter lim="800000"/>
            <a:headEnd/>
            <a:tailEnd/>
          </a:ln>
        </p:spPr>
        <p:txBody>
          <a:bodyPr wrap="square">
            <a:spAutoFit/>
          </a:bodyPr>
          <a:lstStyle/>
          <a:p>
            <a:pPr marL="355600" lvl="1" indent="-177800" algn="l" eaLnBrk="0" hangingPunct="0">
              <a:lnSpc>
                <a:spcPct val="130000"/>
              </a:lnSpc>
              <a:spcBef>
                <a:spcPts val="0"/>
              </a:spcBef>
              <a:spcAft>
                <a:spcPts val="0"/>
              </a:spcAft>
              <a:buClr>
                <a:srgbClr val="000099"/>
              </a:buClr>
              <a:buSzPct val="80000"/>
              <a:buBlip>
                <a:blip r:embed="rId3"/>
              </a:buBlip>
              <a:defRPr/>
            </a:pPr>
            <a:r>
              <a:rPr lang="en-US" altLang="ko-KR" sz="1600" b="1" kern="0" dirty="0" smtClean="0">
                <a:solidFill>
                  <a:srgbClr val="000000"/>
                </a:solidFill>
                <a:latin typeface="Calibri" pitchFamily="34" charset="0"/>
                <a:cs typeface="Times New Roman" pitchFamily="18" charset="0"/>
              </a:rPr>
              <a:t>The purpose of this study are to </a:t>
            </a:r>
            <a:r>
              <a:rPr lang="en-US" altLang="ko-KR" sz="1600" b="1" kern="0" dirty="0">
                <a:solidFill>
                  <a:srgbClr val="000000"/>
                </a:solidFill>
                <a:latin typeface="Calibri" pitchFamily="34" charset="0"/>
                <a:cs typeface="Times New Roman" pitchFamily="18" charset="0"/>
              </a:rPr>
              <a:t>develop the uncertainty reduction method </a:t>
            </a:r>
            <a:r>
              <a:rPr lang="en-US" altLang="ko-KR" sz="1600" b="1" kern="0" dirty="0" smtClean="0">
                <a:solidFill>
                  <a:srgbClr val="000000"/>
                </a:solidFill>
                <a:latin typeface="Calibri" pitchFamily="34" charset="0"/>
                <a:cs typeface="Times New Roman" pitchFamily="18" charset="0"/>
              </a:rPr>
              <a:t>and to </a:t>
            </a:r>
            <a:r>
              <a:rPr lang="en-US" altLang="ko-KR" sz="1600" b="1" kern="0" dirty="0">
                <a:solidFill>
                  <a:srgbClr val="000000"/>
                </a:solidFill>
                <a:latin typeface="Calibri" pitchFamily="34" charset="0"/>
                <a:cs typeface="Times New Roman" pitchFamily="18" charset="0"/>
              </a:rPr>
              <a:t>access the </a:t>
            </a:r>
            <a:r>
              <a:rPr lang="en-US" altLang="ko-KR" sz="1600" b="1" kern="0" dirty="0" smtClean="0">
                <a:solidFill>
                  <a:srgbClr val="000000"/>
                </a:solidFill>
                <a:latin typeface="Calibri" pitchFamily="34" charset="0"/>
                <a:cs typeface="Times New Roman" pitchFamily="18" charset="0"/>
              </a:rPr>
              <a:t>future </a:t>
            </a:r>
            <a:r>
              <a:rPr lang="en-US" altLang="ko-KR" sz="1600" b="1" kern="0" dirty="0">
                <a:solidFill>
                  <a:srgbClr val="000000"/>
                </a:solidFill>
                <a:latin typeface="Calibri" pitchFamily="34" charset="0"/>
                <a:cs typeface="Times New Roman" pitchFamily="18" charset="0"/>
              </a:rPr>
              <a:t>projection for 1-day maximum dam </a:t>
            </a:r>
            <a:r>
              <a:rPr lang="en-US" altLang="ko-KR" sz="1600" b="1" kern="0" dirty="0" smtClean="0">
                <a:solidFill>
                  <a:srgbClr val="000000"/>
                </a:solidFill>
                <a:latin typeface="Calibri" pitchFamily="34" charset="0"/>
                <a:cs typeface="Times New Roman" pitchFamily="18" charset="0"/>
              </a:rPr>
              <a:t>inflow</a:t>
            </a:r>
          </a:p>
          <a:p>
            <a:pPr marL="355600" lvl="1" indent="-177800" algn="l" eaLnBrk="0" hangingPunct="0">
              <a:lnSpc>
                <a:spcPct val="130000"/>
              </a:lnSpc>
              <a:spcBef>
                <a:spcPts val="0"/>
              </a:spcBef>
              <a:spcAft>
                <a:spcPts val="0"/>
              </a:spcAft>
              <a:buClr>
                <a:srgbClr val="000099"/>
              </a:buClr>
              <a:buSzPct val="80000"/>
              <a:buBlip>
                <a:blip r:embed="rId3"/>
              </a:buBlip>
              <a:defRPr/>
            </a:pPr>
            <a:r>
              <a:rPr lang="en-US" altLang="ko-KR" sz="1600" b="1" kern="0" dirty="0" smtClean="0">
                <a:solidFill>
                  <a:srgbClr val="000000"/>
                </a:solidFill>
                <a:latin typeface="Calibri" pitchFamily="34" charset="0"/>
                <a:cs typeface="Times New Roman" pitchFamily="18" charset="0"/>
              </a:rPr>
              <a:t>The 1-day </a:t>
            </a:r>
            <a:r>
              <a:rPr lang="en-US" altLang="ko-KR" sz="1600" b="1" kern="0" dirty="0">
                <a:solidFill>
                  <a:srgbClr val="000000"/>
                </a:solidFill>
                <a:latin typeface="Calibri" pitchFamily="34" charset="0"/>
                <a:cs typeface="Times New Roman" pitchFamily="18" charset="0"/>
              </a:rPr>
              <a:t>maximum dam </a:t>
            </a:r>
            <a:r>
              <a:rPr lang="en-US" altLang="ko-KR" sz="1600" b="1" kern="0" dirty="0" smtClean="0">
                <a:solidFill>
                  <a:srgbClr val="000000"/>
                </a:solidFill>
                <a:latin typeface="Calibri" pitchFamily="34" charset="0"/>
                <a:cs typeface="Times New Roman" pitchFamily="18" charset="0"/>
              </a:rPr>
              <a:t>inflow will be increased about </a:t>
            </a:r>
            <a:r>
              <a:rPr lang="en-US" altLang="ko-KR" sz="1600" b="1" kern="0" dirty="0">
                <a:solidFill>
                  <a:schemeClr val="accent2">
                    <a:lumMod val="75000"/>
                  </a:schemeClr>
                </a:solidFill>
                <a:latin typeface="Calibri" pitchFamily="34" charset="0"/>
                <a:cs typeface="Times New Roman" pitchFamily="18" charset="0"/>
              </a:rPr>
              <a:t>6.8mm (CJ), 7.6mm (SY</a:t>
            </a:r>
            <a:r>
              <a:rPr lang="en-US" altLang="ko-KR" sz="1600" b="1" kern="0" dirty="0" smtClean="0">
                <a:solidFill>
                  <a:schemeClr val="accent2">
                    <a:lumMod val="75000"/>
                  </a:schemeClr>
                </a:solidFill>
                <a:latin typeface="Calibri" pitchFamily="34" charset="0"/>
                <a:cs typeface="Times New Roman" pitchFamily="18" charset="0"/>
              </a:rPr>
              <a:t>)</a:t>
            </a:r>
            <a:r>
              <a:rPr lang="en-US" altLang="ko-KR" sz="1600" b="1" kern="0" dirty="0" smtClean="0">
                <a:solidFill>
                  <a:srgbClr val="000000"/>
                </a:solidFill>
                <a:latin typeface="Calibri" pitchFamily="34" charset="0"/>
                <a:cs typeface="Times New Roman" pitchFamily="18" charset="0"/>
              </a:rPr>
              <a:t>, total uncertainty is about </a:t>
            </a:r>
            <a:r>
              <a:rPr lang="en-US" altLang="ko-KR" sz="1600" b="1" kern="0" dirty="0" smtClean="0">
                <a:solidFill>
                  <a:schemeClr val="accent2">
                    <a:lumMod val="75000"/>
                  </a:schemeClr>
                </a:solidFill>
                <a:latin typeface="Calibri" pitchFamily="34" charset="0"/>
                <a:cs typeface="Times New Roman" pitchFamily="18" charset="0"/>
              </a:rPr>
              <a:t>3.6</a:t>
            </a:r>
            <a:r>
              <a:rPr lang="en-US" altLang="ko-KR" sz="1600" b="1" kern="0" dirty="0">
                <a:solidFill>
                  <a:schemeClr val="accent2">
                    <a:lumMod val="75000"/>
                  </a:schemeClr>
                </a:solidFill>
                <a:latin typeface="Calibri" pitchFamily="34" charset="0"/>
                <a:cs typeface="Times New Roman" pitchFamily="18" charset="0"/>
              </a:rPr>
              <a:t>mm</a:t>
            </a:r>
            <a:r>
              <a:rPr lang="en-US" altLang="ko-KR" sz="1600" b="1" kern="0" dirty="0" smtClean="0">
                <a:solidFill>
                  <a:schemeClr val="accent2">
                    <a:lumMod val="75000"/>
                  </a:schemeClr>
                </a:solidFill>
                <a:latin typeface="Calibri" pitchFamily="34" charset="0"/>
                <a:cs typeface="Times New Roman" pitchFamily="18" charset="0"/>
              </a:rPr>
              <a:t>, 5.5mm</a:t>
            </a:r>
          </a:p>
          <a:p>
            <a:pPr marL="355600" lvl="1" indent="-177800" algn="l" eaLnBrk="0" hangingPunct="0">
              <a:lnSpc>
                <a:spcPct val="130000"/>
              </a:lnSpc>
              <a:spcBef>
                <a:spcPts val="0"/>
              </a:spcBef>
              <a:spcAft>
                <a:spcPts val="0"/>
              </a:spcAft>
              <a:buClr>
                <a:srgbClr val="000099"/>
              </a:buClr>
              <a:buSzPct val="80000"/>
              <a:buBlip>
                <a:blip r:embed="rId3"/>
              </a:buBlip>
              <a:defRPr/>
            </a:pPr>
            <a:r>
              <a:rPr lang="en-US" altLang="ko-KR" sz="1600" b="1" kern="0" dirty="0" smtClean="0">
                <a:solidFill>
                  <a:srgbClr val="000000"/>
                </a:solidFill>
                <a:latin typeface="Calibri" pitchFamily="34" charset="0"/>
                <a:cs typeface="Times New Roman" pitchFamily="18" charset="0"/>
              </a:rPr>
              <a:t>SPP </a:t>
            </a:r>
            <a:r>
              <a:rPr lang="en-US" altLang="ko-KR" sz="1600" b="1" kern="0" dirty="0">
                <a:solidFill>
                  <a:srgbClr val="000000"/>
                </a:solidFill>
                <a:latin typeface="Calibri" pitchFamily="34" charset="0"/>
                <a:cs typeface="Times New Roman" pitchFamily="18" charset="0"/>
              </a:rPr>
              <a:t>(directly affected by the precipitation accuracy)  for historical period, and RCM (directly affected by the precipitation changes</a:t>
            </a:r>
            <a:r>
              <a:rPr lang="en-US" altLang="ko-KR" sz="1600" b="1" kern="0" dirty="0" smtClean="0">
                <a:solidFill>
                  <a:srgbClr val="000000"/>
                </a:solidFill>
                <a:latin typeface="Calibri" pitchFamily="34" charset="0"/>
                <a:cs typeface="Times New Roman" pitchFamily="18" charset="0"/>
              </a:rPr>
              <a:t>) are main factor of uncertainty</a:t>
            </a:r>
          </a:p>
          <a:p>
            <a:pPr marL="355600" lvl="1" indent="-177800" algn="l" eaLnBrk="0" hangingPunct="0">
              <a:lnSpc>
                <a:spcPct val="130000"/>
              </a:lnSpc>
              <a:spcBef>
                <a:spcPts val="0"/>
              </a:spcBef>
              <a:spcAft>
                <a:spcPts val="0"/>
              </a:spcAft>
              <a:buClr>
                <a:srgbClr val="000099"/>
              </a:buClr>
              <a:buSzPct val="80000"/>
              <a:buBlip>
                <a:blip r:embed="rId3"/>
              </a:buBlip>
              <a:defRPr/>
            </a:pPr>
            <a:r>
              <a:rPr lang="en-US" altLang="ko-KR" sz="1600" b="1" kern="0" dirty="0" smtClean="0">
                <a:solidFill>
                  <a:srgbClr val="000000"/>
                </a:solidFill>
                <a:latin typeface="Calibri" pitchFamily="34" charset="0"/>
                <a:cs typeface="Times New Roman" pitchFamily="18" charset="0"/>
              </a:rPr>
              <a:t>The total </a:t>
            </a:r>
            <a:r>
              <a:rPr lang="en-US" altLang="ko-KR" sz="1600" b="1" kern="0" dirty="0">
                <a:solidFill>
                  <a:srgbClr val="000000"/>
                </a:solidFill>
                <a:latin typeface="Calibri" pitchFamily="34" charset="0"/>
                <a:cs typeface="Times New Roman" pitchFamily="18" charset="0"/>
              </a:rPr>
              <a:t>uncertainty </a:t>
            </a:r>
            <a:r>
              <a:rPr lang="en-US" altLang="ko-KR" sz="1600" b="1" kern="0" dirty="0" smtClean="0">
                <a:solidFill>
                  <a:srgbClr val="000000"/>
                </a:solidFill>
                <a:latin typeface="Calibri" pitchFamily="34" charset="0"/>
                <a:cs typeface="Times New Roman" pitchFamily="18" charset="0"/>
              </a:rPr>
              <a:t>has reduced </a:t>
            </a:r>
            <a:r>
              <a:rPr lang="en-US" altLang="ko-KR" sz="1600" b="1" kern="0" dirty="0" smtClean="0">
                <a:solidFill>
                  <a:schemeClr val="accent2">
                    <a:lumMod val="75000"/>
                  </a:schemeClr>
                </a:solidFill>
                <a:latin typeface="Calibri" pitchFamily="34" charset="0"/>
                <a:cs typeface="Times New Roman" pitchFamily="18" charset="0"/>
              </a:rPr>
              <a:t>19.0</a:t>
            </a:r>
            <a:r>
              <a:rPr lang="en-US" altLang="ko-KR" sz="1600" b="1" kern="0" dirty="0">
                <a:solidFill>
                  <a:schemeClr val="accent2">
                    <a:lumMod val="75000"/>
                  </a:schemeClr>
                </a:solidFill>
                <a:latin typeface="Calibri" pitchFamily="34" charset="0"/>
                <a:cs typeface="Times New Roman" pitchFamily="18" charset="0"/>
              </a:rPr>
              <a:t>∼24.7% </a:t>
            </a:r>
            <a:r>
              <a:rPr lang="en-US" altLang="ko-KR" sz="1600" b="1" kern="0" dirty="0" smtClean="0">
                <a:solidFill>
                  <a:schemeClr val="accent2">
                    <a:lumMod val="75000"/>
                  </a:schemeClr>
                </a:solidFill>
                <a:latin typeface="Calibri" pitchFamily="34" charset="0"/>
                <a:cs typeface="Times New Roman" pitchFamily="18" charset="0"/>
              </a:rPr>
              <a:t>(RCM selection), 12.5</a:t>
            </a:r>
            <a:r>
              <a:rPr lang="en-US" altLang="ko-KR" sz="1600" b="1" kern="0" dirty="0">
                <a:solidFill>
                  <a:schemeClr val="accent2">
                    <a:lumMod val="75000"/>
                  </a:schemeClr>
                </a:solidFill>
                <a:latin typeface="Calibri" pitchFamily="34" charset="0"/>
                <a:cs typeface="Times New Roman" pitchFamily="18" charset="0"/>
              </a:rPr>
              <a:t>∼19.2</a:t>
            </a:r>
            <a:r>
              <a:rPr lang="en-US" altLang="ko-KR" sz="1600" b="1" kern="0" dirty="0" smtClean="0">
                <a:solidFill>
                  <a:schemeClr val="accent2">
                    <a:lumMod val="75000"/>
                  </a:schemeClr>
                </a:solidFill>
                <a:latin typeface="Calibri" pitchFamily="34" charset="0"/>
                <a:cs typeface="Times New Roman" pitchFamily="18" charset="0"/>
              </a:rPr>
              <a:t>% (SPP </a:t>
            </a:r>
            <a:r>
              <a:rPr lang="en-US" altLang="ko-KR" sz="1600" b="1" kern="0" dirty="0">
                <a:solidFill>
                  <a:schemeClr val="accent2">
                    <a:lumMod val="75000"/>
                  </a:schemeClr>
                </a:solidFill>
                <a:latin typeface="Calibri" pitchFamily="34" charset="0"/>
                <a:cs typeface="Times New Roman" pitchFamily="18" charset="0"/>
              </a:rPr>
              <a:t>selection</a:t>
            </a:r>
            <a:r>
              <a:rPr lang="en-US" altLang="ko-KR" sz="1600" b="1" kern="0" dirty="0" smtClean="0">
                <a:solidFill>
                  <a:schemeClr val="accent2">
                    <a:lumMod val="75000"/>
                  </a:schemeClr>
                </a:solidFill>
                <a:latin typeface="Calibri" pitchFamily="34" charset="0"/>
                <a:cs typeface="Times New Roman" pitchFamily="18" charset="0"/>
              </a:rPr>
              <a:t>) 25.7</a:t>
            </a:r>
            <a:r>
              <a:rPr lang="en-US" altLang="ko-KR" sz="1600" b="1" kern="0" dirty="0">
                <a:solidFill>
                  <a:schemeClr val="accent2">
                    <a:lumMod val="75000"/>
                  </a:schemeClr>
                </a:solidFill>
                <a:latin typeface="Calibri" pitchFamily="34" charset="0"/>
                <a:cs typeface="Times New Roman" pitchFamily="18" charset="0"/>
              </a:rPr>
              <a:t>∼29.3</a:t>
            </a:r>
            <a:r>
              <a:rPr lang="en-US" altLang="ko-KR" sz="1600" b="1" kern="0" dirty="0" smtClean="0">
                <a:solidFill>
                  <a:schemeClr val="accent2">
                    <a:lumMod val="75000"/>
                  </a:schemeClr>
                </a:solidFill>
                <a:latin typeface="Calibri" pitchFamily="34" charset="0"/>
                <a:cs typeface="Times New Roman" pitchFamily="18" charset="0"/>
              </a:rPr>
              <a:t>% (</a:t>
            </a:r>
            <a:r>
              <a:rPr lang="en-US" altLang="ko-KR" sz="1600" b="1" kern="0" dirty="0">
                <a:solidFill>
                  <a:schemeClr val="accent2">
                    <a:lumMod val="75000"/>
                  </a:schemeClr>
                </a:solidFill>
                <a:latin typeface="Calibri" pitchFamily="34" charset="0"/>
                <a:cs typeface="Times New Roman" pitchFamily="18" charset="0"/>
              </a:rPr>
              <a:t>RCM, </a:t>
            </a:r>
            <a:r>
              <a:rPr lang="en-US" altLang="ko-KR" sz="1600" b="1" kern="0" dirty="0" smtClean="0">
                <a:solidFill>
                  <a:schemeClr val="accent2">
                    <a:lumMod val="75000"/>
                  </a:schemeClr>
                </a:solidFill>
                <a:latin typeface="Calibri" pitchFamily="34" charset="0"/>
                <a:cs typeface="Times New Roman" pitchFamily="18" charset="0"/>
              </a:rPr>
              <a:t>SPP selection)</a:t>
            </a:r>
            <a:endParaRPr lang="en-US" altLang="ko-KR" sz="1600" b="1" kern="0" dirty="0">
              <a:solidFill>
                <a:schemeClr val="accent2">
                  <a:lumMod val="75000"/>
                </a:schemeClr>
              </a:solidFill>
              <a:latin typeface="Calibri" pitchFamily="34" charset="0"/>
              <a:cs typeface="Times New Roman" pitchFamily="18" charset="0"/>
            </a:endParaRPr>
          </a:p>
        </p:txBody>
      </p:sp>
      <p:sp>
        <p:nvSpPr>
          <p:cNvPr id="9" name="내용 개체 틀 2"/>
          <p:cNvSpPr txBox="1">
            <a:spLocks/>
          </p:cNvSpPr>
          <p:nvPr/>
        </p:nvSpPr>
        <p:spPr bwMode="auto">
          <a:xfrm>
            <a:off x="515907" y="1182853"/>
            <a:ext cx="7902575" cy="449122"/>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177800" indent="-177800" algn="l">
              <a:spcBef>
                <a:spcPts val="0"/>
              </a:spcBef>
              <a:buClr>
                <a:schemeClr val="tx2"/>
              </a:buClr>
              <a:buSzPct val="100000"/>
              <a:buBlip>
                <a:blip r:embed="rId4"/>
              </a:buBlip>
              <a:defRPr/>
            </a:pPr>
            <a:r>
              <a:rPr kumimoji="1" lang="en-US" altLang="ko-KR" sz="2200" b="1" i="0" u="none" strike="noStrike" kern="0" cap="none" spc="0" normalizeH="0" baseline="0" noProof="0" dirty="0" smtClean="0">
                <a:ln>
                  <a:noFill/>
                </a:ln>
                <a:solidFill>
                  <a:srgbClr val="000000"/>
                </a:solidFill>
                <a:effectLst/>
                <a:uLnTx/>
                <a:uFillTx/>
                <a:latin typeface="Calibri" pitchFamily="34" charset="0"/>
                <a:ea typeface="+mn-ea"/>
              </a:rPr>
              <a:t> Conclusions</a:t>
            </a:r>
            <a:endParaRPr lang="en-US" altLang="ko-KR" sz="2200" b="1" kern="0" dirty="0" smtClean="0">
              <a:solidFill>
                <a:srgbClr val="000000"/>
              </a:solidFill>
              <a:latin typeface="Calibri" pitchFamily="34" charset="0"/>
              <a:ea typeface="+mn-ea"/>
            </a:endParaRPr>
          </a:p>
          <a:p>
            <a:pPr marL="177800" indent="-177800" algn="l">
              <a:spcBef>
                <a:spcPts val="0"/>
              </a:spcBef>
              <a:buClr>
                <a:schemeClr val="tx2"/>
              </a:buClr>
              <a:buSzPct val="100000"/>
              <a:buBlip>
                <a:blip r:embed="rId4"/>
              </a:buBlip>
              <a:defRPr/>
            </a:pPr>
            <a:endParaRPr kumimoji="1" lang="ko-KR" altLang="en-US" sz="2200" b="1" i="0" u="none" strike="noStrike" kern="0" cap="none" spc="0" normalizeH="0" baseline="0" noProof="0" dirty="0">
              <a:ln>
                <a:noFill/>
              </a:ln>
              <a:solidFill>
                <a:srgbClr val="000000"/>
              </a:solidFill>
              <a:effectLst/>
              <a:uLnTx/>
              <a:uFillTx/>
              <a:latin typeface="Calibri" pitchFamily="34" charset="0"/>
              <a:ea typeface="+mn-ea"/>
            </a:endParaRPr>
          </a:p>
        </p:txBody>
      </p:sp>
      <p:sp>
        <p:nvSpPr>
          <p:cNvPr id="10" name="Rectangle 5"/>
          <p:cNvSpPr>
            <a:spLocks noChangeAspect="1" noChangeArrowheads="1"/>
          </p:cNvSpPr>
          <p:nvPr/>
        </p:nvSpPr>
        <p:spPr bwMode="auto">
          <a:xfrm>
            <a:off x="467544" y="1259136"/>
            <a:ext cx="266700" cy="266700"/>
          </a:xfrm>
          <a:prstGeom prst="rect">
            <a:avLst/>
          </a:prstGeom>
          <a:solidFill>
            <a:schemeClr val="bg1"/>
          </a:solidFill>
          <a:ln w="9525">
            <a:solidFill>
              <a:srgbClr val="003366"/>
            </a:solidFill>
            <a:miter lim="800000"/>
            <a:headEnd/>
            <a:tailEnd/>
          </a:ln>
          <a:effectLst>
            <a:outerShdw dist="53882" dir="2700000" algn="ctr" rotWithShape="0">
              <a:srgbClr val="9966FF"/>
            </a:outerShdw>
          </a:effectLst>
        </p:spPr>
        <p:txBody>
          <a:bodyPr wrap="none" anchor="ctr"/>
          <a:lstStyle/>
          <a:p>
            <a:pPr algn="ctr">
              <a:defRPr/>
            </a:pPr>
            <a:endParaRPr lang="ko-KR" altLang="en-US">
              <a:latin typeface="Calibri" pitchFamily="34" charset="0"/>
            </a:endParaRPr>
          </a:p>
        </p:txBody>
      </p:sp>
      <p:sp>
        <p:nvSpPr>
          <p:cNvPr id="2" name="직사각형 1"/>
          <p:cNvSpPr/>
          <p:nvPr/>
        </p:nvSpPr>
        <p:spPr>
          <a:xfrm>
            <a:off x="451926" y="5035897"/>
            <a:ext cx="8440554" cy="1692771"/>
          </a:xfrm>
          <a:prstGeom prst="rect">
            <a:avLst/>
          </a:prstGeom>
        </p:spPr>
        <p:txBody>
          <a:bodyPr wrap="square">
            <a:spAutoFit/>
          </a:bodyPr>
          <a:lstStyle/>
          <a:p>
            <a:pPr marL="355600" lvl="1" indent="-177800" algn="l" eaLnBrk="0" hangingPunct="0">
              <a:lnSpc>
                <a:spcPct val="130000"/>
              </a:lnSpc>
              <a:spcBef>
                <a:spcPts val="0"/>
              </a:spcBef>
              <a:spcAft>
                <a:spcPts val="0"/>
              </a:spcAft>
              <a:buClr>
                <a:srgbClr val="000099"/>
              </a:buClr>
              <a:buSzPct val="80000"/>
              <a:buBlip>
                <a:blip r:embed="rId3"/>
              </a:buBlip>
              <a:defRPr/>
            </a:pPr>
            <a:r>
              <a:rPr lang="en-US" altLang="ko-KR" sz="1600" b="1" kern="0" dirty="0" smtClean="0">
                <a:solidFill>
                  <a:srgbClr val="000000"/>
                </a:solidFill>
                <a:latin typeface="Calibri" pitchFamily="34" charset="0"/>
                <a:cs typeface="Times New Roman" pitchFamily="18" charset="0"/>
              </a:rPr>
              <a:t>The </a:t>
            </a:r>
            <a:r>
              <a:rPr lang="en-US" altLang="ko-KR" sz="1600" b="1" kern="0" dirty="0">
                <a:solidFill>
                  <a:srgbClr val="000000"/>
                </a:solidFill>
                <a:latin typeface="Calibri" pitchFamily="34" charset="0"/>
                <a:cs typeface="Times New Roman" pitchFamily="18" charset="0"/>
              </a:rPr>
              <a:t>statistical post-processing methods that cause higher uncertainty should be excluded because</a:t>
            </a:r>
            <a:r>
              <a:rPr lang="en-US" altLang="ko-KR" sz="1600" b="1" kern="0" dirty="0">
                <a:solidFill>
                  <a:schemeClr val="accent2">
                    <a:lumMod val="75000"/>
                  </a:schemeClr>
                </a:solidFill>
                <a:latin typeface="Calibri" pitchFamily="34" charset="0"/>
                <a:cs typeface="Times New Roman" pitchFamily="18" charset="0"/>
              </a:rPr>
              <a:t> these methods distort the original climate change </a:t>
            </a:r>
            <a:r>
              <a:rPr lang="en-US" altLang="ko-KR" sz="1600" b="1" kern="0" dirty="0" smtClean="0">
                <a:solidFill>
                  <a:schemeClr val="accent2">
                    <a:lumMod val="75000"/>
                  </a:schemeClr>
                </a:solidFill>
                <a:latin typeface="Calibri" pitchFamily="34" charset="0"/>
                <a:cs typeface="Times New Roman" pitchFamily="18" charset="0"/>
              </a:rPr>
              <a:t>information</a:t>
            </a:r>
            <a:endParaRPr lang="en-US" altLang="ko-KR" sz="1600" b="1" kern="0" dirty="0">
              <a:solidFill>
                <a:schemeClr val="accent2">
                  <a:lumMod val="75000"/>
                </a:schemeClr>
              </a:solidFill>
              <a:latin typeface="Calibri" pitchFamily="34" charset="0"/>
              <a:cs typeface="Times New Roman" pitchFamily="18" charset="0"/>
            </a:endParaRPr>
          </a:p>
          <a:p>
            <a:pPr marL="355600" lvl="1" indent="-177800" algn="l" eaLnBrk="0" hangingPunct="0">
              <a:lnSpc>
                <a:spcPct val="130000"/>
              </a:lnSpc>
              <a:spcBef>
                <a:spcPts val="0"/>
              </a:spcBef>
              <a:spcAft>
                <a:spcPts val="0"/>
              </a:spcAft>
              <a:buClr>
                <a:srgbClr val="000099"/>
              </a:buClr>
              <a:buSzPct val="80000"/>
              <a:buBlip>
                <a:blip r:embed="rId3"/>
              </a:buBlip>
              <a:defRPr/>
            </a:pPr>
            <a:r>
              <a:rPr lang="en-US" altLang="ko-KR" sz="1600" b="1" kern="0" dirty="0">
                <a:solidFill>
                  <a:srgbClr val="000000"/>
                </a:solidFill>
                <a:latin typeface="Calibri" pitchFamily="34" charset="0"/>
                <a:cs typeface="Times New Roman" pitchFamily="18" charset="0"/>
              </a:rPr>
              <a:t>Through this research, the guidelines for constituting the modules for GCM downscaling and hydrologic model are supplied for the reliable climate change impact assessment and the study results in the application area are provided in this </a:t>
            </a:r>
            <a:r>
              <a:rPr lang="en-US" altLang="ko-KR" sz="1600" b="1" kern="0" dirty="0" smtClean="0">
                <a:solidFill>
                  <a:srgbClr val="000000"/>
                </a:solidFill>
                <a:latin typeface="Calibri" pitchFamily="34" charset="0"/>
                <a:cs typeface="Times New Roman" pitchFamily="18" charset="0"/>
              </a:rPr>
              <a:t>study</a:t>
            </a:r>
            <a:endParaRPr lang="en-US" altLang="ko-KR" sz="1600" b="1" kern="0" dirty="0">
              <a:solidFill>
                <a:srgbClr val="000000"/>
              </a:solidFill>
              <a:latin typeface="Calibri" pitchFamily="34" charset="0"/>
              <a:cs typeface="Times New Roman" pitchFamily="18" charset="0"/>
            </a:endParaRPr>
          </a:p>
        </p:txBody>
      </p:sp>
      <p:sp>
        <p:nvSpPr>
          <p:cNvPr id="7" name="내용 개체 틀 2"/>
          <p:cNvSpPr txBox="1">
            <a:spLocks/>
          </p:cNvSpPr>
          <p:nvPr/>
        </p:nvSpPr>
        <p:spPr bwMode="auto">
          <a:xfrm>
            <a:off x="511715" y="4576124"/>
            <a:ext cx="7902575" cy="449122"/>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177800" indent="-177800" algn="l">
              <a:spcBef>
                <a:spcPts val="0"/>
              </a:spcBef>
              <a:buClr>
                <a:schemeClr val="tx2"/>
              </a:buClr>
              <a:buSzPct val="100000"/>
              <a:buBlip>
                <a:blip r:embed="rId4"/>
              </a:buBlip>
              <a:defRPr/>
            </a:pPr>
            <a:r>
              <a:rPr kumimoji="1" lang="en-US" altLang="ko-KR" sz="2200" b="1" i="0" u="none" strike="noStrike" kern="0" cap="none" spc="0" normalizeH="0" baseline="0" noProof="0" dirty="0" smtClean="0">
                <a:ln>
                  <a:noFill/>
                </a:ln>
                <a:solidFill>
                  <a:srgbClr val="000000"/>
                </a:solidFill>
                <a:effectLst/>
                <a:uLnTx/>
                <a:uFillTx/>
                <a:latin typeface="Calibri" pitchFamily="34" charset="0"/>
                <a:ea typeface="+mn-ea"/>
              </a:rPr>
              <a:t> Remarks</a:t>
            </a:r>
            <a:endParaRPr kumimoji="1" lang="ko-KR" altLang="en-US" sz="2200" b="1" i="0" u="none" strike="noStrike" kern="0" cap="none" spc="0" normalizeH="0" baseline="0" noProof="0" dirty="0">
              <a:ln>
                <a:noFill/>
              </a:ln>
              <a:solidFill>
                <a:srgbClr val="000000"/>
              </a:solidFill>
              <a:effectLst/>
              <a:uLnTx/>
              <a:uFillTx/>
              <a:latin typeface="Calibri" pitchFamily="34" charset="0"/>
              <a:ea typeface="+mn-ea"/>
            </a:endParaRPr>
          </a:p>
        </p:txBody>
      </p:sp>
      <p:sp>
        <p:nvSpPr>
          <p:cNvPr id="8" name="Rectangle 5"/>
          <p:cNvSpPr>
            <a:spLocks noChangeAspect="1" noChangeArrowheads="1"/>
          </p:cNvSpPr>
          <p:nvPr/>
        </p:nvSpPr>
        <p:spPr bwMode="auto">
          <a:xfrm>
            <a:off x="463352" y="4652407"/>
            <a:ext cx="266700" cy="266700"/>
          </a:xfrm>
          <a:prstGeom prst="rect">
            <a:avLst/>
          </a:prstGeom>
          <a:solidFill>
            <a:schemeClr val="bg1"/>
          </a:solidFill>
          <a:ln w="9525">
            <a:solidFill>
              <a:srgbClr val="003366"/>
            </a:solidFill>
            <a:miter lim="800000"/>
            <a:headEnd/>
            <a:tailEnd/>
          </a:ln>
          <a:effectLst>
            <a:outerShdw dist="53882" dir="2700000" algn="ctr" rotWithShape="0">
              <a:srgbClr val="9966FF"/>
            </a:outerShdw>
          </a:effectLst>
        </p:spPr>
        <p:txBody>
          <a:bodyPr wrap="none" anchor="ctr"/>
          <a:lstStyle/>
          <a:p>
            <a:pPr algn="ctr">
              <a:defRPr/>
            </a:pPr>
            <a:endParaRPr lang="ko-KR" altLang="en-US">
              <a:latin typeface="Calibri" pitchFamily="34" charset="0"/>
            </a:endParaRPr>
          </a:p>
        </p:txBody>
      </p:sp>
    </p:spTree>
  </p:cSld>
  <p:clrMapOvr>
    <a:masterClrMapping/>
  </p:clrMapOvr>
  <p:transition>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descr="aiF6T.jpg"/>
          <p:cNvPicPr>
            <a:picLocks noChangeAspect="1"/>
          </p:cNvPicPr>
          <p:nvPr/>
        </p:nvPicPr>
        <p:blipFill>
          <a:blip r:embed="rId3" cstate="print"/>
          <a:srcRect l="17766" r="9460"/>
          <a:stretch>
            <a:fillRect/>
          </a:stretch>
        </p:blipFill>
        <p:spPr>
          <a:xfrm>
            <a:off x="0" y="0"/>
            <a:ext cx="9144000" cy="6860704"/>
          </a:xfrm>
          <a:prstGeom prst="rect">
            <a:avLst/>
          </a:prstGeom>
        </p:spPr>
      </p:pic>
      <p:sp>
        <p:nvSpPr>
          <p:cNvPr id="7" name="TextBox 6"/>
          <p:cNvSpPr txBox="1"/>
          <p:nvPr/>
        </p:nvSpPr>
        <p:spPr>
          <a:xfrm>
            <a:off x="251520" y="595288"/>
            <a:ext cx="8604448" cy="830997"/>
          </a:xfrm>
          <a:prstGeom prst="rect">
            <a:avLst/>
          </a:prstGeom>
          <a:noFill/>
        </p:spPr>
        <p:txBody>
          <a:bodyPr wrap="square" rtlCol="0">
            <a:spAutoFit/>
          </a:bodyPr>
          <a:lstStyle/>
          <a:p>
            <a:r>
              <a:rPr lang="en-US" altLang="ko-KR" sz="4800" b="1" dirty="0" smtClean="0">
                <a:solidFill>
                  <a:srgbClr val="FFFF00"/>
                </a:solidFill>
                <a:latin typeface="Calibri" pitchFamily="34" charset="0"/>
              </a:rPr>
              <a:t>Thank you for your attention!</a:t>
            </a:r>
            <a:endParaRPr lang="ko-KR" altLang="en-US" sz="4800" b="1" dirty="0">
              <a:solidFill>
                <a:srgbClr val="FFFF00"/>
              </a:solidFill>
              <a:latin typeface="Calibri" pitchFamily="34" charset="0"/>
            </a:endParaRPr>
          </a:p>
        </p:txBody>
      </p:sp>
    </p:spTree>
  </p:cSld>
  <p:clrMapOvr>
    <a:masterClrMapping/>
  </p:clrMapOvr>
  <p:transition>
    <p:zoom/>
  </p:transition>
  <p:timing>
    <p:tnLst>
      <p:par>
        <p:cTn id="1" dur="indefinite" restart="never" nodeType="tmRoot"/>
      </p:par>
    </p:tnLst>
  </p:timing>
</p:sld>
</file>

<file path=ppt/theme/theme1.xml><?xml version="1.0" encoding="utf-8"?>
<a:theme xmlns:a="http://schemas.openxmlformats.org/drawingml/2006/main" name="감리발표자료(ETRI v)">
  <a:themeElements>
    <a:clrScheme name="">
      <a:dk1>
        <a:srgbClr val="000099"/>
      </a:dk1>
      <a:lt1>
        <a:srgbClr val="FFFFFF"/>
      </a:lt1>
      <a:dk2>
        <a:srgbClr val="CC0066"/>
      </a:dk2>
      <a:lt2>
        <a:srgbClr val="FFFFFF"/>
      </a:lt2>
      <a:accent1>
        <a:srgbClr val="00CC00"/>
      </a:accent1>
      <a:accent2>
        <a:srgbClr val="FF9933"/>
      </a:accent2>
      <a:accent3>
        <a:srgbClr val="FFFFFF"/>
      </a:accent3>
      <a:accent4>
        <a:srgbClr val="000082"/>
      </a:accent4>
      <a:accent5>
        <a:srgbClr val="AAE2AA"/>
      </a:accent5>
      <a:accent6>
        <a:srgbClr val="E78A2D"/>
      </a:accent6>
      <a:hlink>
        <a:srgbClr val="CC00CC"/>
      </a:hlink>
      <a:folHlink>
        <a:srgbClr val="9999FF"/>
      </a:folHlink>
    </a:clrScheme>
    <a:fontScheme name="감리발표자료(ETRI v)">
      <a:majorFont>
        <a:latin typeface="HY견고딕"/>
        <a:ea typeface="HY견고딕"/>
        <a:cs typeface=""/>
      </a:majorFont>
      <a:minorFont>
        <a:latin typeface="HY견고딕"/>
        <a:ea typeface="HY견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1" hangingPunct="1">
          <a:lnSpc>
            <a:spcPct val="100000"/>
          </a:lnSpc>
          <a:spcBef>
            <a:spcPct val="0"/>
          </a:spcBef>
          <a:spcAft>
            <a:spcPct val="0"/>
          </a:spcAft>
          <a:buClrTx/>
          <a:buSzTx/>
          <a:buFontTx/>
          <a:buNone/>
          <a:tabLst/>
          <a:defRPr kumimoji="1" lang="ko-KR" altLang="en-US" sz="1800" b="0" i="0" u="none" strike="noStrike" cap="none" normalizeH="0" baseline="0" smtClean="0">
            <a:ln>
              <a:noFill/>
            </a:ln>
            <a:solidFill>
              <a:schemeClr val="tx1"/>
            </a:solidFill>
            <a:effectLst/>
            <a:latin typeface="HY견고딕" pitchFamily="18" charset="-127"/>
            <a:ea typeface="HY견고딕" pitchFamily="18"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1" hangingPunct="1">
          <a:lnSpc>
            <a:spcPct val="100000"/>
          </a:lnSpc>
          <a:spcBef>
            <a:spcPct val="0"/>
          </a:spcBef>
          <a:spcAft>
            <a:spcPct val="0"/>
          </a:spcAft>
          <a:buClrTx/>
          <a:buSzTx/>
          <a:buFontTx/>
          <a:buNone/>
          <a:tabLst/>
          <a:defRPr kumimoji="1" lang="ko-KR" altLang="en-US" sz="1800" b="0" i="0" u="none" strike="noStrike" cap="none" normalizeH="0" baseline="0" smtClean="0">
            <a:ln>
              <a:noFill/>
            </a:ln>
            <a:solidFill>
              <a:schemeClr val="tx1"/>
            </a:solidFill>
            <a:effectLst/>
            <a:latin typeface="HY견고딕" pitchFamily="18" charset="-127"/>
            <a:ea typeface="HY견고딕" pitchFamily="18" charset="-127"/>
          </a:defRPr>
        </a:defPPr>
      </a:lstStyle>
    </a:lnDef>
  </a:objectDefaults>
  <a:extraClrSchemeLst>
    <a:extraClrScheme>
      <a:clrScheme name="감리발표자료(ETRI v) 1">
        <a:dk1>
          <a:srgbClr val="000000"/>
        </a:dk1>
        <a:lt1>
          <a:srgbClr val="DDDDDD"/>
        </a:lt1>
        <a:dk2>
          <a:srgbClr val="0000FF"/>
        </a:dk2>
        <a:lt2>
          <a:srgbClr val="00CCCC"/>
        </a:lt2>
        <a:accent1>
          <a:srgbClr val="B2B2B2"/>
        </a:accent1>
        <a:accent2>
          <a:srgbClr val="FF9933"/>
        </a:accent2>
        <a:accent3>
          <a:srgbClr val="AAAAFF"/>
        </a:accent3>
        <a:accent4>
          <a:srgbClr val="BDBDBD"/>
        </a:accent4>
        <a:accent5>
          <a:srgbClr val="D5D5D5"/>
        </a:accent5>
        <a:accent6>
          <a:srgbClr val="E78A2D"/>
        </a:accent6>
        <a:hlink>
          <a:srgbClr val="CC00CC"/>
        </a:hlink>
        <a:folHlink>
          <a:srgbClr val="9999FF"/>
        </a:folHlink>
      </a:clrScheme>
      <a:clrMap bg1="dk2" tx1="lt1" bg2="dk1" tx2="lt2" accent1="accent1" accent2="accent2" accent3="accent3" accent4="accent4" accent5="accent5" accent6="accent6" hlink="hlink" folHlink="folHlink"/>
    </a:extraClrScheme>
    <a:extraClrScheme>
      <a:clrScheme name="감리발표자료(ETRI v) 2">
        <a:dk1>
          <a:srgbClr val="000000"/>
        </a:dk1>
        <a:lt1>
          <a:srgbClr val="CCCCFF"/>
        </a:lt1>
        <a:dk2>
          <a:srgbClr val="003399"/>
        </a:dk2>
        <a:lt2>
          <a:srgbClr val="76E0E6"/>
        </a:lt2>
        <a:accent1>
          <a:srgbClr val="66CCFF"/>
        </a:accent1>
        <a:accent2>
          <a:srgbClr val="6666FF"/>
        </a:accent2>
        <a:accent3>
          <a:srgbClr val="E2E2FF"/>
        </a:accent3>
        <a:accent4>
          <a:srgbClr val="000000"/>
        </a:accent4>
        <a:accent5>
          <a:srgbClr val="B8E2FF"/>
        </a:accent5>
        <a:accent6>
          <a:srgbClr val="5C5CE7"/>
        </a:accent6>
        <a:hlink>
          <a:srgbClr val="00CCCC"/>
        </a:hlink>
        <a:folHlink>
          <a:srgbClr val="9999FF"/>
        </a:folHlink>
      </a:clrScheme>
      <a:clrMap bg1="lt1" tx1="dk1" bg2="lt2" tx2="dk2" accent1="accent1" accent2="accent2" accent3="accent3" accent4="accent4" accent5="accent5" accent6="accent6" hlink="hlink" folHlink="folHlink"/>
    </a:extraClrScheme>
    <a:extraClrScheme>
      <a:clrScheme name="감리발표자료(ETRI v) 3">
        <a:dk1>
          <a:srgbClr val="000000"/>
        </a:dk1>
        <a:lt1>
          <a:srgbClr val="FFFFFF"/>
        </a:lt1>
        <a:dk2>
          <a:srgbClr val="000000"/>
        </a:dk2>
        <a:lt2>
          <a:srgbClr val="DDDDDD"/>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테마">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49132</TotalTime>
  <Words>3551</Words>
  <Application>Microsoft Office PowerPoint</Application>
  <PresentationFormat>화면 슬라이드 쇼(4:3)</PresentationFormat>
  <Paragraphs>691</Paragraphs>
  <Slides>21</Slides>
  <Notes>21</Notes>
  <HiddenSlides>0</HiddenSlides>
  <MMClips>0</MMClips>
  <ScaleCrop>false</ScaleCrop>
  <HeadingPairs>
    <vt:vector size="8" baseType="variant">
      <vt:variant>
        <vt:lpstr>사용한 글꼴</vt:lpstr>
      </vt:variant>
      <vt:variant>
        <vt:i4>14</vt:i4>
      </vt:variant>
      <vt:variant>
        <vt:lpstr>테마</vt:lpstr>
      </vt:variant>
      <vt:variant>
        <vt:i4>1</vt:i4>
      </vt:variant>
      <vt:variant>
        <vt:lpstr>포함된 OLE 서버</vt:lpstr>
      </vt:variant>
      <vt:variant>
        <vt:i4>1</vt:i4>
      </vt:variant>
      <vt:variant>
        <vt:lpstr>슬라이드 제목</vt:lpstr>
      </vt:variant>
      <vt:variant>
        <vt:i4>21</vt:i4>
      </vt:variant>
    </vt:vector>
  </HeadingPairs>
  <TitlesOfParts>
    <vt:vector size="37" baseType="lpstr">
      <vt:lpstr>굴림</vt:lpstr>
      <vt:lpstr>Arial</vt:lpstr>
      <vt:lpstr>HY견고딕</vt:lpstr>
      <vt:lpstr>Calibri</vt:lpstr>
      <vt:lpstr>Monotype Sorts</vt:lpstr>
      <vt:lpstr>Times New Roman</vt:lpstr>
      <vt:lpstr>-윤고딕330</vt:lpstr>
      <vt:lpstr>맑은 고딕</vt:lpstr>
      <vt:lpstr>Arial Unicode MS</vt:lpstr>
      <vt:lpstr>휴먼엑스포</vt:lpstr>
      <vt:lpstr>-윤고딕120</vt:lpstr>
      <vt:lpstr>돋움체</vt:lpstr>
      <vt:lpstr>Wingdings</vt:lpstr>
      <vt:lpstr>HY헤드라인M</vt:lpstr>
      <vt:lpstr>감리발표자료(ETRI v)</vt:lpstr>
      <vt:lpstr>Equation</vt:lpstr>
      <vt:lpstr>슬라이드 1</vt:lpstr>
      <vt:lpstr>슬라이드 2</vt:lpstr>
      <vt:lpstr>슬라이드 3</vt:lpstr>
      <vt:lpstr>슬라이드 4</vt:lpstr>
      <vt:lpstr>슬라이드 5</vt:lpstr>
      <vt:lpstr>슬라이드 6</vt:lpstr>
      <vt:lpstr>슬라이드 7</vt:lpstr>
      <vt:lpstr>슬라이드 8</vt:lpstr>
      <vt:lpstr>슬라이드 9</vt:lpstr>
      <vt:lpstr>슬라이드 10</vt:lpstr>
      <vt:lpstr>슬라이드 11</vt:lpstr>
      <vt:lpstr>슬라이드 12</vt:lpstr>
      <vt:lpstr>슬라이드 13</vt:lpstr>
      <vt:lpstr>슬라이드 14</vt:lpstr>
      <vt:lpstr>슬라이드 15</vt:lpstr>
      <vt:lpstr>슬라이드 16</vt:lpstr>
      <vt:lpstr>슬라이드 17</vt:lpstr>
      <vt:lpstr>슬라이드 18</vt:lpstr>
      <vt:lpstr>슬라이드 19</vt:lpstr>
      <vt:lpstr>슬라이드 20</vt:lpstr>
      <vt:lpstr>슬라이드 21</vt:lpstr>
    </vt:vector>
  </TitlesOfParts>
  <Company>Wrl_gis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IL WON JUNG</dc:creator>
  <cp:lastModifiedBy>Windows 사용자</cp:lastModifiedBy>
  <cp:revision>3153</cp:revision>
  <cp:lastPrinted>2016-08-21T13:37:41Z</cp:lastPrinted>
  <dcterms:created xsi:type="dcterms:W3CDTF">2004-04-25T06:34:02Z</dcterms:created>
  <dcterms:modified xsi:type="dcterms:W3CDTF">2016-10-24T11:06:59Z</dcterms:modified>
</cp:coreProperties>
</file>