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6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7.xml" ContentType="application/vnd.openxmlformats-officedocument.theme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1" r:id="rId2"/>
    <p:sldMasterId id="2147483694" r:id="rId3"/>
    <p:sldMasterId id="2147483735" r:id="rId4"/>
    <p:sldMasterId id="2147483737" r:id="rId5"/>
    <p:sldMasterId id="2147483753" r:id="rId6"/>
    <p:sldMasterId id="2147483771" r:id="rId7"/>
    <p:sldMasterId id="2147483783" r:id="rId8"/>
    <p:sldMasterId id="2147483858" r:id="rId9"/>
  </p:sldMasterIdLst>
  <p:notesMasterIdLst>
    <p:notesMasterId r:id="rId53"/>
  </p:notesMasterIdLst>
  <p:handoutMasterIdLst>
    <p:handoutMasterId r:id="rId54"/>
  </p:handoutMasterIdLst>
  <p:sldIdLst>
    <p:sldId id="309" r:id="rId10"/>
    <p:sldId id="256" r:id="rId11"/>
    <p:sldId id="312" r:id="rId12"/>
    <p:sldId id="313" r:id="rId13"/>
    <p:sldId id="347" r:id="rId14"/>
    <p:sldId id="316" r:id="rId15"/>
    <p:sldId id="322" r:id="rId16"/>
    <p:sldId id="308" r:id="rId17"/>
    <p:sldId id="354" r:id="rId18"/>
    <p:sldId id="351" r:id="rId19"/>
    <p:sldId id="266" r:id="rId20"/>
    <p:sldId id="346" r:id="rId21"/>
    <p:sldId id="289" r:id="rId22"/>
    <p:sldId id="267" r:id="rId23"/>
    <p:sldId id="268" r:id="rId24"/>
    <p:sldId id="290" r:id="rId25"/>
    <p:sldId id="269" r:id="rId26"/>
    <p:sldId id="302" r:id="rId27"/>
    <p:sldId id="306" r:id="rId28"/>
    <p:sldId id="273" r:id="rId29"/>
    <p:sldId id="286" r:id="rId30"/>
    <p:sldId id="274" r:id="rId31"/>
    <p:sldId id="275" r:id="rId32"/>
    <p:sldId id="277" r:id="rId33"/>
    <p:sldId id="278" r:id="rId34"/>
    <p:sldId id="303" r:id="rId35"/>
    <p:sldId id="307" r:id="rId36"/>
    <p:sldId id="294" r:id="rId37"/>
    <p:sldId id="279" r:id="rId38"/>
    <p:sldId id="280" r:id="rId39"/>
    <p:sldId id="345" r:id="rId40"/>
    <p:sldId id="281" r:id="rId41"/>
    <p:sldId id="282" r:id="rId42"/>
    <p:sldId id="348" r:id="rId43"/>
    <p:sldId id="350" r:id="rId44"/>
    <p:sldId id="349" r:id="rId45"/>
    <p:sldId id="291" r:id="rId46"/>
    <p:sldId id="319" r:id="rId47"/>
    <p:sldId id="320" r:id="rId48"/>
    <p:sldId id="321" r:id="rId49"/>
    <p:sldId id="292" r:id="rId50"/>
    <p:sldId id="318" r:id="rId51"/>
    <p:sldId id="317" r:id="rId52"/>
  </p:sldIdLst>
  <p:sldSz cx="10287000" cy="6858000" type="35mm"/>
  <p:notesSz cx="6858000" cy="9144000"/>
  <p:defaultTextStyle>
    <a:defPPr>
      <a:defRPr lang="en-IN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BCBCB"/>
    <a:srgbClr val="FF0066"/>
    <a:srgbClr val="FF6600"/>
    <a:srgbClr val="FFCC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00" autoAdjust="0"/>
    <p:restoredTop sz="86410"/>
  </p:normalViewPr>
  <p:slideViewPr>
    <p:cSldViewPr>
      <p:cViewPr>
        <p:scale>
          <a:sx n="75" d="100"/>
          <a:sy n="75" d="100"/>
        </p:scale>
        <p:origin x="-696" y="48"/>
      </p:cViewPr>
      <p:guideLst>
        <p:guide orient="horz" pos="2160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slide" Target="slides/slide41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slide" Target="slides/slide40.xml"/><Relationship Id="rId57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slide" Target="slides/slide43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slide" Target="slides/slide39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2.xml"/><Relationship Id="rId3" Type="http://schemas.openxmlformats.org/officeDocument/2006/relationships/slideMaster" Target="slideMasters/slideMaster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A690160-D328-4B69-A035-90D3C82FA0A6}" type="doc">
      <dgm:prSet loTypeId="urn:microsoft.com/office/officeart/2005/8/layout/pList2#1" loCatId="list" qsTypeId="urn:microsoft.com/office/officeart/2005/8/quickstyle/simple4" qsCatId="simple" csTypeId="urn:microsoft.com/office/officeart/2005/8/colors/colorful2" csCatId="colorful" phldr="1"/>
      <dgm:spPr/>
    </dgm:pt>
    <dgm:pt modelId="{476E4177-EF8D-419E-AB8A-93E66CC82482}">
      <dgm:prSet phldrT="[Text]" custT="1"/>
      <dgm:spPr/>
      <dgm:t>
        <a:bodyPr lIns="73152" tIns="274320" rIns="73152"/>
        <a:lstStyle/>
        <a:p>
          <a:pPr algn="ctr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Remineralizing Therapy</a:t>
          </a:r>
          <a:endParaRPr lang="en-US" sz="1800" b="1" dirty="0">
            <a:latin typeface="Arial Narrow"/>
            <a:cs typeface="Arial Narrow"/>
          </a:endParaRPr>
        </a:p>
      </dgm:t>
    </dgm:pt>
    <dgm:pt modelId="{50A25A56-CEA1-40EB-822C-18475EA4B47A}" type="parTrans" cxnId="{9A40B199-C1E6-4AA6-9486-07915ED7CAE7}">
      <dgm:prSet/>
      <dgm:spPr/>
      <dgm:t>
        <a:bodyPr/>
        <a:lstStyle/>
        <a:p>
          <a:endParaRPr lang="en-US"/>
        </a:p>
      </dgm:t>
    </dgm:pt>
    <dgm:pt modelId="{A91F7A1B-DD1E-4B26-839C-2A5EF0A403AD}" type="sibTrans" cxnId="{9A40B199-C1E6-4AA6-9486-07915ED7CAE7}">
      <dgm:prSet/>
      <dgm:spPr/>
      <dgm:t>
        <a:bodyPr/>
        <a:lstStyle/>
        <a:p>
          <a:endParaRPr lang="en-US"/>
        </a:p>
      </dgm:t>
    </dgm:pt>
    <dgm:pt modelId="{5DD0A7D4-5781-4819-AF33-C5CE25A2D297}">
      <dgm:prSet phldrT="[Text]" custT="1"/>
      <dgm:spPr/>
      <dgm:t>
        <a:bodyPr lIns="73152" tIns="274320" rIns="73152"/>
        <a:lstStyle/>
        <a:p>
          <a:pPr algn="ctr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Bleaching Therapy</a:t>
          </a:r>
          <a:endParaRPr lang="en-US" sz="1800" dirty="0">
            <a:latin typeface="Corbel" pitchFamily="34" charset="0"/>
          </a:endParaRPr>
        </a:p>
      </dgm:t>
    </dgm:pt>
    <dgm:pt modelId="{05B7C26E-C389-4346-849B-05526EF2C457}" type="parTrans" cxnId="{7417CC53-98FE-43F4-BF56-8508FB7DA803}">
      <dgm:prSet/>
      <dgm:spPr/>
      <dgm:t>
        <a:bodyPr/>
        <a:lstStyle/>
        <a:p>
          <a:endParaRPr lang="en-US"/>
        </a:p>
      </dgm:t>
    </dgm:pt>
    <dgm:pt modelId="{FD53903F-8A86-4D24-917A-36748269F973}" type="sibTrans" cxnId="{7417CC53-98FE-43F4-BF56-8508FB7DA803}">
      <dgm:prSet/>
      <dgm:spPr/>
      <dgm:t>
        <a:bodyPr/>
        <a:lstStyle/>
        <a:p>
          <a:endParaRPr lang="en-US"/>
        </a:p>
      </dgm:t>
    </dgm:pt>
    <dgm:pt modelId="{77AF15ED-F058-4A0B-B979-9880C6062DF0}">
      <dgm:prSet phldrT="[Text]" custT="1"/>
      <dgm:spPr/>
      <dgm:t>
        <a:bodyPr/>
        <a:lstStyle/>
        <a:p>
          <a:pPr algn="ctr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Micro-abrasion</a:t>
          </a:r>
          <a:endParaRPr lang="en-US" sz="1800" dirty="0">
            <a:latin typeface="Corbel" pitchFamily="34" charset="0"/>
          </a:endParaRPr>
        </a:p>
      </dgm:t>
    </dgm:pt>
    <dgm:pt modelId="{0DF2CDB2-0880-4047-8447-A17EAE7580E4}" type="parTrans" cxnId="{CD3B69F4-72CF-49E2-8926-8FD63E771977}">
      <dgm:prSet/>
      <dgm:spPr/>
      <dgm:t>
        <a:bodyPr/>
        <a:lstStyle/>
        <a:p>
          <a:endParaRPr lang="en-US"/>
        </a:p>
      </dgm:t>
    </dgm:pt>
    <dgm:pt modelId="{E3B236AA-E864-46E4-BC91-F2D73633FEA4}" type="sibTrans" cxnId="{CD3B69F4-72CF-49E2-8926-8FD63E771977}">
      <dgm:prSet/>
      <dgm:spPr/>
      <dgm:t>
        <a:bodyPr/>
        <a:lstStyle/>
        <a:p>
          <a:endParaRPr lang="en-US"/>
        </a:p>
      </dgm:t>
    </dgm:pt>
    <dgm:pt modelId="{5DF8D196-4D3D-4940-9F32-682169997D7A}">
      <dgm:prSet phldrT="[Text]" custT="1"/>
      <dgm:spPr/>
      <dgm:t>
        <a:bodyPr/>
        <a:lstStyle/>
        <a:p>
          <a:pPr algn="ctr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Conventional</a:t>
          </a:r>
        </a:p>
        <a:p>
          <a:pPr algn="ctr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Bonding</a:t>
          </a:r>
        </a:p>
        <a:p>
          <a:pPr algn="ctr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Techniques</a:t>
          </a:r>
        </a:p>
      </dgm:t>
    </dgm:pt>
    <dgm:pt modelId="{51CE1848-AB2A-4E28-8CF5-8442E546E0C5}" type="parTrans" cxnId="{B9B85342-AC50-4E97-8E9E-2FD870B1E881}">
      <dgm:prSet/>
      <dgm:spPr/>
      <dgm:t>
        <a:bodyPr/>
        <a:lstStyle/>
        <a:p>
          <a:endParaRPr lang="en-US"/>
        </a:p>
      </dgm:t>
    </dgm:pt>
    <dgm:pt modelId="{90C1E242-23BD-452C-B222-DCFA2D4DAE3B}" type="sibTrans" cxnId="{B9B85342-AC50-4E97-8E9E-2FD870B1E881}">
      <dgm:prSet/>
      <dgm:spPr/>
      <dgm:t>
        <a:bodyPr/>
        <a:lstStyle/>
        <a:p>
          <a:endParaRPr lang="en-US"/>
        </a:p>
      </dgm:t>
    </dgm:pt>
    <dgm:pt modelId="{C20F2834-7A4B-463C-ABDE-12FFE93933A3}">
      <dgm:prSet phldrT="[Text]" custT="1"/>
      <dgm:spPr/>
      <dgm:t>
        <a:bodyPr lIns="73152" tIns="274320" rIns="73152"/>
        <a:lstStyle/>
        <a:p>
          <a:pPr algn="ctr"/>
          <a:r>
            <a:rPr lang="en-US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Veneers</a:t>
          </a:r>
          <a:endParaRPr lang="en-US" sz="1800" b="1" dirty="0">
            <a:latin typeface="Arial Narrow"/>
            <a:cs typeface="Arial Narrow"/>
          </a:endParaRPr>
        </a:p>
      </dgm:t>
    </dgm:pt>
    <dgm:pt modelId="{BCFE97E8-F389-4CB9-AF67-54F99688D24C}" type="parTrans" cxnId="{4C839C11-576D-4F8B-A506-F28B1DFFF881}">
      <dgm:prSet/>
      <dgm:spPr/>
      <dgm:t>
        <a:bodyPr/>
        <a:lstStyle/>
        <a:p>
          <a:endParaRPr lang="en-US"/>
        </a:p>
      </dgm:t>
    </dgm:pt>
    <dgm:pt modelId="{CAE5F0D1-5C6A-4BF8-ACC0-DB67084C99C7}" type="sibTrans" cxnId="{4C839C11-576D-4F8B-A506-F28B1DFFF881}">
      <dgm:prSet/>
      <dgm:spPr/>
      <dgm:t>
        <a:bodyPr/>
        <a:lstStyle/>
        <a:p>
          <a:endParaRPr lang="en-US"/>
        </a:p>
      </dgm:t>
    </dgm:pt>
    <dgm:pt modelId="{9E4DC8AD-1AC7-4E53-B32C-25202AFDB195}" type="pres">
      <dgm:prSet presAssocID="{AA690160-D328-4B69-A035-90D3C82FA0A6}" presName="Name0" presStyleCnt="0">
        <dgm:presLayoutVars>
          <dgm:dir/>
          <dgm:resizeHandles val="exact"/>
        </dgm:presLayoutVars>
      </dgm:prSet>
      <dgm:spPr/>
    </dgm:pt>
    <dgm:pt modelId="{ACBF4AF3-FAB8-444C-81AB-52C89640E279}" type="pres">
      <dgm:prSet presAssocID="{AA690160-D328-4B69-A035-90D3C82FA0A6}" presName="bkgdShp" presStyleLbl="alignAccFollowNode1" presStyleIdx="0" presStyleCnt="1" custLinFactNeighborX="95495" custLinFactNeighborY="72072"/>
      <dgm:spPr>
        <a:solidFill>
          <a:schemeClr val="bg1">
            <a:lumMod val="65000"/>
            <a:alpha val="90000"/>
          </a:schemeClr>
        </a:solidFill>
      </dgm:spPr>
    </dgm:pt>
    <dgm:pt modelId="{78248EF9-FFBB-4EB0-94C4-16A1D0A1A170}" type="pres">
      <dgm:prSet presAssocID="{AA690160-D328-4B69-A035-90D3C82FA0A6}" presName="linComp" presStyleCnt="0"/>
      <dgm:spPr/>
    </dgm:pt>
    <dgm:pt modelId="{CC8831C0-DF59-484B-83B2-A708366B3EB6}" type="pres">
      <dgm:prSet presAssocID="{476E4177-EF8D-419E-AB8A-93E66CC82482}" presName="compNode" presStyleCnt="0"/>
      <dgm:spPr/>
    </dgm:pt>
    <dgm:pt modelId="{2572025E-E8B8-4F94-94D0-DC22D7F762FB}" type="pres">
      <dgm:prSet presAssocID="{476E4177-EF8D-419E-AB8A-93E66CC82482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2B4276-DB06-4C66-80FF-919CDE10A5FE}" type="pres">
      <dgm:prSet presAssocID="{476E4177-EF8D-419E-AB8A-93E66CC82482}" presName="invisiNode" presStyleLbl="node1" presStyleIdx="0" presStyleCnt="5"/>
      <dgm:spPr/>
    </dgm:pt>
    <dgm:pt modelId="{C43EB61A-2E04-409F-8F87-79F190ED3CE0}" type="pres">
      <dgm:prSet presAssocID="{476E4177-EF8D-419E-AB8A-93E66CC82482}" presName="imagNode" presStyleLbl="fgImgPlace1" presStyleIdx="0" presStyleCnt="5"/>
      <dgm:spPr>
        <a:blipFill dpi="0" rotWithShape="0">
          <a:blip xmlns:r="http://schemas.openxmlformats.org/officeDocument/2006/relationships" r:embed="rId1"/>
          <a:srcRect/>
          <a:tile tx="0" ty="0" sx="40000" sy="40000" flip="none" algn="ctr"/>
        </a:blipFill>
      </dgm:spPr>
    </dgm:pt>
    <dgm:pt modelId="{3DB5F289-A8C3-40D5-8393-8636D9BFFD29}" type="pres">
      <dgm:prSet presAssocID="{A91F7A1B-DD1E-4B26-839C-2A5EF0A403AD}" presName="sibTrans" presStyleLbl="sibTrans2D1" presStyleIdx="0" presStyleCnt="0"/>
      <dgm:spPr/>
      <dgm:t>
        <a:bodyPr/>
        <a:lstStyle/>
        <a:p>
          <a:endParaRPr lang="en-US"/>
        </a:p>
      </dgm:t>
    </dgm:pt>
    <dgm:pt modelId="{0C509E44-86D3-42D8-94FF-9B9788BAB857}" type="pres">
      <dgm:prSet presAssocID="{5DD0A7D4-5781-4819-AF33-C5CE25A2D297}" presName="compNode" presStyleCnt="0"/>
      <dgm:spPr/>
    </dgm:pt>
    <dgm:pt modelId="{E4B0666F-2CF1-4C21-A251-46E6EBFF7C1D}" type="pres">
      <dgm:prSet presAssocID="{5DD0A7D4-5781-4819-AF33-C5CE25A2D297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BFA0B92-8C45-4EAA-A200-A78384D846A7}" type="pres">
      <dgm:prSet presAssocID="{5DD0A7D4-5781-4819-AF33-C5CE25A2D297}" presName="invisiNode" presStyleLbl="node1" presStyleIdx="1" presStyleCnt="5"/>
      <dgm:spPr/>
    </dgm:pt>
    <dgm:pt modelId="{BF646D7A-C7D0-4489-A68F-61F32B7DB0C6}" type="pres">
      <dgm:prSet presAssocID="{5DD0A7D4-5781-4819-AF33-C5CE25A2D297}" presName="imagNode" presStyleLbl="fgImgPlace1" presStyleIdx="1" presStyleCnt="5"/>
      <dgm:spPr>
        <a:blipFill dpi="0" rotWithShape="0">
          <a:blip xmlns:r="http://schemas.openxmlformats.org/officeDocument/2006/relationships" r:embed="rId2"/>
          <a:srcRect/>
          <a:tile tx="0" ty="0" sx="30000" sy="30000" flip="none" algn="ctr"/>
        </a:blipFill>
      </dgm:spPr>
      <dgm:t>
        <a:bodyPr/>
        <a:lstStyle/>
        <a:p>
          <a:endParaRPr lang="en-US"/>
        </a:p>
      </dgm:t>
    </dgm:pt>
    <dgm:pt modelId="{CAAEED2F-AC44-4514-84C2-160FDC42F579}" type="pres">
      <dgm:prSet presAssocID="{FD53903F-8A86-4D24-917A-36748269F97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617A269-0CD9-4948-9932-FA1AD12DE27E}" type="pres">
      <dgm:prSet presAssocID="{77AF15ED-F058-4A0B-B979-9880C6062DF0}" presName="compNode" presStyleCnt="0"/>
      <dgm:spPr/>
    </dgm:pt>
    <dgm:pt modelId="{5284ED54-4761-44DA-8086-D5FD397A1C95}" type="pres">
      <dgm:prSet presAssocID="{77AF15ED-F058-4A0B-B979-9880C6062DF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66B65F-B8AB-44AD-8F33-AF566667E781}" type="pres">
      <dgm:prSet presAssocID="{77AF15ED-F058-4A0B-B979-9880C6062DF0}" presName="invisiNode" presStyleLbl="node1" presStyleIdx="2" presStyleCnt="5"/>
      <dgm:spPr/>
    </dgm:pt>
    <dgm:pt modelId="{41BC1ABA-1F87-4B1E-94EC-41724CD12655}" type="pres">
      <dgm:prSet presAssocID="{77AF15ED-F058-4A0B-B979-9880C6062DF0}" presName="imagNode" presStyleLbl="fgImgPlace1" presStyleIdx="2" presStyleCnt="5"/>
      <dgm:spPr>
        <a:blipFill dpi="0" rotWithShape="0">
          <a:blip xmlns:r="http://schemas.openxmlformats.org/officeDocument/2006/relationships" r:embed="rId3"/>
          <a:srcRect/>
          <a:tile tx="222250" ty="-762000" sx="40000" sy="40000" flip="none" algn="ctr"/>
        </a:blipFill>
      </dgm:spPr>
    </dgm:pt>
    <dgm:pt modelId="{A9D6457D-CBBF-4A28-8C38-C3F75EA43CF1}" type="pres">
      <dgm:prSet presAssocID="{E3B236AA-E864-46E4-BC91-F2D73633FEA4}" presName="sibTrans" presStyleLbl="sibTrans2D1" presStyleIdx="0" presStyleCnt="0"/>
      <dgm:spPr/>
      <dgm:t>
        <a:bodyPr/>
        <a:lstStyle/>
        <a:p>
          <a:endParaRPr lang="en-US"/>
        </a:p>
      </dgm:t>
    </dgm:pt>
    <dgm:pt modelId="{CDFA4098-C274-4C84-9513-F0698696D98A}" type="pres">
      <dgm:prSet presAssocID="{5DF8D196-4D3D-4940-9F32-682169997D7A}" presName="compNode" presStyleCnt="0"/>
      <dgm:spPr/>
    </dgm:pt>
    <dgm:pt modelId="{87B5BDBA-3C7A-41F1-8C33-F13937A84B36}" type="pres">
      <dgm:prSet presAssocID="{5DF8D196-4D3D-4940-9F32-682169997D7A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8528D1-DD5F-4687-9BFE-878C43D23D5D}" type="pres">
      <dgm:prSet presAssocID="{5DF8D196-4D3D-4940-9F32-682169997D7A}" presName="invisiNode" presStyleLbl="node1" presStyleIdx="3" presStyleCnt="5"/>
      <dgm:spPr/>
    </dgm:pt>
    <dgm:pt modelId="{D88C7409-AB93-4FE3-A61D-F51EE8A4B008}" type="pres">
      <dgm:prSet presAssocID="{5DF8D196-4D3D-4940-9F32-682169997D7A}" presName="imagNode" presStyleLbl="fgImgPlace1" presStyleIdx="3" presStyleCnt="5"/>
      <dgm:spPr>
        <a:blipFill dpi="0" rotWithShape="0">
          <a:blip xmlns:r="http://schemas.openxmlformats.org/officeDocument/2006/relationships" r:embed="rId4"/>
          <a:srcRect/>
          <a:tile tx="0" ty="0" sx="60000" sy="60000" flip="none" algn="ctr"/>
        </a:blipFill>
      </dgm:spPr>
    </dgm:pt>
    <dgm:pt modelId="{CA6E58D0-F06D-4082-9183-0F2955E6C631}" type="pres">
      <dgm:prSet presAssocID="{90C1E242-23BD-452C-B222-DCFA2D4DAE3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AC8F713-1879-4B70-BB31-C5C195E24471}" type="pres">
      <dgm:prSet presAssocID="{C20F2834-7A4B-463C-ABDE-12FFE93933A3}" presName="compNode" presStyleCnt="0"/>
      <dgm:spPr/>
    </dgm:pt>
    <dgm:pt modelId="{9B706799-997B-4F74-B652-58B58A51EA58}" type="pres">
      <dgm:prSet presAssocID="{C20F2834-7A4B-463C-ABDE-12FFE93933A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8C36F4-A127-4733-8CAC-70994BB842F2}" type="pres">
      <dgm:prSet presAssocID="{C20F2834-7A4B-463C-ABDE-12FFE93933A3}" presName="invisiNode" presStyleLbl="node1" presStyleIdx="4" presStyleCnt="5"/>
      <dgm:spPr/>
    </dgm:pt>
    <dgm:pt modelId="{B68F94D2-D73D-420A-802B-DFDC9BE4ED4C}" type="pres">
      <dgm:prSet presAssocID="{C20F2834-7A4B-463C-ABDE-12FFE93933A3}" presName="imagNode" presStyleLbl="fgImgPlace1" presStyleIdx="4" presStyleCnt="5"/>
      <dgm:spPr>
        <a:blipFill dpi="0" rotWithShape="0">
          <a:blip xmlns:r="http://schemas.openxmlformats.org/officeDocument/2006/relationships" r:embed="rId5"/>
          <a:srcRect/>
          <a:tile tx="889000" ty="0" sx="90000" sy="90000" flip="none" algn="r"/>
        </a:blipFill>
      </dgm:spPr>
    </dgm:pt>
  </dgm:ptLst>
  <dgm:cxnLst>
    <dgm:cxn modelId="{7417CC53-98FE-43F4-BF56-8508FB7DA803}" srcId="{AA690160-D328-4B69-A035-90D3C82FA0A6}" destId="{5DD0A7D4-5781-4819-AF33-C5CE25A2D297}" srcOrd="1" destOrd="0" parTransId="{05B7C26E-C389-4346-849B-05526EF2C457}" sibTransId="{FD53903F-8A86-4D24-917A-36748269F973}"/>
    <dgm:cxn modelId="{33DA9F49-6498-6B41-97AE-8D1751DDB1FD}" type="presOf" srcId="{5DF8D196-4D3D-4940-9F32-682169997D7A}" destId="{87B5BDBA-3C7A-41F1-8C33-F13937A84B36}" srcOrd="0" destOrd="0" presId="urn:microsoft.com/office/officeart/2005/8/layout/pList2#1"/>
    <dgm:cxn modelId="{B0C68295-C814-3942-8A8D-29969CFA2EC6}" type="presOf" srcId="{476E4177-EF8D-419E-AB8A-93E66CC82482}" destId="{2572025E-E8B8-4F94-94D0-DC22D7F762FB}" srcOrd="0" destOrd="0" presId="urn:microsoft.com/office/officeart/2005/8/layout/pList2#1"/>
    <dgm:cxn modelId="{AD44147D-00FE-8146-B712-380F39BA2ACD}" type="presOf" srcId="{77AF15ED-F058-4A0B-B979-9880C6062DF0}" destId="{5284ED54-4761-44DA-8086-D5FD397A1C95}" srcOrd="0" destOrd="0" presId="urn:microsoft.com/office/officeart/2005/8/layout/pList2#1"/>
    <dgm:cxn modelId="{CD3B69F4-72CF-49E2-8926-8FD63E771977}" srcId="{AA690160-D328-4B69-A035-90D3C82FA0A6}" destId="{77AF15ED-F058-4A0B-B979-9880C6062DF0}" srcOrd="2" destOrd="0" parTransId="{0DF2CDB2-0880-4047-8447-A17EAE7580E4}" sibTransId="{E3B236AA-E864-46E4-BC91-F2D73633FEA4}"/>
    <dgm:cxn modelId="{4C839C11-576D-4F8B-A506-F28B1DFFF881}" srcId="{AA690160-D328-4B69-A035-90D3C82FA0A6}" destId="{C20F2834-7A4B-463C-ABDE-12FFE93933A3}" srcOrd="4" destOrd="0" parTransId="{BCFE97E8-F389-4CB9-AF67-54F99688D24C}" sibTransId="{CAE5F0D1-5C6A-4BF8-ACC0-DB67084C99C7}"/>
    <dgm:cxn modelId="{45290844-1FC2-4B4B-BEB8-29B05C8FB8A3}" type="presOf" srcId="{C20F2834-7A4B-463C-ABDE-12FFE93933A3}" destId="{9B706799-997B-4F74-B652-58B58A51EA58}" srcOrd="0" destOrd="0" presId="urn:microsoft.com/office/officeart/2005/8/layout/pList2#1"/>
    <dgm:cxn modelId="{DD756C97-4A4D-7B47-8689-96EB63336949}" type="presOf" srcId="{FD53903F-8A86-4D24-917A-36748269F973}" destId="{CAAEED2F-AC44-4514-84C2-160FDC42F579}" srcOrd="0" destOrd="0" presId="urn:microsoft.com/office/officeart/2005/8/layout/pList2#1"/>
    <dgm:cxn modelId="{B9B85342-AC50-4E97-8E9E-2FD870B1E881}" srcId="{AA690160-D328-4B69-A035-90D3C82FA0A6}" destId="{5DF8D196-4D3D-4940-9F32-682169997D7A}" srcOrd="3" destOrd="0" parTransId="{51CE1848-AB2A-4E28-8CF5-8442E546E0C5}" sibTransId="{90C1E242-23BD-452C-B222-DCFA2D4DAE3B}"/>
    <dgm:cxn modelId="{202B2534-0956-C343-83B9-31F2CDF780D5}" type="presOf" srcId="{5DD0A7D4-5781-4819-AF33-C5CE25A2D297}" destId="{E4B0666F-2CF1-4C21-A251-46E6EBFF7C1D}" srcOrd="0" destOrd="0" presId="urn:microsoft.com/office/officeart/2005/8/layout/pList2#1"/>
    <dgm:cxn modelId="{E436D754-4121-F34B-931E-F91690424A01}" type="presOf" srcId="{AA690160-D328-4B69-A035-90D3C82FA0A6}" destId="{9E4DC8AD-1AC7-4E53-B32C-25202AFDB195}" srcOrd="0" destOrd="0" presId="urn:microsoft.com/office/officeart/2005/8/layout/pList2#1"/>
    <dgm:cxn modelId="{32C6A3AE-C2D2-6E46-9F31-60F9CADB1D15}" type="presOf" srcId="{E3B236AA-E864-46E4-BC91-F2D73633FEA4}" destId="{A9D6457D-CBBF-4A28-8C38-C3F75EA43CF1}" srcOrd="0" destOrd="0" presId="urn:microsoft.com/office/officeart/2005/8/layout/pList2#1"/>
    <dgm:cxn modelId="{9A40B199-C1E6-4AA6-9486-07915ED7CAE7}" srcId="{AA690160-D328-4B69-A035-90D3C82FA0A6}" destId="{476E4177-EF8D-419E-AB8A-93E66CC82482}" srcOrd="0" destOrd="0" parTransId="{50A25A56-CEA1-40EB-822C-18475EA4B47A}" sibTransId="{A91F7A1B-DD1E-4B26-839C-2A5EF0A403AD}"/>
    <dgm:cxn modelId="{CA350648-AC2C-5C42-AA90-2A7A03FEA080}" type="presOf" srcId="{90C1E242-23BD-452C-B222-DCFA2D4DAE3B}" destId="{CA6E58D0-F06D-4082-9183-0F2955E6C631}" srcOrd="0" destOrd="0" presId="urn:microsoft.com/office/officeart/2005/8/layout/pList2#1"/>
    <dgm:cxn modelId="{3653BC58-3B0C-AB49-A89A-12A56BFA93E6}" type="presOf" srcId="{A91F7A1B-DD1E-4B26-839C-2A5EF0A403AD}" destId="{3DB5F289-A8C3-40D5-8393-8636D9BFFD29}" srcOrd="0" destOrd="0" presId="urn:microsoft.com/office/officeart/2005/8/layout/pList2#1"/>
    <dgm:cxn modelId="{35124027-A4AC-A846-8BF5-F6E547B7B1D8}" type="presParOf" srcId="{9E4DC8AD-1AC7-4E53-B32C-25202AFDB195}" destId="{ACBF4AF3-FAB8-444C-81AB-52C89640E279}" srcOrd="0" destOrd="0" presId="urn:microsoft.com/office/officeart/2005/8/layout/pList2#1"/>
    <dgm:cxn modelId="{A9521659-2603-EB49-8251-9A78788EF75D}" type="presParOf" srcId="{9E4DC8AD-1AC7-4E53-B32C-25202AFDB195}" destId="{78248EF9-FFBB-4EB0-94C4-16A1D0A1A170}" srcOrd="1" destOrd="0" presId="urn:microsoft.com/office/officeart/2005/8/layout/pList2#1"/>
    <dgm:cxn modelId="{FAD0BED0-96C5-EB4E-8B0C-23C899C2C3B0}" type="presParOf" srcId="{78248EF9-FFBB-4EB0-94C4-16A1D0A1A170}" destId="{CC8831C0-DF59-484B-83B2-A708366B3EB6}" srcOrd="0" destOrd="0" presId="urn:microsoft.com/office/officeart/2005/8/layout/pList2#1"/>
    <dgm:cxn modelId="{A514E156-66CF-EE4D-95D1-946BEA0A892F}" type="presParOf" srcId="{CC8831C0-DF59-484B-83B2-A708366B3EB6}" destId="{2572025E-E8B8-4F94-94D0-DC22D7F762FB}" srcOrd="0" destOrd="0" presId="urn:microsoft.com/office/officeart/2005/8/layout/pList2#1"/>
    <dgm:cxn modelId="{A23CACB5-8A63-C44E-8E1A-517AFC9B0118}" type="presParOf" srcId="{CC8831C0-DF59-484B-83B2-A708366B3EB6}" destId="{2E2B4276-DB06-4C66-80FF-919CDE10A5FE}" srcOrd="1" destOrd="0" presId="urn:microsoft.com/office/officeart/2005/8/layout/pList2#1"/>
    <dgm:cxn modelId="{38EC8B41-EDFA-FE4C-A6B7-8ECEF4B267F3}" type="presParOf" srcId="{CC8831C0-DF59-484B-83B2-A708366B3EB6}" destId="{C43EB61A-2E04-409F-8F87-79F190ED3CE0}" srcOrd="2" destOrd="0" presId="urn:microsoft.com/office/officeart/2005/8/layout/pList2#1"/>
    <dgm:cxn modelId="{A05DD889-3608-864B-BD37-73A549EC57E5}" type="presParOf" srcId="{78248EF9-FFBB-4EB0-94C4-16A1D0A1A170}" destId="{3DB5F289-A8C3-40D5-8393-8636D9BFFD29}" srcOrd="1" destOrd="0" presId="urn:microsoft.com/office/officeart/2005/8/layout/pList2#1"/>
    <dgm:cxn modelId="{D86C043F-5431-A944-9C72-B5DF770D6662}" type="presParOf" srcId="{78248EF9-FFBB-4EB0-94C4-16A1D0A1A170}" destId="{0C509E44-86D3-42D8-94FF-9B9788BAB857}" srcOrd="2" destOrd="0" presId="urn:microsoft.com/office/officeart/2005/8/layout/pList2#1"/>
    <dgm:cxn modelId="{293E9E58-5820-BE49-BAFA-DF91F66BD51D}" type="presParOf" srcId="{0C509E44-86D3-42D8-94FF-9B9788BAB857}" destId="{E4B0666F-2CF1-4C21-A251-46E6EBFF7C1D}" srcOrd="0" destOrd="0" presId="urn:microsoft.com/office/officeart/2005/8/layout/pList2#1"/>
    <dgm:cxn modelId="{0C6CB803-65E4-1B4D-9469-774D73153ADE}" type="presParOf" srcId="{0C509E44-86D3-42D8-94FF-9B9788BAB857}" destId="{BBFA0B92-8C45-4EAA-A200-A78384D846A7}" srcOrd="1" destOrd="0" presId="urn:microsoft.com/office/officeart/2005/8/layout/pList2#1"/>
    <dgm:cxn modelId="{1508453B-B7C3-304A-A038-5AA3D5195EC2}" type="presParOf" srcId="{0C509E44-86D3-42D8-94FF-9B9788BAB857}" destId="{BF646D7A-C7D0-4489-A68F-61F32B7DB0C6}" srcOrd="2" destOrd="0" presId="urn:microsoft.com/office/officeart/2005/8/layout/pList2#1"/>
    <dgm:cxn modelId="{15402E7D-C7CB-964F-94CE-0ED3E7745237}" type="presParOf" srcId="{78248EF9-FFBB-4EB0-94C4-16A1D0A1A170}" destId="{CAAEED2F-AC44-4514-84C2-160FDC42F579}" srcOrd="3" destOrd="0" presId="urn:microsoft.com/office/officeart/2005/8/layout/pList2#1"/>
    <dgm:cxn modelId="{F185C20B-D0B7-E54B-BB13-4913D83B8F83}" type="presParOf" srcId="{78248EF9-FFBB-4EB0-94C4-16A1D0A1A170}" destId="{3617A269-0CD9-4948-9932-FA1AD12DE27E}" srcOrd="4" destOrd="0" presId="urn:microsoft.com/office/officeart/2005/8/layout/pList2#1"/>
    <dgm:cxn modelId="{E49B3951-F465-B44B-BC35-64C9B055DEAA}" type="presParOf" srcId="{3617A269-0CD9-4948-9932-FA1AD12DE27E}" destId="{5284ED54-4761-44DA-8086-D5FD397A1C95}" srcOrd="0" destOrd="0" presId="urn:microsoft.com/office/officeart/2005/8/layout/pList2#1"/>
    <dgm:cxn modelId="{5C7C46D2-E563-504D-88AD-9E82551834CA}" type="presParOf" srcId="{3617A269-0CD9-4948-9932-FA1AD12DE27E}" destId="{9666B65F-B8AB-44AD-8F33-AF566667E781}" srcOrd="1" destOrd="0" presId="urn:microsoft.com/office/officeart/2005/8/layout/pList2#1"/>
    <dgm:cxn modelId="{E8F18C1A-B3AB-834E-B161-110FC3CB226A}" type="presParOf" srcId="{3617A269-0CD9-4948-9932-FA1AD12DE27E}" destId="{41BC1ABA-1F87-4B1E-94EC-41724CD12655}" srcOrd="2" destOrd="0" presId="urn:microsoft.com/office/officeart/2005/8/layout/pList2#1"/>
    <dgm:cxn modelId="{E4667951-9AAC-7243-BC72-800C4B2648AD}" type="presParOf" srcId="{78248EF9-FFBB-4EB0-94C4-16A1D0A1A170}" destId="{A9D6457D-CBBF-4A28-8C38-C3F75EA43CF1}" srcOrd="5" destOrd="0" presId="urn:microsoft.com/office/officeart/2005/8/layout/pList2#1"/>
    <dgm:cxn modelId="{CFE0B206-8730-6B43-8C19-E5001492AF8C}" type="presParOf" srcId="{78248EF9-FFBB-4EB0-94C4-16A1D0A1A170}" destId="{CDFA4098-C274-4C84-9513-F0698696D98A}" srcOrd="6" destOrd="0" presId="urn:microsoft.com/office/officeart/2005/8/layout/pList2#1"/>
    <dgm:cxn modelId="{A6FAB142-57FB-0D45-8605-3C201FE3722B}" type="presParOf" srcId="{CDFA4098-C274-4C84-9513-F0698696D98A}" destId="{87B5BDBA-3C7A-41F1-8C33-F13937A84B36}" srcOrd="0" destOrd="0" presId="urn:microsoft.com/office/officeart/2005/8/layout/pList2#1"/>
    <dgm:cxn modelId="{F591F682-9D75-F342-8CA6-0E78E80399EF}" type="presParOf" srcId="{CDFA4098-C274-4C84-9513-F0698696D98A}" destId="{928528D1-DD5F-4687-9BFE-878C43D23D5D}" srcOrd="1" destOrd="0" presId="urn:microsoft.com/office/officeart/2005/8/layout/pList2#1"/>
    <dgm:cxn modelId="{B8D56AD2-B7BD-B046-B8BB-8EC5E3586319}" type="presParOf" srcId="{CDFA4098-C274-4C84-9513-F0698696D98A}" destId="{D88C7409-AB93-4FE3-A61D-F51EE8A4B008}" srcOrd="2" destOrd="0" presId="urn:microsoft.com/office/officeart/2005/8/layout/pList2#1"/>
    <dgm:cxn modelId="{0B838CF5-8587-7C49-823A-8B2E07C2B977}" type="presParOf" srcId="{78248EF9-FFBB-4EB0-94C4-16A1D0A1A170}" destId="{CA6E58D0-F06D-4082-9183-0F2955E6C631}" srcOrd="7" destOrd="0" presId="urn:microsoft.com/office/officeart/2005/8/layout/pList2#1"/>
    <dgm:cxn modelId="{5C5C958A-0FD7-0441-BC77-1500A5DEB338}" type="presParOf" srcId="{78248EF9-FFBB-4EB0-94C4-16A1D0A1A170}" destId="{8AC8F713-1879-4B70-BB31-C5C195E24471}" srcOrd="8" destOrd="0" presId="urn:microsoft.com/office/officeart/2005/8/layout/pList2#1"/>
    <dgm:cxn modelId="{7F38F08D-0333-8149-A7CA-705069356117}" type="presParOf" srcId="{8AC8F713-1879-4B70-BB31-C5C195E24471}" destId="{9B706799-997B-4F74-B652-58B58A51EA58}" srcOrd="0" destOrd="0" presId="urn:microsoft.com/office/officeart/2005/8/layout/pList2#1"/>
    <dgm:cxn modelId="{C2B730AB-F9A9-4141-AE25-CF4AC3848984}" type="presParOf" srcId="{8AC8F713-1879-4B70-BB31-C5C195E24471}" destId="{AF8C36F4-A127-4733-8CAC-70994BB842F2}" srcOrd="1" destOrd="0" presId="urn:microsoft.com/office/officeart/2005/8/layout/pList2#1"/>
    <dgm:cxn modelId="{512487AD-B48D-4C4F-9826-916451675559}" type="presParOf" srcId="{8AC8F713-1879-4B70-BB31-C5C195E24471}" destId="{B68F94D2-D73D-420A-802B-DFDC9BE4ED4C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BF4AF3-FAB8-444C-81AB-52C89640E279}">
      <dsp:nvSpPr>
        <dsp:cNvPr id="0" name=""/>
        <dsp:cNvSpPr/>
      </dsp:nvSpPr>
      <dsp:spPr>
        <a:xfrm>
          <a:off x="0" y="1766493"/>
          <a:ext cx="9580562" cy="2451011"/>
        </a:xfrm>
        <a:prstGeom prst="roundRect">
          <a:avLst>
            <a:gd name="adj" fmla="val 10000"/>
          </a:avLst>
        </a:prstGeom>
        <a:solidFill>
          <a:schemeClr val="bg1">
            <a:lumMod val="65000"/>
            <a:alpha val="9000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EB61A-2E04-409F-8F87-79F190ED3CE0}">
      <dsp:nvSpPr>
        <dsp:cNvPr id="0" name=""/>
        <dsp:cNvSpPr/>
      </dsp:nvSpPr>
      <dsp:spPr>
        <a:xfrm>
          <a:off x="290494" y="326801"/>
          <a:ext cx="1666587" cy="1797408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1"/>
          <a:srcRect/>
          <a:tile tx="0" ty="0" sx="40000" sy="40000" flip="none" algn="ctr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572025E-E8B8-4F94-94D0-DC22D7F762FB}">
      <dsp:nvSpPr>
        <dsp:cNvPr id="0" name=""/>
        <dsp:cNvSpPr/>
      </dsp:nvSpPr>
      <dsp:spPr>
        <a:xfrm rot="10800000">
          <a:off x="290494" y="2451011"/>
          <a:ext cx="1666587" cy="2995681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Remineralizing Therapy</a:t>
          </a:r>
          <a:endParaRPr lang="en-US" sz="1800" b="1" kern="1200" dirty="0">
            <a:latin typeface="Arial Narrow"/>
            <a:cs typeface="Arial Narrow"/>
          </a:endParaRPr>
        </a:p>
      </dsp:txBody>
      <dsp:txXfrm rot="10800000">
        <a:off x="341747" y="2451011"/>
        <a:ext cx="1564081" cy="2944428"/>
      </dsp:txXfrm>
    </dsp:sp>
    <dsp:sp modelId="{BF646D7A-C7D0-4489-A68F-61F32B7DB0C6}">
      <dsp:nvSpPr>
        <dsp:cNvPr id="0" name=""/>
        <dsp:cNvSpPr/>
      </dsp:nvSpPr>
      <dsp:spPr>
        <a:xfrm>
          <a:off x="2123741" y="326801"/>
          <a:ext cx="1666587" cy="1797408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2"/>
          <a:srcRect/>
          <a:tile tx="0" ty="0" sx="30000" sy="30000" flip="none" algn="ctr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B0666F-2CF1-4C21-A251-46E6EBFF7C1D}">
      <dsp:nvSpPr>
        <dsp:cNvPr id="0" name=""/>
        <dsp:cNvSpPr/>
      </dsp:nvSpPr>
      <dsp:spPr>
        <a:xfrm rot="10800000">
          <a:off x="2123741" y="2451011"/>
          <a:ext cx="1666587" cy="2995681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1170380"/>
                <a:satOff val="-1460"/>
                <a:lumOff val="343"/>
                <a:alphaOff val="0"/>
                <a:shade val="51000"/>
                <a:satMod val="130000"/>
              </a:schemeClr>
            </a:gs>
            <a:gs pos="80000">
              <a:schemeClr val="accent2">
                <a:hueOff val="1170380"/>
                <a:satOff val="-1460"/>
                <a:lumOff val="343"/>
                <a:alphaOff val="0"/>
                <a:shade val="93000"/>
                <a:satMod val="130000"/>
              </a:schemeClr>
            </a:gs>
            <a:gs pos="100000">
              <a:schemeClr val="accent2">
                <a:hueOff val="1170380"/>
                <a:satOff val="-1460"/>
                <a:lumOff val="34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Bleaching Therapy</a:t>
          </a:r>
          <a:endParaRPr lang="en-US" sz="1800" kern="1200" dirty="0">
            <a:latin typeface="Corbel" pitchFamily="34" charset="0"/>
          </a:endParaRPr>
        </a:p>
      </dsp:txBody>
      <dsp:txXfrm rot="10800000">
        <a:off x="2174994" y="2451011"/>
        <a:ext cx="1564081" cy="2944428"/>
      </dsp:txXfrm>
    </dsp:sp>
    <dsp:sp modelId="{41BC1ABA-1F87-4B1E-94EC-41724CD12655}">
      <dsp:nvSpPr>
        <dsp:cNvPr id="0" name=""/>
        <dsp:cNvSpPr/>
      </dsp:nvSpPr>
      <dsp:spPr>
        <a:xfrm>
          <a:off x="3956987" y="326801"/>
          <a:ext cx="1666587" cy="1797408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3"/>
          <a:srcRect/>
          <a:tile tx="222250" ty="-762000" sx="40000" sy="40000" flip="none" algn="ctr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284ED54-4761-44DA-8086-D5FD397A1C95}">
      <dsp:nvSpPr>
        <dsp:cNvPr id="0" name=""/>
        <dsp:cNvSpPr/>
      </dsp:nvSpPr>
      <dsp:spPr>
        <a:xfrm rot="10800000">
          <a:off x="3956987" y="2451011"/>
          <a:ext cx="1666587" cy="2995681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2340759"/>
                <a:satOff val="-2919"/>
                <a:lumOff val="686"/>
                <a:alphaOff val="0"/>
                <a:shade val="51000"/>
                <a:satMod val="130000"/>
              </a:schemeClr>
            </a:gs>
            <a:gs pos="80000">
              <a:schemeClr val="accent2">
                <a:hueOff val="2340759"/>
                <a:satOff val="-2919"/>
                <a:lumOff val="686"/>
                <a:alphaOff val="0"/>
                <a:shade val="93000"/>
                <a:satMod val="130000"/>
              </a:schemeClr>
            </a:gs>
            <a:gs pos="100000">
              <a:schemeClr val="accent2">
                <a:hueOff val="2340759"/>
                <a:satOff val="-2919"/>
                <a:lumOff val="68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Micro-abrasion</a:t>
          </a:r>
          <a:endParaRPr lang="en-US" sz="1800" kern="1200" dirty="0">
            <a:latin typeface="Corbel" pitchFamily="34" charset="0"/>
          </a:endParaRPr>
        </a:p>
      </dsp:txBody>
      <dsp:txXfrm rot="10800000">
        <a:off x="4008240" y="2451011"/>
        <a:ext cx="1564081" cy="2944428"/>
      </dsp:txXfrm>
    </dsp:sp>
    <dsp:sp modelId="{D88C7409-AB93-4FE3-A61D-F51EE8A4B008}">
      <dsp:nvSpPr>
        <dsp:cNvPr id="0" name=""/>
        <dsp:cNvSpPr/>
      </dsp:nvSpPr>
      <dsp:spPr>
        <a:xfrm>
          <a:off x="5790233" y="326801"/>
          <a:ext cx="1666587" cy="1797408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4"/>
          <a:srcRect/>
          <a:tile tx="0" ty="0" sx="60000" sy="60000" flip="none" algn="ctr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7B5BDBA-3C7A-41F1-8C33-F13937A84B36}">
      <dsp:nvSpPr>
        <dsp:cNvPr id="0" name=""/>
        <dsp:cNvSpPr/>
      </dsp:nvSpPr>
      <dsp:spPr>
        <a:xfrm rot="10800000">
          <a:off x="5790233" y="2451011"/>
          <a:ext cx="1666587" cy="2995681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3511139"/>
                <a:satOff val="-4379"/>
                <a:lumOff val="1030"/>
                <a:alphaOff val="0"/>
                <a:shade val="51000"/>
                <a:satMod val="130000"/>
              </a:schemeClr>
            </a:gs>
            <a:gs pos="80000">
              <a:schemeClr val="accent2">
                <a:hueOff val="3511139"/>
                <a:satOff val="-4379"/>
                <a:lumOff val="1030"/>
                <a:alphaOff val="0"/>
                <a:shade val="93000"/>
                <a:satMod val="130000"/>
              </a:schemeClr>
            </a:gs>
            <a:gs pos="100000">
              <a:schemeClr val="accent2">
                <a:hueOff val="3511139"/>
                <a:satOff val="-4379"/>
                <a:lumOff val="10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Conventional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Bonding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Techniques</a:t>
          </a:r>
        </a:p>
      </dsp:txBody>
      <dsp:txXfrm rot="10800000">
        <a:off x="5841486" y="2451011"/>
        <a:ext cx="1564081" cy="2944428"/>
      </dsp:txXfrm>
    </dsp:sp>
    <dsp:sp modelId="{B68F94D2-D73D-420A-802B-DFDC9BE4ED4C}">
      <dsp:nvSpPr>
        <dsp:cNvPr id="0" name=""/>
        <dsp:cNvSpPr/>
      </dsp:nvSpPr>
      <dsp:spPr>
        <a:xfrm>
          <a:off x="7623479" y="326801"/>
          <a:ext cx="1666587" cy="1797408"/>
        </a:xfrm>
        <a:prstGeom prst="roundRect">
          <a:avLst>
            <a:gd name="adj" fmla="val 10000"/>
          </a:avLst>
        </a:prstGeom>
        <a:blipFill dpi="0" rotWithShape="0">
          <a:blip xmlns:r="http://schemas.openxmlformats.org/officeDocument/2006/relationships" r:embed="rId5"/>
          <a:srcRect/>
          <a:tile tx="889000" ty="0" sx="90000" sy="90000" flip="none" algn="r"/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B706799-997B-4F74-B652-58B58A51EA58}">
      <dsp:nvSpPr>
        <dsp:cNvPr id="0" name=""/>
        <dsp:cNvSpPr/>
      </dsp:nvSpPr>
      <dsp:spPr>
        <a:xfrm rot="10800000">
          <a:off x="7623479" y="2451011"/>
          <a:ext cx="1666587" cy="2995681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4681519"/>
                <a:satOff val="-5839"/>
                <a:lumOff val="1373"/>
                <a:alphaOff val="0"/>
                <a:shade val="51000"/>
                <a:satMod val="130000"/>
              </a:schemeClr>
            </a:gs>
            <a:gs pos="80000">
              <a:schemeClr val="accent2">
                <a:hueOff val="4681519"/>
                <a:satOff val="-5839"/>
                <a:lumOff val="1373"/>
                <a:alphaOff val="0"/>
                <a:shade val="93000"/>
                <a:satMod val="130000"/>
              </a:schemeClr>
            </a:gs>
            <a:gs pos="100000">
              <a:schemeClr val="accent2">
                <a:hueOff val="4681519"/>
                <a:satOff val="-5839"/>
                <a:lumOff val="137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3152" tIns="274320" rIns="73152" bIns="128016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rPr>
            <a:t>Veneers</a:t>
          </a:r>
          <a:endParaRPr lang="en-US" sz="1800" b="1" kern="1200" dirty="0">
            <a:latin typeface="Arial Narrow"/>
            <a:cs typeface="Arial Narrow"/>
          </a:endParaRPr>
        </a:p>
      </dsp:txBody>
      <dsp:txXfrm rot="10800000">
        <a:off x="7674732" y="2451011"/>
        <a:ext cx="1564081" cy="29444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9667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N" smtClean="0"/>
              <a:t>Click to edit Master text styles</a:t>
            </a:r>
          </a:p>
          <a:p>
            <a:pPr lvl="1"/>
            <a:r>
              <a:rPr lang="en-IN" smtClean="0"/>
              <a:t>Second level</a:t>
            </a:r>
          </a:p>
          <a:p>
            <a:pPr lvl="2"/>
            <a:r>
              <a:rPr lang="en-IN" smtClean="0"/>
              <a:t>Third level</a:t>
            </a:r>
          </a:p>
          <a:p>
            <a:pPr lvl="3"/>
            <a:r>
              <a:rPr lang="en-IN" smtClean="0"/>
              <a:t>Fourth level</a:t>
            </a:r>
          </a:p>
          <a:p>
            <a:pPr lvl="4"/>
            <a:r>
              <a:rPr lang="en-IN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66775" y="692150"/>
            <a:ext cx="512445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</p:spTree>
    <p:extLst>
      <p:ext uri="{BB962C8B-B14F-4D97-AF65-F5344CB8AC3E}">
        <p14:creationId xmlns:p14="http://schemas.microsoft.com/office/powerpoint/2010/main" val="25694729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409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66775" y="692150"/>
            <a:ext cx="5124450" cy="3416300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Image Placeholder 5"/>
          <p:cNvSpPr>
            <a:spLocks noGrp="1" noRot="1" noChangeAspect="1"/>
          </p:cNvSpPr>
          <p:nvPr>
            <p:ph type="sldImg"/>
          </p:nvPr>
        </p:nvSpPr>
        <p:spPr>
          <a:xfrm>
            <a:off x="336550" y="460375"/>
            <a:ext cx="3538538" cy="2359025"/>
          </a:xfr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lt"/>
              <a:buNone/>
              <a:defRPr/>
            </a:pPr>
            <a:endParaRPr lang="en-US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34988" y="2954338"/>
            <a:ext cx="5788025" cy="5856287"/>
          </a:xfrm>
        </p:spPr>
        <p:txBody>
          <a:bodyPr>
            <a:normAutofit/>
          </a:bodyPr>
          <a:lstStyle/>
          <a:p>
            <a:pPr>
              <a:spcAft>
                <a:spcPts val="300"/>
              </a:spcAft>
              <a:defRPr/>
            </a:pPr>
            <a:endParaRPr lang="en-US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341313" y="503238"/>
            <a:ext cx="3530600" cy="2354262"/>
          </a:xfr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6775" y="692150"/>
            <a:ext cx="512445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3F686989-3D59-4D97-86E3-D85AFD6B7BA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dirty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6775" y="692150"/>
            <a:ext cx="512445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N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66775" y="692150"/>
            <a:ext cx="5124450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the graph showing</a:t>
            </a:r>
            <a:r>
              <a:rPr lang="en-US" baseline="0" dirty="0" smtClean="0"/>
              <a:t> pretreatment and post treatment delta E values of 3o </a:t>
            </a:r>
            <a:r>
              <a:rPr lang="en-US" baseline="0" dirty="0" err="1" smtClean="0"/>
              <a:t>samples.and</a:t>
            </a:r>
            <a:r>
              <a:rPr lang="en-US" baseline="0" dirty="0" smtClean="0"/>
              <a:t> marked decrease in values of delta E was found in all samples after resin infiltration.</a:t>
            </a:r>
            <a:endParaRPr lang="en-IN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US" sz="1400" b="1" dirty="0" smtClean="0"/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Font typeface="+mj-lt"/>
              <a:buAutoNum type="arabicPeriod"/>
              <a:defRPr/>
            </a:pPr>
            <a:endParaRPr lang="en-US" dirty="0" smtClean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1B9E94E-AA12-F643-8FDF-97D1142E44C1}" type="slidenum">
              <a:rPr lang="en-US" smtClean="0">
                <a:solidFill>
                  <a:prstClr val="black"/>
                </a:solidFill>
                <a:latin typeface="Calibri"/>
              </a:rPr>
              <a:pPr>
                <a:defRPr/>
              </a:pPr>
              <a:t>43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7.png"/><Relationship Id="rId4" Type="http://schemas.openxmlformats.org/officeDocument/2006/relationships/image" Target="../media/image8.jpe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7.png"/><Relationship Id="rId4" Type="http://schemas.openxmlformats.org/officeDocument/2006/relationships/image" Target="../media/image8.jpe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0075" y="4419600"/>
            <a:ext cx="4629150" cy="685800"/>
          </a:xfrm>
        </p:spPr>
        <p:txBody>
          <a:bodyPr/>
          <a:lstStyle>
            <a:lvl1pPr>
              <a:defRPr sz="2800">
                <a:solidFill>
                  <a:schemeClr val="accent3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0075" y="4953000"/>
            <a:ext cx="4629150" cy="457200"/>
          </a:xfrm>
        </p:spPr>
        <p:txBody>
          <a:bodyPr/>
          <a:lstStyle>
            <a:lvl1pPr marL="0" indent="0">
              <a:buFontTx/>
              <a:buNone/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548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05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85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543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219200"/>
            <a:ext cx="44577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6325" y="1219200"/>
            <a:ext cx="4714875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01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76200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701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701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26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0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4425" y="1143000"/>
            <a:ext cx="565785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150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08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3412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5" y="-22860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1066801"/>
            <a:ext cx="5750719" cy="5105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5" y="1143003"/>
            <a:ext cx="3384352" cy="4995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96527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1066800"/>
            <a:ext cx="6172200" cy="3733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7645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7465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0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58187" y="1143000"/>
            <a:ext cx="1414463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1143000"/>
            <a:ext cx="7843838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398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C56AD28-2AD0-0F44-B4A5-FC62444BDDB6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962678F-0977-A740-83D4-11DFD10D31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1440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510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36709137-7F56-EC4E-93AC-99BA3D551EF8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5A32A25-E266-1D43-873B-06B8B2C474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24634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85875" y="1122363"/>
            <a:ext cx="771525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02038"/>
            <a:ext cx="771525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31004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19137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1710240"/>
            <a:ext cx="887253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4589965"/>
            <a:ext cx="887253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3229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1825625"/>
            <a:ext cx="4371975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6" y="1825625"/>
            <a:ext cx="4371975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97653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365129"/>
            <a:ext cx="8872538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1681163"/>
            <a:ext cx="435188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2505075"/>
            <a:ext cx="4351883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844" y="1681163"/>
            <a:ext cx="437331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844" y="2505075"/>
            <a:ext cx="4373315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65829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89502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662743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457200"/>
            <a:ext cx="3317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987927"/>
            <a:ext cx="520779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2057400"/>
            <a:ext cx="3317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422936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457200"/>
            <a:ext cx="33178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73315" y="987927"/>
            <a:ext cx="520779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2057400"/>
            <a:ext cx="33178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252831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26785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6" y="365125"/>
            <a:ext cx="2218134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6" y="365125"/>
            <a:ext cx="652581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90648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rink Text Over Pictur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Diagonal Corner Rectangle 7"/>
          <p:cNvSpPr/>
          <p:nvPr userDrawn="1"/>
        </p:nvSpPr>
        <p:spPr>
          <a:xfrm>
            <a:off x="0" y="0"/>
            <a:ext cx="10287000" cy="6858000"/>
          </a:xfrm>
          <a:prstGeom prst="round2DiagRect">
            <a:avLst>
              <a:gd name="adj1" fmla="val 6945"/>
              <a:gd name="adj2" fmla="val 0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Round Diagonal Corner Rectangle 8"/>
          <p:cNvSpPr/>
          <p:nvPr userDrawn="1"/>
        </p:nvSpPr>
        <p:spPr>
          <a:xfrm>
            <a:off x="0" y="0"/>
            <a:ext cx="10287000" cy="6858000"/>
          </a:xfrm>
          <a:prstGeom prst="round2DiagRect">
            <a:avLst>
              <a:gd name="adj1" fmla="val 6945"/>
              <a:gd name="adj2" fmla="val 0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540068" y="666750"/>
            <a:ext cx="3806190" cy="2266950"/>
          </a:xfrm>
          <a:prstGeom prst="rect">
            <a:avLst/>
          </a:prstGeom>
          <a:noFill/>
        </p:spPr>
        <p:txBody>
          <a:bodyPr lIns="182880" tIns="182880" rIns="182880" bIns="182880" anchor="ctr">
            <a:noAutofit/>
          </a:bodyPr>
          <a:lstStyle>
            <a:lvl1pPr marL="0" indent="0" algn="ctr">
              <a:buNone/>
              <a:defRPr sz="2800" baseline="0"/>
            </a:lvl1pPr>
            <a:lvl2pPr marL="0" indent="0">
              <a:buNone/>
              <a:defRPr sz="2800"/>
            </a:lvl2pPr>
            <a:lvl3pPr marL="0" indent="0">
              <a:buNone/>
              <a:defRPr sz="2800"/>
            </a:lvl3pPr>
            <a:lvl4pPr marL="0" indent="0">
              <a:buNone/>
              <a:defRPr sz="2800"/>
            </a:lvl4pPr>
            <a:lvl5pPr marL="0" indent="0">
              <a:buNone/>
              <a:defRPr sz="2800"/>
            </a:lvl5pPr>
          </a:lstStyle>
          <a:p>
            <a:pPr lvl="0"/>
            <a:r>
              <a:rPr lang="en-US" dirty="0" smtClean="0"/>
              <a:t>Click to enter first statement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540068" y="3895725"/>
            <a:ext cx="3806190" cy="2266950"/>
          </a:xfrm>
          <a:prstGeom prst="rect">
            <a:avLst/>
          </a:prstGeom>
          <a:noFill/>
        </p:spPr>
        <p:txBody>
          <a:bodyPr lIns="182880" tIns="182880" rIns="182880" bIns="182880" anchor="ctr">
            <a:noAutofit/>
          </a:bodyPr>
          <a:lstStyle>
            <a:lvl1pPr marL="0" indent="0" algn="ctr">
              <a:buNone/>
              <a:defRPr sz="2800" baseline="0">
                <a:solidFill>
                  <a:schemeClr val="bg1"/>
                </a:solidFill>
              </a:defRPr>
            </a:lvl1pPr>
            <a:lvl2pPr marL="0" indent="0">
              <a:buNone/>
              <a:defRPr sz="2800"/>
            </a:lvl2pPr>
            <a:lvl3pPr marL="0" indent="0">
              <a:buNone/>
              <a:defRPr sz="2800"/>
            </a:lvl3pPr>
            <a:lvl4pPr marL="0" indent="0">
              <a:buNone/>
              <a:defRPr sz="2800"/>
            </a:lvl4pPr>
            <a:lvl5pPr marL="0" indent="0">
              <a:buNone/>
              <a:defRPr sz="2800"/>
            </a:lvl5pPr>
          </a:lstStyle>
          <a:p>
            <a:pPr lvl="0"/>
            <a:r>
              <a:rPr lang="en-US" dirty="0" smtClean="0"/>
              <a:t>Click to enter second statement</a:t>
            </a:r>
          </a:p>
        </p:txBody>
      </p:sp>
      <p:sp>
        <p:nvSpPr>
          <p:cNvPr id="12" name="Rectangle 11"/>
          <p:cNvSpPr/>
          <p:nvPr userDrawn="1"/>
        </p:nvSpPr>
        <p:spPr>
          <a:xfrm>
            <a:off x="10464154" y="10886"/>
            <a:ext cx="1563756" cy="6847114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Edit the text with your own short phrases. 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The animation is already done for you; just copy and paste the slide into your existing presentation. 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To change the background image, on the Design tab of the ribbon, click Format Background, and then Insert picture from File.</a:t>
            </a:r>
          </a:p>
          <a:p>
            <a:pPr eaLnBrk="1" fontAlgn="auto" hangingPunct="1">
              <a:spcBef>
                <a:spcPts val="600"/>
              </a:spcBef>
              <a:spcAft>
                <a:spcPts val="0"/>
              </a:spcAft>
            </a:pPr>
            <a:r>
              <a:rPr lang="en-US" sz="1600" dirty="0" smtClean="0">
                <a:solidFill>
                  <a:prstClr val="white">
                    <a:lumMod val="50000"/>
                  </a:prstClr>
                </a:solidFill>
                <a:latin typeface="Calibri Light" panose="020F0302020204030204" pitchFamily="34" charset="0"/>
                <a:cs typeface="Calibri" panose="020F0502020204030204" pitchFamily="34" charset="0"/>
              </a:rPr>
              <a:t>Sample picture courtesy of Bill Staples.</a:t>
            </a:r>
          </a:p>
        </p:txBody>
      </p:sp>
    </p:spTree>
    <p:extLst>
      <p:ext uri="{BB962C8B-B14F-4D97-AF65-F5344CB8AC3E}">
        <p14:creationId xmlns:p14="http://schemas.microsoft.com/office/powerpoint/2010/main" val="3909217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37000" y="37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L -0.2625 0.23333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25" y="1166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37000" y="37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35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 0 L -0.2625 -0.23333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25" y="-1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8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632D0A5-FC01-6947-BC23-7CD48ACAB11C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92F485C-6359-1740-8868-9DCE66EA9C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264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8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7889E-C75F-E04B-A2A6-D9D18DB9F75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026261"/>
      </p:ext>
    </p:extLst>
  </p:cSld>
  <p:clrMapOvr>
    <a:masterClrMapping/>
  </p:clrMapOvr>
  <p:transition>
    <p:random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5348B9-7EAA-8A4F-901A-B155729E2A3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2220576"/>
      </p:ext>
    </p:extLst>
  </p:cSld>
  <p:clrMapOvr>
    <a:masterClrMapping/>
  </p:clrMapOvr>
  <p:transition>
    <p:random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6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8E45D-B17D-8644-B930-3D72BCF4227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450908"/>
      </p:ext>
    </p:extLst>
  </p:cSld>
  <p:clrMapOvr>
    <a:masterClrMapping/>
  </p:clrMapOvr>
  <p:transition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862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1981200"/>
            <a:ext cx="42862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A2CCA-F9D2-1A4F-A995-E42726A6A61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346907"/>
      </p:ext>
    </p:extLst>
  </p:cSld>
  <p:clrMapOvr>
    <a:masterClrMapping/>
  </p:clrMapOvr>
  <p:transition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87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87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C63552-0343-3B4F-A73F-0F2212D7DD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886492"/>
      </p:ext>
    </p:extLst>
  </p:cSld>
  <p:clrMapOvr>
    <a:masterClrMapping/>
  </p:clrMapOvr>
  <p:transition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6C7697-EF3D-6C42-AB8F-95B5D358C0E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176687"/>
      </p:ext>
    </p:extLst>
  </p:cSld>
  <p:clrMapOvr>
    <a:masterClrMapping/>
  </p:clrMapOvr>
  <p:transition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AA6B5-BD61-DE4B-A795-FBC961C9E44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47133"/>
      </p:ext>
    </p:extLst>
  </p:cSld>
  <p:clrMapOvr>
    <a:masterClrMapping/>
  </p:clrMapOvr>
  <p:transition>
    <p:random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5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11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5" y="1435103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40EBE-5608-F74F-8423-11E55FB7379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523304"/>
      </p:ext>
    </p:extLst>
  </p:cSld>
  <p:clrMapOvr>
    <a:masterClrMapping/>
  </p:clrMapOvr>
  <p:transition>
    <p:random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856A87-D220-EE4A-89D0-64449988B25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965065"/>
      </p:ext>
    </p:extLst>
  </p:cSld>
  <p:clrMapOvr>
    <a:masterClrMapping/>
  </p:clrMapOvr>
  <p:transition>
    <p:random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742F5D-8FF5-CA43-8BE8-B303C942FEC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419601"/>
      </p:ext>
    </p:extLst>
  </p:cSld>
  <p:clrMapOvr>
    <a:masterClrMapping/>
  </p:clrMapOvr>
  <p:transition>
    <p:random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7" y="609600"/>
            <a:ext cx="218598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7" y="609600"/>
            <a:ext cx="638651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61695-97B3-2F4C-B878-899B7DA6BB6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331625"/>
      </p:ext>
    </p:extLst>
  </p:cSld>
  <p:clrMapOvr>
    <a:masterClrMapping/>
  </p:clrMapOvr>
  <p:transition>
    <p:random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0"/>
            <a:ext cx="42862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1981200"/>
            <a:ext cx="42862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A12567-A0A0-0E4D-90BF-0701082490C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482263"/>
      </p:ext>
    </p:extLst>
  </p:cSld>
  <p:clrMapOvr>
    <a:masterClrMapping/>
  </p:clrMapOvr>
  <p:transition>
    <p:random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71525" y="1981200"/>
            <a:ext cx="428625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29225" y="1981200"/>
            <a:ext cx="428625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771525" y="4114800"/>
            <a:ext cx="428625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9225" y="4114800"/>
            <a:ext cx="428625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EA741-A0FA-1049-A941-7CC74BFF2C4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366874"/>
      </p:ext>
    </p:extLst>
  </p:cSld>
  <p:clrMapOvr>
    <a:masterClrMapping/>
  </p:clrMapOvr>
  <p:transition>
    <p:random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0"/>
            <a:ext cx="42862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29225" y="1981200"/>
            <a:ext cx="428625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29225" y="4114800"/>
            <a:ext cx="428625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533372-D893-C041-8B64-7CCD3FCFD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904111"/>
      </p:ext>
    </p:extLst>
  </p:cSld>
  <p:clrMapOvr>
    <a:masterClrMapping/>
  </p:clrMapOvr>
  <p:transition>
    <p:random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862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29225" y="1981200"/>
            <a:ext cx="428625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29225" y="4114800"/>
            <a:ext cx="428625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7BC04-AEE7-F14A-BA17-7270AE1E7E2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469420"/>
      </p:ext>
    </p:extLst>
  </p:cSld>
  <p:clrMapOvr>
    <a:masterClrMapping/>
  </p:clrMapOvr>
  <p:transition>
    <p:random/>
  </p:transition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8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5B61CDD-A522-9B48-8C42-89D6DDACC398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4CB85D2-C7D1-C949-ADB4-15A27A7E94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038463"/>
      </p:ext>
    </p:extLst>
  </p:cSld>
  <p:clrMapOvr>
    <a:masterClrMapping/>
  </p:clrMapOvr>
  <p:transition>
    <p:random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9C12E85-25FF-4848-BDB6-459FDF4D7A26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3B7DB98-8D69-994F-9277-BBBABA4B346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527571"/>
      </p:ext>
    </p:extLst>
  </p:cSld>
  <p:clrMapOvr>
    <a:masterClrMapping/>
  </p:clrMapOvr>
  <p:transition>
    <p:random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602" y="440696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602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140DFD-AC88-2848-805E-AEA6320DA4CF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A50615A-6A0D-B748-8792-F5E90E2B59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65987"/>
      </p:ext>
    </p:extLst>
  </p:cSld>
  <p:clrMapOvr>
    <a:masterClrMapping/>
  </p:clrMapOvr>
  <p:transition>
    <p:random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862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1981200"/>
            <a:ext cx="42862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4F5FC25-1983-2A41-B652-3AB4D185111F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2ACE2DB-074F-4447-9F1E-6C67EB6452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305796"/>
      </p:ext>
    </p:extLst>
  </p:cSld>
  <p:clrMapOvr>
    <a:masterClrMapping/>
  </p:clrMapOvr>
  <p:transition>
    <p:random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21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21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87" y="1535113"/>
            <a:ext cx="454699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87" y="2174875"/>
            <a:ext cx="454699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7DB2EA-7BC7-4F44-AF4D-F0CD7AABD5C6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4A75C44-212D-CF44-89AD-DCB0B5B51B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7733"/>
      </p:ext>
    </p:extLst>
  </p:cSld>
  <p:clrMapOvr>
    <a:masterClrMapping/>
  </p:clrMapOvr>
  <p:transition>
    <p:random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91DFDA-495F-F84B-A81A-4A2D1EB5C5A6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C37C7B1-25DD-B741-A535-294FACA399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19243"/>
      </p:ext>
    </p:extLst>
  </p:cSld>
  <p:clrMapOvr>
    <a:masterClrMapping/>
  </p:clrMapOvr>
  <p:transition>
    <p:random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424033E-2BCA-7942-B74F-9169D967705C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2A546899-ACBF-B944-8338-44AEC2CF99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015846"/>
      </p:ext>
    </p:extLst>
  </p:cSld>
  <p:clrMapOvr>
    <a:masterClrMapping/>
  </p:clrMapOvr>
  <p:transition>
    <p:random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5" y="273050"/>
            <a:ext cx="338435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273111"/>
            <a:ext cx="575071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5" y="1435103"/>
            <a:ext cx="338435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9A1E5A4-68B4-7943-9B82-E8EE8143741D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73BC452-468D-A046-9C99-7032D642C6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907973"/>
      </p:ext>
    </p:extLst>
  </p:cSld>
  <p:clrMapOvr>
    <a:masterClrMapping/>
  </p:clrMapOvr>
  <p:transition>
    <p:random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324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324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324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B9EABB6-F8B0-4D4D-BBF5-EADC2100BEB0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B98FB21-37B3-6745-A88E-6A48317DA4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392274"/>
      </p:ext>
    </p:extLst>
  </p:cSld>
  <p:clrMapOvr>
    <a:masterClrMapping/>
  </p:clrMapOvr>
  <p:transition>
    <p:random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BB8FD2C-B3E5-6A4F-82D6-ACFACD5F166A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03CA1D3-6473-F347-B994-D46C99F63B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695663"/>
      </p:ext>
    </p:extLst>
  </p:cSld>
  <p:clrMapOvr>
    <a:masterClrMapping/>
  </p:clrMapOvr>
  <p:transition>
    <p:random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7" y="609600"/>
            <a:ext cx="218598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7" y="609600"/>
            <a:ext cx="638651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A9C083E-7927-B541-87DA-E868B034B3BD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2D9169A-D4B1-2248-BD90-E48ACD5A7EA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126839"/>
      </p:ext>
    </p:extLst>
  </p:cSld>
  <p:clrMapOvr>
    <a:masterClrMapping/>
  </p:clrMapOvr>
  <p:transition>
    <p:random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771525" y="1981200"/>
            <a:ext cx="8743950" cy="41148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icon to add SmartArt graphic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2DCFB5D-8EA1-1946-9CC8-22289F647A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692976"/>
      </p:ext>
    </p:extLst>
  </p:cSld>
  <p:clrMapOvr>
    <a:masterClrMapping/>
  </p:clrMapOvr>
  <p:transition>
    <p:random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0"/>
            <a:ext cx="42862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229225" y="1981200"/>
            <a:ext cx="428625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FCAAA85-5FC4-5B48-8B1E-CC12B4E2E1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688062"/>
      </p:ext>
    </p:extLst>
  </p:cSld>
  <p:clrMapOvr>
    <a:masterClrMapping/>
  </p:clrMapOvr>
  <p:transition>
    <p:random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771525" y="1981200"/>
            <a:ext cx="874395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FC2F8BB-674F-8343-9EBC-405E872A49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949610"/>
      </p:ext>
    </p:extLst>
  </p:cSld>
  <p:clrMapOvr>
    <a:masterClrMapping/>
  </p:clrMapOvr>
  <p:transition>
    <p:random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465199"/>
            <a:ext cx="874395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771525" y="1981200"/>
            <a:ext cx="874395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1886" y="6313488"/>
            <a:ext cx="2143125" cy="457200"/>
          </a:xfrm>
        </p:spPr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45087" y="6313488"/>
            <a:ext cx="3257550" cy="457200"/>
          </a:xfrm>
        </p:spPr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02716" y="6313488"/>
            <a:ext cx="2143125" cy="457200"/>
          </a:xfrm>
        </p:spPr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D60475A-A75E-3940-B272-86D5EF8721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2016412"/>
      </p:ext>
    </p:extLst>
  </p:cSld>
  <p:clrMapOvr>
    <a:masterClrMapping/>
  </p:clrMapOvr>
  <p:transition>
    <p:random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71525" y="1981200"/>
            <a:ext cx="4286250" cy="4114800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29225" y="1981200"/>
            <a:ext cx="428625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96FCDE-B8BC-894D-9C20-329797EC40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245879"/>
      </p:ext>
    </p:extLst>
  </p:cSld>
  <p:clrMapOvr>
    <a:masterClrMapping/>
  </p:clrMapOvr>
  <p:transition>
    <p:random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5" y="1981200"/>
            <a:ext cx="874395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1525" y="4114800"/>
            <a:ext cx="874395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56A3BF0-A2D6-AA4D-A6CB-DE6D7F1FA7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864840"/>
      </p:ext>
    </p:extLst>
  </p:cSld>
  <p:clrMapOvr>
    <a:masterClrMapping/>
  </p:clrMapOvr>
  <p:transition>
    <p:random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0159" y="762000"/>
            <a:ext cx="5750634" cy="2667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7175" y="3810000"/>
            <a:ext cx="5743575" cy="2133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Glowing tech background 3d ,LO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5555" r="7778"/>
          <a:stretch/>
        </p:blipFill>
        <p:spPr>
          <a:xfrm>
            <a:off x="5057816" y="1369040"/>
            <a:ext cx="4375000" cy="3888889"/>
          </a:xfrm>
          <a:prstGeom prst="roundRect">
            <a:avLst>
              <a:gd name="adj" fmla="val 8644"/>
            </a:avLst>
          </a:prstGeom>
          <a:ln>
            <a:noFill/>
          </a:ln>
          <a:effectLst>
            <a:reflection blurRad="6350" stA="15000" endPos="50000" dist="635000" dir="5400000" sy="-100000" algn="bl" rotWithShape="0"/>
          </a:effectLst>
          <a:scene3d>
            <a:camera prst="perspectiveRelaxed" fov="6900000">
              <a:rot lat="23995" lon="3210004" rev="21299988"/>
            </a:camera>
            <a:lightRig rig="chilly" dir="t"/>
          </a:scene3d>
          <a:sp3d extrusionH="635000" prstMaterial="powder">
            <a:bevelT w="0" h="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4927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700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175" y="4929316"/>
            <a:ext cx="5743575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175" y="3733929"/>
            <a:ext cx="5743575" cy="11953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Glowing tech background 3d ,LO2.wmv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25555" r="7778"/>
          <a:stretch/>
        </p:blipFill>
        <p:spPr>
          <a:xfrm>
            <a:off x="5057816" y="1369040"/>
            <a:ext cx="4375000" cy="3888889"/>
          </a:xfrm>
          <a:prstGeom prst="roundRect">
            <a:avLst>
              <a:gd name="adj" fmla="val 8644"/>
            </a:avLst>
          </a:prstGeom>
          <a:ln>
            <a:noFill/>
          </a:ln>
          <a:effectLst>
            <a:reflection blurRad="6350" stA="15000" endPos="50000" dist="635000" dir="5400000" sy="-100000" algn="bl" rotWithShape="0"/>
          </a:effectLst>
          <a:scene3d>
            <a:camera prst="perspectiveRelaxed" fov="6900000">
              <a:rot lat="23995" lon="3210004" rev="21299988"/>
            </a:camera>
            <a:lightRig rig="chilly" dir="t"/>
          </a:scene3d>
          <a:sp3d extrusionH="635000" prstMaterial="powder">
            <a:bevelT w="0" h="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10955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1798637"/>
            <a:ext cx="4800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29225" y="1798637"/>
            <a:ext cx="4800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247052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177" y="1733550"/>
            <a:ext cx="480238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177" y="2373312"/>
            <a:ext cx="480238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5694" y="1733550"/>
            <a:ext cx="480417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5694" y="2373312"/>
            <a:ext cx="480417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140619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9527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028867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09" y="86958"/>
            <a:ext cx="3641527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931" y="1371600"/>
            <a:ext cx="4464844" cy="490907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7209" y="1371603"/>
            <a:ext cx="3641527" cy="49136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99548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75" y="4800600"/>
            <a:ext cx="61722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8587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587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86693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1403874"/>
            <a:ext cx="8143875" cy="4876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9254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72275" y="1371600"/>
            <a:ext cx="2057400" cy="4953000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1371600"/>
            <a:ext cx="6515100" cy="4953000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58998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72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CAA165B-E83C-8D45-94BD-2FF5033E5152}" type="datetimeFigureOut">
              <a:rPr lang="en-US"/>
              <a:pPr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20000"/>
              </a:spcBef>
              <a:spcAft>
                <a:spcPct val="0"/>
              </a:spcAft>
              <a:buFontTx/>
              <a:buChar char="•"/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91571F4-3A10-8042-8868-6A7DE85064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47346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3/9/2015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6204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microsoft.com/office/2007/relationships/media" Target="../media/media1.wmv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1.xml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image" Target="../media/image6.jpeg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video" Target="../media/media1.wmv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71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152400"/>
            <a:ext cx="92583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Your Topic Goes Here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219200"/>
            <a:ext cx="908685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Your Subtopics Go Here</a:t>
            </a:r>
          </a:p>
        </p:txBody>
      </p:sp>
    </p:spTree>
    <p:extLst>
      <p:ext uri="{BB962C8B-B14F-4D97-AF65-F5344CB8AC3E}">
        <p14:creationId xmlns:p14="http://schemas.microsoft.com/office/powerpoint/2010/main" val="3019499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953735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953735"/>
          </a:solidFill>
          <a:latin typeface="Impact" pitchFamily="34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953735"/>
          </a:solidFill>
          <a:latin typeface="Impact" pitchFamily="34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953735"/>
          </a:solidFill>
          <a:latin typeface="Impact" pitchFamily="34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953735"/>
          </a:solidFill>
          <a:latin typeface="Impact" pitchFamily="34" charset="0"/>
          <a:ea typeface="ＭＳ Ｐゴシック" charset="0"/>
          <a:cs typeface="ＭＳ Ｐゴシック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800000"/>
          </a:solidFill>
          <a:latin typeface="Impact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800000"/>
          </a:solidFill>
          <a:latin typeface="Impact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800000"/>
          </a:solidFill>
          <a:latin typeface="Impact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800000"/>
          </a:solidFill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Arial" charset="0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Arial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Placeholder 1"/>
          <p:cNvSpPr>
            <a:spLocks noGrp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6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14350" y="1600206"/>
            <a:ext cx="92583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435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0AFB280B-6EB1-E14C-99AB-6C88C79CEED5}" type="datetimeFigureOut">
              <a:rPr lang="en-US"/>
              <a:pPr eaLnBrk="1" hangingPunct="1"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435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435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FEFEA8FC-0FE7-1842-8D5E-C2347568FAEE}" type="slidenum">
              <a:rPr lang="en-US"/>
              <a:pPr eaLnBrk="1" hangingPunct="1"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623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365129"/>
            <a:ext cx="887253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1825625"/>
            <a:ext cx="887253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63568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2B732AEB-7EEF-4F1E-8437-35D4CECA3C73}" type="datetimeFigureOut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3/9/2015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73" y="6356852"/>
            <a:ext cx="34718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white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6" y="6356852"/>
            <a:ext cx="23145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370293B4-ED76-44DA-A1AD-DE7A721279D3}" type="slidenum">
              <a:rPr lang="en-US" smtClean="0">
                <a:solidFill>
                  <a:prstClr val="white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7903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Title Placeholder 1"/>
          <p:cNvSpPr>
            <a:spLocks noGrp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16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14350" y="1600206"/>
            <a:ext cx="92583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41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519F80CE-A833-BF44-82CC-C0C6ABD5B308}" type="datetimeFigureOut">
              <a:rPr lang="en-US"/>
              <a:pPr eaLnBrk="1" hangingPunct="1"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41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41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0716C7C7-5B11-D94D-88E0-A7CB48D04410}" type="slidenum">
              <a:rPr lang="en-US"/>
              <a:pPr eaLnBrk="1" hangingPunct="1"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96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17"/>
            </a:gs>
            <a:gs pos="100000">
              <a:srgbClr val="0000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Arial" charset="0"/>
              </a:defRPr>
            </a:lvl1pPr>
          </a:lstStyle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en-US" dirty="0">
              <a:solidFill>
                <a:srgbClr val="000000"/>
              </a:solidFill>
              <a:latin typeface="Harlow Solid Italic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Arial" charset="0"/>
              </a:defRPr>
            </a:lvl1pPr>
          </a:lstStyle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Arial" charset="0"/>
              </a:defRPr>
            </a:lvl1pPr>
          </a:lstStyle>
          <a:p>
            <a:pPr eaLnBrk="1" hangingPunct="1">
              <a:spcBef>
                <a:spcPct val="20000"/>
              </a:spcBef>
              <a:buFontTx/>
              <a:buChar char="•"/>
              <a:defRPr/>
            </a:pPr>
            <a:fld id="{655029F1-DB76-2F48-AD1F-D91DE70C5255}" type="slidenum">
              <a:rPr lang="en-US">
                <a:solidFill>
                  <a:srgbClr val="000000"/>
                </a:solidFill>
                <a:latin typeface="Harlow Solid Italic" charset="0"/>
                <a:ea typeface="ＭＳ Ｐゴシック" charset="0"/>
              </a:rPr>
              <a:pPr eaLnBrk="1" hangingPunct="1">
                <a:spcBef>
                  <a:spcPct val="20000"/>
                </a:spcBef>
                <a:buFontTx/>
                <a:buChar char="•"/>
                <a:defRPr/>
              </a:pPr>
              <a:t>‹#›</a:t>
            </a:fld>
            <a:endParaRPr lang="en-US" dirty="0">
              <a:solidFill>
                <a:srgbClr val="000000"/>
              </a:solidFill>
              <a:latin typeface="Harlow Solid Italic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78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2" r:id="rId15"/>
  </p:sldLayoutIdLst>
  <p:transition>
    <p:random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00"/>
            </a:gs>
            <a:gs pos="50000">
              <a:srgbClr val="0000CC"/>
            </a:gs>
            <a:gs pos="100000">
              <a:srgbClr val="00000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>
            <a:noFill/>
          </a:ln>
          <a:effectLst>
            <a:outerShdw dist="125724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D111971C-CA98-CE44-A315-EA5DA33814FB}" type="datetimeFigureOut">
              <a:rPr lang="en-US"/>
              <a:pPr eaLnBrk="1" hangingPunct="1">
                <a:defRPr/>
              </a:pPr>
              <a:t>3/9/2015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400" b="1">
                <a:solidFill>
                  <a:srgbClr val="FFFFFF"/>
                </a:solidFill>
                <a:latin typeface="Times New Roman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796D51DA-FB28-D94D-9E6E-ECEC77121B89}" type="slidenum">
              <a:rPr lang="en-US"/>
              <a:pPr eaLnBrk="1" hangingPunct="1"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45377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  <p:sldLayoutId id="2147483767" r:id="rId14"/>
    <p:sldLayoutId id="2147483768" r:id="rId15"/>
    <p:sldLayoutId id="2147483769" r:id="rId16"/>
    <p:sldLayoutId id="2147483770" r:id="rId17"/>
  </p:sldLayoutIdLst>
  <p:transition>
    <p:random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  <a:ea typeface="ＭＳ Ｐゴシック" charset="0"/>
          <a:cs typeface="ＭＳ Ｐゴシック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b="1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7175" y="76200"/>
            <a:ext cx="814387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175" y="1403874"/>
            <a:ext cx="977265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038" y="6356479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B4C68D13-5EF5-42B0-A8BE-ADA17887028F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3/9/2015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479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449" y="6356479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EDC8AA99-7238-42D3-B68A-A4E1B56FEE73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ＭＳ Ｐゴシック" charset="0"/>
                <a:cs typeface="ＭＳ Ｐゴシック" charset="0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pic>
        <p:nvPicPr>
          <p:cNvPr id="9" name="Glowing tech background 3d ,LO2.wmv">
            <a:hlinkClick r:id="" action="ppaction://media"/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 rotWithShape="1">
          <a:blip r:embed="rId16"/>
          <a:srcRect l="25555" r="7778"/>
          <a:stretch/>
        </p:blipFill>
        <p:spPr>
          <a:xfrm>
            <a:off x="8143875" y="152400"/>
            <a:ext cx="1800225" cy="1600200"/>
          </a:xfrm>
          <a:prstGeom prst="roundRect">
            <a:avLst>
              <a:gd name="adj" fmla="val 18055"/>
            </a:avLst>
          </a:prstGeom>
          <a:ln>
            <a:noFill/>
          </a:ln>
          <a:effectLst/>
          <a:scene3d>
            <a:camera prst="perspectiveRelaxed" fov="7200000">
              <a:rot lat="23995" lon="3210004" rev="21299988"/>
            </a:camera>
            <a:lightRig rig="chilly" dir="t">
              <a:rot lat="0" lon="0" rev="0"/>
            </a:lightRig>
          </a:scene3d>
          <a:sp3d extrusionH="254000" prstMaterial="powder">
            <a:bevelT w="0" h="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91117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8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Placeholder 1"/>
          <p:cNvSpPr>
            <a:spLocks noGrp="1"/>
          </p:cNvSpPr>
          <p:nvPr>
            <p:ph type="title"/>
          </p:nvPr>
        </p:nvSpPr>
        <p:spPr bwMode="auto">
          <a:xfrm>
            <a:off x="514350" y="274638"/>
            <a:ext cx="92583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5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14350" y="1600206"/>
            <a:ext cx="92583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97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3C7D3471-7A2C-7242-BA45-BA8B00ED9251}" type="datetimeFigureOut">
              <a:rPr lang="en-US"/>
              <a:pPr eaLnBrk="1" hangingPunct="1">
                <a:defRPr/>
              </a:pPr>
              <a:t>3/9/2015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97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97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fld id="{1FBB5607-A728-BB44-99ED-5695A095D324}" type="slidenum">
              <a:rPr lang="en-US"/>
              <a:pPr eaLnBrk="1" hangingPunct="1"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232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600201"/>
            <a:ext cx="92583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5EF05EF-6168-407F-8025-E41839E1250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3/9/2015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4725" y="6356351"/>
            <a:ext cx="32575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2350" y="6356351"/>
            <a:ext cx="24003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fld id="{FA1C692C-4F2D-45F6-A9A8-8A3A8FE2780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4872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-951" y="260648"/>
            <a:ext cx="7128792" cy="3168352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3600" b="1" i="1" dirty="0">
                <a:solidFill>
                  <a:schemeClr val="bg1"/>
                </a:solidFill>
                <a:effectLst>
                  <a:outerShdw blurRad="13461" dist="6730" dir="16200000" rotWithShape="0">
                    <a:srgbClr val="000000">
                      <a:alpha val="48000"/>
                    </a:srgbClr>
                  </a:outerShdw>
                </a:effectLst>
                <a:latin typeface="+mn-lt"/>
                <a:cs typeface="Aharoni" pitchFamily="2" charset="-79"/>
              </a:rPr>
              <a:t>EVALUATION OF COLOR CHANGE IN WHITE SPOT LESIONS  OF  ENAMEL FLUOROSIS USING  A RESIN  INFILTRATE</a:t>
            </a:r>
            <a:endParaRPr lang="en-US" sz="3600" i="1" dirty="0">
              <a:solidFill>
                <a:schemeClr val="bg1"/>
              </a:solidFill>
              <a:latin typeface="+mn-lt"/>
              <a:cs typeface="Aharoni" pitchFamily="2" charset="-79"/>
            </a:endParaRPr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14350" y="4149080"/>
            <a:ext cx="5493246" cy="187072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defRPr/>
            </a:pPr>
            <a:r>
              <a:rPr lang="en-US" dirty="0" smtClean="0">
                <a:ea typeface="+mn-ea"/>
                <a:cs typeface="+mn-cs"/>
              </a:rPr>
              <a:t>  </a:t>
            </a:r>
            <a:r>
              <a:rPr lang="en-US" dirty="0" err="1" smtClean="0">
                <a:ea typeface="+mn-ea"/>
                <a:cs typeface="+mn-cs"/>
              </a:rPr>
              <a:t>Monisha</a:t>
            </a:r>
            <a:r>
              <a:rPr lang="en-US" dirty="0" smtClean="0">
                <a:ea typeface="+mn-ea"/>
                <a:cs typeface="+mn-cs"/>
              </a:rPr>
              <a:t> </a:t>
            </a:r>
            <a:r>
              <a:rPr lang="en-US" dirty="0" err="1" smtClean="0">
                <a:ea typeface="+mn-ea"/>
                <a:cs typeface="+mn-cs"/>
              </a:rPr>
              <a:t>Singhal</a:t>
            </a:r>
            <a:r>
              <a:rPr lang="en-US" dirty="0" smtClean="0">
                <a:ea typeface="+mn-ea"/>
                <a:cs typeface="+mn-cs"/>
              </a:rPr>
              <a:t> </a:t>
            </a:r>
          </a:p>
          <a:p>
            <a:pPr eaLnBrk="1" hangingPunct="1">
              <a:defRPr/>
            </a:pPr>
            <a:r>
              <a:rPr lang="en-US" sz="1800" dirty="0">
                <a:ea typeface="+mn-ea"/>
                <a:cs typeface="+mn-cs"/>
              </a:rPr>
              <a:t> </a:t>
            </a:r>
            <a:r>
              <a:rPr lang="en-US" sz="1800" dirty="0" smtClean="0">
                <a:ea typeface="+mn-ea"/>
                <a:cs typeface="+mn-cs"/>
              </a:rPr>
              <a:t>   PG </a:t>
            </a:r>
            <a:r>
              <a:rPr lang="en-US" sz="1800" dirty="0" smtClean="0">
                <a:ea typeface="+mn-ea"/>
                <a:cs typeface="+mn-cs"/>
              </a:rPr>
              <a:t>STUDENT</a:t>
            </a:r>
          </a:p>
          <a:p>
            <a:pPr eaLnBrk="1" hangingPunct="1">
              <a:defRPr/>
            </a:pPr>
            <a:r>
              <a:rPr lang="en-US" sz="1800" dirty="0"/>
              <a:t> </a:t>
            </a:r>
            <a:r>
              <a:rPr lang="en-US" sz="1800" dirty="0" smtClean="0"/>
              <a:t>   DEPARTMENT OF PEDODONTICS &amp; PREVENTIVE DENTISTRY</a:t>
            </a:r>
            <a:endParaRPr lang="en-US" sz="1800" dirty="0" smtClean="0">
              <a:ea typeface="+mn-ea"/>
              <a:cs typeface="+mn-cs"/>
            </a:endParaRPr>
          </a:p>
          <a:p>
            <a:pPr eaLnBrk="1" hangingPunct="1">
              <a:defRPr/>
            </a:pPr>
            <a:r>
              <a:rPr lang="en-US" sz="1800" dirty="0">
                <a:ea typeface="+mn-ea"/>
                <a:cs typeface="+mn-cs"/>
              </a:rPr>
              <a:t> </a:t>
            </a:r>
            <a:r>
              <a:rPr lang="en-US" sz="1800" dirty="0" smtClean="0">
                <a:ea typeface="+mn-ea"/>
                <a:cs typeface="+mn-cs"/>
              </a:rPr>
              <a:t>   CHANDRA DENTAL COLLEGE &amp; HOSPITAL</a:t>
            </a:r>
          </a:p>
          <a:p>
            <a:pPr eaLnBrk="1" hangingPunct="1">
              <a:defRPr/>
            </a:pPr>
            <a:r>
              <a:rPr lang="en-US" sz="1800" dirty="0">
                <a:ea typeface="+mn-ea"/>
                <a:cs typeface="+mn-cs"/>
              </a:rPr>
              <a:t> </a:t>
            </a:r>
            <a:r>
              <a:rPr lang="en-US" sz="1800" dirty="0" smtClean="0">
                <a:ea typeface="+mn-ea"/>
                <a:cs typeface="+mn-cs"/>
              </a:rPr>
              <a:t>   BARABANKI, LUCKNOW</a:t>
            </a:r>
          </a:p>
          <a:p>
            <a:pPr eaLnBrk="1" hangingPunct="1">
              <a:defRPr/>
            </a:pPr>
            <a:r>
              <a:rPr lang="en-US" sz="1800" dirty="0">
                <a:ea typeface="+mn-ea"/>
                <a:cs typeface="+mn-cs"/>
              </a:rPr>
              <a:t> </a:t>
            </a:r>
            <a:r>
              <a:rPr lang="en-US" sz="1800" dirty="0" smtClean="0">
                <a:ea typeface="+mn-ea"/>
                <a:cs typeface="+mn-cs"/>
              </a:rPr>
              <a:t>   INDIA</a:t>
            </a:r>
          </a:p>
          <a:p>
            <a:pPr eaLnBrk="1" hangingPunct="1">
              <a:defRPr/>
            </a:pPr>
            <a:endParaRPr lang="en-US" sz="1800" dirty="0" smtClean="0">
              <a:ea typeface="+mn-ea"/>
              <a:cs typeface="+mn-cs"/>
            </a:endParaRPr>
          </a:p>
          <a:p>
            <a:pPr eaLnBrk="1" hangingPunct="1">
              <a:defRPr/>
            </a:pPr>
            <a:endParaRPr lang="en-US" dirty="0"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25441" y="5789614"/>
            <a:ext cx="1846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Impact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509216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IN"/>
          </a:p>
        </p:txBody>
      </p:sp>
      <p:sp>
        <p:nvSpPr>
          <p:cNvPr id="3077" name="Rectangle 5"/>
          <p:cNvSpPr>
            <a:spLocks noGrp="1" noChangeArrowheads="1"/>
          </p:cNvSpPr>
          <p:nvPr>
            <p:ph idx="1"/>
          </p:nvPr>
        </p:nvSpPr>
        <p:spPr>
          <a:xfrm>
            <a:off x="462982" y="332656"/>
            <a:ext cx="9505056" cy="6192688"/>
          </a:xfrm>
          <a:ln/>
        </p:spPr>
        <p:txBody>
          <a:bodyPr/>
          <a:lstStyle/>
          <a:p>
            <a:pPr marL="0" indent="0" algn="just">
              <a:buNone/>
            </a:pPr>
            <a:r>
              <a:rPr lang="en-IN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Dental fluorosis</a:t>
            </a:r>
            <a:r>
              <a:rPr lang="en-IN" sz="3600" dirty="0" smtClean="0">
                <a:solidFill>
                  <a:srgbClr val="FFFF00"/>
                </a:solidFill>
              </a:rPr>
              <a:t> </a:t>
            </a:r>
          </a:p>
          <a:p>
            <a:pPr algn="just">
              <a:buFont typeface="Wingdings" pitchFamily="2" charset="2"/>
              <a:buChar char="v"/>
            </a:pPr>
            <a:endParaRPr lang="en-IN" sz="3600" dirty="0">
              <a:solidFill>
                <a:srgbClr val="FFFF00"/>
              </a:solidFill>
            </a:endParaRPr>
          </a:p>
          <a:p>
            <a:pPr marL="0" indent="0" algn="just">
              <a:buNone/>
            </a:pPr>
            <a:r>
              <a:rPr lang="en-US" sz="3600" i="1" dirty="0">
                <a:effectLst>
                  <a:outerShdw blurRad="25400" dist="12700" dir="16200000" rotWithShape="0">
                    <a:srgbClr val="000000">
                      <a:alpha val="48000"/>
                    </a:srgbClr>
                  </a:outerShdw>
                </a:effectLst>
              </a:rPr>
              <a:t>Dental fluorosis is a condition of enamel hypomineralization because of the effects of excessive fluoride on ameloblasts during enamel formation resulting in surface and subsurface porosities and subsequent optical and physical changes</a:t>
            </a:r>
            <a:endParaRPr lang="en-IN" sz="3600" dirty="0" smtClean="0"/>
          </a:p>
        </p:txBody>
      </p:sp>
      <p:pic>
        <p:nvPicPr>
          <p:cNvPr id="6" name="Picture 6" descr="C:\Users\NITISH SHARMA\Desktop\ppt piks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740" y="4725144"/>
            <a:ext cx="2520280" cy="19470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27E66"/>
            </a:gs>
            <a:gs pos="43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026899874"/>
              </p:ext>
            </p:extLst>
          </p:nvPr>
        </p:nvGraphicFramePr>
        <p:xfrm>
          <a:off x="534988" y="954106"/>
          <a:ext cx="9580562" cy="5446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83107" y="0"/>
            <a:ext cx="7820045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CONVENTIONAL APPROACHES FOR TREATMENT OF </a:t>
            </a:r>
            <a:endParaRPr lang="en-US" sz="2800" b="1" dirty="0" smtClean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WHITE </a:t>
            </a:r>
            <a:r>
              <a:rPr lang="en-US" sz="2800" b="1" dirty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SPOT LESIONS OF </a:t>
            </a:r>
            <a:r>
              <a:rPr lang="en-US" sz="2800" b="1" dirty="0" smtClean="0">
                <a:solidFill>
                  <a:prstClr val="white"/>
                </a:solidFill>
                <a:latin typeface="Calibri"/>
                <a:ea typeface="ＭＳ Ｐゴシック" charset="0"/>
                <a:cs typeface="ＭＳ Ｐゴシック" charset="0"/>
              </a:rPr>
              <a:t>ENAMEL</a:t>
            </a:r>
            <a:endParaRPr lang="en-US" sz="2800" b="1" dirty="0">
              <a:solidFill>
                <a:prstClr val="white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048856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>
                                            <p:graphicEl>
                                              <a:dgm id="{ACBF4AF3-FAB8-444C-81AB-52C89640E2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graphicEl>
                                              <a:dgm id="{C43EB61A-2E04-409F-8F87-79F190ED3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572025E-E8B8-4F94-94D0-DC22D7F762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11">
                                            <p:graphicEl>
                                              <a:dgm id="{2572025E-E8B8-4F94-94D0-DC22D7F762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graphicEl>
                                              <a:dgm id="{BF646D7A-C7D0-4489-A68F-61F32B7DB0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4B0666F-2CF1-4C21-A251-46E6EBFF7C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9" dur="1000"/>
                                        <p:tgtEl>
                                          <p:spTgt spid="11">
                                            <p:graphicEl>
                                              <a:dgm id="{E4B0666F-2CF1-4C21-A251-46E6EBFF7C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>
                                            <p:graphicEl>
                                              <a:dgm id="{41BC1ABA-1F87-4B1E-94EC-41724CD12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284ED54-4761-44DA-8086-D5FD397A1C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1000"/>
                                        <p:tgtEl>
                                          <p:spTgt spid="11">
                                            <p:graphicEl>
                                              <a:dgm id="{5284ED54-4761-44DA-8086-D5FD397A1C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>
                                            <p:graphicEl>
                                              <a:dgm id="{D88C7409-AB93-4FE3-A61D-F51EE8A4B0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7B5BDBA-3C7A-41F1-8C33-F13937A84B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9" dur="1000"/>
                                        <p:tgtEl>
                                          <p:spTgt spid="11">
                                            <p:graphicEl>
                                              <a:dgm id="{87B5BDBA-3C7A-41F1-8C33-F13937A84B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graphicEl>
                                              <a:dgm id="{B68F94D2-D73D-420A-802B-DFDC9BE4ED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B706799-997B-4F74-B652-58B58A51EA5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9" dur="1000"/>
                                        <p:tgtEl>
                                          <p:spTgt spid="11">
                                            <p:graphicEl>
                                              <a:dgm id="{9B706799-997B-4F74-B652-58B58A51EA5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534988" y="476672"/>
            <a:ext cx="6691663" cy="2266950"/>
          </a:xfrm>
        </p:spPr>
        <p:txBody>
          <a:bodyPr/>
          <a:lstStyle/>
          <a:p>
            <a:pPr algn="l"/>
            <a:r>
              <a:rPr lang="en-US" sz="1600" b="1" u="sng" dirty="0" smtClean="0"/>
              <a:t>Remineralizing Agents</a:t>
            </a:r>
            <a:endParaRPr lang="en-US" sz="1600" b="1" u="sng" dirty="0"/>
          </a:p>
          <a:p>
            <a:pPr marL="342900" indent="-342900" algn="l">
              <a:buFont typeface="Arial"/>
              <a:buChar char="•"/>
            </a:pPr>
            <a:r>
              <a:rPr lang="en-US" sz="1600" dirty="0"/>
              <a:t>CPP-ACP ( CASEIN </a:t>
            </a:r>
            <a:r>
              <a:rPr lang="en-US" sz="1600" dirty="0" smtClean="0"/>
              <a:t>PHOSPHOPEPTIDE</a:t>
            </a:r>
          </a:p>
          <a:p>
            <a:pPr algn="l"/>
            <a:r>
              <a:rPr lang="en-US" sz="1600" dirty="0" smtClean="0"/>
              <a:t>         AMORPHOUS  </a:t>
            </a:r>
            <a:r>
              <a:rPr lang="en-US" sz="1600" dirty="0"/>
              <a:t>CALCIUM PHOSPHATE )</a:t>
            </a:r>
          </a:p>
          <a:p>
            <a:pPr marL="457200" indent="-457200" algn="l">
              <a:buFont typeface="Arial"/>
              <a:buChar char="•"/>
            </a:pPr>
            <a:r>
              <a:rPr lang="en-US" sz="1600" dirty="0" smtClean="0"/>
              <a:t>Fluoride Therapy</a:t>
            </a:r>
            <a:endParaRPr lang="en-US" sz="1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90972" y="3861048"/>
            <a:ext cx="5997298" cy="2292102"/>
          </a:xfrm>
        </p:spPr>
        <p:txBody>
          <a:bodyPr/>
          <a:lstStyle/>
          <a:p>
            <a:pPr algn="l"/>
            <a:r>
              <a:rPr lang="en-US" sz="1600" b="1" u="sng" dirty="0" smtClean="0"/>
              <a:t>Limitations</a:t>
            </a:r>
            <a:endParaRPr lang="en-US" sz="1600" b="1" u="sng" dirty="0"/>
          </a:p>
          <a:p>
            <a:pPr marL="457200" indent="-457200" algn="l">
              <a:buFont typeface="Arial"/>
              <a:buChar char="•"/>
            </a:pPr>
            <a:r>
              <a:rPr lang="en-US" sz="1600" dirty="0" smtClean="0"/>
              <a:t>Takes Considerable time</a:t>
            </a:r>
          </a:p>
          <a:p>
            <a:pPr marL="457200" indent="-457200" algn="l">
              <a:buFont typeface="Arial"/>
              <a:buChar char="•"/>
            </a:pPr>
            <a:r>
              <a:rPr lang="en-US" sz="1600" dirty="0" smtClean="0"/>
              <a:t>Needs to be implemented early</a:t>
            </a:r>
            <a:endParaRPr lang="en-US" sz="1600" dirty="0"/>
          </a:p>
          <a:p>
            <a:pPr marL="457200" indent="-457200" algn="l">
              <a:buFont typeface="Arial"/>
              <a:buChar char="•"/>
            </a:pPr>
            <a:r>
              <a:rPr lang="en-US" sz="1600" dirty="0" smtClean="0"/>
              <a:t>Results rely on Patient’s Compliance</a:t>
            </a:r>
          </a:p>
          <a:p>
            <a:pPr marL="457200" indent="-457200" algn="l">
              <a:buFont typeface="Arial"/>
              <a:buChar char="•"/>
            </a:pPr>
            <a:r>
              <a:rPr lang="en-IN" sz="1600" dirty="0" smtClean="0"/>
              <a:t>Fluoride </a:t>
            </a:r>
            <a:r>
              <a:rPr lang="en-IN" sz="1600" dirty="0"/>
              <a:t>varnishes might be </a:t>
            </a:r>
            <a:r>
              <a:rPr lang="en-IN" sz="1600" dirty="0" smtClean="0"/>
              <a:t>untolerable </a:t>
            </a:r>
            <a:endParaRPr lang="en-IN" sz="1600" dirty="0"/>
          </a:p>
          <a:p>
            <a:pPr algn="l"/>
            <a:r>
              <a:rPr lang="en-IN" sz="1600" dirty="0" smtClean="0"/>
              <a:t>        among   smaller </a:t>
            </a:r>
            <a:r>
              <a:rPr lang="en-IN" sz="1600" dirty="0"/>
              <a:t>children</a:t>
            </a:r>
          </a:p>
          <a:p>
            <a:pPr algn="l"/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0532533" y="152400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243733" y="6129867"/>
            <a:ext cx="184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8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964" y="1988840"/>
            <a:ext cx="8743950" cy="5331296"/>
          </a:xfrm>
        </p:spPr>
        <p:txBody>
          <a:bodyPr/>
          <a:lstStyle/>
          <a:p>
            <a:pPr algn="just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Limited Esthetic effect</a:t>
            </a:r>
          </a:p>
          <a:p>
            <a:pPr algn="just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Post-treatment Sensitivity</a:t>
            </a:r>
          </a:p>
          <a:p>
            <a:pPr algn="just"/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Reduced Micro-hardness of Enamel</a:t>
            </a:r>
          </a:p>
          <a:p>
            <a:pPr algn="just"/>
            <a:endParaRPr lang="en-I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88640"/>
            <a:ext cx="83118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“Bleaching Therapy”</a:t>
            </a:r>
            <a:br>
              <a:rPr lang="en-IN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</a:br>
            <a:r>
              <a:rPr lang="en-IN" sz="32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  Limitations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472524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1738559" y="2438401"/>
            <a:ext cx="305847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prstClr val="white"/>
                </a:solidFill>
                <a:latin typeface="Arial" pitchFamily="34" charset="0"/>
                <a:ea typeface="ＭＳ Ｐゴシック" charset="0"/>
                <a:cs typeface="Arial" pitchFamily="34" charset="0"/>
              </a:rPr>
              <a:t>Sample text here</a:t>
            </a:r>
          </a:p>
        </p:txBody>
      </p:sp>
      <p:pic>
        <p:nvPicPr>
          <p:cNvPr id="22" name="Picture 21" descr="2691865550_e969fdcb0c_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4394" y="0"/>
            <a:ext cx="514260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Connector 23"/>
          <p:cNvCxnSpPr/>
          <p:nvPr/>
        </p:nvCxnSpPr>
        <p:spPr>
          <a:xfrm rot="5400000">
            <a:off x="1714500" y="3428907"/>
            <a:ext cx="6858000" cy="1787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rot="5400000">
            <a:off x="6942832" y="3428907"/>
            <a:ext cx="6858000" cy="1787"/>
          </a:xfrm>
          <a:prstGeom prst="line">
            <a:avLst/>
          </a:prstGeom>
          <a:ln w="25400">
            <a:solidFill>
              <a:schemeClr val="tx1"/>
            </a:solidFill>
          </a:ln>
          <a:effectLst>
            <a:glow rad="63500">
              <a:schemeClr val="bg1">
                <a:lumMod val="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98677" y="2141539"/>
            <a:ext cx="18466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2900" y="457233"/>
            <a:ext cx="4371975" cy="4832093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sz="28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GillSans"/>
              </a:rPr>
              <a:t>Aggressive Reduction of Ename</a:t>
            </a:r>
            <a:r>
              <a:rPr lang="en-US" sz="2800" b="1" cap="all" dirty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GillSans"/>
              </a:rPr>
              <a:t>l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n-US" sz="28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GillSans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sz="28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GillSans"/>
              </a:rPr>
              <a:t>Effective in Shallow lesions only</a:t>
            </a:r>
            <a:endParaRPr lang="en-US" sz="28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GillSans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n-US" sz="28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GillSans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r>
              <a:rPr lang="en-US" sz="2800" b="1" cap="all" dirty="0" smtClean="0">
                <a:ln w="9000" cmpd="sng">
                  <a:solidFill>
                    <a:srgbClr val="8064A2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8064A2">
                        <a:shade val="20000"/>
                        <a:satMod val="245000"/>
                      </a:srgbClr>
                    </a:gs>
                    <a:gs pos="43000">
                      <a:srgbClr val="8064A2">
                        <a:satMod val="255000"/>
                      </a:srgbClr>
                    </a:gs>
                    <a:gs pos="48000">
                      <a:srgbClr val="8064A2">
                        <a:shade val="85000"/>
                        <a:satMod val="255000"/>
                      </a:srgbClr>
                    </a:gs>
                    <a:gs pos="100000">
                      <a:srgbClr val="8064A2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ea typeface="Times New Roman" pitchFamily="18" charset="0"/>
                <a:cs typeface="GillSans"/>
              </a:rPr>
              <a:t>Require multiple sittings</a:t>
            </a:r>
            <a:endParaRPr lang="en-US" sz="28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GillSans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•"/>
              <a:defRPr/>
            </a:pPr>
            <a:endParaRPr lang="en-US" sz="2800" b="1" cap="all" dirty="0">
              <a:ln w="9000" cmpd="sng">
                <a:solidFill>
                  <a:srgbClr val="8064A2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8064A2">
                      <a:shade val="20000"/>
                      <a:satMod val="245000"/>
                    </a:srgbClr>
                  </a:gs>
                  <a:gs pos="43000">
                    <a:srgbClr val="8064A2">
                      <a:satMod val="255000"/>
                    </a:srgbClr>
                  </a:gs>
                  <a:gs pos="48000">
                    <a:srgbClr val="8064A2">
                      <a:shade val="85000"/>
                      <a:satMod val="255000"/>
                    </a:srgbClr>
                  </a:gs>
                  <a:gs pos="100000">
                    <a:srgbClr val="8064A2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ea typeface="Times New Roman" pitchFamily="18" charset="0"/>
              <a:cs typeface="GillSan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16746" y="304803"/>
            <a:ext cx="3194955" cy="1311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3600" dirty="0" smtClean="0">
                <a:solidFill>
                  <a:srgbClr val="FFFFFF"/>
                </a:solidFill>
                <a:latin typeface="Calibri"/>
                <a:ea typeface="ＭＳ Ｐゴシック" charset="0"/>
                <a:cs typeface="ＭＳ Ｐゴシック" charset="0"/>
              </a:rPr>
              <a:t> Micro-Abrasion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3600" u="sng" dirty="0" smtClean="0">
                <a:solidFill>
                  <a:srgbClr val="FFFFFF"/>
                </a:solidFill>
                <a:latin typeface="Calibri"/>
                <a:ea typeface="ＭＳ Ｐゴシック" charset="0"/>
                <a:cs typeface="ＭＳ Ｐゴシック" charset="0"/>
              </a:rPr>
              <a:t>Limitations</a:t>
            </a:r>
            <a:endParaRPr lang="en-US" sz="3600" u="sng" dirty="0">
              <a:solidFill>
                <a:srgbClr val="FFFFFF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11973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0" y="0"/>
            <a:ext cx="10389870" cy="6858000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95000"/>
                  <a:lumOff val="5000"/>
                  <a:alpha val="60000"/>
                </a:schemeClr>
              </a:gs>
              <a:gs pos="100000">
                <a:schemeClr val="tx1">
                  <a:lumMod val="95000"/>
                  <a:lumOff val="5000"/>
                  <a:alpha val="9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b="1" dirty="0">
              <a:ln/>
              <a:solidFill>
                <a:srgbClr val="9BBB59"/>
              </a:solidFill>
              <a:latin typeface="Calibri"/>
            </a:endParaRPr>
          </a:p>
        </p:txBody>
      </p:sp>
      <p:sp useBgFill="1">
        <p:nvSpPr>
          <p:cNvPr id="7" name="Freeform 4"/>
          <p:cNvSpPr>
            <a:spLocks/>
          </p:cNvSpPr>
          <p:nvPr/>
        </p:nvSpPr>
        <p:spPr bwMode="auto">
          <a:xfrm>
            <a:off x="1325170" y="3868738"/>
            <a:ext cx="1178719" cy="1268412"/>
          </a:xfrm>
          <a:custGeom>
            <a:avLst/>
            <a:gdLst/>
            <a:ahLst/>
            <a:cxnLst>
              <a:cxn ang="0">
                <a:pos x="637" y="404"/>
              </a:cxn>
              <a:cxn ang="0">
                <a:pos x="660" y="362"/>
              </a:cxn>
              <a:cxn ang="0">
                <a:pos x="660" y="317"/>
              </a:cxn>
              <a:cxn ang="0">
                <a:pos x="660" y="237"/>
              </a:cxn>
              <a:cxn ang="0">
                <a:pos x="653" y="192"/>
              </a:cxn>
              <a:cxn ang="0">
                <a:pos x="634" y="148"/>
              </a:cxn>
              <a:cxn ang="0">
                <a:pos x="599" y="96"/>
              </a:cxn>
              <a:cxn ang="0">
                <a:pos x="567" y="55"/>
              </a:cxn>
              <a:cxn ang="0">
                <a:pos x="525" y="23"/>
              </a:cxn>
              <a:cxn ang="0">
                <a:pos x="391" y="0"/>
              </a:cxn>
              <a:cxn ang="0">
                <a:pos x="288" y="0"/>
              </a:cxn>
              <a:cxn ang="0">
                <a:pos x="189" y="20"/>
              </a:cxn>
              <a:cxn ang="0">
                <a:pos x="84" y="71"/>
              </a:cxn>
              <a:cxn ang="0">
                <a:pos x="26" y="116"/>
              </a:cxn>
              <a:cxn ang="0">
                <a:pos x="0" y="189"/>
              </a:cxn>
              <a:cxn ang="0">
                <a:pos x="7" y="311"/>
              </a:cxn>
              <a:cxn ang="0">
                <a:pos x="36" y="432"/>
              </a:cxn>
              <a:cxn ang="0">
                <a:pos x="103" y="557"/>
              </a:cxn>
              <a:cxn ang="0">
                <a:pos x="138" y="612"/>
              </a:cxn>
              <a:cxn ang="0">
                <a:pos x="189" y="672"/>
              </a:cxn>
              <a:cxn ang="0">
                <a:pos x="237" y="720"/>
              </a:cxn>
              <a:cxn ang="0">
                <a:pos x="298" y="733"/>
              </a:cxn>
              <a:cxn ang="0">
                <a:pos x="362" y="727"/>
              </a:cxn>
              <a:cxn ang="0">
                <a:pos x="423" y="704"/>
              </a:cxn>
              <a:cxn ang="0">
                <a:pos x="464" y="663"/>
              </a:cxn>
              <a:cxn ang="0">
                <a:pos x="522" y="637"/>
              </a:cxn>
              <a:cxn ang="0">
                <a:pos x="596" y="580"/>
              </a:cxn>
              <a:cxn ang="0">
                <a:pos x="637" y="404"/>
              </a:cxn>
            </a:cxnLst>
            <a:rect l="0" t="0" r="r" b="b"/>
            <a:pathLst>
              <a:path w="660" h="733">
                <a:moveTo>
                  <a:pt x="637" y="404"/>
                </a:moveTo>
                <a:lnTo>
                  <a:pt x="660" y="362"/>
                </a:lnTo>
                <a:lnTo>
                  <a:pt x="660" y="317"/>
                </a:lnTo>
                <a:lnTo>
                  <a:pt x="660" y="237"/>
                </a:lnTo>
                <a:lnTo>
                  <a:pt x="653" y="192"/>
                </a:lnTo>
                <a:lnTo>
                  <a:pt x="634" y="148"/>
                </a:lnTo>
                <a:lnTo>
                  <a:pt x="599" y="96"/>
                </a:lnTo>
                <a:lnTo>
                  <a:pt x="567" y="55"/>
                </a:lnTo>
                <a:lnTo>
                  <a:pt x="525" y="23"/>
                </a:lnTo>
                <a:lnTo>
                  <a:pt x="391" y="0"/>
                </a:lnTo>
                <a:lnTo>
                  <a:pt x="288" y="0"/>
                </a:lnTo>
                <a:lnTo>
                  <a:pt x="189" y="20"/>
                </a:lnTo>
                <a:lnTo>
                  <a:pt x="84" y="71"/>
                </a:lnTo>
                <a:lnTo>
                  <a:pt x="26" y="116"/>
                </a:lnTo>
                <a:lnTo>
                  <a:pt x="0" y="189"/>
                </a:lnTo>
                <a:lnTo>
                  <a:pt x="7" y="311"/>
                </a:lnTo>
                <a:lnTo>
                  <a:pt x="36" y="432"/>
                </a:lnTo>
                <a:lnTo>
                  <a:pt x="103" y="557"/>
                </a:lnTo>
                <a:lnTo>
                  <a:pt x="138" y="612"/>
                </a:lnTo>
                <a:lnTo>
                  <a:pt x="189" y="672"/>
                </a:lnTo>
                <a:lnTo>
                  <a:pt x="237" y="720"/>
                </a:lnTo>
                <a:lnTo>
                  <a:pt x="298" y="733"/>
                </a:lnTo>
                <a:lnTo>
                  <a:pt x="362" y="727"/>
                </a:lnTo>
                <a:lnTo>
                  <a:pt x="423" y="704"/>
                </a:lnTo>
                <a:lnTo>
                  <a:pt x="464" y="663"/>
                </a:lnTo>
                <a:lnTo>
                  <a:pt x="522" y="637"/>
                </a:lnTo>
                <a:lnTo>
                  <a:pt x="596" y="580"/>
                </a:lnTo>
                <a:lnTo>
                  <a:pt x="637" y="404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 useBgFill="1">
        <p:nvSpPr>
          <p:cNvPr id="8" name="Freeform 9"/>
          <p:cNvSpPr>
            <a:spLocks/>
          </p:cNvSpPr>
          <p:nvPr/>
        </p:nvSpPr>
        <p:spPr bwMode="auto">
          <a:xfrm>
            <a:off x="1737745" y="4722813"/>
            <a:ext cx="930473" cy="1162050"/>
          </a:xfrm>
          <a:custGeom>
            <a:avLst/>
            <a:gdLst/>
            <a:ahLst/>
            <a:cxnLst>
              <a:cxn ang="0">
                <a:pos x="454" y="451"/>
              </a:cxn>
              <a:cxn ang="0">
                <a:pos x="381" y="477"/>
              </a:cxn>
              <a:cxn ang="0">
                <a:pos x="339" y="518"/>
              </a:cxn>
              <a:cxn ang="0">
                <a:pos x="317" y="573"/>
              </a:cxn>
              <a:cxn ang="0">
                <a:pos x="269" y="614"/>
              </a:cxn>
              <a:cxn ang="0">
                <a:pos x="211" y="653"/>
              </a:cxn>
              <a:cxn ang="0">
                <a:pos x="147" y="672"/>
              </a:cxn>
              <a:cxn ang="0">
                <a:pos x="93" y="669"/>
              </a:cxn>
              <a:cxn ang="0">
                <a:pos x="41" y="662"/>
              </a:cxn>
              <a:cxn ang="0">
                <a:pos x="0" y="669"/>
              </a:cxn>
              <a:cxn ang="0">
                <a:pos x="16" y="630"/>
              </a:cxn>
              <a:cxn ang="0">
                <a:pos x="25" y="576"/>
              </a:cxn>
              <a:cxn ang="0">
                <a:pos x="29" y="483"/>
              </a:cxn>
              <a:cxn ang="0">
                <a:pos x="48" y="387"/>
              </a:cxn>
              <a:cxn ang="0">
                <a:pos x="89" y="301"/>
              </a:cxn>
              <a:cxn ang="0">
                <a:pos x="141" y="224"/>
              </a:cxn>
              <a:cxn ang="0">
                <a:pos x="185" y="163"/>
              </a:cxn>
              <a:cxn ang="0">
                <a:pos x="275" y="93"/>
              </a:cxn>
              <a:cxn ang="0">
                <a:pos x="352" y="35"/>
              </a:cxn>
              <a:cxn ang="0">
                <a:pos x="435" y="0"/>
              </a:cxn>
              <a:cxn ang="0">
                <a:pos x="521" y="0"/>
              </a:cxn>
              <a:cxn ang="0">
                <a:pos x="499" y="80"/>
              </a:cxn>
              <a:cxn ang="0">
                <a:pos x="435" y="195"/>
              </a:cxn>
              <a:cxn ang="0">
                <a:pos x="425" y="326"/>
              </a:cxn>
              <a:cxn ang="0">
                <a:pos x="454" y="451"/>
              </a:cxn>
            </a:cxnLst>
            <a:rect l="0" t="0" r="r" b="b"/>
            <a:pathLst>
              <a:path w="521" h="672">
                <a:moveTo>
                  <a:pt x="454" y="451"/>
                </a:moveTo>
                <a:lnTo>
                  <a:pt x="381" y="477"/>
                </a:lnTo>
                <a:lnTo>
                  <a:pt x="339" y="518"/>
                </a:lnTo>
                <a:lnTo>
                  <a:pt x="317" y="573"/>
                </a:lnTo>
                <a:lnTo>
                  <a:pt x="269" y="614"/>
                </a:lnTo>
                <a:lnTo>
                  <a:pt x="211" y="653"/>
                </a:lnTo>
                <a:lnTo>
                  <a:pt x="147" y="672"/>
                </a:lnTo>
                <a:lnTo>
                  <a:pt x="93" y="669"/>
                </a:lnTo>
                <a:lnTo>
                  <a:pt x="41" y="662"/>
                </a:lnTo>
                <a:lnTo>
                  <a:pt x="0" y="669"/>
                </a:lnTo>
                <a:lnTo>
                  <a:pt x="16" y="630"/>
                </a:lnTo>
                <a:lnTo>
                  <a:pt x="25" y="576"/>
                </a:lnTo>
                <a:lnTo>
                  <a:pt x="29" y="483"/>
                </a:lnTo>
                <a:lnTo>
                  <a:pt x="48" y="387"/>
                </a:lnTo>
                <a:lnTo>
                  <a:pt x="89" y="301"/>
                </a:lnTo>
                <a:lnTo>
                  <a:pt x="141" y="224"/>
                </a:lnTo>
                <a:lnTo>
                  <a:pt x="185" y="163"/>
                </a:lnTo>
                <a:lnTo>
                  <a:pt x="275" y="93"/>
                </a:lnTo>
                <a:lnTo>
                  <a:pt x="352" y="35"/>
                </a:lnTo>
                <a:lnTo>
                  <a:pt x="435" y="0"/>
                </a:lnTo>
                <a:lnTo>
                  <a:pt x="521" y="0"/>
                </a:lnTo>
                <a:lnTo>
                  <a:pt x="499" y="80"/>
                </a:lnTo>
                <a:lnTo>
                  <a:pt x="435" y="195"/>
                </a:lnTo>
                <a:lnTo>
                  <a:pt x="425" y="326"/>
                </a:lnTo>
                <a:lnTo>
                  <a:pt x="454" y="451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 useBgFill="1">
        <p:nvSpPr>
          <p:cNvPr id="9" name="Freeform 8"/>
          <p:cNvSpPr>
            <a:spLocks/>
          </p:cNvSpPr>
          <p:nvPr/>
        </p:nvSpPr>
        <p:spPr bwMode="auto">
          <a:xfrm>
            <a:off x="2457450" y="4764137"/>
            <a:ext cx="823318" cy="1277937"/>
          </a:xfrm>
          <a:custGeom>
            <a:avLst/>
            <a:gdLst/>
            <a:ahLst/>
            <a:cxnLst>
              <a:cxn ang="0">
                <a:pos x="102" y="0"/>
              </a:cxn>
              <a:cxn ang="0">
                <a:pos x="29" y="137"/>
              </a:cxn>
              <a:cxn ang="0">
                <a:pos x="0" y="249"/>
              </a:cxn>
              <a:cxn ang="0">
                <a:pos x="3" y="316"/>
              </a:cxn>
              <a:cxn ang="0">
                <a:pos x="35" y="403"/>
              </a:cxn>
              <a:cxn ang="0">
                <a:pos x="42" y="467"/>
              </a:cxn>
              <a:cxn ang="0">
                <a:pos x="90" y="540"/>
              </a:cxn>
              <a:cxn ang="0">
                <a:pos x="144" y="617"/>
              </a:cxn>
              <a:cxn ang="0">
                <a:pos x="205" y="672"/>
              </a:cxn>
              <a:cxn ang="0">
                <a:pos x="275" y="726"/>
              </a:cxn>
              <a:cxn ang="0">
                <a:pos x="294" y="732"/>
              </a:cxn>
              <a:cxn ang="0">
                <a:pos x="339" y="739"/>
              </a:cxn>
              <a:cxn ang="0">
                <a:pos x="390" y="732"/>
              </a:cxn>
              <a:cxn ang="0">
                <a:pos x="416" y="694"/>
              </a:cxn>
              <a:cxn ang="0">
                <a:pos x="432" y="659"/>
              </a:cxn>
              <a:cxn ang="0">
                <a:pos x="461" y="630"/>
              </a:cxn>
              <a:cxn ang="0">
                <a:pos x="410" y="531"/>
              </a:cxn>
              <a:cxn ang="0">
                <a:pos x="346" y="438"/>
              </a:cxn>
              <a:cxn ang="0">
                <a:pos x="288" y="329"/>
              </a:cxn>
              <a:cxn ang="0">
                <a:pos x="230" y="249"/>
              </a:cxn>
              <a:cxn ang="0">
                <a:pos x="160" y="150"/>
              </a:cxn>
              <a:cxn ang="0">
                <a:pos x="102" y="0"/>
              </a:cxn>
            </a:cxnLst>
            <a:rect l="0" t="0" r="r" b="b"/>
            <a:pathLst>
              <a:path w="461" h="739">
                <a:moveTo>
                  <a:pt x="102" y="0"/>
                </a:moveTo>
                <a:lnTo>
                  <a:pt x="29" y="137"/>
                </a:lnTo>
                <a:lnTo>
                  <a:pt x="0" y="249"/>
                </a:lnTo>
                <a:lnTo>
                  <a:pt x="3" y="316"/>
                </a:lnTo>
                <a:lnTo>
                  <a:pt x="35" y="403"/>
                </a:lnTo>
                <a:lnTo>
                  <a:pt x="42" y="467"/>
                </a:lnTo>
                <a:lnTo>
                  <a:pt x="90" y="540"/>
                </a:lnTo>
                <a:lnTo>
                  <a:pt x="144" y="617"/>
                </a:lnTo>
                <a:lnTo>
                  <a:pt x="205" y="672"/>
                </a:lnTo>
                <a:lnTo>
                  <a:pt x="275" y="726"/>
                </a:lnTo>
                <a:lnTo>
                  <a:pt x="294" y="732"/>
                </a:lnTo>
                <a:lnTo>
                  <a:pt x="339" y="739"/>
                </a:lnTo>
                <a:lnTo>
                  <a:pt x="390" y="732"/>
                </a:lnTo>
                <a:lnTo>
                  <a:pt x="416" y="694"/>
                </a:lnTo>
                <a:lnTo>
                  <a:pt x="432" y="659"/>
                </a:lnTo>
                <a:lnTo>
                  <a:pt x="461" y="630"/>
                </a:lnTo>
                <a:lnTo>
                  <a:pt x="410" y="531"/>
                </a:lnTo>
                <a:lnTo>
                  <a:pt x="346" y="438"/>
                </a:lnTo>
                <a:lnTo>
                  <a:pt x="288" y="329"/>
                </a:lnTo>
                <a:lnTo>
                  <a:pt x="230" y="249"/>
                </a:lnTo>
                <a:lnTo>
                  <a:pt x="160" y="150"/>
                </a:lnTo>
                <a:lnTo>
                  <a:pt x="102" y="0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 useBgFill="1">
        <p:nvSpPr>
          <p:cNvPr id="10" name="Freeform 7"/>
          <p:cNvSpPr>
            <a:spLocks/>
          </p:cNvSpPr>
          <p:nvPr/>
        </p:nvSpPr>
        <p:spPr bwMode="auto">
          <a:xfrm>
            <a:off x="2623545" y="4706938"/>
            <a:ext cx="1285875" cy="1308100"/>
          </a:xfrm>
          <a:custGeom>
            <a:avLst/>
            <a:gdLst/>
            <a:ahLst/>
            <a:cxnLst>
              <a:cxn ang="0">
                <a:pos x="150" y="61"/>
              </a:cxn>
              <a:cxn ang="0">
                <a:pos x="454" y="272"/>
              </a:cxn>
              <a:cxn ang="0">
                <a:pos x="560" y="394"/>
              </a:cxn>
              <a:cxn ang="0">
                <a:pos x="653" y="522"/>
              </a:cxn>
              <a:cxn ang="0">
                <a:pos x="701" y="669"/>
              </a:cxn>
              <a:cxn ang="0">
                <a:pos x="720" y="756"/>
              </a:cxn>
              <a:cxn ang="0">
                <a:pos x="688" y="736"/>
              </a:cxn>
              <a:cxn ang="0">
                <a:pos x="560" y="730"/>
              </a:cxn>
              <a:cxn ang="0">
                <a:pos x="470" y="714"/>
              </a:cxn>
              <a:cxn ang="0">
                <a:pos x="368" y="666"/>
              </a:cxn>
              <a:cxn ang="0">
                <a:pos x="265" y="522"/>
              </a:cxn>
              <a:cxn ang="0">
                <a:pos x="192" y="378"/>
              </a:cxn>
              <a:cxn ang="0">
                <a:pos x="105" y="260"/>
              </a:cxn>
              <a:cxn ang="0">
                <a:pos x="51" y="160"/>
              </a:cxn>
              <a:cxn ang="0">
                <a:pos x="13" y="68"/>
              </a:cxn>
              <a:cxn ang="0">
                <a:pos x="0" y="20"/>
              </a:cxn>
              <a:cxn ang="0">
                <a:pos x="6" y="0"/>
              </a:cxn>
              <a:cxn ang="0">
                <a:pos x="99" y="16"/>
              </a:cxn>
              <a:cxn ang="0">
                <a:pos x="137" y="45"/>
              </a:cxn>
              <a:cxn ang="0">
                <a:pos x="150" y="61"/>
              </a:cxn>
            </a:cxnLst>
            <a:rect l="0" t="0" r="r" b="b"/>
            <a:pathLst>
              <a:path w="720" h="756">
                <a:moveTo>
                  <a:pt x="150" y="61"/>
                </a:moveTo>
                <a:lnTo>
                  <a:pt x="454" y="272"/>
                </a:lnTo>
                <a:lnTo>
                  <a:pt x="560" y="394"/>
                </a:lnTo>
                <a:lnTo>
                  <a:pt x="653" y="522"/>
                </a:lnTo>
                <a:lnTo>
                  <a:pt x="701" y="669"/>
                </a:lnTo>
                <a:lnTo>
                  <a:pt x="720" y="756"/>
                </a:lnTo>
                <a:lnTo>
                  <a:pt x="688" y="736"/>
                </a:lnTo>
                <a:lnTo>
                  <a:pt x="560" y="730"/>
                </a:lnTo>
                <a:lnTo>
                  <a:pt x="470" y="714"/>
                </a:lnTo>
                <a:lnTo>
                  <a:pt x="368" y="666"/>
                </a:lnTo>
                <a:lnTo>
                  <a:pt x="265" y="522"/>
                </a:lnTo>
                <a:lnTo>
                  <a:pt x="192" y="378"/>
                </a:lnTo>
                <a:lnTo>
                  <a:pt x="105" y="260"/>
                </a:lnTo>
                <a:lnTo>
                  <a:pt x="51" y="160"/>
                </a:lnTo>
                <a:lnTo>
                  <a:pt x="13" y="68"/>
                </a:lnTo>
                <a:lnTo>
                  <a:pt x="0" y="20"/>
                </a:lnTo>
                <a:lnTo>
                  <a:pt x="6" y="0"/>
                </a:lnTo>
                <a:lnTo>
                  <a:pt x="99" y="16"/>
                </a:lnTo>
                <a:lnTo>
                  <a:pt x="137" y="45"/>
                </a:lnTo>
                <a:lnTo>
                  <a:pt x="150" y="61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 useBgFill="1">
        <p:nvSpPr>
          <p:cNvPr id="11" name="Freeform 6"/>
          <p:cNvSpPr>
            <a:spLocks/>
          </p:cNvSpPr>
          <p:nvPr/>
        </p:nvSpPr>
        <p:spPr bwMode="auto">
          <a:xfrm>
            <a:off x="2618189" y="4071938"/>
            <a:ext cx="1393031" cy="1162050"/>
          </a:xfrm>
          <a:custGeom>
            <a:avLst/>
            <a:gdLst/>
            <a:ahLst/>
            <a:cxnLst>
              <a:cxn ang="0">
                <a:pos x="0" y="407"/>
              </a:cxn>
              <a:cxn ang="0">
                <a:pos x="137" y="452"/>
              </a:cxn>
              <a:cxn ang="0">
                <a:pos x="214" y="528"/>
              </a:cxn>
              <a:cxn ang="0">
                <a:pos x="265" y="573"/>
              </a:cxn>
              <a:cxn ang="0">
                <a:pos x="396" y="637"/>
              </a:cxn>
              <a:cxn ang="0">
                <a:pos x="502" y="669"/>
              </a:cxn>
              <a:cxn ang="0">
                <a:pos x="640" y="672"/>
              </a:cxn>
              <a:cxn ang="0">
                <a:pos x="716" y="647"/>
              </a:cxn>
              <a:cxn ang="0">
                <a:pos x="752" y="583"/>
              </a:cxn>
              <a:cxn ang="0">
                <a:pos x="780" y="496"/>
              </a:cxn>
              <a:cxn ang="0">
                <a:pos x="774" y="436"/>
              </a:cxn>
              <a:cxn ang="0">
                <a:pos x="723" y="349"/>
              </a:cxn>
              <a:cxn ang="0">
                <a:pos x="678" y="298"/>
              </a:cxn>
              <a:cxn ang="0">
                <a:pos x="659" y="276"/>
              </a:cxn>
              <a:cxn ang="0">
                <a:pos x="572" y="106"/>
              </a:cxn>
              <a:cxn ang="0">
                <a:pos x="528" y="39"/>
              </a:cxn>
              <a:cxn ang="0">
                <a:pos x="460" y="16"/>
              </a:cxn>
              <a:cxn ang="0">
                <a:pos x="400" y="4"/>
              </a:cxn>
              <a:cxn ang="0">
                <a:pos x="345" y="0"/>
              </a:cxn>
              <a:cxn ang="0">
                <a:pos x="316" y="39"/>
              </a:cxn>
              <a:cxn ang="0">
                <a:pos x="278" y="125"/>
              </a:cxn>
              <a:cxn ang="0">
                <a:pos x="240" y="208"/>
              </a:cxn>
              <a:cxn ang="0">
                <a:pos x="102" y="352"/>
              </a:cxn>
              <a:cxn ang="0">
                <a:pos x="0" y="407"/>
              </a:cxn>
            </a:cxnLst>
            <a:rect l="0" t="0" r="r" b="b"/>
            <a:pathLst>
              <a:path w="780" h="672">
                <a:moveTo>
                  <a:pt x="0" y="407"/>
                </a:moveTo>
                <a:lnTo>
                  <a:pt x="137" y="452"/>
                </a:lnTo>
                <a:lnTo>
                  <a:pt x="214" y="528"/>
                </a:lnTo>
                <a:lnTo>
                  <a:pt x="265" y="573"/>
                </a:lnTo>
                <a:lnTo>
                  <a:pt x="396" y="637"/>
                </a:lnTo>
                <a:lnTo>
                  <a:pt x="502" y="669"/>
                </a:lnTo>
                <a:lnTo>
                  <a:pt x="640" y="672"/>
                </a:lnTo>
                <a:lnTo>
                  <a:pt x="716" y="647"/>
                </a:lnTo>
                <a:lnTo>
                  <a:pt x="752" y="583"/>
                </a:lnTo>
                <a:lnTo>
                  <a:pt x="780" y="496"/>
                </a:lnTo>
                <a:lnTo>
                  <a:pt x="774" y="436"/>
                </a:lnTo>
                <a:lnTo>
                  <a:pt x="723" y="349"/>
                </a:lnTo>
                <a:lnTo>
                  <a:pt x="678" y="298"/>
                </a:lnTo>
                <a:lnTo>
                  <a:pt x="659" y="276"/>
                </a:lnTo>
                <a:lnTo>
                  <a:pt x="572" y="106"/>
                </a:lnTo>
                <a:lnTo>
                  <a:pt x="528" y="39"/>
                </a:lnTo>
                <a:lnTo>
                  <a:pt x="460" y="16"/>
                </a:lnTo>
                <a:lnTo>
                  <a:pt x="400" y="4"/>
                </a:lnTo>
                <a:lnTo>
                  <a:pt x="345" y="0"/>
                </a:lnTo>
                <a:lnTo>
                  <a:pt x="316" y="39"/>
                </a:lnTo>
                <a:lnTo>
                  <a:pt x="278" y="125"/>
                </a:lnTo>
                <a:lnTo>
                  <a:pt x="240" y="208"/>
                </a:lnTo>
                <a:lnTo>
                  <a:pt x="102" y="352"/>
                </a:lnTo>
                <a:lnTo>
                  <a:pt x="0" y="407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 useBgFill="1">
        <p:nvSpPr>
          <p:cNvPr id="12" name="Freeform 5"/>
          <p:cNvSpPr>
            <a:spLocks/>
          </p:cNvSpPr>
          <p:nvPr/>
        </p:nvSpPr>
        <p:spPr bwMode="auto">
          <a:xfrm>
            <a:off x="2389585" y="3381381"/>
            <a:ext cx="735806" cy="1527175"/>
          </a:xfrm>
          <a:custGeom>
            <a:avLst/>
            <a:gdLst/>
            <a:ahLst/>
            <a:cxnLst>
              <a:cxn ang="0">
                <a:pos x="0" y="883"/>
              </a:cxn>
              <a:cxn ang="0">
                <a:pos x="128" y="855"/>
              </a:cxn>
              <a:cxn ang="0">
                <a:pos x="211" y="800"/>
              </a:cxn>
              <a:cxn ang="0">
                <a:pos x="291" y="733"/>
              </a:cxn>
              <a:cxn ang="0">
                <a:pos x="355" y="666"/>
              </a:cxn>
              <a:cxn ang="0">
                <a:pos x="387" y="615"/>
              </a:cxn>
              <a:cxn ang="0">
                <a:pos x="412" y="467"/>
              </a:cxn>
              <a:cxn ang="0">
                <a:pos x="409" y="349"/>
              </a:cxn>
              <a:cxn ang="0">
                <a:pos x="380" y="218"/>
              </a:cxn>
              <a:cxn ang="0">
                <a:pos x="336" y="122"/>
              </a:cxn>
              <a:cxn ang="0">
                <a:pos x="288" y="58"/>
              </a:cxn>
              <a:cxn ang="0">
                <a:pos x="230" y="0"/>
              </a:cxn>
              <a:cxn ang="0">
                <a:pos x="182" y="51"/>
              </a:cxn>
              <a:cxn ang="0">
                <a:pos x="124" y="122"/>
              </a:cxn>
              <a:cxn ang="0">
                <a:pos x="83" y="202"/>
              </a:cxn>
              <a:cxn ang="0">
                <a:pos x="51" y="397"/>
              </a:cxn>
              <a:cxn ang="0">
                <a:pos x="48" y="461"/>
              </a:cxn>
              <a:cxn ang="0">
                <a:pos x="60" y="570"/>
              </a:cxn>
              <a:cxn ang="0">
                <a:pos x="54" y="682"/>
              </a:cxn>
              <a:cxn ang="0">
                <a:pos x="16" y="787"/>
              </a:cxn>
              <a:cxn ang="0">
                <a:pos x="0" y="883"/>
              </a:cxn>
            </a:cxnLst>
            <a:rect l="0" t="0" r="r" b="b"/>
            <a:pathLst>
              <a:path w="412" h="883">
                <a:moveTo>
                  <a:pt x="0" y="883"/>
                </a:moveTo>
                <a:lnTo>
                  <a:pt x="128" y="855"/>
                </a:lnTo>
                <a:lnTo>
                  <a:pt x="211" y="800"/>
                </a:lnTo>
                <a:lnTo>
                  <a:pt x="291" y="733"/>
                </a:lnTo>
                <a:lnTo>
                  <a:pt x="355" y="666"/>
                </a:lnTo>
                <a:lnTo>
                  <a:pt x="387" y="615"/>
                </a:lnTo>
                <a:lnTo>
                  <a:pt x="412" y="467"/>
                </a:lnTo>
                <a:lnTo>
                  <a:pt x="409" y="349"/>
                </a:lnTo>
                <a:lnTo>
                  <a:pt x="380" y="218"/>
                </a:lnTo>
                <a:lnTo>
                  <a:pt x="336" y="122"/>
                </a:lnTo>
                <a:lnTo>
                  <a:pt x="288" y="58"/>
                </a:lnTo>
                <a:lnTo>
                  <a:pt x="230" y="0"/>
                </a:lnTo>
                <a:lnTo>
                  <a:pt x="182" y="51"/>
                </a:lnTo>
                <a:lnTo>
                  <a:pt x="124" y="122"/>
                </a:lnTo>
                <a:lnTo>
                  <a:pt x="83" y="202"/>
                </a:lnTo>
                <a:lnTo>
                  <a:pt x="51" y="397"/>
                </a:lnTo>
                <a:lnTo>
                  <a:pt x="48" y="461"/>
                </a:lnTo>
                <a:lnTo>
                  <a:pt x="60" y="570"/>
                </a:lnTo>
                <a:lnTo>
                  <a:pt x="54" y="682"/>
                </a:lnTo>
                <a:lnTo>
                  <a:pt x="16" y="787"/>
                </a:lnTo>
                <a:lnTo>
                  <a:pt x="0" y="883"/>
                </a:lnTo>
                <a:close/>
              </a:path>
            </a:pathLst>
          </a:custGeom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solidFill>
                <a:prstClr val="black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  <p:sp>
        <p:nvSpPr>
          <p:cNvPr id="16" name="Subtitle 15"/>
          <p:cNvSpPr>
            <a:spLocks noGrp="1"/>
          </p:cNvSpPr>
          <p:nvPr>
            <p:ph type="subTitle" idx="1"/>
          </p:nvPr>
        </p:nvSpPr>
        <p:spPr>
          <a:xfrm>
            <a:off x="2743200" y="685800"/>
            <a:ext cx="7200900" cy="2671192"/>
          </a:xfrm>
          <a:extLst/>
        </p:spPr>
        <p:txBody>
          <a:bodyPr rtlCol="0">
            <a:normAutofit lnSpcReduction="1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+mn-ea"/>
                <a:cs typeface="+mn-cs"/>
              </a:rPr>
              <a:t>conventional </a:t>
            </a:r>
            <a:r>
              <a:rPr lang="en-US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+mn-ea"/>
                <a:cs typeface="+mn-cs"/>
              </a:rPr>
              <a:t>bonding and various types of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+mn-ea"/>
                <a:cs typeface="+mn-cs"/>
              </a:rPr>
              <a:t>veneers- Limitations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ea typeface="+mn-ea"/>
              <a:cs typeface="+mn-cs"/>
            </a:endParaRPr>
          </a:p>
          <a:p>
            <a:pPr marL="457200" indent="-457200" algn="l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+mn-ea"/>
                <a:cs typeface="+mn-cs"/>
              </a:rPr>
              <a:t>Invasive Procedure</a:t>
            </a:r>
          </a:p>
          <a:p>
            <a:pPr marL="457200" indent="-457200" algn="l"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ea typeface="+mn-ea"/>
                <a:cs typeface="+mn-cs"/>
              </a:rPr>
              <a:t>Excessive sacrifice of tooth material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7568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638 -0.05758 0.05295 -0.11492 0.11579 -0.13318 C 0.17864 -0.15145 0.29722 -0.12925 0.37708 -0.10983 C 0.45694 -0.09041 0.52152 -0.02544 0.59461 -0.01642 C 0.6677 -0.0074 0.77274 -0.04139 0.81579 -0.05619 C 0.85868 -0.07099 0.85555 -0.0881 0.8526 -0.10521 " pathEditMode="relative" ptsTypes="aaaa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18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1.11111E-6 -1.48148E-6 C 0.02708 -0.05764 0.05452 -0.11481 0.11945 -0.1331 C 0.18438 -0.15139 0.30695 -0.12917 0.38941 -0.10972 C 0.47188 -0.09051 0.53854 -0.02546 0.61406 -0.01643 C 0.68941 -0.00741 0.79792 -0.04143 0.84236 -0.05625 C 0.88663 -0.07106 0.88351 -0.08819 0.88038 -0.10532 " pathEditMode="relative" rAng="0" ptsTypes="aaaaaA">
                                      <p:cBhvr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00" y="-76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400000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 0 C 0.02638 -0.05758 0.05295 -0.11492 0.11579 -0.13318 C 0.17864 -0.15145 0.29722 -0.12925 0.37708 -0.10983 C 0.45694 -0.09041 0.52152 -0.02544 0.59461 -0.01642 C 0.6677 -0.0074 0.77274 -0.04139 0.81579 -0.05619 C 0.85868 -0.07099 0.85555 -0.0881 0.8526 -0.10521 " pathEditMode="relative" ptsTypes="aaaa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-5400000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0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 0 C 0.02638 -0.05758 0.05295 -0.11492 0.11579 -0.13318 C 0.17864 -0.15145 0.29722 -0.12925 0.37708 -0.10983 C 0.45694 -0.09041 0.52152 -0.02544 0.59461 -0.01642 C 0.6677 -0.0074 0.77274 -0.04139 0.81579 -0.05619 C 0.85868 -0.07099 0.85555 -0.0881 0.8526 -0.10521 " pathEditMode="relative" ptsTypes="aaaaaA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0 C 0.02638 -0.05758 0.05295 -0.11492 0.11579 -0.13318 C 0.17864 -0.15145 0.29722 -0.12925 0.37708 -0.10983 C 0.45694 -0.09041 0.52152 -0.02544 0.59461 -0.01642 C 0.6677 -0.0074 0.77274 -0.04139 0.81579 -0.05619 C 0.85868 -0.07099 0.85555 -0.0881 0.8526 -0.10521 " pathEditMode="relative" ptsTypes="aaaaaA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0 0 C 0.02638 -0.05758 0.05295 -0.11492 0.11579 -0.13318 C 0.17864 -0.15145 0.29722 -0.12925 0.37708 -0.10983 C 0.45694 -0.09041 0.52152 -0.02544 0.59461 -0.01642 C 0.6677 -0.0074 0.77274 -0.04139 0.81579 -0.05619 C 0.85868 -0.07099 0.85555 -0.0881 0.8526 -0.10521 " pathEditMode="relative" ptsTypes="aaaaaA">
                                      <p:cBhvr>
                                        <p:cTn id="4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004" y="188640"/>
            <a:ext cx="8743950" cy="591344"/>
          </a:xfrm>
          <a:ln>
            <a:noFill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5400" b="0" u="sng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+mn-lt"/>
              </a:rPr>
              <a:t>DMG-ICON</a:t>
            </a:r>
            <a:endParaRPr lang="en-IN" sz="5400" b="0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964" y="2204864"/>
            <a:ext cx="9646601" cy="2376264"/>
          </a:xfrm>
          <a:prstGeom prst="flowChartDocument">
            <a:avLst/>
          </a:prstGeom>
          <a:solidFill>
            <a:schemeClr val="tx1"/>
          </a:solidFill>
          <a:ln>
            <a:solidFill>
              <a:schemeClr val="accent2">
                <a:lumMod val="40000"/>
                <a:lumOff val="60000"/>
              </a:schemeClr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fontScale="85000" lnSpcReduction="20000"/>
          </a:bodyPr>
          <a:lstStyle/>
          <a:p>
            <a:pPr algn="just"/>
            <a:endParaRPr lang="en-US" sz="2800" dirty="0" smtClean="0">
              <a:solidFill>
                <a:schemeClr val="tx2"/>
              </a:solidFill>
            </a:endParaRPr>
          </a:p>
          <a:p>
            <a:pPr algn="just"/>
            <a:r>
              <a:rPr lang="en-US" b="1" dirty="0" smtClean="0">
                <a:solidFill>
                  <a:schemeClr val="bg2"/>
                </a:solidFill>
              </a:rPr>
              <a:t>A new minimally invasive technique, DMG Icon, occlude the micro porosities within the lesion body with low-viscosity light-curing resins that have been optimized for rapid penetration into the porous enamel.</a:t>
            </a:r>
          </a:p>
          <a:p>
            <a:pPr algn="just"/>
            <a:endParaRPr lang="en-IN" sz="2800" dirty="0">
              <a:solidFill>
                <a:schemeClr val="tx2"/>
              </a:solidFill>
            </a:endParaRPr>
          </a:p>
        </p:txBody>
      </p:sp>
      <p:pic>
        <p:nvPicPr>
          <p:cNvPr id="4" name="Picture 2" descr="C:\Users\NITISH SHARMA\Desktop\download (3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596" y="4581128"/>
            <a:ext cx="2668767" cy="1845564"/>
          </a:xfrm>
          <a:prstGeom prst="round2DiagRect">
            <a:avLst/>
          </a:prstGeom>
          <a:noFill/>
          <a:ln w="38100">
            <a:solidFill>
              <a:srgbClr val="C00000"/>
            </a:solidFill>
          </a:ln>
          <a:effectLst/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NITISH SHARMA\Desktop\download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96" y="4869160"/>
            <a:ext cx="2406107" cy="1725342"/>
          </a:xfrm>
          <a:prstGeom prst="round2DiagRect">
            <a:avLst>
              <a:gd name="adj1" fmla="val 16667"/>
              <a:gd name="adj2" fmla="val 0"/>
            </a:avLst>
          </a:prstGeom>
          <a:noFill/>
          <a:ln w="28575">
            <a:solidFill>
              <a:srgbClr val="C00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3909302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44978" y="214292"/>
            <a:ext cx="6168321" cy="1511451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b="1" u="sng" dirty="0" smtClean="0">
                <a:latin typeface="+mn-lt"/>
                <a:cs typeface="Arial" pitchFamily="34" charset="0"/>
              </a:rPr>
              <a:t>Mode of Action</a:t>
            </a:r>
            <a:br>
              <a:rPr lang="en-US" sz="4000" b="1" u="sng" dirty="0" smtClean="0">
                <a:latin typeface="+mn-lt"/>
                <a:cs typeface="Arial" pitchFamily="34" charset="0"/>
              </a:rPr>
            </a:br>
            <a:endParaRPr lang="en-IN" sz="4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1340768"/>
            <a:ext cx="9258300" cy="4785395"/>
          </a:xfrm>
        </p:spPr>
        <p:txBody>
          <a:bodyPr>
            <a:normAutofit/>
          </a:bodyPr>
          <a:lstStyle/>
          <a:p>
            <a:pPr algn="just"/>
            <a:endParaRPr lang="en-US" sz="2400" b="1" dirty="0" smtClean="0"/>
          </a:p>
          <a:p>
            <a:pPr algn="just"/>
            <a:r>
              <a:rPr lang="en-US" sz="4000" b="1" dirty="0" smtClean="0"/>
              <a:t>The </a:t>
            </a:r>
            <a:r>
              <a:rPr lang="en-US" sz="4000" b="1" dirty="0"/>
              <a:t>resin infiltrated enamel has been reported to loose its whitish opaque color and recover the healthy enamel color and translucency. </a:t>
            </a:r>
            <a:endParaRPr lang="en-US" sz="4000" b="1" dirty="0" smtClean="0"/>
          </a:p>
          <a:p>
            <a:pPr algn="just"/>
            <a:endParaRPr lang="en-US" sz="4000" b="1" dirty="0"/>
          </a:p>
          <a:p>
            <a:pPr marL="0" indent="0" algn="r">
              <a:buNone/>
            </a:pPr>
            <a:r>
              <a:rPr lang="en-US" sz="2000" b="1" dirty="0" smtClean="0"/>
              <a:t>Paris S., Quint Int. 2009; 40: 7133-718</a:t>
            </a:r>
          </a:p>
          <a:p>
            <a:pPr algn="just"/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26876830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4350" y="44455"/>
            <a:ext cx="9258300" cy="11398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Armamentarium </a:t>
            </a:r>
            <a:endParaRPr lang="en-US" dirty="0"/>
          </a:p>
        </p:txBody>
      </p:sp>
      <p:pic>
        <p:nvPicPr>
          <p:cNvPr id="4096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8" t="59480" r="40550" b="31375"/>
          <a:stretch>
            <a:fillRect/>
          </a:stretch>
        </p:blipFill>
        <p:spPr bwMode="auto">
          <a:xfrm rot="4890143">
            <a:off x="1835655" y="4186650"/>
            <a:ext cx="4201956" cy="1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25" t="58900" r="40550" b="32045"/>
          <a:stretch>
            <a:fillRect/>
          </a:stretch>
        </p:blipFill>
        <p:spPr bwMode="auto">
          <a:xfrm rot="4809513">
            <a:off x="3393714" y="4051410"/>
            <a:ext cx="4165894" cy="1122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28" t="60590" r="40646" b="28635"/>
          <a:stretch>
            <a:fillRect/>
          </a:stretch>
        </p:blipFill>
        <p:spPr bwMode="auto">
          <a:xfrm rot="4671535">
            <a:off x="5072871" y="3716882"/>
            <a:ext cx="4262515" cy="138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452" y="1700808"/>
            <a:ext cx="698301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2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628" y="1484784"/>
            <a:ext cx="728663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127276" y="4941168"/>
            <a:ext cx="19448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3200" b="1" dirty="0">
                <a:solidFill>
                  <a:srgbClr val="800000"/>
                </a:solidFill>
              </a:rPr>
              <a:t>Etchant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4783460" y="5805264"/>
            <a:ext cx="202525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3200" b="1" dirty="0">
                <a:solidFill>
                  <a:srgbClr val="800000"/>
                </a:solidFill>
              </a:rPr>
              <a:t>Alcohol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6655668" y="4941168"/>
            <a:ext cx="202525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en-US" sz="3200" b="1" dirty="0">
                <a:solidFill>
                  <a:srgbClr val="800000"/>
                </a:solidFill>
              </a:rPr>
              <a:t>Infiltrate</a:t>
            </a:r>
          </a:p>
        </p:txBody>
      </p:sp>
      <p:pic>
        <p:nvPicPr>
          <p:cNvPr id="13210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300" y="1916832"/>
            <a:ext cx="651867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6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53" t="52919" r="17613" b="22511"/>
          <a:stretch>
            <a:fillRect/>
          </a:stretch>
        </p:blipFill>
        <p:spPr bwMode="auto">
          <a:xfrm rot="-765304">
            <a:off x="429641" y="3115958"/>
            <a:ext cx="1939528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7598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978" y="214292"/>
            <a:ext cx="6168321" cy="1511451"/>
          </a:xfr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/>
          <a:p>
            <a:r>
              <a:rPr lang="en-US" sz="4000" b="1" u="sng" dirty="0" smtClean="0">
                <a:latin typeface="+mn-lt"/>
                <a:cs typeface="Arial" pitchFamily="34" charset="0"/>
              </a:rPr>
              <a:t>COMPOSITION</a:t>
            </a:r>
            <a:br>
              <a:rPr lang="en-US" sz="4000" b="1" u="sng" dirty="0" smtClean="0">
                <a:latin typeface="+mn-lt"/>
                <a:cs typeface="Arial" pitchFamily="34" charset="0"/>
              </a:rPr>
            </a:br>
            <a:endParaRPr lang="en-IN" sz="4000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978" y="1571616"/>
            <a:ext cx="6156684" cy="4538117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Icon-Etch: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15 %Hydrochloric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acid, pyrogenic silicic acid,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water, additives.</a:t>
            </a:r>
          </a:p>
          <a:p>
            <a:pPr algn="ctr"/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Icon-Dry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99% ethanol</a:t>
            </a:r>
          </a:p>
          <a:p>
            <a:pPr algn="ctr"/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algn="ctr"/>
            <a:r>
              <a:rPr 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Icon-</a:t>
            </a:r>
            <a:r>
              <a:rPr lang="en-US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Infiltrant</a:t>
            </a:r>
            <a:r>
              <a:rPr lang="en-US" sz="2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: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Methacrylate-based resin matrix, initiators, additives</a:t>
            </a:r>
            <a:endParaRPr lang="e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C:\Users\NITISH SHARMA\Desktop\image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700" y="2636912"/>
            <a:ext cx="2244039" cy="1584176"/>
          </a:xfrm>
          <a:prstGeom prst="round2DiagRect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isometricOffAxis2Left"/>
            <a:lightRig rig="threePt" dir="t"/>
          </a:scene3d>
          <a:extLst/>
        </p:spPr>
      </p:pic>
      <p:pic>
        <p:nvPicPr>
          <p:cNvPr id="3077" name="Picture 5" descr="http://t2.gstatic.com/images?q=tbn:ANd9GcQzINqD4m2BKBslh--kIIfMEUcqad7rS6b5uT-bPAWFckaGk_EMX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684" y="4941168"/>
            <a:ext cx="2407196" cy="1662828"/>
          </a:xfrm>
          <a:prstGeom prst="round2DiagRect">
            <a:avLst/>
          </a:prstGeom>
          <a:noFill/>
          <a:ln w="38100">
            <a:solidFill>
              <a:srgbClr val="C00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isometricOffAxis2Lef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38154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919364" y="3352800"/>
            <a:ext cx="5939011" cy="3028528"/>
          </a:xfrm>
          <a:prstGeom prst="roundRect">
            <a:avLst>
              <a:gd name="adj" fmla="val 5281"/>
            </a:avLst>
          </a:prstGeom>
          <a:gradFill flip="none" rotWithShape="1">
            <a:gsLst>
              <a:gs pos="0">
                <a:schemeClr val="bg1">
                  <a:alpha val="75000"/>
                </a:schemeClr>
              </a:gs>
              <a:gs pos="100000">
                <a:schemeClr val="bg1">
                  <a:alpha val="31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en-US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63380" y="3789040"/>
            <a:ext cx="597564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eaLnBrk="1" fontAlgn="auto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2800" dirty="0">
                <a:solidFill>
                  <a:srgbClr val="4BACC6">
                    <a:lumMod val="50000"/>
                  </a:srgbClr>
                </a:solidFill>
                <a:latin typeface="Candara" pitchFamily="34" charset="0"/>
              </a:rPr>
              <a:t>Stops Caries Progression 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2800" dirty="0">
                <a:solidFill>
                  <a:srgbClr val="4BACC6">
                    <a:lumMod val="50000"/>
                  </a:srgbClr>
                </a:solidFill>
                <a:latin typeface="Candara" pitchFamily="34" charset="0"/>
              </a:rPr>
              <a:t>Masks the opacity immediately </a:t>
            </a:r>
            <a:endParaRPr lang="en-US" sz="2800" dirty="0" smtClean="0">
              <a:solidFill>
                <a:srgbClr val="4BACC6">
                  <a:lumMod val="50000"/>
                </a:srgbClr>
              </a:solidFill>
              <a:latin typeface="Candara" pitchFamily="34" charset="0"/>
            </a:endParaRPr>
          </a:p>
          <a:p>
            <a:pPr marL="457200" indent="-457200" eaLnBrk="1" fontAlgn="auto" hangingPunct="1">
              <a:spcBef>
                <a:spcPts val="0"/>
              </a:spcBef>
              <a:spcAft>
                <a:spcPts val="1200"/>
              </a:spcAft>
              <a:buFont typeface="Arial"/>
              <a:buChar char="•"/>
            </a:pPr>
            <a:r>
              <a:rPr lang="en-US" sz="2800" b="1" dirty="0" smtClean="0">
                <a:solidFill>
                  <a:srgbClr val="4BACC6">
                    <a:lumMod val="50000"/>
                  </a:srgbClr>
                </a:solidFill>
                <a:latin typeface="Candara" pitchFamily="34" charset="0"/>
              </a:rPr>
              <a:t>‘Refractive </a:t>
            </a:r>
            <a:r>
              <a:rPr lang="en-US" sz="2800" b="1" dirty="0">
                <a:solidFill>
                  <a:srgbClr val="4BACC6">
                    <a:lumMod val="50000"/>
                  </a:srgbClr>
                </a:solidFill>
                <a:latin typeface="Candara" pitchFamily="34" charset="0"/>
              </a:rPr>
              <a:t>Index’ equal to </a:t>
            </a:r>
            <a:r>
              <a:rPr lang="en-US" sz="2800" b="1" dirty="0" smtClean="0">
                <a:solidFill>
                  <a:srgbClr val="4BACC6">
                    <a:lumMod val="50000"/>
                  </a:srgbClr>
                </a:solidFill>
                <a:latin typeface="Candara" pitchFamily="34" charset="0"/>
              </a:rPr>
              <a:t>Enamel</a:t>
            </a:r>
            <a:endParaRPr lang="en-US" sz="2800" b="1" dirty="0">
              <a:solidFill>
                <a:srgbClr val="4BACC6">
                  <a:lumMod val="50000"/>
                </a:srgbClr>
              </a:solidFill>
              <a:latin typeface="Candara" pitchFamily="34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0" y="188640"/>
            <a:ext cx="845586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28398" dir="3806097" algn="ctr" rotWithShape="0">
              <a:srgbClr val="070D0F"/>
            </a:outerShdw>
          </a:effectLst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800" dirty="0" err="1">
                <a:solidFill>
                  <a:srgbClr val="9BBB59">
                    <a:lumMod val="40000"/>
                    <a:lumOff val="60000"/>
                  </a:srgbClr>
                </a:solidFill>
                <a:latin typeface="Mistral" pitchFamily="66" charset="0"/>
              </a:rPr>
              <a:t>Caries</a:t>
            </a:r>
            <a:r>
              <a:rPr lang="pt-PT" sz="4800" dirty="0">
                <a:solidFill>
                  <a:srgbClr val="9BBB59">
                    <a:lumMod val="40000"/>
                    <a:lumOff val="60000"/>
                  </a:srgbClr>
                </a:solidFill>
                <a:latin typeface="Mistral" pitchFamily="66" charset="0"/>
              </a:rPr>
              <a:t> </a:t>
            </a:r>
            <a:r>
              <a:rPr lang="pt-PT" sz="4800" dirty="0" err="1">
                <a:solidFill>
                  <a:srgbClr val="9BBB59">
                    <a:lumMod val="40000"/>
                    <a:lumOff val="60000"/>
                  </a:srgbClr>
                </a:solidFill>
                <a:latin typeface="Mistral" pitchFamily="66" charset="0"/>
              </a:rPr>
              <a:t>Infiltration</a:t>
            </a:r>
            <a:r>
              <a:rPr lang="pt-PT" sz="4800" dirty="0">
                <a:solidFill>
                  <a:srgbClr val="9BBB59">
                    <a:lumMod val="40000"/>
                    <a:lumOff val="60000"/>
                  </a:srgbClr>
                </a:solidFill>
                <a:latin typeface="Mistral" pitchFamily="66" charset="0"/>
              </a:rPr>
              <a:t> </a:t>
            </a:r>
            <a:r>
              <a:rPr lang="pt-PT" sz="4800" dirty="0" err="1">
                <a:solidFill>
                  <a:srgbClr val="9BBB59">
                    <a:lumMod val="40000"/>
                    <a:lumOff val="60000"/>
                  </a:srgbClr>
                </a:solidFill>
                <a:latin typeface="Mistral" pitchFamily="66" charset="0"/>
              </a:rPr>
              <a:t>System</a:t>
            </a:r>
            <a:r>
              <a:rPr lang="pt-PT" sz="4800" dirty="0">
                <a:solidFill>
                  <a:srgbClr val="9BBB59">
                    <a:lumMod val="40000"/>
                    <a:lumOff val="60000"/>
                  </a:srgbClr>
                </a:solidFill>
                <a:latin typeface="Mistral" pitchFamily="66" charset="0"/>
              </a:rPr>
              <a:t> : </a:t>
            </a:r>
            <a:r>
              <a:rPr lang="pt-PT" sz="4800" dirty="0" smtClean="0">
                <a:solidFill>
                  <a:srgbClr val="9BBB59">
                    <a:lumMod val="40000"/>
                    <a:lumOff val="60000"/>
                  </a:srgbClr>
                </a:solidFill>
                <a:latin typeface="Mistral" pitchFamily="66" charset="0"/>
              </a:rPr>
              <a:t>ICON- </a:t>
            </a:r>
            <a:r>
              <a:rPr lang="pt-PT" sz="4800" dirty="0" err="1" smtClean="0">
                <a:solidFill>
                  <a:srgbClr val="9BBB59">
                    <a:lumMod val="40000"/>
                    <a:lumOff val="60000"/>
                  </a:srgbClr>
                </a:solidFill>
                <a:latin typeface="Mistral" pitchFamily="66" charset="0"/>
              </a:rPr>
              <a:t>Advantages</a:t>
            </a:r>
            <a:r>
              <a:rPr lang="pt-PT" sz="4800" dirty="0" smtClean="0">
                <a:solidFill>
                  <a:srgbClr val="9BBB59">
                    <a:lumMod val="40000"/>
                    <a:lumOff val="60000"/>
                  </a:srgbClr>
                </a:solidFill>
                <a:latin typeface="Mistral" pitchFamily="66" charset="0"/>
              </a:rPr>
              <a:t> </a:t>
            </a:r>
            <a:endParaRPr lang="pt-PT" sz="4800" dirty="0">
              <a:solidFill>
                <a:srgbClr val="9BBB59">
                  <a:lumMod val="40000"/>
                  <a:lumOff val="60000"/>
                </a:srgbClr>
              </a:solidFill>
              <a:latin typeface="Mistral" pitchFamily="66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800" dirty="0" smtClean="0">
                <a:solidFill>
                  <a:srgbClr val="9BBB59">
                    <a:lumMod val="40000"/>
                    <a:lumOff val="60000"/>
                  </a:srgbClr>
                </a:solidFill>
                <a:latin typeface="Mistral" pitchFamily="66" charset="0"/>
              </a:rPr>
              <a:t> </a:t>
            </a:r>
            <a:endParaRPr lang="pt-PT" sz="1800" dirty="0">
              <a:solidFill>
                <a:srgbClr val="9BBB59">
                  <a:lumMod val="40000"/>
                  <a:lumOff val="6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72998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build="p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11052" y="3284984"/>
            <a:ext cx="8743950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4800" u="sng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  <a:t>AIMS AND OBJECTIVES</a:t>
            </a:r>
            <a:br>
              <a:rPr lang="en-US" sz="4800" u="sng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n-lt"/>
              </a:rPr>
            </a:br>
            <a:endParaRPr lang="en-IN" sz="4800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972" y="1988840"/>
            <a:ext cx="9381678" cy="5361460"/>
          </a:xfrm>
        </p:spPr>
        <p:txBody>
          <a:bodyPr>
            <a:noAutofit/>
          </a:bodyPr>
          <a:lstStyle/>
          <a:p>
            <a:pPr algn="just"/>
            <a:r>
              <a:rPr lang="en-US" sz="4000" b="1" dirty="0" smtClean="0"/>
              <a:t>To clinically assess the masking of white spot lesions of fluorosis using resin infiltration technique.</a:t>
            </a:r>
            <a:endParaRPr lang="en-US" sz="4000" b="1" dirty="0" smtClean="0">
              <a:ea typeface="Times New Roman" pitchFamily="18" charset="0"/>
              <a:cs typeface="Arial" pitchFamily="34" charset="0"/>
            </a:endParaRPr>
          </a:p>
          <a:p>
            <a:pPr algn="just"/>
            <a:r>
              <a:rPr lang="en-US" sz="4000" b="1" dirty="0" smtClean="0">
                <a:ea typeface="Times New Roman" pitchFamily="18" charset="0"/>
                <a:cs typeface="Arial" pitchFamily="34" charset="0"/>
              </a:rPr>
              <a:t>Assess </a:t>
            </a:r>
            <a:r>
              <a:rPr lang="en-US" sz="4000" b="1" dirty="0">
                <a:ea typeface="Times New Roman" pitchFamily="18" charset="0"/>
                <a:cs typeface="Arial" pitchFamily="34" charset="0"/>
              </a:rPr>
              <a:t>the pre-treatment and </a:t>
            </a:r>
            <a:r>
              <a:rPr lang="en-US" sz="4000" b="1" dirty="0" smtClean="0">
                <a:ea typeface="Times New Roman" pitchFamily="18" charset="0"/>
                <a:cs typeface="Arial" pitchFamily="34" charset="0"/>
              </a:rPr>
              <a:t>post-treatment </a:t>
            </a:r>
            <a:r>
              <a:rPr lang="en-US" sz="4000" b="1" dirty="0" smtClean="0">
                <a:solidFill>
                  <a:schemeClr val="tx2"/>
                </a:solidFill>
                <a:ea typeface="Times New Roman" pitchFamily="18" charset="0"/>
                <a:cs typeface="Arial" pitchFamily="34" charset="0"/>
              </a:rPr>
              <a:t>l*A*B</a:t>
            </a:r>
            <a:r>
              <a:rPr lang="en-US" sz="4000" b="1" dirty="0" smtClean="0">
                <a:ea typeface="Times New Roman" pitchFamily="18" charset="0"/>
                <a:cs typeface="Arial" pitchFamily="34" charset="0"/>
              </a:rPr>
              <a:t> values of </a:t>
            </a:r>
            <a:r>
              <a:rPr lang="en-US" sz="4000" b="1" dirty="0" err="1">
                <a:ea typeface="Times New Roman" pitchFamily="18" charset="0"/>
                <a:cs typeface="Arial" pitchFamily="34" charset="0"/>
              </a:rPr>
              <a:t>fluorosed</a:t>
            </a:r>
            <a:r>
              <a:rPr lang="en-US" sz="4000" b="1" dirty="0">
                <a:ea typeface="Times New Roman" pitchFamily="18" charset="0"/>
                <a:cs typeface="Arial" pitchFamily="34" charset="0"/>
              </a:rPr>
              <a:t> </a:t>
            </a:r>
            <a:r>
              <a:rPr lang="en-US" sz="4000" b="1" dirty="0" smtClean="0">
                <a:ea typeface="Times New Roman" pitchFamily="18" charset="0"/>
                <a:cs typeface="Arial" pitchFamily="34" charset="0"/>
              </a:rPr>
              <a:t>Enamel</a:t>
            </a:r>
            <a:endParaRPr lang="en-IN" sz="4000" b="1" dirty="0"/>
          </a:p>
        </p:txBody>
      </p:sp>
      <p:sp>
        <p:nvSpPr>
          <p:cNvPr id="2" name="Rectangle 1"/>
          <p:cNvSpPr/>
          <p:nvPr/>
        </p:nvSpPr>
        <p:spPr>
          <a:xfrm>
            <a:off x="246956" y="260648"/>
            <a:ext cx="445709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u="sng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ea typeface="+mj-ea"/>
                <a:cs typeface="+mj-cs"/>
              </a:rPr>
              <a:t>Aims &amp;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4679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INCLUSION CRITERIA</a:t>
            </a:r>
            <a:endParaRPr lang="en-IN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175" y="1403874"/>
            <a:ext cx="8054677" cy="4876800"/>
          </a:xfrm>
        </p:spPr>
        <p:txBody>
          <a:bodyPr>
            <a:normAutofit/>
          </a:bodyPr>
          <a:lstStyle/>
          <a:p>
            <a:pPr algn="just"/>
            <a:r>
              <a:rPr lang="en-US" sz="4000" b="1" dirty="0"/>
              <a:t>6-12 </a:t>
            </a:r>
            <a:r>
              <a:rPr lang="en-US" sz="4000" b="1" dirty="0" smtClean="0"/>
              <a:t>years </a:t>
            </a:r>
            <a:r>
              <a:rPr lang="en-US" sz="4000" b="1" dirty="0"/>
              <a:t>age</a:t>
            </a:r>
          </a:p>
          <a:p>
            <a:pPr algn="just"/>
            <a:r>
              <a:rPr lang="en-US" sz="4000" b="1" dirty="0"/>
              <a:t>Non pitted </a:t>
            </a:r>
            <a:r>
              <a:rPr lang="en-US" sz="4000" b="1" dirty="0" smtClean="0"/>
              <a:t> mild white spot lesions of fluorosis on maxillary and mandibular permanent anterior teeth. </a:t>
            </a:r>
          </a:p>
          <a:p>
            <a:pPr algn="just"/>
            <a:r>
              <a:rPr lang="en-US" sz="4000" b="1" dirty="0" smtClean="0"/>
              <a:t>0.5 - 2 </a:t>
            </a:r>
            <a:r>
              <a:rPr lang="en-US" sz="4000" b="1" dirty="0"/>
              <a:t>classification of </a:t>
            </a:r>
            <a:r>
              <a:rPr lang="en-US" sz="4000" b="1" dirty="0" smtClean="0"/>
              <a:t>Dean’s index.</a:t>
            </a:r>
            <a:endParaRPr lang="en-US" sz="4000" b="1" dirty="0"/>
          </a:p>
          <a:p>
            <a:pPr algn="just"/>
            <a:endParaRPr lang="en-IN" sz="4000" b="1" dirty="0"/>
          </a:p>
        </p:txBody>
      </p:sp>
    </p:spTree>
    <p:extLst>
      <p:ext uri="{BB962C8B-B14F-4D97-AF65-F5344CB8AC3E}">
        <p14:creationId xmlns:p14="http://schemas.microsoft.com/office/powerpoint/2010/main" val="47446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751016" y="1628800"/>
            <a:ext cx="9103991" cy="2808312"/>
          </a:xfrm>
        </p:spPr>
        <p:txBody>
          <a:bodyPr/>
          <a:lstStyle/>
          <a:p>
            <a:r>
              <a:rPr lang="en-US" sz="5400" u="sng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MATERIALS</a:t>
            </a:r>
            <a:br>
              <a:rPr lang="en-US" sz="5400" u="sng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</a:br>
            <a:r>
              <a:rPr lang="en-US" sz="5400" u="sng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/>
            </a:r>
            <a:br>
              <a:rPr lang="en-US" sz="5400" u="sng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</a:br>
            <a:r>
              <a:rPr lang="en-US" sz="5400" u="sng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 AND METHODS</a:t>
            </a:r>
            <a:endParaRPr lang="en-IN" sz="5400" u="sng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412776"/>
            <a:ext cx="9515475" cy="6120680"/>
          </a:xfrm>
        </p:spPr>
        <p:txBody>
          <a:bodyPr>
            <a:normAutofit/>
          </a:bodyPr>
          <a:lstStyle/>
          <a:p>
            <a:pPr algn="just"/>
            <a:r>
              <a:rPr 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 samples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maxillary and mandibular permanent </a:t>
            </a:r>
          </a:p>
          <a:p>
            <a:pPr marL="0" indent="0" algn="just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anterior teeth as per inclusion criteria were treated for resin                              infiltration with DMG-Icon.</a:t>
            </a:r>
          </a:p>
          <a:p>
            <a:pPr algn="just"/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CIELAB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 was </a:t>
            </a:r>
          </a:p>
          <a:p>
            <a:pPr algn="just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applied in this study, which</a:t>
            </a:r>
          </a:p>
          <a:p>
            <a:pPr algn="just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is an international system </a:t>
            </a:r>
          </a:p>
          <a:p>
            <a:pPr algn="just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for color measurement.</a:t>
            </a:r>
          </a:p>
          <a:p>
            <a:pPr marL="0" indent="0" algn="just">
              <a:buNone/>
            </a:pP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en-IN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069" y="2857580"/>
            <a:ext cx="3901667" cy="3334413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016000" y="292100"/>
            <a:ext cx="38374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“Methodology”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6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“Methodology”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04864"/>
            <a:ext cx="9772650" cy="4876800"/>
          </a:xfrm>
        </p:spPr>
        <p:txBody>
          <a:bodyPr/>
          <a:lstStyle/>
          <a:p>
            <a:pPr algn="just"/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Pretreatment l*a*b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values of  tooth and white spot lesion were noticed with image analyzing software of standardized clinical photographs (EOS 500 D Canon Camera, Macro-lens Tamron 90mm F/2.8 Di 1:1, with camera settings 1/200, F29, ISO 400, Auto white balance)</a:t>
            </a: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Content Placeholder 3" descr="paint preop 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34284"/>
            <a:ext cx="10264977" cy="6415611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2900" y="1268845"/>
            <a:ext cx="6515100" cy="729430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endParaRPr lang="en-US" sz="2400" b="1" dirty="0" smtClean="0">
              <a:latin typeface="+mn-lt"/>
              <a:cs typeface="Arial" pitchFamily="34" charset="0"/>
            </a:endParaRPr>
          </a:p>
          <a:p>
            <a:pPr marL="457200" indent="-457200">
              <a:buAutoNum type="arabicPeriod"/>
            </a:pP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  <a:p>
            <a:pPr marL="457200" indent="-457200">
              <a:buAutoNum type="arabicPeriod"/>
            </a:pP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Affected tooth was 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cleaned and isolated</a:t>
            </a:r>
          </a:p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>with rubber dam.</a:t>
            </a:r>
          </a:p>
          <a:p>
            <a:pPr marL="457200" indent="-457200"/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  <a:p>
            <a:pPr marL="457200" indent="-457200">
              <a:buAutoNum type="arabicPeriod"/>
            </a:pPr>
            <a:endParaRPr lang="en-US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  <a:p>
            <a:pPr marL="457200" indent="-457200">
              <a:buAutoNum type="arabicPeriod"/>
            </a:pP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  <a:p>
            <a:pPr marL="457200" indent="-457200">
              <a:buAutoNum type="arabicPeriod"/>
            </a:pP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  <a:p>
            <a:pPr marL="457200" indent="-457200">
              <a:buAutoNum type="arabicPeriod"/>
            </a:pP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Arial" pitchFamily="34" charset="0"/>
            </a:endParaRPr>
          </a:p>
          <a:p>
            <a:pPr marL="457200" indent="-457200">
              <a:buFontTx/>
              <a:buAutoNum type="arabicPeriod"/>
            </a:pPr>
            <a:endParaRPr lang="en-US" sz="2400" b="1" u="sng" dirty="0" smtClean="0">
              <a:latin typeface="+mn-lt"/>
              <a:cs typeface="Arial" pitchFamily="34" charset="0"/>
            </a:endParaRPr>
          </a:p>
          <a:p>
            <a:pPr marL="457200" indent="-457200">
              <a:buAutoNum type="arabicPeriod"/>
            </a:pPr>
            <a:endParaRPr lang="en-US" sz="2400" b="1" u="sng" dirty="0" smtClean="0">
              <a:latin typeface="+mn-lt"/>
              <a:cs typeface="Arial" pitchFamily="34" charset="0"/>
            </a:endParaRPr>
          </a:p>
          <a:p>
            <a:pPr marL="457200" indent="-457200">
              <a:buAutoNum type="arabicPeriod"/>
            </a:pPr>
            <a:endParaRPr lang="en-US" sz="2400" b="1" u="sng" dirty="0" smtClean="0">
              <a:latin typeface="+mn-lt"/>
              <a:cs typeface="Arial" pitchFamily="34" charset="0"/>
            </a:endParaRPr>
          </a:p>
          <a:p>
            <a:endParaRPr lang="en-US" sz="2400" b="1" u="sng" dirty="0">
              <a:latin typeface="+mn-lt"/>
              <a:cs typeface="Arial" pitchFamily="34" charset="0"/>
            </a:endParaRPr>
          </a:p>
          <a:p>
            <a:endParaRPr lang="en-US" sz="2400" b="1" u="sng" dirty="0" smtClean="0">
              <a:latin typeface="+mn-lt"/>
              <a:cs typeface="Arial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956" y="116632"/>
            <a:ext cx="81369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TECHNIQUE OF APPLICATION OF DMG-ICON</a:t>
            </a:r>
            <a:endParaRPr lang="en-IN" sz="3600" b="1" u="sng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Picture 4" descr="C:\Users\shikha\Desktop\IMG_000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5508" y="1928802"/>
            <a:ext cx="4357148" cy="3012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640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0972" y="2420888"/>
            <a:ext cx="5586422" cy="5331296"/>
          </a:xfrm>
        </p:spPr>
        <p:txBody>
          <a:bodyPr/>
          <a:lstStyle/>
          <a:p>
            <a:pPr marL="457200" indent="-457200">
              <a:buNone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2. Ample amount of </a:t>
            </a:r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Icon-Etch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was applied onto the lesion site for 2 minutes.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Rinsed Icon-Etch with water for at least 30 seconds.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Dried with water-free air</a:t>
            </a:r>
          </a:p>
          <a:p>
            <a:pPr marL="457200" indent="-457200">
              <a:buNone/>
            </a:pPr>
            <a:r>
              <a:rPr lang="en-US" sz="2800" b="1" u="sng" dirty="0" smtClean="0">
                <a:cs typeface="Arial" pitchFamily="34" charset="0"/>
              </a:rPr>
              <a:t/>
            </a:r>
            <a:br>
              <a:rPr lang="en-US" sz="2800" b="1" u="sng" dirty="0" smtClean="0">
                <a:cs typeface="Arial" pitchFamily="34" charset="0"/>
              </a:rPr>
            </a:br>
            <a:endParaRPr lang="en-IN" dirty="0"/>
          </a:p>
        </p:txBody>
      </p:sp>
      <p:pic>
        <p:nvPicPr>
          <p:cNvPr id="4" name="Picture 3" descr="C:\Users\shikha\Desktop\IMG_000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3660" y="2276872"/>
            <a:ext cx="2428892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16000" y="292100"/>
            <a:ext cx="30902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“Procedure”</a:t>
            </a:r>
            <a:endParaRPr lang="en-US" dirty="0"/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62980" y="2060848"/>
            <a:ext cx="5593563" cy="4429155"/>
          </a:xfrm>
        </p:spPr>
        <p:txBody>
          <a:bodyPr>
            <a:normAutofit/>
          </a:bodyPr>
          <a:lstStyle/>
          <a:p>
            <a:pPr marL="457200" indent="-457200" algn="ctr"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3. Icon Dry was applied onto the lesion site  for 30 seconds. </a:t>
            </a:r>
          </a:p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Dried with water free air.</a:t>
            </a:r>
          </a:p>
          <a:p>
            <a:endParaRPr lang="en-IN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en-US" sz="3600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pic>
        <p:nvPicPr>
          <p:cNvPr id="4" name="Picture 3" descr="C:\Users\shikha\Desktop\IMG_00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5628" y="1844824"/>
            <a:ext cx="2448272" cy="4432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1016000" y="292100"/>
            <a:ext cx="30902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“Procedure”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xmlns:p14="http://schemas.microsoft.com/office/powerpoint/2010/main"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40" y="1412776"/>
            <a:ext cx="6416104" cy="5832647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en-US" sz="2400" dirty="0" smtClean="0">
                <a:latin typeface="Baskerville Old Face" pitchFamily="18" charset="0"/>
                <a:cs typeface="Arial" pitchFamily="34" charset="0"/>
              </a:rPr>
              <a:t>4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.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Icon-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Infiltrant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was applied on the etched surface and left for 3 minutes . </a:t>
            </a:r>
          </a:p>
          <a:p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Light-cure Icon-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Infiltrant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for 40 seconds.</a:t>
            </a:r>
          </a:p>
          <a:p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After curing the application was repeated once for 1 minute and cured for 40 seconds</a:t>
            </a:r>
          </a:p>
          <a:p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 Remove the rubber dam. </a:t>
            </a:r>
          </a:p>
          <a:p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Arial" pitchFamily="34" charset="0"/>
            </a:endParaRPr>
          </a:p>
          <a:p>
            <a:endParaRPr lang="en-US" sz="2400" dirty="0" smtClean="0">
              <a:latin typeface="Baskerville Old Face" pitchFamily="18" charset="0"/>
              <a:cs typeface="Arial" pitchFamily="34" charset="0"/>
            </a:endParaRPr>
          </a:p>
        </p:txBody>
      </p:sp>
      <p:pic>
        <p:nvPicPr>
          <p:cNvPr id="6" name="Picture 5" descr="C:\Users\shikha\Desktop\IMG_00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67636" y="1844824"/>
            <a:ext cx="2448272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D:\shikha\pilot\New folder\IMG_001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5668" y="4365104"/>
            <a:ext cx="3057524" cy="2038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016000" y="292100"/>
            <a:ext cx="30902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“Procedure”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533400"/>
            <a:ext cx="8743950" cy="681022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PRE-TREATMENT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6" name="Content Placeholder 4" descr="C:\Users\shikha\Desktop\IMG_0002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7304" y="1534954"/>
            <a:ext cx="6392487" cy="452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20363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533400"/>
            <a:ext cx="8743950" cy="823898"/>
          </a:xfrm>
        </p:spPr>
        <p:txBody>
          <a:bodyPr/>
          <a:lstStyle/>
          <a:p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POST-TREATMENT</a:t>
            </a:r>
            <a:endParaRPr lang="en-I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5" name="Content Placeholder 6" descr="C:\Users\shikha\Desktop\IMG_0015.JPG"/>
          <p:cNvPicPr>
            <a:picLocks noGrp="1"/>
          </p:cNvPicPr>
          <p:nvPr>
            <p:ph idx="1"/>
          </p:nvPr>
        </p:nvPicPr>
        <p:blipFill>
          <a:blip r:embed="rId2" cstate="print"/>
          <a:srcRect t="18176" b="18176"/>
          <a:stretch>
            <a:fillRect/>
          </a:stretch>
        </p:blipFill>
        <p:spPr bwMode="auto">
          <a:xfrm>
            <a:off x="823020" y="2132856"/>
            <a:ext cx="8270701" cy="3969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324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“Procedure”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948" y="2132856"/>
            <a:ext cx="9772650" cy="48768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Post treatment l*a*b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values of tooth and white spot lesion were again recorded with software analysis of post treatment   photograph.</a:t>
            </a:r>
          </a:p>
          <a:p>
            <a:pPr algn="ctr"/>
            <a:endParaRPr lang="en-IN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4" name="Content Placeholder 3" descr="postop paint3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0325338" cy="6453336"/>
          </a:xfr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390974" y="2420888"/>
            <a:ext cx="4464496" cy="1143000"/>
          </a:xfrm>
        </p:spPr>
        <p:txBody>
          <a:bodyPr/>
          <a:lstStyle/>
          <a:p>
            <a:r>
              <a:rPr lang="en-US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RESULTS</a:t>
            </a:r>
            <a:endParaRPr lang="en-IN" b="1" u="sng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074" name="Picture 2" descr="C:\Users\Geetika\Desktop\dep_3711738-Cartoon-giving-thumbs-u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9564" y="2348880"/>
            <a:ext cx="3096345" cy="3096344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771525" y="489199"/>
            <a:ext cx="23645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“Results”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88" y="2060848"/>
            <a:ext cx="8743950" cy="44478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 treatment and post treatment </a:t>
            </a:r>
            <a:r>
              <a:rPr lang="en-IN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</a:t>
            </a:r>
            <a:r>
              <a:rPr lang="e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differences  (delta E)  of different  samples were calculated  using the following equation:</a:t>
            </a:r>
          </a:p>
          <a:p>
            <a:pPr>
              <a:buNone/>
            </a:pPr>
            <a:r>
              <a:rPr lang="en-IN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</a:p>
          <a:p>
            <a:pPr>
              <a:buNone/>
            </a:pPr>
            <a:r>
              <a:rPr lang="en-IN" sz="4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∆E = (∆l² + ∆a²+ ∆ b²) ½ </a:t>
            </a:r>
            <a:endParaRPr lang="en-US" sz="44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Times New Roman" pitchFamily="18" charset="0"/>
              <a:cs typeface="Arial" pitchFamily="34" charset="0"/>
            </a:endParaRPr>
          </a:p>
          <a:p>
            <a:pPr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                                            </a:t>
            </a:r>
          </a:p>
          <a:p>
            <a:pPr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                                             l*-lightness /darkness</a:t>
            </a:r>
          </a:p>
          <a:p>
            <a:pPr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                                             a*-red / green shade</a:t>
            </a:r>
          </a:p>
          <a:p>
            <a:pPr>
              <a:buNone/>
            </a:pP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                                             b*-yellow or blue shade</a:t>
            </a:r>
            <a:endParaRPr lang="en-US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IN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/>
          </a:p>
          <a:p>
            <a:endParaRPr lang="en-IN" b="1" dirty="0" smtClean="0"/>
          </a:p>
          <a:p>
            <a:endParaRPr lang="en-IN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 noGrp="1"/>
          </p:cNvSpPr>
          <p:nvPr>
            <p:ph type="title"/>
          </p:nvPr>
        </p:nvSpPr>
        <p:spPr>
          <a:xfrm>
            <a:off x="679004" y="188640"/>
            <a:ext cx="236454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“Results”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012" y="1916832"/>
            <a:ext cx="8743950" cy="4667264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 t test was performed to determine statistical significance (using p&lt;.05) of color difference using delta E values of different samples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  <a:endParaRPr lang="en-I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“Results”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012" y="1981200"/>
            <a:ext cx="9772650" cy="4876800"/>
          </a:xfrm>
        </p:spPr>
        <p:txBody>
          <a:bodyPr/>
          <a:lstStyle/>
          <a:p>
            <a:r>
              <a:rPr lang="en-US" dirty="0" smtClean="0"/>
              <a:t>17 subjects (56.66%)  had      E &gt;6 ,i.e. a very obvious change noticeable to human eye</a:t>
            </a:r>
          </a:p>
          <a:p>
            <a:r>
              <a:rPr lang="en-US" dirty="0" smtClean="0"/>
              <a:t>11 subjects (36.66%) had     E = 3.5-5 i.e. An obvious difference.</a:t>
            </a:r>
          </a:p>
          <a:p>
            <a:r>
              <a:rPr lang="en-US" dirty="0" smtClean="0"/>
              <a:t>2  subjects(6.66%)  had     E= 2-3.5 i.e. medium difference </a:t>
            </a:r>
          </a:p>
          <a:p>
            <a:r>
              <a:rPr lang="en-US" dirty="0" smtClean="0"/>
              <a:t>None of the patient had negative     E value</a:t>
            </a:r>
          </a:p>
          <a:p>
            <a:pPr marL="0" indent="0">
              <a:buNone/>
            </a:pPr>
            <a:endParaRPr lang="en-US" dirty="0" smtClean="0"/>
          </a:p>
          <a:p>
            <a:endParaRPr lang="en-IN" dirty="0"/>
          </a:p>
        </p:txBody>
      </p:sp>
      <p:sp>
        <p:nvSpPr>
          <p:cNvPr id="4" name="Isosceles Triangle 3"/>
          <p:cNvSpPr/>
          <p:nvPr/>
        </p:nvSpPr>
        <p:spPr>
          <a:xfrm>
            <a:off x="5575548" y="2132856"/>
            <a:ext cx="288032" cy="288032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5" name="Isosceles Triangle 4"/>
          <p:cNvSpPr/>
          <p:nvPr/>
        </p:nvSpPr>
        <p:spPr>
          <a:xfrm>
            <a:off x="5431532" y="3140968"/>
            <a:ext cx="288032" cy="288032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5071492" y="4293096"/>
            <a:ext cx="288032" cy="288032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Isosceles Triangle 6"/>
          <p:cNvSpPr/>
          <p:nvPr/>
        </p:nvSpPr>
        <p:spPr>
          <a:xfrm>
            <a:off x="6727676" y="5373216"/>
            <a:ext cx="288032" cy="288032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72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964" y="1988840"/>
            <a:ext cx="8743950" cy="5331296"/>
          </a:xfrm>
        </p:spPr>
        <p:txBody>
          <a:bodyPr/>
          <a:lstStyle/>
          <a:p>
            <a:pPr algn="just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Overall color difference between sound enamel and white spot lesion decreased significantly after resin infiltration and showed significant post treatment  results 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(p&lt;.05) on </a:t>
            </a:r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color change of white spot lesion. </a:t>
            </a:r>
            <a:endParaRPr lang="en-IN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6996" y="332656"/>
            <a:ext cx="18735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Calibri"/>
                <a:ea typeface="+mj-ea"/>
                <a:cs typeface="+mj-cs"/>
              </a:rPr>
              <a:t>Results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 xmlns:p14="http://schemas.microsoft.com/office/powerpoint/2010/main"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6996" y="116632"/>
            <a:ext cx="8143875" cy="1143000"/>
          </a:xfrm>
        </p:spPr>
        <p:txBody>
          <a:bodyPr>
            <a:no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 VALUES OF L, A, B BEFORE AND AFTER TREATMENT</a:t>
            </a:r>
            <a:endParaRPr lang="en-IN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7996" b="7996"/>
          <a:stretch>
            <a:fillRect/>
          </a:stretch>
        </p:blipFill>
        <p:spPr bwMode="auto">
          <a:xfrm>
            <a:off x="534988" y="2132856"/>
            <a:ext cx="8712968" cy="4347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Isosceles Triangle 4"/>
          <p:cNvSpPr/>
          <p:nvPr/>
        </p:nvSpPr>
        <p:spPr>
          <a:xfrm>
            <a:off x="174948" y="260648"/>
            <a:ext cx="360040" cy="334390"/>
          </a:xfrm>
          <a:prstGeom prst="triangl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satisfaction scale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350" y="2636912"/>
            <a:ext cx="9772650" cy="4876800"/>
          </a:xfrm>
        </p:spPr>
        <p:txBody>
          <a:bodyPr/>
          <a:lstStyle/>
          <a:p>
            <a:r>
              <a:rPr lang="en-US" dirty="0" smtClean="0"/>
              <a:t>7 point </a:t>
            </a:r>
            <a:r>
              <a:rPr lang="en-US" dirty="0" err="1" smtClean="0"/>
              <a:t>Likert</a:t>
            </a:r>
            <a:r>
              <a:rPr lang="en-US" dirty="0" smtClean="0"/>
              <a:t> scale was used to evaluate the patient satisfaction after resin infiltration with DMG-Icon.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41691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Graph showing patient satisfaction level of 30 samples according to 7-point </a:t>
            </a:r>
            <a:r>
              <a:rPr lang="en-US" sz="2800" dirty="0" err="1"/>
              <a:t>Likert</a:t>
            </a:r>
            <a:r>
              <a:rPr lang="en-US" sz="2800" dirty="0"/>
              <a:t> scale</a:t>
            </a:r>
            <a:r>
              <a:rPr lang="en-IN" sz="2800" dirty="0"/>
              <a:t/>
            </a:r>
            <a:br>
              <a:rPr lang="en-IN" sz="2800" dirty="0"/>
            </a:br>
            <a:endParaRPr lang="en-IN" sz="2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1076" b="1076"/>
          <a:stretch>
            <a:fillRect/>
          </a:stretch>
        </p:blipFill>
        <p:spPr bwMode="auto">
          <a:xfrm>
            <a:off x="967036" y="2276872"/>
            <a:ext cx="8369242" cy="4176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941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Likert</a:t>
            </a:r>
            <a:r>
              <a:rPr lang="en-US" dirty="0" smtClean="0"/>
              <a:t> </a:t>
            </a:r>
            <a:r>
              <a:rPr lang="en-US" dirty="0"/>
              <a:t>scale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956" y="2276872"/>
            <a:ext cx="9772650" cy="4876800"/>
          </a:xfrm>
        </p:spPr>
        <p:txBody>
          <a:bodyPr/>
          <a:lstStyle/>
          <a:p>
            <a:r>
              <a:rPr lang="en-US" dirty="0" smtClean="0"/>
              <a:t>14 samples (46.66%)  found to be completely satisfied</a:t>
            </a:r>
          </a:p>
          <a:p>
            <a:r>
              <a:rPr lang="en-US" dirty="0" smtClean="0"/>
              <a:t> 8 samples (26.66%) found to be mostly satisfied</a:t>
            </a:r>
          </a:p>
          <a:p>
            <a:r>
              <a:rPr lang="en-US" dirty="0" smtClean="0"/>
              <a:t>5 patients (16.66%) found to be somewhat satisfied</a:t>
            </a:r>
          </a:p>
          <a:p>
            <a:r>
              <a:rPr lang="en-US" dirty="0" smtClean="0"/>
              <a:t>3 patients (10%) found to be neutral</a:t>
            </a:r>
          </a:p>
          <a:p>
            <a:r>
              <a:rPr lang="en-US" dirty="0" smtClean="0"/>
              <a:t>None of the patients were unsatisfied</a:t>
            </a:r>
          </a:p>
          <a:p>
            <a:endParaRPr lang="en-US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3460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en-US" dirty="0"/>
              <a:t>Discussion</a:t>
            </a:r>
            <a:br>
              <a:rPr lang="en-US" dirty="0"/>
            </a:br>
            <a:endParaRPr lang="en-IN" u="sng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026" name="Picture 2" descr="C:\Users\Geetika\Desktop\downlo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9125" y="2564904"/>
            <a:ext cx="5309256" cy="381642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latin typeface="Times New Roman" charset="0"/>
              </a:rPr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en-US" b="1" u="sng" dirty="0">
              <a:solidFill>
                <a:srgbClr val="800000"/>
              </a:solidFill>
            </a:endParaRPr>
          </a:p>
          <a:p>
            <a:pPr marL="0" indent="0" algn="ctr">
              <a:buNone/>
              <a:defRPr/>
            </a:pPr>
            <a:r>
              <a:rPr lang="en-US" b="1" dirty="0"/>
              <a:t>The present study evaluated the results from </a:t>
            </a:r>
            <a:r>
              <a:rPr lang="en-US" b="1" dirty="0">
                <a:solidFill>
                  <a:srgbClr val="800000"/>
                </a:solidFill>
              </a:rPr>
              <a:t>l*a*b values</a:t>
            </a:r>
            <a:r>
              <a:rPr lang="en-US" b="1" dirty="0"/>
              <a:t> and </a:t>
            </a:r>
            <a:r>
              <a:rPr lang="en-US" b="1" dirty="0">
                <a:solidFill>
                  <a:srgbClr val="800000"/>
                </a:solidFill>
              </a:rPr>
              <a:t>∆E unit </a:t>
            </a:r>
            <a:r>
              <a:rPr lang="en-US" b="1" dirty="0"/>
              <a:t>of digital photographs using software analysis, which </a:t>
            </a:r>
            <a:r>
              <a:rPr lang="en-US" b="1" dirty="0">
                <a:solidFill>
                  <a:srgbClr val="800000"/>
                </a:solidFill>
              </a:rPr>
              <a:t>quantifies</a:t>
            </a:r>
            <a:r>
              <a:rPr lang="en-US" b="1" dirty="0"/>
              <a:t> the </a:t>
            </a:r>
            <a:r>
              <a:rPr lang="en-US" b="1" dirty="0">
                <a:solidFill>
                  <a:srgbClr val="800000"/>
                </a:solidFill>
              </a:rPr>
              <a:t>discrepancy</a:t>
            </a:r>
            <a:r>
              <a:rPr lang="en-US" b="1" dirty="0"/>
              <a:t> between the two </a:t>
            </a:r>
            <a:r>
              <a:rPr lang="en-US" b="1" dirty="0" err="1">
                <a:solidFill>
                  <a:srgbClr val="800000"/>
                </a:solidFill>
              </a:rPr>
              <a:t>colours</a:t>
            </a:r>
            <a:r>
              <a:rPr lang="en-US" b="1" dirty="0"/>
              <a:t> </a:t>
            </a:r>
          </a:p>
          <a:p>
            <a:pPr>
              <a:defRPr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7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spcAft>
                <a:spcPct val="0"/>
              </a:spcAft>
              <a:buFont typeface="Arial" charset="0"/>
              <a:buChar char="•"/>
            </a:pPr>
            <a:endParaRPr lang="en-US" b="1" dirty="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pPr lvl="0" fontAlgn="base">
              <a:spcAft>
                <a:spcPct val="0"/>
              </a:spcAft>
              <a:buFont typeface="Arial" charset="0"/>
              <a:buChar char="•"/>
            </a:pPr>
            <a:r>
              <a:rPr lang="en-US" b="1" dirty="0">
                <a:solidFill>
                  <a:prstClr val="black"/>
                </a:solidFill>
                <a:latin typeface="Calibri" charset="0"/>
                <a:ea typeface="ＭＳ Ｐゴシック" charset="0"/>
                <a:cs typeface="ＭＳ Ｐゴシック" charset="0"/>
              </a:rPr>
              <a:t>In 30 subjects significant decrease in ∆E and L values with  Increase in B value was found ,showing masking of white spot lesions of fluorosis towards normal tooth color.</a:t>
            </a:r>
          </a:p>
          <a:p>
            <a:pPr marL="0" lvl="0" indent="0" fontAlgn="base">
              <a:spcAft>
                <a:spcPct val="0"/>
              </a:spcAft>
              <a:buNone/>
            </a:pPr>
            <a:endParaRPr lang="en-US" b="1" dirty="0">
              <a:solidFill>
                <a:prstClr val="black"/>
              </a:solidFill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68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Discussion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964" y="2132856"/>
            <a:ext cx="9772650" cy="4876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b="1" dirty="0" smtClean="0"/>
              <a:t>In </a:t>
            </a:r>
            <a:r>
              <a:rPr lang="en-US" sz="2800" b="1" dirty="0"/>
              <a:t>contrast to remineralization using CPP–ACP, </a:t>
            </a:r>
            <a:r>
              <a:rPr lang="en-US" sz="2800" b="1" dirty="0" err="1"/>
              <a:t>infiltrant</a:t>
            </a:r>
            <a:r>
              <a:rPr lang="en-US" sz="2800" b="1" dirty="0"/>
              <a:t> resin can improve the </a:t>
            </a:r>
            <a:r>
              <a:rPr lang="en-US" sz="2800" b="1" dirty="0" err="1"/>
              <a:t>colour</a:t>
            </a:r>
            <a:r>
              <a:rPr lang="en-US" sz="2800" b="1" dirty="0"/>
              <a:t>, even in deeper lesions</a:t>
            </a:r>
            <a:r>
              <a:rPr lang="en-US" sz="2800" b="1" dirty="0" smtClean="0"/>
              <a:t>.</a:t>
            </a:r>
            <a:endParaRPr lang="en-US" sz="2800" b="1" dirty="0"/>
          </a:p>
          <a:p>
            <a:pPr>
              <a:defRPr/>
            </a:pPr>
            <a:r>
              <a:rPr lang="en-US" sz="2800" b="1" dirty="0"/>
              <a:t>Resin infiltration is much less invasive than </a:t>
            </a:r>
            <a:r>
              <a:rPr lang="en-US" sz="2800" b="1" dirty="0" smtClean="0"/>
              <a:t>micro-abrasion </a:t>
            </a:r>
            <a:r>
              <a:rPr lang="en-US" sz="2800" b="1" dirty="0"/>
              <a:t>or restoration</a:t>
            </a:r>
            <a:r>
              <a:rPr lang="en-US" sz="2800" b="1" dirty="0" smtClean="0"/>
              <a:t>.</a:t>
            </a:r>
            <a:endParaRPr lang="en-I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I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infiltrant resin shows very low viscosity, high surface tension, and low contact angle with the enamel. These properties are important for penetration of resin into the deeper layer of lesion.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44228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2980" y="116632"/>
            <a:ext cx="442342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IN" dirty="0">
              <a:solidFill>
                <a:srgbClr val="EEEC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050" name="Picture 2" descr="C:\Users\Geetika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5" y="1928802"/>
            <a:ext cx="3920117" cy="4000118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917724_fruitandvegiecombo.jpg"/>
          <p:cNvPicPr>
            <a:picLocks noChangeAspect="1"/>
          </p:cNvPicPr>
          <p:nvPr/>
        </p:nvPicPr>
        <p:blipFill>
          <a:blip r:embed="rId3" cstate="print">
            <a:grayscl/>
          </a:blip>
          <a:srcRect l="7199" t="10000" r="7199" b="17778"/>
          <a:stretch>
            <a:fillRect/>
          </a:stretch>
        </p:blipFill>
        <p:spPr>
          <a:xfrm>
            <a:off x="2743200" y="914400"/>
            <a:ext cx="4652368" cy="2743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 descr="20917724_fruitandvegiecomb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9" t="10001" r="7199" b="17778"/>
          <a:stretch>
            <a:fillRect/>
          </a:stretch>
        </p:blipFill>
        <p:spPr bwMode="auto">
          <a:xfrm>
            <a:off x="2743200" y="914400"/>
            <a:ext cx="4652368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8451" name="Title 15"/>
          <p:cNvSpPr>
            <a:spLocks noGrp="1"/>
          </p:cNvSpPr>
          <p:nvPr>
            <p:ph type="ctrTitle"/>
          </p:nvPr>
        </p:nvSpPr>
        <p:spPr>
          <a:xfrm>
            <a:off x="0" y="-98425"/>
            <a:ext cx="10287000" cy="1165225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Arial Black" charset="0"/>
              </a:rPr>
              <a:t>Conclusion</a:t>
            </a:r>
            <a:endParaRPr lang="en-US" dirty="0">
              <a:latin typeface="Arial Black" charset="0"/>
            </a:endParaRPr>
          </a:p>
        </p:txBody>
      </p:sp>
      <p:sp>
        <p:nvSpPr>
          <p:cNvPr id="15" name="Vertical Text Placeholder 14"/>
          <p:cNvSpPr>
            <a:spLocks noGrp="1"/>
          </p:cNvSpPr>
          <p:nvPr>
            <p:ph type="subTitle" idx="1"/>
          </p:nvPr>
        </p:nvSpPr>
        <p:spPr>
          <a:xfrm>
            <a:off x="1471095" y="3933056"/>
            <a:ext cx="7458075" cy="1752600"/>
          </a:xfrm>
        </p:spPr>
        <p:txBody>
          <a:bodyPr/>
          <a:lstStyle/>
          <a:p>
            <a:pPr eaLnBrk="1" hangingPunct="1"/>
            <a:r>
              <a:rPr lang="en-US" dirty="0">
                <a:latin typeface="Times New Roman" charset="0"/>
              </a:rPr>
              <a:t>The masking effect of resin infiltration was dramatic in some cases. </a:t>
            </a:r>
          </a:p>
          <a:p>
            <a:pPr eaLnBrk="1" hangingPunct="1"/>
            <a:r>
              <a:rPr lang="en-US" dirty="0" smtClean="0">
                <a:latin typeface="Times New Roman" charset="0"/>
              </a:rPr>
              <a:t>The </a:t>
            </a:r>
            <a:r>
              <a:rPr lang="en-US" dirty="0">
                <a:latin typeface="Times New Roman" charset="0"/>
              </a:rPr>
              <a:t>long-term </a:t>
            </a:r>
            <a:r>
              <a:rPr lang="en-US" dirty="0" err="1">
                <a:latin typeface="Times New Roman" charset="0"/>
              </a:rPr>
              <a:t>colour</a:t>
            </a:r>
            <a:r>
              <a:rPr lang="en-US" dirty="0">
                <a:latin typeface="Times New Roman" charset="0"/>
              </a:rPr>
              <a:t> stability of this technique will be followed up through continuous clinical studies.</a:t>
            </a:r>
          </a:p>
        </p:txBody>
      </p:sp>
    </p:spTree>
    <p:extLst>
      <p:ext uri="{BB962C8B-B14F-4D97-AF65-F5344CB8AC3E}">
        <p14:creationId xmlns:p14="http://schemas.microsoft.com/office/powerpoint/2010/main" val="88719718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nowscene_wid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3" y="0"/>
            <a:ext cx="2057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flake1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377">
            <a:off x="-780377" y="2814638"/>
            <a:ext cx="367903" cy="37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flake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377">
            <a:off x="-892967" y="3500439"/>
            <a:ext cx="494704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 descr="flake5.png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19252">
            <a:off x="1366243" y="514354"/>
            <a:ext cx="891182" cy="91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187774" y="819156"/>
            <a:ext cx="742022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7475" indent="-1174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i="1" dirty="0">
                <a:solidFill>
                  <a:srgbClr val="FFFFFF">
                    <a:lumMod val="95000"/>
                  </a:srgbClr>
                </a:solidFill>
                <a:latin typeface="Georgia" pitchFamily="18" charset="0"/>
                <a:ea typeface="ＭＳ Ｐゴシック" charset="0"/>
                <a:cs typeface="ＭＳ Ｐゴシック" charset="0"/>
              </a:rPr>
              <a:t>“</a:t>
            </a:r>
            <a:r>
              <a:rPr lang="en-US" sz="3200" b="1" i="1" dirty="0">
                <a:solidFill>
                  <a:srgbClr val="FFFFFF"/>
                </a:solidFill>
                <a:latin typeface="Stone Sans Sem ITC TT SemiIta"/>
                <a:ea typeface="ＭＳ Ｐゴシック" charset="0"/>
                <a:cs typeface="ＭＳ Ｐゴシック" charset="0"/>
              </a:rPr>
              <a:t>Thank you for your Undivided Attention </a:t>
            </a:r>
            <a:r>
              <a:rPr lang="en-US" sz="3200" i="1" dirty="0" smtClean="0">
                <a:solidFill>
                  <a:srgbClr val="FFFFFF"/>
                </a:solidFill>
                <a:latin typeface="Georgia" pitchFamily="18" charset="0"/>
                <a:ea typeface="ＭＳ Ｐゴシック" charset="0"/>
                <a:cs typeface="ＭＳ Ｐゴシック" charset="0"/>
              </a:rPr>
              <a:t>”</a:t>
            </a:r>
          </a:p>
          <a:p>
            <a:pPr marL="117475" indent="-1174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i="1" dirty="0" smtClean="0">
              <a:solidFill>
                <a:srgbClr val="FFFFFF"/>
              </a:solidFill>
              <a:latin typeface="Georgia" pitchFamily="18" charset="0"/>
              <a:ea typeface="ＭＳ Ｐゴシック" charset="0"/>
              <a:cs typeface="ＭＳ Ｐゴシック" charset="0"/>
            </a:endParaRPr>
          </a:p>
          <a:p>
            <a:pPr marL="117475" indent="-1174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i="1" dirty="0">
              <a:solidFill>
                <a:srgbClr val="FFFFFF"/>
              </a:solidFill>
              <a:latin typeface="Georgia" pitchFamily="18" charset="0"/>
              <a:ea typeface="ＭＳ Ｐゴシック" charset="0"/>
              <a:cs typeface="ＭＳ Ｐゴシック" charset="0"/>
            </a:endParaRPr>
          </a:p>
          <a:p>
            <a:pPr marL="117475" indent="-1174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i="1" dirty="0" smtClean="0">
              <a:solidFill>
                <a:srgbClr val="FFFFFF"/>
              </a:solidFill>
              <a:latin typeface="Georgia" pitchFamily="18" charset="0"/>
              <a:ea typeface="ＭＳ Ｐゴシック" charset="0"/>
              <a:cs typeface="ＭＳ Ｐゴシック" charset="0"/>
            </a:endParaRPr>
          </a:p>
          <a:p>
            <a:pPr marL="117475" indent="-1174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i="1" dirty="0">
              <a:solidFill>
                <a:srgbClr val="FFFFFF"/>
              </a:solidFill>
              <a:latin typeface="Georgia" pitchFamily="18" charset="0"/>
              <a:ea typeface="ＭＳ Ｐゴシック" charset="0"/>
              <a:cs typeface="ＭＳ Ｐゴシック" charset="0"/>
            </a:endParaRPr>
          </a:p>
          <a:p>
            <a:pPr marL="117475" indent="-11747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i="1" dirty="0" smtClean="0">
                <a:solidFill>
                  <a:srgbClr val="FFFFFF"/>
                </a:solidFill>
                <a:latin typeface="Georgia" pitchFamily="18" charset="0"/>
                <a:ea typeface="ＭＳ Ｐゴシック" charset="0"/>
                <a:cs typeface="ＭＳ Ｐゴシック" charset="0"/>
              </a:rPr>
              <a:t>                          </a:t>
            </a:r>
            <a:endParaRPr lang="en-US" sz="3200" i="1" dirty="0">
              <a:solidFill>
                <a:srgbClr val="FFFFFF"/>
              </a:solidFill>
              <a:latin typeface="Georgia" pitchFamily="18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00075" y="6019800"/>
            <a:ext cx="942975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i="1" dirty="0">
              <a:solidFill>
                <a:srgbClr val="AAAAFF">
                  <a:lumMod val="25000"/>
                </a:srgbClr>
              </a:solidFill>
              <a:latin typeface="Stone Sans Sem ITC TT SemiIta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48556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344 0.01942 C 1.03941 0.00786 0.99878 -0.01272 0.946 -0.00162 C 0.8934 0.00971 0.83055 0.07585 0.75764 0.08695 C 0.68489 0.09806 0.59948 0.04995 0.50868 0.06498 C 0.41753 0.08002 0.29323 0.16235 0.21111 0.17645 C 0.12934 0.19056 0.04913 0.15402 0.01649 0.14963 " pathEditMode="fixed" rAng="0" ptsTypes="aaaaaa">
                                      <p:cBhvr>
                                        <p:cTn id="6" dur="5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8" y="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6" presetClass="emp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0" presetClass="pat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1.11354 0.0518 C 1.07795 0.06267 1.03489 0.0821 0.97951 0.07146 C 0.92395 0.06082 0.85764 -0.00023 0.78107 -0.01064 C 0.70399 -0.02105 0.61441 0.02359 0.5184 0.00971 C 0.42257 -0.00416 0.29132 -0.08048 0.20503 -0.09366 C 0.11857 -0.10662 0.03472 -0.07285 3.61111E-6 -0.06869 " pathEditMode="fixed" rAng="0" ptsTypes="aaaaaa">
                                      <p:cBhvr>
                                        <p:cTn id="12" dur="5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" y="-6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Rot by="-21600000">
                                      <p:cBhvr>
                                        <p:cTn id="1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autoRev="1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Scale>
                                      <p:cBhvr>
                                        <p:cTn id="16" dur="6500" fill="hold"/>
                                        <p:tgtEl>
                                          <p:spTgt spid="17"/>
                                        </p:tgtEl>
                                      </p:cBhvr>
                                      <p:by x="40000" y="4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Motion origin="layout" path="M -0.00017 0 L -1.00017 0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0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nodeType="withEffect">
                                  <p:stCondLst>
                                    <p:cond delay="16000"/>
                                  </p:stCondLst>
                                  <p:childTnLst>
                                    <p:animMotion origin="layout" path="M 2.77778E-6 -5.55042E-7 C 0.10799 0.02174 0.21649 0.04371 0.30885 0.08742 C 0.40139 0.13113 0.50521 0.19149 0.55521 0.26249 C 0.60521 0.33348 0.62621 0.43501 0.60903 0.51295 C 0.59167 0.59089 0.55104 0.68848 0.45069 0.72965 C 0.35017 0.77081 0.12656 0.77544 0.00573 0.75948 C -0.11493 0.74352 -0.19392 0.68871 -0.27309 0.63413 " pathEditMode="relative" ptsTypes="aaaaaaA">
                                      <p:cBhvr>
                                        <p:cTn id="25" dur="5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100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C10336794999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Design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hrink_Shapes_Over_Picture_16x9.potx" id="{69B798BE-51F6-408C-A7F6-1C2455FA82C9}" vid="{450E659D-3A12-4189-8954-A9A16698977A}"/>
    </a:ext>
  </a:extLst>
</a:theme>
</file>

<file path=ppt/theme/theme4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anagement of trauma2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9">
  <a:themeElements>
    <a:clrScheme name="Default 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Arial Black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FFCC00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400" b="0" i="0" u="none" strike="noStrike" cap="none" normalizeH="0" baseline="0" smtClean="0">
            <a:ln>
              <a:noFill/>
            </a:ln>
            <a:solidFill>
              <a:srgbClr val="FFCC00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3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C01881430999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3357</TotalTime>
  <Pages>1</Pages>
  <Words>1076</Words>
  <Application>Microsoft Office PowerPoint</Application>
  <PresentationFormat>35mm Slides</PresentationFormat>
  <Paragraphs>177</Paragraphs>
  <Slides>43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TC103367949990</vt:lpstr>
      <vt:lpstr>22_Office Theme</vt:lpstr>
      <vt:lpstr>10_Office Theme</vt:lpstr>
      <vt:lpstr>16_Office Theme</vt:lpstr>
      <vt:lpstr>management of trauma2</vt:lpstr>
      <vt:lpstr>1_Theme9</vt:lpstr>
      <vt:lpstr>32_Office Theme</vt:lpstr>
      <vt:lpstr>15_Office Theme</vt:lpstr>
      <vt:lpstr>TC018814309991</vt:lpstr>
      <vt:lpstr>EVALUATION OF COLOR CHANGE IN WHITE SPOT LESIONS  OF  ENAMEL FLUOROSIS USING  A RESIN  INFILTRATE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DMG-ICON</vt:lpstr>
      <vt:lpstr>Mode of Action </vt:lpstr>
      <vt:lpstr>Armamentarium </vt:lpstr>
      <vt:lpstr>COMPOSITION </vt:lpstr>
      <vt:lpstr>PowerPoint Presentation</vt:lpstr>
      <vt:lpstr>AIMS AND OBJECTIVES </vt:lpstr>
      <vt:lpstr>PowerPoint Presentation</vt:lpstr>
      <vt:lpstr>INCLUSION CRITERIA</vt:lpstr>
      <vt:lpstr>MATERIALS   AND METHODS</vt:lpstr>
      <vt:lpstr>PowerPoint Presentation</vt:lpstr>
      <vt:lpstr>“Methodology”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PRE-TREATMENT</vt:lpstr>
      <vt:lpstr>POST-TREATMENT</vt:lpstr>
      <vt:lpstr>“Procedure”</vt:lpstr>
      <vt:lpstr>PowerPoint Presentation</vt:lpstr>
      <vt:lpstr>RESULTS</vt:lpstr>
      <vt:lpstr>“Results”</vt:lpstr>
      <vt:lpstr>“Results”</vt:lpstr>
      <vt:lpstr>“Results”</vt:lpstr>
      <vt:lpstr>PowerPoint Presentation</vt:lpstr>
      <vt:lpstr>E VALUES OF L, A, B BEFORE AND AFTER TREATMENT</vt:lpstr>
      <vt:lpstr>Patient satisfaction scale</vt:lpstr>
      <vt:lpstr>Graph showing patient satisfaction level of 30 samples according to 7-point Likert scale </vt:lpstr>
      <vt:lpstr>Likert scale</vt:lpstr>
      <vt:lpstr>Discussion </vt:lpstr>
      <vt:lpstr>Discussion</vt:lpstr>
      <vt:lpstr>Discussion</vt:lpstr>
      <vt:lpstr>Discussion </vt:lpstr>
      <vt:lpstr>Conclusions</vt:lpstr>
      <vt:lpstr>Conclusion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Geetika</dc:creator>
  <cp:lastModifiedBy>Dr. Monisha</cp:lastModifiedBy>
  <cp:revision>160</cp:revision>
  <dcterms:created xsi:type="dcterms:W3CDTF">2013-09-17T08:29:36Z</dcterms:created>
  <dcterms:modified xsi:type="dcterms:W3CDTF">2015-03-09T04:40:05Z</dcterms:modified>
</cp:coreProperties>
</file>