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273" r:id="rId2"/>
    <p:sldId id="297" r:id="rId3"/>
    <p:sldId id="298" r:id="rId4"/>
    <p:sldId id="299" r:id="rId5"/>
    <p:sldId id="316" r:id="rId6"/>
    <p:sldId id="289" r:id="rId7"/>
    <p:sldId id="290" r:id="rId8"/>
    <p:sldId id="314" r:id="rId9"/>
    <p:sldId id="315" r:id="rId10"/>
    <p:sldId id="291" r:id="rId11"/>
    <p:sldId id="312" r:id="rId12"/>
    <p:sldId id="303" r:id="rId13"/>
    <p:sldId id="304" r:id="rId14"/>
    <p:sldId id="305" r:id="rId15"/>
    <p:sldId id="306" r:id="rId16"/>
    <p:sldId id="307" r:id="rId17"/>
    <p:sldId id="308" r:id="rId18"/>
    <p:sldId id="310" r:id="rId19"/>
    <p:sldId id="311" r:id="rId20"/>
    <p:sldId id="309" r:id="rId21"/>
    <p:sldId id="302" r:id="rId22"/>
    <p:sldId id="295" r:id="rId23"/>
    <p:sldId id="294" r:id="rId24"/>
    <p:sldId id="296" r:id="rId25"/>
  </p:sldIdLst>
  <p:sldSz cx="9144000" cy="6858000" type="screen4x3"/>
  <p:notesSz cx="6735763" cy="986631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FF"/>
    <a:srgbClr val="0099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2" autoAdjust="0"/>
    <p:restoredTop sz="94660"/>
  </p:normalViewPr>
  <p:slideViewPr>
    <p:cSldViewPr>
      <p:cViewPr>
        <p:scale>
          <a:sx n="90" d="100"/>
          <a:sy n="90" d="100"/>
        </p:scale>
        <p:origin x="-876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CAC55F-2887-403A-BC7F-0A467A44A958}" type="datetimeFigureOut">
              <a:rPr lang="en-GB" smtClean="0"/>
              <a:t>30/10/2016</a:t>
            </a:fld>
            <a:endParaRPr lang="en-GB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63C797-0607-4A9A-AAEF-23751BF97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528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BB71830F-AAE7-47BB-8AAB-8ACE15C6B99E}" type="datetimeFigureOut">
              <a:rPr lang="hu-HU"/>
              <a:pPr>
                <a:defRPr/>
              </a:pPr>
              <a:t>2016.10.30.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  <a:endParaRPr lang="hu-HU" noProof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20491FCA-BED0-4435-AB32-8070391C20F0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765757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Siganl intensity</a:t>
            </a:r>
          </a:p>
          <a:p>
            <a:r>
              <a:rPr lang="hu-HU" smtClean="0"/>
              <a:t>Original</a:t>
            </a:r>
            <a:r>
              <a:rPr lang="hu-HU" baseline="0" smtClean="0"/>
              <a:t> picures</a:t>
            </a:r>
          </a:p>
          <a:p>
            <a:r>
              <a:rPr lang="hu-HU" baseline="0" smtClean="0"/>
              <a:t>To find</a:t>
            </a:r>
          </a:p>
          <a:p>
            <a:r>
              <a:rPr lang="hu-HU" baseline="0" smtClean="0"/>
              <a:t>Once</a:t>
            </a:r>
          </a:p>
          <a:p>
            <a:r>
              <a:rPr lang="hu-HU" baseline="0" smtClean="0"/>
              <a:t>Twice</a:t>
            </a:r>
          </a:p>
          <a:p>
            <a:r>
              <a:rPr lang="hu-HU" baseline="0" smtClean="0"/>
              <a:t> and so on</a:t>
            </a: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4C11D-B286-44DE-ABB6-21AB43CFD9AC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536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Siganl intensity</a:t>
            </a:r>
          </a:p>
          <a:p>
            <a:r>
              <a:rPr lang="hu-HU" smtClean="0"/>
              <a:t>Original</a:t>
            </a:r>
            <a:r>
              <a:rPr lang="hu-HU" baseline="0" smtClean="0"/>
              <a:t> picures</a:t>
            </a:r>
          </a:p>
          <a:p>
            <a:r>
              <a:rPr lang="hu-HU" baseline="0" smtClean="0"/>
              <a:t>To find</a:t>
            </a:r>
          </a:p>
          <a:p>
            <a:r>
              <a:rPr lang="hu-HU" baseline="0" smtClean="0"/>
              <a:t>Once</a:t>
            </a:r>
          </a:p>
          <a:p>
            <a:r>
              <a:rPr lang="hu-HU" baseline="0" smtClean="0"/>
              <a:t>Twice</a:t>
            </a:r>
          </a:p>
          <a:p>
            <a:r>
              <a:rPr lang="hu-HU" baseline="0" smtClean="0"/>
              <a:t> and so on</a:t>
            </a: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4C11D-B286-44DE-ABB6-21AB43CFD9AC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5361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4C94B-EA65-4BFE-AA40-61EE7573011D}" type="slidenum">
              <a:rPr lang="es-ES" altLang="hu-HU"/>
              <a:pPr>
                <a:defRPr/>
              </a:pPr>
              <a:t>‹#›</a:t>
            </a:fld>
            <a:endParaRPr lang="es-ES" alt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4230C-4A9F-4046-8915-125CD8CD04BE}" type="slidenum">
              <a:rPr lang="es-ES" altLang="hu-HU"/>
              <a:pPr>
                <a:defRPr/>
              </a:pPr>
              <a:t>‹#›</a:t>
            </a:fld>
            <a:endParaRPr lang="es-ES" alt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0EA28-824A-4A08-87D9-5AF3E4716C1A}" type="slidenum">
              <a:rPr lang="es-ES" altLang="hu-HU"/>
              <a:pPr>
                <a:defRPr/>
              </a:pPr>
              <a:t>‹#›</a:t>
            </a:fld>
            <a:endParaRPr lang="es-ES" alt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1626F-3FCD-4142-AEC9-5A7D5AF30502}" type="slidenum">
              <a:rPr lang="es-ES" altLang="hu-HU"/>
              <a:pPr>
                <a:defRPr/>
              </a:pPr>
              <a:t>‹#›</a:t>
            </a:fld>
            <a:endParaRPr lang="es-ES" alt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hu-HU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hu-HU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C0001-EBD1-4CEB-AF13-0C031DF21619}" type="slidenum">
              <a:rPr lang="es-ES" altLang="hu-HU"/>
              <a:pPr>
                <a:defRPr/>
              </a:pPr>
              <a:t>‹#›</a:t>
            </a:fld>
            <a:endParaRPr lang="es-ES" alt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hu-HU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310CD-B445-4D16-B204-0026689EFFE5}" type="slidenum">
              <a:rPr lang="es-ES" altLang="hu-HU"/>
              <a:pPr>
                <a:defRPr/>
              </a:pPr>
              <a:t>‹#›</a:t>
            </a:fld>
            <a:endParaRPr lang="es-ES" alt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hu-HU"/>
          </a:p>
        </p:txBody>
      </p:sp>
      <p:sp>
        <p:nvSpPr>
          <p:cNvPr id="3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hu-HU"/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6EACB-1CBE-4477-8C28-3C3EC9B27D19}" type="slidenum">
              <a:rPr lang="es-ES" altLang="hu-HU"/>
              <a:pPr>
                <a:defRPr/>
              </a:pPr>
              <a:t>‹#›</a:t>
            </a:fld>
            <a:endParaRPr lang="es-ES" alt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50D151-130F-43F7-B6D8-22C192325395}" type="slidenum">
              <a:rPr lang="es-ES" altLang="hu-HU"/>
              <a:pPr>
                <a:defRPr/>
              </a:pPr>
              <a:t>‹#›</a:t>
            </a:fld>
            <a:endParaRPr lang="es-ES" alt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07B5D-1882-40D9-AADB-57797912DF1F}" type="slidenum">
              <a:rPr lang="es-ES" altLang="hu-HU"/>
              <a:pPr>
                <a:defRPr/>
              </a:pPr>
              <a:t>‹#›</a:t>
            </a:fld>
            <a:endParaRPr lang="es-ES" alt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8D072-6A7B-48C8-A9B4-2F1BFCEAF891}" type="slidenum">
              <a:rPr lang="es-ES" altLang="hu-HU"/>
              <a:pPr>
                <a:defRPr/>
              </a:pPr>
              <a:t>‹#›</a:t>
            </a:fld>
            <a:endParaRPr lang="es-ES" alt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E450E-DD93-47F6-8AD7-19653FFE2A6F}" type="slidenum">
              <a:rPr lang="es-ES" altLang="hu-HU"/>
              <a:pPr>
                <a:defRPr/>
              </a:pPr>
              <a:t>‹#›</a:t>
            </a:fld>
            <a:endParaRPr lang="es-ES" alt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ím hely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Szöveg hely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C5C6F147-0EE0-4B63-B8C3-BE147E174390}" type="slidenum">
              <a:rPr lang="es-ES" altLang="hu-HU"/>
              <a:pPr>
                <a:defRPr/>
              </a:pPr>
              <a:t>‹#›</a:t>
            </a:fld>
            <a:endParaRPr lang="es-ES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Kép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49938" y="245103"/>
            <a:ext cx="3294062" cy="116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Kép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19063"/>
            <a:ext cx="306070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Kép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44888" y="-4763"/>
            <a:ext cx="2054225" cy="2079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églalap 6"/>
          <p:cNvSpPr>
            <a:spLocks noChangeArrowheads="1"/>
          </p:cNvSpPr>
          <p:nvPr/>
        </p:nvSpPr>
        <p:spPr bwMode="auto">
          <a:xfrm>
            <a:off x="8325" y="4106188"/>
            <a:ext cx="9144000" cy="2257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000" dirty="0"/>
              <a:t>Monika </a:t>
            </a:r>
            <a:r>
              <a:rPr lang="en-GB" sz="2000" dirty="0" err="1"/>
              <a:t>Béresova</a:t>
            </a:r>
            <a:r>
              <a:rPr lang="en-GB" sz="2000" baseline="30000" dirty="0"/>
              <a:t> 1,4 </a:t>
            </a:r>
            <a:r>
              <a:rPr lang="en-GB" sz="2000" dirty="0"/>
              <a:t>, Andrés </a:t>
            </a:r>
            <a:r>
              <a:rPr lang="en-GB" sz="2000" dirty="0" err="1"/>
              <a:t>Larroza</a:t>
            </a:r>
            <a:r>
              <a:rPr lang="en-GB" sz="2000" dirty="0"/>
              <a:t> </a:t>
            </a:r>
            <a:r>
              <a:rPr lang="en-GB" sz="2000" baseline="30000" dirty="0" smtClean="0"/>
              <a:t>2</a:t>
            </a:r>
            <a:r>
              <a:rPr lang="en-GB" sz="2000" dirty="0" smtClean="0"/>
              <a:t>, </a:t>
            </a:r>
            <a:r>
              <a:rPr lang="en-GB" sz="2000" dirty="0" err="1"/>
              <a:t>Estanislao</a:t>
            </a:r>
            <a:r>
              <a:rPr lang="en-GB" sz="2000" dirty="0"/>
              <a:t> Arana </a:t>
            </a:r>
            <a:r>
              <a:rPr lang="en-GB" sz="2000" baseline="30000" dirty="0" smtClean="0"/>
              <a:t>3</a:t>
            </a:r>
            <a:r>
              <a:rPr lang="en-GB" sz="2000" dirty="0" smtClean="0"/>
              <a:t>,</a:t>
            </a:r>
            <a:r>
              <a:rPr lang="hu-HU" sz="2000" dirty="0" smtClean="0"/>
              <a:t> </a:t>
            </a:r>
            <a:r>
              <a:rPr lang="en-GB" sz="2000" dirty="0" smtClean="0"/>
              <a:t>Ervin </a:t>
            </a:r>
            <a:r>
              <a:rPr lang="en-GB" sz="2000" dirty="0" err="1"/>
              <a:t>Berényi</a:t>
            </a:r>
            <a:r>
              <a:rPr lang="en-GB" sz="2000" dirty="0"/>
              <a:t> </a:t>
            </a:r>
            <a:r>
              <a:rPr lang="en-GB" sz="2000" baseline="30000" dirty="0"/>
              <a:t>1</a:t>
            </a:r>
            <a:r>
              <a:rPr lang="en-GB" sz="2000" dirty="0"/>
              <a:t> , </a:t>
            </a:r>
            <a:r>
              <a:rPr lang="en-GB" sz="2000" dirty="0" err="1"/>
              <a:t>Lászlo</a:t>
            </a:r>
            <a:endParaRPr lang="en-GB" sz="2000" dirty="0"/>
          </a:p>
          <a:p>
            <a:pPr algn="ctr">
              <a:defRPr/>
            </a:pPr>
            <a:r>
              <a:rPr lang="en-GB" sz="2000" dirty="0" err="1" smtClean="0"/>
              <a:t>Balkay</a:t>
            </a:r>
            <a:r>
              <a:rPr lang="en-GB" sz="2000" dirty="0" smtClean="0"/>
              <a:t> </a:t>
            </a:r>
            <a:r>
              <a:rPr lang="en-GB" sz="2000" baseline="30000" dirty="0" smtClean="0"/>
              <a:t>4</a:t>
            </a:r>
            <a:r>
              <a:rPr lang="en-GB" sz="2000" dirty="0" smtClean="0"/>
              <a:t>, </a:t>
            </a:r>
            <a:r>
              <a:rPr lang="en-GB" sz="2000" dirty="0"/>
              <a:t>Silvia </a:t>
            </a:r>
            <a:r>
              <a:rPr lang="en-GB" sz="2000" dirty="0" smtClean="0"/>
              <a:t>Ruiz-Espana</a:t>
            </a:r>
            <a:r>
              <a:rPr lang="en-GB" sz="2000" baseline="30000" dirty="0" smtClean="0"/>
              <a:t>5</a:t>
            </a:r>
            <a:r>
              <a:rPr lang="en-GB" sz="2000" dirty="0" smtClean="0"/>
              <a:t>, </a:t>
            </a:r>
            <a:r>
              <a:rPr lang="en-GB" sz="2000" dirty="0"/>
              <a:t>David </a:t>
            </a:r>
            <a:r>
              <a:rPr lang="en-GB" sz="2000" dirty="0" err="1"/>
              <a:t>Moratal</a:t>
            </a:r>
            <a:r>
              <a:rPr lang="en-GB" sz="2000" dirty="0"/>
              <a:t> </a:t>
            </a:r>
            <a:r>
              <a:rPr lang="en-GB" sz="2000" baseline="30000" dirty="0"/>
              <a:t>5</a:t>
            </a:r>
          </a:p>
          <a:p>
            <a:pPr lvl="1">
              <a:defRPr/>
            </a:pPr>
            <a:endParaRPr lang="en-GB" sz="2000" dirty="0"/>
          </a:p>
          <a:p>
            <a:pPr lvl="1">
              <a:defRPr/>
            </a:pPr>
            <a:r>
              <a:rPr lang="en-GB" sz="1200" baseline="30000" dirty="0"/>
              <a:t>1</a:t>
            </a:r>
            <a:r>
              <a:rPr lang="en-GB" sz="1200" dirty="0"/>
              <a:t> Department of Medical </a:t>
            </a:r>
            <a:r>
              <a:rPr lang="en-GB" sz="1200" dirty="0" smtClean="0"/>
              <a:t>Imaging</a:t>
            </a:r>
            <a:r>
              <a:rPr lang="hu-HU" sz="1200" dirty="0" smtClean="0"/>
              <a:t>, </a:t>
            </a:r>
            <a:r>
              <a:rPr lang="hu-HU" sz="1200" dirty="0" err="1" smtClean="0"/>
              <a:t>Radiology</a:t>
            </a:r>
            <a:r>
              <a:rPr lang="en-GB" sz="1200" dirty="0" smtClean="0"/>
              <a:t>, </a:t>
            </a:r>
            <a:r>
              <a:rPr lang="en-GB" sz="1200" dirty="0"/>
              <a:t>University of Debrecen, Debrecen, Hungary</a:t>
            </a:r>
          </a:p>
          <a:p>
            <a:pPr lvl="1">
              <a:defRPr/>
            </a:pPr>
            <a:r>
              <a:rPr lang="en-GB" sz="1200" baseline="30000" dirty="0" smtClean="0"/>
              <a:t>2</a:t>
            </a:r>
            <a:r>
              <a:rPr lang="en-GB" sz="1200" dirty="0" smtClean="0"/>
              <a:t> </a:t>
            </a:r>
            <a:r>
              <a:rPr lang="en-GB" sz="1200" dirty="0"/>
              <a:t>Department of Medicine, </a:t>
            </a:r>
            <a:r>
              <a:rPr lang="en-GB" sz="1200" dirty="0" err="1"/>
              <a:t>Universitat</a:t>
            </a:r>
            <a:r>
              <a:rPr lang="en-GB" sz="1200" dirty="0"/>
              <a:t> de </a:t>
            </a:r>
            <a:r>
              <a:rPr lang="en-GB" sz="1200" dirty="0" err="1"/>
              <a:t>València</a:t>
            </a:r>
            <a:r>
              <a:rPr lang="en-GB" sz="1200" dirty="0"/>
              <a:t>, Valencia, Spain</a:t>
            </a:r>
          </a:p>
          <a:p>
            <a:pPr lvl="1">
              <a:defRPr/>
            </a:pPr>
            <a:r>
              <a:rPr lang="en-GB" sz="1200" baseline="30000" dirty="0" smtClean="0"/>
              <a:t>3</a:t>
            </a:r>
            <a:r>
              <a:rPr lang="en-GB" sz="1200" dirty="0" smtClean="0"/>
              <a:t> </a:t>
            </a:r>
            <a:r>
              <a:rPr lang="en-GB" sz="1200" dirty="0"/>
              <a:t>Department of Radiology, </a:t>
            </a:r>
            <a:r>
              <a:rPr lang="en-GB" sz="1200" dirty="0" err="1"/>
              <a:t>Fundación</a:t>
            </a:r>
            <a:r>
              <a:rPr lang="en-GB" sz="1200" dirty="0"/>
              <a:t> </a:t>
            </a:r>
            <a:r>
              <a:rPr lang="en-GB" sz="1200" dirty="0" err="1"/>
              <a:t>Instituto</a:t>
            </a:r>
            <a:r>
              <a:rPr lang="en-GB" sz="1200" dirty="0"/>
              <a:t> </a:t>
            </a:r>
            <a:r>
              <a:rPr lang="en-GB" sz="1200" dirty="0" err="1"/>
              <a:t>Valenciano</a:t>
            </a:r>
            <a:r>
              <a:rPr lang="en-GB" sz="1200" dirty="0"/>
              <a:t> de </a:t>
            </a:r>
            <a:r>
              <a:rPr lang="en-GB" sz="1200" dirty="0" err="1"/>
              <a:t>Oncología</a:t>
            </a:r>
            <a:r>
              <a:rPr lang="en-GB" sz="1200" dirty="0"/>
              <a:t>, Valencia, Spain</a:t>
            </a:r>
          </a:p>
          <a:p>
            <a:pPr lvl="1">
              <a:defRPr/>
            </a:pPr>
            <a:r>
              <a:rPr lang="en-GB" sz="1200" baseline="30000" dirty="0" smtClean="0"/>
              <a:t>4</a:t>
            </a:r>
            <a:r>
              <a:rPr lang="en-GB" sz="1200" dirty="0" smtClean="0"/>
              <a:t> </a:t>
            </a:r>
            <a:r>
              <a:rPr lang="en-GB" sz="1200" dirty="0"/>
              <a:t>Department of </a:t>
            </a:r>
            <a:r>
              <a:rPr lang="en-GB" sz="1200"/>
              <a:t>Medical </a:t>
            </a:r>
            <a:r>
              <a:rPr lang="en-GB" sz="1200" smtClean="0"/>
              <a:t>Imaging</a:t>
            </a:r>
            <a:r>
              <a:rPr lang="hu-HU" sz="1200" smtClean="0"/>
              <a:t>,</a:t>
            </a:r>
            <a:r>
              <a:rPr lang="en-US" sz="1200" smtClean="0"/>
              <a:t> </a:t>
            </a:r>
            <a:r>
              <a:rPr lang="en-US" sz="1200" dirty="0"/>
              <a:t>Medical Imaging </a:t>
            </a:r>
            <a:r>
              <a:rPr lang="en-US" sz="1200" dirty="0" smtClean="0"/>
              <a:t>Clinic</a:t>
            </a:r>
            <a:r>
              <a:rPr lang="hu-HU" sz="1200" dirty="0" smtClean="0"/>
              <a:t> </a:t>
            </a:r>
            <a:r>
              <a:rPr lang="en-US" sz="1200" dirty="0" smtClean="0"/>
              <a:t>Nuclear </a:t>
            </a:r>
            <a:r>
              <a:rPr lang="en-US" sz="1200" dirty="0"/>
              <a:t>Medicine</a:t>
            </a:r>
            <a:r>
              <a:rPr lang="en-GB" sz="1200" dirty="0" smtClean="0"/>
              <a:t>, </a:t>
            </a:r>
            <a:r>
              <a:rPr lang="en-GB" sz="1200" dirty="0"/>
              <a:t>University of Debrecen, Debrecen, Hungary</a:t>
            </a:r>
          </a:p>
          <a:p>
            <a:pPr lvl="1">
              <a:defRPr/>
            </a:pPr>
            <a:r>
              <a:rPr lang="en-GB" sz="1200" baseline="30000" dirty="0" smtClean="0"/>
              <a:t>5 </a:t>
            </a:r>
            <a:r>
              <a:rPr lang="en-GB" sz="1200" dirty="0" err="1"/>
              <a:t>Center</a:t>
            </a:r>
            <a:r>
              <a:rPr lang="en-GB" sz="1200" dirty="0"/>
              <a:t> for Biomaterials and Tissue Engineering, </a:t>
            </a:r>
            <a:r>
              <a:rPr lang="en-GB" sz="1200" dirty="0" err="1"/>
              <a:t>Universitat</a:t>
            </a:r>
            <a:r>
              <a:rPr lang="en-GB" sz="1200" dirty="0"/>
              <a:t> </a:t>
            </a:r>
            <a:r>
              <a:rPr lang="en-GB" sz="1200" dirty="0" err="1"/>
              <a:t>Politècnica</a:t>
            </a:r>
            <a:r>
              <a:rPr lang="en-GB" sz="1200" dirty="0"/>
              <a:t> de </a:t>
            </a:r>
            <a:r>
              <a:rPr lang="en-GB" sz="1200" dirty="0" err="1"/>
              <a:t>València</a:t>
            </a:r>
            <a:r>
              <a:rPr lang="en-GB" sz="1200" dirty="0"/>
              <a:t>, Valencia, Spain</a:t>
            </a:r>
            <a:endParaRPr lang="hu-HU" sz="1000" baseline="30000" dirty="0"/>
          </a:p>
          <a:p>
            <a:pPr marL="342900" indent="-342900">
              <a:buFontTx/>
              <a:buAutoNum type="arabicPlain" startAt="4"/>
              <a:defRPr/>
            </a:pPr>
            <a:endParaRPr lang="hu-HU" sz="1000" baseline="30000" dirty="0"/>
          </a:p>
          <a:p>
            <a:pPr>
              <a:defRPr/>
            </a:pPr>
            <a:endParaRPr lang="hu-HU" sz="1400" b="1" dirty="0">
              <a:latin typeface="Arial" charset="0"/>
            </a:endParaRPr>
          </a:p>
        </p:txBody>
      </p:sp>
      <p:sp>
        <p:nvSpPr>
          <p:cNvPr id="14341" name="Téglalap 8"/>
          <p:cNvSpPr>
            <a:spLocks noChangeArrowheads="1"/>
          </p:cNvSpPr>
          <p:nvPr/>
        </p:nvSpPr>
        <p:spPr bwMode="auto">
          <a:xfrm>
            <a:off x="8325" y="1916832"/>
            <a:ext cx="903605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hu-HU" b="1">
              <a:solidFill>
                <a:srgbClr val="000080"/>
              </a:solidFill>
            </a:endParaRPr>
          </a:p>
          <a:p>
            <a:pPr algn="ctr"/>
            <a:r>
              <a:rPr lang="en-US" sz="3600" b="1">
                <a:solidFill>
                  <a:srgbClr val="000080"/>
                </a:solidFill>
              </a:rPr>
              <a:t>Differentiation between osteoblastic, </a:t>
            </a:r>
            <a:r>
              <a:rPr lang="en-US" sz="3600" b="1" smtClean="0">
                <a:solidFill>
                  <a:srgbClr val="000080"/>
                </a:solidFill>
              </a:rPr>
              <a:t>osteolytic</a:t>
            </a:r>
            <a:r>
              <a:rPr lang="hu-HU" sz="3600" b="1" smtClean="0">
                <a:solidFill>
                  <a:srgbClr val="000080"/>
                </a:solidFill>
              </a:rPr>
              <a:t>, mixed</a:t>
            </a:r>
            <a:r>
              <a:rPr lang="en-US" sz="3600" b="1" smtClean="0">
                <a:solidFill>
                  <a:srgbClr val="000080"/>
                </a:solidFill>
              </a:rPr>
              <a:t> </a:t>
            </a:r>
            <a:r>
              <a:rPr lang="en-US" sz="3600" b="1">
                <a:solidFill>
                  <a:srgbClr val="000080"/>
                </a:solidFill>
              </a:rPr>
              <a:t>and healthy bone tissue </a:t>
            </a:r>
            <a:r>
              <a:rPr lang="en-US" sz="3600" b="1" smtClean="0">
                <a:solidFill>
                  <a:srgbClr val="000080"/>
                </a:solidFill>
              </a:rPr>
              <a:t>in</a:t>
            </a:r>
            <a:endParaRPr lang="en-US" sz="3600" b="1">
              <a:solidFill>
                <a:srgbClr val="000080"/>
              </a:solidFill>
            </a:endParaRPr>
          </a:p>
          <a:p>
            <a:pPr algn="ctr"/>
            <a:r>
              <a:rPr lang="en-US" sz="3600" b="1">
                <a:solidFill>
                  <a:srgbClr val="000080"/>
                </a:solidFill>
              </a:rPr>
              <a:t>CT images by texture </a:t>
            </a:r>
            <a:r>
              <a:rPr lang="en-US" sz="3600" b="1" smtClean="0">
                <a:solidFill>
                  <a:srgbClr val="000080"/>
                </a:solidFill>
              </a:rPr>
              <a:t>analysis</a:t>
            </a:r>
            <a:endParaRPr lang="hu-HU" sz="3600">
              <a:latin typeface="Arial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8325" y="6349390"/>
            <a:ext cx="90360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400" dirty="0" smtClean="0"/>
              <a:t>   </a:t>
            </a:r>
            <a:r>
              <a:rPr lang="en-US" sz="1400" dirty="0" smtClean="0"/>
              <a:t>This </a:t>
            </a:r>
            <a:r>
              <a:rPr lang="en-US" sz="1400" dirty="0"/>
              <a:t>work was partially supported by the „Richter </a:t>
            </a:r>
            <a:r>
              <a:rPr lang="en-US" sz="1400" dirty="0" err="1"/>
              <a:t>Gedeon</a:t>
            </a:r>
            <a:r>
              <a:rPr lang="en-US" sz="1400" dirty="0"/>
              <a:t> </a:t>
            </a:r>
            <a:r>
              <a:rPr lang="en-US" sz="1400" dirty="0" err="1"/>
              <a:t>Talentum</a:t>
            </a:r>
            <a:r>
              <a:rPr lang="en-US" sz="1400" dirty="0"/>
              <a:t> </a:t>
            </a:r>
            <a:r>
              <a:rPr lang="en-US" sz="1400" dirty="0" err="1" smtClean="0"/>
              <a:t>Alapítvány</a:t>
            </a:r>
            <a:r>
              <a:rPr lang="hu-HU" sz="1400" dirty="0" smtClean="0"/>
              <a:t>”!</a:t>
            </a:r>
            <a:endParaRPr lang="hu-H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2051720" y="0"/>
            <a:ext cx="145348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rgbClr val="4BACC6">
                    <a:lumMod val="50000"/>
                  </a:srgbClr>
                </a:solidFill>
              </a:rPr>
              <a:t>OBJECTIVES</a:t>
            </a:r>
            <a:endParaRPr lang="en-US" sz="2000" b="1" dirty="0">
              <a:solidFill>
                <a:srgbClr val="4BACC6">
                  <a:lumMod val="50000"/>
                </a:srgbClr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5334000" y="0"/>
            <a:ext cx="19050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100" b="1" smtClean="0">
                <a:solidFill>
                  <a:srgbClr val="4BACC6">
                    <a:lumMod val="50000"/>
                  </a:srgbClr>
                </a:solidFill>
              </a:rPr>
              <a:t>RESULT</a:t>
            </a:r>
            <a:endParaRPr lang="en-US" sz="1600" b="1" dirty="0">
              <a:solidFill>
                <a:srgbClr val="4BACC6">
                  <a:lumMod val="50000"/>
                </a:srgbClr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3505200" y="0"/>
            <a:ext cx="18288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accent5">
                    <a:lumMod val="50000"/>
                  </a:schemeClr>
                </a:solidFill>
              </a:rPr>
              <a:t>METHODS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7239000" y="0"/>
            <a:ext cx="19050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accent5">
                    <a:lumMod val="50000"/>
                  </a:schemeClr>
                </a:solidFill>
              </a:rPr>
              <a:t>CONCLUSION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-15201" y="533400"/>
            <a:ext cx="9143999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err="1"/>
              <a:t>Texture</a:t>
            </a:r>
            <a:r>
              <a:rPr lang="hu-HU" sz="3200" b="1" dirty="0"/>
              <a:t> </a:t>
            </a:r>
            <a:r>
              <a:rPr lang="hu-HU" sz="3200" b="1" dirty="0" err="1" smtClean="0"/>
              <a:t>analysis</a:t>
            </a:r>
            <a:endParaRPr lang="hu-HU" sz="3200" b="1" dirty="0" smtClean="0"/>
          </a:p>
          <a:p>
            <a:r>
              <a:rPr lang="hu-HU" sz="2400" b="1" dirty="0"/>
              <a:t/>
            </a:r>
            <a:br>
              <a:rPr lang="hu-HU" sz="2400" b="1" dirty="0"/>
            </a:br>
            <a:r>
              <a:rPr lang="en-US" sz="2800" dirty="0"/>
              <a:t>Texture analysis refers to the characterization of regions in an image by their texture </a:t>
            </a:r>
            <a:r>
              <a:rPr lang="en-US" sz="2800" dirty="0" smtClean="0"/>
              <a:t>content.</a:t>
            </a:r>
            <a:endParaRPr lang="hu-HU" sz="2800" dirty="0"/>
          </a:p>
          <a:p>
            <a:r>
              <a:rPr lang="hu-HU" sz="2800" b="1" dirty="0"/>
              <a:t/>
            </a:r>
            <a:br>
              <a:rPr lang="hu-HU" sz="2800" b="1" dirty="0"/>
            </a:br>
            <a:r>
              <a:rPr lang="hu-HU" sz="2400" b="1" dirty="0" smtClean="0"/>
              <a:t> </a:t>
            </a:r>
            <a:r>
              <a:rPr lang="en-GB" sz="2400" b="1" dirty="0" smtClean="0"/>
              <a:t>The measurement of the texture parameters important in these cases:</a:t>
            </a:r>
            <a:r>
              <a:rPr lang="en-GB" sz="2800" b="1" dirty="0" smtClean="0"/>
              <a:t/>
            </a:r>
            <a:br>
              <a:rPr lang="en-GB" sz="2800" b="1" dirty="0" smtClean="0"/>
            </a:br>
            <a:r>
              <a:rPr lang="en-GB" sz="2800" b="1" dirty="0" smtClean="0"/>
              <a:t>	</a:t>
            </a:r>
            <a:r>
              <a:rPr lang="en-GB" sz="2400" dirty="0" smtClean="0"/>
              <a:t>quantitative description of texture</a:t>
            </a:r>
            <a:br>
              <a:rPr lang="en-GB" sz="2400" dirty="0" smtClean="0"/>
            </a:br>
            <a:r>
              <a:rPr lang="en-GB" sz="2400" dirty="0" smtClean="0"/>
              <a:t>	histological analysis</a:t>
            </a:r>
            <a:br>
              <a:rPr lang="en-GB" sz="2400" dirty="0" smtClean="0"/>
            </a:br>
            <a:r>
              <a:rPr lang="en-GB" sz="2400" dirty="0" smtClean="0"/>
              <a:t>	separation healthy tissue from pathological  lesions</a:t>
            </a:r>
            <a:br>
              <a:rPr lang="en-GB" sz="2400" dirty="0" smtClean="0"/>
            </a:br>
            <a:r>
              <a:rPr lang="en-GB" sz="2400" dirty="0" smtClean="0"/>
              <a:t>	facilitate diagnosis</a:t>
            </a:r>
            <a:br>
              <a:rPr lang="en-GB" sz="2400" dirty="0" smtClean="0"/>
            </a:br>
            <a:r>
              <a:rPr lang="en-GB" sz="2400" dirty="0" smtClean="0"/>
              <a:t>	assessment of treatment planning</a:t>
            </a:r>
            <a:br>
              <a:rPr lang="en-GB" sz="2400" dirty="0" smtClean="0"/>
            </a:b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400" dirty="0" smtClean="0"/>
              <a:t>„greater heterogeneity = </a:t>
            </a:r>
            <a:r>
              <a:rPr lang="en-GB" sz="2400" b="1" dirty="0" smtClean="0">
                <a:solidFill>
                  <a:srgbClr val="FF0000"/>
                </a:solidFill>
              </a:rPr>
              <a:t>worse prognosis</a:t>
            </a:r>
            <a:r>
              <a:rPr lang="en-GB" sz="2400" dirty="0" smtClean="0"/>
              <a:t>”</a:t>
            </a:r>
          </a:p>
          <a:p>
            <a:r>
              <a:rPr lang="hu-HU" dirty="0"/>
              <a:t/>
            </a:r>
            <a:br>
              <a:rPr lang="hu-HU" dirty="0"/>
            </a:br>
            <a:r>
              <a:rPr lang="hu-HU" i="1" dirty="0"/>
              <a:t>[</a:t>
            </a:r>
            <a:r>
              <a:rPr lang="hu-HU" i="1" dirty="0" err="1"/>
              <a:t>Rodrigez</a:t>
            </a:r>
            <a:r>
              <a:rPr lang="hu-HU" i="1" dirty="0"/>
              <a:t> M . 1998, 1999, Kim Y. 2013]</a:t>
            </a:r>
            <a:r>
              <a:rPr lang="hu-HU" sz="2400" i="1" dirty="0"/>
              <a:t/>
            </a:r>
            <a:br>
              <a:rPr lang="hu-HU" sz="2400" i="1" dirty="0"/>
            </a:br>
            <a:endParaRPr lang="hu-HU" sz="2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0"/>
            <a:ext cx="2051720" cy="5334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hu-HU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INTRODUCTION I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367" name="Szövegdoboz 2"/>
          <p:cNvSpPr txBox="1">
            <a:spLocks noChangeArrowheads="1"/>
          </p:cNvSpPr>
          <p:nvPr/>
        </p:nvSpPr>
        <p:spPr bwMode="auto">
          <a:xfrm>
            <a:off x="8335051" y="6487413"/>
            <a:ext cx="8445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mtClean="0">
                <a:latin typeface="Arial" charset="0"/>
              </a:rPr>
              <a:t>2/24</a:t>
            </a:r>
            <a:endParaRPr lang="hu-H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5924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051720" y="0"/>
            <a:ext cx="145348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rgbClr val="4BACC6">
                    <a:lumMod val="50000"/>
                  </a:srgbClr>
                </a:solidFill>
              </a:rPr>
              <a:t>OBJECTIVES</a:t>
            </a:r>
            <a:endParaRPr lang="en-US" sz="2000" b="1" dirty="0">
              <a:solidFill>
                <a:srgbClr val="4BACC6">
                  <a:lumMod val="50000"/>
                </a:srgb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334000" y="0"/>
            <a:ext cx="19050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100" b="1" smtClean="0">
                <a:solidFill>
                  <a:srgbClr val="4BACC6">
                    <a:lumMod val="50000"/>
                  </a:srgbClr>
                </a:solidFill>
              </a:rPr>
              <a:t>RESULT</a:t>
            </a:r>
            <a:endParaRPr lang="en-US" sz="1600" b="1" dirty="0">
              <a:solidFill>
                <a:srgbClr val="4BACC6">
                  <a:lumMod val="50000"/>
                </a:srgbClr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505200" y="0"/>
            <a:ext cx="18288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accent5">
                    <a:lumMod val="50000"/>
                  </a:schemeClr>
                </a:solidFill>
              </a:rPr>
              <a:t>METHODS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239000" y="0"/>
            <a:ext cx="19050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accent5">
                    <a:lumMod val="50000"/>
                  </a:schemeClr>
                </a:solidFill>
              </a:rPr>
              <a:t>CONCLUSION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0" y="533400"/>
            <a:ext cx="9151021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sz="2400" b="1" dirty="0">
              <a:solidFill>
                <a:srgbClr val="0099FF"/>
              </a:solidFill>
            </a:endParaRPr>
          </a:p>
          <a:p>
            <a:r>
              <a:rPr lang="en-GB" sz="2800" b="1" dirty="0" smtClean="0"/>
              <a:t>Texture parameters are: </a:t>
            </a:r>
          </a:p>
          <a:p>
            <a:endParaRPr lang="en-GB" sz="2400" u="sng" dirty="0" smtClean="0"/>
          </a:p>
          <a:p>
            <a:r>
              <a:rPr lang="en-GB" sz="2800" b="1" u="sng" dirty="0" smtClean="0"/>
              <a:t>Global</a:t>
            </a:r>
            <a:r>
              <a:rPr lang="en-GB" sz="2800" dirty="0" smtClean="0"/>
              <a:t>:  </a:t>
            </a:r>
            <a:r>
              <a:rPr lang="hu-HU" sz="2800" dirty="0" smtClean="0"/>
              <a:t>	</a:t>
            </a:r>
            <a:r>
              <a:rPr lang="en-GB" sz="2400" dirty="0" smtClean="0"/>
              <a:t>- based o</a:t>
            </a:r>
            <a:r>
              <a:rPr lang="hu-HU" sz="2400" dirty="0" smtClean="0"/>
              <a:t>n</a:t>
            </a:r>
            <a:r>
              <a:rPr lang="en-GB" sz="2400" dirty="0" smtClean="0"/>
              <a:t> histogram analysis </a:t>
            </a:r>
          </a:p>
          <a:p>
            <a:r>
              <a:rPr lang="en-GB" sz="2400" b="1" dirty="0" smtClean="0">
                <a:solidFill>
                  <a:srgbClr val="0099FF"/>
                </a:solidFill>
              </a:rPr>
              <a:t>	(min, max, mean, SD, variance, skewness, kurtosis, </a:t>
            </a:r>
            <a:r>
              <a:rPr lang="hu-HU" sz="2400" b="1" dirty="0" smtClean="0">
                <a:solidFill>
                  <a:srgbClr val="0099FF"/>
                </a:solidFill>
              </a:rPr>
              <a:t>SD</a:t>
            </a:r>
            <a:r>
              <a:rPr lang="en-GB" sz="2400" b="1" dirty="0" smtClean="0">
                <a:solidFill>
                  <a:srgbClr val="0099FF"/>
                </a:solidFill>
              </a:rPr>
              <a:t>/mean)</a:t>
            </a:r>
          </a:p>
          <a:p>
            <a:r>
              <a:rPr lang="en-GB" sz="2800" b="1" u="sng" dirty="0" smtClean="0"/>
              <a:t>Local</a:t>
            </a:r>
            <a:r>
              <a:rPr lang="en-GB" sz="2800" dirty="0" smtClean="0"/>
              <a:t>:  </a:t>
            </a:r>
            <a:r>
              <a:rPr lang="hu-HU" sz="2800" dirty="0" smtClean="0"/>
              <a:t>	</a:t>
            </a:r>
            <a:r>
              <a:rPr lang="en-GB" sz="2400" dirty="0" smtClean="0"/>
              <a:t>- based on Co-occurrence matrix computing </a:t>
            </a:r>
            <a:r>
              <a:rPr lang="en-GB" sz="2400" b="1" dirty="0" smtClean="0"/>
              <a:t> </a:t>
            </a:r>
          </a:p>
          <a:p>
            <a:r>
              <a:rPr lang="en-GB" sz="2400" b="1" dirty="0" smtClean="0">
                <a:solidFill>
                  <a:srgbClr val="0099FF"/>
                </a:solidFill>
              </a:rPr>
              <a:t>	(contrast, correlation, energy, homogeneity, entropy)</a:t>
            </a:r>
            <a:endParaRPr lang="en-GB" sz="2400" dirty="0" smtClean="0"/>
          </a:p>
          <a:p>
            <a:pPr>
              <a:defRPr/>
            </a:pPr>
            <a:r>
              <a:rPr lang="en-GB" sz="2800" b="1" u="sng" dirty="0" smtClean="0"/>
              <a:t>Regional</a:t>
            </a:r>
            <a:r>
              <a:rPr lang="en-GB" sz="2800" dirty="0" smtClean="0"/>
              <a:t>:</a:t>
            </a:r>
            <a:r>
              <a:rPr lang="en-GB" sz="2400" dirty="0" smtClean="0"/>
              <a:t>	</a:t>
            </a:r>
            <a:r>
              <a:rPr lang="en-GB" sz="2400" dirty="0" smtClean="0">
                <a:solidFill>
                  <a:schemeClr val="bg1">
                    <a:lumMod val="50000"/>
                  </a:schemeClr>
                </a:solidFill>
              </a:rPr>
              <a:t>- intensity size-zone matrix</a:t>
            </a:r>
          </a:p>
          <a:p>
            <a:pPr>
              <a:defRPr/>
            </a:pPr>
            <a:r>
              <a:rPr lang="en-GB" sz="2400" dirty="0" smtClean="0">
                <a:solidFill>
                  <a:schemeClr val="bg1">
                    <a:lumMod val="50000"/>
                  </a:schemeClr>
                </a:solidFill>
              </a:rPr>
              <a:t>		- voxel alignment matrix </a:t>
            </a:r>
          </a:p>
          <a:p>
            <a:pPr>
              <a:defRPr/>
            </a:pPr>
            <a:r>
              <a:rPr lang="en-GB" sz="2800" b="1" u="sng" dirty="0" smtClean="0"/>
              <a:t>Others</a:t>
            </a:r>
            <a:r>
              <a:rPr lang="en-GB" sz="2800" b="1" dirty="0" smtClean="0"/>
              <a:t>:</a:t>
            </a:r>
            <a:r>
              <a:rPr lang="en-GB" sz="2400" b="1" dirty="0" smtClean="0"/>
              <a:t>	</a:t>
            </a:r>
            <a:r>
              <a:rPr lang="en-GB" sz="2400" b="1" dirty="0" smtClean="0">
                <a:solidFill>
                  <a:schemeClr val="bg1">
                    <a:lumMod val="50000"/>
                  </a:schemeClr>
                </a:solidFill>
              </a:rPr>
              <a:t>- </a:t>
            </a:r>
            <a:r>
              <a:rPr lang="en-GB" sz="2400" dirty="0" smtClean="0">
                <a:solidFill>
                  <a:schemeClr val="bg1">
                    <a:lumMod val="50000"/>
                  </a:schemeClr>
                </a:solidFill>
              </a:rPr>
              <a:t>convolution based area representation </a:t>
            </a:r>
          </a:p>
          <a:p>
            <a:pPr>
              <a:defRPr/>
            </a:pPr>
            <a:r>
              <a:rPr lang="en-GB" sz="2400" dirty="0" smtClean="0">
                <a:solidFill>
                  <a:schemeClr val="bg1">
                    <a:lumMod val="50000"/>
                  </a:schemeClr>
                </a:solidFill>
              </a:rPr>
              <a:t>		(Gabor &amp; Wavelet filters)</a:t>
            </a:r>
          </a:p>
          <a:p>
            <a:pPr>
              <a:defRPr/>
            </a:pPr>
            <a:r>
              <a:rPr lang="en-GB" sz="2400" dirty="0" smtClean="0">
                <a:solidFill>
                  <a:schemeClr val="bg1">
                    <a:lumMod val="50000"/>
                  </a:schemeClr>
                </a:solidFill>
              </a:rPr>
              <a:t>		geometric features - box-count fractal dimension, 			surface area, volume, surface to volume ratio</a:t>
            </a:r>
          </a:p>
          <a:p>
            <a:pPr>
              <a:defRPr/>
            </a:pPr>
            <a:endParaRPr lang="en-GB" sz="2400" b="1" dirty="0" smtClean="0"/>
          </a:p>
          <a:p>
            <a:endParaRPr lang="en-GB" sz="2400" dirty="0" smtClean="0"/>
          </a:p>
          <a:p>
            <a:r>
              <a:rPr lang="hu-HU" sz="2400" i="1" dirty="0"/>
              <a:t/>
            </a:r>
            <a:br>
              <a:rPr lang="hu-HU" sz="2400" i="1" dirty="0"/>
            </a:br>
            <a:endParaRPr lang="hu-HU" sz="2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0" y="0"/>
            <a:ext cx="2051720" cy="5334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hu-HU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INTRODUCTION II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Szövegdoboz 2"/>
          <p:cNvSpPr txBox="1">
            <a:spLocks noChangeArrowheads="1"/>
          </p:cNvSpPr>
          <p:nvPr/>
        </p:nvSpPr>
        <p:spPr bwMode="auto">
          <a:xfrm>
            <a:off x="8335051" y="6487413"/>
            <a:ext cx="8445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mtClean="0">
                <a:latin typeface="Arial" charset="0"/>
              </a:rPr>
              <a:t>3/24</a:t>
            </a:r>
            <a:endParaRPr lang="hu-H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65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051720" y="0"/>
            <a:ext cx="145348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rgbClr val="4BACC6">
                    <a:lumMod val="50000"/>
                  </a:srgbClr>
                </a:solidFill>
              </a:rPr>
              <a:t>OBJECTIVES</a:t>
            </a:r>
            <a:endParaRPr lang="en-US" sz="2000" b="1" dirty="0">
              <a:solidFill>
                <a:srgbClr val="4BACC6">
                  <a:lumMod val="50000"/>
                </a:srgb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334000" y="0"/>
            <a:ext cx="19050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100" b="1" smtClean="0">
                <a:solidFill>
                  <a:srgbClr val="4BACC6">
                    <a:lumMod val="50000"/>
                  </a:srgbClr>
                </a:solidFill>
              </a:rPr>
              <a:t>RESULT</a:t>
            </a:r>
            <a:endParaRPr lang="en-US" sz="1600" b="1" dirty="0">
              <a:solidFill>
                <a:srgbClr val="4BACC6">
                  <a:lumMod val="50000"/>
                </a:srgbClr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505200" y="0"/>
            <a:ext cx="18288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accent5">
                    <a:lumMod val="50000"/>
                  </a:schemeClr>
                </a:solidFill>
              </a:rPr>
              <a:t>METHODS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239000" y="0"/>
            <a:ext cx="19050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accent5">
                    <a:lumMod val="50000"/>
                  </a:schemeClr>
                </a:solidFill>
              </a:rPr>
              <a:t>CONCLUSION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2051720" cy="5334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hu-HU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INTRODUCTION III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3"/>
          <a:srcRect l="49194" t="19792" r="25037" b="41666"/>
          <a:stretch>
            <a:fillRect/>
          </a:stretch>
        </p:blipFill>
        <p:spPr bwMode="auto">
          <a:xfrm>
            <a:off x="5704167" y="3356992"/>
            <a:ext cx="3439834" cy="2892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zövegdoboz 14"/>
          <p:cNvSpPr txBox="1"/>
          <p:nvPr/>
        </p:nvSpPr>
        <p:spPr>
          <a:xfrm>
            <a:off x="8698" y="551246"/>
            <a:ext cx="915102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How to compute gr</a:t>
            </a:r>
            <a:r>
              <a:rPr lang="hu-HU" sz="3200" b="1" dirty="0"/>
              <a:t>a</a:t>
            </a:r>
            <a:r>
              <a:rPr lang="en-GB" sz="3200" b="1" dirty="0" smtClean="0"/>
              <a:t>y-level co-occurrence matrix?</a:t>
            </a:r>
            <a:endParaRPr lang="en-GB" sz="2800" b="1" dirty="0" smtClean="0"/>
          </a:p>
          <a:p>
            <a:pPr marL="457200" indent="-457200">
              <a:buAutoNum type="arabicPeriod"/>
            </a:pPr>
            <a:endParaRPr lang="en-GB" sz="2400" dirty="0" smtClean="0"/>
          </a:p>
          <a:p>
            <a:pPr marL="457200" indent="-457200">
              <a:buAutoNum type="arabicPeriod"/>
            </a:pPr>
            <a:r>
              <a:rPr lang="en-GB" sz="2800" dirty="0" smtClean="0"/>
              <a:t>„</a:t>
            </a:r>
            <a:r>
              <a:rPr lang="en-GB" sz="2800" b="1" dirty="0" smtClean="0"/>
              <a:t>grayscale</a:t>
            </a:r>
            <a:r>
              <a:rPr lang="en-GB" sz="2800" dirty="0" smtClean="0"/>
              <a:t>” </a:t>
            </a:r>
            <a:r>
              <a:rPr lang="hu-HU" sz="2800" dirty="0" err="1" smtClean="0"/>
              <a:t>preselection</a:t>
            </a:r>
            <a:r>
              <a:rPr lang="hu-HU" sz="2800" dirty="0" smtClean="0"/>
              <a:t> </a:t>
            </a:r>
            <a:r>
              <a:rPr lang="en-GB" sz="2400" dirty="0" smtClean="0"/>
              <a:t>–  </a:t>
            </a:r>
            <a:r>
              <a:rPr lang="hu-HU" sz="2400" dirty="0" err="1" smtClean="0"/>
              <a:t>levels</a:t>
            </a:r>
            <a:r>
              <a:rPr lang="hu-HU" sz="2400" dirty="0" smtClean="0"/>
              <a:t> </a:t>
            </a:r>
            <a:r>
              <a:rPr lang="en-GB" sz="2400" dirty="0" smtClean="0"/>
              <a:t>: 8, 16, 64,…</a:t>
            </a:r>
          </a:p>
          <a:p>
            <a:pPr marL="457200" indent="-457200">
              <a:buAutoNum type="arabicPeriod"/>
            </a:pPr>
            <a:r>
              <a:rPr lang="en-GB" sz="2400" dirty="0" smtClean="0"/>
              <a:t>  </a:t>
            </a:r>
            <a:r>
              <a:rPr lang="hu-HU" sz="2400" dirty="0" err="1" smtClean="0"/>
              <a:t>definition</a:t>
            </a:r>
            <a:r>
              <a:rPr lang="hu-HU" sz="2400" dirty="0" smtClean="0"/>
              <a:t> of </a:t>
            </a:r>
            <a:r>
              <a:rPr lang="hu-HU" sz="2800" b="1" dirty="0" err="1" smtClean="0"/>
              <a:t>pixelpairs</a:t>
            </a:r>
            <a:r>
              <a:rPr lang="en-GB" sz="2800" b="1" dirty="0" smtClean="0"/>
              <a:t>: </a:t>
            </a:r>
            <a:endParaRPr lang="en-GB" sz="2400" b="1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distance between the pixel of interest and its neighbour	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smtClean="0"/>
              <a:t>directions </a:t>
            </a:r>
            <a:r>
              <a:rPr lang="hu-HU" sz="2400" smtClean="0"/>
              <a:t>-</a:t>
            </a:r>
            <a:r>
              <a:rPr lang="en-GB" sz="2400" smtClean="0"/>
              <a:t> </a:t>
            </a:r>
            <a:r>
              <a:rPr lang="en-GB" sz="2400" dirty="0" smtClean="0"/>
              <a:t>for example: horizontal, vertical</a:t>
            </a:r>
            <a:r>
              <a:rPr lang="hu-HU" sz="2400" dirty="0" smtClean="0"/>
              <a:t> </a:t>
            </a:r>
            <a:endParaRPr lang="en-GB" sz="2400" dirty="0" smtClean="0"/>
          </a:p>
          <a:p>
            <a:pPr lvl="1"/>
            <a:r>
              <a:rPr lang="en-GB" sz="2400" dirty="0" smtClean="0"/>
              <a:t>     (in </a:t>
            </a:r>
            <a:r>
              <a:rPr lang="en-GB" sz="2400" dirty="0" err="1" smtClean="0"/>
              <a:t>Matlab</a:t>
            </a:r>
            <a:r>
              <a:rPr lang="en-GB" sz="2400" dirty="0" smtClean="0"/>
              <a:t> 4 directions 0°, 45°, 90°,135°)</a:t>
            </a:r>
          </a:p>
          <a:p>
            <a:endParaRPr lang="en-GB" sz="2400" dirty="0" smtClean="0"/>
          </a:p>
          <a:p>
            <a:r>
              <a:rPr lang="en-GB" sz="2400" i="1" dirty="0" smtClean="0"/>
              <a:t/>
            </a:r>
            <a:br>
              <a:rPr lang="en-GB" sz="2400" i="1" dirty="0" smtClean="0"/>
            </a:br>
            <a:endParaRPr lang="en-GB" sz="2400" dirty="0"/>
          </a:p>
        </p:txBody>
      </p:sp>
      <p:sp>
        <p:nvSpPr>
          <p:cNvPr id="16" name="Szövegdoboz 2"/>
          <p:cNvSpPr txBox="1">
            <a:spLocks noChangeArrowheads="1"/>
          </p:cNvSpPr>
          <p:nvPr/>
        </p:nvSpPr>
        <p:spPr bwMode="auto">
          <a:xfrm>
            <a:off x="8335051" y="6487413"/>
            <a:ext cx="8445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mtClean="0">
                <a:latin typeface="Arial" charset="0"/>
              </a:rPr>
              <a:t>4/24</a:t>
            </a:r>
            <a:endParaRPr lang="hu-HU" dirty="0">
              <a:latin typeface="Arial" charset="0"/>
            </a:endParaRPr>
          </a:p>
        </p:txBody>
      </p:sp>
      <p:pic>
        <p:nvPicPr>
          <p:cNvPr id="12" name="Kép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560" y="3933056"/>
            <a:ext cx="4116664" cy="2097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Kép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44" y="5359968"/>
            <a:ext cx="1784362" cy="134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59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429" y="1364397"/>
            <a:ext cx="4973925" cy="4943448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051720" y="0"/>
            <a:ext cx="145348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rgbClr val="4BACC6">
                    <a:lumMod val="50000"/>
                  </a:srgbClr>
                </a:solidFill>
              </a:rPr>
              <a:t>OBJECTIVES</a:t>
            </a:r>
            <a:endParaRPr lang="en-US" sz="2000" b="1" dirty="0">
              <a:solidFill>
                <a:srgbClr val="4BACC6">
                  <a:lumMod val="50000"/>
                </a:srgb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334000" y="0"/>
            <a:ext cx="19050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100" b="1" smtClean="0">
                <a:solidFill>
                  <a:srgbClr val="4BACC6">
                    <a:lumMod val="50000"/>
                  </a:srgbClr>
                </a:solidFill>
              </a:rPr>
              <a:t>RESULT</a:t>
            </a:r>
            <a:endParaRPr lang="en-US" sz="1600" b="1" dirty="0">
              <a:solidFill>
                <a:srgbClr val="4BACC6">
                  <a:lumMod val="50000"/>
                </a:srgbClr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505200" y="0"/>
            <a:ext cx="18288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accent5">
                    <a:lumMod val="50000"/>
                  </a:schemeClr>
                </a:solidFill>
              </a:rPr>
              <a:t>METHODS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239000" y="0"/>
            <a:ext cx="19050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accent5">
                    <a:lumMod val="50000"/>
                  </a:schemeClr>
                </a:solidFill>
              </a:rPr>
              <a:t>CONCLUSION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2051720" cy="5334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hu-HU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INTRODUCTION IV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Szövegdoboz 2"/>
          <p:cNvSpPr txBox="1">
            <a:spLocks noChangeArrowheads="1"/>
          </p:cNvSpPr>
          <p:nvPr/>
        </p:nvSpPr>
        <p:spPr bwMode="auto">
          <a:xfrm>
            <a:off x="8335051" y="6487413"/>
            <a:ext cx="8445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>
                <a:latin typeface="Arial" charset="0"/>
              </a:rPr>
              <a:t>5</a:t>
            </a:r>
            <a:r>
              <a:rPr lang="hu-HU" smtClean="0">
                <a:latin typeface="Arial" charset="0"/>
              </a:rPr>
              <a:t>/24</a:t>
            </a:r>
            <a:endParaRPr lang="hu-HU" dirty="0">
              <a:latin typeface="Arial" charset="0"/>
            </a:endParaRPr>
          </a:p>
        </p:txBody>
      </p:sp>
      <p:pic>
        <p:nvPicPr>
          <p:cNvPr id="17" name="Kép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26" y="2661679"/>
            <a:ext cx="2670956" cy="1620645"/>
          </a:xfrm>
          <a:prstGeom prst="rect">
            <a:avLst/>
          </a:prstGeom>
        </p:spPr>
      </p:pic>
      <p:pic>
        <p:nvPicPr>
          <p:cNvPr id="19" name="Kép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868" y="1347375"/>
            <a:ext cx="1716338" cy="2579795"/>
          </a:xfrm>
          <a:prstGeom prst="rect">
            <a:avLst/>
          </a:prstGeom>
        </p:spPr>
      </p:pic>
      <p:sp>
        <p:nvSpPr>
          <p:cNvPr id="2" name="Téglalap 1"/>
          <p:cNvSpPr/>
          <p:nvPr/>
        </p:nvSpPr>
        <p:spPr>
          <a:xfrm>
            <a:off x="107504" y="533400"/>
            <a:ext cx="89289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How the different heterogeneity parameters reflect the image texture in </a:t>
            </a:r>
            <a:r>
              <a:rPr lang="en-US" sz="2400" b="1" dirty="0" smtClean="0"/>
              <a:t>general?</a:t>
            </a:r>
            <a:endParaRPr lang="hu-HU" sz="2400" b="1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437" y="3291517"/>
            <a:ext cx="2828425" cy="142709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104" y="4005064"/>
            <a:ext cx="4071792" cy="296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05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0" y="533400"/>
            <a:ext cx="9144000" cy="6324600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/>
              <a:t>The aim of this study</a:t>
            </a:r>
            <a:r>
              <a:rPr lang="en-US" dirty="0"/>
              <a:t> was</a:t>
            </a:r>
            <a:endParaRPr lang="hu-HU" dirty="0" smtClean="0"/>
          </a:p>
          <a:p>
            <a:pPr marL="0" indent="0">
              <a:buNone/>
            </a:pPr>
            <a:endParaRPr lang="hu-HU" dirty="0" smtClean="0"/>
          </a:p>
          <a:p>
            <a:r>
              <a:rPr lang="en-US" dirty="0" smtClean="0"/>
              <a:t> </a:t>
            </a:r>
            <a:r>
              <a:rPr lang="en-US" dirty="0"/>
              <a:t>to perform texture analysis of the bone </a:t>
            </a:r>
            <a:r>
              <a:rPr lang="en-US" dirty="0" smtClean="0"/>
              <a:t>metastasis</a:t>
            </a:r>
            <a:endParaRPr lang="hu-HU" dirty="0"/>
          </a:p>
          <a:p>
            <a:endParaRPr lang="hu-HU" dirty="0" smtClean="0"/>
          </a:p>
          <a:p>
            <a:r>
              <a:rPr lang="en-GB" dirty="0" smtClean="0"/>
              <a:t>to find and describe the difference of heterogeneity parameters in </a:t>
            </a:r>
          </a:p>
          <a:p>
            <a:pPr marL="0" indent="0">
              <a:buNone/>
            </a:pPr>
            <a:r>
              <a:rPr lang="en-GB" dirty="0" smtClean="0"/>
              <a:t>			</a:t>
            </a:r>
            <a:r>
              <a:rPr lang="en-GB" b="1" dirty="0" smtClean="0"/>
              <a:t>osteolytic </a:t>
            </a:r>
          </a:p>
          <a:p>
            <a:pPr marL="0" indent="0">
              <a:buNone/>
            </a:pPr>
            <a:r>
              <a:rPr lang="en-GB" b="1" dirty="0" smtClean="0"/>
              <a:t>			osteoblastic</a:t>
            </a:r>
          </a:p>
          <a:p>
            <a:pPr marL="0" indent="0">
              <a:buNone/>
            </a:pPr>
            <a:r>
              <a:rPr lang="en-GB" b="1" dirty="0" smtClean="0"/>
              <a:t>			mixed</a:t>
            </a:r>
            <a:r>
              <a:rPr lang="en-GB" dirty="0" smtClean="0"/>
              <a:t> (osteolytic and osteoblastic) </a:t>
            </a:r>
          </a:p>
          <a:p>
            <a:pPr marL="0" indent="0">
              <a:buNone/>
            </a:pPr>
            <a:r>
              <a:rPr lang="en-GB" dirty="0" smtClean="0"/>
              <a:t>			and </a:t>
            </a:r>
            <a:r>
              <a:rPr lang="en-GB" b="1" dirty="0" smtClean="0"/>
              <a:t>healthy</a:t>
            </a:r>
            <a:r>
              <a:rPr lang="en-GB" dirty="0" smtClean="0"/>
              <a:t> bone lesions.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to analyse the volume dependence of each investigated texture parameter </a:t>
            </a:r>
            <a:endParaRPr lang="en-GB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8288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INTRODUCTION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828800" y="0"/>
            <a:ext cx="1676400" cy="5334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tx1"/>
                </a:solidFill>
              </a:rPr>
              <a:t>OBJECTIVES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334000" y="0"/>
            <a:ext cx="19050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100" b="1" smtClean="0">
                <a:solidFill>
                  <a:srgbClr val="4BACC6">
                    <a:lumMod val="50000"/>
                  </a:srgbClr>
                </a:solidFill>
              </a:rPr>
              <a:t>RESULT</a:t>
            </a:r>
            <a:endParaRPr lang="en-US" sz="1600" b="1" dirty="0">
              <a:solidFill>
                <a:srgbClr val="4BACC6">
                  <a:lumMod val="50000"/>
                </a:srgbClr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505200" y="0"/>
            <a:ext cx="18288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accent5">
                    <a:lumMod val="50000"/>
                  </a:schemeClr>
                </a:solidFill>
              </a:rPr>
              <a:t>METHODS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239000" y="0"/>
            <a:ext cx="19050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accent5">
                    <a:lumMod val="50000"/>
                  </a:schemeClr>
                </a:solidFill>
              </a:rPr>
              <a:t>CONCLUSION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Szövegdoboz 2"/>
          <p:cNvSpPr txBox="1">
            <a:spLocks noChangeArrowheads="1"/>
          </p:cNvSpPr>
          <p:nvPr/>
        </p:nvSpPr>
        <p:spPr bwMode="auto">
          <a:xfrm>
            <a:off x="8335051" y="6487413"/>
            <a:ext cx="8445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>
                <a:latin typeface="Arial" charset="0"/>
              </a:rPr>
              <a:t>6</a:t>
            </a:r>
            <a:r>
              <a:rPr lang="hu-HU" smtClean="0">
                <a:latin typeface="Arial" charset="0"/>
              </a:rPr>
              <a:t>/24</a:t>
            </a:r>
            <a:endParaRPr lang="hu-H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8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zövegdoboz 2"/>
          <p:cNvSpPr txBox="1">
            <a:spLocks noChangeArrowheads="1"/>
          </p:cNvSpPr>
          <p:nvPr/>
        </p:nvSpPr>
        <p:spPr bwMode="auto">
          <a:xfrm>
            <a:off x="8028384" y="6539894"/>
            <a:ext cx="8445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hu-HU" dirty="0">
              <a:latin typeface="Arial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0" y="533400"/>
            <a:ext cx="9036496" cy="4525963"/>
          </a:xfrm>
        </p:spPr>
        <p:txBody>
          <a:bodyPr/>
          <a:lstStyle/>
          <a:p>
            <a:pPr marL="0" indent="0">
              <a:buNone/>
            </a:pPr>
            <a:endParaRPr lang="hu-HU" smtClean="0"/>
          </a:p>
          <a:p>
            <a:pPr marL="0" indent="0">
              <a:buNone/>
            </a:pPr>
            <a:r>
              <a:rPr lang="en-US" smtClean="0"/>
              <a:t>In </a:t>
            </a:r>
            <a:r>
              <a:rPr lang="en-US"/>
              <a:t>this study </a:t>
            </a:r>
            <a:r>
              <a:rPr lang="en-US" b="1"/>
              <a:t>5 patients </a:t>
            </a:r>
            <a:r>
              <a:rPr lang="en-US"/>
              <a:t>with </a:t>
            </a:r>
            <a:r>
              <a:rPr lang="en-US" b="1"/>
              <a:t>vertebral metastatic lesions </a:t>
            </a:r>
            <a:r>
              <a:rPr lang="en-US"/>
              <a:t>were examined using </a:t>
            </a:r>
            <a:r>
              <a:rPr lang="en-US" u="sng"/>
              <a:t>CT images</a:t>
            </a:r>
            <a:r>
              <a:rPr lang="en-US"/>
              <a:t>.</a:t>
            </a:r>
          </a:p>
          <a:p>
            <a:pPr marL="0" indent="0">
              <a:buNone/>
            </a:pPr>
            <a:r>
              <a:rPr lang="en-US" smtClean="0"/>
              <a:t>Pathological </a:t>
            </a:r>
            <a:r>
              <a:rPr lang="en-US"/>
              <a:t>lesions were manually segmented and </a:t>
            </a:r>
            <a:r>
              <a:rPr lang="en-US" u="sng"/>
              <a:t>binary masks </a:t>
            </a:r>
            <a:r>
              <a:rPr lang="en-US"/>
              <a:t>were created for </a:t>
            </a:r>
            <a:r>
              <a:rPr lang="en-US" smtClean="0"/>
              <a:t>the</a:t>
            </a:r>
            <a:r>
              <a:rPr lang="hu-HU" smtClean="0"/>
              <a:t>m</a:t>
            </a:r>
            <a:r>
              <a:rPr lang="en-US" smtClean="0"/>
              <a:t> all</a:t>
            </a:r>
            <a:r>
              <a:rPr lang="hu-HU"/>
              <a:t> </a:t>
            </a:r>
            <a:r>
              <a:rPr lang="hu-HU" smtClean="0"/>
              <a:t>in Matlab.</a:t>
            </a:r>
          </a:p>
          <a:p>
            <a:pPr marL="0" indent="0">
              <a:buNone/>
            </a:pPr>
            <a:r>
              <a:rPr lang="hu-HU" u="sng" smtClean="0"/>
              <a:t>Binary masks</a:t>
            </a:r>
            <a:r>
              <a:rPr lang="hu-HU" smtClean="0"/>
              <a:t>: </a:t>
            </a:r>
            <a:r>
              <a:rPr lang="hu-HU" smtClean="0">
                <a:solidFill>
                  <a:srgbClr val="FF0000"/>
                </a:solidFill>
              </a:rPr>
              <a:t>osteolitic, osteoblastic, mixed </a:t>
            </a:r>
            <a:r>
              <a:rPr lang="hu-HU" smtClean="0"/>
              <a:t>and </a:t>
            </a:r>
            <a:r>
              <a:rPr lang="hu-HU" smtClean="0">
                <a:solidFill>
                  <a:srgbClr val="0099FF"/>
                </a:solidFill>
              </a:rPr>
              <a:t>healthy 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8288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INTRODUCTION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828800" y="0"/>
            <a:ext cx="16764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tx1"/>
                </a:solidFill>
              </a:rPr>
              <a:t>OBJECTIVES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334000" y="0"/>
            <a:ext cx="19050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100" b="1" smtClean="0">
                <a:solidFill>
                  <a:srgbClr val="4BACC6">
                    <a:lumMod val="50000"/>
                  </a:srgbClr>
                </a:solidFill>
              </a:rPr>
              <a:t>RESULT</a:t>
            </a:r>
            <a:endParaRPr lang="en-US" sz="1600" b="1" dirty="0">
              <a:solidFill>
                <a:srgbClr val="4BACC6">
                  <a:lumMod val="50000"/>
                </a:srgbClr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505200" y="0"/>
            <a:ext cx="1828800" cy="5334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tx1"/>
                </a:solidFill>
              </a:rPr>
              <a:t>METHODS I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239000" y="0"/>
            <a:ext cx="19050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accent5">
                    <a:lumMod val="50000"/>
                  </a:schemeClr>
                </a:solidFill>
              </a:rPr>
              <a:t>CONCLUSION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2300" y="3520802"/>
            <a:ext cx="7277100" cy="335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Kép5"/>
          <p:cNvPicPr>
            <a:picLocks noChangeAspect="1" noChangeArrowheads="1"/>
          </p:cNvPicPr>
          <p:nvPr/>
        </p:nvPicPr>
        <p:blipFill>
          <a:blip r:embed="rId3"/>
          <a:srcRect t="18356"/>
          <a:stretch>
            <a:fillRect/>
          </a:stretch>
        </p:blipFill>
        <p:spPr bwMode="auto">
          <a:xfrm>
            <a:off x="-51150" y="3499718"/>
            <a:ext cx="9144000" cy="335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0626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7275512" y="-6198"/>
            <a:ext cx="19050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dirty="0" smtClean="0">
                <a:solidFill>
                  <a:schemeClr val="accent5">
                    <a:lumMod val="50000"/>
                  </a:schemeClr>
                </a:solidFill>
              </a:rPr>
              <a:t>ONCLUSION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Téglalap 8"/>
          <p:cNvSpPr/>
          <p:nvPr/>
        </p:nvSpPr>
        <p:spPr>
          <a:xfrm>
            <a:off x="67047" y="527202"/>
            <a:ext cx="91226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hu-HU" sz="2800" b="1" u="sng" dirty="0" err="1" smtClean="0"/>
              <a:t>Heterogeneity</a:t>
            </a:r>
            <a:r>
              <a:rPr lang="hu-HU" sz="2800" b="1" u="sng" dirty="0" smtClean="0"/>
              <a:t> </a:t>
            </a:r>
            <a:r>
              <a:rPr lang="hu-HU" sz="2800" b="1" u="sng" dirty="0" err="1" smtClean="0"/>
              <a:t>parameters</a:t>
            </a:r>
            <a:r>
              <a:rPr lang="en-US" sz="2800" b="1" u="sng" dirty="0" smtClean="0"/>
              <a:t> </a:t>
            </a:r>
            <a:r>
              <a:rPr lang="hu-HU" sz="2800" b="1" u="sng" dirty="0" smtClean="0"/>
              <a:t>: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1619672" y="3212976"/>
            <a:ext cx="864096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 smtClean="0"/>
              <a:t>N</a:t>
            </a:r>
            <a:r>
              <a:rPr lang="en-US" sz="2400" dirty="0" err="1" smtClean="0"/>
              <a:t>ormalization</a:t>
            </a:r>
            <a:r>
              <a:rPr lang="en-US" sz="2400" dirty="0" smtClean="0"/>
              <a:t> </a:t>
            </a:r>
            <a:r>
              <a:rPr lang="en-US" sz="2400" dirty="0"/>
              <a:t>to </a:t>
            </a:r>
            <a:r>
              <a:rPr lang="en-US" sz="2400"/>
              <a:t>64 </a:t>
            </a:r>
            <a:r>
              <a:rPr lang="en-US" sz="2400" smtClean="0"/>
              <a:t>gr</a:t>
            </a:r>
            <a:r>
              <a:rPr lang="hu-HU" sz="2400" smtClean="0"/>
              <a:t>a</a:t>
            </a:r>
            <a:r>
              <a:rPr lang="en-US" sz="2400" smtClean="0"/>
              <a:t>y </a:t>
            </a:r>
            <a:r>
              <a:rPr lang="en-US" sz="2400" dirty="0" smtClean="0"/>
              <a:t>levels</a:t>
            </a:r>
            <a:r>
              <a:rPr lang="hu-HU" sz="2400" dirty="0" smtClean="0"/>
              <a:t> (COM </a:t>
            </a:r>
            <a:r>
              <a:rPr lang="hu-HU" sz="2400" dirty="0" err="1" smtClean="0"/>
              <a:t>matrix</a:t>
            </a:r>
            <a:r>
              <a:rPr lang="hu-HU" sz="2400" dirty="0" smtClean="0"/>
              <a:t> </a:t>
            </a:r>
            <a:r>
              <a:rPr lang="hu-HU" sz="2400" dirty="0" err="1" smtClean="0"/>
              <a:t>size</a:t>
            </a:r>
            <a:r>
              <a:rPr lang="hu-HU" sz="2400" dirty="0" smtClean="0"/>
              <a:t> 64x64)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 err="1" smtClean="0"/>
              <a:t>Matlab</a:t>
            </a:r>
            <a:r>
              <a:rPr lang="hu-HU" sz="2400" dirty="0" smtClean="0"/>
              <a:t> </a:t>
            </a:r>
            <a:r>
              <a:rPr lang="hu-HU" sz="2400" dirty="0" err="1" smtClean="0"/>
              <a:t>directions</a:t>
            </a:r>
            <a:r>
              <a:rPr lang="hu-HU" sz="2400" dirty="0" smtClean="0"/>
              <a:t>:</a:t>
            </a:r>
          </a:p>
          <a:p>
            <a:r>
              <a:rPr lang="hu-HU" sz="2400" dirty="0" smtClean="0"/>
              <a:t>	A = 0</a:t>
            </a:r>
            <a:r>
              <a:rPr lang="en-US" sz="2400" dirty="0"/>
              <a:t>°</a:t>
            </a:r>
            <a:endParaRPr lang="hu-HU" sz="2400" dirty="0" smtClean="0"/>
          </a:p>
          <a:p>
            <a:r>
              <a:rPr lang="hu-HU" sz="2400" dirty="0" smtClean="0"/>
              <a:t>	B = 45</a:t>
            </a:r>
            <a:r>
              <a:rPr lang="en-US" sz="2400" dirty="0" smtClean="0"/>
              <a:t>°</a:t>
            </a:r>
            <a:endParaRPr lang="hu-HU" sz="2400" dirty="0" smtClean="0"/>
          </a:p>
          <a:p>
            <a:r>
              <a:rPr lang="hu-HU" sz="2400" dirty="0" smtClean="0"/>
              <a:t>	C = 90</a:t>
            </a:r>
            <a:r>
              <a:rPr lang="en-US" sz="2400" dirty="0" smtClean="0"/>
              <a:t>°</a:t>
            </a:r>
            <a:endParaRPr lang="hu-HU" sz="2400" dirty="0" smtClean="0"/>
          </a:p>
          <a:p>
            <a:r>
              <a:rPr lang="hu-HU" sz="2400" dirty="0" smtClean="0"/>
              <a:t>	D = 135</a:t>
            </a:r>
            <a:r>
              <a:rPr lang="en-US" sz="2400" dirty="0" smtClean="0"/>
              <a:t>°</a:t>
            </a:r>
            <a:endParaRPr lang="hu-H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 smtClean="0">
                <a:solidFill>
                  <a:srgbClr val="33CCFF"/>
                </a:solidFill>
              </a:rPr>
              <a:t>Contrast, Correlation, Energy, Homogeneity, </a:t>
            </a:r>
            <a:r>
              <a:rPr lang="hu-HU" sz="2400" dirty="0" err="1" smtClean="0">
                <a:solidFill>
                  <a:srgbClr val="33CCFF"/>
                </a:solidFill>
              </a:rPr>
              <a:t>Entropy</a:t>
            </a:r>
            <a:endParaRPr lang="hu-HU" sz="2400" dirty="0">
              <a:solidFill>
                <a:srgbClr val="33CCF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 err="1" smtClean="0"/>
              <a:t>Final</a:t>
            </a:r>
            <a:r>
              <a:rPr lang="hu-HU" sz="2400" dirty="0" smtClean="0"/>
              <a:t> </a:t>
            </a:r>
            <a:r>
              <a:rPr lang="hu-HU" sz="2400" dirty="0" err="1" smtClean="0"/>
              <a:t>parameter</a:t>
            </a:r>
            <a:r>
              <a:rPr lang="hu-HU" sz="2400" dirty="0" smtClean="0"/>
              <a:t> is </a:t>
            </a:r>
            <a:r>
              <a:rPr lang="hu-HU" sz="2400" dirty="0" err="1" smtClean="0"/>
              <a:t>the</a:t>
            </a:r>
            <a:r>
              <a:rPr lang="hu-HU" sz="2400" dirty="0" smtClean="0"/>
              <a:t> </a:t>
            </a:r>
            <a:r>
              <a:rPr lang="hu-HU" sz="2400" dirty="0" err="1" smtClean="0"/>
              <a:t>average</a:t>
            </a:r>
            <a:r>
              <a:rPr lang="hu-HU" sz="2400" dirty="0" smtClean="0"/>
              <a:t> ( A, B, C, D)</a:t>
            </a:r>
          </a:p>
          <a:p>
            <a:endParaRPr lang="hu-HU" dirty="0"/>
          </a:p>
          <a:p>
            <a:endParaRPr lang="hu-HU" dirty="0"/>
          </a:p>
          <a:p>
            <a:endParaRPr lang="en-GB" dirty="0"/>
          </a:p>
        </p:txBody>
      </p:sp>
      <p:sp>
        <p:nvSpPr>
          <p:cNvPr id="11" name="Szövegdoboz 2"/>
          <p:cNvSpPr txBox="1">
            <a:spLocks noChangeArrowheads="1"/>
          </p:cNvSpPr>
          <p:nvPr/>
        </p:nvSpPr>
        <p:spPr bwMode="auto">
          <a:xfrm>
            <a:off x="8335962" y="6487413"/>
            <a:ext cx="8445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>
                <a:latin typeface="Arial" charset="0"/>
              </a:rPr>
              <a:t>8</a:t>
            </a:r>
            <a:r>
              <a:rPr lang="hu-HU" smtClean="0">
                <a:latin typeface="Arial" charset="0"/>
              </a:rPr>
              <a:t>/24</a:t>
            </a:r>
            <a:endParaRPr lang="hu-HU" dirty="0">
              <a:latin typeface="Arial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0" y="0"/>
            <a:ext cx="18288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INTRODUCTION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828800" y="0"/>
            <a:ext cx="16764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tx1"/>
                </a:solidFill>
              </a:rPr>
              <a:t>OBJECTIVES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5334000" y="0"/>
            <a:ext cx="19050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100" b="1" smtClean="0">
                <a:solidFill>
                  <a:srgbClr val="4BACC6">
                    <a:lumMod val="50000"/>
                  </a:srgbClr>
                </a:solidFill>
              </a:rPr>
              <a:t>RESULT</a:t>
            </a:r>
            <a:endParaRPr lang="en-US" sz="1600" b="1" dirty="0">
              <a:solidFill>
                <a:srgbClr val="4BACC6">
                  <a:lumMod val="50000"/>
                </a:srgbClr>
              </a:solidFill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3505200" y="0"/>
            <a:ext cx="1828800" cy="5334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dirty="0" smtClean="0">
                <a:solidFill>
                  <a:schemeClr val="tx1"/>
                </a:solidFill>
              </a:rPr>
              <a:t>METHODS II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7239000" y="0"/>
            <a:ext cx="19050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dirty="0" smtClean="0">
                <a:solidFill>
                  <a:schemeClr val="accent5">
                    <a:lumMod val="50000"/>
                  </a:schemeClr>
                </a:solidFill>
              </a:rPr>
              <a:t>CONCLUSION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5" y="1075178"/>
            <a:ext cx="1909935" cy="2106739"/>
          </a:xfrm>
          <a:prstGeom prst="rect">
            <a:avLst/>
          </a:prstGeom>
        </p:spPr>
      </p:pic>
      <p:sp>
        <p:nvSpPr>
          <p:cNvPr id="3" name="Vágott nyíl jobbra 2"/>
          <p:cNvSpPr/>
          <p:nvPr/>
        </p:nvSpPr>
        <p:spPr>
          <a:xfrm>
            <a:off x="2195736" y="1698612"/>
            <a:ext cx="820310" cy="26240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Vágott nyíl jobbra 17"/>
          <p:cNvSpPr/>
          <p:nvPr/>
        </p:nvSpPr>
        <p:spPr>
          <a:xfrm rot="1327783">
            <a:off x="3334356" y="1940355"/>
            <a:ext cx="504056" cy="34613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Vágott nyíl jobbra 18"/>
          <p:cNvSpPr/>
          <p:nvPr/>
        </p:nvSpPr>
        <p:spPr>
          <a:xfrm rot="19271912">
            <a:off x="3320846" y="1232746"/>
            <a:ext cx="504056" cy="34613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Téglalap 19"/>
          <p:cNvSpPr/>
          <p:nvPr/>
        </p:nvSpPr>
        <p:spPr>
          <a:xfrm>
            <a:off x="3885042" y="1091670"/>
            <a:ext cx="57995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b="1" dirty="0" smtClean="0"/>
              <a:t>histogram based features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33CCFF"/>
                </a:solidFill>
              </a:rPr>
              <a:t>(min, max, mean, SD, Variance, SD/mean)</a:t>
            </a:r>
            <a:r>
              <a:rPr lang="hu-HU" sz="2400" dirty="0" smtClean="0">
                <a:solidFill>
                  <a:srgbClr val="33CCFF"/>
                </a:solidFill>
              </a:rPr>
              <a:t> </a:t>
            </a:r>
          </a:p>
        </p:txBody>
      </p:sp>
      <p:sp>
        <p:nvSpPr>
          <p:cNvPr id="21" name="Téglalap 20"/>
          <p:cNvSpPr/>
          <p:nvPr/>
        </p:nvSpPr>
        <p:spPr>
          <a:xfrm>
            <a:off x="3864533" y="2113420"/>
            <a:ext cx="5029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hu-HU" sz="2400" b="1" smtClean="0"/>
              <a:t>Co-occurrence </a:t>
            </a:r>
            <a:r>
              <a:rPr lang="hu-HU" sz="2400" b="1" dirty="0" err="1" smtClean="0"/>
              <a:t>matrix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based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features</a:t>
            </a:r>
            <a:endParaRPr lang="hu-HU" sz="2400" b="1" dirty="0" smtClean="0"/>
          </a:p>
        </p:txBody>
      </p:sp>
      <p:sp>
        <p:nvSpPr>
          <p:cNvPr id="22" name="Szövegdoboz 21"/>
          <p:cNvSpPr txBox="1"/>
          <p:nvPr/>
        </p:nvSpPr>
        <p:spPr>
          <a:xfrm>
            <a:off x="2292849" y="1259202"/>
            <a:ext cx="748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 smtClean="0"/>
              <a:t>2D</a:t>
            </a:r>
            <a:endParaRPr lang="hu-HU" sz="2000" b="1" dirty="0"/>
          </a:p>
        </p:txBody>
      </p:sp>
      <p:sp>
        <p:nvSpPr>
          <p:cNvPr id="23" name="Vágott nyíl jobbra 22"/>
          <p:cNvSpPr/>
          <p:nvPr/>
        </p:nvSpPr>
        <p:spPr>
          <a:xfrm rot="5566358">
            <a:off x="4783315" y="2755736"/>
            <a:ext cx="504056" cy="34613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6231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/>
          <p:cNvSpPr txBox="1"/>
          <p:nvPr/>
        </p:nvSpPr>
        <p:spPr>
          <a:xfrm>
            <a:off x="539552" y="764704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mtClean="0"/>
              <a:t>MIXED</a:t>
            </a:r>
            <a:endParaRPr lang="en-GB"/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13" b="26796"/>
          <a:stretch/>
        </p:blipFill>
        <p:spPr>
          <a:xfrm>
            <a:off x="42123" y="620688"/>
            <a:ext cx="5333334" cy="2095647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82" b="28080"/>
          <a:stretch/>
        </p:blipFill>
        <p:spPr>
          <a:xfrm>
            <a:off x="42124" y="2668925"/>
            <a:ext cx="5333334" cy="1936308"/>
          </a:xfrm>
          <a:prstGeom prst="rect">
            <a:avLst/>
          </a:prstGeom>
        </p:spPr>
      </p:pic>
      <p:sp>
        <p:nvSpPr>
          <p:cNvPr id="16" name="Szövegdoboz 15"/>
          <p:cNvSpPr txBox="1"/>
          <p:nvPr/>
        </p:nvSpPr>
        <p:spPr>
          <a:xfrm>
            <a:off x="7275212" y="158462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MIXED</a:t>
            </a:r>
            <a:endParaRPr lang="en-GB" b="1" dirty="0"/>
          </a:p>
        </p:txBody>
      </p:sp>
      <p:sp>
        <p:nvSpPr>
          <p:cNvPr id="18" name="Szövegdoboz 17"/>
          <p:cNvSpPr txBox="1"/>
          <p:nvPr/>
        </p:nvSpPr>
        <p:spPr>
          <a:xfrm>
            <a:off x="8028384" y="5656048"/>
            <a:ext cx="1766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HEALTHY</a:t>
            </a:r>
            <a:endParaRPr lang="en-GB" b="1" dirty="0"/>
          </a:p>
        </p:txBody>
      </p:sp>
      <p:pic>
        <p:nvPicPr>
          <p:cNvPr id="20" name="Kép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9" t="27396" r="7582" b="29272"/>
          <a:stretch/>
        </p:blipFill>
        <p:spPr>
          <a:xfrm>
            <a:off x="327227" y="4752288"/>
            <a:ext cx="5003306" cy="1889627"/>
          </a:xfrm>
          <a:prstGeom prst="rect">
            <a:avLst/>
          </a:prstGeom>
        </p:spPr>
      </p:pic>
      <p:sp>
        <p:nvSpPr>
          <p:cNvPr id="17" name="Szövegdoboz 16"/>
          <p:cNvSpPr txBox="1"/>
          <p:nvPr/>
        </p:nvSpPr>
        <p:spPr>
          <a:xfrm>
            <a:off x="4993565" y="3452413"/>
            <a:ext cx="1766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smtClean="0"/>
              <a:t>OSTEOBLASTIC</a:t>
            </a:r>
            <a:endParaRPr lang="en-GB" b="1"/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2" t="8166" r="15549" b="6038"/>
          <a:stretch/>
        </p:blipFill>
        <p:spPr>
          <a:xfrm>
            <a:off x="7004823" y="2693732"/>
            <a:ext cx="2047121" cy="1936308"/>
          </a:xfrm>
          <a:prstGeom prst="rect">
            <a:avLst/>
          </a:prstGeom>
        </p:spPr>
      </p:pic>
      <p:pic>
        <p:nvPicPr>
          <p:cNvPr id="13" name="Kép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8" t="8166" r="16567" b="6038"/>
          <a:stretch/>
        </p:blipFill>
        <p:spPr>
          <a:xfrm>
            <a:off x="5429595" y="4725144"/>
            <a:ext cx="2155901" cy="2083724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1" t="5389" r="17268" b="4049"/>
          <a:stretch/>
        </p:blipFill>
        <p:spPr>
          <a:xfrm>
            <a:off x="4993565" y="949370"/>
            <a:ext cx="2024822" cy="2009168"/>
          </a:xfrm>
          <a:prstGeom prst="rect">
            <a:avLst/>
          </a:prstGeom>
        </p:spPr>
      </p:pic>
      <p:sp>
        <p:nvSpPr>
          <p:cNvPr id="22" name="Szövegdoboz 21"/>
          <p:cNvSpPr txBox="1"/>
          <p:nvPr/>
        </p:nvSpPr>
        <p:spPr>
          <a:xfrm>
            <a:off x="5577783" y="569526"/>
            <a:ext cx="3394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CO-OCCURRENCE MATRIX</a:t>
            </a:r>
            <a:endParaRPr lang="en-GB" b="1" dirty="0"/>
          </a:p>
        </p:txBody>
      </p:sp>
      <p:sp>
        <p:nvSpPr>
          <p:cNvPr id="19" name="Szövegdoboz 2"/>
          <p:cNvSpPr txBox="1">
            <a:spLocks noChangeArrowheads="1"/>
          </p:cNvSpPr>
          <p:nvPr/>
        </p:nvSpPr>
        <p:spPr bwMode="auto">
          <a:xfrm>
            <a:off x="8335962" y="6487413"/>
            <a:ext cx="8445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>
                <a:latin typeface="Arial" charset="0"/>
              </a:rPr>
              <a:t>9</a:t>
            </a:r>
            <a:r>
              <a:rPr lang="hu-HU" smtClean="0">
                <a:latin typeface="Arial" charset="0"/>
              </a:rPr>
              <a:t>/24</a:t>
            </a:r>
            <a:endParaRPr lang="hu-HU" dirty="0">
              <a:latin typeface="Arial" charset="0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0" y="0"/>
            <a:ext cx="18288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INTRODUCTION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1828800" y="0"/>
            <a:ext cx="16764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tx1"/>
                </a:solidFill>
              </a:rPr>
              <a:t>OBJECTIVES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5334000" y="0"/>
            <a:ext cx="19050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100" b="1" smtClean="0">
                <a:solidFill>
                  <a:srgbClr val="4BACC6">
                    <a:lumMod val="50000"/>
                  </a:srgbClr>
                </a:solidFill>
              </a:rPr>
              <a:t>RESULT</a:t>
            </a:r>
            <a:endParaRPr lang="en-US" sz="1600" b="1" dirty="0">
              <a:solidFill>
                <a:srgbClr val="4BACC6">
                  <a:lumMod val="50000"/>
                </a:srgbClr>
              </a:solidFill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3505200" y="0"/>
            <a:ext cx="1828800" cy="5334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dirty="0" smtClean="0">
                <a:solidFill>
                  <a:schemeClr val="tx1"/>
                </a:solidFill>
              </a:rPr>
              <a:t>METHODS III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7239000" y="0"/>
            <a:ext cx="19050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accent5">
                    <a:lumMod val="50000"/>
                  </a:schemeClr>
                </a:solidFill>
              </a:rPr>
              <a:t>CONCLUSION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24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0" y="533400"/>
            <a:ext cx="9144000" cy="63246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 smtClean="0"/>
              <a:t>Histogram </a:t>
            </a:r>
            <a:r>
              <a:rPr lang="en-US" dirty="0"/>
              <a:t>(min, max, </a:t>
            </a:r>
            <a:r>
              <a:rPr lang="en-US" dirty="0" smtClean="0"/>
              <a:t>mean, </a:t>
            </a:r>
            <a:r>
              <a:rPr lang="en-US" dirty="0"/>
              <a:t>SD, variance, SD/mean) </a:t>
            </a:r>
            <a:r>
              <a:rPr lang="en-US" dirty="0" smtClean="0"/>
              <a:t>and</a:t>
            </a:r>
            <a:endParaRPr lang="hu-HU" dirty="0" smtClean="0"/>
          </a:p>
          <a:p>
            <a:pPr marL="0" indent="0">
              <a:buNone/>
            </a:pPr>
            <a:r>
              <a:rPr lang="en-US" b="1" u="sng" dirty="0" smtClean="0"/>
              <a:t>co</a:t>
            </a:r>
            <a:r>
              <a:rPr lang="hu-HU" b="1" u="sng" dirty="0" smtClean="0"/>
              <a:t>-</a:t>
            </a:r>
            <a:r>
              <a:rPr lang="en-US" b="1" u="sng" dirty="0" smtClean="0"/>
              <a:t>occurrence matrix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dirty="0"/>
              <a:t>contrast, correlation, energy, entropy,</a:t>
            </a:r>
          </a:p>
          <a:p>
            <a:pPr marL="0" indent="0">
              <a:buNone/>
            </a:pPr>
            <a:r>
              <a:rPr lang="en-US" dirty="0" smtClean="0"/>
              <a:t>homogeneity</a:t>
            </a:r>
            <a:r>
              <a:rPr lang="en-US" dirty="0"/>
              <a:t>)</a:t>
            </a:r>
            <a:r>
              <a:rPr lang="en-US" b="1" u="sng" dirty="0"/>
              <a:t> features </a:t>
            </a:r>
            <a:r>
              <a:rPr lang="en-US" dirty="0"/>
              <a:t>were extracted. </a:t>
            </a:r>
            <a:endParaRPr lang="hu-HU" dirty="0" smtClean="0"/>
          </a:p>
          <a:p>
            <a:pPr marL="0" indent="0">
              <a:buNone/>
            </a:pPr>
            <a:r>
              <a:rPr lang="en-US" dirty="0" smtClean="0"/>
              <a:t>For </a:t>
            </a:r>
            <a:r>
              <a:rPr lang="en-US" dirty="0">
                <a:solidFill>
                  <a:srgbClr val="0099FF"/>
                </a:solidFill>
              </a:rPr>
              <a:t>statistical comparisons</a:t>
            </a:r>
            <a:r>
              <a:rPr lang="en-US" dirty="0"/>
              <a:t>, the segmented lesions were </a:t>
            </a:r>
            <a:r>
              <a:rPr lang="en-US" dirty="0" smtClean="0"/>
              <a:t>split</a:t>
            </a:r>
            <a:r>
              <a:rPr lang="hu-HU" dirty="0" smtClean="0"/>
              <a:t> </a:t>
            </a:r>
            <a:r>
              <a:rPr lang="en-US" dirty="0" smtClean="0"/>
              <a:t>into </a:t>
            </a:r>
            <a:r>
              <a:rPr lang="en-US" b="1" dirty="0"/>
              <a:t>four groups </a:t>
            </a:r>
            <a:r>
              <a:rPr lang="en-US" dirty="0"/>
              <a:t>according to their sizes: </a:t>
            </a:r>
            <a:endParaRPr lang="hu-HU" dirty="0" smtClean="0"/>
          </a:p>
          <a:p>
            <a:pPr lvl="2" indent="-342900"/>
            <a:r>
              <a:rPr lang="en-US" dirty="0" smtClean="0"/>
              <a:t>(</a:t>
            </a:r>
            <a:r>
              <a:rPr lang="en-US" dirty="0"/>
              <a:t>1) </a:t>
            </a:r>
            <a:r>
              <a:rPr lang="en-US" dirty="0" smtClean="0"/>
              <a:t>0-0.25</a:t>
            </a:r>
            <a:r>
              <a:rPr lang="hu-HU" dirty="0" smtClean="0"/>
              <a:t> </a:t>
            </a:r>
            <a:r>
              <a:rPr lang="en-US" dirty="0" smtClean="0"/>
              <a:t>cm </a:t>
            </a:r>
            <a:r>
              <a:rPr lang="en-US" baseline="30000" dirty="0"/>
              <a:t>3</a:t>
            </a:r>
            <a:r>
              <a:rPr lang="en-US" dirty="0"/>
              <a:t> </a:t>
            </a:r>
            <a:endParaRPr lang="hu-HU" dirty="0" smtClean="0"/>
          </a:p>
          <a:p>
            <a:pPr lvl="2" indent="-342900"/>
            <a:r>
              <a:rPr lang="en-US" dirty="0" smtClean="0"/>
              <a:t>(</a:t>
            </a:r>
            <a:r>
              <a:rPr lang="en-US" dirty="0"/>
              <a:t>2) </a:t>
            </a:r>
            <a:r>
              <a:rPr lang="en-US" dirty="0" smtClean="0"/>
              <a:t>0.25-0.5</a:t>
            </a:r>
            <a:r>
              <a:rPr lang="hu-HU" dirty="0" smtClean="0"/>
              <a:t> </a:t>
            </a:r>
            <a:r>
              <a:rPr lang="en-US" dirty="0" smtClean="0"/>
              <a:t>cm</a:t>
            </a:r>
            <a:r>
              <a:rPr lang="en-US" baseline="30000" dirty="0" smtClean="0"/>
              <a:t>3</a:t>
            </a:r>
            <a:r>
              <a:rPr lang="en-US" dirty="0" smtClean="0"/>
              <a:t> </a:t>
            </a:r>
            <a:endParaRPr lang="hu-HU" dirty="0" smtClean="0"/>
          </a:p>
          <a:p>
            <a:pPr lvl="2" indent="-342900"/>
            <a:r>
              <a:rPr lang="en-US" dirty="0" smtClean="0"/>
              <a:t>(</a:t>
            </a:r>
            <a:r>
              <a:rPr lang="en-US" dirty="0"/>
              <a:t>3) 0.5-1 </a:t>
            </a:r>
            <a:r>
              <a:rPr lang="en-US" dirty="0" smtClean="0"/>
              <a:t>cm</a:t>
            </a:r>
            <a:r>
              <a:rPr lang="en-US" baseline="30000" dirty="0"/>
              <a:t>3</a:t>
            </a:r>
            <a:r>
              <a:rPr lang="en-US" dirty="0"/>
              <a:t> </a:t>
            </a:r>
            <a:endParaRPr lang="hu-HU" dirty="0" smtClean="0"/>
          </a:p>
          <a:p>
            <a:pPr lvl="2" indent="-342900"/>
            <a:r>
              <a:rPr lang="hu-HU" dirty="0" smtClean="0"/>
              <a:t>(4) &gt; </a:t>
            </a:r>
            <a:r>
              <a:rPr lang="en-US" dirty="0" smtClean="0"/>
              <a:t>1</a:t>
            </a:r>
            <a:r>
              <a:rPr lang="hu-HU" dirty="0" smtClean="0"/>
              <a:t> </a:t>
            </a:r>
            <a:r>
              <a:rPr lang="en-US" dirty="0" smtClean="0"/>
              <a:t>cm</a:t>
            </a:r>
            <a:r>
              <a:rPr lang="en-US" baseline="30000" dirty="0"/>
              <a:t>3</a:t>
            </a:r>
            <a:r>
              <a:rPr lang="en-US" dirty="0"/>
              <a:t> </a:t>
            </a:r>
            <a:endParaRPr lang="hu-HU" dirty="0" smtClean="0"/>
          </a:p>
          <a:p>
            <a:pPr lvl="2" indent="-342900"/>
            <a:endParaRPr lang="hu-HU" dirty="0" smtClean="0"/>
          </a:p>
          <a:p>
            <a:pPr marL="0" indent="0">
              <a:buNone/>
            </a:pPr>
            <a:r>
              <a:rPr lang="en-US" b="1" dirty="0" smtClean="0"/>
              <a:t>ROC </a:t>
            </a:r>
            <a:r>
              <a:rPr lang="en-US" b="1" dirty="0"/>
              <a:t>analysis </a:t>
            </a:r>
            <a:r>
              <a:rPr lang="en-US" dirty="0"/>
              <a:t>and </a:t>
            </a:r>
            <a:r>
              <a:rPr lang="en-US" b="1" dirty="0"/>
              <a:t>Kolmogorov-Smirnov test </a:t>
            </a:r>
            <a:r>
              <a:rPr lang="en-US" dirty="0"/>
              <a:t>were done and we used non-parametric </a:t>
            </a:r>
            <a:r>
              <a:rPr lang="en-US" b="1" dirty="0" err="1" smtClean="0"/>
              <a:t>Kruskal</a:t>
            </a:r>
            <a:r>
              <a:rPr lang="hu-HU" b="1" dirty="0" smtClean="0"/>
              <a:t> </a:t>
            </a:r>
            <a:r>
              <a:rPr lang="en-US" b="1" dirty="0" smtClean="0"/>
              <a:t>Wallis </a:t>
            </a:r>
            <a:r>
              <a:rPr lang="en-US" b="1" dirty="0"/>
              <a:t>tests </a:t>
            </a:r>
            <a:r>
              <a:rPr lang="en-US" dirty="0"/>
              <a:t>with </a:t>
            </a:r>
            <a:r>
              <a:rPr lang="en-US" b="1" dirty="0"/>
              <a:t>Bonferroni correction</a:t>
            </a:r>
            <a:r>
              <a:rPr lang="en-US" dirty="0"/>
              <a:t> to compare the different bone lesions.</a:t>
            </a:r>
            <a:endParaRPr lang="hu-HU" dirty="0"/>
          </a:p>
          <a:p>
            <a:endParaRPr lang="hu-HU" dirty="0"/>
          </a:p>
        </p:txBody>
      </p:sp>
      <p:sp>
        <p:nvSpPr>
          <p:cNvPr id="10" name="Szövegdoboz 2"/>
          <p:cNvSpPr txBox="1">
            <a:spLocks noChangeArrowheads="1"/>
          </p:cNvSpPr>
          <p:nvPr/>
        </p:nvSpPr>
        <p:spPr bwMode="auto">
          <a:xfrm>
            <a:off x="8335962" y="6487413"/>
            <a:ext cx="8445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mtClean="0">
                <a:latin typeface="Arial" charset="0"/>
              </a:rPr>
              <a:t>10/24</a:t>
            </a:r>
            <a:endParaRPr lang="hu-HU" dirty="0">
              <a:latin typeface="Arial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0" y="0"/>
            <a:ext cx="18288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INTRODUCTION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828800" y="0"/>
            <a:ext cx="16764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tx1"/>
                </a:solidFill>
              </a:rPr>
              <a:t>OBJECTIVES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5334000" y="0"/>
            <a:ext cx="19050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100" b="1" smtClean="0">
                <a:solidFill>
                  <a:srgbClr val="4BACC6">
                    <a:lumMod val="50000"/>
                  </a:srgbClr>
                </a:solidFill>
              </a:rPr>
              <a:t>RESULT</a:t>
            </a:r>
            <a:endParaRPr lang="en-US" sz="1600" b="1" dirty="0">
              <a:solidFill>
                <a:srgbClr val="4BACC6">
                  <a:lumMod val="50000"/>
                </a:srgbClr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3505200" y="0"/>
            <a:ext cx="1828800" cy="5334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dirty="0" smtClean="0">
                <a:solidFill>
                  <a:schemeClr val="tx1"/>
                </a:solidFill>
              </a:rPr>
              <a:t>METHODS IV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7239000" y="0"/>
            <a:ext cx="19050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accent5">
                    <a:lumMod val="50000"/>
                  </a:schemeClr>
                </a:solidFill>
              </a:rPr>
              <a:t>CONCLUSION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16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8288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INTRODUCTION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828800" y="0"/>
            <a:ext cx="16764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tx1"/>
                </a:solidFill>
              </a:rPr>
              <a:t>OBJECTIVES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334000" y="0"/>
            <a:ext cx="1905000" cy="5334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100" b="1" smtClean="0">
                <a:solidFill>
                  <a:schemeClr val="tx1"/>
                </a:solidFill>
              </a:rPr>
              <a:t>RESULT I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505200" y="0"/>
            <a:ext cx="18288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tx1"/>
                </a:solidFill>
              </a:rPr>
              <a:t>METHODS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239000" y="0"/>
            <a:ext cx="19050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accent5">
                    <a:lumMod val="50000"/>
                  </a:schemeClr>
                </a:solidFill>
              </a:rPr>
              <a:t>CONCLUSION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" name="Tartalom helye 2"/>
          <p:cNvSpPr>
            <a:spLocks noGrp="1"/>
          </p:cNvSpPr>
          <p:nvPr>
            <p:ph sz="half" idx="1"/>
          </p:nvPr>
        </p:nvSpPr>
        <p:spPr>
          <a:xfrm>
            <a:off x="3255739" y="4725144"/>
            <a:ext cx="5888261" cy="2132155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Based on reliability and ROC analysis smallest ROIs (group </a:t>
            </a:r>
            <a:r>
              <a:rPr lang="en-US" sz="2400" dirty="0" smtClean="0"/>
              <a:t>1</a:t>
            </a:r>
            <a:r>
              <a:rPr lang="hu-HU" sz="2400" dirty="0" smtClean="0"/>
              <a:t>.</a:t>
            </a:r>
            <a:r>
              <a:rPr lang="en-US" sz="2400" dirty="0" smtClean="0"/>
              <a:t>) </a:t>
            </a:r>
            <a:r>
              <a:rPr lang="en-US" sz="2400" dirty="0"/>
              <a:t>were discarded, </a:t>
            </a:r>
            <a:r>
              <a:rPr lang="en-US" sz="2400" dirty="0" smtClean="0"/>
              <a:t>and</a:t>
            </a:r>
            <a:r>
              <a:rPr lang="hu-HU" sz="2400" dirty="0" smtClean="0"/>
              <a:t> </a:t>
            </a:r>
            <a:r>
              <a:rPr lang="en-US" sz="2400" dirty="0" smtClean="0"/>
              <a:t>osteolytic </a:t>
            </a:r>
            <a:r>
              <a:rPr lang="en-US" sz="2400" dirty="0"/>
              <a:t>lesions were also excluded from this study, </a:t>
            </a:r>
            <a:r>
              <a:rPr lang="en-US" sz="2400" dirty="0" smtClean="0"/>
              <a:t>because </a:t>
            </a:r>
            <a:r>
              <a:rPr lang="en-US" sz="2400" dirty="0"/>
              <a:t>their sizes </a:t>
            </a:r>
            <a:r>
              <a:rPr lang="en-US" sz="2400" dirty="0" smtClean="0"/>
              <a:t>f</a:t>
            </a:r>
            <a:r>
              <a:rPr lang="hu-HU" sz="2400" dirty="0" smtClean="0"/>
              <a:t>e</a:t>
            </a:r>
            <a:r>
              <a:rPr lang="en-US" sz="2400" dirty="0" err="1" smtClean="0"/>
              <a:t>ll</a:t>
            </a:r>
            <a:r>
              <a:rPr lang="en-US" sz="2400" dirty="0" smtClean="0"/>
              <a:t> into</a:t>
            </a:r>
            <a:r>
              <a:rPr lang="hu-HU" sz="2400" dirty="0" smtClean="0"/>
              <a:t> </a:t>
            </a:r>
            <a:r>
              <a:rPr lang="hu-HU" sz="2400" dirty="0" err="1" smtClean="0"/>
              <a:t>the</a:t>
            </a:r>
            <a:r>
              <a:rPr lang="hu-HU" sz="2400" dirty="0" smtClean="0"/>
              <a:t> </a:t>
            </a:r>
            <a:r>
              <a:rPr lang="en-US" sz="2400" dirty="0" smtClean="0"/>
              <a:t>0-0.25cm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 </a:t>
            </a:r>
            <a:r>
              <a:rPr lang="en-US" sz="2400" dirty="0"/>
              <a:t>range</a:t>
            </a:r>
            <a:r>
              <a:rPr lang="en-US" sz="2400" dirty="0" smtClean="0"/>
              <a:t>.</a:t>
            </a:r>
            <a:endParaRPr lang="hu-HU" sz="2400" dirty="0" smtClean="0"/>
          </a:p>
        </p:txBody>
      </p:sp>
      <p:sp>
        <p:nvSpPr>
          <p:cNvPr id="21" name="Szövegdoboz 2"/>
          <p:cNvSpPr txBox="1">
            <a:spLocks noChangeArrowheads="1"/>
          </p:cNvSpPr>
          <p:nvPr/>
        </p:nvSpPr>
        <p:spPr bwMode="auto">
          <a:xfrm>
            <a:off x="8335962" y="6487413"/>
            <a:ext cx="8445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mtClean="0">
                <a:latin typeface="Arial" charset="0"/>
              </a:rPr>
              <a:t>11/24</a:t>
            </a:r>
            <a:endParaRPr lang="hu-HU" dirty="0">
              <a:latin typeface="Arial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5" t="-515" r="25641" b="4775"/>
          <a:stretch/>
        </p:blipFill>
        <p:spPr bwMode="auto">
          <a:xfrm>
            <a:off x="3255739" y="533400"/>
            <a:ext cx="3240000" cy="294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33" b="4920"/>
          <a:stretch/>
        </p:blipFill>
        <p:spPr bwMode="auto">
          <a:xfrm>
            <a:off x="5074" y="546567"/>
            <a:ext cx="3240000" cy="2929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4695" b="4602"/>
          <a:stretch/>
        </p:blipFill>
        <p:spPr bwMode="auto">
          <a:xfrm>
            <a:off x="0" y="4102456"/>
            <a:ext cx="3240000" cy="2759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45" t="7581" r="8192" b="47811"/>
          <a:stretch/>
        </p:blipFill>
        <p:spPr bwMode="auto">
          <a:xfrm>
            <a:off x="7615882" y="692696"/>
            <a:ext cx="1440160" cy="3184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Szövegdoboz 13"/>
          <p:cNvSpPr txBox="1"/>
          <p:nvPr/>
        </p:nvSpPr>
        <p:spPr>
          <a:xfrm>
            <a:off x="3552940" y="3640791"/>
            <a:ext cx="2949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A. Mixed vs. </a:t>
            </a:r>
            <a:r>
              <a:rPr lang="hu-HU" dirty="0" err="1" smtClean="0"/>
              <a:t>Osteoblastic</a:t>
            </a:r>
            <a:endParaRPr lang="hu-HU" dirty="0" smtClean="0"/>
          </a:p>
          <a:p>
            <a:r>
              <a:rPr lang="hu-HU" dirty="0" smtClean="0"/>
              <a:t>B. Mixed vs. </a:t>
            </a:r>
            <a:r>
              <a:rPr lang="hu-HU" dirty="0" err="1" smtClean="0"/>
              <a:t>Healthy</a:t>
            </a:r>
            <a:endParaRPr lang="hu-HU" dirty="0" smtClean="0"/>
          </a:p>
          <a:p>
            <a:r>
              <a:rPr lang="hu-HU" dirty="0" smtClean="0"/>
              <a:t>C. </a:t>
            </a:r>
            <a:r>
              <a:rPr lang="hu-HU" dirty="0" err="1" smtClean="0"/>
              <a:t>Healthy</a:t>
            </a:r>
            <a:r>
              <a:rPr lang="hu-HU" dirty="0" smtClean="0"/>
              <a:t> vs. </a:t>
            </a:r>
            <a:r>
              <a:rPr lang="hu-HU" dirty="0" err="1" smtClean="0"/>
              <a:t>Osteoblastic</a:t>
            </a:r>
            <a:endParaRPr lang="en-GB" dirty="0"/>
          </a:p>
        </p:txBody>
      </p:sp>
      <p:sp>
        <p:nvSpPr>
          <p:cNvPr id="16" name="Szövegdoboz 15"/>
          <p:cNvSpPr txBox="1"/>
          <p:nvPr/>
        </p:nvSpPr>
        <p:spPr>
          <a:xfrm>
            <a:off x="2843808" y="2748662"/>
            <a:ext cx="325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mtClean="0"/>
              <a:t>A</a:t>
            </a:r>
            <a:endParaRPr lang="en-GB"/>
          </a:p>
        </p:txBody>
      </p:sp>
      <p:sp>
        <p:nvSpPr>
          <p:cNvPr id="17" name="Szövegdoboz 16"/>
          <p:cNvSpPr txBox="1"/>
          <p:nvPr/>
        </p:nvSpPr>
        <p:spPr>
          <a:xfrm>
            <a:off x="6123855" y="2748662"/>
            <a:ext cx="325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mtClean="0"/>
              <a:t>B</a:t>
            </a:r>
            <a:endParaRPr lang="en-GB"/>
          </a:p>
        </p:txBody>
      </p:sp>
      <p:sp>
        <p:nvSpPr>
          <p:cNvPr id="18" name="Szövegdoboz 17"/>
          <p:cNvSpPr txBox="1"/>
          <p:nvPr/>
        </p:nvSpPr>
        <p:spPr>
          <a:xfrm>
            <a:off x="2843808" y="6118081"/>
            <a:ext cx="325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mtClean="0"/>
              <a:t>C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494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" y="0"/>
            <a:ext cx="90815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2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5" y="0"/>
            <a:ext cx="90954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66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3" y="0"/>
            <a:ext cx="91015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22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3" y="0"/>
            <a:ext cx="91015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54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3" y="0"/>
            <a:ext cx="91015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12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3" y="0"/>
            <a:ext cx="91015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23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3" y="0"/>
            <a:ext cx="91015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89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2"/>
            <a:ext cx="9144000" cy="685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09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0"/>
            <a:ext cx="9144000" cy="685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85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8288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INTRODUCTION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828800" y="0"/>
            <a:ext cx="16764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tx1"/>
                </a:solidFill>
              </a:rPr>
              <a:t>OBJECTIVES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334000" y="0"/>
            <a:ext cx="1905000" cy="5334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100" b="1" smtClean="0">
                <a:solidFill>
                  <a:schemeClr val="tx1"/>
                </a:solidFill>
              </a:rPr>
              <a:t>RESULT II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505200" y="0"/>
            <a:ext cx="18288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tx1"/>
                </a:solidFill>
              </a:rPr>
              <a:t>METHODS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239000" y="0"/>
            <a:ext cx="19050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accent5">
                    <a:lumMod val="50000"/>
                  </a:schemeClr>
                </a:solidFill>
              </a:rPr>
              <a:t>CONCLUSION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" name="Tartalom helye 2"/>
          <p:cNvSpPr>
            <a:spLocks noGrp="1"/>
          </p:cNvSpPr>
          <p:nvPr>
            <p:ph sz="half" idx="1"/>
          </p:nvPr>
        </p:nvSpPr>
        <p:spPr>
          <a:xfrm>
            <a:off x="0" y="533400"/>
            <a:ext cx="9144000" cy="6324600"/>
          </a:xfrm>
        </p:spPr>
        <p:txBody>
          <a:bodyPr/>
          <a:lstStyle/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en-US" dirty="0" smtClean="0"/>
              <a:t>Based</a:t>
            </a:r>
            <a:r>
              <a:rPr lang="hu-HU" dirty="0" smtClean="0"/>
              <a:t> </a:t>
            </a:r>
            <a:r>
              <a:rPr lang="hu-HU" dirty="0" err="1" smtClean="0"/>
              <a:t>on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Kruskal-Wallis</a:t>
            </a:r>
            <a:r>
              <a:rPr lang="hu-HU" dirty="0" smtClean="0"/>
              <a:t> test </a:t>
            </a:r>
            <a:r>
              <a:rPr lang="hu-HU" b="1" dirty="0" err="1" smtClean="0">
                <a:solidFill>
                  <a:srgbClr val="0099FF"/>
                </a:solidFill>
              </a:rPr>
              <a:t>si</a:t>
            </a:r>
            <a:r>
              <a:rPr lang="en-US" b="1" dirty="0" err="1" smtClean="0">
                <a:solidFill>
                  <a:srgbClr val="0099FF"/>
                </a:solidFill>
              </a:rPr>
              <a:t>gnificant</a:t>
            </a:r>
            <a:r>
              <a:rPr lang="en-US" b="1" dirty="0" smtClean="0">
                <a:solidFill>
                  <a:srgbClr val="0099FF"/>
                </a:solidFill>
              </a:rPr>
              <a:t> </a:t>
            </a:r>
            <a:r>
              <a:rPr lang="en-US" b="1" dirty="0">
                <a:solidFill>
                  <a:srgbClr val="0099FF"/>
                </a:solidFill>
              </a:rPr>
              <a:t>differences were </a:t>
            </a:r>
            <a:r>
              <a:rPr lang="en-US" b="1" dirty="0" smtClean="0">
                <a:solidFill>
                  <a:srgbClr val="0099FF"/>
                </a:solidFill>
              </a:rPr>
              <a:t>found</a:t>
            </a:r>
            <a:r>
              <a:rPr lang="hu-HU" b="1" dirty="0" smtClean="0">
                <a:solidFill>
                  <a:srgbClr val="0099FF"/>
                </a:solidFill>
              </a:rPr>
              <a:t> </a:t>
            </a:r>
            <a:r>
              <a:rPr lang="en-US" dirty="0" smtClean="0"/>
              <a:t>at </a:t>
            </a:r>
            <a:r>
              <a:rPr lang="en-US" dirty="0"/>
              <a:t>ROI size larger then 0.25 </a:t>
            </a:r>
            <a:r>
              <a:rPr lang="en-US" dirty="0" smtClean="0"/>
              <a:t>cm</a:t>
            </a:r>
            <a:r>
              <a:rPr lang="en-US" baseline="30000" dirty="0"/>
              <a:t>3</a:t>
            </a:r>
            <a:r>
              <a:rPr lang="hu-HU" dirty="0" smtClean="0"/>
              <a:t> </a:t>
            </a:r>
            <a:r>
              <a:rPr lang="en-US" dirty="0" smtClean="0"/>
              <a:t>between</a:t>
            </a:r>
            <a:r>
              <a:rPr lang="hu-HU" dirty="0" smtClean="0"/>
              <a:t>:</a:t>
            </a:r>
            <a:r>
              <a:rPr lang="en-US" dirty="0" smtClean="0"/>
              <a:t> </a:t>
            </a:r>
            <a:endParaRPr lang="hu-HU" dirty="0" smtClean="0"/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b="1" dirty="0" smtClean="0"/>
              <a:t>	</a:t>
            </a:r>
            <a:r>
              <a:rPr lang="en-US" b="1" dirty="0" smtClean="0"/>
              <a:t>Mixed </a:t>
            </a:r>
            <a:r>
              <a:rPr lang="hu-HU" b="1" dirty="0" smtClean="0"/>
              <a:t>-</a:t>
            </a:r>
            <a:r>
              <a:rPr lang="en-US" b="1" dirty="0" smtClean="0"/>
              <a:t> </a:t>
            </a:r>
            <a:r>
              <a:rPr lang="en-US" b="1" dirty="0"/>
              <a:t>Healthy </a:t>
            </a:r>
            <a:r>
              <a:rPr lang="en-US" b="1" dirty="0" smtClean="0"/>
              <a:t>lesions</a:t>
            </a:r>
            <a:r>
              <a:rPr lang="hu-HU" b="1" dirty="0" smtClean="0"/>
              <a:t>:</a:t>
            </a:r>
            <a:r>
              <a:rPr lang="hu-HU" b="1" dirty="0"/>
              <a:t> </a:t>
            </a:r>
            <a:endParaRPr lang="hu-HU" b="1" dirty="0" smtClean="0"/>
          </a:p>
          <a:p>
            <a:pPr marL="0" indent="0">
              <a:buNone/>
            </a:pPr>
            <a:r>
              <a:rPr lang="hu-HU" dirty="0" smtClean="0">
                <a:solidFill>
                  <a:srgbClr val="C00000"/>
                </a:solidFill>
              </a:rPr>
              <a:t>	</a:t>
            </a:r>
            <a:r>
              <a:rPr lang="en-US" u="sng" dirty="0" smtClean="0">
                <a:solidFill>
                  <a:srgbClr val="C00000"/>
                </a:solidFill>
              </a:rPr>
              <a:t>maximum</a:t>
            </a:r>
            <a:r>
              <a:rPr lang="en-US" u="sng" dirty="0">
                <a:solidFill>
                  <a:srgbClr val="C00000"/>
                </a:solidFill>
              </a:rPr>
              <a:t>, mean, SD, variance,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SD/mean</a:t>
            </a:r>
            <a:r>
              <a:rPr lang="hu-HU" dirty="0" smtClean="0">
                <a:solidFill>
                  <a:srgbClr val="C00000"/>
                </a:solidFill>
              </a:rPr>
              <a:t>,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u="sng" dirty="0">
                <a:solidFill>
                  <a:srgbClr val="C00000"/>
                </a:solidFill>
              </a:rPr>
              <a:t>contrast </a:t>
            </a:r>
            <a:r>
              <a:rPr lang="hu-HU" dirty="0" smtClean="0">
                <a:solidFill>
                  <a:srgbClr val="C00000"/>
                </a:solidFill>
              </a:rPr>
              <a:t>      </a:t>
            </a:r>
          </a:p>
          <a:p>
            <a:pPr marL="0" indent="0">
              <a:buNone/>
            </a:pPr>
            <a:r>
              <a:rPr lang="hu-HU" b="1" dirty="0" smtClean="0">
                <a:solidFill>
                  <a:srgbClr val="C00000"/>
                </a:solidFill>
              </a:rPr>
              <a:t>	</a:t>
            </a:r>
            <a:r>
              <a:rPr lang="en-US" b="1" dirty="0" smtClean="0"/>
              <a:t>Healthy </a:t>
            </a:r>
            <a:r>
              <a:rPr lang="hu-HU" b="1" dirty="0" smtClean="0"/>
              <a:t>-</a:t>
            </a:r>
            <a:r>
              <a:rPr lang="en-US" b="1" dirty="0" smtClean="0"/>
              <a:t> </a:t>
            </a:r>
            <a:r>
              <a:rPr lang="en-US" b="1" dirty="0"/>
              <a:t>Osteoblastic </a:t>
            </a:r>
            <a:r>
              <a:rPr lang="en-US" b="1" dirty="0" smtClean="0"/>
              <a:t>lesions</a:t>
            </a:r>
            <a:r>
              <a:rPr lang="hu-HU" b="1" dirty="0" smtClean="0"/>
              <a:t>: </a:t>
            </a:r>
          </a:p>
          <a:p>
            <a:pPr marL="0" indent="0">
              <a:buNone/>
            </a:pPr>
            <a:r>
              <a:rPr lang="hu-HU" dirty="0" smtClean="0">
                <a:solidFill>
                  <a:srgbClr val="C00000"/>
                </a:solidFill>
              </a:rPr>
              <a:t>	</a:t>
            </a:r>
            <a:r>
              <a:rPr lang="en-US" u="sng" dirty="0" smtClean="0">
                <a:solidFill>
                  <a:srgbClr val="C00000"/>
                </a:solidFill>
              </a:rPr>
              <a:t>maximum</a:t>
            </a:r>
            <a:r>
              <a:rPr lang="en-US" u="sng" dirty="0">
                <a:solidFill>
                  <a:srgbClr val="C00000"/>
                </a:solidFill>
              </a:rPr>
              <a:t>, mean, </a:t>
            </a:r>
            <a:r>
              <a:rPr lang="hu-HU" u="sng" dirty="0" smtClean="0">
                <a:solidFill>
                  <a:srgbClr val="C00000"/>
                </a:solidFill>
              </a:rPr>
              <a:t>SD</a:t>
            </a:r>
            <a:r>
              <a:rPr lang="en-US" u="sng" dirty="0" smtClean="0">
                <a:solidFill>
                  <a:srgbClr val="C00000"/>
                </a:solidFill>
              </a:rPr>
              <a:t>, </a:t>
            </a:r>
            <a:r>
              <a:rPr lang="en-US" u="sng" dirty="0">
                <a:solidFill>
                  <a:srgbClr val="C00000"/>
                </a:solidFill>
              </a:rPr>
              <a:t>variance, </a:t>
            </a:r>
            <a:r>
              <a:rPr lang="en-US" u="sng" dirty="0" smtClean="0">
                <a:solidFill>
                  <a:srgbClr val="C00000"/>
                </a:solidFill>
              </a:rPr>
              <a:t>contrast</a:t>
            </a:r>
            <a:r>
              <a:rPr lang="hu-HU" u="sng" dirty="0" smtClean="0">
                <a:solidFill>
                  <a:srgbClr val="C00000"/>
                </a:solidFill>
              </a:rPr>
              <a:t>, </a:t>
            </a:r>
            <a:r>
              <a:rPr lang="en-US" dirty="0" smtClean="0">
                <a:solidFill>
                  <a:srgbClr val="C00000"/>
                </a:solidFill>
              </a:rPr>
              <a:t>correlation</a:t>
            </a:r>
            <a:endParaRPr lang="hu-HU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hu-HU" b="1" dirty="0" smtClean="0"/>
              <a:t>	</a:t>
            </a:r>
            <a:r>
              <a:rPr lang="en-US" b="1" dirty="0" smtClean="0"/>
              <a:t>Mixed </a:t>
            </a:r>
            <a:r>
              <a:rPr lang="hu-HU" b="1" dirty="0" smtClean="0"/>
              <a:t>-</a:t>
            </a:r>
            <a:r>
              <a:rPr lang="en-US" b="1" dirty="0" smtClean="0"/>
              <a:t> Osteoblastic</a:t>
            </a:r>
            <a:r>
              <a:rPr lang="hu-HU" b="1" dirty="0" smtClean="0"/>
              <a:t> </a:t>
            </a:r>
            <a:r>
              <a:rPr lang="en-US" b="1" dirty="0" smtClean="0"/>
              <a:t>lesions</a:t>
            </a:r>
            <a:r>
              <a:rPr lang="hu-HU" b="1" dirty="0" smtClean="0"/>
              <a:t>: </a:t>
            </a:r>
          </a:p>
          <a:p>
            <a:pPr marL="0" indent="0">
              <a:buNone/>
            </a:pPr>
            <a:r>
              <a:rPr lang="hu-HU" dirty="0" smtClean="0">
                <a:solidFill>
                  <a:srgbClr val="C00000"/>
                </a:solidFill>
              </a:rPr>
              <a:t>	</a:t>
            </a:r>
            <a:r>
              <a:rPr lang="en-US" u="sng" dirty="0" smtClean="0">
                <a:solidFill>
                  <a:srgbClr val="C00000"/>
                </a:solidFill>
              </a:rPr>
              <a:t>maximum</a:t>
            </a:r>
            <a:r>
              <a:rPr lang="en-US" u="sng" dirty="0">
                <a:solidFill>
                  <a:srgbClr val="C00000"/>
                </a:solidFill>
              </a:rPr>
              <a:t>, mean, </a:t>
            </a:r>
            <a:r>
              <a:rPr lang="hu-HU" u="sng" dirty="0" smtClean="0">
                <a:solidFill>
                  <a:srgbClr val="C00000"/>
                </a:solidFill>
              </a:rPr>
              <a:t>SD</a:t>
            </a:r>
            <a:r>
              <a:rPr lang="en-US" u="sng" dirty="0" smtClean="0">
                <a:solidFill>
                  <a:srgbClr val="C00000"/>
                </a:solidFill>
              </a:rPr>
              <a:t>, variance</a:t>
            </a:r>
            <a:r>
              <a:rPr lang="hu-HU" u="sng" dirty="0" smtClean="0">
                <a:solidFill>
                  <a:srgbClr val="C00000"/>
                </a:solidFill>
              </a:rPr>
              <a:t>, </a:t>
            </a:r>
            <a:r>
              <a:rPr lang="en-US" u="sng" dirty="0" smtClean="0">
                <a:solidFill>
                  <a:srgbClr val="C00000"/>
                </a:solidFill>
              </a:rPr>
              <a:t>contrast</a:t>
            </a:r>
            <a:endParaRPr lang="hu-HU" u="sng" dirty="0">
              <a:solidFill>
                <a:srgbClr val="C00000"/>
              </a:solidFill>
            </a:endParaRPr>
          </a:p>
        </p:txBody>
      </p:sp>
      <p:sp>
        <p:nvSpPr>
          <p:cNvPr id="21" name="Szövegdoboz 2"/>
          <p:cNvSpPr txBox="1">
            <a:spLocks noChangeArrowheads="1"/>
          </p:cNvSpPr>
          <p:nvPr/>
        </p:nvSpPr>
        <p:spPr bwMode="auto">
          <a:xfrm>
            <a:off x="8335962" y="6488113"/>
            <a:ext cx="8445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mtClean="0">
                <a:latin typeface="Arial" charset="0"/>
              </a:rPr>
              <a:t>20/24</a:t>
            </a:r>
            <a:endParaRPr lang="hu-H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96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8288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INTRODUCTION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828800" y="0"/>
            <a:ext cx="16764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tx1"/>
                </a:solidFill>
              </a:rPr>
              <a:t>OBJECTIVES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334000" y="0"/>
            <a:ext cx="1905000" cy="5334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100" b="1" smtClean="0">
                <a:solidFill>
                  <a:schemeClr val="tx1"/>
                </a:solidFill>
              </a:rPr>
              <a:t>RESULT III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505200" y="0"/>
            <a:ext cx="18288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tx1"/>
                </a:solidFill>
              </a:rPr>
              <a:t>METHODS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239000" y="0"/>
            <a:ext cx="19050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accent5">
                    <a:lumMod val="50000"/>
                  </a:schemeClr>
                </a:solidFill>
              </a:rPr>
              <a:t>CONCLUSION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6" name="Kép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33400"/>
            <a:ext cx="4274821" cy="3200400"/>
          </a:xfrm>
          <a:prstGeom prst="rect">
            <a:avLst/>
          </a:prstGeom>
        </p:spPr>
      </p:pic>
      <p:pic>
        <p:nvPicPr>
          <p:cNvPr id="17" name="Kép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744" y="539130"/>
            <a:ext cx="4274821" cy="3200400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9" y="3508890"/>
            <a:ext cx="4274821" cy="3200400"/>
          </a:xfrm>
          <a:prstGeom prst="rect">
            <a:avLst/>
          </a:prstGeom>
        </p:spPr>
      </p:pic>
      <p:pic>
        <p:nvPicPr>
          <p:cNvPr id="18" name="Kép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302" y="3511944"/>
            <a:ext cx="4274286" cy="3200000"/>
          </a:xfrm>
          <a:prstGeom prst="rect">
            <a:avLst/>
          </a:prstGeom>
        </p:spPr>
      </p:pic>
      <p:pic>
        <p:nvPicPr>
          <p:cNvPr id="15" name="Kép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189" y="2132856"/>
            <a:ext cx="4274821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872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0" y="620688"/>
            <a:ext cx="8964488" cy="6237312"/>
          </a:xfrm>
        </p:spPr>
        <p:txBody>
          <a:bodyPr/>
          <a:lstStyle/>
          <a:p>
            <a:pPr algn="just"/>
            <a:r>
              <a:rPr lang="en-GB" sz="2300" dirty="0" smtClean="0"/>
              <a:t>In </a:t>
            </a:r>
            <a:r>
              <a:rPr lang="en-GB" sz="2300" dirty="0"/>
              <a:t>conclusion, we found several heterogeneity parameters showing differences between metastatic </a:t>
            </a:r>
            <a:r>
              <a:rPr lang="en-US" sz="2300" dirty="0" smtClean="0"/>
              <a:t>bone</a:t>
            </a:r>
            <a:r>
              <a:rPr lang="hu-HU" sz="2300" dirty="0" smtClean="0"/>
              <a:t> </a:t>
            </a:r>
            <a:r>
              <a:rPr lang="en-GB" sz="2300" dirty="0" smtClean="0"/>
              <a:t>lesions</a:t>
            </a:r>
            <a:r>
              <a:rPr lang="hu-HU" sz="2300" dirty="0" smtClean="0"/>
              <a:t>.</a:t>
            </a:r>
          </a:p>
          <a:p>
            <a:pPr marL="0" indent="0" algn="just">
              <a:buNone/>
            </a:pPr>
            <a:endParaRPr lang="hu-HU" sz="2300" dirty="0"/>
          </a:p>
          <a:p>
            <a:pPr algn="just"/>
            <a:r>
              <a:rPr lang="en-US" sz="2300" dirty="0" smtClean="0"/>
              <a:t>Texture </a:t>
            </a:r>
            <a:r>
              <a:rPr lang="en-US" sz="2300" dirty="0"/>
              <a:t>analysis was not reliable in small </a:t>
            </a:r>
            <a:r>
              <a:rPr lang="en-US" sz="2300" dirty="0" smtClean="0"/>
              <a:t>lesions</a:t>
            </a:r>
            <a:r>
              <a:rPr lang="hu-HU" sz="2300" dirty="0" smtClean="0"/>
              <a:t> (&lt;0.25cm</a:t>
            </a:r>
            <a:r>
              <a:rPr lang="hu-HU" sz="2300" baseline="30000" dirty="0" smtClean="0"/>
              <a:t>3</a:t>
            </a:r>
            <a:r>
              <a:rPr lang="hu-HU" sz="2300" dirty="0" smtClean="0"/>
              <a:t>)</a:t>
            </a:r>
            <a:r>
              <a:rPr lang="en-US" sz="2300" dirty="0" smtClean="0"/>
              <a:t>, </a:t>
            </a:r>
            <a:r>
              <a:rPr lang="en-US" sz="2300" dirty="0"/>
              <a:t>but we could</a:t>
            </a:r>
            <a:r>
              <a:rPr lang="hu-HU" sz="2300" dirty="0"/>
              <a:t> </a:t>
            </a:r>
            <a:r>
              <a:rPr lang="en-US" sz="2300" dirty="0"/>
              <a:t>differentiate the healthy, the mixed and the osteoblastic areas utilizing the following textural</a:t>
            </a:r>
            <a:r>
              <a:rPr lang="hu-HU" sz="2300" dirty="0"/>
              <a:t> </a:t>
            </a:r>
            <a:r>
              <a:rPr lang="en-US" sz="2300" dirty="0"/>
              <a:t>parameters: </a:t>
            </a:r>
            <a:r>
              <a:rPr lang="hu-HU" sz="2300" b="1" dirty="0"/>
              <a:t>m</a:t>
            </a:r>
            <a:r>
              <a:rPr lang="en-US" sz="2300" b="1" dirty="0" err="1"/>
              <a:t>aximum</a:t>
            </a:r>
            <a:r>
              <a:rPr lang="hu-HU" sz="2300" b="1" dirty="0"/>
              <a:t>,</a:t>
            </a:r>
            <a:r>
              <a:rPr lang="en-US" sz="2300" b="1" dirty="0"/>
              <a:t> mean</a:t>
            </a:r>
            <a:r>
              <a:rPr lang="hu-HU" sz="2300" b="1" dirty="0"/>
              <a:t>,</a:t>
            </a:r>
            <a:r>
              <a:rPr lang="en-US" sz="2300" b="1" dirty="0"/>
              <a:t> </a:t>
            </a:r>
            <a:r>
              <a:rPr lang="hu-HU" sz="2300" b="1" dirty="0"/>
              <a:t>SD,</a:t>
            </a:r>
            <a:r>
              <a:rPr lang="en-US" sz="2300" b="1" dirty="0"/>
              <a:t> variance</a:t>
            </a:r>
            <a:r>
              <a:rPr lang="hu-HU" sz="2300" b="1" dirty="0"/>
              <a:t>, </a:t>
            </a:r>
            <a:r>
              <a:rPr lang="en-US" sz="2300" b="1" dirty="0"/>
              <a:t>contrast</a:t>
            </a:r>
            <a:r>
              <a:rPr lang="hu-HU" sz="2300" b="1" dirty="0" smtClean="0"/>
              <a:t>.</a:t>
            </a:r>
          </a:p>
          <a:p>
            <a:pPr marL="0" indent="0" algn="just">
              <a:buNone/>
            </a:pPr>
            <a:endParaRPr lang="hu-HU" sz="2300" b="1" dirty="0" smtClean="0"/>
          </a:p>
          <a:p>
            <a:pPr algn="just"/>
            <a:r>
              <a:rPr lang="en-US" sz="2300" dirty="0"/>
              <a:t>The heterogeneity parameters allowed us to describe the differences between</a:t>
            </a:r>
            <a:r>
              <a:rPr lang="hu-HU" sz="2300" dirty="0"/>
              <a:t> </a:t>
            </a:r>
            <a:r>
              <a:rPr lang="en-US" sz="2300" dirty="0"/>
              <a:t>pathological bone lesions</a:t>
            </a:r>
            <a:r>
              <a:rPr lang="en-US" sz="2300" dirty="0" smtClean="0"/>
              <a:t>.</a:t>
            </a:r>
            <a:endParaRPr lang="hu-HU" sz="2300" dirty="0" smtClean="0"/>
          </a:p>
          <a:p>
            <a:pPr algn="just"/>
            <a:endParaRPr lang="hu-HU" sz="2300" dirty="0" smtClean="0"/>
          </a:p>
          <a:p>
            <a:pPr algn="just"/>
            <a:r>
              <a:rPr lang="en-US" sz="2300" dirty="0"/>
              <a:t>Based on the volume dependence of the investigated textural parameters, the reliability of any texture indexes is affected by the spatial resolution of a given imaging modality.  </a:t>
            </a:r>
          </a:p>
          <a:p>
            <a:pPr algn="just"/>
            <a:endParaRPr lang="hu-HU" sz="2600" dirty="0"/>
          </a:p>
          <a:p>
            <a:pPr marL="0" indent="0">
              <a:buNone/>
            </a:pPr>
            <a:endParaRPr lang="hu-HU" sz="2600" dirty="0"/>
          </a:p>
          <a:p>
            <a:endParaRPr lang="hu-HU" sz="2600" dirty="0"/>
          </a:p>
          <a:p>
            <a:endParaRPr lang="hu-HU" sz="26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8288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INTRODUCTION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828800" y="0"/>
            <a:ext cx="16764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tx1"/>
                </a:solidFill>
              </a:rPr>
              <a:t>OBJECTIVES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334000" y="0"/>
            <a:ext cx="19050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100" b="1" smtClean="0">
                <a:solidFill>
                  <a:schemeClr val="tx1"/>
                </a:solidFill>
              </a:rPr>
              <a:t>RESULT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505200" y="0"/>
            <a:ext cx="1828800" cy="533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tx1"/>
                </a:solidFill>
              </a:rPr>
              <a:t>METHODS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239000" y="0"/>
            <a:ext cx="1905000" cy="5334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u-HU" sz="2000" b="1" smtClean="0">
                <a:solidFill>
                  <a:schemeClr val="tx1"/>
                </a:solidFill>
              </a:rPr>
              <a:t>CONCLUSION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0" name="Szövegdoboz 2"/>
          <p:cNvSpPr txBox="1">
            <a:spLocks noChangeArrowheads="1"/>
          </p:cNvSpPr>
          <p:nvPr/>
        </p:nvSpPr>
        <p:spPr bwMode="auto">
          <a:xfrm>
            <a:off x="8335051" y="6487413"/>
            <a:ext cx="8445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mtClean="0">
                <a:latin typeface="Arial" charset="0"/>
              </a:rPr>
              <a:t>23/24</a:t>
            </a:r>
            <a:endParaRPr lang="hu-H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33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0" y="6097651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b="1" dirty="0" smtClean="0"/>
              <a:t>  </a:t>
            </a:r>
            <a:r>
              <a:rPr lang="hu-HU" sz="3200" b="1" dirty="0" smtClean="0">
                <a:solidFill>
                  <a:srgbClr val="0099FF"/>
                </a:solidFill>
              </a:rPr>
              <a:t>THANK YOU FOR YOUR ATTENTION!</a:t>
            </a:r>
            <a:endParaRPr lang="hu-HU" sz="3600" b="1" dirty="0">
              <a:solidFill>
                <a:srgbClr val="0099FF"/>
              </a:solidFill>
            </a:endParaRPr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770" y="0"/>
            <a:ext cx="4399230" cy="25694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688866" cy="25694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324" y="2949486"/>
            <a:ext cx="4923013" cy="26730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Szövegdoboz 12"/>
          <p:cNvSpPr txBox="1"/>
          <p:nvPr/>
        </p:nvSpPr>
        <p:spPr>
          <a:xfrm>
            <a:off x="1221867" y="2579092"/>
            <a:ext cx="20929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Budapest</a:t>
            </a:r>
            <a:endParaRPr lang="hu-HU" sz="2000" b="1" dirty="0">
              <a:solidFill>
                <a:srgbClr val="0099FF"/>
              </a:solidFill>
            </a:endParaRPr>
          </a:p>
        </p:txBody>
      </p:sp>
      <p:sp>
        <p:nvSpPr>
          <p:cNvPr id="14" name="Szövegdoboz 13"/>
          <p:cNvSpPr txBox="1"/>
          <p:nvPr/>
        </p:nvSpPr>
        <p:spPr>
          <a:xfrm>
            <a:off x="4860032" y="2517536"/>
            <a:ext cx="4283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/>
              <a:t>Lake Balaton</a:t>
            </a:r>
            <a:endParaRPr lang="hu-HU" sz="2000" b="1" dirty="0"/>
          </a:p>
        </p:txBody>
      </p:sp>
      <p:sp>
        <p:nvSpPr>
          <p:cNvPr id="15" name="Szövegdoboz 14"/>
          <p:cNvSpPr txBox="1"/>
          <p:nvPr/>
        </p:nvSpPr>
        <p:spPr>
          <a:xfrm>
            <a:off x="2268323" y="5644479"/>
            <a:ext cx="4791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/>
              <a:t>University of Debrecen</a:t>
            </a:r>
            <a:endParaRPr lang="hu-HU" sz="2000" b="1" dirty="0"/>
          </a:p>
        </p:txBody>
      </p:sp>
    </p:spTree>
    <p:extLst>
      <p:ext uri="{BB962C8B-B14F-4D97-AF65-F5344CB8AC3E}">
        <p14:creationId xmlns:p14="http://schemas.microsoft.com/office/powerpoint/2010/main" val="12829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14389</TotalTime>
  <Words>675</Words>
  <Application>Microsoft Office PowerPoint</Application>
  <PresentationFormat>Diavetítés a képernyőre (4:3 oldalarány)</PresentationFormat>
  <Paragraphs>205</Paragraphs>
  <Slides>24</Slides>
  <Notes>2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24</vt:i4>
      </vt:variant>
    </vt:vector>
  </HeadingPairs>
  <TitlesOfParts>
    <vt:vector size="25" baseType="lpstr">
      <vt:lpstr>Office-téma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Company>Siracusa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Béres Mónika</cp:lastModifiedBy>
  <cp:revision>270</cp:revision>
  <cp:lastPrinted>2016-10-04T13:35:40Z</cp:lastPrinted>
  <dcterms:created xsi:type="dcterms:W3CDTF">2009-01-21T03:22:11Z</dcterms:created>
  <dcterms:modified xsi:type="dcterms:W3CDTF">2016-10-30T19:39:17Z</dcterms:modified>
</cp:coreProperties>
</file>