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92401" y="496570"/>
            <a:ext cx="4759197" cy="859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71B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1140" y="4918202"/>
            <a:ext cx="8681719" cy="1195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ED2D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ED2D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ED2D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64460" y="267715"/>
            <a:ext cx="4815078" cy="860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ED2D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6739" y="1606296"/>
            <a:ext cx="7970520" cy="3898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371840" y="6307317"/>
            <a:ext cx="401320" cy="340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g"/><Relationship Id="rId9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hyperlink" Target="http://vertassets.blob.core.windows.net/image/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jpg"/><Relationship Id="rId8" Type="http://schemas.openxmlformats.org/officeDocument/2006/relationships/image" Target="../media/image5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jpg"/><Relationship Id="rId5" Type="http://schemas.openxmlformats.org/officeDocument/2006/relationships/image" Target="../media/image60.jpg"/><Relationship Id="rId6" Type="http://schemas.openxmlformats.org/officeDocument/2006/relationships/image" Target="../media/image61.jpg"/><Relationship Id="rId7" Type="http://schemas.openxmlformats.org/officeDocument/2006/relationships/image" Target="../media/image62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jpg"/><Relationship Id="rId8" Type="http://schemas.openxmlformats.org/officeDocument/2006/relationships/image" Target="../media/image69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74.jpg"/><Relationship Id="rId4" Type="http://schemas.openxmlformats.org/officeDocument/2006/relationships/image" Target="../media/image75.jpg"/><Relationship Id="rId5" Type="http://schemas.openxmlformats.org/officeDocument/2006/relationships/image" Target="../media/image76.png"/><Relationship Id="rId6" Type="http://schemas.openxmlformats.org/officeDocument/2006/relationships/image" Target="../media/image77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jpg"/><Relationship Id="rId3" Type="http://schemas.openxmlformats.org/officeDocument/2006/relationships/image" Target="../media/image81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jpg"/><Relationship Id="rId5" Type="http://schemas.openxmlformats.org/officeDocument/2006/relationships/image" Target="../media/image8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jpg"/><Relationship Id="rId5" Type="http://schemas.openxmlformats.org/officeDocument/2006/relationships/image" Target="../media/image89.jp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3.jp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jpg"/><Relationship Id="rId3" Type="http://schemas.openxmlformats.org/officeDocument/2006/relationships/image" Target="../media/image99.jpg"/><Relationship Id="rId4" Type="http://schemas.openxmlformats.org/officeDocument/2006/relationships/image" Target="../media/image100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2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Relationship Id="rId6" Type="http://schemas.openxmlformats.org/officeDocument/2006/relationships/image" Target="../media/image110.png"/><Relationship Id="rId7" Type="http://schemas.openxmlformats.org/officeDocument/2006/relationships/image" Target="../media/image11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jp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1.jp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jpg"/><Relationship Id="rId6" Type="http://schemas.openxmlformats.org/officeDocument/2006/relationships/image" Target="../media/image125.jpg"/><Relationship Id="rId7" Type="http://schemas.openxmlformats.org/officeDocument/2006/relationships/image" Target="../media/image126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1.png"/><Relationship Id="rId3" Type="http://schemas.openxmlformats.org/officeDocument/2006/relationships/image" Target="../media/image132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png"/><Relationship Id="rId3" Type="http://schemas.openxmlformats.org/officeDocument/2006/relationships/image" Target="../media/image140.png"/><Relationship Id="rId4" Type="http://schemas.openxmlformats.org/officeDocument/2006/relationships/image" Target="../media/image141.jpg"/><Relationship Id="rId5" Type="http://schemas.openxmlformats.org/officeDocument/2006/relationships/hyperlink" Target="http://www.babonline.org/bab/045/0001/bab0450001.htm" TargetMode="External"/><Relationship Id="rId6" Type="http://schemas.openxmlformats.org/officeDocument/2006/relationships/hyperlink" Target="http://s9.postimg.org/ya85far7j/bab0450001f03.gif" TargetMode="External"/><Relationship Id="rId7" Type="http://schemas.openxmlformats.org/officeDocument/2006/relationships/image" Target="../media/image142.jpg"/><Relationship Id="rId8" Type="http://schemas.openxmlformats.org/officeDocument/2006/relationships/image" Target="../media/image143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png"/><Relationship Id="rId3" Type="http://schemas.openxmlformats.org/officeDocument/2006/relationships/image" Target="../media/image145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8.jpg"/><Relationship Id="rId3" Type="http://schemas.openxmlformats.org/officeDocument/2006/relationships/image" Target="../media/image149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0.png"/><Relationship Id="rId3" Type="http://schemas.openxmlformats.org/officeDocument/2006/relationships/image" Target="../media/image151.png"/><Relationship Id="rId4" Type="http://schemas.openxmlformats.org/officeDocument/2006/relationships/image" Target="../media/image152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155.jpg"/><Relationship Id="rId5" Type="http://schemas.openxmlformats.org/officeDocument/2006/relationships/image" Target="../media/image156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16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6" Type="http://schemas.openxmlformats.org/officeDocument/2006/relationships/image" Target="../media/image16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jpg"/><Relationship Id="rId3" Type="http://schemas.openxmlformats.org/officeDocument/2006/relationships/image" Target="../media/image172.jpg"/><Relationship Id="rId4" Type="http://schemas.openxmlformats.org/officeDocument/2006/relationships/image" Target="../media/image173.png"/><Relationship Id="rId5" Type="http://schemas.openxmlformats.org/officeDocument/2006/relationships/image" Target="../media/image174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5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6.jpg"/><Relationship Id="rId3" Type="http://schemas.openxmlformats.org/officeDocument/2006/relationships/image" Target="../media/image177.png"/><Relationship Id="rId4" Type="http://schemas.openxmlformats.org/officeDocument/2006/relationships/image" Target="../media/image178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9.jpg"/><Relationship Id="rId3" Type="http://schemas.openxmlformats.org/officeDocument/2006/relationships/image" Target="../media/image180.jpg"/><Relationship Id="rId4" Type="http://schemas.openxmlformats.org/officeDocument/2006/relationships/image" Target="../media/image181.jpg"/><Relationship Id="rId5" Type="http://schemas.openxmlformats.org/officeDocument/2006/relationships/image" Target="../media/image182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3.jpg"/><Relationship Id="rId3" Type="http://schemas.openxmlformats.org/officeDocument/2006/relationships/image" Target="../media/image184.jpg"/><Relationship Id="rId4" Type="http://schemas.openxmlformats.org/officeDocument/2006/relationships/image" Target="../media/image185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6.jpg"/><Relationship Id="rId3" Type="http://schemas.openxmlformats.org/officeDocument/2006/relationships/image" Target="../media/image187.jpg"/><Relationship Id="rId4" Type="http://schemas.openxmlformats.org/officeDocument/2006/relationships/image" Target="../media/image188.jpg"/><Relationship Id="rId5" Type="http://schemas.openxmlformats.org/officeDocument/2006/relationships/image" Target="../media/image189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0.jpg"/><Relationship Id="rId3" Type="http://schemas.openxmlformats.org/officeDocument/2006/relationships/image" Target="../media/image191.jpg"/><Relationship Id="rId4" Type="http://schemas.openxmlformats.org/officeDocument/2006/relationships/image" Target="../media/image192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3.jpg"/><Relationship Id="rId3" Type="http://schemas.openxmlformats.org/officeDocument/2006/relationships/image" Target="../media/image194.jpg"/><Relationship Id="rId4" Type="http://schemas.openxmlformats.org/officeDocument/2006/relationships/image" Target="../media/image195.png"/><Relationship Id="rId5" Type="http://schemas.openxmlformats.org/officeDocument/2006/relationships/image" Target="../media/image196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Relationship Id="rId4" Type="http://schemas.openxmlformats.org/officeDocument/2006/relationships/image" Target="../media/image199.png"/><Relationship Id="rId5" Type="http://schemas.openxmlformats.org/officeDocument/2006/relationships/image" Target="../media/image200.png"/><Relationship Id="rId6" Type="http://schemas.openxmlformats.org/officeDocument/2006/relationships/image" Target="../media/image201.png"/><Relationship Id="rId7" Type="http://schemas.openxmlformats.org/officeDocument/2006/relationships/image" Target="../media/image202.jpg"/><Relationship Id="rId8" Type="http://schemas.openxmlformats.org/officeDocument/2006/relationships/image" Target="../media/image203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4.jpg"/><Relationship Id="rId3" Type="http://schemas.openxmlformats.org/officeDocument/2006/relationships/hyperlink" Target="http://www.edie.net/products" TargetMode="External"/><Relationship Id="rId4" Type="http://schemas.openxmlformats.org/officeDocument/2006/relationships/image" Target="../media/image205.jpg"/><Relationship Id="rId5" Type="http://schemas.openxmlformats.org/officeDocument/2006/relationships/hyperlink" Target="http://www.madep-sa.com/english/wwtp.html" TargetMode="External"/><Relationship Id="rId6" Type="http://schemas.openxmlformats.org/officeDocument/2006/relationships/image" Target="../media/image206.png"/><Relationship Id="rId7" Type="http://schemas.openxmlformats.org/officeDocument/2006/relationships/image" Target="../media/image207.png"/><Relationship Id="rId8" Type="http://schemas.openxmlformats.org/officeDocument/2006/relationships/image" Target="../media/image208.png"/><Relationship Id="rId9" Type="http://schemas.openxmlformats.org/officeDocument/2006/relationships/image" Target="../media/image209.png"/><Relationship Id="rId10" Type="http://schemas.openxmlformats.org/officeDocument/2006/relationships/image" Target="../media/image210.png"/><Relationship Id="rId11" Type="http://schemas.openxmlformats.org/officeDocument/2006/relationships/image" Target="../media/image211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2.jpg"/><Relationship Id="rId3" Type="http://schemas.openxmlformats.org/officeDocument/2006/relationships/image" Target="../media/image213.png"/><Relationship Id="rId4" Type="http://schemas.openxmlformats.org/officeDocument/2006/relationships/image" Target="../media/image214.png"/><Relationship Id="rId5" Type="http://schemas.openxmlformats.org/officeDocument/2006/relationships/image" Target="../media/image215.jpg"/><Relationship Id="rId6" Type="http://schemas.openxmlformats.org/officeDocument/2006/relationships/image" Target="../media/image216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7.png"/><Relationship Id="rId3" Type="http://schemas.openxmlformats.org/officeDocument/2006/relationships/image" Target="../media/image218.pn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9.png"/><Relationship Id="rId3" Type="http://schemas.openxmlformats.org/officeDocument/2006/relationships/image" Target="../media/image220.png"/><Relationship Id="rId4" Type="http://schemas.openxmlformats.org/officeDocument/2006/relationships/image" Target="../media/image221.png"/><Relationship Id="rId5" Type="http://schemas.openxmlformats.org/officeDocument/2006/relationships/image" Target="../media/image222.png"/><Relationship Id="rId6" Type="http://schemas.openxmlformats.org/officeDocument/2006/relationships/image" Target="../media/image223.png"/><Relationship Id="rId7" Type="http://schemas.openxmlformats.org/officeDocument/2006/relationships/image" Target="../media/image224.jpg"/><Relationship Id="rId8" Type="http://schemas.openxmlformats.org/officeDocument/2006/relationships/hyperlink" Target="http://www.eia.doe.gov/.../images/landfill.gif" TargetMode="Externa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5.png"/><Relationship Id="rId3" Type="http://schemas.openxmlformats.org/officeDocument/2006/relationships/image" Target="../media/image226.png"/><Relationship Id="rId4" Type="http://schemas.openxmlformats.org/officeDocument/2006/relationships/image" Target="../media/image227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8.jpg"/><Relationship Id="rId3" Type="http://schemas.openxmlformats.org/officeDocument/2006/relationships/image" Target="../media/image229.png"/><Relationship Id="rId4" Type="http://schemas.openxmlformats.org/officeDocument/2006/relationships/image" Target="../media/image230.pn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onica.chuong@mcphs.edu" TargetMode="External"/><Relationship Id="rId3" Type="http://schemas.openxmlformats.org/officeDocument/2006/relationships/image" Target="../media/image231.png"/><Relationship Id="rId4" Type="http://schemas.openxmlformats.org/officeDocument/2006/relationships/image" Target="../media/image23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166" y="2971800"/>
            <a:ext cx="7924800" cy="1981200"/>
          </a:xfrm>
          <a:prstGeom prst="rect">
            <a:avLst/>
          </a:prstGeom>
          <a:solidFill>
            <a:srgbClr val="BADFE2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5050"/>
              </a:lnSpc>
            </a:pPr>
            <a:r>
              <a:rPr dirty="0" sz="4400" b="1">
                <a:solidFill>
                  <a:srgbClr val="3B8B92"/>
                </a:solidFill>
                <a:latin typeface="Arial"/>
                <a:cs typeface="Arial"/>
              </a:rPr>
              <a:t>Bioprocess</a:t>
            </a:r>
            <a:r>
              <a:rPr dirty="0" sz="4400" spc="-85" b="1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3B8B92"/>
                </a:solidFill>
                <a:latin typeface="Arial"/>
                <a:cs typeface="Arial"/>
              </a:rPr>
              <a:t>Development</a:t>
            </a:r>
            <a:endParaRPr sz="44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</a:pPr>
            <a:r>
              <a:rPr dirty="0" sz="4400" b="1">
                <a:solidFill>
                  <a:srgbClr val="3B8B92"/>
                </a:solidFill>
                <a:latin typeface="Arial"/>
                <a:cs typeface="Arial"/>
              </a:rPr>
              <a:t>Upstream and</a:t>
            </a:r>
            <a:r>
              <a:rPr dirty="0" sz="4400" spc="-85" b="1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3B8B92"/>
                </a:solidFill>
                <a:latin typeface="Arial"/>
                <a:cs typeface="Arial"/>
              </a:rPr>
              <a:t>Downstream</a:t>
            </a:r>
            <a:endParaRPr sz="4400">
              <a:latin typeface="Arial"/>
              <a:cs typeface="Arial"/>
            </a:endParaRPr>
          </a:p>
          <a:p>
            <a:pPr algn="ctr">
              <a:lnSpc>
                <a:spcPts val="5265"/>
              </a:lnSpc>
            </a:pPr>
            <a:r>
              <a:rPr dirty="0" sz="4400" b="1">
                <a:solidFill>
                  <a:srgbClr val="3B8B92"/>
                </a:solidFill>
                <a:latin typeface="Arial"/>
                <a:cs typeface="Arial"/>
              </a:rPr>
              <a:t>Technologies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2664" y="5563311"/>
            <a:ext cx="4827905" cy="859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09600">
              <a:lnSpc>
                <a:spcPct val="100000"/>
              </a:lnSpc>
            </a:pPr>
            <a:r>
              <a:rPr dirty="0" sz="2800" spc="125">
                <a:latin typeface="Arial"/>
                <a:cs typeface="Arial"/>
              </a:rPr>
              <a:t>Monica </a:t>
            </a:r>
            <a:r>
              <a:rPr dirty="0" sz="2800" spc="110">
                <a:latin typeface="Arial"/>
                <a:cs typeface="Arial"/>
              </a:rPr>
              <a:t>Chuong, </a:t>
            </a:r>
            <a:r>
              <a:rPr dirty="0" sz="2800" spc="55">
                <a:latin typeface="Arial"/>
                <a:cs typeface="Arial"/>
              </a:rPr>
              <a:t>PhD  </a:t>
            </a:r>
            <a:r>
              <a:rPr dirty="0" sz="2800" spc="114">
                <a:latin typeface="Arial"/>
                <a:cs typeface="Arial"/>
              </a:rPr>
              <a:t>School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2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Pharmacy-Boston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5477" y="457200"/>
            <a:ext cx="3885819" cy="198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36210" y="1010983"/>
            <a:ext cx="3755516" cy="1043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43783" y="129539"/>
            <a:ext cx="2939796" cy="101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83123" y="129539"/>
            <a:ext cx="726948" cy="1011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63294">
              <a:lnSpc>
                <a:spcPct val="100000"/>
              </a:lnSpc>
            </a:pPr>
            <a:r>
              <a:rPr dirty="0" spc="-5">
                <a:solidFill>
                  <a:srgbClr val="BADFE2"/>
                </a:solidFill>
                <a:latin typeface="Arial"/>
                <a:cs typeface="Arial"/>
              </a:rPr>
              <a:t>Refere</a:t>
            </a:r>
            <a:r>
              <a:rPr dirty="0">
                <a:solidFill>
                  <a:srgbClr val="BADFE2"/>
                </a:solidFill>
                <a:latin typeface="Arial"/>
                <a:cs typeface="Arial"/>
              </a:rPr>
              <a:t>n</a:t>
            </a:r>
            <a:r>
              <a:rPr dirty="0" spc="-5">
                <a:solidFill>
                  <a:srgbClr val="BADFE2"/>
                </a:solidFill>
                <a:latin typeface="Arial"/>
                <a:cs typeface="Arial"/>
              </a:rPr>
              <a:t>ces</a:t>
            </a:r>
          </a:p>
        </p:txBody>
      </p:sp>
      <p:sp>
        <p:nvSpPr>
          <p:cNvPr id="5" name="object 5"/>
          <p:cNvSpPr/>
          <p:nvPr/>
        </p:nvSpPr>
        <p:spPr>
          <a:xfrm>
            <a:off x="746785" y="1040002"/>
            <a:ext cx="2210181" cy="27202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57600" y="990600"/>
            <a:ext cx="1894967" cy="27202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219571" y="3931869"/>
            <a:ext cx="1970151" cy="27202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3049" y="3931843"/>
            <a:ext cx="2210181" cy="26593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62928" y="995044"/>
            <a:ext cx="1990471" cy="28101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57600" y="4018508"/>
            <a:ext cx="1894967" cy="25468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2679" y="525780"/>
            <a:ext cx="4386072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309359" y="525780"/>
            <a:ext cx="568452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2712" rIns="0" bIns="0" rtlCol="0" vert="horz">
            <a:spAutoFit/>
          </a:bodyPr>
          <a:lstStyle/>
          <a:p>
            <a:pPr marL="448945">
              <a:lnSpc>
                <a:spcPct val="100000"/>
              </a:lnSpc>
            </a:pPr>
            <a:r>
              <a:rPr dirty="0" sz="2800" spc="-5">
                <a:solidFill>
                  <a:srgbClr val="BADFE2"/>
                </a:solidFill>
                <a:latin typeface="Arial"/>
                <a:cs typeface="Arial"/>
              </a:rPr>
              <a:t>Solid State</a:t>
            </a:r>
            <a:r>
              <a:rPr dirty="0" sz="2800" spc="-60">
                <a:solidFill>
                  <a:srgbClr val="BADFE2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BADFE2"/>
                </a:solidFill>
                <a:latin typeface="Arial"/>
                <a:cs typeface="Arial"/>
              </a:rPr>
              <a:t>Fermentation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688340" y="1640586"/>
            <a:ext cx="7957820" cy="4448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185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45">
                <a:latin typeface="Arial"/>
                <a:cs typeface="Arial"/>
              </a:rPr>
              <a:t>Microorganisms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204">
                <a:latin typeface="Arial"/>
                <a:cs typeface="Arial"/>
              </a:rPr>
              <a:t>grow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on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a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moistened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solid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500"/>
              </a:lnSpc>
            </a:pPr>
            <a:r>
              <a:rPr dirty="0" sz="2600" spc="155">
                <a:latin typeface="Arial"/>
                <a:cs typeface="Arial"/>
              </a:rPr>
              <a:t>surface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without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free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flowing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water,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but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10">
                <a:latin typeface="Arial"/>
                <a:cs typeface="Arial"/>
              </a:rPr>
              <a:t>have</a:t>
            </a:r>
            <a:endParaRPr sz="2600">
              <a:latin typeface="Arial"/>
              <a:cs typeface="Arial"/>
            </a:endParaRPr>
          </a:p>
          <a:p>
            <a:pPr marL="355600">
              <a:lnSpc>
                <a:spcPts val="2810"/>
              </a:lnSpc>
            </a:pPr>
            <a:r>
              <a:rPr dirty="0" sz="2600" spc="155">
                <a:latin typeface="Arial"/>
                <a:cs typeface="Arial"/>
              </a:rPr>
              <a:t>free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access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air.</a:t>
            </a:r>
            <a:endParaRPr sz="2600">
              <a:latin typeface="Arial"/>
              <a:cs typeface="Arial"/>
            </a:endParaRPr>
          </a:p>
          <a:p>
            <a:pPr marL="355600" marR="5080" indent="-342900">
              <a:lnSpc>
                <a:spcPct val="80000"/>
              </a:lnSpc>
              <a:spcBef>
                <a:spcPts val="620"/>
              </a:spcBef>
              <a:buFont typeface="Wingdings"/>
              <a:buChar char=""/>
              <a:tabLst>
                <a:tab pos="356235" algn="l"/>
              </a:tabLst>
            </a:pPr>
            <a:r>
              <a:rPr dirty="0" sz="2600" spc="160">
                <a:latin typeface="Arial"/>
                <a:cs typeface="Arial"/>
              </a:rPr>
              <a:t>Low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capital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investment,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water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utilization,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waste  </a:t>
            </a:r>
            <a:r>
              <a:rPr dirty="0" sz="2600" spc="165">
                <a:latin typeface="Arial"/>
                <a:cs typeface="Arial"/>
              </a:rPr>
              <a:t>water,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energy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requirement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(no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agitation)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14">
                <a:latin typeface="Arial"/>
                <a:cs typeface="Arial"/>
              </a:rPr>
              <a:t>No </a:t>
            </a:r>
            <a:r>
              <a:rPr dirty="0" sz="2600" spc="125">
                <a:latin typeface="Arial"/>
                <a:cs typeface="Arial"/>
              </a:rPr>
              <a:t>foam</a:t>
            </a:r>
            <a:r>
              <a:rPr dirty="0" sz="2600" spc="-34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formation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14">
                <a:latin typeface="Arial"/>
                <a:cs typeface="Arial"/>
              </a:rPr>
              <a:t>Simple </a:t>
            </a:r>
            <a:r>
              <a:rPr dirty="0" sz="2600" spc="145">
                <a:latin typeface="Arial"/>
                <a:cs typeface="Arial"/>
              </a:rPr>
              <a:t>fermentation</a:t>
            </a:r>
            <a:r>
              <a:rPr dirty="0" sz="2600" spc="-36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media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10">
                <a:latin typeface="Arial"/>
                <a:cs typeface="Arial"/>
              </a:rPr>
              <a:t>Less</a:t>
            </a:r>
            <a:r>
              <a:rPr dirty="0" sz="2600" spc="-14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space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10">
                <a:latin typeface="Arial"/>
                <a:cs typeface="Arial"/>
              </a:rPr>
              <a:t>Less </a:t>
            </a:r>
            <a:r>
              <a:rPr dirty="0" sz="2600" spc="170">
                <a:latin typeface="Arial"/>
                <a:cs typeface="Arial"/>
              </a:rPr>
              <a:t>control</a:t>
            </a:r>
            <a:r>
              <a:rPr dirty="0" sz="2600" spc="-32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techniques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75">
                <a:latin typeface="Arial"/>
                <a:cs typeface="Arial"/>
              </a:rPr>
              <a:t>Ease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controlling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bacterial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contamination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75">
                <a:latin typeface="Arial"/>
                <a:cs typeface="Arial"/>
              </a:rPr>
              <a:t>Ease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induction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suppression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spores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60">
                <a:latin typeface="Arial"/>
                <a:cs typeface="Arial"/>
              </a:rPr>
              <a:t>Low downstream</a:t>
            </a:r>
            <a:r>
              <a:rPr dirty="0" sz="2600" spc="-35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processing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1676361"/>
            <a:ext cx="8048879" cy="4437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62000" y="762000"/>
            <a:ext cx="8082660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447761"/>
            <a:ext cx="7543800" cy="490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5800" y="435089"/>
            <a:ext cx="6629400" cy="653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1752549"/>
            <a:ext cx="8153400" cy="3945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3400" y="739889"/>
            <a:ext cx="6629400" cy="653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4955" y="577595"/>
            <a:ext cx="4507992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353555" y="577595"/>
            <a:ext cx="568451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893" rIns="0" bIns="0" rtlCol="0" vert="horz">
            <a:spAutoFit/>
          </a:bodyPr>
          <a:lstStyle/>
          <a:p>
            <a:pPr marL="371475">
              <a:lnSpc>
                <a:spcPct val="100000"/>
              </a:lnSpc>
            </a:pPr>
            <a:r>
              <a:rPr dirty="0" sz="2800" spc="-5">
                <a:solidFill>
                  <a:srgbClr val="BADFE2"/>
                </a:solidFill>
                <a:latin typeface="Arial"/>
                <a:cs typeface="Arial"/>
              </a:rPr>
              <a:t>Submerged</a:t>
            </a:r>
            <a:r>
              <a:rPr dirty="0" sz="2800" spc="15">
                <a:solidFill>
                  <a:srgbClr val="BADFE2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BADFE2"/>
                </a:solidFill>
                <a:latin typeface="Arial"/>
                <a:cs typeface="Arial"/>
              </a:rPr>
              <a:t>Fermentation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612140" y="1716786"/>
            <a:ext cx="7312659" cy="40500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85"/>
              </a:lnSpc>
            </a:pPr>
            <a:r>
              <a:rPr dirty="0" sz="2600" spc="85">
                <a:latin typeface="Arial"/>
                <a:cs typeface="Arial"/>
              </a:rPr>
              <a:t>The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microorganisms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substrate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are</a:t>
            </a:r>
            <a:endParaRPr sz="2600">
              <a:latin typeface="Arial"/>
              <a:cs typeface="Arial"/>
            </a:endParaRPr>
          </a:p>
          <a:p>
            <a:pPr marL="355600" marR="5080">
              <a:lnSpc>
                <a:spcPts val="2500"/>
              </a:lnSpc>
              <a:spcBef>
                <a:spcPts val="290"/>
              </a:spcBef>
            </a:pPr>
            <a:r>
              <a:rPr dirty="0" sz="2600" spc="155">
                <a:latin typeface="Arial"/>
                <a:cs typeface="Arial"/>
              </a:rPr>
              <a:t>present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submerged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state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liquid  </a:t>
            </a:r>
            <a:r>
              <a:rPr dirty="0" sz="2600" spc="130">
                <a:latin typeface="Arial"/>
                <a:cs typeface="Arial"/>
              </a:rPr>
              <a:t>medium.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00">
              <a:latin typeface="Times New Roman"/>
              <a:cs typeface="Times New Roman"/>
            </a:endParaRPr>
          </a:p>
          <a:p>
            <a:pPr marL="756285" indent="-286385">
              <a:lnSpc>
                <a:spcPct val="100000"/>
              </a:lnSpc>
              <a:buFont typeface="Wingdings"/>
              <a:buChar char=""/>
              <a:tabLst>
                <a:tab pos="756920" algn="l"/>
              </a:tabLst>
            </a:pPr>
            <a:r>
              <a:rPr dirty="0" sz="2600" spc="155">
                <a:latin typeface="Arial"/>
                <a:cs typeface="Arial"/>
              </a:rPr>
              <a:t>Large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solvent</a:t>
            </a:r>
            <a:endParaRPr sz="2600">
              <a:latin typeface="Arial"/>
              <a:cs typeface="Arial"/>
            </a:endParaRPr>
          </a:p>
          <a:p>
            <a:pPr marL="756285" marR="625475" indent="-286385">
              <a:lnSpc>
                <a:spcPts val="2500"/>
              </a:lnSpc>
              <a:spcBef>
                <a:spcPts val="600"/>
              </a:spcBef>
              <a:buFont typeface="Wingdings"/>
              <a:buChar char=""/>
              <a:tabLst>
                <a:tab pos="756920" algn="l"/>
              </a:tabLst>
            </a:pPr>
            <a:r>
              <a:rPr dirty="0" sz="2600" spc="85">
                <a:latin typeface="Arial"/>
                <a:cs typeface="Arial"/>
              </a:rPr>
              <a:t>The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heat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mass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transfer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are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more  </a:t>
            </a:r>
            <a:r>
              <a:rPr dirty="0" sz="2600" spc="140">
                <a:latin typeface="Arial"/>
                <a:cs typeface="Arial"/>
              </a:rPr>
              <a:t>efficient</a:t>
            </a:r>
            <a:endParaRPr sz="2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756920" algn="l"/>
              </a:tabLst>
            </a:pPr>
            <a:r>
              <a:rPr dirty="0" sz="2600" spc="120">
                <a:latin typeface="Arial"/>
                <a:cs typeface="Arial"/>
              </a:rPr>
              <a:t>Amenable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80">
                <a:latin typeface="Arial"/>
                <a:cs typeface="Arial"/>
              </a:rPr>
              <a:t>for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modeling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process</a:t>
            </a:r>
            <a:endParaRPr sz="2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buFont typeface="Wingdings"/>
              <a:buChar char=""/>
              <a:tabLst>
                <a:tab pos="756920" algn="l"/>
              </a:tabLst>
            </a:pPr>
            <a:r>
              <a:rPr dirty="0" sz="2600" spc="140">
                <a:latin typeface="Arial"/>
                <a:cs typeface="Arial"/>
              </a:rPr>
              <a:t>Process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scale-up</a:t>
            </a:r>
            <a:r>
              <a:rPr dirty="0" sz="2600" spc="-11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is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95">
                <a:latin typeface="Arial"/>
                <a:cs typeface="Arial"/>
              </a:rPr>
              <a:t>easy.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600" spc="125">
                <a:latin typeface="Arial"/>
                <a:cs typeface="Arial"/>
              </a:rPr>
              <a:t>More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popular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1535" y="609612"/>
            <a:ext cx="7804277" cy="438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0" y="2291842"/>
            <a:ext cx="4057015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1000" y="1444116"/>
            <a:ext cx="3848100" cy="4657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5939" y="1295361"/>
            <a:ext cx="3667125" cy="4982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3864" y="457250"/>
            <a:ext cx="4637786" cy="317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0" y="635380"/>
            <a:ext cx="8001000" cy="5613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609663"/>
            <a:ext cx="7467600" cy="5747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2931" y="838250"/>
            <a:ext cx="6519418" cy="5678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380949"/>
            <a:ext cx="5562600" cy="2769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839" y="1447812"/>
            <a:ext cx="7253224" cy="44296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33400" y="609600"/>
            <a:ext cx="5257800" cy="262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381000"/>
            <a:ext cx="8001000" cy="6172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304800"/>
            <a:ext cx="8305800" cy="1747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5800" y="2952330"/>
            <a:ext cx="2438400" cy="6351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7200" y="4267200"/>
            <a:ext cx="4419600" cy="2457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755897" y="2204211"/>
            <a:ext cx="4778502" cy="1910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4941316"/>
            <a:ext cx="3744595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</a:pPr>
            <a:r>
              <a:rPr dirty="0" sz="1400" spc="-10" i="1">
                <a:latin typeface="Arial"/>
                <a:cs typeface="Arial"/>
              </a:rPr>
              <a:t>Pall’s </a:t>
            </a:r>
            <a:r>
              <a:rPr dirty="0" sz="1400" spc="-5" i="1">
                <a:latin typeface="Arial"/>
                <a:cs typeface="Arial"/>
              </a:rPr>
              <a:t>XRS </a:t>
            </a:r>
            <a:r>
              <a:rPr dirty="0" sz="1400" i="1">
                <a:latin typeface="Arial"/>
                <a:cs typeface="Arial"/>
              </a:rPr>
              <a:t>20 Bioreactor is a bi</a:t>
            </a:r>
            <a:r>
              <a:rPr dirty="0" sz="1400" i="1">
                <a:latin typeface="Arial"/>
                <a:cs typeface="Arial"/>
              </a:rPr>
              <a:t>-axial agitation  bioreactor containing a </a:t>
            </a:r>
            <a:r>
              <a:rPr dirty="0" sz="1400" spc="-5" i="1">
                <a:latin typeface="Arial"/>
                <a:cs typeface="Arial"/>
              </a:rPr>
              <a:t>pre-sterilized</a:t>
            </a:r>
            <a:r>
              <a:rPr dirty="0" sz="1400" spc="-14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single-use  </a:t>
            </a:r>
            <a:r>
              <a:rPr dirty="0" sz="1400" i="1">
                <a:latin typeface="Arial"/>
                <a:cs typeface="Arial"/>
              </a:rPr>
              <a:t>biocontainer and a control</a:t>
            </a:r>
            <a:r>
              <a:rPr dirty="0" sz="1400" spc="-165" i="1">
                <a:latin typeface="Arial"/>
                <a:cs typeface="Arial"/>
              </a:rPr>
              <a:t> </a:t>
            </a:r>
            <a:r>
              <a:rPr dirty="0" sz="1400" spc="-10" i="1">
                <a:latin typeface="Arial"/>
                <a:cs typeface="Arial"/>
              </a:rPr>
              <a:t>tower.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5325" y="545845"/>
            <a:ext cx="3876675" cy="4152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21071" y="1639442"/>
            <a:ext cx="3543300" cy="3295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015610" y="5282438"/>
            <a:ext cx="3663950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  <a:hlinkClick r:id="rId4"/>
              </a:rPr>
              <a:t>http://vertassets.blob.core.windows.net/image/ 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cb1ce0d0/cb1ce0d0-5ccc-4096-8b57-  80ef507bc2e8/wavebioreactorimage.jpg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7014" y="426973"/>
            <a:ext cx="1564385" cy="21484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674233" y="3286125"/>
            <a:ext cx="3030347" cy="2428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701533" y="2704719"/>
            <a:ext cx="545465" cy="313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75">
                <a:latin typeface="Arial"/>
                <a:cs typeface="Arial"/>
              </a:rPr>
              <a:t>15</a:t>
            </a:r>
            <a:r>
              <a:rPr dirty="0" sz="2000" spc="-150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5217" y="5829808"/>
            <a:ext cx="2077085" cy="313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75">
                <a:latin typeface="Arial"/>
                <a:cs typeface="Arial"/>
              </a:rPr>
              <a:t>150 </a:t>
            </a:r>
            <a:r>
              <a:rPr dirty="0" sz="2000" spc="95">
                <a:latin typeface="Arial"/>
                <a:cs typeface="Arial"/>
              </a:rPr>
              <a:t>L</a:t>
            </a:r>
            <a:r>
              <a:rPr dirty="0" sz="2000" spc="-250">
                <a:latin typeface="Arial"/>
                <a:cs typeface="Arial"/>
              </a:rPr>
              <a:t> </a:t>
            </a:r>
            <a:r>
              <a:rPr dirty="0" sz="2000" spc="120">
                <a:latin typeface="Arial"/>
                <a:cs typeface="Arial"/>
              </a:rPr>
              <a:t>Bioreactor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0018" y="2906306"/>
            <a:ext cx="4038600" cy="326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223263" y="6239764"/>
            <a:ext cx="2292350" cy="313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60755" algn="l"/>
              </a:tabLst>
            </a:pPr>
            <a:r>
              <a:rPr dirty="0" sz="2000" spc="70">
                <a:latin typeface="Arial"/>
                <a:cs typeface="Arial"/>
              </a:rPr>
              <a:t>1500 </a:t>
            </a:r>
            <a:r>
              <a:rPr dirty="0" sz="2000" spc="335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L	</a:t>
            </a:r>
            <a:r>
              <a:rPr dirty="0" sz="2000" spc="120">
                <a:latin typeface="Arial"/>
                <a:cs typeface="Arial"/>
              </a:rPr>
              <a:t>Bioreactor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80278" y="6383324"/>
            <a:ext cx="19881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From CRAB Web</a:t>
            </a:r>
            <a:r>
              <a:rPr dirty="0" sz="1400" spc="-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Master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17286" y="375920"/>
            <a:ext cx="1581785" cy="23822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37616" y="272795"/>
            <a:ext cx="1748027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16251" y="272795"/>
            <a:ext cx="2491740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038600" y="272795"/>
            <a:ext cx="557784" cy="7894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45591" y="380238"/>
            <a:ext cx="3327400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155">
                <a:solidFill>
                  <a:srgbClr val="71BEC5"/>
                </a:solidFill>
              </a:rPr>
              <a:t>Stirred</a:t>
            </a:r>
            <a:r>
              <a:rPr dirty="0" sz="2800" spc="-120">
                <a:solidFill>
                  <a:srgbClr val="71BEC5"/>
                </a:solidFill>
              </a:rPr>
              <a:t> </a:t>
            </a:r>
            <a:r>
              <a:rPr dirty="0" sz="2800" spc="155">
                <a:solidFill>
                  <a:srgbClr val="71BEC5"/>
                </a:solidFill>
              </a:rPr>
              <a:t>Bioreactors</a:t>
            </a:r>
            <a:endParaRPr sz="2800"/>
          </a:p>
        </p:txBody>
      </p:sp>
      <p:sp>
        <p:nvSpPr>
          <p:cNvPr id="14" name="object 14"/>
          <p:cNvSpPr/>
          <p:nvPr/>
        </p:nvSpPr>
        <p:spPr>
          <a:xfrm>
            <a:off x="429437" y="1097025"/>
            <a:ext cx="4599813" cy="16898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384540" y="6286703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45535" y="288036"/>
            <a:ext cx="3390900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31052" y="288036"/>
            <a:ext cx="490727" cy="679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53283" y="653795"/>
            <a:ext cx="2407920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55820" y="653795"/>
            <a:ext cx="2284476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534911" y="653795"/>
            <a:ext cx="490727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2014" rIns="0" bIns="0" rtlCol="0" vert="horz">
            <a:spAutoFit/>
          </a:bodyPr>
          <a:lstStyle/>
          <a:p>
            <a:pPr marL="679450" marR="5080" indent="492125">
              <a:lnSpc>
                <a:spcPct val="100000"/>
              </a:lnSpc>
            </a:pPr>
            <a:r>
              <a:rPr dirty="0" sz="2400" spc="-5">
                <a:solidFill>
                  <a:srgbClr val="71BEC5"/>
                </a:solidFill>
                <a:latin typeface="Arial"/>
                <a:cs typeface="Arial"/>
              </a:rPr>
              <a:t>Boehringer Ingelheim  Biotechnology </a:t>
            </a:r>
            <a:r>
              <a:rPr dirty="0" sz="2400">
                <a:solidFill>
                  <a:srgbClr val="71BEC5"/>
                </a:solidFill>
                <a:latin typeface="Arial"/>
                <a:cs typeface="Arial"/>
              </a:rPr>
              <a:t>Process</a:t>
            </a:r>
            <a:r>
              <a:rPr dirty="0" sz="2400" spc="15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71BEC5"/>
                </a:solidFill>
                <a:latin typeface="Arial"/>
                <a:cs typeface="Arial"/>
              </a:rPr>
              <a:t>Plant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7967" y="1600200"/>
            <a:ext cx="4173982" cy="2800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12284" y="2286000"/>
            <a:ext cx="3978783" cy="2819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680330" y="5276341"/>
            <a:ext cx="4086225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963294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http://www.pharmaceutical-  </a:t>
            </a:r>
            <a:r>
              <a:rPr dirty="0" sz="140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ec</a:t>
            </a:r>
            <a:r>
              <a:rPr dirty="0" sz="1400">
                <a:latin typeface="Arial"/>
                <a:cs typeface="Arial"/>
              </a:rPr>
              <a:t>hnolo</a:t>
            </a:r>
            <a:r>
              <a:rPr dirty="0" sz="1400" spc="-20">
                <a:latin typeface="Arial"/>
                <a:cs typeface="Arial"/>
              </a:rPr>
              <a:t>g</a:t>
            </a:r>
            <a:r>
              <a:rPr dirty="0" sz="1400" spc="-130">
                <a:latin typeface="Arial"/>
                <a:cs typeface="Arial"/>
              </a:rPr>
              <a:t>y</a:t>
            </a:r>
            <a:r>
              <a:rPr dirty="0" sz="1400">
                <a:latin typeface="Arial"/>
                <a:cs typeface="Arial"/>
              </a:rPr>
              <a:t>.</a:t>
            </a:r>
            <a:r>
              <a:rPr dirty="0" sz="1400">
                <a:latin typeface="Arial"/>
                <a:cs typeface="Arial"/>
              </a:rPr>
              <a:t>c</a:t>
            </a:r>
            <a:r>
              <a:rPr dirty="0" sz="1400">
                <a:latin typeface="Arial"/>
                <a:cs typeface="Arial"/>
              </a:rPr>
              <a:t>o</a:t>
            </a:r>
            <a:r>
              <a:rPr dirty="0" sz="1400" spc="-10">
                <a:latin typeface="Arial"/>
                <a:cs typeface="Arial"/>
              </a:rPr>
              <a:t>m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>
                <a:latin typeface="Arial"/>
                <a:cs typeface="Arial"/>
              </a:rPr>
              <a:t>p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>
                <a:latin typeface="Arial"/>
                <a:cs typeface="Arial"/>
              </a:rPr>
              <a:t>oje</a:t>
            </a:r>
            <a:r>
              <a:rPr dirty="0" sz="1400" spc="-10">
                <a:latin typeface="Arial"/>
                <a:cs typeface="Arial"/>
              </a:rPr>
              <a:t>c</a:t>
            </a:r>
            <a:r>
              <a:rPr dirty="0" sz="1400" spc="-1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s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 spc="-15">
                <a:latin typeface="Arial"/>
                <a:cs typeface="Arial"/>
              </a:rPr>
              <a:t>b</a:t>
            </a:r>
            <a:r>
              <a:rPr dirty="0" sz="1400">
                <a:latin typeface="Arial"/>
                <a:cs typeface="Arial"/>
              </a:rPr>
              <a:t>ibe</a:t>
            </a:r>
            <a:r>
              <a:rPr dirty="0" sz="1400" spc="-15">
                <a:latin typeface="Arial"/>
                <a:cs typeface="Arial"/>
              </a:rPr>
              <a:t>r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c</a:t>
            </a:r>
            <a:r>
              <a:rPr dirty="0" sz="1400">
                <a:latin typeface="Arial"/>
                <a:cs typeface="Arial"/>
              </a:rPr>
              <a:t>h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>
                <a:latin typeface="Arial"/>
                <a:cs typeface="Arial"/>
              </a:rPr>
              <a:t>i</a:t>
            </a:r>
            <a:r>
              <a:rPr dirty="0" sz="1400" spc="-10">
                <a:latin typeface="Arial"/>
                <a:cs typeface="Arial"/>
              </a:rPr>
              <a:t>m</a:t>
            </a:r>
            <a:r>
              <a:rPr dirty="0" sz="1400" spc="-15">
                <a:latin typeface="Arial"/>
                <a:cs typeface="Arial"/>
              </a:rPr>
              <a:t>a</a:t>
            </a:r>
            <a:r>
              <a:rPr dirty="0" sz="1400">
                <a:latin typeface="Arial"/>
                <a:cs typeface="Arial"/>
              </a:rPr>
              <a:t>ge</a:t>
            </a:r>
            <a:r>
              <a:rPr dirty="0" sz="1400" spc="-10">
                <a:latin typeface="Arial"/>
                <a:cs typeface="Arial"/>
              </a:rPr>
              <a:t>s</a:t>
            </a:r>
            <a:r>
              <a:rPr dirty="0" sz="1400" spc="-10">
                <a:latin typeface="Arial"/>
                <a:cs typeface="Arial"/>
              </a:rPr>
              <a:t>/</a:t>
            </a:r>
            <a:r>
              <a:rPr dirty="0" sz="1400">
                <a:latin typeface="Arial"/>
                <a:cs typeface="Arial"/>
              </a:rPr>
              <a:t>bil</a:t>
            </a:r>
            <a:r>
              <a:rPr dirty="0" sz="1400" spc="-15">
                <a:latin typeface="Arial"/>
                <a:cs typeface="Arial"/>
              </a:rPr>
              <a:t>d</a:t>
            </a:r>
            <a:r>
              <a:rPr dirty="0" sz="1400">
                <a:latin typeface="Arial"/>
                <a:cs typeface="Arial"/>
              </a:rPr>
              <a:t>_2</a:t>
            </a:r>
            <a:r>
              <a:rPr dirty="0" sz="1400" spc="-10">
                <a:latin typeface="Arial"/>
                <a:cs typeface="Arial"/>
              </a:rPr>
              <a:t>.</a:t>
            </a:r>
            <a:r>
              <a:rPr dirty="0" sz="1400">
                <a:latin typeface="Arial"/>
                <a:cs typeface="Arial"/>
              </a:rPr>
              <a:t>jpg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19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5144" y="259079"/>
            <a:ext cx="4276344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02096" y="259079"/>
            <a:ext cx="55778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060" rIns="0" bIns="0" rtlCol="0" vert="horz">
            <a:spAutoFit/>
          </a:bodyPr>
          <a:lstStyle/>
          <a:p>
            <a:pPr marL="351155">
              <a:lnSpc>
                <a:spcPct val="100000"/>
              </a:lnSpc>
            </a:pPr>
            <a:r>
              <a:rPr dirty="0" sz="2800" spc="170"/>
              <a:t>Stirred </a:t>
            </a:r>
            <a:r>
              <a:rPr dirty="0" sz="2800" spc="114"/>
              <a:t>Tank</a:t>
            </a:r>
            <a:r>
              <a:rPr dirty="0" sz="2800" spc="-365"/>
              <a:t> </a:t>
            </a:r>
            <a:r>
              <a:rPr dirty="0" sz="2800" spc="145"/>
              <a:t>Reactors</a:t>
            </a:r>
            <a:endParaRPr sz="2800"/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19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535940" y="1183385"/>
            <a:ext cx="7933055" cy="5238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499109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85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least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0">
                <a:latin typeface="Arial"/>
                <a:cs typeface="Arial"/>
              </a:rPr>
              <a:t>expensive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shape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is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95">
                <a:latin typeface="Arial"/>
                <a:cs typeface="Arial"/>
              </a:rPr>
              <a:t>1:1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ratio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(liquid  </a:t>
            </a:r>
            <a:r>
              <a:rPr dirty="0" sz="2600" spc="140">
                <a:latin typeface="Arial"/>
                <a:cs typeface="Arial"/>
              </a:rPr>
              <a:t>height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tank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diameter)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"/>
              </a:spcBef>
              <a:buFont typeface="Wingdings"/>
              <a:buChar char=""/>
            </a:pPr>
            <a:endParaRPr sz="3800">
              <a:latin typeface="Times New Roman"/>
              <a:cs typeface="Times New Roman"/>
            </a:endParaRPr>
          </a:p>
          <a:p>
            <a:pPr marL="355600" marR="10795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45">
                <a:latin typeface="Arial"/>
                <a:cs typeface="Arial"/>
              </a:rPr>
              <a:t>Aeration </a:t>
            </a:r>
            <a:r>
              <a:rPr dirty="0" sz="2600" spc="135">
                <a:latin typeface="Arial"/>
                <a:cs typeface="Arial"/>
              </a:rPr>
              <a:t>(causing </a:t>
            </a:r>
            <a:r>
              <a:rPr dirty="0" sz="2600" spc="160">
                <a:latin typeface="Arial"/>
                <a:cs typeface="Arial"/>
              </a:rPr>
              <a:t>air to </a:t>
            </a:r>
            <a:r>
              <a:rPr dirty="0" sz="2600" spc="170">
                <a:latin typeface="Arial"/>
                <a:cs typeface="Arial"/>
              </a:rPr>
              <a:t>circulate </a:t>
            </a:r>
            <a:r>
              <a:rPr dirty="0" sz="2600" spc="150">
                <a:latin typeface="Arial"/>
                <a:cs typeface="Arial"/>
              </a:rPr>
              <a:t>through)  </a:t>
            </a:r>
            <a:r>
              <a:rPr dirty="0" sz="2600" spc="135">
                <a:latin typeface="Arial"/>
                <a:cs typeface="Arial"/>
              </a:rPr>
              <a:t>allows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longer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contact</a:t>
            </a:r>
            <a:r>
              <a:rPr dirty="0" sz="2600" spc="-4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times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between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rising  </a:t>
            </a:r>
            <a:r>
              <a:rPr dirty="0" sz="2600" spc="145">
                <a:latin typeface="Arial"/>
                <a:cs typeface="Arial"/>
              </a:rPr>
              <a:t>bubbles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38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liquid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Wingdings"/>
              <a:buChar char=""/>
            </a:pPr>
            <a:endParaRPr sz="37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00">
                <a:latin typeface="Arial"/>
                <a:cs typeface="Arial"/>
              </a:rPr>
              <a:t>Only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45">
                <a:latin typeface="Arial"/>
                <a:cs typeface="Arial"/>
              </a:rPr>
              <a:t>70-80%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volume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should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be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filled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with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liquid.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"/>
              </a:spcBef>
              <a:buFont typeface="Wingdings"/>
              <a:buChar char=""/>
            </a:pPr>
            <a:endParaRPr sz="3800">
              <a:latin typeface="Times New Roman"/>
              <a:cs typeface="Times New Roman"/>
            </a:endParaRPr>
          </a:p>
          <a:p>
            <a:pPr marL="355600" marR="58039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85">
                <a:latin typeface="Arial"/>
                <a:cs typeface="Arial"/>
              </a:rPr>
              <a:t>Foam </a:t>
            </a:r>
            <a:r>
              <a:rPr dirty="0" sz="2600" spc="175">
                <a:latin typeface="Arial"/>
                <a:cs typeface="Arial"/>
              </a:rPr>
              <a:t>breaker </a:t>
            </a:r>
            <a:r>
              <a:rPr dirty="0" sz="2600" spc="114">
                <a:latin typeface="Arial"/>
                <a:cs typeface="Arial"/>
              </a:rPr>
              <a:t>is </a:t>
            </a:r>
            <a:r>
              <a:rPr dirty="0" sz="2600" spc="180">
                <a:latin typeface="Arial"/>
                <a:cs typeface="Arial"/>
              </a:rPr>
              <a:t>preferred </a:t>
            </a:r>
            <a:r>
              <a:rPr dirty="0" sz="2600" spc="160">
                <a:latin typeface="Arial"/>
                <a:cs typeface="Arial"/>
              </a:rPr>
              <a:t>to </a:t>
            </a:r>
            <a:r>
              <a:rPr dirty="0" sz="2600" spc="140">
                <a:latin typeface="Arial"/>
                <a:cs typeface="Arial"/>
              </a:rPr>
              <a:t>be </a:t>
            </a:r>
            <a:r>
              <a:rPr dirty="0" sz="2600" spc="125">
                <a:latin typeface="Arial"/>
                <a:cs typeface="Arial"/>
              </a:rPr>
              <a:t>installed,  </a:t>
            </a:r>
            <a:r>
              <a:rPr dirty="0" sz="2600" spc="135">
                <a:latin typeface="Arial"/>
                <a:cs typeface="Arial"/>
              </a:rPr>
              <a:t>because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25">
                <a:solidFill>
                  <a:srgbClr val="3B8B92"/>
                </a:solidFill>
                <a:latin typeface="Arial"/>
                <a:cs typeface="Arial"/>
              </a:rPr>
              <a:t>antifoam</a:t>
            </a:r>
            <a:r>
              <a:rPr dirty="0" sz="2600" spc="-6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3B8B92"/>
                </a:solidFill>
                <a:latin typeface="Arial"/>
                <a:cs typeface="Arial"/>
              </a:rPr>
              <a:t>agents</a:t>
            </a:r>
            <a:r>
              <a:rPr dirty="0" sz="2600" spc="-6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reduce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6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rate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  </a:t>
            </a:r>
            <a:r>
              <a:rPr dirty="0" sz="2600" spc="114">
                <a:latin typeface="Arial"/>
                <a:cs typeface="Arial"/>
              </a:rPr>
              <a:t>oxygen</a:t>
            </a:r>
            <a:r>
              <a:rPr dirty="0" sz="2600" spc="-13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transfer.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304800"/>
            <a:ext cx="7010400" cy="6248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19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4323" y="297179"/>
            <a:ext cx="2310383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95315" y="297179"/>
            <a:ext cx="568451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112" rIns="0" bIns="0" rtlCol="0" vert="horz">
            <a:spAutoFit/>
          </a:bodyPr>
          <a:lstStyle/>
          <a:p>
            <a:pPr marL="1410335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Sterilization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40" y="1074293"/>
            <a:ext cx="8065770" cy="3811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314960" indent="-342900">
              <a:lnSpc>
                <a:spcPct val="8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30">
                <a:latin typeface="Arial"/>
                <a:cs typeface="Arial"/>
              </a:rPr>
              <a:t>Sterilization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fermenter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medium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may  </a:t>
            </a:r>
            <a:r>
              <a:rPr dirty="0" sz="2600" spc="140">
                <a:latin typeface="Arial"/>
                <a:cs typeface="Arial"/>
              </a:rPr>
              <a:t>be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done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separately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200">
                <a:latin typeface="Arial"/>
                <a:cs typeface="Arial"/>
              </a:rPr>
              <a:t>or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together.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"/>
            </a:pPr>
            <a:endParaRPr sz="3200">
              <a:latin typeface="Times New Roman"/>
              <a:cs typeface="Times New Roman"/>
            </a:endParaRPr>
          </a:p>
          <a:p>
            <a:pPr marL="355600" marR="1163320" indent="-342900">
              <a:lnSpc>
                <a:spcPts val="25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85">
                <a:latin typeface="Arial"/>
                <a:cs typeface="Arial"/>
              </a:rPr>
              <a:t>The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transport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lines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should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be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maintained  </a:t>
            </a:r>
            <a:r>
              <a:rPr dirty="0" sz="2600" spc="140">
                <a:latin typeface="Arial"/>
                <a:cs typeface="Arial"/>
              </a:rPr>
              <a:t>aseptic.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"/>
              </a:spcBef>
              <a:buFont typeface="Wingdings"/>
              <a:buChar char=""/>
            </a:pPr>
            <a:endParaRPr sz="32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600" spc="120">
                <a:latin typeface="Arial"/>
                <a:cs typeface="Arial"/>
              </a:rPr>
              <a:t>Inside </a:t>
            </a:r>
            <a:r>
              <a:rPr dirty="0" sz="2600" spc="140">
                <a:latin typeface="Arial"/>
                <a:cs typeface="Arial"/>
              </a:rPr>
              <a:t>the </a:t>
            </a:r>
            <a:r>
              <a:rPr dirty="0" sz="2600" spc="160">
                <a:latin typeface="Arial"/>
                <a:cs typeface="Arial"/>
              </a:rPr>
              <a:t>fermenter </a:t>
            </a:r>
            <a:r>
              <a:rPr dirty="0" sz="2600" spc="130">
                <a:latin typeface="Arial"/>
                <a:cs typeface="Arial"/>
              </a:rPr>
              <a:t>should </a:t>
            </a:r>
            <a:r>
              <a:rPr dirty="0" sz="2600" spc="110">
                <a:latin typeface="Arial"/>
                <a:cs typeface="Arial"/>
              </a:rPr>
              <a:t>have </a:t>
            </a:r>
            <a:r>
              <a:rPr dirty="0" sz="2600" spc="130">
                <a:latin typeface="Arial"/>
                <a:cs typeface="Arial"/>
              </a:rPr>
              <a:t>minimum  </a:t>
            </a:r>
            <a:r>
              <a:rPr dirty="0" sz="2600" spc="155">
                <a:latin typeface="Arial"/>
                <a:cs typeface="Arial"/>
              </a:rPr>
              <a:t>number </a:t>
            </a:r>
            <a:r>
              <a:rPr dirty="0" sz="2600" spc="125">
                <a:latin typeface="Arial"/>
                <a:cs typeface="Arial"/>
              </a:rPr>
              <a:t>of </a:t>
            </a:r>
            <a:r>
              <a:rPr dirty="0" sz="2600" spc="130">
                <a:latin typeface="Arial"/>
                <a:cs typeface="Arial"/>
              </a:rPr>
              <a:t>joints. </a:t>
            </a:r>
            <a:r>
              <a:rPr dirty="0" sz="2600" spc="90">
                <a:latin typeface="Arial"/>
                <a:cs typeface="Arial"/>
              </a:rPr>
              <a:t>The </a:t>
            </a:r>
            <a:r>
              <a:rPr dirty="0" sz="2600" spc="135">
                <a:latin typeface="Arial"/>
                <a:cs typeface="Arial"/>
              </a:rPr>
              <a:t>joints </a:t>
            </a:r>
            <a:r>
              <a:rPr dirty="0" sz="2600" spc="155">
                <a:latin typeface="Arial"/>
                <a:cs typeface="Arial"/>
              </a:rPr>
              <a:t>are </a:t>
            </a:r>
            <a:r>
              <a:rPr dirty="0" sz="2600" spc="130">
                <a:latin typeface="Arial"/>
                <a:cs typeface="Arial"/>
              </a:rPr>
              <a:t>made </a:t>
            </a:r>
            <a:r>
              <a:rPr dirty="0" sz="2600" spc="170">
                <a:latin typeface="Arial"/>
                <a:cs typeface="Arial"/>
              </a:rPr>
              <a:t>with  </a:t>
            </a:r>
            <a:r>
              <a:rPr dirty="0" sz="2600" spc="155">
                <a:solidFill>
                  <a:srgbClr val="C00000"/>
                </a:solidFill>
                <a:latin typeface="Arial"/>
                <a:cs typeface="Arial"/>
              </a:rPr>
              <a:t>welding </a:t>
            </a:r>
            <a:r>
              <a:rPr dirty="0" sz="2600" spc="130">
                <a:latin typeface="Arial"/>
                <a:cs typeface="Arial"/>
              </a:rPr>
              <a:t>and </a:t>
            </a:r>
            <a:r>
              <a:rPr dirty="0" sz="2600" spc="140">
                <a:latin typeface="Arial"/>
                <a:cs typeface="Arial"/>
              </a:rPr>
              <a:t>the joint </a:t>
            </a:r>
            <a:r>
              <a:rPr dirty="0" sz="2600" spc="145">
                <a:latin typeface="Arial"/>
                <a:cs typeface="Arial"/>
              </a:rPr>
              <a:t>points </a:t>
            </a:r>
            <a:r>
              <a:rPr dirty="0" sz="2600" spc="130">
                <a:latin typeface="Arial"/>
                <a:cs typeface="Arial"/>
              </a:rPr>
              <a:t>should </a:t>
            </a:r>
            <a:r>
              <a:rPr dirty="0" sz="2600" spc="140">
                <a:latin typeface="Arial"/>
                <a:cs typeface="Arial"/>
              </a:rPr>
              <a:t>be </a:t>
            </a:r>
            <a:r>
              <a:rPr dirty="0" sz="2600" spc="130">
                <a:latin typeface="Arial"/>
                <a:cs typeface="Arial"/>
              </a:rPr>
              <a:t>made </a:t>
            </a:r>
            <a:r>
              <a:rPr dirty="0" sz="2600" spc="100">
                <a:latin typeface="Arial"/>
                <a:cs typeface="Arial"/>
              </a:rPr>
              <a:t>as  </a:t>
            </a:r>
            <a:r>
              <a:rPr dirty="0" sz="2600" spc="135">
                <a:latin typeface="Arial"/>
                <a:cs typeface="Arial"/>
              </a:rPr>
              <a:t>smooth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as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possible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avoid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potential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sources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  </a:t>
            </a:r>
            <a:r>
              <a:rPr dirty="0" sz="2600" spc="135">
                <a:latin typeface="Arial"/>
                <a:cs typeface="Arial"/>
              </a:rPr>
              <a:t>contamination.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4781" y="5022341"/>
            <a:ext cx="1645031" cy="13022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38400" y="4993106"/>
            <a:ext cx="1673732" cy="12552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71340" y="5022303"/>
            <a:ext cx="1980564" cy="11947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05600" y="4859146"/>
            <a:ext cx="1471041" cy="13892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134995" y="6314846"/>
            <a:ext cx="2423795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14">
                <a:latin typeface="Arial"/>
                <a:cs typeface="Arial"/>
              </a:rPr>
              <a:t>Threaded</a:t>
            </a:r>
            <a:r>
              <a:rPr dirty="0" sz="2400" spc="-155">
                <a:latin typeface="Arial"/>
                <a:cs typeface="Arial"/>
              </a:rPr>
              <a:t> </a:t>
            </a:r>
            <a:r>
              <a:rPr dirty="0" sz="2400" spc="130">
                <a:latin typeface="Arial"/>
                <a:cs typeface="Arial"/>
              </a:rPr>
              <a:t>Joints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99428" y="6326123"/>
            <a:ext cx="2184400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85">
                <a:latin typeface="Arial"/>
                <a:cs typeface="Arial"/>
              </a:rPr>
              <a:t>Flanged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130">
                <a:latin typeface="Arial"/>
                <a:cs typeface="Arial"/>
              </a:rPr>
              <a:t>Joints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4540" y="6286703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21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143000"/>
            <a:ext cx="3756152" cy="25444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59991" y="236220"/>
            <a:ext cx="4863084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853684" y="236220"/>
            <a:ext cx="765047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49340" y="236220"/>
            <a:ext cx="1438656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118604" y="236220"/>
            <a:ext cx="568451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68907" y="341121"/>
            <a:ext cx="568452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Batch </a:t>
            </a:r>
            <a:r>
              <a:rPr dirty="0" sz="2800">
                <a:latin typeface="Arial"/>
                <a:cs typeface="Arial"/>
              </a:rPr>
              <a:t>Sterilization of Liquid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Medium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19600" y="1030477"/>
            <a:ext cx="4121657" cy="24728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21842" y="3863594"/>
            <a:ext cx="2774950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45">
                <a:latin typeface="Arial"/>
                <a:cs typeface="Arial"/>
              </a:rPr>
              <a:t>(a) </a:t>
            </a:r>
            <a:r>
              <a:rPr dirty="0" sz="1800" spc="95">
                <a:latin typeface="Arial"/>
                <a:cs typeface="Arial"/>
              </a:rPr>
              <a:t>temperature time</a:t>
            </a:r>
            <a:r>
              <a:rPr dirty="0" sz="1800" spc="-330">
                <a:latin typeface="Arial"/>
                <a:cs typeface="Arial"/>
              </a:rPr>
              <a:t> </a:t>
            </a:r>
            <a:r>
              <a:rPr dirty="0" sz="1800" spc="110">
                <a:latin typeface="Arial"/>
                <a:cs typeface="Arial"/>
              </a:rPr>
              <a:t>plot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10000" y="3687483"/>
            <a:ext cx="4867402" cy="29729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94536" y="5415991"/>
            <a:ext cx="2838450" cy="557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65">
                <a:latin typeface="Arial"/>
                <a:cs typeface="Arial"/>
              </a:rPr>
              <a:t>(b)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105">
                <a:latin typeface="Arial"/>
                <a:cs typeface="Arial"/>
              </a:rPr>
              <a:t>reduction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85">
                <a:latin typeface="Arial"/>
                <a:cs typeface="Arial"/>
              </a:rPr>
              <a:t>in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95">
                <a:latin typeface="Arial"/>
                <a:cs typeface="Arial"/>
              </a:rPr>
              <a:t>the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75">
                <a:latin typeface="Arial"/>
                <a:cs typeface="Arial"/>
              </a:rPr>
              <a:t>viable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95">
                <a:latin typeface="Arial"/>
                <a:cs typeface="Arial"/>
              </a:rPr>
              <a:t>cell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105">
                <a:latin typeface="Arial"/>
                <a:cs typeface="Arial"/>
              </a:rPr>
              <a:t>number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114">
                <a:latin typeface="Arial"/>
                <a:cs typeface="Arial"/>
              </a:rPr>
              <a:t>with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95">
                <a:latin typeface="Arial"/>
                <a:cs typeface="Arial"/>
              </a:rPr>
              <a:t>time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6163" y="5992914"/>
            <a:ext cx="7654798" cy="678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19200" y="380949"/>
            <a:ext cx="6781800" cy="55222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3375" y="381000"/>
            <a:ext cx="8477250" cy="2800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33061" y="4267237"/>
            <a:ext cx="4493133" cy="1848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81000" y="4651895"/>
            <a:ext cx="3786378" cy="169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66800" y="1219200"/>
            <a:ext cx="67056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46403" y="411480"/>
            <a:ext cx="6998208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75219" y="411480"/>
            <a:ext cx="568451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55293" y="516128"/>
            <a:ext cx="6550025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Oxygen </a:t>
            </a:r>
            <a:r>
              <a:rPr dirty="0" sz="2800">
                <a:solidFill>
                  <a:srgbClr val="71BEC5"/>
                </a:solidFill>
                <a:latin typeface="Arial"/>
                <a:cs typeface="Arial"/>
              </a:rPr>
              <a:t>Transfer </a:t>
            </a: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from Gas Bubble to</a:t>
            </a:r>
            <a:r>
              <a:rPr dirty="0" sz="2800" spc="25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Cell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33061" y="5234584"/>
            <a:ext cx="4493260" cy="533400"/>
          </a:xfrm>
          <a:custGeom>
            <a:avLst/>
            <a:gdLst/>
            <a:ahLst/>
            <a:cxnLst/>
            <a:rect l="l" t="t" r="r" b="b"/>
            <a:pathLst>
              <a:path w="4493259" h="533400">
                <a:moveTo>
                  <a:pt x="0" y="533399"/>
                </a:moveTo>
                <a:lnTo>
                  <a:pt x="4493133" y="533399"/>
                </a:lnTo>
                <a:lnTo>
                  <a:pt x="4493133" y="0"/>
                </a:lnTo>
                <a:lnTo>
                  <a:pt x="0" y="0"/>
                </a:lnTo>
                <a:lnTo>
                  <a:pt x="0" y="533399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433061" y="5234584"/>
            <a:ext cx="4493260" cy="533400"/>
          </a:xfrm>
          <a:custGeom>
            <a:avLst/>
            <a:gdLst/>
            <a:ahLst/>
            <a:cxnLst/>
            <a:rect l="l" t="t" r="r" b="b"/>
            <a:pathLst>
              <a:path w="4493259" h="533400">
                <a:moveTo>
                  <a:pt x="0" y="533399"/>
                </a:moveTo>
                <a:lnTo>
                  <a:pt x="4493133" y="533399"/>
                </a:lnTo>
                <a:lnTo>
                  <a:pt x="4493133" y="0"/>
                </a:lnTo>
                <a:lnTo>
                  <a:pt x="0" y="0"/>
                </a:lnTo>
                <a:lnTo>
                  <a:pt x="0" y="533399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0278" y="266700"/>
            <a:ext cx="8134984" cy="1528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Mass transfer </a:t>
            </a:r>
            <a:r>
              <a:rPr dirty="0" sz="2400" spc="-10">
                <a:latin typeface="Arial"/>
                <a:cs typeface="Arial"/>
              </a:rPr>
              <a:t>coefficient </a:t>
            </a:r>
            <a:r>
              <a:rPr dirty="0" sz="2400" spc="-5">
                <a:latin typeface="Arial"/>
                <a:cs typeface="Arial"/>
              </a:rPr>
              <a:t>k</a:t>
            </a:r>
            <a:r>
              <a:rPr dirty="0" baseline="-20833" sz="2400" spc="-7">
                <a:latin typeface="Arial"/>
                <a:cs typeface="Arial"/>
              </a:rPr>
              <a:t>L</a:t>
            </a:r>
            <a:r>
              <a:rPr dirty="0" sz="2400" spc="-5">
                <a:latin typeface="Arial"/>
                <a:cs typeface="Arial"/>
              </a:rPr>
              <a:t>a: characterize </a:t>
            </a:r>
            <a:r>
              <a:rPr dirty="0" sz="2400">
                <a:latin typeface="Arial"/>
                <a:cs typeface="Arial"/>
              </a:rPr>
              <a:t>the </a:t>
            </a:r>
            <a:r>
              <a:rPr dirty="0" sz="2400" spc="-5">
                <a:latin typeface="Arial"/>
                <a:cs typeface="Arial"/>
              </a:rPr>
              <a:t>oxygen  </a:t>
            </a:r>
            <a:r>
              <a:rPr dirty="0" sz="2400" spc="-5">
                <a:latin typeface="Arial"/>
                <a:cs typeface="Arial"/>
              </a:rPr>
              <a:t>transfer capability </a:t>
            </a:r>
            <a:r>
              <a:rPr dirty="0" sz="2400">
                <a:latin typeface="Arial"/>
                <a:cs typeface="Arial"/>
              </a:rPr>
              <a:t>of fermenters </a:t>
            </a:r>
            <a:r>
              <a:rPr dirty="0" sz="2400" spc="-5">
                <a:latin typeface="Arial"/>
                <a:cs typeface="Arial"/>
              </a:rPr>
              <a:t>(oxygen transfer </a:t>
            </a:r>
            <a:r>
              <a:rPr dirty="0" sz="2400" spc="-10">
                <a:latin typeface="Arial"/>
                <a:cs typeface="Arial"/>
              </a:rPr>
              <a:t>coefficient)  </a:t>
            </a:r>
            <a:r>
              <a:rPr dirty="0" sz="2400" spc="-5">
                <a:latin typeface="Arial"/>
                <a:cs typeface="Arial"/>
              </a:rPr>
              <a:t>a </a:t>
            </a:r>
            <a:r>
              <a:rPr dirty="0" sz="2400">
                <a:latin typeface="Arial"/>
                <a:cs typeface="Arial"/>
              </a:rPr>
              <a:t>= </a:t>
            </a:r>
            <a:r>
              <a:rPr dirty="0" sz="2400" spc="-5">
                <a:latin typeface="Arial"/>
                <a:cs typeface="Arial"/>
              </a:rPr>
              <a:t>liquid gas interfacial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area;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k</a:t>
            </a:r>
            <a:r>
              <a:rPr dirty="0" baseline="-20833" sz="2400" spc="-7">
                <a:latin typeface="Arial"/>
                <a:cs typeface="Arial"/>
              </a:rPr>
              <a:t>L</a:t>
            </a:r>
            <a:r>
              <a:rPr dirty="0" sz="2400" spc="-5">
                <a:latin typeface="Arial"/>
                <a:cs typeface="Arial"/>
              </a:rPr>
              <a:t>= liquid phase </a:t>
            </a:r>
            <a:r>
              <a:rPr dirty="0" sz="2400">
                <a:latin typeface="Arial"/>
                <a:cs typeface="Arial"/>
              </a:rPr>
              <a:t>mass transfer</a:t>
            </a:r>
            <a:r>
              <a:rPr dirty="0" sz="2400" spc="2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coefficient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10386" y="2286000"/>
            <a:ext cx="5895975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97686" y="2273300"/>
            <a:ext cx="5921375" cy="825500"/>
          </a:xfrm>
          <a:custGeom>
            <a:avLst/>
            <a:gdLst/>
            <a:ahLst/>
            <a:cxnLst/>
            <a:rect l="l" t="t" r="r" b="b"/>
            <a:pathLst>
              <a:path w="5921375" h="825500">
                <a:moveTo>
                  <a:pt x="0" y="825500"/>
                </a:moveTo>
                <a:lnTo>
                  <a:pt x="5921375" y="825500"/>
                </a:lnTo>
                <a:lnTo>
                  <a:pt x="5921375" y="0"/>
                </a:lnTo>
                <a:lnTo>
                  <a:pt x="0" y="0"/>
                </a:lnTo>
                <a:lnTo>
                  <a:pt x="0" y="825500"/>
                </a:lnTo>
                <a:close/>
              </a:path>
            </a:pathLst>
          </a:custGeom>
          <a:ln w="25400">
            <a:solidFill>
              <a:srgbClr val="71BEC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3850" y="3505200"/>
            <a:ext cx="8591550" cy="3114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8340" y="5474411"/>
            <a:ext cx="7799070" cy="9251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10">
                <a:latin typeface="Arial"/>
                <a:cs typeface="Arial"/>
              </a:rPr>
              <a:t>C</a:t>
            </a:r>
            <a:r>
              <a:rPr dirty="0" baseline="-21367" sz="1950" spc="15">
                <a:latin typeface="Arial"/>
                <a:cs typeface="Arial"/>
              </a:rPr>
              <a:t>AL</a:t>
            </a:r>
            <a:r>
              <a:rPr dirty="0" sz="2000" spc="10">
                <a:latin typeface="Arial"/>
                <a:cs typeface="Arial"/>
              </a:rPr>
              <a:t>: </a:t>
            </a:r>
            <a:r>
              <a:rPr dirty="0" sz="2000">
                <a:latin typeface="Arial"/>
                <a:cs typeface="Arial"/>
              </a:rPr>
              <a:t>oxygen dissolved in </a:t>
            </a:r>
            <a:r>
              <a:rPr dirty="0" sz="2000" spc="-5">
                <a:latin typeface="Arial"/>
                <a:cs typeface="Arial"/>
              </a:rPr>
              <a:t>the </a:t>
            </a:r>
            <a:r>
              <a:rPr dirty="0" sz="2000">
                <a:latin typeface="Arial"/>
                <a:cs typeface="Arial"/>
              </a:rPr>
              <a:t>fermentation</a:t>
            </a:r>
            <a:r>
              <a:rPr dirty="0" sz="2000" spc="-1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broth.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1922145" algn="l"/>
              </a:tabLst>
            </a:pPr>
            <a:r>
              <a:rPr dirty="0" sz="2000" spc="10">
                <a:latin typeface="Arial"/>
                <a:cs typeface="Arial"/>
              </a:rPr>
              <a:t>C</a:t>
            </a:r>
            <a:r>
              <a:rPr dirty="0" baseline="-21367" sz="1950" spc="15">
                <a:latin typeface="Arial"/>
                <a:cs typeface="Arial"/>
              </a:rPr>
              <a:t>AL,  </a:t>
            </a:r>
            <a:r>
              <a:rPr dirty="0" baseline="-21367" sz="1950" spc="22">
                <a:latin typeface="Arial"/>
                <a:cs typeface="Arial"/>
              </a:rPr>
              <a:t>1 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100">
                <a:latin typeface="Arial"/>
                <a:cs typeface="Arial"/>
              </a:rPr>
              <a:t> </a:t>
            </a:r>
            <a:r>
              <a:rPr dirty="0" sz="2000" spc="10">
                <a:latin typeface="Arial"/>
                <a:cs typeface="Arial"/>
              </a:rPr>
              <a:t>C</a:t>
            </a:r>
            <a:r>
              <a:rPr dirty="0" baseline="-21367" sz="1950" spc="15">
                <a:latin typeface="Arial"/>
                <a:cs typeface="Arial"/>
              </a:rPr>
              <a:t>AL,</a:t>
            </a:r>
            <a:r>
              <a:rPr dirty="0" baseline="-21367" sz="1950" spc="390">
                <a:latin typeface="Arial"/>
                <a:cs typeface="Arial"/>
              </a:rPr>
              <a:t> </a:t>
            </a:r>
            <a:r>
              <a:rPr dirty="0" baseline="-21367" sz="1950" spc="15">
                <a:latin typeface="Arial"/>
                <a:cs typeface="Arial"/>
              </a:rPr>
              <a:t>2</a:t>
            </a:r>
            <a:r>
              <a:rPr dirty="0" sz="2000" spc="10">
                <a:latin typeface="Arial"/>
                <a:cs typeface="Arial"/>
              </a:rPr>
              <a:t>:	</a:t>
            </a:r>
            <a:r>
              <a:rPr dirty="0" sz="2000" spc="-5">
                <a:latin typeface="Arial"/>
                <a:cs typeface="Arial"/>
              </a:rPr>
              <a:t>two </a:t>
            </a:r>
            <a:r>
              <a:rPr dirty="0" sz="2000" spc="5">
                <a:latin typeface="Arial"/>
                <a:cs typeface="Arial"/>
              </a:rPr>
              <a:t>[O</a:t>
            </a:r>
            <a:r>
              <a:rPr dirty="0" baseline="-21367" sz="1950" spc="7">
                <a:latin typeface="Arial"/>
                <a:cs typeface="Arial"/>
              </a:rPr>
              <a:t>2</a:t>
            </a:r>
            <a:r>
              <a:rPr dirty="0" sz="2000" spc="5">
                <a:latin typeface="Arial"/>
                <a:cs typeface="Arial"/>
              </a:rPr>
              <a:t>] </a:t>
            </a:r>
            <a:r>
              <a:rPr dirty="0" sz="2000">
                <a:latin typeface="Arial"/>
                <a:cs typeface="Arial"/>
              </a:rPr>
              <a:t>measured during re-oxygenation at </a:t>
            </a:r>
            <a:r>
              <a:rPr dirty="0" sz="2000" spc="5">
                <a:latin typeface="Arial"/>
                <a:cs typeface="Arial"/>
              </a:rPr>
              <a:t>t</a:t>
            </a:r>
            <a:r>
              <a:rPr dirty="0" baseline="-21367" sz="1950" spc="7">
                <a:latin typeface="Arial"/>
                <a:cs typeface="Arial"/>
              </a:rPr>
              <a:t>1</a:t>
            </a:r>
            <a:r>
              <a:rPr dirty="0" baseline="-21367" sz="195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t</a:t>
            </a:r>
            <a:r>
              <a:rPr dirty="0" baseline="-21367" sz="1950" spc="7">
                <a:latin typeface="Arial"/>
                <a:cs typeface="Arial"/>
              </a:rPr>
              <a:t>2 </a:t>
            </a:r>
            <a:r>
              <a:rPr dirty="0" baseline="-21367" sz="1950" spc="7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(re-oxgenation is not steady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state).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" y="609600"/>
            <a:ext cx="7133590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00600" y="2895600"/>
            <a:ext cx="3802379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87900" y="2882900"/>
            <a:ext cx="3827779" cy="1168400"/>
          </a:xfrm>
          <a:custGeom>
            <a:avLst/>
            <a:gdLst/>
            <a:ahLst/>
            <a:cxnLst/>
            <a:rect l="l" t="t" r="r" b="b"/>
            <a:pathLst>
              <a:path w="3827779" h="1168400">
                <a:moveTo>
                  <a:pt x="0" y="1168400"/>
                </a:moveTo>
                <a:lnTo>
                  <a:pt x="3827779" y="1168400"/>
                </a:lnTo>
                <a:lnTo>
                  <a:pt x="3827779" y="0"/>
                </a:lnTo>
                <a:lnTo>
                  <a:pt x="0" y="0"/>
                </a:lnTo>
                <a:lnTo>
                  <a:pt x="0" y="1168400"/>
                </a:lnTo>
                <a:close/>
              </a:path>
            </a:pathLst>
          </a:custGeom>
          <a:ln w="25400">
            <a:solidFill>
              <a:srgbClr val="71BEC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179" y="1029970"/>
            <a:ext cx="7723505" cy="1878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05">
                <a:latin typeface="Arial"/>
                <a:cs typeface="Arial"/>
              </a:rPr>
              <a:t>Mixing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and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bubble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dispersion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are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achieved  </a:t>
            </a:r>
            <a:r>
              <a:rPr dirty="0" sz="2800" spc="150">
                <a:latin typeface="Arial"/>
                <a:cs typeface="Arial"/>
              </a:rPr>
              <a:t>by </a:t>
            </a:r>
            <a:r>
              <a:rPr dirty="0" sz="2800" spc="145">
                <a:latin typeface="Arial"/>
                <a:cs typeface="Arial"/>
              </a:rPr>
              <a:t>mechanical</a:t>
            </a:r>
            <a:r>
              <a:rPr dirty="0" sz="2800" spc="-34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agitation.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800" spc="125">
                <a:latin typeface="Arial"/>
                <a:cs typeface="Arial"/>
              </a:rPr>
              <a:t>Requires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high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input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energy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800" spc="125">
                <a:latin typeface="Arial"/>
                <a:cs typeface="Arial"/>
              </a:rPr>
              <a:t>Baffles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are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used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to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75">
                <a:latin typeface="Arial"/>
                <a:cs typeface="Arial"/>
              </a:rPr>
              <a:t>reduce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vortexing.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5757875"/>
            <a:ext cx="2469515" cy="618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85">
                <a:solidFill>
                  <a:srgbClr val="C00000"/>
                </a:solidFill>
                <a:latin typeface="Arial"/>
                <a:cs typeface="Arial"/>
              </a:rPr>
              <a:t>Radial-flow</a:t>
            </a:r>
            <a:r>
              <a:rPr dirty="0" sz="2000" spc="-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impeller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95">
                <a:latin typeface="Arial"/>
                <a:cs typeface="Arial"/>
              </a:rPr>
              <a:t>in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a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14">
                <a:latin typeface="Arial"/>
                <a:cs typeface="Arial"/>
              </a:rPr>
              <a:t>baffled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114">
                <a:latin typeface="Arial"/>
                <a:cs typeface="Arial"/>
              </a:rPr>
              <a:t>tank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0828" y="5757875"/>
            <a:ext cx="2294255" cy="618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90">
                <a:solidFill>
                  <a:srgbClr val="C00000"/>
                </a:solidFill>
                <a:latin typeface="Arial"/>
                <a:cs typeface="Arial"/>
              </a:rPr>
              <a:t>Axial-flow</a:t>
            </a:r>
            <a:r>
              <a:rPr dirty="0" sz="2000" spc="-1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impeller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95">
                <a:latin typeface="Arial"/>
                <a:cs typeface="Arial"/>
              </a:rPr>
              <a:t>in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a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14">
                <a:latin typeface="Arial"/>
                <a:cs typeface="Arial"/>
              </a:rPr>
              <a:t>baffled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114">
                <a:latin typeface="Arial"/>
                <a:cs typeface="Arial"/>
              </a:rPr>
              <a:t>tank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39211" y="228600"/>
            <a:ext cx="2942843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12664" y="228600"/>
            <a:ext cx="568451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5786" rIns="0" bIns="0" rtlCol="0" vert="horz">
            <a:spAutoFit/>
          </a:bodyPr>
          <a:lstStyle/>
          <a:p>
            <a:pPr marL="895350">
              <a:lnSpc>
                <a:spcPct val="100000"/>
              </a:lnSpc>
            </a:pPr>
            <a:r>
              <a:rPr dirty="0" sz="2800" spc="-5">
                <a:solidFill>
                  <a:srgbClr val="BADFE2"/>
                </a:solidFill>
                <a:latin typeface="Arial"/>
                <a:cs typeface="Arial"/>
              </a:rPr>
              <a:t>Stirred</a:t>
            </a:r>
            <a:r>
              <a:rPr dirty="0" sz="2800" spc="-35">
                <a:solidFill>
                  <a:srgbClr val="BADFE2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BADFE2"/>
                </a:solidFill>
                <a:latin typeface="Arial"/>
                <a:cs typeface="Arial"/>
              </a:rPr>
              <a:t>Patterns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6400" y="3053079"/>
            <a:ext cx="2438400" cy="2614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943600" y="3069932"/>
            <a:ext cx="2385441" cy="25264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9871" y="323088"/>
            <a:ext cx="4354068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94547" y="323088"/>
            <a:ext cx="568451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519421" y="427482"/>
            <a:ext cx="3907790" cy="436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Stirred </a:t>
            </a:r>
            <a:r>
              <a:rPr dirty="0" sz="2800" spc="-85">
                <a:solidFill>
                  <a:srgbClr val="71BEC5"/>
                </a:solidFill>
                <a:latin typeface="Arial"/>
                <a:cs typeface="Arial"/>
              </a:rPr>
              <a:t>Tank </a:t>
            </a: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With</a:t>
            </a:r>
            <a:r>
              <a:rPr dirty="0" sz="2800" spc="30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71BEC5"/>
                </a:solidFill>
                <a:latin typeface="Arial"/>
                <a:cs typeface="Arial"/>
              </a:rPr>
              <a:t>Baffles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24400" y="1053680"/>
            <a:ext cx="4114800" cy="53188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1840" y="1053719"/>
            <a:ext cx="3979164" cy="2659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3396" y="294131"/>
            <a:ext cx="1914143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08148" y="294131"/>
            <a:ext cx="568451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71422" y="398526"/>
            <a:ext cx="146939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Impellers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21321" y="3713136"/>
            <a:ext cx="2571750" cy="28860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1739" y="1041882"/>
            <a:ext cx="4267200" cy="5360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015610" y="2895561"/>
            <a:ext cx="3352800" cy="2900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23060" y="275843"/>
            <a:ext cx="705612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59279" y="275843"/>
            <a:ext cx="1499616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89504" y="275843"/>
            <a:ext cx="568452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31594" y="379857"/>
            <a:ext cx="1292225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Sparger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4929378" y="644905"/>
            <a:ext cx="3355340" cy="1105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spc="70">
                <a:latin typeface="Arial"/>
                <a:cs typeface="Arial"/>
              </a:rPr>
              <a:t>Oxygen </a:t>
            </a:r>
            <a:r>
              <a:rPr dirty="0" sz="2400" spc="105">
                <a:latin typeface="Arial"/>
                <a:cs typeface="Arial"/>
              </a:rPr>
              <a:t>is </a:t>
            </a:r>
            <a:r>
              <a:rPr dirty="0" sz="2400" spc="120">
                <a:latin typeface="Arial"/>
                <a:cs typeface="Arial"/>
              </a:rPr>
              <a:t>measured</a:t>
            </a:r>
            <a:r>
              <a:rPr dirty="0" sz="2400" spc="-455">
                <a:latin typeface="Arial"/>
                <a:cs typeface="Arial"/>
              </a:rPr>
              <a:t> </a:t>
            </a:r>
            <a:r>
              <a:rPr dirty="0" sz="2400" spc="114">
                <a:latin typeface="Arial"/>
                <a:cs typeface="Arial"/>
              </a:rPr>
              <a:t>in  </a:t>
            </a:r>
            <a:r>
              <a:rPr dirty="0" sz="2400" spc="130">
                <a:latin typeface="Arial"/>
                <a:cs typeface="Arial"/>
              </a:rPr>
              <a:t>its </a:t>
            </a:r>
            <a:r>
              <a:rPr dirty="0" sz="2400" spc="110">
                <a:latin typeface="Arial"/>
                <a:cs typeface="Arial"/>
              </a:rPr>
              <a:t>dissolved </a:t>
            </a:r>
            <a:r>
              <a:rPr dirty="0" sz="2400" spc="145">
                <a:latin typeface="Arial"/>
                <a:cs typeface="Arial"/>
              </a:rPr>
              <a:t>form </a:t>
            </a:r>
            <a:r>
              <a:rPr dirty="0" sz="2400" spc="90">
                <a:latin typeface="Arial"/>
                <a:cs typeface="Arial"/>
              </a:rPr>
              <a:t>as  </a:t>
            </a:r>
            <a:r>
              <a:rPr dirty="0" sz="2400" spc="110">
                <a:latin typeface="Arial"/>
                <a:cs typeface="Arial"/>
              </a:rPr>
              <a:t>dissolved </a:t>
            </a:r>
            <a:r>
              <a:rPr dirty="0" sz="2400" spc="75">
                <a:latin typeface="Arial"/>
                <a:cs typeface="Arial"/>
              </a:rPr>
              <a:t>oxygen</a:t>
            </a:r>
            <a:r>
              <a:rPr dirty="0" sz="2400" spc="-285">
                <a:latin typeface="Arial"/>
                <a:cs typeface="Arial"/>
              </a:rPr>
              <a:t> </a:t>
            </a:r>
            <a:r>
              <a:rPr dirty="0" sz="2400" spc="45">
                <a:latin typeface="Arial"/>
                <a:cs typeface="Arial"/>
              </a:rPr>
              <a:t>(DO)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200" y="1371600"/>
            <a:ext cx="2147443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8896" y="3429000"/>
            <a:ext cx="5114925" cy="25622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5121" y="685800"/>
            <a:ext cx="4838700" cy="2419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185028" y="4946650"/>
            <a:ext cx="3286125" cy="147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400">
                <a:solidFill>
                  <a:srgbClr val="3B8B92"/>
                </a:solidFill>
                <a:latin typeface="Arial"/>
                <a:cs typeface="Arial"/>
              </a:rPr>
              <a:t>The </a:t>
            </a: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capacity </a:t>
            </a:r>
            <a:r>
              <a:rPr dirty="0" sz="2400">
                <a:solidFill>
                  <a:srgbClr val="3B8B92"/>
                </a:solidFill>
                <a:latin typeface="Arial"/>
                <a:cs typeface="Arial"/>
              </a:rPr>
              <a:t>of the  </a:t>
            </a:r>
            <a:r>
              <a:rPr dirty="0" sz="2400">
                <a:solidFill>
                  <a:srgbClr val="3B8B92"/>
                </a:solidFill>
                <a:latin typeface="Arial"/>
                <a:cs typeface="Arial"/>
              </a:rPr>
              <a:t>stirrer </a:t>
            </a: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in handling</a:t>
            </a:r>
            <a:r>
              <a:rPr dirty="0" sz="2400" spc="-1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gas</a:t>
            </a:r>
            <a:endParaRPr sz="2400">
              <a:latin typeface="Arial"/>
              <a:cs typeface="Arial"/>
            </a:endParaRPr>
          </a:p>
          <a:p>
            <a:pPr marL="434340" indent="-421640">
              <a:lnSpc>
                <a:spcPct val="100000"/>
              </a:lnSpc>
              <a:buFont typeface="Wingdings"/>
              <a:buChar char=""/>
              <a:tabLst>
                <a:tab pos="434975" algn="l"/>
              </a:tabLst>
            </a:pP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The amount </a:t>
            </a:r>
            <a:r>
              <a:rPr dirty="0" sz="2400">
                <a:solidFill>
                  <a:srgbClr val="3B8B92"/>
                </a:solidFill>
                <a:latin typeface="Arial"/>
                <a:cs typeface="Arial"/>
              </a:rPr>
              <a:t>of</a:t>
            </a:r>
            <a:r>
              <a:rPr dirty="0" sz="2400" spc="-6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gas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400" spc="-5">
                <a:solidFill>
                  <a:srgbClr val="3B8B92"/>
                </a:solidFill>
                <a:latin typeface="Arial"/>
                <a:cs typeface="Arial"/>
              </a:rPr>
              <a:t>introduced.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4695" y="408940"/>
            <a:ext cx="7811770" cy="3576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469900" marR="5080" indent="-457200">
              <a:lnSpc>
                <a:spcPct val="100000"/>
              </a:lnSpc>
              <a:buFont typeface="Wingdings"/>
              <a:buChar char=""/>
              <a:tabLst>
                <a:tab pos="469900" algn="l"/>
              </a:tabLst>
            </a:pPr>
            <a:r>
              <a:rPr dirty="0" sz="2600" spc="140">
                <a:latin typeface="Arial"/>
                <a:cs typeface="Arial"/>
              </a:rPr>
              <a:t>Impeller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flooding: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at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high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gassing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rates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200">
                <a:latin typeface="Arial"/>
                <a:cs typeface="Arial"/>
              </a:rPr>
              <a:t>or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65">
                <a:solidFill>
                  <a:srgbClr val="3B8B92"/>
                </a:solidFill>
                <a:latin typeface="Arial"/>
                <a:cs typeface="Arial"/>
              </a:rPr>
              <a:t>low  </a:t>
            </a:r>
            <a:r>
              <a:rPr dirty="0" sz="2600" spc="180">
                <a:solidFill>
                  <a:srgbClr val="3B8B92"/>
                </a:solidFill>
                <a:latin typeface="Arial"/>
                <a:cs typeface="Arial"/>
              </a:rPr>
              <a:t>stirrer</a:t>
            </a:r>
            <a:r>
              <a:rPr dirty="0" sz="2600" spc="-9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3B8B92"/>
                </a:solidFill>
                <a:latin typeface="Arial"/>
                <a:cs typeface="Arial"/>
              </a:rPr>
              <a:t>speeds</a:t>
            </a:r>
            <a:r>
              <a:rPr dirty="0" sz="2600" spc="110">
                <a:latin typeface="Arial"/>
                <a:cs typeface="Arial"/>
              </a:rPr>
              <a:t>,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liquid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flow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up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middle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</a:t>
            </a:r>
            <a:r>
              <a:rPr dirty="0" sz="2600" spc="21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  </a:t>
            </a:r>
            <a:r>
              <a:rPr dirty="0" sz="2600" spc="100">
                <a:latin typeface="Arial"/>
                <a:cs typeface="Arial"/>
              </a:rPr>
              <a:t>vessel.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  <a:buFont typeface="Wingdings"/>
              <a:buChar char=""/>
            </a:pPr>
            <a:endParaRPr sz="2700">
              <a:latin typeface="Times New Roman"/>
              <a:cs typeface="Times New Roman"/>
            </a:endParaRPr>
          </a:p>
          <a:p>
            <a:pPr marL="469900" marR="68580" indent="-457200">
              <a:lnSpc>
                <a:spcPct val="100000"/>
              </a:lnSpc>
              <a:buFont typeface="Wingdings"/>
              <a:buChar char=""/>
              <a:tabLst>
                <a:tab pos="469900" algn="l"/>
                <a:tab pos="3714750" algn="l"/>
              </a:tabLst>
            </a:pPr>
            <a:r>
              <a:rPr dirty="0" sz="2600" spc="140">
                <a:latin typeface="Arial"/>
                <a:cs typeface="Arial"/>
              </a:rPr>
              <a:t>Impeller</a:t>
            </a:r>
            <a:r>
              <a:rPr dirty="0" sz="2600" spc="590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loading:</a:t>
            </a:r>
            <a:r>
              <a:rPr dirty="0" sz="2600" spc="59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at	</a:t>
            </a:r>
            <a:r>
              <a:rPr dirty="0" sz="2600" spc="155">
                <a:latin typeface="Arial"/>
                <a:cs typeface="Arial"/>
              </a:rPr>
              <a:t>higher </a:t>
            </a:r>
            <a:r>
              <a:rPr dirty="0" sz="2600" spc="180">
                <a:latin typeface="Arial"/>
                <a:cs typeface="Arial"/>
              </a:rPr>
              <a:t>stirrer</a:t>
            </a:r>
            <a:r>
              <a:rPr dirty="0" sz="2600" spc="-375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speeds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200">
                <a:latin typeface="Arial"/>
                <a:cs typeface="Arial"/>
              </a:rPr>
              <a:t>or </a:t>
            </a:r>
            <a:r>
              <a:rPr dirty="0" sz="2600" spc="125">
                <a:latin typeface="Arial"/>
                <a:cs typeface="Arial"/>
              </a:rPr>
              <a:t> </a:t>
            </a:r>
            <a:r>
              <a:rPr dirty="0" sz="2600" spc="165">
                <a:solidFill>
                  <a:srgbClr val="3B8B92"/>
                </a:solidFill>
                <a:latin typeface="Arial"/>
                <a:cs typeface="Arial"/>
              </a:rPr>
              <a:t>lower</a:t>
            </a:r>
            <a:r>
              <a:rPr dirty="0" sz="2600" spc="-8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3B8B92"/>
                </a:solidFill>
                <a:latin typeface="Arial"/>
                <a:cs typeface="Arial"/>
              </a:rPr>
              <a:t>gas</a:t>
            </a:r>
            <a:r>
              <a:rPr dirty="0" sz="2600" spc="-9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65">
                <a:solidFill>
                  <a:srgbClr val="3B8B92"/>
                </a:solidFill>
                <a:latin typeface="Arial"/>
                <a:cs typeface="Arial"/>
              </a:rPr>
              <a:t>flow</a:t>
            </a:r>
            <a:r>
              <a:rPr dirty="0" sz="2600" spc="-9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10">
                <a:solidFill>
                  <a:srgbClr val="3B8B92"/>
                </a:solidFill>
                <a:latin typeface="Arial"/>
                <a:cs typeface="Arial"/>
              </a:rPr>
              <a:t>rates</a:t>
            </a:r>
            <a:r>
              <a:rPr dirty="0" sz="2600" spc="110">
                <a:latin typeface="Arial"/>
                <a:cs typeface="Arial"/>
              </a:rPr>
              <a:t>,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impeller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is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loaded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as  </a:t>
            </a:r>
            <a:r>
              <a:rPr dirty="0" sz="2600" spc="110">
                <a:latin typeface="Arial"/>
                <a:cs typeface="Arial"/>
              </a:rPr>
              <a:t>gas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is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dispersed</a:t>
            </a:r>
            <a:r>
              <a:rPr dirty="0" sz="2600" spc="-11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towards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vessel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walls.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"/>
              </a:spcBef>
              <a:buFont typeface="Wingdings"/>
              <a:buChar char=""/>
            </a:pPr>
            <a:endParaRPr sz="2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900" algn="l"/>
              </a:tabLst>
            </a:pPr>
            <a:r>
              <a:rPr dirty="0" sz="2600" spc="125">
                <a:solidFill>
                  <a:srgbClr val="3B8B92"/>
                </a:solidFill>
                <a:latin typeface="Arial"/>
                <a:cs typeface="Arial"/>
              </a:rPr>
              <a:t>Complete </a:t>
            </a:r>
            <a:r>
              <a:rPr dirty="0" sz="2600" spc="110">
                <a:solidFill>
                  <a:srgbClr val="3B8B92"/>
                </a:solidFill>
                <a:latin typeface="Arial"/>
                <a:cs typeface="Arial"/>
              </a:rPr>
              <a:t>gas</a:t>
            </a:r>
            <a:r>
              <a:rPr dirty="0" sz="2600" spc="-33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35">
                <a:solidFill>
                  <a:srgbClr val="3B8B92"/>
                </a:solidFill>
                <a:latin typeface="Arial"/>
                <a:cs typeface="Arial"/>
              </a:rPr>
              <a:t>dispersion</a:t>
            </a:r>
            <a:r>
              <a:rPr dirty="0" sz="2600" spc="135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09800" y="4226712"/>
            <a:ext cx="5334000" cy="2419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1219200"/>
            <a:ext cx="8421751" cy="243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35807" y="266700"/>
            <a:ext cx="3253740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20155" y="266700"/>
            <a:ext cx="557784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6934" rIns="0" bIns="0" rtlCol="0" vert="horz">
            <a:spAutoFit/>
          </a:bodyPr>
          <a:lstStyle/>
          <a:p>
            <a:pPr marL="1091565">
              <a:lnSpc>
                <a:spcPct val="100000"/>
              </a:lnSpc>
            </a:pPr>
            <a:r>
              <a:rPr dirty="0" sz="2800" spc="145"/>
              <a:t>Process</a:t>
            </a:r>
            <a:r>
              <a:rPr dirty="0" sz="2800" spc="-185"/>
              <a:t> </a:t>
            </a:r>
            <a:r>
              <a:rPr dirty="0" sz="2800" spc="155"/>
              <a:t>Control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1257300" y="1142987"/>
            <a:ext cx="5905500" cy="52026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22348" y="1120139"/>
            <a:ext cx="1432560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85516" y="1120139"/>
            <a:ext cx="588264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04388" y="1120139"/>
            <a:ext cx="2793491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428488" y="1120139"/>
            <a:ext cx="588263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47359" y="1120139"/>
            <a:ext cx="144932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27292" y="1120139"/>
            <a:ext cx="557783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29992" y="1228090"/>
            <a:ext cx="4531360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105">
                <a:solidFill>
                  <a:srgbClr val="71BEC5"/>
                </a:solidFill>
              </a:rPr>
              <a:t>Scale-Ups vs.</a:t>
            </a:r>
            <a:r>
              <a:rPr dirty="0" sz="2800" spc="-280">
                <a:solidFill>
                  <a:srgbClr val="71BEC5"/>
                </a:solidFill>
              </a:rPr>
              <a:t> </a:t>
            </a:r>
            <a:r>
              <a:rPr dirty="0" sz="2800" spc="110">
                <a:solidFill>
                  <a:srgbClr val="71BEC5"/>
                </a:solidFill>
              </a:rPr>
              <a:t>Scale-Down</a:t>
            </a:r>
            <a:endParaRPr sz="2800"/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2670175" y="2782951"/>
            <a:ext cx="3851910" cy="2484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55">
                <a:latin typeface="Arial"/>
                <a:cs typeface="Arial"/>
              </a:rPr>
              <a:t>Geometric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50">
                <a:latin typeface="Arial"/>
                <a:cs typeface="Arial"/>
              </a:rPr>
              <a:t>Kinematic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30">
                <a:latin typeface="Arial"/>
                <a:cs typeface="Arial"/>
              </a:rPr>
              <a:t>Dynamic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8194" y="3619525"/>
            <a:ext cx="4236465" cy="2806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23915" y="4564379"/>
            <a:ext cx="2378964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24500" y="4991100"/>
            <a:ext cx="2086355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41464" y="4991100"/>
            <a:ext cx="557783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632196" y="4673345"/>
            <a:ext cx="1844675" cy="859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800" spc="105">
                <a:solidFill>
                  <a:srgbClr val="71BEC5"/>
                </a:solidFill>
                <a:latin typeface="Arial"/>
                <a:cs typeface="Arial"/>
              </a:rPr>
              <a:t>Geom</a:t>
            </a:r>
            <a:r>
              <a:rPr dirty="0" sz="2800" spc="70">
                <a:solidFill>
                  <a:srgbClr val="71BEC5"/>
                </a:solidFill>
                <a:latin typeface="Arial"/>
                <a:cs typeface="Arial"/>
              </a:rPr>
              <a:t>e</a:t>
            </a:r>
            <a:r>
              <a:rPr dirty="0" sz="2800" spc="235">
                <a:solidFill>
                  <a:srgbClr val="71BEC5"/>
                </a:solidFill>
                <a:latin typeface="Arial"/>
                <a:cs typeface="Arial"/>
              </a:rPr>
              <a:t>tr</a:t>
            </a:r>
            <a:r>
              <a:rPr dirty="0" sz="2800" spc="155">
                <a:solidFill>
                  <a:srgbClr val="71BEC5"/>
                </a:solidFill>
                <a:latin typeface="Arial"/>
                <a:cs typeface="Arial"/>
              </a:rPr>
              <a:t>i</a:t>
            </a:r>
            <a:r>
              <a:rPr dirty="0" sz="2800" spc="260">
                <a:solidFill>
                  <a:srgbClr val="71BEC5"/>
                </a:solidFill>
                <a:latin typeface="Arial"/>
                <a:cs typeface="Arial"/>
              </a:rPr>
              <a:t>c</a:t>
            </a:r>
            <a:endParaRPr sz="28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</a:pPr>
            <a:r>
              <a:rPr dirty="0" sz="2800" spc="135">
                <a:solidFill>
                  <a:srgbClr val="71BEC5"/>
                </a:solidFill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38200" y="228600"/>
            <a:ext cx="7482967" cy="32289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4055" y="640080"/>
            <a:ext cx="3910584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75247" y="640080"/>
            <a:ext cx="55778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17648" y="3688079"/>
            <a:ext cx="3678936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27191" y="3688079"/>
            <a:ext cx="557784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58341" y="747776"/>
            <a:ext cx="6762750" cy="5227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97050">
              <a:lnSpc>
                <a:spcPct val="100000"/>
              </a:lnSpc>
            </a:pPr>
            <a:r>
              <a:rPr dirty="0" sz="2800" spc="145">
                <a:solidFill>
                  <a:srgbClr val="71BEC5"/>
                </a:solidFill>
                <a:latin typeface="Arial"/>
                <a:cs typeface="Arial"/>
              </a:rPr>
              <a:t>Kinematic</a:t>
            </a:r>
            <a:r>
              <a:rPr dirty="0" sz="2800" spc="-105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71BEC5"/>
                </a:solidFill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3000">
              <a:latin typeface="Times New Roman"/>
              <a:cs typeface="Times New Roman"/>
            </a:endParaRPr>
          </a:p>
          <a:p>
            <a:pPr marL="42545" marR="419100">
              <a:lnSpc>
                <a:spcPct val="100000"/>
              </a:lnSpc>
            </a:pPr>
            <a:r>
              <a:rPr dirty="0" sz="2800" spc="110">
                <a:latin typeface="Arial"/>
                <a:cs typeface="Arial"/>
              </a:rPr>
              <a:t>Requires </a:t>
            </a:r>
            <a:r>
              <a:rPr dirty="0" sz="2800" spc="160">
                <a:latin typeface="Arial"/>
                <a:cs typeface="Arial"/>
              </a:rPr>
              <a:t>geometric </a:t>
            </a:r>
            <a:r>
              <a:rPr dirty="0" sz="2800" spc="150">
                <a:latin typeface="Arial"/>
                <a:cs typeface="Arial"/>
              </a:rPr>
              <a:t>similarity </a:t>
            </a:r>
            <a:r>
              <a:rPr dirty="0" sz="2800" spc="135">
                <a:latin typeface="Arial"/>
                <a:cs typeface="Arial"/>
              </a:rPr>
              <a:t>and  </a:t>
            </a:r>
            <a:r>
              <a:rPr dirty="0" sz="2800" spc="170">
                <a:latin typeface="Arial"/>
                <a:cs typeface="Arial"/>
              </a:rPr>
              <a:t>characteristic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C00000"/>
                </a:solidFill>
                <a:latin typeface="Arial"/>
                <a:cs typeface="Arial"/>
              </a:rPr>
              <a:t>velocities</a:t>
            </a:r>
            <a:r>
              <a:rPr dirty="0" sz="2800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scale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by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the  </a:t>
            </a:r>
            <a:r>
              <a:rPr dirty="0" sz="2800" spc="110">
                <a:latin typeface="Arial"/>
                <a:cs typeface="Arial"/>
              </a:rPr>
              <a:t>same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ratio.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Times New Roman"/>
              <a:cs typeface="Times New Roman"/>
            </a:endParaRPr>
          </a:p>
          <a:p>
            <a:pPr marL="1579880">
              <a:lnSpc>
                <a:spcPct val="100000"/>
              </a:lnSpc>
            </a:pPr>
            <a:r>
              <a:rPr dirty="0" sz="2800" spc="130">
                <a:solidFill>
                  <a:srgbClr val="71BEC5"/>
                </a:solidFill>
                <a:latin typeface="Arial"/>
                <a:cs typeface="Arial"/>
              </a:rPr>
              <a:t>Dynamic</a:t>
            </a:r>
            <a:r>
              <a:rPr dirty="0" sz="2800" spc="-125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71BEC5"/>
                </a:solidFill>
                <a:latin typeface="Arial"/>
                <a:cs typeface="Arial"/>
              </a:rPr>
              <a:t>Similarity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800" spc="110">
                <a:latin typeface="Arial"/>
                <a:cs typeface="Arial"/>
              </a:rPr>
              <a:t>Requires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both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geometric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and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kinematic  </a:t>
            </a:r>
            <a:r>
              <a:rPr dirty="0" sz="2800" spc="150">
                <a:latin typeface="Arial"/>
                <a:cs typeface="Arial"/>
              </a:rPr>
              <a:t>similarity </a:t>
            </a:r>
            <a:r>
              <a:rPr dirty="0" sz="2800" spc="135">
                <a:latin typeface="Arial"/>
                <a:cs typeface="Arial"/>
              </a:rPr>
              <a:t>and </a:t>
            </a:r>
            <a:r>
              <a:rPr dirty="0" sz="2800" spc="145">
                <a:latin typeface="Arial"/>
                <a:cs typeface="Arial"/>
              </a:rPr>
              <a:t>adds the </a:t>
            </a:r>
            <a:r>
              <a:rPr dirty="0" sz="2800" spc="170">
                <a:latin typeface="Arial"/>
                <a:cs typeface="Arial"/>
              </a:rPr>
              <a:t>characteristic  </a:t>
            </a:r>
            <a:r>
              <a:rPr dirty="0" sz="2800" spc="155">
                <a:solidFill>
                  <a:srgbClr val="C00000"/>
                </a:solidFill>
                <a:latin typeface="Arial"/>
                <a:cs typeface="Arial"/>
              </a:rPr>
              <a:t>forces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scale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by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the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14">
                <a:latin typeface="Arial"/>
                <a:cs typeface="Arial"/>
              </a:rPr>
              <a:t>same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ratio.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4604" y="1464436"/>
            <a:ext cx="8058150" cy="1188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5600" algn="l"/>
                <a:tab pos="1002665" algn="l"/>
              </a:tabLst>
            </a:pPr>
            <a:r>
              <a:rPr dirty="0" sz="2600" spc="114">
                <a:latin typeface="Arial"/>
                <a:cs typeface="Arial"/>
              </a:rPr>
              <a:t>Maintain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rate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turbulent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energy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dissipation  </a:t>
            </a:r>
            <a:r>
              <a:rPr dirty="0" sz="2600" spc="50">
                <a:latin typeface="Arial"/>
                <a:cs typeface="Arial"/>
              </a:rPr>
              <a:t>(</a:t>
            </a:r>
            <a:r>
              <a:rPr dirty="0" sz="2600" spc="50">
                <a:solidFill>
                  <a:srgbClr val="C00000"/>
                </a:solidFill>
                <a:latin typeface="Symbol"/>
                <a:cs typeface="Symbol"/>
              </a:rPr>
              <a:t></a:t>
            </a:r>
            <a:r>
              <a:rPr dirty="0" sz="2600" spc="50">
                <a:latin typeface="Arial"/>
                <a:cs typeface="Arial"/>
              </a:rPr>
              <a:t>),	</a:t>
            </a:r>
            <a:r>
              <a:rPr dirty="0" sz="2600" spc="195">
                <a:latin typeface="Arial"/>
                <a:cs typeface="Arial"/>
              </a:rPr>
              <a:t>or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80">
                <a:solidFill>
                  <a:srgbClr val="C00000"/>
                </a:solidFill>
                <a:latin typeface="Arial"/>
                <a:cs typeface="Arial"/>
              </a:rPr>
              <a:t>power</a:t>
            </a:r>
            <a:r>
              <a:rPr dirty="0" sz="2600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600" spc="135">
                <a:solidFill>
                  <a:srgbClr val="C00000"/>
                </a:solidFill>
                <a:latin typeface="Arial"/>
                <a:cs typeface="Arial"/>
              </a:rPr>
              <a:t>intensity</a:t>
            </a:r>
            <a:r>
              <a:rPr dirty="0" sz="2600" spc="-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(power/volume,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30">
                <a:latin typeface="Arial"/>
                <a:cs typeface="Arial"/>
              </a:rPr>
              <a:t>P/V) </a:t>
            </a:r>
            <a:r>
              <a:rPr dirty="0" sz="2600" spc="4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constant.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3846" y="4705070"/>
            <a:ext cx="3354197" cy="1338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81300" y="643127"/>
            <a:ext cx="3678936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90844" y="646176"/>
            <a:ext cx="568451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54508" rIns="0" bIns="0" rtlCol="0" vert="horz">
            <a:spAutoFit/>
          </a:bodyPr>
          <a:lstStyle/>
          <a:p>
            <a:pPr marL="810260">
              <a:lnSpc>
                <a:spcPct val="100000"/>
              </a:lnSpc>
            </a:pPr>
            <a:r>
              <a:rPr dirty="0" spc="130"/>
              <a:t>Dynamic</a:t>
            </a:r>
            <a:r>
              <a:rPr dirty="0" spc="-135"/>
              <a:t> </a:t>
            </a:r>
            <a:r>
              <a:rPr dirty="0" spc="135"/>
              <a:t>Similarity</a:t>
            </a:r>
          </a:p>
        </p:txBody>
      </p:sp>
      <p:sp>
        <p:nvSpPr>
          <p:cNvPr id="7" name="object 7"/>
          <p:cNvSpPr/>
          <p:nvPr/>
        </p:nvSpPr>
        <p:spPr>
          <a:xfrm>
            <a:off x="990600" y="3193414"/>
            <a:ext cx="2857500" cy="1076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89702" y="4299724"/>
            <a:ext cx="2525522" cy="21493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34203" y="3047961"/>
            <a:ext cx="3563874" cy="10319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5376" y="2138172"/>
            <a:ext cx="5452872" cy="1341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65248" y="2869692"/>
            <a:ext cx="4450080" cy="1341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73907" y="3601211"/>
            <a:ext cx="3034284" cy="1341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15711" y="3601211"/>
            <a:ext cx="944880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28469" y="2321686"/>
            <a:ext cx="4532630" cy="21971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4800" spc="254">
                <a:solidFill>
                  <a:srgbClr val="71BEC5"/>
                </a:solidFill>
              </a:rPr>
              <a:t>Bubble</a:t>
            </a:r>
            <a:r>
              <a:rPr dirty="0" sz="4800" spc="-195">
                <a:solidFill>
                  <a:srgbClr val="71BEC5"/>
                </a:solidFill>
              </a:rPr>
              <a:t> </a:t>
            </a:r>
            <a:r>
              <a:rPr dirty="0" sz="4800" spc="200">
                <a:solidFill>
                  <a:srgbClr val="71BEC5"/>
                </a:solidFill>
              </a:rPr>
              <a:t>Column  </a:t>
            </a:r>
            <a:r>
              <a:rPr dirty="0" sz="4800" spc="300">
                <a:solidFill>
                  <a:srgbClr val="71BEC5"/>
                </a:solidFill>
              </a:rPr>
              <a:t>Bioreactors  </a:t>
            </a:r>
            <a:r>
              <a:rPr dirty="0" sz="4800" spc="120">
                <a:solidFill>
                  <a:srgbClr val="71BEC5"/>
                </a:solidFill>
              </a:rPr>
              <a:t>(BCRs)</a:t>
            </a:r>
            <a:endParaRPr sz="4800"/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4200" y="1243901"/>
            <a:ext cx="1752600" cy="4652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396488" y="1016634"/>
            <a:ext cx="3444240" cy="4399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54965" indent="19050">
              <a:lnSpc>
                <a:spcPct val="100000"/>
              </a:lnSpc>
            </a:pPr>
            <a:r>
              <a:rPr dirty="0" sz="2800" spc="120">
                <a:latin typeface="Arial"/>
                <a:cs typeface="Arial"/>
              </a:rPr>
              <a:t>Homogeneous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vs.  </a:t>
            </a:r>
            <a:r>
              <a:rPr dirty="0" sz="2800" spc="125">
                <a:latin typeface="Arial"/>
                <a:cs typeface="Arial"/>
              </a:rPr>
              <a:t>heterogeneous  </a:t>
            </a:r>
            <a:r>
              <a:rPr dirty="0" sz="2800" spc="140">
                <a:latin typeface="Arial"/>
                <a:cs typeface="Arial"/>
              </a:rPr>
              <a:t>bubble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columns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800" spc="114">
                <a:latin typeface="Arial"/>
                <a:cs typeface="Arial"/>
              </a:rPr>
              <a:t>No</a:t>
            </a:r>
            <a:r>
              <a:rPr dirty="0" sz="2800" spc="-17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mechanical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spc="130">
                <a:latin typeface="Arial"/>
                <a:cs typeface="Arial"/>
              </a:rPr>
              <a:t>agitation.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800" spc="135">
                <a:latin typeface="Arial"/>
                <a:cs typeface="Arial"/>
              </a:rPr>
              <a:t>Aeration and</a:t>
            </a:r>
            <a:r>
              <a:rPr dirty="0" sz="2800" spc="-360">
                <a:latin typeface="Arial"/>
                <a:cs typeface="Arial"/>
              </a:rPr>
              <a:t> </a:t>
            </a:r>
            <a:r>
              <a:rPr dirty="0" sz="2800" spc="130">
                <a:latin typeface="Arial"/>
                <a:cs typeface="Arial"/>
              </a:rPr>
              <a:t>mixing  </a:t>
            </a:r>
            <a:r>
              <a:rPr dirty="0" sz="2800" spc="135">
                <a:latin typeface="Arial"/>
                <a:cs typeface="Arial"/>
              </a:rPr>
              <a:t>are </a:t>
            </a:r>
            <a:r>
              <a:rPr dirty="0" sz="2800" spc="114">
                <a:latin typeface="Arial"/>
                <a:cs typeface="Arial"/>
              </a:rPr>
              <a:t>achieved </a:t>
            </a:r>
            <a:r>
              <a:rPr dirty="0" sz="2800" spc="135">
                <a:latin typeface="Arial"/>
                <a:cs typeface="Arial"/>
              </a:rPr>
              <a:t>by</a:t>
            </a:r>
            <a:r>
              <a:rPr dirty="0" sz="2800" spc="-515">
                <a:latin typeface="Arial"/>
                <a:cs typeface="Arial"/>
              </a:rPr>
              <a:t> </a:t>
            </a:r>
            <a:r>
              <a:rPr dirty="0" sz="2800" spc="105">
                <a:latin typeface="Arial"/>
                <a:cs typeface="Arial"/>
              </a:rPr>
              <a:t>gas  </a:t>
            </a:r>
            <a:r>
              <a:rPr dirty="0" sz="2800" spc="140">
                <a:latin typeface="Arial"/>
                <a:cs typeface="Arial"/>
              </a:rPr>
              <a:t>sparging.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0758" y="1323975"/>
            <a:ext cx="2771775" cy="4238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5716" y="329184"/>
            <a:ext cx="2735580" cy="457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236976" y="329184"/>
            <a:ext cx="324612" cy="457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90422" y="392938"/>
            <a:ext cx="248666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80">
                <a:solidFill>
                  <a:srgbClr val="3B8B92"/>
                </a:solidFill>
                <a:latin typeface="Arial"/>
                <a:cs typeface="Arial"/>
              </a:rPr>
              <a:t>Bubble </a:t>
            </a:r>
            <a:r>
              <a:rPr dirty="0" sz="1600" spc="65">
                <a:solidFill>
                  <a:srgbClr val="3B8B92"/>
                </a:solidFill>
                <a:latin typeface="Arial"/>
                <a:cs typeface="Arial"/>
              </a:rPr>
              <a:t>Columns</a:t>
            </a:r>
            <a:r>
              <a:rPr dirty="0" sz="1600" spc="-18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1600" spc="70">
                <a:solidFill>
                  <a:srgbClr val="3B8B92"/>
                </a:solidFill>
                <a:latin typeface="Arial"/>
                <a:cs typeface="Arial"/>
              </a:rPr>
              <a:t>(Cont’d)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917244" y="1335785"/>
            <a:ext cx="7229475" cy="4946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944244">
              <a:lnSpc>
                <a:spcPct val="100000"/>
              </a:lnSpc>
            </a:pPr>
            <a:r>
              <a:rPr dirty="0" sz="2600" spc="110">
                <a:latin typeface="Arial"/>
                <a:cs typeface="Arial"/>
              </a:rPr>
              <a:t>Gas-liquid</a:t>
            </a:r>
            <a:r>
              <a:rPr dirty="0" sz="2600" spc="-12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mass</a:t>
            </a:r>
            <a:r>
              <a:rPr dirty="0" sz="2600" spc="-95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transfer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coefficients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  </a:t>
            </a:r>
            <a:r>
              <a:rPr dirty="0" sz="2600" spc="175">
                <a:latin typeface="Arial"/>
                <a:cs typeface="Arial"/>
              </a:rPr>
              <a:t>reactors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depend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largely</a:t>
            </a:r>
            <a:r>
              <a:rPr dirty="0" sz="2600" spc="-11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on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"/>
              </a:spcBef>
            </a:pPr>
            <a:endParaRPr sz="380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buFont typeface="Wingdings"/>
              <a:buChar char=""/>
              <a:tabLst>
                <a:tab pos="756920" algn="l"/>
              </a:tabLst>
            </a:pPr>
            <a:r>
              <a:rPr dirty="0" sz="2600" spc="130">
                <a:latin typeface="Arial"/>
                <a:cs typeface="Arial"/>
              </a:rPr>
              <a:t>gas </a:t>
            </a:r>
            <a:r>
              <a:rPr dirty="0" sz="2600" spc="155">
                <a:latin typeface="Arial"/>
                <a:cs typeface="Arial"/>
              </a:rPr>
              <a:t>flow</a:t>
            </a:r>
            <a:r>
              <a:rPr dirty="0" sz="2600" spc="-35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rate</a:t>
            </a:r>
            <a:endParaRPr sz="26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625"/>
              </a:spcBef>
              <a:buFont typeface="Wingdings"/>
              <a:buChar char=""/>
              <a:tabLst>
                <a:tab pos="756920" algn="l"/>
              </a:tabLst>
            </a:pPr>
            <a:r>
              <a:rPr dirty="0" sz="2600" spc="150">
                <a:latin typeface="Arial"/>
                <a:cs typeface="Arial"/>
              </a:rPr>
              <a:t>bubble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diameter</a:t>
            </a:r>
            <a:endParaRPr sz="2600">
              <a:latin typeface="Arial"/>
              <a:cs typeface="Arial"/>
            </a:endParaRPr>
          </a:p>
          <a:p>
            <a:pPr marL="756285" indent="-287020">
              <a:lnSpc>
                <a:spcPct val="100000"/>
              </a:lnSpc>
              <a:spcBef>
                <a:spcPts val="625"/>
              </a:spcBef>
              <a:buFont typeface="Wingdings"/>
              <a:buChar char=""/>
              <a:tabLst>
                <a:tab pos="756920" algn="l"/>
              </a:tabLst>
            </a:pPr>
            <a:r>
              <a:rPr dirty="0" sz="2600" spc="130">
                <a:latin typeface="Arial"/>
                <a:cs typeface="Arial"/>
              </a:rPr>
              <a:t>gas</a:t>
            </a:r>
            <a:r>
              <a:rPr dirty="0" sz="2600" spc="-15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hold-up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2195"/>
              </a:spcBef>
            </a:pPr>
            <a:r>
              <a:rPr dirty="0" sz="2600" spc="160">
                <a:latin typeface="Arial"/>
                <a:cs typeface="Arial"/>
              </a:rPr>
              <a:t>Accurate </a:t>
            </a:r>
            <a:r>
              <a:rPr dirty="0" sz="2600" spc="125">
                <a:latin typeface="Arial"/>
                <a:cs typeface="Arial"/>
              </a:rPr>
              <a:t>estimation </a:t>
            </a:r>
            <a:r>
              <a:rPr dirty="0" sz="2600" spc="135">
                <a:latin typeface="Arial"/>
                <a:cs typeface="Arial"/>
              </a:rPr>
              <a:t>of </a:t>
            </a:r>
            <a:r>
              <a:rPr dirty="0" sz="2600" spc="140">
                <a:latin typeface="Arial"/>
                <a:cs typeface="Arial"/>
              </a:rPr>
              <a:t>the </a:t>
            </a:r>
            <a:r>
              <a:rPr dirty="0" sz="2600" spc="130">
                <a:latin typeface="Arial"/>
                <a:cs typeface="Arial"/>
              </a:rPr>
              <a:t>mass-transfer  </a:t>
            </a:r>
            <a:r>
              <a:rPr dirty="0" sz="2600" spc="160">
                <a:latin typeface="Arial"/>
                <a:cs typeface="Arial"/>
              </a:rPr>
              <a:t>coefficient</a:t>
            </a:r>
            <a:r>
              <a:rPr dirty="0" sz="2600" spc="-65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is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70">
                <a:latin typeface="Arial"/>
                <a:cs typeface="Arial"/>
              </a:rPr>
              <a:t>difficult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(</a:t>
            </a:r>
            <a:r>
              <a:rPr dirty="0" sz="2600" spc="120">
                <a:solidFill>
                  <a:srgbClr val="3B8B92"/>
                </a:solidFill>
                <a:latin typeface="Arial"/>
                <a:cs typeface="Arial"/>
              </a:rPr>
              <a:t>exact</a:t>
            </a:r>
            <a:r>
              <a:rPr dirty="0" sz="2600" spc="-6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3B8B92"/>
                </a:solidFill>
                <a:latin typeface="Arial"/>
                <a:cs typeface="Arial"/>
              </a:rPr>
              <a:t>bubble</a:t>
            </a:r>
            <a:r>
              <a:rPr dirty="0" sz="2600" spc="-9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90">
                <a:solidFill>
                  <a:srgbClr val="3B8B92"/>
                </a:solidFill>
                <a:latin typeface="Arial"/>
                <a:cs typeface="Arial"/>
              </a:rPr>
              <a:t>sizes</a:t>
            </a:r>
            <a:r>
              <a:rPr dirty="0" sz="2600" spc="-7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and  </a:t>
            </a:r>
            <a:r>
              <a:rPr dirty="0" sz="2600" spc="145">
                <a:solidFill>
                  <a:srgbClr val="3B8B92"/>
                </a:solidFill>
                <a:latin typeface="Arial"/>
                <a:cs typeface="Arial"/>
              </a:rPr>
              <a:t>liquid </a:t>
            </a:r>
            <a:r>
              <a:rPr dirty="0" sz="2600" spc="150">
                <a:solidFill>
                  <a:srgbClr val="3B8B92"/>
                </a:solidFill>
                <a:latin typeface="Arial"/>
                <a:cs typeface="Arial"/>
              </a:rPr>
              <a:t>circulation patterns </a:t>
            </a:r>
            <a:r>
              <a:rPr dirty="0" sz="2600" spc="135">
                <a:latin typeface="Arial"/>
                <a:cs typeface="Arial"/>
              </a:rPr>
              <a:t>are </a:t>
            </a:r>
            <a:r>
              <a:rPr dirty="0" sz="2600" spc="130">
                <a:latin typeface="Arial"/>
                <a:cs typeface="Arial"/>
              </a:rPr>
              <a:t>impossible </a:t>
            </a:r>
            <a:r>
              <a:rPr dirty="0" sz="2600" spc="160">
                <a:latin typeface="Arial"/>
                <a:cs typeface="Arial"/>
              </a:rPr>
              <a:t>to  </a:t>
            </a:r>
            <a:r>
              <a:rPr dirty="0" sz="2600" spc="150">
                <a:latin typeface="Arial"/>
                <a:cs typeface="Arial"/>
              </a:rPr>
              <a:t>predict).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1820" y="2138172"/>
            <a:ext cx="2919984" cy="1341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65248" y="2869692"/>
            <a:ext cx="4450080" cy="1341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15055" y="3601211"/>
            <a:ext cx="2951988" cy="1341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74564" y="3601211"/>
            <a:ext cx="944880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28722" y="2321686"/>
            <a:ext cx="3535045" cy="21971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</a:pPr>
            <a:r>
              <a:rPr dirty="0" sz="4800" spc="325">
                <a:solidFill>
                  <a:srgbClr val="71BEC5"/>
                </a:solidFill>
              </a:rPr>
              <a:t>Air </a:t>
            </a:r>
            <a:r>
              <a:rPr dirty="0" sz="4800" spc="270">
                <a:solidFill>
                  <a:srgbClr val="71BEC5"/>
                </a:solidFill>
              </a:rPr>
              <a:t>Lift  </a:t>
            </a:r>
            <a:r>
              <a:rPr dirty="0" sz="4800" spc="280">
                <a:solidFill>
                  <a:srgbClr val="71BEC5"/>
                </a:solidFill>
              </a:rPr>
              <a:t>Bioreact</a:t>
            </a:r>
            <a:r>
              <a:rPr dirty="0" sz="4800" spc="350">
                <a:solidFill>
                  <a:srgbClr val="71BEC5"/>
                </a:solidFill>
              </a:rPr>
              <a:t>o</a:t>
            </a:r>
            <a:r>
              <a:rPr dirty="0" sz="4800" spc="310">
                <a:solidFill>
                  <a:srgbClr val="71BEC5"/>
                </a:solidFill>
              </a:rPr>
              <a:t>rs </a:t>
            </a:r>
            <a:r>
              <a:rPr dirty="0" sz="4800" spc="235">
                <a:solidFill>
                  <a:srgbClr val="71BEC5"/>
                </a:solidFill>
              </a:rPr>
              <a:t> </a:t>
            </a:r>
            <a:r>
              <a:rPr dirty="0" sz="4800" spc="145">
                <a:solidFill>
                  <a:srgbClr val="71BEC5"/>
                </a:solidFill>
              </a:rPr>
              <a:t>(ARLs)</a:t>
            </a:r>
            <a:endParaRPr sz="4800"/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28132" y="362711"/>
            <a:ext cx="3078480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237219" y="362711"/>
            <a:ext cx="557783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836665" y="470408"/>
            <a:ext cx="2635250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165">
                <a:solidFill>
                  <a:srgbClr val="71BEC5"/>
                </a:solidFill>
              </a:rPr>
              <a:t>Airlift</a:t>
            </a:r>
            <a:r>
              <a:rPr dirty="0" sz="2800" spc="-110">
                <a:solidFill>
                  <a:srgbClr val="71BEC5"/>
                </a:solidFill>
              </a:rPr>
              <a:t> </a:t>
            </a:r>
            <a:r>
              <a:rPr dirty="0" sz="2800" spc="145">
                <a:solidFill>
                  <a:srgbClr val="71BEC5"/>
                </a:solidFill>
              </a:rPr>
              <a:t>Reactors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5734303" y="1219200"/>
            <a:ext cx="2544699" cy="434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307585" y="5677103"/>
            <a:ext cx="4482465" cy="5327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  <a:hlinkClick r:id="rId5"/>
              </a:rPr>
              <a:t>http://www.babonline.org/bab/045/0001/bab0450001.htm</a:t>
            </a:r>
            <a:endParaRPr sz="1400">
              <a:latin typeface="Arial"/>
              <a:cs typeface="Arial"/>
            </a:endParaRPr>
          </a:p>
          <a:p>
            <a:pPr marL="51435">
              <a:lnSpc>
                <a:spcPct val="100000"/>
              </a:lnSpc>
              <a:spcBef>
                <a:spcPts val="745"/>
              </a:spcBef>
            </a:pPr>
            <a:r>
              <a:rPr dirty="0" sz="1400" spc="-5">
                <a:latin typeface="Arial"/>
                <a:cs typeface="Arial"/>
                <a:hlinkClick r:id="rId6"/>
              </a:rPr>
              <a:t>http://s9.postimg.org/ya85far7j/bab0450001f03.gif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71600" y="4305298"/>
            <a:ext cx="2768727" cy="2514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11670" y="431165"/>
            <a:ext cx="4417568" cy="36361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2173351"/>
            <a:ext cx="7581265" cy="3164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130">
                <a:latin typeface="Arial"/>
                <a:cs typeface="Arial"/>
              </a:rPr>
              <a:t>For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solidFill>
                  <a:srgbClr val="3B8B92"/>
                </a:solidFill>
                <a:latin typeface="Arial"/>
                <a:cs typeface="Arial"/>
              </a:rPr>
              <a:t>plant</a:t>
            </a:r>
            <a:r>
              <a:rPr dirty="0" sz="2800" spc="-7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3B8B92"/>
                </a:solidFill>
                <a:latin typeface="Arial"/>
                <a:cs typeface="Arial"/>
              </a:rPr>
              <a:t>and</a:t>
            </a:r>
            <a:r>
              <a:rPr dirty="0" sz="2800" spc="-7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20">
                <a:solidFill>
                  <a:srgbClr val="3B8B92"/>
                </a:solidFill>
                <a:latin typeface="Arial"/>
                <a:cs typeface="Arial"/>
              </a:rPr>
              <a:t>animal</a:t>
            </a:r>
            <a:r>
              <a:rPr dirty="0" sz="2800" spc="-6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cell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culture,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because  </a:t>
            </a:r>
            <a:r>
              <a:rPr dirty="0" sz="2800" spc="145">
                <a:latin typeface="Arial"/>
                <a:cs typeface="Arial"/>
              </a:rPr>
              <a:t>the shear </a:t>
            </a:r>
            <a:r>
              <a:rPr dirty="0" sz="2800" spc="114">
                <a:latin typeface="Arial"/>
                <a:cs typeface="Arial"/>
              </a:rPr>
              <a:t>levels </a:t>
            </a:r>
            <a:r>
              <a:rPr dirty="0" sz="2800" spc="160">
                <a:latin typeface="Arial"/>
                <a:cs typeface="Arial"/>
              </a:rPr>
              <a:t>are </a:t>
            </a:r>
            <a:r>
              <a:rPr dirty="0" sz="2800" spc="150">
                <a:latin typeface="Arial"/>
                <a:cs typeface="Arial"/>
              </a:rPr>
              <a:t>significantly </a:t>
            </a:r>
            <a:r>
              <a:rPr dirty="0" sz="2800" spc="180">
                <a:latin typeface="Arial"/>
                <a:cs typeface="Arial"/>
              </a:rPr>
              <a:t>lower  </a:t>
            </a:r>
            <a:r>
              <a:rPr dirty="0" sz="2800" spc="140">
                <a:latin typeface="Arial"/>
                <a:cs typeface="Arial"/>
              </a:rPr>
              <a:t>than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90">
                <a:latin typeface="Arial"/>
                <a:cs typeface="Arial"/>
              </a:rPr>
              <a:t>stirred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vessels.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5600" marR="130175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90">
                <a:latin typeface="Arial"/>
                <a:cs typeface="Arial"/>
              </a:rPr>
              <a:t>The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very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high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hydrostatic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pressure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at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  </a:t>
            </a:r>
            <a:r>
              <a:rPr dirty="0" sz="2800" spc="170">
                <a:latin typeface="Arial"/>
                <a:cs typeface="Arial"/>
              </a:rPr>
              <a:t>bottom </a:t>
            </a:r>
            <a:r>
              <a:rPr dirty="0" sz="2800" spc="140">
                <a:latin typeface="Arial"/>
                <a:cs typeface="Arial"/>
              </a:rPr>
              <a:t>of </a:t>
            </a:r>
            <a:r>
              <a:rPr dirty="0" sz="2800" spc="130">
                <a:latin typeface="Arial"/>
                <a:cs typeface="Arial"/>
              </a:rPr>
              <a:t>these </a:t>
            </a:r>
            <a:r>
              <a:rPr dirty="0" sz="2800" spc="110">
                <a:latin typeface="Arial"/>
                <a:cs typeface="Arial"/>
              </a:rPr>
              <a:t>vessels </a:t>
            </a:r>
            <a:r>
              <a:rPr dirty="0" sz="2800" spc="155">
                <a:latin typeface="Arial"/>
                <a:cs typeface="Arial"/>
              </a:rPr>
              <a:t>considerably  </a:t>
            </a:r>
            <a:r>
              <a:rPr dirty="0" sz="2800" spc="150">
                <a:latin typeface="Arial"/>
                <a:cs typeface="Arial"/>
              </a:rPr>
              <a:t>improves </a:t>
            </a:r>
            <a:r>
              <a:rPr dirty="0" sz="2800" spc="130">
                <a:solidFill>
                  <a:srgbClr val="3B8B92"/>
                </a:solidFill>
                <a:latin typeface="Arial"/>
                <a:cs typeface="Arial"/>
              </a:rPr>
              <a:t>gas-liquid</a:t>
            </a:r>
            <a:r>
              <a:rPr dirty="0" sz="2800" spc="-27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35">
                <a:solidFill>
                  <a:srgbClr val="3B8B92"/>
                </a:solidFill>
                <a:latin typeface="Arial"/>
                <a:cs typeface="Arial"/>
              </a:rPr>
              <a:t>mass-transfer</a:t>
            </a:r>
            <a:r>
              <a:rPr dirty="0" sz="2800" spc="135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32176" y="716280"/>
            <a:ext cx="3078479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41264" y="716280"/>
            <a:ext cx="557784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40201" y="823976"/>
            <a:ext cx="2635250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165">
                <a:solidFill>
                  <a:srgbClr val="BADFE2"/>
                </a:solidFill>
              </a:rPr>
              <a:t>Airlift</a:t>
            </a:r>
            <a:r>
              <a:rPr dirty="0" sz="2800" spc="-110">
                <a:solidFill>
                  <a:srgbClr val="BADFE2"/>
                </a:solidFill>
              </a:rPr>
              <a:t> </a:t>
            </a:r>
            <a:r>
              <a:rPr dirty="0" sz="2800" spc="145">
                <a:solidFill>
                  <a:srgbClr val="BADFE2"/>
                </a:solidFill>
              </a:rPr>
              <a:t>Reactors</a:t>
            </a:r>
            <a:endParaRPr sz="2800"/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410970"/>
            <a:ext cx="7804784" cy="4616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85">
                <a:latin typeface="Arial"/>
                <a:cs typeface="Arial"/>
              </a:rPr>
              <a:t>Gas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30">
                <a:latin typeface="Arial"/>
                <a:cs typeface="Arial"/>
              </a:rPr>
              <a:t>hold-up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and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decreased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fluid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density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800" spc="140">
                <a:latin typeface="Arial"/>
                <a:cs typeface="Arial"/>
              </a:rPr>
              <a:t>cause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liquid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30">
                <a:latin typeface="Arial"/>
                <a:cs typeface="Arial"/>
              </a:rPr>
              <a:t>in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riser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to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20">
                <a:latin typeface="Arial"/>
                <a:cs typeface="Arial"/>
              </a:rPr>
              <a:t>move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upwards.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4050">
              <a:latin typeface="Times New Roman"/>
              <a:cs typeface="Times New Roman"/>
            </a:endParaRPr>
          </a:p>
          <a:p>
            <a:pPr marL="355600" marR="713105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85">
                <a:latin typeface="Arial"/>
                <a:cs typeface="Arial"/>
              </a:rPr>
              <a:t>Gas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disengages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at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75">
                <a:latin typeface="Arial"/>
                <a:cs typeface="Arial"/>
              </a:rPr>
              <a:t>top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vessel  </a:t>
            </a:r>
            <a:r>
              <a:rPr dirty="0" sz="2800" spc="125">
                <a:latin typeface="Arial"/>
                <a:cs typeface="Arial"/>
              </a:rPr>
              <a:t>leaving </a:t>
            </a:r>
            <a:r>
              <a:rPr dirty="0" sz="2800" spc="135">
                <a:latin typeface="Arial"/>
                <a:cs typeface="Arial"/>
              </a:rPr>
              <a:t>heavier </a:t>
            </a:r>
            <a:r>
              <a:rPr dirty="0" sz="2800" spc="145">
                <a:latin typeface="Arial"/>
                <a:cs typeface="Arial"/>
              </a:rPr>
              <a:t>bubble-free </a:t>
            </a:r>
            <a:r>
              <a:rPr dirty="0" sz="2800" spc="150">
                <a:latin typeface="Arial"/>
                <a:cs typeface="Arial"/>
              </a:rPr>
              <a:t>liquid </a:t>
            </a:r>
            <a:r>
              <a:rPr dirty="0" sz="2800" spc="170">
                <a:latin typeface="Arial"/>
                <a:cs typeface="Arial"/>
              </a:rPr>
              <a:t>to  </a:t>
            </a:r>
            <a:r>
              <a:rPr dirty="0" sz="2800" spc="180">
                <a:latin typeface="Arial"/>
                <a:cs typeface="Arial"/>
              </a:rPr>
              <a:t>recirculate </a:t>
            </a:r>
            <a:r>
              <a:rPr dirty="0" sz="2800" spc="170">
                <a:latin typeface="Arial"/>
                <a:cs typeface="Arial"/>
              </a:rPr>
              <a:t>through</a:t>
            </a:r>
            <a:r>
              <a:rPr dirty="0" sz="2800" spc="-53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 </a:t>
            </a:r>
            <a:r>
              <a:rPr dirty="0" sz="2800" spc="170">
                <a:latin typeface="Arial"/>
                <a:cs typeface="Arial"/>
              </a:rPr>
              <a:t>downcomer.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150">
                <a:latin typeface="Arial"/>
                <a:cs typeface="Arial"/>
              </a:rPr>
              <a:t>Liquid </a:t>
            </a:r>
            <a:r>
              <a:rPr dirty="0" sz="2800" spc="170">
                <a:latin typeface="Arial"/>
                <a:cs typeface="Arial"/>
              </a:rPr>
              <a:t>circulates </a:t>
            </a:r>
            <a:r>
              <a:rPr dirty="0" sz="2800" spc="130">
                <a:latin typeface="Arial"/>
                <a:cs typeface="Arial"/>
              </a:rPr>
              <a:t>in </a:t>
            </a:r>
            <a:r>
              <a:rPr dirty="0" sz="2800" spc="160">
                <a:latin typeface="Arial"/>
                <a:cs typeface="Arial"/>
              </a:rPr>
              <a:t>airlift </a:t>
            </a:r>
            <a:r>
              <a:rPr dirty="0" sz="2800" spc="195">
                <a:latin typeface="Arial"/>
                <a:cs typeface="Arial"/>
              </a:rPr>
              <a:t>reactor </a:t>
            </a:r>
            <a:r>
              <a:rPr dirty="0" sz="2800" spc="105">
                <a:latin typeface="Arial"/>
                <a:cs typeface="Arial"/>
              </a:rPr>
              <a:t>as </a:t>
            </a:r>
            <a:r>
              <a:rPr dirty="0" sz="2800" spc="145">
                <a:latin typeface="Arial"/>
                <a:cs typeface="Arial"/>
              </a:rPr>
              <a:t>the  </a:t>
            </a:r>
            <a:r>
              <a:rPr dirty="0" sz="2800" spc="160">
                <a:latin typeface="Arial"/>
                <a:cs typeface="Arial"/>
              </a:rPr>
              <a:t>result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0">
                <a:solidFill>
                  <a:srgbClr val="3B8B92"/>
                </a:solidFill>
                <a:latin typeface="Arial"/>
                <a:cs typeface="Arial"/>
              </a:rPr>
              <a:t>density</a:t>
            </a:r>
            <a:r>
              <a:rPr dirty="0" sz="2800" spc="-7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60">
                <a:solidFill>
                  <a:srgbClr val="3B8B92"/>
                </a:solidFill>
                <a:latin typeface="Arial"/>
                <a:cs typeface="Arial"/>
              </a:rPr>
              <a:t>different</a:t>
            </a:r>
            <a:r>
              <a:rPr dirty="0" sz="2800" spc="-5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between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riser  </a:t>
            </a:r>
            <a:r>
              <a:rPr dirty="0" sz="2800" spc="135">
                <a:latin typeface="Arial"/>
                <a:cs typeface="Arial"/>
              </a:rPr>
              <a:t>and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downcomer.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1291" y="297179"/>
            <a:ext cx="3275076" cy="569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64991" y="297179"/>
            <a:ext cx="405384" cy="569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7697" y="376935"/>
            <a:ext cx="2959100" cy="313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120">
                <a:solidFill>
                  <a:srgbClr val="71BEC5"/>
                </a:solidFill>
                <a:latin typeface="Arial"/>
                <a:cs typeface="Arial"/>
              </a:rPr>
              <a:t>Airlift </a:t>
            </a:r>
            <a:r>
              <a:rPr dirty="0" sz="2000" spc="110">
                <a:solidFill>
                  <a:srgbClr val="71BEC5"/>
                </a:solidFill>
                <a:latin typeface="Arial"/>
                <a:cs typeface="Arial"/>
              </a:rPr>
              <a:t>Reactors</a:t>
            </a:r>
            <a:r>
              <a:rPr dirty="0" sz="2000" spc="-285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000" spc="95">
                <a:solidFill>
                  <a:srgbClr val="71BEC5"/>
                </a:solidFill>
                <a:latin typeface="Arial"/>
                <a:cs typeface="Arial"/>
              </a:rPr>
              <a:t>(Cont’d)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55975" y="4462145"/>
            <a:ext cx="5442585" cy="183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95">
                <a:latin typeface="Arial"/>
                <a:cs typeface="Arial"/>
              </a:rPr>
              <a:t>Because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riser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and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130">
                <a:latin typeface="Arial"/>
                <a:cs typeface="Arial"/>
              </a:rPr>
              <a:t>downcomer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are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40">
                <a:latin typeface="Arial"/>
                <a:cs typeface="Arial"/>
              </a:rPr>
              <a:t>further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114">
                <a:latin typeface="Arial"/>
                <a:cs typeface="Arial"/>
              </a:rPr>
              <a:t>apart,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80">
                <a:latin typeface="Arial"/>
                <a:cs typeface="Arial"/>
              </a:rPr>
              <a:t>gas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90">
                <a:latin typeface="Arial"/>
                <a:cs typeface="Arial"/>
              </a:rPr>
              <a:t>disengagement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90">
                <a:latin typeface="Arial"/>
                <a:cs typeface="Arial"/>
              </a:rPr>
              <a:t>is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more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effective.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857885">
              <a:lnSpc>
                <a:spcPct val="100000"/>
              </a:lnSpc>
            </a:pPr>
            <a:r>
              <a:rPr dirty="0" sz="2000" spc="55">
                <a:latin typeface="Arial"/>
                <a:cs typeface="Arial"/>
              </a:rPr>
              <a:t>The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liquid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densities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130">
                <a:latin typeface="Arial"/>
                <a:cs typeface="Arial"/>
              </a:rPr>
              <a:t>differ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in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35">
                <a:latin typeface="Arial"/>
                <a:cs typeface="Arial"/>
              </a:rPr>
              <a:t>riser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and  </a:t>
            </a:r>
            <a:r>
              <a:rPr dirty="0" sz="2000" spc="130">
                <a:latin typeface="Arial"/>
                <a:cs typeface="Arial"/>
              </a:rPr>
              <a:t>downcomer </a:t>
            </a:r>
            <a:r>
              <a:rPr dirty="0" sz="2000" spc="100">
                <a:latin typeface="Arial"/>
                <a:cs typeface="Arial"/>
              </a:rPr>
              <a:t>are</a:t>
            </a:r>
            <a:r>
              <a:rPr dirty="0" sz="2000" spc="-300">
                <a:latin typeface="Arial"/>
                <a:cs typeface="Arial"/>
              </a:rPr>
              <a:t> </a:t>
            </a:r>
            <a:r>
              <a:rPr dirty="0" sz="2000" spc="75">
                <a:latin typeface="Arial"/>
                <a:cs typeface="Arial"/>
              </a:rPr>
              <a:t>greater.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 spc="60">
                <a:latin typeface="Arial"/>
                <a:cs typeface="Arial"/>
              </a:rPr>
              <a:t>The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114">
                <a:latin typeface="Arial"/>
                <a:cs typeface="Arial"/>
              </a:rPr>
              <a:t>circulation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90">
                <a:latin typeface="Arial"/>
                <a:cs typeface="Arial"/>
              </a:rPr>
              <a:t>is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faster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and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95">
                <a:latin typeface="Arial"/>
                <a:cs typeface="Arial"/>
              </a:rPr>
              <a:t>mixing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90">
                <a:latin typeface="Arial"/>
                <a:cs typeface="Arial"/>
              </a:rPr>
              <a:t>is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better.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228600"/>
            <a:ext cx="6762750" cy="4210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391400" y="914400"/>
            <a:ext cx="1339342" cy="228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1258570"/>
            <a:ext cx="7781290" cy="5043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160">
                <a:latin typeface="Arial"/>
                <a:cs typeface="Arial"/>
              </a:rPr>
              <a:t>Large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airlift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180">
                <a:latin typeface="Arial"/>
                <a:cs typeface="Arial"/>
              </a:rPr>
              <a:t>reactors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can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10">
                <a:latin typeface="Arial"/>
                <a:cs typeface="Arial"/>
              </a:rPr>
              <a:t>have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800" spc="155">
                <a:latin typeface="Arial"/>
                <a:cs typeface="Arial"/>
              </a:rPr>
              <a:t>capacities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thousands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of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90">
                <a:latin typeface="Arial"/>
                <a:cs typeface="Arial"/>
              </a:rPr>
              <a:t>cubic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meters.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4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90">
                <a:latin typeface="Arial"/>
                <a:cs typeface="Arial"/>
              </a:rPr>
              <a:t>The </a:t>
            </a:r>
            <a:r>
              <a:rPr dirty="0" sz="2800" spc="150">
                <a:latin typeface="Arial"/>
                <a:cs typeface="Arial"/>
              </a:rPr>
              <a:t>height </a:t>
            </a:r>
            <a:r>
              <a:rPr dirty="0" sz="2800" spc="140">
                <a:latin typeface="Arial"/>
                <a:cs typeface="Arial"/>
              </a:rPr>
              <a:t>of </a:t>
            </a:r>
            <a:r>
              <a:rPr dirty="0" sz="2800" spc="160">
                <a:latin typeface="Arial"/>
                <a:cs typeface="Arial"/>
              </a:rPr>
              <a:t>airlift </a:t>
            </a:r>
            <a:r>
              <a:rPr dirty="0" sz="2800" spc="180">
                <a:latin typeface="Arial"/>
                <a:cs typeface="Arial"/>
              </a:rPr>
              <a:t>reactors </a:t>
            </a:r>
            <a:r>
              <a:rPr dirty="0" sz="2800" spc="125">
                <a:latin typeface="Arial"/>
                <a:cs typeface="Arial"/>
              </a:rPr>
              <a:t>is </a:t>
            </a:r>
            <a:r>
              <a:rPr dirty="0" sz="2800" spc="150">
                <a:latin typeface="Arial"/>
                <a:cs typeface="Arial"/>
              </a:rPr>
              <a:t>about </a:t>
            </a:r>
            <a:r>
              <a:rPr dirty="0" sz="2800" spc="95">
                <a:latin typeface="Arial"/>
                <a:cs typeface="Arial"/>
              </a:rPr>
              <a:t>10  </a:t>
            </a:r>
            <a:r>
              <a:rPr dirty="0" sz="2800" spc="135">
                <a:latin typeface="Arial"/>
                <a:cs typeface="Arial"/>
              </a:rPr>
              <a:t>times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the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diameter.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For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deep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shaft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systems  </a:t>
            </a:r>
            <a:r>
              <a:rPr dirty="0" sz="2800" spc="145">
                <a:latin typeface="Arial"/>
                <a:cs typeface="Arial"/>
              </a:rPr>
              <a:t>the </a:t>
            </a:r>
            <a:r>
              <a:rPr dirty="0" sz="2800" spc="135">
                <a:latin typeface="Arial"/>
                <a:cs typeface="Arial"/>
              </a:rPr>
              <a:t>height-to-diameter </a:t>
            </a:r>
            <a:r>
              <a:rPr dirty="0" sz="2800" spc="170">
                <a:latin typeface="Arial"/>
                <a:cs typeface="Arial"/>
              </a:rPr>
              <a:t>ratio </a:t>
            </a:r>
            <a:r>
              <a:rPr dirty="0" sz="2800" spc="120">
                <a:latin typeface="Arial"/>
                <a:cs typeface="Arial"/>
              </a:rPr>
              <a:t>may </a:t>
            </a:r>
            <a:r>
              <a:rPr dirty="0" sz="2800" spc="145">
                <a:latin typeface="Arial"/>
                <a:cs typeface="Arial"/>
              </a:rPr>
              <a:t>be  </a:t>
            </a:r>
            <a:r>
              <a:rPr dirty="0" sz="2800" spc="155">
                <a:latin typeface="Arial"/>
                <a:cs typeface="Arial"/>
              </a:rPr>
              <a:t>increased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up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to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95">
                <a:latin typeface="Arial"/>
                <a:cs typeface="Arial"/>
              </a:rPr>
              <a:t>100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40">
                <a:latin typeface="Arial"/>
                <a:cs typeface="Arial"/>
              </a:rPr>
              <a:t>(built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underground).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5600" marR="337185" indent="-342900">
              <a:lnSpc>
                <a:spcPct val="100000"/>
              </a:lnSpc>
              <a:buFont typeface="Wingdings"/>
              <a:buChar char=""/>
              <a:tabLst>
                <a:tab pos="356235" algn="l"/>
              </a:tabLst>
            </a:pPr>
            <a:r>
              <a:rPr dirty="0" sz="2800" spc="90">
                <a:latin typeface="Arial"/>
                <a:cs typeface="Arial"/>
              </a:rPr>
              <a:t>The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50">
                <a:latin typeface="Arial"/>
                <a:cs typeface="Arial"/>
              </a:rPr>
              <a:t>very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high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70">
                <a:latin typeface="Arial"/>
                <a:cs typeface="Arial"/>
              </a:rPr>
              <a:t>hydrostatic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pressure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at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the  </a:t>
            </a:r>
            <a:r>
              <a:rPr dirty="0" sz="2800" spc="165">
                <a:latin typeface="Arial"/>
                <a:cs typeface="Arial"/>
              </a:rPr>
              <a:t>bottom </a:t>
            </a:r>
            <a:r>
              <a:rPr dirty="0" sz="2800" spc="140">
                <a:latin typeface="Arial"/>
                <a:cs typeface="Arial"/>
              </a:rPr>
              <a:t>of </a:t>
            </a:r>
            <a:r>
              <a:rPr dirty="0" sz="2800" spc="130">
                <a:latin typeface="Arial"/>
                <a:cs typeface="Arial"/>
              </a:rPr>
              <a:t>these </a:t>
            </a:r>
            <a:r>
              <a:rPr dirty="0" sz="2800" spc="110">
                <a:latin typeface="Arial"/>
                <a:cs typeface="Arial"/>
              </a:rPr>
              <a:t>vessels </a:t>
            </a:r>
            <a:r>
              <a:rPr dirty="0" sz="2800" spc="155">
                <a:latin typeface="Arial"/>
                <a:cs typeface="Arial"/>
              </a:rPr>
              <a:t>considerably  </a:t>
            </a:r>
            <a:r>
              <a:rPr dirty="0" sz="2800" spc="150">
                <a:latin typeface="Arial"/>
                <a:cs typeface="Arial"/>
              </a:rPr>
              <a:t>improves </a:t>
            </a:r>
            <a:r>
              <a:rPr dirty="0" sz="2800" spc="130">
                <a:latin typeface="Arial"/>
                <a:cs typeface="Arial"/>
              </a:rPr>
              <a:t>gas-liquid</a:t>
            </a:r>
            <a:r>
              <a:rPr dirty="0" sz="2800" spc="-27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mass-transfer.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9902" y="376935"/>
            <a:ext cx="1891030" cy="313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120">
                <a:solidFill>
                  <a:srgbClr val="000000"/>
                </a:solidFill>
              </a:rPr>
              <a:t>Airlift</a:t>
            </a:r>
            <a:r>
              <a:rPr dirty="0" sz="2000" spc="-130">
                <a:solidFill>
                  <a:srgbClr val="000000"/>
                </a:solidFill>
              </a:rPr>
              <a:t> </a:t>
            </a:r>
            <a:r>
              <a:rPr dirty="0" sz="2000" spc="105">
                <a:solidFill>
                  <a:srgbClr val="000000"/>
                </a:solidFill>
              </a:rPr>
              <a:t>Reactors</a:t>
            </a:r>
            <a:endParaRPr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219200"/>
            <a:ext cx="7162800" cy="4354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796539" y="312420"/>
            <a:ext cx="3654552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981700" y="312420"/>
            <a:ext cx="568451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605" rIns="0" bIns="0" rtlCol="0" vert="horz">
            <a:spAutoFit/>
          </a:bodyPr>
          <a:lstStyle/>
          <a:p>
            <a:pPr marL="852805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Glass Bead</a:t>
            </a:r>
            <a:r>
              <a:rPr dirty="0" sz="2800" spc="-2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Reactor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459740" y="5832043"/>
            <a:ext cx="8011795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85">
                <a:latin typeface="Arial"/>
                <a:cs typeface="Arial"/>
              </a:rPr>
              <a:t>For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long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160">
                <a:latin typeface="Arial"/>
                <a:cs typeface="Arial"/>
              </a:rPr>
              <a:t>term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45">
                <a:latin typeface="Arial"/>
                <a:cs typeface="Arial"/>
              </a:rPr>
              <a:t>culture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of</a:t>
            </a:r>
            <a:r>
              <a:rPr dirty="0" sz="2400" spc="200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attached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dependent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30">
                <a:latin typeface="Arial"/>
                <a:cs typeface="Arial"/>
              </a:rPr>
              <a:t>cell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80">
                <a:latin typeface="Arial"/>
                <a:cs typeface="Arial"/>
              </a:rPr>
              <a:t>lines.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71572" y="548640"/>
            <a:ext cx="2915412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17591" y="548640"/>
            <a:ext cx="557784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8874" rIns="0" bIns="0" rtlCol="0" vert="horz">
            <a:spAutoFit/>
          </a:bodyPr>
          <a:lstStyle/>
          <a:p>
            <a:pPr marL="727710">
              <a:lnSpc>
                <a:spcPct val="100000"/>
              </a:lnSpc>
            </a:pPr>
            <a:r>
              <a:rPr dirty="0" sz="2800" spc="165">
                <a:solidFill>
                  <a:srgbClr val="71BEC5"/>
                </a:solidFill>
              </a:rPr>
              <a:t>Micror</a:t>
            </a:r>
            <a:r>
              <a:rPr dirty="0" sz="2800" spc="185">
                <a:solidFill>
                  <a:srgbClr val="71BEC5"/>
                </a:solidFill>
              </a:rPr>
              <a:t>e</a:t>
            </a:r>
            <a:r>
              <a:rPr dirty="0" sz="2800" spc="185">
                <a:solidFill>
                  <a:srgbClr val="71BEC5"/>
                </a:solidFill>
              </a:rPr>
              <a:t>a</a:t>
            </a:r>
            <a:r>
              <a:rPr dirty="0" sz="2800" spc="160">
                <a:solidFill>
                  <a:srgbClr val="71BEC5"/>
                </a:solidFill>
              </a:rPr>
              <a:t>c</a:t>
            </a:r>
            <a:r>
              <a:rPr dirty="0" sz="2800" spc="185">
                <a:solidFill>
                  <a:srgbClr val="71BEC5"/>
                </a:solidFill>
              </a:rPr>
              <a:t>tors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685800" y="1999869"/>
            <a:ext cx="3913251" cy="3378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76800" y="1820036"/>
            <a:ext cx="3810000" cy="37377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24380" y="5755843"/>
            <a:ext cx="1904364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85">
                <a:latin typeface="Arial"/>
                <a:cs typeface="Arial"/>
              </a:rPr>
              <a:t>Parallel</a:t>
            </a:r>
            <a:r>
              <a:rPr dirty="0" sz="2400" spc="-140">
                <a:latin typeface="Arial"/>
                <a:cs typeface="Arial"/>
              </a:rPr>
              <a:t> </a:t>
            </a:r>
            <a:r>
              <a:rPr dirty="0" sz="2400" spc="95">
                <a:latin typeface="Arial"/>
                <a:cs typeface="Arial"/>
              </a:rPr>
              <a:t>Flow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6144514" y="5832043"/>
            <a:ext cx="1659255" cy="3733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100">
                <a:latin typeface="Arial"/>
                <a:cs typeface="Arial"/>
              </a:rPr>
              <a:t>Cross</a:t>
            </a:r>
            <a:r>
              <a:rPr dirty="0" sz="2400" spc="-135">
                <a:latin typeface="Arial"/>
                <a:cs typeface="Arial"/>
              </a:rPr>
              <a:t> </a:t>
            </a:r>
            <a:r>
              <a:rPr dirty="0" sz="2400" spc="95">
                <a:latin typeface="Arial"/>
                <a:cs typeface="Arial"/>
              </a:rPr>
              <a:t>Flow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40864" y="2138172"/>
            <a:ext cx="4500372" cy="1341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65248" y="2869692"/>
            <a:ext cx="4450080" cy="1341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95244" y="3601211"/>
            <a:ext cx="1854708" cy="1341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157471" y="3601211"/>
            <a:ext cx="1231391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96384" y="3601211"/>
            <a:ext cx="1488948" cy="13411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92852" y="3601211"/>
            <a:ext cx="944879" cy="13411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704338" y="2321686"/>
            <a:ext cx="3580129" cy="21971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</a:pPr>
            <a:r>
              <a:rPr dirty="0" sz="4800" spc="250">
                <a:solidFill>
                  <a:srgbClr val="71BEC5"/>
                </a:solidFill>
              </a:rPr>
              <a:t>Packed</a:t>
            </a:r>
            <a:r>
              <a:rPr dirty="0" sz="4800" spc="-245">
                <a:solidFill>
                  <a:srgbClr val="71BEC5"/>
                </a:solidFill>
              </a:rPr>
              <a:t> </a:t>
            </a:r>
            <a:r>
              <a:rPr dirty="0" sz="4800" spc="245">
                <a:solidFill>
                  <a:srgbClr val="71BEC5"/>
                </a:solidFill>
              </a:rPr>
              <a:t>Bed  </a:t>
            </a:r>
            <a:r>
              <a:rPr dirty="0" sz="4800" spc="300">
                <a:solidFill>
                  <a:srgbClr val="71BEC5"/>
                </a:solidFill>
              </a:rPr>
              <a:t>Bioreactors  </a:t>
            </a:r>
            <a:r>
              <a:rPr dirty="0" sz="4800" spc="105">
                <a:solidFill>
                  <a:srgbClr val="71BEC5"/>
                </a:solidFill>
              </a:rPr>
              <a:t>(PBRs)</a:t>
            </a:r>
            <a:endParaRPr sz="4800"/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31</a:t>
            </a:fld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5860" y="193547"/>
            <a:ext cx="1722119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18588" y="193547"/>
            <a:ext cx="588263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37460" y="193547"/>
            <a:ext cx="4972812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40880" y="193547"/>
            <a:ext cx="557783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74394" y="301244"/>
            <a:ext cx="5808345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90">
                <a:solidFill>
                  <a:srgbClr val="71BEC5"/>
                </a:solidFill>
              </a:rPr>
              <a:t>Packed-Bed </a:t>
            </a:r>
            <a:r>
              <a:rPr dirty="0" sz="2800" spc="140">
                <a:solidFill>
                  <a:srgbClr val="71BEC5"/>
                </a:solidFill>
              </a:rPr>
              <a:t>Reactor </a:t>
            </a:r>
            <a:r>
              <a:rPr dirty="0" sz="2800" spc="175">
                <a:solidFill>
                  <a:srgbClr val="71BEC5"/>
                </a:solidFill>
              </a:rPr>
              <a:t>with</a:t>
            </a:r>
            <a:r>
              <a:rPr dirty="0" sz="2800" spc="-450">
                <a:solidFill>
                  <a:srgbClr val="71BEC5"/>
                </a:solidFill>
              </a:rPr>
              <a:t> </a:t>
            </a:r>
            <a:r>
              <a:rPr dirty="0" sz="2800" spc="114">
                <a:solidFill>
                  <a:srgbClr val="71BEC5"/>
                </a:solidFill>
              </a:rPr>
              <a:t>Medium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808431" y="5964529"/>
            <a:ext cx="2909570" cy="618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spc="70">
                <a:latin typeface="Arial"/>
                <a:cs typeface="Arial"/>
              </a:rPr>
              <a:t>For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110">
                <a:latin typeface="Arial"/>
                <a:cs typeface="Arial"/>
              </a:rPr>
              <a:t>perfusion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120">
                <a:latin typeface="Arial"/>
                <a:cs typeface="Arial"/>
              </a:rPr>
              <a:t>culture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of  </a:t>
            </a:r>
            <a:r>
              <a:rPr dirty="0" sz="2000" spc="90">
                <a:latin typeface="Arial"/>
                <a:cs typeface="Arial"/>
              </a:rPr>
              <a:t>mammalian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85">
                <a:latin typeface="Arial"/>
                <a:cs typeface="Arial"/>
              </a:rPr>
              <a:t>cells.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9600" y="788885"/>
            <a:ext cx="8304149" cy="50095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48020" y="5964529"/>
            <a:ext cx="4760595" cy="546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95">
                <a:latin typeface="Arial"/>
                <a:cs typeface="Arial"/>
              </a:rPr>
              <a:t>immobilized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105">
                <a:latin typeface="Arial"/>
                <a:cs typeface="Arial"/>
              </a:rPr>
              <a:t>microorganism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105">
                <a:latin typeface="Arial"/>
                <a:cs typeface="Arial"/>
              </a:rPr>
              <a:t>cells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100">
                <a:latin typeface="Arial"/>
                <a:cs typeface="Arial"/>
              </a:rPr>
              <a:t>and</a:t>
            </a:r>
            <a:endParaRPr sz="2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135"/>
              </a:spcBef>
            </a:pPr>
            <a:r>
              <a:rPr dirty="0" sz="1400" spc="-5">
                <a:latin typeface="Arial"/>
                <a:cs typeface="Arial"/>
              </a:rPr>
              <a:t>51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15311" y="2503932"/>
            <a:ext cx="4951476" cy="1341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85544" y="3235451"/>
            <a:ext cx="5809487" cy="13411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702552" y="3235451"/>
            <a:ext cx="944879" cy="13411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48636" y="2687446"/>
            <a:ext cx="4889500" cy="14655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429259">
              <a:lnSpc>
                <a:spcPct val="100000"/>
              </a:lnSpc>
            </a:pPr>
            <a:r>
              <a:rPr dirty="0" sz="4800" spc="204">
                <a:solidFill>
                  <a:srgbClr val="71BEC5"/>
                </a:solidFill>
              </a:rPr>
              <a:t>Fluidized </a:t>
            </a:r>
            <a:r>
              <a:rPr dirty="0" sz="4800" spc="245">
                <a:solidFill>
                  <a:srgbClr val="71BEC5"/>
                </a:solidFill>
              </a:rPr>
              <a:t>Bed  </a:t>
            </a:r>
            <a:r>
              <a:rPr dirty="0" sz="4800" spc="260">
                <a:solidFill>
                  <a:srgbClr val="71BEC5"/>
                </a:solidFill>
              </a:rPr>
              <a:t>Reactors</a:t>
            </a:r>
            <a:r>
              <a:rPr dirty="0" sz="4800" spc="-225">
                <a:solidFill>
                  <a:srgbClr val="71BEC5"/>
                </a:solidFill>
              </a:rPr>
              <a:t> </a:t>
            </a:r>
            <a:r>
              <a:rPr dirty="0" sz="4800" spc="95">
                <a:solidFill>
                  <a:srgbClr val="71BEC5"/>
                </a:solidFill>
              </a:rPr>
              <a:t>(FBRs)</a:t>
            </a:r>
            <a:endParaRPr sz="4800"/>
          </a:p>
        </p:txBody>
      </p:sp>
      <p:sp>
        <p:nvSpPr>
          <p:cNvPr id="6" name="object 6"/>
          <p:cNvSpPr txBox="1"/>
          <p:nvPr/>
        </p:nvSpPr>
        <p:spPr>
          <a:xfrm>
            <a:off x="8384540" y="6286703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52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83253" y="557530"/>
            <a:ext cx="4695189" cy="3932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12140" y="4687189"/>
            <a:ext cx="7557134" cy="1836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7940">
              <a:lnSpc>
                <a:spcPct val="100000"/>
              </a:lnSpc>
            </a:pPr>
            <a:r>
              <a:rPr dirty="0" sz="2400" spc="65">
                <a:latin typeface="Arial"/>
                <a:cs typeface="Arial"/>
              </a:rPr>
              <a:t>Fine </a:t>
            </a:r>
            <a:r>
              <a:rPr dirty="0" sz="2400" spc="155">
                <a:latin typeface="Arial"/>
                <a:cs typeface="Arial"/>
              </a:rPr>
              <a:t>inert </a:t>
            </a:r>
            <a:r>
              <a:rPr dirty="0" sz="2400" spc="160">
                <a:latin typeface="Arial"/>
                <a:cs typeface="Arial"/>
              </a:rPr>
              <a:t>carriers </a:t>
            </a:r>
            <a:r>
              <a:rPr dirty="0" sz="2400" spc="120">
                <a:latin typeface="Arial"/>
                <a:cs typeface="Arial"/>
              </a:rPr>
              <a:t>provide large </a:t>
            </a:r>
            <a:r>
              <a:rPr dirty="0" sz="2400" spc="135">
                <a:latin typeface="Arial"/>
                <a:cs typeface="Arial"/>
              </a:rPr>
              <a:t>surface </a:t>
            </a:r>
            <a:r>
              <a:rPr dirty="0" sz="2400" spc="114">
                <a:latin typeface="Arial"/>
                <a:cs typeface="Arial"/>
              </a:rPr>
              <a:t>area </a:t>
            </a:r>
            <a:r>
              <a:rPr dirty="0" sz="2400" spc="150">
                <a:latin typeface="Arial"/>
                <a:cs typeface="Arial"/>
              </a:rPr>
              <a:t>for  </a:t>
            </a:r>
            <a:r>
              <a:rPr dirty="0" sz="2400" spc="125">
                <a:latin typeface="Arial"/>
                <a:cs typeface="Arial"/>
              </a:rPr>
              <a:t>adherence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and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150">
                <a:latin typeface="Arial"/>
                <a:cs typeface="Arial"/>
              </a:rPr>
              <a:t>growth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of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microorganism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45">
                <a:latin typeface="Arial"/>
                <a:cs typeface="Arial"/>
              </a:rPr>
              <a:t>to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adhere  </a:t>
            </a:r>
            <a:r>
              <a:rPr dirty="0" sz="2400" spc="120">
                <a:latin typeface="Arial"/>
                <a:cs typeface="Arial"/>
              </a:rPr>
              <a:t>and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95">
                <a:latin typeface="Arial"/>
                <a:cs typeface="Arial"/>
              </a:rPr>
              <a:t>grow.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65">
                <a:latin typeface="Arial"/>
                <a:cs typeface="Arial"/>
              </a:rPr>
              <a:t>The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60">
                <a:latin typeface="Arial"/>
                <a:cs typeface="Arial"/>
              </a:rPr>
              <a:t>carriers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are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114">
                <a:latin typeface="Arial"/>
                <a:cs typeface="Arial"/>
              </a:rPr>
              <a:t>fluidized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145">
                <a:latin typeface="Arial"/>
                <a:cs typeface="Arial"/>
              </a:rPr>
              <a:t>to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14">
                <a:latin typeface="Arial"/>
                <a:cs typeface="Arial"/>
              </a:rPr>
              <a:t>enhance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100">
                <a:latin typeface="Arial"/>
                <a:cs typeface="Arial"/>
              </a:rPr>
              <a:t>mass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135">
                <a:latin typeface="Arial"/>
                <a:cs typeface="Arial"/>
              </a:rPr>
              <a:t>transfer  </a:t>
            </a:r>
            <a:r>
              <a:rPr dirty="0" sz="2400" spc="120">
                <a:latin typeface="Arial"/>
                <a:cs typeface="Arial"/>
              </a:rPr>
              <a:t>and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degradation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rate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of</a:t>
            </a:r>
            <a:r>
              <a:rPr dirty="0" sz="2400" spc="180">
                <a:latin typeface="Arial"/>
                <a:cs typeface="Arial"/>
              </a:rPr>
              <a:t> </a:t>
            </a:r>
            <a:r>
              <a:rPr dirty="0" sz="2400" spc="135">
                <a:latin typeface="Arial"/>
                <a:cs typeface="Arial"/>
              </a:rPr>
              <a:t>organic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114">
                <a:latin typeface="Arial"/>
                <a:cs typeface="Arial"/>
              </a:rPr>
              <a:t>pollutants.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79499" y="2523705"/>
            <a:ext cx="1804797" cy="11029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5759" y="489204"/>
            <a:ext cx="3973067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69435" y="489204"/>
            <a:ext cx="568451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74649" y="593852"/>
            <a:ext cx="352552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Fluidized Bed</a:t>
            </a:r>
            <a:r>
              <a:rPr dirty="0" sz="2800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Reactor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4540" y="6286703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53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55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7092" y="493776"/>
            <a:ext cx="5518150" cy="5537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5" b="1">
                <a:solidFill>
                  <a:srgbClr val="000000"/>
                </a:solidFill>
                <a:latin typeface="Arial"/>
                <a:cs typeface="Arial"/>
              </a:rPr>
              <a:t>Four Modes </a:t>
            </a:r>
            <a:r>
              <a:rPr dirty="0" spc="-15" b="1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dirty="0" spc="-48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60" b="1">
                <a:solidFill>
                  <a:srgbClr val="000000"/>
                </a:solidFill>
                <a:latin typeface="Arial"/>
                <a:cs typeface="Arial"/>
              </a:rPr>
              <a:t>Operation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2044" y="1716151"/>
            <a:ext cx="6650355" cy="3935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65">
                <a:latin typeface="Arial"/>
                <a:cs typeface="Arial"/>
              </a:rPr>
              <a:t>Batch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195">
                <a:latin typeface="Arial"/>
                <a:cs typeface="Arial"/>
              </a:rPr>
              <a:t>reactor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800" spc="170">
                <a:latin typeface="Arial"/>
                <a:cs typeface="Arial"/>
              </a:rPr>
              <a:t>Stirred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semi-batch</a:t>
            </a:r>
            <a:endParaRPr sz="2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Wingdings"/>
              <a:buChar char=""/>
              <a:tabLst>
                <a:tab pos="355600" algn="l"/>
              </a:tabLst>
            </a:pPr>
            <a:r>
              <a:rPr dirty="0" sz="2800" spc="125">
                <a:latin typeface="Arial"/>
                <a:cs typeface="Arial"/>
              </a:rPr>
              <a:t>Continuous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190">
                <a:latin typeface="Arial"/>
                <a:cs typeface="Arial"/>
              </a:rPr>
              <a:t>stirred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"/>
              </a:spcBef>
              <a:buFont typeface="Wingdings"/>
              <a:buChar char=""/>
            </a:pPr>
            <a:endParaRPr sz="4050">
              <a:latin typeface="Times New Roman"/>
              <a:cs typeface="Times New Roman"/>
            </a:endParaRPr>
          </a:p>
          <a:p>
            <a:pPr marL="354965" marR="5080" indent="-76200">
              <a:lnSpc>
                <a:spcPct val="100000"/>
              </a:lnSpc>
            </a:pPr>
            <a:r>
              <a:rPr dirty="0" sz="2800" spc="120">
                <a:latin typeface="Arial"/>
                <a:cs typeface="Arial"/>
              </a:rPr>
              <a:t>(Above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 spc="155">
                <a:latin typeface="Arial"/>
                <a:cs typeface="Arial"/>
              </a:rPr>
              <a:t>three: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25">
                <a:latin typeface="Arial"/>
                <a:cs typeface="Arial"/>
              </a:rPr>
              <a:t>Completely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190">
                <a:latin typeface="Arial"/>
                <a:cs typeface="Arial"/>
              </a:rPr>
              <a:t>stirred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135">
                <a:latin typeface="Arial"/>
                <a:cs typeface="Arial"/>
              </a:rPr>
              <a:t>and  </a:t>
            </a:r>
            <a:r>
              <a:rPr dirty="0" sz="2800" spc="160">
                <a:latin typeface="Arial"/>
                <a:cs typeface="Arial"/>
              </a:rPr>
              <a:t>uniform </a:t>
            </a:r>
            <a:r>
              <a:rPr dirty="0" sz="2800" spc="130">
                <a:latin typeface="Arial"/>
                <a:cs typeface="Arial"/>
              </a:rPr>
              <a:t>in</a:t>
            </a:r>
            <a:r>
              <a:rPr dirty="0" sz="2800" spc="-405">
                <a:latin typeface="Arial"/>
                <a:cs typeface="Arial"/>
              </a:rPr>
              <a:t> </a:t>
            </a:r>
            <a:r>
              <a:rPr dirty="0" sz="2800" spc="145">
                <a:latin typeface="Arial"/>
                <a:cs typeface="Arial"/>
              </a:rPr>
              <a:t>composition)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"/>
              </a:spcBef>
            </a:pPr>
            <a:endParaRPr sz="405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"/>
              <a:tabLst>
                <a:tab pos="355600" algn="l"/>
              </a:tabLst>
            </a:pPr>
            <a:r>
              <a:rPr dirty="0" sz="2800" spc="125">
                <a:latin typeface="Arial"/>
                <a:cs typeface="Arial"/>
              </a:rPr>
              <a:t>Continuous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160">
                <a:latin typeface="Arial"/>
                <a:cs typeface="Arial"/>
              </a:rPr>
              <a:t>plug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 spc="165">
                <a:latin typeface="Arial"/>
                <a:cs typeface="Arial"/>
              </a:rPr>
              <a:t>flow</a:t>
            </a:r>
            <a:r>
              <a:rPr dirty="0" sz="2800" spc="-105">
                <a:latin typeface="Arial"/>
                <a:cs typeface="Arial"/>
              </a:rPr>
              <a:t> </a:t>
            </a:r>
            <a:r>
              <a:rPr dirty="0" sz="2800" spc="185">
                <a:latin typeface="Arial"/>
                <a:cs typeface="Arial"/>
              </a:rPr>
              <a:t>reactors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5805" rIns="0" bIns="0" rtlCol="0" vert="horz">
            <a:spAutoFit/>
          </a:bodyPr>
          <a:lstStyle/>
          <a:p>
            <a:pPr marL="5080">
              <a:lnSpc>
                <a:spcPct val="100000"/>
              </a:lnSpc>
            </a:pPr>
            <a:r>
              <a:rPr dirty="0" sz="2800" spc="-5">
                <a:solidFill>
                  <a:srgbClr val="71BEC5"/>
                </a:solidFill>
                <a:latin typeface="Arial"/>
                <a:cs typeface="Arial"/>
              </a:rPr>
              <a:t>Modes of Reactor </a:t>
            </a:r>
            <a:r>
              <a:rPr dirty="0" sz="2800">
                <a:solidFill>
                  <a:srgbClr val="71BEC5"/>
                </a:solidFill>
                <a:latin typeface="Arial"/>
                <a:cs typeface="Arial"/>
              </a:rPr>
              <a:t>Operations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5070" y="1295400"/>
            <a:ext cx="7350633" cy="4167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85012" y="5686958"/>
            <a:ext cx="7845425" cy="739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400" spc="105">
                <a:latin typeface="Arial"/>
                <a:cs typeface="Arial"/>
              </a:rPr>
              <a:t>Plug-flow: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65">
                <a:latin typeface="Arial"/>
                <a:cs typeface="Arial"/>
              </a:rPr>
              <a:t>The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125">
                <a:latin typeface="Arial"/>
                <a:cs typeface="Arial"/>
              </a:rPr>
              <a:t>long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35">
                <a:latin typeface="Arial"/>
                <a:cs typeface="Arial"/>
              </a:rPr>
              <a:t>tube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and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130">
                <a:latin typeface="Arial"/>
                <a:cs typeface="Arial"/>
              </a:rPr>
              <a:t>lack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of</a:t>
            </a:r>
            <a:r>
              <a:rPr dirty="0" sz="2400" spc="185">
                <a:latin typeface="Arial"/>
                <a:cs typeface="Arial"/>
              </a:rPr>
              <a:t> </a:t>
            </a:r>
            <a:r>
              <a:rPr dirty="0" sz="2400" spc="155">
                <a:latin typeface="Arial"/>
                <a:cs typeface="Arial"/>
              </a:rPr>
              <a:t>stirring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120">
                <a:latin typeface="Arial"/>
                <a:cs typeface="Arial"/>
              </a:rPr>
              <a:t>device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114">
                <a:latin typeface="Arial"/>
                <a:cs typeface="Arial"/>
              </a:rPr>
              <a:t>in  </a:t>
            </a:r>
            <a:r>
              <a:rPr dirty="0" sz="2400" spc="125">
                <a:latin typeface="Arial"/>
                <a:cs typeface="Arial"/>
              </a:rPr>
              <a:t>the </a:t>
            </a:r>
            <a:r>
              <a:rPr dirty="0" sz="2400" spc="145">
                <a:latin typeface="Arial"/>
                <a:cs typeface="Arial"/>
              </a:rPr>
              <a:t>direction </a:t>
            </a:r>
            <a:r>
              <a:rPr dirty="0" sz="2400" spc="120">
                <a:latin typeface="Arial"/>
                <a:cs typeface="Arial"/>
              </a:rPr>
              <a:t>of</a:t>
            </a:r>
            <a:r>
              <a:rPr dirty="0" sz="2400" spc="-300">
                <a:latin typeface="Arial"/>
                <a:cs typeface="Arial"/>
              </a:rPr>
              <a:t> </a:t>
            </a:r>
            <a:r>
              <a:rPr dirty="0" sz="2400" spc="95">
                <a:latin typeface="Arial"/>
                <a:cs typeface="Arial"/>
              </a:rPr>
              <a:t>flow.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55</a:t>
            </a:fld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28600"/>
            <a:ext cx="84582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5384" y="335279"/>
            <a:ext cx="3098291" cy="569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62300" y="335279"/>
            <a:ext cx="411479" cy="569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1789" y="411098"/>
            <a:ext cx="2780665" cy="3155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BADFE2"/>
                </a:solidFill>
                <a:latin typeface="Arial"/>
                <a:cs typeface="Arial"/>
              </a:rPr>
              <a:t>Downstream</a:t>
            </a:r>
            <a:r>
              <a:rPr dirty="0" sz="2000" spc="-105">
                <a:solidFill>
                  <a:srgbClr val="BADFE2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BADFE2"/>
                </a:solidFill>
                <a:latin typeface="Arial"/>
                <a:cs typeface="Arial"/>
              </a:rPr>
              <a:t>Processing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55</a:t>
            </a:fld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64126" y="325374"/>
            <a:ext cx="417195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740" y="2659126"/>
            <a:ext cx="3194050" cy="3435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90">
                <a:solidFill>
                  <a:srgbClr val="000000"/>
                </a:solidFill>
              </a:rPr>
              <a:t>Spray </a:t>
            </a:r>
            <a:r>
              <a:rPr dirty="0" sz="2200" spc="120">
                <a:solidFill>
                  <a:srgbClr val="000000"/>
                </a:solidFill>
              </a:rPr>
              <a:t>Dryer</a:t>
            </a:r>
            <a:r>
              <a:rPr dirty="0" sz="2200" spc="-250">
                <a:solidFill>
                  <a:srgbClr val="000000"/>
                </a:solidFill>
              </a:rPr>
              <a:t> </a:t>
            </a:r>
            <a:r>
              <a:rPr dirty="0" sz="2200" spc="95">
                <a:solidFill>
                  <a:srgbClr val="000000"/>
                </a:solidFill>
              </a:rPr>
              <a:t>Lyophilizer</a:t>
            </a:r>
            <a:endParaRPr sz="2200"/>
          </a:p>
        </p:txBody>
      </p:sp>
      <p:sp>
        <p:nvSpPr>
          <p:cNvPr id="4" name="object 4"/>
          <p:cNvSpPr/>
          <p:nvPr/>
        </p:nvSpPr>
        <p:spPr>
          <a:xfrm>
            <a:off x="1219200" y="568325"/>
            <a:ext cx="2313051" cy="18700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58812" y="3381311"/>
            <a:ext cx="3481324" cy="28274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94275" y="3381311"/>
            <a:ext cx="3463925" cy="28274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384540" y="6307317"/>
            <a:ext cx="22352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20"/>
              </a:lnSpc>
            </a:pPr>
            <a:r>
              <a:rPr dirty="0" sz="1400" spc="-5">
                <a:latin typeface="Arial"/>
                <a:cs typeface="Arial"/>
              </a:rPr>
              <a:t>57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7717" y="6329207"/>
            <a:ext cx="2522855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35"/>
              </a:lnSpc>
            </a:pPr>
            <a:r>
              <a:rPr dirty="0" sz="2200" spc="110">
                <a:latin typeface="Arial"/>
                <a:cs typeface="Arial"/>
              </a:rPr>
              <a:t>Nanofiltration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35">
                <a:latin typeface="Arial"/>
                <a:cs typeface="Arial"/>
              </a:rPr>
              <a:t>(NF)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9296" y="6329207"/>
            <a:ext cx="305054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35"/>
              </a:lnSpc>
            </a:pPr>
            <a:r>
              <a:rPr dirty="0" sz="2200" spc="60">
                <a:latin typeface="Arial"/>
                <a:cs typeface="Arial"/>
              </a:rPr>
              <a:t>Reverse </a:t>
            </a:r>
            <a:r>
              <a:rPr dirty="0" sz="2200" spc="85">
                <a:latin typeface="Arial"/>
                <a:cs typeface="Arial"/>
              </a:rPr>
              <a:t>Osmosis</a:t>
            </a:r>
            <a:r>
              <a:rPr dirty="0" sz="2200" spc="-220">
                <a:latin typeface="Arial"/>
                <a:cs typeface="Arial"/>
              </a:rPr>
              <a:t> </a:t>
            </a:r>
            <a:r>
              <a:rPr dirty="0" sz="2200" spc="25">
                <a:latin typeface="Arial"/>
                <a:cs typeface="Arial"/>
              </a:rPr>
              <a:t>(RO)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0752" y="2990215"/>
            <a:ext cx="4023360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35">
                <a:latin typeface="Arial"/>
                <a:cs typeface="Arial"/>
              </a:rPr>
              <a:t>Supercritical </a:t>
            </a:r>
            <a:r>
              <a:rPr dirty="0" sz="2200" spc="120">
                <a:latin typeface="Arial"/>
                <a:cs typeface="Arial"/>
              </a:rPr>
              <a:t>Extraction</a:t>
            </a:r>
            <a:r>
              <a:rPr dirty="0" sz="2200" spc="-315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533400"/>
            <a:ext cx="369570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62600" y="438150"/>
            <a:ext cx="2867025" cy="3600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048502" y="4247769"/>
            <a:ext cx="2228850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05">
                <a:latin typeface="Arial"/>
                <a:cs typeface="Arial"/>
              </a:rPr>
              <a:t>Distillation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3412" y="4038600"/>
            <a:ext cx="4257675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57291" y="6015024"/>
            <a:ext cx="2743200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14">
                <a:latin typeface="Arial"/>
                <a:cs typeface="Arial"/>
              </a:rPr>
              <a:t>Centrifugation</a:t>
            </a:r>
            <a:r>
              <a:rPr dirty="0" sz="2200" spc="-114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58</a:t>
            </a:fld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677" y="345694"/>
            <a:ext cx="2856230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00">
                <a:latin typeface="Arial"/>
                <a:cs typeface="Arial"/>
              </a:rPr>
              <a:t>Homogenization</a:t>
            </a:r>
            <a:r>
              <a:rPr dirty="0" sz="2200" spc="-95">
                <a:latin typeface="Arial"/>
                <a:cs typeface="Arial"/>
              </a:rPr>
              <a:t> </a:t>
            </a:r>
            <a:r>
              <a:rPr dirty="0" sz="2200" spc="110">
                <a:latin typeface="Arial"/>
                <a:cs typeface="Arial"/>
              </a:rPr>
              <a:t>Unit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01687" y="914400"/>
            <a:ext cx="2722499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95850" y="761873"/>
            <a:ext cx="2724150" cy="2179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21604" y="210692"/>
            <a:ext cx="2091055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00">
                <a:latin typeface="Arial"/>
                <a:cs typeface="Arial"/>
              </a:rPr>
              <a:t>Freezer</a:t>
            </a:r>
            <a:r>
              <a:rPr dirty="0" sz="2200" spc="-100">
                <a:latin typeface="Arial"/>
                <a:cs typeface="Arial"/>
              </a:rPr>
              <a:t> </a:t>
            </a:r>
            <a:r>
              <a:rPr dirty="0" sz="2200" spc="75">
                <a:latin typeface="Arial"/>
                <a:cs typeface="Arial"/>
              </a:rPr>
              <a:t>Rooms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95400" y="3957637"/>
            <a:ext cx="2209800" cy="2698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19751" y="3695700"/>
            <a:ext cx="2271649" cy="2781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82218" y="3192526"/>
            <a:ext cx="7422515" cy="648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24604">
              <a:lnSpc>
                <a:spcPts val="2520"/>
              </a:lnSpc>
            </a:pPr>
            <a:r>
              <a:rPr dirty="0" sz="2200" spc="90">
                <a:latin typeface="Arial"/>
                <a:cs typeface="Arial"/>
              </a:rPr>
              <a:t>Demineralized </a:t>
            </a:r>
            <a:r>
              <a:rPr dirty="0" sz="2200" spc="85">
                <a:latin typeface="Arial"/>
                <a:cs typeface="Arial"/>
              </a:rPr>
              <a:t>Water</a:t>
            </a:r>
            <a:r>
              <a:rPr dirty="0" sz="2200" spc="-225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20"/>
              </a:lnSpc>
            </a:pPr>
            <a:r>
              <a:rPr dirty="0" sz="2200" spc="85">
                <a:latin typeface="Arial"/>
                <a:cs typeface="Arial"/>
              </a:rPr>
              <a:t>Steam </a:t>
            </a:r>
            <a:r>
              <a:rPr dirty="0" sz="2200" spc="95">
                <a:latin typeface="Arial"/>
                <a:cs typeface="Arial"/>
              </a:rPr>
              <a:t>Generation</a:t>
            </a:r>
            <a:r>
              <a:rPr dirty="0" sz="2200" spc="-265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58</a:t>
            </a:fld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3970" y="386841"/>
            <a:ext cx="2606675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95">
                <a:latin typeface="Arial"/>
                <a:cs typeface="Arial"/>
              </a:rPr>
              <a:t>Chilled </a:t>
            </a:r>
            <a:r>
              <a:rPr dirty="0" sz="2200" spc="85">
                <a:latin typeface="Arial"/>
                <a:cs typeface="Arial"/>
              </a:rPr>
              <a:t>Water</a:t>
            </a:r>
            <a:r>
              <a:rPr dirty="0" sz="2200" spc="-275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69987" y="896874"/>
            <a:ext cx="2462149" cy="2965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21276" y="803275"/>
            <a:ext cx="3689350" cy="2987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226177" y="312165"/>
            <a:ext cx="2454275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80">
                <a:latin typeface="Arial"/>
                <a:cs typeface="Arial"/>
              </a:rPr>
              <a:t>Warm </a:t>
            </a:r>
            <a:r>
              <a:rPr dirty="0" sz="2200" spc="85">
                <a:latin typeface="Arial"/>
                <a:cs typeface="Arial"/>
              </a:rPr>
              <a:t>Water</a:t>
            </a:r>
            <a:r>
              <a:rPr dirty="0" sz="2200" spc="-245">
                <a:latin typeface="Arial"/>
                <a:cs typeface="Arial"/>
              </a:rPr>
              <a:t> </a:t>
            </a:r>
            <a:r>
              <a:rPr dirty="0" sz="2200" spc="90">
                <a:latin typeface="Arial"/>
                <a:cs typeface="Arial"/>
              </a:rPr>
              <a:t>Plant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28687" y="4164076"/>
            <a:ext cx="2944749" cy="2389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387977" y="5107685"/>
            <a:ext cx="3242310" cy="343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100">
                <a:latin typeface="Arial"/>
                <a:cs typeface="Arial"/>
              </a:rPr>
              <a:t>Compressed </a:t>
            </a:r>
            <a:r>
              <a:rPr dirty="0" sz="2200" spc="145">
                <a:latin typeface="Arial"/>
                <a:cs typeface="Arial"/>
              </a:rPr>
              <a:t>Air</a:t>
            </a:r>
            <a:r>
              <a:rPr dirty="0" sz="2200" spc="-260">
                <a:latin typeface="Arial"/>
                <a:cs typeface="Arial"/>
              </a:rPr>
              <a:t> </a:t>
            </a:r>
            <a:r>
              <a:rPr dirty="0" sz="2200" spc="95">
                <a:latin typeface="Arial"/>
                <a:cs typeface="Arial"/>
              </a:rPr>
              <a:t>Station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58</a:t>
            </a:fld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25211" y="1981200"/>
            <a:ext cx="2971800" cy="685800"/>
          </a:xfrm>
          <a:prstGeom prst="rect">
            <a:avLst/>
          </a:prstGeom>
          <a:solidFill>
            <a:srgbClr val="9ED2D6"/>
          </a:solidFill>
        </p:spPr>
        <p:txBody>
          <a:bodyPr wrap="square" lIns="0" tIns="34290" rIns="0" bIns="0" rtlCol="0" vert="horz">
            <a:spAutoFit/>
          </a:bodyPr>
          <a:lstStyle/>
          <a:p>
            <a:pPr marL="302895">
              <a:lnSpc>
                <a:spcPct val="100000"/>
              </a:lnSpc>
              <a:spcBef>
                <a:spcPts val="270"/>
              </a:spcBef>
            </a:pPr>
            <a:r>
              <a:rPr dirty="0" sz="3600">
                <a:latin typeface="Arial"/>
                <a:cs typeface="Arial"/>
              </a:rPr>
              <a:t>Incineration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497451" y="3025775"/>
            <a:ext cx="4191000" cy="2994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3400" y="1504950"/>
            <a:ext cx="3570224" cy="4743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24911" y="510540"/>
            <a:ext cx="3573779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29300" y="510540"/>
            <a:ext cx="568451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8871" rIns="0" bIns="0" rtlCol="0" vert="horz">
            <a:spAutoFit/>
          </a:bodyPr>
          <a:lstStyle/>
          <a:p>
            <a:pPr marL="75311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Effluent</a:t>
            </a:r>
            <a:r>
              <a:rPr dirty="0" spc="-2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Treatments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58</a:t>
            </a:fld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24555" y="160020"/>
            <a:ext cx="2043683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98847" y="160020"/>
            <a:ext cx="1453896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83352" y="160020"/>
            <a:ext cx="559308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956816" y="586740"/>
            <a:ext cx="4876800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364223" y="586740"/>
            <a:ext cx="559307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967740">
              <a:lnSpc>
                <a:spcPct val="100000"/>
              </a:lnSpc>
            </a:pPr>
            <a:r>
              <a:rPr dirty="0" sz="2800" b="1">
                <a:latin typeface="Arial"/>
                <a:cs typeface="Arial"/>
              </a:rPr>
              <a:t>Trickling </a:t>
            </a:r>
            <a:r>
              <a:rPr dirty="0" sz="2800" spc="35" b="1">
                <a:latin typeface="Arial"/>
                <a:cs typeface="Arial"/>
              </a:rPr>
              <a:t>Filter  </a:t>
            </a:r>
            <a:r>
              <a:rPr dirty="0" sz="2800" spc="20" b="1">
                <a:latin typeface="Arial"/>
                <a:cs typeface="Arial"/>
              </a:rPr>
              <a:t>(Packed </a:t>
            </a:r>
            <a:r>
              <a:rPr dirty="0" sz="2800" spc="45" b="1">
                <a:latin typeface="Arial"/>
                <a:cs typeface="Arial"/>
              </a:rPr>
              <a:t>Bed</a:t>
            </a:r>
            <a:r>
              <a:rPr dirty="0" sz="2800" spc="-265" b="1">
                <a:latin typeface="Arial"/>
                <a:cs typeface="Arial"/>
              </a:rPr>
              <a:t> </a:t>
            </a:r>
            <a:r>
              <a:rPr dirty="0" sz="2800" spc="35" b="1">
                <a:latin typeface="Arial"/>
                <a:cs typeface="Arial"/>
              </a:rPr>
              <a:t>Bioreactors)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5800" y="3276600"/>
            <a:ext cx="8267700" cy="3124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5800" y="1371600"/>
            <a:ext cx="3505200" cy="2628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63</a:t>
            </a:fld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63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743204" y="497585"/>
            <a:ext cx="5666740" cy="403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20" b="1">
                <a:solidFill>
                  <a:srgbClr val="006699"/>
                </a:solidFill>
                <a:latin typeface="Arial"/>
                <a:cs typeface="Arial"/>
              </a:rPr>
              <a:t>Biochemical </a:t>
            </a:r>
            <a:r>
              <a:rPr dirty="0" sz="2600" spc="-30" b="1">
                <a:solidFill>
                  <a:srgbClr val="006699"/>
                </a:solidFill>
                <a:latin typeface="Arial"/>
                <a:cs typeface="Arial"/>
              </a:rPr>
              <a:t>oxygen </a:t>
            </a:r>
            <a:r>
              <a:rPr dirty="0" sz="2600" spc="45" b="1">
                <a:solidFill>
                  <a:srgbClr val="006699"/>
                </a:solidFill>
                <a:latin typeface="Arial"/>
                <a:cs typeface="Arial"/>
              </a:rPr>
              <a:t>demand</a:t>
            </a:r>
            <a:r>
              <a:rPr dirty="0" sz="2600" spc="-330" b="1">
                <a:solidFill>
                  <a:srgbClr val="006699"/>
                </a:solidFill>
                <a:latin typeface="Arial"/>
                <a:cs typeface="Arial"/>
              </a:rPr>
              <a:t> </a:t>
            </a:r>
            <a:r>
              <a:rPr dirty="0" sz="2600" spc="45">
                <a:solidFill>
                  <a:srgbClr val="006699"/>
                </a:solidFill>
                <a:latin typeface="Arial"/>
                <a:cs typeface="Arial"/>
              </a:rPr>
              <a:t>(</a:t>
            </a:r>
            <a:r>
              <a:rPr dirty="0" sz="2600" spc="45" b="1">
                <a:solidFill>
                  <a:srgbClr val="006699"/>
                </a:solidFill>
                <a:latin typeface="Arial"/>
                <a:cs typeface="Arial"/>
              </a:rPr>
              <a:t>BOD</a:t>
            </a:r>
            <a:r>
              <a:rPr dirty="0" sz="2600" spc="45">
                <a:solidFill>
                  <a:srgbClr val="006699"/>
                </a:solidFill>
                <a:latin typeface="Arial"/>
                <a:cs typeface="Arial"/>
              </a:rPr>
              <a:t>)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3204" y="893826"/>
            <a:ext cx="2652395" cy="403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67410" algn="l"/>
                <a:tab pos="2329180" algn="l"/>
              </a:tabLst>
            </a:pPr>
            <a:r>
              <a:rPr dirty="0" sz="2600">
                <a:latin typeface="Arial"/>
                <a:cs typeface="Arial"/>
              </a:rPr>
              <a:t>T</a:t>
            </a:r>
            <a:r>
              <a:rPr dirty="0" sz="2600" spc="110">
                <a:latin typeface="Arial"/>
                <a:cs typeface="Arial"/>
              </a:rPr>
              <a:t>he</a:t>
            </a:r>
            <a:r>
              <a:rPr dirty="0" sz="2600">
                <a:latin typeface="Arial"/>
                <a:cs typeface="Arial"/>
              </a:rPr>
              <a:t>	</a:t>
            </a:r>
            <a:r>
              <a:rPr dirty="0" sz="2600" spc="145">
                <a:latin typeface="Arial"/>
                <a:cs typeface="Arial"/>
              </a:rPr>
              <a:t>amoun</a:t>
            </a:r>
            <a:r>
              <a:rPr dirty="0" sz="2600" spc="65">
                <a:latin typeface="Arial"/>
                <a:cs typeface="Arial"/>
              </a:rPr>
              <a:t>t</a:t>
            </a:r>
            <a:r>
              <a:rPr dirty="0" sz="2600">
                <a:latin typeface="Arial"/>
                <a:cs typeface="Arial"/>
              </a:rPr>
              <a:t>	</a:t>
            </a:r>
            <a:r>
              <a:rPr dirty="0" sz="2600" spc="130">
                <a:latin typeface="Arial"/>
                <a:cs typeface="Arial"/>
              </a:rPr>
              <a:t>of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204" y="1290065"/>
            <a:ext cx="2344420" cy="403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040889" algn="l"/>
              </a:tabLst>
            </a:pPr>
            <a:r>
              <a:rPr dirty="0" sz="2600" spc="250">
                <a:latin typeface="Arial"/>
                <a:cs typeface="Arial"/>
              </a:rPr>
              <a:t>o</a:t>
            </a:r>
            <a:r>
              <a:rPr dirty="0" sz="2600" spc="85">
                <a:latin typeface="Arial"/>
                <a:cs typeface="Arial"/>
              </a:rPr>
              <a:t>r</a:t>
            </a:r>
            <a:r>
              <a:rPr dirty="0" sz="2600" spc="125">
                <a:latin typeface="Arial"/>
                <a:cs typeface="Arial"/>
              </a:rPr>
              <a:t>g</a:t>
            </a:r>
            <a:r>
              <a:rPr dirty="0" sz="2600" spc="105">
                <a:latin typeface="Arial"/>
                <a:cs typeface="Arial"/>
              </a:rPr>
              <a:t>a</a:t>
            </a:r>
            <a:r>
              <a:rPr dirty="0" sz="2600" spc="95">
                <a:latin typeface="Arial"/>
                <a:cs typeface="Arial"/>
              </a:rPr>
              <a:t>n</a:t>
            </a:r>
            <a:r>
              <a:rPr dirty="0" sz="2600" spc="120">
                <a:latin typeface="Arial"/>
                <a:cs typeface="Arial"/>
              </a:rPr>
              <a:t>isms</a:t>
            </a:r>
            <a:r>
              <a:rPr dirty="0" sz="2600">
                <a:latin typeface="Arial"/>
                <a:cs typeface="Arial"/>
              </a:rPr>
              <a:t>	</a:t>
            </a:r>
            <a:r>
              <a:rPr dirty="0" sz="2600" spc="125">
                <a:latin typeface="Arial"/>
                <a:cs typeface="Arial"/>
              </a:rPr>
              <a:t>in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8078" y="893826"/>
            <a:ext cx="3538854" cy="799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43840">
              <a:lnSpc>
                <a:spcPct val="100000"/>
              </a:lnSpc>
              <a:tabLst>
                <a:tab pos="1644650" algn="l"/>
                <a:tab pos="1780539" algn="l"/>
                <a:tab pos="3012440" algn="l"/>
              </a:tabLst>
            </a:pPr>
            <a:r>
              <a:rPr dirty="0" sz="2600" spc="90">
                <a:latin typeface="Arial"/>
                <a:cs typeface="Arial"/>
              </a:rPr>
              <a:t>oxygen	</a:t>
            </a:r>
            <a:r>
              <a:rPr dirty="0" sz="2600" spc="140">
                <a:latin typeface="Arial"/>
                <a:cs typeface="Arial"/>
              </a:rPr>
              <a:t>consumed  </a:t>
            </a:r>
            <a:r>
              <a:rPr dirty="0" sz="2600" spc="285">
                <a:latin typeface="Arial"/>
                <a:cs typeface="Arial"/>
              </a:rPr>
              <a:t>b</a:t>
            </a:r>
            <a:r>
              <a:rPr dirty="0" sz="2600" spc="85">
                <a:latin typeface="Arial"/>
                <a:cs typeface="Arial"/>
              </a:rPr>
              <a:t>r</a:t>
            </a:r>
            <a:r>
              <a:rPr dirty="0" sz="2600" spc="130">
                <a:latin typeface="Arial"/>
                <a:cs typeface="Arial"/>
              </a:rPr>
              <a:t>ea</a:t>
            </a:r>
            <a:r>
              <a:rPr dirty="0" sz="2600" spc="55">
                <a:latin typeface="Arial"/>
                <a:cs typeface="Arial"/>
              </a:rPr>
              <a:t>k</a:t>
            </a:r>
            <a:r>
              <a:rPr dirty="0" sz="2600" spc="145">
                <a:latin typeface="Arial"/>
                <a:cs typeface="Arial"/>
              </a:rPr>
              <a:t>ing</a:t>
            </a:r>
            <a:r>
              <a:rPr dirty="0" sz="2600">
                <a:latin typeface="Arial"/>
                <a:cs typeface="Arial"/>
              </a:rPr>
              <a:t>		</a:t>
            </a:r>
            <a:r>
              <a:rPr dirty="0" sz="2600" spc="165">
                <a:latin typeface="Arial"/>
                <a:cs typeface="Arial"/>
              </a:rPr>
              <a:t>down</a:t>
            </a:r>
            <a:r>
              <a:rPr dirty="0" sz="2600">
                <a:latin typeface="Arial"/>
                <a:cs typeface="Arial"/>
              </a:rPr>
              <a:t>	</a:t>
            </a:r>
            <a:r>
              <a:rPr dirty="0" sz="2600" spc="140">
                <a:latin typeface="Arial"/>
                <a:cs typeface="Arial"/>
              </a:rPr>
              <a:t>the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78777" y="893826"/>
            <a:ext cx="1552575" cy="799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21945" marR="5080" indent="-309880">
              <a:lnSpc>
                <a:spcPct val="100000"/>
              </a:lnSpc>
              <a:tabLst>
                <a:tab pos="649605" algn="l"/>
              </a:tabLst>
            </a:pPr>
            <a:r>
              <a:rPr dirty="0" sz="2600" spc="105">
                <a:latin typeface="Arial"/>
                <a:cs typeface="Arial"/>
              </a:rPr>
              <a:t>b</a:t>
            </a:r>
            <a:r>
              <a:rPr dirty="0" sz="2600" spc="135">
                <a:latin typeface="Arial"/>
                <a:cs typeface="Arial"/>
              </a:rPr>
              <a:t>y</a:t>
            </a:r>
            <a:r>
              <a:rPr dirty="0" sz="2600">
                <a:latin typeface="Arial"/>
                <a:cs typeface="Arial"/>
              </a:rPr>
              <a:t>	</a:t>
            </a:r>
            <a:r>
              <a:rPr dirty="0" sz="2600" spc="105">
                <a:latin typeface="Arial"/>
                <a:cs typeface="Arial"/>
              </a:rPr>
              <a:t>t</a:t>
            </a:r>
            <a:r>
              <a:rPr dirty="0" sz="2600" spc="200">
                <a:latin typeface="Arial"/>
                <a:cs typeface="Arial"/>
              </a:rPr>
              <a:t>h</a:t>
            </a:r>
            <a:r>
              <a:rPr dirty="0" sz="2600" spc="105">
                <a:latin typeface="Arial"/>
                <a:cs typeface="Arial"/>
              </a:rPr>
              <a:t>e</a:t>
            </a:r>
            <a:r>
              <a:rPr dirty="0" sz="2600" spc="114">
                <a:latin typeface="Arial"/>
                <a:cs typeface="Arial"/>
              </a:rPr>
              <a:t>s</a:t>
            </a:r>
            <a:r>
              <a:rPr dirty="0" sz="2600" spc="75">
                <a:latin typeface="Arial"/>
                <a:cs typeface="Arial"/>
              </a:rPr>
              <a:t>e </a:t>
            </a:r>
            <a:r>
              <a:rPr dirty="0" sz="2600" spc="50">
                <a:latin typeface="Arial"/>
                <a:cs typeface="Arial"/>
              </a:rPr>
              <a:t> </a:t>
            </a:r>
            <a:r>
              <a:rPr dirty="0" sz="2600" spc="250">
                <a:latin typeface="Arial"/>
                <a:cs typeface="Arial"/>
              </a:rPr>
              <a:t>o</a:t>
            </a:r>
            <a:r>
              <a:rPr dirty="0" sz="2600" spc="85">
                <a:latin typeface="Arial"/>
                <a:cs typeface="Arial"/>
              </a:rPr>
              <a:t>r</a:t>
            </a:r>
            <a:r>
              <a:rPr dirty="0" sz="2600" spc="125">
                <a:latin typeface="Arial"/>
                <a:cs typeface="Arial"/>
              </a:rPr>
              <a:t>g</a:t>
            </a:r>
            <a:r>
              <a:rPr dirty="0" sz="2600" spc="105">
                <a:latin typeface="Arial"/>
                <a:cs typeface="Arial"/>
              </a:rPr>
              <a:t>a</a:t>
            </a:r>
            <a:r>
              <a:rPr dirty="0" sz="2600" spc="95">
                <a:latin typeface="Arial"/>
                <a:cs typeface="Arial"/>
              </a:rPr>
              <a:t>n</a:t>
            </a:r>
            <a:r>
              <a:rPr dirty="0" sz="2600" spc="185">
                <a:latin typeface="Arial"/>
                <a:cs typeface="Arial"/>
              </a:rPr>
              <a:t>ic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3204" y="1686305"/>
            <a:ext cx="7754620" cy="4820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135">
                <a:latin typeface="Arial"/>
                <a:cs typeface="Arial"/>
              </a:rPr>
              <a:t>materials</a:t>
            </a:r>
            <a:r>
              <a:rPr dirty="0" sz="2600" spc="-120">
                <a:latin typeface="Arial"/>
                <a:cs typeface="Arial"/>
              </a:rPr>
              <a:t>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waste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95">
                <a:latin typeface="Arial"/>
                <a:cs typeface="Arial"/>
              </a:rPr>
              <a:t>water.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 marR="13335">
              <a:lnSpc>
                <a:spcPct val="100000"/>
              </a:lnSpc>
              <a:tabLst>
                <a:tab pos="5452110" algn="l"/>
              </a:tabLst>
            </a:pPr>
            <a:r>
              <a:rPr dirty="0" sz="2600" spc="35" b="1">
                <a:solidFill>
                  <a:srgbClr val="336699"/>
                </a:solidFill>
                <a:latin typeface="Arial"/>
                <a:cs typeface="Arial"/>
              </a:rPr>
              <a:t>Chemical </a:t>
            </a:r>
            <a:r>
              <a:rPr dirty="0" sz="2600" spc="-30" b="1">
                <a:solidFill>
                  <a:srgbClr val="336699"/>
                </a:solidFill>
                <a:latin typeface="Arial"/>
                <a:cs typeface="Arial"/>
              </a:rPr>
              <a:t>oxygen  </a:t>
            </a:r>
            <a:r>
              <a:rPr dirty="0" sz="2600" spc="45" b="1">
                <a:solidFill>
                  <a:srgbClr val="336699"/>
                </a:solidFill>
                <a:latin typeface="Arial"/>
                <a:cs typeface="Arial"/>
              </a:rPr>
              <a:t>demand</a:t>
            </a:r>
            <a:r>
              <a:rPr dirty="0" sz="2600" spc="325" b="1">
                <a:solidFill>
                  <a:srgbClr val="336699"/>
                </a:solidFill>
                <a:latin typeface="Arial"/>
                <a:cs typeface="Arial"/>
              </a:rPr>
              <a:t> </a:t>
            </a:r>
            <a:r>
              <a:rPr dirty="0" sz="2600" spc="65" b="1">
                <a:solidFill>
                  <a:srgbClr val="336699"/>
                </a:solidFill>
                <a:latin typeface="Arial"/>
                <a:cs typeface="Arial"/>
              </a:rPr>
              <a:t>(COD)</a:t>
            </a:r>
            <a:r>
              <a:rPr dirty="0" sz="2600" spc="65">
                <a:latin typeface="Arial"/>
                <a:cs typeface="Arial"/>
              </a:rPr>
              <a:t>:	</a:t>
            </a:r>
            <a:r>
              <a:rPr dirty="0" sz="2600" spc="75">
                <a:latin typeface="Arial"/>
                <a:cs typeface="Arial"/>
              </a:rPr>
              <a:t>The</a:t>
            </a:r>
            <a:r>
              <a:rPr dirty="0" sz="2600" spc="-114">
                <a:latin typeface="Arial"/>
                <a:cs typeface="Arial"/>
              </a:rPr>
              <a:t> </a:t>
            </a:r>
            <a:r>
              <a:rPr dirty="0" sz="2600" spc="130">
                <a:latin typeface="Arial"/>
                <a:cs typeface="Arial"/>
              </a:rPr>
              <a:t>amount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of </a:t>
            </a:r>
            <a:r>
              <a:rPr dirty="0" sz="2600" spc="90">
                <a:latin typeface="Arial"/>
                <a:cs typeface="Arial"/>
              </a:rPr>
              <a:t> </a:t>
            </a:r>
            <a:r>
              <a:rPr dirty="0" sz="2600" spc="90">
                <a:latin typeface="Arial"/>
                <a:cs typeface="Arial"/>
              </a:rPr>
              <a:t>oxygen </a:t>
            </a:r>
            <a:r>
              <a:rPr dirty="0" sz="2600" spc="150">
                <a:latin typeface="Arial"/>
                <a:cs typeface="Arial"/>
              </a:rPr>
              <a:t>required </a:t>
            </a:r>
            <a:r>
              <a:rPr dirty="0" sz="2600" spc="160">
                <a:latin typeface="Arial"/>
                <a:cs typeface="Arial"/>
              </a:rPr>
              <a:t>to </a:t>
            </a:r>
            <a:r>
              <a:rPr dirty="0" sz="2600" spc="135">
                <a:latin typeface="Arial"/>
                <a:cs typeface="Arial"/>
              </a:rPr>
              <a:t>chemically </a:t>
            </a:r>
            <a:r>
              <a:rPr dirty="0" sz="2600" spc="95">
                <a:latin typeface="Arial"/>
                <a:cs typeface="Arial"/>
              </a:rPr>
              <a:t>oxidize </a:t>
            </a:r>
            <a:r>
              <a:rPr dirty="0" sz="2600" spc="145">
                <a:latin typeface="Arial"/>
                <a:cs typeface="Arial"/>
              </a:rPr>
              <a:t>organic  </a:t>
            </a:r>
            <a:r>
              <a:rPr dirty="0" sz="2600" spc="145">
                <a:latin typeface="Arial"/>
                <a:cs typeface="Arial"/>
              </a:rPr>
              <a:t>compounds </a:t>
            </a:r>
            <a:r>
              <a:rPr dirty="0" sz="2600" spc="125">
                <a:latin typeface="Arial"/>
                <a:cs typeface="Arial"/>
              </a:rPr>
              <a:t>in</a:t>
            </a:r>
            <a:r>
              <a:rPr dirty="0" sz="2600" spc="-355">
                <a:latin typeface="Arial"/>
                <a:cs typeface="Arial"/>
              </a:rPr>
              <a:t> </a:t>
            </a:r>
            <a:r>
              <a:rPr dirty="0" sz="2600" spc="95">
                <a:latin typeface="Arial"/>
                <a:cs typeface="Arial"/>
              </a:rPr>
              <a:t>water.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600" spc="85">
                <a:latin typeface="Arial"/>
                <a:cs typeface="Arial"/>
              </a:rPr>
              <a:t>However,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40">
                <a:latin typeface="Arial"/>
                <a:cs typeface="Arial"/>
              </a:rPr>
              <a:t>COD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4">
                <a:latin typeface="Arial"/>
                <a:cs typeface="Arial"/>
              </a:rPr>
              <a:t>is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0">
                <a:latin typeface="Arial"/>
                <a:cs typeface="Arial"/>
              </a:rPr>
              <a:t>less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specific,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since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it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measures  </a:t>
            </a:r>
            <a:r>
              <a:rPr dirty="0" sz="2600" spc="130">
                <a:latin typeface="Arial"/>
                <a:cs typeface="Arial"/>
              </a:rPr>
              <a:t>everything </a:t>
            </a:r>
            <a:r>
              <a:rPr dirty="0" sz="2600" spc="140">
                <a:latin typeface="Arial"/>
                <a:cs typeface="Arial"/>
              </a:rPr>
              <a:t>that </a:t>
            </a:r>
            <a:r>
              <a:rPr dirty="0" sz="2600" spc="155">
                <a:latin typeface="Arial"/>
                <a:cs typeface="Arial"/>
              </a:rPr>
              <a:t>can </a:t>
            </a:r>
            <a:r>
              <a:rPr dirty="0" sz="2600" spc="140">
                <a:latin typeface="Arial"/>
                <a:cs typeface="Arial"/>
              </a:rPr>
              <a:t>be chemically </a:t>
            </a:r>
            <a:r>
              <a:rPr dirty="0" sz="2600" spc="100">
                <a:latin typeface="Arial"/>
                <a:cs typeface="Arial"/>
              </a:rPr>
              <a:t>oxidized,  </a:t>
            </a:r>
            <a:r>
              <a:rPr dirty="0" sz="2600" spc="155">
                <a:latin typeface="Arial"/>
                <a:cs typeface="Arial"/>
              </a:rPr>
              <a:t>rather </a:t>
            </a:r>
            <a:r>
              <a:rPr dirty="0" sz="2600" spc="135">
                <a:latin typeface="Arial"/>
                <a:cs typeface="Arial"/>
              </a:rPr>
              <a:t>than </a:t>
            </a:r>
            <a:r>
              <a:rPr dirty="0" sz="2600" spc="140">
                <a:latin typeface="Arial"/>
                <a:cs typeface="Arial"/>
              </a:rPr>
              <a:t>just </a:t>
            </a:r>
            <a:r>
              <a:rPr dirty="0" sz="2600" spc="95">
                <a:latin typeface="Arial"/>
                <a:cs typeface="Arial"/>
              </a:rPr>
              <a:t>levels </a:t>
            </a:r>
            <a:r>
              <a:rPr dirty="0" sz="2600" spc="135">
                <a:latin typeface="Arial"/>
                <a:cs typeface="Arial"/>
              </a:rPr>
              <a:t>of </a:t>
            </a:r>
            <a:r>
              <a:rPr dirty="0" sz="2600" spc="140">
                <a:latin typeface="Arial"/>
                <a:cs typeface="Arial"/>
              </a:rPr>
              <a:t>biologically active  </a:t>
            </a:r>
            <a:r>
              <a:rPr dirty="0" sz="2600" spc="150">
                <a:latin typeface="Arial"/>
                <a:cs typeface="Arial"/>
              </a:rPr>
              <a:t>organic</a:t>
            </a:r>
            <a:r>
              <a:rPr dirty="0" sz="2600" spc="-165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matter.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107690" algn="l"/>
                <a:tab pos="3782060" algn="l"/>
              </a:tabLst>
            </a:pPr>
            <a:r>
              <a:rPr dirty="0" sz="2600" spc="35" b="1">
                <a:latin typeface="Arial"/>
                <a:cs typeface="Arial"/>
              </a:rPr>
              <a:t>S</a:t>
            </a:r>
            <a:r>
              <a:rPr dirty="0" baseline="26143" sz="2550" spc="52" b="1">
                <a:latin typeface="Arial"/>
                <a:cs typeface="Arial"/>
              </a:rPr>
              <a:t>-2  </a:t>
            </a:r>
            <a:r>
              <a:rPr dirty="0" sz="2600" b="1">
                <a:latin typeface="Arial"/>
                <a:cs typeface="Arial"/>
              </a:rPr>
              <a:t>+ </a:t>
            </a:r>
            <a:r>
              <a:rPr dirty="0" sz="2600" spc="100" b="1">
                <a:latin typeface="Arial"/>
                <a:cs typeface="Arial"/>
              </a:rPr>
              <a:t>2 </a:t>
            </a:r>
            <a:r>
              <a:rPr dirty="0" sz="2600" spc="65" b="1">
                <a:latin typeface="Arial"/>
                <a:cs typeface="Arial"/>
              </a:rPr>
              <a:t>O</a:t>
            </a:r>
            <a:r>
              <a:rPr dirty="0" baseline="-21241" sz="2550" spc="97" b="1">
                <a:latin typeface="Arial"/>
                <a:cs typeface="Arial"/>
              </a:rPr>
              <a:t>2 </a:t>
            </a:r>
            <a:r>
              <a:rPr dirty="0" baseline="-21241" sz="2550" spc="532" b="1">
                <a:latin typeface="Arial"/>
                <a:cs typeface="Arial"/>
              </a:rPr>
              <a:t> </a:t>
            </a:r>
            <a:r>
              <a:rPr dirty="0" sz="2600" spc="5" b="1">
                <a:latin typeface="Arial"/>
                <a:cs typeface="Arial"/>
              </a:rPr>
              <a:t>→</a:t>
            </a:r>
            <a:r>
              <a:rPr dirty="0" sz="2600" spc="280" b="1">
                <a:latin typeface="Arial"/>
                <a:cs typeface="Arial"/>
              </a:rPr>
              <a:t> </a:t>
            </a:r>
            <a:r>
              <a:rPr dirty="0" sz="2600" spc="45" b="1">
                <a:latin typeface="Arial"/>
                <a:cs typeface="Arial"/>
              </a:rPr>
              <a:t>SO</a:t>
            </a:r>
            <a:r>
              <a:rPr dirty="0" baseline="-21241" sz="2550" spc="67" b="1">
                <a:latin typeface="Arial"/>
                <a:cs typeface="Arial"/>
              </a:rPr>
              <a:t>4</a:t>
            </a:r>
            <a:r>
              <a:rPr dirty="0" baseline="26143" sz="2550" spc="67" b="1">
                <a:latin typeface="Arial"/>
                <a:cs typeface="Arial"/>
              </a:rPr>
              <a:t>-2	</a:t>
            </a:r>
            <a:r>
              <a:rPr dirty="0" sz="2600" spc="200">
                <a:latin typeface="Arial"/>
                <a:cs typeface="Arial"/>
              </a:rPr>
              <a:t>or	</a:t>
            </a:r>
            <a:r>
              <a:rPr dirty="0" sz="2600" spc="35" b="1">
                <a:latin typeface="Arial"/>
                <a:cs typeface="Arial"/>
              </a:rPr>
              <a:t>4Fe </a:t>
            </a:r>
            <a:r>
              <a:rPr dirty="0" sz="2600" b="1">
                <a:latin typeface="Arial"/>
                <a:cs typeface="Arial"/>
              </a:rPr>
              <a:t>+ </a:t>
            </a:r>
            <a:r>
              <a:rPr dirty="0" sz="2600" spc="80" b="1">
                <a:latin typeface="Arial"/>
                <a:cs typeface="Arial"/>
              </a:rPr>
              <a:t>3O</a:t>
            </a:r>
            <a:r>
              <a:rPr dirty="0" baseline="-21241" sz="2550" spc="120" b="1">
                <a:latin typeface="Arial"/>
                <a:cs typeface="Arial"/>
              </a:rPr>
              <a:t>2 </a:t>
            </a:r>
            <a:r>
              <a:rPr dirty="0" sz="2600" spc="5" b="1">
                <a:latin typeface="Arial"/>
                <a:cs typeface="Arial"/>
              </a:rPr>
              <a:t>→</a:t>
            </a:r>
            <a:r>
              <a:rPr dirty="0" sz="2600" spc="-295" b="1">
                <a:latin typeface="Arial"/>
                <a:cs typeface="Arial"/>
              </a:rPr>
              <a:t> </a:t>
            </a:r>
            <a:r>
              <a:rPr dirty="0" sz="2600" spc="50" b="1">
                <a:latin typeface="Arial"/>
                <a:cs typeface="Arial"/>
              </a:rPr>
              <a:t>2Fe</a:t>
            </a:r>
            <a:r>
              <a:rPr dirty="0" baseline="-21241" sz="2550" spc="75" b="1">
                <a:latin typeface="Arial"/>
                <a:cs typeface="Arial"/>
              </a:rPr>
              <a:t>2</a:t>
            </a:r>
            <a:r>
              <a:rPr dirty="0" sz="2600" spc="50" b="1">
                <a:latin typeface="Arial"/>
                <a:cs typeface="Arial"/>
              </a:rPr>
              <a:t>O</a:t>
            </a:r>
            <a:r>
              <a:rPr dirty="0" baseline="-21241" sz="2550" spc="75" b="1">
                <a:latin typeface="Arial"/>
                <a:cs typeface="Arial"/>
              </a:rPr>
              <a:t>3</a:t>
            </a:r>
            <a:endParaRPr baseline="-21241"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963294"/>
            <a:ext cx="4343400" cy="2922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63166" y="3924172"/>
            <a:ext cx="181356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0">
                <a:latin typeface="Arial"/>
                <a:cs typeface="Arial"/>
                <a:hlinkClick r:id="rId3"/>
              </a:rPr>
              <a:t>ww</a:t>
            </a:r>
            <a:r>
              <a:rPr dirty="0" sz="1400" spc="-90">
                <a:latin typeface="Arial"/>
                <a:cs typeface="Arial"/>
                <a:hlinkClick r:id="rId3"/>
              </a:rPr>
              <a:t>w</a:t>
            </a:r>
            <a:r>
              <a:rPr dirty="0" sz="1400">
                <a:latin typeface="Arial"/>
                <a:cs typeface="Arial"/>
                <a:hlinkClick r:id="rId3"/>
              </a:rPr>
              <a:t>.</a:t>
            </a:r>
            <a:r>
              <a:rPr dirty="0" sz="1400">
                <a:latin typeface="Arial"/>
                <a:cs typeface="Arial"/>
                <a:hlinkClick r:id="rId3"/>
              </a:rPr>
              <a:t>edie.ne</a:t>
            </a:r>
            <a:r>
              <a:rPr dirty="0" sz="1400" spc="5">
                <a:latin typeface="Arial"/>
                <a:cs typeface="Arial"/>
                <a:hlinkClick r:id="rId3"/>
              </a:rPr>
              <a:t>t</a:t>
            </a:r>
            <a:r>
              <a:rPr dirty="0" sz="1400">
                <a:latin typeface="Arial"/>
                <a:cs typeface="Arial"/>
                <a:hlinkClick r:id="rId3"/>
              </a:rPr>
              <a:t>/</a:t>
            </a:r>
            <a:r>
              <a:rPr dirty="0" sz="1400">
                <a:latin typeface="Arial"/>
                <a:cs typeface="Arial"/>
                <a:hlinkClick r:id="rId3"/>
              </a:rPr>
              <a:t>produ</a:t>
            </a:r>
            <a:r>
              <a:rPr dirty="0" sz="1400" spc="-10">
                <a:latin typeface="Arial"/>
                <a:cs typeface="Arial"/>
                <a:hlinkClick r:id="rId3"/>
              </a:rPr>
              <a:t>c</a:t>
            </a:r>
            <a:r>
              <a:rPr dirty="0" sz="1400" spc="-10">
                <a:latin typeface="Arial"/>
                <a:cs typeface="Arial"/>
                <a:hlinkClick r:id="rId3"/>
              </a:rPr>
              <a:t>t</a:t>
            </a:r>
            <a:r>
              <a:rPr dirty="0" sz="1400">
                <a:latin typeface="Arial"/>
                <a:cs typeface="Arial"/>
                <a:hlinkClick r:id="rId3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337" y="4312158"/>
            <a:ext cx="3569335" cy="20886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548121" y="3847972"/>
            <a:ext cx="307594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  <a:hlinkClick r:id="rId5"/>
              </a:rPr>
              <a:t>www.madep-sa.com/english/wwtp.html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8280" y="246888"/>
            <a:ext cx="3744468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53355" y="246888"/>
            <a:ext cx="553212" cy="7894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37176" y="246888"/>
            <a:ext cx="2403348" cy="7894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71131" y="246888"/>
            <a:ext cx="557783" cy="789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85925" y="354329"/>
            <a:ext cx="5317490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25" b="1">
                <a:solidFill>
                  <a:srgbClr val="71BEC5"/>
                </a:solidFill>
                <a:latin typeface="Arial"/>
                <a:cs typeface="Arial"/>
              </a:rPr>
              <a:t>Rotating </a:t>
            </a:r>
            <a:r>
              <a:rPr dirty="0" sz="2800" spc="10" b="1">
                <a:solidFill>
                  <a:srgbClr val="71BEC5"/>
                </a:solidFill>
                <a:latin typeface="Arial"/>
                <a:cs typeface="Arial"/>
              </a:rPr>
              <a:t>Biological</a:t>
            </a:r>
            <a:r>
              <a:rPr dirty="0" sz="2800" spc="-265" b="1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 spc="40" b="1">
                <a:solidFill>
                  <a:srgbClr val="71BEC5"/>
                </a:solidFill>
                <a:latin typeface="Arial"/>
                <a:cs typeface="Arial"/>
              </a:rPr>
              <a:t>Contactors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14800" y="4147311"/>
            <a:ext cx="4631690" cy="25582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91200" y="1076325"/>
            <a:ext cx="2352675" cy="26574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64</a:t>
            </a:fld>
          </a:p>
        </p:txBody>
      </p:sp>
      <p:sp>
        <p:nvSpPr>
          <p:cNvPr id="14" name="object 14"/>
          <p:cNvSpPr txBox="1"/>
          <p:nvPr/>
        </p:nvSpPr>
        <p:spPr>
          <a:xfrm>
            <a:off x="373481" y="6460022"/>
            <a:ext cx="2066289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20"/>
              </a:lnSpc>
            </a:pPr>
            <a:r>
              <a:rPr dirty="0" sz="1400" spc="-10">
                <a:latin typeface="Arial"/>
                <a:cs typeface="Arial"/>
              </a:rPr>
              <a:t>info.industry.siemens.com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08323" y="6463070"/>
            <a:ext cx="1932305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20"/>
              </a:lnSpc>
            </a:pPr>
            <a:r>
              <a:rPr dirty="0" sz="1400" spc="-5">
                <a:latin typeface="Arial"/>
                <a:cs typeface="Arial"/>
              </a:rPr>
              <a:t>wpcontent.answers.com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23409" y="990600"/>
            <a:ext cx="37592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86227" y="170687"/>
            <a:ext cx="3389376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06211" y="170687"/>
            <a:ext cx="557784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43255">
              <a:lnSpc>
                <a:spcPct val="100000"/>
              </a:lnSpc>
            </a:pPr>
            <a:r>
              <a:rPr dirty="0" sz="2800" spc="145">
                <a:solidFill>
                  <a:srgbClr val="71BEC5"/>
                </a:solidFill>
              </a:rPr>
              <a:t>Activated</a:t>
            </a:r>
            <a:r>
              <a:rPr dirty="0" sz="2800" spc="-120">
                <a:solidFill>
                  <a:srgbClr val="71BEC5"/>
                </a:solidFill>
              </a:rPr>
              <a:t> </a:t>
            </a:r>
            <a:r>
              <a:rPr dirty="0" sz="2800" spc="110">
                <a:solidFill>
                  <a:srgbClr val="71BEC5"/>
                </a:solidFill>
              </a:rPr>
              <a:t>Sludge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5276469" y="4326508"/>
            <a:ext cx="3014980" cy="1988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93420">
              <a:lnSpc>
                <a:spcPct val="100000"/>
              </a:lnSpc>
            </a:pPr>
            <a:r>
              <a:rPr dirty="0" sz="2600" spc="110">
                <a:latin typeface="Arial"/>
                <a:cs typeface="Arial"/>
              </a:rPr>
              <a:t>Mechanism:  </a:t>
            </a:r>
            <a:r>
              <a:rPr dirty="0" sz="2600" spc="95">
                <a:latin typeface="Arial"/>
                <a:cs typeface="Arial"/>
              </a:rPr>
              <a:t>Develop </a:t>
            </a:r>
            <a:r>
              <a:rPr dirty="0" sz="2600" spc="145">
                <a:latin typeface="Arial"/>
                <a:cs typeface="Arial"/>
              </a:rPr>
              <a:t>biological  </a:t>
            </a:r>
            <a:r>
              <a:rPr dirty="0" sz="2600" spc="165">
                <a:latin typeface="Arial"/>
                <a:cs typeface="Arial"/>
              </a:rPr>
              <a:t>floc</a:t>
            </a:r>
            <a:r>
              <a:rPr dirty="0" sz="2600" spc="-105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50">
                <a:latin typeface="Arial"/>
                <a:cs typeface="Arial"/>
              </a:rPr>
              <a:t>reduces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  </a:t>
            </a:r>
            <a:r>
              <a:rPr dirty="0" sz="2600" spc="150">
                <a:latin typeface="Arial"/>
                <a:cs typeface="Arial"/>
              </a:rPr>
              <a:t>organic </a:t>
            </a:r>
            <a:r>
              <a:rPr dirty="0" sz="2600" spc="155">
                <a:latin typeface="Arial"/>
                <a:cs typeface="Arial"/>
              </a:rPr>
              <a:t>content </a:t>
            </a:r>
            <a:r>
              <a:rPr dirty="0" sz="2600" spc="135">
                <a:latin typeface="Arial"/>
                <a:cs typeface="Arial"/>
              </a:rPr>
              <a:t>of 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130">
                <a:latin typeface="Arial"/>
                <a:cs typeface="Arial"/>
              </a:rPr>
              <a:t> </a:t>
            </a:r>
            <a:r>
              <a:rPr dirty="0" sz="2600" spc="85">
                <a:latin typeface="Arial"/>
                <a:cs typeface="Arial"/>
              </a:rPr>
              <a:t>sewage.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6514" y="886205"/>
            <a:ext cx="3898519" cy="29237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6514" y="4400524"/>
            <a:ext cx="4241673" cy="21695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87464" y="4381474"/>
            <a:ext cx="4279900" cy="2207895"/>
          </a:xfrm>
          <a:custGeom>
            <a:avLst/>
            <a:gdLst/>
            <a:ahLst/>
            <a:cxnLst/>
            <a:rect l="l" t="t" r="r" b="b"/>
            <a:pathLst>
              <a:path w="4279900" h="2207895">
                <a:moveTo>
                  <a:pt x="0" y="2207641"/>
                </a:moveTo>
                <a:lnTo>
                  <a:pt x="4279773" y="2207641"/>
                </a:lnTo>
                <a:lnTo>
                  <a:pt x="4279773" y="0"/>
                </a:lnTo>
                <a:lnTo>
                  <a:pt x="0" y="0"/>
                </a:lnTo>
                <a:lnTo>
                  <a:pt x="0" y="2207641"/>
                </a:lnTo>
                <a:close/>
              </a:path>
            </a:pathLst>
          </a:custGeom>
          <a:ln w="38100">
            <a:solidFill>
              <a:srgbClr val="9966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65</a:t>
            </a:fld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02407" y="853439"/>
            <a:ext cx="4015740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48755" y="853439"/>
            <a:ext cx="557783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10433" y="961390"/>
            <a:ext cx="3573779" cy="4330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165">
                <a:solidFill>
                  <a:srgbClr val="71BEC5"/>
                </a:solidFill>
              </a:rPr>
              <a:t>Anaerobic</a:t>
            </a:r>
            <a:r>
              <a:rPr dirty="0" sz="2800" spc="-175">
                <a:solidFill>
                  <a:srgbClr val="71BEC5"/>
                </a:solidFill>
              </a:rPr>
              <a:t> </a:t>
            </a:r>
            <a:r>
              <a:rPr dirty="0" sz="2800" spc="140">
                <a:solidFill>
                  <a:srgbClr val="71BEC5"/>
                </a:solidFill>
              </a:rPr>
              <a:t>Digesters</a:t>
            </a:r>
            <a:endParaRPr sz="2800"/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65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917244" y="2174366"/>
            <a:ext cx="7637780" cy="2781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76530">
              <a:lnSpc>
                <a:spcPct val="100000"/>
              </a:lnSpc>
            </a:pPr>
            <a:r>
              <a:rPr dirty="0" sz="2600" spc="170">
                <a:latin typeface="Arial"/>
                <a:cs typeface="Arial"/>
              </a:rPr>
              <a:t>Acid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fermenting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65">
                <a:latin typeface="Arial"/>
                <a:cs typeface="Arial"/>
              </a:rPr>
              <a:t>bacteria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degrade</a:t>
            </a:r>
            <a:r>
              <a:rPr dirty="0" sz="2600" spc="-85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waste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  </a:t>
            </a:r>
            <a:r>
              <a:rPr dirty="0" sz="2600" spc="135">
                <a:latin typeface="Arial"/>
                <a:cs typeface="Arial"/>
              </a:rPr>
              <a:t>free </a:t>
            </a:r>
            <a:r>
              <a:rPr dirty="0" sz="2600" spc="114">
                <a:latin typeface="Arial"/>
                <a:cs typeface="Arial"/>
              </a:rPr>
              <a:t>volatile </a:t>
            </a:r>
            <a:r>
              <a:rPr dirty="0" sz="2600" spc="130">
                <a:latin typeface="Arial"/>
                <a:cs typeface="Arial"/>
              </a:rPr>
              <a:t>fatty </a:t>
            </a:r>
            <a:r>
              <a:rPr dirty="0" sz="2600" spc="125">
                <a:latin typeface="Arial"/>
                <a:cs typeface="Arial"/>
              </a:rPr>
              <a:t>acids, </a:t>
            </a:r>
            <a:r>
              <a:rPr dirty="0" sz="2600" spc="120">
                <a:latin typeface="Arial"/>
                <a:cs typeface="Arial"/>
              </a:rPr>
              <a:t>mainly </a:t>
            </a:r>
            <a:r>
              <a:rPr dirty="0" sz="2600" spc="165">
                <a:latin typeface="Arial"/>
                <a:cs typeface="Arial"/>
              </a:rPr>
              <a:t>acetic </a:t>
            </a:r>
            <a:r>
              <a:rPr dirty="0" sz="2600" spc="130">
                <a:latin typeface="Arial"/>
                <a:cs typeface="Arial"/>
              </a:rPr>
              <a:t>and  </a:t>
            </a:r>
            <a:r>
              <a:rPr dirty="0" sz="2600" spc="155">
                <a:latin typeface="Arial"/>
                <a:cs typeface="Arial"/>
              </a:rPr>
              <a:t>propionic</a:t>
            </a:r>
            <a:r>
              <a:rPr dirty="0" sz="2600" spc="-15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acid.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600" spc="65">
                <a:latin typeface="Arial"/>
                <a:cs typeface="Arial"/>
              </a:rPr>
              <a:t>They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are</a:t>
            </a:r>
            <a:r>
              <a:rPr dirty="0" sz="2600" spc="-75">
                <a:latin typeface="Arial"/>
                <a:cs typeface="Arial"/>
              </a:rPr>
              <a:t> </a:t>
            </a:r>
            <a:r>
              <a:rPr dirty="0" sz="2600" spc="135">
                <a:latin typeface="Arial"/>
                <a:cs typeface="Arial"/>
              </a:rPr>
              <a:t>then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55">
                <a:latin typeface="Arial"/>
                <a:cs typeface="Arial"/>
              </a:rPr>
              <a:t>converted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60">
                <a:latin typeface="Arial"/>
                <a:cs typeface="Arial"/>
              </a:rPr>
              <a:t>to</a:t>
            </a:r>
            <a:r>
              <a:rPr dirty="0" sz="2600" spc="-55">
                <a:latin typeface="Arial"/>
                <a:cs typeface="Arial"/>
              </a:rPr>
              <a:t> </a:t>
            </a:r>
            <a:r>
              <a:rPr dirty="0" sz="2600" spc="105">
                <a:solidFill>
                  <a:srgbClr val="3B8B92"/>
                </a:solidFill>
                <a:latin typeface="Arial"/>
                <a:cs typeface="Arial"/>
              </a:rPr>
              <a:t>Methane</a:t>
            </a:r>
            <a:r>
              <a:rPr dirty="0" sz="2600" spc="-75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130">
                <a:solidFill>
                  <a:srgbClr val="3B8B92"/>
                </a:solidFill>
                <a:latin typeface="Arial"/>
                <a:cs typeface="Arial"/>
              </a:rPr>
              <a:t>and</a:t>
            </a:r>
            <a:r>
              <a:rPr dirty="0" sz="2600" spc="-70">
                <a:solidFill>
                  <a:srgbClr val="3B8B92"/>
                </a:solidFill>
                <a:latin typeface="Arial"/>
                <a:cs typeface="Arial"/>
              </a:rPr>
              <a:t> </a:t>
            </a:r>
            <a:r>
              <a:rPr dirty="0" sz="2600" spc="65">
                <a:solidFill>
                  <a:srgbClr val="3B8B92"/>
                </a:solidFill>
                <a:latin typeface="Arial"/>
                <a:cs typeface="Arial"/>
              </a:rPr>
              <a:t>CO</a:t>
            </a:r>
            <a:r>
              <a:rPr dirty="0" baseline="-21241" sz="2550" spc="97">
                <a:solidFill>
                  <a:srgbClr val="3B8B92"/>
                </a:solidFill>
                <a:latin typeface="Arial"/>
                <a:cs typeface="Arial"/>
              </a:rPr>
              <a:t>2</a:t>
            </a:r>
            <a:r>
              <a:rPr dirty="0" sz="2600" spc="65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600" spc="75">
                <a:latin typeface="Arial"/>
                <a:cs typeface="Arial"/>
              </a:rPr>
              <a:t>The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05">
                <a:latin typeface="Arial"/>
                <a:cs typeface="Arial"/>
              </a:rPr>
              <a:t>gas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75">
                <a:latin typeface="Arial"/>
                <a:cs typeface="Arial"/>
              </a:rPr>
              <a:t>product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10">
                <a:latin typeface="Arial"/>
                <a:cs typeface="Arial"/>
              </a:rPr>
              <a:t>(biogas)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is</a:t>
            </a:r>
            <a:r>
              <a:rPr dirty="0" sz="2600" spc="-90">
                <a:latin typeface="Arial"/>
                <a:cs typeface="Arial"/>
              </a:rPr>
              <a:t> </a:t>
            </a:r>
            <a:r>
              <a:rPr dirty="0" sz="2600" spc="100">
                <a:latin typeface="Arial"/>
                <a:cs typeface="Arial"/>
              </a:rPr>
              <a:t>a</a:t>
            </a:r>
            <a:r>
              <a:rPr dirty="0" sz="2600" spc="-80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useful</a:t>
            </a:r>
            <a:r>
              <a:rPr dirty="0" sz="2600" spc="-70">
                <a:latin typeface="Arial"/>
                <a:cs typeface="Arial"/>
              </a:rPr>
              <a:t> </a:t>
            </a:r>
            <a:r>
              <a:rPr dirty="0" sz="2600" spc="145">
                <a:latin typeface="Arial"/>
                <a:cs typeface="Arial"/>
              </a:rPr>
              <a:t>by-product.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37788" y="388620"/>
            <a:ext cx="2276856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445252" y="388620"/>
            <a:ext cx="557784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65248" y="815339"/>
            <a:ext cx="4821936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17792" y="815339"/>
            <a:ext cx="557783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380365">
              <a:lnSpc>
                <a:spcPct val="100000"/>
              </a:lnSpc>
            </a:pPr>
            <a:r>
              <a:rPr dirty="0" spc="145"/>
              <a:t>Landfilling</a:t>
            </a:r>
          </a:p>
          <a:p>
            <a:pPr algn="ctr" marL="380365">
              <a:lnSpc>
                <a:spcPct val="100000"/>
              </a:lnSpc>
            </a:pPr>
            <a:r>
              <a:rPr dirty="0" spc="105"/>
              <a:t>(Solid </a:t>
            </a:r>
            <a:r>
              <a:rPr dirty="0" spc="135"/>
              <a:t>and </a:t>
            </a:r>
            <a:r>
              <a:rPr dirty="0" spc="150"/>
              <a:t>Liquid</a:t>
            </a:r>
            <a:r>
              <a:rPr dirty="0" spc="-509"/>
              <a:t> </a:t>
            </a:r>
            <a:r>
              <a:rPr dirty="0" spc="80"/>
              <a:t>Wastes)</a:t>
            </a:r>
          </a:p>
        </p:txBody>
      </p:sp>
      <p:sp>
        <p:nvSpPr>
          <p:cNvPr id="7" name="object 7"/>
          <p:cNvSpPr/>
          <p:nvPr/>
        </p:nvSpPr>
        <p:spPr>
          <a:xfrm>
            <a:off x="423037" y="1699641"/>
            <a:ext cx="3920363" cy="28877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42992" y="2285987"/>
            <a:ext cx="4114799" cy="36883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1140" y="4918202"/>
            <a:ext cx="4276725" cy="1195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600" spc="135">
                <a:latin typeface="Arial"/>
                <a:cs typeface="Arial"/>
              </a:rPr>
              <a:t>Landfill </a:t>
            </a:r>
            <a:r>
              <a:rPr dirty="0" sz="2600" spc="110">
                <a:latin typeface="Arial"/>
                <a:cs typeface="Arial"/>
              </a:rPr>
              <a:t>gas </a:t>
            </a:r>
            <a:r>
              <a:rPr dirty="0" sz="2600" spc="50">
                <a:latin typeface="Arial"/>
                <a:cs typeface="Arial"/>
              </a:rPr>
              <a:t>(50-60%  </a:t>
            </a:r>
            <a:r>
              <a:rPr dirty="0" sz="2600" spc="114">
                <a:latin typeface="Arial"/>
                <a:cs typeface="Arial"/>
              </a:rPr>
              <a:t>methane) </a:t>
            </a:r>
            <a:r>
              <a:rPr dirty="0" sz="2600" spc="155">
                <a:latin typeface="Arial"/>
                <a:cs typeface="Arial"/>
              </a:rPr>
              <a:t>can</a:t>
            </a:r>
            <a:r>
              <a:rPr dirty="0" sz="2600" spc="-500">
                <a:latin typeface="Arial"/>
                <a:cs typeface="Arial"/>
              </a:rPr>
              <a:t> </a:t>
            </a:r>
            <a:r>
              <a:rPr dirty="0" sz="2600" spc="140">
                <a:latin typeface="Arial"/>
                <a:cs typeface="Arial"/>
              </a:rPr>
              <a:t>be </a:t>
            </a:r>
            <a:r>
              <a:rPr dirty="0" sz="2600" spc="155">
                <a:latin typeface="Arial"/>
                <a:cs typeface="Arial"/>
              </a:rPr>
              <a:t>collected  </a:t>
            </a:r>
            <a:r>
              <a:rPr dirty="0" sz="2600" spc="165">
                <a:latin typeface="Arial"/>
                <a:cs typeface="Arial"/>
              </a:rPr>
              <a:t>for </a:t>
            </a:r>
            <a:r>
              <a:rPr dirty="0" sz="2600" spc="135">
                <a:latin typeface="Arial"/>
                <a:cs typeface="Arial"/>
              </a:rPr>
              <a:t>energy</a:t>
            </a:r>
            <a:r>
              <a:rPr dirty="0" sz="2600" spc="-365">
                <a:latin typeface="Arial"/>
                <a:cs typeface="Arial"/>
              </a:rPr>
              <a:t> </a:t>
            </a:r>
            <a:r>
              <a:rPr dirty="0" sz="2600" spc="120">
                <a:latin typeface="Arial"/>
                <a:cs typeface="Arial"/>
              </a:rPr>
              <a:t>source.</a:t>
            </a:r>
            <a:endParaRPr sz="2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45811" y="6307317"/>
            <a:ext cx="3762375" cy="24574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1400" spc="-5">
                <a:solidFill>
                  <a:srgbClr val="008000"/>
                </a:solidFill>
                <a:latin typeface="Arial"/>
                <a:cs typeface="Arial"/>
              </a:rPr>
              <a:t>techalive.mtu.edu/.../LandfillCrossSection.jpg</a:t>
            </a:r>
            <a:r>
              <a:rPr dirty="0" baseline="13888" sz="2100" spc="-7">
                <a:latin typeface="Arial"/>
                <a:cs typeface="Arial"/>
              </a:rPr>
              <a:t>67</a:t>
            </a:r>
            <a:endParaRPr baseline="13888"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2140" y="6332920"/>
            <a:ext cx="297688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20"/>
              </a:lnSpc>
            </a:pPr>
            <a:r>
              <a:rPr dirty="0" sz="1400" spc="-5">
                <a:solidFill>
                  <a:srgbClr val="008000"/>
                </a:solidFill>
                <a:latin typeface="Arial"/>
                <a:cs typeface="Arial"/>
                <a:hlinkClick r:id="rId8"/>
              </a:rPr>
              <a:t>www.eia.doe.gov/.../images/landfill.gif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3432" y="312420"/>
            <a:ext cx="4070604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914644" y="312420"/>
            <a:ext cx="568451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605" rIns="0" bIns="0" rtlCol="0" vert="horz">
            <a:spAutoFit/>
          </a:bodyPr>
          <a:lstStyle/>
          <a:p>
            <a:pPr marL="369570">
              <a:lnSpc>
                <a:spcPct val="100000"/>
              </a:lnSpc>
            </a:pPr>
            <a:r>
              <a:rPr dirty="0" sz="2800">
                <a:solidFill>
                  <a:srgbClr val="71BEC5"/>
                </a:solidFill>
                <a:latin typeface="Arial"/>
                <a:cs typeface="Arial"/>
              </a:rPr>
              <a:t>Bioprocess</a:t>
            </a:r>
            <a:r>
              <a:rPr dirty="0" sz="2800" spc="-90">
                <a:solidFill>
                  <a:srgbClr val="71BEC5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71BEC5"/>
                </a:solidFill>
                <a:latin typeface="Arial"/>
                <a:cs typeface="Arial"/>
              </a:rPr>
              <a:t>Economics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00" y="1066812"/>
            <a:ext cx="8229600" cy="54065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68</a:t>
            </a:fld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6737" y="1357375"/>
            <a:ext cx="8010525" cy="4510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8704" y="283463"/>
            <a:ext cx="3104387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28772" y="283463"/>
            <a:ext cx="330708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14019" y="345440"/>
            <a:ext cx="285432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9ED2D6"/>
                </a:solidFill>
                <a:latin typeface="Arial"/>
                <a:cs typeface="Arial"/>
              </a:rPr>
              <a:t>Bioprocess Economics</a:t>
            </a:r>
            <a:r>
              <a:rPr dirty="0" sz="1600" spc="-35">
                <a:solidFill>
                  <a:srgbClr val="9ED2D6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9ED2D6"/>
                </a:solidFill>
                <a:latin typeface="Arial"/>
                <a:cs typeface="Arial"/>
              </a:rPr>
              <a:t>(Cont’d)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520"/>
              </a:lnSpc>
            </a:pPr>
            <a:fld id="{81D60167-4931-47E6-BA6A-407CBD079E47}" type="slidenum">
              <a:rPr dirty="0"/>
              <a:t>68</a:t>
            </a:fld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4540" y="6286703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70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8413" y="5679440"/>
            <a:ext cx="4265295" cy="264160"/>
          </a:xfrm>
          <a:custGeom>
            <a:avLst/>
            <a:gdLst/>
            <a:ahLst/>
            <a:cxnLst/>
            <a:rect l="l" t="t" r="r" b="b"/>
            <a:pathLst>
              <a:path w="4265295" h="264160">
                <a:moveTo>
                  <a:pt x="0" y="264160"/>
                </a:moveTo>
                <a:lnTo>
                  <a:pt x="4264787" y="264160"/>
                </a:lnTo>
                <a:lnTo>
                  <a:pt x="4264787" y="0"/>
                </a:lnTo>
                <a:lnTo>
                  <a:pt x="0" y="0"/>
                </a:lnTo>
                <a:lnTo>
                  <a:pt x="0" y="26416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8413" y="4093209"/>
            <a:ext cx="264795" cy="1586230"/>
          </a:xfrm>
          <a:custGeom>
            <a:avLst/>
            <a:gdLst/>
            <a:ahLst/>
            <a:cxnLst/>
            <a:rect l="l" t="t" r="r" b="b"/>
            <a:pathLst>
              <a:path w="264794" h="1586229">
                <a:moveTo>
                  <a:pt x="0" y="1586230"/>
                </a:moveTo>
                <a:lnTo>
                  <a:pt x="264413" y="1586230"/>
                </a:lnTo>
                <a:lnTo>
                  <a:pt x="264413" y="0"/>
                </a:lnTo>
                <a:lnTo>
                  <a:pt x="0" y="0"/>
                </a:lnTo>
                <a:lnTo>
                  <a:pt x="0" y="158623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88413" y="3829050"/>
            <a:ext cx="4265295" cy="264160"/>
          </a:xfrm>
          <a:custGeom>
            <a:avLst/>
            <a:gdLst/>
            <a:ahLst/>
            <a:cxnLst/>
            <a:rect l="l" t="t" r="r" b="b"/>
            <a:pathLst>
              <a:path w="4265295" h="264160">
                <a:moveTo>
                  <a:pt x="0" y="264159"/>
                </a:moveTo>
                <a:lnTo>
                  <a:pt x="4264787" y="264159"/>
                </a:lnTo>
                <a:lnTo>
                  <a:pt x="4264787" y="0"/>
                </a:lnTo>
                <a:lnTo>
                  <a:pt x="0" y="0"/>
                </a:lnTo>
                <a:lnTo>
                  <a:pt x="0" y="264159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88785" y="4092702"/>
            <a:ext cx="264795" cy="1586865"/>
          </a:xfrm>
          <a:custGeom>
            <a:avLst/>
            <a:gdLst/>
            <a:ahLst/>
            <a:cxnLst/>
            <a:rect l="l" t="t" r="r" b="b"/>
            <a:pathLst>
              <a:path w="264795" h="1586864">
                <a:moveTo>
                  <a:pt x="264413" y="0"/>
                </a:moveTo>
                <a:lnTo>
                  <a:pt x="0" y="0"/>
                </a:lnTo>
                <a:lnTo>
                  <a:pt x="0" y="1586496"/>
                </a:lnTo>
                <a:lnTo>
                  <a:pt x="264413" y="1586496"/>
                </a:lnTo>
                <a:lnTo>
                  <a:pt x="26441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8413" y="3828415"/>
            <a:ext cx="4265295" cy="2115185"/>
          </a:xfrm>
          <a:custGeom>
            <a:avLst/>
            <a:gdLst/>
            <a:ahLst/>
            <a:cxnLst/>
            <a:rect l="l" t="t" r="r" b="b"/>
            <a:pathLst>
              <a:path w="4265295" h="2115185">
                <a:moveTo>
                  <a:pt x="0" y="0"/>
                </a:moveTo>
                <a:lnTo>
                  <a:pt x="4264787" y="0"/>
                </a:lnTo>
                <a:lnTo>
                  <a:pt x="4264787" y="2115185"/>
                </a:lnTo>
                <a:lnTo>
                  <a:pt x="0" y="2115185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52826" y="4092702"/>
            <a:ext cx="3736340" cy="1586865"/>
          </a:xfrm>
          <a:custGeom>
            <a:avLst/>
            <a:gdLst/>
            <a:ahLst/>
            <a:cxnLst/>
            <a:rect l="l" t="t" r="r" b="b"/>
            <a:pathLst>
              <a:path w="3736340" h="1586864">
                <a:moveTo>
                  <a:pt x="0" y="0"/>
                </a:moveTo>
                <a:lnTo>
                  <a:pt x="0" y="1586496"/>
                </a:lnTo>
                <a:lnTo>
                  <a:pt x="3735959" y="1586496"/>
                </a:lnTo>
                <a:lnTo>
                  <a:pt x="3735959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04058" y="6131052"/>
            <a:ext cx="389064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  <a:hlinkClick r:id="rId2"/>
              </a:rPr>
              <a:t>monica.chuong@mcphs.edu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72055" y="454151"/>
            <a:ext cx="4986528" cy="1011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58128" y="454151"/>
            <a:ext cx="714755" cy="10119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5374" rIns="0" bIns="0" rtlCol="0" vert="horz">
            <a:spAutoFit/>
          </a:bodyPr>
          <a:lstStyle/>
          <a:p>
            <a:pPr marL="91440">
              <a:lnSpc>
                <a:spcPct val="100000"/>
              </a:lnSpc>
            </a:pPr>
            <a:r>
              <a:rPr dirty="0" spc="200"/>
              <a:t>Acknowledgements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0" marR="683895" indent="-342900">
              <a:lnSpc>
                <a:spcPct val="100000"/>
              </a:lnSpc>
              <a:buFont typeface="Wingdings"/>
              <a:buChar char=""/>
              <a:tabLst>
                <a:tab pos="381635" algn="l"/>
              </a:tabLst>
            </a:pPr>
            <a:r>
              <a:rPr dirty="0" spc="110"/>
              <a:t>Chemical</a:t>
            </a:r>
            <a:r>
              <a:rPr dirty="0" spc="-85"/>
              <a:t> </a:t>
            </a:r>
            <a:r>
              <a:rPr dirty="0" spc="110"/>
              <a:t>Engineering,</a:t>
            </a:r>
            <a:r>
              <a:rPr dirty="0" spc="-70"/>
              <a:t> </a:t>
            </a:r>
            <a:r>
              <a:rPr dirty="0" spc="95"/>
              <a:t>Civil</a:t>
            </a:r>
            <a:r>
              <a:rPr dirty="0" spc="-70"/>
              <a:t> </a:t>
            </a:r>
            <a:r>
              <a:rPr dirty="0" spc="120"/>
              <a:t>and</a:t>
            </a:r>
            <a:r>
              <a:rPr dirty="0" spc="-65"/>
              <a:t> </a:t>
            </a:r>
            <a:r>
              <a:rPr dirty="0" spc="105"/>
              <a:t>Environmental  </a:t>
            </a:r>
            <a:r>
              <a:rPr dirty="0" spc="110"/>
              <a:t>Engineering, </a:t>
            </a:r>
            <a:r>
              <a:rPr dirty="0" spc="114"/>
              <a:t>University </a:t>
            </a:r>
            <a:r>
              <a:rPr dirty="0" spc="120"/>
              <a:t>of</a:t>
            </a:r>
            <a:r>
              <a:rPr dirty="0" spc="-185"/>
              <a:t> </a:t>
            </a:r>
            <a:r>
              <a:rPr dirty="0" spc="114"/>
              <a:t>Houston</a:t>
            </a:r>
          </a:p>
          <a:p>
            <a:pPr marL="381000" indent="-342900">
              <a:lnSpc>
                <a:spcPct val="100000"/>
              </a:lnSpc>
              <a:buFont typeface="Wingdings"/>
              <a:buChar char=""/>
              <a:tabLst>
                <a:tab pos="381635" algn="l"/>
              </a:tabLst>
            </a:pPr>
            <a:r>
              <a:rPr dirty="0" spc="110"/>
              <a:t>Chemical</a:t>
            </a:r>
            <a:r>
              <a:rPr dirty="0" spc="-80"/>
              <a:t> </a:t>
            </a:r>
            <a:r>
              <a:rPr dirty="0" spc="110"/>
              <a:t>Engineering,</a:t>
            </a:r>
            <a:r>
              <a:rPr dirty="0" spc="-65"/>
              <a:t> </a:t>
            </a:r>
            <a:r>
              <a:rPr dirty="0" spc="100"/>
              <a:t>Oregon</a:t>
            </a:r>
            <a:r>
              <a:rPr dirty="0" spc="-65"/>
              <a:t> </a:t>
            </a:r>
            <a:r>
              <a:rPr dirty="0" spc="95"/>
              <a:t>State</a:t>
            </a:r>
            <a:r>
              <a:rPr dirty="0" spc="-70"/>
              <a:t> </a:t>
            </a:r>
            <a:r>
              <a:rPr dirty="0" spc="114"/>
              <a:t>University</a:t>
            </a:r>
          </a:p>
          <a:p>
            <a:pPr marL="381000" indent="-342900">
              <a:lnSpc>
                <a:spcPct val="100000"/>
              </a:lnSpc>
              <a:buFont typeface="Wingdings"/>
              <a:buChar char=""/>
              <a:tabLst>
                <a:tab pos="381635" algn="l"/>
              </a:tabLst>
            </a:pPr>
            <a:r>
              <a:rPr dirty="0" spc="100"/>
              <a:t>School </a:t>
            </a:r>
            <a:r>
              <a:rPr dirty="0" spc="120"/>
              <a:t>of </a:t>
            </a:r>
            <a:r>
              <a:rPr dirty="0" spc="90"/>
              <a:t>Pharmacy, </a:t>
            </a:r>
            <a:r>
              <a:rPr dirty="0" spc="110"/>
              <a:t>Massachusetts</a:t>
            </a:r>
            <a:r>
              <a:rPr dirty="0" spc="-470"/>
              <a:t> </a:t>
            </a:r>
            <a:r>
              <a:rPr dirty="0" spc="85"/>
              <a:t>College </a:t>
            </a:r>
            <a:r>
              <a:rPr dirty="0" spc="120"/>
              <a:t>of</a:t>
            </a:r>
          </a:p>
          <a:p>
            <a:pPr marL="381000">
              <a:lnSpc>
                <a:spcPct val="100000"/>
              </a:lnSpc>
            </a:pPr>
            <a:r>
              <a:rPr dirty="0" spc="114"/>
              <a:t>Pharmacy</a:t>
            </a:r>
            <a:r>
              <a:rPr dirty="0" spc="-95"/>
              <a:t> </a:t>
            </a:r>
            <a:r>
              <a:rPr dirty="0" spc="120"/>
              <a:t>and</a:t>
            </a:r>
            <a:r>
              <a:rPr dirty="0" spc="-75"/>
              <a:t> </a:t>
            </a:r>
            <a:r>
              <a:rPr dirty="0" spc="110"/>
              <a:t>Health</a:t>
            </a:r>
            <a:r>
              <a:rPr dirty="0" spc="-85"/>
              <a:t> </a:t>
            </a:r>
            <a:r>
              <a:rPr dirty="0" spc="120"/>
              <a:t>Sciences</a:t>
            </a:r>
            <a:r>
              <a:rPr dirty="0" spc="-80"/>
              <a:t> </a:t>
            </a:r>
            <a:r>
              <a:rPr dirty="0" spc="30"/>
              <a:t>(MCPHS)</a:t>
            </a:r>
            <a:r>
              <a:rPr dirty="0" spc="-75"/>
              <a:t> </a:t>
            </a:r>
            <a:r>
              <a:rPr dirty="0" spc="114"/>
              <a:t>University</a:t>
            </a:r>
          </a:p>
          <a:p>
            <a:pPr marL="25400">
              <a:lnSpc>
                <a:spcPct val="100000"/>
              </a:lnSpc>
              <a:spcBef>
                <a:spcPts val="12"/>
              </a:spcBef>
            </a:pPr>
          </a:p>
          <a:p>
            <a:pPr algn="ctr" marL="2857500" marR="3151505" indent="-1905">
              <a:lnSpc>
                <a:spcPct val="200100"/>
              </a:lnSpc>
            </a:pPr>
            <a:r>
              <a:rPr dirty="0" sz="2800" spc="-5" b="1">
                <a:latin typeface="Arial"/>
                <a:cs typeface="Arial"/>
              </a:rPr>
              <a:t>Thank </a:t>
            </a:r>
            <a:r>
              <a:rPr dirty="0" sz="2800" spc="-60" b="1">
                <a:latin typeface="Arial"/>
                <a:cs typeface="Arial"/>
              </a:rPr>
              <a:t>You!  </a:t>
            </a:r>
            <a:r>
              <a:rPr dirty="0" sz="2800" spc="-5" b="1">
                <a:latin typeface="Arial"/>
                <a:cs typeface="Arial"/>
              </a:rPr>
              <a:t>Quest</a:t>
            </a:r>
            <a:r>
              <a:rPr dirty="0" sz="2800" b="1">
                <a:latin typeface="Arial"/>
                <a:cs typeface="Arial"/>
              </a:rPr>
              <a:t>i</a:t>
            </a:r>
            <a:r>
              <a:rPr dirty="0" sz="2800" spc="-5" b="1">
                <a:latin typeface="Arial"/>
                <a:cs typeface="Arial"/>
              </a:rPr>
              <a:t>o</a:t>
            </a:r>
            <a:r>
              <a:rPr dirty="0" sz="2800" spc="-15" b="1">
                <a:latin typeface="Arial"/>
                <a:cs typeface="Arial"/>
              </a:rPr>
              <a:t>n</a:t>
            </a:r>
            <a:r>
              <a:rPr dirty="0" sz="2800" spc="-5" b="1">
                <a:latin typeface="Arial"/>
                <a:cs typeface="Arial"/>
              </a:rPr>
              <a:t>s?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MCPHS</dc:creator>
  <dc:title>Slide 1</dc:title>
  <dcterms:created xsi:type="dcterms:W3CDTF">2015-10-16T14:05:51Z</dcterms:created>
  <dcterms:modified xsi:type="dcterms:W3CDTF">2015-10-16T14:05:51Z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2015-10-16T00:00:00Z</vt:filetime>
  </property>
</Properties>
</file>