
<file path=[Content_Types].xml><?xml version="1.0" encoding="utf-8"?>
<Types xmlns="http://schemas.openxmlformats.org/package/2006/content-types">
  <Default Extension="png" ContentType="image/png"/>
  <Default Extension="bin" ContentType="application/vnd.openxmlformats-officedocument.oleObject"/>
  <Default Extension="jpeg" ContentType="image/jpeg"/>
  <Default Extension="emf" ContentType="image/x-emf"/>
  <Default Extension="rels" ContentType="application/vnd.openxmlformats-package.relationships+xml"/>
  <Default Extension="xml" ContentType="application/xml"/>
  <Default Extension="gif" ContentType="image/gif"/>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charts/chart1.xml" ContentType="application/vnd.openxmlformats-officedocument.drawingml.chart+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tl="1" saveSubsetFonts="1">
  <p:sldMasterIdLst>
    <p:sldMasterId id="2147483648" r:id="rId1"/>
  </p:sldMasterIdLst>
  <p:notesMasterIdLst>
    <p:notesMasterId r:id="rId46"/>
  </p:notesMasterIdLst>
  <p:sldIdLst>
    <p:sldId id="256" r:id="rId2"/>
    <p:sldId id="260" r:id="rId3"/>
    <p:sldId id="258" r:id="rId4"/>
    <p:sldId id="259" r:id="rId5"/>
    <p:sldId id="261" r:id="rId6"/>
    <p:sldId id="266" r:id="rId7"/>
    <p:sldId id="267" r:id="rId8"/>
    <p:sldId id="265" r:id="rId9"/>
    <p:sldId id="257" r:id="rId10"/>
    <p:sldId id="268" r:id="rId11"/>
    <p:sldId id="269" r:id="rId12"/>
    <p:sldId id="270" r:id="rId13"/>
    <p:sldId id="271" r:id="rId14"/>
    <p:sldId id="272" r:id="rId15"/>
    <p:sldId id="273" r:id="rId16"/>
    <p:sldId id="274" r:id="rId17"/>
    <p:sldId id="277" r:id="rId18"/>
    <p:sldId id="275" r:id="rId19"/>
    <p:sldId id="287" r:id="rId20"/>
    <p:sldId id="276" r:id="rId21"/>
    <p:sldId id="278" r:id="rId22"/>
    <p:sldId id="309" r:id="rId23"/>
    <p:sldId id="285" r:id="rId24"/>
    <p:sldId id="286" r:id="rId25"/>
    <p:sldId id="289" r:id="rId26"/>
    <p:sldId id="310" r:id="rId27"/>
    <p:sldId id="280" r:id="rId28"/>
    <p:sldId id="282" r:id="rId29"/>
    <p:sldId id="279" r:id="rId30"/>
    <p:sldId id="305" r:id="rId31"/>
    <p:sldId id="283" r:id="rId32"/>
    <p:sldId id="298" r:id="rId33"/>
    <p:sldId id="299" r:id="rId34"/>
    <p:sldId id="300" r:id="rId35"/>
    <p:sldId id="301" r:id="rId36"/>
    <p:sldId id="302" r:id="rId37"/>
    <p:sldId id="303" r:id="rId38"/>
    <p:sldId id="304" r:id="rId39"/>
    <p:sldId id="291" r:id="rId40"/>
    <p:sldId id="306" r:id="rId41"/>
    <p:sldId id="307" r:id="rId42"/>
    <p:sldId id="308" r:id="rId43"/>
    <p:sldId id="263" r:id="rId44"/>
    <p:sldId id="311" r:id="rId45"/>
  </p:sldIdLst>
  <p:sldSz cx="9144000" cy="6858000" type="screen4x3"/>
  <p:notesSz cx="6858000" cy="9144000"/>
  <p:defaultTextStyle>
    <a:defPPr>
      <a:defRPr lang="he-IL"/>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81754" autoAdjust="0"/>
    <p:restoredTop sz="94660"/>
  </p:normalViewPr>
  <p:slideViewPr>
    <p:cSldViewPr>
      <p:cViewPr>
        <p:scale>
          <a:sx n="50" d="100"/>
          <a:sy n="50" d="100"/>
        </p:scale>
        <p:origin x="-763" y="-595"/>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presProps" Target="presProps.xml"/><Relationship Id="rId50"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viewProps" Target="viewProps.xml"/><Relationship Id="rId8" Type="http://schemas.openxmlformats.org/officeDocument/2006/relationships/slide" Target="slides/slide7.xml"/></Relationships>
</file>

<file path=ppt/charts/_rels/chart1.xml.rels><?xml version="1.0" encoding="UTF-8" standalone="yes"?>
<Relationships xmlns="http://schemas.openxmlformats.org/package/2006/relationships"><Relationship Id="rId1" Type="http://schemas.openxmlformats.org/officeDocument/2006/relationships/package" Target="../embeddings/Microsoft_Excel_Worksheet1.xlsx"/></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he-IL"/>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1"/>
        <c:ser>
          <c:idx val="0"/>
          <c:order val="0"/>
          <c:tx>
            <c:strRef>
              <c:f>Sheet1!$B$1</c:f>
              <c:strCache>
                <c:ptCount val="1"/>
                <c:pt idx="0">
                  <c:v>Series 1</c:v>
                </c:pt>
              </c:strCache>
            </c:strRef>
          </c:tx>
          <c:invertIfNegative val="0"/>
          <c:dPt>
            <c:idx val="10"/>
            <c:invertIfNegative val="0"/>
            <c:bubble3D val="0"/>
            <c:spPr>
              <a:ln>
                <a:noFill/>
              </a:ln>
            </c:spPr>
          </c:dPt>
          <c:cat>
            <c:strRef>
              <c:f>Sheet1!$A$2:$A$18</c:f>
              <c:strCache>
                <c:ptCount val="17"/>
                <c:pt idx="0">
                  <c:v>Australia</c:v>
                </c:pt>
                <c:pt idx="1">
                  <c:v>Burkina Faso</c:v>
                </c:pt>
                <c:pt idx="2">
                  <c:v>China</c:v>
                </c:pt>
                <c:pt idx="3">
                  <c:v>Egypt</c:v>
                </c:pt>
                <c:pt idx="4">
                  <c:v>Greece</c:v>
                </c:pt>
                <c:pt idx="5">
                  <c:v>Guinea</c:v>
                </c:pt>
                <c:pt idx="6">
                  <c:v>France</c:v>
                </c:pt>
                <c:pt idx="7">
                  <c:v>India</c:v>
                </c:pt>
                <c:pt idx="8">
                  <c:v>Israel</c:v>
                </c:pt>
                <c:pt idx="9">
                  <c:v>Japan</c:v>
                </c:pt>
                <c:pt idx="10">
                  <c:v>Kuwait</c:v>
                </c:pt>
                <c:pt idx="11">
                  <c:v>Mexico</c:v>
                </c:pt>
                <c:pt idx="12">
                  <c:v>Russia</c:v>
                </c:pt>
                <c:pt idx="13">
                  <c:v>Timor</c:v>
                </c:pt>
                <c:pt idx="14">
                  <c:v>Turkey</c:v>
                </c:pt>
                <c:pt idx="15">
                  <c:v>UK</c:v>
                </c:pt>
                <c:pt idx="16">
                  <c:v>USA</c:v>
                </c:pt>
              </c:strCache>
            </c:strRef>
          </c:cat>
          <c:val>
            <c:numRef>
              <c:f>Sheet1!$B$2:$B$18</c:f>
              <c:numCache>
                <c:formatCode>General</c:formatCode>
                <c:ptCount val="17"/>
                <c:pt idx="0">
                  <c:v>64</c:v>
                </c:pt>
                <c:pt idx="1">
                  <c:v>24</c:v>
                </c:pt>
                <c:pt idx="2">
                  <c:v>34</c:v>
                </c:pt>
                <c:pt idx="3">
                  <c:v>62</c:v>
                </c:pt>
                <c:pt idx="4">
                  <c:v>61</c:v>
                </c:pt>
                <c:pt idx="5">
                  <c:v>25</c:v>
                </c:pt>
                <c:pt idx="6">
                  <c:v>60</c:v>
                </c:pt>
                <c:pt idx="7">
                  <c:v>22</c:v>
                </c:pt>
                <c:pt idx="8">
                  <c:v>63</c:v>
                </c:pt>
                <c:pt idx="9">
                  <c:v>24</c:v>
                </c:pt>
                <c:pt idx="10">
                  <c:v>74</c:v>
                </c:pt>
                <c:pt idx="11">
                  <c:v>64</c:v>
                </c:pt>
                <c:pt idx="12">
                  <c:v>59</c:v>
                </c:pt>
                <c:pt idx="13">
                  <c:v>14</c:v>
                </c:pt>
                <c:pt idx="14">
                  <c:v>67</c:v>
                </c:pt>
                <c:pt idx="15">
                  <c:v>64</c:v>
                </c:pt>
                <c:pt idx="16">
                  <c:v>67</c:v>
                </c:pt>
              </c:numCache>
            </c:numRef>
          </c:val>
        </c:ser>
        <c:dLbls>
          <c:showLegendKey val="0"/>
          <c:showVal val="0"/>
          <c:showCatName val="0"/>
          <c:showSerName val="0"/>
          <c:showPercent val="0"/>
          <c:showBubbleSize val="0"/>
        </c:dLbls>
        <c:gapWidth val="0"/>
        <c:overlap val="48"/>
        <c:axId val="137435776"/>
        <c:axId val="155103616"/>
      </c:barChart>
      <c:catAx>
        <c:axId val="137435776"/>
        <c:scaling>
          <c:orientation val="minMax"/>
        </c:scaling>
        <c:delete val="0"/>
        <c:axPos val="b"/>
        <c:majorTickMark val="out"/>
        <c:minorTickMark val="none"/>
        <c:tickLblPos val="nextTo"/>
        <c:crossAx val="155103616"/>
        <c:crosses val="autoZero"/>
        <c:auto val="1"/>
        <c:lblAlgn val="ctr"/>
        <c:lblOffset val="100"/>
        <c:noMultiLvlLbl val="0"/>
      </c:catAx>
      <c:valAx>
        <c:axId val="155103616"/>
        <c:scaling>
          <c:orientation val="minMax"/>
        </c:scaling>
        <c:delete val="0"/>
        <c:axPos val="l"/>
        <c:majorGridlines/>
        <c:numFmt formatCode="General" sourceLinked="1"/>
        <c:majorTickMark val="out"/>
        <c:minorTickMark val="none"/>
        <c:tickLblPos val="nextTo"/>
        <c:crossAx val="137435776"/>
        <c:crosses val="autoZero"/>
        <c:crossBetween val="between"/>
      </c:valAx>
    </c:plotArea>
    <c:plotVisOnly val="1"/>
    <c:dispBlanksAs val="gap"/>
    <c:showDLblsOverMax val="0"/>
  </c:chart>
  <c:txPr>
    <a:bodyPr/>
    <a:lstStyle/>
    <a:p>
      <a:pPr>
        <a:defRPr sz="1800"/>
      </a:pPr>
      <a:endParaRPr lang="he-IL"/>
    </a:p>
  </c:txPr>
  <c:externalData r:id="rId1">
    <c:autoUpdate val="0"/>
  </c:externalData>
</c:chartSpace>
</file>

<file path=ppt/drawings/_rels/vmlDrawing1.vml.rels><?xml version="1.0" encoding="UTF-8" standalone="yes"?>
<Relationships xmlns="http://schemas.openxmlformats.org/package/2006/relationships"><Relationship Id="rId1" Type="http://schemas.openxmlformats.org/officeDocument/2006/relationships/image" Target="../media/image33.e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3886200" y="0"/>
            <a:ext cx="2971800" cy="457200"/>
          </a:xfrm>
          <a:prstGeom prst="rect">
            <a:avLst/>
          </a:prstGeom>
        </p:spPr>
        <p:txBody>
          <a:bodyPr vert="horz" lIns="91440" tIns="45720" rIns="91440" bIns="45720" rtlCol="1"/>
          <a:lstStyle>
            <a:lvl1pPr algn="r">
              <a:defRPr sz="1200"/>
            </a:lvl1pPr>
          </a:lstStyle>
          <a:p>
            <a:endParaRPr lang="he-IL"/>
          </a:p>
        </p:txBody>
      </p:sp>
      <p:sp>
        <p:nvSpPr>
          <p:cNvPr id="3" name="Date Placeholder 2"/>
          <p:cNvSpPr>
            <a:spLocks noGrp="1"/>
          </p:cNvSpPr>
          <p:nvPr>
            <p:ph type="dt" idx="1"/>
          </p:nvPr>
        </p:nvSpPr>
        <p:spPr>
          <a:xfrm>
            <a:off x="1588" y="0"/>
            <a:ext cx="2971800" cy="457200"/>
          </a:xfrm>
          <a:prstGeom prst="rect">
            <a:avLst/>
          </a:prstGeom>
        </p:spPr>
        <p:txBody>
          <a:bodyPr vert="horz" lIns="91440" tIns="45720" rIns="91440" bIns="45720" rtlCol="1"/>
          <a:lstStyle>
            <a:lvl1pPr algn="l">
              <a:defRPr sz="1200"/>
            </a:lvl1pPr>
          </a:lstStyle>
          <a:p>
            <a:fld id="{E39C949B-CE2C-46A4-98C6-ACFF58834EB1}" type="datetimeFigureOut">
              <a:rPr lang="he-IL" smtClean="0"/>
              <a:pPr/>
              <a:t>ח'/סיון/תשע"ה</a:t>
            </a:fld>
            <a:endParaRPr lang="he-IL"/>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1" anchor="ctr"/>
          <a:lstStyle/>
          <a:p>
            <a:endParaRPr lang="he-IL"/>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1"/>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he-IL"/>
          </a:p>
        </p:txBody>
      </p:sp>
      <p:sp>
        <p:nvSpPr>
          <p:cNvPr id="6" name="Footer Placeholder 5"/>
          <p:cNvSpPr>
            <a:spLocks noGrp="1"/>
          </p:cNvSpPr>
          <p:nvPr>
            <p:ph type="ftr" sz="quarter" idx="4"/>
          </p:nvPr>
        </p:nvSpPr>
        <p:spPr>
          <a:xfrm>
            <a:off x="3886200" y="8685213"/>
            <a:ext cx="2971800" cy="457200"/>
          </a:xfrm>
          <a:prstGeom prst="rect">
            <a:avLst/>
          </a:prstGeom>
        </p:spPr>
        <p:txBody>
          <a:bodyPr vert="horz" lIns="91440" tIns="45720" rIns="91440" bIns="45720" rtlCol="1" anchor="b"/>
          <a:lstStyle>
            <a:lvl1pPr algn="r">
              <a:defRPr sz="1200"/>
            </a:lvl1pPr>
          </a:lstStyle>
          <a:p>
            <a:endParaRPr lang="he-IL"/>
          </a:p>
        </p:txBody>
      </p:sp>
      <p:sp>
        <p:nvSpPr>
          <p:cNvPr id="7" name="Slide Number Placeholder 6"/>
          <p:cNvSpPr>
            <a:spLocks noGrp="1"/>
          </p:cNvSpPr>
          <p:nvPr>
            <p:ph type="sldNum" sz="quarter" idx="5"/>
          </p:nvPr>
        </p:nvSpPr>
        <p:spPr>
          <a:xfrm>
            <a:off x="1588" y="8685213"/>
            <a:ext cx="2971800" cy="457200"/>
          </a:xfrm>
          <a:prstGeom prst="rect">
            <a:avLst/>
          </a:prstGeom>
        </p:spPr>
        <p:txBody>
          <a:bodyPr vert="horz" lIns="91440" tIns="45720" rIns="91440" bIns="45720" rtlCol="1" anchor="b"/>
          <a:lstStyle>
            <a:lvl1pPr algn="l">
              <a:defRPr sz="1200"/>
            </a:lvl1pPr>
          </a:lstStyle>
          <a:p>
            <a:fld id="{2D7432D0-C92B-44F7-9A81-B4130619B2E8}" type="slidenum">
              <a:rPr lang="he-IL" smtClean="0"/>
              <a:pPr/>
              <a:t>‹#›</a:t>
            </a:fld>
            <a:endParaRPr lang="he-IL"/>
          </a:p>
        </p:txBody>
      </p:sp>
    </p:spTree>
    <p:extLst>
      <p:ext uri="{BB962C8B-B14F-4D97-AF65-F5344CB8AC3E}">
        <p14:creationId xmlns:p14="http://schemas.microsoft.com/office/powerpoint/2010/main" val="846897250"/>
      </p:ext>
    </p:extLst>
  </p:cSld>
  <p:clrMap bg1="lt1" tx1="dk1" bg2="lt2" tx2="dk2" accent1="accent1" accent2="accent2" accent3="accent3" accent4="accent4" accent5="accent5" accent6="accent6" hlink="hlink" folHlink="folHlink"/>
  <p:notesStyle>
    <a:lvl1pPr marL="0" algn="r" defTabSz="914400" rtl="1" eaLnBrk="1" latinLnBrk="0" hangingPunct="1">
      <a:defRPr sz="1200" kern="1200">
        <a:solidFill>
          <a:schemeClr val="tx1"/>
        </a:solidFill>
        <a:latin typeface="+mn-lt"/>
        <a:ea typeface="+mn-ea"/>
        <a:cs typeface="+mn-cs"/>
      </a:defRPr>
    </a:lvl1pPr>
    <a:lvl2pPr marL="457200" algn="r" defTabSz="914400" rtl="1" eaLnBrk="1" latinLnBrk="0" hangingPunct="1">
      <a:defRPr sz="1200" kern="1200">
        <a:solidFill>
          <a:schemeClr val="tx1"/>
        </a:solidFill>
        <a:latin typeface="+mn-lt"/>
        <a:ea typeface="+mn-ea"/>
        <a:cs typeface="+mn-cs"/>
      </a:defRPr>
    </a:lvl2pPr>
    <a:lvl3pPr marL="914400" algn="r" defTabSz="914400" rtl="1" eaLnBrk="1" latinLnBrk="0" hangingPunct="1">
      <a:defRPr sz="1200" kern="1200">
        <a:solidFill>
          <a:schemeClr val="tx1"/>
        </a:solidFill>
        <a:latin typeface="+mn-lt"/>
        <a:ea typeface="+mn-ea"/>
        <a:cs typeface="+mn-cs"/>
      </a:defRPr>
    </a:lvl3pPr>
    <a:lvl4pPr marL="1371600" algn="r" defTabSz="914400" rtl="1" eaLnBrk="1" latinLnBrk="0" hangingPunct="1">
      <a:defRPr sz="1200" kern="1200">
        <a:solidFill>
          <a:schemeClr val="tx1"/>
        </a:solidFill>
        <a:latin typeface="+mn-lt"/>
        <a:ea typeface="+mn-ea"/>
        <a:cs typeface="+mn-cs"/>
      </a:defRPr>
    </a:lvl4pPr>
    <a:lvl5pPr marL="1828800" algn="r" defTabSz="914400" rtl="1" eaLnBrk="1" latinLnBrk="0" hangingPunct="1">
      <a:defRPr sz="1200" kern="1200">
        <a:solidFill>
          <a:schemeClr val="tx1"/>
        </a:solidFill>
        <a:latin typeface="+mn-lt"/>
        <a:ea typeface="+mn-ea"/>
        <a:cs typeface="+mn-cs"/>
      </a:defRPr>
    </a:lvl5pPr>
    <a:lvl6pPr marL="2286000" algn="r" defTabSz="914400" rtl="1" eaLnBrk="1" latinLnBrk="0" hangingPunct="1">
      <a:defRPr sz="1200" kern="1200">
        <a:solidFill>
          <a:schemeClr val="tx1"/>
        </a:solidFill>
        <a:latin typeface="+mn-lt"/>
        <a:ea typeface="+mn-ea"/>
        <a:cs typeface="+mn-cs"/>
      </a:defRPr>
    </a:lvl6pPr>
    <a:lvl7pPr marL="2743200" algn="r" defTabSz="914400" rtl="1" eaLnBrk="1" latinLnBrk="0" hangingPunct="1">
      <a:defRPr sz="1200" kern="1200">
        <a:solidFill>
          <a:schemeClr val="tx1"/>
        </a:solidFill>
        <a:latin typeface="+mn-lt"/>
        <a:ea typeface="+mn-ea"/>
        <a:cs typeface="+mn-cs"/>
      </a:defRPr>
    </a:lvl7pPr>
    <a:lvl8pPr marL="3200400" algn="r" defTabSz="914400" rtl="1" eaLnBrk="1" latinLnBrk="0" hangingPunct="1">
      <a:defRPr sz="1200" kern="1200">
        <a:solidFill>
          <a:schemeClr val="tx1"/>
        </a:solidFill>
        <a:latin typeface="+mn-lt"/>
        <a:ea typeface="+mn-ea"/>
        <a:cs typeface="+mn-cs"/>
      </a:defRPr>
    </a:lvl8pPr>
    <a:lvl9pPr marL="3657600" algn="r" defTabSz="914400" rtl="1"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7762" name="Rectangle 2"/>
          <p:cNvSpPr>
            <a:spLocks noGrp="1" noRot="1" noChangeAspect="1" noChangeArrowheads="1" noTextEdit="1"/>
          </p:cNvSpPr>
          <p:nvPr>
            <p:ph type="sldImg"/>
          </p:nvPr>
        </p:nvSpPr>
        <p:spPr>
          <a:ln/>
        </p:spPr>
      </p:sp>
      <p:sp>
        <p:nvSpPr>
          <p:cNvPr id="117763" name="Rectangle 3"/>
          <p:cNvSpPr>
            <a:spLocks noGrp="1" noChangeArrowheads="1"/>
          </p:cNvSpPr>
          <p:nvPr>
            <p:ph type="body" idx="1"/>
          </p:nvPr>
        </p:nvSpPr>
        <p:spPr/>
        <p:txBody>
          <a:bodyPr/>
          <a:lstStyle/>
          <a:p>
            <a:endParaRPr 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1858" name="Rectangle 2"/>
          <p:cNvSpPr>
            <a:spLocks noGrp="1" noRot="1" noChangeAspect="1" noChangeArrowheads="1" noTextEdit="1"/>
          </p:cNvSpPr>
          <p:nvPr>
            <p:ph type="sldImg"/>
          </p:nvPr>
        </p:nvSpPr>
        <p:spPr>
          <a:ln/>
        </p:spPr>
      </p:sp>
      <p:sp>
        <p:nvSpPr>
          <p:cNvPr id="121859" name="Rectangle 3"/>
          <p:cNvSpPr>
            <a:spLocks noGrp="1" noChangeArrowheads="1"/>
          </p:cNvSpPr>
          <p:nvPr>
            <p:ph type="body" idx="1"/>
          </p:nvPr>
        </p:nvSpPr>
        <p:spPr/>
        <p:txBody>
          <a:bodyPr/>
          <a:lstStyle/>
          <a:p>
            <a:endParaRPr 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rtl="0"/>
            <a:r>
              <a:rPr lang="en-US" dirty="0" smtClean="0"/>
              <a:t>Strangely, prayer is paired with a low carbohydrate, low fat,</a:t>
            </a:r>
            <a:r>
              <a:rPr lang="en-US" baseline="0" dirty="0" smtClean="0"/>
              <a:t> low calorie diet, because Jesus wants you to eat this way.</a:t>
            </a:r>
            <a:endParaRPr lang="he-IL" dirty="0"/>
          </a:p>
        </p:txBody>
      </p:sp>
      <p:sp>
        <p:nvSpPr>
          <p:cNvPr id="4" name="Slide Number Placeholder 3"/>
          <p:cNvSpPr>
            <a:spLocks noGrp="1"/>
          </p:cNvSpPr>
          <p:nvPr>
            <p:ph type="sldNum" sz="quarter" idx="10"/>
          </p:nvPr>
        </p:nvSpPr>
        <p:spPr/>
        <p:txBody>
          <a:bodyPr/>
          <a:lstStyle/>
          <a:p>
            <a:fld id="{2D7432D0-C92B-44F7-9A81-B4130619B2E8}" type="slidenum">
              <a:rPr lang="he-IL" smtClean="0"/>
              <a:pPr/>
              <a:t>10</a:t>
            </a:fld>
            <a:endParaRPr lang="he-IL"/>
          </a:p>
        </p:txBody>
      </p:sp>
    </p:spTree>
    <p:extLst>
      <p:ext uri="{BB962C8B-B14F-4D97-AF65-F5344CB8AC3E}">
        <p14:creationId xmlns:p14="http://schemas.microsoft.com/office/powerpoint/2010/main" val="293324679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rtl="0"/>
            <a:r>
              <a:rPr lang="en-US" dirty="0" smtClean="0"/>
              <a:t>1-2 meals/day</a:t>
            </a:r>
            <a:r>
              <a:rPr lang="en-US" baseline="0" dirty="0" smtClean="0"/>
              <a:t> replaced by a “diet shake” of 200-250 kcal.  </a:t>
            </a:r>
          </a:p>
          <a:p>
            <a:pPr algn="l" rtl="0"/>
            <a:r>
              <a:rPr lang="en-US" baseline="0" dirty="0" smtClean="0"/>
              <a:t>Group support “lifestyle” interventions – most famously Weight Watchers – founded.  The original weight watchers diet was low carbohydrate and low calorie.  It’s since evolved reflecting new knowledge and new marketing opportunities</a:t>
            </a:r>
            <a:endParaRPr lang="he-IL" dirty="0"/>
          </a:p>
        </p:txBody>
      </p:sp>
      <p:sp>
        <p:nvSpPr>
          <p:cNvPr id="4" name="Slide Number Placeholder 3"/>
          <p:cNvSpPr>
            <a:spLocks noGrp="1"/>
          </p:cNvSpPr>
          <p:nvPr>
            <p:ph type="sldNum" sz="quarter" idx="10"/>
          </p:nvPr>
        </p:nvSpPr>
        <p:spPr/>
        <p:txBody>
          <a:bodyPr/>
          <a:lstStyle/>
          <a:p>
            <a:fld id="{2D7432D0-C92B-44F7-9A81-B4130619B2E8}" type="slidenum">
              <a:rPr lang="he-IL" smtClean="0"/>
              <a:pPr/>
              <a:t>11</a:t>
            </a:fld>
            <a:endParaRPr lang="he-IL"/>
          </a:p>
        </p:txBody>
      </p:sp>
    </p:spTree>
    <p:extLst>
      <p:ext uri="{BB962C8B-B14F-4D97-AF65-F5344CB8AC3E}">
        <p14:creationId xmlns:p14="http://schemas.microsoft.com/office/powerpoint/2010/main" val="230545364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rtl="0"/>
            <a:r>
              <a:rPr lang="en-US" dirty="0" smtClean="0"/>
              <a:t>Dr. Atkins original diet called for virtually</a:t>
            </a:r>
            <a:r>
              <a:rPr lang="en-US" baseline="0" dirty="0" smtClean="0"/>
              <a:t> 0 carbohydrates and then small amounts are added in as a desired weight is achieved.  He stated that this would result in an “automatic” reduction of calorie intake, though no calorie prescription was made with this diet.  Diet pills became popular, including over-the-counter varieties which mainly included caffeine or some other appetite suppressant.  Also, amphetamines became popular, but required a prescription and later were known to be associated with many adverse events.  Cocaine also became popular, though this was illegal and very expensive.  Diet plans providing all meals ready made for the dieter like </a:t>
            </a:r>
            <a:r>
              <a:rPr lang="en-US" baseline="0" dirty="0" err="1" smtClean="0"/>
              <a:t>Nutrisystem</a:t>
            </a:r>
            <a:r>
              <a:rPr lang="en-US" baseline="0" dirty="0" smtClean="0"/>
              <a:t> emerged in this decade.</a:t>
            </a:r>
            <a:endParaRPr lang="he-IL" dirty="0"/>
          </a:p>
        </p:txBody>
      </p:sp>
      <p:sp>
        <p:nvSpPr>
          <p:cNvPr id="4" name="Slide Number Placeholder 3"/>
          <p:cNvSpPr>
            <a:spLocks noGrp="1"/>
          </p:cNvSpPr>
          <p:nvPr>
            <p:ph type="sldNum" sz="quarter" idx="10"/>
          </p:nvPr>
        </p:nvSpPr>
        <p:spPr/>
        <p:txBody>
          <a:bodyPr/>
          <a:lstStyle/>
          <a:p>
            <a:fld id="{2D7432D0-C92B-44F7-9A81-B4130619B2E8}" type="slidenum">
              <a:rPr lang="he-IL" smtClean="0"/>
              <a:pPr/>
              <a:t>12</a:t>
            </a:fld>
            <a:endParaRPr lang="he-IL"/>
          </a:p>
        </p:txBody>
      </p:sp>
    </p:spTree>
    <p:extLst>
      <p:ext uri="{BB962C8B-B14F-4D97-AF65-F5344CB8AC3E}">
        <p14:creationId xmlns:p14="http://schemas.microsoft.com/office/powerpoint/2010/main" val="402846714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rtl="0"/>
            <a:r>
              <a:rPr lang="en-US" dirty="0" smtClean="0"/>
              <a:t>The 1980s were</a:t>
            </a:r>
            <a:r>
              <a:rPr lang="en-US" baseline="0" dirty="0" smtClean="0"/>
              <a:t> a time of excess.  We see the marketing of diet soft drinks, which are touted as a way to lose weight – the dieter craving sweets consumes diet cola instead of sweets.  As we know, the increase in overweight and obesity rates continued to rise despite diet soft drinks.  The Scarsdale diet became a big hit.  This very low calorie, low carbohydrate diet promised a weight loss of 9kg in two weeks.  The problem was that the diet was so restrictive that nobody could continue it for very long.   On the other extreme of macronutrient manipulations was the rice diet, which featured a very high carbohydrate, low calorie diet.  This 800 kcal/day diet actually was originally developed in the 1940s but became famous in the 1980s with the publication of the Rice Diet Solution.  The diet is rigid and criticized for providing inadequate dietary protein, calcium and vitamin D.  The good news is its promise to rid you of 9 kg in a single week.  The 1980s also saw a wave of popularity for aerobic exercise.  This new craze, led by Jane Fonda and everybody else with a leotard and video camera, brought exercise into your very own living room with the advent of video players.</a:t>
            </a:r>
            <a:endParaRPr lang="he-IL" dirty="0"/>
          </a:p>
        </p:txBody>
      </p:sp>
      <p:sp>
        <p:nvSpPr>
          <p:cNvPr id="4" name="Slide Number Placeholder 3"/>
          <p:cNvSpPr>
            <a:spLocks noGrp="1"/>
          </p:cNvSpPr>
          <p:nvPr>
            <p:ph type="sldNum" sz="quarter" idx="10"/>
          </p:nvPr>
        </p:nvSpPr>
        <p:spPr/>
        <p:txBody>
          <a:bodyPr/>
          <a:lstStyle/>
          <a:p>
            <a:fld id="{2D7432D0-C92B-44F7-9A81-B4130619B2E8}" type="slidenum">
              <a:rPr lang="he-IL" smtClean="0"/>
              <a:pPr/>
              <a:t>13</a:t>
            </a:fld>
            <a:endParaRPr lang="he-IL"/>
          </a:p>
        </p:txBody>
      </p:sp>
    </p:spTree>
    <p:extLst>
      <p:ext uri="{BB962C8B-B14F-4D97-AF65-F5344CB8AC3E}">
        <p14:creationId xmlns:p14="http://schemas.microsoft.com/office/powerpoint/2010/main" val="57163131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rtl="0"/>
            <a:r>
              <a:rPr lang="en-US" dirty="0" smtClean="0"/>
              <a:t>In the 1990s, we were re-visited by Dr. Atkins, who modified his</a:t>
            </a:r>
            <a:r>
              <a:rPr lang="en-US" baseline="0" dirty="0" smtClean="0"/>
              <a:t> low carbohydrate diet to permit a more tolerable level of carbohydrates.  A similarly modified version of the Atkins diet is the Zone.  Of course, there were low fat, high carbohydrate diets.  Dr. Dean </a:t>
            </a:r>
            <a:r>
              <a:rPr lang="en-US" baseline="0" dirty="0" err="1" smtClean="0"/>
              <a:t>Ornish</a:t>
            </a:r>
            <a:r>
              <a:rPr lang="en-US" baseline="0" dirty="0" smtClean="0"/>
              <a:t>, for example, popularized the very low fat diet (&lt;15% fat), coupled with high carbohydrate intake (70%).  Dr. </a:t>
            </a:r>
            <a:r>
              <a:rPr lang="en-US" baseline="0" dirty="0" err="1" smtClean="0"/>
              <a:t>Ornish</a:t>
            </a:r>
            <a:r>
              <a:rPr lang="en-US" baseline="0" dirty="0" smtClean="0"/>
              <a:t> reasoned that since carbohydrates have only 4 kcal/g, replacing fat (9 kcal/g) with carbohydrate would save 5 kcal/g per weight of food.  His diet was made popular by Pres. Bill Clinton.</a:t>
            </a:r>
            <a:endParaRPr lang="he-IL" dirty="0"/>
          </a:p>
        </p:txBody>
      </p:sp>
      <p:sp>
        <p:nvSpPr>
          <p:cNvPr id="4" name="Slide Number Placeholder 3"/>
          <p:cNvSpPr>
            <a:spLocks noGrp="1"/>
          </p:cNvSpPr>
          <p:nvPr>
            <p:ph type="sldNum" sz="quarter" idx="10"/>
          </p:nvPr>
        </p:nvSpPr>
        <p:spPr/>
        <p:txBody>
          <a:bodyPr/>
          <a:lstStyle/>
          <a:p>
            <a:fld id="{2D7432D0-C92B-44F7-9A81-B4130619B2E8}" type="slidenum">
              <a:rPr lang="he-IL" smtClean="0"/>
              <a:pPr/>
              <a:t>14</a:t>
            </a:fld>
            <a:endParaRPr lang="he-IL"/>
          </a:p>
        </p:txBody>
      </p:sp>
    </p:spTree>
    <p:extLst>
      <p:ext uri="{BB962C8B-B14F-4D97-AF65-F5344CB8AC3E}">
        <p14:creationId xmlns:p14="http://schemas.microsoft.com/office/powerpoint/2010/main" val="394541207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rtl="0"/>
            <a:r>
              <a:rPr lang="en-US" dirty="0" smtClean="0"/>
              <a:t>In the earliest</a:t>
            </a:r>
            <a:r>
              <a:rPr lang="en-US" baseline="0" dirty="0" smtClean="0"/>
              <a:t> years of the 21</a:t>
            </a:r>
            <a:r>
              <a:rPr lang="en-US" baseline="30000" dirty="0" smtClean="0"/>
              <a:t>st</a:t>
            </a:r>
            <a:r>
              <a:rPr lang="en-US" baseline="0" dirty="0" smtClean="0"/>
              <a:t> century, we have the institutionally endorsed low fat diets: 30% fat, 55% carbohydrate, 15% protein, as approved by the ADA, AHA, NCEP, etc.  These diets were (and still are) hailed as a way to reduce LDL and cardiovascular risk together with weight loss.  At the same time, we have the popular South Beach Diet, which does not imbalance the food pyramid, but emphasized that carbohydrates consumed should be low glycemic index carbohydrates.</a:t>
            </a:r>
            <a:endParaRPr lang="he-IL" dirty="0"/>
          </a:p>
        </p:txBody>
      </p:sp>
      <p:sp>
        <p:nvSpPr>
          <p:cNvPr id="4" name="Slide Number Placeholder 3"/>
          <p:cNvSpPr>
            <a:spLocks noGrp="1"/>
          </p:cNvSpPr>
          <p:nvPr>
            <p:ph type="sldNum" sz="quarter" idx="10"/>
          </p:nvPr>
        </p:nvSpPr>
        <p:spPr/>
        <p:txBody>
          <a:bodyPr/>
          <a:lstStyle/>
          <a:p>
            <a:fld id="{2D7432D0-C92B-44F7-9A81-B4130619B2E8}" type="slidenum">
              <a:rPr lang="he-IL" smtClean="0"/>
              <a:pPr/>
              <a:t>15</a:t>
            </a:fld>
            <a:endParaRPr lang="he-IL"/>
          </a:p>
        </p:txBody>
      </p:sp>
    </p:spTree>
    <p:extLst>
      <p:ext uri="{BB962C8B-B14F-4D97-AF65-F5344CB8AC3E}">
        <p14:creationId xmlns:p14="http://schemas.microsoft.com/office/powerpoint/2010/main" val="239390011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rtl="0"/>
            <a:r>
              <a:rPr lang="en-US" dirty="0" smtClean="0"/>
              <a:t>Today, popular diets include feast/fast diets where the</a:t>
            </a:r>
            <a:r>
              <a:rPr lang="en-US" baseline="0" dirty="0" smtClean="0"/>
              <a:t> dieter adheres to a calorie restricted diet most of the week, but once or twice during the week consumes “free” foods.  These diets vary in the number of days/meals at which the dieter goes “free.”  Three diet types are considered evidence based for weight reduction: diets providing prepared meals, like </a:t>
            </a:r>
            <a:r>
              <a:rPr lang="en-US" baseline="0" dirty="0" err="1" smtClean="0"/>
              <a:t>Nutrasystem</a:t>
            </a:r>
            <a:r>
              <a:rPr lang="en-US" baseline="0" dirty="0" smtClean="0"/>
              <a:t>; diets providing group support and diet plans, like Weight Watchers; and diets providing </a:t>
            </a:r>
            <a:r>
              <a:rPr lang="en-US" baseline="0" dirty="0" err="1" smtClean="0"/>
              <a:t>eal</a:t>
            </a:r>
            <a:r>
              <a:rPr lang="en-US" baseline="0" dirty="0" smtClean="0"/>
              <a:t> replacement plans (like 310 Shakes, which, at 90 kcal, provides 15g protein and 5g fiber).  Other diets popular today are based on macronutrient manipulation: low fat diets (which are generally high in carbohydrates); or low carbohydrate diets (which are generally high in protein and carbohydrates.  But we need to evaluate the evidence for these types of diets!</a:t>
            </a:r>
            <a:endParaRPr lang="he-IL" dirty="0"/>
          </a:p>
        </p:txBody>
      </p:sp>
      <p:sp>
        <p:nvSpPr>
          <p:cNvPr id="4" name="Slide Number Placeholder 3"/>
          <p:cNvSpPr>
            <a:spLocks noGrp="1"/>
          </p:cNvSpPr>
          <p:nvPr>
            <p:ph type="sldNum" sz="quarter" idx="10"/>
          </p:nvPr>
        </p:nvSpPr>
        <p:spPr/>
        <p:txBody>
          <a:bodyPr/>
          <a:lstStyle/>
          <a:p>
            <a:fld id="{2D7432D0-C92B-44F7-9A81-B4130619B2E8}" type="slidenum">
              <a:rPr lang="he-IL" smtClean="0"/>
              <a:pPr/>
              <a:t>16</a:t>
            </a:fld>
            <a:endParaRPr lang="he-IL"/>
          </a:p>
        </p:txBody>
      </p:sp>
    </p:spTree>
    <p:extLst>
      <p:ext uri="{BB962C8B-B14F-4D97-AF65-F5344CB8AC3E}">
        <p14:creationId xmlns:p14="http://schemas.microsoft.com/office/powerpoint/2010/main" val="217917520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rtl="0"/>
            <a:r>
              <a:rPr lang="en-US" dirty="0" smtClean="0"/>
              <a:t>To evaluate the evidence of an intervention, in this case low fat</a:t>
            </a:r>
            <a:r>
              <a:rPr lang="en-US" baseline="0" dirty="0" smtClean="0"/>
              <a:t> vs. low carbohydrate diets for weight loss, we want to look at well-designed, well-conducted randomized clinical trials, since clinical trials provide us with the best evidence of the efficacy of an intervention.  More than that, we want to summarize many randomized clinical trials, using a method called, “meta-analysis”</a:t>
            </a:r>
            <a:endParaRPr lang="he-IL" dirty="0"/>
          </a:p>
        </p:txBody>
      </p:sp>
      <p:sp>
        <p:nvSpPr>
          <p:cNvPr id="4" name="Slide Number Placeholder 3"/>
          <p:cNvSpPr>
            <a:spLocks noGrp="1"/>
          </p:cNvSpPr>
          <p:nvPr>
            <p:ph type="sldNum" sz="quarter" idx="10"/>
          </p:nvPr>
        </p:nvSpPr>
        <p:spPr/>
        <p:txBody>
          <a:bodyPr/>
          <a:lstStyle/>
          <a:p>
            <a:fld id="{2D7432D0-C92B-44F7-9A81-B4130619B2E8}" type="slidenum">
              <a:rPr lang="he-IL" smtClean="0"/>
              <a:pPr/>
              <a:t>17</a:t>
            </a:fld>
            <a:endParaRPr lang="he-IL"/>
          </a:p>
        </p:txBody>
      </p:sp>
    </p:spTree>
    <p:extLst>
      <p:ext uri="{BB962C8B-B14F-4D97-AF65-F5344CB8AC3E}">
        <p14:creationId xmlns:p14="http://schemas.microsoft.com/office/powerpoint/2010/main" val="27852940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rtl="0"/>
            <a:endParaRPr lang="he-IL" dirty="0"/>
          </a:p>
        </p:txBody>
      </p:sp>
      <p:sp>
        <p:nvSpPr>
          <p:cNvPr id="4" name="Slide Number Placeholder 3"/>
          <p:cNvSpPr>
            <a:spLocks noGrp="1"/>
          </p:cNvSpPr>
          <p:nvPr>
            <p:ph type="sldNum" sz="quarter" idx="10"/>
          </p:nvPr>
        </p:nvSpPr>
        <p:spPr/>
        <p:txBody>
          <a:bodyPr/>
          <a:lstStyle/>
          <a:p>
            <a:fld id="{2D7432D0-C92B-44F7-9A81-B4130619B2E8}" type="slidenum">
              <a:rPr lang="he-IL" smtClean="0"/>
              <a:pPr/>
              <a:t>18</a:t>
            </a:fld>
            <a:endParaRPr lang="he-IL"/>
          </a:p>
        </p:txBody>
      </p:sp>
    </p:spTree>
    <p:extLst>
      <p:ext uri="{BB962C8B-B14F-4D97-AF65-F5344CB8AC3E}">
        <p14:creationId xmlns:p14="http://schemas.microsoft.com/office/powerpoint/2010/main" val="163758048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rtl="0"/>
            <a:r>
              <a:rPr lang="en-US" dirty="0" smtClean="0"/>
              <a:t>So here is the meta-analysis of</a:t>
            </a:r>
            <a:r>
              <a:rPr lang="en-US" baseline="0" dirty="0" smtClean="0"/>
              <a:t> randomized clinical trials comparing low fat to low carbohydrate diets for weight reduction.</a:t>
            </a:r>
            <a:endParaRPr lang="he-IL" dirty="0"/>
          </a:p>
        </p:txBody>
      </p:sp>
      <p:sp>
        <p:nvSpPr>
          <p:cNvPr id="4" name="Slide Number Placeholder 3"/>
          <p:cNvSpPr>
            <a:spLocks noGrp="1"/>
          </p:cNvSpPr>
          <p:nvPr>
            <p:ph type="sldNum" sz="quarter" idx="10"/>
          </p:nvPr>
        </p:nvSpPr>
        <p:spPr/>
        <p:txBody>
          <a:bodyPr/>
          <a:lstStyle/>
          <a:p>
            <a:fld id="{2D7432D0-C92B-44F7-9A81-B4130619B2E8}" type="slidenum">
              <a:rPr lang="he-IL" smtClean="0"/>
              <a:pPr/>
              <a:t>19</a:t>
            </a:fld>
            <a:endParaRPr lang="he-IL"/>
          </a:p>
        </p:txBody>
      </p:sp>
    </p:spTree>
    <p:extLst>
      <p:ext uri="{BB962C8B-B14F-4D97-AF65-F5344CB8AC3E}">
        <p14:creationId xmlns:p14="http://schemas.microsoft.com/office/powerpoint/2010/main" val="71456987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6978" name="Rectangle 2"/>
          <p:cNvSpPr>
            <a:spLocks noGrp="1" noRot="1" noChangeAspect="1" noChangeArrowheads="1" noTextEdit="1"/>
          </p:cNvSpPr>
          <p:nvPr>
            <p:ph type="sldImg"/>
          </p:nvPr>
        </p:nvSpPr>
        <p:spPr>
          <a:ln/>
        </p:spPr>
      </p:sp>
      <p:sp>
        <p:nvSpPr>
          <p:cNvPr id="126979" name="Rectangle 3"/>
          <p:cNvSpPr>
            <a:spLocks noGrp="1" noChangeArrowheads="1"/>
          </p:cNvSpPr>
          <p:nvPr>
            <p:ph type="body" idx="1"/>
          </p:nvPr>
        </p:nvSpPr>
        <p:spPr/>
        <p:txBody>
          <a:bodyPr/>
          <a:lstStyle/>
          <a:p>
            <a:endParaRPr lang="en-US"/>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6978" name="Rectangle 2"/>
          <p:cNvSpPr>
            <a:spLocks noGrp="1" noRot="1" noChangeAspect="1" noChangeArrowheads="1" noTextEdit="1"/>
          </p:cNvSpPr>
          <p:nvPr>
            <p:ph type="sldImg"/>
          </p:nvPr>
        </p:nvSpPr>
        <p:spPr>
          <a:ln/>
        </p:spPr>
      </p:sp>
      <p:sp>
        <p:nvSpPr>
          <p:cNvPr id="126979" name="Rectangle 3"/>
          <p:cNvSpPr>
            <a:spLocks noGrp="1" noChangeArrowheads="1"/>
          </p:cNvSpPr>
          <p:nvPr>
            <p:ph type="body" idx="1"/>
          </p:nvPr>
        </p:nvSpPr>
        <p:spPr/>
        <p:txBody>
          <a:bodyPr/>
          <a:lstStyle/>
          <a:p>
            <a:endParaRPr lang="en-US"/>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rtl="0"/>
            <a:r>
              <a:rPr lang="en-US" dirty="0" smtClean="0"/>
              <a:t>There is a marginally significant increase in total cholesterol, but the size of that increase is 3.17 mg/dl, which is clinically insignificant.</a:t>
            </a:r>
            <a:endParaRPr lang="he-IL" dirty="0"/>
          </a:p>
        </p:txBody>
      </p:sp>
      <p:sp>
        <p:nvSpPr>
          <p:cNvPr id="4" name="Slide Number Placeholder 3"/>
          <p:cNvSpPr>
            <a:spLocks noGrp="1"/>
          </p:cNvSpPr>
          <p:nvPr>
            <p:ph type="sldNum" sz="quarter" idx="10"/>
          </p:nvPr>
        </p:nvSpPr>
        <p:spPr/>
        <p:txBody>
          <a:bodyPr/>
          <a:lstStyle/>
          <a:p>
            <a:fld id="{2D7432D0-C92B-44F7-9A81-B4130619B2E8}" type="slidenum">
              <a:rPr lang="he-IL" smtClean="0"/>
              <a:pPr/>
              <a:t>33</a:t>
            </a:fld>
            <a:endParaRPr lang="he-IL"/>
          </a:p>
        </p:txBody>
      </p:sp>
    </p:spTree>
    <p:extLst>
      <p:ext uri="{BB962C8B-B14F-4D97-AF65-F5344CB8AC3E}">
        <p14:creationId xmlns:p14="http://schemas.microsoft.com/office/powerpoint/2010/main" val="582697608"/>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rtl="0"/>
            <a:r>
              <a:rPr lang="en-US" i="0" dirty="0" smtClean="0">
                <a:effectLst/>
              </a:rPr>
              <a:t>Wing and Phelan.</a:t>
            </a:r>
            <a:r>
              <a:rPr lang="en-US" i="0" baseline="0" dirty="0" smtClean="0">
                <a:effectLst/>
              </a:rPr>
              <a:t> Am J </a:t>
            </a:r>
            <a:r>
              <a:rPr lang="en-US" i="0" baseline="0" dirty="0" err="1" smtClean="0">
                <a:effectLst/>
              </a:rPr>
              <a:t>Clin</a:t>
            </a:r>
            <a:r>
              <a:rPr lang="en-US" i="0" baseline="0" dirty="0" smtClean="0">
                <a:effectLst/>
              </a:rPr>
              <a:t> </a:t>
            </a:r>
            <a:r>
              <a:rPr lang="en-US" i="0" baseline="0" dirty="0" err="1" smtClean="0">
                <a:effectLst/>
              </a:rPr>
              <a:t>Nutr</a:t>
            </a:r>
            <a:r>
              <a:rPr lang="en-US" i="0" dirty="0" smtClean="0">
                <a:effectLst/>
              </a:rPr>
              <a:t> 2005; 82:222S-225S </a:t>
            </a:r>
            <a:endParaRPr lang="he-IL" i="0" dirty="0"/>
          </a:p>
        </p:txBody>
      </p:sp>
      <p:sp>
        <p:nvSpPr>
          <p:cNvPr id="4" name="Slide Number Placeholder 3"/>
          <p:cNvSpPr>
            <a:spLocks noGrp="1"/>
          </p:cNvSpPr>
          <p:nvPr>
            <p:ph type="sldNum" sz="quarter" idx="10"/>
          </p:nvPr>
        </p:nvSpPr>
        <p:spPr/>
        <p:txBody>
          <a:bodyPr/>
          <a:lstStyle/>
          <a:p>
            <a:fld id="{2D7432D0-C92B-44F7-9A81-B4130619B2E8}" type="slidenum">
              <a:rPr lang="he-IL" smtClean="0"/>
              <a:pPr/>
              <a:t>41</a:t>
            </a:fld>
            <a:endParaRPr lang="he-IL"/>
          </a:p>
        </p:txBody>
      </p:sp>
    </p:spTree>
    <p:extLst>
      <p:ext uri="{BB962C8B-B14F-4D97-AF65-F5344CB8AC3E}">
        <p14:creationId xmlns:p14="http://schemas.microsoft.com/office/powerpoint/2010/main" val="26612448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he-IL"/>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he-IL"/>
          </a:p>
        </p:txBody>
      </p:sp>
      <p:sp>
        <p:nvSpPr>
          <p:cNvPr id="4" name="Date Placeholder 3"/>
          <p:cNvSpPr>
            <a:spLocks noGrp="1"/>
          </p:cNvSpPr>
          <p:nvPr>
            <p:ph type="dt" sz="half" idx="10"/>
          </p:nvPr>
        </p:nvSpPr>
        <p:spPr/>
        <p:txBody>
          <a:bodyPr/>
          <a:lstStyle/>
          <a:p>
            <a:fld id="{AC23E00B-C48A-46A9-93A6-5A46E5B685D0}" type="datetimeFigureOut">
              <a:rPr lang="he-IL" smtClean="0"/>
              <a:pPr/>
              <a:t>ח'/סיון/תשע"ה</a:t>
            </a:fld>
            <a:endParaRPr lang="he-IL"/>
          </a:p>
        </p:txBody>
      </p:sp>
      <p:sp>
        <p:nvSpPr>
          <p:cNvPr id="5" name="Footer Placeholder 4"/>
          <p:cNvSpPr>
            <a:spLocks noGrp="1"/>
          </p:cNvSpPr>
          <p:nvPr>
            <p:ph type="ftr" sz="quarter" idx="11"/>
          </p:nvPr>
        </p:nvSpPr>
        <p:spPr/>
        <p:txBody>
          <a:bodyPr/>
          <a:lstStyle/>
          <a:p>
            <a:endParaRPr lang="he-IL"/>
          </a:p>
        </p:txBody>
      </p:sp>
      <p:sp>
        <p:nvSpPr>
          <p:cNvPr id="6" name="Slide Number Placeholder 5"/>
          <p:cNvSpPr>
            <a:spLocks noGrp="1"/>
          </p:cNvSpPr>
          <p:nvPr>
            <p:ph type="sldNum" sz="quarter" idx="12"/>
          </p:nvPr>
        </p:nvSpPr>
        <p:spPr/>
        <p:txBody>
          <a:bodyPr/>
          <a:lstStyle/>
          <a:p>
            <a:fld id="{597E0702-9124-4DBF-B368-93D40B1AE02B}" type="slidenum">
              <a:rPr lang="he-IL" smtClean="0"/>
              <a:pPr/>
              <a:t>‹#›</a:t>
            </a:fld>
            <a:endParaRPr lang="he-IL"/>
          </a:p>
        </p:txBody>
      </p:sp>
    </p:spTree>
    <p:extLst>
      <p:ext uri="{BB962C8B-B14F-4D97-AF65-F5344CB8AC3E}">
        <p14:creationId xmlns:p14="http://schemas.microsoft.com/office/powerpoint/2010/main" val="138781641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he-IL"/>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he-IL"/>
          </a:p>
        </p:txBody>
      </p:sp>
      <p:sp>
        <p:nvSpPr>
          <p:cNvPr id="4" name="Date Placeholder 3"/>
          <p:cNvSpPr>
            <a:spLocks noGrp="1"/>
          </p:cNvSpPr>
          <p:nvPr>
            <p:ph type="dt" sz="half" idx="10"/>
          </p:nvPr>
        </p:nvSpPr>
        <p:spPr/>
        <p:txBody>
          <a:bodyPr/>
          <a:lstStyle/>
          <a:p>
            <a:fld id="{AC23E00B-C48A-46A9-93A6-5A46E5B685D0}" type="datetimeFigureOut">
              <a:rPr lang="he-IL" smtClean="0"/>
              <a:pPr/>
              <a:t>ח'/סיון/תשע"ה</a:t>
            </a:fld>
            <a:endParaRPr lang="he-IL"/>
          </a:p>
        </p:txBody>
      </p:sp>
      <p:sp>
        <p:nvSpPr>
          <p:cNvPr id="5" name="Footer Placeholder 4"/>
          <p:cNvSpPr>
            <a:spLocks noGrp="1"/>
          </p:cNvSpPr>
          <p:nvPr>
            <p:ph type="ftr" sz="quarter" idx="11"/>
          </p:nvPr>
        </p:nvSpPr>
        <p:spPr/>
        <p:txBody>
          <a:bodyPr/>
          <a:lstStyle/>
          <a:p>
            <a:endParaRPr lang="he-IL"/>
          </a:p>
        </p:txBody>
      </p:sp>
      <p:sp>
        <p:nvSpPr>
          <p:cNvPr id="6" name="Slide Number Placeholder 5"/>
          <p:cNvSpPr>
            <a:spLocks noGrp="1"/>
          </p:cNvSpPr>
          <p:nvPr>
            <p:ph type="sldNum" sz="quarter" idx="12"/>
          </p:nvPr>
        </p:nvSpPr>
        <p:spPr/>
        <p:txBody>
          <a:bodyPr/>
          <a:lstStyle/>
          <a:p>
            <a:fld id="{597E0702-9124-4DBF-B368-93D40B1AE02B}" type="slidenum">
              <a:rPr lang="he-IL" smtClean="0"/>
              <a:pPr/>
              <a:t>‹#›</a:t>
            </a:fld>
            <a:endParaRPr lang="he-IL"/>
          </a:p>
        </p:txBody>
      </p:sp>
    </p:spTree>
    <p:extLst>
      <p:ext uri="{BB962C8B-B14F-4D97-AF65-F5344CB8AC3E}">
        <p14:creationId xmlns:p14="http://schemas.microsoft.com/office/powerpoint/2010/main" val="10572000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r">
              <a:defRPr sz="4000" b="1" cap="all"/>
            </a:lvl1pPr>
          </a:lstStyle>
          <a:p>
            <a:r>
              <a:rPr lang="en-US" smtClean="0"/>
              <a:t>Click to edit Master title style</a:t>
            </a:r>
            <a:endParaRPr lang="he-IL"/>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AC23E00B-C48A-46A9-93A6-5A46E5B685D0}" type="datetimeFigureOut">
              <a:rPr lang="he-IL" smtClean="0"/>
              <a:pPr/>
              <a:t>ח'/סיון/תשע"ה</a:t>
            </a:fld>
            <a:endParaRPr lang="he-IL"/>
          </a:p>
        </p:txBody>
      </p:sp>
      <p:sp>
        <p:nvSpPr>
          <p:cNvPr id="5" name="Footer Placeholder 4"/>
          <p:cNvSpPr>
            <a:spLocks noGrp="1"/>
          </p:cNvSpPr>
          <p:nvPr>
            <p:ph type="ftr" sz="quarter" idx="11"/>
          </p:nvPr>
        </p:nvSpPr>
        <p:spPr/>
        <p:txBody>
          <a:bodyPr/>
          <a:lstStyle/>
          <a:p>
            <a:endParaRPr lang="he-IL"/>
          </a:p>
        </p:txBody>
      </p:sp>
      <p:sp>
        <p:nvSpPr>
          <p:cNvPr id="6" name="Slide Number Placeholder 5"/>
          <p:cNvSpPr>
            <a:spLocks noGrp="1"/>
          </p:cNvSpPr>
          <p:nvPr>
            <p:ph type="sldNum" sz="quarter" idx="12"/>
          </p:nvPr>
        </p:nvSpPr>
        <p:spPr/>
        <p:txBody>
          <a:bodyPr/>
          <a:lstStyle/>
          <a:p>
            <a:fld id="{597E0702-9124-4DBF-B368-93D40B1AE02B}" type="slidenum">
              <a:rPr lang="he-IL" smtClean="0"/>
              <a:pPr/>
              <a:t>‹#›</a:t>
            </a:fld>
            <a:endParaRPr lang="he-IL"/>
          </a:p>
        </p:txBody>
      </p:sp>
    </p:spTree>
    <p:extLst>
      <p:ext uri="{BB962C8B-B14F-4D97-AF65-F5344CB8AC3E}">
        <p14:creationId xmlns:p14="http://schemas.microsoft.com/office/powerpoint/2010/main" val="34599992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he-IL"/>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he-IL"/>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he-IL"/>
          </a:p>
        </p:txBody>
      </p:sp>
      <p:sp>
        <p:nvSpPr>
          <p:cNvPr id="5" name="Date Placeholder 4"/>
          <p:cNvSpPr>
            <a:spLocks noGrp="1"/>
          </p:cNvSpPr>
          <p:nvPr>
            <p:ph type="dt" sz="half" idx="10"/>
          </p:nvPr>
        </p:nvSpPr>
        <p:spPr/>
        <p:txBody>
          <a:bodyPr/>
          <a:lstStyle/>
          <a:p>
            <a:fld id="{AC23E00B-C48A-46A9-93A6-5A46E5B685D0}" type="datetimeFigureOut">
              <a:rPr lang="he-IL" smtClean="0"/>
              <a:pPr/>
              <a:t>ח'/סיון/תשע"ה</a:t>
            </a:fld>
            <a:endParaRPr lang="he-IL"/>
          </a:p>
        </p:txBody>
      </p:sp>
      <p:sp>
        <p:nvSpPr>
          <p:cNvPr id="6" name="Footer Placeholder 5"/>
          <p:cNvSpPr>
            <a:spLocks noGrp="1"/>
          </p:cNvSpPr>
          <p:nvPr>
            <p:ph type="ftr" sz="quarter" idx="11"/>
          </p:nvPr>
        </p:nvSpPr>
        <p:spPr/>
        <p:txBody>
          <a:bodyPr/>
          <a:lstStyle/>
          <a:p>
            <a:endParaRPr lang="he-IL"/>
          </a:p>
        </p:txBody>
      </p:sp>
      <p:sp>
        <p:nvSpPr>
          <p:cNvPr id="7" name="Slide Number Placeholder 6"/>
          <p:cNvSpPr>
            <a:spLocks noGrp="1"/>
          </p:cNvSpPr>
          <p:nvPr>
            <p:ph type="sldNum" sz="quarter" idx="12"/>
          </p:nvPr>
        </p:nvSpPr>
        <p:spPr/>
        <p:txBody>
          <a:bodyPr/>
          <a:lstStyle/>
          <a:p>
            <a:fld id="{597E0702-9124-4DBF-B368-93D40B1AE02B}" type="slidenum">
              <a:rPr lang="he-IL" smtClean="0"/>
              <a:pPr/>
              <a:t>‹#›</a:t>
            </a:fld>
            <a:endParaRPr lang="he-IL"/>
          </a:p>
        </p:txBody>
      </p:sp>
    </p:spTree>
    <p:extLst>
      <p:ext uri="{BB962C8B-B14F-4D97-AF65-F5344CB8AC3E}">
        <p14:creationId xmlns:p14="http://schemas.microsoft.com/office/powerpoint/2010/main" val="301470970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he-IL"/>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he-IL"/>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he-IL"/>
          </a:p>
        </p:txBody>
      </p:sp>
      <p:sp>
        <p:nvSpPr>
          <p:cNvPr id="7" name="Date Placeholder 6"/>
          <p:cNvSpPr>
            <a:spLocks noGrp="1"/>
          </p:cNvSpPr>
          <p:nvPr>
            <p:ph type="dt" sz="half" idx="10"/>
          </p:nvPr>
        </p:nvSpPr>
        <p:spPr/>
        <p:txBody>
          <a:bodyPr/>
          <a:lstStyle/>
          <a:p>
            <a:fld id="{AC23E00B-C48A-46A9-93A6-5A46E5B685D0}" type="datetimeFigureOut">
              <a:rPr lang="he-IL" smtClean="0"/>
              <a:pPr/>
              <a:t>ח'/סיון/תשע"ה</a:t>
            </a:fld>
            <a:endParaRPr lang="he-IL"/>
          </a:p>
        </p:txBody>
      </p:sp>
      <p:sp>
        <p:nvSpPr>
          <p:cNvPr id="8" name="Footer Placeholder 7"/>
          <p:cNvSpPr>
            <a:spLocks noGrp="1"/>
          </p:cNvSpPr>
          <p:nvPr>
            <p:ph type="ftr" sz="quarter" idx="11"/>
          </p:nvPr>
        </p:nvSpPr>
        <p:spPr/>
        <p:txBody>
          <a:bodyPr/>
          <a:lstStyle/>
          <a:p>
            <a:endParaRPr lang="he-IL"/>
          </a:p>
        </p:txBody>
      </p:sp>
      <p:sp>
        <p:nvSpPr>
          <p:cNvPr id="9" name="Slide Number Placeholder 8"/>
          <p:cNvSpPr>
            <a:spLocks noGrp="1"/>
          </p:cNvSpPr>
          <p:nvPr>
            <p:ph type="sldNum" sz="quarter" idx="12"/>
          </p:nvPr>
        </p:nvSpPr>
        <p:spPr/>
        <p:txBody>
          <a:bodyPr/>
          <a:lstStyle/>
          <a:p>
            <a:fld id="{597E0702-9124-4DBF-B368-93D40B1AE02B}" type="slidenum">
              <a:rPr lang="he-IL" smtClean="0"/>
              <a:pPr/>
              <a:t>‹#›</a:t>
            </a:fld>
            <a:endParaRPr lang="he-IL"/>
          </a:p>
        </p:txBody>
      </p:sp>
    </p:spTree>
    <p:extLst>
      <p:ext uri="{BB962C8B-B14F-4D97-AF65-F5344CB8AC3E}">
        <p14:creationId xmlns:p14="http://schemas.microsoft.com/office/powerpoint/2010/main" val="191022948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he-IL"/>
          </a:p>
        </p:txBody>
      </p:sp>
      <p:sp>
        <p:nvSpPr>
          <p:cNvPr id="3" name="Date Placeholder 2"/>
          <p:cNvSpPr>
            <a:spLocks noGrp="1"/>
          </p:cNvSpPr>
          <p:nvPr>
            <p:ph type="dt" sz="half" idx="10"/>
          </p:nvPr>
        </p:nvSpPr>
        <p:spPr/>
        <p:txBody>
          <a:bodyPr/>
          <a:lstStyle/>
          <a:p>
            <a:fld id="{AC23E00B-C48A-46A9-93A6-5A46E5B685D0}" type="datetimeFigureOut">
              <a:rPr lang="he-IL" smtClean="0"/>
              <a:pPr/>
              <a:t>ח'/סיון/תשע"ה</a:t>
            </a:fld>
            <a:endParaRPr lang="he-IL"/>
          </a:p>
        </p:txBody>
      </p:sp>
      <p:sp>
        <p:nvSpPr>
          <p:cNvPr id="4" name="Footer Placeholder 3"/>
          <p:cNvSpPr>
            <a:spLocks noGrp="1"/>
          </p:cNvSpPr>
          <p:nvPr>
            <p:ph type="ftr" sz="quarter" idx="11"/>
          </p:nvPr>
        </p:nvSpPr>
        <p:spPr/>
        <p:txBody>
          <a:bodyPr/>
          <a:lstStyle/>
          <a:p>
            <a:endParaRPr lang="he-IL"/>
          </a:p>
        </p:txBody>
      </p:sp>
      <p:sp>
        <p:nvSpPr>
          <p:cNvPr id="5" name="Slide Number Placeholder 4"/>
          <p:cNvSpPr>
            <a:spLocks noGrp="1"/>
          </p:cNvSpPr>
          <p:nvPr>
            <p:ph type="sldNum" sz="quarter" idx="12"/>
          </p:nvPr>
        </p:nvSpPr>
        <p:spPr/>
        <p:txBody>
          <a:bodyPr/>
          <a:lstStyle/>
          <a:p>
            <a:fld id="{597E0702-9124-4DBF-B368-93D40B1AE02B}" type="slidenum">
              <a:rPr lang="he-IL" smtClean="0"/>
              <a:pPr/>
              <a:t>‹#›</a:t>
            </a:fld>
            <a:endParaRPr lang="he-IL"/>
          </a:p>
        </p:txBody>
      </p:sp>
    </p:spTree>
    <p:extLst>
      <p:ext uri="{BB962C8B-B14F-4D97-AF65-F5344CB8AC3E}">
        <p14:creationId xmlns:p14="http://schemas.microsoft.com/office/powerpoint/2010/main" val="95531319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AC23E00B-C48A-46A9-93A6-5A46E5B685D0}" type="datetimeFigureOut">
              <a:rPr lang="he-IL" smtClean="0"/>
              <a:pPr/>
              <a:t>ח'/סיון/תשע"ה</a:t>
            </a:fld>
            <a:endParaRPr lang="he-IL"/>
          </a:p>
        </p:txBody>
      </p:sp>
      <p:sp>
        <p:nvSpPr>
          <p:cNvPr id="3" name="Footer Placeholder 2"/>
          <p:cNvSpPr>
            <a:spLocks noGrp="1"/>
          </p:cNvSpPr>
          <p:nvPr>
            <p:ph type="ftr" sz="quarter" idx="11"/>
          </p:nvPr>
        </p:nvSpPr>
        <p:spPr/>
        <p:txBody>
          <a:bodyPr/>
          <a:lstStyle/>
          <a:p>
            <a:endParaRPr lang="he-IL"/>
          </a:p>
        </p:txBody>
      </p:sp>
      <p:sp>
        <p:nvSpPr>
          <p:cNvPr id="4" name="Slide Number Placeholder 3"/>
          <p:cNvSpPr>
            <a:spLocks noGrp="1"/>
          </p:cNvSpPr>
          <p:nvPr>
            <p:ph type="sldNum" sz="quarter" idx="12"/>
          </p:nvPr>
        </p:nvSpPr>
        <p:spPr/>
        <p:txBody>
          <a:bodyPr/>
          <a:lstStyle/>
          <a:p>
            <a:fld id="{597E0702-9124-4DBF-B368-93D40B1AE02B}" type="slidenum">
              <a:rPr lang="he-IL" smtClean="0"/>
              <a:pPr/>
              <a:t>‹#›</a:t>
            </a:fld>
            <a:endParaRPr lang="he-IL"/>
          </a:p>
        </p:txBody>
      </p:sp>
    </p:spTree>
    <p:extLst>
      <p:ext uri="{BB962C8B-B14F-4D97-AF65-F5344CB8AC3E}">
        <p14:creationId xmlns:p14="http://schemas.microsoft.com/office/powerpoint/2010/main" val="383116291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r">
              <a:defRPr sz="2000" b="1"/>
            </a:lvl1pPr>
          </a:lstStyle>
          <a:p>
            <a:r>
              <a:rPr lang="en-US" smtClean="0"/>
              <a:t>Click to edit Master title style</a:t>
            </a:r>
            <a:endParaRPr lang="he-IL"/>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he-IL"/>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AC23E00B-C48A-46A9-93A6-5A46E5B685D0}" type="datetimeFigureOut">
              <a:rPr lang="he-IL" smtClean="0"/>
              <a:pPr/>
              <a:t>ח'/סיון/תשע"ה</a:t>
            </a:fld>
            <a:endParaRPr lang="he-IL"/>
          </a:p>
        </p:txBody>
      </p:sp>
      <p:sp>
        <p:nvSpPr>
          <p:cNvPr id="6" name="Footer Placeholder 5"/>
          <p:cNvSpPr>
            <a:spLocks noGrp="1"/>
          </p:cNvSpPr>
          <p:nvPr>
            <p:ph type="ftr" sz="quarter" idx="11"/>
          </p:nvPr>
        </p:nvSpPr>
        <p:spPr/>
        <p:txBody>
          <a:bodyPr/>
          <a:lstStyle/>
          <a:p>
            <a:endParaRPr lang="he-IL"/>
          </a:p>
        </p:txBody>
      </p:sp>
      <p:sp>
        <p:nvSpPr>
          <p:cNvPr id="7" name="Slide Number Placeholder 6"/>
          <p:cNvSpPr>
            <a:spLocks noGrp="1"/>
          </p:cNvSpPr>
          <p:nvPr>
            <p:ph type="sldNum" sz="quarter" idx="12"/>
          </p:nvPr>
        </p:nvSpPr>
        <p:spPr/>
        <p:txBody>
          <a:bodyPr/>
          <a:lstStyle/>
          <a:p>
            <a:fld id="{597E0702-9124-4DBF-B368-93D40B1AE02B}" type="slidenum">
              <a:rPr lang="he-IL" smtClean="0"/>
              <a:pPr/>
              <a:t>‹#›</a:t>
            </a:fld>
            <a:endParaRPr lang="he-IL"/>
          </a:p>
        </p:txBody>
      </p:sp>
    </p:spTree>
    <p:extLst>
      <p:ext uri="{BB962C8B-B14F-4D97-AF65-F5344CB8AC3E}">
        <p14:creationId xmlns:p14="http://schemas.microsoft.com/office/powerpoint/2010/main" val="233641898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r">
              <a:defRPr sz="2000" b="1"/>
            </a:lvl1pPr>
          </a:lstStyle>
          <a:p>
            <a:r>
              <a:rPr lang="en-US" smtClean="0"/>
              <a:t>Click to edit Master title style</a:t>
            </a:r>
            <a:endParaRPr lang="he-IL"/>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he-IL"/>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AC23E00B-C48A-46A9-93A6-5A46E5B685D0}" type="datetimeFigureOut">
              <a:rPr lang="he-IL" smtClean="0"/>
              <a:pPr/>
              <a:t>ח'/סיון/תשע"ה</a:t>
            </a:fld>
            <a:endParaRPr lang="he-IL"/>
          </a:p>
        </p:txBody>
      </p:sp>
      <p:sp>
        <p:nvSpPr>
          <p:cNvPr id="6" name="Footer Placeholder 5"/>
          <p:cNvSpPr>
            <a:spLocks noGrp="1"/>
          </p:cNvSpPr>
          <p:nvPr>
            <p:ph type="ftr" sz="quarter" idx="11"/>
          </p:nvPr>
        </p:nvSpPr>
        <p:spPr/>
        <p:txBody>
          <a:bodyPr/>
          <a:lstStyle/>
          <a:p>
            <a:endParaRPr lang="he-IL"/>
          </a:p>
        </p:txBody>
      </p:sp>
      <p:sp>
        <p:nvSpPr>
          <p:cNvPr id="7" name="Slide Number Placeholder 6"/>
          <p:cNvSpPr>
            <a:spLocks noGrp="1"/>
          </p:cNvSpPr>
          <p:nvPr>
            <p:ph type="sldNum" sz="quarter" idx="12"/>
          </p:nvPr>
        </p:nvSpPr>
        <p:spPr/>
        <p:txBody>
          <a:bodyPr/>
          <a:lstStyle/>
          <a:p>
            <a:fld id="{597E0702-9124-4DBF-B368-93D40B1AE02B}" type="slidenum">
              <a:rPr lang="he-IL" smtClean="0"/>
              <a:pPr/>
              <a:t>‹#›</a:t>
            </a:fld>
            <a:endParaRPr lang="he-IL"/>
          </a:p>
        </p:txBody>
      </p:sp>
    </p:spTree>
    <p:extLst>
      <p:ext uri="{BB962C8B-B14F-4D97-AF65-F5344CB8AC3E}">
        <p14:creationId xmlns:p14="http://schemas.microsoft.com/office/powerpoint/2010/main" val="250418749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he-IL"/>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he-IL"/>
          </a:p>
        </p:txBody>
      </p:sp>
      <p:sp>
        <p:nvSpPr>
          <p:cNvPr id="4" name="Date Placeholder 3"/>
          <p:cNvSpPr>
            <a:spLocks noGrp="1"/>
          </p:cNvSpPr>
          <p:nvPr>
            <p:ph type="dt" sz="half" idx="10"/>
          </p:nvPr>
        </p:nvSpPr>
        <p:spPr/>
        <p:txBody>
          <a:bodyPr/>
          <a:lstStyle/>
          <a:p>
            <a:fld id="{AC23E00B-C48A-46A9-93A6-5A46E5B685D0}" type="datetimeFigureOut">
              <a:rPr lang="he-IL" smtClean="0"/>
              <a:pPr/>
              <a:t>ח'/סיון/תשע"ה</a:t>
            </a:fld>
            <a:endParaRPr lang="he-IL"/>
          </a:p>
        </p:txBody>
      </p:sp>
      <p:sp>
        <p:nvSpPr>
          <p:cNvPr id="5" name="Footer Placeholder 4"/>
          <p:cNvSpPr>
            <a:spLocks noGrp="1"/>
          </p:cNvSpPr>
          <p:nvPr>
            <p:ph type="ftr" sz="quarter" idx="11"/>
          </p:nvPr>
        </p:nvSpPr>
        <p:spPr/>
        <p:txBody>
          <a:bodyPr/>
          <a:lstStyle/>
          <a:p>
            <a:endParaRPr lang="he-IL"/>
          </a:p>
        </p:txBody>
      </p:sp>
      <p:sp>
        <p:nvSpPr>
          <p:cNvPr id="6" name="Slide Number Placeholder 5"/>
          <p:cNvSpPr>
            <a:spLocks noGrp="1"/>
          </p:cNvSpPr>
          <p:nvPr>
            <p:ph type="sldNum" sz="quarter" idx="12"/>
          </p:nvPr>
        </p:nvSpPr>
        <p:spPr/>
        <p:txBody>
          <a:bodyPr/>
          <a:lstStyle/>
          <a:p>
            <a:fld id="{597E0702-9124-4DBF-B368-93D40B1AE02B}" type="slidenum">
              <a:rPr lang="he-IL" smtClean="0"/>
              <a:pPr/>
              <a:t>‹#›</a:t>
            </a:fld>
            <a:endParaRPr lang="he-IL"/>
          </a:p>
        </p:txBody>
      </p:sp>
    </p:spTree>
    <p:extLst>
      <p:ext uri="{BB962C8B-B14F-4D97-AF65-F5344CB8AC3E}">
        <p14:creationId xmlns:p14="http://schemas.microsoft.com/office/powerpoint/2010/main" val="154590321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he-IL"/>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he-IL"/>
          </a:p>
        </p:txBody>
      </p:sp>
      <p:sp>
        <p:nvSpPr>
          <p:cNvPr id="4" name="Date Placeholder 3"/>
          <p:cNvSpPr>
            <a:spLocks noGrp="1"/>
          </p:cNvSpPr>
          <p:nvPr>
            <p:ph type="dt" sz="half" idx="10"/>
          </p:nvPr>
        </p:nvSpPr>
        <p:spPr/>
        <p:txBody>
          <a:bodyPr/>
          <a:lstStyle/>
          <a:p>
            <a:fld id="{AC23E00B-C48A-46A9-93A6-5A46E5B685D0}" type="datetimeFigureOut">
              <a:rPr lang="he-IL" smtClean="0"/>
              <a:pPr/>
              <a:t>ח'/סיון/תשע"ה</a:t>
            </a:fld>
            <a:endParaRPr lang="he-IL"/>
          </a:p>
        </p:txBody>
      </p:sp>
      <p:sp>
        <p:nvSpPr>
          <p:cNvPr id="5" name="Footer Placeholder 4"/>
          <p:cNvSpPr>
            <a:spLocks noGrp="1"/>
          </p:cNvSpPr>
          <p:nvPr>
            <p:ph type="ftr" sz="quarter" idx="11"/>
          </p:nvPr>
        </p:nvSpPr>
        <p:spPr/>
        <p:txBody>
          <a:bodyPr/>
          <a:lstStyle/>
          <a:p>
            <a:endParaRPr lang="he-IL"/>
          </a:p>
        </p:txBody>
      </p:sp>
      <p:sp>
        <p:nvSpPr>
          <p:cNvPr id="6" name="Slide Number Placeholder 5"/>
          <p:cNvSpPr>
            <a:spLocks noGrp="1"/>
          </p:cNvSpPr>
          <p:nvPr>
            <p:ph type="sldNum" sz="quarter" idx="12"/>
          </p:nvPr>
        </p:nvSpPr>
        <p:spPr/>
        <p:txBody>
          <a:bodyPr/>
          <a:lstStyle/>
          <a:p>
            <a:fld id="{597E0702-9124-4DBF-B368-93D40B1AE02B}" type="slidenum">
              <a:rPr lang="he-IL" smtClean="0"/>
              <a:pPr/>
              <a:t>‹#›</a:t>
            </a:fld>
            <a:endParaRPr lang="he-IL"/>
          </a:p>
        </p:txBody>
      </p:sp>
    </p:spTree>
    <p:extLst>
      <p:ext uri="{BB962C8B-B14F-4D97-AF65-F5344CB8AC3E}">
        <p14:creationId xmlns:p14="http://schemas.microsoft.com/office/powerpoint/2010/main" val="349260757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1" anchor="ctr">
            <a:normAutofit/>
          </a:bodyPr>
          <a:lstStyle/>
          <a:p>
            <a:r>
              <a:rPr lang="en-US" smtClean="0"/>
              <a:t>Click to edit Master title style</a:t>
            </a:r>
            <a:endParaRPr lang="he-IL"/>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1">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he-IL"/>
          </a:p>
        </p:txBody>
      </p:sp>
      <p:sp>
        <p:nvSpPr>
          <p:cNvPr id="4" name="Date Placeholder 3"/>
          <p:cNvSpPr>
            <a:spLocks noGrp="1"/>
          </p:cNvSpPr>
          <p:nvPr>
            <p:ph type="dt" sz="half" idx="2"/>
          </p:nvPr>
        </p:nvSpPr>
        <p:spPr>
          <a:xfrm>
            <a:off x="6553200" y="6356350"/>
            <a:ext cx="2133600" cy="365125"/>
          </a:xfrm>
          <a:prstGeom prst="rect">
            <a:avLst/>
          </a:prstGeom>
        </p:spPr>
        <p:txBody>
          <a:bodyPr vert="horz" lIns="91440" tIns="45720" rIns="91440" bIns="45720" rtlCol="1" anchor="ctr"/>
          <a:lstStyle>
            <a:lvl1pPr algn="r">
              <a:defRPr sz="1200">
                <a:solidFill>
                  <a:schemeClr val="tx1">
                    <a:tint val="75000"/>
                  </a:schemeClr>
                </a:solidFill>
              </a:defRPr>
            </a:lvl1pPr>
          </a:lstStyle>
          <a:p>
            <a:fld id="{AC23E00B-C48A-46A9-93A6-5A46E5B685D0}" type="datetimeFigureOut">
              <a:rPr lang="he-IL" smtClean="0"/>
              <a:pPr/>
              <a:t>ח'/סיון/תשע"ה</a:t>
            </a:fld>
            <a:endParaRPr lang="he-IL"/>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1" anchor="ctr"/>
          <a:lstStyle>
            <a:lvl1pPr algn="ctr">
              <a:defRPr sz="1200">
                <a:solidFill>
                  <a:schemeClr val="tx1">
                    <a:tint val="75000"/>
                  </a:schemeClr>
                </a:solidFill>
              </a:defRPr>
            </a:lvl1pPr>
          </a:lstStyle>
          <a:p>
            <a:endParaRPr lang="he-IL"/>
          </a:p>
        </p:txBody>
      </p:sp>
      <p:sp>
        <p:nvSpPr>
          <p:cNvPr id="6" name="Slide Number Placeholder 5"/>
          <p:cNvSpPr>
            <a:spLocks noGrp="1"/>
          </p:cNvSpPr>
          <p:nvPr>
            <p:ph type="sldNum" sz="quarter" idx="4"/>
          </p:nvPr>
        </p:nvSpPr>
        <p:spPr>
          <a:xfrm>
            <a:off x="457200" y="6356350"/>
            <a:ext cx="2133600" cy="365125"/>
          </a:xfrm>
          <a:prstGeom prst="rect">
            <a:avLst/>
          </a:prstGeom>
        </p:spPr>
        <p:txBody>
          <a:bodyPr vert="horz" lIns="91440" tIns="45720" rIns="91440" bIns="45720" rtlCol="1" anchor="ctr"/>
          <a:lstStyle>
            <a:lvl1pPr algn="l">
              <a:defRPr sz="1200">
                <a:solidFill>
                  <a:schemeClr val="tx1">
                    <a:tint val="75000"/>
                  </a:schemeClr>
                </a:solidFill>
              </a:defRPr>
            </a:lvl1pPr>
          </a:lstStyle>
          <a:p>
            <a:fld id="{597E0702-9124-4DBF-B368-93D40B1AE02B}" type="slidenum">
              <a:rPr lang="he-IL" smtClean="0"/>
              <a:pPr/>
              <a:t>‹#›</a:t>
            </a:fld>
            <a:endParaRPr lang="he-IL"/>
          </a:p>
        </p:txBody>
      </p:sp>
    </p:spTree>
    <p:extLst>
      <p:ext uri="{BB962C8B-B14F-4D97-AF65-F5344CB8AC3E}">
        <p14:creationId xmlns:p14="http://schemas.microsoft.com/office/powerpoint/2010/main" val="3094838636"/>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1" eaLnBrk="1" latinLnBrk="0" hangingPunct="1">
        <a:spcBef>
          <a:spcPct val="0"/>
        </a:spcBef>
        <a:buNone/>
        <a:defRPr sz="4400" kern="1200">
          <a:solidFill>
            <a:schemeClr val="tx1"/>
          </a:solidFill>
          <a:latin typeface="+mj-lt"/>
          <a:ea typeface="+mj-ea"/>
          <a:cs typeface="+mj-cs"/>
        </a:defRPr>
      </a:lvl1pPr>
    </p:titleStyle>
    <p:bodyStyle>
      <a:lvl1pPr marL="342900" indent="-342900" algn="r" defTabSz="914400" rtl="1"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r" defTabSz="914400" rtl="1"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r" defTabSz="914400" rtl="1"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r" defTabSz="914400" rtl="1"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r" defTabSz="914400" rtl="1"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r" defTabSz="914400" rtl="1"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r" defTabSz="914400" rtl="1"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r" defTabSz="914400" rtl="1"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r" defTabSz="914400" rtl="1"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he-IL"/>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2" Type="http://schemas.openxmlformats.org/officeDocument/2006/relationships/image" Target="../media/image3.gif"/><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3.xml"/><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4.xml"/><Relationship Id="rId1" Type="http://schemas.openxmlformats.org/officeDocument/2006/relationships/slideLayout" Target="../slideLayouts/slideLayout4.xml"/><Relationship Id="rId5" Type="http://schemas.openxmlformats.org/officeDocument/2006/relationships/image" Target="../media/image7.jpeg"/><Relationship Id="rId4" Type="http://schemas.openxmlformats.org/officeDocument/2006/relationships/image" Target="../media/image6.jpeg"/></Relationships>
</file>

<file path=ppt/slides/_rels/slide12.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5.xml"/><Relationship Id="rId1" Type="http://schemas.openxmlformats.org/officeDocument/2006/relationships/slideLayout" Target="../slideLayouts/slideLayout4.xml"/><Relationship Id="rId5" Type="http://schemas.openxmlformats.org/officeDocument/2006/relationships/image" Target="../media/image10.jpeg"/><Relationship Id="rId4" Type="http://schemas.openxmlformats.org/officeDocument/2006/relationships/image" Target="../media/image9.jpeg"/></Relationships>
</file>

<file path=ppt/slides/_rels/slide13.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6.xml"/><Relationship Id="rId1" Type="http://schemas.openxmlformats.org/officeDocument/2006/relationships/slideLayout" Target="../slideLayouts/slideLayout4.xml"/><Relationship Id="rId6" Type="http://schemas.openxmlformats.org/officeDocument/2006/relationships/image" Target="../media/image14.jpeg"/><Relationship Id="rId5" Type="http://schemas.openxmlformats.org/officeDocument/2006/relationships/image" Target="../media/image13.jpeg"/><Relationship Id="rId4" Type="http://schemas.openxmlformats.org/officeDocument/2006/relationships/image" Target="../media/image12.jpeg"/></Relationships>
</file>

<file path=ppt/slides/_rels/slide14.xml.rels><?xml version="1.0" encoding="UTF-8" standalone="yes"?>
<Relationships xmlns="http://schemas.openxmlformats.org/package/2006/relationships"><Relationship Id="rId8" Type="http://schemas.openxmlformats.org/officeDocument/2006/relationships/image" Target="../media/image19.png"/><Relationship Id="rId3" Type="http://schemas.openxmlformats.org/officeDocument/2006/relationships/image" Target="../media/image9.jpeg"/><Relationship Id="rId7" Type="http://schemas.openxmlformats.org/officeDocument/2006/relationships/image" Target="../media/image18.png"/><Relationship Id="rId2" Type="http://schemas.openxmlformats.org/officeDocument/2006/relationships/notesSlide" Target="../notesSlides/notesSlide7.xml"/><Relationship Id="rId1" Type="http://schemas.openxmlformats.org/officeDocument/2006/relationships/slideLayout" Target="../slideLayouts/slideLayout4.xml"/><Relationship Id="rId6" Type="http://schemas.openxmlformats.org/officeDocument/2006/relationships/image" Target="../media/image17.png"/><Relationship Id="rId5" Type="http://schemas.openxmlformats.org/officeDocument/2006/relationships/image" Target="../media/image16.png"/><Relationship Id="rId4" Type="http://schemas.openxmlformats.org/officeDocument/2006/relationships/image" Target="../media/image15.jpeg"/></Relationships>
</file>

<file path=ppt/slides/_rels/slide15.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8.xml"/><Relationship Id="rId1" Type="http://schemas.openxmlformats.org/officeDocument/2006/relationships/slideLayout" Target="../slideLayouts/slideLayout4.xml"/><Relationship Id="rId4" Type="http://schemas.openxmlformats.org/officeDocument/2006/relationships/image" Target="../media/image21.jpeg"/></Relationships>
</file>

<file path=ppt/slides/_rels/slide16.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9.xml"/><Relationship Id="rId1" Type="http://schemas.openxmlformats.org/officeDocument/2006/relationships/slideLayout" Target="../slideLayouts/slideLayout4.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6.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6.xml"/></Relationships>
</file>

<file path=ppt/slides/_rels/slide28.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image" Target="../media/image23.jpeg"/><Relationship Id="rId1" Type="http://schemas.openxmlformats.org/officeDocument/2006/relationships/slideLayout" Target="../slideLayouts/slideLayout4.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6.xml"/></Relationships>
</file>

<file path=ppt/slides/_rels/slide33.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15.xml"/><Relationship Id="rId1" Type="http://schemas.openxmlformats.org/officeDocument/2006/relationships/slideLayout" Target="../slideLayouts/slideLayout6.xml"/></Relationships>
</file>

<file path=ppt/slides/_rels/slide34.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6.xml"/></Relationships>
</file>

<file path=ppt/slides/_rels/slide35.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6.xml"/></Relationships>
</file>

<file path=ppt/slides/_rels/slide36.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6.xml"/></Relationships>
</file>

<file path=ppt/slides/_rels/slide37.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Layout" Target="../slideLayouts/slideLayout6.xml"/></Relationships>
</file>

<file path=ppt/slides/_rels/slide38.x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slideLayout" Target="../slideLayouts/slideLayout6.xml"/></Relationships>
</file>

<file path=ppt/slides/_rels/slide39.xml.rels><?xml version="1.0" encoding="UTF-8" standalone="yes"?>
<Relationships xmlns="http://schemas.openxmlformats.org/package/2006/relationships"><Relationship Id="rId2" Type="http://schemas.openxmlformats.org/officeDocument/2006/relationships/image" Target="../media/image32.png"/><Relationship Id="rId1" Type="http://schemas.openxmlformats.org/officeDocument/2006/relationships/slideLayout" Target="../slideLayouts/slideLayout6.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3" Type="http://schemas.openxmlformats.org/officeDocument/2006/relationships/oleObject" Target="../embeddings/oleObject1.bin"/><Relationship Id="rId2" Type="http://schemas.openxmlformats.org/officeDocument/2006/relationships/slideLayout" Target="../slideLayouts/slideLayout7.xml"/><Relationship Id="rId1" Type="http://schemas.openxmlformats.org/officeDocument/2006/relationships/vmlDrawing" Target="../drawings/vmlDrawing1.vml"/><Relationship Id="rId4" Type="http://schemas.openxmlformats.org/officeDocument/2006/relationships/image" Target="../media/image33.emf"/></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rmAutofit fontScale="90000"/>
          </a:bodyPr>
          <a:lstStyle/>
          <a:p>
            <a:pPr rtl="0"/>
            <a:r>
              <a:rPr lang="en-US" dirty="0" smtClean="0"/>
              <a:t>Low Fat vs. Low Carbohydrate Diet Strategies for Weight Reduction</a:t>
            </a:r>
            <a:endParaRPr lang="he-IL" dirty="0"/>
          </a:p>
        </p:txBody>
      </p:sp>
      <p:sp>
        <p:nvSpPr>
          <p:cNvPr id="3" name="Subtitle 2"/>
          <p:cNvSpPr>
            <a:spLocks noGrp="1"/>
          </p:cNvSpPr>
          <p:nvPr>
            <p:ph type="subTitle" idx="1"/>
          </p:nvPr>
        </p:nvSpPr>
        <p:spPr/>
        <p:txBody>
          <a:bodyPr>
            <a:normAutofit fontScale="77500" lnSpcReduction="20000"/>
          </a:bodyPr>
          <a:lstStyle/>
          <a:p>
            <a:pPr rtl="0"/>
            <a:r>
              <a:rPr lang="en-US" dirty="0" smtClean="0"/>
              <a:t>A Meta-Analysis</a:t>
            </a:r>
          </a:p>
          <a:p>
            <a:pPr rtl="0"/>
            <a:r>
              <a:rPr lang="en-US" dirty="0" smtClean="0"/>
              <a:t>Prof. Mona Boaz, Department of Nutrition, School of Health Sciences, Ariel University; Epidemiology and Research Unit, E. </a:t>
            </a:r>
            <a:r>
              <a:rPr lang="en-US" dirty="0" err="1" smtClean="0"/>
              <a:t>Wolfson</a:t>
            </a:r>
            <a:r>
              <a:rPr lang="en-US" dirty="0" smtClean="0"/>
              <a:t> Medical Center</a:t>
            </a:r>
            <a:endParaRPr lang="he-IL" dirty="0"/>
          </a:p>
        </p:txBody>
      </p:sp>
    </p:spTree>
    <p:extLst>
      <p:ext uri="{BB962C8B-B14F-4D97-AF65-F5344CB8AC3E}">
        <p14:creationId xmlns:p14="http://schemas.microsoft.com/office/powerpoint/2010/main" val="2510573840"/>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Rectangle 2"/>
          <p:cNvSpPr>
            <a:spLocks noGrp="1" noChangeArrowheads="1"/>
          </p:cNvSpPr>
          <p:nvPr>
            <p:ph type="title"/>
          </p:nvPr>
        </p:nvSpPr>
        <p:spPr>
          <a:xfrm>
            <a:off x="895350" y="304801"/>
            <a:ext cx="7543800" cy="1058863"/>
          </a:xfrm>
        </p:spPr>
        <p:txBody>
          <a:bodyPr/>
          <a:lstStyle/>
          <a:p>
            <a:pPr rtl="0"/>
            <a:r>
              <a:rPr lang="en-US" b="0"/>
              <a:t>Globesity</a:t>
            </a:r>
          </a:p>
        </p:txBody>
      </p:sp>
      <p:sp>
        <p:nvSpPr>
          <p:cNvPr id="20483" name="Rectangle 3"/>
          <p:cNvSpPr>
            <a:spLocks noGrp="1" noChangeArrowheads="1"/>
          </p:cNvSpPr>
          <p:nvPr>
            <p:ph type="body" idx="1"/>
          </p:nvPr>
        </p:nvSpPr>
        <p:spPr>
          <a:xfrm>
            <a:off x="772259" y="1230314"/>
            <a:ext cx="7914542" cy="5176837"/>
          </a:xfrm>
        </p:spPr>
        <p:txBody>
          <a:bodyPr>
            <a:normAutofit lnSpcReduction="10000"/>
          </a:bodyPr>
          <a:lstStyle/>
          <a:p>
            <a:pPr algn="l" rtl="0"/>
            <a:r>
              <a:rPr lang="en-US" dirty="0" smtClean="0"/>
              <a:t>Worldwide obesity has more than doubled since 1980 </a:t>
            </a:r>
          </a:p>
          <a:p>
            <a:pPr algn="l" rtl="0"/>
            <a:r>
              <a:rPr lang="en-US" dirty="0" smtClean="0"/>
              <a:t>In 2014, 1.9 billion adults (39%) were overweight</a:t>
            </a:r>
          </a:p>
          <a:p>
            <a:pPr algn="l" rtl="0"/>
            <a:r>
              <a:rPr lang="en-US" dirty="0" smtClean="0"/>
              <a:t>More than 600 million adults (13%) were obese</a:t>
            </a:r>
          </a:p>
          <a:p>
            <a:pPr lvl="1" algn="l" rtl="0"/>
            <a:r>
              <a:rPr lang="en-US" dirty="0" smtClean="0"/>
              <a:t>Together, 52% of adults on the planet are fatter than needed for optimal health</a:t>
            </a:r>
          </a:p>
          <a:p>
            <a:pPr algn="l" rtl="0"/>
            <a:r>
              <a:rPr lang="en-US" dirty="0" smtClean="0"/>
              <a:t>42 million children under the age of 5 were overweight or obese in 2013</a:t>
            </a:r>
          </a:p>
        </p:txBody>
      </p:sp>
    </p:spTree>
    <p:extLst>
      <p:ext uri="{BB962C8B-B14F-4D97-AF65-F5344CB8AC3E}">
        <p14:creationId xmlns:p14="http://schemas.microsoft.com/office/powerpoint/2010/main" val="826592067"/>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rtl="0"/>
            <a:r>
              <a:rPr lang="en-US" dirty="0" smtClean="0"/>
              <a:t>The Problem is Expanding</a:t>
            </a:r>
            <a:endParaRPr lang="he-IL" dirty="0"/>
          </a:p>
        </p:txBody>
      </p:sp>
      <p:sp>
        <p:nvSpPr>
          <p:cNvPr id="3" name="Content Placeholder 2"/>
          <p:cNvSpPr>
            <a:spLocks noGrp="1"/>
          </p:cNvSpPr>
          <p:nvPr>
            <p:ph idx="1"/>
          </p:nvPr>
        </p:nvSpPr>
        <p:spPr/>
        <p:txBody>
          <a:bodyPr>
            <a:normAutofit lnSpcReduction="10000"/>
          </a:bodyPr>
          <a:lstStyle/>
          <a:p>
            <a:pPr algn="l" rtl="0">
              <a:lnSpc>
                <a:spcPct val="90000"/>
              </a:lnSpc>
            </a:pPr>
            <a:r>
              <a:rPr lang="en-US" dirty="0" smtClean="0"/>
              <a:t>Obesity prevalence is increasing in both developed and developing nations</a:t>
            </a:r>
          </a:p>
          <a:p>
            <a:pPr algn="l" rtl="0">
              <a:lnSpc>
                <a:spcPct val="90000"/>
              </a:lnSpc>
            </a:pPr>
            <a:r>
              <a:rPr lang="en-US" dirty="0" smtClean="0"/>
              <a:t>Obesity may coexist with under-nutrition in developing countries</a:t>
            </a:r>
          </a:p>
          <a:p>
            <a:pPr lvl="1" algn="l" rtl="0">
              <a:lnSpc>
                <a:spcPct val="90000"/>
              </a:lnSpc>
            </a:pPr>
            <a:r>
              <a:rPr lang="en-US" dirty="0" smtClean="0"/>
              <a:t>Obesity prevalence rates often similar between urban developing countries and developed nations</a:t>
            </a:r>
          </a:p>
          <a:p>
            <a:pPr algn="l" rtl="0"/>
            <a:r>
              <a:rPr lang="en-US" dirty="0" smtClean="0"/>
              <a:t>Most of the world's population live in countries where overweight and obesity kill more people than underweight</a:t>
            </a:r>
          </a:p>
          <a:p>
            <a:pPr algn="l" rtl="0"/>
            <a:endParaRPr lang="he-IL" dirty="0"/>
          </a:p>
        </p:txBody>
      </p:sp>
    </p:spTree>
    <p:extLst>
      <p:ext uri="{BB962C8B-B14F-4D97-AF65-F5344CB8AC3E}">
        <p14:creationId xmlns:p14="http://schemas.microsoft.com/office/powerpoint/2010/main" val="1139826217"/>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Rectangle 2"/>
          <p:cNvSpPr>
            <a:spLocks noGrp="1" noChangeArrowheads="1"/>
          </p:cNvSpPr>
          <p:nvPr>
            <p:ph type="title"/>
          </p:nvPr>
        </p:nvSpPr>
        <p:spPr/>
        <p:txBody>
          <a:bodyPr>
            <a:normAutofit fontScale="90000"/>
          </a:bodyPr>
          <a:lstStyle/>
          <a:p>
            <a:pPr rtl="0"/>
            <a:r>
              <a:rPr lang="he-IL" sz="3600" b="0" dirty="0"/>
              <a:t> </a:t>
            </a:r>
            <a:r>
              <a:rPr lang="en-US" sz="3600" b="0" dirty="0"/>
              <a:t>Prevalence of </a:t>
            </a:r>
            <a:r>
              <a:rPr lang="en-US" sz="3600" b="0" dirty="0" smtClean="0"/>
              <a:t>overweight/obesity </a:t>
            </a:r>
            <a:br>
              <a:rPr lang="en-US" sz="3600" b="0" dirty="0" smtClean="0"/>
            </a:br>
            <a:r>
              <a:rPr lang="en-US" sz="3600" b="0" dirty="0" smtClean="0"/>
              <a:t>(</a:t>
            </a:r>
            <a:r>
              <a:rPr lang="en-US" sz="3600" b="0" dirty="0"/>
              <a:t>BMI</a:t>
            </a:r>
            <a:r>
              <a:rPr lang="en-US" sz="3600" b="0" dirty="0" smtClean="0"/>
              <a:t>≥25 </a:t>
            </a:r>
            <a:r>
              <a:rPr lang="en-US" sz="3600" b="0" dirty="0"/>
              <a:t>kg/m</a:t>
            </a:r>
            <a:r>
              <a:rPr lang="en-US" sz="3600" b="0" baseline="30000" dirty="0"/>
              <a:t>2</a:t>
            </a:r>
            <a:r>
              <a:rPr lang="en-US" sz="3600" b="0" dirty="0"/>
              <a:t>) by </a:t>
            </a:r>
            <a:r>
              <a:rPr lang="en-US" sz="3600" b="0" dirty="0" smtClean="0"/>
              <a:t>country, 2014, WHO</a:t>
            </a:r>
            <a:endParaRPr lang="en-US" sz="3600" b="0" dirty="0"/>
          </a:p>
        </p:txBody>
      </p:sp>
      <p:graphicFrame>
        <p:nvGraphicFramePr>
          <p:cNvPr id="6" name="Content Placeholder 5"/>
          <p:cNvGraphicFramePr>
            <a:graphicFrameLocks noGrp="1"/>
          </p:cNvGraphicFramePr>
          <p:nvPr>
            <p:ph idx="1"/>
            <p:extLst>
              <p:ext uri="{D42A27DB-BD31-4B8C-83A1-F6EECF244321}">
                <p14:modId xmlns:p14="http://schemas.microsoft.com/office/powerpoint/2010/main" val="1599958399"/>
              </p:ext>
            </p:extLst>
          </p:nvPr>
        </p:nvGraphicFramePr>
        <p:xfrm>
          <a:off x="457200" y="1484784"/>
          <a:ext cx="8229600" cy="5040560"/>
        </p:xfrm>
        <a:graphic>
          <a:graphicData uri="http://schemas.openxmlformats.org/drawingml/2006/chart">
            <c:chart xmlns:c="http://schemas.openxmlformats.org/drawingml/2006/chart" xmlns:r="http://schemas.openxmlformats.org/officeDocument/2006/relationships" r:id="rId3"/>
          </a:graphicData>
        </a:graphic>
      </p:graphicFrame>
      <p:sp>
        <p:nvSpPr>
          <p:cNvPr id="8" name="TextBox 7"/>
          <p:cNvSpPr txBox="1"/>
          <p:nvPr/>
        </p:nvSpPr>
        <p:spPr>
          <a:xfrm>
            <a:off x="4499992" y="1700808"/>
            <a:ext cx="631904" cy="400110"/>
          </a:xfrm>
          <a:prstGeom prst="rect">
            <a:avLst/>
          </a:prstGeom>
          <a:noFill/>
        </p:spPr>
        <p:txBody>
          <a:bodyPr wrap="none" rtlCol="1">
            <a:spAutoFit/>
          </a:bodyPr>
          <a:lstStyle/>
          <a:p>
            <a:pPr algn="l" rtl="0"/>
            <a:r>
              <a:rPr lang="en-US" sz="2000" b="1" dirty="0" smtClean="0"/>
              <a:t>63%</a:t>
            </a:r>
            <a:endParaRPr lang="he-IL" sz="2000" b="1" dirty="0"/>
          </a:p>
        </p:txBody>
      </p:sp>
      <p:sp>
        <p:nvSpPr>
          <p:cNvPr id="5" name="Oval 4"/>
          <p:cNvSpPr/>
          <p:nvPr/>
        </p:nvSpPr>
        <p:spPr>
          <a:xfrm>
            <a:off x="4355976" y="1412776"/>
            <a:ext cx="914400" cy="4248472"/>
          </a:xfrm>
          <a:prstGeom prst="ellipse">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7" name="Oval 4"/>
          <p:cNvSpPr/>
          <p:nvPr/>
        </p:nvSpPr>
        <p:spPr>
          <a:xfrm>
            <a:off x="7938788" y="1447448"/>
            <a:ext cx="715964" cy="4248472"/>
          </a:xfrm>
          <a:prstGeom prst="ellipse">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3" name="TextBox 2"/>
          <p:cNvSpPr txBox="1"/>
          <p:nvPr/>
        </p:nvSpPr>
        <p:spPr>
          <a:xfrm>
            <a:off x="7938788" y="1700808"/>
            <a:ext cx="697628" cy="400110"/>
          </a:xfrm>
          <a:prstGeom prst="rect">
            <a:avLst/>
          </a:prstGeom>
          <a:noFill/>
        </p:spPr>
        <p:txBody>
          <a:bodyPr wrap="none" rtlCol="1">
            <a:spAutoFit/>
          </a:bodyPr>
          <a:lstStyle/>
          <a:p>
            <a:r>
              <a:rPr lang="en-US" sz="2000" b="1" dirty="0" smtClean="0"/>
              <a:t>68%</a:t>
            </a:r>
            <a:endParaRPr lang="he-IL" sz="2000" b="1" dirty="0"/>
          </a:p>
        </p:txBody>
      </p:sp>
    </p:spTree>
    <p:extLst>
      <p:ext uri="{BB962C8B-B14F-4D97-AF65-F5344CB8AC3E}">
        <p14:creationId xmlns:p14="http://schemas.microsoft.com/office/powerpoint/2010/main" val="392499459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1000"/>
                                        <p:tgtEl>
                                          <p:spTgt spid="5"/>
                                        </p:tgtEl>
                                      </p:cBhvr>
                                    </p:animEffect>
                                    <p:anim calcmode="lin" valueType="num">
                                      <p:cBhvr>
                                        <p:cTn id="8" dur="1000" fill="hold"/>
                                        <p:tgtEl>
                                          <p:spTgt spid="5"/>
                                        </p:tgtEl>
                                        <p:attrNameLst>
                                          <p:attrName>ppt_x</p:attrName>
                                        </p:attrNameLst>
                                      </p:cBhvr>
                                      <p:tavLst>
                                        <p:tav tm="0">
                                          <p:val>
                                            <p:strVal val="#ppt_x"/>
                                          </p:val>
                                        </p:tav>
                                        <p:tav tm="100000">
                                          <p:val>
                                            <p:strVal val="#ppt_x"/>
                                          </p:val>
                                        </p:tav>
                                      </p:tavLst>
                                    </p:anim>
                                    <p:anim calcmode="lin" valueType="num">
                                      <p:cBhvr>
                                        <p:cTn id="9" dur="1000" fill="hold"/>
                                        <p:tgtEl>
                                          <p:spTgt spid="5"/>
                                        </p:tgtEl>
                                        <p:attrNameLst>
                                          <p:attrName>ppt_y</p:attrName>
                                        </p:attrNameLst>
                                      </p:cBhvr>
                                      <p:tavLst>
                                        <p:tav tm="0">
                                          <p:val>
                                            <p:strVal val="#ppt_y+.1"/>
                                          </p:val>
                                        </p:tav>
                                        <p:tav tm="100000">
                                          <p:val>
                                            <p:strVal val="#ppt_y"/>
                                          </p:val>
                                        </p:tav>
                                      </p:tavLst>
                                    </p:anim>
                                  </p:childTnLst>
                                </p:cTn>
                              </p:par>
                              <p:par>
                                <p:cTn id="10" presetID="37" presetClass="entr" presetSubtype="0" fill="hold" grpId="0" nodeType="withEffect">
                                  <p:stCondLst>
                                    <p:cond delay="0"/>
                                  </p:stCondLst>
                                  <p:childTnLst>
                                    <p:set>
                                      <p:cBhvr>
                                        <p:cTn id="11" dur="1" fill="hold">
                                          <p:stCondLst>
                                            <p:cond delay="0"/>
                                          </p:stCondLst>
                                        </p:cTn>
                                        <p:tgtEl>
                                          <p:spTgt spid="8"/>
                                        </p:tgtEl>
                                        <p:attrNameLst>
                                          <p:attrName>style.visibility</p:attrName>
                                        </p:attrNameLst>
                                      </p:cBhvr>
                                      <p:to>
                                        <p:strVal val="visible"/>
                                      </p:to>
                                    </p:set>
                                    <p:animEffect transition="in" filter="fade">
                                      <p:cBhvr>
                                        <p:cTn id="12" dur="1000"/>
                                        <p:tgtEl>
                                          <p:spTgt spid="8"/>
                                        </p:tgtEl>
                                      </p:cBhvr>
                                    </p:animEffect>
                                    <p:anim calcmode="lin" valueType="num">
                                      <p:cBhvr>
                                        <p:cTn id="13" dur="1000" fill="hold"/>
                                        <p:tgtEl>
                                          <p:spTgt spid="8"/>
                                        </p:tgtEl>
                                        <p:attrNameLst>
                                          <p:attrName>ppt_x</p:attrName>
                                        </p:attrNameLst>
                                      </p:cBhvr>
                                      <p:tavLst>
                                        <p:tav tm="0">
                                          <p:val>
                                            <p:strVal val="#ppt_x"/>
                                          </p:val>
                                        </p:tav>
                                        <p:tav tm="100000">
                                          <p:val>
                                            <p:strVal val="#ppt_x"/>
                                          </p:val>
                                        </p:tav>
                                      </p:tavLst>
                                    </p:anim>
                                    <p:anim calcmode="lin" valueType="num">
                                      <p:cBhvr>
                                        <p:cTn id="14" dur="900" decel="100000" fill="hold"/>
                                        <p:tgtEl>
                                          <p:spTgt spid="8"/>
                                        </p:tgtEl>
                                        <p:attrNameLst>
                                          <p:attrName>ppt_y</p:attrName>
                                        </p:attrNameLst>
                                      </p:cBhvr>
                                      <p:tavLst>
                                        <p:tav tm="0">
                                          <p:val>
                                            <p:strVal val="#ppt_y+1"/>
                                          </p:val>
                                        </p:tav>
                                        <p:tav tm="100000">
                                          <p:val>
                                            <p:strVal val="#ppt_y-.03"/>
                                          </p:val>
                                        </p:tav>
                                      </p:tavLst>
                                    </p:anim>
                                    <p:anim calcmode="lin" valueType="num">
                                      <p:cBhvr>
                                        <p:cTn id="15" dur="100" accel="100000" fill="hold">
                                          <p:stCondLst>
                                            <p:cond delay="900"/>
                                          </p:stCondLst>
                                        </p:cTn>
                                        <p:tgtEl>
                                          <p:spTgt spid="8"/>
                                        </p:tgtEl>
                                        <p:attrNameLst>
                                          <p:attrName>ppt_y</p:attrName>
                                        </p:attrNameLst>
                                      </p:cBhvr>
                                      <p:tavLst>
                                        <p:tav tm="0">
                                          <p:val>
                                            <p:strVal val="#ppt_y-.03"/>
                                          </p:val>
                                        </p:tav>
                                        <p:tav tm="100000">
                                          <p:val>
                                            <p:strVal val="#ppt_y"/>
                                          </p:val>
                                        </p:tav>
                                      </p:tavLst>
                                    </p:anim>
                                  </p:childTnLst>
                                </p:cTn>
                              </p:par>
                            </p:childTnLst>
                          </p:cTn>
                        </p:par>
                      </p:childTnLst>
                    </p:cTn>
                  </p:par>
                  <p:par>
                    <p:cTn id="16" fill="hold">
                      <p:stCondLst>
                        <p:cond delay="indefinite"/>
                      </p:stCondLst>
                      <p:childTnLst>
                        <p:par>
                          <p:cTn id="17" fill="hold">
                            <p:stCondLst>
                              <p:cond delay="0"/>
                            </p:stCondLst>
                            <p:childTnLst>
                              <p:par>
                                <p:cTn id="18" presetID="42" presetClass="entr" presetSubtype="0" fill="hold" grpId="0" nodeType="clickEffect">
                                  <p:stCondLst>
                                    <p:cond delay="0"/>
                                  </p:stCondLst>
                                  <p:childTnLst>
                                    <p:set>
                                      <p:cBhvr>
                                        <p:cTn id="19" dur="1" fill="hold">
                                          <p:stCondLst>
                                            <p:cond delay="0"/>
                                          </p:stCondLst>
                                        </p:cTn>
                                        <p:tgtEl>
                                          <p:spTgt spid="7"/>
                                        </p:tgtEl>
                                        <p:attrNameLst>
                                          <p:attrName>style.visibility</p:attrName>
                                        </p:attrNameLst>
                                      </p:cBhvr>
                                      <p:to>
                                        <p:strVal val="visible"/>
                                      </p:to>
                                    </p:set>
                                    <p:animEffect transition="in" filter="fade">
                                      <p:cBhvr>
                                        <p:cTn id="20" dur="1000"/>
                                        <p:tgtEl>
                                          <p:spTgt spid="7"/>
                                        </p:tgtEl>
                                      </p:cBhvr>
                                    </p:animEffect>
                                    <p:anim calcmode="lin" valueType="num">
                                      <p:cBhvr>
                                        <p:cTn id="21" dur="1000" fill="hold"/>
                                        <p:tgtEl>
                                          <p:spTgt spid="7"/>
                                        </p:tgtEl>
                                        <p:attrNameLst>
                                          <p:attrName>ppt_x</p:attrName>
                                        </p:attrNameLst>
                                      </p:cBhvr>
                                      <p:tavLst>
                                        <p:tav tm="0">
                                          <p:val>
                                            <p:strVal val="#ppt_x"/>
                                          </p:val>
                                        </p:tav>
                                        <p:tav tm="100000">
                                          <p:val>
                                            <p:strVal val="#ppt_x"/>
                                          </p:val>
                                        </p:tav>
                                      </p:tavLst>
                                    </p:anim>
                                    <p:anim calcmode="lin" valueType="num">
                                      <p:cBhvr>
                                        <p:cTn id="22" dur="1000" fill="hold"/>
                                        <p:tgtEl>
                                          <p:spTgt spid="7"/>
                                        </p:tgtEl>
                                        <p:attrNameLst>
                                          <p:attrName>ppt_y</p:attrName>
                                        </p:attrNameLst>
                                      </p:cBhvr>
                                      <p:tavLst>
                                        <p:tav tm="0">
                                          <p:val>
                                            <p:strVal val="#ppt_y+.1"/>
                                          </p:val>
                                        </p:tav>
                                        <p:tav tm="100000">
                                          <p:val>
                                            <p:strVal val="#ppt_y"/>
                                          </p:val>
                                        </p:tav>
                                      </p:tavLst>
                                    </p:anim>
                                  </p:childTnLst>
                                </p:cTn>
                              </p:par>
                              <p:par>
                                <p:cTn id="23" presetID="37" presetClass="entr" presetSubtype="0" fill="hold" grpId="0" nodeType="withEffect">
                                  <p:stCondLst>
                                    <p:cond delay="0"/>
                                  </p:stCondLst>
                                  <p:childTnLst>
                                    <p:set>
                                      <p:cBhvr>
                                        <p:cTn id="24" dur="1" fill="hold">
                                          <p:stCondLst>
                                            <p:cond delay="0"/>
                                          </p:stCondLst>
                                        </p:cTn>
                                        <p:tgtEl>
                                          <p:spTgt spid="3"/>
                                        </p:tgtEl>
                                        <p:attrNameLst>
                                          <p:attrName>style.visibility</p:attrName>
                                        </p:attrNameLst>
                                      </p:cBhvr>
                                      <p:to>
                                        <p:strVal val="visible"/>
                                      </p:to>
                                    </p:set>
                                    <p:animEffect transition="in" filter="fade">
                                      <p:cBhvr>
                                        <p:cTn id="25" dur="1000"/>
                                        <p:tgtEl>
                                          <p:spTgt spid="3"/>
                                        </p:tgtEl>
                                      </p:cBhvr>
                                    </p:animEffect>
                                    <p:anim calcmode="lin" valueType="num">
                                      <p:cBhvr>
                                        <p:cTn id="26" dur="1000" fill="hold"/>
                                        <p:tgtEl>
                                          <p:spTgt spid="3"/>
                                        </p:tgtEl>
                                        <p:attrNameLst>
                                          <p:attrName>ppt_x</p:attrName>
                                        </p:attrNameLst>
                                      </p:cBhvr>
                                      <p:tavLst>
                                        <p:tav tm="0">
                                          <p:val>
                                            <p:strVal val="#ppt_x"/>
                                          </p:val>
                                        </p:tav>
                                        <p:tav tm="100000">
                                          <p:val>
                                            <p:strVal val="#ppt_x"/>
                                          </p:val>
                                        </p:tav>
                                      </p:tavLst>
                                    </p:anim>
                                    <p:anim calcmode="lin" valueType="num">
                                      <p:cBhvr>
                                        <p:cTn id="27" dur="900" decel="100000" fill="hold"/>
                                        <p:tgtEl>
                                          <p:spTgt spid="3"/>
                                        </p:tgtEl>
                                        <p:attrNameLst>
                                          <p:attrName>ppt_y</p:attrName>
                                        </p:attrNameLst>
                                      </p:cBhvr>
                                      <p:tavLst>
                                        <p:tav tm="0">
                                          <p:val>
                                            <p:strVal val="#ppt_y+1"/>
                                          </p:val>
                                        </p:tav>
                                        <p:tav tm="100000">
                                          <p:val>
                                            <p:strVal val="#ppt_y-.03"/>
                                          </p:val>
                                        </p:tav>
                                      </p:tavLst>
                                    </p:anim>
                                    <p:anim calcmode="lin" valueType="num">
                                      <p:cBhvr>
                                        <p:cTn id="28" dur="100" accel="100000" fill="hold">
                                          <p:stCondLst>
                                            <p:cond delay="900"/>
                                          </p:stCondLst>
                                        </p:cTn>
                                        <p:tgtEl>
                                          <p:spTgt spid="3"/>
                                        </p:tgtEl>
                                        <p:attrNameLst>
                                          <p:attrName>ppt_y</p:attrName>
                                        </p:attrNameLst>
                                      </p:cBhvr>
                                      <p:tavLst>
                                        <p:tav tm="0">
                                          <p:val>
                                            <p:strVal val="#ppt_y-.03"/>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5" grpId="0" animBg="1"/>
      <p:bldP spid="7" grpId="0" animBg="1"/>
      <p:bldP spid="3"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rtl="0"/>
            <a:r>
              <a:rPr lang="en-US" dirty="0" smtClean="0"/>
              <a:t>WHO’s Solution for Individuals</a:t>
            </a:r>
            <a:endParaRPr lang="he-IL" dirty="0"/>
          </a:p>
        </p:txBody>
      </p:sp>
      <p:sp>
        <p:nvSpPr>
          <p:cNvPr id="3" name="Content Placeholder 2"/>
          <p:cNvSpPr>
            <a:spLocks noGrp="1"/>
          </p:cNvSpPr>
          <p:nvPr>
            <p:ph idx="1"/>
          </p:nvPr>
        </p:nvSpPr>
        <p:spPr/>
        <p:txBody>
          <a:bodyPr>
            <a:normAutofit/>
          </a:bodyPr>
          <a:lstStyle/>
          <a:p>
            <a:pPr algn="l" rtl="0"/>
            <a:r>
              <a:rPr lang="en-US" dirty="0" smtClean="0"/>
              <a:t>Limit energy intake from total fats and sugars</a:t>
            </a:r>
          </a:p>
          <a:p>
            <a:pPr algn="l" rtl="0"/>
            <a:r>
              <a:rPr lang="en-US" dirty="0"/>
              <a:t>I</a:t>
            </a:r>
            <a:r>
              <a:rPr lang="en-US" dirty="0" smtClean="0"/>
              <a:t>ncrease consumption of fruit and vegetables, as well as legumes, whole grains and nuts</a:t>
            </a:r>
          </a:p>
          <a:p>
            <a:pPr algn="l" rtl="0"/>
            <a:r>
              <a:rPr lang="en-US" dirty="0"/>
              <a:t>E</a:t>
            </a:r>
            <a:r>
              <a:rPr lang="en-US" dirty="0" smtClean="0"/>
              <a:t>ngage in regular physical activity </a:t>
            </a:r>
          </a:p>
          <a:p>
            <a:pPr lvl="1" algn="l" rtl="0"/>
            <a:r>
              <a:rPr lang="en-US" dirty="0" smtClean="0"/>
              <a:t>60 minutes a day for children</a:t>
            </a:r>
          </a:p>
          <a:p>
            <a:pPr lvl="1" algn="l" rtl="0"/>
            <a:r>
              <a:rPr lang="en-US" dirty="0" smtClean="0"/>
              <a:t>150 minutes per week for adults </a:t>
            </a:r>
          </a:p>
          <a:p>
            <a:pPr algn="l" rtl="0"/>
            <a:endParaRPr lang="he-IL" dirty="0"/>
          </a:p>
        </p:txBody>
      </p:sp>
      <p:pic>
        <p:nvPicPr>
          <p:cNvPr id="74754" name="Picture 2" descr="Why do the Japanese exercise before work?"/>
          <p:cNvPicPr>
            <a:picLocks noChangeAspect="1" noChangeArrowheads="1"/>
          </p:cNvPicPr>
          <p:nvPr/>
        </p:nvPicPr>
        <p:blipFill>
          <a:blip r:embed="rId2" cstate="print"/>
          <a:srcRect/>
          <a:stretch>
            <a:fillRect/>
          </a:stretch>
        </p:blipFill>
        <p:spPr bwMode="auto">
          <a:xfrm>
            <a:off x="6279618" y="4725144"/>
            <a:ext cx="2446027" cy="1712218"/>
          </a:xfrm>
          <a:prstGeom prst="rect">
            <a:avLst/>
          </a:prstGeom>
          <a:noFill/>
        </p:spPr>
      </p:pic>
      <p:pic>
        <p:nvPicPr>
          <p:cNvPr id="74756" name="Picture 4" descr="physical-activity-dimentia.jpg"/>
          <p:cNvPicPr>
            <a:picLocks noChangeAspect="1" noChangeArrowheads="1"/>
          </p:cNvPicPr>
          <p:nvPr/>
        </p:nvPicPr>
        <p:blipFill>
          <a:blip r:embed="rId3" cstate="print"/>
          <a:srcRect/>
          <a:stretch>
            <a:fillRect/>
          </a:stretch>
        </p:blipFill>
        <p:spPr bwMode="auto">
          <a:xfrm>
            <a:off x="4283968" y="4941168"/>
            <a:ext cx="2041625" cy="1701354"/>
          </a:xfrm>
          <a:prstGeom prst="rect">
            <a:avLst/>
          </a:prstGeom>
          <a:noFill/>
        </p:spPr>
      </p:pic>
    </p:spTree>
    <p:extLst>
      <p:ext uri="{BB962C8B-B14F-4D97-AF65-F5344CB8AC3E}">
        <p14:creationId xmlns:p14="http://schemas.microsoft.com/office/powerpoint/2010/main" val="3530420950"/>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rtl="0"/>
            <a:r>
              <a:rPr lang="en-US" dirty="0" smtClean="0"/>
              <a:t>Not So Fast…..</a:t>
            </a:r>
            <a:endParaRPr lang="he-IL" dirty="0"/>
          </a:p>
        </p:txBody>
      </p:sp>
      <p:sp>
        <p:nvSpPr>
          <p:cNvPr id="3" name="Content Placeholder 2"/>
          <p:cNvSpPr>
            <a:spLocks noGrp="1"/>
          </p:cNvSpPr>
          <p:nvPr>
            <p:ph idx="1"/>
          </p:nvPr>
        </p:nvSpPr>
        <p:spPr/>
        <p:txBody>
          <a:bodyPr>
            <a:normAutofit fontScale="85000" lnSpcReduction="20000"/>
          </a:bodyPr>
          <a:lstStyle/>
          <a:p>
            <a:pPr algn="l" rtl="0"/>
            <a:r>
              <a:rPr lang="en-US" dirty="0" smtClean="0"/>
              <a:t>Reducing total fat and sugar intake reduces total energy intake BUT</a:t>
            </a:r>
          </a:p>
          <a:p>
            <a:pPr lvl="1" algn="l" rtl="0"/>
            <a:r>
              <a:rPr lang="en-US" dirty="0" smtClean="0"/>
              <a:t>Fat and sugar are generally more affordable than protein</a:t>
            </a:r>
          </a:p>
          <a:p>
            <a:pPr lvl="1" algn="l" rtl="0"/>
            <a:r>
              <a:rPr lang="en-US" dirty="0" smtClean="0"/>
              <a:t>Overweight/obesity over-represented in lower income groups</a:t>
            </a:r>
          </a:p>
          <a:p>
            <a:pPr algn="l" rtl="0"/>
            <a:r>
              <a:rPr lang="en-US" dirty="0" smtClean="0"/>
              <a:t>No evidence that increased fruit and vegetable intake reduces body weight</a:t>
            </a:r>
          </a:p>
          <a:p>
            <a:pPr lvl="1" algn="l" rtl="0"/>
            <a:r>
              <a:rPr lang="en-US" dirty="0" smtClean="0"/>
              <a:t>Often added without changing other dietary components</a:t>
            </a:r>
          </a:p>
          <a:p>
            <a:pPr algn="l" rtl="0"/>
            <a:r>
              <a:rPr lang="en-US" dirty="0" smtClean="0"/>
              <a:t>Physical activity without dietary alterations not associated with weight loss</a:t>
            </a:r>
            <a:endParaRPr lang="he-IL" dirty="0"/>
          </a:p>
        </p:txBody>
      </p:sp>
    </p:spTree>
    <p:extLst>
      <p:ext uri="{BB962C8B-B14F-4D97-AF65-F5344CB8AC3E}">
        <p14:creationId xmlns:p14="http://schemas.microsoft.com/office/powerpoint/2010/main" val="2370501648"/>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rtl="0"/>
            <a:r>
              <a:rPr lang="en-US" dirty="0" smtClean="0"/>
              <a:t>Solutions?</a:t>
            </a:r>
            <a:endParaRPr lang="he-IL" dirty="0"/>
          </a:p>
        </p:txBody>
      </p:sp>
      <p:sp>
        <p:nvSpPr>
          <p:cNvPr id="3" name="Content Placeholder 2"/>
          <p:cNvSpPr>
            <a:spLocks noGrp="1"/>
          </p:cNvSpPr>
          <p:nvPr>
            <p:ph idx="1"/>
          </p:nvPr>
        </p:nvSpPr>
        <p:spPr/>
        <p:txBody>
          <a:bodyPr/>
          <a:lstStyle/>
          <a:p>
            <a:pPr algn="l" rtl="0"/>
            <a:r>
              <a:rPr lang="en-US" dirty="0" smtClean="0"/>
              <a:t>Overweight and obesity rates increasing</a:t>
            </a:r>
          </a:p>
          <a:p>
            <a:pPr algn="l" rtl="0"/>
            <a:r>
              <a:rPr lang="en-US" dirty="0" smtClean="0"/>
              <a:t>Throughout the 20</a:t>
            </a:r>
            <a:r>
              <a:rPr lang="en-US" baseline="30000" dirty="0" smtClean="0"/>
              <a:t>th</a:t>
            </a:r>
            <a:r>
              <a:rPr lang="en-US" dirty="0" smtClean="0"/>
              <a:t> and 21</a:t>
            </a:r>
            <a:r>
              <a:rPr lang="en-US" baseline="30000" dirty="0" smtClean="0"/>
              <a:t>st</a:t>
            </a:r>
            <a:r>
              <a:rPr lang="en-US" dirty="0" smtClean="0"/>
              <a:t> centuries, various weight loss diet strategies have been developed</a:t>
            </a:r>
          </a:p>
          <a:p>
            <a:pPr lvl="1" algn="l" rtl="0"/>
            <a:r>
              <a:rPr lang="en-US" dirty="0" smtClean="0"/>
              <a:t>Few are evidence based</a:t>
            </a:r>
          </a:p>
          <a:p>
            <a:pPr lvl="1" algn="l" rtl="0"/>
            <a:r>
              <a:rPr lang="en-US" dirty="0" smtClean="0"/>
              <a:t>None are successful in the long term</a:t>
            </a:r>
          </a:p>
          <a:p>
            <a:pPr algn="l" rtl="0"/>
            <a:r>
              <a:rPr lang="en-US" dirty="0" smtClean="0"/>
              <a:t>Reflect fashion, business opportunities</a:t>
            </a:r>
            <a:endParaRPr lang="he-IL" dirty="0"/>
          </a:p>
        </p:txBody>
      </p:sp>
    </p:spTree>
    <p:extLst>
      <p:ext uri="{BB962C8B-B14F-4D97-AF65-F5344CB8AC3E}">
        <p14:creationId xmlns:p14="http://schemas.microsoft.com/office/powerpoint/2010/main" val="4181764343"/>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pPr algn="l" rtl="0"/>
            <a:r>
              <a:rPr lang="en-US" dirty="0" smtClean="0"/>
              <a:t>Weight loss diet strategies over time</a:t>
            </a:r>
            <a:endParaRPr lang="he-IL" dirty="0"/>
          </a:p>
        </p:txBody>
      </p:sp>
      <p:sp>
        <p:nvSpPr>
          <p:cNvPr id="5" name="Text Placeholder 4"/>
          <p:cNvSpPr>
            <a:spLocks noGrp="1"/>
          </p:cNvSpPr>
          <p:nvPr>
            <p:ph type="body" idx="1"/>
          </p:nvPr>
        </p:nvSpPr>
        <p:spPr/>
        <p:txBody>
          <a:bodyPr/>
          <a:lstStyle/>
          <a:p>
            <a:r>
              <a:rPr lang="en-US" dirty="0" smtClean="0"/>
              <a:t>But do they work?</a:t>
            </a:r>
            <a:endParaRPr lang="he-IL" dirty="0"/>
          </a:p>
        </p:txBody>
      </p:sp>
    </p:spTree>
    <p:extLst>
      <p:ext uri="{BB962C8B-B14F-4D97-AF65-F5344CB8AC3E}">
        <p14:creationId xmlns:p14="http://schemas.microsoft.com/office/powerpoint/2010/main" val="1642351794"/>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pPr rtl="0"/>
            <a:r>
              <a:rPr lang="en-US" dirty="0" smtClean="0"/>
              <a:t>1930s-40s</a:t>
            </a:r>
            <a:endParaRPr lang="he-IL" dirty="0"/>
          </a:p>
        </p:txBody>
      </p:sp>
      <p:pic>
        <p:nvPicPr>
          <p:cNvPr id="1025" name="Picture 1" descr="http://www.cigarettecentury.com/images/WhenTempted.gif"/>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539552" y="1556792"/>
            <a:ext cx="4400550" cy="4229100"/>
          </a:xfrm>
          <a:prstGeom prst="rect">
            <a:avLst/>
          </a:prstGeom>
          <a:noFill/>
          <a:extLst>
            <a:ext uri="{909E8E84-426E-40DD-AFC4-6F175D3DCCD1}">
              <a14:hiddenFill xmlns:a14="http://schemas.microsoft.com/office/drawing/2010/main">
                <a:solidFill>
                  <a:srgbClr val="FFFFFF"/>
                </a:solidFill>
              </a14:hiddenFill>
            </a:ext>
          </a:extLst>
        </p:spPr>
      </p:pic>
      <p:sp>
        <p:nvSpPr>
          <p:cNvPr id="5" name="TextBox 4"/>
          <p:cNvSpPr txBox="1"/>
          <p:nvPr/>
        </p:nvSpPr>
        <p:spPr>
          <a:xfrm>
            <a:off x="5067563" y="1941415"/>
            <a:ext cx="3528391" cy="1938992"/>
          </a:xfrm>
          <a:prstGeom prst="rect">
            <a:avLst/>
          </a:prstGeom>
          <a:noFill/>
        </p:spPr>
        <p:txBody>
          <a:bodyPr wrap="square" rtlCol="1">
            <a:spAutoFit/>
          </a:bodyPr>
          <a:lstStyle/>
          <a:p>
            <a:pPr algn="ctr" rtl="0"/>
            <a:r>
              <a:rPr lang="en-US" sz="4000" dirty="0" smtClean="0"/>
              <a:t>Reach for a Lucky instead of a  sweet</a:t>
            </a:r>
            <a:endParaRPr lang="he-IL" sz="4000" dirty="0"/>
          </a:p>
        </p:txBody>
      </p:sp>
      <p:sp>
        <p:nvSpPr>
          <p:cNvPr id="6" name="TextBox 5"/>
          <p:cNvSpPr txBox="1"/>
          <p:nvPr/>
        </p:nvSpPr>
        <p:spPr>
          <a:xfrm>
            <a:off x="4952696" y="1202849"/>
            <a:ext cx="3728457" cy="707886"/>
          </a:xfrm>
          <a:prstGeom prst="rect">
            <a:avLst/>
          </a:prstGeom>
          <a:noFill/>
        </p:spPr>
        <p:txBody>
          <a:bodyPr wrap="none" rtlCol="1">
            <a:spAutoFit/>
          </a:bodyPr>
          <a:lstStyle/>
          <a:p>
            <a:pPr algn="l" rtl="0"/>
            <a:r>
              <a:rPr lang="en-US" sz="4000" dirty="0" smtClean="0"/>
              <a:t>When tempted…</a:t>
            </a:r>
            <a:endParaRPr lang="he-IL" sz="4000" dirty="0"/>
          </a:p>
        </p:txBody>
      </p:sp>
      <p:sp>
        <p:nvSpPr>
          <p:cNvPr id="7" name="TextBox 6"/>
          <p:cNvSpPr txBox="1"/>
          <p:nvPr/>
        </p:nvSpPr>
        <p:spPr>
          <a:xfrm>
            <a:off x="5098825" y="3880407"/>
            <a:ext cx="3084985" cy="2554545"/>
          </a:xfrm>
          <a:prstGeom prst="rect">
            <a:avLst/>
          </a:prstGeom>
          <a:noFill/>
        </p:spPr>
        <p:txBody>
          <a:bodyPr wrap="square" rtlCol="1">
            <a:spAutoFit/>
          </a:bodyPr>
          <a:lstStyle/>
          <a:p>
            <a:pPr algn="ctr" rtl="0"/>
            <a:r>
              <a:rPr lang="en-US" sz="4000" dirty="0" smtClean="0"/>
              <a:t>Smoke instead of eating = low calorie diet</a:t>
            </a:r>
            <a:endParaRPr lang="he-IL" sz="4000" dirty="0"/>
          </a:p>
        </p:txBody>
      </p:sp>
    </p:spTree>
    <p:extLst>
      <p:ext uri="{BB962C8B-B14F-4D97-AF65-F5344CB8AC3E}">
        <p14:creationId xmlns:p14="http://schemas.microsoft.com/office/powerpoint/2010/main" val="276176972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1000"/>
                                        <p:tgtEl>
                                          <p:spTgt spid="5"/>
                                        </p:tgtEl>
                                      </p:cBhvr>
                                    </p:animEffect>
                                    <p:anim calcmode="lin" valueType="num">
                                      <p:cBhvr>
                                        <p:cTn id="8" dur="1000" fill="hold"/>
                                        <p:tgtEl>
                                          <p:spTgt spid="5"/>
                                        </p:tgtEl>
                                        <p:attrNameLst>
                                          <p:attrName>ppt_x</p:attrName>
                                        </p:attrNameLst>
                                      </p:cBhvr>
                                      <p:tavLst>
                                        <p:tav tm="0">
                                          <p:val>
                                            <p:strVal val="#ppt_x"/>
                                          </p:val>
                                        </p:tav>
                                        <p:tav tm="100000">
                                          <p:val>
                                            <p:strVal val="#ppt_x"/>
                                          </p:val>
                                        </p:tav>
                                      </p:tavLst>
                                    </p:anim>
                                    <p:anim calcmode="lin" valueType="num">
                                      <p:cBhvr>
                                        <p:cTn id="9" dur="1000" fill="hold"/>
                                        <p:tgtEl>
                                          <p:spTgt spid="5"/>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7"/>
                                        </p:tgtEl>
                                        <p:attrNameLst>
                                          <p:attrName>style.visibility</p:attrName>
                                        </p:attrNameLst>
                                      </p:cBhvr>
                                      <p:to>
                                        <p:strVal val="visible"/>
                                      </p:to>
                                    </p:set>
                                    <p:animEffect transition="in" filter="fade">
                                      <p:cBhvr>
                                        <p:cTn id="14" dur="1000"/>
                                        <p:tgtEl>
                                          <p:spTgt spid="7"/>
                                        </p:tgtEl>
                                      </p:cBhvr>
                                    </p:animEffect>
                                    <p:anim calcmode="lin" valueType="num">
                                      <p:cBhvr>
                                        <p:cTn id="15" dur="1000" fill="hold"/>
                                        <p:tgtEl>
                                          <p:spTgt spid="7"/>
                                        </p:tgtEl>
                                        <p:attrNameLst>
                                          <p:attrName>ppt_x</p:attrName>
                                        </p:attrNameLst>
                                      </p:cBhvr>
                                      <p:tavLst>
                                        <p:tav tm="0">
                                          <p:val>
                                            <p:strVal val="#ppt_x"/>
                                          </p:val>
                                        </p:tav>
                                        <p:tav tm="100000">
                                          <p:val>
                                            <p:strVal val="#ppt_x"/>
                                          </p:val>
                                        </p:tav>
                                      </p:tavLst>
                                    </p:anim>
                                    <p:anim calcmode="lin" valueType="num">
                                      <p:cBhvr>
                                        <p:cTn id="16" dur="1000" fill="hold"/>
                                        <p:tgtEl>
                                          <p:spTgt spid="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7"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rtl="0"/>
            <a:r>
              <a:rPr lang="en-US" dirty="0" smtClean="0"/>
              <a:t>1950s</a:t>
            </a:r>
            <a:endParaRPr lang="he-IL" dirty="0"/>
          </a:p>
        </p:txBody>
      </p:sp>
      <p:sp>
        <p:nvSpPr>
          <p:cNvPr id="4" name="Content Placeholder 3"/>
          <p:cNvSpPr>
            <a:spLocks noGrp="1"/>
          </p:cNvSpPr>
          <p:nvPr>
            <p:ph sz="half" idx="2"/>
          </p:nvPr>
        </p:nvSpPr>
        <p:spPr>
          <a:xfrm>
            <a:off x="467544" y="1484784"/>
            <a:ext cx="4546848" cy="4824536"/>
          </a:xfrm>
        </p:spPr>
        <p:txBody>
          <a:bodyPr>
            <a:normAutofit/>
          </a:bodyPr>
          <a:lstStyle/>
          <a:p>
            <a:pPr algn="l" rtl="0"/>
            <a:r>
              <a:rPr lang="en-US" dirty="0" smtClean="0"/>
              <a:t>Pray </a:t>
            </a:r>
            <a:r>
              <a:rPr lang="en-US" dirty="0"/>
              <a:t>Y</a:t>
            </a:r>
            <a:r>
              <a:rPr lang="en-US" dirty="0" smtClean="0"/>
              <a:t>our Weight Away</a:t>
            </a:r>
          </a:p>
          <a:p>
            <a:pPr lvl="1" algn="l" rtl="0"/>
            <a:r>
              <a:rPr lang="en-US" dirty="0" smtClean="0"/>
              <a:t>Rev. Charlie W. </a:t>
            </a:r>
            <a:r>
              <a:rPr lang="en-US" dirty="0" err="1" smtClean="0"/>
              <a:t>Shedd</a:t>
            </a:r>
            <a:r>
              <a:rPr lang="en-US" dirty="0" smtClean="0"/>
              <a:t>, 1957</a:t>
            </a:r>
          </a:p>
          <a:p>
            <a:pPr algn="l" rtl="0"/>
            <a:r>
              <a:rPr lang="en-US" i="1" dirty="0" smtClean="0"/>
              <a:t>“More of Jesus, Less of Me”</a:t>
            </a:r>
          </a:p>
          <a:p>
            <a:pPr lvl="1" algn="l" rtl="0"/>
            <a:r>
              <a:rPr lang="en-US" dirty="0" smtClean="0"/>
              <a:t>Jesus wants his followers to be slim</a:t>
            </a:r>
          </a:p>
          <a:p>
            <a:pPr algn="l" rtl="0"/>
            <a:r>
              <a:rPr lang="en-US" dirty="0" smtClean="0"/>
              <a:t>Prayer</a:t>
            </a:r>
          </a:p>
          <a:p>
            <a:pPr algn="l" rtl="0"/>
            <a:r>
              <a:rPr lang="en-US" dirty="0" smtClean="0"/>
              <a:t>Low carbohydrate, low fat, low calorie diet</a:t>
            </a:r>
          </a:p>
          <a:p>
            <a:pPr algn="l" rtl="0"/>
            <a:endParaRPr lang="en-US" i="1" dirty="0" smtClean="0"/>
          </a:p>
          <a:p>
            <a:pPr algn="l" rtl="0"/>
            <a:endParaRPr lang="he-IL" dirty="0"/>
          </a:p>
        </p:txBody>
      </p:sp>
      <p:pic>
        <p:nvPicPr>
          <p:cNvPr id="4098" name="Picture 2" descr="https://sp.yimg.com/ib/th?id=JN.bfewHw5%2bqcdfOu387MFlLw&amp;pid=15.1&amp;H=213&amp;W=160&amp;P=0"/>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436096" y="1772816"/>
            <a:ext cx="2880320" cy="352839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70323626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4">
                                            <p:txEl>
                                              <p:pRg st="4" end="4"/>
                                            </p:txEl>
                                          </p:spTgt>
                                        </p:tgtEl>
                                        <p:attrNameLst>
                                          <p:attrName>style.visibility</p:attrName>
                                        </p:attrNameLst>
                                      </p:cBhvr>
                                      <p:to>
                                        <p:strVal val="visible"/>
                                      </p:to>
                                    </p:set>
                                    <p:animEffect transition="in" filter="fade">
                                      <p:cBhvr>
                                        <p:cTn id="7" dur="1000"/>
                                        <p:tgtEl>
                                          <p:spTgt spid="4">
                                            <p:txEl>
                                              <p:pRg st="4" end="4"/>
                                            </p:txEl>
                                          </p:spTgt>
                                        </p:tgtEl>
                                      </p:cBhvr>
                                    </p:animEffect>
                                    <p:anim calcmode="lin" valueType="num">
                                      <p:cBhvr>
                                        <p:cTn id="8" dur="1000" fill="hold"/>
                                        <p:tgtEl>
                                          <p:spTgt spid="4">
                                            <p:txEl>
                                              <p:pRg st="4" end="4"/>
                                            </p:txEl>
                                          </p:spTgt>
                                        </p:tgtEl>
                                        <p:attrNameLst>
                                          <p:attrName>ppt_x</p:attrName>
                                        </p:attrNameLst>
                                      </p:cBhvr>
                                      <p:tavLst>
                                        <p:tav tm="0">
                                          <p:val>
                                            <p:strVal val="#ppt_x"/>
                                          </p:val>
                                        </p:tav>
                                        <p:tav tm="100000">
                                          <p:val>
                                            <p:strVal val="#ppt_x"/>
                                          </p:val>
                                        </p:tav>
                                      </p:tavLst>
                                    </p:anim>
                                    <p:anim calcmode="lin" valueType="num">
                                      <p:cBhvr>
                                        <p:cTn id="9" dur="1000" fill="hold"/>
                                        <p:tgtEl>
                                          <p:spTgt spid="4">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4">
                                            <p:txEl>
                                              <p:pRg st="5" end="5"/>
                                            </p:txEl>
                                          </p:spTgt>
                                        </p:tgtEl>
                                        <p:attrNameLst>
                                          <p:attrName>style.visibility</p:attrName>
                                        </p:attrNameLst>
                                      </p:cBhvr>
                                      <p:to>
                                        <p:strVal val="visible"/>
                                      </p:to>
                                    </p:set>
                                    <p:animEffect transition="in" filter="fade">
                                      <p:cBhvr>
                                        <p:cTn id="14" dur="1000"/>
                                        <p:tgtEl>
                                          <p:spTgt spid="4">
                                            <p:txEl>
                                              <p:pRg st="5" end="5"/>
                                            </p:txEl>
                                          </p:spTgt>
                                        </p:tgtEl>
                                      </p:cBhvr>
                                    </p:animEffect>
                                    <p:anim calcmode="lin" valueType="num">
                                      <p:cBhvr>
                                        <p:cTn id="15" dur="1000" fill="hold"/>
                                        <p:tgtEl>
                                          <p:spTgt spid="4">
                                            <p:txEl>
                                              <p:pRg st="5" end="5"/>
                                            </p:txEl>
                                          </p:spTgt>
                                        </p:tgtEl>
                                        <p:attrNameLst>
                                          <p:attrName>ppt_x</p:attrName>
                                        </p:attrNameLst>
                                      </p:cBhvr>
                                      <p:tavLst>
                                        <p:tav tm="0">
                                          <p:val>
                                            <p:strVal val="#ppt_x"/>
                                          </p:val>
                                        </p:tav>
                                        <p:tav tm="100000">
                                          <p:val>
                                            <p:strVal val="#ppt_x"/>
                                          </p:val>
                                        </p:tav>
                                      </p:tavLst>
                                    </p:anim>
                                    <p:anim calcmode="lin" valueType="num">
                                      <p:cBhvr>
                                        <p:cTn id="16" dur="1000" fill="hold"/>
                                        <p:tgtEl>
                                          <p:spTgt spid="4">
                                            <p:txEl>
                                              <p:pRg st="5" end="5"/>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rtl="0"/>
            <a:r>
              <a:rPr lang="en-US" dirty="0" smtClean="0"/>
              <a:t>1960s</a:t>
            </a:r>
            <a:endParaRPr lang="he-IL" dirty="0"/>
          </a:p>
        </p:txBody>
      </p:sp>
      <p:sp>
        <p:nvSpPr>
          <p:cNvPr id="4" name="Content Placeholder 3"/>
          <p:cNvSpPr>
            <a:spLocks noGrp="1"/>
          </p:cNvSpPr>
          <p:nvPr>
            <p:ph sz="half" idx="2"/>
          </p:nvPr>
        </p:nvSpPr>
        <p:spPr/>
        <p:txBody>
          <a:bodyPr/>
          <a:lstStyle/>
          <a:p>
            <a:pPr algn="l" rtl="0"/>
            <a:r>
              <a:rPr lang="en-US" dirty="0" smtClean="0"/>
              <a:t>Meal replacement</a:t>
            </a:r>
          </a:p>
          <a:p>
            <a:pPr lvl="1" algn="l" rtl="0"/>
            <a:r>
              <a:rPr lang="en-US" dirty="0" smtClean="0"/>
              <a:t>Sego, </a:t>
            </a:r>
            <a:r>
              <a:rPr lang="en-US" dirty="0" err="1" smtClean="0"/>
              <a:t>Metrecal</a:t>
            </a:r>
            <a:endParaRPr lang="en-US" dirty="0" smtClean="0"/>
          </a:p>
          <a:p>
            <a:pPr lvl="1" algn="l" rtl="0"/>
            <a:r>
              <a:rPr lang="en-US" dirty="0" smtClean="0"/>
              <a:t>Replace 1-2 meals/day with diet drink</a:t>
            </a:r>
          </a:p>
          <a:p>
            <a:pPr algn="l" rtl="0"/>
            <a:r>
              <a:rPr lang="en-US" dirty="0" smtClean="0"/>
              <a:t>Group support</a:t>
            </a:r>
          </a:p>
          <a:p>
            <a:pPr lvl="1" algn="l" rtl="0"/>
            <a:r>
              <a:rPr lang="en-US" dirty="0" smtClean="0"/>
              <a:t>Weight Watchers</a:t>
            </a:r>
          </a:p>
          <a:p>
            <a:pPr lvl="1" algn="l" rtl="0"/>
            <a:r>
              <a:rPr lang="en-US" dirty="0" smtClean="0"/>
              <a:t>Low carbohydrate, low calorie diet (originally)</a:t>
            </a:r>
          </a:p>
        </p:txBody>
      </p:sp>
      <p:pic>
        <p:nvPicPr>
          <p:cNvPr id="9222" name="Picture 6" descr="https://sp.yimg.com/ib/th?id=JN.HJKBE55y4cV5BEdjXgHfmQ&amp;pid=15.1&amp;H=220&amp;W=160&amp;P=0"/>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627784" y="1772816"/>
            <a:ext cx="2088232" cy="1881209"/>
          </a:xfrm>
          <a:prstGeom prst="rect">
            <a:avLst/>
          </a:prstGeom>
          <a:noFill/>
          <a:extLst>
            <a:ext uri="{909E8E84-426E-40DD-AFC4-6F175D3DCCD1}">
              <a14:hiddenFill xmlns:a14="http://schemas.microsoft.com/office/drawing/2010/main">
                <a:solidFill>
                  <a:srgbClr val="FFFFFF"/>
                </a:solidFill>
              </a14:hiddenFill>
            </a:ext>
          </a:extLst>
        </p:spPr>
      </p:pic>
      <p:pic>
        <p:nvPicPr>
          <p:cNvPr id="9218" name="Picture 2" descr="https://sp.yimg.com/ib/th?id=JN.CW%2f17ewqpc7Tw1SN%2bBY5vg&amp;pid=15.1&amp;H=213&amp;W=160&amp;P=0"/>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539552" y="1484784"/>
            <a:ext cx="2571750" cy="3429001"/>
          </a:xfrm>
          <a:prstGeom prst="rect">
            <a:avLst/>
          </a:prstGeom>
          <a:noFill/>
          <a:extLst>
            <a:ext uri="{909E8E84-426E-40DD-AFC4-6F175D3DCCD1}">
              <a14:hiddenFill xmlns:a14="http://schemas.microsoft.com/office/drawing/2010/main">
                <a:solidFill>
                  <a:srgbClr val="FFFFFF"/>
                </a:solidFill>
              </a14:hiddenFill>
            </a:ext>
          </a:extLst>
        </p:spPr>
      </p:pic>
      <p:pic>
        <p:nvPicPr>
          <p:cNvPr id="9220" name="Picture 4" descr="https://sp.yimg.com/ib/th?id=JN.EqlVHo5RZzGQPEscD7qqOA&amp;pid=15.1&amp;H=220&amp;W=160&amp;P=0"/>
          <p:cNvPicPr>
            <a:picLocks noChangeAspect="1" noChangeArrowheads="1"/>
          </p:cNvPicPr>
          <p:nvPr/>
        </p:nvPicPr>
        <p:blipFill rotWithShape="1">
          <a:blip r:embed="rId5" cstate="print">
            <a:extLst>
              <a:ext uri="{28A0092B-C50C-407E-A947-70E740481C1C}">
                <a14:useLocalDpi xmlns:a14="http://schemas.microsoft.com/office/drawing/2010/main" val="0"/>
              </a:ext>
            </a:extLst>
          </a:blip>
          <a:srcRect l="11316" t="15904" b="30421"/>
          <a:stretch/>
        </p:blipFill>
        <p:spPr bwMode="auto">
          <a:xfrm>
            <a:off x="1586913" y="3933056"/>
            <a:ext cx="2937520" cy="244462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034463683"/>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rtl="0"/>
            <a:r>
              <a:rPr lang="en-US" dirty="0" smtClean="0"/>
              <a:t>1970s</a:t>
            </a:r>
            <a:endParaRPr lang="he-IL" dirty="0"/>
          </a:p>
        </p:txBody>
      </p:sp>
      <p:pic>
        <p:nvPicPr>
          <p:cNvPr id="10244" name="Picture 4" descr="https://sp.yimg.com/ib/th?id=JN.G43h%2b%2fdlhK86AHLY%2bl%2bdxw&amp;pid=15.1&amp;H=114&amp;W=160&amp;P=0"/>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598115" y="1844824"/>
            <a:ext cx="2419469" cy="2016647"/>
          </a:xfrm>
          <a:prstGeom prst="rect">
            <a:avLst/>
          </a:prstGeom>
          <a:noFill/>
          <a:extLst>
            <a:ext uri="{909E8E84-426E-40DD-AFC4-6F175D3DCCD1}">
              <a14:hiddenFill xmlns:a14="http://schemas.microsoft.com/office/drawing/2010/main">
                <a:solidFill>
                  <a:srgbClr val="FFFFFF"/>
                </a:solidFill>
              </a14:hiddenFill>
            </a:ext>
          </a:extLst>
        </p:spPr>
      </p:pic>
      <p:sp>
        <p:nvSpPr>
          <p:cNvPr id="4" name="Content Placeholder 3"/>
          <p:cNvSpPr>
            <a:spLocks noGrp="1"/>
          </p:cNvSpPr>
          <p:nvPr>
            <p:ph sz="half" idx="2"/>
          </p:nvPr>
        </p:nvSpPr>
        <p:spPr>
          <a:xfrm>
            <a:off x="611560" y="1268760"/>
            <a:ext cx="4104456" cy="4813995"/>
          </a:xfrm>
        </p:spPr>
        <p:txBody>
          <a:bodyPr>
            <a:normAutofit fontScale="92500" lnSpcReduction="10000"/>
          </a:bodyPr>
          <a:lstStyle/>
          <a:p>
            <a:pPr algn="l" rtl="0"/>
            <a:r>
              <a:rPr lang="en-US" dirty="0" smtClean="0"/>
              <a:t>Dr. Atkins low (as in zero) carbohydrate diet</a:t>
            </a:r>
          </a:p>
          <a:p>
            <a:pPr lvl="1" algn="l" rtl="0"/>
            <a:r>
              <a:rPr lang="en-US" dirty="0" smtClean="0"/>
              <a:t>Energy intake “automatically” reduced</a:t>
            </a:r>
          </a:p>
          <a:p>
            <a:pPr algn="l" rtl="0"/>
            <a:r>
              <a:rPr lang="en-US" dirty="0" smtClean="0"/>
              <a:t>Diet pills</a:t>
            </a:r>
          </a:p>
          <a:p>
            <a:pPr lvl="1" algn="l" rtl="0"/>
            <a:r>
              <a:rPr lang="en-US" dirty="0" smtClean="0"/>
              <a:t>Over-the-counter (caffeine)</a:t>
            </a:r>
          </a:p>
          <a:p>
            <a:pPr lvl="1" algn="l" rtl="0"/>
            <a:r>
              <a:rPr lang="en-US" dirty="0" smtClean="0"/>
              <a:t>Prescription (amphetamines)</a:t>
            </a:r>
          </a:p>
          <a:p>
            <a:pPr lvl="1" algn="l" rtl="0"/>
            <a:r>
              <a:rPr lang="en-US" dirty="0" smtClean="0"/>
              <a:t>Criminal (cocaine, meth)</a:t>
            </a:r>
          </a:p>
          <a:p>
            <a:pPr algn="l" rtl="0"/>
            <a:r>
              <a:rPr lang="en-US" dirty="0" err="1" smtClean="0"/>
              <a:t>Nutrisystem</a:t>
            </a:r>
            <a:endParaRPr lang="en-US" dirty="0" smtClean="0"/>
          </a:p>
          <a:p>
            <a:pPr lvl="1" algn="l" rtl="0"/>
            <a:r>
              <a:rPr lang="en-US" dirty="0" smtClean="0"/>
              <a:t>All food provided plan</a:t>
            </a:r>
          </a:p>
          <a:p>
            <a:pPr algn="l" rtl="0"/>
            <a:endParaRPr lang="he-IL" dirty="0"/>
          </a:p>
        </p:txBody>
      </p:sp>
      <p:pic>
        <p:nvPicPr>
          <p:cNvPr id="10242" name="Picture 2" descr="https://sp.yimg.com/ib/th?id=JN.2%2bKQS2DGDBBMO4rG42dIvQ&amp;pid=15.1&amp;H=275&amp;W=160&amp;P=0"/>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6804248" y="980728"/>
            <a:ext cx="2088232" cy="2952751"/>
          </a:xfrm>
          <a:prstGeom prst="rect">
            <a:avLst/>
          </a:prstGeom>
          <a:noFill/>
          <a:extLst>
            <a:ext uri="{909E8E84-426E-40DD-AFC4-6F175D3DCCD1}">
              <a14:hiddenFill xmlns:a14="http://schemas.microsoft.com/office/drawing/2010/main">
                <a:solidFill>
                  <a:srgbClr val="FFFFFF"/>
                </a:solidFill>
              </a14:hiddenFill>
            </a:ext>
          </a:extLst>
        </p:spPr>
      </p:pic>
      <p:pic>
        <p:nvPicPr>
          <p:cNvPr id="10246" name="Picture 6" descr="Special Offer: Nutrisystem!"/>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5580112" y="4120497"/>
            <a:ext cx="2857500" cy="238125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110316015"/>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rtl="0"/>
            <a:r>
              <a:rPr lang="en-US" dirty="0" smtClean="0"/>
              <a:t>1980s</a:t>
            </a:r>
            <a:endParaRPr lang="he-IL" dirty="0"/>
          </a:p>
        </p:txBody>
      </p:sp>
      <p:sp>
        <p:nvSpPr>
          <p:cNvPr id="3" name="Content Placeholder 2"/>
          <p:cNvSpPr>
            <a:spLocks noGrp="1"/>
          </p:cNvSpPr>
          <p:nvPr>
            <p:ph sz="half" idx="1"/>
          </p:nvPr>
        </p:nvSpPr>
        <p:spPr>
          <a:xfrm>
            <a:off x="395536" y="1055845"/>
            <a:ext cx="4038600" cy="5253475"/>
          </a:xfrm>
        </p:spPr>
        <p:txBody>
          <a:bodyPr>
            <a:noAutofit/>
          </a:bodyPr>
          <a:lstStyle/>
          <a:p>
            <a:pPr algn="l" rtl="0"/>
            <a:r>
              <a:rPr lang="en-US" dirty="0"/>
              <a:t>Diet soda</a:t>
            </a:r>
          </a:p>
          <a:p>
            <a:pPr lvl="1" algn="l" rtl="0"/>
            <a:r>
              <a:rPr lang="en-US" dirty="0"/>
              <a:t>Non-calorie, artificially sweetened soft drinks</a:t>
            </a:r>
          </a:p>
          <a:p>
            <a:pPr algn="l" rtl="0"/>
            <a:r>
              <a:rPr lang="en-US" dirty="0" smtClean="0"/>
              <a:t>Scarsdale Diet</a:t>
            </a:r>
          </a:p>
          <a:p>
            <a:pPr lvl="1" algn="l" rtl="0"/>
            <a:r>
              <a:rPr lang="en-US" dirty="0" smtClean="0"/>
              <a:t>Very low calorie, low carbohydrate diet</a:t>
            </a:r>
          </a:p>
          <a:p>
            <a:pPr algn="l" rtl="0"/>
            <a:r>
              <a:rPr lang="en-US" dirty="0" smtClean="0"/>
              <a:t>The </a:t>
            </a:r>
            <a:r>
              <a:rPr lang="en-US" dirty="0"/>
              <a:t>Rice Diet</a:t>
            </a:r>
          </a:p>
          <a:p>
            <a:pPr lvl="1" algn="l" rtl="0"/>
            <a:r>
              <a:rPr lang="en-US" dirty="0"/>
              <a:t>High carbohydrate, low calorie </a:t>
            </a:r>
            <a:r>
              <a:rPr lang="en-US" dirty="0" smtClean="0"/>
              <a:t>diet</a:t>
            </a:r>
          </a:p>
          <a:p>
            <a:pPr algn="l" rtl="0"/>
            <a:r>
              <a:rPr lang="en-US" dirty="0"/>
              <a:t>Exercise</a:t>
            </a:r>
          </a:p>
          <a:p>
            <a:pPr lvl="1" algn="l" rtl="0"/>
            <a:r>
              <a:rPr lang="en-US" dirty="0"/>
              <a:t>Aerobic </a:t>
            </a:r>
            <a:r>
              <a:rPr lang="en-US" dirty="0" smtClean="0"/>
              <a:t>workout – in your own home!</a:t>
            </a:r>
            <a:endParaRPr lang="en-US" dirty="0"/>
          </a:p>
          <a:p>
            <a:pPr marL="457200" lvl="1" indent="0" algn="l" rtl="0">
              <a:buNone/>
            </a:pPr>
            <a:endParaRPr lang="en-US" dirty="0"/>
          </a:p>
          <a:p>
            <a:pPr lvl="1" algn="l" rtl="0"/>
            <a:endParaRPr lang="he-IL" dirty="0"/>
          </a:p>
        </p:txBody>
      </p:sp>
      <p:pic>
        <p:nvPicPr>
          <p:cNvPr id="11266" name="Picture 2" descr="Rice Diet Plan"/>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436096" y="1196752"/>
            <a:ext cx="2857500" cy="2447926"/>
          </a:xfrm>
          <a:prstGeom prst="rect">
            <a:avLst/>
          </a:prstGeom>
          <a:noFill/>
          <a:extLst>
            <a:ext uri="{909E8E84-426E-40DD-AFC4-6F175D3DCCD1}">
              <a14:hiddenFill xmlns:a14="http://schemas.microsoft.com/office/drawing/2010/main">
                <a:solidFill>
                  <a:srgbClr val="FFFFFF"/>
                </a:solidFill>
              </a14:hiddenFill>
            </a:ext>
          </a:extLst>
        </p:spPr>
      </p:pic>
      <p:pic>
        <p:nvPicPr>
          <p:cNvPr id="11268" name="Picture 4" descr="Jane Fonda's 1987 workout tips in 2010?"/>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7069460" y="3140968"/>
            <a:ext cx="1738461" cy="2857500"/>
          </a:xfrm>
          <a:prstGeom prst="rect">
            <a:avLst/>
          </a:prstGeom>
          <a:noFill/>
          <a:extLst>
            <a:ext uri="{909E8E84-426E-40DD-AFC4-6F175D3DCCD1}">
              <a14:hiddenFill xmlns:a14="http://schemas.microsoft.com/office/drawing/2010/main">
                <a:solidFill>
                  <a:srgbClr val="FFFFFF"/>
                </a:solidFill>
              </a14:hiddenFill>
            </a:ext>
          </a:extLst>
        </p:spPr>
      </p:pic>
      <p:pic>
        <p:nvPicPr>
          <p:cNvPr id="11270" name="Picture 6" descr="https://sp.yimg.com/ib/th?id=JN.zzT01%2fXbIoa64LeHkCyTRg&amp;pid=15.1&amp;P=0"/>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3980977" y="2188468"/>
            <a:ext cx="1905000" cy="1905000"/>
          </a:xfrm>
          <a:prstGeom prst="rect">
            <a:avLst/>
          </a:prstGeom>
          <a:noFill/>
          <a:extLst>
            <a:ext uri="{909E8E84-426E-40DD-AFC4-6F175D3DCCD1}">
              <a14:hiddenFill xmlns:a14="http://schemas.microsoft.com/office/drawing/2010/main">
                <a:solidFill>
                  <a:srgbClr val="FFFFFF"/>
                </a:solidFill>
              </a14:hiddenFill>
            </a:ext>
          </a:extLst>
        </p:spPr>
      </p:pic>
      <p:pic>
        <p:nvPicPr>
          <p:cNvPr id="11272" name="Picture 8" descr="Scarsdale Diet"/>
          <p:cNvPicPr>
            <a:picLocks noChangeAspect="1" noChangeArrowheads="1"/>
          </p:cNvPicPr>
          <p:nvPr/>
        </p:nvPicPr>
        <p:blipFill rotWithShape="1">
          <a:blip r:embed="rId6" cstate="print">
            <a:extLst>
              <a:ext uri="{28A0092B-C50C-407E-A947-70E740481C1C}">
                <a14:useLocalDpi xmlns:a14="http://schemas.microsoft.com/office/drawing/2010/main" val="0"/>
              </a:ext>
            </a:extLst>
          </a:blip>
          <a:srcRect l="15680" r="13372"/>
          <a:stretch/>
        </p:blipFill>
        <p:spPr bwMode="auto">
          <a:xfrm>
            <a:off x="4644008" y="3999012"/>
            <a:ext cx="2130016" cy="238231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661044733"/>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rtl="0"/>
            <a:r>
              <a:rPr lang="en-US" dirty="0" smtClean="0"/>
              <a:t>1990s</a:t>
            </a:r>
            <a:endParaRPr lang="he-IL" dirty="0"/>
          </a:p>
        </p:txBody>
      </p:sp>
      <p:sp>
        <p:nvSpPr>
          <p:cNvPr id="4" name="Content Placeholder 3"/>
          <p:cNvSpPr>
            <a:spLocks noGrp="1"/>
          </p:cNvSpPr>
          <p:nvPr>
            <p:ph sz="half" idx="2"/>
          </p:nvPr>
        </p:nvSpPr>
        <p:spPr>
          <a:xfrm>
            <a:off x="5004047" y="1340768"/>
            <a:ext cx="4011365" cy="4525963"/>
          </a:xfrm>
        </p:spPr>
        <p:txBody>
          <a:bodyPr>
            <a:normAutofit lnSpcReduction="10000"/>
          </a:bodyPr>
          <a:lstStyle/>
          <a:p>
            <a:pPr algn="l" rtl="0"/>
            <a:r>
              <a:rPr lang="en-US" dirty="0" smtClean="0"/>
              <a:t>The return of Atkins</a:t>
            </a:r>
          </a:p>
          <a:p>
            <a:pPr lvl="1" algn="l" rtl="0"/>
            <a:r>
              <a:rPr lang="en-US" dirty="0" smtClean="0"/>
              <a:t>Modifications: 20-120 g carbohydrate/day</a:t>
            </a:r>
          </a:p>
          <a:p>
            <a:pPr algn="l" rtl="0"/>
            <a:r>
              <a:rPr lang="en-US" dirty="0" smtClean="0"/>
              <a:t>Low </a:t>
            </a:r>
            <a:r>
              <a:rPr lang="en-US" dirty="0" smtClean="0"/>
              <a:t>fat, high carbohydrate diets</a:t>
            </a:r>
          </a:p>
          <a:p>
            <a:pPr lvl="1" algn="l" rtl="0"/>
            <a:r>
              <a:rPr lang="en-US" dirty="0" smtClean="0"/>
              <a:t>Less than 15% fat</a:t>
            </a:r>
          </a:p>
          <a:p>
            <a:pPr lvl="1" algn="l" rtl="0"/>
            <a:r>
              <a:rPr lang="en-US" dirty="0" smtClean="0"/>
              <a:t>70% carbohydrates</a:t>
            </a:r>
          </a:p>
          <a:p>
            <a:pPr lvl="1" algn="l" rtl="0"/>
            <a:r>
              <a:rPr lang="en-US" dirty="0" smtClean="0"/>
              <a:t>Replacing fat with carbohydrates will reduce total energy intake</a:t>
            </a:r>
            <a:endParaRPr lang="he-IL" dirty="0"/>
          </a:p>
        </p:txBody>
      </p:sp>
      <p:pic>
        <p:nvPicPr>
          <p:cNvPr id="5" name="Picture 2" descr="https://sp.yimg.com/ib/th?id=JN.2%2bKQS2DGDBBMO4rG42dIvQ&amp;pid=15.1&amp;H=275&amp;W=160&amp;P=0"/>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23528" y="476672"/>
            <a:ext cx="2088232" cy="2952751"/>
          </a:xfrm>
          <a:prstGeom prst="rect">
            <a:avLst/>
          </a:prstGeom>
          <a:noFill/>
          <a:extLst>
            <a:ext uri="{909E8E84-426E-40DD-AFC4-6F175D3DCCD1}">
              <a14:hiddenFill xmlns:a14="http://schemas.microsoft.com/office/drawing/2010/main">
                <a:solidFill>
                  <a:srgbClr val="FFFFFF"/>
                </a:solidFill>
              </a14:hiddenFill>
            </a:ext>
          </a:extLst>
        </p:spPr>
      </p:pic>
      <p:pic>
        <p:nvPicPr>
          <p:cNvPr id="12290" name="Picture 2" descr="Dr. Dean Ornish On Diet and the Globalization of Disease | Alumni ..."/>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2159732" y="1556792"/>
            <a:ext cx="2088232" cy="2857500"/>
          </a:xfrm>
          <a:prstGeom prst="rect">
            <a:avLst/>
          </a:prstGeom>
          <a:noFill/>
          <a:extLst>
            <a:ext uri="{909E8E84-426E-40DD-AFC4-6F175D3DCCD1}">
              <a14:hiddenFill xmlns:a14="http://schemas.microsoft.com/office/drawing/2010/main">
                <a:solidFill>
                  <a:srgbClr val="FFFFFF"/>
                </a:solidFill>
              </a14:hiddenFill>
            </a:ext>
          </a:extLst>
        </p:spPr>
      </p:pic>
      <p:sp>
        <p:nvSpPr>
          <p:cNvPr id="3" name="AutoShape 2" descr="data:image/jpeg;base64,/9j/4AAQSkZJRgABAQAAAQABAAD/2wBDAAoHBwgHBgoICAgLCgoLDhgQDg0NDh0VFhEYIx8lJCIfIiEmKzcvJik0KSEiMEExNDk7Pj4+JS5ESUM8SDc9Pjv/2wBDAQoLCw4NDhwQEBw7KCIoOzs7Ozs7Ozs7Ozs7Ozs7Ozs7Ozs7Ozs7Ozs7Ozs7Ozs7Ozs7Ozs7Ozs7Ozs7Ozs7Ozv/wAARCAFaAP4DASIAAhEBAxEB/8QAHAAAAgIDAQEAAAAAAAAAAAAAAAYBBQMEBwII/8QAThAAAQMDAgIECwUGAggFBAMAAQIDBAAFERIhBjETQVFhBxQWIjZxdIGRstEVMlWUoSNCUlOxwWKSFyQlM3KCovAmNcLh8UNUZNJlg5P/xAAZAQEBAQEBAQAAAAAAAAAAAAAAAQIDBAX/xAArEQACAgEDAwMEAgMBAAAAAAAAAQIREgMhMRNRUhRBYQQiMoFxoSMzkbH/2gAMAwEAAhEDEQA/AF69cQz2L7cGUXaUhLclxISl9YCQFHYDNaXlNcvxmZ+YX9a0OIvSa6+2PfOarc1y6fyehfWyW2KGHymuP4zM/ML+tR5TXH8ZmfmF/Wl+inT+S+ufihh8prj+MzPzC/rR5TXH8ZmfmF/Wl6inS+Sevfihh8prj+NTPzC/rR5T3H8ZmfmF/Wl4UU6XyX10vFDD5TXH8ZmfmF/WjymuP41M/ML+tLvuqadL5Hr34oYvKa4/jMz8wv61HlNcfxmX+YX9aXqKdL5Hr34oYvKa4/jMz8wv60eUtxz/AOczPzC/rS6KmnSXcnr5eKGDymuP4zM/ML+tT5TXH8ZmfmF/Wl2pp013L65+KGHymuP4zM/ML+tHlLcfxmZ+YX9aXsUU6a7j178UMPlNcfxmZ+YX9aPKa45/85l/mF/Wl6op013Hr34oYvKa4fjMz8wv60eU1x/GZf5hf1pe6qKdJdx65+KGHymuP4zL/ML+tHlNcfxmX+YX9aXqMU6S7j178UMPlNcfxmZ+YX9aPKa4/jUv8wv60vYoxTpfI9e/FDD5TXD8Zl/mF/WjymuP4zL/ADC/rS9iinSXcevfihiHEtx/GZf5lf1o8pbj+My/zK/rS7RTpLuT1z8UMY4kuP4zL/ML+tM3AN3lT74+0/PfkJTGUoIcdUoA6kjOD665vTn4LfSaT7Gr50UWnW9kl9Y5rHFbi3xF6TXT2x75zVdVjxH6TXX2x75zVfXU8LIoqSB1UdVCEVIFRRigJFQaKlAGtOQMZ3zQqVuiOuirKQhzXIxHjpZGrSrQkbdWCN81H2X/ALKM7pHchGvHQ+Yf2mjTrz97rxjlWIys7a2i9N0aCEax99CcfxGvXQj+c38a3Y1qEiEZAltJKW3XC0rZWEDO3bnl2+uvdvswn2+TKEhSFMJUQjoipJCUlW6sgDsq2ZTiluiv6EfzmvjR0I/nN/E/StyDbPHIjr/SOAoVp0ts68eaTlRyNI2xmtUMaoapHSAYcCNPWcgnP6U/Yyh4/wBkdCP5zfxqehH85v41tyLX0FvRK6R06kNq85khB1DOAvO5HXtWNVtdTB8c87oujCwrQcElenTnlnr9VN+5bh4/2a/RD+c18aOiH81v/NW6m06rGu5B9WUHdvoTjGoJ+/nGd+VVxOBnsFN+5MoeP9mXoR/Na/zVHQj+c3/mrcu9q+y5KGEOOvlQyFlgoSo9iSSdVRcrWq2PNIckMvIWN3GFpcCVD7ydjzHu5im/cZQ8f7NNbYQM60Kz/Ca8VuvQWU3BmKzJLiXAj9otvRpKgDyyeWa82+B4+Snxhpg6kpT0mwUVHHPq99VMw6b2Rq0A7VvQ7b41LkMdKoBgE/s2ukUvzwnZOR259QNa82MYU5+KpYWWXCgqHXg4zSzJgJozRR6qoI3qaKKAKBRQKAn+lOngt9JZPsavnRSX66dPBd6SyfY1fOihqPIt8Rek109se+c1XVZcRekt09se+c1W0MsKKKKA9MhBfbDpIbKhqI6hnetpfiC7u2lvUiD0yQtRyDoz5x68bZ+FadG1Si2bktENMlgMqToUkdL0alKCTqOcEjP3cGi5pt6Xm/s5alIKPP1AjB1Htz1Yr1GftqLa+xIjOLkuZKH0qH7MgeaMdhOc7jY91ZIMy2sxOilQemd/bHpBjIy2Agd4Csn9RUHJr28QemWZ5UEJbJSEjJKsjHLHVnrr0hNuXKlanH2o+FFghIUv73mgjIGcZ66zWyXBjsOolxw4pS0kEsIXqSArKQVEFGcjccsVW1S2bykW5N2LYW6uCpQHSAYUkEDzsdxOcd3PrqYSba7dCJJWzEOopyckbebnGM/pXpyXBVZERUxkiUk56UMpBO55rzk7HlgV5cnRjam4aIDIdA8+SUjWTqJ2OM8sDnU3IQpqALlJR0xMVKXehWMgqUEEo6utWBUw24CoTipCwHgTgFak7aTgjCTk6uo1r9Kx0kYlrzW0gOjH3zrJ/oQPdWzcJsOXMYeYhIjtpSAttKUgKOonOwA5EDl8aFPERmCuG+qVKLb/ACYSEkjI3JVgcjyHvPVXjoYxtiHUvpEgOKC21E5KcJ0kbY5lXXWSJNYjTX3VRWnWlpcCEONJXoJB0HfsJHwrzAchIUrx1KlDWhY0NhWQM6k7kYzkfChDVWnRgakqyArzTnGf71uzGoCIMVUVwLeUgdOCTlKsbj1f971FsfgR3FqnRVyEqTpSlKgNOeatwd8cqxRjE6N5EnWkqA6NaGwspIO+2RjIoDO83bBB1tPuqklDf7MjZKsDXvjcb7eo89q9NtW02pS1uJEjoiQNZ1dJrwBpxjGnfOarsVuqkwlQlNJhgP8ARpAezvqCsk47xtSgY0qifZ6wWj40HAEq1HGncnbGOoD3150RekigrVoUkdOcfdOsg42/h0n31sOSoarK1GQwlMlKiVudAnK/OOPPzkbY2x1V5W9bzakMIjuJlpVqL+RhWTunHPGMY35jvoCbk3CbQ0YagXCV60pWVADbSckDc759VTcWrYgKVAkOuftSAlY30455xg5P/fWcDxirjMFvUl5KdLidACVHUo6tWewgcuqvUuUiRGjtNsNNKbbIWpDSUlatRwSRz20+8UoEzGoTcRgxZBcfxh5ODjOM5GQO8e4HronRoyJpTDlNuMLPmKKjlI/xZG1e58qC+lQiwvF1FwKCs5ynHLu37K0aqBAoooqkAVNFFAFOngu9JZHsavnRSYKdPBd6SyPY1fOihqPIt8Rekt09se+c1XVY8Rek109se+c1XUMsg0dWams0eDMlpKo0R98J2UWmlLwe/AoDBRW4LTcjt9mzM+zr+lbkXhW7So0l9McNiKwt9xt49GsNpG6glWCR6qAp6KKMUAVKUqWoJSkqUo4AAySe4VFTQG59i3b8KnflXPpWBuHLdfUw3FfceRnU2hpSlJxzyAMinnp3P9CZGtW9z05zvjY1RWtqPYOivF1b6aSRrhwSSCo9TjnYjO4HNXqoaop37XcYzRdkW6Wy2Oa3I60pHvIrV6637verhfZ65lwkqedX7gkdQA6hWhkdooZLKy2g3uczBamMMyH1hDSHQvCjjtCSB76x3i1PWS7yLbIWhbsdWlRbJKc4ztmtvhBWjjGzK/8AzWv1UB/es/Hagrji8HslKHwoX2KFAClgKUEgndRGw79qu5HCslnhgcQty4z8JTvRAo1hRVnHJSRVH14p6ccP+hVpHV9qkfoTQJdxFoqcd/LnRihCK3rVbRdZrcMS2Y7rqwhvptQCidsZAOPf21o5HLIrdtBKbzCI6pDfzCgMt/scnh27u2yWttbzQSVFskp3AI5gdtVtNnhOOePrjnqLY/6E0qZHbQr5LGyWdV7ntQGZbDMh9ehpDoX55xnmEkDl11iu1ses11kW6QpCnYyyhZQcpz3Vv8Gkp4ytBH/3bf8AWvfG6tXG14P/AOUv+tB7FBRRzooQOqiiigJA2pz8F3pLJ9jV86KTM06eC70kkexq+dFDUeRb4i9Jbp7Y985qtqy4i9Jrp7Y985quoZZFbjF0nRoTkONKdZZdWFuJbWU6yBgZxzG/KtSigHCXLdHgrt4Dq9f2q552o52R2++vfCVznTIV9ZkyHXwzY5Ya6RRUUhWnIyerurXltn/RXb3Or7VcH/R/7UcCuuR08QPsrKHG7LIUlQ5pI04IobXJWx+Er9LYU6xbXF4Gej1JDmO3QTq/SqxiHJkyxFYjuOPqVpDaU+dnr27uuskCQ9HuceSy4pDzbyVpWFb5BBrostpEe98eTYrDbkplhGlBB+4vHTHYg8ueO2hErEVXDk/oHnWDGl9ANTyIshDq2x1kpSckDrIyBVUKurXxI9ZbgifBt8Bt9AIBKXVDBGCMFeDsap1r6R1SykJKlE4SMAZ6hQjOncJzrTA8HUeReopkw0XfdPMIVpGFEfvAdlLPHnDsi03Yz0yFzYFwJdjyyrVqzvpJ7R+ordQD/oZcPV9rZ/6RRwXfocuKvhLiBQVbZhxHcVzjunkQeoE/A9xNDT7CTVy1xNOYEcMtRegYaQ10S4za0OaRglWU5Oefvpn4d4A6DjiTbb010zEJhUhCRsmQMgJ92+47sUsyuLL2++Vtz3IjYPmR4p6JpA6gEjbHroZqhtk2W3N8T8H3y1xxGjXZ5pxUZPJtaVJJx3b8u6qji67tW7jW5qtcdnpkyF9JIfbS6rXnfSFAhIHIYGdudMjk9TsLwezZjgKjLUVrKQn95Izt7qSuOYbsLja7NuggrkrdSe1KzqB/Whp7Iu+H+KWeIJzVm4risS48ohtqSGkodYWdgQoAbdVXN8tEXhjwdvQJ6Vyuguq/F0hWgOkp80qxvjG5x1jmK57w/Fem8QW+MwkqcckIAAHeCT7hvXTfCHLb4g4OmSYKw83b7podKN8AJ059WSN6BcCDC41vFvARE8UaZH/0ExGwg+vbJ+OauuILZa77wani20wm4L7Toanxmdmwo4GpI6tyD6jSNXW/BfZmJnBlxauLXSxpsjUlknBdS3pJx2jVtQi32Ods8STY6WEssw+iYbSgtuRW1pcwNyrKcnPrpi4gtFubk8N3+1RxEj3VSFLjJPmtLCk5092/6VQSeLr1IeK2pioTWfMjxQG2mx2BI2+NONzfen8NcDuyFBTjkohRCQM+eByG1Ahd8Jm/HlzGcbo+RNYPLB43Vcp+3wXIK3NSoaojZRoz90HSDnHXTxcLPEk8Y8WXmXGRKNqYQ4yw4MoUst5BUOsDTy76527xXfnXCtV0fA/lpwGx3aANP6UD2Gq48PxeHvCpaWoAxDkusvspJzpBVgj4j9a0OLrjAtfGFy8UgMTJJkrU67Nb1oSSfupb5bdqs57BV/fluSfCBwc4vBcciRlKwMb6iTtSXxr6a3j2tf8AWgeyGbhedauNpKrDebPAjynm1GLMhRwysKAzg457Ans2rn77K477jDoAcbUUKA7QcGmTwbJKvCHaNPU44T6uiXVDc3Okustw81PuH/qNCPdWatFFTQgU6eC70kkexq+dFJYxnenTwX+ksj2NXzooWPIt8Rekt09se+c1XVY8Rekt09se+c1XUIwoFHKigL57iNp7hpuw/ZoRHadU+hwPkrDhBGTtgjfl+tY7Hf0WWPOaEBMhU6OuM6tTpThtXPAA2PfvVNRmgsyJdS3KDzbfmpWFJQo52znBPX2Zq9e4yl+Ub19hx2478gFMhpSi406kgApKT1YHb8KXs1FAmy4kXCyOEvM2NbTx30eOEsg9ydOrHdqqqSUhxJUnUnIJSDjI7O6vNGaAZ/K+OOHjYBY2vEC70xBkr16v+LH9qW3VIU8tTSC2gqJSjVnSOoZ6/XXnnVmzw1dn0qUIyGylBXoeeQ2spAzkIUQo7d29Buxnt/hWucSPDRIgR5b0RBQJDi1Ba0nqOPUPWQDVJcrvw7MkuS2OHnmH3VFRbE39jqPPzQgHHcFCqWK8ww70j8VMlGP92pakfqKduKrVwxw4xanG7Q/IVcI3TqBmqSEZAwB5pzzPwoattFPcuLxdrNBtkm0sITAQpLC47qm9JON8b9g+tZJHF0a9RGWeJLV48+wnQ3NjvdC9p7FHSQr4VntUjgmc8iLIsk6M66dCFpma0BR2GdhgZpQoRtlym/NW4OpsUNUEuoKFSHXelf0nmArCQnPcM99Rw/xNN4deeMdDT8eSnRIjPJy26nsI7dzvVPU0JZeSLhwytZdYsMtCzuGjPy0D/k1Y/wCYVkg8bXeBeY1yZW0gRm+ibipThlLfWkJHUe3nkc6X6KCxhud44cnSXJjPD8hh90lSmxNHQ6j14CM4z1AitiVxt43bLdDctLDf2ZlUdbLpQEqzkHTg5Gw2z76VqzxLhMtrin4UlyO5pIKm1YJHZQqY8o8J0UXKTczYlKkzGEsykCWOhdA2yUlBOcbc+ulmXP4d1KdgWN9KydkSpmtpP/KEhR96qZ/DAtBvltS2lKR4iF4SMZyo/SufUDbscZHhARKvMC7vWVoyre2lDGl9SUDGeaQO89lUN+u7N7nuz/EvFpL7hcdKXipKiewEbfGqvrooLZa8NXxfDd9YuzcdEhbCVBKFKKRlSSnOfea1blLjTJKn48MxekUVLR0pWnJOdsgEDu3rUooSwo66KBQAOdOngu9JJHsavnRSXTp4LvSSR7Gr50ULHkW+IvSW6e2PfOarqsuIvSW6e2O/OarqEfJFFFFCB76KmigIoqaBQEoQpaghKSpSjgAbkn1VtuWi5MtF123ym0J3KlMKAHvIpkhtCw+D0XyLlFxuMpUZD4+8y2Ac6ewnB3G+KW7ddZ1pnJmwpLjTyTkkKPndoUOsHrBoaovvB5a0z+LIrkiMp1hhK3t05SVJSSkHq54OKobg3PdkPTZjT4W64VLccQRlROeZrptvhRmeNLTdbcjxaLeLW7JMdGyUOdGdWB7xXLXJktxjxZcp9TGvWGlOEp1cs4zjNCtUjAeRp68ITbr8ThcobWvNna+6M74FItdD40vd2tMDhhu33KTFSu0MqUll0pBOBuQKEXDEpyzzW1QmywsvTQS0zpIWfO0jY9pFWM+yW6xSjEu8552WgftWISEkNHsK1HBPcB76bfB/dnuIeLI0u4rXJmW+3uhDjmCVEq2x6kqIrnMl5yTKdkPKUtx1ZWtROSSTkmhdkX9v4Yh8QpdRYbitUxtJX4lLQELcA56FA4V6tq0LPw5Ou81+OgJjoiJK5Tz+UpjpHPV152O3OsNhlOwb/AlMKKXGpCFAj17j4bV13wnRmrZwfPXCbDarjMbMpSds7Dn/AJR8e+gSTOU9Dw42otrl3J4jbpm2UIT6wknP6itm5cKuR7Mi926Wi421StK3UIKVsq7Fo3x8TVDXQfBJ/rk+7Wd/KosyGekT1bHGfgo0It9hajcMhuyt3m7zBAiPEiOkN9I7IxzKU5G3eSK1DFsshXRs3CTHKtgqVHToz3lKiR8DTN4WSWuKmILaQiNFhNpYbAwlAyeQ936UjL+4r1GgezoevCztxHBSSDptrW4ORzVypGp28KvpJBH/APGM/wBV0kHnQS5CiipAJ5UMkUUHnjNBoAooooAHOnTwXekkj2NXzopMHOnPwX+ksj2NXzooajyLfEXpLdPbHvnNV9WHEXpLdPbHvnNV1CPknNRRRQE0VFFATUUVIxQDZZ7jBuvCbnC9wlNwnW3zIgyXf93q60KPVnJ376qE8OzEP6ZLsWKyD50hclsoA7RpJKvUBmqoUY3oWzpNivkKVxPDeElmJaLXb1woy5LyG1LOjGopJzlRPZ1VzuSwuM8W3Cgq5/s3EuD4pJFY8UddA3ZlixHZrpZZU0lWCcuvJbHxUQKduPm41wjWdVuuEGSmBbksvBEtvUkpA5DOT7qRACdgM17DS1EAJ36qlo1GMmtkWXDN+e4bvse5sp1hs4cb/jQdiP8AvrxVvxBY4N0lOXbhmVHfjyVFxcNTqW3mFHmNKiMjPLFULVluT4BahSFjtS0o/wBqzeTd55/Zkz8uv6UtG+jqdjdtFvjWeczcr88223GWHEQ2nErefUNwMJJ0jOMlWNqu7dxwxezdrXxOrRCurnSNuoTkRF7BJ7cDCfh3mk960T4/+9hvN/8AE0of2rV6NX8OaWidOa9i5mcK3Bh/TGXFnME+ZIjyWyhQ7TlQI99WMG5scIWma1FltybxPbDRWwrU3Eb6/PGylnu2HbSoRvuKiqc+GdBvMuB4QrTDlIlxot/iN9G8y+sNiQO1CjtnOTz6zSirh+Y0spnKYhNj7zjryD8EpJKvUM1WZo5d3qoLHrwoLjXG8sTbfMiSo7ENDS1NyWyoEKVtpzk8xyFItFFCN2RRRRQgUc6mooAFFFHXQAKdPBd6SSPY1fOikynPwXeksj2NXzooajyLfEXpLdPbHvnNV1WPEXpLdPbHvnNV1CMk4qKDR76AKkAVFFATUGiihCaKlCSo4AzT5wt4MplzSiXdCuHGJyE4/arHcD90d537qjZ1hpuW72QlxIUqa8liMwt1xXJCElRPuFO1m8FF1mIS7cXW4KDzQfPc+A2HvNdStFjttjYLNuiNsBQ85QGVL9auZqq4rXxC09EFpu1vt0V3KHXJSMqSQCrYnbGAfhWeTssY/iiusvg/4ciW9UiZHMhTKnEuuOukoGhRBOAAANs4OcVZtXfhSygtW8Q0O9D04ahMjW42Oak6R52MHkSdjVREs7N7LF8VcpcqUqT0SWYr/wDqgcSdLi9P8KgkqI6wrHXW7cmWOGxCNvtJdeamOJgRGWwdYW3lWD+4Aok57j20ojk37me4+EC1QCyrxW5SWn2kvNPMRipC0EZzkkd+1MyCFpScEAgHfmKp4dpdj29Dch8MFdtbiuJByErAVlQPLmo/CrQSYwwnxlo/84qkFaJ4QUm5t224WK6wH3FlCSprUgkd/Z34rDbJnB1/sYnz3LbIfUELlqdSNTLiyBpyd0gE6R1bU0OlDt2hpThelp5exzj7if8A1Gl7iHhiO9HkuN2ZlTToCXWYbSUuOtpOvu84qSkDsBJz2Am0a0/wacOXRDhgOuRXEKKFFlwOJSrrBBz29opKvfgvvdsSXYqUz2hzLH3x60H+2a6JwRaG4DMyXHt8m1sTFIxAkKyW1pyFK5/vZH+Wr66TFW61yZyY65BjtFfRN/eXjqFDWd/lufNbzDjDikOIKVJOCCMEHvrHXf59l4f4yjBx5lJkdGglxGEvtBSQpIV7jyORXLuKfB9cuHtUhH+tQ/5zaT5v/EOr18qWZelGX4f8FGor0UkbEb1FaPO01yRRRRQgUUUUAA0UUCgAU6eC/wBJJHsavnRSYKc/Bf6SSPY1fOihqPIt8Rekt09se+c1X1YcRekt09se+c1X0I+SKKKKAMnnRRRVAVmixXpchDDDanHHFaUpSMkk9Qryyyt91LTaSpSiAEjcknkB3127gbgprh6KiZLQFXF1O55hkEfdHf2n3evDfsjtpwVZS4NThHgCHYWE3K79E7LQA4AvBbj4Gc781Dt5Dq7asjxi1c1lHDjaLmllwplKDhaUhHWtvI8/s268dtavHFyvcV2Ixbo0hAcdT0chiS2kL/ibUheAcgHH/wA1cRXYjVpjT5cM2JEIlfRL0ICM5BHm7EHngdeOsVKo225clNbpL1s4qatkOZdrwZWHZT0pephhtQykpIGxwMYGxzVxxNM4fXEVb7ylMrOFiGgFbiiNwdI3HrOBWkuTdroI0a3MG1WxZKUKJ0PuJAzkDB6NJ2xtn1Vr263R4VolpbQW3+ld6bUrKipKTzV+9y5ntFZlKlsbUVe5s2+Tc3v9m2i2Q7Ew2jUA6kOLSM4+4ghIPXuTW+jh5xxOqfeblJXyIQ90CPcGwD+tYrY4o8US2jyTFSR/mq+OdJ9dYhJyjbEtnSKJ7g/h7oXHF2tl5YSSFPErOcdqiax2rhTh5y0RFu2OCVqZSVFTCCdx1nr9dMCxqZWMaspO3bWtZyo2eJqRoIZSCnGMYGPhXVGMn3NAcGcPIVrZtjcdfUqOpTRHvSRQqwSmklVvv1xjqHJLyxIR8Fgn9avK8p+6aj5QyZSLncQWxoKmW5m5tj7zkA6HAO0trO/uVWWLeLdxFFUzAnIKlAFxpQKXAnmQUncZG2cHnVwnZQ9dcwaYZlNQEupIdjrDSHUHS4gBlzAChuN0j4VmU8aNxipJsvzZJrz7t7ua2bTLTMacWqE6VBbbYKcK284q1qGPV6q3LbxFIXcZ9rvkBUNcdK3kvFOWXWMnBz1EDmD2GsL1zlcPSWIt5/2nEUStuWlrLrITjznEjYgZ+8PhVpIRElW93S19oxLiD0rheSG9GMbqzskDsBPPvrdpmGmjnfEng9emRXb1aIgZaXhaIKR54RgecByB5nT1Dv2rm6klOxFditfFMHhxqLaIxcmQWYy3g+jUsry90aG0E8wCcajttWDwi8CpktvXq1t/tknVJZQPv77rSO3rPb/W8GmlqKnyciqalScKwaitHkaadMKipqOuhAqaijqoAp08F/pJI9jV86KS+unTwX+kkj2NXzooajyLnEXpLdPbHvnNV1WHEXpLdPbHvnNV1CPkDRU1FATQBk7c6imDgzh5XEV9ZjE6WU/tHlY5IBGfeeXvqN0b045MdvBhwilppN+moys5EVKhyH8f9h8eymGXxm5H4kctLVpWpLCCtxx95LKlgAkltKvvDAJzkDbqrc4luSLRaERYs6Nb5UrEeGt1CilJxgYCQeQ5ZGB11Xu8GMOWdDF4ujsyO2wDIkPq/aJwQtWlfPQcbpOdtxvWUdm7Za3eVY51ganTlIkwVqbfZA36VQOUBI5kk7Y9YpWnvSb21Eu044aVJY8WhhWUNJWSMqH7y9xv1chV/Y432nIYuzzBZhsJ0W2IRgNN4x0hH8Shy7B66W4rh+wktbDoLjEQO7DyAR+tefUm3wdYqv5GpyRKizIa3k9O0ts6AwglWSATkc+XLHYc1pMsGRGk3FThSp1b6eiGyU+a597rKururZbmvR37cqYkNsFkBCgQUqJQk7nmDsdsdfOsUh9xaJz8cpVFU/8AexjzynQdOOe/M9+3c2aM8Gxax/4heWeamXEn3Fo/+o1bTXVNJGk4yhwn3J5/0qotxLfEunOdTDivj0P0rZujzrcuQ4WwphmEvT5wTqWdynfuA376mnfT2NSX3m6mYkPrbJCgEtLI7AslI/pn41p2h1cWEyy6Rq8YLagRjT5mo4AzyPurTYafZKwrS46pMVpSgojKUjdW+xwT1c6hvWvJQ7qP+sOYKfPKlDSjblgp7cfdreU+xKiWqJ6jFbKgQt1xCE55jVpP6BVbx2SaXISdcuOS4A0ytI6MHKlDCEpKuoEKxyz900xrICTVi5U3IxJJOkegfOFc4jNhKSMja4BO3Lm6n+9dFSf2uPVXO46kgut76hcm1f8AUc/1rOpuk/k3p8MYpKWo96t0iE0kvv5S4lKsAo0E5PUMH+9aSEzrDcLhLgMgQ21hTtrSfvIKQS631Ak6vN5HSeutmVogu22RHJUpwpDzfMklsjUOvPd8K8uONz50+Q6tSPFGi2hAJQonSTkjY432B58+ytW0yFjbrfaps9F/hrDqXIqY7KUgBtCEqKsBONjq+GKz3O+RbTNt0WQHNdxeLLSkpyEqxnf9B7+40rR5quGJ7k3Kvs6TJdExvVs0rpSkOJHV1BXdvTBerUbpEeYbdWqRIQsx5GBpiak6SUkb7jbbJOTyBrpGSkjMo0c28JPCCbRM+04LYTDkqwUJGA0vs9R5j30gk19HPWaPI4eTZJrypCDHDJdcxrXpA871jGa4Be7XIs10fgyQA6yspVjkewjuI3rSM6izjl7o0Kiijr7RWjzBRRR1UKFOngv9JJHsavnRSWKdPBd6SSPY1fOihY8i3xEf/Et09se+c1XVY8Rekt09se+c1XUIwqaipzmqAAyQAOddu8GljFr4bTLcb0vziHMnn0Y+79f+auQ2K3Lu16iQW0kl91KD3Anc+4ZPurtHF96lWK3woNnSnx6W8llgFGoIQMZJ6gAMDf8AtXN7s9EVUP5GfSDjIBwcjI5HtpU4pli5z02JBPQNJD8wg/e/gb95849wHbV6/cXoEaVIuEdLbUVgul5DmpK8A5AGxB7sdfOke0uOrR45Ldw9MdLzxz1qIwPUBge6uH1GpjDb3PRoQt5dh+hI0xmUjqArmMJ8lF0aSd0XdCxjukoH/fr7q6oyBoR7q4/GeMOVdETIksNyZbisMsqCxhwqT52MDBAO1YjH/H/wkXcmdBaQo/Zrkt5DzCkAIaKQAnzDuc51cj9KxyHRGtU1hpgBhp9OkpUPNytCiMdWCo4x1UqIvLCmksKRdg0jGOkKzjsOyOqsn2lbW4zrC/tFxt1QUpAU4Csgggk6Rk5ANMq9mXpvuMdrf18VtjVkGGT6t0/SrO5TI7E8Bx5tGhTZVqVyySeXqSKV+FXnZXFQdQh7xZuGUIUtBBTgpACjgZOBz66ueKrU/LW1LZRGCG06Fq0Hpck4ByOQBxg4OD3VYXGNGZ1mZlSGkNMhbyE6EOtKOf3koGfhg/CtSNd4CR0olIOA2FEcgNJHPkNyeulKRIlwJ7r78F9t9s6i6WjhwJOFZVjrwQd8euo8elqahttMOoMlKQnDZ3VsSE7d2/dUepO+DfTj3GsXuK0y0tkPSDjKUtNE6yl1OwP/AH1b02Prw0T6qR7Lw9JkutPzQ4lIQhYUoEagc7DsIySO85PZTg6hLMZDSCrShKUDUoqOBtuTzNWU2oOzk0r2Nhs5WT3Vzhtz/bc9oEDTdgkD/wDsT9TXRI51E71zJEWa3fLlKlcPXOU2/LccQ34vlGM+aee/IfpSNy07LHZtDYltmM7apLZWtGga8nKU5bI1d3MDs37qwTPF5d3nvpcU2DDGpbaiOlUNZIyOeAU59Y5b1UtvOpzp4TmtZGCBD5/CvalBaQ35KTDp85IMMHHqBqOUr/E1gu5i4icaLb0dYSQqctOhW+QZKefuq64RuS2XJnDmoBcMkw1ryoKazsk776dvcRS3MtU+bIjGNZLhFSl1slBYAQQHEqJPnbciawzpD1s4vfmM6ukhuB4JHNaMYWn3pz8BRNxkr9zqoqacV7IZbu3Pa4ktF5jTVSI1vLqLi46Q0002obkcht2DJ2GTVF4VbOzJiQ+IIidSXEpbcWAfOSRlCv6jftFMXE0W2S4ryXJCXE3Vglt6XNCWGRpACkJO+dwdh7xWS3QY178HKLbGlGYyYvQNSFNlAcUjZKgDvjUkY9Ves8sHT3OD1G1e3QQ6fNI7j1V46q0jzSjjJoOuiiihkBTp4L/SSR7Gr50Ul8qdPBd6SSPY1fOihuPIt8Rek109se+c1XmrHiH0luntj3zmq3ehlhijFTR11QPfgnhdPxK5JIyIzClZ7zhI/Qqpy4rfv7F5YVbTMVGDZ6UKZzFQCCCpekFSz/hx/WqvwQRQi13CWRu46hvP/Ckk/NVo+7Ei8Y3e4XK7GMyzFZZQllxeWQTnUsgYTlR2B+Fc0eqezrsaF/UiJwXarc1LTJTcHkulaGehC20+ecI/dGdO3fWrb3emeYQG0HKgTk/4hWTjJ5T/ABK03rU4iHBThSsecpZJJ225JFallSozISlIIBVgK78//FeH6l2z6OhGtI6e2cIA9VKCvCQwxc1RpUdSI6saXkEHCSeZ37O6mh4uiM6Y5SHtB6Mq5BWNs++uSQ7BMlPeLzoojPvL6bU6slTmnJxpG2nY7bcq66cvt3Z4FG2ddiTmJ7AkRZKXmlcltqyDWXpFY++r4mlzgsJYsviqnVqfStS3EuJ0qTkkchkAeb21ddKBlJ3wK4y1KLjvRtqJ0Dc14RknA3rwh0LUU9lUnFEmU3bCzGCwl9RbedRjU2jSScZOMnGPfVc02mRRbdF4nxd8l5AZdIBbKhhWB1pz/aqu0cMW6zXWZcI7aEl8nowBjokndQHrO/cNqWODnH43EExsLfkMOsAFxYACSgkDlt1n1013YuuW8hpOo6klSc/fSFAkfCt9WmWUGnRtvTo5Rr6YaQcaiCAM9/KvEskN5KsEYzSTFlXEJZkGY4l1S8uIyNDiAEnRoxsMKIGN8inFtpwQ2m3SdaW0hQ54OOVcdVpptG8HF0zci5xntFZHFELApA4h4kvCZK48BtyMI5xrCx5523PuI276bLXdhcrVEluoU0442CtK0436yO48x3GuieOmjMoO7LFThK0jq1VJH7burAlwBac8iarxxIHHNaWSGSvQh0oOnJxgE52JJxsCO+kHkt37mcX7Fwdhg99czvhLPFYXjV0gAweRyK6KmSHwy4kEJc87B6sjNc84ujq8eadA7ifUT9RWJu5Uen6ZU2Wlrtf29wWq0oUwmXBcXEbkuI1FltWDqT3lshNMdh4aicPB3xV+S8F4Sjp3NXRIHJCewf1NLPCEzxHiC4M9E+4iWy28kNo1YKSR/RQqw4mYul4uFl8RhyWo8Sal6St5SW29AwckasnGOyvdpvKKPPrRxm0cu47giDxdcGkp0pU8XEgcsLAV/el2ugeFyKlviGPJTgiRFScjrIUR/TFc/NdEcNb8k+4UUUVTgFOngv8ASWR7Gr50Ul06eC/fiaT7Gr50UZqPIt8Rek109se+c1XVY8Rek109se+c1XVSMKKKOQoEdq8FSNPCiyP3pSz/ANKa8tWmPJvPEMRDkiUX5LZlxkx2gwElIUnOVAk/4gQcg1k8FhzwkR2SV/0TV+iy22NMmyy86h+c6lbyhJU2cgaUgYI2+tc1werU/NiPxHvxFdsbBsMtp7gG07f9VeGbhFtMeH07bq3EjpClCcnRzzvy5V7v0kxeKbqz0Qd6VxB3XggdGjuNK89zxq7pL6llLwSrOd1AJwAD1gKyDjqrxyhlN2fRjL7EhivnhNkvQlxrLFLUpYI1qUFKbGNyBjGe/fFLfDt0vckylbuoY89Q3KgvzvunVtncntwe6qdya9CuUlaLfpSs6EIWkjABGMe8A1rRy62OlZ6Rsg5C0LwUqzzr1R01jSPnSbjLY65wRfWZqVxmULOsrcKic4I0gjPWMEb8+2mgklewrh6L/dH3MRPNCcaSyQlaVAfe35ecSTjHPBOKd+F7leJ8xLtwizERMaC4ZAX+0xgDBOQSojq7K8etoO7RtTsf2hl9SRzxXPrrxS5MvLjam9VvQVJDZGM4yA4TzPUccu6r19b6MtIWtKVnDutaieeCnYe7PefdozH3zHH21ag9FYaSlkOHQkunI5pPLSOQ2399XT08VudItWadj4jTCe1ILbcF4D9hkqIxkFztBO+3Larq58SxTbEuwpiAHHeiCyCCk7Hkcb4Iqnfs5lRmJcGDGhOuApUhC1lak4+9gk4HMfGtThbh6FeDPelN5DCMssZICljOVkFRJwcczjcVYwi52zU6q1yWDpWiSmYiLH1pQAhwN+c55uTgcic6d+XOrGxX55+3OOTSjo20qCSF6l+aMqSe0jt68eqq6Lw7AMJchmNLQOkCI7TUlWFIA85RCzy3O36GrNzhhKoUt+TdtEmSVHOkBKVkZxgbnYDOMbJ5bnPVw05Kkjjcr3YvTro5NfUpUZPRqWT0WxOMDmeZyEDl2V7mcay22C2llmGhgAN9D52rHJO/IdWP60N8P3ViPIdfLvQrxr8Va6fpAMAkA7pOO33VWS7pAbMdp55lP7TRKUhPnFB3PmjrB7SCd8YFclpPij0OcDo7l0U1Z2J7qUNrdbSojmlJ05xSkw8hMlxowkodYXpUBgDWM4x17DI3z1VZvLgvQYcS3yY8mK82mO2SVENbnUojOc+vljqrFI4WQ085NiXByQqQ4QI7beMgg4BUVch29ffmi0+SacoJbjNEdQ40wpoBKEnQEg5xjIxnuxil3itkqSlQTnSpW/vFWS2pHDlhQ/LkodLCfOSRlTjhOcAjnuezvrV4gcRIjhbQ6RC060qGwIIBB+FcJwlF7l0X9+xW8KuFPFkbSCC7BdT8Cgj+lWXF9t8Y4d6PiLiBuPBDqC6tqLpLhB2T948+4dVVfDBJ4rg4yNEV8nJyB90f3q3ultjcW2SIuZxBGXbemQ8HWWw30hGQBqKiBzO2M17tD8Dl9V/sF7wyJBVa3AnSSh0YxyAKNv1rl1dT8MqgVWwdeHj+qK5XXdHm1eIhRUjGKiqecBTp4L/SWR7Gr50Ul4p08F/pLI9jV86KM1HkW+IvSa6e2PfOarqseIvSW6e2PfOarqpGFT6qipzQHYPBHIDlgmMZ3bkBfuUgf/qaczaLcqcqcqBHVJVjU8WwVHGMb92B8K5h4IZvR3aZCJ2fYCh60n6KNdbrmj1T5s5fx7ED99uLCkpC3WWJDZI3JGUYHwApHcMiJIZig4QopUUKQFJIJJzggjODzxXUuP4yWp1tuJyEOBcR4jsPnJ/UK/Suf39hTM9l9WQAdKurGd+fZv8ACuOVTpnrjHLTUjGiW2CtpxpCEJAB6Jak4O++NQT+nuqqmIYQovBGClQJBAGoZA3A2zuP1qwcQUz3EpOtKgNw5q3x21TXGQttwIHnNqByCASff11uC3M6tKJ1ZNgsPF9ih3N+EIr7zYHTRVaCkjzSnlggY6xmtm12NPD8JxlhxT61EK8aWgFbSE4A9w/uTXKrRcLpbUKl2mU8lMcFbwQDoxn94Hbrp38r73Lt0W6xHG43SkR3W0tJWlROTqGoHHLGO6uMtOcZbvY4wal7blpcrxbLlJXoalIjPZ6QoIHnA7K3zjJ0526h2mpsNvgIktOwW3VdGkmTKkainQFawkAeaT6vhWO12qTL+0UKfbbEZ0jSiMgdIfO54HaBVhcLe7aVN+IuthUt4su62EHKTnV1DtPxqqT7m5RjdLkSrvxZJfuMiXCkKjx0uq6FgY1HV95R5/8At1YxmqBMiYuUFh50uuAIClOHJBOMZ7K6BbeCbbEtrtwcdKFrjh06m0qSgkEgJyDjfl10lzZSAAqOktK6XpElSQfNIBI7sKG2O2u0XF8I578HSbIqDfbAJQ1xJUdkF0tDGUjJCtGNJzpUCQOYOOqtZF6jSYz5L7sURQhxCpQCEulY85s468BOOeMDmMg+bFLLNuhtxY0NoXB3o3w20cY3BwSruOOrflW/deHxeYgt8uY70KFa0qScLSQSB3HYnnXPJWXZLcXr1xcuJbHGIbuWy2A5oQQhODgJCiApR3wTgDCR2mlKBHiTmJLs1YS+UFWlIwQd+fw/p305t8HW20GalQTLUygqDsgKUW8ozkJCgnV34pKmRQ84HIrnReNjPRuJ04UR5wGNuZHLtrcWnsmZpj/4PH+mstyhsvoDrjgWSU5CFKAChjIzsB8avm7bdXHkNvPNvR3F5cWDhQTnURg9pwnbq9VJPB8/7IgOLt8FpUh0sodK3FK152232HM++nG/cSzLKjDLEd1w4xlKgBk4H71ZbV0xjI1+LnHZS0MgDoGXEo/4lqUAo+4HHrKqrH3NFkitqSVFpgIG/PTqT/YVvxlJm8MsOvLLjyXW1KWdyr9qnJ95BPvrVvTKYbEhlWR0a16AP4Tgj9dVeXVuTs9Wg1aR54YiqevkxthxOtu2qQFnkla1bfLUWbwezza7FGuMlplu1SXH3GEI1l1RXkHVnHIDq5GrPwdxVGHOubmdUl4NIz/A2MfMVfCnDA7K9mkqgkefXd6jOSeGCSF3uJGzktRtR9aln+yRXOqavCLM8c4ynEHIbUGhj/CAD+uaVa6o4a3KQUUUVo4hmnTwXeksn2NXzopLFOngu9JZPsavnRUZY8i3xF6S3T2x75zVdvVjxF6S3T2x75zVdVIwooqKAvuDrsbPxPClH/dhwJc3/cV5qj7gc+6voIeuvmFCtCge+voDgq9fbnDMWQogvNDoXsdakjGfeMH31zezPQnlBfBn4qtJvPDkqKj/AHyE9Kyf8aN0j34x765TdHETbGw+s6QghKykb4IyPgQR/wA1durknHVq+yZMppppaYs4iQwRsEqz56f1yO41znG2mejRn9rixZXh15lTj6tQGQo+bq9eP79tad2ba8WQrOQpwlPXg4GcbDbdNbx3uUVePNKNIwVb8/fVRe1FLsVPY1+utX/tWobsurtEzMS55C0pmKQQhTZ6RR81BGFHkTy2rqVs4cQzwrbmEpB0uNOKz2q2PzVz3x6JMsWl/okrUW0uKA84ZW5/ZKab3OOGmOHLfa1K6WclwMuISNOza8DKuo4SD19VTUWRwg6ew726CI3jKjjEh3V68/8AzXq4MtKXHedOENrKsjrJIwB76RJHhBLD8dJgvNobXkJTJByANhugdoqytPFZvVqOiOttMQDWtzSpJIT1Y32OFGuEvsg2dVBuR7u3EEFaEQmo/jahjSy2QQAkbFRx/Tq7KW22C9LGYsR3CMnT0hSlI7yc7H+tV0pLslxCYbQeccUtSgo6VFJIx7sCta6MSmFBfQaWWwErR0uMqJyCcc+dSEPndnbLG/ts6Tw9Halwra+20G0syFp0pVqSo6VHUD3k5pgSWvFPGFqCQTuT1DPP3/3pL4SvrFltpiXF5EZxKtaWghSzgpGSSBtvW0zxHGlw2ILMwLfQW1BnoVb4TvuQOvGM9dHsrOTg5MniZbbsNbz5DMN5QJUpRCjgADYHflsDt1nuS0w40ktBbkpkMlSkDxcKxnztyCns5gV7vM1a2l3CWtwupkIAbSono0EL5e8fpWmm4xpEJx3p1+MBsbqWrOdXUOvtq6cZY3ZpyjGWLQ38EwbfHzBKHUvbvhTpGVAdWw6hgj1mrXitlLiS8tOQdCB6wsHP60rWq8Q4ymnRIw6hLmpx1BJzoVtk43O451Y3jiNmcQ2l9ko1BSVckkHQOfV+9vy2q07MOn90TPCakiyIiJBx0SAVa9IT5ras5A61Aj31rX+RLXHKFBa5BS2ClTgWorOwTkYGSVHkP71kavUNMZMWU4lhakNqKNKslOMpJwDzzy7hW/w3BYvF+EttS3oVvOvWUkJW+RsMH+Eb+siudSc69jtBqMc2N1ktibNZYluSoKLDYSpQ5KVzUfec1nnzW7fAfmO/cYbU4oduBms+aRfCpevErG3bG1gOTVZWM79Gkg/qcfA17uDyJZS3ORTJDsqU4+8oqdcUVLUetROT+ta5qSSSSd81BrS4PPOWUmyKKKKpknFOngu9JZHsavnRSWDTp4LvSWR7Gr50VGWPIt8Rekt09se+c1XVYcRekt09se+c1XVSMKKmoxQE07eDTiNNovfiUh3TGm4bOeSV58w/rj30kV6QooUFDmKzJWjppyp0+GfT1VXEthY4jszsF06F/fZc/gWOR9XUe41UcAcVJ4gtIjyHAZ0VIC+1xPIL9fUe/wBdNlZs6tOLOAy9MBabdculZkxF4IVjKSD1dRT11XXBESbIS4iWEAcwRnc7nGDXYuOeC0cRRvHIaUpuTCfNzyeT/Ce/sNIlo4bjPR3HX2srZUpDqSjBbWB90g/vZ7sDvzWJOOnu2elf5FQm+ItBs6ZyDqUMp5e/OcdtWcNaEaVLlKLqNRJGgjcBOSc7bY+A2pgj8OtLcDK47SXAPNIHLcnfI7wOvYV4vVlistEMaD0ih91ASF9wxzGc/DPWMY68ZOjS0HF2imfTHkDLkxsaU5GFAZ/7zXpu5pTb02xMlLLYJJcGMrHeAa9osSnFBIZCcpyArrrLKtFvYZaPQ5UR97fzh/F78KIHZirlB7GsJ3ZNmeiWqQt8z21lY25Ep5g4Gd+fdW09It8uM6lyUh3pVagVp0q6sbBZwff7qplWltbbZQz9/Ks5OcDuzyzn4VgkQIyUhSEkDmBk70xi3d7k+9LjYY56UzZiZAfSAtpAwlIUM4ydwe+tSPIRFkdJFlKU8kEaUNHJPZnOBy51hk8PMRZCGlhYUpKdQzjBOM9vWayosMdUR13Q5sMNnVgA9Q/pWFglTZtqdcEQnFrcMtb2EBpSChO+ohPb19vvrcddfmpfaJRobYBBBJ0jKfNzjmBzx2UvSorLUhbacrCDp2V11ZfYsVDMbpG163GkrV5xxkqV/wCnFalGK3szHJuqNoQCm0yITL2EL6NzUvcjJIPLnyrzPW5Gt60utDLuEt9SUnY7e4f0rBLscZDDLjLalJcCtyo52Pr7MfGiBYoy5TbT0Vb7jyD0LDajqcWeQG/Vz7Nqyq5stNLZE2yGu5SGbZbcuPyMA7eagY3Ue4Cu22e1R7LbGbfGyUNDdSua1HcqPeTVPwZwhH4XgklKFTnxl9aSSEjnoT3Dt6/hTLmu6VHl1NRy2PDrrbDK3nVhDbaSpSjyAHM18/8AFt+VxDfn5vnBtR0tJVzS2Puj+/vp78KHFYZZNhhueerBlkdQ5hHv2J9w665QSSck5JrXJzk8Y/L/APCagmoorZ5gooooAHOnTwXeksj2NXzopLp08FvpLJ9jV86KjNR5FziL0luntj3zmq41Y8Rek109se+c1XCqZYVFTRQEVNQaKAsLLeJdjubM6I5ocaVnuI6we0EbGu+cPcQROI7YiZEOlQwHWid21Y5Hu7D11851b8PcRTeHbiiXEXjGy0H7q0/wnu/pWGvdHeElJYv9H0TVDfuGEXJwzoLoiXFKcdJjKXh1JWP78xWfh3iW38SQvGIi9LiAOlYUfObJ/qOw1b9dZaUlTNpygzmseM6u4ptk1C4k0gqcQrHnpH8s/vA93IZ7qtlWFAWpx5XSAA6UkbJzzPw2pquFthXSN4vOjoeRnKc7FJ7UnmD3ilt2BdIiVptsxF4YZcLS476wh5BAB0hzkogEbEZ768ep9O1+B6l9Q5PcprqY7S/FGBpKQFOk74B+6M9pxn4VUPx0zJDeDhIAGE8j2DuArJPklp5bNzQ9CkvLLi0vo06j3HkRgYGDyqIMTxma00BlvVqWScjSNyfgD78VxScWe2NYWWcC0JkNvJSkEJZSy1lPIHJJ/wAoB99Yp9hixWQpSUakqwdjgAq7PUFfpTTEDjEYOEAlSypQ9f8A2B7qpuJZSkiPCSfPIU653DkP6KrKk2+ThGTlKimMNuRJwF6hpTqc3JyMn+uk+81uvRmxaUtoQNCFo87nqP8A8IB/5qr2Om3IO+CP0pgjNtmEw08oBCSpalqOAM7Zyf8ACkUtnXUSiUDfDCG4TUl5B6TGpScYA81ROffgVvvuxnWm2lMpISoIa23AGwx8P1Nb9wuDFyi+I2ZC7i6FjX4snUhOPO3X90bgdda6eGW2UNP8UXaPbmlqCURWngFK7is9fcke+ui09TU5OS1YRVyNZpsTpPiVtiiU+hGEoBw00FZAUtXUMBOw3OKc7Hw4xaFuSlqEie//ALx/TpAH8KE/upHxPXVjCgRbbGTFhR247KOSEDA/9/XWevZDSUDxams5bLgKWeNOL2eGoPRsqSu4PJ/ZI56B/Gof07T7688X8bQ+G2VMMlD9wUPNazs3nkpf05muJ3G4yrnMcly3lPOuq1LWrmT/AN9VdTG0VlIxSJLsl5brzi3FrOVKUcknrJPbWGiito88pOTthRRRVMhRR10UAU6eC70lkexq+dFJdOngu9JZPsavnRUZqPIucRekt09se+c1W1ZcRekt09se+c1XVTLCiiooAooqKAmiiigN223SZaZaJcJ9bLqD5qkH9O8dx2rrfC/hKgXVCY11KIconAc5NL9/7p7jt31xepBIIIPKsuPY7R1PaR9OLKujUWwlStJKQVYBPVv2Ui2jhu5eVEtVz6VAdZ8c6SMrS0iQ4lTa0jbfY59wNIPD/HN4sGG2X+ljdbDo1I93Wn3V0SzeFKyz20i4IXAe6zjpG/iNx7xWbo6Y3vF2S+ubAYftjV6iXJcO1ftY8lIWUPpIwpR/xasYPYK92+w2y6zZbMixOWqTGbZ1PRHVtpWpaNSgMHBwduR6qspVuj3yOtzh+7RISJOfG34sZt1b3YCSduvmM71bW2D9nwW4xfckrTkred+84onJUaOmS3EXrjZ0WS3uzHeJLgxFa06i6G3cAkJH3kdpFVcq3W5yWh2Vxa4lxx5UULMdtKdaBunOMDY5pqv9rfvMViEl1pMRbyfHELBy60OaQRyOcVTQ+GZlt4d+yQxEmpYmKca6QBPStBOUa9vvZCUnuHOsdOHY0tWa4ZQPp4Vhwok9/iG6SY0pSw25GQkAqTjIOlOQdxW5bnOGWJrafJ+4zGHSgtXB9pbzKUKAxnUfNwcg7bUwcMWy5xkuSrrHhxH3H1udBE3QAUNpB7j5h+NWjdt0oQyt5S2UuLcKMYCypRUAe4Z99XGK9g9ScuWVHGEi4W+0x02joU9M74spknowrWkgYUPuqyNj2mtCxWCDcizNuNtdeuHRLZkSpjQS824gjTlOSnOlWygN9OaYrvdLNbkIVdpMVvQoKQl0gq1DkQnnn1Un3vwsQowLdojKkr63X/MQPUnmffitWZUWx5bfVEtiHrm+yhbTQMh3OlGrG535DNc94q8KKUpXDsOdxgy1J3/5En+p+HXSHeuJ7rfn+knSluDPmo+6hPqSNh6+dVBJO5qpNhzjHjdmR+Q7IdU46tS1KOSVKySe0k8zWOoorR53JydsO+ig0VSBRRRQBRRRQB106eC70lkexq+dFJdOngu9JZPsavnRUZY8i5xF6S3T2x75zVdVjxF6TXT2x75zVd1VSMKKKKAiiuhS+DWmbmliNw308MBorkquRSQFBJUogq2xk9XVSm3Z0TOI5MCI8PFGXnSXychDCFHKyevzRnv27awppmsWVNFW0iydBfotvTIDkeY410EkJ++24oBKsdR33GdiCKu7pwQzb7dOldPcGzEQVAyYqEIcIUE4BDhOTnbarkhixPopwtnBDU+2QZSnbioy0a8x4iFoR5xTgkuA9WeXXVI/ZUMovKkyukFrkJZSUo2eBWpOrnt93PXzopJkxZVUZ7P0r00kLdQk8ioA/Gma+cMxWbnK+x3FvR4j3RyWFnLrHnY1f4kH+Lq5Hto2gr5QuMy346+kZdUhY/eSrB+Iq8hcd8SQdmbq+U9jpDo+Cwa8zLAx9uX6LHdU0zbEvONpPnFQQoAJJ9/Oq2dbxEhQJAcKzMZU4U6cacLUnGev7v61NmdepNcjU14VuIUDDhjO96mAPlIrN/paveP9xE//AMlf/tVKzaOHHbS5cFXW4pQ04hpaRCQTqUCdv2nLzTWFmz2lqzxLhcbhLaMxbgbRHjJXgIIG5Kxuc1Ni9R9kXD/hV4kcBDTzDPeiOk/NmqWbxjxBcM+M3WUoH91LmhPwTgVma4biP3+LBauK0xZUMy0yHGMKSnQpWCkKP8PUa1neHpEaPPckuJHirLbzSm/PQ+lTiUApV2edn3YpsOrP22KtbzjiypSiSeZ66xnNBOEnuFdAm8LWiNf029uDCUzrbTqdvGh3BAz5mc535VW1E53KfLOf0e6r5uzW0yrwuTKlR4dueDadLAU6oFwpTkKKcHbfNY51ptybW1cLbOkvNrkmOtMhhLZB0hWRhRyN6toziyloxTPN4NciX9uAiWH4bkoxvGm0/cWOaVJzsr+o3FV1ot1ulWqTcLjLkR22XGmwmOylwqKwo75UNvNpkhTKmiruRYmOltrkKap+FcHeiQ4trQ4hQUAoFOSNtQOQd63OIuGYHD6XG3H7n0+pSWelitpbcIOCchwnHupkhTFiinKBwRHmIgpU7dQqWy24X0QAqO3rGd16+Q6zik1JykHlkUTTI1RPZ1VFFTWgRTp4LvSWT7Gr50UmDenTwXeksj2NXzoqM1HkW+IvSW6e2PfOarqseIvSW6e2PfOarqplhRUZooC3XxLcVXw3dKm0yFJShaQjKFpCQnSpJ2IIG9YY17lQDLMDTDVKUNSmCoKQkHOhJzkJzj4Cq6ipSLbLV3iK4yBCVJcEh2C+HmXncqWNwdJOd05AOPXWV3iRampaY9tgRXJqFIedaQrUUqOVDdRAz6qpaM1MULZcs8Q9GxEbetcCSqIjQ048hRUBqKhyUBzJrVfvMuQLj0uhRuTwefITjzgoq27BlRrRqKYoWz0hRQsKHMHIrfVfJ5vjl5ad6GW46XSpvlk8xjs7q0gtvABZSSBz1Hf9anpG/wCQn/Mr60f8G1FeRvLv0xc25SyG+kuaFof83YBZBOOzcVkav+mFHiyLXBliMkpbW8hZUElRURsodZNVvSN/yE/5lfWjW3/JT/mV9an6LivIzfaDogvwkoQll95LygByKQoADu84/pW5Hv6mrcxBkW6FMajqWpovoUSnUQSMhQ6xVb0jX8hP+ZX1o6Rv+Qn/ADK+tP0MV5FiriCSbmic2yw0puMYzbaEnQhBSpOACc8lHrrEzfJ7NmkWgOhcOQUkoUM6CFBXmnqyQM9uK0+kb/kJ/wAyvrRrb/kJ/wAyvrT9DFeRjO4xTI9xk7Imic9ZrW5KBCulWwoqyAAD97uHwpf6Rv8AkJ/zK+tHSN/yU/5lfWj39hivIsWL/IbfnPSGI8v7QXrkIfQdKlaioHYjG5NRNva5UNuG1CixGG3em0x0Eal4xk5J6hVatSVY0oCfUT/evNWkYezpMuGOKbnHvcm7suIQ9KWVvI05bXk5+6ew7jrFYLZd1W2I9EMOLLZeUhakSEFQCkggEYI/iNV1FWkS2Wcu/wAuVJiOaGGW4RzHYZbCG0HOTsOZJAyTvXuffUXEyFuWm3tvSFFa3m0LC9ROSR52M+6qmimKFstWuIZ7L6HEqQpAjJirZUMtuNpGMKHX25233FVZxnYYHZUUUSSIFFFFUBTr4LvSWR7Gr50UlU6+C70lkexq+dFRmo8i3xF6S3T2x75zVdXenLDZ3nVuu2mC44tRUpao6CVE8yTjc158nbH+DW/8qj6ULicHqK7z5O2P8Gt/5VH0o8nbH+DW/wDKo+lCYnB6iu8+Ttj/AAa3/lUfSjydsf4Nb/yqPpQYnBqK7z5O2P8ABrf+VR9KPJ2x/g1v/Ko+lBicHorvHk7Y/wAGt/5VH0o8nbH+DW/8qj6UGJwaiu8+Ttj/AAa3/lUfSjydsf4Nb/yqPpSxicGorvPk7Y/wa3/lUfSjydsf4Nb/AMqj6UsYnB6K7x5O2P8ABrf+VR9KPJ2x/g1v/Ko+lLGJwaprvHk7Y/wa3/lUfSjydsf4NA/Ko+lLGJweiu8eTtj/AAa3/lUfSjydsf4Nb/yqPpSxicHNGc13jydsf4Nb/wAqj6UeTtj/AAa3/lUfSljE4PRXePJ2x/g1v/Ko+lHk7Y/wa3/lUfSgxODVNd48nbH+DW/8qj6UeTtj/Brf+VR9KDE4PUV3nydsf4Nb/wAqj6UeTtj/AAa3/lUfSgxODVNd48nbH+DW/wDKo+lHk7Y/wa3/AJVH0oMTg4p08F3pLI9jV86K6J5O2P8ABrf+VR9KzRbVboLpdh2+LHcKdJU0ylBI7MgcthQqjuf/2Q=="/>
          <p:cNvSpPr>
            <a:spLocks noChangeAspect="1" noChangeArrowheads="1"/>
          </p:cNvSpPr>
          <p:nvPr/>
        </p:nvSpPr>
        <p:spPr bwMode="auto">
          <a:xfrm>
            <a:off x="9015413"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he-IL"/>
          </a:p>
        </p:txBody>
      </p:sp>
      <p:sp>
        <p:nvSpPr>
          <p:cNvPr id="6" name="AutoShape 4" descr="data:image/jpeg;base64,/9j/4AAQSkZJRgABAQAAAQABAAD/2wBDAAoHBwgHBgoICAgLCgoLDhgQDg0NDh0VFhEYIx8lJCIfIiEmKzcvJik0KSEiMEExNDk7Pj4+JS5ESUM8SDc9Pjv/2wBDAQoLCw4NDhwQEBw7KCIoOzs7Ozs7Ozs7Ozs7Ozs7Ozs7Ozs7Ozs7Ozs7Ozs7Ozs7Ozs7Ozs7Ozs7Ozs7Ozs7Ozv/wAARCAFaAP4DASIAAhEBAxEB/8QAHAAAAgIDAQEAAAAAAAAAAAAAAAYBBQMEBwII/8QAThAAAQMDAgIECwUGAggFBAMAAQIDBAAFERIhBjETQVFhBxQWIjZxdIGRstEVMlWUoSNCUlOxwWKSFyQlM3KCovAmNcLh8UNUZNJlg5P/xAAZAQEBAQEBAQAAAAAAAAAAAAAAAQIDBAX/xAArEQACAgEDAwMEAgMBAAAAAAAAAQIREgMhMRNRUhRBYQQiMoFxoSMzkbH/2gAMAwEAAhEDEQA/AF69cQz2L7cGUXaUhLclxISl9YCQFHYDNaXlNcvxmZ+YX9a0OIvSa6+2PfOarc1y6fyehfWyW2KGHymuP4zM/ML+tR5TXH8ZmfmF/Wl+inT+S+ufihh8prj+MzPzC/rR5TXH8ZmfmF/Wl6inS+Sevfihh8prj+NTPzC/rR5T3H8ZmfmF/Wl4UU6XyX10vFDD5TXH8ZmfmF/WjymuP41M/ML+tLvuqadL5Hr34oYvKa4/jMz8wv61HlNcfxmX+YX9aXqKdL5Hr34oYvKa4/jMz8wv60eUtxz/AOczPzC/rS6KmnSXcnr5eKGDymuP4zM/ML+tT5TXH8ZmfmF/Wl2pp013L65+KGHymuP4zM/ML+tHlLcfxmZ+YX9aXsUU6a7j178UMPlNcfxmZ+YX9aPKa45/85l/mF/Wl6op013Hr34oYvKa4fjMz8wv60eU1x/GZf5hf1pe6qKdJdx65+KGHymuP4zL/ML+tHlNcfxmX+YX9aXqMU6S7j178UMPlNcfxmZ+YX9aPKa4/jUv8wv60vYoxTpfI9e/FDD5TXD8Zl/mF/WjymuP4zL/ADC/rS9iinSXcevfihiHEtx/GZf5lf1o8pbj+My/zK/rS7RTpLuT1z8UMY4kuP4zL/ML+tM3AN3lT74+0/PfkJTGUoIcdUoA6kjOD665vTn4LfSaT7Gr50UWnW9kl9Y5rHFbi3xF6TXT2x75zVdVjxH6TXX2x75zVfXU8LIoqSB1UdVCEVIFRRigJFQaKlAGtOQMZ3zQqVuiOuirKQhzXIxHjpZGrSrQkbdWCN81H2X/ALKM7pHchGvHQ+Yf2mjTrz97rxjlWIys7a2i9N0aCEax99CcfxGvXQj+c38a3Y1qEiEZAltJKW3XC0rZWEDO3bnl2+uvdvswn2+TKEhSFMJUQjoipJCUlW6sgDsq2ZTiluiv6EfzmvjR0I/nN/E/StyDbPHIjr/SOAoVp0ts68eaTlRyNI2xmtUMaoapHSAYcCNPWcgnP6U/Yyh4/wBkdCP5zfxqehH85v41tyLX0FvRK6R06kNq85khB1DOAvO5HXtWNVtdTB8c87oujCwrQcElenTnlnr9VN+5bh4/2a/RD+c18aOiH81v/NW6m06rGu5B9WUHdvoTjGoJ+/nGd+VVxOBnsFN+5MoeP9mXoR/Na/zVHQj+c3/mrcu9q+y5KGEOOvlQyFlgoSo9iSSdVRcrWq2PNIckMvIWN3GFpcCVD7ydjzHu5im/cZQ8f7NNbYQM60Kz/Ca8VuvQWU3BmKzJLiXAj9otvRpKgDyyeWa82+B4+Snxhpg6kpT0mwUVHHPq99VMw6b2Rq0A7VvQ7b41LkMdKoBgE/s2ukUvzwnZOR259QNa82MYU5+KpYWWXCgqHXg4zSzJgJozRR6qoI3qaKKAKBRQKAn+lOngt9JZPsavnRSX66dPBd6SyfY1fOihqPIt8Rek109se+c1XVZcRekt09se+c1W0MsKKKKA9MhBfbDpIbKhqI6hnetpfiC7u2lvUiD0yQtRyDoz5x68bZ+FadG1Si2bktENMlgMqToUkdL0alKCTqOcEjP3cGi5pt6Xm/s5alIKPP1AjB1Htz1Yr1GftqLa+xIjOLkuZKH0qH7MgeaMdhOc7jY91ZIMy2sxOilQemd/bHpBjIy2Agd4Csn9RUHJr28QemWZ5UEJbJSEjJKsjHLHVnrr0hNuXKlanH2o+FFghIUv73mgjIGcZ66zWyXBjsOolxw4pS0kEsIXqSArKQVEFGcjccsVW1S2bykW5N2LYW6uCpQHSAYUkEDzsdxOcd3PrqYSba7dCJJWzEOopyckbebnGM/pXpyXBVZERUxkiUk56UMpBO55rzk7HlgV5cnRjam4aIDIdA8+SUjWTqJ2OM8sDnU3IQpqALlJR0xMVKXehWMgqUEEo6utWBUw24CoTipCwHgTgFak7aTgjCTk6uo1r9Kx0kYlrzW0gOjH3zrJ/oQPdWzcJsOXMYeYhIjtpSAttKUgKOonOwA5EDl8aFPERmCuG+qVKLb/ACYSEkjI3JVgcjyHvPVXjoYxtiHUvpEgOKC21E5KcJ0kbY5lXXWSJNYjTX3VRWnWlpcCEONJXoJB0HfsJHwrzAchIUrx1KlDWhY0NhWQM6k7kYzkfChDVWnRgakqyArzTnGf71uzGoCIMVUVwLeUgdOCTlKsbj1f971FsfgR3FqnRVyEqTpSlKgNOeatwd8cqxRjE6N5EnWkqA6NaGwspIO+2RjIoDO83bBB1tPuqklDf7MjZKsDXvjcb7eo89q9NtW02pS1uJEjoiQNZ1dJrwBpxjGnfOarsVuqkwlQlNJhgP8ARpAezvqCsk47xtSgY0qifZ6wWj40HAEq1HGncnbGOoD3150RekigrVoUkdOcfdOsg42/h0n31sOSoarK1GQwlMlKiVudAnK/OOPPzkbY2x1V5W9bzakMIjuJlpVqL+RhWTunHPGMY35jvoCbk3CbQ0YagXCV60pWVADbSckDc759VTcWrYgKVAkOuftSAlY30455xg5P/fWcDxirjMFvUl5KdLidACVHUo6tWewgcuqvUuUiRGjtNsNNKbbIWpDSUlatRwSRz20+8UoEzGoTcRgxZBcfxh5ODjOM5GQO8e4HronRoyJpTDlNuMLPmKKjlI/xZG1e58qC+lQiwvF1FwKCs5ynHLu37K0aqBAoooqkAVNFFAFOngu9JZHsavnRSYKdPBd6SyPY1fOihqPIt8Rekt09se+c1XVY8Rek109se+c1XUMsg0dWams0eDMlpKo0R98J2UWmlLwe/AoDBRW4LTcjt9mzM+zr+lbkXhW7So0l9McNiKwt9xt49GsNpG6glWCR6qAp6KKMUAVKUqWoJSkqUo4AAySe4VFTQG59i3b8KnflXPpWBuHLdfUw3FfceRnU2hpSlJxzyAMinnp3P9CZGtW9z05zvjY1RWtqPYOivF1b6aSRrhwSSCo9TjnYjO4HNXqoaop37XcYzRdkW6Wy2Oa3I60pHvIrV6637verhfZ65lwkqedX7gkdQA6hWhkdooZLKy2g3uczBamMMyH1hDSHQvCjjtCSB76x3i1PWS7yLbIWhbsdWlRbJKc4ztmtvhBWjjGzK/8AzWv1UB/es/Hagrji8HslKHwoX2KFAClgKUEgndRGw79qu5HCslnhgcQty4z8JTvRAo1hRVnHJSRVH14p6ccP+hVpHV9qkfoTQJdxFoqcd/LnRihCK3rVbRdZrcMS2Y7rqwhvptQCidsZAOPf21o5HLIrdtBKbzCI6pDfzCgMt/scnh27u2yWttbzQSVFskp3AI5gdtVtNnhOOePrjnqLY/6E0qZHbQr5LGyWdV7ntQGZbDMh9ehpDoX55xnmEkDl11iu1ses11kW6QpCnYyyhZQcpz3Vv8Gkp4ytBH/3bf8AWvfG6tXG14P/AOUv+tB7FBRRzooQOqiiigJA2pz8F3pLJ9jV86KTM06eC70kkexq+dFDUeRb4i9Jbp7Y985qtqy4i9Jrp7Y985quoZZFbjF0nRoTkONKdZZdWFuJbWU6yBgZxzG/KtSigHCXLdHgrt4Dq9f2q552o52R2++vfCVznTIV9ZkyHXwzY5Ya6RRUUhWnIyerurXltn/RXb3Or7VcH/R/7UcCuuR08QPsrKHG7LIUlQ5pI04IobXJWx+Er9LYU6xbXF4Gej1JDmO3QTq/SqxiHJkyxFYjuOPqVpDaU+dnr27uuskCQ9HuceSy4pDzbyVpWFb5BBrostpEe98eTYrDbkplhGlBB+4vHTHYg8ueO2hErEVXDk/oHnWDGl9ANTyIshDq2x1kpSckDrIyBVUKurXxI9ZbgifBt8Bt9AIBKXVDBGCMFeDsap1r6R1SykJKlE4SMAZ6hQjOncJzrTA8HUeReopkw0XfdPMIVpGFEfvAdlLPHnDsi03Yz0yFzYFwJdjyyrVqzvpJ7R+ordQD/oZcPV9rZ/6RRwXfocuKvhLiBQVbZhxHcVzjunkQeoE/A9xNDT7CTVy1xNOYEcMtRegYaQ10S4za0OaRglWU5Oefvpn4d4A6DjiTbb010zEJhUhCRsmQMgJ92+47sUsyuLL2++Vtz3IjYPmR4p6JpA6gEjbHroZqhtk2W3N8T8H3y1xxGjXZ5pxUZPJtaVJJx3b8u6qji67tW7jW5qtcdnpkyF9JIfbS6rXnfSFAhIHIYGdudMjk9TsLwezZjgKjLUVrKQn95Izt7qSuOYbsLja7NuggrkrdSe1KzqB/Whp7Iu+H+KWeIJzVm4risS48ohtqSGkodYWdgQoAbdVXN8tEXhjwdvQJ6Vyuguq/F0hWgOkp80qxvjG5x1jmK57w/Fem8QW+MwkqcckIAAHeCT7hvXTfCHLb4g4OmSYKw83b7podKN8AJ059WSN6BcCDC41vFvARE8UaZH/0ExGwg+vbJ+OauuILZa77wani20wm4L7Toanxmdmwo4GpI6tyD6jSNXW/BfZmJnBlxauLXSxpsjUlknBdS3pJx2jVtQi32Ods8STY6WEssw+iYbSgtuRW1pcwNyrKcnPrpi4gtFubk8N3+1RxEj3VSFLjJPmtLCk5092/6VQSeLr1IeK2pioTWfMjxQG2mx2BI2+NONzfen8NcDuyFBTjkohRCQM+eByG1Ahd8Jm/HlzGcbo+RNYPLB43Vcp+3wXIK3NSoaojZRoz90HSDnHXTxcLPEk8Y8WXmXGRKNqYQ4yw4MoUst5BUOsDTy76527xXfnXCtV0fA/lpwGx3aANP6UD2Gq48PxeHvCpaWoAxDkusvspJzpBVgj4j9a0OLrjAtfGFy8UgMTJJkrU67Nb1oSSfupb5bdqs57BV/fluSfCBwc4vBcciRlKwMb6iTtSXxr6a3j2tf8AWgeyGbhedauNpKrDebPAjynm1GLMhRwysKAzg457Ans2rn77K477jDoAcbUUKA7QcGmTwbJKvCHaNPU44T6uiXVDc3Okustw81PuH/qNCPdWatFFTQgU6eC70kkexq+dFJYxnenTwX+ksj2NXzooWPIt8Rekt09se+c1XVY8Rekt09se+c1XUIwoFHKigL57iNp7hpuw/ZoRHadU+hwPkrDhBGTtgjfl+tY7Hf0WWPOaEBMhU6OuM6tTpThtXPAA2PfvVNRmgsyJdS3KDzbfmpWFJQo52znBPX2Zq9e4yl+Ub19hx2478gFMhpSi406kgApKT1YHb8KXs1FAmy4kXCyOEvM2NbTx30eOEsg9ydOrHdqqqSUhxJUnUnIJSDjI7O6vNGaAZ/K+OOHjYBY2vEC70xBkr16v+LH9qW3VIU8tTSC2gqJSjVnSOoZ6/XXnnVmzw1dn0qUIyGylBXoeeQ2spAzkIUQo7d29Buxnt/hWucSPDRIgR5b0RBQJDi1Ba0nqOPUPWQDVJcrvw7MkuS2OHnmH3VFRbE39jqPPzQgHHcFCqWK8ww70j8VMlGP92pakfqKduKrVwxw4xanG7Q/IVcI3TqBmqSEZAwB5pzzPwoattFPcuLxdrNBtkm0sITAQpLC47qm9JON8b9g+tZJHF0a9RGWeJLV48+wnQ3NjvdC9p7FHSQr4VntUjgmc8iLIsk6M66dCFpma0BR2GdhgZpQoRtlym/NW4OpsUNUEuoKFSHXelf0nmArCQnPcM99Rw/xNN4deeMdDT8eSnRIjPJy26nsI7dzvVPU0JZeSLhwytZdYsMtCzuGjPy0D/k1Y/wCYVkg8bXeBeY1yZW0gRm+ibipThlLfWkJHUe3nkc6X6KCxhud44cnSXJjPD8hh90lSmxNHQ6j14CM4z1AitiVxt43bLdDctLDf2ZlUdbLpQEqzkHTg5Gw2z76VqzxLhMtrin4UlyO5pIKm1YJHZQqY8o8J0UXKTczYlKkzGEsykCWOhdA2yUlBOcbc+ulmXP4d1KdgWN9KydkSpmtpP/KEhR96qZ/DAtBvltS2lKR4iF4SMZyo/SufUDbscZHhARKvMC7vWVoyre2lDGl9SUDGeaQO89lUN+u7N7nuz/EvFpL7hcdKXipKiewEbfGqvrooLZa8NXxfDd9YuzcdEhbCVBKFKKRlSSnOfea1blLjTJKn48MxekUVLR0pWnJOdsgEDu3rUooSwo66KBQAOdOngu9JJHsavnRSXTp4LvSSR7Gr50ULHkW+IvSW6e2PfOarqsuIvSW6e2O/OarqEfJFFFFCB76KmigIoqaBQEoQpaghKSpSjgAbkn1VtuWi5MtF123ym0J3KlMKAHvIpkhtCw+D0XyLlFxuMpUZD4+8y2Ac6ewnB3G+KW7ddZ1pnJmwpLjTyTkkKPndoUOsHrBoaovvB5a0z+LIrkiMp1hhK3t05SVJSSkHq54OKobg3PdkPTZjT4W64VLccQRlROeZrptvhRmeNLTdbcjxaLeLW7JMdGyUOdGdWB7xXLXJktxjxZcp9TGvWGlOEp1cs4zjNCtUjAeRp68ITbr8ThcobWvNna+6M74FItdD40vd2tMDhhu33KTFSu0MqUll0pBOBuQKEXDEpyzzW1QmywsvTQS0zpIWfO0jY9pFWM+yW6xSjEu8552WgftWISEkNHsK1HBPcB76bfB/dnuIeLI0u4rXJmW+3uhDjmCVEq2x6kqIrnMl5yTKdkPKUtx1ZWtROSSTkmhdkX9v4Yh8QpdRYbitUxtJX4lLQELcA56FA4V6tq0LPw5Ou81+OgJjoiJK5Tz+UpjpHPV152O3OsNhlOwb/AlMKKXGpCFAj17j4bV13wnRmrZwfPXCbDarjMbMpSds7Dn/AJR8e+gSTOU9Dw42otrl3J4jbpm2UIT6wknP6itm5cKuR7Mi926Wi421StK3UIKVsq7Fo3x8TVDXQfBJ/rk+7Wd/KosyGekT1bHGfgo0It9hajcMhuyt3m7zBAiPEiOkN9I7IxzKU5G3eSK1DFsshXRs3CTHKtgqVHToz3lKiR8DTN4WSWuKmILaQiNFhNpYbAwlAyeQ936UjL+4r1GgezoevCztxHBSSDptrW4ORzVypGp28KvpJBH/APGM/wBV0kHnQS5CiipAJ5UMkUUHnjNBoAooooAHOnTwXekkj2NXzopMHOnPwX+ksj2NXzooajyLfEXpLdPbHvnNV9WHEXpLdPbHvnNV1CPknNRRRQE0VFFATUUVIxQDZZ7jBuvCbnC9wlNwnW3zIgyXf93q60KPVnJ376qE8OzEP6ZLsWKyD50hclsoA7RpJKvUBmqoUY3oWzpNivkKVxPDeElmJaLXb1woy5LyG1LOjGopJzlRPZ1VzuSwuM8W3Cgq5/s3EuD4pJFY8UddA3ZlixHZrpZZU0lWCcuvJbHxUQKduPm41wjWdVuuEGSmBbksvBEtvUkpA5DOT7qRACdgM17DS1EAJ36qlo1GMmtkWXDN+e4bvse5sp1hs4cb/jQdiP8AvrxVvxBY4N0lOXbhmVHfjyVFxcNTqW3mFHmNKiMjPLFULVluT4BahSFjtS0o/wBqzeTd55/Zkz8uv6UtG+jqdjdtFvjWeczcr88223GWHEQ2nErefUNwMJJ0jOMlWNqu7dxwxezdrXxOrRCurnSNuoTkRF7BJ7cDCfh3mk960T4/+9hvN/8AE0of2rV6NX8OaWidOa9i5mcK3Bh/TGXFnME+ZIjyWyhQ7TlQI99WMG5scIWma1FltybxPbDRWwrU3Eb6/PGylnu2HbSoRvuKiqc+GdBvMuB4QrTDlIlxot/iN9G8y+sNiQO1CjtnOTz6zSirh+Y0spnKYhNj7zjryD8EpJKvUM1WZo5d3qoLHrwoLjXG8sTbfMiSo7ENDS1NyWyoEKVtpzk8xyFItFFCN2RRRRQgUc6mooAFFFHXQAKdPBd6SSPY1fOikynPwXeksj2NXzooajyLfEXpLdPbHvnNV1WPEXpLdPbHvnNV1CMk4qKDR76AKkAVFFATUGiihCaKlCSo4AzT5wt4MplzSiXdCuHGJyE4/arHcD90d537qjZ1hpuW72QlxIUqa8liMwt1xXJCElRPuFO1m8FF1mIS7cXW4KDzQfPc+A2HvNdStFjttjYLNuiNsBQ85QGVL9auZqq4rXxC09EFpu1vt0V3KHXJSMqSQCrYnbGAfhWeTssY/iiusvg/4ciW9UiZHMhTKnEuuOukoGhRBOAAANs4OcVZtXfhSygtW8Q0O9D04ahMjW42Oak6R52MHkSdjVREs7N7LF8VcpcqUqT0SWYr/wDqgcSdLi9P8KgkqI6wrHXW7cmWOGxCNvtJdeamOJgRGWwdYW3lWD+4Aok57j20ojk37me4+EC1QCyrxW5SWn2kvNPMRipC0EZzkkd+1MyCFpScEAgHfmKp4dpdj29Dch8MFdtbiuJByErAVlQPLmo/CrQSYwwnxlo/84qkFaJ4QUm5t224WK6wH3FlCSprUgkd/Z34rDbJnB1/sYnz3LbIfUELlqdSNTLiyBpyd0gE6R1bU0OlDt2hpThelp5exzj7if8A1Gl7iHhiO9HkuN2ZlTToCXWYbSUuOtpOvu84qSkDsBJz2Am0a0/wacOXRDhgOuRXEKKFFlwOJSrrBBz29opKvfgvvdsSXYqUz2hzLH3x60H+2a6JwRaG4DMyXHt8m1sTFIxAkKyW1pyFK5/vZH+Wr66TFW61yZyY65BjtFfRN/eXjqFDWd/lufNbzDjDikOIKVJOCCMEHvrHXf59l4f4yjBx5lJkdGglxGEvtBSQpIV7jyORXLuKfB9cuHtUhH+tQ/5zaT5v/EOr18qWZelGX4f8FGor0UkbEb1FaPO01yRRRRQgUUUUAA0UUCgAU6eC/wBJJHsavnRSYKc/Bf6SSPY1fOihqPIt8Rekt09se+c1X1YcRekt09se+c1X0I+SKKKKAMnnRRRVAVmixXpchDDDanHHFaUpSMkk9Qryyyt91LTaSpSiAEjcknkB3127gbgprh6KiZLQFXF1O55hkEfdHf2n3evDfsjtpwVZS4NThHgCHYWE3K79E7LQA4AvBbj4Gc781Dt5Dq7asjxi1c1lHDjaLmllwplKDhaUhHWtvI8/s268dtavHFyvcV2Ixbo0hAcdT0chiS2kL/ibUheAcgHH/wA1cRXYjVpjT5cM2JEIlfRL0ICM5BHm7EHngdeOsVKo225clNbpL1s4qatkOZdrwZWHZT0pephhtQykpIGxwMYGxzVxxNM4fXEVb7ylMrOFiGgFbiiNwdI3HrOBWkuTdroI0a3MG1WxZKUKJ0PuJAzkDB6NJ2xtn1Vr263R4VolpbQW3+ld6bUrKipKTzV+9y5ntFZlKlsbUVe5s2+Tc3v9m2i2Q7Ew2jUA6kOLSM4+4ghIPXuTW+jh5xxOqfeblJXyIQ90CPcGwD+tYrY4o8US2jyTFSR/mq+OdJ9dYhJyjbEtnSKJ7g/h7oXHF2tl5YSSFPErOcdqiax2rhTh5y0RFu2OCVqZSVFTCCdx1nr9dMCxqZWMaspO3bWtZyo2eJqRoIZSCnGMYGPhXVGMn3NAcGcPIVrZtjcdfUqOpTRHvSRQqwSmklVvv1xjqHJLyxIR8Fgn9avK8p+6aj5QyZSLncQWxoKmW5m5tj7zkA6HAO0trO/uVWWLeLdxFFUzAnIKlAFxpQKXAnmQUncZG2cHnVwnZQ9dcwaYZlNQEupIdjrDSHUHS4gBlzAChuN0j4VmU8aNxipJsvzZJrz7t7ua2bTLTMacWqE6VBbbYKcK284q1qGPV6q3LbxFIXcZ9rvkBUNcdK3kvFOWXWMnBz1EDmD2GsL1zlcPSWIt5/2nEUStuWlrLrITjznEjYgZ+8PhVpIRElW93S19oxLiD0rheSG9GMbqzskDsBPPvrdpmGmjnfEng9emRXb1aIgZaXhaIKR54RgecByB5nT1Dv2rm6klOxFditfFMHhxqLaIxcmQWYy3g+jUsry90aG0E8wCcajttWDwi8CpktvXq1t/tknVJZQPv77rSO3rPb/W8GmlqKnyciqalScKwaitHkaadMKipqOuhAqaijqoAp08F/pJI9jV86KS+unTwX+kkj2NXzooajyLnEXpLdPbHvnNV1WHEXpLdPbHvnNV1CPkDRU1FATQBk7c6imDgzh5XEV9ZjE6WU/tHlY5IBGfeeXvqN0b045MdvBhwilppN+moys5EVKhyH8f9h8eymGXxm5H4kctLVpWpLCCtxx95LKlgAkltKvvDAJzkDbqrc4luSLRaERYs6Nb5UrEeGt1CilJxgYCQeQ5ZGB11Xu8GMOWdDF4ujsyO2wDIkPq/aJwQtWlfPQcbpOdtxvWUdm7Za3eVY51ganTlIkwVqbfZA36VQOUBI5kk7Y9YpWnvSb21Eu044aVJY8WhhWUNJWSMqH7y9xv1chV/Y432nIYuzzBZhsJ0W2IRgNN4x0hH8Shy7B66W4rh+wktbDoLjEQO7DyAR+tefUm3wdYqv5GpyRKizIa3k9O0ts6AwglWSATkc+XLHYc1pMsGRGk3FThSp1b6eiGyU+a597rKururZbmvR37cqYkNsFkBCgQUqJQk7nmDsdsdfOsUh9xaJz8cpVFU/8AexjzynQdOOe/M9+3c2aM8Gxax/4heWeamXEn3Fo/+o1bTXVNJGk4yhwn3J5/0qotxLfEunOdTDivj0P0rZujzrcuQ4WwphmEvT5wTqWdynfuA376mnfT2NSX3m6mYkPrbJCgEtLI7AslI/pn41p2h1cWEyy6Rq8YLagRjT5mo4AzyPurTYafZKwrS46pMVpSgojKUjdW+xwT1c6hvWvJQ7qP+sOYKfPKlDSjblgp7cfdreU+xKiWqJ6jFbKgQt1xCE55jVpP6BVbx2SaXISdcuOS4A0ytI6MHKlDCEpKuoEKxyz900xrICTVi5U3IxJJOkegfOFc4jNhKSMja4BO3Lm6n+9dFSf2uPVXO46kgut76hcm1f8AUc/1rOpuk/k3p8MYpKWo96t0iE0kvv5S4lKsAo0E5PUMH+9aSEzrDcLhLgMgQ21hTtrSfvIKQS631Ak6vN5HSeutmVogu22RHJUpwpDzfMklsjUOvPd8K8uONz50+Q6tSPFGi2hAJQonSTkjY432B58+ytW0yFjbrfaps9F/hrDqXIqY7KUgBtCEqKsBONjq+GKz3O+RbTNt0WQHNdxeLLSkpyEqxnf9B7+40rR5quGJ7k3Kvs6TJdExvVs0rpSkOJHV1BXdvTBerUbpEeYbdWqRIQsx5GBpiak6SUkb7jbbJOTyBrpGSkjMo0c28JPCCbRM+04LYTDkqwUJGA0vs9R5j30gk19HPWaPI4eTZJrypCDHDJdcxrXpA871jGa4Be7XIs10fgyQA6yspVjkewjuI3rSM6izjl7o0Kiijr7RWjzBRRR1UKFOngv9JJHsavnRSWKdPBd6SSPY1fOihY8i3xEf/Et09se+c1XVY8Rekt09se+c1XUIwqaipzmqAAyQAOddu8GljFr4bTLcb0vziHMnn0Y+79f+auQ2K3Lu16iQW0kl91KD3Anc+4ZPurtHF96lWK3woNnSnx6W8llgFGoIQMZJ6gAMDf8AtXN7s9EVUP5GfSDjIBwcjI5HtpU4pli5z02JBPQNJD8wg/e/gb95849wHbV6/cXoEaVIuEdLbUVgul5DmpK8A5AGxB7sdfOke0uOrR45Ldw9MdLzxz1qIwPUBge6uH1GpjDb3PRoQt5dh+hI0xmUjqArmMJ8lF0aSd0XdCxjukoH/fr7q6oyBoR7q4/GeMOVdETIksNyZbisMsqCxhwqT52MDBAO1YjH/H/wkXcmdBaQo/Zrkt5DzCkAIaKQAnzDuc51cj9KxyHRGtU1hpgBhp9OkpUPNytCiMdWCo4x1UqIvLCmksKRdg0jGOkKzjsOyOqsn2lbW4zrC/tFxt1QUpAU4Csgggk6Rk5ANMq9mXpvuMdrf18VtjVkGGT6t0/SrO5TI7E8Bx5tGhTZVqVyySeXqSKV+FXnZXFQdQh7xZuGUIUtBBTgpACjgZOBz66ueKrU/LW1LZRGCG06Fq0Hpck4ByOQBxg4OD3VYXGNGZ1mZlSGkNMhbyE6EOtKOf3koGfhg/CtSNd4CR0olIOA2FEcgNJHPkNyeulKRIlwJ7r78F9t9s6i6WjhwJOFZVjrwQd8euo8elqahttMOoMlKQnDZ3VsSE7d2/dUepO+DfTj3GsXuK0y0tkPSDjKUtNE6yl1OwP/AH1b02Prw0T6qR7Lw9JkutPzQ4lIQhYUoEagc7DsIySO85PZTg6hLMZDSCrShKUDUoqOBtuTzNWU2oOzk0r2Nhs5WT3Vzhtz/bc9oEDTdgkD/wDsT9TXRI51E71zJEWa3fLlKlcPXOU2/LccQ34vlGM+aee/IfpSNy07LHZtDYltmM7apLZWtGga8nKU5bI1d3MDs37qwTPF5d3nvpcU2DDGpbaiOlUNZIyOeAU59Y5b1UtvOpzp4TmtZGCBD5/CvalBaQ35KTDp85IMMHHqBqOUr/E1gu5i4icaLb0dYSQqctOhW+QZKefuq64RuS2XJnDmoBcMkw1ryoKazsk776dvcRS3MtU+bIjGNZLhFSl1slBYAQQHEqJPnbciawzpD1s4vfmM6ukhuB4JHNaMYWn3pz8BRNxkr9zqoqacV7IZbu3Pa4ktF5jTVSI1vLqLi46Q0002obkcht2DJ2GTVF4VbOzJiQ+IIidSXEpbcWAfOSRlCv6jftFMXE0W2S4ryXJCXE3Vglt6XNCWGRpACkJO+dwdh7xWS3QY178HKLbGlGYyYvQNSFNlAcUjZKgDvjUkY9Ves8sHT3OD1G1e3QQ6fNI7j1V46q0jzSjjJoOuiiihkBTp4L/SSR7Gr50Ul8qdPBd6SSPY1fOihuPIt8Rek109se+c1XmrHiH0luntj3zmq3ehlhijFTR11QPfgnhdPxK5JIyIzClZ7zhI/Qqpy4rfv7F5YVbTMVGDZ6UKZzFQCCCpekFSz/hx/WqvwQRQi13CWRu46hvP/Ckk/NVo+7Ei8Y3e4XK7GMyzFZZQllxeWQTnUsgYTlR2B+Fc0eqezrsaF/UiJwXarc1LTJTcHkulaGehC20+ecI/dGdO3fWrb3emeYQG0HKgTk/4hWTjJ5T/ABK03rU4iHBThSsecpZJJ225JFallSozISlIIBVgK78//FeH6l2z6OhGtI6e2cIA9VKCvCQwxc1RpUdSI6saXkEHCSeZ37O6mh4uiM6Y5SHtB6Mq5BWNs++uSQ7BMlPeLzoojPvL6bU6slTmnJxpG2nY7bcq66cvt3Z4FG2ddiTmJ7AkRZKXmlcltqyDWXpFY++r4mlzgsJYsviqnVqfStS3EuJ0qTkkchkAeb21ddKBlJ3wK4y1KLjvRtqJ0Dc14RknA3rwh0LUU9lUnFEmU3bCzGCwl9RbedRjU2jSScZOMnGPfVc02mRRbdF4nxd8l5AZdIBbKhhWB1pz/aqu0cMW6zXWZcI7aEl8nowBjokndQHrO/cNqWODnH43EExsLfkMOsAFxYACSgkDlt1n1013YuuW8hpOo6klSc/fSFAkfCt9WmWUGnRtvTo5Rr6YaQcaiCAM9/KvEskN5KsEYzSTFlXEJZkGY4l1S8uIyNDiAEnRoxsMKIGN8inFtpwQ2m3SdaW0hQ54OOVcdVpptG8HF0zci5xntFZHFELApA4h4kvCZK48BtyMI5xrCx5523PuI276bLXdhcrVEluoU0442CtK0436yO48x3GuieOmjMoO7LFThK0jq1VJH7burAlwBac8iarxxIHHNaWSGSvQh0oOnJxgE52JJxsCO+kHkt37mcX7Fwdhg99czvhLPFYXjV0gAweRyK6KmSHwy4kEJc87B6sjNc84ujq8eadA7ifUT9RWJu5Uen6ZU2Wlrtf29wWq0oUwmXBcXEbkuI1FltWDqT3lshNMdh4aicPB3xV+S8F4Sjp3NXRIHJCewf1NLPCEzxHiC4M9E+4iWy28kNo1YKSR/RQqw4mYul4uFl8RhyWo8Sal6St5SW29AwckasnGOyvdpvKKPPrRxm0cu47giDxdcGkp0pU8XEgcsLAV/el2ugeFyKlviGPJTgiRFScjrIUR/TFc/NdEcNb8k+4UUUVTgFOngv8ASWR7Gr50Ul06eC/fiaT7Gr50UZqPIt8Rek109se+c1XVY8Rek109se+c1XVSMKKKOQoEdq8FSNPCiyP3pSz/ANKa8tWmPJvPEMRDkiUX5LZlxkx2gwElIUnOVAk/4gQcg1k8FhzwkR2SV/0TV+iy22NMmyy86h+c6lbyhJU2cgaUgYI2+tc1werU/NiPxHvxFdsbBsMtp7gG07f9VeGbhFtMeH07bq3EjpClCcnRzzvy5V7v0kxeKbqz0Qd6VxB3XggdGjuNK89zxq7pL6llLwSrOd1AJwAD1gKyDjqrxyhlN2fRjL7EhivnhNkvQlxrLFLUpYI1qUFKbGNyBjGe/fFLfDt0vckylbuoY89Q3KgvzvunVtncntwe6qdya9CuUlaLfpSs6EIWkjABGMe8A1rRy62OlZ6Rsg5C0LwUqzzr1R01jSPnSbjLY65wRfWZqVxmULOsrcKic4I0gjPWMEb8+2mgklewrh6L/dH3MRPNCcaSyQlaVAfe35ecSTjHPBOKd+F7leJ8xLtwizERMaC4ZAX+0xgDBOQSojq7K8etoO7RtTsf2hl9SRzxXPrrxS5MvLjam9VvQVJDZGM4yA4TzPUccu6r19b6MtIWtKVnDutaieeCnYe7PefdozH3zHH21ag9FYaSlkOHQkunI5pPLSOQ2399XT08VudItWadj4jTCe1ILbcF4D9hkqIxkFztBO+3Larq58SxTbEuwpiAHHeiCyCCk7Hkcb4Iqnfs5lRmJcGDGhOuApUhC1lak4+9gk4HMfGtThbh6FeDPelN5DCMssZICljOVkFRJwcczjcVYwi52zU6q1yWDpWiSmYiLH1pQAhwN+c55uTgcic6d+XOrGxX55+3OOTSjo20qCSF6l+aMqSe0jt68eqq6Lw7AMJchmNLQOkCI7TUlWFIA85RCzy3O36GrNzhhKoUt+TdtEmSVHOkBKVkZxgbnYDOMbJ5bnPVw05Kkjjcr3YvTro5NfUpUZPRqWT0WxOMDmeZyEDl2V7mcay22C2llmGhgAN9D52rHJO/IdWP60N8P3ViPIdfLvQrxr8Va6fpAMAkA7pOO33VWS7pAbMdp55lP7TRKUhPnFB3PmjrB7SCd8YFclpPij0OcDo7l0U1Z2J7qUNrdbSojmlJ05xSkw8hMlxowkodYXpUBgDWM4x17DI3z1VZvLgvQYcS3yY8mK82mO2SVENbnUojOc+vljqrFI4WQ085NiXByQqQ4QI7beMgg4BUVch29ffmi0+SacoJbjNEdQ40wpoBKEnQEg5xjIxnuxil3itkqSlQTnSpW/vFWS2pHDlhQ/LkodLCfOSRlTjhOcAjnuezvrV4gcRIjhbQ6RC060qGwIIBB+FcJwlF7l0X9+xW8KuFPFkbSCC7BdT8Cgj+lWXF9t8Y4d6PiLiBuPBDqC6tqLpLhB2T948+4dVVfDBJ4rg4yNEV8nJyB90f3q3ultjcW2SIuZxBGXbemQ8HWWw30hGQBqKiBzO2M17tD8Dl9V/sF7wyJBVa3AnSSh0YxyAKNv1rl1dT8MqgVWwdeHj+qK5XXdHm1eIhRUjGKiqecBTp4L/SWR7Gr50Ul4p08F/pLI9jV86KM1HkW+IvSa6e2PfOarqseIvSW6e2PfOarqpGFT6qipzQHYPBHIDlgmMZ3bkBfuUgf/qaczaLcqcqcqBHVJVjU8WwVHGMb92B8K5h4IZvR3aZCJ2fYCh60n6KNdbrmj1T5s5fx7ED99uLCkpC3WWJDZI3JGUYHwApHcMiJIZig4QopUUKQFJIJJzggjODzxXUuP4yWp1tuJyEOBcR4jsPnJ/UK/Suf39hTM9l9WQAdKurGd+fZv8ACuOVTpnrjHLTUjGiW2CtpxpCEJAB6Jak4O++NQT+nuqqmIYQovBGClQJBAGoZA3A2zuP1qwcQUz3EpOtKgNw5q3x21TXGQttwIHnNqByCASff11uC3M6tKJ1ZNgsPF9ih3N+EIr7zYHTRVaCkjzSnlggY6xmtm12NPD8JxlhxT61EK8aWgFbSE4A9w/uTXKrRcLpbUKl2mU8lMcFbwQDoxn94Hbrp38r73Lt0W6xHG43SkR3W0tJWlROTqGoHHLGO6uMtOcZbvY4wal7blpcrxbLlJXoalIjPZ6QoIHnA7K3zjJ0526h2mpsNvgIktOwW3VdGkmTKkainQFawkAeaT6vhWO12qTL+0UKfbbEZ0jSiMgdIfO54HaBVhcLe7aVN+IuthUt4su62EHKTnV1DtPxqqT7m5RjdLkSrvxZJfuMiXCkKjx0uq6FgY1HV95R5/8At1YxmqBMiYuUFh50uuAIClOHJBOMZ7K6BbeCbbEtrtwcdKFrjh06m0qSgkEgJyDjfl10lzZSAAqOktK6XpElSQfNIBI7sKG2O2u0XF8I578HSbIqDfbAJQ1xJUdkF0tDGUjJCtGNJzpUCQOYOOqtZF6jSYz5L7sURQhxCpQCEulY85s468BOOeMDmMg+bFLLNuhtxY0NoXB3o3w20cY3BwSruOOrflW/deHxeYgt8uY70KFa0qScLSQSB3HYnnXPJWXZLcXr1xcuJbHGIbuWy2A5oQQhODgJCiApR3wTgDCR2mlKBHiTmJLs1YS+UFWlIwQd+fw/p305t8HW20GalQTLUygqDsgKUW8ozkJCgnV34pKmRQ84HIrnReNjPRuJ04UR5wGNuZHLtrcWnsmZpj/4PH+mstyhsvoDrjgWSU5CFKAChjIzsB8avm7bdXHkNvPNvR3F5cWDhQTnURg9pwnbq9VJPB8/7IgOLt8FpUh0sodK3FK152232HM++nG/cSzLKjDLEd1w4xlKgBk4H71ZbV0xjI1+LnHZS0MgDoGXEo/4lqUAo+4HHrKqrH3NFkitqSVFpgIG/PTqT/YVvxlJm8MsOvLLjyXW1KWdyr9qnJ95BPvrVvTKYbEhlWR0a16AP4Tgj9dVeXVuTs9Wg1aR54YiqevkxthxOtu2qQFnkla1bfLUWbwezza7FGuMlplu1SXH3GEI1l1RXkHVnHIDq5GrPwdxVGHOubmdUl4NIz/A2MfMVfCnDA7K9mkqgkefXd6jOSeGCSF3uJGzktRtR9aln+yRXOqavCLM8c4ynEHIbUGhj/CAD+uaVa6o4a3KQUUUVo4hmnTwXeksn2NXzopLFOngu9JZPsavnRUZY8i3xF6S3T2x75zVdvVjxF6S3T2x75zVdVIwooqKAvuDrsbPxPClH/dhwJc3/cV5qj7gc+6voIeuvmFCtCge+voDgq9fbnDMWQogvNDoXsdakjGfeMH31zezPQnlBfBn4qtJvPDkqKj/AHyE9Kyf8aN0j34x765TdHETbGw+s6QghKykb4IyPgQR/wA1durknHVq+yZMppppaYs4iQwRsEqz56f1yO41znG2mejRn9rixZXh15lTj6tQGQo+bq9eP79tad2ba8WQrOQpwlPXg4GcbDbdNbx3uUVePNKNIwVb8/fVRe1FLsVPY1+utX/tWobsurtEzMS55C0pmKQQhTZ6RR81BGFHkTy2rqVs4cQzwrbmEpB0uNOKz2q2PzVz3x6JMsWl/okrUW0uKA84ZW5/ZKab3OOGmOHLfa1K6WclwMuISNOza8DKuo4SD19VTUWRwg6ew726CI3jKjjEh3V68/8AzXq4MtKXHedOENrKsjrJIwB76RJHhBLD8dJgvNobXkJTJByANhugdoqytPFZvVqOiOttMQDWtzSpJIT1Y32OFGuEvsg2dVBuR7u3EEFaEQmo/jahjSy2QQAkbFRx/Tq7KW22C9LGYsR3CMnT0hSlI7yc7H+tV0pLslxCYbQeccUtSgo6VFJIx7sCta6MSmFBfQaWWwErR0uMqJyCcc+dSEPndnbLG/ts6Tw9Halwra+20G0syFp0pVqSo6VHUD3k5pgSWvFPGFqCQTuT1DPP3/3pL4SvrFltpiXF5EZxKtaWghSzgpGSSBtvW0zxHGlw2ILMwLfQW1BnoVb4TvuQOvGM9dHsrOTg5MniZbbsNbz5DMN5QJUpRCjgADYHflsDt1nuS0w40ktBbkpkMlSkDxcKxnztyCns5gV7vM1a2l3CWtwupkIAbSono0EL5e8fpWmm4xpEJx3p1+MBsbqWrOdXUOvtq6cZY3ZpyjGWLQ38EwbfHzBKHUvbvhTpGVAdWw6hgj1mrXitlLiS8tOQdCB6wsHP60rWq8Q4ymnRIw6hLmpx1BJzoVtk43O451Y3jiNmcQ2l9ko1BSVckkHQOfV+9vy2q07MOn90TPCakiyIiJBx0SAVa9IT5ras5A61Aj31rX+RLXHKFBa5BS2ClTgWorOwTkYGSVHkP71kavUNMZMWU4lhakNqKNKslOMpJwDzzy7hW/w3BYvF+EttS3oVvOvWUkJW+RsMH+Eb+siudSc69jtBqMc2N1ktibNZYluSoKLDYSpQ5KVzUfec1nnzW7fAfmO/cYbU4oduBms+aRfCpevErG3bG1gOTVZWM79Gkg/qcfA17uDyJZS3ORTJDsqU4+8oqdcUVLUetROT+ta5qSSSSd81BrS4PPOWUmyKKKKpknFOngu9JZHsavnRSWDTp4LvSWR7Gr50VGWPIt8Rekt09se+c1XVYcRekt09se+c1XVSMKKmoxQE07eDTiNNovfiUh3TGm4bOeSV58w/rj30kV6QooUFDmKzJWjppyp0+GfT1VXEthY4jszsF06F/fZc/gWOR9XUe41UcAcVJ4gtIjyHAZ0VIC+1xPIL9fUe/wBdNlZs6tOLOAy9MBabdculZkxF4IVjKSD1dRT11XXBESbIS4iWEAcwRnc7nGDXYuOeC0cRRvHIaUpuTCfNzyeT/Ce/sNIlo4bjPR3HX2srZUpDqSjBbWB90g/vZ7sDvzWJOOnu2elf5FQm+ItBs6ZyDqUMp5e/OcdtWcNaEaVLlKLqNRJGgjcBOSc7bY+A2pgj8OtLcDK47SXAPNIHLcnfI7wOvYV4vVlistEMaD0ih91ASF9wxzGc/DPWMY68ZOjS0HF2imfTHkDLkxsaU5GFAZ/7zXpu5pTb02xMlLLYJJcGMrHeAa9osSnFBIZCcpyArrrLKtFvYZaPQ5UR97fzh/F78KIHZirlB7GsJ3ZNmeiWqQt8z21lY25Ep5g4Gd+fdW09It8uM6lyUh3pVagVp0q6sbBZwff7qplWltbbZQz9/Ks5OcDuzyzn4VgkQIyUhSEkDmBk70xi3d7k+9LjYY56UzZiZAfSAtpAwlIUM4ydwe+tSPIRFkdJFlKU8kEaUNHJPZnOBy51hk8PMRZCGlhYUpKdQzjBOM9vWayosMdUR13Q5sMNnVgA9Q/pWFglTZtqdcEQnFrcMtb2EBpSChO+ohPb19vvrcddfmpfaJRobYBBBJ0jKfNzjmBzx2UvSorLUhbacrCDp2V11ZfYsVDMbpG163GkrV5xxkqV/wCnFalGK3szHJuqNoQCm0yITL2EL6NzUvcjJIPLnyrzPW5Gt60utDLuEt9SUnY7e4f0rBLscZDDLjLalJcCtyo52Pr7MfGiBYoy5TbT0Vb7jyD0LDajqcWeQG/Vz7Nqyq5stNLZE2yGu5SGbZbcuPyMA7eagY3Ue4Cu22e1R7LbGbfGyUNDdSua1HcqPeTVPwZwhH4XgklKFTnxl9aSSEjnoT3Dt6/hTLmu6VHl1NRy2PDrrbDK3nVhDbaSpSjyAHM18/8AFt+VxDfn5vnBtR0tJVzS2Puj+/vp78KHFYZZNhhueerBlkdQ5hHv2J9w665QSSck5JrXJzk8Y/L/APCagmoorZ5gooooAHOnTwXeksj2NXzopLp08FvpLJ9jV86KjNR5FziL0luntj3zmq41Y8Rek109se+c1XCqZYVFTRQEVNQaKAsLLeJdjubM6I5ocaVnuI6we0EbGu+cPcQROI7YiZEOlQwHWid21Y5Hu7D11851b8PcRTeHbiiXEXjGy0H7q0/wnu/pWGvdHeElJYv9H0TVDfuGEXJwzoLoiXFKcdJjKXh1JWP78xWfh3iW38SQvGIi9LiAOlYUfObJ/qOw1b9dZaUlTNpygzmseM6u4ptk1C4k0gqcQrHnpH8s/vA93IZ7qtlWFAWpx5XSAA6UkbJzzPw2pquFthXSN4vOjoeRnKc7FJ7UnmD3ilt2BdIiVptsxF4YZcLS476wh5BAB0hzkogEbEZ768ep9O1+B6l9Q5PcprqY7S/FGBpKQFOk74B+6M9pxn4VUPx0zJDeDhIAGE8j2DuArJPklp5bNzQ9CkvLLi0vo06j3HkRgYGDyqIMTxma00BlvVqWScjSNyfgD78VxScWe2NYWWcC0JkNvJSkEJZSy1lPIHJJ/wAoB99Yp9hixWQpSUakqwdjgAq7PUFfpTTEDjEYOEAlSypQ9f8A2B7qpuJZSkiPCSfPIU653DkP6KrKk2+ThGTlKimMNuRJwF6hpTqc3JyMn+uk+81uvRmxaUtoQNCFo87nqP8A8IB/5qr2Om3IO+CP0pgjNtmEw08oBCSpalqOAM7Zyf8ACkUtnXUSiUDfDCG4TUl5B6TGpScYA81ROffgVvvuxnWm2lMpISoIa23AGwx8P1Nb9wuDFyi+I2ZC7i6FjX4snUhOPO3X90bgdda6eGW2UNP8UXaPbmlqCURWngFK7is9fcke+ui09TU5OS1YRVyNZpsTpPiVtiiU+hGEoBw00FZAUtXUMBOw3OKc7Hw4xaFuSlqEie//ALx/TpAH8KE/upHxPXVjCgRbbGTFhR247KOSEDA/9/XWevZDSUDxams5bLgKWeNOL2eGoPRsqSu4PJ/ZI56B/Gof07T7688X8bQ+G2VMMlD9wUPNazs3nkpf05muJ3G4yrnMcly3lPOuq1LWrmT/AN9VdTG0VlIxSJLsl5brzi3FrOVKUcknrJPbWGiito88pOTthRRRVMhRR10UAU6eC70lkexq+dFJdOngu9JZPsavnRUZqPIucRekt09se+c1W1ZcRekt09se+c1XVTLCiiooAooqKAmiiigN223SZaZaJcJ9bLqD5qkH9O8dx2rrfC/hKgXVCY11KIconAc5NL9/7p7jt31xepBIIIPKsuPY7R1PaR9OLKujUWwlStJKQVYBPVv2Ui2jhu5eVEtVz6VAdZ8c6SMrS0iQ4lTa0jbfY59wNIPD/HN4sGG2X+ljdbDo1I93Wn3V0SzeFKyz20i4IXAe6zjpG/iNx7xWbo6Y3vF2S+ubAYftjV6iXJcO1ftY8lIWUPpIwpR/xasYPYK92+w2y6zZbMixOWqTGbZ1PRHVtpWpaNSgMHBwduR6qspVuj3yOtzh+7RISJOfG34sZt1b3YCSduvmM71bW2D9nwW4xfckrTkred+84onJUaOmS3EXrjZ0WS3uzHeJLgxFa06i6G3cAkJH3kdpFVcq3W5yWh2Vxa4lxx5UULMdtKdaBunOMDY5pqv9rfvMViEl1pMRbyfHELBy60OaQRyOcVTQ+GZlt4d+yQxEmpYmKca6QBPStBOUa9vvZCUnuHOsdOHY0tWa4ZQPp4Vhwok9/iG6SY0pSw25GQkAqTjIOlOQdxW5bnOGWJrafJ+4zGHSgtXB9pbzKUKAxnUfNwcg7bUwcMWy5xkuSrrHhxH3H1udBE3QAUNpB7j5h+NWjdt0oQyt5S2UuLcKMYCypRUAe4Z99XGK9g9ScuWVHGEi4W+0x02joU9M74spknowrWkgYUPuqyNj2mtCxWCDcizNuNtdeuHRLZkSpjQS824gjTlOSnOlWygN9OaYrvdLNbkIVdpMVvQoKQl0gq1DkQnnn1Un3vwsQowLdojKkr63X/MQPUnmffitWZUWx5bfVEtiHrm+yhbTQMh3OlGrG535DNc94q8KKUpXDsOdxgy1J3/5En+p+HXSHeuJ7rfn+knSluDPmo+6hPqSNh6+dVBJO5qpNhzjHjdmR+Q7IdU46tS1KOSVKySe0k8zWOoorR53JydsO+ig0VSBRRRQBRRRQB106eC70lkexq+dFJdOngu9JZPsavnRUZY8i5xF6S3T2x75zVdVjxF6TXT2x75zVd1VSMKKKKAiiuhS+DWmbmliNw308MBorkquRSQFBJUogq2xk9XVSm3Z0TOI5MCI8PFGXnSXychDCFHKyevzRnv27awppmsWVNFW0iydBfotvTIDkeY410EkJ++24oBKsdR33GdiCKu7pwQzb7dOldPcGzEQVAyYqEIcIUE4BDhOTnbarkhixPopwtnBDU+2QZSnbioy0a8x4iFoR5xTgkuA9WeXXVI/ZUMovKkyukFrkJZSUo2eBWpOrnt93PXzopJkxZVUZ7P0r00kLdQk8ioA/Gma+cMxWbnK+x3FvR4j3RyWFnLrHnY1f4kH+Lq5Hto2gr5QuMy346+kZdUhY/eSrB+Iq8hcd8SQdmbq+U9jpDo+Cwa8zLAx9uX6LHdU0zbEvONpPnFQQoAJJ9/Oq2dbxEhQJAcKzMZU4U6cacLUnGev7v61NmdepNcjU14VuIUDDhjO96mAPlIrN/paveP9xE//AMlf/tVKzaOHHbS5cFXW4pQ04hpaRCQTqUCdv2nLzTWFmz2lqzxLhcbhLaMxbgbRHjJXgIIG5Kxuc1Ni9R9kXD/hV4kcBDTzDPeiOk/NmqWbxjxBcM+M3WUoH91LmhPwTgVma4biP3+LBauK0xZUMy0yHGMKSnQpWCkKP8PUa1neHpEaPPckuJHirLbzSm/PQ+lTiUApV2edn3YpsOrP22KtbzjiypSiSeZ66xnNBOEnuFdAm8LWiNf029uDCUzrbTqdvGh3BAz5mc535VW1E53KfLOf0e6r5uzW0yrwuTKlR4dueDadLAU6oFwpTkKKcHbfNY51ptybW1cLbOkvNrkmOtMhhLZB0hWRhRyN6toziyloxTPN4NciX9uAiWH4bkoxvGm0/cWOaVJzsr+o3FV1ot1ulWqTcLjLkR22XGmwmOylwqKwo75UNvNpkhTKmiruRYmOltrkKap+FcHeiQ4trQ4hQUAoFOSNtQOQd63OIuGYHD6XG3H7n0+pSWelitpbcIOCchwnHupkhTFiinKBwRHmIgpU7dQqWy24X0QAqO3rGd16+Q6zik1JykHlkUTTI1RPZ1VFFTWgRTp4LvSWT7Gr50UmDenTwXeksj2NXzoqM1HkW+IvSW6e2PfOarqseIvSW6e2PfOarqplhRUZooC3XxLcVXw3dKm0yFJShaQjKFpCQnSpJ2IIG9YY17lQDLMDTDVKUNSmCoKQkHOhJzkJzj4Cq6ipSLbLV3iK4yBCVJcEh2C+HmXncqWNwdJOd05AOPXWV3iRampaY9tgRXJqFIedaQrUUqOVDdRAz6qpaM1MULZcs8Q9GxEbetcCSqIjQ048hRUBqKhyUBzJrVfvMuQLj0uhRuTwefITjzgoq27BlRrRqKYoWz0hRQsKHMHIrfVfJ5vjl5ad6GW46XSpvlk8xjs7q0gtvABZSSBz1Hf9anpG/wCQn/Mr60f8G1FeRvLv0xc25SyG+kuaFof83YBZBOOzcVkav+mFHiyLXBliMkpbW8hZUElRURsodZNVvSN/yE/5lfWjW3/JT/mV9an6LivIzfaDogvwkoQll95LygByKQoADu84/pW5Hv6mrcxBkW6FMajqWpovoUSnUQSMhQ6xVb0jX8hP+ZX1o6Rv+Qn/ADK+tP0MV5FiriCSbmic2yw0puMYzbaEnQhBSpOACc8lHrrEzfJ7NmkWgOhcOQUkoUM6CFBXmnqyQM9uK0+kb/kJ/wAyvrRrb/kJ/wAyvrT9DFeRjO4xTI9xk7Imic9ZrW5KBCulWwoqyAAD97uHwpf6Rv8AkJ/zK+tHSN/yU/5lfWj39hivIsWL/IbfnPSGI8v7QXrkIfQdKlaioHYjG5NRNva5UNuG1CixGG3em0x0Eal4xk5J6hVatSVY0oCfUT/evNWkYezpMuGOKbnHvcm7suIQ9KWVvI05bXk5+6ew7jrFYLZd1W2I9EMOLLZeUhakSEFQCkggEYI/iNV1FWkS2Wcu/wAuVJiOaGGW4RzHYZbCG0HOTsOZJAyTvXuffUXEyFuWm3tvSFFa3m0LC9ROSR52M+6qmimKFstWuIZ7L6HEqQpAjJirZUMtuNpGMKHX25233FVZxnYYHZUUUSSIFFFFUBTr4LvSWR7Gr50UlU6+C70lkexq+dFRmo8i3xF6S3T2x75zVdXenLDZ3nVuu2mC44tRUpao6CVE8yTjc158nbH+DW/8qj6ULicHqK7z5O2P8Gt/5VH0o8nbH+DW/wDKo+lCYnB6iu8+Ttj/AAa3/lUfSjydsf4Nb/yqPpQYnBqK7z5O2P8ABrf+VR9KPJ2x/g1v/Ko+lBicHorvHk7Y/wAGt/5VH0o8nbH+DW/8qj6UGJwaiu8+Ttj/AAa3/lUfSjydsf4Nb/yqPpSxicGorvPk7Y/wa3/lUfSjydsf4Nb/AMqj6UsYnB6K7x5O2P8ABrf+VR9KPJ2x/g1v/Ko+lLGJwaprvHk7Y/wa3/lUfSjydsf4NA/Ko+lLGJweiu8eTtj/AAa3/lUfSjydsf4Nb/yqPpSxicHNGc13jydsf4Nb/wAqj6UeTtj/AAa3/lUfSljE4PRXePJ2x/g1v/Ko+lHk7Y/wa3/lUfSgxODVNd48nbH+DW/8qj6UeTtj/Brf+VR9KDE4PUV3nydsf4Nb/wAqj6UeTtj/AAa3/lUfSgxODVNd48nbH+DW/wDKo+lHk7Y/wa3/AJVH0oMTg4p08F3pLI9jV86K6J5O2P8ABrf+VR9KzRbVboLpdh2+LHcKdJU0ylBI7MgcthQqjuf/2Q=="/>
          <p:cNvSpPr>
            <a:spLocks noChangeAspect="1" noChangeArrowheads="1"/>
          </p:cNvSpPr>
          <p:nvPr/>
        </p:nvSpPr>
        <p:spPr bwMode="auto">
          <a:xfrm>
            <a:off x="9167813" y="79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he-IL"/>
          </a:p>
        </p:txBody>
      </p:sp>
      <p:sp>
        <p:nvSpPr>
          <p:cNvPr id="7" name="AutoShape 6" descr="data:image/jpeg;base64,/9j/4AAQSkZJRgABAQAAAQABAAD/2wBDAAoHBwgHBgoICAgLCgoLDhgQDg0NDh0VFhEYIx8lJCIfIiEmKzcvJik0KSEiMEExNDk7Pj4+JS5ESUM8SDc9Pjv/2wBDAQoLCw4NDhwQEBw7KCIoOzs7Ozs7Ozs7Ozs7Ozs7Ozs7Ozs7Ozs7Ozs7Ozs7Ozs7Ozs7Ozs7Ozs7Ozs7Ozs7Ozv/wAARCAFaAP4DASIAAhEBAxEB/8QAHAAAAgIDAQEAAAAAAAAAAAAAAAYBBQMEBwII/8QAThAAAQMDAgIECwUGAggFBAMAAQIDBAAFERIhBjETQVFhBxQWIjZxdIGRstEVMlWUoSNCUlOxwWKSFyQlM3KCovAmNcLh8UNUZNJlg5P/xAAZAQEBAQEBAQAAAAAAAAAAAAAAAQIDBAX/xAArEQACAgEDAwMEAgMBAAAAAAAAAQIREgMhMRNRUhRBYQQiMoFxoSMzkbH/2gAMAwEAAhEDEQA/AF69cQz2L7cGUXaUhLclxISl9YCQFHYDNaXlNcvxmZ+YX9a0OIvSa6+2PfOarc1y6fyehfWyW2KGHymuP4zM/ML+tR5TXH8ZmfmF/Wl+inT+S+ufihh8prj+MzPzC/rR5TXH8ZmfmF/Wl6inS+Sevfihh8prj+NTPzC/rR5T3H8ZmfmF/Wl4UU6XyX10vFDD5TXH8ZmfmF/WjymuP41M/ML+tLvuqadL5Hr34oYvKa4/jMz8wv61HlNcfxmX+YX9aXqKdL5Hr34oYvKa4/jMz8wv60eUtxz/AOczPzC/rS6KmnSXcnr5eKGDymuP4zM/ML+tT5TXH8ZmfmF/Wl2pp013L65+KGHymuP4zM/ML+tHlLcfxmZ+YX9aXsUU6a7j178UMPlNcfxmZ+YX9aPKa45/85l/mF/Wl6op013Hr34oYvKa4fjMz8wv60eU1x/GZf5hf1pe6qKdJdx65+KGHymuP4zL/ML+tHlNcfxmX+YX9aXqMU6S7j178UMPlNcfxmZ+YX9aPKa4/jUv8wv60vYoxTpfI9e/FDD5TXD8Zl/mF/WjymuP4zL/ADC/rS9iinSXcevfihiHEtx/GZf5lf1o8pbj+My/zK/rS7RTpLuT1z8UMY4kuP4zL/ML+tM3AN3lT74+0/PfkJTGUoIcdUoA6kjOD665vTn4LfSaT7Gr50UWnW9kl9Y5rHFbi3xF6TXT2x75zVdVjxH6TXX2x75zVfXU8LIoqSB1UdVCEVIFRRigJFQaKlAGtOQMZ3zQqVuiOuirKQhzXIxHjpZGrSrQkbdWCN81H2X/ALKM7pHchGvHQ+Yf2mjTrz97rxjlWIys7a2i9N0aCEax99CcfxGvXQj+c38a3Y1qEiEZAltJKW3XC0rZWEDO3bnl2+uvdvswn2+TKEhSFMJUQjoipJCUlW6sgDsq2ZTiluiv6EfzmvjR0I/nN/E/StyDbPHIjr/SOAoVp0ts68eaTlRyNI2xmtUMaoapHSAYcCNPWcgnP6U/Yyh4/wBkdCP5zfxqehH85v41tyLX0FvRK6R06kNq85khB1DOAvO5HXtWNVtdTB8c87oujCwrQcElenTnlnr9VN+5bh4/2a/RD+c18aOiH81v/NW6m06rGu5B9WUHdvoTjGoJ+/nGd+VVxOBnsFN+5MoeP9mXoR/Na/zVHQj+c3/mrcu9q+y5KGEOOvlQyFlgoSo9iSSdVRcrWq2PNIckMvIWN3GFpcCVD7ydjzHu5im/cZQ8f7NNbYQM60Kz/Ca8VuvQWU3BmKzJLiXAj9otvRpKgDyyeWa82+B4+Snxhpg6kpT0mwUVHHPq99VMw6b2Rq0A7VvQ7b41LkMdKoBgE/s2ukUvzwnZOR259QNa82MYU5+KpYWWXCgqHXg4zSzJgJozRR6qoI3qaKKAKBRQKAn+lOngt9JZPsavnRSX66dPBd6SyfY1fOihqPIt8Rek109se+c1XVZcRekt09se+c1W0MsKKKKA9MhBfbDpIbKhqI6hnetpfiC7u2lvUiD0yQtRyDoz5x68bZ+FadG1Si2bktENMlgMqToUkdL0alKCTqOcEjP3cGi5pt6Xm/s5alIKPP1AjB1Htz1Yr1GftqLa+xIjOLkuZKH0qH7MgeaMdhOc7jY91ZIMy2sxOilQemd/bHpBjIy2Agd4Csn9RUHJr28QemWZ5UEJbJSEjJKsjHLHVnrr0hNuXKlanH2o+FFghIUv73mgjIGcZ66zWyXBjsOolxw4pS0kEsIXqSArKQVEFGcjccsVW1S2bykW5N2LYW6uCpQHSAYUkEDzsdxOcd3PrqYSba7dCJJWzEOopyckbebnGM/pXpyXBVZERUxkiUk56UMpBO55rzk7HlgV5cnRjam4aIDIdA8+SUjWTqJ2OM8sDnU3IQpqALlJR0xMVKXehWMgqUEEo6utWBUw24CoTipCwHgTgFak7aTgjCTk6uo1r9Kx0kYlrzW0gOjH3zrJ/oQPdWzcJsOXMYeYhIjtpSAttKUgKOonOwA5EDl8aFPERmCuG+qVKLb/ACYSEkjI3JVgcjyHvPVXjoYxtiHUvpEgOKC21E5KcJ0kbY5lXXWSJNYjTX3VRWnWlpcCEONJXoJB0HfsJHwrzAchIUrx1KlDWhY0NhWQM6k7kYzkfChDVWnRgakqyArzTnGf71uzGoCIMVUVwLeUgdOCTlKsbj1f971FsfgR3FqnRVyEqTpSlKgNOeatwd8cqxRjE6N5EnWkqA6NaGwspIO+2RjIoDO83bBB1tPuqklDf7MjZKsDXvjcb7eo89q9NtW02pS1uJEjoiQNZ1dJrwBpxjGnfOarsVuqkwlQlNJhgP8ARpAezvqCsk47xtSgY0qifZ6wWj40HAEq1HGncnbGOoD3150RekigrVoUkdOcfdOsg42/h0n31sOSoarK1GQwlMlKiVudAnK/OOPPzkbY2x1V5W9bzakMIjuJlpVqL+RhWTunHPGMY35jvoCbk3CbQ0YagXCV60pWVADbSckDc759VTcWrYgKVAkOuftSAlY30455xg5P/fWcDxirjMFvUl5KdLidACVHUo6tWewgcuqvUuUiRGjtNsNNKbbIWpDSUlatRwSRz20+8UoEzGoTcRgxZBcfxh5ODjOM5GQO8e4HronRoyJpTDlNuMLPmKKjlI/xZG1e58qC+lQiwvF1FwKCs5ynHLu37K0aqBAoooqkAVNFFAFOngu9JZHsavnRSYKdPBd6SyPY1fOihqPIt8Rekt09se+c1XVY8Rek109se+c1XUMsg0dWams0eDMlpKo0R98J2UWmlLwe/AoDBRW4LTcjt9mzM+zr+lbkXhW7So0l9McNiKwt9xt49GsNpG6glWCR6qAp6KKMUAVKUqWoJSkqUo4AAySe4VFTQG59i3b8KnflXPpWBuHLdfUw3FfceRnU2hpSlJxzyAMinnp3P9CZGtW9z05zvjY1RWtqPYOivF1b6aSRrhwSSCo9TjnYjO4HNXqoaop37XcYzRdkW6Wy2Oa3I60pHvIrV6637verhfZ65lwkqedX7gkdQA6hWhkdooZLKy2g3uczBamMMyH1hDSHQvCjjtCSB76x3i1PWS7yLbIWhbsdWlRbJKc4ztmtvhBWjjGzK/8AzWv1UB/es/Hagrji8HslKHwoX2KFAClgKUEgndRGw79qu5HCslnhgcQty4z8JTvRAo1hRVnHJSRVH14p6ccP+hVpHV9qkfoTQJdxFoqcd/LnRihCK3rVbRdZrcMS2Y7rqwhvptQCidsZAOPf21o5HLIrdtBKbzCI6pDfzCgMt/scnh27u2yWttbzQSVFskp3AI5gdtVtNnhOOePrjnqLY/6E0qZHbQr5LGyWdV7ntQGZbDMh9ehpDoX55xnmEkDl11iu1ses11kW6QpCnYyyhZQcpz3Vv8Gkp4ytBH/3bf8AWvfG6tXG14P/AOUv+tB7FBRRzooQOqiiigJA2pz8F3pLJ9jV86KTM06eC70kkexq+dFDUeRb4i9Jbp7Y985qtqy4i9Jrp7Y985quoZZFbjF0nRoTkONKdZZdWFuJbWU6yBgZxzG/KtSigHCXLdHgrt4Dq9f2q552o52R2++vfCVznTIV9ZkyHXwzY5Ya6RRUUhWnIyerurXltn/RXb3Or7VcH/R/7UcCuuR08QPsrKHG7LIUlQ5pI04IobXJWx+Er9LYU6xbXF4Gej1JDmO3QTq/SqxiHJkyxFYjuOPqVpDaU+dnr27uuskCQ9HuceSy4pDzbyVpWFb5BBrostpEe98eTYrDbkplhGlBB+4vHTHYg8ueO2hErEVXDk/oHnWDGl9ANTyIshDq2x1kpSckDrIyBVUKurXxI9ZbgifBt8Bt9AIBKXVDBGCMFeDsap1r6R1SykJKlE4SMAZ6hQjOncJzrTA8HUeReopkw0XfdPMIVpGFEfvAdlLPHnDsi03Yz0yFzYFwJdjyyrVqzvpJ7R+ordQD/oZcPV9rZ/6RRwXfocuKvhLiBQVbZhxHcVzjunkQeoE/A9xNDT7CTVy1xNOYEcMtRegYaQ10S4za0OaRglWU5Oefvpn4d4A6DjiTbb010zEJhUhCRsmQMgJ92+47sUsyuLL2++Vtz3IjYPmR4p6JpA6gEjbHroZqhtk2W3N8T8H3y1xxGjXZ5pxUZPJtaVJJx3b8u6qji67tW7jW5qtcdnpkyF9JIfbS6rXnfSFAhIHIYGdudMjk9TsLwezZjgKjLUVrKQn95Izt7qSuOYbsLja7NuggrkrdSe1KzqB/Whp7Iu+H+KWeIJzVm4risS48ohtqSGkodYWdgQoAbdVXN8tEXhjwdvQJ6Vyuguq/F0hWgOkp80qxvjG5x1jmK57w/Fem8QW+MwkqcckIAAHeCT7hvXTfCHLb4g4OmSYKw83b7podKN8AJ059WSN6BcCDC41vFvARE8UaZH/0ExGwg+vbJ+OauuILZa77wani20wm4L7Toanxmdmwo4GpI6tyD6jSNXW/BfZmJnBlxauLXSxpsjUlknBdS3pJx2jVtQi32Ods8STY6WEssw+iYbSgtuRW1pcwNyrKcnPrpi4gtFubk8N3+1RxEj3VSFLjJPmtLCk5092/6VQSeLr1IeK2pioTWfMjxQG2mx2BI2+NONzfen8NcDuyFBTjkohRCQM+eByG1Ahd8Jm/HlzGcbo+RNYPLB43Vcp+3wXIK3NSoaojZRoz90HSDnHXTxcLPEk8Y8WXmXGRKNqYQ4yw4MoUst5BUOsDTy76527xXfnXCtV0fA/lpwGx3aANP6UD2Gq48PxeHvCpaWoAxDkusvspJzpBVgj4j9a0OLrjAtfGFy8UgMTJJkrU67Nb1oSSfupb5bdqs57BV/fluSfCBwc4vBcciRlKwMb6iTtSXxr6a3j2tf8AWgeyGbhedauNpKrDebPAjynm1GLMhRwysKAzg457Ans2rn77K477jDoAcbUUKA7QcGmTwbJKvCHaNPU44T6uiXVDc3Okustw81PuH/qNCPdWatFFTQgU6eC70kkexq+dFJYxnenTwX+ksj2NXzooWPIt8Rekt09se+c1XVY8Rekt09se+c1XUIwoFHKigL57iNp7hpuw/ZoRHadU+hwPkrDhBGTtgjfl+tY7Hf0WWPOaEBMhU6OuM6tTpThtXPAA2PfvVNRmgsyJdS3KDzbfmpWFJQo52znBPX2Zq9e4yl+Ub19hx2478gFMhpSi406kgApKT1YHb8KXs1FAmy4kXCyOEvM2NbTx30eOEsg9ydOrHdqqqSUhxJUnUnIJSDjI7O6vNGaAZ/K+OOHjYBY2vEC70xBkr16v+LH9qW3VIU8tTSC2gqJSjVnSOoZ6/XXnnVmzw1dn0qUIyGylBXoeeQ2spAzkIUQo7d29Buxnt/hWucSPDRIgR5b0RBQJDi1Ba0nqOPUPWQDVJcrvw7MkuS2OHnmH3VFRbE39jqPPzQgHHcFCqWK8ww70j8VMlGP92pakfqKduKrVwxw4xanG7Q/IVcI3TqBmqSEZAwB5pzzPwoattFPcuLxdrNBtkm0sITAQpLC47qm9JON8b9g+tZJHF0a9RGWeJLV48+wnQ3NjvdC9p7FHSQr4VntUjgmc8iLIsk6M66dCFpma0BR2GdhgZpQoRtlym/NW4OpsUNUEuoKFSHXelf0nmArCQnPcM99Rw/xNN4deeMdDT8eSnRIjPJy26nsI7dzvVPU0JZeSLhwytZdYsMtCzuGjPy0D/k1Y/wCYVkg8bXeBeY1yZW0gRm+ibipThlLfWkJHUe3nkc6X6KCxhud44cnSXJjPD8hh90lSmxNHQ6j14CM4z1AitiVxt43bLdDctLDf2ZlUdbLpQEqzkHTg5Gw2z76VqzxLhMtrin4UlyO5pIKm1YJHZQqY8o8J0UXKTczYlKkzGEsykCWOhdA2yUlBOcbc+ulmXP4d1KdgWN9KydkSpmtpP/KEhR96qZ/DAtBvltS2lKR4iF4SMZyo/SufUDbscZHhARKvMC7vWVoyre2lDGl9SUDGeaQO89lUN+u7N7nuz/EvFpL7hcdKXipKiewEbfGqvrooLZa8NXxfDd9YuzcdEhbCVBKFKKRlSSnOfea1blLjTJKn48MxekUVLR0pWnJOdsgEDu3rUooSwo66KBQAOdOngu9JJHsavnRSXTp4LvSSR7Gr50ULHkW+IvSW6e2PfOarqsuIvSW6e2O/OarqEfJFFFFCB76KmigIoqaBQEoQpaghKSpSjgAbkn1VtuWi5MtF123ym0J3KlMKAHvIpkhtCw+D0XyLlFxuMpUZD4+8y2Ac6ewnB3G+KW7ddZ1pnJmwpLjTyTkkKPndoUOsHrBoaovvB5a0z+LIrkiMp1hhK3t05SVJSSkHq54OKobg3PdkPTZjT4W64VLccQRlROeZrptvhRmeNLTdbcjxaLeLW7JMdGyUOdGdWB7xXLXJktxjxZcp9TGvWGlOEp1cs4zjNCtUjAeRp68ITbr8ThcobWvNna+6M74FItdD40vd2tMDhhu33KTFSu0MqUll0pBOBuQKEXDEpyzzW1QmywsvTQS0zpIWfO0jY9pFWM+yW6xSjEu8552WgftWISEkNHsK1HBPcB76bfB/dnuIeLI0u4rXJmW+3uhDjmCVEq2x6kqIrnMl5yTKdkPKUtx1ZWtROSSTkmhdkX9v4Yh8QpdRYbitUxtJX4lLQELcA56FA4V6tq0LPw5Ou81+OgJjoiJK5Tz+UpjpHPV152O3OsNhlOwb/AlMKKXGpCFAj17j4bV13wnRmrZwfPXCbDarjMbMpSds7Dn/AJR8e+gSTOU9Dw42otrl3J4jbpm2UIT6wknP6itm5cKuR7Mi926Wi421StK3UIKVsq7Fo3x8TVDXQfBJ/rk+7Wd/KosyGekT1bHGfgo0It9hajcMhuyt3m7zBAiPEiOkN9I7IxzKU5G3eSK1DFsshXRs3CTHKtgqVHToz3lKiR8DTN4WSWuKmILaQiNFhNpYbAwlAyeQ936UjL+4r1GgezoevCztxHBSSDptrW4ORzVypGp28KvpJBH/APGM/wBV0kHnQS5CiipAJ5UMkUUHnjNBoAooooAHOnTwXekkj2NXzopMHOnPwX+ksj2NXzooajyLfEXpLdPbHvnNV9WHEXpLdPbHvnNV1CPknNRRRQE0VFFATUUVIxQDZZ7jBuvCbnC9wlNwnW3zIgyXf93q60KPVnJ376qE8OzEP6ZLsWKyD50hclsoA7RpJKvUBmqoUY3oWzpNivkKVxPDeElmJaLXb1woy5LyG1LOjGopJzlRPZ1VzuSwuM8W3Cgq5/s3EuD4pJFY8UddA3ZlixHZrpZZU0lWCcuvJbHxUQKduPm41wjWdVuuEGSmBbksvBEtvUkpA5DOT7qRACdgM17DS1EAJ36qlo1GMmtkWXDN+e4bvse5sp1hs4cb/jQdiP8AvrxVvxBY4N0lOXbhmVHfjyVFxcNTqW3mFHmNKiMjPLFULVluT4BahSFjtS0o/wBqzeTd55/Zkz8uv6UtG+jqdjdtFvjWeczcr88223GWHEQ2nErefUNwMJJ0jOMlWNqu7dxwxezdrXxOrRCurnSNuoTkRF7BJ7cDCfh3mk960T4/+9hvN/8AE0of2rV6NX8OaWidOa9i5mcK3Bh/TGXFnME+ZIjyWyhQ7TlQI99WMG5scIWma1FltybxPbDRWwrU3Eb6/PGylnu2HbSoRvuKiqc+GdBvMuB4QrTDlIlxot/iN9G8y+sNiQO1CjtnOTz6zSirh+Y0spnKYhNj7zjryD8EpJKvUM1WZo5d3qoLHrwoLjXG8sTbfMiSo7ENDS1NyWyoEKVtpzk8xyFItFFCN2RRRRQgUc6mooAFFFHXQAKdPBd6SSPY1fOikynPwXeksj2NXzooajyLfEXpLdPbHvnNV1WPEXpLdPbHvnNV1CMk4qKDR76AKkAVFFATUGiihCaKlCSo4AzT5wt4MplzSiXdCuHGJyE4/arHcD90d537qjZ1hpuW72QlxIUqa8liMwt1xXJCElRPuFO1m8FF1mIS7cXW4KDzQfPc+A2HvNdStFjttjYLNuiNsBQ85QGVL9auZqq4rXxC09EFpu1vt0V3KHXJSMqSQCrYnbGAfhWeTssY/iiusvg/4ciW9UiZHMhTKnEuuOukoGhRBOAAANs4OcVZtXfhSygtW8Q0O9D04ahMjW42Oak6R52MHkSdjVREs7N7LF8VcpcqUqT0SWYr/wDqgcSdLi9P8KgkqI6wrHXW7cmWOGxCNvtJdeamOJgRGWwdYW3lWD+4Aok57j20ojk37me4+EC1QCyrxW5SWn2kvNPMRipC0EZzkkd+1MyCFpScEAgHfmKp4dpdj29Dch8MFdtbiuJByErAVlQPLmo/CrQSYwwnxlo/84qkFaJ4QUm5t224WK6wH3FlCSprUgkd/Z34rDbJnB1/sYnz3LbIfUELlqdSNTLiyBpyd0gE6R1bU0OlDt2hpThelp5exzj7if8A1Gl7iHhiO9HkuN2ZlTToCXWYbSUuOtpOvu84qSkDsBJz2Am0a0/wacOXRDhgOuRXEKKFFlwOJSrrBBz29opKvfgvvdsSXYqUz2hzLH3x60H+2a6JwRaG4DMyXHt8m1sTFIxAkKyW1pyFK5/vZH+Wr66TFW61yZyY65BjtFfRN/eXjqFDWd/lufNbzDjDikOIKVJOCCMEHvrHXf59l4f4yjBx5lJkdGglxGEvtBSQpIV7jyORXLuKfB9cuHtUhH+tQ/5zaT5v/EOr18qWZelGX4f8FGor0UkbEb1FaPO01yRRRRQgUUUUAA0UUCgAU6eC/wBJJHsavnRSYKc/Bf6SSPY1fOihqPIt8Rekt09se+c1X1YcRekt09se+c1X0I+SKKKKAMnnRRRVAVmixXpchDDDanHHFaUpSMkk9Qryyyt91LTaSpSiAEjcknkB3127gbgprh6KiZLQFXF1O55hkEfdHf2n3evDfsjtpwVZS4NThHgCHYWE3K79E7LQA4AvBbj4Gc781Dt5Dq7asjxi1c1lHDjaLmllwplKDhaUhHWtvI8/s268dtavHFyvcV2Ixbo0hAcdT0chiS2kL/ibUheAcgHH/wA1cRXYjVpjT5cM2JEIlfRL0ICM5BHm7EHngdeOsVKo225clNbpL1s4qatkOZdrwZWHZT0pephhtQykpIGxwMYGxzVxxNM4fXEVb7ylMrOFiGgFbiiNwdI3HrOBWkuTdroI0a3MG1WxZKUKJ0PuJAzkDB6NJ2xtn1Vr263R4VolpbQW3+ld6bUrKipKTzV+9y5ntFZlKlsbUVe5s2+Tc3v9m2i2Q7Ew2jUA6kOLSM4+4ghIPXuTW+jh5xxOqfeblJXyIQ90CPcGwD+tYrY4o8US2jyTFSR/mq+OdJ9dYhJyjbEtnSKJ7g/h7oXHF2tl5YSSFPErOcdqiax2rhTh5y0RFu2OCVqZSVFTCCdx1nr9dMCxqZWMaspO3bWtZyo2eJqRoIZSCnGMYGPhXVGMn3NAcGcPIVrZtjcdfUqOpTRHvSRQqwSmklVvv1xjqHJLyxIR8Fgn9avK8p+6aj5QyZSLncQWxoKmW5m5tj7zkA6HAO0trO/uVWWLeLdxFFUzAnIKlAFxpQKXAnmQUncZG2cHnVwnZQ9dcwaYZlNQEupIdjrDSHUHS4gBlzAChuN0j4VmU8aNxipJsvzZJrz7t7ua2bTLTMacWqE6VBbbYKcK284q1qGPV6q3LbxFIXcZ9rvkBUNcdK3kvFOWXWMnBz1EDmD2GsL1zlcPSWIt5/2nEUStuWlrLrITjznEjYgZ+8PhVpIRElW93S19oxLiD0rheSG9GMbqzskDsBPPvrdpmGmjnfEng9emRXb1aIgZaXhaIKR54RgecByB5nT1Dv2rm6klOxFditfFMHhxqLaIxcmQWYy3g+jUsry90aG0E8wCcajttWDwi8CpktvXq1t/tknVJZQPv77rSO3rPb/W8GmlqKnyciqalScKwaitHkaadMKipqOuhAqaijqoAp08F/pJI9jV86KS+unTwX+kkj2NXzooajyLnEXpLdPbHvnNV1WHEXpLdPbHvnNV1CPkDRU1FATQBk7c6imDgzh5XEV9ZjE6WU/tHlY5IBGfeeXvqN0b045MdvBhwilppN+moys5EVKhyH8f9h8eymGXxm5H4kctLVpWpLCCtxx95LKlgAkltKvvDAJzkDbqrc4luSLRaERYs6Nb5UrEeGt1CilJxgYCQeQ5ZGB11Xu8GMOWdDF4ujsyO2wDIkPq/aJwQtWlfPQcbpOdtxvWUdm7Za3eVY51ganTlIkwVqbfZA36VQOUBI5kk7Y9YpWnvSb21Eu044aVJY8WhhWUNJWSMqH7y9xv1chV/Y432nIYuzzBZhsJ0W2IRgNN4x0hH8Shy7B66W4rh+wktbDoLjEQO7DyAR+tefUm3wdYqv5GpyRKizIa3k9O0ts6AwglWSATkc+XLHYc1pMsGRGk3FThSp1b6eiGyU+a597rKururZbmvR37cqYkNsFkBCgQUqJQk7nmDsdsdfOsUh9xaJz8cpVFU/8AexjzynQdOOe/M9+3c2aM8Gxax/4heWeamXEn3Fo/+o1bTXVNJGk4yhwn3J5/0qotxLfEunOdTDivj0P0rZujzrcuQ4WwphmEvT5wTqWdynfuA376mnfT2NSX3m6mYkPrbJCgEtLI7AslI/pn41p2h1cWEyy6Rq8YLagRjT5mo4AzyPurTYafZKwrS46pMVpSgojKUjdW+xwT1c6hvWvJQ7qP+sOYKfPKlDSjblgp7cfdreU+xKiWqJ6jFbKgQt1xCE55jVpP6BVbx2SaXISdcuOS4A0ytI6MHKlDCEpKuoEKxyz900xrICTVi5U3IxJJOkegfOFc4jNhKSMja4BO3Lm6n+9dFSf2uPVXO46kgut76hcm1f8AUc/1rOpuk/k3p8MYpKWo96t0iE0kvv5S4lKsAo0E5PUMH+9aSEzrDcLhLgMgQ21hTtrSfvIKQS631Ak6vN5HSeutmVogu22RHJUpwpDzfMklsjUOvPd8K8uONz50+Q6tSPFGi2hAJQonSTkjY432B58+ytW0yFjbrfaps9F/hrDqXIqY7KUgBtCEqKsBONjq+GKz3O+RbTNt0WQHNdxeLLSkpyEqxnf9B7+40rR5quGJ7k3Kvs6TJdExvVs0rpSkOJHV1BXdvTBerUbpEeYbdWqRIQsx5GBpiak6SUkb7jbbJOTyBrpGSkjMo0c28JPCCbRM+04LYTDkqwUJGA0vs9R5j30gk19HPWaPI4eTZJrypCDHDJdcxrXpA871jGa4Be7XIs10fgyQA6yspVjkewjuI3rSM6izjl7o0Kiijr7RWjzBRRR1UKFOngv9JJHsavnRSWKdPBd6SSPY1fOihY8i3xEf/Et09se+c1XVY8Rekt09se+c1XUIwqaipzmqAAyQAOddu8GljFr4bTLcb0vziHMnn0Y+79f+auQ2K3Lu16iQW0kl91KD3Anc+4ZPurtHF96lWK3woNnSnx6W8llgFGoIQMZJ6gAMDf8AtXN7s9EVUP5GfSDjIBwcjI5HtpU4pli5z02JBPQNJD8wg/e/gb95849wHbV6/cXoEaVIuEdLbUVgul5DmpK8A5AGxB7sdfOke0uOrR45Ldw9MdLzxz1qIwPUBge6uH1GpjDb3PRoQt5dh+hI0xmUjqArmMJ8lF0aSd0XdCxjukoH/fr7q6oyBoR7q4/GeMOVdETIksNyZbisMsqCxhwqT52MDBAO1YjH/H/wkXcmdBaQo/Zrkt5DzCkAIaKQAnzDuc51cj9KxyHRGtU1hpgBhp9OkpUPNytCiMdWCo4x1UqIvLCmksKRdg0jGOkKzjsOyOqsn2lbW4zrC/tFxt1QUpAU4Csgggk6Rk5ANMq9mXpvuMdrf18VtjVkGGT6t0/SrO5TI7E8Bx5tGhTZVqVyySeXqSKV+FXnZXFQdQh7xZuGUIUtBBTgpACjgZOBz66ueKrU/LW1LZRGCG06Fq0Hpck4ByOQBxg4OD3VYXGNGZ1mZlSGkNMhbyE6EOtKOf3koGfhg/CtSNd4CR0olIOA2FEcgNJHPkNyeulKRIlwJ7r78F9t9s6i6WjhwJOFZVjrwQd8euo8elqahttMOoMlKQnDZ3VsSE7d2/dUepO+DfTj3GsXuK0y0tkPSDjKUtNE6yl1OwP/AH1b02Prw0T6qR7Lw9JkutPzQ4lIQhYUoEagc7DsIySO85PZTg6hLMZDSCrShKUDUoqOBtuTzNWU2oOzk0r2Nhs5WT3Vzhtz/bc9oEDTdgkD/wDsT9TXRI51E71zJEWa3fLlKlcPXOU2/LccQ34vlGM+aee/IfpSNy07LHZtDYltmM7apLZWtGga8nKU5bI1d3MDs37qwTPF5d3nvpcU2DDGpbaiOlUNZIyOeAU59Y5b1UtvOpzp4TmtZGCBD5/CvalBaQ35KTDp85IMMHHqBqOUr/E1gu5i4icaLb0dYSQqctOhW+QZKefuq64RuS2XJnDmoBcMkw1ryoKazsk776dvcRS3MtU+bIjGNZLhFSl1slBYAQQHEqJPnbciawzpD1s4vfmM6ukhuB4JHNaMYWn3pz8BRNxkr9zqoqacV7IZbu3Pa4ktF5jTVSI1vLqLi46Q0002obkcht2DJ2GTVF4VbOzJiQ+IIidSXEpbcWAfOSRlCv6jftFMXE0W2S4ryXJCXE3Vglt6XNCWGRpACkJO+dwdh7xWS3QY178HKLbGlGYyYvQNSFNlAcUjZKgDvjUkY9Ves8sHT3OD1G1e3QQ6fNI7j1V46q0jzSjjJoOuiiihkBTp4L/SSR7Gr50Ul8qdPBd6SSPY1fOihuPIt8Rek109se+c1XmrHiH0luntj3zmq3ehlhijFTR11QPfgnhdPxK5JIyIzClZ7zhI/Qqpy4rfv7F5YVbTMVGDZ6UKZzFQCCCpekFSz/hx/WqvwQRQi13CWRu46hvP/Ckk/NVo+7Ei8Y3e4XK7GMyzFZZQllxeWQTnUsgYTlR2B+Fc0eqezrsaF/UiJwXarc1LTJTcHkulaGehC20+ecI/dGdO3fWrb3emeYQG0HKgTk/4hWTjJ5T/ABK03rU4iHBThSsecpZJJ225JFallSozISlIIBVgK78//FeH6l2z6OhGtI6e2cIA9VKCvCQwxc1RpUdSI6saXkEHCSeZ37O6mh4uiM6Y5SHtB6Mq5BWNs++uSQ7BMlPeLzoojPvL6bU6slTmnJxpG2nY7bcq66cvt3Z4FG2ddiTmJ7AkRZKXmlcltqyDWXpFY++r4mlzgsJYsviqnVqfStS3EuJ0qTkkchkAeb21ddKBlJ3wK4y1KLjvRtqJ0Dc14RknA3rwh0LUU9lUnFEmU3bCzGCwl9RbedRjU2jSScZOMnGPfVc02mRRbdF4nxd8l5AZdIBbKhhWB1pz/aqu0cMW6zXWZcI7aEl8nowBjokndQHrO/cNqWODnH43EExsLfkMOsAFxYACSgkDlt1n1013YuuW8hpOo6klSc/fSFAkfCt9WmWUGnRtvTo5Rr6YaQcaiCAM9/KvEskN5KsEYzSTFlXEJZkGY4l1S8uIyNDiAEnRoxsMKIGN8inFtpwQ2m3SdaW0hQ54OOVcdVpptG8HF0zci5xntFZHFELApA4h4kvCZK48BtyMI5xrCx5523PuI276bLXdhcrVEluoU0442CtK0436yO48x3GuieOmjMoO7LFThK0jq1VJH7burAlwBac8iarxxIHHNaWSGSvQh0oOnJxgE52JJxsCO+kHkt37mcX7Fwdhg99czvhLPFYXjV0gAweRyK6KmSHwy4kEJc87B6sjNc84ujq8eadA7ifUT9RWJu5Uen6ZU2Wlrtf29wWq0oUwmXBcXEbkuI1FltWDqT3lshNMdh4aicPB3xV+S8F4Sjp3NXRIHJCewf1NLPCEzxHiC4M9E+4iWy28kNo1YKSR/RQqw4mYul4uFl8RhyWo8Sal6St5SW29AwckasnGOyvdpvKKPPrRxm0cu47giDxdcGkp0pU8XEgcsLAV/el2ugeFyKlviGPJTgiRFScjrIUR/TFc/NdEcNb8k+4UUUVTgFOngv8ASWR7Gr50Ul06eC/fiaT7Gr50UZqPIt8Rek109se+c1XVY8Rek109se+c1XVSMKKKOQoEdq8FSNPCiyP3pSz/ANKa8tWmPJvPEMRDkiUX5LZlxkx2gwElIUnOVAk/4gQcg1k8FhzwkR2SV/0TV+iy22NMmyy86h+c6lbyhJU2cgaUgYI2+tc1werU/NiPxHvxFdsbBsMtp7gG07f9VeGbhFtMeH07bq3EjpClCcnRzzvy5V7v0kxeKbqz0Qd6VxB3XggdGjuNK89zxq7pL6llLwSrOd1AJwAD1gKyDjqrxyhlN2fRjL7EhivnhNkvQlxrLFLUpYI1qUFKbGNyBjGe/fFLfDt0vckylbuoY89Q3KgvzvunVtncntwe6qdya9CuUlaLfpSs6EIWkjABGMe8A1rRy62OlZ6Rsg5C0LwUqzzr1R01jSPnSbjLY65wRfWZqVxmULOsrcKic4I0gjPWMEb8+2mgklewrh6L/dH3MRPNCcaSyQlaVAfe35ecSTjHPBOKd+F7leJ8xLtwizERMaC4ZAX+0xgDBOQSojq7K8etoO7RtTsf2hl9SRzxXPrrxS5MvLjam9VvQVJDZGM4yA4TzPUccu6r19b6MtIWtKVnDutaieeCnYe7PefdozH3zHH21ag9FYaSlkOHQkunI5pPLSOQ2399XT08VudItWadj4jTCe1ILbcF4D9hkqIxkFztBO+3Larq58SxTbEuwpiAHHeiCyCCk7Hkcb4Iqnfs5lRmJcGDGhOuApUhC1lak4+9gk4HMfGtThbh6FeDPelN5DCMssZICljOVkFRJwcczjcVYwi52zU6q1yWDpWiSmYiLH1pQAhwN+c55uTgcic6d+XOrGxX55+3OOTSjo20qCSF6l+aMqSe0jt68eqq6Lw7AMJchmNLQOkCI7TUlWFIA85RCzy3O36GrNzhhKoUt+TdtEmSVHOkBKVkZxgbnYDOMbJ5bnPVw05Kkjjcr3YvTro5NfUpUZPRqWT0WxOMDmeZyEDl2V7mcay22C2llmGhgAN9D52rHJO/IdWP60N8P3ViPIdfLvQrxr8Va6fpAMAkA7pOO33VWS7pAbMdp55lP7TRKUhPnFB3PmjrB7SCd8YFclpPij0OcDo7l0U1Z2J7qUNrdbSojmlJ05xSkw8hMlxowkodYXpUBgDWM4x17DI3z1VZvLgvQYcS3yY8mK82mO2SVENbnUojOc+vljqrFI4WQ085NiXByQqQ4QI7beMgg4BUVch29ffmi0+SacoJbjNEdQ40wpoBKEnQEg5xjIxnuxil3itkqSlQTnSpW/vFWS2pHDlhQ/LkodLCfOSRlTjhOcAjnuezvrV4gcRIjhbQ6RC060qGwIIBB+FcJwlF7l0X9+xW8KuFPFkbSCC7BdT8Cgj+lWXF9t8Y4d6PiLiBuPBDqC6tqLpLhB2T948+4dVVfDBJ4rg4yNEV8nJyB90f3q3ultjcW2SIuZxBGXbemQ8HWWw30hGQBqKiBzO2M17tD8Dl9V/sF7wyJBVa3AnSSh0YxyAKNv1rl1dT8MqgVWwdeHj+qK5XXdHm1eIhRUjGKiqecBTp4L/SWR7Gr50Ul4p08F/pLI9jV86KM1HkW+IvSa6e2PfOarqseIvSW6e2PfOarqpGFT6qipzQHYPBHIDlgmMZ3bkBfuUgf/qaczaLcqcqcqBHVJVjU8WwVHGMb92B8K5h4IZvR3aZCJ2fYCh60n6KNdbrmj1T5s5fx7ED99uLCkpC3WWJDZI3JGUYHwApHcMiJIZig4QopUUKQFJIJJzggjODzxXUuP4yWp1tuJyEOBcR4jsPnJ/UK/Suf39hTM9l9WQAdKurGd+fZv8ACuOVTpnrjHLTUjGiW2CtpxpCEJAB6Jak4O++NQT+nuqqmIYQovBGClQJBAGoZA3A2zuP1qwcQUz3EpOtKgNw5q3x21TXGQttwIHnNqByCASff11uC3M6tKJ1ZNgsPF9ih3N+EIr7zYHTRVaCkjzSnlggY6xmtm12NPD8JxlhxT61EK8aWgFbSE4A9w/uTXKrRcLpbUKl2mU8lMcFbwQDoxn94Hbrp38r73Lt0W6xHG43SkR3W0tJWlROTqGoHHLGO6uMtOcZbvY4wal7blpcrxbLlJXoalIjPZ6QoIHnA7K3zjJ0526h2mpsNvgIktOwW3VdGkmTKkainQFawkAeaT6vhWO12qTL+0UKfbbEZ0jSiMgdIfO54HaBVhcLe7aVN+IuthUt4su62EHKTnV1DtPxqqT7m5RjdLkSrvxZJfuMiXCkKjx0uq6FgY1HV95R5/8At1YxmqBMiYuUFh50uuAIClOHJBOMZ7K6BbeCbbEtrtwcdKFrjh06m0qSgkEgJyDjfl10lzZSAAqOktK6XpElSQfNIBI7sKG2O2u0XF8I578HSbIqDfbAJQ1xJUdkF0tDGUjJCtGNJzpUCQOYOOqtZF6jSYz5L7sURQhxCpQCEulY85s468BOOeMDmMg+bFLLNuhtxY0NoXB3o3w20cY3BwSruOOrflW/deHxeYgt8uY70KFa0qScLSQSB3HYnnXPJWXZLcXr1xcuJbHGIbuWy2A5oQQhODgJCiApR3wTgDCR2mlKBHiTmJLs1YS+UFWlIwQd+fw/p305t8HW20GalQTLUygqDsgKUW8ozkJCgnV34pKmRQ84HIrnReNjPRuJ04UR5wGNuZHLtrcWnsmZpj/4PH+mstyhsvoDrjgWSU5CFKAChjIzsB8avm7bdXHkNvPNvR3F5cWDhQTnURg9pwnbq9VJPB8/7IgOLt8FpUh0sodK3FK152232HM++nG/cSzLKjDLEd1w4xlKgBk4H71ZbV0xjI1+LnHZS0MgDoGXEo/4lqUAo+4HHrKqrH3NFkitqSVFpgIG/PTqT/YVvxlJm8MsOvLLjyXW1KWdyr9qnJ95BPvrVvTKYbEhlWR0a16AP4Tgj9dVeXVuTs9Wg1aR54YiqevkxthxOtu2qQFnkla1bfLUWbwezza7FGuMlplu1SXH3GEI1l1RXkHVnHIDq5GrPwdxVGHOubmdUl4NIz/A2MfMVfCnDA7K9mkqgkefXd6jOSeGCSF3uJGzktRtR9aln+yRXOqavCLM8c4ynEHIbUGhj/CAD+uaVa6o4a3KQUUUVo4hmnTwXeksn2NXzopLFOngu9JZPsavnRUZY8i3xF6S3T2x75zVdvVjxF6S3T2x75zVdVIwooqKAvuDrsbPxPClH/dhwJc3/cV5qj7gc+6voIeuvmFCtCge+voDgq9fbnDMWQogvNDoXsdakjGfeMH31zezPQnlBfBn4qtJvPDkqKj/AHyE9Kyf8aN0j34x765TdHETbGw+s6QghKykb4IyPgQR/wA1durknHVq+yZMppppaYs4iQwRsEqz56f1yO41znG2mejRn9rixZXh15lTj6tQGQo+bq9eP79tad2ba8WQrOQpwlPXg4GcbDbdNbx3uUVePNKNIwVb8/fVRe1FLsVPY1+utX/tWobsurtEzMS55C0pmKQQhTZ6RR81BGFHkTy2rqVs4cQzwrbmEpB0uNOKz2q2PzVz3x6JMsWl/okrUW0uKA84ZW5/ZKab3OOGmOHLfa1K6WclwMuISNOza8DKuo4SD19VTUWRwg6ew726CI3jKjjEh3V68/8AzXq4MtKXHedOENrKsjrJIwB76RJHhBLD8dJgvNobXkJTJByANhugdoqytPFZvVqOiOttMQDWtzSpJIT1Y32OFGuEvsg2dVBuR7u3EEFaEQmo/jahjSy2QQAkbFRx/Tq7KW22C9LGYsR3CMnT0hSlI7yc7H+tV0pLslxCYbQeccUtSgo6VFJIx7sCta6MSmFBfQaWWwErR0uMqJyCcc+dSEPndnbLG/ts6Tw9Halwra+20G0syFp0pVqSo6VHUD3k5pgSWvFPGFqCQTuT1DPP3/3pL4SvrFltpiXF5EZxKtaWghSzgpGSSBtvW0zxHGlw2ILMwLfQW1BnoVb4TvuQOvGM9dHsrOTg5MniZbbsNbz5DMN5QJUpRCjgADYHflsDt1nuS0w40ktBbkpkMlSkDxcKxnztyCns5gV7vM1a2l3CWtwupkIAbSono0EL5e8fpWmm4xpEJx3p1+MBsbqWrOdXUOvtq6cZY3ZpyjGWLQ38EwbfHzBKHUvbvhTpGVAdWw6hgj1mrXitlLiS8tOQdCB6wsHP60rWq8Q4ymnRIw6hLmpx1BJzoVtk43O451Y3jiNmcQ2l9ko1BSVckkHQOfV+9vy2q07MOn90TPCakiyIiJBx0SAVa9IT5ras5A61Aj31rX+RLXHKFBa5BS2ClTgWorOwTkYGSVHkP71kavUNMZMWU4lhakNqKNKslOMpJwDzzy7hW/w3BYvF+EttS3oVvOvWUkJW+RsMH+Eb+siudSc69jtBqMc2N1ktibNZYluSoKLDYSpQ5KVzUfec1nnzW7fAfmO/cYbU4oduBms+aRfCpevErG3bG1gOTVZWM79Gkg/qcfA17uDyJZS3ORTJDsqU4+8oqdcUVLUetROT+ta5qSSSSd81BrS4PPOWUmyKKKKpknFOngu9JZHsavnRSWDTp4LvSWR7Gr50VGWPIt8Rekt09se+c1XVYcRekt09se+c1XVSMKKmoxQE07eDTiNNovfiUh3TGm4bOeSV58w/rj30kV6QooUFDmKzJWjppyp0+GfT1VXEthY4jszsF06F/fZc/gWOR9XUe41UcAcVJ4gtIjyHAZ0VIC+1xPIL9fUe/wBdNlZs6tOLOAy9MBabdculZkxF4IVjKSD1dRT11XXBESbIS4iWEAcwRnc7nGDXYuOeC0cRRvHIaUpuTCfNzyeT/Ce/sNIlo4bjPR3HX2srZUpDqSjBbWB90g/vZ7sDvzWJOOnu2elf5FQm+ItBs6ZyDqUMp5e/OcdtWcNaEaVLlKLqNRJGgjcBOSc7bY+A2pgj8OtLcDK47SXAPNIHLcnfI7wOvYV4vVlistEMaD0ih91ASF9wxzGc/DPWMY68ZOjS0HF2imfTHkDLkxsaU5GFAZ/7zXpu5pTb02xMlLLYJJcGMrHeAa9osSnFBIZCcpyArrrLKtFvYZaPQ5UR97fzh/F78KIHZirlB7GsJ3ZNmeiWqQt8z21lY25Ep5g4Gd+fdW09It8uM6lyUh3pVagVp0q6sbBZwff7qplWltbbZQz9/Ks5OcDuzyzn4VgkQIyUhSEkDmBk70xi3d7k+9LjYY56UzZiZAfSAtpAwlIUM4ydwe+tSPIRFkdJFlKU8kEaUNHJPZnOBy51hk8PMRZCGlhYUpKdQzjBOM9vWayosMdUR13Q5sMNnVgA9Q/pWFglTZtqdcEQnFrcMtb2EBpSChO+ohPb19vvrcddfmpfaJRobYBBBJ0jKfNzjmBzx2UvSorLUhbacrCDp2V11ZfYsVDMbpG163GkrV5xxkqV/wCnFalGK3szHJuqNoQCm0yITL2EL6NzUvcjJIPLnyrzPW5Gt60utDLuEt9SUnY7e4f0rBLscZDDLjLalJcCtyo52Pr7MfGiBYoy5TbT0Vb7jyD0LDajqcWeQG/Vz7Nqyq5stNLZE2yGu5SGbZbcuPyMA7eagY3Ue4Cu22e1R7LbGbfGyUNDdSua1HcqPeTVPwZwhH4XgklKFTnxl9aSSEjnoT3Dt6/hTLmu6VHl1NRy2PDrrbDK3nVhDbaSpSjyAHM18/8AFt+VxDfn5vnBtR0tJVzS2Puj+/vp78KHFYZZNhhueerBlkdQ5hHv2J9w665QSSck5JrXJzk8Y/L/APCagmoorZ5gooooAHOnTwXeksj2NXzopLp08FvpLJ9jV86KjNR5FziL0luntj3zmq41Y8Rek109se+c1XCqZYVFTRQEVNQaKAsLLeJdjubM6I5ocaVnuI6we0EbGu+cPcQROI7YiZEOlQwHWid21Y5Hu7D11851b8PcRTeHbiiXEXjGy0H7q0/wnu/pWGvdHeElJYv9H0TVDfuGEXJwzoLoiXFKcdJjKXh1JWP78xWfh3iW38SQvGIi9LiAOlYUfObJ/qOw1b9dZaUlTNpygzmseM6u4ptk1C4k0gqcQrHnpH8s/vA93IZ7qtlWFAWpx5XSAA6UkbJzzPw2pquFthXSN4vOjoeRnKc7FJ7UnmD3ilt2BdIiVptsxF4YZcLS476wh5BAB0hzkogEbEZ768ep9O1+B6l9Q5PcprqY7S/FGBpKQFOk74B+6M9pxn4VUPx0zJDeDhIAGE8j2DuArJPklp5bNzQ9CkvLLi0vo06j3HkRgYGDyqIMTxma00BlvVqWScjSNyfgD78VxScWe2NYWWcC0JkNvJSkEJZSy1lPIHJJ/wAoB99Yp9hixWQpSUakqwdjgAq7PUFfpTTEDjEYOEAlSypQ9f8A2B7qpuJZSkiPCSfPIU653DkP6KrKk2+ThGTlKimMNuRJwF6hpTqc3JyMn+uk+81uvRmxaUtoQNCFo87nqP8A8IB/5qr2Om3IO+CP0pgjNtmEw08oBCSpalqOAM7Zyf8ACkUtnXUSiUDfDCG4TUl5B6TGpScYA81ROffgVvvuxnWm2lMpISoIa23AGwx8P1Nb9wuDFyi+I2ZC7i6FjX4snUhOPO3X90bgdda6eGW2UNP8UXaPbmlqCURWngFK7is9fcke+ui09TU5OS1YRVyNZpsTpPiVtiiU+hGEoBw00FZAUtXUMBOw3OKc7Hw4xaFuSlqEie//ALx/TpAH8KE/upHxPXVjCgRbbGTFhR247KOSEDA/9/XWevZDSUDxams5bLgKWeNOL2eGoPRsqSu4PJ/ZI56B/Gof07T7688X8bQ+G2VMMlD9wUPNazs3nkpf05muJ3G4yrnMcly3lPOuq1LWrmT/AN9VdTG0VlIxSJLsl5brzi3FrOVKUcknrJPbWGiito88pOTthRRRVMhRR10UAU6eC70lkexq+dFJdOngu9JZPsavnRUZqPIucRekt09se+c1W1ZcRekt09se+c1XVTLCiiooAooqKAmiiigN223SZaZaJcJ9bLqD5qkH9O8dx2rrfC/hKgXVCY11KIconAc5NL9/7p7jt31xepBIIIPKsuPY7R1PaR9OLKujUWwlStJKQVYBPVv2Ui2jhu5eVEtVz6VAdZ8c6SMrS0iQ4lTa0jbfY59wNIPD/HN4sGG2X+ljdbDo1I93Wn3V0SzeFKyz20i4IXAe6zjpG/iNx7xWbo6Y3vF2S+ubAYftjV6iXJcO1ftY8lIWUPpIwpR/xasYPYK92+w2y6zZbMixOWqTGbZ1PRHVtpWpaNSgMHBwduR6qspVuj3yOtzh+7RISJOfG34sZt1b3YCSduvmM71bW2D9nwW4xfckrTkred+84onJUaOmS3EXrjZ0WS3uzHeJLgxFa06i6G3cAkJH3kdpFVcq3W5yWh2Vxa4lxx5UULMdtKdaBunOMDY5pqv9rfvMViEl1pMRbyfHELBy60OaQRyOcVTQ+GZlt4d+yQxEmpYmKca6QBPStBOUa9vvZCUnuHOsdOHY0tWa4ZQPp4Vhwok9/iG6SY0pSw25GQkAqTjIOlOQdxW5bnOGWJrafJ+4zGHSgtXB9pbzKUKAxnUfNwcg7bUwcMWy5xkuSrrHhxH3H1udBE3QAUNpB7j5h+NWjdt0oQyt5S2UuLcKMYCypRUAe4Z99XGK9g9ScuWVHGEi4W+0x02joU9M74spknowrWkgYUPuqyNj2mtCxWCDcizNuNtdeuHRLZkSpjQS824gjTlOSnOlWygN9OaYrvdLNbkIVdpMVvQoKQl0gq1DkQnnn1Un3vwsQowLdojKkr63X/MQPUnmffitWZUWx5bfVEtiHrm+yhbTQMh3OlGrG535DNc94q8KKUpXDsOdxgy1J3/5En+p+HXSHeuJ7rfn+knSluDPmo+6hPqSNh6+dVBJO5qpNhzjHjdmR+Q7IdU46tS1KOSVKySe0k8zWOoorR53JydsO+ig0VSBRRRQBRRRQB106eC70lkexq+dFJdOngu9JZPsavnRUZY8i5xF6S3T2x75zVdVjxF6TXT2x75zVd1VSMKKKKAiiuhS+DWmbmliNw308MBorkquRSQFBJUogq2xk9XVSm3Z0TOI5MCI8PFGXnSXychDCFHKyevzRnv27awppmsWVNFW0iydBfotvTIDkeY410EkJ++24oBKsdR33GdiCKu7pwQzb7dOldPcGzEQVAyYqEIcIUE4BDhOTnbarkhixPopwtnBDU+2QZSnbioy0a8x4iFoR5xTgkuA9WeXXVI/ZUMovKkyukFrkJZSUo2eBWpOrnt93PXzopJkxZVUZ7P0r00kLdQk8ioA/Gma+cMxWbnK+x3FvR4j3RyWFnLrHnY1f4kH+Lq5Hto2gr5QuMy346+kZdUhY/eSrB+Iq8hcd8SQdmbq+U9jpDo+Cwa8zLAx9uX6LHdU0zbEvONpPnFQQoAJJ9/Oq2dbxEhQJAcKzMZU4U6cacLUnGev7v61NmdepNcjU14VuIUDDhjO96mAPlIrN/paveP9xE//AMlf/tVKzaOHHbS5cFXW4pQ04hpaRCQTqUCdv2nLzTWFmz2lqzxLhcbhLaMxbgbRHjJXgIIG5Kxuc1Ni9R9kXD/hV4kcBDTzDPeiOk/NmqWbxjxBcM+M3WUoH91LmhPwTgVma4biP3+LBauK0xZUMy0yHGMKSnQpWCkKP8PUa1neHpEaPPckuJHirLbzSm/PQ+lTiUApV2edn3YpsOrP22KtbzjiypSiSeZ66xnNBOEnuFdAm8LWiNf029uDCUzrbTqdvGh3BAz5mc535VW1E53KfLOf0e6r5uzW0yrwuTKlR4dueDadLAU6oFwpTkKKcHbfNY51ptybW1cLbOkvNrkmOtMhhLZB0hWRhRyN6toziyloxTPN4NciX9uAiWH4bkoxvGm0/cWOaVJzsr+o3FV1ot1ulWqTcLjLkR22XGmwmOylwqKwo75UNvNpkhTKmiruRYmOltrkKap+FcHeiQ4trQ4hQUAoFOSNtQOQd63OIuGYHD6XG3H7n0+pSWelitpbcIOCchwnHupkhTFiinKBwRHmIgpU7dQqWy24X0QAqO3rGd16+Q6zik1JykHlkUTTI1RPZ1VFFTWgRTp4LvSWT7Gr50UmDenTwXeksj2NXzoqM1HkW+IvSW6e2PfOarqseIvSW6e2PfOarqplhRUZooC3XxLcVXw3dKm0yFJShaQjKFpCQnSpJ2IIG9YY17lQDLMDTDVKUNSmCoKQkHOhJzkJzj4Cq6ipSLbLV3iK4yBCVJcEh2C+HmXncqWNwdJOd05AOPXWV3iRampaY9tgRXJqFIedaQrUUqOVDdRAz6qpaM1MULZcs8Q9GxEbetcCSqIjQ048hRUBqKhyUBzJrVfvMuQLj0uhRuTwefITjzgoq27BlRrRqKYoWz0hRQsKHMHIrfVfJ5vjl5ad6GW46XSpvlk8xjs7q0gtvABZSSBz1Hf9anpG/wCQn/Mr60f8G1FeRvLv0xc25SyG+kuaFof83YBZBOOzcVkav+mFHiyLXBliMkpbW8hZUElRURsodZNVvSN/yE/5lfWjW3/JT/mV9an6LivIzfaDogvwkoQll95LygByKQoADu84/pW5Hv6mrcxBkW6FMajqWpovoUSnUQSMhQ6xVb0jX8hP+ZX1o6Rv+Qn/ADK+tP0MV5FiriCSbmic2yw0puMYzbaEnQhBSpOACc8lHrrEzfJ7NmkWgOhcOQUkoUM6CFBXmnqyQM9uK0+kb/kJ/wAyvrRrb/kJ/wAyvrT9DFeRjO4xTI9xk7Imic9ZrW5KBCulWwoqyAAD97uHwpf6Rv8AkJ/zK+tHSN/yU/5lfWj39hivIsWL/IbfnPSGI8v7QXrkIfQdKlaioHYjG5NRNva5UNuG1CixGG3em0x0Eal4xk5J6hVatSVY0oCfUT/evNWkYezpMuGOKbnHvcm7suIQ9KWVvI05bXk5+6ew7jrFYLZd1W2I9EMOLLZeUhakSEFQCkggEYI/iNV1FWkS2Wcu/wAuVJiOaGGW4RzHYZbCG0HOTsOZJAyTvXuffUXEyFuWm3tvSFFa3m0LC9ROSR52M+6qmimKFstWuIZ7L6HEqQpAjJirZUMtuNpGMKHX25233FVZxnYYHZUUUSSIFFFFUBTr4LvSWR7Gr50UlU6+C70lkexq+dFRmo8i3xF6S3T2x75zVdXenLDZ3nVuu2mC44tRUpao6CVE8yTjc158nbH+DW/8qj6ULicHqK7z5O2P8Gt/5VH0o8nbH+DW/wDKo+lCYnB6iu8+Ttj/AAa3/lUfSjydsf4Nb/yqPpQYnBqK7z5O2P8ABrf+VR9KPJ2x/g1v/Ko+lBicHorvHk7Y/wAGt/5VH0o8nbH+DW/8qj6UGJwaiu8+Ttj/AAa3/lUfSjydsf4Nb/yqPpSxicGorvPk7Y/wa3/lUfSjydsf4Nb/AMqj6UsYnB6K7x5O2P8ABrf+VR9KPJ2x/g1v/Ko+lLGJwaprvHk7Y/wa3/lUfSjydsf4NA/Ko+lLGJweiu8eTtj/AAa3/lUfSjydsf4Nb/yqPpSxicHNGc13jydsf4Nb/wAqj6UeTtj/AAa3/lUfSljE4PRXePJ2x/g1v/Ko+lHk7Y/wa3/lUfSgxODVNd48nbH+DW/8qj6UeTtj/Brf+VR9KDE4PUV3nydsf4Nb/wAqj6UeTtj/AAa3/lUfSgxODVNd48nbH+DW/wDKo+lHk7Y/wa3/AJVH0oMTg4p08F3pLI9jV86K6J5O2P8ABrf+VR9KzRbVboLpdh2+LHcKdJU0ylBI7MgcthQqjuf/2Q=="/>
          <p:cNvSpPr>
            <a:spLocks noChangeAspect="1" noChangeArrowheads="1"/>
          </p:cNvSpPr>
          <p:nvPr/>
        </p:nvSpPr>
        <p:spPr bwMode="auto">
          <a:xfrm>
            <a:off x="9320213" y="1603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he-IL"/>
          </a:p>
        </p:txBody>
      </p:sp>
      <p:pic>
        <p:nvPicPr>
          <p:cNvPr id="5127" name="Picture 7"/>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979712" y="3789039"/>
            <a:ext cx="1935163" cy="263683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8" name="AutoShape 9" descr="data:image/jpeg;base64,/9j/4AAQSkZJRgABAQAAAQABAAD/2wBDAAoHBwgHBgoICAgLCgoLDhgQDg0NDh0VFhEYIx8lJCIfIiEmKzcvJik0KSEiMEExNDk7Pj4+JS5ESUM8SDc9Pjv/2wBDAQoLCw4NDhwQEBw7KCIoOzs7Ozs7Ozs7Ozs7Ozs7Ozs7Ozs7Ozs7Ozs7Ozs7Ozs7Ozs7Ozs7Ozs7Ozs7Ozs7Ozv/wAARCAFaANkDASIAAhEBAxEB/8QAGwAAAgMBAQEAAAAAAAAAAAAAAAEDBQYEAgf/xABKEAABAwIDAwgHBAcGBAcAAAABAAIDBBEFEiEGMVETFCI0QWGSsRZTVHFzgZEVMlXhI0JSk6HB0gckM2LR8DU2cqJDREVlgrLx/8QAGgEBAQADAQEAAAAAAAAAAAAAAAECAwQFBv/EACMRAQACAgIDAQACAwAAAAAAAAABAgMREiEEMVFBExQFIjL/2gAMAwEAAhEDEQA/APoI2dqJ2iZuIuYJBmDbHS+tt6Q2YqiP+JvH/wAT/qtBS9Th+G3yUqy52Ns16LVX4q/wn/VHotVfir/Cf6lpUK87G2a9Fan8Wk8J/qT9Fan8Wk8J/qWkQnOxtm/RWo/FpfCf6kxsrUX/AOLS+E/1LSITnY2znotP+Ky+E/1JDZWbMT9qza9xt/8AZaNCnOy7Z70Wl/FZvof9Uei7/wAUn/381oSLqslwqofCI48Qlj0sXDee867052NuIbMO7cTn/wB/NHox/wC51H1/Ndv2ZVFrSa+QvBcTfdYiwHy099l5iwaeIRgYnUENtcH9YAAWP07OKvOyOYbMC2uJVJ+aPRhp/wDUanxLtdhUnKF8dbKw2AFrm2gB7ba5f4leY8JnjAAxKdwazKM1jbdr37u3ipzsOUbMR7vtGq8aPReP8Qq/Grekp3U0IY6V0p7XO3nQKZOdjai9F4/xCs/eJ+jEXt9Z41eITnY2o/RiL2+s/efkn6Mw+3Vn7z8ldppzk2pPRmD22s/efkn6NQe2Vn7z8ldITlJtSjZmn9srP3qfo3T+1Vf7xXCE5WNqgbOU3tNV+9VatSsssZmZ9q0lL1SH4bfJTKGl6nD8NvkpkQIQhAJFNCAQhCASTSQNCSaAQhJAIRdNAJXKE1AhdCaEAhJCoaEIQJNCEAsqtUsqpI0lL1SH4bfJR4jVtoKGaqcxz+SYSGN+889jR3k6KSl6pD8NvkpSLqigxLav7HoBXV+D18UJc1pP6IkE6DQPXRUY7PTOgEuDVzWzTMiDyYi1pc4AE2eSBrwVT/ab/wAmynhPCf8AvC1mhQVGDY+7FcUxShfSGndh0jYyS8Oz3BN9N25XKw+CQVs+1+1baWtFKOXh15IPN8mm82t3W+akotr6uLY6uxSuZHNVUdU6lGQZWyODw1pPAXIv7kGzXkkgX0t23NlSMG0LKqkdmifFe1WJC0dG29mUXBv2ElXvYgpqTG6utpxPFglZyTiSx+eIZ230cAXA2I11AUeFbTsxXGKnDIcPqWupDaeZxYY2G33btcbnuC5No8Zqqmubs3gTx9oTsvPPvbSR/tH/ADHsCt8IwqjwDC46KlGWNm9zj0nuO8k9pJUFkksjhuKY3tFgsuJYdJHEZXSClaXNysykgZwWk3NrmxG9esXxHGqfHdnaEVUdPz7O2qbGwOGZrLnKTra97fJBrULL0mI4jS7cuwaerdVUstFzhhkYxr2ODrWu0C4960c0zKanknmcGRxNL3OPYALkoJVyYliNNhNBLXVcmSGFt3HyA7ydFj6zabFX7KTbQMkfSOqZGswyjEbXOkBdZpdcXJdqbC1gujaWGoxjaHBsENTIyKS9XUxsDSGiO2XeNbuPbppuQXUNbjcrqObmELYJ3fpozJ04G2JBJ3E7gQOKk2ixibAsHnxNlI2pjp25pGcrkdl4jQ3/AILvhhkijDXzvlI/WeG3P0ACpNugfQjFxf8A8q5BLFi2MVGExYjT4TTytlhbMyIVhDyCLgax2vrxVvTTGemimdG6MvYHFjhq243FZrBqDFJtmcFdFidmCKmkdHyQF2ANJbca7lY4jXAVdPGzFIYInF7XxsGeaRwH3WjXdqToTuQXGt+5eJHOZE90bDI4AkNBtc8FlNl8UrsRhx6mlq53CiqnRU8sjA2Vrct9QRvHeE9gBU1Wx1FVzYjUyPnjkvnykA53dIXbe/vJQaLC6qqrMPjnrKJ1FO6+aBzw8s1NtR3a/NdaxOEYriNV/ZRPisldKa5tNUy8uLZszXPI3iwGgHkufGanEsO/s6pNoocXqzWQU1PIQ5wLJMxYCHC2v3jrv70G+3JWusxtBXVsGPYVTPfNFhNQHieWnvm5S12tJb0mjvH1sveAR4s/F8QdLWVLsLjkaKNsrReTo3dckZiAdxug0qyy1IWWQaSk6pD8NvkpVFS9Uh+G3yUqop9otnY9pKPmdTW1ENOSHOZDlGYg3GpBKsqaGSGnbHJUPncP/EeAHH6AD+CmQgpcP2cbhuIV9dFiFU+bELGXOI7BwFgRZulh8lFR7H0FNhtbhs089ZSVz3SSxT5PvONyQWtBGoB7lcmrg55zTOOW5PlMv+W9r/VSOka1hde4HDVQU+F7Ouwwsb9sYjUwRf4cM8jS1vDUNBPzKuJGl8bmNeWFwsHNtcd4ujlGC13AXSdPGI3yZwWsvmI1tbeqKHDdj4cIkqJKPFsRZJVP5SaRzo3ue7iSWErqOz7ZayCoqcTr6kQP5RsUkjQwuG4kNaL23qwp6uGqpop43dCVoc24sbe5SctHa+dv1UFFHsdRU1dLUUNbXUMcz+UlpqebLE9x3mxBIv3ELprNmqWtxCjrn1NUyWhvzfI8WZcWO8G9xxurM1ELTrKwb97h2b0PqYYzZ8rGktzWLracfcgrnbP0zsebjXOKnnbWcmLPGXJe+W1t1/mrGaCOpp5KeZgfHKwse07nAixChq8QgpBA6QnJPII2vaLgE7ie7v715hxOnmnqIcxYaeYQkvsA55aHWHHRwQVZw7BsCFC+uqXvZA4Q0ZqnXZBpYAWAA0Fszte9GB08tXjeJY5OyzJstPR3GvIs3n3OcXH3W7LKzbidJJWT0zpGAwZMznOFruJsPf0d3uUrMRoZJBEysgc8nKGtkBN+FkHQuHFsIpcapHUlbyroHgh7GSFgeOBt7lDPjkMFcaN8M3Kl4Y0dHpXF2nfuNnWP+R3BTxYpTSMYc7Wlx1a57bsFiQSL9oF/9lBz02ztHR0kdJTzVkcMbQxjBVyWa0bgNVGdk8J/uZjilikoi8wyxzva/pm7ruvd1zvuuhmO4c6udTCrg0iEjX8q2z9X3A17MhJTrMYp6anhqGfp4pg4tfG4WsGl19+ugKDxQbPYdhlZU1VJHIx1U7NM0zOc1zrWvYnf3pYZs5h2EUz6aibPFA69oucPysubnLrprwXSzFKGS7WVULntOUszjMHcCOw3IFlFT4xT1Ip3Mc0tlYXOIeDyZAabHvs4IIoNmMJpsIfhENPIyhkBDoRPJaxvcXzXsbm4XqfZvCqnCGYTNTufQsAa2EzPtYWsN9yBYadynbjGGF+QV9OXcOUHd/U36hdUUsczM8Tw9vEHRUYzaeGnh2gwwVMddS0kULgMRpnyOc0k/wCG4i9gd9ze9gunDKSp+3aWowrE8Rnw8NfzoVhcWO06OTMASb9o00+S1hTUCWWWqWVSRpKXqkPw2+SmUNJ1SH4bfJTKgSTQgqa7AYq57pXTPZI8vBe0C5Y5haWe7cfeAVEzZuGMTNZO4MmY5pYWNIbcWu0W0O/3q6TUFJV7M01ZG9ssmr3vdmDG5uk17d/dnJHyXVBhEcFJLTMkIZLM6V/RGuZ2Zw9x1HzVihUVA2egDwRK6zHZmDKOgM+ewNt1yR7l4i2Yoopopg+UviIIu7Q6uNiPc4j3W4BXSEFL6M0nJtbyjuhEYg7KM1rtNybb+gBfeu2fDY53xvMjw6NoAOnY5rgfq0LtQg4H4RTvomUhc/k2hw36m4IPmVzO2ZonOmJfNaZpa8Zr3Baxp1OtzkbrvvfVXCFBUx4BAydsoqJnFjWsAcGkZW5rA6a6OOu/Qd95mYNTsexwe+7C0jd2OLuHFxVghUcFdg1HiErZahri5rcoLXW7QR9Nbe88Vz1GBxchUNge4OkL3sa7LYOc1wte17XeTrfu4K3SQU8GBMPTqHvzmwIaRYgFxFza5PTNyuz7NjtRtMshFJ929ul0S3XTgeyy7UkFe7BaZ78znym7y8i4sTnzjs7HaqI7O0bohG6SV1mhtyW3sAMvZ2ZR/O6tkIKh2zdE6SSQvmDpb5rEDe1jT2aaRtXfR0cVDEY4i7KXFxvxPuXQhAIQhB5cSBoLrLrUnVZZSRpKXqkPw2+SmUNL1SH4bfJTKhJoSKBoSQgaEJFA0JJoEhNJA0IQgEIQgEk0kDQhCAQhCAQhCAQhCAWVWqWVUkaSl6pD8NvkplDS9Uh+G3yUyoEIQgEIQgEk0IBCEIBCEIBCEIBCEIEmkhA0IQgEIQgEIQgEIQgFlVqllVJGkpeqQ/Db5KZQ0vVIfht8lMqBCEIBCEIBCEIBCEIBCEIBCEIBCEIBCEIBCEIBCEIBCEIEmkmgFlVqllVJGkpeqQ/Db5KZQ0vVIf8Aob5KZUCSE0AhJNAJXTVdjX2mMPc7CjHzhpvZ4vmHAd6kiwQsRR7aYtFLzSuwd8lQCABG0tJ+Wv8ABaGWqxSehfJFTspHhhP6U5iNNLAfzU5G1ryjc2W+vBeln9i2h2AMqXSOlmqHufI9xuSbkfyV+rAaEIVCRmCEIBNJNAIQhAIQhAIQhAIQhALKrVLKqSNJS9Uh+G3yUyhpeqQ/Db5KZUCSa5cR56KGQ4fyfOQLsEv3T3KDpUU9VBTNDppmRhxsC91rlUtCdqKrr3M6NvGJpc4/UkLrxLBYcQw99PM50khF2yu+8HDce5SZkWgNxcFBVdgMmbBqdh+9C3kne9un8kYrXmho3TNIuNAD2lYWyVrHbKlZvMRH67Jp4KdueWRkY3XcbLxFW004JjmY4dxWBNbUVjnSyOzPOmZ3BT0j5I5GkyPAvq29gQuW3kzvqHqz/jJrXu3bRbONFE2uozo2OqdkFv1SAR/BXPK8FwUtNTyx8oyNjS+2YgakjiU6qBlPEHsJbbeQpOXLMbeZFP8Abi7BUNDwxxs4i9lNdZWoMskvLNkNxu1vcKywvFeWnFO82Lh0Qewjs/mtuLNudS3ZPGtWvKO1wmqSrxetoMaignpG8wncGMnaTdriNx+aurrqiXKaEk1QJIJUUtTFCwue8ABSZiPaxEz6Z3afF8TZXQYZgrXOqXDlJHNAOVvZv0WhozOaSE1IAnLBygadA62v8VncGxSjfXVtZnB5acta8i3RG6yvDidKHhgkDieC1xev1l/Ff47UkmuDhcG4TW1gaEIQCyq1SyqkjSUh/ukPw2+SmUNL1SH4bfJSjvQNIprnrKgU1M55Ou5t+0pM6jaxG51DhxXE307xBTW5U6knc0Lgp6jEmziqlla6JxyuaWnX3WuufV0xucxc65PFX1AWMjEV15v8/LLqZehetcWPWtyzuA11VTzYkyqGWOSpMkT8pFweAtu0C6cTY/FIOTjkOmtyCAVoJoY3jpMafkq6doZIWtAAXN5O6X7a8F6xMTWO2KeH0MhilbYX38V1xuzgEbuxdmMUomjd0Tdu48FUUJcw5HcdytZ5Rt9DS0ZcfL9a7CJ5QI2ZtL2IKuKljXU7w4203rL0E/JytsO0H6LtxLFv7u/MQ1t7hdFL1rSYl4mbBa2aOLnc3pHWwtuCrYpn/asIhuXNkF7aqzwuj5y3lah3ReNGDt96tm0NPE5hijDMpvoFzRfUt1s9cczWexjzWyYJUOI1jZyjTwI1XQcQp2AZnkXF/umygxGnkrMPmpmShhljLASLjUJRUjmwMa54e5rQCbWubb11x5X68uta/qwjlZKwPY4Oae0L0SACbqklM1KeVp94OrLaOXRidfkw0SQm/LCzT710RniazLL+GeURH664385zOv0L6IqYI5IrPY021sVx4RJkgEZK7akgsy8VrpaLU3PtLVml9KN9BStDuQgaxpuTfiquowpwe6WF7myb99rq+mtG2+p9yhIGUEgLmme3o4ctqenNgmJz5zBIbvaNxO8f6rTxvzsDuIWRc5tNi0EjWg53W/l/NayncHRNIXZgtMubzKxyi0R7SoQhdThCyq1SyqkjSUnVIf8Aob5KZQ0vVIfht8lMqEq7GI5HwscMuRrgTffw/mrFRVTM9NI3i0rDJG6zDPHbjaJZmS7DuILdbjcu+mlflY87yuIO5QXOiliDoXg7mnsXg5KvVvG66W76nThp2rhldZ5J3ntXoSAuDXOFyvNQ2zS5v3e1aLTa09ualYrKtryDHISNMh8lngXCpIG++5aDEZGMpbyD75tYcFQyOaXiRoN73suvHGoez4n/ADKyjzRkPJsR2LixCofO4MOjSdx4Jx1YOjtDfS6gq7lwkbl3i31WxupTV9zDW0bzG2Nzd1gCrhoB3qjw14qIYXNBI71eArVGuW5fP+TGrvfItGoUZsDZSF+m9RmxK25+E64dOWN/qCa2Ym29U9cS+gdY9GKWwFu/8laVkgEluA1XG2lNXg1RxLnOZrbddZ0iZjTrxTxiLT9gUEgIygW0VgyoY6J0Tzc8VnaGpdkY+xBG8dq7JZs93MfYrDHaay35cG7OyYOy2vfhxXDLKbHS3elHUSsvnGbvXPUVbRE5zXDNbs1ss5jbPHjmJ0glkdJiFPEw3cHB2/d2rX0EplpgSDcaarOYRR/pOdVAOdw6LT+qFqIWBjABuXX49Zhz+des6rH4lQhC63nBZVapZVSRpKXqkPw2+SlUVJ1SH4bfJTIEkRcL0kgpMSohBJy8Teg49No7O9RBpLBciyv3NDhYgEHsXE/C4s+Zhc3X7oOi4c3jzM7q68efrVlY2BtyRa53XXh7XRg532YO9XgooMmUsBB4ryzDqdkgeGXI3X1stX9S7L+zDgpMNbVMfJVMOVzcrGnQgdpVbVbJFspNK9xYf2rady1YFghdkePSK6YU8vLS0zWWIZgEMczmvzvfe2/ysrOPZaOQtMpIb2jMbq/dTxuka8tGYG6lG5YV8eN9tt/Oy29SrafD4cPGWO+UnS5vZe31MQuNSV1zxcrGW9vYq50BbIQG3IC5c2Ca23HporPPu09vBrJGH7milFUbaNFyvDYal4+6PmpG0k+twy/Fa64pmeobZ4Q5mxmqmDLkXvcq2ip44oBC1vQAtZR0tIILuJzPdvK6V6OHHxjtoy5OU6j1DOV2CviqTLSmwfvba4XKcOr3dgB4hpK1qLLG3jVmdt9fMyRGvbJcwrSSxzGnibFTU2BPa4SEcpusNwuFp8oQBZWPHiCfNyTHSqbSzNe3MwlWUTckYCkQttaRVzXyTb2EISWxrNZValZZQaSl6pD8NvkplDSdUh+G3yUqBpJoQJCaFQkJoQJNJCAQmhAt6WQZs1tU01NbHnKLp2TSSIiAWRbvQhA0k0KgQhJA0k0IBCEIBZVapZVSRpKXqkPw2+SmUNL1SH4bfJTKgSTS7UDQhCAQkhA0ISQNJCEDQhCBITQgEk0IBCEkDQhCASTQgEJIQNZValZZSRpKXqkPw2+SmUNL1SH4bfJSqhpdqL3QoGhCFQimkmgEIQgEIQgEIQgEIQgEIQgSE0IBCEIBCEIBCEIBZVapZVSRpKXqkPw2+SlUVL1SH4bfJTKhJoSKATQhAIQhAIQhAJJoQCSaEAkmhAIQhAk0IQCEIQCEIQCEIQCyq1SyqkjSUvVIfht8lMoaXqkPw2+SmVC7UJpIBCaEC3ppJoBJNCBb00IQCEIQCEJIGkhNAIQhAIQhAIQhAIQkgayq1SyqkjSUnVIfht8lMoaXqkPw2+SmVAhCECQNyEBQNCEKgQhCAQlcIQCaQNxdNAJJoQCEroJsgaSEIBNeboa4OvYg200QekJE2SzA7iCg9ISTQCyq1SyqkjSUvVIfht8lMoaXqkPw2+SmVAs7tjJLDQ0UsMk7XGvgYWwylhe1zwC3QgajTVaJcldhtJiTY2VcXKCN4kaMxFnA3B0PYUGfw7F20jsarqipnZRUQF6SdxfNE4C7jvOjtLakK0OOCOqpqaamcx9VA+aKzwQcoBc08DZw7l01GD0FTUGompWPkdHyT3EkZ2fsu/aHcbojwiijLS2HVkZiYS9xLGHeBc6bhu4KCtw/acVrsKLqJ8TMVjc+F3KB1src1nD3LzBtXykVNO+heyGprnUQdygJa8Oc0G1t12lWcOCYdAKQRUwaKIEU9nO/RgixA14Ly3AsMZDHE2lAjinNQxuY9GS5ObfvuT9VRAMdb9s02HOhAdU8rlcJA4tyb7gbr+/32UO15ezB4pIy4SNrKcDK8tJDpWNIuOwgkfNdzMEw6OojqGUwbJG90jDmd0S7V1tdL9oU9ZQU1fE2Kqj5RjXB4BJGoNwdOB1QVGF1EOIVb5apskVfSgtNG45RE2+hAvZwPY7d7tQuTGcc55g+L0nJNaRhUlQ17Jg+3RIsbCwIPAlX8+E0NTUx1M0AfNGwsY8k3DTvF+BUTMAwpjMjaNmXkTBlubcmf1N/3e5QVtDjM1HBhlJU0oy1NJnilZNe5YwOIdcDLp23I9yKraeSGlxWVlNE91BSCpYWTFzZAQ7QnKNej3+9WzMIoGRhgpmFojMQDulZh3tF9w0GncvLcEw1jHtbSR2kh5F4Oudm4NPEaoOGqxqvpIqX+4wTTVWVsUTKl13OO/8AU0AGpJ//AFVuO1dPJiDYqOGVtDTMqC4zludpDiQOidegVYjCaEOY4QDNGzk2OubhvC992gQMJoA2RopY7SxiJ4to5g0DT3C5070FZVYxT0leKyWnflGGPqc7ZCTlaQS3Ju/W3rm2jqaiq2RrJpYoBBJS8owslL3XuCBa1jp2gq/bhtGyRsjadgeyPkmngz9n3dygZgGExwvgZh1O2J4yuYGCxF72twv2IIcMxmOtFRITHFT07shMjy14PFzXAZRwvvCtCWyM7HNcPkVxz4NQTmVz6ZmeaLkpH26Tmfsk8F1R08UVO2BjAI2tDA3sAtayDH4Dh1RXYDhklK5sDoK18j6jMcxY2V12WH3gRprp9AnhGIVOFUdZKyCJ9McbmhcM5DgHzZQRpbQkaLV0tBSUMRhpKeOCMm+SNoaL8bBR/Y+GGIxGgp+TMnKlvJCxf+1bj3pA4tp5IpNlcZa17HOio5iQDcsdkJHuO4rmxOnombIvn0gkbSh0U0PReH5btyka3Jtp27lcPwuglbM2Sjge2oIdMHRgiQjcXcUQYVh9K5jqeip4iz7pZEBl93BUQYJVVEmE0TcSc1mIPp2vljJAdewube9WShNLA6obUmFhma0sEhaMwadSL8FMgFlVqllVJGkpeqQ/Db5KVRUvVIfht8lKgaEJIAi/bZCaSATSQqGhCSBoSJXhszHAkOBtobHcgkQvHKNG8gfNJs8bwC17SLXuCg9/JFl4E8bjYPaTwB9x/mPqmJWOAIcCDuN96D1ZCTXh24gpqBoSTQK2qaEkDQhCoEISQNZVapZVSR0N2opqdjYHQSExjKSCNbaI9L6Xsp5PqFxup4XEl0MZJ7S0Jc2p/UR+ALfFafGWnb6X03s0n1CPTCn9mk8QXFzWn9RH4AjmtP6iPwBXjT4ah2+mFP7LJ4gl6Y0/ssniC4+bU/qI/AEc1p/UR+AJxp8OnWdsYPZH+II9MIfZH+MLk5rT+oj8ARzan9RH4AnGnw1Dr9MYfZH+MI9MIieqO8f5Lk5rT+oj8ARzan9RH4AnGnw6dR2vi9kd4/yVdUYlhtTEIn0UhY0BrRyu4DsU/Nqf1EfgCObQeoj8AV40+HTn+0qEsaOayZmknMZLnUW4cNBwsENr8NYGBtC8ZCCP0x3i1vfuC6ebQeoj8ARzaD1MfhCap8OkD8WoZHmQ0Lg4i1xKQbWA8gPoo24pQR2DKF4DWFg/THRtwbfULq5tT+oj8ARzWn9RH4ArqnxejptqIqSERQ0VmjjJfstwUnpnr1P/AL/yUXNaf1EXgCOa03s8XgCnGnw6SnbM+xjx/kj0zcR1MeP8lFzWm9ni8ARzWn9ni8AV1T4dJfTJ3sY8f5I9MXeyDx/koua0/qI/AEc2p/UR+AJqnw6T+l7/AGRvj/JL0vf2UjfGoebU/qI/AE+bQeoj8ITVPidJTtdJ7K3xJHa6XspWeIqPm0HqY/CEc2g9TH4QmqfF6e/S+f2VniKai5tT+oj8AUq1ZYjrUJL/2Q=="/>
          <p:cNvSpPr>
            <a:spLocks noChangeAspect="1" noChangeArrowheads="1"/>
          </p:cNvSpPr>
          <p:nvPr/>
        </p:nvSpPr>
        <p:spPr bwMode="auto">
          <a:xfrm>
            <a:off x="9472613" y="3127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he-IL"/>
          </a:p>
        </p:txBody>
      </p:sp>
      <p:pic>
        <p:nvPicPr>
          <p:cNvPr id="5130" name="Picture 10"/>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55841" y="3789040"/>
            <a:ext cx="1654175" cy="263683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5131" name="Picture 11"/>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3714750" y="3789040"/>
            <a:ext cx="1714500" cy="263683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5132" name="Picture 12"/>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5429250" y="3789040"/>
            <a:ext cx="1807046" cy="264635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16760780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7" presetClass="entr" presetSubtype="0" fill="hold" nodeType="clickEffect">
                                  <p:stCondLst>
                                    <p:cond delay="0"/>
                                  </p:stCondLst>
                                  <p:childTnLst>
                                    <p:set>
                                      <p:cBhvr>
                                        <p:cTn id="6" dur="1" fill="hold">
                                          <p:stCondLst>
                                            <p:cond delay="0"/>
                                          </p:stCondLst>
                                        </p:cTn>
                                        <p:tgtEl>
                                          <p:spTgt spid="5130"/>
                                        </p:tgtEl>
                                        <p:attrNameLst>
                                          <p:attrName>style.visibility</p:attrName>
                                        </p:attrNameLst>
                                      </p:cBhvr>
                                      <p:to>
                                        <p:strVal val="visible"/>
                                      </p:to>
                                    </p:set>
                                    <p:animEffect transition="in" filter="fade">
                                      <p:cBhvr>
                                        <p:cTn id="7" dur="1000"/>
                                        <p:tgtEl>
                                          <p:spTgt spid="5130"/>
                                        </p:tgtEl>
                                      </p:cBhvr>
                                    </p:animEffect>
                                    <p:anim calcmode="lin" valueType="num">
                                      <p:cBhvr>
                                        <p:cTn id="8" dur="1000" fill="hold"/>
                                        <p:tgtEl>
                                          <p:spTgt spid="5130"/>
                                        </p:tgtEl>
                                        <p:attrNameLst>
                                          <p:attrName>ppt_x</p:attrName>
                                        </p:attrNameLst>
                                      </p:cBhvr>
                                      <p:tavLst>
                                        <p:tav tm="0">
                                          <p:val>
                                            <p:strVal val="#ppt_x"/>
                                          </p:val>
                                        </p:tav>
                                        <p:tav tm="100000">
                                          <p:val>
                                            <p:strVal val="#ppt_x"/>
                                          </p:val>
                                        </p:tav>
                                      </p:tavLst>
                                    </p:anim>
                                    <p:anim calcmode="lin" valueType="num">
                                      <p:cBhvr>
                                        <p:cTn id="9" dur="900" decel="100000" fill="hold"/>
                                        <p:tgtEl>
                                          <p:spTgt spid="5130"/>
                                        </p:tgtEl>
                                        <p:attrNameLst>
                                          <p:attrName>ppt_y</p:attrName>
                                        </p:attrNameLst>
                                      </p:cBhvr>
                                      <p:tavLst>
                                        <p:tav tm="0">
                                          <p:val>
                                            <p:strVal val="#ppt_y+1"/>
                                          </p:val>
                                        </p:tav>
                                        <p:tav tm="100000">
                                          <p:val>
                                            <p:strVal val="#ppt_y-.03"/>
                                          </p:val>
                                        </p:tav>
                                      </p:tavLst>
                                    </p:anim>
                                    <p:anim calcmode="lin" valueType="num">
                                      <p:cBhvr>
                                        <p:cTn id="10" dur="100" accel="100000" fill="hold">
                                          <p:stCondLst>
                                            <p:cond delay="900"/>
                                          </p:stCondLst>
                                        </p:cTn>
                                        <p:tgtEl>
                                          <p:spTgt spid="5130"/>
                                        </p:tgtEl>
                                        <p:attrNameLst>
                                          <p:attrName>ppt_y</p:attrName>
                                        </p:attrNameLst>
                                      </p:cBhvr>
                                      <p:tavLst>
                                        <p:tav tm="0">
                                          <p:val>
                                            <p:strVal val="#ppt_y-.03"/>
                                          </p:val>
                                        </p:tav>
                                        <p:tav tm="100000">
                                          <p:val>
                                            <p:strVal val="#ppt_y"/>
                                          </p:val>
                                        </p:tav>
                                      </p:tavLst>
                                    </p:anim>
                                  </p:childTnLst>
                                </p:cTn>
                              </p:par>
                            </p:childTnLst>
                          </p:cTn>
                        </p:par>
                      </p:childTnLst>
                    </p:cTn>
                  </p:par>
                  <p:par>
                    <p:cTn id="11" fill="hold">
                      <p:stCondLst>
                        <p:cond delay="indefinite"/>
                      </p:stCondLst>
                      <p:childTnLst>
                        <p:par>
                          <p:cTn id="12" fill="hold">
                            <p:stCondLst>
                              <p:cond delay="0"/>
                            </p:stCondLst>
                            <p:childTnLst>
                              <p:par>
                                <p:cTn id="13" presetID="37" presetClass="entr" presetSubtype="0" fill="hold" nodeType="clickEffect">
                                  <p:stCondLst>
                                    <p:cond delay="0"/>
                                  </p:stCondLst>
                                  <p:childTnLst>
                                    <p:set>
                                      <p:cBhvr>
                                        <p:cTn id="14" dur="1" fill="hold">
                                          <p:stCondLst>
                                            <p:cond delay="0"/>
                                          </p:stCondLst>
                                        </p:cTn>
                                        <p:tgtEl>
                                          <p:spTgt spid="5127"/>
                                        </p:tgtEl>
                                        <p:attrNameLst>
                                          <p:attrName>style.visibility</p:attrName>
                                        </p:attrNameLst>
                                      </p:cBhvr>
                                      <p:to>
                                        <p:strVal val="visible"/>
                                      </p:to>
                                    </p:set>
                                    <p:animEffect transition="in" filter="fade">
                                      <p:cBhvr>
                                        <p:cTn id="15" dur="1000"/>
                                        <p:tgtEl>
                                          <p:spTgt spid="5127"/>
                                        </p:tgtEl>
                                      </p:cBhvr>
                                    </p:animEffect>
                                    <p:anim calcmode="lin" valueType="num">
                                      <p:cBhvr>
                                        <p:cTn id="16" dur="1000" fill="hold"/>
                                        <p:tgtEl>
                                          <p:spTgt spid="5127"/>
                                        </p:tgtEl>
                                        <p:attrNameLst>
                                          <p:attrName>ppt_x</p:attrName>
                                        </p:attrNameLst>
                                      </p:cBhvr>
                                      <p:tavLst>
                                        <p:tav tm="0">
                                          <p:val>
                                            <p:strVal val="#ppt_x"/>
                                          </p:val>
                                        </p:tav>
                                        <p:tav tm="100000">
                                          <p:val>
                                            <p:strVal val="#ppt_x"/>
                                          </p:val>
                                        </p:tav>
                                      </p:tavLst>
                                    </p:anim>
                                    <p:anim calcmode="lin" valueType="num">
                                      <p:cBhvr>
                                        <p:cTn id="17" dur="900" decel="100000" fill="hold"/>
                                        <p:tgtEl>
                                          <p:spTgt spid="5127"/>
                                        </p:tgtEl>
                                        <p:attrNameLst>
                                          <p:attrName>ppt_y</p:attrName>
                                        </p:attrNameLst>
                                      </p:cBhvr>
                                      <p:tavLst>
                                        <p:tav tm="0">
                                          <p:val>
                                            <p:strVal val="#ppt_y+1"/>
                                          </p:val>
                                        </p:tav>
                                        <p:tav tm="100000">
                                          <p:val>
                                            <p:strVal val="#ppt_y-.03"/>
                                          </p:val>
                                        </p:tav>
                                      </p:tavLst>
                                    </p:anim>
                                    <p:anim calcmode="lin" valueType="num">
                                      <p:cBhvr>
                                        <p:cTn id="18" dur="100" accel="100000" fill="hold">
                                          <p:stCondLst>
                                            <p:cond delay="900"/>
                                          </p:stCondLst>
                                        </p:cTn>
                                        <p:tgtEl>
                                          <p:spTgt spid="5127"/>
                                        </p:tgtEl>
                                        <p:attrNameLst>
                                          <p:attrName>ppt_y</p:attrName>
                                        </p:attrNameLst>
                                      </p:cBhvr>
                                      <p:tavLst>
                                        <p:tav tm="0">
                                          <p:val>
                                            <p:strVal val="#ppt_y-.03"/>
                                          </p:val>
                                        </p:tav>
                                        <p:tav tm="100000">
                                          <p:val>
                                            <p:strVal val="#ppt_y"/>
                                          </p:val>
                                        </p:tav>
                                      </p:tavLst>
                                    </p:anim>
                                  </p:childTnLst>
                                </p:cTn>
                              </p:par>
                            </p:childTnLst>
                          </p:cTn>
                        </p:par>
                      </p:childTnLst>
                    </p:cTn>
                  </p:par>
                  <p:par>
                    <p:cTn id="19" fill="hold">
                      <p:stCondLst>
                        <p:cond delay="indefinite"/>
                      </p:stCondLst>
                      <p:childTnLst>
                        <p:par>
                          <p:cTn id="20" fill="hold">
                            <p:stCondLst>
                              <p:cond delay="0"/>
                            </p:stCondLst>
                            <p:childTnLst>
                              <p:par>
                                <p:cTn id="21" presetID="37" presetClass="entr" presetSubtype="0" fill="hold" nodeType="clickEffect">
                                  <p:stCondLst>
                                    <p:cond delay="0"/>
                                  </p:stCondLst>
                                  <p:childTnLst>
                                    <p:set>
                                      <p:cBhvr>
                                        <p:cTn id="22" dur="1" fill="hold">
                                          <p:stCondLst>
                                            <p:cond delay="0"/>
                                          </p:stCondLst>
                                        </p:cTn>
                                        <p:tgtEl>
                                          <p:spTgt spid="5131"/>
                                        </p:tgtEl>
                                        <p:attrNameLst>
                                          <p:attrName>style.visibility</p:attrName>
                                        </p:attrNameLst>
                                      </p:cBhvr>
                                      <p:to>
                                        <p:strVal val="visible"/>
                                      </p:to>
                                    </p:set>
                                    <p:animEffect transition="in" filter="fade">
                                      <p:cBhvr>
                                        <p:cTn id="23" dur="1000"/>
                                        <p:tgtEl>
                                          <p:spTgt spid="5131"/>
                                        </p:tgtEl>
                                      </p:cBhvr>
                                    </p:animEffect>
                                    <p:anim calcmode="lin" valueType="num">
                                      <p:cBhvr>
                                        <p:cTn id="24" dur="1000" fill="hold"/>
                                        <p:tgtEl>
                                          <p:spTgt spid="5131"/>
                                        </p:tgtEl>
                                        <p:attrNameLst>
                                          <p:attrName>ppt_x</p:attrName>
                                        </p:attrNameLst>
                                      </p:cBhvr>
                                      <p:tavLst>
                                        <p:tav tm="0">
                                          <p:val>
                                            <p:strVal val="#ppt_x"/>
                                          </p:val>
                                        </p:tav>
                                        <p:tav tm="100000">
                                          <p:val>
                                            <p:strVal val="#ppt_x"/>
                                          </p:val>
                                        </p:tav>
                                      </p:tavLst>
                                    </p:anim>
                                    <p:anim calcmode="lin" valueType="num">
                                      <p:cBhvr>
                                        <p:cTn id="25" dur="900" decel="100000" fill="hold"/>
                                        <p:tgtEl>
                                          <p:spTgt spid="5131"/>
                                        </p:tgtEl>
                                        <p:attrNameLst>
                                          <p:attrName>ppt_y</p:attrName>
                                        </p:attrNameLst>
                                      </p:cBhvr>
                                      <p:tavLst>
                                        <p:tav tm="0">
                                          <p:val>
                                            <p:strVal val="#ppt_y+1"/>
                                          </p:val>
                                        </p:tav>
                                        <p:tav tm="100000">
                                          <p:val>
                                            <p:strVal val="#ppt_y-.03"/>
                                          </p:val>
                                        </p:tav>
                                      </p:tavLst>
                                    </p:anim>
                                    <p:anim calcmode="lin" valueType="num">
                                      <p:cBhvr>
                                        <p:cTn id="26" dur="100" accel="100000" fill="hold">
                                          <p:stCondLst>
                                            <p:cond delay="900"/>
                                          </p:stCondLst>
                                        </p:cTn>
                                        <p:tgtEl>
                                          <p:spTgt spid="5131"/>
                                        </p:tgtEl>
                                        <p:attrNameLst>
                                          <p:attrName>ppt_y</p:attrName>
                                        </p:attrNameLst>
                                      </p:cBhvr>
                                      <p:tavLst>
                                        <p:tav tm="0">
                                          <p:val>
                                            <p:strVal val="#ppt_y-.03"/>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37" presetClass="entr" presetSubtype="0" fill="hold" nodeType="clickEffect">
                                  <p:stCondLst>
                                    <p:cond delay="0"/>
                                  </p:stCondLst>
                                  <p:childTnLst>
                                    <p:set>
                                      <p:cBhvr>
                                        <p:cTn id="30" dur="1" fill="hold">
                                          <p:stCondLst>
                                            <p:cond delay="0"/>
                                          </p:stCondLst>
                                        </p:cTn>
                                        <p:tgtEl>
                                          <p:spTgt spid="5132"/>
                                        </p:tgtEl>
                                        <p:attrNameLst>
                                          <p:attrName>style.visibility</p:attrName>
                                        </p:attrNameLst>
                                      </p:cBhvr>
                                      <p:to>
                                        <p:strVal val="visible"/>
                                      </p:to>
                                    </p:set>
                                    <p:animEffect transition="in" filter="fade">
                                      <p:cBhvr>
                                        <p:cTn id="31" dur="1000"/>
                                        <p:tgtEl>
                                          <p:spTgt spid="5132"/>
                                        </p:tgtEl>
                                      </p:cBhvr>
                                    </p:animEffect>
                                    <p:anim calcmode="lin" valueType="num">
                                      <p:cBhvr>
                                        <p:cTn id="32" dur="1000" fill="hold"/>
                                        <p:tgtEl>
                                          <p:spTgt spid="5132"/>
                                        </p:tgtEl>
                                        <p:attrNameLst>
                                          <p:attrName>ppt_x</p:attrName>
                                        </p:attrNameLst>
                                      </p:cBhvr>
                                      <p:tavLst>
                                        <p:tav tm="0">
                                          <p:val>
                                            <p:strVal val="#ppt_x"/>
                                          </p:val>
                                        </p:tav>
                                        <p:tav tm="100000">
                                          <p:val>
                                            <p:strVal val="#ppt_x"/>
                                          </p:val>
                                        </p:tav>
                                      </p:tavLst>
                                    </p:anim>
                                    <p:anim calcmode="lin" valueType="num">
                                      <p:cBhvr>
                                        <p:cTn id="33" dur="900" decel="100000" fill="hold"/>
                                        <p:tgtEl>
                                          <p:spTgt spid="5132"/>
                                        </p:tgtEl>
                                        <p:attrNameLst>
                                          <p:attrName>ppt_y</p:attrName>
                                        </p:attrNameLst>
                                      </p:cBhvr>
                                      <p:tavLst>
                                        <p:tav tm="0">
                                          <p:val>
                                            <p:strVal val="#ppt_y+1"/>
                                          </p:val>
                                        </p:tav>
                                        <p:tav tm="100000">
                                          <p:val>
                                            <p:strVal val="#ppt_y-.03"/>
                                          </p:val>
                                        </p:tav>
                                      </p:tavLst>
                                    </p:anim>
                                    <p:anim calcmode="lin" valueType="num">
                                      <p:cBhvr>
                                        <p:cTn id="34" dur="100" accel="100000" fill="hold">
                                          <p:stCondLst>
                                            <p:cond delay="900"/>
                                          </p:stCondLst>
                                        </p:cTn>
                                        <p:tgtEl>
                                          <p:spTgt spid="5132"/>
                                        </p:tgtEl>
                                        <p:attrNameLst>
                                          <p:attrName>ppt_y</p:attrName>
                                        </p:attrNameLst>
                                      </p:cBhvr>
                                      <p:tavLst>
                                        <p:tav tm="0">
                                          <p:val>
                                            <p:strVal val="#ppt_y-.03"/>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rtl="0"/>
            <a:r>
              <a:rPr lang="en-US" dirty="0" smtClean="0"/>
              <a:t>2000s</a:t>
            </a:r>
            <a:endParaRPr lang="he-IL" dirty="0"/>
          </a:p>
        </p:txBody>
      </p:sp>
      <p:sp>
        <p:nvSpPr>
          <p:cNvPr id="3" name="Content Placeholder 2"/>
          <p:cNvSpPr>
            <a:spLocks noGrp="1"/>
          </p:cNvSpPr>
          <p:nvPr>
            <p:ph sz="half" idx="1"/>
          </p:nvPr>
        </p:nvSpPr>
        <p:spPr>
          <a:xfrm>
            <a:off x="457200" y="1340768"/>
            <a:ext cx="4038600" cy="4785395"/>
          </a:xfrm>
        </p:spPr>
        <p:txBody>
          <a:bodyPr>
            <a:normAutofit lnSpcReduction="10000"/>
          </a:bodyPr>
          <a:lstStyle/>
          <a:p>
            <a:pPr algn="l" rtl="0"/>
            <a:r>
              <a:rPr lang="en-US" dirty="0" smtClean="0"/>
              <a:t>Institutionally endorsed low fat diets</a:t>
            </a:r>
          </a:p>
          <a:p>
            <a:pPr lvl="1" algn="l" rtl="0"/>
            <a:r>
              <a:rPr lang="en-US" dirty="0" smtClean="0"/>
              <a:t>30% fat, 55% carbohydrate, 15% protein</a:t>
            </a:r>
          </a:p>
          <a:p>
            <a:pPr lvl="1" algn="l" rtl="0"/>
            <a:r>
              <a:rPr lang="en-US" dirty="0" smtClean="0"/>
              <a:t>Reduce LDL, reduce cardiovascular risk</a:t>
            </a:r>
          </a:p>
          <a:p>
            <a:pPr algn="l" rtl="0"/>
            <a:r>
              <a:rPr lang="en-US" dirty="0" smtClean="0"/>
              <a:t>The South Beach Diet</a:t>
            </a:r>
          </a:p>
          <a:p>
            <a:pPr lvl="1" algn="l" rtl="0"/>
            <a:r>
              <a:rPr lang="en-US" dirty="0" smtClean="0"/>
              <a:t>Low glycemic index carbohydrates, moderate fat and protein</a:t>
            </a:r>
          </a:p>
          <a:p>
            <a:pPr lvl="1" algn="l" rtl="0"/>
            <a:endParaRPr lang="he-IL" dirty="0"/>
          </a:p>
        </p:txBody>
      </p:sp>
      <p:pic>
        <p:nvPicPr>
          <p:cNvPr id="13314" name="Picture 2" descr="http://upload.wikimedia.org/wikipedia/commons/5/54/F_pyramid.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788024" y="3429000"/>
            <a:ext cx="3816424" cy="3114676"/>
          </a:xfrm>
          <a:prstGeom prst="rect">
            <a:avLst/>
          </a:prstGeom>
          <a:noFill/>
          <a:extLst>
            <a:ext uri="{909E8E84-426E-40DD-AFC4-6F175D3DCCD1}">
              <a14:hiddenFill xmlns:a14="http://schemas.microsoft.com/office/drawing/2010/main">
                <a:solidFill>
                  <a:srgbClr val="FFFFFF"/>
                </a:solidFill>
              </a14:hiddenFill>
            </a:ext>
          </a:extLst>
        </p:spPr>
      </p:pic>
      <p:pic>
        <p:nvPicPr>
          <p:cNvPr id="13316" name="Picture 4" descr="https://sp.yimg.com/ib/th?id=JN.0mSWTNTtgEIoaa%2b79Id%2b2Q&amp;pid=15.1&amp;P=0"/>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5724129" y="476672"/>
            <a:ext cx="2448271" cy="280831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80839855"/>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rtl="0"/>
            <a:r>
              <a:rPr lang="en-US" dirty="0" smtClean="0"/>
              <a:t>2010-Present</a:t>
            </a:r>
            <a:endParaRPr lang="he-IL" dirty="0"/>
          </a:p>
        </p:txBody>
      </p:sp>
      <p:sp>
        <p:nvSpPr>
          <p:cNvPr id="4" name="Content Placeholder 3"/>
          <p:cNvSpPr>
            <a:spLocks noGrp="1"/>
          </p:cNvSpPr>
          <p:nvPr>
            <p:ph sz="half" idx="1"/>
          </p:nvPr>
        </p:nvSpPr>
        <p:spPr>
          <a:xfrm>
            <a:off x="4644008" y="1556792"/>
            <a:ext cx="4038600" cy="2664295"/>
          </a:xfrm>
        </p:spPr>
        <p:txBody>
          <a:bodyPr>
            <a:normAutofit fontScale="92500"/>
          </a:bodyPr>
          <a:lstStyle/>
          <a:p>
            <a:pPr algn="l" rtl="0"/>
            <a:r>
              <a:rPr lang="en-US" dirty="0" smtClean="0"/>
              <a:t>Low fat (high carbohydrate) diets?</a:t>
            </a:r>
          </a:p>
          <a:p>
            <a:pPr algn="l" rtl="0"/>
            <a:r>
              <a:rPr lang="en-US" dirty="0" smtClean="0"/>
              <a:t>Low carbohydrate (high protein/fat) diets?</a:t>
            </a:r>
          </a:p>
          <a:p>
            <a:pPr algn="l" rtl="0"/>
            <a:r>
              <a:rPr lang="en-US" dirty="0" smtClean="0"/>
              <a:t>What is the evidence?!?</a:t>
            </a:r>
            <a:endParaRPr lang="he-IL" dirty="0"/>
          </a:p>
        </p:txBody>
      </p:sp>
      <p:sp>
        <p:nvSpPr>
          <p:cNvPr id="5" name="Content Placeholder 4"/>
          <p:cNvSpPr>
            <a:spLocks noGrp="1"/>
          </p:cNvSpPr>
          <p:nvPr>
            <p:ph sz="half" idx="2"/>
          </p:nvPr>
        </p:nvSpPr>
        <p:spPr>
          <a:xfrm>
            <a:off x="251520" y="1556792"/>
            <a:ext cx="4038600" cy="4525963"/>
          </a:xfrm>
        </p:spPr>
        <p:txBody>
          <a:bodyPr>
            <a:normAutofit fontScale="92500"/>
          </a:bodyPr>
          <a:lstStyle/>
          <a:p>
            <a:pPr algn="l" rtl="0"/>
            <a:r>
              <a:rPr lang="en-US" dirty="0" smtClean="0"/>
              <a:t>Feast/fast diets</a:t>
            </a:r>
          </a:p>
          <a:p>
            <a:pPr algn="l" rtl="0"/>
            <a:r>
              <a:rPr lang="en-US" dirty="0" smtClean="0"/>
              <a:t>Meal delivery systems*</a:t>
            </a:r>
          </a:p>
          <a:p>
            <a:pPr algn="l" rtl="0"/>
            <a:r>
              <a:rPr lang="en-US" dirty="0" smtClean="0"/>
              <a:t>Group support*</a:t>
            </a:r>
          </a:p>
          <a:p>
            <a:pPr algn="l" rtl="0"/>
            <a:r>
              <a:rPr lang="en-US" dirty="0" smtClean="0"/>
              <a:t>Meal replacement plans*</a:t>
            </a:r>
          </a:p>
          <a:p>
            <a:pPr algn="l" rtl="0"/>
            <a:r>
              <a:rPr lang="en-US" dirty="0" smtClean="0"/>
              <a:t>Macronutrient manipulation</a:t>
            </a:r>
          </a:p>
        </p:txBody>
      </p:sp>
      <p:pic>
        <p:nvPicPr>
          <p:cNvPr id="14338" name="Picture 2" descr="Diet Dilemma: Low Carb or Low Fat?"/>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491880" y="4725144"/>
            <a:ext cx="3384376" cy="181927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79181418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5">
                                            <p:txEl>
                                              <p:pRg st="1" end="1"/>
                                            </p:txEl>
                                          </p:spTgt>
                                        </p:tgtEl>
                                        <p:attrNameLst>
                                          <p:attrName>style.visibility</p:attrName>
                                        </p:attrNameLst>
                                      </p:cBhvr>
                                      <p:to>
                                        <p:strVal val="visible"/>
                                      </p:to>
                                    </p:set>
                                    <p:animEffect transition="in" filter="fade">
                                      <p:cBhvr>
                                        <p:cTn id="7" dur="1000"/>
                                        <p:tgtEl>
                                          <p:spTgt spid="5">
                                            <p:txEl>
                                              <p:pRg st="1" end="1"/>
                                            </p:txEl>
                                          </p:spTgt>
                                        </p:tgtEl>
                                      </p:cBhvr>
                                    </p:animEffect>
                                    <p:anim calcmode="lin" valueType="num">
                                      <p:cBhvr>
                                        <p:cTn id="8" dur="1000" fill="hold"/>
                                        <p:tgtEl>
                                          <p:spTgt spid="5">
                                            <p:txEl>
                                              <p:pRg st="1" end="1"/>
                                            </p:txEl>
                                          </p:spTgt>
                                        </p:tgtEl>
                                        <p:attrNameLst>
                                          <p:attrName>ppt_x</p:attrName>
                                        </p:attrNameLst>
                                      </p:cBhvr>
                                      <p:tavLst>
                                        <p:tav tm="0">
                                          <p:val>
                                            <p:strVal val="#ppt_x"/>
                                          </p:val>
                                        </p:tav>
                                        <p:tav tm="100000">
                                          <p:val>
                                            <p:strVal val="#ppt_x"/>
                                          </p:val>
                                        </p:tav>
                                      </p:tavLst>
                                    </p:anim>
                                    <p:anim calcmode="lin" valueType="num">
                                      <p:cBhvr>
                                        <p:cTn id="9" dur="1000" fill="hold"/>
                                        <p:tgtEl>
                                          <p:spTgt spid="5">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5">
                                            <p:txEl>
                                              <p:pRg st="2" end="2"/>
                                            </p:txEl>
                                          </p:spTgt>
                                        </p:tgtEl>
                                        <p:attrNameLst>
                                          <p:attrName>style.visibility</p:attrName>
                                        </p:attrNameLst>
                                      </p:cBhvr>
                                      <p:to>
                                        <p:strVal val="visible"/>
                                      </p:to>
                                    </p:set>
                                    <p:animEffect transition="in" filter="fade">
                                      <p:cBhvr>
                                        <p:cTn id="14" dur="1000"/>
                                        <p:tgtEl>
                                          <p:spTgt spid="5">
                                            <p:txEl>
                                              <p:pRg st="2" end="2"/>
                                            </p:txEl>
                                          </p:spTgt>
                                        </p:tgtEl>
                                      </p:cBhvr>
                                    </p:animEffect>
                                    <p:anim calcmode="lin" valueType="num">
                                      <p:cBhvr>
                                        <p:cTn id="15" dur="1000" fill="hold"/>
                                        <p:tgtEl>
                                          <p:spTgt spid="5">
                                            <p:txEl>
                                              <p:pRg st="2" end="2"/>
                                            </p:txEl>
                                          </p:spTgt>
                                        </p:tgtEl>
                                        <p:attrNameLst>
                                          <p:attrName>ppt_x</p:attrName>
                                        </p:attrNameLst>
                                      </p:cBhvr>
                                      <p:tavLst>
                                        <p:tav tm="0">
                                          <p:val>
                                            <p:strVal val="#ppt_x"/>
                                          </p:val>
                                        </p:tav>
                                        <p:tav tm="100000">
                                          <p:val>
                                            <p:strVal val="#ppt_x"/>
                                          </p:val>
                                        </p:tav>
                                      </p:tavLst>
                                    </p:anim>
                                    <p:anim calcmode="lin" valueType="num">
                                      <p:cBhvr>
                                        <p:cTn id="16" dur="1000" fill="hold"/>
                                        <p:tgtEl>
                                          <p:spTgt spid="5">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nodeType="clickEffect">
                                  <p:stCondLst>
                                    <p:cond delay="0"/>
                                  </p:stCondLst>
                                  <p:childTnLst>
                                    <p:set>
                                      <p:cBhvr>
                                        <p:cTn id="20" dur="1" fill="hold">
                                          <p:stCondLst>
                                            <p:cond delay="0"/>
                                          </p:stCondLst>
                                        </p:cTn>
                                        <p:tgtEl>
                                          <p:spTgt spid="5">
                                            <p:txEl>
                                              <p:pRg st="3" end="3"/>
                                            </p:txEl>
                                          </p:spTgt>
                                        </p:tgtEl>
                                        <p:attrNameLst>
                                          <p:attrName>style.visibility</p:attrName>
                                        </p:attrNameLst>
                                      </p:cBhvr>
                                      <p:to>
                                        <p:strVal val="visible"/>
                                      </p:to>
                                    </p:set>
                                    <p:animEffect transition="in" filter="fade">
                                      <p:cBhvr>
                                        <p:cTn id="21" dur="1000"/>
                                        <p:tgtEl>
                                          <p:spTgt spid="5">
                                            <p:txEl>
                                              <p:pRg st="3" end="3"/>
                                            </p:txEl>
                                          </p:spTgt>
                                        </p:tgtEl>
                                      </p:cBhvr>
                                    </p:animEffect>
                                    <p:anim calcmode="lin" valueType="num">
                                      <p:cBhvr>
                                        <p:cTn id="22" dur="1000" fill="hold"/>
                                        <p:tgtEl>
                                          <p:spTgt spid="5">
                                            <p:txEl>
                                              <p:pRg st="3" end="3"/>
                                            </p:txEl>
                                          </p:spTgt>
                                        </p:tgtEl>
                                        <p:attrNameLst>
                                          <p:attrName>ppt_x</p:attrName>
                                        </p:attrNameLst>
                                      </p:cBhvr>
                                      <p:tavLst>
                                        <p:tav tm="0">
                                          <p:val>
                                            <p:strVal val="#ppt_x"/>
                                          </p:val>
                                        </p:tav>
                                        <p:tav tm="100000">
                                          <p:val>
                                            <p:strVal val="#ppt_x"/>
                                          </p:val>
                                        </p:tav>
                                      </p:tavLst>
                                    </p:anim>
                                    <p:anim calcmode="lin" valueType="num">
                                      <p:cBhvr>
                                        <p:cTn id="23" dur="1000" fill="hold"/>
                                        <p:tgtEl>
                                          <p:spTgt spid="5">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nodeType="clickEffect">
                                  <p:stCondLst>
                                    <p:cond delay="0"/>
                                  </p:stCondLst>
                                  <p:childTnLst>
                                    <p:set>
                                      <p:cBhvr>
                                        <p:cTn id="27" dur="1" fill="hold">
                                          <p:stCondLst>
                                            <p:cond delay="0"/>
                                          </p:stCondLst>
                                        </p:cTn>
                                        <p:tgtEl>
                                          <p:spTgt spid="5">
                                            <p:txEl>
                                              <p:pRg st="4" end="4"/>
                                            </p:txEl>
                                          </p:spTgt>
                                        </p:tgtEl>
                                        <p:attrNameLst>
                                          <p:attrName>style.visibility</p:attrName>
                                        </p:attrNameLst>
                                      </p:cBhvr>
                                      <p:to>
                                        <p:strVal val="visible"/>
                                      </p:to>
                                    </p:set>
                                    <p:animEffect transition="in" filter="fade">
                                      <p:cBhvr>
                                        <p:cTn id="28" dur="1000"/>
                                        <p:tgtEl>
                                          <p:spTgt spid="5">
                                            <p:txEl>
                                              <p:pRg st="4" end="4"/>
                                            </p:txEl>
                                          </p:spTgt>
                                        </p:tgtEl>
                                      </p:cBhvr>
                                    </p:animEffect>
                                    <p:anim calcmode="lin" valueType="num">
                                      <p:cBhvr>
                                        <p:cTn id="29" dur="1000" fill="hold"/>
                                        <p:tgtEl>
                                          <p:spTgt spid="5">
                                            <p:txEl>
                                              <p:pRg st="4" end="4"/>
                                            </p:txEl>
                                          </p:spTgt>
                                        </p:tgtEl>
                                        <p:attrNameLst>
                                          <p:attrName>ppt_x</p:attrName>
                                        </p:attrNameLst>
                                      </p:cBhvr>
                                      <p:tavLst>
                                        <p:tav tm="0">
                                          <p:val>
                                            <p:strVal val="#ppt_x"/>
                                          </p:val>
                                        </p:tav>
                                        <p:tav tm="100000">
                                          <p:val>
                                            <p:strVal val="#ppt_x"/>
                                          </p:val>
                                        </p:tav>
                                      </p:tavLst>
                                    </p:anim>
                                    <p:anim calcmode="lin" valueType="num">
                                      <p:cBhvr>
                                        <p:cTn id="30" dur="1000" fill="hold"/>
                                        <p:tgtEl>
                                          <p:spTgt spid="5">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3" presetClass="emph" presetSubtype="2" fill="hold" nodeType="clickEffect">
                                  <p:stCondLst>
                                    <p:cond delay="0"/>
                                  </p:stCondLst>
                                  <p:childTnLst>
                                    <p:animClr clrSpc="rgb" dir="cw">
                                      <p:cBhvr override="childStyle">
                                        <p:cTn id="34" dur="2000" fill="hold"/>
                                        <p:tgtEl>
                                          <p:spTgt spid="5">
                                            <p:txEl>
                                              <p:pRg st="4" end="4"/>
                                            </p:txEl>
                                          </p:spTgt>
                                        </p:tgtEl>
                                        <p:attrNameLst>
                                          <p:attrName>style.color</p:attrName>
                                        </p:attrNameLst>
                                      </p:cBhvr>
                                      <p:to>
                                        <a:schemeClr val="accent2"/>
                                      </p:to>
                                    </p:animClr>
                                  </p:childTnLst>
                                </p:cTn>
                              </p:par>
                            </p:childTnLst>
                          </p:cTn>
                        </p:par>
                      </p:childTnLst>
                    </p:cTn>
                  </p:par>
                  <p:par>
                    <p:cTn id="35" fill="hold">
                      <p:stCondLst>
                        <p:cond delay="indefinite"/>
                      </p:stCondLst>
                      <p:childTnLst>
                        <p:par>
                          <p:cTn id="36" fill="hold">
                            <p:stCondLst>
                              <p:cond delay="0"/>
                            </p:stCondLst>
                            <p:childTnLst>
                              <p:par>
                                <p:cTn id="37" presetID="42" presetClass="entr" presetSubtype="0" fill="hold" nodeType="clickEffect">
                                  <p:stCondLst>
                                    <p:cond delay="0"/>
                                  </p:stCondLst>
                                  <p:childTnLst>
                                    <p:set>
                                      <p:cBhvr>
                                        <p:cTn id="38" dur="1" fill="hold">
                                          <p:stCondLst>
                                            <p:cond delay="0"/>
                                          </p:stCondLst>
                                        </p:cTn>
                                        <p:tgtEl>
                                          <p:spTgt spid="4">
                                            <p:txEl>
                                              <p:pRg st="0" end="0"/>
                                            </p:txEl>
                                          </p:spTgt>
                                        </p:tgtEl>
                                        <p:attrNameLst>
                                          <p:attrName>style.visibility</p:attrName>
                                        </p:attrNameLst>
                                      </p:cBhvr>
                                      <p:to>
                                        <p:strVal val="visible"/>
                                      </p:to>
                                    </p:set>
                                    <p:animEffect transition="in" filter="fade">
                                      <p:cBhvr>
                                        <p:cTn id="39" dur="1000"/>
                                        <p:tgtEl>
                                          <p:spTgt spid="4">
                                            <p:txEl>
                                              <p:pRg st="0" end="0"/>
                                            </p:txEl>
                                          </p:spTgt>
                                        </p:tgtEl>
                                      </p:cBhvr>
                                    </p:animEffect>
                                    <p:anim calcmode="lin" valueType="num">
                                      <p:cBhvr>
                                        <p:cTn id="40" dur="1000" fill="hold"/>
                                        <p:tgtEl>
                                          <p:spTgt spid="4">
                                            <p:txEl>
                                              <p:pRg st="0" end="0"/>
                                            </p:txEl>
                                          </p:spTgt>
                                        </p:tgtEl>
                                        <p:attrNameLst>
                                          <p:attrName>ppt_x</p:attrName>
                                        </p:attrNameLst>
                                      </p:cBhvr>
                                      <p:tavLst>
                                        <p:tav tm="0">
                                          <p:val>
                                            <p:strVal val="#ppt_x"/>
                                          </p:val>
                                        </p:tav>
                                        <p:tav tm="100000">
                                          <p:val>
                                            <p:strVal val="#ppt_x"/>
                                          </p:val>
                                        </p:tav>
                                      </p:tavLst>
                                    </p:anim>
                                    <p:anim calcmode="lin" valueType="num">
                                      <p:cBhvr>
                                        <p:cTn id="41" dur="1000" fill="hold"/>
                                        <p:tgtEl>
                                          <p:spTgt spid="4">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42" fill="hold">
                      <p:stCondLst>
                        <p:cond delay="indefinite"/>
                      </p:stCondLst>
                      <p:childTnLst>
                        <p:par>
                          <p:cTn id="43" fill="hold">
                            <p:stCondLst>
                              <p:cond delay="0"/>
                            </p:stCondLst>
                            <p:childTnLst>
                              <p:par>
                                <p:cTn id="44" presetID="42" presetClass="entr" presetSubtype="0" fill="hold" nodeType="clickEffect">
                                  <p:stCondLst>
                                    <p:cond delay="0"/>
                                  </p:stCondLst>
                                  <p:childTnLst>
                                    <p:set>
                                      <p:cBhvr>
                                        <p:cTn id="45" dur="1" fill="hold">
                                          <p:stCondLst>
                                            <p:cond delay="0"/>
                                          </p:stCondLst>
                                        </p:cTn>
                                        <p:tgtEl>
                                          <p:spTgt spid="4">
                                            <p:txEl>
                                              <p:pRg st="1" end="1"/>
                                            </p:txEl>
                                          </p:spTgt>
                                        </p:tgtEl>
                                        <p:attrNameLst>
                                          <p:attrName>style.visibility</p:attrName>
                                        </p:attrNameLst>
                                      </p:cBhvr>
                                      <p:to>
                                        <p:strVal val="visible"/>
                                      </p:to>
                                    </p:set>
                                    <p:animEffect transition="in" filter="fade">
                                      <p:cBhvr>
                                        <p:cTn id="46" dur="1000"/>
                                        <p:tgtEl>
                                          <p:spTgt spid="4">
                                            <p:txEl>
                                              <p:pRg st="1" end="1"/>
                                            </p:txEl>
                                          </p:spTgt>
                                        </p:tgtEl>
                                      </p:cBhvr>
                                    </p:animEffect>
                                    <p:anim calcmode="lin" valueType="num">
                                      <p:cBhvr>
                                        <p:cTn id="47" dur="1000" fill="hold"/>
                                        <p:tgtEl>
                                          <p:spTgt spid="4">
                                            <p:txEl>
                                              <p:pRg st="1" end="1"/>
                                            </p:txEl>
                                          </p:spTgt>
                                        </p:tgtEl>
                                        <p:attrNameLst>
                                          <p:attrName>ppt_x</p:attrName>
                                        </p:attrNameLst>
                                      </p:cBhvr>
                                      <p:tavLst>
                                        <p:tav tm="0">
                                          <p:val>
                                            <p:strVal val="#ppt_x"/>
                                          </p:val>
                                        </p:tav>
                                        <p:tav tm="100000">
                                          <p:val>
                                            <p:strVal val="#ppt_x"/>
                                          </p:val>
                                        </p:tav>
                                      </p:tavLst>
                                    </p:anim>
                                    <p:anim calcmode="lin" valueType="num">
                                      <p:cBhvr>
                                        <p:cTn id="48" dur="1000" fill="hold"/>
                                        <p:tgtEl>
                                          <p:spTgt spid="4">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49" fill="hold">
                      <p:stCondLst>
                        <p:cond delay="indefinite"/>
                      </p:stCondLst>
                      <p:childTnLst>
                        <p:par>
                          <p:cTn id="50" fill="hold">
                            <p:stCondLst>
                              <p:cond delay="0"/>
                            </p:stCondLst>
                            <p:childTnLst>
                              <p:par>
                                <p:cTn id="51" presetID="42" presetClass="entr" presetSubtype="0" fill="hold" nodeType="clickEffect">
                                  <p:stCondLst>
                                    <p:cond delay="0"/>
                                  </p:stCondLst>
                                  <p:childTnLst>
                                    <p:set>
                                      <p:cBhvr>
                                        <p:cTn id="52" dur="1" fill="hold">
                                          <p:stCondLst>
                                            <p:cond delay="0"/>
                                          </p:stCondLst>
                                        </p:cTn>
                                        <p:tgtEl>
                                          <p:spTgt spid="4">
                                            <p:txEl>
                                              <p:pRg st="2" end="2"/>
                                            </p:txEl>
                                          </p:spTgt>
                                        </p:tgtEl>
                                        <p:attrNameLst>
                                          <p:attrName>style.visibility</p:attrName>
                                        </p:attrNameLst>
                                      </p:cBhvr>
                                      <p:to>
                                        <p:strVal val="visible"/>
                                      </p:to>
                                    </p:set>
                                    <p:animEffect transition="in" filter="fade">
                                      <p:cBhvr>
                                        <p:cTn id="53" dur="1000"/>
                                        <p:tgtEl>
                                          <p:spTgt spid="4">
                                            <p:txEl>
                                              <p:pRg st="2" end="2"/>
                                            </p:txEl>
                                          </p:spTgt>
                                        </p:tgtEl>
                                      </p:cBhvr>
                                    </p:animEffect>
                                    <p:anim calcmode="lin" valueType="num">
                                      <p:cBhvr>
                                        <p:cTn id="54" dur="1000" fill="hold"/>
                                        <p:tgtEl>
                                          <p:spTgt spid="4">
                                            <p:txEl>
                                              <p:pRg st="2" end="2"/>
                                            </p:txEl>
                                          </p:spTgt>
                                        </p:tgtEl>
                                        <p:attrNameLst>
                                          <p:attrName>ppt_x</p:attrName>
                                        </p:attrNameLst>
                                      </p:cBhvr>
                                      <p:tavLst>
                                        <p:tav tm="0">
                                          <p:val>
                                            <p:strVal val="#ppt_x"/>
                                          </p:val>
                                        </p:tav>
                                        <p:tav tm="100000">
                                          <p:val>
                                            <p:strVal val="#ppt_x"/>
                                          </p:val>
                                        </p:tav>
                                      </p:tavLst>
                                    </p:anim>
                                    <p:anim calcmode="lin" valueType="num">
                                      <p:cBhvr>
                                        <p:cTn id="55" dur="1000" fill="hold"/>
                                        <p:tgtEl>
                                          <p:spTgt spid="4">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56" fill="hold">
                      <p:stCondLst>
                        <p:cond delay="indefinite"/>
                      </p:stCondLst>
                      <p:childTnLst>
                        <p:par>
                          <p:cTn id="57" fill="hold">
                            <p:stCondLst>
                              <p:cond delay="0"/>
                            </p:stCondLst>
                            <p:childTnLst>
                              <p:par>
                                <p:cTn id="58" presetID="3" presetClass="emph" presetSubtype="2" fill="hold" nodeType="clickEffect">
                                  <p:stCondLst>
                                    <p:cond delay="0"/>
                                  </p:stCondLst>
                                  <p:childTnLst>
                                    <p:animClr clrSpc="rgb" dir="cw">
                                      <p:cBhvr override="childStyle">
                                        <p:cTn id="59" dur="2000" fill="hold"/>
                                        <p:tgtEl>
                                          <p:spTgt spid="4">
                                            <p:txEl>
                                              <p:pRg st="2" end="2"/>
                                            </p:txEl>
                                          </p:spTgt>
                                        </p:tgtEl>
                                        <p:attrNameLst>
                                          <p:attrName>style.color</p:attrName>
                                        </p:attrNameLst>
                                      </p:cBhvr>
                                      <p:to>
                                        <a:schemeClr val="accent2"/>
                                      </p:to>
                                    </p:animClr>
                                  </p:childTnLst>
                                </p:cTn>
                              </p:par>
                            </p:childTnLst>
                          </p:cTn>
                        </p:par>
                      </p:childTnLst>
                    </p:cTn>
                  </p:par>
                  <p:par>
                    <p:cTn id="60" fill="hold">
                      <p:stCondLst>
                        <p:cond delay="indefinite"/>
                      </p:stCondLst>
                      <p:childTnLst>
                        <p:par>
                          <p:cTn id="61" fill="hold">
                            <p:stCondLst>
                              <p:cond delay="0"/>
                            </p:stCondLst>
                            <p:childTnLst>
                              <p:par>
                                <p:cTn id="62" presetID="42" presetClass="entr" presetSubtype="0" fill="hold" nodeType="clickEffect">
                                  <p:stCondLst>
                                    <p:cond delay="0"/>
                                  </p:stCondLst>
                                  <p:childTnLst>
                                    <p:set>
                                      <p:cBhvr>
                                        <p:cTn id="63" dur="1" fill="hold">
                                          <p:stCondLst>
                                            <p:cond delay="0"/>
                                          </p:stCondLst>
                                        </p:cTn>
                                        <p:tgtEl>
                                          <p:spTgt spid="14338"/>
                                        </p:tgtEl>
                                        <p:attrNameLst>
                                          <p:attrName>style.visibility</p:attrName>
                                        </p:attrNameLst>
                                      </p:cBhvr>
                                      <p:to>
                                        <p:strVal val="visible"/>
                                      </p:to>
                                    </p:set>
                                    <p:animEffect transition="in" filter="fade">
                                      <p:cBhvr>
                                        <p:cTn id="64" dur="1000"/>
                                        <p:tgtEl>
                                          <p:spTgt spid="14338"/>
                                        </p:tgtEl>
                                      </p:cBhvr>
                                    </p:animEffect>
                                    <p:anim calcmode="lin" valueType="num">
                                      <p:cBhvr>
                                        <p:cTn id="65" dur="1000" fill="hold"/>
                                        <p:tgtEl>
                                          <p:spTgt spid="14338"/>
                                        </p:tgtEl>
                                        <p:attrNameLst>
                                          <p:attrName>ppt_x</p:attrName>
                                        </p:attrNameLst>
                                      </p:cBhvr>
                                      <p:tavLst>
                                        <p:tav tm="0">
                                          <p:val>
                                            <p:strVal val="#ppt_x"/>
                                          </p:val>
                                        </p:tav>
                                        <p:tav tm="100000">
                                          <p:val>
                                            <p:strVal val="#ppt_x"/>
                                          </p:val>
                                        </p:tav>
                                      </p:tavLst>
                                    </p:anim>
                                    <p:anim calcmode="lin" valueType="num">
                                      <p:cBhvr>
                                        <p:cTn id="66" dur="1000" fill="hold"/>
                                        <p:tgtEl>
                                          <p:spTgt spid="1433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normAutofit fontScale="90000"/>
          </a:bodyPr>
          <a:lstStyle/>
          <a:p>
            <a:pPr algn="l" rtl="0"/>
            <a:r>
              <a:rPr lang="en-US" dirty="0" smtClean="0"/>
              <a:t>Low Fat or Low Carbohydrate Diets for Weight Loss?</a:t>
            </a:r>
            <a:endParaRPr lang="he-IL" dirty="0"/>
          </a:p>
        </p:txBody>
      </p:sp>
      <p:sp>
        <p:nvSpPr>
          <p:cNvPr id="6" name="Text Placeholder 5"/>
          <p:cNvSpPr>
            <a:spLocks noGrp="1"/>
          </p:cNvSpPr>
          <p:nvPr>
            <p:ph type="body" idx="1"/>
          </p:nvPr>
        </p:nvSpPr>
        <p:spPr/>
        <p:txBody>
          <a:bodyPr/>
          <a:lstStyle/>
          <a:p>
            <a:pPr algn="l" rtl="0"/>
            <a:r>
              <a:rPr lang="en-US" dirty="0" smtClean="0"/>
              <a:t>Meta-analysis</a:t>
            </a:r>
            <a:endParaRPr lang="he-IL" dirty="0"/>
          </a:p>
        </p:txBody>
      </p:sp>
    </p:spTree>
    <p:extLst>
      <p:ext uri="{BB962C8B-B14F-4D97-AF65-F5344CB8AC3E}">
        <p14:creationId xmlns:p14="http://schemas.microsoft.com/office/powerpoint/2010/main" val="1730408715"/>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pPr rtl="0"/>
            <a:r>
              <a:rPr lang="en-US" dirty="0" smtClean="0"/>
              <a:t>Wait… Meta What?</a:t>
            </a:r>
            <a:endParaRPr lang="he-IL" dirty="0"/>
          </a:p>
        </p:txBody>
      </p:sp>
      <p:sp>
        <p:nvSpPr>
          <p:cNvPr id="6" name="Content Placeholder 5"/>
          <p:cNvSpPr>
            <a:spLocks noGrp="1"/>
          </p:cNvSpPr>
          <p:nvPr>
            <p:ph idx="1"/>
          </p:nvPr>
        </p:nvSpPr>
        <p:spPr>
          <a:xfrm>
            <a:off x="467544" y="1340768"/>
            <a:ext cx="8229600" cy="4525963"/>
          </a:xfrm>
        </p:spPr>
        <p:txBody>
          <a:bodyPr>
            <a:normAutofit/>
          </a:bodyPr>
          <a:lstStyle/>
          <a:p>
            <a:pPr algn="l" rtl="0"/>
            <a:r>
              <a:rPr lang="en-US" dirty="0" smtClean="0"/>
              <a:t>A </a:t>
            </a:r>
            <a:r>
              <a:rPr lang="en-US" dirty="0"/>
              <a:t>quantitative statistical method for </a:t>
            </a:r>
            <a:r>
              <a:rPr lang="en-US" dirty="0" smtClean="0"/>
              <a:t>integrating </a:t>
            </a:r>
            <a:r>
              <a:rPr lang="en-US" dirty="0"/>
              <a:t>descriptive statistics from multiple primary research studies that </a:t>
            </a:r>
            <a:r>
              <a:rPr lang="en-US" dirty="0" smtClean="0"/>
              <a:t>test </a:t>
            </a:r>
            <a:r>
              <a:rPr lang="en-US" dirty="0"/>
              <a:t>the same research </a:t>
            </a:r>
            <a:r>
              <a:rPr lang="en-US" dirty="0" smtClean="0"/>
              <a:t>question</a:t>
            </a:r>
          </a:p>
          <a:p>
            <a:pPr algn="l" rtl="0"/>
            <a:r>
              <a:rPr lang="en-US" dirty="0" smtClean="0"/>
              <a:t>Improves objectivity, power, generalizability, precision</a:t>
            </a:r>
          </a:p>
          <a:p>
            <a:pPr algn="l" rtl="0"/>
            <a:r>
              <a:rPr lang="en-US" dirty="0" smtClean="0"/>
              <a:t>Reduces </a:t>
            </a:r>
            <a:r>
              <a:rPr lang="en-US" dirty="0"/>
              <a:t>bias </a:t>
            </a:r>
            <a:endParaRPr lang="en-US" dirty="0" smtClean="0"/>
          </a:p>
          <a:p>
            <a:pPr algn="l" rtl="0"/>
            <a:endParaRPr lang="he-IL" dirty="0"/>
          </a:p>
        </p:txBody>
      </p:sp>
      <p:sp>
        <p:nvSpPr>
          <p:cNvPr id="7" name="TextBox 6"/>
          <p:cNvSpPr txBox="1"/>
          <p:nvPr/>
        </p:nvSpPr>
        <p:spPr>
          <a:xfrm>
            <a:off x="5951118" y="4365104"/>
            <a:ext cx="1516762" cy="1323439"/>
          </a:xfrm>
          <a:prstGeom prst="rect">
            <a:avLst/>
          </a:prstGeom>
          <a:noFill/>
        </p:spPr>
        <p:txBody>
          <a:bodyPr wrap="none" rtlCol="1">
            <a:spAutoFit/>
          </a:bodyPr>
          <a:lstStyle/>
          <a:p>
            <a:r>
              <a:rPr lang="el-GR" sz="4000" u="sng" dirty="0" smtClean="0"/>
              <a:t>μ</a:t>
            </a:r>
            <a:r>
              <a:rPr lang="en-US" sz="4000" u="sng" dirty="0" smtClean="0"/>
              <a:t>1-</a:t>
            </a:r>
            <a:r>
              <a:rPr lang="el-GR" sz="4000" u="sng" dirty="0" smtClean="0"/>
              <a:t>μ</a:t>
            </a:r>
            <a:r>
              <a:rPr lang="en-US" sz="4000" u="sng" dirty="0" smtClean="0"/>
              <a:t>2</a:t>
            </a:r>
            <a:endParaRPr lang="he-IL" sz="4000" u="sng" dirty="0" smtClean="0"/>
          </a:p>
          <a:p>
            <a:pPr algn="ctr"/>
            <a:r>
              <a:rPr lang="he-IL" sz="4000" dirty="0" smtClean="0"/>
              <a:t>σ</a:t>
            </a:r>
            <a:endParaRPr lang="he-IL" sz="4000" dirty="0"/>
          </a:p>
        </p:txBody>
      </p:sp>
    </p:spTree>
    <p:extLst>
      <p:ext uri="{BB962C8B-B14F-4D97-AF65-F5344CB8AC3E}">
        <p14:creationId xmlns:p14="http://schemas.microsoft.com/office/powerpoint/2010/main" val="995427352"/>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pPr algn="l" rtl="0"/>
            <a:r>
              <a:rPr lang="en-US" dirty="0" smtClean="0"/>
              <a:t>Study methods</a:t>
            </a:r>
            <a:endParaRPr lang="he-IL" dirty="0"/>
          </a:p>
        </p:txBody>
      </p:sp>
      <p:sp>
        <p:nvSpPr>
          <p:cNvPr id="5" name="Text Placeholder 4"/>
          <p:cNvSpPr>
            <a:spLocks noGrp="1"/>
          </p:cNvSpPr>
          <p:nvPr>
            <p:ph type="body" idx="1"/>
          </p:nvPr>
        </p:nvSpPr>
        <p:spPr/>
        <p:txBody>
          <a:bodyPr/>
          <a:lstStyle/>
          <a:p>
            <a:r>
              <a:rPr lang="en-US" dirty="0" smtClean="0"/>
              <a:t>How you do it – How do you do it?</a:t>
            </a:r>
            <a:endParaRPr lang="he-IL" dirty="0"/>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noAutofit/>
          </a:bodyPr>
          <a:lstStyle/>
          <a:p>
            <a:pPr rtl="0"/>
            <a:r>
              <a:rPr lang="en-US" sz="3600" dirty="0" smtClean="0"/>
              <a:t>Objectives: Low Fat or Low Carbohydrate Diets for Weight Loss?</a:t>
            </a:r>
            <a:endParaRPr lang="he-IL" sz="3600" dirty="0"/>
          </a:p>
        </p:txBody>
      </p:sp>
      <p:sp>
        <p:nvSpPr>
          <p:cNvPr id="6" name="Content Placeholder 5"/>
          <p:cNvSpPr>
            <a:spLocks noGrp="1"/>
          </p:cNvSpPr>
          <p:nvPr>
            <p:ph idx="1"/>
          </p:nvPr>
        </p:nvSpPr>
        <p:spPr/>
        <p:txBody>
          <a:bodyPr>
            <a:normAutofit/>
          </a:bodyPr>
          <a:lstStyle/>
          <a:p>
            <a:pPr algn="l" rtl="0"/>
            <a:r>
              <a:rPr lang="en-US" dirty="0" smtClean="0"/>
              <a:t>Primary objective</a:t>
            </a:r>
          </a:p>
          <a:p>
            <a:pPr lvl="1" algn="l" rtl="0"/>
            <a:r>
              <a:rPr lang="en-US" dirty="0" smtClean="0"/>
              <a:t>Is there an advantage to macronutrient manipulation in weight loss diets?</a:t>
            </a:r>
          </a:p>
          <a:p>
            <a:pPr algn="l" rtl="0"/>
            <a:r>
              <a:rPr lang="en-US" dirty="0" smtClean="0"/>
              <a:t>Secondary objectives</a:t>
            </a:r>
          </a:p>
          <a:p>
            <a:pPr lvl="1" algn="l" rtl="0"/>
            <a:r>
              <a:rPr lang="en-US" dirty="0" smtClean="0"/>
              <a:t>Is there an advantage to macronutrient manipulation on metabolic outcomes?</a:t>
            </a:r>
          </a:p>
          <a:p>
            <a:pPr lvl="2" algn="l" rtl="0"/>
            <a:r>
              <a:rPr lang="en-US" dirty="0" smtClean="0"/>
              <a:t>Lipid profile, blood pressure, glucose?</a:t>
            </a:r>
          </a:p>
          <a:p>
            <a:pPr lvl="1" algn="l" rtl="0"/>
            <a:endParaRPr lang="en-US" dirty="0" smtClean="0"/>
          </a:p>
          <a:p>
            <a:pPr lvl="1" algn="l" rtl="0"/>
            <a:endParaRPr lang="he-IL" dirty="0"/>
          </a:p>
        </p:txBody>
      </p:sp>
    </p:spTree>
    <p:extLst>
      <p:ext uri="{BB962C8B-B14F-4D97-AF65-F5344CB8AC3E}">
        <p14:creationId xmlns:p14="http://schemas.microsoft.com/office/powerpoint/2010/main" val="2205443996"/>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22" name="Rectangle 2"/>
          <p:cNvSpPr>
            <a:spLocks noGrp="1" noChangeArrowheads="1"/>
          </p:cNvSpPr>
          <p:nvPr>
            <p:ph type="title"/>
          </p:nvPr>
        </p:nvSpPr>
        <p:spPr/>
        <p:txBody>
          <a:bodyPr/>
          <a:lstStyle/>
          <a:p>
            <a:r>
              <a:rPr lang="en-US" dirty="0" smtClean="0"/>
              <a:t>Inclusion </a:t>
            </a:r>
            <a:r>
              <a:rPr lang="en-US" dirty="0"/>
              <a:t>C</a:t>
            </a:r>
            <a:r>
              <a:rPr lang="en-US" dirty="0" smtClean="0"/>
              <a:t>riteria</a:t>
            </a:r>
            <a:endParaRPr lang="en-US" dirty="0"/>
          </a:p>
        </p:txBody>
      </p:sp>
      <p:sp>
        <p:nvSpPr>
          <p:cNvPr id="133123" name="Rectangle 3"/>
          <p:cNvSpPr>
            <a:spLocks noGrp="1" noChangeArrowheads="1"/>
          </p:cNvSpPr>
          <p:nvPr>
            <p:ph type="body" idx="1"/>
          </p:nvPr>
        </p:nvSpPr>
        <p:spPr/>
        <p:txBody>
          <a:bodyPr>
            <a:normAutofit lnSpcReduction="10000"/>
          </a:bodyPr>
          <a:lstStyle/>
          <a:p>
            <a:pPr algn="l" rtl="0"/>
            <a:r>
              <a:rPr lang="en-US" dirty="0"/>
              <a:t>Well designed randomized clinical trial in </a:t>
            </a:r>
            <a:r>
              <a:rPr lang="en-US" b="1" u="sng" dirty="0"/>
              <a:t>healthy</a:t>
            </a:r>
            <a:r>
              <a:rPr lang="en-US" dirty="0"/>
              <a:t> </a:t>
            </a:r>
            <a:r>
              <a:rPr lang="en-US" dirty="0" smtClean="0"/>
              <a:t>adults</a:t>
            </a:r>
          </a:p>
          <a:p>
            <a:pPr algn="l" rtl="0"/>
            <a:r>
              <a:rPr lang="en-US" dirty="0" smtClean="0"/>
              <a:t>Minimum follow-up three months</a:t>
            </a:r>
            <a:endParaRPr lang="en-US" dirty="0"/>
          </a:p>
          <a:p>
            <a:pPr algn="l" rtl="0"/>
            <a:r>
              <a:rPr lang="en-US" dirty="0"/>
              <a:t>Compare low carbohydrate to low fat </a:t>
            </a:r>
            <a:r>
              <a:rPr lang="en-US" dirty="0" smtClean="0"/>
              <a:t>diets</a:t>
            </a:r>
          </a:p>
          <a:p>
            <a:pPr lvl="1" algn="l" rtl="0"/>
            <a:r>
              <a:rPr lang="en-US" dirty="0" smtClean="0"/>
              <a:t>Low fat: 30% or less of total kcal intake</a:t>
            </a:r>
          </a:p>
          <a:p>
            <a:pPr lvl="1" algn="l" rtl="0"/>
            <a:r>
              <a:rPr lang="en-US" dirty="0" smtClean="0"/>
              <a:t>Low carbohydrate: 45% or less of total kcal intake </a:t>
            </a:r>
            <a:endParaRPr lang="en-US" dirty="0"/>
          </a:p>
          <a:p>
            <a:pPr algn="l" rtl="0"/>
            <a:r>
              <a:rPr lang="en-US" dirty="0"/>
              <a:t>Primary endpoint: body weight</a:t>
            </a:r>
          </a:p>
          <a:p>
            <a:pPr lvl="1" algn="l" rtl="0"/>
            <a:r>
              <a:rPr lang="en-US" dirty="0"/>
              <a:t>Weight </a:t>
            </a:r>
            <a:r>
              <a:rPr lang="en-US" dirty="0" smtClean="0"/>
              <a:t>loss</a:t>
            </a:r>
            <a:endParaRPr lang="en-US" dirty="0"/>
          </a:p>
        </p:txBody>
      </p:sp>
    </p:spTree>
    <p:extLst>
      <p:ext uri="{BB962C8B-B14F-4D97-AF65-F5344CB8AC3E}">
        <p14:creationId xmlns:p14="http://schemas.microsoft.com/office/powerpoint/2010/main" val="3297541217"/>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rtl="0"/>
            <a:r>
              <a:rPr lang="en-US" dirty="0" smtClean="0"/>
              <a:t>The Search</a:t>
            </a:r>
            <a:endParaRPr lang="he-IL" dirty="0"/>
          </a:p>
        </p:txBody>
      </p:sp>
      <p:sp>
        <p:nvSpPr>
          <p:cNvPr id="3" name="Content Placeholder 2"/>
          <p:cNvSpPr>
            <a:spLocks noGrp="1"/>
          </p:cNvSpPr>
          <p:nvPr>
            <p:ph idx="1"/>
          </p:nvPr>
        </p:nvSpPr>
        <p:spPr/>
        <p:txBody>
          <a:bodyPr>
            <a:normAutofit fontScale="92500" lnSpcReduction="10000"/>
          </a:bodyPr>
          <a:lstStyle/>
          <a:p>
            <a:pPr algn="l" rtl="0"/>
            <a:r>
              <a:rPr lang="en-US" dirty="0" smtClean="0"/>
              <a:t>Databases Searched</a:t>
            </a:r>
          </a:p>
          <a:p>
            <a:pPr lvl="1" algn="l" rtl="0"/>
            <a:r>
              <a:rPr lang="en-US" dirty="0" smtClean="0"/>
              <a:t>PubMed, EMBASE, the Cochrane Collaboration Database of Systematic Reviews, Google Scholar</a:t>
            </a:r>
          </a:p>
          <a:p>
            <a:pPr algn="l" rtl="0"/>
            <a:r>
              <a:rPr lang="en-US" dirty="0" smtClean="0"/>
              <a:t>Search terms:</a:t>
            </a:r>
          </a:p>
          <a:p>
            <a:pPr lvl="1" algn="l" rtl="0"/>
            <a:r>
              <a:rPr lang="en-US" dirty="0" smtClean="0"/>
              <a:t>Low carbohydrate diet; low fat diet; weight loss; randomized clinical trial; macronutrient composition and diet</a:t>
            </a:r>
          </a:p>
          <a:p>
            <a:pPr algn="l" rtl="0"/>
            <a:r>
              <a:rPr lang="en-US" dirty="0" smtClean="0"/>
              <a:t>Restriction/filter terms:</a:t>
            </a:r>
          </a:p>
          <a:p>
            <a:pPr lvl="1" algn="l" rtl="0"/>
            <a:r>
              <a:rPr lang="en-US" dirty="0" smtClean="0"/>
              <a:t>Human subjects; adults; publication years 2010-present; English language</a:t>
            </a:r>
            <a:endParaRPr lang="he-IL" dirty="0"/>
          </a:p>
        </p:txBody>
      </p:sp>
    </p:spTree>
    <p:extLst>
      <p:ext uri="{BB962C8B-B14F-4D97-AF65-F5344CB8AC3E}">
        <p14:creationId xmlns:p14="http://schemas.microsoft.com/office/powerpoint/2010/main" val="3928598938"/>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rtl="0"/>
            <a:r>
              <a:rPr lang="en-US" dirty="0" smtClean="0"/>
              <a:t>Data Extraction</a:t>
            </a:r>
            <a:endParaRPr lang="he-IL" dirty="0"/>
          </a:p>
        </p:txBody>
      </p:sp>
      <p:sp>
        <p:nvSpPr>
          <p:cNvPr id="3" name="Content Placeholder 2"/>
          <p:cNvSpPr>
            <a:spLocks noGrp="1"/>
          </p:cNvSpPr>
          <p:nvPr>
            <p:ph idx="1"/>
          </p:nvPr>
        </p:nvSpPr>
        <p:spPr/>
        <p:txBody>
          <a:bodyPr>
            <a:normAutofit/>
          </a:bodyPr>
          <a:lstStyle/>
          <a:p>
            <a:pPr algn="l" rtl="0"/>
            <a:r>
              <a:rPr lang="en-US" dirty="0" smtClean="0"/>
              <a:t>Study data extracted using standardized data extraction form</a:t>
            </a:r>
          </a:p>
          <a:p>
            <a:pPr lvl="1" algn="l" rtl="0"/>
            <a:r>
              <a:rPr lang="en-US" dirty="0" smtClean="0"/>
              <a:t>Anthropometric, biochemical, demographic data</a:t>
            </a:r>
          </a:p>
          <a:p>
            <a:pPr lvl="1" algn="l" rtl="0"/>
            <a:r>
              <a:rPr lang="en-US" dirty="0" smtClean="0"/>
              <a:t>Dietary data</a:t>
            </a:r>
          </a:p>
          <a:p>
            <a:pPr lvl="1" algn="l" rtl="0"/>
            <a:r>
              <a:rPr lang="en-US" dirty="0" smtClean="0"/>
              <a:t>Completion rates</a:t>
            </a:r>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rtl="0"/>
            <a:r>
              <a:rPr lang="en-US" dirty="0" smtClean="0"/>
              <a:t>Statistics</a:t>
            </a:r>
            <a:endParaRPr lang="he-IL" dirty="0"/>
          </a:p>
        </p:txBody>
      </p:sp>
      <p:sp>
        <p:nvSpPr>
          <p:cNvPr id="3" name="Content Placeholder 2"/>
          <p:cNvSpPr>
            <a:spLocks noGrp="1"/>
          </p:cNvSpPr>
          <p:nvPr>
            <p:ph idx="1"/>
          </p:nvPr>
        </p:nvSpPr>
        <p:spPr/>
        <p:txBody>
          <a:bodyPr/>
          <a:lstStyle/>
          <a:p>
            <a:pPr algn="l" rtl="0"/>
            <a:r>
              <a:rPr lang="en-US" dirty="0" smtClean="0"/>
              <a:t>Effect size</a:t>
            </a:r>
          </a:p>
          <a:p>
            <a:pPr lvl="1" algn="l" rtl="0"/>
            <a:r>
              <a:rPr lang="en-US" dirty="0" smtClean="0"/>
              <a:t>Standardized difference</a:t>
            </a:r>
          </a:p>
          <a:p>
            <a:pPr lvl="1" algn="l" rtl="0"/>
            <a:r>
              <a:rPr lang="en-US" dirty="0" smtClean="0"/>
              <a:t>Between-group mean/pooled standard deviation of the means</a:t>
            </a:r>
          </a:p>
          <a:p>
            <a:pPr algn="l" rtl="0"/>
            <a:r>
              <a:rPr lang="en-US" dirty="0" smtClean="0"/>
              <a:t>Heterogeneity</a:t>
            </a:r>
          </a:p>
          <a:p>
            <a:pPr lvl="1" algn="l" rtl="0"/>
            <a:r>
              <a:rPr lang="en-US" dirty="0" smtClean="0"/>
              <a:t>Q, I and Z statistics</a:t>
            </a:r>
          </a:p>
          <a:p>
            <a:pPr algn="l" rtl="0"/>
            <a:r>
              <a:rPr lang="en-US" dirty="0" smtClean="0"/>
              <a:t>Random effects model employed</a:t>
            </a:r>
            <a:endParaRPr lang="he-IL" dirty="0"/>
          </a:p>
        </p:txBody>
      </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pPr algn="l" rtl="0"/>
            <a:r>
              <a:rPr lang="en-US" dirty="0" smtClean="0"/>
              <a:t>Study results</a:t>
            </a:r>
            <a:endParaRPr lang="he-IL" dirty="0"/>
          </a:p>
        </p:txBody>
      </p:sp>
      <p:sp>
        <p:nvSpPr>
          <p:cNvPr id="5" name="Text Placeholder 4"/>
          <p:cNvSpPr>
            <a:spLocks noGrp="1"/>
          </p:cNvSpPr>
          <p:nvPr>
            <p:ph type="body" idx="1"/>
          </p:nvPr>
        </p:nvSpPr>
        <p:spPr/>
        <p:txBody>
          <a:bodyPr/>
          <a:lstStyle/>
          <a:p>
            <a:pPr algn="l" rtl="0"/>
            <a:r>
              <a:rPr lang="en-US" dirty="0" smtClean="0"/>
              <a:t>Eureka</a:t>
            </a:r>
            <a:endParaRPr lang="he-IL" dirty="0"/>
          </a:p>
        </p:txBody>
      </p:sp>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0596" name="Rectangle 4"/>
          <p:cNvSpPr>
            <a:spLocks noGrp="1" noChangeArrowheads="1"/>
          </p:cNvSpPr>
          <p:nvPr>
            <p:ph type="title"/>
          </p:nvPr>
        </p:nvSpPr>
        <p:spPr>
          <a:xfrm>
            <a:off x="467544" y="404664"/>
            <a:ext cx="8229600" cy="562074"/>
          </a:xfrm>
          <a:noFill/>
          <a:ln>
            <a:noFill/>
          </a:ln>
          <a:scene3d>
            <a:camera prst="orthographicFront">
              <a:rot lat="0" lon="0" rev="0"/>
            </a:camera>
            <a:lightRig rig="threePt" dir="t">
              <a:rot lat="0" lon="0" rev="1200000"/>
            </a:lightRig>
          </a:scene3d>
        </p:spPr>
        <p:style>
          <a:lnRef idx="0">
            <a:schemeClr val="accent1"/>
          </a:lnRef>
          <a:fillRef idx="3">
            <a:schemeClr val="accent1"/>
          </a:fillRef>
          <a:effectRef idx="3">
            <a:schemeClr val="accent1"/>
          </a:effectRef>
          <a:fontRef idx="minor">
            <a:schemeClr val="lt1"/>
          </a:fontRef>
        </p:style>
        <p:txBody>
          <a:bodyPr>
            <a:noAutofit/>
          </a:bodyPr>
          <a:lstStyle/>
          <a:p>
            <a:pPr rtl="0"/>
            <a:r>
              <a:rPr lang="en-US" sz="4000" dirty="0" smtClean="0">
                <a:solidFill>
                  <a:schemeClr val="tx1"/>
                </a:solidFill>
                <a:effectLst/>
                <a:latin typeface="Arial" panose="020B0604020202020204" pitchFamily="34" charset="0"/>
                <a:cs typeface="Arial" panose="020B0604020202020204" pitchFamily="34" charset="0"/>
              </a:rPr>
              <a:t>Study Selection</a:t>
            </a:r>
            <a:endParaRPr lang="en-US" sz="4000" dirty="0">
              <a:solidFill>
                <a:schemeClr val="tx1"/>
              </a:solidFill>
              <a:effectLst/>
              <a:latin typeface="Arial" panose="020B0604020202020204" pitchFamily="34" charset="0"/>
              <a:cs typeface="Arial" panose="020B0604020202020204" pitchFamily="34" charset="0"/>
            </a:endParaRPr>
          </a:p>
        </p:txBody>
      </p:sp>
      <p:sp>
        <p:nvSpPr>
          <p:cNvPr id="110630" name="Rectangle 38"/>
          <p:cNvSpPr>
            <a:spLocks noChangeArrowheads="1"/>
          </p:cNvSpPr>
          <p:nvPr/>
        </p:nvSpPr>
        <p:spPr bwMode="auto">
          <a:xfrm>
            <a:off x="248503" y="1084095"/>
            <a:ext cx="4130430" cy="1569660"/>
          </a:xfrm>
          <a:prstGeom prst="rect">
            <a:avLst/>
          </a:prstGeom>
          <a:solidFill>
            <a:srgbClr val="002060"/>
          </a:solidFill>
          <a:ln>
            <a:headEnd/>
            <a:tailEnd/>
          </a:ln>
          <a:extLst/>
        </p:spPr>
        <p:style>
          <a:lnRef idx="0">
            <a:schemeClr val="accent1"/>
          </a:lnRef>
          <a:fillRef idx="3">
            <a:schemeClr val="accent1"/>
          </a:fillRef>
          <a:effectRef idx="3">
            <a:schemeClr val="accent1"/>
          </a:effectRef>
          <a:fontRef idx="minor">
            <a:schemeClr val="lt1"/>
          </a:fontRef>
        </p:style>
        <p:txBody>
          <a:bodyPr wrap="square" anchor="ctr">
            <a:spAutoFit/>
          </a:bodyPr>
          <a:lstStyle/>
          <a:p>
            <a:pPr algn="ctr" rtl="0"/>
            <a:r>
              <a:rPr lang="en-US" sz="2400" dirty="0" smtClean="0">
                <a:solidFill>
                  <a:schemeClr val="bg1"/>
                </a:solidFill>
              </a:rPr>
              <a:t>143 studies identified with search terms and restrictions, 135 after removing duplicates</a:t>
            </a:r>
            <a:endParaRPr lang="en-US" sz="2400" dirty="0">
              <a:solidFill>
                <a:schemeClr val="bg1"/>
              </a:solidFill>
            </a:endParaRPr>
          </a:p>
        </p:txBody>
      </p:sp>
      <p:sp>
        <p:nvSpPr>
          <p:cNvPr id="110633" name="Rectangle 41"/>
          <p:cNvSpPr>
            <a:spLocks noChangeArrowheads="1"/>
          </p:cNvSpPr>
          <p:nvPr/>
        </p:nvSpPr>
        <p:spPr bwMode="auto">
          <a:xfrm>
            <a:off x="774258" y="3410799"/>
            <a:ext cx="2458915" cy="830997"/>
          </a:xfrm>
          <a:prstGeom prst="rect">
            <a:avLst/>
          </a:prstGeom>
          <a:solidFill>
            <a:srgbClr val="002060"/>
          </a:solidFill>
          <a:ln>
            <a:headEnd/>
            <a:tailEnd/>
          </a:ln>
          <a:extLst/>
        </p:spPr>
        <p:style>
          <a:lnRef idx="0">
            <a:schemeClr val="accent1"/>
          </a:lnRef>
          <a:fillRef idx="3">
            <a:schemeClr val="accent1"/>
          </a:fillRef>
          <a:effectRef idx="3">
            <a:schemeClr val="accent1"/>
          </a:effectRef>
          <a:fontRef idx="minor">
            <a:schemeClr val="lt1"/>
          </a:fontRef>
        </p:style>
        <p:txBody>
          <a:bodyPr anchor="ctr">
            <a:spAutoFit/>
          </a:bodyPr>
          <a:lstStyle/>
          <a:p>
            <a:pPr algn="ctr" rtl="0"/>
            <a:r>
              <a:rPr lang="en-US" sz="2400" dirty="0" smtClean="0">
                <a:solidFill>
                  <a:schemeClr val="bg1"/>
                </a:solidFill>
              </a:rPr>
              <a:t>55 full-text articles reviewed</a:t>
            </a:r>
            <a:endParaRPr lang="en-US" sz="2400" dirty="0">
              <a:solidFill>
                <a:schemeClr val="bg1"/>
              </a:solidFill>
            </a:endParaRPr>
          </a:p>
        </p:txBody>
      </p:sp>
      <p:sp>
        <p:nvSpPr>
          <p:cNvPr id="17" name="Rectangle 41"/>
          <p:cNvSpPr>
            <a:spLocks noChangeArrowheads="1"/>
          </p:cNvSpPr>
          <p:nvPr/>
        </p:nvSpPr>
        <p:spPr bwMode="auto">
          <a:xfrm>
            <a:off x="4932040" y="1156103"/>
            <a:ext cx="4104456" cy="1569660"/>
          </a:xfrm>
          <a:prstGeom prst="rect">
            <a:avLst/>
          </a:prstGeom>
          <a:solidFill>
            <a:srgbClr val="002060"/>
          </a:solidFill>
          <a:ln>
            <a:headEnd/>
            <a:tailEnd/>
          </a:ln>
          <a:extLst/>
        </p:spPr>
        <p:style>
          <a:lnRef idx="0">
            <a:schemeClr val="accent1"/>
          </a:lnRef>
          <a:fillRef idx="3">
            <a:schemeClr val="accent1"/>
          </a:fillRef>
          <a:effectRef idx="3">
            <a:schemeClr val="accent1"/>
          </a:effectRef>
          <a:fontRef idx="minor">
            <a:schemeClr val="lt1"/>
          </a:fontRef>
        </p:style>
        <p:txBody>
          <a:bodyPr wrap="square" anchor="ctr">
            <a:spAutoFit/>
          </a:bodyPr>
          <a:lstStyle/>
          <a:p>
            <a:pPr algn="ctr" rtl="0"/>
            <a:r>
              <a:rPr lang="en-US" sz="2400" dirty="0" smtClean="0">
                <a:solidFill>
                  <a:schemeClr val="bg1"/>
                </a:solidFill>
              </a:rPr>
              <a:t>80 exclusions for: not RCT; inappropriate population; inadequate follow-up duration</a:t>
            </a:r>
            <a:endParaRPr lang="en-US" sz="2400" dirty="0">
              <a:solidFill>
                <a:schemeClr val="bg1"/>
              </a:solidFill>
            </a:endParaRPr>
          </a:p>
        </p:txBody>
      </p:sp>
      <p:cxnSp>
        <p:nvCxnSpPr>
          <p:cNvPr id="16" name="Straight Arrow Connector 15"/>
          <p:cNvCxnSpPr>
            <a:stCxn id="110633" idx="3"/>
          </p:cNvCxnSpPr>
          <p:nvPr/>
        </p:nvCxnSpPr>
        <p:spPr>
          <a:xfrm>
            <a:off x="3233173" y="3826298"/>
            <a:ext cx="1730475" cy="0"/>
          </a:xfrm>
          <a:prstGeom prst="straightConnector1">
            <a:avLst/>
          </a:prstGeom>
          <a:ln w="38100">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24" name="Rectangle 41"/>
          <p:cNvSpPr>
            <a:spLocks noChangeArrowheads="1"/>
          </p:cNvSpPr>
          <p:nvPr/>
        </p:nvSpPr>
        <p:spPr bwMode="auto">
          <a:xfrm>
            <a:off x="774257" y="5373215"/>
            <a:ext cx="2458915" cy="830997"/>
          </a:xfrm>
          <a:prstGeom prst="rect">
            <a:avLst/>
          </a:prstGeom>
          <a:solidFill>
            <a:srgbClr val="002060"/>
          </a:solidFill>
          <a:ln>
            <a:headEnd/>
            <a:tailEnd/>
          </a:ln>
          <a:extLst/>
        </p:spPr>
        <p:style>
          <a:lnRef idx="0">
            <a:schemeClr val="accent1"/>
          </a:lnRef>
          <a:fillRef idx="3">
            <a:schemeClr val="accent1"/>
          </a:fillRef>
          <a:effectRef idx="3">
            <a:schemeClr val="accent1"/>
          </a:effectRef>
          <a:fontRef idx="minor">
            <a:schemeClr val="lt1"/>
          </a:fontRef>
        </p:style>
        <p:txBody>
          <a:bodyPr anchor="ctr">
            <a:spAutoFit/>
          </a:bodyPr>
          <a:lstStyle/>
          <a:p>
            <a:pPr algn="ctr" rtl="0"/>
            <a:r>
              <a:rPr lang="en-US" sz="2400" dirty="0" smtClean="0">
                <a:solidFill>
                  <a:schemeClr val="bg1"/>
                </a:solidFill>
              </a:rPr>
              <a:t>9 trials included in meta-analysis</a:t>
            </a:r>
            <a:endParaRPr lang="en-US" sz="2400" dirty="0">
              <a:solidFill>
                <a:schemeClr val="bg1"/>
              </a:solidFill>
            </a:endParaRPr>
          </a:p>
        </p:txBody>
      </p:sp>
      <p:sp>
        <p:nvSpPr>
          <p:cNvPr id="25" name="Rectangle 41"/>
          <p:cNvSpPr>
            <a:spLocks noChangeArrowheads="1"/>
          </p:cNvSpPr>
          <p:nvPr/>
        </p:nvSpPr>
        <p:spPr bwMode="auto">
          <a:xfrm>
            <a:off x="4970758" y="3143399"/>
            <a:ext cx="3887885" cy="2308324"/>
          </a:xfrm>
          <a:prstGeom prst="rect">
            <a:avLst/>
          </a:prstGeom>
          <a:solidFill>
            <a:srgbClr val="002060"/>
          </a:solidFill>
          <a:ln>
            <a:headEnd/>
            <a:tailEnd/>
          </a:ln>
          <a:extLst/>
        </p:spPr>
        <p:style>
          <a:lnRef idx="0">
            <a:schemeClr val="accent1"/>
          </a:lnRef>
          <a:fillRef idx="3">
            <a:schemeClr val="accent1"/>
          </a:fillRef>
          <a:effectRef idx="3">
            <a:schemeClr val="accent1"/>
          </a:effectRef>
          <a:fontRef idx="minor">
            <a:schemeClr val="lt1"/>
          </a:fontRef>
        </p:style>
        <p:txBody>
          <a:bodyPr wrap="square" anchor="ctr">
            <a:spAutoFit/>
          </a:bodyPr>
          <a:lstStyle/>
          <a:p>
            <a:pPr algn="ctr" rtl="0"/>
            <a:r>
              <a:rPr lang="en-US" sz="2400" dirty="0" smtClean="0">
                <a:solidFill>
                  <a:schemeClr val="bg1"/>
                </a:solidFill>
              </a:rPr>
              <a:t>46 exclusions for: not parallel groups; not healthy adults; main endpoint not reported;  endpoint inappropriate (i.e., weight loss maintenance)</a:t>
            </a:r>
            <a:endParaRPr lang="en-US" sz="2400" dirty="0">
              <a:solidFill>
                <a:schemeClr val="bg1"/>
              </a:solidFill>
            </a:endParaRPr>
          </a:p>
        </p:txBody>
      </p:sp>
      <p:cxnSp>
        <p:nvCxnSpPr>
          <p:cNvPr id="26" name="Straight Arrow Connector 25"/>
          <p:cNvCxnSpPr/>
          <p:nvPr/>
        </p:nvCxnSpPr>
        <p:spPr>
          <a:xfrm flipH="1">
            <a:off x="3237424" y="3826298"/>
            <a:ext cx="1694616" cy="2013561"/>
          </a:xfrm>
          <a:prstGeom prst="straightConnector1">
            <a:avLst/>
          </a:prstGeom>
          <a:ln w="38100">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14" name="Straight Arrow Connector 15"/>
          <p:cNvCxnSpPr>
            <a:stCxn id="110630" idx="3"/>
          </p:cNvCxnSpPr>
          <p:nvPr/>
        </p:nvCxnSpPr>
        <p:spPr>
          <a:xfrm>
            <a:off x="4378933" y="1868925"/>
            <a:ext cx="588966" cy="144016"/>
          </a:xfrm>
          <a:prstGeom prst="straightConnector1">
            <a:avLst/>
          </a:prstGeom>
          <a:ln w="38100">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34" name="Straight Arrow Connector 25"/>
          <p:cNvCxnSpPr/>
          <p:nvPr/>
        </p:nvCxnSpPr>
        <p:spPr>
          <a:xfrm flipH="1">
            <a:off x="3249448" y="2133223"/>
            <a:ext cx="1653312" cy="1583809"/>
          </a:xfrm>
          <a:prstGeom prst="straightConnector1">
            <a:avLst/>
          </a:prstGeom>
          <a:ln w="38100">
            <a:solidFill>
              <a:schemeClr val="tx1"/>
            </a:solidFill>
            <a:tailEnd type="arrow"/>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894882578"/>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0596" name="Rectangle 4"/>
          <p:cNvSpPr>
            <a:spLocks noGrp="1" noChangeArrowheads="1"/>
          </p:cNvSpPr>
          <p:nvPr>
            <p:ph type="title"/>
          </p:nvPr>
        </p:nvSpPr>
        <p:spPr/>
        <p:txBody>
          <a:bodyPr/>
          <a:lstStyle/>
          <a:p>
            <a:r>
              <a:rPr lang="en-US" dirty="0"/>
              <a:t>Total </a:t>
            </a:r>
            <a:r>
              <a:rPr lang="en-US" dirty="0" smtClean="0"/>
              <a:t>Participant Exposure</a:t>
            </a:r>
            <a:endParaRPr lang="en-US" dirty="0"/>
          </a:p>
        </p:txBody>
      </p:sp>
      <p:sp>
        <p:nvSpPr>
          <p:cNvPr id="110630" name="Rectangle 38"/>
          <p:cNvSpPr>
            <a:spLocks noChangeArrowheads="1"/>
          </p:cNvSpPr>
          <p:nvPr/>
        </p:nvSpPr>
        <p:spPr bwMode="auto">
          <a:xfrm>
            <a:off x="3562351" y="1781364"/>
            <a:ext cx="2145323" cy="1569660"/>
          </a:xfrm>
          <a:prstGeom prst="rect">
            <a:avLst/>
          </a:prstGeom>
          <a:solidFill>
            <a:srgbClr val="002060"/>
          </a:solidFill>
          <a:ln>
            <a:headEnd/>
            <a:tailEnd/>
          </a:ln>
          <a:extLst/>
        </p:spPr>
        <p:style>
          <a:lnRef idx="0">
            <a:schemeClr val="accent1"/>
          </a:lnRef>
          <a:fillRef idx="3">
            <a:schemeClr val="accent1"/>
          </a:fillRef>
          <a:effectRef idx="3">
            <a:schemeClr val="accent1"/>
          </a:effectRef>
          <a:fontRef idx="minor">
            <a:schemeClr val="lt1"/>
          </a:fontRef>
        </p:style>
        <p:txBody>
          <a:bodyPr anchor="ctr">
            <a:spAutoFit/>
          </a:bodyPr>
          <a:lstStyle/>
          <a:p>
            <a:pPr algn="ctr" rtl="0"/>
            <a:r>
              <a:rPr lang="en-US" sz="3200" dirty="0" smtClean="0">
                <a:solidFill>
                  <a:schemeClr val="bg1"/>
                </a:solidFill>
              </a:rPr>
              <a:t>1161 </a:t>
            </a:r>
            <a:r>
              <a:rPr lang="en-US" sz="3200" dirty="0">
                <a:solidFill>
                  <a:schemeClr val="bg1"/>
                </a:solidFill>
              </a:rPr>
              <a:t>included in analysis</a:t>
            </a:r>
          </a:p>
        </p:txBody>
      </p:sp>
      <p:sp>
        <p:nvSpPr>
          <p:cNvPr id="110632" name="Rectangle 40"/>
          <p:cNvSpPr>
            <a:spLocks noChangeArrowheads="1"/>
          </p:cNvSpPr>
          <p:nvPr/>
        </p:nvSpPr>
        <p:spPr bwMode="auto">
          <a:xfrm>
            <a:off x="5508104" y="4122768"/>
            <a:ext cx="2500223" cy="2062103"/>
          </a:xfrm>
          <a:prstGeom prst="rect">
            <a:avLst/>
          </a:prstGeom>
          <a:solidFill>
            <a:srgbClr val="002060"/>
          </a:solidFill>
          <a:ln>
            <a:headEnd/>
            <a:tailEnd/>
          </a:ln>
          <a:extLst/>
        </p:spPr>
        <p:style>
          <a:lnRef idx="0">
            <a:schemeClr val="accent1"/>
          </a:lnRef>
          <a:fillRef idx="3">
            <a:schemeClr val="accent1"/>
          </a:fillRef>
          <a:effectRef idx="3">
            <a:schemeClr val="accent1"/>
          </a:effectRef>
          <a:fontRef idx="minor">
            <a:schemeClr val="lt1"/>
          </a:fontRef>
        </p:style>
        <p:txBody>
          <a:bodyPr wrap="square" anchor="ctr">
            <a:spAutoFit/>
          </a:bodyPr>
          <a:lstStyle/>
          <a:p>
            <a:pPr algn="ctr" rtl="0"/>
            <a:r>
              <a:rPr lang="en-US" sz="3200" dirty="0">
                <a:solidFill>
                  <a:schemeClr val="bg1"/>
                </a:solidFill>
              </a:rPr>
              <a:t>Low </a:t>
            </a:r>
            <a:r>
              <a:rPr lang="en-US" sz="3200" dirty="0" smtClean="0">
                <a:solidFill>
                  <a:schemeClr val="bg1"/>
                </a:solidFill>
              </a:rPr>
              <a:t>carbohydrate </a:t>
            </a:r>
            <a:r>
              <a:rPr lang="en-US" sz="3200" dirty="0">
                <a:solidFill>
                  <a:schemeClr val="bg1"/>
                </a:solidFill>
              </a:rPr>
              <a:t>exposure </a:t>
            </a:r>
            <a:r>
              <a:rPr lang="en-US" sz="3200" dirty="0" smtClean="0">
                <a:solidFill>
                  <a:schemeClr val="bg1"/>
                </a:solidFill>
              </a:rPr>
              <a:t>n=592</a:t>
            </a:r>
            <a:endParaRPr lang="en-US" sz="3200" dirty="0">
              <a:solidFill>
                <a:schemeClr val="bg1"/>
              </a:solidFill>
            </a:endParaRPr>
          </a:p>
        </p:txBody>
      </p:sp>
      <p:sp>
        <p:nvSpPr>
          <p:cNvPr id="110633" name="Rectangle 41"/>
          <p:cNvSpPr>
            <a:spLocks noChangeArrowheads="1"/>
          </p:cNvSpPr>
          <p:nvPr/>
        </p:nvSpPr>
        <p:spPr bwMode="auto">
          <a:xfrm>
            <a:off x="1084385" y="4306283"/>
            <a:ext cx="2458915" cy="1569660"/>
          </a:xfrm>
          <a:prstGeom prst="rect">
            <a:avLst/>
          </a:prstGeom>
          <a:solidFill>
            <a:srgbClr val="002060"/>
          </a:solidFill>
          <a:ln>
            <a:headEnd/>
            <a:tailEnd/>
          </a:ln>
          <a:extLst/>
        </p:spPr>
        <p:style>
          <a:lnRef idx="0">
            <a:schemeClr val="accent1"/>
          </a:lnRef>
          <a:fillRef idx="3">
            <a:schemeClr val="accent1"/>
          </a:fillRef>
          <a:effectRef idx="3">
            <a:schemeClr val="accent1"/>
          </a:effectRef>
          <a:fontRef idx="minor">
            <a:schemeClr val="lt1"/>
          </a:fontRef>
        </p:style>
        <p:txBody>
          <a:bodyPr anchor="ctr">
            <a:spAutoFit/>
          </a:bodyPr>
          <a:lstStyle/>
          <a:p>
            <a:pPr algn="ctr" rtl="0"/>
            <a:r>
              <a:rPr lang="en-US" sz="3200" dirty="0">
                <a:solidFill>
                  <a:schemeClr val="bg1"/>
                </a:solidFill>
              </a:rPr>
              <a:t>Low </a:t>
            </a:r>
            <a:r>
              <a:rPr lang="en-US" sz="3200" dirty="0" smtClean="0">
                <a:solidFill>
                  <a:schemeClr val="bg1"/>
                </a:solidFill>
              </a:rPr>
              <a:t>fat </a:t>
            </a:r>
            <a:r>
              <a:rPr lang="en-US" sz="3200" dirty="0">
                <a:solidFill>
                  <a:schemeClr val="bg1"/>
                </a:solidFill>
              </a:rPr>
              <a:t>exposure </a:t>
            </a:r>
            <a:r>
              <a:rPr lang="en-US" sz="3200" dirty="0" smtClean="0">
                <a:solidFill>
                  <a:schemeClr val="bg1"/>
                </a:solidFill>
              </a:rPr>
              <a:t>n=569</a:t>
            </a:r>
            <a:endParaRPr lang="en-US" sz="3200" dirty="0">
              <a:solidFill>
                <a:schemeClr val="bg1"/>
              </a:solidFill>
            </a:endParaRPr>
          </a:p>
        </p:txBody>
      </p:sp>
      <p:cxnSp>
        <p:nvCxnSpPr>
          <p:cNvPr id="110635" name="AutoShape 43"/>
          <p:cNvCxnSpPr>
            <a:cxnSpLocks noChangeShapeType="1"/>
            <a:stCxn id="110630" idx="2"/>
            <a:endCxn id="110633" idx="0"/>
          </p:cNvCxnSpPr>
          <p:nvPr/>
        </p:nvCxnSpPr>
        <p:spPr bwMode="auto">
          <a:xfrm rot="5400000">
            <a:off x="2996799" y="2668068"/>
            <a:ext cx="955259" cy="2321170"/>
          </a:xfrm>
          <a:prstGeom prst="bentConnector3">
            <a:avLst>
              <a:gd name="adj1" fmla="val 40232"/>
            </a:avLst>
          </a:prstGeom>
          <a:noFill/>
          <a:ln w="38100">
            <a:solidFill>
              <a:schemeClr val="tx1"/>
            </a:solidFill>
            <a:miter lim="800000"/>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110636" name="AutoShape 44"/>
          <p:cNvCxnSpPr>
            <a:cxnSpLocks noChangeShapeType="1"/>
            <a:stCxn id="110630" idx="2"/>
            <a:endCxn id="110632" idx="0"/>
          </p:cNvCxnSpPr>
          <p:nvPr/>
        </p:nvCxnSpPr>
        <p:spPr bwMode="auto">
          <a:xfrm rot="16200000" flipH="1">
            <a:off x="5310742" y="2675294"/>
            <a:ext cx="771744" cy="2123203"/>
          </a:xfrm>
          <a:prstGeom prst="bentConnector3">
            <a:avLst>
              <a:gd name="adj1" fmla="val 50000"/>
            </a:avLst>
          </a:prstGeom>
          <a:noFill/>
          <a:ln w="38100">
            <a:solidFill>
              <a:schemeClr val="tx1"/>
            </a:solidFill>
            <a:miter lim="800000"/>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6" name="TextBox 5"/>
          <p:cNvSpPr txBox="1"/>
          <p:nvPr/>
        </p:nvSpPr>
        <p:spPr>
          <a:xfrm>
            <a:off x="6948264" y="1274108"/>
            <a:ext cx="1687577" cy="1815882"/>
          </a:xfrm>
          <a:prstGeom prst="rect">
            <a:avLst/>
          </a:prstGeom>
          <a:noFill/>
        </p:spPr>
        <p:txBody>
          <a:bodyPr wrap="square" rtlCol="1">
            <a:spAutoFit/>
          </a:bodyPr>
          <a:lstStyle/>
          <a:p>
            <a:pPr algn="ctr" rtl="0"/>
            <a:r>
              <a:rPr lang="en-US" sz="2800" dirty="0" smtClean="0"/>
              <a:t>56,624 person-weeks of follow-up</a:t>
            </a:r>
            <a:endParaRPr lang="he-IL" sz="2800" dirty="0"/>
          </a:p>
        </p:txBody>
      </p:sp>
      <p:sp>
        <p:nvSpPr>
          <p:cNvPr id="13" name="TextBox 12"/>
          <p:cNvSpPr txBox="1"/>
          <p:nvPr/>
        </p:nvSpPr>
        <p:spPr>
          <a:xfrm>
            <a:off x="467544" y="1288921"/>
            <a:ext cx="1687577" cy="1815882"/>
          </a:xfrm>
          <a:prstGeom prst="rect">
            <a:avLst/>
          </a:prstGeom>
          <a:noFill/>
        </p:spPr>
        <p:txBody>
          <a:bodyPr wrap="square" rtlCol="1">
            <a:spAutoFit/>
          </a:bodyPr>
          <a:lstStyle/>
          <a:p>
            <a:pPr algn="ctr" rtl="0"/>
            <a:r>
              <a:rPr lang="en-US" sz="2800" dirty="0" smtClean="0"/>
              <a:t>9 studies met inclusion criteria</a:t>
            </a:r>
            <a:endParaRPr lang="he-IL" sz="2800" dirty="0"/>
          </a:p>
        </p:txBody>
      </p:sp>
    </p:spTree>
    <p:extLst>
      <p:ext uri="{BB962C8B-B14F-4D97-AF65-F5344CB8AC3E}">
        <p14:creationId xmlns:p14="http://schemas.microsoft.com/office/powerpoint/2010/main" val="133040686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fade">
                                      <p:cBhvr>
                                        <p:cTn id="7" dur="1000"/>
                                        <p:tgtEl>
                                          <p:spTgt spid="13"/>
                                        </p:tgtEl>
                                      </p:cBhvr>
                                    </p:animEffect>
                                    <p:anim calcmode="lin" valueType="num">
                                      <p:cBhvr>
                                        <p:cTn id="8" dur="1000" fill="hold"/>
                                        <p:tgtEl>
                                          <p:spTgt spid="13"/>
                                        </p:tgtEl>
                                        <p:attrNameLst>
                                          <p:attrName>ppt_x</p:attrName>
                                        </p:attrNameLst>
                                      </p:cBhvr>
                                      <p:tavLst>
                                        <p:tav tm="0">
                                          <p:val>
                                            <p:strVal val="#ppt_x"/>
                                          </p:val>
                                        </p:tav>
                                        <p:tav tm="100000">
                                          <p:val>
                                            <p:strVal val="#ppt_x"/>
                                          </p:val>
                                        </p:tav>
                                      </p:tavLst>
                                    </p:anim>
                                    <p:anim calcmode="lin" valueType="num">
                                      <p:cBhvr>
                                        <p:cTn id="9" dur="1000" fill="hold"/>
                                        <p:tgtEl>
                                          <p:spTgt spid="13"/>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6"/>
                                        </p:tgtEl>
                                        <p:attrNameLst>
                                          <p:attrName>style.visibility</p:attrName>
                                        </p:attrNameLst>
                                      </p:cBhvr>
                                      <p:to>
                                        <p:strVal val="visible"/>
                                      </p:to>
                                    </p:set>
                                    <p:animEffect transition="in" filter="fade">
                                      <p:cBhvr>
                                        <p:cTn id="14" dur="1000"/>
                                        <p:tgtEl>
                                          <p:spTgt spid="6"/>
                                        </p:tgtEl>
                                      </p:cBhvr>
                                    </p:animEffect>
                                    <p:anim calcmode="lin" valueType="num">
                                      <p:cBhvr>
                                        <p:cTn id="15" dur="1000" fill="hold"/>
                                        <p:tgtEl>
                                          <p:spTgt spid="6"/>
                                        </p:tgtEl>
                                        <p:attrNameLst>
                                          <p:attrName>ppt_x</p:attrName>
                                        </p:attrNameLst>
                                      </p:cBhvr>
                                      <p:tavLst>
                                        <p:tav tm="0">
                                          <p:val>
                                            <p:strVal val="#ppt_x"/>
                                          </p:val>
                                        </p:tav>
                                        <p:tav tm="100000">
                                          <p:val>
                                            <p:strVal val="#ppt_x"/>
                                          </p:val>
                                        </p:tav>
                                      </p:tavLst>
                                    </p:anim>
                                    <p:anim calcmode="lin" valueType="num">
                                      <p:cBhvr>
                                        <p:cTn id="16" dur="1000" fill="hold"/>
                                        <p:tgtEl>
                                          <p:spTgt spid="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13" grpId="0"/>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normAutofit fontScale="90000"/>
          </a:bodyPr>
          <a:lstStyle/>
          <a:p>
            <a:pPr rtl="0"/>
            <a:r>
              <a:rPr lang="en-US" dirty="0" smtClean="0"/>
              <a:t>Mean Dietary Macronutrient Exposure</a:t>
            </a:r>
            <a:endParaRPr lang="he-IL" dirty="0"/>
          </a:p>
        </p:txBody>
      </p:sp>
      <p:sp>
        <p:nvSpPr>
          <p:cNvPr id="4" name="Content Placeholder 3"/>
          <p:cNvSpPr>
            <a:spLocks noGrp="1"/>
          </p:cNvSpPr>
          <p:nvPr>
            <p:ph sz="half" idx="1"/>
          </p:nvPr>
        </p:nvSpPr>
        <p:spPr/>
        <p:txBody>
          <a:bodyPr>
            <a:normAutofit/>
          </a:bodyPr>
          <a:lstStyle/>
          <a:p>
            <a:pPr algn="l" rtl="0"/>
            <a:r>
              <a:rPr lang="en-US" dirty="0" smtClean="0"/>
              <a:t>Low Fat Diet</a:t>
            </a:r>
          </a:p>
          <a:p>
            <a:pPr lvl="1" algn="l" rtl="0"/>
            <a:r>
              <a:rPr lang="en-US" dirty="0" smtClean="0"/>
              <a:t>Fat: 27%</a:t>
            </a:r>
          </a:p>
          <a:p>
            <a:pPr lvl="1" algn="l" rtl="0"/>
            <a:r>
              <a:rPr lang="en-US" dirty="0" smtClean="0"/>
              <a:t>Protein: 16%</a:t>
            </a:r>
          </a:p>
          <a:p>
            <a:pPr lvl="1" algn="l" rtl="0"/>
            <a:r>
              <a:rPr lang="en-US" dirty="0" smtClean="0"/>
              <a:t>Carbohydrate: 57%</a:t>
            </a:r>
            <a:endParaRPr lang="he-IL" dirty="0"/>
          </a:p>
        </p:txBody>
      </p:sp>
      <p:sp>
        <p:nvSpPr>
          <p:cNvPr id="5" name="Content Placeholder 4"/>
          <p:cNvSpPr>
            <a:spLocks noGrp="1"/>
          </p:cNvSpPr>
          <p:nvPr>
            <p:ph sz="half" idx="2"/>
          </p:nvPr>
        </p:nvSpPr>
        <p:spPr>
          <a:xfrm>
            <a:off x="4355976" y="1600200"/>
            <a:ext cx="4330824" cy="4525963"/>
          </a:xfrm>
        </p:spPr>
        <p:txBody>
          <a:bodyPr>
            <a:normAutofit/>
          </a:bodyPr>
          <a:lstStyle/>
          <a:p>
            <a:pPr algn="l" rtl="0"/>
            <a:r>
              <a:rPr lang="en-US" dirty="0" smtClean="0"/>
              <a:t>Low Carbohydrate Diet</a:t>
            </a:r>
          </a:p>
          <a:p>
            <a:pPr lvl="1" algn="l" rtl="0"/>
            <a:r>
              <a:rPr lang="en-US" dirty="0" smtClean="0"/>
              <a:t>Fat: 36%</a:t>
            </a:r>
          </a:p>
          <a:p>
            <a:pPr lvl="1" algn="l" rtl="0"/>
            <a:r>
              <a:rPr lang="en-US" dirty="0" smtClean="0"/>
              <a:t>Protein: 25%</a:t>
            </a:r>
          </a:p>
          <a:p>
            <a:pPr lvl="1" algn="l" rtl="0"/>
            <a:r>
              <a:rPr lang="en-US" dirty="0" smtClean="0"/>
              <a:t>Carbohydrate: 39%</a:t>
            </a:r>
            <a:endParaRPr lang="he-IL" dirty="0"/>
          </a:p>
        </p:txBody>
      </p:sp>
      <p:pic>
        <p:nvPicPr>
          <p:cNvPr id="15362" name="Picture 2" descr="The stages of a high fat low carb diet"/>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5004048" y="3933056"/>
            <a:ext cx="3260055" cy="2180162"/>
          </a:xfrm>
          <a:prstGeom prst="rect">
            <a:avLst/>
          </a:prstGeom>
          <a:noFill/>
          <a:extLst>
            <a:ext uri="{909E8E84-426E-40DD-AFC4-6F175D3DCCD1}">
              <a14:hiddenFill xmlns:a14="http://schemas.microsoft.com/office/drawing/2010/main">
                <a:solidFill>
                  <a:srgbClr val="FFFFFF"/>
                </a:solidFill>
              </a14:hiddenFill>
            </a:ext>
          </a:extLst>
        </p:spPr>
      </p:pic>
      <p:pic>
        <p:nvPicPr>
          <p:cNvPr id="15364" name="Picture 4" descr="https://sp.yimg.com/ib/th?id=JN.AGNcb2BFa8YTHyU731nAKg&amp;pid=15.1&amp;P=0"/>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971600" y="3954735"/>
            <a:ext cx="3260055" cy="215848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822755108"/>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p:cNvGraphicFramePr>
            <a:graphicFrameLocks noGrp="1"/>
          </p:cNvGraphicFramePr>
          <p:nvPr>
            <p:ph idx="1"/>
            <p:extLst>
              <p:ext uri="{D42A27DB-BD31-4B8C-83A1-F6EECF244321}">
                <p14:modId xmlns:p14="http://schemas.microsoft.com/office/powerpoint/2010/main" val="904891526"/>
              </p:ext>
            </p:extLst>
          </p:nvPr>
        </p:nvGraphicFramePr>
        <p:xfrm>
          <a:off x="-1" y="0"/>
          <a:ext cx="9144001" cy="7018862"/>
        </p:xfrm>
        <a:graphic>
          <a:graphicData uri="http://schemas.openxmlformats.org/drawingml/2006/table">
            <a:tbl>
              <a:tblPr rtl="1" firstRow="1" bandRow="1">
                <a:tableStyleId>{5C22544A-7EE6-4342-B048-85BDC9FD1C3A}</a:tableStyleId>
              </a:tblPr>
              <a:tblGrid>
                <a:gridCol w="1409733"/>
                <a:gridCol w="1344584"/>
                <a:gridCol w="1817683"/>
                <a:gridCol w="1819300"/>
                <a:gridCol w="2752701"/>
              </a:tblGrid>
              <a:tr h="1759382">
                <a:tc>
                  <a:txBody>
                    <a:bodyPr/>
                    <a:lstStyle/>
                    <a:p>
                      <a:pPr algn="ctr" rtl="0"/>
                      <a:r>
                        <a:rPr lang="en-US" sz="2400" dirty="0" smtClean="0"/>
                        <a:t>Follow-up Duration (weeks)</a:t>
                      </a:r>
                      <a:endParaRPr lang="he-IL" sz="2400" dirty="0"/>
                    </a:p>
                  </a:txBody>
                  <a:tcPr anchor="ctr"/>
                </a:tc>
                <a:tc>
                  <a:txBody>
                    <a:bodyPr/>
                    <a:lstStyle/>
                    <a:p>
                      <a:pPr algn="ctr" rtl="0"/>
                      <a:r>
                        <a:rPr lang="en-US" sz="2400" dirty="0" smtClean="0"/>
                        <a:t>Enrolled</a:t>
                      </a:r>
                      <a:endParaRPr lang="he-IL" sz="2400" dirty="0"/>
                    </a:p>
                  </a:txBody>
                  <a:tcPr anchor="ctr"/>
                </a:tc>
                <a:tc>
                  <a:txBody>
                    <a:bodyPr/>
                    <a:lstStyle/>
                    <a:p>
                      <a:pPr algn="ctr" rtl="0"/>
                      <a:r>
                        <a:rPr lang="en-US" sz="2400" dirty="0" smtClean="0"/>
                        <a:t>LCD Composition (F:P:C)</a:t>
                      </a:r>
                      <a:endParaRPr lang="he-IL" sz="2400" dirty="0"/>
                    </a:p>
                  </a:txBody>
                  <a:tcPr anchor="ctr"/>
                </a:tc>
                <a:tc>
                  <a:txBody>
                    <a:bodyPr/>
                    <a:lstStyle/>
                    <a:p>
                      <a:pPr algn="ctr" rtl="0"/>
                      <a:r>
                        <a:rPr lang="en-US" sz="2400" dirty="0" smtClean="0"/>
                        <a:t>LFD Composition (F:P:C)</a:t>
                      </a:r>
                      <a:endParaRPr lang="he-IL" sz="2400" dirty="0"/>
                    </a:p>
                  </a:txBody>
                  <a:tcPr anchor="ctr"/>
                </a:tc>
                <a:tc>
                  <a:txBody>
                    <a:bodyPr/>
                    <a:lstStyle/>
                    <a:p>
                      <a:pPr algn="ctr" rtl="0"/>
                      <a:r>
                        <a:rPr lang="en-US" sz="2400" dirty="0" smtClean="0"/>
                        <a:t>Study</a:t>
                      </a:r>
                      <a:endParaRPr lang="he-IL" sz="2400" dirty="0"/>
                    </a:p>
                  </a:txBody>
                  <a:tcPr anchor="ctr"/>
                </a:tc>
              </a:tr>
              <a:tr h="520634">
                <a:tc>
                  <a:txBody>
                    <a:bodyPr/>
                    <a:lstStyle/>
                    <a:p>
                      <a:pPr algn="ctr" rtl="0"/>
                      <a:r>
                        <a:rPr lang="en-US" sz="2400" dirty="0" smtClean="0"/>
                        <a:t>52</a:t>
                      </a:r>
                      <a:endParaRPr lang="he-IL" sz="2400" dirty="0"/>
                    </a:p>
                  </a:txBody>
                  <a:tcPr anchor="ctr"/>
                </a:tc>
                <a:tc>
                  <a:txBody>
                    <a:bodyPr/>
                    <a:lstStyle/>
                    <a:p>
                      <a:pPr algn="ctr" rtl="0"/>
                      <a:r>
                        <a:rPr lang="en-US" sz="2400" dirty="0" smtClean="0"/>
                        <a:t>79</a:t>
                      </a:r>
                      <a:endParaRPr lang="he-IL" sz="2400" dirty="0"/>
                    </a:p>
                  </a:txBody>
                  <a:tcPr anchor="ctr"/>
                </a:tc>
                <a:tc>
                  <a:txBody>
                    <a:bodyPr/>
                    <a:lstStyle/>
                    <a:p>
                      <a:pPr algn="ctr" rtl="0"/>
                      <a:r>
                        <a:rPr lang="en-US" sz="2400" dirty="0" smtClean="0"/>
                        <a:t>30:30:40</a:t>
                      </a:r>
                      <a:endParaRPr lang="he-IL" sz="2400" dirty="0"/>
                    </a:p>
                  </a:txBody>
                  <a:tcPr anchor="ctr"/>
                </a:tc>
                <a:tc>
                  <a:txBody>
                    <a:bodyPr/>
                    <a:lstStyle/>
                    <a:p>
                      <a:pPr algn="ctr" rtl="0"/>
                      <a:r>
                        <a:rPr lang="en-US" sz="2400" dirty="0" smtClean="0"/>
                        <a:t>20:20:60</a:t>
                      </a:r>
                      <a:endParaRPr lang="he-IL" sz="2400" dirty="0"/>
                    </a:p>
                  </a:txBody>
                  <a:tcPr anchor="ctr"/>
                </a:tc>
                <a:tc>
                  <a:txBody>
                    <a:bodyPr/>
                    <a:lstStyle/>
                    <a:p>
                      <a:pPr algn="l" rtl="0"/>
                      <a:r>
                        <a:rPr lang="en-US" sz="2400" dirty="0" smtClean="0"/>
                        <a:t>Llanos 2014</a:t>
                      </a:r>
                      <a:endParaRPr lang="he-IL" sz="2400" dirty="0"/>
                    </a:p>
                  </a:txBody>
                  <a:tcPr/>
                </a:tc>
              </a:tr>
              <a:tr h="520634">
                <a:tc>
                  <a:txBody>
                    <a:bodyPr/>
                    <a:lstStyle/>
                    <a:p>
                      <a:pPr algn="ctr" rtl="0"/>
                      <a:r>
                        <a:rPr lang="en-US" sz="2400" dirty="0" smtClean="0"/>
                        <a:t>12</a:t>
                      </a:r>
                      <a:endParaRPr lang="he-IL" sz="2400" dirty="0"/>
                    </a:p>
                  </a:txBody>
                  <a:tcPr anchor="ctr"/>
                </a:tc>
                <a:tc>
                  <a:txBody>
                    <a:bodyPr/>
                    <a:lstStyle/>
                    <a:p>
                      <a:pPr algn="ctr" rtl="0"/>
                      <a:r>
                        <a:rPr lang="en-US" sz="2400" dirty="0" smtClean="0"/>
                        <a:t>50</a:t>
                      </a:r>
                      <a:endParaRPr lang="he-IL" sz="2400" dirty="0"/>
                    </a:p>
                  </a:txBody>
                  <a:tcPr anchor="ctr"/>
                </a:tc>
                <a:tc>
                  <a:txBody>
                    <a:bodyPr/>
                    <a:lstStyle/>
                    <a:p>
                      <a:pPr algn="ctr" rtl="0"/>
                      <a:r>
                        <a:rPr lang="en-US" sz="2400" dirty="0" smtClean="0"/>
                        <a:t>34:26:40</a:t>
                      </a:r>
                      <a:endParaRPr lang="he-IL" sz="2400" dirty="0"/>
                    </a:p>
                  </a:txBody>
                  <a:tcPr anchor="ctr"/>
                </a:tc>
                <a:tc>
                  <a:txBody>
                    <a:bodyPr/>
                    <a:lstStyle/>
                    <a:p>
                      <a:pPr algn="ctr" rtl="0"/>
                      <a:r>
                        <a:rPr lang="en-US" sz="2400" dirty="0" smtClean="0"/>
                        <a:t>30:18:52</a:t>
                      </a:r>
                      <a:endParaRPr lang="he-IL" sz="2400" dirty="0"/>
                    </a:p>
                  </a:txBody>
                  <a:tcPr anchor="ctr"/>
                </a:tc>
                <a:tc>
                  <a:txBody>
                    <a:bodyPr/>
                    <a:lstStyle/>
                    <a:p>
                      <a:pPr algn="l" rtl="0"/>
                      <a:r>
                        <a:rPr lang="en-US" sz="2400" dirty="0" smtClean="0"/>
                        <a:t>Liu 2013</a:t>
                      </a:r>
                      <a:endParaRPr lang="he-IL" sz="2400" dirty="0"/>
                    </a:p>
                  </a:txBody>
                  <a:tcPr/>
                </a:tc>
              </a:tr>
              <a:tr h="520634">
                <a:tc>
                  <a:txBody>
                    <a:bodyPr/>
                    <a:lstStyle/>
                    <a:p>
                      <a:pPr algn="ctr" rtl="0"/>
                      <a:r>
                        <a:rPr lang="en-US" sz="2400" dirty="0" smtClean="0"/>
                        <a:t>24</a:t>
                      </a:r>
                      <a:endParaRPr lang="he-IL" sz="2400" dirty="0"/>
                    </a:p>
                  </a:txBody>
                  <a:tcPr anchor="ctr"/>
                </a:tc>
                <a:tc>
                  <a:txBody>
                    <a:bodyPr/>
                    <a:lstStyle/>
                    <a:p>
                      <a:pPr algn="ctr" rtl="0"/>
                      <a:r>
                        <a:rPr lang="en-US" sz="2400" dirty="0" smtClean="0"/>
                        <a:t>32</a:t>
                      </a:r>
                      <a:endParaRPr lang="he-IL" sz="2400" dirty="0"/>
                    </a:p>
                  </a:txBody>
                  <a:tcPr anchor="ctr"/>
                </a:tc>
                <a:tc>
                  <a:txBody>
                    <a:bodyPr/>
                    <a:lstStyle/>
                    <a:p>
                      <a:pPr algn="ctr" rtl="0"/>
                      <a:r>
                        <a:rPr lang="en-US" sz="2400" dirty="0" smtClean="0"/>
                        <a:t>30:30:40</a:t>
                      </a:r>
                      <a:endParaRPr lang="he-IL" sz="2400" dirty="0"/>
                    </a:p>
                  </a:txBody>
                  <a:tcPr anchor="ctr"/>
                </a:tc>
                <a:tc>
                  <a:txBody>
                    <a:bodyPr/>
                    <a:lstStyle/>
                    <a:p>
                      <a:pPr algn="ctr" rtl="0"/>
                      <a:r>
                        <a:rPr lang="en-US" sz="2400" dirty="0" smtClean="0"/>
                        <a:t>30:15:55</a:t>
                      </a:r>
                      <a:endParaRPr lang="he-IL" sz="2400" dirty="0"/>
                    </a:p>
                  </a:txBody>
                  <a:tcPr anchor="ctr"/>
                </a:tc>
                <a:tc>
                  <a:txBody>
                    <a:bodyPr/>
                    <a:lstStyle/>
                    <a:p>
                      <a:pPr algn="l" rtl="0"/>
                      <a:r>
                        <a:rPr lang="en-US" sz="2400" dirty="0" err="1" smtClean="0"/>
                        <a:t>Kitabachi</a:t>
                      </a:r>
                      <a:r>
                        <a:rPr lang="en-US" sz="2400" dirty="0" smtClean="0"/>
                        <a:t> 2013</a:t>
                      </a:r>
                      <a:endParaRPr lang="he-IL" sz="2400" dirty="0"/>
                    </a:p>
                  </a:txBody>
                  <a:tcPr/>
                </a:tc>
              </a:tr>
              <a:tr h="520634">
                <a:tc>
                  <a:txBody>
                    <a:bodyPr/>
                    <a:lstStyle/>
                    <a:p>
                      <a:pPr algn="ctr" rtl="0"/>
                      <a:r>
                        <a:rPr lang="en-US" sz="2400" dirty="0" smtClean="0"/>
                        <a:t>104</a:t>
                      </a:r>
                      <a:endParaRPr lang="he-IL" sz="2400" dirty="0"/>
                    </a:p>
                  </a:txBody>
                  <a:tcPr anchor="ctr"/>
                </a:tc>
                <a:tc>
                  <a:txBody>
                    <a:bodyPr/>
                    <a:lstStyle/>
                    <a:p>
                      <a:pPr algn="ctr" rtl="0"/>
                      <a:r>
                        <a:rPr lang="en-US" sz="2400" dirty="0" smtClean="0"/>
                        <a:t>307</a:t>
                      </a:r>
                      <a:endParaRPr lang="he-IL" sz="2400" dirty="0"/>
                    </a:p>
                  </a:txBody>
                  <a:tcPr anchor="ctr"/>
                </a:tc>
                <a:tc>
                  <a:txBody>
                    <a:bodyPr/>
                    <a:lstStyle/>
                    <a:p>
                      <a:pPr algn="ctr" rtl="0"/>
                      <a:r>
                        <a:rPr lang="en-US" sz="2400" dirty="0" smtClean="0"/>
                        <a:t>X:X:10</a:t>
                      </a:r>
                      <a:endParaRPr lang="he-IL" sz="2400" dirty="0"/>
                    </a:p>
                  </a:txBody>
                  <a:tcPr anchor="ctr"/>
                </a:tc>
                <a:tc>
                  <a:txBody>
                    <a:bodyPr/>
                    <a:lstStyle/>
                    <a:p>
                      <a:pPr algn="ctr" rtl="0"/>
                      <a:r>
                        <a:rPr lang="en-US" sz="2400" dirty="0" smtClean="0"/>
                        <a:t>30:15:55</a:t>
                      </a:r>
                      <a:endParaRPr lang="he-IL" sz="2400" dirty="0"/>
                    </a:p>
                  </a:txBody>
                  <a:tcPr anchor="ctr"/>
                </a:tc>
                <a:tc>
                  <a:txBody>
                    <a:bodyPr/>
                    <a:lstStyle/>
                    <a:p>
                      <a:pPr algn="l" rtl="0"/>
                      <a:r>
                        <a:rPr lang="en-US" sz="2400" dirty="0" smtClean="0"/>
                        <a:t>Foster 2010</a:t>
                      </a:r>
                      <a:endParaRPr lang="he-IL" sz="2400" dirty="0"/>
                    </a:p>
                  </a:txBody>
                  <a:tcPr/>
                </a:tc>
              </a:tr>
              <a:tr h="520634">
                <a:tc>
                  <a:txBody>
                    <a:bodyPr/>
                    <a:lstStyle/>
                    <a:p>
                      <a:pPr algn="ctr" rtl="0"/>
                      <a:r>
                        <a:rPr lang="en-US" sz="2400" dirty="0" smtClean="0"/>
                        <a:t>12</a:t>
                      </a:r>
                      <a:endParaRPr lang="he-IL" sz="2400" dirty="0"/>
                    </a:p>
                  </a:txBody>
                  <a:tcPr anchor="ctr"/>
                </a:tc>
                <a:tc>
                  <a:txBody>
                    <a:bodyPr/>
                    <a:lstStyle/>
                    <a:p>
                      <a:pPr algn="ctr" rtl="0"/>
                      <a:r>
                        <a:rPr lang="en-US" sz="2400" dirty="0" smtClean="0"/>
                        <a:t>280</a:t>
                      </a:r>
                      <a:endParaRPr lang="he-IL" sz="2400" dirty="0"/>
                    </a:p>
                  </a:txBody>
                  <a:tcPr anchor="ctr"/>
                </a:tc>
                <a:tc>
                  <a:txBody>
                    <a:bodyPr/>
                    <a:lstStyle/>
                    <a:p>
                      <a:pPr algn="ctr" rtl="0"/>
                      <a:r>
                        <a:rPr lang="en-US" sz="2400" dirty="0" smtClean="0"/>
                        <a:t>36:26:38</a:t>
                      </a:r>
                      <a:endParaRPr lang="he-IL" sz="2400" dirty="0"/>
                    </a:p>
                  </a:txBody>
                  <a:tcPr anchor="ctr"/>
                </a:tc>
                <a:tc>
                  <a:txBody>
                    <a:bodyPr/>
                    <a:lstStyle/>
                    <a:p>
                      <a:pPr algn="ctr" rtl="0"/>
                      <a:r>
                        <a:rPr lang="en-US" sz="2400" dirty="0" smtClean="0"/>
                        <a:t>27:20:53</a:t>
                      </a:r>
                      <a:endParaRPr lang="he-IL" sz="2400" dirty="0"/>
                    </a:p>
                  </a:txBody>
                  <a:tcPr anchor="ctr"/>
                </a:tc>
                <a:tc>
                  <a:txBody>
                    <a:bodyPr/>
                    <a:lstStyle/>
                    <a:p>
                      <a:pPr algn="l" rtl="0"/>
                      <a:r>
                        <a:rPr lang="en-US" sz="2400" dirty="0" smtClean="0"/>
                        <a:t>de Luis 2013</a:t>
                      </a:r>
                      <a:endParaRPr lang="he-IL" sz="2400" dirty="0"/>
                    </a:p>
                  </a:txBody>
                  <a:tcPr/>
                </a:tc>
              </a:tr>
              <a:tr h="520634">
                <a:tc>
                  <a:txBody>
                    <a:bodyPr/>
                    <a:lstStyle/>
                    <a:p>
                      <a:pPr algn="ctr" rtl="0"/>
                      <a:r>
                        <a:rPr lang="en-US" sz="2400" dirty="0" smtClean="0"/>
                        <a:t>52</a:t>
                      </a:r>
                      <a:endParaRPr lang="he-IL" sz="2400" dirty="0"/>
                    </a:p>
                  </a:txBody>
                  <a:tcPr anchor="ctr"/>
                </a:tc>
                <a:tc>
                  <a:txBody>
                    <a:bodyPr/>
                    <a:lstStyle/>
                    <a:p>
                      <a:pPr algn="ctr" rtl="0"/>
                      <a:r>
                        <a:rPr lang="en-US" sz="2400" dirty="0" smtClean="0"/>
                        <a:t>148</a:t>
                      </a:r>
                      <a:endParaRPr lang="he-IL" sz="2400" dirty="0"/>
                    </a:p>
                  </a:txBody>
                  <a:tcPr anchor="ctr"/>
                </a:tc>
                <a:tc>
                  <a:txBody>
                    <a:bodyPr/>
                    <a:lstStyle/>
                    <a:p>
                      <a:pPr algn="ctr" rtl="0"/>
                      <a:r>
                        <a:rPr lang="en-US" sz="2400" dirty="0" smtClean="0"/>
                        <a:t>X:X:13</a:t>
                      </a:r>
                      <a:endParaRPr lang="he-IL" sz="2400" dirty="0"/>
                    </a:p>
                  </a:txBody>
                  <a:tcPr anchor="ctr"/>
                </a:tc>
                <a:tc>
                  <a:txBody>
                    <a:bodyPr/>
                    <a:lstStyle/>
                    <a:p>
                      <a:pPr algn="ctr" rtl="0"/>
                      <a:r>
                        <a:rPr lang="en-US" sz="2400" dirty="0" smtClean="0"/>
                        <a:t>30:15:55</a:t>
                      </a:r>
                      <a:endParaRPr lang="he-IL" sz="2400" dirty="0"/>
                    </a:p>
                  </a:txBody>
                  <a:tcPr anchor="ctr"/>
                </a:tc>
                <a:tc>
                  <a:txBody>
                    <a:bodyPr/>
                    <a:lstStyle/>
                    <a:p>
                      <a:pPr algn="l" rtl="0"/>
                      <a:r>
                        <a:rPr lang="en-US" sz="2400" dirty="0" err="1" smtClean="0"/>
                        <a:t>Bazzano</a:t>
                      </a:r>
                      <a:r>
                        <a:rPr lang="en-US" sz="2400" dirty="0" smtClean="0"/>
                        <a:t> 2014</a:t>
                      </a:r>
                      <a:endParaRPr lang="he-IL" sz="2400" dirty="0"/>
                    </a:p>
                  </a:txBody>
                  <a:tcPr/>
                </a:tc>
              </a:tr>
              <a:tr h="520634">
                <a:tc>
                  <a:txBody>
                    <a:bodyPr/>
                    <a:lstStyle/>
                    <a:p>
                      <a:pPr algn="ctr" rtl="0"/>
                      <a:r>
                        <a:rPr lang="en-US" sz="2400" dirty="0" smtClean="0"/>
                        <a:t>12</a:t>
                      </a:r>
                      <a:endParaRPr lang="he-IL" sz="2400" dirty="0"/>
                    </a:p>
                  </a:txBody>
                  <a:tcPr anchor="ctr"/>
                </a:tc>
                <a:tc>
                  <a:txBody>
                    <a:bodyPr/>
                    <a:lstStyle/>
                    <a:p>
                      <a:pPr algn="ctr" rtl="0"/>
                      <a:r>
                        <a:rPr lang="en-US" sz="2400" dirty="0" smtClean="0"/>
                        <a:t>55</a:t>
                      </a:r>
                      <a:endParaRPr lang="he-IL" sz="2400" dirty="0"/>
                    </a:p>
                  </a:txBody>
                  <a:tcPr anchor="ctr"/>
                </a:tc>
                <a:tc>
                  <a:txBody>
                    <a:bodyPr/>
                    <a:lstStyle/>
                    <a:p>
                      <a:pPr algn="ctr" rtl="0"/>
                      <a:r>
                        <a:rPr lang="en-US" sz="2400" dirty="0" smtClean="0"/>
                        <a:t>60:35:5</a:t>
                      </a:r>
                      <a:endParaRPr lang="he-IL" sz="2400" dirty="0"/>
                    </a:p>
                  </a:txBody>
                  <a:tcPr anchor="ctr"/>
                </a:tc>
                <a:tc>
                  <a:txBody>
                    <a:bodyPr/>
                    <a:lstStyle/>
                    <a:p>
                      <a:pPr algn="ctr" rtl="0"/>
                      <a:r>
                        <a:rPr lang="en-US" sz="2400" dirty="0" smtClean="0"/>
                        <a:t>25:15:60</a:t>
                      </a:r>
                      <a:endParaRPr lang="he-IL" sz="2400" dirty="0"/>
                    </a:p>
                  </a:txBody>
                  <a:tcPr anchor="ctr"/>
                </a:tc>
                <a:tc>
                  <a:txBody>
                    <a:bodyPr/>
                    <a:lstStyle/>
                    <a:p>
                      <a:pPr algn="l" rtl="0"/>
                      <a:r>
                        <a:rPr lang="en-US" sz="2400" dirty="0" smtClean="0"/>
                        <a:t>Ruth 2013</a:t>
                      </a:r>
                      <a:endParaRPr lang="he-IL" sz="2400" dirty="0"/>
                    </a:p>
                  </a:txBody>
                  <a:tcPr/>
                </a:tc>
              </a:tr>
              <a:tr h="520634">
                <a:tc>
                  <a:txBody>
                    <a:bodyPr/>
                    <a:lstStyle/>
                    <a:p>
                      <a:pPr algn="ctr" rtl="0"/>
                      <a:r>
                        <a:rPr lang="en-US" sz="2400" dirty="0" smtClean="0"/>
                        <a:t>52</a:t>
                      </a:r>
                      <a:endParaRPr lang="he-IL" sz="2400" dirty="0"/>
                    </a:p>
                  </a:txBody>
                  <a:tcPr anchor="ctr"/>
                </a:tc>
                <a:tc>
                  <a:txBody>
                    <a:bodyPr/>
                    <a:lstStyle/>
                    <a:p>
                      <a:pPr algn="ctr" rtl="0"/>
                      <a:r>
                        <a:rPr lang="en-US" sz="2400" dirty="0" smtClean="0"/>
                        <a:t>88</a:t>
                      </a:r>
                      <a:endParaRPr lang="he-IL" sz="2400" dirty="0"/>
                    </a:p>
                  </a:txBody>
                  <a:tcPr anchor="ctr"/>
                </a:tc>
                <a:tc>
                  <a:txBody>
                    <a:bodyPr/>
                    <a:lstStyle/>
                    <a:p>
                      <a:pPr algn="ctr" rtl="0"/>
                      <a:r>
                        <a:rPr lang="en-US" sz="2400" dirty="0" smtClean="0"/>
                        <a:t>20:35:45</a:t>
                      </a:r>
                      <a:endParaRPr lang="he-IL" sz="2400" dirty="0"/>
                    </a:p>
                  </a:txBody>
                  <a:tcPr anchor="ctr"/>
                </a:tc>
                <a:tc>
                  <a:txBody>
                    <a:bodyPr/>
                    <a:lstStyle/>
                    <a:p>
                      <a:pPr algn="ctr" rtl="0"/>
                      <a:r>
                        <a:rPr lang="en-US" sz="2400" dirty="0" smtClean="0"/>
                        <a:t>20:17:63</a:t>
                      </a:r>
                      <a:endParaRPr lang="he-IL" sz="2400" dirty="0"/>
                    </a:p>
                  </a:txBody>
                  <a:tcPr anchor="ctr"/>
                </a:tc>
                <a:tc>
                  <a:txBody>
                    <a:bodyPr/>
                    <a:lstStyle/>
                    <a:p>
                      <a:pPr algn="l" rtl="0"/>
                      <a:r>
                        <a:rPr lang="en-US" sz="2400" dirty="0" err="1" smtClean="0"/>
                        <a:t>Dalle</a:t>
                      </a:r>
                      <a:r>
                        <a:rPr lang="en-US" sz="2400" baseline="0" dirty="0" smtClean="0"/>
                        <a:t> </a:t>
                      </a:r>
                      <a:r>
                        <a:rPr lang="en-US" sz="2400" dirty="0" smtClean="0"/>
                        <a:t>Grave 2013</a:t>
                      </a:r>
                      <a:endParaRPr lang="he-IL" sz="2400" dirty="0"/>
                    </a:p>
                  </a:txBody>
                  <a:tcPr/>
                </a:tc>
              </a:tr>
              <a:tr h="933550">
                <a:tc>
                  <a:txBody>
                    <a:bodyPr/>
                    <a:lstStyle/>
                    <a:p>
                      <a:pPr algn="ctr" rtl="0"/>
                      <a:r>
                        <a:rPr lang="en-US" sz="2400" dirty="0" smtClean="0"/>
                        <a:t>24</a:t>
                      </a:r>
                      <a:endParaRPr lang="he-IL" sz="2400" dirty="0"/>
                    </a:p>
                  </a:txBody>
                  <a:tcPr anchor="ctr"/>
                </a:tc>
                <a:tc>
                  <a:txBody>
                    <a:bodyPr/>
                    <a:lstStyle/>
                    <a:p>
                      <a:pPr algn="ctr" rtl="0"/>
                      <a:r>
                        <a:rPr lang="en-US" sz="2400" dirty="0" smtClean="0"/>
                        <a:t>122</a:t>
                      </a:r>
                      <a:endParaRPr lang="he-IL" sz="2400" dirty="0"/>
                    </a:p>
                  </a:txBody>
                  <a:tcPr anchor="ctr"/>
                </a:tc>
                <a:tc>
                  <a:txBody>
                    <a:bodyPr/>
                    <a:lstStyle/>
                    <a:p>
                      <a:pPr algn="ctr" rtl="0"/>
                      <a:r>
                        <a:rPr lang="en-US" sz="2400" dirty="0" smtClean="0"/>
                        <a:t>40:18:42</a:t>
                      </a:r>
                      <a:endParaRPr lang="he-IL" sz="2400" dirty="0"/>
                    </a:p>
                  </a:txBody>
                  <a:tcPr anchor="ctr"/>
                </a:tc>
                <a:tc>
                  <a:txBody>
                    <a:bodyPr/>
                    <a:lstStyle/>
                    <a:p>
                      <a:pPr algn="ctr" rtl="0"/>
                      <a:r>
                        <a:rPr lang="en-US" sz="2400" dirty="0" smtClean="0"/>
                        <a:t>30:18:52</a:t>
                      </a:r>
                      <a:endParaRPr lang="he-IL" sz="2400" dirty="0"/>
                    </a:p>
                  </a:txBody>
                  <a:tcPr anchor="ctr"/>
                </a:tc>
                <a:tc>
                  <a:txBody>
                    <a:bodyPr/>
                    <a:lstStyle/>
                    <a:p>
                      <a:pPr algn="l" rtl="0"/>
                      <a:r>
                        <a:rPr lang="en-US" sz="2400" dirty="0" err="1" smtClean="0"/>
                        <a:t>Juanola-Falgarona</a:t>
                      </a:r>
                      <a:r>
                        <a:rPr lang="en-US" sz="2400" dirty="0" smtClean="0"/>
                        <a:t> 2014</a:t>
                      </a:r>
                      <a:endParaRPr lang="he-IL" sz="2400" dirty="0"/>
                    </a:p>
                  </a:txBody>
                  <a:tcPr/>
                </a:tc>
              </a:tr>
            </a:tbl>
          </a:graphicData>
        </a:graphic>
      </p:graphicFrame>
      <p:sp>
        <p:nvSpPr>
          <p:cNvPr id="3" name="Oval 2"/>
          <p:cNvSpPr/>
          <p:nvPr/>
        </p:nvSpPr>
        <p:spPr>
          <a:xfrm>
            <a:off x="0" y="2348880"/>
            <a:ext cx="1403648" cy="648072"/>
          </a:xfrm>
          <a:prstGeom prst="ellipse">
            <a:avLst/>
          </a:prstGeom>
          <a:noFill/>
          <a:ln w="317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5" name="Oval 4"/>
          <p:cNvSpPr/>
          <p:nvPr/>
        </p:nvSpPr>
        <p:spPr>
          <a:xfrm>
            <a:off x="0" y="2924944"/>
            <a:ext cx="1907704" cy="648072"/>
          </a:xfrm>
          <a:prstGeom prst="ellipse">
            <a:avLst/>
          </a:prstGeom>
          <a:noFill/>
          <a:ln w="317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7" name="Rectangular Callout 6"/>
          <p:cNvSpPr/>
          <p:nvPr/>
        </p:nvSpPr>
        <p:spPr>
          <a:xfrm>
            <a:off x="1619672" y="1052736"/>
            <a:ext cx="1490464" cy="792088"/>
          </a:xfrm>
          <a:prstGeom prst="wedgeRectCallout">
            <a:avLst>
              <a:gd name="adj1" fmla="val -60068"/>
              <a:gd name="adj2" fmla="val 160492"/>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rtl="0"/>
            <a:r>
              <a:rPr lang="en-US" sz="2400" dirty="0" smtClean="0"/>
              <a:t>Food provided</a:t>
            </a:r>
            <a:endParaRPr lang="he-IL" sz="2400" dirty="0"/>
          </a:p>
        </p:txBody>
      </p:sp>
    </p:spTree>
    <p:extLst>
      <p:ext uri="{BB962C8B-B14F-4D97-AF65-F5344CB8AC3E}">
        <p14:creationId xmlns:p14="http://schemas.microsoft.com/office/powerpoint/2010/main" val="418090292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1000"/>
                                        <p:tgtEl>
                                          <p:spTgt spid="3"/>
                                        </p:tgtEl>
                                      </p:cBhvr>
                                    </p:animEffect>
                                    <p:anim calcmode="lin" valueType="num">
                                      <p:cBhvr>
                                        <p:cTn id="8" dur="1000" fill="hold"/>
                                        <p:tgtEl>
                                          <p:spTgt spid="3"/>
                                        </p:tgtEl>
                                        <p:attrNameLst>
                                          <p:attrName>ppt_x</p:attrName>
                                        </p:attrNameLst>
                                      </p:cBhvr>
                                      <p:tavLst>
                                        <p:tav tm="0">
                                          <p:val>
                                            <p:strVal val="#ppt_x"/>
                                          </p:val>
                                        </p:tav>
                                        <p:tav tm="100000">
                                          <p:val>
                                            <p:strVal val="#ppt_x"/>
                                          </p:val>
                                        </p:tav>
                                      </p:tavLst>
                                    </p:anim>
                                    <p:anim calcmode="lin" valueType="num">
                                      <p:cBhvr>
                                        <p:cTn id="9" dur="1000" fill="hold"/>
                                        <p:tgtEl>
                                          <p:spTgt spid="3"/>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5"/>
                                        </p:tgtEl>
                                        <p:attrNameLst>
                                          <p:attrName>style.visibility</p:attrName>
                                        </p:attrNameLst>
                                      </p:cBhvr>
                                      <p:to>
                                        <p:strVal val="visible"/>
                                      </p:to>
                                    </p:set>
                                    <p:animEffect transition="in" filter="fade">
                                      <p:cBhvr>
                                        <p:cTn id="14" dur="1000"/>
                                        <p:tgtEl>
                                          <p:spTgt spid="5"/>
                                        </p:tgtEl>
                                      </p:cBhvr>
                                    </p:animEffect>
                                    <p:anim calcmode="lin" valueType="num">
                                      <p:cBhvr>
                                        <p:cTn id="15" dur="1000" fill="hold"/>
                                        <p:tgtEl>
                                          <p:spTgt spid="5"/>
                                        </p:tgtEl>
                                        <p:attrNameLst>
                                          <p:attrName>ppt_x</p:attrName>
                                        </p:attrNameLst>
                                      </p:cBhvr>
                                      <p:tavLst>
                                        <p:tav tm="0">
                                          <p:val>
                                            <p:strVal val="#ppt_x"/>
                                          </p:val>
                                        </p:tav>
                                        <p:tav tm="100000">
                                          <p:val>
                                            <p:strVal val="#ppt_x"/>
                                          </p:val>
                                        </p:tav>
                                      </p:tavLst>
                                    </p:anim>
                                    <p:anim calcmode="lin" valueType="num">
                                      <p:cBhvr>
                                        <p:cTn id="16" dur="1000" fill="hold"/>
                                        <p:tgtEl>
                                          <p:spTgt spid="5"/>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7"/>
                                        </p:tgtEl>
                                        <p:attrNameLst>
                                          <p:attrName>style.visibility</p:attrName>
                                        </p:attrNameLst>
                                      </p:cBhvr>
                                      <p:to>
                                        <p:strVal val="visible"/>
                                      </p:to>
                                    </p:set>
                                    <p:animEffect transition="in" filter="fade">
                                      <p:cBhvr>
                                        <p:cTn id="21" dur="1000"/>
                                        <p:tgtEl>
                                          <p:spTgt spid="7"/>
                                        </p:tgtEl>
                                      </p:cBhvr>
                                    </p:animEffect>
                                    <p:anim calcmode="lin" valueType="num">
                                      <p:cBhvr>
                                        <p:cTn id="22" dur="1000" fill="hold"/>
                                        <p:tgtEl>
                                          <p:spTgt spid="7"/>
                                        </p:tgtEl>
                                        <p:attrNameLst>
                                          <p:attrName>ppt_x</p:attrName>
                                        </p:attrNameLst>
                                      </p:cBhvr>
                                      <p:tavLst>
                                        <p:tav tm="0">
                                          <p:val>
                                            <p:strVal val="#ppt_x"/>
                                          </p:val>
                                        </p:tav>
                                        <p:tav tm="100000">
                                          <p:val>
                                            <p:strVal val="#ppt_x"/>
                                          </p:val>
                                        </p:tav>
                                      </p:tavLst>
                                    </p:anim>
                                    <p:anim calcmode="lin" valueType="num">
                                      <p:cBhvr>
                                        <p:cTn id="23" dur="1000" fill="hold"/>
                                        <p:tgtEl>
                                          <p:spTgt spid="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5" grpId="0" animBg="1"/>
      <p:bldP spid="7" grpId="0" animBg="1"/>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p:cNvGraphicFramePr>
            <a:graphicFrameLocks noGrp="1"/>
          </p:cNvGraphicFramePr>
          <p:nvPr>
            <p:ph idx="1"/>
            <p:extLst>
              <p:ext uri="{D42A27DB-BD31-4B8C-83A1-F6EECF244321}">
                <p14:modId xmlns:p14="http://schemas.microsoft.com/office/powerpoint/2010/main" val="371863541"/>
              </p:ext>
            </p:extLst>
          </p:nvPr>
        </p:nvGraphicFramePr>
        <p:xfrm>
          <a:off x="-1" y="-1"/>
          <a:ext cx="9144002" cy="7293681"/>
        </p:xfrm>
        <a:graphic>
          <a:graphicData uri="http://schemas.openxmlformats.org/drawingml/2006/table">
            <a:tbl>
              <a:tblPr rtl="1" firstRow="1" bandRow="1">
                <a:tableStyleId>{5C22544A-7EE6-4342-B048-85BDC9FD1C3A}</a:tableStyleId>
              </a:tblPr>
              <a:tblGrid>
                <a:gridCol w="2425639"/>
                <a:gridCol w="2425639"/>
                <a:gridCol w="4292724"/>
              </a:tblGrid>
              <a:tr h="1595330">
                <a:tc>
                  <a:txBody>
                    <a:bodyPr/>
                    <a:lstStyle/>
                    <a:p>
                      <a:pPr algn="ctr" rtl="0"/>
                      <a:r>
                        <a:rPr lang="en-US" sz="2400" dirty="0" smtClean="0"/>
                        <a:t>Low carbohydrate diet</a:t>
                      </a:r>
                      <a:endParaRPr lang="he-IL" sz="2400" dirty="0"/>
                    </a:p>
                  </a:txBody>
                  <a:tcPr anchor="ctr"/>
                </a:tc>
                <a:tc>
                  <a:txBody>
                    <a:bodyPr/>
                    <a:lstStyle/>
                    <a:p>
                      <a:pPr algn="ctr" rtl="0"/>
                      <a:r>
                        <a:rPr lang="en-US" sz="2400" dirty="0" smtClean="0"/>
                        <a:t>Low fat diet</a:t>
                      </a:r>
                      <a:endParaRPr lang="he-IL" sz="2400" dirty="0"/>
                    </a:p>
                  </a:txBody>
                  <a:tcPr anchor="ctr"/>
                </a:tc>
                <a:tc>
                  <a:txBody>
                    <a:bodyPr/>
                    <a:lstStyle/>
                    <a:p>
                      <a:pPr algn="ctr" rtl="0"/>
                      <a:r>
                        <a:rPr lang="en-US" sz="2400" dirty="0" smtClean="0"/>
                        <a:t>Characteristic</a:t>
                      </a:r>
                      <a:endParaRPr lang="he-IL" sz="2400" dirty="0"/>
                    </a:p>
                  </a:txBody>
                  <a:tcPr anchor="ctr"/>
                </a:tc>
              </a:tr>
              <a:tr h="500464">
                <a:tc>
                  <a:txBody>
                    <a:bodyPr/>
                    <a:lstStyle/>
                    <a:p>
                      <a:pPr algn="ctr" rtl="0"/>
                      <a:r>
                        <a:rPr lang="en-US" sz="2400" dirty="0" smtClean="0"/>
                        <a:t>47.2±11.3</a:t>
                      </a:r>
                      <a:endParaRPr lang="he-IL" sz="2400" dirty="0"/>
                    </a:p>
                  </a:txBody>
                  <a:tcPr anchor="ctr"/>
                </a:tc>
                <a:tc>
                  <a:txBody>
                    <a:bodyPr/>
                    <a:lstStyle/>
                    <a:p>
                      <a:pPr algn="ctr" rtl="0"/>
                      <a:r>
                        <a:rPr lang="en-US" sz="2400" dirty="0" smtClean="0"/>
                        <a:t>42.5±4.1</a:t>
                      </a:r>
                      <a:endParaRPr lang="he-IL" sz="2400" dirty="0"/>
                    </a:p>
                  </a:txBody>
                  <a:tcPr anchor="ctr"/>
                </a:tc>
                <a:tc>
                  <a:txBody>
                    <a:bodyPr/>
                    <a:lstStyle/>
                    <a:p>
                      <a:pPr algn="l" rtl="0"/>
                      <a:r>
                        <a:rPr lang="en-US" sz="2400" dirty="0" smtClean="0"/>
                        <a:t>Age (years)</a:t>
                      </a:r>
                      <a:endParaRPr lang="he-IL" sz="2400" dirty="0"/>
                    </a:p>
                  </a:txBody>
                  <a:tcPr anchor="ctr"/>
                </a:tc>
              </a:tr>
              <a:tr h="500464">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2400" dirty="0" smtClean="0"/>
                        <a:t>84.6</a:t>
                      </a:r>
                      <a:endParaRPr lang="he-IL" sz="2400" dirty="0" smtClean="0"/>
                    </a:p>
                  </a:txBody>
                  <a:tcPr anchor="ct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2400" dirty="0" smtClean="0"/>
                        <a:t>83.6</a:t>
                      </a:r>
                      <a:endParaRPr lang="he-IL" sz="2400" dirty="0" smtClean="0"/>
                    </a:p>
                  </a:txBody>
                  <a:tcPr anchor="ctr"/>
                </a:tc>
                <a:tc>
                  <a:txBody>
                    <a:bodyPr/>
                    <a:lstStyle/>
                    <a:p>
                      <a:pPr algn="l" rtl="0"/>
                      <a:r>
                        <a:rPr lang="en-US" sz="2400" dirty="0" smtClean="0"/>
                        <a:t>Sex</a:t>
                      </a:r>
                      <a:r>
                        <a:rPr lang="en-US" sz="2400" baseline="0" dirty="0" smtClean="0"/>
                        <a:t> (% females)</a:t>
                      </a:r>
                      <a:endParaRPr lang="he-IL" sz="2400" dirty="0"/>
                    </a:p>
                  </a:txBody>
                  <a:tcPr anchor="ctr"/>
                </a:tc>
              </a:tr>
              <a:tr h="517466">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2400" dirty="0" smtClean="0"/>
                        <a:t>94.4±17.6</a:t>
                      </a:r>
                      <a:endParaRPr lang="he-IL" sz="2400" dirty="0" smtClean="0"/>
                    </a:p>
                  </a:txBody>
                  <a:tcPr anchor="ct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2400" dirty="0" smtClean="0"/>
                        <a:t>93.3±16.1</a:t>
                      </a:r>
                      <a:endParaRPr lang="he-IL" sz="2400" dirty="0" smtClean="0"/>
                    </a:p>
                  </a:txBody>
                  <a:tcPr anchor="ctr"/>
                </a:tc>
                <a:tc>
                  <a:txBody>
                    <a:bodyPr/>
                    <a:lstStyle/>
                    <a:p>
                      <a:pPr algn="l" rtl="0"/>
                      <a:r>
                        <a:rPr lang="en-US" sz="2400" dirty="0" smtClean="0"/>
                        <a:t>Weight (kg)</a:t>
                      </a:r>
                      <a:endParaRPr lang="he-IL" sz="2400" dirty="0"/>
                    </a:p>
                  </a:txBody>
                  <a:tcPr anchor="ctr"/>
                </a:tc>
              </a:tr>
              <a:tr h="500464">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2400" dirty="0" smtClean="0"/>
                        <a:t>193.9±45.6</a:t>
                      </a:r>
                      <a:endParaRPr lang="he-IL" sz="2400" dirty="0" smtClean="0"/>
                    </a:p>
                  </a:txBody>
                  <a:tcPr anchor="ct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2400" dirty="0" smtClean="0"/>
                        <a:t>195.2±46.9</a:t>
                      </a:r>
                      <a:endParaRPr lang="he-IL" sz="2400" dirty="0" smtClean="0"/>
                    </a:p>
                  </a:txBody>
                  <a:tcPr anchor="ctr"/>
                </a:tc>
                <a:tc>
                  <a:txBody>
                    <a:bodyPr/>
                    <a:lstStyle/>
                    <a:p>
                      <a:pPr algn="l" rtl="0"/>
                      <a:r>
                        <a:rPr lang="en-US" sz="2400" dirty="0" smtClean="0"/>
                        <a:t>Total</a:t>
                      </a:r>
                      <a:r>
                        <a:rPr lang="en-US" sz="2400" baseline="0" dirty="0" smtClean="0"/>
                        <a:t> cholesterol (mg/dl)</a:t>
                      </a:r>
                      <a:endParaRPr lang="he-IL" sz="2400" dirty="0"/>
                    </a:p>
                  </a:txBody>
                  <a:tcPr anchor="ctr"/>
                </a:tc>
              </a:tr>
              <a:tr h="500464">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2400" dirty="0" smtClean="0"/>
                        <a:t>50.16±16.4</a:t>
                      </a:r>
                      <a:endParaRPr lang="he-IL" sz="2400" dirty="0" smtClean="0"/>
                    </a:p>
                  </a:txBody>
                  <a:tcPr anchor="ct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2400" dirty="0" smtClean="0"/>
                        <a:t>51.1±15.9</a:t>
                      </a:r>
                      <a:endParaRPr lang="he-IL" sz="2400" dirty="0" smtClean="0"/>
                    </a:p>
                  </a:txBody>
                  <a:tcPr anchor="ctr"/>
                </a:tc>
                <a:tc>
                  <a:txBody>
                    <a:bodyPr/>
                    <a:lstStyle/>
                    <a:p>
                      <a:pPr algn="l" rtl="0"/>
                      <a:r>
                        <a:rPr lang="en-US" sz="2400" dirty="0" smtClean="0"/>
                        <a:t>HDL (mg/dl)</a:t>
                      </a:r>
                      <a:endParaRPr lang="he-IL" sz="2400" dirty="0"/>
                    </a:p>
                  </a:txBody>
                  <a:tcPr anchor="ctr"/>
                </a:tc>
              </a:tr>
              <a:tr h="532181">
                <a:tc>
                  <a:txBody>
                    <a:bodyPr/>
                    <a:lstStyle/>
                    <a:p>
                      <a:pPr algn="ctr" rtl="0"/>
                      <a:r>
                        <a:rPr lang="en-US" sz="2400" dirty="0" smtClean="0"/>
                        <a:t>123.8±39.8</a:t>
                      </a:r>
                      <a:endParaRPr lang="he-IL" sz="2400" dirty="0"/>
                    </a:p>
                  </a:txBody>
                  <a:tcPr anchor="ctr"/>
                </a:tc>
                <a:tc>
                  <a:txBody>
                    <a:bodyPr/>
                    <a:lstStyle/>
                    <a:p>
                      <a:pPr algn="ctr" rtl="0"/>
                      <a:r>
                        <a:rPr lang="en-US" sz="2400" dirty="0" smtClean="0"/>
                        <a:t>122.9±41.3</a:t>
                      </a:r>
                      <a:endParaRPr lang="he-IL" sz="2400" dirty="0"/>
                    </a:p>
                  </a:txBody>
                  <a:tcPr anchor="ctr"/>
                </a:tc>
                <a:tc>
                  <a:txBody>
                    <a:bodyPr/>
                    <a:lstStyle/>
                    <a:p>
                      <a:pPr algn="l" rtl="0"/>
                      <a:r>
                        <a:rPr lang="en-US" sz="2400" dirty="0" smtClean="0"/>
                        <a:t>LDL (mg/dl)</a:t>
                      </a:r>
                      <a:endParaRPr lang="he-IL" sz="2400" dirty="0"/>
                    </a:p>
                  </a:txBody>
                  <a:tcPr anchor="ctr"/>
                </a:tc>
              </a:tr>
              <a:tr h="500464">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2400" dirty="0" smtClean="0"/>
                        <a:t>126.4±45.6</a:t>
                      </a:r>
                      <a:endParaRPr lang="he-IL" sz="2400" dirty="0" smtClean="0"/>
                    </a:p>
                  </a:txBody>
                  <a:tcPr anchor="ct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2400" dirty="0" smtClean="0"/>
                        <a:t>118.0±47.1</a:t>
                      </a:r>
                      <a:endParaRPr lang="he-IL" sz="2400" dirty="0" smtClean="0"/>
                    </a:p>
                  </a:txBody>
                  <a:tcPr anchor="ctr"/>
                </a:tc>
                <a:tc>
                  <a:txBody>
                    <a:bodyPr/>
                    <a:lstStyle/>
                    <a:p>
                      <a:pPr algn="l" rtl="0"/>
                      <a:r>
                        <a:rPr lang="en-US" sz="2400" dirty="0" smtClean="0"/>
                        <a:t>TG (mg/dl)</a:t>
                      </a:r>
                      <a:endParaRPr lang="he-IL" sz="2400" dirty="0"/>
                    </a:p>
                  </a:txBody>
                  <a:tcPr anchor="ctr"/>
                </a:tc>
              </a:tr>
              <a:tr h="500464">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2400" dirty="0" smtClean="0"/>
                        <a:t>99.0±19.6</a:t>
                      </a:r>
                      <a:endParaRPr lang="he-IL" sz="2400" dirty="0" smtClean="0"/>
                    </a:p>
                  </a:txBody>
                  <a:tcPr anchor="ct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2400" dirty="0" smtClean="0"/>
                        <a:t>98.8±21.3</a:t>
                      </a:r>
                      <a:endParaRPr lang="he-IL" sz="2400" dirty="0" smtClean="0"/>
                    </a:p>
                  </a:txBody>
                  <a:tcPr anchor="ctr"/>
                </a:tc>
                <a:tc>
                  <a:txBody>
                    <a:bodyPr/>
                    <a:lstStyle/>
                    <a:p>
                      <a:pPr algn="l" rtl="0"/>
                      <a:r>
                        <a:rPr lang="en-US" sz="2400" dirty="0" smtClean="0"/>
                        <a:t>Glucose (mg/dl)</a:t>
                      </a:r>
                      <a:endParaRPr lang="he-IL" sz="2400" dirty="0"/>
                    </a:p>
                  </a:txBody>
                  <a:tcPr anchor="ctr"/>
                </a:tc>
              </a:tr>
              <a:tr h="546804">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2400" dirty="0" smtClean="0"/>
                        <a:t>127.2±19.1</a:t>
                      </a:r>
                      <a:endParaRPr lang="he-IL" sz="2400" dirty="0" smtClean="0"/>
                    </a:p>
                  </a:txBody>
                  <a:tcPr anchor="ct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2400" dirty="0" smtClean="0"/>
                        <a:t>128.2±18.4</a:t>
                      </a:r>
                      <a:endParaRPr lang="he-IL" sz="2400" dirty="0" smtClean="0"/>
                    </a:p>
                  </a:txBody>
                  <a:tcPr anchor="ct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2400" dirty="0" smtClean="0"/>
                        <a:t>Systolic blood</a:t>
                      </a:r>
                      <a:r>
                        <a:rPr lang="en-US" sz="2400" baseline="0" dirty="0" smtClean="0"/>
                        <a:t> pressure (mmHg)</a:t>
                      </a:r>
                      <a:endParaRPr lang="he-IL" sz="2400" dirty="0" smtClean="0"/>
                    </a:p>
                  </a:txBody>
                  <a:tcPr anchor="ctr"/>
                </a:tc>
              </a:tr>
              <a:tr h="546804">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2400" dirty="0" smtClean="0"/>
                        <a:t>80.5±13.9</a:t>
                      </a:r>
                      <a:endParaRPr lang="he-IL" sz="2400" dirty="0" smtClean="0"/>
                    </a:p>
                  </a:txBody>
                  <a:tcPr anchor="ct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2400" dirty="0" smtClean="0"/>
                        <a:t>80.6±12.0</a:t>
                      </a:r>
                      <a:endParaRPr lang="he-IL" sz="2400" dirty="0" smtClean="0"/>
                    </a:p>
                  </a:txBody>
                  <a:tcPr anchor="ct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2400" dirty="0" smtClean="0"/>
                        <a:t>Diastolic blood pressure (mmHg)</a:t>
                      </a:r>
                      <a:endParaRPr lang="he-IL" sz="2400" dirty="0" smtClean="0"/>
                    </a:p>
                  </a:txBody>
                  <a:tcPr anchor="ctr"/>
                </a:tc>
              </a:tr>
            </a:tbl>
          </a:graphicData>
        </a:graphic>
      </p:graphicFrame>
    </p:spTree>
    <p:extLst>
      <p:ext uri="{BB962C8B-B14F-4D97-AF65-F5344CB8AC3E}">
        <p14:creationId xmlns:p14="http://schemas.microsoft.com/office/powerpoint/2010/main" val="3781402859"/>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p:cNvGraphicFramePr>
            <a:graphicFrameLocks noGrp="1"/>
          </p:cNvGraphicFramePr>
          <p:nvPr>
            <p:ph idx="1"/>
            <p:extLst>
              <p:ext uri="{D42A27DB-BD31-4B8C-83A1-F6EECF244321}">
                <p14:modId xmlns:p14="http://schemas.microsoft.com/office/powerpoint/2010/main" val="3551317126"/>
              </p:ext>
            </p:extLst>
          </p:nvPr>
        </p:nvGraphicFramePr>
        <p:xfrm>
          <a:off x="1" y="-1"/>
          <a:ext cx="9144000" cy="7256372"/>
        </p:xfrm>
        <a:graphic>
          <a:graphicData uri="http://schemas.openxmlformats.org/drawingml/2006/table">
            <a:tbl>
              <a:tblPr rtl="1" firstRow="1" bandRow="1">
                <a:tableStyleId>{5C22544A-7EE6-4342-B048-85BDC9FD1C3A}</a:tableStyleId>
              </a:tblPr>
              <a:tblGrid>
                <a:gridCol w="3873827"/>
                <a:gridCol w="1973780"/>
                <a:gridCol w="3296393"/>
              </a:tblGrid>
              <a:tr h="1498608">
                <a:tc>
                  <a:txBody>
                    <a:bodyPr/>
                    <a:lstStyle/>
                    <a:p>
                      <a:pPr algn="ctr" rtl="0"/>
                      <a:r>
                        <a:rPr lang="en-US" sz="2400" dirty="0" smtClean="0"/>
                        <a:t>Effect of dietary macronutrient composition on weight loss</a:t>
                      </a:r>
                      <a:endParaRPr lang="he-IL" sz="2400" dirty="0"/>
                    </a:p>
                  </a:txBody>
                  <a:tcPr anchor="ct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2400" dirty="0" smtClean="0"/>
                        <a:t>% Completed </a:t>
                      </a:r>
                      <a:endParaRPr lang="he-IL" sz="2400" dirty="0"/>
                    </a:p>
                  </a:txBody>
                  <a:tcPr anchor="ctr"/>
                </a:tc>
                <a:tc>
                  <a:txBody>
                    <a:bodyPr/>
                    <a:lstStyle/>
                    <a:p>
                      <a:pPr algn="ctr" rtl="0"/>
                      <a:r>
                        <a:rPr lang="en-US" sz="2400" dirty="0" smtClean="0"/>
                        <a:t>Study</a:t>
                      </a:r>
                      <a:endParaRPr lang="he-IL" sz="2400" dirty="0"/>
                    </a:p>
                  </a:txBody>
                  <a:tcPr anchor="ctr"/>
                </a:tc>
              </a:tr>
              <a:tr h="470122">
                <a:tc>
                  <a:txBody>
                    <a:bodyPr/>
                    <a:lstStyle/>
                    <a:p>
                      <a:pPr algn="ctr" rtl="0"/>
                      <a:r>
                        <a:rPr lang="en-US" sz="2400" dirty="0" smtClean="0"/>
                        <a:t>No significant difference</a:t>
                      </a:r>
                      <a:endParaRPr lang="he-IL" sz="2400" dirty="0"/>
                    </a:p>
                  </a:txBody>
                  <a:tcPr anchor="ctr"/>
                </a:tc>
                <a:tc>
                  <a:txBody>
                    <a:bodyPr/>
                    <a:lstStyle/>
                    <a:p>
                      <a:pPr algn="ctr" rtl="0"/>
                      <a:r>
                        <a:rPr lang="en-US" sz="2400" dirty="0" smtClean="0"/>
                        <a:t>48</a:t>
                      </a:r>
                      <a:endParaRPr lang="he-IL" sz="2400" dirty="0"/>
                    </a:p>
                  </a:txBody>
                  <a:tcPr anchor="ctr"/>
                </a:tc>
                <a:tc>
                  <a:txBody>
                    <a:bodyPr/>
                    <a:lstStyle/>
                    <a:p>
                      <a:pPr algn="l" rtl="0"/>
                      <a:r>
                        <a:rPr lang="en-US" sz="2400" dirty="0" smtClean="0"/>
                        <a:t>Llanos 2014</a:t>
                      </a:r>
                      <a:endParaRPr lang="he-IL" sz="2400" dirty="0"/>
                    </a:p>
                  </a:txBody>
                  <a:tcPr anchor="ctr"/>
                </a:tc>
              </a:tr>
              <a:tr h="470122">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2400" dirty="0" smtClean="0"/>
                        <a:t>No significant difference</a:t>
                      </a:r>
                      <a:endParaRPr lang="he-IL" sz="2400" dirty="0" smtClean="0"/>
                    </a:p>
                  </a:txBody>
                  <a:tcPr anchor="ctr"/>
                </a:tc>
                <a:tc>
                  <a:txBody>
                    <a:bodyPr/>
                    <a:lstStyle/>
                    <a:p>
                      <a:pPr algn="ctr" rtl="0"/>
                      <a:r>
                        <a:rPr lang="en-US" sz="2400" dirty="0" smtClean="0"/>
                        <a:t>96</a:t>
                      </a:r>
                      <a:endParaRPr lang="he-IL" sz="2400" dirty="0"/>
                    </a:p>
                  </a:txBody>
                  <a:tcPr anchor="ctr"/>
                </a:tc>
                <a:tc>
                  <a:txBody>
                    <a:bodyPr/>
                    <a:lstStyle/>
                    <a:p>
                      <a:pPr algn="l" rtl="0"/>
                      <a:r>
                        <a:rPr lang="en-US" sz="2400" dirty="0" smtClean="0"/>
                        <a:t>Liu 2013</a:t>
                      </a:r>
                      <a:endParaRPr lang="he-IL" sz="2400" dirty="0"/>
                    </a:p>
                  </a:txBody>
                  <a:tcPr anchor="ctr"/>
                </a:tc>
              </a:tr>
              <a:tr h="846220">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2400" dirty="0" smtClean="0"/>
                        <a:t>No significant difference</a:t>
                      </a:r>
                      <a:r>
                        <a:rPr lang="en-US" sz="2400" baseline="0" dirty="0" smtClean="0"/>
                        <a:t> but REE increased in LCD group</a:t>
                      </a:r>
                      <a:endParaRPr lang="he-IL" sz="2400" dirty="0" smtClean="0"/>
                    </a:p>
                  </a:txBody>
                  <a:tcPr anchor="ctr"/>
                </a:tc>
                <a:tc>
                  <a:txBody>
                    <a:bodyPr/>
                    <a:lstStyle/>
                    <a:p>
                      <a:pPr algn="ctr" rtl="0"/>
                      <a:r>
                        <a:rPr lang="en-US" sz="2400" dirty="0" smtClean="0"/>
                        <a:t>75</a:t>
                      </a:r>
                      <a:endParaRPr lang="he-IL" sz="2400" dirty="0"/>
                    </a:p>
                  </a:txBody>
                  <a:tcPr anchor="ctr"/>
                </a:tc>
                <a:tc>
                  <a:txBody>
                    <a:bodyPr/>
                    <a:lstStyle/>
                    <a:p>
                      <a:pPr algn="l" rtl="0"/>
                      <a:r>
                        <a:rPr lang="en-US" sz="2400" dirty="0" err="1" smtClean="0"/>
                        <a:t>Kitabachi</a:t>
                      </a:r>
                      <a:r>
                        <a:rPr lang="en-US" sz="2400" dirty="0" smtClean="0"/>
                        <a:t> 2013</a:t>
                      </a:r>
                      <a:endParaRPr lang="he-IL" sz="2400" dirty="0"/>
                    </a:p>
                  </a:txBody>
                  <a:tcPr anchor="ctr"/>
                </a:tc>
              </a:tr>
              <a:tr h="470122">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2400" dirty="0" smtClean="0"/>
                        <a:t>No significant difference</a:t>
                      </a:r>
                      <a:endParaRPr lang="he-IL" sz="2400" dirty="0" smtClean="0"/>
                    </a:p>
                  </a:txBody>
                  <a:tcPr anchor="ctr"/>
                </a:tc>
                <a:tc>
                  <a:txBody>
                    <a:bodyPr/>
                    <a:lstStyle/>
                    <a:p>
                      <a:pPr algn="ctr" rtl="0"/>
                      <a:r>
                        <a:rPr lang="en-US" sz="2400" dirty="0" smtClean="0"/>
                        <a:t>62</a:t>
                      </a:r>
                      <a:endParaRPr lang="he-IL" sz="2400" dirty="0"/>
                    </a:p>
                  </a:txBody>
                  <a:tcPr anchor="ctr"/>
                </a:tc>
                <a:tc>
                  <a:txBody>
                    <a:bodyPr/>
                    <a:lstStyle/>
                    <a:p>
                      <a:pPr algn="l" rtl="0"/>
                      <a:r>
                        <a:rPr lang="en-US" sz="2400" dirty="0" smtClean="0"/>
                        <a:t>Foster 2010</a:t>
                      </a:r>
                      <a:endParaRPr lang="he-IL" sz="2400" dirty="0"/>
                    </a:p>
                  </a:txBody>
                  <a:tcPr anchor="ctr"/>
                </a:tc>
              </a:tr>
              <a:tr h="470122">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2400" dirty="0" smtClean="0"/>
                        <a:t>No significant difference</a:t>
                      </a:r>
                      <a:endParaRPr lang="he-IL" sz="2400" dirty="0" smtClean="0"/>
                    </a:p>
                  </a:txBody>
                  <a:tcPr anchor="ctr"/>
                </a:tc>
                <a:tc>
                  <a:txBody>
                    <a:bodyPr/>
                    <a:lstStyle/>
                    <a:p>
                      <a:pPr algn="ctr" rtl="0"/>
                      <a:r>
                        <a:rPr lang="en-US" sz="2400" dirty="0" smtClean="0"/>
                        <a:t>100</a:t>
                      </a:r>
                      <a:endParaRPr lang="he-IL" sz="2400" dirty="0"/>
                    </a:p>
                  </a:txBody>
                  <a:tcPr anchor="ctr"/>
                </a:tc>
                <a:tc>
                  <a:txBody>
                    <a:bodyPr/>
                    <a:lstStyle/>
                    <a:p>
                      <a:pPr algn="l" rtl="0"/>
                      <a:r>
                        <a:rPr lang="en-US" sz="2400" dirty="0" smtClean="0"/>
                        <a:t>de Luis 2013</a:t>
                      </a:r>
                      <a:endParaRPr lang="he-IL" sz="2400" dirty="0"/>
                    </a:p>
                  </a:txBody>
                  <a:tcPr anchor="ctr"/>
                </a:tc>
              </a:tr>
              <a:tr h="846220">
                <a:tc>
                  <a:txBody>
                    <a:bodyPr/>
                    <a:lstStyle/>
                    <a:p>
                      <a:pPr algn="ctr" rtl="0"/>
                      <a:r>
                        <a:rPr lang="en-US" sz="2400" dirty="0" smtClean="0"/>
                        <a:t>Significantly greater weight loss in LCD group</a:t>
                      </a:r>
                      <a:endParaRPr lang="he-IL" sz="2400" dirty="0"/>
                    </a:p>
                  </a:txBody>
                  <a:tcPr anchor="ctr"/>
                </a:tc>
                <a:tc>
                  <a:txBody>
                    <a:bodyPr/>
                    <a:lstStyle/>
                    <a:p>
                      <a:pPr algn="ctr" rtl="0"/>
                      <a:r>
                        <a:rPr lang="en-US" sz="2400" dirty="0" smtClean="0"/>
                        <a:t>80</a:t>
                      </a:r>
                      <a:endParaRPr lang="he-IL" sz="2400" dirty="0"/>
                    </a:p>
                  </a:txBody>
                  <a:tcPr anchor="ctr"/>
                </a:tc>
                <a:tc>
                  <a:txBody>
                    <a:bodyPr/>
                    <a:lstStyle/>
                    <a:p>
                      <a:pPr algn="l" rtl="0"/>
                      <a:r>
                        <a:rPr lang="en-US" sz="2400" dirty="0" err="1" smtClean="0"/>
                        <a:t>Bazzano</a:t>
                      </a:r>
                      <a:r>
                        <a:rPr lang="en-US" sz="2400" dirty="0" smtClean="0"/>
                        <a:t> 2014</a:t>
                      </a:r>
                      <a:endParaRPr lang="he-IL" sz="2400" dirty="0"/>
                    </a:p>
                  </a:txBody>
                  <a:tcPr anchor="ctr"/>
                </a:tc>
              </a:tr>
              <a:tr h="470122">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2400" dirty="0" smtClean="0"/>
                        <a:t>No significant difference</a:t>
                      </a:r>
                      <a:endParaRPr lang="he-IL" sz="2400" dirty="0" smtClean="0"/>
                    </a:p>
                  </a:txBody>
                  <a:tcPr anchor="ctr"/>
                </a:tc>
                <a:tc>
                  <a:txBody>
                    <a:bodyPr/>
                    <a:lstStyle/>
                    <a:p>
                      <a:pPr algn="ctr" rtl="0"/>
                      <a:r>
                        <a:rPr lang="en-US" sz="2400" dirty="0" smtClean="0"/>
                        <a:t>60</a:t>
                      </a:r>
                      <a:endParaRPr lang="he-IL" sz="2400" dirty="0"/>
                    </a:p>
                  </a:txBody>
                  <a:tcPr anchor="ctr"/>
                </a:tc>
                <a:tc>
                  <a:txBody>
                    <a:bodyPr/>
                    <a:lstStyle/>
                    <a:p>
                      <a:pPr algn="l" rtl="0"/>
                      <a:r>
                        <a:rPr lang="en-US" sz="2400" dirty="0" smtClean="0"/>
                        <a:t>Ruth 2013</a:t>
                      </a:r>
                      <a:endParaRPr lang="he-IL" sz="2400" dirty="0"/>
                    </a:p>
                  </a:txBody>
                  <a:tcPr anchor="ctr"/>
                </a:tc>
              </a:tr>
              <a:tr h="470122">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2400" dirty="0" smtClean="0"/>
                        <a:t>No significant difference</a:t>
                      </a:r>
                      <a:endParaRPr lang="he-IL" sz="2400" dirty="0" smtClean="0"/>
                    </a:p>
                  </a:txBody>
                  <a:tcPr anchor="ctr"/>
                </a:tc>
                <a:tc>
                  <a:txBody>
                    <a:bodyPr/>
                    <a:lstStyle/>
                    <a:p>
                      <a:pPr algn="ctr" rtl="0"/>
                      <a:r>
                        <a:rPr lang="en-US" sz="2400" dirty="0" smtClean="0"/>
                        <a:t>78</a:t>
                      </a:r>
                      <a:endParaRPr lang="he-IL" sz="2400" dirty="0"/>
                    </a:p>
                  </a:txBody>
                  <a:tcPr anchor="ctr"/>
                </a:tc>
                <a:tc>
                  <a:txBody>
                    <a:bodyPr/>
                    <a:lstStyle/>
                    <a:p>
                      <a:pPr algn="l" rtl="0"/>
                      <a:r>
                        <a:rPr lang="en-US" sz="2400" dirty="0" smtClean="0"/>
                        <a:t>Grave 2013</a:t>
                      </a:r>
                      <a:endParaRPr lang="he-IL" sz="2400" dirty="0"/>
                    </a:p>
                  </a:txBody>
                  <a:tcPr anchor="ctr"/>
                </a:tc>
              </a:tr>
              <a:tr h="846220">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2400" dirty="0" smtClean="0"/>
                        <a:t>Significantly greater weight loss in LCD group</a:t>
                      </a:r>
                      <a:endParaRPr lang="he-IL" sz="2400" dirty="0" smtClean="0"/>
                    </a:p>
                  </a:txBody>
                  <a:tcPr anchor="ctr"/>
                </a:tc>
                <a:tc>
                  <a:txBody>
                    <a:bodyPr/>
                    <a:lstStyle/>
                    <a:p>
                      <a:pPr algn="ctr" rtl="0"/>
                      <a:r>
                        <a:rPr lang="en-US" sz="2400" dirty="0" smtClean="0"/>
                        <a:t>85</a:t>
                      </a:r>
                      <a:endParaRPr lang="he-IL" sz="2400" dirty="0"/>
                    </a:p>
                  </a:txBody>
                  <a:tcPr anchor="ct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2400" dirty="0" err="1" smtClean="0"/>
                        <a:t>Juanola-Falgarona</a:t>
                      </a:r>
                      <a:r>
                        <a:rPr lang="en-US" sz="2400" baseline="0" dirty="0" smtClean="0"/>
                        <a:t> 2014</a:t>
                      </a:r>
                      <a:endParaRPr lang="he-IL" sz="2400" dirty="0" smtClean="0"/>
                    </a:p>
                  </a:txBody>
                  <a:tcPr anchor="ctr"/>
                </a:tc>
              </a:tr>
            </a:tbl>
          </a:graphicData>
        </a:graphic>
      </p:graphicFrame>
    </p:spTree>
    <p:extLst>
      <p:ext uri="{BB962C8B-B14F-4D97-AF65-F5344CB8AC3E}">
        <p14:creationId xmlns:p14="http://schemas.microsoft.com/office/powerpoint/2010/main" val="539158972"/>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normAutofit fontScale="90000"/>
          </a:bodyPr>
          <a:lstStyle/>
          <a:p>
            <a:pPr rtl="0"/>
            <a:r>
              <a:rPr lang="en-US" dirty="0" smtClean="0"/>
              <a:t>Macronutrient Composition and Weight Loss</a:t>
            </a:r>
            <a:endParaRPr lang="he-IL" dirty="0"/>
          </a:p>
        </p:txBody>
      </p:sp>
      <p:sp>
        <p:nvSpPr>
          <p:cNvPr id="6" name="TextBox 5"/>
          <p:cNvSpPr txBox="1"/>
          <p:nvPr/>
        </p:nvSpPr>
        <p:spPr>
          <a:xfrm>
            <a:off x="4139952" y="5589240"/>
            <a:ext cx="4032448" cy="461665"/>
          </a:xfrm>
          <a:prstGeom prst="rect">
            <a:avLst/>
          </a:prstGeom>
          <a:solidFill>
            <a:schemeClr val="bg1"/>
          </a:solidFill>
        </p:spPr>
        <p:txBody>
          <a:bodyPr wrap="square" rtlCol="1">
            <a:spAutoFit/>
          </a:bodyPr>
          <a:lstStyle/>
          <a:p>
            <a:pPr algn="l" rtl="0"/>
            <a:r>
              <a:rPr lang="en-US" sz="2400" b="1" dirty="0" smtClean="0"/>
              <a:t>Favors  Low Carbohydrate Diet</a:t>
            </a:r>
            <a:endParaRPr lang="he-IL" sz="2400" b="1" dirty="0"/>
          </a:p>
        </p:txBody>
      </p:sp>
      <p:pic>
        <p:nvPicPr>
          <p:cNvPr id="8194" name="Picture 2"/>
          <p:cNvPicPr>
            <a:picLocks noChangeAspect="1" noChangeArrowheads="1"/>
          </p:cNvPicPr>
          <p:nvPr/>
        </p:nvPicPr>
        <p:blipFill>
          <a:blip r:embed="rId2" cstate="print"/>
          <a:srcRect/>
          <a:stretch>
            <a:fillRect/>
          </a:stretch>
        </p:blipFill>
        <p:spPr bwMode="auto">
          <a:xfrm>
            <a:off x="1547664" y="1556792"/>
            <a:ext cx="5904656" cy="3744416"/>
          </a:xfrm>
          <a:prstGeom prst="rect">
            <a:avLst/>
          </a:prstGeom>
          <a:noFill/>
          <a:ln w="9525">
            <a:noFill/>
            <a:miter lim="800000"/>
            <a:headEnd/>
            <a:tailEnd/>
          </a:ln>
        </p:spPr>
      </p:pic>
      <p:sp>
        <p:nvSpPr>
          <p:cNvPr id="3" name="Rectangle 2"/>
          <p:cNvSpPr/>
          <p:nvPr/>
        </p:nvSpPr>
        <p:spPr>
          <a:xfrm>
            <a:off x="3599892" y="4941168"/>
            <a:ext cx="1512168" cy="432048"/>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rtl="0"/>
            <a:r>
              <a:rPr lang="en-US" sz="2000" b="1" dirty="0" smtClean="0">
                <a:solidFill>
                  <a:schemeClr val="tx1"/>
                </a:solidFill>
              </a:rPr>
              <a:t>0.00</a:t>
            </a:r>
            <a:endParaRPr lang="he-IL" sz="2000" b="1" dirty="0">
              <a:solidFill>
                <a:schemeClr val="tx1"/>
              </a:solidFill>
            </a:endParaRPr>
          </a:p>
        </p:txBody>
      </p:sp>
      <p:sp>
        <p:nvSpPr>
          <p:cNvPr id="5" name="TextBox 4"/>
          <p:cNvSpPr txBox="1"/>
          <p:nvPr/>
        </p:nvSpPr>
        <p:spPr>
          <a:xfrm>
            <a:off x="899592" y="5229200"/>
            <a:ext cx="2952328" cy="830997"/>
          </a:xfrm>
          <a:prstGeom prst="rect">
            <a:avLst/>
          </a:prstGeom>
          <a:solidFill>
            <a:schemeClr val="bg1"/>
          </a:solidFill>
        </p:spPr>
        <p:txBody>
          <a:bodyPr wrap="square" rtlCol="1">
            <a:spAutoFit/>
          </a:bodyPr>
          <a:lstStyle/>
          <a:p>
            <a:pPr algn="ctr" rtl="0"/>
            <a:endParaRPr lang="en-US" sz="2400" b="1" dirty="0" smtClean="0"/>
          </a:p>
          <a:p>
            <a:pPr algn="ctr" rtl="0"/>
            <a:r>
              <a:rPr lang="en-US" sz="2400" b="1" dirty="0" smtClean="0"/>
              <a:t>Favors Low Fat Diet</a:t>
            </a:r>
            <a:endParaRPr lang="he-IL" sz="2400" b="1" dirty="0"/>
          </a:p>
        </p:txBody>
      </p:sp>
      <p:sp>
        <p:nvSpPr>
          <p:cNvPr id="7" name="TextBox 6"/>
          <p:cNvSpPr txBox="1"/>
          <p:nvPr/>
        </p:nvSpPr>
        <p:spPr>
          <a:xfrm>
            <a:off x="2195736" y="1556792"/>
            <a:ext cx="4824536" cy="461665"/>
          </a:xfrm>
          <a:prstGeom prst="rect">
            <a:avLst/>
          </a:prstGeom>
          <a:solidFill>
            <a:schemeClr val="bg1"/>
          </a:solidFill>
        </p:spPr>
        <p:txBody>
          <a:bodyPr wrap="square" rtlCol="1">
            <a:spAutoFit/>
          </a:bodyPr>
          <a:lstStyle/>
          <a:p>
            <a:pPr algn="l" rtl="0"/>
            <a:r>
              <a:rPr lang="en-US" sz="2400" dirty="0" smtClean="0"/>
              <a:t>0.422, 95% CI -0.13 to 0.98, p=0.14</a:t>
            </a:r>
            <a:endParaRPr lang="he-IL" sz="2400" dirty="0"/>
          </a:p>
        </p:txBody>
      </p:sp>
      <p:cxnSp>
        <p:nvCxnSpPr>
          <p:cNvPr id="8" name="מחבר ישר 7"/>
          <p:cNvCxnSpPr/>
          <p:nvPr/>
        </p:nvCxnSpPr>
        <p:spPr>
          <a:xfrm>
            <a:off x="3491880" y="3284984"/>
            <a:ext cx="864096" cy="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1" name="מחבר ישר 10"/>
          <p:cNvCxnSpPr/>
          <p:nvPr/>
        </p:nvCxnSpPr>
        <p:spPr>
          <a:xfrm>
            <a:off x="2051720" y="3284984"/>
            <a:ext cx="864096" cy="0"/>
          </a:xfrm>
          <a:prstGeom prst="line">
            <a:avLst/>
          </a:prstGeom>
          <a:ln w="41275">
            <a:solidFill>
              <a:schemeClr val="tx1"/>
            </a:solidFill>
          </a:ln>
        </p:spPr>
        <p:style>
          <a:lnRef idx="1">
            <a:schemeClr val="accent1"/>
          </a:lnRef>
          <a:fillRef idx="0">
            <a:schemeClr val="accent1"/>
          </a:fillRef>
          <a:effectRef idx="0">
            <a:schemeClr val="accent1"/>
          </a:effectRef>
          <a:fontRef idx="minor">
            <a:schemeClr val="tx1"/>
          </a:fontRef>
        </p:style>
      </p:cxnSp>
      <p:sp>
        <p:nvSpPr>
          <p:cNvPr id="13" name="Rectangle 2"/>
          <p:cNvSpPr/>
          <p:nvPr/>
        </p:nvSpPr>
        <p:spPr>
          <a:xfrm>
            <a:off x="6529602" y="4869160"/>
            <a:ext cx="720080" cy="432048"/>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rtl="0"/>
            <a:r>
              <a:rPr lang="en-US" sz="2000" b="1" dirty="0" smtClean="0">
                <a:solidFill>
                  <a:schemeClr val="tx1"/>
                </a:solidFill>
              </a:rPr>
              <a:t>1.00</a:t>
            </a:r>
            <a:endParaRPr lang="he-IL" sz="2000" b="1" dirty="0">
              <a:solidFill>
                <a:schemeClr val="tx1"/>
              </a:solidFill>
            </a:endParaRPr>
          </a:p>
        </p:txBody>
      </p:sp>
      <p:sp>
        <p:nvSpPr>
          <p:cNvPr id="14" name="Rectangle 2"/>
          <p:cNvSpPr/>
          <p:nvPr/>
        </p:nvSpPr>
        <p:spPr>
          <a:xfrm>
            <a:off x="1331640" y="4941168"/>
            <a:ext cx="936104" cy="432048"/>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rtl="0"/>
            <a:r>
              <a:rPr lang="en-US" sz="2000" b="1" dirty="0" smtClean="0">
                <a:solidFill>
                  <a:schemeClr val="tx1"/>
                </a:solidFill>
              </a:rPr>
              <a:t>-1.00</a:t>
            </a:r>
            <a:endParaRPr lang="he-IL" sz="2000" b="1" dirty="0">
              <a:solidFill>
                <a:schemeClr val="tx1"/>
              </a:solidFill>
            </a:endParaRPr>
          </a:p>
        </p:txBody>
      </p:sp>
      <p:sp>
        <p:nvSpPr>
          <p:cNvPr id="15" name="Rectangle 2"/>
          <p:cNvSpPr/>
          <p:nvPr/>
        </p:nvSpPr>
        <p:spPr>
          <a:xfrm>
            <a:off x="5252406" y="4977172"/>
            <a:ext cx="720080" cy="36004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rtl="0"/>
            <a:r>
              <a:rPr lang="en-US" sz="2000" b="1" dirty="0" smtClean="0">
                <a:solidFill>
                  <a:schemeClr val="tx1"/>
                </a:solidFill>
              </a:rPr>
              <a:t>0.50</a:t>
            </a:r>
            <a:endParaRPr lang="he-IL" sz="2000" b="1" dirty="0">
              <a:solidFill>
                <a:schemeClr val="tx1"/>
              </a:solidFill>
            </a:endParaRPr>
          </a:p>
        </p:txBody>
      </p:sp>
      <p:sp>
        <p:nvSpPr>
          <p:cNvPr id="16" name="Rectangle 2"/>
          <p:cNvSpPr/>
          <p:nvPr/>
        </p:nvSpPr>
        <p:spPr>
          <a:xfrm>
            <a:off x="2699792" y="4940911"/>
            <a:ext cx="900100" cy="36004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rtl="0"/>
            <a:r>
              <a:rPr lang="en-US" sz="2000" b="1" dirty="0" smtClean="0">
                <a:solidFill>
                  <a:schemeClr val="tx1"/>
                </a:solidFill>
              </a:rPr>
              <a:t>-0.50</a:t>
            </a:r>
            <a:endParaRPr lang="he-IL" sz="2000" b="1" dirty="0">
              <a:solidFill>
                <a:schemeClr val="tx1"/>
              </a:solidFill>
            </a:endParaRPr>
          </a:p>
        </p:txBody>
      </p:sp>
      <p:sp>
        <p:nvSpPr>
          <p:cNvPr id="10" name="תרשים זרימה: החלטה 9"/>
          <p:cNvSpPr/>
          <p:nvPr/>
        </p:nvSpPr>
        <p:spPr>
          <a:xfrm>
            <a:off x="4067944" y="4509120"/>
            <a:ext cx="2736304" cy="432048"/>
          </a:xfrm>
          <a:prstGeom prst="flowChartDecision">
            <a:avLst/>
          </a:prstGeom>
          <a:solidFill>
            <a:schemeClr val="tx1"/>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Tree>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normAutofit fontScale="90000"/>
          </a:bodyPr>
          <a:lstStyle/>
          <a:p>
            <a:pPr rtl="0"/>
            <a:r>
              <a:rPr lang="en-US" dirty="0" smtClean="0"/>
              <a:t>Macronutrient Composition and Serum Total Cholesterol</a:t>
            </a:r>
            <a:endParaRPr lang="he-IL" dirty="0"/>
          </a:p>
        </p:txBody>
      </p:sp>
      <p:pic>
        <p:nvPicPr>
          <p:cNvPr id="6146" name="Picture 2"/>
          <p:cNvPicPr>
            <a:picLocks noChangeAspect="1" noChangeArrowheads="1"/>
          </p:cNvPicPr>
          <p:nvPr/>
        </p:nvPicPr>
        <p:blipFill>
          <a:blip r:embed="rId3" cstate="print"/>
          <a:srcRect/>
          <a:stretch>
            <a:fillRect/>
          </a:stretch>
        </p:blipFill>
        <p:spPr bwMode="auto">
          <a:xfrm>
            <a:off x="1475656" y="1484784"/>
            <a:ext cx="6120680" cy="3960440"/>
          </a:xfrm>
          <a:prstGeom prst="rect">
            <a:avLst/>
          </a:prstGeom>
          <a:noFill/>
          <a:ln w="9525">
            <a:noFill/>
            <a:miter lim="800000"/>
            <a:headEnd/>
            <a:tailEnd/>
          </a:ln>
        </p:spPr>
      </p:pic>
      <p:sp>
        <p:nvSpPr>
          <p:cNvPr id="3" name="Rectangle 2"/>
          <p:cNvSpPr/>
          <p:nvPr/>
        </p:nvSpPr>
        <p:spPr>
          <a:xfrm>
            <a:off x="1115616" y="3861048"/>
            <a:ext cx="1224136" cy="864096"/>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rtl="0"/>
            <a:endParaRPr lang="en-US" sz="2000" b="1" dirty="0" smtClean="0">
              <a:solidFill>
                <a:schemeClr val="tx1"/>
              </a:solidFill>
            </a:endParaRPr>
          </a:p>
          <a:p>
            <a:pPr algn="ctr" rtl="0"/>
            <a:endParaRPr lang="en-US" sz="2000" b="1" dirty="0" smtClean="0">
              <a:solidFill>
                <a:schemeClr val="tx1"/>
              </a:solidFill>
            </a:endParaRPr>
          </a:p>
          <a:p>
            <a:pPr algn="ctr" rtl="0"/>
            <a:r>
              <a:rPr lang="en-US" sz="2000" b="1" dirty="0" smtClean="0">
                <a:solidFill>
                  <a:schemeClr val="tx1"/>
                </a:solidFill>
              </a:rPr>
              <a:t>-1.00</a:t>
            </a:r>
            <a:endParaRPr lang="he-IL" sz="2000" b="1" dirty="0">
              <a:solidFill>
                <a:schemeClr val="tx1"/>
              </a:solidFill>
            </a:endParaRPr>
          </a:p>
        </p:txBody>
      </p:sp>
      <p:sp>
        <p:nvSpPr>
          <p:cNvPr id="5" name="TextBox 4"/>
          <p:cNvSpPr txBox="1"/>
          <p:nvPr/>
        </p:nvSpPr>
        <p:spPr>
          <a:xfrm>
            <a:off x="899592" y="5013176"/>
            <a:ext cx="2952328" cy="461665"/>
          </a:xfrm>
          <a:prstGeom prst="rect">
            <a:avLst/>
          </a:prstGeom>
          <a:solidFill>
            <a:schemeClr val="bg1"/>
          </a:solidFill>
        </p:spPr>
        <p:txBody>
          <a:bodyPr wrap="square" rtlCol="1">
            <a:spAutoFit/>
          </a:bodyPr>
          <a:lstStyle/>
          <a:p>
            <a:pPr algn="ctr" rtl="0"/>
            <a:r>
              <a:rPr lang="en-US" sz="2400" b="1" dirty="0" smtClean="0"/>
              <a:t>Favors Low Fat Diet</a:t>
            </a:r>
            <a:endParaRPr lang="he-IL" sz="2400" b="1" dirty="0"/>
          </a:p>
        </p:txBody>
      </p:sp>
      <p:sp>
        <p:nvSpPr>
          <p:cNvPr id="6" name="TextBox 5"/>
          <p:cNvSpPr txBox="1"/>
          <p:nvPr/>
        </p:nvSpPr>
        <p:spPr>
          <a:xfrm>
            <a:off x="4067944" y="5013176"/>
            <a:ext cx="4032448" cy="461665"/>
          </a:xfrm>
          <a:prstGeom prst="rect">
            <a:avLst/>
          </a:prstGeom>
          <a:solidFill>
            <a:schemeClr val="bg1"/>
          </a:solidFill>
        </p:spPr>
        <p:txBody>
          <a:bodyPr wrap="square" rtlCol="1">
            <a:spAutoFit/>
          </a:bodyPr>
          <a:lstStyle/>
          <a:p>
            <a:pPr algn="l" rtl="0"/>
            <a:r>
              <a:rPr lang="en-US" sz="2400" b="1" dirty="0" smtClean="0"/>
              <a:t>Favors  Low Carbohydrate Diet</a:t>
            </a:r>
            <a:endParaRPr lang="he-IL" sz="2400" b="1" dirty="0"/>
          </a:p>
        </p:txBody>
      </p:sp>
      <p:sp>
        <p:nvSpPr>
          <p:cNvPr id="7" name="TextBox 6"/>
          <p:cNvSpPr txBox="1"/>
          <p:nvPr/>
        </p:nvSpPr>
        <p:spPr>
          <a:xfrm>
            <a:off x="2195736" y="1556792"/>
            <a:ext cx="4824536" cy="461665"/>
          </a:xfrm>
          <a:prstGeom prst="rect">
            <a:avLst/>
          </a:prstGeom>
          <a:solidFill>
            <a:schemeClr val="bg1"/>
          </a:solidFill>
        </p:spPr>
        <p:txBody>
          <a:bodyPr wrap="square" rtlCol="1">
            <a:spAutoFit/>
          </a:bodyPr>
          <a:lstStyle/>
          <a:p>
            <a:pPr algn="l" rtl="0"/>
            <a:r>
              <a:rPr lang="en-US" sz="2400" dirty="0" smtClean="0"/>
              <a:t>1.19, 95% CI -0.06 to 2.15, p=0.08</a:t>
            </a:r>
            <a:endParaRPr lang="he-IL" sz="2400" dirty="0"/>
          </a:p>
        </p:txBody>
      </p:sp>
      <p:sp>
        <p:nvSpPr>
          <p:cNvPr id="9" name="Flowchart: Decision 8"/>
          <p:cNvSpPr/>
          <p:nvPr/>
        </p:nvSpPr>
        <p:spPr>
          <a:xfrm>
            <a:off x="4067944" y="4221088"/>
            <a:ext cx="1872208" cy="252608"/>
          </a:xfrm>
          <a:prstGeom prst="flowChartDecision">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10" name="תרשים זרימה: החלטה 9"/>
          <p:cNvSpPr/>
          <p:nvPr/>
        </p:nvSpPr>
        <p:spPr>
          <a:xfrm>
            <a:off x="4067944" y="4176228"/>
            <a:ext cx="2664296" cy="342328"/>
          </a:xfrm>
          <a:prstGeom prst="flowChartDecision">
            <a:avLst/>
          </a:prstGeom>
          <a:solidFill>
            <a:schemeClr val="tx1"/>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Tree>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normAutofit fontScale="90000"/>
          </a:bodyPr>
          <a:lstStyle/>
          <a:p>
            <a:pPr rtl="0"/>
            <a:r>
              <a:rPr lang="en-US" dirty="0" smtClean="0"/>
              <a:t>Macronutrient Composition and High Density Lipoprotein Cholesterol</a:t>
            </a:r>
            <a:endParaRPr lang="he-IL" dirty="0"/>
          </a:p>
        </p:txBody>
      </p:sp>
      <p:pic>
        <p:nvPicPr>
          <p:cNvPr id="3074" name="Picture 2"/>
          <p:cNvPicPr>
            <a:picLocks noChangeAspect="1" noChangeArrowheads="1"/>
          </p:cNvPicPr>
          <p:nvPr/>
        </p:nvPicPr>
        <p:blipFill>
          <a:blip r:embed="rId2" cstate="print"/>
          <a:srcRect/>
          <a:stretch>
            <a:fillRect/>
          </a:stretch>
        </p:blipFill>
        <p:spPr bwMode="auto">
          <a:xfrm>
            <a:off x="1691680" y="1556792"/>
            <a:ext cx="6264696" cy="4752527"/>
          </a:xfrm>
          <a:prstGeom prst="rect">
            <a:avLst/>
          </a:prstGeom>
          <a:noFill/>
          <a:ln w="9525">
            <a:noFill/>
            <a:miter lim="800000"/>
            <a:headEnd/>
            <a:tailEnd/>
          </a:ln>
        </p:spPr>
      </p:pic>
      <p:sp>
        <p:nvSpPr>
          <p:cNvPr id="6" name="TextBox 5"/>
          <p:cNvSpPr txBox="1"/>
          <p:nvPr/>
        </p:nvSpPr>
        <p:spPr>
          <a:xfrm>
            <a:off x="4355976" y="5733256"/>
            <a:ext cx="4032448" cy="461665"/>
          </a:xfrm>
          <a:prstGeom prst="rect">
            <a:avLst/>
          </a:prstGeom>
          <a:solidFill>
            <a:schemeClr val="bg1"/>
          </a:solidFill>
        </p:spPr>
        <p:txBody>
          <a:bodyPr wrap="square" rtlCol="1">
            <a:spAutoFit/>
          </a:bodyPr>
          <a:lstStyle/>
          <a:p>
            <a:pPr algn="l" rtl="0"/>
            <a:r>
              <a:rPr lang="en-US" sz="2400" b="1" dirty="0" smtClean="0"/>
              <a:t>Favors Low Carbohydrate Diet</a:t>
            </a:r>
            <a:endParaRPr lang="he-IL" sz="2400" b="1" dirty="0"/>
          </a:p>
        </p:txBody>
      </p:sp>
      <p:sp>
        <p:nvSpPr>
          <p:cNvPr id="5" name="TextBox 4"/>
          <p:cNvSpPr txBox="1"/>
          <p:nvPr/>
        </p:nvSpPr>
        <p:spPr>
          <a:xfrm>
            <a:off x="1187624" y="5733256"/>
            <a:ext cx="2952328" cy="461665"/>
          </a:xfrm>
          <a:prstGeom prst="rect">
            <a:avLst/>
          </a:prstGeom>
          <a:solidFill>
            <a:schemeClr val="bg1"/>
          </a:solidFill>
        </p:spPr>
        <p:txBody>
          <a:bodyPr wrap="square" rtlCol="1">
            <a:spAutoFit/>
          </a:bodyPr>
          <a:lstStyle/>
          <a:p>
            <a:pPr algn="ctr" rtl="0"/>
            <a:r>
              <a:rPr lang="en-US" sz="2400" b="1" dirty="0" smtClean="0"/>
              <a:t>Favors Low Fat Diet</a:t>
            </a:r>
            <a:endParaRPr lang="he-IL" sz="2400" b="1" dirty="0"/>
          </a:p>
        </p:txBody>
      </p:sp>
      <p:sp>
        <p:nvSpPr>
          <p:cNvPr id="3" name="Rectangle 2"/>
          <p:cNvSpPr/>
          <p:nvPr/>
        </p:nvSpPr>
        <p:spPr>
          <a:xfrm>
            <a:off x="1547664" y="4725144"/>
            <a:ext cx="936104" cy="1008112"/>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rtl="0"/>
            <a:endParaRPr lang="en-US" sz="2000" b="1" dirty="0" smtClean="0">
              <a:solidFill>
                <a:schemeClr val="tx1"/>
              </a:solidFill>
            </a:endParaRPr>
          </a:p>
          <a:p>
            <a:pPr algn="ctr" rtl="0"/>
            <a:endParaRPr lang="en-US" sz="2000" b="1" dirty="0" smtClean="0">
              <a:solidFill>
                <a:schemeClr val="tx1"/>
              </a:solidFill>
            </a:endParaRPr>
          </a:p>
          <a:p>
            <a:pPr algn="ctr" rtl="0"/>
            <a:r>
              <a:rPr lang="en-US" sz="2000" b="1" dirty="0" smtClean="0">
                <a:solidFill>
                  <a:schemeClr val="tx1"/>
                </a:solidFill>
              </a:rPr>
              <a:t>-1.00</a:t>
            </a:r>
            <a:endParaRPr lang="he-IL" sz="2000" b="1" dirty="0">
              <a:solidFill>
                <a:schemeClr val="tx1"/>
              </a:solidFill>
            </a:endParaRPr>
          </a:p>
        </p:txBody>
      </p:sp>
      <p:sp>
        <p:nvSpPr>
          <p:cNvPr id="7" name="TextBox 6"/>
          <p:cNvSpPr txBox="1"/>
          <p:nvPr/>
        </p:nvSpPr>
        <p:spPr>
          <a:xfrm>
            <a:off x="2195736" y="1556792"/>
            <a:ext cx="4824536" cy="461665"/>
          </a:xfrm>
          <a:prstGeom prst="rect">
            <a:avLst/>
          </a:prstGeom>
          <a:solidFill>
            <a:schemeClr val="bg1"/>
          </a:solidFill>
        </p:spPr>
        <p:txBody>
          <a:bodyPr wrap="square" rtlCol="1">
            <a:spAutoFit/>
          </a:bodyPr>
          <a:lstStyle/>
          <a:p>
            <a:pPr algn="l" rtl="0"/>
            <a:r>
              <a:rPr lang="en-US" sz="2400" dirty="0" smtClean="0"/>
              <a:t>0.73, 95% CI -0.18 to 1.65, p=0.11</a:t>
            </a:r>
            <a:endParaRPr lang="he-IL" sz="2400" dirty="0"/>
          </a:p>
        </p:txBody>
      </p:sp>
      <p:sp>
        <p:nvSpPr>
          <p:cNvPr id="8" name="Rectangle 2"/>
          <p:cNvSpPr/>
          <p:nvPr/>
        </p:nvSpPr>
        <p:spPr>
          <a:xfrm>
            <a:off x="6660232" y="5321499"/>
            <a:ext cx="720080" cy="432048"/>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rtl="0"/>
            <a:r>
              <a:rPr lang="en-US" sz="2000" b="1" dirty="0" smtClean="0">
                <a:solidFill>
                  <a:schemeClr val="tx1"/>
                </a:solidFill>
              </a:rPr>
              <a:t>1.00</a:t>
            </a:r>
            <a:endParaRPr lang="he-IL" sz="2000" b="1" dirty="0">
              <a:solidFill>
                <a:schemeClr val="tx1"/>
              </a:solidFill>
            </a:endParaRPr>
          </a:p>
        </p:txBody>
      </p:sp>
      <p:sp>
        <p:nvSpPr>
          <p:cNvPr id="9" name="Rectangle 2"/>
          <p:cNvSpPr/>
          <p:nvPr/>
        </p:nvSpPr>
        <p:spPr>
          <a:xfrm>
            <a:off x="5436096" y="5373216"/>
            <a:ext cx="720080" cy="36004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rtl="0"/>
            <a:r>
              <a:rPr lang="en-US" sz="2000" b="1" dirty="0" smtClean="0">
                <a:solidFill>
                  <a:schemeClr val="tx1"/>
                </a:solidFill>
              </a:rPr>
              <a:t>0.50</a:t>
            </a:r>
            <a:endParaRPr lang="he-IL" sz="2000" b="1" dirty="0">
              <a:solidFill>
                <a:schemeClr val="tx1"/>
              </a:solidFill>
            </a:endParaRPr>
          </a:p>
        </p:txBody>
      </p:sp>
      <p:sp>
        <p:nvSpPr>
          <p:cNvPr id="10" name="Rectangle 2"/>
          <p:cNvSpPr/>
          <p:nvPr/>
        </p:nvSpPr>
        <p:spPr>
          <a:xfrm>
            <a:off x="2915816" y="5357503"/>
            <a:ext cx="720080" cy="36004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rtl="0"/>
            <a:r>
              <a:rPr lang="en-US" sz="2000" b="1" dirty="0" smtClean="0">
                <a:solidFill>
                  <a:schemeClr val="tx1"/>
                </a:solidFill>
              </a:rPr>
              <a:t>-0.50</a:t>
            </a:r>
            <a:endParaRPr lang="he-IL" sz="2000" b="1" dirty="0">
              <a:solidFill>
                <a:schemeClr val="tx1"/>
              </a:solidFill>
            </a:endParaRPr>
          </a:p>
        </p:txBody>
      </p:sp>
      <p:sp>
        <p:nvSpPr>
          <p:cNvPr id="11" name="Rectangle 2"/>
          <p:cNvSpPr/>
          <p:nvPr/>
        </p:nvSpPr>
        <p:spPr>
          <a:xfrm>
            <a:off x="4165682" y="5321499"/>
            <a:ext cx="720080" cy="36004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rtl="0"/>
            <a:r>
              <a:rPr lang="en-US" sz="2000" b="1" dirty="0" smtClean="0">
                <a:solidFill>
                  <a:schemeClr val="tx1"/>
                </a:solidFill>
              </a:rPr>
              <a:t>0.0</a:t>
            </a:r>
            <a:endParaRPr lang="he-IL" sz="2000" b="1" dirty="0">
              <a:solidFill>
                <a:schemeClr val="tx1"/>
              </a:solidFill>
            </a:endParaRPr>
          </a:p>
        </p:txBody>
      </p:sp>
      <p:sp>
        <p:nvSpPr>
          <p:cNvPr id="2" name="מלבן 1"/>
          <p:cNvSpPr/>
          <p:nvPr/>
        </p:nvSpPr>
        <p:spPr>
          <a:xfrm>
            <a:off x="5940152" y="2922464"/>
            <a:ext cx="1081276" cy="2018704"/>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13" name="מלבן 12"/>
          <p:cNvSpPr/>
          <p:nvPr/>
        </p:nvSpPr>
        <p:spPr>
          <a:xfrm>
            <a:off x="2069512" y="2706440"/>
            <a:ext cx="432048" cy="2018704"/>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14" name="תרשים זרימה: החלטה 9"/>
          <p:cNvSpPr/>
          <p:nvPr/>
        </p:nvSpPr>
        <p:spPr>
          <a:xfrm>
            <a:off x="4283968" y="4941168"/>
            <a:ext cx="2808312" cy="360040"/>
          </a:xfrm>
          <a:prstGeom prst="flowChartDecision">
            <a:avLst/>
          </a:prstGeom>
          <a:solidFill>
            <a:schemeClr val="tx1"/>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Tree>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normAutofit fontScale="90000"/>
          </a:bodyPr>
          <a:lstStyle/>
          <a:p>
            <a:pPr rtl="0"/>
            <a:r>
              <a:rPr lang="en-US" dirty="0" smtClean="0"/>
              <a:t>Macronutrient Composition and Low Density Lipoprotein Cholesterol</a:t>
            </a:r>
            <a:endParaRPr lang="he-IL" dirty="0"/>
          </a:p>
        </p:txBody>
      </p:sp>
      <p:pic>
        <p:nvPicPr>
          <p:cNvPr id="4098" name="Picture 2"/>
          <p:cNvPicPr>
            <a:picLocks noChangeAspect="1" noChangeArrowheads="1"/>
          </p:cNvPicPr>
          <p:nvPr/>
        </p:nvPicPr>
        <p:blipFill>
          <a:blip r:embed="rId2" cstate="print"/>
          <a:srcRect/>
          <a:stretch>
            <a:fillRect/>
          </a:stretch>
        </p:blipFill>
        <p:spPr bwMode="auto">
          <a:xfrm>
            <a:off x="1907704" y="1628800"/>
            <a:ext cx="5256584" cy="4032448"/>
          </a:xfrm>
          <a:prstGeom prst="rect">
            <a:avLst/>
          </a:prstGeom>
          <a:noFill/>
          <a:ln w="9525">
            <a:noFill/>
            <a:miter lim="800000"/>
            <a:headEnd/>
            <a:tailEnd/>
          </a:ln>
        </p:spPr>
      </p:pic>
      <p:sp>
        <p:nvSpPr>
          <p:cNvPr id="5" name="TextBox 4"/>
          <p:cNvSpPr txBox="1"/>
          <p:nvPr/>
        </p:nvSpPr>
        <p:spPr>
          <a:xfrm>
            <a:off x="1187624" y="5085184"/>
            <a:ext cx="2952328" cy="461665"/>
          </a:xfrm>
          <a:prstGeom prst="rect">
            <a:avLst/>
          </a:prstGeom>
          <a:solidFill>
            <a:schemeClr val="bg1"/>
          </a:solidFill>
        </p:spPr>
        <p:txBody>
          <a:bodyPr wrap="square" rtlCol="1">
            <a:spAutoFit/>
          </a:bodyPr>
          <a:lstStyle/>
          <a:p>
            <a:pPr algn="ctr" rtl="0"/>
            <a:r>
              <a:rPr lang="en-US" sz="2400" b="1" dirty="0" smtClean="0"/>
              <a:t>Favors Low Fat Diet</a:t>
            </a:r>
            <a:endParaRPr lang="he-IL" sz="2400" b="1" dirty="0"/>
          </a:p>
        </p:txBody>
      </p:sp>
      <p:sp>
        <p:nvSpPr>
          <p:cNvPr id="6" name="TextBox 5"/>
          <p:cNvSpPr txBox="1"/>
          <p:nvPr/>
        </p:nvSpPr>
        <p:spPr>
          <a:xfrm>
            <a:off x="4211960" y="5085184"/>
            <a:ext cx="4032448" cy="461665"/>
          </a:xfrm>
          <a:prstGeom prst="rect">
            <a:avLst/>
          </a:prstGeom>
          <a:solidFill>
            <a:schemeClr val="bg1"/>
          </a:solidFill>
        </p:spPr>
        <p:txBody>
          <a:bodyPr wrap="square" rtlCol="1">
            <a:spAutoFit/>
          </a:bodyPr>
          <a:lstStyle/>
          <a:p>
            <a:pPr algn="l" rtl="0"/>
            <a:r>
              <a:rPr lang="en-US" sz="2400" b="1" dirty="0" smtClean="0"/>
              <a:t>Favors  Low Carbohydrate Diet</a:t>
            </a:r>
            <a:endParaRPr lang="he-IL" sz="2400" b="1" dirty="0"/>
          </a:p>
        </p:txBody>
      </p:sp>
      <p:sp>
        <p:nvSpPr>
          <p:cNvPr id="3" name="Rectangle 2"/>
          <p:cNvSpPr/>
          <p:nvPr/>
        </p:nvSpPr>
        <p:spPr>
          <a:xfrm>
            <a:off x="1763688" y="4077072"/>
            <a:ext cx="936104" cy="864096"/>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rtl="0"/>
            <a:endParaRPr lang="en-US" sz="2000" b="1" dirty="0" smtClean="0">
              <a:solidFill>
                <a:schemeClr val="tx1"/>
              </a:solidFill>
            </a:endParaRPr>
          </a:p>
          <a:p>
            <a:pPr algn="ctr" rtl="0"/>
            <a:endParaRPr lang="en-US" sz="2000" b="1" dirty="0" smtClean="0">
              <a:solidFill>
                <a:schemeClr val="tx1"/>
              </a:solidFill>
            </a:endParaRPr>
          </a:p>
          <a:p>
            <a:pPr algn="ctr" rtl="0"/>
            <a:r>
              <a:rPr lang="en-US" sz="2000" b="1" dirty="0" smtClean="0">
                <a:solidFill>
                  <a:schemeClr val="tx1"/>
                </a:solidFill>
              </a:rPr>
              <a:t>-1.00</a:t>
            </a:r>
            <a:endParaRPr lang="he-IL" sz="2000" b="1" dirty="0">
              <a:solidFill>
                <a:schemeClr val="tx1"/>
              </a:solidFill>
            </a:endParaRPr>
          </a:p>
        </p:txBody>
      </p:sp>
      <p:sp>
        <p:nvSpPr>
          <p:cNvPr id="8" name="TextBox 7"/>
          <p:cNvSpPr txBox="1"/>
          <p:nvPr/>
        </p:nvSpPr>
        <p:spPr>
          <a:xfrm>
            <a:off x="2195736" y="1556792"/>
            <a:ext cx="4824536" cy="461665"/>
          </a:xfrm>
          <a:prstGeom prst="rect">
            <a:avLst/>
          </a:prstGeom>
          <a:solidFill>
            <a:schemeClr val="bg1"/>
          </a:solidFill>
        </p:spPr>
        <p:txBody>
          <a:bodyPr wrap="square" rtlCol="1">
            <a:spAutoFit/>
          </a:bodyPr>
          <a:lstStyle/>
          <a:p>
            <a:pPr algn="l" rtl="0"/>
            <a:r>
              <a:rPr lang="en-US" sz="2400" dirty="0" smtClean="0"/>
              <a:t>0.29, 95% CI -0.13 to 1.37, p=0.17</a:t>
            </a:r>
            <a:endParaRPr lang="he-IL" sz="2400" dirty="0"/>
          </a:p>
        </p:txBody>
      </p:sp>
      <p:sp>
        <p:nvSpPr>
          <p:cNvPr id="9" name="מלבן 8"/>
          <p:cNvSpPr/>
          <p:nvPr/>
        </p:nvSpPr>
        <p:spPr>
          <a:xfrm>
            <a:off x="5777766" y="4005064"/>
            <a:ext cx="433204" cy="504056"/>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10" name="תרשים זרימה: החלטה 9"/>
          <p:cNvSpPr/>
          <p:nvPr/>
        </p:nvSpPr>
        <p:spPr>
          <a:xfrm>
            <a:off x="3851920" y="4365104"/>
            <a:ext cx="2088232" cy="288032"/>
          </a:xfrm>
          <a:prstGeom prst="flowChartDecision">
            <a:avLst/>
          </a:prstGeom>
          <a:solidFill>
            <a:schemeClr val="tx1"/>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Tree>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normAutofit fontScale="90000"/>
          </a:bodyPr>
          <a:lstStyle/>
          <a:p>
            <a:pPr rtl="0"/>
            <a:r>
              <a:rPr lang="en-US" dirty="0" smtClean="0"/>
              <a:t>Macronutrient Composition and Triglycerides</a:t>
            </a:r>
            <a:endParaRPr lang="he-IL" dirty="0"/>
          </a:p>
        </p:txBody>
      </p:sp>
      <p:pic>
        <p:nvPicPr>
          <p:cNvPr id="7170" name="Picture 2"/>
          <p:cNvPicPr>
            <a:picLocks noChangeAspect="1" noChangeArrowheads="1"/>
          </p:cNvPicPr>
          <p:nvPr/>
        </p:nvPicPr>
        <p:blipFill>
          <a:blip r:embed="rId2" cstate="print"/>
          <a:srcRect/>
          <a:stretch>
            <a:fillRect/>
          </a:stretch>
        </p:blipFill>
        <p:spPr bwMode="auto">
          <a:xfrm>
            <a:off x="1547664" y="1556792"/>
            <a:ext cx="5688632" cy="3960440"/>
          </a:xfrm>
          <a:prstGeom prst="rect">
            <a:avLst/>
          </a:prstGeom>
          <a:noFill/>
          <a:ln w="9525">
            <a:noFill/>
            <a:miter lim="800000"/>
            <a:headEnd/>
            <a:tailEnd/>
          </a:ln>
        </p:spPr>
      </p:pic>
      <p:sp>
        <p:nvSpPr>
          <p:cNvPr id="6" name="TextBox 5"/>
          <p:cNvSpPr txBox="1"/>
          <p:nvPr/>
        </p:nvSpPr>
        <p:spPr>
          <a:xfrm>
            <a:off x="4067944" y="5013176"/>
            <a:ext cx="4032448" cy="461665"/>
          </a:xfrm>
          <a:prstGeom prst="rect">
            <a:avLst/>
          </a:prstGeom>
          <a:solidFill>
            <a:schemeClr val="bg1"/>
          </a:solidFill>
        </p:spPr>
        <p:txBody>
          <a:bodyPr wrap="square" rtlCol="1">
            <a:spAutoFit/>
          </a:bodyPr>
          <a:lstStyle/>
          <a:p>
            <a:pPr algn="l" rtl="0"/>
            <a:r>
              <a:rPr lang="en-US" sz="2400" b="1" dirty="0" smtClean="0"/>
              <a:t>Favors  Low Carbohydrate Diet</a:t>
            </a:r>
            <a:endParaRPr lang="he-IL" sz="2400" b="1" dirty="0"/>
          </a:p>
        </p:txBody>
      </p:sp>
      <p:sp>
        <p:nvSpPr>
          <p:cNvPr id="5" name="TextBox 4"/>
          <p:cNvSpPr txBox="1"/>
          <p:nvPr/>
        </p:nvSpPr>
        <p:spPr>
          <a:xfrm>
            <a:off x="899592" y="5013176"/>
            <a:ext cx="2952328" cy="461665"/>
          </a:xfrm>
          <a:prstGeom prst="rect">
            <a:avLst/>
          </a:prstGeom>
          <a:solidFill>
            <a:schemeClr val="bg1"/>
          </a:solidFill>
        </p:spPr>
        <p:txBody>
          <a:bodyPr wrap="square" rtlCol="1">
            <a:spAutoFit/>
          </a:bodyPr>
          <a:lstStyle/>
          <a:p>
            <a:pPr algn="ctr" rtl="0"/>
            <a:r>
              <a:rPr lang="en-US" sz="2400" b="1" dirty="0" smtClean="0"/>
              <a:t>Favors Low Fat Diet</a:t>
            </a:r>
            <a:endParaRPr lang="he-IL" sz="2400" b="1" dirty="0"/>
          </a:p>
        </p:txBody>
      </p:sp>
      <p:sp>
        <p:nvSpPr>
          <p:cNvPr id="3" name="Rectangle 2"/>
          <p:cNvSpPr/>
          <p:nvPr/>
        </p:nvSpPr>
        <p:spPr>
          <a:xfrm>
            <a:off x="1187624" y="4293096"/>
            <a:ext cx="1224136" cy="792088"/>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rtl="0"/>
            <a:endParaRPr lang="en-US" sz="2000" b="1" dirty="0" smtClean="0">
              <a:solidFill>
                <a:schemeClr val="tx1"/>
              </a:solidFill>
            </a:endParaRPr>
          </a:p>
          <a:p>
            <a:pPr algn="ctr" rtl="0"/>
            <a:r>
              <a:rPr lang="en-US" sz="2000" b="1" dirty="0" smtClean="0">
                <a:solidFill>
                  <a:schemeClr val="tx1"/>
                </a:solidFill>
              </a:rPr>
              <a:t>-1.00</a:t>
            </a:r>
            <a:endParaRPr lang="he-IL" sz="2000" b="1" dirty="0">
              <a:solidFill>
                <a:schemeClr val="tx1"/>
              </a:solidFill>
            </a:endParaRPr>
          </a:p>
        </p:txBody>
      </p:sp>
      <p:sp>
        <p:nvSpPr>
          <p:cNvPr id="7" name="TextBox 6"/>
          <p:cNvSpPr txBox="1"/>
          <p:nvPr/>
        </p:nvSpPr>
        <p:spPr>
          <a:xfrm>
            <a:off x="2195736" y="1556792"/>
            <a:ext cx="4824536" cy="461665"/>
          </a:xfrm>
          <a:prstGeom prst="rect">
            <a:avLst/>
          </a:prstGeom>
          <a:solidFill>
            <a:schemeClr val="bg1"/>
          </a:solidFill>
        </p:spPr>
        <p:txBody>
          <a:bodyPr wrap="square" rtlCol="1">
            <a:spAutoFit/>
          </a:bodyPr>
          <a:lstStyle/>
          <a:p>
            <a:pPr algn="l" rtl="0"/>
            <a:r>
              <a:rPr lang="en-US" sz="2400" dirty="0" smtClean="0"/>
              <a:t>0.49, 95% CI -0.41 to 1.40, p=0.28</a:t>
            </a:r>
            <a:endParaRPr lang="he-IL" sz="2400" dirty="0"/>
          </a:p>
        </p:txBody>
      </p:sp>
      <p:sp>
        <p:nvSpPr>
          <p:cNvPr id="8" name="מלבן 7"/>
          <p:cNvSpPr/>
          <p:nvPr/>
        </p:nvSpPr>
        <p:spPr>
          <a:xfrm>
            <a:off x="5475432" y="2670436"/>
            <a:ext cx="949650" cy="1334628"/>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9" name="מלבן 8"/>
          <p:cNvSpPr/>
          <p:nvPr/>
        </p:nvSpPr>
        <p:spPr>
          <a:xfrm>
            <a:off x="1799692" y="2282453"/>
            <a:ext cx="1116702" cy="2018704"/>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10" name="תרשים זרימה: החלטה 9"/>
          <p:cNvSpPr/>
          <p:nvPr/>
        </p:nvSpPr>
        <p:spPr>
          <a:xfrm>
            <a:off x="3347864" y="4437112"/>
            <a:ext cx="3096344" cy="216024"/>
          </a:xfrm>
          <a:prstGeom prst="flowChartDecision">
            <a:avLst/>
          </a:prstGeom>
          <a:solidFill>
            <a:schemeClr val="tx1"/>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Tree>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normAutofit fontScale="90000"/>
          </a:bodyPr>
          <a:lstStyle/>
          <a:p>
            <a:pPr rtl="0"/>
            <a:r>
              <a:rPr lang="en-US" dirty="0" smtClean="0"/>
              <a:t>Macronutrient Composition and Glucose</a:t>
            </a:r>
            <a:endParaRPr lang="he-IL" dirty="0"/>
          </a:p>
        </p:txBody>
      </p:sp>
      <p:pic>
        <p:nvPicPr>
          <p:cNvPr id="2050" name="Picture 2"/>
          <p:cNvPicPr>
            <a:picLocks noChangeAspect="1" noChangeArrowheads="1"/>
          </p:cNvPicPr>
          <p:nvPr/>
        </p:nvPicPr>
        <p:blipFill>
          <a:blip r:embed="rId2" cstate="print"/>
          <a:srcRect/>
          <a:stretch>
            <a:fillRect/>
          </a:stretch>
        </p:blipFill>
        <p:spPr bwMode="auto">
          <a:xfrm>
            <a:off x="1259631" y="1628800"/>
            <a:ext cx="6552729" cy="4536504"/>
          </a:xfrm>
          <a:prstGeom prst="rect">
            <a:avLst/>
          </a:prstGeom>
          <a:noFill/>
          <a:ln w="9525">
            <a:noFill/>
            <a:miter lim="800000"/>
            <a:headEnd/>
            <a:tailEnd/>
          </a:ln>
        </p:spPr>
      </p:pic>
      <p:sp>
        <p:nvSpPr>
          <p:cNvPr id="5" name="TextBox 4"/>
          <p:cNvSpPr txBox="1"/>
          <p:nvPr/>
        </p:nvSpPr>
        <p:spPr>
          <a:xfrm>
            <a:off x="1187624" y="5733256"/>
            <a:ext cx="2952328" cy="461665"/>
          </a:xfrm>
          <a:prstGeom prst="rect">
            <a:avLst/>
          </a:prstGeom>
          <a:solidFill>
            <a:schemeClr val="bg1"/>
          </a:solidFill>
        </p:spPr>
        <p:txBody>
          <a:bodyPr wrap="square" rtlCol="1">
            <a:spAutoFit/>
          </a:bodyPr>
          <a:lstStyle/>
          <a:p>
            <a:pPr algn="ctr" rtl="0"/>
            <a:r>
              <a:rPr lang="en-US" sz="2400" b="1" dirty="0" smtClean="0"/>
              <a:t>Favors Low Fat Diet</a:t>
            </a:r>
            <a:endParaRPr lang="he-IL" sz="2400" b="1" dirty="0"/>
          </a:p>
        </p:txBody>
      </p:sp>
      <p:sp>
        <p:nvSpPr>
          <p:cNvPr id="6" name="TextBox 5"/>
          <p:cNvSpPr txBox="1"/>
          <p:nvPr/>
        </p:nvSpPr>
        <p:spPr>
          <a:xfrm>
            <a:off x="4355976" y="5733256"/>
            <a:ext cx="4032448" cy="461665"/>
          </a:xfrm>
          <a:prstGeom prst="rect">
            <a:avLst/>
          </a:prstGeom>
          <a:solidFill>
            <a:schemeClr val="bg1"/>
          </a:solidFill>
        </p:spPr>
        <p:txBody>
          <a:bodyPr wrap="square" rtlCol="1">
            <a:spAutoFit/>
          </a:bodyPr>
          <a:lstStyle/>
          <a:p>
            <a:pPr algn="l" rtl="0"/>
            <a:r>
              <a:rPr lang="en-US" sz="2400" b="1" dirty="0" smtClean="0"/>
              <a:t>Favors Carbohydrate Fat Diet</a:t>
            </a:r>
            <a:endParaRPr lang="he-IL" sz="2400" b="1" dirty="0"/>
          </a:p>
        </p:txBody>
      </p:sp>
      <p:sp>
        <p:nvSpPr>
          <p:cNvPr id="3" name="Rectangle 2"/>
          <p:cNvSpPr/>
          <p:nvPr/>
        </p:nvSpPr>
        <p:spPr>
          <a:xfrm>
            <a:off x="1259632" y="4725144"/>
            <a:ext cx="936104" cy="1008112"/>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rtl="0"/>
            <a:r>
              <a:rPr lang="en-US" sz="2000" b="1" dirty="0" smtClean="0">
                <a:solidFill>
                  <a:schemeClr val="tx1"/>
                </a:solidFill>
              </a:rPr>
              <a:t>-1.00</a:t>
            </a:r>
            <a:endParaRPr lang="he-IL" sz="2000" b="1" dirty="0">
              <a:solidFill>
                <a:schemeClr val="tx1"/>
              </a:solidFill>
            </a:endParaRPr>
          </a:p>
        </p:txBody>
      </p:sp>
      <p:sp>
        <p:nvSpPr>
          <p:cNvPr id="7" name="TextBox 6"/>
          <p:cNvSpPr txBox="1"/>
          <p:nvPr/>
        </p:nvSpPr>
        <p:spPr>
          <a:xfrm>
            <a:off x="2195736" y="1772816"/>
            <a:ext cx="4824536" cy="461665"/>
          </a:xfrm>
          <a:prstGeom prst="rect">
            <a:avLst/>
          </a:prstGeom>
          <a:solidFill>
            <a:schemeClr val="bg1"/>
          </a:solidFill>
        </p:spPr>
        <p:txBody>
          <a:bodyPr wrap="square" rtlCol="1">
            <a:spAutoFit/>
          </a:bodyPr>
          <a:lstStyle/>
          <a:p>
            <a:pPr algn="l" rtl="0"/>
            <a:r>
              <a:rPr lang="en-US" sz="2400" dirty="0" smtClean="0"/>
              <a:t>0.09, 95% CI -0.68 to 0.87, p=0.81</a:t>
            </a:r>
            <a:endParaRPr lang="he-IL" sz="2400" dirty="0"/>
          </a:p>
        </p:txBody>
      </p:sp>
      <p:sp>
        <p:nvSpPr>
          <p:cNvPr id="8" name="מלבן 7"/>
          <p:cNvSpPr/>
          <p:nvPr/>
        </p:nvSpPr>
        <p:spPr>
          <a:xfrm>
            <a:off x="1713861" y="2901827"/>
            <a:ext cx="649228" cy="144016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9" name="תרשים זרימה: החלטה 9"/>
          <p:cNvSpPr/>
          <p:nvPr/>
        </p:nvSpPr>
        <p:spPr>
          <a:xfrm>
            <a:off x="2699792" y="4725144"/>
            <a:ext cx="4032448" cy="360040"/>
          </a:xfrm>
          <a:prstGeom prst="flowChartDecision">
            <a:avLst/>
          </a:prstGeom>
          <a:solidFill>
            <a:schemeClr val="tx1"/>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Tree>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normAutofit fontScale="90000"/>
          </a:bodyPr>
          <a:lstStyle/>
          <a:p>
            <a:pPr rtl="0"/>
            <a:r>
              <a:rPr lang="en-US" dirty="0" smtClean="0"/>
              <a:t>Macronutrient Composition and Systolic Blood Pressure</a:t>
            </a:r>
            <a:endParaRPr lang="he-IL" dirty="0"/>
          </a:p>
        </p:txBody>
      </p:sp>
      <p:pic>
        <p:nvPicPr>
          <p:cNvPr id="5122" name="Picture 2"/>
          <p:cNvPicPr>
            <a:picLocks noChangeAspect="1" noChangeArrowheads="1"/>
          </p:cNvPicPr>
          <p:nvPr/>
        </p:nvPicPr>
        <p:blipFill>
          <a:blip r:embed="rId2" cstate="print"/>
          <a:srcRect/>
          <a:stretch>
            <a:fillRect/>
          </a:stretch>
        </p:blipFill>
        <p:spPr bwMode="auto">
          <a:xfrm>
            <a:off x="1259633" y="1700809"/>
            <a:ext cx="6984776" cy="4392487"/>
          </a:xfrm>
          <a:prstGeom prst="rect">
            <a:avLst/>
          </a:prstGeom>
          <a:noFill/>
          <a:ln w="9525">
            <a:noFill/>
            <a:miter lim="800000"/>
            <a:headEnd/>
            <a:tailEnd/>
          </a:ln>
        </p:spPr>
      </p:pic>
      <p:sp>
        <p:nvSpPr>
          <p:cNvPr id="6" name="TextBox 5"/>
          <p:cNvSpPr txBox="1"/>
          <p:nvPr/>
        </p:nvSpPr>
        <p:spPr>
          <a:xfrm>
            <a:off x="4139952" y="5661248"/>
            <a:ext cx="4032448" cy="461665"/>
          </a:xfrm>
          <a:prstGeom prst="rect">
            <a:avLst/>
          </a:prstGeom>
          <a:solidFill>
            <a:schemeClr val="bg1"/>
          </a:solidFill>
        </p:spPr>
        <p:txBody>
          <a:bodyPr wrap="square" rtlCol="1">
            <a:spAutoFit/>
          </a:bodyPr>
          <a:lstStyle/>
          <a:p>
            <a:pPr algn="l" rtl="0"/>
            <a:r>
              <a:rPr lang="en-US" sz="2400" b="1" dirty="0" smtClean="0"/>
              <a:t>Favors  Low Carbohydrate Diet</a:t>
            </a:r>
            <a:endParaRPr lang="he-IL" sz="2400" b="1" dirty="0"/>
          </a:p>
        </p:txBody>
      </p:sp>
      <p:sp>
        <p:nvSpPr>
          <p:cNvPr id="5" name="TextBox 4"/>
          <p:cNvSpPr txBox="1"/>
          <p:nvPr/>
        </p:nvSpPr>
        <p:spPr>
          <a:xfrm>
            <a:off x="899592" y="5661248"/>
            <a:ext cx="2952328" cy="461665"/>
          </a:xfrm>
          <a:prstGeom prst="rect">
            <a:avLst/>
          </a:prstGeom>
          <a:solidFill>
            <a:schemeClr val="bg1"/>
          </a:solidFill>
        </p:spPr>
        <p:txBody>
          <a:bodyPr wrap="square" rtlCol="1">
            <a:spAutoFit/>
          </a:bodyPr>
          <a:lstStyle/>
          <a:p>
            <a:pPr algn="ctr" rtl="0"/>
            <a:r>
              <a:rPr lang="en-US" sz="2400" b="1" dirty="0" smtClean="0"/>
              <a:t>Favors Low Fat Diet</a:t>
            </a:r>
            <a:endParaRPr lang="he-IL" sz="2400" b="1" dirty="0"/>
          </a:p>
        </p:txBody>
      </p:sp>
      <p:sp>
        <p:nvSpPr>
          <p:cNvPr id="3" name="Rectangle 2"/>
          <p:cNvSpPr/>
          <p:nvPr/>
        </p:nvSpPr>
        <p:spPr>
          <a:xfrm>
            <a:off x="827584" y="4437112"/>
            <a:ext cx="1224136" cy="1152128"/>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rtl="0"/>
            <a:endParaRPr lang="en-US" sz="2000" b="1" dirty="0" smtClean="0">
              <a:solidFill>
                <a:schemeClr val="tx1"/>
              </a:solidFill>
            </a:endParaRPr>
          </a:p>
          <a:p>
            <a:pPr algn="ctr" rtl="0"/>
            <a:endParaRPr lang="en-US" sz="2000" b="1" dirty="0" smtClean="0">
              <a:solidFill>
                <a:schemeClr val="tx1"/>
              </a:solidFill>
            </a:endParaRPr>
          </a:p>
          <a:p>
            <a:pPr algn="ctr" rtl="0"/>
            <a:r>
              <a:rPr lang="en-US" sz="2000" b="1" dirty="0" smtClean="0">
                <a:solidFill>
                  <a:schemeClr val="tx1"/>
                </a:solidFill>
              </a:rPr>
              <a:t>-1.00</a:t>
            </a:r>
            <a:endParaRPr lang="he-IL" sz="2000" b="1" dirty="0">
              <a:solidFill>
                <a:schemeClr val="tx1"/>
              </a:solidFill>
            </a:endParaRPr>
          </a:p>
        </p:txBody>
      </p:sp>
      <p:sp>
        <p:nvSpPr>
          <p:cNvPr id="7" name="TextBox 6"/>
          <p:cNvSpPr txBox="1"/>
          <p:nvPr/>
        </p:nvSpPr>
        <p:spPr>
          <a:xfrm>
            <a:off x="2195736" y="1772816"/>
            <a:ext cx="4824536" cy="461665"/>
          </a:xfrm>
          <a:prstGeom prst="rect">
            <a:avLst/>
          </a:prstGeom>
          <a:solidFill>
            <a:schemeClr val="bg1"/>
          </a:solidFill>
        </p:spPr>
        <p:txBody>
          <a:bodyPr wrap="square" rtlCol="1">
            <a:spAutoFit/>
          </a:bodyPr>
          <a:lstStyle/>
          <a:p>
            <a:pPr algn="l" rtl="0"/>
            <a:r>
              <a:rPr lang="en-US" sz="2400" dirty="0" smtClean="0"/>
              <a:t>0.58, 95% CI -0.09 to 1.07, p=0.12</a:t>
            </a:r>
            <a:endParaRPr lang="he-IL" sz="2400" dirty="0"/>
          </a:p>
        </p:txBody>
      </p:sp>
      <p:sp>
        <p:nvSpPr>
          <p:cNvPr id="10" name="Flowchart: Decision 9"/>
          <p:cNvSpPr/>
          <p:nvPr/>
        </p:nvSpPr>
        <p:spPr>
          <a:xfrm>
            <a:off x="4211960" y="4886872"/>
            <a:ext cx="2790057" cy="252608"/>
          </a:xfrm>
          <a:prstGeom prst="flowChartDecision">
            <a:avLst/>
          </a:prstGeom>
          <a:solidFill>
            <a:schemeClr val="tx1"/>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Tree>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2" cstate="print"/>
          <a:srcRect/>
          <a:stretch>
            <a:fillRect/>
          </a:stretch>
        </p:blipFill>
        <p:spPr bwMode="auto">
          <a:xfrm>
            <a:off x="2195736" y="1628800"/>
            <a:ext cx="5400599" cy="4464496"/>
          </a:xfrm>
          <a:prstGeom prst="rect">
            <a:avLst/>
          </a:prstGeom>
          <a:noFill/>
          <a:ln w="9525">
            <a:noFill/>
            <a:miter lim="800000"/>
            <a:headEnd/>
            <a:tailEnd/>
          </a:ln>
        </p:spPr>
      </p:pic>
      <p:sp>
        <p:nvSpPr>
          <p:cNvPr id="3" name="Rectangle 2"/>
          <p:cNvSpPr/>
          <p:nvPr/>
        </p:nvSpPr>
        <p:spPr>
          <a:xfrm>
            <a:off x="2123728" y="4797152"/>
            <a:ext cx="792088" cy="1008112"/>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rtl="0"/>
            <a:r>
              <a:rPr lang="en-US" sz="2000" b="1" dirty="0" smtClean="0">
                <a:solidFill>
                  <a:schemeClr val="tx1"/>
                </a:solidFill>
              </a:rPr>
              <a:t>-1.00</a:t>
            </a:r>
            <a:endParaRPr lang="he-IL" sz="2000" b="1" dirty="0">
              <a:solidFill>
                <a:schemeClr val="tx1"/>
              </a:solidFill>
            </a:endParaRPr>
          </a:p>
        </p:txBody>
      </p:sp>
      <p:sp>
        <p:nvSpPr>
          <p:cNvPr id="4" name="Title 3"/>
          <p:cNvSpPr>
            <a:spLocks noGrp="1"/>
          </p:cNvSpPr>
          <p:nvPr>
            <p:ph type="title"/>
          </p:nvPr>
        </p:nvSpPr>
        <p:spPr/>
        <p:txBody>
          <a:bodyPr>
            <a:normAutofit fontScale="90000"/>
          </a:bodyPr>
          <a:lstStyle/>
          <a:p>
            <a:pPr rtl="0"/>
            <a:r>
              <a:rPr lang="en-US" dirty="0" smtClean="0"/>
              <a:t>Macronutrient Composition and Diastolic Blood Pressure</a:t>
            </a:r>
            <a:endParaRPr lang="he-IL" dirty="0"/>
          </a:p>
        </p:txBody>
      </p:sp>
      <p:sp>
        <p:nvSpPr>
          <p:cNvPr id="5" name="TextBox 4"/>
          <p:cNvSpPr txBox="1"/>
          <p:nvPr/>
        </p:nvSpPr>
        <p:spPr>
          <a:xfrm>
            <a:off x="1259632" y="5733256"/>
            <a:ext cx="3024336" cy="461665"/>
          </a:xfrm>
          <a:prstGeom prst="rect">
            <a:avLst/>
          </a:prstGeom>
          <a:solidFill>
            <a:schemeClr val="bg1"/>
          </a:solidFill>
        </p:spPr>
        <p:txBody>
          <a:bodyPr wrap="square" rtlCol="1">
            <a:spAutoFit/>
          </a:bodyPr>
          <a:lstStyle/>
          <a:p>
            <a:pPr algn="l" rtl="0"/>
            <a:r>
              <a:rPr lang="en-US" sz="2400" b="1" dirty="0" smtClean="0"/>
              <a:t>Favors Low Fat Diet</a:t>
            </a:r>
            <a:endParaRPr lang="he-IL" sz="2400" b="1" dirty="0"/>
          </a:p>
        </p:txBody>
      </p:sp>
      <p:sp>
        <p:nvSpPr>
          <p:cNvPr id="6" name="TextBox 5"/>
          <p:cNvSpPr txBox="1"/>
          <p:nvPr/>
        </p:nvSpPr>
        <p:spPr>
          <a:xfrm>
            <a:off x="4283968" y="5733256"/>
            <a:ext cx="3960440" cy="461665"/>
          </a:xfrm>
          <a:prstGeom prst="rect">
            <a:avLst/>
          </a:prstGeom>
          <a:solidFill>
            <a:schemeClr val="bg1"/>
          </a:solidFill>
        </p:spPr>
        <p:txBody>
          <a:bodyPr wrap="square" rtlCol="1">
            <a:spAutoFit/>
          </a:bodyPr>
          <a:lstStyle/>
          <a:p>
            <a:pPr algn="l" rtl="0"/>
            <a:r>
              <a:rPr lang="en-US" sz="2400" b="1" dirty="0" smtClean="0"/>
              <a:t>Favors Carbohydrate Fat Diet</a:t>
            </a:r>
            <a:endParaRPr lang="he-IL" sz="2400" b="1" dirty="0"/>
          </a:p>
        </p:txBody>
      </p:sp>
      <p:sp>
        <p:nvSpPr>
          <p:cNvPr id="7" name="TextBox 6"/>
          <p:cNvSpPr txBox="1"/>
          <p:nvPr/>
        </p:nvSpPr>
        <p:spPr>
          <a:xfrm>
            <a:off x="2195736" y="1772816"/>
            <a:ext cx="4824536" cy="461665"/>
          </a:xfrm>
          <a:prstGeom prst="rect">
            <a:avLst/>
          </a:prstGeom>
          <a:solidFill>
            <a:schemeClr val="bg1"/>
          </a:solidFill>
        </p:spPr>
        <p:txBody>
          <a:bodyPr wrap="square" rtlCol="1">
            <a:spAutoFit/>
          </a:bodyPr>
          <a:lstStyle/>
          <a:p>
            <a:pPr algn="l" rtl="0"/>
            <a:r>
              <a:rPr lang="en-US" sz="2400" dirty="0" smtClean="0"/>
              <a:t>0.37, 95% CI -0.28 to 1.02, p=0.27</a:t>
            </a:r>
            <a:endParaRPr lang="he-IL" sz="2400" dirty="0"/>
          </a:p>
        </p:txBody>
      </p:sp>
      <p:sp>
        <p:nvSpPr>
          <p:cNvPr id="8" name="מלבן 7"/>
          <p:cNvSpPr/>
          <p:nvPr/>
        </p:nvSpPr>
        <p:spPr>
          <a:xfrm>
            <a:off x="2699792" y="2780928"/>
            <a:ext cx="648072" cy="1874688"/>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9" name="מלבן 8"/>
          <p:cNvSpPr/>
          <p:nvPr/>
        </p:nvSpPr>
        <p:spPr>
          <a:xfrm>
            <a:off x="6276951" y="2924944"/>
            <a:ext cx="468052" cy="793328"/>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10" name="תרשים זרימה: החלטה 9"/>
          <p:cNvSpPr/>
          <p:nvPr/>
        </p:nvSpPr>
        <p:spPr>
          <a:xfrm>
            <a:off x="4139952" y="4797152"/>
            <a:ext cx="2664296" cy="360040"/>
          </a:xfrm>
          <a:prstGeom prst="flowChartDecision">
            <a:avLst/>
          </a:prstGeom>
          <a:solidFill>
            <a:schemeClr val="tx1"/>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Tree>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114" name="Rectangle 2"/>
          <p:cNvSpPr>
            <a:spLocks noGrp="1" noChangeArrowheads="1"/>
          </p:cNvSpPr>
          <p:nvPr>
            <p:ph type="title"/>
          </p:nvPr>
        </p:nvSpPr>
        <p:spPr/>
        <p:txBody>
          <a:bodyPr/>
          <a:lstStyle/>
          <a:p>
            <a:r>
              <a:rPr lang="en-US" b="0"/>
              <a:t>Conclusion:</a:t>
            </a:r>
          </a:p>
        </p:txBody>
      </p:sp>
      <p:sp>
        <p:nvSpPr>
          <p:cNvPr id="90115" name="Rectangle 3"/>
          <p:cNvSpPr>
            <a:spLocks noGrp="1" noChangeArrowheads="1"/>
          </p:cNvSpPr>
          <p:nvPr>
            <p:ph idx="1"/>
          </p:nvPr>
        </p:nvSpPr>
        <p:spPr/>
        <p:txBody>
          <a:bodyPr/>
          <a:lstStyle/>
          <a:p>
            <a:pPr algn="l" rtl="0"/>
            <a:r>
              <a:rPr lang="en-US" dirty="0" smtClean="0"/>
              <a:t>LFD and LCD diets produce </a:t>
            </a:r>
            <a:r>
              <a:rPr lang="en-US" dirty="0"/>
              <a:t>similar weight </a:t>
            </a:r>
            <a:r>
              <a:rPr lang="en-US" dirty="0" smtClean="0"/>
              <a:t>reduction in healthy adult subjects followed for three months or longer</a:t>
            </a:r>
          </a:p>
          <a:p>
            <a:pPr algn="l" rtl="0"/>
            <a:r>
              <a:rPr lang="en-US" dirty="0"/>
              <a:t>D</a:t>
            </a:r>
            <a:r>
              <a:rPr lang="en-US" dirty="0" smtClean="0"/>
              <a:t>ietary </a:t>
            </a:r>
            <a:r>
              <a:rPr lang="en-US" dirty="0"/>
              <a:t>advice can be tailored to individual preferences</a:t>
            </a:r>
          </a:p>
          <a:p>
            <a:pPr algn="l" rtl="0"/>
            <a:r>
              <a:rPr lang="en-US" dirty="0"/>
              <a:t>HOWEVER…….</a:t>
            </a:r>
          </a:p>
        </p:txBody>
      </p:sp>
    </p:spTree>
    <p:extLst>
      <p:ext uri="{BB962C8B-B14F-4D97-AF65-F5344CB8AC3E}">
        <p14:creationId xmlns:p14="http://schemas.microsoft.com/office/powerpoint/2010/main" val="3840958411"/>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6498" name="Rectangle 2"/>
          <p:cNvSpPr>
            <a:spLocks noGrp="1" noChangeArrowheads="1"/>
          </p:cNvSpPr>
          <p:nvPr>
            <p:ph type="title"/>
          </p:nvPr>
        </p:nvSpPr>
        <p:spPr/>
        <p:txBody>
          <a:bodyPr/>
          <a:lstStyle/>
          <a:p>
            <a:r>
              <a:rPr lang="en-US" b="0"/>
              <a:t>Weight loss diets ultimately FAIL</a:t>
            </a:r>
          </a:p>
        </p:txBody>
      </p:sp>
      <p:sp>
        <p:nvSpPr>
          <p:cNvPr id="106499" name="Rectangle 3"/>
          <p:cNvSpPr>
            <a:spLocks noGrp="1" noChangeArrowheads="1"/>
          </p:cNvSpPr>
          <p:nvPr>
            <p:ph idx="1"/>
          </p:nvPr>
        </p:nvSpPr>
        <p:spPr/>
        <p:txBody>
          <a:bodyPr/>
          <a:lstStyle/>
          <a:p>
            <a:pPr algn="l" rtl="0"/>
            <a:r>
              <a:rPr lang="en-US" dirty="0"/>
              <a:t>Weight loss diets do not appear to be associated with long term maintenance of weight loss</a:t>
            </a:r>
          </a:p>
          <a:p>
            <a:pPr algn="l" rtl="0"/>
            <a:r>
              <a:rPr lang="en-US" dirty="0"/>
              <a:t>Failure rate </a:t>
            </a:r>
            <a:r>
              <a:rPr lang="en-US" dirty="0" smtClean="0"/>
              <a:t>estimated to be 60-80%</a:t>
            </a:r>
            <a:endParaRPr lang="en-US" dirty="0"/>
          </a:p>
          <a:p>
            <a:pPr lvl="1" algn="l" rtl="0"/>
            <a:r>
              <a:rPr lang="en-US" dirty="0"/>
              <a:t>Failure=rebound weight </a:t>
            </a:r>
            <a:r>
              <a:rPr lang="en-US" dirty="0" smtClean="0"/>
              <a:t>gain to within 5% of baseline levels within five years</a:t>
            </a:r>
            <a:endParaRPr lang="en-US" dirty="0"/>
          </a:p>
        </p:txBody>
      </p:sp>
    </p:spTree>
    <p:extLst>
      <p:ext uri="{BB962C8B-B14F-4D97-AF65-F5344CB8AC3E}">
        <p14:creationId xmlns:p14="http://schemas.microsoft.com/office/powerpoint/2010/main" val="4110626928"/>
      </p:ext>
    </p:ext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36194" name="Object 2"/>
          <p:cNvGraphicFramePr>
            <a:graphicFrameLocks noChangeAspect="1"/>
          </p:cNvGraphicFramePr>
          <p:nvPr/>
        </p:nvGraphicFramePr>
        <p:xfrm>
          <a:off x="993438" y="1914041"/>
          <a:ext cx="7596554" cy="4524375"/>
        </p:xfrm>
        <a:graphic>
          <a:graphicData uri="http://schemas.openxmlformats.org/presentationml/2006/ole">
            <mc:AlternateContent xmlns:mc="http://schemas.openxmlformats.org/markup-compatibility/2006">
              <mc:Choice xmlns:v="urn:schemas-microsoft-com:vml" Requires="v">
                <p:oleObj spid="_x0000_s4121" name="Chart" r:id="rId3" imgW="8229687" imgH="4524357" progId="MSGraph.Chart.8">
                  <p:embed followColorScheme="full"/>
                </p:oleObj>
              </mc:Choice>
              <mc:Fallback>
                <p:oleObj name="Chart" r:id="rId3" imgW="8229687" imgH="4524357" progId="MSGraph.Chart.8">
                  <p:embed followColorScheme="full"/>
                  <p:pic>
                    <p:nvPicPr>
                      <p:cNvPr id="0" name="Picture 2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993438" y="1914041"/>
                        <a:ext cx="7596554" cy="4524375"/>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3" name="Rectangle 2"/>
          <p:cNvSpPr txBox="1">
            <a:spLocks noChangeArrowheads="1"/>
          </p:cNvSpPr>
          <p:nvPr/>
        </p:nvSpPr>
        <p:spPr>
          <a:xfrm>
            <a:off x="914400" y="512064"/>
            <a:ext cx="7772400" cy="914400"/>
          </a:xfrm>
          <a:prstGeom prst="rect">
            <a:avLst/>
          </a:prstGeom>
        </p:spPr>
        <p:txBody>
          <a:body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0" lang="en-US" sz="4000" b="0" i="0" u="none" strike="noStrike" kern="1200" cap="none" spc="-100" normalizeH="0" baseline="0" noProof="0" smtClean="0">
                <a:ln>
                  <a:noFill/>
                </a:ln>
                <a:solidFill>
                  <a:schemeClr val="tx2">
                    <a:satMod val="200000"/>
                  </a:schemeClr>
                </a:solidFill>
                <a:effectLst/>
                <a:uLnTx/>
                <a:uFillTx/>
                <a:latin typeface="+mj-lt"/>
                <a:ea typeface="+mj-ea"/>
                <a:cs typeface="+mj-cs"/>
              </a:rPr>
              <a:t>Weight loss over time</a:t>
            </a:r>
            <a:endParaRPr kumimoji="0" lang="en-US" sz="4000" b="0" i="0" u="none" strike="noStrike" kern="1200" cap="none" spc="-100" normalizeH="0" baseline="0" noProof="0" dirty="0">
              <a:ln>
                <a:noFill/>
              </a:ln>
              <a:solidFill>
                <a:schemeClr val="tx2">
                  <a:satMod val="200000"/>
                </a:schemeClr>
              </a:solidFill>
              <a:effectLst/>
              <a:uLnTx/>
              <a:uFillTx/>
              <a:latin typeface="+mj-lt"/>
              <a:ea typeface="+mj-ea"/>
              <a:cs typeface="+mj-cs"/>
            </a:endParaRPr>
          </a:p>
        </p:txBody>
      </p:sp>
      <p:sp>
        <p:nvSpPr>
          <p:cNvPr id="4" name="Text Box 4"/>
          <p:cNvSpPr txBox="1">
            <a:spLocks noChangeArrowheads="1"/>
          </p:cNvSpPr>
          <p:nvPr/>
        </p:nvSpPr>
        <p:spPr bwMode="auto">
          <a:xfrm>
            <a:off x="2421702" y="1223797"/>
            <a:ext cx="5473614" cy="830997"/>
          </a:xfrm>
          <a:prstGeom prst="rect">
            <a:avLst/>
          </a:prstGeom>
          <a:noFill/>
          <a:ln w="9525">
            <a:noFill/>
            <a:miter lim="800000"/>
            <a:headEnd/>
            <a:tailEnd/>
          </a:ln>
          <a:effectLst/>
        </p:spPr>
        <p:txBody>
          <a:bodyPr wrap="none">
            <a:spAutoFit/>
          </a:bodyPr>
          <a:lstStyle/>
          <a:p>
            <a:pPr algn="ctr" rtl="0"/>
            <a:r>
              <a:rPr lang="en-US" sz="2400" dirty="0"/>
              <a:t>Decreased compliance</a:t>
            </a:r>
          </a:p>
          <a:p>
            <a:pPr algn="ctr" rtl="0"/>
            <a:r>
              <a:rPr lang="en-US" sz="2400" dirty="0"/>
              <a:t>Metabolic adaptation to energy restriction</a:t>
            </a:r>
          </a:p>
        </p:txBody>
      </p:sp>
    </p:spTree>
    <p:extLst>
      <p:ext uri="{BB962C8B-B14F-4D97-AF65-F5344CB8AC3E}">
        <p14:creationId xmlns:p14="http://schemas.microsoft.com/office/powerpoint/2010/main" val="4228746778"/>
      </p:ext>
    </p:extLst>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rtl="0"/>
            <a:r>
              <a:rPr lang="en-US" dirty="0" smtClean="0"/>
              <a:t>Thinking Outside the Box</a:t>
            </a:r>
            <a:endParaRPr lang="he-IL" dirty="0"/>
          </a:p>
        </p:txBody>
      </p:sp>
      <p:sp>
        <p:nvSpPr>
          <p:cNvPr id="3" name="Content Placeholder 2"/>
          <p:cNvSpPr>
            <a:spLocks noGrp="1"/>
          </p:cNvSpPr>
          <p:nvPr>
            <p:ph idx="1"/>
          </p:nvPr>
        </p:nvSpPr>
        <p:spPr>
          <a:xfrm>
            <a:off x="457200" y="1268760"/>
            <a:ext cx="8229600" cy="4857403"/>
          </a:xfrm>
        </p:spPr>
        <p:txBody>
          <a:bodyPr>
            <a:normAutofit lnSpcReduction="10000"/>
          </a:bodyPr>
          <a:lstStyle/>
          <a:p>
            <a:pPr algn="l" rtl="0"/>
            <a:r>
              <a:rPr lang="en-US" dirty="0" smtClean="0"/>
              <a:t>Apply pressure!</a:t>
            </a:r>
          </a:p>
          <a:p>
            <a:pPr lvl="1" algn="l" rtl="0"/>
            <a:r>
              <a:rPr lang="en-US" dirty="0" smtClean="0"/>
              <a:t>Food industry</a:t>
            </a:r>
          </a:p>
          <a:p>
            <a:pPr lvl="2" algn="l" rtl="0"/>
            <a:r>
              <a:rPr lang="en-US" dirty="0" smtClean="0"/>
              <a:t>Healthier food formulations</a:t>
            </a:r>
          </a:p>
          <a:p>
            <a:pPr lvl="2" algn="l" rtl="0"/>
            <a:r>
              <a:rPr lang="en-US" dirty="0" smtClean="0"/>
              <a:t>Price incentives for healthy food choices</a:t>
            </a:r>
          </a:p>
          <a:p>
            <a:pPr lvl="1" algn="l" rtl="0"/>
            <a:r>
              <a:rPr lang="en-US" dirty="0" smtClean="0"/>
              <a:t>Workplaces, schools</a:t>
            </a:r>
          </a:p>
          <a:p>
            <a:pPr lvl="2" algn="l" rtl="0"/>
            <a:r>
              <a:rPr lang="en-US" dirty="0" smtClean="0"/>
              <a:t>Availability of healthy food choices and regular physical activity practice in the workplace and at schools</a:t>
            </a:r>
          </a:p>
          <a:p>
            <a:pPr lvl="1" algn="l" rtl="0"/>
            <a:r>
              <a:rPr lang="en-US" dirty="0" smtClean="0"/>
              <a:t>Local governments</a:t>
            </a:r>
          </a:p>
          <a:p>
            <a:pPr lvl="2" algn="l" rtl="0"/>
            <a:r>
              <a:rPr lang="en-US" dirty="0" smtClean="0"/>
              <a:t>Parks, lighting, safety to encourage physical activity</a:t>
            </a:r>
          </a:p>
          <a:p>
            <a:pPr algn="l" rtl="0"/>
            <a:endParaRPr lang="he-IL" dirty="0"/>
          </a:p>
        </p:txBody>
      </p:sp>
    </p:spTree>
    <p:extLst>
      <p:ext uri="{BB962C8B-B14F-4D97-AF65-F5344CB8AC3E}">
        <p14:creationId xmlns:p14="http://schemas.microsoft.com/office/powerpoint/2010/main" val="268593555"/>
      </p:ext>
    </p:extLst>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rtl="0"/>
            <a:r>
              <a:rPr lang="en-US" dirty="0" smtClean="0"/>
              <a:t>Looking Outward and Onward</a:t>
            </a:r>
            <a:endParaRPr lang="he-IL" dirty="0"/>
          </a:p>
        </p:txBody>
      </p:sp>
      <p:sp>
        <p:nvSpPr>
          <p:cNvPr id="3" name="Content Placeholder 2"/>
          <p:cNvSpPr>
            <a:spLocks noGrp="1"/>
          </p:cNvSpPr>
          <p:nvPr>
            <p:ph idx="1"/>
          </p:nvPr>
        </p:nvSpPr>
        <p:spPr/>
        <p:txBody>
          <a:bodyPr>
            <a:normAutofit/>
          </a:bodyPr>
          <a:lstStyle/>
          <a:p>
            <a:pPr algn="l" rtl="0"/>
            <a:r>
              <a:rPr lang="en-US" dirty="0" smtClean="0"/>
              <a:t>Overweight and obesity are largely </a:t>
            </a:r>
            <a:r>
              <a:rPr lang="en-US" u="sng" dirty="0" smtClean="0"/>
              <a:t>preventable</a:t>
            </a:r>
          </a:p>
          <a:p>
            <a:pPr algn="l" rtl="0"/>
            <a:r>
              <a:rPr lang="en-US" dirty="0" smtClean="0"/>
              <a:t>Create anti-</a:t>
            </a:r>
            <a:r>
              <a:rPr lang="en-US" dirty="0" err="1" smtClean="0"/>
              <a:t>obesogenic</a:t>
            </a:r>
            <a:r>
              <a:rPr lang="en-US" dirty="0" smtClean="0"/>
              <a:t> environments</a:t>
            </a:r>
          </a:p>
          <a:p>
            <a:pPr lvl="1" algn="l" rtl="0"/>
            <a:r>
              <a:rPr lang="en-US" dirty="0" smtClean="0"/>
              <a:t> Healthy foods and regular physical activity should be the </a:t>
            </a:r>
            <a:r>
              <a:rPr lang="en-US" u="sng" dirty="0" smtClean="0"/>
              <a:t>easiest</a:t>
            </a:r>
            <a:r>
              <a:rPr lang="en-US" dirty="0" smtClean="0"/>
              <a:t> choice </a:t>
            </a:r>
          </a:p>
        </p:txBody>
      </p:sp>
    </p:spTree>
    <p:extLst>
      <p:ext uri="{BB962C8B-B14F-4D97-AF65-F5344CB8AC3E}">
        <p14:creationId xmlns:p14="http://schemas.microsoft.com/office/powerpoint/2010/main" val="1649144060"/>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Classic 2">
      <a:maj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788</TotalTime>
  <Words>2494</Words>
  <Application>Microsoft Office PowerPoint</Application>
  <PresentationFormat>‫הצגה על המסך (4:3)</PresentationFormat>
  <Paragraphs>382</Paragraphs>
  <Slides>44</Slides>
  <Notes>16</Notes>
  <HiddenSlides>0</HiddenSlides>
  <MMClips>0</MMClips>
  <ScaleCrop>false</ScaleCrop>
  <HeadingPairs>
    <vt:vector size="6" baseType="variant">
      <vt:variant>
        <vt:lpstr>ערכת נושא</vt:lpstr>
      </vt:variant>
      <vt:variant>
        <vt:i4>1</vt:i4>
      </vt:variant>
      <vt:variant>
        <vt:lpstr>שרתי OLE מוטבעים</vt:lpstr>
      </vt:variant>
      <vt:variant>
        <vt:i4>1</vt:i4>
      </vt:variant>
      <vt:variant>
        <vt:lpstr>כותרות שקופיות</vt:lpstr>
      </vt:variant>
      <vt:variant>
        <vt:i4>44</vt:i4>
      </vt:variant>
    </vt:vector>
  </HeadingPairs>
  <TitlesOfParts>
    <vt:vector size="46" baseType="lpstr">
      <vt:lpstr>Office Theme</vt:lpstr>
      <vt:lpstr>Chart</vt:lpstr>
      <vt:lpstr>Low Fat vs. Low Carbohydrate Diet Strategies for Weight Reduction</vt:lpstr>
      <vt:lpstr>Globesity</vt:lpstr>
      <vt:lpstr>The Problem is Expanding</vt:lpstr>
      <vt:lpstr> Prevalence of overweight/obesity  (BMI≥25 kg/m2) by country, 2014, WHO</vt:lpstr>
      <vt:lpstr>WHO’s Solution for Individuals</vt:lpstr>
      <vt:lpstr>Not So Fast…..</vt:lpstr>
      <vt:lpstr>Solutions?</vt:lpstr>
      <vt:lpstr>Weight loss diet strategies over time</vt:lpstr>
      <vt:lpstr>1930s-40s</vt:lpstr>
      <vt:lpstr>1950s</vt:lpstr>
      <vt:lpstr>1960s</vt:lpstr>
      <vt:lpstr>1970s</vt:lpstr>
      <vt:lpstr>1980s</vt:lpstr>
      <vt:lpstr>1990s</vt:lpstr>
      <vt:lpstr>2000s</vt:lpstr>
      <vt:lpstr>2010-Present</vt:lpstr>
      <vt:lpstr>Low Fat or Low Carbohydrate Diets for Weight Loss?</vt:lpstr>
      <vt:lpstr>Wait… Meta What?</vt:lpstr>
      <vt:lpstr>Study methods</vt:lpstr>
      <vt:lpstr>Objectives: Low Fat or Low Carbohydrate Diets for Weight Loss?</vt:lpstr>
      <vt:lpstr>Inclusion Criteria</vt:lpstr>
      <vt:lpstr>The Search</vt:lpstr>
      <vt:lpstr>Data Extraction</vt:lpstr>
      <vt:lpstr>Statistics</vt:lpstr>
      <vt:lpstr>Study results</vt:lpstr>
      <vt:lpstr>Study Selection</vt:lpstr>
      <vt:lpstr>Total Participant Exposure</vt:lpstr>
      <vt:lpstr>Mean Dietary Macronutrient Exposure</vt:lpstr>
      <vt:lpstr>מצגת של PowerPoint</vt:lpstr>
      <vt:lpstr>מצגת של PowerPoint</vt:lpstr>
      <vt:lpstr>מצגת של PowerPoint</vt:lpstr>
      <vt:lpstr>Macronutrient Composition and Weight Loss</vt:lpstr>
      <vt:lpstr>Macronutrient Composition and Serum Total Cholesterol</vt:lpstr>
      <vt:lpstr>Macronutrient Composition and High Density Lipoprotein Cholesterol</vt:lpstr>
      <vt:lpstr>Macronutrient Composition and Low Density Lipoprotein Cholesterol</vt:lpstr>
      <vt:lpstr>Macronutrient Composition and Triglycerides</vt:lpstr>
      <vt:lpstr>Macronutrient Composition and Glucose</vt:lpstr>
      <vt:lpstr>Macronutrient Composition and Systolic Blood Pressure</vt:lpstr>
      <vt:lpstr>Macronutrient Composition and Diastolic Blood Pressure</vt:lpstr>
      <vt:lpstr>Conclusion:</vt:lpstr>
      <vt:lpstr>Weight loss diets ultimately FAIL</vt:lpstr>
      <vt:lpstr>מצגת של PowerPoint</vt:lpstr>
      <vt:lpstr>Thinking Outside the Box</vt:lpstr>
      <vt:lpstr>Looking Outward and Onward</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Low Fat vs. Low Carbohydrate Diet Strategies for Weight Reduction</dc:title>
  <dc:creator>Mona Boaz - מונה בועז</dc:creator>
  <cp:lastModifiedBy>mtnuser</cp:lastModifiedBy>
  <cp:revision>77</cp:revision>
  <dcterms:created xsi:type="dcterms:W3CDTF">2015-04-19T06:20:15Z</dcterms:created>
  <dcterms:modified xsi:type="dcterms:W3CDTF">2015-05-26T11:58:02Z</dcterms:modified>
</cp:coreProperties>
</file>