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7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82E8F-3FF3-4E83-A17A-376DD04FBF4A}" type="datetimeFigureOut">
              <a:rPr lang="en-AU" smtClean="0"/>
              <a:t>23/07/2016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75E96-144A-4C7D-BD9D-0973C46917F7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861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875E96-144A-4C7D-BD9D-0973C46917F7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3634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E10C9EA-A2B2-49AE-8830-53F0CF806C12}" type="datetime1">
              <a:rPr lang="en-AU" smtClean="0"/>
              <a:t>23/07/2016</a:t>
            </a:fld>
            <a:endParaRPr lang="en-A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AU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D9A6C3A-9CAB-4C62-8942-EB7C3D6D4E01}" type="slidenum">
              <a:rPr lang="en-AU" smtClean="0"/>
              <a:t>‹#›</a:t>
            </a:fld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8F2FF681-A79D-47A1-A344-4178075A21A3}" type="datetime1">
              <a:rPr lang="en-AU" smtClean="0"/>
              <a:t>23/07/2016</a:t>
            </a:fld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D9A6C3A-9CAB-4C62-8942-EB7C3D6D4E01}" type="slidenum">
              <a:rPr lang="en-AU" smtClean="0"/>
              <a:t>‹#›</a:t>
            </a:fld>
            <a:endParaRPr lang="en-A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6642DF1-D8CA-4DEC-99DD-8A48BD30AD21}" type="datetime1">
              <a:rPr lang="en-AU" smtClean="0"/>
              <a:t>23/07/2016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AU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D9A6C3A-9CAB-4C62-8942-EB7C3D6D4E01}" type="slidenum">
              <a:rPr lang="en-AU" smtClean="0"/>
              <a:t>‹#›</a:t>
            </a:fld>
            <a:endParaRPr lang="en-A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1A6D-E75E-423B-9783-1108ABEF9284}" type="datetime1">
              <a:rPr lang="en-AU" smtClean="0"/>
              <a:t>23/07/2016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‹#›</a:t>
            </a:fld>
            <a:endParaRPr lang="en-A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CEB05-4BC3-4E87-88A9-1D18A81465E9}" type="datetime1">
              <a:rPr lang="en-AU" smtClean="0"/>
              <a:t>23/07/2016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‹#›</a:t>
            </a:fld>
            <a:endParaRPr lang="en-A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8139DDC9-B36F-467F-BC2E-E0824E25237F}" type="datetime1">
              <a:rPr lang="en-AU" smtClean="0"/>
              <a:t>23/07/2016</a:t>
            </a:fld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D9A6C3A-9CAB-4C62-8942-EB7C3D6D4E01}" type="slidenum">
              <a:rPr lang="en-AU" smtClean="0"/>
              <a:t>‹#›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7DF76-0A2A-46F0-BA68-8FF0A7FD98C9}" type="datetime1">
              <a:rPr lang="en-AU" smtClean="0"/>
              <a:t>23/07/2016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B94EA359-86AE-4729-A69A-7FFFD3143AF2}" type="datetime1">
              <a:rPr lang="en-AU" smtClean="0"/>
              <a:t>23/07/2016</a:t>
            </a:fld>
            <a:endParaRPr lang="en-A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D9A6C3A-9CAB-4C62-8942-EB7C3D6D4E01}" type="slidenum">
              <a:rPr lang="en-AU" smtClean="0"/>
              <a:t>‹#›</a:t>
            </a:fld>
            <a:endParaRPr lang="en-A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A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D5CDA99-20EE-4D83-9D59-66F3636E5FBF}" type="datetime1">
              <a:rPr lang="en-AU" smtClean="0"/>
              <a:t>23/07/2016</a:t>
            </a:fld>
            <a:endParaRPr lang="en-A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D9A6C3A-9CAB-4C62-8942-EB7C3D6D4E01}" type="slidenum">
              <a:rPr lang="en-AU" smtClean="0"/>
              <a:t>‹#›</a:t>
            </a:fld>
            <a:endParaRPr lang="en-A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9EB56-F5E1-4680-91C9-04D0124330BF}" type="datetime1">
              <a:rPr lang="en-AU" smtClean="0"/>
              <a:t>23/07/2016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B9A5EB-BC31-4F82-AA02-28BF301200E7}" type="datetime1">
              <a:rPr lang="en-AU" smtClean="0"/>
              <a:t>23/07/2016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4FE077E-2B51-4CE6-A905-2387C483E0DF}" type="datetime1">
              <a:rPr lang="en-AU" smtClean="0"/>
              <a:t>23/07/2016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D9A6C3A-9CAB-4C62-8942-EB7C3D6D4E01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772052"/>
              </p:ext>
            </p:extLst>
          </p:nvPr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3" imgW="114120" imgH="215640" progId="Equation.3">
                  <p:embed/>
                </p:oleObj>
              </mc:Choice>
              <mc:Fallback>
                <p:oleObj name="Equation" r:id="rId3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955973" y="838200"/>
            <a:ext cx="69127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b="1" dirty="0">
                <a:latin typeface="Times New Roman" pitchFamily="18" charset="0"/>
                <a:cs typeface="Times New Roman" pitchFamily="18" charset="0"/>
              </a:rPr>
              <a:t>Boundary element analysis of a piezoelectric ceramic with an interfacial crack subjected to in-plane mechanical and electrical loading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952838"/>
            <a:ext cx="756083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Times New Roman" pitchFamily="18" charset="0"/>
                <a:cs typeface="Times New Roman" pitchFamily="18" charset="0"/>
              </a:rPr>
              <a:t>Characterisation of pellets and beams from barium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titanate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perovskite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granulates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dirty="0">
                <a:latin typeface="Times New Roman" pitchFamily="18" charset="0"/>
                <a:cs typeface="Times New Roman" pitchFamily="18" charset="0"/>
              </a:rPr>
            </a:br>
            <a:r>
              <a:rPr lang="en-GB" dirty="0">
                <a:latin typeface="Times New Roman" pitchFamily="18" charset="0"/>
                <a:cs typeface="Times New Roman" pitchFamily="18" charset="0"/>
              </a:rPr>
              <a:t>M.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Gromada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dirty="0">
                <a:latin typeface="Times New Roman" pitchFamily="18" charset="0"/>
                <a:cs typeface="Times New Roman" pitchFamily="18" charset="0"/>
              </a:rPr>
              <a:t>Institute of Power Engineering, Ceramic Department CEREL,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Boguchwała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Poland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pl-PL" dirty="0">
                <a:latin typeface="Times New Roman" pitchFamily="18" charset="0"/>
                <a:cs typeface="Times New Roman" pitchFamily="18" charset="0"/>
              </a:rPr>
              <a:t>M. Biglar, F. Stachowicz, T. Trzepieciński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GB" dirty="0">
                <a:latin typeface="Times New Roman" pitchFamily="18" charset="0"/>
                <a:cs typeface="Times New Roman" pitchFamily="18" charset="0"/>
              </a:rPr>
              <a:t>Rzeszow University  of Technology, </a:t>
            </a:r>
            <a:r>
              <a:rPr lang="en-GB" dirty="0" err="1">
                <a:latin typeface="Times New Roman" pitchFamily="18" charset="0"/>
                <a:cs typeface="Times New Roman" pitchFamily="18" charset="0"/>
              </a:rPr>
              <a:t>Rzeszów</a:t>
            </a:r>
            <a:r>
              <a:rPr lang="en-GB" dirty="0">
                <a:latin typeface="Times New Roman" pitchFamily="18" charset="0"/>
                <a:cs typeface="Times New Roman" pitchFamily="18" charset="0"/>
              </a:rPr>
              <a:t>, Poland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AU" dirty="0">
                <a:latin typeface="Times New Roman" pitchFamily="18" charset="0"/>
                <a:cs typeface="Times New Roman" pitchFamily="18" charset="0"/>
              </a:rPr>
              <a:t> 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200" y="5805264"/>
            <a:ext cx="2206780" cy="73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1941" y="5130717"/>
            <a:ext cx="2133600" cy="16300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z="1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fld>
            <a:endParaRPr lang="en-A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5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08" y="1673128"/>
            <a:ext cx="2301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>
                <a:latin typeface="Times New Roman" pitchFamily="18" charset="0"/>
                <a:cs typeface="Times New Roman" pitchFamily="18" charset="0"/>
              </a:rPr>
              <a:t>Piezoelectric Materials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5" descr="C:\Users\Mojtaba\Desktop\piezoeffec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133600"/>
            <a:ext cx="3543300" cy="190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6" descr="C:\Users\Mojtaba\Desktop\20140319084212_003998_10_fig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479" y="152401"/>
            <a:ext cx="3329322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228600"/>
            <a:ext cx="200888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Motivation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" descr="C:\Users\M_Host\Desktop\piezo-ceramics-stack-multilayer-design-with-internal-insulation.png"/>
          <p:cNvPicPr>
            <a:picLocks noChangeAspect="1" noChangeArrowheads="1"/>
          </p:cNvPicPr>
          <p:nvPr/>
        </p:nvPicPr>
        <p:blipFill>
          <a:blip r:embed="rId4"/>
          <a:srcRect r="41284"/>
          <a:stretch>
            <a:fillRect/>
          </a:stretch>
        </p:blipFill>
        <p:spPr bwMode="auto">
          <a:xfrm>
            <a:off x="304800" y="3895725"/>
            <a:ext cx="2438400" cy="2962275"/>
          </a:xfrm>
          <a:prstGeom prst="rect">
            <a:avLst/>
          </a:prstGeom>
          <a:noFill/>
        </p:spPr>
      </p:pic>
      <p:pic>
        <p:nvPicPr>
          <p:cNvPr id="7" name="Picture 2" descr="C:\Users\M_Host\Desktop\hermetic.sealed.actuators.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5600" y="4343400"/>
            <a:ext cx="5511800" cy="2307082"/>
          </a:xfrm>
          <a:prstGeom prst="rect">
            <a:avLst/>
          </a:prstGeom>
          <a:noFill/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z="1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fld>
            <a:endParaRPr lang="en-A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9910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z="140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fld>
            <a:endParaRPr lang="en-A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Obraz 4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53972"/>
            <a:ext cx="3600400" cy="2598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Obraz 4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548680"/>
            <a:ext cx="345671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Obraz 4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356992"/>
            <a:ext cx="3379842" cy="244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25336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46101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026093" y="6073551"/>
            <a:ext cx="709181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XRD patterns of BaTiO</a:t>
            </a:r>
            <a:r>
              <a:rPr kumimoji="0" lang="en-GB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powder after first, second and third activation and calcination  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599" y="116632"/>
            <a:ext cx="3754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latin typeface="Times New Roman" pitchFamily="18" charset="0"/>
                <a:cs typeface="Times New Roman" pitchFamily="18" charset="0"/>
              </a:rPr>
              <a:t>Synthesis of BaTiO</a:t>
            </a:r>
            <a:r>
              <a:rPr lang="en-GB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b="1" dirty="0">
                <a:latin typeface="Times New Roman" pitchFamily="18" charset="0"/>
                <a:cs typeface="Times New Roman" pitchFamily="18" charset="0"/>
              </a:rPr>
              <a:t> (BT) </a:t>
            </a:r>
            <a:r>
              <a:rPr lang="en-GB" b="1" dirty="0" err="1">
                <a:latin typeface="Times New Roman" pitchFamily="18" charset="0"/>
                <a:cs typeface="Times New Roman" pitchFamily="18" charset="0"/>
              </a:rPr>
              <a:t>perovskite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91025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4</a:t>
            </a:fld>
            <a:endParaRPr lang="en-A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pic>
        <p:nvPicPr>
          <p:cNvPr id="3073" name="Obraz 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668" y="1556792"/>
            <a:ext cx="4277275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2670" y="4941168"/>
            <a:ext cx="680327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XRD pattern of BaTiO</a:t>
            </a:r>
            <a:r>
              <a:rPr kumimoji="0" lang="en-GB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powder after second mechanical activation and calcination  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7504" y="127275"/>
            <a:ext cx="3754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Synthesis of BaTiO</a:t>
            </a:r>
            <a:r>
              <a:rPr lang="en-GB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(BT) </a:t>
            </a:r>
            <a:r>
              <a:rPr lang="en-GB" b="1" dirty="0" err="1" smtClean="0">
                <a:latin typeface="Times New Roman" pitchFamily="18" charset="0"/>
                <a:cs typeface="Times New Roman" pitchFamily="18" charset="0"/>
              </a:rPr>
              <a:t>perovskite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03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5</a:t>
            </a:fld>
            <a:endParaRPr lang="en-AU"/>
          </a:p>
        </p:txBody>
      </p:sp>
      <p:pic>
        <p:nvPicPr>
          <p:cNvPr id="4098" name="Obraz 44" descr="Description: J:\Prof_Trawczynski\2015\1203C_m04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960" y="737567"/>
            <a:ext cx="3392414" cy="254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7" name="Obraz 43" descr="Description: J:\Prof_Trawczynski\2015\1203C_m06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793" y="3329855"/>
            <a:ext cx="3392414" cy="2547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2409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785934" y="5949280"/>
            <a:ext cx="558646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SEM microstructure of BaTiO</a:t>
            </a:r>
            <a:r>
              <a:rPr kumimoji="0" lang="en-GB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powder in two different magnifications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127275"/>
            <a:ext cx="3754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Synthesis of BaTiO</a:t>
            </a:r>
            <a:r>
              <a:rPr lang="en-GB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(BT) </a:t>
            </a:r>
            <a:r>
              <a:rPr lang="en-GB" b="1" dirty="0" err="1" smtClean="0">
                <a:latin typeface="Times New Roman" pitchFamily="18" charset="0"/>
                <a:cs typeface="Times New Roman" pitchFamily="18" charset="0"/>
              </a:rPr>
              <a:t>perovskite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3044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6</a:t>
            </a:fld>
            <a:endParaRPr lang="en-AU"/>
          </a:p>
        </p:txBody>
      </p:sp>
      <p:pic>
        <p:nvPicPr>
          <p:cNvPr id="5122" name="Obraz 42" descr="Description: BaTiO3_19_02_15_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628800"/>
            <a:ext cx="3295128" cy="329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1" name="Obraz 41" descr="Description: BaTiO3_25_02_15_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69313"/>
            <a:ext cx="324036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2552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230196" y="5135801"/>
            <a:ext cx="298985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TEM morphology of BaTiO</a:t>
            </a:r>
            <a:r>
              <a:rPr kumimoji="0" lang="en-GB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powder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127275"/>
            <a:ext cx="3754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Synthesis of BaTiO</a:t>
            </a:r>
            <a:r>
              <a:rPr lang="en-GB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(BT) </a:t>
            </a:r>
            <a:r>
              <a:rPr lang="en-GB" b="1" dirty="0" err="1" smtClean="0">
                <a:latin typeface="Times New Roman" pitchFamily="18" charset="0"/>
                <a:cs typeface="Times New Roman" pitchFamily="18" charset="0"/>
              </a:rPr>
              <a:t>perovskite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05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7</a:t>
            </a:fld>
            <a:endParaRPr lang="en-AU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pic>
        <p:nvPicPr>
          <p:cNvPr id="6145" name="Obraz 40" descr="Description: Particle size distribution BaTiO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5197" y="1886883"/>
            <a:ext cx="4353606" cy="3115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663496" y="5182706"/>
            <a:ext cx="381700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particle size distribution of BaTiO</a:t>
            </a:r>
            <a:r>
              <a:rPr kumimoji="0" lang="en-GB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powder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7504" y="127275"/>
            <a:ext cx="37542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Synthesis of BaTiO</a:t>
            </a:r>
            <a:r>
              <a:rPr lang="en-GB" b="1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(BT) </a:t>
            </a:r>
            <a:r>
              <a:rPr lang="en-GB" b="1" dirty="0" err="1" smtClean="0">
                <a:latin typeface="Times New Roman" pitchFamily="18" charset="0"/>
                <a:cs typeface="Times New Roman" pitchFamily="18" charset="0"/>
              </a:rPr>
              <a:t>perovskite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1165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8</a:t>
            </a:fld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107504" y="1886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b="1" dirty="0">
                <a:latin typeface="Times New Roman" pitchFamily="18" charset="0"/>
                <a:cs typeface="Times New Roman" pitchFamily="18" charset="0"/>
              </a:rPr>
              <a:t>Fabrication of BaTiO</a:t>
            </a:r>
            <a:r>
              <a:rPr lang="en-GB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err="1">
                <a:latin typeface="Times New Roman" pitchFamily="18" charset="0"/>
                <a:cs typeface="Times New Roman" pitchFamily="18" charset="0"/>
              </a:rPr>
              <a:t>perovskite</a:t>
            </a:r>
            <a:r>
              <a:rPr lang="en-GB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granulates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467950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pic>
        <p:nvPicPr>
          <p:cNvPr id="7169" name="Obraz 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972" y="1556792"/>
            <a:ext cx="3905513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405110" y="4541451"/>
            <a:ext cx="233377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XRD pattern of BaTiO</a:t>
            </a:r>
            <a:r>
              <a:rPr kumimoji="0" lang="en-GB" sz="12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3 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granulate  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305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9</a:t>
            </a:fld>
            <a:endParaRPr lang="en-AU"/>
          </a:p>
        </p:txBody>
      </p:sp>
      <p:pic>
        <p:nvPicPr>
          <p:cNvPr id="8194" name="Obraz 38" descr="Description: J:\Prof_Trawczynski\2015\1203F_m03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84784"/>
            <a:ext cx="3960440" cy="297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3" name="Obraz 37" descr="Description: J:\Prof_Trawczynski\2015\1203F_m05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00208"/>
            <a:ext cx="3960440" cy="297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24098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697783" y="4894361"/>
            <a:ext cx="57484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SEM microstructure of BaTiO</a:t>
            </a:r>
            <a:r>
              <a:rPr kumimoji="0" lang="en-GB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granulate in two different magnifications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504" y="1886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b="1" dirty="0">
                <a:latin typeface="Times New Roman" pitchFamily="18" charset="0"/>
                <a:cs typeface="Times New Roman" pitchFamily="18" charset="0"/>
              </a:rPr>
              <a:t>Fabrication of BaTiO</a:t>
            </a:r>
            <a:r>
              <a:rPr lang="en-GB" b="1" baseline="-25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GB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err="1">
                <a:latin typeface="Times New Roman" pitchFamily="18" charset="0"/>
                <a:cs typeface="Times New Roman" pitchFamily="18" charset="0"/>
              </a:rPr>
              <a:t>perovskite</a:t>
            </a:r>
            <a:r>
              <a:rPr lang="en-GB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granulates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15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10</a:t>
            </a:fld>
            <a:endParaRPr lang="en-AU"/>
          </a:p>
        </p:txBody>
      </p:sp>
      <p:pic>
        <p:nvPicPr>
          <p:cNvPr id="9218" name="Obraz 36" descr="Description: DSCF163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1" t="20721" r="15541" b="10361"/>
          <a:stretch>
            <a:fillRect/>
          </a:stretch>
        </p:blipFill>
        <p:spPr bwMode="auto">
          <a:xfrm>
            <a:off x="517177" y="1700808"/>
            <a:ext cx="3694783" cy="2782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7" name="Obraz 35" descr="Description: DSCF163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21" b="10361"/>
          <a:stretch>
            <a:fillRect/>
          </a:stretch>
        </p:blipFill>
        <p:spPr bwMode="auto">
          <a:xfrm>
            <a:off x="4519416" y="1696769"/>
            <a:ext cx="3602329" cy="2786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21431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125203" y="4869160"/>
            <a:ext cx="483004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Photos of discs and beams after forming by </a:t>
            </a:r>
            <a:r>
              <a:rPr kumimoji="0" lang="en-GB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isostatic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pressing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5327" y="228600"/>
            <a:ext cx="4457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latin typeface="Times New Roman" pitchFamily="18" charset="0"/>
                <a:cs typeface="Times New Roman" pitchFamily="18" charset="0"/>
              </a:rPr>
              <a:t>Preparation and characterisation of pellets 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651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11</a:t>
            </a:fld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205327" y="228600"/>
            <a:ext cx="4457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latin typeface="Times New Roman" pitchFamily="18" charset="0"/>
                <a:cs typeface="Times New Roman" pitchFamily="18" charset="0"/>
              </a:rPr>
              <a:t>Preparation and characterisation of pellets 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pic>
        <p:nvPicPr>
          <p:cNvPr id="10241" name="Obraz 34" descr="Description: beam before sintering_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18" y="1484784"/>
            <a:ext cx="5027441" cy="340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699792" y="5013176"/>
            <a:ext cx="330449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</a:t>
            </a:r>
            <a:r>
              <a:rPr kumimoji="0" lang="en-GB" sz="1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dilatometric</a:t>
            </a: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curve of beam before sintering</a:t>
            </a: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77176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12</a:t>
            </a:fld>
            <a:endParaRPr lang="en-AU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0306974"/>
              </p:ext>
            </p:extLst>
          </p:nvPr>
        </p:nvGraphicFramePr>
        <p:xfrm>
          <a:off x="2411760" y="1484784"/>
          <a:ext cx="3918585" cy="1926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00430"/>
                <a:gridCol w="810260"/>
                <a:gridCol w="767715"/>
                <a:gridCol w="809625"/>
                <a:gridCol w="630555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Material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The water absorbability, %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The apparent density, g/cm</a:t>
                      </a:r>
                      <a:r>
                        <a:rPr lang="en-GB" sz="1000" cap="all" baseline="30000">
                          <a:effectLst/>
                        </a:rPr>
                        <a:t>3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The apparent porosity, %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The relative density, %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BT_0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0.03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5.84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0.19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97.01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BT_1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0.05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5.82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0.28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96.68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BT_2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0.06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5.83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0.37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96.84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BT_3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0.07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5.80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0.38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96.35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BT_4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0.09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5.87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0.50</a:t>
                      </a:r>
                      <a:endParaRPr lang="en-AU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97.51</a:t>
                      </a:r>
                      <a:endParaRPr lang="en-AU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34925" marR="34925" marT="34925" marB="34925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999918" y="692696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1400" b="1" dirty="0">
                <a:latin typeface="Times New Roman" pitchFamily="18" charset="0"/>
                <a:cs typeface="Times New Roman" pitchFamily="18" charset="0"/>
              </a:rPr>
              <a:t>The apparent density, water absorbability and apparent porosity of sintered pellets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9512" y="188640"/>
            <a:ext cx="4457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Preparation and characterisation of pellets 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Obraz 3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19872"/>
            <a:ext cx="2819400" cy="204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Obraz 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334" y="3849280"/>
            <a:ext cx="2867025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5" name="Obraz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2404" y="3891880"/>
            <a:ext cx="28575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0" y="25050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45624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1383444" y="6073551"/>
            <a:ext cx="639437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XRD patterns of BaTiO</a:t>
            </a:r>
            <a:r>
              <a:rPr kumimoji="0" lang="en-GB" sz="1400" b="1" i="0" u="none" strike="noStrike" cap="none" normalizeH="0" baseline="-3000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</a:t>
            </a: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pellets sintered in three different maximal temperature  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626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13</a:t>
            </a:fld>
            <a:endParaRPr lang="en-AU"/>
          </a:p>
        </p:txBody>
      </p:sp>
      <p:sp>
        <p:nvSpPr>
          <p:cNvPr id="3" name="Rectangle 2"/>
          <p:cNvSpPr/>
          <p:nvPr/>
        </p:nvSpPr>
        <p:spPr>
          <a:xfrm>
            <a:off x="179512" y="188640"/>
            <a:ext cx="4457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Preparation and characterisation of pellets 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0" name="Obraz 28" descr="Description: J:\Prof_Trawczynski\2015\1103F_m05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836712"/>
            <a:ext cx="260032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9" name="Obraz 27" descr="Description: J:\Prof_Trawczynski\2015\1103F_m10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034" y="836712"/>
            <a:ext cx="260032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2409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475656" y="2930075"/>
            <a:ext cx="593765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SEM microstructure of BT_1 pellet surface in two different magnifications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5" name="Obraz 26" descr="Description: J:\Prof_Trawczynski\2015\1103C_m08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996655"/>
            <a:ext cx="2600325" cy="1941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Obraz 25" descr="Description: J:\Prof_Trawczynski\2015\1103C_m06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822" y="3996655"/>
            <a:ext cx="2600325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0" y="2409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2417220" y="6095268"/>
            <a:ext cx="4166333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GB" sz="1400" b="1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SEM microstructure of BT_1 pellet fracture surface</a:t>
            </a:r>
          </a:p>
        </p:txBody>
      </p:sp>
    </p:spTree>
    <p:extLst>
      <p:ext uri="{BB962C8B-B14F-4D97-AF65-F5344CB8AC3E}">
        <p14:creationId xmlns:p14="http://schemas.microsoft.com/office/powerpoint/2010/main" val="2692296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14</a:t>
            </a:fld>
            <a:endParaRPr lang="en-AU"/>
          </a:p>
        </p:txBody>
      </p:sp>
      <p:pic>
        <p:nvPicPr>
          <p:cNvPr id="13314" name="Obraz 24" descr="Description: J:\Prof_Trawczynski\2015\1103L_m06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267" y="764704"/>
            <a:ext cx="3068534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3" name="Obraz 23" descr="Description: J:\Prof_Trawczynski\2015\1103L_m07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64704"/>
            <a:ext cx="3027513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2409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010251" y="3066667"/>
            <a:ext cx="6994031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SEM microstructure (BSE and SE) of BT_2 pellet surface in two different magnifications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9" name="Obraz 22" descr="Description: J:\Prof_Trawczynski\2015\1103I_m08.t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125" y="3645024"/>
            <a:ext cx="2939827" cy="2207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Obraz 21" descr="Description: J:\Prof_Trawczynski\2015\1103I_m06.t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7266" y="3645024"/>
            <a:ext cx="2972702" cy="2232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0" y="2409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581339" y="5929535"/>
            <a:ext cx="526759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SEM microstructure (SE and BSE) of BT_2 pellet fracture surface</a:t>
            </a:r>
            <a:endParaRPr kumimoji="0" lang="en-GB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9512" y="188640"/>
            <a:ext cx="4457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Preparation and characterisation of pellets 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00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15</a:t>
            </a:fld>
            <a:endParaRPr lang="en-AU"/>
          </a:p>
        </p:txBody>
      </p:sp>
      <p:pic>
        <p:nvPicPr>
          <p:cNvPr id="14342" name="Obraz 16" descr="Description: D:\Dokumenty\CERMAT2\Realizacja\plan dla Doktorantów\SEM of BT pellets\BT_0\BT-0_m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764704"/>
            <a:ext cx="3240360" cy="242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1" name="Obraz 15" descr="Description: D:\Dokumenty\CERMAT2\Realizacja\plan dla Doktorantów\SEM of BT pellets\BT_a\BT-ap_m0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764704"/>
            <a:ext cx="3240360" cy="242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Obraz 14" descr="Description: D:\Dokumenty\CERMAT2\Realizacja\plan dla Doktorantów\SEM of BT pellets\BT_b\BT-bp_m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945" y="3432805"/>
            <a:ext cx="3203023" cy="2289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7" name="Obraz 13" descr="Description: D:\Dokumenty\CERMAT2\Realizacja\plan dla Doktorantów\SEM of BT pellets\BT_c\BT-cp_m0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617" y="3360797"/>
            <a:ext cx="3159927" cy="236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51"/>
          <p:cNvSpPr txBox="1">
            <a:spLocks noChangeArrowheads="1"/>
          </p:cNvSpPr>
          <p:nvPr/>
        </p:nvSpPr>
        <p:spPr bwMode="auto">
          <a:xfrm>
            <a:off x="1172845" y="916340"/>
            <a:ext cx="760095" cy="35623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100" b="1" dirty="0">
                <a:effectLst/>
                <a:latin typeface="Calibri"/>
                <a:ea typeface="Calibri"/>
                <a:cs typeface="Arial"/>
              </a:rPr>
              <a:t>BT_0</a:t>
            </a:r>
            <a:endParaRPr lang="en-AU" sz="11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8" name="Pole tekstowe 52"/>
          <p:cNvSpPr txBox="1">
            <a:spLocks noChangeArrowheads="1"/>
          </p:cNvSpPr>
          <p:nvPr/>
        </p:nvSpPr>
        <p:spPr bwMode="auto">
          <a:xfrm>
            <a:off x="4603993" y="908720"/>
            <a:ext cx="760095" cy="35623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100" b="1" dirty="0">
                <a:effectLst/>
                <a:latin typeface="Calibri"/>
                <a:ea typeface="Calibri"/>
                <a:cs typeface="Arial"/>
              </a:rPr>
              <a:t>BT_5</a:t>
            </a:r>
            <a:endParaRPr lang="en-AU" sz="11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9" name="Pole tekstowe 49"/>
          <p:cNvSpPr txBox="1">
            <a:spLocks noChangeArrowheads="1"/>
          </p:cNvSpPr>
          <p:nvPr/>
        </p:nvSpPr>
        <p:spPr bwMode="auto">
          <a:xfrm>
            <a:off x="1176655" y="3432805"/>
            <a:ext cx="760095" cy="35623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100" b="1">
                <a:effectLst/>
                <a:latin typeface="Calibri"/>
                <a:ea typeface="Calibri"/>
                <a:cs typeface="Arial"/>
              </a:rPr>
              <a:t>BT_6</a:t>
            </a:r>
            <a:endParaRPr lang="en-AU" sz="110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10" name="Pole tekstowe 50"/>
          <p:cNvSpPr txBox="1">
            <a:spLocks noChangeArrowheads="1"/>
          </p:cNvSpPr>
          <p:nvPr/>
        </p:nvSpPr>
        <p:spPr bwMode="auto">
          <a:xfrm>
            <a:off x="4716016" y="3432805"/>
            <a:ext cx="760095" cy="35623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pl-PL" sz="1100" b="1" dirty="0">
                <a:effectLst/>
                <a:latin typeface="Calibri"/>
                <a:ea typeface="Calibri"/>
                <a:cs typeface="Arial"/>
              </a:rPr>
              <a:t>BT_7</a:t>
            </a:r>
            <a:endParaRPr lang="en-AU" sz="11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4" name="Rectangle 12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0" y="2400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en-GB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0" y="4343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7"/>
          <p:cNvSpPr>
            <a:spLocks noChangeArrowheads="1"/>
          </p:cNvSpPr>
          <p:nvPr/>
        </p:nvSpPr>
        <p:spPr bwMode="auto">
          <a:xfrm>
            <a:off x="0" y="4343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sp>
        <p:nvSpPr>
          <p:cNvPr id="14" name="Rectangle 13"/>
          <p:cNvSpPr/>
          <p:nvPr/>
        </p:nvSpPr>
        <p:spPr>
          <a:xfrm>
            <a:off x="2272726" y="5824835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sz="1400" b="1" dirty="0">
                <a:latin typeface="Times New Roman" pitchFamily="18" charset="0"/>
                <a:cs typeface="Times New Roman" pitchFamily="18" charset="0"/>
              </a:rPr>
              <a:t>SEM microstructure of BT_0, BT_5, BT_6 and BT_7 pellets surface </a:t>
            </a:r>
            <a:r>
              <a:rPr lang="en-GB" sz="1400" b="1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GB" sz="1400" b="1" dirty="0">
                <a:latin typeface="Times New Roman" pitchFamily="18" charset="0"/>
                <a:cs typeface="Times New Roman" pitchFamily="18" charset="0"/>
              </a:rPr>
              <a:t>the same magnification</a:t>
            </a:r>
            <a:endParaRPr lang="en-A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79512" y="188640"/>
            <a:ext cx="44573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Preparation and characterisation of pellets </a:t>
            </a:r>
            <a:endParaRPr lang="en-A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86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9A6C3A-9CAB-4C62-8942-EB7C3D6D4E01}" type="slidenum">
              <a:rPr lang="en-AU" smtClean="0"/>
              <a:t>16</a:t>
            </a:fld>
            <a:endParaRPr lang="en-AU"/>
          </a:p>
        </p:txBody>
      </p:sp>
      <p:sp>
        <p:nvSpPr>
          <p:cNvPr id="3" name="TextBox 2"/>
          <p:cNvSpPr txBox="1"/>
          <p:nvPr/>
        </p:nvSpPr>
        <p:spPr>
          <a:xfrm>
            <a:off x="2339752" y="2106434"/>
            <a:ext cx="45546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 smtClean="0">
                <a:latin typeface="Times New Roman" pitchFamily="18" charset="0"/>
                <a:cs typeface="Times New Roman" pitchFamily="18" charset="0"/>
              </a:rPr>
              <a:t>Thank You For Your Attention</a:t>
            </a:r>
            <a:endParaRPr lang="en-A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35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67</TotalTime>
  <Words>351</Words>
  <Application>Microsoft Office PowerPoint</Application>
  <PresentationFormat>On-screen Show (4:3)</PresentationFormat>
  <Paragraphs>102</Paragraphs>
  <Slides>16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Oriel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Mojtaba</dc:creator>
  <cp:lastModifiedBy>Mojtaba</cp:lastModifiedBy>
  <cp:revision>10</cp:revision>
  <dcterms:created xsi:type="dcterms:W3CDTF">2016-07-23T08:36:02Z</dcterms:created>
  <dcterms:modified xsi:type="dcterms:W3CDTF">2016-07-23T09:43:37Z</dcterms:modified>
</cp:coreProperties>
</file>