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305" r:id="rId2"/>
    <p:sldId id="306" r:id="rId3"/>
    <p:sldId id="257" r:id="rId4"/>
    <p:sldId id="258" r:id="rId5"/>
    <p:sldId id="259" r:id="rId6"/>
    <p:sldId id="266" r:id="rId7"/>
    <p:sldId id="260" r:id="rId8"/>
    <p:sldId id="267" r:id="rId9"/>
    <p:sldId id="261" r:id="rId10"/>
    <p:sldId id="268" r:id="rId11"/>
    <p:sldId id="295" r:id="rId12"/>
    <p:sldId id="304" r:id="rId13"/>
    <p:sldId id="274" r:id="rId14"/>
    <p:sldId id="298" r:id="rId15"/>
    <p:sldId id="299" r:id="rId16"/>
    <p:sldId id="275" r:id="rId17"/>
    <p:sldId id="273" r:id="rId18"/>
    <p:sldId id="272" r:id="rId19"/>
    <p:sldId id="277" r:id="rId20"/>
    <p:sldId id="281" r:id="rId21"/>
    <p:sldId id="286" r:id="rId22"/>
    <p:sldId id="287" r:id="rId23"/>
    <p:sldId id="290" r:id="rId24"/>
    <p:sldId id="288" r:id="rId25"/>
    <p:sldId id="303" r:id="rId26"/>
    <p:sldId id="291" r:id="rId27"/>
    <p:sldId id="284" r:id="rId28"/>
    <p:sldId id="301" r:id="rId29"/>
    <p:sldId id="302" r:id="rId30"/>
    <p:sldId id="292" r:id="rId31"/>
    <p:sldId id="300" r:id="rId32"/>
    <p:sldId id="293" r:id="rId33"/>
    <p:sldId id="294" r:id="rId34"/>
    <p:sldId id="285" r:id="rId35"/>
    <p:sldId id="297" r:id="rId36"/>
    <p:sldId id="269" r:id="rId37"/>
    <p:sldId id="270" r:id="rId38"/>
    <p:sldId id="271" r:id="rId39"/>
    <p:sldId id="280" r:id="rId40"/>
    <p:sldId id="283" r:id="rId41"/>
    <p:sldId id="307" r:id="rId4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0FC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snapVertSplitter="1" vertBarState="minimized" horzBarState="maximized">
    <p:restoredLeft sz="11496" autoAdjust="0"/>
    <p:restoredTop sz="94628" autoAdjust="0"/>
  </p:normalViewPr>
  <p:slideViewPr>
    <p:cSldViewPr>
      <p:cViewPr>
        <p:scale>
          <a:sx n="129" d="100"/>
          <a:sy n="129" d="100"/>
        </p:scale>
        <p:origin x="-312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19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77F3E-41BD-458E-A16B-627949425B39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23FC7-9075-4D7C-B46E-46FBF6A069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0158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DDC19E-B678-4934-988E-C9972290D3DE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95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23FC7-9075-4D7C-B46E-46FBF6A069A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303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29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pitchFamily="2" charset="2"/>
              <a:buChar char="Ø"/>
              <a:defRPr>
                <a:solidFill>
                  <a:schemeClr val="bg1"/>
                </a:solidFill>
              </a:defRPr>
            </a:lvl1pPr>
            <a:lvl2pPr marL="742950" indent="-285750">
              <a:buFont typeface="Wingdings" pitchFamily="2" charset="2"/>
              <a:buChar char="ü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418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47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4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3416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23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46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447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68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87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F2C97-940A-4D8A-A335-8AFD4A8B140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6995B-8C67-4C26-ACFE-C6A913AE70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327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F2C97-940A-4D8A-A335-8AFD4A8B14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6995B-8C67-4C26-ACFE-C6A913AE70C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Documents and Settings\gdavis\Desktop\PPT_Master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7937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321453"/>
            <a:ext cx="7772400" cy="673891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32288"/>
            <a:ext cx="8715436" cy="332186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00150"/>
            <a:ext cx="8715436" cy="378263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Fluoride Glasses and Fiber for Mid-IR Applications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Mohammed Saad, Ph.D.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Senior Scientist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Philadelphia Sept 2014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4704046"/>
      </p:ext>
    </p:extLst>
  </p:cSld>
  <p:clrMapOvr>
    <a:masterClrMapping/>
  </p:clrMapOvr>
  <p:transition advTm="521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708" y="1200151"/>
            <a:ext cx="6172200" cy="33944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Introduction</a:t>
            </a:r>
          </a:p>
          <a:p>
            <a:pPr>
              <a:lnSpc>
                <a:spcPct val="80000"/>
              </a:lnSpc>
            </a:pPr>
            <a:r>
              <a:rPr lang="en-US" dirty="0"/>
              <a:t>Fluoride Glass</a:t>
            </a:r>
          </a:p>
          <a:p>
            <a:pPr>
              <a:lnSpc>
                <a:spcPct val="80000"/>
              </a:lnSpc>
            </a:pPr>
            <a:r>
              <a:rPr lang="en-US" dirty="0"/>
              <a:t>Fluoride fiber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 Fiber </a:t>
            </a:r>
            <a:r>
              <a:rPr lang="en-US" dirty="0"/>
              <a:t>Handling 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Reliability</a:t>
            </a:r>
          </a:p>
          <a:p>
            <a:pPr>
              <a:lnSpc>
                <a:spcPct val="80000"/>
              </a:lnSpc>
            </a:pPr>
            <a:r>
              <a:rPr lang="en-US" dirty="0"/>
              <a:t>Fiber Lasers 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Planar Waveguide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961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581399"/>
          </a:xfrm>
        </p:spPr>
        <p:txBody>
          <a:bodyPr>
            <a:noAutofit/>
          </a:bodyPr>
          <a:lstStyle/>
          <a:p>
            <a:r>
              <a:rPr lang="en-US" sz="2400" dirty="0" smtClean="0"/>
              <a:t>Fluoride glasses have been discovered in 1975 at Rennes Univ.</a:t>
            </a:r>
          </a:p>
          <a:p>
            <a:r>
              <a:rPr lang="en-US" sz="2400" dirty="0" smtClean="0"/>
              <a:t>Very unique and outstanding optical properties</a:t>
            </a:r>
          </a:p>
          <a:p>
            <a:r>
              <a:rPr lang="en-US" sz="2400" dirty="0" smtClean="0"/>
              <a:t>Experienced extraordinary development </a:t>
            </a:r>
          </a:p>
          <a:p>
            <a:pPr lvl="1"/>
            <a:r>
              <a:rPr lang="en-US" sz="2400" dirty="0" smtClean="0"/>
              <a:t>Ultra-low theoretical loss 0.001 dB/km </a:t>
            </a:r>
          </a:p>
          <a:p>
            <a:r>
              <a:rPr lang="en-US" sz="2400" dirty="0" smtClean="0"/>
              <a:t>25 years of development</a:t>
            </a:r>
          </a:p>
          <a:p>
            <a:pPr lvl="1"/>
            <a:r>
              <a:rPr lang="en-US" sz="2400" dirty="0"/>
              <a:t>U</a:t>
            </a:r>
            <a:r>
              <a:rPr lang="en-US" sz="2400" dirty="0" smtClean="0"/>
              <a:t>ltra-low loss goal was not reached</a:t>
            </a:r>
          </a:p>
          <a:p>
            <a:pPr lvl="1"/>
            <a:r>
              <a:rPr lang="en-US" sz="2400" dirty="0" smtClean="0"/>
              <a:t>Made the technology ready for short and medium length applications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4918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Fluoride </a:t>
            </a:r>
            <a:r>
              <a:rPr lang="en-US" dirty="0" err="1" smtClean="0"/>
              <a:t>Vs</a:t>
            </a:r>
            <a:r>
              <a:rPr lang="en-US" dirty="0" smtClean="0"/>
              <a:t> Silica Theoretical attenuation  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5009" y="1362378"/>
            <a:ext cx="5053982" cy="33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74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Glass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Large choice of compositions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Glass properties can be tailored for each application</a:t>
            </a:r>
          </a:p>
          <a:p>
            <a:r>
              <a:rPr lang="en-US" dirty="0" err="1" smtClean="0"/>
              <a:t>Fluorozirconate</a:t>
            </a:r>
            <a:r>
              <a:rPr lang="en-US" dirty="0" smtClean="0"/>
              <a:t> ZrF4 (ZBLAN)</a:t>
            </a:r>
          </a:p>
          <a:p>
            <a:r>
              <a:rPr lang="en-US" dirty="0" err="1" smtClean="0"/>
              <a:t>Fluoroindate</a:t>
            </a:r>
            <a:r>
              <a:rPr lang="en-US" dirty="0" smtClean="0"/>
              <a:t> InF3</a:t>
            </a:r>
          </a:p>
          <a:p>
            <a:r>
              <a:rPr lang="en-US" dirty="0" err="1" smtClean="0"/>
              <a:t>Fluoroaluminate</a:t>
            </a:r>
            <a:r>
              <a:rPr lang="en-US" dirty="0" smtClean="0"/>
              <a:t> (insoluble in hot water)</a:t>
            </a:r>
          </a:p>
          <a:p>
            <a:r>
              <a:rPr lang="en-US" dirty="0" err="1" smtClean="0"/>
              <a:t>Fluorogallate</a:t>
            </a:r>
            <a:r>
              <a:rPr lang="en-US" dirty="0" smtClean="0"/>
              <a:t>, </a:t>
            </a:r>
            <a:r>
              <a:rPr lang="en-US" dirty="0" err="1" smtClean="0"/>
              <a:t>Fluorozincate</a:t>
            </a:r>
            <a:r>
              <a:rPr lang="en-US" dirty="0" smtClean="0"/>
              <a:t>,…</a:t>
            </a:r>
          </a:p>
          <a:p>
            <a:r>
              <a:rPr lang="en-US" dirty="0" smtClean="0"/>
              <a:t>Mix of different glass families</a:t>
            </a:r>
          </a:p>
        </p:txBody>
      </p:sp>
    </p:spTree>
    <p:extLst>
      <p:ext uri="{BB962C8B-B14F-4D97-AF65-F5344CB8AC3E}">
        <p14:creationId xmlns:p14="http://schemas.microsoft.com/office/powerpoint/2010/main" xmlns="" val="157440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Fluoride glasses properties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933" y="1200150"/>
            <a:ext cx="8130133" cy="3394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95166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38200"/>
          </a:xfrm>
        </p:spPr>
        <p:txBody>
          <a:bodyPr/>
          <a:lstStyle/>
          <a:p>
            <a:r>
              <a:rPr lang="en-US" dirty="0" smtClean="0"/>
              <a:t>Outstanding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1868" y="1047750"/>
            <a:ext cx="7391400" cy="3868986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4500" dirty="0"/>
              <a:t>Multi-spectral window No absorption peaks (UV-Vis-IR</a:t>
            </a:r>
            <a:r>
              <a:rPr lang="en-US" sz="4500" dirty="0" smtClean="0"/>
              <a:t>)</a:t>
            </a:r>
            <a:endParaRPr lang="en-US" sz="4500" dirty="0"/>
          </a:p>
          <a:p>
            <a:pPr>
              <a:lnSpc>
                <a:spcPct val="120000"/>
              </a:lnSpc>
            </a:pPr>
            <a:r>
              <a:rPr lang="en-US" sz="4500" dirty="0" smtClean="0"/>
              <a:t>Low </a:t>
            </a:r>
            <a:r>
              <a:rPr lang="en-US" sz="4500" dirty="0"/>
              <a:t>loss</a:t>
            </a:r>
          </a:p>
          <a:p>
            <a:pPr>
              <a:lnSpc>
                <a:spcPct val="120000"/>
              </a:lnSpc>
            </a:pPr>
            <a:r>
              <a:rPr lang="en-US" sz="4500" dirty="0"/>
              <a:t>Low refractive index (No IR coating)</a:t>
            </a:r>
          </a:p>
          <a:p>
            <a:pPr>
              <a:lnSpc>
                <a:spcPct val="120000"/>
              </a:lnSpc>
            </a:pPr>
            <a:r>
              <a:rPr lang="en-US" sz="4500" dirty="0"/>
              <a:t>Low dispersion</a:t>
            </a:r>
          </a:p>
          <a:p>
            <a:pPr>
              <a:lnSpc>
                <a:spcPct val="120000"/>
              </a:lnSpc>
            </a:pPr>
            <a:r>
              <a:rPr lang="en-US" sz="4500" dirty="0"/>
              <a:t>Low </a:t>
            </a:r>
            <a:r>
              <a:rPr lang="en-US" sz="4500" dirty="0" err="1"/>
              <a:t>dn</a:t>
            </a:r>
            <a:r>
              <a:rPr lang="en-US" sz="4500" dirty="0"/>
              <a:t>/</a:t>
            </a:r>
            <a:r>
              <a:rPr lang="en-US" sz="4500" dirty="0" err="1"/>
              <a:t>dt</a:t>
            </a:r>
            <a:r>
              <a:rPr lang="en-US" sz="4500" dirty="0"/>
              <a:t>  </a:t>
            </a:r>
          </a:p>
          <a:p>
            <a:pPr>
              <a:lnSpc>
                <a:spcPct val="120000"/>
              </a:lnSpc>
            </a:pPr>
            <a:r>
              <a:rPr lang="en-US" sz="4500" dirty="0" smtClean="0"/>
              <a:t>Low </a:t>
            </a:r>
            <a:r>
              <a:rPr lang="en-US" sz="4500" dirty="0"/>
              <a:t>phonon energy (new Laser lines)</a:t>
            </a:r>
          </a:p>
          <a:p>
            <a:pPr>
              <a:lnSpc>
                <a:spcPct val="120000"/>
              </a:lnSpc>
            </a:pPr>
            <a:r>
              <a:rPr lang="en-US" sz="4500" dirty="0" smtClean="0"/>
              <a:t>High </a:t>
            </a:r>
            <a:r>
              <a:rPr lang="en-US" sz="4500" dirty="0"/>
              <a:t>rare earth concentration (</a:t>
            </a:r>
            <a:r>
              <a:rPr lang="en-US" sz="4500" dirty="0">
                <a:solidFill>
                  <a:srgbClr val="FF0000"/>
                </a:solidFill>
              </a:rPr>
              <a:t>up to 100.000ppm</a:t>
            </a:r>
            <a:r>
              <a:rPr lang="en-US" sz="4500" dirty="0" smtClean="0"/>
              <a:t>)</a:t>
            </a:r>
            <a:endParaRPr lang="en-US" sz="4500" dirty="0"/>
          </a:p>
          <a:p>
            <a:pPr>
              <a:lnSpc>
                <a:spcPct val="120000"/>
              </a:lnSpc>
            </a:pPr>
            <a:r>
              <a:rPr lang="en-US" sz="4500" dirty="0">
                <a:solidFill>
                  <a:srgbClr val="FFFF00"/>
                </a:solidFill>
              </a:rPr>
              <a:t>CTE (Stainless Steel, Al) Assemblies Reliability  </a:t>
            </a:r>
            <a:endParaRPr lang="en-US" sz="4500" dirty="0" smtClean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endParaRPr lang="en-US" sz="2000" dirty="0">
              <a:solidFill>
                <a:schemeClr val="accent2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en-US" sz="4500" dirty="0" smtClean="0">
                <a:solidFill>
                  <a:srgbClr val="FFFF00"/>
                </a:solidFill>
              </a:rPr>
              <a:t>                       The </a:t>
            </a:r>
            <a:r>
              <a:rPr lang="en-US" sz="4500" dirty="0">
                <a:solidFill>
                  <a:srgbClr val="FFFF00"/>
                </a:solidFill>
              </a:rPr>
              <a:t>only fiber material that transmits </a:t>
            </a:r>
            <a:r>
              <a:rPr lang="en-US" sz="4500" dirty="0" smtClean="0">
                <a:solidFill>
                  <a:srgbClr val="FFFF00"/>
                </a:solidFill>
              </a:rPr>
              <a:t>UV-VIS-IR</a:t>
            </a:r>
            <a:r>
              <a:rPr lang="en-US" sz="4000" dirty="0" smtClean="0">
                <a:solidFill>
                  <a:srgbClr val="FFFF00"/>
                </a:solidFill>
              </a:rPr>
              <a:t>                              </a:t>
            </a:r>
          </a:p>
          <a:p>
            <a:pPr>
              <a:lnSpc>
                <a:spcPct val="120000"/>
              </a:lnSpc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                           Visible </a:t>
            </a:r>
            <a:r>
              <a:rPr lang="en-US" sz="4000" dirty="0">
                <a:solidFill>
                  <a:srgbClr val="FFFF00"/>
                </a:solidFill>
              </a:rPr>
              <a:t>light for optical alignment </a:t>
            </a:r>
          </a:p>
        </p:txBody>
      </p:sp>
    </p:spTree>
    <p:extLst>
      <p:ext uri="{BB962C8B-B14F-4D97-AF65-F5344CB8AC3E}">
        <p14:creationId xmlns:p14="http://schemas.microsoft.com/office/powerpoint/2010/main" xmlns="" val="12830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ZBLAN Standard fluoride</a:t>
            </a:r>
            <a:br>
              <a:rPr lang="en-US" dirty="0" smtClean="0"/>
            </a:br>
            <a:r>
              <a:rPr lang="en-US" dirty="0" smtClean="0"/>
              <a:t>Transmission window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3892" y="1367292"/>
            <a:ext cx="4961185" cy="3394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446220" y="3444366"/>
            <a:ext cx="2843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Excluding Fresnel reflections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29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Fluoride Glasses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50866"/>
            <a:ext cx="7543800" cy="3394472"/>
          </a:xfrm>
        </p:spPr>
        <p:txBody>
          <a:bodyPr/>
          <a:lstStyle/>
          <a:p>
            <a:r>
              <a:rPr lang="en-US" dirty="0" smtClean="0"/>
              <a:t>Bulk optics</a:t>
            </a:r>
          </a:p>
          <a:p>
            <a:pPr lvl="1"/>
            <a:r>
              <a:rPr lang="en-US" dirty="0" smtClean="0"/>
              <a:t>windows</a:t>
            </a:r>
          </a:p>
          <a:p>
            <a:pPr lvl="1"/>
            <a:r>
              <a:rPr lang="en-US" dirty="0" smtClean="0"/>
              <a:t>Molded lenses</a:t>
            </a:r>
          </a:p>
          <a:p>
            <a:pPr lvl="1"/>
            <a:r>
              <a:rPr lang="en-US" dirty="0" smtClean="0"/>
              <a:t>Diamond point turned</a:t>
            </a:r>
          </a:p>
          <a:p>
            <a:r>
              <a:rPr lang="en-US" dirty="0" smtClean="0"/>
              <a:t>Optical fibers </a:t>
            </a:r>
          </a:p>
          <a:p>
            <a:r>
              <a:rPr lang="en-US" dirty="0" smtClean="0"/>
              <a:t>Channel and planar waveguides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2800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ZBLAN SPDT</a:t>
            </a:r>
            <a:endParaRPr lang="en-US" dirty="0"/>
          </a:p>
        </p:txBody>
      </p:sp>
      <p:pic>
        <p:nvPicPr>
          <p:cNvPr id="1026" name="Picture 2" descr="C:\Users\MSaad\AppData\Local\Microsoft\Windows\Temporary Internet Files\Content.Outlook\L3UL7C49\IMG_0001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326" y="1271436"/>
            <a:ext cx="3855806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P111011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12" y="1286799"/>
            <a:ext cx="3998302" cy="301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81400" y="4516080"/>
            <a:ext cx="1831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Roughness  2 nm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656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Fluoride Fibers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47750"/>
            <a:ext cx="7467600" cy="3733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Drawn from solid preforms</a:t>
            </a:r>
          </a:p>
          <a:p>
            <a:r>
              <a:rPr lang="en-US" dirty="0" smtClean="0"/>
              <a:t>Same technique used for silica</a:t>
            </a:r>
          </a:p>
          <a:p>
            <a:pPr lvl="1"/>
            <a:r>
              <a:rPr lang="en-US" dirty="0" smtClean="0"/>
              <a:t>Good control of the fiber parameters</a:t>
            </a:r>
          </a:p>
          <a:p>
            <a:pPr lvl="2"/>
            <a:r>
              <a:rPr lang="en-US" dirty="0" smtClean="0"/>
              <a:t>Dimension</a:t>
            </a:r>
          </a:p>
          <a:p>
            <a:pPr lvl="2"/>
            <a:r>
              <a:rPr lang="en-US" dirty="0" smtClean="0"/>
              <a:t>Concentricity</a:t>
            </a:r>
          </a:p>
          <a:p>
            <a:pPr lvl="2"/>
            <a:r>
              <a:rPr lang="en-US" dirty="0" smtClean="0"/>
              <a:t>Numerical Aperture (NA)</a:t>
            </a:r>
          </a:p>
          <a:p>
            <a:r>
              <a:rPr lang="en-US" dirty="0" smtClean="0"/>
              <a:t>Single &amp; multimode fibers</a:t>
            </a:r>
          </a:p>
          <a:p>
            <a:r>
              <a:rPr lang="en-US" dirty="0" smtClean="0"/>
              <a:t>Exotic shapes are possible </a:t>
            </a:r>
          </a:p>
          <a:p>
            <a:pPr lvl="2"/>
            <a:r>
              <a:rPr lang="en-US" dirty="0" smtClean="0"/>
              <a:t>Hexagonal, D shaped, PCF….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768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Hexagonal ZBLAN Fiber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4" t="18027" r="6996" b="19062"/>
          <a:stretch/>
        </p:blipFill>
        <p:spPr>
          <a:xfrm>
            <a:off x="2364649" y="1064958"/>
            <a:ext cx="449046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623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ZBLAN PCF Fiber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016" y="1352550"/>
            <a:ext cx="7999109" cy="289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4476750"/>
            <a:ext cx="4446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Collaboration work with Max Planck Institute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95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Fluoride Fibers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Transmission from 0.3 to 4.5 and 5.5 um</a:t>
            </a:r>
          </a:p>
          <a:p>
            <a:r>
              <a:rPr lang="en-US" dirty="0" smtClean="0"/>
              <a:t>Low Loss (10 to 100 dB/km)</a:t>
            </a:r>
          </a:p>
          <a:p>
            <a:r>
              <a:rPr lang="en-US" dirty="0" smtClean="0"/>
              <a:t>0.05 &lt; NA</a:t>
            </a:r>
            <a:r>
              <a:rPr lang="en-US" dirty="0"/>
              <a:t>&lt;</a:t>
            </a:r>
            <a:r>
              <a:rPr lang="en-US" dirty="0" smtClean="0"/>
              <a:t> 0.4</a:t>
            </a:r>
          </a:p>
          <a:p>
            <a:r>
              <a:rPr lang="en-US" dirty="0" smtClean="0"/>
              <a:t>High mechanical strength (50 to 100 </a:t>
            </a:r>
            <a:r>
              <a:rPr lang="en-US" dirty="0" err="1" smtClean="0"/>
              <a:t>kpsi</a:t>
            </a:r>
            <a:r>
              <a:rPr lang="en-US" dirty="0" smtClean="0"/>
              <a:t>)</a:t>
            </a:r>
          </a:p>
          <a:p>
            <a:r>
              <a:rPr lang="en-US" dirty="0" smtClean="0"/>
              <a:t>Spliced, tapered, cleaved </a:t>
            </a:r>
          </a:p>
          <a:p>
            <a:r>
              <a:rPr lang="en-US" dirty="0" smtClean="0"/>
              <a:t>Fiber </a:t>
            </a:r>
            <a:r>
              <a:rPr lang="en-US" dirty="0"/>
              <a:t>B</a:t>
            </a:r>
            <a:r>
              <a:rPr lang="en-US" dirty="0" smtClean="0"/>
              <a:t>ragg Grating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361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ZBLAN fiber transmission (Vis-Mid-IR up to 4.3 um)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915" y="1237020"/>
            <a:ext cx="7218169" cy="3394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745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Fluoride Fibers Tensile &amp; Bending Strength</a:t>
            </a:r>
            <a:endParaRPr lang="en-US" sz="36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3485" y="1047023"/>
            <a:ext cx="3390015" cy="35821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07574" y="1318764"/>
            <a:ext cx="956159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135 </a:t>
            </a:r>
            <a:r>
              <a:rPr lang="en-US" dirty="0" err="1" smtClean="0">
                <a:solidFill>
                  <a:schemeClr val="bg1"/>
                </a:solidFill>
              </a:rPr>
              <a:t>kpsi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24400" y="1064849"/>
            <a:ext cx="3248127" cy="3546475"/>
          </a:xfrm>
          <a:solidFill>
            <a:schemeClr val="bg1"/>
          </a:solidFill>
        </p:spPr>
      </p:pic>
      <p:sp>
        <p:nvSpPr>
          <p:cNvPr id="4" name="TextBox 3"/>
          <p:cNvSpPr txBox="1"/>
          <p:nvPr/>
        </p:nvSpPr>
        <p:spPr>
          <a:xfrm>
            <a:off x="5238144" y="1337808"/>
            <a:ext cx="956159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200 </a:t>
            </a:r>
            <a:r>
              <a:rPr lang="en-US" dirty="0" err="1" smtClean="0">
                <a:solidFill>
                  <a:schemeClr val="bg1"/>
                </a:solidFill>
              </a:rPr>
              <a:t>kpsi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75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Spectroscopy (multispectral)</a:t>
            </a:r>
          </a:p>
          <a:p>
            <a:r>
              <a:rPr lang="en-US" dirty="0" smtClean="0"/>
              <a:t>Sensing</a:t>
            </a:r>
          </a:p>
          <a:p>
            <a:r>
              <a:rPr lang="en-US" dirty="0" smtClean="0"/>
              <a:t>Laser Power </a:t>
            </a:r>
            <a:r>
              <a:rPr lang="en-US" dirty="0"/>
              <a:t>delivery</a:t>
            </a:r>
            <a:endParaRPr lang="en-US" dirty="0" smtClean="0"/>
          </a:p>
          <a:p>
            <a:r>
              <a:rPr lang="en-US" dirty="0" smtClean="0"/>
              <a:t>Medical</a:t>
            </a:r>
          </a:p>
          <a:p>
            <a:r>
              <a:rPr lang="en-US" dirty="0"/>
              <a:t>Fiber lasers and amplifiers </a:t>
            </a:r>
          </a:p>
          <a:p>
            <a:r>
              <a:rPr lang="en-US" dirty="0" smtClean="0"/>
              <a:t>Defense and Aerospace</a:t>
            </a:r>
          </a:p>
          <a:p>
            <a:pPr lvl="1"/>
            <a:r>
              <a:rPr lang="en-US" dirty="0" smtClean="0"/>
              <a:t>Infrared </a:t>
            </a:r>
            <a:r>
              <a:rPr lang="en-US" dirty="0"/>
              <a:t>countermeasure (IRCM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241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Handling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200150"/>
            <a:ext cx="6324600" cy="3394472"/>
          </a:xfrm>
        </p:spPr>
        <p:txBody>
          <a:bodyPr/>
          <a:lstStyle/>
          <a:p>
            <a:r>
              <a:rPr lang="en-US" dirty="0" smtClean="0"/>
              <a:t>Fiber cleaving</a:t>
            </a:r>
          </a:p>
          <a:p>
            <a:r>
              <a:rPr lang="en-US" dirty="0" smtClean="0"/>
              <a:t>Fiber polishing</a:t>
            </a:r>
          </a:p>
          <a:p>
            <a:r>
              <a:rPr lang="en-US" dirty="0" smtClean="0"/>
              <a:t>Fiber Stripping</a:t>
            </a:r>
          </a:p>
          <a:p>
            <a:r>
              <a:rPr lang="en-US" dirty="0" smtClean="0"/>
              <a:t>Fiber Splicing</a:t>
            </a:r>
          </a:p>
          <a:p>
            <a:r>
              <a:rPr lang="en-US" dirty="0" smtClean="0"/>
              <a:t>Fiber tapering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94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Cleaving and polishing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Fluoride fibers are cleaved using </a:t>
            </a:r>
            <a:r>
              <a:rPr lang="en-US" dirty="0" smtClean="0"/>
              <a:t>standard cleavers</a:t>
            </a:r>
            <a:endParaRPr lang="en-US" dirty="0"/>
          </a:p>
          <a:p>
            <a:pPr lvl="1"/>
            <a:r>
              <a:rPr lang="en-US" dirty="0" err="1"/>
              <a:t>Vytran</a:t>
            </a:r>
            <a:r>
              <a:rPr lang="en-US" dirty="0"/>
              <a:t>; York…..</a:t>
            </a:r>
          </a:p>
          <a:p>
            <a:pPr lvl="1"/>
            <a:r>
              <a:rPr lang="en-US" dirty="0"/>
              <a:t>The tension has to be adjusted</a:t>
            </a:r>
          </a:p>
          <a:p>
            <a:r>
              <a:rPr lang="en-US" dirty="0"/>
              <a:t>Fiber can be also polished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038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smtClean="0">
              <a:solidFill>
                <a:schemeClr val="bg1"/>
              </a:solidFill>
            </a:endParaRPr>
          </a:p>
          <a:p>
            <a:pPr eaLnBrk="1" hangingPunct="1"/>
            <a:fld id="{57362DED-19D3-4969-84BD-2BEA667F7377}" type="slidenum">
              <a:rPr lang="en-US" smtClean="0">
                <a:solidFill>
                  <a:schemeClr val="bg1"/>
                </a:solidFill>
              </a:rPr>
              <a:pPr eaLnBrk="1" hangingPunct="1"/>
              <a:t>23</a:t>
            </a:fld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482204"/>
            <a:ext cx="8813800" cy="523875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2800" dirty="0" smtClean="0"/>
              <a:t>            AFM Scan of Cleaved and Polished 450 </a:t>
            </a:r>
            <a:r>
              <a:rPr lang="en-US" sz="2800" dirty="0" err="1" smtClean="0"/>
              <a:t>umfiber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</p:txBody>
      </p:sp>
      <p:pic>
        <p:nvPicPr>
          <p:cNvPr id="43012" name="Picture 3" descr="irp2002148_t00_rugos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7060" y="826524"/>
            <a:ext cx="3280833" cy="260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 descr="conecto_1_001_section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0144" y="826523"/>
            <a:ext cx="3342365" cy="259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6246" name="Text Box 6"/>
          <p:cNvSpPr txBox="1">
            <a:spLocks noChangeArrowheads="1"/>
          </p:cNvSpPr>
          <p:nvPr/>
        </p:nvSpPr>
        <p:spPr bwMode="auto">
          <a:xfrm>
            <a:off x="1220052" y="3478776"/>
            <a:ext cx="8459787" cy="140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fr-CA" dirty="0" err="1" smtClean="0">
                <a:solidFill>
                  <a:schemeClr val="bg1"/>
                </a:solidFill>
              </a:rPr>
              <a:t>Cleaved</a:t>
            </a:r>
            <a:endParaRPr lang="fr-CA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CA" dirty="0">
                <a:solidFill>
                  <a:schemeClr val="bg1"/>
                </a:solidFill>
              </a:rPr>
              <a:t>0.456nm </a:t>
            </a:r>
            <a:r>
              <a:rPr lang="fr-CA" dirty="0" err="1" smtClean="0">
                <a:solidFill>
                  <a:schemeClr val="bg1"/>
                </a:solidFill>
              </a:rPr>
              <a:t>rms</a:t>
            </a:r>
            <a:endParaRPr lang="fr-CA" dirty="0"/>
          </a:p>
          <a:p>
            <a:pPr>
              <a:defRPr/>
            </a:pPr>
            <a:endParaRPr lang="en-US" sz="1050" dirty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105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105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Cleaving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recommended for higher power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handling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06247" name="Text Box 7"/>
          <p:cNvSpPr txBox="1">
            <a:spLocks noChangeArrowheads="1"/>
          </p:cNvSpPr>
          <p:nvPr/>
        </p:nvSpPr>
        <p:spPr bwMode="auto">
          <a:xfrm>
            <a:off x="4731762" y="3485611"/>
            <a:ext cx="280828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fr-CA" dirty="0" err="1">
                <a:solidFill>
                  <a:schemeClr val="bg1"/>
                </a:solidFill>
              </a:rPr>
              <a:t>Polished</a:t>
            </a:r>
            <a:r>
              <a:rPr lang="fr-CA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r>
              <a:rPr lang="fr-CA" dirty="0">
                <a:solidFill>
                  <a:schemeClr val="bg1"/>
                </a:solidFill>
              </a:rPr>
              <a:t>4.394nm </a:t>
            </a:r>
            <a:r>
              <a:rPr lang="fr-CA" dirty="0" err="1">
                <a:solidFill>
                  <a:schemeClr val="bg1"/>
                </a:solidFill>
              </a:rPr>
              <a:t>rms</a:t>
            </a:r>
            <a:endParaRPr lang="fr-CA" dirty="0">
              <a:solidFill>
                <a:schemeClr val="bg1"/>
              </a:solidFill>
            </a:endParaRPr>
          </a:p>
          <a:p>
            <a:pPr>
              <a:defRPr/>
            </a:pPr>
            <a:endParaRPr lang="en-US" dirty="0">
              <a:solidFill>
                <a:srgbClr val="98012E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0936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Cleaved Fluoride Fibers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fibre-125-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52550"/>
            <a:ext cx="3352800" cy="251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photo ent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52550"/>
            <a:ext cx="3389313" cy="251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24713" y="4228493"/>
            <a:ext cx="1484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 9 µm core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5283" y="4217431"/>
            <a:ext cx="1362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450 µm core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45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Splice 9 &amp; 85 µm ZBLAN Fibers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4" descr="9-85umspli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00150"/>
            <a:ext cx="4652963" cy="349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24200" y="3462184"/>
            <a:ext cx="6607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9 </a:t>
            </a:r>
            <a:r>
              <a:rPr lang="en-US" dirty="0"/>
              <a:t>µ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3486150"/>
            <a:ext cx="78258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85 µm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533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ZBLAN Taper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8698" y="1519704"/>
            <a:ext cx="3595757" cy="255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3712" y="1515402"/>
            <a:ext cx="3581400" cy="255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386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Bragg Grating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0150"/>
            <a:ext cx="7162800" cy="3394472"/>
          </a:xfrm>
        </p:spPr>
        <p:txBody>
          <a:bodyPr>
            <a:normAutofit/>
          </a:bodyPr>
          <a:lstStyle/>
          <a:p>
            <a:r>
              <a:rPr lang="en-US" sz="2800" dirty="0"/>
              <a:t>Femtosecond 800 nm laser</a:t>
            </a:r>
          </a:p>
          <a:p>
            <a:pPr lvl="2"/>
            <a:r>
              <a:rPr lang="en-US" sz="2000" dirty="0" smtClean="0"/>
              <a:t>Laval </a:t>
            </a:r>
            <a:r>
              <a:rPr lang="en-US" sz="2000" dirty="0"/>
              <a:t>University (Quebec city)</a:t>
            </a:r>
          </a:p>
          <a:p>
            <a:pPr lvl="2"/>
            <a:r>
              <a:rPr lang="en-US" sz="2000" dirty="0" smtClean="0"/>
              <a:t>CNRC </a:t>
            </a:r>
            <a:r>
              <a:rPr lang="en-US" sz="2000" dirty="0"/>
              <a:t>laboratory (Ottawa) </a:t>
            </a:r>
          </a:p>
          <a:p>
            <a:r>
              <a:rPr lang="en-US" sz="2800" dirty="0" err="1" smtClean="0"/>
              <a:t>Ce</a:t>
            </a:r>
            <a:r>
              <a:rPr lang="en-US" sz="2800" dirty="0"/>
              <a:t>-</a:t>
            </a:r>
            <a:r>
              <a:rPr lang="en-US" sz="2800" dirty="0" smtClean="0"/>
              <a:t>doped </a:t>
            </a:r>
            <a:r>
              <a:rPr lang="en-US" sz="2800" dirty="0"/>
              <a:t>Fibers (CNET)</a:t>
            </a:r>
          </a:p>
          <a:p>
            <a:pPr lvl="1"/>
            <a:r>
              <a:rPr lang="en-US" sz="2400" dirty="0"/>
              <a:t>CNET 10000 ppm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Ryerson </a:t>
            </a:r>
            <a:r>
              <a:rPr lang="en-US" sz="2400" dirty="0" smtClean="0"/>
              <a:t>University/</a:t>
            </a:r>
            <a:r>
              <a:rPr lang="en-US" sz="2400" dirty="0" err="1" smtClean="0"/>
              <a:t>Irphotonics</a:t>
            </a:r>
            <a:r>
              <a:rPr lang="en-US" sz="2400" dirty="0" smtClean="0"/>
              <a:t> (Thorlabs) </a:t>
            </a:r>
          </a:p>
          <a:p>
            <a:pPr lvl="2"/>
            <a:r>
              <a:rPr lang="en-US" sz="2000" dirty="0" smtClean="0"/>
              <a:t>50.000 </a:t>
            </a:r>
            <a:r>
              <a:rPr lang="en-US" sz="2000" dirty="0"/>
              <a:t>ppm </a:t>
            </a:r>
            <a:r>
              <a:rPr lang="en-US" sz="2000" dirty="0" err="1"/>
              <a:t>Ce</a:t>
            </a:r>
            <a:r>
              <a:rPr lang="en-US" sz="2000" dirty="0"/>
              <a:t> (97% Reflectivity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683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Ce</a:t>
            </a:r>
            <a:r>
              <a:rPr lang="en-US" sz="3600" dirty="0">
                <a:solidFill>
                  <a:schemeClr val="bg1"/>
                </a:solidFill>
              </a:rPr>
              <a:t> FBG’s Temperature dependence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11.5pm/c 15 % larger than Silica FBG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0" y="1188475"/>
            <a:ext cx="6159809" cy="34290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xmlns="" val="94590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>
                <a:solidFill>
                  <a:schemeClr val="bg1"/>
                </a:solidFill>
              </a:rPr>
              <a:t>Ce</a:t>
            </a:r>
            <a:r>
              <a:rPr lang="en-US" sz="3200" dirty="0">
                <a:solidFill>
                  <a:schemeClr val="bg1"/>
                </a:solidFill>
              </a:rPr>
              <a:t> FBG’s Strain dependence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1.67pm/</a:t>
            </a:r>
            <a:r>
              <a:rPr lang="en-US" sz="2400" dirty="0" err="1">
                <a:solidFill>
                  <a:schemeClr val="bg1"/>
                </a:solidFill>
                <a:cs typeface="Arial" charset="0"/>
              </a:rPr>
              <a:t>με</a:t>
            </a:r>
            <a:r>
              <a:rPr lang="en-US" sz="2400" dirty="0">
                <a:solidFill>
                  <a:schemeClr val="bg1"/>
                </a:solidFill>
                <a:cs typeface="Arial" charset="0"/>
              </a:rPr>
              <a:t> 40% larger Silica FBG</a:t>
            </a:r>
            <a:r>
              <a:rPr lang="fr-CA" sz="2400" dirty="0">
                <a:solidFill>
                  <a:schemeClr val="bg1"/>
                </a:solidFill>
                <a:cs typeface="Arial" charset="0"/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69132" y="1123950"/>
            <a:ext cx="6240441" cy="35052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xmlns="" val="21516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lasers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Fluoride Glasses have low phonon energy</a:t>
            </a:r>
          </a:p>
          <a:p>
            <a:r>
              <a:rPr lang="en-US" dirty="0"/>
              <a:t>High solubility of rare-earth elements</a:t>
            </a:r>
          </a:p>
          <a:p>
            <a:pPr lvl="1"/>
            <a:r>
              <a:rPr lang="en-US" dirty="0"/>
              <a:t>Up to 100000 ppm</a:t>
            </a:r>
          </a:p>
          <a:p>
            <a:r>
              <a:rPr lang="en-US" dirty="0"/>
              <a:t>Doped and co-dope</a:t>
            </a:r>
          </a:p>
          <a:p>
            <a:r>
              <a:rPr lang="en-US" dirty="0"/>
              <a:t>New Laser lines</a:t>
            </a:r>
          </a:p>
          <a:p>
            <a:r>
              <a:rPr lang="en-US" dirty="0"/>
              <a:t>Transparent at </a:t>
            </a:r>
            <a:r>
              <a:rPr lang="en-US" dirty="0" smtClean="0"/>
              <a:t>many pump </a:t>
            </a:r>
            <a:r>
              <a:rPr lang="en-US" dirty="0">
                <a:sym typeface="Symbol" pitchFamily="18" charset="2"/>
              </a:rPr>
              <a:t>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9522" y="2440245"/>
            <a:ext cx="2971800" cy="218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00800" y="3969766"/>
            <a:ext cx="1612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100000 ppm </a:t>
            </a:r>
            <a:r>
              <a:rPr lang="en-US" dirty="0" err="1" smtClean="0">
                <a:solidFill>
                  <a:schemeClr val="bg1"/>
                </a:solidFill>
              </a:rPr>
              <a:t>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05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Fiber Laser lines in Fluoride and silica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133600" y="848646"/>
            <a:ext cx="5105400" cy="3829050"/>
            <a:chOff x="2133600" y="848646"/>
            <a:chExt cx="5105400" cy="382905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848646"/>
              <a:ext cx="5105400" cy="3829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5943600" y="4352617"/>
              <a:ext cx="1295400" cy="323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24600" y="3550674"/>
              <a:ext cx="60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 </a:t>
              </a:r>
              <a:r>
                <a:rPr lang="en-US" sz="1200" dirty="0" smtClean="0"/>
                <a:t>Silica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05284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UV-Vis ZBLAN Lasers</a:t>
            </a:r>
            <a:endParaRPr lang="en-US" dirty="0"/>
          </a:p>
        </p:txBody>
      </p:sp>
      <p:pic>
        <p:nvPicPr>
          <p:cNvPr id="4" name="Picture 4" descr="Upconversion ZBLAN Lasers_fig_0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71550"/>
            <a:ext cx="5181600" cy="365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928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Mid-Infrared ZBLAN lasers</a:t>
            </a:r>
            <a:endParaRPr lang="en-US" dirty="0"/>
          </a:p>
        </p:txBody>
      </p:sp>
      <p:pic>
        <p:nvPicPr>
          <p:cNvPr id="4" name="Picture 4" descr="ZBLAN laser_fig_0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895350"/>
            <a:ext cx="4953000" cy="370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9662" y="4665357"/>
            <a:ext cx="5148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en-US" sz="1200" b="1" dirty="0" err="1">
                <a:solidFill>
                  <a:schemeClr val="bg1"/>
                </a:solidFill>
              </a:rPr>
              <a:t>Xiushan</a:t>
            </a:r>
            <a:r>
              <a:rPr lang="en-US" sz="1200" b="1" dirty="0">
                <a:solidFill>
                  <a:schemeClr val="bg1"/>
                </a:solidFill>
              </a:rPr>
              <a:t> Zhu and N. </a:t>
            </a:r>
            <a:r>
              <a:rPr lang="en-US" sz="1200" b="1" dirty="0" err="1">
                <a:solidFill>
                  <a:schemeClr val="bg1"/>
                </a:solidFill>
              </a:rPr>
              <a:t>Peyghambarian</a:t>
            </a:r>
            <a:r>
              <a:rPr lang="en-US" sz="1200" b="1" dirty="0">
                <a:solidFill>
                  <a:schemeClr val="bg1"/>
                </a:solidFill>
              </a:rPr>
              <a:t>; </a:t>
            </a:r>
          </a:p>
          <a:p>
            <a:pPr algn="just"/>
            <a:r>
              <a:rPr lang="en-US" sz="1200" b="1" dirty="0">
                <a:solidFill>
                  <a:schemeClr val="bg1"/>
                </a:solidFill>
              </a:rPr>
              <a:t>“High Power ZBLAN Glass fiber Lasers: Review and Prospect”</a:t>
            </a:r>
          </a:p>
        </p:txBody>
      </p:sp>
    </p:spTree>
    <p:extLst>
      <p:ext uri="{BB962C8B-B14F-4D97-AF65-F5344CB8AC3E}">
        <p14:creationId xmlns:p14="http://schemas.microsoft.com/office/powerpoint/2010/main" xmlns="" val="138176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Planar and Channel Waveguides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810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Planar and channel wave guides have investigated using fluoride glasses</a:t>
            </a:r>
          </a:p>
          <a:p>
            <a:pPr lvl="1"/>
            <a:r>
              <a:rPr lang="en-US" dirty="0" smtClean="0"/>
              <a:t>Photolithography</a:t>
            </a:r>
          </a:p>
          <a:p>
            <a:pPr lvl="1"/>
            <a:r>
              <a:rPr lang="en-US" dirty="0" smtClean="0"/>
              <a:t>Ions plantation (</a:t>
            </a:r>
            <a:r>
              <a:rPr lang="en-US" dirty="0" err="1" smtClean="0"/>
              <a:t>dn</a:t>
            </a:r>
            <a:r>
              <a:rPr lang="en-US" dirty="0" smtClean="0"/>
              <a:t> -1 10</a:t>
            </a:r>
            <a:r>
              <a:rPr lang="en-US" baseline="30000" dirty="0" smtClean="0"/>
              <a:t>-3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Ion exchange (graded –index profile)</a:t>
            </a:r>
          </a:p>
          <a:p>
            <a:pPr lvl="1"/>
            <a:r>
              <a:rPr lang="en-US" dirty="0" smtClean="0"/>
              <a:t>Physical </a:t>
            </a:r>
            <a:r>
              <a:rPr lang="en-US" dirty="0"/>
              <a:t>v</a:t>
            </a:r>
            <a:r>
              <a:rPr lang="en-US" dirty="0" smtClean="0"/>
              <a:t>apor deposition (PVD)</a:t>
            </a:r>
          </a:p>
          <a:p>
            <a:pPr lvl="1"/>
            <a:r>
              <a:rPr lang="en-US" dirty="0" smtClean="0"/>
              <a:t>Sputtering</a:t>
            </a:r>
          </a:p>
          <a:p>
            <a:pPr lvl="1"/>
            <a:r>
              <a:rPr lang="en-US" dirty="0" smtClean="0"/>
              <a:t>Metallography chemical deposition</a:t>
            </a:r>
          </a:p>
          <a:p>
            <a:pPr lvl="1"/>
            <a:r>
              <a:rPr lang="en-US" dirty="0" smtClean="0"/>
              <a:t>Pulsed laser deposition</a:t>
            </a:r>
          </a:p>
          <a:p>
            <a:pPr lvl="1"/>
            <a:r>
              <a:rPr lang="en-US" dirty="0" smtClean="0"/>
              <a:t>Sol Gel 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Loss 0.1 to 0.3 dB/cm</a:t>
            </a:r>
          </a:p>
        </p:txBody>
      </p:sp>
    </p:spTree>
    <p:extLst>
      <p:ext uri="{BB962C8B-B14F-4D97-AF65-F5344CB8AC3E}">
        <p14:creationId xmlns:p14="http://schemas.microsoft.com/office/powerpoint/2010/main" xmlns="" val="12783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Integrated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473"/>
          </a:xfrm>
        </p:spPr>
        <p:txBody>
          <a:bodyPr>
            <a:normAutofit/>
          </a:bodyPr>
          <a:lstStyle/>
          <a:p>
            <a:r>
              <a:rPr lang="en-US" dirty="0" smtClean="0"/>
              <a:t>INO has developed a Fiber-pigtailed integrated spectrometer (2 to 6 µm)</a:t>
            </a:r>
          </a:p>
          <a:p>
            <a:pPr lvl="1"/>
            <a:r>
              <a:rPr lang="en-US" dirty="0" smtClean="0"/>
              <a:t>Fluoride fiber &amp; slab waveguide</a:t>
            </a:r>
          </a:p>
          <a:p>
            <a:r>
              <a:rPr lang="en-US" dirty="0" smtClean="0"/>
              <a:t>Tm doped ZBLAN waveguide laser</a:t>
            </a:r>
          </a:p>
          <a:p>
            <a:r>
              <a:rPr lang="en-US" dirty="0" smtClean="0"/>
              <a:t>Optical waveguide amplifier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163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Very limited interaction with atmospheric water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Fluoride glasses are stable in standard environment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sz="2000" dirty="0"/>
              <a:t>Glass samples can be hold for years in </a:t>
            </a:r>
            <a:r>
              <a:rPr lang="en-US" sz="2000" dirty="0" smtClean="0"/>
              <a:t>ambient air</a:t>
            </a:r>
            <a:endParaRPr lang="en-US" sz="2000" dirty="0"/>
          </a:p>
          <a:p>
            <a:pPr lvl="1">
              <a:lnSpc>
                <a:spcPct val="150000"/>
              </a:lnSpc>
            </a:pPr>
            <a:r>
              <a:rPr lang="en-US" sz="2000" dirty="0"/>
              <a:t>Our fiber are stored in standard environment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579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ZBLAN Fluoride glasses 8 years in ambient air</a:t>
            </a:r>
            <a:endParaRPr lang="en-US" dirty="0"/>
          </a:p>
        </p:txBody>
      </p:sp>
      <p:pic>
        <p:nvPicPr>
          <p:cNvPr id="6" name="Content Placeholder 5" descr="DSC061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2550"/>
            <a:ext cx="4019204" cy="327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57800" y="2571750"/>
            <a:ext cx="32131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InF3 Glass is much more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 resistant to liquid water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 attack than ZBLAN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8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80000"/>
              </a:lnSpc>
            </a:pPr>
            <a:r>
              <a:rPr lang="en-US" sz="7400" dirty="0"/>
              <a:t>Liquid water will attack fluoride glass over time</a:t>
            </a:r>
            <a:r>
              <a:rPr lang="en-US" sz="3400" dirty="0" smtClean="0"/>
              <a:t>,</a:t>
            </a:r>
          </a:p>
          <a:p>
            <a:pPr lvl="1">
              <a:lnSpc>
                <a:spcPct val="80000"/>
              </a:lnSpc>
            </a:pPr>
            <a:r>
              <a:rPr lang="en-US" sz="6200" dirty="0"/>
              <a:t>Water pH strongly influences dissolution </a:t>
            </a:r>
            <a:r>
              <a:rPr lang="en-US" sz="6200" dirty="0" smtClean="0"/>
              <a:t>rate</a:t>
            </a:r>
            <a:endParaRPr lang="en-US" sz="6200" dirty="0"/>
          </a:p>
          <a:p>
            <a:pPr lvl="2">
              <a:lnSpc>
                <a:spcPct val="160000"/>
              </a:lnSpc>
            </a:pPr>
            <a:r>
              <a:rPr lang="en-US" sz="5500" dirty="0"/>
              <a:t>Most studies performed with acidic DI water (pH 5</a:t>
            </a:r>
            <a:r>
              <a:rPr lang="en-US" sz="5500" dirty="0" smtClean="0"/>
              <a:t>)</a:t>
            </a:r>
            <a:endParaRPr lang="en-US" sz="5500" dirty="0"/>
          </a:p>
          <a:p>
            <a:pPr lvl="1">
              <a:lnSpc>
                <a:spcPct val="160000"/>
              </a:lnSpc>
              <a:buFont typeface="Wingdings" pitchFamily="2" charset="2"/>
              <a:buChar char="Ø"/>
            </a:pPr>
            <a:r>
              <a:rPr lang="en-US" sz="6200" dirty="0">
                <a:solidFill>
                  <a:srgbClr val="FFFF00"/>
                </a:solidFill>
              </a:rPr>
              <a:t>C</a:t>
            </a:r>
            <a:r>
              <a:rPr lang="en-US" sz="6200" dirty="0" smtClean="0">
                <a:solidFill>
                  <a:srgbClr val="FFFF00"/>
                </a:solidFill>
              </a:rPr>
              <a:t>ondensation </a:t>
            </a:r>
            <a:r>
              <a:rPr lang="en-US" sz="6200" dirty="0">
                <a:solidFill>
                  <a:srgbClr val="FFFF00"/>
                </a:solidFill>
              </a:rPr>
              <a:t>is a real world deployment concern</a:t>
            </a:r>
          </a:p>
          <a:p>
            <a:pPr>
              <a:lnSpc>
                <a:spcPct val="8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8600" dirty="0">
                <a:solidFill>
                  <a:srgbClr val="FF0000"/>
                </a:solidFill>
              </a:rPr>
              <a:t>But Solutions exist!</a:t>
            </a:r>
          </a:p>
          <a:p>
            <a:pPr>
              <a:lnSpc>
                <a:spcPct val="8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6000" dirty="0"/>
              <a:t>Straightforward hermetic sealing of fiber cables is the norm for harsh deployment of any fiber, </a:t>
            </a:r>
            <a:r>
              <a:rPr lang="en-US" sz="6000" dirty="0">
                <a:solidFill>
                  <a:srgbClr val="FF0000"/>
                </a:solidFill>
              </a:rPr>
              <a:t>SiO2 included</a:t>
            </a:r>
          </a:p>
          <a:p>
            <a:pPr>
              <a:lnSpc>
                <a:spcPct val="80000"/>
              </a:lnSpc>
            </a:pPr>
            <a:endParaRPr lang="en-US" sz="4500" dirty="0"/>
          </a:p>
          <a:p>
            <a:pPr>
              <a:lnSpc>
                <a:spcPct val="80000"/>
              </a:lnSpc>
            </a:pPr>
            <a:r>
              <a:rPr lang="en-US" sz="6000" dirty="0"/>
              <a:t>We have developed a complete  hermitic cable for harsh environment  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xmlns="" val="40902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452" y="1116570"/>
            <a:ext cx="8229600" cy="36992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Tremendous progress has been made in Infrared fluoride glass technology</a:t>
            </a:r>
          </a:p>
          <a:p>
            <a:r>
              <a:rPr lang="en-US" dirty="0" smtClean="0"/>
              <a:t>High quality Infrared fibers with extended transmission have been developed (InF3)</a:t>
            </a:r>
          </a:p>
          <a:p>
            <a:r>
              <a:rPr lang="en-US" dirty="0" smtClean="0"/>
              <a:t>Many new laser lines have been reported</a:t>
            </a:r>
          </a:p>
          <a:p>
            <a:r>
              <a:rPr lang="en-US" dirty="0" smtClean="0"/>
              <a:t>High quality channel and planar waveguides and integrated devices have been reported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836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thorlabs.com/images/TabImages/PatchCableProduction1_7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6736" y="3135876"/>
            <a:ext cx="3655142" cy="200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www.thorlabs.com/images/gallery/FiberTower_gallery/FiberTower_gallery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6" y="1001046"/>
            <a:ext cx="5451987" cy="413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9362" y="1004735"/>
            <a:ext cx="3637933" cy="211455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itle 7"/>
          <p:cNvSpPr txBox="1">
            <a:spLocks noGrp="1"/>
          </p:cNvSpPr>
          <p:nvPr>
            <p:ph type="title"/>
          </p:nvPr>
        </p:nvSpPr>
        <p:spPr>
          <a:xfrm>
            <a:off x="457200" y="249883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Thank you</a:t>
            </a:r>
            <a:endParaRPr lang="en-US" b="1" dirty="0"/>
          </a:p>
        </p:txBody>
      </p:sp>
      <p:pic>
        <p:nvPicPr>
          <p:cNvPr id="10" name="Picture 3" descr="C:\Documents and Settings\mstruzzi\Desktop\Logo_CP_red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31711">
            <a:off x="2648265" y="3696248"/>
            <a:ext cx="1021090" cy="1608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49373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375032"/>
            <a:ext cx="7498080" cy="85725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46602"/>
            <a:ext cx="8433654" cy="277178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2951</TotalTime>
  <Words>824</Words>
  <Application>Microsoft Office PowerPoint</Application>
  <PresentationFormat>On-screen Show (16:9)</PresentationFormat>
  <Paragraphs>194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1_Office Theme</vt:lpstr>
      <vt:lpstr>About Omics Group</vt:lpstr>
      <vt:lpstr>About Omics Group conferences</vt:lpstr>
      <vt:lpstr>Fluoride Glasses and Fiber for Mid-IR Applications</vt:lpstr>
      <vt:lpstr>Outline</vt:lpstr>
      <vt:lpstr>Introduction</vt:lpstr>
      <vt:lpstr>Fluoride Vs Silica Theoretical attenuation  </vt:lpstr>
      <vt:lpstr>Glass Families</vt:lpstr>
      <vt:lpstr>Fluoride glasses properties</vt:lpstr>
      <vt:lpstr>Outstanding properties</vt:lpstr>
      <vt:lpstr>ZBLAN Standard fluoride Transmission window</vt:lpstr>
      <vt:lpstr>Fluoride Glasses</vt:lpstr>
      <vt:lpstr>ZBLAN SPDT</vt:lpstr>
      <vt:lpstr>Fluoride Fibers</vt:lpstr>
      <vt:lpstr>Hexagonal ZBLAN Fiber</vt:lpstr>
      <vt:lpstr>ZBLAN PCF Fiber</vt:lpstr>
      <vt:lpstr>Fluoride Fibers</vt:lpstr>
      <vt:lpstr>Standard ZBLAN fiber transmission (Vis-Mid-IR up to 4.3 um)</vt:lpstr>
      <vt:lpstr>Slide 18</vt:lpstr>
      <vt:lpstr>Fluoride Fibers Tensile &amp; Bending Strength</vt:lpstr>
      <vt:lpstr>Applications</vt:lpstr>
      <vt:lpstr>Fiber Handling </vt:lpstr>
      <vt:lpstr>Cleaving and polishing</vt:lpstr>
      <vt:lpstr>            AFM Scan of Cleaved and Polished 450 umfiber </vt:lpstr>
      <vt:lpstr>Cleaved Fluoride Fibers </vt:lpstr>
      <vt:lpstr>Splice 9 &amp; 85 µm ZBLAN Fibers</vt:lpstr>
      <vt:lpstr>ZBLAN Taper</vt:lpstr>
      <vt:lpstr>Bragg Grating</vt:lpstr>
      <vt:lpstr>Ce FBG’s Temperature dependence 11.5pm/c 15 % larger than Silica FBG</vt:lpstr>
      <vt:lpstr>Ce FBG’s Strain dependence 1.67pm/με 40% larger Silica FBG </vt:lpstr>
      <vt:lpstr>Fiber lasers</vt:lpstr>
      <vt:lpstr>Fiber Laser lines in Fluoride and silica</vt:lpstr>
      <vt:lpstr>UV-Vis ZBLAN Lasers</vt:lpstr>
      <vt:lpstr>Mid-Infrared ZBLAN lasers</vt:lpstr>
      <vt:lpstr>Planar and Channel Waveguides</vt:lpstr>
      <vt:lpstr>Some Integrated Devices</vt:lpstr>
      <vt:lpstr>Reliability</vt:lpstr>
      <vt:lpstr>ZBLAN Fluoride glasses 8 years in ambient air</vt:lpstr>
      <vt:lpstr>Reliability</vt:lpstr>
      <vt:lpstr>Conclusion</vt:lpstr>
      <vt:lpstr>Thank you</vt:lpstr>
      <vt:lpstr>Let Us Meet Again</vt:lpstr>
    </vt:vector>
  </TitlesOfParts>
  <Company>Thorlabs,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Foy</dc:creator>
  <cp:lastModifiedBy>Anderson Silver</cp:lastModifiedBy>
  <cp:revision>115</cp:revision>
  <dcterms:created xsi:type="dcterms:W3CDTF">2013-11-29T21:30:56Z</dcterms:created>
  <dcterms:modified xsi:type="dcterms:W3CDTF">2014-09-24T12:52:56Z</dcterms:modified>
</cp:coreProperties>
</file>