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7" r:id="rId3"/>
    <p:sldId id="257" r:id="rId4"/>
    <p:sldId id="291" r:id="rId5"/>
    <p:sldId id="259" r:id="rId6"/>
    <p:sldId id="262" r:id="rId7"/>
    <p:sldId id="261" r:id="rId8"/>
    <p:sldId id="263" r:id="rId9"/>
    <p:sldId id="292" r:id="rId10"/>
    <p:sldId id="265" r:id="rId11"/>
    <p:sldId id="266" r:id="rId12"/>
    <p:sldId id="267" r:id="rId13"/>
    <p:sldId id="299" r:id="rId14"/>
    <p:sldId id="270" r:id="rId15"/>
    <p:sldId id="278" r:id="rId16"/>
    <p:sldId id="280" r:id="rId17"/>
    <p:sldId id="281" r:id="rId18"/>
    <p:sldId id="282" r:id="rId19"/>
    <p:sldId id="283" r:id="rId20"/>
    <p:sldId id="288" r:id="rId21"/>
    <p:sldId id="284" r:id="rId22"/>
    <p:sldId id="285" r:id="rId23"/>
    <p:sldId id="286" r:id="rId24"/>
    <p:sldId id="287" r:id="rId25"/>
    <p:sldId id="289" r:id="rId26"/>
    <p:sldId id="273" r:id="rId27"/>
    <p:sldId id="274" r:id="rId28"/>
    <p:sldId id="297" r:id="rId29"/>
    <p:sldId id="29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975" autoAdjust="0"/>
  </p:normalViewPr>
  <p:slideViewPr>
    <p:cSldViewPr>
      <p:cViewPr>
        <p:scale>
          <a:sx n="60" d="100"/>
          <a:sy n="60" d="100"/>
        </p:scale>
        <p:origin x="-1656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890" y="3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</a:rPr>
              <a:t>Age</a:t>
            </a:r>
          </a:p>
        </c:rich>
      </c:tx>
      <c:layout>
        <c:manualLayout>
          <c:xMode val="edge"/>
          <c:yMode val="edge"/>
          <c:x val="0.38568959818269344"/>
          <c:y val="2.0408163265306121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30-39</c:v>
                </c:pt>
                <c:pt idx="1">
                  <c:v>40-50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0.56599999999999995</c:v>
                </c:pt>
                <c:pt idx="1">
                  <c:v>0.433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spPr>
              <a:ln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Read and write</c:v>
                </c:pt>
                <c:pt idx="1">
                  <c:v>Primary school</c:v>
                </c:pt>
                <c:pt idx="2">
                  <c:v>preparatory school </c:v>
                </c:pt>
                <c:pt idx="3">
                  <c:v>Secondary school</c:v>
                </c:pt>
                <c:pt idx="4">
                  <c:v>Bachelor Degree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 formatCode="0.00%">
                  <c:v>0.53300000000000003</c:v>
                </c:pt>
                <c:pt idx="1">
                  <c:v>0.1</c:v>
                </c:pt>
                <c:pt idx="2">
                  <c:v>0.1</c:v>
                </c:pt>
                <c:pt idx="3" formatCode="0.00%">
                  <c:v>0.13300000000000001</c:v>
                </c:pt>
                <c:pt idx="4" formatCode="0.00%">
                  <c:v>0.13300000000000001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No practice</c:v>
                </c:pt>
                <c:pt idx="1">
                  <c:v>Practice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0.93300000000000005</c:v>
                </c:pt>
                <c:pt idx="1">
                  <c:v>6.7000000000000004E-2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-3.3003300330033307E-3"/>
                  <c:y val="-2.0185029436501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003300330032397E-3"/>
                  <c:y val="-2.0185029436501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501650165015897E-3"/>
                  <c:y val="-6.0555088309503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006600660066007E-3"/>
                  <c:y val="-7.0647603027754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9504950495049506E-3"/>
                  <c:y val="-5.719091673675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Arthralgia</c:v>
                </c:pt>
                <c:pt idx="1">
                  <c:v>continous fatigue</c:v>
                </c:pt>
                <c:pt idx="2">
                  <c:v>stifness</c:v>
                </c:pt>
                <c:pt idx="3">
                  <c:v>unable to perform ADls.</c:v>
                </c:pt>
                <c:pt idx="4">
                  <c:v>Joint Swelling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0.97</c:v>
                </c:pt>
                <c:pt idx="1">
                  <c:v>0.9</c:v>
                </c:pt>
                <c:pt idx="2">
                  <c:v>0.83</c:v>
                </c:pt>
                <c:pt idx="3">
                  <c:v>0.8</c:v>
                </c:pt>
                <c:pt idx="4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32896"/>
        <c:axId val="92447872"/>
        <c:axId val="0"/>
      </c:bar3DChart>
      <c:catAx>
        <c:axId val="44432896"/>
        <c:scaling>
          <c:orientation val="minMax"/>
        </c:scaling>
        <c:delete val="0"/>
        <c:axPos val="b"/>
        <c:majorTickMark val="out"/>
        <c:minorTickMark val="none"/>
        <c:tickLblPos val="nextTo"/>
        <c:crossAx val="92447872"/>
        <c:crosses val="autoZero"/>
        <c:auto val="1"/>
        <c:lblAlgn val="ctr"/>
        <c:lblOffset val="100"/>
        <c:noMultiLvlLbl val="0"/>
      </c:catAx>
      <c:valAx>
        <c:axId val="924478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443289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05247976815398E-2"/>
                  <c:y val="6.2561670960179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Diabetes</c:v>
                </c:pt>
                <c:pt idx="1">
                  <c:v>HCV</c:v>
                </c:pt>
                <c:pt idx="2">
                  <c:v>No Comorbidities </c:v>
                </c:pt>
                <c:pt idx="3">
                  <c:v>HTN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0.06</c:v>
                </c:pt>
                <c:pt idx="2">
                  <c:v>0.78</c:v>
                </c:pt>
                <c:pt idx="3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Cortisone</c:v>
                </c:pt>
                <c:pt idx="1">
                  <c:v>DMARs</c:v>
                </c:pt>
                <c:pt idx="2">
                  <c:v>Methotrixate</c:v>
                </c:pt>
                <c:pt idx="3">
                  <c:v>NSAIDs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0.76</c:v>
                </c:pt>
                <c:pt idx="1">
                  <c:v>0.7</c:v>
                </c:pt>
                <c:pt idx="2" formatCode="0.00%">
                  <c:v>0.66600000000000004</c:v>
                </c:pt>
                <c:pt idx="3" formatCode="0.00%">
                  <c:v>0.53300000000000003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958400"/>
        <c:axId val="92453056"/>
      </c:barChart>
      <c:catAx>
        <c:axId val="137958400"/>
        <c:scaling>
          <c:orientation val="minMax"/>
        </c:scaling>
        <c:delete val="0"/>
        <c:axPos val="b"/>
        <c:majorTickMark val="out"/>
        <c:minorTickMark val="none"/>
        <c:tickLblPos val="nextTo"/>
        <c:crossAx val="92453056"/>
        <c:crosses val="autoZero"/>
        <c:auto val="1"/>
        <c:lblAlgn val="ctr"/>
        <c:lblOffset val="100"/>
        <c:noMultiLvlLbl val="0"/>
      </c:catAx>
      <c:valAx>
        <c:axId val="924530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795840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3"/>
                <c:pt idx="0">
                  <c:v>1st SE Assessment</c:v>
                </c:pt>
                <c:pt idx="1">
                  <c:v>2nd SE Assessment</c:v>
                </c:pt>
                <c:pt idx="2">
                  <c:v>3rd SE Assessment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29</c:v>
                </c:pt>
                <c:pt idx="2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045440"/>
        <c:axId val="137847936"/>
      </c:barChart>
      <c:catAx>
        <c:axId val="13804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7847936"/>
        <c:crosses val="autoZero"/>
        <c:auto val="1"/>
        <c:lblAlgn val="ctr"/>
        <c:lblOffset val="100"/>
        <c:noMultiLvlLbl val="0"/>
      </c:catAx>
      <c:valAx>
        <c:axId val="137847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04544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54762851613244"/>
          <c:y val="6.8391154076037519E-2"/>
          <c:w val="0.69635873167369244"/>
          <c:h val="0.81742314388919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Function Scale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3"/>
                <c:pt idx="0">
                  <c:v>1st SE Ass</c:v>
                </c:pt>
                <c:pt idx="1">
                  <c:v>2nd SE Ass</c:v>
                </c:pt>
                <c:pt idx="2">
                  <c:v>3rd SE Ass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63.3</c:v>
                </c:pt>
                <c:pt idx="1">
                  <c:v>62.9</c:v>
                </c:pt>
                <c:pt idx="2">
                  <c:v>65.5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119168"/>
        <c:axId val="137850816"/>
      </c:barChart>
      <c:catAx>
        <c:axId val="138119168"/>
        <c:scaling>
          <c:orientation val="minMax"/>
        </c:scaling>
        <c:delete val="0"/>
        <c:axPos val="b"/>
        <c:majorTickMark val="out"/>
        <c:minorTickMark val="none"/>
        <c:tickLblPos val="nextTo"/>
        <c:crossAx val="137850816"/>
        <c:crosses val="autoZero"/>
        <c:auto val="1"/>
        <c:lblAlgn val="ctr"/>
        <c:lblOffset val="100"/>
        <c:noMultiLvlLbl val="0"/>
      </c:catAx>
      <c:valAx>
        <c:axId val="137850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11916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6969773939547"/>
          <c:y val="4.5052603718652814E-2"/>
          <c:w val="0.87641704061185899"/>
          <c:h val="0.80957652352279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3"/>
                <c:pt idx="0">
                  <c:v>1st SE Ass</c:v>
                </c:pt>
                <c:pt idx="1">
                  <c:v>2nd SE ASS</c:v>
                </c:pt>
                <c:pt idx="2">
                  <c:v>3rd SE Ass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38.06</c:v>
                </c:pt>
                <c:pt idx="1">
                  <c:v>37.36</c:v>
                </c:pt>
                <c:pt idx="2">
                  <c:v>38.4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119680"/>
        <c:axId val="137853696"/>
      </c:barChart>
      <c:catAx>
        <c:axId val="138119680"/>
        <c:scaling>
          <c:orientation val="minMax"/>
        </c:scaling>
        <c:delete val="0"/>
        <c:axPos val="b"/>
        <c:majorTickMark val="out"/>
        <c:minorTickMark val="none"/>
        <c:tickLblPos val="nextTo"/>
        <c:crossAx val="137853696"/>
        <c:crosses val="autoZero"/>
        <c:auto val="1"/>
        <c:lblAlgn val="ctr"/>
        <c:lblOffset val="100"/>
        <c:noMultiLvlLbl val="0"/>
      </c:catAx>
      <c:valAx>
        <c:axId val="137853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119680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497198667474254E-2"/>
          <c:y val="3.8814550896070117E-2"/>
          <c:w val="0.89747716030688474"/>
          <c:h val="0.83594285103502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1st SE Ass</c:v>
                </c:pt>
                <c:pt idx="1">
                  <c:v>2n SE ASS</c:v>
                </c:pt>
                <c:pt idx="2">
                  <c:v>3rd SE Ass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125.37</c:v>
                </c:pt>
                <c:pt idx="1">
                  <c:v>130.22999999999999</c:v>
                </c:pt>
                <c:pt idx="2">
                  <c:v>137.06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338304"/>
        <c:axId val="137757248"/>
        <c:axId val="0"/>
      </c:bar3DChart>
      <c:catAx>
        <c:axId val="138338304"/>
        <c:scaling>
          <c:orientation val="minMax"/>
        </c:scaling>
        <c:delete val="0"/>
        <c:axPos val="b"/>
        <c:majorTickMark val="out"/>
        <c:minorTickMark val="none"/>
        <c:tickLblPos val="nextTo"/>
        <c:crossAx val="137757248"/>
        <c:crosses val="autoZero"/>
        <c:auto val="1"/>
        <c:lblAlgn val="ctr"/>
        <c:lblOffset val="100"/>
        <c:noMultiLvlLbl val="0"/>
      </c:catAx>
      <c:valAx>
        <c:axId val="137757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338304"/>
        <c:crosses val="autoZero"/>
        <c:crossBetween val="between"/>
      </c:valAx>
      <c:spPr>
        <a:ln>
          <a:solidFill>
            <a:schemeClr val="accent2">
              <a:lumMod val="60000"/>
              <a:lumOff val="4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D81842-8F5B-4888-826A-1815BBE4B738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9686EDA0-8DB2-4397-9FE1-4EF50F3FB16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 smtClean="0"/>
            <a:t>Confirmed diagnosis with RA</a:t>
          </a:r>
          <a:endParaRPr lang="en-US" sz="2400" b="1" dirty="0"/>
        </a:p>
      </dgm:t>
    </dgm:pt>
    <dgm:pt modelId="{2A3D35D2-0B18-4058-AC91-C7F23E5B93B3}" type="parTrans" cxnId="{98A830C2-ABE5-4835-9FF0-5405C8076092}">
      <dgm:prSet/>
      <dgm:spPr/>
      <dgm:t>
        <a:bodyPr/>
        <a:lstStyle/>
        <a:p>
          <a:endParaRPr lang="en-US"/>
        </a:p>
      </dgm:t>
    </dgm:pt>
    <dgm:pt modelId="{D45959BA-36C2-4F77-A040-4A8941B3E77E}" type="sibTrans" cxnId="{98A830C2-ABE5-4835-9FF0-5405C8076092}">
      <dgm:prSet/>
      <dgm:spPr/>
      <dgm:t>
        <a:bodyPr/>
        <a:lstStyle/>
        <a:p>
          <a:endParaRPr lang="en-US"/>
        </a:p>
      </dgm:t>
    </dgm:pt>
    <dgm:pt modelId="{D2E02E47-F77A-474A-B3F9-3F42A698F0B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 smtClean="0"/>
            <a:t>Age range between 30 and 50 years that are fully conscious</a:t>
          </a:r>
          <a:endParaRPr lang="en-US" sz="2000" b="1" dirty="0"/>
        </a:p>
      </dgm:t>
    </dgm:pt>
    <dgm:pt modelId="{61FABF59-7F18-4810-9E1A-D8D753D3D8E8}" type="parTrans" cxnId="{B68E46A2-6E36-40C9-999C-1493AA057C49}">
      <dgm:prSet/>
      <dgm:spPr/>
      <dgm:t>
        <a:bodyPr/>
        <a:lstStyle/>
        <a:p>
          <a:endParaRPr lang="en-US"/>
        </a:p>
      </dgm:t>
    </dgm:pt>
    <dgm:pt modelId="{98145476-1199-43F4-A355-5CA78A8A5EFA}" type="sibTrans" cxnId="{B68E46A2-6E36-40C9-999C-1493AA057C49}">
      <dgm:prSet/>
      <dgm:spPr/>
      <dgm:t>
        <a:bodyPr/>
        <a:lstStyle/>
        <a:p>
          <a:endParaRPr lang="en-US"/>
        </a:p>
      </dgm:t>
    </dgm:pt>
    <dgm:pt modelId="{147C00B4-2429-4851-B8F7-34D0560B678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 smtClean="0"/>
            <a:t>a written prescription treatment plan and with no recommendation for surgical management</a:t>
          </a:r>
          <a:endParaRPr lang="en-US" sz="2000" b="1" dirty="0"/>
        </a:p>
      </dgm:t>
    </dgm:pt>
    <dgm:pt modelId="{5BC2A015-6C27-40F7-9EC9-15536F197379}" type="parTrans" cxnId="{CE9AF559-E37E-4B6F-9B53-0D5A09EC689E}">
      <dgm:prSet/>
      <dgm:spPr/>
      <dgm:t>
        <a:bodyPr/>
        <a:lstStyle/>
        <a:p>
          <a:endParaRPr lang="en-US"/>
        </a:p>
      </dgm:t>
    </dgm:pt>
    <dgm:pt modelId="{E7851229-DD34-414E-B6A2-51EC833E45D6}" type="sibTrans" cxnId="{CE9AF559-E37E-4B6F-9B53-0D5A09EC689E}">
      <dgm:prSet/>
      <dgm:spPr/>
      <dgm:t>
        <a:bodyPr/>
        <a:lstStyle/>
        <a:p>
          <a:endParaRPr lang="en-US"/>
        </a:p>
      </dgm:t>
    </dgm:pt>
    <dgm:pt modelId="{4932094E-6D01-48B8-9BE8-21A386FDE3B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1" dirty="0" smtClean="0"/>
            <a:t>can communicate verbally, with no visual and cognitive impairment</a:t>
          </a:r>
          <a:endParaRPr lang="en-US" sz="2000" b="1" dirty="0"/>
        </a:p>
      </dgm:t>
    </dgm:pt>
    <dgm:pt modelId="{43A41460-C11C-4D96-B8DF-8B6B2D067628}" type="parTrans" cxnId="{43C21D8A-D8A8-4384-A9E1-049DBFE7B5AF}">
      <dgm:prSet/>
      <dgm:spPr/>
      <dgm:t>
        <a:bodyPr/>
        <a:lstStyle/>
        <a:p>
          <a:endParaRPr lang="en-US"/>
        </a:p>
      </dgm:t>
    </dgm:pt>
    <dgm:pt modelId="{71D3A9C8-0567-4E81-BEF6-B5B70482FC3F}" type="sibTrans" cxnId="{43C21D8A-D8A8-4384-A9E1-049DBFE7B5AF}">
      <dgm:prSet/>
      <dgm:spPr/>
      <dgm:t>
        <a:bodyPr/>
        <a:lstStyle/>
        <a:p>
          <a:endParaRPr lang="en-US"/>
        </a:p>
      </dgm:t>
    </dgm:pt>
    <dgm:pt modelId="{1688F61B-E2D3-490D-ACAC-586EBE40A4B6}" type="pres">
      <dgm:prSet presAssocID="{A9D81842-8F5B-4888-826A-1815BBE4B738}" presName="linearFlow" presStyleCnt="0">
        <dgm:presLayoutVars>
          <dgm:dir/>
          <dgm:resizeHandles val="exact"/>
        </dgm:presLayoutVars>
      </dgm:prSet>
      <dgm:spPr/>
    </dgm:pt>
    <dgm:pt modelId="{D84FBF60-C479-4E94-831A-C520E5BB0076}" type="pres">
      <dgm:prSet presAssocID="{9686EDA0-8DB2-4397-9FE1-4EF50F3FB167}" presName="composite" presStyleCnt="0"/>
      <dgm:spPr/>
    </dgm:pt>
    <dgm:pt modelId="{4CC51244-3214-4A5A-BAF2-DDA82BB022E5}" type="pres">
      <dgm:prSet presAssocID="{9686EDA0-8DB2-4397-9FE1-4EF50F3FB167}" presName="imgShp" presStyleLbl="fgImgPlace1" presStyleIdx="0" presStyleCnt="4" custLinFactX="-22360" custLinFactNeighborX="-100000" custLinFactNeighborY="-15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BFE379D-38B7-4344-838C-73D8DF06F8F2}" type="pres">
      <dgm:prSet presAssocID="{9686EDA0-8DB2-4397-9FE1-4EF50F3FB167}" presName="txShp" presStyleLbl="node1" presStyleIdx="0" presStyleCnt="4" custScaleX="1301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4CCE43-AEB3-4A94-8850-1CA2BB6BE4D1}" type="pres">
      <dgm:prSet presAssocID="{D45959BA-36C2-4F77-A040-4A8941B3E77E}" presName="spacing" presStyleCnt="0"/>
      <dgm:spPr/>
    </dgm:pt>
    <dgm:pt modelId="{50490D92-B1E8-4274-9810-F5D3D85BCFEF}" type="pres">
      <dgm:prSet presAssocID="{D2E02E47-F77A-474A-B3F9-3F42A698F0B4}" presName="composite" presStyleCnt="0"/>
      <dgm:spPr/>
    </dgm:pt>
    <dgm:pt modelId="{A524723C-A6EA-46A5-9913-6BFF22A870C1}" type="pres">
      <dgm:prSet presAssocID="{D2E02E47-F77A-474A-B3F9-3F42A698F0B4}" presName="imgShp" presStyleLbl="fgImgPlace1" presStyleIdx="1" presStyleCnt="4" custLinFactX="-43354" custLinFactNeighborX="-100000" custLinFactNeighborY="-404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44D02B2-D054-4380-8DDC-D96C4478DA51}" type="pres">
      <dgm:prSet presAssocID="{D2E02E47-F77A-474A-B3F9-3F42A698F0B4}" presName="txShp" presStyleLbl="node1" presStyleIdx="1" presStyleCnt="4" custScaleX="1319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4F728E-E57A-412E-BE57-C6F0558D7BD3}" type="pres">
      <dgm:prSet presAssocID="{98145476-1199-43F4-A355-5CA78A8A5EFA}" presName="spacing" presStyleCnt="0"/>
      <dgm:spPr/>
    </dgm:pt>
    <dgm:pt modelId="{2AF5EB1B-3D3E-488B-B127-67B9C6743267}" type="pres">
      <dgm:prSet presAssocID="{147C00B4-2429-4851-B8F7-34D0560B6787}" presName="composite" presStyleCnt="0"/>
      <dgm:spPr/>
    </dgm:pt>
    <dgm:pt modelId="{8B5908EE-A303-4EB9-8787-261950CBB487}" type="pres">
      <dgm:prSet presAssocID="{147C00B4-2429-4851-B8F7-34D0560B6787}" presName="imgShp" presStyleLbl="fgImgPlace1" presStyleIdx="2" presStyleCnt="4" custLinFactX="-43354" custLinFactNeighborX="-100000" custLinFactNeighborY="257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29E1CBF-6305-44DD-9437-62EFF8B0C370}" type="pres">
      <dgm:prSet presAssocID="{147C00B4-2429-4851-B8F7-34D0560B6787}" presName="txShp" presStyleLbl="node1" presStyleIdx="2" presStyleCnt="4" custScaleX="1330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35C590-BA37-46C2-96F2-9BA31C0AED9B}" type="pres">
      <dgm:prSet presAssocID="{E7851229-DD34-414E-B6A2-51EC833E45D6}" presName="spacing" presStyleCnt="0"/>
      <dgm:spPr/>
    </dgm:pt>
    <dgm:pt modelId="{9A3B2F20-CC33-40EE-9B11-3976A600DF16}" type="pres">
      <dgm:prSet presAssocID="{4932094E-6D01-48B8-9BE8-21A386FDE3B4}" presName="composite" presStyleCnt="0"/>
      <dgm:spPr/>
    </dgm:pt>
    <dgm:pt modelId="{D3B4C525-BA10-40CE-98BF-8F6541FAB66E}" type="pres">
      <dgm:prSet presAssocID="{4932094E-6D01-48B8-9BE8-21A386FDE3B4}" presName="imgShp" presStyleLbl="fgImgPlace1" presStyleIdx="3" presStyleCnt="4" custLinFactX="-32857" custLinFactNeighborX="-100000" custLinFactNeighborY="-131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31F0C1F-6364-4376-8783-37AB1C1FB043}" type="pres">
      <dgm:prSet presAssocID="{4932094E-6D01-48B8-9BE8-21A386FDE3B4}" presName="txShp" presStyleLbl="node1" presStyleIdx="3" presStyleCnt="4" custScaleX="135917" custLinFactNeighborX="0" custLinFactNeighborY="-11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27E897-B32F-4030-8099-7A949AD127B2}" type="presOf" srcId="{9686EDA0-8DB2-4397-9FE1-4EF50F3FB167}" destId="{9BFE379D-38B7-4344-838C-73D8DF06F8F2}" srcOrd="0" destOrd="0" presId="urn:microsoft.com/office/officeart/2005/8/layout/vList3"/>
    <dgm:cxn modelId="{4B9CC923-1B3F-48E7-853F-E80B728EC26E}" type="presOf" srcId="{4932094E-6D01-48B8-9BE8-21A386FDE3B4}" destId="{F31F0C1F-6364-4376-8783-37AB1C1FB043}" srcOrd="0" destOrd="0" presId="urn:microsoft.com/office/officeart/2005/8/layout/vList3"/>
    <dgm:cxn modelId="{441566EE-E837-4A44-8E62-D68DADBC7453}" type="presOf" srcId="{147C00B4-2429-4851-B8F7-34D0560B6787}" destId="{929E1CBF-6305-44DD-9437-62EFF8B0C370}" srcOrd="0" destOrd="0" presId="urn:microsoft.com/office/officeart/2005/8/layout/vList3"/>
    <dgm:cxn modelId="{43C21D8A-D8A8-4384-A9E1-049DBFE7B5AF}" srcId="{A9D81842-8F5B-4888-826A-1815BBE4B738}" destId="{4932094E-6D01-48B8-9BE8-21A386FDE3B4}" srcOrd="3" destOrd="0" parTransId="{43A41460-C11C-4D96-B8DF-8B6B2D067628}" sibTransId="{71D3A9C8-0567-4E81-BEF6-B5B70482FC3F}"/>
    <dgm:cxn modelId="{4C8DCBD5-0D48-4B5F-9165-B79E7CA59360}" type="presOf" srcId="{A9D81842-8F5B-4888-826A-1815BBE4B738}" destId="{1688F61B-E2D3-490D-ACAC-586EBE40A4B6}" srcOrd="0" destOrd="0" presId="urn:microsoft.com/office/officeart/2005/8/layout/vList3"/>
    <dgm:cxn modelId="{98A830C2-ABE5-4835-9FF0-5405C8076092}" srcId="{A9D81842-8F5B-4888-826A-1815BBE4B738}" destId="{9686EDA0-8DB2-4397-9FE1-4EF50F3FB167}" srcOrd="0" destOrd="0" parTransId="{2A3D35D2-0B18-4058-AC91-C7F23E5B93B3}" sibTransId="{D45959BA-36C2-4F77-A040-4A8941B3E77E}"/>
    <dgm:cxn modelId="{CE9AF559-E37E-4B6F-9B53-0D5A09EC689E}" srcId="{A9D81842-8F5B-4888-826A-1815BBE4B738}" destId="{147C00B4-2429-4851-B8F7-34D0560B6787}" srcOrd="2" destOrd="0" parTransId="{5BC2A015-6C27-40F7-9EC9-15536F197379}" sibTransId="{E7851229-DD34-414E-B6A2-51EC833E45D6}"/>
    <dgm:cxn modelId="{B68E46A2-6E36-40C9-999C-1493AA057C49}" srcId="{A9D81842-8F5B-4888-826A-1815BBE4B738}" destId="{D2E02E47-F77A-474A-B3F9-3F42A698F0B4}" srcOrd="1" destOrd="0" parTransId="{61FABF59-7F18-4810-9E1A-D8D753D3D8E8}" sibTransId="{98145476-1199-43F4-A355-5CA78A8A5EFA}"/>
    <dgm:cxn modelId="{5424771E-9E1A-4592-9672-58C8E9450574}" type="presOf" srcId="{D2E02E47-F77A-474A-B3F9-3F42A698F0B4}" destId="{744D02B2-D054-4380-8DDC-D96C4478DA51}" srcOrd="0" destOrd="0" presId="urn:microsoft.com/office/officeart/2005/8/layout/vList3"/>
    <dgm:cxn modelId="{02AD0E7F-15EE-4F3F-85C2-0E8C541C7B7F}" type="presParOf" srcId="{1688F61B-E2D3-490D-ACAC-586EBE40A4B6}" destId="{D84FBF60-C479-4E94-831A-C520E5BB0076}" srcOrd="0" destOrd="0" presId="urn:microsoft.com/office/officeart/2005/8/layout/vList3"/>
    <dgm:cxn modelId="{84442F84-7CDC-4E8E-B613-BBDC5A11F101}" type="presParOf" srcId="{D84FBF60-C479-4E94-831A-C520E5BB0076}" destId="{4CC51244-3214-4A5A-BAF2-DDA82BB022E5}" srcOrd="0" destOrd="0" presId="urn:microsoft.com/office/officeart/2005/8/layout/vList3"/>
    <dgm:cxn modelId="{E23DCB13-328C-4AC5-AF03-8D67D4EBC3D8}" type="presParOf" srcId="{D84FBF60-C479-4E94-831A-C520E5BB0076}" destId="{9BFE379D-38B7-4344-838C-73D8DF06F8F2}" srcOrd="1" destOrd="0" presId="urn:microsoft.com/office/officeart/2005/8/layout/vList3"/>
    <dgm:cxn modelId="{C3FD14C5-C224-4B7A-A9DD-0EA27FAD4BD1}" type="presParOf" srcId="{1688F61B-E2D3-490D-ACAC-586EBE40A4B6}" destId="{544CCE43-AEB3-4A94-8850-1CA2BB6BE4D1}" srcOrd="1" destOrd="0" presId="urn:microsoft.com/office/officeart/2005/8/layout/vList3"/>
    <dgm:cxn modelId="{B9ADEFB8-F495-455D-9B11-70C259E4BB18}" type="presParOf" srcId="{1688F61B-E2D3-490D-ACAC-586EBE40A4B6}" destId="{50490D92-B1E8-4274-9810-F5D3D85BCFEF}" srcOrd="2" destOrd="0" presId="urn:microsoft.com/office/officeart/2005/8/layout/vList3"/>
    <dgm:cxn modelId="{A2297026-8B2F-4C4F-84E5-D0A450E38686}" type="presParOf" srcId="{50490D92-B1E8-4274-9810-F5D3D85BCFEF}" destId="{A524723C-A6EA-46A5-9913-6BFF22A870C1}" srcOrd="0" destOrd="0" presId="urn:microsoft.com/office/officeart/2005/8/layout/vList3"/>
    <dgm:cxn modelId="{8173D1A5-CAA5-4959-BCFE-026B5FDE8204}" type="presParOf" srcId="{50490D92-B1E8-4274-9810-F5D3D85BCFEF}" destId="{744D02B2-D054-4380-8DDC-D96C4478DA51}" srcOrd="1" destOrd="0" presId="urn:microsoft.com/office/officeart/2005/8/layout/vList3"/>
    <dgm:cxn modelId="{61DBE5B4-DB2A-4EAB-BD4D-7A4B57933577}" type="presParOf" srcId="{1688F61B-E2D3-490D-ACAC-586EBE40A4B6}" destId="{974F728E-E57A-412E-BE57-C6F0558D7BD3}" srcOrd="3" destOrd="0" presId="urn:microsoft.com/office/officeart/2005/8/layout/vList3"/>
    <dgm:cxn modelId="{FE5413D2-A191-4FF5-9E47-896236F42931}" type="presParOf" srcId="{1688F61B-E2D3-490D-ACAC-586EBE40A4B6}" destId="{2AF5EB1B-3D3E-488B-B127-67B9C6743267}" srcOrd="4" destOrd="0" presId="urn:microsoft.com/office/officeart/2005/8/layout/vList3"/>
    <dgm:cxn modelId="{D70624BB-43E4-4F0C-8463-317BA5664663}" type="presParOf" srcId="{2AF5EB1B-3D3E-488B-B127-67B9C6743267}" destId="{8B5908EE-A303-4EB9-8787-261950CBB487}" srcOrd="0" destOrd="0" presId="urn:microsoft.com/office/officeart/2005/8/layout/vList3"/>
    <dgm:cxn modelId="{328ECD7F-F5FC-4C5F-A2E0-D815003E2B96}" type="presParOf" srcId="{2AF5EB1B-3D3E-488B-B127-67B9C6743267}" destId="{929E1CBF-6305-44DD-9437-62EFF8B0C370}" srcOrd="1" destOrd="0" presId="urn:microsoft.com/office/officeart/2005/8/layout/vList3"/>
    <dgm:cxn modelId="{2D5DD8AF-2547-4FEC-AFF2-403405CEEA2F}" type="presParOf" srcId="{1688F61B-E2D3-490D-ACAC-586EBE40A4B6}" destId="{6A35C590-BA37-46C2-96F2-9BA31C0AED9B}" srcOrd="5" destOrd="0" presId="urn:microsoft.com/office/officeart/2005/8/layout/vList3"/>
    <dgm:cxn modelId="{67D4C007-D5A7-40EC-B825-9366D4E95C23}" type="presParOf" srcId="{1688F61B-E2D3-490D-ACAC-586EBE40A4B6}" destId="{9A3B2F20-CC33-40EE-9B11-3976A600DF16}" srcOrd="6" destOrd="0" presId="urn:microsoft.com/office/officeart/2005/8/layout/vList3"/>
    <dgm:cxn modelId="{642399D1-EB42-4210-8398-E14B99BEC157}" type="presParOf" srcId="{9A3B2F20-CC33-40EE-9B11-3976A600DF16}" destId="{D3B4C525-BA10-40CE-98BF-8F6541FAB66E}" srcOrd="0" destOrd="0" presId="urn:microsoft.com/office/officeart/2005/8/layout/vList3"/>
    <dgm:cxn modelId="{AC55CF15-3D26-4817-835D-0D25DB16633B}" type="presParOf" srcId="{9A3B2F20-CC33-40EE-9B11-3976A600DF16}" destId="{F31F0C1F-6364-4376-8783-37AB1C1FB04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DE923B-BC27-4E44-B2FE-8E1C11B88F1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182DC6-29B8-46F3-8799-792F383E4BB3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3200" b="1" dirty="0" smtClean="0">
              <a:solidFill>
                <a:srgbClr val="C00000"/>
              </a:solidFill>
              <a:latin typeface="Arial Black" pitchFamily="34" charset="0"/>
            </a:rPr>
            <a:t>Tools of Data Collection</a:t>
          </a:r>
          <a:endParaRPr lang="en-US" sz="3200" b="1" dirty="0">
            <a:solidFill>
              <a:srgbClr val="C00000"/>
            </a:solidFill>
            <a:latin typeface="Arial Black" pitchFamily="34" charset="0"/>
          </a:endParaRPr>
        </a:p>
      </dgm:t>
    </dgm:pt>
    <dgm:pt modelId="{7CEC50B4-55F3-4ECA-B8AB-233261E6FF78}" type="parTrans" cxnId="{8AE78088-EE52-404B-B757-58E59550481E}">
      <dgm:prSet/>
      <dgm:spPr/>
      <dgm:t>
        <a:bodyPr/>
        <a:lstStyle/>
        <a:p>
          <a:endParaRPr lang="en-US"/>
        </a:p>
      </dgm:t>
    </dgm:pt>
    <dgm:pt modelId="{1B2E78B2-8824-4F3D-AD68-EEFDED6ED044}" type="sibTrans" cxnId="{8AE78088-EE52-404B-B757-58E59550481E}">
      <dgm:prSet/>
      <dgm:spPr/>
      <dgm:t>
        <a:bodyPr/>
        <a:lstStyle/>
        <a:p>
          <a:endParaRPr lang="en-US"/>
        </a:p>
      </dgm:t>
    </dgm:pt>
    <dgm:pt modelId="{5B320533-FC5C-4074-9B27-D66B128F8CEB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+mj-lt"/>
            </a:rPr>
            <a:t>Structured Interview Questionnaire</a:t>
          </a:r>
          <a:endParaRPr lang="en-US" sz="2000" b="1" dirty="0">
            <a:solidFill>
              <a:srgbClr val="C00000"/>
            </a:solidFill>
            <a:latin typeface="+mj-lt"/>
          </a:endParaRPr>
        </a:p>
      </dgm:t>
    </dgm:pt>
    <dgm:pt modelId="{2CB25BC1-FD76-41E2-8714-B70183BDF851}" type="parTrans" cxnId="{15EB056D-1820-43F5-8E02-C0E409A4EB00}">
      <dgm:prSet/>
      <dgm:spPr/>
      <dgm:t>
        <a:bodyPr/>
        <a:lstStyle/>
        <a:p>
          <a:endParaRPr lang="en-US"/>
        </a:p>
      </dgm:t>
    </dgm:pt>
    <dgm:pt modelId="{491632E1-CAC3-4124-886A-E27409DEB733}" type="sibTrans" cxnId="{15EB056D-1820-43F5-8E02-C0E409A4EB00}">
      <dgm:prSet/>
      <dgm:spPr/>
      <dgm:t>
        <a:bodyPr/>
        <a:lstStyle/>
        <a:p>
          <a:endParaRPr lang="en-US"/>
        </a:p>
      </dgm:t>
    </dgm:pt>
    <dgm:pt modelId="{4413D5E1-FCB2-415B-84E9-F0889E3919B6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+mj-lt"/>
            </a:rPr>
            <a:t>Socio-demographic data.</a:t>
          </a:r>
          <a:endParaRPr lang="en-US" sz="2000" b="1" dirty="0">
            <a:solidFill>
              <a:srgbClr val="C00000"/>
            </a:solidFill>
            <a:latin typeface="+mj-lt"/>
          </a:endParaRPr>
        </a:p>
      </dgm:t>
    </dgm:pt>
    <dgm:pt modelId="{ACE9A131-131A-4CA8-916A-4370F9F3494F}" type="parTrans" cxnId="{7BFBF47A-7673-4CD0-9D18-D6EB65DD16D7}">
      <dgm:prSet/>
      <dgm:spPr/>
      <dgm:t>
        <a:bodyPr/>
        <a:lstStyle/>
        <a:p>
          <a:endParaRPr lang="en-US"/>
        </a:p>
      </dgm:t>
    </dgm:pt>
    <dgm:pt modelId="{B0901B8C-1F16-4A8D-9759-72A0FC27D6C7}" type="sibTrans" cxnId="{7BFBF47A-7673-4CD0-9D18-D6EB65DD16D7}">
      <dgm:prSet/>
      <dgm:spPr/>
      <dgm:t>
        <a:bodyPr/>
        <a:lstStyle/>
        <a:p>
          <a:endParaRPr lang="en-US"/>
        </a:p>
      </dgm:t>
    </dgm:pt>
    <dgm:pt modelId="{117D67AA-C952-4C32-8590-705E5A667F7E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  <a:latin typeface="+mj-lt"/>
            </a:rPr>
            <a:t>Medical back ground sheet.</a:t>
          </a:r>
          <a:endParaRPr lang="en-US" sz="2000" b="1" dirty="0">
            <a:solidFill>
              <a:srgbClr val="C00000"/>
            </a:solidFill>
            <a:latin typeface="+mj-lt"/>
          </a:endParaRPr>
        </a:p>
      </dgm:t>
    </dgm:pt>
    <dgm:pt modelId="{83D6A512-6762-46EC-A2C2-E1F791D62212}" type="parTrans" cxnId="{A2C7183B-E2B5-474A-BF38-A0EA2D439B6E}">
      <dgm:prSet/>
      <dgm:spPr/>
      <dgm:t>
        <a:bodyPr/>
        <a:lstStyle/>
        <a:p>
          <a:endParaRPr lang="en-US"/>
        </a:p>
      </dgm:t>
    </dgm:pt>
    <dgm:pt modelId="{FD3A51FF-EE9D-421C-8396-3870D69057BD}" type="sibTrans" cxnId="{A2C7183B-E2B5-474A-BF38-A0EA2D439B6E}">
      <dgm:prSet/>
      <dgm:spPr/>
      <dgm:t>
        <a:bodyPr/>
        <a:lstStyle/>
        <a:p>
          <a:endParaRPr lang="en-US"/>
        </a:p>
      </dgm:t>
    </dgm:pt>
    <dgm:pt modelId="{08D0C09F-9294-419D-8E1F-1AFE825F4C91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rgbClr val="C00000"/>
              </a:solidFill>
            </a:rPr>
            <a:t>Arthritis-Self Efficacy</a:t>
          </a:r>
          <a:endParaRPr lang="en-US" sz="2400" b="1" dirty="0">
            <a:solidFill>
              <a:srgbClr val="C00000"/>
            </a:solidFill>
          </a:endParaRPr>
        </a:p>
      </dgm:t>
    </dgm:pt>
    <dgm:pt modelId="{299D9B3D-E038-4756-A665-62101B969DE9}" type="parTrans" cxnId="{BEC19ED6-2E38-426C-845E-85762E3ABF3D}">
      <dgm:prSet/>
      <dgm:spPr/>
      <dgm:t>
        <a:bodyPr/>
        <a:lstStyle/>
        <a:p>
          <a:endParaRPr lang="en-US"/>
        </a:p>
      </dgm:t>
    </dgm:pt>
    <dgm:pt modelId="{38731373-8524-4067-885F-607A7203AB23}" type="sibTrans" cxnId="{BEC19ED6-2E38-426C-845E-85762E3ABF3D}">
      <dgm:prSet/>
      <dgm:spPr/>
      <dgm:t>
        <a:bodyPr/>
        <a:lstStyle/>
        <a:p>
          <a:endParaRPr lang="en-US"/>
        </a:p>
      </dgm:t>
    </dgm:pt>
    <dgm:pt modelId="{A37EB173-2DC9-454D-8DE9-22BC2FC15DAF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l">
            <a:lnSpc>
              <a:spcPct val="100000"/>
            </a:lnSpc>
          </a:pPr>
          <a:r>
            <a:rPr lang="en-US" sz="1800" b="1" dirty="0" smtClean="0">
              <a:solidFill>
                <a:srgbClr val="C00000"/>
              </a:solidFill>
            </a:rPr>
            <a:t>1-Pain scale</a:t>
          </a:r>
        </a:p>
        <a:p>
          <a:pPr algn="l">
            <a:lnSpc>
              <a:spcPct val="100000"/>
            </a:lnSpc>
          </a:pPr>
          <a:r>
            <a:rPr lang="en-US" sz="1800" b="1" dirty="0" smtClean="0">
              <a:solidFill>
                <a:srgbClr val="C00000"/>
              </a:solidFill>
            </a:rPr>
            <a:t>2-Function scale</a:t>
          </a:r>
        </a:p>
        <a:p>
          <a:pPr algn="l">
            <a:lnSpc>
              <a:spcPct val="100000"/>
            </a:lnSpc>
          </a:pPr>
          <a:r>
            <a:rPr lang="en-US" sz="1800" b="1" dirty="0" smtClean="0">
              <a:solidFill>
                <a:srgbClr val="C00000"/>
              </a:solidFill>
            </a:rPr>
            <a:t>3-Other symptoms scale</a:t>
          </a:r>
          <a:endParaRPr lang="en-US" sz="1800" b="1" dirty="0">
            <a:solidFill>
              <a:srgbClr val="C00000"/>
            </a:solidFill>
          </a:endParaRPr>
        </a:p>
      </dgm:t>
    </dgm:pt>
    <dgm:pt modelId="{34428A96-3C9B-434C-AAEC-F63EC921E517}" type="sibTrans" cxnId="{33982DC9-79AF-42D0-A4C0-614EF61DBD3E}">
      <dgm:prSet/>
      <dgm:spPr/>
      <dgm:t>
        <a:bodyPr/>
        <a:lstStyle/>
        <a:p>
          <a:endParaRPr lang="en-US"/>
        </a:p>
      </dgm:t>
    </dgm:pt>
    <dgm:pt modelId="{EDADD058-8A8E-420A-8533-2AF30D3AB10A}" type="parTrans" cxnId="{33982DC9-79AF-42D0-A4C0-614EF61DBD3E}">
      <dgm:prSet/>
      <dgm:spPr/>
      <dgm:t>
        <a:bodyPr/>
        <a:lstStyle/>
        <a:p>
          <a:endParaRPr lang="en-US"/>
        </a:p>
      </dgm:t>
    </dgm:pt>
    <dgm:pt modelId="{CBDC0D69-C81A-456D-A6ED-CB8264E9342E}" type="pres">
      <dgm:prSet presAssocID="{F4DE923B-BC27-4E44-B2FE-8E1C11B88F1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C4B9D2-4FEF-4D1C-9F64-26C1C7672314}" type="pres">
      <dgm:prSet presAssocID="{F4DE923B-BC27-4E44-B2FE-8E1C11B88F1A}" presName="hierFlow" presStyleCnt="0"/>
      <dgm:spPr/>
    </dgm:pt>
    <dgm:pt modelId="{8E0AC42A-0245-4751-BBE6-DAE8E78760AB}" type="pres">
      <dgm:prSet presAssocID="{F4DE923B-BC27-4E44-B2FE-8E1C11B88F1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BE2B897-E0E9-45D3-8BEE-EC5AFDF1400D}" type="pres">
      <dgm:prSet presAssocID="{AC182DC6-29B8-46F3-8799-792F383E4BB3}" presName="Name14" presStyleCnt="0"/>
      <dgm:spPr/>
    </dgm:pt>
    <dgm:pt modelId="{E857C5F7-28B9-4137-90AB-05E1F5C8003F}" type="pres">
      <dgm:prSet presAssocID="{AC182DC6-29B8-46F3-8799-792F383E4BB3}" presName="level1Shape" presStyleLbl="node0" presStyleIdx="0" presStyleCnt="1" custScaleX="391045" custLinFactNeighborX="-24440" custLinFactNeighborY="-55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06F5FC-6FAB-4B46-98EF-56F2884EDA77}" type="pres">
      <dgm:prSet presAssocID="{AC182DC6-29B8-46F3-8799-792F383E4BB3}" presName="hierChild2" presStyleCnt="0"/>
      <dgm:spPr/>
    </dgm:pt>
    <dgm:pt modelId="{10C2819B-54CD-4EAA-A73B-42E94C93ED5E}" type="pres">
      <dgm:prSet presAssocID="{2CB25BC1-FD76-41E2-8714-B70183BDF851}" presName="Name19" presStyleLbl="parChTrans1D2" presStyleIdx="0" presStyleCnt="2"/>
      <dgm:spPr/>
      <dgm:t>
        <a:bodyPr/>
        <a:lstStyle/>
        <a:p>
          <a:endParaRPr lang="en-US"/>
        </a:p>
      </dgm:t>
    </dgm:pt>
    <dgm:pt modelId="{7493D76E-27A3-41AB-B7B7-C856EC22DD8C}" type="pres">
      <dgm:prSet presAssocID="{5B320533-FC5C-4074-9B27-D66B128F8CEB}" presName="Name21" presStyleCnt="0"/>
      <dgm:spPr/>
    </dgm:pt>
    <dgm:pt modelId="{DB6AC176-0716-40D7-9270-7ADCB7DEE39E}" type="pres">
      <dgm:prSet presAssocID="{5B320533-FC5C-4074-9B27-D66B128F8CEB}" presName="level2Shape" presStyleLbl="node2" presStyleIdx="0" presStyleCnt="2" custScaleX="156583" custLinFactNeighborX="-61800" custLinFactNeighborY="-29007"/>
      <dgm:spPr/>
      <dgm:t>
        <a:bodyPr/>
        <a:lstStyle/>
        <a:p>
          <a:endParaRPr lang="en-US"/>
        </a:p>
      </dgm:t>
    </dgm:pt>
    <dgm:pt modelId="{454FA64C-DDDF-4AC0-897B-D94E1080F491}" type="pres">
      <dgm:prSet presAssocID="{5B320533-FC5C-4074-9B27-D66B128F8CEB}" presName="hierChild3" presStyleCnt="0"/>
      <dgm:spPr/>
    </dgm:pt>
    <dgm:pt modelId="{CDA8F244-96FD-4549-B540-6B212694BA10}" type="pres">
      <dgm:prSet presAssocID="{ACE9A131-131A-4CA8-916A-4370F9F3494F}" presName="Name19" presStyleLbl="parChTrans1D3" presStyleIdx="0" presStyleCnt="3"/>
      <dgm:spPr/>
      <dgm:t>
        <a:bodyPr/>
        <a:lstStyle/>
        <a:p>
          <a:endParaRPr lang="en-US"/>
        </a:p>
      </dgm:t>
    </dgm:pt>
    <dgm:pt modelId="{75D8C37B-40EF-47F1-B403-E11996DCCD0E}" type="pres">
      <dgm:prSet presAssocID="{4413D5E1-FCB2-415B-84E9-F0889E3919B6}" presName="Name21" presStyleCnt="0"/>
      <dgm:spPr/>
    </dgm:pt>
    <dgm:pt modelId="{A5819615-FD61-42D9-9057-BB4F544DF671}" type="pres">
      <dgm:prSet presAssocID="{4413D5E1-FCB2-415B-84E9-F0889E3919B6}" presName="level2Shape" presStyleLbl="node3" presStyleIdx="0" presStyleCnt="3" custScaleX="141308" custLinFactNeighborX="-54" custLinFactNeighborY="-2273"/>
      <dgm:spPr/>
      <dgm:t>
        <a:bodyPr/>
        <a:lstStyle/>
        <a:p>
          <a:endParaRPr lang="en-US"/>
        </a:p>
      </dgm:t>
    </dgm:pt>
    <dgm:pt modelId="{E9A12EBF-F60D-424D-8B23-9C430978A93D}" type="pres">
      <dgm:prSet presAssocID="{4413D5E1-FCB2-415B-84E9-F0889E3919B6}" presName="hierChild3" presStyleCnt="0"/>
      <dgm:spPr/>
    </dgm:pt>
    <dgm:pt modelId="{67CE6590-51A6-4EF2-8ED2-7550643CD6D0}" type="pres">
      <dgm:prSet presAssocID="{83D6A512-6762-46EC-A2C2-E1F791D62212}" presName="Name19" presStyleLbl="parChTrans1D3" presStyleIdx="1" presStyleCnt="3"/>
      <dgm:spPr/>
      <dgm:t>
        <a:bodyPr/>
        <a:lstStyle/>
        <a:p>
          <a:endParaRPr lang="en-US"/>
        </a:p>
      </dgm:t>
    </dgm:pt>
    <dgm:pt modelId="{5D5A6E24-9794-4B51-B228-E21D186BB5DA}" type="pres">
      <dgm:prSet presAssocID="{117D67AA-C952-4C32-8590-705E5A667F7E}" presName="Name21" presStyleCnt="0"/>
      <dgm:spPr/>
    </dgm:pt>
    <dgm:pt modelId="{B343271B-E6C2-45A1-8656-2033AE7A9FAD}" type="pres">
      <dgm:prSet presAssocID="{117D67AA-C952-4C32-8590-705E5A667F7E}" presName="level2Shape" presStyleLbl="node3" presStyleIdx="1" presStyleCnt="3" custScaleX="144874"/>
      <dgm:spPr/>
      <dgm:t>
        <a:bodyPr/>
        <a:lstStyle/>
        <a:p>
          <a:endParaRPr lang="en-US"/>
        </a:p>
      </dgm:t>
    </dgm:pt>
    <dgm:pt modelId="{0F3A4105-8B7B-4257-B3BE-8FC0E4C2E19C}" type="pres">
      <dgm:prSet presAssocID="{117D67AA-C952-4C32-8590-705E5A667F7E}" presName="hierChild3" presStyleCnt="0"/>
      <dgm:spPr/>
    </dgm:pt>
    <dgm:pt modelId="{417BC7C1-6A39-48A7-97E2-C2466E91681E}" type="pres">
      <dgm:prSet presAssocID="{299D9B3D-E038-4756-A665-62101B969DE9}" presName="Name19" presStyleLbl="parChTrans1D2" presStyleIdx="1" presStyleCnt="2"/>
      <dgm:spPr/>
      <dgm:t>
        <a:bodyPr/>
        <a:lstStyle/>
        <a:p>
          <a:endParaRPr lang="en-US"/>
        </a:p>
      </dgm:t>
    </dgm:pt>
    <dgm:pt modelId="{1498B596-427E-44FB-A369-5C6DDF2FDAC2}" type="pres">
      <dgm:prSet presAssocID="{08D0C09F-9294-419D-8E1F-1AFE825F4C91}" presName="Name21" presStyleCnt="0"/>
      <dgm:spPr/>
    </dgm:pt>
    <dgm:pt modelId="{8EEB1B5A-957A-4EF8-8A43-E10A7A72ED42}" type="pres">
      <dgm:prSet presAssocID="{08D0C09F-9294-419D-8E1F-1AFE825F4C91}" presName="level2Shape" presStyleLbl="node2" presStyleIdx="1" presStyleCnt="2" custScaleX="160679" custLinFactNeighborX="2816" custLinFactNeighborY="-29007"/>
      <dgm:spPr/>
      <dgm:t>
        <a:bodyPr/>
        <a:lstStyle/>
        <a:p>
          <a:endParaRPr lang="en-US"/>
        </a:p>
      </dgm:t>
    </dgm:pt>
    <dgm:pt modelId="{E39444C4-AFAC-4565-9CD2-1F563CFC7A5B}" type="pres">
      <dgm:prSet presAssocID="{08D0C09F-9294-419D-8E1F-1AFE825F4C91}" presName="hierChild3" presStyleCnt="0"/>
      <dgm:spPr/>
    </dgm:pt>
    <dgm:pt modelId="{C40B1450-1A55-4D4C-B6A2-045720E5FBD9}" type="pres">
      <dgm:prSet presAssocID="{EDADD058-8A8E-420A-8533-2AF30D3AB10A}" presName="Name19" presStyleLbl="parChTrans1D3" presStyleIdx="2" presStyleCnt="3"/>
      <dgm:spPr/>
      <dgm:t>
        <a:bodyPr/>
        <a:lstStyle/>
        <a:p>
          <a:endParaRPr lang="en-US"/>
        </a:p>
      </dgm:t>
    </dgm:pt>
    <dgm:pt modelId="{EC0B72CF-A113-4962-AFF3-0EA14A85DA06}" type="pres">
      <dgm:prSet presAssocID="{A37EB173-2DC9-454D-8DE9-22BC2FC15DAF}" presName="Name21" presStyleCnt="0"/>
      <dgm:spPr/>
    </dgm:pt>
    <dgm:pt modelId="{622B64EE-4BD7-4822-A6A1-BDCC857E2FA1}" type="pres">
      <dgm:prSet presAssocID="{A37EB173-2DC9-454D-8DE9-22BC2FC15DAF}" presName="level2Shape" presStyleLbl="node3" presStyleIdx="2" presStyleCnt="3" custScaleX="141566" custScaleY="189800" custLinFactNeighborX="1780" custLinFactNeighborY="-7447"/>
      <dgm:spPr/>
      <dgm:t>
        <a:bodyPr/>
        <a:lstStyle/>
        <a:p>
          <a:endParaRPr lang="en-US"/>
        </a:p>
      </dgm:t>
    </dgm:pt>
    <dgm:pt modelId="{F66A46D3-B4B8-4912-A1E7-105144C79236}" type="pres">
      <dgm:prSet presAssocID="{A37EB173-2DC9-454D-8DE9-22BC2FC15DAF}" presName="hierChild3" presStyleCnt="0"/>
      <dgm:spPr/>
    </dgm:pt>
    <dgm:pt modelId="{3A265B08-DB88-4148-86FD-5312E8ADE787}" type="pres">
      <dgm:prSet presAssocID="{F4DE923B-BC27-4E44-B2FE-8E1C11B88F1A}" presName="bgShapesFlow" presStyleCnt="0"/>
      <dgm:spPr/>
    </dgm:pt>
  </dgm:ptLst>
  <dgm:cxnLst>
    <dgm:cxn modelId="{02DB53FD-DA4B-4DD8-BD92-363BB528A8F6}" type="presOf" srcId="{EDADD058-8A8E-420A-8533-2AF30D3AB10A}" destId="{C40B1450-1A55-4D4C-B6A2-045720E5FBD9}" srcOrd="0" destOrd="0" presId="urn:microsoft.com/office/officeart/2005/8/layout/hierarchy6"/>
    <dgm:cxn modelId="{8AE78088-EE52-404B-B757-58E59550481E}" srcId="{F4DE923B-BC27-4E44-B2FE-8E1C11B88F1A}" destId="{AC182DC6-29B8-46F3-8799-792F383E4BB3}" srcOrd="0" destOrd="0" parTransId="{7CEC50B4-55F3-4ECA-B8AB-233261E6FF78}" sibTransId="{1B2E78B2-8824-4F3D-AD68-EEFDED6ED044}"/>
    <dgm:cxn modelId="{635941B6-9ADF-44DA-91D2-737F213A9D56}" type="presOf" srcId="{A37EB173-2DC9-454D-8DE9-22BC2FC15DAF}" destId="{622B64EE-4BD7-4822-A6A1-BDCC857E2FA1}" srcOrd="0" destOrd="0" presId="urn:microsoft.com/office/officeart/2005/8/layout/hierarchy6"/>
    <dgm:cxn modelId="{C50D79B5-C5CF-417E-80F4-4AE647065F0D}" type="presOf" srcId="{F4DE923B-BC27-4E44-B2FE-8E1C11B88F1A}" destId="{CBDC0D69-C81A-456D-A6ED-CB8264E9342E}" srcOrd="0" destOrd="0" presId="urn:microsoft.com/office/officeart/2005/8/layout/hierarchy6"/>
    <dgm:cxn modelId="{6BA0EC33-AD83-4A50-9A7C-D1718D66FFB3}" type="presOf" srcId="{299D9B3D-E038-4756-A665-62101B969DE9}" destId="{417BC7C1-6A39-48A7-97E2-C2466E91681E}" srcOrd="0" destOrd="0" presId="urn:microsoft.com/office/officeart/2005/8/layout/hierarchy6"/>
    <dgm:cxn modelId="{33982DC9-79AF-42D0-A4C0-614EF61DBD3E}" srcId="{08D0C09F-9294-419D-8E1F-1AFE825F4C91}" destId="{A37EB173-2DC9-454D-8DE9-22BC2FC15DAF}" srcOrd="0" destOrd="0" parTransId="{EDADD058-8A8E-420A-8533-2AF30D3AB10A}" sibTransId="{34428A96-3C9B-434C-AAEC-F63EC921E517}"/>
    <dgm:cxn modelId="{BEC19ED6-2E38-426C-845E-85762E3ABF3D}" srcId="{AC182DC6-29B8-46F3-8799-792F383E4BB3}" destId="{08D0C09F-9294-419D-8E1F-1AFE825F4C91}" srcOrd="1" destOrd="0" parTransId="{299D9B3D-E038-4756-A665-62101B969DE9}" sibTransId="{38731373-8524-4067-885F-607A7203AB23}"/>
    <dgm:cxn modelId="{15EB056D-1820-43F5-8E02-C0E409A4EB00}" srcId="{AC182DC6-29B8-46F3-8799-792F383E4BB3}" destId="{5B320533-FC5C-4074-9B27-D66B128F8CEB}" srcOrd="0" destOrd="0" parTransId="{2CB25BC1-FD76-41E2-8714-B70183BDF851}" sibTransId="{491632E1-CAC3-4124-886A-E27409DEB733}"/>
    <dgm:cxn modelId="{5F3592FA-3B69-4F8D-ADE8-A6C55C9FBA25}" type="presOf" srcId="{117D67AA-C952-4C32-8590-705E5A667F7E}" destId="{B343271B-E6C2-45A1-8656-2033AE7A9FAD}" srcOrd="0" destOrd="0" presId="urn:microsoft.com/office/officeart/2005/8/layout/hierarchy6"/>
    <dgm:cxn modelId="{DEA7F43E-8789-4CAF-B630-AD2FA575E07F}" type="presOf" srcId="{2CB25BC1-FD76-41E2-8714-B70183BDF851}" destId="{10C2819B-54CD-4EAA-A73B-42E94C93ED5E}" srcOrd="0" destOrd="0" presId="urn:microsoft.com/office/officeart/2005/8/layout/hierarchy6"/>
    <dgm:cxn modelId="{63D12A15-6B04-42E1-8EAE-DE2AD24A5248}" type="presOf" srcId="{08D0C09F-9294-419D-8E1F-1AFE825F4C91}" destId="{8EEB1B5A-957A-4EF8-8A43-E10A7A72ED42}" srcOrd="0" destOrd="0" presId="urn:microsoft.com/office/officeart/2005/8/layout/hierarchy6"/>
    <dgm:cxn modelId="{A2C7183B-E2B5-474A-BF38-A0EA2D439B6E}" srcId="{5B320533-FC5C-4074-9B27-D66B128F8CEB}" destId="{117D67AA-C952-4C32-8590-705E5A667F7E}" srcOrd="1" destOrd="0" parTransId="{83D6A512-6762-46EC-A2C2-E1F791D62212}" sibTransId="{FD3A51FF-EE9D-421C-8396-3870D69057BD}"/>
    <dgm:cxn modelId="{785B24B5-A0E8-4C7D-88D4-D261861A3939}" type="presOf" srcId="{4413D5E1-FCB2-415B-84E9-F0889E3919B6}" destId="{A5819615-FD61-42D9-9057-BB4F544DF671}" srcOrd="0" destOrd="0" presId="urn:microsoft.com/office/officeart/2005/8/layout/hierarchy6"/>
    <dgm:cxn modelId="{19FA313C-12B6-438C-B6A0-0B013482DADF}" type="presOf" srcId="{AC182DC6-29B8-46F3-8799-792F383E4BB3}" destId="{E857C5F7-28B9-4137-90AB-05E1F5C8003F}" srcOrd="0" destOrd="0" presId="urn:microsoft.com/office/officeart/2005/8/layout/hierarchy6"/>
    <dgm:cxn modelId="{7AAAB7B3-112A-4883-9FFE-AAD5478593DF}" type="presOf" srcId="{ACE9A131-131A-4CA8-916A-4370F9F3494F}" destId="{CDA8F244-96FD-4549-B540-6B212694BA10}" srcOrd="0" destOrd="0" presId="urn:microsoft.com/office/officeart/2005/8/layout/hierarchy6"/>
    <dgm:cxn modelId="{4AFE3237-9A8E-419C-86B4-7C9A251ABA80}" type="presOf" srcId="{83D6A512-6762-46EC-A2C2-E1F791D62212}" destId="{67CE6590-51A6-4EF2-8ED2-7550643CD6D0}" srcOrd="0" destOrd="0" presId="urn:microsoft.com/office/officeart/2005/8/layout/hierarchy6"/>
    <dgm:cxn modelId="{7BFBF47A-7673-4CD0-9D18-D6EB65DD16D7}" srcId="{5B320533-FC5C-4074-9B27-D66B128F8CEB}" destId="{4413D5E1-FCB2-415B-84E9-F0889E3919B6}" srcOrd="0" destOrd="0" parTransId="{ACE9A131-131A-4CA8-916A-4370F9F3494F}" sibTransId="{B0901B8C-1F16-4A8D-9759-72A0FC27D6C7}"/>
    <dgm:cxn modelId="{6403A85A-EBBC-4246-BD57-F515FC1F919A}" type="presOf" srcId="{5B320533-FC5C-4074-9B27-D66B128F8CEB}" destId="{DB6AC176-0716-40D7-9270-7ADCB7DEE39E}" srcOrd="0" destOrd="0" presId="urn:microsoft.com/office/officeart/2005/8/layout/hierarchy6"/>
    <dgm:cxn modelId="{5078105F-D705-4C59-9D5C-B9954BED090F}" type="presParOf" srcId="{CBDC0D69-C81A-456D-A6ED-CB8264E9342E}" destId="{5EC4B9D2-4FEF-4D1C-9F64-26C1C7672314}" srcOrd="0" destOrd="0" presId="urn:microsoft.com/office/officeart/2005/8/layout/hierarchy6"/>
    <dgm:cxn modelId="{14416B8E-8023-4C59-8A3D-CAB1D667808F}" type="presParOf" srcId="{5EC4B9D2-4FEF-4D1C-9F64-26C1C7672314}" destId="{8E0AC42A-0245-4751-BBE6-DAE8E78760AB}" srcOrd="0" destOrd="0" presId="urn:microsoft.com/office/officeart/2005/8/layout/hierarchy6"/>
    <dgm:cxn modelId="{76B20291-9D42-46C0-95C5-CA16385691EB}" type="presParOf" srcId="{8E0AC42A-0245-4751-BBE6-DAE8E78760AB}" destId="{DBE2B897-E0E9-45D3-8BEE-EC5AFDF1400D}" srcOrd="0" destOrd="0" presId="urn:microsoft.com/office/officeart/2005/8/layout/hierarchy6"/>
    <dgm:cxn modelId="{5AECF677-CA78-4137-A1CA-E1B5DB3B7DC2}" type="presParOf" srcId="{DBE2B897-E0E9-45D3-8BEE-EC5AFDF1400D}" destId="{E857C5F7-28B9-4137-90AB-05E1F5C8003F}" srcOrd="0" destOrd="0" presId="urn:microsoft.com/office/officeart/2005/8/layout/hierarchy6"/>
    <dgm:cxn modelId="{BF5CE17A-0F10-476D-AFA2-ADD189D23B72}" type="presParOf" srcId="{DBE2B897-E0E9-45D3-8BEE-EC5AFDF1400D}" destId="{B406F5FC-6FAB-4B46-98EF-56F2884EDA77}" srcOrd="1" destOrd="0" presId="urn:microsoft.com/office/officeart/2005/8/layout/hierarchy6"/>
    <dgm:cxn modelId="{00506A07-FCB7-4262-A16A-15604A7659CA}" type="presParOf" srcId="{B406F5FC-6FAB-4B46-98EF-56F2884EDA77}" destId="{10C2819B-54CD-4EAA-A73B-42E94C93ED5E}" srcOrd="0" destOrd="0" presId="urn:microsoft.com/office/officeart/2005/8/layout/hierarchy6"/>
    <dgm:cxn modelId="{0E2129F4-FBC8-435F-BAE1-705946C16A16}" type="presParOf" srcId="{B406F5FC-6FAB-4B46-98EF-56F2884EDA77}" destId="{7493D76E-27A3-41AB-B7B7-C856EC22DD8C}" srcOrd="1" destOrd="0" presId="urn:microsoft.com/office/officeart/2005/8/layout/hierarchy6"/>
    <dgm:cxn modelId="{99AA0A4D-7490-4138-A0E8-F017F716B6E5}" type="presParOf" srcId="{7493D76E-27A3-41AB-B7B7-C856EC22DD8C}" destId="{DB6AC176-0716-40D7-9270-7ADCB7DEE39E}" srcOrd="0" destOrd="0" presId="urn:microsoft.com/office/officeart/2005/8/layout/hierarchy6"/>
    <dgm:cxn modelId="{728CBB88-26BE-4EF1-988D-D5F94954EEF3}" type="presParOf" srcId="{7493D76E-27A3-41AB-B7B7-C856EC22DD8C}" destId="{454FA64C-DDDF-4AC0-897B-D94E1080F491}" srcOrd="1" destOrd="0" presId="urn:microsoft.com/office/officeart/2005/8/layout/hierarchy6"/>
    <dgm:cxn modelId="{EF0A5444-C184-4251-BEE6-E2DE27E41C2F}" type="presParOf" srcId="{454FA64C-DDDF-4AC0-897B-D94E1080F491}" destId="{CDA8F244-96FD-4549-B540-6B212694BA10}" srcOrd="0" destOrd="0" presId="urn:microsoft.com/office/officeart/2005/8/layout/hierarchy6"/>
    <dgm:cxn modelId="{DFAD436B-343F-4DFC-B9AC-44234245900F}" type="presParOf" srcId="{454FA64C-DDDF-4AC0-897B-D94E1080F491}" destId="{75D8C37B-40EF-47F1-B403-E11996DCCD0E}" srcOrd="1" destOrd="0" presId="urn:microsoft.com/office/officeart/2005/8/layout/hierarchy6"/>
    <dgm:cxn modelId="{CBBAAE6B-345D-45F2-8CB0-53EA3C67C189}" type="presParOf" srcId="{75D8C37B-40EF-47F1-B403-E11996DCCD0E}" destId="{A5819615-FD61-42D9-9057-BB4F544DF671}" srcOrd="0" destOrd="0" presId="urn:microsoft.com/office/officeart/2005/8/layout/hierarchy6"/>
    <dgm:cxn modelId="{A4B71A12-EC11-4EE4-B832-45E65B301282}" type="presParOf" srcId="{75D8C37B-40EF-47F1-B403-E11996DCCD0E}" destId="{E9A12EBF-F60D-424D-8B23-9C430978A93D}" srcOrd="1" destOrd="0" presId="urn:microsoft.com/office/officeart/2005/8/layout/hierarchy6"/>
    <dgm:cxn modelId="{8DFA8E56-2B0E-4BF2-8340-C12553BAA1B3}" type="presParOf" srcId="{454FA64C-DDDF-4AC0-897B-D94E1080F491}" destId="{67CE6590-51A6-4EF2-8ED2-7550643CD6D0}" srcOrd="2" destOrd="0" presId="urn:microsoft.com/office/officeart/2005/8/layout/hierarchy6"/>
    <dgm:cxn modelId="{69238817-3CEF-4EC0-B9F8-48CA60964505}" type="presParOf" srcId="{454FA64C-DDDF-4AC0-897B-D94E1080F491}" destId="{5D5A6E24-9794-4B51-B228-E21D186BB5DA}" srcOrd="3" destOrd="0" presId="urn:microsoft.com/office/officeart/2005/8/layout/hierarchy6"/>
    <dgm:cxn modelId="{A6EF3214-2B4A-4223-85BF-5DBDB5F444D0}" type="presParOf" srcId="{5D5A6E24-9794-4B51-B228-E21D186BB5DA}" destId="{B343271B-E6C2-45A1-8656-2033AE7A9FAD}" srcOrd="0" destOrd="0" presId="urn:microsoft.com/office/officeart/2005/8/layout/hierarchy6"/>
    <dgm:cxn modelId="{A36BEFAD-D138-41C2-AA9D-99515B80084E}" type="presParOf" srcId="{5D5A6E24-9794-4B51-B228-E21D186BB5DA}" destId="{0F3A4105-8B7B-4257-B3BE-8FC0E4C2E19C}" srcOrd="1" destOrd="0" presId="urn:microsoft.com/office/officeart/2005/8/layout/hierarchy6"/>
    <dgm:cxn modelId="{4DFFAEDD-C55B-4B9E-9187-B4195CEA1BE9}" type="presParOf" srcId="{B406F5FC-6FAB-4B46-98EF-56F2884EDA77}" destId="{417BC7C1-6A39-48A7-97E2-C2466E91681E}" srcOrd="2" destOrd="0" presId="urn:microsoft.com/office/officeart/2005/8/layout/hierarchy6"/>
    <dgm:cxn modelId="{CE81EAD6-B01F-4833-9EEB-31B6E1D87B54}" type="presParOf" srcId="{B406F5FC-6FAB-4B46-98EF-56F2884EDA77}" destId="{1498B596-427E-44FB-A369-5C6DDF2FDAC2}" srcOrd="3" destOrd="0" presId="urn:microsoft.com/office/officeart/2005/8/layout/hierarchy6"/>
    <dgm:cxn modelId="{6CB1463F-3852-4848-8235-5794F15882EA}" type="presParOf" srcId="{1498B596-427E-44FB-A369-5C6DDF2FDAC2}" destId="{8EEB1B5A-957A-4EF8-8A43-E10A7A72ED42}" srcOrd="0" destOrd="0" presId="urn:microsoft.com/office/officeart/2005/8/layout/hierarchy6"/>
    <dgm:cxn modelId="{9CB61E75-CAFD-47EE-A230-607788383B03}" type="presParOf" srcId="{1498B596-427E-44FB-A369-5C6DDF2FDAC2}" destId="{E39444C4-AFAC-4565-9CD2-1F563CFC7A5B}" srcOrd="1" destOrd="0" presId="urn:microsoft.com/office/officeart/2005/8/layout/hierarchy6"/>
    <dgm:cxn modelId="{294C58A0-55C7-47B0-815E-2F817B8CF00F}" type="presParOf" srcId="{E39444C4-AFAC-4565-9CD2-1F563CFC7A5B}" destId="{C40B1450-1A55-4D4C-B6A2-045720E5FBD9}" srcOrd="0" destOrd="0" presId="urn:microsoft.com/office/officeart/2005/8/layout/hierarchy6"/>
    <dgm:cxn modelId="{18C53238-265D-46FE-9ACC-FE0A4CD80B60}" type="presParOf" srcId="{E39444C4-AFAC-4565-9CD2-1F563CFC7A5B}" destId="{EC0B72CF-A113-4962-AFF3-0EA14A85DA06}" srcOrd="1" destOrd="0" presId="urn:microsoft.com/office/officeart/2005/8/layout/hierarchy6"/>
    <dgm:cxn modelId="{A6D43358-A8A8-4F4A-9C9F-3E8A5E3DB36D}" type="presParOf" srcId="{EC0B72CF-A113-4962-AFF3-0EA14A85DA06}" destId="{622B64EE-4BD7-4822-A6A1-BDCC857E2FA1}" srcOrd="0" destOrd="0" presId="urn:microsoft.com/office/officeart/2005/8/layout/hierarchy6"/>
    <dgm:cxn modelId="{892652A8-1A96-49BF-AEE4-78B398D9E050}" type="presParOf" srcId="{EC0B72CF-A113-4962-AFF3-0EA14A85DA06}" destId="{F66A46D3-B4B8-4912-A1E7-105144C79236}" srcOrd="1" destOrd="0" presId="urn:microsoft.com/office/officeart/2005/8/layout/hierarchy6"/>
    <dgm:cxn modelId="{561B9B5D-F7DE-49A6-9C67-F8B51C8782DB}" type="presParOf" srcId="{CBDC0D69-C81A-456D-A6ED-CB8264E9342E}" destId="{3A265B08-DB88-4148-86FD-5312E8ADE787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E379D-38B7-4344-838C-73D8DF06F8F2}">
      <dsp:nvSpPr>
        <dsp:cNvPr id="0" name=""/>
        <dsp:cNvSpPr/>
      </dsp:nvSpPr>
      <dsp:spPr>
        <a:xfrm rot="10800000">
          <a:off x="533400" y="1111"/>
          <a:ext cx="6857998" cy="725924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11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Confirmed diagnosis with RA</a:t>
          </a:r>
          <a:endParaRPr lang="en-US" sz="2400" b="1" kern="1200" dirty="0"/>
        </a:p>
      </dsp:txBody>
      <dsp:txXfrm rot="10800000">
        <a:off x="714881" y="1111"/>
        <a:ext cx="6676517" cy="725924"/>
      </dsp:txXfrm>
    </dsp:sp>
    <dsp:sp modelId="{4CC51244-3214-4A5A-BAF2-DDA82BB022E5}">
      <dsp:nvSpPr>
        <dsp:cNvPr id="0" name=""/>
        <dsp:cNvSpPr/>
      </dsp:nvSpPr>
      <dsp:spPr>
        <a:xfrm>
          <a:off x="76201" y="0"/>
          <a:ext cx="725924" cy="72592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4D02B2-D054-4380-8DDC-D96C4478DA51}">
      <dsp:nvSpPr>
        <dsp:cNvPr id="0" name=""/>
        <dsp:cNvSpPr/>
      </dsp:nvSpPr>
      <dsp:spPr>
        <a:xfrm rot="10800000">
          <a:off x="486286" y="943729"/>
          <a:ext cx="6952226" cy="725924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11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Age range between 30 and 50 years that are fully conscious</a:t>
          </a:r>
          <a:endParaRPr lang="en-US" sz="2000" b="1" kern="1200" dirty="0"/>
        </a:p>
      </dsp:txBody>
      <dsp:txXfrm rot="10800000">
        <a:off x="667767" y="943729"/>
        <a:ext cx="6770745" cy="725924"/>
      </dsp:txXfrm>
    </dsp:sp>
    <dsp:sp modelId="{A524723C-A6EA-46A5-9913-6BFF22A870C1}">
      <dsp:nvSpPr>
        <dsp:cNvPr id="0" name=""/>
        <dsp:cNvSpPr/>
      </dsp:nvSpPr>
      <dsp:spPr>
        <a:xfrm>
          <a:off x="0" y="914401"/>
          <a:ext cx="725924" cy="72592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9E1CBF-6305-44DD-9437-62EFF8B0C370}">
      <dsp:nvSpPr>
        <dsp:cNvPr id="0" name=""/>
        <dsp:cNvSpPr/>
      </dsp:nvSpPr>
      <dsp:spPr>
        <a:xfrm rot="10800000">
          <a:off x="457196" y="1886346"/>
          <a:ext cx="7010406" cy="725924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11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 written prescription treatment plan and with no recommendation for surgical management</a:t>
          </a:r>
          <a:endParaRPr lang="en-US" sz="2000" b="1" kern="1200" dirty="0"/>
        </a:p>
      </dsp:txBody>
      <dsp:txXfrm rot="10800000">
        <a:off x="638677" y="1886346"/>
        <a:ext cx="6828925" cy="725924"/>
      </dsp:txXfrm>
    </dsp:sp>
    <dsp:sp modelId="{8B5908EE-A303-4EB9-8787-261950CBB487}">
      <dsp:nvSpPr>
        <dsp:cNvPr id="0" name=""/>
        <dsp:cNvSpPr/>
      </dsp:nvSpPr>
      <dsp:spPr>
        <a:xfrm>
          <a:off x="0" y="1905003"/>
          <a:ext cx="725924" cy="72592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F0C1F-6364-4376-8783-37AB1C1FB043}">
      <dsp:nvSpPr>
        <dsp:cNvPr id="0" name=""/>
        <dsp:cNvSpPr/>
      </dsp:nvSpPr>
      <dsp:spPr>
        <a:xfrm rot="10800000">
          <a:off x="380992" y="2743204"/>
          <a:ext cx="7162815" cy="725924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112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can communicate verbally, with no visual and cognitive impairment</a:t>
          </a:r>
          <a:endParaRPr lang="en-US" sz="2000" b="1" kern="1200" dirty="0"/>
        </a:p>
      </dsp:txBody>
      <dsp:txXfrm rot="10800000">
        <a:off x="562473" y="2743204"/>
        <a:ext cx="6981334" cy="725924"/>
      </dsp:txXfrm>
    </dsp:sp>
    <dsp:sp modelId="{D3B4C525-BA10-40CE-98BF-8F6541FAB66E}">
      <dsp:nvSpPr>
        <dsp:cNvPr id="0" name=""/>
        <dsp:cNvSpPr/>
      </dsp:nvSpPr>
      <dsp:spPr>
        <a:xfrm>
          <a:off x="1" y="2819397"/>
          <a:ext cx="725924" cy="72592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7C5F7-28B9-4137-90AB-05E1F5C8003F}">
      <dsp:nvSpPr>
        <dsp:cNvPr id="0" name=""/>
        <dsp:cNvSpPr/>
      </dsp:nvSpPr>
      <dsp:spPr>
        <a:xfrm>
          <a:off x="1116301" y="0"/>
          <a:ext cx="6346400" cy="1081955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C00000"/>
              </a:solidFill>
              <a:latin typeface="Arial Black" pitchFamily="34" charset="0"/>
            </a:rPr>
            <a:t>Tools of Data Collection</a:t>
          </a:r>
          <a:endParaRPr lang="en-US" sz="3200" b="1" kern="1200" dirty="0">
            <a:solidFill>
              <a:srgbClr val="C00000"/>
            </a:solidFill>
            <a:latin typeface="Arial Black" pitchFamily="34" charset="0"/>
          </a:endParaRPr>
        </a:p>
      </dsp:txBody>
      <dsp:txXfrm>
        <a:off x="1147990" y="31689"/>
        <a:ext cx="6283022" cy="1018577"/>
      </dsp:txXfrm>
    </dsp:sp>
    <dsp:sp modelId="{10C2819B-54CD-4EAA-A73B-42E94C93ED5E}">
      <dsp:nvSpPr>
        <dsp:cNvPr id="0" name=""/>
        <dsp:cNvSpPr/>
      </dsp:nvSpPr>
      <dsp:spPr>
        <a:xfrm>
          <a:off x="1565878" y="1081955"/>
          <a:ext cx="2723623" cy="473025"/>
        </a:xfrm>
        <a:custGeom>
          <a:avLst/>
          <a:gdLst/>
          <a:ahLst/>
          <a:cxnLst/>
          <a:rect l="0" t="0" r="0" b="0"/>
          <a:pathLst>
            <a:path>
              <a:moveTo>
                <a:pt x="2723623" y="0"/>
              </a:moveTo>
              <a:lnTo>
                <a:pt x="2723623" y="236512"/>
              </a:lnTo>
              <a:lnTo>
                <a:pt x="0" y="236512"/>
              </a:lnTo>
              <a:lnTo>
                <a:pt x="0" y="473025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AC176-0716-40D7-9270-7ADCB7DEE39E}">
      <dsp:nvSpPr>
        <dsp:cNvPr id="0" name=""/>
        <dsp:cNvSpPr/>
      </dsp:nvSpPr>
      <dsp:spPr>
        <a:xfrm>
          <a:off x="295259" y="1554981"/>
          <a:ext cx="2541237" cy="1081955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+mj-lt"/>
            </a:rPr>
            <a:t>Structured Interview Questionnaire</a:t>
          </a:r>
          <a:endParaRPr lang="en-US" sz="2000" b="1" kern="1200" dirty="0">
            <a:solidFill>
              <a:srgbClr val="C00000"/>
            </a:solidFill>
            <a:latin typeface="+mj-lt"/>
          </a:endParaRPr>
        </a:p>
      </dsp:txBody>
      <dsp:txXfrm>
        <a:off x="326948" y="1586670"/>
        <a:ext cx="2477859" cy="1018577"/>
      </dsp:txXfrm>
    </dsp:sp>
    <dsp:sp modelId="{CDA8F244-96FD-4549-B540-6B212694BA10}">
      <dsp:nvSpPr>
        <dsp:cNvPr id="0" name=""/>
        <dsp:cNvSpPr/>
      </dsp:nvSpPr>
      <dsp:spPr>
        <a:xfrm>
          <a:off x="1148930" y="2636936"/>
          <a:ext cx="416947" cy="722032"/>
        </a:xfrm>
        <a:custGeom>
          <a:avLst/>
          <a:gdLst/>
          <a:ahLst/>
          <a:cxnLst/>
          <a:rect l="0" t="0" r="0" b="0"/>
          <a:pathLst>
            <a:path>
              <a:moveTo>
                <a:pt x="416947" y="0"/>
              </a:moveTo>
              <a:lnTo>
                <a:pt x="416947" y="361016"/>
              </a:lnTo>
              <a:lnTo>
                <a:pt x="0" y="361016"/>
              </a:lnTo>
              <a:lnTo>
                <a:pt x="0" y="722032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819615-FD61-42D9-9057-BB4F544DF671}">
      <dsp:nvSpPr>
        <dsp:cNvPr id="0" name=""/>
        <dsp:cNvSpPr/>
      </dsp:nvSpPr>
      <dsp:spPr>
        <a:xfrm>
          <a:off x="2262" y="3358969"/>
          <a:ext cx="2293334" cy="1081955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+mj-lt"/>
            </a:rPr>
            <a:t>Socio-demographic data.</a:t>
          </a:r>
          <a:endParaRPr lang="en-US" sz="2000" b="1" kern="1200" dirty="0">
            <a:solidFill>
              <a:srgbClr val="C00000"/>
            </a:solidFill>
            <a:latin typeface="+mj-lt"/>
          </a:endParaRPr>
        </a:p>
      </dsp:txBody>
      <dsp:txXfrm>
        <a:off x="33951" y="3390658"/>
        <a:ext cx="2229956" cy="1018577"/>
      </dsp:txXfrm>
    </dsp:sp>
    <dsp:sp modelId="{67CE6590-51A6-4EF2-8ED2-7550643CD6D0}">
      <dsp:nvSpPr>
        <dsp:cNvPr id="0" name=""/>
        <dsp:cNvSpPr/>
      </dsp:nvSpPr>
      <dsp:spPr>
        <a:xfrm>
          <a:off x="1565878" y="2636936"/>
          <a:ext cx="2393080" cy="746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312"/>
              </a:lnTo>
              <a:lnTo>
                <a:pt x="2393080" y="373312"/>
              </a:lnTo>
              <a:lnTo>
                <a:pt x="2393080" y="746625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3271B-E6C2-45A1-8656-2033AE7A9FAD}">
      <dsp:nvSpPr>
        <dsp:cNvPr id="0" name=""/>
        <dsp:cNvSpPr/>
      </dsp:nvSpPr>
      <dsp:spPr>
        <a:xfrm>
          <a:off x="2783354" y="3383562"/>
          <a:ext cx="2351208" cy="1081955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  <a:latin typeface="+mj-lt"/>
            </a:rPr>
            <a:t>Medical back ground sheet.</a:t>
          </a:r>
          <a:endParaRPr lang="en-US" sz="2000" b="1" kern="1200" dirty="0">
            <a:solidFill>
              <a:srgbClr val="C00000"/>
            </a:solidFill>
            <a:latin typeface="+mj-lt"/>
          </a:endParaRPr>
        </a:p>
      </dsp:txBody>
      <dsp:txXfrm>
        <a:off x="2815043" y="3415251"/>
        <a:ext cx="2287830" cy="1018577"/>
      </dsp:txXfrm>
    </dsp:sp>
    <dsp:sp modelId="{417BC7C1-6A39-48A7-97E2-C2466E91681E}">
      <dsp:nvSpPr>
        <dsp:cNvPr id="0" name=""/>
        <dsp:cNvSpPr/>
      </dsp:nvSpPr>
      <dsp:spPr>
        <a:xfrm>
          <a:off x="4289501" y="1081955"/>
          <a:ext cx="2483841" cy="4730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512"/>
              </a:lnTo>
              <a:lnTo>
                <a:pt x="2483841" y="236512"/>
              </a:lnTo>
              <a:lnTo>
                <a:pt x="2483841" y="473025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B1B5A-957A-4EF8-8A43-E10A7A72ED42}">
      <dsp:nvSpPr>
        <dsp:cNvPr id="0" name=""/>
        <dsp:cNvSpPr/>
      </dsp:nvSpPr>
      <dsp:spPr>
        <a:xfrm>
          <a:off x="5469486" y="1554981"/>
          <a:ext cx="2607713" cy="1081955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</a:rPr>
            <a:t>Arthritis-Self Efficacy</a:t>
          </a:r>
          <a:endParaRPr lang="en-US" sz="2400" b="1" kern="1200" dirty="0">
            <a:solidFill>
              <a:srgbClr val="C00000"/>
            </a:solidFill>
          </a:endParaRPr>
        </a:p>
      </dsp:txBody>
      <dsp:txXfrm>
        <a:off x="5501175" y="1586670"/>
        <a:ext cx="2544335" cy="1018577"/>
      </dsp:txXfrm>
    </dsp:sp>
    <dsp:sp modelId="{C40B1450-1A55-4D4C-B6A2-045720E5FBD9}">
      <dsp:nvSpPr>
        <dsp:cNvPr id="0" name=""/>
        <dsp:cNvSpPr/>
      </dsp:nvSpPr>
      <dsp:spPr>
        <a:xfrm>
          <a:off x="6727623" y="2636936"/>
          <a:ext cx="91440" cy="6660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3025"/>
              </a:lnTo>
              <a:lnTo>
                <a:pt x="71468" y="333025"/>
              </a:lnTo>
              <a:lnTo>
                <a:pt x="71468" y="666051"/>
              </a:lnTo>
            </a:path>
          </a:pathLst>
        </a:custGeom>
        <a:noFill/>
        <a:ln w="425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B64EE-4BD7-4822-A6A1-BDCC857E2FA1}">
      <dsp:nvSpPr>
        <dsp:cNvPr id="0" name=""/>
        <dsp:cNvSpPr/>
      </dsp:nvSpPr>
      <dsp:spPr>
        <a:xfrm>
          <a:off x="5650331" y="3302988"/>
          <a:ext cx="2297522" cy="2053551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C00000"/>
              </a:solidFill>
            </a:rPr>
            <a:t>1-Pain scale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C00000"/>
              </a:solidFill>
            </a:rPr>
            <a:t>2-Function scale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C00000"/>
              </a:solidFill>
            </a:rPr>
            <a:t>3-Other symptoms scale</a:t>
          </a:r>
          <a:endParaRPr lang="en-US" sz="1800" b="1" kern="1200" dirty="0">
            <a:solidFill>
              <a:srgbClr val="C00000"/>
            </a:solidFill>
          </a:endParaRPr>
        </a:p>
      </dsp:txBody>
      <dsp:txXfrm>
        <a:off x="5710477" y="3363134"/>
        <a:ext cx="2177230" cy="1933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9B0E5-8E68-4FE1-816B-CEE409FCF87B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6E8C7-CE36-47EE-9E02-4155597FB4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6132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10BA9-220D-4508-ADD8-A2B1E22B45C6}" type="datetimeFigureOut">
              <a:rPr lang="en-US" smtClean="0"/>
              <a:t>6/16/2016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1C94D-B67E-4F78-81F8-C9D020615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9308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3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0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1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16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0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3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32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95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consists of two parts;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part covers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related to Socio-demographic characteristics such as </a:t>
            </a:r>
            <a:r>
              <a:rPr lang="en-US" sz="1200" b="1" kern="12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+mn-lt"/>
                <a:ea typeface="+mn-ea"/>
                <a:cs typeface="+mn-cs"/>
              </a:rPr>
              <a:t>age, education, work place, marital status, exercise, smoking and income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second part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covers medical background data such as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comorbidities, signs and symptoms of rheumatoid arthritis, medications, vital signs, height and weight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Arthritis self efficacy Which covers 1- Pain scale 2- function scale 3- other symptoms scale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10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u="sng" dirty="0" smtClean="0"/>
              <a:t>Regarding to socio-demographic data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age of study subjects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ranged from 30 years to 50 years with a mean of 39.7± 6.5 years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range of 30-39 considered as 56.6%  of the study subjects and the range from 40-50  years was considered as 43.3%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study subjects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92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Female patients consists</a:t>
            </a:r>
            <a:r>
              <a:rPr lang="en-US" baseline="0" dirty="0" smtClean="0"/>
              <a:t> the majority of study subjects by 80% of them while the male was 20% of the study subjects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61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Level</a:t>
            </a:r>
            <a:r>
              <a:rPr lang="en-US" baseline="0" dirty="0" smtClean="0"/>
              <a:t> of education varies between study subjects as follows: read and write was 53.3% of study subjects, primary school level10% of study subjects, preparatory school level10% of study subjects, secondary school level was 13.3% of study subjects and bachelor degree was 13.3% of study subjects.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93.3%</a:t>
            </a:r>
            <a:r>
              <a:rPr lang="en-US" baseline="0" dirty="0" smtClean="0"/>
              <a:t> of the study subjects were not practicing exercise while 6.7%  of study subjects were practicing exercise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19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signs and symptoms of RA patients were suffering from</a:t>
            </a:r>
            <a:r>
              <a:rPr lang="en-US" baseline="0" dirty="0" smtClean="0"/>
              <a:t> </a:t>
            </a:r>
            <a:r>
              <a:rPr lang="en-US" dirty="0" smtClean="0"/>
              <a:t>Arthralgia, </a:t>
            </a:r>
            <a:r>
              <a:rPr lang="en-US" dirty="0" err="1" smtClean="0"/>
              <a:t>continous</a:t>
            </a:r>
            <a:r>
              <a:rPr lang="en-US" dirty="0" smtClean="0"/>
              <a:t> </a:t>
            </a:r>
            <a:r>
              <a:rPr lang="en-US" dirty="0" err="1" smtClean="0"/>
              <a:t>ftigue</a:t>
            </a:r>
            <a:r>
              <a:rPr lang="en-US" dirty="0" smtClean="0"/>
              <a:t>, stiffness, inability</a:t>
            </a:r>
            <a:r>
              <a:rPr lang="en-US" baseline="0" dirty="0" smtClean="0"/>
              <a:t> to perform ADLs and joint swelling by 97%, 90, 83%, 80% and 76% respectively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77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</a:t>
            </a:r>
            <a:r>
              <a:rPr lang="en-US" baseline="0" dirty="0" smtClean="0"/>
              <a:t> to comorbidities 10% of S. S were DM, 6% were suffering from HCV and 6% were suffering from 6%/ HTN  and 78% were free from any comorbidities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47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</a:t>
            </a:r>
            <a:r>
              <a:rPr lang="en-US" baseline="0" dirty="0" smtClean="0"/>
              <a:t> to medication prescribed for RA , 76% of SS were receiving cortisone , 70% were receiving </a:t>
            </a:r>
            <a:r>
              <a:rPr lang="en-US" baseline="0" dirty="0" err="1" smtClean="0"/>
              <a:t>Dmars</a:t>
            </a:r>
            <a:r>
              <a:rPr lang="en-US" baseline="0" dirty="0" smtClean="0"/>
              <a:t>, 66.6% were receiving </a:t>
            </a:r>
            <a:r>
              <a:rPr lang="en-US" baseline="0" dirty="0" err="1" smtClean="0"/>
              <a:t>Methotrixate</a:t>
            </a:r>
            <a:r>
              <a:rPr lang="en-US" baseline="0" dirty="0" smtClean="0"/>
              <a:t> and 53.3 were receiving  NSAIDs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10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relation to Self efficacy regarding pain scale 1</a:t>
            </a:r>
            <a:r>
              <a:rPr lang="en-US" baseline="30000" dirty="0" smtClean="0"/>
              <a:t>st</a:t>
            </a:r>
            <a:r>
              <a:rPr lang="en-US" dirty="0" smtClean="0"/>
              <a:t>  SE ass. Was 24, 2</a:t>
            </a:r>
            <a:r>
              <a:rPr lang="en-US" baseline="30000" dirty="0" smtClean="0"/>
              <a:t>nd </a:t>
            </a:r>
            <a:r>
              <a:rPr lang="en-US" baseline="0" dirty="0" smtClean="0"/>
              <a:t> SE ASS. Was 29 and 3</a:t>
            </a:r>
            <a:r>
              <a:rPr lang="en-US" baseline="30000" dirty="0" smtClean="0"/>
              <a:t>rd</a:t>
            </a:r>
            <a:r>
              <a:rPr lang="en-US" baseline="0" dirty="0" smtClean="0"/>
              <a:t> SE ass. Was 33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85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relation to Self efficacy regarding function scale 1</a:t>
            </a:r>
            <a:r>
              <a:rPr lang="en-US" baseline="30000" dirty="0" smtClean="0"/>
              <a:t>st</a:t>
            </a:r>
            <a:r>
              <a:rPr lang="en-US" dirty="0" smtClean="0"/>
              <a:t>  SE ass. Was 63.3, 2</a:t>
            </a:r>
            <a:r>
              <a:rPr lang="en-US" baseline="30000" dirty="0" smtClean="0"/>
              <a:t>nd </a:t>
            </a:r>
            <a:r>
              <a:rPr lang="en-US" baseline="0" dirty="0" smtClean="0"/>
              <a:t> SE ASS. Was 62.9 and 3</a:t>
            </a:r>
            <a:r>
              <a:rPr lang="en-US" baseline="30000" dirty="0" smtClean="0"/>
              <a:t>rd</a:t>
            </a:r>
            <a:r>
              <a:rPr lang="en-US" baseline="0" dirty="0" smtClean="0"/>
              <a:t> SE ass. Was 65.5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42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relation to Self efficacy regarding other symptoms scale 1</a:t>
            </a:r>
            <a:r>
              <a:rPr lang="en-US" baseline="30000" dirty="0" smtClean="0"/>
              <a:t>st</a:t>
            </a:r>
            <a:r>
              <a:rPr lang="en-US" dirty="0" smtClean="0"/>
              <a:t>  SE ass. Was 38.06, 2</a:t>
            </a:r>
            <a:r>
              <a:rPr lang="en-US" baseline="30000" dirty="0" smtClean="0"/>
              <a:t>nd </a:t>
            </a:r>
            <a:r>
              <a:rPr lang="en-US" baseline="0" dirty="0" smtClean="0"/>
              <a:t> SE ASS. was 37.36 and 3</a:t>
            </a:r>
            <a:r>
              <a:rPr lang="en-US" baseline="30000" dirty="0" smtClean="0"/>
              <a:t>rd</a:t>
            </a:r>
            <a:r>
              <a:rPr lang="en-US" baseline="0" dirty="0" smtClean="0"/>
              <a:t> SE ass. Was 38.4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925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total</a:t>
            </a:r>
            <a:r>
              <a:rPr lang="en-US" baseline="0" dirty="0" err="1" smtClean="0"/>
              <a:t>e</a:t>
            </a:r>
            <a:r>
              <a:rPr lang="en-US" baseline="0" dirty="0" smtClean="0"/>
              <a:t> score of  arthritis self efficacy scale 1</a:t>
            </a:r>
            <a:r>
              <a:rPr lang="en-US" baseline="30000" dirty="0" smtClean="0"/>
              <a:t>st</a:t>
            </a:r>
            <a:r>
              <a:rPr lang="en-US" baseline="0" dirty="0" smtClean="0"/>
              <a:t> SE Ass was 128.37, 2</a:t>
            </a:r>
            <a:r>
              <a:rPr lang="en-US" baseline="30000" dirty="0" smtClean="0"/>
              <a:t>nd</a:t>
            </a:r>
            <a:r>
              <a:rPr lang="en-US" baseline="0" dirty="0" smtClean="0"/>
              <a:t> SE Ass was 130.23 3</a:t>
            </a:r>
            <a:r>
              <a:rPr lang="en-US" baseline="30000" dirty="0" smtClean="0"/>
              <a:t>rd</a:t>
            </a:r>
            <a:r>
              <a:rPr lang="en-US" baseline="0" dirty="0" smtClean="0"/>
              <a:t> SE Ass was 137.06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Rhematoid Rthritis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D1C94D-B67E-4F78-81F8-C9D020615A1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3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5BF5F42-64F4-4259-88B2-5E6232DA7ECE}" type="datetime1">
              <a:rPr lang="en-US" smtClean="0"/>
              <a:t>6/16/2016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0F871-2A62-44DF-98D2-D690066A3C3C}" type="datetime1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82D58-B46B-4EA9-A35C-2D01DCC29FDC}" type="datetime1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BD13-314B-4CCC-8C33-416C17562559}" type="datetime1">
              <a:rPr lang="en-US" smtClean="0"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D2F1-221C-42EC-B4F4-5EC619A33798}" type="datetime1">
              <a:rPr lang="en-US" smtClean="0"/>
              <a:t>6/16/2016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53E11-4EB6-4D51-92E9-4269720AB1FE}" type="datetime1">
              <a:rPr lang="en-US" smtClean="0"/>
              <a:t>6/16/2016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4493-7156-4D33-BA8C-A1DE238C50EE}" type="datetime1">
              <a:rPr lang="en-US" smtClean="0"/>
              <a:t>6/16/2016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EFADD-D881-4947-B8DB-1A96EF14A838}" type="datetime1">
              <a:rPr lang="en-US" smtClean="0"/>
              <a:t>6/16/2016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8B3C-9AE8-4264-87A0-E31A2EB7C62E}" type="datetime1">
              <a:rPr lang="en-US" smtClean="0"/>
              <a:t>6/16/2016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FF4A-F3D8-4CB4-841F-E317DA787689}" type="datetime1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DD121-4750-47F5-AE94-E3E0F02D55CF}" type="datetime1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08E8596-7F5B-452E-90AC-7E422D82A053}" type="datetime1">
              <a:rPr lang="en-US" smtClean="0"/>
              <a:t>6/16/2016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2895600"/>
            <a:ext cx="3309803" cy="1260629"/>
          </a:xfrm>
        </p:spPr>
        <p:txBody>
          <a:bodyPr>
            <a:normAutofit/>
          </a:bodyPr>
          <a:lstStyle/>
          <a:p>
            <a:pPr algn="ctr" rtl="1"/>
            <a:r>
              <a:rPr lang="en-US" sz="2400" b="1" dirty="0">
                <a:solidFill>
                  <a:srgbClr val="FF0000"/>
                </a:solidFill>
              </a:rPr>
              <a:t>Respiratory disorders</a:t>
            </a:r>
          </a:p>
          <a:p>
            <a:pPr algn="ctr" rtl="1"/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mzaky\Desktop\tumblr_niw8vfYaBx1qapk2qo1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1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7543800" cy="4994429"/>
          </a:xfrm>
          <a:ln>
            <a:solidFill>
              <a:schemeClr val="accent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8580" indent="0" algn="ctr">
              <a:lnSpc>
                <a:spcPct val="200000"/>
              </a:lnSpc>
              <a:buNone/>
            </a:pP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  <a:p>
            <a:pPr marL="68580" indent="0" algn="ctr">
              <a:lnSpc>
                <a:spcPct val="200000"/>
              </a:lnSpc>
              <a:buNone/>
            </a:pP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IMPACT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OF SELF-MANAGEMENT TECHNIQUES ON SELF-EFFICACY AMONG PATIENTS WITH RHEUMATOID ARTHRITIS AT A UNIVERSITY HOSPITAL IN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CAIRO</a:t>
            </a:r>
          </a:p>
          <a:p>
            <a:pPr marL="68580" indent="0" algn="r">
              <a:lnSpc>
                <a:spcPct val="200000"/>
              </a:lnSpc>
              <a:buNone/>
            </a:pP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  </a:t>
            </a:r>
            <a:r>
              <a:rPr lang="en-US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Mohammed </a:t>
            </a:r>
            <a:r>
              <a:rPr lang="en-US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Zaky</a:t>
            </a:r>
            <a:endParaRPr lang="en-US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9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Introduction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14652"/>
            <a:ext cx="8077200" cy="4572000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Rheumatoid arthritis (RA) is a chronic inflammatory 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disorder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that is most likely to be debilitating. It is associated with increased mortality in contrast with the overall population because of the outcomes of the disease and treatments strategies, (</a:t>
            </a:r>
            <a:r>
              <a:rPr lang="en-US" b="1" spc="50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Dougados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 et al., 2014 and </a:t>
            </a:r>
            <a:r>
              <a:rPr lang="en-US" b="1" spc="50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Ranade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 &amp; Gaud</a:t>
            </a:r>
            <a:r>
              <a:rPr lang="en-US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, 2013). </a:t>
            </a:r>
          </a:p>
          <a:p>
            <a:pPr marL="68580" indent="0">
              <a:buNone/>
            </a:pPr>
            <a:endParaRPr lang="en-US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4" name="Picture 2" descr="http://ido-green.appspot.com/html5-cle-devcon/images/todomvc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483472" cy="148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Mohammed </a:t>
            </a:r>
            <a:r>
              <a:rPr lang="en-US" dirty="0" err="1" smtClean="0"/>
              <a:t>Zaky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744" cy="1143000"/>
          </a:xfrm>
        </p:spPr>
        <p:txBody>
          <a:bodyPr/>
          <a:lstStyle/>
          <a:p>
            <a:r>
              <a:rPr lang="en-US" b="1" dirty="0" err="1" smtClean="0"/>
              <a:t>Cont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7795708" cy="3889977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68580" indent="0" algn="just">
              <a:buNone/>
            </a:pP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Its incidence is about 1-2% of the overall populace and affects females three times more than males (</a:t>
            </a:r>
            <a:r>
              <a:rPr lang="en-US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Menon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, 2012).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7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924800" cy="4003829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68580" indent="0" algn="just">
              <a:lnSpc>
                <a:spcPct val="150000"/>
              </a:lnSpc>
              <a:buNone/>
            </a:pP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There are 2 main variables in this study (1) </a:t>
            </a:r>
            <a:r>
              <a:rPr lang="en-US" b="1" u="sng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Self-efficacy which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is defined as the belief in one’s capabilities to organize and execute the course of action required to manage prospective situation, self-efficacy gives one a sense of control over the environment.</a:t>
            </a:r>
          </a:p>
        </p:txBody>
      </p:sp>
      <p:pic>
        <p:nvPicPr>
          <p:cNvPr id="4" name="Picture 2" descr="http://ido-green.appspot.com/html5-cle-devcon/images/todomvc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55523">
            <a:off x="7086600" y="457200"/>
            <a:ext cx="1483472" cy="148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1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53351"/>
            <a:ext cx="7024744" cy="1143000"/>
          </a:xfrm>
        </p:spPr>
        <p:txBody>
          <a:bodyPr>
            <a:normAutofit/>
          </a:bodyPr>
          <a:lstStyle/>
          <a:p>
            <a:pPr algn="ctr"/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70075"/>
            <a:ext cx="7620000" cy="4630725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marL="68580" indent="0" algn="just">
              <a:lnSpc>
                <a:spcPct val="150000"/>
              </a:lnSpc>
              <a:buNone/>
            </a:pPr>
            <a:r>
              <a:rPr lang="en-US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(2) </a:t>
            </a:r>
            <a:r>
              <a:rPr lang="en-US" b="1" u="sng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Self Management Techniques 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refers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to behavioral interventions and healthful tasks that are performed by the patient to overcome or adapt with symptoms of chronic 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illness.</a:t>
            </a:r>
            <a:endParaRPr lang="en-US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Batang" pitchFamily="18" charset="-127"/>
              <a:cs typeface="Times New Roman" pitchFamily="18" charset="0"/>
            </a:endParaRPr>
          </a:p>
          <a:p>
            <a:pPr marL="68580" indent="0" algn="just">
              <a:lnSpc>
                <a:spcPct val="150000"/>
              </a:lnSpc>
              <a:buNone/>
            </a:pP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The goal is to increase 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skills, confidence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, decrease pain, fatigue, disability, anxiety and depression</a:t>
            </a:r>
            <a:r>
              <a:rPr lang="en-US" sz="2000" dirty="0"/>
              <a:t>.</a:t>
            </a:r>
            <a:endParaRPr lang="en-US" sz="2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4" name="Picture 2" descr="http://ido-green.appspot.com/html5-cle-devcon/images/todomvc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6603"/>
            <a:ext cx="1483472" cy="148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Aim of The Study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23652"/>
            <a:ext cx="7772400" cy="3508977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6858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The aim of this study is to evaluate the impact of self-management techniques on self-efficacy among patients with rheumatoid arthritis at a university hospital in Cairo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pic>
        <p:nvPicPr>
          <p:cNvPr id="1026" name="Picture 2" descr="C:\Users\mzaky\Desktop\red-ai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9725">
            <a:off x="762000" y="441809"/>
            <a:ext cx="1521619" cy="13966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49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011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Significance of the study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848600" cy="45720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68580" indent="0" algn="just">
              <a:lnSpc>
                <a:spcPct val="160000"/>
              </a:lnSpc>
              <a:buNone/>
            </a:pP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According to World Health Organization (2013), the prevalence of RA varies between 0.3% and 1% and is more common among women and in developed countries. </a:t>
            </a:r>
          </a:p>
        </p:txBody>
      </p:sp>
      <p:pic>
        <p:nvPicPr>
          <p:cNvPr id="6146" name="Picture 2" descr="C:\Users\mzaky\Desktop\images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-28903"/>
            <a:ext cx="1704975" cy="1790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3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681" y="6096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8272"/>
            <a:ext cx="7690396" cy="4307728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68580" indent="0" algn="just">
              <a:buNone/>
            </a:pPr>
            <a:endParaRPr lang="en-US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Batang" pitchFamily="18" charset="-127"/>
              <a:cs typeface="Times New Roman" pitchFamily="18" charset="0"/>
            </a:endParaRPr>
          </a:p>
          <a:p>
            <a:pPr marL="68580" indent="0" algn="just">
              <a:lnSpc>
                <a:spcPct val="150000"/>
              </a:lnSpc>
              <a:buNone/>
            </a:pP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The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last annual statistics of newly diagnosed RA among Egyptian patients attending the Rheumatology Clinic at Cairo University Hospital during 2013 accounted for 59.3% of all admissions in that department (Statistics and Medical Records Department, 2013).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pic>
        <p:nvPicPr>
          <p:cNvPr id="5" name="Picture 2" descr="http://ido-green.appspot.com/html5-cle-devcon/images/todomvc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724" y="304800"/>
            <a:ext cx="1483472" cy="148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1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&amp;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848600" cy="4343400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68580" indent="0" algn="ctr">
              <a:buNone/>
            </a:pPr>
            <a:endParaRPr lang="en-US" u="sng" dirty="0"/>
          </a:p>
          <a:p>
            <a:pPr marL="68580" indent="0" algn="ctr">
              <a:buNone/>
            </a:pPr>
            <a:r>
              <a:rPr lang="en-US" b="1" u="sng" dirty="0" smtClean="0">
                <a:solidFill>
                  <a:srgbClr val="0070C0"/>
                </a:solidFill>
              </a:rPr>
              <a:t>Research </a:t>
            </a:r>
            <a:r>
              <a:rPr lang="en-US" b="1" u="sng" dirty="0">
                <a:solidFill>
                  <a:srgbClr val="0070C0"/>
                </a:solidFill>
              </a:rPr>
              <a:t>hypothesis </a:t>
            </a:r>
            <a:endParaRPr lang="en-US" b="1" u="sng" dirty="0" smtClean="0">
              <a:solidFill>
                <a:srgbClr val="0070C0"/>
              </a:solidFill>
            </a:endParaRPr>
          </a:p>
          <a:p>
            <a:pPr marL="68580" indent="0" algn="ctr">
              <a:buNone/>
            </a:pPr>
            <a:endParaRPr lang="en-US" dirty="0"/>
          </a:p>
          <a:p>
            <a:pPr marL="68580" indent="0" algn="ctr">
              <a:lnSpc>
                <a:spcPct val="150000"/>
              </a:lnSpc>
              <a:buNone/>
            </a:pP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The patients who will receive 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self-management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techniques will show higher levels of self-efficacy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8493">
            <a:off x="152400" y="261395"/>
            <a:ext cx="2466975" cy="13906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51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Design</a:t>
            </a:r>
            <a:b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7924800" cy="4572000"/>
          </a:xfrm>
        </p:spPr>
        <p:txBody>
          <a:bodyPr>
            <a:normAutofit/>
          </a:bodyPr>
          <a:lstStyle/>
          <a:p>
            <a:pPr marL="68580" indent="0" algn="just">
              <a:lnSpc>
                <a:spcPct val="150000"/>
              </a:lnSpc>
              <a:buNone/>
            </a:pP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One-group Pre-Test / Post-Test research design </a:t>
            </a:r>
            <a:r>
              <a:rPr lang="en-US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was </a:t>
            </a:r>
            <a:r>
              <a:rPr lang="en-US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Batang" pitchFamily="18" charset="-127"/>
                <a:cs typeface="Times New Roman" pitchFamily="18" charset="0"/>
              </a:rPr>
              <a:t>used to evaluate causal relationships between intervention and outcome. </a:t>
            </a:r>
            <a:endParaRPr lang="en-US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Batang" pitchFamily="18" charset="-127"/>
              <a:cs typeface="Times New Roman" pitchFamily="18" charset="0"/>
            </a:endParaRPr>
          </a:p>
          <a:p>
            <a:pPr marL="68580" indent="0" algn="just">
              <a:lnSpc>
                <a:spcPct val="150000"/>
              </a:lnSpc>
              <a:buNone/>
            </a:pP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en-US" dirty="0"/>
              <a:t> </a:t>
            </a:r>
            <a:r>
              <a:rPr lang="en-US" sz="2000" b="1" dirty="0"/>
              <a:t>Pre-Assessment     </a:t>
            </a:r>
            <a:r>
              <a:rPr lang="en-US" sz="2000" b="1" dirty="0" smtClean="0"/>
              <a:t>    </a:t>
            </a:r>
            <a:r>
              <a:rPr lang="en-US" sz="2000" b="1" dirty="0"/>
              <a:t>Intervention           Post-Assessment</a:t>
            </a:r>
            <a:endParaRPr lang="en-US" b="1" dirty="0"/>
          </a:p>
          <a:p>
            <a:pPr marL="6858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   O</a:t>
            </a:r>
            <a:r>
              <a:rPr lang="en-US" sz="2800" b="1" baseline="-25000" dirty="0">
                <a:solidFill>
                  <a:srgbClr val="FF0000"/>
                </a:solidFill>
              </a:rPr>
              <a:t>1</a:t>
            </a:r>
            <a:r>
              <a:rPr lang="en-US" sz="2800" b="1" dirty="0">
                <a:solidFill>
                  <a:srgbClr val="FF0000"/>
                </a:solidFill>
              </a:rPr>
              <a:t>	                       </a:t>
            </a:r>
            <a:r>
              <a:rPr lang="en-US" sz="2800" b="1" dirty="0" smtClean="0">
                <a:solidFill>
                  <a:srgbClr val="FF0000"/>
                </a:solidFill>
              </a:rPr>
              <a:t> X                                </a:t>
            </a:r>
            <a:r>
              <a:rPr lang="en-US" sz="2800" b="1" dirty="0">
                <a:solidFill>
                  <a:srgbClr val="FF0000"/>
                </a:solidFill>
              </a:rPr>
              <a:t>O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057400" y="4695497"/>
            <a:ext cx="1295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638800" y="4695497"/>
            <a:ext cx="1447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876800" y="6228694"/>
            <a:ext cx="3502152" cy="365125"/>
          </a:xfrm>
        </p:spPr>
        <p:txBody>
          <a:bodyPr/>
          <a:lstStyle/>
          <a:p>
            <a:r>
              <a:rPr lang="en-US" dirty="0" smtClean="0"/>
              <a:t>Mohammed </a:t>
            </a:r>
            <a:r>
              <a:rPr lang="en-US" dirty="0" err="1" smtClean="0"/>
              <a:t>Zaky</a:t>
            </a:r>
            <a:endParaRPr lang="en-US" dirty="0"/>
          </a:p>
        </p:txBody>
      </p:sp>
      <p:pic>
        <p:nvPicPr>
          <p:cNvPr id="3074" name="Picture 2" descr="http://images.clipartpanda.com/engineer-clipart-engineering-jo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8687">
            <a:off x="243431" y="175702"/>
            <a:ext cx="2087618" cy="1682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9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1219200"/>
          </a:xfrm>
        </p:spPr>
        <p:txBody>
          <a:bodyPr>
            <a:normAutofit fontScale="62500" lnSpcReduction="20000"/>
          </a:bodyPr>
          <a:lstStyle/>
          <a:p>
            <a:pPr marL="68580" indent="0" algn="just">
              <a:buNone/>
            </a:pPr>
            <a:r>
              <a:rPr lang="en-US" dirty="0">
                <a:solidFill>
                  <a:srgbClr val="0070C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sz="4000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random sample of 30 </a:t>
            </a: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adult</a:t>
            </a:r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patients were </a:t>
            </a: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chosen </a:t>
            </a:r>
            <a:r>
              <a:rPr lang="en-US" sz="4000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for the current study, the following criteria were established for sample </a:t>
            </a: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inclusion : </a:t>
            </a:r>
            <a:endParaRPr lang="en-US" dirty="0">
              <a:solidFill>
                <a:srgbClr val="0070C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40530732"/>
              </p:ext>
            </p:extLst>
          </p:nvPr>
        </p:nvGraphicFramePr>
        <p:xfrm>
          <a:off x="609600" y="2743200"/>
          <a:ext cx="7924800" cy="355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Mohammed </a:t>
            </a:r>
            <a:r>
              <a:rPr lang="en-US" dirty="0" err="1" smtClean="0"/>
              <a:t>Zaky</a:t>
            </a:r>
            <a:endParaRPr lang="en-US" dirty="0"/>
          </a:p>
        </p:txBody>
      </p:sp>
      <p:pic>
        <p:nvPicPr>
          <p:cNvPr id="4100" name="Picture 4" descr="https://image.freepik.com/free-vector/people-communication-vector-silouettes-set_23-214749169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9229">
            <a:off x="6894849" y="114578"/>
            <a:ext cx="2004134" cy="13933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54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848600" cy="4267200"/>
          </a:xfrm>
        </p:spPr>
        <p:txBody>
          <a:bodyPr>
            <a:normAutofit lnSpcReduction="10000"/>
          </a:bodyPr>
          <a:lstStyle/>
          <a:p>
            <a:pPr marL="68580" indent="0" algn="just">
              <a:lnSpc>
                <a:spcPct val="150000"/>
              </a:lnSpc>
              <a:buNone/>
            </a:pPr>
            <a:r>
              <a:rPr lang="en-US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All the study </a:t>
            </a:r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subjects  were </a:t>
            </a:r>
            <a:r>
              <a:rPr lang="en-US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assessed by arthritis self efficacy scale  3 times, also </a:t>
            </a:r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they performed </a:t>
            </a:r>
            <a:r>
              <a:rPr lang="en-US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demonstration and re-demonstrated of all exercises provided in self-management techniques booklet. Moreover through the time of implementation and evaluation phase there were </a:t>
            </a:r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follow up to </a:t>
            </a:r>
            <a:r>
              <a:rPr lang="en-US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patients</a:t>
            </a:r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b="1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by either meeting or by telephone calls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4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19200"/>
            <a:ext cx="7024744" cy="11430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187974"/>
              </p:ext>
            </p:extLst>
          </p:nvPr>
        </p:nvGraphicFramePr>
        <p:xfrm>
          <a:off x="438807" y="1371600"/>
          <a:ext cx="8077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09600" y="6019800"/>
            <a:ext cx="3502152" cy="365125"/>
          </a:xfrm>
        </p:spPr>
        <p:txBody>
          <a:bodyPr/>
          <a:lstStyle/>
          <a:p>
            <a:pPr algn="l"/>
            <a:r>
              <a:rPr lang="en-US" dirty="0" smtClean="0"/>
              <a:t>Mohammed </a:t>
            </a:r>
            <a:r>
              <a:rPr lang="en-US" dirty="0" err="1" smtClean="0"/>
              <a:t>Zaky</a:t>
            </a:r>
            <a:endParaRPr lang="en-US" dirty="0"/>
          </a:p>
        </p:txBody>
      </p:sp>
      <p:pic>
        <p:nvPicPr>
          <p:cNvPr id="5122" name="Picture 2" descr="http://images.clipartpanda.com/tools-clip-art-9TpxA88TE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8908">
            <a:off x="42250" y="381148"/>
            <a:ext cx="2128075" cy="1371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94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2379"/>
            <a:ext cx="7024744" cy="935421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Study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7772400" cy="4114800"/>
          </a:xfrm>
        </p:spPr>
        <p:txBody>
          <a:bodyPr/>
          <a:lstStyle/>
          <a:p>
            <a:pPr marL="68580" indent="0" algn="ctr">
              <a:buNone/>
            </a:pPr>
            <a:r>
              <a:rPr lang="en-US" b="1" u="sng" dirty="0" smtClean="0"/>
              <a:t>Regarding to socio-demographic data</a:t>
            </a:r>
          </a:p>
          <a:p>
            <a:pPr marL="68580" indent="0" algn="ctr">
              <a:buNone/>
            </a:pPr>
            <a:endParaRPr lang="en-US" b="1" u="sng" dirty="0"/>
          </a:p>
        </p:txBody>
      </p:sp>
      <p:pic>
        <p:nvPicPr>
          <p:cNvPr id="7171" name="Picture 3" descr="C:\Users\mzaky\Desktop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586" y="609600"/>
            <a:ext cx="2743200" cy="16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28396953"/>
              </p:ext>
            </p:extLst>
          </p:nvPr>
        </p:nvGraphicFramePr>
        <p:xfrm>
          <a:off x="685800" y="2743200"/>
          <a:ext cx="8113986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1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Gender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947229"/>
              </p:ext>
            </p:extLst>
          </p:nvPr>
        </p:nvGraphicFramePr>
        <p:xfrm>
          <a:off x="533400" y="2286000"/>
          <a:ext cx="7796212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194" name="Picture 2" descr="C:\Users\mzaky\Desktop\images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38" y="715963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 of education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262147"/>
              </p:ext>
            </p:extLst>
          </p:nvPr>
        </p:nvGraphicFramePr>
        <p:xfrm>
          <a:off x="685800" y="2324100"/>
          <a:ext cx="7696200" cy="350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18" name="Picture 2" descr="C:\Users\mzaky\Desktop\kkk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9600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 of Exercise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830896"/>
              </p:ext>
            </p:extLst>
          </p:nvPr>
        </p:nvGraphicFramePr>
        <p:xfrm>
          <a:off x="838200" y="2057400"/>
          <a:ext cx="7391400" cy="377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6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Signs and Symptoms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2285590"/>
              </p:ext>
            </p:extLst>
          </p:nvPr>
        </p:nvGraphicFramePr>
        <p:xfrm>
          <a:off x="685800" y="2057400"/>
          <a:ext cx="7696200" cy="377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2" descr="C:\Users\mzaky\Desktop\indexkkkkkkkkkk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5311">
            <a:off x="6172200" y="762000"/>
            <a:ext cx="2449734" cy="1552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8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67407"/>
            <a:ext cx="738243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Comorbidities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7296523"/>
              </p:ext>
            </p:extLst>
          </p:nvPr>
        </p:nvGraphicFramePr>
        <p:xfrm>
          <a:off x="838200" y="2057400"/>
          <a:ext cx="7315200" cy="377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267" name="Picture 3" descr="C:\Users\mzaky\Desktop\physical-injuries-illustration-304389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85800"/>
            <a:ext cx="19812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2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024744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Medication Prescribed for RA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021808"/>
              </p:ext>
            </p:extLst>
          </p:nvPr>
        </p:nvGraphicFramePr>
        <p:xfrm>
          <a:off x="685800" y="2324100"/>
          <a:ext cx="7134225" cy="350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42" name="Picture 2" descr="C:\Users\mzaky\Desktop\indexqqq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85800"/>
            <a:ext cx="2257425" cy="1800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1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024744" cy="1143000"/>
          </a:xfrm>
        </p:spPr>
        <p:txBody>
          <a:bodyPr/>
          <a:lstStyle/>
          <a:p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 Efficacy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543800" cy="4156229"/>
          </a:xfrm>
        </p:spPr>
        <p:txBody>
          <a:bodyPr/>
          <a:lstStyle/>
          <a:p>
            <a:pPr marL="68580" indent="0" algn="ctr">
              <a:buNone/>
            </a:pPr>
            <a:r>
              <a:rPr lang="en-US" b="1" dirty="0" smtClean="0"/>
              <a:t>Pain Scale</a:t>
            </a:r>
            <a:endParaRPr lang="en-US" b="1" dirty="0"/>
          </a:p>
        </p:txBody>
      </p:sp>
      <p:pic>
        <p:nvPicPr>
          <p:cNvPr id="12290" name="Picture 2" descr="C:\Users\mzaky\Desktop\25024788-3d-person-watching-a-word-result-with-a-magnifying-glass-Stock-Vect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762001"/>
            <a:ext cx="24384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33287775"/>
              </p:ext>
            </p:extLst>
          </p:nvPr>
        </p:nvGraphicFramePr>
        <p:xfrm>
          <a:off x="914400" y="2209800"/>
          <a:ext cx="7239000" cy="368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 Efficacy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              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Function Scale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609403"/>
              </p:ext>
            </p:extLst>
          </p:nvPr>
        </p:nvGraphicFramePr>
        <p:xfrm>
          <a:off x="533400" y="2133600"/>
          <a:ext cx="8077200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5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 efficacy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620000" cy="4267200"/>
          </a:xfrm>
        </p:spPr>
        <p:txBody>
          <a:bodyPr/>
          <a:lstStyle/>
          <a:p>
            <a:pPr marL="68580" indent="0" algn="ctr">
              <a:buNone/>
            </a:pPr>
            <a:r>
              <a:rPr lang="en-US" sz="2800" b="1" dirty="0" smtClean="0"/>
              <a:t>Other Symptoms Scale</a:t>
            </a:r>
          </a:p>
          <a:p>
            <a:pPr marL="68580" indent="0" algn="ctr">
              <a:buNone/>
            </a:pPr>
            <a:endParaRPr lang="en-US" b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96417609"/>
              </p:ext>
            </p:extLst>
          </p:nvPr>
        </p:nvGraphicFramePr>
        <p:xfrm>
          <a:off x="838200" y="2743200"/>
          <a:ext cx="7543800" cy="302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924800" cy="9906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score of arthritis self efficacy 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7387621"/>
              </p:ext>
            </p:extLst>
          </p:nvPr>
        </p:nvGraphicFramePr>
        <p:xfrm>
          <a:off x="533400" y="1981200"/>
          <a:ext cx="7924800" cy="385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3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481944" cy="1143000"/>
          </a:xfrm>
        </p:spPr>
        <p:txBody>
          <a:bodyPr>
            <a:normAutofit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696200" cy="4495800"/>
          </a:xfrm>
        </p:spPr>
        <p:txBody>
          <a:bodyPr>
            <a:normAutofit/>
          </a:bodyPr>
          <a:lstStyle/>
          <a:p>
            <a:pPr algn="just"/>
            <a:r>
              <a:rPr lang="en-US" sz="2800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Follow up for all RA patients to assess their health conditions and to detect early complication or medication side effects</a:t>
            </a:r>
            <a:r>
              <a:rPr lang="en-US" sz="2800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.</a:t>
            </a:r>
          </a:p>
          <a:p>
            <a:pPr algn="just"/>
            <a:endParaRPr lang="en-US" sz="2800" b="1" spc="50" dirty="0">
              <a:ln w="11430"/>
              <a:solidFill>
                <a:srgbClr val="002060"/>
              </a:solidFill>
              <a:ea typeface="Batang" pitchFamily="18" charset="-127"/>
              <a:cs typeface="Times New Roman" pitchFamily="18" charset="0"/>
            </a:endParaRPr>
          </a:p>
          <a:p>
            <a:pPr algn="just"/>
            <a:r>
              <a:rPr lang="en-US" sz="2800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Establish a center for the education of patients with RA provided with teaching aids </a:t>
            </a:r>
            <a:r>
              <a:rPr lang="en-US" sz="2800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and </a:t>
            </a:r>
            <a:r>
              <a:rPr lang="en-US" sz="2800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facilities to teach patients and their families’ ways to live with RA</a:t>
            </a:r>
            <a:r>
              <a:rPr lang="en-US" sz="2800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.</a:t>
            </a:r>
          </a:p>
          <a:p>
            <a:pPr algn="just"/>
            <a:endParaRPr lang="en-US" sz="2800" b="1" spc="50" dirty="0">
              <a:ln w="11430"/>
              <a:solidFill>
                <a:srgbClr val="002060"/>
              </a:solidFill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9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024744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7620000" cy="4267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Self-management </a:t>
            </a:r>
            <a:r>
              <a:rPr lang="en-US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techniques through </a:t>
            </a:r>
            <a:r>
              <a:rPr lang="en-US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 patients </a:t>
            </a:r>
            <a:r>
              <a:rPr lang="en-US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education should become an integrated part of the total management of rheumatoid arthritis patient</a:t>
            </a:r>
            <a:r>
              <a:rPr lang="en-US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.</a:t>
            </a:r>
            <a:endParaRPr lang="en-US" b="1" spc="50" dirty="0">
              <a:ln w="11430"/>
              <a:solidFill>
                <a:srgbClr val="002060"/>
              </a:solidFill>
              <a:ea typeface="Batang" pitchFamily="18" charset="-127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Long- </a:t>
            </a:r>
            <a:r>
              <a:rPr lang="en-US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term effects of following self-management techniques need to be further studied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3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001000" cy="4156229"/>
          </a:xfrm>
        </p:spPr>
        <p:txBody>
          <a:bodyPr>
            <a:normAutofit fontScale="32500" lnSpcReduction="20000"/>
          </a:bodyPr>
          <a:lstStyle/>
          <a:p>
            <a:pPr marL="68580" indent="0" algn="just">
              <a:lnSpc>
                <a:spcPct val="210000"/>
              </a:lnSpc>
              <a:buNone/>
            </a:pPr>
            <a:r>
              <a:rPr lang="en-US" sz="6000" b="1" spc="50" dirty="0" smtClean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The study </a:t>
            </a:r>
            <a:r>
              <a:rPr lang="en-US" sz="6000" b="1" spc="50" dirty="0">
                <a:ln w="11430"/>
                <a:solidFill>
                  <a:srgbClr val="002060"/>
                </a:solidFill>
                <a:ea typeface="Batang" pitchFamily="18" charset="-127"/>
                <a:cs typeface="Times New Roman" pitchFamily="18" charset="0"/>
              </a:rPr>
              <a:t>revealed that the self-management techniques delivered to the patients with RA which included exercises, rest, diet, heat and cold packs and adherence to medications have resulted in improving self-efficacy. This was in terms of pain reduction, improved functional abilities and improving other symptoms of RA among studied patients. </a:t>
            </a:r>
          </a:p>
          <a:p>
            <a:pPr marL="68580" indent="0" algn="just">
              <a:lnSpc>
                <a:spcPct val="210000"/>
              </a:lnSpc>
              <a:buNone/>
            </a:pPr>
            <a:endParaRPr lang="en-US" sz="49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609600"/>
            <a:ext cx="358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1421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Mohammed Zaky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4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3012</TotalTime>
  <Words>1242</Words>
  <Application>Microsoft Office PowerPoint</Application>
  <PresentationFormat>On-screen Show (4:3)</PresentationFormat>
  <Paragraphs>161</Paragraphs>
  <Slides>29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Austin</vt:lpstr>
      <vt:lpstr>PowerPoint Presentation</vt:lpstr>
      <vt:lpstr>PowerPoint Presentation</vt:lpstr>
      <vt:lpstr>Introduction</vt:lpstr>
      <vt:lpstr>Cont’</vt:lpstr>
      <vt:lpstr>Cont’</vt:lpstr>
      <vt:lpstr>PowerPoint Presentation</vt:lpstr>
      <vt:lpstr>Aim of The Study</vt:lpstr>
      <vt:lpstr>Significance of the study </vt:lpstr>
      <vt:lpstr>Cont’.</vt:lpstr>
      <vt:lpstr>Materials &amp; Methods</vt:lpstr>
      <vt:lpstr>Research Design </vt:lpstr>
      <vt:lpstr>Sample</vt:lpstr>
      <vt:lpstr>Procedure</vt:lpstr>
      <vt:lpstr>PowerPoint Presentation</vt:lpstr>
      <vt:lpstr>Results Of The Study </vt:lpstr>
      <vt:lpstr>Gender</vt:lpstr>
      <vt:lpstr>Level of education </vt:lpstr>
      <vt:lpstr>Practice of Exercise</vt:lpstr>
      <vt:lpstr>Signs and Symptoms </vt:lpstr>
      <vt:lpstr>Comorbidities</vt:lpstr>
      <vt:lpstr>Medication Prescribed for RA</vt:lpstr>
      <vt:lpstr>Self Efficacy </vt:lpstr>
      <vt:lpstr>Self Efficacy                  Function Scale</vt:lpstr>
      <vt:lpstr>Self efficacy</vt:lpstr>
      <vt:lpstr>Total score of arthritis self efficacy </vt:lpstr>
      <vt:lpstr>Recommendations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M.Zaky</dc:creator>
  <cp:lastModifiedBy>mzaky</cp:lastModifiedBy>
  <cp:revision>118</cp:revision>
  <dcterms:created xsi:type="dcterms:W3CDTF">2006-08-16T00:00:00Z</dcterms:created>
  <dcterms:modified xsi:type="dcterms:W3CDTF">2016-06-16T08:11:37Z</dcterms:modified>
</cp:coreProperties>
</file>