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57" r:id="rId4"/>
    <p:sldId id="263" r:id="rId5"/>
    <p:sldId id="258" r:id="rId6"/>
    <p:sldId id="260" r:id="rId7"/>
    <p:sldId id="259" r:id="rId8"/>
    <p:sldId id="261" r:id="rId9"/>
    <p:sldId id="262" r:id="rId10"/>
    <p:sldId id="265" r:id="rId11"/>
    <p:sldId id="264" r:id="rId12"/>
    <p:sldId id="272" r:id="rId13"/>
    <p:sldId id="268" r:id="rId14"/>
    <p:sldId id="267" r:id="rId15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0074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4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5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 algn="ctr" rtl="0">
              <a:defRPr/>
            </a:pPr>
            <a:r>
              <a:rPr lang="fr-FR"/>
              <a:t>Lactobacillus acidophilus growth</a:t>
            </a:r>
          </a:p>
        </c:rich>
      </c:tx>
      <c:layout>
        <c:manualLayout>
          <c:xMode val="edge"/>
          <c:yMode val="edge"/>
          <c:x val="0.22372703524648299"/>
          <c:y val="6.342742845061440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22888700432044"/>
          <c:y val="0.17569645472128601"/>
          <c:w val="0.50500729610633499"/>
          <c:h val="0.58511187900073702"/>
        </c:manualLayout>
      </c:layout>
      <c:scatterChart>
        <c:scatterStyle val="smoothMarker"/>
        <c:varyColors val="0"/>
        <c:ser>
          <c:idx val="0"/>
          <c:order val="0"/>
          <c:tx>
            <c:strRef>
              <c:f>Feuil1!$A$92</c:f>
              <c:strCache>
                <c:ptCount val="1"/>
                <c:pt idx="0">
                  <c:v>Negative Control </c:v>
                </c:pt>
              </c:strCache>
            </c:strRef>
          </c:tx>
          <c:spPr>
            <a:ln>
              <a:solidFill>
                <a:schemeClr val="tx1"/>
              </a:solidFill>
            </a:ln>
          </c:spPr>
          <c:marker>
            <c:symbol val="circle"/>
            <c:size val="7"/>
            <c:spPr>
              <a:solidFill>
                <a:schemeClr val="tx1"/>
              </a:solidFill>
              <a:ln>
                <a:solidFill>
                  <a:prstClr val="black"/>
                </a:solidFill>
              </a:ln>
            </c:spPr>
          </c:marker>
          <c:xVal>
            <c:numRef>
              <c:f>Feuil1!$B$91:$D$91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24</c:v>
                </c:pt>
              </c:numCache>
            </c:numRef>
          </c:xVal>
          <c:yVal>
            <c:numRef>
              <c:f>Feuil1!$B$92:$D$92</c:f>
              <c:numCache>
                <c:formatCode>General</c:formatCode>
                <c:ptCount val="3"/>
                <c:pt idx="0">
                  <c:v>0</c:v>
                </c:pt>
                <c:pt idx="1">
                  <c:v>0.01</c:v>
                </c:pt>
                <c:pt idx="2">
                  <c:v>1.2E-2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Feuil1!$A$93</c:f>
              <c:strCache>
                <c:ptCount val="1"/>
                <c:pt idx="0">
                  <c:v>Positive Control (inulin)</c:v>
                </c:pt>
              </c:strCache>
            </c:strRef>
          </c:tx>
          <c:spPr>
            <a:ln>
              <a:solidFill>
                <a:srgbClr val="FF33CC"/>
              </a:solidFill>
            </a:ln>
          </c:spPr>
          <c:marker>
            <c:symbol val="circle"/>
            <c:size val="7"/>
            <c:spPr>
              <a:solidFill>
                <a:srgbClr val="FF33CC"/>
              </a:solidFill>
              <a:ln>
                <a:solidFill>
                  <a:srgbClr val="FF33CC"/>
                </a:solidFill>
              </a:ln>
            </c:spPr>
          </c:marker>
          <c:xVal>
            <c:numRef>
              <c:f>Feuil1!$B$91:$D$91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24</c:v>
                </c:pt>
              </c:numCache>
            </c:numRef>
          </c:xVal>
          <c:yVal>
            <c:numRef>
              <c:f>Feuil1!$B$93:$D$93</c:f>
              <c:numCache>
                <c:formatCode>General</c:formatCode>
                <c:ptCount val="3"/>
                <c:pt idx="0">
                  <c:v>0</c:v>
                </c:pt>
                <c:pt idx="1">
                  <c:v>0.26800000000000002</c:v>
                </c:pt>
                <c:pt idx="2">
                  <c:v>0.36499999999999999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Feuil1!$A$94</c:f>
              <c:strCache>
                <c:ptCount val="1"/>
                <c:pt idx="0">
                  <c:v>NS AB</c:v>
                </c:pt>
              </c:strCache>
            </c:strRef>
          </c:tx>
          <c:spPr>
            <a:ln>
              <a:solidFill>
                <a:schemeClr val="accent6">
                  <a:lumMod val="75000"/>
                </a:schemeClr>
              </a:solidFill>
            </a:ln>
          </c:spPr>
          <c:marker>
            <c:symbol val="circle"/>
            <c:size val="7"/>
            <c:spPr>
              <a:solidFill>
                <a:schemeClr val="accent6">
                  <a:lumMod val="75000"/>
                </a:schemeClr>
              </a:solidFill>
              <a:ln>
                <a:solidFill>
                  <a:srgbClr val="F79646">
                    <a:lumMod val="75000"/>
                  </a:srgbClr>
                </a:solidFill>
              </a:ln>
            </c:spPr>
          </c:marker>
          <c:xVal>
            <c:numRef>
              <c:f>Feuil1!$B$91:$D$91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24</c:v>
                </c:pt>
              </c:numCache>
            </c:numRef>
          </c:xVal>
          <c:yVal>
            <c:numRef>
              <c:f>Feuil1!$B$94:$D$94</c:f>
              <c:numCache>
                <c:formatCode>General</c:formatCode>
                <c:ptCount val="3"/>
                <c:pt idx="0">
                  <c:v>0</c:v>
                </c:pt>
                <c:pt idx="1">
                  <c:v>0.154</c:v>
                </c:pt>
                <c:pt idx="2">
                  <c:v>0.49199999999999999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Feuil1!$A$95</c:f>
              <c:strCache>
                <c:ptCount val="1"/>
                <c:pt idx="0">
                  <c:v>Lemon EO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circle"/>
            <c:size val="7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Feuil1!$B$91:$D$91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24</c:v>
                </c:pt>
              </c:numCache>
            </c:numRef>
          </c:xVal>
          <c:yVal>
            <c:numRef>
              <c:f>Feuil1!$B$95:$D$95</c:f>
              <c:numCache>
                <c:formatCode>General</c:formatCode>
                <c:ptCount val="3"/>
                <c:pt idx="0">
                  <c:v>0</c:v>
                </c:pt>
                <c:pt idx="1">
                  <c:v>0.05</c:v>
                </c:pt>
                <c:pt idx="2">
                  <c:v>0.06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Feuil1!$A$96</c:f>
              <c:strCache>
                <c:ptCount val="1"/>
                <c:pt idx="0">
                  <c:v>Limonene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ymbol val="circle"/>
            <c:size val="7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xVal>
            <c:numRef>
              <c:f>Feuil1!$B$91:$D$91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24</c:v>
                </c:pt>
              </c:numCache>
            </c:numRef>
          </c:xVal>
          <c:yVal>
            <c:numRef>
              <c:f>Feuil1!$B$96:$D$96</c:f>
              <c:numCache>
                <c:formatCode>General</c:formatCode>
                <c:ptCount val="3"/>
                <c:pt idx="0">
                  <c:v>0</c:v>
                </c:pt>
                <c:pt idx="1">
                  <c:v>4.2000000000000003E-2</c:v>
                </c:pt>
                <c:pt idx="2">
                  <c:v>6.2E-2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Feuil1!$A$97</c:f>
              <c:strCache>
                <c:ptCount val="1"/>
                <c:pt idx="0">
                  <c:v>Citric acid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circle"/>
            <c:size val="7"/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xVal>
            <c:numRef>
              <c:f>Feuil1!$B$91:$D$91</c:f>
              <c:numCache>
                <c:formatCode>General</c:formatCode>
                <c:ptCount val="3"/>
                <c:pt idx="0">
                  <c:v>0</c:v>
                </c:pt>
                <c:pt idx="1">
                  <c:v>17</c:v>
                </c:pt>
                <c:pt idx="2">
                  <c:v>24</c:v>
                </c:pt>
              </c:numCache>
            </c:numRef>
          </c:xVal>
          <c:yVal>
            <c:numRef>
              <c:f>Feuil1!$B$97:$D$97</c:f>
              <c:numCache>
                <c:formatCode>General</c:formatCode>
                <c:ptCount val="3"/>
                <c:pt idx="0">
                  <c:v>0</c:v>
                </c:pt>
                <c:pt idx="1">
                  <c:v>0.06</c:v>
                </c:pt>
                <c:pt idx="2">
                  <c:v>7.0000000000000007E-2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3880648"/>
        <c:axId val="353881040"/>
      </c:scatterChart>
      <c:valAx>
        <c:axId val="353880648"/>
        <c:scaling>
          <c:orientation val="minMax"/>
          <c:max val="25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Time (hour)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53881040"/>
        <c:crosses val="autoZero"/>
        <c:crossBetween val="midCat"/>
      </c:valAx>
      <c:valAx>
        <c:axId val="353881040"/>
        <c:scaling>
          <c:orientation val="minMax"/>
          <c:max val="0.5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Absorbance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353880648"/>
        <c:crosses val="autoZero"/>
        <c:crossBetween val="midCat"/>
      </c:valAx>
    </c:plotArea>
    <c:legend>
      <c:legendPos val="r"/>
      <c:layout>
        <c:manualLayout>
          <c:xMode val="edge"/>
          <c:yMode val="edge"/>
          <c:x val="0.65743018909675099"/>
          <c:y val="7.6246772310686495E-2"/>
          <c:w val="0.31811620795107098"/>
          <c:h val="0.75534694954197401"/>
        </c:manualLayout>
      </c:layout>
      <c:overlay val="0"/>
      <c:txPr>
        <a:bodyPr/>
        <a:lstStyle/>
        <a:p>
          <a:pPr>
            <a:defRPr sz="1050"/>
          </a:pPr>
          <a:endParaRPr lang="fr-FR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800"/>
      </a:pPr>
      <a:endParaRPr lang="fr-FR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91170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500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3472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4733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2620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4862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39820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8717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7071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7281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096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ide (Couverture, Conclus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2729926" y="6369032"/>
            <a:ext cx="7388945" cy="39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sz="998" b="1" dirty="0">
                <a:solidFill>
                  <a:srgbClr val="006633"/>
                </a:solidFill>
                <a:latin typeface="Calibri" panose="020F0502020204030204" pitchFamily="34" charset="0"/>
              </a:rPr>
              <a:t>NOR-FEED SUD</a:t>
            </a:r>
            <a:r>
              <a:rPr lang="pt-BR" sz="998" dirty="0">
                <a:solidFill>
                  <a:srgbClr val="006633"/>
                </a:solidFill>
                <a:latin typeface="Calibri" panose="020F0502020204030204" pitchFamily="34" charset="0"/>
              </a:rPr>
              <a:t>, 3 rue Amedeo Avogadro - 49070 Angers Technopole Beaucouzé - FRANCE </a:t>
            </a:r>
          </a:p>
          <a:p>
            <a:pPr eaLnBrk="1" hangingPunct="1"/>
            <a:r>
              <a:rPr lang="fr-FR" sz="998" dirty="0">
                <a:solidFill>
                  <a:srgbClr val="006633"/>
                </a:solidFill>
                <a:latin typeface="Calibri" panose="020F0502020204030204" pitchFamily="34" charset="0"/>
              </a:rPr>
              <a:t>Tél. +33 2 41 93 74 56  • Fax. +33 2 41 48 95 17 • E-mail. contact@nor-feedsud.fr  • Site. </a:t>
            </a:r>
            <a:r>
              <a:rPr lang="pt-BR" sz="998" dirty="0" smtClean="0">
                <a:solidFill>
                  <a:srgbClr val="006633"/>
                </a:solidFill>
                <a:latin typeface="Calibri" panose="020F0502020204030204" pitchFamily="34" charset="0"/>
              </a:rPr>
              <a:t>www.nor-feedsud.fr</a:t>
            </a:r>
            <a:endParaRPr lang="fr-FR" sz="998" dirty="0">
              <a:solidFill>
                <a:srgbClr val="006633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11567559" y="6433289"/>
            <a:ext cx="521696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9091F3D5-B59B-4D50-B17C-0411925F02FE}" type="slidenum">
              <a:rPr lang="en-US" sz="952" smtClean="0">
                <a:solidFill>
                  <a:schemeClr val="tx2">
                    <a:lumMod val="50000"/>
                  </a:schemeClr>
                </a:solidFill>
                <a:latin typeface="Neo Tech" panose="02000503000000000000" pitchFamily="2" charset="0"/>
                <a:cs typeface="Arial" panose="020B0604020202020204" pitchFamily="34" charset="0"/>
              </a:rPr>
              <a:t>‹N°›</a:t>
            </a:fld>
            <a:endParaRPr lang="en-US" sz="952" dirty="0">
              <a:solidFill>
                <a:schemeClr val="tx2">
                  <a:lumMod val="50000"/>
                </a:schemeClr>
              </a:solidFill>
              <a:latin typeface="Neo Tech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Titre 9"/>
          <p:cNvSpPr>
            <a:spLocks noGrp="1"/>
          </p:cNvSpPr>
          <p:nvPr>
            <p:ph type="title"/>
          </p:nvPr>
        </p:nvSpPr>
        <p:spPr>
          <a:xfrm>
            <a:off x="349043" y="242154"/>
            <a:ext cx="11412183" cy="5725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b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2282" y="947420"/>
            <a:ext cx="11418941" cy="529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39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1pPr>
            <a:lvl2pPr marL="0" indent="0">
              <a:spcBef>
                <a:spcPts val="544"/>
              </a:spcBef>
              <a:buNone/>
              <a:defRPr sz="2177" b="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2pPr>
            <a:lvl3pPr marL="0" indent="0">
              <a:spcBef>
                <a:spcPts val="272"/>
              </a:spcBef>
              <a:buNone/>
              <a:defRPr sz="1814" b="1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3pPr>
            <a:lvl4pPr marL="326484" indent="-195890">
              <a:spcBef>
                <a:spcPts val="272"/>
              </a:spcBef>
              <a:buClrTx/>
              <a:buFont typeface="Arial" panose="020B0604020202020204" pitchFamily="34" charset="0"/>
              <a:buChar char="•"/>
              <a:defRPr sz="1814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4pPr>
            <a:lvl5pPr>
              <a:defRPr>
                <a:solidFill>
                  <a:schemeClr val="accent6">
                    <a:lumMod val="10000"/>
                  </a:schemeClr>
                </a:solidFill>
                <a:effectLst/>
              </a:defRPr>
            </a:lvl5pPr>
          </a:lstStyle>
          <a:p>
            <a:pPr lvl="0"/>
            <a:r>
              <a:rPr lang="fr-FR" dirty="0" smtClean="0"/>
              <a:t>Titre 1</a:t>
            </a:r>
          </a:p>
          <a:p>
            <a:pPr lvl="1"/>
            <a:r>
              <a:rPr lang="fr-FR" dirty="0" smtClean="0"/>
              <a:t>TITRE 2</a:t>
            </a:r>
          </a:p>
          <a:p>
            <a:pPr lvl="2"/>
            <a:r>
              <a:rPr lang="fr-FR" dirty="0" smtClean="0"/>
              <a:t>Titre 3 ou titre encadré</a:t>
            </a:r>
          </a:p>
          <a:p>
            <a:pPr lvl="3"/>
            <a:r>
              <a:rPr lang="fr-FR" dirty="0" smtClean="0"/>
              <a:t>Liste à puce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66" y="6302719"/>
            <a:ext cx="1613760" cy="4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04547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43">
          <p15:clr>
            <a:srgbClr val="FBAE40"/>
          </p15:clr>
        </p15:guide>
        <p15:guide id="2" orient="horz" pos="4332">
          <p15:clr>
            <a:srgbClr val="FBAE40"/>
          </p15:clr>
        </p15:guide>
        <p15:guide id="3" pos="8169">
          <p15:clr>
            <a:srgbClr val="FBAE40"/>
          </p15:clr>
        </p15:guide>
        <p15:guide id="4" orient="horz" pos="476">
          <p15:clr>
            <a:srgbClr val="FBAE40"/>
          </p15:clr>
        </p15:guide>
        <p15:guide id="5" orient="horz" pos="68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re 9"/>
          <p:cNvSpPr>
            <a:spLocks noGrp="1"/>
          </p:cNvSpPr>
          <p:nvPr>
            <p:ph type="title"/>
          </p:nvPr>
        </p:nvSpPr>
        <p:spPr>
          <a:xfrm>
            <a:off x="349043" y="242154"/>
            <a:ext cx="11412182" cy="5725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b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0" y="6226446"/>
            <a:ext cx="12192000" cy="62064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endParaRPr lang="fr-FR" sz="1814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pic>
        <p:nvPicPr>
          <p:cNvPr id="15" name="Imag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26" y="6308205"/>
            <a:ext cx="2021591" cy="457124"/>
          </a:xfrm>
          <a:prstGeom prst="rect">
            <a:avLst/>
          </a:prstGeom>
        </p:spPr>
      </p:pic>
      <p:cxnSp>
        <p:nvCxnSpPr>
          <p:cNvPr id="18" name="Connecteur droit 17"/>
          <p:cNvCxnSpPr/>
          <p:nvPr userDrawn="1"/>
        </p:nvCxnSpPr>
        <p:spPr bwMode="auto">
          <a:xfrm>
            <a:off x="0" y="6226446"/>
            <a:ext cx="12192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66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2" name="Espace réservé de la date 4"/>
          <p:cNvSpPr txBox="1">
            <a:spLocks noGrp="1"/>
          </p:cNvSpPr>
          <p:nvPr userDrawn="1"/>
        </p:nvSpPr>
        <p:spPr bwMode="auto">
          <a:xfrm>
            <a:off x="8593768" y="6406561"/>
            <a:ext cx="2821754" cy="28797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7" dirty="0" smtClean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</a:rPr>
              <a:t>mois année</a:t>
            </a:r>
          </a:p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7" dirty="0" smtClean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</a:rPr>
              <a:t>Titre</a:t>
            </a:r>
          </a:p>
        </p:txBody>
      </p:sp>
      <p:sp>
        <p:nvSpPr>
          <p:cNvPr id="3" name="Espace réservé du texte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42283" y="947420"/>
            <a:ext cx="11418941" cy="529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4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1pPr>
            <a:lvl2pPr marL="0" indent="0">
              <a:spcBef>
                <a:spcPts val="544"/>
              </a:spcBef>
              <a:buNone/>
              <a:defRPr sz="2177" b="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2pPr>
            <a:lvl3pPr marL="0" indent="0">
              <a:spcBef>
                <a:spcPts val="272"/>
              </a:spcBef>
              <a:buNone/>
              <a:defRPr sz="1814" b="1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3pPr>
            <a:lvl4pPr marL="326520" indent="-195912">
              <a:spcBef>
                <a:spcPts val="272"/>
              </a:spcBef>
              <a:buClrTx/>
              <a:buFont typeface="Arial" panose="020B0604020202020204" pitchFamily="34" charset="0"/>
              <a:buChar char="•"/>
              <a:defRPr sz="1814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4pPr>
            <a:lvl5pPr>
              <a:defRPr>
                <a:solidFill>
                  <a:schemeClr val="accent6">
                    <a:lumMod val="10000"/>
                  </a:schemeClr>
                </a:solidFill>
                <a:effectLst/>
              </a:defRPr>
            </a:lvl5pPr>
          </a:lstStyle>
          <a:p>
            <a:pPr lvl="0"/>
            <a:r>
              <a:rPr lang="fr-FR" dirty="0" smtClean="0"/>
              <a:t>Titre 1</a:t>
            </a:r>
          </a:p>
          <a:p>
            <a:pPr lvl="1"/>
            <a:r>
              <a:rPr lang="fr-FR" dirty="0" smtClean="0"/>
              <a:t>TITRE 2</a:t>
            </a:r>
          </a:p>
          <a:p>
            <a:pPr lvl="2"/>
            <a:r>
              <a:rPr lang="fr-FR" dirty="0" smtClean="0"/>
              <a:t>Titre 3 ou titre encadré</a:t>
            </a:r>
          </a:p>
          <a:p>
            <a:pPr lvl="3"/>
            <a:r>
              <a:rPr lang="fr-FR" dirty="0" smtClean="0"/>
              <a:t>Liste à puce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1567559" y="6433289"/>
            <a:ext cx="521696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091F3D5-B59B-4D50-B17C-0411925F02FE}" type="slidenum">
              <a:rPr lang="en-US" sz="952">
                <a:solidFill>
                  <a:srgbClr val="006F3C">
                    <a:lumMod val="50000"/>
                  </a:srgbClr>
                </a:solidFill>
                <a:latin typeface="Neo Tech" panose="02000503000000000000" pitchFamily="2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952" dirty="0">
              <a:solidFill>
                <a:srgbClr val="006F3C">
                  <a:lumMod val="50000"/>
                </a:srgbClr>
              </a:solidFill>
              <a:latin typeface="Neo Tech" panose="02000503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995945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4332">
          <p15:clr>
            <a:srgbClr val="FBAE40"/>
          </p15:clr>
        </p15:guide>
        <p15:guide id="3" pos="6498">
          <p15:clr>
            <a:srgbClr val="FBAE40"/>
          </p15:clr>
        </p15:guide>
        <p15:guide id="4" orient="horz" pos="476">
          <p15:clr>
            <a:srgbClr val="FBAE40"/>
          </p15:clr>
        </p15:guide>
        <p15:guide id="5" orient="horz" pos="65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9"/>
          <p:cNvSpPr>
            <a:spLocks noGrp="1"/>
          </p:cNvSpPr>
          <p:nvPr>
            <p:ph type="title"/>
          </p:nvPr>
        </p:nvSpPr>
        <p:spPr>
          <a:xfrm>
            <a:off x="349043" y="242154"/>
            <a:ext cx="11412182" cy="5725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b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9" name="Rectangle 18"/>
          <p:cNvSpPr/>
          <p:nvPr userDrawn="1"/>
        </p:nvSpPr>
        <p:spPr bwMode="auto">
          <a:xfrm>
            <a:off x="0" y="6237357"/>
            <a:ext cx="12192000" cy="620643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2935" tIns="41468" rIns="82935" bIns="41468" numCol="1" rtlCol="0" anchor="t" anchorCtr="0" compatLnSpc="1">
            <a:prstTxWarp prst="textNoShape">
              <a:avLst/>
            </a:prstTxWarp>
          </a:bodyPr>
          <a:lstStyle/>
          <a:p>
            <a:pPr defTabSz="945990" fontAlgn="base">
              <a:spcBef>
                <a:spcPct val="0"/>
              </a:spcBef>
              <a:spcAft>
                <a:spcPct val="0"/>
              </a:spcAft>
            </a:pPr>
            <a:endParaRPr lang="fr-FR" sz="1814">
              <a:solidFill>
                <a:srgbClr val="FFFFFF"/>
              </a:solidFill>
              <a:latin typeface="Arial" charset="0"/>
              <a:cs typeface="Arial" charset="0"/>
            </a:endParaRPr>
          </a:p>
        </p:txBody>
      </p:sp>
      <p:cxnSp>
        <p:nvCxnSpPr>
          <p:cNvPr id="23" name="Connecteur droit 22"/>
          <p:cNvCxnSpPr/>
          <p:nvPr userDrawn="1"/>
        </p:nvCxnSpPr>
        <p:spPr bwMode="auto">
          <a:xfrm>
            <a:off x="0" y="6237357"/>
            <a:ext cx="12192000" cy="0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rgbClr val="006633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4" name="Espace réservé de la date 4"/>
          <p:cNvSpPr txBox="1">
            <a:spLocks noGrp="1"/>
          </p:cNvSpPr>
          <p:nvPr userDrawn="1"/>
        </p:nvSpPr>
        <p:spPr bwMode="auto">
          <a:xfrm>
            <a:off x="8593768" y="6406561"/>
            <a:ext cx="2821754" cy="28797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16" dirty="0" smtClean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</a:rPr>
              <a:t>mois année</a:t>
            </a:r>
          </a:p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16" dirty="0" smtClean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</a:rPr>
              <a:t>Titre</a:t>
            </a:r>
          </a:p>
        </p:txBody>
      </p:sp>
      <p:sp>
        <p:nvSpPr>
          <p:cNvPr id="11" name="ZoneTexte 10"/>
          <p:cNvSpPr txBox="1"/>
          <p:nvPr userDrawn="1"/>
        </p:nvSpPr>
        <p:spPr>
          <a:xfrm>
            <a:off x="11567559" y="6433289"/>
            <a:ext cx="521696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091F3D5-B59B-4D50-B17C-0411925F02FE}" type="slidenum">
              <a:rPr lang="en-US" sz="952">
                <a:solidFill>
                  <a:srgbClr val="006F3C">
                    <a:lumMod val="50000"/>
                  </a:srgbClr>
                </a:solidFill>
                <a:latin typeface="Neo Tech" panose="02000503000000000000" pitchFamily="2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952" dirty="0">
              <a:solidFill>
                <a:srgbClr val="006F3C">
                  <a:lumMod val="50000"/>
                </a:srgbClr>
              </a:solidFill>
              <a:latin typeface="Neo Tech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9" name="Espace réservé du texte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342283" y="947420"/>
            <a:ext cx="11418941" cy="529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4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1pPr>
            <a:lvl2pPr marL="0" indent="0">
              <a:spcBef>
                <a:spcPts val="544"/>
              </a:spcBef>
              <a:buNone/>
              <a:defRPr sz="2177" b="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2pPr>
            <a:lvl3pPr marL="0" indent="0">
              <a:spcBef>
                <a:spcPts val="272"/>
              </a:spcBef>
              <a:buNone/>
              <a:defRPr sz="1814" b="1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3pPr>
            <a:lvl4pPr marL="326520" indent="-195912">
              <a:spcBef>
                <a:spcPts val="272"/>
              </a:spcBef>
              <a:buClrTx/>
              <a:buFont typeface="Arial" panose="020B0604020202020204" pitchFamily="34" charset="0"/>
              <a:buChar char="•"/>
              <a:defRPr sz="1814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4pPr>
            <a:lvl5pPr>
              <a:defRPr>
                <a:solidFill>
                  <a:schemeClr val="accent6">
                    <a:lumMod val="10000"/>
                  </a:schemeClr>
                </a:solidFill>
                <a:effectLst/>
              </a:defRPr>
            </a:lvl5pPr>
          </a:lstStyle>
          <a:p>
            <a:pPr lvl="0"/>
            <a:r>
              <a:rPr lang="fr-FR" dirty="0" smtClean="0"/>
              <a:t>Titre 1</a:t>
            </a:r>
          </a:p>
          <a:p>
            <a:pPr lvl="1"/>
            <a:r>
              <a:rPr lang="fr-FR" dirty="0" smtClean="0"/>
              <a:t>TITRE 2</a:t>
            </a:r>
          </a:p>
          <a:p>
            <a:pPr lvl="2"/>
            <a:r>
              <a:rPr lang="fr-FR" dirty="0" smtClean="0"/>
              <a:t>Titre 3 ou titre encadré</a:t>
            </a:r>
          </a:p>
          <a:p>
            <a:pPr lvl="3"/>
            <a:r>
              <a:rPr lang="fr-FR" dirty="0" smtClean="0"/>
              <a:t>Liste à puce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26" y="6308205"/>
            <a:ext cx="2021591" cy="4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5628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4332">
          <p15:clr>
            <a:srgbClr val="FBAE40"/>
          </p15:clr>
        </p15:guide>
        <p15:guide id="3" pos="6498">
          <p15:clr>
            <a:srgbClr val="FBAE40"/>
          </p15:clr>
        </p15:guide>
        <p15:guide id="4" orient="horz" pos="476">
          <p15:clr>
            <a:srgbClr val="FBAE40"/>
          </p15:clr>
        </p15:guide>
        <p15:guide id="5" orient="horz" pos="65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 (Couverture, Conclusio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e 17"/>
          <p:cNvGrpSpPr/>
          <p:nvPr userDrawn="1"/>
        </p:nvGrpSpPr>
        <p:grpSpPr>
          <a:xfrm>
            <a:off x="0" y="6237357"/>
            <a:ext cx="12192000" cy="620643"/>
            <a:chOff x="0" y="6876975"/>
            <a:chExt cx="10693400" cy="684288"/>
          </a:xfrm>
        </p:grpSpPr>
        <p:sp>
          <p:nvSpPr>
            <p:cNvPr id="19" name="Rectangle 18"/>
            <p:cNvSpPr/>
            <p:nvPr userDrawn="1"/>
          </p:nvSpPr>
          <p:spPr bwMode="auto">
            <a:xfrm>
              <a:off x="0" y="6876975"/>
              <a:ext cx="10693400" cy="684288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945990" fontAlgn="base">
                <a:spcBef>
                  <a:spcPct val="0"/>
                </a:spcBef>
                <a:spcAft>
                  <a:spcPct val="0"/>
                </a:spcAft>
              </a:pPr>
              <a:endParaRPr lang="fr-FR" sz="1814">
                <a:solidFill>
                  <a:srgbClr val="FFFFFF"/>
                </a:solidFill>
                <a:latin typeface="Arial" charset="0"/>
                <a:cs typeface="Arial" charset="0"/>
              </a:endParaRPr>
            </a:p>
          </p:txBody>
        </p:sp>
        <p:cxnSp>
          <p:nvCxnSpPr>
            <p:cNvPr id="23" name="Connecteur droit 22"/>
            <p:cNvCxnSpPr/>
            <p:nvPr userDrawn="1"/>
          </p:nvCxnSpPr>
          <p:spPr bwMode="auto">
            <a:xfrm>
              <a:off x="0" y="6876975"/>
              <a:ext cx="10693400" cy="0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0066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24" name="Espace réservé de la date 4"/>
          <p:cNvSpPr txBox="1">
            <a:spLocks noGrp="1"/>
          </p:cNvSpPr>
          <p:nvPr userDrawn="1"/>
        </p:nvSpPr>
        <p:spPr bwMode="auto">
          <a:xfrm>
            <a:off x="8593768" y="6406561"/>
            <a:ext cx="2821754" cy="287970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 anchor="ctr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16" dirty="0" smtClean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</a:rPr>
              <a:t>mois année</a:t>
            </a:r>
          </a:p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816" dirty="0" smtClean="0">
                <a:solidFill>
                  <a:srgbClr val="FFFFFF">
                    <a:lumMod val="50000"/>
                  </a:srgbClr>
                </a:solidFill>
                <a:latin typeface="Calibri" panose="020F0502020204030204" pitchFamily="34" charset="0"/>
              </a:rPr>
              <a:t>Titre</a:t>
            </a:r>
          </a:p>
        </p:txBody>
      </p:sp>
      <p:sp>
        <p:nvSpPr>
          <p:cNvPr id="9" name="Rectangle 14"/>
          <p:cNvSpPr>
            <a:spLocks noChangeArrowheads="1"/>
          </p:cNvSpPr>
          <p:nvPr userDrawn="1"/>
        </p:nvSpPr>
        <p:spPr bwMode="auto">
          <a:xfrm>
            <a:off x="2729927" y="6369031"/>
            <a:ext cx="7388944" cy="3994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pt-BR" sz="998" b="1" dirty="0">
                <a:solidFill>
                  <a:srgbClr val="006633"/>
                </a:solidFill>
                <a:latin typeface="Calibri" panose="020F0502020204030204" pitchFamily="34" charset="0"/>
              </a:rPr>
              <a:t>NOR-FEED SUD</a:t>
            </a:r>
            <a:r>
              <a:rPr lang="pt-BR" sz="998" dirty="0">
                <a:solidFill>
                  <a:srgbClr val="006633"/>
                </a:solidFill>
                <a:latin typeface="Calibri" panose="020F0502020204030204" pitchFamily="34" charset="0"/>
              </a:rPr>
              <a:t>, 3 rue Amedeo Avogadro - 49070 Angers Technopole Beaucouzé - FRANCE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998" dirty="0">
                <a:solidFill>
                  <a:srgbClr val="006633"/>
                </a:solidFill>
                <a:latin typeface="Calibri" panose="020F0502020204030204" pitchFamily="34" charset="0"/>
              </a:rPr>
              <a:t>Tél. +33 2 41 93 74 56  • Fax. +33 2 41 48 95 17 • E-mail. contact@nor-feedsud.fr  • Site. </a:t>
            </a:r>
            <a:r>
              <a:rPr lang="pt-BR" sz="998" dirty="0" smtClean="0">
                <a:solidFill>
                  <a:srgbClr val="006633"/>
                </a:solidFill>
                <a:latin typeface="Calibri" panose="020F0502020204030204" pitchFamily="34" charset="0"/>
              </a:rPr>
              <a:t>www.nor-feedsud.fr</a:t>
            </a:r>
            <a:endParaRPr lang="fr-FR" sz="998" dirty="0">
              <a:solidFill>
                <a:srgbClr val="006633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ZoneTexte 9"/>
          <p:cNvSpPr txBox="1"/>
          <p:nvPr userDrawn="1"/>
        </p:nvSpPr>
        <p:spPr>
          <a:xfrm>
            <a:off x="11567559" y="6433289"/>
            <a:ext cx="521696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091F3D5-B59B-4D50-B17C-0411925F02FE}" type="slidenum">
              <a:rPr lang="en-US" sz="952">
                <a:solidFill>
                  <a:srgbClr val="006F3C">
                    <a:lumMod val="50000"/>
                  </a:srgbClr>
                </a:solidFill>
                <a:latin typeface="Neo Tech" panose="02000503000000000000" pitchFamily="2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952" dirty="0">
              <a:solidFill>
                <a:srgbClr val="006F3C">
                  <a:lumMod val="50000"/>
                </a:srgbClr>
              </a:solidFill>
              <a:latin typeface="Neo Tech" panose="02000503000000000000" pitchFamily="2" charset="0"/>
              <a:cs typeface="Arial" panose="020B0604020202020204" pitchFamily="34" charset="0"/>
            </a:endParaRPr>
          </a:p>
        </p:txBody>
      </p:sp>
      <p:sp>
        <p:nvSpPr>
          <p:cNvPr id="11" name="Titre 9"/>
          <p:cNvSpPr>
            <a:spLocks noGrp="1"/>
          </p:cNvSpPr>
          <p:nvPr>
            <p:ph type="title"/>
          </p:nvPr>
        </p:nvSpPr>
        <p:spPr>
          <a:xfrm>
            <a:off x="349043" y="242154"/>
            <a:ext cx="11412182" cy="57254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b="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12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2283" y="947420"/>
            <a:ext cx="11418941" cy="529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54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1pPr>
            <a:lvl2pPr marL="0" indent="0">
              <a:spcBef>
                <a:spcPts val="544"/>
              </a:spcBef>
              <a:buNone/>
              <a:defRPr sz="2177" b="0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2pPr>
            <a:lvl3pPr marL="0" indent="0">
              <a:spcBef>
                <a:spcPts val="272"/>
              </a:spcBef>
              <a:buNone/>
              <a:defRPr sz="1814" b="1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3pPr>
            <a:lvl4pPr marL="326520" indent="-195912">
              <a:spcBef>
                <a:spcPts val="272"/>
              </a:spcBef>
              <a:buClrTx/>
              <a:buFont typeface="Arial" panose="020B0604020202020204" pitchFamily="34" charset="0"/>
              <a:buChar char="•"/>
              <a:defRPr sz="1814">
                <a:solidFill>
                  <a:srgbClr val="000000"/>
                </a:solidFill>
                <a:effectLst/>
                <a:latin typeface="Neo Tech" panose="02000503000000000000" pitchFamily="2" charset="0"/>
              </a:defRPr>
            </a:lvl4pPr>
            <a:lvl5pPr>
              <a:defRPr>
                <a:solidFill>
                  <a:schemeClr val="accent6">
                    <a:lumMod val="10000"/>
                  </a:schemeClr>
                </a:solidFill>
                <a:effectLst/>
              </a:defRPr>
            </a:lvl5pPr>
          </a:lstStyle>
          <a:p>
            <a:pPr lvl="0"/>
            <a:r>
              <a:rPr lang="fr-FR" dirty="0" smtClean="0"/>
              <a:t>Titre 1</a:t>
            </a:r>
          </a:p>
          <a:p>
            <a:pPr lvl="1"/>
            <a:r>
              <a:rPr lang="fr-FR" dirty="0" smtClean="0"/>
              <a:t>TITRE 2</a:t>
            </a:r>
          </a:p>
          <a:p>
            <a:pPr lvl="2"/>
            <a:r>
              <a:rPr lang="fr-FR" dirty="0" smtClean="0"/>
              <a:t>Titre 3 ou titre encadré</a:t>
            </a:r>
          </a:p>
          <a:p>
            <a:pPr lvl="3"/>
            <a:r>
              <a:rPr lang="fr-FR" dirty="0" smtClean="0"/>
              <a:t>Liste à puce</a:t>
            </a:r>
          </a:p>
        </p:txBody>
      </p: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26" y="6308205"/>
            <a:ext cx="2021591" cy="45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54595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193">
          <p15:clr>
            <a:srgbClr val="FBAE40"/>
          </p15:clr>
        </p15:guide>
        <p15:guide id="2" orient="horz" pos="4332">
          <p15:clr>
            <a:srgbClr val="FBAE40"/>
          </p15:clr>
        </p15:guide>
        <p15:guide id="3" pos="6498">
          <p15:clr>
            <a:srgbClr val="FBAE40"/>
          </p15:clr>
        </p15:guide>
        <p15:guide id="4" orient="horz" pos="476">
          <p15:clr>
            <a:srgbClr val="FBAE40"/>
          </p15:clr>
        </p15:guide>
        <p15:guide id="5" orient="horz" pos="65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BA317C-1FE3-4BF4-AD48-F5B523BBB4D3}" type="datetimeFigureOut">
              <a:rPr lang="fr-FR" smtClean="0"/>
              <a:t>28/08/2015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96E5C-EBBB-4C6A-9910-AF412DBABDB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1849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ce réservé de la date 4"/>
          <p:cNvSpPr txBox="1">
            <a:spLocks noGrp="1"/>
          </p:cNvSpPr>
          <p:nvPr userDrawn="1"/>
        </p:nvSpPr>
        <p:spPr bwMode="auto">
          <a:xfrm>
            <a:off x="8593768" y="528425"/>
            <a:ext cx="2821754" cy="345564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726" b="1" smtClean="0">
                <a:solidFill>
                  <a:srgbClr val="FFFFFF"/>
                </a:solidFill>
              </a:rPr>
              <a:t>15/12/08</a:t>
            </a:r>
          </a:p>
          <a:p>
            <a:pPr algn="r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fr-FR" sz="726" b="1" smtClean="0">
                <a:solidFill>
                  <a:srgbClr val="FFFFFF"/>
                </a:solidFill>
              </a:rPr>
              <a:t>Présentation Nor-Feed Sud</a:t>
            </a:r>
          </a:p>
        </p:txBody>
      </p:sp>
      <p:sp>
        <p:nvSpPr>
          <p:cNvPr id="1027" name="Line 23"/>
          <p:cNvSpPr>
            <a:spLocks noChangeShapeType="1"/>
          </p:cNvSpPr>
          <p:nvPr userDrawn="1"/>
        </p:nvSpPr>
        <p:spPr bwMode="auto">
          <a:xfrm>
            <a:off x="11529549" y="528425"/>
            <a:ext cx="0" cy="195819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fr-FR" sz="1905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8" name="Rectangle 24"/>
          <p:cNvSpPr>
            <a:spLocks noChangeArrowheads="1"/>
          </p:cNvSpPr>
          <p:nvPr userDrawn="1"/>
        </p:nvSpPr>
        <p:spPr bwMode="auto">
          <a:xfrm>
            <a:off x="11529257" y="528425"/>
            <a:ext cx="250068" cy="167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fld id="{0AF5157D-861A-40E2-9C89-75FA040F60D8}" type="slidenum">
              <a:rPr lang="fr-FR" sz="1088" b="1" smtClean="0">
                <a:solidFill>
                  <a:srgbClr val="FFFFFF"/>
                </a:solidFill>
              </a:rPr>
              <a:pPr algn="r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‹N°›</a:t>
            </a:fld>
            <a:endParaRPr lang="fr-FR" sz="1088" b="1" smtClean="0">
              <a:solidFill>
                <a:srgbClr val="FFFFFF"/>
              </a:solidFill>
            </a:endParaRPr>
          </a:p>
        </p:txBody>
      </p:sp>
      <p:sp>
        <p:nvSpPr>
          <p:cNvPr id="3" name="ZoneTexte 2"/>
          <p:cNvSpPr txBox="1"/>
          <p:nvPr userDrawn="1"/>
        </p:nvSpPr>
        <p:spPr>
          <a:xfrm>
            <a:off x="11567559" y="6433289"/>
            <a:ext cx="521696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fld id="{9091F3D5-B59B-4D50-B17C-0411925F02FE}" type="slidenum">
              <a:rPr lang="en-US" sz="952">
                <a:solidFill>
                  <a:srgbClr val="006F3C">
                    <a:lumMod val="50000"/>
                  </a:srgbClr>
                </a:solidFill>
                <a:latin typeface="Neo Tech" panose="02000503000000000000" pitchFamily="2" charset="0"/>
                <a:cs typeface="Arial" panose="020B0604020202020204" pitchFamily="34" charset="0"/>
              </a:rPr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t>‹N°›</a:t>
            </a:fld>
            <a:endParaRPr lang="en-US" sz="952" dirty="0">
              <a:solidFill>
                <a:srgbClr val="006F3C">
                  <a:lumMod val="50000"/>
                </a:srgbClr>
              </a:solidFill>
              <a:latin typeface="Neo Tech" panose="02000503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5105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iming>
    <p:tnLst>
      <p:par>
        <p:cTn id="1" dur="indefinite" restart="never" nodeType="tmRoot"/>
      </p:par>
    </p:tnLst>
  </p:timing>
  <p:hf sldNum="0" hdr="0" dt="0"/>
  <p:txStyles>
    <p:titleStyle>
      <a:lvl1pPr algn="ctr" defTabSz="945990" rtl="0" eaLnBrk="1" fontAlgn="base" hangingPunct="1">
        <a:spcBef>
          <a:spcPct val="0"/>
        </a:spcBef>
        <a:spcAft>
          <a:spcPct val="0"/>
        </a:spcAft>
        <a:defRPr sz="3356" b="1">
          <a:solidFill>
            <a:schemeClr val="tx2"/>
          </a:solidFill>
          <a:latin typeface="+mj-lt"/>
          <a:ea typeface="+mj-ea"/>
          <a:cs typeface="+mj-cs"/>
        </a:defRPr>
      </a:lvl1pPr>
      <a:lvl2pPr algn="ctr" defTabSz="945990" rtl="0" eaLnBrk="1" fontAlgn="base" hangingPunct="1">
        <a:spcBef>
          <a:spcPct val="0"/>
        </a:spcBef>
        <a:spcAft>
          <a:spcPct val="0"/>
        </a:spcAft>
        <a:defRPr sz="3356" b="1">
          <a:solidFill>
            <a:schemeClr val="tx2"/>
          </a:solidFill>
          <a:latin typeface="Bookman Old Style" pitchFamily="18" charset="0"/>
          <a:cs typeface="Arial" charset="0"/>
        </a:defRPr>
      </a:lvl2pPr>
      <a:lvl3pPr algn="ctr" defTabSz="945990" rtl="0" eaLnBrk="1" fontAlgn="base" hangingPunct="1">
        <a:spcBef>
          <a:spcPct val="0"/>
        </a:spcBef>
        <a:spcAft>
          <a:spcPct val="0"/>
        </a:spcAft>
        <a:defRPr sz="3356" b="1">
          <a:solidFill>
            <a:schemeClr val="tx2"/>
          </a:solidFill>
          <a:latin typeface="Bookman Old Style" pitchFamily="18" charset="0"/>
          <a:cs typeface="Arial" charset="0"/>
        </a:defRPr>
      </a:lvl3pPr>
      <a:lvl4pPr algn="ctr" defTabSz="945990" rtl="0" eaLnBrk="1" fontAlgn="base" hangingPunct="1">
        <a:spcBef>
          <a:spcPct val="0"/>
        </a:spcBef>
        <a:spcAft>
          <a:spcPct val="0"/>
        </a:spcAft>
        <a:defRPr sz="3356" b="1">
          <a:solidFill>
            <a:schemeClr val="tx2"/>
          </a:solidFill>
          <a:latin typeface="Bookman Old Style" pitchFamily="18" charset="0"/>
          <a:cs typeface="Arial" charset="0"/>
        </a:defRPr>
      </a:lvl4pPr>
      <a:lvl5pPr algn="ctr" defTabSz="945990" rtl="0" eaLnBrk="1" fontAlgn="base" hangingPunct="1">
        <a:spcBef>
          <a:spcPct val="0"/>
        </a:spcBef>
        <a:spcAft>
          <a:spcPct val="0"/>
        </a:spcAft>
        <a:defRPr sz="3356" b="1">
          <a:solidFill>
            <a:schemeClr val="tx2"/>
          </a:solidFill>
          <a:latin typeface="Bookman Old Style" pitchFamily="18" charset="0"/>
          <a:cs typeface="Arial" charset="0"/>
        </a:defRPr>
      </a:lvl5pPr>
      <a:lvl6pPr marL="414680" algn="ctr" defTabSz="945990" rtl="0" eaLnBrk="1" fontAlgn="base" hangingPunct="1">
        <a:spcBef>
          <a:spcPct val="0"/>
        </a:spcBef>
        <a:spcAft>
          <a:spcPct val="0"/>
        </a:spcAft>
        <a:defRPr sz="3265" b="1">
          <a:solidFill>
            <a:schemeClr val="tx2"/>
          </a:solidFill>
          <a:latin typeface="Bookman Old Style" pitchFamily="18" charset="0"/>
          <a:cs typeface="Arial" charset="0"/>
        </a:defRPr>
      </a:lvl6pPr>
      <a:lvl7pPr marL="829361" algn="ctr" defTabSz="945990" rtl="0" eaLnBrk="1" fontAlgn="base" hangingPunct="1">
        <a:spcBef>
          <a:spcPct val="0"/>
        </a:spcBef>
        <a:spcAft>
          <a:spcPct val="0"/>
        </a:spcAft>
        <a:defRPr sz="3265" b="1">
          <a:solidFill>
            <a:schemeClr val="tx2"/>
          </a:solidFill>
          <a:latin typeface="Bookman Old Style" pitchFamily="18" charset="0"/>
          <a:cs typeface="Arial" charset="0"/>
        </a:defRPr>
      </a:lvl7pPr>
      <a:lvl8pPr marL="1244041" algn="ctr" defTabSz="945990" rtl="0" eaLnBrk="1" fontAlgn="base" hangingPunct="1">
        <a:spcBef>
          <a:spcPct val="0"/>
        </a:spcBef>
        <a:spcAft>
          <a:spcPct val="0"/>
        </a:spcAft>
        <a:defRPr sz="3265" b="1">
          <a:solidFill>
            <a:schemeClr val="tx2"/>
          </a:solidFill>
          <a:latin typeface="Bookman Old Style" pitchFamily="18" charset="0"/>
          <a:cs typeface="Arial" charset="0"/>
        </a:defRPr>
      </a:lvl8pPr>
      <a:lvl9pPr marL="1658722" algn="ctr" defTabSz="945990" rtl="0" eaLnBrk="1" fontAlgn="base" hangingPunct="1">
        <a:spcBef>
          <a:spcPct val="0"/>
        </a:spcBef>
        <a:spcAft>
          <a:spcPct val="0"/>
        </a:spcAft>
        <a:defRPr sz="3265" b="1">
          <a:solidFill>
            <a:schemeClr val="tx2"/>
          </a:solidFill>
          <a:latin typeface="Bookman Old Style" pitchFamily="18" charset="0"/>
          <a:cs typeface="Arial" charset="0"/>
        </a:defRPr>
      </a:lvl9pPr>
    </p:titleStyle>
    <p:bodyStyle>
      <a:lvl1pPr marL="354206" indent="-354206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335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68887" indent="-298052" algn="l" defTabSz="94599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902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82128" indent="-236137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49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55842" indent="-236137" algn="l" defTabSz="945990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08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126677" indent="-234698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08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42797" indent="-236137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8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57478" indent="-236137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8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372158" indent="-236137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8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786838" indent="-236137" algn="l" defTabSz="945990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86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fr-FR"/>
      </a:defPPr>
      <a:lvl1pPr marL="0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1pPr>
      <a:lvl2pPr marL="414680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2pPr>
      <a:lvl3pPr marL="829361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3pPr>
      <a:lvl4pPr marL="1244041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4pPr>
      <a:lvl5pPr marL="1658722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5pPr>
      <a:lvl6pPr marL="2073402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6pPr>
      <a:lvl7pPr marL="2488082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7pPr>
      <a:lvl8pPr marL="2902763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8pPr>
      <a:lvl9pPr marL="3317443" algn="l" defTabSz="829361" rtl="0" eaLnBrk="1" latinLnBrk="0" hangingPunct="1">
        <a:defRPr sz="16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349865" y="845737"/>
            <a:ext cx="959886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kern="0" dirty="0">
                <a:solidFill>
                  <a:srgbClr val="006F3C"/>
                </a:solidFill>
                <a:latin typeface="Neo Tech Medium"/>
              </a:rPr>
              <a:t>Reducing protein and energy rates in diet while maintaining broiler zootechnical performances: Case study of Nor-Spice AB® supplemented </a:t>
            </a:r>
            <a:r>
              <a:rPr lang="en-US" sz="4000" kern="0" dirty="0" smtClean="0">
                <a:solidFill>
                  <a:srgbClr val="006F3C"/>
                </a:solidFill>
                <a:latin typeface="Neo Tech Medium"/>
              </a:rPr>
              <a:t>diet</a:t>
            </a:r>
            <a:endParaRPr lang="en-US" sz="2000" dirty="0">
              <a:solidFill>
                <a:srgbClr val="006F3C"/>
              </a:solidFill>
              <a:latin typeface="+mj-lt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49865" y="3551438"/>
            <a:ext cx="8684633" cy="6506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28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Amine BENARBIA, </a:t>
            </a:r>
            <a:r>
              <a:rPr lang="en-US" sz="3628" dirty="0" smtClean="0">
                <a:solidFill>
                  <a:schemeClr val="bg1">
                    <a:lumMod val="65000"/>
                  </a:schemeClr>
                </a:solidFill>
                <a:latin typeface="+mj-lt"/>
              </a:rPr>
              <a:t>DVM, PhD</a:t>
            </a:r>
            <a:endParaRPr lang="en-US" sz="3628" dirty="0" smtClean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pic>
        <p:nvPicPr>
          <p:cNvPr id="6" name="Picture 2" descr="http://www.google.fr/url?source=imglanding&amp;ct=img&amp;q=http://en.aviagen.com/assets/Icons_png_jpg/_resampled/resizedimage184201-productsross3.png&amp;sa=X&amp;ei=XSdKVcndJcbyUpf0gfgK&amp;ved=0CAkQ8wc&amp;usg=AFQjCNGn0p_jdkavExDi4Lwkya4xfNV_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19827" y="3616422"/>
            <a:ext cx="2479772" cy="27088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416" y="5153044"/>
            <a:ext cx="1802509" cy="136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57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1026" name="Picture 2" descr="http://www.google.fr/url?source=imglanding&amp;ct=img&amp;q=http://en.aviagen.com/assets/Icons_png_jpg/_resampled/resizedimage184201-productsross3.png&amp;sa=X&amp;ei=XSdKVcndJcbyUpf0gfgK&amp;ved=0CAkQ8wc&amp;usg=AFQjCNGn0p_jdkavExDi4Lwkya4xfNV_8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656" y="3297849"/>
            <a:ext cx="2713056" cy="296371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6055134" y="1070744"/>
            <a:ext cx="608663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24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The use of antibiotics as growth promoter have several sides effects:</a:t>
            </a:r>
          </a:p>
        </p:txBody>
      </p:sp>
      <p:sp>
        <p:nvSpPr>
          <p:cNvPr id="10" name="Rectangle 9"/>
          <p:cNvSpPr/>
          <p:nvPr/>
        </p:nvSpPr>
        <p:spPr>
          <a:xfrm>
            <a:off x="7163150" y="4133378"/>
            <a:ext cx="2893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Chemical residues  in the food chain</a:t>
            </a:r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057191" y="2301937"/>
            <a:ext cx="248748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Development of resistant strain of pathogenic bacteria</a:t>
            </a:r>
            <a:endParaRPr lang="en-US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pic>
        <p:nvPicPr>
          <p:cNvPr id="1028" name="Picture 4" descr="http://www.google.fr/url?source=imglanding&amp;ct=img&amp;q=http://www.iatp.org/files/imagecache/320f/iStock_000001167899Small.jpg&amp;sa=X&amp;ei=e4JLVdLvEYOt7gaT7YHQCA&amp;ved=0CAkQ8wc&amp;usg=AFQjCNERmru1iPsiZZtHT3rhHgdeyzdjj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5821" y="3594309"/>
            <a:ext cx="1388926" cy="2079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google.fr/url?source=imglanding&amp;ct=img&amp;q=http://www.fregis.com/ckfinder/userfiles/images/GLOSSAIRE/Lex15/antibioresistance.jpg&amp;sa=X&amp;ei=4YVLVbzoDeep7AbcxYHQDw&amp;ved=0CAkQ8wc&amp;usg=AFQjCNH-sjrEgJLuwbRx9z11wD8tUbR-h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72" b="12897"/>
          <a:stretch/>
        </p:blipFill>
        <p:spPr bwMode="auto">
          <a:xfrm>
            <a:off x="9460473" y="2096407"/>
            <a:ext cx="2139575" cy="11772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/>
          <p:cNvSpPr/>
          <p:nvPr/>
        </p:nvSpPr>
        <p:spPr>
          <a:xfrm>
            <a:off x="349043" y="1036483"/>
            <a:ext cx="34791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Gut Health is important for the expression of the </a:t>
            </a:r>
            <a:r>
              <a:rPr lang="en-US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zootechnical</a:t>
            </a:r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performance of broilers.</a:t>
            </a:r>
          </a:p>
          <a:p>
            <a:endParaRPr lang="en-US" dirty="0" smtClean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r>
              <a:rPr lang="en-US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The intestinal flora plays a key role in maintaining  gut health.</a:t>
            </a:r>
          </a:p>
          <a:p>
            <a:r>
              <a:rPr lang="fr-FR" dirty="0" smtClean="0">
                <a:solidFill>
                  <a:schemeClr val="tx2"/>
                </a:solidFill>
              </a:rPr>
              <a:t>(</a:t>
            </a:r>
            <a:r>
              <a:rPr lang="fr-FR" dirty="0">
                <a:solidFill>
                  <a:schemeClr val="tx2"/>
                </a:solidFill>
              </a:rPr>
              <a:t>Chahine and </a:t>
            </a:r>
            <a:r>
              <a:rPr lang="fr-FR" dirty="0" err="1">
                <a:solidFill>
                  <a:schemeClr val="tx2"/>
                </a:solidFill>
              </a:rPr>
              <a:t>Bahna</a:t>
            </a:r>
            <a:r>
              <a:rPr lang="fr-FR" dirty="0">
                <a:solidFill>
                  <a:schemeClr val="tx2"/>
                </a:solidFill>
              </a:rPr>
              <a:t>, </a:t>
            </a:r>
            <a:r>
              <a:rPr lang="fr-FR" dirty="0" smtClean="0">
                <a:solidFill>
                  <a:schemeClr val="tx2"/>
                </a:solidFill>
              </a:rPr>
              <a:t>2010)</a:t>
            </a:r>
            <a:endParaRPr lang="en-US" dirty="0" smtClean="0">
              <a:ln w="0"/>
              <a:solidFill>
                <a:schemeClr val="tx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3261407" y="2709640"/>
            <a:ext cx="3857299" cy="3168197"/>
            <a:chOff x="4606591" y="3687899"/>
            <a:chExt cx="3857299" cy="3168197"/>
          </a:xfrm>
        </p:grpSpPr>
        <p:pic>
          <p:nvPicPr>
            <p:cNvPr id="14" name="Image 13"/>
            <p:cNvPicPr>
              <a:picLocks noChangeAspect="1"/>
            </p:cNvPicPr>
            <p:nvPr/>
          </p:nvPicPr>
          <p:blipFill>
            <a:blip r:embed="rId5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06591" y="3687899"/>
              <a:ext cx="3678604" cy="3168197"/>
            </a:xfrm>
            <a:prstGeom prst="rect">
              <a:avLst/>
            </a:prstGeom>
          </p:spPr>
        </p:pic>
        <p:sp>
          <p:nvSpPr>
            <p:cNvPr id="15" name="Arrondir un rectangle avec un coin diagonal 14"/>
            <p:cNvSpPr/>
            <p:nvPr/>
          </p:nvSpPr>
          <p:spPr bwMode="auto">
            <a:xfrm>
              <a:off x="4606591" y="4571064"/>
              <a:ext cx="1310577" cy="579877"/>
            </a:xfrm>
            <a:prstGeom prst="round2DiagRect">
              <a:avLst>
                <a:gd name="adj1" fmla="val 50000"/>
                <a:gd name="adj2" fmla="val 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Beneficial</a:t>
              </a:r>
              <a:r>
                <a:rPr kumimoji="0" lang="fr-FR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 </a:t>
              </a: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bacteria</a:t>
              </a:r>
            </a:p>
          </p:txBody>
        </p:sp>
        <p:sp>
          <p:nvSpPr>
            <p:cNvPr id="20" name="Arrondir un rectangle avec un coin diagonal 19"/>
            <p:cNvSpPr/>
            <p:nvPr/>
          </p:nvSpPr>
          <p:spPr bwMode="auto">
            <a:xfrm>
              <a:off x="7153313" y="5178091"/>
              <a:ext cx="1310577" cy="579877"/>
            </a:xfrm>
            <a:prstGeom prst="round2DiagRect">
              <a:avLst>
                <a:gd name="adj1" fmla="val 50000"/>
                <a:gd name="adj2" fmla="val 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14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  <a:cs typeface="Arial" charset="0"/>
                </a:rPr>
                <a:t>Pathogenic bacteria</a:t>
              </a:r>
            </a:p>
          </p:txBody>
        </p:sp>
      </p:grpSp>
      <p:pic>
        <p:nvPicPr>
          <p:cNvPr id="21" name="Image 20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964" y="1550454"/>
            <a:ext cx="1171373" cy="117137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8579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  <p:bldP spid="11" grpId="0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nor-feedsud.fr/images/Gamme/citrus%2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7593" y="-33437"/>
            <a:ext cx="2598141" cy="17418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9042" y="242154"/>
            <a:ext cx="11614357" cy="572542"/>
          </a:xfrm>
        </p:spPr>
        <p:txBody>
          <a:bodyPr/>
          <a:lstStyle/>
          <a:p>
            <a:r>
              <a:rPr lang="en-US" dirty="0" smtClean="0"/>
              <a:t>Nor-Spice AB</a:t>
            </a:r>
            <a:r>
              <a:rPr lang="en-US" baseline="30000" dirty="0" smtClean="0"/>
              <a:t>® </a:t>
            </a:r>
            <a:r>
              <a:rPr lang="en-US" dirty="0" smtClean="0"/>
              <a:t>: a natural product</a:t>
            </a:r>
            <a:endParaRPr lang="en-US" dirty="0"/>
          </a:p>
        </p:txBody>
      </p:sp>
      <p:sp>
        <p:nvSpPr>
          <p:cNvPr id="4" name="Arrondir un rectangle avec un coin diagonal 3"/>
          <p:cNvSpPr/>
          <p:nvPr/>
        </p:nvSpPr>
        <p:spPr bwMode="auto">
          <a:xfrm>
            <a:off x="1513101" y="2322631"/>
            <a:ext cx="2377440" cy="717452"/>
          </a:xfrm>
          <a:prstGeom prst="round2DiagRect">
            <a:avLst>
              <a:gd name="adj1" fmla="val 42983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Limonene</a:t>
            </a:r>
            <a:r>
              <a:rPr kumimoji="0" lang="fr-F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</a:t>
            </a:r>
            <a:endParaRPr kumimoji="0" lang="fr-FR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Arrondir un rectangle avec un coin diagonal 4"/>
          <p:cNvSpPr/>
          <p:nvPr/>
        </p:nvSpPr>
        <p:spPr bwMode="auto">
          <a:xfrm>
            <a:off x="1494106" y="3421182"/>
            <a:ext cx="2377440" cy="717452"/>
          </a:xfrm>
          <a:prstGeom prst="round2DiagRect">
            <a:avLst>
              <a:gd name="adj1" fmla="val 42983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42988"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essential </a:t>
            </a:r>
            <a:r>
              <a:rPr lang="fr-FR" sz="1600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oils</a:t>
            </a:r>
            <a:r>
              <a:rPr lang="fr-FR" sz="1600" b="1" dirty="0">
                <a:solidFill>
                  <a:schemeClr val="tx1"/>
                </a:solidFill>
                <a:latin typeface="Arial" charset="0"/>
                <a:cs typeface="Arial" charset="0"/>
              </a:rPr>
              <a:t> of citrus</a:t>
            </a:r>
            <a:endParaRPr kumimoji="0" lang="fr-FR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Arrondir un rectangle avec un coin diagonal 5"/>
          <p:cNvSpPr/>
          <p:nvPr/>
        </p:nvSpPr>
        <p:spPr bwMode="auto">
          <a:xfrm>
            <a:off x="5358333" y="2322631"/>
            <a:ext cx="2377440" cy="717452"/>
          </a:xfrm>
          <a:prstGeom prst="round2DiagRect">
            <a:avLst>
              <a:gd name="adj1" fmla="val 42983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Citroflavonoïdes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Arrondir un rectangle avec un coin diagonal 7"/>
          <p:cNvSpPr/>
          <p:nvPr/>
        </p:nvSpPr>
        <p:spPr bwMode="auto">
          <a:xfrm>
            <a:off x="5358333" y="3421182"/>
            <a:ext cx="2377440" cy="717452"/>
          </a:xfrm>
          <a:prstGeom prst="round2DiagRect">
            <a:avLst>
              <a:gd name="adj1" fmla="val 42983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1042988"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organic</a:t>
            </a:r>
            <a:r>
              <a:rPr lang="fr-FR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</a:t>
            </a:r>
            <a:r>
              <a:rPr lang="fr-FR" b="1" dirty="0" err="1">
                <a:solidFill>
                  <a:schemeClr val="tx1"/>
                </a:solidFill>
                <a:latin typeface="Arial" charset="0"/>
                <a:cs typeface="Arial" charset="0"/>
              </a:rPr>
              <a:t>acids</a:t>
            </a:r>
            <a:endParaRPr kumimoji="0" lang="fr-FR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Arrondir un rectangle avec un coin diagonal 8"/>
          <p:cNvSpPr/>
          <p:nvPr/>
        </p:nvSpPr>
        <p:spPr bwMode="auto">
          <a:xfrm>
            <a:off x="8478098" y="2749223"/>
            <a:ext cx="2377440" cy="717452"/>
          </a:xfrm>
          <a:prstGeom prst="round2DiagRect">
            <a:avLst>
              <a:gd name="adj1" fmla="val 42983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POS</a:t>
            </a:r>
          </a:p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14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Poly-</a:t>
            </a:r>
            <a:r>
              <a:rPr lang="fr-FR" sz="1400" b="1" dirty="0" err="1" smtClean="0">
                <a:solidFill>
                  <a:schemeClr val="tx1"/>
                </a:solidFill>
                <a:latin typeface="Arial" charset="0"/>
                <a:cs typeface="Arial" charset="0"/>
              </a:rPr>
              <a:t>OligoSaccharides</a:t>
            </a:r>
            <a:endParaRPr kumimoji="0" lang="fr-F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1253212" y="2063163"/>
            <a:ext cx="6859405" cy="2313596"/>
            <a:chOff x="757912" y="1644063"/>
            <a:chExt cx="6859405" cy="2313596"/>
          </a:xfrm>
        </p:grpSpPr>
        <p:cxnSp>
          <p:nvCxnSpPr>
            <p:cNvPr id="16" name="Connecteur droit 15"/>
            <p:cNvCxnSpPr/>
            <p:nvPr/>
          </p:nvCxnSpPr>
          <p:spPr bwMode="auto">
            <a:xfrm>
              <a:off x="757912" y="1644748"/>
              <a:ext cx="6859405" cy="0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 bwMode="auto">
            <a:xfrm>
              <a:off x="796012" y="1644748"/>
              <a:ext cx="0" cy="2312911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 bwMode="auto">
            <a:xfrm>
              <a:off x="7579217" y="1644063"/>
              <a:ext cx="0" cy="1880187"/>
            </a:xfrm>
            <a:prstGeom prst="line">
              <a:avLst/>
            </a:prstGeom>
            <a:ln w="76200"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Groupe 29"/>
          <p:cNvGrpSpPr/>
          <p:nvPr/>
        </p:nvGrpSpPr>
        <p:grpSpPr>
          <a:xfrm>
            <a:off x="4922133" y="2063163"/>
            <a:ext cx="6121973" cy="2357459"/>
            <a:chOff x="4494072" y="2278139"/>
            <a:chExt cx="6859405" cy="2357459"/>
          </a:xfrm>
        </p:grpSpPr>
        <p:cxnSp>
          <p:nvCxnSpPr>
            <p:cNvPr id="27" name="Connecteur droit 26"/>
            <p:cNvCxnSpPr/>
            <p:nvPr/>
          </p:nvCxnSpPr>
          <p:spPr bwMode="auto">
            <a:xfrm>
              <a:off x="4494072" y="4616548"/>
              <a:ext cx="6859405" cy="0"/>
            </a:xfrm>
            <a:prstGeom prst="line">
              <a:avLst/>
            </a:prstGeom>
            <a:ln w="762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8" name="Connecteur droit 27"/>
            <p:cNvCxnSpPr/>
            <p:nvPr/>
          </p:nvCxnSpPr>
          <p:spPr bwMode="auto">
            <a:xfrm>
              <a:off x="4494072" y="2819400"/>
              <a:ext cx="19050" cy="1797148"/>
            </a:xfrm>
            <a:prstGeom prst="line">
              <a:avLst/>
            </a:prstGeom>
            <a:ln w="762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9" name="Connecteur droit 28"/>
            <p:cNvCxnSpPr/>
            <p:nvPr/>
          </p:nvCxnSpPr>
          <p:spPr bwMode="auto">
            <a:xfrm flipH="1">
              <a:off x="11315377" y="2278139"/>
              <a:ext cx="323" cy="2357459"/>
            </a:xfrm>
            <a:prstGeom prst="line">
              <a:avLst/>
            </a:prstGeom>
            <a:ln w="76200">
              <a:solidFill>
                <a:srgbClr val="0070C0"/>
              </a:solidFill>
              <a:headEnd type="none" w="med" len="med"/>
              <a:tailEnd type="none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sp>
        <p:nvSpPr>
          <p:cNvPr id="32" name="ZoneTexte 31"/>
          <p:cNvSpPr txBox="1"/>
          <p:nvPr/>
        </p:nvSpPr>
        <p:spPr>
          <a:xfrm>
            <a:off x="1095988" y="1511163"/>
            <a:ext cx="67832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Control the development of pathogenic bacteria</a:t>
            </a:r>
            <a:endParaRPr lang="en-US" sz="20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4591516" y="4401572"/>
            <a:ext cx="67832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Prebiotic effect</a:t>
            </a:r>
            <a:endParaRPr lang="en-US" sz="2400" dirty="0">
              <a:solidFill>
                <a:srgbClr val="0070C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3" name="Flèche vers le bas 42"/>
          <p:cNvSpPr/>
          <p:nvPr/>
        </p:nvSpPr>
        <p:spPr bwMode="auto">
          <a:xfrm>
            <a:off x="-34568" y="2681357"/>
            <a:ext cx="1224483" cy="1200743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45" name="Flèche vers le bas 44"/>
          <p:cNvSpPr/>
          <p:nvPr/>
        </p:nvSpPr>
        <p:spPr bwMode="auto">
          <a:xfrm rot="10800000">
            <a:off x="11010102" y="2507577"/>
            <a:ext cx="1224483" cy="1200743"/>
          </a:xfrm>
          <a:prstGeom prst="downArrow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08220" y="4982208"/>
            <a:ext cx="6096000" cy="11251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3356" kern="0" dirty="0" smtClean="0">
                <a:solidFill>
                  <a:srgbClr val="006F3C"/>
                </a:solidFill>
                <a:latin typeface="Neo Tech Medium"/>
                <a:ea typeface="+mj-ea"/>
                <a:cs typeface="+mj-cs"/>
              </a:rPr>
              <a:t>A </a:t>
            </a:r>
            <a:r>
              <a:rPr lang="en-US" sz="3356" kern="0" dirty="0">
                <a:solidFill>
                  <a:schemeClr val="tx2"/>
                </a:solidFill>
                <a:latin typeface="Neo Tech Medium"/>
                <a:ea typeface="+mj-ea"/>
                <a:cs typeface="+mj-cs"/>
              </a:rPr>
              <a:t>complex</a:t>
            </a:r>
            <a:r>
              <a:rPr lang="en-US" sz="3356" kern="0" dirty="0">
                <a:solidFill>
                  <a:srgbClr val="006F3C"/>
                </a:solidFill>
                <a:latin typeface="Neo Tech Medium"/>
                <a:ea typeface="+mj-ea"/>
                <a:cs typeface="+mj-cs"/>
              </a:rPr>
              <a:t> composition for a complementary </a:t>
            </a:r>
            <a:r>
              <a:rPr lang="en-US" sz="3356" kern="0" dirty="0" smtClean="0">
                <a:solidFill>
                  <a:srgbClr val="006F3C"/>
                </a:solidFill>
                <a:latin typeface="Neo Tech Medium"/>
                <a:ea typeface="+mj-ea"/>
                <a:cs typeface="+mj-cs"/>
              </a:rPr>
              <a:t>action.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51458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43" grpId="0" animBg="1"/>
      <p:bldP spid="45" grpId="0" animBg="1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design</a:t>
            </a:r>
            <a:endParaRPr lang="en-US" dirty="0"/>
          </a:p>
        </p:txBody>
      </p:sp>
      <p:grpSp>
        <p:nvGrpSpPr>
          <p:cNvPr id="5" name="Groupe 4"/>
          <p:cNvGrpSpPr/>
          <p:nvPr/>
        </p:nvGrpSpPr>
        <p:grpSpPr>
          <a:xfrm>
            <a:off x="0" y="934932"/>
            <a:ext cx="2571231" cy="1282077"/>
            <a:chOff x="365618" y="2484485"/>
            <a:chExt cx="2929914" cy="1666875"/>
          </a:xfrm>
        </p:grpSpPr>
        <p:pic>
          <p:nvPicPr>
            <p:cNvPr id="6" name="Picture 2" descr="http://www.google.fr/url?source=imglanding&amp;ct=img&amp;q=http://en.aviagen.com/assets/Chicken_Photos/_resampled/resizedimage198175-AA2013.png&amp;sa=X&amp;ei=0nBIVb2pHYXearmygYAC&amp;ved=0CAkQ8wc&amp;usg=AFQjCNEHr8rW0_sMKyBzTctA4kurSXf7U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618" y="2484485"/>
              <a:ext cx="1885950" cy="166687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ZoneTexte 6"/>
            <p:cNvSpPr txBox="1"/>
            <p:nvPr/>
          </p:nvSpPr>
          <p:spPr>
            <a:xfrm>
              <a:off x="1617086" y="2634282"/>
              <a:ext cx="1678446" cy="760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n w="0"/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Group 1</a:t>
              </a:r>
            </a:p>
            <a:p>
              <a:pPr algn="ctr"/>
              <a:r>
                <a:rPr lang="en-US" sz="1600" b="1" dirty="0" smtClean="0">
                  <a:ln w="0"/>
                  <a:solidFill>
                    <a:schemeClr val="accent6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Optimal feed</a:t>
              </a:r>
            </a:p>
          </p:txBody>
        </p:sp>
      </p:grpSp>
      <p:grpSp>
        <p:nvGrpSpPr>
          <p:cNvPr id="32" name="Groupe 31"/>
          <p:cNvGrpSpPr/>
          <p:nvPr/>
        </p:nvGrpSpPr>
        <p:grpSpPr>
          <a:xfrm>
            <a:off x="2630857" y="3360290"/>
            <a:ext cx="8696822" cy="550617"/>
            <a:chOff x="349043" y="5116090"/>
            <a:chExt cx="10297022" cy="550617"/>
          </a:xfrm>
        </p:grpSpPr>
        <p:cxnSp>
          <p:nvCxnSpPr>
            <p:cNvPr id="19" name="Connecteur droit avec flèche 18"/>
            <p:cNvCxnSpPr/>
            <p:nvPr/>
          </p:nvCxnSpPr>
          <p:spPr bwMode="auto">
            <a:xfrm>
              <a:off x="7237927" y="5177307"/>
              <a:ext cx="2861314" cy="837"/>
            </a:xfrm>
            <a:prstGeom prst="straightConnector1">
              <a:avLst/>
            </a:prstGeom>
            <a:ln>
              <a:headEnd type="none" w="med" len="med"/>
              <a:tailEnd type="triangle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 bwMode="auto">
            <a:xfrm>
              <a:off x="970024" y="5177307"/>
              <a:ext cx="2407349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 bwMode="auto">
            <a:xfrm>
              <a:off x="3377373" y="5177307"/>
              <a:ext cx="3860554" cy="0"/>
            </a:xfrm>
            <a:prstGeom prst="line">
              <a:avLst/>
            </a:prstGeom>
            <a:ln>
              <a:headEnd type="none" w="med" len="med"/>
              <a:tailEnd type="none" w="med" len="med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8" name="Rectangle 27"/>
            <p:cNvSpPr/>
            <p:nvPr/>
          </p:nvSpPr>
          <p:spPr>
            <a:xfrm>
              <a:off x="349043" y="5205042"/>
              <a:ext cx="1304014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400" dirty="0">
                  <a:ln w="0"/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</a:t>
              </a:r>
              <a:r>
                <a:rPr lang="fr-FR" sz="2400" b="0" cap="none" spc="0" dirty="0" smtClean="0">
                  <a:ln w="0"/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0</a:t>
              </a:r>
              <a:endParaRPr lang="fr-FR" sz="2400" b="0" cap="none" spc="0" dirty="0">
                <a:ln w="0"/>
                <a:solidFill>
                  <a:schemeClr val="accent3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2604439" y="5142416"/>
              <a:ext cx="15994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400" dirty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</a:t>
              </a:r>
              <a:r>
                <a:rPr lang="fr-FR" sz="2400" b="0" cap="none" spc="0" dirty="0" smtClean="0">
                  <a:ln w="0"/>
                  <a:solidFill>
                    <a:schemeClr val="accent2">
                      <a:lumMod val="5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18</a:t>
              </a:r>
              <a:endParaRPr lang="fr-FR" sz="2400" b="0" cap="none" spc="0" dirty="0">
                <a:ln w="0"/>
                <a:solidFill>
                  <a:schemeClr val="accent2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6233375" y="5116090"/>
              <a:ext cx="2135710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400" dirty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</a:t>
              </a:r>
              <a:r>
                <a:rPr lang="fr-FR" sz="2400" b="0" cap="none" spc="0" dirty="0" smtClean="0">
                  <a:ln w="0"/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36</a:t>
              </a:r>
              <a:endParaRPr lang="fr-FR" sz="2400" b="0" cap="none" spc="0" dirty="0">
                <a:ln w="0"/>
                <a:solidFill>
                  <a:schemeClr val="accent2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9182637" y="5202876"/>
              <a:ext cx="1463428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fr-FR" sz="2400" dirty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</a:t>
              </a:r>
              <a:r>
                <a:rPr lang="fr-FR" sz="2400" b="0" cap="none" spc="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42</a:t>
              </a:r>
              <a:endParaRPr lang="fr-FR" sz="2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  <p:grpSp>
        <p:nvGrpSpPr>
          <p:cNvPr id="37" name="Groupe 36"/>
          <p:cNvGrpSpPr/>
          <p:nvPr/>
        </p:nvGrpSpPr>
        <p:grpSpPr>
          <a:xfrm>
            <a:off x="3983952" y="921508"/>
            <a:ext cx="1978593" cy="1299419"/>
            <a:chOff x="4987757" y="736540"/>
            <a:chExt cx="1978593" cy="1299419"/>
          </a:xfrm>
        </p:grpSpPr>
        <p:pic>
          <p:nvPicPr>
            <p:cNvPr id="3074" name="Picture 2" descr="http://www.google.fr/url?source=imglanding&amp;ct=img&amp;q=http://www.vda-ooigem.be/pictures/columns/10_resized_detail_800_0_0_1_1.jpg?1359630689&amp;sa=X&amp;ei=5FNLVfasMcet7AacjICICQ&amp;ved=0CAkQ8wc4Ew&amp;usg=AFQjCNHvNf6YXFM6ICWI9X8BV4Y5jIB3CQ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99938" y="736540"/>
              <a:ext cx="1366412" cy="100089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4" name="Rectangle 33"/>
            <p:cNvSpPr/>
            <p:nvPr/>
          </p:nvSpPr>
          <p:spPr>
            <a:xfrm>
              <a:off x="4987757" y="1574294"/>
              <a:ext cx="18710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Feed intake</a:t>
              </a:r>
              <a:endParaRPr lang="en-US" sz="2400" dirty="0">
                <a:latin typeface="+mj-lt"/>
              </a:endParaRPr>
            </a:p>
          </p:txBody>
        </p:sp>
      </p:grpSp>
      <p:grpSp>
        <p:nvGrpSpPr>
          <p:cNvPr id="40" name="Groupe 39"/>
          <p:cNvGrpSpPr/>
          <p:nvPr/>
        </p:nvGrpSpPr>
        <p:grpSpPr>
          <a:xfrm>
            <a:off x="6574726" y="839493"/>
            <a:ext cx="1186543" cy="1425065"/>
            <a:chOff x="8206517" y="650561"/>
            <a:chExt cx="1186543" cy="1425065"/>
          </a:xfrm>
        </p:grpSpPr>
        <p:sp>
          <p:nvSpPr>
            <p:cNvPr id="35" name="Rectangle 34"/>
            <p:cNvSpPr/>
            <p:nvPr/>
          </p:nvSpPr>
          <p:spPr>
            <a:xfrm>
              <a:off x="8206517" y="1613961"/>
              <a:ext cx="11865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weight</a:t>
              </a:r>
              <a:endParaRPr lang="en-US" sz="2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endParaRPr>
            </a:p>
          </p:txBody>
        </p:sp>
        <p:pic>
          <p:nvPicPr>
            <p:cNvPr id="3076" name="Picture 4" descr="http://www.google.fr/url?source=imglanding&amp;ct=img&amp;q=http://www.gembloux.ulg.ac.be/zt/Photo%20essai/pes%C3%A9e%20poulet%2024j.jpg&amp;sa=X&amp;ei=p1RLVZD1M4bbUbnkgKAF&amp;ved=0CAkQ8wc&amp;usg=AFQjCNFo2AQ8AkXYmlUvVff6gYyYUkoJ1Q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64" t="54976" r="46142"/>
            <a:stretch/>
          </p:blipFill>
          <p:spPr bwMode="auto">
            <a:xfrm>
              <a:off x="8267654" y="650561"/>
              <a:ext cx="841450" cy="849367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1" name="Groupe 40"/>
          <p:cNvGrpSpPr/>
          <p:nvPr/>
        </p:nvGrpSpPr>
        <p:grpSpPr>
          <a:xfrm>
            <a:off x="0" y="2252681"/>
            <a:ext cx="2753332" cy="1282077"/>
            <a:chOff x="365618" y="2484485"/>
            <a:chExt cx="3137418" cy="1666875"/>
          </a:xfrm>
        </p:grpSpPr>
        <p:pic>
          <p:nvPicPr>
            <p:cNvPr id="42" name="Picture 2" descr="http://www.google.fr/url?source=imglanding&amp;ct=img&amp;q=http://en.aviagen.com/assets/Chicken_Photos/_resampled/resizedimage198175-AA2013.png&amp;sa=X&amp;ei=0nBIVb2pHYXearmygYAC&amp;ved=0CAkQ8wc&amp;usg=AFQjCNEHr8rW0_sMKyBzTctA4kurSXf7U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618" y="2484485"/>
              <a:ext cx="1885950" cy="166687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ZoneTexte 42"/>
            <p:cNvSpPr txBox="1"/>
            <p:nvPr/>
          </p:nvSpPr>
          <p:spPr>
            <a:xfrm>
              <a:off x="1617086" y="2634282"/>
              <a:ext cx="1885950" cy="1080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n w="0"/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Group 2 </a:t>
              </a:r>
            </a:p>
            <a:p>
              <a:pPr algn="ctr"/>
              <a:r>
                <a:rPr lang="en-US" sz="1600" b="1" dirty="0">
                  <a:ln w="0"/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O</a:t>
              </a:r>
              <a:r>
                <a:rPr lang="en-US" sz="1600" b="1" dirty="0" smtClean="0">
                  <a:ln w="0"/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ptimal feed</a:t>
              </a:r>
            </a:p>
            <a:p>
              <a:pPr algn="ctr"/>
              <a:r>
                <a:rPr lang="fr-FR" sz="1600" b="1" dirty="0" smtClean="0">
                  <a:ln w="0"/>
                  <a:solidFill>
                    <a:schemeClr val="accent3">
                      <a:lumMod val="75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+ NSAB 250 ppm</a:t>
              </a:r>
              <a:endParaRPr lang="fr-FR" sz="1600" b="1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oupe 43"/>
          <p:cNvGrpSpPr/>
          <p:nvPr/>
        </p:nvGrpSpPr>
        <p:grpSpPr>
          <a:xfrm>
            <a:off x="-20543" y="3460579"/>
            <a:ext cx="2673615" cy="1282077"/>
            <a:chOff x="365618" y="2484485"/>
            <a:chExt cx="3046580" cy="1666875"/>
          </a:xfrm>
        </p:grpSpPr>
        <p:pic>
          <p:nvPicPr>
            <p:cNvPr id="45" name="Picture 2" descr="http://www.google.fr/url?source=imglanding&amp;ct=img&amp;q=http://en.aviagen.com/assets/Chicken_Photos/_resampled/resizedimage198175-AA2013.png&amp;sa=X&amp;ei=0nBIVb2pHYXearmygYAC&amp;ved=0CAkQ8wc&amp;usg=AFQjCNEHr8rW0_sMKyBzTctA4kurSXf7U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618" y="2484485"/>
              <a:ext cx="1885950" cy="166687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ZoneTexte 45"/>
            <p:cNvSpPr txBox="1"/>
            <p:nvPr/>
          </p:nvSpPr>
          <p:spPr>
            <a:xfrm>
              <a:off x="1617086" y="2634282"/>
              <a:ext cx="1795112" cy="7602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n w="0"/>
                  <a:solidFill>
                    <a:schemeClr val="bg1">
                      <a:lumMod val="5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Group 3</a:t>
              </a:r>
            </a:p>
            <a:p>
              <a:pPr algn="ctr"/>
              <a:r>
                <a:rPr lang="en-US" sz="1600" b="1" dirty="0" smtClean="0">
                  <a:ln w="0"/>
                  <a:solidFill>
                    <a:schemeClr val="bg1">
                      <a:lumMod val="50000"/>
                    </a:schemeClr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Low cost feed</a:t>
              </a:r>
            </a:p>
          </p:txBody>
        </p:sp>
      </p:grpSp>
      <p:grpSp>
        <p:nvGrpSpPr>
          <p:cNvPr id="47" name="Groupe 46"/>
          <p:cNvGrpSpPr/>
          <p:nvPr/>
        </p:nvGrpSpPr>
        <p:grpSpPr>
          <a:xfrm>
            <a:off x="-100808" y="4729783"/>
            <a:ext cx="2753880" cy="1282077"/>
            <a:chOff x="365618" y="2484485"/>
            <a:chExt cx="3138042" cy="1666875"/>
          </a:xfrm>
        </p:grpSpPr>
        <p:pic>
          <p:nvPicPr>
            <p:cNvPr id="48" name="Picture 2" descr="http://www.google.fr/url?source=imglanding&amp;ct=img&amp;q=http://en.aviagen.com/assets/Chicken_Photos/_resampled/resizedimage198175-AA2013.png&amp;sa=X&amp;ei=0nBIVb2pHYXearmygYAC&amp;ved=0CAkQ8wc&amp;usg=AFQjCNEHr8rW0_sMKyBzTctA4kurSXf7UA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5618" y="2484485"/>
              <a:ext cx="1885950" cy="1666875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9" name="ZoneTexte 48"/>
            <p:cNvSpPr txBox="1"/>
            <p:nvPr/>
          </p:nvSpPr>
          <p:spPr>
            <a:xfrm>
              <a:off x="1617086" y="2634282"/>
              <a:ext cx="1886574" cy="1080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 smtClean="0">
                  <a:ln w="0"/>
                  <a:solidFill>
                    <a:srgbClr val="F1E113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Group 4 </a:t>
              </a:r>
            </a:p>
            <a:p>
              <a:pPr algn="ctr"/>
              <a:r>
                <a:rPr lang="en-US" sz="1600" b="1" dirty="0" smtClean="0">
                  <a:ln w="0"/>
                  <a:solidFill>
                    <a:srgbClr val="F1E113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Low cost  feed</a:t>
              </a:r>
            </a:p>
            <a:p>
              <a:pPr algn="ctr"/>
              <a:r>
                <a:rPr lang="en-US" sz="1600" b="1" dirty="0" smtClean="0">
                  <a:ln w="0"/>
                  <a:solidFill>
                    <a:srgbClr val="F1E113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+NSAB 250 ppm</a:t>
              </a:r>
              <a:endParaRPr lang="en-US" sz="1600" b="1" dirty="0">
                <a:solidFill>
                  <a:srgbClr val="F1E113"/>
                </a:solidFill>
              </a:endParaRPr>
            </a:p>
          </p:txBody>
        </p:sp>
      </p:grpSp>
      <p:grpSp>
        <p:nvGrpSpPr>
          <p:cNvPr id="4" name="Groupe 3"/>
          <p:cNvGrpSpPr/>
          <p:nvPr/>
        </p:nvGrpSpPr>
        <p:grpSpPr>
          <a:xfrm>
            <a:off x="8373450" y="746165"/>
            <a:ext cx="1619103" cy="1462130"/>
            <a:chOff x="8373450" y="746165"/>
            <a:chExt cx="1619103" cy="1462130"/>
          </a:xfrm>
        </p:grpSpPr>
        <p:sp>
          <p:nvSpPr>
            <p:cNvPr id="39" name="Rectangle 38"/>
            <p:cNvSpPr/>
            <p:nvPr/>
          </p:nvSpPr>
          <p:spPr>
            <a:xfrm>
              <a:off x="8436443" y="1746630"/>
              <a:ext cx="147348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smtClean="0">
                  <a:ln w="0"/>
                  <a:solidFill>
                    <a:schemeClr val="accent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+mj-lt"/>
                </a:rPr>
                <a:t>Mortality</a:t>
              </a:r>
              <a:endParaRPr lang="en-US" sz="2400" dirty="0">
                <a:latin typeface="+mj-lt"/>
              </a:endParaRPr>
            </a:p>
          </p:txBody>
        </p:sp>
        <p:pic>
          <p:nvPicPr>
            <p:cNvPr id="3080" name="Picture 8" descr="http://www.google.fr/url?source=imglanding&amp;ct=img&amp;q=http://i-cms.journaldunet.com/image_cms/540/1559243-bouygues-telecom-declare-une-perte-14-millions-d-euros-en-2012.jpg&amp;sa=X&amp;ei=-llLVbSADIzX7Qa3n4HQDQ&amp;ved=0CAkQ8wc&amp;usg=AFQjCNH8oNSuovh5Lqj2xGyP6mj-SFFJiA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373450" y="746165"/>
              <a:ext cx="1619103" cy="1076404"/>
            </a:xfrm>
            <a:prstGeom prst="rect">
              <a:avLst/>
            </a:prstGeom>
            <a:noFill/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ZoneTexte 2"/>
          <p:cNvSpPr txBox="1"/>
          <p:nvPr/>
        </p:nvSpPr>
        <p:spPr>
          <a:xfrm>
            <a:off x="3456915" y="4284218"/>
            <a:ext cx="78707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Trials has been conducted in the BARC station.</a:t>
            </a:r>
          </a:p>
          <a:p>
            <a:pPr algn="ctr"/>
            <a:r>
              <a:rPr lang="en-US" sz="2800" dirty="0" smtClean="0">
                <a:solidFill>
                  <a:schemeClr val="tx2"/>
                </a:solidFill>
                <a:latin typeface="+mj-lt"/>
              </a:rPr>
              <a:t>Low cost feed : -7% energy, 5% Digestible AA</a:t>
            </a:r>
            <a:endParaRPr lang="en-US" sz="28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0163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Final live weight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0" y="5572125"/>
            <a:ext cx="12013809" cy="1066047"/>
          </a:xfrm>
        </p:spPr>
        <p:txBody>
          <a:bodyPr/>
          <a:lstStyle/>
          <a:p>
            <a:pPr algn="ctr"/>
            <a:r>
              <a:rPr lang="en-US" dirty="0"/>
              <a:t>Supplementation with the NOR-Spice AB® increases the final live weight.</a:t>
            </a:r>
            <a:endParaRPr lang="fr-FR" dirty="0" smtClean="0"/>
          </a:p>
        </p:txBody>
      </p:sp>
      <p:graphicFrame>
        <p:nvGraphicFramePr>
          <p:cNvPr id="7" name="Obje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13486396"/>
              </p:ext>
            </p:extLst>
          </p:nvPr>
        </p:nvGraphicFramePr>
        <p:xfrm>
          <a:off x="753035" y="-426940"/>
          <a:ext cx="9341224" cy="5999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Prism 6" r:id="rId3" imgW="5945841" imgH="4288714" progId="Prism6.Document">
                  <p:embed/>
                </p:oleObj>
              </mc:Choice>
              <mc:Fallback>
                <p:oleObj name="Prism 6" r:id="rId3" imgW="5945841" imgH="42887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3035" y="-426940"/>
                        <a:ext cx="9341224" cy="599906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1993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feed intake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189548" y="4926437"/>
            <a:ext cx="11418941" cy="808073"/>
          </a:xfrm>
        </p:spPr>
        <p:txBody>
          <a:bodyPr/>
          <a:lstStyle/>
          <a:p>
            <a:pPr algn="ctr"/>
            <a:r>
              <a:rPr lang="en-US" dirty="0" smtClean="0"/>
              <a:t>Feed supplementation </a:t>
            </a:r>
            <a:r>
              <a:rPr lang="en-US" dirty="0"/>
              <a:t>with the NOR-Spice AB® </a:t>
            </a:r>
            <a:r>
              <a:rPr lang="en-US" dirty="0" smtClean="0"/>
              <a:t>tends to increase feed intake.</a:t>
            </a:r>
            <a:endParaRPr lang="fr-FR" dirty="0"/>
          </a:p>
        </p:txBody>
      </p:sp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0278164"/>
              </p:ext>
            </p:extLst>
          </p:nvPr>
        </p:nvGraphicFramePr>
        <p:xfrm>
          <a:off x="1249251" y="-324344"/>
          <a:ext cx="7664003" cy="55295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8" name="Prism 6" r:id="rId3" imgW="5945841" imgH="4288714" progId="Prism6.Document">
                  <p:embed/>
                </p:oleObj>
              </mc:Choice>
              <mc:Fallback>
                <p:oleObj name="Prism 6" r:id="rId3" imgW="5945841" imgH="42887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9251" y="-324344"/>
                        <a:ext cx="7664003" cy="55295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6208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Feed Conversion Rate (FCR)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342283" y="5657986"/>
            <a:ext cx="11418941" cy="1164521"/>
          </a:xfrm>
        </p:spPr>
        <p:txBody>
          <a:bodyPr/>
          <a:lstStyle/>
          <a:p>
            <a:pPr algn="ctr"/>
            <a:r>
              <a:rPr lang="en-US" dirty="0" smtClean="0"/>
              <a:t>Feed supplementation </a:t>
            </a:r>
            <a:r>
              <a:rPr lang="en-US" dirty="0"/>
              <a:t>with </a:t>
            </a:r>
            <a:r>
              <a:rPr lang="en-US" dirty="0" err="1" smtClean="0"/>
              <a:t>NorSpice</a:t>
            </a:r>
            <a:r>
              <a:rPr lang="en-US" dirty="0" smtClean="0"/>
              <a:t> AB</a:t>
            </a:r>
            <a:r>
              <a:rPr lang="en-US" dirty="0"/>
              <a:t>® improves the </a:t>
            </a:r>
            <a:r>
              <a:rPr lang="en-US" dirty="0" smtClean="0"/>
              <a:t>FCR.</a:t>
            </a:r>
            <a:endParaRPr lang="fr-FR" dirty="0"/>
          </a:p>
        </p:txBody>
      </p:sp>
      <p:graphicFrame>
        <p:nvGraphicFramePr>
          <p:cNvPr id="4" name="Obje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86632614"/>
              </p:ext>
            </p:extLst>
          </p:nvPr>
        </p:nvGraphicFramePr>
        <p:xfrm>
          <a:off x="721217" y="-449896"/>
          <a:ext cx="8346583" cy="6022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Prism 6" r:id="rId3" imgW="5945841" imgH="4288714" progId="Prism6.Document">
                  <p:embed/>
                </p:oleObj>
              </mc:Choice>
              <mc:Fallback>
                <p:oleObj name="Prism 6" r:id="rId3" imgW="5945841" imgH="42887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21217" y="-449896"/>
                        <a:ext cx="8346583" cy="6022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0169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</a:t>
            </a:r>
            <a:r>
              <a:rPr lang="en-US" dirty="0" smtClean="0"/>
              <a:t>liv</a:t>
            </a:r>
            <a:r>
              <a:rPr lang="en-US" dirty="0" smtClean="0"/>
              <a:t>ability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63528" y="5286667"/>
            <a:ext cx="11418941" cy="1586552"/>
          </a:xfrm>
        </p:spPr>
        <p:txBody>
          <a:bodyPr/>
          <a:lstStyle/>
          <a:p>
            <a:pPr algn="ctr"/>
            <a:r>
              <a:rPr lang="en-US" dirty="0" smtClean="0"/>
              <a:t>Feed supplementation with </a:t>
            </a:r>
            <a:r>
              <a:rPr lang="en-US" dirty="0" err="1" smtClean="0"/>
              <a:t>NorSpice</a:t>
            </a:r>
            <a:r>
              <a:rPr lang="en-US" dirty="0" smtClean="0"/>
              <a:t> AB</a:t>
            </a:r>
            <a:r>
              <a:rPr lang="en-US" baseline="30000" dirty="0" smtClean="0"/>
              <a:t>®</a:t>
            </a:r>
            <a:r>
              <a:rPr lang="en-US" dirty="0" smtClean="0"/>
              <a:t> </a:t>
            </a:r>
            <a:r>
              <a:rPr lang="en-US" dirty="0" smtClean="0"/>
              <a:t>improve livability</a:t>
            </a:r>
            <a:endParaRPr lang="en-US" dirty="0"/>
          </a:p>
        </p:txBody>
      </p:sp>
      <p:graphicFrame>
        <p:nvGraphicFramePr>
          <p:cNvPr id="14" name="Obje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1018451"/>
              </p:ext>
            </p:extLst>
          </p:nvPr>
        </p:nvGraphicFramePr>
        <p:xfrm>
          <a:off x="1271410" y="-969449"/>
          <a:ext cx="9108525" cy="65717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6" name="Prism 6" r:id="rId3" imgW="5945841" imgH="4288714" progId="Prism6.Document">
                  <p:embed/>
                </p:oleObj>
              </mc:Choice>
              <mc:Fallback>
                <p:oleObj name="Prism 6" r:id="rId3" imgW="5945841" imgH="4288714" progId="Prism6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1410" y="-969449"/>
                        <a:ext cx="9108525" cy="65717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96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Increase in feed intake.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Increase in final body masse.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Improvement of feed conversion rate.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Decrease in mortality.</a:t>
            </a:r>
          </a:p>
          <a:p>
            <a:pPr algn="ctr"/>
            <a:r>
              <a:rPr lang="en-US" sz="3600" dirty="0" smtClean="0"/>
              <a:t>The effect of NSAB® Supplementation was more pronounce in case of use of economic feed.</a:t>
            </a:r>
          </a:p>
          <a:p>
            <a:pPr algn="ctr"/>
            <a:endParaRPr lang="en-US" sz="3600" dirty="0" smtClean="0"/>
          </a:p>
        </p:txBody>
      </p:sp>
    </p:spTree>
    <p:extLst>
      <p:ext uri="{BB962C8B-B14F-4D97-AF65-F5344CB8AC3E}">
        <p14:creationId xmlns:p14="http://schemas.microsoft.com/office/powerpoint/2010/main" val="187726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Discussion: </a:t>
            </a:r>
            <a:r>
              <a:rPr lang="en-US" dirty="0" smtClean="0"/>
              <a:t>Effects</a:t>
            </a:r>
            <a:r>
              <a:rPr lang="fr-FR" dirty="0" smtClean="0"/>
              <a:t> on intestinal </a:t>
            </a:r>
            <a:r>
              <a:rPr lang="en-US" dirty="0" smtClean="0"/>
              <a:t>microbiota</a:t>
            </a:r>
            <a:endParaRPr lang="en-US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487" y="1384642"/>
            <a:ext cx="3962400" cy="292559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05487" y="4140856"/>
            <a:ext cx="23041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0" i="1" u="none" strike="noStrike" baseline="0" dirty="0" smtClean="0">
              <a:solidFill>
                <a:srgbClr val="FF0000"/>
              </a:solidFill>
              <a:latin typeface="+mj-l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1" u="none" strike="noStrike" baseline="0" dirty="0" smtClean="0">
                <a:solidFill>
                  <a:srgbClr val="FF0000"/>
                </a:solidFill>
                <a:latin typeface="+mj-lt"/>
              </a:rPr>
              <a:t>Pathogenic Flora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1" u="none" strike="noStrike" baseline="0" dirty="0" smtClean="0">
                <a:solidFill>
                  <a:srgbClr val="FF0000"/>
                </a:solidFill>
                <a:latin typeface="+mj-lt"/>
              </a:rPr>
              <a:t>E. coli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1" u="none" strike="noStrike" baseline="0" dirty="0" smtClean="0">
                <a:solidFill>
                  <a:srgbClr val="FF0000"/>
                </a:solidFill>
                <a:latin typeface="+mj-lt"/>
              </a:rPr>
              <a:t>Campylobacter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1" u="none" strike="noStrike" baseline="0" dirty="0" err="1" smtClean="0">
                <a:solidFill>
                  <a:srgbClr val="FF0000"/>
                </a:solidFill>
                <a:latin typeface="+mj-lt"/>
              </a:rPr>
              <a:t>Brachyspira</a:t>
            </a:r>
            <a:r>
              <a:rPr lang="en-US" b="0" i="1" u="none" strike="noStrike" baseline="0" dirty="0" smtClean="0">
                <a:solidFill>
                  <a:srgbClr val="FF0000"/>
                </a:solidFill>
                <a:latin typeface="+mj-lt"/>
              </a:rPr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0" i="1" u="none" strike="noStrike" baseline="0" dirty="0" smtClean="0">
                <a:solidFill>
                  <a:srgbClr val="FF0000"/>
                </a:solidFill>
                <a:latin typeface="+mj-lt"/>
              </a:rPr>
              <a:t>Salmonella </a:t>
            </a:r>
          </a:p>
        </p:txBody>
      </p:sp>
      <p:sp>
        <p:nvSpPr>
          <p:cNvPr id="6" name="Rectangle 5"/>
          <p:cNvSpPr/>
          <p:nvPr/>
        </p:nvSpPr>
        <p:spPr>
          <a:xfrm>
            <a:off x="2480222" y="4564724"/>
            <a:ext cx="1916115" cy="10926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100" b="0" i="1" u="none" strike="noStrike" baseline="0" dirty="0" smtClean="0">
              <a:solidFill>
                <a:srgbClr val="FF0000"/>
              </a:solidFill>
              <a:latin typeface="Calibri Light" panose="020F03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i="1" u="none" strike="noStrike" baseline="0" dirty="0" smtClean="0">
                <a:solidFill>
                  <a:srgbClr val="FF0000"/>
                </a:solidFill>
                <a:latin typeface="+mj-lt"/>
              </a:rPr>
              <a:t>Bacteroïde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i="1" u="none" strike="noStrike" baseline="0" dirty="0" smtClean="0">
                <a:solidFill>
                  <a:srgbClr val="FF0000"/>
                </a:solidFill>
                <a:latin typeface="+mj-lt"/>
              </a:rPr>
              <a:t>Pasteurella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b="0" i="1" u="none" strike="noStrike" baseline="0" dirty="0" smtClean="0">
                <a:solidFill>
                  <a:srgbClr val="FF0000"/>
                </a:solidFill>
                <a:latin typeface="+mj-lt"/>
              </a:rPr>
              <a:t>Prevotella </a:t>
            </a:r>
          </a:p>
        </p:txBody>
      </p:sp>
      <p:sp>
        <p:nvSpPr>
          <p:cNvPr id="10" name="ZoneTexte 9"/>
          <p:cNvSpPr txBox="1"/>
          <p:nvPr/>
        </p:nvSpPr>
        <p:spPr>
          <a:xfrm>
            <a:off x="4349593" y="3168212"/>
            <a:ext cx="927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/>
                </a:solidFill>
              </a:rPr>
              <a:t>NSAB®</a:t>
            </a:r>
            <a:endParaRPr lang="fr-FR" dirty="0">
              <a:solidFill>
                <a:schemeClr val="bg2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367887" y="2026192"/>
            <a:ext cx="927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chemeClr val="bg2"/>
                </a:solidFill>
              </a:rPr>
              <a:t>Ctrl</a:t>
            </a:r>
            <a:endParaRPr lang="fr-FR" dirty="0">
              <a:solidFill>
                <a:schemeClr val="bg2"/>
              </a:solidFill>
            </a:endParaRPr>
          </a:p>
        </p:txBody>
      </p:sp>
      <p:grpSp>
        <p:nvGrpSpPr>
          <p:cNvPr id="18" name="Groupe 17"/>
          <p:cNvGrpSpPr/>
          <p:nvPr/>
        </p:nvGrpSpPr>
        <p:grpSpPr>
          <a:xfrm>
            <a:off x="628649" y="814696"/>
            <a:ext cx="1988421" cy="3523644"/>
            <a:chOff x="498017" y="814696"/>
            <a:chExt cx="2119054" cy="3891380"/>
          </a:xfrm>
        </p:grpSpPr>
        <p:cxnSp>
          <p:nvCxnSpPr>
            <p:cNvPr id="9" name="Connecteur droit 8"/>
            <p:cNvCxnSpPr/>
            <p:nvPr/>
          </p:nvCxnSpPr>
          <p:spPr bwMode="auto">
            <a:xfrm>
              <a:off x="498017" y="4706076"/>
              <a:ext cx="211905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Connecteur droit 11"/>
            <p:cNvCxnSpPr/>
            <p:nvPr/>
          </p:nvCxnSpPr>
          <p:spPr bwMode="auto">
            <a:xfrm>
              <a:off x="498018" y="815422"/>
              <a:ext cx="2119053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Connecteur droit 12"/>
            <p:cNvCxnSpPr/>
            <p:nvPr/>
          </p:nvCxnSpPr>
          <p:spPr bwMode="auto">
            <a:xfrm flipH="1">
              <a:off x="498018" y="814696"/>
              <a:ext cx="5437" cy="38913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Connecteur droit 16"/>
            <p:cNvCxnSpPr/>
            <p:nvPr/>
          </p:nvCxnSpPr>
          <p:spPr bwMode="auto">
            <a:xfrm flipH="1">
              <a:off x="2611633" y="814696"/>
              <a:ext cx="5437" cy="389138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aphicFrame>
        <p:nvGraphicFramePr>
          <p:cNvPr id="23" name="Graphique 22"/>
          <p:cNvGraphicFramePr/>
          <p:nvPr>
            <p:extLst>
              <p:ext uri="{D42A27DB-BD31-4B8C-83A1-F6EECF244321}">
                <p14:modId xmlns:p14="http://schemas.microsoft.com/office/powerpoint/2010/main" val="2644186459"/>
              </p:ext>
            </p:extLst>
          </p:nvPr>
        </p:nvGraphicFramePr>
        <p:xfrm>
          <a:off x="5431809" y="1240835"/>
          <a:ext cx="6155139" cy="36041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4" name="Image 2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5383" y="4310232"/>
            <a:ext cx="1555083" cy="1555083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ZoneTexte 24"/>
          <p:cNvSpPr txBox="1"/>
          <p:nvPr/>
        </p:nvSpPr>
        <p:spPr>
          <a:xfrm>
            <a:off x="6185907" y="4822861"/>
            <a:ext cx="16923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+mj-lt"/>
              </a:rPr>
              <a:t>Beneficial lactic flora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4408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Graphic spid="23" grpId="0">
        <p:bldAsOne/>
      </p:bldGraphic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Discussion:  healthy gut=  healthy </a:t>
            </a:r>
            <a:r>
              <a:rPr lang="en-US" dirty="0" smtClean="0"/>
              <a:t>bird= more efficient use of elements</a:t>
            </a:r>
            <a:endParaRPr lang="en-US" dirty="0"/>
          </a:p>
        </p:txBody>
      </p:sp>
      <p:grpSp>
        <p:nvGrpSpPr>
          <p:cNvPr id="10" name="Groupe 9"/>
          <p:cNvGrpSpPr/>
          <p:nvPr/>
        </p:nvGrpSpPr>
        <p:grpSpPr>
          <a:xfrm>
            <a:off x="349043" y="2862647"/>
            <a:ext cx="3868142" cy="1191397"/>
            <a:chOff x="729616" y="1272210"/>
            <a:chExt cx="3868142" cy="1191397"/>
          </a:xfrm>
        </p:grpSpPr>
        <p:sp>
          <p:nvSpPr>
            <p:cNvPr id="5" name="Arrondir un rectangle avec un coin diagonal 4"/>
            <p:cNvSpPr/>
            <p:nvPr/>
          </p:nvSpPr>
          <p:spPr bwMode="auto">
            <a:xfrm>
              <a:off x="729616" y="1272210"/>
              <a:ext cx="3868142" cy="914400"/>
            </a:xfrm>
            <a:prstGeom prst="round2DiagRect">
              <a:avLst>
                <a:gd name="adj1" fmla="val 47360"/>
                <a:gd name="adj2" fmla="val 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charset="0"/>
                </a:rPr>
                <a:t>Stabilization of the Microbiome=</a:t>
              </a:r>
            </a:p>
            <a:p>
              <a:pPr marL="0" marR="0" indent="0" algn="ctr" defTabSz="10429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latin typeface="+mj-lt"/>
                  <a:cs typeface="Arial" charset="0"/>
                </a:rPr>
                <a:t>Reduction of microbial toxins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865149" y="2186608"/>
              <a:ext cx="359707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fr-FR" sz="1200" dirty="0">
                  <a:solidFill>
                    <a:schemeClr val="bg2">
                      <a:lumMod val="50000"/>
                    </a:schemeClr>
                  </a:solidFill>
                </a:rPr>
                <a:t>(Windisch et al., 2008; </a:t>
              </a:r>
              <a:r>
                <a:rPr lang="fr-FR" sz="1200" dirty="0" err="1">
                  <a:solidFill>
                    <a:schemeClr val="bg2">
                      <a:lumMod val="50000"/>
                    </a:schemeClr>
                  </a:solidFill>
                </a:rPr>
                <a:t>Perič</a:t>
              </a:r>
              <a:r>
                <a:rPr lang="fr-FR" sz="1200" dirty="0">
                  <a:solidFill>
                    <a:schemeClr val="bg2">
                      <a:lumMod val="50000"/>
                    </a:schemeClr>
                  </a:solidFill>
                </a:rPr>
                <a:t> et al., 2010; Steiner, 2006)</a:t>
              </a:r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4776482" y="2862647"/>
            <a:ext cx="3286164" cy="1191398"/>
            <a:chOff x="5407075" y="1272210"/>
            <a:chExt cx="3286164" cy="1191398"/>
          </a:xfrm>
        </p:grpSpPr>
        <p:sp>
          <p:nvSpPr>
            <p:cNvPr id="7" name="Arrondir un rectangle avec un coin diagonal 6"/>
            <p:cNvSpPr/>
            <p:nvPr/>
          </p:nvSpPr>
          <p:spPr bwMode="auto">
            <a:xfrm>
              <a:off x="5407075" y="1272210"/>
              <a:ext cx="3286164" cy="914400"/>
            </a:xfrm>
            <a:prstGeom prst="round2DiagRect">
              <a:avLst>
                <a:gd name="adj1" fmla="val 47360"/>
                <a:gd name="adj2" fmla="val 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+mj-lt"/>
                  <a:cs typeface="Arial" charset="0"/>
                </a:rPr>
                <a:t>Improving gut health</a:t>
              </a:r>
            </a:p>
            <a:p>
              <a:pPr marL="0" marR="0" indent="0" algn="ctr" defTabSz="10429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latin typeface="+mj-lt"/>
                  <a:cs typeface="Arial" charset="0"/>
                </a:rPr>
                <a:t>Increasing digestibility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5639289" y="2186609"/>
              <a:ext cx="282173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Mitsch et al., 2004; Kroismayr et al., 2008)</a:t>
              </a:r>
              <a:endParaRPr lang="fr-FR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grpSp>
        <p:nvGrpSpPr>
          <p:cNvPr id="11" name="Groupe 10"/>
          <p:cNvGrpSpPr/>
          <p:nvPr/>
        </p:nvGrpSpPr>
        <p:grpSpPr>
          <a:xfrm>
            <a:off x="8525263" y="2862646"/>
            <a:ext cx="3286164" cy="1191398"/>
            <a:chOff x="5407075" y="1272210"/>
            <a:chExt cx="3286164" cy="1191398"/>
          </a:xfrm>
        </p:grpSpPr>
        <p:sp>
          <p:nvSpPr>
            <p:cNvPr id="12" name="Arrondir un rectangle avec un coin diagonal 11"/>
            <p:cNvSpPr/>
            <p:nvPr/>
          </p:nvSpPr>
          <p:spPr bwMode="auto">
            <a:xfrm>
              <a:off x="5407075" y="1272210"/>
              <a:ext cx="3286164" cy="914400"/>
            </a:xfrm>
            <a:prstGeom prst="round2DiagRect">
              <a:avLst>
                <a:gd name="adj1" fmla="val 47360"/>
                <a:gd name="adj2" fmla="val 0"/>
              </a:avLst>
            </a:prstGeom>
            <a:ln>
              <a:headEnd type="none" w="med" len="med"/>
              <a:tailEnd type="none" w="med" len="med"/>
            </a:ln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ctr" defTabSz="1042988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dirty="0" smtClean="0">
                  <a:solidFill>
                    <a:schemeClr val="tx1"/>
                  </a:solidFill>
                  <a:latin typeface="+mj-lt"/>
                  <a:cs typeface="Arial" charset="0"/>
                </a:rPr>
                <a:t>Reduction of the inflammatory process </a:t>
              </a:r>
              <a:endParaRPr kumimoji="0" lang="en-US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639289" y="2186609"/>
              <a:ext cx="2482283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1200" dirty="0" smtClean="0">
                  <a:solidFill>
                    <a:schemeClr val="bg2">
                      <a:lumMod val="50000"/>
                    </a:schemeClr>
                  </a:solidFill>
                </a:rPr>
                <a:t>Steiner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, 2006; Kroismayr et al., 2008</a:t>
              </a:r>
              <a:endParaRPr lang="fr-FR" sz="1200" dirty="0">
                <a:solidFill>
                  <a:schemeClr val="bg2">
                    <a:lumMod val="50000"/>
                  </a:schemeClr>
                </a:solidFill>
              </a:endParaRPr>
            </a:p>
          </p:txBody>
        </p:sp>
      </p:grpSp>
      <p:sp>
        <p:nvSpPr>
          <p:cNvPr id="14" name="Arrondir un rectangle avec un coin diagonal 13"/>
          <p:cNvSpPr/>
          <p:nvPr/>
        </p:nvSpPr>
        <p:spPr bwMode="auto">
          <a:xfrm>
            <a:off x="4817182" y="1157252"/>
            <a:ext cx="2833352" cy="649750"/>
          </a:xfrm>
          <a:prstGeom prst="round2DiagRect">
            <a:avLst>
              <a:gd name="adj1" fmla="val 50000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NORSPICE AB®</a:t>
            </a:r>
          </a:p>
        </p:txBody>
      </p:sp>
      <p:sp>
        <p:nvSpPr>
          <p:cNvPr id="15" name="Arrondir un rectangle avec un coin diagonal 14"/>
          <p:cNvSpPr/>
          <p:nvPr/>
        </p:nvSpPr>
        <p:spPr bwMode="auto">
          <a:xfrm>
            <a:off x="2664975" y="4721476"/>
            <a:ext cx="2833352" cy="649750"/>
          </a:xfrm>
          <a:prstGeom prst="round2DiagRect">
            <a:avLst>
              <a:gd name="adj1" fmla="val 50000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Helathy</a:t>
            </a: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 </a:t>
            </a:r>
            <a:r>
              <a:rPr kumimoji="0" lang="fr-FR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birds</a:t>
            </a:r>
            <a:endParaRPr kumimoji="0" lang="fr-FR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  <a:cs typeface="Arial" charset="0"/>
            </a:endParaRPr>
          </a:p>
        </p:txBody>
      </p:sp>
      <p:sp>
        <p:nvSpPr>
          <p:cNvPr id="16" name="Arrondir un rectangle avec un coin diagonal 15"/>
          <p:cNvSpPr/>
          <p:nvPr/>
        </p:nvSpPr>
        <p:spPr bwMode="auto">
          <a:xfrm>
            <a:off x="7830431" y="4721476"/>
            <a:ext cx="2833352" cy="649750"/>
          </a:xfrm>
          <a:prstGeom prst="round2DiagRect">
            <a:avLst>
              <a:gd name="adj1" fmla="val 50000"/>
              <a:gd name="adj2" fmla="val 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10429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Arial" charset="0"/>
              </a:rPr>
              <a:t>More efficient</a:t>
            </a:r>
          </a:p>
        </p:txBody>
      </p:sp>
      <p:cxnSp>
        <p:nvCxnSpPr>
          <p:cNvPr id="18" name="Connecteur droit avec flèche 17"/>
          <p:cNvCxnSpPr>
            <a:endCxn id="5" idx="3"/>
          </p:cNvCxnSpPr>
          <p:nvPr/>
        </p:nvCxnSpPr>
        <p:spPr bwMode="auto">
          <a:xfrm rot="10800000" flipV="1">
            <a:off x="2283114" y="1543907"/>
            <a:ext cx="2493370" cy="1318739"/>
          </a:xfrm>
          <a:prstGeom prst="bentConnector2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5" name="Connecteur droit avec flèche 17"/>
          <p:cNvCxnSpPr>
            <a:stCxn id="14" idx="0"/>
            <a:endCxn id="12" idx="3"/>
          </p:cNvCxnSpPr>
          <p:nvPr/>
        </p:nvCxnSpPr>
        <p:spPr bwMode="auto">
          <a:xfrm>
            <a:off x="7650534" y="1482127"/>
            <a:ext cx="2517811" cy="1380519"/>
          </a:xfrm>
          <a:prstGeom prst="bentConnector2">
            <a:avLst/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17"/>
          <p:cNvCxnSpPr>
            <a:stCxn id="14" idx="1"/>
            <a:endCxn id="7" idx="3"/>
          </p:cNvCxnSpPr>
          <p:nvPr/>
        </p:nvCxnSpPr>
        <p:spPr bwMode="auto">
          <a:xfrm rot="16200000" flipH="1">
            <a:off x="5798889" y="2241971"/>
            <a:ext cx="1055645" cy="185706"/>
          </a:xfrm>
          <a:prstGeom prst="bentConnector3">
            <a:avLst>
              <a:gd name="adj1" fmla="val 50000"/>
            </a:avLst>
          </a:prstGeom>
          <a:ln>
            <a:headEnd type="none" w="med" len="med"/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7990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Advantages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>
          <a:xfrm>
            <a:off x="499466" y="4476536"/>
            <a:ext cx="7741431" cy="437145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Complex composition for a complementary action:</a:t>
            </a:r>
          </a:p>
          <a:p>
            <a:pPr marL="457200" lvl="1" indent="-457200">
              <a:buFont typeface="Arial" panose="020B0604020202020204" pitchFamily="34" charset="0"/>
              <a:buChar char="•"/>
            </a:pPr>
            <a:r>
              <a:rPr lang="en-US" dirty="0" smtClean="0"/>
              <a:t>No risk of developing resistant strains. </a:t>
            </a:r>
            <a:endParaRPr lang="en-US" dirty="0"/>
          </a:p>
        </p:txBody>
      </p:sp>
      <p:pic>
        <p:nvPicPr>
          <p:cNvPr id="6146" name="Picture 2" descr="http://www.google.fr/url?source=imglanding&amp;ct=img&amp;q=http://thefarmingnews.com/wp-content/uploads/2014/09/chicken-antibiotics.jpg&amp;sa=X&amp;ei=xGtLVbfFAsSBU7D1gPgH&amp;ved=0CAkQ8wc&amp;usg=AFQjCNGmB2Dxn4ficC12o0u55ThjUlo4kw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2313" y="1198415"/>
            <a:ext cx="1960220" cy="150283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://www.google.fr/url?source=imglanding&amp;ct=img&amp;q=http://www.thepoultrysite.com/poultrynews/contents/cobb181012.jpg&amp;sa=X&amp;ei=tGxLVe7dHYXfUei4gcgE&amp;ved=0CAkQ8wc&amp;usg=AFQjCNH92Zs_Q6m-nAKlXrfuayC6TWX7H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3946" y="3342266"/>
            <a:ext cx="1348587" cy="13688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0697" y="3382610"/>
            <a:ext cx="1697537" cy="128813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81849" y="945245"/>
            <a:ext cx="7495082" cy="2141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defTabSz="945990" fontAlgn="base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540" kern="0" dirty="0" smtClean="0">
                <a:solidFill>
                  <a:srgbClr val="000000"/>
                </a:solidFill>
                <a:latin typeface="Neo Tech" panose="02000503000000000000" pitchFamily="2" charset="0"/>
              </a:rPr>
              <a:t>An alternative for the use of AB as growth promotors.</a:t>
            </a:r>
          </a:p>
          <a:p>
            <a:pPr marL="457200" lvl="0" indent="-457200" defTabSz="945990" fontAlgn="base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540" kern="0" dirty="0" smtClean="0">
                <a:solidFill>
                  <a:srgbClr val="000000"/>
                </a:solidFill>
                <a:latin typeface="Neo Tech" panose="02000503000000000000" pitchFamily="2" charset="0"/>
              </a:rPr>
              <a:t>Natural product:</a:t>
            </a:r>
          </a:p>
          <a:p>
            <a:pPr lvl="1" indent="-457200" defTabSz="945990" fontAlgn="base">
              <a:spcBef>
                <a:spcPts val="544"/>
              </a:spcBef>
              <a:spcAft>
                <a:spcPct val="0"/>
              </a:spcAft>
              <a:buClr>
                <a:srgbClr val="B6D700"/>
              </a:buClr>
              <a:buFont typeface="Arial" panose="020B0604020202020204" pitchFamily="34" charset="0"/>
              <a:buChar char="•"/>
            </a:pPr>
            <a:r>
              <a:rPr lang="en-US" sz="2177" kern="0" dirty="0" smtClean="0">
                <a:solidFill>
                  <a:srgbClr val="000000"/>
                </a:solidFill>
                <a:latin typeface="Neo Tech" panose="02000503000000000000" pitchFamily="2" charset="0"/>
              </a:rPr>
              <a:t>No withdrawal period.</a:t>
            </a:r>
          </a:p>
          <a:p>
            <a:pPr lvl="1" indent="-457200" defTabSz="945990" fontAlgn="base">
              <a:spcBef>
                <a:spcPts val="544"/>
              </a:spcBef>
              <a:spcAft>
                <a:spcPct val="0"/>
              </a:spcAft>
              <a:buClr>
                <a:srgbClr val="B6D700"/>
              </a:buClr>
              <a:buFont typeface="Arial" panose="020B0604020202020204" pitchFamily="34" charset="0"/>
              <a:buChar char="•"/>
            </a:pPr>
            <a:r>
              <a:rPr lang="en-US" sz="2177" kern="0" dirty="0" smtClean="0">
                <a:solidFill>
                  <a:srgbClr val="000000"/>
                </a:solidFill>
                <a:latin typeface="Neo Tech" panose="02000503000000000000" pitchFamily="2" charset="0"/>
              </a:rPr>
              <a:t>No residues.</a:t>
            </a:r>
            <a:endParaRPr lang="en-US" sz="2177" kern="0" dirty="0">
              <a:solidFill>
                <a:srgbClr val="000000"/>
              </a:solidFill>
              <a:latin typeface="Neo Tech" panose="02000503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1849" y="3306506"/>
            <a:ext cx="6096000" cy="87408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 defTabSz="945990" fontAlgn="base">
              <a:spcBef>
                <a:spcPct val="20000"/>
              </a:spcBef>
              <a:spcAft>
                <a:spcPct val="0"/>
              </a:spcAft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n-US" sz="2540" kern="0" dirty="0" smtClean="0">
                <a:solidFill>
                  <a:srgbClr val="000000"/>
                </a:solidFill>
                <a:latin typeface="Neo Tech" panose="02000503000000000000" pitchFamily="2" charset="0"/>
              </a:rPr>
              <a:t>Improve health and animal welfare=&gt; Improve productivity.</a:t>
            </a:r>
            <a:endParaRPr lang="en-US" sz="2540" kern="0" dirty="0">
              <a:solidFill>
                <a:srgbClr val="000000"/>
              </a:solidFill>
              <a:latin typeface="Neo Tech" panose="020005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7134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The action of supplementation of NSAB® was more marked in the case of a </a:t>
            </a:r>
            <a:r>
              <a:rPr lang="en-US" dirty="0" smtClean="0"/>
              <a:t>“low cost” diet.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Economic feed= charge less.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E</a:t>
            </a:r>
            <a:r>
              <a:rPr lang="en-US" dirty="0" smtClean="0"/>
              <a:t>quivalent </a:t>
            </a:r>
            <a:r>
              <a:rPr lang="en-US" dirty="0"/>
              <a:t>performance with a 11.47% </a:t>
            </a:r>
            <a:r>
              <a:rPr lang="en-US" dirty="0" smtClean="0"/>
              <a:t>cheaper feed.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 smtClean="0"/>
              <a:t>Efficient</a:t>
            </a:r>
            <a:r>
              <a:rPr lang="fr-FR" dirty="0" smtClean="0"/>
              <a:t> at </a:t>
            </a:r>
            <a:r>
              <a:rPr lang="fr-FR" dirty="0" err="1" smtClean="0"/>
              <a:t>low</a:t>
            </a:r>
            <a:r>
              <a:rPr lang="fr-FR" dirty="0" smtClean="0"/>
              <a:t> dose: 250 ppm (250 g/T </a:t>
            </a:r>
            <a:r>
              <a:rPr lang="fr-FR" dirty="0" err="1" smtClean="0"/>
              <a:t>feed</a:t>
            </a:r>
            <a:r>
              <a:rPr lang="fr-FR" dirty="0" smtClean="0"/>
              <a:t>).</a:t>
            </a:r>
            <a:endParaRPr lang="fr-FR" dirty="0"/>
          </a:p>
        </p:txBody>
      </p:sp>
      <p:sp>
        <p:nvSpPr>
          <p:cNvPr id="4" name="Rectangle 3"/>
          <p:cNvSpPr/>
          <p:nvPr/>
        </p:nvSpPr>
        <p:spPr>
          <a:xfrm>
            <a:off x="2574970" y="4181985"/>
            <a:ext cx="61686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fr-FR" sz="5400" b="0" cap="none" spc="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ROI = 1:3 minimum</a:t>
            </a:r>
            <a:endParaRPr lang="fr-FR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1570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ouches de verre">
  <a:themeElements>
    <a:clrScheme name="NFS">
      <a:dk1>
        <a:srgbClr val="FFFFFF"/>
      </a:dk1>
      <a:lt1>
        <a:srgbClr val="FFFFFF"/>
      </a:lt1>
      <a:dk2>
        <a:srgbClr val="006F3C"/>
      </a:dk2>
      <a:lt2>
        <a:srgbClr val="339933"/>
      </a:lt2>
      <a:accent1>
        <a:srgbClr val="006F3C"/>
      </a:accent1>
      <a:accent2>
        <a:srgbClr val="B6D700"/>
      </a:accent2>
      <a:accent3>
        <a:srgbClr val="FF9B5C"/>
      </a:accent3>
      <a:accent4>
        <a:srgbClr val="A98EB7"/>
      </a:accent4>
      <a:accent5>
        <a:srgbClr val="A5CC7D"/>
      </a:accent5>
      <a:accent6>
        <a:srgbClr val="41B4CC"/>
      </a:accent6>
      <a:hlink>
        <a:srgbClr val="0070C0"/>
      </a:hlink>
      <a:folHlink>
        <a:srgbClr val="7030A0"/>
      </a:folHlink>
    </a:clrScheme>
    <a:fontScheme name="NFS">
      <a:majorFont>
        <a:latin typeface="Neo Tech Medium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10429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fr-FR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Couches de verre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ches de verre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ches de verre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ches de verre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ches de verre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ches de verre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ches de verre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uches de verre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ches de verre 9">
        <a:dk1>
          <a:srgbClr val="FFFFFF"/>
        </a:dk1>
        <a:lt1>
          <a:srgbClr val="FFFFFF"/>
        </a:lt1>
        <a:dk2>
          <a:srgbClr val="FFFFCC"/>
        </a:dk2>
        <a:lt2>
          <a:srgbClr val="56925A"/>
        </a:lt2>
        <a:accent1>
          <a:srgbClr val="2B877C"/>
        </a:accent1>
        <a:accent2>
          <a:srgbClr val="5A9A5F"/>
        </a:accent2>
        <a:accent3>
          <a:srgbClr val="FFFFFF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ches de verre 10">
        <a:dk1>
          <a:srgbClr val="FFFF99"/>
        </a:dk1>
        <a:lt1>
          <a:srgbClr val="FFFFFF"/>
        </a:lt1>
        <a:dk2>
          <a:srgbClr val="FFCC66"/>
        </a:dk2>
        <a:lt2>
          <a:srgbClr val="339933"/>
        </a:lt2>
        <a:accent1>
          <a:srgbClr val="99CC00"/>
        </a:accent1>
        <a:accent2>
          <a:srgbClr val="339933"/>
        </a:accent2>
        <a:accent3>
          <a:srgbClr val="FFFFFF"/>
        </a:accent3>
        <a:accent4>
          <a:srgbClr val="DADA82"/>
        </a:accent4>
        <a:accent5>
          <a:srgbClr val="CAE2AA"/>
        </a:accent5>
        <a:accent6>
          <a:srgbClr val="2D8A2D"/>
        </a:accent6>
        <a:hlink>
          <a:srgbClr val="99FF66"/>
        </a:hlink>
        <a:folHlink>
          <a:srgbClr val="FFFF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uches de verre 11">
        <a:dk1>
          <a:srgbClr val="FFFFFF"/>
        </a:dk1>
        <a:lt1>
          <a:srgbClr val="FFFFFF"/>
        </a:lt1>
        <a:dk2>
          <a:srgbClr val="339933"/>
        </a:dk2>
        <a:lt2>
          <a:srgbClr val="339933"/>
        </a:lt2>
        <a:accent1>
          <a:srgbClr val="FFFFFF"/>
        </a:accent1>
        <a:accent2>
          <a:srgbClr val="FFFFFF"/>
        </a:accent2>
        <a:accent3>
          <a:srgbClr val="FFFFFF"/>
        </a:accent3>
        <a:accent4>
          <a:srgbClr val="DADADA"/>
        </a:accent4>
        <a:accent5>
          <a:srgbClr val="FFFFFF"/>
        </a:accent5>
        <a:accent6>
          <a:srgbClr val="E7E7E7"/>
        </a:accent6>
        <a:hlink>
          <a:srgbClr val="FFFFFF"/>
        </a:hlink>
        <a:folHlink>
          <a:srgbClr val="FFFF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Modèle-présentation NFS2014" id="{72241820-735D-434B-903D-DAE4D9A9949C}" vid="{981FFFCA-A2CE-48CF-BEEA-89E15D4FB777}"/>
    </a:ext>
  </a:extLst>
</a:theme>
</file>

<file path=ppt/theme/themeOverride1.xml><?xml version="1.0" encoding="utf-8"?>
<a:themeOverride xmlns:a="http://schemas.openxmlformats.org/drawingml/2006/main">
  <a:clrScheme name="NFS">
    <a:dk1>
      <a:sysClr val="windowText" lastClr="000000"/>
    </a:dk1>
    <a:lt1>
      <a:sysClr val="window" lastClr="FFFFFF"/>
    </a:lt1>
    <a:dk2>
      <a:srgbClr val="006F3C"/>
    </a:dk2>
    <a:lt2>
      <a:srgbClr val="EEECE1"/>
    </a:lt2>
    <a:accent1>
      <a:srgbClr val="006F3C"/>
    </a:accent1>
    <a:accent2>
      <a:srgbClr val="B6D700"/>
    </a:accent2>
    <a:accent3>
      <a:srgbClr val="A98EB7"/>
    </a:accent3>
    <a:accent4>
      <a:srgbClr val="FF9B5C"/>
    </a:accent4>
    <a:accent5>
      <a:srgbClr val="A5CC7D"/>
    </a:accent5>
    <a:accent6>
      <a:srgbClr val="41B4CC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9144</TotalTime>
  <Words>459</Words>
  <Application>Microsoft Office PowerPoint</Application>
  <PresentationFormat>Grand écran</PresentationFormat>
  <Paragraphs>100</Paragraphs>
  <Slides>13</Slides>
  <Notes>0</Notes>
  <HiddenSlides>0</HiddenSlides>
  <MMClips>0</MMClips>
  <ScaleCrop>false</ScaleCrop>
  <HeadingPairs>
    <vt:vector size="8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2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Bookman Old Style</vt:lpstr>
      <vt:lpstr>Calibri</vt:lpstr>
      <vt:lpstr>Calibri Light</vt:lpstr>
      <vt:lpstr>Neo Tech</vt:lpstr>
      <vt:lpstr>Neo Tech Medium</vt:lpstr>
      <vt:lpstr>Wingdings</vt:lpstr>
      <vt:lpstr>Thème Office</vt:lpstr>
      <vt:lpstr>1_Couches de verre</vt:lpstr>
      <vt:lpstr>GraphPad Prism 6 Project</vt:lpstr>
      <vt:lpstr>Présentation PowerPoint</vt:lpstr>
      <vt:lpstr>Introduction</vt:lpstr>
      <vt:lpstr>Nor-Spice AB® : a natural product</vt:lpstr>
      <vt:lpstr>Experimental design</vt:lpstr>
      <vt:lpstr>Results: Final live weight</vt:lpstr>
      <vt:lpstr>Results: feed intake</vt:lpstr>
      <vt:lpstr>Results: Feed Conversion Rate (FCR)</vt:lpstr>
      <vt:lpstr>Results: livability</vt:lpstr>
      <vt:lpstr>Discussion</vt:lpstr>
      <vt:lpstr>Discussion: Effects on intestinal microbiota</vt:lpstr>
      <vt:lpstr>Discussion:  healthy gut=  healthy bird= more efficient use of elements</vt:lpstr>
      <vt:lpstr>Advantages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Effets de la supplémentation du Nor-Spice AB® sur les performances zootechniques du poulet de chair.</dc:title>
  <dc:creator>Amine Benarbia</dc:creator>
  <cp:lastModifiedBy>Amine Benarbia</cp:lastModifiedBy>
  <cp:revision>96</cp:revision>
  <dcterms:created xsi:type="dcterms:W3CDTF">2015-05-06T14:30:52Z</dcterms:created>
  <dcterms:modified xsi:type="dcterms:W3CDTF">2015-08-31T20:11:13Z</dcterms:modified>
</cp:coreProperties>
</file>