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 ContentType="image/tiff"/>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82" r:id="rId2"/>
    <p:sldId id="505" r:id="rId3"/>
    <p:sldId id="464" r:id="rId4"/>
    <p:sldId id="559" r:id="rId5"/>
    <p:sldId id="514" r:id="rId6"/>
    <p:sldId id="465" r:id="rId7"/>
    <p:sldId id="506" r:id="rId8"/>
    <p:sldId id="507" r:id="rId9"/>
    <p:sldId id="445" r:id="rId10"/>
    <p:sldId id="300" r:id="rId11"/>
    <p:sldId id="545" r:id="rId12"/>
    <p:sldId id="558" r:id="rId13"/>
    <p:sldId id="543" r:id="rId14"/>
    <p:sldId id="438" r:id="rId15"/>
    <p:sldId id="434" r:id="rId16"/>
    <p:sldId id="466" r:id="rId17"/>
    <p:sldId id="549" r:id="rId18"/>
    <p:sldId id="550" r:id="rId19"/>
    <p:sldId id="467" r:id="rId20"/>
    <p:sldId id="552" r:id="rId21"/>
    <p:sldId id="556" r:id="rId22"/>
    <p:sldId id="553" r:id="rId23"/>
    <p:sldId id="555" r:id="rId24"/>
    <p:sldId id="473" r:id="rId25"/>
    <p:sldId id="557" r:id="rId26"/>
    <p:sldId id="548" r:id="rId27"/>
    <p:sldId id="541" r:id="rId28"/>
    <p:sldId id="531" r:id="rId29"/>
    <p:sldId id="532" r:id="rId30"/>
    <p:sldId id="533" r:id="rId31"/>
    <p:sldId id="534" r:id="rId32"/>
    <p:sldId id="535" r:id="rId33"/>
    <p:sldId id="536" r:id="rId34"/>
    <p:sldId id="478" r:id="rId35"/>
    <p:sldId id="539" r:id="rId36"/>
    <p:sldId id="486" r:id="rId37"/>
    <p:sldId id="487" r:id="rId38"/>
    <p:sldId id="488" r:id="rId39"/>
    <p:sldId id="489" r:id="rId40"/>
    <p:sldId id="493" r:id="rId41"/>
    <p:sldId id="494"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A0021"/>
    <a:srgbClr val="800009"/>
    <a:srgbClr val="A40062"/>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9" d="100"/>
          <a:sy n="69" d="100"/>
        </p:scale>
        <p:origin x="-1404" y="-96"/>
      </p:cViewPr>
      <p:guideLst>
        <p:guide orient="horz" pos="2160"/>
        <p:guide pos="2880"/>
      </p:guideLst>
    </p:cSldViewPr>
  </p:slideViewPr>
  <p:notesTextViewPr>
    <p:cViewPr>
      <p:scale>
        <a:sx n="100" d="100"/>
        <a:sy n="100" d="100"/>
      </p:scale>
      <p:origin x="0" y="0"/>
    </p:cViewPr>
  </p:notesTextViewPr>
  <p:sorterViewPr>
    <p:cViewPr>
      <p:scale>
        <a:sx n="85" d="100"/>
        <a:sy n="8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0A7036-6D1F-8040-8A39-7BFF8DB85BBA}" type="datetimeFigureOut">
              <a:rPr lang="en-US" smtClean="0"/>
              <a:t>7/28/2015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C6DF49-77CE-C041-9D1B-E74E86278414}" type="slidenum">
              <a:rPr lang="en-US" smtClean="0"/>
              <a:t>‹#›</a:t>
            </a:fld>
            <a:endParaRPr lang="en-US"/>
          </a:p>
        </p:txBody>
      </p:sp>
    </p:spTree>
    <p:extLst>
      <p:ext uri="{BB962C8B-B14F-4D97-AF65-F5344CB8AC3E}">
        <p14:creationId xmlns:p14="http://schemas.microsoft.com/office/powerpoint/2010/main" val="403142450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defRPr/>
            </a:pPr>
            <a:fld id="{C2D47B32-CA0D-5C47-8B4C-63D10EBBF1C0}" type="slidenum">
              <a:rPr lang="en-US" sz="1200" smtClean="0"/>
              <a:pPr eaLnBrk="1" hangingPunct="1">
                <a:defRPr/>
              </a:pPr>
              <a:t>1</a:t>
            </a:fld>
            <a:endParaRPr lang="en-US" sz="1200" smtClean="0"/>
          </a:p>
        </p:txBody>
      </p:sp>
      <p:sp>
        <p:nvSpPr>
          <p:cNvPr id="17410" name="Rectangle 2"/>
          <p:cNvSpPr>
            <a:spLocks noGrp="1" noRot="1" noChangeAspect="1" noChangeArrowheads="1"/>
          </p:cNvSpPr>
          <p:nvPr>
            <p:ph type="sldImg"/>
          </p:nvPr>
        </p:nvSpPr>
        <p:spPr>
          <a:xfrm>
            <a:off x="1144588" y="685800"/>
            <a:ext cx="4570412" cy="3429000"/>
          </a:xfrm>
          <a:solidFill>
            <a:srgbClr val="FFFFFF"/>
          </a:solidFill>
          <a:ln/>
        </p:spPr>
      </p:sp>
      <p:sp>
        <p:nvSpPr>
          <p:cNvPr id="17411" name="Rectangle 3"/>
          <p:cNvSpPr>
            <a:spLocks noGrp="1" noChangeArrowheads="1"/>
          </p:cNvSpPr>
          <p:nvPr>
            <p:ph type="body" idx="1"/>
          </p:nvPr>
        </p:nvSpPr>
        <p:spPr>
          <a:solidFill>
            <a:srgbClr val="FFFFFF"/>
          </a:solidFill>
          <a:ln>
            <a:solidFill>
              <a:srgbClr val="000000"/>
            </a:solidFill>
          </a:ln>
        </p:spPr>
        <p:txBody>
          <a:bodyPr/>
          <a:lstStyle/>
          <a:p>
            <a:pPr eaLnBrk="1" hangingPunct="1">
              <a:defRPr/>
            </a:pP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fld id="{1F437DDD-E52B-B04F-9FFC-A37C55E2254B}" type="slidenum">
              <a:rPr lang="en-US" sz="1200"/>
              <a:pPr eaLnBrk="1" hangingPunct="1"/>
              <a:t>5</a:t>
            </a:fld>
            <a:endParaRPr lang="en-US" sz="1200"/>
          </a:p>
        </p:txBody>
      </p:sp>
      <p:sp>
        <p:nvSpPr>
          <p:cNvPr id="69634" name="Rectangle 2"/>
          <p:cNvSpPr>
            <a:spLocks noGrp="1" noRot="1" noChangeAspect="1" noChangeArrowheads="1"/>
          </p:cNvSpPr>
          <p:nvPr>
            <p:ph type="sldImg"/>
          </p:nvPr>
        </p:nvSpPr>
        <p:spPr>
          <a:solidFill>
            <a:srgbClr val="FFFFFF"/>
          </a:solidFill>
          <a:ln/>
        </p:spPr>
      </p:sp>
      <p:sp>
        <p:nvSpPr>
          <p:cNvPr id="6963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607C4E-546A-0B4B-86B6-6542478B201E}" type="slidenum">
              <a:rPr lang="en-US"/>
              <a:pPr/>
              <a:t>6</a:t>
            </a:fld>
            <a:endParaRPr lang="en-US"/>
          </a:p>
        </p:txBody>
      </p:sp>
      <p:sp>
        <p:nvSpPr>
          <p:cNvPr id="392194"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39219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a:ln/>
        </p:spPr>
      </p:sp>
      <p:sp>
        <p:nvSpPr>
          <p:cNvPr id="3686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AU" sz="10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defRPr/>
            </a:pPr>
            <a:fld id="{9905F819-2924-2147-B6B1-D85099B43FAF}" type="slidenum">
              <a:rPr lang="en-US" sz="1200" smtClean="0"/>
              <a:pPr eaLnBrk="1" hangingPunct="1">
                <a:defRPr/>
              </a:pPr>
              <a:t>11</a:t>
            </a:fld>
            <a:endParaRPr lang="en-US" sz="1200" smtClean="0"/>
          </a:p>
        </p:txBody>
      </p:sp>
      <p:sp>
        <p:nvSpPr>
          <p:cNvPr id="25602" name="Rectangle 2"/>
          <p:cNvSpPr>
            <a:spLocks noGrp="1" noRot="1" noChangeAspect="1" noChangeArrowheads="1" noTextEdit="1"/>
          </p:cNvSpPr>
          <p:nvPr>
            <p:ph type="sldImg"/>
          </p:nvPr>
        </p:nvSpPr>
        <p:spPr>
          <a:solidFill>
            <a:srgbClr val="FFFFFF"/>
          </a:solidFill>
          <a:ln/>
        </p:spPr>
      </p:sp>
      <p:sp>
        <p:nvSpPr>
          <p:cNvPr id="25603" name="Rectangle 3"/>
          <p:cNvSpPr>
            <a:spLocks noGrp="1" noChangeArrowheads="1"/>
          </p:cNvSpPr>
          <p:nvPr>
            <p:ph type="body" idx="1"/>
          </p:nvPr>
        </p:nvSpPr>
        <p:spPr>
          <a:solidFill>
            <a:srgbClr val="FFFFFF"/>
          </a:solidFill>
          <a:ln>
            <a:solidFill>
              <a:srgbClr val="000000"/>
            </a:solidFill>
          </a:ln>
        </p:spPr>
        <p:txBody>
          <a:bodyPr/>
          <a:lstStyle/>
          <a:p>
            <a:pPr eaLnBrk="1" hangingPunct="1">
              <a:defRPr/>
            </a:pP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defRPr/>
            </a:pPr>
            <a:fld id="{9905F819-2924-2147-B6B1-D85099B43FAF}" type="slidenum">
              <a:rPr lang="en-US" sz="1200" smtClean="0"/>
              <a:pPr eaLnBrk="1" hangingPunct="1">
                <a:defRPr/>
              </a:pPr>
              <a:t>12</a:t>
            </a:fld>
            <a:endParaRPr lang="en-US" sz="1200" smtClean="0"/>
          </a:p>
        </p:txBody>
      </p:sp>
      <p:sp>
        <p:nvSpPr>
          <p:cNvPr id="25602" name="Rectangle 2"/>
          <p:cNvSpPr>
            <a:spLocks noGrp="1" noRot="1" noChangeAspect="1" noChangeArrowheads="1" noTextEdit="1"/>
          </p:cNvSpPr>
          <p:nvPr>
            <p:ph type="sldImg"/>
          </p:nvPr>
        </p:nvSpPr>
        <p:spPr>
          <a:solidFill>
            <a:srgbClr val="FFFFFF"/>
          </a:solidFill>
          <a:ln/>
        </p:spPr>
      </p:sp>
      <p:sp>
        <p:nvSpPr>
          <p:cNvPr id="25603" name="Rectangle 3"/>
          <p:cNvSpPr>
            <a:spLocks noGrp="1" noChangeArrowheads="1"/>
          </p:cNvSpPr>
          <p:nvPr>
            <p:ph type="body" idx="1"/>
          </p:nvPr>
        </p:nvSpPr>
        <p:spPr>
          <a:solidFill>
            <a:srgbClr val="FFFFFF"/>
          </a:solidFill>
          <a:ln>
            <a:solidFill>
              <a:srgbClr val="000000"/>
            </a:solidFill>
          </a:ln>
        </p:spPr>
        <p:txBody>
          <a:bodyPr/>
          <a:lstStyle/>
          <a:p>
            <a:pPr eaLnBrk="1" hangingPunct="1">
              <a:defRPr/>
            </a:pPr>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fld id="{776D5E9D-3DE2-594D-AF2F-B887653B1813}" type="slidenum">
              <a:rPr lang="en-US" sz="1200"/>
              <a:pPr eaLnBrk="1" hangingPunct="1"/>
              <a:t>13</a:t>
            </a:fld>
            <a:endParaRPr lang="en-US" sz="1200"/>
          </a:p>
        </p:txBody>
      </p:sp>
      <p:sp>
        <p:nvSpPr>
          <p:cNvPr id="61442" name="Rectangle 1026"/>
          <p:cNvSpPr>
            <a:spLocks noGrp="1" noRot="1" noChangeAspect="1" noChangeArrowheads="1"/>
          </p:cNvSpPr>
          <p:nvPr>
            <p:ph type="sldImg"/>
          </p:nvPr>
        </p:nvSpPr>
        <p:spPr>
          <a:xfrm>
            <a:off x="1144588" y="685800"/>
            <a:ext cx="4570412" cy="3429000"/>
          </a:xfrm>
          <a:solidFill>
            <a:srgbClr val="FFFFFF"/>
          </a:solidFill>
          <a:ln/>
        </p:spPr>
      </p:sp>
      <p:sp>
        <p:nvSpPr>
          <p:cNvPr id="61443" name="Rectangle 1027"/>
          <p:cNvSpPr>
            <a:spLocks noGrp="1" noChangeArrowheads="1"/>
          </p:cNvSpPr>
          <p:nvPr>
            <p:ph type="body" idx="1"/>
          </p:nvPr>
        </p:nvSpPr>
        <p:spPr>
          <a:xfrm>
            <a:off x="685800" y="4343508"/>
            <a:ext cx="5486400" cy="4115014"/>
          </a:xfrm>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fld id="{52B80204-EE62-D043-BDAE-93D3A68BEB10}" type="slidenum">
              <a:rPr lang="en-US" sz="1200"/>
              <a:pPr eaLnBrk="1" hangingPunct="1"/>
              <a:t>14</a:t>
            </a:fld>
            <a:endParaRPr lang="en-US" sz="1200"/>
          </a:p>
        </p:txBody>
      </p:sp>
      <p:sp>
        <p:nvSpPr>
          <p:cNvPr id="59394" name="Rectangle 2"/>
          <p:cNvSpPr>
            <a:spLocks noGrp="1" noRot="1" noChangeAspect="1" noChangeArrowheads="1" noTextEdit="1"/>
          </p:cNvSpPr>
          <p:nvPr>
            <p:ph type="sldImg"/>
          </p:nvPr>
        </p:nvSpPr>
        <p:spPr>
          <a:solidFill>
            <a:srgbClr val="FFFFFF"/>
          </a:solidFill>
          <a:ln/>
        </p:spPr>
      </p:sp>
      <p:sp>
        <p:nvSpPr>
          <p:cNvPr id="5939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fld id="{135CB488-18B2-BA43-9D76-3FECD3235E0E}" type="slidenum">
              <a:rPr lang="en-US" sz="1200"/>
              <a:pPr eaLnBrk="1" hangingPunct="1"/>
              <a:t>15</a:t>
            </a:fld>
            <a:endParaRPr lang="en-US" sz="1200"/>
          </a:p>
        </p:txBody>
      </p:sp>
      <p:sp>
        <p:nvSpPr>
          <p:cNvPr id="67586" name="Rectangle 2"/>
          <p:cNvSpPr>
            <a:spLocks noGrp="1" noRot="1" noChangeAspect="1" noChangeArrowheads="1" noTextEdit="1"/>
          </p:cNvSpPr>
          <p:nvPr>
            <p:ph type="sldImg"/>
          </p:nvPr>
        </p:nvSpPr>
        <p:spPr>
          <a:solidFill>
            <a:srgbClr val="FFFFFF"/>
          </a:solidFill>
          <a:ln/>
        </p:spPr>
      </p:sp>
      <p:sp>
        <p:nvSpPr>
          <p:cNvPr id="6758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B1D7EB-1AD4-2842-9388-4B4C48621E21}" type="slidenum">
              <a:rPr lang="en-US"/>
              <a:pPr/>
              <a:t>19</a:t>
            </a:fld>
            <a:endParaRPr lang="en-US"/>
          </a:p>
        </p:txBody>
      </p:sp>
      <p:sp>
        <p:nvSpPr>
          <p:cNvPr id="390146" name="Rectangle 2"/>
          <p:cNvSpPr>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39014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52227"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a:lstStyle/>
          <a:p>
            <a:pPr eaLnBrk="1" hangingPunct="1"/>
            <a:endParaRPr lang="en-US">
              <a:latin typeface="Calibri"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a:p>
        </p:txBody>
      </p:sp>
      <p:sp>
        <p:nvSpPr>
          <p:cNvPr id="4" name="Date Placeholder 3"/>
          <p:cNvSpPr>
            <a:spLocks noGrp="1"/>
          </p:cNvSpPr>
          <p:nvPr>
            <p:ph type="dt" sz="half" idx="10"/>
          </p:nvPr>
        </p:nvSpPr>
        <p:spPr/>
        <p:txBody>
          <a:bodyPr/>
          <a:lstStyle/>
          <a:p>
            <a:fld id="{8AEF894E-D0DF-7447-B0DE-43DC52002A92}" type="datetimeFigureOut">
              <a:rPr lang="en-US" smtClean="0"/>
              <a:t>7/28/2015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A3449-6C27-4C4B-9A70-69D6BBEF874C}" type="slidenum">
              <a:rPr lang="en-US" smtClean="0"/>
              <a:t>‹#›</a:t>
            </a:fld>
            <a:endParaRPr lang="en-US"/>
          </a:p>
        </p:txBody>
      </p:sp>
    </p:spTree>
    <p:extLst>
      <p:ext uri="{BB962C8B-B14F-4D97-AF65-F5344CB8AC3E}">
        <p14:creationId xmlns:p14="http://schemas.microsoft.com/office/powerpoint/2010/main" val="3059809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8AEF894E-D0DF-7447-B0DE-43DC52002A92}" type="datetimeFigureOut">
              <a:rPr lang="en-US" smtClean="0"/>
              <a:t>7/28/2015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A3449-6C27-4C4B-9A70-69D6BBEF874C}" type="slidenum">
              <a:rPr lang="en-US" smtClean="0"/>
              <a:t>‹#›</a:t>
            </a:fld>
            <a:endParaRPr lang="en-US"/>
          </a:p>
        </p:txBody>
      </p:sp>
    </p:spTree>
    <p:extLst>
      <p:ext uri="{BB962C8B-B14F-4D97-AF65-F5344CB8AC3E}">
        <p14:creationId xmlns:p14="http://schemas.microsoft.com/office/powerpoint/2010/main" val="2398407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8AEF894E-D0DF-7447-B0DE-43DC52002A92}" type="datetimeFigureOut">
              <a:rPr lang="en-US" smtClean="0"/>
              <a:t>7/28/2015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A3449-6C27-4C4B-9A70-69D6BBEF874C}" type="slidenum">
              <a:rPr lang="en-US" smtClean="0"/>
              <a:t>‹#›</a:t>
            </a:fld>
            <a:endParaRPr lang="en-US"/>
          </a:p>
        </p:txBody>
      </p:sp>
    </p:spTree>
    <p:extLst>
      <p:ext uri="{BB962C8B-B14F-4D97-AF65-F5344CB8AC3E}">
        <p14:creationId xmlns:p14="http://schemas.microsoft.com/office/powerpoint/2010/main" val="2534772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Date Placeholder 4"/>
          <p:cNvSpPr>
            <a:spLocks noGrp="1"/>
          </p:cNvSpPr>
          <p:nvPr>
            <p:ph type="dt" sz="half" idx="10"/>
          </p:nvPr>
        </p:nvSpPr>
        <p:spPr/>
        <p:txBody>
          <a:bodyPr/>
          <a:lstStyle/>
          <a:p>
            <a:fld id="{8AEF894E-D0DF-7447-B0DE-43DC52002A92}" type="datetimeFigureOut">
              <a:rPr lang="en-US" smtClean="0"/>
              <a:t>7/28/2015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8A3449-6C27-4C4B-9A70-69D6BBEF874C}" type="slidenum">
              <a:rPr lang="en-US" smtClean="0"/>
              <a:t>‹#›</a:t>
            </a:fld>
            <a:endParaRPr lang="en-US"/>
          </a:p>
        </p:txBody>
      </p:sp>
    </p:spTree>
    <p:extLst>
      <p:ext uri="{BB962C8B-B14F-4D97-AF65-F5344CB8AC3E}">
        <p14:creationId xmlns:p14="http://schemas.microsoft.com/office/powerpoint/2010/main" val="3980656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Date Placeholder 6"/>
          <p:cNvSpPr>
            <a:spLocks noGrp="1"/>
          </p:cNvSpPr>
          <p:nvPr>
            <p:ph type="dt" sz="half" idx="10"/>
          </p:nvPr>
        </p:nvSpPr>
        <p:spPr/>
        <p:txBody>
          <a:bodyPr/>
          <a:lstStyle/>
          <a:p>
            <a:fld id="{8AEF894E-D0DF-7447-B0DE-43DC52002A92}" type="datetimeFigureOut">
              <a:rPr lang="en-US" smtClean="0"/>
              <a:t>7/28/2015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8A3449-6C27-4C4B-9A70-69D6BBEF874C}" type="slidenum">
              <a:rPr lang="en-US" smtClean="0"/>
              <a:t>‹#›</a:t>
            </a:fld>
            <a:endParaRPr lang="en-US"/>
          </a:p>
        </p:txBody>
      </p:sp>
    </p:spTree>
    <p:extLst>
      <p:ext uri="{BB962C8B-B14F-4D97-AF65-F5344CB8AC3E}">
        <p14:creationId xmlns:p14="http://schemas.microsoft.com/office/powerpoint/2010/main" val="3233362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p>
            <a:fld id="{8AEF894E-D0DF-7447-B0DE-43DC52002A92}" type="datetimeFigureOut">
              <a:rPr lang="en-US" smtClean="0"/>
              <a:t>7/28/2015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8A3449-6C27-4C4B-9A70-69D6BBEF874C}" type="slidenum">
              <a:rPr lang="en-US" smtClean="0"/>
              <a:t>‹#›</a:t>
            </a:fld>
            <a:endParaRPr lang="en-US"/>
          </a:p>
        </p:txBody>
      </p:sp>
    </p:spTree>
    <p:extLst>
      <p:ext uri="{BB962C8B-B14F-4D97-AF65-F5344CB8AC3E}">
        <p14:creationId xmlns:p14="http://schemas.microsoft.com/office/powerpoint/2010/main" val="2076918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EF894E-D0DF-7447-B0DE-43DC52002A92}" type="datetimeFigureOut">
              <a:rPr lang="en-US" smtClean="0"/>
              <a:t>7/28/2015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8A3449-6C27-4C4B-9A70-69D6BBEF874C}" type="slidenum">
              <a:rPr lang="en-US" smtClean="0"/>
              <a:t>‹#›</a:t>
            </a:fld>
            <a:endParaRPr lang="en-US"/>
          </a:p>
        </p:txBody>
      </p:sp>
    </p:spTree>
    <p:extLst>
      <p:ext uri="{BB962C8B-B14F-4D97-AF65-F5344CB8AC3E}">
        <p14:creationId xmlns:p14="http://schemas.microsoft.com/office/powerpoint/2010/main" val="189800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8AEF894E-D0DF-7447-B0DE-43DC52002A92}" type="datetimeFigureOut">
              <a:rPr lang="en-US" smtClean="0"/>
              <a:t>7/28/2015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8A3449-6C27-4C4B-9A70-69D6BBEF874C}" type="slidenum">
              <a:rPr lang="en-US" smtClean="0"/>
              <a:t>‹#›</a:t>
            </a:fld>
            <a:endParaRPr lang="en-US"/>
          </a:p>
        </p:txBody>
      </p:sp>
    </p:spTree>
    <p:extLst>
      <p:ext uri="{BB962C8B-B14F-4D97-AF65-F5344CB8AC3E}">
        <p14:creationId xmlns:p14="http://schemas.microsoft.com/office/powerpoint/2010/main" val="3109015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8AEF894E-D0DF-7447-B0DE-43DC52002A92}" type="datetimeFigureOut">
              <a:rPr lang="en-US" smtClean="0"/>
              <a:t>7/28/2015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8A3449-6C27-4C4B-9A70-69D6BBEF874C}" type="slidenum">
              <a:rPr lang="en-US" smtClean="0"/>
              <a:t>‹#›</a:t>
            </a:fld>
            <a:endParaRPr lang="en-US"/>
          </a:p>
        </p:txBody>
      </p:sp>
    </p:spTree>
    <p:extLst>
      <p:ext uri="{BB962C8B-B14F-4D97-AF65-F5344CB8AC3E}">
        <p14:creationId xmlns:p14="http://schemas.microsoft.com/office/powerpoint/2010/main" val="3724128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8AEF894E-D0DF-7447-B0DE-43DC52002A92}" type="datetimeFigureOut">
              <a:rPr lang="en-US" smtClean="0"/>
              <a:t>7/28/2015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A3449-6C27-4C4B-9A70-69D6BBEF874C}" type="slidenum">
              <a:rPr lang="en-US" smtClean="0"/>
              <a:t>‹#›</a:t>
            </a:fld>
            <a:endParaRPr lang="en-US"/>
          </a:p>
        </p:txBody>
      </p:sp>
    </p:spTree>
    <p:extLst>
      <p:ext uri="{BB962C8B-B14F-4D97-AF65-F5344CB8AC3E}">
        <p14:creationId xmlns:p14="http://schemas.microsoft.com/office/powerpoint/2010/main" val="2674665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8AEF894E-D0DF-7447-B0DE-43DC52002A92}" type="datetimeFigureOut">
              <a:rPr lang="en-US" smtClean="0"/>
              <a:t>7/28/2015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A3449-6C27-4C4B-9A70-69D6BBEF874C}" type="slidenum">
              <a:rPr lang="en-US" smtClean="0"/>
              <a:t>‹#›</a:t>
            </a:fld>
            <a:endParaRPr lang="en-US"/>
          </a:p>
        </p:txBody>
      </p:sp>
    </p:spTree>
    <p:extLst>
      <p:ext uri="{BB962C8B-B14F-4D97-AF65-F5344CB8AC3E}">
        <p14:creationId xmlns:p14="http://schemas.microsoft.com/office/powerpoint/2010/main" val="32002051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AU"/>
          </a:p>
        </p:txBody>
      </p:sp>
      <p:sp>
        <p:nvSpPr>
          <p:cNvPr id="4" name="Rectangle 5"/>
          <p:cNvSpPr>
            <a:spLocks noGrp="1" noChangeArrowheads="1"/>
          </p:cNvSpPr>
          <p:nvPr>
            <p:ph type="ftr" sz="quarter" idx="11"/>
          </p:nvPr>
        </p:nvSpPr>
        <p:spPr>
          <a:ln/>
        </p:spPr>
        <p:txBody>
          <a:bodyPr/>
          <a:lstStyle>
            <a:lvl1pPr>
              <a:defRPr/>
            </a:lvl1pPr>
          </a:lstStyle>
          <a:p>
            <a:pPr>
              <a:defRPr/>
            </a:pPr>
            <a:endParaRPr lang="en-AU"/>
          </a:p>
        </p:txBody>
      </p:sp>
      <p:sp>
        <p:nvSpPr>
          <p:cNvPr id="5" name="Rectangle 6"/>
          <p:cNvSpPr>
            <a:spLocks noGrp="1" noChangeArrowheads="1"/>
          </p:cNvSpPr>
          <p:nvPr>
            <p:ph type="sldNum" sz="quarter" idx="12"/>
          </p:nvPr>
        </p:nvSpPr>
        <p:spPr>
          <a:ln/>
        </p:spPr>
        <p:txBody>
          <a:bodyPr/>
          <a:lstStyle>
            <a:lvl1pPr>
              <a:defRPr/>
            </a:lvl1pPr>
          </a:lstStyle>
          <a:p>
            <a:pPr>
              <a:defRPr/>
            </a:pPr>
            <a:fld id="{A9BC62D9-63F4-F140-8A1B-6D115202AC0B}" type="slidenum">
              <a:rPr lang="en-AU"/>
              <a:pPr>
                <a:defRPr/>
              </a:pPr>
              <a:t>‹#›</a:t>
            </a:fld>
            <a:endParaRPr lang="en-AU"/>
          </a:p>
        </p:txBody>
      </p:sp>
    </p:spTree>
    <p:extLst>
      <p:ext uri="{BB962C8B-B14F-4D97-AF65-F5344CB8AC3E}">
        <p14:creationId xmlns:p14="http://schemas.microsoft.com/office/powerpoint/2010/main" val="873426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EF894E-D0DF-7447-B0DE-43DC52002A92}" type="datetimeFigureOut">
              <a:rPr lang="en-US" smtClean="0"/>
              <a:t>7/28/2015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A3449-6C27-4C4B-9A70-69D6BBEF874C}" type="slidenum">
              <a:rPr lang="en-US" smtClean="0"/>
              <a:t>‹#›</a:t>
            </a:fld>
            <a:endParaRPr lang="en-US"/>
          </a:p>
        </p:txBody>
      </p:sp>
    </p:spTree>
    <p:extLst>
      <p:ext uri="{BB962C8B-B14F-4D97-AF65-F5344CB8AC3E}">
        <p14:creationId xmlns:p14="http://schemas.microsoft.com/office/powerpoint/2010/main" val="252413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jpeg"/><Relationship Id="rId7"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t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t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3.tif"/><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4.tif"/><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5.tif"/><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37.tif"/><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www.plospathogens.org/article/info:doi/10.1371/journal.ppat.1003057" TargetMode="External"/><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47.gif"/><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8.tif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1026"/>
          <p:cNvSpPr txBox="1">
            <a:spLocks noChangeArrowheads="1"/>
          </p:cNvSpPr>
          <p:nvPr/>
        </p:nvSpPr>
        <p:spPr bwMode="auto">
          <a:xfrm>
            <a:off x="-21269" y="1763873"/>
            <a:ext cx="9144000" cy="1035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algn="ctr"/>
            <a:r>
              <a:rPr lang="en-US" sz="3600" b="1" dirty="0" smtClean="0">
                <a:solidFill>
                  <a:srgbClr val="0000FF"/>
                </a:solidFill>
                <a:latin typeface="Arial" pitchFamily="34" charset="0"/>
                <a:cs typeface="Arial" pitchFamily="34" charset="0"/>
              </a:rPr>
              <a:t>Gamma-ray inactivated vaccines: </a:t>
            </a:r>
          </a:p>
          <a:p>
            <a:pPr algn="ctr"/>
            <a:r>
              <a:rPr lang="en-US" sz="2800" b="1" dirty="0" smtClean="0">
                <a:solidFill>
                  <a:srgbClr val="0000FF"/>
                </a:solidFill>
                <a:latin typeface="Arial" pitchFamily="34" charset="0"/>
                <a:cs typeface="Arial" pitchFamily="34" charset="0"/>
              </a:rPr>
              <a:t>Concepts and Applications</a:t>
            </a:r>
          </a:p>
        </p:txBody>
      </p:sp>
      <p:sp>
        <p:nvSpPr>
          <p:cNvPr id="15362" name="Text Box 1027"/>
          <p:cNvSpPr txBox="1">
            <a:spLocks noChangeArrowheads="1"/>
          </p:cNvSpPr>
          <p:nvPr/>
        </p:nvSpPr>
        <p:spPr bwMode="auto">
          <a:xfrm>
            <a:off x="0" y="3499373"/>
            <a:ext cx="9144000" cy="1512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algn="ctr" eaLnBrk="1" hangingPunct="1">
              <a:spcBef>
                <a:spcPct val="50000"/>
              </a:spcBef>
            </a:pPr>
            <a:r>
              <a:rPr lang="en-US" sz="1800" b="1" dirty="0" err="1">
                <a:latin typeface="Times New Roman" charset="0"/>
              </a:rPr>
              <a:t>Dr</a:t>
            </a:r>
            <a:r>
              <a:rPr lang="en-US" sz="1800" b="1" dirty="0">
                <a:latin typeface="Times New Roman" charset="0"/>
              </a:rPr>
              <a:t> Mohammed Alsharifi</a:t>
            </a:r>
          </a:p>
          <a:p>
            <a:pPr algn="ctr" eaLnBrk="1" hangingPunct="1">
              <a:spcBef>
                <a:spcPct val="50000"/>
              </a:spcBef>
            </a:pPr>
            <a:r>
              <a:rPr lang="en-US" sz="1600" dirty="0" smtClean="0">
                <a:latin typeface="Times New Roman" charset="0"/>
              </a:rPr>
              <a:t>Research Centre </a:t>
            </a:r>
            <a:r>
              <a:rPr lang="en-US" sz="1600" dirty="0" smtClean="0">
                <a:latin typeface="Times New Roman"/>
                <a:cs typeface="Times New Roman"/>
              </a:rPr>
              <a:t>for Infectious Diseases</a:t>
            </a:r>
          </a:p>
          <a:p>
            <a:pPr algn="ctr" eaLnBrk="1" hangingPunct="1">
              <a:spcBef>
                <a:spcPct val="50000"/>
              </a:spcBef>
            </a:pPr>
            <a:r>
              <a:rPr lang="en-US" sz="1600" dirty="0" smtClean="0">
                <a:latin typeface="Times New Roman"/>
                <a:cs typeface="Times New Roman"/>
              </a:rPr>
              <a:t>The </a:t>
            </a:r>
            <a:r>
              <a:rPr lang="en-US" sz="1600" dirty="0">
                <a:latin typeface="Times New Roman"/>
                <a:cs typeface="Times New Roman"/>
              </a:rPr>
              <a:t>University of </a:t>
            </a:r>
            <a:r>
              <a:rPr lang="en-US" sz="1600" dirty="0" smtClean="0">
                <a:latin typeface="Times New Roman"/>
                <a:cs typeface="Times New Roman"/>
              </a:rPr>
              <a:t>Adelaide</a:t>
            </a:r>
          </a:p>
          <a:p>
            <a:pPr algn="ctr" eaLnBrk="1" hangingPunct="1">
              <a:spcBef>
                <a:spcPct val="50000"/>
              </a:spcBef>
            </a:pPr>
            <a:endParaRPr lang="en-US" sz="1600" dirty="0">
              <a:latin typeface="Times New Roman"/>
              <a:cs typeface="Times New Roman"/>
            </a:endParaRPr>
          </a:p>
          <a:p>
            <a:pPr algn="ctr" eaLnBrk="1" hangingPunct="1">
              <a:spcBef>
                <a:spcPct val="50000"/>
              </a:spcBef>
            </a:pPr>
            <a:endParaRPr lang="en-US" sz="1600" dirty="0">
              <a:latin typeface="Times New Roman"/>
              <a:cs typeface="Times New Roman"/>
            </a:endParaRPr>
          </a:p>
          <a:p>
            <a:pPr algn="ctr" eaLnBrk="1" hangingPunct="1">
              <a:spcBef>
                <a:spcPct val="50000"/>
              </a:spcBef>
            </a:pPr>
            <a:endParaRPr lang="en-US" sz="1800" b="1" dirty="0" smtClean="0">
              <a:latin typeface="Times New Roman"/>
              <a:cs typeface="Times New Roman"/>
            </a:endParaRPr>
          </a:p>
          <a:p>
            <a:pPr algn="ctr" eaLnBrk="1" hangingPunct="1">
              <a:spcBef>
                <a:spcPct val="50000"/>
              </a:spcBef>
            </a:pPr>
            <a:r>
              <a:rPr lang="en-US" sz="1800" b="1" dirty="0" smtClean="0">
                <a:latin typeface="Times New Roman"/>
                <a:cs typeface="Times New Roman"/>
              </a:rPr>
              <a:t>Chief </a:t>
            </a:r>
            <a:r>
              <a:rPr lang="en-US" sz="1800" b="1" dirty="0">
                <a:latin typeface="Times New Roman"/>
                <a:cs typeface="Times New Roman"/>
              </a:rPr>
              <a:t>Scientific </a:t>
            </a:r>
            <a:r>
              <a:rPr lang="en-US" sz="1800" b="1" dirty="0" smtClean="0">
                <a:latin typeface="Times New Roman"/>
                <a:cs typeface="Times New Roman"/>
              </a:rPr>
              <a:t>Officer</a:t>
            </a:r>
          </a:p>
          <a:p>
            <a:pPr algn="ctr" eaLnBrk="1" hangingPunct="1">
              <a:spcBef>
                <a:spcPct val="50000"/>
              </a:spcBef>
            </a:pPr>
            <a:r>
              <a:rPr lang="en-US" sz="1600" dirty="0" smtClean="0">
                <a:latin typeface="Times New Roman"/>
                <a:cs typeface="Times New Roman"/>
              </a:rPr>
              <a:t>Gamma Vaccines Pty Ltd</a:t>
            </a:r>
            <a:endParaRPr lang="en-US" sz="1600" dirty="0">
              <a:latin typeface="Times New Roman"/>
              <a:cs typeface="Times New Roman"/>
            </a:endParaRPr>
          </a:p>
        </p:txBody>
      </p:sp>
      <p:pic>
        <p:nvPicPr>
          <p:cNvPr id="15363" name="Picture 3" descr="uni_lo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21791" y="101750"/>
            <a:ext cx="2923343" cy="1295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7" descr="11214_lores swine fl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72181" y="3153477"/>
            <a:ext cx="1672954" cy="1969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rotWithShape="1">
          <a:blip r:embed="rId5"/>
          <a:srcRect l="5389" t="4418" r="7929" b="3744"/>
          <a:stretch/>
        </p:blipFill>
        <p:spPr>
          <a:xfrm>
            <a:off x="98332" y="3374183"/>
            <a:ext cx="2079967" cy="1654420"/>
          </a:xfrm>
          <a:prstGeom prst="rect">
            <a:avLst/>
          </a:prstGeom>
        </p:spPr>
      </p:pic>
      <p:pic>
        <p:nvPicPr>
          <p:cNvPr id="4" name="Picture 3" descr="Screen Shot 2015-07-23 at 1.10.28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9497" y="5781235"/>
            <a:ext cx="3035700" cy="603876"/>
          </a:xfrm>
          <a:prstGeom prst="rect">
            <a:avLst/>
          </a:prstGeom>
        </p:spPr>
      </p:pic>
    </p:spTree>
    <p:extLst>
      <p:ext uri="{BB962C8B-B14F-4D97-AF65-F5344CB8AC3E}">
        <p14:creationId xmlns:p14="http://schemas.microsoft.com/office/powerpoint/2010/main" val="35682859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9401" y="811069"/>
            <a:ext cx="5034643" cy="581868"/>
          </a:xfrm>
        </p:spPr>
        <p:txBody>
          <a:bodyPr>
            <a:normAutofit/>
          </a:bodyPr>
          <a:lstStyle/>
          <a:p>
            <a:r>
              <a:rPr lang="en-AU" sz="3200" b="1" dirty="0" smtClean="0">
                <a:solidFill>
                  <a:srgbClr val="C00000"/>
                </a:solidFill>
              </a:rPr>
              <a:t>Acknowledgments</a:t>
            </a:r>
            <a:endParaRPr lang="en-AU" sz="3200" b="1" dirty="0">
              <a:solidFill>
                <a:srgbClr val="C00000"/>
              </a:solidFill>
            </a:endParaRPr>
          </a:p>
        </p:txBody>
      </p:sp>
      <p:pic>
        <p:nvPicPr>
          <p:cNvPr id="5" name="Picture 4" descr="Screen Shot 2013-06-28 at 5.48.09 P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59717"/>
            <a:ext cx="3503525" cy="693211"/>
          </a:xfrm>
          <a:prstGeom prst="rect">
            <a:avLst/>
          </a:prstGeom>
        </p:spPr>
      </p:pic>
      <p:grpSp>
        <p:nvGrpSpPr>
          <p:cNvPr id="13" name="Group 12"/>
          <p:cNvGrpSpPr/>
          <p:nvPr/>
        </p:nvGrpSpPr>
        <p:grpSpPr>
          <a:xfrm>
            <a:off x="6310075" y="1311297"/>
            <a:ext cx="2734136" cy="4716856"/>
            <a:chOff x="6290416" y="671147"/>
            <a:chExt cx="2731773" cy="4077927"/>
          </a:xfrm>
        </p:grpSpPr>
        <p:sp>
          <p:nvSpPr>
            <p:cNvPr id="8" name="Rectangle 3"/>
            <p:cNvSpPr>
              <a:spLocks noChangeArrowheads="1"/>
            </p:cNvSpPr>
            <p:nvPr/>
          </p:nvSpPr>
          <p:spPr bwMode="auto">
            <a:xfrm>
              <a:off x="6290416" y="671147"/>
              <a:ext cx="273177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600" b="1" u="sng" dirty="0" smtClean="0">
                  <a:solidFill>
                    <a:srgbClr val="000000"/>
                  </a:solidFill>
                  <a:latin typeface="Calibri"/>
                  <a:cs typeface="Calibri"/>
                </a:rPr>
                <a:t>Formal group at JCSMR</a:t>
              </a:r>
              <a:r>
                <a:rPr lang="en-US" sz="1600" b="1" u="sng" dirty="0">
                  <a:solidFill>
                    <a:srgbClr val="000000"/>
                  </a:solidFill>
                  <a:latin typeface="Calibri"/>
                  <a:cs typeface="Calibri"/>
                </a:rPr>
                <a:t>/ANU </a:t>
              </a:r>
            </a:p>
            <a:p>
              <a:r>
                <a:rPr lang="en-US" sz="1600" dirty="0" smtClean="0">
                  <a:solidFill>
                    <a:srgbClr val="000000"/>
                  </a:solidFill>
                  <a:latin typeface="Calibri"/>
                  <a:cs typeface="Calibri"/>
                </a:rPr>
                <a:t>Prof </a:t>
              </a:r>
              <a:r>
                <a:rPr lang="en-US" sz="1600" dirty="0">
                  <a:solidFill>
                    <a:srgbClr val="000000"/>
                  </a:solidFill>
                  <a:latin typeface="Calibri"/>
                  <a:cs typeface="Calibri"/>
                </a:rPr>
                <a:t>Arno </a:t>
              </a:r>
              <a:r>
                <a:rPr lang="en-US" sz="1600" dirty="0" err="1">
                  <a:solidFill>
                    <a:srgbClr val="000000"/>
                  </a:solidFill>
                  <a:latin typeface="Calibri"/>
                  <a:cs typeface="Calibri"/>
                </a:rPr>
                <a:t>Mullbacher</a:t>
              </a:r>
              <a:r>
                <a:rPr lang="en-US" sz="1600" dirty="0">
                  <a:solidFill>
                    <a:srgbClr val="000000"/>
                  </a:solidFill>
                  <a:latin typeface="Calibri"/>
                  <a:cs typeface="Calibri"/>
                </a:rPr>
                <a:t> </a:t>
              </a:r>
            </a:p>
            <a:p>
              <a:r>
                <a:rPr lang="en-US" sz="1600" dirty="0" err="1">
                  <a:solidFill>
                    <a:srgbClr val="000000"/>
                  </a:solidFill>
                  <a:latin typeface="Calibri"/>
                  <a:cs typeface="Calibri"/>
                </a:rPr>
                <a:t>Dr</a:t>
              </a:r>
              <a:r>
                <a:rPr lang="en-US" sz="1600" dirty="0">
                  <a:solidFill>
                    <a:srgbClr val="000000"/>
                  </a:solidFill>
                  <a:latin typeface="Calibri"/>
                  <a:cs typeface="Calibri"/>
                </a:rPr>
                <a:t> Yoichi </a:t>
              </a:r>
              <a:r>
                <a:rPr lang="en-US" sz="1600" dirty="0" err="1">
                  <a:solidFill>
                    <a:srgbClr val="000000"/>
                  </a:solidFill>
                  <a:latin typeface="Calibri"/>
                  <a:cs typeface="Calibri"/>
                </a:rPr>
                <a:t>Furuya</a:t>
              </a:r>
              <a:r>
                <a:rPr lang="en-US" sz="1600" dirty="0">
                  <a:solidFill>
                    <a:srgbClr val="000000"/>
                  </a:solidFill>
                  <a:latin typeface="Calibri"/>
                  <a:cs typeface="Calibri"/>
                </a:rPr>
                <a:t> </a:t>
              </a:r>
            </a:p>
            <a:p>
              <a:r>
                <a:rPr lang="en-US" sz="1600" dirty="0">
                  <a:solidFill>
                    <a:srgbClr val="000000"/>
                  </a:solidFill>
                  <a:latin typeface="Calibri"/>
                  <a:cs typeface="Calibri"/>
                </a:rPr>
                <a:t>Dr. Mario </a:t>
              </a:r>
              <a:r>
                <a:rPr lang="en-US" sz="1600" dirty="0" err="1">
                  <a:solidFill>
                    <a:srgbClr val="000000"/>
                  </a:solidFill>
                  <a:latin typeface="Calibri"/>
                  <a:cs typeface="Calibri"/>
                </a:rPr>
                <a:t>Lobigs</a:t>
              </a:r>
              <a:endParaRPr lang="en-US" sz="1600" dirty="0">
                <a:solidFill>
                  <a:srgbClr val="000000"/>
                </a:solidFill>
                <a:latin typeface="Calibri"/>
                <a:cs typeface="Calibri"/>
              </a:endParaRPr>
            </a:p>
            <a:p>
              <a:r>
                <a:rPr lang="en-US" sz="1600" dirty="0" err="1" smtClean="0">
                  <a:solidFill>
                    <a:srgbClr val="000000"/>
                  </a:solidFill>
                  <a:latin typeface="Calibri"/>
                  <a:cs typeface="Calibri"/>
                </a:rPr>
                <a:t>Dr</a:t>
              </a:r>
              <a:r>
                <a:rPr lang="en-US" sz="1600" dirty="0" smtClean="0">
                  <a:solidFill>
                    <a:srgbClr val="000000"/>
                  </a:solidFill>
                  <a:latin typeface="Calibri"/>
                  <a:cs typeface="Calibri"/>
                </a:rPr>
                <a:t> </a:t>
              </a:r>
              <a:r>
                <a:rPr lang="en-AU" sz="1600" dirty="0">
                  <a:solidFill>
                    <a:srgbClr val="000000"/>
                  </a:solidFill>
                  <a:latin typeface="Calibri"/>
                  <a:cs typeface="Calibri"/>
                </a:rPr>
                <a:t>Matthias </a:t>
              </a:r>
              <a:r>
                <a:rPr lang="en-AU" sz="1600" dirty="0" err="1">
                  <a:solidFill>
                    <a:srgbClr val="000000"/>
                  </a:solidFill>
                  <a:latin typeface="Calibri"/>
                  <a:cs typeface="Calibri"/>
                </a:rPr>
                <a:t>Regner</a:t>
              </a:r>
              <a:endParaRPr lang="en-AU" sz="1600" dirty="0">
                <a:solidFill>
                  <a:srgbClr val="000000"/>
                </a:solidFill>
                <a:latin typeface="Calibri"/>
                <a:cs typeface="Calibri"/>
              </a:endParaRPr>
            </a:p>
            <a:p>
              <a:r>
                <a:rPr lang="en-AU" sz="1600" dirty="0" err="1">
                  <a:solidFill>
                    <a:srgbClr val="000000"/>
                  </a:solidFill>
                  <a:latin typeface="Calibri"/>
                  <a:cs typeface="Calibri"/>
                </a:rPr>
                <a:t>Aulikki</a:t>
              </a:r>
              <a:r>
                <a:rPr lang="en-AU" sz="1600" dirty="0">
                  <a:solidFill>
                    <a:srgbClr val="000000"/>
                  </a:solidFill>
                  <a:latin typeface="Calibri"/>
                  <a:cs typeface="Calibri"/>
                </a:rPr>
                <a:t> </a:t>
              </a:r>
              <a:r>
                <a:rPr lang="en-AU" sz="1600" dirty="0" err="1">
                  <a:solidFill>
                    <a:srgbClr val="000000"/>
                  </a:solidFill>
                  <a:latin typeface="Calibri"/>
                  <a:cs typeface="Calibri"/>
                </a:rPr>
                <a:t>Koskinen</a:t>
              </a:r>
              <a:endParaRPr lang="en-AU" sz="1600" dirty="0">
                <a:solidFill>
                  <a:srgbClr val="000000"/>
                </a:solidFill>
                <a:latin typeface="Calibri"/>
                <a:cs typeface="Calibri"/>
              </a:endParaRPr>
            </a:p>
            <a:p>
              <a:r>
                <a:rPr lang="en-AU" sz="1600" dirty="0">
                  <a:solidFill>
                    <a:srgbClr val="000000"/>
                  </a:solidFill>
                  <a:latin typeface="Calibri"/>
                  <a:cs typeface="Calibri"/>
                </a:rPr>
                <a:t>Victoria </a:t>
              </a:r>
              <a:r>
                <a:rPr lang="en-AU" sz="1600" dirty="0" smtClean="0">
                  <a:solidFill>
                    <a:srgbClr val="000000"/>
                  </a:solidFill>
                  <a:latin typeface="Calibri"/>
                  <a:cs typeface="Calibri"/>
                </a:rPr>
                <a:t>Smyth</a:t>
              </a:r>
              <a:endParaRPr lang="en-AU" sz="1600" dirty="0">
                <a:solidFill>
                  <a:srgbClr val="171E89"/>
                </a:solidFill>
                <a:latin typeface="Calibri"/>
                <a:cs typeface="Calibri"/>
              </a:endParaRPr>
            </a:p>
          </p:txBody>
        </p:sp>
        <p:sp>
          <p:nvSpPr>
            <p:cNvPr id="9" name="Rectangle 4"/>
            <p:cNvSpPr>
              <a:spLocks noChangeArrowheads="1"/>
            </p:cNvSpPr>
            <p:nvPr/>
          </p:nvSpPr>
          <p:spPr bwMode="auto">
            <a:xfrm>
              <a:off x="6319146" y="3671856"/>
              <a:ext cx="199028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600" b="1" u="sng" dirty="0">
                  <a:latin typeface="Calibri"/>
                  <a:cs typeface="Calibri"/>
                </a:rPr>
                <a:t>AAHL/ CSIRO</a:t>
              </a:r>
            </a:p>
            <a:p>
              <a:r>
                <a:rPr lang="en-US" sz="1600" dirty="0" err="1">
                  <a:latin typeface="Calibri"/>
                  <a:cs typeface="Calibri"/>
                </a:rPr>
                <a:t>Dr</a:t>
              </a:r>
              <a:r>
                <a:rPr lang="en-US" sz="1600" dirty="0">
                  <a:latin typeface="Calibri"/>
                  <a:cs typeface="Calibri"/>
                </a:rPr>
                <a:t> Timothy R Bowden </a:t>
              </a:r>
            </a:p>
            <a:p>
              <a:r>
                <a:rPr lang="en-US" sz="1600" dirty="0" err="1">
                  <a:latin typeface="Calibri"/>
                  <a:cs typeface="Calibri"/>
                </a:rPr>
                <a:t>Dr</a:t>
              </a:r>
              <a:r>
                <a:rPr lang="en-US" sz="1600" dirty="0">
                  <a:latin typeface="Calibri"/>
                  <a:cs typeface="Calibri"/>
                </a:rPr>
                <a:t> David B Boyle</a:t>
              </a:r>
            </a:p>
            <a:p>
              <a:r>
                <a:rPr lang="en-US" sz="1600" dirty="0">
                  <a:latin typeface="Calibri"/>
                  <a:cs typeface="Calibri"/>
                </a:rPr>
                <a:t>Lee Trinidad</a:t>
              </a:r>
            </a:p>
          </p:txBody>
        </p:sp>
        <p:sp>
          <p:nvSpPr>
            <p:cNvPr id="10" name="Rectangle 5"/>
            <p:cNvSpPr>
              <a:spLocks noChangeArrowheads="1"/>
            </p:cNvSpPr>
            <p:nvPr/>
          </p:nvSpPr>
          <p:spPr bwMode="auto">
            <a:xfrm>
              <a:off x="6344848" y="2522070"/>
              <a:ext cx="196458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fr-CH" sz="1600" b="1" u="sng" dirty="0" smtClean="0">
                  <a:latin typeface="Calibri"/>
                  <a:cs typeface="Calibri"/>
                </a:rPr>
                <a:t>IMVS/ SA </a:t>
              </a:r>
              <a:r>
                <a:rPr lang="fr-CH" sz="1600" b="1" u="sng" dirty="0">
                  <a:latin typeface="Calibri"/>
                  <a:cs typeface="Calibri"/>
                </a:rPr>
                <a:t>Pathology</a:t>
              </a:r>
            </a:p>
            <a:p>
              <a:r>
                <a:rPr lang="fr-CH" sz="1600" dirty="0">
                  <a:latin typeface="Calibri"/>
                  <a:cs typeface="Calibri"/>
                </a:rPr>
                <a:t>Dr Tuckweng Kok</a:t>
              </a:r>
            </a:p>
            <a:p>
              <a:r>
                <a:rPr lang="fr-CH" sz="1600" dirty="0" smtClean="0">
                  <a:latin typeface="Calibri"/>
                  <a:cs typeface="Calibri"/>
                </a:rPr>
                <a:t>Dr </a:t>
              </a:r>
              <a:r>
                <a:rPr lang="fr-CH" sz="1600" dirty="0">
                  <a:latin typeface="Calibri"/>
                  <a:cs typeface="Calibri"/>
                </a:rPr>
                <a:t>Jim Manavis</a:t>
              </a:r>
            </a:p>
            <a:p>
              <a:r>
                <a:rPr lang="fr-CH" sz="1600" dirty="0" smtClean="0">
                  <a:latin typeface="Calibri"/>
                  <a:cs typeface="Calibri"/>
                </a:rPr>
                <a:t>Dr </a:t>
              </a:r>
              <a:r>
                <a:rPr lang="fr-CH" sz="1600" dirty="0">
                  <a:latin typeface="Calibri"/>
                  <a:cs typeface="Calibri"/>
                </a:rPr>
                <a:t>Peng Li</a:t>
              </a:r>
              <a:endParaRPr lang="en-US" sz="1600" dirty="0">
                <a:latin typeface="Calibri"/>
                <a:cs typeface="Calibri"/>
              </a:endParaRPr>
            </a:p>
          </p:txBody>
        </p:sp>
      </p:grpSp>
      <p:grpSp>
        <p:nvGrpSpPr>
          <p:cNvPr id="14" name="Group 13"/>
          <p:cNvGrpSpPr/>
          <p:nvPr/>
        </p:nvGrpSpPr>
        <p:grpSpPr>
          <a:xfrm>
            <a:off x="154599" y="1338509"/>
            <a:ext cx="2484375" cy="5093133"/>
            <a:chOff x="152587" y="679688"/>
            <a:chExt cx="2484375" cy="4716856"/>
          </a:xfrm>
        </p:grpSpPr>
        <p:sp>
          <p:nvSpPr>
            <p:cNvPr id="3" name="TextBox 2"/>
            <p:cNvSpPr txBox="1"/>
            <p:nvPr/>
          </p:nvSpPr>
          <p:spPr>
            <a:xfrm>
              <a:off x="152588" y="679688"/>
              <a:ext cx="2484374" cy="2554545"/>
            </a:xfrm>
            <a:prstGeom prst="rect">
              <a:avLst/>
            </a:prstGeom>
            <a:noFill/>
          </p:spPr>
          <p:txBody>
            <a:bodyPr wrap="square" rtlCol="0">
              <a:spAutoFit/>
            </a:bodyPr>
            <a:lstStyle/>
            <a:p>
              <a:r>
                <a:rPr lang="en-AU" sz="1600" b="1" u="sng" dirty="0" smtClean="0">
                  <a:latin typeface="Calibri"/>
                  <a:cs typeface="Calibri"/>
                </a:rPr>
                <a:t>The University of Adelaide </a:t>
              </a:r>
            </a:p>
            <a:p>
              <a:r>
                <a:rPr lang="en-AU" sz="1600" dirty="0" smtClean="0">
                  <a:latin typeface="Calibri"/>
                  <a:cs typeface="Calibri"/>
                </a:rPr>
                <a:t>Prof James Paton</a:t>
              </a:r>
            </a:p>
            <a:p>
              <a:r>
                <a:rPr lang="en-AU" sz="1600" dirty="0" smtClean="0">
                  <a:latin typeface="Calibri"/>
                  <a:cs typeface="Calibri"/>
                </a:rPr>
                <a:t>Prof </a:t>
              </a:r>
              <a:r>
                <a:rPr lang="en-AU" sz="1600" dirty="0">
                  <a:latin typeface="Calibri"/>
                  <a:cs typeface="Calibri"/>
                </a:rPr>
                <a:t>Tim </a:t>
              </a:r>
              <a:r>
                <a:rPr lang="en-AU" sz="1600" dirty="0" err="1" smtClean="0">
                  <a:latin typeface="Calibri"/>
                  <a:cs typeface="Calibri"/>
                </a:rPr>
                <a:t>Hirst</a:t>
              </a:r>
              <a:endParaRPr lang="en-AU" sz="1600" dirty="0" smtClean="0">
                <a:latin typeface="Calibri"/>
                <a:cs typeface="Calibri"/>
              </a:endParaRPr>
            </a:p>
            <a:p>
              <a:r>
                <a:rPr lang="en-AU" sz="1600" dirty="0" smtClean="0">
                  <a:latin typeface="Calibri"/>
                  <a:cs typeface="Calibri"/>
                </a:rPr>
                <a:t>Dr David Ogunniyi</a:t>
              </a:r>
            </a:p>
            <a:p>
              <a:r>
                <a:rPr lang="en-AU" sz="1600" dirty="0" smtClean="0">
                  <a:latin typeface="Calibri"/>
                  <a:cs typeface="Calibri"/>
                </a:rPr>
                <a:t>Dr Austen Chen</a:t>
              </a:r>
            </a:p>
            <a:p>
              <a:r>
                <a:rPr lang="en-AU" sz="1600" dirty="0" smtClean="0">
                  <a:latin typeface="Calibri"/>
                  <a:cs typeface="Calibri"/>
                </a:rPr>
                <a:t>Rachelle </a:t>
              </a:r>
              <a:r>
                <a:rPr lang="en-AU" sz="1600" dirty="0">
                  <a:latin typeface="Calibri"/>
                  <a:cs typeface="Calibri"/>
                </a:rPr>
                <a:t>Babb</a:t>
              </a:r>
              <a:endParaRPr lang="en-AU" sz="1600" dirty="0" smtClean="0">
                <a:latin typeface="Calibri"/>
                <a:cs typeface="Calibri"/>
              </a:endParaRPr>
            </a:p>
            <a:p>
              <a:r>
                <a:rPr lang="en-AU" sz="1600" dirty="0" smtClean="0">
                  <a:latin typeface="Calibri"/>
                  <a:cs typeface="Calibri"/>
                </a:rPr>
                <a:t>Shannon David</a:t>
              </a:r>
            </a:p>
            <a:p>
              <a:r>
                <a:rPr lang="en-US" sz="1600" dirty="0" err="1" smtClean="0">
                  <a:latin typeface="Calibri"/>
                  <a:cs typeface="Calibri"/>
                </a:rPr>
                <a:t>Josyane</a:t>
              </a:r>
              <a:r>
                <a:rPr lang="en-US" sz="1600" dirty="0" smtClean="0">
                  <a:latin typeface="Calibri"/>
                  <a:cs typeface="Calibri"/>
                </a:rPr>
                <a:t> Lau</a:t>
              </a:r>
            </a:p>
            <a:p>
              <a:r>
                <a:rPr lang="en-US" sz="1600" dirty="0" smtClean="0">
                  <a:latin typeface="Calibri"/>
                  <a:cs typeface="Calibri"/>
                </a:rPr>
                <a:t>Jennifer Chan</a:t>
              </a:r>
            </a:p>
            <a:p>
              <a:r>
                <a:rPr lang="en-US" sz="1600" dirty="0" err="1" smtClean="0">
                  <a:latin typeface="Calibri"/>
                  <a:cs typeface="Calibri"/>
                </a:rPr>
                <a:t>Dr</a:t>
              </a:r>
              <a:r>
                <a:rPr lang="en-US" sz="1600" dirty="0" smtClean="0">
                  <a:latin typeface="Calibri"/>
                  <a:cs typeface="Calibri"/>
                </a:rPr>
                <a:t> </a:t>
              </a:r>
              <a:r>
                <a:rPr lang="en-US" sz="1600" dirty="0" err="1" smtClean="0">
                  <a:latin typeface="Calibri"/>
                  <a:cs typeface="Calibri"/>
                </a:rPr>
                <a:t>EnChi</a:t>
              </a:r>
              <a:r>
                <a:rPr lang="en-US" sz="1600" dirty="0" smtClean="0">
                  <a:latin typeface="Calibri"/>
                  <a:cs typeface="Calibri"/>
                </a:rPr>
                <a:t> Wan</a:t>
              </a:r>
              <a:endParaRPr lang="en-US" sz="1600" dirty="0">
                <a:latin typeface="Calibri"/>
                <a:cs typeface="Calibri"/>
              </a:endParaRPr>
            </a:p>
          </p:txBody>
        </p:sp>
        <p:sp>
          <p:nvSpPr>
            <p:cNvPr id="7" name="TextBox 8"/>
            <p:cNvSpPr txBox="1">
              <a:spLocks noChangeArrowheads="1"/>
            </p:cNvSpPr>
            <p:nvPr/>
          </p:nvSpPr>
          <p:spPr bwMode="auto">
            <a:xfrm>
              <a:off x="152587" y="3360022"/>
              <a:ext cx="157657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Script MT Bold" charset="0"/>
                  <a:ea typeface="ＭＳ Ｐゴシック" charset="0"/>
                  <a:cs typeface="Times New Roman" charset="0"/>
                </a:defRPr>
              </a:lvl1pPr>
              <a:lvl2pPr marL="37931725" indent="-37474525" eaLnBrk="0" hangingPunct="0">
                <a:defRPr sz="2400">
                  <a:solidFill>
                    <a:schemeClr val="tx1"/>
                  </a:solidFill>
                  <a:latin typeface="Script MT Bold" charset="0"/>
                  <a:ea typeface="Times New Roman" charset="0"/>
                  <a:cs typeface="Times New Roman" charset="0"/>
                </a:defRPr>
              </a:lvl2pPr>
              <a:lvl3pPr eaLnBrk="0" hangingPunct="0">
                <a:defRPr sz="2400">
                  <a:solidFill>
                    <a:schemeClr val="tx1"/>
                  </a:solidFill>
                  <a:latin typeface="Script MT Bold" charset="0"/>
                  <a:ea typeface="Times New Roman" charset="0"/>
                  <a:cs typeface="Times New Roman" charset="0"/>
                </a:defRPr>
              </a:lvl3pPr>
              <a:lvl4pPr eaLnBrk="0" hangingPunct="0">
                <a:defRPr sz="2400">
                  <a:solidFill>
                    <a:schemeClr val="tx1"/>
                  </a:solidFill>
                  <a:latin typeface="Script MT Bold" charset="0"/>
                  <a:ea typeface="Times New Roman" charset="0"/>
                  <a:cs typeface="Times New Roman" charset="0"/>
                </a:defRPr>
              </a:lvl4pPr>
              <a:lvl5pPr eaLnBrk="0" hangingPunct="0">
                <a:defRPr sz="2400">
                  <a:solidFill>
                    <a:schemeClr val="tx1"/>
                  </a:solidFill>
                  <a:latin typeface="Script MT Bold" charset="0"/>
                  <a:ea typeface="Times New Roman" charset="0"/>
                  <a:cs typeface="Times New Roman" charset="0"/>
                </a:defRPr>
              </a:lvl5pPr>
              <a:lvl6pPr marL="457200" eaLnBrk="0" fontAlgn="base" hangingPunct="0">
                <a:spcBef>
                  <a:spcPct val="0"/>
                </a:spcBef>
                <a:spcAft>
                  <a:spcPct val="0"/>
                </a:spcAft>
                <a:defRPr sz="2400">
                  <a:solidFill>
                    <a:schemeClr val="tx1"/>
                  </a:solidFill>
                  <a:latin typeface="Script MT Bold" charset="0"/>
                  <a:ea typeface="Times New Roman" charset="0"/>
                  <a:cs typeface="Times New Roman" charset="0"/>
                </a:defRPr>
              </a:lvl6pPr>
              <a:lvl7pPr marL="914400" eaLnBrk="0" fontAlgn="base" hangingPunct="0">
                <a:spcBef>
                  <a:spcPct val="0"/>
                </a:spcBef>
                <a:spcAft>
                  <a:spcPct val="0"/>
                </a:spcAft>
                <a:defRPr sz="2400">
                  <a:solidFill>
                    <a:schemeClr val="tx1"/>
                  </a:solidFill>
                  <a:latin typeface="Script MT Bold" charset="0"/>
                  <a:ea typeface="Times New Roman" charset="0"/>
                  <a:cs typeface="Times New Roman" charset="0"/>
                </a:defRPr>
              </a:lvl7pPr>
              <a:lvl8pPr marL="1371600" eaLnBrk="0" fontAlgn="base" hangingPunct="0">
                <a:spcBef>
                  <a:spcPct val="0"/>
                </a:spcBef>
                <a:spcAft>
                  <a:spcPct val="0"/>
                </a:spcAft>
                <a:defRPr sz="2400">
                  <a:solidFill>
                    <a:schemeClr val="tx1"/>
                  </a:solidFill>
                  <a:latin typeface="Script MT Bold" charset="0"/>
                  <a:ea typeface="Times New Roman" charset="0"/>
                  <a:cs typeface="Times New Roman" charset="0"/>
                </a:defRPr>
              </a:lvl8pPr>
              <a:lvl9pPr marL="1828800" eaLnBrk="0" fontAlgn="base" hangingPunct="0">
                <a:spcBef>
                  <a:spcPct val="0"/>
                </a:spcBef>
                <a:spcAft>
                  <a:spcPct val="0"/>
                </a:spcAft>
                <a:defRPr sz="2400">
                  <a:solidFill>
                    <a:schemeClr val="tx1"/>
                  </a:solidFill>
                  <a:latin typeface="Script MT Bold" charset="0"/>
                  <a:ea typeface="Times New Roman" charset="0"/>
                  <a:cs typeface="Times New Roman" charset="0"/>
                </a:defRPr>
              </a:lvl9pPr>
            </a:lstStyle>
            <a:p>
              <a:pPr eaLnBrk="1" hangingPunct="1"/>
              <a:r>
                <a:rPr lang="en-US" sz="1600" b="1" u="sng" dirty="0" smtClean="0">
                  <a:latin typeface="Calibri"/>
                  <a:cs typeface="Calibri"/>
                </a:rPr>
                <a:t>ANSTO</a:t>
              </a:r>
              <a:endParaRPr lang="en-US" sz="1600" b="1" u="sng" dirty="0">
                <a:latin typeface="Calibri"/>
                <a:cs typeface="Calibri"/>
              </a:endParaRPr>
            </a:p>
            <a:p>
              <a:pPr eaLnBrk="1" hangingPunct="1"/>
              <a:r>
                <a:rPr lang="en-US" sz="1600" dirty="0" err="1" smtClean="0">
                  <a:latin typeface="Calibri"/>
                  <a:cs typeface="Calibri"/>
                </a:rPr>
                <a:t>Dr</a:t>
              </a:r>
              <a:r>
                <a:rPr lang="en-US" sz="1600" dirty="0" smtClean="0">
                  <a:latin typeface="Calibri"/>
                  <a:cs typeface="Calibri"/>
                </a:rPr>
                <a:t> Justin Davies</a:t>
              </a:r>
            </a:p>
            <a:p>
              <a:pPr eaLnBrk="1" hangingPunct="1"/>
              <a:r>
                <a:rPr lang="en-US" sz="1600" dirty="0" err="1" smtClean="0">
                  <a:latin typeface="Calibri"/>
                  <a:cs typeface="Calibri"/>
                </a:rPr>
                <a:t>Dr</a:t>
              </a:r>
              <a:r>
                <a:rPr lang="en-US" sz="1600" dirty="0" smtClean="0">
                  <a:latin typeface="Calibri"/>
                  <a:cs typeface="Calibri"/>
                </a:rPr>
                <a:t> Connie </a:t>
              </a:r>
              <a:r>
                <a:rPr lang="en-US" sz="1600" dirty="0" err="1" smtClean="0">
                  <a:latin typeface="Calibri"/>
                  <a:cs typeface="Calibri"/>
                </a:rPr>
                <a:t>Banos</a:t>
              </a:r>
              <a:endParaRPr lang="en-US" sz="1600" dirty="0">
                <a:latin typeface="Calibri"/>
                <a:cs typeface="Calibri"/>
              </a:endParaRPr>
            </a:p>
            <a:p>
              <a:pPr eaLnBrk="1" hangingPunct="1"/>
              <a:endParaRPr lang="en-US" sz="1600" dirty="0">
                <a:latin typeface="Calibri"/>
                <a:cs typeface="Calibri"/>
              </a:endParaRPr>
            </a:p>
          </p:txBody>
        </p:sp>
        <p:sp>
          <p:nvSpPr>
            <p:cNvPr id="11" name="Rectangle 10"/>
            <p:cNvSpPr/>
            <p:nvPr/>
          </p:nvSpPr>
          <p:spPr>
            <a:xfrm>
              <a:off x="152587" y="4319326"/>
              <a:ext cx="2484374" cy="1077218"/>
            </a:xfrm>
            <a:prstGeom prst="rect">
              <a:avLst/>
            </a:prstGeom>
          </p:spPr>
          <p:txBody>
            <a:bodyPr wrap="none">
              <a:spAutoFit/>
            </a:bodyPr>
            <a:lstStyle/>
            <a:p>
              <a:r>
                <a:rPr lang="en-US" sz="1600" b="1" u="sng" dirty="0">
                  <a:latin typeface="Calibri"/>
                  <a:cs typeface="Calibri"/>
                </a:rPr>
                <a:t>Hanson </a:t>
              </a:r>
              <a:r>
                <a:rPr lang="en-US" sz="1600" b="1" u="sng" dirty="0" smtClean="0">
                  <a:latin typeface="Calibri"/>
                  <a:cs typeface="Calibri"/>
                </a:rPr>
                <a:t>Institute/ Adelaide</a:t>
              </a:r>
            </a:p>
            <a:p>
              <a:r>
                <a:rPr lang="en-US" sz="1600" dirty="0" err="1" smtClean="0">
                  <a:latin typeface="Calibri"/>
                  <a:cs typeface="Calibri"/>
                </a:rPr>
                <a:t>Dr</a:t>
              </a:r>
              <a:r>
                <a:rPr lang="en-US" sz="1600" dirty="0" smtClean="0">
                  <a:latin typeface="Calibri"/>
                  <a:cs typeface="Calibri"/>
                </a:rPr>
                <a:t> John D. </a:t>
              </a:r>
              <a:r>
                <a:rPr lang="en-US" sz="1600" dirty="0" err="1" smtClean="0">
                  <a:latin typeface="Calibri"/>
                  <a:cs typeface="Calibri"/>
                </a:rPr>
                <a:t>Hayball</a:t>
              </a:r>
              <a:endParaRPr lang="en-US" sz="1600" dirty="0" smtClean="0">
                <a:latin typeface="Calibri"/>
                <a:cs typeface="Calibri"/>
              </a:endParaRPr>
            </a:p>
            <a:p>
              <a:r>
                <a:rPr lang="en-US" sz="1600" dirty="0" err="1">
                  <a:latin typeface="Calibri"/>
                  <a:cs typeface="Calibri"/>
                </a:rPr>
                <a:t>Dr</a:t>
              </a:r>
              <a:r>
                <a:rPr lang="en-US" sz="1600" dirty="0">
                  <a:latin typeface="Calibri"/>
                  <a:cs typeface="Calibri"/>
                </a:rPr>
                <a:t> </a:t>
              </a:r>
              <a:r>
                <a:rPr lang="en-US" sz="1600" dirty="0" err="1">
                  <a:latin typeface="Calibri"/>
                  <a:cs typeface="Calibri"/>
                </a:rPr>
                <a:t>Kerrilyn</a:t>
              </a:r>
              <a:r>
                <a:rPr lang="en-US" sz="1600" dirty="0">
                  <a:latin typeface="Calibri"/>
                  <a:cs typeface="Calibri"/>
                </a:rPr>
                <a:t> R. </a:t>
              </a:r>
              <a:r>
                <a:rPr lang="en-US" sz="1600" dirty="0" err="1">
                  <a:latin typeface="Calibri"/>
                  <a:cs typeface="Calibri"/>
                </a:rPr>
                <a:t>Diener</a:t>
              </a:r>
              <a:endParaRPr lang="en-US" sz="1600" dirty="0">
                <a:latin typeface="Calibri"/>
                <a:cs typeface="Calibri"/>
              </a:endParaRPr>
            </a:p>
            <a:p>
              <a:endParaRPr lang="en-US" sz="1600" dirty="0">
                <a:latin typeface="Calibri"/>
                <a:cs typeface="Calibri"/>
              </a:endParaRPr>
            </a:p>
          </p:txBody>
        </p:sp>
      </p:grpSp>
      <p:pic>
        <p:nvPicPr>
          <p:cNvPr id="12" name="Picture 3" descr="uni_logo.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04044" y="154170"/>
            <a:ext cx="2372577" cy="105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4"/>
          <a:stretch>
            <a:fillRect/>
          </a:stretch>
        </p:blipFill>
        <p:spPr>
          <a:xfrm>
            <a:off x="4870416" y="1560332"/>
            <a:ext cx="1115786" cy="1489574"/>
          </a:xfrm>
          <a:prstGeom prst="rect">
            <a:avLst/>
          </a:prstGeom>
        </p:spPr>
      </p:pic>
      <p:pic>
        <p:nvPicPr>
          <p:cNvPr id="16" name="Picture 15"/>
          <p:cNvPicPr>
            <a:picLocks noChangeAspect="1"/>
          </p:cNvPicPr>
          <p:nvPr/>
        </p:nvPicPr>
        <p:blipFill rotWithShape="1">
          <a:blip r:embed="rId5"/>
          <a:srcRect l="8284" t="8268" r="6509" b="21245"/>
          <a:stretch/>
        </p:blipFill>
        <p:spPr>
          <a:xfrm>
            <a:off x="2561236" y="1572986"/>
            <a:ext cx="1225472" cy="1489574"/>
          </a:xfrm>
          <a:prstGeom prst="rect">
            <a:avLst/>
          </a:prstGeom>
        </p:spPr>
      </p:pic>
      <p:pic>
        <p:nvPicPr>
          <p:cNvPr id="17" name="Picture 16"/>
          <p:cNvPicPr>
            <a:picLocks noChangeAspect="1"/>
          </p:cNvPicPr>
          <p:nvPr/>
        </p:nvPicPr>
        <p:blipFill>
          <a:blip r:embed="rId6"/>
          <a:stretch>
            <a:fillRect/>
          </a:stretch>
        </p:blipFill>
        <p:spPr>
          <a:xfrm>
            <a:off x="2320806" y="3553508"/>
            <a:ext cx="1182718" cy="1437002"/>
          </a:xfrm>
          <a:prstGeom prst="rect">
            <a:avLst/>
          </a:prstGeom>
        </p:spPr>
      </p:pic>
      <p:pic>
        <p:nvPicPr>
          <p:cNvPr id="18" name="Picture 17"/>
          <p:cNvPicPr>
            <a:picLocks noChangeAspect="1"/>
          </p:cNvPicPr>
          <p:nvPr/>
        </p:nvPicPr>
        <p:blipFill>
          <a:blip r:embed="rId7"/>
          <a:stretch>
            <a:fillRect/>
          </a:stretch>
        </p:blipFill>
        <p:spPr>
          <a:xfrm>
            <a:off x="5130792" y="3562774"/>
            <a:ext cx="1115786" cy="1305470"/>
          </a:xfrm>
          <a:prstGeom prst="rect">
            <a:avLst/>
          </a:prstGeom>
        </p:spPr>
      </p:pic>
      <p:pic>
        <p:nvPicPr>
          <p:cNvPr id="19" name="Picture 18"/>
          <p:cNvPicPr>
            <a:picLocks noChangeAspect="1"/>
          </p:cNvPicPr>
          <p:nvPr/>
        </p:nvPicPr>
        <p:blipFill rotWithShape="1">
          <a:blip r:embed="rId8"/>
          <a:srcRect l="9900"/>
          <a:stretch/>
        </p:blipFill>
        <p:spPr>
          <a:xfrm>
            <a:off x="3714660" y="3562774"/>
            <a:ext cx="1155756" cy="1282756"/>
          </a:xfrm>
          <a:prstGeom prst="rect">
            <a:avLst/>
          </a:prstGeom>
        </p:spPr>
      </p:pic>
      <p:sp>
        <p:nvSpPr>
          <p:cNvPr id="20" name="Rectangle 19"/>
          <p:cNvSpPr/>
          <p:nvPr/>
        </p:nvSpPr>
        <p:spPr>
          <a:xfrm>
            <a:off x="2561236" y="3049906"/>
            <a:ext cx="1264739" cy="276999"/>
          </a:xfrm>
          <a:prstGeom prst="rect">
            <a:avLst/>
          </a:prstGeom>
        </p:spPr>
        <p:txBody>
          <a:bodyPr wrap="none">
            <a:spAutoFit/>
          </a:bodyPr>
          <a:lstStyle/>
          <a:p>
            <a:r>
              <a:rPr lang="en-AU" sz="1200" dirty="0">
                <a:cs typeface="Calibri"/>
              </a:rPr>
              <a:t>Prof James Paton</a:t>
            </a:r>
          </a:p>
        </p:txBody>
      </p:sp>
      <p:sp>
        <p:nvSpPr>
          <p:cNvPr id="21" name="Rectangle 20"/>
          <p:cNvSpPr/>
          <p:nvPr/>
        </p:nvSpPr>
        <p:spPr>
          <a:xfrm>
            <a:off x="4727490" y="3013622"/>
            <a:ext cx="1533969" cy="276999"/>
          </a:xfrm>
          <a:prstGeom prst="rect">
            <a:avLst/>
          </a:prstGeom>
        </p:spPr>
        <p:txBody>
          <a:bodyPr wrap="none">
            <a:spAutoFit/>
          </a:bodyPr>
          <a:lstStyle/>
          <a:p>
            <a:r>
              <a:rPr lang="en-US" sz="1200" dirty="0">
                <a:solidFill>
                  <a:srgbClr val="000000"/>
                </a:solidFill>
                <a:cs typeface="Calibri"/>
              </a:rPr>
              <a:t>Prof Arno </a:t>
            </a:r>
            <a:r>
              <a:rPr lang="en-US" sz="1200" dirty="0" err="1">
                <a:solidFill>
                  <a:srgbClr val="000000"/>
                </a:solidFill>
                <a:cs typeface="Calibri"/>
              </a:rPr>
              <a:t>Mullbacher</a:t>
            </a:r>
            <a:r>
              <a:rPr lang="en-US" sz="1200" dirty="0">
                <a:solidFill>
                  <a:srgbClr val="000000"/>
                </a:solidFill>
                <a:cs typeface="Calibri"/>
              </a:rPr>
              <a:t> </a:t>
            </a:r>
          </a:p>
        </p:txBody>
      </p:sp>
      <p:sp>
        <p:nvSpPr>
          <p:cNvPr id="22" name="Rectangle 21"/>
          <p:cNvSpPr/>
          <p:nvPr/>
        </p:nvSpPr>
        <p:spPr>
          <a:xfrm>
            <a:off x="5130792" y="4837794"/>
            <a:ext cx="1210588" cy="276999"/>
          </a:xfrm>
          <a:prstGeom prst="rect">
            <a:avLst/>
          </a:prstGeom>
        </p:spPr>
        <p:txBody>
          <a:bodyPr wrap="none">
            <a:spAutoFit/>
          </a:bodyPr>
          <a:lstStyle/>
          <a:p>
            <a:r>
              <a:rPr lang="en-US" sz="1200" dirty="0" err="1">
                <a:solidFill>
                  <a:srgbClr val="000000"/>
                </a:solidFill>
                <a:cs typeface="Calibri"/>
              </a:rPr>
              <a:t>Dr</a:t>
            </a:r>
            <a:r>
              <a:rPr lang="en-US" sz="1200" dirty="0">
                <a:solidFill>
                  <a:srgbClr val="000000"/>
                </a:solidFill>
                <a:cs typeface="Calibri"/>
              </a:rPr>
              <a:t> Yoichi </a:t>
            </a:r>
            <a:r>
              <a:rPr lang="en-US" sz="1200" dirty="0" err="1">
                <a:solidFill>
                  <a:srgbClr val="000000"/>
                </a:solidFill>
                <a:cs typeface="Calibri"/>
              </a:rPr>
              <a:t>Furuya</a:t>
            </a:r>
            <a:r>
              <a:rPr lang="en-US" sz="1200" dirty="0">
                <a:solidFill>
                  <a:srgbClr val="000000"/>
                </a:solidFill>
                <a:cs typeface="Calibri"/>
              </a:rPr>
              <a:t> </a:t>
            </a:r>
          </a:p>
        </p:txBody>
      </p:sp>
      <p:sp>
        <p:nvSpPr>
          <p:cNvPr id="23" name="Rectangle 22"/>
          <p:cNvSpPr/>
          <p:nvPr/>
        </p:nvSpPr>
        <p:spPr>
          <a:xfrm>
            <a:off x="3786708" y="4852010"/>
            <a:ext cx="1065541" cy="276999"/>
          </a:xfrm>
          <a:prstGeom prst="rect">
            <a:avLst/>
          </a:prstGeom>
        </p:spPr>
        <p:txBody>
          <a:bodyPr wrap="none">
            <a:spAutoFit/>
          </a:bodyPr>
          <a:lstStyle/>
          <a:p>
            <a:r>
              <a:rPr lang="en-AU" sz="1200" dirty="0">
                <a:cs typeface="Calibri"/>
              </a:rPr>
              <a:t>Rachelle Babb</a:t>
            </a:r>
          </a:p>
        </p:txBody>
      </p:sp>
      <p:sp>
        <p:nvSpPr>
          <p:cNvPr id="24" name="Rectangle 23"/>
          <p:cNvSpPr/>
          <p:nvPr/>
        </p:nvSpPr>
        <p:spPr>
          <a:xfrm>
            <a:off x="2393374" y="4950990"/>
            <a:ext cx="1045328" cy="276999"/>
          </a:xfrm>
          <a:prstGeom prst="rect">
            <a:avLst/>
          </a:prstGeom>
        </p:spPr>
        <p:txBody>
          <a:bodyPr wrap="none">
            <a:spAutoFit/>
          </a:bodyPr>
          <a:lstStyle/>
          <a:p>
            <a:r>
              <a:rPr lang="en-AU" sz="1200" dirty="0">
                <a:cs typeface="Calibri"/>
              </a:rPr>
              <a:t>Prof Tim </a:t>
            </a:r>
            <a:r>
              <a:rPr lang="en-AU" sz="1200" dirty="0" err="1">
                <a:cs typeface="Calibri"/>
              </a:rPr>
              <a:t>Hirst</a:t>
            </a:r>
            <a:endParaRPr lang="en-AU" sz="1200" dirty="0">
              <a:cs typeface="Calibri"/>
            </a:endParaRPr>
          </a:p>
        </p:txBody>
      </p:sp>
      <p:pic>
        <p:nvPicPr>
          <p:cNvPr id="26" name="Picture 25"/>
          <p:cNvPicPr>
            <a:picLocks noChangeAspect="1"/>
          </p:cNvPicPr>
          <p:nvPr/>
        </p:nvPicPr>
        <p:blipFill>
          <a:blip r:embed="rId9"/>
          <a:stretch>
            <a:fillRect/>
          </a:stretch>
        </p:blipFill>
        <p:spPr>
          <a:xfrm>
            <a:off x="5898825" y="6142116"/>
            <a:ext cx="2432016" cy="579051"/>
          </a:xfrm>
          <a:prstGeom prst="rect">
            <a:avLst/>
          </a:prstGeom>
        </p:spPr>
      </p:pic>
      <p:pic>
        <p:nvPicPr>
          <p:cNvPr id="27" name="Picture 26"/>
          <p:cNvPicPr>
            <a:picLocks noChangeAspect="1"/>
          </p:cNvPicPr>
          <p:nvPr/>
        </p:nvPicPr>
        <p:blipFill>
          <a:blip r:embed="rId10"/>
          <a:stretch>
            <a:fillRect/>
          </a:stretch>
        </p:blipFill>
        <p:spPr>
          <a:xfrm>
            <a:off x="1894115" y="6028153"/>
            <a:ext cx="3378200" cy="749300"/>
          </a:xfrm>
          <a:prstGeom prst="rect">
            <a:avLst/>
          </a:prstGeom>
        </p:spPr>
      </p:pic>
    </p:spTree>
    <p:extLst>
      <p:ext uri="{BB962C8B-B14F-4D97-AF65-F5344CB8AC3E}">
        <p14:creationId xmlns:p14="http://schemas.microsoft.com/office/powerpoint/2010/main" val="33200592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444501" y="905928"/>
            <a:ext cx="8309428" cy="3938215"/>
            <a:chOff x="1371600" y="4831016"/>
            <a:chExt cx="6348934" cy="1776312"/>
          </a:xfrm>
        </p:grpSpPr>
        <p:pic>
          <p:nvPicPr>
            <p:cNvPr id="7" name="Picture 2" descr="http://www.sportsnhealth.net/wp-content/uploads/2012/01/Prevnar-Pneumonia-Vaccine-Approved-For-Adults.jpg"/>
            <p:cNvPicPr>
              <a:picLocks noChangeAspect="1" noChangeArrowheads="1"/>
            </p:cNvPicPr>
            <p:nvPr/>
          </p:nvPicPr>
          <p:blipFill rotWithShape="1">
            <a:blip r:embed="rId2" cstate="print"/>
            <a:srcRect t="72104"/>
            <a:stretch/>
          </p:blipFill>
          <p:spPr bwMode="auto">
            <a:xfrm>
              <a:off x="1371600" y="4831016"/>
              <a:ext cx="6348934" cy="1776312"/>
            </a:xfrm>
            <a:prstGeom prst="rect">
              <a:avLst/>
            </a:prstGeom>
            <a:noFill/>
          </p:spPr>
        </p:pic>
        <p:sp>
          <p:nvSpPr>
            <p:cNvPr id="8" name="Rectangle 7"/>
            <p:cNvSpPr/>
            <p:nvPr/>
          </p:nvSpPr>
          <p:spPr>
            <a:xfrm rot="20852115">
              <a:off x="4146162" y="5493971"/>
              <a:ext cx="1447852" cy="540945"/>
            </a:xfrm>
            <a:prstGeom prst="rect">
              <a:avLst/>
            </a:prstGeom>
            <a:solidFill>
              <a:schemeClr val="tx2">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rgbClr val="FFFF00"/>
                  </a:solidFill>
                </a:rPr>
                <a:t>Gamma-ray inactivated universal flu vaccine</a:t>
              </a:r>
              <a:endParaRPr lang="en-US" sz="1600" b="1" dirty="0">
                <a:solidFill>
                  <a:srgbClr val="FFFF00"/>
                </a:solidFill>
              </a:endParaRPr>
            </a:p>
          </p:txBody>
        </p:sp>
      </p:grpSp>
      <p:sp>
        <p:nvSpPr>
          <p:cNvPr id="4" name="TextBox 3"/>
          <p:cNvSpPr txBox="1"/>
          <p:nvPr/>
        </p:nvSpPr>
        <p:spPr>
          <a:xfrm>
            <a:off x="4263572" y="198042"/>
            <a:ext cx="897752" cy="707886"/>
          </a:xfrm>
          <a:prstGeom prst="rect">
            <a:avLst/>
          </a:prstGeom>
          <a:noFill/>
        </p:spPr>
        <p:txBody>
          <a:bodyPr wrap="none" rtlCol="0">
            <a:spAutoFit/>
          </a:bodyPr>
          <a:lstStyle/>
          <a:p>
            <a:r>
              <a:rPr lang="en-US" sz="4000" dirty="0" smtClean="0"/>
              <a:t>???</a:t>
            </a:r>
            <a:endParaRPr lang="en-US" sz="4000" dirty="0"/>
          </a:p>
        </p:txBody>
      </p:sp>
    </p:spTree>
    <p:extLst>
      <p:ext uri="{BB962C8B-B14F-4D97-AF65-F5344CB8AC3E}">
        <p14:creationId xmlns:p14="http://schemas.microsoft.com/office/powerpoint/2010/main" val="3020049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 descr="11214_lores swine fl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1870" y="3868480"/>
            <a:ext cx="2123754" cy="2500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rotWithShape="1">
          <a:blip r:embed="rId3"/>
          <a:srcRect l="5389" t="4418" r="7929" b="3744"/>
          <a:stretch/>
        </p:blipFill>
        <p:spPr>
          <a:xfrm>
            <a:off x="303124" y="4345885"/>
            <a:ext cx="2452239" cy="1950527"/>
          </a:xfrm>
          <a:prstGeom prst="rect">
            <a:avLst/>
          </a:prstGeom>
        </p:spPr>
      </p:pic>
      <p:sp>
        <p:nvSpPr>
          <p:cNvPr id="2" name="Rectangle 1"/>
          <p:cNvSpPr/>
          <p:nvPr/>
        </p:nvSpPr>
        <p:spPr>
          <a:xfrm>
            <a:off x="197360" y="857132"/>
            <a:ext cx="6660640" cy="2677656"/>
          </a:xfrm>
          <a:prstGeom prst="rect">
            <a:avLst/>
          </a:prstGeom>
        </p:spPr>
        <p:txBody>
          <a:bodyPr wrap="square">
            <a:spAutoFit/>
          </a:bodyPr>
          <a:lstStyle/>
          <a:p>
            <a:r>
              <a:rPr lang="en-US" sz="2400" b="1" u="sng" dirty="0">
                <a:solidFill>
                  <a:srgbClr val="0000FF"/>
                </a:solidFill>
              </a:rPr>
              <a:t>Outline</a:t>
            </a:r>
            <a:r>
              <a:rPr lang="en-US" sz="2400" b="1" u="sng" dirty="0" smtClean="0">
                <a:solidFill>
                  <a:srgbClr val="0000FF"/>
                </a:solidFill>
              </a:rPr>
              <a:t>:</a:t>
            </a:r>
            <a:endParaRPr lang="en-US" u="sng" dirty="0">
              <a:solidFill>
                <a:srgbClr val="0000FF"/>
              </a:solidFill>
            </a:endParaRPr>
          </a:p>
          <a:p>
            <a:endParaRPr lang="en-US" b="1" dirty="0" smtClean="0"/>
          </a:p>
          <a:p>
            <a:r>
              <a:rPr lang="en-US" b="1" dirty="0" smtClean="0"/>
              <a:t>Safety </a:t>
            </a:r>
            <a:r>
              <a:rPr lang="en-US" b="1" dirty="0"/>
              <a:t>of gamma-irradiated products:</a:t>
            </a:r>
          </a:p>
          <a:p>
            <a:r>
              <a:rPr lang="en-US" dirty="0"/>
              <a:t>		</a:t>
            </a:r>
            <a:r>
              <a:rPr lang="en-US" b="1" dirty="0"/>
              <a:t>	</a:t>
            </a:r>
            <a:endParaRPr lang="en-US" b="1" dirty="0" smtClean="0"/>
          </a:p>
          <a:p>
            <a:r>
              <a:rPr lang="en-US" b="1" dirty="0" smtClean="0"/>
              <a:t>Sterilizing </a:t>
            </a:r>
            <a:r>
              <a:rPr lang="en-US" b="1" dirty="0"/>
              <a:t>effects of gamma-irradiation </a:t>
            </a:r>
            <a:endParaRPr lang="en-US" dirty="0"/>
          </a:p>
          <a:p>
            <a:endParaRPr lang="en-US" dirty="0"/>
          </a:p>
          <a:p>
            <a:r>
              <a:rPr lang="en-US" b="1" dirty="0" smtClean="0"/>
              <a:t>Gamma</a:t>
            </a:r>
            <a:r>
              <a:rPr lang="en-US" b="1" dirty="0"/>
              <a:t>-irradiated influenza A virus vaccine (</a:t>
            </a:r>
            <a:r>
              <a:rPr lang="en-US" b="1" dirty="0">
                <a:latin typeface="Symbol" charset="2"/>
                <a:cs typeface="Symbol" charset="2"/>
              </a:rPr>
              <a:t>g</a:t>
            </a:r>
            <a:r>
              <a:rPr lang="en-US" b="1" dirty="0"/>
              <a:t>-FLU)</a:t>
            </a:r>
          </a:p>
          <a:p>
            <a:endParaRPr lang="en-US" dirty="0"/>
          </a:p>
          <a:p>
            <a:r>
              <a:rPr lang="en-US" b="1" dirty="0"/>
              <a:t>Gamma-irradiated </a:t>
            </a:r>
            <a:r>
              <a:rPr lang="en-US" b="1" i="1" dirty="0"/>
              <a:t>Streptococcus pneumoniae </a:t>
            </a:r>
            <a:r>
              <a:rPr lang="en-US" b="1" dirty="0"/>
              <a:t>vaccine (</a:t>
            </a:r>
            <a:r>
              <a:rPr lang="en-US" b="1" dirty="0">
                <a:latin typeface="Symbol" charset="2"/>
                <a:cs typeface="Symbol" charset="2"/>
              </a:rPr>
              <a:t>g</a:t>
            </a:r>
            <a:r>
              <a:rPr lang="en-US" b="1" dirty="0"/>
              <a:t>-PN)</a:t>
            </a:r>
          </a:p>
        </p:txBody>
      </p:sp>
    </p:spTree>
    <p:extLst>
      <p:ext uri="{BB962C8B-B14F-4D97-AF65-F5344CB8AC3E}">
        <p14:creationId xmlns:p14="http://schemas.microsoft.com/office/powerpoint/2010/main" val="26259226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5214" y="896698"/>
            <a:ext cx="8713788" cy="3385543"/>
          </a:xfrm>
          <a:prstGeom prst="rect">
            <a:avLst/>
          </a:prstGeom>
          <a:noFill/>
        </p:spPr>
        <p:txBody>
          <a:bodyPr>
            <a:spAutoFit/>
          </a:bodyPr>
          <a:lstStyle/>
          <a:p>
            <a:pPr marL="285750" indent="-285750">
              <a:buFontTx/>
              <a:buChar char="-"/>
              <a:defRPr/>
            </a:pPr>
            <a:r>
              <a:rPr lang="en-US" sz="1800" dirty="0">
                <a:latin typeface="Times New Roman"/>
                <a:cs typeface="Times New Roman"/>
              </a:rPr>
              <a:t>Food irradiation has been examined thoroughly by the World Health Organization (WHO), the United Nations Food and Agriculture Organization (FAO), by the European Community Scientific Committee for Food, the United States Food and Drug Administration.</a:t>
            </a:r>
          </a:p>
          <a:p>
            <a:pPr marL="285750" indent="-285750">
              <a:buFontTx/>
              <a:buChar char="-"/>
              <a:defRPr/>
            </a:pPr>
            <a:endParaRPr lang="en-US" sz="1800" dirty="0">
              <a:latin typeface="Times New Roman"/>
              <a:cs typeface="Times New Roman"/>
            </a:endParaRPr>
          </a:p>
          <a:p>
            <a:pPr marL="285750" indent="-285750">
              <a:buFontTx/>
              <a:buChar char="-"/>
              <a:defRPr/>
            </a:pPr>
            <a:r>
              <a:rPr lang="en-US" sz="1800" dirty="0">
                <a:latin typeface="Times New Roman"/>
                <a:cs typeface="Times New Roman"/>
              </a:rPr>
              <a:t>Used in more than 50 countries including Australia</a:t>
            </a:r>
          </a:p>
          <a:p>
            <a:pPr>
              <a:defRPr/>
            </a:pPr>
            <a:endParaRPr lang="en-US" sz="1800" dirty="0">
              <a:latin typeface="Times New Roman"/>
              <a:cs typeface="Times New Roman"/>
            </a:endParaRPr>
          </a:p>
          <a:p>
            <a:pPr marL="285750" indent="-285750">
              <a:buFontTx/>
              <a:buChar char="-"/>
              <a:defRPr/>
            </a:pPr>
            <a:r>
              <a:rPr lang="en-US" sz="1800" dirty="0">
                <a:latin typeface="Times New Roman"/>
                <a:cs typeface="Times New Roman"/>
              </a:rPr>
              <a:t>Food Standards Australia New Zealand (FSANZ) approval of food irradiation: </a:t>
            </a:r>
          </a:p>
          <a:p>
            <a:pPr lvl="1">
              <a:defRPr/>
            </a:pPr>
            <a:r>
              <a:rPr lang="en-US" sz="1800" b="1" dirty="0">
                <a:latin typeface="Times New Roman"/>
                <a:cs typeface="Times New Roman"/>
              </a:rPr>
              <a:t>Irradiation of tropical fruits </a:t>
            </a:r>
            <a:r>
              <a:rPr lang="en-US" sz="1800" dirty="0">
                <a:latin typeface="Times New Roman"/>
                <a:cs typeface="Times New Roman"/>
              </a:rPr>
              <a:t>(breadfruit, </a:t>
            </a:r>
            <a:r>
              <a:rPr lang="en-US" sz="1800" dirty="0" err="1">
                <a:latin typeface="Times New Roman"/>
                <a:cs typeface="Times New Roman"/>
              </a:rPr>
              <a:t>carambola</a:t>
            </a:r>
            <a:r>
              <a:rPr lang="en-US" sz="1800" dirty="0">
                <a:latin typeface="Times New Roman"/>
                <a:cs typeface="Times New Roman"/>
              </a:rPr>
              <a:t>, custard apple, litchi, </a:t>
            </a:r>
            <a:r>
              <a:rPr lang="en-US" sz="1800" dirty="0" err="1">
                <a:latin typeface="Times New Roman"/>
                <a:cs typeface="Times New Roman"/>
              </a:rPr>
              <a:t>longan</a:t>
            </a:r>
            <a:r>
              <a:rPr lang="en-US" sz="1800" dirty="0">
                <a:latin typeface="Times New Roman"/>
                <a:cs typeface="Times New Roman"/>
              </a:rPr>
              <a:t>, mango, </a:t>
            </a:r>
            <a:r>
              <a:rPr lang="en-US" sz="1800" dirty="0" err="1">
                <a:latin typeface="Times New Roman"/>
                <a:cs typeface="Times New Roman"/>
              </a:rPr>
              <a:t>mangosteen</a:t>
            </a:r>
            <a:r>
              <a:rPr lang="en-US" sz="1800" dirty="0">
                <a:latin typeface="Times New Roman"/>
                <a:cs typeface="Times New Roman"/>
              </a:rPr>
              <a:t>, papaya and </a:t>
            </a:r>
            <a:r>
              <a:rPr lang="en-US" sz="1800" dirty="0" err="1">
                <a:latin typeface="Times New Roman"/>
                <a:cs typeface="Times New Roman"/>
              </a:rPr>
              <a:t>rambutan</a:t>
            </a:r>
            <a:r>
              <a:rPr lang="en-US" sz="1800" dirty="0">
                <a:latin typeface="Times New Roman"/>
                <a:cs typeface="Times New Roman"/>
              </a:rPr>
              <a:t>) (Application A443) (March 2003)</a:t>
            </a:r>
          </a:p>
          <a:p>
            <a:pPr lvl="1">
              <a:defRPr/>
            </a:pPr>
            <a:r>
              <a:rPr lang="en-US" sz="1800" b="1" dirty="0">
                <a:latin typeface="Times New Roman"/>
                <a:cs typeface="Times New Roman"/>
              </a:rPr>
              <a:t>Irradiation of persimmons </a:t>
            </a:r>
            <a:r>
              <a:rPr lang="en-US" sz="1800" dirty="0">
                <a:latin typeface="Times New Roman"/>
                <a:cs typeface="Times New Roman"/>
              </a:rPr>
              <a:t>(Application A1038) (August 2011)</a:t>
            </a:r>
          </a:p>
          <a:p>
            <a:pPr>
              <a:defRPr/>
            </a:pPr>
            <a:endParaRPr lang="en-US" sz="1600" dirty="0">
              <a:latin typeface="Times New Roman"/>
              <a:cs typeface="Times New Roman"/>
            </a:endParaRPr>
          </a:p>
        </p:txBody>
      </p:sp>
      <p:sp>
        <p:nvSpPr>
          <p:cNvPr id="68612"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fld id="{5DE8A0BD-F9E4-D442-A2FE-DA19FC0511F0}" type="slidenum">
              <a:rPr lang="en-AU" sz="1400">
                <a:latin typeface="Times New Roman" charset="0"/>
                <a:cs typeface="Times New Roman" charset="0"/>
              </a:rPr>
              <a:pPr eaLnBrk="1" hangingPunct="1"/>
              <a:t>5</a:t>
            </a:fld>
            <a:endParaRPr lang="en-AU" sz="1400">
              <a:latin typeface="Times New Roman" charset="0"/>
              <a:cs typeface="Times New Roman" charset="0"/>
            </a:endParaRPr>
          </a:p>
        </p:txBody>
      </p:sp>
      <p:sp>
        <p:nvSpPr>
          <p:cNvPr id="6" name="Rectangle 5"/>
          <p:cNvSpPr/>
          <p:nvPr/>
        </p:nvSpPr>
        <p:spPr>
          <a:xfrm>
            <a:off x="109222" y="67110"/>
            <a:ext cx="9034778" cy="738664"/>
          </a:xfrm>
          <a:prstGeom prst="rect">
            <a:avLst/>
          </a:prstGeom>
        </p:spPr>
        <p:txBody>
          <a:bodyPr wrap="square">
            <a:spAutoFit/>
          </a:bodyPr>
          <a:lstStyle/>
          <a:p>
            <a:r>
              <a:rPr lang="en-US" sz="2400" b="1" dirty="0" smtClean="0"/>
              <a:t>Safety of gamma-irradiated products: </a:t>
            </a:r>
            <a:r>
              <a:rPr lang="en-US" sz="2400" b="1" dirty="0" smtClean="0">
                <a:solidFill>
                  <a:srgbClr val="0000FF"/>
                </a:solidFill>
              </a:rPr>
              <a:t>gamma-irradiated food</a:t>
            </a:r>
            <a:r>
              <a:rPr lang="en-US" sz="2400" dirty="0" smtClean="0"/>
              <a:t> </a:t>
            </a:r>
          </a:p>
          <a:p>
            <a:r>
              <a:rPr lang="en-US" dirty="0" smtClean="0"/>
              <a:t>		</a:t>
            </a:r>
            <a:endParaRPr lang="en-US" dirty="0"/>
          </a:p>
        </p:txBody>
      </p:sp>
    </p:spTree>
    <p:extLst>
      <p:ext uri="{BB962C8B-B14F-4D97-AF65-F5344CB8AC3E}">
        <p14:creationId xmlns:p14="http://schemas.microsoft.com/office/powerpoint/2010/main" val="19554019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1" name="Text Box 3"/>
          <p:cNvSpPr txBox="1">
            <a:spLocks noChangeArrowheads="1"/>
          </p:cNvSpPr>
          <p:nvPr/>
        </p:nvSpPr>
        <p:spPr bwMode="auto">
          <a:xfrm>
            <a:off x="248633" y="5437811"/>
            <a:ext cx="8443273"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marL="457200" indent="-457200">
              <a:defRPr sz="2400">
                <a:solidFill>
                  <a:schemeClr val="tx1"/>
                </a:solidFill>
                <a:latin typeface="Times New Roman" charset="0"/>
                <a:ea typeface="ＭＳ Ｐゴシック" charset="0"/>
                <a:cs typeface="Times New Roman" charset="0"/>
              </a:defRPr>
            </a:lvl1pPr>
            <a:lvl2pPr marL="914400" indent="-457200">
              <a:defRPr sz="2400">
                <a:solidFill>
                  <a:schemeClr val="tx1"/>
                </a:solidFill>
                <a:latin typeface="Times New Roman" charset="0"/>
                <a:ea typeface="Times New Roman" charset="0"/>
                <a:cs typeface="Times New Roman" charset="0"/>
              </a:defRPr>
            </a:lvl2pPr>
            <a:lvl3pPr marL="1371600" indent="-457200">
              <a:defRPr sz="2400">
                <a:solidFill>
                  <a:schemeClr val="tx1"/>
                </a:solidFill>
                <a:latin typeface="Times New Roman" charset="0"/>
                <a:ea typeface="Times New Roman" charset="0"/>
                <a:cs typeface="Times New Roman" charset="0"/>
              </a:defRPr>
            </a:lvl3pPr>
            <a:lvl4pPr marL="1828800" indent="-457200">
              <a:defRPr sz="2400">
                <a:solidFill>
                  <a:schemeClr val="tx1"/>
                </a:solidFill>
                <a:latin typeface="Times New Roman" charset="0"/>
                <a:ea typeface="Times New Roman" charset="0"/>
                <a:cs typeface="Times New Roman" charset="0"/>
              </a:defRPr>
            </a:lvl4pPr>
            <a:lvl5pPr marL="2286000" indent="-457200">
              <a:defRPr sz="2400">
                <a:solidFill>
                  <a:schemeClr val="tx1"/>
                </a:solidFill>
                <a:latin typeface="Times New Roman" charset="0"/>
                <a:ea typeface="Times New Roman" charset="0"/>
                <a:cs typeface="Times New Roman" charset="0"/>
              </a:defRPr>
            </a:lvl5pPr>
            <a:lvl6pPr marL="2743200" indent="-457200" fontAlgn="base">
              <a:spcBef>
                <a:spcPct val="0"/>
              </a:spcBef>
              <a:spcAft>
                <a:spcPct val="0"/>
              </a:spcAft>
              <a:defRPr sz="2400">
                <a:solidFill>
                  <a:schemeClr val="tx1"/>
                </a:solidFill>
                <a:latin typeface="Times New Roman" charset="0"/>
                <a:ea typeface="Times New Roman" charset="0"/>
                <a:cs typeface="Times New Roman" charset="0"/>
              </a:defRPr>
            </a:lvl6pPr>
            <a:lvl7pPr marL="3200400" indent="-457200" fontAlgn="base">
              <a:spcBef>
                <a:spcPct val="0"/>
              </a:spcBef>
              <a:spcAft>
                <a:spcPct val="0"/>
              </a:spcAft>
              <a:defRPr sz="2400">
                <a:solidFill>
                  <a:schemeClr val="tx1"/>
                </a:solidFill>
                <a:latin typeface="Times New Roman" charset="0"/>
                <a:ea typeface="Times New Roman" charset="0"/>
                <a:cs typeface="Times New Roman" charset="0"/>
              </a:defRPr>
            </a:lvl7pPr>
            <a:lvl8pPr marL="3657600" indent="-457200" fontAlgn="base">
              <a:spcBef>
                <a:spcPct val="0"/>
              </a:spcBef>
              <a:spcAft>
                <a:spcPct val="0"/>
              </a:spcAft>
              <a:defRPr sz="2400">
                <a:solidFill>
                  <a:schemeClr val="tx1"/>
                </a:solidFill>
                <a:latin typeface="Times New Roman" charset="0"/>
                <a:ea typeface="Times New Roman" charset="0"/>
                <a:cs typeface="Times New Roman" charset="0"/>
              </a:defRPr>
            </a:lvl8pPr>
            <a:lvl9pPr marL="4114800" indent="-457200" fontAlgn="base">
              <a:spcBef>
                <a:spcPct val="0"/>
              </a:spcBef>
              <a:spcAft>
                <a:spcPct val="0"/>
              </a:spcAft>
              <a:defRPr sz="2400">
                <a:solidFill>
                  <a:schemeClr val="tx1"/>
                </a:solidFill>
                <a:latin typeface="Times New Roman" charset="0"/>
                <a:ea typeface="Times New Roman" charset="0"/>
                <a:cs typeface="Times New Roman" charset="0"/>
              </a:defRPr>
            </a:lvl9pPr>
          </a:lstStyle>
          <a:p>
            <a:pPr marL="0" indent="0"/>
            <a:r>
              <a:rPr lang="en-AU" sz="2000" b="1" dirty="0" smtClean="0">
                <a:solidFill>
                  <a:schemeClr val="accent2"/>
                </a:solidFill>
              </a:rPr>
              <a:t>Gamma</a:t>
            </a:r>
            <a:r>
              <a:rPr lang="en-AU" sz="2000" b="1" dirty="0">
                <a:solidFill>
                  <a:schemeClr val="accent2"/>
                </a:solidFill>
              </a:rPr>
              <a:t>-irradiated </a:t>
            </a:r>
            <a:r>
              <a:rPr lang="en-AU" sz="2000" b="1" dirty="0" smtClean="0">
                <a:solidFill>
                  <a:schemeClr val="accent2"/>
                </a:solidFill>
              </a:rPr>
              <a:t>products </a:t>
            </a:r>
            <a:r>
              <a:rPr lang="en-AU" sz="2000" b="1" dirty="0">
                <a:solidFill>
                  <a:schemeClr val="accent2"/>
                </a:solidFill>
              </a:rPr>
              <a:t>are </a:t>
            </a:r>
            <a:r>
              <a:rPr lang="en-AU" sz="2000" b="1" dirty="0" smtClean="0">
                <a:solidFill>
                  <a:schemeClr val="accent2"/>
                </a:solidFill>
              </a:rPr>
              <a:t>safe and </a:t>
            </a:r>
            <a:r>
              <a:rPr lang="en-AU" sz="2000" b="1" dirty="0">
                <a:solidFill>
                  <a:schemeClr val="accent2"/>
                </a:solidFill>
              </a:rPr>
              <a:t>can be easily </a:t>
            </a:r>
            <a:r>
              <a:rPr lang="en-AU" sz="2000" b="1" dirty="0" smtClean="0">
                <a:solidFill>
                  <a:schemeClr val="accent2"/>
                </a:solidFill>
              </a:rPr>
              <a:t>stored</a:t>
            </a:r>
          </a:p>
          <a:p>
            <a:pPr marL="0" indent="0"/>
            <a:endParaRPr lang="en-AU" sz="2000" b="1" dirty="0">
              <a:solidFill>
                <a:schemeClr val="accent2"/>
              </a:solidFill>
            </a:endParaRPr>
          </a:p>
          <a:p>
            <a:pPr marL="0" indent="0"/>
            <a:r>
              <a:rPr lang="en-AU" sz="2000" b="1" dirty="0" smtClean="0">
                <a:solidFill>
                  <a:schemeClr val="accent2"/>
                </a:solidFill>
              </a:rPr>
              <a:t>How about clinically administered vaccines? </a:t>
            </a:r>
            <a:endParaRPr lang="en-AU" sz="2000" b="1" dirty="0">
              <a:solidFill>
                <a:schemeClr val="accent2"/>
              </a:solidFill>
            </a:endParaRPr>
          </a:p>
        </p:txBody>
      </p:sp>
      <p:pic>
        <p:nvPicPr>
          <p:cNvPr id="3" name="Picture 2" descr="Screen Shot 2015-07-22 at 9.52.34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8593" y="648322"/>
            <a:ext cx="3620105" cy="4585169"/>
          </a:xfrm>
          <a:prstGeom prst="rect">
            <a:avLst/>
          </a:prstGeom>
        </p:spPr>
      </p:pic>
      <p:sp>
        <p:nvSpPr>
          <p:cNvPr id="4" name="Rectangle 3"/>
          <p:cNvSpPr/>
          <p:nvPr/>
        </p:nvSpPr>
        <p:spPr>
          <a:xfrm>
            <a:off x="248633" y="941116"/>
            <a:ext cx="4667778" cy="2308324"/>
          </a:xfrm>
          <a:prstGeom prst="rect">
            <a:avLst/>
          </a:prstGeom>
        </p:spPr>
        <p:txBody>
          <a:bodyPr wrap="square">
            <a:spAutoFit/>
          </a:bodyPr>
          <a:lstStyle/>
          <a:p>
            <a:r>
              <a:rPr lang="en-US" b="1" dirty="0" smtClean="0"/>
              <a:t>Irradiation of food:</a:t>
            </a:r>
          </a:p>
          <a:p>
            <a:pPr marL="285750" indent="-285750">
              <a:buFontTx/>
              <a:buChar char="-"/>
            </a:pPr>
            <a:r>
              <a:rPr lang="en-US" dirty="0" smtClean="0"/>
              <a:t>Inactivates possible pathogens including bacteria </a:t>
            </a:r>
            <a:r>
              <a:rPr lang="en-US" dirty="0"/>
              <a:t>and </a:t>
            </a:r>
            <a:r>
              <a:rPr lang="en-US" dirty="0" smtClean="0"/>
              <a:t>viruses</a:t>
            </a:r>
          </a:p>
          <a:p>
            <a:endParaRPr lang="en-US" dirty="0"/>
          </a:p>
          <a:p>
            <a:pPr marL="285750" indent="-285750">
              <a:buFontTx/>
              <a:buChar char="-"/>
            </a:pPr>
            <a:r>
              <a:rPr lang="en-US" dirty="0"/>
              <a:t>S</a:t>
            </a:r>
            <a:r>
              <a:rPr lang="en-US" dirty="0" smtClean="0"/>
              <a:t>terilizes insect pests and stops </a:t>
            </a:r>
            <a:r>
              <a:rPr lang="en-US" dirty="0"/>
              <a:t>the spread of foreign invasive species across national </a:t>
            </a:r>
            <a:r>
              <a:rPr lang="en-US" dirty="0" smtClean="0"/>
              <a:t>boundaries.</a:t>
            </a:r>
            <a:endParaRPr lang="en-US" dirty="0"/>
          </a:p>
          <a:p>
            <a:endParaRPr lang="en-US" dirty="0"/>
          </a:p>
        </p:txBody>
      </p:sp>
      <p:sp>
        <p:nvSpPr>
          <p:cNvPr id="6" name="Rectangle 5"/>
          <p:cNvSpPr/>
          <p:nvPr/>
        </p:nvSpPr>
        <p:spPr>
          <a:xfrm>
            <a:off x="109222" y="67110"/>
            <a:ext cx="9034778" cy="738664"/>
          </a:xfrm>
          <a:prstGeom prst="rect">
            <a:avLst/>
          </a:prstGeom>
        </p:spPr>
        <p:txBody>
          <a:bodyPr wrap="square">
            <a:spAutoFit/>
          </a:bodyPr>
          <a:lstStyle/>
          <a:p>
            <a:r>
              <a:rPr lang="en-US" sz="2400" b="1" dirty="0" smtClean="0"/>
              <a:t>Safety of gamma-irradiated products: </a:t>
            </a:r>
            <a:r>
              <a:rPr lang="en-US" sz="2400" b="1" dirty="0" smtClean="0">
                <a:solidFill>
                  <a:srgbClr val="0000FF"/>
                </a:solidFill>
              </a:rPr>
              <a:t>gamma-irradiated food</a:t>
            </a:r>
            <a:r>
              <a:rPr lang="en-US" sz="2400" dirty="0" smtClean="0"/>
              <a:t> </a:t>
            </a:r>
          </a:p>
          <a:p>
            <a:r>
              <a:rPr lang="en-US" dirty="0" smtClean="0"/>
              <a:t>		</a:t>
            </a:r>
            <a:endParaRPr lang="en-US" dirty="0"/>
          </a:p>
        </p:txBody>
      </p:sp>
    </p:spTree>
    <p:extLst>
      <p:ext uri="{BB962C8B-B14F-4D97-AF65-F5344CB8AC3E}">
        <p14:creationId xmlns:p14="http://schemas.microsoft.com/office/powerpoint/2010/main" val="9073305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9222" y="24208"/>
            <a:ext cx="9034778" cy="738664"/>
          </a:xfrm>
          <a:prstGeom prst="rect">
            <a:avLst/>
          </a:prstGeom>
        </p:spPr>
        <p:txBody>
          <a:bodyPr wrap="square">
            <a:spAutoFit/>
          </a:bodyPr>
          <a:lstStyle/>
          <a:p>
            <a:r>
              <a:rPr lang="en-US" sz="2400" b="1" dirty="0" smtClean="0"/>
              <a:t>Safety of gamma-irradiated products: </a:t>
            </a:r>
            <a:r>
              <a:rPr lang="en-US" sz="2400" b="1" dirty="0" smtClean="0">
                <a:solidFill>
                  <a:srgbClr val="0000FF"/>
                </a:solidFill>
              </a:rPr>
              <a:t>gamma-irradiated vaccines</a:t>
            </a:r>
            <a:r>
              <a:rPr lang="en-US" sz="2400" dirty="0" smtClean="0"/>
              <a:t> </a:t>
            </a:r>
          </a:p>
          <a:p>
            <a:r>
              <a:rPr lang="en-US" dirty="0" smtClean="0"/>
              <a:t>		</a:t>
            </a:r>
            <a:endParaRPr lang="en-US" dirty="0"/>
          </a:p>
        </p:txBody>
      </p:sp>
      <p:pic>
        <p:nvPicPr>
          <p:cNvPr id="3" name="Picture 2" descr="Screen Shot 2015-07-24 at 1.02.0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2941" y="813540"/>
            <a:ext cx="7147874" cy="1046400"/>
          </a:xfrm>
          <a:prstGeom prst="rect">
            <a:avLst/>
          </a:prstGeom>
        </p:spPr>
      </p:pic>
      <p:sp>
        <p:nvSpPr>
          <p:cNvPr id="6" name="Rectangle 5"/>
          <p:cNvSpPr/>
          <p:nvPr/>
        </p:nvSpPr>
        <p:spPr>
          <a:xfrm>
            <a:off x="109222" y="1855412"/>
            <a:ext cx="8892121" cy="2739211"/>
          </a:xfrm>
          <a:prstGeom prst="rect">
            <a:avLst/>
          </a:prstGeom>
        </p:spPr>
        <p:txBody>
          <a:bodyPr wrap="square">
            <a:spAutoFit/>
          </a:bodyPr>
          <a:lstStyle/>
          <a:p>
            <a:r>
              <a:rPr lang="en-US" sz="1400" dirty="0"/>
              <a:t>Abstract</a:t>
            </a:r>
          </a:p>
          <a:p>
            <a:endParaRPr lang="en-US" sz="1400" dirty="0"/>
          </a:p>
          <a:p>
            <a:r>
              <a:rPr lang="en-US" sz="1200" b="1" dirty="0" err="1"/>
              <a:t>Bacille</a:t>
            </a:r>
            <a:r>
              <a:rPr lang="en-US" sz="1200" b="1" dirty="0"/>
              <a:t> </a:t>
            </a:r>
            <a:r>
              <a:rPr lang="en-US" sz="1200" b="1" dirty="0" err="1"/>
              <a:t>Calmette-Guérin</a:t>
            </a:r>
            <a:r>
              <a:rPr lang="en-US" sz="1200" b="1" dirty="0"/>
              <a:t> (BCG) vaccine</a:t>
            </a:r>
            <a:r>
              <a:rPr lang="en-US" sz="1200" dirty="0"/>
              <a:t> exerts nonspecific </a:t>
            </a:r>
            <a:r>
              <a:rPr lang="en-US" sz="1200" dirty="0" err="1"/>
              <a:t>immunostimulatory</a:t>
            </a:r>
            <a:r>
              <a:rPr lang="en-US" sz="1200" dirty="0"/>
              <a:t> effects and may therefore represent a novel therapeutic option to treat sepsis-induced </a:t>
            </a:r>
            <a:r>
              <a:rPr lang="en-US" sz="1200" dirty="0" err="1"/>
              <a:t>immunoparalysis</a:t>
            </a:r>
            <a:r>
              <a:rPr lang="en-US" sz="1200" dirty="0"/>
              <a:t>. We investigated whether BCG vaccination modulates the systemic innate immune response in humans in vivo during experimental </a:t>
            </a:r>
            <a:r>
              <a:rPr lang="en-US" sz="1200" dirty="0" err="1"/>
              <a:t>endotoxemia</a:t>
            </a:r>
            <a:r>
              <a:rPr lang="en-US" sz="1200" dirty="0"/>
              <a:t>. We used inactivated gamma-irradiated BCG vaccine because of the potential risk of disseminated disease with the live vaccine in </a:t>
            </a:r>
            <a:r>
              <a:rPr lang="en-US" sz="1200" dirty="0" err="1"/>
              <a:t>immunoparalyzed</a:t>
            </a:r>
            <a:r>
              <a:rPr lang="en-US" sz="1200" dirty="0"/>
              <a:t> patients. In a randomized double-blind placebo-controlled study, </a:t>
            </a:r>
            <a:r>
              <a:rPr lang="en-US" sz="1200" b="1" dirty="0"/>
              <a:t>healthy male volunteers were vaccinated with gamma-irradiated BCG (n = 10) </a:t>
            </a:r>
            <a:r>
              <a:rPr lang="en-US" sz="1200" dirty="0"/>
              <a:t>or placebo (n = 10) and received 1 </a:t>
            </a:r>
            <a:r>
              <a:rPr lang="en-US" sz="1200" dirty="0" err="1"/>
              <a:t>ng</a:t>
            </a:r>
            <a:r>
              <a:rPr lang="en-US" sz="1200" dirty="0"/>
              <a:t>/kg lipopolysaccharide (LPS) intravenously on day 5 after vaccination to assess the in vivo immune response. Peripheral blood mononuclear cells were stimulated with various related and unrelated pathogens 5, 8 to 10, and 25 to 35 days after vaccination to assess ex vivo immune responses. </a:t>
            </a:r>
            <a:r>
              <a:rPr lang="en-US" sz="1200" b="1" dirty="0"/>
              <a:t>BCG vaccination resulted in a scar in 90% of vaccinated subjects</a:t>
            </a:r>
            <a:r>
              <a:rPr lang="en-US" sz="1200" dirty="0"/>
              <a:t>. LPS administration elicited a profound systemic immune response, characterized by increased levels of pro- and anti-inflammatory cytokines, hemodynamic changes, and flu-like symptoms. However, BCG modulated neither this in vivo immune response, nor ex vivo leukocyte responses at any time point. In conclusion, gamma-irradiated BCG is unlikely to represent an effective treatment option to restore </a:t>
            </a:r>
            <a:r>
              <a:rPr lang="en-US" sz="1200" dirty="0" err="1"/>
              <a:t>immunocompetence</a:t>
            </a:r>
            <a:r>
              <a:rPr lang="en-US" sz="1200" dirty="0"/>
              <a:t> in patients with </a:t>
            </a:r>
            <a:r>
              <a:rPr lang="en-US" sz="1200" b="1" dirty="0"/>
              <a:t>sepsis-induced </a:t>
            </a:r>
            <a:r>
              <a:rPr lang="en-US" sz="1200" b="1" dirty="0" err="1"/>
              <a:t>immunoparalysis</a:t>
            </a:r>
            <a:r>
              <a:rPr lang="en-US" sz="1200" dirty="0"/>
              <a:t>. This trial is registered with NCT02085590.</a:t>
            </a:r>
          </a:p>
        </p:txBody>
      </p:sp>
      <p:sp>
        <p:nvSpPr>
          <p:cNvPr id="2" name="Rectangle 1"/>
          <p:cNvSpPr/>
          <p:nvPr/>
        </p:nvSpPr>
        <p:spPr>
          <a:xfrm>
            <a:off x="109222" y="4777044"/>
            <a:ext cx="5725997" cy="1477328"/>
          </a:xfrm>
          <a:prstGeom prst="rect">
            <a:avLst/>
          </a:prstGeom>
        </p:spPr>
        <p:txBody>
          <a:bodyPr wrap="none">
            <a:spAutoFit/>
          </a:bodyPr>
          <a:lstStyle/>
          <a:p>
            <a:r>
              <a:rPr lang="en-US" b="1" dirty="0"/>
              <a:t>sepsis-induced </a:t>
            </a:r>
            <a:r>
              <a:rPr lang="en-US" b="1" dirty="0" err="1" smtClean="0"/>
              <a:t>immunoparalysis</a:t>
            </a:r>
            <a:r>
              <a:rPr lang="en-US" b="1" dirty="0" smtClean="0"/>
              <a:t> related clinical trials</a:t>
            </a:r>
          </a:p>
          <a:p>
            <a:r>
              <a:rPr lang="en-US" b="1" dirty="0">
                <a:solidFill>
                  <a:srgbClr val="0000FF"/>
                </a:solidFill>
              </a:rPr>
              <a:t>gamma-irradiated </a:t>
            </a:r>
            <a:r>
              <a:rPr lang="en-US" b="1" dirty="0" smtClean="0">
                <a:solidFill>
                  <a:srgbClr val="0000FF"/>
                </a:solidFill>
              </a:rPr>
              <a:t>BCG to stimulate the immune response</a:t>
            </a:r>
          </a:p>
          <a:p>
            <a:r>
              <a:rPr lang="en-US" b="1" dirty="0"/>
              <a:t>scar in 90% of vaccinated </a:t>
            </a:r>
            <a:r>
              <a:rPr lang="en-US" b="1" dirty="0" smtClean="0"/>
              <a:t>subjects at the site of injection</a:t>
            </a:r>
          </a:p>
          <a:p>
            <a:r>
              <a:rPr lang="en-US" b="1" dirty="0" smtClean="0"/>
              <a:t>The vaccine did not modulate in vivo or ex vivo responses</a:t>
            </a:r>
          </a:p>
          <a:p>
            <a:endParaRPr lang="en-US" dirty="0"/>
          </a:p>
        </p:txBody>
      </p:sp>
    </p:spTree>
    <p:extLst>
      <p:ext uri="{BB962C8B-B14F-4D97-AF65-F5344CB8AC3E}">
        <p14:creationId xmlns:p14="http://schemas.microsoft.com/office/powerpoint/2010/main" val="15940887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9222" y="24208"/>
            <a:ext cx="9034778" cy="738664"/>
          </a:xfrm>
          <a:prstGeom prst="rect">
            <a:avLst/>
          </a:prstGeom>
        </p:spPr>
        <p:txBody>
          <a:bodyPr wrap="square">
            <a:spAutoFit/>
          </a:bodyPr>
          <a:lstStyle/>
          <a:p>
            <a:r>
              <a:rPr lang="en-US" sz="2400" b="1" dirty="0" smtClean="0"/>
              <a:t>Safety of gamma-irradiated products: </a:t>
            </a:r>
            <a:r>
              <a:rPr lang="en-US" sz="2400" b="1" dirty="0" smtClean="0">
                <a:solidFill>
                  <a:srgbClr val="0000FF"/>
                </a:solidFill>
              </a:rPr>
              <a:t>gamma-irradiated vaccines </a:t>
            </a:r>
          </a:p>
          <a:p>
            <a:r>
              <a:rPr lang="en-US" dirty="0" smtClean="0"/>
              <a:t>		</a:t>
            </a:r>
            <a:endParaRPr lang="en-US" dirty="0"/>
          </a:p>
        </p:txBody>
      </p:sp>
      <p:pic>
        <p:nvPicPr>
          <p:cNvPr id="5" name="Picture 4" descr="Screen Shot 2015-07-24 at 1.09.2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7141" y="541892"/>
            <a:ext cx="4938075" cy="5879754"/>
          </a:xfrm>
          <a:prstGeom prst="rect">
            <a:avLst/>
          </a:prstGeom>
        </p:spPr>
      </p:pic>
      <p:sp>
        <p:nvSpPr>
          <p:cNvPr id="6" name="Rectangle 5"/>
          <p:cNvSpPr/>
          <p:nvPr/>
        </p:nvSpPr>
        <p:spPr>
          <a:xfrm>
            <a:off x="109222" y="2185393"/>
            <a:ext cx="3777919" cy="2031325"/>
          </a:xfrm>
          <a:prstGeom prst="rect">
            <a:avLst/>
          </a:prstGeom>
        </p:spPr>
        <p:txBody>
          <a:bodyPr wrap="square">
            <a:spAutoFit/>
          </a:bodyPr>
          <a:lstStyle/>
          <a:p>
            <a:r>
              <a:rPr lang="en-US" b="1" dirty="0"/>
              <a:t>Melanoma GVAX </a:t>
            </a:r>
            <a:r>
              <a:rPr lang="en-US" b="1" dirty="0" smtClean="0"/>
              <a:t>was </a:t>
            </a:r>
            <a:r>
              <a:rPr lang="en-US" b="1" dirty="0"/>
              <a:t>administered </a:t>
            </a:r>
            <a:r>
              <a:rPr lang="en-US" b="1" dirty="0" err="1"/>
              <a:t>intradermally</a:t>
            </a:r>
            <a:r>
              <a:rPr lang="en-US" b="1" dirty="0"/>
              <a:t> </a:t>
            </a:r>
            <a:r>
              <a:rPr lang="en-US" dirty="0"/>
              <a:t>once every </a:t>
            </a:r>
            <a:r>
              <a:rPr lang="en-US" dirty="0" smtClean="0"/>
              <a:t>28 days </a:t>
            </a:r>
            <a:r>
              <a:rPr lang="en-US" dirty="0"/>
              <a:t>for four cycles, at 5E7 cells/cycle (</a:t>
            </a:r>
            <a:r>
              <a:rPr lang="en-US" dirty="0" smtClean="0"/>
              <a:t>n=3</a:t>
            </a:r>
            <a:r>
              <a:rPr lang="en-US" dirty="0"/>
              <a:t>), 2E8 cells/cycle (</a:t>
            </a:r>
            <a:r>
              <a:rPr lang="en-US" dirty="0" smtClean="0"/>
              <a:t>n=9)</a:t>
            </a:r>
          </a:p>
          <a:p>
            <a:endParaRPr lang="en-US" dirty="0"/>
          </a:p>
          <a:p>
            <a:r>
              <a:rPr lang="en-US" b="1" dirty="0"/>
              <a:t>Melanoma GVAX was </a:t>
            </a:r>
            <a:r>
              <a:rPr lang="en-US" b="1" dirty="0" smtClean="0"/>
              <a:t>safe and tolerable</a:t>
            </a:r>
            <a:endParaRPr lang="en-US" dirty="0"/>
          </a:p>
        </p:txBody>
      </p:sp>
      <p:sp>
        <p:nvSpPr>
          <p:cNvPr id="7" name="Rectangle 6"/>
          <p:cNvSpPr/>
          <p:nvPr/>
        </p:nvSpPr>
        <p:spPr>
          <a:xfrm>
            <a:off x="2357413" y="6421645"/>
            <a:ext cx="6661092" cy="369332"/>
          </a:xfrm>
          <a:prstGeom prst="rect">
            <a:avLst/>
          </a:prstGeom>
        </p:spPr>
        <p:txBody>
          <a:bodyPr wrap="square">
            <a:spAutoFit/>
          </a:bodyPr>
          <a:lstStyle/>
          <a:p>
            <a:r>
              <a:rPr lang="en-US" dirty="0"/>
              <a:t>J </a:t>
            </a:r>
            <a:r>
              <a:rPr lang="en-US" dirty="0" err="1"/>
              <a:t>Transl</a:t>
            </a:r>
            <a:r>
              <a:rPr lang="en-US" dirty="0"/>
              <a:t> Med. </a:t>
            </a:r>
            <a:r>
              <a:rPr lang="en-US" b="1" dirty="0"/>
              <a:t>2015 Jul </a:t>
            </a:r>
            <a:r>
              <a:rPr lang="en-US" b="1" dirty="0" smtClean="0"/>
              <a:t>5</a:t>
            </a:r>
            <a:r>
              <a:rPr lang="en-US" dirty="0" smtClean="0"/>
              <a:t>;13</a:t>
            </a:r>
            <a:r>
              <a:rPr lang="en-US" dirty="0"/>
              <a:t>:214. </a:t>
            </a:r>
            <a:r>
              <a:rPr lang="en-US" dirty="0" err="1"/>
              <a:t>doi</a:t>
            </a:r>
            <a:r>
              <a:rPr lang="en-US" dirty="0"/>
              <a:t>: 10.1186/s12967-015-0572-3.</a:t>
            </a:r>
          </a:p>
        </p:txBody>
      </p:sp>
    </p:spTree>
    <p:extLst>
      <p:ext uri="{BB962C8B-B14F-4D97-AF65-F5344CB8AC3E}">
        <p14:creationId xmlns:p14="http://schemas.microsoft.com/office/powerpoint/2010/main" val="31846061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92326" y="18707"/>
            <a:ext cx="8811415" cy="6293882"/>
            <a:chOff x="192326" y="18707"/>
            <a:chExt cx="8811415" cy="6293882"/>
          </a:xfrm>
        </p:grpSpPr>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8531" y="623667"/>
              <a:ext cx="4175210" cy="1279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3"/>
            <p:cNvSpPr txBox="1">
              <a:spLocks noChangeArrowheads="1"/>
            </p:cNvSpPr>
            <p:nvPr/>
          </p:nvSpPr>
          <p:spPr bwMode="auto">
            <a:xfrm>
              <a:off x="192326" y="618191"/>
              <a:ext cx="5018548" cy="1668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20000"/>
                </a:spcBef>
                <a:buFont typeface="Wingdings" charset="0"/>
                <a:buNone/>
              </a:pPr>
              <a:r>
                <a:rPr lang="en-AU" sz="1600" dirty="0" smtClean="0">
                  <a:latin typeface="Symbol" charset="2"/>
                  <a:cs typeface="Symbol" charset="2"/>
                </a:rPr>
                <a:t>g</a:t>
              </a:r>
              <a:r>
                <a:rPr lang="en-AU" sz="1600" dirty="0">
                  <a:latin typeface="Calibri"/>
                  <a:cs typeface="Calibri"/>
                </a:rPr>
                <a:t>-rays are at the higher frequency end of the electromagnetic spectrum</a:t>
              </a:r>
            </a:p>
            <a:p>
              <a:pPr lvl="1">
                <a:spcBef>
                  <a:spcPct val="20000"/>
                </a:spcBef>
              </a:pPr>
              <a:r>
                <a:rPr lang="en-AU" sz="1600" dirty="0" smtClean="0">
                  <a:latin typeface="Calibri"/>
                  <a:cs typeface="Calibri"/>
                </a:rPr>
                <a:t>(Shortest wavelength and High energy)</a:t>
              </a:r>
            </a:p>
            <a:p>
              <a:endParaRPr lang="en-AU" sz="1600" b="1" dirty="0" smtClean="0">
                <a:solidFill>
                  <a:schemeClr val="accent2"/>
                </a:solidFill>
                <a:latin typeface="Calibri"/>
                <a:cs typeface="Calibri"/>
              </a:endParaRPr>
            </a:p>
            <a:p>
              <a:pPr>
                <a:spcBef>
                  <a:spcPct val="20000"/>
                </a:spcBef>
                <a:buFont typeface="Wingdings" charset="0"/>
                <a:buNone/>
              </a:pPr>
              <a:r>
                <a:rPr lang="en-AU" sz="1600" dirty="0">
                  <a:latin typeface="Symbol" charset="2"/>
                  <a:cs typeface="Symbol" charset="2"/>
                </a:rPr>
                <a:t>g</a:t>
              </a:r>
              <a:r>
                <a:rPr lang="en-AU" sz="1600" dirty="0">
                  <a:latin typeface="Calibri"/>
                  <a:cs typeface="Calibri"/>
                </a:rPr>
                <a:t>-rays destroy the genetic material by creating nicks in the </a:t>
              </a:r>
              <a:r>
                <a:rPr lang="en-AU" sz="1600" dirty="0" smtClean="0">
                  <a:latin typeface="Calibri"/>
                  <a:cs typeface="Calibri"/>
                </a:rPr>
                <a:t>genomes (</a:t>
              </a:r>
              <a:r>
                <a:rPr lang="en-AU" sz="1600" dirty="0" err="1" smtClean="0">
                  <a:latin typeface="Calibri"/>
                  <a:cs typeface="Calibri"/>
                </a:rPr>
                <a:t>ssRNA</a:t>
              </a:r>
              <a:r>
                <a:rPr lang="en-AU" sz="1600" dirty="0">
                  <a:latin typeface="Calibri"/>
                  <a:cs typeface="Calibri"/>
                </a:rPr>
                <a:t>, or </a:t>
              </a:r>
              <a:r>
                <a:rPr lang="en-AU" sz="1600" dirty="0" err="1">
                  <a:latin typeface="Calibri"/>
                  <a:cs typeface="Calibri"/>
                </a:rPr>
                <a:t>dsRNA</a:t>
              </a:r>
              <a:r>
                <a:rPr lang="en-AU" sz="1600" dirty="0">
                  <a:latin typeface="Calibri"/>
                  <a:cs typeface="Calibri"/>
                </a:rPr>
                <a:t> or </a:t>
              </a:r>
              <a:r>
                <a:rPr lang="en-AU" sz="1600" dirty="0" err="1" smtClean="0">
                  <a:latin typeface="Calibri"/>
                  <a:cs typeface="Calibri"/>
                </a:rPr>
                <a:t>dsDNA</a:t>
              </a:r>
              <a:r>
                <a:rPr lang="en-AU" sz="1600" dirty="0" smtClean="0">
                  <a:latin typeface="Calibri"/>
                  <a:cs typeface="Calibri"/>
                </a:rPr>
                <a:t>)</a:t>
              </a:r>
              <a:endParaRPr lang="en-AU" sz="1600" b="1" dirty="0">
                <a:solidFill>
                  <a:schemeClr val="accent2"/>
                </a:solidFill>
              </a:endParaRPr>
            </a:p>
          </p:txBody>
        </p:sp>
        <p:sp>
          <p:nvSpPr>
            <p:cNvPr id="8" name="Rectangle 7"/>
            <p:cNvSpPr/>
            <p:nvPr/>
          </p:nvSpPr>
          <p:spPr>
            <a:xfrm>
              <a:off x="1229004" y="18707"/>
              <a:ext cx="6617344" cy="461665"/>
            </a:xfrm>
            <a:prstGeom prst="rect">
              <a:avLst/>
            </a:prstGeom>
          </p:spPr>
          <p:txBody>
            <a:bodyPr wrap="square">
              <a:spAutoFit/>
            </a:bodyPr>
            <a:lstStyle/>
            <a:p>
              <a:r>
                <a:rPr lang="en-US" sz="2400" b="1" dirty="0"/>
                <a:t>Sterilizing </a:t>
              </a:r>
              <a:r>
                <a:rPr lang="en-US" sz="2400" b="1" dirty="0" smtClean="0"/>
                <a:t>effect </a:t>
              </a:r>
              <a:r>
                <a:rPr lang="en-US" sz="2400" b="1" dirty="0"/>
                <a:t>of gamma-</a:t>
              </a:r>
              <a:r>
                <a:rPr lang="en-US" sz="2400" b="1" dirty="0" smtClean="0"/>
                <a:t>irradiation</a:t>
              </a:r>
              <a:endParaRPr lang="en-US" sz="2400" b="1" dirty="0">
                <a:solidFill>
                  <a:srgbClr val="0000FF"/>
                </a:solidFill>
              </a:endParaRPr>
            </a:p>
          </p:txBody>
        </p:sp>
        <p:pic>
          <p:nvPicPr>
            <p:cNvPr id="9" name="Picture 5" descr="http://upload.wikimedia.org/wikipedia/commons/8/87/Ssvsds.jpg"/>
            <p:cNvPicPr>
              <a:picLocks noChangeAspect="1" noChangeArrowheads="1"/>
            </p:cNvPicPr>
            <p:nvPr/>
          </p:nvPicPr>
          <p:blipFill>
            <a:blip r:embed="rId3" cstate="print"/>
            <a:srcRect t="51344"/>
            <a:stretch>
              <a:fillRect/>
            </a:stretch>
          </p:blipFill>
          <p:spPr bwMode="auto">
            <a:xfrm>
              <a:off x="7100159" y="2177745"/>
              <a:ext cx="1770415" cy="2554354"/>
            </a:xfrm>
            <a:prstGeom prst="rect">
              <a:avLst/>
            </a:prstGeom>
            <a:noFill/>
          </p:spPr>
        </p:pic>
        <p:sp>
          <p:nvSpPr>
            <p:cNvPr id="11" name="Rectangle 10"/>
            <p:cNvSpPr/>
            <p:nvPr/>
          </p:nvSpPr>
          <p:spPr>
            <a:xfrm>
              <a:off x="192326" y="5666258"/>
              <a:ext cx="8678248" cy="646331"/>
            </a:xfrm>
            <a:prstGeom prst="rect">
              <a:avLst/>
            </a:prstGeom>
          </p:spPr>
          <p:txBody>
            <a:bodyPr wrap="square">
              <a:spAutoFit/>
            </a:bodyPr>
            <a:lstStyle/>
            <a:p>
              <a:r>
                <a:rPr lang="en-US" b="1" dirty="0" smtClean="0">
                  <a:solidFill>
                    <a:srgbClr val="0000FF"/>
                  </a:solidFill>
                </a:rPr>
                <a:t>Gamma</a:t>
              </a:r>
              <a:r>
                <a:rPr lang="en-US" b="1" dirty="0">
                  <a:solidFill>
                    <a:srgbClr val="0000FF"/>
                  </a:solidFill>
                </a:rPr>
                <a:t>-irradiations has been used to inactivate of highly infectious agents </a:t>
              </a:r>
              <a:endParaRPr lang="en-US" b="1" dirty="0" smtClean="0">
                <a:solidFill>
                  <a:srgbClr val="0000FF"/>
                </a:solidFill>
              </a:endParaRPr>
            </a:p>
            <a:p>
              <a:r>
                <a:rPr lang="en-US" b="1" dirty="0" smtClean="0">
                  <a:solidFill>
                    <a:srgbClr val="0000FF"/>
                  </a:solidFill>
                </a:rPr>
                <a:t>i.e</a:t>
              </a:r>
              <a:r>
                <a:rPr lang="en-US" b="1" dirty="0">
                  <a:solidFill>
                    <a:srgbClr val="0000FF"/>
                  </a:solidFill>
                </a:rPr>
                <a:t>. Ebola and Lassa viruses</a:t>
              </a:r>
            </a:p>
          </p:txBody>
        </p:sp>
        <p:sp>
          <p:nvSpPr>
            <p:cNvPr id="13" name="Text Box 3"/>
            <p:cNvSpPr txBox="1">
              <a:spLocks noChangeArrowheads="1"/>
            </p:cNvSpPr>
            <p:nvPr/>
          </p:nvSpPr>
          <p:spPr bwMode="auto">
            <a:xfrm>
              <a:off x="192326" y="2423747"/>
              <a:ext cx="8553869" cy="3342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endParaRPr lang="en-AU" sz="1600" b="1" dirty="0">
                <a:solidFill>
                  <a:schemeClr val="accent2"/>
                </a:solidFill>
              </a:endParaRPr>
            </a:p>
            <a:p>
              <a:r>
                <a:rPr lang="en-AU" sz="1600" b="1" dirty="0" smtClean="0">
                  <a:solidFill>
                    <a:schemeClr val="accent2"/>
                  </a:solidFill>
                </a:rPr>
                <a:t>Two effects on materials:</a:t>
              </a:r>
            </a:p>
            <a:p>
              <a:r>
                <a:rPr lang="en-AU" sz="1600" b="1" dirty="0" smtClean="0">
                  <a:solidFill>
                    <a:schemeClr val="accent2"/>
                  </a:solidFill>
                </a:rPr>
                <a:t>DIRECT EFFECTS: </a:t>
              </a:r>
            </a:p>
            <a:p>
              <a:r>
                <a:rPr lang="en-AU" sz="1600" dirty="0" smtClean="0"/>
                <a:t>Direct </a:t>
              </a:r>
              <a:r>
                <a:rPr lang="en-AU" sz="1600" dirty="0"/>
                <a:t>interaction with nucleic acids </a:t>
              </a:r>
              <a:r>
                <a:rPr lang="en-AU" sz="1600" dirty="0" smtClean="0"/>
                <a:t>(</a:t>
              </a:r>
              <a:r>
                <a:rPr lang="en-AU" sz="1600" b="1" dirty="0">
                  <a:solidFill>
                    <a:srgbClr val="0000FF"/>
                  </a:solidFill>
                </a:rPr>
                <a:t>strand breakage</a:t>
              </a:r>
              <a:r>
                <a:rPr lang="en-AU" sz="1600" dirty="0"/>
                <a:t>)</a:t>
              </a:r>
            </a:p>
            <a:p>
              <a:pPr>
                <a:buFontTx/>
                <a:buChar char="-"/>
              </a:pPr>
              <a:endParaRPr lang="en-AU" sz="1600" dirty="0"/>
            </a:p>
            <a:p>
              <a:r>
                <a:rPr lang="en-AU" sz="1600" b="1" dirty="0">
                  <a:solidFill>
                    <a:schemeClr val="accent2"/>
                  </a:solidFill>
                </a:rPr>
                <a:t>INDIRECT EFFECTS</a:t>
              </a:r>
            </a:p>
            <a:p>
              <a:r>
                <a:rPr lang="en-AU" sz="1600" dirty="0" smtClean="0">
                  <a:sym typeface="Wingdings" pitchFamily="2" charset="2"/>
                </a:rPr>
                <a:t> </a:t>
              </a:r>
              <a:r>
                <a:rPr lang="en-AU" sz="1600" dirty="0">
                  <a:sym typeface="Wingdings" pitchFamily="2" charset="2"/>
                </a:rPr>
                <a:t>generation of short-lived free radicals</a:t>
              </a:r>
            </a:p>
            <a:p>
              <a:pPr>
                <a:buFont typeface="Wingdings" pitchFamily="2" charset="2"/>
                <a:buChar char="à"/>
              </a:pPr>
              <a:r>
                <a:rPr lang="en-AU" sz="1600" dirty="0">
                  <a:sym typeface="Wingdings" pitchFamily="2" charset="2"/>
                </a:rPr>
                <a:t> causes excess damage to structural components as well as nucleic </a:t>
              </a:r>
              <a:r>
                <a:rPr lang="en-AU" sz="1600" dirty="0" smtClean="0">
                  <a:sym typeface="Wingdings" pitchFamily="2" charset="2"/>
                </a:rPr>
                <a:t>acid</a:t>
              </a:r>
            </a:p>
            <a:p>
              <a:pPr>
                <a:buFont typeface="Wingdings" pitchFamily="2" charset="2"/>
                <a:buChar char="à"/>
              </a:pPr>
              <a:endParaRPr lang="en-AU" sz="1600" dirty="0">
                <a:sym typeface="Wingdings" pitchFamily="2" charset="2"/>
              </a:endParaRPr>
            </a:p>
            <a:p>
              <a:r>
                <a:rPr lang="en-AU" sz="1600" b="1" dirty="0" smtClean="0">
                  <a:solidFill>
                    <a:schemeClr val="accent2"/>
                  </a:solidFill>
                  <a:sym typeface="Wingdings" pitchFamily="2" charset="2"/>
                </a:rPr>
                <a:t>Irradiation conditions influence the indirect effect:</a:t>
              </a:r>
            </a:p>
            <a:p>
              <a:r>
                <a:rPr lang="en-AU" sz="1600" b="1" dirty="0" smtClean="0">
                  <a:sym typeface="Wingdings" pitchFamily="2" charset="2"/>
                </a:rPr>
                <a:t>HIGH temperature </a:t>
              </a:r>
              <a:r>
                <a:rPr lang="en-AU" sz="1600" dirty="0" smtClean="0">
                  <a:sym typeface="Wingdings" pitchFamily="2" charset="2"/>
                </a:rPr>
                <a:t> </a:t>
              </a:r>
              <a:r>
                <a:rPr lang="en-AU" sz="1600" u="sng" dirty="0">
                  <a:sym typeface="Wingdings" pitchFamily="2" charset="2"/>
                </a:rPr>
                <a:t>increases</a:t>
              </a:r>
              <a:r>
                <a:rPr lang="en-AU" sz="1600" dirty="0">
                  <a:sym typeface="Wingdings" pitchFamily="2" charset="2"/>
                </a:rPr>
                <a:t> indirect effects</a:t>
              </a:r>
            </a:p>
            <a:p>
              <a:r>
                <a:rPr lang="en-AU" sz="1600" b="1" dirty="0">
                  <a:sym typeface="Wingdings" pitchFamily="2" charset="2"/>
                </a:rPr>
                <a:t>LOW </a:t>
              </a:r>
              <a:r>
                <a:rPr lang="en-AU" sz="1600" b="1" dirty="0" smtClean="0">
                  <a:sym typeface="Wingdings" pitchFamily="2" charset="2"/>
                </a:rPr>
                <a:t>temperature </a:t>
              </a:r>
              <a:r>
                <a:rPr lang="en-AU" sz="1600" dirty="0" smtClean="0">
                  <a:sym typeface="Wingdings" pitchFamily="2" charset="2"/>
                </a:rPr>
                <a:t> </a:t>
              </a:r>
              <a:r>
                <a:rPr lang="en-AU" sz="1600" u="sng" dirty="0">
                  <a:sym typeface="Wingdings" pitchFamily="2" charset="2"/>
                </a:rPr>
                <a:t>reduces</a:t>
              </a:r>
              <a:r>
                <a:rPr lang="en-AU" sz="1600" dirty="0">
                  <a:sym typeface="Wingdings" pitchFamily="2" charset="2"/>
                </a:rPr>
                <a:t> indirect effects and direct effects predominate (*PROTECTS PROTEINS)</a:t>
              </a:r>
              <a:endParaRPr lang="en-AU" sz="1600" dirty="0"/>
            </a:p>
            <a:p>
              <a:pPr lvl="1">
                <a:spcBef>
                  <a:spcPct val="20000"/>
                </a:spcBef>
              </a:pPr>
              <a:endParaRPr lang="en-US" sz="1600" dirty="0">
                <a:solidFill>
                  <a:srgbClr val="3411CC"/>
                </a:solidFill>
                <a:latin typeface="Times New Roman" charset="0"/>
              </a:endParaRPr>
            </a:p>
          </p:txBody>
        </p:sp>
      </p:grpSp>
    </p:spTree>
    <p:extLst>
      <p:ext uri="{BB962C8B-B14F-4D97-AF65-F5344CB8AC3E}">
        <p14:creationId xmlns:p14="http://schemas.microsoft.com/office/powerpoint/2010/main" val="38919168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4294967295"/>
          </p:nvPr>
        </p:nvSpPr>
        <p:spPr>
          <a:xfrm>
            <a:off x="323850" y="620713"/>
            <a:ext cx="5472113" cy="5832475"/>
          </a:xfrm>
        </p:spPr>
        <p:txBody>
          <a:bodyPr/>
          <a:lstStyle/>
          <a:p>
            <a:pPr marL="0" indent="0">
              <a:buNone/>
              <a:defRPr/>
            </a:pPr>
            <a:r>
              <a:rPr lang="en-US" sz="2000" b="1" u="sng" dirty="0" smtClean="0">
                <a:solidFill>
                  <a:srgbClr val="0000FF"/>
                </a:solidFill>
                <a:latin typeface="Arial"/>
                <a:cs typeface="Arial"/>
              </a:rPr>
              <a:t>Structure of </a:t>
            </a:r>
            <a:r>
              <a:rPr lang="en-AU" sz="2000" b="1" u="sng" dirty="0" smtClean="0">
                <a:solidFill>
                  <a:srgbClr val="0000FF"/>
                </a:solidFill>
                <a:latin typeface="Arial" charset="0"/>
                <a:cs typeface="Arial" charset="0"/>
              </a:rPr>
              <a:t>influenza </a:t>
            </a:r>
            <a:r>
              <a:rPr lang="en-AU" sz="2000" b="1" u="sng" dirty="0">
                <a:solidFill>
                  <a:srgbClr val="0000FF"/>
                </a:solidFill>
                <a:latin typeface="Arial" charset="0"/>
                <a:cs typeface="Arial" charset="0"/>
              </a:rPr>
              <a:t>A </a:t>
            </a:r>
            <a:r>
              <a:rPr lang="en-AU" sz="2000" b="1" u="sng" dirty="0" smtClean="0">
                <a:solidFill>
                  <a:srgbClr val="0000FF"/>
                </a:solidFill>
                <a:latin typeface="Arial" charset="0"/>
                <a:cs typeface="Arial" charset="0"/>
              </a:rPr>
              <a:t>virus</a:t>
            </a:r>
            <a:endParaRPr lang="en-US" sz="2000" u="sng" dirty="0" smtClean="0">
              <a:solidFill>
                <a:srgbClr val="0000FF"/>
              </a:solidFill>
              <a:latin typeface="Arial"/>
              <a:cs typeface="Arial"/>
            </a:endParaRPr>
          </a:p>
          <a:p>
            <a:pPr marL="0" indent="0">
              <a:buFontTx/>
              <a:buNone/>
              <a:defRPr/>
            </a:pPr>
            <a:r>
              <a:rPr lang="en-AU" sz="1600" dirty="0" smtClean="0">
                <a:solidFill>
                  <a:srgbClr val="040404"/>
                </a:solidFill>
                <a:latin typeface="Arial"/>
                <a:cs typeface="Arial"/>
              </a:rPr>
              <a:t>Genome (</a:t>
            </a:r>
            <a:r>
              <a:rPr lang="en-AU" sz="1600" dirty="0" err="1" smtClean="0">
                <a:solidFill>
                  <a:srgbClr val="040404"/>
                </a:solidFill>
                <a:latin typeface="Arial"/>
                <a:cs typeface="Arial"/>
              </a:rPr>
              <a:t>ssRNA</a:t>
            </a:r>
            <a:r>
              <a:rPr lang="en-AU" sz="1600" dirty="0" smtClean="0">
                <a:solidFill>
                  <a:srgbClr val="040404"/>
                </a:solidFill>
                <a:latin typeface="Arial"/>
                <a:cs typeface="Arial"/>
              </a:rPr>
              <a:t>)</a:t>
            </a:r>
          </a:p>
          <a:p>
            <a:pPr marL="0" indent="0">
              <a:buFontTx/>
              <a:buNone/>
              <a:defRPr/>
            </a:pPr>
            <a:r>
              <a:rPr lang="en-AU" sz="1600" dirty="0" smtClean="0"/>
              <a:t>	Linear, </a:t>
            </a:r>
            <a:r>
              <a:rPr lang="en-AU" sz="1600" b="1" dirty="0" smtClean="0"/>
              <a:t>(-) </a:t>
            </a:r>
            <a:r>
              <a:rPr lang="en-AU" sz="1600" b="1" dirty="0" err="1" smtClean="0"/>
              <a:t>ss</a:t>
            </a:r>
            <a:r>
              <a:rPr lang="en-AU" sz="1600" b="1" dirty="0" smtClean="0"/>
              <a:t> RNA genome</a:t>
            </a:r>
          </a:p>
          <a:p>
            <a:pPr marL="0" indent="0">
              <a:buFontTx/>
              <a:buNone/>
              <a:defRPr/>
            </a:pPr>
            <a:r>
              <a:rPr lang="en-AU" sz="1600" dirty="0" smtClean="0"/>
              <a:t>	</a:t>
            </a:r>
            <a:r>
              <a:rPr lang="en-AU" sz="1600" b="1" dirty="0" smtClean="0"/>
              <a:t>8 segments </a:t>
            </a:r>
            <a:r>
              <a:rPr lang="en-AU" sz="1600" dirty="0" smtClean="0"/>
              <a:t>(total size 13,600 </a:t>
            </a:r>
            <a:r>
              <a:rPr lang="en-AU" sz="1600" dirty="0" err="1" smtClean="0"/>
              <a:t>nt</a:t>
            </a:r>
            <a:r>
              <a:rPr lang="en-AU" sz="1600" dirty="0" smtClean="0"/>
              <a:t>)</a:t>
            </a:r>
            <a:endParaRPr lang="en-AU" sz="1600" dirty="0"/>
          </a:p>
          <a:p>
            <a:pPr marL="0" indent="0">
              <a:buFontTx/>
              <a:buNone/>
              <a:defRPr/>
            </a:pPr>
            <a:r>
              <a:rPr lang="en-AU" sz="1600" dirty="0" smtClean="0"/>
              <a:t>	</a:t>
            </a:r>
          </a:p>
          <a:p>
            <a:pPr marL="0" indent="0">
              <a:buFontTx/>
              <a:buNone/>
              <a:defRPr/>
            </a:pPr>
            <a:r>
              <a:rPr lang="en-AU" sz="1600" dirty="0" err="1" smtClean="0">
                <a:solidFill>
                  <a:srgbClr val="040404"/>
                </a:solidFill>
                <a:latin typeface="Arial"/>
                <a:cs typeface="Arial"/>
              </a:rPr>
              <a:t>Nucleocapsid</a:t>
            </a:r>
            <a:r>
              <a:rPr lang="en-AU" sz="1600" dirty="0" smtClean="0">
                <a:solidFill>
                  <a:srgbClr val="040404"/>
                </a:solidFill>
                <a:latin typeface="Arial"/>
                <a:cs typeface="Arial"/>
              </a:rPr>
              <a:t> </a:t>
            </a:r>
          </a:p>
          <a:p>
            <a:pPr marL="0" indent="0">
              <a:buFontTx/>
              <a:buNone/>
              <a:defRPr/>
            </a:pPr>
            <a:r>
              <a:rPr lang="en-US" sz="1600" dirty="0">
                <a:latin typeface="Arial"/>
                <a:cs typeface="Arial"/>
              </a:rPr>
              <a:t>	</a:t>
            </a:r>
            <a:r>
              <a:rPr lang="en-US" sz="1600" dirty="0" smtClean="0"/>
              <a:t>NP </a:t>
            </a:r>
            <a:r>
              <a:rPr lang="en-US" sz="1600" dirty="0"/>
              <a:t>subunits wrap around genome</a:t>
            </a:r>
          </a:p>
          <a:p>
            <a:pPr marL="0" indent="0">
              <a:buFontTx/>
              <a:buNone/>
              <a:defRPr/>
            </a:pPr>
            <a:r>
              <a:rPr lang="en-US" sz="1600" dirty="0" smtClean="0"/>
              <a:t>	Associated </a:t>
            </a:r>
            <a:r>
              <a:rPr lang="en-US" sz="1600" dirty="0"/>
              <a:t>with matrix protein</a:t>
            </a:r>
          </a:p>
          <a:p>
            <a:pPr marL="0" indent="0">
              <a:buFontTx/>
              <a:buNone/>
              <a:defRPr/>
            </a:pPr>
            <a:r>
              <a:rPr lang="en-US" sz="1600" dirty="0" smtClean="0"/>
              <a:t>		(</a:t>
            </a:r>
            <a:r>
              <a:rPr lang="en-US" sz="1600" dirty="0"/>
              <a:t>to </a:t>
            </a:r>
            <a:r>
              <a:rPr lang="en-US" sz="1600" dirty="0" smtClean="0"/>
              <a:t>stabilize </a:t>
            </a:r>
            <a:r>
              <a:rPr lang="en-US" sz="1600" dirty="0"/>
              <a:t>virus particles</a:t>
            </a:r>
            <a:r>
              <a:rPr lang="en-US" sz="1600" dirty="0" smtClean="0"/>
              <a:t>)</a:t>
            </a:r>
          </a:p>
          <a:p>
            <a:pPr marL="0" indent="0">
              <a:buFontTx/>
              <a:buNone/>
              <a:defRPr/>
            </a:pPr>
            <a:r>
              <a:rPr lang="en-AU" sz="1600" dirty="0" smtClean="0">
                <a:solidFill>
                  <a:srgbClr val="040404"/>
                </a:solidFill>
                <a:latin typeface="Arial"/>
                <a:cs typeface="Arial"/>
              </a:rPr>
              <a:t>Enveloped by a lipid bilayer. </a:t>
            </a:r>
            <a:endParaRPr lang="en-US" sz="1600" dirty="0">
              <a:solidFill>
                <a:srgbClr val="040404"/>
              </a:solidFill>
              <a:latin typeface="Arial"/>
              <a:cs typeface="Arial"/>
            </a:endParaRPr>
          </a:p>
          <a:p>
            <a:pPr marL="0" indent="0">
              <a:buFontTx/>
              <a:buNone/>
              <a:defRPr/>
            </a:pPr>
            <a:r>
              <a:rPr lang="en-AU" sz="1600" dirty="0" smtClean="0">
                <a:latin typeface="Arial"/>
                <a:cs typeface="Arial"/>
              </a:rPr>
              <a:t>	</a:t>
            </a:r>
            <a:r>
              <a:rPr lang="en-AU" sz="1600" b="1" dirty="0" smtClean="0">
                <a:latin typeface="Arial"/>
                <a:cs typeface="Arial"/>
              </a:rPr>
              <a:t>Major surface proteins are HA and NA</a:t>
            </a:r>
          </a:p>
          <a:p>
            <a:pPr marL="0" indent="0">
              <a:buFontTx/>
              <a:buNone/>
              <a:defRPr/>
            </a:pPr>
            <a:r>
              <a:rPr lang="en-AU" sz="1600" dirty="0" smtClean="0">
                <a:latin typeface="Arial"/>
                <a:cs typeface="Arial"/>
              </a:rPr>
              <a:t>Enzymes</a:t>
            </a:r>
          </a:p>
          <a:p>
            <a:pPr marL="0" indent="0">
              <a:buFontTx/>
              <a:buNone/>
              <a:defRPr/>
            </a:pPr>
            <a:r>
              <a:rPr lang="en-AU" sz="1600" dirty="0">
                <a:latin typeface="Arial"/>
                <a:cs typeface="Arial"/>
              </a:rPr>
              <a:t>	</a:t>
            </a:r>
            <a:r>
              <a:rPr lang="en-AU" sz="1600" dirty="0"/>
              <a:t>RNA </a:t>
            </a:r>
            <a:r>
              <a:rPr lang="en-AU" sz="1600" dirty="0" err="1"/>
              <a:t>dep</a:t>
            </a:r>
            <a:r>
              <a:rPr lang="en-AU" sz="1600" dirty="0"/>
              <a:t> RNA pol attached to each </a:t>
            </a:r>
            <a:r>
              <a:rPr lang="en-AU" sz="1600" dirty="0" smtClean="0"/>
              <a:t>segment </a:t>
            </a:r>
          </a:p>
          <a:p>
            <a:pPr marL="0" indent="0">
              <a:buFontTx/>
              <a:buNone/>
              <a:defRPr/>
            </a:pPr>
            <a:r>
              <a:rPr lang="en-AU" sz="1600" dirty="0">
                <a:latin typeface="Arial"/>
                <a:cs typeface="Arial"/>
              </a:rPr>
              <a:t>	</a:t>
            </a:r>
            <a:r>
              <a:rPr lang="en-AU" sz="1600" dirty="0" smtClean="0">
                <a:latin typeface="Arial"/>
                <a:cs typeface="Arial"/>
              </a:rPr>
              <a:t>PA, PB1, and PB2</a:t>
            </a:r>
            <a:r>
              <a:rPr lang="en-US" sz="1600" dirty="0" smtClean="0">
                <a:latin typeface="Arial"/>
                <a:cs typeface="Arial"/>
              </a:rPr>
              <a:t> </a:t>
            </a:r>
          </a:p>
          <a:p>
            <a:pPr>
              <a:buFontTx/>
              <a:buNone/>
              <a:defRPr/>
            </a:pPr>
            <a:endParaRPr lang="en-AU" sz="1600" dirty="0">
              <a:latin typeface="Arial"/>
              <a:cs typeface="Arial"/>
            </a:endParaRPr>
          </a:p>
          <a:p>
            <a:pPr marL="0" indent="0">
              <a:buFontTx/>
              <a:buNone/>
              <a:defRPr/>
            </a:pPr>
            <a:endParaRPr lang="en-US" sz="2100" dirty="0"/>
          </a:p>
          <a:p>
            <a:pPr>
              <a:buFont typeface="Wingdings" charset="0"/>
              <a:buNone/>
              <a:defRPr/>
            </a:pPr>
            <a:endParaRPr lang="en-US" dirty="0"/>
          </a:p>
          <a:p>
            <a:pPr>
              <a:defRPr/>
            </a:pPr>
            <a:endParaRPr lang="en-US" dirty="0"/>
          </a:p>
          <a:p>
            <a:pPr>
              <a:defRPr/>
            </a:pPr>
            <a:endParaRPr lang="en-US" dirty="0"/>
          </a:p>
        </p:txBody>
      </p:sp>
      <p:pic>
        <p:nvPicPr>
          <p:cNvPr id="3584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1630" y="692150"/>
            <a:ext cx="3513797" cy="2780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Text Box 2"/>
          <p:cNvSpPr txBox="1">
            <a:spLocks noChangeArrowheads="1"/>
          </p:cNvSpPr>
          <p:nvPr/>
        </p:nvSpPr>
        <p:spPr bwMode="auto">
          <a:xfrm>
            <a:off x="5284731" y="3504310"/>
            <a:ext cx="37433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r>
              <a:rPr lang="en-US" sz="900" dirty="0">
                <a:latin typeface="Times New Roman" charset="0"/>
                <a:cs typeface="Arial" charset="0"/>
              </a:rPr>
              <a:t>Ambrose C.S., 2008. Influenza and other respiratory viruses. 2(6): 193-202</a:t>
            </a:r>
            <a:endParaRPr lang="en-US" dirty="0">
              <a:latin typeface="Times New Roman" charset="0"/>
              <a:cs typeface="Arial" charset="0"/>
            </a:endParaRPr>
          </a:p>
        </p:txBody>
      </p:sp>
      <p:sp>
        <p:nvSpPr>
          <p:cNvPr id="35844" name="Text Box 3"/>
          <p:cNvSpPr txBox="1">
            <a:spLocks noChangeArrowheads="1"/>
          </p:cNvSpPr>
          <p:nvPr/>
        </p:nvSpPr>
        <p:spPr bwMode="auto">
          <a:xfrm>
            <a:off x="0" y="-26988"/>
            <a:ext cx="9144000" cy="523220"/>
          </a:xfrm>
          <a:prstGeom prst="rect">
            <a:avLst/>
          </a:prstGeom>
          <a:solidFill>
            <a:srgbClr val="00009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algn="ctr" eaLnBrk="1" hangingPunct="1">
              <a:spcBef>
                <a:spcPct val="50000"/>
              </a:spcBef>
            </a:pPr>
            <a:r>
              <a:rPr lang="en-US" sz="2800" b="1" dirty="0">
                <a:solidFill>
                  <a:srgbClr val="FFFF00"/>
                </a:solidFill>
              </a:rPr>
              <a:t>Gamma-irradiated influenza A virus vaccine (</a:t>
            </a:r>
            <a:r>
              <a:rPr lang="en-US" sz="2800" b="1" dirty="0">
                <a:solidFill>
                  <a:srgbClr val="FFFF00"/>
                </a:solidFill>
                <a:latin typeface="Symbol" charset="2"/>
                <a:cs typeface="Symbol" charset="2"/>
              </a:rPr>
              <a:t>g</a:t>
            </a:r>
            <a:r>
              <a:rPr lang="en-US" sz="2800" b="1" dirty="0">
                <a:solidFill>
                  <a:srgbClr val="FFFF00"/>
                </a:solidFill>
              </a:rPr>
              <a:t>-FLU</a:t>
            </a:r>
            <a:r>
              <a:rPr lang="en-US" sz="2800" b="1" dirty="0" smtClean="0">
                <a:solidFill>
                  <a:srgbClr val="FFFF00"/>
                </a:solidFill>
              </a:rPr>
              <a:t>)</a:t>
            </a:r>
            <a:endParaRPr lang="en-US" sz="2800" b="1" dirty="0">
              <a:solidFill>
                <a:srgbClr val="FFFF00"/>
              </a:solidFill>
            </a:endParaRPr>
          </a:p>
        </p:txBody>
      </p:sp>
      <p:pic>
        <p:nvPicPr>
          <p:cNvPr id="35845" name="Picture 7" descr="11214_lores swine fl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5945646" y="3828896"/>
            <a:ext cx="2503538" cy="2945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7" name="TextBox 1"/>
          <p:cNvSpPr txBox="1">
            <a:spLocks noChangeArrowheads="1"/>
          </p:cNvSpPr>
          <p:nvPr/>
        </p:nvSpPr>
        <p:spPr bwMode="auto">
          <a:xfrm>
            <a:off x="4591591" y="5998964"/>
            <a:ext cx="9715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r>
              <a:rPr lang="en-US" dirty="0"/>
              <a:t>H1N1</a:t>
            </a:r>
          </a:p>
        </p:txBody>
      </p:sp>
      <p:sp>
        <p:nvSpPr>
          <p:cNvPr id="10" name="Rectangle 9"/>
          <p:cNvSpPr/>
          <p:nvPr/>
        </p:nvSpPr>
        <p:spPr>
          <a:xfrm>
            <a:off x="5724525" y="6553555"/>
            <a:ext cx="2502024" cy="246221"/>
          </a:xfrm>
          <a:prstGeom prst="rect">
            <a:avLst/>
          </a:prstGeom>
        </p:spPr>
        <p:txBody>
          <a:bodyPr wrap="square">
            <a:spAutoFit/>
          </a:bodyPr>
          <a:lstStyle/>
          <a:p>
            <a:r>
              <a:rPr lang="en-US" sz="1000" dirty="0" smtClean="0"/>
              <a:t>http://</a:t>
            </a:r>
            <a:r>
              <a:rPr lang="en-US" sz="1000" dirty="0" err="1" smtClean="0"/>
              <a:t>www.cdc.gov</a:t>
            </a:r>
            <a:r>
              <a:rPr lang="en-US" sz="1000" dirty="0" smtClean="0"/>
              <a:t>/h1n1flu/</a:t>
            </a:r>
            <a:r>
              <a:rPr lang="en-US" sz="1000" dirty="0" err="1" smtClean="0"/>
              <a:t>images.htm</a:t>
            </a:r>
            <a:endParaRPr lang="en-US" sz="1000" dirty="0"/>
          </a:p>
        </p:txBody>
      </p:sp>
    </p:spTree>
    <p:extLst>
      <p:ext uri="{BB962C8B-B14F-4D97-AF65-F5344CB8AC3E}">
        <p14:creationId xmlns:p14="http://schemas.microsoft.com/office/powerpoint/2010/main" val="27128375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5334000" y="2133600"/>
            <a:ext cx="2378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endParaRPr lang="en-US">
              <a:latin typeface="Times New Roman" charset="0"/>
            </a:endParaRPr>
          </a:p>
        </p:txBody>
      </p:sp>
      <p:sp>
        <p:nvSpPr>
          <p:cNvPr id="37891" name="Text Box 3"/>
          <p:cNvSpPr txBox="1">
            <a:spLocks noChangeArrowheads="1"/>
          </p:cNvSpPr>
          <p:nvPr/>
        </p:nvSpPr>
        <p:spPr bwMode="auto">
          <a:xfrm>
            <a:off x="244591" y="976895"/>
            <a:ext cx="8305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spcBef>
                <a:spcPct val="50000"/>
              </a:spcBef>
            </a:pPr>
            <a:r>
              <a:rPr lang="en-AU" b="1" i="1" u="sng" dirty="0">
                <a:solidFill>
                  <a:srgbClr val="171E89"/>
                </a:solidFill>
                <a:latin typeface="Times New Roman" charset="0"/>
              </a:rPr>
              <a:t>Antibody-mediated immunity</a:t>
            </a:r>
            <a:endParaRPr lang="en-AU" dirty="0">
              <a:solidFill>
                <a:schemeClr val="accent2"/>
              </a:solidFill>
              <a:latin typeface="Times New Roman" charset="0"/>
            </a:endParaRPr>
          </a:p>
        </p:txBody>
      </p:sp>
      <p:sp>
        <p:nvSpPr>
          <p:cNvPr id="37893" name="Text Box 5"/>
          <p:cNvSpPr txBox="1">
            <a:spLocks noChangeArrowheads="1"/>
          </p:cNvSpPr>
          <p:nvPr/>
        </p:nvSpPr>
        <p:spPr bwMode="auto">
          <a:xfrm>
            <a:off x="105325" y="4967626"/>
            <a:ext cx="407596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r>
              <a:rPr lang="en-US" sz="1600" dirty="0" err="1">
                <a:latin typeface="Times New Roman" charset="0"/>
              </a:rPr>
              <a:t>Ab</a:t>
            </a:r>
            <a:r>
              <a:rPr lang="en-US" sz="1600" dirty="0">
                <a:latin typeface="Times New Roman" charset="0"/>
              </a:rPr>
              <a:t> response is directed against surface proteins</a:t>
            </a:r>
          </a:p>
          <a:p>
            <a:pPr eaLnBrk="1" hangingPunct="1"/>
            <a:r>
              <a:rPr lang="en-US" sz="1600" dirty="0">
                <a:latin typeface="Times New Roman" charset="0"/>
              </a:rPr>
              <a:t>Surface proteins are affected by antigenic shift and drift</a:t>
            </a:r>
          </a:p>
          <a:p>
            <a:pPr eaLnBrk="1" hangingPunct="1">
              <a:spcBef>
                <a:spcPct val="50000"/>
              </a:spcBef>
            </a:pPr>
            <a:r>
              <a:rPr lang="en-AU" sz="1600" b="1" dirty="0" err="1" smtClean="0">
                <a:latin typeface="Times New Roman" charset="0"/>
                <a:ea typeface="MS Mincho" charset="0"/>
                <a:cs typeface="MS Mincho" charset="0"/>
              </a:rPr>
              <a:t>Ab</a:t>
            </a:r>
            <a:r>
              <a:rPr lang="en-AU" sz="1600" b="1" dirty="0">
                <a:latin typeface="Times New Roman" charset="0"/>
                <a:ea typeface="MS Mincho" charset="0"/>
                <a:cs typeface="MS Mincho" charset="0"/>
              </a:rPr>
              <a:t>-mediated immunity is strain specific</a:t>
            </a:r>
            <a:endParaRPr lang="en-US" sz="1600" b="1" dirty="0">
              <a:latin typeface="Times New Roman" charset="0"/>
              <a:ea typeface="MS Mincho" charset="0"/>
              <a:cs typeface="MS Mincho" charset="0"/>
            </a:endParaRPr>
          </a:p>
        </p:txBody>
      </p:sp>
      <p:grpSp>
        <p:nvGrpSpPr>
          <p:cNvPr id="5" name="Group 4"/>
          <p:cNvGrpSpPr/>
          <p:nvPr/>
        </p:nvGrpSpPr>
        <p:grpSpPr>
          <a:xfrm>
            <a:off x="373095" y="1959413"/>
            <a:ext cx="3337120" cy="2972896"/>
            <a:chOff x="345884" y="641321"/>
            <a:chExt cx="3740729" cy="2816087"/>
          </a:xfrm>
        </p:grpSpPr>
        <p:sp>
          <p:nvSpPr>
            <p:cNvPr id="37892" name="Text Box 4"/>
            <p:cNvSpPr txBox="1">
              <a:spLocks noChangeArrowheads="1"/>
            </p:cNvSpPr>
            <p:nvPr/>
          </p:nvSpPr>
          <p:spPr bwMode="auto">
            <a:xfrm>
              <a:off x="1467154" y="3228808"/>
              <a:ext cx="23209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r>
                <a:rPr lang="en-US" sz="900" dirty="0" err="1">
                  <a:latin typeface="Times New Roman" charset="0"/>
                </a:rPr>
                <a:t>Subbarao</a:t>
              </a:r>
              <a:r>
                <a:rPr lang="en-US" sz="900" dirty="0">
                  <a:latin typeface="Times New Roman" charset="0"/>
                </a:rPr>
                <a:t> K, 2007. Nature rev </a:t>
              </a:r>
              <a:r>
                <a:rPr lang="en-US" sz="900" dirty="0" err="1">
                  <a:latin typeface="Times New Roman" charset="0"/>
                </a:rPr>
                <a:t>Immunol</a:t>
              </a:r>
              <a:r>
                <a:rPr lang="en-US" sz="900" dirty="0">
                  <a:latin typeface="Times New Roman" charset="0"/>
                </a:rPr>
                <a:t>. 7:267</a:t>
              </a:r>
              <a:endParaRPr lang="en-US" dirty="0">
                <a:latin typeface="Times New Roman" charset="0"/>
              </a:endParaRPr>
            </a:p>
          </p:txBody>
        </p:sp>
        <p:pic>
          <p:nvPicPr>
            <p:cNvPr id="37894" name="Picture 6" descr="Ab response fl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84" y="641321"/>
              <a:ext cx="3740729" cy="254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Text Box 3"/>
          <p:cNvSpPr txBox="1">
            <a:spLocks noChangeArrowheads="1"/>
          </p:cNvSpPr>
          <p:nvPr/>
        </p:nvSpPr>
        <p:spPr bwMode="auto">
          <a:xfrm>
            <a:off x="0" y="17978"/>
            <a:ext cx="9144000" cy="457200"/>
          </a:xfrm>
          <a:prstGeom prst="rect">
            <a:avLst/>
          </a:prstGeom>
          <a:solidFill>
            <a:srgbClr val="000090"/>
          </a:solidFill>
          <a:ln>
            <a:noFill/>
          </a:ln>
          <a:effectLst/>
          <a:extLst/>
        </p:spPr>
        <p:txBody>
          <a:bodyPr wrap="square">
            <a:spAutoFit/>
          </a:bodyPr>
          <a:lstStyle>
            <a:lvl1pPr marL="457200" indent="-457200">
              <a:defRPr sz="2400">
                <a:solidFill>
                  <a:schemeClr val="tx1"/>
                </a:solidFill>
                <a:latin typeface="Times New Roman" charset="0"/>
                <a:ea typeface="ＭＳ Ｐゴシック" charset="0"/>
                <a:cs typeface="Times New Roman" charset="0"/>
              </a:defRPr>
            </a:lvl1pPr>
            <a:lvl2pPr marL="914400" indent="-457200">
              <a:defRPr sz="2400">
                <a:solidFill>
                  <a:schemeClr val="tx1"/>
                </a:solidFill>
                <a:latin typeface="Times New Roman" charset="0"/>
                <a:ea typeface="Times New Roman" charset="0"/>
                <a:cs typeface="Times New Roman" charset="0"/>
              </a:defRPr>
            </a:lvl2pPr>
            <a:lvl3pPr marL="1371600" indent="-457200">
              <a:defRPr sz="2400">
                <a:solidFill>
                  <a:schemeClr val="tx1"/>
                </a:solidFill>
                <a:latin typeface="Times New Roman" charset="0"/>
                <a:ea typeface="Times New Roman" charset="0"/>
                <a:cs typeface="Times New Roman" charset="0"/>
              </a:defRPr>
            </a:lvl3pPr>
            <a:lvl4pPr marL="1828800" indent="-457200">
              <a:defRPr sz="2400">
                <a:solidFill>
                  <a:schemeClr val="tx1"/>
                </a:solidFill>
                <a:latin typeface="Times New Roman" charset="0"/>
                <a:ea typeface="Times New Roman" charset="0"/>
                <a:cs typeface="Times New Roman" charset="0"/>
              </a:defRPr>
            </a:lvl4pPr>
            <a:lvl5pPr marL="2286000" indent="-457200">
              <a:defRPr sz="2400">
                <a:solidFill>
                  <a:schemeClr val="tx1"/>
                </a:solidFill>
                <a:latin typeface="Times New Roman" charset="0"/>
                <a:ea typeface="Times New Roman" charset="0"/>
                <a:cs typeface="Times New Roman" charset="0"/>
              </a:defRPr>
            </a:lvl5pPr>
            <a:lvl6pPr marL="2743200" indent="-457200" fontAlgn="base">
              <a:spcBef>
                <a:spcPct val="0"/>
              </a:spcBef>
              <a:spcAft>
                <a:spcPct val="0"/>
              </a:spcAft>
              <a:defRPr sz="2400">
                <a:solidFill>
                  <a:schemeClr val="tx1"/>
                </a:solidFill>
                <a:latin typeface="Times New Roman" charset="0"/>
                <a:ea typeface="Times New Roman" charset="0"/>
                <a:cs typeface="Times New Roman" charset="0"/>
              </a:defRPr>
            </a:lvl6pPr>
            <a:lvl7pPr marL="3200400" indent="-457200" fontAlgn="base">
              <a:spcBef>
                <a:spcPct val="0"/>
              </a:spcBef>
              <a:spcAft>
                <a:spcPct val="0"/>
              </a:spcAft>
              <a:defRPr sz="2400">
                <a:solidFill>
                  <a:schemeClr val="tx1"/>
                </a:solidFill>
                <a:latin typeface="Times New Roman" charset="0"/>
                <a:ea typeface="Times New Roman" charset="0"/>
                <a:cs typeface="Times New Roman" charset="0"/>
              </a:defRPr>
            </a:lvl7pPr>
            <a:lvl8pPr marL="3657600" indent="-457200" fontAlgn="base">
              <a:spcBef>
                <a:spcPct val="0"/>
              </a:spcBef>
              <a:spcAft>
                <a:spcPct val="0"/>
              </a:spcAft>
              <a:defRPr sz="2400">
                <a:solidFill>
                  <a:schemeClr val="tx1"/>
                </a:solidFill>
                <a:latin typeface="Times New Roman" charset="0"/>
                <a:ea typeface="Times New Roman" charset="0"/>
                <a:cs typeface="Times New Roman" charset="0"/>
              </a:defRPr>
            </a:lvl8pPr>
            <a:lvl9pPr marL="4114800" indent="-457200" fontAlgn="base">
              <a:spcBef>
                <a:spcPct val="0"/>
              </a:spcBef>
              <a:spcAft>
                <a:spcPct val="0"/>
              </a:spcAft>
              <a:defRPr sz="2400">
                <a:solidFill>
                  <a:schemeClr val="tx1"/>
                </a:solidFill>
                <a:latin typeface="Times New Roman" charset="0"/>
                <a:ea typeface="Times New Roman" charset="0"/>
                <a:cs typeface="Times New Roman" charset="0"/>
              </a:defRPr>
            </a:lvl9pPr>
          </a:lstStyle>
          <a:p>
            <a:pPr algn="ctr">
              <a:spcBef>
                <a:spcPct val="50000"/>
              </a:spcBef>
              <a:defRPr/>
            </a:pPr>
            <a:r>
              <a:rPr lang="en-AU" b="1" dirty="0" smtClean="0">
                <a:solidFill>
                  <a:srgbClr val="FFFF00"/>
                </a:solidFill>
              </a:rPr>
              <a:t>Adaptive Immune </a:t>
            </a:r>
            <a:r>
              <a:rPr lang="en-AU" b="1" dirty="0">
                <a:solidFill>
                  <a:srgbClr val="FFFF00"/>
                </a:solidFill>
              </a:rPr>
              <a:t>R</a:t>
            </a:r>
            <a:r>
              <a:rPr lang="en-AU" b="1" dirty="0" smtClean="0">
                <a:solidFill>
                  <a:srgbClr val="FFFF00"/>
                </a:solidFill>
              </a:rPr>
              <a:t>esponse to Influenza </a:t>
            </a:r>
            <a:r>
              <a:rPr lang="en-AU" b="1" dirty="0">
                <a:solidFill>
                  <a:srgbClr val="FFFF00"/>
                </a:solidFill>
              </a:rPr>
              <a:t>I</a:t>
            </a:r>
            <a:r>
              <a:rPr lang="en-AU" b="1" dirty="0" smtClean="0">
                <a:solidFill>
                  <a:srgbClr val="FFFF00"/>
                </a:solidFill>
              </a:rPr>
              <a:t>nfection</a:t>
            </a:r>
            <a:endParaRPr lang="en-AU" sz="2000" dirty="0" smtClean="0">
              <a:solidFill>
                <a:srgbClr val="FFFF00"/>
              </a:solidFill>
            </a:endParaRPr>
          </a:p>
        </p:txBody>
      </p:sp>
    </p:spTree>
    <p:extLst>
      <p:ext uri="{BB962C8B-B14F-4D97-AF65-F5344CB8AC3E}">
        <p14:creationId xmlns:p14="http://schemas.microsoft.com/office/powerpoint/2010/main" val="3583774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p:cNvSpPr txBox="1">
            <a:spLocks noChangeArrowheads="1"/>
          </p:cNvSpPr>
          <p:nvPr/>
        </p:nvSpPr>
        <p:spPr bwMode="auto">
          <a:xfrm>
            <a:off x="5334000" y="2133600"/>
            <a:ext cx="2378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endParaRPr lang="en-US">
              <a:latin typeface="Times New Roman" charset="0"/>
            </a:endParaRPr>
          </a:p>
        </p:txBody>
      </p:sp>
      <p:sp>
        <p:nvSpPr>
          <p:cNvPr id="37891" name="Text Box 3"/>
          <p:cNvSpPr txBox="1">
            <a:spLocks noChangeArrowheads="1"/>
          </p:cNvSpPr>
          <p:nvPr/>
        </p:nvSpPr>
        <p:spPr bwMode="auto">
          <a:xfrm>
            <a:off x="244591" y="976895"/>
            <a:ext cx="8305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spcBef>
                <a:spcPct val="50000"/>
              </a:spcBef>
            </a:pPr>
            <a:r>
              <a:rPr lang="en-AU" b="1" i="1" u="sng" dirty="0">
                <a:solidFill>
                  <a:srgbClr val="171E89"/>
                </a:solidFill>
                <a:latin typeface="Times New Roman" charset="0"/>
              </a:rPr>
              <a:t>Antibody-mediated immunity</a:t>
            </a:r>
            <a:endParaRPr lang="en-AU" dirty="0">
              <a:solidFill>
                <a:schemeClr val="accent2"/>
              </a:solidFill>
              <a:latin typeface="Times New Roman" charset="0"/>
            </a:endParaRPr>
          </a:p>
        </p:txBody>
      </p:sp>
      <p:sp>
        <p:nvSpPr>
          <p:cNvPr id="37893" name="Text Box 5"/>
          <p:cNvSpPr txBox="1">
            <a:spLocks noChangeArrowheads="1"/>
          </p:cNvSpPr>
          <p:nvPr/>
        </p:nvSpPr>
        <p:spPr bwMode="auto">
          <a:xfrm>
            <a:off x="105325" y="4967626"/>
            <a:ext cx="407596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r>
              <a:rPr lang="en-US" sz="1600" dirty="0" err="1">
                <a:latin typeface="Times New Roman" charset="0"/>
              </a:rPr>
              <a:t>Ab</a:t>
            </a:r>
            <a:r>
              <a:rPr lang="en-US" sz="1600" dirty="0">
                <a:latin typeface="Times New Roman" charset="0"/>
              </a:rPr>
              <a:t> response is directed against surface proteins</a:t>
            </a:r>
          </a:p>
          <a:p>
            <a:pPr eaLnBrk="1" hangingPunct="1"/>
            <a:r>
              <a:rPr lang="en-US" sz="1600" dirty="0">
                <a:latin typeface="Times New Roman" charset="0"/>
              </a:rPr>
              <a:t>Surface proteins are affected by antigenic shift and drift</a:t>
            </a:r>
          </a:p>
          <a:p>
            <a:pPr eaLnBrk="1" hangingPunct="1">
              <a:spcBef>
                <a:spcPct val="50000"/>
              </a:spcBef>
            </a:pPr>
            <a:r>
              <a:rPr lang="en-AU" sz="1600" b="1" dirty="0" err="1" smtClean="0">
                <a:latin typeface="Times New Roman" charset="0"/>
                <a:ea typeface="MS Mincho" charset="0"/>
                <a:cs typeface="MS Mincho" charset="0"/>
              </a:rPr>
              <a:t>Ab</a:t>
            </a:r>
            <a:r>
              <a:rPr lang="en-AU" sz="1600" b="1" dirty="0">
                <a:latin typeface="Times New Roman" charset="0"/>
                <a:ea typeface="MS Mincho" charset="0"/>
                <a:cs typeface="MS Mincho" charset="0"/>
              </a:rPr>
              <a:t>-mediated immunity is strain specific</a:t>
            </a:r>
            <a:endParaRPr lang="en-US" sz="1600" b="1" dirty="0">
              <a:latin typeface="Times New Roman" charset="0"/>
              <a:ea typeface="MS Mincho" charset="0"/>
              <a:cs typeface="MS Mincho" charset="0"/>
            </a:endParaRPr>
          </a:p>
        </p:txBody>
      </p:sp>
      <p:grpSp>
        <p:nvGrpSpPr>
          <p:cNvPr id="5" name="Group 4"/>
          <p:cNvGrpSpPr/>
          <p:nvPr/>
        </p:nvGrpSpPr>
        <p:grpSpPr>
          <a:xfrm>
            <a:off x="373095" y="1959413"/>
            <a:ext cx="3337120" cy="2972896"/>
            <a:chOff x="345884" y="641321"/>
            <a:chExt cx="3740729" cy="2816087"/>
          </a:xfrm>
        </p:grpSpPr>
        <p:sp>
          <p:nvSpPr>
            <p:cNvPr id="37892" name="Text Box 4"/>
            <p:cNvSpPr txBox="1">
              <a:spLocks noChangeArrowheads="1"/>
            </p:cNvSpPr>
            <p:nvPr/>
          </p:nvSpPr>
          <p:spPr bwMode="auto">
            <a:xfrm>
              <a:off x="1467154" y="3228808"/>
              <a:ext cx="23209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r>
                <a:rPr lang="en-US" sz="900" dirty="0" err="1">
                  <a:latin typeface="Times New Roman" charset="0"/>
                </a:rPr>
                <a:t>Subbarao</a:t>
              </a:r>
              <a:r>
                <a:rPr lang="en-US" sz="900" dirty="0">
                  <a:latin typeface="Times New Roman" charset="0"/>
                </a:rPr>
                <a:t> K, 2007. Nature rev </a:t>
              </a:r>
              <a:r>
                <a:rPr lang="en-US" sz="900" dirty="0" err="1">
                  <a:latin typeface="Times New Roman" charset="0"/>
                </a:rPr>
                <a:t>Immunol</a:t>
              </a:r>
              <a:r>
                <a:rPr lang="en-US" sz="900" dirty="0">
                  <a:latin typeface="Times New Roman" charset="0"/>
                </a:rPr>
                <a:t>. 7:267</a:t>
              </a:r>
              <a:endParaRPr lang="en-US" dirty="0">
                <a:latin typeface="Times New Roman" charset="0"/>
              </a:endParaRPr>
            </a:p>
          </p:txBody>
        </p:sp>
        <p:pic>
          <p:nvPicPr>
            <p:cNvPr id="37894" name="Picture 6" descr="Ab response fl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884" y="641321"/>
              <a:ext cx="3740729" cy="254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17" descr="flu replic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5411" y="1544675"/>
            <a:ext cx="1880272" cy="1563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8"/>
          <p:cNvGrpSpPr/>
          <p:nvPr/>
        </p:nvGrpSpPr>
        <p:grpSpPr>
          <a:xfrm>
            <a:off x="5542643" y="3277863"/>
            <a:ext cx="2934458" cy="1689762"/>
            <a:chOff x="5004048" y="2492896"/>
            <a:chExt cx="3950568" cy="2172816"/>
          </a:xfrm>
        </p:grpSpPr>
        <p:sp>
          <p:nvSpPr>
            <p:cNvPr id="11" name="Text Box 2"/>
            <p:cNvSpPr txBox="1">
              <a:spLocks noChangeArrowheads="1"/>
            </p:cNvSpPr>
            <p:nvPr/>
          </p:nvSpPr>
          <p:spPr bwMode="auto">
            <a:xfrm>
              <a:off x="6156176" y="4437112"/>
              <a:ext cx="2522538"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900" dirty="0" err="1"/>
                <a:t>Subbarao</a:t>
              </a:r>
              <a:r>
                <a:rPr lang="en-US" sz="900" dirty="0"/>
                <a:t> K, 2007. Nature rev </a:t>
              </a:r>
              <a:r>
                <a:rPr lang="en-US" sz="900" dirty="0" err="1"/>
                <a:t>Immunol</a:t>
              </a:r>
              <a:r>
                <a:rPr lang="en-US" sz="900" dirty="0"/>
                <a:t>. 7:267</a:t>
              </a:r>
              <a:endParaRPr lang="en-US" dirty="0"/>
            </a:p>
          </p:txBody>
        </p:sp>
        <p:pic>
          <p:nvPicPr>
            <p:cNvPr id="12" name="Picture 5" descr="CTL response flu"/>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4048" y="2492896"/>
              <a:ext cx="3950568" cy="2001216"/>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p:cNvGrpSpPr/>
            <p:nvPr/>
          </p:nvGrpSpPr>
          <p:grpSpPr>
            <a:xfrm>
              <a:off x="5652120" y="2708920"/>
              <a:ext cx="998591" cy="864096"/>
              <a:chOff x="5436096" y="1916832"/>
              <a:chExt cx="998591" cy="864096"/>
            </a:xfrm>
          </p:grpSpPr>
          <p:sp>
            <p:nvSpPr>
              <p:cNvPr id="14" name="Oval 13"/>
              <p:cNvSpPr/>
              <p:nvPr/>
            </p:nvSpPr>
            <p:spPr bwMode="auto">
              <a:xfrm>
                <a:off x="5436096" y="1988840"/>
                <a:ext cx="864096" cy="792088"/>
              </a:xfrm>
              <a:prstGeom prst="ellipse">
                <a:avLst/>
              </a:prstGeom>
              <a:solidFill>
                <a:schemeClr val="accent6">
                  <a:lumMod val="20000"/>
                  <a:lumOff val="80000"/>
                </a:schemeClr>
              </a:solidFill>
              <a:ln w="9525" cap="flat" cmpd="sng" algn="ctr">
                <a:solidFill>
                  <a:schemeClr val="accent5">
                    <a:lumMod val="60000"/>
                    <a:lumOff val="4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500" b="0" i="0" u="none" strike="noStrike" cap="none" normalizeH="0" baseline="0">
                  <a:ln>
                    <a:noFill/>
                  </a:ln>
                  <a:solidFill>
                    <a:srgbClr val="000000"/>
                  </a:solidFill>
                  <a:effectLst/>
                  <a:latin typeface="Script MT Bold" charset="0"/>
                  <a:ea typeface="ＭＳ Ｐゴシック" charset="0"/>
                  <a:cs typeface="Times New Roman" charset="0"/>
                </a:endParaRPr>
              </a:p>
            </p:txBody>
          </p:sp>
          <p:sp>
            <p:nvSpPr>
              <p:cNvPr id="15" name="Oval 14"/>
              <p:cNvSpPr/>
              <p:nvPr/>
            </p:nvSpPr>
            <p:spPr bwMode="auto">
              <a:xfrm>
                <a:off x="6084168" y="1916832"/>
                <a:ext cx="45719" cy="72008"/>
              </a:xfrm>
              <a:prstGeom prst="ellipse">
                <a:avLst/>
              </a:prstGeom>
              <a:solidFill>
                <a:srgbClr val="660066"/>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500" b="0" i="0" u="none" strike="noStrike" cap="none" normalizeH="0" baseline="0">
                  <a:ln>
                    <a:noFill/>
                  </a:ln>
                  <a:solidFill>
                    <a:srgbClr val="000000"/>
                  </a:solidFill>
                  <a:effectLst/>
                  <a:latin typeface="Script MT Bold" charset="0"/>
                  <a:ea typeface="ＭＳ Ｐゴシック" charset="0"/>
                  <a:cs typeface="Times New Roman" charset="0"/>
                </a:endParaRPr>
              </a:p>
            </p:txBody>
          </p:sp>
          <p:sp>
            <p:nvSpPr>
              <p:cNvPr id="16" name="Oval 15"/>
              <p:cNvSpPr/>
              <p:nvPr/>
            </p:nvSpPr>
            <p:spPr bwMode="auto">
              <a:xfrm>
                <a:off x="6236568" y="2069232"/>
                <a:ext cx="45719" cy="72008"/>
              </a:xfrm>
              <a:prstGeom prst="ellipse">
                <a:avLst/>
              </a:prstGeom>
              <a:solidFill>
                <a:srgbClr val="660066"/>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500" b="0" i="0" u="none" strike="noStrike" cap="none" normalizeH="0" baseline="0">
                  <a:ln>
                    <a:noFill/>
                  </a:ln>
                  <a:solidFill>
                    <a:srgbClr val="000000"/>
                  </a:solidFill>
                  <a:effectLst/>
                  <a:latin typeface="Script MT Bold" charset="0"/>
                  <a:ea typeface="ＭＳ Ｐゴシック" charset="0"/>
                  <a:cs typeface="Times New Roman" charset="0"/>
                </a:endParaRPr>
              </a:p>
            </p:txBody>
          </p:sp>
          <p:sp>
            <p:nvSpPr>
              <p:cNvPr id="17" name="Oval 16"/>
              <p:cNvSpPr/>
              <p:nvPr/>
            </p:nvSpPr>
            <p:spPr bwMode="auto">
              <a:xfrm>
                <a:off x="6012160" y="2276872"/>
                <a:ext cx="45719" cy="72008"/>
              </a:xfrm>
              <a:prstGeom prst="ellipse">
                <a:avLst/>
              </a:prstGeom>
              <a:solidFill>
                <a:srgbClr val="660066"/>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500" b="0" i="0" u="none" strike="noStrike" cap="none" normalizeH="0" baseline="0">
                  <a:ln>
                    <a:noFill/>
                  </a:ln>
                  <a:solidFill>
                    <a:srgbClr val="000000"/>
                  </a:solidFill>
                  <a:effectLst/>
                  <a:latin typeface="Script MT Bold" charset="0"/>
                  <a:ea typeface="ＭＳ Ｐゴシック" charset="0"/>
                  <a:cs typeface="Times New Roman" charset="0"/>
                </a:endParaRPr>
              </a:p>
            </p:txBody>
          </p:sp>
          <p:sp>
            <p:nvSpPr>
              <p:cNvPr id="18" name="Oval 17"/>
              <p:cNvSpPr/>
              <p:nvPr/>
            </p:nvSpPr>
            <p:spPr bwMode="auto">
              <a:xfrm>
                <a:off x="6372200" y="2636912"/>
                <a:ext cx="45719" cy="72008"/>
              </a:xfrm>
              <a:prstGeom prst="ellipse">
                <a:avLst/>
              </a:prstGeom>
              <a:solidFill>
                <a:srgbClr val="660066"/>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500" b="0" i="0" u="none" strike="noStrike" cap="none" normalizeH="0" baseline="0">
                  <a:ln>
                    <a:noFill/>
                  </a:ln>
                  <a:solidFill>
                    <a:srgbClr val="000000"/>
                  </a:solidFill>
                  <a:effectLst/>
                  <a:latin typeface="Script MT Bold" charset="0"/>
                  <a:ea typeface="ＭＳ Ｐゴシック" charset="0"/>
                  <a:cs typeface="Times New Roman" charset="0"/>
                </a:endParaRPr>
              </a:p>
            </p:txBody>
          </p:sp>
          <p:sp>
            <p:nvSpPr>
              <p:cNvPr id="19" name="Oval 18"/>
              <p:cNvSpPr/>
              <p:nvPr/>
            </p:nvSpPr>
            <p:spPr bwMode="auto">
              <a:xfrm>
                <a:off x="6084168" y="2492896"/>
                <a:ext cx="45719" cy="72008"/>
              </a:xfrm>
              <a:prstGeom prst="ellipse">
                <a:avLst/>
              </a:prstGeom>
              <a:solidFill>
                <a:srgbClr val="660066"/>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500" b="0" i="0" u="none" strike="noStrike" cap="none" normalizeH="0" baseline="0">
                  <a:ln>
                    <a:noFill/>
                  </a:ln>
                  <a:solidFill>
                    <a:srgbClr val="000000"/>
                  </a:solidFill>
                  <a:effectLst/>
                  <a:latin typeface="Script MT Bold" charset="0"/>
                  <a:ea typeface="ＭＳ Ｐゴシック" charset="0"/>
                  <a:cs typeface="Times New Roman" charset="0"/>
                </a:endParaRPr>
              </a:p>
            </p:txBody>
          </p:sp>
          <p:sp>
            <p:nvSpPr>
              <p:cNvPr id="20" name="Oval 19"/>
              <p:cNvSpPr/>
              <p:nvPr/>
            </p:nvSpPr>
            <p:spPr bwMode="auto">
              <a:xfrm>
                <a:off x="6388968" y="2221632"/>
                <a:ext cx="45719" cy="72008"/>
              </a:xfrm>
              <a:prstGeom prst="ellipse">
                <a:avLst/>
              </a:prstGeom>
              <a:solidFill>
                <a:srgbClr val="660066"/>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500" b="0" i="0" u="none" strike="noStrike" cap="none" normalizeH="0" baseline="0">
                  <a:ln>
                    <a:noFill/>
                  </a:ln>
                  <a:solidFill>
                    <a:srgbClr val="000000"/>
                  </a:solidFill>
                  <a:effectLst/>
                  <a:latin typeface="Script MT Bold" charset="0"/>
                  <a:ea typeface="ＭＳ Ｐゴシック" charset="0"/>
                  <a:cs typeface="Times New Roman" charset="0"/>
                </a:endParaRPr>
              </a:p>
            </p:txBody>
          </p:sp>
          <p:sp>
            <p:nvSpPr>
              <p:cNvPr id="21" name="Oval 20"/>
              <p:cNvSpPr/>
              <p:nvPr/>
            </p:nvSpPr>
            <p:spPr bwMode="auto">
              <a:xfrm flipH="1">
                <a:off x="5724127" y="2374032"/>
                <a:ext cx="72008" cy="46856"/>
              </a:xfrm>
              <a:prstGeom prst="ellipse">
                <a:avLst/>
              </a:prstGeom>
              <a:solidFill>
                <a:srgbClr val="660066"/>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500" b="0" i="0" u="none" strike="noStrike" cap="none" normalizeH="0" baseline="0">
                  <a:ln>
                    <a:noFill/>
                  </a:ln>
                  <a:solidFill>
                    <a:srgbClr val="000000"/>
                  </a:solidFill>
                  <a:effectLst/>
                  <a:latin typeface="Script MT Bold" charset="0"/>
                  <a:ea typeface="ＭＳ Ｐゴシック" charset="0"/>
                  <a:cs typeface="Times New Roman" charset="0"/>
                </a:endParaRPr>
              </a:p>
            </p:txBody>
          </p:sp>
        </p:grpSp>
      </p:grpSp>
      <p:cxnSp>
        <p:nvCxnSpPr>
          <p:cNvPr id="10" name="Straight Arrow Connector 9"/>
          <p:cNvCxnSpPr/>
          <p:nvPr/>
        </p:nvCxnSpPr>
        <p:spPr bwMode="auto">
          <a:xfrm flipH="1">
            <a:off x="6485884" y="2691571"/>
            <a:ext cx="199417" cy="586292"/>
          </a:xfrm>
          <a:prstGeom prst="straightConnector1">
            <a:avLst/>
          </a:prstGeom>
          <a:ln>
            <a:headEnd type="none" w="med" len="med"/>
            <a:tailEnd type="arrow"/>
          </a:ln>
          <a:extLst/>
        </p:spPr>
        <p:style>
          <a:lnRef idx="3">
            <a:schemeClr val="dk1"/>
          </a:lnRef>
          <a:fillRef idx="0">
            <a:schemeClr val="dk1"/>
          </a:fillRef>
          <a:effectRef idx="2">
            <a:schemeClr val="dk1"/>
          </a:effectRef>
          <a:fontRef idx="minor">
            <a:schemeClr val="tx1"/>
          </a:fontRef>
        </p:style>
      </p:cxnSp>
      <p:sp>
        <p:nvSpPr>
          <p:cNvPr id="6" name="Rectangle 5"/>
          <p:cNvSpPr/>
          <p:nvPr/>
        </p:nvSpPr>
        <p:spPr>
          <a:xfrm>
            <a:off x="5340292" y="970648"/>
            <a:ext cx="3655157" cy="461665"/>
          </a:xfrm>
          <a:prstGeom prst="rect">
            <a:avLst/>
          </a:prstGeom>
        </p:spPr>
        <p:txBody>
          <a:bodyPr wrap="square">
            <a:spAutoFit/>
          </a:bodyPr>
          <a:lstStyle/>
          <a:p>
            <a:pPr>
              <a:spcBef>
                <a:spcPct val="50000"/>
              </a:spcBef>
            </a:pPr>
            <a:r>
              <a:rPr lang="en-AU" sz="2400" b="1" i="1" u="sng" dirty="0">
                <a:solidFill>
                  <a:srgbClr val="171E89"/>
                </a:solidFill>
              </a:rPr>
              <a:t>Cell-mediated immunity</a:t>
            </a:r>
          </a:p>
        </p:txBody>
      </p:sp>
      <p:sp>
        <p:nvSpPr>
          <p:cNvPr id="23" name="Rectangle 22"/>
          <p:cNvSpPr/>
          <p:nvPr/>
        </p:nvSpPr>
        <p:spPr>
          <a:xfrm>
            <a:off x="4397491" y="5115359"/>
            <a:ext cx="4572000" cy="1375761"/>
          </a:xfrm>
          <a:prstGeom prst="rect">
            <a:avLst/>
          </a:prstGeom>
        </p:spPr>
        <p:txBody>
          <a:bodyPr>
            <a:spAutoFit/>
          </a:bodyPr>
          <a:lstStyle/>
          <a:p>
            <a:pPr>
              <a:lnSpc>
                <a:spcPct val="60000"/>
              </a:lnSpc>
              <a:spcBef>
                <a:spcPct val="50000"/>
              </a:spcBef>
            </a:pPr>
            <a:r>
              <a:rPr lang="en-AU" sz="1600" b="1" dirty="0"/>
              <a:t>CD8+T cells recognize small peptides</a:t>
            </a:r>
          </a:p>
          <a:p>
            <a:pPr>
              <a:lnSpc>
                <a:spcPct val="60000"/>
              </a:lnSpc>
              <a:spcBef>
                <a:spcPct val="50000"/>
              </a:spcBef>
            </a:pPr>
            <a:r>
              <a:rPr lang="en-US" sz="1600" dirty="0"/>
              <a:t>Directed against internal viral </a:t>
            </a:r>
            <a:r>
              <a:rPr lang="en-US" sz="1600" dirty="0" smtClean="0"/>
              <a:t>proteins</a:t>
            </a:r>
          </a:p>
          <a:p>
            <a:pPr>
              <a:lnSpc>
                <a:spcPct val="60000"/>
              </a:lnSpc>
              <a:spcBef>
                <a:spcPct val="50000"/>
              </a:spcBef>
            </a:pPr>
            <a:endParaRPr lang="en-AU" sz="1600" b="1" dirty="0" smtClean="0">
              <a:latin typeface="Times New Roman" charset="0"/>
              <a:ea typeface="MS Mincho" charset="0"/>
              <a:cs typeface="MS Mincho" charset="0"/>
            </a:endParaRPr>
          </a:p>
          <a:p>
            <a:pPr>
              <a:lnSpc>
                <a:spcPct val="60000"/>
              </a:lnSpc>
              <a:spcBef>
                <a:spcPct val="50000"/>
              </a:spcBef>
            </a:pPr>
            <a:r>
              <a:rPr lang="en-AU" sz="1600" b="1" dirty="0" smtClean="0">
                <a:latin typeface="Times New Roman" charset="0"/>
                <a:ea typeface="MS Mincho" charset="0"/>
                <a:cs typeface="MS Mincho" charset="0"/>
              </a:rPr>
              <a:t>CTL-</a:t>
            </a:r>
            <a:r>
              <a:rPr lang="en-AU" sz="1600" b="1" dirty="0">
                <a:latin typeface="Times New Roman" charset="0"/>
                <a:ea typeface="MS Mincho" charset="0"/>
                <a:cs typeface="MS Mincho" charset="0"/>
              </a:rPr>
              <a:t>mediated immunity is </a:t>
            </a:r>
            <a:r>
              <a:rPr lang="en-AU" sz="1600" b="1" dirty="0" smtClean="0">
                <a:latin typeface="Times New Roman" charset="0"/>
                <a:ea typeface="MS Mincho" charset="0"/>
                <a:cs typeface="MS Mincho" charset="0"/>
              </a:rPr>
              <a:t>cross-reactive</a:t>
            </a:r>
            <a:endParaRPr lang="en-US" sz="1600" b="1" dirty="0">
              <a:latin typeface="Times New Roman" charset="0"/>
              <a:ea typeface="MS Mincho" charset="0"/>
              <a:cs typeface="MS Mincho" charset="0"/>
            </a:endParaRPr>
          </a:p>
          <a:p>
            <a:pPr>
              <a:lnSpc>
                <a:spcPct val="60000"/>
              </a:lnSpc>
              <a:spcBef>
                <a:spcPct val="50000"/>
              </a:spcBef>
            </a:pPr>
            <a:endParaRPr lang="en-US" dirty="0"/>
          </a:p>
        </p:txBody>
      </p:sp>
      <p:sp>
        <p:nvSpPr>
          <p:cNvPr id="25" name="Text Box 3"/>
          <p:cNvSpPr txBox="1">
            <a:spLocks noChangeArrowheads="1"/>
          </p:cNvSpPr>
          <p:nvPr/>
        </p:nvSpPr>
        <p:spPr bwMode="auto">
          <a:xfrm>
            <a:off x="0" y="17978"/>
            <a:ext cx="9144000" cy="457200"/>
          </a:xfrm>
          <a:prstGeom prst="rect">
            <a:avLst/>
          </a:prstGeom>
          <a:solidFill>
            <a:srgbClr val="000090"/>
          </a:solidFill>
          <a:ln>
            <a:noFill/>
          </a:ln>
          <a:effectLst/>
          <a:extLst/>
        </p:spPr>
        <p:txBody>
          <a:bodyPr wrap="square">
            <a:spAutoFit/>
          </a:bodyPr>
          <a:lstStyle>
            <a:lvl1pPr marL="457200" indent="-457200">
              <a:defRPr sz="2400">
                <a:solidFill>
                  <a:schemeClr val="tx1"/>
                </a:solidFill>
                <a:latin typeface="Times New Roman" charset="0"/>
                <a:ea typeface="ＭＳ Ｐゴシック" charset="0"/>
                <a:cs typeface="Times New Roman" charset="0"/>
              </a:defRPr>
            </a:lvl1pPr>
            <a:lvl2pPr marL="914400" indent="-457200">
              <a:defRPr sz="2400">
                <a:solidFill>
                  <a:schemeClr val="tx1"/>
                </a:solidFill>
                <a:latin typeface="Times New Roman" charset="0"/>
                <a:ea typeface="Times New Roman" charset="0"/>
                <a:cs typeface="Times New Roman" charset="0"/>
              </a:defRPr>
            </a:lvl2pPr>
            <a:lvl3pPr marL="1371600" indent="-457200">
              <a:defRPr sz="2400">
                <a:solidFill>
                  <a:schemeClr val="tx1"/>
                </a:solidFill>
                <a:latin typeface="Times New Roman" charset="0"/>
                <a:ea typeface="Times New Roman" charset="0"/>
                <a:cs typeface="Times New Roman" charset="0"/>
              </a:defRPr>
            </a:lvl3pPr>
            <a:lvl4pPr marL="1828800" indent="-457200">
              <a:defRPr sz="2400">
                <a:solidFill>
                  <a:schemeClr val="tx1"/>
                </a:solidFill>
                <a:latin typeface="Times New Roman" charset="0"/>
                <a:ea typeface="Times New Roman" charset="0"/>
                <a:cs typeface="Times New Roman" charset="0"/>
              </a:defRPr>
            </a:lvl4pPr>
            <a:lvl5pPr marL="2286000" indent="-457200">
              <a:defRPr sz="2400">
                <a:solidFill>
                  <a:schemeClr val="tx1"/>
                </a:solidFill>
                <a:latin typeface="Times New Roman" charset="0"/>
                <a:ea typeface="Times New Roman" charset="0"/>
                <a:cs typeface="Times New Roman" charset="0"/>
              </a:defRPr>
            </a:lvl5pPr>
            <a:lvl6pPr marL="2743200" indent="-457200" fontAlgn="base">
              <a:spcBef>
                <a:spcPct val="0"/>
              </a:spcBef>
              <a:spcAft>
                <a:spcPct val="0"/>
              </a:spcAft>
              <a:defRPr sz="2400">
                <a:solidFill>
                  <a:schemeClr val="tx1"/>
                </a:solidFill>
                <a:latin typeface="Times New Roman" charset="0"/>
                <a:ea typeface="Times New Roman" charset="0"/>
                <a:cs typeface="Times New Roman" charset="0"/>
              </a:defRPr>
            </a:lvl6pPr>
            <a:lvl7pPr marL="3200400" indent="-457200" fontAlgn="base">
              <a:spcBef>
                <a:spcPct val="0"/>
              </a:spcBef>
              <a:spcAft>
                <a:spcPct val="0"/>
              </a:spcAft>
              <a:defRPr sz="2400">
                <a:solidFill>
                  <a:schemeClr val="tx1"/>
                </a:solidFill>
                <a:latin typeface="Times New Roman" charset="0"/>
                <a:ea typeface="Times New Roman" charset="0"/>
                <a:cs typeface="Times New Roman" charset="0"/>
              </a:defRPr>
            </a:lvl7pPr>
            <a:lvl8pPr marL="3657600" indent="-457200" fontAlgn="base">
              <a:spcBef>
                <a:spcPct val="0"/>
              </a:spcBef>
              <a:spcAft>
                <a:spcPct val="0"/>
              </a:spcAft>
              <a:defRPr sz="2400">
                <a:solidFill>
                  <a:schemeClr val="tx1"/>
                </a:solidFill>
                <a:latin typeface="Times New Roman" charset="0"/>
                <a:ea typeface="Times New Roman" charset="0"/>
                <a:cs typeface="Times New Roman" charset="0"/>
              </a:defRPr>
            </a:lvl8pPr>
            <a:lvl9pPr marL="4114800" indent="-457200" fontAlgn="base">
              <a:spcBef>
                <a:spcPct val="0"/>
              </a:spcBef>
              <a:spcAft>
                <a:spcPct val="0"/>
              </a:spcAft>
              <a:defRPr sz="2400">
                <a:solidFill>
                  <a:schemeClr val="tx1"/>
                </a:solidFill>
                <a:latin typeface="Times New Roman" charset="0"/>
                <a:ea typeface="Times New Roman" charset="0"/>
                <a:cs typeface="Times New Roman" charset="0"/>
              </a:defRPr>
            </a:lvl9pPr>
          </a:lstStyle>
          <a:p>
            <a:pPr algn="ctr">
              <a:spcBef>
                <a:spcPct val="50000"/>
              </a:spcBef>
              <a:defRPr/>
            </a:pPr>
            <a:r>
              <a:rPr lang="en-AU" b="1" dirty="0" smtClean="0">
                <a:solidFill>
                  <a:srgbClr val="FFFF00"/>
                </a:solidFill>
              </a:rPr>
              <a:t>Adaptive Immune </a:t>
            </a:r>
            <a:r>
              <a:rPr lang="en-AU" b="1" dirty="0">
                <a:solidFill>
                  <a:srgbClr val="FFFF00"/>
                </a:solidFill>
              </a:rPr>
              <a:t>R</a:t>
            </a:r>
            <a:r>
              <a:rPr lang="en-AU" b="1" dirty="0" smtClean="0">
                <a:solidFill>
                  <a:srgbClr val="FFFF00"/>
                </a:solidFill>
              </a:rPr>
              <a:t>esponse to Influenza </a:t>
            </a:r>
            <a:r>
              <a:rPr lang="en-AU" b="1" dirty="0">
                <a:solidFill>
                  <a:srgbClr val="FFFF00"/>
                </a:solidFill>
              </a:rPr>
              <a:t>I</a:t>
            </a:r>
            <a:r>
              <a:rPr lang="en-AU" b="1" dirty="0" smtClean="0">
                <a:solidFill>
                  <a:srgbClr val="FFFF00"/>
                </a:solidFill>
              </a:rPr>
              <a:t>nfection</a:t>
            </a:r>
            <a:endParaRPr lang="en-AU" sz="2000" dirty="0" smtClean="0">
              <a:solidFill>
                <a:srgbClr val="FFFF00"/>
              </a:solidFill>
            </a:endParaRPr>
          </a:p>
        </p:txBody>
      </p:sp>
    </p:spTree>
    <p:extLst>
      <p:ext uri="{BB962C8B-B14F-4D97-AF65-F5344CB8AC3E}">
        <p14:creationId xmlns:p14="http://schemas.microsoft.com/office/powerpoint/2010/main" val="36246316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7" name="Picture 3" descr="flu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838" y="1916113"/>
            <a:ext cx="16256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18" name="Picture 4" descr="spl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62425" y="1677988"/>
            <a:ext cx="1993900"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19" name="Picture 5" descr="subuni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75125" y="5013325"/>
            <a:ext cx="169227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0" name="Text Box 8"/>
          <p:cNvSpPr txBox="1">
            <a:spLocks noChangeArrowheads="1"/>
          </p:cNvSpPr>
          <p:nvPr/>
        </p:nvSpPr>
        <p:spPr bwMode="auto">
          <a:xfrm>
            <a:off x="468313" y="692150"/>
            <a:ext cx="219233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r>
              <a:rPr lang="en-US" sz="1800">
                <a:latin typeface="Arial" charset="0"/>
              </a:rPr>
              <a:t>Virus grown in eggs</a:t>
            </a:r>
          </a:p>
        </p:txBody>
      </p:sp>
      <p:sp>
        <p:nvSpPr>
          <p:cNvPr id="60421" name="Text Box 9"/>
          <p:cNvSpPr txBox="1">
            <a:spLocks noChangeArrowheads="1"/>
          </p:cNvSpPr>
          <p:nvPr/>
        </p:nvSpPr>
        <p:spPr bwMode="auto">
          <a:xfrm>
            <a:off x="1403350" y="1557338"/>
            <a:ext cx="17922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r>
              <a:rPr lang="en-US" sz="1400">
                <a:latin typeface="Arial" charset="0"/>
              </a:rPr>
              <a:t>Formalin inactivated</a:t>
            </a:r>
            <a:endParaRPr lang="en-US" sz="1800">
              <a:latin typeface="Arial" charset="0"/>
            </a:endParaRPr>
          </a:p>
        </p:txBody>
      </p:sp>
      <p:sp>
        <p:nvSpPr>
          <p:cNvPr id="60422" name="Line 15"/>
          <p:cNvSpPr>
            <a:spLocks noChangeShapeType="1"/>
          </p:cNvSpPr>
          <p:nvPr/>
        </p:nvSpPr>
        <p:spPr bwMode="auto">
          <a:xfrm flipH="1">
            <a:off x="5219700" y="3573463"/>
            <a:ext cx="0" cy="1223962"/>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0423" name="Text Box 16"/>
          <p:cNvSpPr txBox="1">
            <a:spLocks noChangeArrowheads="1"/>
          </p:cNvSpPr>
          <p:nvPr/>
        </p:nvSpPr>
        <p:spPr bwMode="auto">
          <a:xfrm>
            <a:off x="5364163" y="3933825"/>
            <a:ext cx="260032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r>
              <a:rPr lang="en-US" sz="1400">
                <a:latin typeface="Arial" charset="0"/>
              </a:rPr>
              <a:t>Purification of surface proteins</a:t>
            </a:r>
            <a:endParaRPr lang="en-US" sz="1800">
              <a:latin typeface="Arial" charset="0"/>
            </a:endParaRPr>
          </a:p>
        </p:txBody>
      </p:sp>
      <p:sp>
        <p:nvSpPr>
          <p:cNvPr id="60424" name="Line 18"/>
          <p:cNvSpPr>
            <a:spLocks noChangeShapeType="1"/>
          </p:cNvSpPr>
          <p:nvPr/>
        </p:nvSpPr>
        <p:spPr bwMode="auto">
          <a:xfrm>
            <a:off x="1258888" y="1052513"/>
            <a:ext cx="39687" cy="8636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0425" name="Rectangle 21"/>
          <p:cNvSpPr>
            <a:spLocks noChangeArrowheads="1"/>
          </p:cNvSpPr>
          <p:nvPr/>
        </p:nvSpPr>
        <p:spPr bwMode="auto">
          <a:xfrm>
            <a:off x="6227763" y="5013325"/>
            <a:ext cx="264737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AU" sz="1800" b="1" dirty="0">
                <a:solidFill>
                  <a:srgbClr val="000000"/>
                </a:solidFill>
                <a:latin typeface="Times New Roman" charset="0"/>
              </a:rPr>
              <a:t>3. Subunit virus vaccines</a:t>
            </a:r>
            <a:endParaRPr lang="en-AU" sz="1800" dirty="0">
              <a:solidFill>
                <a:srgbClr val="000000"/>
              </a:solidFill>
              <a:latin typeface="Times New Roman" charset="0"/>
            </a:endParaRPr>
          </a:p>
          <a:p>
            <a:r>
              <a:rPr lang="en-AU" sz="1800" dirty="0">
                <a:solidFill>
                  <a:srgbClr val="000000"/>
                </a:solidFill>
                <a:latin typeface="Times New Roman" charset="0"/>
              </a:rPr>
              <a:t>HA and NA antigens</a:t>
            </a:r>
          </a:p>
          <a:p>
            <a:r>
              <a:rPr lang="en-AU" sz="1800" dirty="0">
                <a:solidFill>
                  <a:srgbClr val="000000"/>
                </a:solidFill>
                <a:latin typeface="Times New Roman" charset="0"/>
              </a:rPr>
              <a:t>Fewer side effects</a:t>
            </a:r>
          </a:p>
          <a:p>
            <a:pPr>
              <a:buFont typeface="Arial" charset="0"/>
              <a:buNone/>
            </a:pPr>
            <a:r>
              <a:rPr lang="en-AU" sz="1800" b="1" dirty="0">
                <a:solidFill>
                  <a:srgbClr val="CC0066"/>
                </a:solidFill>
                <a:latin typeface="Times New Roman" charset="0"/>
              </a:rPr>
              <a:t>No CTL </a:t>
            </a:r>
            <a:r>
              <a:rPr lang="en-AU" sz="1800" b="1" dirty="0" smtClean="0">
                <a:solidFill>
                  <a:srgbClr val="CC0066"/>
                </a:solidFill>
                <a:latin typeface="Times New Roman" charset="0"/>
              </a:rPr>
              <a:t>response</a:t>
            </a:r>
            <a:endParaRPr lang="en-AU" sz="1800" b="1" dirty="0">
              <a:solidFill>
                <a:srgbClr val="CC0066"/>
              </a:solidFill>
              <a:latin typeface="Times New Roman" charset="0"/>
            </a:endParaRPr>
          </a:p>
        </p:txBody>
      </p:sp>
      <p:sp>
        <p:nvSpPr>
          <p:cNvPr id="60426" name="Text Box 26"/>
          <p:cNvSpPr txBox="1">
            <a:spLocks noChangeArrowheads="1"/>
          </p:cNvSpPr>
          <p:nvPr/>
        </p:nvSpPr>
        <p:spPr bwMode="auto">
          <a:xfrm>
            <a:off x="2051050" y="2636838"/>
            <a:ext cx="21605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r>
              <a:rPr lang="en-US" sz="1400">
                <a:latin typeface="Arial" charset="0"/>
              </a:rPr>
              <a:t>Disrupted with detergent</a:t>
            </a:r>
            <a:endParaRPr lang="en-US" sz="1800">
              <a:latin typeface="Arial" charset="0"/>
            </a:endParaRPr>
          </a:p>
        </p:txBody>
      </p:sp>
      <p:sp>
        <p:nvSpPr>
          <p:cNvPr id="60427" name="Line 27"/>
          <p:cNvSpPr>
            <a:spLocks noChangeShapeType="1"/>
          </p:cNvSpPr>
          <p:nvPr/>
        </p:nvSpPr>
        <p:spPr bwMode="auto">
          <a:xfrm>
            <a:off x="1979613" y="2636838"/>
            <a:ext cx="2232025"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0428" name="Rectangle 21"/>
          <p:cNvSpPr>
            <a:spLocks noChangeArrowheads="1"/>
          </p:cNvSpPr>
          <p:nvPr/>
        </p:nvSpPr>
        <p:spPr bwMode="auto">
          <a:xfrm>
            <a:off x="6151563" y="1412875"/>
            <a:ext cx="299402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charset="0"/>
              <a:buNone/>
            </a:pPr>
            <a:r>
              <a:rPr lang="en-AU" sz="1800" b="1">
                <a:solidFill>
                  <a:srgbClr val="000000"/>
                </a:solidFill>
                <a:latin typeface="Times New Roman" charset="0"/>
              </a:rPr>
              <a:t>2. Split virus vaccines</a:t>
            </a:r>
            <a:endParaRPr lang="en-AU" sz="1800">
              <a:solidFill>
                <a:srgbClr val="000000"/>
              </a:solidFill>
              <a:latin typeface="Times New Roman" charset="0"/>
            </a:endParaRPr>
          </a:p>
          <a:p>
            <a:pPr>
              <a:buFont typeface="Arial" charset="0"/>
              <a:buNone/>
            </a:pPr>
            <a:r>
              <a:rPr lang="en-AU" sz="1800">
                <a:solidFill>
                  <a:srgbClr val="000000"/>
                </a:solidFill>
                <a:latin typeface="Times New Roman" charset="0"/>
              </a:rPr>
              <a:t>Disrupted with detergents. </a:t>
            </a:r>
          </a:p>
          <a:p>
            <a:pPr>
              <a:buFont typeface="Arial" charset="0"/>
              <a:buNone/>
            </a:pPr>
            <a:r>
              <a:rPr lang="en-AU" sz="1800">
                <a:solidFill>
                  <a:srgbClr val="000000"/>
                </a:solidFill>
                <a:latin typeface="Times New Roman" charset="0"/>
              </a:rPr>
              <a:t>fewer side effects</a:t>
            </a:r>
          </a:p>
          <a:p>
            <a:pPr>
              <a:buFont typeface="Arial" charset="0"/>
              <a:buNone/>
            </a:pPr>
            <a:r>
              <a:rPr lang="en-AU" sz="1800" b="1">
                <a:solidFill>
                  <a:srgbClr val="CC0066"/>
                </a:solidFill>
                <a:latin typeface="Times New Roman" charset="0"/>
              </a:rPr>
              <a:t>No CTL response</a:t>
            </a:r>
          </a:p>
          <a:p>
            <a:pPr>
              <a:buFont typeface="Arial" charset="0"/>
              <a:buNone/>
            </a:pPr>
            <a:r>
              <a:rPr lang="en-AU" sz="1800">
                <a:solidFill>
                  <a:srgbClr val="000000"/>
                </a:solidFill>
                <a:latin typeface="Times New Roman" charset="0"/>
              </a:rPr>
              <a:t>Induces antibody responses</a:t>
            </a:r>
          </a:p>
          <a:p>
            <a:pPr>
              <a:buFont typeface="Arial" charset="0"/>
              <a:buNone/>
            </a:pPr>
            <a:r>
              <a:rPr lang="en-AU" sz="1800" b="1">
                <a:solidFill>
                  <a:srgbClr val="171E89"/>
                </a:solidFill>
                <a:latin typeface="Times New Roman" charset="0"/>
              </a:rPr>
              <a:t>(currently used in Australia</a:t>
            </a:r>
            <a:r>
              <a:rPr lang="en-AU" sz="1800">
                <a:solidFill>
                  <a:srgbClr val="171E89"/>
                </a:solidFill>
                <a:latin typeface="Times New Roman" charset="0"/>
              </a:rPr>
              <a:t>)</a:t>
            </a:r>
            <a:r>
              <a:rPr lang="en-AU" sz="1800">
                <a:solidFill>
                  <a:srgbClr val="000000"/>
                </a:solidFill>
                <a:latin typeface="Times New Roman" charset="0"/>
              </a:rPr>
              <a:t> </a:t>
            </a:r>
            <a:endParaRPr lang="en-US" sz="1800">
              <a:solidFill>
                <a:srgbClr val="000000"/>
              </a:solidFill>
              <a:latin typeface="Times New Roman" charset="0"/>
            </a:endParaRPr>
          </a:p>
        </p:txBody>
      </p:sp>
      <p:sp>
        <p:nvSpPr>
          <p:cNvPr id="25" name="Rectangle 21"/>
          <p:cNvSpPr>
            <a:spLocks noChangeArrowheads="1"/>
          </p:cNvSpPr>
          <p:nvPr/>
        </p:nvSpPr>
        <p:spPr bwMode="auto">
          <a:xfrm>
            <a:off x="323850" y="3357563"/>
            <a:ext cx="2738438"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342900" indent="-342900">
              <a:buFontTx/>
              <a:buAutoNum type="arabicPeriod"/>
              <a:defRPr/>
            </a:pPr>
            <a:r>
              <a:rPr lang="en-AU" sz="1800" b="1" dirty="0">
                <a:solidFill>
                  <a:srgbClr val="000000"/>
                </a:solidFill>
                <a:latin typeface="Times New Roman" charset="0"/>
              </a:rPr>
              <a:t>Whole virus vaccines</a:t>
            </a:r>
            <a:r>
              <a:rPr lang="en-AU" sz="1800" dirty="0">
                <a:solidFill>
                  <a:srgbClr val="000000"/>
                </a:solidFill>
                <a:latin typeface="Times New Roman" charset="0"/>
              </a:rPr>
              <a:t> </a:t>
            </a:r>
          </a:p>
          <a:p>
            <a:pPr>
              <a:buFont typeface="Arial" charset="0"/>
              <a:buNone/>
              <a:defRPr/>
            </a:pPr>
            <a:r>
              <a:rPr lang="en-AU" sz="1800" dirty="0">
                <a:solidFill>
                  <a:srgbClr val="000000"/>
                </a:solidFill>
                <a:latin typeface="Times New Roman" charset="0"/>
              </a:rPr>
              <a:t>Inactivated using formalin</a:t>
            </a:r>
          </a:p>
          <a:p>
            <a:pPr eaLnBrk="0" hangingPunct="0">
              <a:defRPr/>
            </a:pPr>
            <a:r>
              <a:rPr lang="en-AU" sz="1800" b="1" dirty="0">
                <a:solidFill>
                  <a:srgbClr val="CC0066"/>
                </a:solidFill>
                <a:latin typeface="Times New Roman" charset="0"/>
              </a:rPr>
              <a:t>No CTL responses </a:t>
            </a:r>
          </a:p>
          <a:p>
            <a:pPr eaLnBrk="0" hangingPunct="0">
              <a:defRPr/>
            </a:pPr>
            <a:r>
              <a:rPr lang="en-AU" sz="1800" dirty="0">
                <a:solidFill>
                  <a:srgbClr val="000000"/>
                </a:solidFill>
                <a:latin typeface="Times New Roman" charset="0"/>
              </a:rPr>
              <a:t>Induces antibody responses</a:t>
            </a:r>
          </a:p>
          <a:p>
            <a:pPr>
              <a:buFont typeface="Arial" charset="0"/>
              <a:buNone/>
              <a:defRPr/>
            </a:pPr>
            <a:r>
              <a:rPr lang="en-AU" sz="1800" dirty="0">
                <a:solidFill>
                  <a:srgbClr val="000000"/>
                </a:solidFill>
                <a:latin typeface="Times New Roman" charset="0"/>
              </a:rPr>
              <a:t>High side effects</a:t>
            </a:r>
            <a:endParaRPr lang="en-US" sz="1800" dirty="0">
              <a:solidFill>
                <a:srgbClr val="000000"/>
              </a:solidFill>
              <a:latin typeface="Times New Roman" charset="0"/>
            </a:endParaRPr>
          </a:p>
        </p:txBody>
      </p:sp>
      <p:sp>
        <p:nvSpPr>
          <p:cNvPr id="60430" name="Rectangle 19"/>
          <p:cNvSpPr>
            <a:spLocks noChangeArrowheads="1"/>
          </p:cNvSpPr>
          <p:nvPr/>
        </p:nvSpPr>
        <p:spPr bwMode="auto">
          <a:xfrm>
            <a:off x="0" y="0"/>
            <a:ext cx="9144000"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AU" sz="2500" b="1" u="sng" dirty="0">
                <a:solidFill>
                  <a:srgbClr val="000090"/>
                </a:solidFill>
                <a:latin typeface="Times New Roman" charset="0"/>
              </a:rPr>
              <a:t>Current  Inactivated Influenza Vaccines</a:t>
            </a:r>
            <a:endParaRPr lang="en-US" sz="2500" b="1" u="sng" dirty="0">
              <a:solidFill>
                <a:srgbClr val="000090"/>
              </a:solidFill>
              <a:latin typeface="Times New Roman" charset="0"/>
            </a:endParaRPr>
          </a:p>
        </p:txBody>
      </p:sp>
    </p:spTree>
    <p:extLst>
      <p:ext uri="{BB962C8B-B14F-4D97-AF65-F5344CB8AC3E}">
        <p14:creationId xmlns:p14="http://schemas.microsoft.com/office/powerpoint/2010/main" val="42936231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1288" y="3552826"/>
            <a:ext cx="6284912" cy="1392222"/>
          </a:xfrm>
          <a:prstGeom prst="rect">
            <a:avLst/>
          </a:prstGeom>
          <a:solidFill>
            <a:schemeClr val="accent5">
              <a:lumMod val="20000"/>
              <a:lumOff val="80000"/>
            </a:schemeClr>
          </a:solidFill>
          <a:ln>
            <a:solidFill>
              <a:schemeClr val="tx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370" name="Text Box 2"/>
          <p:cNvSpPr txBox="1">
            <a:spLocks noChangeArrowheads="1"/>
          </p:cNvSpPr>
          <p:nvPr/>
        </p:nvSpPr>
        <p:spPr bwMode="auto">
          <a:xfrm>
            <a:off x="5334000" y="2133600"/>
            <a:ext cx="2378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endParaRPr lang="en-US">
              <a:latin typeface="Times New Roman" charset="0"/>
            </a:endParaRPr>
          </a:p>
        </p:txBody>
      </p:sp>
      <p:sp>
        <p:nvSpPr>
          <p:cNvPr id="59395" name="Text Box 3"/>
          <p:cNvSpPr txBox="1">
            <a:spLocks noChangeArrowheads="1"/>
          </p:cNvSpPr>
          <p:nvPr/>
        </p:nvSpPr>
        <p:spPr bwMode="auto">
          <a:xfrm>
            <a:off x="369887" y="188913"/>
            <a:ext cx="8382000" cy="643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defRPr/>
            </a:pPr>
            <a:r>
              <a:rPr lang="en-AU" sz="1800" dirty="0" smtClean="0">
                <a:solidFill>
                  <a:srgbClr val="000000"/>
                </a:solidFill>
                <a:latin typeface="Times New Roman" charset="0"/>
              </a:rPr>
              <a:t>The composition of influenza A virus vaccines for use in Southern Hemisphere influenza </a:t>
            </a:r>
            <a:r>
              <a:rPr lang="en-AU" sz="1800" b="1" dirty="0" smtClean="0">
                <a:solidFill>
                  <a:srgbClr val="171E89"/>
                </a:solidFill>
                <a:latin typeface="Times New Roman" charset="0"/>
              </a:rPr>
              <a:t>seasons</a:t>
            </a:r>
            <a:r>
              <a:rPr lang="en-AU" sz="1800" dirty="0" smtClean="0">
                <a:solidFill>
                  <a:srgbClr val="000000"/>
                </a:solidFill>
                <a:latin typeface="Times New Roman" charset="0"/>
              </a:rPr>
              <a:t> recommended by the WHO were:</a:t>
            </a:r>
          </a:p>
          <a:p>
            <a:pPr eaLnBrk="1" hangingPunct="1">
              <a:defRPr/>
            </a:pPr>
            <a:endParaRPr lang="en-AU" sz="1800" b="1" dirty="0" smtClean="0">
              <a:solidFill>
                <a:srgbClr val="000000"/>
              </a:solidFill>
              <a:latin typeface="Times New Roman" charset="0"/>
            </a:endParaRPr>
          </a:p>
          <a:p>
            <a:pPr eaLnBrk="1" hangingPunct="1">
              <a:defRPr/>
            </a:pPr>
            <a:r>
              <a:rPr lang="en-AU" sz="1400" b="1" i="1" dirty="0" smtClean="0">
                <a:solidFill>
                  <a:srgbClr val="000000"/>
                </a:solidFill>
                <a:latin typeface="Times New Roman" charset="0"/>
              </a:rPr>
              <a:t>2006 season</a:t>
            </a:r>
            <a:endParaRPr lang="en-AU" sz="1400" b="1" dirty="0" smtClean="0">
              <a:solidFill>
                <a:srgbClr val="000000"/>
              </a:solidFill>
              <a:latin typeface="Times New Roman" charset="0"/>
            </a:endParaRPr>
          </a:p>
          <a:p>
            <a:pPr eaLnBrk="1" hangingPunct="1">
              <a:defRPr/>
            </a:pPr>
            <a:r>
              <a:rPr lang="en-AU" sz="1400" b="1" dirty="0" smtClean="0">
                <a:solidFill>
                  <a:srgbClr val="000000"/>
                </a:solidFill>
                <a:latin typeface="Times New Roman" charset="0"/>
              </a:rPr>
              <a:t>    * an A/New Caledonia/20/99(H1N1)-like virus</a:t>
            </a:r>
          </a:p>
          <a:p>
            <a:pPr eaLnBrk="1" hangingPunct="1">
              <a:defRPr/>
            </a:pPr>
            <a:r>
              <a:rPr lang="en-AU" sz="1400" b="1" dirty="0" smtClean="0">
                <a:latin typeface="Times New Roman" charset="0"/>
              </a:rPr>
              <a:t>    * an A/California/7/2004(H3N2)-like virus</a:t>
            </a:r>
          </a:p>
          <a:p>
            <a:pPr eaLnBrk="1" hangingPunct="1">
              <a:defRPr/>
            </a:pPr>
            <a:endParaRPr lang="en-AU" sz="1400" b="1" i="1" dirty="0" smtClean="0">
              <a:solidFill>
                <a:srgbClr val="000000"/>
              </a:solidFill>
              <a:latin typeface="Times New Roman" charset="0"/>
            </a:endParaRPr>
          </a:p>
          <a:p>
            <a:pPr eaLnBrk="1" hangingPunct="1">
              <a:defRPr/>
            </a:pPr>
            <a:r>
              <a:rPr lang="en-AU" sz="1400" b="1" i="1" dirty="0" smtClean="0">
                <a:solidFill>
                  <a:srgbClr val="000000"/>
                </a:solidFill>
                <a:latin typeface="Times New Roman" charset="0"/>
              </a:rPr>
              <a:t>2007 season</a:t>
            </a:r>
            <a:endParaRPr lang="en-AU" sz="1400" b="1" dirty="0" smtClean="0">
              <a:solidFill>
                <a:srgbClr val="000000"/>
              </a:solidFill>
              <a:latin typeface="Times New Roman" charset="0"/>
            </a:endParaRPr>
          </a:p>
          <a:p>
            <a:pPr eaLnBrk="1" hangingPunct="1">
              <a:defRPr/>
            </a:pPr>
            <a:r>
              <a:rPr lang="en-AU" sz="1400" b="1" dirty="0" smtClean="0">
                <a:solidFill>
                  <a:srgbClr val="000000"/>
                </a:solidFill>
                <a:latin typeface="Times New Roman" charset="0"/>
              </a:rPr>
              <a:t>    * an A/New Caledonia/20/99(H1N1)-like virus</a:t>
            </a:r>
          </a:p>
          <a:p>
            <a:pPr eaLnBrk="1" hangingPunct="1">
              <a:defRPr/>
            </a:pPr>
            <a:r>
              <a:rPr lang="en-AU" sz="1400" b="1" dirty="0" smtClean="0">
                <a:solidFill>
                  <a:srgbClr val="000000"/>
                </a:solidFill>
                <a:latin typeface="Times New Roman" charset="0"/>
              </a:rPr>
              <a:t> </a:t>
            </a:r>
            <a:r>
              <a:rPr lang="en-AU" sz="1400" b="1" dirty="0" smtClean="0">
                <a:solidFill>
                  <a:srgbClr val="0000FF"/>
                </a:solidFill>
                <a:latin typeface="Times New Roman" charset="0"/>
              </a:rPr>
              <a:t>   * an A/Wisconsin/67/2005(H3N2)-like virus </a:t>
            </a:r>
          </a:p>
          <a:p>
            <a:pPr eaLnBrk="1" hangingPunct="1">
              <a:defRPr/>
            </a:pPr>
            <a:endParaRPr lang="en-AU" sz="1400" b="1" i="1" dirty="0" smtClean="0">
              <a:solidFill>
                <a:srgbClr val="000000"/>
              </a:solidFill>
              <a:latin typeface="Times New Roman" charset="0"/>
            </a:endParaRPr>
          </a:p>
          <a:p>
            <a:pPr eaLnBrk="1" hangingPunct="1">
              <a:defRPr/>
            </a:pPr>
            <a:r>
              <a:rPr lang="en-AU" sz="1400" b="1" i="1" dirty="0" smtClean="0">
                <a:solidFill>
                  <a:srgbClr val="000000"/>
                </a:solidFill>
                <a:latin typeface="Times New Roman" charset="0"/>
              </a:rPr>
              <a:t>2008 season</a:t>
            </a:r>
            <a:endParaRPr lang="en-AU" sz="1400" b="1" dirty="0" smtClean="0">
              <a:solidFill>
                <a:srgbClr val="000000"/>
              </a:solidFill>
              <a:latin typeface="Times New Roman" charset="0"/>
            </a:endParaRPr>
          </a:p>
          <a:p>
            <a:pPr eaLnBrk="1" hangingPunct="1">
              <a:defRPr/>
            </a:pPr>
            <a:r>
              <a:rPr lang="en-AU" sz="1400" b="1" dirty="0" smtClean="0">
                <a:solidFill>
                  <a:srgbClr val="660066"/>
                </a:solidFill>
                <a:latin typeface="Times New Roman" charset="0"/>
              </a:rPr>
              <a:t>   </a:t>
            </a:r>
            <a:r>
              <a:rPr lang="en-AU" sz="1400" b="1" dirty="0" smtClean="0">
                <a:solidFill>
                  <a:srgbClr val="CC3300"/>
                </a:solidFill>
                <a:latin typeface="Times New Roman" charset="0"/>
              </a:rPr>
              <a:t> * an A/Solomon Islands/3/2006 (H1N1)-like virus</a:t>
            </a:r>
          </a:p>
          <a:p>
            <a:pPr eaLnBrk="1" hangingPunct="1">
              <a:defRPr/>
            </a:pPr>
            <a:r>
              <a:rPr lang="en-AU" sz="1400" b="1" dirty="0" smtClean="0">
                <a:solidFill>
                  <a:srgbClr val="CC3300"/>
                </a:solidFill>
                <a:latin typeface="Times New Roman" charset="0"/>
              </a:rPr>
              <a:t>    </a:t>
            </a:r>
            <a:r>
              <a:rPr lang="en-AU" sz="1400" b="1" dirty="0" smtClean="0">
                <a:solidFill>
                  <a:schemeClr val="accent6">
                    <a:lumMod val="75000"/>
                  </a:schemeClr>
                </a:solidFill>
                <a:latin typeface="Times New Roman" charset="0"/>
              </a:rPr>
              <a:t>* an A/Brisbane/10/2007 (H3N2)-like virus</a:t>
            </a:r>
            <a:r>
              <a:rPr lang="en-AU" sz="1400" b="1" dirty="0" smtClean="0">
                <a:solidFill>
                  <a:srgbClr val="CC3300"/>
                </a:solidFill>
              </a:rPr>
              <a:t/>
            </a:r>
            <a:br>
              <a:rPr lang="en-AU" sz="1400" b="1" dirty="0" smtClean="0">
                <a:solidFill>
                  <a:srgbClr val="CC3300"/>
                </a:solidFill>
              </a:rPr>
            </a:br>
            <a:endParaRPr lang="en-AU" sz="1400" b="1" dirty="0" smtClean="0">
              <a:solidFill>
                <a:srgbClr val="CC3300"/>
              </a:solidFill>
            </a:endParaRPr>
          </a:p>
          <a:p>
            <a:pPr eaLnBrk="1" hangingPunct="1">
              <a:defRPr/>
            </a:pPr>
            <a:r>
              <a:rPr lang="en-AU" sz="1400" b="1" i="1" dirty="0" smtClean="0">
                <a:solidFill>
                  <a:srgbClr val="000000"/>
                </a:solidFill>
                <a:latin typeface="Times New Roman" charset="0"/>
              </a:rPr>
              <a:t>2009 season</a:t>
            </a:r>
            <a:endParaRPr lang="en-AU" sz="1400" b="1" dirty="0" smtClean="0">
              <a:solidFill>
                <a:srgbClr val="000000"/>
              </a:solidFill>
              <a:latin typeface="Times New Roman" charset="0"/>
            </a:endParaRPr>
          </a:p>
          <a:p>
            <a:pPr eaLnBrk="1" hangingPunct="1">
              <a:defRPr/>
            </a:pPr>
            <a:r>
              <a:rPr lang="en-AU" sz="1400" b="1" dirty="0" smtClean="0">
                <a:solidFill>
                  <a:srgbClr val="CC3300"/>
                </a:solidFill>
                <a:latin typeface="Times New Roman" charset="0"/>
              </a:rPr>
              <a:t>    </a:t>
            </a:r>
            <a:r>
              <a:rPr lang="en-AU" sz="1400" b="1" dirty="0" smtClean="0">
                <a:solidFill>
                  <a:srgbClr val="FF3399"/>
                </a:solidFill>
                <a:latin typeface="Times New Roman" charset="0"/>
              </a:rPr>
              <a:t>* an A/Brisbane/59/2007 (H1N1)-like virus</a:t>
            </a:r>
          </a:p>
          <a:p>
            <a:pPr eaLnBrk="1" hangingPunct="1">
              <a:defRPr/>
            </a:pPr>
            <a:r>
              <a:rPr lang="en-AU" sz="1400" b="1" dirty="0" smtClean="0">
                <a:solidFill>
                  <a:schemeClr val="accent6">
                    <a:lumMod val="75000"/>
                  </a:schemeClr>
                </a:solidFill>
                <a:latin typeface="Times New Roman" charset="0"/>
              </a:rPr>
              <a:t>    </a:t>
            </a:r>
            <a:r>
              <a:rPr lang="en-AU" sz="1400" b="1" dirty="0" smtClean="0">
                <a:solidFill>
                  <a:srgbClr val="008000"/>
                </a:solidFill>
                <a:latin typeface="Times New Roman" charset="0"/>
              </a:rPr>
              <a:t>* an A/Brisbane/10/2007 (H3N2)-like virus</a:t>
            </a:r>
            <a:r>
              <a:rPr lang="en-AU" b="1" dirty="0" smtClean="0">
                <a:solidFill>
                  <a:srgbClr val="008000"/>
                </a:solidFill>
              </a:rPr>
              <a:t> </a:t>
            </a:r>
          </a:p>
          <a:p>
            <a:pPr eaLnBrk="1" hangingPunct="1">
              <a:defRPr/>
            </a:pPr>
            <a:endParaRPr lang="en-AU" sz="1400" b="1" dirty="0" smtClean="0">
              <a:solidFill>
                <a:srgbClr val="000000"/>
              </a:solidFill>
              <a:latin typeface="Times New Roman" charset="0"/>
            </a:endParaRPr>
          </a:p>
          <a:p>
            <a:pPr eaLnBrk="1" hangingPunct="1">
              <a:defRPr/>
            </a:pPr>
            <a:r>
              <a:rPr lang="en-AU" sz="1400" b="1" i="1" dirty="0" smtClean="0">
                <a:latin typeface="Times New Roman" charset="0"/>
              </a:rPr>
              <a:t>Pandemic H1N1 virus was not part of Flu vaccine composition for 2009 season</a:t>
            </a:r>
          </a:p>
          <a:p>
            <a:pPr eaLnBrk="1" hangingPunct="1">
              <a:defRPr/>
            </a:pPr>
            <a:endParaRPr lang="en-AU" sz="1400" b="1" dirty="0" smtClean="0">
              <a:solidFill>
                <a:srgbClr val="000000"/>
              </a:solidFill>
              <a:latin typeface="Times New Roman" charset="0"/>
            </a:endParaRPr>
          </a:p>
          <a:p>
            <a:pPr eaLnBrk="1" hangingPunct="1">
              <a:defRPr/>
            </a:pPr>
            <a:r>
              <a:rPr lang="en-AU" sz="1400" b="1" i="1" dirty="0" smtClean="0">
                <a:solidFill>
                  <a:srgbClr val="000000"/>
                </a:solidFill>
                <a:latin typeface="Times New Roman" charset="0"/>
              </a:rPr>
              <a:t>2010 season</a:t>
            </a:r>
            <a:endParaRPr lang="en-AU" sz="1400" b="1" dirty="0" smtClean="0">
              <a:solidFill>
                <a:srgbClr val="000000"/>
              </a:solidFill>
              <a:latin typeface="Times New Roman" charset="0"/>
            </a:endParaRPr>
          </a:p>
          <a:p>
            <a:pPr eaLnBrk="1" hangingPunct="1">
              <a:defRPr/>
            </a:pPr>
            <a:r>
              <a:rPr lang="en-US" sz="1400" b="1" dirty="0" smtClean="0">
                <a:solidFill>
                  <a:srgbClr val="FF0000"/>
                </a:solidFill>
                <a:latin typeface="Times New Roman" charset="0"/>
              </a:rPr>
              <a:t>       </a:t>
            </a:r>
            <a:r>
              <a:rPr lang="en-US" sz="1400" b="1" dirty="0" smtClean="0">
                <a:solidFill>
                  <a:srgbClr val="800000"/>
                </a:solidFill>
                <a:latin typeface="Times New Roman" charset="0"/>
              </a:rPr>
              <a:t>an A/California/7/2009 (H1N1)-like virus</a:t>
            </a:r>
          </a:p>
          <a:p>
            <a:pPr eaLnBrk="1" hangingPunct="1">
              <a:defRPr/>
            </a:pPr>
            <a:r>
              <a:rPr lang="en-US" sz="1400" b="1" dirty="0" smtClean="0">
                <a:solidFill>
                  <a:srgbClr val="FF0000"/>
                </a:solidFill>
                <a:latin typeface="Times New Roman" charset="0"/>
              </a:rPr>
              <a:t>       an A/Perth/16/2009 (H3N2)-like virus</a:t>
            </a:r>
          </a:p>
          <a:p>
            <a:pPr eaLnBrk="1" hangingPunct="1">
              <a:defRPr/>
            </a:pPr>
            <a:endParaRPr lang="en-AU" b="1" i="1" dirty="0" smtClean="0">
              <a:solidFill>
                <a:srgbClr val="171E89"/>
              </a:solidFill>
              <a:latin typeface="Times New Roman" charset="0"/>
            </a:endParaRPr>
          </a:p>
          <a:p>
            <a:pPr eaLnBrk="1" hangingPunct="1">
              <a:defRPr/>
            </a:pPr>
            <a:r>
              <a:rPr lang="en-AU" sz="1800" b="1" dirty="0" smtClean="0">
                <a:solidFill>
                  <a:srgbClr val="171E89"/>
                </a:solidFill>
                <a:latin typeface="Times New Roman" charset="0"/>
              </a:rPr>
              <a:t>Thus: we are playing a catch up game with influenza virus!</a:t>
            </a:r>
            <a:endParaRPr lang="en-AU" dirty="0" smtClean="0">
              <a:solidFill>
                <a:srgbClr val="171E89"/>
              </a:solidFill>
              <a:latin typeface="Times New Roman" charset="0"/>
            </a:endParaRPr>
          </a:p>
          <a:p>
            <a:pPr eaLnBrk="1" hangingPunct="1">
              <a:defRPr/>
            </a:pPr>
            <a:endParaRPr lang="en-US" sz="1200" dirty="0" smtClean="0"/>
          </a:p>
        </p:txBody>
      </p:sp>
      <p:grpSp>
        <p:nvGrpSpPr>
          <p:cNvPr id="4" name="Group 3"/>
          <p:cNvGrpSpPr/>
          <p:nvPr/>
        </p:nvGrpSpPr>
        <p:grpSpPr>
          <a:xfrm>
            <a:off x="6588125" y="1320800"/>
            <a:ext cx="2027238" cy="1644650"/>
            <a:chOff x="6588125" y="765175"/>
            <a:chExt cx="2027238" cy="1644650"/>
          </a:xfrm>
        </p:grpSpPr>
        <p:pic>
          <p:nvPicPr>
            <p:cNvPr id="58374" name="Picture 5" descr="nbt0905-1059-I1 www-nature-c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125" y="765175"/>
              <a:ext cx="2027238" cy="137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5" name="Text Box 6"/>
            <p:cNvSpPr txBox="1">
              <a:spLocks noChangeArrowheads="1"/>
            </p:cNvSpPr>
            <p:nvPr/>
          </p:nvSpPr>
          <p:spPr bwMode="auto">
            <a:xfrm>
              <a:off x="7019925" y="2133600"/>
              <a:ext cx="13255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r>
                <a:rPr lang="en-AU" sz="1200">
                  <a:latin typeface="Arial" charset="0"/>
                </a:rPr>
                <a:t>www.nature.com</a:t>
              </a:r>
            </a:p>
          </p:txBody>
        </p:sp>
      </p:grpSp>
      <p:grpSp>
        <p:nvGrpSpPr>
          <p:cNvPr id="3" name="Group 2"/>
          <p:cNvGrpSpPr/>
          <p:nvPr/>
        </p:nvGrpSpPr>
        <p:grpSpPr>
          <a:xfrm>
            <a:off x="6553200" y="3262129"/>
            <a:ext cx="2198687" cy="2292350"/>
            <a:chOff x="6732434" y="3213100"/>
            <a:chExt cx="2198687" cy="2292350"/>
          </a:xfrm>
        </p:grpSpPr>
        <p:pic>
          <p:nvPicPr>
            <p:cNvPr id="58372" name="Picture 2" descr="flu-shot-www-jhsph-ed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2434" y="3213100"/>
              <a:ext cx="2198687"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6" name="Text Box 7"/>
            <p:cNvSpPr txBox="1">
              <a:spLocks noChangeArrowheads="1"/>
            </p:cNvSpPr>
            <p:nvPr/>
          </p:nvSpPr>
          <p:spPr bwMode="auto">
            <a:xfrm>
              <a:off x="7235825" y="5229225"/>
              <a:ext cx="12207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r>
                <a:rPr lang="en-AU" sz="1200">
                  <a:latin typeface="Arial" charset="0"/>
                </a:rPr>
                <a:t>www.jhsph.edu</a:t>
              </a:r>
            </a:p>
          </p:txBody>
        </p:sp>
      </p:grpSp>
    </p:spTree>
    <p:extLst>
      <p:ext uri="{BB962C8B-B14F-4D97-AF65-F5344CB8AC3E}">
        <p14:creationId xmlns:p14="http://schemas.microsoft.com/office/powerpoint/2010/main" val="9225206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fld id="{3E7CC505-339B-2148-82CF-D92CB4ADAED7}" type="slidenum">
              <a:rPr lang="en-AU" sz="1400">
                <a:latin typeface="Times New Roman" charset="0"/>
              </a:rPr>
              <a:pPr eaLnBrk="1" hangingPunct="1"/>
              <a:t>15</a:t>
            </a:fld>
            <a:endParaRPr lang="en-AU" sz="1400">
              <a:latin typeface="Times New Roman" charset="0"/>
            </a:endParaRPr>
          </a:p>
        </p:txBody>
      </p:sp>
      <p:sp>
        <p:nvSpPr>
          <p:cNvPr id="66562" name="Text Box 2"/>
          <p:cNvSpPr txBox="1">
            <a:spLocks noChangeArrowheads="1"/>
          </p:cNvSpPr>
          <p:nvPr/>
        </p:nvSpPr>
        <p:spPr bwMode="auto">
          <a:xfrm>
            <a:off x="5334000" y="2133600"/>
            <a:ext cx="2378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endParaRPr lang="en-US">
              <a:latin typeface="Times New Roman" charset="0"/>
            </a:endParaRPr>
          </a:p>
        </p:txBody>
      </p:sp>
      <p:sp>
        <p:nvSpPr>
          <p:cNvPr id="66563" name="Text Box 3"/>
          <p:cNvSpPr txBox="1">
            <a:spLocks noChangeArrowheads="1"/>
          </p:cNvSpPr>
          <p:nvPr/>
        </p:nvSpPr>
        <p:spPr bwMode="auto">
          <a:xfrm>
            <a:off x="228600" y="304800"/>
            <a:ext cx="8610600" cy="3724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eaLnBrk="1" hangingPunct="1"/>
            <a:r>
              <a:rPr lang="en-US" b="1" dirty="0" smtClean="0">
                <a:latin typeface="Calibri"/>
                <a:cs typeface="Calibri"/>
              </a:rPr>
              <a:t>Current Flu vaccines: strain specific vaccines</a:t>
            </a:r>
            <a:endParaRPr lang="en-US" b="1" i="1" dirty="0">
              <a:latin typeface="Calibri"/>
              <a:cs typeface="Calibri"/>
            </a:endParaRPr>
          </a:p>
          <a:p>
            <a:pPr eaLnBrk="1" hangingPunct="1">
              <a:buFont typeface="Arial" charset="0"/>
              <a:buNone/>
            </a:pPr>
            <a:endParaRPr lang="en-US" b="1" i="1" dirty="0">
              <a:solidFill>
                <a:srgbClr val="171E89"/>
              </a:solidFill>
              <a:latin typeface="Calibri"/>
              <a:cs typeface="Calibri"/>
            </a:endParaRPr>
          </a:p>
          <a:p>
            <a:pPr eaLnBrk="1" hangingPunct="1">
              <a:buFont typeface="Arial" charset="0"/>
              <a:buNone/>
            </a:pPr>
            <a:r>
              <a:rPr lang="en-US" b="1" i="1" dirty="0" smtClean="0">
                <a:latin typeface="Calibri"/>
                <a:cs typeface="Calibri"/>
              </a:rPr>
              <a:t>	</a:t>
            </a:r>
            <a:r>
              <a:rPr lang="en-US" sz="2000" i="1" dirty="0" smtClean="0">
                <a:latin typeface="Calibri"/>
                <a:cs typeface="Calibri"/>
              </a:rPr>
              <a:t>Either</a:t>
            </a:r>
            <a:r>
              <a:rPr lang="en-US" sz="2000" i="1" dirty="0">
                <a:latin typeface="Calibri"/>
                <a:cs typeface="Calibri"/>
              </a:rPr>
              <a:t>:</a:t>
            </a:r>
            <a:r>
              <a:rPr lang="en-US" sz="2000" i="1" dirty="0">
                <a:solidFill>
                  <a:srgbClr val="171E89"/>
                </a:solidFill>
                <a:latin typeface="Calibri"/>
                <a:cs typeface="Calibri"/>
              </a:rPr>
              <a:t> </a:t>
            </a:r>
            <a:r>
              <a:rPr lang="en-US" sz="2000" i="1" dirty="0" smtClean="0">
                <a:solidFill>
                  <a:srgbClr val="171E89"/>
                </a:solidFill>
                <a:latin typeface="Calibri"/>
                <a:cs typeface="Calibri"/>
              </a:rPr>
              <a:t>Inactivated </a:t>
            </a:r>
            <a:r>
              <a:rPr lang="en-US" sz="2000" i="1" dirty="0">
                <a:solidFill>
                  <a:srgbClr val="171E89"/>
                </a:solidFill>
                <a:latin typeface="Calibri"/>
                <a:cs typeface="Calibri"/>
              </a:rPr>
              <a:t>viruses inducing Antibody responses</a:t>
            </a:r>
          </a:p>
          <a:p>
            <a:pPr eaLnBrk="1" hangingPunct="1">
              <a:buFont typeface="Arial" charset="0"/>
              <a:buNone/>
            </a:pPr>
            <a:r>
              <a:rPr lang="en-US" sz="2000" dirty="0" smtClean="0">
                <a:latin typeface="Calibri"/>
                <a:cs typeface="Calibri"/>
              </a:rPr>
              <a:t>	Or:</a:t>
            </a:r>
            <a:r>
              <a:rPr lang="en-US" sz="2000" dirty="0" smtClean="0">
                <a:solidFill>
                  <a:srgbClr val="171E89"/>
                </a:solidFill>
                <a:latin typeface="Calibri"/>
                <a:cs typeface="Calibri"/>
              </a:rPr>
              <a:t> </a:t>
            </a:r>
            <a:r>
              <a:rPr lang="en-US" sz="2000" i="1" dirty="0" smtClean="0">
                <a:solidFill>
                  <a:srgbClr val="171E89"/>
                </a:solidFill>
                <a:latin typeface="Calibri"/>
                <a:cs typeface="Calibri"/>
              </a:rPr>
              <a:t>Live </a:t>
            </a:r>
            <a:r>
              <a:rPr lang="en-US" sz="2000" i="1" dirty="0">
                <a:solidFill>
                  <a:srgbClr val="171E89"/>
                </a:solidFill>
                <a:latin typeface="Calibri"/>
                <a:cs typeface="Calibri"/>
              </a:rPr>
              <a:t>viruses inducing Antibody and T cell responses</a:t>
            </a:r>
            <a:endParaRPr lang="en-US" sz="2000" dirty="0">
              <a:solidFill>
                <a:srgbClr val="CC3300"/>
              </a:solidFill>
              <a:latin typeface="Calibri"/>
              <a:cs typeface="Calibri"/>
            </a:endParaRPr>
          </a:p>
          <a:p>
            <a:pPr eaLnBrk="1" hangingPunct="1">
              <a:buFont typeface="Arial" charset="0"/>
              <a:buNone/>
            </a:pPr>
            <a:endParaRPr lang="en-US" b="1" dirty="0" smtClean="0">
              <a:solidFill>
                <a:srgbClr val="CC3300"/>
              </a:solidFill>
              <a:latin typeface="Calibri"/>
              <a:cs typeface="Calibri"/>
            </a:endParaRPr>
          </a:p>
          <a:p>
            <a:pPr eaLnBrk="1" hangingPunct="1">
              <a:buFont typeface="Arial" charset="0"/>
              <a:buNone/>
            </a:pPr>
            <a:r>
              <a:rPr lang="en-US" b="1" dirty="0" smtClean="0">
                <a:latin typeface="Calibri"/>
                <a:cs typeface="Calibri"/>
              </a:rPr>
              <a:t>What is the prospect of a universal flu vaccine?</a:t>
            </a:r>
          </a:p>
          <a:p>
            <a:pPr eaLnBrk="1" hangingPunct="1">
              <a:buFont typeface="Arial" charset="0"/>
              <a:buNone/>
            </a:pPr>
            <a:r>
              <a:rPr lang="en-US" b="1" dirty="0" smtClean="0">
                <a:solidFill>
                  <a:srgbClr val="CC3300"/>
                </a:solidFill>
                <a:latin typeface="Calibri"/>
                <a:cs typeface="Calibri"/>
              </a:rPr>
              <a:t>		limited</a:t>
            </a:r>
          </a:p>
          <a:p>
            <a:pPr eaLnBrk="1" hangingPunct="1">
              <a:buFont typeface="Arial" charset="0"/>
              <a:buNone/>
            </a:pPr>
            <a:endParaRPr lang="en-US" b="1" dirty="0">
              <a:solidFill>
                <a:srgbClr val="CC3300"/>
              </a:solidFill>
              <a:latin typeface="Calibri"/>
              <a:cs typeface="Calibri"/>
            </a:endParaRPr>
          </a:p>
          <a:p>
            <a:pPr eaLnBrk="1" hangingPunct="1">
              <a:buFont typeface="Arial" charset="0"/>
              <a:buNone/>
            </a:pPr>
            <a:r>
              <a:rPr lang="en-US" b="1" dirty="0">
                <a:latin typeface="Calibri"/>
                <a:cs typeface="Calibri"/>
              </a:rPr>
              <a:t>What is </a:t>
            </a:r>
            <a:r>
              <a:rPr lang="en-US" b="1" dirty="0" smtClean="0">
                <a:latin typeface="Calibri"/>
                <a:cs typeface="Calibri"/>
              </a:rPr>
              <a:t>the alternative: </a:t>
            </a:r>
          </a:p>
          <a:p>
            <a:pPr eaLnBrk="1" hangingPunct="1">
              <a:buFont typeface="Arial" charset="0"/>
              <a:buNone/>
            </a:pPr>
            <a:r>
              <a:rPr lang="en-US" b="1" dirty="0">
                <a:solidFill>
                  <a:srgbClr val="CC3300"/>
                </a:solidFill>
                <a:latin typeface="Calibri"/>
                <a:cs typeface="Calibri"/>
              </a:rPr>
              <a:t>	</a:t>
            </a:r>
            <a:r>
              <a:rPr lang="en-US" b="1" dirty="0" smtClean="0">
                <a:solidFill>
                  <a:srgbClr val="CC3300"/>
                </a:solidFill>
                <a:latin typeface="Calibri"/>
                <a:cs typeface="Calibri"/>
              </a:rPr>
              <a:t>	Cross-reactive CD8</a:t>
            </a:r>
            <a:r>
              <a:rPr lang="en-US" b="1" baseline="30000" dirty="0" smtClean="0">
                <a:solidFill>
                  <a:srgbClr val="CC3300"/>
                </a:solidFill>
                <a:latin typeface="Calibri"/>
                <a:cs typeface="Calibri"/>
              </a:rPr>
              <a:t>+</a:t>
            </a:r>
            <a:r>
              <a:rPr lang="en-US" b="1" dirty="0" smtClean="0">
                <a:solidFill>
                  <a:srgbClr val="CC3300"/>
                </a:solidFill>
                <a:latin typeface="Calibri"/>
                <a:cs typeface="Calibri"/>
              </a:rPr>
              <a:t>T cell based vaccine</a:t>
            </a:r>
          </a:p>
        </p:txBody>
      </p:sp>
      <p:sp>
        <p:nvSpPr>
          <p:cNvPr id="5" name="Rectangle 1"/>
          <p:cNvSpPr>
            <a:spLocks noChangeArrowheads="1"/>
          </p:cNvSpPr>
          <p:nvPr/>
        </p:nvSpPr>
        <p:spPr bwMode="auto">
          <a:xfrm>
            <a:off x="228600" y="4843161"/>
            <a:ext cx="8879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ct val="50000"/>
              </a:spcBef>
            </a:pPr>
            <a:r>
              <a:rPr lang="en-AU" sz="2400" b="1" u="sng" dirty="0" smtClean="0">
                <a:solidFill>
                  <a:srgbClr val="171E89"/>
                </a:solidFill>
                <a:latin typeface="Times New Roman" charset="0"/>
              </a:rPr>
              <a:t>Gamma</a:t>
            </a:r>
            <a:r>
              <a:rPr lang="en-AU" sz="2400" b="1" u="sng" dirty="0">
                <a:solidFill>
                  <a:srgbClr val="171E89"/>
                </a:solidFill>
                <a:latin typeface="Times New Roman" charset="0"/>
              </a:rPr>
              <a:t>-irradiated </a:t>
            </a:r>
            <a:r>
              <a:rPr lang="en-AU" sz="2400" b="1" u="sng" dirty="0" smtClean="0">
                <a:solidFill>
                  <a:srgbClr val="171E89"/>
                </a:solidFill>
                <a:latin typeface="Times New Roman" charset="0"/>
              </a:rPr>
              <a:t>influenza A virus vaccine</a:t>
            </a:r>
            <a:endParaRPr lang="en-AU" sz="2400" b="1" u="sng" dirty="0">
              <a:solidFill>
                <a:srgbClr val="171E89"/>
              </a:solidFill>
              <a:latin typeface="Times New Roman" charset="0"/>
            </a:endParaRPr>
          </a:p>
        </p:txBody>
      </p:sp>
    </p:spTree>
    <p:extLst>
      <p:ext uri="{BB962C8B-B14F-4D97-AF65-F5344CB8AC3E}">
        <p14:creationId xmlns:p14="http://schemas.microsoft.com/office/powerpoint/2010/main" val="20414591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11560" y="659884"/>
            <a:ext cx="8064896" cy="101566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457200" indent="-457200">
              <a:buFont typeface="+mj-lt"/>
              <a:buAutoNum type="arabicPeriod"/>
            </a:pPr>
            <a:r>
              <a:rPr lang="en-AU" sz="2000" dirty="0" smtClean="0"/>
              <a:t> Virus is grown in 10 day </a:t>
            </a:r>
            <a:r>
              <a:rPr lang="en-AU" sz="2000" dirty="0" err="1" smtClean="0"/>
              <a:t>embryonated</a:t>
            </a:r>
            <a:r>
              <a:rPr lang="en-AU" sz="2000" dirty="0" smtClean="0"/>
              <a:t> eggs</a:t>
            </a:r>
          </a:p>
          <a:p>
            <a:pPr marL="457200" indent="-457200">
              <a:buFont typeface="+mj-lt"/>
              <a:buAutoNum type="arabicPeriod"/>
            </a:pPr>
            <a:r>
              <a:rPr lang="en-AU" sz="2000" dirty="0" smtClean="0"/>
              <a:t> The </a:t>
            </a:r>
            <a:r>
              <a:rPr lang="en-AU" sz="2000" dirty="0" err="1" smtClean="0"/>
              <a:t>allantoic</a:t>
            </a:r>
            <a:r>
              <a:rPr lang="en-AU" sz="2000" dirty="0" smtClean="0"/>
              <a:t> fluid is harvested and virus is concentrated using </a:t>
            </a:r>
            <a:r>
              <a:rPr lang="en-AU" sz="2000" dirty="0" err="1" smtClean="0"/>
              <a:t>cRBCs</a:t>
            </a:r>
            <a:endParaRPr lang="en-AU" sz="2000" dirty="0" smtClean="0"/>
          </a:p>
          <a:p>
            <a:pPr marL="457200" indent="-457200">
              <a:buFont typeface="+mj-lt"/>
              <a:buAutoNum type="arabicPeriod"/>
            </a:pPr>
            <a:r>
              <a:rPr lang="en-AU" sz="2000" dirty="0" smtClean="0"/>
              <a:t> Concentrated stock exposed </a:t>
            </a:r>
            <a:r>
              <a:rPr lang="en-AU" sz="2000" dirty="0"/>
              <a:t>to </a:t>
            </a:r>
            <a:r>
              <a:rPr lang="en-AU" sz="2000" dirty="0" smtClean="0"/>
              <a:t>gamma-irradiation on dry ice.</a:t>
            </a:r>
            <a:endParaRPr lang="en-AU" sz="2000" dirty="0"/>
          </a:p>
        </p:txBody>
      </p:sp>
      <p:sp>
        <p:nvSpPr>
          <p:cNvPr id="14" name="Text Box 3"/>
          <p:cNvSpPr txBox="1">
            <a:spLocks noChangeArrowheads="1"/>
          </p:cNvSpPr>
          <p:nvPr/>
        </p:nvSpPr>
        <p:spPr bwMode="auto">
          <a:xfrm>
            <a:off x="0" y="-26988"/>
            <a:ext cx="9144000" cy="523220"/>
          </a:xfrm>
          <a:prstGeom prst="rect">
            <a:avLst/>
          </a:prstGeom>
          <a:solidFill>
            <a:srgbClr val="00009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pPr algn="ctr" eaLnBrk="1" hangingPunct="1">
              <a:spcBef>
                <a:spcPct val="50000"/>
              </a:spcBef>
            </a:pPr>
            <a:r>
              <a:rPr lang="en-US" sz="2800" b="1" dirty="0">
                <a:solidFill>
                  <a:srgbClr val="FFFF00"/>
                </a:solidFill>
              </a:rPr>
              <a:t>Gamma-irradiated influenza A virus vaccine (</a:t>
            </a:r>
            <a:r>
              <a:rPr lang="en-US" sz="2800" b="1" dirty="0">
                <a:solidFill>
                  <a:srgbClr val="FFFF00"/>
                </a:solidFill>
                <a:latin typeface="Symbol" charset="2"/>
                <a:cs typeface="Symbol" charset="2"/>
              </a:rPr>
              <a:t>g</a:t>
            </a:r>
            <a:r>
              <a:rPr lang="en-US" sz="2800" b="1" dirty="0">
                <a:solidFill>
                  <a:srgbClr val="FFFF00"/>
                </a:solidFill>
              </a:rPr>
              <a:t>-FLU</a:t>
            </a:r>
            <a:r>
              <a:rPr lang="en-US" sz="2800" b="1" dirty="0" smtClean="0">
                <a:solidFill>
                  <a:srgbClr val="FFFF00"/>
                </a:solidFill>
              </a:rPr>
              <a:t>) </a:t>
            </a:r>
            <a:endParaRPr lang="en-US" sz="2800" b="1" dirty="0">
              <a:solidFill>
                <a:srgbClr val="FFFF00"/>
              </a:solidFill>
            </a:endParaRPr>
          </a:p>
        </p:txBody>
      </p:sp>
      <p:pic>
        <p:nvPicPr>
          <p:cNvPr id="15" name="Picture 4" descr="Alsharifi Science fig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8918" y="1909355"/>
            <a:ext cx="6235082" cy="4053321"/>
          </a:xfrm>
          <a:prstGeom prst="rect">
            <a:avLst/>
          </a:prstGeom>
          <a:noFill/>
          <a:extLst>
            <a:ext uri="{909E8E84-426E-40DD-AFC4-6F175D3DCCD1}">
              <a14:hiddenFill xmlns:a14="http://schemas.microsoft.com/office/drawing/2010/main">
                <a:solidFill>
                  <a:srgbClr val="FFFFFF"/>
                </a:solidFill>
              </a14:hiddenFill>
            </a:ext>
          </a:extLst>
        </p:spPr>
      </p:pic>
      <p:sp>
        <p:nvSpPr>
          <p:cNvPr id="17" name="Text Box 3"/>
          <p:cNvSpPr txBox="1">
            <a:spLocks noChangeArrowheads="1"/>
          </p:cNvSpPr>
          <p:nvPr/>
        </p:nvSpPr>
        <p:spPr bwMode="auto">
          <a:xfrm>
            <a:off x="79238" y="2882420"/>
            <a:ext cx="272317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dirty="0" smtClean="0"/>
              <a:t>vaccination </a:t>
            </a:r>
            <a:r>
              <a:rPr lang="en-US" sz="2000" dirty="0"/>
              <a:t>with </a:t>
            </a:r>
            <a:r>
              <a:rPr lang="en-US" sz="2000" b="1" dirty="0">
                <a:solidFill>
                  <a:srgbClr val="0000CC"/>
                </a:solidFill>
                <a:latin typeface="Symbol" charset="0"/>
                <a:sym typeface="Symbol" charset="0"/>
              </a:rPr>
              <a:t></a:t>
            </a:r>
            <a:r>
              <a:rPr lang="en-US" sz="2000" b="1" dirty="0">
                <a:solidFill>
                  <a:srgbClr val="0000CC"/>
                </a:solidFill>
              </a:rPr>
              <a:t>-H3N2</a:t>
            </a:r>
            <a:endParaRPr lang="en-US" sz="2000" dirty="0"/>
          </a:p>
          <a:p>
            <a:r>
              <a:rPr lang="en-US" sz="2000" dirty="0"/>
              <a:t>Challenged with </a:t>
            </a:r>
            <a:r>
              <a:rPr lang="en-US" sz="2000" b="1" dirty="0">
                <a:solidFill>
                  <a:srgbClr val="CC3300"/>
                </a:solidFill>
              </a:rPr>
              <a:t>H1N1</a:t>
            </a:r>
            <a:endParaRPr lang="en-US" dirty="0"/>
          </a:p>
        </p:txBody>
      </p:sp>
      <p:sp>
        <p:nvSpPr>
          <p:cNvPr id="8" name="Rectangle 7"/>
          <p:cNvSpPr/>
          <p:nvPr/>
        </p:nvSpPr>
        <p:spPr>
          <a:xfrm>
            <a:off x="467544" y="6237312"/>
            <a:ext cx="8064896" cy="338554"/>
          </a:xfrm>
          <a:prstGeom prst="rect">
            <a:avLst/>
          </a:prstGeom>
        </p:spPr>
        <p:txBody>
          <a:bodyPr wrap="square">
            <a:spAutoFit/>
          </a:bodyPr>
          <a:lstStyle/>
          <a:p>
            <a:r>
              <a:rPr lang="en-US" sz="1600" dirty="0"/>
              <a:t>Alsharifi M, </a:t>
            </a:r>
            <a:r>
              <a:rPr lang="en-US" sz="1600" dirty="0" smtClean="0"/>
              <a:t>et </a:t>
            </a:r>
            <a:r>
              <a:rPr lang="en-US" sz="1600" dirty="0"/>
              <a:t>al. (2009) </a:t>
            </a:r>
            <a:r>
              <a:rPr lang="fr-FR" sz="1600" dirty="0" err="1" smtClean="0"/>
              <a:t>PLoS</a:t>
            </a:r>
            <a:r>
              <a:rPr lang="fr-FR" sz="1600" dirty="0" smtClean="0"/>
              <a:t> </a:t>
            </a:r>
            <a:r>
              <a:rPr lang="fr-FR" sz="1600" dirty="0"/>
              <a:t>ONE 4(4): e5336. doi:10.1371/journal.pone.0005336</a:t>
            </a:r>
            <a:endParaRPr lang="en-US" sz="1600" dirty="0"/>
          </a:p>
        </p:txBody>
      </p:sp>
    </p:spTree>
    <p:extLst>
      <p:ext uri="{BB962C8B-B14F-4D97-AF65-F5344CB8AC3E}">
        <p14:creationId xmlns:p14="http://schemas.microsoft.com/office/powerpoint/2010/main" val="32169629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uruya I figure 1 HR.tif"/>
          <p:cNvPicPr>
            <a:picLocks noChangeAspect="1"/>
          </p:cNvPicPr>
          <p:nvPr/>
        </p:nvPicPr>
        <p:blipFill rotWithShape="1">
          <a:blip r:embed="rId2">
            <a:extLst>
              <a:ext uri="{28A0092B-C50C-407E-A947-70E740481C1C}">
                <a14:useLocalDpi xmlns:a14="http://schemas.microsoft.com/office/drawing/2010/main" val="0"/>
              </a:ext>
            </a:extLst>
          </a:blip>
          <a:srcRect b="49426"/>
          <a:stretch/>
        </p:blipFill>
        <p:spPr>
          <a:xfrm>
            <a:off x="169348" y="1039396"/>
            <a:ext cx="4262151" cy="2814234"/>
          </a:xfrm>
          <a:prstGeom prst="rect">
            <a:avLst/>
          </a:prstGeom>
        </p:spPr>
      </p:pic>
      <p:sp>
        <p:nvSpPr>
          <p:cNvPr id="5" name="Text Box 3"/>
          <p:cNvSpPr txBox="1">
            <a:spLocks noChangeArrowheads="1"/>
          </p:cNvSpPr>
          <p:nvPr/>
        </p:nvSpPr>
        <p:spPr bwMode="auto">
          <a:xfrm>
            <a:off x="4735285" y="2283970"/>
            <a:ext cx="4162884"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en-US" sz="1600" b="1" dirty="0" smtClean="0"/>
              <a:t>Homotypic challenge with </a:t>
            </a:r>
            <a:r>
              <a:rPr lang="en-US" sz="1600" b="1" dirty="0" smtClean="0">
                <a:solidFill>
                  <a:srgbClr val="0000FF"/>
                </a:solidFill>
              </a:rPr>
              <a:t>H3N2 (A/PC)</a:t>
            </a:r>
          </a:p>
          <a:p>
            <a:endParaRPr lang="en-US" sz="1600" u="sng" dirty="0" smtClean="0"/>
          </a:p>
          <a:p>
            <a:r>
              <a:rPr lang="en-US" sz="1600" u="sng" dirty="0" smtClean="0"/>
              <a:t>I.N Vaccination         Protection</a:t>
            </a:r>
          </a:p>
          <a:p>
            <a:r>
              <a:rPr lang="en-US" sz="1600" dirty="0" smtClean="0"/>
              <a:t>Formalin-H3N2		NO</a:t>
            </a:r>
          </a:p>
          <a:p>
            <a:r>
              <a:rPr lang="en-US" sz="1600" dirty="0" smtClean="0"/>
              <a:t>UV-H3N2			NO</a:t>
            </a:r>
          </a:p>
          <a:p>
            <a:r>
              <a:rPr lang="en-US" sz="1600" dirty="0" smtClean="0"/>
              <a:t> </a:t>
            </a:r>
            <a:r>
              <a:rPr lang="en-US" sz="1600" b="1" dirty="0">
                <a:solidFill>
                  <a:srgbClr val="0000CC"/>
                </a:solidFill>
                <a:latin typeface="Symbol" charset="0"/>
                <a:sym typeface="Symbol" charset="0"/>
              </a:rPr>
              <a:t></a:t>
            </a:r>
            <a:r>
              <a:rPr lang="en-US" sz="1600" b="1" dirty="0">
                <a:solidFill>
                  <a:srgbClr val="0000CC"/>
                </a:solidFill>
              </a:rPr>
              <a:t>-</a:t>
            </a:r>
            <a:r>
              <a:rPr lang="en-US" sz="1600" b="1" dirty="0" smtClean="0">
                <a:solidFill>
                  <a:srgbClr val="0000CC"/>
                </a:solidFill>
              </a:rPr>
              <a:t>H3N2			Yes</a:t>
            </a:r>
            <a:endParaRPr lang="en-US" sz="1600" dirty="0"/>
          </a:p>
        </p:txBody>
      </p:sp>
      <p:pic>
        <p:nvPicPr>
          <p:cNvPr id="2" name="Picture 1" descr="Screen shot 2015-07-27 at 6.50.3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8072" y="132218"/>
            <a:ext cx="4388882" cy="1999568"/>
          </a:xfrm>
          <a:prstGeom prst="rect">
            <a:avLst/>
          </a:prstGeom>
        </p:spPr>
      </p:pic>
    </p:spTree>
    <p:extLst>
      <p:ext uri="{BB962C8B-B14F-4D97-AF65-F5344CB8AC3E}">
        <p14:creationId xmlns:p14="http://schemas.microsoft.com/office/powerpoint/2010/main" val="29624595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uruya I figure 1 HR.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348" y="1039396"/>
            <a:ext cx="4262151" cy="5564604"/>
          </a:xfrm>
          <a:prstGeom prst="rect">
            <a:avLst/>
          </a:prstGeom>
        </p:spPr>
      </p:pic>
      <p:sp>
        <p:nvSpPr>
          <p:cNvPr id="5" name="Text Box 3"/>
          <p:cNvSpPr txBox="1">
            <a:spLocks noChangeArrowheads="1"/>
          </p:cNvSpPr>
          <p:nvPr/>
        </p:nvSpPr>
        <p:spPr bwMode="auto">
          <a:xfrm>
            <a:off x="4735285" y="2283970"/>
            <a:ext cx="4162884"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en-US" sz="1600" b="1" dirty="0" smtClean="0"/>
              <a:t>Homotypic challenge with </a:t>
            </a:r>
            <a:r>
              <a:rPr lang="en-US" sz="1600" b="1" dirty="0" smtClean="0">
                <a:solidFill>
                  <a:srgbClr val="0000FF"/>
                </a:solidFill>
              </a:rPr>
              <a:t>H3N2 (A/PC)</a:t>
            </a:r>
          </a:p>
          <a:p>
            <a:endParaRPr lang="en-US" sz="1600" u="sng" dirty="0" smtClean="0"/>
          </a:p>
          <a:p>
            <a:r>
              <a:rPr lang="en-US" sz="1600" u="sng" dirty="0" smtClean="0"/>
              <a:t>I.N Vaccination         Protection</a:t>
            </a:r>
          </a:p>
          <a:p>
            <a:r>
              <a:rPr lang="en-US" sz="1600" dirty="0" smtClean="0"/>
              <a:t>Formalin-H3N2		NO</a:t>
            </a:r>
          </a:p>
          <a:p>
            <a:r>
              <a:rPr lang="en-US" sz="1600" dirty="0" smtClean="0"/>
              <a:t>UV-H3N2			NO</a:t>
            </a:r>
          </a:p>
          <a:p>
            <a:r>
              <a:rPr lang="en-US" sz="1600" dirty="0" smtClean="0"/>
              <a:t> </a:t>
            </a:r>
            <a:r>
              <a:rPr lang="en-US" sz="1600" b="1" dirty="0">
                <a:solidFill>
                  <a:srgbClr val="0000CC"/>
                </a:solidFill>
                <a:latin typeface="Symbol" charset="0"/>
                <a:sym typeface="Symbol" charset="0"/>
              </a:rPr>
              <a:t></a:t>
            </a:r>
            <a:r>
              <a:rPr lang="en-US" sz="1600" b="1" dirty="0">
                <a:solidFill>
                  <a:srgbClr val="0000CC"/>
                </a:solidFill>
              </a:rPr>
              <a:t>-</a:t>
            </a:r>
            <a:r>
              <a:rPr lang="en-US" sz="1600" b="1" dirty="0" smtClean="0">
                <a:solidFill>
                  <a:srgbClr val="0000CC"/>
                </a:solidFill>
              </a:rPr>
              <a:t>H3N2			Yes</a:t>
            </a:r>
            <a:endParaRPr lang="en-US" sz="1600" dirty="0"/>
          </a:p>
        </p:txBody>
      </p:sp>
      <p:sp>
        <p:nvSpPr>
          <p:cNvPr id="7" name="Text Box 3"/>
          <p:cNvSpPr txBox="1">
            <a:spLocks noChangeArrowheads="1"/>
          </p:cNvSpPr>
          <p:nvPr/>
        </p:nvSpPr>
        <p:spPr bwMode="auto">
          <a:xfrm>
            <a:off x="4735285" y="4649798"/>
            <a:ext cx="4245429"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en-US" sz="1600" b="1" dirty="0" err="1" smtClean="0"/>
              <a:t>Heterosubtypic</a:t>
            </a:r>
            <a:r>
              <a:rPr lang="en-US" sz="1600" b="1" dirty="0" smtClean="0"/>
              <a:t> challenge with </a:t>
            </a:r>
            <a:r>
              <a:rPr lang="en-US" sz="1600" b="1" dirty="0" smtClean="0">
                <a:solidFill>
                  <a:srgbClr val="0000FF"/>
                </a:solidFill>
              </a:rPr>
              <a:t>H1N1 (A/PR8)</a:t>
            </a:r>
          </a:p>
          <a:p>
            <a:endParaRPr lang="en-US" sz="1600" u="sng" dirty="0" smtClean="0"/>
          </a:p>
          <a:p>
            <a:r>
              <a:rPr lang="en-US" sz="1600" u="sng" dirty="0" smtClean="0"/>
              <a:t>I.N Vaccination         Protection</a:t>
            </a:r>
          </a:p>
          <a:p>
            <a:r>
              <a:rPr lang="en-US" sz="1600" dirty="0" smtClean="0"/>
              <a:t>Formalin-H3N2		NO</a:t>
            </a:r>
          </a:p>
          <a:p>
            <a:r>
              <a:rPr lang="en-US" sz="1600" dirty="0" smtClean="0"/>
              <a:t>UV-H3N2			NO</a:t>
            </a:r>
          </a:p>
          <a:p>
            <a:r>
              <a:rPr lang="en-US" sz="1600" dirty="0" smtClean="0"/>
              <a:t> </a:t>
            </a:r>
            <a:r>
              <a:rPr lang="en-US" sz="1600" b="1" dirty="0">
                <a:solidFill>
                  <a:srgbClr val="0000CC"/>
                </a:solidFill>
                <a:latin typeface="Symbol" charset="0"/>
                <a:sym typeface="Symbol" charset="0"/>
              </a:rPr>
              <a:t></a:t>
            </a:r>
            <a:r>
              <a:rPr lang="en-US" sz="1600" b="1" dirty="0">
                <a:solidFill>
                  <a:srgbClr val="0000CC"/>
                </a:solidFill>
              </a:rPr>
              <a:t>-</a:t>
            </a:r>
            <a:r>
              <a:rPr lang="en-US" sz="1600" b="1" dirty="0" smtClean="0">
                <a:solidFill>
                  <a:srgbClr val="0000CC"/>
                </a:solidFill>
              </a:rPr>
              <a:t>H3N2			Yes</a:t>
            </a:r>
            <a:endParaRPr lang="en-US" sz="1600" dirty="0"/>
          </a:p>
        </p:txBody>
      </p:sp>
      <p:pic>
        <p:nvPicPr>
          <p:cNvPr id="2" name="Picture 1" descr="Screen shot 2015-07-27 at 6.50.3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8072" y="132218"/>
            <a:ext cx="4388882" cy="1999568"/>
          </a:xfrm>
          <a:prstGeom prst="rect">
            <a:avLst/>
          </a:prstGeom>
        </p:spPr>
      </p:pic>
    </p:spTree>
    <p:extLst>
      <p:ext uri="{BB962C8B-B14F-4D97-AF65-F5344CB8AC3E}">
        <p14:creationId xmlns:p14="http://schemas.microsoft.com/office/powerpoint/2010/main" val="33826320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22" name="Picture 2" descr="Alsharifi nature fig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838201"/>
            <a:ext cx="4080396" cy="4967064"/>
          </a:xfrm>
          <a:prstGeom prst="rect">
            <a:avLst/>
          </a:prstGeom>
          <a:noFill/>
          <a:extLst>
            <a:ext uri="{909E8E84-426E-40DD-AFC4-6F175D3DCCD1}">
              <a14:hiddenFill xmlns:a14="http://schemas.microsoft.com/office/drawing/2010/main">
                <a:solidFill>
                  <a:srgbClr val="FFFFFF"/>
                </a:solidFill>
              </a14:hiddenFill>
            </a:ext>
          </a:extLst>
        </p:spPr>
      </p:pic>
      <p:sp>
        <p:nvSpPr>
          <p:cNvPr id="389123" name="Text Box 3"/>
          <p:cNvSpPr txBox="1">
            <a:spLocks noChangeArrowheads="1"/>
          </p:cNvSpPr>
          <p:nvPr/>
        </p:nvSpPr>
        <p:spPr bwMode="auto">
          <a:xfrm>
            <a:off x="0" y="0"/>
            <a:ext cx="88566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r>
              <a:rPr lang="en-US" b="1" u="sng">
                <a:solidFill>
                  <a:srgbClr val="171E89"/>
                </a:solidFill>
                <a:latin typeface="Times New Roman" charset="0"/>
              </a:rPr>
              <a:t>I.N vaccination with </a:t>
            </a:r>
            <a:r>
              <a:rPr lang="en-US" b="1" u="sng">
                <a:solidFill>
                  <a:srgbClr val="171E89"/>
                </a:solidFill>
                <a:latin typeface="Times New Roman" charset="0"/>
                <a:sym typeface="Symbol" charset="0"/>
              </a:rPr>
              <a:t></a:t>
            </a:r>
            <a:r>
              <a:rPr lang="en-US" b="1" u="sng">
                <a:solidFill>
                  <a:srgbClr val="171E89"/>
                </a:solidFill>
                <a:latin typeface="Times New Roman" charset="0"/>
              </a:rPr>
              <a:t>-H1N1 protects against avian H5N1</a:t>
            </a:r>
            <a:endParaRPr lang="en-US">
              <a:solidFill>
                <a:srgbClr val="171E89"/>
              </a:solidFill>
              <a:latin typeface="Times New Roman" charset="0"/>
            </a:endParaRPr>
          </a:p>
        </p:txBody>
      </p:sp>
      <p:sp>
        <p:nvSpPr>
          <p:cNvPr id="389125" name="Text Box 5"/>
          <p:cNvSpPr txBox="1">
            <a:spLocks noChangeArrowheads="1"/>
          </p:cNvSpPr>
          <p:nvPr/>
        </p:nvSpPr>
        <p:spPr bwMode="auto">
          <a:xfrm>
            <a:off x="4644008" y="1196752"/>
            <a:ext cx="271145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u="sng" dirty="0"/>
              <a:t>Group 1:</a:t>
            </a:r>
            <a:endParaRPr lang="en-US" sz="2000" dirty="0"/>
          </a:p>
          <a:p>
            <a:r>
              <a:rPr lang="en-US" sz="2000" dirty="0"/>
              <a:t>No vaccination</a:t>
            </a:r>
          </a:p>
          <a:p>
            <a:r>
              <a:rPr lang="en-US" sz="2000" dirty="0"/>
              <a:t>Challenged with </a:t>
            </a:r>
            <a:r>
              <a:rPr lang="en-US" sz="2000" b="1" dirty="0">
                <a:solidFill>
                  <a:srgbClr val="CC3300"/>
                </a:solidFill>
              </a:rPr>
              <a:t>H5N1</a:t>
            </a:r>
            <a:endParaRPr lang="en-US" dirty="0"/>
          </a:p>
        </p:txBody>
      </p:sp>
      <p:sp>
        <p:nvSpPr>
          <p:cNvPr id="389126" name="Text Box 6"/>
          <p:cNvSpPr txBox="1">
            <a:spLocks noChangeArrowheads="1"/>
          </p:cNvSpPr>
          <p:nvPr/>
        </p:nvSpPr>
        <p:spPr bwMode="auto">
          <a:xfrm>
            <a:off x="4716016" y="3645024"/>
            <a:ext cx="2928938"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u="sng" dirty="0"/>
              <a:t>Group 2:</a:t>
            </a:r>
            <a:endParaRPr lang="en-US" sz="2000" dirty="0"/>
          </a:p>
          <a:p>
            <a:r>
              <a:rPr lang="en-US" sz="2000" dirty="0"/>
              <a:t>Vaccination with </a:t>
            </a:r>
            <a:r>
              <a:rPr lang="en-US" sz="2000" b="1" dirty="0">
                <a:solidFill>
                  <a:srgbClr val="0000CC"/>
                </a:solidFill>
                <a:latin typeface="Symbol" charset="0"/>
                <a:sym typeface="Symbol" charset="0"/>
              </a:rPr>
              <a:t></a:t>
            </a:r>
            <a:r>
              <a:rPr lang="en-US" sz="2000" b="1" dirty="0">
                <a:solidFill>
                  <a:srgbClr val="0000CC"/>
                </a:solidFill>
              </a:rPr>
              <a:t>-H1N1</a:t>
            </a:r>
            <a:endParaRPr lang="en-US" sz="2000" dirty="0"/>
          </a:p>
          <a:p>
            <a:r>
              <a:rPr lang="en-US" sz="2000" dirty="0"/>
              <a:t>Challenged with </a:t>
            </a:r>
            <a:r>
              <a:rPr lang="en-US" sz="2000" b="1" dirty="0">
                <a:solidFill>
                  <a:srgbClr val="CC3300"/>
                </a:solidFill>
              </a:rPr>
              <a:t>H5N1</a:t>
            </a:r>
            <a:endParaRPr lang="en-US" dirty="0"/>
          </a:p>
        </p:txBody>
      </p:sp>
      <p:sp>
        <p:nvSpPr>
          <p:cNvPr id="2" name="Rectangle 1"/>
          <p:cNvSpPr/>
          <p:nvPr/>
        </p:nvSpPr>
        <p:spPr>
          <a:xfrm>
            <a:off x="467544" y="6237312"/>
            <a:ext cx="8064896" cy="338554"/>
          </a:xfrm>
          <a:prstGeom prst="rect">
            <a:avLst/>
          </a:prstGeom>
        </p:spPr>
        <p:txBody>
          <a:bodyPr wrap="square">
            <a:spAutoFit/>
          </a:bodyPr>
          <a:lstStyle/>
          <a:p>
            <a:r>
              <a:rPr lang="en-US" sz="1600" dirty="0"/>
              <a:t>Alsharifi M, </a:t>
            </a:r>
            <a:r>
              <a:rPr lang="en-US" sz="1600" dirty="0" smtClean="0"/>
              <a:t>et </a:t>
            </a:r>
            <a:r>
              <a:rPr lang="en-US" sz="1600" dirty="0"/>
              <a:t>al. (2009) </a:t>
            </a:r>
            <a:r>
              <a:rPr lang="fr-FR" sz="1600" dirty="0" err="1" smtClean="0"/>
              <a:t>PLoS</a:t>
            </a:r>
            <a:r>
              <a:rPr lang="fr-FR" sz="1600" dirty="0" smtClean="0"/>
              <a:t> </a:t>
            </a:r>
            <a:r>
              <a:rPr lang="fr-FR" sz="1600" dirty="0"/>
              <a:t>ONE 4(4): e5336. doi:10.1371/journal.pone.0005336</a:t>
            </a:r>
            <a:endParaRPr lang="en-US" sz="1600" dirty="0"/>
          </a:p>
        </p:txBody>
      </p:sp>
    </p:spTree>
    <p:extLst>
      <p:ext uri="{BB962C8B-B14F-4D97-AF65-F5344CB8AC3E}">
        <p14:creationId xmlns:p14="http://schemas.microsoft.com/office/powerpoint/2010/main" val="23245024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07-22 at 9.59.0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6000" y="129923"/>
            <a:ext cx="5498350" cy="1827830"/>
          </a:xfrm>
          <a:prstGeom prst="rect">
            <a:avLst/>
          </a:prstGeom>
        </p:spPr>
      </p:pic>
    </p:spTree>
    <p:extLst>
      <p:ext uri="{BB962C8B-B14F-4D97-AF65-F5344CB8AC3E}">
        <p14:creationId xmlns:p14="http://schemas.microsoft.com/office/powerpoint/2010/main" val="25763960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07-22 at 9.59.0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6000" y="129923"/>
            <a:ext cx="5498350" cy="1827830"/>
          </a:xfrm>
          <a:prstGeom prst="rect">
            <a:avLst/>
          </a:prstGeom>
        </p:spPr>
      </p:pic>
      <p:sp>
        <p:nvSpPr>
          <p:cNvPr id="6" name="TextBox 5"/>
          <p:cNvSpPr txBox="1"/>
          <p:nvPr/>
        </p:nvSpPr>
        <p:spPr>
          <a:xfrm>
            <a:off x="4245429" y="3882573"/>
            <a:ext cx="4726214" cy="923330"/>
          </a:xfrm>
          <a:prstGeom prst="rect">
            <a:avLst/>
          </a:prstGeom>
          <a:noFill/>
        </p:spPr>
        <p:txBody>
          <a:bodyPr wrap="square" rtlCol="0">
            <a:spAutoFit/>
          </a:bodyPr>
          <a:lstStyle/>
          <a:p>
            <a:endParaRPr lang="en-US" b="1" dirty="0">
              <a:solidFill>
                <a:srgbClr val="0000FF"/>
              </a:solidFill>
            </a:endParaRPr>
          </a:p>
          <a:p>
            <a:r>
              <a:rPr lang="en-US" b="1" dirty="0" smtClean="0">
                <a:solidFill>
                  <a:srgbClr val="0000FF"/>
                </a:solidFill>
              </a:rPr>
              <a:t>Early clearance of influenza virus from the lung of vaccinated animals</a:t>
            </a:r>
            <a:endParaRPr lang="en-US" b="1" dirty="0">
              <a:solidFill>
                <a:srgbClr val="0000FF"/>
              </a:solidFill>
            </a:endParaRPr>
          </a:p>
        </p:txBody>
      </p:sp>
      <p:pic>
        <p:nvPicPr>
          <p:cNvPr id="7" name="Picture 6" descr="Furuya II figure 9.t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356" y="1877786"/>
            <a:ext cx="4043738" cy="3233305"/>
          </a:xfrm>
          <a:prstGeom prst="rect">
            <a:avLst/>
          </a:prstGeom>
        </p:spPr>
      </p:pic>
      <p:sp>
        <p:nvSpPr>
          <p:cNvPr id="8" name="Text Box 6"/>
          <p:cNvSpPr txBox="1">
            <a:spLocks noChangeArrowheads="1"/>
          </p:cNvSpPr>
          <p:nvPr/>
        </p:nvSpPr>
        <p:spPr bwMode="auto">
          <a:xfrm>
            <a:off x="461515" y="1023382"/>
            <a:ext cx="275285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dirty="0" smtClean="0"/>
              <a:t>Vaccination </a:t>
            </a:r>
            <a:r>
              <a:rPr lang="en-US" sz="2000" dirty="0"/>
              <a:t>with </a:t>
            </a:r>
            <a:r>
              <a:rPr lang="en-US" sz="2000" b="1" dirty="0">
                <a:solidFill>
                  <a:srgbClr val="0000CC"/>
                </a:solidFill>
                <a:latin typeface="Symbol" charset="0"/>
                <a:sym typeface="Symbol" charset="0"/>
              </a:rPr>
              <a:t></a:t>
            </a:r>
            <a:r>
              <a:rPr lang="en-US" sz="2000" b="1" dirty="0">
                <a:solidFill>
                  <a:srgbClr val="0000CC"/>
                </a:solidFill>
              </a:rPr>
              <a:t>-</a:t>
            </a:r>
            <a:r>
              <a:rPr lang="en-US" sz="2000" b="1" dirty="0" smtClean="0">
                <a:solidFill>
                  <a:srgbClr val="0000CC"/>
                </a:solidFill>
              </a:rPr>
              <a:t>H3N2</a:t>
            </a:r>
            <a:endParaRPr lang="en-US" sz="2000" dirty="0"/>
          </a:p>
          <a:p>
            <a:r>
              <a:rPr lang="en-US" sz="2000" dirty="0"/>
              <a:t>Challenged with </a:t>
            </a:r>
            <a:r>
              <a:rPr lang="en-US" sz="2000" b="1" dirty="0" smtClean="0">
                <a:solidFill>
                  <a:srgbClr val="CC3300"/>
                </a:solidFill>
              </a:rPr>
              <a:t>H1N1</a:t>
            </a:r>
            <a:endParaRPr lang="en-US" dirty="0"/>
          </a:p>
        </p:txBody>
      </p:sp>
    </p:spTree>
    <p:extLst>
      <p:ext uri="{BB962C8B-B14F-4D97-AF65-F5344CB8AC3E}">
        <p14:creationId xmlns:p14="http://schemas.microsoft.com/office/powerpoint/2010/main" val="41384034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07-22 at 9.59.03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6000" y="129923"/>
            <a:ext cx="5498350" cy="1827830"/>
          </a:xfrm>
          <a:prstGeom prst="rect">
            <a:avLst/>
          </a:prstGeom>
        </p:spPr>
      </p:pic>
      <p:pic>
        <p:nvPicPr>
          <p:cNvPr id="2" name="Picture 1" descr="Manuscript 2 figure 5 Adoptive transfer.t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429" y="1022614"/>
            <a:ext cx="3179138" cy="5372743"/>
          </a:xfrm>
          <a:prstGeom prst="rect">
            <a:avLst/>
          </a:prstGeom>
        </p:spPr>
      </p:pic>
      <p:sp>
        <p:nvSpPr>
          <p:cNvPr id="3" name="TextBox 2"/>
          <p:cNvSpPr txBox="1"/>
          <p:nvPr/>
        </p:nvSpPr>
        <p:spPr>
          <a:xfrm>
            <a:off x="3973285" y="3075215"/>
            <a:ext cx="4934858" cy="923330"/>
          </a:xfrm>
          <a:prstGeom prst="rect">
            <a:avLst/>
          </a:prstGeom>
          <a:noFill/>
        </p:spPr>
        <p:txBody>
          <a:bodyPr wrap="square" rtlCol="0">
            <a:spAutoFit/>
          </a:bodyPr>
          <a:lstStyle/>
          <a:p>
            <a:r>
              <a:rPr lang="en-US" b="1" dirty="0" smtClean="0">
                <a:solidFill>
                  <a:srgbClr val="0000FF"/>
                </a:solidFill>
              </a:rPr>
              <a:t>Adoptive transfer of T cells provided cross-protection</a:t>
            </a:r>
          </a:p>
          <a:p>
            <a:r>
              <a:rPr lang="en-US" dirty="0" smtClean="0"/>
              <a:t> </a:t>
            </a:r>
            <a:endParaRPr lang="en-US" dirty="0"/>
          </a:p>
        </p:txBody>
      </p:sp>
    </p:spTree>
    <p:extLst>
      <p:ext uri="{BB962C8B-B14F-4D97-AF65-F5344CB8AC3E}">
        <p14:creationId xmlns:p14="http://schemas.microsoft.com/office/powerpoint/2010/main" val="39619793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nuscript 2 Figure 6 lung Tc response.t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59" y="1292293"/>
            <a:ext cx="3744941" cy="5121207"/>
          </a:xfrm>
          <a:prstGeom prst="rect">
            <a:avLst/>
          </a:prstGeom>
        </p:spPr>
      </p:pic>
      <p:pic>
        <p:nvPicPr>
          <p:cNvPr id="4" name="Picture 3" descr="Screen Shot 2015-07-22 at 9.59.03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6000" y="129923"/>
            <a:ext cx="5498350" cy="1827830"/>
          </a:xfrm>
          <a:prstGeom prst="rect">
            <a:avLst/>
          </a:prstGeom>
        </p:spPr>
      </p:pic>
      <p:sp>
        <p:nvSpPr>
          <p:cNvPr id="6" name="TextBox 5"/>
          <p:cNvSpPr txBox="1"/>
          <p:nvPr/>
        </p:nvSpPr>
        <p:spPr>
          <a:xfrm>
            <a:off x="4000500" y="3338287"/>
            <a:ext cx="4916714" cy="646331"/>
          </a:xfrm>
          <a:prstGeom prst="rect">
            <a:avLst/>
          </a:prstGeom>
          <a:noFill/>
        </p:spPr>
        <p:txBody>
          <a:bodyPr wrap="square" rtlCol="0">
            <a:spAutoFit/>
          </a:bodyPr>
          <a:lstStyle/>
          <a:p>
            <a:r>
              <a:rPr lang="en-US" b="1" dirty="0" smtClean="0">
                <a:solidFill>
                  <a:srgbClr val="0000FF"/>
                </a:solidFill>
              </a:rPr>
              <a:t>Early CTL responses in the lung of vaccinated animals</a:t>
            </a:r>
            <a:endParaRPr lang="en-US" b="1" dirty="0">
              <a:solidFill>
                <a:srgbClr val="0000FF"/>
              </a:solidFill>
            </a:endParaRPr>
          </a:p>
        </p:txBody>
      </p:sp>
    </p:spTree>
    <p:extLst>
      <p:ext uri="{BB962C8B-B14F-4D97-AF65-F5344CB8AC3E}">
        <p14:creationId xmlns:p14="http://schemas.microsoft.com/office/powerpoint/2010/main" val="39619793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930" y="1790760"/>
            <a:ext cx="8064499" cy="1477328"/>
          </a:xfrm>
          <a:prstGeom prst="rect">
            <a:avLst/>
          </a:prstGeom>
          <a:noFill/>
        </p:spPr>
        <p:txBody>
          <a:bodyPr wrap="square" rtlCol="0">
            <a:spAutoFit/>
          </a:bodyPr>
          <a:lstStyle/>
          <a:p>
            <a:r>
              <a:rPr lang="en-US" dirty="0" smtClean="0"/>
              <a:t>We illustrated the ability of </a:t>
            </a:r>
            <a:r>
              <a:rPr lang="en-US" dirty="0" smtClean="0">
                <a:latin typeface="Symbol" charset="2"/>
                <a:cs typeface="Symbol" charset="2"/>
              </a:rPr>
              <a:t>g</a:t>
            </a:r>
            <a:r>
              <a:rPr lang="en-US" dirty="0" smtClean="0"/>
              <a:t>-FLU to activate cytosolic receptors</a:t>
            </a:r>
          </a:p>
          <a:p>
            <a:endParaRPr lang="en-US" dirty="0" smtClean="0"/>
          </a:p>
          <a:p>
            <a:r>
              <a:rPr lang="en-US" dirty="0" smtClean="0"/>
              <a:t>We illustrated the The ability of g-FLU to sensitize target </a:t>
            </a:r>
            <a:r>
              <a:rPr lang="en-US" dirty="0"/>
              <a:t>cells for </a:t>
            </a:r>
            <a:r>
              <a:rPr lang="en-US" dirty="0" err="1"/>
              <a:t>lysis</a:t>
            </a:r>
            <a:r>
              <a:rPr lang="en-US" dirty="0"/>
              <a:t> by Tc </a:t>
            </a:r>
            <a:r>
              <a:rPr lang="en-US" dirty="0" smtClean="0"/>
              <a:t>cells in a tap-dependent manner (Ag presentation via MHC-I)</a:t>
            </a:r>
          </a:p>
          <a:p>
            <a:r>
              <a:rPr lang="en-US" dirty="0" smtClean="0"/>
              <a:t> </a:t>
            </a:r>
            <a:endParaRPr lang="en-US" dirty="0"/>
          </a:p>
        </p:txBody>
      </p:sp>
      <p:pic>
        <p:nvPicPr>
          <p:cNvPr id="10" name="Picture 9" descr="Screen shot 2015-07-27 at 7.57.3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4643" y="145144"/>
            <a:ext cx="5042949" cy="1357086"/>
          </a:xfrm>
          <a:prstGeom prst="rect">
            <a:avLst/>
          </a:prstGeom>
        </p:spPr>
      </p:pic>
      <p:sp>
        <p:nvSpPr>
          <p:cNvPr id="11" name="Rectangle 10"/>
          <p:cNvSpPr/>
          <p:nvPr/>
        </p:nvSpPr>
        <p:spPr>
          <a:xfrm>
            <a:off x="5814786" y="1494305"/>
            <a:ext cx="3265714" cy="276999"/>
          </a:xfrm>
          <a:prstGeom prst="rect">
            <a:avLst/>
          </a:prstGeom>
        </p:spPr>
        <p:txBody>
          <a:bodyPr wrap="square">
            <a:spAutoFit/>
          </a:bodyPr>
          <a:lstStyle/>
          <a:p>
            <a:r>
              <a:rPr lang="en-US" sz="1200" dirty="0" err="1"/>
              <a:t>Furuya</a:t>
            </a:r>
            <a:r>
              <a:rPr lang="en-US" sz="1200" dirty="0"/>
              <a:t> Y, </a:t>
            </a:r>
            <a:r>
              <a:rPr lang="en-US" sz="1200" dirty="0" smtClean="0"/>
              <a:t>et </a:t>
            </a:r>
            <a:r>
              <a:rPr lang="en-US" sz="1200" dirty="0"/>
              <a:t>al. (2011</a:t>
            </a:r>
            <a:r>
              <a:rPr lang="en-US" sz="1200" dirty="0" smtClean="0"/>
              <a:t>). </a:t>
            </a:r>
            <a:r>
              <a:rPr lang="en-US" sz="1200" dirty="0" err="1"/>
              <a:t>PLoS</a:t>
            </a:r>
            <a:r>
              <a:rPr lang="en-US" sz="1200" dirty="0"/>
              <a:t> ONE 6(10): </a:t>
            </a:r>
            <a:r>
              <a:rPr lang="en-US" sz="1200" dirty="0" smtClean="0"/>
              <a:t>e25765</a:t>
            </a:r>
            <a:endParaRPr lang="en-US" sz="1200" dirty="0"/>
          </a:p>
        </p:txBody>
      </p:sp>
      <p:grpSp>
        <p:nvGrpSpPr>
          <p:cNvPr id="17" name="Group 16"/>
          <p:cNvGrpSpPr/>
          <p:nvPr/>
        </p:nvGrpSpPr>
        <p:grpSpPr>
          <a:xfrm>
            <a:off x="2156412" y="3174132"/>
            <a:ext cx="5810668" cy="3317550"/>
            <a:chOff x="2156412" y="3174132"/>
            <a:chExt cx="5810668" cy="3317550"/>
          </a:xfrm>
        </p:grpSpPr>
        <p:pic>
          <p:nvPicPr>
            <p:cNvPr id="12" name="Picture 11" descr="fig9.tif"/>
            <p:cNvPicPr>
              <a:picLocks noChangeAspect="1"/>
            </p:cNvPicPr>
            <p:nvPr/>
          </p:nvPicPr>
          <p:blipFill rotWithShape="1">
            <a:blip r:embed="rId3">
              <a:extLst>
                <a:ext uri="{28A0092B-C50C-407E-A947-70E740481C1C}">
                  <a14:useLocalDpi xmlns:a14="http://schemas.microsoft.com/office/drawing/2010/main" val="0"/>
                </a:ext>
              </a:extLst>
            </a:blip>
            <a:srcRect l="33506" t="12052"/>
            <a:stretch/>
          </p:blipFill>
          <p:spPr>
            <a:xfrm>
              <a:off x="2156412" y="3452754"/>
              <a:ext cx="5810668" cy="3038928"/>
            </a:xfrm>
            <a:prstGeom prst="rect">
              <a:avLst/>
            </a:prstGeom>
          </p:spPr>
        </p:pic>
        <p:sp>
          <p:nvSpPr>
            <p:cNvPr id="14" name="TextBox 13"/>
            <p:cNvSpPr txBox="1"/>
            <p:nvPr/>
          </p:nvSpPr>
          <p:spPr>
            <a:xfrm>
              <a:off x="3256625" y="3174132"/>
              <a:ext cx="1352579" cy="369332"/>
            </a:xfrm>
            <a:prstGeom prst="rect">
              <a:avLst/>
            </a:prstGeom>
            <a:noFill/>
          </p:spPr>
          <p:txBody>
            <a:bodyPr wrap="none" rtlCol="0">
              <a:spAutoFit/>
            </a:bodyPr>
            <a:lstStyle/>
            <a:p>
              <a:r>
                <a:rPr lang="en-US" dirty="0" smtClean="0"/>
                <a:t>RMA targets</a:t>
              </a:r>
              <a:endParaRPr lang="en-US" dirty="0"/>
            </a:p>
          </p:txBody>
        </p:sp>
        <p:sp>
          <p:nvSpPr>
            <p:cNvPr id="16" name="TextBox 15"/>
            <p:cNvSpPr txBox="1"/>
            <p:nvPr/>
          </p:nvSpPr>
          <p:spPr>
            <a:xfrm>
              <a:off x="6012532" y="3189593"/>
              <a:ext cx="1531188" cy="369332"/>
            </a:xfrm>
            <a:prstGeom prst="rect">
              <a:avLst/>
            </a:prstGeom>
            <a:noFill/>
          </p:spPr>
          <p:txBody>
            <a:bodyPr wrap="none" rtlCol="0">
              <a:spAutoFit/>
            </a:bodyPr>
            <a:lstStyle/>
            <a:p>
              <a:r>
                <a:rPr lang="en-US" dirty="0" smtClean="0"/>
                <a:t>RMA-S targets</a:t>
              </a:r>
              <a:endParaRPr lang="en-US" dirty="0"/>
            </a:p>
          </p:txBody>
        </p:sp>
      </p:grpSp>
    </p:spTree>
    <p:extLst>
      <p:ext uri="{BB962C8B-B14F-4D97-AF65-F5344CB8AC3E}">
        <p14:creationId xmlns:p14="http://schemas.microsoft.com/office/powerpoint/2010/main" val="19441438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20558" t="26396" r="21825" b="18472"/>
          <a:stretch/>
        </p:blipFill>
        <p:spPr>
          <a:xfrm>
            <a:off x="5273193" y="1854116"/>
            <a:ext cx="3350141" cy="3312368"/>
          </a:xfrm>
          <a:prstGeom prst="rect">
            <a:avLst/>
          </a:prstGeom>
          <a:solidFill>
            <a:schemeClr val="accent1"/>
          </a:solidFill>
          <a:ln>
            <a:solidFill>
              <a:srgbClr val="4F81BD"/>
            </a:solidFill>
          </a:ln>
        </p:spPr>
      </p:pic>
      <p:sp>
        <p:nvSpPr>
          <p:cNvPr id="4" name="TextBox 3"/>
          <p:cNvSpPr txBox="1"/>
          <p:nvPr/>
        </p:nvSpPr>
        <p:spPr>
          <a:xfrm>
            <a:off x="191457" y="308698"/>
            <a:ext cx="5976664" cy="523220"/>
          </a:xfrm>
          <a:prstGeom prst="rect">
            <a:avLst/>
          </a:prstGeom>
          <a:noFill/>
        </p:spPr>
        <p:txBody>
          <a:bodyPr wrap="square" rtlCol="0">
            <a:spAutoFit/>
          </a:bodyPr>
          <a:lstStyle/>
          <a:p>
            <a:pPr algn="ctr"/>
            <a:r>
              <a:rPr lang="en-US" sz="2800" b="1" u="sng" dirty="0" smtClean="0"/>
              <a:t>Transmission electron microscopy</a:t>
            </a:r>
            <a:endParaRPr lang="en-US" sz="2800" b="1" u="sng" dirty="0"/>
          </a:p>
        </p:txBody>
      </p:sp>
      <p:pic>
        <p:nvPicPr>
          <p:cNvPr id="5" name="Picture 4"/>
          <p:cNvPicPr>
            <a:picLocks noChangeAspect="1"/>
          </p:cNvPicPr>
          <p:nvPr/>
        </p:nvPicPr>
        <p:blipFill>
          <a:blip r:embed="rId3" cstate="print"/>
          <a:stretch>
            <a:fillRect/>
          </a:stretch>
        </p:blipFill>
        <p:spPr>
          <a:xfrm>
            <a:off x="1475656" y="1916832"/>
            <a:ext cx="3218459" cy="3312368"/>
          </a:xfrm>
          <a:prstGeom prst="rect">
            <a:avLst/>
          </a:prstGeom>
        </p:spPr>
      </p:pic>
      <p:sp>
        <p:nvSpPr>
          <p:cNvPr id="2" name="TextBox 1"/>
          <p:cNvSpPr txBox="1"/>
          <p:nvPr/>
        </p:nvSpPr>
        <p:spPr>
          <a:xfrm>
            <a:off x="5652120" y="1340768"/>
            <a:ext cx="2492652" cy="369332"/>
          </a:xfrm>
          <a:prstGeom prst="rect">
            <a:avLst/>
          </a:prstGeom>
          <a:noFill/>
        </p:spPr>
        <p:txBody>
          <a:bodyPr wrap="none" rtlCol="0">
            <a:spAutoFit/>
          </a:bodyPr>
          <a:lstStyle/>
          <a:p>
            <a:r>
              <a:rPr lang="en-US" dirty="0" smtClean="0"/>
              <a:t>Gamma-irradiated H1N1</a:t>
            </a:r>
            <a:endParaRPr lang="en-US" dirty="0"/>
          </a:p>
        </p:txBody>
      </p:sp>
      <p:sp>
        <p:nvSpPr>
          <p:cNvPr id="6" name="TextBox 5"/>
          <p:cNvSpPr txBox="1"/>
          <p:nvPr/>
        </p:nvSpPr>
        <p:spPr>
          <a:xfrm>
            <a:off x="1547664" y="1484784"/>
            <a:ext cx="2763722" cy="369332"/>
          </a:xfrm>
          <a:prstGeom prst="rect">
            <a:avLst/>
          </a:prstGeom>
          <a:noFill/>
        </p:spPr>
        <p:txBody>
          <a:bodyPr wrap="none" rtlCol="0">
            <a:spAutoFit/>
          </a:bodyPr>
          <a:lstStyle/>
          <a:p>
            <a:r>
              <a:rPr lang="en-US" dirty="0" smtClean="0"/>
              <a:t>A/California/07/2009 H1N1</a:t>
            </a:r>
            <a:endParaRPr lang="en-US" dirty="0"/>
          </a:p>
        </p:txBody>
      </p:sp>
      <p:sp>
        <p:nvSpPr>
          <p:cNvPr id="7" name="TextBox 6"/>
          <p:cNvSpPr txBox="1"/>
          <p:nvPr/>
        </p:nvSpPr>
        <p:spPr>
          <a:xfrm>
            <a:off x="5652120" y="5445224"/>
            <a:ext cx="2864887" cy="369332"/>
          </a:xfrm>
          <a:prstGeom prst="rect">
            <a:avLst/>
          </a:prstGeom>
          <a:noFill/>
        </p:spPr>
        <p:txBody>
          <a:bodyPr wrap="none" rtlCol="0">
            <a:spAutoFit/>
          </a:bodyPr>
          <a:lstStyle/>
          <a:p>
            <a:r>
              <a:rPr lang="en-US" dirty="0" smtClean="0"/>
              <a:t>Shannon David, PhD student</a:t>
            </a:r>
            <a:endParaRPr lang="en-US" dirty="0"/>
          </a:p>
        </p:txBody>
      </p:sp>
    </p:spTree>
    <p:extLst>
      <p:ext uri="{BB962C8B-B14F-4D97-AF65-F5344CB8AC3E}">
        <p14:creationId xmlns:p14="http://schemas.microsoft.com/office/powerpoint/2010/main" val="31367494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3"/>
          <p:cNvSpPr>
            <a:spLocks noChangeArrowheads="1"/>
          </p:cNvSpPr>
          <p:nvPr/>
        </p:nvSpPr>
        <p:spPr bwMode="auto">
          <a:xfrm>
            <a:off x="0" y="2605088"/>
            <a:ext cx="91440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7" rIns="91435" bIns="45717">
            <a:spAutoFit/>
          </a:bodyPr>
          <a:lstStyle/>
          <a:p>
            <a:r>
              <a:rPr lang="en-AU" sz="1200">
                <a:cs typeface="Times New Roman" charset="0"/>
              </a:rPr>
              <a:t> </a:t>
            </a:r>
          </a:p>
          <a:p>
            <a:pPr eaLnBrk="0" hangingPunct="0"/>
            <a:endParaRPr lang="en-AU">
              <a:cs typeface="Times New Roman" charset="0"/>
            </a:endParaRPr>
          </a:p>
        </p:txBody>
      </p:sp>
      <p:sp>
        <p:nvSpPr>
          <p:cNvPr id="51205" name="Rectangle 4"/>
          <p:cNvSpPr>
            <a:spLocks noChangeArrowheads="1"/>
          </p:cNvSpPr>
          <p:nvPr/>
        </p:nvSpPr>
        <p:spPr bwMode="auto">
          <a:xfrm>
            <a:off x="0" y="2605088"/>
            <a:ext cx="91440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7" rIns="91435" bIns="45717">
            <a:spAutoFit/>
          </a:bodyPr>
          <a:lstStyle/>
          <a:p>
            <a:r>
              <a:rPr lang="en-AU" sz="1200">
                <a:cs typeface="Times New Roman" charset="0"/>
              </a:rPr>
              <a:t> </a:t>
            </a:r>
          </a:p>
          <a:p>
            <a:pPr eaLnBrk="0" hangingPunct="0"/>
            <a:endParaRPr lang="en-AU">
              <a:cs typeface="Times New Roman" charset="0"/>
            </a:endParaRPr>
          </a:p>
        </p:txBody>
      </p:sp>
      <p:sp>
        <p:nvSpPr>
          <p:cNvPr id="51206" name="Rectangle 5"/>
          <p:cNvSpPr>
            <a:spLocks noChangeArrowheads="1"/>
          </p:cNvSpPr>
          <p:nvPr/>
        </p:nvSpPr>
        <p:spPr bwMode="auto">
          <a:xfrm>
            <a:off x="0" y="2605088"/>
            <a:ext cx="91440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7" rIns="91435" bIns="45717">
            <a:spAutoFit/>
          </a:bodyPr>
          <a:lstStyle/>
          <a:p>
            <a:r>
              <a:rPr lang="en-AU" sz="1200">
                <a:cs typeface="Times New Roman" charset="0"/>
              </a:rPr>
              <a:t> </a:t>
            </a:r>
          </a:p>
          <a:p>
            <a:pPr eaLnBrk="0" hangingPunct="0"/>
            <a:endParaRPr lang="en-AU">
              <a:cs typeface="Times New Roman" charset="0"/>
            </a:endParaRPr>
          </a:p>
        </p:txBody>
      </p:sp>
      <p:pic>
        <p:nvPicPr>
          <p:cNvPr id="3" name="Picture 2" descr="Screen shot 2013-07-08 at 9.29.0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2334" y="597855"/>
            <a:ext cx="6751998" cy="2737761"/>
          </a:xfrm>
          <a:prstGeom prst="rect">
            <a:avLst/>
          </a:prstGeom>
        </p:spPr>
      </p:pic>
      <p:grpSp>
        <p:nvGrpSpPr>
          <p:cNvPr id="5" name="Group 4"/>
          <p:cNvGrpSpPr/>
          <p:nvPr/>
        </p:nvGrpSpPr>
        <p:grpSpPr>
          <a:xfrm>
            <a:off x="1167190" y="3781737"/>
            <a:ext cx="6358467" cy="2429932"/>
            <a:chOff x="3105828" y="4043364"/>
            <a:chExt cx="5774082" cy="2082082"/>
          </a:xfrm>
        </p:grpSpPr>
        <p:pic>
          <p:nvPicPr>
            <p:cNvPr id="2" name="Picture 1" descr="Screen shot 2013-07-07 at 9.09.54 AM.png"/>
            <p:cNvPicPr>
              <a:picLocks noChangeAspect="1"/>
            </p:cNvPicPr>
            <p:nvPr/>
          </p:nvPicPr>
          <p:blipFill rotWithShape="1">
            <a:blip r:embed="rId4">
              <a:extLst>
                <a:ext uri="{28A0092B-C50C-407E-A947-70E740481C1C}">
                  <a14:useLocalDpi xmlns:a14="http://schemas.microsoft.com/office/drawing/2010/main" val="0"/>
                </a:ext>
              </a:extLst>
            </a:blip>
            <a:srcRect t="37689"/>
            <a:stretch/>
          </p:blipFill>
          <p:spPr>
            <a:xfrm>
              <a:off x="3105828" y="4043364"/>
              <a:ext cx="5774082" cy="1908515"/>
            </a:xfrm>
            <a:prstGeom prst="rect">
              <a:avLst/>
            </a:prstGeom>
          </p:spPr>
        </p:pic>
        <p:pic>
          <p:nvPicPr>
            <p:cNvPr id="4" name="Picture 3" descr="Screen shot 2013-07-08 at 9.43.47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42848" y="5951879"/>
              <a:ext cx="3318811" cy="173567"/>
            </a:xfrm>
            <a:prstGeom prst="rect">
              <a:avLst/>
            </a:prstGeom>
          </p:spPr>
        </p:pic>
      </p:grpSp>
      <p:sp>
        <p:nvSpPr>
          <p:cNvPr id="10" name="Text Box 3"/>
          <p:cNvSpPr txBox="1">
            <a:spLocks noChangeArrowheads="1"/>
          </p:cNvSpPr>
          <p:nvPr/>
        </p:nvSpPr>
        <p:spPr bwMode="auto">
          <a:xfrm>
            <a:off x="0" y="44450"/>
            <a:ext cx="9144000" cy="461665"/>
          </a:xfrm>
          <a:prstGeom prst="rect">
            <a:avLst/>
          </a:prstGeom>
          <a:solidFill>
            <a:srgbClr val="000090"/>
          </a:solidFill>
          <a:ln>
            <a:noFill/>
          </a:ln>
          <a:extLst/>
        </p:spPr>
        <p:txBody>
          <a:bodyPr wrap="square">
            <a:spAutoFit/>
          </a:bodyPr>
          <a:lstStyle>
            <a:lvl1pPr eaLnBrk="0" hangingPunct="0">
              <a:defRPr sz="2400">
                <a:solidFill>
                  <a:schemeClr val="tx1"/>
                </a:solidFill>
                <a:latin typeface="Script MT Bold" charset="0"/>
                <a:ea typeface="ＭＳ Ｐゴシック" charset="0"/>
                <a:cs typeface="ＭＳ Ｐゴシック" charset="0"/>
              </a:defRPr>
            </a:lvl1pPr>
            <a:lvl2pPr marL="742950" indent="-285750" eaLnBrk="0" hangingPunct="0">
              <a:defRPr sz="2400">
                <a:solidFill>
                  <a:schemeClr val="tx1"/>
                </a:solidFill>
                <a:latin typeface="Script MT Bold" charset="0"/>
                <a:ea typeface="ＭＳ Ｐゴシック" charset="0"/>
              </a:defRPr>
            </a:lvl2pPr>
            <a:lvl3pPr marL="1143000" indent="-228600" eaLnBrk="0" hangingPunct="0">
              <a:defRPr sz="2400">
                <a:solidFill>
                  <a:schemeClr val="tx1"/>
                </a:solidFill>
                <a:latin typeface="Script MT Bold" charset="0"/>
                <a:ea typeface="ＭＳ Ｐゴシック" charset="0"/>
              </a:defRPr>
            </a:lvl3pPr>
            <a:lvl4pPr marL="1600200" indent="-228600" eaLnBrk="0" hangingPunct="0">
              <a:defRPr sz="2400">
                <a:solidFill>
                  <a:schemeClr val="tx1"/>
                </a:solidFill>
                <a:latin typeface="Script MT Bold" charset="0"/>
                <a:ea typeface="ＭＳ Ｐゴシック" charset="0"/>
              </a:defRPr>
            </a:lvl4pPr>
            <a:lvl5pPr marL="2057400" indent="-228600" eaLnBrk="0" hangingPunct="0">
              <a:defRPr sz="2400">
                <a:solidFill>
                  <a:schemeClr val="tx1"/>
                </a:solidFill>
                <a:latin typeface="Script MT Bold" charset="0"/>
                <a:ea typeface="ＭＳ Ｐゴシック" charset="0"/>
              </a:defRPr>
            </a:lvl5pPr>
            <a:lvl6pPr marL="2514600" indent="-228600" eaLnBrk="0" fontAlgn="base" hangingPunct="0">
              <a:spcBef>
                <a:spcPct val="0"/>
              </a:spcBef>
              <a:spcAft>
                <a:spcPct val="0"/>
              </a:spcAft>
              <a:defRPr sz="2400">
                <a:solidFill>
                  <a:schemeClr val="tx1"/>
                </a:solidFill>
                <a:latin typeface="Script MT Bold" charset="0"/>
                <a:ea typeface="ＭＳ Ｐゴシック" charset="0"/>
              </a:defRPr>
            </a:lvl6pPr>
            <a:lvl7pPr marL="2971800" indent="-228600" eaLnBrk="0" fontAlgn="base" hangingPunct="0">
              <a:spcBef>
                <a:spcPct val="0"/>
              </a:spcBef>
              <a:spcAft>
                <a:spcPct val="0"/>
              </a:spcAft>
              <a:defRPr sz="2400">
                <a:solidFill>
                  <a:schemeClr val="tx1"/>
                </a:solidFill>
                <a:latin typeface="Script MT Bold" charset="0"/>
                <a:ea typeface="ＭＳ Ｐゴシック" charset="0"/>
              </a:defRPr>
            </a:lvl7pPr>
            <a:lvl8pPr marL="3429000" indent="-228600" eaLnBrk="0" fontAlgn="base" hangingPunct="0">
              <a:spcBef>
                <a:spcPct val="0"/>
              </a:spcBef>
              <a:spcAft>
                <a:spcPct val="0"/>
              </a:spcAft>
              <a:defRPr sz="2400">
                <a:solidFill>
                  <a:schemeClr val="tx1"/>
                </a:solidFill>
                <a:latin typeface="Script MT Bold" charset="0"/>
                <a:ea typeface="ＭＳ Ｐゴシック" charset="0"/>
              </a:defRPr>
            </a:lvl8pPr>
            <a:lvl9pPr marL="3886200" indent="-228600" eaLnBrk="0" fontAlgn="base" hangingPunct="0">
              <a:spcBef>
                <a:spcPct val="0"/>
              </a:spcBef>
              <a:spcAft>
                <a:spcPct val="0"/>
              </a:spcAft>
              <a:defRPr sz="2400">
                <a:solidFill>
                  <a:schemeClr val="tx1"/>
                </a:solidFill>
                <a:latin typeface="Script MT Bold" charset="0"/>
                <a:ea typeface="ＭＳ Ｐゴシック" charset="0"/>
              </a:defRPr>
            </a:lvl9pPr>
          </a:lstStyle>
          <a:p>
            <a:r>
              <a:rPr lang="en-US" b="1" dirty="0" smtClean="0">
                <a:solidFill>
                  <a:srgbClr val="FFFF00"/>
                </a:solidFill>
                <a:latin typeface="Times New Roman" charset="0"/>
              </a:rPr>
              <a:t>CD8</a:t>
            </a:r>
            <a:r>
              <a:rPr lang="en-US" b="1" baseline="30000" dirty="0" smtClean="0">
                <a:solidFill>
                  <a:srgbClr val="FFFF00"/>
                </a:solidFill>
                <a:latin typeface="Times New Roman" charset="0"/>
              </a:rPr>
              <a:t>+</a:t>
            </a:r>
            <a:r>
              <a:rPr lang="en-US" b="1" dirty="0" smtClean="0">
                <a:solidFill>
                  <a:srgbClr val="FFFF00"/>
                </a:solidFill>
                <a:latin typeface="Times New Roman" charset="0"/>
              </a:rPr>
              <a:t>T cell responses: Tissue-resident memory T cells</a:t>
            </a:r>
            <a:endParaRPr lang="en-US" b="1" dirty="0">
              <a:solidFill>
                <a:srgbClr val="FFFF00"/>
              </a:solidFill>
              <a:latin typeface="Times New Roman" charset="0"/>
            </a:endParaRPr>
          </a:p>
        </p:txBody>
      </p:sp>
      <p:sp>
        <p:nvSpPr>
          <p:cNvPr id="7" name="Rectangle 6"/>
          <p:cNvSpPr/>
          <p:nvPr/>
        </p:nvSpPr>
        <p:spPr>
          <a:xfrm>
            <a:off x="292268" y="6211669"/>
            <a:ext cx="8851732" cy="646331"/>
          </a:xfrm>
          <a:prstGeom prst="rect">
            <a:avLst/>
          </a:prstGeom>
        </p:spPr>
        <p:txBody>
          <a:bodyPr wrap="square">
            <a:spAutoFit/>
          </a:bodyPr>
          <a:lstStyle/>
          <a:p>
            <a:r>
              <a:rPr lang="en-US" b="1" dirty="0">
                <a:solidFill>
                  <a:srgbClr val="800009"/>
                </a:solidFill>
              </a:rPr>
              <a:t>Influenza A virus infection is expected to induce tissue-resident memory T cells </a:t>
            </a:r>
            <a:endParaRPr lang="en-AU" dirty="0"/>
          </a:p>
          <a:p>
            <a:endParaRPr lang="en-AU" dirty="0"/>
          </a:p>
        </p:txBody>
      </p:sp>
    </p:spTree>
    <p:extLst>
      <p:ext uri="{BB962C8B-B14F-4D97-AF65-F5344CB8AC3E}">
        <p14:creationId xmlns:p14="http://schemas.microsoft.com/office/powerpoint/2010/main" val="33409419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3"/>
            <a:ext cx="8229600" cy="687026"/>
          </a:xfrm>
        </p:spPr>
        <p:txBody>
          <a:bodyPr>
            <a:normAutofit fontScale="90000"/>
          </a:bodyPr>
          <a:lstStyle/>
          <a:p>
            <a:r>
              <a:rPr lang="en-AU" b="1" dirty="0" smtClean="0">
                <a:solidFill>
                  <a:srgbClr val="C00000"/>
                </a:solidFill>
              </a:rPr>
              <a:t>Adjuvant activity of </a:t>
            </a:r>
            <a:r>
              <a:rPr lang="el-GR" b="1" dirty="0" smtClean="0">
                <a:solidFill>
                  <a:srgbClr val="C00000"/>
                </a:solidFill>
                <a:latin typeface="Times New Roman"/>
                <a:cs typeface="Times New Roman"/>
              </a:rPr>
              <a:t>γ</a:t>
            </a:r>
            <a:r>
              <a:rPr lang="en-US" b="1" dirty="0" smtClean="0">
                <a:solidFill>
                  <a:srgbClr val="C00000"/>
                </a:solidFill>
              </a:rPr>
              <a:t>-FLU</a:t>
            </a:r>
            <a:endParaRPr lang="en-AU" b="1" dirty="0">
              <a:solidFill>
                <a:srgbClr val="C00000"/>
              </a:solidFill>
            </a:endParaRPr>
          </a:p>
        </p:txBody>
      </p:sp>
      <p:pic>
        <p:nvPicPr>
          <p:cNvPr id="4" name="Picture 8"/>
          <p:cNvPicPr>
            <a:picLocks noChangeAspect="1"/>
          </p:cNvPicPr>
          <p:nvPr/>
        </p:nvPicPr>
        <p:blipFill>
          <a:blip r:embed="rId2" cstate="print"/>
          <a:srcRect l="1268" r="6915"/>
          <a:stretch>
            <a:fillRect/>
          </a:stretch>
        </p:blipFill>
        <p:spPr bwMode="auto">
          <a:xfrm>
            <a:off x="3707904" y="945103"/>
            <a:ext cx="5256584" cy="4608512"/>
          </a:xfrm>
          <a:prstGeom prst="rect">
            <a:avLst/>
          </a:prstGeom>
          <a:noFill/>
          <a:ln w="38100" cmpd="dbl">
            <a:noFill/>
            <a:miter lim="800000"/>
            <a:headEnd/>
            <a:tailEnd/>
          </a:ln>
        </p:spPr>
      </p:pic>
      <p:sp>
        <p:nvSpPr>
          <p:cNvPr id="5" name="TextBox 4"/>
          <p:cNvSpPr txBox="1"/>
          <p:nvPr/>
        </p:nvSpPr>
        <p:spPr>
          <a:xfrm>
            <a:off x="4218904" y="5371397"/>
            <a:ext cx="4832032" cy="307777"/>
          </a:xfrm>
          <a:prstGeom prst="rect">
            <a:avLst/>
          </a:prstGeom>
          <a:noFill/>
        </p:spPr>
        <p:txBody>
          <a:bodyPr wrap="square" rtlCol="0">
            <a:spAutoFit/>
          </a:bodyPr>
          <a:lstStyle/>
          <a:p>
            <a:pPr algn="ctr"/>
            <a:r>
              <a:rPr lang="en-AU" sz="1400" b="1" dirty="0" smtClean="0"/>
              <a:t>Babb et al, </a:t>
            </a:r>
            <a:r>
              <a:rPr lang="en-US" sz="1400" b="1" dirty="0" smtClean="0"/>
              <a:t>Frontiers in Immunology</a:t>
            </a:r>
            <a:r>
              <a:rPr lang="en-US" sz="1400" b="1" dirty="0"/>
              <a:t>,</a:t>
            </a:r>
            <a:r>
              <a:rPr lang="en-US" sz="1400" b="1" dirty="0" smtClean="0"/>
              <a:t> June 2014, 5:267</a:t>
            </a:r>
            <a:endParaRPr lang="en-AU" sz="1400" b="1" dirty="0"/>
          </a:p>
        </p:txBody>
      </p:sp>
      <p:sp>
        <p:nvSpPr>
          <p:cNvPr id="6" name="TextBox 5"/>
          <p:cNvSpPr txBox="1"/>
          <p:nvPr/>
        </p:nvSpPr>
        <p:spPr>
          <a:xfrm>
            <a:off x="179512" y="1196752"/>
            <a:ext cx="3528392" cy="5632310"/>
          </a:xfrm>
          <a:prstGeom prst="rect">
            <a:avLst/>
          </a:prstGeom>
          <a:noFill/>
        </p:spPr>
        <p:txBody>
          <a:bodyPr wrap="square" rtlCol="0">
            <a:spAutoFit/>
          </a:bodyPr>
          <a:lstStyle/>
          <a:p>
            <a:pPr algn="ctr"/>
            <a:r>
              <a:rPr lang="en-AU" sz="2400" dirty="0" smtClean="0"/>
              <a:t>Co-administration of </a:t>
            </a:r>
          </a:p>
          <a:p>
            <a:pPr algn="ctr"/>
            <a:r>
              <a:rPr lang="el-GR" sz="2400" b="1" dirty="0" smtClean="0">
                <a:solidFill>
                  <a:srgbClr val="C00000"/>
                </a:solidFill>
                <a:latin typeface="Times New Roman"/>
                <a:cs typeface="Times New Roman"/>
              </a:rPr>
              <a:t>γ</a:t>
            </a:r>
            <a:r>
              <a:rPr lang="en-AU" sz="2400" b="1" dirty="0" smtClean="0">
                <a:solidFill>
                  <a:srgbClr val="C00000"/>
                </a:solidFill>
              </a:rPr>
              <a:t>-FLU</a:t>
            </a:r>
            <a:r>
              <a:rPr lang="en-AU" sz="2400" dirty="0" smtClean="0">
                <a:solidFill>
                  <a:srgbClr val="C00000"/>
                </a:solidFill>
              </a:rPr>
              <a:t> </a:t>
            </a:r>
            <a:r>
              <a:rPr lang="en-AU" sz="2400" dirty="0" smtClean="0"/>
              <a:t>and</a:t>
            </a:r>
            <a:r>
              <a:rPr lang="en-AU" sz="2400" dirty="0" smtClean="0">
                <a:solidFill>
                  <a:schemeClr val="accent2"/>
                </a:solidFill>
              </a:rPr>
              <a:t> </a:t>
            </a:r>
            <a:r>
              <a:rPr lang="en-AU" sz="2400" dirty="0" smtClean="0">
                <a:solidFill>
                  <a:srgbClr val="C00000"/>
                </a:solidFill>
              </a:rPr>
              <a:t>gamma irradiated semliki forest virus (</a:t>
            </a:r>
            <a:r>
              <a:rPr lang="el-GR" sz="2400" b="1" dirty="0" smtClean="0">
                <a:solidFill>
                  <a:srgbClr val="C00000"/>
                </a:solidFill>
                <a:latin typeface="Times New Roman"/>
                <a:cs typeface="Times New Roman"/>
              </a:rPr>
              <a:t>γ</a:t>
            </a:r>
            <a:r>
              <a:rPr lang="en-AU" sz="2400" b="1" dirty="0" smtClean="0">
                <a:solidFill>
                  <a:srgbClr val="C00000"/>
                </a:solidFill>
              </a:rPr>
              <a:t>-SFV)</a:t>
            </a:r>
          </a:p>
          <a:p>
            <a:pPr algn="ctr"/>
            <a:endParaRPr lang="en-AU" sz="2400" dirty="0" smtClean="0"/>
          </a:p>
          <a:p>
            <a:pPr>
              <a:buFont typeface="Wingdings" pitchFamily="2" charset="2"/>
              <a:buChar char="à"/>
            </a:pPr>
            <a:r>
              <a:rPr lang="en-AU" sz="2400" b="1" dirty="0" smtClean="0">
                <a:sym typeface="Wingdings" pitchFamily="2" charset="2"/>
              </a:rPr>
              <a:t> enhanced</a:t>
            </a:r>
            <a:r>
              <a:rPr lang="en-AU" sz="2400" dirty="0" smtClean="0">
                <a:sym typeface="Wingdings" pitchFamily="2" charset="2"/>
              </a:rPr>
              <a:t> protective   SFV-specific antibody responses up to 6 fold</a:t>
            </a:r>
          </a:p>
          <a:p>
            <a:pPr>
              <a:buFont typeface="Wingdings" pitchFamily="2" charset="2"/>
              <a:buChar char="à"/>
            </a:pPr>
            <a:endParaRPr lang="en-AU" sz="2400" dirty="0" smtClean="0">
              <a:sym typeface="Wingdings" pitchFamily="2" charset="2"/>
            </a:endParaRPr>
          </a:p>
          <a:p>
            <a:pPr>
              <a:buFont typeface="Wingdings" pitchFamily="2" charset="2"/>
              <a:buChar char="à"/>
            </a:pPr>
            <a:r>
              <a:rPr lang="en-AU" sz="2400" dirty="0" smtClean="0">
                <a:sym typeface="Wingdings" pitchFamily="2" charset="2"/>
              </a:rPr>
              <a:t> Heighted the kinetics of the SFV antibody response</a:t>
            </a:r>
          </a:p>
          <a:p>
            <a:pPr>
              <a:buFont typeface="Wingdings" pitchFamily="2" charset="2"/>
              <a:buChar char="à"/>
            </a:pPr>
            <a:endParaRPr lang="en-AU" sz="2400" dirty="0" smtClean="0">
              <a:sym typeface="Wingdings" pitchFamily="2" charset="2"/>
            </a:endParaRPr>
          </a:p>
          <a:p>
            <a:pPr>
              <a:buFont typeface="Wingdings" pitchFamily="2" charset="2"/>
              <a:buChar char="à"/>
            </a:pPr>
            <a:endParaRPr lang="en-AU" sz="2400" dirty="0" smtClean="0">
              <a:sym typeface="Wingdings" pitchFamily="2" charset="2"/>
            </a:endParaRPr>
          </a:p>
          <a:p>
            <a:endParaRPr lang="en-AU" sz="2400" dirty="0" smtClean="0">
              <a:sym typeface="Wingdings" pitchFamily="2" charset="2"/>
            </a:endParaRPr>
          </a:p>
          <a:p>
            <a:pPr algn="ctr"/>
            <a:endParaRPr lang="en-AU" sz="2400" dirty="0"/>
          </a:p>
        </p:txBody>
      </p:sp>
      <p:sp>
        <p:nvSpPr>
          <p:cNvPr id="8" name="TextBox 7"/>
          <p:cNvSpPr txBox="1"/>
          <p:nvPr/>
        </p:nvSpPr>
        <p:spPr>
          <a:xfrm>
            <a:off x="1259632" y="5910371"/>
            <a:ext cx="6624736" cy="830997"/>
          </a:xfrm>
          <a:prstGeom prst="rect">
            <a:avLst/>
          </a:prstGeom>
          <a:noFill/>
        </p:spPr>
        <p:txBody>
          <a:bodyPr wrap="square" rtlCol="0">
            <a:spAutoFit/>
          </a:bodyPr>
          <a:lstStyle/>
          <a:p>
            <a:pPr algn="ctr"/>
            <a:r>
              <a:rPr lang="en-AU" sz="2400" b="1" dirty="0" smtClean="0"/>
              <a:t>Is it possible to co-administer </a:t>
            </a:r>
            <a:r>
              <a:rPr lang="el-GR" sz="2400" b="1" dirty="0" smtClean="0">
                <a:solidFill>
                  <a:srgbClr val="C00000"/>
                </a:solidFill>
                <a:latin typeface="Times New Roman"/>
                <a:cs typeface="Times New Roman"/>
              </a:rPr>
              <a:t>γ</a:t>
            </a:r>
            <a:r>
              <a:rPr lang="en-AU" sz="2400" b="1" dirty="0" smtClean="0">
                <a:solidFill>
                  <a:srgbClr val="C00000"/>
                </a:solidFill>
              </a:rPr>
              <a:t>-FLU </a:t>
            </a:r>
            <a:r>
              <a:rPr lang="en-AU" sz="2400" b="1" dirty="0" smtClean="0"/>
              <a:t>with other vaccines to increase immunogenicity??</a:t>
            </a:r>
            <a:endParaRPr lang="en-AU" sz="2400" b="1" dirty="0"/>
          </a:p>
        </p:txBody>
      </p:sp>
    </p:spTree>
    <p:extLst>
      <p:ext uri="{BB962C8B-B14F-4D97-AF65-F5344CB8AC3E}">
        <p14:creationId xmlns:p14="http://schemas.microsoft.com/office/powerpoint/2010/main" val="4559348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1988" y="698500"/>
            <a:ext cx="4599467" cy="5066493"/>
          </a:xfrm>
          <a:prstGeom prst="rect">
            <a:avLst/>
          </a:prstGeom>
          <a:noFill/>
          <a:extLst>
            <a:ext uri="{909E8E84-426E-40DD-AFC4-6F175D3DCCD1}">
              <a14:hiddenFill xmlns:a14="http://schemas.microsoft.com/office/drawing/2010/main">
                <a:solidFill>
                  <a:srgbClr val="FFFFFF"/>
                </a:solidFill>
              </a14:hiddenFill>
            </a:ext>
          </a:extLst>
        </p:spPr>
      </p:pic>
      <p:sp>
        <p:nvSpPr>
          <p:cNvPr id="4099" name="Rectangle 3"/>
          <p:cNvSpPr>
            <a:spLocks noGrp="1" noChangeArrowheads="1"/>
          </p:cNvSpPr>
          <p:nvPr>
            <p:ph type="body" idx="4294967295"/>
          </p:nvPr>
        </p:nvSpPr>
        <p:spPr>
          <a:xfrm>
            <a:off x="323273" y="63936"/>
            <a:ext cx="8509000" cy="523220"/>
          </a:xfrm>
          <a:noFill/>
          <a:ln/>
        </p:spPr>
        <p:txBody>
          <a:bodyPr>
            <a:spAutoFit/>
          </a:bodyPr>
          <a:lstStyle/>
          <a:p>
            <a:pPr marL="0" indent="0" algn="ctr">
              <a:spcBef>
                <a:spcPct val="0"/>
              </a:spcBef>
              <a:buNone/>
            </a:pPr>
            <a:r>
              <a:rPr lang="en-US" sz="2800" b="1" dirty="0" smtClean="0">
                <a:solidFill>
                  <a:schemeClr val="tx2"/>
                </a:solidFill>
              </a:rPr>
              <a:t>Viral</a:t>
            </a:r>
            <a:r>
              <a:rPr lang="en-US" sz="2800" b="1" dirty="0">
                <a:solidFill>
                  <a:schemeClr val="tx2"/>
                </a:solidFill>
              </a:rPr>
              <a:t>–bacterial </a:t>
            </a:r>
            <a:r>
              <a:rPr lang="en-US" sz="2800" b="1" dirty="0" smtClean="0">
                <a:solidFill>
                  <a:schemeClr val="tx2"/>
                </a:solidFill>
              </a:rPr>
              <a:t>interactions</a:t>
            </a:r>
            <a:endParaRPr lang="en-US" sz="2800" b="1" dirty="0">
              <a:solidFill>
                <a:schemeClr val="tx2"/>
              </a:solidFill>
            </a:endParaRPr>
          </a:p>
        </p:txBody>
      </p:sp>
      <p:sp>
        <p:nvSpPr>
          <p:cNvPr id="4100" name="Text Box 4"/>
          <p:cNvSpPr txBox="1">
            <a:spLocks noChangeArrowheads="1"/>
          </p:cNvSpPr>
          <p:nvPr/>
        </p:nvSpPr>
        <p:spPr bwMode="auto">
          <a:xfrm>
            <a:off x="404091" y="6047184"/>
            <a:ext cx="8347364" cy="590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82058" tIns="41029" rIns="82058" bIns="41029">
            <a:spAutoFit/>
          </a:bodyPr>
          <a:lstStyle/>
          <a:p>
            <a:pPr eaLnBrk="1" hangingPunct="1"/>
            <a:r>
              <a:rPr lang="en-US" sz="1100" dirty="0"/>
              <a:t>Bosch AATM, </a:t>
            </a:r>
            <a:r>
              <a:rPr lang="en-US" sz="1100" dirty="0" err="1"/>
              <a:t>Biesbroek</a:t>
            </a:r>
            <a:r>
              <a:rPr lang="en-US" sz="1100" dirty="0"/>
              <a:t> G, </a:t>
            </a:r>
            <a:r>
              <a:rPr lang="en-US" sz="1100" dirty="0" err="1"/>
              <a:t>Trzcinski</a:t>
            </a:r>
            <a:r>
              <a:rPr lang="en-US" sz="1100" dirty="0"/>
              <a:t> K, Sanders EAM, et al. (2013) Viral and Bacterial Interactions in the Upper Respiratory Tract. </a:t>
            </a:r>
            <a:r>
              <a:rPr lang="en-US" sz="1100" dirty="0" err="1"/>
              <a:t>PLoS</a:t>
            </a:r>
            <a:r>
              <a:rPr lang="en-US" sz="1100" dirty="0"/>
              <a:t> </a:t>
            </a:r>
            <a:r>
              <a:rPr lang="en-US" sz="1100" dirty="0" err="1"/>
              <a:t>Pathog</a:t>
            </a:r>
            <a:r>
              <a:rPr lang="en-US" sz="1100" dirty="0"/>
              <a:t> 9(1): e1003057. doi:10.1371/journal.ppat.1003057</a:t>
            </a:r>
          </a:p>
          <a:p>
            <a:pPr eaLnBrk="1" hangingPunct="1"/>
            <a:r>
              <a:rPr lang="en-US" sz="1100" dirty="0">
                <a:hlinkClick r:id="rId3"/>
              </a:rPr>
              <a:t>http://www.plospathogens.org/article/info:doi/10.1371/journal.ppat.1003057</a:t>
            </a:r>
            <a:endParaRPr lang="en-US" sz="1100" dirty="0"/>
          </a:p>
        </p:txBody>
      </p:sp>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5546" y="6342530"/>
            <a:ext cx="3740727" cy="45944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04091" y="1206487"/>
            <a:ext cx="3694885" cy="4401205"/>
          </a:xfrm>
          <a:prstGeom prst="rect">
            <a:avLst/>
          </a:prstGeom>
        </p:spPr>
        <p:txBody>
          <a:bodyPr wrap="square">
            <a:spAutoFit/>
          </a:bodyPr>
          <a:lstStyle/>
          <a:p>
            <a:endParaRPr lang="en-US" sz="1600" b="1" dirty="0" smtClean="0"/>
          </a:p>
          <a:p>
            <a:r>
              <a:rPr lang="en-US" sz="1600" b="1" dirty="0" smtClean="0"/>
              <a:t>Compromised </a:t>
            </a:r>
            <a:r>
              <a:rPr lang="en-US" sz="1600" b="1" dirty="0" err="1"/>
              <a:t>ciliary</a:t>
            </a:r>
            <a:r>
              <a:rPr lang="en-US" sz="1600" b="1" dirty="0"/>
              <a:t> </a:t>
            </a:r>
            <a:r>
              <a:rPr lang="en-US" sz="1600" b="1" dirty="0" smtClean="0"/>
              <a:t>function</a:t>
            </a:r>
          </a:p>
          <a:p>
            <a:r>
              <a:rPr lang="en-US" sz="1600" b="1" dirty="0" err="1"/>
              <a:t>Upregulation</a:t>
            </a:r>
            <a:r>
              <a:rPr lang="en-US" sz="1600" b="1" dirty="0"/>
              <a:t> of </a:t>
            </a:r>
            <a:r>
              <a:rPr lang="en-US" sz="1600" b="1" dirty="0" err="1" smtClean="0"/>
              <a:t>PAFr</a:t>
            </a:r>
            <a:endParaRPr lang="en-US" sz="1600" b="1" dirty="0" smtClean="0"/>
          </a:p>
          <a:p>
            <a:r>
              <a:rPr lang="en-US" sz="1600" b="1" dirty="0"/>
              <a:t>Epithelial </a:t>
            </a:r>
            <a:r>
              <a:rPr lang="en-US" sz="1600" b="1" dirty="0" smtClean="0"/>
              <a:t>Destruction</a:t>
            </a:r>
          </a:p>
          <a:p>
            <a:r>
              <a:rPr lang="en-US" sz="1600" b="1" dirty="0">
                <a:solidFill>
                  <a:srgbClr val="0000FF"/>
                </a:solidFill>
              </a:rPr>
              <a:t>PROMOTES COLONISATION</a:t>
            </a:r>
          </a:p>
          <a:p>
            <a:endParaRPr lang="en-US" sz="1600" b="1" dirty="0" smtClean="0"/>
          </a:p>
          <a:p>
            <a:endParaRPr lang="en-US" sz="1600" b="1" dirty="0"/>
          </a:p>
          <a:p>
            <a:r>
              <a:rPr lang="en-US" sz="1600" b="1" dirty="0" smtClean="0"/>
              <a:t>Decreased expression of MARCO </a:t>
            </a:r>
            <a:r>
              <a:rPr lang="en-US" sz="1600" b="1" dirty="0"/>
              <a:t>receptor on macrophages</a:t>
            </a:r>
          </a:p>
          <a:p>
            <a:r>
              <a:rPr lang="en-US" sz="1600" b="1" dirty="0" smtClean="0"/>
              <a:t>Inhibition of </a:t>
            </a:r>
            <a:r>
              <a:rPr lang="en-US" sz="1600" b="1" dirty="0"/>
              <a:t>neutrophil </a:t>
            </a:r>
            <a:r>
              <a:rPr lang="en-US" sz="1600" b="1" dirty="0" smtClean="0"/>
              <a:t>function</a:t>
            </a:r>
          </a:p>
          <a:p>
            <a:r>
              <a:rPr lang="en-US" sz="1600" b="1" dirty="0" smtClean="0"/>
              <a:t>Decreased </a:t>
            </a:r>
            <a:r>
              <a:rPr lang="en-US" sz="1600" b="1" dirty="0" err="1" smtClean="0"/>
              <a:t>chemoattractants</a:t>
            </a:r>
            <a:r>
              <a:rPr lang="en-US" sz="1600" b="1" dirty="0" smtClean="0"/>
              <a:t>  </a:t>
            </a:r>
            <a:endParaRPr lang="en-US" sz="1600" b="1" dirty="0"/>
          </a:p>
          <a:p>
            <a:r>
              <a:rPr lang="en-US" sz="1600" b="1" dirty="0" smtClean="0"/>
              <a:t>	CXCL1</a:t>
            </a:r>
            <a:r>
              <a:rPr lang="en-US" sz="1600" dirty="0" smtClean="0"/>
              <a:t> </a:t>
            </a:r>
            <a:r>
              <a:rPr lang="en-US" sz="1600" dirty="0"/>
              <a:t>and </a:t>
            </a:r>
            <a:r>
              <a:rPr lang="en-US" sz="1600" b="1" dirty="0"/>
              <a:t>CXCL2</a:t>
            </a:r>
            <a:r>
              <a:rPr lang="en-US" sz="1600" dirty="0"/>
              <a:t> (neutrophils)</a:t>
            </a:r>
          </a:p>
          <a:p>
            <a:r>
              <a:rPr lang="en-US" sz="1600" b="1" dirty="0" smtClean="0"/>
              <a:t>	CCL2 </a:t>
            </a:r>
            <a:r>
              <a:rPr lang="en-US" sz="1600" dirty="0"/>
              <a:t>(macrophages)</a:t>
            </a:r>
          </a:p>
          <a:p>
            <a:r>
              <a:rPr lang="en-US" b="1" dirty="0" smtClean="0">
                <a:solidFill>
                  <a:srgbClr val="0000FF"/>
                </a:solidFill>
              </a:rPr>
              <a:t>IMPAIRED CLEARANCE </a:t>
            </a:r>
            <a:r>
              <a:rPr lang="en-US" b="1" dirty="0">
                <a:solidFill>
                  <a:srgbClr val="0000FF"/>
                </a:solidFill>
              </a:rPr>
              <a:t>OF </a:t>
            </a:r>
            <a:r>
              <a:rPr lang="en-US" b="1" dirty="0" smtClean="0">
                <a:solidFill>
                  <a:srgbClr val="0000FF"/>
                </a:solidFill>
              </a:rPr>
              <a:t>BACTERIA</a:t>
            </a:r>
            <a:endParaRPr lang="en-US" dirty="0">
              <a:solidFill>
                <a:srgbClr val="0000FF"/>
              </a:solidFill>
            </a:endParaRPr>
          </a:p>
          <a:p>
            <a:endParaRPr lang="en-US" b="1" dirty="0"/>
          </a:p>
          <a:p>
            <a:endParaRPr lang="en-US" b="1" dirty="0"/>
          </a:p>
          <a:p>
            <a:r>
              <a:rPr lang="en-US" b="1" dirty="0" smtClean="0"/>
              <a:t> </a:t>
            </a:r>
            <a:endParaRPr lang="en-US" b="1" dirty="0"/>
          </a:p>
        </p:txBody>
      </p:sp>
    </p:spTree>
    <p:extLst>
      <p:ext uri="{BB962C8B-B14F-4D97-AF65-F5344CB8AC3E}">
        <p14:creationId xmlns:p14="http://schemas.microsoft.com/office/powerpoint/2010/main" val="36786759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864" y="260648"/>
            <a:ext cx="8229600" cy="792088"/>
          </a:xfrm>
        </p:spPr>
        <p:txBody>
          <a:bodyPr>
            <a:noAutofit/>
          </a:bodyPr>
          <a:lstStyle/>
          <a:p>
            <a:r>
              <a:rPr lang="en-AU" sz="3200" b="1" dirty="0">
                <a:solidFill>
                  <a:srgbClr val="AA0021"/>
                </a:solidFill>
              </a:rPr>
              <a:t>Secondary bacterial </a:t>
            </a:r>
            <a:r>
              <a:rPr lang="en-AU" sz="3200" b="1" dirty="0" smtClean="0">
                <a:solidFill>
                  <a:srgbClr val="AA0021"/>
                </a:solidFill>
              </a:rPr>
              <a:t>infections</a:t>
            </a:r>
            <a:endParaRPr lang="en-AU" sz="3200" b="1" i="1" dirty="0">
              <a:solidFill>
                <a:srgbClr val="AA0021"/>
              </a:solidFill>
            </a:endParaRPr>
          </a:p>
        </p:txBody>
      </p:sp>
      <p:sp>
        <p:nvSpPr>
          <p:cNvPr id="3" name="TextBox 2"/>
          <p:cNvSpPr txBox="1"/>
          <p:nvPr/>
        </p:nvSpPr>
        <p:spPr>
          <a:xfrm>
            <a:off x="251520" y="1772816"/>
            <a:ext cx="8352928" cy="3785652"/>
          </a:xfrm>
          <a:prstGeom prst="rect">
            <a:avLst/>
          </a:prstGeom>
          <a:noFill/>
        </p:spPr>
        <p:txBody>
          <a:bodyPr wrap="square" rtlCol="0">
            <a:spAutoFit/>
          </a:bodyPr>
          <a:lstStyle/>
          <a:p>
            <a:pPr marL="285750" indent="-285750">
              <a:buFont typeface="Arial"/>
              <a:buChar char="•"/>
            </a:pPr>
            <a:r>
              <a:rPr lang="en-AU" sz="2000" dirty="0"/>
              <a:t>Several bacteria implicated including </a:t>
            </a:r>
            <a:r>
              <a:rPr lang="en-AU" sz="2000" i="1" dirty="0"/>
              <a:t>S. </a:t>
            </a:r>
            <a:r>
              <a:rPr lang="en-AU" sz="2000" i="1" dirty="0" err="1"/>
              <a:t>pneumoniae</a:t>
            </a:r>
            <a:r>
              <a:rPr lang="en-AU" sz="2000" i="1" dirty="0"/>
              <a:t>, </a:t>
            </a:r>
            <a:r>
              <a:rPr lang="en-AU" sz="2000" i="1" dirty="0" err="1"/>
              <a:t>Haemophilus</a:t>
            </a:r>
            <a:r>
              <a:rPr lang="en-AU" sz="2000" i="1" dirty="0"/>
              <a:t> </a:t>
            </a:r>
            <a:r>
              <a:rPr lang="en-AU" sz="2000" i="1" dirty="0" err="1"/>
              <a:t>influenzae</a:t>
            </a:r>
            <a:r>
              <a:rPr lang="en-AU" sz="2000" dirty="0"/>
              <a:t>, </a:t>
            </a:r>
            <a:r>
              <a:rPr lang="en-AU" sz="2000" i="1" dirty="0"/>
              <a:t>Staphylococcus </a:t>
            </a:r>
            <a:r>
              <a:rPr lang="en-AU" sz="2000" i="1" dirty="0" err="1"/>
              <a:t>aureus</a:t>
            </a:r>
            <a:endParaRPr lang="en-AU" sz="2000" dirty="0"/>
          </a:p>
          <a:p>
            <a:pPr marL="285750" indent="-285750">
              <a:buFont typeface="Arial"/>
              <a:buChar char="•"/>
            </a:pPr>
            <a:endParaRPr lang="en-AU" sz="2000" dirty="0"/>
          </a:p>
          <a:p>
            <a:pPr marL="285750" indent="-285750">
              <a:buFont typeface="Arial"/>
              <a:buChar char="•"/>
            </a:pPr>
            <a:r>
              <a:rPr lang="en-AU" sz="2000" i="1" dirty="0"/>
              <a:t>S. </a:t>
            </a:r>
            <a:r>
              <a:rPr lang="en-AU" sz="2000" i="1" dirty="0" err="1"/>
              <a:t>pneumoniae</a:t>
            </a:r>
            <a:r>
              <a:rPr lang="en-AU" sz="2000" dirty="0"/>
              <a:t> is the most </a:t>
            </a:r>
            <a:r>
              <a:rPr lang="en-AU" sz="2000" dirty="0" smtClean="0"/>
              <a:t>common</a:t>
            </a:r>
          </a:p>
          <a:p>
            <a:pPr marL="285750" indent="-285750">
              <a:buFont typeface="Arial"/>
              <a:buChar char="•"/>
            </a:pPr>
            <a:endParaRPr lang="en-AU" sz="2000" dirty="0"/>
          </a:p>
          <a:p>
            <a:pPr marL="285750" indent="-285750">
              <a:buFont typeface="Arial"/>
              <a:buChar char="•"/>
            </a:pPr>
            <a:r>
              <a:rPr lang="en-AU" sz="2000" dirty="0" smtClean="0"/>
              <a:t>Secondary bacterial pneumonia is responsible for excess mortality during influenza pandemics (**1918-19 pandemic)</a:t>
            </a:r>
          </a:p>
          <a:p>
            <a:pPr marL="285750" indent="-285750">
              <a:buFont typeface="Arial"/>
              <a:buChar char="•"/>
            </a:pPr>
            <a:endParaRPr lang="en-AU" sz="2000" dirty="0" smtClean="0"/>
          </a:p>
          <a:p>
            <a:pPr marL="285750" indent="-285750">
              <a:buFont typeface="Arial"/>
              <a:buChar char="•"/>
            </a:pPr>
            <a:r>
              <a:rPr lang="en-AU" sz="2000" dirty="0" smtClean="0"/>
              <a:t>Confirmed the presence of </a:t>
            </a:r>
            <a:r>
              <a:rPr lang="en-AU" sz="2000" i="1" u="sng" dirty="0" smtClean="0"/>
              <a:t>S. </a:t>
            </a:r>
            <a:r>
              <a:rPr lang="en-AU" sz="2000" i="1" u="sng" dirty="0" err="1" smtClean="0"/>
              <a:t>pneumoniae</a:t>
            </a:r>
            <a:r>
              <a:rPr lang="en-AU" sz="2000" i="1" dirty="0" smtClean="0"/>
              <a:t> </a:t>
            </a:r>
            <a:r>
              <a:rPr lang="en-AU" sz="2000" dirty="0" smtClean="0"/>
              <a:t>in </a:t>
            </a:r>
            <a:r>
              <a:rPr lang="en-AU" sz="2000" b="1" dirty="0" smtClean="0"/>
              <a:t>tissue specimens </a:t>
            </a:r>
            <a:r>
              <a:rPr lang="en-AU" sz="2000" dirty="0" smtClean="0"/>
              <a:t>and </a:t>
            </a:r>
            <a:r>
              <a:rPr lang="en-AU" sz="2000" b="1" dirty="0" smtClean="0"/>
              <a:t>blood samples </a:t>
            </a:r>
            <a:r>
              <a:rPr lang="en-AU" sz="2000" dirty="0" smtClean="0"/>
              <a:t>obtained from soldiers during the </a:t>
            </a:r>
            <a:r>
              <a:rPr lang="en-AU" sz="2000" dirty="0" smtClean="0">
                <a:solidFill>
                  <a:srgbClr val="C00000"/>
                </a:solidFill>
              </a:rPr>
              <a:t>1918 pandemic</a:t>
            </a:r>
          </a:p>
          <a:p>
            <a:pPr marL="285750" indent="-285750">
              <a:buFont typeface="Arial"/>
              <a:buChar char="•"/>
            </a:pPr>
            <a:endParaRPr lang="en-AU" sz="2000" dirty="0" smtClean="0"/>
          </a:p>
          <a:p>
            <a:pPr marL="285750" indent="-285750"/>
            <a:endParaRPr lang="en-AU" sz="2000" dirty="0"/>
          </a:p>
        </p:txBody>
      </p:sp>
      <p:pic>
        <p:nvPicPr>
          <p:cNvPr id="9218" name="Picture 2" descr="https://upload.wikimedia.org/wikipedia/commons/b/b3/Streptococcus_pneumoniae-263.jpg"/>
          <p:cNvPicPr>
            <a:picLocks noChangeAspect="1" noChangeArrowheads="1"/>
          </p:cNvPicPr>
          <p:nvPr/>
        </p:nvPicPr>
        <p:blipFill>
          <a:blip r:embed="rId2" cstate="print"/>
          <a:srcRect l="9942" t="16692" r="7017"/>
          <a:stretch>
            <a:fillRect/>
          </a:stretch>
        </p:blipFill>
        <p:spPr bwMode="auto">
          <a:xfrm>
            <a:off x="7452320" y="260648"/>
            <a:ext cx="1440160" cy="1008112"/>
          </a:xfrm>
          <a:prstGeom prst="rect">
            <a:avLst/>
          </a:prstGeom>
          <a:noFill/>
        </p:spPr>
      </p:pic>
      <p:pic>
        <p:nvPicPr>
          <p:cNvPr id="5" name="Picture 4" descr="flu3s.gi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3" y="188640"/>
            <a:ext cx="1646866" cy="1152128"/>
          </a:xfrm>
          <a:prstGeom prst="rect">
            <a:avLst/>
          </a:prstGeom>
        </p:spPr>
      </p:pic>
      <p:sp>
        <p:nvSpPr>
          <p:cNvPr id="6" name="TextBox 5"/>
          <p:cNvSpPr txBox="1"/>
          <p:nvPr/>
        </p:nvSpPr>
        <p:spPr>
          <a:xfrm>
            <a:off x="539552" y="1412776"/>
            <a:ext cx="1152128" cy="369332"/>
          </a:xfrm>
          <a:prstGeom prst="rect">
            <a:avLst/>
          </a:prstGeom>
          <a:noFill/>
        </p:spPr>
        <p:txBody>
          <a:bodyPr wrap="square" rtlCol="0">
            <a:spAutoFit/>
          </a:bodyPr>
          <a:lstStyle/>
          <a:p>
            <a:pPr algn="ctr"/>
            <a:r>
              <a:rPr lang="en-AU" b="1" dirty="0" smtClean="0">
                <a:solidFill>
                  <a:srgbClr val="C00000"/>
                </a:solidFill>
              </a:rPr>
              <a:t>Influenza</a:t>
            </a:r>
            <a:endParaRPr lang="en-AU" b="1" dirty="0">
              <a:solidFill>
                <a:srgbClr val="C00000"/>
              </a:solidFill>
            </a:endParaRPr>
          </a:p>
        </p:txBody>
      </p:sp>
      <p:sp>
        <p:nvSpPr>
          <p:cNvPr id="7" name="TextBox 6"/>
          <p:cNvSpPr txBox="1"/>
          <p:nvPr/>
        </p:nvSpPr>
        <p:spPr>
          <a:xfrm>
            <a:off x="7308304" y="1340768"/>
            <a:ext cx="1656184" cy="369332"/>
          </a:xfrm>
          <a:prstGeom prst="rect">
            <a:avLst/>
          </a:prstGeom>
          <a:noFill/>
        </p:spPr>
        <p:txBody>
          <a:bodyPr wrap="square" rtlCol="0">
            <a:spAutoFit/>
          </a:bodyPr>
          <a:lstStyle/>
          <a:p>
            <a:pPr algn="ctr"/>
            <a:r>
              <a:rPr lang="en-AU" b="1" i="1" dirty="0" smtClean="0">
                <a:solidFill>
                  <a:srgbClr val="C00000"/>
                </a:solidFill>
              </a:rPr>
              <a:t>S. pneumoniae</a:t>
            </a:r>
            <a:endParaRPr lang="en-AU" b="1" i="1" dirty="0">
              <a:solidFill>
                <a:srgbClr val="C00000"/>
              </a:solidFill>
            </a:endParaRPr>
          </a:p>
        </p:txBody>
      </p:sp>
      <p:sp>
        <p:nvSpPr>
          <p:cNvPr id="8" name="Rectangle 7"/>
          <p:cNvSpPr/>
          <p:nvPr/>
        </p:nvSpPr>
        <p:spPr>
          <a:xfrm>
            <a:off x="395536" y="5805264"/>
            <a:ext cx="8136904" cy="95410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AU" sz="2800" b="1" dirty="0" smtClean="0">
                <a:sym typeface="Wingdings"/>
              </a:rPr>
              <a:t> more died from secondary bacterial infection as opposed to the primary viral infection</a:t>
            </a:r>
            <a:endParaRPr lang="en-AU" sz="2800" b="1" dirty="0"/>
          </a:p>
        </p:txBody>
      </p:sp>
    </p:spTree>
    <p:extLst>
      <p:ext uri="{BB962C8B-B14F-4D97-AF65-F5344CB8AC3E}">
        <p14:creationId xmlns:p14="http://schemas.microsoft.com/office/powerpoint/2010/main" val="40162390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334"/>
            <a:ext cx="8229600" cy="936104"/>
          </a:xfrm>
        </p:spPr>
        <p:txBody>
          <a:bodyPr/>
          <a:lstStyle/>
          <a:p>
            <a:r>
              <a:rPr lang="en-AU" b="1" i="1" dirty="0" smtClean="0">
                <a:solidFill>
                  <a:srgbClr val="C00000"/>
                </a:solidFill>
              </a:rPr>
              <a:t>Streptococcus pneumoniae</a:t>
            </a:r>
            <a:endParaRPr lang="en-AU" b="1" i="1" dirty="0">
              <a:solidFill>
                <a:srgbClr val="C00000"/>
              </a:solidFill>
            </a:endParaRPr>
          </a:p>
        </p:txBody>
      </p:sp>
      <p:sp>
        <p:nvSpPr>
          <p:cNvPr id="3" name="TextBox 2"/>
          <p:cNvSpPr txBox="1"/>
          <p:nvPr/>
        </p:nvSpPr>
        <p:spPr>
          <a:xfrm>
            <a:off x="0" y="1052736"/>
            <a:ext cx="6228184" cy="5416868"/>
          </a:xfrm>
          <a:prstGeom prst="rect">
            <a:avLst/>
          </a:prstGeom>
          <a:noFill/>
        </p:spPr>
        <p:txBody>
          <a:bodyPr wrap="square" rtlCol="0">
            <a:spAutoFit/>
          </a:bodyPr>
          <a:lstStyle/>
          <a:p>
            <a:pPr marL="342900" indent="-342900">
              <a:buFont typeface="Arial" pitchFamily="34" charset="0"/>
              <a:buChar char="•"/>
            </a:pPr>
            <a:r>
              <a:rPr lang="en-AU" sz="2200" dirty="0" smtClean="0"/>
              <a:t>Gram positive bacterium</a:t>
            </a:r>
          </a:p>
          <a:p>
            <a:pPr marL="342900" indent="-342900">
              <a:buFont typeface="Arial" pitchFamily="34" charset="0"/>
              <a:buChar char="•"/>
            </a:pPr>
            <a:endParaRPr lang="en-AU" sz="1000" b="1" dirty="0" smtClean="0"/>
          </a:p>
          <a:p>
            <a:pPr marL="342900" indent="-342900">
              <a:buFont typeface="Arial" pitchFamily="34" charset="0"/>
              <a:buChar char="•"/>
            </a:pPr>
            <a:r>
              <a:rPr lang="en-AU" sz="2200" b="1" dirty="0" smtClean="0"/>
              <a:t>TYPES: </a:t>
            </a:r>
            <a:r>
              <a:rPr lang="en-AU" sz="2200" dirty="0" smtClean="0"/>
              <a:t>93 serotypes (capsular polysaccharides)</a:t>
            </a:r>
          </a:p>
          <a:p>
            <a:pPr marL="342900" indent="-342900">
              <a:buFont typeface="Arial" pitchFamily="34" charset="0"/>
              <a:buChar char="•"/>
            </a:pPr>
            <a:endParaRPr lang="en-AU" sz="1000" b="1" dirty="0" smtClean="0"/>
          </a:p>
          <a:p>
            <a:pPr marL="342900" indent="-342900">
              <a:buFont typeface="Arial" pitchFamily="34" charset="0"/>
              <a:buChar char="•"/>
            </a:pPr>
            <a:r>
              <a:rPr lang="en-AU" sz="2200" b="1" dirty="0" smtClean="0"/>
              <a:t>TRANSMISSION</a:t>
            </a:r>
            <a:r>
              <a:rPr lang="en-AU" sz="2200" dirty="0" smtClean="0"/>
              <a:t>: via aerosol droplets or direct contact with infectious secretions.</a:t>
            </a:r>
          </a:p>
          <a:p>
            <a:pPr marL="342900" indent="-342900">
              <a:buFont typeface="Arial" pitchFamily="34" charset="0"/>
              <a:buChar char="•"/>
            </a:pPr>
            <a:endParaRPr lang="en-AU" sz="1000" b="1" dirty="0" smtClean="0"/>
          </a:p>
          <a:p>
            <a:pPr marL="342900" indent="-342900">
              <a:buFont typeface="Arial" pitchFamily="34" charset="0"/>
              <a:buChar char="•"/>
            </a:pPr>
            <a:r>
              <a:rPr lang="en-AU" sz="2200" b="1" dirty="0" smtClean="0"/>
              <a:t>CAUSES: </a:t>
            </a:r>
            <a:r>
              <a:rPr lang="en-AU" sz="2200" b="1" dirty="0" smtClean="0">
                <a:solidFill>
                  <a:schemeClr val="accent2"/>
                </a:solidFill>
              </a:rPr>
              <a:t>otitis media, pneumonia, bacteraemia</a:t>
            </a:r>
            <a:r>
              <a:rPr lang="en-AU" sz="2200" dirty="0" smtClean="0">
                <a:solidFill>
                  <a:schemeClr val="accent2"/>
                </a:solidFill>
              </a:rPr>
              <a:t> </a:t>
            </a:r>
            <a:r>
              <a:rPr lang="en-AU" sz="2200" dirty="0" smtClean="0"/>
              <a:t>and </a:t>
            </a:r>
            <a:r>
              <a:rPr lang="en-AU" sz="2200" b="1" dirty="0" smtClean="0">
                <a:solidFill>
                  <a:schemeClr val="accent2"/>
                </a:solidFill>
              </a:rPr>
              <a:t>meningitis</a:t>
            </a:r>
            <a:r>
              <a:rPr lang="en-AU" sz="2200" dirty="0" smtClean="0"/>
              <a:t>. </a:t>
            </a:r>
          </a:p>
          <a:p>
            <a:pPr marL="342900" indent="-342900">
              <a:buFont typeface="Arial" pitchFamily="34" charset="0"/>
              <a:buChar char="•"/>
            </a:pPr>
            <a:endParaRPr lang="en-AU" sz="1000" dirty="0" smtClean="0"/>
          </a:p>
          <a:p>
            <a:pPr marL="342900" indent="-342900">
              <a:buFont typeface="Arial" pitchFamily="34" charset="0"/>
              <a:buChar char="•"/>
            </a:pPr>
            <a:r>
              <a:rPr lang="en-AU" sz="2200" b="1" dirty="0" smtClean="0"/>
              <a:t>SYMPTOMS:</a:t>
            </a:r>
            <a:r>
              <a:rPr lang="en-AU" sz="2200" dirty="0" smtClean="0"/>
              <a:t> fever, malaise, cough, shortness of breath, blood in sputum (pneumoniae). </a:t>
            </a:r>
          </a:p>
          <a:p>
            <a:pPr marL="342900" indent="-342900">
              <a:buFont typeface="Arial" pitchFamily="34" charset="0"/>
              <a:buChar char="•"/>
            </a:pPr>
            <a:endParaRPr lang="en-AU" sz="2200" dirty="0" smtClean="0"/>
          </a:p>
          <a:p>
            <a:pPr marL="342900" indent="-342900">
              <a:buFont typeface="Arial" pitchFamily="34" charset="0"/>
              <a:buChar char="•"/>
            </a:pPr>
            <a:r>
              <a:rPr lang="en-AU" sz="2200" dirty="0" smtClean="0"/>
              <a:t>Carried </a:t>
            </a:r>
            <a:r>
              <a:rPr lang="en-AU" sz="2200" b="1" dirty="0" smtClean="0"/>
              <a:t>asymptomatically</a:t>
            </a:r>
            <a:r>
              <a:rPr lang="en-AU" sz="2200" dirty="0" smtClean="0"/>
              <a:t> in 60 % of the the population, especially in children.</a:t>
            </a:r>
          </a:p>
          <a:p>
            <a:pPr marL="800100" lvl="1" indent="-342900">
              <a:buFont typeface="Arial" pitchFamily="34" charset="0"/>
              <a:buChar char="•"/>
            </a:pPr>
            <a:endParaRPr lang="en-AU" sz="2200" dirty="0" smtClean="0">
              <a:sym typeface="Wingdings"/>
            </a:endParaRPr>
          </a:p>
          <a:p>
            <a:pPr lvl="1"/>
            <a:r>
              <a:rPr lang="en-AU" sz="2400" b="1" dirty="0" smtClean="0"/>
              <a:t>1.2 million child deaths occur per year</a:t>
            </a:r>
          </a:p>
          <a:p>
            <a:pPr lvl="1"/>
            <a:endParaRPr lang="en-AU" sz="2000" dirty="0"/>
          </a:p>
        </p:txBody>
      </p:sp>
      <p:pic>
        <p:nvPicPr>
          <p:cNvPr id="4" name="Picture 3" descr="PNEUMO13.TIF"/>
          <p:cNvPicPr>
            <a:picLocks noChangeAspect="1"/>
          </p:cNvPicPr>
          <p:nvPr/>
        </p:nvPicPr>
        <p:blipFill rotWithShape="1">
          <a:blip r:embed="rId2" cstate="print">
            <a:alphaModFix amt="38000"/>
            <a:extLst>
              <a:ext uri="{28A0092B-C50C-407E-A947-70E740481C1C}">
                <a14:useLocalDpi xmlns:a14="http://schemas.microsoft.com/office/drawing/2010/main" val="0"/>
              </a:ext>
            </a:extLst>
          </a:blip>
          <a:srcRect l="640" r="1" b="11933"/>
          <a:stretch/>
        </p:blipFill>
        <p:spPr>
          <a:xfrm rot="5400000">
            <a:off x="5153106" y="2209907"/>
            <a:ext cx="4752528" cy="3158267"/>
          </a:xfrm>
          <a:prstGeom prst="rect">
            <a:avLst/>
          </a:prstGeom>
        </p:spPr>
      </p:pic>
    </p:spTree>
    <p:extLst>
      <p:ext uri="{BB962C8B-B14F-4D97-AF65-F5344CB8AC3E}">
        <p14:creationId xmlns:p14="http://schemas.microsoft.com/office/powerpoint/2010/main" val="29617987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35334"/>
            <a:ext cx="8229600" cy="936104"/>
          </a:xfrm>
        </p:spPr>
        <p:txBody>
          <a:bodyPr>
            <a:normAutofit/>
          </a:bodyPr>
          <a:lstStyle/>
          <a:p>
            <a:r>
              <a:rPr lang="en-AU" sz="4100" b="1" dirty="0" smtClean="0">
                <a:solidFill>
                  <a:srgbClr val="C00000"/>
                </a:solidFill>
              </a:rPr>
              <a:t>Epidemiology</a:t>
            </a:r>
            <a:endParaRPr lang="en-AU" sz="4100" b="1" dirty="0">
              <a:solidFill>
                <a:srgbClr val="C00000"/>
              </a:solidFill>
            </a:endParaRPr>
          </a:p>
        </p:txBody>
      </p:sp>
      <p:sp>
        <p:nvSpPr>
          <p:cNvPr id="5" name="TextBox 4"/>
          <p:cNvSpPr txBox="1"/>
          <p:nvPr/>
        </p:nvSpPr>
        <p:spPr>
          <a:xfrm>
            <a:off x="0" y="6093296"/>
            <a:ext cx="8676456" cy="492443"/>
          </a:xfrm>
          <a:prstGeom prst="rect">
            <a:avLst/>
          </a:prstGeom>
          <a:noFill/>
        </p:spPr>
        <p:txBody>
          <a:bodyPr wrap="square" rtlCol="0">
            <a:spAutoFit/>
          </a:bodyPr>
          <a:lstStyle/>
          <a:p>
            <a:pPr algn="ctr"/>
            <a:r>
              <a:rPr lang="en-US" sz="2600" dirty="0" smtClean="0"/>
              <a:t>- Pneumococcal mortality rate is highest in Africa and Asia</a:t>
            </a:r>
            <a:endParaRPr lang="en-US" sz="2600" dirty="0"/>
          </a:p>
        </p:txBody>
      </p:sp>
      <p:pic>
        <p:nvPicPr>
          <p:cNvPr id="18434" name="Picture 2"/>
          <p:cNvPicPr>
            <a:picLocks noChangeAspect="1" noChangeArrowheads="1"/>
          </p:cNvPicPr>
          <p:nvPr/>
        </p:nvPicPr>
        <p:blipFill>
          <a:blip r:embed="rId2" cstate="print"/>
          <a:srcRect b="15131"/>
          <a:stretch>
            <a:fillRect/>
          </a:stretch>
        </p:blipFill>
        <p:spPr bwMode="auto">
          <a:xfrm>
            <a:off x="523875" y="1340768"/>
            <a:ext cx="8096250" cy="4680520"/>
          </a:xfrm>
          <a:prstGeom prst="rect">
            <a:avLst/>
          </a:prstGeom>
          <a:noFill/>
          <a:ln w="9525">
            <a:noFill/>
            <a:miter lim="800000"/>
            <a:headEnd/>
            <a:tailEnd/>
          </a:ln>
        </p:spPr>
      </p:pic>
      <p:sp>
        <p:nvSpPr>
          <p:cNvPr id="6" name="TextBox 5"/>
          <p:cNvSpPr txBox="1"/>
          <p:nvPr/>
        </p:nvSpPr>
        <p:spPr>
          <a:xfrm>
            <a:off x="611560" y="908720"/>
            <a:ext cx="7704856" cy="461665"/>
          </a:xfrm>
          <a:prstGeom prst="rect">
            <a:avLst/>
          </a:prstGeom>
          <a:noFill/>
        </p:spPr>
        <p:txBody>
          <a:bodyPr wrap="square" rtlCol="0">
            <a:spAutoFit/>
          </a:bodyPr>
          <a:lstStyle/>
          <a:p>
            <a:pPr algn="ctr"/>
            <a:r>
              <a:rPr lang="en-AU" sz="2400" b="1" dirty="0" smtClean="0"/>
              <a:t>Pneumococcal related deaths in children &lt; 5 years old</a:t>
            </a:r>
            <a:endParaRPr lang="en-AU" sz="2400" b="1" dirty="0"/>
          </a:p>
        </p:txBody>
      </p:sp>
    </p:spTree>
    <p:extLst>
      <p:ext uri="{BB962C8B-B14F-4D97-AF65-F5344CB8AC3E}">
        <p14:creationId xmlns:p14="http://schemas.microsoft.com/office/powerpoint/2010/main" val="38056883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720080"/>
          </a:xfrm>
        </p:spPr>
        <p:txBody>
          <a:bodyPr>
            <a:normAutofit/>
          </a:bodyPr>
          <a:lstStyle/>
          <a:p>
            <a:r>
              <a:rPr lang="en-AU" sz="4100" b="1" dirty="0" smtClean="0">
                <a:solidFill>
                  <a:srgbClr val="C00000"/>
                </a:solidFill>
              </a:rPr>
              <a:t>Pneumococcal Vaccines</a:t>
            </a:r>
            <a:endParaRPr lang="en-AU" sz="4100" b="1" dirty="0">
              <a:solidFill>
                <a:srgbClr val="C00000"/>
              </a:solidFill>
            </a:endParaRPr>
          </a:p>
        </p:txBody>
      </p:sp>
      <p:sp>
        <p:nvSpPr>
          <p:cNvPr id="3" name="TextBox 2"/>
          <p:cNvSpPr txBox="1"/>
          <p:nvPr/>
        </p:nvSpPr>
        <p:spPr>
          <a:xfrm>
            <a:off x="-108520" y="836712"/>
            <a:ext cx="9361040" cy="738664"/>
          </a:xfrm>
          <a:prstGeom prst="rect">
            <a:avLst/>
          </a:prstGeom>
          <a:noFill/>
        </p:spPr>
        <p:txBody>
          <a:bodyPr wrap="square" rtlCol="0">
            <a:spAutoFit/>
          </a:bodyPr>
          <a:lstStyle/>
          <a:p>
            <a:pPr algn="ctr"/>
            <a:r>
              <a:rPr lang="en-AU" sz="2400" dirty="0" smtClean="0"/>
              <a:t>PROBLEM??</a:t>
            </a:r>
            <a:r>
              <a:rPr lang="en-AU" sz="2400" dirty="0" smtClean="0">
                <a:solidFill>
                  <a:srgbClr val="FF0000"/>
                </a:solidFill>
              </a:rPr>
              <a:t> </a:t>
            </a:r>
            <a:r>
              <a:rPr lang="en-AU" sz="2400" b="1" dirty="0" smtClean="0"/>
              <a:t>93 Serotypes based on capsular polysaccharides</a:t>
            </a:r>
            <a:endParaRPr lang="en-AU" dirty="0" smtClean="0"/>
          </a:p>
          <a:p>
            <a:endParaRPr lang="en-AU" dirty="0" smtClean="0"/>
          </a:p>
        </p:txBody>
      </p:sp>
      <p:sp>
        <p:nvSpPr>
          <p:cNvPr id="5" name="Rectangle 4"/>
          <p:cNvSpPr/>
          <p:nvPr/>
        </p:nvSpPr>
        <p:spPr>
          <a:xfrm>
            <a:off x="107504" y="4149080"/>
            <a:ext cx="5256584" cy="2154436"/>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AU" sz="2400" b="1" dirty="0" smtClean="0">
                <a:solidFill>
                  <a:srgbClr val="7030A0"/>
                </a:solidFill>
              </a:rPr>
              <a:t>2. Pneumococcal conjugate vaccines</a:t>
            </a:r>
          </a:p>
          <a:p>
            <a:r>
              <a:rPr lang="en-AU" sz="2200" b="1" dirty="0" smtClean="0">
                <a:solidFill>
                  <a:schemeClr val="tx1"/>
                </a:solidFill>
                <a:sym typeface="Wingdings" pitchFamily="2" charset="2"/>
              </a:rPr>
              <a:t>Prevenar 13 (13 serotypes) since 2010.</a:t>
            </a:r>
            <a:endParaRPr lang="en-AU" sz="2200" b="1" dirty="0" smtClean="0">
              <a:solidFill>
                <a:schemeClr val="tx1"/>
              </a:solidFill>
            </a:endParaRPr>
          </a:p>
          <a:p>
            <a:pPr>
              <a:buFont typeface="Arial" pitchFamily="34" charset="0"/>
              <a:buChar char="•"/>
            </a:pPr>
            <a:r>
              <a:rPr lang="en-AU" sz="2200" dirty="0" smtClean="0"/>
              <a:t> CPS is conjugated to a protein carrier (</a:t>
            </a:r>
            <a:r>
              <a:rPr lang="en-AU" sz="2000" dirty="0" smtClean="0"/>
              <a:t>diphtheria toxin cross-reactive material 197</a:t>
            </a:r>
            <a:r>
              <a:rPr lang="en-AU" sz="2200" dirty="0" smtClean="0"/>
              <a:t>). </a:t>
            </a:r>
          </a:p>
          <a:p>
            <a:pPr>
              <a:buFont typeface="Arial" pitchFamily="34" charset="0"/>
              <a:buChar char="•"/>
            </a:pPr>
            <a:r>
              <a:rPr lang="en-AU" sz="2200" dirty="0" smtClean="0">
                <a:sym typeface="Wingdings" pitchFamily="2" charset="2"/>
              </a:rPr>
              <a:t>Immunogenic in infants and young children.</a:t>
            </a:r>
          </a:p>
        </p:txBody>
      </p:sp>
      <p:sp>
        <p:nvSpPr>
          <p:cNvPr id="6" name="Rectangle 5"/>
          <p:cNvSpPr/>
          <p:nvPr/>
        </p:nvSpPr>
        <p:spPr>
          <a:xfrm>
            <a:off x="107504" y="1340768"/>
            <a:ext cx="5256584" cy="184665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marL="457200" indent="-457200">
              <a:buAutoNum type="arabicPeriod"/>
            </a:pPr>
            <a:r>
              <a:rPr lang="en-AU" sz="2400" b="1" dirty="0" smtClean="0">
                <a:solidFill>
                  <a:srgbClr val="7030A0"/>
                </a:solidFill>
              </a:rPr>
              <a:t>Polyvalent polysaccharide vaccine </a:t>
            </a:r>
          </a:p>
          <a:p>
            <a:pPr marL="457200" indent="-457200"/>
            <a:r>
              <a:rPr lang="en-AU" sz="2400" dirty="0" smtClean="0"/>
              <a:t>(23 common circulating serotypes)</a:t>
            </a:r>
          </a:p>
          <a:p>
            <a:pPr>
              <a:buFont typeface="Arial" pitchFamily="34" charset="0"/>
              <a:buChar char="•"/>
            </a:pPr>
            <a:r>
              <a:rPr lang="en-AU" sz="2200" dirty="0" smtClean="0"/>
              <a:t> Capsular polysaccharides (CPS)</a:t>
            </a:r>
          </a:p>
          <a:p>
            <a:pPr>
              <a:buFont typeface="Arial" pitchFamily="34" charset="0"/>
              <a:buChar char="•"/>
            </a:pPr>
            <a:r>
              <a:rPr lang="en-AU" sz="2200" u="sng" dirty="0" smtClean="0"/>
              <a:t>Immunogenic</a:t>
            </a:r>
            <a:r>
              <a:rPr lang="en-AU" sz="2200" dirty="0" smtClean="0"/>
              <a:t> in adults and children &gt; 5 yrs</a:t>
            </a:r>
          </a:p>
          <a:p>
            <a:pPr>
              <a:buFont typeface="Arial" pitchFamily="34" charset="0"/>
              <a:buChar char="•"/>
            </a:pPr>
            <a:r>
              <a:rPr lang="en-AU" sz="2200" dirty="0" smtClean="0"/>
              <a:t> Ineffective in children &lt; 5 years</a:t>
            </a:r>
          </a:p>
        </p:txBody>
      </p:sp>
      <p:pic>
        <p:nvPicPr>
          <p:cNvPr id="7170" name="Picture 2" descr="http://www.sportsnhealth.net/wp-content/uploads/2012/01/Prevnar-Pneumonia-Vaccine-Approved-For-Adults.jpg"/>
          <p:cNvPicPr>
            <a:picLocks noChangeAspect="1" noChangeArrowheads="1"/>
          </p:cNvPicPr>
          <p:nvPr/>
        </p:nvPicPr>
        <p:blipFill>
          <a:blip r:embed="rId2" cstate="print"/>
          <a:srcRect/>
          <a:stretch>
            <a:fillRect/>
          </a:stretch>
        </p:blipFill>
        <p:spPr bwMode="auto">
          <a:xfrm>
            <a:off x="6156176" y="4293096"/>
            <a:ext cx="2448272" cy="2455452"/>
          </a:xfrm>
          <a:prstGeom prst="rect">
            <a:avLst/>
          </a:prstGeom>
          <a:noFill/>
        </p:spPr>
      </p:pic>
      <p:pic>
        <p:nvPicPr>
          <p:cNvPr id="2050" name="Picture 2" descr="http://www.ubm1.org/vaccines.jpg"/>
          <p:cNvPicPr>
            <a:picLocks noChangeAspect="1" noChangeArrowheads="1"/>
          </p:cNvPicPr>
          <p:nvPr/>
        </p:nvPicPr>
        <p:blipFill>
          <a:blip r:embed="rId3" cstate="print"/>
          <a:srcRect r="6379"/>
          <a:stretch>
            <a:fillRect/>
          </a:stretch>
        </p:blipFill>
        <p:spPr bwMode="auto">
          <a:xfrm>
            <a:off x="5452726" y="1340768"/>
            <a:ext cx="3691274" cy="2808312"/>
          </a:xfrm>
          <a:prstGeom prst="rect">
            <a:avLst/>
          </a:prstGeom>
          <a:noFill/>
        </p:spPr>
      </p:pic>
    </p:spTree>
    <p:extLst>
      <p:ext uri="{BB962C8B-B14F-4D97-AF65-F5344CB8AC3E}">
        <p14:creationId xmlns:p14="http://schemas.microsoft.com/office/powerpoint/2010/main" val="10104931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3040" y="1340768"/>
            <a:ext cx="8640960" cy="4401205"/>
          </a:xfrm>
          <a:prstGeom prst="rect">
            <a:avLst/>
          </a:prstGeom>
          <a:noFill/>
        </p:spPr>
        <p:txBody>
          <a:bodyPr wrap="square" rtlCol="0">
            <a:spAutoFit/>
          </a:bodyPr>
          <a:lstStyle/>
          <a:p>
            <a:pPr marL="457200" indent="-457200">
              <a:buFont typeface="+mj-lt"/>
              <a:buAutoNum type="arabicPeriod"/>
            </a:pPr>
            <a:r>
              <a:rPr lang="en-AU" sz="2800" dirty="0" smtClean="0"/>
              <a:t>Serotype specificity </a:t>
            </a:r>
            <a:r>
              <a:rPr lang="en-AU" sz="2800" dirty="0" smtClean="0">
                <a:sym typeface="Wingdings" pitchFamily="2" charset="2"/>
              </a:rPr>
              <a:t> “</a:t>
            </a:r>
            <a:r>
              <a:rPr lang="en-AU" sz="2800" b="1" dirty="0" smtClean="0">
                <a:solidFill>
                  <a:srgbClr val="0000FF"/>
                </a:solidFill>
                <a:sym typeface="Wingdings" pitchFamily="2" charset="2"/>
              </a:rPr>
              <a:t>serotype replacement</a:t>
            </a:r>
            <a:r>
              <a:rPr lang="en-AU" sz="2800" dirty="0" smtClean="0">
                <a:sym typeface="Wingdings" pitchFamily="2" charset="2"/>
              </a:rPr>
              <a:t>”</a:t>
            </a:r>
          </a:p>
          <a:p>
            <a:pPr marL="457200" indent="-457200">
              <a:buFont typeface="+mj-lt"/>
              <a:buAutoNum type="arabicPeriod"/>
            </a:pPr>
            <a:r>
              <a:rPr lang="en-AU" sz="2800" dirty="0" smtClean="0">
                <a:sym typeface="Wingdings" pitchFamily="2" charset="2"/>
              </a:rPr>
              <a:t>High cost (purification of CPS)</a:t>
            </a:r>
          </a:p>
          <a:p>
            <a:pPr marL="457200" indent="-457200">
              <a:buFont typeface="+mj-lt"/>
              <a:buAutoNum type="arabicPeriod"/>
            </a:pPr>
            <a:r>
              <a:rPr lang="en-AU" sz="2800" dirty="0" smtClean="0">
                <a:sym typeface="Wingdings" pitchFamily="2" charset="2"/>
              </a:rPr>
              <a:t>Limited technology restricts number of serotypes included.</a:t>
            </a:r>
          </a:p>
          <a:p>
            <a:pPr marL="457200" indent="-457200">
              <a:buFont typeface="+mj-lt"/>
              <a:buAutoNum type="arabicPeriod"/>
            </a:pPr>
            <a:endParaRPr lang="en-AU" sz="2800" dirty="0" smtClean="0">
              <a:sym typeface="Wingdings" pitchFamily="2" charset="2"/>
            </a:endParaRPr>
          </a:p>
          <a:p>
            <a:pPr marL="457200" indent="-457200"/>
            <a:r>
              <a:rPr lang="en-AU" sz="2800" dirty="0" smtClean="0">
                <a:solidFill>
                  <a:srgbClr val="C00000"/>
                </a:solidFill>
                <a:sym typeface="Wingdings" pitchFamily="2" charset="2"/>
              </a:rPr>
              <a:t>NEED A VACCINE WHICH:</a:t>
            </a:r>
          </a:p>
          <a:p>
            <a:pPr marL="457200" indent="-457200"/>
            <a:r>
              <a:rPr lang="en-AU" sz="2800" dirty="0" smtClean="0">
                <a:sym typeface="Wingdings" pitchFamily="2" charset="2"/>
              </a:rPr>
              <a:t>-  	Induces effective immunity</a:t>
            </a:r>
          </a:p>
          <a:p>
            <a:pPr marL="457200" indent="-457200">
              <a:buFontTx/>
              <a:buChar char="-"/>
            </a:pPr>
            <a:r>
              <a:rPr lang="en-AU" sz="2800" dirty="0" smtClean="0">
                <a:sym typeface="Wingdings" pitchFamily="2" charset="2"/>
              </a:rPr>
              <a:t>Not restricted to age</a:t>
            </a:r>
          </a:p>
          <a:p>
            <a:pPr marL="457200" indent="-457200">
              <a:buFontTx/>
              <a:buChar char="-"/>
            </a:pPr>
            <a:r>
              <a:rPr lang="en-AU" sz="2800" dirty="0" smtClean="0">
                <a:sym typeface="Wingdings" pitchFamily="2" charset="2"/>
              </a:rPr>
              <a:t>Effective against all serotypes of </a:t>
            </a:r>
            <a:r>
              <a:rPr lang="en-AU" sz="2800" i="1" dirty="0" smtClean="0">
                <a:sym typeface="Wingdings" pitchFamily="2" charset="2"/>
              </a:rPr>
              <a:t>S. pneumoniae</a:t>
            </a:r>
            <a:r>
              <a:rPr lang="en-AU" sz="2800" dirty="0" smtClean="0">
                <a:sym typeface="Wingdings" pitchFamily="2" charset="2"/>
              </a:rPr>
              <a:t> (universal)</a:t>
            </a:r>
            <a:endParaRPr lang="en-AU" sz="2800" dirty="0"/>
          </a:p>
        </p:txBody>
      </p:sp>
      <p:sp>
        <p:nvSpPr>
          <p:cNvPr id="4" name="Title 1"/>
          <p:cNvSpPr>
            <a:spLocks noGrp="1"/>
          </p:cNvSpPr>
          <p:nvPr>
            <p:ph type="title"/>
          </p:nvPr>
        </p:nvSpPr>
        <p:spPr>
          <a:xfrm>
            <a:off x="457200" y="116632"/>
            <a:ext cx="8229600" cy="1143000"/>
          </a:xfrm>
        </p:spPr>
        <p:txBody>
          <a:bodyPr>
            <a:normAutofit/>
          </a:bodyPr>
          <a:lstStyle/>
          <a:p>
            <a:r>
              <a:rPr lang="en-AU" sz="4100" b="1" dirty="0" smtClean="0">
                <a:solidFill>
                  <a:srgbClr val="C00000"/>
                </a:solidFill>
              </a:rPr>
              <a:t>Problems with current vaccines</a:t>
            </a:r>
            <a:endParaRPr lang="en-AU" sz="4100" b="1" dirty="0">
              <a:solidFill>
                <a:srgbClr val="C00000"/>
              </a:solidFill>
            </a:endParaRPr>
          </a:p>
        </p:txBody>
      </p:sp>
    </p:spTree>
    <p:extLst>
      <p:ext uri="{BB962C8B-B14F-4D97-AF65-F5344CB8AC3E}">
        <p14:creationId xmlns:p14="http://schemas.microsoft.com/office/powerpoint/2010/main" val="33465054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www.nature.com/nrmicro/journal/v6/n4/images/nrmicro1871-f2.jpg"/>
          <p:cNvPicPr>
            <a:picLocks noChangeAspect="1" noChangeArrowheads="1"/>
          </p:cNvPicPr>
          <p:nvPr/>
        </p:nvPicPr>
        <p:blipFill>
          <a:blip r:embed="rId2" cstate="print"/>
          <a:srcRect/>
          <a:stretch>
            <a:fillRect/>
          </a:stretch>
        </p:blipFill>
        <p:spPr bwMode="auto">
          <a:xfrm>
            <a:off x="5543268" y="2173536"/>
            <a:ext cx="3555210" cy="4090687"/>
          </a:xfrm>
          <a:prstGeom prst="rect">
            <a:avLst/>
          </a:prstGeom>
          <a:noFill/>
        </p:spPr>
      </p:pic>
      <p:sp>
        <p:nvSpPr>
          <p:cNvPr id="6" name="Title 1"/>
          <p:cNvSpPr>
            <a:spLocks noGrp="1"/>
          </p:cNvSpPr>
          <p:nvPr>
            <p:ph type="title"/>
          </p:nvPr>
        </p:nvSpPr>
        <p:spPr>
          <a:xfrm>
            <a:off x="358692" y="445344"/>
            <a:ext cx="8229600" cy="634082"/>
          </a:xfrm>
        </p:spPr>
        <p:txBody>
          <a:bodyPr>
            <a:normAutofit fontScale="90000"/>
          </a:bodyPr>
          <a:lstStyle/>
          <a:p>
            <a:r>
              <a:rPr lang="en-US" b="1" dirty="0" smtClean="0">
                <a:solidFill>
                  <a:srgbClr val="C00000"/>
                </a:solidFill>
              </a:rPr>
              <a:t>Gamma irradiated </a:t>
            </a:r>
            <a:br>
              <a:rPr lang="en-US" b="1" dirty="0" smtClean="0">
                <a:solidFill>
                  <a:srgbClr val="C00000"/>
                </a:solidFill>
              </a:rPr>
            </a:br>
            <a:r>
              <a:rPr lang="en-US" b="1" i="1" dirty="0" smtClean="0">
                <a:solidFill>
                  <a:srgbClr val="C00000"/>
                </a:solidFill>
              </a:rPr>
              <a:t>Streptococcus Pneumoniae </a:t>
            </a:r>
            <a:r>
              <a:rPr lang="en-US" b="1" dirty="0" smtClean="0">
                <a:solidFill>
                  <a:srgbClr val="C00000"/>
                </a:solidFill>
              </a:rPr>
              <a:t>(</a:t>
            </a:r>
            <a:r>
              <a:rPr lang="el-GR" b="1" dirty="0">
                <a:solidFill>
                  <a:srgbClr val="C00000"/>
                </a:solidFill>
                <a:latin typeface="Times New Roman"/>
                <a:cs typeface="Times New Roman"/>
              </a:rPr>
              <a:t>γ</a:t>
            </a:r>
            <a:r>
              <a:rPr lang="en-AU" b="1" dirty="0" smtClean="0">
                <a:solidFill>
                  <a:srgbClr val="C00000"/>
                </a:solidFill>
              </a:rPr>
              <a:t>-PN)</a:t>
            </a:r>
            <a:endParaRPr lang="en-US" b="1" dirty="0">
              <a:solidFill>
                <a:srgbClr val="C00000"/>
              </a:solidFill>
            </a:endParaRPr>
          </a:p>
        </p:txBody>
      </p:sp>
      <p:grpSp>
        <p:nvGrpSpPr>
          <p:cNvPr id="2" name="Group 1"/>
          <p:cNvGrpSpPr/>
          <p:nvPr/>
        </p:nvGrpSpPr>
        <p:grpSpPr>
          <a:xfrm>
            <a:off x="5327244" y="2245544"/>
            <a:ext cx="2232248" cy="1656184"/>
            <a:chOff x="5327244" y="2245544"/>
            <a:chExt cx="2232248" cy="1656184"/>
          </a:xfrm>
        </p:grpSpPr>
        <p:sp>
          <p:nvSpPr>
            <p:cNvPr id="12" name="Rectangle 11"/>
            <p:cNvSpPr/>
            <p:nvPr/>
          </p:nvSpPr>
          <p:spPr>
            <a:xfrm>
              <a:off x="6551380" y="2245544"/>
              <a:ext cx="1008112" cy="1656184"/>
            </a:xfrm>
            <a:prstGeom prst="rect">
              <a:avLst/>
            </a:prstGeom>
            <a:noFill/>
            <a:ln w="76200" cmpd="sng">
              <a:solidFill>
                <a:schemeClr val="accent6">
                  <a:lumMod val="75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p>
          </p:txBody>
        </p:sp>
        <p:sp>
          <p:nvSpPr>
            <p:cNvPr id="13" name="Rectangle 12"/>
            <p:cNvSpPr/>
            <p:nvPr/>
          </p:nvSpPr>
          <p:spPr>
            <a:xfrm>
              <a:off x="5327244" y="3075030"/>
              <a:ext cx="1144299" cy="610674"/>
            </a:xfrm>
            <a:prstGeom prst="rect">
              <a:avLst/>
            </a:prstGeom>
            <a:noFill/>
            <a:ln w="76200" cmpd="sng">
              <a:solidFill>
                <a:schemeClr val="accent4"/>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p>
          </p:txBody>
        </p:sp>
      </p:grpSp>
      <p:sp>
        <p:nvSpPr>
          <p:cNvPr id="3" name="Rectangle 2"/>
          <p:cNvSpPr/>
          <p:nvPr/>
        </p:nvSpPr>
        <p:spPr>
          <a:xfrm>
            <a:off x="104704" y="1445139"/>
            <a:ext cx="7454788" cy="1938992"/>
          </a:xfrm>
          <a:prstGeom prst="rect">
            <a:avLst/>
          </a:prstGeom>
        </p:spPr>
        <p:txBody>
          <a:bodyPr wrap="square">
            <a:spAutoFit/>
          </a:bodyPr>
          <a:lstStyle/>
          <a:p>
            <a:r>
              <a:rPr lang="en-US" sz="2400" dirty="0"/>
              <a:t>We desire 3 characteristics in our </a:t>
            </a:r>
            <a:r>
              <a:rPr lang="en-US" sz="2400" b="1" dirty="0"/>
              <a:t>whole cell </a:t>
            </a:r>
            <a:r>
              <a:rPr lang="en-US" sz="2400" dirty="0"/>
              <a:t>preparation:</a:t>
            </a:r>
          </a:p>
          <a:p>
            <a:endParaRPr lang="en-US" sz="2400" dirty="0"/>
          </a:p>
          <a:p>
            <a:r>
              <a:rPr lang="en-US" sz="2400" b="1" dirty="0"/>
              <a:t>1) </a:t>
            </a:r>
            <a:r>
              <a:rPr lang="en-US" sz="2400" dirty="0"/>
              <a:t>Capsule deficient (serotype independent)</a:t>
            </a:r>
          </a:p>
          <a:p>
            <a:r>
              <a:rPr lang="en-US" sz="2400" b="1" dirty="0"/>
              <a:t>2) </a:t>
            </a:r>
            <a:r>
              <a:rPr lang="en-US" sz="2400" dirty="0" err="1"/>
              <a:t>Pneumolysin</a:t>
            </a:r>
            <a:r>
              <a:rPr lang="en-US" sz="2400" dirty="0"/>
              <a:t> mutant (toxoid)</a:t>
            </a:r>
          </a:p>
          <a:p>
            <a:r>
              <a:rPr lang="en-US" sz="2400" b="1" dirty="0"/>
              <a:t>3)</a:t>
            </a:r>
            <a:r>
              <a:rPr lang="en-US" sz="2400" dirty="0"/>
              <a:t> Autolysin deficient (prevents cell </a:t>
            </a:r>
            <a:r>
              <a:rPr lang="en-US" sz="2400" dirty="0" err="1"/>
              <a:t>lysis</a:t>
            </a:r>
            <a:r>
              <a:rPr lang="en-US" sz="2400" dirty="0"/>
              <a:t>)</a:t>
            </a:r>
          </a:p>
        </p:txBody>
      </p:sp>
    </p:spTree>
    <p:extLst>
      <p:ext uri="{BB962C8B-B14F-4D97-AF65-F5344CB8AC3E}">
        <p14:creationId xmlns:p14="http://schemas.microsoft.com/office/powerpoint/2010/main" val="39823448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57200" y="1752227"/>
            <a:ext cx="2358878" cy="2999730"/>
          </a:xfrm>
          <a:prstGeom prst="rect">
            <a:avLst/>
          </a:prstGeom>
        </p:spPr>
      </p:pic>
      <p:pic>
        <p:nvPicPr>
          <p:cNvPr id="4" name="Picture 3" descr="PNEUMO26.TIF"/>
          <p:cNvPicPr>
            <a:picLocks noChangeAspect="1"/>
          </p:cNvPicPr>
          <p:nvPr/>
        </p:nvPicPr>
        <p:blipFill rotWithShape="1">
          <a:blip r:embed="rId3" cstate="print">
            <a:extLst>
              <a:ext uri="{28A0092B-C50C-407E-A947-70E740481C1C}">
                <a14:useLocalDpi xmlns:a14="http://schemas.microsoft.com/office/drawing/2010/main" val="0"/>
              </a:ext>
            </a:extLst>
          </a:blip>
          <a:srcRect l="4359" b="7582"/>
          <a:stretch/>
        </p:blipFill>
        <p:spPr>
          <a:xfrm>
            <a:off x="3576464" y="1752227"/>
            <a:ext cx="4389819" cy="3180385"/>
          </a:xfrm>
          <a:prstGeom prst="rect">
            <a:avLst/>
          </a:prstGeom>
        </p:spPr>
      </p:pic>
      <p:sp>
        <p:nvSpPr>
          <p:cNvPr id="5" name="TextBox 4"/>
          <p:cNvSpPr txBox="1"/>
          <p:nvPr/>
        </p:nvSpPr>
        <p:spPr>
          <a:xfrm>
            <a:off x="755576" y="5396526"/>
            <a:ext cx="7704856" cy="461665"/>
          </a:xfrm>
          <a:prstGeom prst="rect">
            <a:avLst/>
          </a:prstGeom>
          <a:noFill/>
        </p:spPr>
        <p:txBody>
          <a:bodyPr wrap="square" rtlCol="0">
            <a:spAutoFit/>
          </a:bodyPr>
          <a:lstStyle/>
          <a:p>
            <a:pPr algn="ctr"/>
            <a:r>
              <a:rPr lang="en-US" sz="2400" dirty="0" smtClean="0">
                <a:solidFill>
                  <a:srgbClr val="0000FF"/>
                </a:solidFill>
              </a:rPr>
              <a:t>preserved structure of the gamma </a:t>
            </a:r>
            <a:r>
              <a:rPr lang="en-US" sz="2400" dirty="0">
                <a:solidFill>
                  <a:srgbClr val="0000FF"/>
                </a:solidFill>
              </a:rPr>
              <a:t>irradiation </a:t>
            </a:r>
            <a:r>
              <a:rPr lang="en-US" sz="2400" dirty="0" smtClean="0">
                <a:solidFill>
                  <a:srgbClr val="0000FF"/>
                </a:solidFill>
              </a:rPr>
              <a:t>bacterium</a:t>
            </a:r>
            <a:endParaRPr lang="en-US" sz="2400" dirty="0">
              <a:solidFill>
                <a:srgbClr val="0000FF"/>
              </a:solidFill>
            </a:endParaRPr>
          </a:p>
        </p:txBody>
      </p:sp>
      <p:sp>
        <p:nvSpPr>
          <p:cNvPr id="6" name="Title 1"/>
          <p:cNvSpPr>
            <a:spLocks noGrp="1"/>
          </p:cNvSpPr>
          <p:nvPr>
            <p:ph type="title"/>
          </p:nvPr>
        </p:nvSpPr>
        <p:spPr>
          <a:xfrm>
            <a:off x="457200" y="157859"/>
            <a:ext cx="8229600" cy="634082"/>
          </a:xfrm>
        </p:spPr>
        <p:txBody>
          <a:bodyPr>
            <a:normAutofit fontScale="90000"/>
          </a:bodyPr>
          <a:lstStyle/>
          <a:p>
            <a:r>
              <a:rPr lang="en-US" b="1" dirty="0" smtClean="0">
                <a:solidFill>
                  <a:srgbClr val="AA0021"/>
                </a:solidFill>
              </a:rPr>
              <a:t>Gamma irradiated </a:t>
            </a:r>
            <a:r>
              <a:rPr lang="en-AU" b="1" dirty="0" err="1" smtClean="0">
                <a:solidFill>
                  <a:srgbClr val="AA0021"/>
                </a:solidFill>
              </a:rPr>
              <a:t>S.Pneumoniae</a:t>
            </a:r>
            <a:endParaRPr lang="en-US" b="1" dirty="0">
              <a:solidFill>
                <a:srgbClr val="AA0021"/>
              </a:solidFill>
            </a:endParaRPr>
          </a:p>
        </p:txBody>
      </p:sp>
      <p:sp>
        <p:nvSpPr>
          <p:cNvPr id="7" name="Rectangle 6"/>
          <p:cNvSpPr/>
          <p:nvPr/>
        </p:nvSpPr>
        <p:spPr>
          <a:xfrm>
            <a:off x="6059980" y="6275475"/>
            <a:ext cx="2834167" cy="369332"/>
          </a:xfrm>
          <a:prstGeom prst="rect">
            <a:avLst/>
          </a:prstGeom>
        </p:spPr>
        <p:txBody>
          <a:bodyPr wrap="none">
            <a:spAutoFit/>
          </a:bodyPr>
          <a:lstStyle/>
          <a:p>
            <a:pPr algn="ctr"/>
            <a:r>
              <a:rPr lang="en-AU" b="1" dirty="0" smtClean="0"/>
              <a:t>Rachelle Babb, PhD student</a:t>
            </a:r>
            <a:endParaRPr lang="en-AU" b="1" dirty="0"/>
          </a:p>
        </p:txBody>
      </p:sp>
      <p:sp>
        <p:nvSpPr>
          <p:cNvPr id="9" name="TextBox 8"/>
          <p:cNvSpPr txBox="1"/>
          <p:nvPr/>
        </p:nvSpPr>
        <p:spPr>
          <a:xfrm>
            <a:off x="3003367" y="1016110"/>
            <a:ext cx="5457065" cy="923330"/>
          </a:xfrm>
          <a:prstGeom prst="rect">
            <a:avLst/>
          </a:prstGeom>
          <a:noFill/>
        </p:spPr>
        <p:txBody>
          <a:bodyPr wrap="square" rtlCol="0">
            <a:spAutoFit/>
          </a:bodyPr>
          <a:lstStyle/>
          <a:p>
            <a:pPr algn="ctr"/>
            <a:r>
              <a:rPr lang="en-US" dirty="0" smtClean="0"/>
              <a:t>SCANNING ELECTRON MICROSCOPY</a:t>
            </a:r>
          </a:p>
          <a:p>
            <a:pPr algn="ctr"/>
            <a:r>
              <a:rPr lang="en-US" b="1" dirty="0"/>
              <a:t>Irradiated with 24 KGy on Dry Ice</a:t>
            </a:r>
          </a:p>
          <a:p>
            <a:pPr algn="ctr"/>
            <a:endParaRPr lang="en-US" dirty="0"/>
          </a:p>
        </p:txBody>
      </p:sp>
    </p:spTree>
    <p:extLst>
      <p:ext uri="{BB962C8B-B14F-4D97-AF65-F5344CB8AC3E}">
        <p14:creationId xmlns:p14="http://schemas.microsoft.com/office/powerpoint/2010/main" val="180617189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971600" y="3645024"/>
            <a:ext cx="7128792" cy="3539430"/>
          </a:xfrm>
          <a:prstGeom prst="rect">
            <a:avLst/>
          </a:prstGeom>
        </p:spPr>
        <p:txBody>
          <a:bodyPr wrap="square">
            <a:spAutoFit/>
          </a:bodyPr>
          <a:lstStyle/>
          <a:p>
            <a:r>
              <a:rPr lang="en-AU" sz="2400" u="sng" dirty="0" smtClean="0"/>
              <a:t>GROUPS:</a:t>
            </a:r>
            <a:endParaRPr lang="en-AU" sz="2400" b="1" dirty="0"/>
          </a:p>
          <a:p>
            <a:pPr marL="342900" indent="-342900">
              <a:buFont typeface="Arial"/>
              <a:buChar char="•"/>
            </a:pPr>
            <a:r>
              <a:rPr lang="en-AU" sz="2400" b="1" dirty="0" smtClean="0"/>
              <a:t>PBS</a:t>
            </a:r>
          </a:p>
          <a:p>
            <a:pPr marL="342900" indent="-342900">
              <a:buFont typeface="Arial"/>
              <a:buChar char="•"/>
            </a:pPr>
            <a:r>
              <a:rPr lang="el-GR" sz="2400" b="1" dirty="0">
                <a:latin typeface="Times New Roman"/>
                <a:cs typeface="Times New Roman"/>
              </a:rPr>
              <a:t>γ</a:t>
            </a:r>
            <a:r>
              <a:rPr lang="en-AU" sz="2400" b="1" dirty="0" smtClean="0"/>
              <a:t>-PN</a:t>
            </a:r>
          </a:p>
          <a:p>
            <a:pPr marL="342900" indent="-342900">
              <a:buFont typeface="Arial"/>
              <a:buChar char="•"/>
            </a:pPr>
            <a:endParaRPr lang="en-AU" sz="2400" b="1" dirty="0"/>
          </a:p>
          <a:p>
            <a:r>
              <a:rPr lang="en-AU" sz="2400" b="1" dirty="0" smtClean="0"/>
              <a:t>Challenge: </a:t>
            </a:r>
          </a:p>
          <a:p>
            <a:pPr marL="457200" indent="-457200">
              <a:buAutoNum type="arabicParenR"/>
            </a:pPr>
            <a:r>
              <a:rPr lang="en-US" sz="2400" b="1" dirty="0" smtClean="0">
                <a:solidFill>
                  <a:srgbClr val="C00000"/>
                </a:solidFill>
              </a:rPr>
              <a:t>D39</a:t>
            </a:r>
            <a:r>
              <a:rPr lang="en-AU" sz="2400" b="1" dirty="0" smtClean="0"/>
              <a:t> </a:t>
            </a:r>
            <a:r>
              <a:rPr lang="en-AU" sz="2400" dirty="0" smtClean="0"/>
              <a:t>(Survival against encapsulated strain)</a:t>
            </a:r>
          </a:p>
          <a:p>
            <a:pPr marL="457200" indent="-457200">
              <a:buAutoNum type="arabicParenR"/>
            </a:pPr>
            <a:r>
              <a:rPr lang="en-US" sz="2400" b="1" dirty="0" smtClean="0">
                <a:solidFill>
                  <a:srgbClr val="C00000"/>
                </a:solidFill>
              </a:rPr>
              <a:t>P9</a:t>
            </a:r>
            <a:r>
              <a:rPr lang="en-AU" sz="2400" dirty="0" smtClean="0"/>
              <a:t> (Serotype-independent protection)</a:t>
            </a:r>
          </a:p>
          <a:p>
            <a:endParaRPr lang="en-AU" sz="2400" dirty="0" smtClean="0"/>
          </a:p>
          <a:p>
            <a:endParaRPr lang="en-AU" sz="2400" b="1" dirty="0"/>
          </a:p>
        </p:txBody>
      </p:sp>
      <p:grpSp>
        <p:nvGrpSpPr>
          <p:cNvPr id="22" name="Group 21"/>
          <p:cNvGrpSpPr/>
          <p:nvPr/>
        </p:nvGrpSpPr>
        <p:grpSpPr>
          <a:xfrm>
            <a:off x="539552" y="1412776"/>
            <a:ext cx="8064896" cy="3977283"/>
            <a:chOff x="251520" y="2492896"/>
            <a:chExt cx="8064896" cy="3977283"/>
          </a:xfrm>
        </p:grpSpPr>
        <p:pic>
          <p:nvPicPr>
            <p:cNvPr id="23" name="Picture 22"/>
            <p:cNvPicPr>
              <a:picLocks noChangeAspect="1"/>
            </p:cNvPicPr>
            <p:nvPr/>
          </p:nvPicPr>
          <p:blipFill>
            <a:blip r:embed="rId2" cstate="print"/>
            <a:stretch>
              <a:fillRect/>
            </a:stretch>
          </p:blipFill>
          <p:spPr>
            <a:xfrm>
              <a:off x="936019" y="3356992"/>
              <a:ext cx="1368152" cy="1061070"/>
            </a:xfrm>
            <a:prstGeom prst="rect">
              <a:avLst/>
            </a:prstGeom>
          </p:spPr>
        </p:pic>
        <p:pic>
          <p:nvPicPr>
            <p:cNvPr id="24" name="Picture 23"/>
            <p:cNvPicPr>
              <a:picLocks noChangeAspect="1"/>
            </p:cNvPicPr>
            <p:nvPr/>
          </p:nvPicPr>
          <p:blipFill>
            <a:blip r:embed="rId3" cstate="print"/>
            <a:stretch>
              <a:fillRect/>
            </a:stretch>
          </p:blipFill>
          <p:spPr>
            <a:xfrm rot="15107131">
              <a:off x="105862" y="3021844"/>
              <a:ext cx="1072806" cy="781490"/>
            </a:xfrm>
            <a:prstGeom prst="rect">
              <a:avLst/>
            </a:prstGeom>
          </p:spPr>
        </p:pic>
        <p:sp>
          <p:nvSpPr>
            <p:cNvPr id="25" name="TextBox 24"/>
            <p:cNvSpPr txBox="1"/>
            <p:nvPr/>
          </p:nvSpPr>
          <p:spPr>
            <a:xfrm>
              <a:off x="2195736" y="4005064"/>
              <a:ext cx="1440160" cy="369332"/>
            </a:xfrm>
            <a:prstGeom prst="rect">
              <a:avLst/>
            </a:prstGeom>
            <a:noFill/>
          </p:spPr>
          <p:txBody>
            <a:bodyPr wrap="square" rtlCol="0">
              <a:spAutoFit/>
            </a:bodyPr>
            <a:lstStyle/>
            <a:p>
              <a:pPr algn="ctr"/>
              <a:r>
                <a:rPr lang="en-US" dirty="0" smtClean="0"/>
                <a:t>2 weeks later</a:t>
              </a:r>
              <a:endParaRPr lang="en-US" dirty="0"/>
            </a:p>
          </p:txBody>
        </p:sp>
        <p:sp>
          <p:nvSpPr>
            <p:cNvPr id="26" name="TextBox 25"/>
            <p:cNvSpPr txBox="1"/>
            <p:nvPr/>
          </p:nvSpPr>
          <p:spPr>
            <a:xfrm>
              <a:off x="4860032" y="4005064"/>
              <a:ext cx="1512168" cy="369332"/>
            </a:xfrm>
            <a:prstGeom prst="rect">
              <a:avLst/>
            </a:prstGeom>
            <a:noFill/>
          </p:spPr>
          <p:txBody>
            <a:bodyPr wrap="square" rtlCol="0">
              <a:spAutoFit/>
            </a:bodyPr>
            <a:lstStyle/>
            <a:p>
              <a:pPr algn="ctr"/>
              <a:r>
                <a:rPr lang="en-US" dirty="0" smtClean="0"/>
                <a:t>2 weeks later</a:t>
              </a:r>
              <a:endParaRPr lang="en-US" dirty="0"/>
            </a:p>
          </p:txBody>
        </p:sp>
        <p:sp>
          <p:nvSpPr>
            <p:cNvPr id="27" name="TextBox 26"/>
            <p:cNvSpPr txBox="1"/>
            <p:nvPr/>
          </p:nvSpPr>
          <p:spPr>
            <a:xfrm>
              <a:off x="6444208" y="5085184"/>
              <a:ext cx="1872208" cy="1384995"/>
            </a:xfrm>
            <a:prstGeom prst="rect">
              <a:avLst/>
            </a:prstGeom>
            <a:noFill/>
            <a:ln>
              <a:solidFill>
                <a:srgbClr val="000000"/>
              </a:solidFill>
            </a:ln>
          </p:spPr>
          <p:txBody>
            <a:bodyPr wrap="square" rtlCol="0">
              <a:spAutoFit/>
            </a:bodyPr>
            <a:lstStyle/>
            <a:p>
              <a:pPr algn="ctr"/>
              <a:r>
                <a:rPr lang="en-US" sz="2800" b="1" dirty="0" smtClean="0"/>
                <a:t>Monitor for </a:t>
              </a:r>
              <a:r>
                <a:rPr lang="en-US" sz="2800" b="1" u="sng" dirty="0" smtClean="0"/>
                <a:t>SURVIVAL</a:t>
              </a:r>
              <a:endParaRPr lang="en-US" sz="2800" b="1" u="sng" dirty="0" smtClean="0">
                <a:solidFill>
                  <a:srgbClr val="C00000"/>
                </a:solidFill>
              </a:endParaRPr>
            </a:p>
          </p:txBody>
        </p:sp>
        <p:sp>
          <p:nvSpPr>
            <p:cNvPr id="28" name="TextBox 27"/>
            <p:cNvSpPr txBox="1"/>
            <p:nvPr/>
          </p:nvSpPr>
          <p:spPr>
            <a:xfrm>
              <a:off x="683568" y="2492896"/>
              <a:ext cx="2088232" cy="923330"/>
            </a:xfrm>
            <a:prstGeom prst="rect">
              <a:avLst/>
            </a:prstGeom>
            <a:noFill/>
            <a:ln>
              <a:solidFill>
                <a:schemeClr val="tx1"/>
              </a:solidFill>
            </a:ln>
          </p:spPr>
          <p:txBody>
            <a:bodyPr wrap="square" rtlCol="0">
              <a:spAutoFit/>
            </a:bodyPr>
            <a:lstStyle/>
            <a:p>
              <a:pPr algn="ctr"/>
              <a:r>
                <a:rPr lang="en-US" dirty="0" smtClean="0"/>
                <a:t>I.N. vaccination</a:t>
              </a:r>
            </a:p>
            <a:p>
              <a:pPr algn="ctr"/>
              <a:r>
                <a:rPr lang="en-US" dirty="0" smtClean="0"/>
                <a:t>of </a:t>
              </a:r>
              <a:r>
                <a:rPr lang="el-GR" b="1" dirty="0" smtClean="0">
                  <a:latin typeface="Times New Roman"/>
                  <a:cs typeface="Times New Roman"/>
                </a:rPr>
                <a:t>γ</a:t>
              </a:r>
              <a:r>
                <a:rPr lang="en-US" dirty="0" smtClean="0"/>
                <a:t>-</a:t>
              </a:r>
              <a:r>
                <a:rPr lang="en-US" i="1" dirty="0" smtClean="0"/>
                <a:t>PN</a:t>
              </a:r>
            </a:p>
            <a:p>
              <a:pPr algn="ctr"/>
              <a:r>
                <a:rPr lang="en-US" dirty="0" smtClean="0">
                  <a:solidFill>
                    <a:srgbClr val="C00000"/>
                  </a:solidFill>
                </a:rPr>
                <a:t>(1x10</a:t>
              </a:r>
              <a:r>
                <a:rPr lang="en-US" baseline="30000" dirty="0" smtClean="0">
                  <a:solidFill>
                    <a:srgbClr val="C00000"/>
                  </a:solidFill>
                </a:rPr>
                <a:t>8</a:t>
              </a:r>
              <a:r>
                <a:rPr lang="en-US" dirty="0" smtClean="0">
                  <a:solidFill>
                    <a:srgbClr val="C00000"/>
                  </a:solidFill>
                </a:rPr>
                <a:t> CFU)</a:t>
              </a:r>
              <a:endParaRPr lang="en-US" dirty="0">
                <a:solidFill>
                  <a:srgbClr val="C00000"/>
                </a:solidFill>
              </a:endParaRPr>
            </a:p>
          </p:txBody>
        </p:sp>
        <p:pic>
          <p:nvPicPr>
            <p:cNvPr id="30" name="Picture 29"/>
            <p:cNvPicPr>
              <a:picLocks noChangeAspect="1"/>
            </p:cNvPicPr>
            <p:nvPr/>
          </p:nvPicPr>
          <p:blipFill>
            <a:blip r:embed="rId2" cstate="print"/>
            <a:stretch>
              <a:fillRect/>
            </a:stretch>
          </p:blipFill>
          <p:spPr>
            <a:xfrm>
              <a:off x="3635896" y="3376042"/>
              <a:ext cx="1368152" cy="1061070"/>
            </a:xfrm>
            <a:prstGeom prst="rect">
              <a:avLst/>
            </a:prstGeom>
          </p:spPr>
        </p:pic>
        <p:pic>
          <p:nvPicPr>
            <p:cNvPr id="31" name="Picture 30"/>
            <p:cNvPicPr>
              <a:picLocks noChangeAspect="1"/>
            </p:cNvPicPr>
            <p:nvPr/>
          </p:nvPicPr>
          <p:blipFill>
            <a:blip r:embed="rId3" cstate="print"/>
            <a:stretch>
              <a:fillRect/>
            </a:stretch>
          </p:blipFill>
          <p:spPr>
            <a:xfrm rot="15107131">
              <a:off x="2774229" y="3040896"/>
              <a:ext cx="1072806" cy="781490"/>
            </a:xfrm>
            <a:prstGeom prst="rect">
              <a:avLst/>
            </a:prstGeom>
          </p:spPr>
        </p:pic>
        <p:sp>
          <p:nvSpPr>
            <p:cNvPr id="32" name="TextBox 31"/>
            <p:cNvSpPr txBox="1"/>
            <p:nvPr/>
          </p:nvSpPr>
          <p:spPr>
            <a:xfrm>
              <a:off x="3563888" y="2636912"/>
              <a:ext cx="1728192" cy="830997"/>
            </a:xfrm>
            <a:prstGeom prst="rect">
              <a:avLst/>
            </a:prstGeom>
            <a:noFill/>
            <a:ln>
              <a:solidFill>
                <a:srgbClr val="000000"/>
              </a:solidFill>
            </a:ln>
          </p:spPr>
          <p:txBody>
            <a:bodyPr wrap="square" rtlCol="0">
              <a:spAutoFit/>
            </a:bodyPr>
            <a:lstStyle/>
            <a:p>
              <a:pPr algn="ctr"/>
              <a:r>
                <a:rPr lang="en-US" sz="2400" dirty="0" smtClean="0"/>
                <a:t>2nd dose</a:t>
              </a:r>
            </a:p>
            <a:p>
              <a:pPr algn="ctr"/>
              <a:r>
                <a:rPr lang="en-US" sz="2400" dirty="0">
                  <a:solidFill>
                    <a:srgbClr val="C00000"/>
                  </a:solidFill>
                </a:rPr>
                <a:t>(</a:t>
              </a:r>
              <a:r>
                <a:rPr lang="en-US" sz="2400" dirty="0" smtClean="0">
                  <a:solidFill>
                    <a:srgbClr val="C00000"/>
                  </a:solidFill>
                </a:rPr>
                <a:t>1x10</a:t>
              </a:r>
              <a:r>
                <a:rPr lang="en-US" sz="2400" baseline="30000" dirty="0" smtClean="0">
                  <a:solidFill>
                    <a:srgbClr val="C00000"/>
                  </a:solidFill>
                </a:rPr>
                <a:t>8</a:t>
              </a:r>
              <a:r>
                <a:rPr lang="en-US" sz="2400" dirty="0" smtClean="0">
                  <a:solidFill>
                    <a:srgbClr val="C00000"/>
                  </a:solidFill>
                </a:rPr>
                <a:t> </a:t>
              </a:r>
              <a:r>
                <a:rPr lang="en-US" sz="2400" dirty="0">
                  <a:solidFill>
                    <a:srgbClr val="C00000"/>
                  </a:solidFill>
                </a:rPr>
                <a:t>CFU)</a:t>
              </a:r>
            </a:p>
          </p:txBody>
        </p:sp>
        <p:cxnSp>
          <p:nvCxnSpPr>
            <p:cNvPr id="33" name="Straight Arrow Connector 32"/>
            <p:cNvCxnSpPr/>
            <p:nvPr/>
          </p:nvCxnSpPr>
          <p:spPr>
            <a:xfrm>
              <a:off x="2195736" y="3933056"/>
              <a:ext cx="144016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pic>
          <p:nvPicPr>
            <p:cNvPr id="34" name="Picture 33"/>
            <p:cNvPicPr>
              <a:picLocks noChangeAspect="1"/>
            </p:cNvPicPr>
            <p:nvPr/>
          </p:nvPicPr>
          <p:blipFill>
            <a:blip r:embed="rId2" cstate="print"/>
            <a:stretch>
              <a:fillRect/>
            </a:stretch>
          </p:blipFill>
          <p:spPr>
            <a:xfrm>
              <a:off x="6624736" y="3421544"/>
              <a:ext cx="1368152" cy="1061070"/>
            </a:xfrm>
            <a:prstGeom prst="rect">
              <a:avLst/>
            </a:prstGeom>
          </p:spPr>
        </p:pic>
        <p:pic>
          <p:nvPicPr>
            <p:cNvPr id="35" name="Picture 34"/>
            <p:cNvPicPr>
              <a:picLocks noChangeAspect="1"/>
            </p:cNvPicPr>
            <p:nvPr/>
          </p:nvPicPr>
          <p:blipFill>
            <a:blip r:embed="rId3" cstate="print"/>
            <a:stretch>
              <a:fillRect/>
            </a:stretch>
          </p:blipFill>
          <p:spPr>
            <a:xfrm rot="15107131">
              <a:off x="5510534" y="2877830"/>
              <a:ext cx="1072806" cy="781490"/>
            </a:xfrm>
            <a:prstGeom prst="rect">
              <a:avLst/>
            </a:prstGeom>
          </p:spPr>
        </p:pic>
        <p:cxnSp>
          <p:nvCxnSpPr>
            <p:cNvPr id="36" name="Straight Arrow Connector 35"/>
            <p:cNvCxnSpPr/>
            <p:nvPr/>
          </p:nvCxnSpPr>
          <p:spPr>
            <a:xfrm>
              <a:off x="5112568" y="3925600"/>
              <a:ext cx="1296144"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37" name="TextBox 36"/>
            <p:cNvSpPr txBox="1"/>
            <p:nvPr/>
          </p:nvSpPr>
          <p:spPr>
            <a:xfrm>
              <a:off x="6372200" y="2636912"/>
              <a:ext cx="1656184" cy="461665"/>
            </a:xfrm>
            <a:prstGeom prst="rect">
              <a:avLst/>
            </a:prstGeom>
            <a:noFill/>
            <a:ln>
              <a:solidFill>
                <a:srgbClr val="000000"/>
              </a:solidFill>
            </a:ln>
          </p:spPr>
          <p:txBody>
            <a:bodyPr wrap="square" rtlCol="0">
              <a:spAutoFit/>
            </a:bodyPr>
            <a:lstStyle/>
            <a:p>
              <a:pPr algn="ctr"/>
              <a:r>
                <a:rPr lang="en-US" sz="2400" b="1" dirty="0" smtClean="0"/>
                <a:t>Challenge</a:t>
              </a:r>
              <a:endParaRPr lang="en-US" sz="2400" b="1" dirty="0">
                <a:solidFill>
                  <a:srgbClr val="C00000"/>
                </a:solidFill>
              </a:endParaRPr>
            </a:p>
          </p:txBody>
        </p:sp>
      </p:grpSp>
      <p:sp>
        <p:nvSpPr>
          <p:cNvPr id="44" name="TextBox 43"/>
          <p:cNvSpPr txBox="1"/>
          <p:nvPr/>
        </p:nvSpPr>
        <p:spPr>
          <a:xfrm>
            <a:off x="539552" y="764704"/>
            <a:ext cx="7920880" cy="461665"/>
          </a:xfrm>
          <a:prstGeom prst="rect">
            <a:avLst/>
          </a:prstGeom>
          <a:noFill/>
        </p:spPr>
        <p:txBody>
          <a:bodyPr wrap="square" rtlCol="0">
            <a:spAutoFit/>
          </a:bodyPr>
          <a:lstStyle/>
          <a:p>
            <a:pPr algn="ctr"/>
            <a:r>
              <a:rPr lang="en-US" sz="2400" b="1" dirty="0" smtClean="0"/>
              <a:t>Intranasal vaccination **</a:t>
            </a:r>
            <a:endParaRPr lang="en-AU" sz="2000" dirty="0"/>
          </a:p>
        </p:txBody>
      </p:sp>
      <p:sp>
        <p:nvSpPr>
          <p:cNvPr id="29" name="TextBox 28"/>
          <p:cNvSpPr txBox="1"/>
          <p:nvPr/>
        </p:nvSpPr>
        <p:spPr>
          <a:xfrm>
            <a:off x="755576" y="29739"/>
            <a:ext cx="7704856" cy="1077218"/>
          </a:xfrm>
          <a:prstGeom prst="rect">
            <a:avLst/>
          </a:prstGeom>
          <a:noFill/>
        </p:spPr>
        <p:txBody>
          <a:bodyPr wrap="square" rtlCol="0">
            <a:spAutoFit/>
          </a:bodyPr>
          <a:lstStyle/>
          <a:p>
            <a:pPr algn="ctr"/>
            <a:r>
              <a:rPr lang="en-US" sz="3200" b="1" u="sng" dirty="0" smtClean="0">
                <a:solidFill>
                  <a:srgbClr val="C00000"/>
                </a:solidFill>
              </a:rPr>
              <a:t>PROTECTION STUDIES</a:t>
            </a:r>
          </a:p>
          <a:p>
            <a:pPr algn="ctr"/>
            <a:endParaRPr lang="en-US" sz="3200" b="1" u="sng" dirty="0">
              <a:solidFill>
                <a:srgbClr val="C00000"/>
              </a:solidFill>
            </a:endParaRPr>
          </a:p>
        </p:txBody>
      </p:sp>
      <p:cxnSp>
        <p:nvCxnSpPr>
          <p:cNvPr id="45" name="Straight Arrow Connector 44"/>
          <p:cNvCxnSpPr/>
          <p:nvPr/>
        </p:nvCxnSpPr>
        <p:spPr>
          <a:xfrm>
            <a:off x="7668344" y="3356992"/>
            <a:ext cx="0"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38" name="Rectangle 37"/>
          <p:cNvSpPr/>
          <p:nvPr/>
        </p:nvSpPr>
        <p:spPr>
          <a:xfrm>
            <a:off x="6059980" y="6384327"/>
            <a:ext cx="2834167" cy="369332"/>
          </a:xfrm>
          <a:prstGeom prst="rect">
            <a:avLst/>
          </a:prstGeom>
        </p:spPr>
        <p:txBody>
          <a:bodyPr wrap="none">
            <a:spAutoFit/>
          </a:bodyPr>
          <a:lstStyle/>
          <a:p>
            <a:pPr algn="ctr"/>
            <a:r>
              <a:rPr lang="en-AU" b="1" dirty="0" smtClean="0"/>
              <a:t>Rachelle Babb, PhD student</a:t>
            </a:r>
            <a:endParaRPr lang="en-AU" b="1" dirty="0"/>
          </a:p>
        </p:txBody>
      </p:sp>
    </p:spTree>
    <p:extLst>
      <p:ext uri="{BB962C8B-B14F-4D97-AF65-F5344CB8AC3E}">
        <p14:creationId xmlns:p14="http://schemas.microsoft.com/office/powerpoint/2010/main" val="700838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2">
            <a:extLst>
              <a:ext uri="{28A0092B-C50C-407E-A947-70E740481C1C}">
                <a14:useLocalDpi xmlns:a14="http://schemas.microsoft.com/office/drawing/2010/main" val="0"/>
              </a:ext>
            </a:extLst>
          </a:blip>
          <a:srcRect r="1559" b="38318"/>
          <a:stretch/>
        </p:blipFill>
        <p:spPr bwMode="auto">
          <a:xfrm>
            <a:off x="1331640" y="116632"/>
            <a:ext cx="6912768" cy="6048672"/>
          </a:xfrm>
          <a:prstGeom prst="rect">
            <a:avLst/>
          </a:prstGeom>
          <a:noFill/>
          <a:ln>
            <a:noFill/>
          </a:ln>
        </p:spPr>
      </p:pic>
      <p:sp>
        <p:nvSpPr>
          <p:cNvPr id="2" name="TextBox 1"/>
          <p:cNvSpPr txBox="1"/>
          <p:nvPr/>
        </p:nvSpPr>
        <p:spPr>
          <a:xfrm>
            <a:off x="1835696" y="6052894"/>
            <a:ext cx="6276398" cy="461665"/>
          </a:xfrm>
          <a:prstGeom prst="rect">
            <a:avLst/>
          </a:prstGeom>
          <a:noFill/>
        </p:spPr>
        <p:txBody>
          <a:bodyPr wrap="none" rtlCol="0">
            <a:spAutoFit/>
          </a:bodyPr>
          <a:lstStyle/>
          <a:p>
            <a:r>
              <a:rPr lang="el-GR" sz="2400" b="1" dirty="0">
                <a:latin typeface="Times New Roman"/>
                <a:cs typeface="Times New Roman"/>
              </a:rPr>
              <a:t>γ</a:t>
            </a:r>
            <a:r>
              <a:rPr lang="en-AU" sz="2400" b="1" dirty="0" smtClean="0"/>
              <a:t>-PN provides serotype independent protection</a:t>
            </a:r>
            <a:endParaRPr lang="en-GB" sz="2400" b="1" dirty="0"/>
          </a:p>
        </p:txBody>
      </p:sp>
      <p:sp>
        <p:nvSpPr>
          <p:cNvPr id="5" name="Rectangle 4"/>
          <p:cNvSpPr/>
          <p:nvPr/>
        </p:nvSpPr>
        <p:spPr>
          <a:xfrm>
            <a:off x="6059980" y="6475037"/>
            <a:ext cx="2834167" cy="369332"/>
          </a:xfrm>
          <a:prstGeom prst="rect">
            <a:avLst/>
          </a:prstGeom>
        </p:spPr>
        <p:txBody>
          <a:bodyPr wrap="none">
            <a:spAutoFit/>
          </a:bodyPr>
          <a:lstStyle/>
          <a:p>
            <a:pPr algn="ctr"/>
            <a:r>
              <a:rPr lang="en-AU" b="1" dirty="0" smtClean="0"/>
              <a:t>Rachelle Babb, PhD student</a:t>
            </a:r>
            <a:endParaRPr lang="en-AU" b="1" dirty="0"/>
          </a:p>
        </p:txBody>
      </p:sp>
    </p:spTree>
    <p:extLst>
      <p:ext uri="{BB962C8B-B14F-4D97-AF65-F5344CB8AC3E}">
        <p14:creationId xmlns:p14="http://schemas.microsoft.com/office/powerpoint/2010/main" val="348323181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971600" y="3645024"/>
            <a:ext cx="7128792" cy="3416320"/>
          </a:xfrm>
          <a:prstGeom prst="rect">
            <a:avLst/>
          </a:prstGeom>
        </p:spPr>
        <p:txBody>
          <a:bodyPr wrap="square">
            <a:spAutoFit/>
          </a:bodyPr>
          <a:lstStyle/>
          <a:p>
            <a:r>
              <a:rPr lang="en-AU" sz="2400" u="sng" dirty="0" smtClean="0"/>
              <a:t>GROUPS:</a:t>
            </a:r>
            <a:endParaRPr lang="en-AU" sz="2400" b="1" dirty="0"/>
          </a:p>
          <a:p>
            <a:pPr marL="342900" indent="-342900">
              <a:buFont typeface="Arial"/>
              <a:buChar char="•"/>
            </a:pPr>
            <a:r>
              <a:rPr lang="en-AU" sz="2400" b="1" dirty="0" smtClean="0"/>
              <a:t>PBS</a:t>
            </a:r>
          </a:p>
          <a:p>
            <a:pPr marL="342900" indent="-342900">
              <a:buFont typeface="Arial"/>
              <a:buChar char="•"/>
            </a:pPr>
            <a:r>
              <a:rPr lang="el-GR" sz="2400" b="1" dirty="0">
                <a:latin typeface="Times New Roman"/>
                <a:cs typeface="Times New Roman"/>
              </a:rPr>
              <a:t>γ</a:t>
            </a:r>
            <a:r>
              <a:rPr lang="en-AU" sz="2400" b="1" dirty="0" smtClean="0"/>
              <a:t>-PN</a:t>
            </a:r>
          </a:p>
          <a:p>
            <a:pPr marL="342900" indent="-342900">
              <a:buFont typeface="Arial"/>
              <a:buChar char="•"/>
            </a:pPr>
            <a:endParaRPr lang="en-AU" sz="2400" b="1" dirty="0"/>
          </a:p>
          <a:p>
            <a:r>
              <a:rPr lang="en-AU" sz="2400" b="1" dirty="0" smtClean="0"/>
              <a:t>Challenge: </a:t>
            </a:r>
          </a:p>
          <a:p>
            <a:pPr marL="457200" indent="-457200">
              <a:buAutoNum type="arabicParenR"/>
            </a:pPr>
            <a:r>
              <a:rPr lang="en-AU" sz="2400" b="1" dirty="0" smtClean="0">
                <a:solidFill>
                  <a:srgbClr val="C00000"/>
                </a:solidFill>
              </a:rPr>
              <a:t>EF3030 Colonization model</a:t>
            </a:r>
          </a:p>
          <a:p>
            <a:pPr marL="457200" indent="-457200">
              <a:buAutoNum type="arabicParenR"/>
            </a:pPr>
            <a:r>
              <a:rPr lang="en-AU" sz="2400" b="1" dirty="0" smtClean="0">
                <a:solidFill>
                  <a:srgbClr val="C00000"/>
                </a:solidFill>
              </a:rPr>
              <a:t>EF3030 Pneumonia model</a:t>
            </a:r>
            <a:endParaRPr lang="en-AU" sz="2400" dirty="0" smtClean="0"/>
          </a:p>
          <a:p>
            <a:endParaRPr lang="en-AU" sz="2400" dirty="0" smtClean="0"/>
          </a:p>
          <a:p>
            <a:endParaRPr lang="en-AU" sz="2400" b="1" dirty="0"/>
          </a:p>
        </p:txBody>
      </p:sp>
      <p:grpSp>
        <p:nvGrpSpPr>
          <p:cNvPr id="22" name="Group 21"/>
          <p:cNvGrpSpPr/>
          <p:nvPr/>
        </p:nvGrpSpPr>
        <p:grpSpPr>
          <a:xfrm>
            <a:off x="539552" y="1412776"/>
            <a:ext cx="8064896" cy="4839057"/>
            <a:chOff x="251520" y="2492896"/>
            <a:chExt cx="8064896" cy="4839057"/>
          </a:xfrm>
        </p:grpSpPr>
        <p:pic>
          <p:nvPicPr>
            <p:cNvPr id="23" name="Picture 22"/>
            <p:cNvPicPr>
              <a:picLocks noChangeAspect="1"/>
            </p:cNvPicPr>
            <p:nvPr/>
          </p:nvPicPr>
          <p:blipFill>
            <a:blip r:embed="rId2" cstate="print"/>
            <a:stretch>
              <a:fillRect/>
            </a:stretch>
          </p:blipFill>
          <p:spPr>
            <a:xfrm>
              <a:off x="936019" y="3356992"/>
              <a:ext cx="1368152" cy="1061070"/>
            </a:xfrm>
            <a:prstGeom prst="rect">
              <a:avLst/>
            </a:prstGeom>
          </p:spPr>
        </p:pic>
        <p:pic>
          <p:nvPicPr>
            <p:cNvPr id="24" name="Picture 23"/>
            <p:cNvPicPr>
              <a:picLocks noChangeAspect="1"/>
            </p:cNvPicPr>
            <p:nvPr/>
          </p:nvPicPr>
          <p:blipFill>
            <a:blip r:embed="rId3" cstate="print"/>
            <a:stretch>
              <a:fillRect/>
            </a:stretch>
          </p:blipFill>
          <p:spPr>
            <a:xfrm rot="15107131">
              <a:off x="105862" y="3021844"/>
              <a:ext cx="1072806" cy="781490"/>
            </a:xfrm>
            <a:prstGeom prst="rect">
              <a:avLst/>
            </a:prstGeom>
          </p:spPr>
        </p:pic>
        <p:sp>
          <p:nvSpPr>
            <p:cNvPr id="25" name="TextBox 24"/>
            <p:cNvSpPr txBox="1"/>
            <p:nvPr/>
          </p:nvSpPr>
          <p:spPr>
            <a:xfrm>
              <a:off x="2195736" y="4005064"/>
              <a:ext cx="1440160" cy="369332"/>
            </a:xfrm>
            <a:prstGeom prst="rect">
              <a:avLst/>
            </a:prstGeom>
            <a:noFill/>
          </p:spPr>
          <p:txBody>
            <a:bodyPr wrap="square" rtlCol="0">
              <a:spAutoFit/>
            </a:bodyPr>
            <a:lstStyle/>
            <a:p>
              <a:pPr algn="ctr"/>
              <a:r>
                <a:rPr lang="en-US" dirty="0" smtClean="0"/>
                <a:t>2 weeks later</a:t>
              </a:r>
              <a:endParaRPr lang="en-US" dirty="0"/>
            </a:p>
          </p:txBody>
        </p:sp>
        <p:sp>
          <p:nvSpPr>
            <p:cNvPr id="26" name="TextBox 25"/>
            <p:cNvSpPr txBox="1"/>
            <p:nvPr/>
          </p:nvSpPr>
          <p:spPr>
            <a:xfrm>
              <a:off x="4860032" y="4005064"/>
              <a:ext cx="1512168" cy="369332"/>
            </a:xfrm>
            <a:prstGeom prst="rect">
              <a:avLst/>
            </a:prstGeom>
            <a:noFill/>
          </p:spPr>
          <p:txBody>
            <a:bodyPr wrap="square" rtlCol="0">
              <a:spAutoFit/>
            </a:bodyPr>
            <a:lstStyle/>
            <a:p>
              <a:pPr algn="ctr"/>
              <a:r>
                <a:rPr lang="en-US" dirty="0" smtClean="0"/>
                <a:t>2 weeks later</a:t>
              </a:r>
              <a:endParaRPr lang="en-US" dirty="0"/>
            </a:p>
          </p:txBody>
        </p:sp>
        <p:sp>
          <p:nvSpPr>
            <p:cNvPr id="27" name="TextBox 26"/>
            <p:cNvSpPr txBox="1"/>
            <p:nvPr/>
          </p:nvSpPr>
          <p:spPr>
            <a:xfrm>
              <a:off x="6444208" y="5085184"/>
              <a:ext cx="1872208" cy="2246769"/>
            </a:xfrm>
            <a:prstGeom prst="rect">
              <a:avLst/>
            </a:prstGeom>
            <a:noFill/>
            <a:ln>
              <a:solidFill>
                <a:srgbClr val="000000"/>
              </a:solidFill>
            </a:ln>
          </p:spPr>
          <p:txBody>
            <a:bodyPr wrap="square" rtlCol="0">
              <a:spAutoFit/>
            </a:bodyPr>
            <a:lstStyle/>
            <a:p>
              <a:pPr algn="ctr"/>
              <a:r>
                <a:rPr lang="en-US" sz="2800" b="1" dirty="0" smtClean="0"/>
                <a:t>Harvest tissues and analyze bacterial counts</a:t>
              </a:r>
              <a:endParaRPr lang="en-US" sz="2800" b="1" u="sng" dirty="0" smtClean="0">
                <a:solidFill>
                  <a:srgbClr val="C00000"/>
                </a:solidFill>
              </a:endParaRPr>
            </a:p>
          </p:txBody>
        </p:sp>
        <p:sp>
          <p:nvSpPr>
            <p:cNvPr id="28" name="TextBox 27"/>
            <p:cNvSpPr txBox="1"/>
            <p:nvPr/>
          </p:nvSpPr>
          <p:spPr>
            <a:xfrm>
              <a:off x="683568" y="2492896"/>
              <a:ext cx="2088232" cy="923330"/>
            </a:xfrm>
            <a:prstGeom prst="rect">
              <a:avLst/>
            </a:prstGeom>
            <a:noFill/>
            <a:ln>
              <a:solidFill>
                <a:schemeClr val="tx1"/>
              </a:solidFill>
            </a:ln>
          </p:spPr>
          <p:txBody>
            <a:bodyPr wrap="square" rtlCol="0">
              <a:spAutoFit/>
            </a:bodyPr>
            <a:lstStyle/>
            <a:p>
              <a:pPr algn="ctr"/>
              <a:r>
                <a:rPr lang="en-US" dirty="0" smtClean="0"/>
                <a:t>I.N. vaccination</a:t>
              </a:r>
            </a:p>
            <a:p>
              <a:pPr algn="ctr"/>
              <a:r>
                <a:rPr lang="en-US" dirty="0" smtClean="0"/>
                <a:t>of </a:t>
              </a:r>
              <a:r>
                <a:rPr lang="el-GR" b="1" dirty="0" smtClean="0">
                  <a:latin typeface="Times New Roman"/>
                  <a:cs typeface="Times New Roman"/>
                </a:rPr>
                <a:t>γ</a:t>
              </a:r>
              <a:r>
                <a:rPr lang="en-US" dirty="0" smtClean="0"/>
                <a:t>-</a:t>
              </a:r>
              <a:r>
                <a:rPr lang="en-US" i="1" dirty="0" smtClean="0"/>
                <a:t>PN</a:t>
              </a:r>
            </a:p>
            <a:p>
              <a:pPr algn="ctr"/>
              <a:r>
                <a:rPr lang="en-US" dirty="0" smtClean="0">
                  <a:solidFill>
                    <a:srgbClr val="C00000"/>
                  </a:solidFill>
                </a:rPr>
                <a:t>(1x10</a:t>
              </a:r>
              <a:r>
                <a:rPr lang="en-US" baseline="30000" dirty="0" smtClean="0">
                  <a:solidFill>
                    <a:srgbClr val="C00000"/>
                  </a:solidFill>
                </a:rPr>
                <a:t>8</a:t>
              </a:r>
              <a:r>
                <a:rPr lang="en-US" dirty="0" smtClean="0">
                  <a:solidFill>
                    <a:srgbClr val="C00000"/>
                  </a:solidFill>
                </a:rPr>
                <a:t> CFU)</a:t>
              </a:r>
              <a:endParaRPr lang="en-US" dirty="0">
                <a:solidFill>
                  <a:srgbClr val="C00000"/>
                </a:solidFill>
              </a:endParaRPr>
            </a:p>
          </p:txBody>
        </p:sp>
        <p:pic>
          <p:nvPicPr>
            <p:cNvPr id="30" name="Picture 29"/>
            <p:cNvPicPr>
              <a:picLocks noChangeAspect="1"/>
            </p:cNvPicPr>
            <p:nvPr/>
          </p:nvPicPr>
          <p:blipFill>
            <a:blip r:embed="rId2" cstate="print"/>
            <a:stretch>
              <a:fillRect/>
            </a:stretch>
          </p:blipFill>
          <p:spPr>
            <a:xfrm>
              <a:off x="3635896" y="3376042"/>
              <a:ext cx="1368152" cy="1061070"/>
            </a:xfrm>
            <a:prstGeom prst="rect">
              <a:avLst/>
            </a:prstGeom>
          </p:spPr>
        </p:pic>
        <p:pic>
          <p:nvPicPr>
            <p:cNvPr id="31" name="Picture 30"/>
            <p:cNvPicPr>
              <a:picLocks noChangeAspect="1"/>
            </p:cNvPicPr>
            <p:nvPr/>
          </p:nvPicPr>
          <p:blipFill>
            <a:blip r:embed="rId3" cstate="print"/>
            <a:stretch>
              <a:fillRect/>
            </a:stretch>
          </p:blipFill>
          <p:spPr>
            <a:xfrm rot="15107131">
              <a:off x="2774229" y="3040896"/>
              <a:ext cx="1072806" cy="781490"/>
            </a:xfrm>
            <a:prstGeom prst="rect">
              <a:avLst/>
            </a:prstGeom>
          </p:spPr>
        </p:pic>
        <p:sp>
          <p:nvSpPr>
            <p:cNvPr id="32" name="TextBox 31"/>
            <p:cNvSpPr txBox="1"/>
            <p:nvPr/>
          </p:nvSpPr>
          <p:spPr>
            <a:xfrm>
              <a:off x="3563888" y="2636912"/>
              <a:ext cx="1728192" cy="830997"/>
            </a:xfrm>
            <a:prstGeom prst="rect">
              <a:avLst/>
            </a:prstGeom>
            <a:noFill/>
            <a:ln>
              <a:solidFill>
                <a:srgbClr val="000000"/>
              </a:solidFill>
            </a:ln>
          </p:spPr>
          <p:txBody>
            <a:bodyPr wrap="square" rtlCol="0">
              <a:spAutoFit/>
            </a:bodyPr>
            <a:lstStyle/>
            <a:p>
              <a:pPr algn="ctr"/>
              <a:r>
                <a:rPr lang="en-US" sz="2400" dirty="0" smtClean="0"/>
                <a:t>2nd dose</a:t>
              </a:r>
            </a:p>
            <a:p>
              <a:pPr algn="ctr"/>
              <a:r>
                <a:rPr lang="en-US" sz="2400" dirty="0">
                  <a:solidFill>
                    <a:srgbClr val="C00000"/>
                  </a:solidFill>
                </a:rPr>
                <a:t>(</a:t>
              </a:r>
              <a:r>
                <a:rPr lang="en-US" sz="2400" dirty="0" smtClean="0">
                  <a:solidFill>
                    <a:srgbClr val="C00000"/>
                  </a:solidFill>
                </a:rPr>
                <a:t>1x10</a:t>
              </a:r>
              <a:r>
                <a:rPr lang="en-US" sz="2400" baseline="30000" dirty="0" smtClean="0">
                  <a:solidFill>
                    <a:srgbClr val="C00000"/>
                  </a:solidFill>
                </a:rPr>
                <a:t>8</a:t>
              </a:r>
              <a:r>
                <a:rPr lang="en-US" sz="2400" dirty="0" smtClean="0">
                  <a:solidFill>
                    <a:srgbClr val="C00000"/>
                  </a:solidFill>
                </a:rPr>
                <a:t> </a:t>
              </a:r>
              <a:r>
                <a:rPr lang="en-US" sz="2400" dirty="0">
                  <a:solidFill>
                    <a:srgbClr val="C00000"/>
                  </a:solidFill>
                </a:rPr>
                <a:t>CFU)</a:t>
              </a:r>
            </a:p>
          </p:txBody>
        </p:sp>
        <p:cxnSp>
          <p:nvCxnSpPr>
            <p:cNvPr id="33" name="Straight Arrow Connector 32"/>
            <p:cNvCxnSpPr/>
            <p:nvPr/>
          </p:nvCxnSpPr>
          <p:spPr>
            <a:xfrm>
              <a:off x="2195736" y="3933056"/>
              <a:ext cx="144016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pic>
          <p:nvPicPr>
            <p:cNvPr id="34" name="Picture 33"/>
            <p:cNvPicPr>
              <a:picLocks noChangeAspect="1"/>
            </p:cNvPicPr>
            <p:nvPr/>
          </p:nvPicPr>
          <p:blipFill>
            <a:blip r:embed="rId2" cstate="print"/>
            <a:stretch>
              <a:fillRect/>
            </a:stretch>
          </p:blipFill>
          <p:spPr>
            <a:xfrm>
              <a:off x="6624736" y="3421544"/>
              <a:ext cx="1368152" cy="1061070"/>
            </a:xfrm>
            <a:prstGeom prst="rect">
              <a:avLst/>
            </a:prstGeom>
          </p:spPr>
        </p:pic>
        <p:pic>
          <p:nvPicPr>
            <p:cNvPr id="35" name="Picture 34"/>
            <p:cNvPicPr>
              <a:picLocks noChangeAspect="1"/>
            </p:cNvPicPr>
            <p:nvPr/>
          </p:nvPicPr>
          <p:blipFill>
            <a:blip r:embed="rId3" cstate="print"/>
            <a:stretch>
              <a:fillRect/>
            </a:stretch>
          </p:blipFill>
          <p:spPr>
            <a:xfrm rot="15107131">
              <a:off x="5510534" y="2877830"/>
              <a:ext cx="1072806" cy="781490"/>
            </a:xfrm>
            <a:prstGeom prst="rect">
              <a:avLst/>
            </a:prstGeom>
          </p:spPr>
        </p:pic>
        <p:cxnSp>
          <p:nvCxnSpPr>
            <p:cNvPr id="36" name="Straight Arrow Connector 35"/>
            <p:cNvCxnSpPr/>
            <p:nvPr/>
          </p:nvCxnSpPr>
          <p:spPr>
            <a:xfrm>
              <a:off x="5112568" y="3925600"/>
              <a:ext cx="1296144"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37" name="TextBox 36"/>
            <p:cNvSpPr txBox="1"/>
            <p:nvPr/>
          </p:nvSpPr>
          <p:spPr>
            <a:xfrm>
              <a:off x="6372200" y="2636912"/>
              <a:ext cx="1656184" cy="461665"/>
            </a:xfrm>
            <a:prstGeom prst="rect">
              <a:avLst/>
            </a:prstGeom>
            <a:noFill/>
            <a:ln>
              <a:solidFill>
                <a:srgbClr val="000000"/>
              </a:solidFill>
            </a:ln>
          </p:spPr>
          <p:txBody>
            <a:bodyPr wrap="square" rtlCol="0">
              <a:spAutoFit/>
            </a:bodyPr>
            <a:lstStyle/>
            <a:p>
              <a:pPr algn="ctr"/>
              <a:r>
                <a:rPr lang="en-US" sz="2400" b="1" dirty="0" smtClean="0"/>
                <a:t>Challenge</a:t>
              </a:r>
              <a:endParaRPr lang="en-US" sz="2400" b="1" dirty="0">
                <a:solidFill>
                  <a:srgbClr val="C00000"/>
                </a:solidFill>
              </a:endParaRPr>
            </a:p>
          </p:txBody>
        </p:sp>
      </p:grpSp>
      <p:sp>
        <p:nvSpPr>
          <p:cNvPr id="44" name="TextBox 43"/>
          <p:cNvSpPr txBox="1"/>
          <p:nvPr/>
        </p:nvSpPr>
        <p:spPr>
          <a:xfrm>
            <a:off x="539552" y="764704"/>
            <a:ext cx="7920880" cy="461665"/>
          </a:xfrm>
          <a:prstGeom prst="rect">
            <a:avLst/>
          </a:prstGeom>
          <a:noFill/>
        </p:spPr>
        <p:txBody>
          <a:bodyPr wrap="square" rtlCol="0">
            <a:spAutoFit/>
          </a:bodyPr>
          <a:lstStyle/>
          <a:p>
            <a:pPr algn="ctr"/>
            <a:r>
              <a:rPr lang="en-US" sz="2400" b="1" dirty="0" smtClean="0"/>
              <a:t>Intranasal vaccination **</a:t>
            </a:r>
            <a:endParaRPr lang="en-AU" sz="2000" dirty="0"/>
          </a:p>
        </p:txBody>
      </p:sp>
      <p:sp>
        <p:nvSpPr>
          <p:cNvPr id="29" name="TextBox 28"/>
          <p:cNvSpPr txBox="1"/>
          <p:nvPr/>
        </p:nvSpPr>
        <p:spPr>
          <a:xfrm>
            <a:off x="755576" y="29739"/>
            <a:ext cx="7704856" cy="1077218"/>
          </a:xfrm>
          <a:prstGeom prst="rect">
            <a:avLst/>
          </a:prstGeom>
          <a:noFill/>
        </p:spPr>
        <p:txBody>
          <a:bodyPr wrap="square" rtlCol="0">
            <a:spAutoFit/>
          </a:bodyPr>
          <a:lstStyle/>
          <a:p>
            <a:pPr algn="ctr"/>
            <a:r>
              <a:rPr lang="en-US" sz="3200" b="1" u="sng" dirty="0">
                <a:solidFill>
                  <a:srgbClr val="C00000"/>
                </a:solidFill>
              </a:rPr>
              <a:t>PROTECTION STUDIES</a:t>
            </a:r>
          </a:p>
          <a:p>
            <a:pPr algn="ctr"/>
            <a:endParaRPr lang="en-US" sz="3200" b="1" u="sng" dirty="0">
              <a:solidFill>
                <a:srgbClr val="C00000"/>
              </a:solidFill>
            </a:endParaRPr>
          </a:p>
        </p:txBody>
      </p:sp>
      <p:cxnSp>
        <p:nvCxnSpPr>
          <p:cNvPr id="45" name="Straight Arrow Connector 44"/>
          <p:cNvCxnSpPr/>
          <p:nvPr/>
        </p:nvCxnSpPr>
        <p:spPr>
          <a:xfrm>
            <a:off x="7668344" y="3356992"/>
            <a:ext cx="0" cy="50405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38" name="Rectangle 37"/>
          <p:cNvSpPr/>
          <p:nvPr/>
        </p:nvSpPr>
        <p:spPr>
          <a:xfrm>
            <a:off x="6059980" y="6460141"/>
            <a:ext cx="2834167" cy="369332"/>
          </a:xfrm>
          <a:prstGeom prst="rect">
            <a:avLst/>
          </a:prstGeom>
        </p:spPr>
        <p:txBody>
          <a:bodyPr wrap="none">
            <a:spAutoFit/>
          </a:bodyPr>
          <a:lstStyle/>
          <a:p>
            <a:pPr algn="ctr"/>
            <a:r>
              <a:rPr lang="en-AU" b="1" dirty="0" smtClean="0"/>
              <a:t>Rachelle Babb, PhD student</a:t>
            </a:r>
            <a:endParaRPr lang="en-AU" b="1" dirty="0"/>
          </a:p>
        </p:txBody>
      </p:sp>
    </p:spTree>
    <p:extLst>
      <p:ext uri="{BB962C8B-B14F-4D97-AF65-F5344CB8AC3E}">
        <p14:creationId xmlns:p14="http://schemas.microsoft.com/office/powerpoint/2010/main" val="72651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rotWithShape="1">
          <a:blip r:embed="rId2">
            <a:extLst>
              <a:ext uri="{28A0092B-C50C-407E-A947-70E740481C1C}">
                <a14:useLocalDpi xmlns:a14="http://schemas.microsoft.com/office/drawing/2010/main" val="0"/>
              </a:ext>
            </a:extLst>
          </a:blip>
          <a:srcRect t="61682" r="365"/>
          <a:stretch/>
        </p:blipFill>
        <p:spPr bwMode="auto">
          <a:xfrm>
            <a:off x="539552" y="332656"/>
            <a:ext cx="8064896" cy="5184576"/>
          </a:xfrm>
          <a:prstGeom prst="rect">
            <a:avLst/>
          </a:prstGeom>
          <a:noFill/>
          <a:ln>
            <a:noFill/>
          </a:ln>
        </p:spPr>
      </p:pic>
      <p:sp>
        <p:nvSpPr>
          <p:cNvPr id="2" name="TextBox 1"/>
          <p:cNvSpPr txBox="1"/>
          <p:nvPr/>
        </p:nvSpPr>
        <p:spPr>
          <a:xfrm>
            <a:off x="395535" y="5661248"/>
            <a:ext cx="8553029" cy="864096"/>
          </a:xfrm>
          <a:prstGeom prst="rect">
            <a:avLst/>
          </a:prstGeom>
          <a:noFill/>
        </p:spPr>
        <p:txBody>
          <a:bodyPr wrap="square" rtlCol="0">
            <a:spAutoFit/>
          </a:bodyPr>
          <a:lstStyle/>
          <a:p>
            <a:pPr algn="ctr"/>
            <a:r>
              <a:rPr lang="el-GR" sz="2400" b="1" dirty="0">
                <a:latin typeface="Times New Roman"/>
                <a:cs typeface="Times New Roman"/>
              </a:rPr>
              <a:t>γ</a:t>
            </a:r>
            <a:r>
              <a:rPr lang="en-AU" sz="2400" b="1" dirty="0"/>
              <a:t>-PN </a:t>
            </a:r>
            <a:r>
              <a:rPr lang="en-AU" sz="2400" b="1" u="sng" dirty="0" smtClean="0"/>
              <a:t>does not </a:t>
            </a:r>
            <a:r>
              <a:rPr lang="en-AU" sz="2400" b="1" dirty="0" smtClean="0"/>
              <a:t>protect against colonisation</a:t>
            </a:r>
            <a:r>
              <a:rPr lang="en-GB" sz="2400" b="1" dirty="0" smtClean="0"/>
              <a:t> but still provides protection against pneumonia</a:t>
            </a:r>
            <a:endParaRPr lang="en-AU" sz="2400" b="1" dirty="0" smtClean="0"/>
          </a:p>
        </p:txBody>
      </p:sp>
      <p:sp>
        <p:nvSpPr>
          <p:cNvPr id="4" name="Rectangle 3"/>
          <p:cNvSpPr/>
          <p:nvPr/>
        </p:nvSpPr>
        <p:spPr>
          <a:xfrm>
            <a:off x="6309833" y="6460141"/>
            <a:ext cx="2834167" cy="369332"/>
          </a:xfrm>
          <a:prstGeom prst="rect">
            <a:avLst/>
          </a:prstGeom>
        </p:spPr>
        <p:txBody>
          <a:bodyPr wrap="none">
            <a:spAutoFit/>
          </a:bodyPr>
          <a:lstStyle/>
          <a:p>
            <a:pPr algn="ctr"/>
            <a:r>
              <a:rPr lang="en-AU" b="1" dirty="0" smtClean="0"/>
              <a:t>Rachelle Babb, PhD student</a:t>
            </a:r>
            <a:endParaRPr lang="en-AU" b="1" dirty="0"/>
          </a:p>
        </p:txBody>
      </p:sp>
    </p:spTree>
    <p:extLst>
      <p:ext uri="{BB962C8B-B14F-4D97-AF65-F5344CB8AC3E}">
        <p14:creationId xmlns:p14="http://schemas.microsoft.com/office/powerpoint/2010/main" val="400129503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611560" y="620688"/>
            <a:ext cx="7776864" cy="5472608"/>
          </a:xfrm>
          <a:prstGeom prst="rect">
            <a:avLst/>
          </a:prstGeom>
          <a:noFill/>
          <a:ln>
            <a:noFill/>
          </a:ln>
        </p:spPr>
      </p:pic>
      <p:sp>
        <p:nvSpPr>
          <p:cNvPr id="4" name="TextBox 3"/>
          <p:cNvSpPr txBox="1"/>
          <p:nvPr/>
        </p:nvSpPr>
        <p:spPr>
          <a:xfrm>
            <a:off x="323528" y="6027003"/>
            <a:ext cx="8496944" cy="830997"/>
          </a:xfrm>
          <a:prstGeom prst="rect">
            <a:avLst/>
          </a:prstGeom>
          <a:noFill/>
        </p:spPr>
        <p:txBody>
          <a:bodyPr wrap="square" rtlCol="0">
            <a:spAutoFit/>
          </a:bodyPr>
          <a:lstStyle/>
          <a:p>
            <a:pPr algn="ctr"/>
            <a:r>
              <a:rPr lang="el-GR" sz="2400" b="1" dirty="0">
                <a:latin typeface="Times New Roman"/>
                <a:cs typeface="Times New Roman"/>
              </a:rPr>
              <a:t>γ</a:t>
            </a:r>
            <a:r>
              <a:rPr lang="en-AU" sz="2400" b="1" dirty="0"/>
              <a:t>-PN induces </a:t>
            </a:r>
            <a:r>
              <a:rPr lang="en-AU" sz="2400" b="1" dirty="0" smtClean="0"/>
              <a:t>innate IL-17 responses and accelerates innate effector cell response</a:t>
            </a:r>
          </a:p>
        </p:txBody>
      </p:sp>
      <p:sp>
        <p:nvSpPr>
          <p:cNvPr id="5" name="TextBox 4"/>
          <p:cNvSpPr txBox="1"/>
          <p:nvPr/>
        </p:nvSpPr>
        <p:spPr>
          <a:xfrm>
            <a:off x="755576" y="44624"/>
            <a:ext cx="7704856" cy="584775"/>
          </a:xfrm>
          <a:prstGeom prst="rect">
            <a:avLst/>
          </a:prstGeom>
          <a:noFill/>
        </p:spPr>
        <p:txBody>
          <a:bodyPr wrap="square" rtlCol="0">
            <a:spAutoFit/>
          </a:bodyPr>
          <a:lstStyle/>
          <a:p>
            <a:pPr algn="ctr"/>
            <a:r>
              <a:rPr lang="en-US" sz="3200" b="1" u="sng" dirty="0" smtClean="0">
                <a:solidFill>
                  <a:srgbClr val="C00000"/>
                </a:solidFill>
              </a:rPr>
              <a:t>SOURCE OF IL-17</a:t>
            </a:r>
          </a:p>
        </p:txBody>
      </p:sp>
      <p:sp>
        <p:nvSpPr>
          <p:cNvPr id="6" name="Rectangle 5"/>
          <p:cNvSpPr/>
          <p:nvPr/>
        </p:nvSpPr>
        <p:spPr>
          <a:xfrm>
            <a:off x="6223266" y="6488668"/>
            <a:ext cx="2834167" cy="369332"/>
          </a:xfrm>
          <a:prstGeom prst="rect">
            <a:avLst/>
          </a:prstGeom>
        </p:spPr>
        <p:txBody>
          <a:bodyPr wrap="none">
            <a:spAutoFit/>
          </a:bodyPr>
          <a:lstStyle/>
          <a:p>
            <a:pPr algn="ctr"/>
            <a:r>
              <a:rPr lang="en-AU" b="1" dirty="0" smtClean="0"/>
              <a:t>Rachelle Babb, PhD student</a:t>
            </a:r>
            <a:endParaRPr lang="en-AU" b="1" dirty="0"/>
          </a:p>
        </p:txBody>
      </p:sp>
    </p:spTree>
    <p:extLst>
      <p:ext uri="{BB962C8B-B14F-4D97-AF65-F5344CB8AC3E}">
        <p14:creationId xmlns:p14="http://schemas.microsoft.com/office/powerpoint/2010/main" val="25032088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11560" y="1340768"/>
            <a:ext cx="7992888" cy="3970318"/>
          </a:xfrm>
          <a:prstGeom prst="rect">
            <a:avLst/>
          </a:prstGeom>
          <a:noFill/>
        </p:spPr>
        <p:txBody>
          <a:bodyPr wrap="square" rtlCol="0">
            <a:spAutoFit/>
          </a:bodyPr>
          <a:lstStyle/>
          <a:p>
            <a:pPr>
              <a:buFont typeface="Arial" pitchFamily="34" charset="0"/>
              <a:buChar char="•"/>
            </a:pPr>
            <a:r>
              <a:rPr lang="en-AU" sz="2800" dirty="0" smtClean="0"/>
              <a:t> Vaccine provides serotype-independent protection without the use of an adjuvant</a:t>
            </a:r>
          </a:p>
          <a:p>
            <a:pPr>
              <a:buFont typeface="Arial" pitchFamily="34" charset="0"/>
              <a:buChar char="•"/>
            </a:pPr>
            <a:endParaRPr lang="en-AU" sz="2800" dirty="0" smtClean="0"/>
          </a:p>
          <a:p>
            <a:pPr>
              <a:buFont typeface="Arial" pitchFamily="34" charset="0"/>
              <a:buChar char="•"/>
            </a:pPr>
            <a:r>
              <a:rPr lang="en-AU" sz="2800" dirty="0" smtClean="0"/>
              <a:t> Protection is dependent on both IL-17 and B cell responses</a:t>
            </a:r>
          </a:p>
          <a:p>
            <a:pPr>
              <a:buFont typeface="Arial" pitchFamily="34" charset="0"/>
              <a:buChar char="•"/>
            </a:pPr>
            <a:endParaRPr lang="en-AU" sz="2800" dirty="0" smtClean="0"/>
          </a:p>
          <a:p>
            <a:pPr>
              <a:buFont typeface="Arial" pitchFamily="34" charset="0"/>
              <a:buChar char="•"/>
            </a:pPr>
            <a:r>
              <a:rPr lang="en-AU" sz="2800" dirty="0" smtClean="0"/>
              <a:t> The vaccine promotes innate IL-17 responses not Th17 responses</a:t>
            </a:r>
          </a:p>
          <a:p>
            <a:pPr lvl="1"/>
            <a:endParaRPr lang="en-AU" sz="2800" dirty="0" smtClean="0"/>
          </a:p>
        </p:txBody>
      </p:sp>
      <p:sp>
        <p:nvSpPr>
          <p:cNvPr id="5" name="TextBox 4"/>
          <p:cNvSpPr txBox="1"/>
          <p:nvPr/>
        </p:nvSpPr>
        <p:spPr>
          <a:xfrm>
            <a:off x="755576" y="260648"/>
            <a:ext cx="7704856" cy="584775"/>
          </a:xfrm>
          <a:prstGeom prst="rect">
            <a:avLst/>
          </a:prstGeom>
          <a:noFill/>
        </p:spPr>
        <p:txBody>
          <a:bodyPr wrap="square" rtlCol="0">
            <a:spAutoFit/>
          </a:bodyPr>
          <a:lstStyle/>
          <a:p>
            <a:pPr algn="ctr"/>
            <a:r>
              <a:rPr lang="en-US" sz="3200" b="1" u="sng" dirty="0" smtClean="0">
                <a:solidFill>
                  <a:srgbClr val="C00000"/>
                </a:solidFill>
              </a:rPr>
              <a:t>SUMMARY- </a:t>
            </a:r>
            <a:r>
              <a:rPr lang="el-GR" sz="3200" b="1" dirty="0">
                <a:solidFill>
                  <a:srgbClr val="C00000"/>
                </a:solidFill>
                <a:latin typeface="Times New Roman"/>
                <a:cs typeface="Times New Roman"/>
              </a:rPr>
              <a:t>γ</a:t>
            </a:r>
            <a:r>
              <a:rPr lang="en-US" sz="3200" b="1" dirty="0" smtClean="0">
                <a:solidFill>
                  <a:srgbClr val="C00000"/>
                </a:solidFill>
              </a:rPr>
              <a:t>-PN</a:t>
            </a:r>
            <a:endParaRPr lang="en-US" sz="3200" b="1" u="sng" dirty="0" smtClean="0">
              <a:solidFill>
                <a:srgbClr val="C00000"/>
              </a:solidFill>
            </a:endParaRPr>
          </a:p>
        </p:txBody>
      </p:sp>
    </p:spTree>
    <p:extLst>
      <p:ext uri="{BB962C8B-B14F-4D97-AF65-F5344CB8AC3E}">
        <p14:creationId xmlns:p14="http://schemas.microsoft.com/office/powerpoint/2010/main" val="24800751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4136</TotalTime>
  <Words>1848</Words>
  <Application>Microsoft Office PowerPoint</Application>
  <PresentationFormat>On-screen Show (4:3)</PresentationFormat>
  <Paragraphs>413</Paragraphs>
  <Slides>41</Slides>
  <Notes>11</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PowerPoint Presentation</vt:lpstr>
      <vt:lpstr>Acknowledgments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Adjuvant activity of γ-FLU</vt:lpstr>
      <vt:lpstr>PowerPoint Presentation</vt:lpstr>
      <vt:lpstr>Secondary bacterial infections</vt:lpstr>
      <vt:lpstr>Streptococcus pneumoniae</vt:lpstr>
      <vt:lpstr>Epidemiology</vt:lpstr>
      <vt:lpstr>Pneumococcal Vaccines</vt:lpstr>
      <vt:lpstr>Problems with current vaccines</vt:lpstr>
      <vt:lpstr>Gamma irradiated  Streptococcus Pneumoniae (γ-PN)</vt:lpstr>
      <vt:lpstr>Gamma irradiated S.Pneumoniae</vt:lpstr>
      <vt:lpstr>PowerPoint Presentation</vt:lpstr>
      <vt:lpstr>PowerPoint Presentation</vt:lpstr>
      <vt:lpstr>PowerPoint Presentation</vt:lpstr>
      <vt:lpstr>PowerPoint Presentation</vt:lpstr>
      <vt:lpstr>PowerPoint Presentation</vt:lpstr>
      <vt:lpstr>PowerPoint Presentation</vt:lpstr>
    </vt:vector>
  </TitlesOfParts>
  <Company>Adelaide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Mohammed Alsharifi</dc:creator>
  <cp:lastModifiedBy>Venkata Praveen Allumellu</cp:lastModifiedBy>
  <cp:revision>208</cp:revision>
  <dcterms:created xsi:type="dcterms:W3CDTF">2013-06-26T02:02:19Z</dcterms:created>
  <dcterms:modified xsi:type="dcterms:W3CDTF">2015-07-27T22:38:03Z</dcterms:modified>
</cp:coreProperties>
</file>